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2.xml" ContentType="application/vnd.openxmlformats-officedocument.drawingml.chart+xml"/>
  <Override PartName="/ppt/notesSlides/notesSlide16.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17.xml" ContentType="application/vnd.openxmlformats-officedocument.presentationml.notesSlide+xml"/>
  <Override PartName="/ppt/charts/chart6.xml" ContentType="application/vnd.openxmlformats-officedocument.drawingml.chart+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3" r:id="rId1"/>
    <p:sldMasterId id="2147483721" r:id="rId2"/>
  </p:sldMasterIdLst>
  <p:notesMasterIdLst>
    <p:notesMasterId r:id="rId39"/>
  </p:notesMasterIdLst>
  <p:handoutMasterIdLst>
    <p:handoutMasterId r:id="rId40"/>
  </p:handoutMasterIdLst>
  <p:sldIdLst>
    <p:sldId id="258" r:id="rId3"/>
    <p:sldId id="259" r:id="rId4"/>
    <p:sldId id="497" r:id="rId5"/>
    <p:sldId id="339" r:id="rId6"/>
    <p:sldId id="498" r:id="rId7"/>
    <p:sldId id="451" r:id="rId8"/>
    <p:sldId id="501" r:id="rId9"/>
    <p:sldId id="505" r:id="rId10"/>
    <p:sldId id="507" r:id="rId11"/>
    <p:sldId id="509" r:id="rId12"/>
    <p:sldId id="444" r:id="rId13"/>
    <p:sldId id="445" r:id="rId14"/>
    <p:sldId id="511" r:id="rId15"/>
    <p:sldId id="274" r:id="rId16"/>
    <p:sldId id="456" r:id="rId17"/>
    <p:sldId id="331" r:id="rId18"/>
    <p:sldId id="474" r:id="rId19"/>
    <p:sldId id="520" r:id="rId20"/>
    <p:sldId id="439" r:id="rId21"/>
    <p:sldId id="482" r:id="rId22"/>
    <p:sldId id="512" r:id="rId23"/>
    <p:sldId id="489" r:id="rId24"/>
    <p:sldId id="490" r:id="rId25"/>
    <p:sldId id="491" r:id="rId26"/>
    <p:sldId id="492" r:id="rId27"/>
    <p:sldId id="493" r:id="rId28"/>
    <p:sldId id="495" r:id="rId29"/>
    <p:sldId id="494" r:id="rId30"/>
    <p:sldId id="434" r:id="rId31"/>
    <p:sldId id="475" r:id="rId32"/>
    <p:sldId id="496" r:id="rId33"/>
    <p:sldId id="515" r:id="rId34"/>
    <p:sldId id="478" r:id="rId35"/>
    <p:sldId id="479" r:id="rId36"/>
    <p:sldId id="516" r:id="rId37"/>
    <p:sldId id="481" r:id="rId3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23">
          <p15:clr>
            <a:srgbClr val="A4A3A4"/>
          </p15:clr>
        </p15:guide>
        <p15:guide id="2" orient="horz" pos="4191">
          <p15:clr>
            <a:srgbClr val="A4A3A4"/>
          </p15:clr>
        </p15:guide>
        <p15:guide id="3" orient="horz" pos="4043">
          <p15:clr>
            <a:srgbClr val="A4A3A4"/>
          </p15:clr>
        </p15:guide>
        <p15:guide id="4" orient="horz" pos="4297">
          <p15:clr>
            <a:srgbClr val="A4A3A4"/>
          </p15:clr>
        </p15:guide>
        <p15:guide id="5" orient="horz" pos="3626">
          <p15:clr>
            <a:srgbClr val="A4A3A4"/>
          </p15:clr>
        </p15:guide>
        <p15:guide id="6" orient="horz" pos="2832">
          <p15:clr>
            <a:srgbClr val="A4A3A4"/>
          </p15:clr>
        </p15:guide>
        <p15:guide id="7" orient="horz" pos="261">
          <p15:clr>
            <a:srgbClr val="A4A3A4"/>
          </p15:clr>
        </p15:guide>
        <p15:guide id="8" orient="horz" pos="4282">
          <p15:clr>
            <a:srgbClr val="A4A3A4"/>
          </p15:clr>
        </p15:guide>
        <p15:guide id="9" orient="horz" pos="1405">
          <p15:clr>
            <a:srgbClr val="A4A3A4"/>
          </p15:clr>
        </p15:guide>
        <p15:guide id="10" orient="horz" pos="3098">
          <p15:clr>
            <a:srgbClr val="A4A3A4"/>
          </p15:clr>
        </p15:guide>
        <p15:guide id="11" orient="horz">
          <p15:clr>
            <a:srgbClr val="A4A3A4"/>
          </p15:clr>
        </p15:guide>
        <p15:guide id="12" orient="horz" pos="2707">
          <p15:clr>
            <a:srgbClr val="A4A3A4"/>
          </p15:clr>
        </p15:guide>
        <p15:guide id="13" orient="horz" pos="793">
          <p15:clr>
            <a:srgbClr val="A4A3A4"/>
          </p15:clr>
        </p15:guide>
        <p15:guide id="14" orient="horz" pos="1207">
          <p15:clr>
            <a:srgbClr val="A4A3A4"/>
          </p15:clr>
        </p15:guide>
        <p15:guide id="15" orient="horz" pos="3387">
          <p15:clr>
            <a:srgbClr val="A4A3A4"/>
          </p15:clr>
        </p15:guide>
        <p15:guide id="16" orient="horz" pos="1043">
          <p15:clr>
            <a:srgbClr val="A4A3A4"/>
          </p15:clr>
        </p15:guide>
        <p15:guide id="17" pos="184">
          <p15:clr>
            <a:srgbClr val="A4A3A4"/>
          </p15:clr>
        </p15:guide>
        <p15:guide id="18" pos="2875">
          <p15:clr>
            <a:srgbClr val="A4A3A4"/>
          </p15:clr>
        </p15:guide>
        <p15:guide id="19" pos="1028">
          <p15:clr>
            <a:srgbClr val="A4A3A4"/>
          </p15:clr>
        </p15:guide>
        <p15:guide id="20" pos="1133">
          <p15:clr>
            <a:srgbClr val="A4A3A4"/>
          </p15:clr>
        </p15:guide>
        <p15:guide id="21" pos="5642">
          <p15:clr>
            <a:srgbClr val="A4A3A4"/>
          </p15:clr>
        </p15:guide>
        <p15:guide id="22" pos="1462">
          <p15:clr>
            <a:srgbClr val="A4A3A4"/>
          </p15:clr>
        </p15:guide>
        <p15:guide id="23" pos="3517">
          <p15:clr>
            <a:srgbClr val="A4A3A4"/>
          </p15:clr>
        </p15:guide>
        <p15:guide id="24" pos="5759">
          <p15:clr>
            <a:srgbClr val="A4A3A4"/>
          </p15:clr>
        </p15:guide>
        <p15:guide id="25" pos="2050">
          <p15:clr>
            <a:srgbClr val="A4A3A4"/>
          </p15:clr>
        </p15:guide>
        <p15:guide id="26" pos="5132">
          <p15:clr>
            <a:srgbClr val="A4A3A4"/>
          </p15:clr>
        </p15:guide>
      </p15:sldGuideLst>
    </p:ext>
    <p:ext uri="{2D200454-40CA-4A62-9FC3-DE9A4176ACB9}">
      <p15:notesGuideLst xmlns="" xmlns:p15="http://schemas.microsoft.com/office/powerpoint/2012/main">
        <p15:guide id="1" orient="horz" pos="5751">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icole" initials="N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3E30"/>
    <a:srgbClr val="A6A6A6"/>
    <a:srgbClr val="1052B4"/>
    <a:srgbClr val="FFFF00"/>
    <a:srgbClr val="FF6600"/>
    <a:srgbClr val="E63D2F"/>
    <a:srgbClr val="3070FF"/>
    <a:srgbClr val="C92619"/>
    <a:srgbClr val="A59598"/>
    <a:srgbClr val="F5B2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674" autoAdjust="0"/>
    <p:restoredTop sz="95673" autoAdjust="0"/>
  </p:normalViewPr>
  <p:slideViewPr>
    <p:cSldViewPr snapToGrid="0">
      <p:cViewPr>
        <p:scale>
          <a:sx n="106" d="100"/>
          <a:sy n="106" d="100"/>
        </p:scale>
        <p:origin x="-456" y="-168"/>
      </p:cViewPr>
      <p:guideLst>
        <p:guide orient="horz" pos="123"/>
        <p:guide orient="horz" pos="4191"/>
        <p:guide orient="horz" pos="4043"/>
        <p:guide orient="horz" pos="4297"/>
        <p:guide orient="horz" pos="3626"/>
        <p:guide orient="horz" pos="2832"/>
        <p:guide orient="horz" pos="261"/>
        <p:guide orient="horz" pos="4282"/>
        <p:guide orient="horz" pos="1405"/>
        <p:guide orient="horz" pos="3098"/>
        <p:guide orient="horz"/>
        <p:guide orient="horz" pos="2707"/>
        <p:guide orient="horz" pos="793"/>
        <p:guide orient="horz" pos="1207"/>
        <p:guide orient="horz" pos="3387"/>
        <p:guide orient="horz" pos="1043"/>
        <p:guide pos="184"/>
        <p:guide pos="2875"/>
        <p:guide pos="1028"/>
        <p:guide pos="1133"/>
        <p:guide pos="5642"/>
        <p:guide pos="1462"/>
        <p:guide pos="3517"/>
        <p:guide pos="5759"/>
        <p:guide pos="2050"/>
        <p:guide pos="513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p:scale>
          <a:sx n="80" d="100"/>
          <a:sy n="80" d="100"/>
        </p:scale>
        <p:origin x="-1932" y="300"/>
      </p:cViewPr>
      <p:guideLst>
        <p:guide orient="horz" pos="5751"/>
        <p:guide pos="2304"/>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75"/>
      <c:rotY val="0"/>
      <c:rAngAx val="0"/>
      <c:perspective val="30"/>
    </c:view3D>
    <c:floor>
      <c:thickness val="0"/>
    </c:floor>
    <c:sideWall>
      <c:thickness val="0"/>
      <c:spPr>
        <a:noFill/>
        <a:ln>
          <a:noFill/>
        </a:ln>
        <a:effectLst/>
      </c:spPr>
    </c:sideWall>
    <c:backWall>
      <c:thickness val="0"/>
      <c:spPr>
        <a:noFill/>
        <a:ln>
          <a:noFill/>
        </a:ln>
        <a:effectLst/>
      </c:spPr>
    </c:backWall>
    <c:plotArea>
      <c:layout>
        <c:manualLayout>
          <c:layoutTarget val="inner"/>
          <c:xMode val="edge"/>
          <c:yMode val="edge"/>
          <c:x val="0.19963120802208401"/>
          <c:y val="3.3326103240298402E-2"/>
          <c:w val="0.59429894795332905"/>
          <c:h val="0.94213582579477995"/>
        </c:manualLayout>
      </c:layout>
      <c:pie3DChart>
        <c:varyColors val="1"/>
        <c:ser>
          <c:idx val="0"/>
          <c:order val="0"/>
          <c:tx>
            <c:strRef>
              <c:f>Sheet1!$B$1</c:f>
              <c:strCache>
                <c:ptCount val="1"/>
                <c:pt idx="0">
                  <c:v>Sales</c:v>
                </c:pt>
              </c:strCache>
            </c:strRef>
          </c:tx>
          <c:spPr>
            <a:ln>
              <a:noFill/>
            </a:ln>
          </c:spPr>
          <c:dPt>
            <c:idx val="0"/>
            <c:bubble3D val="0"/>
            <c:spPr>
              <a:solidFill>
                <a:srgbClr val="C8BFBF"/>
              </a:solidFill>
              <a:ln w="0">
                <a:noFill/>
              </a:ln>
              <a:effectLst/>
              <a:scene3d>
                <a:camera prst="orthographicFront"/>
                <a:lightRig rig="threePt" dir="t"/>
              </a:scene3d>
              <a:sp3d>
                <a:bevelT/>
              </a:sp3d>
            </c:spPr>
          </c:dPt>
          <c:dPt>
            <c:idx val="1"/>
            <c:bubble3D val="0"/>
            <c:spPr>
              <a:solidFill>
                <a:srgbClr val="E53E30"/>
              </a:solidFill>
              <a:ln w="0">
                <a:noFill/>
              </a:ln>
              <a:effectLst/>
              <a:scene3d>
                <a:camera prst="orthographicFront"/>
                <a:lightRig rig="threePt" dir="t"/>
              </a:scene3d>
              <a:sp3d>
                <a:bevelT/>
              </a:sp3d>
            </c:spPr>
          </c:dPt>
          <c:dPt>
            <c:idx val="2"/>
            <c:bubble3D val="0"/>
            <c:spPr>
              <a:solidFill>
                <a:schemeClr val="bg1">
                  <a:lumMod val="50000"/>
                  <a:lumOff val="50000"/>
                </a:schemeClr>
              </a:solidFill>
              <a:ln w="0">
                <a:noFill/>
              </a:ln>
              <a:effectLst/>
            </c:spPr>
          </c:dPt>
          <c:dPt>
            <c:idx val="3"/>
            <c:bubble3D val="0"/>
            <c:spPr>
              <a:solidFill>
                <a:srgbClr val="ECA75D"/>
              </a:solidFill>
              <a:ln w="0">
                <a:noFill/>
              </a:ln>
              <a:effectLst/>
            </c:spPr>
          </c:dPt>
          <c:dLbls>
            <c:dLbl>
              <c:idx val="0"/>
              <c:layout>
                <c:manualLayout>
                  <c:x val="-0.14488505201910001"/>
                  <c:y val="0.10078616059517401"/>
                </c:manualLayout>
              </c:layout>
              <c:tx>
                <c:rich>
                  <a:bodyPr/>
                  <a:lstStyle/>
                  <a:p>
                    <a:pPr>
                      <a:defRPr sz="2000" b="1">
                        <a:solidFill>
                          <a:schemeClr val="tx1"/>
                        </a:solidFill>
                        <a:latin typeface="Arial" pitchFamily="34" charset="0"/>
                        <a:cs typeface="Arial" pitchFamily="34" charset="0"/>
                      </a:defRPr>
                    </a:pPr>
                    <a:r>
                      <a:rPr lang="en-US" sz="2000" b="1" dirty="0" smtClean="0">
                        <a:solidFill>
                          <a:schemeClr val="tx1"/>
                        </a:solidFill>
                        <a:latin typeface="Arial" pitchFamily="34" charset="0"/>
                        <a:cs typeface="Arial" pitchFamily="34" charset="0"/>
                      </a:rPr>
                      <a:t>28%</a:t>
                    </a:r>
                    <a:endParaRPr lang="en-US" sz="2000" b="1" dirty="0">
                      <a:solidFill>
                        <a:schemeClr val="tx1"/>
                      </a:solidFill>
                      <a:latin typeface="Arial" pitchFamily="34" charset="0"/>
                      <a:cs typeface="Arial" pitchFamily="34" charset="0"/>
                    </a:endParaRPr>
                  </a:p>
                </c:rich>
              </c:tx>
              <c:spP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201528001770863"/>
                  <c:y val="-0.30837822577143098"/>
                </c:manualLayout>
              </c:layout>
              <c:tx>
                <c:rich>
                  <a:bodyPr/>
                  <a:lstStyle/>
                  <a:p>
                    <a:pPr>
                      <a:defRPr sz="3200" b="1">
                        <a:solidFill>
                          <a:schemeClr val="bg1"/>
                        </a:solidFill>
                      </a:defRPr>
                    </a:pPr>
                    <a:r>
                      <a:rPr lang="en-US" sz="3200" b="1" dirty="0" smtClean="0">
                        <a:solidFill>
                          <a:schemeClr val="bg1"/>
                        </a:solidFill>
                        <a:latin typeface="Arial" pitchFamily="34" charset="0"/>
                        <a:cs typeface="Arial" pitchFamily="34" charset="0"/>
                      </a:rPr>
                      <a:t>72%</a:t>
                    </a:r>
                    <a:endParaRPr lang="en-US" sz="3200" b="1" dirty="0">
                      <a:solidFill>
                        <a:schemeClr val="bg1"/>
                      </a:solidFill>
                      <a:latin typeface="Arial" pitchFamily="34" charset="0"/>
                      <a:cs typeface="Arial" pitchFamily="34" charset="0"/>
                    </a:endParaRPr>
                  </a:p>
                </c:rich>
              </c:tx>
              <c:spPr/>
              <c:showLegendKey val="0"/>
              <c:showVal val="1"/>
              <c:showCatName val="0"/>
              <c:showSerName val="0"/>
              <c:showPercent val="0"/>
              <c:showBubbleSize val="0"/>
              <c:extLst>
                <c:ext xmlns:c15="http://schemas.microsoft.com/office/drawing/2012/chart" uri="{CE6537A1-D6FC-4f65-9D91-7224C49458BB}">
                  <c15:layout/>
                </c:ext>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a:lstStyle/>
              <a:p>
                <a:pPr>
                  <a:defRPr sz="2000"/>
                </a:pPr>
                <a:endParaRPr lang="en-US"/>
              </a:p>
            </c:txPr>
            <c:showLegendKey val="0"/>
            <c:showVal val="1"/>
            <c:showCatName val="0"/>
            <c:showSerName val="0"/>
            <c:showPercent val="0"/>
            <c:showBubbleSize val="0"/>
            <c:showLeaderLines val="1"/>
            <c:leaderLines>
              <c:spPr>
                <a:ln>
                  <a:solidFill>
                    <a:schemeClr val="bg1"/>
                  </a:solidFill>
                </a:ln>
              </c:spPr>
            </c:leaderLines>
            <c:extLst>
              <c:ext xmlns:c15="http://schemas.microsoft.com/office/drawing/2012/chart" uri="{CE6537A1-D6FC-4f65-9D91-7224C49458BB}"/>
            </c:extLst>
          </c:dLbls>
          <c:cat>
            <c:strRef>
              <c:f>Sheet1!$A$2:$A$5</c:f>
              <c:strCache>
                <c:ptCount val="2"/>
                <c:pt idx="0">
                  <c:v>Achieving LDL-C &lt; 70 mg/dL</c:v>
                </c:pt>
                <c:pt idx="1">
                  <c:v>Not achieving LDL-C &lt; 70 mg/dL</c:v>
                </c:pt>
              </c:strCache>
            </c:strRef>
          </c:cat>
          <c:val>
            <c:numRef>
              <c:f>Sheet1!$B$2:$B$5</c:f>
              <c:numCache>
                <c:formatCode>General</c:formatCode>
                <c:ptCount val="4"/>
                <c:pt idx="0">
                  <c:v>28</c:v>
                </c:pt>
                <c:pt idx="1">
                  <c:v>72</c:v>
                </c:pt>
              </c:numCache>
            </c:numRef>
          </c:val>
        </c:ser>
        <c:dLbls>
          <c:showLegendKey val="0"/>
          <c:showVal val="0"/>
          <c:showCatName val="0"/>
          <c:showSerName val="0"/>
          <c:showPercent val="0"/>
          <c:showBubbleSize val="0"/>
          <c:showLeaderLines val="1"/>
        </c:dLbls>
      </c:pie3DChart>
    </c:plotArea>
    <c:plotVisOnly val="1"/>
    <c:dispBlanksAs val="zero"/>
    <c:showDLblsOverMax val="0"/>
  </c:chart>
  <c:spPr>
    <a:noFill/>
    <a:ln>
      <a:noFill/>
    </a:ln>
    <a:effectLst/>
  </c:spPr>
  <c:txPr>
    <a:bodyPr/>
    <a:lstStyle/>
    <a:p>
      <a:pPr>
        <a:defRPr sz="1100">
          <a:solidFill>
            <a:schemeClr val="bg1">
              <a:lumMod val="50000"/>
              <a:lumOff val="50000"/>
            </a:schemeClr>
          </a:solidFil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944543828265"/>
          <c:y val="0.111934909793987"/>
          <c:w val="0.88512233600495804"/>
          <c:h val="0.85296160643379504"/>
        </c:manualLayout>
      </c:layout>
      <c:barChart>
        <c:barDir val="col"/>
        <c:grouping val="clustered"/>
        <c:varyColors val="0"/>
        <c:ser>
          <c:idx val="0"/>
          <c:order val="0"/>
          <c:tx>
            <c:strRef>
              <c:f>Sheet1!$B$1</c:f>
              <c:strCache>
                <c:ptCount val="1"/>
                <c:pt idx="0">
                  <c:v>Evolocumab 420 mg Q2W</c:v>
                </c:pt>
              </c:strCache>
            </c:strRef>
          </c:tx>
          <c:spPr>
            <a:gradFill flip="none" rotWithShape="1">
              <a:gsLst>
                <a:gs pos="0">
                  <a:srgbClr val="E53E30">
                    <a:shade val="30000"/>
                    <a:satMod val="115000"/>
                  </a:srgbClr>
                </a:gs>
                <a:gs pos="50000">
                  <a:srgbClr val="E53E30">
                    <a:shade val="67500"/>
                    <a:satMod val="115000"/>
                  </a:srgbClr>
                </a:gs>
                <a:gs pos="100000">
                  <a:srgbClr val="E53E30">
                    <a:shade val="100000"/>
                    <a:satMod val="115000"/>
                  </a:srgbClr>
                </a:gs>
              </a:gsLst>
              <a:lin ang="5400000" scaled="1"/>
              <a:tileRect/>
            </a:gradFill>
            <a:ln>
              <a:noFill/>
            </a:ln>
            <a:effectLst>
              <a:outerShdw blurRad="50800" dist="50800" dir="2700000" algn="tl" rotWithShape="0">
                <a:schemeClr val="tx1">
                  <a:lumMod val="75000"/>
                  <a:lumOff val="25000"/>
                  <a:alpha val="40000"/>
                </a:schemeClr>
              </a:outerShdw>
            </a:effectLst>
            <a:scene3d>
              <a:camera prst="orthographicFront"/>
              <a:lightRig rig="threePt" dir="t"/>
            </a:scene3d>
            <a:sp3d prstMaterial="plastic">
              <a:bevelT w="63500" h="25400"/>
            </a:sp3d>
          </c:spPr>
          <c:invertIfNegative val="0"/>
          <c:cat>
            <c:strRef>
              <c:f>Sheet1!$A$2:$A$4</c:f>
              <c:strCache>
                <c:ptCount val="2"/>
                <c:pt idx="0">
                  <c:v>Repatha    140 mg Q2W
+ background therapy</c:v>
                </c:pt>
                <c:pt idx="1">
                  <c:v>Placebo 
+ background therapy</c:v>
                </c:pt>
              </c:strCache>
            </c:strRef>
          </c:cat>
          <c:val>
            <c:numRef>
              <c:f>Sheet1!$B$2:$B$4</c:f>
              <c:numCache>
                <c:formatCode>General</c:formatCode>
                <c:ptCount val="3"/>
                <c:pt idx="0">
                  <c:v>-64</c:v>
                </c:pt>
                <c:pt idx="1">
                  <c:v>-65</c:v>
                </c:pt>
                <c:pt idx="2">
                  <c:v>-64</c:v>
                </c:pt>
              </c:numCache>
            </c:numRef>
          </c:val>
        </c:ser>
        <c:ser>
          <c:idx val="1"/>
          <c:order val="1"/>
          <c:tx>
            <c:strRef>
              <c:f>Sheet1!$C$1</c:f>
              <c:strCache>
                <c:ptCount val="1"/>
                <c:pt idx="0">
                  <c:v>Column1</c:v>
                </c:pt>
              </c:strCache>
            </c:strRef>
          </c:tx>
          <c:spPr>
            <a:solidFill>
              <a:schemeClr val="accent4"/>
            </a:solidFill>
            <a:effectLst>
              <a:outerShdw blurRad="50800" dist="38100" dir="5400000" algn="t" rotWithShape="0">
                <a:prstClr val="black">
                  <a:alpha val="40000"/>
                </a:prstClr>
              </a:outerShdw>
            </a:effectLst>
            <a:scene3d>
              <a:camera prst="orthographicFront"/>
              <a:lightRig rig="threePt" dir="t"/>
            </a:scene3d>
            <a:sp3d prstMaterial="matte">
              <a:bevelT w="63500" h="25400"/>
            </a:sp3d>
          </c:spPr>
          <c:invertIfNegative val="0"/>
          <c:dPt>
            <c:idx val="0"/>
            <c:invertIfNegative val="0"/>
            <c:bubble3D val="0"/>
            <c:spPr>
              <a:solidFill>
                <a:srgbClr val="C0C0C0"/>
              </a:solidFill>
              <a:effectLst>
                <a:outerShdw blurRad="50800" dist="38100" dir="5400000" algn="t" rotWithShape="0">
                  <a:prstClr val="black">
                    <a:alpha val="40000"/>
                  </a:prstClr>
                </a:outerShdw>
              </a:effectLst>
              <a:scene3d>
                <a:camera prst="orthographicFront"/>
                <a:lightRig rig="threePt" dir="t"/>
              </a:scene3d>
              <a:sp3d prstMaterial="matte">
                <a:bevelT w="63500" h="25400"/>
              </a:sp3d>
            </c:spPr>
          </c:dPt>
          <c:dPt>
            <c:idx val="2"/>
            <c:invertIfNegative val="0"/>
            <c:bubble3D val="0"/>
            <c:spPr>
              <a:gradFill flip="none" rotWithShape="1">
                <a:gsLst>
                  <a:gs pos="0">
                    <a:srgbClr val="A7A9AB">
                      <a:shade val="30000"/>
                      <a:satMod val="115000"/>
                    </a:srgbClr>
                  </a:gs>
                  <a:gs pos="50000">
                    <a:srgbClr val="A7A9AB">
                      <a:shade val="67500"/>
                      <a:satMod val="115000"/>
                    </a:srgbClr>
                  </a:gs>
                  <a:gs pos="100000">
                    <a:srgbClr val="A7A9AB">
                      <a:shade val="100000"/>
                      <a:satMod val="115000"/>
                    </a:srgbClr>
                  </a:gs>
                </a:gsLst>
                <a:lin ang="16200000" scaled="1"/>
                <a:tileRect/>
              </a:gradFill>
              <a:effectLst>
                <a:outerShdw blurRad="50800" dist="38100" dir="5400000" algn="t" rotWithShape="0">
                  <a:prstClr val="black">
                    <a:alpha val="40000"/>
                  </a:prstClr>
                </a:outerShdw>
              </a:effectLst>
              <a:scene3d>
                <a:camera prst="orthographicFront"/>
                <a:lightRig rig="threePt" dir="t"/>
              </a:scene3d>
              <a:sp3d prstMaterial="matte">
                <a:bevelT w="63500" h="25400"/>
              </a:sp3d>
            </c:spPr>
          </c:dPt>
          <c:cat>
            <c:strRef>
              <c:f>Sheet1!$A$2:$A$4</c:f>
              <c:strCache>
                <c:ptCount val="2"/>
                <c:pt idx="0">
                  <c:v>Repatha    140 mg Q2W
+ background therapy</c:v>
                </c:pt>
                <c:pt idx="1">
                  <c:v>Placebo 
+ background therapy</c:v>
                </c:pt>
              </c:strCache>
            </c:strRef>
          </c:cat>
          <c:val>
            <c:numRef>
              <c:f>Sheet1!$C$2:$C$4</c:f>
              <c:numCache>
                <c:formatCode>General</c:formatCode>
                <c:ptCount val="3"/>
                <c:pt idx="0">
                  <c:v>-1</c:v>
                </c:pt>
                <c:pt idx="1">
                  <c:v>2</c:v>
                </c:pt>
                <c:pt idx="2">
                  <c:v>13</c:v>
                </c:pt>
              </c:numCache>
            </c:numRef>
          </c:val>
        </c:ser>
        <c:dLbls>
          <c:showLegendKey val="0"/>
          <c:showVal val="0"/>
          <c:showCatName val="0"/>
          <c:showSerName val="0"/>
          <c:showPercent val="0"/>
          <c:showBubbleSize val="0"/>
        </c:dLbls>
        <c:gapWidth val="200"/>
        <c:overlap val="65"/>
        <c:axId val="89855104"/>
        <c:axId val="89856640"/>
      </c:barChart>
      <c:catAx>
        <c:axId val="89855104"/>
        <c:scaling>
          <c:orientation val="minMax"/>
        </c:scaling>
        <c:delete val="1"/>
        <c:axPos val="b"/>
        <c:numFmt formatCode="General" sourceLinked="0"/>
        <c:majorTickMark val="none"/>
        <c:minorTickMark val="none"/>
        <c:tickLblPos val="none"/>
        <c:crossAx val="89856640"/>
        <c:crosses val="autoZero"/>
        <c:auto val="1"/>
        <c:lblAlgn val="ctr"/>
        <c:lblOffset val="100"/>
        <c:noMultiLvlLbl val="0"/>
      </c:catAx>
      <c:valAx>
        <c:axId val="89856640"/>
        <c:scaling>
          <c:orientation val="minMax"/>
          <c:max val="20"/>
          <c:min val="-70"/>
        </c:scaling>
        <c:delete val="0"/>
        <c:axPos val="l"/>
        <c:majorGridlines>
          <c:spPr>
            <a:ln w="9525">
              <a:solidFill>
                <a:schemeClr val="accent1">
                  <a:lumMod val="25000"/>
                  <a:lumOff val="75000"/>
                </a:schemeClr>
              </a:solidFill>
              <a:prstDash val="sysDot"/>
            </a:ln>
          </c:spPr>
        </c:majorGridlines>
        <c:numFmt formatCode="#,##0;\–#,##0" sourceLinked="0"/>
        <c:majorTickMark val="out"/>
        <c:minorTickMark val="none"/>
        <c:tickLblPos val="nextTo"/>
        <c:spPr>
          <a:ln w="19050">
            <a:noFill/>
          </a:ln>
        </c:spPr>
        <c:txPr>
          <a:bodyPr/>
          <a:lstStyle/>
          <a:p>
            <a:pPr>
              <a:defRPr b="0">
                <a:latin typeface="Arial" pitchFamily="34" charset="0"/>
                <a:cs typeface="Arial" pitchFamily="34" charset="0"/>
              </a:defRPr>
            </a:pPr>
            <a:endParaRPr lang="en-US"/>
          </a:p>
        </c:txPr>
        <c:crossAx val="89855104"/>
        <c:crosses val="autoZero"/>
        <c:crossBetween val="between"/>
      </c:valAx>
      <c:spPr>
        <a:ln>
          <a:noFill/>
        </a:ln>
      </c:spPr>
    </c:plotArea>
    <c:plotVisOnly val="1"/>
    <c:dispBlanksAs val="gap"/>
    <c:showDLblsOverMax val="0"/>
  </c:chart>
  <c:txPr>
    <a:bodyPr/>
    <a:lstStyle/>
    <a:p>
      <a:pPr>
        <a:defRPr sz="1400">
          <a:solidFill>
            <a:schemeClr val="bg1"/>
          </a:solidFill>
          <a:latin typeface="Trebuchet MS" pitchFamily="34"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70"/>
      <c:rotY val="0"/>
      <c:rAngAx val="0"/>
      <c:perspective val="50"/>
    </c:view3D>
    <c:floor>
      <c:thickness val="0"/>
    </c:floor>
    <c:sideWall>
      <c:thickness val="0"/>
      <c:spPr>
        <a:effectLst>
          <a:outerShdw blurRad="50800" dist="38100" dir="2700000" algn="tl" rotWithShape="0">
            <a:prstClr val="black">
              <a:alpha val="40000"/>
            </a:prstClr>
          </a:outerShdw>
        </a:effectLst>
      </c:spPr>
    </c:sideWall>
    <c:backWall>
      <c:thickness val="0"/>
      <c:spPr>
        <a:effectLst>
          <a:outerShdw blurRad="50800" dist="38100" dir="2700000" algn="tl" rotWithShape="0">
            <a:prstClr val="black">
              <a:alpha val="40000"/>
            </a:prstClr>
          </a:outerShdw>
        </a:effectLst>
      </c:spPr>
    </c:backWall>
    <c:plotArea>
      <c:layout/>
      <c:pie3DChart>
        <c:varyColors val="1"/>
        <c:ser>
          <c:idx val="0"/>
          <c:order val="0"/>
          <c:tx>
            <c:strRef>
              <c:f>Sheet1!$B$1</c:f>
              <c:strCache>
                <c:ptCount val="1"/>
                <c:pt idx="0">
                  <c:v>Column1</c:v>
                </c:pt>
              </c:strCache>
            </c:strRef>
          </c:tx>
          <c:spPr>
            <a:solidFill>
              <a:schemeClr val="tx2"/>
            </a:solidFill>
            <a:ln>
              <a:noFill/>
            </a:ln>
            <a:scene3d>
              <a:camera prst="orthographicFront"/>
              <a:lightRig rig="threePt" dir="t"/>
            </a:scene3d>
            <a:sp3d>
              <a:bevelT/>
            </a:sp3d>
          </c:spPr>
          <c:dPt>
            <c:idx val="0"/>
            <c:bubble3D val="0"/>
            <c:spPr>
              <a:noFill/>
              <a:ln>
                <a:noFill/>
              </a:ln>
              <a:effectLst>
                <a:outerShdw blurRad="50800" dist="38100" dir="5400000" algn="t" rotWithShape="0">
                  <a:prstClr val="black">
                    <a:alpha val="40000"/>
                  </a:prstClr>
                </a:outerShdw>
              </a:effectLst>
              <a:scene3d>
                <a:camera prst="orthographicFront"/>
                <a:lightRig rig="threePt" dir="t"/>
              </a:scene3d>
              <a:sp3d>
                <a:bevelT/>
              </a:sp3d>
            </c:spPr>
          </c:dPt>
          <c:dPt>
            <c:idx val="1"/>
            <c:bubble3D val="0"/>
            <c:spPr>
              <a:solidFill>
                <a:schemeClr val="accent2"/>
              </a:solidFill>
              <a:ln>
                <a:noFill/>
              </a:ln>
              <a:effectLst>
                <a:outerShdw blurRad="50800" dist="38100" dir="16200000" rotWithShape="0">
                  <a:prstClr val="black">
                    <a:alpha val="40000"/>
                  </a:prstClr>
                </a:outerShdw>
              </a:effectLst>
              <a:scene3d>
                <a:camera prst="orthographicFront"/>
                <a:lightRig rig="threePt" dir="t"/>
              </a:scene3d>
              <a:sp3d prstMaterial="plastic">
                <a:bevelT w="127000" h="127000"/>
              </a:sp3d>
            </c:spPr>
          </c:dPt>
          <c:cat>
            <c:numRef>
              <c:f>Sheet1!$A$2:$A$4</c:f>
              <c:numCache>
                <c:formatCode>General</c:formatCode>
                <c:ptCount val="3"/>
              </c:numCache>
            </c:numRef>
          </c:cat>
          <c:val>
            <c:numRef>
              <c:f>Sheet1!$B$2:$B$3</c:f>
              <c:numCache>
                <c:formatCode>General</c:formatCode>
                <c:ptCount val="2"/>
                <c:pt idx="0">
                  <c:v>10</c:v>
                </c:pt>
                <c:pt idx="1">
                  <c:v>90</c:v>
                </c:pt>
              </c:numCache>
            </c:numRef>
          </c:val>
        </c:ser>
        <c:dLbls>
          <c:showLegendKey val="0"/>
          <c:showVal val="0"/>
          <c:showCatName val="0"/>
          <c:showSerName val="0"/>
          <c:showPercent val="0"/>
          <c:showBubbleSize val="0"/>
          <c:showLeaderLines val="1"/>
        </c:dLbls>
      </c:pie3DChart>
    </c:plotArea>
    <c:plotVisOnly val="1"/>
    <c:dispBlanksAs val="zero"/>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70"/>
      <c:rotY val="0"/>
      <c:rAngAx val="0"/>
      <c:perspective val="50"/>
    </c:view3D>
    <c:floor>
      <c:thickness val="0"/>
    </c:floor>
    <c:sideWall>
      <c:thickness val="0"/>
      <c:spPr>
        <a:effectLst>
          <a:outerShdw blurRad="50800" dist="38100" dir="2700000" algn="tl" rotWithShape="0">
            <a:prstClr val="black">
              <a:alpha val="40000"/>
            </a:prstClr>
          </a:outerShdw>
        </a:effectLst>
      </c:spPr>
    </c:sideWall>
    <c:backWall>
      <c:thickness val="0"/>
      <c:spPr>
        <a:effectLst>
          <a:outerShdw blurRad="50800" dist="38100" dir="2700000" algn="tl" rotWithShape="0">
            <a:prstClr val="black">
              <a:alpha val="40000"/>
            </a:prstClr>
          </a:outerShdw>
        </a:effectLst>
      </c:spPr>
    </c:backWall>
    <c:plotArea>
      <c:layout/>
      <c:pie3DChart>
        <c:varyColors val="1"/>
        <c:ser>
          <c:idx val="0"/>
          <c:order val="0"/>
          <c:tx>
            <c:strRef>
              <c:f>Sheet1!$B$1</c:f>
              <c:strCache>
                <c:ptCount val="1"/>
                <c:pt idx="0">
                  <c:v>Column1</c:v>
                </c:pt>
              </c:strCache>
            </c:strRef>
          </c:tx>
          <c:spPr>
            <a:solidFill>
              <a:schemeClr val="tx2"/>
            </a:solidFill>
            <a:scene3d>
              <a:camera prst="orthographicFront"/>
              <a:lightRig rig="threePt" dir="t"/>
            </a:scene3d>
            <a:sp3d>
              <a:bevelT/>
            </a:sp3d>
          </c:spPr>
          <c:dPt>
            <c:idx val="0"/>
            <c:bubble3D val="0"/>
            <c:spPr>
              <a:noFill/>
              <a:effectLst>
                <a:outerShdw blurRad="50800" dist="38100" dir="5400000" algn="t" rotWithShape="0">
                  <a:prstClr val="black">
                    <a:alpha val="40000"/>
                  </a:prstClr>
                </a:outerShdw>
              </a:effectLst>
              <a:scene3d>
                <a:camera prst="orthographicFront"/>
                <a:lightRig rig="threePt" dir="t"/>
              </a:scene3d>
              <a:sp3d>
                <a:bevelT/>
              </a:sp3d>
            </c:spPr>
          </c:dPt>
          <c:dPt>
            <c:idx val="1"/>
            <c:bubble3D val="0"/>
            <c:spPr>
              <a:solidFill>
                <a:schemeClr val="accent2"/>
              </a:solidFill>
              <a:effectLst>
                <a:outerShdw blurRad="50800" dist="38100" dir="16200000" rotWithShape="0">
                  <a:prstClr val="black">
                    <a:alpha val="40000"/>
                  </a:prstClr>
                </a:outerShdw>
              </a:effectLst>
              <a:scene3d>
                <a:camera prst="orthographicFront"/>
                <a:lightRig rig="threePt" dir="t"/>
              </a:scene3d>
              <a:sp3d prstMaterial="plastic">
                <a:bevelT w="127000" h="127000"/>
              </a:sp3d>
            </c:spPr>
          </c:dPt>
          <c:cat>
            <c:numRef>
              <c:f>Sheet1!$A$2:$A$4</c:f>
              <c:numCache>
                <c:formatCode>General</c:formatCode>
                <c:ptCount val="3"/>
              </c:numCache>
            </c:numRef>
          </c:cat>
          <c:val>
            <c:numRef>
              <c:f>Sheet1!$B$2:$B$3</c:f>
              <c:numCache>
                <c:formatCode>General</c:formatCode>
                <c:ptCount val="2"/>
                <c:pt idx="0">
                  <c:v>18</c:v>
                </c:pt>
                <c:pt idx="1">
                  <c:v>88</c:v>
                </c:pt>
              </c:numCache>
            </c:numRef>
          </c:val>
        </c:ser>
        <c:dLbls>
          <c:showLegendKey val="0"/>
          <c:showVal val="0"/>
          <c:showCatName val="0"/>
          <c:showSerName val="0"/>
          <c:showPercent val="0"/>
          <c:showBubbleSize val="0"/>
          <c:showLeaderLines val="1"/>
        </c:dLbls>
      </c:pie3DChart>
    </c:plotArea>
    <c:plotVisOnly val="1"/>
    <c:dispBlanksAs val="zero"/>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70"/>
      <c:rotY val="0"/>
      <c:rAngAx val="0"/>
      <c:perspective val="50"/>
    </c:view3D>
    <c:floor>
      <c:thickness val="0"/>
    </c:floor>
    <c:sideWall>
      <c:thickness val="0"/>
      <c:spPr>
        <a:effectLst>
          <a:outerShdw blurRad="50800" dist="38100" dir="2700000" algn="tl" rotWithShape="0">
            <a:prstClr val="black">
              <a:alpha val="40000"/>
            </a:prstClr>
          </a:outerShdw>
        </a:effectLst>
      </c:spPr>
    </c:sideWall>
    <c:backWall>
      <c:thickness val="0"/>
      <c:spPr>
        <a:effectLst>
          <a:outerShdw blurRad="50800" dist="38100" dir="2700000" algn="tl" rotWithShape="0">
            <a:prstClr val="black">
              <a:alpha val="40000"/>
            </a:prstClr>
          </a:outerShdw>
        </a:effectLst>
      </c:spPr>
    </c:backWall>
    <c:plotArea>
      <c:layout/>
      <c:pie3DChart>
        <c:varyColors val="1"/>
        <c:ser>
          <c:idx val="0"/>
          <c:order val="0"/>
          <c:tx>
            <c:strRef>
              <c:f>Sheet1!$B$1</c:f>
              <c:strCache>
                <c:ptCount val="1"/>
                <c:pt idx="0">
                  <c:v>Column1</c:v>
                </c:pt>
              </c:strCache>
            </c:strRef>
          </c:tx>
          <c:spPr>
            <a:solidFill>
              <a:schemeClr val="tx2"/>
            </a:solidFill>
            <a:ln>
              <a:noFill/>
            </a:ln>
            <a:scene3d>
              <a:camera prst="orthographicFront"/>
              <a:lightRig rig="threePt" dir="t"/>
            </a:scene3d>
            <a:sp3d>
              <a:bevelT/>
            </a:sp3d>
          </c:spPr>
          <c:dPt>
            <c:idx val="0"/>
            <c:bubble3D val="0"/>
            <c:spPr>
              <a:noFill/>
              <a:ln>
                <a:noFill/>
              </a:ln>
              <a:effectLst>
                <a:outerShdw blurRad="50800" dist="38100" dir="5400000" algn="t" rotWithShape="0">
                  <a:prstClr val="black">
                    <a:alpha val="40000"/>
                  </a:prstClr>
                </a:outerShdw>
              </a:effectLst>
              <a:scene3d>
                <a:camera prst="orthographicFront"/>
                <a:lightRig rig="threePt" dir="t"/>
              </a:scene3d>
              <a:sp3d>
                <a:bevelT/>
              </a:sp3d>
            </c:spPr>
          </c:dPt>
          <c:dPt>
            <c:idx val="1"/>
            <c:bubble3D val="0"/>
            <c:spPr>
              <a:solidFill>
                <a:schemeClr val="accent2"/>
              </a:solidFill>
              <a:ln>
                <a:noFill/>
              </a:ln>
              <a:effectLst>
                <a:outerShdw blurRad="50800" dist="38100" dir="16200000" rotWithShape="0">
                  <a:prstClr val="black">
                    <a:alpha val="40000"/>
                  </a:prstClr>
                </a:outerShdw>
              </a:effectLst>
              <a:scene3d>
                <a:camera prst="orthographicFront"/>
                <a:lightRig rig="threePt" dir="t"/>
              </a:scene3d>
              <a:sp3d prstMaterial="plastic">
                <a:bevelT w="127000" h="127000"/>
              </a:sp3d>
            </c:spPr>
          </c:dPt>
          <c:cat>
            <c:numRef>
              <c:f>Sheet1!$A$2:$A$4</c:f>
              <c:numCache>
                <c:formatCode>General</c:formatCode>
                <c:ptCount val="3"/>
              </c:numCache>
            </c:numRef>
          </c:cat>
          <c:val>
            <c:numRef>
              <c:f>Sheet1!$B$2:$B$3</c:f>
              <c:numCache>
                <c:formatCode>General</c:formatCode>
                <c:ptCount val="2"/>
                <c:pt idx="0">
                  <c:v>13</c:v>
                </c:pt>
                <c:pt idx="1">
                  <c:v>87</c:v>
                </c:pt>
              </c:numCache>
            </c:numRef>
          </c:val>
        </c:ser>
        <c:dLbls>
          <c:showLegendKey val="0"/>
          <c:showVal val="0"/>
          <c:showCatName val="0"/>
          <c:showSerName val="0"/>
          <c:showPercent val="0"/>
          <c:showBubbleSize val="0"/>
          <c:showLeaderLines val="1"/>
        </c:dLbls>
      </c:pie3DChart>
    </c:plotArea>
    <c:plotVisOnly val="1"/>
    <c:dispBlanksAs val="zero"/>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944543828265"/>
          <c:y val="0.111934909793987"/>
          <c:w val="0.88512233600495804"/>
          <c:h val="0.85296160643379704"/>
        </c:manualLayout>
      </c:layout>
      <c:barChart>
        <c:barDir val="col"/>
        <c:grouping val="clustered"/>
        <c:varyColors val="0"/>
        <c:ser>
          <c:idx val="0"/>
          <c:order val="0"/>
          <c:tx>
            <c:strRef>
              <c:f>Sheet1!$B$1</c:f>
              <c:strCache>
                <c:ptCount val="1"/>
                <c:pt idx="0">
                  <c:v>Evolocumab 420 mg Q2W</c:v>
                </c:pt>
              </c:strCache>
            </c:strRef>
          </c:tx>
          <c:spPr>
            <a:gradFill flip="none" rotWithShape="1">
              <a:gsLst>
                <a:gs pos="0">
                  <a:srgbClr val="E53E30">
                    <a:shade val="30000"/>
                    <a:satMod val="115000"/>
                  </a:srgbClr>
                </a:gs>
                <a:gs pos="50000">
                  <a:srgbClr val="E53E30">
                    <a:shade val="67500"/>
                    <a:satMod val="115000"/>
                  </a:srgbClr>
                </a:gs>
                <a:gs pos="100000">
                  <a:srgbClr val="E53E30">
                    <a:shade val="100000"/>
                    <a:satMod val="115000"/>
                  </a:srgbClr>
                </a:gs>
              </a:gsLst>
              <a:lin ang="5400000" scaled="1"/>
              <a:tileRect/>
            </a:gradFill>
            <a:ln>
              <a:noFill/>
            </a:ln>
            <a:effectLst>
              <a:outerShdw blurRad="50800" dist="50800" dir="2700000" algn="tl" rotWithShape="0">
                <a:schemeClr val="tx1">
                  <a:lumMod val="75000"/>
                  <a:lumOff val="25000"/>
                  <a:alpha val="40000"/>
                </a:schemeClr>
              </a:outerShdw>
            </a:effectLst>
            <a:scene3d>
              <a:camera prst="orthographicFront"/>
              <a:lightRig rig="threePt" dir="t"/>
            </a:scene3d>
            <a:sp3d prstMaterial="plastic">
              <a:bevelT w="63500" h="25400"/>
            </a:sp3d>
          </c:spPr>
          <c:invertIfNegative val="0"/>
          <c:cat>
            <c:strRef>
              <c:f>Sheet1!$A$2:$A$5</c:f>
              <c:strCache>
                <c:ptCount val="3"/>
                <c:pt idx="1">
                  <c:v>Repatha    140 mg Q2W
+ background therapy</c:v>
                </c:pt>
                <c:pt idx="2">
                  <c:v>Placebo 
+ background therapy</c:v>
                </c:pt>
              </c:strCache>
            </c:strRef>
          </c:cat>
          <c:val>
            <c:numRef>
              <c:f>Sheet1!$B$2:$B$5</c:f>
              <c:numCache>
                <c:formatCode>General</c:formatCode>
                <c:ptCount val="4"/>
                <c:pt idx="0">
                  <c:v>-64</c:v>
                </c:pt>
                <c:pt idx="1">
                  <c:v>-56</c:v>
                </c:pt>
                <c:pt idx="2">
                  <c:v>-49</c:v>
                </c:pt>
                <c:pt idx="3">
                  <c:v>-38</c:v>
                </c:pt>
              </c:numCache>
            </c:numRef>
          </c:val>
        </c:ser>
        <c:ser>
          <c:idx val="1"/>
          <c:order val="1"/>
          <c:tx>
            <c:strRef>
              <c:f>Sheet1!$C$1</c:f>
              <c:strCache>
                <c:ptCount val="1"/>
                <c:pt idx="0">
                  <c:v>Column1</c:v>
                </c:pt>
              </c:strCache>
            </c:strRef>
          </c:tx>
          <c:spPr>
            <a:gradFill flip="none" rotWithShape="1">
              <a:gsLst>
                <a:gs pos="0">
                  <a:srgbClr val="A7A9AB">
                    <a:shade val="30000"/>
                    <a:satMod val="115000"/>
                  </a:srgbClr>
                </a:gs>
                <a:gs pos="50000">
                  <a:srgbClr val="A7A9AB">
                    <a:shade val="67500"/>
                    <a:satMod val="115000"/>
                  </a:srgbClr>
                </a:gs>
                <a:gs pos="100000">
                  <a:srgbClr val="A7A9AB">
                    <a:shade val="100000"/>
                    <a:satMod val="115000"/>
                  </a:srgbClr>
                </a:gs>
              </a:gsLst>
              <a:lin ang="16200000" scaled="1"/>
              <a:tileRect/>
            </a:gradFill>
            <a:effectLst>
              <a:outerShdw blurRad="50800" dist="38100" dir="5400000" algn="t" rotWithShape="0">
                <a:prstClr val="black">
                  <a:alpha val="40000"/>
                </a:prstClr>
              </a:outerShdw>
            </a:effectLst>
            <a:scene3d>
              <a:camera prst="orthographicFront"/>
              <a:lightRig rig="threePt" dir="t"/>
            </a:scene3d>
            <a:sp3d prstMaterial="matte">
              <a:bevelT w="63500" h="25400"/>
            </a:sp3d>
          </c:spPr>
          <c:invertIfNegative val="0"/>
          <c:cat>
            <c:strRef>
              <c:f>Sheet1!$A$2:$A$5</c:f>
              <c:strCache>
                <c:ptCount val="3"/>
                <c:pt idx="1">
                  <c:v>Repatha    140 mg Q2W
+ background therapy</c:v>
                </c:pt>
                <c:pt idx="2">
                  <c:v>Placebo 
+ background therapy</c:v>
                </c:pt>
              </c:strCache>
            </c:strRef>
          </c:cat>
          <c:val>
            <c:numRef>
              <c:f>Sheet1!$C$2:$C$5</c:f>
              <c:numCache>
                <c:formatCode>General</c:formatCode>
                <c:ptCount val="4"/>
                <c:pt idx="0">
                  <c:v>7</c:v>
                </c:pt>
                <c:pt idx="1">
                  <c:v>2</c:v>
                </c:pt>
                <c:pt idx="2">
                  <c:v>5</c:v>
                </c:pt>
                <c:pt idx="3">
                  <c:v>4</c:v>
                </c:pt>
              </c:numCache>
            </c:numRef>
          </c:val>
        </c:ser>
        <c:dLbls>
          <c:showLegendKey val="0"/>
          <c:showVal val="0"/>
          <c:showCatName val="0"/>
          <c:showSerName val="0"/>
          <c:showPercent val="0"/>
          <c:showBubbleSize val="0"/>
        </c:dLbls>
        <c:gapWidth val="160"/>
        <c:overlap val="65"/>
        <c:axId val="98908800"/>
        <c:axId val="98943360"/>
      </c:barChart>
      <c:catAx>
        <c:axId val="98908800"/>
        <c:scaling>
          <c:orientation val="minMax"/>
        </c:scaling>
        <c:delete val="1"/>
        <c:axPos val="b"/>
        <c:numFmt formatCode="General" sourceLinked="0"/>
        <c:majorTickMark val="none"/>
        <c:minorTickMark val="none"/>
        <c:tickLblPos val="none"/>
        <c:crossAx val="98943360"/>
        <c:crosses val="autoZero"/>
        <c:auto val="1"/>
        <c:lblAlgn val="ctr"/>
        <c:lblOffset val="100"/>
        <c:noMultiLvlLbl val="0"/>
      </c:catAx>
      <c:valAx>
        <c:axId val="98943360"/>
        <c:scaling>
          <c:orientation val="minMax"/>
          <c:max val="10"/>
          <c:min val="-60"/>
        </c:scaling>
        <c:delete val="0"/>
        <c:axPos val="l"/>
        <c:majorGridlines>
          <c:spPr>
            <a:ln w="9525">
              <a:solidFill>
                <a:schemeClr val="accent1">
                  <a:lumMod val="25000"/>
                  <a:lumOff val="75000"/>
                </a:schemeClr>
              </a:solidFill>
              <a:prstDash val="sysDot"/>
            </a:ln>
          </c:spPr>
        </c:majorGridlines>
        <c:numFmt formatCode="#,##0;\–#,##0" sourceLinked="0"/>
        <c:majorTickMark val="out"/>
        <c:minorTickMark val="none"/>
        <c:tickLblPos val="nextTo"/>
        <c:spPr>
          <a:ln w="19050">
            <a:noFill/>
          </a:ln>
        </c:spPr>
        <c:txPr>
          <a:bodyPr/>
          <a:lstStyle/>
          <a:p>
            <a:pPr>
              <a:defRPr b="0">
                <a:latin typeface="Arial" pitchFamily="34" charset="0"/>
                <a:cs typeface="Arial" pitchFamily="34" charset="0"/>
              </a:defRPr>
            </a:pPr>
            <a:endParaRPr lang="en-US"/>
          </a:p>
        </c:txPr>
        <c:crossAx val="98908800"/>
        <c:crosses val="autoZero"/>
        <c:crossBetween val="between"/>
      </c:valAx>
      <c:spPr>
        <a:ln>
          <a:noFill/>
        </a:ln>
      </c:spPr>
    </c:plotArea>
    <c:plotVisOnly val="1"/>
    <c:dispBlanksAs val="gap"/>
    <c:showDLblsOverMax val="0"/>
  </c:chart>
  <c:txPr>
    <a:bodyPr/>
    <a:lstStyle/>
    <a:p>
      <a:pPr>
        <a:defRPr sz="1400">
          <a:solidFill>
            <a:schemeClr val="bg1"/>
          </a:solidFill>
          <a:latin typeface="Trebuchet MS" pitchFamily="34" charset="0"/>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7612908A-DB4D-4031-A903-A6E4024AC71B}" type="datetimeFigureOut">
              <a:rPr lang="en-US" smtClean="0"/>
              <a:t>9/10/2015</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2A9A29FE-A227-4EA8-84F8-0D41294AA5D2}" type="slidenum">
              <a:rPr lang="en-US" smtClean="0"/>
              <a:t>‹#›</a:t>
            </a:fld>
            <a:endParaRPr lang="en-US"/>
          </a:p>
        </p:txBody>
      </p:sp>
    </p:spTree>
    <p:extLst>
      <p:ext uri="{BB962C8B-B14F-4D97-AF65-F5344CB8AC3E}">
        <p14:creationId xmlns:p14="http://schemas.microsoft.com/office/powerpoint/2010/main" val="17399175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9069730"/>
            <a:ext cx="7315200" cy="531469"/>
          </a:xfrm>
          <a:prstGeom prst="rect">
            <a:avLst/>
          </a:prstGeom>
          <a:gradFill flip="none" rotWithShape="1">
            <a:gsLst>
              <a:gs pos="0">
                <a:srgbClr val="B0B2B4"/>
              </a:gs>
              <a:gs pos="42000">
                <a:srgbClr val="DAD9DD"/>
              </a:gs>
              <a:gs pos="100000">
                <a:srgbClr val="B0B2B4"/>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4851" tIns="47425" rIns="94851" bIns="47425" rtlCol="0" anchor="ctr"/>
          <a:lstStyle/>
          <a:p>
            <a:pPr algn="ctr"/>
            <a:endParaRPr lang="en-US" dirty="0">
              <a:latin typeface="Arial" pitchFamily="34" charset="0"/>
            </a:endParaRPr>
          </a:p>
        </p:txBody>
      </p:sp>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atin typeface="Arial" pitchFamily="34" charset="0"/>
              </a:defRPr>
            </a:lvl1pPr>
          </a:lstStyle>
          <a:p>
            <a:fld id="{B4EF4232-91F0-44F2-9369-7E8D0A7AF662}" type="datetimeFigureOut">
              <a:rPr lang="en-US" smtClean="0"/>
              <a:pPr/>
              <a:t>9/10/2015</a:t>
            </a:fld>
            <a:endParaRPr lang="en-US" dirty="0"/>
          </a:p>
        </p:txBody>
      </p:sp>
      <p:sp>
        <p:nvSpPr>
          <p:cNvPr id="4" name="Slide Image Placeholder 3"/>
          <p:cNvSpPr>
            <a:spLocks noGrp="1" noRot="1" noChangeAspect="1"/>
          </p:cNvSpPr>
          <p:nvPr>
            <p:ph type="sldImg" idx="2"/>
          </p:nvPr>
        </p:nvSpPr>
        <p:spPr>
          <a:xfrm>
            <a:off x="1376363" y="719138"/>
            <a:ext cx="4562475" cy="3421062"/>
          </a:xfrm>
          <a:prstGeom prst="rect">
            <a:avLst/>
          </a:prstGeom>
          <a:noFill/>
          <a:ln w="12700">
            <a:solidFill>
              <a:prstClr val="black"/>
            </a:solidFill>
          </a:ln>
        </p:spPr>
        <p:txBody>
          <a:bodyPr vert="horz" lIns="96653" tIns="48327" rIns="96653" bIns="48327" rtlCol="0" anchor="ctr"/>
          <a:lstStyle/>
          <a:p>
            <a:endParaRPr lang="en-US" dirty="0"/>
          </a:p>
        </p:txBody>
      </p:sp>
      <p:sp>
        <p:nvSpPr>
          <p:cNvPr id="5" name="Notes Placeholder 4"/>
          <p:cNvSpPr>
            <a:spLocks noGrp="1"/>
          </p:cNvSpPr>
          <p:nvPr>
            <p:ph type="body" sz="quarter" idx="3"/>
          </p:nvPr>
        </p:nvSpPr>
        <p:spPr>
          <a:xfrm>
            <a:off x="731520" y="4359562"/>
            <a:ext cx="5852160" cy="432054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p:nvSpPr>
        <p:spPr>
          <a:xfrm>
            <a:off x="6707647" y="9349741"/>
            <a:ext cx="465628" cy="184000"/>
          </a:xfrm>
          <a:prstGeom prst="rect">
            <a:avLst/>
          </a:prstGeom>
          <a:noFill/>
        </p:spPr>
        <p:txBody>
          <a:bodyPr wrap="square" lIns="0" tIns="0" rIns="0" bIns="0" rtlCol="0" anchor="b" anchorCtr="0">
            <a:noAutofit/>
          </a:bodyPr>
          <a:lstStyle/>
          <a:p>
            <a:pPr algn="r"/>
            <a:fld id="{7B549D01-D542-4D53-8E01-B66BC2B43CE1}" type="slidenum">
              <a:rPr lang="en-US" sz="900" smtClean="0">
                <a:latin typeface="Arial" pitchFamily="34" charset="0"/>
              </a:rPr>
              <a:pPr algn="r"/>
              <a:t>‹#›</a:t>
            </a:fld>
            <a:endParaRPr lang="en-US" sz="900" dirty="0">
              <a:latin typeface="Arial" pitchFamily="34" charset="0"/>
            </a:endParaRPr>
          </a:p>
        </p:txBody>
      </p:sp>
      <p:pic>
        <p:nvPicPr>
          <p:cNvPr id="10" name="Picture 9" descr="NEW-REPATHA-logo.png"/>
          <p:cNvPicPr>
            <a:picLocks noChangeAspect="1"/>
          </p:cNvPicPr>
          <p:nvPr/>
        </p:nvPicPr>
        <p:blipFill>
          <a:blip r:embed="rId2"/>
          <a:stretch>
            <a:fillRect/>
          </a:stretch>
        </p:blipFill>
        <p:spPr>
          <a:xfrm>
            <a:off x="86747" y="9108769"/>
            <a:ext cx="1179578" cy="424971"/>
          </a:xfrm>
          <a:prstGeom prst="rect">
            <a:avLst/>
          </a:prstGeom>
        </p:spPr>
      </p:pic>
    </p:spTree>
    <p:extLst>
      <p:ext uri="{BB962C8B-B14F-4D97-AF65-F5344CB8AC3E}">
        <p14:creationId xmlns:p14="http://schemas.microsoft.com/office/powerpoint/2010/main" val="2334074540"/>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95000"/>
      </a:lnSpc>
      <a:spcBef>
        <a:spcPts val="300"/>
      </a:spcBef>
      <a:buFont typeface="Arial" pitchFamily="34" charset="0"/>
      <a:buNone/>
      <a:defRPr sz="1000" b="1" kern="1200">
        <a:solidFill>
          <a:schemeClr val="tx1"/>
        </a:solidFill>
        <a:latin typeface="Arial" pitchFamily="34" charset="0"/>
        <a:ea typeface="+mn-ea"/>
        <a:cs typeface="+mn-cs"/>
      </a:defRPr>
    </a:lvl1pPr>
    <a:lvl2pPr marL="168275" indent="-168275" algn="l" defTabSz="914400" rtl="0" eaLnBrk="1" latinLnBrk="0" hangingPunct="1">
      <a:lnSpc>
        <a:spcPct val="95000"/>
      </a:lnSpc>
      <a:spcBef>
        <a:spcPts val="300"/>
      </a:spcBef>
      <a:buFont typeface="Symbol" pitchFamily="18" charset="2"/>
      <a:buChar char="·"/>
      <a:defRPr sz="1000" kern="1200">
        <a:solidFill>
          <a:schemeClr val="tx1"/>
        </a:solidFill>
        <a:latin typeface="Arial" pitchFamily="34" charset="0"/>
        <a:ea typeface="+mn-ea"/>
        <a:cs typeface="+mn-cs"/>
      </a:defRPr>
    </a:lvl2pPr>
    <a:lvl3pPr marL="344488" indent="-176213" algn="l" defTabSz="914400" rtl="0" eaLnBrk="1" latinLnBrk="0" hangingPunct="1">
      <a:lnSpc>
        <a:spcPct val="95000"/>
      </a:lnSpc>
      <a:spcBef>
        <a:spcPts val="300"/>
      </a:spcBef>
      <a:buFont typeface="Arial" pitchFamily="34" charset="0"/>
      <a:buChar char="–"/>
      <a:defRPr sz="1000" kern="1200">
        <a:solidFill>
          <a:schemeClr val="tx1"/>
        </a:solidFill>
        <a:latin typeface="Arial" pitchFamily="34" charset="0"/>
        <a:ea typeface="+mn-ea"/>
        <a:cs typeface="+mn-cs"/>
      </a:defRPr>
    </a:lvl3pPr>
    <a:lvl4pPr marL="512763" indent="-168275" algn="l" defTabSz="914400" rtl="0" eaLnBrk="1" latinLnBrk="0" hangingPunct="1">
      <a:lnSpc>
        <a:spcPct val="95000"/>
      </a:lnSpc>
      <a:spcBef>
        <a:spcPts val="300"/>
      </a:spcBef>
      <a:buFont typeface="Wingdings" pitchFamily="2" charset="2"/>
      <a:buChar char="§"/>
      <a:defRPr sz="1000" kern="1200">
        <a:solidFill>
          <a:schemeClr val="tx1"/>
        </a:solidFill>
        <a:latin typeface="Arial" pitchFamily="34" charset="0"/>
        <a:ea typeface="+mn-ea"/>
        <a:cs typeface="+mn-cs"/>
      </a:defRPr>
    </a:lvl4pPr>
    <a:lvl5pPr marL="687388" indent="-174625" algn="l" defTabSz="914400" rtl="0" eaLnBrk="1" latinLnBrk="0" hangingPunct="1">
      <a:lnSpc>
        <a:spcPct val="95000"/>
      </a:lnSpc>
      <a:spcBef>
        <a:spcPts val="300"/>
      </a:spcBef>
      <a:buFont typeface="Courier New" pitchFamily="49" charset="0"/>
      <a:buChar char="o"/>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Image Placeholder 10"/>
          <p:cNvSpPr>
            <a:spLocks noGrp="1" noRot="1" noChangeAspect="1"/>
          </p:cNvSpPr>
          <p:nvPr>
            <p:ph type="sldImg"/>
          </p:nvPr>
        </p:nvSpPr>
        <p:spPr>
          <a:xfrm>
            <a:off x="1376363" y="719138"/>
            <a:ext cx="4562475" cy="3421062"/>
          </a:xfrm>
        </p:spPr>
      </p:sp>
      <p:sp>
        <p:nvSpPr>
          <p:cNvPr id="15" name="Notes Placeholder 14"/>
          <p:cNvSpPr>
            <a:spLocks noGrp="1"/>
          </p:cNvSpPr>
          <p:nvPr>
            <p:ph type="body" sz="quarter" idx="10"/>
          </p:nvPr>
        </p:nvSpPr>
        <p:spPr/>
        <p:txBody>
          <a:bodyPr>
            <a:normAutofit/>
          </a:bodyPr>
          <a:lstStyle/>
          <a:p>
            <a:endParaRPr lang="en-US"/>
          </a:p>
        </p:txBody>
      </p:sp>
    </p:spTree>
    <p:extLst>
      <p:ext uri="{BB962C8B-B14F-4D97-AF65-F5344CB8AC3E}">
        <p14:creationId xmlns:p14="http://schemas.microsoft.com/office/powerpoint/2010/main" val="129288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719138"/>
            <a:ext cx="4562475" cy="3421062"/>
          </a:xfrm>
        </p:spPr>
      </p:sp>
    </p:spTree>
    <p:extLst>
      <p:ext uri="{BB962C8B-B14F-4D97-AF65-F5344CB8AC3E}">
        <p14:creationId xmlns:p14="http://schemas.microsoft.com/office/powerpoint/2010/main" val="1960036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719138"/>
            <a:ext cx="4562475" cy="3421062"/>
          </a:xfrm>
        </p:spPr>
      </p:sp>
    </p:spTree>
    <p:extLst>
      <p:ext uri="{BB962C8B-B14F-4D97-AF65-F5344CB8AC3E}">
        <p14:creationId xmlns:p14="http://schemas.microsoft.com/office/powerpoint/2010/main" val="2075088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lide Image Placeholder 88"/>
          <p:cNvSpPr>
            <a:spLocks noGrp="1" noRot="1" noChangeAspect="1"/>
          </p:cNvSpPr>
          <p:nvPr>
            <p:ph type="sldImg"/>
          </p:nvPr>
        </p:nvSpPr>
        <p:spPr/>
      </p:sp>
    </p:spTree>
    <p:extLst>
      <p:ext uri="{BB962C8B-B14F-4D97-AF65-F5344CB8AC3E}">
        <p14:creationId xmlns:p14="http://schemas.microsoft.com/office/powerpoint/2010/main" val="1549595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719138"/>
            <a:ext cx="4562475" cy="3421062"/>
          </a:xfrm>
        </p:spPr>
      </p:sp>
    </p:spTree>
    <p:extLst>
      <p:ext uri="{BB962C8B-B14F-4D97-AF65-F5344CB8AC3E}">
        <p14:creationId xmlns:p14="http://schemas.microsoft.com/office/powerpoint/2010/main" val="1515599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719138"/>
            <a:ext cx="4562475" cy="3421062"/>
          </a:xfrm>
        </p:spPr>
      </p:sp>
    </p:spTree>
    <p:extLst>
      <p:ext uri="{BB962C8B-B14F-4D97-AF65-F5344CB8AC3E}">
        <p14:creationId xmlns:p14="http://schemas.microsoft.com/office/powerpoint/2010/main" val="2570128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719138"/>
            <a:ext cx="4562475" cy="3421062"/>
          </a:xfrm>
        </p:spPr>
      </p:sp>
    </p:spTree>
    <p:extLst>
      <p:ext uri="{BB962C8B-B14F-4D97-AF65-F5344CB8AC3E}">
        <p14:creationId xmlns:p14="http://schemas.microsoft.com/office/powerpoint/2010/main" val="20515114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719138"/>
            <a:ext cx="4562475" cy="3421062"/>
          </a:xfrm>
        </p:spPr>
      </p:sp>
    </p:spTree>
    <p:extLst>
      <p:ext uri="{BB962C8B-B14F-4D97-AF65-F5344CB8AC3E}">
        <p14:creationId xmlns:p14="http://schemas.microsoft.com/office/powerpoint/2010/main" val="19028194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719138"/>
            <a:ext cx="4562475" cy="3421062"/>
          </a:xfrm>
        </p:spPr>
      </p:sp>
    </p:spTree>
    <p:extLst>
      <p:ext uri="{BB962C8B-B14F-4D97-AF65-F5344CB8AC3E}">
        <p14:creationId xmlns:p14="http://schemas.microsoft.com/office/powerpoint/2010/main" val="1952787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719138"/>
            <a:ext cx="4562475" cy="3421062"/>
          </a:xfrm>
        </p:spPr>
      </p:sp>
    </p:spTree>
    <p:extLst>
      <p:ext uri="{BB962C8B-B14F-4D97-AF65-F5344CB8AC3E}">
        <p14:creationId xmlns:p14="http://schemas.microsoft.com/office/powerpoint/2010/main" val="502968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376363" y="719138"/>
            <a:ext cx="4562475" cy="3421062"/>
          </a:xfrm>
        </p:spPr>
      </p:sp>
    </p:spTree>
    <p:extLst>
      <p:ext uri="{BB962C8B-B14F-4D97-AF65-F5344CB8AC3E}">
        <p14:creationId xmlns:p14="http://schemas.microsoft.com/office/powerpoint/2010/main" val="903457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a:xfrm>
            <a:off x="1376363" y="719138"/>
            <a:ext cx="4562475" cy="3421062"/>
          </a:xfrm>
        </p:spPr>
      </p:sp>
      <p:sp>
        <p:nvSpPr>
          <p:cNvPr id="9" name="Notes Placeholder 8"/>
          <p:cNvSpPr>
            <a:spLocks noGrp="1"/>
          </p:cNvSpPr>
          <p:nvPr>
            <p:ph type="body" sz="quarter" idx="10"/>
          </p:nvPr>
        </p:nvSpPr>
        <p:spPr/>
        <p:txBody>
          <a:bodyPr>
            <a:normAutofit/>
          </a:bodyPr>
          <a:lstStyle/>
          <a:p>
            <a:endParaRPr lang="en-US" dirty="0"/>
          </a:p>
        </p:txBody>
      </p:sp>
    </p:spTree>
    <p:extLst>
      <p:ext uri="{BB962C8B-B14F-4D97-AF65-F5344CB8AC3E}">
        <p14:creationId xmlns:p14="http://schemas.microsoft.com/office/powerpoint/2010/main" val="18519029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719138"/>
            <a:ext cx="4562475" cy="3421062"/>
          </a:xfrm>
        </p:spPr>
      </p:sp>
    </p:spTree>
    <p:extLst>
      <p:ext uri="{BB962C8B-B14F-4D97-AF65-F5344CB8AC3E}">
        <p14:creationId xmlns:p14="http://schemas.microsoft.com/office/powerpoint/2010/main" val="17031207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376363" y="719138"/>
            <a:ext cx="4562475" cy="3421062"/>
          </a:xfrm>
        </p:spPr>
      </p:sp>
    </p:spTree>
    <p:extLst>
      <p:ext uri="{BB962C8B-B14F-4D97-AF65-F5344CB8AC3E}">
        <p14:creationId xmlns:p14="http://schemas.microsoft.com/office/powerpoint/2010/main" val="541233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a:xfrm>
            <a:off x="1376363" y="719138"/>
            <a:ext cx="4562475" cy="3421062"/>
          </a:xfrm>
        </p:spPr>
      </p:sp>
    </p:spTree>
    <p:extLst>
      <p:ext uri="{BB962C8B-B14F-4D97-AF65-F5344CB8AC3E}">
        <p14:creationId xmlns:p14="http://schemas.microsoft.com/office/powerpoint/2010/main" val="274076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719138"/>
            <a:ext cx="4562475" cy="3421062"/>
          </a:xfrm>
        </p:spPr>
      </p:sp>
    </p:spTree>
    <p:extLst>
      <p:ext uri="{BB962C8B-B14F-4D97-AF65-F5344CB8AC3E}">
        <p14:creationId xmlns:p14="http://schemas.microsoft.com/office/powerpoint/2010/main" val="591951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1376363" y="719138"/>
            <a:ext cx="4562475" cy="3421062"/>
          </a:xfrm>
        </p:spPr>
      </p:sp>
    </p:spTree>
    <p:extLst>
      <p:ext uri="{BB962C8B-B14F-4D97-AF65-F5344CB8AC3E}">
        <p14:creationId xmlns:p14="http://schemas.microsoft.com/office/powerpoint/2010/main" val="6082600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a:xfrm>
            <a:off x="1376363" y="719138"/>
            <a:ext cx="4562475" cy="3421062"/>
          </a:xfrm>
        </p:spPr>
      </p:sp>
    </p:spTree>
    <p:extLst>
      <p:ext uri="{BB962C8B-B14F-4D97-AF65-F5344CB8AC3E}">
        <p14:creationId xmlns:p14="http://schemas.microsoft.com/office/powerpoint/2010/main" val="10039123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a:xfrm>
            <a:off x="1376363" y="719138"/>
            <a:ext cx="4562475" cy="3421062"/>
          </a:xfrm>
        </p:spPr>
      </p:sp>
    </p:spTree>
    <p:extLst>
      <p:ext uri="{BB962C8B-B14F-4D97-AF65-F5344CB8AC3E}">
        <p14:creationId xmlns:p14="http://schemas.microsoft.com/office/powerpoint/2010/main" val="21239238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Image Placeholder 18"/>
          <p:cNvSpPr>
            <a:spLocks noGrp="1" noRot="1" noChangeAspect="1"/>
          </p:cNvSpPr>
          <p:nvPr>
            <p:ph type="sldImg"/>
          </p:nvPr>
        </p:nvSpPr>
        <p:spPr/>
      </p:sp>
    </p:spTree>
    <p:extLst>
      <p:ext uri="{BB962C8B-B14F-4D97-AF65-F5344CB8AC3E}">
        <p14:creationId xmlns:p14="http://schemas.microsoft.com/office/powerpoint/2010/main" val="21215158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719138"/>
            <a:ext cx="4562475" cy="3421062"/>
          </a:xfrm>
        </p:spPr>
      </p:sp>
    </p:spTree>
    <p:extLst>
      <p:ext uri="{BB962C8B-B14F-4D97-AF65-F5344CB8AC3E}">
        <p14:creationId xmlns:p14="http://schemas.microsoft.com/office/powerpoint/2010/main" val="2652340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1376363" y="719138"/>
            <a:ext cx="4562475" cy="3421062"/>
          </a:xfrm>
        </p:spPr>
      </p:sp>
    </p:spTree>
    <p:extLst>
      <p:ext uri="{BB962C8B-B14F-4D97-AF65-F5344CB8AC3E}">
        <p14:creationId xmlns:p14="http://schemas.microsoft.com/office/powerpoint/2010/main" val="1912951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719138"/>
            <a:ext cx="4562475" cy="3421062"/>
          </a:xfrm>
        </p:spPr>
      </p:sp>
      <p:sp>
        <p:nvSpPr>
          <p:cNvPr id="4" name="Notes Placeholder 3"/>
          <p:cNvSpPr>
            <a:spLocks noGrp="1"/>
          </p:cNvSpPr>
          <p:nvPr>
            <p:ph type="body" sz="quarter" idx="10"/>
          </p:nvPr>
        </p:nvSpPr>
        <p:spPr/>
        <p:txBody>
          <a:bodyPr>
            <a:normAutofit/>
          </a:bodyPr>
          <a:lstStyle/>
          <a:p>
            <a:endParaRPr lang="en-US"/>
          </a:p>
        </p:txBody>
      </p:sp>
    </p:spTree>
    <p:extLst>
      <p:ext uri="{BB962C8B-B14F-4D97-AF65-F5344CB8AC3E}">
        <p14:creationId xmlns:p14="http://schemas.microsoft.com/office/powerpoint/2010/main" val="14515947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Image Placeholder 19"/>
          <p:cNvSpPr>
            <a:spLocks noGrp="1" noRot="1" noChangeAspect="1"/>
          </p:cNvSpPr>
          <p:nvPr>
            <p:ph type="sldImg"/>
          </p:nvPr>
        </p:nvSpPr>
        <p:spPr>
          <a:xfrm>
            <a:off x="1376363" y="719138"/>
            <a:ext cx="4562475" cy="3421062"/>
          </a:xfrm>
        </p:spPr>
      </p:sp>
    </p:spTree>
    <p:extLst>
      <p:ext uri="{BB962C8B-B14F-4D97-AF65-F5344CB8AC3E}">
        <p14:creationId xmlns:p14="http://schemas.microsoft.com/office/powerpoint/2010/main" val="10050553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0059804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Image Placeholder 17"/>
          <p:cNvSpPr>
            <a:spLocks noGrp="1" noRot="1" noChangeAspect="1"/>
          </p:cNvSpPr>
          <p:nvPr>
            <p:ph type="sldImg"/>
          </p:nvPr>
        </p:nvSpPr>
        <p:spPr>
          <a:xfrm>
            <a:off x="1376363" y="719138"/>
            <a:ext cx="4562475" cy="3421062"/>
          </a:xfrm>
        </p:spPr>
      </p:sp>
    </p:spTree>
    <p:extLst>
      <p:ext uri="{BB962C8B-B14F-4D97-AF65-F5344CB8AC3E}">
        <p14:creationId xmlns:p14="http://schemas.microsoft.com/office/powerpoint/2010/main" val="11672623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719138"/>
            <a:ext cx="4562475" cy="3421062"/>
          </a:xfrm>
        </p:spPr>
      </p:sp>
      <p:sp>
        <p:nvSpPr>
          <p:cNvPr id="4" name="Notes Placeholder 3"/>
          <p:cNvSpPr>
            <a:spLocks noGrp="1"/>
          </p:cNvSpPr>
          <p:nvPr>
            <p:ph type="body" sz="quarter" idx="10"/>
          </p:nvPr>
        </p:nvSpPr>
        <p:spPr>
          <a:xfrm>
            <a:off x="731520" y="4359562"/>
            <a:ext cx="5852160" cy="4320540"/>
          </a:xfrm>
        </p:spPr>
        <p:txBody>
          <a:bodyPr>
            <a:normAutofit/>
          </a:bodyPr>
          <a:lstStyle/>
          <a:p>
            <a:endParaRPr lang="en-US"/>
          </a:p>
        </p:txBody>
      </p:sp>
    </p:spTree>
    <p:extLst>
      <p:ext uri="{BB962C8B-B14F-4D97-AF65-F5344CB8AC3E}">
        <p14:creationId xmlns:p14="http://schemas.microsoft.com/office/powerpoint/2010/main" val="9149658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1376363" y="719138"/>
            <a:ext cx="4562475" cy="3421062"/>
          </a:xfrm>
        </p:spPr>
      </p:sp>
    </p:spTree>
    <p:extLst>
      <p:ext uri="{BB962C8B-B14F-4D97-AF65-F5344CB8AC3E}">
        <p14:creationId xmlns:p14="http://schemas.microsoft.com/office/powerpoint/2010/main" val="18474057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719138"/>
            <a:ext cx="4562475" cy="3421062"/>
          </a:xfrm>
        </p:spPr>
      </p:sp>
      <p:sp>
        <p:nvSpPr>
          <p:cNvPr id="4" name="Notes Placeholder 3"/>
          <p:cNvSpPr>
            <a:spLocks noGrp="1"/>
          </p:cNvSpPr>
          <p:nvPr>
            <p:ph type="body" sz="quarter" idx="10"/>
          </p:nvPr>
        </p:nvSpPr>
        <p:spPr>
          <a:xfrm>
            <a:off x="731520" y="4359562"/>
            <a:ext cx="5852160" cy="4320540"/>
          </a:xfrm>
        </p:spPr>
        <p:txBody>
          <a:bodyPr>
            <a:normAutofit/>
          </a:bodyPr>
          <a:lstStyle/>
          <a:p>
            <a:endParaRPr lang="en-US"/>
          </a:p>
        </p:txBody>
      </p:sp>
    </p:spTree>
    <p:extLst>
      <p:ext uri="{BB962C8B-B14F-4D97-AF65-F5344CB8AC3E}">
        <p14:creationId xmlns:p14="http://schemas.microsoft.com/office/powerpoint/2010/main" val="10295189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719138"/>
            <a:ext cx="4562475" cy="3421062"/>
          </a:xfrm>
        </p:spPr>
      </p:sp>
      <p:sp>
        <p:nvSpPr>
          <p:cNvPr id="4" name="Notes Placeholder 3"/>
          <p:cNvSpPr>
            <a:spLocks noGrp="1"/>
          </p:cNvSpPr>
          <p:nvPr>
            <p:ph type="body" sz="quarter" idx="10"/>
          </p:nvPr>
        </p:nvSpPr>
        <p:spPr/>
        <p:txBody>
          <a:bodyPr>
            <a:normAutofit/>
          </a:bodyPr>
          <a:lstStyle/>
          <a:p>
            <a:endParaRPr lang="en-US"/>
          </a:p>
        </p:txBody>
      </p:sp>
    </p:spTree>
    <p:extLst>
      <p:ext uri="{BB962C8B-B14F-4D97-AF65-F5344CB8AC3E}">
        <p14:creationId xmlns:p14="http://schemas.microsoft.com/office/powerpoint/2010/main" val="1785989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719138"/>
            <a:ext cx="4562475" cy="3421062"/>
          </a:xfrm>
        </p:spPr>
      </p:sp>
    </p:spTree>
    <p:extLst>
      <p:ext uri="{BB962C8B-B14F-4D97-AF65-F5344CB8AC3E}">
        <p14:creationId xmlns:p14="http://schemas.microsoft.com/office/powerpoint/2010/main" val="1538733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719138"/>
            <a:ext cx="4562475" cy="3421062"/>
          </a:xfrm>
        </p:spPr>
      </p:sp>
    </p:spTree>
    <p:extLst>
      <p:ext uri="{BB962C8B-B14F-4D97-AF65-F5344CB8AC3E}">
        <p14:creationId xmlns:p14="http://schemas.microsoft.com/office/powerpoint/2010/main" val="1493000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376363" y="719138"/>
            <a:ext cx="4562475" cy="3421062"/>
          </a:xfrm>
        </p:spPr>
      </p:sp>
    </p:spTree>
    <p:extLst>
      <p:ext uri="{BB962C8B-B14F-4D97-AF65-F5344CB8AC3E}">
        <p14:creationId xmlns:p14="http://schemas.microsoft.com/office/powerpoint/2010/main" val="1654354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719138"/>
            <a:ext cx="4562475" cy="3421062"/>
          </a:xfrm>
        </p:spPr>
      </p:sp>
    </p:spTree>
    <p:extLst>
      <p:ext uri="{BB962C8B-B14F-4D97-AF65-F5344CB8AC3E}">
        <p14:creationId xmlns:p14="http://schemas.microsoft.com/office/powerpoint/2010/main" val="1260328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719138"/>
            <a:ext cx="4562475" cy="3421062"/>
          </a:xfrm>
        </p:spPr>
      </p:sp>
    </p:spTree>
    <p:extLst>
      <p:ext uri="{BB962C8B-B14F-4D97-AF65-F5344CB8AC3E}">
        <p14:creationId xmlns:p14="http://schemas.microsoft.com/office/powerpoint/2010/main" val="1716931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719138"/>
            <a:ext cx="4562475" cy="3421062"/>
          </a:xfrm>
        </p:spPr>
      </p:sp>
    </p:spTree>
    <p:extLst>
      <p:ext uri="{BB962C8B-B14F-4D97-AF65-F5344CB8AC3E}">
        <p14:creationId xmlns:p14="http://schemas.microsoft.com/office/powerpoint/2010/main" val="7261237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12" name="Rectangle 11"/>
          <p:cNvSpPr/>
          <p:nvPr userDrawn="1"/>
        </p:nvSpPr>
        <p:spPr bwMode="ltGray">
          <a:xfrm>
            <a:off x="0" y="0"/>
            <a:ext cx="9144000" cy="6858000"/>
          </a:xfrm>
          <a:prstGeom prst="rect">
            <a:avLst/>
          </a:prstGeom>
          <a:gradFill flip="none" rotWithShape="1">
            <a:gsLst>
              <a:gs pos="0">
                <a:srgbClr val="2450B2"/>
              </a:gs>
              <a:gs pos="56000">
                <a:srgbClr val="0D2967"/>
              </a:gs>
              <a:gs pos="87000">
                <a:srgbClr val="010F4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userDrawn="1">
            <p:ph type="ctrTitle"/>
          </p:nvPr>
        </p:nvSpPr>
        <p:spPr>
          <a:xfrm>
            <a:off x="280988" y="1331550"/>
            <a:ext cx="8686800" cy="2375332"/>
          </a:xfrm>
        </p:spPr>
        <p:txBody>
          <a:bodyPr anchor="ctr" anchorCtr="0">
            <a:noAutofit/>
          </a:bodyPr>
          <a:lstStyle>
            <a:lvl1pPr algn="ctr">
              <a:lnSpc>
                <a:spcPct val="114000"/>
              </a:lnSpc>
              <a:defRPr sz="3200" b="0">
                <a:solidFill>
                  <a:schemeClr val="bg1"/>
                </a:solidFill>
              </a:defRPr>
            </a:lvl1pPr>
          </a:lstStyle>
          <a:p>
            <a:r>
              <a:rPr lang="en-US" dirty="0" smtClean="0"/>
              <a:t>Click to edit Master title style</a:t>
            </a:r>
            <a:endParaRPr lang="en-US" dirty="0"/>
          </a:p>
        </p:txBody>
      </p:sp>
      <p:pic>
        <p:nvPicPr>
          <p:cNvPr id="9" name="Picture 8" descr="Lines-and-logo.png"/>
          <p:cNvPicPr>
            <a:picLocks noChangeAspect="1"/>
          </p:cNvPicPr>
          <p:nvPr userDrawn="1"/>
        </p:nvPicPr>
        <p:blipFill>
          <a:blip r:embed="rId2" cstate="email"/>
          <a:stretch>
            <a:fillRect/>
          </a:stretch>
        </p:blipFill>
        <p:spPr>
          <a:xfrm>
            <a:off x="-1581" y="1314301"/>
            <a:ext cx="9144000" cy="45720"/>
          </a:xfrm>
          <a:prstGeom prst="rect">
            <a:avLst/>
          </a:prstGeom>
        </p:spPr>
      </p:pic>
      <p:pic>
        <p:nvPicPr>
          <p:cNvPr id="11" name="Picture 10" descr="Lines-and-logo.png"/>
          <p:cNvPicPr>
            <a:picLocks noChangeAspect="1"/>
          </p:cNvPicPr>
          <p:nvPr userDrawn="1"/>
        </p:nvPicPr>
        <p:blipFill>
          <a:blip r:embed="rId2" cstate="email"/>
          <a:stretch>
            <a:fillRect/>
          </a:stretch>
        </p:blipFill>
        <p:spPr>
          <a:xfrm>
            <a:off x="-22257" y="4799697"/>
            <a:ext cx="9144000" cy="45720"/>
          </a:xfrm>
          <a:prstGeom prst="rect">
            <a:avLst/>
          </a:prstGeom>
        </p:spPr>
      </p:pic>
      <p:pic>
        <p:nvPicPr>
          <p:cNvPr id="13" name="Picture 12" descr="I4-499 Title Slide_FINAL_No Logo sm.jpg"/>
          <p:cNvPicPr>
            <a:picLocks noChangeAspect="1"/>
          </p:cNvPicPr>
          <p:nvPr userDrawn="1"/>
        </p:nvPicPr>
        <p:blipFill>
          <a:blip r:embed="rId3" cstate="email"/>
          <a:srcRect/>
          <a:stretch>
            <a:fillRect/>
          </a:stretch>
        </p:blipFill>
        <p:spPr>
          <a:xfrm>
            <a:off x="-16057" y="1349837"/>
            <a:ext cx="9144000" cy="3450774"/>
          </a:xfrm>
          <a:prstGeom prst="rect">
            <a:avLst/>
          </a:prstGeom>
        </p:spPr>
      </p:pic>
      <p:sp>
        <p:nvSpPr>
          <p:cNvPr id="15" name="Title 13"/>
          <p:cNvSpPr txBox="1">
            <a:spLocks/>
          </p:cNvSpPr>
          <p:nvPr userDrawn="1"/>
        </p:nvSpPr>
        <p:spPr>
          <a:xfrm>
            <a:off x="2135188" y="3363971"/>
            <a:ext cx="4984750" cy="829759"/>
          </a:xfrm>
          <a:prstGeom prst="rect">
            <a:avLst/>
          </a:prstGeom>
        </p:spPr>
        <p:txBody>
          <a:bodyPr vert="horz" lIns="0" tIns="0" rIns="0" bIns="0" rtlCol="0" anchor="t" anchorCtr="0">
            <a:noAutofit/>
          </a:bodyPr>
          <a:lstStyle>
            <a:lvl1pPr algn="ctr">
              <a:defRPr sz="3600" b="1">
                <a:solidFill>
                  <a:schemeClr val="accent6"/>
                </a:solidFill>
              </a:defRPr>
            </a:lvl1pPr>
          </a:lstStyle>
          <a:p>
            <a:pPr>
              <a:lnSpc>
                <a:spcPct val="95000"/>
              </a:lnSpc>
              <a:spcBef>
                <a:spcPct val="0"/>
              </a:spcBef>
              <a:defRPr/>
            </a:pPr>
            <a:r>
              <a:rPr lang="en-US" sz="5400" dirty="0" smtClean="0">
                <a:solidFill>
                  <a:srgbClr val="E53E30"/>
                </a:solidFill>
                <a:latin typeface="Arial" pitchFamily="34" charset="0"/>
                <a:cs typeface="Arial" pitchFamily="34" charset="0"/>
              </a:rPr>
              <a:t>Now Approved</a:t>
            </a:r>
            <a:endParaRPr lang="en-US" sz="5400" dirty="0">
              <a:solidFill>
                <a:srgbClr val="E53E30"/>
              </a:solidFill>
              <a:latin typeface="Arial" pitchFamily="34" charset="0"/>
              <a:cs typeface="Arial" pitchFamily="34" charset="0"/>
            </a:endParaRPr>
          </a:p>
        </p:txBody>
      </p:sp>
      <p:pic>
        <p:nvPicPr>
          <p:cNvPr id="17" name="Picture 16" descr="NEW-REPATHA-logo.png"/>
          <p:cNvPicPr>
            <a:picLocks noChangeAspect="1"/>
          </p:cNvPicPr>
          <p:nvPr userDrawn="1"/>
        </p:nvPicPr>
        <p:blipFill>
          <a:blip r:embed="rId4" cstate="screen"/>
          <a:stretch>
            <a:fillRect/>
          </a:stretch>
        </p:blipFill>
        <p:spPr>
          <a:xfrm>
            <a:off x="2586038" y="1716100"/>
            <a:ext cx="3768098" cy="13716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bumper slide">
    <p:spTree>
      <p:nvGrpSpPr>
        <p:cNvPr id="1" name=""/>
        <p:cNvGrpSpPr/>
        <p:nvPr/>
      </p:nvGrpSpPr>
      <p:grpSpPr>
        <a:xfrm>
          <a:off x="0" y="0"/>
          <a:ext cx="0" cy="0"/>
          <a:chOff x="0" y="0"/>
          <a:chExt cx="0" cy="0"/>
        </a:xfrm>
      </p:grpSpPr>
      <p:sp>
        <p:nvSpPr>
          <p:cNvPr id="11" name="Rectangle 10"/>
          <p:cNvSpPr/>
          <p:nvPr userDrawn="1"/>
        </p:nvSpPr>
        <p:spPr bwMode="ltGray">
          <a:xfrm>
            <a:off x="0" y="1814"/>
            <a:ext cx="9144000" cy="6858000"/>
          </a:xfrm>
          <a:prstGeom prst="rect">
            <a:avLst/>
          </a:prstGeom>
          <a:gradFill flip="none" rotWithShape="1">
            <a:gsLst>
              <a:gs pos="0">
                <a:srgbClr val="2450B2"/>
              </a:gs>
              <a:gs pos="56000">
                <a:srgbClr val="0D2967"/>
              </a:gs>
              <a:gs pos="87000">
                <a:srgbClr val="010F4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22" name="Picture 21" descr="Lines-and-logo.png"/>
          <p:cNvPicPr>
            <a:picLocks noChangeAspect="1"/>
          </p:cNvPicPr>
          <p:nvPr userDrawn="1"/>
        </p:nvPicPr>
        <p:blipFill>
          <a:blip r:embed="rId2" cstate="email"/>
          <a:stretch>
            <a:fillRect/>
          </a:stretch>
        </p:blipFill>
        <p:spPr>
          <a:xfrm>
            <a:off x="22" y="1662509"/>
            <a:ext cx="9144000" cy="45720"/>
          </a:xfrm>
          <a:prstGeom prst="rect">
            <a:avLst/>
          </a:prstGeom>
        </p:spPr>
      </p:pic>
      <p:sp>
        <p:nvSpPr>
          <p:cNvPr id="18" name="Rectangle 17"/>
          <p:cNvSpPr/>
          <p:nvPr userDrawn="1"/>
        </p:nvSpPr>
        <p:spPr>
          <a:xfrm>
            <a:off x="23" y="4571999"/>
            <a:ext cx="9143999" cy="2287815"/>
          </a:xfrm>
          <a:prstGeom prst="rect">
            <a:avLst/>
          </a:prstGeom>
          <a:gradFill flip="none" rotWithShape="1">
            <a:gsLst>
              <a:gs pos="0">
                <a:srgbClr val="B0B2B4"/>
              </a:gs>
              <a:gs pos="42000">
                <a:srgbClr val="DAD9DD"/>
              </a:gs>
              <a:gs pos="100000">
                <a:srgbClr val="B0B2B4"/>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itchFamily="34" charset="0"/>
            </a:endParaRPr>
          </a:p>
        </p:txBody>
      </p:sp>
      <p:sp>
        <p:nvSpPr>
          <p:cNvPr id="23" name="TextBox 22"/>
          <p:cNvSpPr txBox="1"/>
          <p:nvPr userDrawn="1"/>
        </p:nvSpPr>
        <p:spPr>
          <a:xfrm>
            <a:off x="280988" y="6384922"/>
            <a:ext cx="7077756" cy="430218"/>
          </a:xfrm>
          <a:prstGeom prst="rect">
            <a:avLst/>
          </a:prstGeom>
        </p:spPr>
        <p:txBody>
          <a:bodyPr vert="horz" lIns="0" tIns="0" rIns="0" bIns="0" rtlCol="0" anchor="b" anchorCtr="0"/>
          <a:lstStyle/>
          <a:p>
            <a:pPr>
              <a:defRPr/>
            </a:pPr>
            <a:r>
              <a:rPr lang="en-US" sz="900" dirty="0" smtClean="0">
                <a:solidFill>
                  <a:prstClr val="black"/>
                </a:solidFill>
                <a:latin typeface="Arial" pitchFamily="34" charset="0"/>
                <a:cs typeface="Arial" pitchFamily="34" charset="0"/>
              </a:rPr>
              <a:t>Class V: Amgen Confidential Speaker Training Materials. You may not copy or forward this information.</a:t>
            </a:r>
            <a:endParaRPr lang="en-US" sz="900" dirty="0">
              <a:solidFill>
                <a:prstClr val="black"/>
              </a:solidFill>
              <a:latin typeface="Arial" pitchFamily="34" charset="0"/>
              <a:cs typeface="Arial" pitchFamily="34" charset="0"/>
            </a:endParaRPr>
          </a:p>
        </p:txBody>
      </p:sp>
      <p:pic>
        <p:nvPicPr>
          <p:cNvPr id="21" name="Picture 20" descr="Lines-and-logo.png"/>
          <p:cNvPicPr>
            <a:picLocks noChangeAspect="1"/>
          </p:cNvPicPr>
          <p:nvPr userDrawn="1"/>
        </p:nvPicPr>
        <p:blipFill>
          <a:blip r:embed="rId2" cstate="email"/>
          <a:stretch>
            <a:fillRect/>
          </a:stretch>
        </p:blipFill>
        <p:spPr>
          <a:xfrm>
            <a:off x="22" y="4542170"/>
            <a:ext cx="9144000" cy="45720"/>
          </a:xfrm>
          <a:prstGeom prst="rect">
            <a:avLst/>
          </a:prstGeom>
        </p:spPr>
      </p:pic>
      <p:sp>
        <p:nvSpPr>
          <p:cNvPr id="14" name="Title 13"/>
          <p:cNvSpPr>
            <a:spLocks noGrp="1"/>
          </p:cNvSpPr>
          <p:nvPr>
            <p:ph type="title"/>
          </p:nvPr>
        </p:nvSpPr>
        <p:spPr>
          <a:xfrm>
            <a:off x="511444" y="1895354"/>
            <a:ext cx="8090115" cy="2473558"/>
          </a:xfrm>
        </p:spPr>
        <p:txBody>
          <a:bodyPr tIns="91440" anchor="ctr" anchorCtr="0">
            <a:normAutofit/>
          </a:bodyPr>
          <a:lstStyle>
            <a:lvl1pPr algn="ctr">
              <a:defRPr sz="3200" b="0">
                <a:solidFill>
                  <a:schemeClr val="bg1"/>
                </a:solidFill>
              </a:defRPr>
            </a:lvl1pPr>
          </a:lstStyle>
          <a:p>
            <a:r>
              <a:rPr lang="en-US" dirty="0" smtClean="0"/>
              <a:t>Click to edit Master title style</a:t>
            </a:r>
            <a:endParaRPr lang="en-US" dirty="0"/>
          </a:p>
        </p:txBody>
      </p:sp>
      <p:sp>
        <p:nvSpPr>
          <p:cNvPr id="12" name="TextBox 11"/>
          <p:cNvSpPr txBox="1"/>
          <p:nvPr userDrawn="1"/>
        </p:nvSpPr>
        <p:spPr>
          <a:xfrm>
            <a:off x="36576" y="6461124"/>
            <a:ext cx="215158" cy="354016"/>
          </a:xfrm>
          <a:prstGeom prst="rect">
            <a:avLst/>
          </a:prstGeom>
        </p:spPr>
        <p:txBody>
          <a:bodyPr vert="horz" lIns="0" tIns="0" rIns="0" bIns="0" rtlCol="0" anchor="b" anchorCtr="0"/>
          <a:lstStyle/>
          <a:p>
            <a:fld id="{3E82D452-15FC-402B-9F9C-562B32A68F66}" type="slidenum">
              <a:rPr lang="en-US" sz="900" smtClean="0">
                <a:solidFill>
                  <a:srgbClr val="000000"/>
                </a:solidFill>
                <a:latin typeface="Arial" pitchFamily="34" charset="0"/>
                <a:cs typeface="Arial" pitchFamily="34" charset="0"/>
              </a:rPr>
              <a:pPr/>
              <a:t>‹#›</a:t>
            </a:fld>
            <a:endParaRPr lang="en-US" sz="900" dirty="0" smtClean="0">
              <a:solidFill>
                <a:srgbClr val="000000"/>
              </a:solidFill>
              <a:latin typeface="Arial" pitchFamily="34" charset="0"/>
              <a:cs typeface="Arial" pitchFamily="34" charset="0"/>
            </a:endParaRPr>
          </a:p>
        </p:txBody>
      </p:sp>
      <p:sp>
        <p:nvSpPr>
          <p:cNvPr id="10" name="Rectangle 3"/>
          <p:cNvSpPr>
            <a:spLocks noGrp="1" noChangeArrowheads="1"/>
          </p:cNvSpPr>
          <p:nvPr>
            <p:ph type="body" idx="1"/>
          </p:nvPr>
        </p:nvSpPr>
        <p:spPr>
          <a:xfrm>
            <a:off x="511444" y="5065945"/>
            <a:ext cx="4739268" cy="686032"/>
          </a:xfrm>
        </p:spPr>
        <p:txBody>
          <a:bodyPr anchor="t" anchorCtr="0"/>
          <a:lstStyle>
            <a:lvl1pPr marL="0" indent="0" algn="l">
              <a:buFont typeface="Wingdings" pitchFamily="2" charset="2"/>
              <a:buNone/>
              <a:tabLst>
                <a:tab pos="2116138" algn="l"/>
              </a:tabLst>
              <a:defRPr sz="2400" b="0">
                <a:solidFill>
                  <a:schemeClr val="tx2"/>
                </a:solidFill>
                <a:effectLst/>
              </a:defRPr>
            </a:lvl1pPr>
          </a:lstStyle>
          <a:p>
            <a:pPr lvl="0"/>
            <a:r>
              <a:rPr lang="en-US" dirty="0" smtClean="0"/>
              <a:t>Click to edit Master text styles</a:t>
            </a:r>
          </a:p>
        </p:txBody>
      </p:sp>
      <p:pic>
        <p:nvPicPr>
          <p:cNvPr id="15" name="Picture 14" descr="NEW-REPATHA-logo.png"/>
          <p:cNvPicPr>
            <a:picLocks noChangeAspect="1"/>
          </p:cNvPicPr>
          <p:nvPr userDrawn="1"/>
        </p:nvPicPr>
        <p:blipFill>
          <a:blip r:embed="rId3" cstate="screen"/>
          <a:stretch>
            <a:fillRect/>
          </a:stretch>
        </p:blipFill>
        <p:spPr>
          <a:xfrm>
            <a:off x="5855972" y="4858808"/>
            <a:ext cx="3014478" cy="10972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1200"/>
              </a:spcBef>
              <a:defRPr>
                <a:solidFill>
                  <a:srgbClr val="FFFF00"/>
                </a:solidFill>
              </a:defRPr>
            </a:lvl1pPr>
            <a:lvl2pPr>
              <a:spcAft>
                <a:spcPts val="0"/>
              </a:spcAft>
              <a:defRPr/>
            </a:lvl2pPr>
            <a:lvl3pPr>
              <a:spcAft>
                <a:spcPts val="0"/>
              </a:spcAft>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normAutofit/>
          </a:bodyPr>
          <a:lstStyle>
            <a:lvl1pPr>
              <a:defRPr sz="2800" b="1">
                <a:solidFill>
                  <a:schemeClr val="bg1"/>
                </a:solidFill>
              </a:defRPr>
            </a:lvl1pPr>
          </a:lstStyle>
          <a:p>
            <a:r>
              <a:rPr lang="en-US" dirty="0" smtClean="0"/>
              <a:t>Click to edit Master title style</a:t>
            </a:r>
            <a:endParaRPr lang="en-US" dirty="0"/>
          </a:p>
        </p:txBody>
      </p:sp>
      <p:sp>
        <p:nvSpPr>
          <p:cNvPr id="9" name="Rectangle 8"/>
          <p:cNvSpPr/>
          <p:nvPr userDrawn="1"/>
        </p:nvSpPr>
        <p:spPr>
          <a:xfrm>
            <a:off x="0" y="1089336"/>
            <a:ext cx="9144000" cy="27432"/>
          </a:xfrm>
          <a:prstGeom prst="rect">
            <a:avLst/>
          </a:prstGeom>
          <a:gradFill flip="none" rotWithShape="1">
            <a:gsLst>
              <a:gs pos="100000">
                <a:schemeClr val="accent2">
                  <a:lumMod val="75000"/>
                </a:schemeClr>
              </a:gs>
              <a:gs pos="40000">
                <a:schemeClr val="accent2">
                  <a:alpha val="26000"/>
                </a:schemeClr>
              </a:gs>
              <a:gs pos="100000">
                <a:schemeClr val="accent1">
                  <a:tint val="23500"/>
                  <a:satMod val="160000"/>
                </a:schemeClr>
              </a:gs>
            </a:gsLst>
            <a:lin ang="108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280988" y="1399032"/>
            <a:ext cx="4038600" cy="4525963"/>
          </a:xfrm>
        </p:spPr>
        <p:txBody>
          <a:bodyPr>
            <a:normAutofit/>
          </a:bodyPr>
          <a:lstStyle>
            <a:lvl1pPr>
              <a:defRPr sz="1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399032"/>
            <a:ext cx="4038600" cy="4525963"/>
          </a:xfrm>
        </p:spPr>
        <p:txBody>
          <a:bodyPr>
            <a:normAutofit/>
          </a:bodyPr>
          <a:lstStyle>
            <a:lvl1pPr>
              <a:defRPr sz="1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10" name="Rectangle 9"/>
          <p:cNvSpPr/>
          <p:nvPr userDrawn="1"/>
        </p:nvSpPr>
        <p:spPr bwMode="ltGray">
          <a:xfrm>
            <a:off x="0" y="0"/>
            <a:ext cx="9144000" cy="6858000"/>
          </a:xfrm>
          <a:prstGeom prst="rect">
            <a:avLst/>
          </a:prstGeom>
          <a:gradFill flip="none" rotWithShape="1">
            <a:gsLst>
              <a:gs pos="0">
                <a:srgbClr val="2450B2"/>
              </a:gs>
              <a:gs pos="56000">
                <a:srgbClr val="0D2967"/>
              </a:gs>
              <a:gs pos="87000">
                <a:srgbClr val="010F4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userDrawn="1">
            <p:ph type="ctrTitle"/>
          </p:nvPr>
        </p:nvSpPr>
        <p:spPr>
          <a:xfrm>
            <a:off x="280988" y="1004970"/>
            <a:ext cx="8686800" cy="2375332"/>
          </a:xfrm>
        </p:spPr>
        <p:txBody>
          <a:bodyPr anchor="ctr" anchorCtr="0">
            <a:noAutofit/>
          </a:bodyPr>
          <a:lstStyle>
            <a:lvl1pPr algn="ctr">
              <a:lnSpc>
                <a:spcPct val="114000"/>
              </a:lnSpc>
              <a:defRPr sz="3200" b="0">
                <a:solidFill>
                  <a:schemeClr val="bg1"/>
                </a:solidFill>
              </a:defRPr>
            </a:lvl1pPr>
          </a:lstStyle>
          <a:p>
            <a:r>
              <a:rPr lang="en-US" dirty="0" smtClean="0"/>
              <a:t>Click to edit Master title style</a:t>
            </a:r>
            <a:endParaRPr lang="en-US" dirty="0"/>
          </a:p>
        </p:txBody>
      </p:sp>
      <p:pic>
        <p:nvPicPr>
          <p:cNvPr id="9" name="Picture 8" descr="Lines-and-logo.png"/>
          <p:cNvPicPr>
            <a:picLocks noChangeAspect="1"/>
          </p:cNvPicPr>
          <p:nvPr userDrawn="1"/>
        </p:nvPicPr>
        <p:blipFill>
          <a:blip r:embed="rId2" cstate="email"/>
          <a:stretch>
            <a:fillRect/>
          </a:stretch>
        </p:blipFill>
        <p:spPr>
          <a:xfrm>
            <a:off x="-22257" y="1974466"/>
            <a:ext cx="9144000" cy="45720"/>
          </a:xfrm>
          <a:prstGeom prst="rect">
            <a:avLst/>
          </a:prstGeom>
        </p:spPr>
      </p:pic>
      <p:pic>
        <p:nvPicPr>
          <p:cNvPr id="11" name="Picture 10" descr="Lines-and-logo.png"/>
          <p:cNvPicPr>
            <a:picLocks noChangeAspect="1"/>
          </p:cNvPicPr>
          <p:nvPr userDrawn="1"/>
        </p:nvPicPr>
        <p:blipFill>
          <a:blip r:embed="rId2" cstate="email"/>
          <a:stretch>
            <a:fillRect/>
          </a:stretch>
        </p:blipFill>
        <p:spPr>
          <a:xfrm>
            <a:off x="-22257" y="4473117"/>
            <a:ext cx="9144000" cy="45720"/>
          </a:xfrm>
          <a:prstGeom prst="rect">
            <a:avLst/>
          </a:prstGeom>
        </p:spPr>
      </p:pic>
      <p:pic>
        <p:nvPicPr>
          <p:cNvPr id="13" name="Picture 12" descr="I4-499 Title Slide_FINAL_No Logo sm.jpg"/>
          <p:cNvPicPr>
            <a:picLocks noChangeAspect="1"/>
          </p:cNvPicPr>
          <p:nvPr userDrawn="1"/>
        </p:nvPicPr>
        <p:blipFill>
          <a:blip r:embed="rId3" cstate="email"/>
          <a:srcRect/>
          <a:stretch>
            <a:fillRect/>
          </a:stretch>
        </p:blipFill>
        <p:spPr>
          <a:xfrm>
            <a:off x="-16057" y="2011363"/>
            <a:ext cx="9144000" cy="2462668"/>
          </a:xfrm>
          <a:prstGeom prst="rect">
            <a:avLst/>
          </a:prstGeom>
        </p:spPr>
      </p:pic>
      <p:pic>
        <p:nvPicPr>
          <p:cNvPr id="17" name="Picture 16" descr="NEW-REPATHA-logo.png"/>
          <p:cNvPicPr>
            <a:picLocks noChangeAspect="1"/>
          </p:cNvPicPr>
          <p:nvPr userDrawn="1"/>
        </p:nvPicPr>
        <p:blipFill>
          <a:blip r:embed="rId4" cstate="screen"/>
          <a:stretch>
            <a:fillRect/>
          </a:stretch>
        </p:blipFill>
        <p:spPr>
          <a:xfrm>
            <a:off x="2671894" y="2149475"/>
            <a:ext cx="3768098" cy="13716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bumper slide">
    <p:spTree>
      <p:nvGrpSpPr>
        <p:cNvPr id="1" name=""/>
        <p:cNvGrpSpPr/>
        <p:nvPr/>
      </p:nvGrpSpPr>
      <p:grpSpPr>
        <a:xfrm>
          <a:off x="0" y="0"/>
          <a:ext cx="0" cy="0"/>
          <a:chOff x="0" y="0"/>
          <a:chExt cx="0" cy="0"/>
        </a:xfrm>
      </p:grpSpPr>
      <p:sp>
        <p:nvSpPr>
          <p:cNvPr id="11" name="Rectangle 10"/>
          <p:cNvSpPr/>
          <p:nvPr userDrawn="1"/>
        </p:nvSpPr>
        <p:spPr bwMode="ltGray">
          <a:xfrm>
            <a:off x="0" y="1814"/>
            <a:ext cx="9144000" cy="6858000"/>
          </a:xfrm>
          <a:prstGeom prst="rect">
            <a:avLst/>
          </a:prstGeom>
          <a:gradFill flip="none" rotWithShape="1">
            <a:gsLst>
              <a:gs pos="0">
                <a:srgbClr val="2450B2"/>
              </a:gs>
              <a:gs pos="56000">
                <a:srgbClr val="0D2967"/>
              </a:gs>
              <a:gs pos="87000">
                <a:srgbClr val="010F4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22" name="Picture 21" descr="Lines-and-logo.png"/>
          <p:cNvPicPr>
            <a:picLocks noChangeAspect="1"/>
          </p:cNvPicPr>
          <p:nvPr userDrawn="1"/>
        </p:nvPicPr>
        <p:blipFill>
          <a:blip r:embed="rId2" cstate="email"/>
          <a:stretch>
            <a:fillRect/>
          </a:stretch>
        </p:blipFill>
        <p:spPr>
          <a:xfrm>
            <a:off x="22" y="1662509"/>
            <a:ext cx="9144000" cy="45720"/>
          </a:xfrm>
          <a:prstGeom prst="rect">
            <a:avLst/>
          </a:prstGeom>
        </p:spPr>
      </p:pic>
      <p:sp>
        <p:nvSpPr>
          <p:cNvPr id="18" name="Rectangle 17"/>
          <p:cNvSpPr/>
          <p:nvPr userDrawn="1"/>
        </p:nvSpPr>
        <p:spPr>
          <a:xfrm>
            <a:off x="23" y="4571999"/>
            <a:ext cx="9143999" cy="2287815"/>
          </a:xfrm>
          <a:prstGeom prst="rect">
            <a:avLst/>
          </a:prstGeom>
          <a:gradFill flip="none" rotWithShape="1">
            <a:gsLst>
              <a:gs pos="0">
                <a:srgbClr val="B0B2B4"/>
              </a:gs>
              <a:gs pos="42000">
                <a:srgbClr val="DAD9DD"/>
              </a:gs>
              <a:gs pos="100000">
                <a:srgbClr val="B0B2B4"/>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itchFamily="34" charset="0"/>
            </a:endParaRPr>
          </a:p>
        </p:txBody>
      </p:sp>
      <p:pic>
        <p:nvPicPr>
          <p:cNvPr id="21" name="Picture 20" descr="Lines-and-logo.png"/>
          <p:cNvPicPr>
            <a:picLocks noChangeAspect="1"/>
          </p:cNvPicPr>
          <p:nvPr userDrawn="1"/>
        </p:nvPicPr>
        <p:blipFill>
          <a:blip r:embed="rId2" cstate="email"/>
          <a:stretch>
            <a:fillRect/>
          </a:stretch>
        </p:blipFill>
        <p:spPr>
          <a:xfrm>
            <a:off x="22" y="4542170"/>
            <a:ext cx="9144000" cy="45720"/>
          </a:xfrm>
          <a:prstGeom prst="rect">
            <a:avLst/>
          </a:prstGeom>
        </p:spPr>
      </p:pic>
      <p:sp>
        <p:nvSpPr>
          <p:cNvPr id="14" name="Title 13"/>
          <p:cNvSpPr>
            <a:spLocks noGrp="1"/>
          </p:cNvSpPr>
          <p:nvPr>
            <p:ph type="title"/>
          </p:nvPr>
        </p:nvSpPr>
        <p:spPr>
          <a:xfrm>
            <a:off x="511444" y="1895354"/>
            <a:ext cx="8090115" cy="2473558"/>
          </a:xfrm>
        </p:spPr>
        <p:txBody>
          <a:bodyPr tIns="91440" anchor="ctr" anchorCtr="0">
            <a:normAutofit/>
          </a:bodyPr>
          <a:lstStyle>
            <a:lvl1pPr algn="ctr">
              <a:defRPr sz="3200" b="0">
                <a:solidFill>
                  <a:schemeClr val="bg1"/>
                </a:solidFill>
              </a:defRPr>
            </a:lvl1pPr>
          </a:lstStyle>
          <a:p>
            <a:r>
              <a:rPr lang="en-US" dirty="0" smtClean="0"/>
              <a:t>Click to edit Master title style</a:t>
            </a:r>
            <a:endParaRPr lang="en-US" dirty="0"/>
          </a:p>
        </p:txBody>
      </p:sp>
      <p:sp>
        <p:nvSpPr>
          <p:cNvPr id="12" name="TextBox 11"/>
          <p:cNvSpPr txBox="1"/>
          <p:nvPr userDrawn="1"/>
        </p:nvSpPr>
        <p:spPr>
          <a:xfrm>
            <a:off x="36576" y="6461124"/>
            <a:ext cx="215158" cy="354016"/>
          </a:xfrm>
          <a:prstGeom prst="rect">
            <a:avLst/>
          </a:prstGeom>
        </p:spPr>
        <p:txBody>
          <a:bodyPr vert="horz" lIns="0" tIns="0" rIns="0" bIns="0" rtlCol="0" anchor="b" anchorCtr="0"/>
          <a:lstStyle/>
          <a:p>
            <a:pPr algn="l"/>
            <a:fld id="{3E82D452-15FC-402B-9F9C-562B32A68F66}" type="slidenum">
              <a:rPr lang="en-US" sz="900" smtClean="0">
                <a:solidFill>
                  <a:srgbClr val="000000"/>
                </a:solidFill>
                <a:latin typeface="Arial" pitchFamily="34" charset="0"/>
                <a:cs typeface="Arial" pitchFamily="34" charset="0"/>
              </a:rPr>
              <a:pPr algn="l"/>
              <a:t>‹#›</a:t>
            </a:fld>
            <a:endParaRPr lang="en-US" sz="900" dirty="0" smtClean="0">
              <a:solidFill>
                <a:srgbClr val="000000"/>
              </a:solidFill>
              <a:latin typeface="Arial" pitchFamily="34" charset="0"/>
              <a:cs typeface="Arial" pitchFamily="34" charset="0"/>
            </a:endParaRPr>
          </a:p>
        </p:txBody>
      </p:sp>
      <p:sp>
        <p:nvSpPr>
          <p:cNvPr id="10" name="Rectangle 3"/>
          <p:cNvSpPr>
            <a:spLocks noGrp="1" noChangeArrowheads="1"/>
          </p:cNvSpPr>
          <p:nvPr>
            <p:ph type="body" idx="1"/>
          </p:nvPr>
        </p:nvSpPr>
        <p:spPr>
          <a:xfrm>
            <a:off x="511444" y="5065945"/>
            <a:ext cx="4739268" cy="686032"/>
          </a:xfrm>
        </p:spPr>
        <p:txBody>
          <a:bodyPr anchor="t" anchorCtr="0"/>
          <a:lstStyle>
            <a:lvl1pPr marL="0" indent="0" algn="l">
              <a:buFont typeface="Wingdings" pitchFamily="2" charset="2"/>
              <a:buNone/>
              <a:tabLst>
                <a:tab pos="2116138" algn="l"/>
              </a:tabLst>
              <a:defRPr sz="2400" b="0">
                <a:solidFill>
                  <a:schemeClr val="tx2"/>
                </a:solidFill>
                <a:effectLst/>
              </a:defRPr>
            </a:lvl1pPr>
          </a:lstStyle>
          <a:p>
            <a:pPr lvl="0"/>
            <a:r>
              <a:rPr lang="en-US" dirty="0" smtClean="0"/>
              <a:t>Click to edit Master text styles</a:t>
            </a:r>
          </a:p>
        </p:txBody>
      </p:sp>
      <p:pic>
        <p:nvPicPr>
          <p:cNvPr id="15" name="Picture 14" descr="NEW-REPATHA-logo.png"/>
          <p:cNvPicPr>
            <a:picLocks noChangeAspect="1"/>
          </p:cNvPicPr>
          <p:nvPr userDrawn="1"/>
        </p:nvPicPr>
        <p:blipFill>
          <a:blip r:embed="rId3" cstate="screen"/>
          <a:stretch>
            <a:fillRect/>
          </a:stretch>
        </p:blipFill>
        <p:spPr>
          <a:xfrm>
            <a:off x="5855972" y="4858808"/>
            <a:ext cx="3014478" cy="10972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1200"/>
              </a:spcBef>
              <a:defRPr>
                <a:solidFill>
                  <a:srgbClr val="FFFF00"/>
                </a:solidFill>
              </a:defRPr>
            </a:lvl1pPr>
            <a:lvl2pPr>
              <a:spcAft>
                <a:spcPts val="0"/>
              </a:spcAft>
              <a:defRPr/>
            </a:lvl2pPr>
            <a:lvl3pPr>
              <a:spcAft>
                <a:spcPts val="0"/>
              </a:spcAft>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normAutofit/>
          </a:bodyPr>
          <a:lstStyle>
            <a:lvl1pPr>
              <a:defRPr sz="2800" b="1">
                <a:solidFill>
                  <a:schemeClr val="bg1"/>
                </a:solidFill>
              </a:defRPr>
            </a:lvl1pPr>
          </a:lstStyle>
          <a:p>
            <a:r>
              <a:rPr lang="en-US" dirty="0" smtClean="0"/>
              <a:t>Click to edit Master title style</a:t>
            </a:r>
            <a:endParaRPr lang="en-US" dirty="0"/>
          </a:p>
        </p:txBody>
      </p:sp>
      <p:sp>
        <p:nvSpPr>
          <p:cNvPr id="9" name="Rectangle 8"/>
          <p:cNvSpPr/>
          <p:nvPr userDrawn="1"/>
        </p:nvSpPr>
        <p:spPr>
          <a:xfrm>
            <a:off x="0" y="1089336"/>
            <a:ext cx="9144000" cy="27432"/>
          </a:xfrm>
          <a:prstGeom prst="rect">
            <a:avLst/>
          </a:prstGeom>
          <a:gradFill flip="none" rotWithShape="1">
            <a:gsLst>
              <a:gs pos="100000">
                <a:schemeClr val="accent2">
                  <a:lumMod val="75000"/>
                </a:schemeClr>
              </a:gs>
              <a:gs pos="40000">
                <a:schemeClr val="accent2">
                  <a:alpha val="26000"/>
                </a:schemeClr>
              </a:gs>
              <a:gs pos="100000">
                <a:schemeClr val="accent1">
                  <a:tint val="23500"/>
                  <a:satMod val="160000"/>
                </a:schemeClr>
              </a:gs>
            </a:gsLst>
            <a:lin ang="108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280988" y="1399032"/>
            <a:ext cx="4038600" cy="4525963"/>
          </a:xfrm>
        </p:spPr>
        <p:txBody>
          <a:bodyPr>
            <a:normAutofit/>
          </a:bodyPr>
          <a:lstStyle>
            <a:lvl1pPr>
              <a:defRPr sz="1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399032"/>
            <a:ext cx="4038600" cy="4525963"/>
          </a:xfrm>
        </p:spPr>
        <p:txBody>
          <a:bodyPr>
            <a:normAutofit/>
          </a:bodyPr>
          <a:lstStyle>
            <a:lvl1pPr>
              <a:defRPr sz="1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12" name="Rectangle 11"/>
          <p:cNvSpPr/>
          <p:nvPr userDrawn="1"/>
        </p:nvSpPr>
        <p:spPr bwMode="ltGray">
          <a:xfrm>
            <a:off x="0" y="0"/>
            <a:ext cx="9144000" cy="6858000"/>
          </a:xfrm>
          <a:prstGeom prst="rect">
            <a:avLst/>
          </a:prstGeom>
          <a:gradFill flip="none" rotWithShape="1">
            <a:gsLst>
              <a:gs pos="0">
                <a:srgbClr val="2450B2"/>
              </a:gs>
              <a:gs pos="56000">
                <a:srgbClr val="0D2967"/>
              </a:gs>
              <a:gs pos="87000">
                <a:srgbClr val="010F4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TextBox 17"/>
          <p:cNvSpPr txBox="1"/>
          <p:nvPr userDrawn="1"/>
        </p:nvSpPr>
        <p:spPr>
          <a:xfrm>
            <a:off x="280988" y="6384922"/>
            <a:ext cx="7915953" cy="430218"/>
          </a:xfrm>
          <a:prstGeom prst="rect">
            <a:avLst/>
          </a:prstGeom>
        </p:spPr>
        <p:txBody>
          <a:bodyPr vert="horz" lIns="0" tIns="0" rIns="0" bIns="0" rtlCol="0" anchor="b" anchorCtr="0"/>
          <a:lstStyle/>
          <a:p>
            <a:pPr>
              <a:defRPr/>
            </a:pPr>
            <a:r>
              <a:rPr lang="en-US" sz="900" dirty="0" smtClean="0">
                <a:solidFill>
                  <a:prstClr val="white"/>
                </a:solidFill>
                <a:latin typeface="Arial" pitchFamily="34" charset="0"/>
                <a:cs typeface="Arial" pitchFamily="34" charset="0"/>
              </a:rPr>
              <a:t>Class V: Amgen Confidential Speaker Training Materials. You may not copy or forward this information.</a:t>
            </a:r>
            <a:endParaRPr lang="en-US" sz="900" dirty="0">
              <a:solidFill>
                <a:prstClr val="white"/>
              </a:solidFill>
              <a:latin typeface="Arial" pitchFamily="34" charset="0"/>
              <a:cs typeface="Arial" pitchFamily="34" charset="0"/>
            </a:endParaRPr>
          </a:p>
        </p:txBody>
      </p:sp>
      <p:sp>
        <p:nvSpPr>
          <p:cNvPr id="2" name="Title 1"/>
          <p:cNvSpPr>
            <a:spLocks noGrp="1"/>
          </p:cNvSpPr>
          <p:nvPr userDrawn="1">
            <p:ph type="ctrTitle"/>
          </p:nvPr>
        </p:nvSpPr>
        <p:spPr>
          <a:xfrm>
            <a:off x="280988" y="1331550"/>
            <a:ext cx="8686800" cy="2375332"/>
          </a:xfrm>
        </p:spPr>
        <p:txBody>
          <a:bodyPr anchor="ctr" anchorCtr="0">
            <a:noAutofit/>
          </a:bodyPr>
          <a:lstStyle>
            <a:lvl1pPr algn="ctr">
              <a:lnSpc>
                <a:spcPct val="114000"/>
              </a:lnSpc>
              <a:defRPr sz="3200" b="0">
                <a:solidFill>
                  <a:schemeClr val="bg1"/>
                </a:solidFill>
              </a:defRPr>
            </a:lvl1pPr>
          </a:lstStyle>
          <a:p>
            <a:r>
              <a:rPr lang="en-US" dirty="0" smtClean="0"/>
              <a:t>Click to edit Master title style</a:t>
            </a:r>
            <a:endParaRPr lang="en-US" dirty="0"/>
          </a:p>
        </p:txBody>
      </p:sp>
      <p:pic>
        <p:nvPicPr>
          <p:cNvPr id="9" name="Picture 8" descr="Lines-and-logo.png"/>
          <p:cNvPicPr>
            <a:picLocks noChangeAspect="1"/>
          </p:cNvPicPr>
          <p:nvPr userDrawn="1"/>
        </p:nvPicPr>
        <p:blipFill>
          <a:blip r:embed="rId2" cstate="email"/>
          <a:stretch>
            <a:fillRect/>
          </a:stretch>
        </p:blipFill>
        <p:spPr>
          <a:xfrm>
            <a:off x="-1581" y="1314301"/>
            <a:ext cx="9144000" cy="45720"/>
          </a:xfrm>
          <a:prstGeom prst="rect">
            <a:avLst/>
          </a:prstGeom>
        </p:spPr>
      </p:pic>
      <p:pic>
        <p:nvPicPr>
          <p:cNvPr id="11" name="Picture 10" descr="Lines-and-logo.png"/>
          <p:cNvPicPr>
            <a:picLocks noChangeAspect="1"/>
          </p:cNvPicPr>
          <p:nvPr userDrawn="1"/>
        </p:nvPicPr>
        <p:blipFill>
          <a:blip r:embed="rId2" cstate="email"/>
          <a:stretch>
            <a:fillRect/>
          </a:stretch>
        </p:blipFill>
        <p:spPr>
          <a:xfrm>
            <a:off x="-22257" y="4799697"/>
            <a:ext cx="9144000" cy="45720"/>
          </a:xfrm>
          <a:prstGeom prst="rect">
            <a:avLst/>
          </a:prstGeom>
        </p:spPr>
      </p:pic>
      <p:pic>
        <p:nvPicPr>
          <p:cNvPr id="13" name="Picture 12" descr="I4-499 Title Slide_FINAL_No Logo sm.jpg"/>
          <p:cNvPicPr>
            <a:picLocks noChangeAspect="1"/>
          </p:cNvPicPr>
          <p:nvPr userDrawn="1"/>
        </p:nvPicPr>
        <p:blipFill>
          <a:blip r:embed="rId3" cstate="email"/>
          <a:srcRect/>
          <a:stretch>
            <a:fillRect/>
          </a:stretch>
        </p:blipFill>
        <p:spPr>
          <a:xfrm>
            <a:off x="-16057" y="1349837"/>
            <a:ext cx="9144000" cy="3450774"/>
          </a:xfrm>
          <a:prstGeom prst="rect">
            <a:avLst/>
          </a:prstGeom>
        </p:spPr>
      </p:pic>
      <p:sp>
        <p:nvSpPr>
          <p:cNvPr id="15" name="Title 13"/>
          <p:cNvSpPr txBox="1">
            <a:spLocks/>
          </p:cNvSpPr>
          <p:nvPr userDrawn="1"/>
        </p:nvSpPr>
        <p:spPr>
          <a:xfrm>
            <a:off x="2135188" y="3363971"/>
            <a:ext cx="4984750" cy="829759"/>
          </a:xfrm>
          <a:prstGeom prst="rect">
            <a:avLst/>
          </a:prstGeom>
        </p:spPr>
        <p:txBody>
          <a:bodyPr vert="horz" lIns="0" tIns="0" rIns="0" bIns="0" rtlCol="0" anchor="t" anchorCtr="0">
            <a:noAutofit/>
          </a:bodyPr>
          <a:lstStyle>
            <a:lvl1pPr algn="ctr">
              <a:defRPr sz="3600" b="1">
                <a:solidFill>
                  <a:schemeClr val="accent6"/>
                </a:solidFill>
              </a:defRPr>
            </a:lvl1pPr>
          </a:lstStyle>
          <a:p>
            <a:pPr>
              <a:lnSpc>
                <a:spcPct val="95000"/>
              </a:lnSpc>
              <a:spcBef>
                <a:spcPct val="0"/>
              </a:spcBef>
              <a:defRPr/>
            </a:pPr>
            <a:r>
              <a:rPr lang="en-US" sz="5400" dirty="0" smtClean="0">
                <a:solidFill>
                  <a:srgbClr val="E53E30"/>
                </a:solidFill>
                <a:latin typeface="Arial" pitchFamily="34" charset="0"/>
                <a:cs typeface="Arial" pitchFamily="34" charset="0"/>
              </a:rPr>
              <a:t>Now Approved</a:t>
            </a:r>
            <a:endParaRPr lang="en-US" sz="5400" dirty="0">
              <a:solidFill>
                <a:srgbClr val="E53E30"/>
              </a:solidFill>
              <a:latin typeface="Arial" pitchFamily="34" charset="0"/>
              <a:cs typeface="Arial" pitchFamily="34" charset="0"/>
            </a:endParaRPr>
          </a:p>
        </p:txBody>
      </p:sp>
      <p:pic>
        <p:nvPicPr>
          <p:cNvPr id="17" name="Picture 16" descr="NEW-REPATHA-logo.png"/>
          <p:cNvPicPr>
            <a:picLocks noChangeAspect="1"/>
          </p:cNvPicPr>
          <p:nvPr userDrawn="1"/>
        </p:nvPicPr>
        <p:blipFill>
          <a:blip r:embed="rId4" cstate="screen"/>
          <a:stretch>
            <a:fillRect/>
          </a:stretch>
        </p:blipFill>
        <p:spPr>
          <a:xfrm>
            <a:off x="2586038" y="1716100"/>
            <a:ext cx="3768098" cy="13716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10" name="Rectangle 9"/>
          <p:cNvSpPr/>
          <p:nvPr userDrawn="1"/>
        </p:nvSpPr>
        <p:spPr bwMode="ltGray">
          <a:xfrm>
            <a:off x="0" y="0"/>
            <a:ext cx="9144000" cy="6858000"/>
          </a:xfrm>
          <a:prstGeom prst="rect">
            <a:avLst/>
          </a:prstGeom>
          <a:gradFill flip="none" rotWithShape="1">
            <a:gsLst>
              <a:gs pos="0">
                <a:srgbClr val="2450B2"/>
              </a:gs>
              <a:gs pos="56000">
                <a:srgbClr val="0D2967"/>
              </a:gs>
              <a:gs pos="87000">
                <a:srgbClr val="010F4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TextBox 17"/>
          <p:cNvSpPr txBox="1"/>
          <p:nvPr userDrawn="1"/>
        </p:nvSpPr>
        <p:spPr>
          <a:xfrm>
            <a:off x="280988" y="6384922"/>
            <a:ext cx="7915953" cy="430218"/>
          </a:xfrm>
          <a:prstGeom prst="rect">
            <a:avLst/>
          </a:prstGeom>
        </p:spPr>
        <p:txBody>
          <a:bodyPr vert="horz" lIns="0" tIns="0" rIns="0" bIns="0" rtlCol="0" anchor="b" anchorCtr="0"/>
          <a:lstStyle/>
          <a:p>
            <a:pPr>
              <a:defRPr/>
            </a:pPr>
            <a:r>
              <a:rPr lang="en-US" sz="900" dirty="0" smtClean="0">
                <a:solidFill>
                  <a:prstClr val="white"/>
                </a:solidFill>
                <a:latin typeface="Arial" pitchFamily="34" charset="0"/>
                <a:cs typeface="Arial" pitchFamily="34" charset="0"/>
              </a:rPr>
              <a:t>Class V: Amgen Confidential Speaker Training Materials. You may not copy or forward this information.</a:t>
            </a:r>
            <a:endParaRPr lang="en-US" sz="900" dirty="0">
              <a:solidFill>
                <a:prstClr val="white"/>
              </a:solidFill>
              <a:latin typeface="Arial" pitchFamily="34" charset="0"/>
              <a:cs typeface="Arial" pitchFamily="34" charset="0"/>
            </a:endParaRPr>
          </a:p>
        </p:txBody>
      </p:sp>
      <p:sp>
        <p:nvSpPr>
          <p:cNvPr id="2" name="Title 1"/>
          <p:cNvSpPr>
            <a:spLocks noGrp="1"/>
          </p:cNvSpPr>
          <p:nvPr userDrawn="1">
            <p:ph type="ctrTitle"/>
          </p:nvPr>
        </p:nvSpPr>
        <p:spPr>
          <a:xfrm>
            <a:off x="280988" y="1004970"/>
            <a:ext cx="8686800" cy="2375332"/>
          </a:xfrm>
        </p:spPr>
        <p:txBody>
          <a:bodyPr anchor="ctr" anchorCtr="0">
            <a:noAutofit/>
          </a:bodyPr>
          <a:lstStyle>
            <a:lvl1pPr algn="ctr">
              <a:lnSpc>
                <a:spcPct val="114000"/>
              </a:lnSpc>
              <a:defRPr sz="3200" b="0">
                <a:solidFill>
                  <a:schemeClr val="bg1"/>
                </a:solidFill>
              </a:defRPr>
            </a:lvl1pPr>
          </a:lstStyle>
          <a:p>
            <a:r>
              <a:rPr lang="en-US" dirty="0" smtClean="0"/>
              <a:t>Click to edit Master title style</a:t>
            </a:r>
            <a:endParaRPr lang="en-US" dirty="0"/>
          </a:p>
        </p:txBody>
      </p:sp>
      <p:pic>
        <p:nvPicPr>
          <p:cNvPr id="9" name="Picture 8" descr="Lines-and-logo.png"/>
          <p:cNvPicPr>
            <a:picLocks noChangeAspect="1"/>
          </p:cNvPicPr>
          <p:nvPr userDrawn="1"/>
        </p:nvPicPr>
        <p:blipFill>
          <a:blip r:embed="rId2" cstate="email"/>
          <a:stretch>
            <a:fillRect/>
          </a:stretch>
        </p:blipFill>
        <p:spPr>
          <a:xfrm>
            <a:off x="-22257" y="1974466"/>
            <a:ext cx="9144000" cy="45720"/>
          </a:xfrm>
          <a:prstGeom prst="rect">
            <a:avLst/>
          </a:prstGeom>
        </p:spPr>
      </p:pic>
      <p:pic>
        <p:nvPicPr>
          <p:cNvPr id="11" name="Picture 10" descr="Lines-and-logo.png"/>
          <p:cNvPicPr>
            <a:picLocks noChangeAspect="1"/>
          </p:cNvPicPr>
          <p:nvPr userDrawn="1"/>
        </p:nvPicPr>
        <p:blipFill>
          <a:blip r:embed="rId2" cstate="email"/>
          <a:stretch>
            <a:fillRect/>
          </a:stretch>
        </p:blipFill>
        <p:spPr>
          <a:xfrm>
            <a:off x="-22257" y="4473117"/>
            <a:ext cx="9144000" cy="45720"/>
          </a:xfrm>
          <a:prstGeom prst="rect">
            <a:avLst/>
          </a:prstGeom>
        </p:spPr>
      </p:pic>
      <p:pic>
        <p:nvPicPr>
          <p:cNvPr id="13" name="Picture 12" descr="I4-499 Title Slide_FINAL_No Logo sm.jpg"/>
          <p:cNvPicPr>
            <a:picLocks noChangeAspect="1"/>
          </p:cNvPicPr>
          <p:nvPr userDrawn="1"/>
        </p:nvPicPr>
        <p:blipFill>
          <a:blip r:embed="rId3" cstate="email"/>
          <a:srcRect/>
          <a:stretch>
            <a:fillRect/>
          </a:stretch>
        </p:blipFill>
        <p:spPr>
          <a:xfrm>
            <a:off x="-16057" y="2011363"/>
            <a:ext cx="9144000" cy="2462668"/>
          </a:xfrm>
          <a:prstGeom prst="rect">
            <a:avLst/>
          </a:prstGeom>
        </p:spPr>
      </p:pic>
      <p:pic>
        <p:nvPicPr>
          <p:cNvPr id="17" name="Picture 16" descr="NEW-REPATHA-logo.png"/>
          <p:cNvPicPr>
            <a:picLocks noChangeAspect="1"/>
          </p:cNvPicPr>
          <p:nvPr userDrawn="1"/>
        </p:nvPicPr>
        <p:blipFill>
          <a:blip r:embed="rId4" cstate="screen"/>
          <a:stretch>
            <a:fillRect/>
          </a:stretch>
        </p:blipFill>
        <p:spPr>
          <a:xfrm>
            <a:off x="2671894" y="2149475"/>
            <a:ext cx="3768098" cy="13716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bumper slide">
    <p:spTree>
      <p:nvGrpSpPr>
        <p:cNvPr id="1" name=""/>
        <p:cNvGrpSpPr/>
        <p:nvPr/>
      </p:nvGrpSpPr>
      <p:grpSpPr>
        <a:xfrm>
          <a:off x="0" y="0"/>
          <a:ext cx="0" cy="0"/>
          <a:chOff x="0" y="0"/>
          <a:chExt cx="0" cy="0"/>
        </a:xfrm>
      </p:grpSpPr>
      <p:sp>
        <p:nvSpPr>
          <p:cNvPr id="10" name="Rectangle 9"/>
          <p:cNvSpPr/>
          <p:nvPr userDrawn="1"/>
        </p:nvSpPr>
        <p:spPr bwMode="ltGray">
          <a:xfrm>
            <a:off x="0" y="0"/>
            <a:ext cx="9144000" cy="6858000"/>
          </a:xfrm>
          <a:prstGeom prst="rect">
            <a:avLst/>
          </a:prstGeom>
          <a:gradFill flip="none" rotWithShape="1">
            <a:gsLst>
              <a:gs pos="0">
                <a:srgbClr val="2450B2"/>
              </a:gs>
              <a:gs pos="56000">
                <a:srgbClr val="0D2967"/>
              </a:gs>
              <a:gs pos="87000">
                <a:srgbClr val="010F4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22" name="Picture 21" descr="Lines-and-logo.png"/>
          <p:cNvPicPr>
            <a:picLocks noChangeAspect="1"/>
          </p:cNvPicPr>
          <p:nvPr userDrawn="1"/>
        </p:nvPicPr>
        <p:blipFill>
          <a:blip r:embed="rId2" cstate="email"/>
          <a:stretch>
            <a:fillRect/>
          </a:stretch>
        </p:blipFill>
        <p:spPr>
          <a:xfrm>
            <a:off x="-22257" y="1974466"/>
            <a:ext cx="9144000" cy="45720"/>
          </a:xfrm>
          <a:prstGeom prst="rect">
            <a:avLst/>
          </a:prstGeom>
        </p:spPr>
      </p:pic>
      <p:sp>
        <p:nvSpPr>
          <p:cNvPr id="18" name="Rectangle 17"/>
          <p:cNvSpPr/>
          <p:nvPr userDrawn="1"/>
        </p:nvSpPr>
        <p:spPr>
          <a:xfrm>
            <a:off x="0" y="6172200"/>
            <a:ext cx="9143999" cy="685800"/>
          </a:xfrm>
          <a:prstGeom prst="rect">
            <a:avLst/>
          </a:prstGeom>
          <a:gradFill flip="none" rotWithShape="1">
            <a:gsLst>
              <a:gs pos="0">
                <a:srgbClr val="B0B2B4"/>
              </a:gs>
              <a:gs pos="42000">
                <a:srgbClr val="DAD9DD"/>
              </a:gs>
              <a:gs pos="100000">
                <a:srgbClr val="B0B2B4"/>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itchFamily="34" charset="0"/>
            </a:endParaRPr>
          </a:p>
        </p:txBody>
      </p:sp>
      <p:sp>
        <p:nvSpPr>
          <p:cNvPr id="23" name="TextBox 22"/>
          <p:cNvSpPr txBox="1"/>
          <p:nvPr userDrawn="1"/>
        </p:nvSpPr>
        <p:spPr>
          <a:xfrm>
            <a:off x="280988" y="6384922"/>
            <a:ext cx="7077756" cy="430218"/>
          </a:xfrm>
          <a:prstGeom prst="rect">
            <a:avLst/>
          </a:prstGeom>
        </p:spPr>
        <p:txBody>
          <a:bodyPr vert="horz" lIns="0" tIns="0" rIns="0" bIns="0" rtlCol="0" anchor="b" anchorCtr="0"/>
          <a:lstStyle/>
          <a:p>
            <a:pPr>
              <a:defRPr/>
            </a:pPr>
            <a:r>
              <a:rPr lang="en-US" sz="900" dirty="0" smtClean="0">
                <a:solidFill>
                  <a:prstClr val="black"/>
                </a:solidFill>
                <a:latin typeface="Arial" pitchFamily="34" charset="0"/>
                <a:cs typeface="Arial" pitchFamily="34" charset="0"/>
              </a:rPr>
              <a:t>Class V: Amgen Confidential Speaker Training Materials. You may not copy or forward this information.</a:t>
            </a:r>
            <a:endParaRPr lang="en-US" sz="900" dirty="0">
              <a:solidFill>
                <a:prstClr val="black"/>
              </a:solidFill>
              <a:latin typeface="Arial" pitchFamily="34" charset="0"/>
              <a:cs typeface="Arial" pitchFamily="34" charset="0"/>
            </a:endParaRPr>
          </a:p>
        </p:txBody>
      </p:sp>
      <p:pic>
        <p:nvPicPr>
          <p:cNvPr id="21" name="Picture 20" descr="Lines-and-logo.png"/>
          <p:cNvPicPr>
            <a:picLocks noChangeAspect="1"/>
          </p:cNvPicPr>
          <p:nvPr userDrawn="1"/>
        </p:nvPicPr>
        <p:blipFill>
          <a:blip r:embed="rId2" cstate="email"/>
          <a:stretch>
            <a:fillRect/>
          </a:stretch>
        </p:blipFill>
        <p:spPr>
          <a:xfrm>
            <a:off x="-22257" y="4473117"/>
            <a:ext cx="9144000" cy="45720"/>
          </a:xfrm>
          <a:prstGeom prst="rect">
            <a:avLst/>
          </a:prstGeom>
        </p:spPr>
      </p:pic>
      <p:pic>
        <p:nvPicPr>
          <p:cNvPr id="11" name="Picture 10" descr="NEW-REPATHA-logo.png"/>
          <p:cNvPicPr>
            <a:picLocks noChangeAspect="1"/>
          </p:cNvPicPr>
          <p:nvPr userDrawn="1"/>
        </p:nvPicPr>
        <p:blipFill>
          <a:blip r:embed="rId3" cstate="screen"/>
          <a:stretch>
            <a:fillRect/>
          </a:stretch>
        </p:blipFill>
        <p:spPr>
          <a:xfrm>
            <a:off x="7357450" y="6211636"/>
            <a:ext cx="1657963" cy="603504"/>
          </a:xfrm>
          <a:prstGeom prst="rect">
            <a:avLst/>
          </a:prstGeom>
        </p:spPr>
      </p:pic>
      <p:sp>
        <p:nvSpPr>
          <p:cNvPr id="14" name="Title 13"/>
          <p:cNvSpPr>
            <a:spLocks noGrp="1"/>
          </p:cNvSpPr>
          <p:nvPr>
            <p:ph type="title"/>
          </p:nvPr>
        </p:nvSpPr>
        <p:spPr>
          <a:xfrm>
            <a:off x="511444" y="2011363"/>
            <a:ext cx="8090115" cy="2473558"/>
          </a:xfrm>
        </p:spPr>
        <p:txBody>
          <a:bodyPr tIns="91440" anchor="ctr" anchorCtr="0">
            <a:normAutofit/>
          </a:bodyPr>
          <a:lstStyle>
            <a:lvl1pPr algn="ctr">
              <a:defRPr sz="3200" b="0">
                <a:solidFill>
                  <a:schemeClr val="bg1"/>
                </a:solidFill>
              </a:defRPr>
            </a:lvl1pPr>
          </a:lstStyle>
          <a:p>
            <a:r>
              <a:rPr lang="en-US" dirty="0" smtClean="0"/>
              <a:t>Click to edit Master title style</a:t>
            </a:r>
            <a:endParaRPr lang="en-US" dirty="0"/>
          </a:p>
        </p:txBody>
      </p:sp>
      <p:sp>
        <p:nvSpPr>
          <p:cNvPr id="12" name="TextBox 11"/>
          <p:cNvSpPr txBox="1"/>
          <p:nvPr userDrawn="1"/>
        </p:nvSpPr>
        <p:spPr>
          <a:xfrm>
            <a:off x="36576" y="6461124"/>
            <a:ext cx="215158" cy="354016"/>
          </a:xfrm>
          <a:prstGeom prst="rect">
            <a:avLst/>
          </a:prstGeom>
        </p:spPr>
        <p:txBody>
          <a:bodyPr vert="horz" lIns="0" tIns="0" rIns="0" bIns="0" rtlCol="0" anchor="b" anchorCtr="0"/>
          <a:lstStyle/>
          <a:p>
            <a:fld id="{3E82D452-15FC-402B-9F9C-562B32A68F66}" type="slidenum">
              <a:rPr lang="en-US" sz="900" smtClean="0">
                <a:solidFill>
                  <a:srgbClr val="000000"/>
                </a:solidFill>
                <a:latin typeface="Arial" pitchFamily="34" charset="0"/>
                <a:cs typeface="Arial" pitchFamily="34" charset="0"/>
              </a:rPr>
              <a:pPr/>
              <a:t>‹#›</a:t>
            </a:fld>
            <a:endParaRPr lang="en-US" sz="900" dirty="0" smtClean="0">
              <a:solidFill>
                <a:srgbClr val="000000"/>
              </a:solidFill>
              <a:latin typeface="Arial" pitchFamily="34" charset="0"/>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image" Target="../media/image2.png"/><Relationship Id="rId4" Type="http://schemas.openxmlformats.org/officeDocument/2006/relationships/slideLayout" Target="../slideLayouts/slideLayout10.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tx2"/>
        </a:solidFill>
        <a:effectLst/>
      </p:bgPr>
    </p:bg>
    <p:spTree>
      <p:nvGrpSpPr>
        <p:cNvPr id="1" name=""/>
        <p:cNvGrpSpPr/>
        <p:nvPr/>
      </p:nvGrpSpPr>
      <p:grpSpPr>
        <a:xfrm>
          <a:off x="0" y="0"/>
          <a:ext cx="0" cy="0"/>
          <a:chOff x="0" y="0"/>
          <a:chExt cx="0" cy="0"/>
        </a:xfrm>
      </p:grpSpPr>
      <p:sp>
        <p:nvSpPr>
          <p:cNvPr id="14" name="Rectangle 13"/>
          <p:cNvSpPr/>
          <p:nvPr userDrawn="1"/>
        </p:nvSpPr>
        <p:spPr bwMode="ltGray">
          <a:xfrm>
            <a:off x="0" y="0"/>
            <a:ext cx="9144000" cy="6858000"/>
          </a:xfrm>
          <a:prstGeom prst="rect">
            <a:avLst/>
          </a:prstGeom>
          <a:gradFill flip="none" rotWithShape="1">
            <a:gsLst>
              <a:gs pos="0">
                <a:srgbClr val="2450B2"/>
              </a:gs>
              <a:gs pos="56000">
                <a:srgbClr val="0D2967"/>
              </a:gs>
              <a:gs pos="87000">
                <a:srgbClr val="010F4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userDrawn="1"/>
        </p:nvSpPr>
        <p:spPr>
          <a:xfrm>
            <a:off x="0" y="6172200"/>
            <a:ext cx="9143999" cy="685800"/>
          </a:xfrm>
          <a:prstGeom prst="rect">
            <a:avLst/>
          </a:prstGeom>
          <a:gradFill flip="none" rotWithShape="1">
            <a:gsLst>
              <a:gs pos="0">
                <a:srgbClr val="B0B2B4"/>
              </a:gs>
              <a:gs pos="42000">
                <a:srgbClr val="DAD9DD"/>
              </a:gs>
              <a:gs pos="100000">
                <a:srgbClr val="B0B2B4"/>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 name="Text Placeholder 2"/>
          <p:cNvSpPr>
            <a:spLocks noGrp="1"/>
          </p:cNvSpPr>
          <p:nvPr>
            <p:ph type="body" idx="1"/>
          </p:nvPr>
        </p:nvSpPr>
        <p:spPr>
          <a:xfrm>
            <a:off x="280988" y="1400176"/>
            <a:ext cx="8405812" cy="472598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Box 19"/>
          <p:cNvSpPr txBox="1"/>
          <p:nvPr userDrawn="1"/>
        </p:nvSpPr>
        <p:spPr>
          <a:xfrm>
            <a:off x="36576" y="6461124"/>
            <a:ext cx="215158" cy="354016"/>
          </a:xfrm>
          <a:prstGeom prst="rect">
            <a:avLst/>
          </a:prstGeom>
        </p:spPr>
        <p:txBody>
          <a:bodyPr vert="horz" lIns="0" tIns="0" rIns="0" bIns="0" rtlCol="0" anchor="b" anchorCtr="0"/>
          <a:lstStyle/>
          <a:p>
            <a:pPr algn="l"/>
            <a:fld id="{3E82D452-15FC-402B-9F9C-562B32A68F66}" type="slidenum">
              <a:rPr lang="en-US" sz="900" smtClean="0">
                <a:solidFill>
                  <a:srgbClr val="000000"/>
                </a:solidFill>
                <a:latin typeface="Arial" pitchFamily="34" charset="0"/>
                <a:cs typeface="Arial" pitchFamily="34" charset="0"/>
              </a:rPr>
              <a:pPr algn="l"/>
              <a:t>‹#›</a:t>
            </a:fld>
            <a:endParaRPr lang="en-US" sz="900" dirty="0" smtClean="0">
              <a:solidFill>
                <a:srgbClr val="000000"/>
              </a:solidFill>
              <a:latin typeface="Arial" pitchFamily="34" charset="0"/>
              <a:cs typeface="Arial" pitchFamily="34" charset="0"/>
            </a:endParaRPr>
          </a:p>
        </p:txBody>
      </p:sp>
      <p:sp>
        <p:nvSpPr>
          <p:cNvPr id="2" name="Title Placeholder 1"/>
          <p:cNvSpPr>
            <a:spLocks noGrp="1"/>
          </p:cNvSpPr>
          <p:nvPr>
            <p:ph type="title"/>
          </p:nvPr>
        </p:nvSpPr>
        <p:spPr>
          <a:xfrm>
            <a:off x="280988" y="173038"/>
            <a:ext cx="8686801" cy="904649"/>
          </a:xfrm>
          <a:prstGeom prst="rect">
            <a:avLst/>
          </a:prstGeom>
        </p:spPr>
        <p:txBody>
          <a:bodyPr vert="horz" lIns="0" tIns="0" rIns="0" bIns="0" rtlCol="0" anchor="b" anchorCtr="0">
            <a:noAutofit/>
          </a:bodyPr>
          <a:lstStyle/>
          <a:p>
            <a:r>
              <a:rPr lang="en-US" dirty="0" smtClean="0"/>
              <a:t>Click to edit Master title style</a:t>
            </a:r>
            <a:endParaRPr lang="en-US" dirty="0"/>
          </a:p>
        </p:txBody>
      </p:sp>
      <p:pic>
        <p:nvPicPr>
          <p:cNvPr id="12" name="Picture 11" descr="Lines-and-logo.png"/>
          <p:cNvPicPr>
            <a:picLocks noChangeAspect="1"/>
          </p:cNvPicPr>
          <p:nvPr userDrawn="1"/>
        </p:nvPicPr>
        <p:blipFill>
          <a:blip r:embed="rId8" cstate="email"/>
          <a:stretch>
            <a:fillRect/>
          </a:stretch>
        </p:blipFill>
        <p:spPr>
          <a:xfrm>
            <a:off x="-22257" y="1077602"/>
            <a:ext cx="9144000" cy="45720"/>
          </a:xfrm>
          <a:prstGeom prst="rect">
            <a:avLst/>
          </a:prstGeom>
        </p:spPr>
      </p:pic>
      <p:pic>
        <p:nvPicPr>
          <p:cNvPr id="15" name="Picture 14" descr="NEW-REPATHA-logo.png"/>
          <p:cNvPicPr>
            <a:picLocks noChangeAspect="1"/>
          </p:cNvPicPr>
          <p:nvPr userDrawn="1"/>
        </p:nvPicPr>
        <p:blipFill>
          <a:blip r:embed="rId9" cstate="screen"/>
          <a:stretch>
            <a:fillRect/>
          </a:stretch>
        </p:blipFill>
        <p:spPr>
          <a:xfrm>
            <a:off x="7357450" y="6211636"/>
            <a:ext cx="1657963" cy="603504"/>
          </a:xfrm>
          <a:prstGeom prst="rect">
            <a:avLst/>
          </a:prstGeom>
        </p:spPr>
      </p:pic>
    </p:spTree>
  </p:cSld>
  <p:clrMap bg1="lt1" tx1="dk1" bg2="lt2" tx2="dk2" accent1="accent1" accent2="accent2" accent3="accent3" accent4="accent4" accent5="accent5" accent6="accent6" hlink="hlink" folHlink="folHlink"/>
  <p:sldLayoutIdLst>
    <p:sldLayoutId id="2147483714" r:id="rId1"/>
    <p:sldLayoutId id="2147483715" r:id="rId2"/>
    <p:sldLayoutId id="2147483717" r:id="rId3"/>
    <p:sldLayoutId id="2147483718" r:id="rId4"/>
    <p:sldLayoutId id="2147483719" r:id="rId5"/>
    <p:sldLayoutId id="2147483720" r:id="rId6"/>
  </p:sldLayoutIdLst>
  <p:timing>
    <p:tnLst>
      <p:par>
        <p:cTn id="1" dur="indefinite" restart="never" nodeType="tmRoot"/>
      </p:par>
    </p:tnLst>
  </p:timing>
  <p:hf hdr="0" dt="0"/>
  <p:txStyles>
    <p:titleStyle>
      <a:lvl1pPr algn="l" defTabSz="914400" rtl="0" eaLnBrk="1" latinLnBrk="0" hangingPunct="1">
        <a:lnSpc>
          <a:spcPct val="95000"/>
        </a:lnSpc>
        <a:spcBef>
          <a:spcPct val="0"/>
        </a:spcBef>
        <a:buNone/>
        <a:defRPr sz="2800" b="1" kern="1200">
          <a:solidFill>
            <a:schemeClr val="bg1"/>
          </a:solidFill>
          <a:latin typeface="Arial" pitchFamily="34" charset="0"/>
          <a:ea typeface="+mj-ea"/>
          <a:cs typeface="Arial" pitchFamily="34" charset="0"/>
        </a:defRPr>
      </a:lvl1pPr>
    </p:titleStyle>
    <p:bodyStyle>
      <a:lvl1pPr marL="0" indent="0" algn="l" defTabSz="914400" rtl="0" eaLnBrk="1" latinLnBrk="0" hangingPunct="1">
        <a:lnSpc>
          <a:spcPct val="95000"/>
        </a:lnSpc>
        <a:spcBef>
          <a:spcPts val="0"/>
        </a:spcBef>
        <a:spcAft>
          <a:spcPts val="0"/>
        </a:spcAft>
        <a:buFont typeface="Arial" pitchFamily="34" charset="0"/>
        <a:buNone/>
        <a:defRPr sz="2400" b="1" kern="1200">
          <a:solidFill>
            <a:srgbClr val="FFFF00"/>
          </a:solidFill>
          <a:effectLst>
            <a:outerShdw blurRad="50800" dist="38100" algn="l" rotWithShape="0">
              <a:schemeClr val="tx2">
                <a:alpha val="40000"/>
              </a:schemeClr>
            </a:outerShdw>
          </a:effectLst>
          <a:latin typeface="Arial" pitchFamily="34" charset="0"/>
          <a:ea typeface="+mn-ea"/>
          <a:cs typeface="Arial" pitchFamily="34" charset="0"/>
        </a:defRPr>
      </a:lvl1pPr>
      <a:lvl2pPr marL="228600" indent="-228600" algn="l" defTabSz="914400" rtl="0" eaLnBrk="1" latinLnBrk="0" hangingPunct="1">
        <a:lnSpc>
          <a:spcPct val="95000"/>
        </a:lnSpc>
        <a:spcBef>
          <a:spcPts val="600"/>
        </a:spcBef>
        <a:spcAft>
          <a:spcPts val="0"/>
        </a:spcAft>
        <a:buClr>
          <a:schemeClr val="accent2"/>
        </a:buClr>
        <a:buFont typeface="Wingdings" pitchFamily="2" charset="2"/>
        <a:buChar char="§"/>
        <a:defRPr sz="2400" kern="1200">
          <a:solidFill>
            <a:schemeClr val="bg1"/>
          </a:solidFill>
          <a:latin typeface="Arial" pitchFamily="34" charset="0"/>
          <a:ea typeface="+mn-ea"/>
          <a:cs typeface="Arial" pitchFamily="34" charset="0"/>
        </a:defRPr>
      </a:lvl2pPr>
      <a:lvl3pPr marL="458788" indent="-228600" algn="l" defTabSz="914400" rtl="0" eaLnBrk="1" latinLnBrk="0" hangingPunct="1">
        <a:lnSpc>
          <a:spcPct val="95000"/>
        </a:lnSpc>
        <a:spcBef>
          <a:spcPts val="400"/>
        </a:spcBef>
        <a:spcAft>
          <a:spcPts val="0"/>
        </a:spcAft>
        <a:buClr>
          <a:schemeClr val="bg1"/>
        </a:buClr>
        <a:buFont typeface="Arial" pitchFamily="34" charset="0"/>
        <a:buChar char="–"/>
        <a:defRPr sz="2000" kern="1200">
          <a:solidFill>
            <a:schemeClr val="bg1"/>
          </a:solidFill>
          <a:latin typeface="Arial" pitchFamily="34" charset="0"/>
          <a:ea typeface="+mn-ea"/>
          <a:cs typeface="Arial" pitchFamily="34" charset="0"/>
        </a:defRPr>
      </a:lvl3pPr>
      <a:lvl4pPr marL="685800" indent="-228600" algn="l" defTabSz="914400" rtl="0" eaLnBrk="1" latinLnBrk="0" hangingPunct="1">
        <a:lnSpc>
          <a:spcPct val="95000"/>
        </a:lnSpc>
        <a:spcBef>
          <a:spcPts val="300"/>
        </a:spcBef>
        <a:spcAft>
          <a:spcPts val="0"/>
        </a:spcAft>
        <a:buClr>
          <a:schemeClr val="accent1">
            <a:lumMod val="10000"/>
            <a:lumOff val="90000"/>
          </a:schemeClr>
        </a:buClr>
        <a:buSzPct val="80000"/>
        <a:buFont typeface="Wingdings" pitchFamily="2" charset="2"/>
        <a:buChar char="v"/>
        <a:defRPr sz="1800" kern="1200">
          <a:solidFill>
            <a:schemeClr val="bg1"/>
          </a:solidFill>
          <a:latin typeface="Arial" pitchFamily="34" charset="0"/>
          <a:ea typeface="+mn-ea"/>
          <a:cs typeface="Arial" pitchFamily="34" charset="0"/>
        </a:defRPr>
      </a:lvl4pPr>
      <a:lvl5pPr marL="914400" indent="-228600" algn="l" defTabSz="914400" rtl="0" eaLnBrk="1" latinLnBrk="0" hangingPunct="1">
        <a:lnSpc>
          <a:spcPct val="95000"/>
        </a:lnSpc>
        <a:spcBef>
          <a:spcPts val="300"/>
        </a:spcBef>
        <a:spcAft>
          <a:spcPts val="0"/>
        </a:spcAft>
        <a:buClr>
          <a:schemeClr val="bg1"/>
        </a:buClr>
        <a:buFont typeface="Arial" pitchFamily="34" charset="0"/>
        <a:buChar char="•"/>
        <a:defRPr sz="1600" kern="120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tx2"/>
        </a:solidFill>
        <a:effectLst/>
      </p:bgPr>
    </p:bg>
    <p:spTree>
      <p:nvGrpSpPr>
        <p:cNvPr id="1" name=""/>
        <p:cNvGrpSpPr/>
        <p:nvPr/>
      </p:nvGrpSpPr>
      <p:grpSpPr>
        <a:xfrm>
          <a:off x="0" y="0"/>
          <a:ext cx="0" cy="0"/>
          <a:chOff x="0" y="0"/>
          <a:chExt cx="0" cy="0"/>
        </a:xfrm>
      </p:grpSpPr>
      <p:sp>
        <p:nvSpPr>
          <p:cNvPr id="14" name="Rectangle 13"/>
          <p:cNvSpPr/>
          <p:nvPr userDrawn="1"/>
        </p:nvSpPr>
        <p:spPr bwMode="ltGray">
          <a:xfrm>
            <a:off x="0" y="0"/>
            <a:ext cx="9144000" cy="6858000"/>
          </a:xfrm>
          <a:prstGeom prst="rect">
            <a:avLst/>
          </a:prstGeom>
          <a:gradFill flip="none" rotWithShape="1">
            <a:gsLst>
              <a:gs pos="0">
                <a:srgbClr val="2450B2"/>
              </a:gs>
              <a:gs pos="56000">
                <a:srgbClr val="0D2967"/>
              </a:gs>
              <a:gs pos="87000">
                <a:srgbClr val="010F4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userDrawn="1"/>
        </p:nvSpPr>
        <p:spPr>
          <a:xfrm>
            <a:off x="0" y="6172200"/>
            <a:ext cx="9143999" cy="685800"/>
          </a:xfrm>
          <a:prstGeom prst="rect">
            <a:avLst/>
          </a:prstGeom>
          <a:gradFill flip="none" rotWithShape="1">
            <a:gsLst>
              <a:gs pos="0">
                <a:srgbClr val="B0B2B4"/>
              </a:gs>
              <a:gs pos="42000">
                <a:srgbClr val="DAD9DD"/>
              </a:gs>
              <a:gs pos="100000">
                <a:srgbClr val="B0B2B4"/>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 name="Text Placeholder 2"/>
          <p:cNvSpPr>
            <a:spLocks noGrp="1"/>
          </p:cNvSpPr>
          <p:nvPr>
            <p:ph type="body" idx="1"/>
          </p:nvPr>
        </p:nvSpPr>
        <p:spPr>
          <a:xfrm>
            <a:off x="280988" y="1400176"/>
            <a:ext cx="8405812" cy="472598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Box 19"/>
          <p:cNvSpPr txBox="1"/>
          <p:nvPr userDrawn="1"/>
        </p:nvSpPr>
        <p:spPr>
          <a:xfrm>
            <a:off x="36576" y="6461124"/>
            <a:ext cx="215158" cy="354016"/>
          </a:xfrm>
          <a:prstGeom prst="rect">
            <a:avLst/>
          </a:prstGeom>
        </p:spPr>
        <p:txBody>
          <a:bodyPr vert="horz" lIns="0" tIns="0" rIns="0" bIns="0" rtlCol="0" anchor="b" anchorCtr="0"/>
          <a:lstStyle/>
          <a:p>
            <a:fld id="{3E82D452-15FC-402B-9F9C-562B32A68F66}" type="slidenum">
              <a:rPr lang="en-US" sz="900" smtClean="0">
                <a:solidFill>
                  <a:srgbClr val="000000"/>
                </a:solidFill>
                <a:latin typeface="Arial" pitchFamily="34" charset="0"/>
                <a:cs typeface="Arial" pitchFamily="34" charset="0"/>
              </a:rPr>
              <a:pPr/>
              <a:t>‹#›</a:t>
            </a:fld>
            <a:endParaRPr lang="en-US" sz="900" dirty="0" smtClean="0">
              <a:solidFill>
                <a:srgbClr val="000000"/>
              </a:solidFill>
              <a:latin typeface="Arial" pitchFamily="34" charset="0"/>
              <a:cs typeface="Arial" pitchFamily="34" charset="0"/>
            </a:endParaRPr>
          </a:p>
        </p:txBody>
      </p:sp>
      <p:sp>
        <p:nvSpPr>
          <p:cNvPr id="2" name="Title Placeholder 1"/>
          <p:cNvSpPr>
            <a:spLocks noGrp="1"/>
          </p:cNvSpPr>
          <p:nvPr>
            <p:ph type="title"/>
          </p:nvPr>
        </p:nvSpPr>
        <p:spPr>
          <a:xfrm>
            <a:off x="280988" y="173038"/>
            <a:ext cx="8686801" cy="904649"/>
          </a:xfrm>
          <a:prstGeom prst="rect">
            <a:avLst/>
          </a:prstGeom>
        </p:spPr>
        <p:txBody>
          <a:bodyPr vert="horz" lIns="0" tIns="0" rIns="0" bIns="0" rtlCol="0" anchor="b" anchorCtr="0">
            <a:noAutofit/>
          </a:bodyPr>
          <a:lstStyle/>
          <a:p>
            <a:r>
              <a:rPr lang="en-US" dirty="0" smtClean="0"/>
              <a:t>Click to edit Master title style</a:t>
            </a:r>
            <a:endParaRPr lang="en-US" dirty="0"/>
          </a:p>
        </p:txBody>
      </p:sp>
      <p:sp>
        <p:nvSpPr>
          <p:cNvPr id="11" name="TextBox 10"/>
          <p:cNvSpPr txBox="1"/>
          <p:nvPr userDrawn="1"/>
        </p:nvSpPr>
        <p:spPr>
          <a:xfrm>
            <a:off x="280988" y="6384922"/>
            <a:ext cx="7077756" cy="430218"/>
          </a:xfrm>
          <a:prstGeom prst="rect">
            <a:avLst/>
          </a:prstGeom>
        </p:spPr>
        <p:txBody>
          <a:bodyPr vert="horz" lIns="0" tIns="0" rIns="0" bIns="0" rtlCol="0" anchor="b" anchorCtr="0"/>
          <a:lstStyle/>
          <a:p>
            <a:pPr>
              <a:defRPr/>
            </a:pPr>
            <a:r>
              <a:rPr lang="en-US" sz="900" dirty="0" smtClean="0">
                <a:solidFill>
                  <a:srgbClr val="000000"/>
                </a:solidFill>
                <a:latin typeface="Arial" pitchFamily="34" charset="0"/>
                <a:cs typeface="Arial" pitchFamily="34" charset="0"/>
              </a:rPr>
              <a:t>Class V: Amgen Confidential Speaker Training Materials. You may not copy or forward this information.</a:t>
            </a:r>
            <a:endParaRPr lang="en-US" sz="900" dirty="0">
              <a:solidFill>
                <a:srgbClr val="000000"/>
              </a:solidFill>
              <a:latin typeface="Arial" pitchFamily="34" charset="0"/>
              <a:cs typeface="Arial" pitchFamily="34" charset="0"/>
            </a:endParaRPr>
          </a:p>
        </p:txBody>
      </p:sp>
      <p:pic>
        <p:nvPicPr>
          <p:cNvPr id="12" name="Picture 11" descr="Lines-and-logo.png"/>
          <p:cNvPicPr>
            <a:picLocks noChangeAspect="1"/>
          </p:cNvPicPr>
          <p:nvPr userDrawn="1"/>
        </p:nvPicPr>
        <p:blipFill>
          <a:blip r:embed="rId9" cstate="email"/>
          <a:stretch>
            <a:fillRect/>
          </a:stretch>
        </p:blipFill>
        <p:spPr>
          <a:xfrm>
            <a:off x="-22257" y="1077602"/>
            <a:ext cx="9144000" cy="45720"/>
          </a:xfrm>
          <a:prstGeom prst="rect">
            <a:avLst/>
          </a:prstGeom>
        </p:spPr>
      </p:pic>
      <p:pic>
        <p:nvPicPr>
          <p:cNvPr id="15" name="Picture 14" descr="NEW-REPATHA-logo.png"/>
          <p:cNvPicPr>
            <a:picLocks noChangeAspect="1"/>
          </p:cNvPicPr>
          <p:nvPr userDrawn="1"/>
        </p:nvPicPr>
        <p:blipFill>
          <a:blip r:embed="rId10" cstate="screen"/>
          <a:stretch>
            <a:fillRect/>
          </a:stretch>
        </p:blipFill>
        <p:spPr>
          <a:xfrm>
            <a:off x="7357450" y="6211636"/>
            <a:ext cx="1657963" cy="603504"/>
          </a:xfrm>
          <a:prstGeom prst="rect">
            <a:avLst/>
          </a:prstGeom>
        </p:spPr>
      </p:pic>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Lst>
  <p:timing>
    <p:tnLst>
      <p:par>
        <p:cTn id="1" dur="indefinite" restart="never" nodeType="tmRoot"/>
      </p:par>
    </p:tnLst>
  </p:timing>
  <p:hf hdr="0" dt="0"/>
  <p:txStyles>
    <p:titleStyle>
      <a:lvl1pPr algn="l" defTabSz="914400" rtl="0" eaLnBrk="1" latinLnBrk="0" hangingPunct="1">
        <a:lnSpc>
          <a:spcPct val="95000"/>
        </a:lnSpc>
        <a:spcBef>
          <a:spcPct val="0"/>
        </a:spcBef>
        <a:buNone/>
        <a:defRPr sz="2800" b="1" kern="1200">
          <a:solidFill>
            <a:schemeClr val="bg1"/>
          </a:solidFill>
          <a:latin typeface="Arial" pitchFamily="34" charset="0"/>
          <a:ea typeface="+mj-ea"/>
          <a:cs typeface="Arial" pitchFamily="34" charset="0"/>
        </a:defRPr>
      </a:lvl1pPr>
    </p:titleStyle>
    <p:bodyStyle>
      <a:lvl1pPr marL="0" indent="0" algn="l" defTabSz="914400" rtl="0" eaLnBrk="1" latinLnBrk="0" hangingPunct="1">
        <a:lnSpc>
          <a:spcPct val="95000"/>
        </a:lnSpc>
        <a:spcBef>
          <a:spcPts val="0"/>
        </a:spcBef>
        <a:spcAft>
          <a:spcPts val="0"/>
        </a:spcAft>
        <a:buFont typeface="Arial" pitchFamily="34" charset="0"/>
        <a:buNone/>
        <a:defRPr sz="2400" b="1" kern="1200">
          <a:solidFill>
            <a:srgbClr val="FFFF00"/>
          </a:solidFill>
          <a:effectLst>
            <a:outerShdw blurRad="50800" dist="38100" algn="l" rotWithShape="0">
              <a:schemeClr val="tx2">
                <a:alpha val="40000"/>
              </a:schemeClr>
            </a:outerShdw>
          </a:effectLst>
          <a:latin typeface="Arial" pitchFamily="34" charset="0"/>
          <a:ea typeface="+mn-ea"/>
          <a:cs typeface="Arial" pitchFamily="34" charset="0"/>
        </a:defRPr>
      </a:lvl1pPr>
      <a:lvl2pPr marL="228600" indent="-228600" algn="l" defTabSz="914400" rtl="0" eaLnBrk="1" latinLnBrk="0" hangingPunct="1">
        <a:lnSpc>
          <a:spcPct val="95000"/>
        </a:lnSpc>
        <a:spcBef>
          <a:spcPts val="600"/>
        </a:spcBef>
        <a:spcAft>
          <a:spcPts val="0"/>
        </a:spcAft>
        <a:buClr>
          <a:schemeClr val="accent2"/>
        </a:buClr>
        <a:buFont typeface="Wingdings" pitchFamily="2" charset="2"/>
        <a:buChar char="§"/>
        <a:defRPr sz="2400" kern="1200">
          <a:solidFill>
            <a:schemeClr val="bg1"/>
          </a:solidFill>
          <a:latin typeface="Arial" pitchFamily="34" charset="0"/>
          <a:ea typeface="+mn-ea"/>
          <a:cs typeface="Arial" pitchFamily="34" charset="0"/>
        </a:defRPr>
      </a:lvl2pPr>
      <a:lvl3pPr marL="458788" indent="-228600" algn="l" defTabSz="914400" rtl="0" eaLnBrk="1" latinLnBrk="0" hangingPunct="1">
        <a:lnSpc>
          <a:spcPct val="95000"/>
        </a:lnSpc>
        <a:spcBef>
          <a:spcPts val="400"/>
        </a:spcBef>
        <a:spcAft>
          <a:spcPts val="0"/>
        </a:spcAft>
        <a:buClr>
          <a:schemeClr val="bg1"/>
        </a:buClr>
        <a:buFont typeface="Arial" pitchFamily="34" charset="0"/>
        <a:buChar char="–"/>
        <a:defRPr sz="2000" kern="1200">
          <a:solidFill>
            <a:schemeClr val="bg1"/>
          </a:solidFill>
          <a:latin typeface="Arial" pitchFamily="34" charset="0"/>
          <a:ea typeface="+mn-ea"/>
          <a:cs typeface="Arial" pitchFamily="34" charset="0"/>
        </a:defRPr>
      </a:lvl3pPr>
      <a:lvl4pPr marL="685800" indent="-228600" algn="l" defTabSz="914400" rtl="0" eaLnBrk="1" latinLnBrk="0" hangingPunct="1">
        <a:lnSpc>
          <a:spcPct val="95000"/>
        </a:lnSpc>
        <a:spcBef>
          <a:spcPts val="300"/>
        </a:spcBef>
        <a:spcAft>
          <a:spcPts val="0"/>
        </a:spcAft>
        <a:buClr>
          <a:schemeClr val="accent1">
            <a:lumMod val="10000"/>
            <a:lumOff val="90000"/>
          </a:schemeClr>
        </a:buClr>
        <a:buSzPct val="80000"/>
        <a:buFont typeface="Wingdings" pitchFamily="2" charset="2"/>
        <a:buChar char="v"/>
        <a:defRPr sz="1800" kern="1200">
          <a:solidFill>
            <a:schemeClr val="bg1"/>
          </a:solidFill>
          <a:latin typeface="Arial" pitchFamily="34" charset="0"/>
          <a:ea typeface="+mn-ea"/>
          <a:cs typeface="Arial" pitchFamily="34" charset="0"/>
        </a:defRPr>
      </a:lvl4pPr>
      <a:lvl5pPr marL="914400" indent="-228600" algn="l" defTabSz="914400" rtl="0" eaLnBrk="1" latinLnBrk="0" hangingPunct="1">
        <a:lnSpc>
          <a:spcPct val="95000"/>
        </a:lnSpc>
        <a:spcBef>
          <a:spcPts val="300"/>
        </a:spcBef>
        <a:spcAft>
          <a:spcPts val="0"/>
        </a:spcAft>
        <a:buClr>
          <a:schemeClr val="bg1"/>
        </a:buClr>
        <a:buFont typeface="Arial" pitchFamily="34" charset="0"/>
        <a:buChar char="•"/>
        <a:defRPr sz="1600" kern="120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chart" Target="../charts/chart5.xml"/><Relationship Id="rId4" Type="http://schemas.openxmlformats.org/officeDocument/2006/relationships/chart" Target="../charts/chart4.xml"/></Relationships>
</file>

<file path=ppt/slides/_rels/slide1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image" Target="../media/image20.jpeg"/><Relationship Id="rId4" Type="http://schemas.openxmlformats.org/officeDocument/2006/relationships/slide" Target="slide34.xml"/></Relationships>
</file>

<file path=ppt/slides/_rels/slide34.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20.jpeg"/></Relationships>
</file>

<file path=ppt/slides/_rels/slide35.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35.xml"/><Relationship Id="rId1" Type="http://schemas.openxmlformats.org/officeDocument/2006/relationships/slideLayout" Target="../slideLayouts/slideLayout4.xml"/><Relationship Id="rId5" Type="http://schemas.openxmlformats.org/officeDocument/2006/relationships/image" Target="../media/image20.jpeg"/><Relationship Id="rId4" Type="http://schemas.openxmlformats.org/officeDocument/2006/relationships/slide" Target="slide34.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4.xml"/><Relationship Id="rId6" Type="http://schemas.openxmlformats.org/officeDocument/2006/relationships/slide" Target="slide33.xml"/><Relationship Id="rId5" Type="http://schemas.openxmlformats.org/officeDocument/2006/relationships/image" Target="../media/image23.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83465" y="1400176"/>
            <a:ext cx="8582724" cy="4460874"/>
          </a:xfrm>
        </p:spPr>
        <p:txBody>
          <a:bodyPr/>
          <a:lstStyle/>
          <a:p>
            <a:pPr>
              <a:spcBef>
                <a:spcPts val="0"/>
              </a:spcBef>
            </a:pPr>
            <a:r>
              <a:rPr lang="en-US" sz="2000" dirty="0" smtClean="0">
                <a:solidFill>
                  <a:srgbClr val="FFFF00"/>
                </a:solidFill>
              </a:rPr>
              <a:t>INDICATIONS</a:t>
            </a:r>
          </a:p>
          <a:p>
            <a:pPr marL="0" lvl="1" indent="0">
              <a:buNone/>
            </a:pPr>
            <a:r>
              <a:rPr lang="en-US" sz="1800" i="1" dirty="0" smtClean="0"/>
              <a:t>Primary Hyperlipidemia</a:t>
            </a:r>
          </a:p>
          <a:p>
            <a:pPr lvl="1"/>
            <a:r>
              <a:rPr lang="en-US" sz="1800" dirty="0" smtClean="0"/>
              <a:t>Repatha</a:t>
            </a:r>
            <a:r>
              <a:rPr lang="en-US" sz="1800" baseline="20000" dirty="0" smtClean="0"/>
              <a:t>™</a:t>
            </a:r>
            <a:r>
              <a:rPr lang="en-US" sz="1800" dirty="0" smtClean="0"/>
              <a:t> is indicated as an adjunct to diet and maximally tolerated statin therapy for the treatment of adults with heterozygous familial hypercholesterolemia (HeFH) or clinical atherosclerotic cardiovascular disease (CVD), who require additional lowering of low density lipoprotein cholesterol (LDL-C)</a:t>
            </a:r>
          </a:p>
          <a:p>
            <a:pPr lvl="1">
              <a:spcBef>
                <a:spcPts val="1200"/>
              </a:spcBef>
              <a:buNone/>
            </a:pPr>
            <a:r>
              <a:rPr lang="en-US" sz="1800" i="1" dirty="0" smtClean="0"/>
              <a:t>Homozygous Familial Hypercholesterolemia </a:t>
            </a:r>
          </a:p>
          <a:p>
            <a:pPr lvl="1"/>
            <a:r>
              <a:rPr lang="en-US" sz="1800" dirty="0" smtClean="0"/>
              <a:t>Repatha</a:t>
            </a:r>
            <a:r>
              <a:rPr lang="en-US" sz="1800" baseline="20000" dirty="0" smtClean="0"/>
              <a:t>™</a:t>
            </a:r>
            <a:r>
              <a:rPr lang="en-US" sz="1800" dirty="0" smtClean="0"/>
              <a:t> is indicated as an adjunct to diet and other LDL-lowering therapies (e.g., statins, ezetimibe, LDL apheresis) for the treatment of patients with homozygous familial hypercholesterolemia (HoFH) who require additional lowering of LDL-C</a:t>
            </a:r>
          </a:p>
          <a:p>
            <a:r>
              <a:rPr lang="en-US" sz="2000" dirty="0" smtClean="0"/>
              <a:t> </a:t>
            </a:r>
            <a:r>
              <a:rPr lang="en-US" sz="2000" dirty="0" smtClean="0">
                <a:solidFill>
                  <a:srgbClr val="FFFF00"/>
                </a:solidFill>
              </a:rPr>
              <a:t>LIMITATIONS OF USE</a:t>
            </a:r>
          </a:p>
          <a:p>
            <a:pPr lvl="1"/>
            <a:r>
              <a:rPr lang="en-US" sz="1800" dirty="0" smtClean="0"/>
              <a:t>The effect of Repatha</a:t>
            </a:r>
            <a:r>
              <a:rPr lang="en-US" sz="1800" baseline="20000" dirty="0" smtClean="0"/>
              <a:t>™</a:t>
            </a:r>
            <a:r>
              <a:rPr lang="en-US" sz="1800" dirty="0" smtClean="0"/>
              <a:t> on cardiovascular morbidity and mortality has not been determined</a:t>
            </a:r>
          </a:p>
          <a:p>
            <a:endParaRPr lang="en-US" sz="1800" dirty="0"/>
          </a:p>
        </p:txBody>
      </p:sp>
      <p:sp>
        <p:nvSpPr>
          <p:cNvPr id="5" name="Title 4"/>
          <p:cNvSpPr>
            <a:spLocks noGrp="1"/>
          </p:cNvSpPr>
          <p:nvPr>
            <p:ph type="title"/>
          </p:nvPr>
        </p:nvSpPr>
        <p:spPr/>
        <p:txBody>
          <a:bodyPr/>
          <a:lstStyle/>
          <a:p>
            <a:r>
              <a:rPr lang="en-US" dirty="0" smtClean="0"/>
              <a:t>Repatha</a:t>
            </a:r>
            <a:r>
              <a:rPr lang="en-US" baseline="20000" dirty="0" smtClean="0"/>
              <a:t>™</a:t>
            </a:r>
            <a:r>
              <a:rPr lang="en-US" dirty="0" smtClean="0"/>
              <a:t> Indications and Usage</a:t>
            </a:r>
            <a:endParaRPr lang="en-US" dirty="0"/>
          </a:p>
        </p:txBody>
      </p:sp>
      <p:sp>
        <p:nvSpPr>
          <p:cNvPr id="4" name="Rectangle 3"/>
          <p:cNvSpPr/>
          <p:nvPr/>
        </p:nvSpPr>
        <p:spPr>
          <a:xfrm>
            <a:off x="283464" y="6252295"/>
            <a:ext cx="6807426" cy="326243"/>
          </a:xfrm>
          <a:prstGeom prst="rect">
            <a:avLst/>
          </a:prstGeom>
        </p:spPr>
        <p:txBody>
          <a:bodyPr wrap="square" lIns="0" tIns="0" rIns="0" bIns="0" anchor="b" anchorCtr="0">
            <a:noAutofit/>
          </a:bodyPr>
          <a:lstStyle/>
          <a:p>
            <a:pPr>
              <a:lnSpc>
                <a:spcPct val="95000"/>
              </a:lnSpc>
              <a:spcBef>
                <a:spcPts val="200"/>
              </a:spcBef>
            </a:pPr>
            <a:r>
              <a:rPr lang="en-US" altLang="ja-JP" sz="900" dirty="0" smtClean="0">
                <a:latin typeface="Arial" pitchFamily="34" charset="0"/>
                <a:cs typeface="Arial" pitchFamily="34" charset="0"/>
              </a:rPr>
              <a:t>Repatha</a:t>
            </a:r>
            <a:r>
              <a:rPr lang="en-US" altLang="ja-JP" sz="900" baseline="30000" dirty="0" smtClean="0">
                <a:latin typeface="Arial" pitchFamily="34" charset="0"/>
                <a:cs typeface="Arial" pitchFamily="34" charset="0"/>
              </a:rPr>
              <a:t>™</a:t>
            </a:r>
            <a:r>
              <a:rPr lang="en-US" altLang="ja-JP" sz="900" dirty="0" smtClean="0">
                <a:latin typeface="Arial" pitchFamily="34" charset="0"/>
                <a:cs typeface="Arial" pitchFamily="34" charset="0"/>
              </a:rPr>
              <a:t> (evolocumab) Prescribing Information, Amgen.</a:t>
            </a:r>
          </a:p>
        </p:txBody>
      </p:sp>
      <p:sp>
        <p:nvSpPr>
          <p:cNvPr id="6" name="Rectangle 5"/>
          <p:cNvSpPr/>
          <p:nvPr/>
        </p:nvSpPr>
        <p:spPr>
          <a:xfrm>
            <a:off x="283464" y="5668925"/>
            <a:ext cx="8724900" cy="477713"/>
          </a:xfrm>
          <a:prstGeom prst="rect">
            <a:avLst/>
          </a:prstGeom>
        </p:spPr>
        <p:txBody>
          <a:bodyPr wrap="square" lIns="0" tIns="0" rIns="0" bIns="0" anchor="b" anchorCtr="0">
            <a:noAutofit/>
          </a:bodyPr>
          <a:lstStyle/>
          <a:p>
            <a:pPr>
              <a:lnSpc>
                <a:spcPct val="95000"/>
              </a:lnSpc>
              <a:spcBef>
                <a:spcPts val="200"/>
              </a:spcBef>
            </a:pPr>
            <a:r>
              <a:rPr lang="en-US" altLang="ja-JP" sz="900" dirty="0" smtClean="0">
                <a:solidFill>
                  <a:schemeClr val="bg1"/>
                </a:solidFill>
                <a:latin typeface="Arial" pitchFamily="34" charset="0"/>
                <a:cs typeface="Arial" pitchFamily="34" charset="0"/>
              </a:rPr>
              <a:t>LDL = low-density lipoprotein.</a:t>
            </a:r>
          </a:p>
        </p:txBody>
      </p:sp>
      <p:sp>
        <p:nvSpPr>
          <p:cNvPr id="8" name="TextBox 7"/>
          <p:cNvSpPr txBox="1"/>
          <p:nvPr/>
        </p:nvSpPr>
        <p:spPr>
          <a:xfrm>
            <a:off x="4562475" y="414338"/>
            <a:ext cx="914400" cy="914400"/>
          </a:xfrm>
          <a:prstGeom prst="rect">
            <a:avLst/>
          </a:prstGeom>
          <a:noFill/>
        </p:spPr>
        <p:txBody>
          <a:bodyPr wrap="none" lIns="0" tIns="0" rIns="0" bIns="0" rtlCol="0">
            <a:noAutofit/>
          </a:bodyPr>
          <a:lstStyle/>
          <a:p>
            <a:pPr algn="ctr"/>
            <a:endParaRPr lang="en-US" sz="1600" dirty="0" smtClean="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582613" y="2793046"/>
            <a:ext cx="8229600" cy="320040"/>
          </a:xfrm>
          <a:prstGeom prst="ellipse">
            <a:avLst/>
          </a:prstGeom>
          <a:solidFill>
            <a:schemeClr val="tx1">
              <a:lumMod val="50000"/>
              <a:lumOff val="50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itchFamily="34" charset="0"/>
              <a:cs typeface="Arial" pitchFamily="34" charset="0"/>
            </a:endParaRPr>
          </a:p>
        </p:txBody>
      </p:sp>
      <p:sp>
        <p:nvSpPr>
          <p:cNvPr id="14" name="Oval 13"/>
          <p:cNvSpPr/>
          <p:nvPr/>
        </p:nvSpPr>
        <p:spPr>
          <a:xfrm>
            <a:off x="582613" y="4016055"/>
            <a:ext cx="8229600" cy="320040"/>
          </a:xfrm>
          <a:prstGeom prst="ellipse">
            <a:avLst/>
          </a:prstGeom>
          <a:solidFill>
            <a:schemeClr val="tx1">
              <a:lumMod val="50000"/>
              <a:lumOff val="50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itchFamily="34" charset="0"/>
              <a:cs typeface="Arial" pitchFamily="34" charset="0"/>
            </a:endParaRPr>
          </a:p>
        </p:txBody>
      </p:sp>
      <p:sp>
        <p:nvSpPr>
          <p:cNvPr id="15" name="Oval 14"/>
          <p:cNvSpPr/>
          <p:nvPr/>
        </p:nvSpPr>
        <p:spPr>
          <a:xfrm>
            <a:off x="582613" y="5302657"/>
            <a:ext cx="8229600" cy="320040"/>
          </a:xfrm>
          <a:prstGeom prst="ellipse">
            <a:avLst/>
          </a:prstGeom>
          <a:solidFill>
            <a:schemeClr val="tx1">
              <a:lumMod val="50000"/>
              <a:lumOff val="50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itchFamily="34" charset="0"/>
              <a:cs typeface="Arial" pitchFamily="34" charset="0"/>
            </a:endParaRPr>
          </a:p>
        </p:txBody>
      </p:sp>
      <p:sp>
        <p:nvSpPr>
          <p:cNvPr id="24" name="Rectangle 23"/>
          <p:cNvSpPr/>
          <p:nvPr/>
        </p:nvSpPr>
        <p:spPr bwMode="ltGray">
          <a:xfrm>
            <a:off x="567442" y="1638713"/>
            <a:ext cx="8389233" cy="1480857"/>
          </a:xfrm>
          <a:prstGeom prst="rect">
            <a:avLst/>
          </a:prstGeom>
          <a:solidFill>
            <a:srgbClr val="BDD6F9"/>
          </a:solidFill>
          <a:ln>
            <a:noFill/>
          </a:ln>
        </p:spPr>
        <p:style>
          <a:lnRef idx="2">
            <a:schemeClr val="accent1">
              <a:shade val="50000"/>
            </a:schemeClr>
          </a:lnRef>
          <a:fillRef idx="1">
            <a:schemeClr val="accent1"/>
          </a:fillRef>
          <a:effectRef idx="0">
            <a:schemeClr val="accent1"/>
          </a:effectRef>
          <a:fontRef idx="minor">
            <a:schemeClr val="lt1"/>
          </a:fontRef>
        </p:style>
        <p:txBody>
          <a:bodyPr tIns="182880" rIns="0" rtlCol="0" anchor="t" anchorCtr="0"/>
          <a:lstStyle/>
          <a:p>
            <a:pPr marL="228600" indent="-228600">
              <a:lnSpc>
                <a:spcPct val="95000"/>
              </a:lnSpc>
              <a:spcBef>
                <a:spcPts val="300"/>
              </a:spcBef>
              <a:buClr>
                <a:schemeClr val="accent2"/>
              </a:buClr>
              <a:buSzPct val="110000"/>
              <a:buFont typeface="Wingdings" pitchFamily="2" charset="2"/>
              <a:buChar char="§"/>
            </a:pPr>
            <a:r>
              <a:rPr lang="en-US" sz="1750" b="1" dirty="0" smtClean="0">
                <a:solidFill>
                  <a:srgbClr val="001A60"/>
                </a:solidFill>
                <a:latin typeface="Arial" pitchFamily="34" charset="0"/>
                <a:cs typeface="Arial" pitchFamily="34" charset="0"/>
              </a:rPr>
              <a:t>Maximum suppression of free PCSK9 occurs within 4 hours</a:t>
            </a:r>
            <a:r>
              <a:rPr lang="en-US" sz="1750" b="1" baseline="30000" dirty="0" smtClean="0">
                <a:solidFill>
                  <a:srgbClr val="001A60"/>
                </a:solidFill>
                <a:latin typeface="Arial" pitchFamily="34" charset="0"/>
                <a:cs typeface="Arial" pitchFamily="34" charset="0"/>
              </a:rPr>
              <a:t>1</a:t>
            </a:r>
            <a:r>
              <a:rPr lang="en-US" sz="1750" b="1" dirty="0" smtClean="0">
                <a:solidFill>
                  <a:srgbClr val="001A60"/>
                </a:solidFill>
                <a:latin typeface="Arial" pitchFamily="34" charset="0"/>
                <a:cs typeface="Arial" pitchFamily="34" charset="0"/>
              </a:rPr>
              <a:t> </a:t>
            </a:r>
          </a:p>
          <a:p>
            <a:pPr marL="228600" indent="-228600">
              <a:lnSpc>
                <a:spcPct val="95000"/>
              </a:lnSpc>
              <a:spcBef>
                <a:spcPts val="300"/>
              </a:spcBef>
              <a:buClr>
                <a:schemeClr val="accent2"/>
              </a:buClr>
              <a:buSzPct val="110000"/>
              <a:buFont typeface="Wingdings" pitchFamily="2" charset="2"/>
              <a:buChar char="§"/>
            </a:pPr>
            <a:r>
              <a:rPr lang="en-US" sz="1750" b="1" dirty="0" smtClean="0">
                <a:solidFill>
                  <a:srgbClr val="001A60"/>
                </a:solidFill>
                <a:latin typeface="Arial" pitchFamily="34" charset="0"/>
                <a:cs typeface="Arial" pitchFamily="34" charset="0"/>
              </a:rPr>
              <a:t>No clinically meaningful drug-drug interaction with high-intensity statin therapy; other drug-drug interaction studies have not been performed</a:t>
            </a:r>
            <a:r>
              <a:rPr lang="en-US" sz="1750" b="1" baseline="30000" dirty="0" smtClean="0">
                <a:solidFill>
                  <a:srgbClr val="001A60"/>
                </a:solidFill>
                <a:latin typeface="Arial" pitchFamily="34" charset="0"/>
                <a:cs typeface="Arial" pitchFamily="34" charset="0"/>
              </a:rPr>
              <a:t>1,*</a:t>
            </a:r>
            <a:r>
              <a:rPr lang="en-US" sz="1750" b="1" dirty="0" smtClean="0">
                <a:solidFill>
                  <a:srgbClr val="001A60"/>
                </a:solidFill>
                <a:latin typeface="Arial" pitchFamily="34" charset="0"/>
                <a:cs typeface="Arial" pitchFamily="34" charset="0"/>
              </a:rPr>
              <a:t> </a:t>
            </a:r>
          </a:p>
          <a:p>
            <a:pPr marL="228600" indent="-228600">
              <a:lnSpc>
                <a:spcPct val="95000"/>
              </a:lnSpc>
              <a:spcBef>
                <a:spcPts val="300"/>
              </a:spcBef>
              <a:buClr>
                <a:schemeClr val="accent2"/>
              </a:buClr>
              <a:buSzPct val="110000"/>
              <a:buFont typeface="Wingdings" pitchFamily="2" charset="2"/>
              <a:buChar char="§"/>
            </a:pPr>
            <a:r>
              <a:rPr lang="en-US" sz="1750" b="1" dirty="0" smtClean="0">
                <a:solidFill>
                  <a:srgbClr val="001A60"/>
                </a:solidFill>
                <a:latin typeface="Arial" pitchFamily="34" charset="0"/>
                <a:cs typeface="Arial" pitchFamily="34" charset="0"/>
              </a:rPr>
              <a:t>PK of Repatha™ not affected by age, gender, race, or creatinine clearance</a:t>
            </a:r>
            <a:r>
              <a:rPr lang="en-US" sz="1750" b="1" baseline="30000" dirty="0" smtClean="0">
                <a:solidFill>
                  <a:srgbClr val="001A60"/>
                </a:solidFill>
                <a:latin typeface="Arial" pitchFamily="34" charset="0"/>
                <a:cs typeface="Arial" pitchFamily="34" charset="0"/>
              </a:rPr>
              <a:t>1</a:t>
            </a:r>
            <a:endParaRPr lang="en-US" sz="1750" b="1" dirty="0" smtClean="0">
              <a:solidFill>
                <a:srgbClr val="001A60"/>
              </a:solidFill>
              <a:latin typeface="Arial" pitchFamily="34" charset="0"/>
              <a:cs typeface="Arial" pitchFamily="34" charset="0"/>
            </a:endParaRPr>
          </a:p>
        </p:txBody>
      </p:sp>
      <p:sp>
        <p:nvSpPr>
          <p:cNvPr id="2" name="Title 1"/>
          <p:cNvSpPr>
            <a:spLocks noGrp="1"/>
          </p:cNvSpPr>
          <p:nvPr>
            <p:ph type="title"/>
          </p:nvPr>
        </p:nvSpPr>
        <p:spPr/>
        <p:txBody>
          <a:bodyPr/>
          <a:lstStyle/>
          <a:p>
            <a:r>
              <a:rPr lang="en-US" sz="2400" dirty="0" smtClean="0"/>
              <a:t>Amgen Uses Biotechnology to Design and Manufacture Repatha</a:t>
            </a:r>
            <a:r>
              <a:rPr lang="en-US" sz="2400" baseline="20000" dirty="0" smtClean="0"/>
              <a:t>™ </a:t>
            </a:r>
            <a:r>
              <a:rPr lang="en-US" sz="2400" dirty="0" smtClean="0"/>
              <a:t>as a Human Monoclonal IgG2 Antibody</a:t>
            </a:r>
            <a:r>
              <a:rPr lang="en-US" sz="2400" baseline="30000" dirty="0" smtClean="0"/>
              <a:t>1</a:t>
            </a:r>
            <a:endParaRPr lang="en-US" sz="2400" baseline="30000" dirty="0"/>
          </a:p>
        </p:txBody>
      </p:sp>
      <p:sp>
        <p:nvSpPr>
          <p:cNvPr id="27" name="Rectangle 26"/>
          <p:cNvSpPr/>
          <p:nvPr/>
        </p:nvSpPr>
        <p:spPr bwMode="ltGray">
          <a:xfrm>
            <a:off x="584270" y="3533757"/>
            <a:ext cx="8372405" cy="822960"/>
          </a:xfrm>
          <a:prstGeom prst="rect">
            <a:avLst/>
          </a:prstGeom>
          <a:solidFill>
            <a:srgbClr val="BDD6F9"/>
          </a:solidFill>
          <a:ln>
            <a:noFill/>
          </a:ln>
        </p:spPr>
        <p:style>
          <a:lnRef idx="2">
            <a:schemeClr val="accent1">
              <a:shade val="50000"/>
            </a:schemeClr>
          </a:lnRef>
          <a:fillRef idx="1">
            <a:schemeClr val="accent1"/>
          </a:fillRef>
          <a:effectRef idx="0">
            <a:schemeClr val="accent1"/>
          </a:effectRef>
          <a:fontRef idx="minor">
            <a:schemeClr val="lt1"/>
          </a:fontRef>
        </p:style>
        <p:txBody>
          <a:bodyPr tIns="182880" rIns="0" rtlCol="0" anchor="ctr"/>
          <a:lstStyle/>
          <a:p>
            <a:pPr marL="228600" indent="-228600">
              <a:lnSpc>
                <a:spcPct val="95000"/>
              </a:lnSpc>
              <a:spcBef>
                <a:spcPts val="300"/>
              </a:spcBef>
              <a:buClr>
                <a:schemeClr val="accent2"/>
              </a:buClr>
              <a:buSzPct val="110000"/>
              <a:buFont typeface="Wingdings" pitchFamily="2" charset="2"/>
              <a:buChar char="§"/>
            </a:pPr>
            <a:endParaRPr lang="en-US" sz="1750" b="1" dirty="0" smtClean="0">
              <a:solidFill>
                <a:srgbClr val="001A60"/>
              </a:solidFill>
              <a:latin typeface="Arial" pitchFamily="34" charset="0"/>
              <a:cs typeface="Arial" pitchFamily="34" charset="0"/>
            </a:endParaRPr>
          </a:p>
          <a:p>
            <a:pPr marL="228600" indent="-228600">
              <a:lnSpc>
                <a:spcPct val="95000"/>
              </a:lnSpc>
              <a:spcBef>
                <a:spcPts val="300"/>
              </a:spcBef>
              <a:buClr>
                <a:schemeClr val="accent2"/>
              </a:buClr>
              <a:buSzPct val="110000"/>
              <a:buFont typeface="Wingdings" pitchFamily="2" charset="2"/>
              <a:buChar char="§"/>
            </a:pPr>
            <a:r>
              <a:rPr lang="en-US" sz="1750" b="1" dirty="0" smtClean="0">
                <a:solidFill>
                  <a:srgbClr val="001A60"/>
                </a:solidFill>
                <a:latin typeface="Arial" pitchFamily="34" charset="0"/>
                <a:cs typeface="Arial" pitchFamily="34" charset="0"/>
              </a:rPr>
              <a:t>Not metabolized by the liver or excreted by the kidneys</a:t>
            </a:r>
            <a:r>
              <a:rPr lang="en-US" sz="1750" b="1" baseline="30000" dirty="0" smtClean="0">
                <a:solidFill>
                  <a:srgbClr val="001A60"/>
                </a:solidFill>
                <a:latin typeface="Arial" pitchFamily="34" charset="0"/>
                <a:cs typeface="Arial" pitchFamily="34" charset="0"/>
              </a:rPr>
              <a:t>1</a:t>
            </a:r>
            <a:endParaRPr lang="en-US" sz="1750" b="1" dirty="0" smtClean="0">
              <a:solidFill>
                <a:srgbClr val="001A60"/>
              </a:solidFill>
              <a:latin typeface="Arial" pitchFamily="34" charset="0"/>
              <a:cs typeface="Arial" pitchFamily="34" charset="0"/>
            </a:endParaRPr>
          </a:p>
          <a:p>
            <a:pPr marL="228600" indent="-228600">
              <a:lnSpc>
                <a:spcPct val="95000"/>
              </a:lnSpc>
              <a:spcBef>
                <a:spcPts val="300"/>
              </a:spcBef>
              <a:buClr>
                <a:schemeClr val="accent2"/>
              </a:buClr>
              <a:buSzPct val="110000"/>
              <a:buFont typeface="Wingdings" pitchFamily="2" charset="2"/>
              <a:buChar char="§"/>
            </a:pPr>
            <a:r>
              <a:rPr lang="en-US" sz="1750" b="1" dirty="0" smtClean="0">
                <a:solidFill>
                  <a:srgbClr val="001A60"/>
                </a:solidFill>
                <a:latin typeface="Arial" pitchFamily="34" charset="0"/>
                <a:cs typeface="Arial" pitchFamily="34" charset="0"/>
              </a:rPr>
              <a:t>Cleared predominately through saturable binding to target (PCSK9)</a:t>
            </a:r>
            <a:r>
              <a:rPr lang="en-US" sz="1750" b="1" baseline="30000" dirty="0" smtClean="0">
                <a:solidFill>
                  <a:srgbClr val="001A60"/>
                </a:solidFill>
                <a:latin typeface="Arial" pitchFamily="34" charset="0"/>
                <a:cs typeface="Arial" pitchFamily="34" charset="0"/>
              </a:rPr>
              <a:t>1</a:t>
            </a:r>
            <a:endParaRPr lang="en-US" sz="1750" b="1" dirty="0" smtClean="0">
              <a:solidFill>
                <a:srgbClr val="001A60"/>
              </a:solidFill>
              <a:latin typeface="Arial" pitchFamily="34" charset="0"/>
              <a:cs typeface="Arial" pitchFamily="34" charset="0"/>
            </a:endParaRPr>
          </a:p>
          <a:p>
            <a:pPr marL="228600" indent="-228600">
              <a:lnSpc>
                <a:spcPct val="95000"/>
              </a:lnSpc>
              <a:spcBef>
                <a:spcPts val="300"/>
              </a:spcBef>
              <a:buClr>
                <a:schemeClr val="accent2"/>
              </a:buClr>
              <a:buSzPct val="110000"/>
              <a:buFont typeface="Wingdings" pitchFamily="2" charset="2"/>
              <a:buChar char="§"/>
            </a:pPr>
            <a:endParaRPr lang="en-US" sz="1750" b="1" dirty="0" smtClean="0">
              <a:solidFill>
                <a:srgbClr val="001A60"/>
              </a:solidFill>
              <a:latin typeface="Arial" pitchFamily="34" charset="0"/>
              <a:cs typeface="Arial" pitchFamily="34" charset="0"/>
            </a:endParaRPr>
          </a:p>
        </p:txBody>
      </p:sp>
      <p:sp>
        <p:nvSpPr>
          <p:cNvPr id="39" name="Rectangle 38"/>
          <p:cNvSpPr/>
          <p:nvPr/>
        </p:nvSpPr>
        <p:spPr bwMode="ltGray">
          <a:xfrm>
            <a:off x="584270" y="4722307"/>
            <a:ext cx="8372405" cy="921390"/>
          </a:xfrm>
          <a:prstGeom prst="rect">
            <a:avLst/>
          </a:prstGeom>
          <a:solidFill>
            <a:srgbClr val="BDD6F9"/>
          </a:solidFill>
          <a:ln>
            <a:noFill/>
          </a:ln>
        </p:spPr>
        <p:style>
          <a:lnRef idx="2">
            <a:schemeClr val="accent1">
              <a:shade val="50000"/>
            </a:schemeClr>
          </a:lnRef>
          <a:fillRef idx="1">
            <a:schemeClr val="accent1"/>
          </a:fillRef>
          <a:effectRef idx="0">
            <a:schemeClr val="accent1"/>
          </a:effectRef>
          <a:fontRef idx="minor">
            <a:schemeClr val="lt1"/>
          </a:fontRef>
        </p:style>
        <p:txBody>
          <a:bodyPr tIns="228600" rIns="0" rtlCol="0" anchor="ctr"/>
          <a:lstStyle/>
          <a:p>
            <a:pPr marL="228600" indent="-228600">
              <a:lnSpc>
                <a:spcPct val="95000"/>
              </a:lnSpc>
              <a:spcBef>
                <a:spcPts val="300"/>
              </a:spcBef>
              <a:buClr>
                <a:schemeClr val="accent2"/>
              </a:buClr>
              <a:buSzPct val="110000"/>
              <a:buFont typeface="Wingdings" pitchFamily="2" charset="2"/>
              <a:buChar char="§"/>
            </a:pPr>
            <a:r>
              <a:rPr lang="en-US" sz="1750" b="1" dirty="0" smtClean="0">
                <a:solidFill>
                  <a:srgbClr val="001A60"/>
                </a:solidFill>
                <a:latin typeface="Arial" pitchFamily="34" charset="0"/>
                <a:cs typeface="Arial" pitchFamily="34" charset="0"/>
              </a:rPr>
              <a:t>Administered as a fixed dose, subcutaneous injection</a:t>
            </a:r>
            <a:r>
              <a:rPr lang="en-US" sz="1750" b="1" baseline="30000" dirty="0" smtClean="0">
                <a:solidFill>
                  <a:srgbClr val="001A60"/>
                </a:solidFill>
                <a:latin typeface="Arial" pitchFamily="34" charset="0"/>
                <a:cs typeface="Arial" pitchFamily="34" charset="0"/>
              </a:rPr>
              <a:t>1</a:t>
            </a:r>
            <a:endParaRPr lang="en-US" sz="1750" b="1" dirty="0" smtClean="0">
              <a:solidFill>
                <a:srgbClr val="001A60"/>
              </a:solidFill>
              <a:latin typeface="Arial" pitchFamily="34" charset="0"/>
              <a:cs typeface="Arial" pitchFamily="34" charset="0"/>
            </a:endParaRPr>
          </a:p>
          <a:p>
            <a:pPr marL="228600" indent="-228600">
              <a:lnSpc>
                <a:spcPct val="95000"/>
              </a:lnSpc>
              <a:spcBef>
                <a:spcPts val="300"/>
              </a:spcBef>
              <a:buClr>
                <a:schemeClr val="accent2"/>
              </a:buClr>
              <a:buSzPct val="110000"/>
              <a:buFont typeface="Wingdings" pitchFamily="2" charset="2"/>
              <a:buChar char="§"/>
            </a:pPr>
            <a:r>
              <a:rPr lang="en-US" sz="1750" b="1" dirty="0" smtClean="0">
                <a:solidFill>
                  <a:srgbClr val="001A60"/>
                </a:solidFill>
                <a:latin typeface="Arial" pitchFamily="34" charset="0"/>
                <a:cs typeface="Arial" pitchFamily="34" charset="0"/>
              </a:rPr>
              <a:t>Not expected to cross the blood-brain barrier</a:t>
            </a:r>
            <a:r>
              <a:rPr lang="en-US" sz="1750" b="1" baseline="30000" dirty="0" smtClean="0">
                <a:solidFill>
                  <a:srgbClr val="001A60"/>
                </a:solidFill>
                <a:latin typeface="Arial" pitchFamily="34" charset="0"/>
                <a:cs typeface="Arial" pitchFamily="34" charset="0"/>
              </a:rPr>
              <a:t>2</a:t>
            </a:r>
          </a:p>
        </p:txBody>
      </p:sp>
      <p:sp>
        <p:nvSpPr>
          <p:cNvPr id="8" name="Rectangle 7"/>
          <p:cNvSpPr/>
          <p:nvPr/>
        </p:nvSpPr>
        <p:spPr>
          <a:xfrm>
            <a:off x="306879" y="1400764"/>
            <a:ext cx="6282834" cy="375999"/>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800"/>
              </a:spcBef>
            </a:pPr>
            <a:r>
              <a:rPr lang="en-US" sz="2000" b="1" dirty="0" smtClean="0">
                <a:latin typeface="Arial" pitchFamily="34" charset="0"/>
                <a:cs typeface="Arial" pitchFamily="34" charset="0"/>
              </a:rPr>
              <a:t>Pharmacokinetics (PK)/Pharmacodynamics (PD)</a:t>
            </a:r>
            <a:endParaRPr lang="en-US" sz="2000" b="1" dirty="0" smtClean="0">
              <a:solidFill>
                <a:schemeClr val="lt1"/>
              </a:solidFill>
              <a:latin typeface="Arial" pitchFamily="34" charset="0"/>
              <a:cs typeface="Arial" pitchFamily="34" charset="0"/>
            </a:endParaRPr>
          </a:p>
        </p:txBody>
      </p:sp>
      <p:sp>
        <p:nvSpPr>
          <p:cNvPr id="41" name="Rectangle 40"/>
          <p:cNvSpPr/>
          <p:nvPr/>
        </p:nvSpPr>
        <p:spPr>
          <a:xfrm>
            <a:off x="306878" y="3286939"/>
            <a:ext cx="6282835" cy="374904"/>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800"/>
              </a:spcBef>
            </a:pPr>
            <a:r>
              <a:rPr lang="en-US" sz="2000" b="1" dirty="0">
                <a:solidFill>
                  <a:schemeClr val="lt1"/>
                </a:solidFill>
                <a:latin typeface="Arial" pitchFamily="34" charset="0"/>
                <a:cs typeface="Arial" pitchFamily="34" charset="0"/>
              </a:rPr>
              <a:t>C</a:t>
            </a:r>
            <a:r>
              <a:rPr lang="en-US" sz="2000" b="1" dirty="0" smtClean="0">
                <a:solidFill>
                  <a:schemeClr val="lt1"/>
                </a:solidFill>
                <a:latin typeface="Arial" pitchFamily="34" charset="0"/>
                <a:cs typeface="Arial" pitchFamily="34" charset="0"/>
              </a:rPr>
              <a:t>learance</a:t>
            </a:r>
          </a:p>
        </p:txBody>
      </p:sp>
      <p:sp>
        <p:nvSpPr>
          <p:cNvPr id="43" name="Rectangle 42"/>
          <p:cNvSpPr/>
          <p:nvPr/>
        </p:nvSpPr>
        <p:spPr>
          <a:xfrm>
            <a:off x="306878" y="4519779"/>
            <a:ext cx="6282835" cy="374904"/>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800"/>
              </a:spcBef>
            </a:pPr>
            <a:r>
              <a:rPr lang="en-US" sz="2000" b="1" dirty="0" smtClean="0">
                <a:solidFill>
                  <a:schemeClr val="lt1"/>
                </a:solidFill>
                <a:latin typeface="Arial" pitchFamily="34" charset="0"/>
                <a:cs typeface="Arial" pitchFamily="34" charset="0"/>
              </a:rPr>
              <a:t>Large protein</a:t>
            </a:r>
          </a:p>
        </p:txBody>
      </p:sp>
      <p:sp>
        <p:nvSpPr>
          <p:cNvPr id="21" name="TextBox 20"/>
          <p:cNvSpPr txBox="1"/>
          <p:nvPr/>
        </p:nvSpPr>
        <p:spPr>
          <a:xfrm>
            <a:off x="283464" y="6336821"/>
            <a:ext cx="6544578" cy="242445"/>
          </a:xfrm>
          <a:prstGeom prst="rect">
            <a:avLst/>
          </a:prstGeom>
          <a:noFill/>
        </p:spPr>
        <p:txBody>
          <a:bodyPr vert="horz" wrap="square" lIns="0" tIns="0" rIns="0" bIns="0" rtlCol="0" anchor="b" anchorCtr="0">
            <a:noAutofit/>
          </a:bodyPr>
          <a:lstStyle>
            <a:defPPr>
              <a:defRPr lang="en-US"/>
            </a:defPPr>
            <a:lvl1pPr>
              <a:defRPr sz="900" b="0">
                <a:solidFill>
                  <a:srgbClr val="000000"/>
                </a:solidFill>
                <a:latin typeface="Arial"/>
              </a:defRPr>
            </a:lvl1pPr>
          </a:lstStyle>
          <a:p>
            <a:pPr>
              <a:spcBef>
                <a:spcPts val="200"/>
              </a:spcBef>
            </a:pPr>
            <a:r>
              <a:rPr lang="en-US" dirty="0" smtClean="0"/>
              <a:t>1. Repatha</a:t>
            </a:r>
            <a:r>
              <a:rPr lang="en-US" baseline="30000" dirty="0" smtClean="0"/>
              <a:t>™</a:t>
            </a:r>
            <a:r>
              <a:rPr lang="en-US" dirty="0" smtClean="0"/>
              <a:t> (evolocumab) Prescribing Information, Amgen</a:t>
            </a:r>
            <a:r>
              <a:rPr lang="en-US" altLang="ja-JP" dirty="0" smtClean="0">
                <a:solidFill>
                  <a:schemeClr val="tx1"/>
                </a:solidFill>
                <a:latin typeface="Arial" pitchFamily="34" charset="0"/>
                <a:cs typeface="Arial" pitchFamily="34" charset="0"/>
              </a:rPr>
              <a:t>. 2. </a:t>
            </a:r>
            <a:r>
              <a:rPr lang="en-US" dirty="0" smtClean="0"/>
              <a:t>Gabathuler R. </a:t>
            </a:r>
            <a:r>
              <a:rPr lang="en-US" i="1" dirty="0" smtClean="0"/>
              <a:t>Neurobiol Dis. </a:t>
            </a:r>
            <a:r>
              <a:rPr lang="en-US" dirty="0" smtClean="0"/>
              <a:t>2010;37:48-57.</a:t>
            </a:r>
            <a:endParaRPr lang="en-US" altLang="ja-JP" dirty="0" smtClean="0">
              <a:solidFill>
                <a:schemeClr val="tx1"/>
              </a:solidFill>
              <a:latin typeface="Arial" pitchFamily="34" charset="0"/>
              <a:cs typeface="Arial" pitchFamily="34" charset="0"/>
            </a:endParaRPr>
          </a:p>
        </p:txBody>
      </p:sp>
      <p:sp>
        <p:nvSpPr>
          <p:cNvPr id="19" name="TextBox 18"/>
          <p:cNvSpPr txBox="1"/>
          <p:nvPr/>
        </p:nvSpPr>
        <p:spPr>
          <a:xfrm>
            <a:off x="283464" y="5953125"/>
            <a:ext cx="8528749" cy="210451"/>
          </a:xfrm>
          <a:prstGeom prst="rect">
            <a:avLst/>
          </a:prstGeom>
          <a:noFill/>
        </p:spPr>
        <p:txBody>
          <a:bodyPr vert="horz" wrap="square" lIns="0" tIns="0" rIns="0" bIns="0" rtlCol="0" anchor="b" anchorCtr="0">
            <a:noAutofit/>
          </a:bodyPr>
          <a:lstStyle>
            <a:defPPr>
              <a:defRPr lang="en-US"/>
            </a:defPPr>
            <a:lvl1pPr>
              <a:defRPr sz="900" b="0">
                <a:solidFill>
                  <a:srgbClr val="000000"/>
                </a:solidFill>
                <a:latin typeface="Arial"/>
              </a:defRPr>
            </a:lvl1pPr>
          </a:lstStyle>
          <a:p>
            <a:pPr>
              <a:spcBef>
                <a:spcPts val="200"/>
              </a:spcBef>
            </a:pPr>
            <a:r>
              <a:rPr lang="en-US" dirty="0" smtClean="0">
                <a:solidFill>
                  <a:schemeClr val="bg1"/>
                </a:solidFill>
                <a:cs typeface="Arial" pitchFamily="34" charset="0"/>
              </a:rPr>
              <a:t>IgG2 = immunoglobulin G2. </a:t>
            </a:r>
          </a:p>
        </p:txBody>
      </p:sp>
    </p:spTree>
    <p:extLst>
      <p:ext uri="{BB962C8B-B14F-4D97-AF65-F5344CB8AC3E}">
        <p14:creationId xmlns:p14="http://schemas.microsoft.com/office/powerpoint/2010/main" val="37919318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ln>
            <a:noFill/>
          </a:ln>
        </p:spPr>
        <p:txBody>
          <a:bodyPr/>
          <a:lstStyle/>
          <a:p>
            <a:r>
              <a:rPr lang="en-US" sz="2600" dirty="0" smtClean="0"/>
              <a:t>Across Four Clinical Trials, Repatha</a:t>
            </a:r>
            <a:r>
              <a:rPr lang="en-US" sz="2600" baseline="30000" dirty="0" smtClean="0"/>
              <a:t>™</a:t>
            </a:r>
            <a:r>
              <a:rPr lang="en-US" sz="2600" dirty="0" smtClean="0"/>
              <a:t> Demonstrated Significant LDL-C Reduction</a:t>
            </a:r>
            <a:endParaRPr lang="en-US" sz="2600" baseline="30000" dirty="0" smtClean="0"/>
          </a:p>
        </p:txBody>
      </p:sp>
      <p:sp>
        <p:nvSpPr>
          <p:cNvPr id="66" name="Rectangle 65"/>
          <p:cNvSpPr/>
          <p:nvPr/>
        </p:nvSpPr>
        <p:spPr>
          <a:xfrm>
            <a:off x="-2941771" y="3431342"/>
            <a:ext cx="2679700" cy="818396"/>
          </a:xfrm>
          <a:prstGeom prst="rect">
            <a:avLst/>
          </a:prstGeom>
        </p:spPr>
        <p:txBody>
          <a:bodyPr wrap="square" lIns="0" tIns="0" rIns="0" bIns="0" anchor="ctr" anchorCtr="0">
            <a:noAutofit/>
          </a:bodyPr>
          <a:lstStyle/>
          <a:p>
            <a:pPr lvl="0" algn="ctr">
              <a:lnSpc>
                <a:spcPct val="95000"/>
              </a:lnSpc>
              <a:spcAft>
                <a:spcPts val="1200"/>
              </a:spcAft>
              <a:buClr>
                <a:srgbClr val="E53E30"/>
              </a:buClr>
              <a:buSzPct val="110000"/>
            </a:pPr>
            <a:endParaRPr lang="en-US" sz="1400" dirty="0" smtClean="0">
              <a:solidFill>
                <a:prstClr val="black">
                  <a:hueOff val="0"/>
                  <a:satOff val="0"/>
                  <a:lumOff val="0"/>
                  <a:alphaOff val="0"/>
                </a:prstClr>
              </a:solidFill>
              <a:latin typeface="Arial" pitchFamily="34" charset="0"/>
              <a:cs typeface="Arial" pitchFamily="34" charset="0"/>
            </a:endParaRPr>
          </a:p>
        </p:txBody>
      </p:sp>
      <p:pic>
        <p:nvPicPr>
          <p:cNvPr id="53" name="Picture 52" descr="Repatha_sl-16-b.png">
            <a:hlinkClick r:id="rId3" action="ppaction://hlinksldjump"/>
          </p:cNvPr>
          <p:cNvPicPr>
            <a:picLocks noChangeAspect="1"/>
          </p:cNvPicPr>
          <p:nvPr/>
        </p:nvPicPr>
        <p:blipFill>
          <a:blip r:embed="rId4" cstate="screen"/>
          <a:stretch>
            <a:fillRect/>
          </a:stretch>
        </p:blipFill>
        <p:spPr>
          <a:xfrm>
            <a:off x="-23750" y="6194239"/>
            <a:ext cx="301752" cy="316101"/>
          </a:xfrm>
          <a:prstGeom prst="rect">
            <a:avLst/>
          </a:prstGeom>
          <a:effectLst>
            <a:outerShdw blurRad="50800" dist="38100" dir="2700000" algn="tl" rotWithShape="0">
              <a:prstClr val="black">
                <a:alpha val="40000"/>
              </a:prstClr>
            </a:outerShdw>
          </a:effectLst>
        </p:spPr>
      </p:pic>
      <p:sp>
        <p:nvSpPr>
          <p:cNvPr id="59" name="Oval 58"/>
          <p:cNvSpPr/>
          <p:nvPr/>
        </p:nvSpPr>
        <p:spPr>
          <a:xfrm>
            <a:off x="3316126" y="5469241"/>
            <a:ext cx="2532317" cy="356772"/>
          </a:xfrm>
          <a:prstGeom prst="ellipse">
            <a:avLst/>
          </a:prstGeom>
          <a:solidFill>
            <a:schemeClr val="tx1">
              <a:lumMod val="50000"/>
              <a:lumOff val="50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386353" y="5469241"/>
            <a:ext cx="2532317" cy="356772"/>
          </a:xfrm>
          <a:prstGeom prst="ellipse">
            <a:avLst/>
          </a:prstGeom>
          <a:solidFill>
            <a:schemeClr val="tx1">
              <a:lumMod val="50000"/>
              <a:lumOff val="50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p:cNvSpPr txBox="1"/>
          <p:nvPr/>
        </p:nvSpPr>
        <p:spPr>
          <a:xfrm>
            <a:off x="335775" y="3320501"/>
            <a:ext cx="2633472" cy="2539951"/>
          </a:xfrm>
          <a:prstGeom prst="rect">
            <a:avLst/>
          </a:prstGeom>
          <a:solidFill>
            <a:srgbClr val="BDD6F9"/>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lIns="0" tIns="548640" rIns="0" bIns="0" rtlCol="0" anchor="t" anchorCtr="0"/>
          <a:lstStyle/>
          <a:p>
            <a:pPr algn="ctr">
              <a:lnSpc>
                <a:spcPct val="95000"/>
              </a:lnSpc>
              <a:spcAft>
                <a:spcPts val="1200"/>
              </a:spcAft>
              <a:buClr>
                <a:schemeClr val="accent2"/>
              </a:buClr>
              <a:buSzPct val="110000"/>
            </a:pPr>
            <a:endParaRPr lang="en-US" sz="1400" dirty="0" smtClean="0">
              <a:solidFill>
                <a:schemeClr val="dk1">
                  <a:hueOff val="0"/>
                  <a:satOff val="0"/>
                  <a:lumOff val="0"/>
                  <a:alphaOff val="0"/>
                </a:schemeClr>
              </a:solidFill>
              <a:latin typeface="Arial" pitchFamily="34" charset="0"/>
              <a:cs typeface="Arial" pitchFamily="34" charset="0"/>
            </a:endParaRPr>
          </a:p>
        </p:txBody>
      </p:sp>
      <p:sp>
        <p:nvSpPr>
          <p:cNvPr id="83" name="Pentagon 82"/>
          <p:cNvSpPr/>
          <p:nvPr/>
        </p:nvSpPr>
        <p:spPr>
          <a:xfrm rot="5400000">
            <a:off x="832195" y="1899642"/>
            <a:ext cx="1645920" cy="2633472"/>
          </a:xfrm>
          <a:prstGeom prst="homePlate">
            <a:avLst>
              <a:gd name="adj" fmla="val 22917"/>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TextBox 83"/>
          <p:cNvSpPr txBox="1"/>
          <p:nvPr/>
        </p:nvSpPr>
        <p:spPr>
          <a:xfrm>
            <a:off x="311527" y="2678459"/>
            <a:ext cx="2665484" cy="688768"/>
          </a:xfrm>
          <a:prstGeom prst="rect">
            <a:avLst/>
          </a:prstGeom>
          <a:noFill/>
        </p:spPr>
        <p:txBody>
          <a:bodyPr wrap="square" lIns="0" tIns="0" rIns="0" bIns="0" rtlCol="0">
            <a:noAutofit/>
          </a:bodyPr>
          <a:lstStyle/>
          <a:p>
            <a:pPr algn="ctr">
              <a:lnSpc>
                <a:spcPct val="110000"/>
              </a:lnSpc>
            </a:pPr>
            <a:r>
              <a:rPr lang="en-US" sz="2800" b="1" dirty="0" smtClean="0">
                <a:solidFill>
                  <a:schemeClr val="bg1"/>
                </a:solidFill>
                <a:latin typeface="Arial Narrow" pitchFamily="34" charset="0"/>
                <a:cs typeface="Arial" pitchFamily="34" charset="0"/>
              </a:rPr>
              <a:t>COMBINATION</a:t>
            </a:r>
          </a:p>
          <a:p>
            <a:pPr algn="ctr">
              <a:lnSpc>
                <a:spcPct val="110000"/>
              </a:lnSpc>
            </a:pPr>
            <a:r>
              <a:rPr lang="en-US" b="1" dirty="0" smtClean="0">
                <a:solidFill>
                  <a:schemeClr val="bg1"/>
                </a:solidFill>
                <a:latin typeface="Arial Narrow" pitchFamily="34" charset="0"/>
                <a:cs typeface="Arial" pitchFamily="34" charset="0"/>
              </a:rPr>
              <a:t>WITH STATIN THERAPY</a:t>
            </a:r>
          </a:p>
          <a:p>
            <a:pPr algn="ctr">
              <a:lnSpc>
                <a:spcPct val="110000"/>
              </a:lnSpc>
            </a:pPr>
            <a:r>
              <a:rPr lang="en-US" b="1" dirty="0" smtClean="0">
                <a:solidFill>
                  <a:schemeClr val="bg1"/>
                </a:solidFill>
                <a:latin typeface="Arial Narrow" pitchFamily="34" charset="0"/>
                <a:cs typeface="Arial" pitchFamily="34" charset="0"/>
              </a:rPr>
              <a:t>IN CLINICAL ASCVD</a:t>
            </a:r>
            <a:r>
              <a:rPr lang="en-US" b="1" baseline="30000" dirty="0" smtClean="0">
                <a:solidFill>
                  <a:schemeClr val="bg1"/>
                </a:solidFill>
                <a:latin typeface="Arial Narrow" pitchFamily="34" charset="0"/>
                <a:cs typeface="Arial" pitchFamily="34" charset="0"/>
              </a:rPr>
              <a:t>1,2</a:t>
            </a:r>
          </a:p>
          <a:p>
            <a:pPr algn="ctr"/>
            <a:endParaRPr lang="en-US" sz="1400" b="1" baseline="30000" dirty="0" smtClean="0">
              <a:solidFill>
                <a:schemeClr val="bg1"/>
              </a:solidFill>
              <a:latin typeface="Arial Narrow" pitchFamily="34" charset="0"/>
              <a:cs typeface="Arial" pitchFamily="34" charset="0"/>
            </a:endParaRPr>
          </a:p>
        </p:txBody>
      </p:sp>
      <p:sp>
        <p:nvSpPr>
          <p:cNvPr id="86" name="Oval 85"/>
          <p:cNvSpPr/>
          <p:nvPr/>
        </p:nvSpPr>
        <p:spPr>
          <a:xfrm>
            <a:off x="1301369" y="2004212"/>
            <a:ext cx="685800" cy="682142"/>
          </a:xfrm>
          <a:prstGeom prst="ellipse">
            <a:avLst/>
          </a:prstGeom>
          <a:gradFill flip="none" rotWithShape="1">
            <a:gsLst>
              <a:gs pos="0">
                <a:srgbClr val="C52215"/>
              </a:gs>
              <a:gs pos="50000">
                <a:schemeClr val="accent2"/>
              </a:gs>
              <a:gs pos="100000">
                <a:schemeClr val="accent2">
                  <a:shade val="100000"/>
                  <a:satMod val="115000"/>
                </a:schemeClr>
              </a:gs>
            </a:gsLst>
            <a:lin ang="5400000" scaled="1"/>
            <a:tileRect/>
          </a:gradFill>
          <a:ln w="19050">
            <a:solidFill>
              <a:schemeClr val="bg2"/>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4800" dirty="0">
              <a:solidFill>
                <a:schemeClr val="bg1"/>
              </a:solidFill>
              <a:latin typeface="Arial Black" pitchFamily="34" charset="0"/>
              <a:cs typeface="Arial" pitchFamily="34" charset="0"/>
            </a:endParaRPr>
          </a:p>
        </p:txBody>
      </p:sp>
      <p:sp>
        <p:nvSpPr>
          <p:cNvPr id="87" name="Freeform 86"/>
          <p:cNvSpPr/>
          <p:nvPr/>
        </p:nvSpPr>
        <p:spPr>
          <a:xfrm>
            <a:off x="1467043" y="2164308"/>
            <a:ext cx="354452" cy="361950"/>
          </a:xfrm>
          <a:custGeom>
            <a:avLst/>
            <a:gdLst>
              <a:gd name="connsiteX0" fmla="*/ 0 w 422695"/>
              <a:gd name="connsiteY0" fmla="*/ 93678 h 258792"/>
              <a:gd name="connsiteX1" fmla="*/ 93678 w 422695"/>
              <a:gd name="connsiteY1" fmla="*/ 93678 h 258792"/>
              <a:gd name="connsiteX2" fmla="*/ 93678 w 422695"/>
              <a:gd name="connsiteY2" fmla="*/ 0 h 258792"/>
              <a:gd name="connsiteX3" fmla="*/ 329017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93678 h 258792"/>
              <a:gd name="connsiteX1" fmla="*/ 93678 w 422695"/>
              <a:gd name="connsiteY1" fmla="*/ 93678 h 258792"/>
              <a:gd name="connsiteX2" fmla="*/ 179403 w 422695"/>
              <a:gd name="connsiteY2" fmla="*/ 0 h 258792"/>
              <a:gd name="connsiteX3" fmla="*/ 329017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93678 h 258792"/>
              <a:gd name="connsiteX1" fmla="*/ 93678 w 422695"/>
              <a:gd name="connsiteY1" fmla="*/ 93678 h 258792"/>
              <a:gd name="connsiteX2" fmla="*/ 179403 w 422695"/>
              <a:gd name="connsiteY2" fmla="*/ 0 h 258792"/>
              <a:gd name="connsiteX3" fmla="*/ 238529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93678 h 258792"/>
              <a:gd name="connsiteX1" fmla="*/ 93678 w 422695"/>
              <a:gd name="connsiteY1" fmla="*/ 93678 h 258792"/>
              <a:gd name="connsiteX2" fmla="*/ 179403 w 422695"/>
              <a:gd name="connsiteY2" fmla="*/ 0 h 258792"/>
              <a:gd name="connsiteX3" fmla="*/ 238529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93678 h 258792"/>
              <a:gd name="connsiteX1" fmla="*/ 204803 w 422695"/>
              <a:gd name="connsiteY1" fmla="*/ 57150 h 258792"/>
              <a:gd name="connsiteX2" fmla="*/ 179403 w 422695"/>
              <a:gd name="connsiteY2" fmla="*/ 0 h 258792"/>
              <a:gd name="connsiteX3" fmla="*/ 238529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100822 h 265936"/>
              <a:gd name="connsiteX1" fmla="*/ 204803 w 422695"/>
              <a:gd name="connsiteY1" fmla="*/ 64294 h 265936"/>
              <a:gd name="connsiteX2" fmla="*/ 191309 w 422695"/>
              <a:gd name="connsiteY2" fmla="*/ 0 h 265936"/>
              <a:gd name="connsiteX3" fmla="*/ 238529 w 422695"/>
              <a:gd name="connsiteY3" fmla="*/ 7144 h 265936"/>
              <a:gd name="connsiteX4" fmla="*/ 329017 w 422695"/>
              <a:gd name="connsiteY4" fmla="*/ 100822 h 265936"/>
              <a:gd name="connsiteX5" fmla="*/ 422695 w 422695"/>
              <a:gd name="connsiteY5" fmla="*/ 100822 h 265936"/>
              <a:gd name="connsiteX6" fmla="*/ 422695 w 422695"/>
              <a:gd name="connsiteY6" fmla="*/ 172258 h 265936"/>
              <a:gd name="connsiteX7" fmla="*/ 329017 w 422695"/>
              <a:gd name="connsiteY7" fmla="*/ 172258 h 265936"/>
              <a:gd name="connsiteX8" fmla="*/ 329017 w 422695"/>
              <a:gd name="connsiteY8" fmla="*/ 265936 h 265936"/>
              <a:gd name="connsiteX9" fmla="*/ 93678 w 422695"/>
              <a:gd name="connsiteY9" fmla="*/ 265936 h 265936"/>
              <a:gd name="connsiteX10" fmla="*/ 93678 w 422695"/>
              <a:gd name="connsiteY10" fmla="*/ 172258 h 265936"/>
              <a:gd name="connsiteX11" fmla="*/ 0 w 422695"/>
              <a:gd name="connsiteY11" fmla="*/ 172258 h 265936"/>
              <a:gd name="connsiteX12" fmla="*/ 0 w 422695"/>
              <a:gd name="connsiteY12" fmla="*/ 100822 h 265936"/>
              <a:gd name="connsiteX0" fmla="*/ 0 w 422695"/>
              <a:gd name="connsiteY0" fmla="*/ 137993 h 303107"/>
              <a:gd name="connsiteX1" fmla="*/ 204803 w 422695"/>
              <a:gd name="connsiteY1" fmla="*/ 101465 h 303107"/>
              <a:gd name="connsiteX2" fmla="*/ 113251 w 422695"/>
              <a:gd name="connsiteY2" fmla="*/ 0 h 303107"/>
              <a:gd name="connsiteX3" fmla="*/ 238529 w 422695"/>
              <a:gd name="connsiteY3" fmla="*/ 44315 h 303107"/>
              <a:gd name="connsiteX4" fmla="*/ 329017 w 422695"/>
              <a:gd name="connsiteY4" fmla="*/ 137993 h 303107"/>
              <a:gd name="connsiteX5" fmla="*/ 422695 w 422695"/>
              <a:gd name="connsiteY5" fmla="*/ 137993 h 303107"/>
              <a:gd name="connsiteX6" fmla="*/ 422695 w 422695"/>
              <a:gd name="connsiteY6" fmla="*/ 209429 h 303107"/>
              <a:gd name="connsiteX7" fmla="*/ 329017 w 422695"/>
              <a:gd name="connsiteY7" fmla="*/ 209429 h 303107"/>
              <a:gd name="connsiteX8" fmla="*/ 329017 w 422695"/>
              <a:gd name="connsiteY8" fmla="*/ 303107 h 303107"/>
              <a:gd name="connsiteX9" fmla="*/ 93678 w 422695"/>
              <a:gd name="connsiteY9" fmla="*/ 303107 h 303107"/>
              <a:gd name="connsiteX10" fmla="*/ 93678 w 422695"/>
              <a:gd name="connsiteY10" fmla="*/ 209429 h 303107"/>
              <a:gd name="connsiteX11" fmla="*/ 0 w 422695"/>
              <a:gd name="connsiteY11" fmla="*/ 209429 h 303107"/>
              <a:gd name="connsiteX12" fmla="*/ 0 w 422695"/>
              <a:gd name="connsiteY12" fmla="*/ 137993 h 303107"/>
              <a:gd name="connsiteX0" fmla="*/ 0 w 422695"/>
              <a:gd name="connsiteY0" fmla="*/ 137993 h 303107"/>
              <a:gd name="connsiteX1" fmla="*/ 204803 w 422695"/>
              <a:gd name="connsiteY1" fmla="*/ 101465 h 303107"/>
              <a:gd name="connsiteX2" fmla="*/ 113251 w 422695"/>
              <a:gd name="connsiteY2" fmla="*/ 0 h 303107"/>
              <a:gd name="connsiteX3" fmla="*/ 216227 w 422695"/>
              <a:gd name="connsiteY3" fmla="*/ 10862 h 303107"/>
              <a:gd name="connsiteX4" fmla="*/ 329017 w 422695"/>
              <a:gd name="connsiteY4" fmla="*/ 137993 h 303107"/>
              <a:gd name="connsiteX5" fmla="*/ 422695 w 422695"/>
              <a:gd name="connsiteY5" fmla="*/ 137993 h 303107"/>
              <a:gd name="connsiteX6" fmla="*/ 422695 w 422695"/>
              <a:gd name="connsiteY6" fmla="*/ 209429 h 303107"/>
              <a:gd name="connsiteX7" fmla="*/ 329017 w 422695"/>
              <a:gd name="connsiteY7" fmla="*/ 209429 h 303107"/>
              <a:gd name="connsiteX8" fmla="*/ 329017 w 422695"/>
              <a:gd name="connsiteY8" fmla="*/ 303107 h 303107"/>
              <a:gd name="connsiteX9" fmla="*/ 93678 w 422695"/>
              <a:gd name="connsiteY9" fmla="*/ 303107 h 303107"/>
              <a:gd name="connsiteX10" fmla="*/ 93678 w 422695"/>
              <a:gd name="connsiteY10" fmla="*/ 209429 h 303107"/>
              <a:gd name="connsiteX11" fmla="*/ 0 w 422695"/>
              <a:gd name="connsiteY11" fmla="*/ 209429 h 303107"/>
              <a:gd name="connsiteX12" fmla="*/ 0 w 422695"/>
              <a:gd name="connsiteY12" fmla="*/ 137993 h 303107"/>
              <a:gd name="connsiteX0" fmla="*/ 0 w 422695"/>
              <a:gd name="connsiteY0" fmla="*/ 137993 h 303107"/>
              <a:gd name="connsiteX1" fmla="*/ 119310 w 422695"/>
              <a:gd name="connsiteY1" fmla="*/ 108899 h 303107"/>
              <a:gd name="connsiteX2" fmla="*/ 113251 w 422695"/>
              <a:gd name="connsiteY2" fmla="*/ 0 h 303107"/>
              <a:gd name="connsiteX3" fmla="*/ 216227 w 422695"/>
              <a:gd name="connsiteY3" fmla="*/ 10862 h 303107"/>
              <a:gd name="connsiteX4" fmla="*/ 329017 w 422695"/>
              <a:gd name="connsiteY4" fmla="*/ 137993 h 303107"/>
              <a:gd name="connsiteX5" fmla="*/ 422695 w 422695"/>
              <a:gd name="connsiteY5" fmla="*/ 137993 h 303107"/>
              <a:gd name="connsiteX6" fmla="*/ 422695 w 422695"/>
              <a:gd name="connsiteY6" fmla="*/ 209429 h 303107"/>
              <a:gd name="connsiteX7" fmla="*/ 329017 w 422695"/>
              <a:gd name="connsiteY7" fmla="*/ 209429 h 303107"/>
              <a:gd name="connsiteX8" fmla="*/ 329017 w 422695"/>
              <a:gd name="connsiteY8" fmla="*/ 303107 h 303107"/>
              <a:gd name="connsiteX9" fmla="*/ 93678 w 422695"/>
              <a:gd name="connsiteY9" fmla="*/ 303107 h 303107"/>
              <a:gd name="connsiteX10" fmla="*/ 93678 w 422695"/>
              <a:gd name="connsiteY10" fmla="*/ 209429 h 303107"/>
              <a:gd name="connsiteX11" fmla="*/ 0 w 422695"/>
              <a:gd name="connsiteY11" fmla="*/ 209429 h 303107"/>
              <a:gd name="connsiteX12" fmla="*/ 0 w 422695"/>
              <a:gd name="connsiteY12" fmla="*/ 137993 h 303107"/>
              <a:gd name="connsiteX0" fmla="*/ 0 w 422695"/>
              <a:gd name="connsiteY0" fmla="*/ 137993 h 303107"/>
              <a:gd name="connsiteX1" fmla="*/ 119310 w 422695"/>
              <a:gd name="connsiteY1" fmla="*/ 108899 h 303107"/>
              <a:gd name="connsiteX2" fmla="*/ 113251 w 422695"/>
              <a:gd name="connsiteY2" fmla="*/ 0 h 303107"/>
              <a:gd name="connsiteX3" fmla="*/ 216227 w 422695"/>
              <a:gd name="connsiteY3" fmla="*/ 10862 h 303107"/>
              <a:gd name="connsiteX4" fmla="*/ 232373 w 422695"/>
              <a:gd name="connsiteY4" fmla="*/ 115691 h 303107"/>
              <a:gd name="connsiteX5" fmla="*/ 422695 w 422695"/>
              <a:gd name="connsiteY5" fmla="*/ 137993 h 303107"/>
              <a:gd name="connsiteX6" fmla="*/ 422695 w 422695"/>
              <a:gd name="connsiteY6" fmla="*/ 209429 h 303107"/>
              <a:gd name="connsiteX7" fmla="*/ 329017 w 422695"/>
              <a:gd name="connsiteY7" fmla="*/ 209429 h 303107"/>
              <a:gd name="connsiteX8" fmla="*/ 329017 w 422695"/>
              <a:gd name="connsiteY8" fmla="*/ 303107 h 303107"/>
              <a:gd name="connsiteX9" fmla="*/ 93678 w 422695"/>
              <a:gd name="connsiteY9" fmla="*/ 303107 h 303107"/>
              <a:gd name="connsiteX10" fmla="*/ 93678 w 422695"/>
              <a:gd name="connsiteY10" fmla="*/ 209429 h 303107"/>
              <a:gd name="connsiteX11" fmla="*/ 0 w 422695"/>
              <a:gd name="connsiteY11" fmla="*/ 209429 h 303107"/>
              <a:gd name="connsiteX12" fmla="*/ 0 w 422695"/>
              <a:gd name="connsiteY12" fmla="*/ 137993 h 303107"/>
              <a:gd name="connsiteX0" fmla="*/ 0 w 422695"/>
              <a:gd name="connsiteY0" fmla="*/ 138283 h 303397"/>
              <a:gd name="connsiteX1" fmla="*/ 119310 w 422695"/>
              <a:gd name="connsiteY1" fmla="*/ 109189 h 303397"/>
              <a:gd name="connsiteX2" fmla="*/ 113251 w 422695"/>
              <a:gd name="connsiteY2" fmla="*/ 290 h 303397"/>
              <a:gd name="connsiteX3" fmla="*/ 219944 w 422695"/>
              <a:gd name="connsiteY3" fmla="*/ 0 h 303397"/>
              <a:gd name="connsiteX4" fmla="*/ 232373 w 422695"/>
              <a:gd name="connsiteY4" fmla="*/ 115981 h 303397"/>
              <a:gd name="connsiteX5" fmla="*/ 422695 w 422695"/>
              <a:gd name="connsiteY5" fmla="*/ 138283 h 303397"/>
              <a:gd name="connsiteX6" fmla="*/ 422695 w 422695"/>
              <a:gd name="connsiteY6" fmla="*/ 209719 h 303397"/>
              <a:gd name="connsiteX7" fmla="*/ 329017 w 422695"/>
              <a:gd name="connsiteY7" fmla="*/ 209719 h 303397"/>
              <a:gd name="connsiteX8" fmla="*/ 329017 w 422695"/>
              <a:gd name="connsiteY8" fmla="*/ 303397 h 303397"/>
              <a:gd name="connsiteX9" fmla="*/ 93678 w 422695"/>
              <a:gd name="connsiteY9" fmla="*/ 303397 h 303397"/>
              <a:gd name="connsiteX10" fmla="*/ 93678 w 422695"/>
              <a:gd name="connsiteY10" fmla="*/ 209719 h 303397"/>
              <a:gd name="connsiteX11" fmla="*/ 0 w 422695"/>
              <a:gd name="connsiteY11" fmla="*/ 209719 h 303397"/>
              <a:gd name="connsiteX12" fmla="*/ 0 w 422695"/>
              <a:gd name="connsiteY12" fmla="*/ 138283 h 303397"/>
              <a:gd name="connsiteX0" fmla="*/ 0 w 422695"/>
              <a:gd name="connsiteY0" fmla="*/ 138283 h 303397"/>
              <a:gd name="connsiteX1" fmla="*/ 119310 w 422695"/>
              <a:gd name="connsiteY1" fmla="*/ 109189 h 303397"/>
              <a:gd name="connsiteX2" fmla="*/ 113251 w 422695"/>
              <a:gd name="connsiteY2" fmla="*/ 290 h 303397"/>
              <a:gd name="connsiteX3" fmla="*/ 219944 w 422695"/>
              <a:gd name="connsiteY3" fmla="*/ 0 h 303397"/>
              <a:gd name="connsiteX4" fmla="*/ 232373 w 422695"/>
              <a:gd name="connsiteY4" fmla="*/ 115981 h 303397"/>
              <a:gd name="connsiteX5" fmla="*/ 344636 w 422695"/>
              <a:gd name="connsiteY5" fmla="*/ 127132 h 303397"/>
              <a:gd name="connsiteX6" fmla="*/ 422695 w 422695"/>
              <a:gd name="connsiteY6" fmla="*/ 209719 h 303397"/>
              <a:gd name="connsiteX7" fmla="*/ 329017 w 422695"/>
              <a:gd name="connsiteY7" fmla="*/ 209719 h 303397"/>
              <a:gd name="connsiteX8" fmla="*/ 329017 w 422695"/>
              <a:gd name="connsiteY8" fmla="*/ 303397 h 303397"/>
              <a:gd name="connsiteX9" fmla="*/ 93678 w 422695"/>
              <a:gd name="connsiteY9" fmla="*/ 303397 h 303397"/>
              <a:gd name="connsiteX10" fmla="*/ 93678 w 422695"/>
              <a:gd name="connsiteY10" fmla="*/ 209719 h 303397"/>
              <a:gd name="connsiteX11" fmla="*/ 0 w 422695"/>
              <a:gd name="connsiteY11" fmla="*/ 209719 h 303397"/>
              <a:gd name="connsiteX12" fmla="*/ 0 w 422695"/>
              <a:gd name="connsiteY12" fmla="*/ 138283 h 303397"/>
              <a:gd name="connsiteX0" fmla="*/ 0 w 352070"/>
              <a:gd name="connsiteY0" fmla="*/ 138283 h 303397"/>
              <a:gd name="connsiteX1" fmla="*/ 119310 w 352070"/>
              <a:gd name="connsiteY1" fmla="*/ 109189 h 303397"/>
              <a:gd name="connsiteX2" fmla="*/ 113251 w 352070"/>
              <a:gd name="connsiteY2" fmla="*/ 290 h 303397"/>
              <a:gd name="connsiteX3" fmla="*/ 219944 w 352070"/>
              <a:gd name="connsiteY3" fmla="*/ 0 h 303397"/>
              <a:gd name="connsiteX4" fmla="*/ 232373 w 352070"/>
              <a:gd name="connsiteY4" fmla="*/ 115981 h 303397"/>
              <a:gd name="connsiteX5" fmla="*/ 344636 w 352070"/>
              <a:gd name="connsiteY5" fmla="*/ 127132 h 303397"/>
              <a:gd name="connsiteX6" fmla="*/ 352070 w 352070"/>
              <a:gd name="connsiteY6" fmla="*/ 209719 h 303397"/>
              <a:gd name="connsiteX7" fmla="*/ 329017 w 352070"/>
              <a:gd name="connsiteY7" fmla="*/ 209719 h 303397"/>
              <a:gd name="connsiteX8" fmla="*/ 329017 w 352070"/>
              <a:gd name="connsiteY8" fmla="*/ 303397 h 303397"/>
              <a:gd name="connsiteX9" fmla="*/ 93678 w 352070"/>
              <a:gd name="connsiteY9" fmla="*/ 303397 h 303397"/>
              <a:gd name="connsiteX10" fmla="*/ 93678 w 352070"/>
              <a:gd name="connsiteY10" fmla="*/ 209719 h 303397"/>
              <a:gd name="connsiteX11" fmla="*/ 0 w 352070"/>
              <a:gd name="connsiteY11" fmla="*/ 209719 h 303397"/>
              <a:gd name="connsiteX12" fmla="*/ 0 w 352070"/>
              <a:gd name="connsiteY12" fmla="*/ 138283 h 303397"/>
              <a:gd name="connsiteX0" fmla="*/ 0 w 352070"/>
              <a:gd name="connsiteY0" fmla="*/ 138283 h 303397"/>
              <a:gd name="connsiteX1" fmla="*/ 119310 w 352070"/>
              <a:gd name="connsiteY1" fmla="*/ 109189 h 303397"/>
              <a:gd name="connsiteX2" fmla="*/ 113251 w 352070"/>
              <a:gd name="connsiteY2" fmla="*/ 290 h 303397"/>
              <a:gd name="connsiteX3" fmla="*/ 219944 w 352070"/>
              <a:gd name="connsiteY3" fmla="*/ 0 h 303397"/>
              <a:gd name="connsiteX4" fmla="*/ 232373 w 352070"/>
              <a:gd name="connsiteY4" fmla="*/ 115981 h 303397"/>
              <a:gd name="connsiteX5" fmla="*/ 344636 w 352070"/>
              <a:gd name="connsiteY5" fmla="*/ 127132 h 303397"/>
              <a:gd name="connsiteX6" fmla="*/ 352070 w 352070"/>
              <a:gd name="connsiteY6" fmla="*/ 209719 h 303397"/>
              <a:gd name="connsiteX7" fmla="*/ 236090 w 352070"/>
              <a:gd name="connsiteY7" fmla="*/ 228305 h 303397"/>
              <a:gd name="connsiteX8" fmla="*/ 329017 w 352070"/>
              <a:gd name="connsiteY8" fmla="*/ 303397 h 303397"/>
              <a:gd name="connsiteX9" fmla="*/ 93678 w 352070"/>
              <a:gd name="connsiteY9" fmla="*/ 303397 h 303397"/>
              <a:gd name="connsiteX10" fmla="*/ 93678 w 352070"/>
              <a:gd name="connsiteY10" fmla="*/ 209719 h 303397"/>
              <a:gd name="connsiteX11" fmla="*/ 0 w 352070"/>
              <a:gd name="connsiteY11" fmla="*/ 209719 h 303397"/>
              <a:gd name="connsiteX12" fmla="*/ 0 w 352070"/>
              <a:gd name="connsiteY12" fmla="*/ 138283 h 303397"/>
              <a:gd name="connsiteX0" fmla="*/ 0 w 352070"/>
              <a:gd name="connsiteY0" fmla="*/ 138283 h 351719"/>
              <a:gd name="connsiteX1" fmla="*/ 119310 w 352070"/>
              <a:gd name="connsiteY1" fmla="*/ 109189 h 351719"/>
              <a:gd name="connsiteX2" fmla="*/ 113251 w 352070"/>
              <a:gd name="connsiteY2" fmla="*/ 290 h 351719"/>
              <a:gd name="connsiteX3" fmla="*/ 219944 w 352070"/>
              <a:gd name="connsiteY3" fmla="*/ 0 h 351719"/>
              <a:gd name="connsiteX4" fmla="*/ 232373 w 352070"/>
              <a:gd name="connsiteY4" fmla="*/ 115981 h 351719"/>
              <a:gd name="connsiteX5" fmla="*/ 344636 w 352070"/>
              <a:gd name="connsiteY5" fmla="*/ 127132 h 351719"/>
              <a:gd name="connsiteX6" fmla="*/ 352070 w 352070"/>
              <a:gd name="connsiteY6" fmla="*/ 209719 h 351719"/>
              <a:gd name="connsiteX7" fmla="*/ 236090 w 352070"/>
              <a:gd name="connsiteY7" fmla="*/ 228305 h 351719"/>
              <a:gd name="connsiteX8" fmla="*/ 232373 w 352070"/>
              <a:gd name="connsiteY8" fmla="*/ 351719 h 351719"/>
              <a:gd name="connsiteX9" fmla="*/ 93678 w 352070"/>
              <a:gd name="connsiteY9" fmla="*/ 303397 h 351719"/>
              <a:gd name="connsiteX10" fmla="*/ 93678 w 352070"/>
              <a:gd name="connsiteY10" fmla="*/ 209719 h 351719"/>
              <a:gd name="connsiteX11" fmla="*/ 0 w 352070"/>
              <a:gd name="connsiteY11" fmla="*/ 209719 h 351719"/>
              <a:gd name="connsiteX12" fmla="*/ 0 w 352070"/>
              <a:gd name="connsiteY12" fmla="*/ 138283 h 351719"/>
              <a:gd name="connsiteX0" fmla="*/ 0 w 352070"/>
              <a:gd name="connsiteY0" fmla="*/ 138283 h 351719"/>
              <a:gd name="connsiteX1" fmla="*/ 119310 w 352070"/>
              <a:gd name="connsiteY1" fmla="*/ 109189 h 351719"/>
              <a:gd name="connsiteX2" fmla="*/ 113251 w 352070"/>
              <a:gd name="connsiteY2" fmla="*/ 290 h 351719"/>
              <a:gd name="connsiteX3" fmla="*/ 219944 w 352070"/>
              <a:gd name="connsiteY3" fmla="*/ 0 h 351719"/>
              <a:gd name="connsiteX4" fmla="*/ 232373 w 352070"/>
              <a:gd name="connsiteY4" fmla="*/ 115981 h 351719"/>
              <a:gd name="connsiteX5" fmla="*/ 344636 w 352070"/>
              <a:gd name="connsiteY5" fmla="*/ 127132 h 351719"/>
              <a:gd name="connsiteX6" fmla="*/ 352070 w 352070"/>
              <a:gd name="connsiteY6" fmla="*/ 209719 h 351719"/>
              <a:gd name="connsiteX7" fmla="*/ 236090 w 352070"/>
              <a:gd name="connsiteY7" fmla="*/ 228305 h 351719"/>
              <a:gd name="connsiteX8" fmla="*/ 232373 w 352070"/>
              <a:gd name="connsiteY8" fmla="*/ 351719 h 351719"/>
              <a:gd name="connsiteX9" fmla="*/ 127132 w 352070"/>
              <a:gd name="connsiteY9" fmla="*/ 351719 h 351719"/>
              <a:gd name="connsiteX10" fmla="*/ 93678 w 352070"/>
              <a:gd name="connsiteY10" fmla="*/ 209719 h 351719"/>
              <a:gd name="connsiteX11" fmla="*/ 0 w 352070"/>
              <a:gd name="connsiteY11" fmla="*/ 209719 h 351719"/>
              <a:gd name="connsiteX12" fmla="*/ 0 w 352070"/>
              <a:gd name="connsiteY12" fmla="*/ 138283 h 351719"/>
              <a:gd name="connsiteX0" fmla="*/ 0 w 352070"/>
              <a:gd name="connsiteY0" fmla="*/ 138283 h 351719"/>
              <a:gd name="connsiteX1" fmla="*/ 119310 w 352070"/>
              <a:gd name="connsiteY1" fmla="*/ 109189 h 351719"/>
              <a:gd name="connsiteX2" fmla="*/ 113251 w 352070"/>
              <a:gd name="connsiteY2" fmla="*/ 290 h 351719"/>
              <a:gd name="connsiteX3" fmla="*/ 219944 w 352070"/>
              <a:gd name="connsiteY3" fmla="*/ 0 h 351719"/>
              <a:gd name="connsiteX4" fmla="*/ 232373 w 352070"/>
              <a:gd name="connsiteY4" fmla="*/ 115981 h 351719"/>
              <a:gd name="connsiteX5" fmla="*/ 344636 w 352070"/>
              <a:gd name="connsiteY5" fmla="*/ 127132 h 351719"/>
              <a:gd name="connsiteX6" fmla="*/ 352070 w 352070"/>
              <a:gd name="connsiteY6" fmla="*/ 209719 h 351719"/>
              <a:gd name="connsiteX7" fmla="*/ 236090 w 352070"/>
              <a:gd name="connsiteY7" fmla="*/ 228305 h 351719"/>
              <a:gd name="connsiteX8" fmla="*/ 232373 w 352070"/>
              <a:gd name="connsiteY8" fmla="*/ 351719 h 351719"/>
              <a:gd name="connsiteX9" fmla="*/ 127132 w 352070"/>
              <a:gd name="connsiteY9" fmla="*/ 351719 h 351719"/>
              <a:gd name="connsiteX10" fmla="*/ 119698 w 352070"/>
              <a:gd name="connsiteY10" fmla="*/ 232022 h 351719"/>
              <a:gd name="connsiteX11" fmla="*/ 0 w 352070"/>
              <a:gd name="connsiteY11" fmla="*/ 209719 h 351719"/>
              <a:gd name="connsiteX12" fmla="*/ 0 w 352070"/>
              <a:gd name="connsiteY12" fmla="*/ 138283 h 351719"/>
              <a:gd name="connsiteX0" fmla="*/ 7435 w 359505"/>
              <a:gd name="connsiteY0" fmla="*/ 138283 h 351719"/>
              <a:gd name="connsiteX1" fmla="*/ 126745 w 359505"/>
              <a:gd name="connsiteY1" fmla="*/ 109189 h 351719"/>
              <a:gd name="connsiteX2" fmla="*/ 120686 w 359505"/>
              <a:gd name="connsiteY2" fmla="*/ 290 h 351719"/>
              <a:gd name="connsiteX3" fmla="*/ 227379 w 359505"/>
              <a:gd name="connsiteY3" fmla="*/ 0 h 351719"/>
              <a:gd name="connsiteX4" fmla="*/ 239808 w 359505"/>
              <a:gd name="connsiteY4" fmla="*/ 115981 h 351719"/>
              <a:gd name="connsiteX5" fmla="*/ 352071 w 359505"/>
              <a:gd name="connsiteY5" fmla="*/ 127132 h 351719"/>
              <a:gd name="connsiteX6" fmla="*/ 359505 w 359505"/>
              <a:gd name="connsiteY6" fmla="*/ 209719 h 351719"/>
              <a:gd name="connsiteX7" fmla="*/ 243525 w 359505"/>
              <a:gd name="connsiteY7" fmla="*/ 228305 h 351719"/>
              <a:gd name="connsiteX8" fmla="*/ 239808 w 359505"/>
              <a:gd name="connsiteY8" fmla="*/ 351719 h 351719"/>
              <a:gd name="connsiteX9" fmla="*/ 134567 w 359505"/>
              <a:gd name="connsiteY9" fmla="*/ 351719 h 351719"/>
              <a:gd name="connsiteX10" fmla="*/ 127133 w 359505"/>
              <a:gd name="connsiteY10" fmla="*/ 232022 h 351719"/>
              <a:gd name="connsiteX11" fmla="*/ 0 w 359505"/>
              <a:gd name="connsiteY11" fmla="*/ 239456 h 351719"/>
              <a:gd name="connsiteX12" fmla="*/ 7435 w 359505"/>
              <a:gd name="connsiteY12" fmla="*/ 138283 h 351719"/>
              <a:gd name="connsiteX0" fmla="*/ 7435 w 359505"/>
              <a:gd name="connsiteY0" fmla="*/ 127132 h 351719"/>
              <a:gd name="connsiteX1" fmla="*/ 126745 w 359505"/>
              <a:gd name="connsiteY1" fmla="*/ 109189 h 351719"/>
              <a:gd name="connsiteX2" fmla="*/ 120686 w 359505"/>
              <a:gd name="connsiteY2" fmla="*/ 290 h 351719"/>
              <a:gd name="connsiteX3" fmla="*/ 227379 w 359505"/>
              <a:gd name="connsiteY3" fmla="*/ 0 h 351719"/>
              <a:gd name="connsiteX4" fmla="*/ 239808 w 359505"/>
              <a:gd name="connsiteY4" fmla="*/ 115981 h 351719"/>
              <a:gd name="connsiteX5" fmla="*/ 352071 w 359505"/>
              <a:gd name="connsiteY5" fmla="*/ 127132 h 351719"/>
              <a:gd name="connsiteX6" fmla="*/ 359505 w 359505"/>
              <a:gd name="connsiteY6" fmla="*/ 209719 h 351719"/>
              <a:gd name="connsiteX7" fmla="*/ 243525 w 359505"/>
              <a:gd name="connsiteY7" fmla="*/ 228305 h 351719"/>
              <a:gd name="connsiteX8" fmla="*/ 239808 w 359505"/>
              <a:gd name="connsiteY8" fmla="*/ 351719 h 351719"/>
              <a:gd name="connsiteX9" fmla="*/ 134567 w 359505"/>
              <a:gd name="connsiteY9" fmla="*/ 351719 h 351719"/>
              <a:gd name="connsiteX10" fmla="*/ 127133 w 359505"/>
              <a:gd name="connsiteY10" fmla="*/ 232022 h 351719"/>
              <a:gd name="connsiteX11" fmla="*/ 0 w 359505"/>
              <a:gd name="connsiteY11" fmla="*/ 239456 h 351719"/>
              <a:gd name="connsiteX12" fmla="*/ 7435 w 359505"/>
              <a:gd name="connsiteY12" fmla="*/ 127132 h 351719"/>
              <a:gd name="connsiteX0" fmla="*/ 7435 w 352071"/>
              <a:gd name="connsiteY0" fmla="*/ 127132 h 351719"/>
              <a:gd name="connsiteX1" fmla="*/ 126745 w 352071"/>
              <a:gd name="connsiteY1" fmla="*/ 109189 h 351719"/>
              <a:gd name="connsiteX2" fmla="*/ 120686 w 352071"/>
              <a:gd name="connsiteY2" fmla="*/ 290 h 351719"/>
              <a:gd name="connsiteX3" fmla="*/ 227379 w 352071"/>
              <a:gd name="connsiteY3" fmla="*/ 0 h 351719"/>
              <a:gd name="connsiteX4" fmla="*/ 239808 w 352071"/>
              <a:gd name="connsiteY4" fmla="*/ 115981 h 351719"/>
              <a:gd name="connsiteX5" fmla="*/ 352071 w 352071"/>
              <a:gd name="connsiteY5" fmla="*/ 127132 h 351719"/>
              <a:gd name="connsiteX6" fmla="*/ 352071 w 352071"/>
              <a:gd name="connsiteY6" fmla="*/ 232022 h 351719"/>
              <a:gd name="connsiteX7" fmla="*/ 243525 w 352071"/>
              <a:gd name="connsiteY7" fmla="*/ 228305 h 351719"/>
              <a:gd name="connsiteX8" fmla="*/ 239808 w 352071"/>
              <a:gd name="connsiteY8" fmla="*/ 351719 h 351719"/>
              <a:gd name="connsiteX9" fmla="*/ 134567 w 352071"/>
              <a:gd name="connsiteY9" fmla="*/ 351719 h 351719"/>
              <a:gd name="connsiteX10" fmla="*/ 127133 w 352071"/>
              <a:gd name="connsiteY10" fmla="*/ 232022 h 351719"/>
              <a:gd name="connsiteX11" fmla="*/ 0 w 352071"/>
              <a:gd name="connsiteY11" fmla="*/ 239456 h 351719"/>
              <a:gd name="connsiteX12" fmla="*/ 7435 w 352071"/>
              <a:gd name="connsiteY12" fmla="*/ 127132 h 351719"/>
              <a:gd name="connsiteX0" fmla="*/ 7435 w 352071"/>
              <a:gd name="connsiteY0" fmla="*/ 127132 h 351719"/>
              <a:gd name="connsiteX1" fmla="*/ 126745 w 352071"/>
              <a:gd name="connsiteY1" fmla="*/ 109189 h 351719"/>
              <a:gd name="connsiteX2" fmla="*/ 120686 w 352071"/>
              <a:gd name="connsiteY2" fmla="*/ 290 h 351719"/>
              <a:gd name="connsiteX3" fmla="*/ 227379 w 352071"/>
              <a:gd name="connsiteY3" fmla="*/ 0 h 351719"/>
              <a:gd name="connsiteX4" fmla="*/ 239808 w 352071"/>
              <a:gd name="connsiteY4" fmla="*/ 115981 h 351719"/>
              <a:gd name="connsiteX5" fmla="*/ 352071 w 352071"/>
              <a:gd name="connsiteY5" fmla="*/ 127132 h 351719"/>
              <a:gd name="connsiteX6" fmla="*/ 352071 w 352071"/>
              <a:gd name="connsiteY6" fmla="*/ 232022 h 351719"/>
              <a:gd name="connsiteX7" fmla="*/ 243525 w 352071"/>
              <a:gd name="connsiteY7" fmla="*/ 228305 h 351719"/>
              <a:gd name="connsiteX8" fmla="*/ 239808 w 352071"/>
              <a:gd name="connsiteY8" fmla="*/ 351719 h 351719"/>
              <a:gd name="connsiteX9" fmla="*/ 134567 w 352071"/>
              <a:gd name="connsiteY9" fmla="*/ 351719 h 351719"/>
              <a:gd name="connsiteX10" fmla="*/ 127133 w 352071"/>
              <a:gd name="connsiteY10" fmla="*/ 232022 h 351719"/>
              <a:gd name="connsiteX11" fmla="*/ 0 w 352071"/>
              <a:gd name="connsiteY11" fmla="*/ 239456 h 351719"/>
              <a:gd name="connsiteX12" fmla="*/ 7435 w 352071"/>
              <a:gd name="connsiteY12" fmla="*/ 127132 h 351719"/>
              <a:gd name="connsiteX0" fmla="*/ 7435 w 352071"/>
              <a:gd name="connsiteY0" fmla="*/ 127132 h 351719"/>
              <a:gd name="connsiteX1" fmla="*/ 126745 w 352071"/>
              <a:gd name="connsiteY1" fmla="*/ 109189 h 351719"/>
              <a:gd name="connsiteX2" fmla="*/ 120686 w 352071"/>
              <a:gd name="connsiteY2" fmla="*/ 290 h 351719"/>
              <a:gd name="connsiteX3" fmla="*/ 227379 w 352071"/>
              <a:gd name="connsiteY3" fmla="*/ 0 h 351719"/>
              <a:gd name="connsiteX4" fmla="*/ 239808 w 352071"/>
              <a:gd name="connsiteY4" fmla="*/ 115981 h 351719"/>
              <a:gd name="connsiteX5" fmla="*/ 352071 w 352071"/>
              <a:gd name="connsiteY5" fmla="*/ 127132 h 351719"/>
              <a:gd name="connsiteX6" fmla="*/ 352071 w 352071"/>
              <a:gd name="connsiteY6" fmla="*/ 232022 h 351719"/>
              <a:gd name="connsiteX7" fmla="*/ 243525 w 352071"/>
              <a:gd name="connsiteY7" fmla="*/ 228305 h 351719"/>
              <a:gd name="connsiteX8" fmla="*/ 239808 w 352071"/>
              <a:gd name="connsiteY8" fmla="*/ 351719 h 351719"/>
              <a:gd name="connsiteX9" fmla="*/ 134567 w 352071"/>
              <a:gd name="connsiteY9" fmla="*/ 351719 h 351719"/>
              <a:gd name="connsiteX10" fmla="*/ 127133 w 352071"/>
              <a:gd name="connsiteY10" fmla="*/ 232022 h 351719"/>
              <a:gd name="connsiteX11" fmla="*/ 0 w 352071"/>
              <a:gd name="connsiteY11" fmla="*/ 239456 h 351719"/>
              <a:gd name="connsiteX12" fmla="*/ 7435 w 352071"/>
              <a:gd name="connsiteY12" fmla="*/ 127132 h 351719"/>
              <a:gd name="connsiteX0" fmla="*/ 7435 w 352071"/>
              <a:gd name="connsiteY0" fmla="*/ 127132 h 351719"/>
              <a:gd name="connsiteX1" fmla="*/ 126745 w 352071"/>
              <a:gd name="connsiteY1" fmla="*/ 109189 h 351719"/>
              <a:gd name="connsiteX2" fmla="*/ 120686 w 352071"/>
              <a:gd name="connsiteY2" fmla="*/ 290 h 351719"/>
              <a:gd name="connsiteX3" fmla="*/ 227379 w 352071"/>
              <a:gd name="connsiteY3" fmla="*/ 0 h 351719"/>
              <a:gd name="connsiteX4" fmla="*/ 239808 w 352071"/>
              <a:gd name="connsiteY4" fmla="*/ 115981 h 351719"/>
              <a:gd name="connsiteX5" fmla="*/ 352071 w 352071"/>
              <a:gd name="connsiteY5" fmla="*/ 127132 h 351719"/>
              <a:gd name="connsiteX6" fmla="*/ 352071 w 352071"/>
              <a:gd name="connsiteY6" fmla="*/ 232022 h 351719"/>
              <a:gd name="connsiteX7" fmla="*/ 243525 w 352071"/>
              <a:gd name="connsiteY7" fmla="*/ 228305 h 351719"/>
              <a:gd name="connsiteX8" fmla="*/ 239808 w 352071"/>
              <a:gd name="connsiteY8" fmla="*/ 351719 h 351719"/>
              <a:gd name="connsiteX9" fmla="*/ 134567 w 352071"/>
              <a:gd name="connsiteY9" fmla="*/ 351719 h 351719"/>
              <a:gd name="connsiteX10" fmla="*/ 127133 w 352071"/>
              <a:gd name="connsiteY10" fmla="*/ 232022 h 351719"/>
              <a:gd name="connsiteX11" fmla="*/ 0 w 352071"/>
              <a:gd name="connsiteY11" fmla="*/ 239456 h 351719"/>
              <a:gd name="connsiteX12" fmla="*/ 7435 w 352071"/>
              <a:gd name="connsiteY12" fmla="*/ 127132 h 351719"/>
              <a:gd name="connsiteX0" fmla="*/ 7435 w 359215"/>
              <a:gd name="connsiteY0" fmla="*/ 127132 h 351719"/>
              <a:gd name="connsiteX1" fmla="*/ 126745 w 359215"/>
              <a:gd name="connsiteY1" fmla="*/ 109189 h 351719"/>
              <a:gd name="connsiteX2" fmla="*/ 120686 w 359215"/>
              <a:gd name="connsiteY2" fmla="*/ 290 h 351719"/>
              <a:gd name="connsiteX3" fmla="*/ 227379 w 359215"/>
              <a:gd name="connsiteY3" fmla="*/ 0 h 351719"/>
              <a:gd name="connsiteX4" fmla="*/ 239808 w 359215"/>
              <a:gd name="connsiteY4" fmla="*/ 115981 h 351719"/>
              <a:gd name="connsiteX5" fmla="*/ 352071 w 359215"/>
              <a:gd name="connsiteY5" fmla="*/ 127132 h 351719"/>
              <a:gd name="connsiteX6" fmla="*/ 359215 w 359215"/>
              <a:gd name="connsiteY6" fmla="*/ 231505 h 351719"/>
              <a:gd name="connsiteX7" fmla="*/ 243525 w 359215"/>
              <a:gd name="connsiteY7" fmla="*/ 228305 h 351719"/>
              <a:gd name="connsiteX8" fmla="*/ 239808 w 359215"/>
              <a:gd name="connsiteY8" fmla="*/ 351719 h 351719"/>
              <a:gd name="connsiteX9" fmla="*/ 134567 w 359215"/>
              <a:gd name="connsiteY9" fmla="*/ 351719 h 351719"/>
              <a:gd name="connsiteX10" fmla="*/ 127133 w 359215"/>
              <a:gd name="connsiteY10" fmla="*/ 232022 h 351719"/>
              <a:gd name="connsiteX11" fmla="*/ 0 w 359215"/>
              <a:gd name="connsiteY11" fmla="*/ 239456 h 351719"/>
              <a:gd name="connsiteX12" fmla="*/ 7435 w 359215"/>
              <a:gd name="connsiteY12" fmla="*/ 127132 h 351719"/>
              <a:gd name="connsiteX0" fmla="*/ 7435 w 359215"/>
              <a:gd name="connsiteY0" fmla="*/ 127132 h 351719"/>
              <a:gd name="connsiteX1" fmla="*/ 126745 w 359215"/>
              <a:gd name="connsiteY1" fmla="*/ 109189 h 351719"/>
              <a:gd name="connsiteX2" fmla="*/ 120686 w 359215"/>
              <a:gd name="connsiteY2" fmla="*/ 290 h 351719"/>
              <a:gd name="connsiteX3" fmla="*/ 227379 w 359215"/>
              <a:gd name="connsiteY3" fmla="*/ 0 h 351719"/>
              <a:gd name="connsiteX4" fmla="*/ 239808 w 359215"/>
              <a:gd name="connsiteY4" fmla="*/ 115981 h 351719"/>
              <a:gd name="connsiteX5" fmla="*/ 356834 w 359215"/>
              <a:gd name="connsiteY5" fmla="*/ 123555 h 351719"/>
              <a:gd name="connsiteX6" fmla="*/ 359215 w 359215"/>
              <a:gd name="connsiteY6" fmla="*/ 231505 h 351719"/>
              <a:gd name="connsiteX7" fmla="*/ 243525 w 359215"/>
              <a:gd name="connsiteY7" fmla="*/ 228305 h 351719"/>
              <a:gd name="connsiteX8" fmla="*/ 239808 w 359215"/>
              <a:gd name="connsiteY8" fmla="*/ 351719 h 351719"/>
              <a:gd name="connsiteX9" fmla="*/ 134567 w 359215"/>
              <a:gd name="connsiteY9" fmla="*/ 351719 h 351719"/>
              <a:gd name="connsiteX10" fmla="*/ 127133 w 359215"/>
              <a:gd name="connsiteY10" fmla="*/ 232022 h 351719"/>
              <a:gd name="connsiteX11" fmla="*/ 0 w 359215"/>
              <a:gd name="connsiteY11" fmla="*/ 239456 h 351719"/>
              <a:gd name="connsiteX12" fmla="*/ 7435 w 359215"/>
              <a:gd name="connsiteY12" fmla="*/ 127132 h 351719"/>
              <a:gd name="connsiteX0" fmla="*/ 7435 w 359215"/>
              <a:gd name="connsiteY0" fmla="*/ 127132 h 351719"/>
              <a:gd name="connsiteX1" fmla="*/ 126745 w 359215"/>
              <a:gd name="connsiteY1" fmla="*/ 109189 h 351719"/>
              <a:gd name="connsiteX2" fmla="*/ 120686 w 359215"/>
              <a:gd name="connsiteY2" fmla="*/ 290 h 351719"/>
              <a:gd name="connsiteX3" fmla="*/ 227379 w 359215"/>
              <a:gd name="connsiteY3" fmla="*/ 0 h 351719"/>
              <a:gd name="connsiteX4" fmla="*/ 239808 w 359215"/>
              <a:gd name="connsiteY4" fmla="*/ 123555 h 351719"/>
              <a:gd name="connsiteX5" fmla="*/ 356834 w 359215"/>
              <a:gd name="connsiteY5" fmla="*/ 123555 h 351719"/>
              <a:gd name="connsiteX6" fmla="*/ 359215 w 359215"/>
              <a:gd name="connsiteY6" fmla="*/ 231505 h 351719"/>
              <a:gd name="connsiteX7" fmla="*/ 243525 w 359215"/>
              <a:gd name="connsiteY7" fmla="*/ 228305 h 351719"/>
              <a:gd name="connsiteX8" fmla="*/ 239808 w 359215"/>
              <a:gd name="connsiteY8" fmla="*/ 351719 h 351719"/>
              <a:gd name="connsiteX9" fmla="*/ 134567 w 359215"/>
              <a:gd name="connsiteY9" fmla="*/ 351719 h 351719"/>
              <a:gd name="connsiteX10" fmla="*/ 127133 w 359215"/>
              <a:gd name="connsiteY10" fmla="*/ 232022 h 351719"/>
              <a:gd name="connsiteX11" fmla="*/ 0 w 359215"/>
              <a:gd name="connsiteY11" fmla="*/ 239456 h 351719"/>
              <a:gd name="connsiteX12" fmla="*/ 7435 w 359215"/>
              <a:gd name="connsiteY12" fmla="*/ 127132 h 351719"/>
              <a:gd name="connsiteX0" fmla="*/ 7435 w 359215"/>
              <a:gd name="connsiteY0" fmla="*/ 127132 h 351719"/>
              <a:gd name="connsiteX1" fmla="*/ 126745 w 359215"/>
              <a:gd name="connsiteY1" fmla="*/ 123555 h 351719"/>
              <a:gd name="connsiteX2" fmla="*/ 120686 w 359215"/>
              <a:gd name="connsiteY2" fmla="*/ 290 h 351719"/>
              <a:gd name="connsiteX3" fmla="*/ 227379 w 359215"/>
              <a:gd name="connsiteY3" fmla="*/ 0 h 351719"/>
              <a:gd name="connsiteX4" fmla="*/ 239808 w 359215"/>
              <a:gd name="connsiteY4" fmla="*/ 123555 h 351719"/>
              <a:gd name="connsiteX5" fmla="*/ 356834 w 359215"/>
              <a:gd name="connsiteY5" fmla="*/ 123555 h 351719"/>
              <a:gd name="connsiteX6" fmla="*/ 359215 w 359215"/>
              <a:gd name="connsiteY6" fmla="*/ 231505 h 351719"/>
              <a:gd name="connsiteX7" fmla="*/ 243525 w 359215"/>
              <a:gd name="connsiteY7" fmla="*/ 228305 h 351719"/>
              <a:gd name="connsiteX8" fmla="*/ 239808 w 359215"/>
              <a:gd name="connsiteY8" fmla="*/ 351719 h 351719"/>
              <a:gd name="connsiteX9" fmla="*/ 134567 w 359215"/>
              <a:gd name="connsiteY9" fmla="*/ 351719 h 351719"/>
              <a:gd name="connsiteX10" fmla="*/ 127133 w 359215"/>
              <a:gd name="connsiteY10" fmla="*/ 232022 h 351719"/>
              <a:gd name="connsiteX11" fmla="*/ 0 w 359215"/>
              <a:gd name="connsiteY11" fmla="*/ 239456 h 351719"/>
              <a:gd name="connsiteX12" fmla="*/ 7435 w 359215"/>
              <a:gd name="connsiteY12" fmla="*/ 127132 h 351719"/>
              <a:gd name="connsiteX0" fmla="*/ 2672 w 354452"/>
              <a:gd name="connsiteY0" fmla="*/ 127132 h 351719"/>
              <a:gd name="connsiteX1" fmla="*/ 121982 w 354452"/>
              <a:gd name="connsiteY1" fmla="*/ 123555 h 351719"/>
              <a:gd name="connsiteX2" fmla="*/ 115923 w 354452"/>
              <a:gd name="connsiteY2" fmla="*/ 290 h 351719"/>
              <a:gd name="connsiteX3" fmla="*/ 222616 w 354452"/>
              <a:gd name="connsiteY3" fmla="*/ 0 h 351719"/>
              <a:gd name="connsiteX4" fmla="*/ 235045 w 354452"/>
              <a:gd name="connsiteY4" fmla="*/ 123555 h 351719"/>
              <a:gd name="connsiteX5" fmla="*/ 352071 w 354452"/>
              <a:gd name="connsiteY5" fmla="*/ 123555 h 351719"/>
              <a:gd name="connsiteX6" fmla="*/ 354452 w 354452"/>
              <a:gd name="connsiteY6" fmla="*/ 231505 h 351719"/>
              <a:gd name="connsiteX7" fmla="*/ 238762 w 354452"/>
              <a:gd name="connsiteY7" fmla="*/ 228305 h 351719"/>
              <a:gd name="connsiteX8" fmla="*/ 235045 w 354452"/>
              <a:gd name="connsiteY8" fmla="*/ 351719 h 351719"/>
              <a:gd name="connsiteX9" fmla="*/ 129804 w 354452"/>
              <a:gd name="connsiteY9" fmla="*/ 351719 h 351719"/>
              <a:gd name="connsiteX10" fmla="*/ 122370 w 354452"/>
              <a:gd name="connsiteY10" fmla="*/ 232022 h 351719"/>
              <a:gd name="connsiteX11" fmla="*/ 0 w 354452"/>
              <a:gd name="connsiteY11" fmla="*/ 231505 h 351719"/>
              <a:gd name="connsiteX12" fmla="*/ 2672 w 354452"/>
              <a:gd name="connsiteY12" fmla="*/ 127132 h 351719"/>
              <a:gd name="connsiteX0" fmla="*/ 2672 w 354452"/>
              <a:gd name="connsiteY0" fmla="*/ 126842 h 351429"/>
              <a:gd name="connsiteX1" fmla="*/ 121982 w 354452"/>
              <a:gd name="connsiteY1" fmla="*/ 123265 h 351429"/>
              <a:gd name="connsiteX2" fmla="*/ 115923 w 354452"/>
              <a:gd name="connsiteY2" fmla="*/ 0 h 351429"/>
              <a:gd name="connsiteX3" fmla="*/ 232141 w 354452"/>
              <a:gd name="connsiteY3" fmla="*/ 4472 h 351429"/>
              <a:gd name="connsiteX4" fmla="*/ 235045 w 354452"/>
              <a:gd name="connsiteY4" fmla="*/ 123265 h 351429"/>
              <a:gd name="connsiteX5" fmla="*/ 352071 w 354452"/>
              <a:gd name="connsiteY5" fmla="*/ 123265 h 351429"/>
              <a:gd name="connsiteX6" fmla="*/ 354452 w 354452"/>
              <a:gd name="connsiteY6" fmla="*/ 231215 h 351429"/>
              <a:gd name="connsiteX7" fmla="*/ 238762 w 354452"/>
              <a:gd name="connsiteY7" fmla="*/ 228015 h 351429"/>
              <a:gd name="connsiteX8" fmla="*/ 235045 w 354452"/>
              <a:gd name="connsiteY8" fmla="*/ 351429 h 351429"/>
              <a:gd name="connsiteX9" fmla="*/ 129804 w 354452"/>
              <a:gd name="connsiteY9" fmla="*/ 351429 h 351429"/>
              <a:gd name="connsiteX10" fmla="*/ 122370 w 354452"/>
              <a:gd name="connsiteY10" fmla="*/ 231732 h 351429"/>
              <a:gd name="connsiteX11" fmla="*/ 0 w 354452"/>
              <a:gd name="connsiteY11" fmla="*/ 231215 h 351429"/>
              <a:gd name="connsiteX12" fmla="*/ 2672 w 354452"/>
              <a:gd name="connsiteY12" fmla="*/ 126842 h 351429"/>
              <a:gd name="connsiteX0" fmla="*/ 2672 w 354452"/>
              <a:gd name="connsiteY0" fmla="*/ 129514 h 354101"/>
              <a:gd name="connsiteX1" fmla="*/ 121982 w 354452"/>
              <a:gd name="connsiteY1" fmla="*/ 125937 h 354101"/>
              <a:gd name="connsiteX2" fmla="*/ 115923 w 354452"/>
              <a:gd name="connsiteY2" fmla="*/ 2672 h 354101"/>
              <a:gd name="connsiteX3" fmla="*/ 224997 w 354452"/>
              <a:gd name="connsiteY3" fmla="*/ 0 h 354101"/>
              <a:gd name="connsiteX4" fmla="*/ 235045 w 354452"/>
              <a:gd name="connsiteY4" fmla="*/ 125937 h 354101"/>
              <a:gd name="connsiteX5" fmla="*/ 352071 w 354452"/>
              <a:gd name="connsiteY5" fmla="*/ 125937 h 354101"/>
              <a:gd name="connsiteX6" fmla="*/ 354452 w 354452"/>
              <a:gd name="connsiteY6" fmla="*/ 233887 h 354101"/>
              <a:gd name="connsiteX7" fmla="*/ 238762 w 354452"/>
              <a:gd name="connsiteY7" fmla="*/ 230687 h 354101"/>
              <a:gd name="connsiteX8" fmla="*/ 235045 w 354452"/>
              <a:gd name="connsiteY8" fmla="*/ 354101 h 354101"/>
              <a:gd name="connsiteX9" fmla="*/ 129804 w 354452"/>
              <a:gd name="connsiteY9" fmla="*/ 354101 h 354101"/>
              <a:gd name="connsiteX10" fmla="*/ 122370 w 354452"/>
              <a:gd name="connsiteY10" fmla="*/ 234404 h 354101"/>
              <a:gd name="connsiteX11" fmla="*/ 0 w 354452"/>
              <a:gd name="connsiteY11" fmla="*/ 233887 h 354101"/>
              <a:gd name="connsiteX12" fmla="*/ 2672 w 354452"/>
              <a:gd name="connsiteY12" fmla="*/ 129514 h 354101"/>
              <a:gd name="connsiteX0" fmla="*/ 2672 w 354452"/>
              <a:gd name="connsiteY0" fmla="*/ 127133 h 351720"/>
              <a:gd name="connsiteX1" fmla="*/ 121982 w 354452"/>
              <a:gd name="connsiteY1" fmla="*/ 123556 h 351720"/>
              <a:gd name="connsiteX2" fmla="*/ 115923 w 354452"/>
              <a:gd name="connsiteY2" fmla="*/ 291 h 351720"/>
              <a:gd name="connsiteX3" fmla="*/ 239285 w 354452"/>
              <a:gd name="connsiteY3" fmla="*/ 0 h 351720"/>
              <a:gd name="connsiteX4" fmla="*/ 235045 w 354452"/>
              <a:gd name="connsiteY4" fmla="*/ 123556 h 351720"/>
              <a:gd name="connsiteX5" fmla="*/ 352071 w 354452"/>
              <a:gd name="connsiteY5" fmla="*/ 123556 h 351720"/>
              <a:gd name="connsiteX6" fmla="*/ 354452 w 354452"/>
              <a:gd name="connsiteY6" fmla="*/ 231506 h 351720"/>
              <a:gd name="connsiteX7" fmla="*/ 238762 w 354452"/>
              <a:gd name="connsiteY7" fmla="*/ 228306 h 351720"/>
              <a:gd name="connsiteX8" fmla="*/ 235045 w 354452"/>
              <a:gd name="connsiteY8" fmla="*/ 351720 h 351720"/>
              <a:gd name="connsiteX9" fmla="*/ 129804 w 354452"/>
              <a:gd name="connsiteY9" fmla="*/ 351720 h 351720"/>
              <a:gd name="connsiteX10" fmla="*/ 122370 w 354452"/>
              <a:gd name="connsiteY10" fmla="*/ 232023 h 351720"/>
              <a:gd name="connsiteX11" fmla="*/ 0 w 354452"/>
              <a:gd name="connsiteY11" fmla="*/ 231506 h 351720"/>
              <a:gd name="connsiteX12" fmla="*/ 2672 w 354452"/>
              <a:gd name="connsiteY12" fmla="*/ 127133 h 351720"/>
              <a:gd name="connsiteX0" fmla="*/ 2672 w 354452"/>
              <a:gd name="connsiteY0" fmla="*/ 132165 h 356752"/>
              <a:gd name="connsiteX1" fmla="*/ 121982 w 354452"/>
              <a:gd name="connsiteY1" fmla="*/ 128588 h 356752"/>
              <a:gd name="connsiteX2" fmla="*/ 125297 w 354452"/>
              <a:gd name="connsiteY2" fmla="*/ 0 h 356752"/>
              <a:gd name="connsiteX3" fmla="*/ 239285 w 354452"/>
              <a:gd name="connsiteY3" fmla="*/ 5032 h 356752"/>
              <a:gd name="connsiteX4" fmla="*/ 235045 w 354452"/>
              <a:gd name="connsiteY4" fmla="*/ 128588 h 356752"/>
              <a:gd name="connsiteX5" fmla="*/ 352071 w 354452"/>
              <a:gd name="connsiteY5" fmla="*/ 128588 h 356752"/>
              <a:gd name="connsiteX6" fmla="*/ 354452 w 354452"/>
              <a:gd name="connsiteY6" fmla="*/ 236538 h 356752"/>
              <a:gd name="connsiteX7" fmla="*/ 238762 w 354452"/>
              <a:gd name="connsiteY7" fmla="*/ 233338 h 356752"/>
              <a:gd name="connsiteX8" fmla="*/ 235045 w 354452"/>
              <a:gd name="connsiteY8" fmla="*/ 356752 h 356752"/>
              <a:gd name="connsiteX9" fmla="*/ 129804 w 354452"/>
              <a:gd name="connsiteY9" fmla="*/ 356752 h 356752"/>
              <a:gd name="connsiteX10" fmla="*/ 122370 w 354452"/>
              <a:gd name="connsiteY10" fmla="*/ 237055 h 356752"/>
              <a:gd name="connsiteX11" fmla="*/ 0 w 354452"/>
              <a:gd name="connsiteY11" fmla="*/ 236538 h 356752"/>
              <a:gd name="connsiteX12" fmla="*/ 2672 w 354452"/>
              <a:gd name="connsiteY12" fmla="*/ 132165 h 356752"/>
              <a:gd name="connsiteX0" fmla="*/ 2672 w 354452"/>
              <a:gd name="connsiteY0" fmla="*/ 132165 h 356752"/>
              <a:gd name="connsiteX1" fmla="*/ 121982 w 354452"/>
              <a:gd name="connsiteY1" fmla="*/ 128588 h 356752"/>
              <a:gd name="connsiteX2" fmla="*/ 125297 w 354452"/>
              <a:gd name="connsiteY2" fmla="*/ 0 h 356752"/>
              <a:gd name="connsiteX3" fmla="*/ 239285 w 354452"/>
              <a:gd name="connsiteY3" fmla="*/ 5032 h 356752"/>
              <a:gd name="connsiteX4" fmla="*/ 235045 w 354452"/>
              <a:gd name="connsiteY4" fmla="*/ 128588 h 356752"/>
              <a:gd name="connsiteX5" fmla="*/ 352071 w 354452"/>
              <a:gd name="connsiteY5" fmla="*/ 128588 h 356752"/>
              <a:gd name="connsiteX6" fmla="*/ 354452 w 354452"/>
              <a:gd name="connsiteY6" fmla="*/ 236538 h 356752"/>
              <a:gd name="connsiteX7" fmla="*/ 231659 w 354452"/>
              <a:gd name="connsiteY7" fmla="*/ 236537 h 356752"/>
              <a:gd name="connsiteX8" fmla="*/ 235045 w 354452"/>
              <a:gd name="connsiteY8" fmla="*/ 356752 h 356752"/>
              <a:gd name="connsiteX9" fmla="*/ 129804 w 354452"/>
              <a:gd name="connsiteY9" fmla="*/ 356752 h 356752"/>
              <a:gd name="connsiteX10" fmla="*/ 122370 w 354452"/>
              <a:gd name="connsiteY10" fmla="*/ 237055 h 356752"/>
              <a:gd name="connsiteX11" fmla="*/ 0 w 354452"/>
              <a:gd name="connsiteY11" fmla="*/ 236538 h 356752"/>
              <a:gd name="connsiteX12" fmla="*/ 2672 w 354452"/>
              <a:gd name="connsiteY12" fmla="*/ 132165 h 356752"/>
              <a:gd name="connsiteX0" fmla="*/ 2672 w 354452"/>
              <a:gd name="connsiteY0" fmla="*/ 132165 h 356752"/>
              <a:gd name="connsiteX1" fmla="*/ 121982 w 354452"/>
              <a:gd name="connsiteY1" fmla="*/ 128588 h 356752"/>
              <a:gd name="connsiteX2" fmla="*/ 125297 w 354452"/>
              <a:gd name="connsiteY2" fmla="*/ 0 h 356752"/>
              <a:gd name="connsiteX3" fmla="*/ 239285 w 354452"/>
              <a:gd name="connsiteY3" fmla="*/ 5032 h 356752"/>
              <a:gd name="connsiteX4" fmla="*/ 238009 w 354452"/>
              <a:gd name="connsiteY4" fmla="*/ 128587 h 356752"/>
              <a:gd name="connsiteX5" fmla="*/ 352071 w 354452"/>
              <a:gd name="connsiteY5" fmla="*/ 128588 h 356752"/>
              <a:gd name="connsiteX6" fmla="*/ 354452 w 354452"/>
              <a:gd name="connsiteY6" fmla="*/ 236538 h 356752"/>
              <a:gd name="connsiteX7" fmla="*/ 231659 w 354452"/>
              <a:gd name="connsiteY7" fmla="*/ 236537 h 356752"/>
              <a:gd name="connsiteX8" fmla="*/ 235045 w 354452"/>
              <a:gd name="connsiteY8" fmla="*/ 356752 h 356752"/>
              <a:gd name="connsiteX9" fmla="*/ 129804 w 354452"/>
              <a:gd name="connsiteY9" fmla="*/ 356752 h 356752"/>
              <a:gd name="connsiteX10" fmla="*/ 122370 w 354452"/>
              <a:gd name="connsiteY10" fmla="*/ 237055 h 356752"/>
              <a:gd name="connsiteX11" fmla="*/ 0 w 354452"/>
              <a:gd name="connsiteY11" fmla="*/ 236538 h 356752"/>
              <a:gd name="connsiteX12" fmla="*/ 2672 w 354452"/>
              <a:gd name="connsiteY12" fmla="*/ 132165 h 356752"/>
              <a:gd name="connsiteX0" fmla="*/ 2672 w 354452"/>
              <a:gd name="connsiteY0" fmla="*/ 132165 h 356752"/>
              <a:gd name="connsiteX1" fmla="*/ 121982 w 354452"/>
              <a:gd name="connsiteY1" fmla="*/ 128588 h 356752"/>
              <a:gd name="connsiteX2" fmla="*/ 125297 w 354452"/>
              <a:gd name="connsiteY2" fmla="*/ 0 h 356752"/>
              <a:gd name="connsiteX3" fmla="*/ 238009 w 354452"/>
              <a:gd name="connsiteY3" fmla="*/ 0 h 356752"/>
              <a:gd name="connsiteX4" fmla="*/ 238009 w 354452"/>
              <a:gd name="connsiteY4" fmla="*/ 128587 h 356752"/>
              <a:gd name="connsiteX5" fmla="*/ 352071 w 354452"/>
              <a:gd name="connsiteY5" fmla="*/ 128588 h 356752"/>
              <a:gd name="connsiteX6" fmla="*/ 354452 w 354452"/>
              <a:gd name="connsiteY6" fmla="*/ 236538 h 356752"/>
              <a:gd name="connsiteX7" fmla="*/ 231659 w 354452"/>
              <a:gd name="connsiteY7" fmla="*/ 236537 h 356752"/>
              <a:gd name="connsiteX8" fmla="*/ 235045 w 354452"/>
              <a:gd name="connsiteY8" fmla="*/ 356752 h 356752"/>
              <a:gd name="connsiteX9" fmla="*/ 129804 w 354452"/>
              <a:gd name="connsiteY9" fmla="*/ 356752 h 356752"/>
              <a:gd name="connsiteX10" fmla="*/ 122370 w 354452"/>
              <a:gd name="connsiteY10" fmla="*/ 237055 h 356752"/>
              <a:gd name="connsiteX11" fmla="*/ 0 w 354452"/>
              <a:gd name="connsiteY11" fmla="*/ 236538 h 356752"/>
              <a:gd name="connsiteX12" fmla="*/ 2672 w 354452"/>
              <a:gd name="connsiteY12" fmla="*/ 132165 h 356752"/>
              <a:gd name="connsiteX0" fmla="*/ 2672 w 354452"/>
              <a:gd name="connsiteY0" fmla="*/ 132165 h 361950"/>
              <a:gd name="connsiteX1" fmla="*/ 121982 w 354452"/>
              <a:gd name="connsiteY1" fmla="*/ 128588 h 361950"/>
              <a:gd name="connsiteX2" fmla="*/ 125297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1659 w 354452"/>
              <a:gd name="connsiteY7" fmla="*/ 236537 h 361950"/>
              <a:gd name="connsiteX8" fmla="*/ 235045 w 354452"/>
              <a:gd name="connsiteY8" fmla="*/ 356752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32165 h 361950"/>
              <a:gd name="connsiteX0" fmla="*/ 2672 w 354452"/>
              <a:gd name="connsiteY0" fmla="*/ 132165 h 361950"/>
              <a:gd name="connsiteX1" fmla="*/ 121982 w 354452"/>
              <a:gd name="connsiteY1" fmla="*/ 128588 h 361950"/>
              <a:gd name="connsiteX2" fmla="*/ 125297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1659 w 354452"/>
              <a:gd name="connsiteY7" fmla="*/ 236537 h 361950"/>
              <a:gd name="connsiteX8" fmla="*/ 238009 w 354452"/>
              <a:gd name="connsiteY8" fmla="*/ 361950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32165 h 361950"/>
              <a:gd name="connsiteX0" fmla="*/ 2672 w 354452"/>
              <a:gd name="connsiteY0" fmla="*/ 132165 h 361950"/>
              <a:gd name="connsiteX1" fmla="*/ 121982 w 354452"/>
              <a:gd name="connsiteY1" fmla="*/ 128588 h 361950"/>
              <a:gd name="connsiteX2" fmla="*/ 125297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8009 w 354452"/>
              <a:gd name="connsiteY7" fmla="*/ 236537 h 361950"/>
              <a:gd name="connsiteX8" fmla="*/ 238009 w 354452"/>
              <a:gd name="connsiteY8" fmla="*/ 361950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32165 h 361950"/>
              <a:gd name="connsiteX0" fmla="*/ 2672 w 354452"/>
              <a:gd name="connsiteY0" fmla="*/ 132165 h 361950"/>
              <a:gd name="connsiteX1" fmla="*/ 121982 w 354452"/>
              <a:gd name="connsiteY1" fmla="*/ 128588 h 361950"/>
              <a:gd name="connsiteX2" fmla="*/ 124045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8009 w 354452"/>
              <a:gd name="connsiteY7" fmla="*/ 236537 h 361950"/>
              <a:gd name="connsiteX8" fmla="*/ 238009 w 354452"/>
              <a:gd name="connsiteY8" fmla="*/ 361950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32165 h 361950"/>
              <a:gd name="connsiteX0" fmla="*/ 2672 w 354452"/>
              <a:gd name="connsiteY0" fmla="*/ 128587 h 361950"/>
              <a:gd name="connsiteX1" fmla="*/ 121982 w 354452"/>
              <a:gd name="connsiteY1" fmla="*/ 128588 h 361950"/>
              <a:gd name="connsiteX2" fmla="*/ 124045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8009 w 354452"/>
              <a:gd name="connsiteY7" fmla="*/ 236537 h 361950"/>
              <a:gd name="connsiteX8" fmla="*/ 238009 w 354452"/>
              <a:gd name="connsiteY8" fmla="*/ 361950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28587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4452" h="361950">
                <a:moveTo>
                  <a:pt x="2672" y="128587"/>
                </a:moveTo>
                <a:lnTo>
                  <a:pt x="121982" y="128588"/>
                </a:lnTo>
                <a:cubicBezTo>
                  <a:pt x="122670" y="85725"/>
                  <a:pt x="123357" y="42863"/>
                  <a:pt x="124045" y="0"/>
                </a:cubicBezTo>
                <a:lnTo>
                  <a:pt x="238009" y="0"/>
                </a:lnTo>
                <a:cubicBezTo>
                  <a:pt x="237584" y="41185"/>
                  <a:pt x="238434" y="87402"/>
                  <a:pt x="238009" y="128587"/>
                </a:cubicBezTo>
                <a:lnTo>
                  <a:pt x="352071" y="128588"/>
                </a:lnTo>
                <a:cubicBezTo>
                  <a:pt x="352865" y="164571"/>
                  <a:pt x="353658" y="200555"/>
                  <a:pt x="354452" y="236538"/>
                </a:cubicBezTo>
                <a:lnTo>
                  <a:pt x="238009" y="236537"/>
                </a:lnTo>
                <a:cubicBezTo>
                  <a:pt x="239138" y="276609"/>
                  <a:pt x="236880" y="321878"/>
                  <a:pt x="238009" y="361950"/>
                </a:cubicBezTo>
                <a:lnTo>
                  <a:pt x="125297" y="361950"/>
                </a:lnTo>
                <a:cubicBezTo>
                  <a:pt x="124321" y="320318"/>
                  <a:pt x="123346" y="278687"/>
                  <a:pt x="122370" y="237055"/>
                </a:cubicBezTo>
                <a:lnTo>
                  <a:pt x="0" y="236538"/>
                </a:lnTo>
                <a:cubicBezTo>
                  <a:pt x="891" y="201747"/>
                  <a:pt x="1781" y="163378"/>
                  <a:pt x="2672" y="128587"/>
                </a:cubicBezTo>
                <a:close/>
              </a:path>
            </a:pathLst>
          </a:custGeom>
          <a:solidFill>
            <a:schemeClr val="accent2"/>
          </a:solidFill>
          <a:ln w="190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p:cNvSpPr/>
          <p:nvPr/>
        </p:nvSpPr>
        <p:spPr>
          <a:xfrm>
            <a:off x="333598" y="4398595"/>
            <a:ext cx="2621343" cy="297004"/>
          </a:xfrm>
          <a:prstGeom prst="rect">
            <a:avLst/>
          </a:prstGeom>
        </p:spPr>
        <p:txBody>
          <a:bodyPr wrap="square" lIns="0" tIns="0" rIns="0" bIns="0" anchor="b" anchorCtr="0">
            <a:noAutofit/>
          </a:bodyPr>
          <a:lstStyle/>
          <a:p>
            <a:pPr lvl="0" algn="ctr">
              <a:lnSpc>
                <a:spcPct val="95000"/>
              </a:lnSpc>
              <a:spcAft>
                <a:spcPts val="1200"/>
              </a:spcAft>
              <a:buClr>
                <a:srgbClr val="E53E30"/>
              </a:buClr>
              <a:buSzPct val="110000"/>
            </a:pPr>
            <a:r>
              <a:rPr lang="en-US" sz="1600" b="1" dirty="0" smtClean="0">
                <a:solidFill>
                  <a:srgbClr val="001A60"/>
                </a:solidFill>
                <a:latin typeface="Arial" pitchFamily="34" charset="0"/>
                <a:cs typeface="Arial" pitchFamily="34" charset="0"/>
              </a:rPr>
              <a:t>LAPLACE-2 (Study 1)</a:t>
            </a:r>
          </a:p>
        </p:txBody>
      </p:sp>
      <p:sp>
        <p:nvSpPr>
          <p:cNvPr id="89" name="Rectangle 88"/>
          <p:cNvSpPr/>
          <p:nvPr/>
        </p:nvSpPr>
        <p:spPr>
          <a:xfrm>
            <a:off x="335775" y="4195369"/>
            <a:ext cx="2633472" cy="818396"/>
          </a:xfrm>
          <a:prstGeom prst="rect">
            <a:avLst/>
          </a:prstGeom>
        </p:spPr>
        <p:txBody>
          <a:bodyPr wrap="square" lIns="0" tIns="0" rIns="0" bIns="0" anchor="ctr" anchorCtr="0">
            <a:noAutofit/>
          </a:bodyPr>
          <a:lstStyle/>
          <a:p>
            <a:pPr lvl="0" algn="ctr">
              <a:lnSpc>
                <a:spcPct val="95000"/>
              </a:lnSpc>
              <a:spcAft>
                <a:spcPts val="1200"/>
              </a:spcAft>
              <a:buClr>
                <a:srgbClr val="E53E30"/>
              </a:buClr>
              <a:buSzPct val="110000"/>
            </a:pPr>
            <a:endParaRPr lang="en-US" sz="1400" dirty="0" smtClean="0">
              <a:solidFill>
                <a:srgbClr val="001A60"/>
              </a:solidFill>
              <a:latin typeface="Arial" pitchFamily="34" charset="0"/>
              <a:cs typeface="Arial" pitchFamily="34" charset="0"/>
            </a:endParaRPr>
          </a:p>
        </p:txBody>
      </p:sp>
      <p:sp>
        <p:nvSpPr>
          <p:cNvPr id="90" name="Rectangle 89"/>
          <p:cNvSpPr/>
          <p:nvPr/>
        </p:nvSpPr>
        <p:spPr>
          <a:xfrm>
            <a:off x="312971" y="4854667"/>
            <a:ext cx="2662596" cy="762141"/>
          </a:xfrm>
          <a:prstGeom prst="rect">
            <a:avLst/>
          </a:prstGeom>
        </p:spPr>
        <p:txBody>
          <a:bodyPr wrap="square" lIns="0" tIns="0" rIns="0" bIns="0" anchor="t" anchorCtr="0">
            <a:noAutofit/>
          </a:bodyPr>
          <a:lstStyle/>
          <a:p>
            <a:pPr lvl="0" algn="ctr">
              <a:lnSpc>
                <a:spcPct val="95000"/>
              </a:lnSpc>
              <a:spcAft>
                <a:spcPts val="1200"/>
              </a:spcAft>
              <a:buClr>
                <a:srgbClr val="E53E30"/>
              </a:buClr>
              <a:buSzPct val="110000"/>
            </a:pPr>
            <a:r>
              <a:rPr lang="en-US" sz="1400" dirty="0" smtClean="0">
                <a:solidFill>
                  <a:srgbClr val="001A60"/>
                </a:solidFill>
                <a:latin typeface="Arial" pitchFamily="34" charset="0"/>
                <a:cs typeface="Arial" pitchFamily="34" charset="0"/>
              </a:rPr>
              <a:t>Mean Baseline LDL-C:</a:t>
            </a:r>
            <a:br>
              <a:rPr lang="en-US" sz="1400" dirty="0" smtClean="0">
                <a:solidFill>
                  <a:srgbClr val="001A60"/>
                </a:solidFill>
                <a:latin typeface="Arial" pitchFamily="34" charset="0"/>
                <a:cs typeface="Arial" pitchFamily="34" charset="0"/>
              </a:rPr>
            </a:br>
            <a:r>
              <a:rPr lang="en-US" sz="1400" dirty="0" smtClean="0">
                <a:solidFill>
                  <a:srgbClr val="001A60"/>
                </a:solidFill>
                <a:latin typeface="Arial" pitchFamily="34" charset="0"/>
                <a:cs typeface="Arial" pitchFamily="34" charset="0"/>
              </a:rPr>
              <a:t>108 mg/dL</a:t>
            </a:r>
            <a:br>
              <a:rPr lang="en-US" sz="1400" dirty="0" smtClean="0">
                <a:solidFill>
                  <a:srgbClr val="001A60"/>
                </a:solidFill>
                <a:latin typeface="Arial" pitchFamily="34" charset="0"/>
                <a:cs typeface="Arial" pitchFamily="34" charset="0"/>
              </a:rPr>
            </a:br>
            <a:r>
              <a:rPr lang="en-US" sz="1400" dirty="0" smtClean="0">
                <a:solidFill>
                  <a:srgbClr val="001A60"/>
                </a:solidFill>
                <a:latin typeface="Arial" pitchFamily="34" charset="0"/>
                <a:cs typeface="Arial" pitchFamily="34" charset="0"/>
              </a:rPr>
              <a:t>N = 296</a:t>
            </a:r>
          </a:p>
        </p:txBody>
      </p:sp>
      <p:sp>
        <p:nvSpPr>
          <p:cNvPr id="91" name="Rectangle 90"/>
          <p:cNvSpPr/>
          <p:nvPr/>
        </p:nvSpPr>
        <p:spPr>
          <a:xfrm>
            <a:off x="335775" y="4584174"/>
            <a:ext cx="2633472" cy="436338"/>
          </a:xfrm>
          <a:prstGeom prst="rect">
            <a:avLst/>
          </a:prstGeom>
        </p:spPr>
        <p:txBody>
          <a:bodyPr wrap="square" lIns="0" tIns="0" rIns="0" bIns="0" anchor="ctr" anchorCtr="0">
            <a:noAutofit/>
          </a:bodyPr>
          <a:lstStyle/>
          <a:p>
            <a:pPr algn="ctr"/>
            <a:endParaRPr lang="en-US" sz="1300" dirty="0" smtClean="0">
              <a:solidFill>
                <a:srgbClr val="001A60"/>
              </a:solidFill>
              <a:latin typeface="Arial" pitchFamily="34" charset="0"/>
              <a:cs typeface="Arial" pitchFamily="34" charset="0"/>
            </a:endParaRPr>
          </a:p>
        </p:txBody>
      </p:sp>
      <p:sp>
        <p:nvSpPr>
          <p:cNvPr id="92" name="TextBox 91"/>
          <p:cNvSpPr txBox="1"/>
          <p:nvPr/>
        </p:nvSpPr>
        <p:spPr>
          <a:xfrm>
            <a:off x="3260960" y="3355426"/>
            <a:ext cx="2633472" cy="2505026"/>
          </a:xfrm>
          <a:prstGeom prst="rect">
            <a:avLst/>
          </a:prstGeom>
          <a:solidFill>
            <a:srgbClr val="BDD6F9"/>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lIns="0" tIns="548640" rIns="0" bIns="0" rtlCol="0" anchor="t" anchorCtr="0"/>
          <a:lstStyle/>
          <a:p>
            <a:pPr algn="ctr">
              <a:lnSpc>
                <a:spcPct val="95000"/>
              </a:lnSpc>
              <a:spcAft>
                <a:spcPts val="1800"/>
              </a:spcAft>
              <a:buClr>
                <a:schemeClr val="accent2"/>
              </a:buClr>
              <a:buSzPct val="110000"/>
            </a:pPr>
            <a:endParaRPr lang="en-US" sz="1400" dirty="0" smtClean="0">
              <a:solidFill>
                <a:schemeClr val="dk1">
                  <a:hueOff val="0"/>
                  <a:satOff val="0"/>
                  <a:lumOff val="0"/>
                  <a:alphaOff val="0"/>
                </a:schemeClr>
              </a:solidFill>
              <a:latin typeface="Arial" pitchFamily="34" charset="0"/>
              <a:cs typeface="Arial" pitchFamily="34" charset="0"/>
            </a:endParaRPr>
          </a:p>
        </p:txBody>
      </p:sp>
      <p:sp>
        <p:nvSpPr>
          <p:cNvPr id="93" name="Oval 92"/>
          <p:cNvSpPr/>
          <p:nvPr/>
        </p:nvSpPr>
        <p:spPr>
          <a:xfrm>
            <a:off x="6228394" y="5469241"/>
            <a:ext cx="2532317" cy="356772"/>
          </a:xfrm>
          <a:prstGeom prst="ellipse">
            <a:avLst/>
          </a:prstGeom>
          <a:solidFill>
            <a:schemeClr val="tx1">
              <a:lumMod val="50000"/>
              <a:lumOff val="50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TextBox 93"/>
          <p:cNvSpPr txBox="1"/>
          <p:nvPr/>
        </p:nvSpPr>
        <p:spPr>
          <a:xfrm>
            <a:off x="6176972" y="3355426"/>
            <a:ext cx="2635160" cy="2505026"/>
          </a:xfrm>
          <a:prstGeom prst="rect">
            <a:avLst/>
          </a:prstGeom>
          <a:solidFill>
            <a:srgbClr val="BDD6F9"/>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lIns="0" tIns="548640" rIns="0" bIns="0" rtlCol="0" anchor="t" anchorCtr="0"/>
          <a:lstStyle/>
          <a:p>
            <a:pPr algn="ctr">
              <a:lnSpc>
                <a:spcPct val="95000"/>
              </a:lnSpc>
              <a:spcAft>
                <a:spcPts val="1800"/>
              </a:spcAft>
              <a:buClr>
                <a:schemeClr val="accent2"/>
              </a:buClr>
              <a:buSzPct val="110000"/>
            </a:pPr>
            <a:endParaRPr lang="en-US" sz="1400" dirty="0" smtClean="0">
              <a:solidFill>
                <a:schemeClr val="dk1">
                  <a:hueOff val="0"/>
                  <a:satOff val="0"/>
                  <a:lumOff val="0"/>
                  <a:alphaOff val="0"/>
                </a:schemeClr>
              </a:solidFill>
              <a:latin typeface="Arial" pitchFamily="34" charset="0"/>
              <a:cs typeface="Arial" pitchFamily="34" charset="0"/>
            </a:endParaRPr>
          </a:p>
        </p:txBody>
      </p:sp>
      <p:sp>
        <p:nvSpPr>
          <p:cNvPr id="95" name="Pentagon 94"/>
          <p:cNvSpPr/>
          <p:nvPr/>
        </p:nvSpPr>
        <p:spPr>
          <a:xfrm rot="5400000">
            <a:off x="6672436" y="1899642"/>
            <a:ext cx="1645920" cy="2633472"/>
          </a:xfrm>
          <a:prstGeom prst="homePlate">
            <a:avLst>
              <a:gd name="adj" fmla="val 22917"/>
            </a:avLst>
          </a:prstGeom>
          <a:gradFill flip="none" rotWithShape="1">
            <a:gsLst>
              <a:gs pos="0">
                <a:srgbClr val="001E61"/>
              </a:gs>
              <a:gs pos="50000">
                <a:schemeClr val="tx2">
                  <a:lumMod val="75000"/>
                  <a:lumOff val="25000"/>
                </a:schemeClr>
              </a:gs>
              <a:gs pos="100000">
                <a:schemeClr val="tx2">
                  <a:lumMod val="50000"/>
                  <a:lumOff val="50000"/>
                </a:schemeClr>
              </a:gs>
            </a:gsLst>
            <a:lin ang="0" scaled="1"/>
            <a:tileRect/>
          </a:gradFill>
          <a:ln w="19050">
            <a:noFill/>
          </a:ln>
          <a:effectLst>
            <a:outerShdw blurRad="50800" dist="38100" dir="5400000" algn="t" rotWithShape="0">
              <a:prstClr val="black">
                <a:alpha val="40000"/>
              </a:prstClr>
            </a:outerShdw>
          </a:effectLst>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vert="horz" wrap="square" lIns="0" tIns="0" rIns="0" bIns="0" numCol="1" rtlCol="0" anchor="ctr" anchorCtr="0" compatLnSpc="1">
            <a:prstTxWarp prst="textNoShape">
              <a:avLst/>
            </a:prstTxWarp>
            <a:noAutofit/>
          </a:bodyPr>
          <a:lstStyle/>
          <a:p>
            <a:pPr algn="ctr">
              <a:spcBef>
                <a:spcPts val="1800"/>
              </a:spcBef>
              <a:spcAft>
                <a:spcPct val="35000"/>
              </a:spcAft>
              <a:defRPr/>
            </a:pPr>
            <a:endParaRPr lang="en-US" sz="1600" b="1" dirty="0" smtClean="0">
              <a:solidFill>
                <a:prstClr val="white"/>
              </a:solidFill>
              <a:latin typeface="Arial" pitchFamily="34" charset="0"/>
              <a:cs typeface="Arial" pitchFamily="34" charset="0"/>
            </a:endParaRPr>
          </a:p>
        </p:txBody>
      </p:sp>
      <p:sp>
        <p:nvSpPr>
          <p:cNvPr id="96" name="TextBox 95"/>
          <p:cNvSpPr txBox="1"/>
          <p:nvPr/>
        </p:nvSpPr>
        <p:spPr>
          <a:xfrm>
            <a:off x="6161052" y="2736826"/>
            <a:ext cx="2667000" cy="704230"/>
          </a:xfrm>
          <a:prstGeom prst="rect">
            <a:avLst/>
          </a:prstGeom>
          <a:noFill/>
        </p:spPr>
        <p:txBody>
          <a:bodyPr wrap="square" lIns="0" tIns="0" rIns="0" bIns="0" rtlCol="0">
            <a:noAutofit/>
          </a:bodyPr>
          <a:lstStyle/>
          <a:p>
            <a:pPr algn="ctr"/>
            <a:r>
              <a:rPr lang="en-US" sz="2800" b="1" dirty="0" smtClean="0">
                <a:solidFill>
                  <a:schemeClr val="bg1"/>
                </a:solidFill>
                <a:latin typeface="Arial Narrow" pitchFamily="34" charset="0"/>
                <a:cs typeface="Arial" pitchFamily="34" charset="0"/>
              </a:rPr>
              <a:t>FAMILIAL</a:t>
            </a:r>
          </a:p>
          <a:p>
            <a:pPr algn="ctr"/>
            <a:r>
              <a:rPr lang="en-US" b="1" dirty="0" smtClean="0">
                <a:solidFill>
                  <a:schemeClr val="bg1"/>
                </a:solidFill>
                <a:latin typeface="Arial Narrow" pitchFamily="34" charset="0"/>
                <a:cs typeface="Arial" pitchFamily="34" charset="0"/>
              </a:rPr>
              <a:t>HYPERCHOLESTEROLEMIA</a:t>
            </a:r>
            <a:endParaRPr lang="en-US" b="1" baseline="30000" dirty="0" smtClean="0">
              <a:solidFill>
                <a:schemeClr val="bg1"/>
              </a:solidFill>
              <a:latin typeface="Arial Narrow" pitchFamily="34" charset="0"/>
              <a:cs typeface="Arial" pitchFamily="34" charset="0"/>
            </a:endParaRPr>
          </a:p>
          <a:p>
            <a:pPr algn="ctr"/>
            <a:r>
              <a:rPr lang="en-US" sz="1100" b="1" dirty="0" smtClean="0">
                <a:solidFill>
                  <a:schemeClr val="bg1"/>
                </a:solidFill>
                <a:latin typeface="Arial Narrow" pitchFamily="34" charset="0"/>
                <a:cs typeface="Arial" pitchFamily="34" charset="0"/>
              </a:rPr>
              <a:t>HETEROZYGOUS (STUDY 3)</a:t>
            </a:r>
            <a:r>
              <a:rPr lang="en-US" sz="1100" b="1" baseline="30000" dirty="0" smtClean="0">
                <a:solidFill>
                  <a:schemeClr val="bg1"/>
                </a:solidFill>
                <a:latin typeface="Arial Narrow" pitchFamily="34" charset="0"/>
                <a:cs typeface="Arial" pitchFamily="34" charset="0"/>
              </a:rPr>
              <a:t>1,4</a:t>
            </a:r>
            <a:r>
              <a:rPr lang="en-US" sz="1100" b="1" dirty="0" smtClean="0">
                <a:solidFill>
                  <a:schemeClr val="bg1"/>
                </a:solidFill>
                <a:latin typeface="Arial Narrow" pitchFamily="34" charset="0"/>
                <a:cs typeface="Arial" pitchFamily="34" charset="0"/>
              </a:rPr>
              <a:t/>
            </a:r>
            <a:br>
              <a:rPr lang="en-US" sz="1100" b="1" dirty="0" smtClean="0">
                <a:solidFill>
                  <a:schemeClr val="bg1"/>
                </a:solidFill>
                <a:latin typeface="Arial Narrow" pitchFamily="34" charset="0"/>
                <a:cs typeface="Arial" pitchFamily="34" charset="0"/>
              </a:rPr>
            </a:br>
            <a:r>
              <a:rPr lang="en-US" sz="1100" b="1" dirty="0" smtClean="0">
                <a:solidFill>
                  <a:schemeClr val="bg1"/>
                </a:solidFill>
                <a:latin typeface="Arial Narrow" pitchFamily="34" charset="0"/>
                <a:cs typeface="Arial" pitchFamily="34" charset="0"/>
              </a:rPr>
              <a:t>HOMOZYGOUS (STUDY 4)</a:t>
            </a:r>
            <a:r>
              <a:rPr lang="en-US" sz="1000" b="1" baseline="30000" dirty="0" smtClean="0">
                <a:solidFill>
                  <a:schemeClr val="bg1"/>
                </a:solidFill>
                <a:latin typeface="Arial Narrow" pitchFamily="34" charset="0"/>
                <a:cs typeface="Arial" pitchFamily="34" charset="0"/>
              </a:rPr>
              <a:t>1,5</a:t>
            </a:r>
            <a:endParaRPr lang="en-US" sz="1100" b="1" baseline="30000" dirty="0" smtClean="0">
              <a:solidFill>
                <a:schemeClr val="bg1"/>
              </a:solidFill>
              <a:latin typeface="Arial Narrow" pitchFamily="34" charset="0"/>
              <a:cs typeface="Arial" pitchFamily="34" charset="0"/>
            </a:endParaRPr>
          </a:p>
        </p:txBody>
      </p:sp>
      <p:sp>
        <p:nvSpPr>
          <p:cNvPr id="97" name="Rectangle 96"/>
          <p:cNvSpPr/>
          <p:nvPr/>
        </p:nvSpPr>
        <p:spPr>
          <a:xfrm>
            <a:off x="6159528" y="4398595"/>
            <a:ext cx="2670048" cy="297004"/>
          </a:xfrm>
          <a:prstGeom prst="rect">
            <a:avLst/>
          </a:prstGeom>
        </p:spPr>
        <p:txBody>
          <a:bodyPr wrap="square" lIns="0" tIns="0" rIns="0" bIns="0" anchor="b" anchorCtr="0">
            <a:noAutofit/>
          </a:bodyPr>
          <a:lstStyle/>
          <a:p>
            <a:pPr algn="ctr">
              <a:lnSpc>
                <a:spcPct val="95000"/>
              </a:lnSpc>
              <a:spcAft>
                <a:spcPts val="1200"/>
              </a:spcAft>
              <a:buClr>
                <a:srgbClr val="E53E30"/>
              </a:buClr>
              <a:buSzPct val="110000"/>
            </a:pPr>
            <a:r>
              <a:rPr lang="en-US" sz="1600" b="1" dirty="0" smtClean="0">
                <a:solidFill>
                  <a:srgbClr val="001A60"/>
                </a:solidFill>
                <a:latin typeface="Arial" pitchFamily="34" charset="0"/>
                <a:cs typeface="Arial" pitchFamily="34" charset="0"/>
              </a:rPr>
              <a:t>RUTHERFORD-2 (Study 3)</a:t>
            </a:r>
            <a:r>
              <a:rPr lang="en-US" sz="1600" b="1" baseline="30000" dirty="0" smtClean="0">
                <a:solidFill>
                  <a:srgbClr val="001A60"/>
                </a:solidFill>
                <a:latin typeface="Arial" pitchFamily="34" charset="0"/>
                <a:cs typeface="Arial" pitchFamily="34" charset="0"/>
              </a:rPr>
              <a:t> </a:t>
            </a:r>
            <a:r>
              <a:rPr lang="en-US" sz="1600" b="1" dirty="0" smtClean="0">
                <a:solidFill>
                  <a:srgbClr val="001A60"/>
                </a:solidFill>
                <a:latin typeface="Arial" pitchFamily="34" charset="0"/>
                <a:cs typeface="Arial" pitchFamily="34" charset="0"/>
              </a:rPr>
              <a:t>and TESLA (Study 4)</a:t>
            </a:r>
            <a:endParaRPr lang="en-US" sz="1600" b="1" baseline="30000" dirty="0" smtClean="0">
              <a:solidFill>
                <a:srgbClr val="001A60"/>
              </a:solidFill>
              <a:latin typeface="Arial" pitchFamily="34" charset="0"/>
              <a:cs typeface="Arial" pitchFamily="34" charset="0"/>
            </a:endParaRPr>
          </a:p>
        </p:txBody>
      </p:sp>
      <p:sp>
        <p:nvSpPr>
          <p:cNvPr id="98" name="Rectangle 97"/>
          <p:cNvSpPr/>
          <p:nvPr/>
        </p:nvSpPr>
        <p:spPr>
          <a:xfrm>
            <a:off x="6220055" y="4843781"/>
            <a:ext cx="2548995" cy="762141"/>
          </a:xfrm>
          <a:prstGeom prst="rect">
            <a:avLst/>
          </a:prstGeom>
        </p:spPr>
        <p:txBody>
          <a:bodyPr wrap="square" lIns="0" tIns="0" rIns="0" bIns="0" anchor="t" anchorCtr="0">
            <a:noAutofit/>
          </a:bodyPr>
          <a:lstStyle/>
          <a:p>
            <a:pPr algn="ctr">
              <a:lnSpc>
                <a:spcPct val="95000"/>
              </a:lnSpc>
              <a:buClr>
                <a:schemeClr val="accent2"/>
              </a:buClr>
              <a:buSzPct val="110000"/>
            </a:pPr>
            <a:r>
              <a:rPr lang="en-US" sz="1400" dirty="0" smtClean="0">
                <a:solidFill>
                  <a:srgbClr val="001A60"/>
                </a:solidFill>
                <a:latin typeface="Arial" pitchFamily="34" charset="0"/>
                <a:cs typeface="Arial" pitchFamily="34" charset="0"/>
              </a:rPr>
              <a:t>Mean Baseline LDL-C:</a:t>
            </a:r>
          </a:p>
          <a:p>
            <a:pPr>
              <a:lnSpc>
                <a:spcPct val="95000"/>
              </a:lnSpc>
              <a:spcAft>
                <a:spcPts val="1200"/>
              </a:spcAft>
              <a:buClr>
                <a:schemeClr val="accent2"/>
              </a:buClr>
              <a:buSzPct val="110000"/>
            </a:pPr>
            <a:r>
              <a:rPr lang="en-US" sz="1400" b="1" dirty="0" smtClean="0">
                <a:solidFill>
                  <a:srgbClr val="001A60"/>
                </a:solidFill>
                <a:latin typeface="Arial" pitchFamily="34" charset="0"/>
                <a:cs typeface="Arial" pitchFamily="34" charset="0"/>
              </a:rPr>
              <a:t>Study 3: </a:t>
            </a:r>
            <a:r>
              <a:rPr lang="en-US" sz="1400" dirty="0" smtClean="0">
                <a:solidFill>
                  <a:srgbClr val="001A60"/>
                </a:solidFill>
                <a:latin typeface="Arial" pitchFamily="34" charset="0"/>
                <a:cs typeface="Arial" pitchFamily="34" charset="0"/>
              </a:rPr>
              <a:t>156 mg/dL, N = 329 </a:t>
            </a:r>
            <a:r>
              <a:rPr lang="en-US" sz="1400" b="1" dirty="0" smtClean="0">
                <a:solidFill>
                  <a:srgbClr val="001A60"/>
                </a:solidFill>
                <a:latin typeface="Arial" pitchFamily="34" charset="0"/>
                <a:cs typeface="Arial" pitchFamily="34" charset="0"/>
              </a:rPr>
              <a:t>Study 4: </a:t>
            </a:r>
            <a:r>
              <a:rPr lang="en-US" sz="1400" dirty="0" smtClean="0">
                <a:solidFill>
                  <a:srgbClr val="001A60"/>
                </a:solidFill>
                <a:latin typeface="Arial" pitchFamily="34" charset="0"/>
                <a:cs typeface="Arial" pitchFamily="34" charset="0"/>
              </a:rPr>
              <a:t>349 mg/dL, N = 49</a:t>
            </a:r>
          </a:p>
        </p:txBody>
      </p:sp>
      <p:sp>
        <p:nvSpPr>
          <p:cNvPr id="99" name="Rectangle 98"/>
          <p:cNvSpPr/>
          <p:nvPr/>
        </p:nvSpPr>
        <p:spPr>
          <a:xfrm>
            <a:off x="6207619" y="4388378"/>
            <a:ext cx="2573866" cy="581330"/>
          </a:xfrm>
          <a:prstGeom prst="rect">
            <a:avLst/>
          </a:prstGeom>
        </p:spPr>
        <p:txBody>
          <a:bodyPr wrap="square" lIns="0" tIns="0" rIns="0" bIns="0" anchor="ctr" anchorCtr="0">
            <a:noAutofit/>
          </a:bodyPr>
          <a:lstStyle/>
          <a:p>
            <a:endParaRPr lang="en-US" sz="1300" dirty="0" smtClean="0">
              <a:solidFill>
                <a:srgbClr val="001A60"/>
              </a:solidFill>
              <a:latin typeface="Arial" pitchFamily="34" charset="0"/>
              <a:cs typeface="Arial" pitchFamily="34" charset="0"/>
            </a:endParaRPr>
          </a:p>
        </p:txBody>
      </p:sp>
      <p:sp>
        <p:nvSpPr>
          <p:cNvPr id="103" name="TextBox 102"/>
          <p:cNvSpPr txBox="1"/>
          <p:nvPr/>
        </p:nvSpPr>
        <p:spPr>
          <a:xfrm>
            <a:off x="3492804" y="2611535"/>
            <a:ext cx="2178961" cy="688768"/>
          </a:xfrm>
          <a:prstGeom prst="rect">
            <a:avLst/>
          </a:prstGeom>
          <a:noFill/>
        </p:spPr>
        <p:txBody>
          <a:bodyPr wrap="square" lIns="0" tIns="0" rIns="0" bIns="0" rtlCol="0">
            <a:noAutofit/>
          </a:bodyPr>
          <a:lstStyle/>
          <a:p>
            <a:pPr algn="ctr"/>
            <a:r>
              <a:rPr lang="en-US" sz="2000" b="1" dirty="0" smtClean="0">
                <a:solidFill>
                  <a:schemeClr val="bg1"/>
                </a:solidFill>
                <a:latin typeface="Arial Narrow" pitchFamily="34" charset="0"/>
                <a:cs typeface="Arial" pitchFamily="34" charset="0"/>
              </a:rPr>
              <a:t>52-WEEK EFFICACY </a:t>
            </a:r>
            <a:r>
              <a:rPr lang="en-US" sz="2800" b="1" dirty="0" smtClean="0">
                <a:solidFill>
                  <a:schemeClr val="bg1"/>
                </a:solidFill>
                <a:latin typeface="Arial Narrow" pitchFamily="34" charset="0"/>
                <a:cs typeface="Arial" pitchFamily="34" charset="0"/>
              </a:rPr>
              <a:t>AND SAFETY</a:t>
            </a:r>
          </a:p>
        </p:txBody>
      </p:sp>
      <p:sp>
        <p:nvSpPr>
          <p:cNvPr id="104" name="Rectangle 103"/>
          <p:cNvSpPr/>
          <p:nvPr/>
        </p:nvSpPr>
        <p:spPr>
          <a:xfrm>
            <a:off x="3242434" y="4209793"/>
            <a:ext cx="2679700" cy="818396"/>
          </a:xfrm>
          <a:prstGeom prst="rect">
            <a:avLst/>
          </a:prstGeom>
        </p:spPr>
        <p:txBody>
          <a:bodyPr wrap="square" lIns="0" tIns="0" rIns="0" bIns="0" anchor="ctr" anchorCtr="0">
            <a:noAutofit/>
          </a:bodyPr>
          <a:lstStyle/>
          <a:p>
            <a:pPr algn="ctr"/>
            <a:endParaRPr lang="en-US" sz="1400" baseline="30000" dirty="0" smtClean="0">
              <a:solidFill>
                <a:srgbClr val="001A60"/>
              </a:solidFill>
              <a:latin typeface="Arial" pitchFamily="34" charset="0"/>
              <a:cs typeface="Arial" pitchFamily="34" charset="0"/>
            </a:endParaRPr>
          </a:p>
        </p:txBody>
      </p:sp>
      <p:sp>
        <p:nvSpPr>
          <p:cNvPr id="105" name="Rectangle 104"/>
          <p:cNvSpPr/>
          <p:nvPr/>
        </p:nvSpPr>
        <p:spPr>
          <a:xfrm>
            <a:off x="3289355" y="4843781"/>
            <a:ext cx="2576682" cy="762141"/>
          </a:xfrm>
          <a:prstGeom prst="rect">
            <a:avLst/>
          </a:prstGeom>
        </p:spPr>
        <p:txBody>
          <a:bodyPr wrap="square" lIns="0" tIns="0" rIns="0" bIns="0" anchor="t" anchorCtr="0">
            <a:noAutofit/>
          </a:bodyPr>
          <a:lstStyle/>
          <a:p>
            <a:pPr algn="ctr">
              <a:lnSpc>
                <a:spcPct val="95000"/>
              </a:lnSpc>
              <a:spcAft>
                <a:spcPts val="1200"/>
              </a:spcAft>
              <a:buClr>
                <a:schemeClr val="accent2"/>
              </a:buClr>
              <a:buSzPct val="110000"/>
            </a:pPr>
            <a:r>
              <a:rPr lang="en-US" sz="1400" dirty="0" smtClean="0">
                <a:solidFill>
                  <a:srgbClr val="001A60"/>
                </a:solidFill>
                <a:latin typeface="Arial" pitchFamily="34" charset="0"/>
                <a:cs typeface="Arial" pitchFamily="34" charset="0"/>
              </a:rPr>
              <a:t>Mean Baseline LDL-C:</a:t>
            </a:r>
            <a:br>
              <a:rPr lang="en-US" sz="1400" dirty="0" smtClean="0">
                <a:solidFill>
                  <a:srgbClr val="001A60"/>
                </a:solidFill>
                <a:latin typeface="Arial" pitchFamily="34" charset="0"/>
                <a:cs typeface="Arial" pitchFamily="34" charset="0"/>
              </a:rPr>
            </a:br>
            <a:r>
              <a:rPr lang="en-US" sz="1400" dirty="0" smtClean="0">
                <a:solidFill>
                  <a:srgbClr val="001A60"/>
                </a:solidFill>
                <a:latin typeface="Arial" pitchFamily="34" charset="0"/>
                <a:cs typeface="Arial" pitchFamily="34" charset="0"/>
              </a:rPr>
              <a:t>105 mg/dL</a:t>
            </a:r>
            <a:br>
              <a:rPr lang="en-US" sz="1400" dirty="0" smtClean="0">
                <a:solidFill>
                  <a:srgbClr val="001A60"/>
                </a:solidFill>
                <a:latin typeface="Arial" pitchFamily="34" charset="0"/>
                <a:cs typeface="Arial" pitchFamily="34" charset="0"/>
              </a:rPr>
            </a:br>
            <a:r>
              <a:rPr lang="en-US" sz="1400" dirty="0" smtClean="0">
                <a:solidFill>
                  <a:srgbClr val="001A60"/>
                </a:solidFill>
                <a:latin typeface="Arial" pitchFamily="34" charset="0"/>
                <a:cs typeface="Arial" pitchFamily="34" charset="0"/>
              </a:rPr>
              <a:t>N = 139</a:t>
            </a:r>
          </a:p>
        </p:txBody>
      </p:sp>
      <p:sp>
        <p:nvSpPr>
          <p:cNvPr id="106" name="Rectangle 105"/>
          <p:cNvSpPr/>
          <p:nvPr/>
        </p:nvSpPr>
        <p:spPr>
          <a:xfrm>
            <a:off x="3282296" y="4398595"/>
            <a:ext cx="2590800" cy="297004"/>
          </a:xfrm>
          <a:prstGeom prst="rect">
            <a:avLst/>
          </a:prstGeom>
        </p:spPr>
        <p:txBody>
          <a:bodyPr wrap="square" lIns="0" tIns="0" rIns="0" bIns="0" anchor="b" anchorCtr="0">
            <a:noAutofit/>
          </a:bodyPr>
          <a:lstStyle/>
          <a:p>
            <a:pPr algn="ctr">
              <a:lnSpc>
                <a:spcPct val="95000"/>
              </a:lnSpc>
              <a:spcAft>
                <a:spcPts val="1200"/>
              </a:spcAft>
              <a:buClr>
                <a:srgbClr val="E53E30"/>
              </a:buClr>
              <a:buSzPct val="110000"/>
            </a:pPr>
            <a:r>
              <a:rPr lang="en-US" sz="1600" b="1" dirty="0" smtClean="0">
                <a:solidFill>
                  <a:srgbClr val="001A60"/>
                </a:solidFill>
                <a:latin typeface="Arial" pitchFamily="34" charset="0"/>
                <a:cs typeface="Arial" pitchFamily="34" charset="0"/>
              </a:rPr>
              <a:t>DESCARTES (Study 2)</a:t>
            </a:r>
          </a:p>
        </p:txBody>
      </p:sp>
      <p:sp>
        <p:nvSpPr>
          <p:cNvPr id="108" name="Pentagon 107"/>
          <p:cNvSpPr/>
          <p:nvPr/>
        </p:nvSpPr>
        <p:spPr>
          <a:xfrm rot="5400000">
            <a:off x="3754736" y="1899642"/>
            <a:ext cx="1645920" cy="2633472"/>
          </a:xfrm>
          <a:prstGeom prst="homePlate">
            <a:avLst>
              <a:gd name="adj" fmla="val 22917"/>
            </a:avLst>
          </a:prstGeom>
          <a:gradFill flip="none" rotWithShape="1">
            <a:gsLst>
              <a:gs pos="0">
                <a:schemeClr val="accent5"/>
              </a:gs>
              <a:gs pos="50000">
                <a:schemeClr val="bg2">
                  <a:lumMod val="50000"/>
                </a:schemeClr>
              </a:gs>
              <a:gs pos="100000">
                <a:schemeClr val="bg2">
                  <a:lumMod val="65000"/>
                </a:schemeClr>
              </a:gs>
            </a:gsLst>
            <a:lin ang="0" scaled="1"/>
            <a:tileRect/>
          </a:gradFill>
          <a:ln w="19050">
            <a:noFill/>
          </a:ln>
          <a:effectLst>
            <a:outerShdw blurRad="50800" dist="38100" dir="5400000" algn="t" rotWithShape="0">
              <a:prstClr val="black">
                <a:alpha val="40000"/>
              </a:prstClr>
            </a:outerShdw>
          </a:effectLst>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vert="horz" wrap="square" lIns="0" tIns="0" rIns="0" bIns="0" numCol="1" rtlCol="0" anchor="ctr" anchorCtr="0" compatLnSpc="1">
            <a:prstTxWarp prst="textNoShape">
              <a:avLst/>
            </a:prstTxWarp>
            <a:noAutofit/>
          </a:bodyPr>
          <a:lstStyle/>
          <a:p>
            <a:pPr algn="ctr">
              <a:spcBef>
                <a:spcPts val="1800"/>
              </a:spcBef>
              <a:spcAft>
                <a:spcPct val="35000"/>
              </a:spcAft>
              <a:defRPr/>
            </a:pPr>
            <a:endParaRPr lang="en-US" sz="700" b="1" dirty="0">
              <a:solidFill>
                <a:prstClr val="white"/>
              </a:solidFill>
              <a:latin typeface="Arial" pitchFamily="34" charset="0"/>
              <a:cs typeface="Arial" pitchFamily="34" charset="0"/>
            </a:endParaRPr>
          </a:p>
        </p:txBody>
      </p:sp>
      <p:sp>
        <p:nvSpPr>
          <p:cNvPr id="109" name="TextBox 108"/>
          <p:cNvSpPr txBox="1"/>
          <p:nvPr/>
        </p:nvSpPr>
        <p:spPr>
          <a:xfrm>
            <a:off x="3278694" y="2719550"/>
            <a:ext cx="2598005" cy="943612"/>
          </a:xfrm>
          <a:prstGeom prst="rect">
            <a:avLst/>
          </a:prstGeom>
          <a:noFill/>
        </p:spPr>
        <p:txBody>
          <a:bodyPr wrap="square" lIns="0" tIns="0" rIns="0" bIns="0" rtlCol="0">
            <a:noAutofit/>
          </a:bodyPr>
          <a:lstStyle/>
          <a:p>
            <a:pPr algn="ctr">
              <a:lnSpc>
                <a:spcPct val="110000"/>
              </a:lnSpc>
            </a:pPr>
            <a:r>
              <a:rPr lang="en-US" b="1" cap="all" dirty="0" smtClean="0">
                <a:solidFill>
                  <a:schemeClr val="bg1"/>
                </a:solidFill>
                <a:latin typeface="Arial Narrow" pitchFamily="34" charset="0"/>
                <a:cs typeface="Arial" pitchFamily="34" charset="0"/>
              </a:rPr>
              <a:t>52-Week efficacy</a:t>
            </a:r>
            <a:br>
              <a:rPr lang="en-US" b="1" cap="all" dirty="0" smtClean="0">
                <a:solidFill>
                  <a:schemeClr val="bg1"/>
                </a:solidFill>
                <a:latin typeface="Arial Narrow" pitchFamily="34" charset="0"/>
                <a:cs typeface="Arial" pitchFamily="34" charset="0"/>
              </a:rPr>
            </a:br>
            <a:r>
              <a:rPr lang="en-US" sz="2800" b="1" cap="all" dirty="0" smtClean="0">
                <a:solidFill>
                  <a:schemeClr val="bg1"/>
                </a:solidFill>
                <a:latin typeface="Arial Narrow" pitchFamily="34" charset="0"/>
                <a:cs typeface="Arial" pitchFamily="34" charset="0"/>
              </a:rPr>
              <a:t>and safety</a:t>
            </a:r>
            <a:br>
              <a:rPr lang="en-US" sz="2800" b="1" cap="all" dirty="0" smtClean="0">
                <a:solidFill>
                  <a:schemeClr val="bg1"/>
                </a:solidFill>
                <a:latin typeface="Arial Narrow" pitchFamily="34" charset="0"/>
                <a:cs typeface="Arial" pitchFamily="34" charset="0"/>
              </a:rPr>
            </a:br>
            <a:r>
              <a:rPr lang="en-US" b="1" cap="all" dirty="0" smtClean="0">
                <a:solidFill>
                  <a:schemeClr val="bg1"/>
                </a:solidFill>
                <a:latin typeface="Arial Narrow" pitchFamily="34" charset="0"/>
                <a:cs typeface="Arial" pitchFamily="34" charset="0"/>
              </a:rPr>
              <a:t>in Clinical ASCVD</a:t>
            </a:r>
            <a:r>
              <a:rPr lang="en-US" b="1" cap="all" baseline="30000" dirty="0" smtClean="0">
                <a:solidFill>
                  <a:schemeClr val="bg1"/>
                </a:solidFill>
                <a:latin typeface="Arial Narrow" pitchFamily="34" charset="0"/>
                <a:cs typeface="Arial" pitchFamily="34" charset="0"/>
              </a:rPr>
              <a:t>1,3</a:t>
            </a:r>
            <a:endParaRPr lang="en-US" sz="2400" b="1" baseline="30000" dirty="0">
              <a:solidFill>
                <a:schemeClr val="bg1"/>
              </a:solidFill>
              <a:latin typeface="Arial Narrow" pitchFamily="34" charset="0"/>
              <a:cs typeface="Arial" pitchFamily="34" charset="0"/>
            </a:endParaRPr>
          </a:p>
        </p:txBody>
      </p:sp>
      <p:cxnSp>
        <p:nvCxnSpPr>
          <p:cNvPr id="114" name="Straight Connector 113"/>
          <p:cNvCxnSpPr/>
          <p:nvPr/>
        </p:nvCxnSpPr>
        <p:spPr>
          <a:xfrm>
            <a:off x="6452136" y="4736192"/>
            <a:ext cx="2084832" cy="0"/>
          </a:xfrm>
          <a:prstGeom prst="line">
            <a:avLst/>
          </a:prstGeom>
          <a:ln>
            <a:solidFill>
              <a:srgbClr val="001C6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3539868" y="4736192"/>
            <a:ext cx="2084832" cy="0"/>
          </a:xfrm>
          <a:prstGeom prst="line">
            <a:avLst/>
          </a:prstGeom>
          <a:ln>
            <a:solidFill>
              <a:srgbClr val="001C6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610095" y="4736192"/>
            <a:ext cx="2084832" cy="0"/>
          </a:xfrm>
          <a:prstGeom prst="line">
            <a:avLst/>
          </a:prstGeom>
          <a:ln>
            <a:solidFill>
              <a:srgbClr val="001C61"/>
            </a:solidFill>
          </a:ln>
        </p:spPr>
        <p:style>
          <a:lnRef idx="1">
            <a:schemeClr val="accent1"/>
          </a:lnRef>
          <a:fillRef idx="0">
            <a:schemeClr val="accent1"/>
          </a:fillRef>
          <a:effectRef idx="0">
            <a:schemeClr val="accent1"/>
          </a:effectRef>
          <a:fontRef idx="minor">
            <a:schemeClr val="tx1"/>
          </a:fontRef>
        </p:style>
      </p:cxnSp>
      <p:pic>
        <p:nvPicPr>
          <p:cNvPr id="1026" name="Picture 2" descr="P:\Amgen_Promo\MedEd\I4-499 Evo Speaker Training\PPT\Art Elements\Icon source imagry 8-19-15\DESCARTES icon\Circle_52.png"/>
          <p:cNvPicPr>
            <a:picLocks noChangeAspect="1" noChangeArrowheads="1"/>
          </p:cNvPicPr>
          <p:nvPr/>
        </p:nvPicPr>
        <p:blipFill>
          <a:blip r:embed="rId5" cstate="screen"/>
          <a:srcRect/>
          <a:stretch>
            <a:fillRect/>
          </a:stretch>
        </p:blipFill>
        <p:spPr bwMode="auto">
          <a:xfrm>
            <a:off x="4232513" y="2011446"/>
            <a:ext cx="690366" cy="690366"/>
          </a:xfrm>
          <a:prstGeom prst="rect">
            <a:avLst/>
          </a:prstGeom>
          <a:noFill/>
          <a:effectLst>
            <a:outerShdw blurRad="50800" dist="38100" dir="2700000" algn="tl" rotWithShape="0">
              <a:prstClr val="black">
                <a:alpha val="40000"/>
              </a:prstClr>
            </a:outerShdw>
          </a:effectLst>
        </p:spPr>
      </p:pic>
      <p:sp>
        <p:nvSpPr>
          <p:cNvPr id="39" name="TextBox 38"/>
          <p:cNvSpPr txBox="1"/>
          <p:nvPr/>
        </p:nvSpPr>
        <p:spPr>
          <a:xfrm>
            <a:off x="283464" y="6336821"/>
            <a:ext cx="6544578" cy="242445"/>
          </a:xfrm>
          <a:prstGeom prst="rect">
            <a:avLst/>
          </a:prstGeom>
          <a:noFill/>
        </p:spPr>
        <p:txBody>
          <a:bodyPr vert="horz" wrap="square" lIns="0" tIns="0" rIns="0" bIns="0" rtlCol="0" anchor="b" anchorCtr="0">
            <a:noAutofit/>
          </a:bodyPr>
          <a:lstStyle>
            <a:defPPr>
              <a:defRPr lang="en-US"/>
            </a:defPPr>
            <a:lvl1pPr>
              <a:defRPr sz="900" b="0">
                <a:solidFill>
                  <a:srgbClr val="000000"/>
                </a:solidFill>
                <a:latin typeface="Arial"/>
              </a:defRPr>
            </a:lvl1pPr>
          </a:lstStyle>
          <a:p>
            <a:pPr>
              <a:spcBef>
                <a:spcPts val="200"/>
              </a:spcBef>
            </a:pPr>
            <a:r>
              <a:rPr lang="en-US" dirty="0" smtClean="0">
                <a:latin typeface="Arial" pitchFamily="34" charset="0"/>
              </a:rPr>
              <a:t>1. </a:t>
            </a:r>
            <a:r>
              <a:rPr lang="en-US" dirty="0" smtClean="0"/>
              <a:t>Repatha</a:t>
            </a:r>
            <a:r>
              <a:rPr lang="en-US" baseline="30000" dirty="0" smtClean="0"/>
              <a:t>™</a:t>
            </a:r>
            <a:r>
              <a:rPr lang="en-US" dirty="0" smtClean="0"/>
              <a:t> (evolocumab) Prescribing Information, Amgen. </a:t>
            </a:r>
            <a:r>
              <a:rPr lang="en-US" altLang="ja-JP" dirty="0" smtClean="0">
                <a:solidFill>
                  <a:schemeClr val="tx1"/>
                </a:solidFill>
                <a:latin typeface="Arial" pitchFamily="34" charset="0"/>
                <a:cs typeface="Arial" pitchFamily="34" charset="0"/>
              </a:rPr>
              <a:t>2. </a:t>
            </a:r>
            <a:r>
              <a:rPr lang="en-US" dirty="0" smtClean="0">
                <a:latin typeface="Arial" pitchFamily="34" charset="0"/>
              </a:rPr>
              <a:t>Robinson J, et al. </a:t>
            </a:r>
            <a:r>
              <a:rPr lang="en-US" i="1" dirty="0" smtClean="0">
                <a:latin typeface="Arial" pitchFamily="34" charset="0"/>
              </a:rPr>
              <a:t>JAMA</a:t>
            </a:r>
            <a:r>
              <a:rPr lang="en-US" dirty="0" smtClean="0">
                <a:latin typeface="Arial" pitchFamily="34" charset="0"/>
              </a:rPr>
              <a:t>. 2014;311:1870-1882. 3.</a:t>
            </a:r>
            <a:r>
              <a:rPr lang="en-US" dirty="0" smtClean="0"/>
              <a:t> Blom DJ, et al. </a:t>
            </a:r>
            <a:r>
              <a:rPr lang="en-US" i="1" dirty="0" smtClean="0"/>
              <a:t>N Engl J Med</a:t>
            </a:r>
            <a:r>
              <a:rPr lang="en-US" dirty="0" smtClean="0"/>
              <a:t>. 2014;370:1809-1819.</a:t>
            </a:r>
            <a:r>
              <a:rPr lang="en-US" dirty="0" smtClean="0">
                <a:latin typeface="Arial" pitchFamily="34" charset="0"/>
              </a:rPr>
              <a:t> 4. </a:t>
            </a:r>
            <a:r>
              <a:rPr lang="en-US" dirty="0" smtClean="0">
                <a:solidFill>
                  <a:schemeClr val="tx1"/>
                </a:solidFill>
                <a:latin typeface="Arial" pitchFamily="34" charset="0"/>
              </a:rPr>
              <a:t>Raal FJ, et al. </a:t>
            </a:r>
            <a:r>
              <a:rPr lang="nl-NL" i="1" dirty="0" smtClean="0"/>
              <a:t>Lancet</a:t>
            </a:r>
            <a:r>
              <a:rPr lang="nl-NL" dirty="0" smtClean="0"/>
              <a:t>. 2015;385:331-334. 5. Raal FJ, et al. </a:t>
            </a:r>
            <a:r>
              <a:rPr lang="nl-NL" i="1" dirty="0" smtClean="0"/>
              <a:t>Lancet</a:t>
            </a:r>
            <a:r>
              <a:rPr lang="nl-NL" dirty="0" smtClean="0"/>
              <a:t>; 2015;385:341-350. </a:t>
            </a:r>
            <a:endParaRPr lang="en-US" dirty="0" smtClean="0">
              <a:solidFill>
                <a:schemeClr val="tx1"/>
              </a:solidFill>
              <a:cs typeface="Arial" pitchFamily="34" charset="0"/>
            </a:endParaRPr>
          </a:p>
        </p:txBody>
      </p:sp>
      <p:pic>
        <p:nvPicPr>
          <p:cNvPr id="43" name="Picture 42" descr="Repatha_sl-16-b.png"/>
          <p:cNvPicPr preferRelativeResize="0">
            <a:picLocks/>
          </p:cNvPicPr>
          <p:nvPr/>
        </p:nvPicPr>
        <p:blipFill>
          <a:blip r:embed="rId6" cstate="screen"/>
          <a:stretch>
            <a:fillRect/>
          </a:stretch>
        </p:blipFill>
        <p:spPr>
          <a:xfrm>
            <a:off x="7105932" y="1972481"/>
            <a:ext cx="777240" cy="777240"/>
          </a:xfrm>
          <a:prstGeom prst="rect">
            <a:avLst/>
          </a:prstGeom>
          <a:effectLst>
            <a:outerShdw blurRad="50800" dist="38100" dir="2700000" algn="tl" rotWithShape="0">
              <a:prstClr val="black">
                <a:alpha val="40000"/>
              </a:prstClr>
            </a:outerShdw>
          </a:effectLst>
        </p:spPr>
      </p:pic>
      <p:sp>
        <p:nvSpPr>
          <p:cNvPr id="38" name="Rectangle 37"/>
          <p:cNvSpPr/>
          <p:nvPr/>
        </p:nvSpPr>
        <p:spPr>
          <a:xfrm>
            <a:off x="0" y="1175657"/>
            <a:ext cx="9143999" cy="777240"/>
          </a:xfrm>
          <a:prstGeom prst="rect">
            <a:avLst/>
          </a:prstGeom>
          <a:solidFill>
            <a:srgbClr val="1052B4">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p:cNvSpPr txBox="1"/>
          <p:nvPr/>
        </p:nvSpPr>
        <p:spPr>
          <a:xfrm>
            <a:off x="292101" y="1241112"/>
            <a:ext cx="8712200" cy="430887"/>
          </a:xfrm>
          <a:prstGeom prst="rect">
            <a:avLst/>
          </a:prstGeom>
          <a:noFill/>
        </p:spPr>
        <p:txBody>
          <a:bodyPr wrap="square" lIns="0" tIns="0" rIns="0" bIns="0" rtlCol="0">
            <a:spAutoFit/>
          </a:bodyPr>
          <a:lstStyle/>
          <a:p>
            <a:pPr algn="ctr"/>
            <a:r>
              <a:rPr lang="en-US" sz="1400" b="1" dirty="0" smtClean="0">
                <a:solidFill>
                  <a:srgbClr val="FFFF00"/>
                </a:solidFill>
                <a:latin typeface="Arial" pitchFamily="34" charset="0"/>
                <a:cs typeface="Arial" pitchFamily="34" charset="0"/>
              </a:rPr>
              <a:t>as an adjunct to diet in: adults with HeFH or clinical ASCVD on maximally tolerated </a:t>
            </a:r>
            <a:r>
              <a:rPr lang="en-US" sz="1400" b="1" dirty="0" err="1" smtClean="0">
                <a:solidFill>
                  <a:srgbClr val="FFFF00"/>
                </a:solidFill>
                <a:latin typeface="Arial" pitchFamily="34" charset="0"/>
                <a:cs typeface="Arial" pitchFamily="34" charset="0"/>
              </a:rPr>
              <a:t>statin</a:t>
            </a:r>
            <a:r>
              <a:rPr lang="en-US" sz="1400" b="1" dirty="0" smtClean="0">
                <a:solidFill>
                  <a:srgbClr val="FFFF00"/>
                </a:solidFill>
                <a:latin typeface="Arial" pitchFamily="34" charset="0"/>
                <a:cs typeface="Arial" pitchFamily="34" charset="0"/>
              </a:rPr>
              <a:t> therapy</a:t>
            </a:r>
            <a:r>
              <a:rPr lang="en-US" sz="1400" b="1" baseline="30000" dirty="0" smtClean="0">
                <a:solidFill>
                  <a:srgbClr val="FFFF00"/>
                </a:solidFill>
                <a:latin typeface="Arial" pitchFamily="34" charset="0"/>
                <a:cs typeface="Arial" pitchFamily="34" charset="0"/>
              </a:rPr>
              <a:t>*</a:t>
            </a:r>
            <a:r>
              <a:rPr lang="en-US" sz="1400" b="1" dirty="0" smtClean="0">
                <a:solidFill>
                  <a:srgbClr val="FFFF00"/>
                </a:solidFill>
                <a:latin typeface="Arial" pitchFamily="34" charset="0"/>
                <a:cs typeface="Arial" pitchFamily="34" charset="0"/>
              </a:rPr>
              <a:t> </a:t>
            </a:r>
          </a:p>
          <a:p>
            <a:pPr algn="ctr"/>
            <a:r>
              <a:rPr lang="en-US" sz="1400" b="1" dirty="0" smtClean="0">
                <a:solidFill>
                  <a:srgbClr val="FFFF00"/>
                </a:solidFill>
                <a:latin typeface="Arial" pitchFamily="34" charset="0"/>
                <a:cs typeface="Arial" pitchFamily="34" charset="0"/>
              </a:rPr>
              <a:t>OR patients with HoFH on other LDL-lowering therapies</a:t>
            </a:r>
            <a:r>
              <a:rPr lang="en-US" sz="1400" b="1" baseline="30000" dirty="0" smtClean="0">
                <a:solidFill>
                  <a:srgbClr val="FFFF00"/>
                </a:solidFill>
                <a:latin typeface="Arial" pitchFamily="34" charset="0"/>
                <a:cs typeface="Arial" pitchFamily="34" charset="0"/>
              </a:rPr>
              <a:t>1 </a:t>
            </a:r>
          </a:p>
        </p:txBody>
      </p:sp>
      <p:sp>
        <p:nvSpPr>
          <p:cNvPr id="40" name="TextBox 39"/>
          <p:cNvSpPr txBox="1"/>
          <p:nvPr/>
        </p:nvSpPr>
        <p:spPr>
          <a:xfrm>
            <a:off x="283464" y="5506243"/>
            <a:ext cx="8731949" cy="641008"/>
          </a:xfrm>
          <a:prstGeom prst="rect">
            <a:avLst/>
          </a:prstGeom>
          <a:noFill/>
        </p:spPr>
        <p:txBody>
          <a:bodyPr vert="horz" wrap="square" lIns="0" tIns="0" rIns="0" bIns="0" rtlCol="0" anchor="b" anchorCtr="0">
            <a:noAutofit/>
          </a:bodyPr>
          <a:lstStyle>
            <a:defPPr>
              <a:defRPr lang="en-US"/>
            </a:defPPr>
            <a:lvl1pPr>
              <a:defRPr sz="900" b="0">
                <a:solidFill>
                  <a:srgbClr val="000000"/>
                </a:solidFill>
                <a:latin typeface="Arial"/>
              </a:defRPr>
            </a:lvl1pPr>
          </a:lstStyle>
          <a:p>
            <a:pPr>
              <a:spcBef>
                <a:spcPts val="200"/>
              </a:spcBef>
            </a:pPr>
            <a:r>
              <a:rPr lang="en-US" dirty="0" smtClean="0">
                <a:solidFill>
                  <a:schemeClr val="bg1"/>
                </a:solidFill>
                <a:cs typeface="Arial" pitchFamily="34" charset="0"/>
              </a:rPr>
              <a:t>*Maximally tolerated includes patients who have been optimized on </a:t>
            </a:r>
            <a:r>
              <a:rPr lang="en-US" dirty="0" err="1" smtClean="0">
                <a:solidFill>
                  <a:schemeClr val="bg1"/>
                </a:solidFill>
                <a:cs typeface="Arial" pitchFamily="34" charset="0"/>
              </a:rPr>
              <a:t>statins</a:t>
            </a:r>
            <a:r>
              <a:rPr lang="en-US" dirty="0" smtClean="0">
                <a:solidFill>
                  <a:schemeClr val="bg1"/>
                </a:solidFill>
                <a:cs typeface="Arial" pitchFamily="34" charset="0"/>
              </a:rPr>
              <a:t> or cannot tolerate any </a:t>
            </a:r>
            <a:r>
              <a:rPr lang="en-US" dirty="0" err="1" smtClean="0">
                <a:solidFill>
                  <a:schemeClr val="bg1"/>
                </a:solidFill>
                <a:cs typeface="Arial" pitchFamily="34" charset="0"/>
              </a:rPr>
              <a:t>statin</a:t>
            </a:r>
            <a:r>
              <a:rPr lang="en-US" dirty="0" smtClean="0">
                <a:solidFill>
                  <a:schemeClr val="bg1"/>
                </a:solidFill>
                <a:cs typeface="Arial" pitchFamily="34" charset="0"/>
              </a:rPr>
              <a:t> type or dose.</a:t>
            </a:r>
            <a:endParaRPr lang="en-US" baseline="30000" dirty="0" smtClean="0">
              <a:solidFill>
                <a:schemeClr val="bg1"/>
              </a:solidFill>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ln>
            <a:noFill/>
          </a:ln>
        </p:spPr>
        <p:txBody>
          <a:bodyPr/>
          <a:lstStyle/>
          <a:p>
            <a:r>
              <a:rPr lang="en-US" sz="2600" dirty="0" smtClean="0">
                <a:solidFill>
                  <a:prstClr val="white"/>
                </a:solidFill>
              </a:rPr>
              <a:t>Across Four Clinical Trials, Repatha</a:t>
            </a:r>
            <a:r>
              <a:rPr lang="en-US" sz="2600" baseline="30000" dirty="0" smtClean="0">
                <a:solidFill>
                  <a:prstClr val="white"/>
                </a:solidFill>
              </a:rPr>
              <a:t>™</a:t>
            </a:r>
            <a:r>
              <a:rPr lang="en-US" sz="2600" dirty="0" smtClean="0">
                <a:solidFill>
                  <a:prstClr val="white"/>
                </a:solidFill>
              </a:rPr>
              <a:t> Demonstrated Significant LDL-C Reduction</a:t>
            </a:r>
            <a:endParaRPr lang="en-US" dirty="0" smtClean="0"/>
          </a:p>
        </p:txBody>
      </p:sp>
      <p:sp>
        <p:nvSpPr>
          <p:cNvPr id="37" name="TextBox 36"/>
          <p:cNvSpPr txBox="1"/>
          <p:nvPr/>
        </p:nvSpPr>
        <p:spPr>
          <a:xfrm>
            <a:off x="283464" y="6336821"/>
            <a:ext cx="6544578" cy="242445"/>
          </a:xfrm>
          <a:prstGeom prst="rect">
            <a:avLst/>
          </a:prstGeom>
          <a:noFill/>
        </p:spPr>
        <p:txBody>
          <a:bodyPr vert="horz" wrap="square" lIns="0" tIns="0" rIns="0" bIns="0" rtlCol="0" anchor="b" anchorCtr="0">
            <a:noAutofit/>
          </a:bodyPr>
          <a:lstStyle>
            <a:defPPr>
              <a:defRPr lang="en-US"/>
            </a:defPPr>
            <a:lvl1pPr>
              <a:defRPr sz="900" b="0">
                <a:solidFill>
                  <a:srgbClr val="000000"/>
                </a:solidFill>
                <a:latin typeface="Arial"/>
              </a:defRPr>
            </a:lvl1pPr>
          </a:lstStyle>
          <a:p>
            <a:pPr>
              <a:spcBef>
                <a:spcPts val="200"/>
              </a:spcBef>
            </a:pPr>
            <a:r>
              <a:rPr lang="en-US" dirty="0" smtClean="0">
                <a:latin typeface="Arial" pitchFamily="34" charset="0"/>
              </a:rPr>
              <a:t>1. </a:t>
            </a:r>
            <a:r>
              <a:rPr lang="en-US" dirty="0" smtClean="0"/>
              <a:t>Repatha</a:t>
            </a:r>
            <a:r>
              <a:rPr lang="en-US" baseline="30000" dirty="0" smtClean="0"/>
              <a:t>™</a:t>
            </a:r>
            <a:r>
              <a:rPr lang="en-US" dirty="0" smtClean="0"/>
              <a:t> (evolocumab) Prescribing Information, Amgen. </a:t>
            </a:r>
            <a:r>
              <a:rPr lang="en-US" altLang="ja-JP" dirty="0" smtClean="0">
                <a:solidFill>
                  <a:schemeClr val="tx1"/>
                </a:solidFill>
                <a:latin typeface="Arial" pitchFamily="34" charset="0"/>
                <a:cs typeface="Arial" pitchFamily="34" charset="0"/>
              </a:rPr>
              <a:t>2. </a:t>
            </a:r>
            <a:r>
              <a:rPr lang="en-US" dirty="0" smtClean="0">
                <a:latin typeface="Arial" pitchFamily="34" charset="0"/>
              </a:rPr>
              <a:t>Robinson J, et al. </a:t>
            </a:r>
            <a:r>
              <a:rPr lang="en-US" i="1" dirty="0" smtClean="0">
                <a:latin typeface="Arial" pitchFamily="34" charset="0"/>
              </a:rPr>
              <a:t>JAMA</a:t>
            </a:r>
            <a:r>
              <a:rPr lang="en-US" dirty="0" smtClean="0">
                <a:latin typeface="Arial" pitchFamily="34" charset="0"/>
              </a:rPr>
              <a:t>. 2014;311:1870-1882. 3.</a:t>
            </a:r>
            <a:r>
              <a:rPr lang="en-US" dirty="0" smtClean="0"/>
              <a:t> Blom DJ, et al. </a:t>
            </a:r>
            <a:r>
              <a:rPr lang="en-US" i="1" dirty="0" smtClean="0"/>
              <a:t>N Engl J Med</a:t>
            </a:r>
            <a:r>
              <a:rPr lang="en-US" dirty="0" smtClean="0"/>
              <a:t>. 2014;370:1809-1819.</a:t>
            </a:r>
            <a:r>
              <a:rPr lang="en-US" dirty="0" smtClean="0">
                <a:latin typeface="Arial" pitchFamily="34" charset="0"/>
              </a:rPr>
              <a:t> 4. </a:t>
            </a:r>
            <a:r>
              <a:rPr lang="en-US" dirty="0" smtClean="0">
                <a:solidFill>
                  <a:schemeClr val="tx1"/>
                </a:solidFill>
                <a:latin typeface="Arial" pitchFamily="34" charset="0"/>
              </a:rPr>
              <a:t>Raal FJ, et al. </a:t>
            </a:r>
            <a:r>
              <a:rPr lang="nl-NL" i="1" dirty="0" smtClean="0"/>
              <a:t>Lancet</a:t>
            </a:r>
            <a:r>
              <a:rPr lang="nl-NL" dirty="0" smtClean="0"/>
              <a:t>. 2015;385:331-334. 5. Raal FJ, et al. </a:t>
            </a:r>
            <a:r>
              <a:rPr lang="nl-NL" i="1" dirty="0" smtClean="0"/>
              <a:t>Lancet</a:t>
            </a:r>
            <a:r>
              <a:rPr lang="nl-NL" dirty="0" smtClean="0"/>
              <a:t>; 2015;385:341-350. </a:t>
            </a:r>
            <a:endParaRPr lang="en-US" dirty="0" smtClean="0">
              <a:solidFill>
                <a:schemeClr val="tx1"/>
              </a:solidFill>
              <a:cs typeface="Arial" pitchFamily="34" charset="0"/>
            </a:endParaRPr>
          </a:p>
        </p:txBody>
      </p:sp>
      <p:sp>
        <p:nvSpPr>
          <p:cNvPr id="66" name="Rectangle 65"/>
          <p:cNvSpPr/>
          <p:nvPr/>
        </p:nvSpPr>
        <p:spPr>
          <a:xfrm>
            <a:off x="-2985314" y="3415740"/>
            <a:ext cx="2679700" cy="818396"/>
          </a:xfrm>
          <a:prstGeom prst="rect">
            <a:avLst/>
          </a:prstGeom>
        </p:spPr>
        <p:txBody>
          <a:bodyPr wrap="square" lIns="0" tIns="0" rIns="0" bIns="0" anchor="ctr" anchorCtr="0">
            <a:noAutofit/>
          </a:bodyPr>
          <a:lstStyle/>
          <a:p>
            <a:pPr lvl="0" algn="ctr">
              <a:lnSpc>
                <a:spcPct val="95000"/>
              </a:lnSpc>
              <a:spcAft>
                <a:spcPts val="1200"/>
              </a:spcAft>
              <a:buClr>
                <a:srgbClr val="E53E30"/>
              </a:buClr>
              <a:buSzPct val="110000"/>
            </a:pPr>
            <a:endParaRPr lang="en-US" sz="1400" dirty="0" smtClean="0">
              <a:solidFill>
                <a:prstClr val="black">
                  <a:hueOff val="0"/>
                  <a:satOff val="0"/>
                  <a:lumOff val="0"/>
                  <a:alphaOff val="0"/>
                </a:prstClr>
              </a:solidFill>
              <a:latin typeface="Arial" pitchFamily="34" charset="0"/>
              <a:cs typeface="Arial" pitchFamily="34" charset="0"/>
            </a:endParaRPr>
          </a:p>
        </p:txBody>
      </p:sp>
      <p:sp>
        <p:nvSpPr>
          <p:cNvPr id="41" name="Oval 40"/>
          <p:cNvSpPr/>
          <p:nvPr/>
        </p:nvSpPr>
        <p:spPr>
          <a:xfrm>
            <a:off x="3316126" y="5469241"/>
            <a:ext cx="2532317" cy="356772"/>
          </a:xfrm>
          <a:prstGeom prst="ellipse">
            <a:avLst/>
          </a:prstGeom>
          <a:solidFill>
            <a:schemeClr val="tx1">
              <a:lumMod val="50000"/>
              <a:lumOff val="50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386353" y="5469241"/>
            <a:ext cx="2532317" cy="356772"/>
          </a:xfrm>
          <a:prstGeom prst="ellipse">
            <a:avLst/>
          </a:prstGeom>
          <a:solidFill>
            <a:schemeClr val="tx1">
              <a:lumMod val="50000"/>
              <a:lumOff val="50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335775" y="3320501"/>
            <a:ext cx="2633472" cy="2539951"/>
          </a:xfrm>
          <a:prstGeom prst="rect">
            <a:avLst/>
          </a:prstGeom>
          <a:solidFill>
            <a:srgbClr val="BDD6F9"/>
          </a:solidFill>
          <a:effectLst>
            <a:glow rad="139700">
              <a:srgbClr val="A6A9AD">
                <a:alpha val="40000"/>
              </a:srgbClr>
            </a:glow>
          </a:effectLst>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lIns="0" tIns="548640" rIns="0" bIns="0" rtlCol="0" anchor="t" anchorCtr="0"/>
          <a:lstStyle/>
          <a:p>
            <a:pPr algn="ctr">
              <a:lnSpc>
                <a:spcPct val="95000"/>
              </a:lnSpc>
              <a:spcAft>
                <a:spcPts val="1200"/>
              </a:spcAft>
              <a:buClr>
                <a:schemeClr val="accent2"/>
              </a:buClr>
              <a:buSzPct val="110000"/>
            </a:pPr>
            <a:endParaRPr lang="en-US" sz="1400" dirty="0" smtClean="0">
              <a:latin typeface="Arial" pitchFamily="34" charset="0"/>
              <a:cs typeface="Arial" pitchFamily="34" charset="0"/>
            </a:endParaRPr>
          </a:p>
        </p:txBody>
      </p:sp>
      <p:sp>
        <p:nvSpPr>
          <p:cNvPr id="44" name="Pentagon 43"/>
          <p:cNvSpPr/>
          <p:nvPr/>
        </p:nvSpPr>
        <p:spPr>
          <a:xfrm rot="5400000">
            <a:off x="832195" y="1899642"/>
            <a:ext cx="1645920" cy="2633472"/>
          </a:xfrm>
          <a:prstGeom prst="homePlate">
            <a:avLst>
              <a:gd name="adj" fmla="val 22917"/>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0" scaled="1"/>
            <a:tileRect/>
          </a:gradFill>
          <a:ln>
            <a:noFill/>
          </a:ln>
          <a:effectLst>
            <a:glow rad="139700">
              <a:schemeClr val="accent4">
                <a:satMod val="175000"/>
                <a:alpha val="40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p:cNvSpPr txBox="1"/>
          <p:nvPr/>
        </p:nvSpPr>
        <p:spPr>
          <a:xfrm>
            <a:off x="311527" y="2678459"/>
            <a:ext cx="2665484" cy="688768"/>
          </a:xfrm>
          <a:prstGeom prst="rect">
            <a:avLst/>
          </a:prstGeom>
          <a:noFill/>
        </p:spPr>
        <p:txBody>
          <a:bodyPr wrap="square" lIns="0" tIns="0" rIns="0" bIns="0" rtlCol="0">
            <a:noAutofit/>
          </a:bodyPr>
          <a:lstStyle/>
          <a:p>
            <a:pPr algn="ctr">
              <a:lnSpc>
                <a:spcPct val="110000"/>
              </a:lnSpc>
            </a:pPr>
            <a:r>
              <a:rPr lang="en-US" sz="2800" b="1" dirty="0" smtClean="0">
                <a:solidFill>
                  <a:schemeClr val="bg1"/>
                </a:solidFill>
                <a:latin typeface="Arial Narrow" pitchFamily="34" charset="0"/>
                <a:cs typeface="Arial" pitchFamily="34" charset="0"/>
              </a:rPr>
              <a:t>COMBINATION</a:t>
            </a:r>
          </a:p>
          <a:p>
            <a:pPr algn="ctr">
              <a:lnSpc>
                <a:spcPct val="110000"/>
              </a:lnSpc>
            </a:pPr>
            <a:r>
              <a:rPr lang="en-US" b="1" dirty="0" smtClean="0">
                <a:solidFill>
                  <a:schemeClr val="bg1"/>
                </a:solidFill>
                <a:latin typeface="Arial Narrow" pitchFamily="34" charset="0"/>
                <a:cs typeface="Arial" pitchFamily="34" charset="0"/>
              </a:rPr>
              <a:t>WITH STATIN THERAPY</a:t>
            </a:r>
          </a:p>
          <a:p>
            <a:pPr algn="ctr">
              <a:lnSpc>
                <a:spcPct val="110000"/>
              </a:lnSpc>
            </a:pPr>
            <a:r>
              <a:rPr lang="en-US" b="1" dirty="0" smtClean="0">
                <a:solidFill>
                  <a:schemeClr val="bg1"/>
                </a:solidFill>
                <a:latin typeface="Arial Narrow" pitchFamily="34" charset="0"/>
                <a:cs typeface="Arial" pitchFamily="34" charset="0"/>
              </a:rPr>
              <a:t>IN CLINICAL ASCVD</a:t>
            </a:r>
            <a:r>
              <a:rPr lang="en-US" b="1" baseline="30000" dirty="0" smtClean="0">
                <a:solidFill>
                  <a:schemeClr val="bg1"/>
                </a:solidFill>
                <a:latin typeface="Arial Narrow" pitchFamily="34" charset="0"/>
                <a:cs typeface="Arial" pitchFamily="34" charset="0"/>
              </a:rPr>
              <a:t>1,2</a:t>
            </a:r>
          </a:p>
          <a:p>
            <a:pPr algn="ctr"/>
            <a:endParaRPr lang="en-US" sz="1400" b="1" baseline="30000" dirty="0" smtClean="0">
              <a:solidFill>
                <a:schemeClr val="bg1"/>
              </a:solidFill>
              <a:latin typeface="Arial Narrow" pitchFamily="34" charset="0"/>
              <a:cs typeface="Arial" pitchFamily="34" charset="0"/>
            </a:endParaRPr>
          </a:p>
        </p:txBody>
      </p:sp>
      <p:grpSp>
        <p:nvGrpSpPr>
          <p:cNvPr id="76" name="Group 75"/>
          <p:cNvGrpSpPr/>
          <p:nvPr/>
        </p:nvGrpSpPr>
        <p:grpSpPr>
          <a:xfrm>
            <a:off x="1301369" y="2004212"/>
            <a:ext cx="685800" cy="682142"/>
            <a:chOff x="1301369" y="2004212"/>
            <a:chExt cx="685800" cy="682142"/>
          </a:xfrm>
        </p:grpSpPr>
        <p:sp>
          <p:nvSpPr>
            <p:cNvPr id="46" name="Oval 45"/>
            <p:cNvSpPr/>
            <p:nvPr/>
          </p:nvSpPr>
          <p:spPr>
            <a:xfrm>
              <a:off x="1301369" y="2004212"/>
              <a:ext cx="685800" cy="682142"/>
            </a:xfrm>
            <a:prstGeom prst="ellipse">
              <a:avLst/>
            </a:prstGeom>
            <a:gradFill flip="none" rotWithShape="1">
              <a:gsLst>
                <a:gs pos="0">
                  <a:srgbClr val="C52215"/>
                </a:gs>
                <a:gs pos="50000">
                  <a:schemeClr val="accent2"/>
                </a:gs>
                <a:gs pos="100000">
                  <a:schemeClr val="accent2">
                    <a:shade val="100000"/>
                    <a:satMod val="115000"/>
                  </a:schemeClr>
                </a:gs>
              </a:gsLst>
              <a:lin ang="5400000" scaled="1"/>
              <a:tileRect/>
            </a:gradFill>
            <a:ln w="19050">
              <a:solidFill>
                <a:schemeClr val="bg2"/>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4800" dirty="0">
                <a:solidFill>
                  <a:schemeClr val="bg1"/>
                </a:solidFill>
                <a:latin typeface="Arial Black" pitchFamily="34" charset="0"/>
                <a:cs typeface="Arial" pitchFamily="34" charset="0"/>
              </a:endParaRPr>
            </a:p>
          </p:txBody>
        </p:sp>
        <p:sp>
          <p:nvSpPr>
            <p:cNvPr id="47" name="Freeform 46"/>
            <p:cNvSpPr/>
            <p:nvPr/>
          </p:nvSpPr>
          <p:spPr>
            <a:xfrm>
              <a:off x="1467043" y="2164308"/>
              <a:ext cx="354452" cy="361950"/>
            </a:xfrm>
            <a:custGeom>
              <a:avLst/>
              <a:gdLst>
                <a:gd name="connsiteX0" fmla="*/ 0 w 422695"/>
                <a:gd name="connsiteY0" fmla="*/ 93678 h 258792"/>
                <a:gd name="connsiteX1" fmla="*/ 93678 w 422695"/>
                <a:gd name="connsiteY1" fmla="*/ 93678 h 258792"/>
                <a:gd name="connsiteX2" fmla="*/ 93678 w 422695"/>
                <a:gd name="connsiteY2" fmla="*/ 0 h 258792"/>
                <a:gd name="connsiteX3" fmla="*/ 329017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93678 h 258792"/>
                <a:gd name="connsiteX1" fmla="*/ 93678 w 422695"/>
                <a:gd name="connsiteY1" fmla="*/ 93678 h 258792"/>
                <a:gd name="connsiteX2" fmla="*/ 179403 w 422695"/>
                <a:gd name="connsiteY2" fmla="*/ 0 h 258792"/>
                <a:gd name="connsiteX3" fmla="*/ 329017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93678 h 258792"/>
                <a:gd name="connsiteX1" fmla="*/ 93678 w 422695"/>
                <a:gd name="connsiteY1" fmla="*/ 93678 h 258792"/>
                <a:gd name="connsiteX2" fmla="*/ 179403 w 422695"/>
                <a:gd name="connsiteY2" fmla="*/ 0 h 258792"/>
                <a:gd name="connsiteX3" fmla="*/ 238529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93678 h 258792"/>
                <a:gd name="connsiteX1" fmla="*/ 93678 w 422695"/>
                <a:gd name="connsiteY1" fmla="*/ 93678 h 258792"/>
                <a:gd name="connsiteX2" fmla="*/ 179403 w 422695"/>
                <a:gd name="connsiteY2" fmla="*/ 0 h 258792"/>
                <a:gd name="connsiteX3" fmla="*/ 238529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93678 h 258792"/>
                <a:gd name="connsiteX1" fmla="*/ 204803 w 422695"/>
                <a:gd name="connsiteY1" fmla="*/ 57150 h 258792"/>
                <a:gd name="connsiteX2" fmla="*/ 179403 w 422695"/>
                <a:gd name="connsiteY2" fmla="*/ 0 h 258792"/>
                <a:gd name="connsiteX3" fmla="*/ 238529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100822 h 265936"/>
                <a:gd name="connsiteX1" fmla="*/ 204803 w 422695"/>
                <a:gd name="connsiteY1" fmla="*/ 64294 h 265936"/>
                <a:gd name="connsiteX2" fmla="*/ 191309 w 422695"/>
                <a:gd name="connsiteY2" fmla="*/ 0 h 265936"/>
                <a:gd name="connsiteX3" fmla="*/ 238529 w 422695"/>
                <a:gd name="connsiteY3" fmla="*/ 7144 h 265936"/>
                <a:gd name="connsiteX4" fmla="*/ 329017 w 422695"/>
                <a:gd name="connsiteY4" fmla="*/ 100822 h 265936"/>
                <a:gd name="connsiteX5" fmla="*/ 422695 w 422695"/>
                <a:gd name="connsiteY5" fmla="*/ 100822 h 265936"/>
                <a:gd name="connsiteX6" fmla="*/ 422695 w 422695"/>
                <a:gd name="connsiteY6" fmla="*/ 172258 h 265936"/>
                <a:gd name="connsiteX7" fmla="*/ 329017 w 422695"/>
                <a:gd name="connsiteY7" fmla="*/ 172258 h 265936"/>
                <a:gd name="connsiteX8" fmla="*/ 329017 w 422695"/>
                <a:gd name="connsiteY8" fmla="*/ 265936 h 265936"/>
                <a:gd name="connsiteX9" fmla="*/ 93678 w 422695"/>
                <a:gd name="connsiteY9" fmla="*/ 265936 h 265936"/>
                <a:gd name="connsiteX10" fmla="*/ 93678 w 422695"/>
                <a:gd name="connsiteY10" fmla="*/ 172258 h 265936"/>
                <a:gd name="connsiteX11" fmla="*/ 0 w 422695"/>
                <a:gd name="connsiteY11" fmla="*/ 172258 h 265936"/>
                <a:gd name="connsiteX12" fmla="*/ 0 w 422695"/>
                <a:gd name="connsiteY12" fmla="*/ 100822 h 265936"/>
                <a:gd name="connsiteX0" fmla="*/ 0 w 422695"/>
                <a:gd name="connsiteY0" fmla="*/ 137993 h 303107"/>
                <a:gd name="connsiteX1" fmla="*/ 204803 w 422695"/>
                <a:gd name="connsiteY1" fmla="*/ 101465 h 303107"/>
                <a:gd name="connsiteX2" fmla="*/ 113251 w 422695"/>
                <a:gd name="connsiteY2" fmla="*/ 0 h 303107"/>
                <a:gd name="connsiteX3" fmla="*/ 238529 w 422695"/>
                <a:gd name="connsiteY3" fmla="*/ 44315 h 303107"/>
                <a:gd name="connsiteX4" fmla="*/ 329017 w 422695"/>
                <a:gd name="connsiteY4" fmla="*/ 137993 h 303107"/>
                <a:gd name="connsiteX5" fmla="*/ 422695 w 422695"/>
                <a:gd name="connsiteY5" fmla="*/ 137993 h 303107"/>
                <a:gd name="connsiteX6" fmla="*/ 422695 w 422695"/>
                <a:gd name="connsiteY6" fmla="*/ 209429 h 303107"/>
                <a:gd name="connsiteX7" fmla="*/ 329017 w 422695"/>
                <a:gd name="connsiteY7" fmla="*/ 209429 h 303107"/>
                <a:gd name="connsiteX8" fmla="*/ 329017 w 422695"/>
                <a:gd name="connsiteY8" fmla="*/ 303107 h 303107"/>
                <a:gd name="connsiteX9" fmla="*/ 93678 w 422695"/>
                <a:gd name="connsiteY9" fmla="*/ 303107 h 303107"/>
                <a:gd name="connsiteX10" fmla="*/ 93678 w 422695"/>
                <a:gd name="connsiteY10" fmla="*/ 209429 h 303107"/>
                <a:gd name="connsiteX11" fmla="*/ 0 w 422695"/>
                <a:gd name="connsiteY11" fmla="*/ 209429 h 303107"/>
                <a:gd name="connsiteX12" fmla="*/ 0 w 422695"/>
                <a:gd name="connsiteY12" fmla="*/ 137993 h 303107"/>
                <a:gd name="connsiteX0" fmla="*/ 0 w 422695"/>
                <a:gd name="connsiteY0" fmla="*/ 137993 h 303107"/>
                <a:gd name="connsiteX1" fmla="*/ 204803 w 422695"/>
                <a:gd name="connsiteY1" fmla="*/ 101465 h 303107"/>
                <a:gd name="connsiteX2" fmla="*/ 113251 w 422695"/>
                <a:gd name="connsiteY2" fmla="*/ 0 h 303107"/>
                <a:gd name="connsiteX3" fmla="*/ 216227 w 422695"/>
                <a:gd name="connsiteY3" fmla="*/ 10862 h 303107"/>
                <a:gd name="connsiteX4" fmla="*/ 329017 w 422695"/>
                <a:gd name="connsiteY4" fmla="*/ 137993 h 303107"/>
                <a:gd name="connsiteX5" fmla="*/ 422695 w 422695"/>
                <a:gd name="connsiteY5" fmla="*/ 137993 h 303107"/>
                <a:gd name="connsiteX6" fmla="*/ 422695 w 422695"/>
                <a:gd name="connsiteY6" fmla="*/ 209429 h 303107"/>
                <a:gd name="connsiteX7" fmla="*/ 329017 w 422695"/>
                <a:gd name="connsiteY7" fmla="*/ 209429 h 303107"/>
                <a:gd name="connsiteX8" fmla="*/ 329017 w 422695"/>
                <a:gd name="connsiteY8" fmla="*/ 303107 h 303107"/>
                <a:gd name="connsiteX9" fmla="*/ 93678 w 422695"/>
                <a:gd name="connsiteY9" fmla="*/ 303107 h 303107"/>
                <a:gd name="connsiteX10" fmla="*/ 93678 w 422695"/>
                <a:gd name="connsiteY10" fmla="*/ 209429 h 303107"/>
                <a:gd name="connsiteX11" fmla="*/ 0 w 422695"/>
                <a:gd name="connsiteY11" fmla="*/ 209429 h 303107"/>
                <a:gd name="connsiteX12" fmla="*/ 0 w 422695"/>
                <a:gd name="connsiteY12" fmla="*/ 137993 h 303107"/>
                <a:gd name="connsiteX0" fmla="*/ 0 w 422695"/>
                <a:gd name="connsiteY0" fmla="*/ 137993 h 303107"/>
                <a:gd name="connsiteX1" fmla="*/ 119310 w 422695"/>
                <a:gd name="connsiteY1" fmla="*/ 108899 h 303107"/>
                <a:gd name="connsiteX2" fmla="*/ 113251 w 422695"/>
                <a:gd name="connsiteY2" fmla="*/ 0 h 303107"/>
                <a:gd name="connsiteX3" fmla="*/ 216227 w 422695"/>
                <a:gd name="connsiteY3" fmla="*/ 10862 h 303107"/>
                <a:gd name="connsiteX4" fmla="*/ 329017 w 422695"/>
                <a:gd name="connsiteY4" fmla="*/ 137993 h 303107"/>
                <a:gd name="connsiteX5" fmla="*/ 422695 w 422695"/>
                <a:gd name="connsiteY5" fmla="*/ 137993 h 303107"/>
                <a:gd name="connsiteX6" fmla="*/ 422695 w 422695"/>
                <a:gd name="connsiteY6" fmla="*/ 209429 h 303107"/>
                <a:gd name="connsiteX7" fmla="*/ 329017 w 422695"/>
                <a:gd name="connsiteY7" fmla="*/ 209429 h 303107"/>
                <a:gd name="connsiteX8" fmla="*/ 329017 w 422695"/>
                <a:gd name="connsiteY8" fmla="*/ 303107 h 303107"/>
                <a:gd name="connsiteX9" fmla="*/ 93678 w 422695"/>
                <a:gd name="connsiteY9" fmla="*/ 303107 h 303107"/>
                <a:gd name="connsiteX10" fmla="*/ 93678 w 422695"/>
                <a:gd name="connsiteY10" fmla="*/ 209429 h 303107"/>
                <a:gd name="connsiteX11" fmla="*/ 0 w 422695"/>
                <a:gd name="connsiteY11" fmla="*/ 209429 h 303107"/>
                <a:gd name="connsiteX12" fmla="*/ 0 w 422695"/>
                <a:gd name="connsiteY12" fmla="*/ 137993 h 303107"/>
                <a:gd name="connsiteX0" fmla="*/ 0 w 422695"/>
                <a:gd name="connsiteY0" fmla="*/ 137993 h 303107"/>
                <a:gd name="connsiteX1" fmla="*/ 119310 w 422695"/>
                <a:gd name="connsiteY1" fmla="*/ 108899 h 303107"/>
                <a:gd name="connsiteX2" fmla="*/ 113251 w 422695"/>
                <a:gd name="connsiteY2" fmla="*/ 0 h 303107"/>
                <a:gd name="connsiteX3" fmla="*/ 216227 w 422695"/>
                <a:gd name="connsiteY3" fmla="*/ 10862 h 303107"/>
                <a:gd name="connsiteX4" fmla="*/ 232373 w 422695"/>
                <a:gd name="connsiteY4" fmla="*/ 115691 h 303107"/>
                <a:gd name="connsiteX5" fmla="*/ 422695 w 422695"/>
                <a:gd name="connsiteY5" fmla="*/ 137993 h 303107"/>
                <a:gd name="connsiteX6" fmla="*/ 422695 w 422695"/>
                <a:gd name="connsiteY6" fmla="*/ 209429 h 303107"/>
                <a:gd name="connsiteX7" fmla="*/ 329017 w 422695"/>
                <a:gd name="connsiteY7" fmla="*/ 209429 h 303107"/>
                <a:gd name="connsiteX8" fmla="*/ 329017 w 422695"/>
                <a:gd name="connsiteY8" fmla="*/ 303107 h 303107"/>
                <a:gd name="connsiteX9" fmla="*/ 93678 w 422695"/>
                <a:gd name="connsiteY9" fmla="*/ 303107 h 303107"/>
                <a:gd name="connsiteX10" fmla="*/ 93678 w 422695"/>
                <a:gd name="connsiteY10" fmla="*/ 209429 h 303107"/>
                <a:gd name="connsiteX11" fmla="*/ 0 w 422695"/>
                <a:gd name="connsiteY11" fmla="*/ 209429 h 303107"/>
                <a:gd name="connsiteX12" fmla="*/ 0 w 422695"/>
                <a:gd name="connsiteY12" fmla="*/ 137993 h 303107"/>
                <a:gd name="connsiteX0" fmla="*/ 0 w 422695"/>
                <a:gd name="connsiteY0" fmla="*/ 138283 h 303397"/>
                <a:gd name="connsiteX1" fmla="*/ 119310 w 422695"/>
                <a:gd name="connsiteY1" fmla="*/ 109189 h 303397"/>
                <a:gd name="connsiteX2" fmla="*/ 113251 w 422695"/>
                <a:gd name="connsiteY2" fmla="*/ 290 h 303397"/>
                <a:gd name="connsiteX3" fmla="*/ 219944 w 422695"/>
                <a:gd name="connsiteY3" fmla="*/ 0 h 303397"/>
                <a:gd name="connsiteX4" fmla="*/ 232373 w 422695"/>
                <a:gd name="connsiteY4" fmla="*/ 115981 h 303397"/>
                <a:gd name="connsiteX5" fmla="*/ 422695 w 422695"/>
                <a:gd name="connsiteY5" fmla="*/ 138283 h 303397"/>
                <a:gd name="connsiteX6" fmla="*/ 422695 w 422695"/>
                <a:gd name="connsiteY6" fmla="*/ 209719 h 303397"/>
                <a:gd name="connsiteX7" fmla="*/ 329017 w 422695"/>
                <a:gd name="connsiteY7" fmla="*/ 209719 h 303397"/>
                <a:gd name="connsiteX8" fmla="*/ 329017 w 422695"/>
                <a:gd name="connsiteY8" fmla="*/ 303397 h 303397"/>
                <a:gd name="connsiteX9" fmla="*/ 93678 w 422695"/>
                <a:gd name="connsiteY9" fmla="*/ 303397 h 303397"/>
                <a:gd name="connsiteX10" fmla="*/ 93678 w 422695"/>
                <a:gd name="connsiteY10" fmla="*/ 209719 h 303397"/>
                <a:gd name="connsiteX11" fmla="*/ 0 w 422695"/>
                <a:gd name="connsiteY11" fmla="*/ 209719 h 303397"/>
                <a:gd name="connsiteX12" fmla="*/ 0 w 422695"/>
                <a:gd name="connsiteY12" fmla="*/ 138283 h 303397"/>
                <a:gd name="connsiteX0" fmla="*/ 0 w 422695"/>
                <a:gd name="connsiteY0" fmla="*/ 138283 h 303397"/>
                <a:gd name="connsiteX1" fmla="*/ 119310 w 422695"/>
                <a:gd name="connsiteY1" fmla="*/ 109189 h 303397"/>
                <a:gd name="connsiteX2" fmla="*/ 113251 w 422695"/>
                <a:gd name="connsiteY2" fmla="*/ 290 h 303397"/>
                <a:gd name="connsiteX3" fmla="*/ 219944 w 422695"/>
                <a:gd name="connsiteY3" fmla="*/ 0 h 303397"/>
                <a:gd name="connsiteX4" fmla="*/ 232373 w 422695"/>
                <a:gd name="connsiteY4" fmla="*/ 115981 h 303397"/>
                <a:gd name="connsiteX5" fmla="*/ 344636 w 422695"/>
                <a:gd name="connsiteY5" fmla="*/ 127132 h 303397"/>
                <a:gd name="connsiteX6" fmla="*/ 422695 w 422695"/>
                <a:gd name="connsiteY6" fmla="*/ 209719 h 303397"/>
                <a:gd name="connsiteX7" fmla="*/ 329017 w 422695"/>
                <a:gd name="connsiteY7" fmla="*/ 209719 h 303397"/>
                <a:gd name="connsiteX8" fmla="*/ 329017 w 422695"/>
                <a:gd name="connsiteY8" fmla="*/ 303397 h 303397"/>
                <a:gd name="connsiteX9" fmla="*/ 93678 w 422695"/>
                <a:gd name="connsiteY9" fmla="*/ 303397 h 303397"/>
                <a:gd name="connsiteX10" fmla="*/ 93678 w 422695"/>
                <a:gd name="connsiteY10" fmla="*/ 209719 h 303397"/>
                <a:gd name="connsiteX11" fmla="*/ 0 w 422695"/>
                <a:gd name="connsiteY11" fmla="*/ 209719 h 303397"/>
                <a:gd name="connsiteX12" fmla="*/ 0 w 422695"/>
                <a:gd name="connsiteY12" fmla="*/ 138283 h 303397"/>
                <a:gd name="connsiteX0" fmla="*/ 0 w 352070"/>
                <a:gd name="connsiteY0" fmla="*/ 138283 h 303397"/>
                <a:gd name="connsiteX1" fmla="*/ 119310 w 352070"/>
                <a:gd name="connsiteY1" fmla="*/ 109189 h 303397"/>
                <a:gd name="connsiteX2" fmla="*/ 113251 w 352070"/>
                <a:gd name="connsiteY2" fmla="*/ 290 h 303397"/>
                <a:gd name="connsiteX3" fmla="*/ 219944 w 352070"/>
                <a:gd name="connsiteY3" fmla="*/ 0 h 303397"/>
                <a:gd name="connsiteX4" fmla="*/ 232373 w 352070"/>
                <a:gd name="connsiteY4" fmla="*/ 115981 h 303397"/>
                <a:gd name="connsiteX5" fmla="*/ 344636 w 352070"/>
                <a:gd name="connsiteY5" fmla="*/ 127132 h 303397"/>
                <a:gd name="connsiteX6" fmla="*/ 352070 w 352070"/>
                <a:gd name="connsiteY6" fmla="*/ 209719 h 303397"/>
                <a:gd name="connsiteX7" fmla="*/ 329017 w 352070"/>
                <a:gd name="connsiteY7" fmla="*/ 209719 h 303397"/>
                <a:gd name="connsiteX8" fmla="*/ 329017 w 352070"/>
                <a:gd name="connsiteY8" fmla="*/ 303397 h 303397"/>
                <a:gd name="connsiteX9" fmla="*/ 93678 w 352070"/>
                <a:gd name="connsiteY9" fmla="*/ 303397 h 303397"/>
                <a:gd name="connsiteX10" fmla="*/ 93678 w 352070"/>
                <a:gd name="connsiteY10" fmla="*/ 209719 h 303397"/>
                <a:gd name="connsiteX11" fmla="*/ 0 w 352070"/>
                <a:gd name="connsiteY11" fmla="*/ 209719 h 303397"/>
                <a:gd name="connsiteX12" fmla="*/ 0 w 352070"/>
                <a:gd name="connsiteY12" fmla="*/ 138283 h 303397"/>
                <a:gd name="connsiteX0" fmla="*/ 0 w 352070"/>
                <a:gd name="connsiteY0" fmla="*/ 138283 h 303397"/>
                <a:gd name="connsiteX1" fmla="*/ 119310 w 352070"/>
                <a:gd name="connsiteY1" fmla="*/ 109189 h 303397"/>
                <a:gd name="connsiteX2" fmla="*/ 113251 w 352070"/>
                <a:gd name="connsiteY2" fmla="*/ 290 h 303397"/>
                <a:gd name="connsiteX3" fmla="*/ 219944 w 352070"/>
                <a:gd name="connsiteY3" fmla="*/ 0 h 303397"/>
                <a:gd name="connsiteX4" fmla="*/ 232373 w 352070"/>
                <a:gd name="connsiteY4" fmla="*/ 115981 h 303397"/>
                <a:gd name="connsiteX5" fmla="*/ 344636 w 352070"/>
                <a:gd name="connsiteY5" fmla="*/ 127132 h 303397"/>
                <a:gd name="connsiteX6" fmla="*/ 352070 w 352070"/>
                <a:gd name="connsiteY6" fmla="*/ 209719 h 303397"/>
                <a:gd name="connsiteX7" fmla="*/ 236090 w 352070"/>
                <a:gd name="connsiteY7" fmla="*/ 228305 h 303397"/>
                <a:gd name="connsiteX8" fmla="*/ 329017 w 352070"/>
                <a:gd name="connsiteY8" fmla="*/ 303397 h 303397"/>
                <a:gd name="connsiteX9" fmla="*/ 93678 w 352070"/>
                <a:gd name="connsiteY9" fmla="*/ 303397 h 303397"/>
                <a:gd name="connsiteX10" fmla="*/ 93678 w 352070"/>
                <a:gd name="connsiteY10" fmla="*/ 209719 h 303397"/>
                <a:gd name="connsiteX11" fmla="*/ 0 w 352070"/>
                <a:gd name="connsiteY11" fmla="*/ 209719 h 303397"/>
                <a:gd name="connsiteX12" fmla="*/ 0 w 352070"/>
                <a:gd name="connsiteY12" fmla="*/ 138283 h 303397"/>
                <a:gd name="connsiteX0" fmla="*/ 0 w 352070"/>
                <a:gd name="connsiteY0" fmla="*/ 138283 h 351719"/>
                <a:gd name="connsiteX1" fmla="*/ 119310 w 352070"/>
                <a:gd name="connsiteY1" fmla="*/ 109189 h 351719"/>
                <a:gd name="connsiteX2" fmla="*/ 113251 w 352070"/>
                <a:gd name="connsiteY2" fmla="*/ 290 h 351719"/>
                <a:gd name="connsiteX3" fmla="*/ 219944 w 352070"/>
                <a:gd name="connsiteY3" fmla="*/ 0 h 351719"/>
                <a:gd name="connsiteX4" fmla="*/ 232373 w 352070"/>
                <a:gd name="connsiteY4" fmla="*/ 115981 h 351719"/>
                <a:gd name="connsiteX5" fmla="*/ 344636 w 352070"/>
                <a:gd name="connsiteY5" fmla="*/ 127132 h 351719"/>
                <a:gd name="connsiteX6" fmla="*/ 352070 w 352070"/>
                <a:gd name="connsiteY6" fmla="*/ 209719 h 351719"/>
                <a:gd name="connsiteX7" fmla="*/ 236090 w 352070"/>
                <a:gd name="connsiteY7" fmla="*/ 228305 h 351719"/>
                <a:gd name="connsiteX8" fmla="*/ 232373 w 352070"/>
                <a:gd name="connsiteY8" fmla="*/ 351719 h 351719"/>
                <a:gd name="connsiteX9" fmla="*/ 93678 w 352070"/>
                <a:gd name="connsiteY9" fmla="*/ 303397 h 351719"/>
                <a:gd name="connsiteX10" fmla="*/ 93678 w 352070"/>
                <a:gd name="connsiteY10" fmla="*/ 209719 h 351719"/>
                <a:gd name="connsiteX11" fmla="*/ 0 w 352070"/>
                <a:gd name="connsiteY11" fmla="*/ 209719 h 351719"/>
                <a:gd name="connsiteX12" fmla="*/ 0 w 352070"/>
                <a:gd name="connsiteY12" fmla="*/ 138283 h 351719"/>
                <a:gd name="connsiteX0" fmla="*/ 0 w 352070"/>
                <a:gd name="connsiteY0" fmla="*/ 138283 h 351719"/>
                <a:gd name="connsiteX1" fmla="*/ 119310 w 352070"/>
                <a:gd name="connsiteY1" fmla="*/ 109189 h 351719"/>
                <a:gd name="connsiteX2" fmla="*/ 113251 w 352070"/>
                <a:gd name="connsiteY2" fmla="*/ 290 h 351719"/>
                <a:gd name="connsiteX3" fmla="*/ 219944 w 352070"/>
                <a:gd name="connsiteY3" fmla="*/ 0 h 351719"/>
                <a:gd name="connsiteX4" fmla="*/ 232373 w 352070"/>
                <a:gd name="connsiteY4" fmla="*/ 115981 h 351719"/>
                <a:gd name="connsiteX5" fmla="*/ 344636 w 352070"/>
                <a:gd name="connsiteY5" fmla="*/ 127132 h 351719"/>
                <a:gd name="connsiteX6" fmla="*/ 352070 w 352070"/>
                <a:gd name="connsiteY6" fmla="*/ 209719 h 351719"/>
                <a:gd name="connsiteX7" fmla="*/ 236090 w 352070"/>
                <a:gd name="connsiteY7" fmla="*/ 228305 h 351719"/>
                <a:gd name="connsiteX8" fmla="*/ 232373 w 352070"/>
                <a:gd name="connsiteY8" fmla="*/ 351719 h 351719"/>
                <a:gd name="connsiteX9" fmla="*/ 127132 w 352070"/>
                <a:gd name="connsiteY9" fmla="*/ 351719 h 351719"/>
                <a:gd name="connsiteX10" fmla="*/ 93678 w 352070"/>
                <a:gd name="connsiteY10" fmla="*/ 209719 h 351719"/>
                <a:gd name="connsiteX11" fmla="*/ 0 w 352070"/>
                <a:gd name="connsiteY11" fmla="*/ 209719 h 351719"/>
                <a:gd name="connsiteX12" fmla="*/ 0 w 352070"/>
                <a:gd name="connsiteY12" fmla="*/ 138283 h 351719"/>
                <a:gd name="connsiteX0" fmla="*/ 0 w 352070"/>
                <a:gd name="connsiteY0" fmla="*/ 138283 h 351719"/>
                <a:gd name="connsiteX1" fmla="*/ 119310 w 352070"/>
                <a:gd name="connsiteY1" fmla="*/ 109189 h 351719"/>
                <a:gd name="connsiteX2" fmla="*/ 113251 w 352070"/>
                <a:gd name="connsiteY2" fmla="*/ 290 h 351719"/>
                <a:gd name="connsiteX3" fmla="*/ 219944 w 352070"/>
                <a:gd name="connsiteY3" fmla="*/ 0 h 351719"/>
                <a:gd name="connsiteX4" fmla="*/ 232373 w 352070"/>
                <a:gd name="connsiteY4" fmla="*/ 115981 h 351719"/>
                <a:gd name="connsiteX5" fmla="*/ 344636 w 352070"/>
                <a:gd name="connsiteY5" fmla="*/ 127132 h 351719"/>
                <a:gd name="connsiteX6" fmla="*/ 352070 w 352070"/>
                <a:gd name="connsiteY6" fmla="*/ 209719 h 351719"/>
                <a:gd name="connsiteX7" fmla="*/ 236090 w 352070"/>
                <a:gd name="connsiteY7" fmla="*/ 228305 h 351719"/>
                <a:gd name="connsiteX8" fmla="*/ 232373 w 352070"/>
                <a:gd name="connsiteY8" fmla="*/ 351719 h 351719"/>
                <a:gd name="connsiteX9" fmla="*/ 127132 w 352070"/>
                <a:gd name="connsiteY9" fmla="*/ 351719 h 351719"/>
                <a:gd name="connsiteX10" fmla="*/ 119698 w 352070"/>
                <a:gd name="connsiteY10" fmla="*/ 232022 h 351719"/>
                <a:gd name="connsiteX11" fmla="*/ 0 w 352070"/>
                <a:gd name="connsiteY11" fmla="*/ 209719 h 351719"/>
                <a:gd name="connsiteX12" fmla="*/ 0 w 352070"/>
                <a:gd name="connsiteY12" fmla="*/ 138283 h 351719"/>
                <a:gd name="connsiteX0" fmla="*/ 7435 w 359505"/>
                <a:gd name="connsiteY0" fmla="*/ 138283 h 351719"/>
                <a:gd name="connsiteX1" fmla="*/ 126745 w 359505"/>
                <a:gd name="connsiteY1" fmla="*/ 109189 h 351719"/>
                <a:gd name="connsiteX2" fmla="*/ 120686 w 359505"/>
                <a:gd name="connsiteY2" fmla="*/ 290 h 351719"/>
                <a:gd name="connsiteX3" fmla="*/ 227379 w 359505"/>
                <a:gd name="connsiteY3" fmla="*/ 0 h 351719"/>
                <a:gd name="connsiteX4" fmla="*/ 239808 w 359505"/>
                <a:gd name="connsiteY4" fmla="*/ 115981 h 351719"/>
                <a:gd name="connsiteX5" fmla="*/ 352071 w 359505"/>
                <a:gd name="connsiteY5" fmla="*/ 127132 h 351719"/>
                <a:gd name="connsiteX6" fmla="*/ 359505 w 359505"/>
                <a:gd name="connsiteY6" fmla="*/ 209719 h 351719"/>
                <a:gd name="connsiteX7" fmla="*/ 243525 w 359505"/>
                <a:gd name="connsiteY7" fmla="*/ 228305 h 351719"/>
                <a:gd name="connsiteX8" fmla="*/ 239808 w 359505"/>
                <a:gd name="connsiteY8" fmla="*/ 351719 h 351719"/>
                <a:gd name="connsiteX9" fmla="*/ 134567 w 359505"/>
                <a:gd name="connsiteY9" fmla="*/ 351719 h 351719"/>
                <a:gd name="connsiteX10" fmla="*/ 127133 w 359505"/>
                <a:gd name="connsiteY10" fmla="*/ 232022 h 351719"/>
                <a:gd name="connsiteX11" fmla="*/ 0 w 359505"/>
                <a:gd name="connsiteY11" fmla="*/ 239456 h 351719"/>
                <a:gd name="connsiteX12" fmla="*/ 7435 w 359505"/>
                <a:gd name="connsiteY12" fmla="*/ 138283 h 351719"/>
                <a:gd name="connsiteX0" fmla="*/ 7435 w 359505"/>
                <a:gd name="connsiteY0" fmla="*/ 127132 h 351719"/>
                <a:gd name="connsiteX1" fmla="*/ 126745 w 359505"/>
                <a:gd name="connsiteY1" fmla="*/ 109189 h 351719"/>
                <a:gd name="connsiteX2" fmla="*/ 120686 w 359505"/>
                <a:gd name="connsiteY2" fmla="*/ 290 h 351719"/>
                <a:gd name="connsiteX3" fmla="*/ 227379 w 359505"/>
                <a:gd name="connsiteY3" fmla="*/ 0 h 351719"/>
                <a:gd name="connsiteX4" fmla="*/ 239808 w 359505"/>
                <a:gd name="connsiteY4" fmla="*/ 115981 h 351719"/>
                <a:gd name="connsiteX5" fmla="*/ 352071 w 359505"/>
                <a:gd name="connsiteY5" fmla="*/ 127132 h 351719"/>
                <a:gd name="connsiteX6" fmla="*/ 359505 w 359505"/>
                <a:gd name="connsiteY6" fmla="*/ 209719 h 351719"/>
                <a:gd name="connsiteX7" fmla="*/ 243525 w 359505"/>
                <a:gd name="connsiteY7" fmla="*/ 228305 h 351719"/>
                <a:gd name="connsiteX8" fmla="*/ 239808 w 359505"/>
                <a:gd name="connsiteY8" fmla="*/ 351719 h 351719"/>
                <a:gd name="connsiteX9" fmla="*/ 134567 w 359505"/>
                <a:gd name="connsiteY9" fmla="*/ 351719 h 351719"/>
                <a:gd name="connsiteX10" fmla="*/ 127133 w 359505"/>
                <a:gd name="connsiteY10" fmla="*/ 232022 h 351719"/>
                <a:gd name="connsiteX11" fmla="*/ 0 w 359505"/>
                <a:gd name="connsiteY11" fmla="*/ 239456 h 351719"/>
                <a:gd name="connsiteX12" fmla="*/ 7435 w 359505"/>
                <a:gd name="connsiteY12" fmla="*/ 127132 h 351719"/>
                <a:gd name="connsiteX0" fmla="*/ 7435 w 352071"/>
                <a:gd name="connsiteY0" fmla="*/ 127132 h 351719"/>
                <a:gd name="connsiteX1" fmla="*/ 126745 w 352071"/>
                <a:gd name="connsiteY1" fmla="*/ 109189 h 351719"/>
                <a:gd name="connsiteX2" fmla="*/ 120686 w 352071"/>
                <a:gd name="connsiteY2" fmla="*/ 290 h 351719"/>
                <a:gd name="connsiteX3" fmla="*/ 227379 w 352071"/>
                <a:gd name="connsiteY3" fmla="*/ 0 h 351719"/>
                <a:gd name="connsiteX4" fmla="*/ 239808 w 352071"/>
                <a:gd name="connsiteY4" fmla="*/ 115981 h 351719"/>
                <a:gd name="connsiteX5" fmla="*/ 352071 w 352071"/>
                <a:gd name="connsiteY5" fmla="*/ 127132 h 351719"/>
                <a:gd name="connsiteX6" fmla="*/ 352071 w 352071"/>
                <a:gd name="connsiteY6" fmla="*/ 232022 h 351719"/>
                <a:gd name="connsiteX7" fmla="*/ 243525 w 352071"/>
                <a:gd name="connsiteY7" fmla="*/ 228305 h 351719"/>
                <a:gd name="connsiteX8" fmla="*/ 239808 w 352071"/>
                <a:gd name="connsiteY8" fmla="*/ 351719 h 351719"/>
                <a:gd name="connsiteX9" fmla="*/ 134567 w 352071"/>
                <a:gd name="connsiteY9" fmla="*/ 351719 h 351719"/>
                <a:gd name="connsiteX10" fmla="*/ 127133 w 352071"/>
                <a:gd name="connsiteY10" fmla="*/ 232022 h 351719"/>
                <a:gd name="connsiteX11" fmla="*/ 0 w 352071"/>
                <a:gd name="connsiteY11" fmla="*/ 239456 h 351719"/>
                <a:gd name="connsiteX12" fmla="*/ 7435 w 352071"/>
                <a:gd name="connsiteY12" fmla="*/ 127132 h 351719"/>
                <a:gd name="connsiteX0" fmla="*/ 7435 w 352071"/>
                <a:gd name="connsiteY0" fmla="*/ 127132 h 351719"/>
                <a:gd name="connsiteX1" fmla="*/ 126745 w 352071"/>
                <a:gd name="connsiteY1" fmla="*/ 109189 h 351719"/>
                <a:gd name="connsiteX2" fmla="*/ 120686 w 352071"/>
                <a:gd name="connsiteY2" fmla="*/ 290 h 351719"/>
                <a:gd name="connsiteX3" fmla="*/ 227379 w 352071"/>
                <a:gd name="connsiteY3" fmla="*/ 0 h 351719"/>
                <a:gd name="connsiteX4" fmla="*/ 239808 w 352071"/>
                <a:gd name="connsiteY4" fmla="*/ 115981 h 351719"/>
                <a:gd name="connsiteX5" fmla="*/ 352071 w 352071"/>
                <a:gd name="connsiteY5" fmla="*/ 127132 h 351719"/>
                <a:gd name="connsiteX6" fmla="*/ 352071 w 352071"/>
                <a:gd name="connsiteY6" fmla="*/ 232022 h 351719"/>
                <a:gd name="connsiteX7" fmla="*/ 243525 w 352071"/>
                <a:gd name="connsiteY7" fmla="*/ 228305 h 351719"/>
                <a:gd name="connsiteX8" fmla="*/ 239808 w 352071"/>
                <a:gd name="connsiteY8" fmla="*/ 351719 h 351719"/>
                <a:gd name="connsiteX9" fmla="*/ 134567 w 352071"/>
                <a:gd name="connsiteY9" fmla="*/ 351719 h 351719"/>
                <a:gd name="connsiteX10" fmla="*/ 127133 w 352071"/>
                <a:gd name="connsiteY10" fmla="*/ 232022 h 351719"/>
                <a:gd name="connsiteX11" fmla="*/ 0 w 352071"/>
                <a:gd name="connsiteY11" fmla="*/ 239456 h 351719"/>
                <a:gd name="connsiteX12" fmla="*/ 7435 w 352071"/>
                <a:gd name="connsiteY12" fmla="*/ 127132 h 351719"/>
                <a:gd name="connsiteX0" fmla="*/ 7435 w 352071"/>
                <a:gd name="connsiteY0" fmla="*/ 127132 h 351719"/>
                <a:gd name="connsiteX1" fmla="*/ 126745 w 352071"/>
                <a:gd name="connsiteY1" fmla="*/ 109189 h 351719"/>
                <a:gd name="connsiteX2" fmla="*/ 120686 w 352071"/>
                <a:gd name="connsiteY2" fmla="*/ 290 h 351719"/>
                <a:gd name="connsiteX3" fmla="*/ 227379 w 352071"/>
                <a:gd name="connsiteY3" fmla="*/ 0 h 351719"/>
                <a:gd name="connsiteX4" fmla="*/ 239808 w 352071"/>
                <a:gd name="connsiteY4" fmla="*/ 115981 h 351719"/>
                <a:gd name="connsiteX5" fmla="*/ 352071 w 352071"/>
                <a:gd name="connsiteY5" fmla="*/ 127132 h 351719"/>
                <a:gd name="connsiteX6" fmla="*/ 352071 w 352071"/>
                <a:gd name="connsiteY6" fmla="*/ 232022 h 351719"/>
                <a:gd name="connsiteX7" fmla="*/ 243525 w 352071"/>
                <a:gd name="connsiteY7" fmla="*/ 228305 h 351719"/>
                <a:gd name="connsiteX8" fmla="*/ 239808 w 352071"/>
                <a:gd name="connsiteY8" fmla="*/ 351719 h 351719"/>
                <a:gd name="connsiteX9" fmla="*/ 134567 w 352071"/>
                <a:gd name="connsiteY9" fmla="*/ 351719 h 351719"/>
                <a:gd name="connsiteX10" fmla="*/ 127133 w 352071"/>
                <a:gd name="connsiteY10" fmla="*/ 232022 h 351719"/>
                <a:gd name="connsiteX11" fmla="*/ 0 w 352071"/>
                <a:gd name="connsiteY11" fmla="*/ 239456 h 351719"/>
                <a:gd name="connsiteX12" fmla="*/ 7435 w 352071"/>
                <a:gd name="connsiteY12" fmla="*/ 127132 h 351719"/>
                <a:gd name="connsiteX0" fmla="*/ 7435 w 352071"/>
                <a:gd name="connsiteY0" fmla="*/ 127132 h 351719"/>
                <a:gd name="connsiteX1" fmla="*/ 126745 w 352071"/>
                <a:gd name="connsiteY1" fmla="*/ 109189 h 351719"/>
                <a:gd name="connsiteX2" fmla="*/ 120686 w 352071"/>
                <a:gd name="connsiteY2" fmla="*/ 290 h 351719"/>
                <a:gd name="connsiteX3" fmla="*/ 227379 w 352071"/>
                <a:gd name="connsiteY3" fmla="*/ 0 h 351719"/>
                <a:gd name="connsiteX4" fmla="*/ 239808 w 352071"/>
                <a:gd name="connsiteY4" fmla="*/ 115981 h 351719"/>
                <a:gd name="connsiteX5" fmla="*/ 352071 w 352071"/>
                <a:gd name="connsiteY5" fmla="*/ 127132 h 351719"/>
                <a:gd name="connsiteX6" fmla="*/ 352071 w 352071"/>
                <a:gd name="connsiteY6" fmla="*/ 232022 h 351719"/>
                <a:gd name="connsiteX7" fmla="*/ 243525 w 352071"/>
                <a:gd name="connsiteY7" fmla="*/ 228305 h 351719"/>
                <a:gd name="connsiteX8" fmla="*/ 239808 w 352071"/>
                <a:gd name="connsiteY8" fmla="*/ 351719 h 351719"/>
                <a:gd name="connsiteX9" fmla="*/ 134567 w 352071"/>
                <a:gd name="connsiteY9" fmla="*/ 351719 h 351719"/>
                <a:gd name="connsiteX10" fmla="*/ 127133 w 352071"/>
                <a:gd name="connsiteY10" fmla="*/ 232022 h 351719"/>
                <a:gd name="connsiteX11" fmla="*/ 0 w 352071"/>
                <a:gd name="connsiteY11" fmla="*/ 239456 h 351719"/>
                <a:gd name="connsiteX12" fmla="*/ 7435 w 352071"/>
                <a:gd name="connsiteY12" fmla="*/ 127132 h 351719"/>
                <a:gd name="connsiteX0" fmla="*/ 7435 w 359215"/>
                <a:gd name="connsiteY0" fmla="*/ 127132 h 351719"/>
                <a:gd name="connsiteX1" fmla="*/ 126745 w 359215"/>
                <a:gd name="connsiteY1" fmla="*/ 109189 h 351719"/>
                <a:gd name="connsiteX2" fmla="*/ 120686 w 359215"/>
                <a:gd name="connsiteY2" fmla="*/ 290 h 351719"/>
                <a:gd name="connsiteX3" fmla="*/ 227379 w 359215"/>
                <a:gd name="connsiteY3" fmla="*/ 0 h 351719"/>
                <a:gd name="connsiteX4" fmla="*/ 239808 w 359215"/>
                <a:gd name="connsiteY4" fmla="*/ 115981 h 351719"/>
                <a:gd name="connsiteX5" fmla="*/ 352071 w 359215"/>
                <a:gd name="connsiteY5" fmla="*/ 127132 h 351719"/>
                <a:gd name="connsiteX6" fmla="*/ 359215 w 359215"/>
                <a:gd name="connsiteY6" fmla="*/ 231505 h 351719"/>
                <a:gd name="connsiteX7" fmla="*/ 243525 w 359215"/>
                <a:gd name="connsiteY7" fmla="*/ 228305 h 351719"/>
                <a:gd name="connsiteX8" fmla="*/ 239808 w 359215"/>
                <a:gd name="connsiteY8" fmla="*/ 351719 h 351719"/>
                <a:gd name="connsiteX9" fmla="*/ 134567 w 359215"/>
                <a:gd name="connsiteY9" fmla="*/ 351719 h 351719"/>
                <a:gd name="connsiteX10" fmla="*/ 127133 w 359215"/>
                <a:gd name="connsiteY10" fmla="*/ 232022 h 351719"/>
                <a:gd name="connsiteX11" fmla="*/ 0 w 359215"/>
                <a:gd name="connsiteY11" fmla="*/ 239456 h 351719"/>
                <a:gd name="connsiteX12" fmla="*/ 7435 w 359215"/>
                <a:gd name="connsiteY12" fmla="*/ 127132 h 351719"/>
                <a:gd name="connsiteX0" fmla="*/ 7435 w 359215"/>
                <a:gd name="connsiteY0" fmla="*/ 127132 h 351719"/>
                <a:gd name="connsiteX1" fmla="*/ 126745 w 359215"/>
                <a:gd name="connsiteY1" fmla="*/ 109189 h 351719"/>
                <a:gd name="connsiteX2" fmla="*/ 120686 w 359215"/>
                <a:gd name="connsiteY2" fmla="*/ 290 h 351719"/>
                <a:gd name="connsiteX3" fmla="*/ 227379 w 359215"/>
                <a:gd name="connsiteY3" fmla="*/ 0 h 351719"/>
                <a:gd name="connsiteX4" fmla="*/ 239808 w 359215"/>
                <a:gd name="connsiteY4" fmla="*/ 115981 h 351719"/>
                <a:gd name="connsiteX5" fmla="*/ 356834 w 359215"/>
                <a:gd name="connsiteY5" fmla="*/ 123555 h 351719"/>
                <a:gd name="connsiteX6" fmla="*/ 359215 w 359215"/>
                <a:gd name="connsiteY6" fmla="*/ 231505 h 351719"/>
                <a:gd name="connsiteX7" fmla="*/ 243525 w 359215"/>
                <a:gd name="connsiteY7" fmla="*/ 228305 h 351719"/>
                <a:gd name="connsiteX8" fmla="*/ 239808 w 359215"/>
                <a:gd name="connsiteY8" fmla="*/ 351719 h 351719"/>
                <a:gd name="connsiteX9" fmla="*/ 134567 w 359215"/>
                <a:gd name="connsiteY9" fmla="*/ 351719 h 351719"/>
                <a:gd name="connsiteX10" fmla="*/ 127133 w 359215"/>
                <a:gd name="connsiteY10" fmla="*/ 232022 h 351719"/>
                <a:gd name="connsiteX11" fmla="*/ 0 w 359215"/>
                <a:gd name="connsiteY11" fmla="*/ 239456 h 351719"/>
                <a:gd name="connsiteX12" fmla="*/ 7435 w 359215"/>
                <a:gd name="connsiteY12" fmla="*/ 127132 h 351719"/>
                <a:gd name="connsiteX0" fmla="*/ 7435 w 359215"/>
                <a:gd name="connsiteY0" fmla="*/ 127132 h 351719"/>
                <a:gd name="connsiteX1" fmla="*/ 126745 w 359215"/>
                <a:gd name="connsiteY1" fmla="*/ 109189 h 351719"/>
                <a:gd name="connsiteX2" fmla="*/ 120686 w 359215"/>
                <a:gd name="connsiteY2" fmla="*/ 290 h 351719"/>
                <a:gd name="connsiteX3" fmla="*/ 227379 w 359215"/>
                <a:gd name="connsiteY3" fmla="*/ 0 h 351719"/>
                <a:gd name="connsiteX4" fmla="*/ 239808 w 359215"/>
                <a:gd name="connsiteY4" fmla="*/ 123555 h 351719"/>
                <a:gd name="connsiteX5" fmla="*/ 356834 w 359215"/>
                <a:gd name="connsiteY5" fmla="*/ 123555 h 351719"/>
                <a:gd name="connsiteX6" fmla="*/ 359215 w 359215"/>
                <a:gd name="connsiteY6" fmla="*/ 231505 h 351719"/>
                <a:gd name="connsiteX7" fmla="*/ 243525 w 359215"/>
                <a:gd name="connsiteY7" fmla="*/ 228305 h 351719"/>
                <a:gd name="connsiteX8" fmla="*/ 239808 w 359215"/>
                <a:gd name="connsiteY8" fmla="*/ 351719 h 351719"/>
                <a:gd name="connsiteX9" fmla="*/ 134567 w 359215"/>
                <a:gd name="connsiteY9" fmla="*/ 351719 h 351719"/>
                <a:gd name="connsiteX10" fmla="*/ 127133 w 359215"/>
                <a:gd name="connsiteY10" fmla="*/ 232022 h 351719"/>
                <a:gd name="connsiteX11" fmla="*/ 0 w 359215"/>
                <a:gd name="connsiteY11" fmla="*/ 239456 h 351719"/>
                <a:gd name="connsiteX12" fmla="*/ 7435 w 359215"/>
                <a:gd name="connsiteY12" fmla="*/ 127132 h 351719"/>
                <a:gd name="connsiteX0" fmla="*/ 7435 w 359215"/>
                <a:gd name="connsiteY0" fmla="*/ 127132 h 351719"/>
                <a:gd name="connsiteX1" fmla="*/ 126745 w 359215"/>
                <a:gd name="connsiteY1" fmla="*/ 123555 h 351719"/>
                <a:gd name="connsiteX2" fmla="*/ 120686 w 359215"/>
                <a:gd name="connsiteY2" fmla="*/ 290 h 351719"/>
                <a:gd name="connsiteX3" fmla="*/ 227379 w 359215"/>
                <a:gd name="connsiteY3" fmla="*/ 0 h 351719"/>
                <a:gd name="connsiteX4" fmla="*/ 239808 w 359215"/>
                <a:gd name="connsiteY4" fmla="*/ 123555 h 351719"/>
                <a:gd name="connsiteX5" fmla="*/ 356834 w 359215"/>
                <a:gd name="connsiteY5" fmla="*/ 123555 h 351719"/>
                <a:gd name="connsiteX6" fmla="*/ 359215 w 359215"/>
                <a:gd name="connsiteY6" fmla="*/ 231505 h 351719"/>
                <a:gd name="connsiteX7" fmla="*/ 243525 w 359215"/>
                <a:gd name="connsiteY7" fmla="*/ 228305 h 351719"/>
                <a:gd name="connsiteX8" fmla="*/ 239808 w 359215"/>
                <a:gd name="connsiteY8" fmla="*/ 351719 h 351719"/>
                <a:gd name="connsiteX9" fmla="*/ 134567 w 359215"/>
                <a:gd name="connsiteY9" fmla="*/ 351719 h 351719"/>
                <a:gd name="connsiteX10" fmla="*/ 127133 w 359215"/>
                <a:gd name="connsiteY10" fmla="*/ 232022 h 351719"/>
                <a:gd name="connsiteX11" fmla="*/ 0 w 359215"/>
                <a:gd name="connsiteY11" fmla="*/ 239456 h 351719"/>
                <a:gd name="connsiteX12" fmla="*/ 7435 w 359215"/>
                <a:gd name="connsiteY12" fmla="*/ 127132 h 351719"/>
                <a:gd name="connsiteX0" fmla="*/ 2672 w 354452"/>
                <a:gd name="connsiteY0" fmla="*/ 127132 h 351719"/>
                <a:gd name="connsiteX1" fmla="*/ 121982 w 354452"/>
                <a:gd name="connsiteY1" fmla="*/ 123555 h 351719"/>
                <a:gd name="connsiteX2" fmla="*/ 115923 w 354452"/>
                <a:gd name="connsiteY2" fmla="*/ 290 h 351719"/>
                <a:gd name="connsiteX3" fmla="*/ 222616 w 354452"/>
                <a:gd name="connsiteY3" fmla="*/ 0 h 351719"/>
                <a:gd name="connsiteX4" fmla="*/ 235045 w 354452"/>
                <a:gd name="connsiteY4" fmla="*/ 123555 h 351719"/>
                <a:gd name="connsiteX5" fmla="*/ 352071 w 354452"/>
                <a:gd name="connsiteY5" fmla="*/ 123555 h 351719"/>
                <a:gd name="connsiteX6" fmla="*/ 354452 w 354452"/>
                <a:gd name="connsiteY6" fmla="*/ 231505 h 351719"/>
                <a:gd name="connsiteX7" fmla="*/ 238762 w 354452"/>
                <a:gd name="connsiteY7" fmla="*/ 228305 h 351719"/>
                <a:gd name="connsiteX8" fmla="*/ 235045 w 354452"/>
                <a:gd name="connsiteY8" fmla="*/ 351719 h 351719"/>
                <a:gd name="connsiteX9" fmla="*/ 129804 w 354452"/>
                <a:gd name="connsiteY9" fmla="*/ 351719 h 351719"/>
                <a:gd name="connsiteX10" fmla="*/ 122370 w 354452"/>
                <a:gd name="connsiteY10" fmla="*/ 232022 h 351719"/>
                <a:gd name="connsiteX11" fmla="*/ 0 w 354452"/>
                <a:gd name="connsiteY11" fmla="*/ 231505 h 351719"/>
                <a:gd name="connsiteX12" fmla="*/ 2672 w 354452"/>
                <a:gd name="connsiteY12" fmla="*/ 127132 h 351719"/>
                <a:gd name="connsiteX0" fmla="*/ 2672 w 354452"/>
                <a:gd name="connsiteY0" fmla="*/ 126842 h 351429"/>
                <a:gd name="connsiteX1" fmla="*/ 121982 w 354452"/>
                <a:gd name="connsiteY1" fmla="*/ 123265 h 351429"/>
                <a:gd name="connsiteX2" fmla="*/ 115923 w 354452"/>
                <a:gd name="connsiteY2" fmla="*/ 0 h 351429"/>
                <a:gd name="connsiteX3" fmla="*/ 232141 w 354452"/>
                <a:gd name="connsiteY3" fmla="*/ 4472 h 351429"/>
                <a:gd name="connsiteX4" fmla="*/ 235045 w 354452"/>
                <a:gd name="connsiteY4" fmla="*/ 123265 h 351429"/>
                <a:gd name="connsiteX5" fmla="*/ 352071 w 354452"/>
                <a:gd name="connsiteY5" fmla="*/ 123265 h 351429"/>
                <a:gd name="connsiteX6" fmla="*/ 354452 w 354452"/>
                <a:gd name="connsiteY6" fmla="*/ 231215 h 351429"/>
                <a:gd name="connsiteX7" fmla="*/ 238762 w 354452"/>
                <a:gd name="connsiteY7" fmla="*/ 228015 h 351429"/>
                <a:gd name="connsiteX8" fmla="*/ 235045 w 354452"/>
                <a:gd name="connsiteY8" fmla="*/ 351429 h 351429"/>
                <a:gd name="connsiteX9" fmla="*/ 129804 w 354452"/>
                <a:gd name="connsiteY9" fmla="*/ 351429 h 351429"/>
                <a:gd name="connsiteX10" fmla="*/ 122370 w 354452"/>
                <a:gd name="connsiteY10" fmla="*/ 231732 h 351429"/>
                <a:gd name="connsiteX11" fmla="*/ 0 w 354452"/>
                <a:gd name="connsiteY11" fmla="*/ 231215 h 351429"/>
                <a:gd name="connsiteX12" fmla="*/ 2672 w 354452"/>
                <a:gd name="connsiteY12" fmla="*/ 126842 h 351429"/>
                <a:gd name="connsiteX0" fmla="*/ 2672 w 354452"/>
                <a:gd name="connsiteY0" fmla="*/ 129514 h 354101"/>
                <a:gd name="connsiteX1" fmla="*/ 121982 w 354452"/>
                <a:gd name="connsiteY1" fmla="*/ 125937 h 354101"/>
                <a:gd name="connsiteX2" fmla="*/ 115923 w 354452"/>
                <a:gd name="connsiteY2" fmla="*/ 2672 h 354101"/>
                <a:gd name="connsiteX3" fmla="*/ 224997 w 354452"/>
                <a:gd name="connsiteY3" fmla="*/ 0 h 354101"/>
                <a:gd name="connsiteX4" fmla="*/ 235045 w 354452"/>
                <a:gd name="connsiteY4" fmla="*/ 125937 h 354101"/>
                <a:gd name="connsiteX5" fmla="*/ 352071 w 354452"/>
                <a:gd name="connsiteY5" fmla="*/ 125937 h 354101"/>
                <a:gd name="connsiteX6" fmla="*/ 354452 w 354452"/>
                <a:gd name="connsiteY6" fmla="*/ 233887 h 354101"/>
                <a:gd name="connsiteX7" fmla="*/ 238762 w 354452"/>
                <a:gd name="connsiteY7" fmla="*/ 230687 h 354101"/>
                <a:gd name="connsiteX8" fmla="*/ 235045 w 354452"/>
                <a:gd name="connsiteY8" fmla="*/ 354101 h 354101"/>
                <a:gd name="connsiteX9" fmla="*/ 129804 w 354452"/>
                <a:gd name="connsiteY9" fmla="*/ 354101 h 354101"/>
                <a:gd name="connsiteX10" fmla="*/ 122370 w 354452"/>
                <a:gd name="connsiteY10" fmla="*/ 234404 h 354101"/>
                <a:gd name="connsiteX11" fmla="*/ 0 w 354452"/>
                <a:gd name="connsiteY11" fmla="*/ 233887 h 354101"/>
                <a:gd name="connsiteX12" fmla="*/ 2672 w 354452"/>
                <a:gd name="connsiteY12" fmla="*/ 129514 h 354101"/>
                <a:gd name="connsiteX0" fmla="*/ 2672 w 354452"/>
                <a:gd name="connsiteY0" fmla="*/ 127133 h 351720"/>
                <a:gd name="connsiteX1" fmla="*/ 121982 w 354452"/>
                <a:gd name="connsiteY1" fmla="*/ 123556 h 351720"/>
                <a:gd name="connsiteX2" fmla="*/ 115923 w 354452"/>
                <a:gd name="connsiteY2" fmla="*/ 291 h 351720"/>
                <a:gd name="connsiteX3" fmla="*/ 239285 w 354452"/>
                <a:gd name="connsiteY3" fmla="*/ 0 h 351720"/>
                <a:gd name="connsiteX4" fmla="*/ 235045 w 354452"/>
                <a:gd name="connsiteY4" fmla="*/ 123556 h 351720"/>
                <a:gd name="connsiteX5" fmla="*/ 352071 w 354452"/>
                <a:gd name="connsiteY5" fmla="*/ 123556 h 351720"/>
                <a:gd name="connsiteX6" fmla="*/ 354452 w 354452"/>
                <a:gd name="connsiteY6" fmla="*/ 231506 h 351720"/>
                <a:gd name="connsiteX7" fmla="*/ 238762 w 354452"/>
                <a:gd name="connsiteY7" fmla="*/ 228306 h 351720"/>
                <a:gd name="connsiteX8" fmla="*/ 235045 w 354452"/>
                <a:gd name="connsiteY8" fmla="*/ 351720 h 351720"/>
                <a:gd name="connsiteX9" fmla="*/ 129804 w 354452"/>
                <a:gd name="connsiteY9" fmla="*/ 351720 h 351720"/>
                <a:gd name="connsiteX10" fmla="*/ 122370 w 354452"/>
                <a:gd name="connsiteY10" fmla="*/ 232023 h 351720"/>
                <a:gd name="connsiteX11" fmla="*/ 0 w 354452"/>
                <a:gd name="connsiteY11" fmla="*/ 231506 h 351720"/>
                <a:gd name="connsiteX12" fmla="*/ 2672 w 354452"/>
                <a:gd name="connsiteY12" fmla="*/ 127133 h 351720"/>
                <a:gd name="connsiteX0" fmla="*/ 2672 w 354452"/>
                <a:gd name="connsiteY0" fmla="*/ 132165 h 356752"/>
                <a:gd name="connsiteX1" fmla="*/ 121982 w 354452"/>
                <a:gd name="connsiteY1" fmla="*/ 128588 h 356752"/>
                <a:gd name="connsiteX2" fmla="*/ 125297 w 354452"/>
                <a:gd name="connsiteY2" fmla="*/ 0 h 356752"/>
                <a:gd name="connsiteX3" fmla="*/ 239285 w 354452"/>
                <a:gd name="connsiteY3" fmla="*/ 5032 h 356752"/>
                <a:gd name="connsiteX4" fmla="*/ 235045 w 354452"/>
                <a:gd name="connsiteY4" fmla="*/ 128588 h 356752"/>
                <a:gd name="connsiteX5" fmla="*/ 352071 w 354452"/>
                <a:gd name="connsiteY5" fmla="*/ 128588 h 356752"/>
                <a:gd name="connsiteX6" fmla="*/ 354452 w 354452"/>
                <a:gd name="connsiteY6" fmla="*/ 236538 h 356752"/>
                <a:gd name="connsiteX7" fmla="*/ 238762 w 354452"/>
                <a:gd name="connsiteY7" fmla="*/ 233338 h 356752"/>
                <a:gd name="connsiteX8" fmla="*/ 235045 w 354452"/>
                <a:gd name="connsiteY8" fmla="*/ 356752 h 356752"/>
                <a:gd name="connsiteX9" fmla="*/ 129804 w 354452"/>
                <a:gd name="connsiteY9" fmla="*/ 356752 h 356752"/>
                <a:gd name="connsiteX10" fmla="*/ 122370 w 354452"/>
                <a:gd name="connsiteY10" fmla="*/ 237055 h 356752"/>
                <a:gd name="connsiteX11" fmla="*/ 0 w 354452"/>
                <a:gd name="connsiteY11" fmla="*/ 236538 h 356752"/>
                <a:gd name="connsiteX12" fmla="*/ 2672 w 354452"/>
                <a:gd name="connsiteY12" fmla="*/ 132165 h 356752"/>
                <a:gd name="connsiteX0" fmla="*/ 2672 w 354452"/>
                <a:gd name="connsiteY0" fmla="*/ 132165 h 356752"/>
                <a:gd name="connsiteX1" fmla="*/ 121982 w 354452"/>
                <a:gd name="connsiteY1" fmla="*/ 128588 h 356752"/>
                <a:gd name="connsiteX2" fmla="*/ 125297 w 354452"/>
                <a:gd name="connsiteY2" fmla="*/ 0 h 356752"/>
                <a:gd name="connsiteX3" fmla="*/ 239285 w 354452"/>
                <a:gd name="connsiteY3" fmla="*/ 5032 h 356752"/>
                <a:gd name="connsiteX4" fmla="*/ 235045 w 354452"/>
                <a:gd name="connsiteY4" fmla="*/ 128588 h 356752"/>
                <a:gd name="connsiteX5" fmla="*/ 352071 w 354452"/>
                <a:gd name="connsiteY5" fmla="*/ 128588 h 356752"/>
                <a:gd name="connsiteX6" fmla="*/ 354452 w 354452"/>
                <a:gd name="connsiteY6" fmla="*/ 236538 h 356752"/>
                <a:gd name="connsiteX7" fmla="*/ 231659 w 354452"/>
                <a:gd name="connsiteY7" fmla="*/ 236537 h 356752"/>
                <a:gd name="connsiteX8" fmla="*/ 235045 w 354452"/>
                <a:gd name="connsiteY8" fmla="*/ 356752 h 356752"/>
                <a:gd name="connsiteX9" fmla="*/ 129804 w 354452"/>
                <a:gd name="connsiteY9" fmla="*/ 356752 h 356752"/>
                <a:gd name="connsiteX10" fmla="*/ 122370 w 354452"/>
                <a:gd name="connsiteY10" fmla="*/ 237055 h 356752"/>
                <a:gd name="connsiteX11" fmla="*/ 0 w 354452"/>
                <a:gd name="connsiteY11" fmla="*/ 236538 h 356752"/>
                <a:gd name="connsiteX12" fmla="*/ 2672 w 354452"/>
                <a:gd name="connsiteY12" fmla="*/ 132165 h 356752"/>
                <a:gd name="connsiteX0" fmla="*/ 2672 w 354452"/>
                <a:gd name="connsiteY0" fmla="*/ 132165 h 356752"/>
                <a:gd name="connsiteX1" fmla="*/ 121982 w 354452"/>
                <a:gd name="connsiteY1" fmla="*/ 128588 h 356752"/>
                <a:gd name="connsiteX2" fmla="*/ 125297 w 354452"/>
                <a:gd name="connsiteY2" fmla="*/ 0 h 356752"/>
                <a:gd name="connsiteX3" fmla="*/ 239285 w 354452"/>
                <a:gd name="connsiteY3" fmla="*/ 5032 h 356752"/>
                <a:gd name="connsiteX4" fmla="*/ 238009 w 354452"/>
                <a:gd name="connsiteY4" fmla="*/ 128587 h 356752"/>
                <a:gd name="connsiteX5" fmla="*/ 352071 w 354452"/>
                <a:gd name="connsiteY5" fmla="*/ 128588 h 356752"/>
                <a:gd name="connsiteX6" fmla="*/ 354452 w 354452"/>
                <a:gd name="connsiteY6" fmla="*/ 236538 h 356752"/>
                <a:gd name="connsiteX7" fmla="*/ 231659 w 354452"/>
                <a:gd name="connsiteY7" fmla="*/ 236537 h 356752"/>
                <a:gd name="connsiteX8" fmla="*/ 235045 w 354452"/>
                <a:gd name="connsiteY8" fmla="*/ 356752 h 356752"/>
                <a:gd name="connsiteX9" fmla="*/ 129804 w 354452"/>
                <a:gd name="connsiteY9" fmla="*/ 356752 h 356752"/>
                <a:gd name="connsiteX10" fmla="*/ 122370 w 354452"/>
                <a:gd name="connsiteY10" fmla="*/ 237055 h 356752"/>
                <a:gd name="connsiteX11" fmla="*/ 0 w 354452"/>
                <a:gd name="connsiteY11" fmla="*/ 236538 h 356752"/>
                <a:gd name="connsiteX12" fmla="*/ 2672 w 354452"/>
                <a:gd name="connsiteY12" fmla="*/ 132165 h 356752"/>
                <a:gd name="connsiteX0" fmla="*/ 2672 w 354452"/>
                <a:gd name="connsiteY0" fmla="*/ 132165 h 356752"/>
                <a:gd name="connsiteX1" fmla="*/ 121982 w 354452"/>
                <a:gd name="connsiteY1" fmla="*/ 128588 h 356752"/>
                <a:gd name="connsiteX2" fmla="*/ 125297 w 354452"/>
                <a:gd name="connsiteY2" fmla="*/ 0 h 356752"/>
                <a:gd name="connsiteX3" fmla="*/ 238009 w 354452"/>
                <a:gd name="connsiteY3" fmla="*/ 0 h 356752"/>
                <a:gd name="connsiteX4" fmla="*/ 238009 w 354452"/>
                <a:gd name="connsiteY4" fmla="*/ 128587 h 356752"/>
                <a:gd name="connsiteX5" fmla="*/ 352071 w 354452"/>
                <a:gd name="connsiteY5" fmla="*/ 128588 h 356752"/>
                <a:gd name="connsiteX6" fmla="*/ 354452 w 354452"/>
                <a:gd name="connsiteY6" fmla="*/ 236538 h 356752"/>
                <a:gd name="connsiteX7" fmla="*/ 231659 w 354452"/>
                <a:gd name="connsiteY7" fmla="*/ 236537 h 356752"/>
                <a:gd name="connsiteX8" fmla="*/ 235045 w 354452"/>
                <a:gd name="connsiteY8" fmla="*/ 356752 h 356752"/>
                <a:gd name="connsiteX9" fmla="*/ 129804 w 354452"/>
                <a:gd name="connsiteY9" fmla="*/ 356752 h 356752"/>
                <a:gd name="connsiteX10" fmla="*/ 122370 w 354452"/>
                <a:gd name="connsiteY10" fmla="*/ 237055 h 356752"/>
                <a:gd name="connsiteX11" fmla="*/ 0 w 354452"/>
                <a:gd name="connsiteY11" fmla="*/ 236538 h 356752"/>
                <a:gd name="connsiteX12" fmla="*/ 2672 w 354452"/>
                <a:gd name="connsiteY12" fmla="*/ 132165 h 356752"/>
                <a:gd name="connsiteX0" fmla="*/ 2672 w 354452"/>
                <a:gd name="connsiteY0" fmla="*/ 132165 h 361950"/>
                <a:gd name="connsiteX1" fmla="*/ 121982 w 354452"/>
                <a:gd name="connsiteY1" fmla="*/ 128588 h 361950"/>
                <a:gd name="connsiteX2" fmla="*/ 125297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1659 w 354452"/>
                <a:gd name="connsiteY7" fmla="*/ 236537 h 361950"/>
                <a:gd name="connsiteX8" fmla="*/ 235045 w 354452"/>
                <a:gd name="connsiteY8" fmla="*/ 356752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32165 h 361950"/>
                <a:gd name="connsiteX0" fmla="*/ 2672 w 354452"/>
                <a:gd name="connsiteY0" fmla="*/ 132165 h 361950"/>
                <a:gd name="connsiteX1" fmla="*/ 121982 w 354452"/>
                <a:gd name="connsiteY1" fmla="*/ 128588 h 361950"/>
                <a:gd name="connsiteX2" fmla="*/ 125297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1659 w 354452"/>
                <a:gd name="connsiteY7" fmla="*/ 236537 h 361950"/>
                <a:gd name="connsiteX8" fmla="*/ 238009 w 354452"/>
                <a:gd name="connsiteY8" fmla="*/ 361950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32165 h 361950"/>
                <a:gd name="connsiteX0" fmla="*/ 2672 w 354452"/>
                <a:gd name="connsiteY0" fmla="*/ 132165 h 361950"/>
                <a:gd name="connsiteX1" fmla="*/ 121982 w 354452"/>
                <a:gd name="connsiteY1" fmla="*/ 128588 h 361950"/>
                <a:gd name="connsiteX2" fmla="*/ 125297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8009 w 354452"/>
                <a:gd name="connsiteY7" fmla="*/ 236537 h 361950"/>
                <a:gd name="connsiteX8" fmla="*/ 238009 w 354452"/>
                <a:gd name="connsiteY8" fmla="*/ 361950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32165 h 361950"/>
                <a:gd name="connsiteX0" fmla="*/ 2672 w 354452"/>
                <a:gd name="connsiteY0" fmla="*/ 132165 h 361950"/>
                <a:gd name="connsiteX1" fmla="*/ 121982 w 354452"/>
                <a:gd name="connsiteY1" fmla="*/ 128588 h 361950"/>
                <a:gd name="connsiteX2" fmla="*/ 124045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8009 w 354452"/>
                <a:gd name="connsiteY7" fmla="*/ 236537 h 361950"/>
                <a:gd name="connsiteX8" fmla="*/ 238009 w 354452"/>
                <a:gd name="connsiteY8" fmla="*/ 361950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32165 h 361950"/>
                <a:gd name="connsiteX0" fmla="*/ 2672 w 354452"/>
                <a:gd name="connsiteY0" fmla="*/ 128587 h 361950"/>
                <a:gd name="connsiteX1" fmla="*/ 121982 w 354452"/>
                <a:gd name="connsiteY1" fmla="*/ 128588 h 361950"/>
                <a:gd name="connsiteX2" fmla="*/ 124045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8009 w 354452"/>
                <a:gd name="connsiteY7" fmla="*/ 236537 h 361950"/>
                <a:gd name="connsiteX8" fmla="*/ 238009 w 354452"/>
                <a:gd name="connsiteY8" fmla="*/ 361950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28587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4452" h="361950">
                  <a:moveTo>
                    <a:pt x="2672" y="128587"/>
                  </a:moveTo>
                  <a:lnTo>
                    <a:pt x="121982" y="128588"/>
                  </a:lnTo>
                  <a:cubicBezTo>
                    <a:pt x="122670" y="85725"/>
                    <a:pt x="123357" y="42863"/>
                    <a:pt x="124045" y="0"/>
                  </a:cubicBezTo>
                  <a:lnTo>
                    <a:pt x="238009" y="0"/>
                  </a:lnTo>
                  <a:cubicBezTo>
                    <a:pt x="237584" y="41185"/>
                    <a:pt x="238434" y="87402"/>
                    <a:pt x="238009" y="128587"/>
                  </a:cubicBezTo>
                  <a:lnTo>
                    <a:pt x="352071" y="128588"/>
                  </a:lnTo>
                  <a:cubicBezTo>
                    <a:pt x="352865" y="164571"/>
                    <a:pt x="353658" y="200555"/>
                    <a:pt x="354452" y="236538"/>
                  </a:cubicBezTo>
                  <a:lnTo>
                    <a:pt x="238009" y="236537"/>
                  </a:lnTo>
                  <a:cubicBezTo>
                    <a:pt x="239138" y="276609"/>
                    <a:pt x="236880" y="321878"/>
                    <a:pt x="238009" y="361950"/>
                  </a:cubicBezTo>
                  <a:lnTo>
                    <a:pt x="125297" y="361950"/>
                  </a:lnTo>
                  <a:cubicBezTo>
                    <a:pt x="124321" y="320318"/>
                    <a:pt x="123346" y="278687"/>
                    <a:pt x="122370" y="237055"/>
                  </a:cubicBezTo>
                  <a:lnTo>
                    <a:pt x="0" y="236538"/>
                  </a:lnTo>
                  <a:cubicBezTo>
                    <a:pt x="891" y="201747"/>
                    <a:pt x="1781" y="163378"/>
                    <a:pt x="2672" y="128587"/>
                  </a:cubicBezTo>
                  <a:close/>
                </a:path>
              </a:pathLst>
            </a:custGeom>
            <a:solidFill>
              <a:schemeClr val="accent2"/>
            </a:solidFill>
            <a:ln w="190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8" name="Rectangle 47"/>
          <p:cNvSpPr/>
          <p:nvPr/>
        </p:nvSpPr>
        <p:spPr>
          <a:xfrm>
            <a:off x="333598" y="4398595"/>
            <a:ext cx="2621343" cy="297004"/>
          </a:xfrm>
          <a:prstGeom prst="rect">
            <a:avLst/>
          </a:prstGeom>
        </p:spPr>
        <p:txBody>
          <a:bodyPr wrap="square" lIns="0" tIns="0" rIns="0" bIns="0" anchor="b" anchorCtr="0">
            <a:noAutofit/>
          </a:bodyPr>
          <a:lstStyle/>
          <a:p>
            <a:pPr lvl="0" algn="ctr">
              <a:lnSpc>
                <a:spcPct val="95000"/>
              </a:lnSpc>
              <a:spcAft>
                <a:spcPts val="1200"/>
              </a:spcAft>
              <a:buClr>
                <a:srgbClr val="E53E30"/>
              </a:buClr>
              <a:buSzPct val="110000"/>
            </a:pPr>
            <a:r>
              <a:rPr lang="en-US" sz="1600" b="1" dirty="0" smtClean="0">
                <a:solidFill>
                  <a:srgbClr val="001A60"/>
                </a:solidFill>
                <a:latin typeface="Arial" pitchFamily="34" charset="0"/>
                <a:cs typeface="Arial" pitchFamily="34" charset="0"/>
              </a:rPr>
              <a:t>LAPLACE-2 (Study 1)</a:t>
            </a:r>
          </a:p>
        </p:txBody>
      </p:sp>
      <p:sp>
        <p:nvSpPr>
          <p:cNvPr id="50" name="Rectangle 49"/>
          <p:cNvSpPr/>
          <p:nvPr/>
        </p:nvSpPr>
        <p:spPr>
          <a:xfrm>
            <a:off x="335775" y="4195369"/>
            <a:ext cx="2633472" cy="818396"/>
          </a:xfrm>
          <a:prstGeom prst="rect">
            <a:avLst/>
          </a:prstGeom>
        </p:spPr>
        <p:txBody>
          <a:bodyPr wrap="square" lIns="0" tIns="0" rIns="0" bIns="0" anchor="ctr" anchorCtr="0">
            <a:noAutofit/>
          </a:bodyPr>
          <a:lstStyle/>
          <a:p>
            <a:pPr lvl="0" algn="ctr">
              <a:lnSpc>
                <a:spcPct val="95000"/>
              </a:lnSpc>
              <a:spcAft>
                <a:spcPts val="1200"/>
              </a:spcAft>
              <a:buClr>
                <a:srgbClr val="E53E30"/>
              </a:buClr>
              <a:buSzPct val="110000"/>
            </a:pPr>
            <a:endParaRPr lang="en-US" sz="1400" dirty="0" smtClean="0">
              <a:solidFill>
                <a:srgbClr val="001A60"/>
              </a:solidFill>
              <a:latin typeface="Arial" pitchFamily="34" charset="0"/>
              <a:cs typeface="Arial" pitchFamily="34" charset="0"/>
            </a:endParaRPr>
          </a:p>
        </p:txBody>
      </p:sp>
      <p:sp>
        <p:nvSpPr>
          <p:cNvPr id="51" name="Rectangle 50"/>
          <p:cNvSpPr/>
          <p:nvPr/>
        </p:nvSpPr>
        <p:spPr>
          <a:xfrm>
            <a:off x="312971" y="4854667"/>
            <a:ext cx="2662596" cy="762141"/>
          </a:xfrm>
          <a:prstGeom prst="rect">
            <a:avLst/>
          </a:prstGeom>
        </p:spPr>
        <p:txBody>
          <a:bodyPr wrap="square" lIns="0" tIns="0" rIns="0" bIns="0" anchor="t" anchorCtr="0">
            <a:noAutofit/>
          </a:bodyPr>
          <a:lstStyle/>
          <a:p>
            <a:pPr lvl="0" algn="ctr">
              <a:lnSpc>
                <a:spcPct val="95000"/>
              </a:lnSpc>
              <a:spcAft>
                <a:spcPts val="1200"/>
              </a:spcAft>
              <a:buClr>
                <a:srgbClr val="E53E30"/>
              </a:buClr>
              <a:buSzPct val="110000"/>
            </a:pPr>
            <a:r>
              <a:rPr lang="en-US" sz="1400" dirty="0" smtClean="0">
                <a:solidFill>
                  <a:srgbClr val="001A60"/>
                </a:solidFill>
                <a:latin typeface="Arial" pitchFamily="34" charset="0"/>
                <a:cs typeface="Arial" pitchFamily="34" charset="0"/>
              </a:rPr>
              <a:t>Mean Baseline LDL-C:</a:t>
            </a:r>
            <a:br>
              <a:rPr lang="en-US" sz="1400" dirty="0" smtClean="0">
                <a:solidFill>
                  <a:srgbClr val="001A60"/>
                </a:solidFill>
                <a:latin typeface="Arial" pitchFamily="34" charset="0"/>
                <a:cs typeface="Arial" pitchFamily="34" charset="0"/>
              </a:rPr>
            </a:br>
            <a:r>
              <a:rPr lang="en-US" sz="1400" dirty="0" smtClean="0">
                <a:solidFill>
                  <a:srgbClr val="001A60"/>
                </a:solidFill>
                <a:latin typeface="Arial" pitchFamily="34" charset="0"/>
                <a:cs typeface="Arial" pitchFamily="34" charset="0"/>
              </a:rPr>
              <a:t>108 mg/dL</a:t>
            </a:r>
            <a:br>
              <a:rPr lang="en-US" sz="1400" dirty="0" smtClean="0">
                <a:solidFill>
                  <a:srgbClr val="001A60"/>
                </a:solidFill>
                <a:latin typeface="Arial" pitchFamily="34" charset="0"/>
                <a:cs typeface="Arial" pitchFamily="34" charset="0"/>
              </a:rPr>
            </a:br>
            <a:r>
              <a:rPr lang="en-US" sz="1400" dirty="0" smtClean="0">
                <a:solidFill>
                  <a:srgbClr val="001A60"/>
                </a:solidFill>
                <a:latin typeface="Arial" pitchFamily="34" charset="0"/>
                <a:cs typeface="Arial" pitchFamily="34" charset="0"/>
              </a:rPr>
              <a:t>N = 296</a:t>
            </a:r>
          </a:p>
        </p:txBody>
      </p:sp>
      <p:sp>
        <p:nvSpPr>
          <p:cNvPr id="52" name="Rectangle 51"/>
          <p:cNvSpPr/>
          <p:nvPr/>
        </p:nvSpPr>
        <p:spPr>
          <a:xfrm>
            <a:off x="335775" y="4584174"/>
            <a:ext cx="2633472" cy="436338"/>
          </a:xfrm>
          <a:prstGeom prst="rect">
            <a:avLst/>
          </a:prstGeom>
        </p:spPr>
        <p:txBody>
          <a:bodyPr wrap="square" lIns="0" tIns="0" rIns="0" bIns="0" anchor="ctr" anchorCtr="0">
            <a:noAutofit/>
          </a:bodyPr>
          <a:lstStyle/>
          <a:p>
            <a:pPr algn="ctr"/>
            <a:endParaRPr lang="en-US" sz="1300" dirty="0" smtClean="0">
              <a:solidFill>
                <a:srgbClr val="001A60"/>
              </a:solidFill>
              <a:latin typeface="Arial" pitchFamily="34" charset="0"/>
              <a:cs typeface="Arial" pitchFamily="34" charset="0"/>
            </a:endParaRPr>
          </a:p>
        </p:txBody>
      </p:sp>
      <p:sp>
        <p:nvSpPr>
          <p:cNvPr id="53" name="TextBox 52"/>
          <p:cNvSpPr txBox="1"/>
          <p:nvPr/>
        </p:nvSpPr>
        <p:spPr>
          <a:xfrm>
            <a:off x="3260960" y="3355426"/>
            <a:ext cx="2633472" cy="2505026"/>
          </a:xfrm>
          <a:prstGeom prst="rect">
            <a:avLst/>
          </a:prstGeom>
          <a:solidFill>
            <a:srgbClr val="BDD6F9"/>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lIns="0" tIns="548640" rIns="0" bIns="0" rtlCol="0" anchor="t" anchorCtr="0"/>
          <a:lstStyle/>
          <a:p>
            <a:pPr algn="ctr">
              <a:lnSpc>
                <a:spcPct val="95000"/>
              </a:lnSpc>
              <a:spcAft>
                <a:spcPts val="1800"/>
              </a:spcAft>
              <a:buClr>
                <a:schemeClr val="accent2"/>
              </a:buClr>
              <a:buSzPct val="110000"/>
            </a:pPr>
            <a:endParaRPr lang="en-US" sz="1400" dirty="0" smtClean="0">
              <a:solidFill>
                <a:schemeClr val="dk1">
                  <a:hueOff val="0"/>
                  <a:satOff val="0"/>
                  <a:lumOff val="0"/>
                  <a:alphaOff val="0"/>
                </a:schemeClr>
              </a:solidFill>
              <a:latin typeface="Arial" pitchFamily="34" charset="0"/>
              <a:cs typeface="Arial" pitchFamily="34" charset="0"/>
            </a:endParaRPr>
          </a:p>
        </p:txBody>
      </p:sp>
      <p:sp>
        <p:nvSpPr>
          <p:cNvPr id="54" name="Oval 53"/>
          <p:cNvSpPr/>
          <p:nvPr/>
        </p:nvSpPr>
        <p:spPr>
          <a:xfrm>
            <a:off x="6228394" y="5469241"/>
            <a:ext cx="2532317" cy="356772"/>
          </a:xfrm>
          <a:prstGeom prst="ellipse">
            <a:avLst/>
          </a:prstGeom>
          <a:solidFill>
            <a:schemeClr val="tx1">
              <a:lumMod val="50000"/>
              <a:lumOff val="50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p:cNvSpPr txBox="1"/>
          <p:nvPr/>
        </p:nvSpPr>
        <p:spPr>
          <a:xfrm>
            <a:off x="6176972" y="3355426"/>
            <a:ext cx="2635160" cy="2505026"/>
          </a:xfrm>
          <a:prstGeom prst="rect">
            <a:avLst/>
          </a:prstGeom>
          <a:solidFill>
            <a:srgbClr val="BDD6F9"/>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lIns="0" tIns="548640" rIns="0" bIns="0" rtlCol="0" anchor="t" anchorCtr="0"/>
          <a:lstStyle/>
          <a:p>
            <a:pPr algn="ctr">
              <a:lnSpc>
                <a:spcPct val="95000"/>
              </a:lnSpc>
              <a:spcAft>
                <a:spcPts val="1800"/>
              </a:spcAft>
              <a:buClr>
                <a:schemeClr val="accent2"/>
              </a:buClr>
              <a:buSzPct val="110000"/>
            </a:pPr>
            <a:endParaRPr lang="en-US" sz="1400" dirty="0" smtClean="0">
              <a:solidFill>
                <a:schemeClr val="dk1">
                  <a:hueOff val="0"/>
                  <a:satOff val="0"/>
                  <a:lumOff val="0"/>
                  <a:alphaOff val="0"/>
                </a:schemeClr>
              </a:solidFill>
              <a:latin typeface="Arial" pitchFamily="34" charset="0"/>
              <a:cs typeface="Arial" pitchFamily="34" charset="0"/>
            </a:endParaRPr>
          </a:p>
        </p:txBody>
      </p:sp>
      <p:sp>
        <p:nvSpPr>
          <p:cNvPr id="56" name="Pentagon 55"/>
          <p:cNvSpPr/>
          <p:nvPr/>
        </p:nvSpPr>
        <p:spPr>
          <a:xfrm rot="5400000">
            <a:off x="6672436" y="1899642"/>
            <a:ext cx="1645920" cy="2633472"/>
          </a:xfrm>
          <a:prstGeom prst="homePlate">
            <a:avLst>
              <a:gd name="adj" fmla="val 22917"/>
            </a:avLst>
          </a:prstGeom>
          <a:gradFill flip="none" rotWithShape="1">
            <a:gsLst>
              <a:gs pos="0">
                <a:srgbClr val="001E61"/>
              </a:gs>
              <a:gs pos="50000">
                <a:schemeClr val="tx2">
                  <a:lumMod val="75000"/>
                  <a:lumOff val="25000"/>
                </a:schemeClr>
              </a:gs>
              <a:gs pos="100000">
                <a:schemeClr val="tx2">
                  <a:lumMod val="50000"/>
                  <a:lumOff val="50000"/>
                </a:schemeClr>
              </a:gs>
            </a:gsLst>
            <a:lin ang="0" scaled="1"/>
            <a:tileRect/>
          </a:gradFill>
          <a:ln w="19050">
            <a:noFill/>
          </a:ln>
          <a:effectLst>
            <a:outerShdw blurRad="50800" dist="38100" dir="5400000" algn="t" rotWithShape="0">
              <a:prstClr val="black">
                <a:alpha val="40000"/>
              </a:prstClr>
            </a:outerShdw>
          </a:effectLst>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vert="horz" wrap="square" lIns="0" tIns="0" rIns="0" bIns="0" numCol="1" rtlCol="0" anchor="ctr" anchorCtr="0" compatLnSpc="1">
            <a:prstTxWarp prst="textNoShape">
              <a:avLst/>
            </a:prstTxWarp>
            <a:noAutofit/>
          </a:bodyPr>
          <a:lstStyle/>
          <a:p>
            <a:pPr algn="ctr">
              <a:spcBef>
                <a:spcPts val="1800"/>
              </a:spcBef>
              <a:spcAft>
                <a:spcPct val="35000"/>
              </a:spcAft>
              <a:defRPr/>
            </a:pPr>
            <a:endParaRPr lang="en-US" sz="1600" b="1" dirty="0" smtClean="0">
              <a:solidFill>
                <a:prstClr val="white"/>
              </a:solidFill>
              <a:latin typeface="Arial" pitchFamily="34" charset="0"/>
              <a:cs typeface="Arial" pitchFamily="34" charset="0"/>
            </a:endParaRPr>
          </a:p>
        </p:txBody>
      </p:sp>
      <p:sp>
        <p:nvSpPr>
          <p:cNvPr id="58" name="Rectangle 57"/>
          <p:cNvSpPr/>
          <p:nvPr/>
        </p:nvSpPr>
        <p:spPr>
          <a:xfrm>
            <a:off x="6159528" y="4398595"/>
            <a:ext cx="2670048" cy="297004"/>
          </a:xfrm>
          <a:prstGeom prst="rect">
            <a:avLst/>
          </a:prstGeom>
        </p:spPr>
        <p:txBody>
          <a:bodyPr wrap="square" lIns="0" tIns="0" rIns="0" bIns="0" anchor="b" anchorCtr="0">
            <a:noAutofit/>
          </a:bodyPr>
          <a:lstStyle/>
          <a:p>
            <a:pPr algn="ctr">
              <a:lnSpc>
                <a:spcPct val="95000"/>
              </a:lnSpc>
              <a:spcAft>
                <a:spcPts val="1200"/>
              </a:spcAft>
              <a:buClr>
                <a:srgbClr val="E53E30"/>
              </a:buClr>
              <a:buSzPct val="110000"/>
            </a:pPr>
            <a:r>
              <a:rPr lang="en-US" sz="1600" b="1" dirty="0" smtClean="0">
                <a:solidFill>
                  <a:srgbClr val="001A60"/>
                </a:solidFill>
                <a:latin typeface="Arial" pitchFamily="34" charset="0"/>
                <a:cs typeface="Arial" pitchFamily="34" charset="0"/>
              </a:rPr>
              <a:t>RUTHERFORD-2 (Study 3)</a:t>
            </a:r>
            <a:r>
              <a:rPr lang="en-US" sz="1600" b="1" baseline="30000" dirty="0" smtClean="0">
                <a:solidFill>
                  <a:srgbClr val="001A60"/>
                </a:solidFill>
                <a:latin typeface="Arial" pitchFamily="34" charset="0"/>
                <a:cs typeface="Arial" pitchFamily="34" charset="0"/>
              </a:rPr>
              <a:t> </a:t>
            </a:r>
            <a:r>
              <a:rPr lang="en-US" sz="1600" b="1" dirty="0" smtClean="0">
                <a:solidFill>
                  <a:srgbClr val="001A60"/>
                </a:solidFill>
                <a:latin typeface="Arial" pitchFamily="34" charset="0"/>
                <a:cs typeface="Arial" pitchFamily="34" charset="0"/>
              </a:rPr>
              <a:t>and TESLA (Study 4)</a:t>
            </a:r>
            <a:endParaRPr lang="en-US" sz="1600" b="1" baseline="30000" dirty="0" smtClean="0">
              <a:solidFill>
                <a:srgbClr val="001A60"/>
              </a:solidFill>
              <a:latin typeface="Arial" pitchFamily="34" charset="0"/>
              <a:cs typeface="Arial" pitchFamily="34" charset="0"/>
            </a:endParaRPr>
          </a:p>
        </p:txBody>
      </p:sp>
      <p:sp>
        <p:nvSpPr>
          <p:cNvPr id="59" name="Rectangle 58"/>
          <p:cNvSpPr/>
          <p:nvPr/>
        </p:nvSpPr>
        <p:spPr>
          <a:xfrm>
            <a:off x="6220055" y="4843781"/>
            <a:ext cx="2548995" cy="762141"/>
          </a:xfrm>
          <a:prstGeom prst="rect">
            <a:avLst/>
          </a:prstGeom>
        </p:spPr>
        <p:txBody>
          <a:bodyPr wrap="square" lIns="0" tIns="0" rIns="0" bIns="0" anchor="t" anchorCtr="0">
            <a:noAutofit/>
          </a:bodyPr>
          <a:lstStyle/>
          <a:p>
            <a:pPr algn="ctr">
              <a:lnSpc>
                <a:spcPct val="95000"/>
              </a:lnSpc>
              <a:buClr>
                <a:schemeClr val="accent2"/>
              </a:buClr>
              <a:buSzPct val="110000"/>
            </a:pPr>
            <a:r>
              <a:rPr lang="en-US" sz="1400" dirty="0" smtClean="0">
                <a:solidFill>
                  <a:srgbClr val="001A60"/>
                </a:solidFill>
                <a:latin typeface="Arial" pitchFamily="34" charset="0"/>
                <a:cs typeface="Arial" pitchFamily="34" charset="0"/>
              </a:rPr>
              <a:t>Mean Baseline LDL-C:</a:t>
            </a:r>
          </a:p>
          <a:p>
            <a:pPr>
              <a:lnSpc>
                <a:spcPct val="95000"/>
              </a:lnSpc>
              <a:spcAft>
                <a:spcPts val="1200"/>
              </a:spcAft>
              <a:buClr>
                <a:schemeClr val="accent2"/>
              </a:buClr>
              <a:buSzPct val="110000"/>
            </a:pPr>
            <a:r>
              <a:rPr lang="en-US" sz="1400" b="1" dirty="0" smtClean="0">
                <a:solidFill>
                  <a:srgbClr val="001A60"/>
                </a:solidFill>
                <a:latin typeface="Arial" pitchFamily="34" charset="0"/>
                <a:cs typeface="Arial" pitchFamily="34" charset="0"/>
              </a:rPr>
              <a:t>Study 3: </a:t>
            </a:r>
            <a:r>
              <a:rPr lang="en-US" sz="1400" dirty="0" smtClean="0">
                <a:solidFill>
                  <a:srgbClr val="001A60"/>
                </a:solidFill>
                <a:latin typeface="Arial" pitchFamily="34" charset="0"/>
                <a:cs typeface="Arial" pitchFamily="34" charset="0"/>
              </a:rPr>
              <a:t>156 mg/dL, N = 329 </a:t>
            </a:r>
            <a:r>
              <a:rPr lang="en-US" sz="1400" b="1" dirty="0" smtClean="0">
                <a:solidFill>
                  <a:srgbClr val="001A60"/>
                </a:solidFill>
                <a:latin typeface="Arial" pitchFamily="34" charset="0"/>
                <a:cs typeface="Arial" pitchFamily="34" charset="0"/>
              </a:rPr>
              <a:t>Study 4: </a:t>
            </a:r>
            <a:r>
              <a:rPr lang="en-US" sz="1400" dirty="0" smtClean="0">
                <a:solidFill>
                  <a:srgbClr val="001A60"/>
                </a:solidFill>
                <a:latin typeface="Arial" pitchFamily="34" charset="0"/>
                <a:cs typeface="Arial" pitchFamily="34" charset="0"/>
              </a:rPr>
              <a:t>349 mg/dL, N = 49</a:t>
            </a:r>
          </a:p>
        </p:txBody>
      </p:sp>
      <p:sp>
        <p:nvSpPr>
          <p:cNvPr id="60" name="Rectangle 59"/>
          <p:cNvSpPr/>
          <p:nvPr/>
        </p:nvSpPr>
        <p:spPr>
          <a:xfrm>
            <a:off x="6207619" y="4388378"/>
            <a:ext cx="2573866" cy="581330"/>
          </a:xfrm>
          <a:prstGeom prst="rect">
            <a:avLst/>
          </a:prstGeom>
        </p:spPr>
        <p:txBody>
          <a:bodyPr wrap="square" lIns="0" tIns="0" rIns="0" bIns="0" anchor="ctr" anchorCtr="0">
            <a:noAutofit/>
          </a:bodyPr>
          <a:lstStyle/>
          <a:p>
            <a:endParaRPr lang="en-US" sz="1300" dirty="0" smtClean="0">
              <a:solidFill>
                <a:srgbClr val="001A60"/>
              </a:solidFill>
              <a:latin typeface="Arial" pitchFamily="34" charset="0"/>
              <a:cs typeface="Arial" pitchFamily="34" charset="0"/>
            </a:endParaRPr>
          </a:p>
        </p:txBody>
      </p:sp>
      <p:sp>
        <p:nvSpPr>
          <p:cNvPr id="61" name="TextBox 60"/>
          <p:cNvSpPr txBox="1"/>
          <p:nvPr/>
        </p:nvSpPr>
        <p:spPr>
          <a:xfrm>
            <a:off x="3492804" y="2611535"/>
            <a:ext cx="2178961" cy="688768"/>
          </a:xfrm>
          <a:prstGeom prst="rect">
            <a:avLst/>
          </a:prstGeom>
          <a:noFill/>
        </p:spPr>
        <p:txBody>
          <a:bodyPr wrap="square" lIns="0" tIns="0" rIns="0" bIns="0" rtlCol="0">
            <a:noAutofit/>
          </a:bodyPr>
          <a:lstStyle/>
          <a:p>
            <a:pPr algn="ctr"/>
            <a:r>
              <a:rPr lang="en-US" sz="2000" b="1" dirty="0" smtClean="0">
                <a:solidFill>
                  <a:schemeClr val="bg1"/>
                </a:solidFill>
                <a:latin typeface="Arial Narrow" pitchFamily="34" charset="0"/>
                <a:cs typeface="Arial" pitchFamily="34" charset="0"/>
              </a:rPr>
              <a:t>52-WEEK EFFICACY </a:t>
            </a:r>
            <a:r>
              <a:rPr lang="en-US" sz="2800" b="1" dirty="0" smtClean="0">
                <a:solidFill>
                  <a:schemeClr val="bg1"/>
                </a:solidFill>
                <a:latin typeface="Arial Narrow" pitchFamily="34" charset="0"/>
                <a:cs typeface="Arial" pitchFamily="34" charset="0"/>
              </a:rPr>
              <a:t>AND SAFETY</a:t>
            </a:r>
          </a:p>
        </p:txBody>
      </p:sp>
      <p:sp>
        <p:nvSpPr>
          <p:cNvPr id="62" name="Rectangle 61"/>
          <p:cNvSpPr/>
          <p:nvPr/>
        </p:nvSpPr>
        <p:spPr>
          <a:xfrm>
            <a:off x="3242434" y="4209793"/>
            <a:ext cx="2679700" cy="818396"/>
          </a:xfrm>
          <a:prstGeom prst="rect">
            <a:avLst/>
          </a:prstGeom>
        </p:spPr>
        <p:txBody>
          <a:bodyPr wrap="square" lIns="0" tIns="0" rIns="0" bIns="0" anchor="ctr" anchorCtr="0">
            <a:noAutofit/>
          </a:bodyPr>
          <a:lstStyle/>
          <a:p>
            <a:pPr algn="ctr"/>
            <a:endParaRPr lang="en-US" sz="1400" baseline="30000" dirty="0" smtClean="0">
              <a:solidFill>
                <a:srgbClr val="001A60"/>
              </a:solidFill>
              <a:latin typeface="Arial" pitchFamily="34" charset="0"/>
              <a:cs typeface="Arial" pitchFamily="34" charset="0"/>
            </a:endParaRPr>
          </a:p>
        </p:txBody>
      </p:sp>
      <p:sp>
        <p:nvSpPr>
          <p:cNvPr id="64" name="Rectangle 63"/>
          <p:cNvSpPr/>
          <p:nvPr/>
        </p:nvSpPr>
        <p:spPr>
          <a:xfrm>
            <a:off x="3289355" y="4843781"/>
            <a:ext cx="2576682" cy="762141"/>
          </a:xfrm>
          <a:prstGeom prst="rect">
            <a:avLst/>
          </a:prstGeom>
        </p:spPr>
        <p:txBody>
          <a:bodyPr wrap="square" lIns="0" tIns="0" rIns="0" bIns="0" anchor="t" anchorCtr="0">
            <a:noAutofit/>
          </a:bodyPr>
          <a:lstStyle/>
          <a:p>
            <a:pPr algn="ctr">
              <a:lnSpc>
                <a:spcPct val="95000"/>
              </a:lnSpc>
              <a:spcAft>
                <a:spcPts val="1200"/>
              </a:spcAft>
              <a:buClr>
                <a:schemeClr val="accent2"/>
              </a:buClr>
              <a:buSzPct val="110000"/>
            </a:pPr>
            <a:r>
              <a:rPr lang="en-US" sz="1400" dirty="0" smtClean="0">
                <a:solidFill>
                  <a:srgbClr val="001A60"/>
                </a:solidFill>
                <a:latin typeface="Arial" pitchFamily="34" charset="0"/>
                <a:cs typeface="Arial" pitchFamily="34" charset="0"/>
              </a:rPr>
              <a:t>Mean Baseline LDL-C:</a:t>
            </a:r>
            <a:br>
              <a:rPr lang="en-US" sz="1400" dirty="0" smtClean="0">
                <a:solidFill>
                  <a:srgbClr val="001A60"/>
                </a:solidFill>
                <a:latin typeface="Arial" pitchFamily="34" charset="0"/>
                <a:cs typeface="Arial" pitchFamily="34" charset="0"/>
              </a:rPr>
            </a:br>
            <a:r>
              <a:rPr lang="en-US" sz="1400" dirty="0" smtClean="0">
                <a:solidFill>
                  <a:srgbClr val="001A60"/>
                </a:solidFill>
                <a:latin typeface="Arial" pitchFamily="34" charset="0"/>
                <a:cs typeface="Arial" pitchFamily="34" charset="0"/>
              </a:rPr>
              <a:t>105 mg/dL</a:t>
            </a:r>
            <a:br>
              <a:rPr lang="en-US" sz="1400" dirty="0" smtClean="0">
                <a:solidFill>
                  <a:srgbClr val="001A60"/>
                </a:solidFill>
                <a:latin typeface="Arial" pitchFamily="34" charset="0"/>
                <a:cs typeface="Arial" pitchFamily="34" charset="0"/>
              </a:rPr>
            </a:br>
            <a:r>
              <a:rPr lang="en-US" sz="1400" dirty="0" smtClean="0">
                <a:solidFill>
                  <a:srgbClr val="001A60"/>
                </a:solidFill>
                <a:latin typeface="Arial" pitchFamily="34" charset="0"/>
                <a:cs typeface="Arial" pitchFamily="34" charset="0"/>
              </a:rPr>
              <a:t>N = 139</a:t>
            </a:r>
          </a:p>
        </p:txBody>
      </p:sp>
      <p:sp>
        <p:nvSpPr>
          <p:cNvPr id="65" name="Rectangle 64"/>
          <p:cNvSpPr/>
          <p:nvPr/>
        </p:nvSpPr>
        <p:spPr>
          <a:xfrm>
            <a:off x="3282296" y="4398595"/>
            <a:ext cx="2590800" cy="297004"/>
          </a:xfrm>
          <a:prstGeom prst="rect">
            <a:avLst/>
          </a:prstGeom>
        </p:spPr>
        <p:txBody>
          <a:bodyPr wrap="square" lIns="0" tIns="0" rIns="0" bIns="0" anchor="b" anchorCtr="0">
            <a:noAutofit/>
          </a:bodyPr>
          <a:lstStyle/>
          <a:p>
            <a:pPr algn="ctr">
              <a:lnSpc>
                <a:spcPct val="95000"/>
              </a:lnSpc>
              <a:spcAft>
                <a:spcPts val="1200"/>
              </a:spcAft>
              <a:buClr>
                <a:srgbClr val="E53E30"/>
              </a:buClr>
              <a:buSzPct val="110000"/>
            </a:pPr>
            <a:r>
              <a:rPr lang="en-US" sz="1600" b="1" dirty="0" smtClean="0">
                <a:solidFill>
                  <a:srgbClr val="001A60"/>
                </a:solidFill>
                <a:latin typeface="Arial" pitchFamily="34" charset="0"/>
                <a:cs typeface="Arial" pitchFamily="34" charset="0"/>
              </a:rPr>
              <a:t>DESCARTES (Study 2)</a:t>
            </a:r>
          </a:p>
        </p:txBody>
      </p:sp>
      <p:sp>
        <p:nvSpPr>
          <p:cNvPr id="67" name="Pentagon 66"/>
          <p:cNvSpPr/>
          <p:nvPr/>
        </p:nvSpPr>
        <p:spPr>
          <a:xfrm rot="5400000">
            <a:off x="3754736" y="1899642"/>
            <a:ext cx="1645920" cy="2633472"/>
          </a:xfrm>
          <a:prstGeom prst="homePlate">
            <a:avLst>
              <a:gd name="adj" fmla="val 22917"/>
            </a:avLst>
          </a:prstGeom>
          <a:gradFill flip="none" rotWithShape="1">
            <a:gsLst>
              <a:gs pos="0">
                <a:schemeClr val="accent5"/>
              </a:gs>
              <a:gs pos="50000">
                <a:schemeClr val="bg2">
                  <a:lumMod val="50000"/>
                </a:schemeClr>
              </a:gs>
              <a:gs pos="100000">
                <a:schemeClr val="bg2">
                  <a:lumMod val="65000"/>
                </a:schemeClr>
              </a:gs>
            </a:gsLst>
            <a:lin ang="0" scaled="1"/>
            <a:tileRect/>
          </a:gradFill>
          <a:ln w="19050">
            <a:noFill/>
          </a:ln>
          <a:effectLst>
            <a:outerShdw blurRad="50800" dist="38100" dir="5400000" algn="t" rotWithShape="0">
              <a:prstClr val="black">
                <a:alpha val="40000"/>
              </a:prstClr>
            </a:outerShdw>
          </a:effectLst>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vert="horz" wrap="square" lIns="0" tIns="0" rIns="0" bIns="0" numCol="1" rtlCol="0" anchor="ctr" anchorCtr="0" compatLnSpc="1">
            <a:prstTxWarp prst="textNoShape">
              <a:avLst/>
            </a:prstTxWarp>
            <a:noAutofit/>
          </a:bodyPr>
          <a:lstStyle/>
          <a:p>
            <a:pPr algn="ctr">
              <a:spcBef>
                <a:spcPts val="1800"/>
              </a:spcBef>
              <a:spcAft>
                <a:spcPct val="35000"/>
              </a:spcAft>
              <a:defRPr/>
            </a:pPr>
            <a:endParaRPr lang="en-US" sz="700" b="1" dirty="0">
              <a:solidFill>
                <a:prstClr val="white"/>
              </a:solidFill>
              <a:latin typeface="Arial" pitchFamily="34" charset="0"/>
              <a:cs typeface="Arial" pitchFamily="34" charset="0"/>
            </a:endParaRPr>
          </a:p>
        </p:txBody>
      </p:sp>
      <p:sp>
        <p:nvSpPr>
          <p:cNvPr id="68" name="TextBox 67"/>
          <p:cNvSpPr txBox="1"/>
          <p:nvPr/>
        </p:nvSpPr>
        <p:spPr>
          <a:xfrm>
            <a:off x="3278694" y="2719550"/>
            <a:ext cx="2598005" cy="943612"/>
          </a:xfrm>
          <a:prstGeom prst="rect">
            <a:avLst/>
          </a:prstGeom>
          <a:noFill/>
        </p:spPr>
        <p:txBody>
          <a:bodyPr wrap="square" lIns="0" tIns="0" rIns="0" bIns="0" rtlCol="0">
            <a:noAutofit/>
          </a:bodyPr>
          <a:lstStyle/>
          <a:p>
            <a:pPr algn="ctr">
              <a:lnSpc>
                <a:spcPct val="110000"/>
              </a:lnSpc>
            </a:pPr>
            <a:r>
              <a:rPr lang="en-US" b="1" cap="all" dirty="0" smtClean="0">
                <a:solidFill>
                  <a:schemeClr val="bg1"/>
                </a:solidFill>
                <a:latin typeface="Arial Narrow" pitchFamily="34" charset="0"/>
                <a:cs typeface="Arial" pitchFamily="34" charset="0"/>
              </a:rPr>
              <a:t>52-Week efficacy</a:t>
            </a:r>
            <a:br>
              <a:rPr lang="en-US" b="1" cap="all" dirty="0" smtClean="0">
                <a:solidFill>
                  <a:schemeClr val="bg1"/>
                </a:solidFill>
                <a:latin typeface="Arial Narrow" pitchFamily="34" charset="0"/>
                <a:cs typeface="Arial" pitchFamily="34" charset="0"/>
              </a:rPr>
            </a:br>
            <a:r>
              <a:rPr lang="en-US" sz="2800" b="1" cap="all" dirty="0" smtClean="0">
                <a:solidFill>
                  <a:schemeClr val="bg1"/>
                </a:solidFill>
                <a:latin typeface="Arial Narrow" pitchFamily="34" charset="0"/>
                <a:cs typeface="Arial" pitchFamily="34" charset="0"/>
              </a:rPr>
              <a:t>and safety</a:t>
            </a:r>
            <a:br>
              <a:rPr lang="en-US" sz="2800" b="1" cap="all" dirty="0" smtClean="0">
                <a:solidFill>
                  <a:schemeClr val="bg1"/>
                </a:solidFill>
                <a:latin typeface="Arial Narrow" pitchFamily="34" charset="0"/>
                <a:cs typeface="Arial" pitchFamily="34" charset="0"/>
              </a:rPr>
            </a:br>
            <a:r>
              <a:rPr lang="en-US" b="1" cap="all" dirty="0" smtClean="0">
                <a:solidFill>
                  <a:schemeClr val="bg1"/>
                </a:solidFill>
                <a:latin typeface="Arial Narrow" pitchFamily="34" charset="0"/>
                <a:cs typeface="Arial" pitchFamily="34" charset="0"/>
              </a:rPr>
              <a:t>in Clinical ASCVD</a:t>
            </a:r>
            <a:r>
              <a:rPr lang="en-US" b="1" cap="all" baseline="30000" dirty="0" smtClean="0">
                <a:solidFill>
                  <a:schemeClr val="bg1"/>
                </a:solidFill>
                <a:latin typeface="Arial Narrow" pitchFamily="34" charset="0"/>
                <a:cs typeface="Arial" pitchFamily="34" charset="0"/>
              </a:rPr>
              <a:t>1,3</a:t>
            </a:r>
            <a:endParaRPr lang="en-US" sz="2400" b="1" baseline="30000" dirty="0">
              <a:solidFill>
                <a:schemeClr val="bg1"/>
              </a:solidFill>
              <a:latin typeface="Arial Narrow" pitchFamily="34" charset="0"/>
              <a:cs typeface="Arial" pitchFamily="34" charset="0"/>
            </a:endParaRPr>
          </a:p>
        </p:txBody>
      </p:sp>
      <p:cxnSp>
        <p:nvCxnSpPr>
          <p:cNvPr id="69" name="Straight Connector 68"/>
          <p:cNvCxnSpPr/>
          <p:nvPr/>
        </p:nvCxnSpPr>
        <p:spPr>
          <a:xfrm>
            <a:off x="6452136" y="4736192"/>
            <a:ext cx="2084832" cy="0"/>
          </a:xfrm>
          <a:prstGeom prst="line">
            <a:avLst/>
          </a:prstGeom>
          <a:ln>
            <a:solidFill>
              <a:srgbClr val="001C6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539868" y="4736192"/>
            <a:ext cx="2084832" cy="0"/>
          </a:xfrm>
          <a:prstGeom prst="line">
            <a:avLst/>
          </a:prstGeom>
          <a:ln>
            <a:solidFill>
              <a:srgbClr val="001C6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610095" y="4736192"/>
            <a:ext cx="2084832" cy="0"/>
          </a:xfrm>
          <a:prstGeom prst="line">
            <a:avLst/>
          </a:prstGeom>
          <a:ln>
            <a:solidFill>
              <a:srgbClr val="001C61"/>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0" y="1175657"/>
            <a:ext cx="9143999" cy="777240"/>
          </a:xfrm>
          <a:prstGeom prst="rect">
            <a:avLst/>
          </a:prstGeom>
          <a:solidFill>
            <a:srgbClr val="1052B4">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p:cNvSpPr txBox="1"/>
          <p:nvPr/>
        </p:nvSpPr>
        <p:spPr>
          <a:xfrm>
            <a:off x="292101" y="1241112"/>
            <a:ext cx="8712200" cy="430887"/>
          </a:xfrm>
          <a:prstGeom prst="rect">
            <a:avLst/>
          </a:prstGeom>
          <a:noFill/>
        </p:spPr>
        <p:txBody>
          <a:bodyPr wrap="square" lIns="0" tIns="0" rIns="0" bIns="0" rtlCol="0">
            <a:spAutoFit/>
          </a:bodyPr>
          <a:lstStyle/>
          <a:p>
            <a:pPr algn="ctr"/>
            <a:r>
              <a:rPr lang="en-US" sz="1400" b="1" dirty="0" smtClean="0">
                <a:solidFill>
                  <a:srgbClr val="FFFF00"/>
                </a:solidFill>
                <a:latin typeface="Arial" pitchFamily="34" charset="0"/>
                <a:cs typeface="Arial" pitchFamily="34" charset="0"/>
              </a:rPr>
              <a:t>as an adjunct to diet in: adults with HeFH or clinical ASCVD on maximally tolerated </a:t>
            </a:r>
            <a:r>
              <a:rPr lang="en-US" sz="1400" b="1" dirty="0" err="1" smtClean="0">
                <a:solidFill>
                  <a:srgbClr val="FFFF00"/>
                </a:solidFill>
                <a:latin typeface="Arial" pitchFamily="34" charset="0"/>
                <a:cs typeface="Arial" pitchFamily="34" charset="0"/>
              </a:rPr>
              <a:t>statin</a:t>
            </a:r>
            <a:r>
              <a:rPr lang="en-US" sz="1400" b="1" dirty="0" smtClean="0">
                <a:solidFill>
                  <a:srgbClr val="FFFF00"/>
                </a:solidFill>
                <a:latin typeface="Arial" pitchFamily="34" charset="0"/>
                <a:cs typeface="Arial" pitchFamily="34" charset="0"/>
              </a:rPr>
              <a:t> therapy</a:t>
            </a:r>
            <a:r>
              <a:rPr lang="en-US" sz="1400" b="1" baseline="30000" dirty="0" smtClean="0">
                <a:solidFill>
                  <a:srgbClr val="FFFF00"/>
                </a:solidFill>
                <a:latin typeface="Arial" pitchFamily="34" charset="0"/>
                <a:cs typeface="Arial" pitchFamily="34" charset="0"/>
              </a:rPr>
              <a:t>*</a:t>
            </a:r>
            <a:r>
              <a:rPr lang="en-US" sz="1400" b="1" dirty="0" smtClean="0">
                <a:solidFill>
                  <a:srgbClr val="FFFF00"/>
                </a:solidFill>
                <a:latin typeface="Arial" pitchFamily="34" charset="0"/>
                <a:cs typeface="Arial" pitchFamily="34" charset="0"/>
              </a:rPr>
              <a:t> </a:t>
            </a:r>
          </a:p>
          <a:p>
            <a:pPr algn="ctr"/>
            <a:r>
              <a:rPr lang="en-US" sz="1400" b="1" dirty="0" smtClean="0">
                <a:solidFill>
                  <a:srgbClr val="FFFF00"/>
                </a:solidFill>
                <a:latin typeface="Arial" pitchFamily="34" charset="0"/>
                <a:cs typeface="Arial" pitchFamily="34" charset="0"/>
              </a:rPr>
              <a:t>OR patients with HoFH on other LDL-lowering therapies</a:t>
            </a:r>
            <a:r>
              <a:rPr lang="en-US" sz="1400" b="1" baseline="30000" dirty="0" smtClean="0">
                <a:solidFill>
                  <a:srgbClr val="FFFF00"/>
                </a:solidFill>
                <a:latin typeface="Arial" pitchFamily="34" charset="0"/>
                <a:cs typeface="Arial" pitchFamily="34" charset="0"/>
              </a:rPr>
              <a:t>1 </a:t>
            </a:r>
          </a:p>
        </p:txBody>
      </p:sp>
      <p:sp>
        <p:nvSpPr>
          <p:cNvPr id="63" name="Rectangle 62"/>
          <p:cNvSpPr/>
          <p:nvPr/>
        </p:nvSpPr>
        <p:spPr>
          <a:xfrm>
            <a:off x="3256197" y="2393156"/>
            <a:ext cx="2633472" cy="3474244"/>
          </a:xfrm>
          <a:prstGeom prst="rect">
            <a:avLst/>
          </a:prstGeom>
          <a:solidFill>
            <a:srgbClr val="C0C0C0">
              <a:alpha val="73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itchFamily="34" charset="0"/>
            </a:endParaRPr>
          </a:p>
        </p:txBody>
      </p:sp>
      <p:sp>
        <p:nvSpPr>
          <p:cNvPr id="57" name="TextBox 56"/>
          <p:cNvSpPr txBox="1"/>
          <p:nvPr/>
        </p:nvSpPr>
        <p:spPr>
          <a:xfrm>
            <a:off x="6161052" y="2736826"/>
            <a:ext cx="2667000" cy="704230"/>
          </a:xfrm>
          <a:prstGeom prst="rect">
            <a:avLst/>
          </a:prstGeom>
          <a:noFill/>
        </p:spPr>
        <p:txBody>
          <a:bodyPr wrap="square" lIns="0" tIns="0" rIns="0" bIns="0" rtlCol="0">
            <a:noAutofit/>
          </a:bodyPr>
          <a:lstStyle/>
          <a:p>
            <a:pPr algn="ctr"/>
            <a:r>
              <a:rPr lang="en-US" sz="2800" b="1" dirty="0" smtClean="0">
                <a:solidFill>
                  <a:schemeClr val="bg1"/>
                </a:solidFill>
                <a:latin typeface="Arial Narrow" pitchFamily="34" charset="0"/>
                <a:cs typeface="Arial" pitchFamily="34" charset="0"/>
              </a:rPr>
              <a:t>FAMILIAL</a:t>
            </a:r>
          </a:p>
          <a:p>
            <a:pPr algn="ctr"/>
            <a:r>
              <a:rPr lang="en-US" b="1" dirty="0" smtClean="0">
                <a:solidFill>
                  <a:schemeClr val="bg1"/>
                </a:solidFill>
                <a:latin typeface="Arial Narrow" pitchFamily="34" charset="0"/>
                <a:cs typeface="Arial" pitchFamily="34" charset="0"/>
              </a:rPr>
              <a:t>HYPERCHOLESTEROLEMIA</a:t>
            </a:r>
            <a:endParaRPr lang="en-US" b="1" baseline="30000" dirty="0" smtClean="0">
              <a:solidFill>
                <a:schemeClr val="bg1"/>
              </a:solidFill>
              <a:latin typeface="Arial Narrow" pitchFamily="34" charset="0"/>
              <a:cs typeface="Arial" pitchFamily="34" charset="0"/>
            </a:endParaRPr>
          </a:p>
          <a:p>
            <a:pPr algn="ctr"/>
            <a:r>
              <a:rPr lang="en-US" sz="1100" b="1" dirty="0" smtClean="0">
                <a:solidFill>
                  <a:schemeClr val="bg1"/>
                </a:solidFill>
                <a:latin typeface="Arial Narrow" pitchFamily="34" charset="0"/>
                <a:cs typeface="Arial" pitchFamily="34" charset="0"/>
              </a:rPr>
              <a:t>HETEROZYGOUS (STUDY 3)</a:t>
            </a:r>
            <a:r>
              <a:rPr lang="en-US" sz="1100" b="1" baseline="30000" dirty="0" smtClean="0">
                <a:solidFill>
                  <a:schemeClr val="bg1"/>
                </a:solidFill>
                <a:latin typeface="Arial Narrow" pitchFamily="34" charset="0"/>
                <a:cs typeface="Arial" pitchFamily="34" charset="0"/>
              </a:rPr>
              <a:t>1,4</a:t>
            </a:r>
            <a:r>
              <a:rPr lang="en-US" sz="1100" b="1" dirty="0" smtClean="0">
                <a:solidFill>
                  <a:schemeClr val="bg1"/>
                </a:solidFill>
                <a:latin typeface="Arial Narrow" pitchFamily="34" charset="0"/>
                <a:cs typeface="Arial" pitchFamily="34" charset="0"/>
              </a:rPr>
              <a:t/>
            </a:r>
            <a:br>
              <a:rPr lang="en-US" sz="1100" b="1" dirty="0" smtClean="0">
                <a:solidFill>
                  <a:schemeClr val="bg1"/>
                </a:solidFill>
                <a:latin typeface="Arial Narrow" pitchFamily="34" charset="0"/>
                <a:cs typeface="Arial" pitchFamily="34" charset="0"/>
              </a:rPr>
            </a:br>
            <a:r>
              <a:rPr lang="en-US" sz="1100" b="1" dirty="0" smtClean="0">
                <a:solidFill>
                  <a:schemeClr val="bg1"/>
                </a:solidFill>
                <a:latin typeface="Arial Narrow" pitchFamily="34" charset="0"/>
                <a:cs typeface="Arial" pitchFamily="34" charset="0"/>
              </a:rPr>
              <a:t>HOMOZYGOUS (STUDY 4)</a:t>
            </a:r>
            <a:r>
              <a:rPr lang="en-US" sz="1000" b="1" baseline="30000" dirty="0" smtClean="0">
                <a:solidFill>
                  <a:schemeClr val="bg1"/>
                </a:solidFill>
                <a:latin typeface="Arial Narrow" pitchFamily="34" charset="0"/>
                <a:cs typeface="Arial" pitchFamily="34" charset="0"/>
              </a:rPr>
              <a:t>1,5</a:t>
            </a:r>
            <a:endParaRPr lang="en-US" sz="1100" b="1" baseline="30000" dirty="0" smtClean="0">
              <a:solidFill>
                <a:schemeClr val="bg1"/>
              </a:solidFill>
              <a:latin typeface="Arial Narrow" pitchFamily="34" charset="0"/>
              <a:cs typeface="Arial" pitchFamily="34" charset="0"/>
            </a:endParaRPr>
          </a:p>
        </p:txBody>
      </p:sp>
      <p:pic>
        <p:nvPicPr>
          <p:cNvPr id="72" name="Picture 2" descr="P:\Amgen_Promo\MedEd\I4-499 Evo Speaker Training\PPT\Art Elements\Icon source imagry 8-19-15\DESCARTES icon\Circle_52.png"/>
          <p:cNvPicPr>
            <a:picLocks noChangeAspect="1" noChangeArrowheads="1"/>
          </p:cNvPicPr>
          <p:nvPr/>
        </p:nvPicPr>
        <p:blipFill>
          <a:blip r:embed="rId3" cstate="screen"/>
          <a:srcRect/>
          <a:stretch>
            <a:fillRect/>
          </a:stretch>
        </p:blipFill>
        <p:spPr bwMode="auto">
          <a:xfrm>
            <a:off x="4232513" y="2011446"/>
            <a:ext cx="690366" cy="690366"/>
          </a:xfrm>
          <a:prstGeom prst="rect">
            <a:avLst/>
          </a:prstGeom>
          <a:noFill/>
          <a:effectLst>
            <a:outerShdw blurRad="50800" dist="38100" dir="2700000" algn="tl" rotWithShape="0">
              <a:prstClr val="black">
                <a:alpha val="40000"/>
              </a:prstClr>
            </a:outerShdw>
          </a:effectLst>
        </p:spPr>
      </p:pic>
      <p:sp>
        <p:nvSpPr>
          <p:cNvPr id="156" name="Oval 155"/>
          <p:cNvSpPr/>
          <p:nvPr/>
        </p:nvSpPr>
        <p:spPr>
          <a:xfrm>
            <a:off x="4233870" y="2021681"/>
            <a:ext cx="685800" cy="663178"/>
          </a:xfrm>
          <a:prstGeom prst="ellipse">
            <a:avLst/>
          </a:prstGeom>
          <a:solidFill>
            <a:srgbClr val="C0C0C0">
              <a:alpha val="73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itchFamily="34" charset="0"/>
            </a:endParaRPr>
          </a:p>
        </p:txBody>
      </p:sp>
      <p:sp>
        <p:nvSpPr>
          <p:cNvPr id="77" name="Rectangle 76"/>
          <p:cNvSpPr/>
          <p:nvPr/>
        </p:nvSpPr>
        <p:spPr>
          <a:xfrm>
            <a:off x="6169920" y="2374503"/>
            <a:ext cx="2633472" cy="3474244"/>
          </a:xfrm>
          <a:prstGeom prst="rect">
            <a:avLst/>
          </a:prstGeom>
          <a:solidFill>
            <a:srgbClr val="C0C0C0">
              <a:alpha val="73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itchFamily="34" charset="0"/>
            </a:endParaRPr>
          </a:p>
        </p:txBody>
      </p:sp>
      <p:pic>
        <p:nvPicPr>
          <p:cNvPr id="73" name="Picture 72" descr="Repatha_sl-16-b.png"/>
          <p:cNvPicPr preferRelativeResize="0">
            <a:picLocks/>
          </p:cNvPicPr>
          <p:nvPr/>
        </p:nvPicPr>
        <p:blipFill>
          <a:blip r:embed="rId4" cstate="screen"/>
          <a:stretch>
            <a:fillRect/>
          </a:stretch>
        </p:blipFill>
        <p:spPr>
          <a:xfrm>
            <a:off x="7105932" y="1972481"/>
            <a:ext cx="777240" cy="777240"/>
          </a:xfrm>
          <a:prstGeom prst="rect">
            <a:avLst/>
          </a:prstGeom>
          <a:effectLst>
            <a:outerShdw blurRad="50800" dist="38100" dir="2700000" algn="tl" rotWithShape="0">
              <a:prstClr val="black">
                <a:alpha val="40000"/>
              </a:prstClr>
            </a:outerShdw>
          </a:effectLst>
        </p:spPr>
      </p:pic>
      <p:sp>
        <p:nvSpPr>
          <p:cNvPr id="78" name="Oval 77"/>
          <p:cNvSpPr/>
          <p:nvPr/>
        </p:nvSpPr>
        <p:spPr>
          <a:xfrm>
            <a:off x="7136606" y="2005012"/>
            <a:ext cx="714374" cy="684609"/>
          </a:xfrm>
          <a:prstGeom prst="ellipse">
            <a:avLst/>
          </a:prstGeom>
          <a:solidFill>
            <a:srgbClr val="C0C0C0">
              <a:alpha val="73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itchFamily="34" charset="0"/>
            </a:endParaRPr>
          </a:p>
        </p:txBody>
      </p:sp>
      <p:sp>
        <p:nvSpPr>
          <p:cNvPr id="49" name="TextBox 48"/>
          <p:cNvSpPr txBox="1"/>
          <p:nvPr/>
        </p:nvSpPr>
        <p:spPr>
          <a:xfrm>
            <a:off x="283464" y="5506243"/>
            <a:ext cx="8731949" cy="641008"/>
          </a:xfrm>
          <a:prstGeom prst="rect">
            <a:avLst/>
          </a:prstGeom>
          <a:noFill/>
        </p:spPr>
        <p:txBody>
          <a:bodyPr vert="horz" wrap="square" lIns="0" tIns="0" rIns="0" bIns="0" rtlCol="0" anchor="b" anchorCtr="0">
            <a:noAutofit/>
          </a:bodyPr>
          <a:lstStyle>
            <a:defPPr>
              <a:defRPr lang="en-US"/>
            </a:defPPr>
            <a:lvl1pPr>
              <a:defRPr sz="900" b="0">
                <a:solidFill>
                  <a:srgbClr val="000000"/>
                </a:solidFill>
                <a:latin typeface="Arial"/>
              </a:defRPr>
            </a:lvl1pPr>
          </a:lstStyle>
          <a:p>
            <a:pPr>
              <a:spcBef>
                <a:spcPts val="200"/>
              </a:spcBef>
            </a:pPr>
            <a:r>
              <a:rPr lang="en-US" dirty="0" smtClean="0">
                <a:solidFill>
                  <a:schemeClr val="bg1"/>
                </a:solidFill>
                <a:cs typeface="Arial" pitchFamily="34" charset="0"/>
              </a:rPr>
              <a:t>*Maximally tolerated includes patients who have been optimized on </a:t>
            </a:r>
            <a:r>
              <a:rPr lang="en-US" dirty="0" err="1" smtClean="0">
                <a:solidFill>
                  <a:schemeClr val="bg1"/>
                </a:solidFill>
                <a:cs typeface="Arial" pitchFamily="34" charset="0"/>
              </a:rPr>
              <a:t>statins</a:t>
            </a:r>
            <a:r>
              <a:rPr lang="en-US" dirty="0" smtClean="0">
                <a:solidFill>
                  <a:schemeClr val="bg1"/>
                </a:solidFill>
                <a:cs typeface="Arial" pitchFamily="34" charset="0"/>
              </a:rPr>
              <a:t> or cannot tolerate any </a:t>
            </a:r>
            <a:r>
              <a:rPr lang="en-US" dirty="0" err="1" smtClean="0">
                <a:solidFill>
                  <a:schemeClr val="bg1"/>
                </a:solidFill>
                <a:cs typeface="Arial" pitchFamily="34" charset="0"/>
              </a:rPr>
              <a:t>statin</a:t>
            </a:r>
            <a:r>
              <a:rPr lang="en-US" dirty="0" smtClean="0">
                <a:solidFill>
                  <a:schemeClr val="bg1"/>
                </a:solidFill>
                <a:cs typeface="Arial" pitchFamily="34" charset="0"/>
              </a:rPr>
              <a:t> type or dose.</a:t>
            </a:r>
            <a:endParaRPr lang="en-US" baseline="30000" dirty="0" smtClean="0">
              <a:solidFill>
                <a:schemeClr val="bg1"/>
              </a:solidFill>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Repatha</a:t>
            </a:r>
            <a:r>
              <a:rPr lang="en-US" baseline="20000" dirty="0" smtClean="0"/>
              <a:t>™</a:t>
            </a:r>
            <a:r>
              <a:rPr lang="en-US" dirty="0" smtClean="0"/>
              <a:t> Was Studied With the Most </a:t>
            </a:r>
            <a:br>
              <a:rPr lang="en-US" dirty="0" smtClean="0"/>
            </a:br>
            <a:r>
              <a:rPr lang="en-US" dirty="0" smtClean="0"/>
              <a:t>Common Statin Types</a:t>
            </a:r>
            <a:r>
              <a:rPr lang="en-US" baseline="30000" dirty="0" smtClean="0"/>
              <a:t>1,2</a:t>
            </a:r>
          </a:p>
        </p:txBody>
      </p:sp>
      <p:sp>
        <p:nvSpPr>
          <p:cNvPr id="24" name="Rectangle 23"/>
          <p:cNvSpPr/>
          <p:nvPr/>
        </p:nvSpPr>
        <p:spPr>
          <a:xfrm>
            <a:off x="496888" y="47238"/>
            <a:ext cx="4343400" cy="276999"/>
          </a:xfrm>
          <a:prstGeom prst="rect">
            <a:avLst/>
          </a:prstGeom>
        </p:spPr>
        <p:txBody>
          <a:bodyPr wrap="square" lIns="0" tIns="0" rIns="0" bIns="0">
            <a:noAutofit/>
          </a:bodyPr>
          <a:lstStyle/>
          <a:p>
            <a:pPr algn="ctr"/>
            <a:endParaRPr lang="en-US" dirty="0">
              <a:solidFill>
                <a:schemeClr val="tx2"/>
              </a:solidFill>
              <a:latin typeface="Arial" pitchFamily="34" charset="0"/>
            </a:endParaRPr>
          </a:p>
        </p:txBody>
      </p:sp>
      <p:sp>
        <p:nvSpPr>
          <p:cNvPr id="48" name="TextBox 47"/>
          <p:cNvSpPr txBox="1"/>
          <p:nvPr/>
        </p:nvSpPr>
        <p:spPr>
          <a:xfrm>
            <a:off x="283464" y="5506243"/>
            <a:ext cx="8731949" cy="641008"/>
          </a:xfrm>
          <a:prstGeom prst="rect">
            <a:avLst/>
          </a:prstGeom>
          <a:noFill/>
        </p:spPr>
        <p:txBody>
          <a:bodyPr vert="horz" wrap="square" lIns="0" tIns="0" rIns="0" bIns="0" rtlCol="0" anchor="b" anchorCtr="0">
            <a:noAutofit/>
          </a:bodyPr>
          <a:lstStyle>
            <a:defPPr>
              <a:defRPr lang="en-US"/>
            </a:defPPr>
            <a:lvl1pPr>
              <a:defRPr sz="900" b="0">
                <a:solidFill>
                  <a:srgbClr val="000000"/>
                </a:solidFill>
                <a:latin typeface="Arial"/>
              </a:defRPr>
            </a:lvl1pPr>
          </a:lstStyle>
          <a:p>
            <a:pPr>
              <a:spcBef>
                <a:spcPts val="200"/>
              </a:spcBef>
            </a:pPr>
            <a:r>
              <a:rPr lang="en-US" dirty="0" smtClean="0">
                <a:solidFill>
                  <a:schemeClr val="bg1"/>
                </a:solidFill>
                <a:cs typeface="Arial" pitchFamily="34" charset="0"/>
              </a:rPr>
              <a:t>QD = once daily; Q2W = every 2 weeks; SC = subcutaneous.</a:t>
            </a:r>
            <a:br>
              <a:rPr lang="en-US" dirty="0" smtClean="0">
                <a:solidFill>
                  <a:schemeClr val="bg1"/>
                </a:solidFill>
                <a:cs typeface="Arial" pitchFamily="34" charset="0"/>
              </a:rPr>
            </a:br>
            <a:r>
              <a:rPr lang="en-US" dirty="0" smtClean="0">
                <a:solidFill>
                  <a:schemeClr val="bg1"/>
                </a:solidFill>
                <a:cs typeface="Arial" pitchFamily="34" charset="0"/>
              </a:rPr>
              <a:t>*Key exclusion criteria: patients who experienced one of the following within prior 6 months were excluded: MI/UA, percutaneous coronary intervention (PCI), coronary artery bypass graft (CABG), or stroke and planned cardiac surgery or revascularization;</a:t>
            </a:r>
            <a:r>
              <a:rPr lang="en-US" baseline="30000" dirty="0" smtClean="0">
                <a:solidFill>
                  <a:schemeClr val="bg1"/>
                </a:solidFill>
                <a:cs typeface="Arial" pitchFamily="34" charset="0"/>
              </a:rPr>
              <a:t>3</a:t>
            </a:r>
            <a:r>
              <a:rPr lang="en-US" dirty="0" smtClean="0">
                <a:solidFill>
                  <a:schemeClr val="bg1"/>
                </a:solidFill>
                <a:cs typeface="Arial" pitchFamily="34" charset="0"/>
              </a:rPr>
              <a:t> </a:t>
            </a:r>
            <a:r>
              <a:rPr lang="en-US" baseline="30000" dirty="0" smtClean="0">
                <a:solidFill>
                  <a:schemeClr val="bg1"/>
                </a:solidFill>
                <a:cs typeface="Arial" pitchFamily="34" charset="0"/>
              </a:rPr>
              <a:t>†</a:t>
            </a:r>
            <a:r>
              <a:rPr lang="en-US" dirty="0" smtClean="0">
                <a:solidFill>
                  <a:schemeClr val="bg1"/>
                </a:solidFill>
                <a:cs typeface="Arial" pitchFamily="34" charset="0"/>
              </a:rPr>
              <a:t>baseline was measured after the lipid-stabilization period and before administration of first dose of study drug;</a:t>
            </a:r>
            <a:r>
              <a:rPr lang="en-US" baseline="30000" dirty="0" smtClean="0">
                <a:solidFill>
                  <a:schemeClr val="bg1"/>
                </a:solidFill>
                <a:cs typeface="Arial" pitchFamily="34" charset="0"/>
              </a:rPr>
              <a:t>3</a:t>
            </a:r>
            <a:r>
              <a:rPr lang="en-US" dirty="0" smtClean="0">
                <a:solidFill>
                  <a:schemeClr val="bg1"/>
                </a:solidFill>
                <a:cs typeface="Arial" pitchFamily="34" charset="0"/>
              </a:rPr>
              <a:t> </a:t>
            </a:r>
            <a:r>
              <a:rPr lang="en-US" baseline="30000" dirty="0" smtClean="0">
                <a:solidFill>
                  <a:schemeClr val="bg1"/>
                </a:solidFill>
                <a:cs typeface="Arial" pitchFamily="34" charset="0"/>
              </a:rPr>
              <a:t>‡</a:t>
            </a:r>
            <a:r>
              <a:rPr lang="en-US" dirty="0" smtClean="0">
                <a:solidFill>
                  <a:schemeClr val="bg1"/>
                </a:solidFill>
                <a:cs typeface="Arial" pitchFamily="34" charset="0"/>
              </a:rPr>
              <a:t>patients with clinical ASCVD on QD doses of atorvastatin 80 mg, rosuvastatin 40 mg, or simvastatin 40 mg; n = 296.</a:t>
            </a:r>
            <a:r>
              <a:rPr lang="en-US" baseline="30000" dirty="0" smtClean="0">
                <a:solidFill>
                  <a:schemeClr val="bg1"/>
                </a:solidFill>
                <a:cs typeface="Arial" pitchFamily="34" charset="0"/>
              </a:rPr>
              <a:t>1</a:t>
            </a:r>
          </a:p>
        </p:txBody>
      </p:sp>
      <p:sp>
        <p:nvSpPr>
          <p:cNvPr id="49" name="TextBox 48"/>
          <p:cNvSpPr txBox="1"/>
          <p:nvPr/>
        </p:nvSpPr>
        <p:spPr>
          <a:xfrm>
            <a:off x="283463" y="6334438"/>
            <a:ext cx="7043611" cy="242445"/>
          </a:xfrm>
          <a:prstGeom prst="rect">
            <a:avLst/>
          </a:prstGeom>
          <a:noFill/>
        </p:spPr>
        <p:txBody>
          <a:bodyPr vert="horz" wrap="square" lIns="0" tIns="0" rIns="0" bIns="0" rtlCol="0" anchor="b" anchorCtr="0">
            <a:noAutofit/>
          </a:bodyPr>
          <a:lstStyle>
            <a:defPPr>
              <a:defRPr lang="en-US"/>
            </a:defPPr>
            <a:lvl1pPr>
              <a:defRPr sz="900" b="0">
                <a:solidFill>
                  <a:srgbClr val="000000"/>
                </a:solidFill>
                <a:latin typeface="Arial"/>
              </a:defRPr>
            </a:lvl1pPr>
          </a:lstStyle>
          <a:p>
            <a:pPr>
              <a:spcBef>
                <a:spcPts val="200"/>
              </a:spcBef>
            </a:pPr>
            <a:r>
              <a:rPr lang="en-US" dirty="0" smtClean="0">
                <a:latin typeface="Arial" pitchFamily="34" charset="0"/>
              </a:rPr>
              <a:t>1. </a:t>
            </a:r>
            <a:r>
              <a:rPr lang="en-US" dirty="0" smtClean="0"/>
              <a:t>Repatha</a:t>
            </a:r>
            <a:r>
              <a:rPr lang="en-US" baseline="30000" dirty="0" smtClean="0"/>
              <a:t>™</a:t>
            </a:r>
            <a:r>
              <a:rPr lang="en-US" dirty="0" smtClean="0"/>
              <a:t> (evolocumab) Prescribing Information, Amgen. 2. </a:t>
            </a:r>
            <a:r>
              <a:rPr lang="en-US" dirty="0" smtClean="0">
                <a:latin typeface="Arial" pitchFamily="34" charset="0"/>
              </a:rPr>
              <a:t>Robinson J, et al. </a:t>
            </a:r>
            <a:r>
              <a:rPr lang="en-US" i="1" dirty="0" smtClean="0">
                <a:latin typeface="Arial" pitchFamily="34" charset="0"/>
              </a:rPr>
              <a:t>JAMA</a:t>
            </a:r>
            <a:r>
              <a:rPr lang="en-US" dirty="0" smtClean="0">
                <a:latin typeface="Arial" pitchFamily="34" charset="0"/>
              </a:rPr>
              <a:t>. 2014;311:1870-1882. 3. Robinson J, et al. </a:t>
            </a:r>
            <a:br>
              <a:rPr lang="en-US" dirty="0" smtClean="0">
                <a:latin typeface="Arial" pitchFamily="34" charset="0"/>
              </a:rPr>
            </a:br>
            <a:r>
              <a:rPr lang="en-US" i="1" dirty="0" smtClean="0"/>
              <a:t>Clin Cardiol.</a:t>
            </a:r>
            <a:r>
              <a:rPr lang="en-US" dirty="0" smtClean="0"/>
              <a:t> 2014;37:195-203. </a:t>
            </a:r>
            <a:endParaRPr lang="en-US" dirty="0" smtClean="0">
              <a:solidFill>
                <a:schemeClr val="tx1"/>
              </a:solidFill>
              <a:cs typeface="Arial" pitchFamily="34" charset="0"/>
            </a:endParaRPr>
          </a:p>
        </p:txBody>
      </p:sp>
      <p:grpSp>
        <p:nvGrpSpPr>
          <p:cNvPr id="56" name="Group 55"/>
          <p:cNvGrpSpPr/>
          <p:nvPr/>
        </p:nvGrpSpPr>
        <p:grpSpPr>
          <a:xfrm>
            <a:off x="7761515" y="69215"/>
            <a:ext cx="1307592" cy="970601"/>
            <a:chOff x="7761515" y="69215"/>
            <a:chExt cx="1307592" cy="970601"/>
          </a:xfrm>
        </p:grpSpPr>
        <p:sp>
          <p:nvSpPr>
            <p:cNvPr id="57" name="Pentagon 56"/>
            <p:cNvSpPr/>
            <p:nvPr/>
          </p:nvSpPr>
          <p:spPr>
            <a:xfrm rot="5400000">
              <a:off x="7991360" y="16321"/>
              <a:ext cx="849904" cy="1197086"/>
            </a:xfrm>
            <a:prstGeom prst="homePlate">
              <a:avLst>
                <a:gd name="adj" fmla="val 22917"/>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rial" pitchFamily="34" charset="0"/>
              </a:endParaRPr>
            </a:p>
          </p:txBody>
        </p:sp>
        <p:sp>
          <p:nvSpPr>
            <p:cNvPr id="64" name="TextBox 63"/>
            <p:cNvSpPr txBox="1"/>
            <p:nvPr/>
          </p:nvSpPr>
          <p:spPr>
            <a:xfrm>
              <a:off x="7761515" y="360606"/>
              <a:ext cx="1307592" cy="381699"/>
            </a:xfrm>
            <a:prstGeom prst="rect">
              <a:avLst/>
            </a:prstGeom>
            <a:noFill/>
          </p:spPr>
          <p:txBody>
            <a:bodyPr wrap="square" lIns="0" tIns="0" rIns="0" bIns="0" rtlCol="0">
              <a:noAutofit/>
            </a:bodyPr>
            <a:lstStyle/>
            <a:p>
              <a:pPr algn="ctr"/>
              <a:r>
                <a:rPr lang="en-US" sz="1400" b="1" dirty="0" smtClean="0">
                  <a:solidFill>
                    <a:schemeClr val="bg1"/>
                  </a:solidFill>
                  <a:latin typeface="Arial Narrow" pitchFamily="34" charset="0"/>
                  <a:cs typeface="Arial" pitchFamily="34" charset="0"/>
                </a:rPr>
                <a:t>COMBINATION</a:t>
              </a:r>
              <a:endParaRPr lang="en-US" sz="1200" b="1" dirty="0" smtClean="0">
                <a:solidFill>
                  <a:schemeClr val="bg1"/>
                </a:solidFill>
                <a:latin typeface="Arial Narrow" pitchFamily="34" charset="0"/>
                <a:cs typeface="Arial" pitchFamily="34" charset="0"/>
              </a:endParaRPr>
            </a:p>
            <a:p>
              <a:pPr algn="ctr">
                <a:spcAft>
                  <a:spcPts val="200"/>
                </a:spcAft>
              </a:pPr>
              <a:r>
                <a:rPr lang="en-US" sz="900" b="1" dirty="0" smtClean="0">
                  <a:solidFill>
                    <a:schemeClr val="bg1"/>
                  </a:solidFill>
                  <a:latin typeface="Arial Narrow" pitchFamily="34" charset="0"/>
                  <a:cs typeface="Arial" pitchFamily="34" charset="0"/>
                </a:rPr>
                <a:t>WITH STATIN THERAPY</a:t>
              </a:r>
            </a:p>
            <a:p>
              <a:pPr algn="ctr"/>
              <a:r>
                <a:rPr lang="en-US" sz="900" b="1" dirty="0" smtClean="0">
                  <a:solidFill>
                    <a:schemeClr val="bg1"/>
                  </a:solidFill>
                  <a:latin typeface="Arial Narrow" pitchFamily="34" charset="0"/>
                  <a:cs typeface="Arial" pitchFamily="34" charset="0"/>
                </a:rPr>
                <a:t>STUDY 1</a:t>
              </a:r>
            </a:p>
          </p:txBody>
        </p:sp>
        <p:cxnSp>
          <p:nvCxnSpPr>
            <p:cNvPr id="65" name="Straight Connector 64"/>
            <p:cNvCxnSpPr/>
            <p:nvPr/>
          </p:nvCxnSpPr>
          <p:spPr>
            <a:xfrm>
              <a:off x="7989001" y="720268"/>
              <a:ext cx="88458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67" name="Group 73"/>
            <p:cNvGrpSpPr>
              <a:grpSpLocks noChangeAspect="1"/>
            </p:cNvGrpSpPr>
            <p:nvPr/>
          </p:nvGrpSpPr>
          <p:grpSpPr>
            <a:xfrm>
              <a:off x="8279151" y="69215"/>
              <a:ext cx="274320" cy="274320"/>
              <a:chOff x="2308636" y="1433723"/>
              <a:chExt cx="665020" cy="665020"/>
            </a:xfrm>
          </p:grpSpPr>
          <p:sp>
            <p:nvSpPr>
              <p:cNvPr id="68" name="Oval 67"/>
              <p:cNvSpPr/>
              <p:nvPr/>
            </p:nvSpPr>
            <p:spPr>
              <a:xfrm>
                <a:off x="2308636" y="1433723"/>
                <a:ext cx="665020" cy="665020"/>
              </a:xfrm>
              <a:prstGeom prst="ellipse">
                <a:avLst/>
              </a:prstGeom>
              <a:gradFill flip="none" rotWithShape="1">
                <a:gsLst>
                  <a:gs pos="0">
                    <a:srgbClr val="C52215"/>
                  </a:gs>
                  <a:gs pos="50000">
                    <a:schemeClr val="accent2"/>
                  </a:gs>
                  <a:gs pos="100000">
                    <a:schemeClr val="accent2">
                      <a:shade val="100000"/>
                      <a:satMod val="115000"/>
                    </a:schemeClr>
                  </a:gs>
                </a:gsLst>
                <a:lin ang="5400000" scaled="1"/>
                <a:tileRect/>
              </a:gradFill>
              <a:ln w="19050">
                <a:solidFill>
                  <a:schemeClr val="bg2"/>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4800" dirty="0">
                  <a:solidFill>
                    <a:schemeClr val="bg1"/>
                  </a:solidFill>
                  <a:latin typeface="Arial Black" pitchFamily="34" charset="0"/>
                  <a:cs typeface="Arial" pitchFamily="34" charset="0"/>
                </a:endParaRPr>
              </a:p>
            </p:txBody>
          </p:sp>
          <p:sp>
            <p:nvSpPr>
              <p:cNvPr id="70" name="Freeform 69"/>
              <p:cNvSpPr/>
              <p:nvPr/>
            </p:nvSpPr>
            <p:spPr>
              <a:xfrm>
                <a:off x="2463920" y="1585258"/>
                <a:ext cx="354452" cy="361950"/>
              </a:xfrm>
              <a:custGeom>
                <a:avLst/>
                <a:gdLst>
                  <a:gd name="connsiteX0" fmla="*/ 0 w 422695"/>
                  <a:gd name="connsiteY0" fmla="*/ 93678 h 258792"/>
                  <a:gd name="connsiteX1" fmla="*/ 93678 w 422695"/>
                  <a:gd name="connsiteY1" fmla="*/ 93678 h 258792"/>
                  <a:gd name="connsiteX2" fmla="*/ 93678 w 422695"/>
                  <a:gd name="connsiteY2" fmla="*/ 0 h 258792"/>
                  <a:gd name="connsiteX3" fmla="*/ 329017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93678 h 258792"/>
                  <a:gd name="connsiteX1" fmla="*/ 93678 w 422695"/>
                  <a:gd name="connsiteY1" fmla="*/ 93678 h 258792"/>
                  <a:gd name="connsiteX2" fmla="*/ 179403 w 422695"/>
                  <a:gd name="connsiteY2" fmla="*/ 0 h 258792"/>
                  <a:gd name="connsiteX3" fmla="*/ 329017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93678 h 258792"/>
                  <a:gd name="connsiteX1" fmla="*/ 93678 w 422695"/>
                  <a:gd name="connsiteY1" fmla="*/ 93678 h 258792"/>
                  <a:gd name="connsiteX2" fmla="*/ 179403 w 422695"/>
                  <a:gd name="connsiteY2" fmla="*/ 0 h 258792"/>
                  <a:gd name="connsiteX3" fmla="*/ 238529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93678 h 258792"/>
                  <a:gd name="connsiteX1" fmla="*/ 93678 w 422695"/>
                  <a:gd name="connsiteY1" fmla="*/ 93678 h 258792"/>
                  <a:gd name="connsiteX2" fmla="*/ 179403 w 422695"/>
                  <a:gd name="connsiteY2" fmla="*/ 0 h 258792"/>
                  <a:gd name="connsiteX3" fmla="*/ 238529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93678 h 258792"/>
                  <a:gd name="connsiteX1" fmla="*/ 204803 w 422695"/>
                  <a:gd name="connsiteY1" fmla="*/ 57150 h 258792"/>
                  <a:gd name="connsiteX2" fmla="*/ 179403 w 422695"/>
                  <a:gd name="connsiteY2" fmla="*/ 0 h 258792"/>
                  <a:gd name="connsiteX3" fmla="*/ 238529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100822 h 265936"/>
                  <a:gd name="connsiteX1" fmla="*/ 204803 w 422695"/>
                  <a:gd name="connsiteY1" fmla="*/ 64294 h 265936"/>
                  <a:gd name="connsiteX2" fmla="*/ 191309 w 422695"/>
                  <a:gd name="connsiteY2" fmla="*/ 0 h 265936"/>
                  <a:gd name="connsiteX3" fmla="*/ 238529 w 422695"/>
                  <a:gd name="connsiteY3" fmla="*/ 7144 h 265936"/>
                  <a:gd name="connsiteX4" fmla="*/ 329017 w 422695"/>
                  <a:gd name="connsiteY4" fmla="*/ 100822 h 265936"/>
                  <a:gd name="connsiteX5" fmla="*/ 422695 w 422695"/>
                  <a:gd name="connsiteY5" fmla="*/ 100822 h 265936"/>
                  <a:gd name="connsiteX6" fmla="*/ 422695 w 422695"/>
                  <a:gd name="connsiteY6" fmla="*/ 172258 h 265936"/>
                  <a:gd name="connsiteX7" fmla="*/ 329017 w 422695"/>
                  <a:gd name="connsiteY7" fmla="*/ 172258 h 265936"/>
                  <a:gd name="connsiteX8" fmla="*/ 329017 w 422695"/>
                  <a:gd name="connsiteY8" fmla="*/ 265936 h 265936"/>
                  <a:gd name="connsiteX9" fmla="*/ 93678 w 422695"/>
                  <a:gd name="connsiteY9" fmla="*/ 265936 h 265936"/>
                  <a:gd name="connsiteX10" fmla="*/ 93678 w 422695"/>
                  <a:gd name="connsiteY10" fmla="*/ 172258 h 265936"/>
                  <a:gd name="connsiteX11" fmla="*/ 0 w 422695"/>
                  <a:gd name="connsiteY11" fmla="*/ 172258 h 265936"/>
                  <a:gd name="connsiteX12" fmla="*/ 0 w 422695"/>
                  <a:gd name="connsiteY12" fmla="*/ 100822 h 265936"/>
                  <a:gd name="connsiteX0" fmla="*/ 0 w 422695"/>
                  <a:gd name="connsiteY0" fmla="*/ 137993 h 303107"/>
                  <a:gd name="connsiteX1" fmla="*/ 204803 w 422695"/>
                  <a:gd name="connsiteY1" fmla="*/ 101465 h 303107"/>
                  <a:gd name="connsiteX2" fmla="*/ 113251 w 422695"/>
                  <a:gd name="connsiteY2" fmla="*/ 0 h 303107"/>
                  <a:gd name="connsiteX3" fmla="*/ 238529 w 422695"/>
                  <a:gd name="connsiteY3" fmla="*/ 44315 h 303107"/>
                  <a:gd name="connsiteX4" fmla="*/ 329017 w 422695"/>
                  <a:gd name="connsiteY4" fmla="*/ 137993 h 303107"/>
                  <a:gd name="connsiteX5" fmla="*/ 422695 w 422695"/>
                  <a:gd name="connsiteY5" fmla="*/ 137993 h 303107"/>
                  <a:gd name="connsiteX6" fmla="*/ 422695 w 422695"/>
                  <a:gd name="connsiteY6" fmla="*/ 209429 h 303107"/>
                  <a:gd name="connsiteX7" fmla="*/ 329017 w 422695"/>
                  <a:gd name="connsiteY7" fmla="*/ 209429 h 303107"/>
                  <a:gd name="connsiteX8" fmla="*/ 329017 w 422695"/>
                  <a:gd name="connsiteY8" fmla="*/ 303107 h 303107"/>
                  <a:gd name="connsiteX9" fmla="*/ 93678 w 422695"/>
                  <a:gd name="connsiteY9" fmla="*/ 303107 h 303107"/>
                  <a:gd name="connsiteX10" fmla="*/ 93678 w 422695"/>
                  <a:gd name="connsiteY10" fmla="*/ 209429 h 303107"/>
                  <a:gd name="connsiteX11" fmla="*/ 0 w 422695"/>
                  <a:gd name="connsiteY11" fmla="*/ 209429 h 303107"/>
                  <a:gd name="connsiteX12" fmla="*/ 0 w 422695"/>
                  <a:gd name="connsiteY12" fmla="*/ 137993 h 303107"/>
                  <a:gd name="connsiteX0" fmla="*/ 0 w 422695"/>
                  <a:gd name="connsiteY0" fmla="*/ 137993 h 303107"/>
                  <a:gd name="connsiteX1" fmla="*/ 204803 w 422695"/>
                  <a:gd name="connsiteY1" fmla="*/ 101465 h 303107"/>
                  <a:gd name="connsiteX2" fmla="*/ 113251 w 422695"/>
                  <a:gd name="connsiteY2" fmla="*/ 0 h 303107"/>
                  <a:gd name="connsiteX3" fmla="*/ 216227 w 422695"/>
                  <a:gd name="connsiteY3" fmla="*/ 10862 h 303107"/>
                  <a:gd name="connsiteX4" fmla="*/ 329017 w 422695"/>
                  <a:gd name="connsiteY4" fmla="*/ 137993 h 303107"/>
                  <a:gd name="connsiteX5" fmla="*/ 422695 w 422695"/>
                  <a:gd name="connsiteY5" fmla="*/ 137993 h 303107"/>
                  <a:gd name="connsiteX6" fmla="*/ 422695 w 422695"/>
                  <a:gd name="connsiteY6" fmla="*/ 209429 h 303107"/>
                  <a:gd name="connsiteX7" fmla="*/ 329017 w 422695"/>
                  <a:gd name="connsiteY7" fmla="*/ 209429 h 303107"/>
                  <a:gd name="connsiteX8" fmla="*/ 329017 w 422695"/>
                  <a:gd name="connsiteY8" fmla="*/ 303107 h 303107"/>
                  <a:gd name="connsiteX9" fmla="*/ 93678 w 422695"/>
                  <a:gd name="connsiteY9" fmla="*/ 303107 h 303107"/>
                  <a:gd name="connsiteX10" fmla="*/ 93678 w 422695"/>
                  <a:gd name="connsiteY10" fmla="*/ 209429 h 303107"/>
                  <a:gd name="connsiteX11" fmla="*/ 0 w 422695"/>
                  <a:gd name="connsiteY11" fmla="*/ 209429 h 303107"/>
                  <a:gd name="connsiteX12" fmla="*/ 0 w 422695"/>
                  <a:gd name="connsiteY12" fmla="*/ 137993 h 303107"/>
                  <a:gd name="connsiteX0" fmla="*/ 0 w 422695"/>
                  <a:gd name="connsiteY0" fmla="*/ 137993 h 303107"/>
                  <a:gd name="connsiteX1" fmla="*/ 119310 w 422695"/>
                  <a:gd name="connsiteY1" fmla="*/ 108899 h 303107"/>
                  <a:gd name="connsiteX2" fmla="*/ 113251 w 422695"/>
                  <a:gd name="connsiteY2" fmla="*/ 0 h 303107"/>
                  <a:gd name="connsiteX3" fmla="*/ 216227 w 422695"/>
                  <a:gd name="connsiteY3" fmla="*/ 10862 h 303107"/>
                  <a:gd name="connsiteX4" fmla="*/ 329017 w 422695"/>
                  <a:gd name="connsiteY4" fmla="*/ 137993 h 303107"/>
                  <a:gd name="connsiteX5" fmla="*/ 422695 w 422695"/>
                  <a:gd name="connsiteY5" fmla="*/ 137993 h 303107"/>
                  <a:gd name="connsiteX6" fmla="*/ 422695 w 422695"/>
                  <a:gd name="connsiteY6" fmla="*/ 209429 h 303107"/>
                  <a:gd name="connsiteX7" fmla="*/ 329017 w 422695"/>
                  <a:gd name="connsiteY7" fmla="*/ 209429 h 303107"/>
                  <a:gd name="connsiteX8" fmla="*/ 329017 w 422695"/>
                  <a:gd name="connsiteY8" fmla="*/ 303107 h 303107"/>
                  <a:gd name="connsiteX9" fmla="*/ 93678 w 422695"/>
                  <a:gd name="connsiteY9" fmla="*/ 303107 h 303107"/>
                  <a:gd name="connsiteX10" fmla="*/ 93678 w 422695"/>
                  <a:gd name="connsiteY10" fmla="*/ 209429 h 303107"/>
                  <a:gd name="connsiteX11" fmla="*/ 0 w 422695"/>
                  <a:gd name="connsiteY11" fmla="*/ 209429 h 303107"/>
                  <a:gd name="connsiteX12" fmla="*/ 0 w 422695"/>
                  <a:gd name="connsiteY12" fmla="*/ 137993 h 303107"/>
                  <a:gd name="connsiteX0" fmla="*/ 0 w 422695"/>
                  <a:gd name="connsiteY0" fmla="*/ 137993 h 303107"/>
                  <a:gd name="connsiteX1" fmla="*/ 119310 w 422695"/>
                  <a:gd name="connsiteY1" fmla="*/ 108899 h 303107"/>
                  <a:gd name="connsiteX2" fmla="*/ 113251 w 422695"/>
                  <a:gd name="connsiteY2" fmla="*/ 0 h 303107"/>
                  <a:gd name="connsiteX3" fmla="*/ 216227 w 422695"/>
                  <a:gd name="connsiteY3" fmla="*/ 10862 h 303107"/>
                  <a:gd name="connsiteX4" fmla="*/ 232373 w 422695"/>
                  <a:gd name="connsiteY4" fmla="*/ 115691 h 303107"/>
                  <a:gd name="connsiteX5" fmla="*/ 422695 w 422695"/>
                  <a:gd name="connsiteY5" fmla="*/ 137993 h 303107"/>
                  <a:gd name="connsiteX6" fmla="*/ 422695 w 422695"/>
                  <a:gd name="connsiteY6" fmla="*/ 209429 h 303107"/>
                  <a:gd name="connsiteX7" fmla="*/ 329017 w 422695"/>
                  <a:gd name="connsiteY7" fmla="*/ 209429 h 303107"/>
                  <a:gd name="connsiteX8" fmla="*/ 329017 w 422695"/>
                  <a:gd name="connsiteY8" fmla="*/ 303107 h 303107"/>
                  <a:gd name="connsiteX9" fmla="*/ 93678 w 422695"/>
                  <a:gd name="connsiteY9" fmla="*/ 303107 h 303107"/>
                  <a:gd name="connsiteX10" fmla="*/ 93678 w 422695"/>
                  <a:gd name="connsiteY10" fmla="*/ 209429 h 303107"/>
                  <a:gd name="connsiteX11" fmla="*/ 0 w 422695"/>
                  <a:gd name="connsiteY11" fmla="*/ 209429 h 303107"/>
                  <a:gd name="connsiteX12" fmla="*/ 0 w 422695"/>
                  <a:gd name="connsiteY12" fmla="*/ 137993 h 303107"/>
                  <a:gd name="connsiteX0" fmla="*/ 0 w 422695"/>
                  <a:gd name="connsiteY0" fmla="*/ 138283 h 303397"/>
                  <a:gd name="connsiteX1" fmla="*/ 119310 w 422695"/>
                  <a:gd name="connsiteY1" fmla="*/ 109189 h 303397"/>
                  <a:gd name="connsiteX2" fmla="*/ 113251 w 422695"/>
                  <a:gd name="connsiteY2" fmla="*/ 290 h 303397"/>
                  <a:gd name="connsiteX3" fmla="*/ 219944 w 422695"/>
                  <a:gd name="connsiteY3" fmla="*/ 0 h 303397"/>
                  <a:gd name="connsiteX4" fmla="*/ 232373 w 422695"/>
                  <a:gd name="connsiteY4" fmla="*/ 115981 h 303397"/>
                  <a:gd name="connsiteX5" fmla="*/ 422695 w 422695"/>
                  <a:gd name="connsiteY5" fmla="*/ 138283 h 303397"/>
                  <a:gd name="connsiteX6" fmla="*/ 422695 w 422695"/>
                  <a:gd name="connsiteY6" fmla="*/ 209719 h 303397"/>
                  <a:gd name="connsiteX7" fmla="*/ 329017 w 422695"/>
                  <a:gd name="connsiteY7" fmla="*/ 209719 h 303397"/>
                  <a:gd name="connsiteX8" fmla="*/ 329017 w 422695"/>
                  <a:gd name="connsiteY8" fmla="*/ 303397 h 303397"/>
                  <a:gd name="connsiteX9" fmla="*/ 93678 w 422695"/>
                  <a:gd name="connsiteY9" fmla="*/ 303397 h 303397"/>
                  <a:gd name="connsiteX10" fmla="*/ 93678 w 422695"/>
                  <a:gd name="connsiteY10" fmla="*/ 209719 h 303397"/>
                  <a:gd name="connsiteX11" fmla="*/ 0 w 422695"/>
                  <a:gd name="connsiteY11" fmla="*/ 209719 h 303397"/>
                  <a:gd name="connsiteX12" fmla="*/ 0 w 422695"/>
                  <a:gd name="connsiteY12" fmla="*/ 138283 h 303397"/>
                  <a:gd name="connsiteX0" fmla="*/ 0 w 422695"/>
                  <a:gd name="connsiteY0" fmla="*/ 138283 h 303397"/>
                  <a:gd name="connsiteX1" fmla="*/ 119310 w 422695"/>
                  <a:gd name="connsiteY1" fmla="*/ 109189 h 303397"/>
                  <a:gd name="connsiteX2" fmla="*/ 113251 w 422695"/>
                  <a:gd name="connsiteY2" fmla="*/ 290 h 303397"/>
                  <a:gd name="connsiteX3" fmla="*/ 219944 w 422695"/>
                  <a:gd name="connsiteY3" fmla="*/ 0 h 303397"/>
                  <a:gd name="connsiteX4" fmla="*/ 232373 w 422695"/>
                  <a:gd name="connsiteY4" fmla="*/ 115981 h 303397"/>
                  <a:gd name="connsiteX5" fmla="*/ 344636 w 422695"/>
                  <a:gd name="connsiteY5" fmla="*/ 127132 h 303397"/>
                  <a:gd name="connsiteX6" fmla="*/ 422695 w 422695"/>
                  <a:gd name="connsiteY6" fmla="*/ 209719 h 303397"/>
                  <a:gd name="connsiteX7" fmla="*/ 329017 w 422695"/>
                  <a:gd name="connsiteY7" fmla="*/ 209719 h 303397"/>
                  <a:gd name="connsiteX8" fmla="*/ 329017 w 422695"/>
                  <a:gd name="connsiteY8" fmla="*/ 303397 h 303397"/>
                  <a:gd name="connsiteX9" fmla="*/ 93678 w 422695"/>
                  <a:gd name="connsiteY9" fmla="*/ 303397 h 303397"/>
                  <a:gd name="connsiteX10" fmla="*/ 93678 w 422695"/>
                  <a:gd name="connsiteY10" fmla="*/ 209719 h 303397"/>
                  <a:gd name="connsiteX11" fmla="*/ 0 w 422695"/>
                  <a:gd name="connsiteY11" fmla="*/ 209719 h 303397"/>
                  <a:gd name="connsiteX12" fmla="*/ 0 w 422695"/>
                  <a:gd name="connsiteY12" fmla="*/ 138283 h 303397"/>
                  <a:gd name="connsiteX0" fmla="*/ 0 w 352070"/>
                  <a:gd name="connsiteY0" fmla="*/ 138283 h 303397"/>
                  <a:gd name="connsiteX1" fmla="*/ 119310 w 352070"/>
                  <a:gd name="connsiteY1" fmla="*/ 109189 h 303397"/>
                  <a:gd name="connsiteX2" fmla="*/ 113251 w 352070"/>
                  <a:gd name="connsiteY2" fmla="*/ 290 h 303397"/>
                  <a:gd name="connsiteX3" fmla="*/ 219944 w 352070"/>
                  <a:gd name="connsiteY3" fmla="*/ 0 h 303397"/>
                  <a:gd name="connsiteX4" fmla="*/ 232373 w 352070"/>
                  <a:gd name="connsiteY4" fmla="*/ 115981 h 303397"/>
                  <a:gd name="connsiteX5" fmla="*/ 344636 w 352070"/>
                  <a:gd name="connsiteY5" fmla="*/ 127132 h 303397"/>
                  <a:gd name="connsiteX6" fmla="*/ 352070 w 352070"/>
                  <a:gd name="connsiteY6" fmla="*/ 209719 h 303397"/>
                  <a:gd name="connsiteX7" fmla="*/ 329017 w 352070"/>
                  <a:gd name="connsiteY7" fmla="*/ 209719 h 303397"/>
                  <a:gd name="connsiteX8" fmla="*/ 329017 w 352070"/>
                  <a:gd name="connsiteY8" fmla="*/ 303397 h 303397"/>
                  <a:gd name="connsiteX9" fmla="*/ 93678 w 352070"/>
                  <a:gd name="connsiteY9" fmla="*/ 303397 h 303397"/>
                  <a:gd name="connsiteX10" fmla="*/ 93678 w 352070"/>
                  <a:gd name="connsiteY10" fmla="*/ 209719 h 303397"/>
                  <a:gd name="connsiteX11" fmla="*/ 0 w 352070"/>
                  <a:gd name="connsiteY11" fmla="*/ 209719 h 303397"/>
                  <a:gd name="connsiteX12" fmla="*/ 0 w 352070"/>
                  <a:gd name="connsiteY12" fmla="*/ 138283 h 303397"/>
                  <a:gd name="connsiteX0" fmla="*/ 0 w 352070"/>
                  <a:gd name="connsiteY0" fmla="*/ 138283 h 303397"/>
                  <a:gd name="connsiteX1" fmla="*/ 119310 w 352070"/>
                  <a:gd name="connsiteY1" fmla="*/ 109189 h 303397"/>
                  <a:gd name="connsiteX2" fmla="*/ 113251 w 352070"/>
                  <a:gd name="connsiteY2" fmla="*/ 290 h 303397"/>
                  <a:gd name="connsiteX3" fmla="*/ 219944 w 352070"/>
                  <a:gd name="connsiteY3" fmla="*/ 0 h 303397"/>
                  <a:gd name="connsiteX4" fmla="*/ 232373 w 352070"/>
                  <a:gd name="connsiteY4" fmla="*/ 115981 h 303397"/>
                  <a:gd name="connsiteX5" fmla="*/ 344636 w 352070"/>
                  <a:gd name="connsiteY5" fmla="*/ 127132 h 303397"/>
                  <a:gd name="connsiteX6" fmla="*/ 352070 w 352070"/>
                  <a:gd name="connsiteY6" fmla="*/ 209719 h 303397"/>
                  <a:gd name="connsiteX7" fmla="*/ 236090 w 352070"/>
                  <a:gd name="connsiteY7" fmla="*/ 228305 h 303397"/>
                  <a:gd name="connsiteX8" fmla="*/ 329017 w 352070"/>
                  <a:gd name="connsiteY8" fmla="*/ 303397 h 303397"/>
                  <a:gd name="connsiteX9" fmla="*/ 93678 w 352070"/>
                  <a:gd name="connsiteY9" fmla="*/ 303397 h 303397"/>
                  <a:gd name="connsiteX10" fmla="*/ 93678 w 352070"/>
                  <a:gd name="connsiteY10" fmla="*/ 209719 h 303397"/>
                  <a:gd name="connsiteX11" fmla="*/ 0 w 352070"/>
                  <a:gd name="connsiteY11" fmla="*/ 209719 h 303397"/>
                  <a:gd name="connsiteX12" fmla="*/ 0 w 352070"/>
                  <a:gd name="connsiteY12" fmla="*/ 138283 h 303397"/>
                  <a:gd name="connsiteX0" fmla="*/ 0 w 352070"/>
                  <a:gd name="connsiteY0" fmla="*/ 138283 h 351719"/>
                  <a:gd name="connsiteX1" fmla="*/ 119310 w 352070"/>
                  <a:gd name="connsiteY1" fmla="*/ 109189 h 351719"/>
                  <a:gd name="connsiteX2" fmla="*/ 113251 w 352070"/>
                  <a:gd name="connsiteY2" fmla="*/ 290 h 351719"/>
                  <a:gd name="connsiteX3" fmla="*/ 219944 w 352070"/>
                  <a:gd name="connsiteY3" fmla="*/ 0 h 351719"/>
                  <a:gd name="connsiteX4" fmla="*/ 232373 w 352070"/>
                  <a:gd name="connsiteY4" fmla="*/ 115981 h 351719"/>
                  <a:gd name="connsiteX5" fmla="*/ 344636 w 352070"/>
                  <a:gd name="connsiteY5" fmla="*/ 127132 h 351719"/>
                  <a:gd name="connsiteX6" fmla="*/ 352070 w 352070"/>
                  <a:gd name="connsiteY6" fmla="*/ 209719 h 351719"/>
                  <a:gd name="connsiteX7" fmla="*/ 236090 w 352070"/>
                  <a:gd name="connsiteY7" fmla="*/ 228305 h 351719"/>
                  <a:gd name="connsiteX8" fmla="*/ 232373 w 352070"/>
                  <a:gd name="connsiteY8" fmla="*/ 351719 h 351719"/>
                  <a:gd name="connsiteX9" fmla="*/ 93678 w 352070"/>
                  <a:gd name="connsiteY9" fmla="*/ 303397 h 351719"/>
                  <a:gd name="connsiteX10" fmla="*/ 93678 w 352070"/>
                  <a:gd name="connsiteY10" fmla="*/ 209719 h 351719"/>
                  <a:gd name="connsiteX11" fmla="*/ 0 w 352070"/>
                  <a:gd name="connsiteY11" fmla="*/ 209719 h 351719"/>
                  <a:gd name="connsiteX12" fmla="*/ 0 w 352070"/>
                  <a:gd name="connsiteY12" fmla="*/ 138283 h 351719"/>
                  <a:gd name="connsiteX0" fmla="*/ 0 w 352070"/>
                  <a:gd name="connsiteY0" fmla="*/ 138283 h 351719"/>
                  <a:gd name="connsiteX1" fmla="*/ 119310 w 352070"/>
                  <a:gd name="connsiteY1" fmla="*/ 109189 h 351719"/>
                  <a:gd name="connsiteX2" fmla="*/ 113251 w 352070"/>
                  <a:gd name="connsiteY2" fmla="*/ 290 h 351719"/>
                  <a:gd name="connsiteX3" fmla="*/ 219944 w 352070"/>
                  <a:gd name="connsiteY3" fmla="*/ 0 h 351719"/>
                  <a:gd name="connsiteX4" fmla="*/ 232373 w 352070"/>
                  <a:gd name="connsiteY4" fmla="*/ 115981 h 351719"/>
                  <a:gd name="connsiteX5" fmla="*/ 344636 w 352070"/>
                  <a:gd name="connsiteY5" fmla="*/ 127132 h 351719"/>
                  <a:gd name="connsiteX6" fmla="*/ 352070 w 352070"/>
                  <a:gd name="connsiteY6" fmla="*/ 209719 h 351719"/>
                  <a:gd name="connsiteX7" fmla="*/ 236090 w 352070"/>
                  <a:gd name="connsiteY7" fmla="*/ 228305 h 351719"/>
                  <a:gd name="connsiteX8" fmla="*/ 232373 w 352070"/>
                  <a:gd name="connsiteY8" fmla="*/ 351719 h 351719"/>
                  <a:gd name="connsiteX9" fmla="*/ 127132 w 352070"/>
                  <a:gd name="connsiteY9" fmla="*/ 351719 h 351719"/>
                  <a:gd name="connsiteX10" fmla="*/ 93678 w 352070"/>
                  <a:gd name="connsiteY10" fmla="*/ 209719 h 351719"/>
                  <a:gd name="connsiteX11" fmla="*/ 0 w 352070"/>
                  <a:gd name="connsiteY11" fmla="*/ 209719 h 351719"/>
                  <a:gd name="connsiteX12" fmla="*/ 0 w 352070"/>
                  <a:gd name="connsiteY12" fmla="*/ 138283 h 351719"/>
                  <a:gd name="connsiteX0" fmla="*/ 0 w 352070"/>
                  <a:gd name="connsiteY0" fmla="*/ 138283 h 351719"/>
                  <a:gd name="connsiteX1" fmla="*/ 119310 w 352070"/>
                  <a:gd name="connsiteY1" fmla="*/ 109189 h 351719"/>
                  <a:gd name="connsiteX2" fmla="*/ 113251 w 352070"/>
                  <a:gd name="connsiteY2" fmla="*/ 290 h 351719"/>
                  <a:gd name="connsiteX3" fmla="*/ 219944 w 352070"/>
                  <a:gd name="connsiteY3" fmla="*/ 0 h 351719"/>
                  <a:gd name="connsiteX4" fmla="*/ 232373 w 352070"/>
                  <a:gd name="connsiteY4" fmla="*/ 115981 h 351719"/>
                  <a:gd name="connsiteX5" fmla="*/ 344636 w 352070"/>
                  <a:gd name="connsiteY5" fmla="*/ 127132 h 351719"/>
                  <a:gd name="connsiteX6" fmla="*/ 352070 w 352070"/>
                  <a:gd name="connsiteY6" fmla="*/ 209719 h 351719"/>
                  <a:gd name="connsiteX7" fmla="*/ 236090 w 352070"/>
                  <a:gd name="connsiteY7" fmla="*/ 228305 h 351719"/>
                  <a:gd name="connsiteX8" fmla="*/ 232373 w 352070"/>
                  <a:gd name="connsiteY8" fmla="*/ 351719 h 351719"/>
                  <a:gd name="connsiteX9" fmla="*/ 127132 w 352070"/>
                  <a:gd name="connsiteY9" fmla="*/ 351719 h 351719"/>
                  <a:gd name="connsiteX10" fmla="*/ 119698 w 352070"/>
                  <a:gd name="connsiteY10" fmla="*/ 232022 h 351719"/>
                  <a:gd name="connsiteX11" fmla="*/ 0 w 352070"/>
                  <a:gd name="connsiteY11" fmla="*/ 209719 h 351719"/>
                  <a:gd name="connsiteX12" fmla="*/ 0 w 352070"/>
                  <a:gd name="connsiteY12" fmla="*/ 138283 h 351719"/>
                  <a:gd name="connsiteX0" fmla="*/ 7435 w 359505"/>
                  <a:gd name="connsiteY0" fmla="*/ 138283 h 351719"/>
                  <a:gd name="connsiteX1" fmla="*/ 126745 w 359505"/>
                  <a:gd name="connsiteY1" fmla="*/ 109189 h 351719"/>
                  <a:gd name="connsiteX2" fmla="*/ 120686 w 359505"/>
                  <a:gd name="connsiteY2" fmla="*/ 290 h 351719"/>
                  <a:gd name="connsiteX3" fmla="*/ 227379 w 359505"/>
                  <a:gd name="connsiteY3" fmla="*/ 0 h 351719"/>
                  <a:gd name="connsiteX4" fmla="*/ 239808 w 359505"/>
                  <a:gd name="connsiteY4" fmla="*/ 115981 h 351719"/>
                  <a:gd name="connsiteX5" fmla="*/ 352071 w 359505"/>
                  <a:gd name="connsiteY5" fmla="*/ 127132 h 351719"/>
                  <a:gd name="connsiteX6" fmla="*/ 359505 w 359505"/>
                  <a:gd name="connsiteY6" fmla="*/ 209719 h 351719"/>
                  <a:gd name="connsiteX7" fmla="*/ 243525 w 359505"/>
                  <a:gd name="connsiteY7" fmla="*/ 228305 h 351719"/>
                  <a:gd name="connsiteX8" fmla="*/ 239808 w 359505"/>
                  <a:gd name="connsiteY8" fmla="*/ 351719 h 351719"/>
                  <a:gd name="connsiteX9" fmla="*/ 134567 w 359505"/>
                  <a:gd name="connsiteY9" fmla="*/ 351719 h 351719"/>
                  <a:gd name="connsiteX10" fmla="*/ 127133 w 359505"/>
                  <a:gd name="connsiteY10" fmla="*/ 232022 h 351719"/>
                  <a:gd name="connsiteX11" fmla="*/ 0 w 359505"/>
                  <a:gd name="connsiteY11" fmla="*/ 239456 h 351719"/>
                  <a:gd name="connsiteX12" fmla="*/ 7435 w 359505"/>
                  <a:gd name="connsiteY12" fmla="*/ 138283 h 351719"/>
                  <a:gd name="connsiteX0" fmla="*/ 7435 w 359505"/>
                  <a:gd name="connsiteY0" fmla="*/ 127132 h 351719"/>
                  <a:gd name="connsiteX1" fmla="*/ 126745 w 359505"/>
                  <a:gd name="connsiteY1" fmla="*/ 109189 h 351719"/>
                  <a:gd name="connsiteX2" fmla="*/ 120686 w 359505"/>
                  <a:gd name="connsiteY2" fmla="*/ 290 h 351719"/>
                  <a:gd name="connsiteX3" fmla="*/ 227379 w 359505"/>
                  <a:gd name="connsiteY3" fmla="*/ 0 h 351719"/>
                  <a:gd name="connsiteX4" fmla="*/ 239808 w 359505"/>
                  <a:gd name="connsiteY4" fmla="*/ 115981 h 351719"/>
                  <a:gd name="connsiteX5" fmla="*/ 352071 w 359505"/>
                  <a:gd name="connsiteY5" fmla="*/ 127132 h 351719"/>
                  <a:gd name="connsiteX6" fmla="*/ 359505 w 359505"/>
                  <a:gd name="connsiteY6" fmla="*/ 209719 h 351719"/>
                  <a:gd name="connsiteX7" fmla="*/ 243525 w 359505"/>
                  <a:gd name="connsiteY7" fmla="*/ 228305 h 351719"/>
                  <a:gd name="connsiteX8" fmla="*/ 239808 w 359505"/>
                  <a:gd name="connsiteY8" fmla="*/ 351719 h 351719"/>
                  <a:gd name="connsiteX9" fmla="*/ 134567 w 359505"/>
                  <a:gd name="connsiteY9" fmla="*/ 351719 h 351719"/>
                  <a:gd name="connsiteX10" fmla="*/ 127133 w 359505"/>
                  <a:gd name="connsiteY10" fmla="*/ 232022 h 351719"/>
                  <a:gd name="connsiteX11" fmla="*/ 0 w 359505"/>
                  <a:gd name="connsiteY11" fmla="*/ 239456 h 351719"/>
                  <a:gd name="connsiteX12" fmla="*/ 7435 w 359505"/>
                  <a:gd name="connsiteY12" fmla="*/ 127132 h 351719"/>
                  <a:gd name="connsiteX0" fmla="*/ 7435 w 352071"/>
                  <a:gd name="connsiteY0" fmla="*/ 127132 h 351719"/>
                  <a:gd name="connsiteX1" fmla="*/ 126745 w 352071"/>
                  <a:gd name="connsiteY1" fmla="*/ 109189 h 351719"/>
                  <a:gd name="connsiteX2" fmla="*/ 120686 w 352071"/>
                  <a:gd name="connsiteY2" fmla="*/ 290 h 351719"/>
                  <a:gd name="connsiteX3" fmla="*/ 227379 w 352071"/>
                  <a:gd name="connsiteY3" fmla="*/ 0 h 351719"/>
                  <a:gd name="connsiteX4" fmla="*/ 239808 w 352071"/>
                  <a:gd name="connsiteY4" fmla="*/ 115981 h 351719"/>
                  <a:gd name="connsiteX5" fmla="*/ 352071 w 352071"/>
                  <a:gd name="connsiteY5" fmla="*/ 127132 h 351719"/>
                  <a:gd name="connsiteX6" fmla="*/ 352071 w 352071"/>
                  <a:gd name="connsiteY6" fmla="*/ 232022 h 351719"/>
                  <a:gd name="connsiteX7" fmla="*/ 243525 w 352071"/>
                  <a:gd name="connsiteY7" fmla="*/ 228305 h 351719"/>
                  <a:gd name="connsiteX8" fmla="*/ 239808 w 352071"/>
                  <a:gd name="connsiteY8" fmla="*/ 351719 h 351719"/>
                  <a:gd name="connsiteX9" fmla="*/ 134567 w 352071"/>
                  <a:gd name="connsiteY9" fmla="*/ 351719 h 351719"/>
                  <a:gd name="connsiteX10" fmla="*/ 127133 w 352071"/>
                  <a:gd name="connsiteY10" fmla="*/ 232022 h 351719"/>
                  <a:gd name="connsiteX11" fmla="*/ 0 w 352071"/>
                  <a:gd name="connsiteY11" fmla="*/ 239456 h 351719"/>
                  <a:gd name="connsiteX12" fmla="*/ 7435 w 352071"/>
                  <a:gd name="connsiteY12" fmla="*/ 127132 h 351719"/>
                  <a:gd name="connsiteX0" fmla="*/ 7435 w 352071"/>
                  <a:gd name="connsiteY0" fmla="*/ 127132 h 351719"/>
                  <a:gd name="connsiteX1" fmla="*/ 126745 w 352071"/>
                  <a:gd name="connsiteY1" fmla="*/ 109189 h 351719"/>
                  <a:gd name="connsiteX2" fmla="*/ 120686 w 352071"/>
                  <a:gd name="connsiteY2" fmla="*/ 290 h 351719"/>
                  <a:gd name="connsiteX3" fmla="*/ 227379 w 352071"/>
                  <a:gd name="connsiteY3" fmla="*/ 0 h 351719"/>
                  <a:gd name="connsiteX4" fmla="*/ 239808 w 352071"/>
                  <a:gd name="connsiteY4" fmla="*/ 115981 h 351719"/>
                  <a:gd name="connsiteX5" fmla="*/ 352071 w 352071"/>
                  <a:gd name="connsiteY5" fmla="*/ 127132 h 351719"/>
                  <a:gd name="connsiteX6" fmla="*/ 352071 w 352071"/>
                  <a:gd name="connsiteY6" fmla="*/ 232022 h 351719"/>
                  <a:gd name="connsiteX7" fmla="*/ 243525 w 352071"/>
                  <a:gd name="connsiteY7" fmla="*/ 228305 h 351719"/>
                  <a:gd name="connsiteX8" fmla="*/ 239808 w 352071"/>
                  <a:gd name="connsiteY8" fmla="*/ 351719 h 351719"/>
                  <a:gd name="connsiteX9" fmla="*/ 134567 w 352071"/>
                  <a:gd name="connsiteY9" fmla="*/ 351719 h 351719"/>
                  <a:gd name="connsiteX10" fmla="*/ 127133 w 352071"/>
                  <a:gd name="connsiteY10" fmla="*/ 232022 h 351719"/>
                  <a:gd name="connsiteX11" fmla="*/ 0 w 352071"/>
                  <a:gd name="connsiteY11" fmla="*/ 239456 h 351719"/>
                  <a:gd name="connsiteX12" fmla="*/ 7435 w 352071"/>
                  <a:gd name="connsiteY12" fmla="*/ 127132 h 351719"/>
                  <a:gd name="connsiteX0" fmla="*/ 7435 w 352071"/>
                  <a:gd name="connsiteY0" fmla="*/ 127132 h 351719"/>
                  <a:gd name="connsiteX1" fmla="*/ 126745 w 352071"/>
                  <a:gd name="connsiteY1" fmla="*/ 109189 h 351719"/>
                  <a:gd name="connsiteX2" fmla="*/ 120686 w 352071"/>
                  <a:gd name="connsiteY2" fmla="*/ 290 h 351719"/>
                  <a:gd name="connsiteX3" fmla="*/ 227379 w 352071"/>
                  <a:gd name="connsiteY3" fmla="*/ 0 h 351719"/>
                  <a:gd name="connsiteX4" fmla="*/ 239808 w 352071"/>
                  <a:gd name="connsiteY4" fmla="*/ 115981 h 351719"/>
                  <a:gd name="connsiteX5" fmla="*/ 352071 w 352071"/>
                  <a:gd name="connsiteY5" fmla="*/ 127132 h 351719"/>
                  <a:gd name="connsiteX6" fmla="*/ 352071 w 352071"/>
                  <a:gd name="connsiteY6" fmla="*/ 232022 h 351719"/>
                  <a:gd name="connsiteX7" fmla="*/ 243525 w 352071"/>
                  <a:gd name="connsiteY7" fmla="*/ 228305 h 351719"/>
                  <a:gd name="connsiteX8" fmla="*/ 239808 w 352071"/>
                  <a:gd name="connsiteY8" fmla="*/ 351719 h 351719"/>
                  <a:gd name="connsiteX9" fmla="*/ 134567 w 352071"/>
                  <a:gd name="connsiteY9" fmla="*/ 351719 h 351719"/>
                  <a:gd name="connsiteX10" fmla="*/ 127133 w 352071"/>
                  <a:gd name="connsiteY10" fmla="*/ 232022 h 351719"/>
                  <a:gd name="connsiteX11" fmla="*/ 0 w 352071"/>
                  <a:gd name="connsiteY11" fmla="*/ 239456 h 351719"/>
                  <a:gd name="connsiteX12" fmla="*/ 7435 w 352071"/>
                  <a:gd name="connsiteY12" fmla="*/ 127132 h 351719"/>
                  <a:gd name="connsiteX0" fmla="*/ 7435 w 352071"/>
                  <a:gd name="connsiteY0" fmla="*/ 127132 h 351719"/>
                  <a:gd name="connsiteX1" fmla="*/ 126745 w 352071"/>
                  <a:gd name="connsiteY1" fmla="*/ 109189 h 351719"/>
                  <a:gd name="connsiteX2" fmla="*/ 120686 w 352071"/>
                  <a:gd name="connsiteY2" fmla="*/ 290 h 351719"/>
                  <a:gd name="connsiteX3" fmla="*/ 227379 w 352071"/>
                  <a:gd name="connsiteY3" fmla="*/ 0 h 351719"/>
                  <a:gd name="connsiteX4" fmla="*/ 239808 w 352071"/>
                  <a:gd name="connsiteY4" fmla="*/ 115981 h 351719"/>
                  <a:gd name="connsiteX5" fmla="*/ 352071 w 352071"/>
                  <a:gd name="connsiteY5" fmla="*/ 127132 h 351719"/>
                  <a:gd name="connsiteX6" fmla="*/ 352071 w 352071"/>
                  <a:gd name="connsiteY6" fmla="*/ 232022 h 351719"/>
                  <a:gd name="connsiteX7" fmla="*/ 243525 w 352071"/>
                  <a:gd name="connsiteY7" fmla="*/ 228305 h 351719"/>
                  <a:gd name="connsiteX8" fmla="*/ 239808 w 352071"/>
                  <a:gd name="connsiteY8" fmla="*/ 351719 h 351719"/>
                  <a:gd name="connsiteX9" fmla="*/ 134567 w 352071"/>
                  <a:gd name="connsiteY9" fmla="*/ 351719 h 351719"/>
                  <a:gd name="connsiteX10" fmla="*/ 127133 w 352071"/>
                  <a:gd name="connsiteY10" fmla="*/ 232022 h 351719"/>
                  <a:gd name="connsiteX11" fmla="*/ 0 w 352071"/>
                  <a:gd name="connsiteY11" fmla="*/ 239456 h 351719"/>
                  <a:gd name="connsiteX12" fmla="*/ 7435 w 352071"/>
                  <a:gd name="connsiteY12" fmla="*/ 127132 h 351719"/>
                  <a:gd name="connsiteX0" fmla="*/ 7435 w 359215"/>
                  <a:gd name="connsiteY0" fmla="*/ 127132 h 351719"/>
                  <a:gd name="connsiteX1" fmla="*/ 126745 w 359215"/>
                  <a:gd name="connsiteY1" fmla="*/ 109189 h 351719"/>
                  <a:gd name="connsiteX2" fmla="*/ 120686 w 359215"/>
                  <a:gd name="connsiteY2" fmla="*/ 290 h 351719"/>
                  <a:gd name="connsiteX3" fmla="*/ 227379 w 359215"/>
                  <a:gd name="connsiteY3" fmla="*/ 0 h 351719"/>
                  <a:gd name="connsiteX4" fmla="*/ 239808 w 359215"/>
                  <a:gd name="connsiteY4" fmla="*/ 115981 h 351719"/>
                  <a:gd name="connsiteX5" fmla="*/ 352071 w 359215"/>
                  <a:gd name="connsiteY5" fmla="*/ 127132 h 351719"/>
                  <a:gd name="connsiteX6" fmla="*/ 359215 w 359215"/>
                  <a:gd name="connsiteY6" fmla="*/ 231505 h 351719"/>
                  <a:gd name="connsiteX7" fmla="*/ 243525 w 359215"/>
                  <a:gd name="connsiteY7" fmla="*/ 228305 h 351719"/>
                  <a:gd name="connsiteX8" fmla="*/ 239808 w 359215"/>
                  <a:gd name="connsiteY8" fmla="*/ 351719 h 351719"/>
                  <a:gd name="connsiteX9" fmla="*/ 134567 w 359215"/>
                  <a:gd name="connsiteY9" fmla="*/ 351719 h 351719"/>
                  <a:gd name="connsiteX10" fmla="*/ 127133 w 359215"/>
                  <a:gd name="connsiteY10" fmla="*/ 232022 h 351719"/>
                  <a:gd name="connsiteX11" fmla="*/ 0 w 359215"/>
                  <a:gd name="connsiteY11" fmla="*/ 239456 h 351719"/>
                  <a:gd name="connsiteX12" fmla="*/ 7435 w 359215"/>
                  <a:gd name="connsiteY12" fmla="*/ 127132 h 351719"/>
                  <a:gd name="connsiteX0" fmla="*/ 7435 w 359215"/>
                  <a:gd name="connsiteY0" fmla="*/ 127132 h 351719"/>
                  <a:gd name="connsiteX1" fmla="*/ 126745 w 359215"/>
                  <a:gd name="connsiteY1" fmla="*/ 109189 h 351719"/>
                  <a:gd name="connsiteX2" fmla="*/ 120686 w 359215"/>
                  <a:gd name="connsiteY2" fmla="*/ 290 h 351719"/>
                  <a:gd name="connsiteX3" fmla="*/ 227379 w 359215"/>
                  <a:gd name="connsiteY3" fmla="*/ 0 h 351719"/>
                  <a:gd name="connsiteX4" fmla="*/ 239808 w 359215"/>
                  <a:gd name="connsiteY4" fmla="*/ 115981 h 351719"/>
                  <a:gd name="connsiteX5" fmla="*/ 356834 w 359215"/>
                  <a:gd name="connsiteY5" fmla="*/ 123555 h 351719"/>
                  <a:gd name="connsiteX6" fmla="*/ 359215 w 359215"/>
                  <a:gd name="connsiteY6" fmla="*/ 231505 h 351719"/>
                  <a:gd name="connsiteX7" fmla="*/ 243525 w 359215"/>
                  <a:gd name="connsiteY7" fmla="*/ 228305 h 351719"/>
                  <a:gd name="connsiteX8" fmla="*/ 239808 w 359215"/>
                  <a:gd name="connsiteY8" fmla="*/ 351719 h 351719"/>
                  <a:gd name="connsiteX9" fmla="*/ 134567 w 359215"/>
                  <a:gd name="connsiteY9" fmla="*/ 351719 h 351719"/>
                  <a:gd name="connsiteX10" fmla="*/ 127133 w 359215"/>
                  <a:gd name="connsiteY10" fmla="*/ 232022 h 351719"/>
                  <a:gd name="connsiteX11" fmla="*/ 0 w 359215"/>
                  <a:gd name="connsiteY11" fmla="*/ 239456 h 351719"/>
                  <a:gd name="connsiteX12" fmla="*/ 7435 w 359215"/>
                  <a:gd name="connsiteY12" fmla="*/ 127132 h 351719"/>
                  <a:gd name="connsiteX0" fmla="*/ 7435 w 359215"/>
                  <a:gd name="connsiteY0" fmla="*/ 127132 h 351719"/>
                  <a:gd name="connsiteX1" fmla="*/ 126745 w 359215"/>
                  <a:gd name="connsiteY1" fmla="*/ 109189 h 351719"/>
                  <a:gd name="connsiteX2" fmla="*/ 120686 w 359215"/>
                  <a:gd name="connsiteY2" fmla="*/ 290 h 351719"/>
                  <a:gd name="connsiteX3" fmla="*/ 227379 w 359215"/>
                  <a:gd name="connsiteY3" fmla="*/ 0 h 351719"/>
                  <a:gd name="connsiteX4" fmla="*/ 239808 w 359215"/>
                  <a:gd name="connsiteY4" fmla="*/ 123555 h 351719"/>
                  <a:gd name="connsiteX5" fmla="*/ 356834 w 359215"/>
                  <a:gd name="connsiteY5" fmla="*/ 123555 h 351719"/>
                  <a:gd name="connsiteX6" fmla="*/ 359215 w 359215"/>
                  <a:gd name="connsiteY6" fmla="*/ 231505 h 351719"/>
                  <a:gd name="connsiteX7" fmla="*/ 243525 w 359215"/>
                  <a:gd name="connsiteY7" fmla="*/ 228305 h 351719"/>
                  <a:gd name="connsiteX8" fmla="*/ 239808 w 359215"/>
                  <a:gd name="connsiteY8" fmla="*/ 351719 h 351719"/>
                  <a:gd name="connsiteX9" fmla="*/ 134567 w 359215"/>
                  <a:gd name="connsiteY9" fmla="*/ 351719 h 351719"/>
                  <a:gd name="connsiteX10" fmla="*/ 127133 w 359215"/>
                  <a:gd name="connsiteY10" fmla="*/ 232022 h 351719"/>
                  <a:gd name="connsiteX11" fmla="*/ 0 w 359215"/>
                  <a:gd name="connsiteY11" fmla="*/ 239456 h 351719"/>
                  <a:gd name="connsiteX12" fmla="*/ 7435 w 359215"/>
                  <a:gd name="connsiteY12" fmla="*/ 127132 h 351719"/>
                  <a:gd name="connsiteX0" fmla="*/ 7435 w 359215"/>
                  <a:gd name="connsiteY0" fmla="*/ 127132 h 351719"/>
                  <a:gd name="connsiteX1" fmla="*/ 126745 w 359215"/>
                  <a:gd name="connsiteY1" fmla="*/ 123555 h 351719"/>
                  <a:gd name="connsiteX2" fmla="*/ 120686 w 359215"/>
                  <a:gd name="connsiteY2" fmla="*/ 290 h 351719"/>
                  <a:gd name="connsiteX3" fmla="*/ 227379 w 359215"/>
                  <a:gd name="connsiteY3" fmla="*/ 0 h 351719"/>
                  <a:gd name="connsiteX4" fmla="*/ 239808 w 359215"/>
                  <a:gd name="connsiteY4" fmla="*/ 123555 h 351719"/>
                  <a:gd name="connsiteX5" fmla="*/ 356834 w 359215"/>
                  <a:gd name="connsiteY5" fmla="*/ 123555 h 351719"/>
                  <a:gd name="connsiteX6" fmla="*/ 359215 w 359215"/>
                  <a:gd name="connsiteY6" fmla="*/ 231505 h 351719"/>
                  <a:gd name="connsiteX7" fmla="*/ 243525 w 359215"/>
                  <a:gd name="connsiteY7" fmla="*/ 228305 h 351719"/>
                  <a:gd name="connsiteX8" fmla="*/ 239808 w 359215"/>
                  <a:gd name="connsiteY8" fmla="*/ 351719 h 351719"/>
                  <a:gd name="connsiteX9" fmla="*/ 134567 w 359215"/>
                  <a:gd name="connsiteY9" fmla="*/ 351719 h 351719"/>
                  <a:gd name="connsiteX10" fmla="*/ 127133 w 359215"/>
                  <a:gd name="connsiteY10" fmla="*/ 232022 h 351719"/>
                  <a:gd name="connsiteX11" fmla="*/ 0 w 359215"/>
                  <a:gd name="connsiteY11" fmla="*/ 239456 h 351719"/>
                  <a:gd name="connsiteX12" fmla="*/ 7435 w 359215"/>
                  <a:gd name="connsiteY12" fmla="*/ 127132 h 351719"/>
                  <a:gd name="connsiteX0" fmla="*/ 2672 w 354452"/>
                  <a:gd name="connsiteY0" fmla="*/ 127132 h 351719"/>
                  <a:gd name="connsiteX1" fmla="*/ 121982 w 354452"/>
                  <a:gd name="connsiteY1" fmla="*/ 123555 h 351719"/>
                  <a:gd name="connsiteX2" fmla="*/ 115923 w 354452"/>
                  <a:gd name="connsiteY2" fmla="*/ 290 h 351719"/>
                  <a:gd name="connsiteX3" fmla="*/ 222616 w 354452"/>
                  <a:gd name="connsiteY3" fmla="*/ 0 h 351719"/>
                  <a:gd name="connsiteX4" fmla="*/ 235045 w 354452"/>
                  <a:gd name="connsiteY4" fmla="*/ 123555 h 351719"/>
                  <a:gd name="connsiteX5" fmla="*/ 352071 w 354452"/>
                  <a:gd name="connsiteY5" fmla="*/ 123555 h 351719"/>
                  <a:gd name="connsiteX6" fmla="*/ 354452 w 354452"/>
                  <a:gd name="connsiteY6" fmla="*/ 231505 h 351719"/>
                  <a:gd name="connsiteX7" fmla="*/ 238762 w 354452"/>
                  <a:gd name="connsiteY7" fmla="*/ 228305 h 351719"/>
                  <a:gd name="connsiteX8" fmla="*/ 235045 w 354452"/>
                  <a:gd name="connsiteY8" fmla="*/ 351719 h 351719"/>
                  <a:gd name="connsiteX9" fmla="*/ 129804 w 354452"/>
                  <a:gd name="connsiteY9" fmla="*/ 351719 h 351719"/>
                  <a:gd name="connsiteX10" fmla="*/ 122370 w 354452"/>
                  <a:gd name="connsiteY10" fmla="*/ 232022 h 351719"/>
                  <a:gd name="connsiteX11" fmla="*/ 0 w 354452"/>
                  <a:gd name="connsiteY11" fmla="*/ 231505 h 351719"/>
                  <a:gd name="connsiteX12" fmla="*/ 2672 w 354452"/>
                  <a:gd name="connsiteY12" fmla="*/ 127132 h 351719"/>
                  <a:gd name="connsiteX0" fmla="*/ 2672 w 354452"/>
                  <a:gd name="connsiteY0" fmla="*/ 126842 h 351429"/>
                  <a:gd name="connsiteX1" fmla="*/ 121982 w 354452"/>
                  <a:gd name="connsiteY1" fmla="*/ 123265 h 351429"/>
                  <a:gd name="connsiteX2" fmla="*/ 115923 w 354452"/>
                  <a:gd name="connsiteY2" fmla="*/ 0 h 351429"/>
                  <a:gd name="connsiteX3" fmla="*/ 232141 w 354452"/>
                  <a:gd name="connsiteY3" fmla="*/ 4472 h 351429"/>
                  <a:gd name="connsiteX4" fmla="*/ 235045 w 354452"/>
                  <a:gd name="connsiteY4" fmla="*/ 123265 h 351429"/>
                  <a:gd name="connsiteX5" fmla="*/ 352071 w 354452"/>
                  <a:gd name="connsiteY5" fmla="*/ 123265 h 351429"/>
                  <a:gd name="connsiteX6" fmla="*/ 354452 w 354452"/>
                  <a:gd name="connsiteY6" fmla="*/ 231215 h 351429"/>
                  <a:gd name="connsiteX7" fmla="*/ 238762 w 354452"/>
                  <a:gd name="connsiteY7" fmla="*/ 228015 h 351429"/>
                  <a:gd name="connsiteX8" fmla="*/ 235045 w 354452"/>
                  <a:gd name="connsiteY8" fmla="*/ 351429 h 351429"/>
                  <a:gd name="connsiteX9" fmla="*/ 129804 w 354452"/>
                  <a:gd name="connsiteY9" fmla="*/ 351429 h 351429"/>
                  <a:gd name="connsiteX10" fmla="*/ 122370 w 354452"/>
                  <a:gd name="connsiteY10" fmla="*/ 231732 h 351429"/>
                  <a:gd name="connsiteX11" fmla="*/ 0 w 354452"/>
                  <a:gd name="connsiteY11" fmla="*/ 231215 h 351429"/>
                  <a:gd name="connsiteX12" fmla="*/ 2672 w 354452"/>
                  <a:gd name="connsiteY12" fmla="*/ 126842 h 351429"/>
                  <a:gd name="connsiteX0" fmla="*/ 2672 w 354452"/>
                  <a:gd name="connsiteY0" fmla="*/ 129514 h 354101"/>
                  <a:gd name="connsiteX1" fmla="*/ 121982 w 354452"/>
                  <a:gd name="connsiteY1" fmla="*/ 125937 h 354101"/>
                  <a:gd name="connsiteX2" fmla="*/ 115923 w 354452"/>
                  <a:gd name="connsiteY2" fmla="*/ 2672 h 354101"/>
                  <a:gd name="connsiteX3" fmla="*/ 224997 w 354452"/>
                  <a:gd name="connsiteY3" fmla="*/ 0 h 354101"/>
                  <a:gd name="connsiteX4" fmla="*/ 235045 w 354452"/>
                  <a:gd name="connsiteY4" fmla="*/ 125937 h 354101"/>
                  <a:gd name="connsiteX5" fmla="*/ 352071 w 354452"/>
                  <a:gd name="connsiteY5" fmla="*/ 125937 h 354101"/>
                  <a:gd name="connsiteX6" fmla="*/ 354452 w 354452"/>
                  <a:gd name="connsiteY6" fmla="*/ 233887 h 354101"/>
                  <a:gd name="connsiteX7" fmla="*/ 238762 w 354452"/>
                  <a:gd name="connsiteY7" fmla="*/ 230687 h 354101"/>
                  <a:gd name="connsiteX8" fmla="*/ 235045 w 354452"/>
                  <a:gd name="connsiteY8" fmla="*/ 354101 h 354101"/>
                  <a:gd name="connsiteX9" fmla="*/ 129804 w 354452"/>
                  <a:gd name="connsiteY9" fmla="*/ 354101 h 354101"/>
                  <a:gd name="connsiteX10" fmla="*/ 122370 w 354452"/>
                  <a:gd name="connsiteY10" fmla="*/ 234404 h 354101"/>
                  <a:gd name="connsiteX11" fmla="*/ 0 w 354452"/>
                  <a:gd name="connsiteY11" fmla="*/ 233887 h 354101"/>
                  <a:gd name="connsiteX12" fmla="*/ 2672 w 354452"/>
                  <a:gd name="connsiteY12" fmla="*/ 129514 h 354101"/>
                  <a:gd name="connsiteX0" fmla="*/ 2672 w 354452"/>
                  <a:gd name="connsiteY0" fmla="*/ 127133 h 351720"/>
                  <a:gd name="connsiteX1" fmla="*/ 121982 w 354452"/>
                  <a:gd name="connsiteY1" fmla="*/ 123556 h 351720"/>
                  <a:gd name="connsiteX2" fmla="*/ 115923 w 354452"/>
                  <a:gd name="connsiteY2" fmla="*/ 291 h 351720"/>
                  <a:gd name="connsiteX3" fmla="*/ 239285 w 354452"/>
                  <a:gd name="connsiteY3" fmla="*/ 0 h 351720"/>
                  <a:gd name="connsiteX4" fmla="*/ 235045 w 354452"/>
                  <a:gd name="connsiteY4" fmla="*/ 123556 h 351720"/>
                  <a:gd name="connsiteX5" fmla="*/ 352071 w 354452"/>
                  <a:gd name="connsiteY5" fmla="*/ 123556 h 351720"/>
                  <a:gd name="connsiteX6" fmla="*/ 354452 w 354452"/>
                  <a:gd name="connsiteY6" fmla="*/ 231506 h 351720"/>
                  <a:gd name="connsiteX7" fmla="*/ 238762 w 354452"/>
                  <a:gd name="connsiteY7" fmla="*/ 228306 h 351720"/>
                  <a:gd name="connsiteX8" fmla="*/ 235045 w 354452"/>
                  <a:gd name="connsiteY8" fmla="*/ 351720 h 351720"/>
                  <a:gd name="connsiteX9" fmla="*/ 129804 w 354452"/>
                  <a:gd name="connsiteY9" fmla="*/ 351720 h 351720"/>
                  <a:gd name="connsiteX10" fmla="*/ 122370 w 354452"/>
                  <a:gd name="connsiteY10" fmla="*/ 232023 h 351720"/>
                  <a:gd name="connsiteX11" fmla="*/ 0 w 354452"/>
                  <a:gd name="connsiteY11" fmla="*/ 231506 h 351720"/>
                  <a:gd name="connsiteX12" fmla="*/ 2672 w 354452"/>
                  <a:gd name="connsiteY12" fmla="*/ 127133 h 351720"/>
                  <a:gd name="connsiteX0" fmla="*/ 2672 w 354452"/>
                  <a:gd name="connsiteY0" fmla="*/ 132165 h 356752"/>
                  <a:gd name="connsiteX1" fmla="*/ 121982 w 354452"/>
                  <a:gd name="connsiteY1" fmla="*/ 128588 h 356752"/>
                  <a:gd name="connsiteX2" fmla="*/ 125297 w 354452"/>
                  <a:gd name="connsiteY2" fmla="*/ 0 h 356752"/>
                  <a:gd name="connsiteX3" fmla="*/ 239285 w 354452"/>
                  <a:gd name="connsiteY3" fmla="*/ 5032 h 356752"/>
                  <a:gd name="connsiteX4" fmla="*/ 235045 w 354452"/>
                  <a:gd name="connsiteY4" fmla="*/ 128588 h 356752"/>
                  <a:gd name="connsiteX5" fmla="*/ 352071 w 354452"/>
                  <a:gd name="connsiteY5" fmla="*/ 128588 h 356752"/>
                  <a:gd name="connsiteX6" fmla="*/ 354452 w 354452"/>
                  <a:gd name="connsiteY6" fmla="*/ 236538 h 356752"/>
                  <a:gd name="connsiteX7" fmla="*/ 238762 w 354452"/>
                  <a:gd name="connsiteY7" fmla="*/ 233338 h 356752"/>
                  <a:gd name="connsiteX8" fmla="*/ 235045 w 354452"/>
                  <a:gd name="connsiteY8" fmla="*/ 356752 h 356752"/>
                  <a:gd name="connsiteX9" fmla="*/ 129804 w 354452"/>
                  <a:gd name="connsiteY9" fmla="*/ 356752 h 356752"/>
                  <a:gd name="connsiteX10" fmla="*/ 122370 w 354452"/>
                  <a:gd name="connsiteY10" fmla="*/ 237055 h 356752"/>
                  <a:gd name="connsiteX11" fmla="*/ 0 w 354452"/>
                  <a:gd name="connsiteY11" fmla="*/ 236538 h 356752"/>
                  <a:gd name="connsiteX12" fmla="*/ 2672 w 354452"/>
                  <a:gd name="connsiteY12" fmla="*/ 132165 h 356752"/>
                  <a:gd name="connsiteX0" fmla="*/ 2672 w 354452"/>
                  <a:gd name="connsiteY0" fmla="*/ 132165 h 356752"/>
                  <a:gd name="connsiteX1" fmla="*/ 121982 w 354452"/>
                  <a:gd name="connsiteY1" fmla="*/ 128588 h 356752"/>
                  <a:gd name="connsiteX2" fmla="*/ 125297 w 354452"/>
                  <a:gd name="connsiteY2" fmla="*/ 0 h 356752"/>
                  <a:gd name="connsiteX3" fmla="*/ 239285 w 354452"/>
                  <a:gd name="connsiteY3" fmla="*/ 5032 h 356752"/>
                  <a:gd name="connsiteX4" fmla="*/ 235045 w 354452"/>
                  <a:gd name="connsiteY4" fmla="*/ 128588 h 356752"/>
                  <a:gd name="connsiteX5" fmla="*/ 352071 w 354452"/>
                  <a:gd name="connsiteY5" fmla="*/ 128588 h 356752"/>
                  <a:gd name="connsiteX6" fmla="*/ 354452 w 354452"/>
                  <a:gd name="connsiteY6" fmla="*/ 236538 h 356752"/>
                  <a:gd name="connsiteX7" fmla="*/ 231659 w 354452"/>
                  <a:gd name="connsiteY7" fmla="*/ 236537 h 356752"/>
                  <a:gd name="connsiteX8" fmla="*/ 235045 w 354452"/>
                  <a:gd name="connsiteY8" fmla="*/ 356752 h 356752"/>
                  <a:gd name="connsiteX9" fmla="*/ 129804 w 354452"/>
                  <a:gd name="connsiteY9" fmla="*/ 356752 h 356752"/>
                  <a:gd name="connsiteX10" fmla="*/ 122370 w 354452"/>
                  <a:gd name="connsiteY10" fmla="*/ 237055 h 356752"/>
                  <a:gd name="connsiteX11" fmla="*/ 0 w 354452"/>
                  <a:gd name="connsiteY11" fmla="*/ 236538 h 356752"/>
                  <a:gd name="connsiteX12" fmla="*/ 2672 w 354452"/>
                  <a:gd name="connsiteY12" fmla="*/ 132165 h 356752"/>
                  <a:gd name="connsiteX0" fmla="*/ 2672 w 354452"/>
                  <a:gd name="connsiteY0" fmla="*/ 132165 h 356752"/>
                  <a:gd name="connsiteX1" fmla="*/ 121982 w 354452"/>
                  <a:gd name="connsiteY1" fmla="*/ 128588 h 356752"/>
                  <a:gd name="connsiteX2" fmla="*/ 125297 w 354452"/>
                  <a:gd name="connsiteY2" fmla="*/ 0 h 356752"/>
                  <a:gd name="connsiteX3" fmla="*/ 239285 w 354452"/>
                  <a:gd name="connsiteY3" fmla="*/ 5032 h 356752"/>
                  <a:gd name="connsiteX4" fmla="*/ 238009 w 354452"/>
                  <a:gd name="connsiteY4" fmla="*/ 128587 h 356752"/>
                  <a:gd name="connsiteX5" fmla="*/ 352071 w 354452"/>
                  <a:gd name="connsiteY5" fmla="*/ 128588 h 356752"/>
                  <a:gd name="connsiteX6" fmla="*/ 354452 w 354452"/>
                  <a:gd name="connsiteY6" fmla="*/ 236538 h 356752"/>
                  <a:gd name="connsiteX7" fmla="*/ 231659 w 354452"/>
                  <a:gd name="connsiteY7" fmla="*/ 236537 h 356752"/>
                  <a:gd name="connsiteX8" fmla="*/ 235045 w 354452"/>
                  <a:gd name="connsiteY8" fmla="*/ 356752 h 356752"/>
                  <a:gd name="connsiteX9" fmla="*/ 129804 w 354452"/>
                  <a:gd name="connsiteY9" fmla="*/ 356752 h 356752"/>
                  <a:gd name="connsiteX10" fmla="*/ 122370 w 354452"/>
                  <a:gd name="connsiteY10" fmla="*/ 237055 h 356752"/>
                  <a:gd name="connsiteX11" fmla="*/ 0 w 354452"/>
                  <a:gd name="connsiteY11" fmla="*/ 236538 h 356752"/>
                  <a:gd name="connsiteX12" fmla="*/ 2672 w 354452"/>
                  <a:gd name="connsiteY12" fmla="*/ 132165 h 356752"/>
                  <a:gd name="connsiteX0" fmla="*/ 2672 w 354452"/>
                  <a:gd name="connsiteY0" fmla="*/ 132165 h 356752"/>
                  <a:gd name="connsiteX1" fmla="*/ 121982 w 354452"/>
                  <a:gd name="connsiteY1" fmla="*/ 128588 h 356752"/>
                  <a:gd name="connsiteX2" fmla="*/ 125297 w 354452"/>
                  <a:gd name="connsiteY2" fmla="*/ 0 h 356752"/>
                  <a:gd name="connsiteX3" fmla="*/ 238009 w 354452"/>
                  <a:gd name="connsiteY3" fmla="*/ 0 h 356752"/>
                  <a:gd name="connsiteX4" fmla="*/ 238009 w 354452"/>
                  <a:gd name="connsiteY4" fmla="*/ 128587 h 356752"/>
                  <a:gd name="connsiteX5" fmla="*/ 352071 w 354452"/>
                  <a:gd name="connsiteY5" fmla="*/ 128588 h 356752"/>
                  <a:gd name="connsiteX6" fmla="*/ 354452 w 354452"/>
                  <a:gd name="connsiteY6" fmla="*/ 236538 h 356752"/>
                  <a:gd name="connsiteX7" fmla="*/ 231659 w 354452"/>
                  <a:gd name="connsiteY7" fmla="*/ 236537 h 356752"/>
                  <a:gd name="connsiteX8" fmla="*/ 235045 w 354452"/>
                  <a:gd name="connsiteY8" fmla="*/ 356752 h 356752"/>
                  <a:gd name="connsiteX9" fmla="*/ 129804 w 354452"/>
                  <a:gd name="connsiteY9" fmla="*/ 356752 h 356752"/>
                  <a:gd name="connsiteX10" fmla="*/ 122370 w 354452"/>
                  <a:gd name="connsiteY10" fmla="*/ 237055 h 356752"/>
                  <a:gd name="connsiteX11" fmla="*/ 0 w 354452"/>
                  <a:gd name="connsiteY11" fmla="*/ 236538 h 356752"/>
                  <a:gd name="connsiteX12" fmla="*/ 2672 w 354452"/>
                  <a:gd name="connsiteY12" fmla="*/ 132165 h 356752"/>
                  <a:gd name="connsiteX0" fmla="*/ 2672 w 354452"/>
                  <a:gd name="connsiteY0" fmla="*/ 132165 h 361950"/>
                  <a:gd name="connsiteX1" fmla="*/ 121982 w 354452"/>
                  <a:gd name="connsiteY1" fmla="*/ 128588 h 361950"/>
                  <a:gd name="connsiteX2" fmla="*/ 125297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1659 w 354452"/>
                  <a:gd name="connsiteY7" fmla="*/ 236537 h 361950"/>
                  <a:gd name="connsiteX8" fmla="*/ 235045 w 354452"/>
                  <a:gd name="connsiteY8" fmla="*/ 356752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32165 h 361950"/>
                  <a:gd name="connsiteX0" fmla="*/ 2672 w 354452"/>
                  <a:gd name="connsiteY0" fmla="*/ 132165 h 361950"/>
                  <a:gd name="connsiteX1" fmla="*/ 121982 w 354452"/>
                  <a:gd name="connsiteY1" fmla="*/ 128588 h 361950"/>
                  <a:gd name="connsiteX2" fmla="*/ 125297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1659 w 354452"/>
                  <a:gd name="connsiteY7" fmla="*/ 236537 h 361950"/>
                  <a:gd name="connsiteX8" fmla="*/ 238009 w 354452"/>
                  <a:gd name="connsiteY8" fmla="*/ 361950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32165 h 361950"/>
                  <a:gd name="connsiteX0" fmla="*/ 2672 w 354452"/>
                  <a:gd name="connsiteY0" fmla="*/ 132165 h 361950"/>
                  <a:gd name="connsiteX1" fmla="*/ 121982 w 354452"/>
                  <a:gd name="connsiteY1" fmla="*/ 128588 h 361950"/>
                  <a:gd name="connsiteX2" fmla="*/ 125297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8009 w 354452"/>
                  <a:gd name="connsiteY7" fmla="*/ 236537 h 361950"/>
                  <a:gd name="connsiteX8" fmla="*/ 238009 w 354452"/>
                  <a:gd name="connsiteY8" fmla="*/ 361950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32165 h 361950"/>
                  <a:gd name="connsiteX0" fmla="*/ 2672 w 354452"/>
                  <a:gd name="connsiteY0" fmla="*/ 132165 h 361950"/>
                  <a:gd name="connsiteX1" fmla="*/ 121982 w 354452"/>
                  <a:gd name="connsiteY1" fmla="*/ 128588 h 361950"/>
                  <a:gd name="connsiteX2" fmla="*/ 124045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8009 w 354452"/>
                  <a:gd name="connsiteY7" fmla="*/ 236537 h 361950"/>
                  <a:gd name="connsiteX8" fmla="*/ 238009 w 354452"/>
                  <a:gd name="connsiteY8" fmla="*/ 361950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32165 h 361950"/>
                  <a:gd name="connsiteX0" fmla="*/ 2672 w 354452"/>
                  <a:gd name="connsiteY0" fmla="*/ 128587 h 361950"/>
                  <a:gd name="connsiteX1" fmla="*/ 121982 w 354452"/>
                  <a:gd name="connsiteY1" fmla="*/ 128588 h 361950"/>
                  <a:gd name="connsiteX2" fmla="*/ 124045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8009 w 354452"/>
                  <a:gd name="connsiteY7" fmla="*/ 236537 h 361950"/>
                  <a:gd name="connsiteX8" fmla="*/ 238009 w 354452"/>
                  <a:gd name="connsiteY8" fmla="*/ 361950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28587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4452" h="361950">
                    <a:moveTo>
                      <a:pt x="2672" y="128587"/>
                    </a:moveTo>
                    <a:lnTo>
                      <a:pt x="121982" y="128588"/>
                    </a:lnTo>
                    <a:cubicBezTo>
                      <a:pt x="122670" y="85725"/>
                      <a:pt x="123357" y="42863"/>
                      <a:pt x="124045" y="0"/>
                    </a:cubicBezTo>
                    <a:lnTo>
                      <a:pt x="238009" y="0"/>
                    </a:lnTo>
                    <a:cubicBezTo>
                      <a:pt x="237584" y="41185"/>
                      <a:pt x="238434" y="87402"/>
                      <a:pt x="238009" y="128587"/>
                    </a:cubicBezTo>
                    <a:lnTo>
                      <a:pt x="352071" y="128588"/>
                    </a:lnTo>
                    <a:cubicBezTo>
                      <a:pt x="352865" y="164571"/>
                      <a:pt x="353658" y="200555"/>
                      <a:pt x="354452" y="236538"/>
                    </a:cubicBezTo>
                    <a:lnTo>
                      <a:pt x="238009" y="236537"/>
                    </a:lnTo>
                    <a:cubicBezTo>
                      <a:pt x="239138" y="276609"/>
                      <a:pt x="236880" y="321878"/>
                      <a:pt x="238009" y="361950"/>
                    </a:cubicBezTo>
                    <a:lnTo>
                      <a:pt x="125297" y="361950"/>
                    </a:lnTo>
                    <a:cubicBezTo>
                      <a:pt x="124321" y="320318"/>
                      <a:pt x="123346" y="278687"/>
                      <a:pt x="122370" y="237055"/>
                    </a:cubicBezTo>
                    <a:lnTo>
                      <a:pt x="0" y="236538"/>
                    </a:lnTo>
                    <a:cubicBezTo>
                      <a:pt x="891" y="201747"/>
                      <a:pt x="1781" y="163378"/>
                      <a:pt x="2672" y="128587"/>
                    </a:cubicBezTo>
                    <a:close/>
                  </a:path>
                </a:pathLst>
              </a:custGeom>
              <a:solidFill>
                <a:schemeClr val="accent2"/>
              </a:solid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7" name="Rectangle 36"/>
          <p:cNvSpPr/>
          <p:nvPr/>
        </p:nvSpPr>
        <p:spPr>
          <a:xfrm>
            <a:off x="3318437" y="5047789"/>
            <a:ext cx="5124928" cy="418576"/>
          </a:xfrm>
          <a:prstGeom prst="rect">
            <a:avLst/>
          </a:prstGeom>
          <a:solidFill>
            <a:srgbClr val="FFFFFF">
              <a:alpha val="89804"/>
            </a:srgbClr>
          </a:solidFill>
          <a:ln>
            <a:noFill/>
          </a:ln>
        </p:spPr>
        <p:txBody>
          <a:bodyPr wrap="square" lIns="91440" tIns="0" rIns="0" bIns="0" rtlCol="0" anchor="ctr" anchorCtr="0">
            <a:noAutofit/>
          </a:bodyPr>
          <a:lstStyle/>
          <a:p>
            <a:r>
              <a:rPr lang="en-US" sz="1300" dirty="0" smtClean="0">
                <a:solidFill>
                  <a:schemeClr val="tx2"/>
                </a:solidFill>
                <a:latin typeface="Arial" pitchFamily="34" charset="0"/>
                <a:cs typeface="Arial" pitchFamily="34" charset="0"/>
              </a:rPr>
              <a:t>Included percent of patients achieving LDL-C &lt; 70 mg/dL and percent change from baseline in other lipid parameters at week 12</a:t>
            </a:r>
            <a:endParaRPr lang="en-US" sz="1300" strike="sngStrike" dirty="0" smtClean="0">
              <a:solidFill>
                <a:schemeClr val="tx2"/>
              </a:solidFill>
              <a:latin typeface="Arial" pitchFamily="34" charset="0"/>
              <a:cs typeface="Arial" pitchFamily="34" charset="0"/>
            </a:endParaRPr>
          </a:p>
        </p:txBody>
      </p:sp>
      <p:sp>
        <p:nvSpPr>
          <p:cNvPr id="66" name="Rectangle 65"/>
          <p:cNvSpPr/>
          <p:nvPr/>
        </p:nvSpPr>
        <p:spPr>
          <a:xfrm>
            <a:off x="3318437" y="4572759"/>
            <a:ext cx="5124928" cy="418576"/>
          </a:xfrm>
          <a:prstGeom prst="rect">
            <a:avLst/>
          </a:prstGeom>
          <a:solidFill>
            <a:srgbClr val="FFFFFF">
              <a:alpha val="89804"/>
            </a:srgbClr>
          </a:solidFill>
          <a:ln>
            <a:noFill/>
          </a:ln>
        </p:spPr>
        <p:txBody>
          <a:bodyPr wrap="square" lIns="91440" tIns="0" rIns="0" bIns="0" rtlCol="0" anchor="ctr" anchorCtr="0">
            <a:noAutofit/>
          </a:bodyPr>
          <a:lstStyle/>
          <a:p>
            <a:r>
              <a:rPr lang="en-US" sz="1300" dirty="0" smtClean="0">
                <a:solidFill>
                  <a:schemeClr val="tx2"/>
                </a:solidFill>
                <a:latin typeface="Arial" pitchFamily="34" charset="0"/>
                <a:cs typeface="Arial" pitchFamily="34" charset="0"/>
              </a:rPr>
              <a:t>Mean percent change from baseline in LDL-C at week 12</a:t>
            </a:r>
            <a:endParaRPr lang="en-US" sz="1300" strike="sngStrike" dirty="0" smtClean="0">
              <a:solidFill>
                <a:schemeClr val="tx2"/>
              </a:solidFill>
              <a:latin typeface="Arial" pitchFamily="34" charset="0"/>
              <a:cs typeface="Arial" pitchFamily="34" charset="0"/>
            </a:endParaRPr>
          </a:p>
        </p:txBody>
      </p:sp>
      <p:sp>
        <p:nvSpPr>
          <p:cNvPr id="63" name="Freeform 7"/>
          <p:cNvSpPr>
            <a:spLocks/>
          </p:cNvSpPr>
          <p:nvPr/>
        </p:nvSpPr>
        <p:spPr bwMode="auto">
          <a:xfrm>
            <a:off x="4454525" y="3358533"/>
            <a:ext cx="4502150" cy="714688"/>
          </a:xfrm>
          <a:prstGeom prst="homePlate">
            <a:avLst/>
          </a:prstGeom>
          <a:gradFill flip="none" rotWithShape="1">
            <a:gsLst>
              <a:gs pos="0">
                <a:schemeClr val="accent5">
                  <a:lumMod val="60000"/>
                  <a:lumOff val="40000"/>
                </a:schemeClr>
              </a:gs>
              <a:gs pos="50000">
                <a:schemeClr val="accent5">
                  <a:lumMod val="40000"/>
                  <a:lumOff val="60000"/>
                </a:schemeClr>
              </a:gs>
              <a:gs pos="100000">
                <a:srgbClr val="C8BFBF"/>
              </a:gs>
            </a:gsLst>
            <a:lin ang="0" scaled="1"/>
            <a:tileRect/>
          </a:gradFill>
          <a:ln>
            <a:no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latin typeface="Arial" pitchFamily="34" charset="0"/>
              <a:cs typeface="Arial" pitchFamily="34" charset="0"/>
            </a:endParaRPr>
          </a:p>
        </p:txBody>
      </p:sp>
      <p:sp>
        <p:nvSpPr>
          <p:cNvPr id="1033" name="Freeform 9"/>
          <p:cNvSpPr>
            <a:spLocks/>
          </p:cNvSpPr>
          <p:nvPr/>
        </p:nvSpPr>
        <p:spPr bwMode="auto">
          <a:xfrm>
            <a:off x="1698604" y="2731912"/>
            <a:ext cx="2111402" cy="1173264"/>
          </a:xfrm>
          <a:prstGeom prst="homePlate">
            <a:avLst>
              <a:gd name="adj" fmla="val 30344"/>
            </a:avLst>
          </a:prstGeom>
          <a:solidFill>
            <a:srgbClr val="BDD6F9"/>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lIns="0" tIns="548640" rIns="0" bIns="0" rtlCol="0" anchor="t" anchorCtr="0"/>
          <a:lstStyle/>
          <a:p>
            <a:pPr algn="ctr">
              <a:lnSpc>
                <a:spcPct val="95000"/>
              </a:lnSpc>
              <a:spcAft>
                <a:spcPts val="1200"/>
              </a:spcAft>
              <a:buClr>
                <a:schemeClr val="accent2"/>
              </a:buClr>
              <a:buSzPct val="110000"/>
            </a:pPr>
            <a:endParaRPr lang="en-US" sz="1400" dirty="0">
              <a:solidFill>
                <a:schemeClr val="dk1">
                  <a:hueOff val="0"/>
                  <a:satOff val="0"/>
                  <a:lumOff val="0"/>
                  <a:alphaOff val="0"/>
                </a:schemeClr>
              </a:solidFill>
              <a:latin typeface="Arial" pitchFamily="34" charset="0"/>
              <a:cs typeface="Arial" pitchFamily="34" charset="0"/>
            </a:endParaRPr>
          </a:p>
        </p:txBody>
      </p:sp>
      <p:sp>
        <p:nvSpPr>
          <p:cNvPr id="10" name="Rectangle 9"/>
          <p:cNvSpPr/>
          <p:nvPr/>
        </p:nvSpPr>
        <p:spPr bwMode="ltGray">
          <a:xfrm>
            <a:off x="1712914" y="1372519"/>
            <a:ext cx="2053544" cy="548640"/>
          </a:xfrm>
          <a:prstGeom prst="rect">
            <a:avLst/>
          </a:prstGeom>
          <a:solidFill>
            <a:srgbClr val="E63D2F"/>
          </a:solidFill>
          <a:ln w="28575">
            <a:noFill/>
            <a:miter lim="800000"/>
            <a:headEnd/>
            <a:tailEnd/>
          </a:ln>
          <a:effectLst>
            <a:innerShdw blurRad="63500" dist="50800" dir="16200000">
              <a:prstClr val="black">
                <a:alpha val="50000"/>
              </a:prstClr>
            </a:innerShdw>
            <a:softEdge rad="12700"/>
          </a:effectLst>
        </p:spPr>
        <p:txBody>
          <a:bodyPr vert="horz" wrap="square" lIns="0" tIns="45720" rIns="0" bIns="0" numCol="1" rtlCol="0" anchor="t" anchorCtr="0" compatLnSpc="1">
            <a:prstTxWarp prst="textNoShape">
              <a:avLst/>
            </a:prstTxWarp>
            <a:noAutofit/>
          </a:bodyPr>
          <a:lstStyle/>
          <a:p>
            <a:pPr algn="ctr">
              <a:lnSpc>
                <a:spcPct val="95000"/>
              </a:lnSpc>
              <a:defRPr/>
            </a:pPr>
            <a:r>
              <a:rPr lang="en-US" sz="1400" b="1" dirty="0" smtClean="0">
                <a:solidFill>
                  <a:schemeClr val="bg1"/>
                </a:solidFill>
                <a:latin typeface="Arial" pitchFamily="34" charset="0"/>
                <a:cs typeface="Arial" pitchFamily="34" charset="0"/>
              </a:rPr>
              <a:t>4-Week, Lipid- </a:t>
            </a:r>
            <a:br>
              <a:rPr lang="en-US" sz="1400" b="1" dirty="0" smtClean="0">
                <a:solidFill>
                  <a:schemeClr val="bg1"/>
                </a:solidFill>
                <a:latin typeface="Arial" pitchFamily="34" charset="0"/>
                <a:cs typeface="Arial" pitchFamily="34" charset="0"/>
              </a:rPr>
            </a:br>
            <a:r>
              <a:rPr lang="en-US" sz="1400" b="1" dirty="0" smtClean="0">
                <a:solidFill>
                  <a:schemeClr val="bg1"/>
                </a:solidFill>
                <a:latin typeface="Arial" pitchFamily="34" charset="0"/>
                <a:cs typeface="Arial" pitchFamily="34" charset="0"/>
              </a:rPr>
              <a:t>Stabilization Period</a:t>
            </a:r>
            <a:endParaRPr lang="en-US" sz="1400" b="1" dirty="0">
              <a:solidFill>
                <a:schemeClr val="bg1"/>
              </a:solidFill>
              <a:latin typeface="Arial" pitchFamily="34" charset="0"/>
              <a:cs typeface="Arial" pitchFamily="34" charset="0"/>
            </a:endParaRPr>
          </a:p>
        </p:txBody>
      </p:sp>
      <p:grpSp>
        <p:nvGrpSpPr>
          <p:cNvPr id="3" name="Group 54"/>
          <p:cNvGrpSpPr/>
          <p:nvPr/>
        </p:nvGrpSpPr>
        <p:grpSpPr>
          <a:xfrm>
            <a:off x="1681016" y="1813463"/>
            <a:ext cx="2061328" cy="83963"/>
            <a:chOff x="1246877" y="1728613"/>
            <a:chExt cx="2074293" cy="82296"/>
          </a:xfrm>
        </p:grpSpPr>
        <p:cxnSp>
          <p:nvCxnSpPr>
            <p:cNvPr id="13" name="Straight Connector 12"/>
            <p:cNvCxnSpPr/>
            <p:nvPr/>
          </p:nvCxnSpPr>
          <p:spPr>
            <a:xfrm>
              <a:off x="1246877" y="1810909"/>
              <a:ext cx="2074293"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4" name="Group 53"/>
            <p:cNvGrpSpPr/>
            <p:nvPr/>
          </p:nvGrpSpPr>
          <p:grpSpPr>
            <a:xfrm>
              <a:off x="1622771" y="1728613"/>
              <a:ext cx="1322505" cy="82296"/>
              <a:chOff x="1633549" y="1728613"/>
              <a:chExt cx="1322505" cy="82296"/>
            </a:xfrm>
          </p:grpSpPr>
          <p:cxnSp>
            <p:nvCxnSpPr>
              <p:cNvPr id="15" name="Straight Connector 14"/>
              <p:cNvCxnSpPr/>
              <p:nvPr/>
            </p:nvCxnSpPr>
            <p:spPr>
              <a:xfrm>
                <a:off x="1633549" y="1728613"/>
                <a:ext cx="0" cy="8229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294801" y="1728613"/>
                <a:ext cx="0" cy="8229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956054" y="1728613"/>
                <a:ext cx="0" cy="82296"/>
              </a:xfrm>
              <a:prstGeom prst="line">
                <a:avLst/>
              </a:prstGeom>
              <a:ln w="38100"/>
            </p:spPr>
            <p:style>
              <a:lnRef idx="1">
                <a:schemeClr val="accent1"/>
              </a:lnRef>
              <a:fillRef idx="0">
                <a:schemeClr val="accent1"/>
              </a:fillRef>
              <a:effectRef idx="0">
                <a:schemeClr val="accent1"/>
              </a:effectRef>
              <a:fontRef idx="minor">
                <a:schemeClr val="tx1"/>
              </a:fontRef>
            </p:style>
          </p:cxnSp>
        </p:grpSp>
      </p:grpSp>
      <p:grpSp>
        <p:nvGrpSpPr>
          <p:cNvPr id="53" name="Group 52"/>
          <p:cNvGrpSpPr/>
          <p:nvPr/>
        </p:nvGrpSpPr>
        <p:grpSpPr>
          <a:xfrm>
            <a:off x="4454525" y="1372519"/>
            <a:ext cx="4498527" cy="523240"/>
            <a:chOff x="4088951" y="1372519"/>
            <a:chExt cx="4864101" cy="523240"/>
          </a:xfrm>
        </p:grpSpPr>
        <p:sp>
          <p:nvSpPr>
            <p:cNvPr id="11" name="Rectangle 10"/>
            <p:cNvSpPr/>
            <p:nvPr/>
          </p:nvSpPr>
          <p:spPr bwMode="ltGray">
            <a:xfrm>
              <a:off x="4088951" y="1372519"/>
              <a:ext cx="4864101" cy="516332"/>
            </a:xfrm>
            <a:prstGeom prst="rect">
              <a:avLst/>
            </a:prstGeom>
            <a:solidFill>
              <a:srgbClr val="E63D2F"/>
            </a:solidFill>
            <a:ln w="28575">
              <a:noFill/>
              <a:miter lim="800000"/>
              <a:headEnd/>
              <a:tailEnd/>
            </a:ln>
            <a:effectLst>
              <a:innerShdw blurRad="63500" dist="50800" dir="16200000">
                <a:prstClr val="black">
                  <a:alpha val="50000"/>
                </a:prstClr>
              </a:innerShdw>
              <a:softEdge rad="12700"/>
            </a:effectLst>
          </p:spPr>
          <p:txBody>
            <a:bodyPr vert="horz" wrap="square" lIns="91440" tIns="45720" rIns="91440" bIns="45720" numCol="1" rtlCol="0" anchor="ctr" anchorCtr="0" compatLnSpc="1">
              <a:prstTxWarp prst="textNoShape">
                <a:avLst/>
              </a:prstTxWarp>
              <a:noAutofit/>
            </a:bodyPr>
            <a:lstStyle/>
            <a:p>
              <a:pPr algn="ctr">
                <a:lnSpc>
                  <a:spcPct val="95000"/>
                </a:lnSpc>
                <a:defRPr/>
              </a:pPr>
              <a:r>
                <a:rPr lang="en-US" sz="1400" b="1" dirty="0" smtClean="0">
                  <a:solidFill>
                    <a:schemeClr val="bg1"/>
                  </a:solidFill>
                  <a:latin typeface="Arial" pitchFamily="34" charset="0"/>
                  <a:cs typeface="Arial" pitchFamily="34" charset="0"/>
                </a:rPr>
                <a:t>Double-Blind, 12-Week Study Period</a:t>
              </a:r>
              <a:r>
                <a:rPr lang="en-US" sz="1400" baseline="30000" dirty="0" smtClean="0">
                  <a:solidFill>
                    <a:schemeClr val="bg1"/>
                  </a:solidFill>
                  <a:cs typeface="Arial" pitchFamily="34" charset="0"/>
                </a:rPr>
                <a:t>‡</a:t>
              </a:r>
              <a:endParaRPr lang="en-US" sz="1400" b="1" baseline="30000" dirty="0">
                <a:solidFill>
                  <a:schemeClr val="bg1"/>
                </a:solidFill>
                <a:latin typeface="Arial" pitchFamily="34" charset="0"/>
                <a:cs typeface="Arial" pitchFamily="34" charset="0"/>
              </a:endParaRPr>
            </a:p>
          </p:txBody>
        </p:sp>
        <p:grpSp>
          <p:nvGrpSpPr>
            <p:cNvPr id="5" name="Group 52"/>
            <p:cNvGrpSpPr/>
            <p:nvPr/>
          </p:nvGrpSpPr>
          <p:grpSpPr>
            <a:xfrm>
              <a:off x="4093267" y="1813463"/>
              <a:ext cx="4853781" cy="82296"/>
              <a:chOff x="3605211" y="1751092"/>
              <a:chExt cx="4086227" cy="82296"/>
            </a:xfrm>
          </p:grpSpPr>
          <p:cxnSp>
            <p:nvCxnSpPr>
              <p:cNvPr id="19" name="Straight Connector 18"/>
              <p:cNvCxnSpPr/>
              <p:nvPr/>
            </p:nvCxnSpPr>
            <p:spPr>
              <a:xfrm flipV="1">
                <a:off x="3605211" y="1828630"/>
                <a:ext cx="4086227" cy="4758"/>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6" name="Group 51"/>
              <p:cNvGrpSpPr/>
              <p:nvPr/>
            </p:nvGrpSpPr>
            <p:grpSpPr>
              <a:xfrm>
                <a:off x="3943250" y="1751092"/>
                <a:ext cx="3410148" cy="82296"/>
                <a:chOff x="3867152" y="1776349"/>
                <a:chExt cx="3410148" cy="104807"/>
              </a:xfrm>
            </p:grpSpPr>
            <p:cxnSp>
              <p:nvCxnSpPr>
                <p:cNvPr id="21" name="Straight Connector 20"/>
                <p:cNvCxnSpPr/>
                <p:nvPr/>
              </p:nvCxnSpPr>
              <p:spPr>
                <a:xfrm>
                  <a:off x="3867152" y="1776381"/>
                  <a:ext cx="0" cy="1047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208167" y="1776381"/>
                  <a:ext cx="0" cy="1047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549182" y="1776381"/>
                  <a:ext cx="0" cy="1047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890197" y="1776381"/>
                  <a:ext cx="0" cy="1047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231212" y="1776381"/>
                  <a:ext cx="0" cy="1047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572227" y="1776381"/>
                  <a:ext cx="0" cy="1047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913242" y="1776381"/>
                  <a:ext cx="0" cy="1047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254257" y="1776381"/>
                  <a:ext cx="0" cy="1047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595272" y="1776381"/>
                  <a:ext cx="0" cy="1047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936287" y="1776365"/>
                  <a:ext cx="0" cy="1047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277300" y="1776349"/>
                  <a:ext cx="0" cy="104775"/>
                </a:xfrm>
                <a:prstGeom prst="line">
                  <a:avLst/>
                </a:prstGeom>
                <a:ln w="38100"/>
              </p:spPr>
              <p:style>
                <a:lnRef idx="1">
                  <a:schemeClr val="accent1"/>
                </a:lnRef>
                <a:fillRef idx="0">
                  <a:schemeClr val="accent1"/>
                </a:fillRef>
                <a:effectRef idx="0">
                  <a:schemeClr val="accent1"/>
                </a:effectRef>
                <a:fontRef idx="minor">
                  <a:schemeClr val="tx1"/>
                </a:fontRef>
              </p:style>
            </p:cxnSp>
          </p:grpSp>
        </p:grpSp>
      </p:grpSp>
      <p:sp>
        <p:nvSpPr>
          <p:cNvPr id="59" name="Rectangle 58"/>
          <p:cNvSpPr/>
          <p:nvPr/>
        </p:nvSpPr>
        <p:spPr>
          <a:xfrm>
            <a:off x="2200082" y="4572759"/>
            <a:ext cx="1124262" cy="420624"/>
          </a:xfrm>
          <a:prstGeom prst="rect">
            <a:avLst/>
          </a:prstGeom>
          <a:solidFill>
            <a:schemeClr val="accent2"/>
          </a:solidFill>
          <a:ln w="12700">
            <a:noFill/>
            <a:prstDash val="solid"/>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defRPr/>
            </a:pPr>
            <a:r>
              <a:rPr lang="en-US" sz="1300" b="1" dirty="0" smtClean="0">
                <a:solidFill>
                  <a:schemeClr val="bg1"/>
                </a:solidFill>
                <a:latin typeface="Arial" pitchFamily="34" charset="0"/>
                <a:cs typeface="Arial" pitchFamily="34" charset="0"/>
              </a:rPr>
              <a:t>Primary Endpoint</a:t>
            </a:r>
          </a:p>
        </p:txBody>
      </p:sp>
      <p:sp>
        <p:nvSpPr>
          <p:cNvPr id="43" name="TextBox 42"/>
          <p:cNvSpPr txBox="1"/>
          <p:nvPr/>
        </p:nvSpPr>
        <p:spPr>
          <a:xfrm>
            <a:off x="1724161" y="2819434"/>
            <a:ext cx="1965278" cy="414068"/>
          </a:xfrm>
          <a:prstGeom prst="rect">
            <a:avLst/>
          </a:prstGeom>
          <a:noFill/>
          <a:effectLst/>
        </p:spPr>
        <p:txBody>
          <a:bodyPr wrap="square" lIns="0" tIns="0" rIns="0" bIns="0" rtlCol="0" anchor="t" anchorCtr="0">
            <a:noAutofit/>
          </a:bodyPr>
          <a:lstStyle/>
          <a:p>
            <a:r>
              <a:rPr lang="en-US" sz="1600" b="1" dirty="0" smtClean="0">
                <a:solidFill>
                  <a:schemeClr val="tx2"/>
                </a:solidFill>
                <a:latin typeface="Arial" pitchFamily="34" charset="0"/>
                <a:cs typeface="Arial" pitchFamily="34" charset="0"/>
              </a:rPr>
              <a:t>STATIN THERAPY</a:t>
            </a:r>
          </a:p>
        </p:txBody>
      </p:sp>
      <p:sp>
        <p:nvSpPr>
          <p:cNvPr id="1031" name="Freeform 7"/>
          <p:cNvSpPr>
            <a:spLocks/>
          </p:cNvSpPr>
          <p:nvPr/>
        </p:nvSpPr>
        <p:spPr bwMode="auto">
          <a:xfrm>
            <a:off x="4454525" y="2480117"/>
            <a:ext cx="4502150" cy="714688"/>
          </a:xfrm>
          <a:prstGeom prst="homePlate">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0" scaled="1"/>
            <a:tileRect/>
          </a:gradFill>
          <a:ln>
            <a:no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latin typeface="Arial" pitchFamily="34" charset="0"/>
              <a:cs typeface="Arial" pitchFamily="34" charset="0"/>
            </a:endParaRPr>
          </a:p>
        </p:txBody>
      </p:sp>
      <p:sp>
        <p:nvSpPr>
          <p:cNvPr id="44" name="TextBox 43"/>
          <p:cNvSpPr txBox="1"/>
          <p:nvPr/>
        </p:nvSpPr>
        <p:spPr>
          <a:xfrm>
            <a:off x="4494430" y="2630427"/>
            <a:ext cx="4496167" cy="414068"/>
          </a:xfrm>
          <a:prstGeom prst="rect">
            <a:avLst/>
          </a:prstGeom>
          <a:noFill/>
        </p:spPr>
        <p:txBody>
          <a:bodyPr wrap="square" lIns="0" tIns="0" rIns="0" bIns="0" rtlCol="0" anchor="ctr" anchorCtr="0">
            <a:noAutofit/>
          </a:bodyPr>
          <a:lstStyle/>
          <a:p>
            <a:r>
              <a:rPr lang="en-US" b="1" dirty="0" smtClean="0">
                <a:solidFill>
                  <a:schemeClr val="bg1"/>
                </a:solidFill>
                <a:latin typeface="Arial" pitchFamily="34" charset="0"/>
                <a:cs typeface="Arial" pitchFamily="34" charset="0"/>
              </a:rPr>
              <a:t>Repatha</a:t>
            </a:r>
            <a:r>
              <a:rPr lang="en-US" b="1" baseline="20000" dirty="0" smtClean="0">
                <a:solidFill>
                  <a:schemeClr val="bg1"/>
                </a:solidFill>
                <a:latin typeface="Arial" pitchFamily="34" charset="0"/>
                <a:cs typeface="Arial" pitchFamily="34" charset="0"/>
              </a:rPr>
              <a:t>™</a:t>
            </a:r>
            <a:r>
              <a:rPr lang="en-US" b="1" dirty="0" smtClean="0">
                <a:solidFill>
                  <a:schemeClr val="bg1"/>
                </a:solidFill>
                <a:latin typeface="Arial" pitchFamily="34" charset="0"/>
                <a:cs typeface="Arial" pitchFamily="34" charset="0"/>
              </a:rPr>
              <a:t> Q2W 140 mg SC (fixed dose) </a:t>
            </a:r>
            <a:br>
              <a:rPr lang="en-US" b="1" dirty="0" smtClean="0">
                <a:solidFill>
                  <a:schemeClr val="bg1"/>
                </a:solidFill>
                <a:latin typeface="Arial" pitchFamily="34" charset="0"/>
                <a:cs typeface="Arial" pitchFamily="34" charset="0"/>
              </a:rPr>
            </a:br>
            <a:r>
              <a:rPr lang="en-US" b="1" dirty="0" smtClean="0">
                <a:solidFill>
                  <a:schemeClr val="bg1"/>
                </a:solidFill>
                <a:latin typeface="Arial" pitchFamily="34" charset="0"/>
                <a:cs typeface="Arial" pitchFamily="34" charset="0"/>
              </a:rPr>
              <a:t>+ Statin</a:t>
            </a:r>
          </a:p>
        </p:txBody>
      </p:sp>
      <p:sp>
        <p:nvSpPr>
          <p:cNvPr id="45" name="TextBox 44"/>
          <p:cNvSpPr txBox="1"/>
          <p:nvPr/>
        </p:nvSpPr>
        <p:spPr>
          <a:xfrm>
            <a:off x="4494430" y="3508843"/>
            <a:ext cx="3093476" cy="414068"/>
          </a:xfrm>
          <a:prstGeom prst="rect">
            <a:avLst/>
          </a:prstGeom>
          <a:noFill/>
        </p:spPr>
        <p:txBody>
          <a:bodyPr wrap="square" lIns="0" tIns="0" rIns="0" bIns="0" rtlCol="0" anchor="ctr" anchorCtr="0">
            <a:noAutofit/>
          </a:bodyPr>
          <a:lstStyle/>
          <a:p>
            <a:r>
              <a:rPr lang="en-US" b="1" dirty="0" smtClean="0">
                <a:solidFill>
                  <a:srgbClr val="001A60"/>
                </a:solidFill>
                <a:latin typeface="Arial" pitchFamily="34" charset="0"/>
                <a:cs typeface="Arial" pitchFamily="34" charset="0"/>
              </a:rPr>
              <a:t>Placebo Q2W SC + Statin</a:t>
            </a:r>
          </a:p>
        </p:txBody>
      </p:sp>
      <p:sp>
        <p:nvSpPr>
          <p:cNvPr id="38" name="Rectangle 37"/>
          <p:cNvSpPr/>
          <p:nvPr/>
        </p:nvSpPr>
        <p:spPr>
          <a:xfrm>
            <a:off x="1735047" y="3188133"/>
            <a:ext cx="2172433" cy="646331"/>
          </a:xfrm>
          <a:prstGeom prst="rect">
            <a:avLst/>
          </a:prstGeom>
          <a:effectLst/>
        </p:spPr>
        <p:txBody>
          <a:bodyPr wrap="square" lIns="0" tIns="0" rIns="0" bIns="0">
            <a:noAutofit/>
          </a:bodyPr>
          <a:lstStyle/>
          <a:p>
            <a:r>
              <a:rPr lang="en-US" sz="1200" b="1" dirty="0" smtClean="0">
                <a:solidFill>
                  <a:schemeClr val="tx2"/>
                </a:solidFill>
                <a:latin typeface="Arial" pitchFamily="34" charset="0"/>
                <a:cs typeface="Arial" pitchFamily="34" charset="0"/>
              </a:rPr>
              <a:t>Atorvastatin 80 mg QD</a:t>
            </a:r>
            <a:br>
              <a:rPr lang="en-US" sz="1200" b="1" dirty="0" smtClean="0">
                <a:solidFill>
                  <a:schemeClr val="tx2"/>
                </a:solidFill>
                <a:latin typeface="Arial" pitchFamily="34" charset="0"/>
                <a:cs typeface="Arial" pitchFamily="34" charset="0"/>
              </a:rPr>
            </a:br>
            <a:r>
              <a:rPr lang="en-US" sz="1200" b="1" dirty="0" smtClean="0">
                <a:solidFill>
                  <a:schemeClr val="tx2"/>
                </a:solidFill>
                <a:latin typeface="Arial" pitchFamily="34" charset="0"/>
                <a:cs typeface="Arial" pitchFamily="34" charset="0"/>
              </a:rPr>
              <a:t>Rosuvastatin 40 mg QD</a:t>
            </a:r>
          </a:p>
          <a:p>
            <a:r>
              <a:rPr lang="en-US" sz="1200" b="1" dirty="0" smtClean="0">
                <a:solidFill>
                  <a:schemeClr val="tx2"/>
                </a:solidFill>
                <a:latin typeface="Arial" pitchFamily="34" charset="0"/>
                <a:cs typeface="Arial" pitchFamily="34" charset="0"/>
              </a:rPr>
              <a:t>Simvastatin 40 mg QD</a:t>
            </a:r>
            <a:endParaRPr lang="en-US" sz="1200" b="1" dirty="0">
              <a:solidFill>
                <a:schemeClr val="tx2"/>
              </a:solidFill>
              <a:latin typeface="Arial" pitchFamily="34" charset="0"/>
              <a:cs typeface="Arial" pitchFamily="34" charset="0"/>
            </a:endParaRPr>
          </a:p>
        </p:txBody>
      </p:sp>
      <p:sp>
        <p:nvSpPr>
          <p:cNvPr id="61" name="Rectangle 60"/>
          <p:cNvSpPr/>
          <p:nvPr/>
        </p:nvSpPr>
        <p:spPr>
          <a:xfrm rot="16200000">
            <a:off x="-258249" y="2636038"/>
            <a:ext cx="3044006" cy="369332"/>
          </a:xfrm>
          <a:prstGeom prst="rect">
            <a:avLst/>
          </a:prstGeom>
        </p:spPr>
        <p:txBody>
          <a:bodyPr wrap="none" lIns="0" tIns="0" rIns="0" bIns="0" anchor="b" anchorCtr="0">
            <a:noAutofit/>
          </a:bodyPr>
          <a:lstStyle/>
          <a:p>
            <a:pPr algn="ctr"/>
            <a:r>
              <a:rPr lang="en-US" sz="1600" cap="all" dirty="0" smtClean="0">
                <a:solidFill>
                  <a:schemeClr val="bg1"/>
                </a:solidFill>
                <a:effectLst>
                  <a:outerShdw blurRad="38100" dist="38100" dir="2700000" algn="tl">
                    <a:srgbClr val="000000"/>
                  </a:outerShdw>
                </a:effectLst>
                <a:latin typeface="Arial" pitchFamily="34" charset="0"/>
                <a:cs typeface="Arial" pitchFamily="34" charset="0"/>
              </a:rPr>
              <a:t>Randomization to Statin*</a:t>
            </a:r>
          </a:p>
        </p:txBody>
      </p:sp>
      <p:sp>
        <p:nvSpPr>
          <p:cNvPr id="62" name="Rectangle 61"/>
          <p:cNvSpPr/>
          <p:nvPr/>
        </p:nvSpPr>
        <p:spPr>
          <a:xfrm rot="16200000">
            <a:off x="2389172" y="2481956"/>
            <a:ext cx="3181374" cy="646331"/>
          </a:xfrm>
          <a:prstGeom prst="rect">
            <a:avLst/>
          </a:prstGeom>
        </p:spPr>
        <p:txBody>
          <a:bodyPr wrap="none" lIns="0" tIns="0" rIns="0" bIns="0" anchor="b" anchorCtr="0">
            <a:noAutofit/>
          </a:bodyPr>
          <a:lstStyle/>
          <a:p>
            <a:pPr algn="ctr"/>
            <a:r>
              <a:rPr lang="en-US" sz="1600" cap="all" dirty="0" smtClean="0">
                <a:solidFill>
                  <a:schemeClr val="bg1"/>
                </a:solidFill>
                <a:effectLst>
                  <a:outerShdw blurRad="38100" dist="38100" dir="2700000" algn="tl">
                    <a:srgbClr val="000000"/>
                  </a:outerShdw>
                </a:effectLst>
                <a:latin typeface="Arial" pitchFamily="34" charset="0"/>
                <a:cs typeface="Arial" pitchFamily="34" charset="0"/>
              </a:rPr>
              <a:t>Randomization to </a:t>
            </a:r>
            <a:br>
              <a:rPr lang="en-US" sz="1600" cap="all" dirty="0" smtClean="0">
                <a:solidFill>
                  <a:schemeClr val="bg1"/>
                </a:solidFill>
                <a:effectLst>
                  <a:outerShdw blurRad="38100" dist="38100" dir="2700000" algn="tl">
                    <a:srgbClr val="000000"/>
                  </a:outerShdw>
                </a:effectLst>
                <a:latin typeface="Arial" pitchFamily="34" charset="0"/>
                <a:cs typeface="Arial" pitchFamily="34" charset="0"/>
              </a:rPr>
            </a:br>
            <a:r>
              <a:rPr lang="en-US" sz="1600" cap="all" dirty="0" smtClean="0">
                <a:solidFill>
                  <a:schemeClr val="bg1"/>
                </a:solidFill>
                <a:effectLst>
                  <a:outerShdw blurRad="38100" dist="38100" dir="2700000" algn="tl">
                    <a:srgbClr val="000000"/>
                  </a:outerShdw>
                </a:effectLst>
                <a:latin typeface="Arial" pitchFamily="34" charset="0"/>
                <a:cs typeface="Arial" pitchFamily="34" charset="0"/>
              </a:rPr>
              <a:t>Study Drug</a:t>
            </a:r>
            <a:r>
              <a:rPr lang="en-US" sz="1600" cap="all" baseline="30000" dirty="0" smtClean="0">
                <a:solidFill>
                  <a:schemeClr val="bg1"/>
                </a:solidFill>
                <a:effectLst>
                  <a:outerShdw blurRad="38100" dist="38100" dir="2700000" algn="tl">
                    <a:srgbClr val="000000"/>
                  </a:outerShdw>
                </a:effectLst>
                <a:latin typeface="Arial" pitchFamily="34" charset="0"/>
                <a:cs typeface="Arial" pitchFamily="34" charset="0"/>
              </a:rPr>
              <a:t>†</a:t>
            </a:r>
          </a:p>
        </p:txBody>
      </p:sp>
      <p:cxnSp>
        <p:nvCxnSpPr>
          <p:cNvPr id="55" name="Straight Connector 54"/>
          <p:cNvCxnSpPr/>
          <p:nvPr/>
        </p:nvCxnSpPr>
        <p:spPr>
          <a:xfrm>
            <a:off x="1458686" y="1366838"/>
            <a:ext cx="0" cy="2930525"/>
          </a:xfrm>
          <a:prstGeom prst="line">
            <a:avLst/>
          </a:prstGeom>
          <a:ln w="19050">
            <a:solidFill>
              <a:schemeClr val="bg2"/>
            </a:solidFill>
            <a:prstDash val="sys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4382144" y="1366838"/>
            <a:ext cx="1" cy="2930525"/>
          </a:xfrm>
          <a:prstGeom prst="line">
            <a:avLst/>
          </a:prstGeom>
          <a:ln w="19050">
            <a:solidFill>
              <a:schemeClr val="bg2"/>
            </a:solidFill>
            <a:prstDash val="sysDash"/>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200473" y="5047789"/>
            <a:ext cx="1124262" cy="420624"/>
          </a:xfrm>
          <a:prstGeom prst="rect">
            <a:avLst/>
          </a:prstGeom>
          <a:solidFill>
            <a:schemeClr val="accent2"/>
          </a:solidFill>
          <a:ln w="12700">
            <a:noFill/>
            <a:prstDash val="solid"/>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defRPr/>
            </a:pPr>
            <a:r>
              <a:rPr lang="en-US" sz="1300" b="1" dirty="0" smtClean="0">
                <a:solidFill>
                  <a:schemeClr val="bg1"/>
                </a:solidFill>
                <a:latin typeface="Arial" pitchFamily="34" charset="0"/>
                <a:cs typeface="Arial" pitchFamily="34" charset="0"/>
              </a:rPr>
              <a:t>Secondary Endpoints</a:t>
            </a:r>
          </a:p>
        </p:txBody>
      </p:sp>
      <p:sp>
        <p:nvSpPr>
          <p:cNvPr id="77" name="Freeform 9"/>
          <p:cNvSpPr>
            <a:spLocks/>
          </p:cNvSpPr>
          <p:nvPr/>
        </p:nvSpPr>
        <p:spPr bwMode="auto">
          <a:xfrm>
            <a:off x="54430" y="2911890"/>
            <a:ext cx="1099466" cy="818686"/>
          </a:xfrm>
          <a:prstGeom prst="rect">
            <a:avLst/>
          </a:prstGeom>
          <a:solidFill>
            <a:srgbClr val="BDD6F9"/>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wrap="square" lIns="0" tIns="0" rIns="0" bIns="0" rtlCol="0" anchor="t" anchorCtr="0">
            <a:spAutoFit/>
          </a:bodyPr>
          <a:lstStyle/>
          <a:p>
            <a:pPr algn="ctr">
              <a:lnSpc>
                <a:spcPct val="95000"/>
              </a:lnSpc>
              <a:spcAft>
                <a:spcPts val="1200"/>
              </a:spcAft>
              <a:buClr>
                <a:schemeClr val="accent2"/>
              </a:buClr>
              <a:buSzPct val="110000"/>
            </a:pPr>
            <a:r>
              <a:rPr lang="en-US" sz="1400" dirty="0" smtClean="0">
                <a:latin typeface="Arial" pitchFamily="34" charset="0"/>
                <a:cs typeface="Arial" pitchFamily="34" charset="0"/>
              </a:rPr>
              <a:t>Patients who needed additional LDL lowering</a:t>
            </a:r>
            <a:endParaRPr lang="en-US" sz="1400" dirty="0">
              <a:solidFill>
                <a:schemeClr val="dk1">
                  <a:hueOff val="0"/>
                  <a:satOff val="0"/>
                  <a:lumOff val="0"/>
                  <a:alphaOff val="0"/>
                </a:schemeClr>
              </a:solidFill>
              <a:latin typeface="Arial" pitchFamily="34" charset="0"/>
              <a:cs typeface="Arial" pitchFamily="34" charset="0"/>
            </a:endParaRPr>
          </a:p>
        </p:txBody>
      </p:sp>
    </p:spTree>
    <p:extLst>
      <p:ext uri="{BB962C8B-B14F-4D97-AF65-F5344CB8AC3E}">
        <p14:creationId xmlns:p14="http://schemas.microsoft.com/office/powerpoint/2010/main" val="36161516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8"/>
          <p:cNvGraphicFramePr>
            <a:graphicFrameLocks noGrp="1"/>
          </p:cNvGraphicFramePr>
          <p:nvPr>
            <p:extLst>
              <p:ext uri="{D42A27DB-BD31-4B8C-83A1-F6EECF244321}">
                <p14:modId xmlns:p14="http://schemas.microsoft.com/office/powerpoint/2010/main" val="2498405742"/>
              </p:ext>
            </p:extLst>
          </p:nvPr>
        </p:nvGraphicFramePr>
        <p:xfrm>
          <a:off x="1" y="1410850"/>
          <a:ext cx="9151950" cy="3801918"/>
        </p:xfrm>
        <a:graphic>
          <a:graphicData uri="http://schemas.openxmlformats.org/drawingml/2006/table">
            <a:tbl>
              <a:tblPr firstRow="1" bandRow="1">
                <a:tableStyleId>{5C22544A-7EE6-4342-B048-85BDC9FD1C3A}</a:tableStyleId>
              </a:tblPr>
              <a:tblGrid>
                <a:gridCol w="4457699"/>
                <a:gridCol w="114300"/>
                <a:gridCol w="4057650"/>
                <a:gridCol w="522301"/>
              </a:tblGrid>
              <a:tr h="822209">
                <a:tc>
                  <a:txBody>
                    <a:bodyPr/>
                    <a:lstStyle/>
                    <a:p>
                      <a:endParaRPr lang="en-US" sz="2000" dirty="0">
                        <a:solidFill>
                          <a:srgbClr val="001F64"/>
                        </a:solidFill>
                        <a:latin typeface="Arial" pitchFamily="34" charset="0"/>
                        <a:cs typeface="Arial" pitchFamily="34" charset="0"/>
                      </a:endParaRPr>
                    </a:p>
                  </a:txBody>
                  <a:tcPr marL="27432" marR="9144" marT="9144"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endParaRPr lang="en-US" sz="2000" dirty="0">
                        <a:solidFill>
                          <a:srgbClr val="001F64"/>
                        </a:solidFill>
                        <a:latin typeface="Arial" pitchFamily="34" charset="0"/>
                        <a:cs typeface="Arial" pitchFamily="34" charset="0"/>
                      </a:endParaRPr>
                    </a:p>
                  </a:txBody>
                  <a:tcPr marL="27432" marR="9144" marT="9144"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rgbClr val="FFFF00"/>
                          </a:solidFill>
                          <a:latin typeface="Arial" pitchFamily="34" charset="0"/>
                        </a:rPr>
                        <a:t>All Patients With </a:t>
                      </a:r>
                      <a:br>
                        <a:rPr lang="en-US" sz="2000" dirty="0" smtClean="0">
                          <a:solidFill>
                            <a:srgbClr val="FFFF00"/>
                          </a:solidFill>
                          <a:latin typeface="Arial" pitchFamily="34" charset="0"/>
                        </a:rPr>
                      </a:br>
                      <a:r>
                        <a:rPr lang="en-US" sz="2000" dirty="0" smtClean="0">
                          <a:solidFill>
                            <a:srgbClr val="FFFF00"/>
                          </a:solidFill>
                          <a:latin typeface="Arial" pitchFamily="34" charset="0"/>
                        </a:rPr>
                        <a:t>Clinical ASCVD</a:t>
                      </a:r>
                    </a:p>
                    <a:p>
                      <a:pPr marL="0" marR="0" algn="ctr">
                        <a:lnSpc>
                          <a:spcPct val="100000"/>
                        </a:lnSpc>
                        <a:spcBef>
                          <a:spcPts val="0"/>
                        </a:spcBef>
                        <a:spcAft>
                          <a:spcPts val="0"/>
                        </a:spcAft>
                      </a:pPr>
                      <a:r>
                        <a:rPr lang="en-US" sz="2000" b="1" dirty="0" smtClean="0">
                          <a:solidFill>
                            <a:srgbClr val="FFFF00"/>
                          </a:solidFill>
                          <a:latin typeface="Arial" pitchFamily="34" charset="0"/>
                        </a:rPr>
                        <a:t>(n = 296)</a:t>
                      </a:r>
                      <a:endParaRPr lang="en-US" sz="2000" b="1" dirty="0">
                        <a:solidFill>
                          <a:srgbClr val="FFFF00"/>
                        </a:solidFill>
                        <a:latin typeface="Arial" pitchFamily="34" charset="0"/>
                        <a:cs typeface="Arial" pitchFamily="34" charset="0"/>
                      </a:endParaRPr>
                    </a:p>
                  </a:txBody>
                  <a:tcPr marL="27432" marR="9144" marT="9144"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marL="0" marR="0" algn="ctr">
                        <a:lnSpc>
                          <a:spcPct val="100000"/>
                        </a:lnSpc>
                        <a:spcBef>
                          <a:spcPts val="0"/>
                        </a:spcBef>
                        <a:spcAft>
                          <a:spcPts val="0"/>
                        </a:spcAft>
                      </a:pPr>
                      <a:endParaRPr lang="en-US" sz="2000" b="1" dirty="0">
                        <a:solidFill>
                          <a:srgbClr val="FFFF00"/>
                        </a:solidFill>
                        <a:latin typeface="Arial" pitchFamily="34" charset="0"/>
                        <a:cs typeface="Arial" pitchFamily="34" charset="0"/>
                      </a:endParaRPr>
                    </a:p>
                  </a:txBody>
                  <a:tcPr marL="0" marR="0" marT="0"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noFill/>
                  </a:tcPr>
                </a:tc>
              </a:tr>
              <a:tr h="472109">
                <a:tc>
                  <a:txBody>
                    <a:bodyPr/>
                    <a:lstStyle/>
                    <a:p>
                      <a:pPr marL="0" marR="0" indent="0" algn="l">
                        <a:lnSpc>
                          <a:spcPct val="90000"/>
                        </a:lnSpc>
                        <a:spcBef>
                          <a:spcPts val="0"/>
                        </a:spcBef>
                        <a:spcAft>
                          <a:spcPts val="0"/>
                        </a:spcAft>
                      </a:pPr>
                      <a:r>
                        <a:rPr lang="en-US" sz="2000" dirty="0">
                          <a:solidFill>
                            <a:schemeClr val="bg2"/>
                          </a:solidFill>
                          <a:latin typeface="Arial" pitchFamily="34" charset="0"/>
                        </a:rPr>
                        <a:t>Age (years), </a:t>
                      </a:r>
                      <a:r>
                        <a:rPr lang="en-US" sz="2000" dirty="0" smtClean="0">
                          <a:solidFill>
                            <a:schemeClr val="bg2"/>
                          </a:solidFill>
                          <a:latin typeface="Arial" pitchFamily="34" charset="0"/>
                        </a:rPr>
                        <a:t>mean</a:t>
                      </a:r>
                      <a:r>
                        <a:rPr lang="en-US" sz="2000" baseline="0" dirty="0" smtClean="0">
                          <a:solidFill>
                            <a:schemeClr val="bg2"/>
                          </a:solidFill>
                          <a:latin typeface="Arial" pitchFamily="34" charset="0"/>
                        </a:rPr>
                        <a:t> </a:t>
                      </a:r>
                      <a:endParaRPr lang="en-US" sz="2000" b="1" baseline="30000" dirty="0">
                        <a:solidFill>
                          <a:schemeClr val="bg2"/>
                        </a:solidFill>
                        <a:latin typeface="Arial" pitchFamily="34" charset="0"/>
                        <a:ea typeface="Calibri"/>
                        <a:cs typeface="Times New Roman"/>
                      </a:endParaRPr>
                    </a:p>
                  </a:txBody>
                  <a:tcPr marL="731520" marR="9144" marT="9144" marB="9144"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1052B4">
                        <a:alpha val="50196"/>
                      </a:srgbClr>
                    </a:solidFill>
                  </a:tcPr>
                </a:tc>
                <a:tc>
                  <a:txBody>
                    <a:bodyPr/>
                    <a:lstStyle/>
                    <a:p>
                      <a:endParaRPr lang="en-US" sz="2000" dirty="0">
                        <a:solidFill>
                          <a:srgbClr val="001F64"/>
                        </a:solidFill>
                        <a:latin typeface="Arial" pitchFamily="34" charset="0"/>
                        <a:cs typeface="Arial" pitchFamily="34" charset="0"/>
                      </a:endParaRPr>
                    </a:p>
                  </a:txBody>
                  <a:tcPr marL="27432" marR="9144" marT="9144" marB="9144">
                    <a:lnL w="9525" cap="flat" cmpd="sng" algn="ctr">
                      <a:noFill/>
                      <a:prstDash val="solid"/>
                      <a:round/>
                      <a:headEnd type="none" w="med" len="med"/>
                      <a:tailEnd type="none" w="med" len="med"/>
                    </a:lnL>
                    <a:lnR w="952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15000"/>
                        </a:lnSpc>
                      </a:pPr>
                      <a:r>
                        <a:rPr lang="en-US" sz="2000" dirty="0" smtClean="0">
                          <a:solidFill>
                            <a:schemeClr val="bg2"/>
                          </a:solidFill>
                          <a:effectLst/>
                          <a:latin typeface="Arial" pitchFamily="34" charset="0"/>
                        </a:rPr>
                        <a:t>63 </a:t>
                      </a:r>
                      <a:endParaRPr lang="en-US" sz="2000" dirty="0">
                        <a:solidFill>
                          <a:schemeClr val="bg2"/>
                        </a:solidFill>
                        <a:effectLst/>
                        <a:latin typeface="Arial" pitchFamily="34" charset="0"/>
                      </a:endParaRPr>
                    </a:p>
                  </a:txBody>
                  <a:tcPr marL="457200" marR="457200" marT="9144" marB="9144"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49804"/>
                      </a:srgbClr>
                    </a:solidFill>
                  </a:tcPr>
                </a:tc>
                <a:tc>
                  <a:txBody>
                    <a:bodyPr/>
                    <a:lstStyle/>
                    <a:p>
                      <a:endParaRPr lang="en-US" dirty="0"/>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49804"/>
                      </a:srgbClr>
                    </a:solidFill>
                  </a:tcPr>
                </a:tc>
              </a:tr>
              <a:tr h="472109">
                <a:tc>
                  <a:txBody>
                    <a:bodyPr/>
                    <a:lstStyle/>
                    <a:p>
                      <a:pPr marL="0" marR="0" algn="l">
                        <a:lnSpc>
                          <a:spcPct val="90000"/>
                        </a:lnSpc>
                        <a:spcBef>
                          <a:spcPts val="0"/>
                        </a:spcBef>
                        <a:spcAft>
                          <a:spcPts val="0"/>
                        </a:spcAft>
                      </a:pPr>
                      <a:r>
                        <a:rPr lang="en-US" sz="2000" dirty="0" smtClean="0">
                          <a:solidFill>
                            <a:schemeClr val="bg2"/>
                          </a:solidFill>
                          <a:latin typeface="Arial" pitchFamily="34" charset="0"/>
                        </a:rPr>
                        <a:t>Age </a:t>
                      </a:r>
                      <a:r>
                        <a:rPr lang="en-US" sz="2000" dirty="0" smtClean="0">
                          <a:solidFill>
                            <a:schemeClr val="bg2"/>
                          </a:solidFill>
                          <a:latin typeface="Arial" pitchFamily="34" charset="0"/>
                          <a:sym typeface="Symbol"/>
                        </a:rPr>
                        <a:t></a:t>
                      </a:r>
                      <a:r>
                        <a:rPr lang="en-US" sz="2000" dirty="0" smtClean="0">
                          <a:solidFill>
                            <a:schemeClr val="bg2"/>
                          </a:solidFill>
                          <a:latin typeface="Arial" pitchFamily="34" charset="0"/>
                        </a:rPr>
                        <a:t> 65 </a:t>
                      </a:r>
                      <a:r>
                        <a:rPr lang="en-US" sz="2000" baseline="0" dirty="0" smtClean="0">
                          <a:solidFill>
                            <a:schemeClr val="bg2"/>
                          </a:solidFill>
                          <a:latin typeface="Arial" pitchFamily="34" charset="0"/>
                        </a:rPr>
                        <a:t>(</a:t>
                      </a:r>
                      <a:r>
                        <a:rPr lang="en-US" sz="2000" dirty="0" smtClean="0">
                          <a:solidFill>
                            <a:schemeClr val="bg2"/>
                          </a:solidFill>
                          <a:latin typeface="Arial" pitchFamily="34" charset="0"/>
                        </a:rPr>
                        <a:t>%)</a:t>
                      </a:r>
                      <a:endParaRPr lang="en-US" sz="2000" b="1" baseline="30000" dirty="0">
                        <a:solidFill>
                          <a:schemeClr val="bg2"/>
                        </a:solidFill>
                        <a:latin typeface="Arial" pitchFamily="34" charset="0"/>
                        <a:ea typeface="Calibri"/>
                        <a:cs typeface="Times New Roman"/>
                      </a:endParaRPr>
                    </a:p>
                  </a:txBody>
                  <a:tcPr marL="731520" marR="9144" marT="9144" marB="9144"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A6A6A6">
                        <a:alpha val="50196"/>
                      </a:srgbClr>
                    </a:solidFill>
                  </a:tcPr>
                </a:tc>
                <a:tc>
                  <a:txBody>
                    <a:bodyPr/>
                    <a:lstStyle/>
                    <a:p>
                      <a:endParaRPr lang="en-US" sz="2000" dirty="0">
                        <a:solidFill>
                          <a:srgbClr val="001F64"/>
                        </a:solidFill>
                        <a:latin typeface="Arial" pitchFamily="34" charset="0"/>
                        <a:cs typeface="Arial" pitchFamily="34" charset="0"/>
                      </a:endParaRPr>
                    </a:p>
                  </a:txBody>
                  <a:tcPr marL="27432" marR="9144" marT="9144" marB="9144">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15000"/>
                        </a:lnSpc>
                      </a:pPr>
                      <a:r>
                        <a:rPr lang="en-US" sz="2000" dirty="0" smtClean="0">
                          <a:solidFill>
                            <a:schemeClr val="bg2"/>
                          </a:solidFill>
                          <a:effectLst/>
                          <a:latin typeface="Arial" pitchFamily="34" charset="0"/>
                        </a:rPr>
                        <a:t>45</a:t>
                      </a:r>
                      <a:endParaRPr lang="en-US" sz="2000" dirty="0">
                        <a:solidFill>
                          <a:schemeClr val="bg2"/>
                        </a:solidFill>
                        <a:effectLst/>
                        <a:latin typeface="Arial" pitchFamily="34" charset="0"/>
                      </a:endParaRPr>
                    </a:p>
                  </a:txBody>
                  <a:tcPr marL="457200" marR="457200" marT="9144" marB="9144"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50196"/>
                      </a:srgbClr>
                    </a:solidFill>
                  </a:tcPr>
                </a:tc>
                <a:tc>
                  <a:txBody>
                    <a:bodyPr/>
                    <a:lstStyle/>
                    <a:p>
                      <a:endParaRPr lang="en-US" dirty="0"/>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50196"/>
                      </a:srgbClr>
                    </a:solidFill>
                  </a:tcPr>
                </a:tc>
              </a:tr>
              <a:tr h="472109">
                <a:tc>
                  <a:txBody>
                    <a:bodyPr/>
                    <a:lstStyle/>
                    <a:p>
                      <a:pPr marL="0" marR="0" algn="l">
                        <a:lnSpc>
                          <a:spcPct val="90000"/>
                        </a:lnSpc>
                        <a:spcBef>
                          <a:spcPts val="0"/>
                        </a:spcBef>
                        <a:spcAft>
                          <a:spcPts val="0"/>
                        </a:spcAft>
                      </a:pPr>
                      <a:r>
                        <a:rPr lang="en-US" sz="2000" dirty="0" smtClean="0">
                          <a:solidFill>
                            <a:schemeClr val="bg2"/>
                          </a:solidFill>
                          <a:latin typeface="Arial" pitchFamily="34" charset="0"/>
                        </a:rPr>
                        <a:t>Female</a:t>
                      </a:r>
                      <a:r>
                        <a:rPr lang="en-US" sz="2000" baseline="0" dirty="0" smtClean="0">
                          <a:solidFill>
                            <a:schemeClr val="bg2"/>
                          </a:solidFill>
                          <a:latin typeface="Arial" pitchFamily="34" charset="0"/>
                        </a:rPr>
                        <a:t> (</a:t>
                      </a:r>
                      <a:r>
                        <a:rPr lang="en-US" sz="2000" dirty="0" smtClean="0">
                          <a:solidFill>
                            <a:schemeClr val="bg2"/>
                          </a:solidFill>
                          <a:latin typeface="Arial" pitchFamily="34" charset="0"/>
                        </a:rPr>
                        <a:t>%)</a:t>
                      </a:r>
                      <a:endParaRPr lang="en-US" sz="2000" b="1" baseline="30000" dirty="0">
                        <a:solidFill>
                          <a:schemeClr val="bg2"/>
                        </a:solidFill>
                        <a:latin typeface="Arial" pitchFamily="34" charset="0"/>
                        <a:ea typeface="Calibri"/>
                        <a:cs typeface="Times New Roman"/>
                      </a:endParaRPr>
                    </a:p>
                  </a:txBody>
                  <a:tcPr marL="731520" marR="9144" marT="9144" marB="9144"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1052B4">
                        <a:alpha val="50196"/>
                      </a:srgbClr>
                    </a:solidFill>
                  </a:tcPr>
                </a:tc>
                <a:tc>
                  <a:txBody>
                    <a:bodyPr/>
                    <a:lstStyle/>
                    <a:p>
                      <a:endParaRPr lang="en-US" sz="2000" dirty="0">
                        <a:solidFill>
                          <a:srgbClr val="001F64"/>
                        </a:solidFill>
                        <a:latin typeface="Arial" pitchFamily="34" charset="0"/>
                        <a:cs typeface="Arial" pitchFamily="34" charset="0"/>
                      </a:endParaRPr>
                    </a:p>
                  </a:txBody>
                  <a:tcPr marL="27432" marR="9144" marT="9144" marB="9144">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15000"/>
                        </a:lnSpc>
                      </a:pPr>
                      <a:r>
                        <a:rPr lang="en-US" sz="2000" dirty="0" smtClean="0">
                          <a:solidFill>
                            <a:schemeClr val="bg2"/>
                          </a:solidFill>
                          <a:effectLst/>
                          <a:latin typeface="Arial" pitchFamily="34" charset="0"/>
                        </a:rPr>
                        <a:t>33</a:t>
                      </a:r>
                      <a:endParaRPr lang="en-US" sz="2000" dirty="0">
                        <a:solidFill>
                          <a:schemeClr val="bg2"/>
                        </a:solidFill>
                        <a:effectLst/>
                        <a:latin typeface="Arial" pitchFamily="34" charset="0"/>
                      </a:endParaRPr>
                    </a:p>
                  </a:txBody>
                  <a:tcPr marL="457200" marR="457200" marT="9144" marB="9144"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50196"/>
                      </a:srgbClr>
                    </a:solidFill>
                  </a:tcPr>
                </a:tc>
                <a:tc>
                  <a:txBody>
                    <a:bodyPr/>
                    <a:lstStyle/>
                    <a:p>
                      <a:endParaRPr lang="en-US" dirty="0"/>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50196"/>
                      </a:srgbClr>
                    </a:solidFill>
                  </a:tcPr>
                </a:tc>
              </a:tr>
              <a:tr h="472109">
                <a:tc>
                  <a:txBody>
                    <a:bodyPr/>
                    <a:lstStyle/>
                    <a:p>
                      <a:pPr marL="0" marR="0" algn="l">
                        <a:lnSpc>
                          <a:spcPct val="90000"/>
                        </a:lnSpc>
                        <a:spcBef>
                          <a:spcPts val="0"/>
                        </a:spcBef>
                        <a:spcAft>
                          <a:spcPts val="0"/>
                        </a:spcAft>
                        <a:tabLst/>
                      </a:pPr>
                      <a:r>
                        <a:rPr lang="en-US" sz="2000" b="0" dirty="0" smtClean="0">
                          <a:solidFill>
                            <a:schemeClr val="bg2"/>
                          </a:solidFill>
                          <a:latin typeface="Arial" pitchFamily="34" charset="0"/>
                          <a:ea typeface="Calibri"/>
                          <a:cs typeface="Times New Roman"/>
                        </a:rPr>
                        <a:t>Male (%)</a:t>
                      </a:r>
                      <a:endParaRPr lang="en-US" sz="2000" b="0" dirty="0">
                        <a:solidFill>
                          <a:schemeClr val="bg2"/>
                        </a:solidFill>
                        <a:latin typeface="Arial" pitchFamily="34" charset="0"/>
                        <a:ea typeface="Calibri"/>
                        <a:cs typeface="Times New Roman"/>
                      </a:endParaRPr>
                    </a:p>
                  </a:txBody>
                  <a:tcPr marL="731520" marR="9144" marT="9144" marB="9144"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A6A6A6">
                        <a:alpha val="50196"/>
                      </a:srgbClr>
                    </a:solidFill>
                  </a:tcPr>
                </a:tc>
                <a:tc>
                  <a:txBody>
                    <a:bodyPr/>
                    <a:lstStyle/>
                    <a:p>
                      <a:endParaRPr lang="en-US" sz="2000" dirty="0">
                        <a:solidFill>
                          <a:srgbClr val="001F64"/>
                        </a:solidFill>
                        <a:latin typeface="Arial" pitchFamily="34" charset="0"/>
                        <a:cs typeface="Arial" pitchFamily="34" charset="0"/>
                      </a:endParaRPr>
                    </a:p>
                  </a:txBody>
                  <a:tcPr marL="27432" marR="9144" marT="9144" marB="9144">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15000"/>
                        </a:lnSpc>
                      </a:pPr>
                      <a:r>
                        <a:rPr lang="en-US" sz="2000" dirty="0" smtClean="0">
                          <a:solidFill>
                            <a:schemeClr val="bg2"/>
                          </a:solidFill>
                          <a:effectLst/>
                          <a:latin typeface="Arial" pitchFamily="34" charset="0"/>
                        </a:rPr>
                        <a:t>67</a:t>
                      </a:r>
                      <a:endParaRPr lang="en-US" sz="2000" dirty="0">
                        <a:solidFill>
                          <a:schemeClr val="bg2"/>
                        </a:solidFill>
                        <a:effectLst/>
                        <a:latin typeface="Arial" pitchFamily="34" charset="0"/>
                      </a:endParaRPr>
                    </a:p>
                  </a:txBody>
                  <a:tcPr marL="457200" marR="457200" marT="9144" marB="9144"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50196"/>
                      </a:srgbClr>
                    </a:solidFill>
                  </a:tcPr>
                </a:tc>
                <a:tc>
                  <a:txBody>
                    <a:bodyPr/>
                    <a:lstStyle/>
                    <a:p>
                      <a:endParaRPr lang="en-US" dirty="0"/>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50196"/>
                      </a:srgbClr>
                    </a:solidFill>
                  </a:tcPr>
                </a:tc>
              </a:tr>
              <a:tr h="472109">
                <a:tc>
                  <a:txBody>
                    <a:bodyPr/>
                    <a:lstStyle/>
                    <a:p>
                      <a:pPr marL="0" marR="0" algn="l">
                        <a:lnSpc>
                          <a:spcPct val="90000"/>
                        </a:lnSpc>
                        <a:spcBef>
                          <a:spcPts val="0"/>
                        </a:spcBef>
                        <a:spcAft>
                          <a:spcPts val="0"/>
                        </a:spcAft>
                        <a:tabLst/>
                      </a:pPr>
                      <a:r>
                        <a:rPr lang="en-US" sz="2000" b="0" dirty="0" smtClean="0">
                          <a:solidFill>
                            <a:schemeClr val="bg2"/>
                          </a:solidFill>
                          <a:latin typeface="Arial" pitchFamily="34" charset="0"/>
                          <a:ea typeface="Calibri"/>
                          <a:cs typeface="Times New Roman"/>
                        </a:rPr>
                        <a:t>Race</a:t>
                      </a:r>
                      <a:r>
                        <a:rPr lang="en-US" sz="2000" b="0" baseline="0" dirty="0" smtClean="0">
                          <a:solidFill>
                            <a:schemeClr val="bg2"/>
                          </a:solidFill>
                          <a:latin typeface="Arial" pitchFamily="34" charset="0"/>
                          <a:ea typeface="Calibri"/>
                          <a:cs typeface="Times New Roman"/>
                        </a:rPr>
                        <a:t>: W</a:t>
                      </a:r>
                      <a:r>
                        <a:rPr lang="en-US" sz="2000" b="0" dirty="0" smtClean="0">
                          <a:solidFill>
                            <a:schemeClr val="bg2"/>
                          </a:solidFill>
                          <a:latin typeface="Arial" pitchFamily="34" charset="0"/>
                          <a:ea typeface="Calibri"/>
                          <a:cs typeface="Times New Roman"/>
                        </a:rPr>
                        <a:t>hite (%)</a:t>
                      </a:r>
                      <a:endParaRPr lang="en-US" sz="2000" b="0" dirty="0">
                        <a:solidFill>
                          <a:schemeClr val="bg2"/>
                        </a:solidFill>
                        <a:latin typeface="Arial" pitchFamily="34" charset="0"/>
                        <a:ea typeface="Calibri"/>
                        <a:cs typeface="Times New Roman"/>
                      </a:endParaRPr>
                    </a:p>
                  </a:txBody>
                  <a:tcPr marL="731520" marR="9144" marT="9144" marB="9144"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1052B4">
                        <a:alpha val="50000"/>
                      </a:srgbClr>
                    </a:solidFill>
                  </a:tcPr>
                </a:tc>
                <a:tc>
                  <a:txBody>
                    <a:bodyPr/>
                    <a:lstStyle/>
                    <a:p>
                      <a:endParaRPr lang="en-US" sz="2000" dirty="0">
                        <a:latin typeface="Arial" pitchFamily="34" charset="0"/>
                        <a:cs typeface="Arial" pitchFamily="34" charset="0"/>
                      </a:endParaRPr>
                    </a:p>
                  </a:txBody>
                  <a:tcPr marL="27432" marR="9144" marT="9144" marB="9144">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15000"/>
                        </a:lnSpc>
                      </a:pPr>
                      <a:r>
                        <a:rPr lang="en-US" sz="2000" dirty="0" smtClean="0">
                          <a:solidFill>
                            <a:schemeClr val="bg2"/>
                          </a:solidFill>
                          <a:effectLst/>
                          <a:latin typeface="Arial" pitchFamily="34" charset="0"/>
                        </a:rPr>
                        <a:t>98</a:t>
                      </a:r>
                      <a:endParaRPr lang="en-US" sz="2000" b="0" dirty="0">
                        <a:solidFill>
                          <a:schemeClr val="bg2"/>
                        </a:solidFill>
                        <a:effectLst/>
                        <a:latin typeface="Arial" pitchFamily="34" charset="0"/>
                      </a:endParaRPr>
                    </a:p>
                  </a:txBody>
                  <a:tcPr marL="45720" marR="9144" marT="9144" marB="9144"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50000"/>
                      </a:srgbClr>
                    </a:solidFill>
                  </a:tcPr>
                </a:tc>
                <a:tc>
                  <a:txBody>
                    <a:bodyPr/>
                    <a:lstStyle/>
                    <a:p>
                      <a:endParaRPr lang="en-US" dirty="0"/>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50000"/>
                      </a:srgbClr>
                    </a:solidFill>
                  </a:tcPr>
                </a:tc>
              </a:tr>
              <a:tr h="472109">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2000" kern="1200" dirty="0" smtClean="0">
                          <a:solidFill>
                            <a:schemeClr val="bg1"/>
                          </a:solidFill>
                          <a:latin typeface="Arial" pitchFamily="34" charset="0"/>
                        </a:rPr>
                        <a:t>LDL-C</a:t>
                      </a:r>
                      <a:r>
                        <a:rPr lang="en-US" sz="2000" kern="1200" baseline="0" dirty="0" smtClean="0">
                          <a:solidFill>
                            <a:schemeClr val="bg1"/>
                          </a:solidFill>
                          <a:latin typeface="Arial" pitchFamily="34" charset="0"/>
                        </a:rPr>
                        <a:t> (mg/</a:t>
                      </a:r>
                      <a:r>
                        <a:rPr lang="en-US" sz="2000" kern="1200" baseline="0" dirty="0" err="1" smtClean="0">
                          <a:solidFill>
                            <a:schemeClr val="bg1"/>
                          </a:solidFill>
                          <a:latin typeface="Arial" pitchFamily="34" charset="0"/>
                        </a:rPr>
                        <a:t>dL</a:t>
                      </a:r>
                      <a:r>
                        <a:rPr lang="en-US" sz="2000" kern="1200" baseline="0" dirty="0" smtClean="0">
                          <a:solidFill>
                            <a:schemeClr val="bg1"/>
                          </a:solidFill>
                          <a:latin typeface="Arial" pitchFamily="34" charset="0"/>
                        </a:rPr>
                        <a:t>), mean</a:t>
                      </a:r>
                      <a:endParaRPr lang="en-US" sz="2000" b="1" kern="1200" baseline="30000" dirty="0" smtClean="0">
                        <a:solidFill>
                          <a:schemeClr val="bg1"/>
                        </a:solidFill>
                        <a:latin typeface="Arial" pitchFamily="34" charset="0"/>
                        <a:ea typeface="Calibri"/>
                        <a:cs typeface="Times New Roman"/>
                      </a:endParaRPr>
                    </a:p>
                  </a:txBody>
                  <a:tcPr marL="731520" marR="9144" marT="9144" marB="9144"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accent2"/>
                      </a:solidFill>
                      <a:prstDash val="solid"/>
                      <a:round/>
                      <a:headEnd type="none" w="med" len="med"/>
                      <a:tailEnd type="none" w="med" len="med"/>
                    </a:lnB>
                    <a:solidFill>
                      <a:srgbClr val="A6A6A6">
                        <a:alpha val="50000"/>
                      </a:srgbClr>
                    </a:solidFill>
                  </a:tcPr>
                </a:tc>
                <a:tc>
                  <a:txBody>
                    <a:bodyPr/>
                    <a:lstStyle/>
                    <a:p>
                      <a:endParaRPr lang="en-US" sz="2000" dirty="0">
                        <a:solidFill>
                          <a:srgbClr val="001F64"/>
                        </a:solidFill>
                        <a:latin typeface="Arial" pitchFamily="34" charset="0"/>
                        <a:cs typeface="Arial" pitchFamily="34" charset="0"/>
                      </a:endParaRPr>
                    </a:p>
                  </a:txBody>
                  <a:tcPr marL="27432" marR="9144" marT="9144" marB="9144">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accent2"/>
                      </a:solidFill>
                      <a:prstDash val="solid"/>
                      <a:round/>
                      <a:headEnd type="none" w="med" len="med"/>
                      <a:tailEnd type="none" w="med" len="med"/>
                    </a:lnB>
                    <a:noFill/>
                  </a:tcPr>
                </a:tc>
                <a:tc>
                  <a:txBody>
                    <a:bodyPr/>
                    <a:lstStyle/>
                    <a:p>
                      <a:pPr algn="ctr">
                        <a:lnSpc>
                          <a:spcPct val="115000"/>
                        </a:lnSpc>
                      </a:pPr>
                      <a:r>
                        <a:rPr lang="en-US" sz="2000" dirty="0" smtClean="0">
                          <a:solidFill>
                            <a:schemeClr val="bg2"/>
                          </a:solidFill>
                          <a:effectLst/>
                          <a:latin typeface="Arial" pitchFamily="34" charset="0"/>
                        </a:rPr>
                        <a:t>108</a:t>
                      </a:r>
                      <a:endParaRPr lang="en-US" sz="2000" dirty="0">
                        <a:solidFill>
                          <a:schemeClr val="bg2"/>
                        </a:solidFill>
                        <a:effectLst/>
                        <a:latin typeface="Arial" pitchFamily="34" charset="0"/>
                      </a:endParaRPr>
                    </a:p>
                  </a:txBody>
                  <a:tcPr marL="457200" marR="457200" marT="9144" marB="9144"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A6A6A6">
                        <a:alpha val="50000"/>
                      </a:srgbClr>
                    </a:solidFill>
                  </a:tcPr>
                </a:tc>
                <a:tc>
                  <a:txBody>
                    <a:bodyPr/>
                    <a:lstStyle/>
                    <a:p>
                      <a:endParaRPr lang="en-US" dirty="0"/>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A6A6A6">
                        <a:alpha val="50000"/>
                      </a:srgbClr>
                    </a:solidFill>
                  </a:tcPr>
                </a:tc>
              </a:tr>
            </a:tbl>
          </a:graphicData>
        </a:graphic>
      </p:graphicFrame>
      <p:sp>
        <p:nvSpPr>
          <p:cNvPr id="11" name="Title 10"/>
          <p:cNvSpPr>
            <a:spLocks noGrp="1"/>
          </p:cNvSpPr>
          <p:nvPr>
            <p:ph type="title"/>
          </p:nvPr>
        </p:nvSpPr>
        <p:spPr/>
        <p:txBody>
          <a:bodyPr>
            <a:normAutofit/>
          </a:bodyPr>
          <a:lstStyle/>
          <a:p>
            <a:r>
              <a:rPr lang="en-US" sz="2400" dirty="0" smtClean="0"/>
              <a:t>Baseline Characteristics for Patients With Clinical </a:t>
            </a:r>
            <a:br>
              <a:rPr lang="en-US" sz="2400" dirty="0" smtClean="0"/>
            </a:br>
            <a:r>
              <a:rPr lang="en-US" sz="2400" dirty="0" smtClean="0"/>
              <a:t>ASCVD on Maximum Dose of Statin Therapy</a:t>
            </a:r>
            <a:endParaRPr lang="en-US" sz="2400" dirty="0"/>
          </a:p>
        </p:txBody>
      </p:sp>
      <p:sp>
        <p:nvSpPr>
          <p:cNvPr id="23" name="TextBox 22"/>
          <p:cNvSpPr txBox="1"/>
          <p:nvPr/>
        </p:nvSpPr>
        <p:spPr>
          <a:xfrm>
            <a:off x="261692" y="6334440"/>
            <a:ext cx="6544578" cy="242445"/>
          </a:xfrm>
          <a:prstGeom prst="rect">
            <a:avLst/>
          </a:prstGeom>
          <a:noFill/>
        </p:spPr>
        <p:txBody>
          <a:bodyPr vert="horz" wrap="square" lIns="0" tIns="0" rIns="0" bIns="0" rtlCol="0" anchor="b" anchorCtr="0">
            <a:noAutofit/>
          </a:bodyPr>
          <a:lstStyle>
            <a:defPPr>
              <a:defRPr lang="en-US"/>
            </a:defPPr>
            <a:lvl1pPr>
              <a:defRPr sz="900" b="0">
                <a:solidFill>
                  <a:srgbClr val="000000"/>
                </a:solidFill>
                <a:latin typeface="Arial"/>
              </a:defRPr>
            </a:lvl1pPr>
          </a:lstStyle>
          <a:p>
            <a:pPr>
              <a:spcBef>
                <a:spcPts val="200"/>
              </a:spcBef>
            </a:pPr>
            <a:r>
              <a:rPr lang="en-US" dirty="0" smtClean="0">
                <a:latin typeface="Arial" pitchFamily="34" charset="0"/>
              </a:rPr>
              <a:t> </a:t>
            </a:r>
            <a:r>
              <a:rPr lang="en-US" dirty="0" smtClean="0"/>
              <a:t>Repatha</a:t>
            </a:r>
            <a:r>
              <a:rPr lang="en-US" baseline="30000" dirty="0" smtClean="0"/>
              <a:t>™</a:t>
            </a:r>
            <a:r>
              <a:rPr lang="en-US" dirty="0" smtClean="0"/>
              <a:t> (evolocumab) Prescribing Information, Amgen.</a:t>
            </a:r>
            <a:endParaRPr lang="en-US" dirty="0" smtClean="0">
              <a:solidFill>
                <a:schemeClr val="tx1"/>
              </a:solidFill>
              <a:cs typeface="Arial" pitchFamily="34" charset="0"/>
            </a:endParaRPr>
          </a:p>
        </p:txBody>
      </p:sp>
      <p:grpSp>
        <p:nvGrpSpPr>
          <p:cNvPr id="21" name="Group 20"/>
          <p:cNvGrpSpPr/>
          <p:nvPr/>
        </p:nvGrpSpPr>
        <p:grpSpPr>
          <a:xfrm>
            <a:off x="7761515" y="69215"/>
            <a:ext cx="1307592" cy="970601"/>
            <a:chOff x="7761515" y="69215"/>
            <a:chExt cx="1307592" cy="970601"/>
          </a:xfrm>
        </p:grpSpPr>
        <p:sp>
          <p:nvSpPr>
            <p:cNvPr id="26" name="Pentagon 25"/>
            <p:cNvSpPr/>
            <p:nvPr/>
          </p:nvSpPr>
          <p:spPr>
            <a:xfrm rot="5400000">
              <a:off x="7991360" y="16321"/>
              <a:ext cx="849904" cy="1197086"/>
            </a:xfrm>
            <a:prstGeom prst="homePlate">
              <a:avLst>
                <a:gd name="adj" fmla="val 22917"/>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rial" pitchFamily="34" charset="0"/>
              </a:endParaRPr>
            </a:p>
          </p:txBody>
        </p:sp>
        <p:sp>
          <p:nvSpPr>
            <p:cNvPr id="27" name="TextBox 26"/>
            <p:cNvSpPr txBox="1"/>
            <p:nvPr/>
          </p:nvSpPr>
          <p:spPr>
            <a:xfrm>
              <a:off x="7761515" y="360606"/>
              <a:ext cx="1307592" cy="381699"/>
            </a:xfrm>
            <a:prstGeom prst="rect">
              <a:avLst/>
            </a:prstGeom>
            <a:noFill/>
          </p:spPr>
          <p:txBody>
            <a:bodyPr wrap="square" lIns="0" tIns="0" rIns="0" bIns="0" rtlCol="0">
              <a:noAutofit/>
            </a:bodyPr>
            <a:lstStyle/>
            <a:p>
              <a:pPr algn="ctr"/>
              <a:r>
                <a:rPr lang="en-US" sz="1400" b="1" dirty="0" smtClean="0">
                  <a:solidFill>
                    <a:schemeClr val="bg1"/>
                  </a:solidFill>
                  <a:latin typeface="Arial Narrow" pitchFamily="34" charset="0"/>
                  <a:cs typeface="Arial" pitchFamily="34" charset="0"/>
                </a:rPr>
                <a:t>COMBINATION</a:t>
              </a:r>
              <a:endParaRPr lang="en-US" sz="1200" b="1" dirty="0" smtClean="0">
                <a:solidFill>
                  <a:schemeClr val="bg1"/>
                </a:solidFill>
                <a:latin typeface="Arial Narrow" pitchFamily="34" charset="0"/>
                <a:cs typeface="Arial" pitchFamily="34" charset="0"/>
              </a:endParaRPr>
            </a:p>
            <a:p>
              <a:pPr algn="ctr">
                <a:spcAft>
                  <a:spcPts val="200"/>
                </a:spcAft>
              </a:pPr>
              <a:r>
                <a:rPr lang="en-US" sz="900" b="1" dirty="0" smtClean="0">
                  <a:solidFill>
                    <a:schemeClr val="bg1"/>
                  </a:solidFill>
                  <a:latin typeface="Arial Narrow" pitchFamily="34" charset="0"/>
                  <a:cs typeface="Arial" pitchFamily="34" charset="0"/>
                </a:rPr>
                <a:t>WITH STATIN THERAPY</a:t>
              </a:r>
            </a:p>
            <a:p>
              <a:pPr algn="ctr"/>
              <a:r>
                <a:rPr lang="en-US" sz="900" b="1" dirty="0" smtClean="0">
                  <a:solidFill>
                    <a:schemeClr val="bg1"/>
                  </a:solidFill>
                  <a:latin typeface="Arial Narrow" pitchFamily="34" charset="0"/>
                  <a:cs typeface="Arial" pitchFamily="34" charset="0"/>
                </a:rPr>
                <a:t>STUDY 1</a:t>
              </a:r>
            </a:p>
          </p:txBody>
        </p:sp>
        <p:cxnSp>
          <p:nvCxnSpPr>
            <p:cNvPr id="28" name="Straight Connector 27"/>
            <p:cNvCxnSpPr/>
            <p:nvPr/>
          </p:nvCxnSpPr>
          <p:spPr>
            <a:xfrm>
              <a:off x="7989001" y="720268"/>
              <a:ext cx="88458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0" name="Group 73"/>
            <p:cNvGrpSpPr>
              <a:grpSpLocks noChangeAspect="1"/>
            </p:cNvGrpSpPr>
            <p:nvPr/>
          </p:nvGrpSpPr>
          <p:grpSpPr>
            <a:xfrm>
              <a:off x="8279151" y="69215"/>
              <a:ext cx="274320" cy="274320"/>
              <a:chOff x="2308636" y="1433723"/>
              <a:chExt cx="665020" cy="665020"/>
            </a:xfrm>
          </p:grpSpPr>
          <p:sp>
            <p:nvSpPr>
              <p:cNvPr id="31" name="Oval 30"/>
              <p:cNvSpPr/>
              <p:nvPr/>
            </p:nvSpPr>
            <p:spPr>
              <a:xfrm>
                <a:off x="2308636" y="1433723"/>
                <a:ext cx="665020" cy="665020"/>
              </a:xfrm>
              <a:prstGeom prst="ellipse">
                <a:avLst/>
              </a:prstGeom>
              <a:gradFill flip="none" rotWithShape="1">
                <a:gsLst>
                  <a:gs pos="0">
                    <a:srgbClr val="C52215"/>
                  </a:gs>
                  <a:gs pos="50000">
                    <a:schemeClr val="accent2"/>
                  </a:gs>
                  <a:gs pos="100000">
                    <a:schemeClr val="accent2">
                      <a:shade val="100000"/>
                      <a:satMod val="115000"/>
                    </a:schemeClr>
                  </a:gs>
                </a:gsLst>
                <a:lin ang="5400000" scaled="1"/>
                <a:tileRect/>
              </a:gradFill>
              <a:ln w="19050">
                <a:solidFill>
                  <a:schemeClr val="bg2"/>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4800" dirty="0">
                  <a:solidFill>
                    <a:schemeClr val="bg1"/>
                  </a:solidFill>
                  <a:latin typeface="Arial Black" pitchFamily="34" charset="0"/>
                  <a:cs typeface="Arial" pitchFamily="34" charset="0"/>
                </a:endParaRPr>
              </a:p>
            </p:txBody>
          </p:sp>
          <p:sp>
            <p:nvSpPr>
              <p:cNvPr id="32" name="Freeform 31"/>
              <p:cNvSpPr/>
              <p:nvPr/>
            </p:nvSpPr>
            <p:spPr>
              <a:xfrm>
                <a:off x="2463920" y="1585258"/>
                <a:ext cx="354452" cy="361950"/>
              </a:xfrm>
              <a:custGeom>
                <a:avLst/>
                <a:gdLst>
                  <a:gd name="connsiteX0" fmla="*/ 0 w 422695"/>
                  <a:gd name="connsiteY0" fmla="*/ 93678 h 258792"/>
                  <a:gd name="connsiteX1" fmla="*/ 93678 w 422695"/>
                  <a:gd name="connsiteY1" fmla="*/ 93678 h 258792"/>
                  <a:gd name="connsiteX2" fmla="*/ 93678 w 422695"/>
                  <a:gd name="connsiteY2" fmla="*/ 0 h 258792"/>
                  <a:gd name="connsiteX3" fmla="*/ 329017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93678 h 258792"/>
                  <a:gd name="connsiteX1" fmla="*/ 93678 w 422695"/>
                  <a:gd name="connsiteY1" fmla="*/ 93678 h 258792"/>
                  <a:gd name="connsiteX2" fmla="*/ 179403 w 422695"/>
                  <a:gd name="connsiteY2" fmla="*/ 0 h 258792"/>
                  <a:gd name="connsiteX3" fmla="*/ 329017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93678 h 258792"/>
                  <a:gd name="connsiteX1" fmla="*/ 93678 w 422695"/>
                  <a:gd name="connsiteY1" fmla="*/ 93678 h 258792"/>
                  <a:gd name="connsiteX2" fmla="*/ 179403 w 422695"/>
                  <a:gd name="connsiteY2" fmla="*/ 0 h 258792"/>
                  <a:gd name="connsiteX3" fmla="*/ 238529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93678 h 258792"/>
                  <a:gd name="connsiteX1" fmla="*/ 93678 w 422695"/>
                  <a:gd name="connsiteY1" fmla="*/ 93678 h 258792"/>
                  <a:gd name="connsiteX2" fmla="*/ 179403 w 422695"/>
                  <a:gd name="connsiteY2" fmla="*/ 0 h 258792"/>
                  <a:gd name="connsiteX3" fmla="*/ 238529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93678 h 258792"/>
                  <a:gd name="connsiteX1" fmla="*/ 204803 w 422695"/>
                  <a:gd name="connsiteY1" fmla="*/ 57150 h 258792"/>
                  <a:gd name="connsiteX2" fmla="*/ 179403 w 422695"/>
                  <a:gd name="connsiteY2" fmla="*/ 0 h 258792"/>
                  <a:gd name="connsiteX3" fmla="*/ 238529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100822 h 265936"/>
                  <a:gd name="connsiteX1" fmla="*/ 204803 w 422695"/>
                  <a:gd name="connsiteY1" fmla="*/ 64294 h 265936"/>
                  <a:gd name="connsiteX2" fmla="*/ 191309 w 422695"/>
                  <a:gd name="connsiteY2" fmla="*/ 0 h 265936"/>
                  <a:gd name="connsiteX3" fmla="*/ 238529 w 422695"/>
                  <a:gd name="connsiteY3" fmla="*/ 7144 h 265936"/>
                  <a:gd name="connsiteX4" fmla="*/ 329017 w 422695"/>
                  <a:gd name="connsiteY4" fmla="*/ 100822 h 265936"/>
                  <a:gd name="connsiteX5" fmla="*/ 422695 w 422695"/>
                  <a:gd name="connsiteY5" fmla="*/ 100822 h 265936"/>
                  <a:gd name="connsiteX6" fmla="*/ 422695 w 422695"/>
                  <a:gd name="connsiteY6" fmla="*/ 172258 h 265936"/>
                  <a:gd name="connsiteX7" fmla="*/ 329017 w 422695"/>
                  <a:gd name="connsiteY7" fmla="*/ 172258 h 265936"/>
                  <a:gd name="connsiteX8" fmla="*/ 329017 w 422695"/>
                  <a:gd name="connsiteY8" fmla="*/ 265936 h 265936"/>
                  <a:gd name="connsiteX9" fmla="*/ 93678 w 422695"/>
                  <a:gd name="connsiteY9" fmla="*/ 265936 h 265936"/>
                  <a:gd name="connsiteX10" fmla="*/ 93678 w 422695"/>
                  <a:gd name="connsiteY10" fmla="*/ 172258 h 265936"/>
                  <a:gd name="connsiteX11" fmla="*/ 0 w 422695"/>
                  <a:gd name="connsiteY11" fmla="*/ 172258 h 265936"/>
                  <a:gd name="connsiteX12" fmla="*/ 0 w 422695"/>
                  <a:gd name="connsiteY12" fmla="*/ 100822 h 265936"/>
                  <a:gd name="connsiteX0" fmla="*/ 0 w 422695"/>
                  <a:gd name="connsiteY0" fmla="*/ 137993 h 303107"/>
                  <a:gd name="connsiteX1" fmla="*/ 204803 w 422695"/>
                  <a:gd name="connsiteY1" fmla="*/ 101465 h 303107"/>
                  <a:gd name="connsiteX2" fmla="*/ 113251 w 422695"/>
                  <a:gd name="connsiteY2" fmla="*/ 0 h 303107"/>
                  <a:gd name="connsiteX3" fmla="*/ 238529 w 422695"/>
                  <a:gd name="connsiteY3" fmla="*/ 44315 h 303107"/>
                  <a:gd name="connsiteX4" fmla="*/ 329017 w 422695"/>
                  <a:gd name="connsiteY4" fmla="*/ 137993 h 303107"/>
                  <a:gd name="connsiteX5" fmla="*/ 422695 w 422695"/>
                  <a:gd name="connsiteY5" fmla="*/ 137993 h 303107"/>
                  <a:gd name="connsiteX6" fmla="*/ 422695 w 422695"/>
                  <a:gd name="connsiteY6" fmla="*/ 209429 h 303107"/>
                  <a:gd name="connsiteX7" fmla="*/ 329017 w 422695"/>
                  <a:gd name="connsiteY7" fmla="*/ 209429 h 303107"/>
                  <a:gd name="connsiteX8" fmla="*/ 329017 w 422695"/>
                  <a:gd name="connsiteY8" fmla="*/ 303107 h 303107"/>
                  <a:gd name="connsiteX9" fmla="*/ 93678 w 422695"/>
                  <a:gd name="connsiteY9" fmla="*/ 303107 h 303107"/>
                  <a:gd name="connsiteX10" fmla="*/ 93678 w 422695"/>
                  <a:gd name="connsiteY10" fmla="*/ 209429 h 303107"/>
                  <a:gd name="connsiteX11" fmla="*/ 0 w 422695"/>
                  <a:gd name="connsiteY11" fmla="*/ 209429 h 303107"/>
                  <a:gd name="connsiteX12" fmla="*/ 0 w 422695"/>
                  <a:gd name="connsiteY12" fmla="*/ 137993 h 303107"/>
                  <a:gd name="connsiteX0" fmla="*/ 0 w 422695"/>
                  <a:gd name="connsiteY0" fmla="*/ 137993 h 303107"/>
                  <a:gd name="connsiteX1" fmla="*/ 204803 w 422695"/>
                  <a:gd name="connsiteY1" fmla="*/ 101465 h 303107"/>
                  <a:gd name="connsiteX2" fmla="*/ 113251 w 422695"/>
                  <a:gd name="connsiteY2" fmla="*/ 0 h 303107"/>
                  <a:gd name="connsiteX3" fmla="*/ 216227 w 422695"/>
                  <a:gd name="connsiteY3" fmla="*/ 10862 h 303107"/>
                  <a:gd name="connsiteX4" fmla="*/ 329017 w 422695"/>
                  <a:gd name="connsiteY4" fmla="*/ 137993 h 303107"/>
                  <a:gd name="connsiteX5" fmla="*/ 422695 w 422695"/>
                  <a:gd name="connsiteY5" fmla="*/ 137993 h 303107"/>
                  <a:gd name="connsiteX6" fmla="*/ 422695 w 422695"/>
                  <a:gd name="connsiteY6" fmla="*/ 209429 h 303107"/>
                  <a:gd name="connsiteX7" fmla="*/ 329017 w 422695"/>
                  <a:gd name="connsiteY7" fmla="*/ 209429 h 303107"/>
                  <a:gd name="connsiteX8" fmla="*/ 329017 w 422695"/>
                  <a:gd name="connsiteY8" fmla="*/ 303107 h 303107"/>
                  <a:gd name="connsiteX9" fmla="*/ 93678 w 422695"/>
                  <a:gd name="connsiteY9" fmla="*/ 303107 h 303107"/>
                  <a:gd name="connsiteX10" fmla="*/ 93678 w 422695"/>
                  <a:gd name="connsiteY10" fmla="*/ 209429 h 303107"/>
                  <a:gd name="connsiteX11" fmla="*/ 0 w 422695"/>
                  <a:gd name="connsiteY11" fmla="*/ 209429 h 303107"/>
                  <a:gd name="connsiteX12" fmla="*/ 0 w 422695"/>
                  <a:gd name="connsiteY12" fmla="*/ 137993 h 303107"/>
                  <a:gd name="connsiteX0" fmla="*/ 0 w 422695"/>
                  <a:gd name="connsiteY0" fmla="*/ 137993 h 303107"/>
                  <a:gd name="connsiteX1" fmla="*/ 119310 w 422695"/>
                  <a:gd name="connsiteY1" fmla="*/ 108899 h 303107"/>
                  <a:gd name="connsiteX2" fmla="*/ 113251 w 422695"/>
                  <a:gd name="connsiteY2" fmla="*/ 0 h 303107"/>
                  <a:gd name="connsiteX3" fmla="*/ 216227 w 422695"/>
                  <a:gd name="connsiteY3" fmla="*/ 10862 h 303107"/>
                  <a:gd name="connsiteX4" fmla="*/ 329017 w 422695"/>
                  <a:gd name="connsiteY4" fmla="*/ 137993 h 303107"/>
                  <a:gd name="connsiteX5" fmla="*/ 422695 w 422695"/>
                  <a:gd name="connsiteY5" fmla="*/ 137993 h 303107"/>
                  <a:gd name="connsiteX6" fmla="*/ 422695 w 422695"/>
                  <a:gd name="connsiteY6" fmla="*/ 209429 h 303107"/>
                  <a:gd name="connsiteX7" fmla="*/ 329017 w 422695"/>
                  <a:gd name="connsiteY7" fmla="*/ 209429 h 303107"/>
                  <a:gd name="connsiteX8" fmla="*/ 329017 w 422695"/>
                  <a:gd name="connsiteY8" fmla="*/ 303107 h 303107"/>
                  <a:gd name="connsiteX9" fmla="*/ 93678 w 422695"/>
                  <a:gd name="connsiteY9" fmla="*/ 303107 h 303107"/>
                  <a:gd name="connsiteX10" fmla="*/ 93678 w 422695"/>
                  <a:gd name="connsiteY10" fmla="*/ 209429 h 303107"/>
                  <a:gd name="connsiteX11" fmla="*/ 0 w 422695"/>
                  <a:gd name="connsiteY11" fmla="*/ 209429 h 303107"/>
                  <a:gd name="connsiteX12" fmla="*/ 0 w 422695"/>
                  <a:gd name="connsiteY12" fmla="*/ 137993 h 303107"/>
                  <a:gd name="connsiteX0" fmla="*/ 0 w 422695"/>
                  <a:gd name="connsiteY0" fmla="*/ 137993 h 303107"/>
                  <a:gd name="connsiteX1" fmla="*/ 119310 w 422695"/>
                  <a:gd name="connsiteY1" fmla="*/ 108899 h 303107"/>
                  <a:gd name="connsiteX2" fmla="*/ 113251 w 422695"/>
                  <a:gd name="connsiteY2" fmla="*/ 0 h 303107"/>
                  <a:gd name="connsiteX3" fmla="*/ 216227 w 422695"/>
                  <a:gd name="connsiteY3" fmla="*/ 10862 h 303107"/>
                  <a:gd name="connsiteX4" fmla="*/ 232373 w 422695"/>
                  <a:gd name="connsiteY4" fmla="*/ 115691 h 303107"/>
                  <a:gd name="connsiteX5" fmla="*/ 422695 w 422695"/>
                  <a:gd name="connsiteY5" fmla="*/ 137993 h 303107"/>
                  <a:gd name="connsiteX6" fmla="*/ 422695 w 422695"/>
                  <a:gd name="connsiteY6" fmla="*/ 209429 h 303107"/>
                  <a:gd name="connsiteX7" fmla="*/ 329017 w 422695"/>
                  <a:gd name="connsiteY7" fmla="*/ 209429 h 303107"/>
                  <a:gd name="connsiteX8" fmla="*/ 329017 w 422695"/>
                  <a:gd name="connsiteY8" fmla="*/ 303107 h 303107"/>
                  <a:gd name="connsiteX9" fmla="*/ 93678 w 422695"/>
                  <a:gd name="connsiteY9" fmla="*/ 303107 h 303107"/>
                  <a:gd name="connsiteX10" fmla="*/ 93678 w 422695"/>
                  <a:gd name="connsiteY10" fmla="*/ 209429 h 303107"/>
                  <a:gd name="connsiteX11" fmla="*/ 0 w 422695"/>
                  <a:gd name="connsiteY11" fmla="*/ 209429 h 303107"/>
                  <a:gd name="connsiteX12" fmla="*/ 0 w 422695"/>
                  <a:gd name="connsiteY12" fmla="*/ 137993 h 303107"/>
                  <a:gd name="connsiteX0" fmla="*/ 0 w 422695"/>
                  <a:gd name="connsiteY0" fmla="*/ 138283 h 303397"/>
                  <a:gd name="connsiteX1" fmla="*/ 119310 w 422695"/>
                  <a:gd name="connsiteY1" fmla="*/ 109189 h 303397"/>
                  <a:gd name="connsiteX2" fmla="*/ 113251 w 422695"/>
                  <a:gd name="connsiteY2" fmla="*/ 290 h 303397"/>
                  <a:gd name="connsiteX3" fmla="*/ 219944 w 422695"/>
                  <a:gd name="connsiteY3" fmla="*/ 0 h 303397"/>
                  <a:gd name="connsiteX4" fmla="*/ 232373 w 422695"/>
                  <a:gd name="connsiteY4" fmla="*/ 115981 h 303397"/>
                  <a:gd name="connsiteX5" fmla="*/ 422695 w 422695"/>
                  <a:gd name="connsiteY5" fmla="*/ 138283 h 303397"/>
                  <a:gd name="connsiteX6" fmla="*/ 422695 w 422695"/>
                  <a:gd name="connsiteY6" fmla="*/ 209719 h 303397"/>
                  <a:gd name="connsiteX7" fmla="*/ 329017 w 422695"/>
                  <a:gd name="connsiteY7" fmla="*/ 209719 h 303397"/>
                  <a:gd name="connsiteX8" fmla="*/ 329017 w 422695"/>
                  <a:gd name="connsiteY8" fmla="*/ 303397 h 303397"/>
                  <a:gd name="connsiteX9" fmla="*/ 93678 w 422695"/>
                  <a:gd name="connsiteY9" fmla="*/ 303397 h 303397"/>
                  <a:gd name="connsiteX10" fmla="*/ 93678 w 422695"/>
                  <a:gd name="connsiteY10" fmla="*/ 209719 h 303397"/>
                  <a:gd name="connsiteX11" fmla="*/ 0 w 422695"/>
                  <a:gd name="connsiteY11" fmla="*/ 209719 h 303397"/>
                  <a:gd name="connsiteX12" fmla="*/ 0 w 422695"/>
                  <a:gd name="connsiteY12" fmla="*/ 138283 h 303397"/>
                  <a:gd name="connsiteX0" fmla="*/ 0 w 422695"/>
                  <a:gd name="connsiteY0" fmla="*/ 138283 h 303397"/>
                  <a:gd name="connsiteX1" fmla="*/ 119310 w 422695"/>
                  <a:gd name="connsiteY1" fmla="*/ 109189 h 303397"/>
                  <a:gd name="connsiteX2" fmla="*/ 113251 w 422695"/>
                  <a:gd name="connsiteY2" fmla="*/ 290 h 303397"/>
                  <a:gd name="connsiteX3" fmla="*/ 219944 w 422695"/>
                  <a:gd name="connsiteY3" fmla="*/ 0 h 303397"/>
                  <a:gd name="connsiteX4" fmla="*/ 232373 w 422695"/>
                  <a:gd name="connsiteY4" fmla="*/ 115981 h 303397"/>
                  <a:gd name="connsiteX5" fmla="*/ 344636 w 422695"/>
                  <a:gd name="connsiteY5" fmla="*/ 127132 h 303397"/>
                  <a:gd name="connsiteX6" fmla="*/ 422695 w 422695"/>
                  <a:gd name="connsiteY6" fmla="*/ 209719 h 303397"/>
                  <a:gd name="connsiteX7" fmla="*/ 329017 w 422695"/>
                  <a:gd name="connsiteY7" fmla="*/ 209719 h 303397"/>
                  <a:gd name="connsiteX8" fmla="*/ 329017 w 422695"/>
                  <a:gd name="connsiteY8" fmla="*/ 303397 h 303397"/>
                  <a:gd name="connsiteX9" fmla="*/ 93678 w 422695"/>
                  <a:gd name="connsiteY9" fmla="*/ 303397 h 303397"/>
                  <a:gd name="connsiteX10" fmla="*/ 93678 w 422695"/>
                  <a:gd name="connsiteY10" fmla="*/ 209719 h 303397"/>
                  <a:gd name="connsiteX11" fmla="*/ 0 w 422695"/>
                  <a:gd name="connsiteY11" fmla="*/ 209719 h 303397"/>
                  <a:gd name="connsiteX12" fmla="*/ 0 w 422695"/>
                  <a:gd name="connsiteY12" fmla="*/ 138283 h 303397"/>
                  <a:gd name="connsiteX0" fmla="*/ 0 w 352070"/>
                  <a:gd name="connsiteY0" fmla="*/ 138283 h 303397"/>
                  <a:gd name="connsiteX1" fmla="*/ 119310 w 352070"/>
                  <a:gd name="connsiteY1" fmla="*/ 109189 h 303397"/>
                  <a:gd name="connsiteX2" fmla="*/ 113251 w 352070"/>
                  <a:gd name="connsiteY2" fmla="*/ 290 h 303397"/>
                  <a:gd name="connsiteX3" fmla="*/ 219944 w 352070"/>
                  <a:gd name="connsiteY3" fmla="*/ 0 h 303397"/>
                  <a:gd name="connsiteX4" fmla="*/ 232373 w 352070"/>
                  <a:gd name="connsiteY4" fmla="*/ 115981 h 303397"/>
                  <a:gd name="connsiteX5" fmla="*/ 344636 w 352070"/>
                  <a:gd name="connsiteY5" fmla="*/ 127132 h 303397"/>
                  <a:gd name="connsiteX6" fmla="*/ 352070 w 352070"/>
                  <a:gd name="connsiteY6" fmla="*/ 209719 h 303397"/>
                  <a:gd name="connsiteX7" fmla="*/ 329017 w 352070"/>
                  <a:gd name="connsiteY7" fmla="*/ 209719 h 303397"/>
                  <a:gd name="connsiteX8" fmla="*/ 329017 w 352070"/>
                  <a:gd name="connsiteY8" fmla="*/ 303397 h 303397"/>
                  <a:gd name="connsiteX9" fmla="*/ 93678 w 352070"/>
                  <a:gd name="connsiteY9" fmla="*/ 303397 h 303397"/>
                  <a:gd name="connsiteX10" fmla="*/ 93678 w 352070"/>
                  <a:gd name="connsiteY10" fmla="*/ 209719 h 303397"/>
                  <a:gd name="connsiteX11" fmla="*/ 0 w 352070"/>
                  <a:gd name="connsiteY11" fmla="*/ 209719 h 303397"/>
                  <a:gd name="connsiteX12" fmla="*/ 0 w 352070"/>
                  <a:gd name="connsiteY12" fmla="*/ 138283 h 303397"/>
                  <a:gd name="connsiteX0" fmla="*/ 0 w 352070"/>
                  <a:gd name="connsiteY0" fmla="*/ 138283 h 303397"/>
                  <a:gd name="connsiteX1" fmla="*/ 119310 w 352070"/>
                  <a:gd name="connsiteY1" fmla="*/ 109189 h 303397"/>
                  <a:gd name="connsiteX2" fmla="*/ 113251 w 352070"/>
                  <a:gd name="connsiteY2" fmla="*/ 290 h 303397"/>
                  <a:gd name="connsiteX3" fmla="*/ 219944 w 352070"/>
                  <a:gd name="connsiteY3" fmla="*/ 0 h 303397"/>
                  <a:gd name="connsiteX4" fmla="*/ 232373 w 352070"/>
                  <a:gd name="connsiteY4" fmla="*/ 115981 h 303397"/>
                  <a:gd name="connsiteX5" fmla="*/ 344636 w 352070"/>
                  <a:gd name="connsiteY5" fmla="*/ 127132 h 303397"/>
                  <a:gd name="connsiteX6" fmla="*/ 352070 w 352070"/>
                  <a:gd name="connsiteY6" fmla="*/ 209719 h 303397"/>
                  <a:gd name="connsiteX7" fmla="*/ 236090 w 352070"/>
                  <a:gd name="connsiteY7" fmla="*/ 228305 h 303397"/>
                  <a:gd name="connsiteX8" fmla="*/ 329017 w 352070"/>
                  <a:gd name="connsiteY8" fmla="*/ 303397 h 303397"/>
                  <a:gd name="connsiteX9" fmla="*/ 93678 w 352070"/>
                  <a:gd name="connsiteY9" fmla="*/ 303397 h 303397"/>
                  <a:gd name="connsiteX10" fmla="*/ 93678 w 352070"/>
                  <a:gd name="connsiteY10" fmla="*/ 209719 h 303397"/>
                  <a:gd name="connsiteX11" fmla="*/ 0 w 352070"/>
                  <a:gd name="connsiteY11" fmla="*/ 209719 h 303397"/>
                  <a:gd name="connsiteX12" fmla="*/ 0 w 352070"/>
                  <a:gd name="connsiteY12" fmla="*/ 138283 h 303397"/>
                  <a:gd name="connsiteX0" fmla="*/ 0 w 352070"/>
                  <a:gd name="connsiteY0" fmla="*/ 138283 h 351719"/>
                  <a:gd name="connsiteX1" fmla="*/ 119310 w 352070"/>
                  <a:gd name="connsiteY1" fmla="*/ 109189 h 351719"/>
                  <a:gd name="connsiteX2" fmla="*/ 113251 w 352070"/>
                  <a:gd name="connsiteY2" fmla="*/ 290 h 351719"/>
                  <a:gd name="connsiteX3" fmla="*/ 219944 w 352070"/>
                  <a:gd name="connsiteY3" fmla="*/ 0 h 351719"/>
                  <a:gd name="connsiteX4" fmla="*/ 232373 w 352070"/>
                  <a:gd name="connsiteY4" fmla="*/ 115981 h 351719"/>
                  <a:gd name="connsiteX5" fmla="*/ 344636 w 352070"/>
                  <a:gd name="connsiteY5" fmla="*/ 127132 h 351719"/>
                  <a:gd name="connsiteX6" fmla="*/ 352070 w 352070"/>
                  <a:gd name="connsiteY6" fmla="*/ 209719 h 351719"/>
                  <a:gd name="connsiteX7" fmla="*/ 236090 w 352070"/>
                  <a:gd name="connsiteY7" fmla="*/ 228305 h 351719"/>
                  <a:gd name="connsiteX8" fmla="*/ 232373 w 352070"/>
                  <a:gd name="connsiteY8" fmla="*/ 351719 h 351719"/>
                  <a:gd name="connsiteX9" fmla="*/ 93678 w 352070"/>
                  <a:gd name="connsiteY9" fmla="*/ 303397 h 351719"/>
                  <a:gd name="connsiteX10" fmla="*/ 93678 w 352070"/>
                  <a:gd name="connsiteY10" fmla="*/ 209719 h 351719"/>
                  <a:gd name="connsiteX11" fmla="*/ 0 w 352070"/>
                  <a:gd name="connsiteY11" fmla="*/ 209719 h 351719"/>
                  <a:gd name="connsiteX12" fmla="*/ 0 w 352070"/>
                  <a:gd name="connsiteY12" fmla="*/ 138283 h 351719"/>
                  <a:gd name="connsiteX0" fmla="*/ 0 w 352070"/>
                  <a:gd name="connsiteY0" fmla="*/ 138283 h 351719"/>
                  <a:gd name="connsiteX1" fmla="*/ 119310 w 352070"/>
                  <a:gd name="connsiteY1" fmla="*/ 109189 h 351719"/>
                  <a:gd name="connsiteX2" fmla="*/ 113251 w 352070"/>
                  <a:gd name="connsiteY2" fmla="*/ 290 h 351719"/>
                  <a:gd name="connsiteX3" fmla="*/ 219944 w 352070"/>
                  <a:gd name="connsiteY3" fmla="*/ 0 h 351719"/>
                  <a:gd name="connsiteX4" fmla="*/ 232373 w 352070"/>
                  <a:gd name="connsiteY4" fmla="*/ 115981 h 351719"/>
                  <a:gd name="connsiteX5" fmla="*/ 344636 w 352070"/>
                  <a:gd name="connsiteY5" fmla="*/ 127132 h 351719"/>
                  <a:gd name="connsiteX6" fmla="*/ 352070 w 352070"/>
                  <a:gd name="connsiteY6" fmla="*/ 209719 h 351719"/>
                  <a:gd name="connsiteX7" fmla="*/ 236090 w 352070"/>
                  <a:gd name="connsiteY7" fmla="*/ 228305 h 351719"/>
                  <a:gd name="connsiteX8" fmla="*/ 232373 w 352070"/>
                  <a:gd name="connsiteY8" fmla="*/ 351719 h 351719"/>
                  <a:gd name="connsiteX9" fmla="*/ 127132 w 352070"/>
                  <a:gd name="connsiteY9" fmla="*/ 351719 h 351719"/>
                  <a:gd name="connsiteX10" fmla="*/ 93678 w 352070"/>
                  <a:gd name="connsiteY10" fmla="*/ 209719 h 351719"/>
                  <a:gd name="connsiteX11" fmla="*/ 0 w 352070"/>
                  <a:gd name="connsiteY11" fmla="*/ 209719 h 351719"/>
                  <a:gd name="connsiteX12" fmla="*/ 0 w 352070"/>
                  <a:gd name="connsiteY12" fmla="*/ 138283 h 351719"/>
                  <a:gd name="connsiteX0" fmla="*/ 0 w 352070"/>
                  <a:gd name="connsiteY0" fmla="*/ 138283 h 351719"/>
                  <a:gd name="connsiteX1" fmla="*/ 119310 w 352070"/>
                  <a:gd name="connsiteY1" fmla="*/ 109189 h 351719"/>
                  <a:gd name="connsiteX2" fmla="*/ 113251 w 352070"/>
                  <a:gd name="connsiteY2" fmla="*/ 290 h 351719"/>
                  <a:gd name="connsiteX3" fmla="*/ 219944 w 352070"/>
                  <a:gd name="connsiteY3" fmla="*/ 0 h 351719"/>
                  <a:gd name="connsiteX4" fmla="*/ 232373 w 352070"/>
                  <a:gd name="connsiteY4" fmla="*/ 115981 h 351719"/>
                  <a:gd name="connsiteX5" fmla="*/ 344636 w 352070"/>
                  <a:gd name="connsiteY5" fmla="*/ 127132 h 351719"/>
                  <a:gd name="connsiteX6" fmla="*/ 352070 w 352070"/>
                  <a:gd name="connsiteY6" fmla="*/ 209719 h 351719"/>
                  <a:gd name="connsiteX7" fmla="*/ 236090 w 352070"/>
                  <a:gd name="connsiteY7" fmla="*/ 228305 h 351719"/>
                  <a:gd name="connsiteX8" fmla="*/ 232373 w 352070"/>
                  <a:gd name="connsiteY8" fmla="*/ 351719 h 351719"/>
                  <a:gd name="connsiteX9" fmla="*/ 127132 w 352070"/>
                  <a:gd name="connsiteY9" fmla="*/ 351719 h 351719"/>
                  <a:gd name="connsiteX10" fmla="*/ 119698 w 352070"/>
                  <a:gd name="connsiteY10" fmla="*/ 232022 h 351719"/>
                  <a:gd name="connsiteX11" fmla="*/ 0 w 352070"/>
                  <a:gd name="connsiteY11" fmla="*/ 209719 h 351719"/>
                  <a:gd name="connsiteX12" fmla="*/ 0 w 352070"/>
                  <a:gd name="connsiteY12" fmla="*/ 138283 h 351719"/>
                  <a:gd name="connsiteX0" fmla="*/ 7435 w 359505"/>
                  <a:gd name="connsiteY0" fmla="*/ 138283 h 351719"/>
                  <a:gd name="connsiteX1" fmla="*/ 126745 w 359505"/>
                  <a:gd name="connsiteY1" fmla="*/ 109189 h 351719"/>
                  <a:gd name="connsiteX2" fmla="*/ 120686 w 359505"/>
                  <a:gd name="connsiteY2" fmla="*/ 290 h 351719"/>
                  <a:gd name="connsiteX3" fmla="*/ 227379 w 359505"/>
                  <a:gd name="connsiteY3" fmla="*/ 0 h 351719"/>
                  <a:gd name="connsiteX4" fmla="*/ 239808 w 359505"/>
                  <a:gd name="connsiteY4" fmla="*/ 115981 h 351719"/>
                  <a:gd name="connsiteX5" fmla="*/ 352071 w 359505"/>
                  <a:gd name="connsiteY5" fmla="*/ 127132 h 351719"/>
                  <a:gd name="connsiteX6" fmla="*/ 359505 w 359505"/>
                  <a:gd name="connsiteY6" fmla="*/ 209719 h 351719"/>
                  <a:gd name="connsiteX7" fmla="*/ 243525 w 359505"/>
                  <a:gd name="connsiteY7" fmla="*/ 228305 h 351719"/>
                  <a:gd name="connsiteX8" fmla="*/ 239808 w 359505"/>
                  <a:gd name="connsiteY8" fmla="*/ 351719 h 351719"/>
                  <a:gd name="connsiteX9" fmla="*/ 134567 w 359505"/>
                  <a:gd name="connsiteY9" fmla="*/ 351719 h 351719"/>
                  <a:gd name="connsiteX10" fmla="*/ 127133 w 359505"/>
                  <a:gd name="connsiteY10" fmla="*/ 232022 h 351719"/>
                  <a:gd name="connsiteX11" fmla="*/ 0 w 359505"/>
                  <a:gd name="connsiteY11" fmla="*/ 239456 h 351719"/>
                  <a:gd name="connsiteX12" fmla="*/ 7435 w 359505"/>
                  <a:gd name="connsiteY12" fmla="*/ 138283 h 351719"/>
                  <a:gd name="connsiteX0" fmla="*/ 7435 w 359505"/>
                  <a:gd name="connsiteY0" fmla="*/ 127132 h 351719"/>
                  <a:gd name="connsiteX1" fmla="*/ 126745 w 359505"/>
                  <a:gd name="connsiteY1" fmla="*/ 109189 h 351719"/>
                  <a:gd name="connsiteX2" fmla="*/ 120686 w 359505"/>
                  <a:gd name="connsiteY2" fmla="*/ 290 h 351719"/>
                  <a:gd name="connsiteX3" fmla="*/ 227379 w 359505"/>
                  <a:gd name="connsiteY3" fmla="*/ 0 h 351719"/>
                  <a:gd name="connsiteX4" fmla="*/ 239808 w 359505"/>
                  <a:gd name="connsiteY4" fmla="*/ 115981 h 351719"/>
                  <a:gd name="connsiteX5" fmla="*/ 352071 w 359505"/>
                  <a:gd name="connsiteY5" fmla="*/ 127132 h 351719"/>
                  <a:gd name="connsiteX6" fmla="*/ 359505 w 359505"/>
                  <a:gd name="connsiteY6" fmla="*/ 209719 h 351719"/>
                  <a:gd name="connsiteX7" fmla="*/ 243525 w 359505"/>
                  <a:gd name="connsiteY7" fmla="*/ 228305 h 351719"/>
                  <a:gd name="connsiteX8" fmla="*/ 239808 w 359505"/>
                  <a:gd name="connsiteY8" fmla="*/ 351719 h 351719"/>
                  <a:gd name="connsiteX9" fmla="*/ 134567 w 359505"/>
                  <a:gd name="connsiteY9" fmla="*/ 351719 h 351719"/>
                  <a:gd name="connsiteX10" fmla="*/ 127133 w 359505"/>
                  <a:gd name="connsiteY10" fmla="*/ 232022 h 351719"/>
                  <a:gd name="connsiteX11" fmla="*/ 0 w 359505"/>
                  <a:gd name="connsiteY11" fmla="*/ 239456 h 351719"/>
                  <a:gd name="connsiteX12" fmla="*/ 7435 w 359505"/>
                  <a:gd name="connsiteY12" fmla="*/ 127132 h 351719"/>
                  <a:gd name="connsiteX0" fmla="*/ 7435 w 352071"/>
                  <a:gd name="connsiteY0" fmla="*/ 127132 h 351719"/>
                  <a:gd name="connsiteX1" fmla="*/ 126745 w 352071"/>
                  <a:gd name="connsiteY1" fmla="*/ 109189 h 351719"/>
                  <a:gd name="connsiteX2" fmla="*/ 120686 w 352071"/>
                  <a:gd name="connsiteY2" fmla="*/ 290 h 351719"/>
                  <a:gd name="connsiteX3" fmla="*/ 227379 w 352071"/>
                  <a:gd name="connsiteY3" fmla="*/ 0 h 351719"/>
                  <a:gd name="connsiteX4" fmla="*/ 239808 w 352071"/>
                  <a:gd name="connsiteY4" fmla="*/ 115981 h 351719"/>
                  <a:gd name="connsiteX5" fmla="*/ 352071 w 352071"/>
                  <a:gd name="connsiteY5" fmla="*/ 127132 h 351719"/>
                  <a:gd name="connsiteX6" fmla="*/ 352071 w 352071"/>
                  <a:gd name="connsiteY6" fmla="*/ 232022 h 351719"/>
                  <a:gd name="connsiteX7" fmla="*/ 243525 w 352071"/>
                  <a:gd name="connsiteY7" fmla="*/ 228305 h 351719"/>
                  <a:gd name="connsiteX8" fmla="*/ 239808 w 352071"/>
                  <a:gd name="connsiteY8" fmla="*/ 351719 h 351719"/>
                  <a:gd name="connsiteX9" fmla="*/ 134567 w 352071"/>
                  <a:gd name="connsiteY9" fmla="*/ 351719 h 351719"/>
                  <a:gd name="connsiteX10" fmla="*/ 127133 w 352071"/>
                  <a:gd name="connsiteY10" fmla="*/ 232022 h 351719"/>
                  <a:gd name="connsiteX11" fmla="*/ 0 w 352071"/>
                  <a:gd name="connsiteY11" fmla="*/ 239456 h 351719"/>
                  <a:gd name="connsiteX12" fmla="*/ 7435 w 352071"/>
                  <a:gd name="connsiteY12" fmla="*/ 127132 h 351719"/>
                  <a:gd name="connsiteX0" fmla="*/ 7435 w 352071"/>
                  <a:gd name="connsiteY0" fmla="*/ 127132 h 351719"/>
                  <a:gd name="connsiteX1" fmla="*/ 126745 w 352071"/>
                  <a:gd name="connsiteY1" fmla="*/ 109189 h 351719"/>
                  <a:gd name="connsiteX2" fmla="*/ 120686 w 352071"/>
                  <a:gd name="connsiteY2" fmla="*/ 290 h 351719"/>
                  <a:gd name="connsiteX3" fmla="*/ 227379 w 352071"/>
                  <a:gd name="connsiteY3" fmla="*/ 0 h 351719"/>
                  <a:gd name="connsiteX4" fmla="*/ 239808 w 352071"/>
                  <a:gd name="connsiteY4" fmla="*/ 115981 h 351719"/>
                  <a:gd name="connsiteX5" fmla="*/ 352071 w 352071"/>
                  <a:gd name="connsiteY5" fmla="*/ 127132 h 351719"/>
                  <a:gd name="connsiteX6" fmla="*/ 352071 w 352071"/>
                  <a:gd name="connsiteY6" fmla="*/ 232022 h 351719"/>
                  <a:gd name="connsiteX7" fmla="*/ 243525 w 352071"/>
                  <a:gd name="connsiteY7" fmla="*/ 228305 h 351719"/>
                  <a:gd name="connsiteX8" fmla="*/ 239808 w 352071"/>
                  <a:gd name="connsiteY8" fmla="*/ 351719 h 351719"/>
                  <a:gd name="connsiteX9" fmla="*/ 134567 w 352071"/>
                  <a:gd name="connsiteY9" fmla="*/ 351719 h 351719"/>
                  <a:gd name="connsiteX10" fmla="*/ 127133 w 352071"/>
                  <a:gd name="connsiteY10" fmla="*/ 232022 h 351719"/>
                  <a:gd name="connsiteX11" fmla="*/ 0 w 352071"/>
                  <a:gd name="connsiteY11" fmla="*/ 239456 h 351719"/>
                  <a:gd name="connsiteX12" fmla="*/ 7435 w 352071"/>
                  <a:gd name="connsiteY12" fmla="*/ 127132 h 351719"/>
                  <a:gd name="connsiteX0" fmla="*/ 7435 w 352071"/>
                  <a:gd name="connsiteY0" fmla="*/ 127132 h 351719"/>
                  <a:gd name="connsiteX1" fmla="*/ 126745 w 352071"/>
                  <a:gd name="connsiteY1" fmla="*/ 109189 h 351719"/>
                  <a:gd name="connsiteX2" fmla="*/ 120686 w 352071"/>
                  <a:gd name="connsiteY2" fmla="*/ 290 h 351719"/>
                  <a:gd name="connsiteX3" fmla="*/ 227379 w 352071"/>
                  <a:gd name="connsiteY3" fmla="*/ 0 h 351719"/>
                  <a:gd name="connsiteX4" fmla="*/ 239808 w 352071"/>
                  <a:gd name="connsiteY4" fmla="*/ 115981 h 351719"/>
                  <a:gd name="connsiteX5" fmla="*/ 352071 w 352071"/>
                  <a:gd name="connsiteY5" fmla="*/ 127132 h 351719"/>
                  <a:gd name="connsiteX6" fmla="*/ 352071 w 352071"/>
                  <a:gd name="connsiteY6" fmla="*/ 232022 h 351719"/>
                  <a:gd name="connsiteX7" fmla="*/ 243525 w 352071"/>
                  <a:gd name="connsiteY7" fmla="*/ 228305 h 351719"/>
                  <a:gd name="connsiteX8" fmla="*/ 239808 w 352071"/>
                  <a:gd name="connsiteY8" fmla="*/ 351719 h 351719"/>
                  <a:gd name="connsiteX9" fmla="*/ 134567 w 352071"/>
                  <a:gd name="connsiteY9" fmla="*/ 351719 h 351719"/>
                  <a:gd name="connsiteX10" fmla="*/ 127133 w 352071"/>
                  <a:gd name="connsiteY10" fmla="*/ 232022 h 351719"/>
                  <a:gd name="connsiteX11" fmla="*/ 0 w 352071"/>
                  <a:gd name="connsiteY11" fmla="*/ 239456 h 351719"/>
                  <a:gd name="connsiteX12" fmla="*/ 7435 w 352071"/>
                  <a:gd name="connsiteY12" fmla="*/ 127132 h 351719"/>
                  <a:gd name="connsiteX0" fmla="*/ 7435 w 352071"/>
                  <a:gd name="connsiteY0" fmla="*/ 127132 h 351719"/>
                  <a:gd name="connsiteX1" fmla="*/ 126745 w 352071"/>
                  <a:gd name="connsiteY1" fmla="*/ 109189 h 351719"/>
                  <a:gd name="connsiteX2" fmla="*/ 120686 w 352071"/>
                  <a:gd name="connsiteY2" fmla="*/ 290 h 351719"/>
                  <a:gd name="connsiteX3" fmla="*/ 227379 w 352071"/>
                  <a:gd name="connsiteY3" fmla="*/ 0 h 351719"/>
                  <a:gd name="connsiteX4" fmla="*/ 239808 w 352071"/>
                  <a:gd name="connsiteY4" fmla="*/ 115981 h 351719"/>
                  <a:gd name="connsiteX5" fmla="*/ 352071 w 352071"/>
                  <a:gd name="connsiteY5" fmla="*/ 127132 h 351719"/>
                  <a:gd name="connsiteX6" fmla="*/ 352071 w 352071"/>
                  <a:gd name="connsiteY6" fmla="*/ 232022 h 351719"/>
                  <a:gd name="connsiteX7" fmla="*/ 243525 w 352071"/>
                  <a:gd name="connsiteY7" fmla="*/ 228305 h 351719"/>
                  <a:gd name="connsiteX8" fmla="*/ 239808 w 352071"/>
                  <a:gd name="connsiteY8" fmla="*/ 351719 h 351719"/>
                  <a:gd name="connsiteX9" fmla="*/ 134567 w 352071"/>
                  <a:gd name="connsiteY9" fmla="*/ 351719 h 351719"/>
                  <a:gd name="connsiteX10" fmla="*/ 127133 w 352071"/>
                  <a:gd name="connsiteY10" fmla="*/ 232022 h 351719"/>
                  <a:gd name="connsiteX11" fmla="*/ 0 w 352071"/>
                  <a:gd name="connsiteY11" fmla="*/ 239456 h 351719"/>
                  <a:gd name="connsiteX12" fmla="*/ 7435 w 352071"/>
                  <a:gd name="connsiteY12" fmla="*/ 127132 h 351719"/>
                  <a:gd name="connsiteX0" fmla="*/ 7435 w 359215"/>
                  <a:gd name="connsiteY0" fmla="*/ 127132 h 351719"/>
                  <a:gd name="connsiteX1" fmla="*/ 126745 w 359215"/>
                  <a:gd name="connsiteY1" fmla="*/ 109189 h 351719"/>
                  <a:gd name="connsiteX2" fmla="*/ 120686 w 359215"/>
                  <a:gd name="connsiteY2" fmla="*/ 290 h 351719"/>
                  <a:gd name="connsiteX3" fmla="*/ 227379 w 359215"/>
                  <a:gd name="connsiteY3" fmla="*/ 0 h 351719"/>
                  <a:gd name="connsiteX4" fmla="*/ 239808 w 359215"/>
                  <a:gd name="connsiteY4" fmla="*/ 115981 h 351719"/>
                  <a:gd name="connsiteX5" fmla="*/ 352071 w 359215"/>
                  <a:gd name="connsiteY5" fmla="*/ 127132 h 351719"/>
                  <a:gd name="connsiteX6" fmla="*/ 359215 w 359215"/>
                  <a:gd name="connsiteY6" fmla="*/ 231505 h 351719"/>
                  <a:gd name="connsiteX7" fmla="*/ 243525 w 359215"/>
                  <a:gd name="connsiteY7" fmla="*/ 228305 h 351719"/>
                  <a:gd name="connsiteX8" fmla="*/ 239808 w 359215"/>
                  <a:gd name="connsiteY8" fmla="*/ 351719 h 351719"/>
                  <a:gd name="connsiteX9" fmla="*/ 134567 w 359215"/>
                  <a:gd name="connsiteY9" fmla="*/ 351719 h 351719"/>
                  <a:gd name="connsiteX10" fmla="*/ 127133 w 359215"/>
                  <a:gd name="connsiteY10" fmla="*/ 232022 h 351719"/>
                  <a:gd name="connsiteX11" fmla="*/ 0 w 359215"/>
                  <a:gd name="connsiteY11" fmla="*/ 239456 h 351719"/>
                  <a:gd name="connsiteX12" fmla="*/ 7435 w 359215"/>
                  <a:gd name="connsiteY12" fmla="*/ 127132 h 351719"/>
                  <a:gd name="connsiteX0" fmla="*/ 7435 w 359215"/>
                  <a:gd name="connsiteY0" fmla="*/ 127132 h 351719"/>
                  <a:gd name="connsiteX1" fmla="*/ 126745 w 359215"/>
                  <a:gd name="connsiteY1" fmla="*/ 109189 h 351719"/>
                  <a:gd name="connsiteX2" fmla="*/ 120686 w 359215"/>
                  <a:gd name="connsiteY2" fmla="*/ 290 h 351719"/>
                  <a:gd name="connsiteX3" fmla="*/ 227379 w 359215"/>
                  <a:gd name="connsiteY3" fmla="*/ 0 h 351719"/>
                  <a:gd name="connsiteX4" fmla="*/ 239808 w 359215"/>
                  <a:gd name="connsiteY4" fmla="*/ 115981 h 351719"/>
                  <a:gd name="connsiteX5" fmla="*/ 356834 w 359215"/>
                  <a:gd name="connsiteY5" fmla="*/ 123555 h 351719"/>
                  <a:gd name="connsiteX6" fmla="*/ 359215 w 359215"/>
                  <a:gd name="connsiteY6" fmla="*/ 231505 h 351719"/>
                  <a:gd name="connsiteX7" fmla="*/ 243525 w 359215"/>
                  <a:gd name="connsiteY7" fmla="*/ 228305 h 351719"/>
                  <a:gd name="connsiteX8" fmla="*/ 239808 w 359215"/>
                  <a:gd name="connsiteY8" fmla="*/ 351719 h 351719"/>
                  <a:gd name="connsiteX9" fmla="*/ 134567 w 359215"/>
                  <a:gd name="connsiteY9" fmla="*/ 351719 h 351719"/>
                  <a:gd name="connsiteX10" fmla="*/ 127133 w 359215"/>
                  <a:gd name="connsiteY10" fmla="*/ 232022 h 351719"/>
                  <a:gd name="connsiteX11" fmla="*/ 0 w 359215"/>
                  <a:gd name="connsiteY11" fmla="*/ 239456 h 351719"/>
                  <a:gd name="connsiteX12" fmla="*/ 7435 w 359215"/>
                  <a:gd name="connsiteY12" fmla="*/ 127132 h 351719"/>
                  <a:gd name="connsiteX0" fmla="*/ 7435 w 359215"/>
                  <a:gd name="connsiteY0" fmla="*/ 127132 h 351719"/>
                  <a:gd name="connsiteX1" fmla="*/ 126745 w 359215"/>
                  <a:gd name="connsiteY1" fmla="*/ 109189 h 351719"/>
                  <a:gd name="connsiteX2" fmla="*/ 120686 w 359215"/>
                  <a:gd name="connsiteY2" fmla="*/ 290 h 351719"/>
                  <a:gd name="connsiteX3" fmla="*/ 227379 w 359215"/>
                  <a:gd name="connsiteY3" fmla="*/ 0 h 351719"/>
                  <a:gd name="connsiteX4" fmla="*/ 239808 w 359215"/>
                  <a:gd name="connsiteY4" fmla="*/ 123555 h 351719"/>
                  <a:gd name="connsiteX5" fmla="*/ 356834 w 359215"/>
                  <a:gd name="connsiteY5" fmla="*/ 123555 h 351719"/>
                  <a:gd name="connsiteX6" fmla="*/ 359215 w 359215"/>
                  <a:gd name="connsiteY6" fmla="*/ 231505 h 351719"/>
                  <a:gd name="connsiteX7" fmla="*/ 243525 w 359215"/>
                  <a:gd name="connsiteY7" fmla="*/ 228305 h 351719"/>
                  <a:gd name="connsiteX8" fmla="*/ 239808 w 359215"/>
                  <a:gd name="connsiteY8" fmla="*/ 351719 h 351719"/>
                  <a:gd name="connsiteX9" fmla="*/ 134567 w 359215"/>
                  <a:gd name="connsiteY9" fmla="*/ 351719 h 351719"/>
                  <a:gd name="connsiteX10" fmla="*/ 127133 w 359215"/>
                  <a:gd name="connsiteY10" fmla="*/ 232022 h 351719"/>
                  <a:gd name="connsiteX11" fmla="*/ 0 w 359215"/>
                  <a:gd name="connsiteY11" fmla="*/ 239456 h 351719"/>
                  <a:gd name="connsiteX12" fmla="*/ 7435 w 359215"/>
                  <a:gd name="connsiteY12" fmla="*/ 127132 h 351719"/>
                  <a:gd name="connsiteX0" fmla="*/ 7435 w 359215"/>
                  <a:gd name="connsiteY0" fmla="*/ 127132 h 351719"/>
                  <a:gd name="connsiteX1" fmla="*/ 126745 w 359215"/>
                  <a:gd name="connsiteY1" fmla="*/ 123555 h 351719"/>
                  <a:gd name="connsiteX2" fmla="*/ 120686 w 359215"/>
                  <a:gd name="connsiteY2" fmla="*/ 290 h 351719"/>
                  <a:gd name="connsiteX3" fmla="*/ 227379 w 359215"/>
                  <a:gd name="connsiteY3" fmla="*/ 0 h 351719"/>
                  <a:gd name="connsiteX4" fmla="*/ 239808 w 359215"/>
                  <a:gd name="connsiteY4" fmla="*/ 123555 h 351719"/>
                  <a:gd name="connsiteX5" fmla="*/ 356834 w 359215"/>
                  <a:gd name="connsiteY5" fmla="*/ 123555 h 351719"/>
                  <a:gd name="connsiteX6" fmla="*/ 359215 w 359215"/>
                  <a:gd name="connsiteY6" fmla="*/ 231505 h 351719"/>
                  <a:gd name="connsiteX7" fmla="*/ 243525 w 359215"/>
                  <a:gd name="connsiteY7" fmla="*/ 228305 h 351719"/>
                  <a:gd name="connsiteX8" fmla="*/ 239808 w 359215"/>
                  <a:gd name="connsiteY8" fmla="*/ 351719 h 351719"/>
                  <a:gd name="connsiteX9" fmla="*/ 134567 w 359215"/>
                  <a:gd name="connsiteY9" fmla="*/ 351719 h 351719"/>
                  <a:gd name="connsiteX10" fmla="*/ 127133 w 359215"/>
                  <a:gd name="connsiteY10" fmla="*/ 232022 h 351719"/>
                  <a:gd name="connsiteX11" fmla="*/ 0 w 359215"/>
                  <a:gd name="connsiteY11" fmla="*/ 239456 h 351719"/>
                  <a:gd name="connsiteX12" fmla="*/ 7435 w 359215"/>
                  <a:gd name="connsiteY12" fmla="*/ 127132 h 351719"/>
                  <a:gd name="connsiteX0" fmla="*/ 2672 w 354452"/>
                  <a:gd name="connsiteY0" fmla="*/ 127132 h 351719"/>
                  <a:gd name="connsiteX1" fmla="*/ 121982 w 354452"/>
                  <a:gd name="connsiteY1" fmla="*/ 123555 h 351719"/>
                  <a:gd name="connsiteX2" fmla="*/ 115923 w 354452"/>
                  <a:gd name="connsiteY2" fmla="*/ 290 h 351719"/>
                  <a:gd name="connsiteX3" fmla="*/ 222616 w 354452"/>
                  <a:gd name="connsiteY3" fmla="*/ 0 h 351719"/>
                  <a:gd name="connsiteX4" fmla="*/ 235045 w 354452"/>
                  <a:gd name="connsiteY4" fmla="*/ 123555 h 351719"/>
                  <a:gd name="connsiteX5" fmla="*/ 352071 w 354452"/>
                  <a:gd name="connsiteY5" fmla="*/ 123555 h 351719"/>
                  <a:gd name="connsiteX6" fmla="*/ 354452 w 354452"/>
                  <a:gd name="connsiteY6" fmla="*/ 231505 h 351719"/>
                  <a:gd name="connsiteX7" fmla="*/ 238762 w 354452"/>
                  <a:gd name="connsiteY7" fmla="*/ 228305 h 351719"/>
                  <a:gd name="connsiteX8" fmla="*/ 235045 w 354452"/>
                  <a:gd name="connsiteY8" fmla="*/ 351719 h 351719"/>
                  <a:gd name="connsiteX9" fmla="*/ 129804 w 354452"/>
                  <a:gd name="connsiteY9" fmla="*/ 351719 h 351719"/>
                  <a:gd name="connsiteX10" fmla="*/ 122370 w 354452"/>
                  <a:gd name="connsiteY10" fmla="*/ 232022 h 351719"/>
                  <a:gd name="connsiteX11" fmla="*/ 0 w 354452"/>
                  <a:gd name="connsiteY11" fmla="*/ 231505 h 351719"/>
                  <a:gd name="connsiteX12" fmla="*/ 2672 w 354452"/>
                  <a:gd name="connsiteY12" fmla="*/ 127132 h 351719"/>
                  <a:gd name="connsiteX0" fmla="*/ 2672 w 354452"/>
                  <a:gd name="connsiteY0" fmla="*/ 126842 h 351429"/>
                  <a:gd name="connsiteX1" fmla="*/ 121982 w 354452"/>
                  <a:gd name="connsiteY1" fmla="*/ 123265 h 351429"/>
                  <a:gd name="connsiteX2" fmla="*/ 115923 w 354452"/>
                  <a:gd name="connsiteY2" fmla="*/ 0 h 351429"/>
                  <a:gd name="connsiteX3" fmla="*/ 232141 w 354452"/>
                  <a:gd name="connsiteY3" fmla="*/ 4472 h 351429"/>
                  <a:gd name="connsiteX4" fmla="*/ 235045 w 354452"/>
                  <a:gd name="connsiteY4" fmla="*/ 123265 h 351429"/>
                  <a:gd name="connsiteX5" fmla="*/ 352071 w 354452"/>
                  <a:gd name="connsiteY5" fmla="*/ 123265 h 351429"/>
                  <a:gd name="connsiteX6" fmla="*/ 354452 w 354452"/>
                  <a:gd name="connsiteY6" fmla="*/ 231215 h 351429"/>
                  <a:gd name="connsiteX7" fmla="*/ 238762 w 354452"/>
                  <a:gd name="connsiteY7" fmla="*/ 228015 h 351429"/>
                  <a:gd name="connsiteX8" fmla="*/ 235045 w 354452"/>
                  <a:gd name="connsiteY8" fmla="*/ 351429 h 351429"/>
                  <a:gd name="connsiteX9" fmla="*/ 129804 w 354452"/>
                  <a:gd name="connsiteY9" fmla="*/ 351429 h 351429"/>
                  <a:gd name="connsiteX10" fmla="*/ 122370 w 354452"/>
                  <a:gd name="connsiteY10" fmla="*/ 231732 h 351429"/>
                  <a:gd name="connsiteX11" fmla="*/ 0 w 354452"/>
                  <a:gd name="connsiteY11" fmla="*/ 231215 h 351429"/>
                  <a:gd name="connsiteX12" fmla="*/ 2672 w 354452"/>
                  <a:gd name="connsiteY12" fmla="*/ 126842 h 351429"/>
                  <a:gd name="connsiteX0" fmla="*/ 2672 w 354452"/>
                  <a:gd name="connsiteY0" fmla="*/ 129514 h 354101"/>
                  <a:gd name="connsiteX1" fmla="*/ 121982 w 354452"/>
                  <a:gd name="connsiteY1" fmla="*/ 125937 h 354101"/>
                  <a:gd name="connsiteX2" fmla="*/ 115923 w 354452"/>
                  <a:gd name="connsiteY2" fmla="*/ 2672 h 354101"/>
                  <a:gd name="connsiteX3" fmla="*/ 224997 w 354452"/>
                  <a:gd name="connsiteY3" fmla="*/ 0 h 354101"/>
                  <a:gd name="connsiteX4" fmla="*/ 235045 w 354452"/>
                  <a:gd name="connsiteY4" fmla="*/ 125937 h 354101"/>
                  <a:gd name="connsiteX5" fmla="*/ 352071 w 354452"/>
                  <a:gd name="connsiteY5" fmla="*/ 125937 h 354101"/>
                  <a:gd name="connsiteX6" fmla="*/ 354452 w 354452"/>
                  <a:gd name="connsiteY6" fmla="*/ 233887 h 354101"/>
                  <a:gd name="connsiteX7" fmla="*/ 238762 w 354452"/>
                  <a:gd name="connsiteY7" fmla="*/ 230687 h 354101"/>
                  <a:gd name="connsiteX8" fmla="*/ 235045 w 354452"/>
                  <a:gd name="connsiteY8" fmla="*/ 354101 h 354101"/>
                  <a:gd name="connsiteX9" fmla="*/ 129804 w 354452"/>
                  <a:gd name="connsiteY9" fmla="*/ 354101 h 354101"/>
                  <a:gd name="connsiteX10" fmla="*/ 122370 w 354452"/>
                  <a:gd name="connsiteY10" fmla="*/ 234404 h 354101"/>
                  <a:gd name="connsiteX11" fmla="*/ 0 w 354452"/>
                  <a:gd name="connsiteY11" fmla="*/ 233887 h 354101"/>
                  <a:gd name="connsiteX12" fmla="*/ 2672 w 354452"/>
                  <a:gd name="connsiteY12" fmla="*/ 129514 h 354101"/>
                  <a:gd name="connsiteX0" fmla="*/ 2672 w 354452"/>
                  <a:gd name="connsiteY0" fmla="*/ 127133 h 351720"/>
                  <a:gd name="connsiteX1" fmla="*/ 121982 w 354452"/>
                  <a:gd name="connsiteY1" fmla="*/ 123556 h 351720"/>
                  <a:gd name="connsiteX2" fmla="*/ 115923 w 354452"/>
                  <a:gd name="connsiteY2" fmla="*/ 291 h 351720"/>
                  <a:gd name="connsiteX3" fmla="*/ 239285 w 354452"/>
                  <a:gd name="connsiteY3" fmla="*/ 0 h 351720"/>
                  <a:gd name="connsiteX4" fmla="*/ 235045 w 354452"/>
                  <a:gd name="connsiteY4" fmla="*/ 123556 h 351720"/>
                  <a:gd name="connsiteX5" fmla="*/ 352071 w 354452"/>
                  <a:gd name="connsiteY5" fmla="*/ 123556 h 351720"/>
                  <a:gd name="connsiteX6" fmla="*/ 354452 w 354452"/>
                  <a:gd name="connsiteY6" fmla="*/ 231506 h 351720"/>
                  <a:gd name="connsiteX7" fmla="*/ 238762 w 354452"/>
                  <a:gd name="connsiteY7" fmla="*/ 228306 h 351720"/>
                  <a:gd name="connsiteX8" fmla="*/ 235045 w 354452"/>
                  <a:gd name="connsiteY8" fmla="*/ 351720 h 351720"/>
                  <a:gd name="connsiteX9" fmla="*/ 129804 w 354452"/>
                  <a:gd name="connsiteY9" fmla="*/ 351720 h 351720"/>
                  <a:gd name="connsiteX10" fmla="*/ 122370 w 354452"/>
                  <a:gd name="connsiteY10" fmla="*/ 232023 h 351720"/>
                  <a:gd name="connsiteX11" fmla="*/ 0 w 354452"/>
                  <a:gd name="connsiteY11" fmla="*/ 231506 h 351720"/>
                  <a:gd name="connsiteX12" fmla="*/ 2672 w 354452"/>
                  <a:gd name="connsiteY12" fmla="*/ 127133 h 351720"/>
                  <a:gd name="connsiteX0" fmla="*/ 2672 w 354452"/>
                  <a:gd name="connsiteY0" fmla="*/ 132165 h 356752"/>
                  <a:gd name="connsiteX1" fmla="*/ 121982 w 354452"/>
                  <a:gd name="connsiteY1" fmla="*/ 128588 h 356752"/>
                  <a:gd name="connsiteX2" fmla="*/ 125297 w 354452"/>
                  <a:gd name="connsiteY2" fmla="*/ 0 h 356752"/>
                  <a:gd name="connsiteX3" fmla="*/ 239285 w 354452"/>
                  <a:gd name="connsiteY3" fmla="*/ 5032 h 356752"/>
                  <a:gd name="connsiteX4" fmla="*/ 235045 w 354452"/>
                  <a:gd name="connsiteY4" fmla="*/ 128588 h 356752"/>
                  <a:gd name="connsiteX5" fmla="*/ 352071 w 354452"/>
                  <a:gd name="connsiteY5" fmla="*/ 128588 h 356752"/>
                  <a:gd name="connsiteX6" fmla="*/ 354452 w 354452"/>
                  <a:gd name="connsiteY6" fmla="*/ 236538 h 356752"/>
                  <a:gd name="connsiteX7" fmla="*/ 238762 w 354452"/>
                  <a:gd name="connsiteY7" fmla="*/ 233338 h 356752"/>
                  <a:gd name="connsiteX8" fmla="*/ 235045 w 354452"/>
                  <a:gd name="connsiteY8" fmla="*/ 356752 h 356752"/>
                  <a:gd name="connsiteX9" fmla="*/ 129804 w 354452"/>
                  <a:gd name="connsiteY9" fmla="*/ 356752 h 356752"/>
                  <a:gd name="connsiteX10" fmla="*/ 122370 w 354452"/>
                  <a:gd name="connsiteY10" fmla="*/ 237055 h 356752"/>
                  <a:gd name="connsiteX11" fmla="*/ 0 w 354452"/>
                  <a:gd name="connsiteY11" fmla="*/ 236538 h 356752"/>
                  <a:gd name="connsiteX12" fmla="*/ 2672 w 354452"/>
                  <a:gd name="connsiteY12" fmla="*/ 132165 h 356752"/>
                  <a:gd name="connsiteX0" fmla="*/ 2672 w 354452"/>
                  <a:gd name="connsiteY0" fmla="*/ 132165 h 356752"/>
                  <a:gd name="connsiteX1" fmla="*/ 121982 w 354452"/>
                  <a:gd name="connsiteY1" fmla="*/ 128588 h 356752"/>
                  <a:gd name="connsiteX2" fmla="*/ 125297 w 354452"/>
                  <a:gd name="connsiteY2" fmla="*/ 0 h 356752"/>
                  <a:gd name="connsiteX3" fmla="*/ 239285 w 354452"/>
                  <a:gd name="connsiteY3" fmla="*/ 5032 h 356752"/>
                  <a:gd name="connsiteX4" fmla="*/ 235045 w 354452"/>
                  <a:gd name="connsiteY4" fmla="*/ 128588 h 356752"/>
                  <a:gd name="connsiteX5" fmla="*/ 352071 w 354452"/>
                  <a:gd name="connsiteY5" fmla="*/ 128588 h 356752"/>
                  <a:gd name="connsiteX6" fmla="*/ 354452 w 354452"/>
                  <a:gd name="connsiteY6" fmla="*/ 236538 h 356752"/>
                  <a:gd name="connsiteX7" fmla="*/ 231659 w 354452"/>
                  <a:gd name="connsiteY7" fmla="*/ 236537 h 356752"/>
                  <a:gd name="connsiteX8" fmla="*/ 235045 w 354452"/>
                  <a:gd name="connsiteY8" fmla="*/ 356752 h 356752"/>
                  <a:gd name="connsiteX9" fmla="*/ 129804 w 354452"/>
                  <a:gd name="connsiteY9" fmla="*/ 356752 h 356752"/>
                  <a:gd name="connsiteX10" fmla="*/ 122370 w 354452"/>
                  <a:gd name="connsiteY10" fmla="*/ 237055 h 356752"/>
                  <a:gd name="connsiteX11" fmla="*/ 0 w 354452"/>
                  <a:gd name="connsiteY11" fmla="*/ 236538 h 356752"/>
                  <a:gd name="connsiteX12" fmla="*/ 2672 w 354452"/>
                  <a:gd name="connsiteY12" fmla="*/ 132165 h 356752"/>
                  <a:gd name="connsiteX0" fmla="*/ 2672 w 354452"/>
                  <a:gd name="connsiteY0" fmla="*/ 132165 h 356752"/>
                  <a:gd name="connsiteX1" fmla="*/ 121982 w 354452"/>
                  <a:gd name="connsiteY1" fmla="*/ 128588 h 356752"/>
                  <a:gd name="connsiteX2" fmla="*/ 125297 w 354452"/>
                  <a:gd name="connsiteY2" fmla="*/ 0 h 356752"/>
                  <a:gd name="connsiteX3" fmla="*/ 239285 w 354452"/>
                  <a:gd name="connsiteY3" fmla="*/ 5032 h 356752"/>
                  <a:gd name="connsiteX4" fmla="*/ 238009 w 354452"/>
                  <a:gd name="connsiteY4" fmla="*/ 128587 h 356752"/>
                  <a:gd name="connsiteX5" fmla="*/ 352071 w 354452"/>
                  <a:gd name="connsiteY5" fmla="*/ 128588 h 356752"/>
                  <a:gd name="connsiteX6" fmla="*/ 354452 w 354452"/>
                  <a:gd name="connsiteY6" fmla="*/ 236538 h 356752"/>
                  <a:gd name="connsiteX7" fmla="*/ 231659 w 354452"/>
                  <a:gd name="connsiteY7" fmla="*/ 236537 h 356752"/>
                  <a:gd name="connsiteX8" fmla="*/ 235045 w 354452"/>
                  <a:gd name="connsiteY8" fmla="*/ 356752 h 356752"/>
                  <a:gd name="connsiteX9" fmla="*/ 129804 w 354452"/>
                  <a:gd name="connsiteY9" fmla="*/ 356752 h 356752"/>
                  <a:gd name="connsiteX10" fmla="*/ 122370 w 354452"/>
                  <a:gd name="connsiteY10" fmla="*/ 237055 h 356752"/>
                  <a:gd name="connsiteX11" fmla="*/ 0 w 354452"/>
                  <a:gd name="connsiteY11" fmla="*/ 236538 h 356752"/>
                  <a:gd name="connsiteX12" fmla="*/ 2672 w 354452"/>
                  <a:gd name="connsiteY12" fmla="*/ 132165 h 356752"/>
                  <a:gd name="connsiteX0" fmla="*/ 2672 w 354452"/>
                  <a:gd name="connsiteY0" fmla="*/ 132165 h 356752"/>
                  <a:gd name="connsiteX1" fmla="*/ 121982 w 354452"/>
                  <a:gd name="connsiteY1" fmla="*/ 128588 h 356752"/>
                  <a:gd name="connsiteX2" fmla="*/ 125297 w 354452"/>
                  <a:gd name="connsiteY2" fmla="*/ 0 h 356752"/>
                  <a:gd name="connsiteX3" fmla="*/ 238009 w 354452"/>
                  <a:gd name="connsiteY3" fmla="*/ 0 h 356752"/>
                  <a:gd name="connsiteX4" fmla="*/ 238009 w 354452"/>
                  <a:gd name="connsiteY4" fmla="*/ 128587 h 356752"/>
                  <a:gd name="connsiteX5" fmla="*/ 352071 w 354452"/>
                  <a:gd name="connsiteY5" fmla="*/ 128588 h 356752"/>
                  <a:gd name="connsiteX6" fmla="*/ 354452 w 354452"/>
                  <a:gd name="connsiteY6" fmla="*/ 236538 h 356752"/>
                  <a:gd name="connsiteX7" fmla="*/ 231659 w 354452"/>
                  <a:gd name="connsiteY7" fmla="*/ 236537 h 356752"/>
                  <a:gd name="connsiteX8" fmla="*/ 235045 w 354452"/>
                  <a:gd name="connsiteY8" fmla="*/ 356752 h 356752"/>
                  <a:gd name="connsiteX9" fmla="*/ 129804 w 354452"/>
                  <a:gd name="connsiteY9" fmla="*/ 356752 h 356752"/>
                  <a:gd name="connsiteX10" fmla="*/ 122370 w 354452"/>
                  <a:gd name="connsiteY10" fmla="*/ 237055 h 356752"/>
                  <a:gd name="connsiteX11" fmla="*/ 0 w 354452"/>
                  <a:gd name="connsiteY11" fmla="*/ 236538 h 356752"/>
                  <a:gd name="connsiteX12" fmla="*/ 2672 w 354452"/>
                  <a:gd name="connsiteY12" fmla="*/ 132165 h 356752"/>
                  <a:gd name="connsiteX0" fmla="*/ 2672 w 354452"/>
                  <a:gd name="connsiteY0" fmla="*/ 132165 h 361950"/>
                  <a:gd name="connsiteX1" fmla="*/ 121982 w 354452"/>
                  <a:gd name="connsiteY1" fmla="*/ 128588 h 361950"/>
                  <a:gd name="connsiteX2" fmla="*/ 125297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1659 w 354452"/>
                  <a:gd name="connsiteY7" fmla="*/ 236537 h 361950"/>
                  <a:gd name="connsiteX8" fmla="*/ 235045 w 354452"/>
                  <a:gd name="connsiteY8" fmla="*/ 356752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32165 h 361950"/>
                  <a:gd name="connsiteX0" fmla="*/ 2672 w 354452"/>
                  <a:gd name="connsiteY0" fmla="*/ 132165 h 361950"/>
                  <a:gd name="connsiteX1" fmla="*/ 121982 w 354452"/>
                  <a:gd name="connsiteY1" fmla="*/ 128588 h 361950"/>
                  <a:gd name="connsiteX2" fmla="*/ 125297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1659 w 354452"/>
                  <a:gd name="connsiteY7" fmla="*/ 236537 h 361950"/>
                  <a:gd name="connsiteX8" fmla="*/ 238009 w 354452"/>
                  <a:gd name="connsiteY8" fmla="*/ 361950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32165 h 361950"/>
                  <a:gd name="connsiteX0" fmla="*/ 2672 w 354452"/>
                  <a:gd name="connsiteY0" fmla="*/ 132165 h 361950"/>
                  <a:gd name="connsiteX1" fmla="*/ 121982 w 354452"/>
                  <a:gd name="connsiteY1" fmla="*/ 128588 h 361950"/>
                  <a:gd name="connsiteX2" fmla="*/ 125297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8009 w 354452"/>
                  <a:gd name="connsiteY7" fmla="*/ 236537 h 361950"/>
                  <a:gd name="connsiteX8" fmla="*/ 238009 w 354452"/>
                  <a:gd name="connsiteY8" fmla="*/ 361950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32165 h 361950"/>
                  <a:gd name="connsiteX0" fmla="*/ 2672 w 354452"/>
                  <a:gd name="connsiteY0" fmla="*/ 132165 h 361950"/>
                  <a:gd name="connsiteX1" fmla="*/ 121982 w 354452"/>
                  <a:gd name="connsiteY1" fmla="*/ 128588 h 361950"/>
                  <a:gd name="connsiteX2" fmla="*/ 124045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8009 w 354452"/>
                  <a:gd name="connsiteY7" fmla="*/ 236537 h 361950"/>
                  <a:gd name="connsiteX8" fmla="*/ 238009 w 354452"/>
                  <a:gd name="connsiteY8" fmla="*/ 361950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32165 h 361950"/>
                  <a:gd name="connsiteX0" fmla="*/ 2672 w 354452"/>
                  <a:gd name="connsiteY0" fmla="*/ 128587 h 361950"/>
                  <a:gd name="connsiteX1" fmla="*/ 121982 w 354452"/>
                  <a:gd name="connsiteY1" fmla="*/ 128588 h 361950"/>
                  <a:gd name="connsiteX2" fmla="*/ 124045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8009 w 354452"/>
                  <a:gd name="connsiteY7" fmla="*/ 236537 h 361950"/>
                  <a:gd name="connsiteX8" fmla="*/ 238009 w 354452"/>
                  <a:gd name="connsiteY8" fmla="*/ 361950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28587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4452" h="361950">
                    <a:moveTo>
                      <a:pt x="2672" y="128587"/>
                    </a:moveTo>
                    <a:lnTo>
                      <a:pt x="121982" y="128588"/>
                    </a:lnTo>
                    <a:cubicBezTo>
                      <a:pt x="122670" y="85725"/>
                      <a:pt x="123357" y="42863"/>
                      <a:pt x="124045" y="0"/>
                    </a:cubicBezTo>
                    <a:lnTo>
                      <a:pt x="238009" y="0"/>
                    </a:lnTo>
                    <a:cubicBezTo>
                      <a:pt x="237584" y="41185"/>
                      <a:pt x="238434" y="87402"/>
                      <a:pt x="238009" y="128587"/>
                    </a:cubicBezTo>
                    <a:lnTo>
                      <a:pt x="352071" y="128588"/>
                    </a:lnTo>
                    <a:cubicBezTo>
                      <a:pt x="352865" y="164571"/>
                      <a:pt x="353658" y="200555"/>
                      <a:pt x="354452" y="236538"/>
                    </a:cubicBezTo>
                    <a:lnTo>
                      <a:pt x="238009" y="236537"/>
                    </a:lnTo>
                    <a:cubicBezTo>
                      <a:pt x="239138" y="276609"/>
                      <a:pt x="236880" y="321878"/>
                      <a:pt x="238009" y="361950"/>
                    </a:cubicBezTo>
                    <a:lnTo>
                      <a:pt x="125297" y="361950"/>
                    </a:lnTo>
                    <a:cubicBezTo>
                      <a:pt x="124321" y="320318"/>
                      <a:pt x="123346" y="278687"/>
                      <a:pt x="122370" y="237055"/>
                    </a:cubicBezTo>
                    <a:lnTo>
                      <a:pt x="0" y="236538"/>
                    </a:lnTo>
                    <a:cubicBezTo>
                      <a:pt x="891" y="201747"/>
                      <a:pt x="1781" y="163378"/>
                      <a:pt x="2672" y="128587"/>
                    </a:cubicBezTo>
                    <a:close/>
                  </a:path>
                </a:pathLst>
              </a:custGeom>
              <a:solidFill>
                <a:schemeClr val="accent2"/>
              </a:solid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ectangle 119"/>
          <p:cNvSpPr/>
          <p:nvPr/>
        </p:nvSpPr>
        <p:spPr>
          <a:xfrm>
            <a:off x="269876" y="1288198"/>
            <a:ext cx="8734424" cy="4489491"/>
          </a:xfrm>
          <a:prstGeom prst="rect">
            <a:avLst/>
          </a:prstGeom>
          <a:gradFill flip="none" rotWithShape="1">
            <a:gsLst>
              <a:gs pos="29000">
                <a:srgbClr val="796669">
                  <a:alpha val="10000"/>
                </a:srgbClr>
              </a:gs>
              <a:gs pos="98000">
                <a:srgbClr val="FFFFFF">
                  <a:alpha val="10000"/>
                </a:srgbClr>
              </a:gs>
            </a:gsLst>
            <a:lin ang="5520000" scaled="0"/>
            <a:tileRect/>
          </a:gradFill>
          <a:ln w="19050">
            <a:gradFill flip="none" rotWithShape="1">
              <a:gsLst>
                <a:gs pos="0">
                  <a:srgbClr val="E53E30"/>
                </a:gs>
                <a:gs pos="100000">
                  <a:prstClr val="white">
                    <a:alpha val="0"/>
                  </a:prstClr>
                </a:gs>
              </a:gsLst>
              <a:lin ang="5400000" scaled="0"/>
              <a:tileRect/>
            </a:gradFill>
            <a:headEnd type="none" w="med" len="med"/>
            <a:tailEnd type="none" w="med" len="med"/>
          </a:ln>
          <a:effectLst/>
          <a:scene3d>
            <a:camera prst="orthographicFront">
              <a:rot lat="0" lon="0" rev="0"/>
            </a:camera>
            <a:lightRig rig="threePt" dir="t">
              <a:rot lat="0" lon="0" rev="1200000"/>
            </a:lightRig>
          </a:scene3d>
          <a:sp3d/>
        </p:spPr>
        <p:txBody>
          <a:bodyPr vert="horz" wrap="square" lIns="82124" tIns="41061" rIns="82124" bIns="41061" numCol="1" rtlCol="0" anchor="ctr" anchorCtr="0" compatLnSpc="1">
            <a:prstTxWarp prst="textNoShape">
              <a:avLst/>
            </a:prstTxWarp>
            <a:noAutofit/>
          </a:bodyPr>
          <a:lstStyle/>
          <a:p>
            <a:pPr defTabSz="508993"/>
            <a:endParaRPr lang="en-US" sz="1100" kern="0" dirty="0">
              <a:solidFill>
                <a:srgbClr val="FFFFFF"/>
              </a:solidFill>
              <a:effectLst>
                <a:outerShdw blurRad="38100" dist="38100" dir="2700000" algn="tl">
                  <a:srgbClr val="000000">
                    <a:alpha val="43137"/>
                  </a:srgbClr>
                </a:outerShdw>
              </a:effectLst>
              <a:latin typeface="Arial"/>
              <a:cs typeface="Arial"/>
            </a:endParaRPr>
          </a:p>
        </p:txBody>
      </p:sp>
      <p:sp>
        <p:nvSpPr>
          <p:cNvPr id="2" name="Title 1"/>
          <p:cNvSpPr>
            <a:spLocks noGrp="1"/>
          </p:cNvSpPr>
          <p:nvPr>
            <p:ph type="title"/>
          </p:nvPr>
        </p:nvSpPr>
        <p:spPr/>
        <p:txBody>
          <a:bodyPr>
            <a:normAutofit/>
          </a:bodyPr>
          <a:lstStyle/>
          <a:p>
            <a:r>
              <a:rPr lang="en-US" dirty="0" smtClean="0"/>
              <a:t>Repatha</a:t>
            </a:r>
            <a:r>
              <a:rPr lang="en-US" baseline="20000" dirty="0" smtClean="0"/>
              <a:t>™</a:t>
            </a:r>
            <a:r>
              <a:rPr lang="en-US" dirty="0" smtClean="0"/>
              <a:t> + a Statin Achieved Intensive </a:t>
            </a:r>
            <a:br>
              <a:rPr lang="en-US" dirty="0" smtClean="0"/>
            </a:br>
            <a:r>
              <a:rPr lang="en-US" dirty="0" smtClean="0"/>
              <a:t>LDL-C Reduction Up to 77% vs Placebo</a:t>
            </a:r>
            <a:r>
              <a:rPr lang="en-US" baseline="30000" dirty="0" smtClean="0"/>
              <a:t>1,2</a:t>
            </a:r>
            <a:endParaRPr lang="en-US" baseline="30000" dirty="0"/>
          </a:p>
        </p:txBody>
      </p:sp>
      <p:sp>
        <p:nvSpPr>
          <p:cNvPr id="105" name="TextBox 104"/>
          <p:cNvSpPr txBox="1"/>
          <p:nvPr/>
        </p:nvSpPr>
        <p:spPr>
          <a:xfrm>
            <a:off x="283464" y="6334440"/>
            <a:ext cx="6544578" cy="242445"/>
          </a:xfrm>
          <a:prstGeom prst="rect">
            <a:avLst/>
          </a:prstGeom>
          <a:noFill/>
        </p:spPr>
        <p:txBody>
          <a:bodyPr vert="horz" wrap="square" lIns="0" tIns="0" rIns="0" bIns="0" rtlCol="0" anchor="b" anchorCtr="0">
            <a:noAutofit/>
          </a:bodyPr>
          <a:lstStyle>
            <a:defPPr>
              <a:defRPr lang="en-US"/>
            </a:defPPr>
            <a:lvl1pPr>
              <a:defRPr sz="900" b="0">
                <a:solidFill>
                  <a:srgbClr val="000000"/>
                </a:solidFill>
                <a:latin typeface="Arial"/>
              </a:defRPr>
            </a:lvl1pPr>
          </a:lstStyle>
          <a:p>
            <a:pPr>
              <a:spcBef>
                <a:spcPts val="200"/>
              </a:spcBef>
            </a:pPr>
            <a:r>
              <a:rPr lang="en-US" dirty="0" smtClean="0">
                <a:latin typeface="Arial" pitchFamily="34" charset="0"/>
              </a:rPr>
              <a:t>1. </a:t>
            </a:r>
            <a:r>
              <a:rPr lang="en-US" dirty="0" smtClean="0"/>
              <a:t>Repatha</a:t>
            </a:r>
            <a:r>
              <a:rPr lang="en-US" baseline="30000" dirty="0" smtClean="0"/>
              <a:t>™</a:t>
            </a:r>
            <a:r>
              <a:rPr lang="en-US" dirty="0" smtClean="0"/>
              <a:t> (evolocumab) Prescribing Information, Amgen. 2. Data on file, Amgen. </a:t>
            </a:r>
            <a:endParaRPr lang="en-US" dirty="0" smtClean="0">
              <a:solidFill>
                <a:schemeClr val="tx1"/>
              </a:solidFill>
              <a:cs typeface="Arial" pitchFamily="34" charset="0"/>
            </a:endParaRPr>
          </a:p>
        </p:txBody>
      </p:sp>
      <p:sp>
        <p:nvSpPr>
          <p:cNvPr id="124" name="TextBox 123"/>
          <p:cNvSpPr txBox="1"/>
          <p:nvPr/>
        </p:nvSpPr>
        <p:spPr>
          <a:xfrm>
            <a:off x="283464" y="5416571"/>
            <a:ext cx="8731949" cy="730680"/>
          </a:xfrm>
          <a:prstGeom prst="rect">
            <a:avLst/>
          </a:prstGeom>
          <a:noFill/>
        </p:spPr>
        <p:txBody>
          <a:bodyPr vert="horz" wrap="square" lIns="0" tIns="0" rIns="0" bIns="0" rtlCol="0" anchor="b" anchorCtr="0">
            <a:noAutofit/>
          </a:bodyPr>
          <a:lstStyle>
            <a:defPPr>
              <a:defRPr lang="en-US"/>
            </a:defPPr>
            <a:lvl1pPr>
              <a:defRPr sz="900" b="0">
                <a:solidFill>
                  <a:srgbClr val="000000"/>
                </a:solidFill>
                <a:latin typeface="Arial"/>
              </a:defRPr>
            </a:lvl1pPr>
          </a:lstStyle>
          <a:p>
            <a:pPr>
              <a:spcBef>
                <a:spcPts val="200"/>
              </a:spcBef>
            </a:pPr>
            <a:r>
              <a:rPr lang="en-US" dirty="0" smtClean="0">
                <a:solidFill>
                  <a:schemeClr val="bg1"/>
                </a:solidFill>
                <a:cs typeface="Arial" pitchFamily="34" charset="0"/>
              </a:rPr>
              <a:t>Estimates based on a multiple imputation model that accounts for treatment adherence.</a:t>
            </a:r>
            <a:r>
              <a:rPr lang="en-US" baseline="30000" dirty="0" smtClean="0">
                <a:solidFill>
                  <a:schemeClr val="bg1"/>
                </a:solidFill>
                <a:cs typeface="Arial" pitchFamily="34" charset="0"/>
              </a:rPr>
              <a:t>1</a:t>
            </a:r>
          </a:p>
        </p:txBody>
      </p:sp>
      <p:sp>
        <p:nvSpPr>
          <p:cNvPr id="83" name="Rectangle 82"/>
          <p:cNvSpPr/>
          <p:nvPr/>
        </p:nvSpPr>
        <p:spPr>
          <a:xfrm>
            <a:off x="317500" y="5485302"/>
            <a:ext cx="914033" cy="292388"/>
          </a:xfrm>
          <a:prstGeom prst="rect">
            <a:avLst/>
          </a:prstGeom>
        </p:spPr>
        <p:txBody>
          <a:bodyPr wrap="none" lIns="0" tIns="0" rIns="0" bIns="0">
            <a:noAutofit/>
          </a:bodyPr>
          <a:lstStyle/>
          <a:p>
            <a:pPr marL="169863" indent="-169863" fontAlgn="t"/>
            <a:r>
              <a:rPr lang="en-US" dirty="0" smtClean="0">
                <a:solidFill>
                  <a:schemeClr val="bg2"/>
                </a:solidFill>
                <a:latin typeface="Arial" pitchFamily="34" charset="0"/>
              </a:rPr>
              <a:t>N = 147</a:t>
            </a:r>
          </a:p>
        </p:txBody>
      </p:sp>
      <p:sp>
        <p:nvSpPr>
          <p:cNvPr id="84" name="Rectangle 83"/>
          <p:cNvSpPr/>
          <p:nvPr/>
        </p:nvSpPr>
        <p:spPr>
          <a:xfrm>
            <a:off x="6487886" y="5516080"/>
            <a:ext cx="2656114" cy="261610"/>
          </a:xfrm>
          <a:prstGeom prst="rect">
            <a:avLst/>
          </a:prstGeom>
        </p:spPr>
        <p:txBody>
          <a:bodyPr wrap="square">
            <a:spAutoFit/>
          </a:bodyPr>
          <a:lstStyle/>
          <a:p>
            <a:r>
              <a:rPr lang="en-US" sz="1100" i="1" dirty="0" smtClean="0">
                <a:solidFill>
                  <a:schemeClr val="bg1"/>
                </a:solidFill>
                <a:latin typeface="Arial" pitchFamily="34" charset="0"/>
                <a:cs typeface="Arial" pitchFamily="34" charset="0"/>
              </a:rPr>
              <a:t>P</a:t>
            </a:r>
            <a:r>
              <a:rPr lang="en-US" sz="1100" dirty="0" smtClean="0">
                <a:solidFill>
                  <a:schemeClr val="bg1"/>
                </a:solidFill>
                <a:latin typeface="Arial" pitchFamily="34" charset="0"/>
                <a:cs typeface="Arial" pitchFamily="34" charset="0"/>
              </a:rPr>
              <a:t> &lt; 0.0001 for all arms represented</a:t>
            </a:r>
          </a:p>
        </p:txBody>
      </p:sp>
      <p:grpSp>
        <p:nvGrpSpPr>
          <p:cNvPr id="85" name="Group 84"/>
          <p:cNvGrpSpPr/>
          <p:nvPr/>
        </p:nvGrpSpPr>
        <p:grpSpPr>
          <a:xfrm>
            <a:off x="7761515" y="69215"/>
            <a:ext cx="1307592" cy="970601"/>
            <a:chOff x="7761515" y="69215"/>
            <a:chExt cx="1307592" cy="970601"/>
          </a:xfrm>
        </p:grpSpPr>
        <p:sp>
          <p:nvSpPr>
            <p:cNvPr id="88" name="Pentagon 87"/>
            <p:cNvSpPr/>
            <p:nvPr/>
          </p:nvSpPr>
          <p:spPr>
            <a:xfrm rot="5400000">
              <a:off x="7991360" y="16321"/>
              <a:ext cx="849904" cy="1197086"/>
            </a:xfrm>
            <a:prstGeom prst="homePlate">
              <a:avLst>
                <a:gd name="adj" fmla="val 22917"/>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rial" pitchFamily="34" charset="0"/>
              </a:endParaRPr>
            </a:p>
          </p:txBody>
        </p:sp>
        <p:sp>
          <p:nvSpPr>
            <p:cNvPr id="89" name="TextBox 88"/>
            <p:cNvSpPr txBox="1"/>
            <p:nvPr/>
          </p:nvSpPr>
          <p:spPr>
            <a:xfrm>
              <a:off x="7761515" y="360606"/>
              <a:ext cx="1307592" cy="381699"/>
            </a:xfrm>
            <a:prstGeom prst="rect">
              <a:avLst/>
            </a:prstGeom>
            <a:noFill/>
          </p:spPr>
          <p:txBody>
            <a:bodyPr wrap="square" lIns="0" tIns="0" rIns="0" bIns="0" rtlCol="0">
              <a:noAutofit/>
            </a:bodyPr>
            <a:lstStyle/>
            <a:p>
              <a:pPr algn="ctr"/>
              <a:r>
                <a:rPr lang="en-US" sz="1400" b="1" dirty="0" smtClean="0">
                  <a:solidFill>
                    <a:schemeClr val="bg1"/>
                  </a:solidFill>
                  <a:latin typeface="Arial Narrow" pitchFamily="34" charset="0"/>
                  <a:cs typeface="Arial" pitchFamily="34" charset="0"/>
                </a:rPr>
                <a:t>COMBINATION</a:t>
              </a:r>
              <a:endParaRPr lang="en-US" sz="1200" b="1" dirty="0" smtClean="0">
                <a:solidFill>
                  <a:schemeClr val="bg1"/>
                </a:solidFill>
                <a:latin typeface="Arial Narrow" pitchFamily="34" charset="0"/>
                <a:cs typeface="Arial" pitchFamily="34" charset="0"/>
              </a:endParaRPr>
            </a:p>
            <a:p>
              <a:pPr algn="ctr">
                <a:spcAft>
                  <a:spcPts val="200"/>
                </a:spcAft>
              </a:pPr>
              <a:r>
                <a:rPr lang="en-US" sz="900" b="1" dirty="0" smtClean="0">
                  <a:solidFill>
                    <a:schemeClr val="bg1"/>
                  </a:solidFill>
                  <a:latin typeface="Arial Narrow" pitchFamily="34" charset="0"/>
                  <a:cs typeface="Arial" pitchFamily="34" charset="0"/>
                </a:rPr>
                <a:t>WITH STATIN THERAPY</a:t>
              </a:r>
            </a:p>
            <a:p>
              <a:pPr algn="ctr"/>
              <a:r>
                <a:rPr lang="en-US" sz="900" b="1" dirty="0" smtClean="0">
                  <a:solidFill>
                    <a:schemeClr val="bg1"/>
                  </a:solidFill>
                  <a:latin typeface="Arial Narrow" pitchFamily="34" charset="0"/>
                  <a:cs typeface="Arial" pitchFamily="34" charset="0"/>
                </a:rPr>
                <a:t>STUDY 1</a:t>
              </a:r>
            </a:p>
          </p:txBody>
        </p:sp>
        <p:cxnSp>
          <p:nvCxnSpPr>
            <p:cNvPr id="90" name="Straight Connector 89"/>
            <p:cNvCxnSpPr/>
            <p:nvPr/>
          </p:nvCxnSpPr>
          <p:spPr>
            <a:xfrm>
              <a:off x="7989001" y="720268"/>
              <a:ext cx="88458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1" name="Group 73"/>
            <p:cNvGrpSpPr>
              <a:grpSpLocks noChangeAspect="1"/>
            </p:cNvGrpSpPr>
            <p:nvPr/>
          </p:nvGrpSpPr>
          <p:grpSpPr>
            <a:xfrm>
              <a:off x="8279151" y="69215"/>
              <a:ext cx="274320" cy="274320"/>
              <a:chOff x="2308636" y="1433723"/>
              <a:chExt cx="665020" cy="665020"/>
            </a:xfrm>
          </p:grpSpPr>
          <p:sp>
            <p:nvSpPr>
              <p:cNvPr id="92" name="Oval 91"/>
              <p:cNvSpPr/>
              <p:nvPr/>
            </p:nvSpPr>
            <p:spPr>
              <a:xfrm>
                <a:off x="2308636" y="1433723"/>
                <a:ext cx="665020" cy="665020"/>
              </a:xfrm>
              <a:prstGeom prst="ellipse">
                <a:avLst/>
              </a:prstGeom>
              <a:gradFill flip="none" rotWithShape="1">
                <a:gsLst>
                  <a:gs pos="0">
                    <a:srgbClr val="C52215"/>
                  </a:gs>
                  <a:gs pos="50000">
                    <a:schemeClr val="accent2"/>
                  </a:gs>
                  <a:gs pos="100000">
                    <a:schemeClr val="accent2">
                      <a:shade val="100000"/>
                      <a:satMod val="115000"/>
                    </a:schemeClr>
                  </a:gs>
                </a:gsLst>
                <a:lin ang="5400000" scaled="1"/>
                <a:tileRect/>
              </a:gradFill>
              <a:ln w="19050">
                <a:solidFill>
                  <a:schemeClr val="bg2"/>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4800" dirty="0">
                  <a:solidFill>
                    <a:schemeClr val="bg1"/>
                  </a:solidFill>
                  <a:latin typeface="Arial Black" pitchFamily="34" charset="0"/>
                  <a:cs typeface="Arial" pitchFamily="34" charset="0"/>
                </a:endParaRPr>
              </a:p>
            </p:txBody>
          </p:sp>
          <p:sp>
            <p:nvSpPr>
              <p:cNvPr id="111" name="Freeform 110"/>
              <p:cNvSpPr/>
              <p:nvPr/>
            </p:nvSpPr>
            <p:spPr>
              <a:xfrm>
                <a:off x="2463920" y="1585258"/>
                <a:ext cx="354452" cy="361950"/>
              </a:xfrm>
              <a:custGeom>
                <a:avLst/>
                <a:gdLst>
                  <a:gd name="connsiteX0" fmla="*/ 0 w 422695"/>
                  <a:gd name="connsiteY0" fmla="*/ 93678 h 258792"/>
                  <a:gd name="connsiteX1" fmla="*/ 93678 w 422695"/>
                  <a:gd name="connsiteY1" fmla="*/ 93678 h 258792"/>
                  <a:gd name="connsiteX2" fmla="*/ 93678 w 422695"/>
                  <a:gd name="connsiteY2" fmla="*/ 0 h 258792"/>
                  <a:gd name="connsiteX3" fmla="*/ 329017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93678 h 258792"/>
                  <a:gd name="connsiteX1" fmla="*/ 93678 w 422695"/>
                  <a:gd name="connsiteY1" fmla="*/ 93678 h 258792"/>
                  <a:gd name="connsiteX2" fmla="*/ 179403 w 422695"/>
                  <a:gd name="connsiteY2" fmla="*/ 0 h 258792"/>
                  <a:gd name="connsiteX3" fmla="*/ 329017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93678 h 258792"/>
                  <a:gd name="connsiteX1" fmla="*/ 93678 w 422695"/>
                  <a:gd name="connsiteY1" fmla="*/ 93678 h 258792"/>
                  <a:gd name="connsiteX2" fmla="*/ 179403 w 422695"/>
                  <a:gd name="connsiteY2" fmla="*/ 0 h 258792"/>
                  <a:gd name="connsiteX3" fmla="*/ 238529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93678 h 258792"/>
                  <a:gd name="connsiteX1" fmla="*/ 93678 w 422695"/>
                  <a:gd name="connsiteY1" fmla="*/ 93678 h 258792"/>
                  <a:gd name="connsiteX2" fmla="*/ 179403 w 422695"/>
                  <a:gd name="connsiteY2" fmla="*/ 0 h 258792"/>
                  <a:gd name="connsiteX3" fmla="*/ 238529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93678 h 258792"/>
                  <a:gd name="connsiteX1" fmla="*/ 204803 w 422695"/>
                  <a:gd name="connsiteY1" fmla="*/ 57150 h 258792"/>
                  <a:gd name="connsiteX2" fmla="*/ 179403 w 422695"/>
                  <a:gd name="connsiteY2" fmla="*/ 0 h 258792"/>
                  <a:gd name="connsiteX3" fmla="*/ 238529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100822 h 265936"/>
                  <a:gd name="connsiteX1" fmla="*/ 204803 w 422695"/>
                  <a:gd name="connsiteY1" fmla="*/ 64294 h 265936"/>
                  <a:gd name="connsiteX2" fmla="*/ 191309 w 422695"/>
                  <a:gd name="connsiteY2" fmla="*/ 0 h 265936"/>
                  <a:gd name="connsiteX3" fmla="*/ 238529 w 422695"/>
                  <a:gd name="connsiteY3" fmla="*/ 7144 h 265936"/>
                  <a:gd name="connsiteX4" fmla="*/ 329017 w 422695"/>
                  <a:gd name="connsiteY4" fmla="*/ 100822 h 265936"/>
                  <a:gd name="connsiteX5" fmla="*/ 422695 w 422695"/>
                  <a:gd name="connsiteY5" fmla="*/ 100822 h 265936"/>
                  <a:gd name="connsiteX6" fmla="*/ 422695 w 422695"/>
                  <a:gd name="connsiteY6" fmla="*/ 172258 h 265936"/>
                  <a:gd name="connsiteX7" fmla="*/ 329017 w 422695"/>
                  <a:gd name="connsiteY7" fmla="*/ 172258 h 265936"/>
                  <a:gd name="connsiteX8" fmla="*/ 329017 w 422695"/>
                  <a:gd name="connsiteY8" fmla="*/ 265936 h 265936"/>
                  <a:gd name="connsiteX9" fmla="*/ 93678 w 422695"/>
                  <a:gd name="connsiteY9" fmla="*/ 265936 h 265936"/>
                  <a:gd name="connsiteX10" fmla="*/ 93678 w 422695"/>
                  <a:gd name="connsiteY10" fmla="*/ 172258 h 265936"/>
                  <a:gd name="connsiteX11" fmla="*/ 0 w 422695"/>
                  <a:gd name="connsiteY11" fmla="*/ 172258 h 265936"/>
                  <a:gd name="connsiteX12" fmla="*/ 0 w 422695"/>
                  <a:gd name="connsiteY12" fmla="*/ 100822 h 265936"/>
                  <a:gd name="connsiteX0" fmla="*/ 0 w 422695"/>
                  <a:gd name="connsiteY0" fmla="*/ 137993 h 303107"/>
                  <a:gd name="connsiteX1" fmla="*/ 204803 w 422695"/>
                  <a:gd name="connsiteY1" fmla="*/ 101465 h 303107"/>
                  <a:gd name="connsiteX2" fmla="*/ 113251 w 422695"/>
                  <a:gd name="connsiteY2" fmla="*/ 0 h 303107"/>
                  <a:gd name="connsiteX3" fmla="*/ 238529 w 422695"/>
                  <a:gd name="connsiteY3" fmla="*/ 44315 h 303107"/>
                  <a:gd name="connsiteX4" fmla="*/ 329017 w 422695"/>
                  <a:gd name="connsiteY4" fmla="*/ 137993 h 303107"/>
                  <a:gd name="connsiteX5" fmla="*/ 422695 w 422695"/>
                  <a:gd name="connsiteY5" fmla="*/ 137993 h 303107"/>
                  <a:gd name="connsiteX6" fmla="*/ 422695 w 422695"/>
                  <a:gd name="connsiteY6" fmla="*/ 209429 h 303107"/>
                  <a:gd name="connsiteX7" fmla="*/ 329017 w 422695"/>
                  <a:gd name="connsiteY7" fmla="*/ 209429 h 303107"/>
                  <a:gd name="connsiteX8" fmla="*/ 329017 w 422695"/>
                  <a:gd name="connsiteY8" fmla="*/ 303107 h 303107"/>
                  <a:gd name="connsiteX9" fmla="*/ 93678 w 422695"/>
                  <a:gd name="connsiteY9" fmla="*/ 303107 h 303107"/>
                  <a:gd name="connsiteX10" fmla="*/ 93678 w 422695"/>
                  <a:gd name="connsiteY10" fmla="*/ 209429 h 303107"/>
                  <a:gd name="connsiteX11" fmla="*/ 0 w 422695"/>
                  <a:gd name="connsiteY11" fmla="*/ 209429 h 303107"/>
                  <a:gd name="connsiteX12" fmla="*/ 0 w 422695"/>
                  <a:gd name="connsiteY12" fmla="*/ 137993 h 303107"/>
                  <a:gd name="connsiteX0" fmla="*/ 0 w 422695"/>
                  <a:gd name="connsiteY0" fmla="*/ 137993 h 303107"/>
                  <a:gd name="connsiteX1" fmla="*/ 204803 w 422695"/>
                  <a:gd name="connsiteY1" fmla="*/ 101465 h 303107"/>
                  <a:gd name="connsiteX2" fmla="*/ 113251 w 422695"/>
                  <a:gd name="connsiteY2" fmla="*/ 0 h 303107"/>
                  <a:gd name="connsiteX3" fmla="*/ 216227 w 422695"/>
                  <a:gd name="connsiteY3" fmla="*/ 10862 h 303107"/>
                  <a:gd name="connsiteX4" fmla="*/ 329017 w 422695"/>
                  <a:gd name="connsiteY4" fmla="*/ 137993 h 303107"/>
                  <a:gd name="connsiteX5" fmla="*/ 422695 w 422695"/>
                  <a:gd name="connsiteY5" fmla="*/ 137993 h 303107"/>
                  <a:gd name="connsiteX6" fmla="*/ 422695 w 422695"/>
                  <a:gd name="connsiteY6" fmla="*/ 209429 h 303107"/>
                  <a:gd name="connsiteX7" fmla="*/ 329017 w 422695"/>
                  <a:gd name="connsiteY7" fmla="*/ 209429 h 303107"/>
                  <a:gd name="connsiteX8" fmla="*/ 329017 w 422695"/>
                  <a:gd name="connsiteY8" fmla="*/ 303107 h 303107"/>
                  <a:gd name="connsiteX9" fmla="*/ 93678 w 422695"/>
                  <a:gd name="connsiteY9" fmla="*/ 303107 h 303107"/>
                  <a:gd name="connsiteX10" fmla="*/ 93678 w 422695"/>
                  <a:gd name="connsiteY10" fmla="*/ 209429 h 303107"/>
                  <a:gd name="connsiteX11" fmla="*/ 0 w 422695"/>
                  <a:gd name="connsiteY11" fmla="*/ 209429 h 303107"/>
                  <a:gd name="connsiteX12" fmla="*/ 0 w 422695"/>
                  <a:gd name="connsiteY12" fmla="*/ 137993 h 303107"/>
                  <a:gd name="connsiteX0" fmla="*/ 0 w 422695"/>
                  <a:gd name="connsiteY0" fmla="*/ 137993 h 303107"/>
                  <a:gd name="connsiteX1" fmla="*/ 119310 w 422695"/>
                  <a:gd name="connsiteY1" fmla="*/ 108899 h 303107"/>
                  <a:gd name="connsiteX2" fmla="*/ 113251 w 422695"/>
                  <a:gd name="connsiteY2" fmla="*/ 0 h 303107"/>
                  <a:gd name="connsiteX3" fmla="*/ 216227 w 422695"/>
                  <a:gd name="connsiteY3" fmla="*/ 10862 h 303107"/>
                  <a:gd name="connsiteX4" fmla="*/ 329017 w 422695"/>
                  <a:gd name="connsiteY4" fmla="*/ 137993 h 303107"/>
                  <a:gd name="connsiteX5" fmla="*/ 422695 w 422695"/>
                  <a:gd name="connsiteY5" fmla="*/ 137993 h 303107"/>
                  <a:gd name="connsiteX6" fmla="*/ 422695 w 422695"/>
                  <a:gd name="connsiteY6" fmla="*/ 209429 h 303107"/>
                  <a:gd name="connsiteX7" fmla="*/ 329017 w 422695"/>
                  <a:gd name="connsiteY7" fmla="*/ 209429 h 303107"/>
                  <a:gd name="connsiteX8" fmla="*/ 329017 w 422695"/>
                  <a:gd name="connsiteY8" fmla="*/ 303107 h 303107"/>
                  <a:gd name="connsiteX9" fmla="*/ 93678 w 422695"/>
                  <a:gd name="connsiteY9" fmla="*/ 303107 h 303107"/>
                  <a:gd name="connsiteX10" fmla="*/ 93678 w 422695"/>
                  <a:gd name="connsiteY10" fmla="*/ 209429 h 303107"/>
                  <a:gd name="connsiteX11" fmla="*/ 0 w 422695"/>
                  <a:gd name="connsiteY11" fmla="*/ 209429 h 303107"/>
                  <a:gd name="connsiteX12" fmla="*/ 0 w 422695"/>
                  <a:gd name="connsiteY12" fmla="*/ 137993 h 303107"/>
                  <a:gd name="connsiteX0" fmla="*/ 0 w 422695"/>
                  <a:gd name="connsiteY0" fmla="*/ 137993 h 303107"/>
                  <a:gd name="connsiteX1" fmla="*/ 119310 w 422695"/>
                  <a:gd name="connsiteY1" fmla="*/ 108899 h 303107"/>
                  <a:gd name="connsiteX2" fmla="*/ 113251 w 422695"/>
                  <a:gd name="connsiteY2" fmla="*/ 0 h 303107"/>
                  <a:gd name="connsiteX3" fmla="*/ 216227 w 422695"/>
                  <a:gd name="connsiteY3" fmla="*/ 10862 h 303107"/>
                  <a:gd name="connsiteX4" fmla="*/ 232373 w 422695"/>
                  <a:gd name="connsiteY4" fmla="*/ 115691 h 303107"/>
                  <a:gd name="connsiteX5" fmla="*/ 422695 w 422695"/>
                  <a:gd name="connsiteY5" fmla="*/ 137993 h 303107"/>
                  <a:gd name="connsiteX6" fmla="*/ 422695 w 422695"/>
                  <a:gd name="connsiteY6" fmla="*/ 209429 h 303107"/>
                  <a:gd name="connsiteX7" fmla="*/ 329017 w 422695"/>
                  <a:gd name="connsiteY7" fmla="*/ 209429 h 303107"/>
                  <a:gd name="connsiteX8" fmla="*/ 329017 w 422695"/>
                  <a:gd name="connsiteY8" fmla="*/ 303107 h 303107"/>
                  <a:gd name="connsiteX9" fmla="*/ 93678 w 422695"/>
                  <a:gd name="connsiteY9" fmla="*/ 303107 h 303107"/>
                  <a:gd name="connsiteX10" fmla="*/ 93678 w 422695"/>
                  <a:gd name="connsiteY10" fmla="*/ 209429 h 303107"/>
                  <a:gd name="connsiteX11" fmla="*/ 0 w 422695"/>
                  <a:gd name="connsiteY11" fmla="*/ 209429 h 303107"/>
                  <a:gd name="connsiteX12" fmla="*/ 0 w 422695"/>
                  <a:gd name="connsiteY12" fmla="*/ 137993 h 303107"/>
                  <a:gd name="connsiteX0" fmla="*/ 0 w 422695"/>
                  <a:gd name="connsiteY0" fmla="*/ 138283 h 303397"/>
                  <a:gd name="connsiteX1" fmla="*/ 119310 w 422695"/>
                  <a:gd name="connsiteY1" fmla="*/ 109189 h 303397"/>
                  <a:gd name="connsiteX2" fmla="*/ 113251 w 422695"/>
                  <a:gd name="connsiteY2" fmla="*/ 290 h 303397"/>
                  <a:gd name="connsiteX3" fmla="*/ 219944 w 422695"/>
                  <a:gd name="connsiteY3" fmla="*/ 0 h 303397"/>
                  <a:gd name="connsiteX4" fmla="*/ 232373 w 422695"/>
                  <a:gd name="connsiteY4" fmla="*/ 115981 h 303397"/>
                  <a:gd name="connsiteX5" fmla="*/ 422695 w 422695"/>
                  <a:gd name="connsiteY5" fmla="*/ 138283 h 303397"/>
                  <a:gd name="connsiteX6" fmla="*/ 422695 w 422695"/>
                  <a:gd name="connsiteY6" fmla="*/ 209719 h 303397"/>
                  <a:gd name="connsiteX7" fmla="*/ 329017 w 422695"/>
                  <a:gd name="connsiteY7" fmla="*/ 209719 h 303397"/>
                  <a:gd name="connsiteX8" fmla="*/ 329017 w 422695"/>
                  <a:gd name="connsiteY8" fmla="*/ 303397 h 303397"/>
                  <a:gd name="connsiteX9" fmla="*/ 93678 w 422695"/>
                  <a:gd name="connsiteY9" fmla="*/ 303397 h 303397"/>
                  <a:gd name="connsiteX10" fmla="*/ 93678 w 422695"/>
                  <a:gd name="connsiteY10" fmla="*/ 209719 h 303397"/>
                  <a:gd name="connsiteX11" fmla="*/ 0 w 422695"/>
                  <a:gd name="connsiteY11" fmla="*/ 209719 h 303397"/>
                  <a:gd name="connsiteX12" fmla="*/ 0 w 422695"/>
                  <a:gd name="connsiteY12" fmla="*/ 138283 h 303397"/>
                  <a:gd name="connsiteX0" fmla="*/ 0 w 422695"/>
                  <a:gd name="connsiteY0" fmla="*/ 138283 h 303397"/>
                  <a:gd name="connsiteX1" fmla="*/ 119310 w 422695"/>
                  <a:gd name="connsiteY1" fmla="*/ 109189 h 303397"/>
                  <a:gd name="connsiteX2" fmla="*/ 113251 w 422695"/>
                  <a:gd name="connsiteY2" fmla="*/ 290 h 303397"/>
                  <a:gd name="connsiteX3" fmla="*/ 219944 w 422695"/>
                  <a:gd name="connsiteY3" fmla="*/ 0 h 303397"/>
                  <a:gd name="connsiteX4" fmla="*/ 232373 w 422695"/>
                  <a:gd name="connsiteY4" fmla="*/ 115981 h 303397"/>
                  <a:gd name="connsiteX5" fmla="*/ 344636 w 422695"/>
                  <a:gd name="connsiteY5" fmla="*/ 127132 h 303397"/>
                  <a:gd name="connsiteX6" fmla="*/ 422695 w 422695"/>
                  <a:gd name="connsiteY6" fmla="*/ 209719 h 303397"/>
                  <a:gd name="connsiteX7" fmla="*/ 329017 w 422695"/>
                  <a:gd name="connsiteY7" fmla="*/ 209719 h 303397"/>
                  <a:gd name="connsiteX8" fmla="*/ 329017 w 422695"/>
                  <a:gd name="connsiteY8" fmla="*/ 303397 h 303397"/>
                  <a:gd name="connsiteX9" fmla="*/ 93678 w 422695"/>
                  <a:gd name="connsiteY9" fmla="*/ 303397 h 303397"/>
                  <a:gd name="connsiteX10" fmla="*/ 93678 w 422695"/>
                  <a:gd name="connsiteY10" fmla="*/ 209719 h 303397"/>
                  <a:gd name="connsiteX11" fmla="*/ 0 w 422695"/>
                  <a:gd name="connsiteY11" fmla="*/ 209719 h 303397"/>
                  <a:gd name="connsiteX12" fmla="*/ 0 w 422695"/>
                  <a:gd name="connsiteY12" fmla="*/ 138283 h 303397"/>
                  <a:gd name="connsiteX0" fmla="*/ 0 w 352070"/>
                  <a:gd name="connsiteY0" fmla="*/ 138283 h 303397"/>
                  <a:gd name="connsiteX1" fmla="*/ 119310 w 352070"/>
                  <a:gd name="connsiteY1" fmla="*/ 109189 h 303397"/>
                  <a:gd name="connsiteX2" fmla="*/ 113251 w 352070"/>
                  <a:gd name="connsiteY2" fmla="*/ 290 h 303397"/>
                  <a:gd name="connsiteX3" fmla="*/ 219944 w 352070"/>
                  <a:gd name="connsiteY3" fmla="*/ 0 h 303397"/>
                  <a:gd name="connsiteX4" fmla="*/ 232373 w 352070"/>
                  <a:gd name="connsiteY4" fmla="*/ 115981 h 303397"/>
                  <a:gd name="connsiteX5" fmla="*/ 344636 w 352070"/>
                  <a:gd name="connsiteY5" fmla="*/ 127132 h 303397"/>
                  <a:gd name="connsiteX6" fmla="*/ 352070 w 352070"/>
                  <a:gd name="connsiteY6" fmla="*/ 209719 h 303397"/>
                  <a:gd name="connsiteX7" fmla="*/ 329017 w 352070"/>
                  <a:gd name="connsiteY7" fmla="*/ 209719 h 303397"/>
                  <a:gd name="connsiteX8" fmla="*/ 329017 w 352070"/>
                  <a:gd name="connsiteY8" fmla="*/ 303397 h 303397"/>
                  <a:gd name="connsiteX9" fmla="*/ 93678 w 352070"/>
                  <a:gd name="connsiteY9" fmla="*/ 303397 h 303397"/>
                  <a:gd name="connsiteX10" fmla="*/ 93678 w 352070"/>
                  <a:gd name="connsiteY10" fmla="*/ 209719 h 303397"/>
                  <a:gd name="connsiteX11" fmla="*/ 0 w 352070"/>
                  <a:gd name="connsiteY11" fmla="*/ 209719 h 303397"/>
                  <a:gd name="connsiteX12" fmla="*/ 0 w 352070"/>
                  <a:gd name="connsiteY12" fmla="*/ 138283 h 303397"/>
                  <a:gd name="connsiteX0" fmla="*/ 0 w 352070"/>
                  <a:gd name="connsiteY0" fmla="*/ 138283 h 303397"/>
                  <a:gd name="connsiteX1" fmla="*/ 119310 w 352070"/>
                  <a:gd name="connsiteY1" fmla="*/ 109189 h 303397"/>
                  <a:gd name="connsiteX2" fmla="*/ 113251 w 352070"/>
                  <a:gd name="connsiteY2" fmla="*/ 290 h 303397"/>
                  <a:gd name="connsiteX3" fmla="*/ 219944 w 352070"/>
                  <a:gd name="connsiteY3" fmla="*/ 0 h 303397"/>
                  <a:gd name="connsiteX4" fmla="*/ 232373 w 352070"/>
                  <a:gd name="connsiteY4" fmla="*/ 115981 h 303397"/>
                  <a:gd name="connsiteX5" fmla="*/ 344636 w 352070"/>
                  <a:gd name="connsiteY5" fmla="*/ 127132 h 303397"/>
                  <a:gd name="connsiteX6" fmla="*/ 352070 w 352070"/>
                  <a:gd name="connsiteY6" fmla="*/ 209719 h 303397"/>
                  <a:gd name="connsiteX7" fmla="*/ 236090 w 352070"/>
                  <a:gd name="connsiteY7" fmla="*/ 228305 h 303397"/>
                  <a:gd name="connsiteX8" fmla="*/ 329017 w 352070"/>
                  <a:gd name="connsiteY8" fmla="*/ 303397 h 303397"/>
                  <a:gd name="connsiteX9" fmla="*/ 93678 w 352070"/>
                  <a:gd name="connsiteY9" fmla="*/ 303397 h 303397"/>
                  <a:gd name="connsiteX10" fmla="*/ 93678 w 352070"/>
                  <a:gd name="connsiteY10" fmla="*/ 209719 h 303397"/>
                  <a:gd name="connsiteX11" fmla="*/ 0 w 352070"/>
                  <a:gd name="connsiteY11" fmla="*/ 209719 h 303397"/>
                  <a:gd name="connsiteX12" fmla="*/ 0 w 352070"/>
                  <a:gd name="connsiteY12" fmla="*/ 138283 h 303397"/>
                  <a:gd name="connsiteX0" fmla="*/ 0 w 352070"/>
                  <a:gd name="connsiteY0" fmla="*/ 138283 h 351719"/>
                  <a:gd name="connsiteX1" fmla="*/ 119310 w 352070"/>
                  <a:gd name="connsiteY1" fmla="*/ 109189 h 351719"/>
                  <a:gd name="connsiteX2" fmla="*/ 113251 w 352070"/>
                  <a:gd name="connsiteY2" fmla="*/ 290 h 351719"/>
                  <a:gd name="connsiteX3" fmla="*/ 219944 w 352070"/>
                  <a:gd name="connsiteY3" fmla="*/ 0 h 351719"/>
                  <a:gd name="connsiteX4" fmla="*/ 232373 w 352070"/>
                  <a:gd name="connsiteY4" fmla="*/ 115981 h 351719"/>
                  <a:gd name="connsiteX5" fmla="*/ 344636 w 352070"/>
                  <a:gd name="connsiteY5" fmla="*/ 127132 h 351719"/>
                  <a:gd name="connsiteX6" fmla="*/ 352070 w 352070"/>
                  <a:gd name="connsiteY6" fmla="*/ 209719 h 351719"/>
                  <a:gd name="connsiteX7" fmla="*/ 236090 w 352070"/>
                  <a:gd name="connsiteY7" fmla="*/ 228305 h 351719"/>
                  <a:gd name="connsiteX8" fmla="*/ 232373 w 352070"/>
                  <a:gd name="connsiteY8" fmla="*/ 351719 h 351719"/>
                  <a:gd name="connsiteX9" fmla="*/ 93678 w 352070"/>
                  <a:gd name="connsiteY9" fmla="*/ 303397 h 351719"/>
                  <a:gd name="connsiteX10" fmla="*/ 93678 w 352070"/>
                  <a:gd name="connsiteY10" fmla="*/ 209719 h 351719"/>
                  <a:gd name="connsiteX11" fmla="*/ 0 w 352070"/>
                  <a:gd name="connsiteY11" fmla="*/ 209719 h 351719"/>
                  <a:gd name="connsiteX12" fmla="*/ 0 w 352070"/>
                  <a:gd name="connsiteY12" fmla="*/ 138283 h 351719"/>
                  <a:gd name="connsiteX0" fmla="*/ 0 w 352070"/>
                  <a:gd name="connsiteY0" fmla="*/ 138283 h 351719"/>
                  <a:gd name="connsiteX1" fmla="*/ 119310 w 352070"/>
                  <a:gd name="connsiteY1" fmla="*/ 109189 h 351719"/>
                  <a:gd name="connsiteX2" fmla="*/ 113251 w 352070"/>
                  <a:gd name="connsiteY2" fmla="*/ 290 h 351719"/>
                  <a:gd name="connsiteX3" fmla="*/ 219944 w 352070"/>
                  <a:gd name="connsiteY3" fmla="*/ 0 h 351719"/>
                  <a:gd name="connsiteX4" fmla="*/ 232373 w 352070"/>
                  <a:gd name="connsiteY4" fmla="*/ 115981 h 351719"/>
                  <a:gd name="connsiteX5" fmla="*/ 344636 w 352070"/>
                  <a:gd name="connsiteY5" fmla="*/ 127132 h 351719"/>
                  <a:gd name="connsiteX6" fmla="*/ 352070 w 352070"/>
                  <a:gd name="connsiteY6" fmla="*/ 209719 h 351719"/>
                  <a:gd name="connsiteX7" fmla="*/ 236090 w 352070"/>
                  <a:gd name="connsiteY7" fmla="*/ 228305 h 351719"/>
                  <a:gd name="connsiteX8" fmla="*/ 232373 w 352070"/>
                  <a:gd name="connsiteY8" fmla="*/ 351719 h 351719"/>
                  <a:gd name="connsiteX9" fmla="*/ 127132 w 352070"/>
                  <a:gd name="connsiteY9" fmla="*/ 351719 h 351719"/>
                  <a:gd name="connsiteX10" fmla="*/ 93678 w 352070"/>
                  <a:gd name="connsiteY10" fmla="*/ 209719 h 351719"/>
                  <a:gd name="connsiteX11" fmla="*/ 0 w 352070"/>
                  <a:gd name="connsiteY11" fmla="*/ 209719 h 351719"/>
                  <a:gd name="connsiteX12" fmla="*/ 0 w 352070"/>
                  <a:gd name="connsiteY12" fmla="*/ 138283 h 351719"/>
                  <a:gd name="connsiteX0" fmla="*/ 0 w 352070"/>
                  <a:gd name="connsiteY0" fmla="*/ 138283 h 351719"/>
                  <a:gd name="connsiteX1" fmla="*/ 119310 w 352070"/>
                  <a:gd name="connsiteY1" fmla="*/ 109189 h 351719"/>
                  <a:gd name="connsiteX2" fmla="*/ 113251 w 352070"/>
                  <a:gd name="connsiteY2" fmla="*/ 290 h 351719"/>
                  <a:gd name="connsiteX3" fmla="*/ 219944 w 352070"/>
                  <a:gd name="connsiteY3" fmla="*/ 0 h 351719"/>
                  <a:gd name="connsiteX4" fmla="*/ 232373 w 352070"/>
                  <a:gd name="connsiteY4" fmla="*/ 115981 h 351719"/>
                  <a:gd name="connsiteX5" fmla="*/ 344636 w 352070"/>
                  <a:gd name="connsiteY5" fmla="*/ 127132 h 351719"/>
                  <a:gd name="connsiteX6" fmla="*/ 352070 w 352070"/>
                  <a:gd name="connsiteY6" fmla="*/ 209719 h 351719"/>
                  <a:gd name="connsiteX7" fmla="*/ 236090 w 352070"/>
                  <a:gd name="connsiteY7" fmla="*/ 228305 h 351719"/>
                  <a:gd name="connsiteX8" fmla="*/ 232373 w 352070"/>
                  <a:gd name="connsiteY8" fmla="*/ 351719 h 351719"/>
                  <a:gd name="connsiteX9" fmla="*/ 127132 w 352070"/>
                  <a:gd name="connsiteY9" fmla="*/ 351719 h 351719"/>
                  <a:gd name="connsiteX10" fmla="*/ 119698 w 352070"/>
                  <a:gd name="connsiteY10" fmla="*/ 232022 h 351719"/>
                  <a:gd name="connsiteX11" fmla="*/ 0 w 352070"/>
                  <a:gd name="connsiteY11" fmla="*/ 209719 h 351719"/>
                  <a:gd name="connsiteX12" fmla="*/ 0 w 352070"/>
                  <a:gd name="connsiteY12" fmla="*/ 138283 h 351719"/>
                  <a:gd name="connsiteX0" fmla="*/ 7435 w 359505"/>
                  <a:gd name="connsiteY0" fmla="*/ 138283 h 351719"/>
                  <a:gd name="connsiteX1" fmla="*/ 126745 w 359505"/>
                  <a:gd name="connsiteY1" fmla="*/ 109189 h 351719"/>
                  <a:gd name="connsiteX2" fmla="*/ 120686 w 359505"/>
                  <a:gd name="connsiteY2" fmla="*/ 290 h 351719"/>
                  <a:gd name="connsiteX3" fmla="*/ 227379 w 359505"/>
                  <a:gd name="connsiteY3" fmla="*/ 0 h 351719"/>
                  <a:gd name="connsiteX4" fmla="*/ 239808 w 359505"/>
                  <a:gd name="connsiteY4" fmla="*/ 115981 h 351719"/>
                  <a:gd name="connsiteX5" fmla="*/ 352071 w 359505"/>
                  <a:gd name="connsiteY5" fmla="*/ 127132 h 351719"/>
                  <a:gd name="connsiteX6" fmla="*/ 359505 w 359505"/>
                  <a:gd name="connsiteY6" fmla="*/ 209719 h 351719"/>
                  <a:gd name="connsiteX7" fmla="*/ 243525 w 359505"/>
                  <a:gd name="connsiteY7" fmla="*/ 228305 h 351719"/>
                  <a:gd name="connsiteX8" fmla="*/ 239808 w 359505"/>
                  <a:gd name="connsiteY8" fmla="*/ 351719 h 351719"/>
                  <a:gd name="connsiteX9" fmla="*/ 134567 w 359505"/>
                  <a:gd name="connsiteY9" fmla="*/ 351719 h 351719"/>
                  <a:gd name="connsiteX10" fmla="*/ 127133 w 359505"/>
                  <a:gd name="connsiteY10" fmla="*/ 232022 h 351719"/>
                  <a:gd name="connsiteX11" fmla="*/ 0 w 359505"/>
                  <a:gd name="connsiteY11" fmla="*/ 239456 h 351719"/>
                  <a:gd name="connsiteX12" fmla="*/ 7435 w 359505"/>
                  <a:gd name="connsiteY12" fmla="*/ 138283 h 351719"/>
                  <a:gd name="connsiteX0" fmla="*/ 7435 w 359505"/>
                  <a:gd name="connsiteY0" fmla="*/ 127132 h 351719"/>
                  <a:gd name="connsiteX1" fmla="*/ 126745 w 359505"/>
                  <a:gd name="connsiteY1" fmla="*/ 109189 h 351719"/>
                  <a:gd name="connsiteX2" fmla="*/ 120686 w 359505"/>
                  <a:gd name="connsiteY2" fmla="*/ 290 h 351719"/>
                  <a:gd name="connsiteX3" fmla="*/ 227379 w 359505"/>
                  <a:gd name="connsiteY3" fmla="*/ 0 h 351719"/>
                  <a:gd name="connsiteX4" fmla="*/ 239808 w 359505"/>
                  <a:gd name="connsiteY4" fmla="*/ 115981 h 351719"/>
                  <a:gd name="connsiteX5" fmla="*/ 352071 w 359505"/>
                  <a:gd name="connsiteY5" fmla="*/ 127132 h 351719"/>
                  <a:gd name="connsiteX6" fmla="*/ 359505 w 359505"/>
                  <a:gd name="connsiteY6" fmla="*/ 209719 h 351719"/>
                  <a:gd name="connsiteX7" fmla="*/ 243525 w 359505"/>
                  <a:gd name="connsiteY7" fmla="*/ 228305 h 351719"/>
                  <a:gd name="connsiteX8" fmla="*/ 239808 w 359505"/>
                  <a:gd name="connsiteY8" fmla="*/ 351719 h 351719"/>
                  <a:gd name="connsiteX9" fmla="*/ 134567 w 359505"/>
                  <a:gd name="connsiteY9" fmla="*/ 351719 h 351719"/>
                  <a:gd name="connsiteX10" fmla="*/ 127133 w 359505"/>
                  <a:gd name="connsiteY10" fmla="*/ 232022 h 351719"/>
                  <a:gd name="connsiteX11" fmla="*/ 0 w 359505"/>
                  <a:gd name="connsiteY11" fmla="*/ 239456 h 351719"/>
                  <a:gd name="connsiteX12" fmla="*/ 7435 w 359505"/>
                  <a:gd name="connsiteY12" fmla="*/ 127132 h 351719"/>
                  <a:gd name="connsiteX0" fmla="*/ 7435 w 352071"/>
                  <a:gd name="connsiteY0" fmla="*/ 127132 h 351719"/>
                  <a:gd name="connsiteX1" fmla="*/ 126745 w 352071"/>
                  <a:gd name="connsiteY1" fmla="*/ 109189 h 351719"/>
                  <a:gd name="connsiteX2" fmla="*/ 120686 w 352071"/>
                  <a:gd name="connsiteY2" fmla="*/ 290 h 351719"/>
                  <a:gd name="connsiteX3" fmla="*/ 227379 w 352071"/>
                  <a:gd name="connsiteY3" fmla="*/ 0 h 351719"/>
                  <a:gd name="connsiteX4" fmla="*/ 239808 w 352071"/>
                  <a:gd name="connsiteY4" fmla="*/ 115981 h 351719"/>
                  <a:gd name="connsiteX5" fmla="*/ 352071 w 352071"/>
                  <a:gd name="connsiteY5" fmla="*/ 127132 h 351719"/>
                  <a:gd name="connsiteX6" fmla="*/ 352071 w 352071"/>
                  <a:gd name="connsiteY6" fmla="*/ 232022 h 351719"/>
                  <a:gd name="connsiteX7" fmla="*/ 243525 w 352071"/>
                  <a:gd name="connsiteY7" fmla="*/ 228305 h 351719"/>
                  <a:gd name="connsiteX8" fmla="*/ 239808 w 352071"/>
                  <a:gd name="connsiteY8" fmla="*/ 351719 h 351719"/>
                  <a:gd name="connsiteX9" fmla="*/ 134567 w 352071"/>
                  <a:gd name="connsiteY9" fmla="*/ 351719 h 351719"/>
                  <a:gd name="connsiteX10" fmla="*/ 127133 w 352071"/>
                  <a:gd name="connsiteY10" fmla="*/ 232022 h 351719"/>
                  <a:gd name="connsiteX11" fmla="*/ 0 w 352071"/>
                  <a:gd name="connsiteY11" fmla="*/ 239456 h 351719"/>
                  <a:gd name="connsiteX12" fmla="*/ 7435 w 352071"/>
                  <a:gd name="connsiteY12" fmla="*/ 127132 h 351719"/>
                  <a:gd name="connsiteX0" fmla="*/ 7435 w 352071"/>
                  <a:gd name="connsiteY0" fmla="*/ 127132 h 351719"/>
                  <a:gd name="connsiteX1" fmla="*/ 126745 w 352071"/>
                  <a:gd name="connsiteY1" fmla="*/ 109189 h 351719"/>
                  <a:gd name="connsiteX2" fmla="*/ 120686 w 352071"/>
                  <a:gd name="connsiteY2" fmla="*/ 290 h 351719"/>
                  <a:gd name="connsiteX3" fmla="*/ 227379 w 352071"/>
                  <a:gd name="connsiteY3" fmla="*/ 0 h 351719"/>
                  <a:gd name="connsiteX4" fmla="*/ 239808 w 352071"/>
                  <a:gd name="connsiteY4" fmla="*/ 115981 h 351719"/>
                  <a:gd name="connsiteX5" fmla="*/ 352071 w 352071"/>
                  <a:gd name="connsiteY5" fmla="*/ 127132 h 351719"/>
                  <a:gd name="connsiteX6" fmla="*/ 352071 w 352071"/>
                  <a:gd name="connsiteY6" fmla="*/ 232022 h 351719"/>
                  <a:gd name="connsiteX7" fmla="*/ 243525 w 352071"/>
                  <a:gd name="connsiteY7" fmla="*/ 228305 h 351719"/>
                  <a:gd name="connsiteX8" fmla="*/ 239808 w 352071"/>
                  <a:gd name="connsiteY8" fmla="*/ 351719 h 351719"/>
                  <a:gd name="connsiteX9" fmla="*/ 134567 w 352071"/>
                  <a:gd name="connsiteY9" fmla="*/ 351719 h 351719"/>
                  <a:gd name="connsiteX10" fmla="*/ 127133 w 352071"/>
                  <a:gd name="connsiteY10" fmla="*/ 232022 h 351719"/>
                  <a:gd name="connsiteX11" fmla="*/ 0 w 352071"/>
                  <a:gd name="connsiteY11" fmla="*/ 239456 h 351719"/>
                  <a:gd name="connsiteX12" fmla="*/ 7435 w 352071"/>
                  <a:gd name="connsiteY12" fmla="*/ 127132 h 351719"/>
                  <a:gd name="connsiteX0" fmla="*/ 7435 w 352071"/>
                  <a:gd name="connsiteY0" fmla="*/ 127132 h 351719"/>
                  <a:gd name="connsiteX1" fmla="*/ 126745 w 352071"/>
                  <a:gd name="connsiteY1" fmla="*/ 109189 h 351719"/>
                  <a:gd name="connsiteX2" fmla="*/ 120686 w 352071"/>
                  <a:gd name="connsiteY2" fmla="*/ 290 h 351719"/>
                  <a:gd name="connsiteX3" fmla="*/ 227379 w 352071"/>
                  <a:gd name="connsiteY3" fmla="*/ 0 h 351719"/>
                  <a:gd name="connsiteX4" fmla="*/ 239808 w 352071"/>
                  <a:gd name="connsiteY4" fmla="*/ 115981 h 351719"/>
                  <a:gd name="connsiteX5" fmla="*/ 352071 w 352071"/>
                  <a:gd name="connsiteY5" fmla="*/ 127132 h 351719"/>
                  <a:gd name="connsiteX6" fmla="*/ 352071 w 352071"/>
                  <a:gd name="connsiteY6" fmla="*/ 232022 h 351719"/>
                  <a:gd name="connsiteX7" fmla="*/ 243525 w 352071"/>
                  <a:gd name="connsiteY7" fmla="*/ 228305 h 351719"/>
                  <a:gd name="connsiteX8" fmla="*/ 239808 w 352071"/>
                  <a:gd name="connsiteY8" fmla="*/ 351719 h 351719"/>
                  <a:gd name="connsiteX9" fmla="*/ 134567 w 352071"/>
                  <a:gd name="connsiteY9" fmla="*/ 351719 h 351719"/>
                  <a:gd name="connsiteX10" fmla="*/ 127133 w 352071"/>
                  <a:gd name="connsiteY10" fmla="*/ 232022 h 351719"/>
                  <a:gd name="connsiteX11" fmla="*/ 0 w 352071"/>
                  <a:gd name="connsiteY11" fmla="*/ 239456 h 351719"/>
                  <a:gd name="connsiteX12" fmla="*/ 7435 w 352071"/>
                  <a:gd name="connsiteY12" fmla="*/ 127132 h 351719"/>
                  <a:gd name="connsiteX0" fmla="*/ 7435 w 352071"/>
                  <a:gd name="connsiteY0" fmla="*/ 127132 h 351719"/>
                  <a:gd name="connsiteX1" fmla="*/ 126745 w 352071"/>
                  <a:gd name="connsiteY1" fmla="*/ 109189 h 351719"/>
                  <a:gd name="connsiteX2" fmla="*/ 120686 w 352071"/>
                  <a:gd name="connsiteY2" fmla="*/ 290 h 351719"/>
                  <a:gd name="connsiteX3" fmla="*/ 227379 w 352071"/>
                  <a:gd name="connsiteY3" fmla="*/ 0 h 351719"/>
                  <a:gd name="connsiteX4" fmla="*/ 239808 w 352071"/>
                  <a:gd name="connsiteY4" fmla="*/ 115981 h 351719"/>
                  <a:gd name="connsiteX5" fmla="*/ 352071 w 352071"/>
                  <a:gd name="connsiteY5" fmla="*/ 127132 h 351719"/>
                  <a:gd name="connsiteX6" fmla="*/ 352071 w 352071"/>
                  <a:gd name="connsiteY6" fmla="*/ 232022 h 351719"/>
                  <a:gd name="connsiteX7" fmla="*/ 243525 w 352071"/>
                  <a:gd name="connsiteY7" fmla="*/ 228305 h 351719"/>
                  <a:gd name="connsiteX8" fmla="*/ 239808 w 352071"/>
                  <a:gd name="connsiteY8" fmla="*/ 351719 h 351719"/>
                  <a:gd name="connsiteX9" fmla="*/ 134567 w 352071"/>
                  <a:gd name="connsiteY9" fmla="*/ 351719 h 351719"/>
                  <a:gd name="connsiteX10" fmla="*/ 127133 w 352071"/>
                  <a:gd name="connsiteY10" fmla="*/ 232022 h 351719"/>
                  <a:gd name="connsiteX11" fmla="*/ 0 w 352071"/>
                  <a:gd name="connsiteY11" fmla="*/ 239456 h 351719"/>
                  <a:gd name="connsiteX12" fmla="*/ 7435 w 352071"/>
                  <a:gd name="connsiteY12" fmla="*/ 127132 h 351719"/>
                  <a:gd name="connsiteX0" fmla="*/ 7435 w 359215"/>
                  <a:gd name="connsiteY0" fmla="*/ 127132 h 351719"/>
                  <a:gd name="connsiteX1" fmla="*/ 126745 w 359215"/>
                  <a:gd name="connsiteY1" fmla="*/ 109189 h 351719"/>
                  <a:gd name="connsiteX2" fmla="*/ 120686 w 359215"/>
                  <a:gd name="connsiteY2" fmla="*/ 290 h 351719"/>
                  <a:gd name="connsiteX3" fmla="*/ 227379 w 359215"/>
                  <a:gd name="connsiteY3" fmla="*/ 0 h 351719"/>
                  <a:gd name="connsiteX4" fmla="*/ 239808 w 359215"/>
                  <a:gd name="connsiteY4" fmla="*/ 115981 h 351719"/>
                  <a:gd name="connsiteX5" fmla="*/ 352071 w 359215"/>
                  <a:gd name="connsiteY5" fmla="*/ 127132 h 351719"/>
                  <a:gd name="connsiteX6" fmla="*/ 359215 w 359215"/>
                  <a:gd name="connsiteY6" fmla="*/ 231505 h 351719"/>
                  <a:gd name="connsiteX7" fmla="*/ 243525 w 359215"/>
                  <a:gd name="connsiteY7" fmla="*/ 228305 h 351719"/>
                  <a:gd name="connsiteX8" fmla="*/ 239808 w 359215"/>
                  <a:gd name="connsiteY8" fmla="*/ 351719 h 351719"/>
                  <a:gd name="connsiteX9" fmla="*/ 134567 w 359215"/>
                  <a:gd name="connsiteY9" fmla="*/ 351719 h 351719"/>
                  <a:gd name="connsiteX10" fmla="*/ 127133 w 359215"/>
                  <a:gd name="connsiteY10" fmla="*/ 232022 h 351719"/>
                  <a:gd name="connsiteX11" fmla="*/ 0 w 359215"/>
                  <a:gd name="connsiteY11" fmla="*/ 239456 h 351719"/>
                  <a:gd name="connsiteX12" fmla="*/ 7435 w 359215"/>
                  <a:gd name="connsiteY12" fmla="*/ 127132 h 351719"/>
                  <a:gd name="connsiteX0" fmla="*/ 7435 w 359215"/>
                  <a:gd name="connsiteY0" fmla="*/ 127132 h 351719"/>
                  <a:gd name="connsiteX1" fmla="*/ 126745 w 359215"/>
                  <a:gd name="connsiteY1" fmla="*/ 109189 h 351719"/>
                  <a:gd name="connsiteX2" fmla="*/ 120686 w 359215"/>
                  <a:gd name="connsiteY2" fmla="*/ 290 h 351719"/>
                  <a:gd name="connsiteX3" fmla="*/ 227379 w 359215"/>
                  <a:gd name="connsiteY3" fmla="*/ 0 h 351719"/>
                  <a:gd name="connsiteX4" fmla="*/ 239808 w 359215"/>
                  <a:gd name="connsiteY4" fmla="*/ 115981 h 351719"/>
                  <a:gd name="connsiteX5" fmla="*/ 356834 w 359215"/>
                  <a:gd name="connsiteY5" fmla="*/ 123555 h 351719"/>
                  <a:gd name="connsiteX6" fmla="*/ 359215 w 359215"/>
                  <a:gd name="connsiteY6" fmla="*/ 231505 h 351719"/>
                  <a:gd name="connsiteX7" fmla="*/ 243525 w 359215"/>
                  <a:gd name="connsiteY7" fmla="*/ 228305 h 351719"/>
                  <a:gd name="connsiteX8" fmla="*/ 239808 w 359215"/>
                  <a:gd name="connsiteY8" fmla="*/ 351719 h 351719"/>
                  <a:gd name="connsiteX9" fmla="*/ 134567 w 359215"/>
                  <a:gd name="connsiteY9" fmla="*/ 351719 h 351719"/>
                  <a:gd name="connsiteX10" fmla="*/ 127133 w 359215"/>
                  <a:gd name="connsiteY10" fmla="*/ 232022 h 351719"/>
                  <a:gd name="connsiteX11" fmla="*/ 0 w 359215"/>
                  <a:gd name="connsiteY11" fmla="*/ 239456 h 351719"/>
                  <a:gd name="connsiteX12" fmla="*/ 7435 w 359215"/>
                  <a:gd name="connsiteY12" fmla="*/ 127132 h 351719"/>
                  <a:gd name="connsiteX0" fmla="*/ 7435 w 359215"/>
                  <a:gd name="connsiteY0" fmla="*/ 127132 h 351719"/>
                  <a:gd name="connsiteX1" fmla="*/ 126745 w 359215"/>
                  <a:gd name="connsiteY1" fmla="*/ 109189 h 351719"/>
                  <a:gd name="connsiteX2" fmla="*/ 120686 w 359215"/>
                  <a:gd name="connsiteY2" fmla="*/ 290 h 351719"/>
                  <a:gd name="connsiteX3" fmla="*/ 227379 w 359215"/>
                  <a:gd name="connsiteY3" fmla="*/ 0 h 351719"/>
                  <a:gd name="connsiteX4" fmla="*/ 239808 w 359215"/>
                  <a:gd name="connsiteY4" fmla="*/ 123555 h 351719"/>
                  <a:gd name="connsiteX5" fmla="*/ 356834 w 359215"/>
                  <a:gd name="connsiteY5" fmla="*/ 123555 h 351719"/>
                  <a:gd name="connsiteX6" fmla="*/ 359215 w 359215"/>
                  <a:gd name="connsiteY6" fmla="*/ 231505 h 351719"/>
                  <a:gd name="connsiteX7" fmla="*/ 243525 w 359215"/>
                  <a:gd name="connsiteY7" fmla="*/ 228305 h 351719"/>
                  <a:gd name="connsiteX8" fmla="*/ 239808 w 359215"/>
                  <a:gd name="connsiteY8" fmla="*/ 351719 h 351719"/>
                  <a:gd name="connsiteX9" fmla="*/ 134567 w 359215"/>
                  <a:gd name="connsiteY9" fmla="*/ 351719 h 351719"/>
                  <a:gd name="connsiteX10" fmla="*/ 127133 w 359215"/>
                  <a:gd name="connsiteY10" fmla="*/ 232022 h 351719"/>
                  <a:gd name="connsiteX11" fmla="*/ 0 w 359215"/>
                  <a:gd name="connsiteY11" fmla="*/ 239456 h 351719"/>
                  <a:gd name="connsiteX12" fmla="*/ 7435 w 359215"/>
                  <a:gd name="connsiteY12" fmla="*/ 127132 h 351719"/>
                  <a:gd name="connsiteX0" fmla="*/ 7435 w 359215"/>
                  <a:gd name="connsiteY0" fmla="*/ 127132 h 351719"/>
                  <a:gd name="connsiteX1" fmla="*/ 126745 w 359215"/>
                  <a:gd name="connsiteY1" fmla="*/ 123555 h 351719"/>
                  <a:gd name="connsiteX2" fmla="*/ 120686 w 359215"/>
                  <a:gd name="connsiteY2" fmla="*/ 290 h 351719"/>
                  <a:gd name="connsiteX3" fmla="*/ 227379 w 359215"/>
                  <a:gd name="connsiteY3" fmla="*/ 0 h 351719"/>
                  <a:gd name="connsiteX4" fmla="*/ 239808 w 359215"/>
                  <a:gd name="connsiteY4" fmla="*/ 123555 h 351719"/>
                  <a:gd name="connsiteX5" fmla="*/ 356834 w 359215"/>
                  <a:gd name="connsiteY5" fmla="*/ 123555 h 351719"/>
                  <a:gd name="connsiteX6" fmla="*/ 359215 w 359215"/>
                  <a:gd name="connsiteY6" fmla="*/ 231505 h 351719"/>
                  <a:gd name="connsiteX7" fmla="*/ 243525 w 359215"/>
                  <a:gd name="connsiteY7" fmla="*/ 228305 h 351719"/>
                  <a:gd name="connsiteX8" fmla="*/ 239808 w 359215"/>
                  <a:gd name="connsiteY8" fmla="*/ 351719 h 351719"/>
                  <a:gd name="connsiteX9" fmla="*/ 134567 w 359215"/>
                  <a:gd name="connsiteY9" fmla="*/ 351719 h 351719"/>
                  <a:gd name="connsiteX10" fmla="*/ 127133 w 359215"/>
                  <a:gd name="connsiteY10" fmla="*/ 232022 h 351719"/>
                  <a:gd name="connsiteX11" fmla="*/ 0 w 359215"/>
                  <a:gd name="connsiteY11" fmla="*/ 239456 h 351719"/>
                  <a:gd name="connsiteX12" fmla="*/ 7435 w 359215"/>
                  <a:gd name="connsiteY12" fmla="*/ 127132 h 351719"/>
                  <a:gd name="connsiteX0" fmla="*/ 2672 w 354452"/>
                  <a:gd name="connsiteY0" fmla="*/ 127132 h 351719"/>
                  <a:gd name="connsiteX1" fmla="*/ 121982 w 354452"/>
                  <a:gd name="connsiteY1" fmla="*/ 123555 h 351719"/>
                  <a:gd name="connsiteX2" fmla="*/ 115923 w 354452"/>
                  <a:gd name="connsiteY2" fmla="*/ 290 h 351719"/>
                  <a:gd name="connsiteX3" fmla="*/ 222616 w 354452"/>
                  <a:gd name="connsiteY3" fmla="*/ 0 h 351719"/>
                  <a:gd name="connsiteX4" fmla="*/ 235045 w 354452"/>
                  <a:gd name="connsiteY4" fmla="*/ 123555 h 351719"/>
                  <a:gd name="connsiteX5" fmla="*/ 352071 w 354452"/>
                  <a:gd name="connsiteY5" fmla="*/ 123555 h 351719"/>
                  <a:gd name="connsiteX6" fmla="*/ 354452 w 354452"/>
                  <a:gd name="connsiteY6" fmla="*/ 231505 h 351719"/>
                  <a:gd name="connsiteX7" fmla="*/ 238762 w 354452"/>
                  <a:gd name="connsiteY7" fmla="*/ 228305 h 351719"/>
                  <a:gd name="connsiteX8" fmla="*/ 235045 w 354452"/>
                  <a:gd name="connsiteY8" fmla="*/ 351719 h 351719"/>
                  <a:gd name="connsiteX9" fmla="*/ 129804 w 354452"/>
                  <a:gd name="connsiteY9" fmla="*/ 351719 h 351719"/>
                  <a:gd name="connsiteX10" fmla="*/ 122370 w 354452"/>
                  <a:gd name="connsiteY10" fmla="*/ 232022 h 351719"/>
                  <a:gd name="connsiteX11" fmla="*/ 0 w 354452"/>
                  <a:gd name="connsiteY11" fmla="*/ 231505 h 351719"/>
                  <a:gd name="connsiteX12" fmla="*/ 2672 w 354452"/>
                  <a:gd name="connsiteY12" fmla="*/ 127132 h 351719"/>
                  <a:gd name="connsiteX0" fmla="*/ 2672 w 354452"/>
                  <a:gd name="connsiteY0" fmla="*/ 126842 h 351429"/>
                  <a:gd name="connsiteX1" fmla="*/ 121982 w 354452"/>
                  <a:gd name="connsiteY1" fmla="*/ 123265 h 351429"/>
                  <a:gd name="connsiteX2" fmla="*/ 115923 w 354452"/>
                  <a:gd name="connsiteY2" fmla="*/ 0 h 351429"/>
                  <a:gd name="connsiteX3" fmla="*/ 232141 w 354452"/>
                  <a:gd name="connsiteY3" fmla="*/ 4472 h 351429"/>
                  <a:gd name="connsiteX4" fmla="*/ 235045 w 354452"/>
                  <a:gd name="connsiteY4" fmla="*/ 123265 h 351429"/>
                  <a:gd name="connsiteX5" fmla="*/ 352071 w 354452"/>
                  <a:gd name="connsiteY5" fmla="*/ 123265 h 351429"/>
                  <a:gd name="connsiteX6" fmla="*/ 354452 w 354452"/>
                  <a:gd name="connsiteY6" fmla="*/ 231215 h 351429"/>
                  <a:gd name="connsiteX7" fmla="*/ 238762 w 354452"/>
                  <a:gd name="connsiteY7" fmla="*/ 228015 h 351429"/>
                  <a:gd name="connsiteX8" fmla="*/ 235045 w 354452"/>
                  <a:gd name="connsiteY8" fmla="*/ 351429 h 351429"/>
                  <a:gd name="connsiteX9" fmla="*/ 129804 w 354452"/>
                  <a:gd name="connsiteY9" fmla="*/ 351429 h 351429"/>
                  <a:gd name="connsiteX10" fmla="*/ 122370 w 354452"/>
                  <a:gd name="connsiteY10" fmla="*/ 231732 h 351429"/>
                  <a:gd name="connsiteX11" fmla="*/ 0 w 354452"/>
                  <a:gd name="connsiteY11" fmla="*/ 231215 h 351429"/>
                  <a:gd name="connsiteX12" fmla="*/ 2672 w 354452"/>
                  <a:gd name="connsiteY12" fmla="*/ 126842 h 351429"/>
                  <a:gd name="connsiteX0" fmla="*/ 2672 w 354452"/>
                  <a:gd name="connsiteY0" fmla="*/ 129514 h 354101"/>
                  <a:gd name="connsiteX1" fmla="*/ 121982 w 354452"/>
                  <a:gd name="connsiteY1" fmla="*/ 125937 h 354101"/>
                  <a:gd name="connsiteX2" fmla="*/ 115923 w 354452"/>
                  <a:gd name="connsiteY2" fmla="*/ 2672 h 354101"/>
                  <a:gd name="connsiteX3" fmla="*/ 224997 w 354452"/>
                  <a:gd name="connsiteY3" fmla="*/ 0 h 354101"/>
                  <a:gd name="connsiteX4" fmla="*/ 235045 w 354452"/>
                  <a:gd name="connsiteY4" fmla="*/ 125937 h 354101"/>
                  <a:gd name="connsiteX5" fmla="*/ 352071 w 354452"/>
                  <a:gd name="connsiteY5" fmla="*/ 125937 h 354101"/>
                  <a:gd name="connsiteX6" fmla="*/ 354452 w 354452"/>
                  <a:gd name="connsiteY6" fmla="*/ 233887 h 354101"/>
                  <a:gd name="connsiteX7" fmla="*/ 238762 w 354452"/>
                  <a:gd name="connsiteY7" fmla="*/ 230687 h 354101"/>
                  <a:gd name="connsiteX8" fmla="*/ 235045 w 354452"/>
                  <a:gd name="connsiteY8" fmla="*/ 354101 h 354101"/>
                  <a:gd name="connsiteX9" fmla="*/ 129804 w 354452"/>
                  <a:gd name="connsiteY9" fmla="*/ 354101 h 354101"/>
                  <a:gd name="connsiteX10" fmla="*/ 122370 w 354452"/>
                  <a:gd name="connsiteY10" fmla="*/ 234404 h 354101"/>
                  <a:gd name="connsiteX11" fmla="*/ 0 w 354452"/>
                  <a:gd name="connsiteY11" fmla="*/ 233887 h 354101"/>
                  <a:gd name="connsiteX12" fmla="*/ 2672 w 354452"/>
                  <a:gd name="connsiteY12" fmla="*/ 129514 h 354101"/>
                  <a:gd name="connsiteX0" fmla="*/ 2672 w 354452"/>
                  <a:gd name="connsiteY0" fmla="*/ 127133 h 351720"/>
                  <a:gd name="connsiteX1" fmla="*/ 121982 w 354452"/>
                  <a:gd name="connsiteY1" fmla="*/ 123556 h 351720"/>
                  <a:gd name="connsiteX2" fmla="*/ 115923 w 354452"/>
                  <a:gd name="connsiteY2" fmla="*/ 291 h 351720"/>
                  <a:gd name="connsiteX3" fmla="*/ 239285 w 354452"/>
                  <a:gd name="connsiteY3" fmla="*/ 0 h 351720"/>
                  <a:gd name="connsiteX4" fmla="*/ 235045 w 354452"/>
                  <a:gd name="connsiteY4" fmla="*/ 123556 h 351720"/>
                  <a:gd name="connsiteX5" fmla="*/ 352071 w 354452"/>
                  <a:gd name="connsiteY5" fmla="*/ 123556 h 351720"/>
                  <a:gd name="connsiteX6" fmla="*/ 354452 w 354452"/>
                  <a:gd name="connsiteY6" fmla="*/ 231506 h 351720"/>
                  <a:gd name="connsiteX7" fmla="*/ 238762 w 354452"/>
                  <a:gd name="connsiteY7" fmla="*/ 228306 h 351720"/>
                  <a:gd name="connsiteX8" fmla="*/ 235045 w 354452"/>
                  <a:gd name="connsiteY8" fmla="*/ 351720 h 351720"/>
                  <a:gd name="connsiteX9" fmla="*/ 129804 w 354452"/>
                  <a:gd name="connsiteY9" fmla="*/ 351720 h 351720"/>
                  <a:gd name="connsiteX10" fmla="*/ 122370 w 354452"/>
                  <a:gd name="connsiteY10" fmla="*/ 232023 h 351720"/>
                  <a:gd name="connsiteX11" fmla="*/ 0 w 354452"/>
                  <a:gd name="connsiteY11" fmla="*/ 231506 h 351720"/>
                  <a:gd name="connsiteX12" fmla="*/ 2672 w 354452"/>
                  <a:gd name="connsiteY12" fmla="*/ 127133 h 351720"/>
                  <a:gd name="connsiteX0" fmla="*/ 2672 w 354452"/>
                  <a:gd name="connsiteY0" fmla="*/ 132165 h 356752"/>
                  <a:gd name="connsiteX1" fmla="*/ 121982 w 354452"/>
                  <a:gd name="connsiteY1" fmla="*/ 128588 h 356752"/>
                  <a:gd name="connsiteX2" fmla="*/ 125297 w 354452"/>
                  <a:gd name="connsiteY2" fmla="*/ 0 h 356752"/>
                  <a:gd name="connsiteX3" fmla="*/ 239285 w 354452"/>
                  <a:gd name="connsiteY3" fmla="*/ 5032 h 356752"/>
                  <a:gd name="connsiteX4" fmla="*/ 235045 w 354452"/>
                  <a:gd name="connsiteY4" fmla="*/ 128588 h 356752"/>
                  <a:gd name="connsiteX5" fmla="*/ 352071 w 354452"/>
                  <a:gd name="connsiteY5" fmla="*/ 128588 h 356752"/>
                  <a:gd name="connsiteX6" fmla="*/ 354452 w 354452"/>
                  <a:gd name="connsiteY6" fmla="*/ 236538 h 356752"/>
                  <a:gd name="connsiteX7" fmla="*/ 238762 w 354452"/>
                  <a:gd name="connsiteY7" fmla="*/ 233338 h 356752"/>
                  <a:gd name="connsiteX8" fmla="*/ 235045 w 354452"/>
                  <a:gd name="connsiteY8" fmla="*/ 356752 h 356752"/>
                  <a:gd name="connsiteX9" fmla="*/ 129804 w 354452"/>
                  <a:gd name="connsiteY9" fmla="*/ 356752 h 356752"/>
                  <a:gd name="connsiteX10" fmla="*/ 122370 w 354452"/>
                  <a:gd name="connsiteY10" fmla="*/ 237055 h 356752"/>
                  <a:gd name="connsiteX11" fmla="*/ 0 w 354452"/>
                  <a:gd name="connsiteY11" fmla="*/ 236538 h 356752"/>
                  <a:gd name="connsiteX12" fmla="*/ 2672 w 354452"/>
                  <a:gd name="connsiteY12" fmla="*/ 132165 h 356752"/>
                  <a:gd name="connsiteX0" fmla="*/ 2672 w 354452"/>
                  <a:gd name="connsiteY0" fmla="*/ 132165 h 356752"/>
                  <a:gd name="connsiteX1" fmla="*/ 121982 w 354452"/>
                  <a:gd name="connsiteY1" fmla="*/ 128588 h 356752"/>
                  <a:gd name="connsiteX2" fmla="*/ 125297 w 354452"/>
                  <a:gd name="connsiteY2" fmla="*/ 0 h 356752"/>
                  <a:gd name="connsiteX3" fmla="*/ 239285 w 354452"/>
                  <a:gd name="connsiteY3" fmla="*/ 5032 h 356752"/>
                  <a:gd name="connsiteX4" fmla="*/ 235045 w 354452"/>
                  <a:gd name="connsiteY4" fmla="*/ 128588 h 356752"/>
                  <a:gd name="connsiteX5" fmla="*/ 352071 w 354452"/>
                  <a:gd name="connsiteY5" fmla="*/ 128588 h 356752"/>
                  <a:gd name="connsiteX6" fmla="*/ 354452 w 354452"/>
                  <a:gd name="connsiteY6" fmla="*/ 236538 h 356752"/>
                  <a:gd name="connsiteX7" fmla="*/ 231659 w 354452"/>
                  <a:gd name="connsiteY7" fmla="*/ 236537 h 356752"/>
                  <a:gd name="connsiteX8" fmla="*/ 235045 w 354452"/>
                  <a:gd name="connsiteY8" fmla="*/ 356752 h 356752"/>
                  <a:gd name="connsiteX9" fmla="*/ 129804 w 354452"/>
                  <a:gd name="connsiteY9" fmla="*/ 356752 h 356752"/>
                  <a:gd name="connsiteX10" fmla="*/ 122370 w 354452"/>
                  <a:gd name="connsiteY10" fmla="*/ 237055 h 356752"/>
                  <a:gd name="connsiteX11" fmla="*/ 0 w 354452"/>
                  <a:gd name="connsiteY11" fmla="*/ 236538 h 356752"/>
                  <a:gd name="connsiteX12" fmla="*/ 2672 w 354452"/>
                  <a:gd name="connsiteY12" fmla="*/ 132165 h 356752"/>
                  <a:gd name="connsiteX0" fmla="*/ 2672 w 354452"/>
                  <a:gd name="connsiteY0" fmla="*/ 132165 h 356752"/>
                  <a:gd name="connsiteX1" fmla="*/ 121982 w 354452"/>
                  <a:gd name="connsiteY1" fmla="*/ 128588 h 356752"/>
                  <a:gd name="connsiteX2" fmla="*/ 125297 w 354452"/>
                  <a:gd name="connsiteY2" fmla="*/ 0 h 356752"/>
                  <a:gd name="connsiteX3" fmla="*/ 239285 w 354452"/>
                  <a:gd name="connsiteY3" fmla="*/ 5032 h 356752"/>
                  <a:gd name="connsiteX4" fmla="*/ 238009 w 354452"/>
                  <a:gd name="connsiteY4" fmla="*/ 128587 h 356752"/>
                  <a:gd name="connsiteX5" fmla="*/ 352071 w 354452"/>
                  <a:gd name="connsiteY5" fmla="*/ 128588 h 356752"/>
                  <a:gd name="connsiteX6" fmla="*/ 354452 w 354452"/>
                  <a:gd name="connsiteY6" fmla="*/ 236538 h 356752"/>
                  <a:gd name="connsiteX7" fmla="*/ 231659 w 354452"/>
                  <a:gd name="connsiteY7" fmla="*/ 236537 h 356752"/>
                  <a:gd name="connsiteX8" fmla="*/ 235045 w 354452"/>
                  <a:gd name="connsiteY8" fmla="*/ 356752 h 356752"/>
                  <a:gd name="connsiteX9" fmla="*/ 129804 w 354452"/>
                  <a:gd name="connsiteY9" fmla="*/ 356752 h 356752"/>
                  <a:gd name="connsiteX10" fmla="*/ 122370 w 354452"/>
                  <a:gd name="connsiteY10" fmla="*/ 237055 h 356752"/>
                  <a:gd name="connsiteX11" fmla="*/ 0 w 354452"/>
                  <a:gd name="connsiteY11" fmla="*/ 236538 h 356752"/>
                  <a:gd name="connsiteX12" fmla="*/ 2672 w 354452"/>
                  <a:gd name="connsiteY12" fmla="*/ 132165 h 356752"/>
                  <a:gd name="connsiteX0" fmla="*/ 2672 w 354452"/>
                  <a:gd name="connsiteY0" fmla="*/ 132165 h 356752"/>
                  <a:gd name="connsiteX1" fmla="*/ 121982 w 354452"/>
                  <a:gd name="connsiteY1" fmla="*/ 128588 h 356752"/>
                  <a:gd name="connsiteX2" fmla="*/ 125297 w 354452"/>
                  <a:gd name="connsiteY2" fmla="*/ 0 h 356752"/>
                  <a:gd name="connsiteX3" fmla="*/ 238009 w 354452"/>
                  <a:gd name="connsiteY3" fmla="*/ 0 h 356752"/>
                  <a:gd name="connsiteX4" fmla="*/ 238009 w 354452"/>
                  <a:gd name="connsiteY4" fmla="*/ 128587 h 356752"/>
                  <a:gd name="connsiteX5" fmla="*/ 352071 w 354452"/>
                  <a:gd name="connsiteY5" fmla="*/ 128588 h 356752"/>
                  <a:gd name="connsiteX6" fmla="*/ 354452 w 354452"/>
                  <a:gd name="connsiteY6" fmla="*/ 236538 h 356752"/>
                  <a:gd name="connsiteX7" fmla="*/ 231659 w 354452"/>
                  <a:gd name="connsiteY7" fmla="*/ 236537 h 356752"/>
                  <a:gd name="connsiteX8" fmla="*/ 235045 w 354452"/>
                  <a:gd name="connsiteY8" fmla="*/ 356752 h 356752"/>
                  <a:gd name="connsiteX9" fmla="*/ 129804 w 354452"/>
                  <a:gd name="connsiteY9" fmla="*/ 356752 h 356752"/>
                  <a:gd name="connsiteX10" fmla="*/ 122370 w 354452"/>
                  <a:gd name="connsiteY10" fmla="*/ 237055 h 356752"/>
                  <a:gd name="connsiteX11" fmla="*/ 0 w 354452"/>
                  <a:gd name="connsiteY11" fmla="*/ 236538 h 356752"/>
                  <a:gd name="connsiteX12" fmla="*/ 2672 w 354452"/>
                  <a:gd name="connsiteY12" fmla="*/ 132165 h 356752"/>
                  <a:gd name="connsiteX0" fmla="*/ 2672 w 354452"/>
                  <a:gd name="connsiteY0" fmla="*/ 132165 h 361950"/>
                  <a:gd name="connsiteX1" fmla="*/ 121982 w 354452"/>
                  <a:gd name="connsiteY1" fmla="*/ 128588 h 361950"/>
                  <a:gd name="connsiteX2" fmla="*/ 125297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1659 w 354452"/>
                  <a:gd name="connsiteY7" fmla="*/ 236537 h 361950"/>
                  <a:gd name="connsiteX8" fmla="*/ 235045 w 354452"/>
                  <a:gd name="connsiteY8" fmla="*/ 356752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32165 h 361950"/>
                  <a:gd name="connsiteX0" fmla="*/ 2672 w 354452"/>
                  <a:gd name="connsiteY0" fmla="*/ 132165 h 361950"/>
                  <a:gd name="connsiteX1" fmla="*/ 121982 w 354452"/>
                  <a:gd name="connsiteY1" fmla="*/ 128588 h 361950"/>
                  <a:gd name="connsiteX2" fmla="*/ 125297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1659 w 354452"/>
                  <a:gd name="connsiteY7" fmla="*/ 236537 h 361950"/>
                  <a:gd name="connsiteX8" fmla="*/ 238009 w 354452"/>
                  <a:gd name="connsiteY8" fmla="*/ 361950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32165 h 361950"/>
                  <a:gd name="connsiteX0" fmla="*/ 2672 w 354452"/>
                  <a:gd name="connsiteY0" fmla="*/ 132165 h 361950"/>
                  <a:gd name="connsiteX1" fmla="*/ 121982 w 354452"/>
                  <a:gd name="connsiteY1" fmla="*/ 128588 h 361950"/>
                  <a:gd name="connsiteX2" fmla="*/ 125297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8009 w 354452"/>
                  <a:gd name="connsiteY7" fmla="*/ 236537 h 361950"/>
                  <a:gd name="connsiteX8" fmla="*/ 238009 w 354452"/>
                  <a:gd name="connsiteY8" fmla="*/ 361950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32165 h 361950"/>
                  <a:gd name="connsiteX0" fmla="*/ 2672 w 354452"/>
                  <a:gd name="connsiteY0" fmla="*/ 132165 h 361950"/>
                  <a:gd name="connsiteX1" fmla="*/ 121982 w 354452"/>
                  <a:gd name="connsiteY1" fmla="*/ 128588 h 361950"/>
                  <a:gd name="connsiteX2" fmla="*/ 124045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8009 w 354452"/>
                  <a:gd name="connsiteY7" fmla="*/ 236537 h 361950"/>
                  <a:gd name="connsiteX8" fmla="*/ 238009 w 354452"/>
                  <a:gd name="connsiteY8" fmla="*/ 361950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32165 h 361950"/>
                  <a:gd name="connsiteX0" fmla="*/ 2672 w 354452"/>
                  <a:gd name="connsiteY0" fmla="*/ 128587 h 361950"/>
                  <a:gd name="connsiteX1" fmla="*/ 121982 w 354452"/>
                  <a:gd name="connsiteY1" fmla="*/ 128588 h 361950"/>
                  <a:gd name="connsiteX2" fmla="*/ 124045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8009 w 354452"/>
                  <a:gd name="connsiteY7" fmla="*/ 236537 h 361950"/>
                  <a:gd name="connsiteX8" fmla="*/ 238009 w 354452"/>
                  <a:gd name="connsiteY8" fmla="*/ 361950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28587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4452" h="361950">
                    <a:moveTo>
                      <a:pt x="2672" y="128587"/>
                    </a:moveTo>
                    <a:lnTo>
                      <a:pt x="121982" y="128588"/>
                    </a:lnTo>
                    <a:cubicBezTo>
                      <a:pt x="122670" y="85725"/>
                      <a:pt x="123357" y="42863"/>
                      <a:pt x="124045" y="0"/>
                    </a:cubicBezTo>
                    <a:lnTo>
                      <a:pt x="238009" y="0"/>
                    </a:lnTo>
                    <a:cubicBezTo>
                      <a:pt x="237584" y="41185"/>
                      <a:pt x="238434" y="87402"/>
                      <a:pt x="238009" y="128587"/>
                    </a:cubicBezTo>
                    <a:lnTo>
                      <a:pt x="352071" y="128588"/>
                    </a:lnTo>
                    <a:cubicBezTo>
                      <a:pt x="352865" y="164571"/>
                      <a:pt x="353658" y="200555"/>
                      <a:pt x="354452" y="236538"/>
                    </a:cubicBezTo>
                    <a:lnTo>
                      <a:pt x="238009" y="236537"/>
                    </a:lnTo>
                    <a:cubicBezTo>
                      <a:pt x="239138" y="276609"/>
                      <a:pt x="236880" y="321878"/>
                      <a:pt x="238009" y="361950"/>
                    </a:cubicBezTo>
                    <a:lnTo>
                      <a:pt x="125297" y="361950"/>
                    </a:lnTo>
                    <a:cubicBezTo>
                      <a:pt x="124321" y="320318"/>
                      <a:pt x="123346" y="278687"/>
                      <a:pt x="122370" y="237055"/>
                    </a:cubicBezTo>
                    <a:lnTo>
                      <a:pt x="0" y="236538"/>
                    </a:lnTo>
                    <a:cubicBezTo>
                      <a:pt x="891" y="201747"/>
                      <a:pt x="1781" y="163378"/>
                      <a:pt x="2672" y="128587"/>
                    </a:cubicBezTo>
                    <a:close/>
                  </a:path>
                </a:pathLst>
              </a:custGeom>
              <a:solidFill>
                <a:schemeClr val="accent2"/>
              </a:solid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31" name="TextBox 130"/>
          <p:cNvSpPr txBox="1"/>
          <p:nvPr/>
        </p:nvSpPr>
        <p:spPr>
          <a:xfrm rot="16200000">
            <a:off x="6071" y="3384550"/>
            <a:ext cx="2657477" cy="352425"/>
          </a:xfrm>
          <a:prstGeom prst="rect">
            <a:avLst/>
          </a:prstGeom>
          <a:noFill/>
        </p:spPr>
        <p:txBody>
          <a:bodyPr wrap="square" lIns="0" tIns="0" rIns="0" bIns="0" rtlCol="0" anchor="b" anchorCtr="0">
            <a:noAutofit/>
          </a:bodyPr>
          <a:lstStyle/>
          <a:p>
            <a:pPr algn="ctr">
              <a:lnSpc>
                <a:spcPct val="95000"/>
              </a:lnSpc>
            </a:pPr>
            <a:r>
              <a:rPr lang="en-US" sz="1400" dirty="0" smtClean="0">
                <a:solidFill>
                  <a:schemeClr val="bg1"/>
                </a:solidFill>
                <a:latin typeface="Arial" pitchFamily="34" charset="0"/>
                <a:cs typeface="Arial" pitchFamily="34" charset="0"/>
              </a:rPr>
              <a:t>Mean % Change in LDL-C </a:t>
            </a:r>
            <a:br>
              <a:rPr lang="en-US" sz="1400" dirty="0" smtClean="0">
                <a:solidFill>
                  <a:schemeClr val="bg1"/>
                </a:solidFill>
                <a:latin typeface="Arial" pitchFamily="34" charset="0"/>
                <a:cs typeface="Arial" pitchFamily="34" charset="0"/>
              </a:rPr>
            </a:br>
            <a:r>
              <a:rPr lang="en-US" sz="1400" dirty="0" smtClean="0">
                <a:solidFill>
                  <a:schemeClr val="bg1"/>
                </a:solidFill>
                <a:latin typeface="Arial" pitchFamily="34" charset="0"/>
                <a:cs typeface="Arial" pitchFamily="34" charset="0"/>
              </a:rPr>
              <a:t>From Baseline to Week 12</a:t>
            </a:r>
            <a:endParaRPr lang="en-US" sz="1400" dirty="0">
              <a:solidFill>
                <a:schemeClr val="bg1"/>
              </a:solidFill>
              <a:latin typeface="Arial" pitchFamily="34" charset="0"/>
              <a:cs typeface="Arial" pitchFamily="34" charset="0"/>
            </a:endParaRPr>
          </a:p>
        </p:txBody>
      </p:sp>
      <p:sp>
        <p:nvSpPr>
          <p:cNvPr id="136" name="Rectangle 135"/>
          <p:cNvSpPr/>
          <p:nvPr/>
        </p:nvSpPr>
        <p:spPr>
          <a:xfrm>
            <a:off x="1756457" y="5529494"/>
            <a:ext cx="182880" cy="182880"/>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n w="38100">
            <a:noFill/>
            <a:miter lim="800000"/>
            <a:headEnd/>
            <a:tailEnd/>
          </a:ln>
          <a:effectLst>
            <a:outerShdw blurRad="44450" dist="27940" dir="5400000" algn="ctr">
              <a:srgbClr val="000000">
                <a:alpha val="32000"/>
              </a:srgbClr>
            </a:outerShdw>
          </a:effectLst>
          <a:scene3d>
            <a:camera prst="orthographicFront">
              <a:rot lat="0" lon="0" rev="0"/>
            </a:camera>
            <a:lightRig rig="soft" dir="t"/>
          </a:scene3d>
          <a:sp3d>
            <a:bevelT w="101600" h="38100"/>
          </a:sp3d>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dirty="0">
              <a:solidFill>
                <a:schemeClr val="bg1"/>
              </a:solidFill>
              <a:latin typeface="Arial" pitchFamily="34" charset="0"/>
              <a:cs typeface="Arial" pitchFamily="34" charset="0"/>
            </a:endParaRPr>
          </a:p>
        </p:txBody>
      </p:sp>
      <p:sp>
        <p:nvSpPr>
          <p:cNvPr id="137" name="TextBox 136"/>
          <p:cNvSpPr txBox="1"/>
          <p:nvPr/>
        </p:nvSpPr>
        <p:spPr>
          <a:xfrm>
            <a:off x="2000396" y="5454380"/>
            <a:ext cx="2743200" cy="307777"/>
          </a:xfrm>
          <a:prstGeom prst="rect">
            <a:avLst/>
          </a:prstGeom>
          <a:noFill/>
        </p:spPr>
        <p:txBody>
          <a:bodyPr wrap="square" lIns="0" tIns="0" rIns="0" bIns="0" rtlCol="0" anchor="ctr" anchorCtr="0">
            <a:noAutofit/>
          </a:bodyPr>
          <a:lstStyle/>
          <a:p>
            <a:r>
              <a:rPr lang="en-US" sz="1400" dirty="0" smtClean="0">
                <a:solidFill>
                  <a:schemeClr val="bg1"/>
                </a:solidFill>
                <a:latin typeface="Arial" pitchFamily="34" charset="0"/>
                <a:cs typeface="Arial" pitchFamily="34" charset="0"/>
              </a:rPr>
              <a:t>Repatha</a:t>
            </a:r>
            <a:r>
              <a:rPr lang="en-US" sz="1400" baseline="20000" dirty="0" smtClean="0">
                <a:solidFill>
                  <a:schemeClr val="bg1"/>
                </a:solidFill>
                <a:latin typeface="Arial" pitchFamily="34" charset="0"/>
                <a:cs typeface="Arial" pitchFamily="34" charset="0"/>
              </a:rPr>
              <a:t>™</a:t>
            </a:r>
            <a:r>
              <a:rPr lang="en-US" sz="1400" dirty="0" smtClean="0">
                <a:solidFill>
                  <a:schemeClr val="bg1"/>
                </a:solidFill>
                <a:latin typeface="Arial" pitchFamily="34" charset="0"/>
                <a:cs typeface="Arial" pitchFamily="34" charset="0"/>
              </a:rPr>
              <a:t> 140 mg Q2W + statin</a:t>
            </a:r>
            <a:endParaRPr lang="en-US" sz="1400" dirty="0">
              <a:solidFill>
                <a:schemeClr val="bg1"/>
              </a:solidFill>
              <a:latin typeface="Arial" pitchFamily="34" charset="0"/>
              <a:cs typeface="Arial" pitchFamily="34" charset="0"/>
            </a:endParaRPr>
          </a:p>
        </p:txBody>
      </p:sp>
      <p:sp>
        <p:nvSpPr>
          <p:cNvPr id="138" name="Rectangle 137"/>
          <p:cNvSpPr/>
          <p:nvPr/>
        </p:nvSpPr>
        <p:spPr>
          <a:xfrm>
            <a:off x="4686690" y="5522086"/>
            <a:ext cx="182880" cy="182880"/>
          </a:xfrm>
          <a:prstGeom prst="rect">
            <a:avLst/>
          </a:prstGeom>
          <a:gradFill flip="none" rotWithShape="1">
            <a:gsLst>
              <a:gs pos="0">
                <a:schemeClr val="accent5">
                  <a:lumMod val="60000"/>
                  <a:lumOff val="40000"/>
                </a:schemeClr>
              </a:gs>
              <a:gs pos="50000">
                <a:schemeClr val="accent5">
                  <a:lumMod val="40000"/>
                  <a:lumOff val="60000"/>
                </a:schemeClr>
              </a:gs>
              <a:gs pos="100000">
                <a:srgbClr val="C8BFBF"/>
              </a:gs>
            </a:gsLst>
            <a:lin ang="16200000" scaled="1"/>
            <a:tileRect/>
          </a:gradFill>
          <a:ln>
            <a:noFill/>
          </a:ln>
          <a:effectLst>
            <a:outerShdw blurRad="50800" dist="38100" dir="2700000" algn="tl" rotWithShape="0">
              <a:prstClr val="black">
                <a:alpha val="40000"/>
              </a:prstClr>
            </a:outerShdw>
          </a:effectLst>
          <a:scene3d>
            <a:camera prst="orthographicFront"/>
            <a:lightRig rig="soft" dir="t"/>
          </a:scene3d>
          <a:sp3d prstMaterial="matte">
            <a:bevelT w="63500" h="25400"/>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latin typeface="Arial" pitchFamily="34" charset="0"/>
              <a:cs typeface="Arial" pitchFamily="34" charset="0"/>
            </a:endParaRPr>
          </a:p>
        </p:txBody>
      </p:sp>
      <p:sp>
        <p:nvSpPr>
          <p:cNvPr id="139" name="TextBox 138"/>
          <p:cNvSpPr txBox="1"/>
          <p:nvPr/>
        </p:nvSpPr>
        <p:spPr>
          <a:xfrm>
            <a:off x="4930326" y="5454380"/>
            <a:ext cx="2286000" cy="304800"/>
          </a:xfrm>
          <a:prstGeom prst="rect">
            <a:avLst/>
          </a:prstGeom>
          <a:noFill/>
        </p:spPr>
        <p:txBody>
          <a:bodyPr wrap="square" lIns="0" tIns="0" rIns="0" bIns="0" rtlCol="0" anchor="ctr" anchorCtr="0">
            <a:noAutofit/>
          </a:bodyPr>
          <a:lstStyle/>
          <a:p>
            <a:r>
              <a:rPr lang="en-US" sz="1400" dirty="0" smtClean="0">
                <a:solidFill>
                  <a:schemeClr val="bg1"/>
                </a:solidFill>
                <a:latin typeface="Arial" pitchFamily="34" charset="0"/>
                <a:cs typeface="Arial" pitchFamily="34" charset="0"/>
              </a:rPr>
              <a:t>Placebo + statin</a:t>
            </a:r>
            <a:endParaRPr lang="en-US" sz="1400" dirty="0">
              <a:solidFill>
                <a:schemeClr val="bg1"/>
              </a:solidFill>
              <a:latin typeface="Arial" pitchFamily="34" charset="0"/>
              <a:cs typeface="Arial" pitchFamily="34" charset="0"/>
            </a:endParaRPr>
          </a:p>
        </p:txBody>
      </p:sp>
      <p:sp>
        <p:nvSpPr>
          <p:cNvPr id="192" name="Rectangle 191"/>
          <p:cNvSpPr/>
          <p:nvPr/>
        </p:nvSpPr>
        <p:spPr>
          <a:xfrm>
            <a:off x="3240822" y="1622167"/>
            <a:ext cx="685800" cy="405486"/>
          </a:xfrm>
          <a:prstGeom prst="rect">
            <a:avLst/>
          </a:prstGeom>
          <a:noFill/>
        </p:spPr>
        <p:txBody>
          <a:bodyPr wrap="square" lIns="0" tIns="45720" rIns="0" bIns="0" anchor="t" anchorCtr="0">
            <a:noAutofit/>
          </a:bodyPr>
          <a:lstStyle/>
          <a:p>
            <a:pPr fontAlgn="t">
              <a:tabLst>
                <a:tab pos="628650" algn="ctr"/>
                <a:tab pos="2057400" algn="ctr"/>
              </a:tabLst>
            </a:pPr>
            <a:endParaRPr lang="en-US" sz="1400" b="1" dirty="0" smtClean="0">
              <a:solidFill>
                <a:schemeClr val="bg1"/>
              </a:solidFill>
              <a:latin typeface="Arial" pitchFamily="34" charset="0"/>
              <a:cs typeface="Arial" pitchFamily="34" charset="0"/>
            </a:endParaRPr>
          </a:p>
        </p:txBody>
      </p:sp>
      <p:sp>
        <p:nvSpPr>
          <p:cNvPr id="196" name="TextBox 195"/>
          <p:cNvSpPr txBox="1"/>
          <p:nvPr/>
        </p:nvSpPr>
        <p:spPr>
          <a:xfrm>
            <a:off x="2392065" y="1654405"/>
            <a:ext cx="914400" cy="914400"/>
          </a:xfrm>
          <a:prstGeom prst="rect">
            <a:avLst/>
          </a:prstGeom>
          <a:noFill/>
        </p:spPr>
        <p:txBody>
          <a:bodyPr wrap="none" lIns="0" tIns="0" rIns="0" bIns="0" rtlCol="0">
            <a:noAutofit/>
          </a:bodyPr>
          <a:lstStyle/>
          <a:p>
            <a:pPr algn="ctr"/>
            <a:endParaRPr lang="en-US" sz="1600" dirty="0" smtClean="0">
              <a:solidFill>
                <a:schemeClr val="bg1"/>
              </a:solidFill>
              <a:latin typeface="Arial" pitchFamily="34" charset="0"/>
              <a:cs typeface="Arial" pitchFamily="34" charset="0"/>
            </a:endParaRPr>
          </a:p>
        </p:txBody>
      </p:sp>
      <p:sp>
        <p:nvSpPr>
          <p:cNvPr id="197" name="TextBox 196"/>
          <p:cNvSpPr txBox="1"/>
          <p:nvPr/>
        </p:nvSpPr>
        <p:spPr>
          <a:xfrm>
            <a:off x="2392065" y="1654405"/>
            <a:ext cx="914400" cy="914400"/>
          </a:xfrm>
          <a:prstGeom prst="rect">
            <a:avLst/>
          </a:prstGeom>
          <a:noFill/>
        </p:spPr>
        <p:txBody>
          <a:bodyPr wrap="none" lIns="0" tIns="0" rIns="0" bIns="0" rtlCol="0">
            <a:noAutofit/>
          </a:bodyPr>
          <a:lstStyle/>
          <a:p>
            <a:pPr algn="ctr"/>
            <a:endParaRPr lang="en-US" sz="1600" dirty="0" smtClean="0">
              <a:solidFill>
                <a:schemeClr val="bg1"/>
              </a:solidFill>
              <a:latin typeface="Arial" pitchFamily="34" charset="0"/>
              <a:cs typeface="Arial" pitchFamily="34" charset="0"/>
            </a:endParaRPr>
          </a:p>
        </p:txBody>
      </p:sp>
      <p:sp>
        <p:nvSpPr>
          <p:cNvPr id="214" name="Rectangle 213"/>
          <p:cNvSpPr/>
          <p:nvPr/>
        </p:nvSpPr>
        <p:spPr>
          <a:xfrm>
            <a:off x="2560537" y="1468901"/>
            <a:ext cx="1364087" cy="405486"/>
          </a:xfrm>
          <a:prstGeom prst="rect">
            <a:avLst/>
          </a:prstGeom>
          <a:noFill/>
        </p:spPr>
        <p:txBody>
          <a:bodyPr wrap="square" lIns="0" tIns="45720" rIns="0" bIns="0" anchor="b" anchorCtr="0">
            <a:noAutofit/>
          </a:bodyPr>
          <a:lstStyle/>
          <a:p>
            <a:pPr algn="ctr" fontAlgn="t"/>
            <a:r>
              <a:rPr lang="en-US" sz="1400" b="1" dirty="0" smtClean="0">
                <a:solidFill>
                  <a:schemeClr val="bg1"/>
                </a:solidFill>
                <a:latin typeface="Arial" pitchFamily="34" charset="0"/>
                <a:cs typeface="Arial" pitchFamily="34" charset="0"/>
              </a:rPr>
              <a:t>Atorvastatin</a:t>
            </a:r>
            <a:br>
              <a:rPr lang="en-US" sz="1400" b="1" dirty="0" smtClean="0">
                <a:solidFill>
                  <a:schemeClr val="bg1"/>
                </a:solidFill>
                <a:latin typeface="Arial" pitchFamily="34" charset="0"/>
                <a:cs typeface="Arial" pitchFamily="34" charset="0"/>
              </a:rPr>
            </a:br>
            <a:r>
              <a:rPr lang="en-US" sz="1400" b="1" dirty="0" smtClean="0">
                <a:solidFill>
                  <a:schemeClr val="bg1"/>
                </a:solidFill>
                <a:latin typeface="Arial" pitchFamily="34" charset="0"/>
                <a:cs typeface="Arial" pitchFamily="34" charset="0"/>
              </a:rPr>
              <a:t>80 mg</a:t>
            </a:r>
          </a:p>
        </p:txBody>
      </p:sp>
      <p:sp>
        <p:nvSpPr>
          <p:cNvPr id="215" name="Rectangle 214"/>
          <p:cNvSpPr/>
          <p:nvPr/>
        </p:nvSpPr>
        <p:spPr>
          <a:xfrm>
            <a:off x="4762982" y="1468901"/>
            <a:ext cx="1364087" cy="405486"/>
          </a:xfrm>
          <a:prstGeom prst="rect">
            <a:avLst/>
          </a:prstGeom>
          <a:noFill/>
        </p:spPr>
        <p:txBody>
          <a:bodyPr wrap="square" lIns="0" tIns="45720" rIns="0" bIns="0" anchor="b" anchorCtr="0">
            <a:noAutofit/>
          </a:bodyPr>
          <a:lstStyle/>
          <a:p>
            <a:pPr algn="ctr" fontAlgn="t"/>
            <a:r>
              <a:rPr lang="en-US" sz="1400" b="1" dirty="0" smtClean="0">
                <a:solidFill>
                  <a:schemeClr val="bg1"/>
                </a:solidFill>
                <a:latin typeface="Arial" pitchFamily="34" charset="0"/>
                <a:cs typeface="Arial" pitchFamily="34" charset="0"/>
              </a:rPr>
              <a:t>Rosuvastatin</a:t>
            </a:r>
            <a:br>
              <a:rPr lang="en-US" sz="1400" b="1" dirty="0" smtClean="0">
                <a:solidFill>
                  <a:schemeClr val="bg1"/>
                </a:solidFill>
                <a:latin typeface="Arial" pitchFamily="34" charset="0"/>
                <a:cs typeface="Arial" pitchFamily="34" charset="0"/>
              </a:rPr>
            </a:br>
            <a:r>
              <a:rPr lang="en-US" sz="1400" b="1" dirty="0" smtClean="0">
                <a:solidFill>
                  <a:schemeClr val="bg1"/>
                </a:solidFill>
                <a:latin typeface="Arial" pitchFamily="34" charset="0"/>
                <a:cs typeface="Arial" pitchFamily="34" charset="0"/>
              </a:rPr>
              <a:t>40 mg</a:t>
            </a:r>
          </a:p>
        </p:txBody>
      </p:sp>
      <p:sp>
        <p:nvSpPr>
          <p:cNvPr id="216" name="Rectangle 215"/>
          <p:cNvSpPr/>
          <p:nvPr/>
        </p:nvSpPr>
        <p:spPr>
          <a:xfrm>
            <a:off x="6975876" y="1468901"/>
            <a:ext cx="1313368" cy="405486"/>
          </a:xfrm>
          <a:prstGeom prst="rect">
            <a:avLst/>
          </a:prstGeom>
          <a:noFill/>
        </p:spPr>
        <p:txBody>
          <a:bodyPr wrap="square" lIns="0" tIns="45720" rIns="0" bIns="0" anchor="b" anchorCtr="0">
            <a:noAutofit/>
          </a:bodyPr>
          <a:lstStyle/>
          <a:p>
            <a:pPr algn="ctr" fontAlgn="t"/>
            <a:r>
              <a:rPr lang="en-US" sz="1400" b="1" dirty="0" smtClean="0">
                <a:solidFill>
                  <a:schemeClr val="bg1"/>
                </a:solidFill>
                <a:latin typeface="Arial" pitchFamily="34" charset="0"/>
                <a:cs typeface="Arial" pitchFamily="34" charset="0"/>
              </a:rPr>
              <a:t>Simvastatin</a:t>
            </a:r>
            <a:br>
              <a:rPr lang="en-US" sz="1400" b="1" dirty="0" smtClean="0">
                <a:solidFill>
                  <a:schemeClr val="bg1"/>
                </a:solidFill>
                <a:latin typeface="Arial" pitchFamily="34" charset="0"/>
                <a:cs typeface="Arial" pitchFamily="34" charset="0"/>
              </a:rPr>
            </a:br>
            <a:r>
              <a:rPr lang="en-US" sz="1400" b="1" dirty="0" smtClean="0">
                <a:solidFill>
                  <a:schemeClr val="bg1"/>
                </a:solidFill>
                <a:latin typeface="Arial" pitchFamily="34" charset="0"/>
                <a:cs typeface="Arial" pitchFamily="34" charset="0"/>
              </a:rPr>
              <a:t>40 mg</a:t>
            </a:r>
          </a:p>
        </p:txBody>
      </p:sp>
      <p:graphicFrame>
        <p:nvGraphicFramePr>
          <p:cNvPr id="222" name="Chart 221"/>
          <p:cNvGraphicFramePr/>
          <p:nvPr/>
        </p:nvGraphicFramePr>
        <p:xfrm>
          <a:off x="1371600" y="1958572"/>
          <a:ext cx="7440613" cy="2938736"/>
        </p:xfrm>
        <a:graphic>
          <a:graphicData uri="http://schemas.openxmlformats.org/drawingml/2006/chart">
            <c:chart xmlns:c="http://schemas.openxmlformats.org/drawingml/2006/chart" xmlns:r="http://schemas.openxmlformats.org/officeDocument/2006/relationships" r:id="rId3"/>
          </a:graphicData>
        </a:graphic>
      </p:graphicFrame>
      <p:sp>
        <p:nvSpPr>
          <p:cNvPr id="223" name="TextBox 222"/>
          <p:cNvSpPr txBox="1"/>
          <p:nvPr/>
        </p:nvSpPr>
        <p:spPr>
          <a:xfrm>
            <a:off x="3065685" y="2554386"/>
            <a:ext cx="645318" cy="261937"/>
          </a:xfrm>
          <a:prstGeom prst="rect">
            <a:avLst/>
          </a:prstGeom>
          <a:noFill/>
          <a:scene3d>
            <a:camera prst="orthographicFront"/>
            <a:lightRig rig="threePt" dir="t"/>
          </a:scene3d>
          <a:sp3d prstMaterial="matte"/>
        </p:spPr>
        <p:txBody>
          <a:bodyPr wrap="square" lIns="0" tIns="0" rIns="0" bIns="0" rtlCol="0" anchor="b" anchorCtr="0">
            <a:noAutofit/>
          </a:bodyPr>
          <a:lstStyle/>
          <a:p>
            <a:pPr algn="ctr"/>
            <a:r>
              <a:rPr lang="en-US" sz="1600" b="1" dirty="0" smtClean="0">
                <a:solidFill>
                  <a:schemeClr val="bg1"/>
                </a:solidFill>
                <a:latin typeface="Arial" pitchFamily="34" charset="0"/>
              </a:rPr>
              <a:t>– 1</a:t>
            </a:r>
            <a:r>
              <a:rPr lang="en-US" sz="1600" b="1" dirty="0" smtClean="0">
                <a:solidFill>
                  <a:schemeClr val="bg1"/>
                </a:solidFill>
                <a:latin typeface="Arial" pitchFamily="34" charset="0"/>
                <a:cs typeface="Arial" pitchFamily="34" charset="0"/>
              </a:rPr>
              <a:t>%</a:t>
            </a:r>
          </a:p>
        </p:txBody>
      </p:sp>
      <p:sp>
        <p:nvSpPr>
          <p:cNvPr id="224" name="TextBox 223"/>
          <p:cNvSpPr txBox="1"/>
          <p:nvPr/>
        </p:nvSpPr>
        <p:spPr>
          <a:xfrm>
            <a:off x="2828695" y="4286226"/>
            <a:ext cx="645318" cy="261937"/>
          </a:xfrm>
          <a:prstGeom prst="rect">
            <a:avLst/>
          </a:prstGeom>
          <a:noFill/>
          <a:scene3d>
            <a:camera prst="orthographicFront"/>
            <a:lightRig rig="threePt" dir="t"/>
          </a:scene3d>
          <a:sp3d prstMaterial="matte"/>
        </p:spPr>
        <p:txBody>
          <a:bodyPr wrap="square" lIns="0" tIns="0" rIns="0" bIns="0" rtlCol="0" anchor="b" anchorCtr="0">
            <a:noAutofit/>
          </a:bodyPr>
          <a:lstStyle/>
          <a:p>
            <a:pPr algn="ctr"/>
            <a:r>
              <a:rPr lang="en-US" sz="1600" b="1" dirty="0" smtClean="0">
                <a:solidFill>
                  <a:schemeClr val="bg1"/>
                </a:solidFill>
                <a:latin typeface="Arial" pitchFamily="34" charset="0"/>
              </a:rPr>
              <a:t>– 64</a:t>
            </a:r>
            <a:r>
              <a:rPr lang="en-US" sz="1600" b="1" dirty="0" smtClean="0">
                <a:solidFill>
                  <a:schemeClr val="bg1"/>
                </a:solidFill>
                <a:latin typeface="Arial" pitchFamily="34" charset="0"/>
                <a:cs typeface="Arial" pitchFamily="34" charset="0"/>
              </a:rPr>
              <a:t>%</a:t>
            </a:r>
          </a:p>
        </p:txBody>
      </p:sp>
      <p:cxnSp>
        <p:nvCxnSpPr>
          <p:cNvPr id="220" name="Straight Connector 219"/>
          <p:cNvCxnSpPr/>
          <p:nvPr/>
        </p:nvCxnSpPr>
        <p:spPr>
          <a:xfrm>
            <a:off x="2181225" y="2837895"/>
            <a:ext cx="6630988" cy="0"/>
          </a:xfrm>
          <a:prstGeom prst="line">
            <a:avLst/>
          </a:prstGeom>
          <a:ln w="28575">
            <a:solidFill>
              <a:srgbClr val="BDD6F9"/>
            </a:solidFill>
          </a:ln>
        </p:spPr>
        <p:style>
          <a:lnRef idx="1">
            <a:schemeClr val="accent1"/>
          </a:lnRef>
          <a:fillRef idx="0">
            <a:schemeClr val="accent1"/>
          </a:fillRef>
          <a:effectRef idx="0">
            <a:schemeClr val="accent1"/>
          </a:effectRef>
          <a:fontRef idx="minor">
            <a:schemeClr val="tx1"/>
          </a:fontRef>
        </p:style>
      </p:cxnSp>
      <p:sp>
        <p:nvSpPr>
          <p:cNvPr id="230" name="TextBox 229"/>
          <p:cNvSpPr txBox="1"/>
          <p:nvPr/>
        </p:nvSpPr>
        <p:spPr>
          <a:xfrm>
            <a:off x="5265967" y="2502676"/>
            <a:ext cx="645318" cy="261937"/>
          </a:xfrm>
          <a:prstGeom prst="rect">
            <a:avLst/>
          </a:prstGeom>
          <a:noFill/>
          <a:scene3d>
            <a:camera prst="orthographicFront"/>
            <a:lightRig rig="threePt" dir="t"/>
          </a:scene3d>
          <a:sp3d prstMaterial="matte"/>
        </p:spPr>
        <p:txBody>
          <a:bodyPr wrap="square" lIns="0" tIns="0" rIns="0" bIns="0" rtlCol="0" anchor="b" anchorCtr="0">
            <a:noAutofit/>
          </a:bodyPr>
          <a:lstStyle/>
          <a:p>
            <a:pPr algn="ctr"/>
            <a:r>
              <a:rPr lang="en-US" sz="1600" b="1" dirty="0" smtClean="0">
                <a:solidFill>
                  <a:schemeClr val="bg1"/>
                </a:solidFill>
                <a:latin typeface="Arial" pitchFamily="34" charset="0"/>
                <a:cs typeface="Arial" pitchFamily="34" charset="0"/>
              </a:rPr>
              <a:t>2%</a:t>
            </a:r>
          </a:p>
        </p:txBody>
      </p:sp>
      <p:sp>
        <p:nvSpPr>
          <p:cNvPr id="231" name="TextBox 230"/>
          <p:cNvSpPr txBox="1"/>
          <p:nvPr/>
        </p:nvSpPr>
        <p:spPr>
          <a:xfrm>
            <a:off x="5038502" y="4317116"/>
            <a:ext cx="645318" cy="261937"/>
          </a:xfrm>
          <a:prstGeom prst="rect">
            <a:avLst/>
          </a:prstGeom>
          <a:noFill/>
          <a:scene3d>
            <a:camera prst="orthographicFront"/>
            <a:lightRig rig="threePt" dir="t"/>
          </a:scene3d>
          <a:sp3d prstMaterial="matte"/>
        </p:spPr>
        <p:txBody>
          <a:bodyPr wrap="square" lIns="0" tIns="0" rIns="0" bIns="0" rtlCol="0" anchor="b" anchorCtr="0">
            <a:noAutofit/>
          </a:bodyPr>
          <a:lstStyle/>
          <a:p>
            <a:pPr algn="ctr"/>
            <a:r>
              <a:rPr lang="en-US" sz="1600" b="1" dirty="0" smtClean="0">
                <a:solidFill>
                  <a:schemeClr val="bg1"/>
                </a:solidFill>
                <a:latin typeface="Arial" pitchFamily="34" charset="0"/>
              </a:rPr>
              <a:t>– 65</a:t>
            </a:r>
            <a:r>
              <a:rPr lang="en-US" sz="1600" b="1" dirty="0" smtClean="0">
                <a:solidFill>
                  <a:schemeClr val="bg1"/>
                </a:solidFill>
                <a:latin typeface="Arial" pitchFamily="34" charset="0"/>
                <a:cs typeface="Arial" pitchFamily="34" charset="0"/>
              </a:rPr>
              <a:t>%</a:t>
            </a:r>
          </a:p>
        </p:txBody>
      </p:sp>
      <p:sp>
        <p:nvSpPr>
          <p:cNvPr id="232" name="TextBox 231"/>
          <p:cNvSpPr txBox="1"/>
          <p:nvPr/>
        </p:nvSpPr>
        <p:spPr>
          <a:xfrm>
            <a:off x="7456659" y="2208539"/>
            <a:ext cx="645318" cy="261937"/>
          </a:xfrm>
          <a:prstGeom prst="rect">
            <a:avLst/>
          </a:prstGeom>
          <a:noFill/>
          <a:scene3d>
            <a:camera prst="orthographicFront"/>
            <a:lightRig rig="threePt" dir="t"/>
          </a:scene3d>
          <a:sp3d prstMaterial="matte"/>
        </p:spPr>
        <p:txBody>
          <a:bodyPr wrap="square" lIns="0" tIns="0" rIns="0" bIns="0" rtlCol="0" anchor="b" anchorCtr="0">
            <a:noAutofit/>
          </a:bodyPr>
          <a:lstStyle/>
          <a:p>
            <a:pPr algn="ctr"/>
            <a:r>
              <a:rPr lang="en-US" sz="1600" b="1" dirty="0" smtClean="0">
                <a:solidFill>
                  <a:schemeClr val="bg1"/>
                </a:solidFill>
                <a:latin typeface="Arial" pitchFamily="34" charset="0"/>
                <a:cs typeface="Arial" pitchFamily="34" charset="0"/>
              </a:rPr>
              <a:t>13%</a:t>
            </a:r>
          </a:p>
        </p:txBody>
      </p:sp>
      <p:sp>
        <p:nvSpPr>
          <p:cNvPr id="233" name="TextBox 232"/>
          <p:cNvSpPr txBox="1"/>
          <p:nvPr/>
        </p:nvSpPr>
        <p:spPr>
          <a:xfrm>
            <a:off x="7226037" y="4286226"/>
            <a:ext cx="645318" cy="261937"/>
          </a:xfrm>
          <a:prstGeom prst="rect">
            <a:avLst/>
          </a:prstGeom>
          <a:noFill/>
          <a:scene3d>
            <a:camera prst="orthographicFront"/>
            <a:lightRig rig="threePt" dir="t"/>
          </a:scene3d>
          <a:sp3d prstMaterial="matte"/>
        </p:spPr>
        <p:txBody>
          <a:bodyPr wrap="square" lIns="0" tIns="0" rIns="0" bIns="0" rtlCol="0" anchor="b" anchorCtr="0">
            <a:noAutofit/>
          </a:bodyPr>
          <a:lstStyle/>
          <a:p>
            <a:pPr algn="ctr"/>
            <a:r>
              <a:rPr lang="en-US" sz="1600" b="1" dirty="0" smtClean="0">
                <a:solidFill>
                  <a:schemeClr val="bg1"/>
                </a:solidFill>
                <a:latin typeface="Arial" pitchFamily="34" charset="0"/>
              </a:rPr>
              <a:t>– 64</a:t>
            </a:r>
            <a:r>
              <a:rPr lang="en-US" sz="1600" b="1" dirty="0" smtClean="0">
                <a:solidFill>
                  <a:schemeClr val="bg1"/>
                </a:solidFill>
                <a:latin typeface="Arial" pitchFamily="34" charset="0"/>
                <a:cs typeface="Arial" pitchFamily="34" charset="0"/>
              </a:rPr>
              <a:t>%</a:t>
            </a:r>
          </a:p>
        </p:txBody>
      </p:sp>
      <p:sp>
        <p:nvSpPr>
          <p:cNvPr id="234" name="Freeform 233"/>
          <p:cNvSpPr/>
          <p:nvPr/>
        </p:nvSpPr>
        <p:spPr>
          <a:xfrm>
            <a:off x="3508303" y="2867025"/>
            <a:ext cx="466828" cy="1727200"/>
          </a:xfrm>
          <a:custGeom>
            <a:avLst/>
            <a:gdLst>
              <a:gd name="connsiteX0" fmla="*/ 0 w 304800"/>
              <a:gd name="connsiteY0" fmla="*/ 2286000 h 2296886"/>
              <a:gd name="connsiteX1" fmla="*/ 304800 w 304800"/>
              <a:gd name="connsiteY1" fmla="*/ 2296886 h 2296886"/>
              <a:gd name="connsiteX2" fmla="*/ 293915 w 304800"/>
              <a:gd name="connsiteY2" fmla="*/ 0 h 2296886"/>
              <a:gd name="connsiteX3" fmla="*/ 141515 w 304800"/>
              <a:gd name="connsiteY3" fmla="*/ 21772 h 2296886"/>
              <a:gd name="connsiteX0" fmla="*/ 0 w 304800"/>
              <a:gd name="connsiteY0" fmla="*/ 2288721 h 2299607"/>
              <a:gd name="connsiteX1" fmla="*/ 304800 w 304800"/>
              <a:gd name="connsiteY1" fmla="*/ 2299607 h 2299607"/>
              <a:gd name="connsiteX2" fmla="*/ 293915 w 304800"/>
              <a:gd name="connsiteY2" fmla="*/ 2721 h 2299607"/>
              <a:gd name="connsiteX3" fmla="*/ 141515 w 304800"/>
              <a:gd name="connsiteY3" fmla="*/ 0 h 2299607"/>
              <a:gd name="connsiteX0" fmla="*/ 0 w 297543"/>
              <a:gd name="connsiteY0" fmla="*/ 2288721 h 2288721"/>
              <a:gd name="connsiteX1" fmla="*/ 292554 w 297543"/>
              <a:gd name="connsiteY1" fmla="*/ 2281239 h 2288721"/>
              <a:gd name="connsiteX2" fmla="*/ 293915 w 297543"/>
              <a:gd name="connsiteY2" fmla="*/ 2721 h 2288721"/>
              <a:gd name="connsiteX3" fmla="*/ 141515 w 297543"/>
              <a:gd name="connsiteY3" fmla="*/ 0 h 2288721"/>
              <a:gd name="connsiteX0" fmla="*/ 0 w 294411"/>
              <a:gd name="connsiteY0" fmla="*/ 2281239 h 2281239"/>
              <a:gd name="connsiteX1" fmla="*/ 289422 w 294411"/>
              <a:gd name="connsiteY1" fmla="*/ 2281239 h 2281239"/>
              <a:gd name="connsiteX2" fmla="*/ 290783 w 294411"/>
              <a:gd name="connsiteY2" fmla="*/ 2721 h 2281239"/>
              <a:gd name="connsiteX3" fmla="*/ 138383 w 294411"/>
              <a:gd name="connsiteY3" fmla="*/ 0 h 2281239"/>
              <a:gd name="connsiteX0" fmla="*/ 0 w 294411"/>
              <a:gd name="connsiteY0" fmla="*/ 2278518 h 2278518"/>
              <a:gd name="connsiteX1" fmla="*/ 289422 w 294411"/>
              <a:gd name="connsiteY1" fmla="*/ 2278518 h 2278518"/>
              <a:gd name="connsiteX2" fmla="*/ 290783 w 294411"/>
              <a:gd name="connsiteY2" fmla="*/ 0 h 2278518"/>
              <a:gd name="connsiteX0" fmla="*/ 0 w 290783"/>
              <a:gd name="connsiteY0" fmla="*/ 2278518 h 2278518"/>
              <a:gd name="connsiteX1" fmla="*/ 289422 w 290783"/>
              <a:gd name="connsiteY1" fmla="*/ 2278518 h 2278518"/>
              <a:gd name="connsiteX2" fmla="*/ 290783 w 290783"/>
              <a:gd name="connsiteY2" fmla="*/ 0 h 2278518"/>
              <a:gd name="connsiteX0" fmla="*/ 0 w 337995"/>
              <a:gd name="connsiteY0" fmla="*/ 2285876 h 2285876"/>
              <a:gd name="connsiteX1" fmla="*/ 289422 w 337995"/>
              <a:gd name="connsiteY1" fmla="*/ 2285876 h 2285876"/>
              <a:gd name="connsiteX2" fmla="*/ 291436 w 337995"/>
              <a:gd name="connsiteY2" fmla="*/ 379753 h 2285876"/>
              <a:gd name="connsiteX3" fmla="*/ 290783 w 337995"/>
              <a:gd name="connsiteY3" fmla="*/ 7358 h 2285876"/>
              <a:gd name="connsiteX0" fmla="*/ 0 w 291663"/>
              <a:gd name="connsiteY0" fmla="*/ 2285876 h 2285876"/>
              <a:gd name="connsiteX1" fmla="*/ 289422 w 291663"/>
              <a:gd name="connsiteY1" fmla="*/ 2285876 h 2285876"/>
              <a:gd name="connsiteX2" fmla="*/ 291436 w 291663"/>
              <a:gd name="connsiteY2" fmla="*/ 379753 h 2285876"/>
              <a:gd name="connsiteX3" fmla="*/ 290783 w 291663"/>
              <a:gd name="connsiteY3" fmla="*/ 7358 h 2285876"/>
              <a:gd name="connsiteX0" fmla="*/ 0 w 291663"/>
              <a:gd name="connsiteY0" fmla="*/ 2843813 h 2843813"/>
              <a:gd name="connsiteX1" fmla="*/ 289422 w 291663"/>
              <a:gd name="connsiteY1" fmla="*/ 2843813 h 2843813"/>
              <a:gd name="connsiteX2" fmla="*/ 291436 w 291663"/>
              <a:gd name="connsiteY2" fmla="*/ 937690 h 2843813"/>
              <a:gd name="connsiteX3" fmla="*/ 267813 w 291663"/>
              <a:gd name="connsiteY3" fmla="*/ 0 h 2843813"/>
              <a:gd name="connsiteX0" fmla="*/ 0 w 291663"/>
              <a:gd name="connsiteY0" fmla="*/ 3039804 h 3039804"/>
              <a:gd name="connsiteX1" fmla="*/ 289422 w 291663"/>
              <a:gd name="connsiteY1" fmla="*/ 3039804 h 3039804"/>
              <a:gd name="connsiteX2" fmla="*/ 291436 w 291663"/>
              <a:gd name="connsiteY2" fmla="*/ 1133681 h 3039804"/>
              <a:gd name="connsiteX3" fmla="*/ 267813 w 291663"/>
              <a:gd name="connsiteY3" fmla="*/ 0 h 3039804"/>
              <a:gd name="connsiteX0" fmla="*/ 0 w 336646"/>
              <a:gd name="connsiteY0" fmla="*/ 3308110 h 3308110"/>
              <a:gd name="connsiteX1" fmla="*/ 289422 w 336646"/>
              <a:gd name="connsiteY1" fmla="*/ 3308110 h 3308110"/>
              <a:gd name="connsiteX2" fmla="*/ 336419 w 336646"/>
              <a:gd name="connsiteY2" fmla="*/ 379752 h 3308110"/>
              <a:gd name="connsiteX3" fmla="*/ 267813 w 336646"/>
              <a:gd name="connsiteY3" fmla="*/ 268306 h 3308110"/>
              <a:gd name="connsiteX0" fmla="*/ 0 w 336419"/>
              <a:gd name="connsiteY0" fmla="*/ 3039804 h 3039804"/>
              <a:gd name="connsiteX1" fmla="*/ 289422 w 336419"/>
              <a:gd name="connsiteY1" fmla="*/ 3039804 h 3039804"/>
              <a:gd name="connsiteX2" fmla="*/ 336419 w 336419"/>
              <a:gd name="connsiteY2" fmla="*/ 111446 h 3039804"/>
              <a:gd name="connsiteX3" fmla="*/ 267813 w 336419"/>
              <a:gd name="connsiteY3" fmla="*/ 0 h 3039804"/>
              <a:gd name="connsiteX0" fmla="*/ 0 w 336419"/>
              <a:gd name="connsiteY0" fmla="*/ 3039804 h 3039804"/>
              <a:gd name="connsiteX1" fmla="*/ 289422 w 336419"/>
              <a:gd name="connsiteY1" fmla="*/ 3039804 h 3039804"/>
              <a:gd name="connsiteX2" fmla="*/ 336419 w 336419"/>
              <a:gd name="connsiteY2" fmla="*/ 57645 h 3039804"/>
              <a:gd name="connsiteX3" fmla="*/ 267813 w 336419"/>
              <a:gd name="connsiteY3" fmla="*/ 0 h 3039804"/>
              <a:gd name="connsiteX0" fmla="*/ 0 w 336419"/>
              <a:gd name="connsiteY0" fmla="*/ 2982159 h 2982159"/>
              <a:gd name="connsiteX1" fmla="*/ 289422 w 336419"/>
              <a:gd name="connsiteY1" fmla="*/ 2982159 h 2982159"/>
              <a:gd name="connsiteX2" fmla="*/ 336419 w 336419"/>
              <a:gd name="connsiteY2" fmla="*/ 0 h 2982159"/>
              <a:gd name="connsiteX3" fmla="*/ 267813 w 336419"/>
              <a:gd name="connsiteY3" fmla="*/ 0 h 2982159"/>
              <a:gd name="connsiteX0" fmla="*/ 0 w 336419"/>
              <a:gd name="connsiteY0" fmla="*/ 2982159 h 2982159"/>
              <a:gd name="connsiteX1" fmla="*/ 289422 w 336419"/>
              <a:gd name="connsiteY1" fmla="*/ 2982159 h 2982159"/>
              <a:gd name="connsiteX2" fmla="*/ 336419 w 336419"/>
              <a:gd name="connsiteY2" fmla="*/ 0 h 2982159"/>
              <a:gd name="connsiteX3" fmla="*/ 267813 w 336419"/>
              <a:gd name="connsiteY3" fmla="*/ 0 h 2982159"/>
              <a:gd name="connsiteX0" fmla="*/ 0 w 336419"/>
              <a:gd name="connsiteY0" fmla="*/ 2982159 h 2982159"/>
              <a:gd name="connsiteX1" fmla="*/ 336419 w 336419"/>
              <a:gd name="connsiteY1" fmla="*/ 2486414 h 2982159"/>
              <a:gd name="connsiteX2" fmla="*/ 336419 w 336419"/>
              <a:gd name="connsiteY2" fmla="*/ 0 h 2982159"/>
              <a:gd name="connsiteX3" fmla="*/ 267813 w 336419"/>
              <a:gd name="connsiteY3" fmla="*/ 0 h 2982159"/>
              <a:gd name="connsiteX0" fmla="*/ 0 w 134950"/>
              <a:gd name="connsiteY0" fmla="*/ 2524843 h 2524843"/>
              <a:gd name="connsiteX1" fmla="*/ 134950 w 134950"/>
              <a:gd name="connsiteY1" fmla="*/ 2486414 h 2524843"/>
              <a:gd name="connsiteX2" fmla="*/ 134950 w 134950"/>
              <a:gd name="connsiteY2" fmla="*/ 0 h 2524843"/>
              <a:gd name="connsiteX3" fmla="*/ 66344 w 134950"/>
              <a:gd name="connsiteY3" fmla="*/ 0 h 2524843"/>
              <a:gd name="connsiteX0" fmla="*/ 0 w 134950"/>
              <a:gd name="connsiteY0" fmla="*/ 2524843 h 2524843"/>
              <a:gd name="connsiteX1" fmla="*/ 134950 w 134950"/>
              <a:gd name="connsiteY1" fmla="*/ 2509473 h 2524843"/>
              <a:gd name="connsiteX2" fmla="*/ 134950 w 134950"/>
              <a:gd name="connsiteY2" fmla="*/ 0 h 2524843"/>
              <a:gd name="connsiteX3" fmla="*/ 66344 w 134950"/>
              <a:gd name="connsiteY3" fmla="*/ 0 h 2524843"/>
            </a:gdLst>
            <a:ahLst/>
            <a:cxnLst>
              <a:cxn ang="0">
                <a:pos x="connsiteX0" y="connsiteY0"/>
              </a:cxn>
              <a:cxn ang="0">
                <a:pos x="connsiteX1" y="connsiteY1"/>
              </a:cxn>
              <a:cxn ang="0">
                <a:pos x="connsiteX2" y="connsiteY2"/>
              </a:cxn>
              <a:cxn ang="0">
                <a:pos x="connsiteX3" y="connsiteY3"/>
              </a:cxn>
            </a:cxnLst>
            <a:rect l="l" t="t" r="r" b="b"/>
            <a:pathLst>
              <a:path w="134950" h="2524843">
                <a:moveTo>
                  <a:pt x="0" y="2524843"/>
                </a:moveTo>
                <a:lnTo>
                  <a:pt x="134950" y="2509473"/>
                </a:lnTo>
                <a:lnTo>
                  <a:pt x="134950" y="0"/>
                </a:lnTo>
                <a:lnTo>
                  <a:pt x="66344" y="0"/>
                </a:lnTo>
              </a:path>
            </a:pathLst>
          </a:custGeom>
          <a:ln w="28575">
            <a:solidFill>
              <a:schemeClr val="bg2"/>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Arial" pitchFamily="34" charset="0"/>
            </a:endParaRPr>
          </a:p>
        </p:txBody>
      </p:sp>
      <p:grpSp>
        <p:nvGrpSpPr>
          <p:cNvPr id="140" name="Group 126"/>
          <p:cNvGrpSpPr/>
          <p:nvPr/>
        </p:nvGrpSpPr>
        <p:grpSpPr>
          <a:xfrm>
            <a:off x="3413133" y="4648865"/>
            <a:ext cx="659116" cy="708404"/>
            <a:chOff x="8227067" y="4693228"/>
            <a:chExt cx="659116" cy="708404"/>
          </a:xfrm>
        </p:grpSpPr>
        <p:grpSp>
          <p:nvGrpSpPr>
            <p:cNvPr id="141" name="Group 209"/>
            <p:cNvGrpSpPr/>
            <p:nvPr/>
          </p:nvGrpSpPr>
          <p:grpSpPr>
            <a:xfrm>
              <a:off x="8227067" y="4693228"/>
              <a:ext cx="659116" cy="708404"/>
              <a:chOff x="2286002" y="4731884"/>
              <a:chExt cx="711198" cy="764381"/>
            </a:xfrm>
          </p:grpSpPr>
          <p:sp>
            <p:nvSpPr>
              <p:cNvPr id="144" name="Freeform 143"/>
              <p:cNvSpPr/>
              <p:nvPr/>
            </p:nvSpPr>
            <p:spPr>
              <a:xfrm>
                <a:off x="2286002" y="4731884"/>
                <a:ext cx="711198" cy="764381"/>
              </a:xfrm>
              <a:custGeom>
                <a:avLst/>
                <a:gdLst>
                  <a:gd name="connsiteX0" fmla="*/ 0 w 711198"/>
                  <a:gd name="connsiteY0" fmla="*/ 355997 h 711993"/>
                  <a:gd name="connsiteX1" fmla="*/ 104012 w 711198"/>
                  <a:gd name="connsiteY1" fmla="*/ 104410 h 711993"/>
                  <a:gd name="connsiteX2" fmla="*/ 355599 w 711198"/>
                  <a:gd name="connsiteY2" fmla="*/ 0 h 711993"/>
                  <a:gd name="connsiteX3" fmla="*/ 607186 w 711198"/>
                  <a:gd name="connsiteY3" fmla="*/ 104410 h 711993"/>
                  <a:gd name="connsiteX4" fmla="*/ 711198 w 711198"/>
                  <a:gd name="connsiteY4" fmla="*/ 355997 h 711993"/>
                  <a:gd name="connsiteX5" fmla="*/ 607186 w 711198"/>
                  <a:gd name="connsiteY5" fmla="*/ 607584 h 711993"/>
                  <a:gd name="connsiteX6" fmla="*/ 355599 w 711198"/>
                  <a:gd name="connsiteY6" fmla="*/ 711994 h 711993"/>
                  <a:gd name="connsiteX7" fmla="*/ 104012 w 711198"/>
                  <a:gd name="connsiteY7" fmla="*/ 607584 h 711993"/>
                  <a:gd name="connsiteX8" fmla="*/ 0 w 711198"/>
                  <a:gd name="connsiteY8" fmla="*/ 355997 h 711993"/>
                  <a:gd name="connsiteX0" fmla="*/ 0 w 711198"/>
                  <a:gd name="connsiteY0" fmla="*/ 371811 h 727808"/>
                  <a:gd name="connsiteX1" fmla="*/ 104012 w 711198"/>
                  <a:gd name="connsiteY1" fmla="*/ 120224 h 727808"/>
                  <a:gd name="connsiteX2" fmla="*/ 300037 w 711198"/>
                  <a:gd name="connsiteY2" fmla="*/ 25339 h 727808"/>
                  <a:gd name="connsiteX3" fmla="*/ 355599 w 711198"/>
                  <a:gd name="connsiteY3" fmla="*/ 15814 h 727808"/>
                  <a:gd name="connsiteX4" fmla="*/ 607186 w 711198"/>
                  <a:gd name="connsiteY4" fmla="*/ 120224 h 727808"/>
                  <a:gd name="connsiteX5" fmla="*/ 711198 w 711198"/>
                  <a:gd name="connsiteY5" fmla="*/ 371811 h 727808"/>
                  <a:gd name="connsiteX6" fmla="*/ 607186 w 711198"/>
                  <a:gd name="connsiteY6" fmla="*/ 623398 h 727808"/>
                  <a:gd name="connsiteX7" fmla="*/ 355599 w 711198"/>
                  <a:gd name="connsiteY7" fmla="*/ 727808 h 727808"/>
                  <a:gd name="connsiteX8" fmla="*/ 104012 w 711198"/>
                  <a:gd name="connsiteY8" fmla="*/ 623398 h 727808"/>
                  <a:gd name="connsiteX9" fmla="*/ 0 w 711198"/>
                  <a:gd name="connsiteY9" fmla="*/ 371811 h 727808"/>
                  <a:gd name="connsiteX0" fmla="*/ 0 w 711198"/>
                  <a:gd name="connsiteY0" fmla="*/ 363874 h 719871"/>
                  <a:gd name="connsiteX1" fmla="*/ 104012 w 711198"/>
                  <a:gd name="connsiteY1" fmla="*/ 112287 h 719871"/>
                  <a:gd name="connsiteX2" fmla="*/ 300037 w 711198"/>
                  <a:gd name="connsiteY2" fmla="*/ 17402 h 719871"/>
                  <a:gd name="connsiteX3" fmla="*/ 355599 w 711198"/>
                  <a:gd name="connsiteY3" fmla="*/ 7877 h 719871"/>
                  <a:gd name="connsiteX4" fmla="*/ 423862 w 711198"/>
                  <a:gd name="connsiteY4" fmla="*/ 22164 h 719871"/>
                  <a:gd name="connsiteX5" fmla="*/ 607186 w 711198"/>
                  <a:gd name="connsiteY5" fmla="*/ 112287 h 719871"/>
                  <a:gd name="connsiteX6" fmla="*/ 711198 w 711198"/>
                  <a:gd name="connsiteY6" fmla="*/ 363874 h 719871"/>
                  <a:gd name="connsiteX7" fmla="*/ 607186 w 711198"/>
                  <a:gd name="connsiteY7" fmla="*/ 615461 h 719871"/>
                  <a:gd name="connsiteX8" fmla="*/ 355599 w 711198"/>
                  <a:gd name="connsiteY8" fmla="*/ 719871 h 719871"/>
                  <a:gd name="connsiteX9" fmla="*/ 104012 w 711198"/>
                  <a:gd name="connsiteY9" fmla="*/ 615461 h 719871"/>
                  <a:gd name="connsiteX10" fmla="*/ 0 w 711198"/>
                  <a:gd name="connsiteY10" fmla="*/ 363874 h 719871"/>
                  <a:gd name="connsiteX0" fmla="*/ 0 w 711198"/>
                  <a:gd name="connsiteY0" fmla="*/ 409178 h 765175"/>
                  <a:gd name="connsiteX1" fmla="*/ 104012 w 711198"/>
                  <a:gd name="connsiteY1" fmla="*/ 157591 h 765175"/>
                  <a:gd name="connsiteX2" fmla="*/ 300037 w 711198"/>
                  <a:gd name="connsiteY2" fmla="*/ 62706 h 765175"/>
                  <a:gd name="connsiteX3" fmla="*/ 353217 w 711198"/>
                  <a:gd name="connsiteY3" fmla="*/ 794 h 765175"/>
                  <a:gd name="connsiteX4" fmla="*/ 423862 w 711198"/>
                  <a:gd name="connsiteY4" fmla="*/ 67468 h 765175"/>
                  <a:gd name="connsiteX5" fmla="*/ 607186 w 711198"/>
                  <a:gd name="connsiteY5" fmla="*/ 157591 h 765175"/>
                  <a:gd name="connsiteX6" fmla="*/ 711198 w 711198"/>
                  <a:gd name="connsiteY6" fmla="*/ 409178 h 765175"/>
                  <a:gd name="connsiteX7" fmla="*/ 607186 w 711198"/>
                  <a:gd name="connsiteY7" fmla="*/ 660765 h 765175"/>
                  <a:gd name="connsiteX8" fmla="*/ 355599 w 711198"/>
                  <a:gd name="connsiteY8" fmla="*/ 765175 h 765175"/>
                  <a:gd name="connsiteX9" fmla="*/ 104012 w 711198"/>
                  <a:gd name="connsiteY9" fmla="*/ 660765 h 765175"/>
                  <a:gd name="connsiteX10" fmla="*/ 0 w 711198"/>
                  <a:gd name="connsiteY10" fmla="*/ 409178 h 765175"/>
                  <a:gd name="connsiteX0" fmla="*/ 0 w 711198"/>
                  <a:gd name="connsiteY0" fmla="*/ 408384 h 764381"/>
                  <a:gd name="connsiteX1" fmla="*/ 104012 w 711198"/>
                  <a:gd name="connsiteY1" fmla="*/ 156797 h 764381"/>
                  <a:gd name="connsiteX2" fmla="*/ 300037 w 711198"/>
                  <a:gd name="connsiteY2" fmla="*/ 61912 h 764381"/>
                  <a:gd name="connsiteX3" fmla="*/ 353217 w 711198"/>
                  <a:gd name="connsiteY3" fmla="*/ 0 h 764381"/>
                  <a:gd name="connsiteX4" fmla="*/ 423862 w 711198"/>
                  <a:gd name="connsiteY4" fmla="*/ 66674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0037 w 711198"/>
                  <a:gd name="connsiteY2" fmla="*/ 61912 h 764381"/>
                  <a:gd name="connsiteX3" fmla="*/ 353217 w 711198"/>
                  <a:gd name="connsiteY3" fmla="*/ 0 h 764381"/>
                  <a:gd name="connsiteX4" fmla="*/ 423862 w 711198"/>
                  <a:gd name="connsiteY4" fmla="*/ 66674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0037 w 711198"/>
                  <a:gd name="connsiteY2" fmla="*/ 61912 h 764381"/>
                  <a:gd name="connsiteX3" fmla="*/ 353217 w 711198"/>
                  <a:gd name="connsiteY3" fmla="*/ 0 h 764381"/>
                  <a:gd name="connsiteX4" fmla="*/ 423862 w 711198"/>
                  <a:gd name="connsiteY4" fmla="*/ 66674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0037 w 711198"/>
                  <a:gd name="connsiteY2" fmla="*/ 61912 h 764381"/>
                  <a:gd name="connsiteX3" fmla="*/ 353217 w 711198"/>
                  <a:gd name="connsiteY3" fmla="*/ 0 h 764381"/>
                  <a:gd name="connsiteX4" fmla="*/ 416718 w 711198"/>
                  <a:gd name="connsiteY4" fmla="*/ 57149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0037 w 711198"/>
                  <a:gd name="connsiteY2" fmla="*/ 61912 h 764381"/>
                  <a:gd name="connsiteX3" fmla="*/ 353217 w 711198"/>
                  <a:gd name="connsiteY3" fmla="*/ 0 h 764381"/>
                  <a:gd name="connsiteX4" fmla="*/ 416718 w 711198"/>
                  <a:gd name="connsiteY4" fmla="*/ 57149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2418 w 711198"/>
                  <a:gd name="connsiteY2" fmla="*/ 50005 h 764381"/>
                  <a:gd name="connsiteX3" fmla="*/ 353217 w 711198"/>
                  <a:gd name="connsiteY3" fmla="*/ 0 h 764381"/>
                  <a:gd name="connsiteX4" fmla="*/ 416718 w 711198"/>
                  <a:gd name="connsiteY4" fmla="*/ 57149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2418 w 711198"/>
                  <a:gd name="connsiteY2" fmla="*/ 50005 h 764381"/>
                  <a:gd name="connsiteX3" fmla="*/ 353217 w 711198"/>
                  <a:gd name="connsiteY3" fmla="*/ 0 h 764381"/>
                  <a:gd name="connsiteX4" fmla="*/ 416718 w 711198"/>
                  <a:gd name="connsiteY4" fmla="*/ 57149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1198" h="764381">
                    <a:moveTo>
                      <a:pt x="0" y="408384"/>
                    </a:moveTo>
                    <a:cubicBezTo>
                      <a:pt x="0" y="314037"/>
                      <a:pt x="37410" y="223548"/>
                      <a:pt x="104012" y="156797"/>
                    </a:cubicBezTo>
                    <a:cubicBezTo>
                      <a:pt x="154018" y="99052"/>
                      <a:pt x="206116" y="78519"/>
                      <a:pt x="302418" y="50005"/>
                    </a:cubicBezTo>
                    <a:lnTo>
                      <a:pt x="353217" y="0"/>
                    </a:lnTo>
                    <a:lnTo>
                      <a:pt x="416718" y="57149"/>
                    </a:lnTo>
                    <a:cubicBezTo>
                      <a:pt x="473334" y="64232"/>
                      <a:pt x="559297" y="99845"/>
                      <a:pt x="607186" y="156797"/>
                    </a:cubicBezTo>
                    <a:cubicBezTo>
                      <a:pt x="673788" y="223548"/>
                      <a:pt x="711198" y="314037"/>
                      <a:pt x="711198" y="408384"/>
                    </a:cubicBezTo>
                    <a:cubicBezTo>
                      <a:pt x="711198" y="502731"/>
                      <a:pt x="673788" y="593220"/>
                      <a:pt x="607186" y="659971"/>
                    </a:cubicBezTo>
                    <a:cubicBezTo>
                      <a:pt x="540487" y="726820"/>
                      <a:pt x="449978" y="764381"/>
                      <a:pt x="355599" y="764381"/>
                    </a:cubicBezTo>
                    <a:cubicBezTo>
                      <a:pt x="261219" y="764381"/>
                      <a:pt x="170711" y="726819"/>
                      <a:pt x="104012" y="659971"/>
                    </a:cubicBezTo>
                    <a:cubicBezTo>
                      <a:pt x="37410" y="593220"/>
                      <a:pt x="0" y="502731"/>
                      <a:pt x="0" y="408384"/>
                    </a:cubicBezTo>
                    <a:close/>
                  </a:path>
                </a:pathLst>
              </a:cu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path path="circle">
                  <a:fillToRect r="100000" b="100000"/>
                </a:path>
                <a:tileRect l="-100000" t="-100000"/>
              </a:gradFill>
              <a:ln w="3175">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Oval 144"/>
              <p:cNvSpPr/>
              <p:nvPr/>
            </p:nvSpPr>
            <p:spPr>
              <a:xfrm>
                <a:off x="2312195" y="4805994"/>
                <a:ext cx="658813" cy="654843"/>
              </a:xfrm>
              <a:prstGeom prst="ellipse">
                <a:avLst/>
              </a:prstGeom>
              <a:gradFill flip="none" rotWithShape="1">
                <a:gsLst>
                  <a:gs pos="0">
                    <a:srgbClr val="9CC0E0"/>
                  </a:gs>
                  <a:gs pos="50000">
                    <a:schemeClr val="accent4">
                      <a:lumMod val="40000"/>
                      <a:lumOff val="60000"/>
                    </a:schemeClr>
                  </a:gs>
                  <a:gs pos="100000">
                    <a:srgbClr val="F5F9FD"/>
                  </a:gs>
                </a:gsLst>
                <a:path path="circle">
                  <a:fillToRect r="100000" b="100000"/>
                </a:path>
                <a:tileRect l="-100000" t="-100000"/>
              </a:gradFill>
              <a:ln w="19050">
                <a:solidFill>
                  <a:schemeClr val="accent4"/>
                </a:solidFill>
              </a:ln>
              <a:effectLst>
                <a:outerShdw blurRad="76200" dir="13500000" sy="23000" kx="1200000" algn="br" rotWithShape="0">
                  <a:prstClr val="black">
                    <a:alpha val="20000"/>
                  </a:prstClr>
                </a:outerShdw>
              </a:effectLst>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lIns="0" tIns="548640" rIns="0" bIns="0" rtlCol="0" anchor="t" anchorCtr="0"/>
              <a:lstStyle/>
              <a:p>
                <a:pPr algn="ctr">
                  <a:lnSpc>
                    <a:spcPct val="95000"/>
                  </a:lnSpc>
                  <a:spcBef>
                    <a:spcPts val="1800"/>
                  </a:spcBef>
                  <a:spcAft>
                    <a:spcPts val="1200"/>
                  </a:spcAft>
                  <a:buClr>
                    <a:schemeClr val="accent2"/>
                  </a:buClr>
                  <a:buSzPct val="110000"/>
                  <a:defRPr/>
                </a:pPr>
                <a:endParaRPr lang="en-US" sz="1400" dirty="0">
                  <a:solidFill>
                    <a:schemeClr val="dk1">
                      <a:hueOff val="0"/>
                      <a:satOff val="0"/>
                      <a:lumOff val="0"/>
                      <a:alphaOff val="0"/>
                    </a:schemeClr>
                  </a:solidFill>
                  <a:latin typeface="Arial" pitchFamily="34" charset="0"/>
                  <a:cs typeface="Arial" pitchFamily="34" charset="0"/>
                </a:endParaRPr>
              </a:p>
            </p:txBody>
          </p:sp>
        </p:grpSp>
        <p:sp>
          <p:nvSpPr>
            <p:cNvPr id="142" name="TextBox 141"/>
            <p:cNvSpPr txBox="1"/>
            <p:nvPr/>
          </p:nvSpPr>
          <p:spPr>
            <a:xfrm>
              <a:off x="8287393" y="4913677"/>
              <a:ext cx="538464" cy="133350"/>
            </a:xfrm>
            <a:prstGeom prst="rect">
              <a:avLst/>
            </a:prstGeom>
            <a:noFill/>
            <a:effectLst/>
          </p:spPr>
          <p:txBody>
            <a:bodyPr wrap="square" lIns="0" tIns="0" rIns="0" bIns="0" rtlCol="0" anchor="ctr" anchorCtr="0">
              <a:noAutofit/>
            </a:bodyPr>
            <a:lstStyle/>
            <a:p>
              <a:pPr marL="0" marR="0" lvl="0" indent="0" algn="ctr" defTabSz="914400" eaLnBrk="1" fontAlgn="auto" latinLnBrk="0" hangingPunct="1">
                <a:lnSpc>
                  <a:spcPct val="95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tx2"/>
                  </a:solidFill>
                  <a:effectLst/>
                  <a:uLnTx/>
                  <a:uFillTx/>
                  <a:latin typeface="Arial" pitchFamily="34" charset="0"/>
                  <a:cs typeface="Arial" pitchFamily="34" charset="0"/>
                </a:rPr>
                <a:t>–</a:t>
              </a:r>
              <a:r>
                <a:rPr lang="en-US" sz="1400" b="1" kern="0" dirty="0" smtClean="0">
                  <a:solidFill>
                    <a:schemeClr val="tx2"/>
                  </a:solidFill>
                  <a:latin typeface="Arial" pitchFamily="34" charset="0"/>
                  <a:cs typeface="Arial" pitchFamily="34" charset="0"/>
                </a:rPr>
                <a:t>63</a:t>
              </a:r>
              <a:r>
                <a:rPr kumimoji="0" lang="en-US" sz="1400" b="1" i="0" u="none" strike="noStrike" kern="0" cap="none" spc="0" normalizeH="0" baseline="0" noProof="0" dirty="0" smtClean="0">
                  <a:ln>
                    <a:noFill/>
                  </a:ln>
                  <a:solidFill>
                    <a:schemeClr val="tx2"/>
                  </a:solidFill>
                  <a:effectLst/>
                  <a:uLnTx/>
                  <a:uFillTx/>
                  <a:latin typeface="Arial" pitchFamily="34" charset="0"/>
                  <a:cs typeface="Arial" pitchFamily="34" charset="0"/>
                </a:rPr>
                <a:t>%</a:t>
              </a:r>
            </a:p>
          </p:txBody>
        </p:sp>
        <p:sp>
          <p:nvSpPr>
            <p:cNvPr id="143" name="TextBox 142"/>
            <p:cNvSpPr txBox="1"/>
            <p:nvPr/>
          </p:nvSpPr>
          <p:spPr>
            <a:xfrm>
              <a:off x="8282781" y="5095249"/>
              <a:ext cx="547688" cy="187318"/>
            </a:xfrm>
            <a:prstGeom prst="rect">
              <a:avLst/>
            </a:prstGeom>
            <a:noFill/>
          </p:spPr>
          <p:txBody>
            <a:bodyPr wrap="square" lIns="0" tIns="0" rIns="0" bIns="0" rtlCol="0">
              <a:noAutofit/>
            </a:bodyPr>
            <a:lstStyle/>
            <a:p>
              <a:pPr algn="ctr"/>
              <a:r>
                <a:rPr lang="en-US" sz="600" dirty="0" smtClean="0">
                  <a:solidFill>
                    <a:schemeClr val="tx2"/>
                  </a:solidFill>
                  <a:latin typeface="Arial Narrow" pitchFamily="34" charset="0"/>
                  <a:cs typeface="Arial" pitchFamily="34" charset="0"/>
                </a:rPr>
                <a:t>TREATMENT DIFFERENCE</a:t>
              </a:r>
            </a:p>
          </p:txBody>
        </p:sp>
      </p:grpSp>
      <p:sp>
        <p:nvSpPr>
          <p:cNvPr id="247" name="Freeform 246"/>
          <p:cNvSpPr/>
          <p:nvPr/>
        </p:nvSpPr>
        <p:spPr>
          <a:xfrm>
            <a:off x="5736442" y="2790825"/>
            <a:ext cx="533727" cy="1812924"/>
          </a:xfrm>
          <a:custGeom>
            <a:avLst/>
            <a:gdLst>
              <a:gd name="connsiteX0" fmla="*/ 0 w 304800"/>
              <a:gd name="connsiteY0" fmla="*/ 2286000 h 2296886"/>
              <a:gd name="connsiteX1" fmla="*/ 304800 w 304800"/>
              <a:gd name="connsiteY1" fmla="*/ 2296886 h 2296886"/>
              <a:gd name="connsiteX2" fmla="*/ 293915 w 304800"/>
              <a:gd name="connsiteY2" fmla="*/ 0 h 2296886"/>
              <a:gd name="connsiteX3" fmla="*/ 141515 w 304800"/>
              <a:gd name="connsiteY3" fmla="*/ 21772 h 2296886"/>
              <a:gd name="connsiteX0" fmla="*/ 0 w 304800"/>
              <a:gd name="connsiteY0" fmla="*/ 2288721 h 2299607"/>
              <a:gd name="connsiteX1" fmla="*/ 304800 w 304800"/>
              <a:gd name="connsiteY1" fmla="*/ 2299607 h 2299607"/>
              <a:gd name="connsiteX2" fmla="*/ 293915 w 304800"/>
              <a:gd name="connsiteY2" fmla="*/ 2721 h 2299607"/>
              <a:gd name="connsiteX3" fmla="*/ 141515 w 304800"/>
              <a:gd name="connsiteY3" fmla="*/ 0 h 2299607"/>
              <a:gd name="connsiteX0" fmla="*/ 0 w 297543"/>
              <a:gd name="connsiteY0" fmla="*/ 2288721 h 2288721"/>
              <a:gd name="connsiteX1" fmla="*/ 292554 w 297543"/>
              <a:gd name="connsiteY1" fmla="*/ 2281239 h 2288721"/>
              <a:gd name="connsiteX2" fmla="*/ 293915 w 297543"/>
              <a:gd name="connsiteY2" fmla="*/ 2721 h 2288721"/>
              <a:gd name="connsiteX3" fmla="*/ 141515 w 297543"/>
              <a:gd name="connsiteY3" fmla="*/ 0 h 2288721"/>
              <a:gd name="connsiteX0" fmla="*/ 0 w 294411"/>
              <a:gd name="connsiteY0" fmla="*/ 2281239 h 2281239"/>
              <a:gd name="connsiteX1" fmla="*/ 289422 w 294411"/>
              <a:gd name="connsiteY1" fmla="*/ 2281239 h 2281239"/>
              <a:gd name="connsiteX2" fmla="*/ 290783 w 294411"/>
              <a:gd name="connsiteY2" fmla="*/ 2721 h 2281239"/>
              <a:gd name="connsiteX3" fmla="*/ 138383 w 294411"/>
              <a:gd name="connsiteY3" fmla="*/ 0 h 2281239"/>
              <a:gd name="connsiteX0" fmla="*/ 0 w 294411"/>
              <a:gd name="connsiteY0" fmla="*/ 2278518 h 2278518"/>
              <a:gd name="connsiteX1" fmla="*/ 289422 w 294411"/>
              <a:gd name="connsiteY1" fmla="*/ 2278518 h 2278518"/>
              <a:gd name="connsiteX2" fmla="*/ 290783 w 294411"/>
              <a:gd name="connsiteY2" fmla="*/ 0 h 2278518"/>
              <a:gd name="connsiteX0" fmla="*/ 0 w 290783"/>
              <a:gd name="connsiteY0" fmla="*/ 2278518 h 2278518"/>
              <a:gd name="connsiteX1" fmla="*/ 289422 w 290783"/>
              <a:gd name="connsiteY1" fmla="*/ 2278518 h 2278518"/>
              <a:gd name="connsiteX2" fmla="*/ 290783 w 290783"/>
              <a:gd name="connsiteY2" fmla="*/ 0 h 2278518"/>
              <a:gd name="connsiteX0" fmla="*/ 0 w 337995"/>
              <a:gd name="connsiteY0" fmla="*/ 2285876 h 2285876"/>
              <a:gd name="connsiteX1" fmla="*/ 289422 w 337995"/>
              <a:gd name="connsiteY1" fmla="*/ 2285876 h 2285876"/>
              <a:gd name="connsiteX2" fmla="*/ 291436 w 337995"/>
              <a:gd name="connsiteY2" fmla="*/ 379753 h 2285876"/>
              <a:gd name="connsiteX3" fmla="*/ 290783 w 337995"/>
              <a:gd name="connsiteY3" fmla="*/ 7358 h 2285876"/>
              <a:gd name="connsiteX0" fmla="*/ 0 w 291663"/>
              <a:gd name="connsiteY0" fmla="*/ 2285876 h 2285876"/>
              <a:gd name="connsiteX1" fmla="*/ 289422 w 291663"/>
              <a:gd name="connsiteY1" fmla="*/ 2285876 h 2285876"/>
              <a:gd name="connsiteX2" fmla="*/ 291436 w 291663"/>
              <a:gd name="connsiteY2" fmla="*/ 379753 h 2285876"/>
              <a:gd name="connsiteX3" fmla="*/ 290783 w 291663"/>
              <a:gd name="connsiteY3" fmla="*/ 7358 h 2285876"/>
              <a:gd name="connsiteX0" fmla="*/ 0 w 291663"/>
              <a:gd name="connsiteY0" fmla="*/ 2843813 h 2843813"/>
              <a:gd name="connsiteX1" fmla="*/ 289422 w 291663"/>
              <a:gd name="connsiteY1" fmla="*/ 2843813 h 2843813"/>
              <a:gd name="connsiteX2" fmla="*/ 291436 w 291663"/>
              <a:gd name="connsiteY2" fmla="*/ 937690 h 2843813"/>
              <a:gd name="connsiteX3" fmla="*/ 267813 w 291663"/>
              <a:gd name="connsiteY3" fmla="*/ 0 h 2843813"/>
              <a:gd name="connsiteX0" fmla="*/ 0 w 291663"/>
              <a:gd name="connsiteY0" fmla="*/ 3039804 h 3039804"/>
              <a:gd name="connsiteX1" fmla="*/ 289422 w 291663"/>
              <a:gd name="connsiteY1" fmla="*/ 3039804 h 3039804"/>
              <a:gd name="connsiteX2" fmla="*/ 291436 w 291663"/>
              <a:gd name="connsiteY2" fmla="*/ 1133681 h 3039804"/>
              <a:gd name="connsiteX3" fmla="*/ 267813 w 291663"/>
              <a:gd name="connsiteY3" fmla="*/ 0 h 3039804"/>
              <a:gd name="connsiteX0" fmla="*/ 0 w 336646"/>
              <a:gd name="connsiteY0" fmla="*/ 3308110 h 3308110"/>
              <a:gd name="connsiteX1" fmla="*/ 289422 w 336646"/>
              <a:gd name="connsiteY1" fmla="*/ 3308110 h 3308110"/>
              <a:gd name="connsiteX2" fmla="*/ 336419 w 336646"/>
              <a:gd name="connsiteY2" fmla="*/ 379752 h 3308110"/>
              <a:gd name="connsiteX3" fmla="*/ 267813 w 336646"/>
              <a:gd name="connsiteY3" fmla="*/ 268306 h 3308110"/>
              <a:gd name="connsiteX0" fmla="*/ 0 w 336419"/>
              <a:gd name="connsiteY0" fmla="*/ 3039804 h 3039804"/>
              <a:gd name="connsiteX1" fmla="*/ 289422 w 336419"/>
              <a:gd name="connsiteY1" fmla="*/ 3039804 h 3039804"/>
              <a:gd name="connsiteX2" fmla="*/ 336419 w 336419"/>
              <a:gd name="connsiteY2" fmla="*/ 111446 h 3039804"/>
              <a:gd name="connsiteX3" fmla="*/ 267813 w 336419"/>
              <a:gd name="connsiteY3" fmla="*/ 0 h 3039804"/>
              <a:gd name="connsiteX0" fmla="*/ 0 w 336419"/>
              <a:gd name="connsiteY0" fmla="*/ 3039804 h 3039804"/>
              <a:gd name="connsiteX1" fmla="*/ 289422 w 336419"/>
              <a:gd name="connsiteY1" fmla="*/ 3039804 h 3039804"/>
              <a:gd name="connsiteX2" fmla="*/ 336419 w 336419"/>
              <a:gd name="connsiteY2" fmla="*/ 57645 h 3039804"/>
              <a:gd name="connsiteX3" fmla="*/ 267813 w 336419"/>
              <a:gd name="connsiteY3" fmla="*/ 0 h 3039804"/>
              <a:gd name="connsiteX0" fmla="*/ 0 w 336419"/>
              <a:gd name="connsiteY0" fmla="*/ 2982159 h 2982159"/>
              <a:gd name="connsiteX1" fmla="*/ 289422 w 336419"/>
              <a:gd name="connsiteY1" fmla="*/ 2982159 h 2982159"/>
              <a:gd name="connsiteX2" fmla="*/ 336419 w 336419"/>
              <a:gd name="connsiteY2" fmla="*/ 0 h 2982159"/>
              <a:gd name="connsiteX3" fmla="*/ 267813 w 336419"/>
              <a:gd name="connsiteY3" fmla="*/ 0 h 2982159"/>
              <a:gd name="connsiteX0" fmla="*/ 0 w 336419"/>
              <a:gd name="connsiteY0" fmla="*/ 2982159 h 2982159"/>
              <a:gd name="connsiteX1" fmla="*/ 289422 w 336419"/>
              <a:gd name="connsiteY1" fmla="*/ 2982159 h 2982159"/>
              <a:gd name="connsiteX2" fmla="*/ 336419 w 336419"/>
              <a:gd name="connsiteY2" fmla="*/ 0 h 2982159"/>
              <a:gd name="connsiteX3" fmla="*/ 267813 w 336419"/>
              <a:gd name="connsiteY3" fmla="*/ 0 h 2982159"/>
              <a:gd name="connsiteX0" fmla="*/ 0 w 336419"/>
              <a:gd name="connsiteY0" fmla="*/ 2982159 h 2982159"/>
              <a:gd name="connsiteX1" fmla="*/ 336419 w 336419"/>
              <a:gd name="connsiteY1" fmla="*/ 2486414 h 2982159"/>
              <a:gd name="connsiteX2" fmla="*/ 336419 w 336419"/>
              <a:gd name="connsiteY2" fmla="*/ 0 h 2982159"/>
              <a:gd name="connsiteX3" fmla="*/ 267813 w 336419"/>
              <a:gd name="connsiteY3" fmla="*/ 0 h 2982159"/>
              <a:gd name="connsiteX0" fmla="*/ 0 w 134950"/>
              <a:gd name="connsiteY0" fmla="*/ 2524843 h 2524843"/>
              <a:gd name="connsiteX1" fmla="*/ 134950 w 134950"/>
              <a:gd name="connsiteY1" fmla="*/ 2486414 h 2524843"/>
              <a:gd name="connsiteX2" fmla="*/ 134950 w 134950"/>
              <a:gd name="connsiteY2" fmla="*/ 0 h 2524843"/>
              <a:gd name="connsiteX3" fmla="*/ 66344 w 134950"/>
              <a:gd name="connsiteY3" fmla="*/ 0 h 2524843"/>
              <a:gd name="connsiteX0" fmla="*/ 0 w 134950"/>
              <a:gd name="connsiteY0" fmla="*/ 2524843 h 2524843"/>
              <a:gd name="connsiteX1" fmla="*/ 134950 w 134950"/>
              <a:gd name="connsiteY1" fmla="*/ 2509473 h 2524843"/>
              <a:gd name="connsiteX2" fmla="*/ 134950 w 134950"/>
              <a:gd name="connsiteY2" fmla="*/ 0 h 2524843"/>
              <a:gd name="connsiteX3" fmla="*/ 66344 w 134950"/>
              <a:gd name="connsiteY3" fmla="*/ 0 h 2524843"/>
              <a:gd name="connsiteX0" fmla="*/ 0 w 134950"/>
              <a:gd name="connsiteY0" fmla="*/ 2528129 h 2528129"/>
              <a:gd name="connsiteX1" fmla="*/ 134950 w 134950"/>
              <a:gd name="connsiteY1" fmla="*/ 2512759 h 2528129"/>
              <a:gd name="connsiteX2" fmla="*/ 134950 w 134950"/>
              <a:gd name="connsiteY2" fmla="*/ 3286 h 2528129"/>
              <a:gd name="connsiteX3" fmla="*/ 50690 w 134950"/>
              <a:gd name="connsiteY3" fmla="*/ 0 h 2528129"/>
            </a:gdLst>
            <a:ahLst/>
            <a:cxnLst>
              <a:cxn ang="0">
                <a:pos x="connsiteX0" y="connsiteY0"/>
              </a:cxn>
              <a:cxn ang="0">
                <a:pos x="connsiteX1" y="connsiteY1"/>
              </a:cxn>
              <a:cxn ang="0">
                <a:pos x="connsiteX2" y="connsiteY2"/>
              </a:cxn>
              <a:cxn ang="0">
                <a:pos x="connsiteX3" y="connsiteY3"/>
              </a:cxn>
            </a:cxnLst>
            <a:rect l="l" t="t" r="r" b="b"/>
            <a:pathLst>
              <a:path w="134950" h="2528129">
                <a:moveTo>
                  <a:pt x="0" y="2528129"/>
                </a:moveTo>
                <a:lnTo>
                  <a:pt x="134950" y="2512759"/>
                </a:lnTo>
                <a:lnTo>
                  <a:pt x="134950" y="3286"/>
                </a:lnTo>
                <a:lnTo>
                  <a:pt x="50690" y="0"/>
                </a:lnTo>
              </a:path>
            </a:pathLst>
          </a:custGeom>
          <a:ln w="28575">
            <a:solidFill>
              <a:schemeClr val="bg2"/>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Arial" pitchFamily="34" charset="0"/>
            </a:endParaRPr>
          </a:p>
        </p:txBody>
      </p:sp>
      <p:sp>
        <p:nvSpPr>
          <p:cNvPr id="248" name="Freeform 247"/>
          <p:cNvSpPr/>
          <p:nvPr/>
        </p:nvSpPr>
        <p:spPr>
          <a:xfrm>
            <a:off x="7893519" y="2493169"/>
            <a:ext cx="533727" cy="2110225"/>
          </a:xfrm>
          <a:custGeom>
            <a:avLst/>
            <a:gdLst>
              <a:gd name="connsiteX0" fmla="*/ 0 w 304800"/>
              <a:gd name="connsiteY0" fmla="*/ 2286000 h 2296886"/>
              <a:gd name="connsiteX1" fmla="*/ 304800 w 304800"/>
              <a:gd name="connsiteY1" fmla="*/ 2296886 h 2296886"/>
              <a:gd name="connsiteX2" fmla="*/ 293915 w 304800"/>
              <a:gd name="connsiteY2" fmla="*/ 0 h 2296886"/>
              <a:gd name="connsiteX3" fmla="*/ 141515 w 304800"/>
              <a:gd name="connsiteY3" fmla="*/ 21772 h 2296886"/>
              <a:gd name="connsiteX0" fmla="*/ 0 w 304800"/>
              <a:gd name="connsiteY0" fmla="*/ 2288721 h 2299607"/>
              <a:gd name="connsiteX1" fmla="*/ 304800 w 304800"/>
              <a:gd name="connsiteY1" fmla="*/ 2299607 h 2299607"/>
              <a:gd name="connsiteX2" fmla="*/ 293915 w 304800"/>
              <a:gd name="connsiteY2" fmla="*/ 2721 h 2299607"/>
              <a:gd name="connsiteX3" fmla="*/ 141515 w 304800"/>
              <a:gd name="connsiteY3" fmla="*/ 0 h 2299607"/>
              <a:gd name="connsiteX0" fmla="*/ 0 w 297543"/>
              <a:gd name="connsiteY0" fmla="*/ 2288721 h 2288721"/>
              <a:gd name="connsiteX1" fmla="*/ 292554 w 297543"/>
              <a:gd name="connsiteY1" fmla="*/ 2281239 h 2288721"/>
              <a:gd name="connsiteX2" fmla="*/ 293915 w 297543"/>
              <a:gd name="connsiteY2" fmla="*/ 2721 h 2288721"/>
              <a:gd name="connsiteX3" fmla="*/ 141515 w 297543"/>
              <a:gd name="connsiteY3" fmla="*/ 0 h 2288721"/>
              <a:gd name="connsiteX0" fmla="*/ 0 w 294411"/>
              <a:gd name="connsiteY0" fmla="*/ 2281239 h 2281239"/>
              <a:gd name="connsiteX1" fmla="*/ 289422 w 294411"/>
              <a:gd name="connsiteY1" fmla="*/ 2281239 h 2281239"/>
              <a:gd name="connsiteX2" fmla="*/ 290783 w 294411"/>
              <a:gd name="connsiteY2" fmla="*/ 2721 h 2281239"/>
              <a:gd name="connsiteX3" fmla="*/ 138383 w 294411"/>
              <a:gd name="connsiteY3" fmla="*/ 0 h 2281239"/>
              <a:gd name="connsiteX0" fmla="*/ 0 w 294411"/>
              <a:gd name="connsiteY0" fmla="*/ 2278518 h 2278518"/>
              <a:gd name="connsiteX1" fmla="*/ 289422 w 294411"/>
              <a:gd name="connsiteY1" fmla="*/ 2278518 h 2278518"/>
              <a:gd name="connsiteX2" fmla="*/ 290783 w 294411"/>
              <a:gd name="connsiteY2" fmla="*/ 0 h 2278518"/>
              <a:gd name="connsiteX0" fmla="*/ 0 w 290783"/>
              <a:gd name="connsiteY0" fmla="*/ 2278518 h 2278518"/>
              <a:gd name="connsiteX1" fmla="*/ 289422 w 290783"/>
              <a:gd name="connsiteY1" fmla="*/ 2278518 h 2278518"/>
              <a:gd name="connsiteX2" fmla="*/ 290783 w 290783"/>
              <a:gd name="connsiteY2" fmla="*/ 0 h 2278518"/>
              <a:gd name="connsiteX0" fmla="*/ 0 w 337995"/>
              <a:gd name="connsiteY0" fmla="*/ 2285876 h 2285876"/>
              <a:gd name="connsiteX1" fmla="*/ 289422 w 337995"/>
              <a:gd name="connsiteY1" fmla="*/ 2285876 h 2285876"/>
              <a:gd name="connsiteX2" fmla="*/ 291436 w 337995"/>
              <a:gd name="connsiteY2" fmla="*/ 379753 h 2285876"/>
              <a:gd name="connsiteX3" fmla="*/ 290783 w 337995"/>
              <a:gd name="connsiteY3" fmla="*/ 7358 h 2285876"/>
              <a:gd name="connsiteX0" fmla="*/ 0 w 291663"/>
              <a:gd name="connsiteY0" fmla="*/ 2285876 h 2285876"/>
              <a:gd name="connsiteX1" fmla="*/ 289422 w 291663"/>
              <a:gd name="connsiteY1" fmla="*/ 2285876 h 2285876"/>
              <a:gd name="connsiteX2" fmla="*/ 291436 w 291663"/>
              <a:gd name="connsiteY2" fmla="*/ 379753 h 2285876"/>
              <a:gd name="connsiteX3" fmla="*/ 290783 w 291663"/>
              <a:gd name="connsiteY3" fmla="*/ 7358 h 2285876"/>
              <a:gd name="connsiteX0" fmla="*/ 0 w 291663"/>
              <a:gd name="connsiteY0" fmla="*/ 2843813 h 2843813"/>
              <a:gd name="connsiteX1" fmla="*/ 289422 w 291663"/>
              <a:gd name="connsiteY1" fmla="*/ 2843813 h 2843813"/>
              <a:gd name="connsiteX2" fmla="*/ 291436 w 291663"/>
              <a:gd name="connsiteY2" fmla="*/ 937690 h 2843813"/>
              <a:gd name="connsiteX3" fmla="*/ 267813 w 291663"/>
              <a:gd name="connsiteY3" fmla="*/ 0 h 2843813"/>
              <a:gd name="connsiteX0" fmla="*/ 0 w 291663"/>
              <a:gd name="connsiteY0" fmla="*/ 3039804 h 3039804"/>
              <a:gd name="connsiteX1" fmla="*/ 289422 w 291663"/>
              <a:gd name="connsiteY1" fmla="*/ 3039804 h 3039804"/>
              <a:gd name="connsiteX2" fmla="*/ 291436 w 291663"/>
              <a:gd name="connsiteY2" fmla="*/ 1133681 h 3039804"/>
              <a:gd name="connsiteX3" fmla="*/ 267813 w 291663"/>
              <a:gd name="connsiteY3" fmla="*/ 0 h 3039804"/>
              <a:gd name="connsiteX0" fmla="*/ 0 w 336646"/>
              <a:gd name="connsiteY0" fmla="*/ 3308110 h 3308110"/>
              <a:gd name="connsiteX1" fmla="*/ 289422 w 336646"/>
              <a:gd name="connsiteY1" fmla="*/ 3308110 h 3308110"/>
              <a:gd name="connsiteX2" fmla="*/ 336419 w 336646"/>
              <a:gd name="connsiteY2" fmla="*/ 379752 h 3308110"/>
              <a:gd name="connsiteX3" fmla="*/ 267813 w 336646"/>
              <a:gd name="connsiteY3" fmla="*/ 268306 h 3308110"/>
              <a:gd name="connsiteX0" fmla="*/ 0 w 336419"/>
              <a:gd name="connsiteY0" fmla="*/ 3039804 h 3039804"/>
              <a:gd name="connsiteX1" fmla="*/ 289422 w 336419"/>
              <a:gd name="connsiteY1" fmla="*/ 3039804 h 3039804"/>
              <a:gd name="connsiteX2" fmla="*/ 336419 w 336419"/>
              <a:gd name="connsiteY2" fmla="*/ 111446 h 3039804"/>
              <a:gd name="connsiteX3" fmla="*/ 267813 w 336419"/>
              <a:gd name="connsiteY3" fmla="*/ 0 h 3039804"/>
              <a:gd name="connsiteX0" fmla="*/ 0 w 336419"/>
              <a:gd name="connsiteY0" fmla="*/ 3039804 h 3039804"/>
              <a:gd name="connsiteX1" fmla="*/ 289422 w 336419"/>
              <a:gd name="connsiteY1" fmla="*/ 3039804 h 3039804"/>
              <a:gd name="connsiteX2" fmla="*/ 336419 w 336419"/>
              <a:gd name="connsiteY2" fmla="*/ 57645 h 3039804"/>
              <a:gd name="connsiteX3" fmla="*/ 267813 w 336419"/>
              <a:gd name="connsiteY3" fmla="*/ 0 h 3039804"/>
              <a:gd name="connsiteX0" fmla="*/ 0 w 336419"/>
              <a:gd name="connsiteY0" fmla="*/ 2982159 h 2982159"/>
              <a:gd name="connsiteX1" fmla="*/ 289422 w 336419"/>
              <a:gd name="connsiteY1" fmla="*/ 2982159 h 2982159"/>
              <a:gd name="connsiteX2" fmla="*/ 336419 w 336419"/>
              <a:gd name="connsiteY2" fmla="*/ 0 h 2982159"/>
              <a:gd name="connsiteX3" fmla="*/ 267813 w 336419"/>
              <a:gd name="connsiteY3" fmla="*/ 0 h 2982159"/>
              <a:gd name="connsiteX0" fmla="*/ 0 w 336419"/>
              <a:gd name="connsiteY0" fmla="*/ 2982159 h 2982159"/>
              <a:gd name="connsiteX1" fmla="*/ 289422 w 336419"/>
              <a:gd name="connsiteY1" fmla="*/ 2982159 h 2982159"/>
              <a:gd name="connsiteX2" fmla="*/ 336419 w 336419"/>
              <a:gd name="connsiteY2" fmla="*/ 0 h 2982159"/>
              <a:gd name="connsiteX3" fmla="*/ 267813 w 336419"/>
              <a:gd name="connsiteY3" fmla="*/ 0 h 2982159"/>
              <a:gd name="connsiteX0" fmla="*/ 0 w 336419"/>
              <a:gd name="connsiteY0" fmla="*/ 2982159 h 2982159"/>
              <a:gd name="connsiteX1" fmla="*/ 336419 w 336419"/>
              <a:gd name="connsiteY1" fmla="*/ 2486414 h 2982159"/>
              <a:gd name="connsiteX2" fmla="*/ 336419 w 336419"/>
              <a:gd name="connsiteY2" fmla="*/ 0 h 2982159"/>
              <a:gd name="connsiteX3" fmla="*/ 267813 w 336419"/>
              <a:gd name="connsiteY3" fmla="*/ 0 h 2982159"/>
              <a:gd name="connsiteX0" fmla="*/ 0 w 134950"/>
              <a:gd name="connsiteY0" fmla="*/ 2524843 h 2524843"/>
              <a:gd name="connsiteX1" fmla="*/ 134950 w 134950"/>
              <a:gd name="connsiteY1" fmla="*/ 2486414 h 2524843"/>
              <a:gd name="connsiteX2" fmla="*/ 134950 w 134950"/>
              <a:gd name="connsiteY2" fmla="*/ 0 h 2524843"/>
              <a:gd name="connsiteX3" fmla="*/ 66344 w 134950"/>
              <a:gd name="connsiteY3" fmla="*/ 0 h 2524843"/>
              <a:gd name="connsiteX0" fmla="*/ 0 w 134950"/>
              <a:gd name="connsiteY0" fmla="*/ 2524843 h 2524843"/>
              <a:gd name="connsiteX1" fmla="*/ 134950 w 134950"/>
              <a:gd name="connsiteY1" fmla="*/ 2509473 h 2524843"/>
              <a:gd name="connsiteX2" fmla="*/ 134950 w 134950"/>
              <a:gd name="connsiteY2" fmla="*/ 0 h 2524843"/>
              <a:gd name="connsiteX3" fmla="*/ 66344 w 134950"/>
              <a:gd name="connsiteY3" fmla="*/ 0 h 2524843"/>
              <a:gd name="connsiteX0" fmla="*/ 0 w 134950"/>
              <a:gd name="connsiteY0" fmla="*/ 2533391 h 2533391"/>
              <a:gd name="connsiteX1" fmla="*/ 134950 w 134950"/>
              <a:gd name="connsiteY1" fmla="*/ 2518021 h 2533391"/>
              <a:gd name="connsiteX2" fmla="*/ 134950 w 134950"/>
              <a:gd name="connsiteY2" fmla="*/ 8548 h 2533391"/>
              <a:gd name="connsiteX3" fmla="*/ 64104 w 134950"/>
              <a:gd name="connsiteY3" fmla="*/ 0 h 2533391"/>
              <a:gd name="connsiteX0" fmla="*/ 0 w 134950"/>
              <a:gd name="connsiteY0" fmla="*/ 2524843 h 2524843"/>
              <a:gd name="connsiteX1" fmla="*/ 134950 w 134950"/>
              <a:gd name="connsiteY1" fmla="*/ 2509473 h 2524843"/>
              <a:gd name="connsiteX2" fmla="*/ 134950 w 134950"/>
              <a:gd name="connsiteY2" fmla="*/ 0 h 2524843"/>
              <a:gd name="connsiteX3" fmla="*/ 64104 w 134950"/>
              <a:gd name="connsiteY3" fmla="*/ 2848 h 2524843"/>
            </a:gdLst>
            <a:ahLst/>
            <a:cxnLst>
              <a:cxn ang="0">
                <a:pos x="connsiteX0" y="connsiteY0"/>
              </a:cxn>
              <a:cxn ang="0">
                <a:pos x="connsiteX1" y="connsiteY1"/>
              </a:cxn>
              <a:cxn ang="0">
                <a:pos x="connsiteX2" y="connsiteY2"/>
              </a:cxn>
              <a:cxn ang="0">
                <a:pos x="connsiteX3" y="connsiteY3"/>
              </a:cxn>
            </a:cxnLst>
            <a:rect l="l" t="t" r="r" b="b"/>
            <a:pathLst>
              <a:path w="134950" h="2524843">
                <a:moveTo>
                  <a:pt x="0" y="2524843"/>
                </a:moveTo>
                <a:lnTo>
                  <a:pt x="134950" y="2509473"/>
                </a:lnTo>
                <a:lnTo>
                  <a:pt x="134950" y="0"/>
                </a:lnTo>
                <a:lnTo>
                  <a:pt x="64104" y="2848"/>
                </a:lnTo>
              </a:path>
            </a:pathLst>
          </a:custGeom>
          <a:ln w="28575">
            <a:solidFill>
              <a:schemeClr val="bg2"/>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Arial" pitchFamily="34" charset="0"/>
            </a:endParaRPr>
          </a:p>
        </p:txBody>
      </p:sp>
      <p:sp>
        <p:nvSpPr>
          <p:cNvPr id="58" name="Pentagon 57"/>
          <p:cNvSpPr/>
          <p:nvPr/>
        </p:nvSpPr>
        <p:spPr>
          <a:xfrm>
            <a:off x="317499" y="1345916"/>
            <a:ext cx="1547877" cy="713232"/>
          </a:xfrm>
          <a:prstGeom prst="homePlate">
            <a:avLst>
              <a:gd name="adj" fmla="val 2607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tabLst>
                <a:tab pos="1543050" algn="r"/>
              </a:tabLst>
            </a:pPr>
            <a:r>
              <a:rPr lang="en-US" sz="1200" b="1" dirty="0" smtClean="0">
                <a:solidFill>
                  <a:prstClr val="white"/>
                </a:solidFill>
                <a:latin typeface="Arial" pitchFamily="34" charset="0"/>
                <a:cs typeface="Arial" pitchFamily="34" charset="0"/>
              </a:rPr>
              <a:t>Repatha</a:t>
            </a:r>
            <a:r>
              <a:rPr lang="en-US" sz="1200" b="1" baseline="30000" dirty="0" smtClean="0">
                <a:solidFill>
                  <a:prstClr val="white"/>
                </a:solidFill>
                <a:latin typeface="Arial" pitchFamily="34" charset="0"/>
                <a:cs typeface="Arial" pitchFamily="34" charset="0"/>
              </a:rPr>
              <a:t>™</a:t>
            </a:r>
            <a:r>
              <a:rPr lang="en-US" sz="1200" b="1" dirty="0" smtClean="0">
                <a:solidFill>
                  <a:prstClr val="white"/>
                </a:solidFill>
                <a:latin typeface="Arial" pitchFamily="34" charset="0"/>
                <a:cs typeface="Arial" pitchFamily="34" charset="0"/>
              </a:rPr>
              <a:t> </a:t>
            </a:r>
            <a:br>
              <a:rPr lang="en-US" sz="1200" b="1" dirty="0" smtClean="0">
                <a:solidFill>
                  <a:prstClr val="white"/>
                </a:solidFill>
                <a:latin typeface="Arial" pitchFamily="34" charset="0"/>
                <a:cs typeface="Arial" pitchFamily="34" charset="0"/>
              </a:rPr>
            </a:br>
            <a:r>
              <a:rPr lang="en-US" sz="1200" b="1" dirty="0" smtClean="0">
                <a:solidFill>
                  <a:prstClr val="white"/>
                </a:solidFill>
                <a:latin typeface="Arial" pitchFamily="34" charset="0"/>
                <a:cs typeface="Arial" pitchFamily="34" charset="0"/>
              </a:rPr>
              <a:t>140 mg Q2W + </a:t>
            </a:r>
            <a:br>
              <a:rPr lang="en-US" sz="1200" b="1" dirty="0" smtClean="0">
                <a:solidFill>
                  <a:prstClr val="white"/>
                </a:solidFill>
                <a:latin typeface="Arial" pitchFamily="34" charset="0"/>
                <a:cs typeface="Arial" pitchFamily="34" charset="0"/>
              </a:rPr>
            </a:br>
            <a:r>
              <a:rPr lang="en-US" sz="1200" b="1" dirty="0" smtClean="0">
                <a:solidFill>
                  <a:prstClr val="white"/>
                </a:solidFill>
                <a:latin typeface="Arial" pitchFamily="34" charset="0"/>
                <a:cs typeface="Arial" pitchFamily="34" charset="0"/>
              </a:rPr>
              <a:t>or</a:t>
            </a:r>
          </a:p>
          <a:p>
            <a:pPr algn="ctr"/>
            <a:r>
              <a:rPr lang="en-US" sz="1200" b="1" dirty="0" smtClean="0">
                <a:solidFill>
                  <a:schemeClr val="bg1"/>
                </a:solidFill>
                <a:latin typeface="Arial" pitchFamily="34" charset="0"/>
                <a:cs typeface="Arial" pitchFamily="34" charset="0"/>
              </a:rPr>
              <a:t>Placebo +</a:t>
            </a:r>
          </a:p>
        </p:txBody>
      </p:sp>
      <p:grpSp>
        <p:nvGrpSpPr>
          <p:cNvPr id="56" name="Group 126"/>
          <p:cNvGrpSpPr/>
          <p:nvPr/>
        </p:nvGrpSpPr>
        <p:grpSpPr>
          <a:xfrm>
            <a:off x="5646746" y="4648865"/>
            <a:ext cx="659116" cy="708404"/>
            <a:chOff x="8227067" y="4693228"/>
            <a:chExt cx="659116" cy="708404"/>
          </a:xfrm>
        </p:grpSpPr>
        <p:grpSp>
          <p:nvGrpSpPr>
            <p:cNvPr id="57" name="Group 209"/>
            <p:cNvGrpSpPr/>
            <p:nvPr/>
          </p:nvGrpSpPr>
          <p:grpSpPr>
            <a:xfrm>
              <a:off x="8227067" y="4693228"/>
              <a:ext cx="659116" cy="708404"/>
              <a:chOff x="2286002" y="4731884"/>
              <a:chExt cx="711198" cy="764381"/>
            </a:xfrm>
          </p:grpSpPr>
          <p:sp>
            <p:nvSpPr>
              <p:cNvPr id="61" name="Freeform 60"/>
              <p:cNvSpPr/>
              <p:nvPr/>
            </p:nvSpPr>
            <p:spPr>
              <a:xfrm>
                <a:off x="2286002" y="4731884"/>
                <a:ext cx="711198" cy="764381"/>
              </a:xfrm>
              <a:custGeom>
                <a:avLst/>
                <a:gdLst>
                  <a:gd name="connsiteX0" fmla="*/ 0 w 711198"/>
                  <a:gd name="connsiteY0" fmla="*/ 355997 h 711993"/>
                  <a:gd name="connsiteX1" fmla="*/ 104012 w 711198"/>
                  <a:gd name="connsiteY1" fmla="*/ 104410 h 711993"/>
                  <a:gd name="connsiteX2" fmla="*/ 355599 w 711198"/>
                  <a:gd name="connsiteY2" fmla="*/ 0 h 711993"/>
                  <a:gd name="connsiteX3" fmla="*/ 607186 w 711198"/>
                  <a:gd name="connsiteY3" fmla="*/ 104410 h 711993"/>
                  <a:gd name="connsiteX4" fmla="*/ 711198 w 711198"/>
                  <a:gd name="connsiteY4" fmla="*/ 355997 h 711993"/>
                  <a:gd name="connsiteX5" fmla="*/ 607186 w 711198"/>
                  <a:gd name="connsiteY5" fmla="*/ 607584 h 711993"/>
                  <a:gd name="connsiteX6" fmla="*/ 355599 w 711198"/>
                  <a:gd name="connsiteY6" fmla="*/ 711994 h 711993"/>
                  <a:gd name="connsiteX7" fmla="*/ 104012 w 711198"/>
                  <a:gd name="connsiteY7" fmla="*/ 607584 h 711993"/>
                  <a:gd name="connsiteX8" fmla="*/ 0 w 711198"/>
                  <a:gd name="connsiteY8" fmla="*/ 355997 h 711993"/>
                  <a:gd name="connsiteX0" fmla="*/ 0 w 711198"/>
                  <a:gd name="connsiteY0" fmla="*/ 371811 h 727808"/>
                  <a:gd name="connsiteX1" fmla="*/ 104012 w 711198"/>
                  <a:gd name="connsiteY1" fmla="*/ 120224 h 727808"/>
                  <a:gd name="connsiteX2" fmla="*/ 300037 w 711198"/>
                  <a:gd name="connsiteY2" fmla="*/ 25339 h 727808"/>
                  <a:gd name="connsiteX3" fmla="*/ 355599 w 711198"/>
                  <a:gd name="connsiteY3" fmla="*/ 15814 h 727808"/>
                  <a:gd name="connsiteX4" fmla="*/ 607186 w 711198"/>
                  <a:gd name="connsiteY4" fmla="*/ 120224 h 727808"/>
                  <a:gd name="connsiteX5" fmla="*/ 711198 w 711198"/>
                  <a:gd name="connsiteY5" fmla="*/ 371811 h 727808"/>
                  <a:gd name="connsiteX6" fmla="*/ 607186 w 711198"/>
                  <a:gd name="connsiteY6" fmla="*/ 623398 h 727808"/>
                  <a:gd name="connsiteX7" fmla="*/ 355599 w 711198"/>
                  <a:gd name="connsiteY7" fmla="*/ 727808 h 727808"/>
                  <a:gd name="connsiteX8" fmla="*/ 104012 w 711198"/>
                  <a:gd name="connsiteY8" fmla="*/ 623398 h 727808"/>
                  <a:gd name="connsiteX9" fmla="*/ 0 w 711198"/>
                  <a:gd name="connsiteY9" fmla="*/ 371811 h 727808"/>
                  <a:gd name="connsiteX0" fmla="*/ 0 w 711198"/>
                  <a:gd name="connsiteY0" fmla="*/ 363874 h 719871"/>
                  <a:gd name="connsiteX1" fmla="*/ 104012 w 711198"/>
                  <a:gd name="connsiteY1" fmla="*/ 112287 h 719871"/>
                  <a:gd name="connsiteX2" fmla="*/ 300037 w 711198"/>
                  <a:gd name="connsiteY2" fmla="*/ 17402 h 719871"/>
                  <a:gd name="connsiteX3" fmla="*/ 355599 w 711198"/>
                  <a:gd name="connsiteY3" fmla="*/ 7877 h 719871"/>
                  <a:gd name="connsiteX4" fmla="*/ 423862 w 711198"/>
                  <a:gd name="connsiteY4" fmla="*/ 22164 h 719871"/>
                  <a:gd name="connsiteX5" fmla="*/ 607186 w 711198"/>
                  <a:gd name="connsiteY5" fmla="*/ 112287 h 719871"/>
                  <a:gd name="connsiteX6" fmla="*/ 711198 w 711198"/>
                  <a:gd name="connsiteY6" fmla="*/ 363874 h 719871"/>
                  <a:gd name="connsiteX7" fmla="*/ 607186 w 711198"/>
                  <a:gd name="connsiteY7" fmla="*/ 615461 h 719871"/>
                  <a:gd name="connsiteX8" fmla="*/ 355599 w 711198"/>
                  <a:gd name="connsiteY8" fmla="*/ 719871 h 719871"/>
                  <a:gd name="connsiteX9" fmla="*/ 104012 w 711198"/>
                  <a:gd name="connsiteY9" fmla="*/ 615461 h 719871"/>
                  <a:gd name="connsiteX10" fmla="*/ 0 w 711198"/>
                  <a:gd name="connsiteY10" fmla="*/ 363874 h 719871"/>
                  <a:gd name="connsiteX0" fmla="*/ 0 w 711198"/>
                  <a:gd name="connsiteY0" fmla="*/ 409178 h 765175"/>
                  <a:gd name="connsiteX1" fmla="*/ 104012 w 711198"/>
                  <a:gd name="connsiteY1" fmla="*/ 157591 h 765175"/>
                  <a:gd name="connsiteX2" fmla="*/ 300037 w 711198"/>
                  <a:gd name="connsiteY2" fmla="*/ 62706 h 765175"/>
                  <a:gd name="connsiteX3" fmla="*/ 353217 w 711198"/>
                  <a:gd name="connsiteY3" fmla="*/ 794 h 765175"/>
                  <a:gd name="connsiteX4" fmla="*/ 423862 w 711198"/>
                  <a:gd name="connsiteY4" fmla="*/ 67468 h 765175"/>
                  <a:gd name="connsiteX5" fmla="*/ 607186 w 711198"/>
                  <a:gd name="connsiteY5" fmla="*/ 157591 h 765175"/>
                  <a:gd name="connsiteX6" fmla="*/ 711198 w 711198"/>
                  <a:gd name="connsiteY6" fmla="*/ 409178 h 765175"/>
                  <a:gd name="connsiteX7" fmla="*/ 607186 w 711198"/>
                  <a:gd name="connsiteY7" fmla="*/ 660765 h 765175"/>
                  <a:gd name="connsiteX8" fmla="*/ 355599 w 711198"/>
                  <a:gd name="connsiteY8" fmla="*/ 765175 h 765175"/>
                  <a:gd name="connsiteX9" fmla="*/ 104012 w 711198"/>
                  <a:gd name="connsiteY9" fmla="*/ 660765 h 765175"/>
                  <a:gd name="connsiteX10" fmla="*/ 0 w 711198"/>
                  <a:gd name="connsiteY10" fmla="*/ 409178 h 765175"/>
                  <a:gd name="connsiteX0" fmla="*/ 0 w 711198"/>
                  <a:gd name="connsiteY0" fmla="*/ 408384 h 764381"/>
                  <a:gd name="connsiteX1" fmla="*/ 104012 w 711198"/>
                  <a:gd name="connsiteY1" fmla="*/ 156797 h 764381"/>
                  <a:gd name="connsiteX2" fmla="*/ 300037 w 711198"/>
                  <a:gd name="connsiteY2" fmla="*/ 61912 h 764381"/>
                  <a:gd name="connsiteX3" fmla="*/ 353217 w 711198"/>
                  <a:gd name="connsiteY3" fmla="*/ 0 h 764381"/>
                  <a:gd name="connsiteX4" fmla="*/ 423862 w 711198"/>
                  <a:gd name="connsiteY4" fmla="*/ 66674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0037 w 711198"/>
                  <a:gd name="connsiteY2" fmla="*/ 61912 h 764381"/>
                  <a:gd name="connsiteX3" fmla="*/ 353217 w 711198"/>
                  <a:gd name="connsiteY3" fmla="*/ 0 h 764381"/>
                  <a:gd name="connsiteX4" fmla="*/ 423862 w 711198"/>
                  <a:gd name="connsiteY4" fmla="*/ 66674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0037 w 711198"/>
                  <a:gd name="connsiteY2" fmla="*/ 61912 h 764381"/>
                  <a:gd name="connsiteX3" fmla="*/ 353217 w 711198"/>
                  <a:gd name="connsiteY3" fmla="*/ 0 h 764381"/>
                  <a:gd name="connsiteX4" fmla="*/ 423862 w 711198"/>
                  <a:gd name="connsiteY4" fmla="*/ 66674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0037 w 711198"/>
                  <a:gd name="connsiteY2" fmla="*/ 61912 h 764381"/>
                  <a:gd name="connsiteX3" fmla="*/ 353217 w 711198"/>
                  <a:gd name="connsiteY3" fmla="*/ 0 h 764381"/>
                  <a:gd name="connsiteX4" fmla="*/ 416718 w 711198"/>
                  <a:gd name="connsiteY4" fmla="*/ 57149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0037 w 711198"/>
                  <a:gd name="connsiteY2" fmla="*/ 61912 h 764381"/>
                  <a:gd name="connsiteX3" fmla="*/ 353217 w 711198"/>
                  <a:gd name="connsiteY3" fmla="*/ 0 h 764381"/>
                  <a:gd name="connsiteX4" fmla="*/ 416718 w 711198"/>
                  <a:gd name="connsiteY4" fmla="*/ 57149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2418 w 711198"/>
                  <a:gd name="connsiteY2" fmla="*/ 50005 h 764381"/>
                  <a:gd name="connsiteX3" fmla="*/ 353217 w 711198"/>
                  <a:gd name="connsiteY3" fmla="*/ 0 h 764381"/>
                  <a:gd name="connsiteX4" fmla="*/ 416718 w 711198"/>
                  <a:gd name="connsiteY4" fmla="*/ 57149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2418 w 711198"/>
                  <a:gd name="connsiteY2" fmla="*/ 50005 h 764381"/>
                  <a:gd name="connsiteX3" fmla="*/ 353217 w 711198"/>
                  <a:gd name="connsiteY3" fmla="*/ 0 h 764381"/>
                  <a:gd name="connsiteX4" fmla="*/ 416718 w 711198"/>
                  <a:gd name="connsiteY4" fmla="*/ 57149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1198" h="764381">
                    <a:moveTo>
                      <a:pt x="0" y="408384"/>
                    </a:moveTo>
                    <a:cubicBezTo>
                      <a:pt x="0" y="314037"/>
                      <a:pt x="37410" y="223548"/>
                      <a:pt x="104012" y="156797"/>
                    </a:cubicBezTo>
                    <a:cubicBezTo>
                      <a:pt x="154018" y="99052"/>
                      <a:pt x="206116" y="78519"/>
                      <a:pt x="302418" y="50005"/>
                    </a:cubicBezTo>
                    <a:lnTo>
                      <a:pt x="353217" y="0"/>
                    </a:lnTo>
                    <a:lnTo>
                      <a:pt x="416718" y="57149"/>
                    </a:lnTo>
                    <a:cubicBezTo>
                      <a:pt x="473334" y="64232"/>
                      <a:pt x="559297" y="99845"/>
                      <a:pt x="607186" y="156797"/>
                    </a:cubicBezTo>
                    <a:cubicBezTo>
                      <a:pt x="673788" y="223548"/>
                      <a:pt x="711198" y="314037"/>
                      <a:pt x="711198" y="408384"/>
                    </a:cubicBezTo>
                    <a:cubicBezTo>
                      <a:pt x="711198" y="502731"/>
                      <a:pt x="673788" y="593220"/>
                      <a:pt x="607186" y="659971"/>
                    </a:cubicBezTo>
                    <a:cubicBezTo>
                      <a:pt x="540487" y="726820"/>
                      <a:pt x="449978" y="764381"/>
                      <a:pt x="355599" y="764381"/>
                    </a:cubicBezTo>
                    <a:cubicBezTo>
                      <a:pt x="261219" y="764381"/>
                      <a:pt x="170711" y="726819"/>
                      <a:pt x="104012" y="659971"/>
                    </a:cubicBezTo>
                    <a:cubicBezTo>
                      <a:pt x="37410" y="593220"/>
                      <a:pt x="0" y="502731"/>
                      <a:pt x="0" y="408384"/>
                    </a:cubicBezTo>
                    <a:close/>
                  </a:path>
                </a:pathLst>
              </a:cu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path path="circle">
                  <a:fillToRect r="100000" b="100000"/>
                </a:path>
                <a:tileRect l="-100000" t="-100000"/>
              </a:gradFill>
              <a:ln w="3175">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2312195" y="4805994"/>
                <a:ext cx="658813" cy="654843"/>
              </a:xfrm>
              <a:prstGeom prst="ellipse">
                <a:avLst/>
              </a:prstGeom>
              <a:gradFill flip="none" rotWithShape="1">
                <a:gsLst>
                  <a:gs pos="0">
                    <a:srgbClr val="9CC0E0"/>
                  </a:gs>
                  <a:gs pos="50000">
                    <a:schemeClr val="accent4">
                      <a:lumMod val="40000"/>
                      <a:lumOff val="60000"/>
                    </a:schemeClr>
                  </a:gs>
                  <a:gs pos="100000">
                    <a:srgbClr val="F5F9FD"/>
                  </a:gs>
                </a:gsLst>
                <a:path path="circle">
                  <a:fillToRect r="100000" b="100000"/>
                </a:path>
                <a:tileRect l="-100000" t="-100000"/>
              </a:gradFill>
              <a:ln w="19050">
                <a:solidFill>
                  <a:schemeClr val="accent4"/>
                </a:solidFill>
              </a:ln>
              <a:effectLst>
                <a:outerShdw blurRad="76200" dir="13500000" sy="23000" kx="1200000" algn="br" rotWithShape="0">
                  <a:prstClr val="black">
                    <a:alpha val="20000"/>
                  </a:prstClr>
                </a:outerShdw>
              </a:effectLst>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lIns="0" tIns="548640" rIns="0" bIns="0" rtlCol="0" anchor="t" anchorCtr="0"/>
              <a:lstStyle/>
              <a:p>
                <a:pPr algn="ctr">
                  <a:lnSpc>
                    <a:spcPct val="95000"/>
                  </a:lnSpc>
                  <a:spcBef>
                    <a:spcPts val="1800"/>
                  </a:spcBef>
                  <a:spcAft>
                    <a:spcPts val="1200"/>
                  </a:spcAft>
                  <a:buClr>
                    <a:schemeClr val="accent2"/>
                  </a:buClr>
                  <a:buSzPct val="110000"/>
                  <a:defRPr/>
                </a:pPr>
                <a:endParaRPr lang="en-US" sz="1400" dirty="0">
                  <a:solidFill>
                    <a:schemeClr val="dk1">
                      <a:hueOff val="0"/>
                      <a:satOff val="0"/>
                      <a:lumOff val="0"/>
                      <a:alphaOff val="0"/>
                    </a:schemeClr>
                  </a:solidFill>
                  <a:latin typeface="Arial" pitchFamily="34" charset="0"/>
                  <a:cs typeface="Arial" pitchFamily="34" charset="0"/>
                </a:endParaRPr>
              </a:p>
            </p:txBody>
          </p:sp>
        </p:grpSp>
        <p:sp>
          <p:nvSpPr>
            <p:cNvPr id="59" name="TextBox 58"/>
            <p:cNvSpPr txBox="1"/>
            <p:nvPr/>
          </p:nvSpPr>
          <p:spPr>
            <a:xfrm>
              <a:off x="8287393" y="4913677"/>
              <a:ext cx="538464" cy="133350"/>
            </a:xfrm>
            <a:prstGeom prst="rect">
              <a:avLst/>
            </a:prstGeom>
            <a:noFill/>
            <a:effectLst/>
          </p:spPr>
          <p:txBody>
            <a:bodyPr wrap="square" lIns="0" tIns="0" rIns="0" bIns="0" rtlCol="0" anchor="ctr" anchorCtr="0">
              <a:noAutofit/>
            </a:bodyPr>
            <a:lstStyle/>
            <a:p>
              <a:pPr marL="0" marR="0" lvl="0" indent="0" algn="ctr" defTabSz="914400" eaLnBrk="1" fontAlgn="auto" latinLnBrk="0" hangingPunct="1">
                <a:lnSpc>
                  <a:spcPct val="95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tx2"/>
                  </a:solidFill>
                  <a:effectLst/>
                  <a:uLnTx/>
                  <a:uFillTx/>
                  <a:latin typeface="Arial" pitchFamily="34" charset="0"/>
                  <a:cs typeface="Arial" pitchFamily="34" charset="0"/>
                </a:rPr>
                <a:t>–</a:t>
              </a:r>
              <a:r>
                <a:rPr lang="en-US" sz="1400" b="1" kern="0" dirty="0" smtClean="0">
                  <a:solidFill>
                    <a:schemeClr val="tx2"/>
                  </a:solidFill>
                  <a:latin typeface="Arial" pitchFamily="34" charset="0"/>
                  <a:cs typeface="Arial" pitchFamily="34" charset="0"/>
                </a:rPr>
                <a:t>66</a:t>
              </a:r>
              <a:r>
                <a:rPr kumimoji="0" lang="en-US" sz="1400" b="1" i="0" u="none" strike="noStrike" kern="0" cap="none" spc="0" normalizeH="0" baseline="0" noProof="0" dirty="0" smtClean="0">
                  <a:ln>
                    <a:noFill/>
                  </a:ln>
                  <a:solidFill>
                    <a:schemeClr val="tx2"/>
                  </a:solidFill>
                  <a:effectLst/>
                  <a:uLnTx/>
                  <a:uFillTx/>
                  <a:latin typeface="Arial" pitchFamily="34" charset="0"/>
                  <a:cs typeface="Arial" pitchFamily="34" charset="0"/>
                </a:rPr>
                <a:t>%</a:t>
              </a:r>
            </a:p>
          </p:txBody>
        </p:sp>
        <p:sp>
          <p:nvSpPr>
            <p:cNvPr id="60" name="TextBox 59"/>
            <p:cNvSpPr txBox="1"/>
            <p:nvPr/>
          </p:nvSpPr>
          <p:spPr>
            <a:xfrm>
              <a:off x="8282781" y="5095249"/>
              <a:ext cx="547688" cy="187318"/>
            </a:xfrm>
            <a:prstGeom prst="rect">
              <a:avLst/>
            </a:prstGeom>
            <a:noFill/>
          </p:spPr>
          <p:txBody>
            <a:bodyPr wrap="square" lIns="0" tIns="0" rIns="0" bIns="0" rtlCol="0">
              <a:noAutofit/>
            </a:bodyPr>
            <a:lstStyle/>
            <a:p>
              <a:pPr algn="ctr"/>
              <a:r>
                <a:rPr lang="en-US" sz="600" dirty="0" smtClean="0">
                  <a:solidFill>
                    <a:schemeClr val="tx2"/>
                  </a:solidFill>
                  <a:latin typeface="Arial Narrow" pitchFamily="34" charset="0"/>
                  <a:cs typeface="Arial" pitchFamily="34" charset="0"/>
                </a:rPr>
                <a:t>TREATMENT DIFFERENCE</a:t>
              </a:r>
            </a:p>
          </p:txBody>
        </p:sp>
      </p:grpSp>
      <p:grpSp>
        <p:nvGrpSpPr>
          <p:cNvPr id="63" name="Group 126"/>
          <p:cNvGrpSpPr/>
          <p:nvPr/>
        </p:nvGrpSpPr>
        <p:grpSpPr>
          <a:xfrm>
            <a:off x="7817492" y="4648865"/>
            <a:ext cx="659116" cy="708404"/>
            <a:chOff x="8227067" y="4693228"/>
            <a:chExt cx="659116" cy="708404"/>
          </a:xfrm>
        </p:grpSpPr>
        <p:grpSp>
          <p:nvGrpSpPr>
            <p:cNvPr id="64" name="Group 209"/>
            <p:cNvGrpSpPr/>
            <p:nvPr/>
          </p:nvGrpSpPr>
          <p:grpSpPr>
            <a:xfrm>
              <a:off x="8227067" y="4693228"/>
              <a:ext cx="659116" cy="708404"/>
              <a:chOff x="2286002" y="4731884"/>
              <a:chExt cx="711198" cy="764381"/>
            </a:xfrm>
          </p:grpSpPr>
          <p:sp>
            <p:nvSpPr>
              <p:cNvPr id="67" name="Freeform 66"/>
              <p:cNvSpPr/>
              <p:nvPr/>
            </p:nvSpPr>
            <p:spPr>
              <a:xfrm>
                <a:off x="2286002" y="4731884"/>
                <a:ext cx="711198" cy="764381"/>
              </a:xfrm>
              <a:custGeom>
                <a:avLst/>
                <a:gdLst>
                  <a:gd name="connsiteX0" fmla="*/ 0 w 711198"/>
                  <a:gd name="connsiteY0" fmla="*/ 355997 h 711993"/>
                  <a:gd name="connsiteX1" fmla="*/ 104012 w 711198"/>
                  <a:gd name="connsiteY1" fmla="*/ 104410 h 711993"/>
                  <a:gd name="connsiteX2" fmla="*/ 355599 w 711198"/>
                  <a:gd name="connsiteY2" fmla="*/ 0 h 711993"/>
                  <a:gd name="connsiteX3" fmla="*/ 607186 w 711198"/>
                  <a:gd name="connsiteY3" fmla="*/ 104410 h 711993"/>
                  <a:gd name="connsiteX4" fmla="*/ 711198 w 711198"/>
                  <a:gd name="connsiteY4" fmla="*/ 355997 h 711993"/>
                  <a:gd name="connsiteX5" fmla="*/ 607186 w 711198"/>
                  <a:gd name="connsiteY5" fmla="*/ 607584 h 711993"/>
                  <a:gd name="connsiteX6" fmla="*/ 355599 w 711198"/>
                  <a:gd name="connsiteY6" fmla="*/ 711994 h 711993"/>
                  <a:gd name="connsiteX7" fmla="*/ 104012 w 711198"/>
                  <a:gd name="connsiteY7" fmla="*/ 607584 h 711993"/>
                  <a:gd name="connsiteX8" fmla="*/ 0 w 711198"/>
                  <a:gd name="connsiteY8" fmla="*/ 355997 h 711993"/>
                  <a:gd name="connsiteX0" fmla="*/ 0 w 711198"/>
                  <a:gd name="connsiteY0" fmla="*/ 371811 h 727808"/>
                  <a:gd name="connsiteX1" fmla="*/ 104012 w 711198"/>
                  <a:gd name="connsiteY1" fmla="*/ 120224 h 727808"/>
                  <a:gd name="connsiteX2" fmla="*/ 300037 w 711198"/>
                  <a:gd name="connsiteY2" fmla="*/ 25339 h 727808"/>
                  <a:gd name="connsiteX3" fmla="*/ 355599 w 711198"/>
                  <a:gd name="connsiteY3" fmla="*/ 15814 h 727808"/>
                  <a:gd name="connsiteX4" fmla="*/ 607186 w 711198"/>
                  <a:gd name="connsiteY4" fmla="*/ 120224 h 727808"/>
                  <a:gd name="connsiteX5" fmla="*/ 711198 w 711198"/>
                  <a:gd name="connsiteY5" fmla="*/ 371811 h 727808"/>
                  <a:gd name="connsiteX6" fmla="*/ 607186 w 711198"/>
                  <a:gd name="connsiteY6" fmla="*/ 623398 h 727808"/>
                  <a:gd name="connsiteX7" fmla="*/ 355599 w 711198"/>
                  <a:gd name="connsiteY7" fmla="*/ 727808 h 727808"/>
                  <a:gd name="connsiteX8" fmla="*/ 104012 w 711198"/>
                  <a:gd name="connsiteY8" fmla="*/ 623398 h 727808"/>
                  <a:gd name="connsiteX9" fmla="*/ 0 w 711198"/>
                  <a:gd name="connsiteY9" fmla="*/ 371811 h 727808"/>
                  <a:gd name="connsiteX0" fmla="*/ 0 w 711198"/>
                  <a:gd name="connsiteY0" fmla="*/ 363874 h 719871"/>
                  <a:gd name="connsiteX1" fmla="*/ 104012 w 711198"/>
                  <a:gd name="connsiteY1" fmla="*/ 112287 h 719871"/>
                  <a:gd name="connsiteX2" fmla="*/ 300037 w 711198"/>
                  <a:gd name="connsiteY2" fmla="*/ 17402 h 719871"/>
                  <a:gd name="connsiteX3" fmla="*/ 355599 w 711198"/>
                  <a:gd name="connsiteY3" fmla="*/ 7877 h 719871"/>
                  <a:gd name="connsiteX4" fmla="*/ 423862 w 711198"/>
                  <a:gd name="connsiteY4" fmla="*/ 22164 h 719871"/>
                  <a:gd name="connsiteX5" fmla="*/ 607186 w 711198"/>
                  <a:gd name="connsiteY5" fmla="*/ 112287 h 719871"/>
                  <a:gd name="connsiteX6" fmla="*/ 711198 w 711198"/>
                  <a:gd name="connsiteY6" fmla="*/ 363874 h 719871"/>
                  <a:gd name="connsiteX7" fmla="*/ 607186 w 711198"/>
                  <a:gd name="connsiteY7" fmla="*/ 615461 h 719871"/>
                  <a:gd name="connsiteX8" fmla="*/ 355599 w 711198"/>
                  <a:gd name="connsiteY8" fmla="*/ 719871 h 719871"/>
                  <a:gd name="connsiteX9" fmla="*/ 104012 w 711198"/>
                  <a:gd name="connsiteY9" fmla="*/ 615461 h 719871"/>
                  <a:gd name="connsiteX10" fmla="*/ 0 w 711198"/>
                  <a:gd name="connsiteY10" fmla="*/ 363874 h 719871"/>
                  <a:gd name="connsiteX0" fmla="*/ 0 w 711198"/>
                  <a:gd name="connsiteY0" fmla="*/ 409178 h 765175"/>
                  <a:gd name="connsiteX1" fmla="*/ 104012 w 711198"/>
                  <a:gd name="connsiteY1" fmla="*/ 157591 h 765175"/>
                  <a:gd name="connsiteX2" fmla="*/ 300037 w 711198"/>
                  <a:gd name="connsiteY2" fmla="*/ 62706 h 765175"/>
                  <a:gd name="connsiteX3" fmla="*/ 353217 w 711198"/>
                  <a:gd name="connsiteY3" fmla="*/ 794 h 765175"/>
                  <a:gd name="connsiteX4" fmla="*/ 423862 w 711198"/>
                  <a:gd name="connsiteY4" fmla="*/ 67468 h 765175"/>
                  <a:gd name="connsiteX5" fmla="*/ 607186 w 711198"/>
                  <a:gd name="connsiteY5" fmla="*/ 157591 h 765175"/>
                  <a:gd name="connsiteX6" fmla="*/ 711198 w 711198"/>
                  <a:gd name="connsiteY6" fmla="*/ 409178 h 765175"/>
                  <a:gd name="connsiteX7" fmla="*/ 607186 w 711198"/>
                  <a:gd name="connsiteY7" fmla="*/ 660765 h 765175"/>
                  <a:gd name="connsiteX8" fmla="*/ 355599 w 711198"/>
                  <a:gd name="connsiteY8" fmla="*/ 765175 h 765175"/>
                  <a:gd name="connsiteX9" fmla="*/ 104012 w 711198"/>
                  <a:gd name="connsiteY9" fmla="*/ 660765 h 765175"/>
                  <a:gd name="connsiteX10" fmla="*/ 0 w 711198"/>
                  <a:gd name="connsiteY10" fmla="*/ 409178 h 765175"/>
                  <a:gd name="connsiteX0" fmla="*/ 0 w 711198"/>
                  <a:gd name="connsiteY0" fmla="*/ 408384 h 764381"/>
                  <a:gd name="connsiteX1" fmla="*/ 104012 w 711198"/>
                  <a:gd name="connsiteY1" fmla="*/ 156797 h 764381"/>
                  <a:gd name="connsiteX2" fmla="*/ 300037 w 711198"/>
                  <a:gd name="connsiteY2" fmla="*/ 61912 h 764381"/>
                  <a:gd name="connsiteX3" fmla="*/ 353217 w 711198"/>
                  <a:gd name="connsiteY3" fmla="*/ 0 h 764381"/>
                  <a:gd name="connsiteX4" fmla="*/ 423862 w 711198"/>
                  <a:gd name="connsiteY4" fmla="*/ 66674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0037 w 711198"/>
                  <a:gd name="connsiteY2" fmla="*/ 61912 h 764381"/>
                  <a:gd name="connsiteX3" fmla="*/ 353217 w 711198"/>
                  <a:gd name="connsiteY3" fmla="*/ 0 h 764381"/>
                  <a:gd name="connsiteX4" fmla="*/ 423862 w 711198"/>
                  <a:gd name="connsiteY4" fmla="*/ 66674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0037 w 711198"/>
                  <a:gd name="connsiteY2" fmla="*/ 61912 h 764381"/>
                  <a:gd name="connsiteX3" fmla="*/ 353217 w 711198"/>
                  <a:gd name="connsiteY3" fmla="*/ 0 h 764381"/>
                  <a:gd name="connsiteX4" fmla="*/ 423862 w 711198"/>
                  <a:gd name="connsiteY4" fmla="*/ 66674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0037 w 711198"/>
                  <a:gd name="connsiteY2" fmla="*/ 61912 h 764381"/>
                  <a:gd name="connsiteX3" fmla="*/ 353217 w 711198"/>
                  <a:gd name="connsiteY3" fmla="*/ 0 h 764381"/>
                  <a:gd name="connsiteX4" fmla="*/ 416718 w 711198"/>
                  <a:gd name="connsiteY4" fmla="*/ 57149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0037 w 711198"/>
                  <a:gd name="connsiteY2" fmla="*/ 61912 h 764381"/>
                  <a:gd name="connsiteX3" fmla="*/ 353217 w 711198"/>
                  <a:gd name="connsiteY3" fmla="*/ 0 h 764381"/>
                  <a:gd name="connsiteX4" fmla="*/ 416718 w 711198"/>
                  <a:gd name="connsiteY4" fmla="*/ 57149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2418 w 711198"/>
                  <a:gd name="connsiteY2" fmla="*/ 50005 h 764381"/>
                  <a:gd name="connsiteX3" fmla="*/ 353217 w 711198"/>
                  <a:gd name="connsiteY3" fmla="*/ 0 h 764381"/>
                  <a:gd name="connsiteX4" fmla="*/ 416718 w 711198"/>
                  <a:gd name="connsiteY4" fmla="*/ 57149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2418 w 711198"/>
                  <a:gd name="connsiteY2" fmla="*/ 50005 h 764381"/>
                  <a:gd name="connsiteX3" fmla="*/ 353217 w 711198"/>
                  <a:gd name="connsiteY3" fmla="*/ 0 h 764381"/>
                  <a:gd name="connsiteX4" fmla="*/ 416718 w 711198"/>
                  <a:gd name="connsiteY4" fmla="*/ 57149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1198" h="764381">
                    <a:moveTo>
                      <a:pt x="0" y="408384"/>
                    </a:moveTo>
                    <a:cubicBezTo>
                      <a:pt x="0" y="314037"/>
                      <a:pt x="37410" y="223548"/>
                      <a:pt x="104012" y="156797"/>
                    </a:cubicBezTo>
                    <a:cubicBezTo>
                      <a:pt x="154018" y="99052"/>
                      <a:pt x="206116" y="78519"/>
                      <a:pt x="302418" y="50005"/>
                    </a:cubicBezTo>
                    <a:lnTo>
                      <a:pt x="353217" y="0"/>
                    </a:lnTo>
                    <a:lnTo>
                      <a:pt x="416718" y="57149"/>
                    </a:lnTo>
                    <a:cubicBezTo>
                      <a:pt x="473334" y="64232"/>
                      <a:pt x="559297" y="99845"/>
                      <a:pt x="607186" y="156797"/>
                    </a:cubicBezTo>
                    <a:cubicBezTo>
                      <a:pt x="673788" y="223548"/>
                      <a:pt x="711198" y="314037"/>
                      <a:pt x="711198" y="408384"/>
                    </a:cubicBezTo>
                    <a:cubicBezTo>
                      <a:pt x="711198" y="502731"/>
                      <a:pt x="673788" y="593220"/>
                      <a:pt x="607186" y="659971"/>
                    </a:cubicBezTo>
                    <a:cubicBezTo>
                      <a:pt x="540487" y="726820"/>
                      <a:pt x="449978" y="764381"/>
                      <a:pt x="355599" y="764381"/>
                    </a:cubicBezTo>
                    <a:cubicBezTo>
                      <a:pt x="261219" y="764381"/>
                      <a:pt x="170711" y="726819"/>
                      <a:pt x="104012" y="659971"/>
                    </a:cubicBezTo>
                    <a:cubicBezTo>
                      <a:pt x="37410" y="593220"/>
                      <a:pt x="0" y="502731"/>
                      <a:pt x="0" y="408384"/>
                    </a:cubicBezTo>
                    <a:close/>
                  </a:path>
                </a:pathLst>
              </a:cu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path path="circle">
                  <a:fillToRect r="100000" b="100000"/>
                </a:path>
                <a:tileRect l="-100000" t="-100000"/>
              </a:gradFill>
              <a:ln w="3175">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2312195" y="4805994"/>
                <a:ext cx="658813" cy="654843"/>
              </a:xfrm>
              <a:prstGeom prst="ellipse">
                <a:avLst/>
              </a:prstGeom>
              <a:gradFill flip="none" rotWithShape="1">
                <a:gsLst>
                  <a:gs pos="0">
                    <a:srgbClr val="9CC0E0"/>
                  </a:gs>
                  <a:gs pos="50000">
                    <a:schemeClr val="accent4">
                      <a:lumMod val="40000"/>
                      <a:lumOff val="60000"/>
                    </a:schemeClr>
                  </a:gs>
                  <a:gs pos="100000">
                    <a:srgbClr val="F5F9FD"/>
                  </a:gs>
                </a:gsLst>
                <a:path path="circle">
                  <a:fillToRect r="100000" b="100000"/>
                </a:path>
                <a:tileRect l="-100000" t="-100000"/>
              </a:gradFill>
              <a:ln w="19050">
                <a:solidFill>
                  <a:schemeClr val="accent4"/>
                </a:solidFill>
              </a:ln>
              <a:effectLst>
                <a:outerShdw blurRad="76200" dir="13500000" sy="23000" kx="1200000" algn="br" rotWithShape="0">
                  <a:prstClr val="black">
                    <a:alpha val="20000"/>
                  </a:prstClr>
                </a:outerShdw>
              </a:effectLst>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lIns="0" tIns="548640" rIns="0" bIns="0" rtlCol="0" anchor="t" anchorCtr="0"/>
              <a:lstStyle/>
              <a:p>
                <a:pPr algn="ctr">
                  <a:lnSpc>
                    <a:spcPct val="95000"/>
                  </a:lnSpc>
                  <a:spcBef>
                    <a:spcPts val="1800"/>
                  </a:spcBef>
                  <a:spcAft>
                    <a:spcPts val="1200"/>
                  </a:spcAft>
                  <a:buClr>
                    <a:schemeClr val="accent2"/>
                  </a:buClr>
                  <a:buSzPct val="110000"/>
                  <a:defRPr/>
                </a:pPr>
                <a:endParaRPr lang="en-US" sz="1400" dirty="0">
                  <a:solidFill>
                    <a:schemeClr val="dk1">
                      <a:hueOff val="0"/>
                      <a:satOff val="0"/>
                      <a:lumOff val="0"/>
                      <a:alphaOff val="0"/>
                    </a:schemeClr>
                  </a:solidFill>
                  <a:latin typeface="Arial" pitchFamily="34" charset="0"/>
                  <a:cs typeface="Arial" pitchFamily="34" charset="0"/>
                </a:endParaRPr>
              </a:p>
            </p:txBody>
          </p:sp>
        </p:grpSp>
        <p:sp>
          <p:nvSpPr>
            <p:cNvPr id="65" name="TextBox 64"/>
            <p:cNvSpPr txBox="1"/>
            <p:nvPr/>
          </p:nvSpPr>
          <p:spPr>
            <a:xfrm>
              <a:off x="8287393" y="4913677"/>
              <a:ext cx="538464" cy="133350"/>
            </a:xfrm>
            <a:prstGeom prst="rect">
              <a:avLst/>
            </a:prstGeom>
            <a:noFill/>
            <a:effectLst/>
          </p:spPr>
          <p:txBody>
            <a:bodyPr wrap="square" lIns="0" tIns="0" rIns="0" bIns="0" rtlCol="0" anchor="ctr" anchorCtr="0">
              <a:noAutofit/>
            </a:bodyPr>
            <a:lstStyle/>
            <a:p>
              <a:pPr marL="0" marR="0" lvl="0" indent="0" algn="ctr" defTabSz="914400" eaLnBrk="1" fontAlgn="auto" latinLnBrk="0" hangingPunct="1">
                <a:lnSpc>
                  <a:spcPct val="95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tx2"/>
                  </a:solidFill>
                  <a:effectLst/>
                  <a:uLnTx/>
                  <a:uFillTx/>
                  <a:latin typeface="Arial" pitchFamily="34" charset="0"/>
                  <a:cs typeface="Arial" pitchFamily="34" charset="0"/>
                </a:rPr>
                <a:t>–</a:t>
              </a:r>
              <a:r>
                <a:rPr lang="en-US" sz="1400" b="1" kern="0" dirty="0" smtClean="0">
                  <a:solidFill>
                    <a:schemeClr val="tx2"/>
                  </a:solidFill>
                  <a:latin typeface="Arial" pitchFamily="34" charset="0"/>
                  <a:cs typeface="Arial" pitchFamily="34" charset="0"/>
                </a:rPr>
                <a:t>77</a:t>
              </a:r>
              <a:r>
                <a:rPr kumimoji="0" lang="en-US" sz="1400" b="1" i="0" u="none" strike="noStrike" kern="0" cap="none" spc="0" normalizeH="0" baseline="0" noProof="0" dirty="0" smtClean="0">
                  <a:ln>
                    <a:noFill/>
                  </a:ln>
                  <a:solidFill>
                    <a:schemeClr val="tx2"/>
                  </a:solidFill>
                  <a:effectLst/>
                  <a:uLnTx/>
                  <a:uFillTx/>
                  <a:latin typeface="Arial" pitchFamily="34" charset="0"/>
                  <a:cs typeface="Arial" pitchFamily="34" charset="0"/>
                </a:rPr>
                <a:t>%</a:t>
              </a:r>
            </a:p>
          </p:txBody>
        </p:sp>
        <p:sp>
          <p:nvSpPr>
            <p:cNvPr id="66" name="TextBox 65"/>
            <p:cNvSpPr txBox="1"/>
            <p:nvPr/>
          </p:nvSpPr>
          <p:spPr>
            <a:xfrm>
              <a:off x="8282781" y="5095249"/>
              <a:ext cx="547688" cy="187318"/>
            </a:xfrm>
            <a:prstGeom prst="rect">
              <a:avLst/>
            </a:prstGeom>
            <a:noFill/>
          </p:spPr>
          <p:txBody>
            <a:bodyPr wrap="square" lIns="0" tIns="0" rIns="0" bIns="0" rtlCol="0">
              <a:noAutofit/>
            </a:bodyPr>
            <a:lstStyle/>
            <a:p>
              <a:pPr algn="ctr"/>
              <a:r>
                <a:rPr lang="en-US" sz="600" dirty="0" smtClean="0">
                  <a:solidFill>
                    <a:schemeClr val="tx2"/>
                  </a:solidFill>
                  <a:latin typeface="Arial Narrow" pitchFamily="34" charset="0"/>
                  <a:cs typeface="Arial" pitchFamily="34" charset="0"/>
                </a:rPr>
                <a:t>TREATMENT DIFFERENCE</a:t>
              </a:r>
            </a:p>
          </p:txBody>
        </p:sp>
      </p:gr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269876" y="1288198"/>
            <a:ext cx="8734424" cy="3777515"/>
          </a:xfrm>
          <a:prstGeom prst="rect">
            <a:avLst/>
          </a:prstGeom>
          <a:gradFill flip="none" rotWithShape="1">
            <a:gsLst>
              <a:gs pos="29000">
                <a:srgbClr val="796669">
                  <a:alpha val="10000"/>
                </a:srgbClr>
              </a:gs>
              <a:gs pos="98000">
                <a:srgbClr val="FFFFFF">
                  <a:alpha val="10000"/>
                </a:srgbClr>
              </a:gs>
            </a:gsLst>
            <a:lin ang="5520000" scaled="0"/>
            <a:tileRect/>
          </a:gradFill>
          <a:ln w="19050">
            <a:gradFill flip="none" rotWithShape="1">
              <a:gsLst>
                <a:gs pos="0">
                  <a:srgbClr val="E53E30"/>
                </a:gs>
                <a:gs pos="100000">
                  <a:prstClr val="white">
                    <a:alpha val="0"/>
                  </a:prstClr>
                </a:gs>
              </a:gsLst>
              <a:lin ang="5400000" scaled="0"/>
              <a:tileRect/>
            </a:gradFill>
            <a:headEnd type="none" w="med" len="med"/>
            <a:tailEnd type="none" w="med" len="med"/>
          </a:ln>
          <a:effectLst/>
          <a:scene3d>
            <a:camera prst="orthographicFront">
              <a:rot lat="0" lon="0" rev="0"/>
            </a:camera>
            <a:lightRig rig="threePt" dir="t">
              <a:rot lat="0" lon="0" rev="1200000"/>
            </a:lightRig>
          </a:scene3d>
          <a:sp3d/>
        </p:spPr>
        <p:txBody>
          <a:bodyPr vert="horz" wrap="square" lIns="82124" tIns="41061" rIns="82124" bIns="41061" numCol="1" rtlCol="0" anchor="ctr" anchorCtr="0" compatLnSpc="1">
            <a:prstTxWarp prst="textNoShape">
              <a:avLst/>
            </a:prstTxWarp>
            <a:noAutofit/>
          </a:bodyPr>
          <a:lstStyle/>
          <a:p>
            <a:pPr defTabSz="508993"/>
            <a:endParaRPr lang="en-US" sz="1100" kern="0" dirty="0">
              <a:solidFill>
                <a:srgbClr val="FFFFFF"/>
              </a:solidFill>
              <a:effectLst>
                <a:outerShdw blurRad="38100" dist="38100" dir="2700000" algn="tl">
                  <a:srgbClr val="000000">
                    <a:alpha val="43137"/>
                  </a:srgbClr>
                </a:outerShdw>
              </a:effectLst>
              <a:latin typeface="Arial"/>
              <a:cs typeface="Arial"/>
            </a:endParaRPr>
          </a:p>
        </p:txBody>
      </p:sp>
      <p:sp>
        <p:nvSpPr>
          <p:cNvPr id="110" name="Oval 109"/>
          <p:cNvSpPr/>
          <p:nvPr/>
        </p:nvSpPr>
        <p:spPr>
          <a:xfrm>
            <a:off x="6818049" y="2420827"/>
            <a:ext cx="1662989" cy="1578764"/>
          </a:xfrm>
          <a:prstGeom prst="ellipse">
            <a:avLst/>
          </a:prstGeom>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itchFamily="34" charset="0"/>
            </a:endParaRPr>
          </a:p>
        </p:txBody>
      </p:sp>
      <p:sp>
        <p:nvSpPr>
          <p:cNvPr id="45" name="Oval 44"/>
          <p:cNvSpPr/>
          <p:nvPr/>
        </p:nvSpPr>
        <p:spPr>
          <a:xfrm>
            <a:off x="4597755" y="2420827"/>
            <a:ext cx="1662989" cy="1578764"/>
          </a:xfrm>
          <a:prstGeom prst="ellipse">
            <a:avLst/>
          </a:prstGeom>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itchFamily="34" charset="0"/>
            </a:endParaRPr>
          </a:p>
        </p:txBody>
      </p:sp>
      <p:sp>
        <p:nvSpPr>
          <p:cNvPr id="46" name="Oval 45"/>
          <p:cNvSpPr/>
          <p:nvPr/>
        </p:nvSpPr>
        <p:spPr>
          <a:xfrm>
            <a:off x="2375920" y="2420827"/>
            <a:ext cx="1662989" cy="1578764"/>
          </a:xfrm>
          <a:prstGeom prst="ellipse">
            <a:avLst/>
          </a:prstGeom>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itchFamily="34" charset="0"/>
            </a:endParaRPr>
          </a:p>
        </p:txBody>
      </p:sp>
      <p:graphicFrame>
        <p:nvGraphicFramePr>
          <p:cNvPr id="79" name="Chart 78"/>
          <p:cNvGraphicFramePr/>
          <p:nvPr>
            <p:extLst>
              <p:ext uri="{D42A27DB-BD31-4B8C-83A1-F6EECF244321}">
                <p14:modId xmlns:p14="http://schemas.microsoft.com/office/powerpoint/2010/main" val="4000710460"/>
              </p:ext>
            </p:extLst>
          </p:nvPr>
        </p:nvGraphicFramePr>
        <p:xfrm>
          <a:off x="1807510" y="2116684"/>
          <a:ext cx="2786795" cy="217702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6" name="Chart 75"/>
          <p:cNvGraphicFramePr/>
          <p:nvPr>
            <p:extLst>
              <p:ext uri="{D42A27DB-BD31-4B8C-83A1-F6EECF244321}">
                <p14:modId xmlns:p14="http://schemas.microsoft.com/office/powerpoint/2010/main" val="462506345"/>
              </p:ext>
            </p:extLst>
          </p:nvPr>
        </p:nvGraphicFramePr>
        <p:xfrm>
          <a:off x="4267389" y="2117432"/>
          <a:ext cx="2330222" cy="217627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1" name="Chart 110"/>
          <p:cNvGraphicFramePr/>
          <p:nvPr>
            <p:extLst>
              <p:ext uri="{D42A27DB-BD31-4B8C-83A1-F6EECF244321}">
                <p14:modId xmlns:p14="http://schemas.microsoft.com/office/powerpoint/2010/main" val="2034686675"/>
              </p:ext>
            </p:extLst>
          </p:nvPr>
        </p:nvGraphicFramePr>
        <p:xfrm>
          <a:off x="6297869" y="2128450"/>
          <a:ext cx="2731556" cy="2165257"/>
        </p:xfrm>
        <a:graphic>
          <a:graphicData uri="http://schemas.openxmlformats.org/drawingml/2006/chart">
            <c:chart xmlns:c="http://schemas.openxmlformats.org/drawingml/2006/chart" xmlns:r="http://schemas.openxmlformats.org/officeDocument/2006/relationships" r:id="rId5"/>
          </a:graphicData>
        </a:graphic>
      </p:graphicFrame>
      <p:sp>
        <p:nvSpPr>
          <p:cNvPr id="2" name="Title 1"/>
          <p:cNvSpPr>
            <a:spLocks noGrp="1"/>
          </p:cNvSpPr>
          <p:nvPr>
            <p:ph type="title"/>
          </p:nvPr>
        </p:nvSpPr>
        <p:spPr>
          <a:xfrm>
            <a:off x="290512" y="173736"/>
            <a:ext cx="8570567" cy="904649"/>
          </a:xfrm>
        </p:spPr>
        <p:txBody>
          <a:bodyPr/>
          <a:lstStyle/>
          <a:p>
            <a:r>
              <a:rPr lang="en-US" sz="2400" dirty="0" smtClean="0"/>
              <a:t>Repatha</a:t>
            </a:r>
            <a:r>
              <a:rPr lang="en-US" sz="2400" baseline="20000" dirty="0" smtClean="0"/>
              <a:t>™</a:t>
            </a:r>
            <a:r>
              <a:rPr lang="en-US" sz="2400" dirty="0" smtClean="0"/>
              <a:t> Helped Up to 90% of Patients Achieve </a:t>
            </a:r>
            <a:br>
              <a:rPr lang="en-US" sz="2400" dirty="0" smtClean="0"/>
            </a:br>
            <a:r>
              <a:rPr lang="en-US" sz="2400" dirty="0" smtClean="0"/>
              <a:t>LDL-C &lt; 70 mg/dL</a:t>
            </a:r>
            <a:endParaRPr lang="en-US" sz="2400" baseline="30000" dirty="0"/>
          </a:p>
        </p:txBody>
      </p:sp>
      <p:sp>
        <p:nvSpPr>
          <p:cNvPr id="37" name="TextBox 36"/>
          <p:cNvSpPr txBox="1"/>
          <p:nvPr/>
        </p:nvSpPr>
        <p:spPr>
          <a:xfrm>
            <a:off x="5247249" y="5964702"/>
            <a:ext cx="914400" cy="914400"/>
          </a:xfrm>
          <a:prstGeom prst="rect">
            <a:avLst/>
          </a:prstGeom>
          <a:noFill/>
        </p:spPr>
        <p:txBody>
          <a:bodyPr wrap="none" lIns="0" tIns="0" rIns="0" bIns="0" rtlCol="0" anchor="ctr" anchorCtr="0">
            <a:noAutofit/>
          </a:bodyPr>
          <a:lstStyle/>
          <a:p>
            <a:pPr>
              <a:lnSpc>
                <a:spcPct val="95000"/>
              </a:lnSpc>
            </a:pPr>
            <a:endParaRPr lang="en-US" sz="1400" b="1" dirty="0">
              <a:latin typeface="Arial" pitchFamily="34" charset="0"/>
            </a:endParaRPr>
          </a:p>
        </p:txBody>
      </p:sp>
      <p:sp>
        <p:nvSpPr>
          <p:cNvPr id="81" name="Rectangle 80"/>
          <p:cNvSpPr/>
          <p:nvPr/>
        </p:nvSpPr>
        <p:spPr bwMode="ltGray">
          <a:xfrm>
            <a:off x="293688" y="5358809"/>
            <a:ext cx="8710611" cy="603079"/>
          </a:xfrm>
          <a:prstGeom prst="rect">
            <a:avLst/>
          </a:prstGeom>
          <a:solidFill>
            <a:srgbClr val="E63D2F"/>
          </a:solidFill>
          <a:ln w="28575">
            <a:noFill/>
            <a:miter lim="800000"/>
            <a:headEnd/>
            <a:tailEnd/>
          </a:ln>
          <a:effectLst>
            <a:innerShdw blurRad="63500" dist="50800" dir="16200000">
              <a:prstClr val="black">
                <a:alpha val="50000"/>
              </a:prstClr>
            </a:innerShdw>
            <a:softEdge rad="12700"/>
          </a:effectLst>
        </p:spPr>
        <p:txBody>
          <a:bodyPr vert="horz" wrap="square" lIns="91440" tIns="45720" rIns="91440" bIns="45720" numCol="1" rtlCol="0" anchor="ctr" anchorCtr="0" compatLnSpc="1">
            <a:prstTxWarp prst="textNoShape">
              <a:avLst/>
            </a:prstTxWarp>
            <a:noAutofit/>
          </a:bodyPr>
          <a:lstStyle/>
          <a:p>
            <a:pPr algn="ctr">
              <a:spcBef>
                <a:spcPts val="1800"/>
              </a:spcBef>
              <a:spcAft>
                <a:spcPts val="400"/>
              </a:spcAft>
              <a:defRPr/>
            </a:pPr>
            <a:r>
              <a:rPr lang="en-US" sz="1600" b="1" dirty="0">
                <a:solidFill>
                  <a:prstClr val="white"/>
                </a:solidFill>
                <a:latin typeface="Arial" pitchFamily="34" charset="0"/>
                <a:cs typeface="Arial" pitchFamily="34" charset="0"/>
              </a:rPr>
              <a:t>Repatha™ </a:t>
            </a:r>
            <a:r>
              <a:rPr lang="en-US" sz="1600" b="1" dirty="0" smtClean="0">
                <a:solidFill>
                  <a:prstClr val="white"/>
                </a:solidFill>
                <a:latin typeface="Arial" pitchFamily="34" charset="0"/>
                <a:cs typeface="Arial" pitchFamily="34" charset="0"/>
              </a:rPr>
              <a:t>provided intensive, predictable LDL-C </a:t>
            </a:r>
            <a:br>
              <a:rPr lang="en-US" sz="1600" b="1" dirty="0" smtClean="0">
                <a:solidFill>
                  <a:prstClr val="white"/>
                </a:solidFill>
                <a:latin typeface="Arial" pitchFamily="34" charset="0"/>
                <a:cs typeface="Arial" pitchFamily="34" charset="0"/>
              </a:rPr>
            </a:br>
            <a:r>
              <a:rPr lang="en-US" sz="1600" b="1" dirty="0" smtClean="0">
                <a:solidFill>
                  <a:prstClr val="white"/>
                </a:solidFill>
                <a:latin typeface="Arial" pitchFamily="34" charset="0"/>
                <a:cs typeface="Arial" pitchFamily="34" charset="0"/>
              </a:rPr>
              <a:t>reduction regardless of statin type studied</a:t>
            </a:r>
            <a:endParaRPr lang="en-US" sz="1600" b="1" dirty="0">
              <a:solidFill>
                <a:prstClr val="white"/>
              </a:solidFill>
              <a:latin typeface="Arial" pitchFamily="34" charset="0"/>
              <a:cs typeface="Arial" pitchFamily="34" charset="0"/>
            </a:endParaRPr>
          </a:p>
        </p:txBody>
      </p:sp>
      <p:sp>
        <p:nvSpPr>
          <p:cNvPr id="101" name="Freeform 100"/>
          <p:cNvSpPr/>
          <p:nvPr/>
        </p:nvSpPr>
        <p:spPr>
          <a:xfrm>
            <a:off x="3198163" y="2286315"/>
            <a:ext cx="536218" cy="798851"/>
          </a:xfrm>
          <a:custGeom>
            <a:avLst/>
            <a:gdLst>
              <a:gd name="connsiteX0" fmla="*/ 0 w 364638"/>
              <a:gd name="connsiteY0" fmla="*/ 0 h 903181"/>
              <a:gd name="connsiteX1" fmla="*/ 2805 w 364638"/>
              <a:gd name="connsiteY1" fmla="*/ 903181 h 903181"/>
              <a:gd name="connsiteX2" fmla="*/ 364638 w 364638"/>
              <a:gd name="connsiteY2" fmla="*/ 64513 h 903181"/>
              <a:gd name="connsiteX3" fmla="*/ 0 w 364638"/>
              <a:gd name="connsiteY3" fmla="*/ 0 h 903181"/>
              <a:gd name="connsiteX0" fmla="*/ 0 w 364638"/>
              <a:gd name="connsiteY0" fmla="*/ 24308 h 927489"/>
              <a:gd name="connsiteX1" fmla="*/ 2805 w 364638"/>
              <a:gd name="connsiteY1" fmla="*/ 927489 h 927489"/>
              <a:gd name="connsiteX2" fmla="*/ 364638 w 364638"/>
              <a:gd name="connsiteY2" fmla="*/ 88821 h 927489"/>
              <a:gd name="connsiteX3" fmla="*/ 0 w 364638"/>
              <a:gd name="connsiteY3" fmla="*/ 24308 h 927489"/>
              <a:gd name="connsiteX0" fmla="*/ 0 w 364638"/>
              <a:gd name="connsiteY0" fmla="*/ 24308 h 927489"/>
              <a:gd name="connsiteX1" fmla="*/ 2805 w 364638"/>
              <a:gd name="connsiteY1" fmla="*/ 927489 h 927489"/>
              <a:gd name="connsiteX2" fmla="*/ 364638 w 364638"/>
              <a:gd name="connsiteY2" fmla="*/ 88821 h 927489"/>
              <a:gd name="connsiteX3" fmla="*/ 0 w 364638"/>
              <a:gd name="connsiteY3" fmla="*/ 24308 h 927489"/>
              <a:gd name="connsiteX0" fmla="*/ 0 w 364638"/>
              <a:gd name="connsiteY0" fmla="*/ 34594 h 937775"/>
              <a:gd name="connsiteX1" fmla="*/ 2805 w 364638"/>
              <a:gd name="connsiteY1" fmla="*/ 937775 h 937775"/>
              <a:gd name="connsiteX2" fmla="*/ 364638 w 364638"/>
              <a:gd name="connsiteY2" fmla="*/ 99107 h 937775"/>
              <a:gd name="connsiteX3" fmla="*/ 0 w 364638"/>
              <a:gd name="connsiteY3" fmla="*/ 34594 h 937775"/>
              <a:gd name="connsiteX0" fmla="*/ 0 w 364638"/>
              <a:gd name="connsiteY0" fmla="*/ 57033 h 960214"/>
              <a:gd name="connsiteX1" fmla="*/ 2805 w 364638"/>
              <a:gd name="connsiteY1" fmla="*/ 960214 h 960214"/>
              <a:gd name="connsiteX2" fmla="*/ 364638 w 364638"/>
              <a:gd name="connsiteY2" fmla="*/ 121546 h 960214"/>
              <a:gd name="connsiteX3" fmla="*/ 0 w 364638"/>
              <a:gd name="connsiteY3" fmla="*/ 57033 h 960214"/>
              <a:gd name="connsiteX0" fmla="*/ 0 w 364638"/>
              <a:gd name="connsiteY0" fmla="*/ 34594 h 937775"/>
              <a:gd name="connsiteX1" fmla="*/ 2805 w 364638"/>
              <a:gd name="connsiteY1" fmla="*/ 937775 h 937775"/>
              <a:gd name="connsiteX2" fmla="*/ 364638 w 364638"/>
              <a:gd name="connsiteY2" fmla="*/ 99107 h 937775"/>
              <a:gd name="connsiteX3" fmla="*/ 0 w 364638"/>
              <a:gd name="connsiteY3" fmla="*/ 34594 h 937775"/>
              <a:gd name="connsiteX0" fmla="*/ 0 w 364638"/>
              <a:gd name="connsiteY0" fmla="*/ 34594 h 954605"/>
              <a:gd name="connsiteX1" fmla="*/ 2805 w 364638"/>
              <a:gd name="connsiteY1" fmla="*/ 954605 h 954605"/>
              <a:gd name="connsiteX2" fmla="*/ 364638 w 364638"/>
              <a:gd name="connsiteY2" fmla="*/ 115937 h 954605"/>
              <a:gd name="connsiteX3" fmla="*/ 0 w 364638"/>
              <a:gd name="connsiteY3" fmla="*/ 34594 h 954605"/>
              <a:gd name="connsiteX0" fmla="*/ 0 w 364638"/>
              <a:gd name="connsiteY0" fmla="*/ 27450 h 947461"/>
              <a:gd name="connsiteX1" fmla="*/ 2805 w 364638"/>
              <a:gd name="connsiteY1" fmla="*/ 947461 h 947461"/>
              <a:gd name="connsiteX2" fmla="*/ 364638 w 364638"/>
              <a:gd name="connsiteY2" fmla="*/ 108793 h 947461"/>
              <a:gd name="connsiteX3" fmla="*/ 0 w 364638"/>
              <a:gd name="connsiteY3" fmla="*/ 27450 h 947461"/>
              <a:gd name="connsiteX0" fmla="*/ 0 w 364638"/>
              <a:gd name="connsiteY0" fmla="*/ 27450 h 947461"/>
              <a:gd name="connsiteX1" fmla="*/ 2805 w 364638"/>
              <a:gd name="connsiteY1" fmla="*/ 947461 h 947461"/>
              <a:gd name="connsiteX2" fmla="*/ 364638 w 364638"/>
              <a:gd name="connsiteY2" fmla="*/ 108793 h 947461"/>
              <a:gd name="connsiteX3" fmla="*/ 0 w 364638"/>
              <a:gd name="connsiteY3" fmla="*/ 27450 h 947461"/>
              <a:gd name="connsiteX0" fmla="*/ 0 w 364638"/>
              <a:gd name="connsiteY0" fmla="*/ 40816 h 960827"/>
              <a:gd name="connsiteX1" fmla="*/ 2805 w 364638"/>
              <a:gd name="connsiteY1" fmla="*/ 960827 h 960827"/>
              <a:gd name="connsiteX2" fmla="*/ 364638 w 364638"/>
              <a:gd name="connsiteY2" fmla="*/ 95965 h 960827"/>
              <a:gd name="connsiteX3" fmla="*/ 0 w 364638"/>
              <a:gd name="connsiteY3" fmla="*/ 40816 h 960827"/>
              <a:gd name="connsiteX0" fmla="*/ 0 w 364638"/>
              <a:gd name="connsiteY0" fmla="*/ 27450 h 947461"/>
              <a:gd name="connsiteX1" fmla="*/ 2805 w 364638"/>
              <a:gd name="connsiteY1" fmla="*/ 947461 h 947461"/>
              <a:gd name="connsiteX2" fmla="*/ 364638 w 364638"/>
              <a:gd name="connsiteY2" fmla="*/ 82599 h 947461"/>
              <a:gd name="connsiteX3" fmla="*/ 0 w 364638"/>
              <a:gd name="connsiteY3" fmla="*/ 27450 h 947461"/>
              <a:gd name="connsiteX0" fmla="*/ 0 w 364638"/>
              <a:gd name="connsiteY0" fmla="*/ 27450 h 947461"/>
              <a:gd name="connsiteX1" fmla="*/ 2805 w 364638"/>
              <a:gd name="connsiteY1" fmla="*/ 947461 h 947461"/>
              <a:gd name="connsiteX2" fmla="*/ 364638 w 364638"/>
              <a:gd name="connsiteY2" fmla="*/ 82599 h 947461"/>
              <a:gd name="connsiteX3" fmla="*/ 0 w 364638"/>
              <a:gd name="connsiteY3" fmla="*/ 27450 h 947461"/>
              <a:gd name="connsiteX0" fmla="*/ 0 w 364638"/>
              <a:gd name="connsiteY0" fmla="*/ 27450 h 947461"/>
              <a:gd name="connsiteX1" fmla="*/ 2805 w 364638"/>
              <a:gd name="connsiteY1" fmla="*/ 947461 h 947461"/>
              <a:gd name="connsiteX2" fmla="*/ 364638 w 364638"/>
              <a:gd name="connsiteY2" fmla="*/ 82599 h 947461"/>
              <a:gd name="connsiteX3" fmla="*/ 0 w 364638"/>
              <a:gd name="connsiteY3" fmla="*/ 27450 h 947461"/>
              <a:gd name="connsiteX0" fmla="*/ 0 w 367019"/>
              <a:gd name="connsiteY0" fmla="*/ 27450 h 974875"/>
              <a:gd name="connsiteX1" fmla="*/ 5186 w 367019"/>
              <a:gd name="connsiteY1" fmla="*/ 974875 h 974875"/>
              <a:gd name="connsiteX2" fmla="*/ 367019 w 367019"/>
              <a:gd name="connsiteY2" fmla="*/ 110013 h 974875"/>
              <a:gd name="connsiteX3" fmla="*/ 0 w 367019"/>
              <a:gd name="connsiteY3" fmla="*/ 27450 h 974875"/>
              <a:gd name="connsiteX0" fmla="*/ 0 w 367019"/>
              <a:gd name="connsiteY0" fmla="*/ 27450 h 974875"/>
              <a:gd name="connsiteX1" fmla="*/ 5186 w 367019"/>
              <a:gd name="connsiteY1" fmla="*/ 974875 h 974875"/>
              <a:gd name="connsiteX2" fmla="*/ 367019 w 367019"/>
              <a:gd name="connsiteY2" fmla="*/ 92567 h 974875"/>
              <a:gd name="connsiteX3" fmla="*/ 0 w 367019"/>
              <a:gd name="connsiteY3" fmla="*/ 27450 h 974875"/>
              <a:gd name="connsiteX0" fmla="*/ 0 w 367019"/>
              <a:gd name="connsiteY0" fmla="*/ 27450 h 974875"/>
              <a:gd name="connsiteX1" fmla="*/ 5186 w 367019"/>
              <a:gd name="connsiteY1" fmla="*/ 974875 h 974875"/>
              <a:gd name="connsiteX2" fmla="*/ 367019 w 367019"/>
              <a:gd name="connsiteY2" fmla="*/ 92567 h 974875"/>
              <a:gd name="connsiteX3" fmla="*/ 0 w 367019"/>
              <a:gd name="connsiteY3" fmla="*/ 27450 h 974875"/>
              <a:gd name="connsiteX0" fmla="*/ 0 w 367019"/>
              <a:gd name="connsiteY0" fmla="*/ 27450 h 974875"/>
              <a:gd name="connsiteX1" fmla="*/ 5186 w 367019"/>
              <a:gd name="connsiteY1" fmla="*/ 974875 h 974875"/>
              <a:gd name="connsiteX2" fmla="*/ 367019 w 367019"/>
              <a:gd name="connsiteY2" fmla="*/ 92567 h 974875"/>
              <a:gd name="connsiteX3" fmla="*/ 0 w 367019"/>
              <a:gd name="connsiteY3" fmla="*/ 27450 h 974875"/>
              <a:gd name="connsiteX0" fmla="*/ 0 w 367019"/>
              <a:gd name="connsiteY0" fmla="*/ 19973 h 967398"/>
              <a:gd name="connsiteX1" fmla="*/ 5186 w 367019"/>
              <a:gd name="connsiteY1" fmla="*/ 967398 h 967398"/>
              <a:gd name="connsiteX2" fmla="*/ 367019 w 367019"/>
              <a:gd name="connsiteY2" fmla="*/ 85090 h 967398"/>
              <a:gd name="connsiteX3" fmla="*/ 0 w 367019"/>
              <a:gd name="connsiteY3" fmla="*/ 19973 h 967398"/>
              <a:gd name="connsiteX0" fmla="*/ 0 w 367019"/>
              <a:gd name="connsiteY0" fmla="*/ 12496 h 959921"/>
              <a:gd name="connsiteX1" fmla="*/ 5186 w 367019"/>
              <a:gd name="connsiteY1" fmla="*/ 959921 h 959921"/>
              <a:gd name="connsiteX2" fmla="*/ 367019 w 367019"/>
              <a:gd name="connsiteY2" fmla="*/ 77613 h 959921"/>
              <a:gd name="connsiteX3" fmla="*/ 0 w 367019"/>
              <a:gd name="connsiteY3" fmla="*/ 12496 h 959921"/>
              <a:gd name="connsiteX0" fmla="*/ 0 w 367019"/>
              <a:gd name="connsiteY0" fmla="*/ 10004 h 957429"/>
              <a:gd name="connsiteX1" fmla="*/ 5186 w 367019"/>
              <a:gd name="connsiteY1" fmla="*/ 957429 h 957429"/>
              <a:gd name="connsiteX2" fmla="*/ 367019 w 367019"/>
              <a:gd name="connsiteY2" fmla="*/ 75121 h 957429"/>
              <a:gd name="connsiteX3" fmla="*/ 0 w 367019"/>
              <a:gd name="connsiteY3" fmla="*/ 10004 h 957429"/>
              <a:gd name="connsiteX0" fmla="*/ 0 w 672182"/>
              <a:gd name="connsiteY0" fmla="*/ 10004 h 957429"/>
              <a:gd name="connsiteX1" fmla="*/ 5186 w 672182"/>
              <a:gd name="connsiteY1" fmla="*/ 957429 h 957429"/>
              <a:gd name="connsiteX2" fmla="*/ 672182 w 672182"/>
              <a:gd name="connsiteY2" fmla="*/ 252075 h 957429"/>
              <a:gd name="connsiteX3" fmla="*/ 0 w 672182"/>
              <a:gd name="connsiteY3" fmla="*/ 10004 h 957429"/>
              <a:gd name="connsiteX0" fmla="*/ 0 w 672182"/>
              <a:gd name="connsiteY0" fmla="*/ 10004 h 957429"/>
              <a:gd name="connsiteX1" fmla="*/ 5186 w 672182"/>
              <a:gd name="connsiteY1" fmla="*/ 957429 h 957429"/>
              <a:gd name="connsiteX2" fmla="*/ 672182 w 672182"/>
              <a:gd name="connsiteY2" fmla="*/ 252075 h 957429"/>
              <a:gd name="connsiteX3" fmla="*/ 0 w 672182"/>
              <a:gd name="connsiteY3" fmla="*/ 10004 h 957429"/>
              <a:gd name="connsiteX0" fmla="*/ 0 w 369769"/>
              <a:gd name="connsiteY0" fmla="*/ 120337 h 1067762"/>
              <a:gd name="connsiteX1" fmla="*/ 5186 w 369769"/>
              <a:gd name="connsiteY1" fmla="*/ 1067762 h 1067762"/>
              <a:gd name="connsiteX2" fmla="*/ 369769 w 369769"/>
              <a:gd name="connsiteY2" fmla="*/ 202717 h 1067762"/>
              <a:gd name="connsiteX3" fmla="*/ 0 w 369769"/>
              <a:gd name="connsiteY3" fmla="*/ 120337 h 1067762"/>
              <a:gd name="connsiteX0" fmla="*/ 0 w 369769"/>
              <a:gd name="connsiteY0" fmla="*/ 10004 h 957429"/>
              <a:gd name="connsiteX1" fmla="*/ 5186 w 369769"/>
              <a:gd name="connsiteY1" fmla="*/ 957429 h 957429"/>
              <a:gd name="connsiteX2" fmla="*/ 369769 w 369769"/>
              <a:gd name="connsiteY2" fmla="*/ 92384 h 957429"/>
              <a:gd name="connsiteX3" fmla="*/ 0 w 369769"/>
              <a:gd name="connsiteY3" fmla="*/ 10004 h 957429"/>
              <a:gd name="connsiteX0" fmla="*/ 0 w 369769"/>
              <a:gd name="connsiteY0" fmla="*/ -1 h 947424"/>
              <a:gd name="connsiteX1" fmla="*/ 5186 w 369769"/>
              <a:gd name="connsiteY1" fmla="*/ 947424 h 947424"/>
              <a:gd name="connsiteX2" fmla="*/ 369769 w 369769"/>
              <a:gd name="connsiteY2" fmla="*/ 82379 h 947424"/>
              <a:gd name="connsiteX3" fmla="*/ 0 w 369769"/>
              <a:gd name="connsiteY3" fmla="*/ -1 h 947424"/>
              <a:gd name="connsiteX0" fmla="*/ 0 w 369769"/>
              <a:gd name="connsiteY0" fmla="*/ 1 h 947426"/>
              <a:gd name="connsiteX1" fmla="*/ 5186 w 369769"/>
              <a:gd name="connsiteY1" fmla="*/ 947426 h 947426"/>
              <a:gd name="connsiteX2" fmla="*/ 369769 w 369769"/>
              <a:gd name="connsiteY2" fmla="*/ 82381 h 947426"/>
              <a:gd name="connsiteX3" fmla="*/ 0 w 369769"/>
              <a:gd name="connsiteY3" fmla="*/ 1 h 947426"/>
              <a:gd name="connsiteX0" fmla="*/ 0 w 567712"/>
              <a:gd name="connsiteY0" fmla="*/ -1 h 947424"/>
              <a:gd name="connsiteX1" fmla="*/ 5186 w 567712"/>
              <a:gd name="connsiteY1" fmla="*/ 947424 h 947424"/>
              <a:gd name="connsiteX2" fmla="*/ 567712 w 567712"/>
              <a:gd name="connsiteY2" fmla="*/ 146101 h 947424"/>
              <a:gd name="connsiteX3" fmla="*/ 0 w 567712"/>
              <a:gd name="connsiteY3" fmla="*/ -1 h 947424"/>
              <a:gd name="connsiteX0" fmla="*/ 40992 w 564254"/>
              <a:gd name="connsiteY0" fmla="*/ 0 h 961142"/>
              <a:gd name="connsiteX1" fmla="*/ 1728 w 564254"/>
              <a:gd name="connsiteY1" fmla="*/ 961142 h 961142"/>
              <a:gd name="connsiteX2" fmla="*/ 564254 w 564254"/>
              <a:gd name="connsiteY2" fmla="*/ 159819 h 961142"/>
              <a:gd name="connsiteX3" fmla="*/ 40992 w 564254"/>
              <a:gd name="connsiteY3" fmla="*/ 0 h 961142"/>
              <a:gd name="connsiteX0" fmla="*/ 0 w 632580"/>
              <a:gd name="connsiteY0" fmla="*/ 0 h 1036056"/>
              <a:gd name="connsiteX1" fmla="*/ 70054 w 632580"/>
              <a:gd name="connsiteY1" fmla="*/ 1036056 h 1036056"/>
              <a:gd name="connsiteX2" fmla="*/ 632580 w 632580"/>
              <a:gd name="connsiteY2" fmla="*/ 234733 h 1036056"/>
              <a:gd name="connsiteX3" fmla="*/ 0 w 632580"/>
              <a:gd name="connsiteY3" fmla="*/ 0 h 1036056"/>
              <a:gd name="connsiteX0" fmla="*/ 0 w 632580"/>
              <a:gd name="connsiteY0" fmla="*/ 0 h 1098822"/>
              <a:gd name="connsiteX1" fmla="*/ 70054 w 632580"/>
              <a:gd name="connsiteY1" fmla="*/ 1098822 h 1098822"/>
              <a:gd name="connsiteX2" fmla="*/ 632580 w 632580"/>
              <a:gd name="connsiteY2" fmla="*/ 297499 h 1098822"/>
              <a:gd name="connsiteX3" fmla="*/ 0 w 632580"/>
              <a:gd name="connsiteY3" fmla="*/ 0 h 1098822"/>
              <a:gd name="connsiteX0" fmla="*/ 0 w 632580"/>
              <a:gd name="connsiteY0" fmla="*/ 0 h 1098822"/>
              <a:gd name="connsiteX1" fmla="*/ 70054 w 632580"/>
              <a:gd name="connsiteY1" fmla="*/ 1098822 h 1098822"/>
              <a:gd name="connsiteX2" fmla="*/ 632580 w 632580"/>
              <a:gd name="connsiteY2" fmla="*/ 297499 h 1098822"/>
              <a:gd name="connsiteX3" fmla="*/ 0 w 632580"/>
              <a:gd name="connsiteY3" fmla="*/ 0 h 1098822"/>
              <a:gd name="connsiteX0" fmla="*/ 0 w 632580"/>
              <a:gd name="connsiteY0" fmla="*/ 0 h 961143"/>
              <a:gd name="connsiteX1" fmla="*/ 70054 w 632580"/>
              <a:gd name="connsiteY1" fmla="*/ 961143 h 961143"/>
              <a:gd name="connsiteX2" fmla="*/ 632580 w 632580"/>
              <a:gd name="connsiteY2" fmla="*/ 159820 h 961143"/>
              <a:gd name="connsiteX3" fmla="*/ 0 w 632580"/>
              <a:gd name="connsiteY3" fmla="*/ 0 h 961143"/>
              <a:gd name="connsiteX0" fmla="*/ 8130 w 564255"/>
              <a:gd name="connsiteY0" fmla="*/ 0 h 961143"/>
              <a:gd name="connsiteX1" fmla="*/ 1729 w 564255"/>
              <a:gd name="connsiteY1" fmla="*/ 961143 h 961143"/>
              <a:gd name="connsiteX2" fmla="*/ 564255 w 564255"/>
              <a:gd name="connsiteY2" fmla="*/ 159820 h 961143"/>
              <a:gd name="connsiteX3" fmla="*/ 8130 w 564255"/>
              <a:gd name="connsiteY3" fmla="*/ 0 h 961143"/>
              <a:gd name="connsiteX0" fmla="*/ 0 w 632580"/>
              <a:gd name="connsiteY0" fmla="*/ 0 h 961143"/>
              <a:gd name="connsiteX1" fmla="*/ 70054 w 632580"/>
              <a:gd name="connsiteY1" fmla="*/ 961143 h 961143"/>
              <a:gd name="connsiteX2" fmla="*/ 632580 w 632580"/>
              <a:gd name="connsiteY2" fmla="*/ 159820 h 961143"/>
              <a:gd name="connsiteX3" fmla="*/ 0 w 632580"/>
              <a:gd name="connsiteY3" fmla="*/ 0 h 961143"/>
              <a:gd name="connsiteX0" fmla="*/ 0 w 632580"/>
              <a:gd name="connsiteY0" fmla="*/ 0 h 961143"/>
              <a:gd name="connsiteX1" fmla="*/ 70054 w 632580"/>
              <a:gd name="connsiteY1" fmla="*/ 961143 h 961143"/>
              <a:gd name="connsiteX2" fmla="*/ 632580 w 632580"/>
              <a:gd name="connsiteY2" fmla="*/ 159820 h 961143"/>
              <a:gd name="connsiteX3" fmla="*/ 0 w 632580"/>
              <a:gd name="connsiteY3" fmla="*/ 0 h 961143"/>
              <a:gd name="connsiteX0" fmla="*/ 0 w 632580"/>
              <a:gd name="connsiteY0" fmla="*/ 0 h 961143"/>
              <a:gd name="connsiteX1" fmla="*/ 70054 w 632580"/>
              <a:gd name="connsiteY1" fmla="*/ 961143 h 961143"/>
              <a:gd name="connsiteX2" fmla="*/ 632580 w 632580"/>
              <a:gd name="connsiteY2" fmla="*/ 159820 h 961143"/>
              <a:gd name="connsiteX3" fmla="*/ 0 w 632580"/>
              <a:gd name="connsiteY3" fmla="*/ 0 h 961143"/>
              <a:gd name="connsiteX0" fmla="*/ 0 w 632580"/>
              <a:gd name="connsiteY0" fmla="*/ 0 h 961143"/>
              <a:gd name="connsiteX1" fmla="*/ 70054 w 632580"/>
              <a:gd name="connsiteY1" fmla="*/ 961143 h 961143"/>
              <a:gd name="connsiteX2" fmla="*/ 632580 w 632580"/>
              <a:gd name="connsiteY2" fmla="*/ 159820 h 961143"/>
              <a:gd name="connsiteX3" fmla="*/ 0 w 632580"/>
              <a:gd name="connsiteY3" fmla="*/ 0 h 961143"/>
              <a:gd name="connsiteX0" fmla="*/ 0 w 632580"/>
              <a:gd name="connsiteY0" fmla="*/ 0 h 1027957"/>
              <a:gd name="connsiteX1" fmla="*/ 70054 w 632580"/>
              <a:gd name="connsiteY1" fmla="*/ 1027957 h 1027957"/>
              <a:gd name="connsiteX2" fmla="*/ 632580 w 632580"/>
              <a:gd name="connsiteY2" fmla="*/ 226634 h 1027957"/>
              <a:gd name="connsiteX3" fmla="*/ 0 w 632580"/>
              <a:gd name="connsiteY3" fmla="*/ 0 h 1027957"/>
              <a:gd name="connsiteX0" fmla="*/ 0 w 632580"/>
              <a:gd name="connsiteY0" fmla="*/ 0 h 1027957"/>
              <a:gd name="connsiteX1" fmla="*/ 70054 w 632580"/>
              <a:gd name="connsiteY1" fmla="*/ 1027957 h 1027957"/>
              <a:gd name="connsiteX2" fmla="*/ 632580 w 632580"/>
              <a:gd name="connsiteY2" fmla="*/ 226634 h 1027957"/>
              <a:gd name="connsiteX3" fmla="*/ 0 w 632580"/>
              <a:gd name="connsiteY3" fmla="*/ 0 h 1027957"/>
              <a:gd name="connsiteX0" fmla="*/ 0 w 648582"/>
              <a:gd name="connsiteY0" fmla="*/ 0 h 1027957"/>
              <a:gd name="connsiteX1" fmla="*/ 70054 w 648582"/>
              <a:gd name="connsiteY1" fmla="*/ 1027957 h 1027957"/>
              <a:gd name="connsiteX2" fmla="*/ 648582 w 648582"/>
              <a:gd name="connsiteY2" fmla="*/ 178042 h 1027957"/>
              <a:gd name="connsiteX3" fmla="*/ 0 w 648582"/>
              <a:gd name="connsiteY3" fmla="*/ 0 h 1027957"/>
              <a:gd name="connsiteX0" fmla="*/ 0 w 648582"/>
              <a:gd name="connsiteY0" fmla="*/ 0 h 1027957"/>
              <a:gd name="connsiteX1" fmla="*/ 70054 w 648582"/>
              <a:gd name="connsiteY1" fmla="*/ 1027957 h 1027957"/>
              <a:gd name="connsiteX2" fmla="*/ 648582 w 648582"/>
              <a:gd name="connsiteY2" fmla="*/ 178042 h 1027957"/>
              <a:gd name="connsiteX3" fmla="*/ 0 w 648582"/>
              <a:gd name="connsiteY3" fmla="*/ 0 h 1027957"/>
              <a:gd name="connsiteX0" fmla="*/ 0 w 648582"/>
              <a:gd name="connsiteY0" fmla="*/ 0 h 1027957"/>
              <a:gd name="connsiteX1" fmla="*/ 70054 w 648582"/>
              <a:gd name="connsiteY1" fmla="*/ 1027957 h 1027957"/>
              <a:gd name="connsiteX2" fmla="*/ 648582 w 648582"/>
              <a:gd name="connsiteY2" fmla="*/ 178042 h 1027957"/>
              <a:gd name="connsiteX3" fmla="*/ 0 w 648582"/>
              <a:gd name="connsiteY3" fmla="*/ 0 h 1027957"/>
              <a:gd name="connsiteX0" fmla="*/ 0 w 616577"/>
              <a:gd name="connsiteY0" fmla="*/ 0 h 1037067"/>
              <a:gd name="connsiteX1" fmla="*/ 38049 w 616577"/>
              <a:gd name="connsiteY1" fmla="*/ 1037067 h 1037067"/>
              <a:gd name="connsiteX2" fmla="*/ 616577 w 616577"/>
              <a:gd name="connsiteY2" fmla="*/ 187152 h 1037067"/>
              <a:gd name="connsiteX3" fmla="*/ 0 w 616577"/>
              <a:gd name="connsiteY3" fmla="*/ 0 h 1037067"/>
              <a:gd name="connsiteX0" fmla="*/ 20577 w 637154"/>
              <a:gd name="connsiteY0" fmla="*/ 0 h 1018846"/>
              <a:gd name="connsiteX1" fmla="*/ 26622 w 637154"/>
              <a:gd name="connsiteY1" fmla="*/ 1018846 h 1018846"/>
              <a:gd name="connsiteX2" fmla="*/ 637154 w 637154"/>
              <a:gd name="connsiteY2" fmla="*/ 187152 h 1018846"/>
              <a:gd name="connsiteX3" fmla="*/ 20577 w 637154"/>
              <a:gd name="connsiteY3" fmla="*/ 0 h 1018846"/>
              <a:gd name="connsiteX0" fmla="*/ 0 w 616577"/>
              <a:gd name="connsiteY0" fmla="*/ 0 h 1018846"/>
              <a:gd name="connsiteX1" fmla="*/ 6045 w 616577"/>
              <a:gd name="connsiteY1" fmla="*/ 1018846 h 1018846"/>
              <a:gd name="connsiteX2" fmla="*/ 616577 w 616577"/>
              <a:gd name="connsiteY2" fmla="*/ 187152 h 1018846"/>
              <a:gd name="connsiteX3" fmla="*/ 0 w 616577"/>
              <a:gd name="connsiteY3" fmla="*/ 0 h 1018846"/>
              <a:gd name="connsiteX0" fmla="*/ 0 w 600575"/>
              <a:gd name="connsiteY0" fmla="*/ 0 h 1018846"/>
              <a:gd name="connsiteX1" fmla="*/ 6045 w 600575"/>
              <a:gd name="connsiteY1" fmla="*/ 1018846 h 1018846"/>
              <a:gd name="connsiteX2" fmla="*/ 600575 w 600575"/>
              <a:gd name="connsiteY2" fmla="*/ 202337 h 1018846"/>
              <a:gd name="connsiteX3" fmla="*/ 0 w 600575"/>
              <a:gd name="connsiteY3" fmla="*/ 0 h 1018846"/>
              <a:gd name="connsiteX0" fmla="*/ 0 w 600575"/>
              <a:gd name="connsiteY0" fmla="*/ 0 h 1018846"/>
              <a:gd name="connsiteX1" fmla="*/ 6045 w 600575"/>
              <a:gd name="connsiteY1" fmla="*/ 1018846 h 1018846"/>
              <a:gd name="connsiteX2" fmla="*/ 600575 w 600575"/>
              <a:gd name="connsiteY2" fmla="*/ 202337 h 1018846"/>
              <a:gd name="connsiteX3" fmla="*/ 0 w 600575"/>
              <a:gd name="connsiteY3" fmla="*/ 0 h 1018846"/>
              <a:gd name="connsiteX0" fmla="*/ 0 w 600575"/>
              <a:gd name="connsiteY0" fmla="*/ 0 h 1018846"/>
              <a:gd name="connsiteX1" fmla="*/ 6045 w 600575"/>
              <a:gd name="connsiteY1" fmla="*/ 1018846 h 1018846"/>
              <a:gd name="connsiteX2" fmla="*/ 600575 w 600575"/>
              <a:gd name="connsiteY2" fmla="*/ 202337 h 1018846"/>
              <a:gd name="connsiteX3" fmla="*/ 0 w 600575"/>
              <a:gd name="connsiteY3" fmla="*/ 0 h 1018846"/>
              <a:gd name="connsiteX0" fmla="*/ 0 w 600575"/>
              <a:gd name="connsiteY0" fmla="*/ 0 h 1018846"/>
              <a:gd name="connsiteX1" fmla="*/ 6045 w 600575"/>
              <a:gd name="connsiteY1" fmla="*/ 1018846 h 1018846"/>
              <a:gd name="connsiteX2" fmla="*/ 600575 w 600575"/>
              <a:gd name="connsiteY2" fmla="*/ 202337 h 1018846"/>
              <a:gd name="connsiteX3" fmla="*/ 0 w 600575"/>
              <a:gd name="connsiteY3" fmla="*/ 0 h 1018846"/>
              <a:gd name="connsiteX0" fmla="*/ 0 w 600575"/>
              <a:gd name="connsiteY0" fmla="*/ 0 h 1018846"/>
              <a:gd name="connsiteX1" fmla="*/ 6045 w 600575"/>
              <a:gd name="connsiteY1" fmla="*/ 1018846 h 1018846"/>
              <a:gd name="connsiteX2" fmla="*/ 600575 w 600575"/>
              <a:gd name="connsiteY2" fmla="*/ 202337 h 1018846"/>
              <a:gd name="connsiteX3" fmla="*/ 0 w 600575"/>
              <a:gd name="connsiteY3" fmla="*/ 0 h 1018846"/>
              <a:gd name="connsiteX0" fmla="*/ 0 w 600575"/>
              <a:gd name="connsiteY0" fmla="*/ 0 h 1018846"/>
              <a:gd name="connsiteX1" fmla="*/ 6045 w 600575"/>
              <a:gd name="connsiteY1" fmla="*/ 1018846 h 1018846"/>
              <a:gd name="connsiteX2" fmla="*/ 600575 w 600575"/>
              <a:gd name="connsiteY2" fmla="*/ 202337 h 1018846"/>
              <a:gd name="connsiteX3" fmla="*/ 0 w 600575"/>
              <a:gd name="connsiteY3" fmla="*/ 0 h 1018846"/>
              <a:gd name="connsiteX0" fmla="*/ 0 w 600575"/>
              <a:gd name="connsiteY0" fmla="*/ 0 h 1018846"/>
              <a:gd name="connsiteX1" fmla="*/ 6045 w 600575"/>
              <a:gd name="connsiteY1" fmla="*/ 1018846 h 1018846"/>
              <a:gd name="connsiteX2" fmla="*/ 600575 w 600575"/>
              <a:gd name="connsiteY2" fmla="*/ 202337 h 1018846"/>
              <a:gd name="connsiteX3" fmla="*/ 0 w 600575"/>
              <a:gd name="connsiteY3" fmla="*/ 0 h 1018846"/>
            </a:gdLst>
            <a:ahLst/>
            <a:cxnLst>
              <a:cxn ang="0">
                <a:pos x="connsiteX0" y="connsiteY0"/>
              </a:cxn>
              <a:cxn ang="0">
                <a:pos x="connsiteX1" y="connsiteY1"/>
              </a:cxn>
              <a:cxn ang="0">
                <a:pos x="connsiteX2" y="connsiteY2"/>
              </a:cxn>
              <a:cxn ang="0">
                <a:pos x="connsiteX3" y="connsiteY3"/>
              </a:cxn>
            </a:cxnLst>
            <a:rect l="l" t="t" r="r" b="b"/>
            <a:pathLst>
              <a:path w="600575" h="1018846">
                <a:moveTo>
                  <a:pt x="0" y="0"/>
                </a:moveTo>
                <a:lnTo>
                  <a:pt x="6045" y="1018846"/>
                </a:lnTo>
                <a:lnTo>
                  <a:pt x="600575" y="202337"/>
                </a:lnTo>
                <a:cubicBezTo>
                  <a:pt x="390224" y="42306"/>
                  <a:pt x="283441" y="2731"/>
                  <a:pt x="0" y="0"/>
                </a:cubicBezTo>
                <a:close/>
              </a:path>
            </a:pathLst>
          </a:custGeom>
          <a:solidFill>
            <a:srgbClr val="C8BFBF"/>
          </a:solidFill>
          <a:ln>
            <a:noFill/>
          </a:ln>
          <a:scene3d>
            <a:camera prst="orthographicFront"/>
            <a:lightRig rig="threePt" dir="t"/>
          </a:scene3d>
          <a:sp3d>
            <a:bevelT w="25400" h="25400"/>
          </a:sp3d>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solidFill>
                <a:prstClr val="white"/>
              </a:solidFill>
              <a:latin typeface="Arial" pitchFamily="34" charset="0"/>
            </a:endParaRPr>
          </a:p>
        </p:txBody>
      </p:sp>
      <p:sp>
        <p:nvSpPr>
          <p:cNvPr id="103" name="TextBox 102"/>
          <p:cNvSpPr txBox="1"/>
          <p:nvPr/>
        </p:nvSpPr>
        <p:spPr>
          <a:xfrm>
            <a:off x="2675722" y="3257551"/>
            <a:ext cx="1067604" cy="454008"/>
          </a:xfrm>
          <a:prstGeom prst="rect">
            <a:avLst/>
          </a:prstGeom>
          <a:noFill/>
        </p:spPr>
        <p:txBody>
          <a:bodyPr wrap="square" lIns="0" tIns="0" rIns="0" bIns="0" rtlCol="0" anchor="ctr" anchorCtr="0">
            <a:noAutofit/>
          </a:bodyPr>
          <a:lstStyle/>
          <a:p>
            <a:pPr algn="ctr">
              <a:lnSpc>
                <a:spcPct val="95000"/>
              </a:lnSpc>
            </a:pPr>
            <a:r>
              <a:rPr lang="en-US" b="1" dirty="0" smtClean="0">
                <a:solidFill>
                  <a:prstClr val="white"/>
                </a:solidFill>
                <a:latin typeface="Arial" pitchFamily="34" charset="0"/>
              </a:rPr>
              <a:t>90%</a:t>
            </a:r>
            <a:endParaRPr lang="en-US" b="1" dirty="0">
              <a:solidFill>
                <a:prstClr val="white"/>
              </a:solidFill>
              <a:latin typeface="Arial" pitchFamily="34" charset="0"/>
            </a:endParaRPr>
          </a:p>
        </p:txBody>
      </p:sp>
      <p:sp>
        <p:nvSpPr>
          <p:cNvPr id="80" name="TextBox 79"/>
          <p:cNvSpPr txBox="1"/>
          <p:nvPr/>
        </p:nvSpPr>
        <p:spPr>
          <a:xfrm>
            <a:off x="4980978" y="3257629"/>
            <a:ext cx="892694" cy="453852"/>
          </a:xfrm>
          <a:prstGeom prst="rect">
            <a:avLst/>
          </a:prstGeom>
          <a:noFill/>
        </p:spPr>
        <p:txBody>
          <a:bodyPr wrap="square" lIns="0" tIns="0" rIns="0" bIns="0" rtlCol="0" anchor="ctr" anchorCtr="0">
            <a:noAutofit/>
          </a:bodyPr>
          <a:lstStyle/>
          <a:p>
            <a:pPr algn="ctr">
              <a:lnSpc>
                <a:spcPct val="95000"/>
              </a:lnSpc>
            </a:pPr>
            <a:r>
              <a:rPr lang="en-US" b="1" dirty="0" smtClean="0">
                <a:solidFill>
                  <a:prstClr val="white"/>
                </a:solidFill>
                <a:latin typeface="Arial" pitchFamily="34" charset="0"/>
              </a:rPr>
              <a:t>88%</a:t>
            </a:r>
            <a:endParaRPr lang="en-US" b="1" dirty="0">
              <a:solidFill>
                <a:prstClr val="white"/>
              </a:solidFill>
              <a:latin typeface="Arial" pitchFamily="34" charset="0"/>
            </a:endParaRPr>
          </a:p>
        </p:txBody>
      </p:sp>
      <p:sp>
        <p:nvSpPr>
          <p:cNvPr id="109" name="Freeform 108"/>
          <p:cNvSpPr/>
          <p:nvPr/>
        </p:nvSpPr>
        <p:spPr>
          <a:xfrm>
            <a:off x="5428001" y="2300769"/>
            <a:ext cx="787971" cy="793017"/>
          </a:xfrm>
          <a:custGeom>
            <a:avLst/>
            <a:gdLst>
              <a:gd name="connsiteX0" fmla="*/ 0 w 364638"/>
              <a:gd name="connsiteY0" fmla="*/ 0 h 903181"/>
              <a:gd name="connsiteX1" fmla="*/ 2805 w 364638"/>
              <a:gd name="connsiteY1" fmla="*/ 903181 h 903181"/>
              <a:gd name="connsiteX2" fmla="*/ 364638 w 364638"/>
              <a:gd name="connsiteY2" fmla="*/ 64513 h 903181"/>
              <a:gd name="connsiteX3" fmla="*/ 0 w 364638"/>
              <a:gd name="connsiteY3" fmla="*/ 0 h 903181"/>
              <a:gd name="connsiteX0" fmla="*/ 0 w 364638"/>
              <a:gd name="connsiteY0" fmla="*/ 24308 h 927489"/>
              <a:gd name="connsiteX1" fmla="*/ 2805 w 364638"/>
              <a:gd name="connsiteY1" fmla="*/ 927489 h 927489"/>
              <a:gd name="connsiteX2" fmla="*/ 364638 w 364638"/>
              <a:gd name="connsiteY2" fmla="*/ 88821 h 927489"/>
              <a:gd name="connsiteX3" fmla="*/ 0 w 364638"/>
              <a:gd name="connsiteY3" fmla="*/ 24308 h 927489"/>
              <a:gd name="connsiteX0" fmla="*/ 0 w 364638"/>
              <a:gd name="connsiteY0" fmla="*/ 24308 h 927489"/>
              <a:gd name="connsiteX1" fmla="*/ 2805 w 364638"/>
              <a:gd name="connsiteY1" fmla="*/ 927489 h 927489"/>
              <a:gd name="connsiteX2" fmla="*/ 364638 w 364638"/>
              <a:gd name="connsiteY2" fmla="*/ 88821 h 927489"/>
              <a:gd name="connsiteX3" fmla="*/ 0 w 364638"/>
              <a:gd name="connsiteY3" fmla="*/ 24308 h 927489"/>
              <a:gd name="connsiteX0" fmla="*/ 0 w 364638"/>
              <a:gd name="connsiteY0" fmla="*/ 34594 h 937775"/>
              <a:gd name="connsiteX1" fmla="*/ 2805 w 364638"/>
              <a:gd name="connsiteY1" fmla="*/ 937775 h 937775"/>
              <a:gd name="connsiteX2" fmla="*/ 364638 w 364638"/>
              <a:gd name="connsiteY2" fmla="*/ 99107 h 937775"/>
              <a:gd name="connsiteX3" fmla="*/ 0 w 364638"/>
              <a:gd name="connsiteY3" fmla="*/ 34594 h 937775"/>
              <a:gd name="connsiteX0" fmla="*/ 0 w 364638"/>
              <a:gd name="connsiteY0" fmla="*/ 57033 h 960214"/>
              <a:gd name="connsiteX1" fmla="*/ 2805 w 364638"/>
              <a:gd name="connsiteY1" fmla="*/ 960214 h 960214"/>
              <a:gd name="connsiteX2" fmla="*/ 364638 w 364638"/>
              <a:gd name="connsiteY2" fmla="*/ 121546 h 960214"/>
              <a:gd name="connsiteX3" fmla="*/ 0 w 364638"/>
              <a:gd name="connsiteY3" fmla="*/ 57033 h 960214"/>
              <a:gd name="connsiteX0" fmla="*/ 0 w 364638"/>
              <a:gd name="connsiteY0" fmla="*/ 34594 h 937775"/>
              <a:gd name="connsiteX1" fmla="*/ 2805 w 364638"/>
              <a:gd name="connsiteY1" fmla="*/ 937775 h 937775"/>
              <a:gd name="connsiteX2" fmla="*/ 364638 w 364638"/>
              <a:gd name="connsiteY2" fmla="*/ 99107 h 937775"/>
              <a:gd name="connsiteX3" fmla="*/ 0 w 364638"/>
              <a:gd name="connsiteY3" fmla="*/ 34594 h 937775"/>
              <a:gd name="connsiteX0" fmla="*/ 0 w 364638"/>
              <a:gd name="connsiteY0" fmla="*/ 34594 h 954605"/>
              <a:gd name="connsiteX1" fmla="*/ 2805 w 364638"/>
              <a:gd name="connsiteY1" fmla="*/ 954605 h 954605"/>
              <a:gd name="connsiteX2" fmla="*/ 364638 w 364638"/>
              <a:gd name="connsiteY2" fmla="*/ 115937 h 954605"/>
              <a:gd name="connsiteX3" fmla="*/ 0 w 364638"/>
              <a:gd name="connsiteY3" fmla="*/ 34594 h 954605"/>
              <a:gd name="connsiteX0" fmla="*/ 0 w 364638"/>
              <a:gd name="connsiteY0" fmla="*/ 27450 h 947461"/>
              <a:gd name="connsiteX1" fmla="*/ 2805 w 364638"/>
              <a:gd name="connsiteY1" fmla="*/ 947461 h 947461"/>
              <a:gd name="connsiteX2" fmla="*/ 364638 w 364638"/>
              <a:gd name="connsiteY2" fmla="*/ 108793 h 947461"/>
              <a:gd name="connsiteX3" fmla="*/ 0 w 364638"/>
              <a:gd name="connsiteY3" fmla="*/ 27450 h 947461"/>
              <a:gd name="connsiteX0" fmla="*/ 0 w 364638"/>
              <a:gd name="connsiteY0" fmla="*/ 27450 h 947461"/>
              <a:gd name="connsiteX1" fmla="*/ 2805 w 364638"/>
              <a:gd name="connsiteY1" fmla="*/ 947461 h 947461"/>
              <a:gd name="connsiteX2" fmla="*/ 364638 w 364638"/>
              <a:gd name="connsiteY2" fmla="*/ 108793 h 947461"/>
              <a:gd name="connsiteX3" fmla="*/ 0 w 364638"/>
              <a:gd name="connsiteY3" fmla="*/ 27450 h 947461"/>
              <a:gd name="connsiteX0" fmla="*/ 0 w 364638"/>
              <a:gd name="connsiteY0" fmla="*/ 40816 h 960827"/>
              <a:gd name="connsiteX1" fmla="*/ 2805 w 364638"/>
              <a:gd name="connsiteY1" fmla="*/ 960827 h 960827"/>
              <a:gd name="connsiteX2" fmla="*/ 364638 w 364638"/>
              <a:gd name="connsiteY2" fmla="*/ 95965 h 960827"/>
              <a:gd name="connsiteX3" fmla="*/ 0 w 364638"/>
              <a:gd name="connsiteY3" fmla="*/ 40816 h 960827"/>
              <a:gd name="connsiteX0" fmla="*/ 0 w 364638"/>
              <a:gd name="connsiteY0" fmla="*/ 27450 h 947461"/>
              <a:gd name="connsiteX1" fmla="*/ 2805 w 364638"/>
              <a:gd name="connsiteY1" fmla="*/ 947461 h 947461"/>
              <a:gd name="connsiteX2" fmla="*/ 364638 w 364638"/>
              <a:gd name="connsiteY2" fmla="*/ 82599 h 947461"/>
              <a:gd name="connsiteX3" fmla="*/ 0 w 364638"/>
              <a:gd name="connsiteY3" fmla="*/ 27450 h 947461"/>
              <a:gd name="connsiteX0" fmla="*/ 0 w 364638"/>
              <a:gd name="connsiteY0" fmla="*/ 27450 h 947461"/>
              <a:gd name="connsiteX1" fmla="*/ 2805 w 364638"/>
              <a:gd name="connsiteY1" fmla="*/ 947461 h 947461"/>
              <a:gd name="connsiteX2" fmla="*/ 364638 w 364638"/>
              <a:gd name="connsiteY2" fmla="*/ 82599 h 947461"/>
              <a:gd name="connsiteX3" fmla="*/ 0 w 364638"/>
              <a:gd name="connsiteY3" fmla="*/ 27450 h 947461"/>
              <a:gd name="connsiteX0" fmla="*/ 0 w 364638"/>
              <a:gd name="connsiteY0" fmla="*/ 27450 h 947461"/>
              <a:gd name="connsiteX1" fmla="*/ 2805 w 364638"/>
              <a:gd name="connsiteY1" fmla="*/ 947461 h 947461"/>
              <a:gd name="connsiteX2" fmla="*/ 364638 w 364638"/>
              <a:gd name="connsiteY2" fmla="*/ 82599 h 947461"/>
              <a:gd name="connsiteX3" fmla="*/ 0 w 364638"/>
              <a:gd name="connsiteY3" fmla="*/ 27450 h 947461"/>
              <a:gd name="connsiteX0" fmla="*/ 0 w 367019"/>
              <a:gd name="connsiteY0" fmla="*/ 27450 h 974875"/>
              <a:gd name="connsiteX1" fmla="*/ 5186 w 367019"/>
              <a:gd name="connsiteY1" fmla="*/ 974875 h 974875"/>
              <a:gd name="connsiteX2" fmla="*/ 367019 w 367019"/>
              <a:gd name="connsiteY2" fmla="*/ 110013 h 974875"/>
              <a:gd name="connsiteX3" fmla="*/ 0 w 367019"/>
              <a:gd name="connsiteY3" fmla="*/ 27450 h 974875"/>
              <a:gd name="connsiteX0" fmla="*/ 0 w 367019"/>
              <a:gd name="connsiteY0" fmla="*/ 27450 h 974875"/>
              <a:gd name="connsiteX1" fmla="*/ 5186 w 367019"/>
              <a:gd name="connsiteY1" fmla="*/ 974875 h 974875"/>
              <a:gd name="connsiteX2" fmla="*/ 367019 w 367019"/>
              <a:gd name="connsiteY2" fmla="*/ 92567 h 974875"/>
              <a:gd name="connsiteX3" fmla="*/ 0 w 367019"/>
              <a:gd name="connsiteY3" fmla="*/ 27450 h 974875"/>
              <a:gd name="connsiteX0" fmla="*/ 0 w 367019"/>
              <a:gd name="connsiteY0" fmla="*/ 27450 h 974875"/>
              <a:gd name="connsiteX1" fmla="*/ 5186 w 367019"/>
              <a:gd name="connsiteY1" fmla="*/ 974875 h 974875"/>
              <a:gd name="connsiteX2" fmla="*/ 367019 w 367019"/>
              <a:gd name="connsiteY2" fmla="*/ 92567 h 974875"/>
              <a:gd name="connsiteX3" fmla="*/ 0 w 367019"/>
              <a:gd name="connsiteY3" fmla="*/ 27450 h 974875"/>
              <a:gd name="connsiteX0" fmla="*/ 0 w 367019"/>
              <a:gd name="connsiteY0" fmla="*/ 27450 h 974875"/>
              <a:gd name="connsiteX1" fmla="*/ 5186 w 367019"/>
              <a:gd name="connsiteY1" fmla="*/ 974875 h 974875"/>
              <a:gd name="connsiteX2" fmla="*/ 367019 w 367019"/>
              <a:gd name="connsiteY2" fmla="*/ 92567 h 974875"/>
              <a:gd name="connsiteX3" fmla="*/ 0 w 367019"/>
              <a:gd name="connsiteY3" fmla="*/ 27450 h 974875"/>
              <a:gd name="connsiteX0" fmla="*/ 0 w 367019"/>
              <a:gd name="connsiteY0" fmla="*/ 19973 h 967398"/>
              <a:gd name="connsiteX1" fmla="*/ 5186 w 367019"/>
              <a:gd name="connsiteY1" fmla="*/ 967398 h 967398"/>
              <a:gd name="connsiteX2" fmla="*/ 367019 w 367019"/>
              <a:gd name="connsiteY2" fmla="*/ 85090 h 967398"/>
              <a:gd name="connsiteX3" fmla="*/ 0 w 367019"/>
              <a:gd name="connsiteY3" fmla="*/ 19973 h 967398"/>
              <a:gd name="connsiteX0" fmla="*/ 0 w 367019"/>
              <a:gd name="connsiteY0" fmla="*/ 12496 h 959921"/>
              <a:gd name="connsiteX1" fmla="*/ 5186 w 367019"/>
              <a:gd name="connsiteY1" fmla="*/ 959921 h 959921"/>
              <a:gd name="connsiteX2" fmla="*/ 367019 w 367019"/>
              <a:gd name="connsiteY2" fmla="*/ 77613 h 959921"/>
              <a:gd name="connsiteX3" fmla="*/ 0 w 367019"/>
              <a:gd name="connsiteY3" fmla="*/ 12496 h 959921"/>
              <a:gd name="connsiteX0" fmla="*/ 0 w 367019"/>
              <a:gd name="connsiteY0" fmla="*/ 10004 h 957429"/>
              <a:gd name="connsiteX1" fmla="*/ 5186 w 367019"/>
              <a:gd name="connsiteY1" fmla="*/ 957429 h 957429"/>
              <a:gd name="connsiteX2" fmla="*/ 367019 w 367019"/>
              <a:gd name="connsiteY2" fmla="*/ 75121 h 957429"/>
              <a:gd name="connsiteX3" fmla="*/ 0 w 367019"/>
              <a:gd name="connsiteY3" fmla="*/ 10004 h 957429"/>
              <a:gd name="connsiteX0" fmla="*/ 0 w 672182"/>
              <a:gd name="connsiteY0" fmla="*/ 10004 h 957429"/>
              <a:gd name="connsiteX1" fmla="*/ 5186 w 672182"/>
              <a:gd name="connsiteY1" fmla="*/ 957429 h 957429"/>
              <a:gd name="connsiteX2" fmla="*/ 672182 w 672182"/>
              <a:gd name="connsiteY2" fmla="*/ 252075 h 957429"/>
              <a:gd name="connsiteX3" fmla="*/ 0 w 672182"/>
              <a:gd name="connsiteY3" fmla="*/ 10004 h 957429"/>
              <a:gd name="connsiteX0" fmla="*/ 0 w 672182"/>
              <a:gd name="connsiteY0" fmla="*/ 10004 h 957429"/>
              <a:gd name="connsiteX1" fmla="*/ 5186 w 672182"/>
              <a:gd name="connsiteY1" fmla="*/ 957429 h 957429"/>
              <a:gd name="connsiteX2" fmla="*/ 672182 w 672182"/>
              <a:gd name="connsiteY2" fmla="*/ 252075 h 957429"/>
              <a:gd name="connsiteX3" fmla="*/ 0 w 672182"/>
              <a:gd name="connsiteY3" fmla="*/ 10004 h 957429"/>
              <a:gd name="connsiteX0" fmla="*/ 0 w 655129"/>
              <a:gd name="connsiteY0" fmla="*/ 10004 h 957429"/>
              <a:gd name="connsiteX1" fmla="*/ 5186 w 655129"/>
              <a:gd name="connsiteY1" fmla="*/ 957429 h 957429"/>
              <a:gd name="connsiteX2" fmla="*/ 655129 w 655129"/>
              <a:gd name="connsiteY2" fmla="*/ 225558 h 957429"/>
              <a:gd name="connsiteX3" fmla="*/ 0 w 655129"/>
              <a:gd name="connsiteY3" fmla="*/ 10004 h 957429"/>
              <a:gd name="connsiteX0" fmla="*/ 0 w 633813"/>
              <a:gd name="connsiteY0" fmla="*/ 10004 h 957429"/>
              <a:gd name="connsiteX1" fmla="*/ 5186 w 633813"/>
              <a:gd name="connsiteY1" fmla="*/ 957429 h 957429"/>
              <a:gd name="connsiteX2" fmla="*/ 633813 w 633813"/>
              <a:gd name="connsiteY2" fmla="*/ 216720 h 957429"/>
              <a:gd name="connsiteX3" fmla="*/ 0 w 633813"/>
              <a:gd name="connsiteY3" fmla="*/ 10004 h 957429"/>
              <a:gd name="connsiteX0" fmla="*/ 0 w 808610"/>
              <a:gd name="connsiteY0" fmla="*/ 10004 h 957429"/>
              <a:gd name="connsiteX1" fmla="*/ 5186 w 808610"/>
              <a:gd name="connsiteY1" fmla="*/ 957429 h 957429"/>
              <a:gd name="connsiteX2" fmla="*/ 808610 w 808610"/>
              <a:gd name="connsiteY2" fmla="*/ 380233 h 957429"/>
              <a:gd name="connsiteX3" fmla="*/ 0 w 808610"/>
              <a:gd name="connsiteY3" fmla="*/ 10004 h 957429"/>
              <a:gd name="connsiteX0" fmla="*/ 0 w 808610"/>
              <a:gd name="connsiteY0" fmla="*/ 32100 h 979525"/>
              <a:gd name="connsiteX1" fmla="*/ 5186 w 808610"/>
              <a:gd name="connsiteY1" fmla="*/ 979525 h 979525"/>
              <a:gd name="connsiteX2" fmla="*/ 808610 w 808610"/>
              <a:gd name="connsiteY2" fmla="*/ 402329 h 979525"/>
              <a:gd name="connsiteX3" fmla="*/ 0 w 808610"/>
              <a:gd name="connsiteY3" fmla="*/ 32100 h 979525"/>
              <a:gd name="connsiteX0" fmla="*/ 0 w 808610"/>
              <a:gd name="connsiteY0" fmla="*/ 32100 h 979525"/>
              <a:gd name="connsiteX1" fmla="*/ 5186 w 808610"/>
              <a:gd name="connsiteY1" fmla="*/ 979525 h 979525"/>
              <a:gd name="connsiteX2" fmla="*/ 808610 w 808610"/>
              <a:gd name="connsiteY2" fmla="*/ 402329 h 979525"/>
              <a:gd name="connsiteX3" fmla="*/ 0 w 808610"/>
              <a:gd name="connsiteY3" fmla="*/ 32100 h 979525"/>
              <a:gd name="connsiteX0" fmla="*/ 0 w 908089"/>
              <a:gd name="connsiteY0" fmla="*/ 32100 h 979525"/>
              <a:gd name="connsiteX1" fmla="*/ 5186 w 908089"/>
              <a:gd name="connsiteY1" fmla="*/ 979525 h 979525"/>
              <a:gd name="connsiteX2" fmla="*/ 908089 w 908089"/>
              <a:gd name="connsiteY2" fmla="*/ 499552 h 979525"/>
              <a:gd name="connsiteX3" fmla="*/ 0 w 908089"/>
              <a:gd name="connsiteY3" fmla="*/ 32100 h 979525"/>
              <a:gd name="connsiteX0" fmla="*/ 0 w 914685"/>
              <a:gd name="connsiteY0" fmla="*/ 32100 h 1052868"/>
              <a:gd name="connsiteX1" fmla="*/ 11782 w 914685"/>
              <a:gd name="connsiteY1" fmla="*/ 1052868 h 1052868"/>
              <a:gd name="connsiteX2" fmla="*/ 914685 w 914685"/>
              <a:gd name="connsiteY2" fmla="*/ 572895 h 1052868"/>
              <a:gd name="connsiteX3" fmla="*/ 0 w 914685"/>
              <a:gd name="connsiteY3" fmla="*/ 32100 h 1052868"/>
              <a:gd name="connsiteX0" fmla="*/ 0 w 1066372"/>
              <a:gd name="connsiteY0" fmla="*/ 32100 h 1052868"/>
              <a:gd name="connsiteX1" fmla="*/ 11782 w 1066372"/>
              <a:gd name="connsiteY1" fmla="*/ 1052868 h 1052868"/>
              <a:gd name="connsiteX2" fmla="*/ 1066372 w 1066372"/>
              <a:gd name="connsiteY2" fmla="*/ 536223 h 1052868"/>
              <a:gd name="connsiteX3" fmla="*/ 0 w 1066372"/>
              <a:gd name="connsiteY3" fmla="*/ 32100 h 1052868"/>
              <a:gd name="connsiteX0" fmla="*/ 0 w 1082859"/>
              <a:gd name="connsiteY0" fmla="*/ 32100 h 1068147"/>
              <a:gd name="connsiteX1" fmla="*/ 28269 w 1082859"/>
              <a:gd name="connsiteY1" fmla="*/ 1068147 h 1068147"/>
              <a:gd name="connsiteX2" fmla="*/ 1082859 w 1082859"/>
              <a:gd name="connsiteY2" fmla="*/ 551502 h 1068147"/>
              <a:gd name="connsiteX3" fmla="*/ 0 w 1082859"/>
              <a:gd name="connsiteY3" fmla="*/ 32100 h 1068147"/>
              <a:gd name="connsiteX0" fmla="*/ 0 w 1109239"/>
              <a:gd name="connsiteY0" fmla="*/ 32100 h 1068147"/>
              <a:gd name="connsiteX1" fmla="*/ 54649 w 1109239"/>
              <a:gd name="connsiteY1" fmla="*/ 1068147 h 1068147"/>
              <a:gd name="connsiteX2" fmla="*/ 1109239 w 1109239"/>
              <a:gd name="connsiteY2" fmla="*/ 551502 h 1068147"/>
              <a:gd name="connsiteX3" fmla="*/ 0 w 1109239"/>
              <a:gd name="connsiteY3" fmla="*/ 32100 h 1068147"/>
              <a:gd name="connsiteX0" fmla="*/ 1730 w 1110969"/>
              <a:gd name="connsiteY0" fmla="*/ 32100 h 1062036"/>
              <a:gd name="connsiteX1" fmla="*/ 1730 w 1110969"/>
              <a:gd name="connsiteY1" fmla="*/ 1062036 h 1062036"/>
              <a:gd name="connsiteX2" fmla="*/ 1110969 w 1110969"/>
              <a:gd name="connsiteY2" fmla="*/ 551502 h 1062036"/>
              <a:gd name="connsiteX3" fmla="*/ 1730 w 1110969"/>
              <a:gd name="connsiteY3" fmla="*/ 32100 h 1062036"/>
              <a:gd name="connsiteX0" fmla="*/ 1729 w 1091183"/>
              <a:gd name="connsiteY0" fmla="*/ 32100 h 1062036"/>
              <a:gd name="connsiteX1" fmla="*/ 1729 w 1091183"/>
              <a:gd name="connsiteY1" fmla="*/ 1062036 h 1062036"/>
              <a:gd name="connsiteX2" fmla="*/ 1091183 w 1091183"/>
              <a:gd name="connsiteY2" fmla="*/ 551502 h 1062036"/>
              <a:gd name="connsiteX3" fmla="*/ 1729 w 1091183"/>
              <a:gd name="connsiteY3" fmla="*/ 32100 h 1062036"/>
              <a:gd name="connsiteX0" fmla="*/ 1730 w 1091183"/>
              <a:gd name="connsiteY0" fmla="*/ 32100 h 1049812"/>
              <a:gd name="connsiteX1" fmla="*/ 1729 w 1091183"/>
              <a:gd name="connsiteY1" fmla="*/ 1049812 h 1049812"/>
              <a:gd name="connsiteX2" fmla="*/ 1091183 w 1091183"/>
              <a:gd name="connsiteY2" fmla="*/ 539278 h 1049812"/>
              <a:gd name="connsiteX3" fmla="*/ 1730 w 1091183"/>
              <a:gd name="connsiteY3" fmla="*/ 32100 h 1049812"/>
              <a:gd name="connsiteX0" fmla="*/ 1730 w 1091183"/>
              <a:gd name="connsiteY0" fmla="*/ 0 h 1017712"/>
              <a:gd name="connsiteX1" fmla="*/ 1729 w 1091183"/>
              <a:gd name="connsiteY1" fmla="*/ 1017712 h 1017712"/>
              <a:gd name="connsiteX2" fmla="*/ 1091183 w 1091183"/>
              <a:gd name="connsiteY2" fmla="*/ 507178 h 1017712"/>
              <a:gd name="connsiteX3" fmla="*/ 1730 w 1091183"/>
              <a:gd name="connsiteY3" fmla="*/ 0 h 1017712"/>
              <a:gd name="connsiteX0" fmla="*/ 1730 w 1091183"/>
              <a:gd name="connsiteY0" fmla="*/ 0 h 1017712"/>
              <a:gd name="connsiteX1" fmla="*/ 1729 w 1091183"/>
              <a:gd name="connsiteY1" fmla="*/ 1017712 h 1017712"/>
              <a:gd name="connsiteX2" fmla="*/ 1091183 w 1091183"/>
              <a:gd name="connsiteY2" fmla="*/ 507178 h 1017712"/>
              <a:gd name="connsiteX3" fmla="*/ 1730 w 1091183"/>
              <a:gd name="connsiteY3" fmla="*/ 0 h 1017712"/>
            </a:gdLst>
            <a:ahLst/>
            <a:cxnLst>
              <a:cxn ang="0">
                <a:pos x="connsiteX0" y="connsiteY0"/>
              </a:cxn>
              <a:cxn ang="0">
                <a:pos x="connsiteX1" y="connsiteY1"/>
              </a:cxn>
              <a:cxn ang="0">
                <a:pos x="connsiteX2" y="connsiteY2"/>
              </a:cxn>
              <a:cxn ang="0">
                <a:pos x="connsiteX3" y="connsiteY3"/>
              </a:cxn>
            </a:cxnLst>
            <a:rect l="l" t="t" r="r" b="b"/>
            <a:pathLst>
              <a:path w="1091183" h="1017712">
                <a:moveTo>
                  <a:pt x="1730" y="0"/>
                </a:moveTo>
                <a:cubicBezTo>
                  <a:pt x="3459" y="315808"/>
                  <a:pt x="0" y="701904"/>
                  <a:pt x="1729" y="1017712"/>
                </a:cubicBezTo>
                <a:lnTo>
                  <a:pt x="1091183" y="507178"/>
                </a:lnTo>
                <a:cubicBezTo>
                  <a:pt x="815984" y="217156"/>
                  <a:pt x="514028" y="10684"/>
                  <a:pt x="1730" y="0"/>
                </a:cubicBezTo>
                <a:close/>
              </a:path>
            </a:pathLst>
          </a:custGeom>
          <a:solidFill>
            <a:srgbClr val="C8BFBF"/>
          </a:solidFill>
          <a:ln>
            <a:noFill/>
          </a:ln>
          <a:scene3d>
            <a:camera prst="orthographicFront"/>
            <a:lightRig rig="threePt" dir="t"/>
          </a:scene3d>
          <a:sp3d>
            <a:bevelT w="25400" h="25400"/>
          </a:sp3d>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solidFill>
                <a:prstClr val="white"/>
              </a:solidFill>
              <a:latin typeface="Arial" pitchFamily="34" charset="0"/>
            </a:endParaRPr>
          </a:p>
        </p:txBody>
      </p:sp>
      <p:sp>
        <p:nvSpPr>
          <p:cNvPr id="112" name="Freeform 111"/>
          <p:cNvSpPr/>
          <p:nvPr/>
        </p:nvSpPr>
        <p:spPr>
          <a:xfrm>
            <a:off x="7656847" y="2305157"/>
            <a:ext cx="648811" cy="793607"/>
          </a:xfrm>
          <a:custGeom>
            <a:avLst/>
            <a:gdLst>
              <a:gd name="connsiteX0" fmla="*/ 0 w 364638"/>
              <a:gd name="connsiteY0" fmla="*/ 0 h 903181"/>
              <a:gd name="connsiteX1" fmla="*/ 2805 w 364638"/>
              <a:gd name="connsiteY1" fmla="*/ 903181 h 903181"/>
              <a:gd name="connsiteX2" fmla="*/ 364638 w 364638"/>
              <a:gd name="connsiteY2" fmla="*/ 64513 h 903181"/>
              <a:gd name="connsiteX3" fmla="*/ 0 w 364638"/>
              <a:gd name="connsiteY3" fmla="*/ 0 h 903181"/>
              <a:gd name="connsiteX0" fmla="*/ 0 w 364638"/>
              <a:gd name="connsiteY0" fmla="*/ 24308 h 927489"/>
              <a:gd name="connsiteX1" fmla="*/ 2805 w 364638"/>
              <a:gd name="connsiteY1" fmla="*/ 927489 h 927489"/>
              <a:gd name="connsiteX2" fmla="*/ 364638 w 364638"/>
              <a:gd name="connsiteY2" fmla="*/ 88821 h 927489"/>
              <a:gd name="connsiteX3" fmla="*/ 0 w 364638"/>
              <a:gd name="connsiteY3" fmla="*/ 24308 h 927489"/>
              <a:gd name="connsiteX0" fmla="*/ 0 w 364638"/>
              <a:gd name="connsiteY0" fmla="*/ 24308 h 927489"/>
              <a:gd name="connsiteX1" fmla="*/ 2805 w 364638"/>
              <a:gd name="connsiteY1" fmla="*/ 927489 h 927489"/>
              <a:gd name="connsiteX2" fmla="*/ 364638 w 364638"/>
              <a:gd name="connsiteY2" fmla="*/ 88821 h 927489"/>
              <a:gd name="connsiteX3" fmla="*/ 0 w 364638"/>
              <a:gd name="connsiteY3" fmla="*/ 24308 h 927489"/>
              <a:gd name="connsiteX0" fmla="*/ 0 w 364638"/>
              <a:gd name="connsiteY0" fmla="*/ 34594 h 937775"/>
              <a:gd name="connsiteX1" fmla="*/ 2805 w 364638"/>
              <a:gd name="connsiteY1" fmla="*/ 937775 h 937775"/>
              <a:gd name="connsiteX2" fmla="*/ 364638 w 364638"/>
              <a:gd name="connsiteY2" fmla="*/ 99107 h 937775"/>
              <a:gd name="connsiteX3" fmla="*/ 0 w 364638"/>
              <a:gd name="connsiteY3" fmla="*/ 34594 h 937775"/>
              <a:gd name="connsiteX0" fmla="*/ 0 w 364638"/>
              <a:gd name="connsiteY0" fmla="*/ 57033 h 960214"/>
              <a:gd name="connsiteX1" fmla="*/ 2805 w 364638"/>
              <a:gd name="connsiteY1" fmla="*/ 960214 h 960214"/>
              <a:gd name="connsiteX2" fmla="*/ 364638 w 364638"/>
              <a:gd name="connsiteY2" fmla="*/ 121546 h 960214"/>
              <a:gd name="connsiteX3" fmla="*/ 0 w 364638"/>
              <a:gd name="connsiteY3" fmla="*/ 57033 h 960214"/>
              <a:gd name="connsiteX0" fmla="*/ 0 w 364638"/>
              <a:gd name="connsiteY0" fmla="*/ 34594 h 937775"/>
              <a:gd name="connsiteX1" fmla="*/ 2805 w 364638"/>
              <a:gd name="connsiteY1" fmla="*/ 937775 h 937775"/>
              <a:gd name="connsiteX2" fmla="*/ 364638 w 364638"/>
              <a:gd name="connsiteY2" fmla="*/ 99107 h 937775"/>
              <a:gd name="connsiteX3" fmla="*/ 0 w 364638"/>
              <a:gd name="connsiteY3" fmla="*/ 34594 h 937775"/>
              <a:gd name="connsiteX0" fmla="*/ 0 w 364638"/>
              <a:gd name="connsiteY0" fmla="*/ 34594 h 954605"/>
              <a:gd name="connsiteX1" fmla="*/ 2805 w 364638"/>
              <a:gd name="connsiteY1" fmla="*/ 954605 h 954605"/>
              <a:gd name="connsiteX2" fmla="*/ 364638 w 364638"/>
              <a:gd name="connsiteY2" fmla="*/ 115937 h 954605"/>
              <a:gd name="connsiteX3" fmla="*/ 0 w 364638"/>
              <a:gd name="connsiteY3" fmla="*/ 34594 h 954605"/>
              <a:gd name="connsiteX0" fmla="*/ 0 w 364638"/>
              <a:gd name="connsiteY0" fmla="*/ 27450 h 947461"/>
              <a:gd name="connsiteX1" fmla="*/ 2805 w 364638"/>
              <a:gd name="connsiteY1" fmla="*/ 947461 h 947461"/>
              <a:gd name="connsiteX2" fmla="*/ 364638 w 364638"/>
              <a:gd name="connsiteY2" fmla="*/ 108793 h 947461"/>
              <a:gd name="connsiteX3" fmla="*/ 0 w 364638"/>
              <a:gd name="connsiteY3" fmla="*/ 27450 h 947461"/>
              <a:gd name="connsiteX0" fmla="*/ 0 w 364638"/>
              <a:gd name="connsiteY0" fmla="*/ 27450 h 947461"/>
              <a:gd name="connsiteX1" fmla="*/ 2805 w 364638"/>
              <a:gd name="connsiteY1" fmla="*/ 947461 h 947461"/>
              <a:gd name="connsiteX2" fmla="*/ 364638 w 364638"/>
              <a:gd name="connsiteY2" fmla="*/ 108793 h 947461"/>
              <a:gd name="connsiteX3" fmla="*/ 0 w 364638"/>
              <a:gd name="connsiteY3" fmla="*/ 27450 h 947461"/>
              <a:gd name="connsiteX0" fmla="*/ 0 w 364638"/>
              <a:gd name="connsiteY0" fmla="*/ 40816 h 960827"/>
              <a:gd name="connsiteX1" fmla="*/ 2805 w 364638"/>
              <a:gd name="connsiteY1" fmla="*/ 960827 h 960827"/>
              <a:gd name="connsiteX2" fmla="*/ 364638 w 364638"/>
              <a:gd name="connsiteY2" fmla="*/ 95965 h 960827"/>
              <a:gd name="connsiteX3" fmla="*/ 0 w 364638"/>
              <a:gd name="connsiteY3" fmla="*/ 40816 h 960827"/>
              <a:gd name="connsiteX0" fmla="*/ 0 w 364638"/>
              <a:gd name="connsiteY0" fmla="*/ 27450 h 947461"/>
              <a:gd name="connsiteX1" fmla="*/ 2805 w 364638"/>
              <a:gd name="connsiteY1" fmla="*/ 947461 h 947461"/>
              <a:gd name="connsiteX2" fmla="*/ 364638 w 364638"/>
              <a:gd name="connsiteY2" fmla="*/ 82599 h 947461"/>
              <a:gd name="connsiteX3" fmla="*/ 0 w 364638"/>
              <a:gd name="connsiteY3" fmla="*/ 27450 h 947461"/>
              <a:gd name="connsiteX0" fmla="*/ 0 w 364638"/>
              <a:gd name="connsiteY0" fmla="*/ 27450 h 947461"/>
              <a:gd name="connsiteX1" fmla="*/ 2805 w 364638"/>
              <a:gd name="connsiteY1" fmla="*/ 947461 h 947461"/>
              <a:gd name="connsiteX2" fmla="*/ 364638 w 364638"/>
              <a:gd name="connsiteY2" fmla="*/ 82599 h 947461"/>
              <a:gd name="connsiteX3" fmla="*/ 0 w 364638"/>
              <a:gd name="connsiteY3" fmla="*/ 27450 h 947461"/>
              <a:gd name="connsiteX0" fmla="*/ 0 w 364638"/>
              <a:gd name="connsiteY0" fmla="*/ 27450 h 947461"/>
              <a:gd name="connsiteX1" fmla="*/ 2805 w 364638"/>
              <a:gd name="connsiteY1" fmla="*/ 947461 h 947461"/>
              <a:gd name="connsiteX2" fmla="*/ 364638 w 364638"/>
              <a:gd name="connsiteY2" fmla="*/ 82599 h 947461"/>
              <a:gd name="connsiteX3" fmla="*/ 0 w 364638"/>
              <a:gd name="connsiteY3" fmla="*/ 27450 h 947461"/>
              <a:gd name="connsiteX0" fmla="*/ 0 w 367019"/>
              <a:gd name="connsiteY0" fmla="*/ 27450 h 974875"/>
              <a:gd name="connsiteX1" fmla="*/ 5186 w 367019"/>
              <a:gd name="connsiteY1" fmla="*/ 974875 h 974875"/>
              <a:gd name="connsiteX2" fmla="*/ 367019 w 367019"/>
              <a:gd name="connsiteY2" fmla="*/ 110013 h 974875"/>
              <a:gd name="connsiteX3" fmla="*/ 0 w 367019"/>
              <a:gd name="connsiteY3" fmla="*/ 27450 h 974875"/>
              <a:gd name="connsiteX0" fmla="*/ 0 w 367019"/>
              <a:gd name="connsiteY0" fmla="*/ 27450 h 974875"/>
              <a:gd name="connsiteX1" fmla="*/ 5186 w 367019"/>
              <a:gd name="connsiteY1" fmla="*/ 974875 h 974875"/>
              <a:gd name="connsiteX2" fmla="*/ 367019 w 367019"/>
              <a:gd name="connsiteY2" fmla="*/ 92567 h 974875"/>
              <a:gd name="connsiteX3" fmla="*/ 0 w 367019"/>
              <a:gd name="connsiteY3" fmla="*/ 27450 h 974875"/>
              <a:gd name="connsiteX0" fmla="*/ 0 w 367019"/>
              <a:gd name="connsiteY0" fmla="*/ 27450 h 974875"/>
              <a:gd name="connsiteX1" fmla="*/ 5186 w 367019"/>
              <a:gd name="connsiteY1" fmla="*/ 974875 h 974875"/>
              <a:gd name="connsiteX2" fmla="*/ 367019 w 367019"/>
              <a:gd name="connsiteY2" fmla="*/ 92567 h 974875"/>
              <a:gd name="connsiteX3" fmla="*/ 0 w 367019"/>
              <a:gd name="connsiteY3" fmla="*/ 27450 h 974875"/>
              <a:gd name="connsiteX0" fmla="*/ 0 w 367019"/>
              <a:gd name="connsiteY0" fmla="*/ 27450 h 974875"/>
              <a:gd name="connsiteX1" fmla="*/ 5186 w 367019"/>
              <a:gd name="connsiteY1" fmla="*/ 974875 h 974875"/>
              <a:gd name="connsiteX2" fmla="*/ 367019 w 367019"/>
              <a:gd name="connsiteY2" fmla="*/ 92567 h 974875"/>
              <a:gd name="connsiteX3" fmla="*/ 0 w 367019"/>
              <a:gd name="connsiteY3" fmla="*/ 27450 h 974875"/>
              <a:gd name="connsiteX0" fmla="*/ 0 w 367019"/>
              <a:gd name="connsiteY0" fmla="*/ 19973 h 967398"/>
              <a:gd name="connsiteX1" fmla="*/ 5186 w 367019"/>
              <a:gd name="connsiteY1" fmla="*/ 967398 h 967398"/>
              <a:gd name="connsiteX2" fmla="*/ 367019 w 367019"/>
              <a:gd name="connsiteY2" fmla="*/ 85090 h 967398"/>
              <a:gd name="connsiteX3" fmla="*/ 0 w 367019"/>
              <a:gd name="connsiteY3" fmla="*/ 19973 h 967398"/>
              <a:gd name="connsiteX0" fmla="*/ 0 w 367019"/>
              <a:gd name="connsiteY0" fmla="*/ 12496 h 959921"/>
              <a:gd name="connsiteX1" fmla="*/ 5186 w 367019"/>
              <a:gd name="connsiteY1" fmla="*/ 959921 h 959921"/>
              <a:gd name="connsiteX2" fmla="*/ 367019 w 367019"/>
              <a:gd name="connsiteY2" fmla="*/ 77613 h 959921"/>
              <a:gd name="connsiteX3" fmla="*/ 0 w 367019"/>
              <a:gd name="connsiteY3" fmla="*/ 12496 h 959921"/>
              <a:gd name="connsiteX0" fmla="*/ 0 w 367019"/>
              <a:gd name="connsiteY0" fmla="*/ 10004 h 957429"/>
              <a:gd name="connsiteX1" fmla="*/ 5186 w 367019"/>
              <a:gd name="connsiteY1" fmla="*/ 957429 h 957429"/>
              <a:gd name="connsiteX2" fmla="*/ 367019 w 367019"/>
              <a:gd name="connsiteY2" fmla="*/ 75121 h 957429"/>
              <a:gd name="connsiteX3" fmla="*/ 0 w 367019"/>
              <a:gd name="connsiteY3" fmla="*/ 10004 h 957429"/>
              <a:gd name="connsiteX0" fmla="*/ 0 w 672182"/>
              <a:gd name="connsiteY0" fmla="*/ 10004 h 957429"/>
              <a:gd name="connsiteX1" fmla="*/ 5186 w 672182"/>
              <a:gd name="connsiteY1" fmla="*/ 957429 h 957429"/>
              <a:gd name="connsiteX2" fmla="*/ 672182 w 672182"/>
              <a:gd name="connsiteY2" fmla="*/ 252075 h 957429"/>
              <a:gd name="connsiteX3" fmla="*/ 0 w 672182"/>
              <a:gd name="connsiteY3" fmla="*/ 10004 h 957429"/>
              <a:gd name="connsiteX0" fmla="*/ 0 w 672182"/>
              <a:gd name="connsiteY0" fmla="*/ 10004 h 957429"/>
              <a:gd name="connsiteX1" fmla="*/ 5186 w 672182"/>
              <a:gd name="connsiteY1" fmla="*/ 957429 h 957429"/>
              <a:gd name="connsiteX2" fmla="*/ 672182 w 672182"/>
              <a:gd name="connsiteY2" fmla="*/ 252075 h 957429"/>
              <a:gd name="connsiteX3" fmla="*/ 0 w 672182"/>
              <a:gd name="connsiteY3" fmla="*/ 10004 h 957429"/>
              <a:gd name="connsiteX0" fmla="*/ 0 w 369769"/>
              <a:gd name="connsiteY0" fmla="*/ 120337 h 1067762"/>
              <a:gd name="connsiteX1" fmla="*/ 5186 w 369769"/>
              <a:gd name="connsiteY1" fmla="*/ 1067762 h 1067762"/>
              <a:gd name="connsiteX2" fmla="*/ 369769 w 369769"/>
              <a:gd name="connsiteY2" fmla="*/ 202717 h 1067762"/>
              <a:gd name="connsiteX3" fmla="*/ 0 w 369769"/>
              <a:gd name="connsiteY3" fmla="*/ 120337 h 1067762"/>
              <a:gd name="connsiteX0" fmla="*/ 0 w 369769"/>
              <a:gd name="connsiteY0" fmla="*/ 10004 h 957429"/>
              <a:gd name="connsiteX1" fmla="*/ 5186 w 369769"/>
              <a:gd name="connsiteY1" fmla="*/ 957429 h 957429"/>
              <a:gd name="connsiteX2" fmla="*/ 369769 w 369769"/>
              <a:gd name="connsiteY2" fmla="*/ 92384 h 957429"/>
              <a:gd name="connsiteX3" fmla="*/ 0 w 369769"/>
              <a:gd name="connsiteY3" fmla="*/ 10004 h 957429"/>
              <a:gd name="connsiteX0" fmla="*/ 0 w 369769"/>
              <a:gd name="connsiteY0" fmla="*/ -1 h 947424"/>
              <a:gd name="connsiteX1" fmla="*/ 5186 w 369769"/>
              <a:gd name="connsiteY1" fmla="*/ 947424 h 947424"/>
              <a:gd name="connsiteX2" fmla="*/ 369769 w 369769"/>
              <a:gd name="connsiteY2" fmla="*/ 82379 h 947424"/>
              <a:gd name="connsiteX3" fmla="*/ 0 w 369769"/>
              <a:gd name="connsiteY3" fmla="*/ -1 h 947424"/>
              <a:gd name="connsiteX0" fmla="*/ 0 w 369769"/>
              <a:gd name="connsiteY0" fmla="*/ 1 h 947426"/>
              <a:gd name="connsiteX1" fmla="*/ 5186 w 369769"/>
              <a:gd name="connsiteY1" fmla="*/ 947426 h 947426"/>
              <a:gd name="connsiteX2" fmla="*/ 369769 w 369769"/>
              <a:gd name="connsiteY2" fmla="*/ 82381 h 947426"/>
              <a:gd name="connsiteX3" fmla="*/ 0 w 369769"/>
              <a:gd name="connsiteY3" fmla="*/ 1 h 947426"/>
              <a:gd name="connsiteX0" fmla="*/ 0 w 710671"/>
              <a:gd name="connsiteY0" fmla="*/ -1 h 947424"/>
              <a:gd name="connsiteX1" fmla="*/ 5186 w 710671"/>
              <a:gd name="connsiteY1" fmla="*/ 947424 h 947424"/>
              <a:gd name="connsiteX2" fmla="*/ 710671 w 710671"/>
              <a:gd name="connsiteY2" fmla="*/ 290332 h 947424"/>
              <a:gd name="connsiteX3" fmla="*/ 0 w 710671"/>
              <a:gd name="connsiteY3" fmla="*/ -1 h 947424"/>
              <a:gd name="connsiteX0" fmla="*/ 0 w 710671"/>
              <a:gd name="connsiteY0" fmla="*/ 1 h 947426"/>
              <a:gd name="connsiteX1" fmla="*/ 5186 w 710671"/>
              <a:gd name="connsiteY1" fmla="*/ 947426 h 947426"/>
              <a:gd name="connsiteX2" fmla="*/ 710671 w 710671"/>
              <a:gd name="connsiteY2" fmla="*/ 290334 h 947426"/>
              <a:gd name="connsiteX3" fmla="*/ 0 w 710671"/>
              <a:gd name="connsiteY3" fmla="*/ 1 h 947426"/>
              <a:gd name="connsiteX0" fmla="*/ 0 w 721555"/>
              <a:gd name="connsiteY0" fmla="*/ 0 h 1026815"/>
              <a:gd name="connsiteX1" fmla="*/ 16070 w 721555"/>
              <a:gd name="connsiteY1" fmla="*/ 1026815 h 1026815"/>
              <a:gd name="connsiteX2" fmla="*/ 721555 w 721555"/>
              <a:gd name="connsiteY2" fmla="*/ 369723 h 1026815"/>
              <a:gd name="connsiteX3" fmla="*/ 0 w 721555"/>
              <a:gd name="connsiteY3" fmla="*/ 0 h 1026815"/>
              <a:gd name="connsiteX0" fmla="*/ 0 w 710671"/>
              <a:gd name="connsiteY0" fmla="*/ 0 h 1026815"/>
              <a:gd name="connsiteX1" fmla="*/ 16070 w 710671"/>
              <a:gd name="connsiteY1" fmla="*/ 1026815 h 1026815"/>
              <a:gd name="connsiteX2" fmla="*/ 710671 w 710671"/>
              <a:gd name="connsiteY2" fmla="*/ 302547 h 1026815"/>
              <a:gd name="connsiteX3" fmla="*/ 0 w 710671"/>
              <a:gd name="connsiteY3" fmla="*/ 0 h 1026815"/>
              <a:gd name="connsiteX0" fmla="*/ 0 w 699787"/>
              <a:gd name="connsiteY0" fmla="*/ 0 h 1026815"/>
              <a:gd name="connsiteX1" fmla="*/ 16070 w 699787"/>
              <a:gd name="connsiteY1" fmla="*/ 1026815 h 1026815"/>
              <a:gd name="connsiteX2" fmla="*/ 699787 w 699787"/>
              <a:gd name="connsiteY2" fmla="*/ 296440 h 1026815"/>
              <a:gd name="connsiteX3" fmla="*/ 0 w 699787"/>
              <a:gd name="connsiteY3" fmla="*/ 0 h 1026815"/>
              <a:gd name="connsiteX0" fmla="*/ 0 w 749542"/>
              <a:gd name="connsiteY0" fmla="*/ 0 h 1026815"/>
              <a:gd name="connsiteX1" fmla="*/ 16070 w 749542"/>
              <a:gd name="connsiteY1" fmla="*/ 1026815 h 1026815"/>
              <a:gd name="connsiteX2" fmla="*/ 749542 w 749542"/>
              <a:gd name="connsiteY2" fmla="*/ 296440 h 1026815"/>
              <a:gd name="connsiteX3" fmla="*/ 0 w 749542"/>
              <a:gd name="connsiteY3" fmla="*/ 0 h 1026815"/>
              <a:gd name="connsiteX0" fmla="*/ 0 w 749542"/>
              <a:gd name="connsiteY0" fmla="*/ 0 h 1017654"/>
              <a:gd name="connsiteX1" fmla="*/ 16071 w 749542"/>
              <a:gd name="connsiteY1" fmla="*/ 1017654 h 1017654"/>
              <a:gd name="connsiteX2" fmla="*/ 749542 w 749542"/>
              <a:gd name="connsiteY2" fmla="*/ 296440 h 1017654"/>
              <a:gd name="connsiteX3" fmla="*/ 0 w 749542"/>
              <a:gd name="connsiteY3" fmla="*/ 0 h 1017654"/>
              <a:gd name="connsiteX0" fmla="*/ 0 w 749542"/>
              <a:gd name="connsiteY0" fmla="*/ 0 h 1017654"/>
              <a:gd name="connsiteX1" fmla="*/ 6874 w 749542"/>
              <a:gd name="connsiteY1" fmla="*/ 1017654 h 1017654"/>
              <a:gd name="connsiteX2" fmla="*/ 749542 w 749542"/>
              <a:gd name="connsiteY2" fmla="*/ 296440 h 1017654"/>
              <a:gd name="connsiteX3" fmla="*/ 0 w 749542"/>
              <a:gd name="connsiteY3" fmla="*/ 0 h 1017654"/>
              <a:gd name="connsiteX0" fmla="*/ 0 w 741379"/>
              <a:gd name="connsiteY0" fmla="*/ 0 h 1017654"/>
              <a:gd name="connsiteX1" fmla="*/ 6874 w 741379"/>
              <a:gd name="connsiteY1" fmla="*/ 1017654 h 1017654"/>
              <a:gd name="connsiteX2" fmla="*/ 741379 w 741379"/>
              <a:gd name="connsiteY2" fmla="*/ 302547 h 1017654"/>
              <a:gd name="connsiteX3" fmla="*/ 0 w 741379"/>
              <a:gd name="connsiteY3" fmla="*/ 0 h 1017654"/>
              <a:gd name="connsiteX0" fmla="*/ 0 w 741379"/>
              <a:gd name="connsiteY0" fmla="*/ 0 h 1017654"/>
              <a:gd name="connsiteX1" fmla="*/ 6874 w 741379"/>
              <a:gd name="connsiteY1" fmla="*/ 1017654 h 1017654"/>
              <a:gd name="connsiteX2" fmla="*/ 741379 w 741379"/>
              <a:gd name="connsiteY2" fmla="*/ 302547 h 1017654"/>
              <a:gd name="connsiteX3" fmla="*/ 0 w 741379"/>
              <a:gd name="connsiteY3" fmla="*/ 0 h 1017654"/>
              <a:gd name="connsiteX0" fmla="*/ 0 w 741379"/>
              <a:gd name="connsiteY0" fmla="*/ 0 h 1017654"/>
              <a:gd name="connsiteX1" fmla="*/ 6874 w 741379"/>
              <a:gd name="connsiteY1" fmla="*/ 1017654 h 1017654"/>
              <a:gd name="connsiteX2" fmla="*/ 741379 w 741379"/>
              <a:gd name="connsiteY2" fmla="*/ 302547 h 1017654"/>
              <a:gd name="connsiteX3" fmla="*/ 0 w 741379"/>
              <a:gd name="connsiteY3" fmla="*/ 0 h 1017654"/>
              <a:gd name="connsiteX0" fmla="*/ 0 w 741379"/>
              <a:gd name="connsiteY0" fmla="*/ 0 h 1017654"/>
              <a:gd name="connsiteX1" fmla="*/ 6874 w 741379"/>
              <a:gd name="connsiteY1" fmla="*/ 1017654 h 1017654"/>
              <a:gd name="connsiteX2" fmla="*/ 741379 w 741379"/>
              <a:gd name="connsiteY2" fmla="*/ 302547 h 1017654"/>
              <a:gd name="connsiteX3" fmla="*/ 0 w 741379"/>
              <a:gd name="connsiteY3" fmla="*/ 0 h 1017654"/>
            </a:gdLst>
            <a:ahLst/>
            <a:cxnLst>
              <a:cxn ang="0">
                <a:pos x="connsiteX0" y="connsiteY0"/>
              </a:cxn>
              <a:cxn ang="0">
                <a:pos x="connsiteX1" y="connsiteY1"/>
              </a:cxn>
              <a:cxn ang="0">
                <a:pos x="connsiteX2" y="connsiteY2"/>
              </a:cxn>
              <a:cxn ang="0">
                <a:pos x="connsiteX3" y="connsiteY3"/>
              </a:cxn>
            </a:cxnLst>
            <a:rect l="l" t="t" r="r" b="b"/>
            <a:pathLst>
              <a:path w="741379" h="1017654">
                <a:moveTo>
                  <a:pt x="0" y="0"/>
                </a:moveTo>
                <a:cubicBezTo>
                  <a:pt x="1729" y="315808"/>
                  <a:pt x="5145" y="701846"/>
                  <a:pt x="6874" y="1017654"/>
                </a:cubicBezTo>
                <a:lnTo>
                  <a:pt x="741379" y="302547"/>
                </a:lnTo>
                <a:cubicBezTo>
                  <a:pt x="485055" y="102075"/>
                  <a:pt x="323693" y="25054"/>
                  <a:pt x="0" y="0"/>
                </a:cubicBezTo>
                <a:close/>
              </a:path>
            </a:pathLst>
          </a:custGeom>
          <a:solidFill>
            <a:srgbClr val="C8BFBF"/>
          </a:solidFill>
          <a:ln>
            <a:noFill/>
          </a:ln>
          <a:scene3d>
            <a:camera prst="orthographicFront"/>
            <a:lightRig rig="threePt" dir="t"/>
          </a:scene3d>
          <a:sp3d>
            <a:bevelT w="25400" h="25400"/>
          </a:sp3d>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solidFill>
                <a:prstClr val="white"/>
              </a:solidFill>
              <a:latin typeface="Arial" pitchFamily="34" charset="0"/>
            </a:endParaRPr>
          </a:p>
        </p:txBody>
      </p:sp>
      <p:sp>
        <p:nvSpPr>
          <p:cNvPr id="113" name="TextBox 112"/>
          <p:cNvSpPr txBox="1"/>
          <p:nvPr/>
        </p:nvSpPr>
        <p:spPr>
          <a:xfrm>
            <a:off x="7148872" y="3258776"/>
            <a:ext cx="1046442" cy="451556"/>
          </a:xfrm>
          <a:prstGeom prst="rect">
            <a:avLst/>
          </a:prstGeom>
          <a:noFill/>
        </p:spPr>
        <p:txBody>
          <a:bodyPr wrap="square" lIns="0" tIns="0" rIns="0" bIns="0" rtlCol="0" anchor="ctr" anchorCtr="0">
            <a:noAutofit/>
          </a:bodyPr>
          <a:lstStyle/>
          <a:p>
            <a:pPr algn="ctr">
              <a:lnSpc>
                <a:spcPct val="95000"/>
              </a:lnSpc>
            </a:pPr>
            <a:r>
              <a:rPr lang="en-US" b="1" dirty="0" smtClean="0">
                <a:solidFill>
                  <a:prstClr val="white"/>
                </a:solidFill>
                <a:latin typeface="Arial" pitchFamily="34" charset="0"/>
              </a:rPr>
              <a:t>87%</a:t>
            </a:r>
            <a:endParaRPr lang="en-US" b="1" dirty="0">
              <a:solidFill>
                <a:prstClr val="white"/>
              </a:solidFill>
              <a:latin typeface="Arial" pitchFamily="34" charset="0"/>
            </a:endParaRPr>
          </a:p>
        </p:txBody>
      </p:sp>
      <p:sp>
        <p:nvSpPr>
          <p:cNvPr id="63" name="TextBox 62"/>
          <p:cNvSpPr txBox="1"/>
          <p:nvPr/>
        </p:nvSpPr>
        <p:spPr>
          <a:xfrm>
            <a:off x="257338" y="6334440"/>
            <a:ext cx="6544578" cy="242445"/>
          </a:xfrm>
          <a:prstGeom prst="rect">
            <a:avLst/>
          </a:prstGeom>
          <a:noFill/>
        </p:spPr>
        <p:txBody>
          <a:bodyPr vert="horz" wrap="square" lIns="0" tIns="0" rIns="0" bIns="0" rtlCol="0" anchor="b" anchorCtr="0">
            <a:noAutofit/>
          </a:bodyPr>
          <a:lstStyle>
            <a:defPPr>
              <a:defRPr lang="en-US"/>
            </a:defPPr>
            <a:lvl1pPr>
              <a:defRPr sz="900" b="0">
                <a:solidFill>
                  <a:srgbClr val="000000"/>
                </a:solidFill>
                <a:latin typeface="Arial"/>
              </a:defRPr>
            </a:lvl1pPr>
          </a:lstStyle>
          <a:p>
            <a:pPr>
              <a:spcBef>
                <a:spcPts val="200"/>
              </a:spcBef>
            </a:pPr>
            <a:r>
              <a:rPr lang="en-US" dirty="0" smtClean="0"/>
              <a:t> Data on file, Amgen. </a:t>
            </a:r>
            <a:endParaRPr lang="en-US" dirty="0" smtClean="0">
              <a:solidFill>
                <a:schemeClr val="tx1"/>
              </a:solidFill>
              <a:cs typeface="Arial" pitchFamily="34" charset="0"/>
            </a:endParaRPr>
          </a:p>
        </p:txBody>
      </p:sp>
      <p:sp>
        <p:nvSpPr>
          <p:cNvPr id="89" name="Rectangle 88"/>
          <p:cNvSpPr/>
          <p:nvPr/>
        </p:nvSpPr>
        <p:spPr>
          <a:xfrm>
            <a:off x="338935" y="2747030"/>
            <a:ext cx="1373978" cy="854528"/>
          </a:xfrm>
          <a:prstGeom prst="rect">
            <a:avLst/>
          </a:prstGeom>
        </p:spPr>
        <p:txBody>
          <a:bodyPr wrap="square" lIns="0" tIns="0" rIns="0" bIns="0" anchor="ctr" anchorCtr="0">
            <a:noAutofit/>
          </a:bodyPr>
          <a:lstStyle/>
          <a:p>
            <a:pPr>
              <a:lnSpc>
                <a:spcPct val="95000"/>
              </a:lnSpc>
              <a:defRPr/>
            </a:pPr>
            <a:r>
              <a:rPr lang="en-US" sz="1200" b="1" dirty="0" smtClean="0">
                <a:solidFill>
                  <a:srgbClr val="FFFFFF"/>
                </a:solidFill>
                <a:latin typeface="Arial" pitchFamily="34" charset="0"/>
                <a:ea typeface="Calibri"/>
                <a:cs typeface="Times New Roman"/>
              </a:rPr>
              <a:t>Percent of patients achieving LDL-C </a:t>
            </a:r>
            <a:br>
              <a:rPr lang="en-US" sz="1200" b="1" dirty="0" smtClean="0">
                <a:solidFill>
                  <a:srgbClr val="FFFFFF"/>
                </a:solidFill>
                <a:latin typeface="Arial" pitchFamily="34" charset="0"/>
                <a:ea typeface="Calibri"/>
                <a:cs typeface="Times New Roman"/>
              </a:rPr>
            </a:br>
            <a:r>
              <a:rPr lang="en-US" sz="1200" b="1" dirty="0" smtClean="0">
                <a:solidFill>
                  <a:srgbClr val="FFFFFF"/>
                </a:solidFill>
                <a:latin typeface="Arial" pitchFamily="34" charset="0"/>
                <a:ea typeface="Calibri"/>
                <a:cs typeface="Times New Roman"/>
              </a:rPr>
              <a:t>&lt; 70 mg/dL at week 12</a:t>
            </a:r>
          </a:p>
        </p:txBody>
      </p:sp>
      <p:sp>
        <p:nvSpPr>
          <p:cNvPr id="65" name="Rectangle 64"/>
          <p:cNvSpPr/>
          <p:nvPr/>
        </p:nvSpPr>
        <p:spPr>
          <a:xfrm>
            <a:off x="290513" y="4743125"/>
            <a:ext cx="914033" cy="292388"/>
          </a:xfrm>
          <a:prstGeom prst="rect">
            <a:avLst/>
          </a:prstGeom>
        </p:spPr>
        <p:txBody>
          <a:bodyPr wrap="none" lIns="0" tIns="0" rIns="0" bIns="0">
            <a:noAutofit/>
          </a:bodyPr>
          <a:lstStyle/>
          <a:p>
            <a:pPr marL="169863" indent="-169863" fontAlgn="t"/>
            <a:r>
              <a:rPr lang="en-US" dirty="0" smtClean="0">
                <a:solidFill>
                  <a:schemeClr val="bg2"/>
                </a:solidFill>
                <a:latin typeface="Arial" pitchFamily="34" charset="0"/>
              </a:rPr>
              <a:t>N = 95</a:t>
            </a:r>
          </a:p>
        </p:txBody>
      </p:sp>
      <p:grpSp>
        <p:nvGrpSpPr>
          <p:cNvPr id="85" name="Group 84"/>
          <p:cNvGrpSpPr/>
          <p:nvPr/>
        </p:nvGrpSpPr>
        <p:grpSpPr>
          <a:xfrm>
            <a:off x="7761515" y="69215"/>
            <a:ext cx="1307592" cy="970601"/>
            <a:chOff x="7761515" y="69215"/>
            <a:chExt cx="1307592" cy="970601"/>
          </a:xfrm>
        </p:grpSpPr>
        <p:sp>
          <p:nvSpPr>
            <p:cNvPr id="91" name="Pentagon 90"/>
            <p:cNvSpPr/>
            <p:nvPr/>
          </p:nvSpPr>
          <p:spPr>
            <a:xfrm rot="5400000">
              <a:off x="7991360" y="16321"/>
              <a:ext cx="849904" cy="1197086"/>
            </a:xfrm>
            <a:prstGeom prst="homePlate">
              <a:avLst>
                <a:gd name="adj" fmla="val 22917"/>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rial" pitchFamily="34" charset="0"/>
              </a:endParaRPr>
            </a:p>
          </p:txBody>
        </p:sp>
        <p:sp>
          <p:nvSpPr>
            <p:cNvPr id="93" name="TextBox 92"/>
            <p:cNvSpPr txBox="1"/>
            <p:nvPr/>
          </p:nvSpPr>
          <p:spPr>
            <a:xfrm>
              <a:off x="7761515" y="360606"/>
              <a:ext cx="1307592" cy="381699"/>
            </a:xfrm>
            <a:prstGeom prst="rect">
              <a:avLst/>
            </a:prstGeom>
            <a:noFill/>
          </p:spPr>
          <p:txBody>
            <a:bodyPr wrap="square" lIns="0" tIns="0" rIns="0" bIns="0" rtlCol="0">
              <a:noAutofit/>
            </a:bodyPr>
            <a:lstStyle/>
            <a:p>
              <a:pPr algn="ctr"/>
              <a:r>
                <a:rPr lang="en-US" sz="1400" b="1" dirty="0" smtClean="0">
                  <a:solidFill>
                    <a:schemeClr val="bg1"/>
                  </a:solidFill>
                  <a:latin typeface="Arial Narrow" pitchFamily="34" charset="0"/>
                  <a:cs typeface="Arial" pitchFamily="34" charset="0"/>
                </a:rPr>
                <a:t>COMBINATION</a:t>
              </a:r>
              <a:endParaRPr lang="en-US" sz="1200" b="1" dirty="0" smtClean="0">
                <a:solidFill>
                  <a:schemeClr val="bg1"/>
                </a:solidFill>
                <a:latin typeface="Arial Narrow" pitchFamily="34" charset="0"/>
                <a:cs typeface="Arial" pitchFamily="34" charset="0"/>
              </a:endParaRPr>
            </a:p>
            <a:p>
              <a:pPr algn="ctr">
                <a:spcAft>
                  <a:spcPts val="200"/>
                </a:spcAft>
              </a:pPr>
              <a:r>
                <a:rPr lang="en-US" sz="900" b="1" dirty="0" smtClean="0">
                  <a:solidFill>
                    <a:schemeClr val="bg1"/>
                  </a:solidFill>
                  <a:latin typeface="Arial Narrow" pitchFamily="34" charset="0"/>
                  <a:cs typeface="Arial" pitchFamily="34" charset="0"/>
                </a:rPr>
                <a:t>WITH STATIN THERAPY</a:t>
              </a:r>
            </a:p>
            <a:p>
              <a:pPr algn="ctr"/>
              <a:r>
                <a:rPr lang="en-US" sz="900" b="1" dirty="0" smtClean="0">
                  <a:solidFill>
                    <a:schemeClr val="bg1"/>
                  </a:solidFill>
                  <a:latin typeface="Arial Narrow" pitchFamily="34" charset="0"/>
                  <a:cs typeface="Arial" pitchFamily="34" charset="0"/>
                </a:rPr>
                <a:t>STUDY 1</a:t>
              </a:r>
            </a:p>
          </p:txBody>
        </p:sp>
        <p:cxnSp>
          <p:nvCxnSpPr>
            <p:cNvPr id="95" name="Straight Connector 94"/>
            <p:cNvCxnSpPr/>
            <p:nvPr/>
          </p:nvCxnSpPr>
          <p:spPr>
            <a:xfrm>
              <a:off x="7989001" y="720268"/>
              <a:ext cx="88458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7" name="Group 73"/>
            <p:cNvGrpSpPr>
              <a:grpSpLocks noChangeAspect="1"/>
            </p:cNvGrpSpPr>
            <p:nvPr/>
          </p:nvGrpSpPr>
          <p:grpSpPr>
            <a:xfrm>
              <a:off x="8279151" y="69215"/>
              <a:ext cx="274320" cy="274320"/>
              <a:chOff x="2308636" y="1433723"/>
              <a:chExt cx="665020" cy="665020"/>
            </a:xfrm>
          </p:grpSpPr>
          <p:sp>
            <p:nvSpPr>
              <p:cNvPr id="99" name="Oval 98"/>
              <p:cNvSpPr/>
              <p:nvPr/>
            </p:nvSpPr>
            <p:spPr>
              <a:xfrm>
                <a:off x="2308636" y="1433723"/>
                <a:ext cx="665020" cy="665020"/>
              </a:xfrm>
              <a:prstGeom prst="ellipse">
                <a:avLst/>
              </a:prstGeom>
              <a:gradFill flip="none" rotWithShape="1">
                <a:gsLst>
                  <a:gs pos="0">
                    <a:srgbClr val="C52215"/>
                  </a:gs>
                  <a:gs pos="50000">
                    <a:schemeClr val="accent2"/>
                  </a:gs>
                  <a:gs pos="100000">
                    <a:schemeClr val="accent2">
                      <a:shade val="100000"/>
                      <a:satMod val="115000"/>
                    </a:schemeClr>
                  </a:gs>
                </a:gsLst>
                <a:lin ang="5400000" scaled="1"/>
                <a:tileRect/>
              </a:gradFill>
              <a:ln w="19050">
                <a:solidFill>
                  <a:schemeClr val="bg2"/>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4800" dirty="0">
                  <a:solidFill>
                    <a:schemeClr val="bg1"/>
                  </a:solidFill>
                  <a:latin typeface="Arial Black" pitchFamily="34" charset="0"/>
                  <a:cs typeface="Arial" pitchFamily="34" charset="0"/>
                </a:endParaRPr>
              </a:p>
            </p:txBody>
          </p:sp>
          <p:sp>
            <p:nvSpPr>
              <p:cNvPr id="114" name="Freeform 113"/>
              <p:cNvSpPr/>
              <p:nvPr/>
            </p:nvSpPr>
            <p:spPr>
              <a:xfrm>
                <a:off x="2463920" y="1585258"/>
                <a:ext cx="354452" cy="361950"/>
              </a:xfrm>
              <a:custGeom>
                <a:avLst/>
                <a:gdLst>
                  <a:gd name="connsiteX0" fmla="*/ 0 w 422695"/>
                  <a:gd name="connsiteY0" fmla="*/ 93678 h 258792"/>
                  <a:gd name="connsiteX1" fmla="*/ 93678 w 422695"/>
                  <a:gd name="connsiteY1" fmla="*/ 93678 h 258792"/>
                  <a:gd name="connsiteX2" fmla="*/ 93678 w 422695"/>
                  <a:gd name="connsiteY2" fmla="*/ 0 h 258792"/>
                  <a:gd name="connsiteX3" fmla="*/ 329017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93678 h 258792"/>
                  <a:gd name="connsiteX1" fmla="*/ 93678 w 422695"/>
                  <a:gd name="connsiteY1" fmla="*/ 93678 h 258792"/>
                  <a:gd name="connsiteX2" fmla="*/ 179403 w 422695"/>
                  <a:gd name="connsiteY2" fmla="*/ 0 h 258792"/>
                  <a:gd name="connsiteX3" fmla="*/ 329017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93678 h 258792"/>
                  <a:gd name="connsiteX1" fmla="*/ 93678 w 422695"/>
                  <a:gd name="connsiteY1" fmla="*/ 93678 h 258792"/>
                  <a:gd name="connsiteX2" fmla="*/ 179403 w 422695"/>
                  <a:gd name="connsiteY2" fmla="*/ 0 h 258792"/>
                  <a:gd name="connsiteX3" fmla="*/ 238529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93678 h 258792"/>
                  <a:gd name="connsiteX1" fmla="*/ 93678 w 422695"/>
                  <a:gd name="connsiteY1" fmla="*/ 93678 h 258792"/>
                  <a:gd name="connsiteX2" fmla="*/ 179403 w 422695"/>
                  <a:gd name="connsiteY2" fmla="*/ 0 h 258792"/>
                  <a:gd name="connsiteX3" fmla="*/ 238529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93678 h 258792"/>
                  <a:gd name="connsiteX1" fmla="*/ 204803 w 422695"/>
                  <a:gd name="connsiteY1" fmla="*/ 57150 h 258792"/>
                  <a:gd name="connsiteX2" fmla="*/ 179403 w 422695"/>
                  <a:gd name="connsiteY2" fmla="*/ 0 h 258792"/>
                  <a:gd name="connsiteX3" fmla="*/ 238529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100822 h 265936"/>
                  <a:gd name="connsiteX1" fmla="*/ 204803 w 422695"/>
                  <a:gd name="connsiteY1" fmla="*/ 64294 h 265936"/>
                  <a:gd name="connsiteX2" fmla="*/ 191309 w 422695"/>
                  <a:gd name="connsiteY2" fmla="*/ 0 h 265936"/>
                  <a:gd name="connsiteX3" fmla="*/ 238529 w 422695"/>
                  <a:gd name="connsiteY3" fmla="*/ 7144 h 265936"/>
                  <a:gd name="connsiteX4" fmla="*/ 329017 w 422695"/>
                  <a:gd name="connsiteY4" fmla="*/ 100822 h 265936"/>
                  <a:gd name="connsiteX5" fmla="*/ 422695 w 422695"/>
                  <a:gd name="connsiteY5" fmla="*/ 100822 h 265936"/>
                  <a:gd name="connsiteX6" fmla="*/ 422695 w 422695"/>
                  <a:gd name="connsiteY6" fmla="*/ 172258 h 265936"/>
                  <a:gd name="connsiteX7" fmla="*/ 329017 w 422695"/>
                  <a:gd name="connsiteY7" fmla="*/ 172258 h 265936"/>
                  <a:gd name="connsiteX8" fmla="*/ 329017 w 422695"/>
                  <a:gd name="connsiteY8" fmla="*/ 265936 h 265936"/>
                  <a:gd name="connsiteX9" fmla="*/ 93678 w 422695"/>
                  <a:gd name="connsiteY9" fmla="*/ 265936 h 265936"/>
                  <a:gd name="connsiteX10" fmla="*/ 93678 w 422695"/>
                  <a:gd name="connsiteY10" fmla="*/ 172258 h 265936"/>
                  <a:gd name="connsiteX11" fmla="*/ 0 w 422695"/>
                  <a:gd name="connsiteY11" fmla="*/ 172258 h 265936"/>
                  <a:gd name="connsiteX12" fmla="*/ 0 w 422695"/>
                  <a:gd name="connsiteY12" fmla="*/ 100822 h 265936"/>
                  <a:gd name="connsiteX0" fmla="*/ 0 w 422695"/>
                  <a:gd name="connsiteY0" fmla="*/ 137993 h 303107"/>
                  <a:gd name="connsiteX1" fmla="*/ 204803 w 422695"/>
                  <a:gd name="connsiteY1" fmla="*/ 101465 h 303107"/>
                  <a:gd name="connsiteX2" fmla="*/ 113251 w 422695"/>
                  <a:gd name="connsiteY2" fmla="*/ 0 h 303107"/>
                  <a:gd name="connsiteX3" fmla="*/ 238529 w 422695"/>
                  <a:gd name="connsiteY3" fmla="*/ 44315 h 303107"/>
                  <a:gd name="connsiteX4" fmla="*/ 329017 w 422695"/>
                  <a:gd name="connsiteY4" fmla="*/ 137993 h 303107"/>
                  <a:gd name="connsiteX5" fmla="*/ 422695 w 422695"/>
                  <a:gd name="connsiteY5" fmla="*/ 137993 h 303107"/>
                  <a:gd name="connsiteX6" fmla="*/ 422695 w 422695"/>
                  <a:gd name="connsiteY6" fmla="*/ 209429 h 303107"/>
                  <a:gd name="connsiteX7" fmla="*/ 329017 w 422695"/>
                  <a:gd name="connsiteY7" fmla="*/ 209429 h 303107"/>
                  <a:gd name="connsiteX8" fmla="*/ 329017 w 422695"/>
                  <a:gd name="connsiteY8" fmla="*/ 303107 h 303107"/>
                  <a:gd name="connsiteX9" fmla="*/ 93678 w 422695"/>
                  <a:gd name="connsiteY9" fmla="*/ 303107 h 303107"/>
                  <a:gd name="connsiteX10" fmla="*/ 93678 w 422695"/>
                  <a:gd name="connsiteY10" fmla="*/ 209429 h 303107"/>
                  <a:gd name="connsiteX11" fmla="*/ 0 w 422695"/>
                  <a:gd name="connsiteY11" fmla="*/ 209429 h 303107"/>
                  <a:gd name="connsiteX12" fmla="*/ 0 w 422695"/>
                  <a:gd name="connsiteY12" fmla="*/ 137993 h 303107"/>
                  <a:gd name="connsiteX0" fmla="*/ 0 w 422695"/>
                  <a:gd name="connsiteY0" fmla="*/ 137993 h 303107"/>
                  <a:gd name="connsiteX1" fmla="*/ 204803 w 422695"/>
                  <a:gd name="connsiteY1" fmla="*/ 101465 h 303107"/>
                  <a:gd name="connsiteX2" fmla="*/ 113251 w 422695"/>
                  <a:gd name="connsiteY2" fmla="*/ 0 h 303107"/>
                  <a:gd name="connsiteX3" fmla="*/ 216227 w 422695"/>
                  <a:gd name="connsiteY3" fmla="*/ 10862 h 303107"/>
                  <a:gd name="connsiteX4" fmla="*/ 329017 w 422695"/>
                  <a:gd name="connsiteY4" fmla="*/ 137993 h 303107"/>
                  <a:gd name="connsiteX5" fmla="*/ 422695 w 422695"/>
                  <a:gd name="connsiteY5" fmla="*/ 137993 h 303107"/>
                  <a:gd name="connsiteX6" fmla="*/ 422695 w 422695"/>
                  <a:gd name="connsiteY6" fmla="*/ 209429 h 303107"/>
                  <a:gd name="connsiteX7" fmla="*/ 329017 w 422695"/>
                  <a:gd name="connsiteY7" fmla="*/ 209429 h 303107"/>
                  <a:gd name="connsiteX8" fmla="*/ 329017 w 422695"/>
                  <a:gd name="connsiteY8" fmla="*/ 303107 h 303107"/>
                  <a:gd name="connsiteX9" fmla="*/ 93678 w 422695"/>
                  <a:gd name="connsiteY9" fmla="*/ 303107 h 303107"/>
                  <a:gd name="connsiteX10" fmla="*/ 93678 w 422695"/>
                  <a:gd name="connsiteY10" fmla="*/ 209429 h 303107"/>
                  <a:gd name="connsiteX11" fmla="*/ 0 w 422695"/>
                  <a:gd name="connsiteY11" fmla="*/ 209429 h 303107"/>
                  <a:gd name="connsiteX12" fmla="*/ 0 w 422695"/>
                  <a:gd name="connsiteY12" fmla="*/ 137993 h 303107"/>
                  <a:gd name="connsiteX0" fmla="*/ 0 w 422695"/>
                  <a:gd name="connsiteY0" fmla="*/ 137993 h 303107"/>
                  <a:gd name="connsiteX1" fmla="*/ 119310 w 422695"/>
                  <a:gd name="connsiteY1" fmla="*/ 108899 h 303107"/>
                  <a:gd name="connsiteX2" fmla="*/ 113251 w 422695"/>
                  <a:gd name="connsiteY2" fmla="*/ 0 h 303107"/>
                  <a:gd name="connsiteX3" fmla="*/ 216227 w 422695"/>
                  <a:gd name="connsiteY3" fmla="*/ 10862 h 303107"/>
                  <a:gd name="connsiteX4" fmla="*/ 329017 w 422695"/>
                  <a:gd name="connsiteY4" fmla="*/ 137993 h 303107"/>
                  <a:gd name="connsiteX5" fmla="*/ 422695 w 422695"/>
                  <a:gd name="connsiteY5" fmla="*/ 137993 h 303107"/>
                  <a:gd name="connsiteX6" fmla="*/ 422695 w 422695"/>
                  <a:gd name="connsiteY6" fmla="*/ 209429 h 303107"/>
                  <a:gd name="connsiteX7" fmla="*/ 329017 w 422695"/>
                  <a:gd name="connsiteY7" fmla="*/ 209429 h 303107"/>
                  <a:gd name="connsiteX8" fmla="*/ 329017 w 422695"/>
                  <a:gd name="connsiteY8" fmla="*/ 303107 h 303107"/>
                  <a:gd name="connsiteX9" fmla="*/ 93678 w 422695"/>
                  <a:gd name="connsiteY9" fmla="*/ 303107 h 303107"/>
                  <a:gd name="connsiteX10" fmla="*/ 93678 w 422695"/>
                  <a:gd name="connsiteY10" fmla="*/ 209429 h 303107"/>
                  <a:gd name="connsiteX11" fmla="*/ 0 w 422695"/>
                  <a:gd name="connsiteY11" fmla="*/ 209429 h 303107"/>
                  <a:gd name="connsiteX12" fmla="*/ 0 w 422695"/>
                  <a:gd name="connsiteY12" fmla="*/ 137993 h 303107"/>
                  <a:gd name="connsiteX0" fmla="*/ 0 w 422695"/>
                  <a:gd name="connsiteY0" fmla="*/ 137993 h 303107"/>
                  <a:gd name="connsiteX1" fmla="*/ 119310 w 422695"/>
                  <a:gd name="connsiteY1" fmla="*/ 108899 h 303107"/>
                  <a:gd name="connsiteX2" fmla="*/ 113251 w 422695"/>
                  <a:gd name="connsiteY2" fmla="*/ 0 h 303107"/>
                  <a:gd name="connsiteX3" fmla="*/ 216227 w 422695"/>
                  <a:gd name="connsiteY3" fmla="*/ 10862 h 303107"/>
                  <a:gd name="connsiteX4" fmla="*/ 232373 w 422695"/>
                  <a:gd name="connsiteY4" fmla="*/ 115691 h 303107"/>
                  <a:gd name="connsiteX5" fmla="*/ 422695 w 422695"/>
                  <a:gd name="connsiteY5" fmla="*/ 137993 h 303107"/>
                  <a:gd name="connsiteX6" fmla="*/ 422695 w 422695"/>
                  <a:gd name="connsiteY6" fmla="*/ 209429 h 303107"/>
                  <a:gd name="connsiteX7" fmla="*/ 329017 w 422695"/>
                  <a:gd name="connsiteY7" fmla="*/ 209429 h 303107"/>
                  <a:gd name="connsiteX8" fmla="*/ 329017 w 422695"/>
                  <a:gd name="connsiteY8" fmla="*/ 303107 h 303107"/>
                  <a:gd name="connsiteX9" fmla="*/ 93678 w 422695"/>
                  <a:gd name="connsiteY9" fmla="*/ 303107 h 303107"/>
                  <a:gd name="connsiteX10" fmla="*/ 93678 w 422695"/>
                  <a:gd name="connsiteY10" fmla="*/ 209429 h 303107"/>
                  <a:gd name="connsiteX11" fmla="*/ 0 w 422695"/>
                  <a:gd name="connsiteY11" fmla="*/ 209429 h 303107"/>
                  <a:gd name="connsiteX12" fmla="*/ 0 w 422695"/>
                  <a:gd name="connsiteY12" fmla="*/ 137993 h 303107"/>
                  <a:gd name="connsiteX0" fmla="*/ 0 w 422695"/>
                  <a:gd name="connsiteY0" fmla="*/ 138283 h 303397"/>
                  <a:gd name="connsiteX1" fmla="*/ 119310 w 422695"/>
                  <a:gd name="connsiteY1" fmla="*/ 109189 h 303397"/>
                  <a:gd name="connsiteX2" fmla="*/ 113251 w 422695"/>
                  <a:gd name="connsiteY2" fmla="*/ 290 h 303397"/>
                  <a:gd name="connsiteX3" fmla="*/ 219944 w 422695"/>
                  <a:gd name="connsiteY3" fmla="*/ 0 h 303397"/>
                  <a:gd name="connsiteX4" fmla="*/ 232373 w 422695"/>
                  <a:gd name="connsiteY4" fmla="*/ 115981 h 303397"/>
                  <a:gd name="connsiteX5" fmla="*/ 422695 w 422695"/>
                  <a:gd name="connsiteY5" fmla="*/ 138283 h 303397"/>
                  <a:gd name="connsiteX6" fmla="*/ 422695 w 422695"/>
                  <a:gd name="connsiteY6" fmla="*/ 209719 h 303397"/>
                  <a:gd name="connsiteX7" fmla="*/ 329017 w 422695"/>
                  <a:gd name="connsiteY7" fmla="*/ 209719 h 303397"/>
                  <a:gd name="connsiteX8" fmla="*/ 329017 w 422695"/>
                  <a:gd name="connsiteY8" fmla="*/ 303397 h 303397"/>
                  <a:gd name="connsiteX9" fmla="*/ 93678 w 422695"/>
                  <a:gd name="connsiteY9" fmla="*/ 303397 h 303397"/>
                  <a:gd name="connsiteX10" fmla="*/ 93678 w 422695"/>
                  <a:gd name="connsiteY10" fmla="*/ 209719 h 303397"/>
                  <a:gd name="connsiteX11" fmla="*/ 0 w 422695"/>
                  <a:gd name="connsiteY11" fmla="*/ 209719 h 303397"/>
                  <a:gd name="connsiteX12" fmla="*/ 0 w 422695"/>
                  <a:gd name="connsiteY12" fmla="*/ 138283 h 303397"/>
                  <a:gd name="connsiteX0" fmla="*/ 0 w 422695"/>
                  <a:gd name="connsiteY0" fmla="*/ 138283 h 303397"/>
                  <a:gd name="connsiteX1" fmla="*/ 119310 w 422695"/>
                  <a:gd name="connsiteY1" fmla="*/ 109189 h 303397"/>
                  <a:gd name="connsiteX2" fmla="*/ 113251 w 422695"/>
                  <a:gd name="connsiteY2" fmla="*/ 290 h 303397"/>
                  <a:gd name="connsiteX3" fmla="*/ 219944 w 422695"/>
                  <a:gd name="connsiteY3" fmla="*/ 0 h 303397"/>
                  <a:gd name="connsiteX4" fmla="*/ 232373 w 422695"/>
                  <a:gd name="connsiteY4" fmla="*/ 115981 h 303397"/>
                  <a:gd name="connsiteX5" fmla="*/ 344636 w 422695"/>
                  <a:gd name="connsiteY5" fmla="*/ 127132 h 303397"/>
                  <a:gd name="connsiteX6" fmla="*/ 422695 w 422695"/>
                  <a:gd name="connsiteY6" fmla="*/ 209719 h 303397"/>
                  <a:gd name="connsiteX7" fmla="*/ 329017 w 422695"/>
                  <a:gd name="connsiteY7" fmla="*/ 209719 h 303397"/>
                  <a:gd name="connsiteX8" fmla="*/ 329017 w 422695"/>
                  <a:gd name="connsiteY8" fmla="*/ 303397 h 303397"/>
                  <a:gd name="connsiteX9" fmla="*/ 93678 w 422695"/>
                  <a:gd name="connsiteY9" fmla="*/ 303397 h 303397"/>
                  <a:gd name="connsiteX10" fmla="*/ 93678 w 422695"/>
                  <a:gd name="connsiteY10" fmla="*/ 209719 h 303397"/>
                  <a:gd name="connsiteX11" fmla="*/ 0 w 422695"/>
                  <a:gd name="connsiteY11" fmla="*/ 209719 h 303397"/>
                  <a:gd name="connsiteX12" fmla="*/ 0 w 422695"/>
                  <a:gd name="connsiteY12" fmla="*/ 138283 h 303397"/>
                  <a:gd name="connsiteX0" fmla="*/ 0 w 352070"/>
                  <a:gd name="connsiteY0" fmla="*/ 138283 h 303397"/>
                  <a:gd name="connsiteX1" fmla="*/ 119310 w 352070"/>
                  <a:gd name="connsiteY1" fmla="*/ 109189 h 303397"/>
                  <a:gd name="connsiteX2" fmla="*/ 113251 w 352070"/>
                  <a:gd name="connsiteY2" fmla="*/ 290 h 303397"/>
                  <a:gd name="connsiteX3" fmla="*/ 219944 w 352070"/>
                  <a:gd name="connsiteY3" fmla="*/ 0 h 303397"/>
                  <a:gd name="connsiteX4" fmla="*/ 232373 w 352070"/>
                  <a:gd name="connsiteY4" fmla="*/ 115981 h 303397"/>
                  <a:gd name="connsiteX5" fmla="*/ 344636 w 352070"/>
                  <a:gd name="connsiteY5" fmla="*/ 127132 h 303397"/>
                  <a:gd name="connsiteX6" fmla="*/ 352070 w 352070"/>
                  <a:gd name="connsiteY6" fmla="*/ 209719 h 303397"/>
                  <a:gd name="connsiteX7" fmla="*/ 329017 w 352070"/>
                  <a:gd name="connsiteY7" fmla="*/ 209719 h 303397"/>
                  <a:gd name="connsiteX8" fmla="*/ 329017 w 352070"/>
                  <a:gd name="connsiteY8" fmla="*/ 303397 h 303397"/>
                  <a:gd name="connsiteX9" fmla="*/ 93678 w 352070"/>
                  <a:gd name="connsiteY9" fmla="*/ 303397 h 303397"/>
                  <a:gd name="connsiteX10" fmla="*/ 93678 w 352070"/>
                  <a:gd name="connsiteY10" fmla="*/ 209719 h 303397"/>
                  <a:gd name="connsiteX11" fmla="*/ 0 w 352070"/>
                  <a:gd name="connsiteY11" fmla="*/ 209719 h 303397"/>
                  <a:gd name="connsiteX12" fmla="*/ 0 w 352070"/>
                  <a:gd name="connsiteY12" fmla="*/ 138283 h 303397"/>
                  <a:gd name="connsiteX0" fmla="*/ 0 w 352070"/>
                  <a:gd name="connsiteY0" fmla="*/ 138283 h 303397"/>
                  <a:gd name="connsiteX1" fmla="*/ 119310 w 352070"/>
                  <a:gd name="connsiteY1" fmla="*/ 109189 h 303397"/>
                  <a:gd name="connsiteX2" fmla="*/ 113251 w 352070"/>
                  <a:gd name="connsiteY2" fmla="*/ 290 h 303397"/>
                  <a:gd name="connsiteX3" fmla="*/ 219944 w 352070"/>
                  <a:gd name="connsiteY3" fmla="*/ 0 h 303397"/>
                  <a:gd name="connsiteX4" fmla="*/ 232373 w 352070"/>
                  <a:gd name="connsiteY4" fmla="*/ 115981 h 303397"/>
                  <a:gd name="connsiteX5" fmla="*/ 344636 w 352070"/>
                  <a:gd name="connsiteY5" fmla="*/ 127132 h 303397"/>
                  <a:gd name="connsiteX6" fmla="*/ 352070 w 352070"/>
                  <a:gd name="connsiteY6" fmla="*/ 209719 h 303397"/>
                  <a:gd name="connsiteX7" fmla="*/ 236090 w 352070"/>
                  <a:gd name="connsiteY7" fmla="*/ 228305 h 303397"/>
                  <a:gd name="connsiteX8" fmla="*/ 329017 w 352070"/>
                  <a:gd name="connsiteY8" fmla="*/ 303397 h 303397"/>
                  <a:gd name="connsiteX9" fmla="*/ 93678 w 352070"/>
                  <a:gd name="connsiteY9" fmla="*/ 303397 h 303397"/>
                  <a:gd name="connsiteX10" fmla="*/ 93678 w 352070"/>
                  <a:gd name="connsiteY10" fmla="*/ 209719 h 303397"/>
                  <a:gd name="connsiteX11" fmla="*/ 0 w 352070"/>
                  <a:gd name="connsiteY11" fmla="*/ 209719 h 303397"/>
                  <a:gd name="connsiteX12" fmla="*/ 0 w 352070"/>
                  <a:gd name="connsiteY12" fmla="*/ 138283 h 303397"/>
                  <a:gd name="connsiteX0" fmla="*/ 0 w 352070"/>
                  <a:gd name="connsiteY0" fmla="*/ 138283 h 351719"/>
                  <a:gd name="connsiteX1" fmla="*/ 119310 w 352070"/>
                  <a:gd name="connsiteY1" fmla="*/ 109189 h 351719"/>
                  <a:gd name="connsiteX2" fmla="*/ 113251 w 352070"/>
                  <a:gd name="connsiteY2" fmla="*/ 290 h 351719"/>
                  <a:gd name="connsiteX3" fmla="*/ 219944 w 352070"/>
                  <a:gd name="connsiteY3" fmla="*/ 0 h 351719"/>
                  <a:gd name="connsiteX4" fmla="*/ 232373 w 352070"/>
                  <a:gd name="connsiteY4" fmla="*/ 115981 h 351719"/>
                  <a:gd name="connsiteX5" fmla="*/ 344636 w 352070"/>
                  <a:gd name="connsiteY5" fmla="*/ 127132 h 351719"/>
                  <a:gd name="connsiteX6" fmla="*/ 352070 w 352070"/>
                  <a:gd name="connsiteY6" fmla="*/ 209719 h 351719"/>
                  <a:gd name="connsiteX7" fmla="*/ 236090 w 352070"/>
                  <a:gd name="connsiteY7" fmla="*/ 228305 h 351719"/>
                  <a:gd name="connsiteX8" fmla="*/ 232373 w 352070"/>
                  <a:gd name="connsiteY8" fmla="*/ 351719 h 351719"/>
                  <a:gd name="connsiteX9" fmla="*/ 93678 w 352070"/>
                  <a:gd name="connsiteY9" fmla="*/ 303397 h 351719"/>
                  <a:gd name="connsiteX10" fmla="*/ 93678 w 352070"/>
                  <a:gd name="connsiteY10" fmla="*/ 209719 h 351719"/>
                  <a:gd name="connsiteX11" fmla="*/ 0 w 352070"/>
                  <a:gd name="connsiteY11" fmla="*/ 209719 h 351719"/>
                  <a:gd name="connsiteX12" fmla="*/ 0 w 352070"/>
                  <a:gd name="connsiteY12" fmla="*/ 138283 h 351719"/>
                  <a:gd name="connsiteX0" fmla="*/ 0 w 352070"/>
                  <a:gd name="connsiteY0" fmla="*/ 138283 h 351719"/>
                  <a:gd name="connsiteX1" fmla="*/ 119310 w 352070"/>
                  <a:gd name="connsiteY1" fmla="*/ 109189 h 351719"/>
                  <a:gd name="connsiteX2" fmla="*/ 113251 w 352070"/>
                  <a:gd name="connsiteY2" fmla="*/ 290 h 351719"/>
                  <a:gd name="connsiteX3" fmla="*/ 219944 w 352070"/>
                  <a:gd name="connsiteY3" fmla="*/ 0 h 351719"/>
                  <a:gd name="connsiteX4" fmla="*/ 232373 w 352070"/>
                  <a:gd name="connsiteY4" fmla="*/ 115981 h 351719"/>
                  <a:gd name="connsiteX5" fmla="*/ 344636 w 352070"/>
                  <a:gd name="connsiteY5" fmla="*/ 127132 h 351719"/>
                  <a:gd name="connsiteX6" fmla="*/ 352070 w 352070"/>
                  <a:gd name="connsiteY6" fmla="*/ 209719 h 351719"/>
                  <a:gd name="connsiteX7" fmla="*/ 236090 w 352070"/>
                  <a:gd name="connsiteY7" fmla="*/ 228305 h 351719"/>
                  <a:gd name="connsiteX8" fmla="*/ 232373 w 352070"/>
                  <a:gd name="connsiteY8" fmla="*/ 351719 h 351719"/>
                  <a:gd name="connsiteX9" fmla="*/ 127132 w 352070"/>
                  <a:gd name="connsiteY9" fmla="*/ 351719 h 351719"/>
                  <a:gd name="connsiteX10" fmla="*/ 93678 w 352070"/>
                  <a:gd name="connsiteY10" fmla="*/ 209719 h 351719"/>
                  <a:gd name="connsiteX11" fmla="*/ 0 w 352070"/>
                  <a:gd name="connsiteY11" fmla="*/ 209719 h 351719"/>
                  <a:gd name="connsiteX12" fmla="*/ 0 w 352070"/>
                  <a:gd name="connsiteY12" fmla="*/ 138283 h 351719"/>
                  <a:gd name="connsiteX0" fmla="*/ 0 w 352070"/>
                  <a:gd name="connsiteY0" fmla="*/ 138283 h 351719"/>
                  <a:gd name="connsiteX1" fmla="*/ 119310 w 352070"/>
                  <a:gd name="connsiteY1" fmla="*/ 109189 h 351719"/>
                  <a:gd name="connsiteX2" fmla="*/ 113251 w 352070"/>
                  <a:gd name="connsiteY2" fmla="*/ 290 h 351719"/>
                  <a:gd name="connsiteX3" fmla="*/ 219944 w 352070"/>
                  <a:gd name="connsiteY3" fmla="*/ 0 h 351719"/>
                  <a:gd name="connsiteX4" fmla="*/ 232373 w 352070"/>
                  <a:gd name="connsiteY4" fmla="*/ 115981 h 351719"/>
                  <a:gd name="connsiteX5" fmla="*/ 344636 w 352070"/>
                  <a:gd name="connsiteY5" fmla="*/ 127132 h 351719"/>
                  <a:gd name="connsiteX6" fmla="*/ 352070 w 352070"/>
                  <a:gd name="connsiteY6" fmla="*/ 209719 h 351719"/>
                  <a:gd name="connsiteX7" fmla="*/ 236090 w 352070"/>
                  <a:gd name="connsiteY7" fmla="*/ 228305 h 351719"/>
                  <a:gd name="connsiteX8" fmla="*/ 232373 w 352070"/>
                  <a:gd name="connsiteY8" fmla="*/ 351719 h 351719"/>
                  <a:gd name="connsiteX9" fmla="*/ 127132 w 352070"/>
                  <a:gd name="connsiteY9" fmla="*/ 351719 h 351719"/>
                  <a:gd name="connsiteX10" fmla="*/ 119698 w 352070"/>
                  <a:gd name="connsiteY10" fmla="*/ 232022 h 351719"/>
                  <a:gd name="connsiteX11" fmla="*/ 0 w 352070"/>
                  <a:gd name="connsiteY11" fmla="*/ 209719 h 351719"/>
                  <a:gd name="connsiteX12" fmla="*/ 0 w 352070"/>
                  <a:gd name="connsiteY12" fmla="*/ 138283 h 351719"/>
                  <a:gd name="connsiteX0" fmla="*/ 7435 w 359505"/>
                  <a:gd name="connsiteY0" fmla="*/ 138283 h 351719"/>
                  <a:gd name="connsiteX1" fmla="*/ 126745 w 359505"/>
                  <a:gd name="connsiteY1" fmla="*/ 109189 h 351719"/>
                  <a:gd name="connsiteX2" fmla="*/ 120686 w 359505"/>
                  <a:gd name="connsiteY2" fmla="*/ 290 h 351719"/>
                  <a:gd name="connsiteX3" fmla="*/ 227379 w 359505"/>
                  <a:gd name="connsiteY3" fmla="*/ 0 h 351719"/>
                  <a:gd name="connsiteX4" fmla="*/ 239808 w 359505"/>
                  <a:gd name="connsiteY4" fmla="*/ 115981 h 351719"/>
                  <a:gd name="connsiteX5" fmla="*/ 352071 w 359505"/>
                  <a:gd name="connsiteY5" fmla="*/ 127132 h 351719"/>
                  <a:gd name="connsiteX6" fmla="*/ 359505 w 359505"/>
                  <a:gd name="connsiteY6" fmla="*/ 209719 h 351719"/>
                  <a:gd name="connsiteX7" fmla="*/ 243525 w 359505"/>
                  <a:gd name="connsiteY7" fmla="*/ 228305 h 351719"/>
                  <a:gd name="connsiteX8" fmla="*/ 239808 w 359505"/>
                  <a:gd name="connsiteY8" fmla="*/ 351719 h 351719"/>
                  <a:gd name="connsiteX9" fmla="*/ 134567 w 359505"/>
                  <a:gd name="connsiteY9" fmla="*/ 351719 h 351719"/>
                  <a:gd name="connsiteX10" fmla="*/ 127133 w 359505"/>
                  <a:gd name="connsiteY10" fmla="*/ 232022 h 351719"/>
                  <a:gd name="connsiteX11" fmla="*/ 0 w 359505"/>
                  <a:gd name="connsiteY11" fmla="*/ 239456 h 351719"/>
                  <a:gd name="connsiteX12" fmla="*/ 7435 w 359505"/>
                  <a:gd name="connsiteY12" fmla="*/ 138283 h 351719"/>
                  <a:gd name="connsiteX0" fmla="*/ 7435 w 359505"/>
                  <a:gd name="connsiteY0" fmla="*/ 127132 h 351719"/>
                  <a:gd name="connsiteX1" fmla="*/ 126745 w 359505"/>
                  <a:gd name="connsiteY1" fmla="*/ 109189 h 351719"/>
                  <a:gd name="connsiteX2" fmla="*/ 120686 w 359505"/>
                  <a:gd name="connsiteY2" fmla="*/ 290 h 351719"/>
                  <a:gd name="connsiteX3" fmla="*/ 227379 w 359505"/>
                  <a:gd name="connsiteY3" fmla="*/ 0 h 351719"/>
                  <a:gd name="connsiteX4" fmla="*/ 239808 w 359505"/>
                  <a:gd name="connsiteY4" fmla="*/ 115981 h 351719"/>
                  <a:gd name="connsiteX5" fmla="*/ 352071 w 359505"/>
                  <a:gd name="connsiteY5" fmla="*/ 127132 h 351719"/>
                  <a:gd name="connsiteX6" fmla="*/ 359505 w 359505"/>
                  <a:gd name="connsiteY6" fmla="*/ 209719 h 351719"/>
                  <a:gd name="connsiteX7" fmla="*/ 243525 w 359505"/>
                  <a:gd name="connsiteY7" fmla="*/ 228305 h 351719"/>
                  <a:gd name="connsiteX8" fmla="*/ 239808 w 359505"/>
                  <a:gd name="connsiteY8" fmla="*/ 351719 h 351719"/>
                  <a:gd name="connsiteX9" fmla="*/ 134567 w 359505"/>
                  <a:gd name="connsiteY9" fmla="*/ 351719 h 351719"/>
                  <a:gd name="connsiteX10" fmla="*/ 127133 w 359505"/>
                  <a:gd name="connsiteY10" fmla="*/ 232022 h 351719"/>
                  <a:gd name="connsiteX11" fmla="*/ 0 w 359505"/>
                  <a:gd name="connsiteY11" fmla="*/ 239456 h 351719"/>
                  <a:gd name="connsiteX12" fmla="*/ 7435 w 359505"/>
                  <a:gd name="connsiteY12" fmla="*/ 127132 h 351719"/>
                  <a:gd name="connsiteX0" fmla="*/ 7435 w 352071"/>
                  <a:gd name="connsiteY0" fmla="*/ 127132 h 351719"/>
                  <a:gd name="connsiteX1" fmla="*/ 126745 w 352071"/>
                  <a:gd name="connsiteY1" fmla="*/ 109189 h 351719"/>
                  <a:gd name="connsiteX2" fmla="*/ 120686 w 352071"/>
                  <a:gd name="connsiteY2" fmla="*/ 290 h 351719"/>
                  <a:gd name="connsiteX3" fmla="*/ 227379 w 352071"/>
                  <a:gd name="connsiteY3" fmla="*/ 0 h 351719"/>
                  <a:gd name="connsiteX4" fmla="*/ 239808 w 352071"/>
                  <a:gd name="connsiteY4" fmla="*/ 115981 h 351719"/>
                  <a:gd name="connsiteX5" fmla="*/ 352071 w 352071"/>
                  <a:gd name="connsiteY5" fmla="*/ 127132 h 351719"/>
                  <a:gd name="connsiteX6" fmla="*/ 352071 w 352071"/>
                  <a:gd name="connsiteY6" fmla="*/ 232022 h 351719"/>
                  <a:gd name="connsiteX7" fmla="*/ 243525 w 352071"/>
                  <a:gd name="connsiteY7" fmla="*/ 228305 h 351719"/>
                  <a:gd name="connsiteX8" fmla="*/ 239808 w 352071"/>
                  <a:gd name="connsiteY8" fmla="*/ 351719 h 351719"/>
                  <a:gd name="connsiteX9" fmla="*/ 134567 w 352071"/>
                  <a:gd name="connsiteY9" fmla="*/ 351719 h 351719"/>
                  <a:gd name="connsiteX10" fmla="*/ 127133 w 352071"/>
                  <a:gd name="connsiteY10" fmla="*/ 232022 h 351719"/>
                  <a:gd name="connsiteX11" fmla="*/ 0 w 352071"/>
                  <a:gd name="connsiteY11" fmla="*/ 239456 h 351719"/>
                  <a:gd name="connsiteX12" fmla="*/ 7435 w 352071"/>
                  <a:gd name="connsiteY12" fmla="*/ 127132 h 351719"/>
                  <a:gd name="connsiteX0" fmla="*/ 7435 w 352071"/>
                  <a:gd name="connsiteY0" fmla="*/ 127132 h 351719"/>
                  <a:gd name="connsiteX1" fmla="*/ 126745 w 352071"/>
                  <a:gd name="connsiteY1" fmla="*/ 109189 h 351719"/>
                  <a:gd name="connsiteX2" fmla="*/ 120686 w 352071"/>
                  <a:gd name="connsiteY2" fmla="*/ 290 h 351719"/>
                  <a:gd name="connsiteX3" fmla="*/ 227379 w 352071"/>
                  <a:gd name="connsiteY3" fmla="*/ 0 h 351719"/>
                  <a:gd name="connsiteX4" fmla="*/ 239808 w 352071"/>
                  <a:gd name="connsiteY4" fmla="*/ 115981 h 351719"/>
                  <a:gd name="connsiteX5" fmla="*/ 352071 w 352071"/>
                  <a:gd name="connsiteY5" fmla="*/ 127132 h 351719"/>
                  <a:gd name="connsiteX6" fmla="*/ 352071 w 352071"/>
                  <a:gd name="connsiteY6" fmla="*/ 232022 h 351719"/>
                  <a:gd name="connsiteX7" fmla="*/ 243525 w 352071"/>
                  <a:gd name="connsiteY7" fmla="*/ 228305 h 351719"/>
                  <a:gd name="connsiteX8" fmla="*/ 239808 w 352071"/>
                  <a:gd name="connsiteY8" fmla="*/ 351719 h 351719"/>
                  <a:gd name="connsiteX9" fmla="*/ 134567 w 352071"/>
                  <a:gd name="connsiteY9" fmla="*/ 351719 h 351719"/>
                  <a:gd name="connsiteX10" fmla="*/ 127133 w 352071"/>
                  <a:gd name="connsiteY10" fmla="*/ 232022 h 351719"/>
                  <a:gd name="connsiteX11" fmla="*/ 0 w 352071"/>
                  <a:gd name="connsiteY11" fmla="*/ 239456 h 351719"/>
                  <a:gd name="connsiteX12" fmla="*/ 7435 w 352071"/>
                  <a:gd name="connsiteY12" fmla="*/ 127132 h 351719"/>
                  <a:gd name="connsiteX0" fmla="*/ 7435 w 352071"/>
                  <a:gd name="connsiteY0" fmla="*/ 127132 h 351719"/>
                  <a:gd name="connsiteX1" fmla="*/ 126745 w 352071"/>
                  <a:gd name="connsiteY1" fmla="*/ 109189 h 351719"/>
                  <a:gd name="connsiteX2" fmla="*/ 120686 w 352071"/>
                  <a:gd name="connsiteY2" fmla="*/ 290 h 351719"/>
                  <a:gd name="connsiteX3" fmla="*/ 227379 w 352071"/>
                  <a:gd name="connsiteY3" fmla="*/ 0 h 351719"/>
                  <a:gd name="connsiteX4" fmla="*/ 239808 w 352071"/>
                  <a:gd name="connsiteY4" fmla="*/ 115981 h 351719"/>
                  <a:gd name="connsiteX5" fmla="*/ 352071 w 352071"/>
                  <a:gd name="connsiteY5" fmla="*/ 127132 h 351719"/>
                  <a:gd name="connsiteX6" fmla="*/ 352071 w 352071"/>
                  <a:gd name="connsiteY6" fmla="*/ 232022 h 351719"/>
                  <a:gd name="connsiteX7" fmla="*/ 243525 w 352071"/>
                  <a:gd name="connsiteY7" fmla="*/ 228305 h 351719"/>
                  <a:gd name="connsiteX8" fmla="*/ 239808 w 352071"/>
                  <a:gd name="connsiteY8" fmla="*/ 351719 h 351719"/>
                  <a:gd name="connsiteX9" fmla="*/ 134567 w 352071"/>
                  <a:gd name="connsiteY9" fmla="*/ 351719 h 351719"/>
                  <a:gd name="connsiteX10" fmla="*/ 127133 w 352071"/>
                  <a:gd name="connsiteY10" fmla="*/ 232022 h 351719"/>
                  <a:gd name="connsiteX11" fmla="*/ 0 w 352071"/>
                  <a:gd name="connsiteY11" fmla="*/ 239456 h 351719"/>
                  <a:gd name="connsiteX12" fmla="*/ 7435 w 352071"/>
                  <a:gd name="connsiteY12" fmla="*/ 127132 h 351719"/>
                  <a:gd name="connsiteX0" fmla="*/ 7435 w 352071"/>
                  <a:gd name="connsiteY0" fmla="*/ 127132 h 351719"/>
                  <a:gd name="connsiteX1" fmla="*/ 126745 w 352071"/>
                  <a:gd name="connsiteY1" fmla="*/ 109189 h 351719"/>
                  <a:gd name="connsiteX2" fmla="*/ 120686 w 352071"/>
                  <a:gd name="connsiteY2" fmla="*/ 290 h 351719"/>
                  <a:gd name="connsiteX3" fmla="*/ 227379 w 352071"/>
                  <a:gd name="connsiteY3" fmla="*/ 0 h 351719"/>
                  <a:gd name="connsiteX4" fmla="*/ 239808 w 352071"/>
                  <a:gd name="connsiteY4" fmla="*/ 115981 h 351719"/>
                  <a:gd name="connsiteX5" fmla="*/ 352071 w 352071"/>
                  <a:gd name="connsiteY5" fmla="*/ 127132 h 351719"/>
                  <a:gd name="connsiteX6" fmla="*/ 352071 w 352071"/>
                  <a:gd name="connsiteY6" fmla="*/ 232022 h 351719"/>
                  <a:gd name="connsiteX7" fmla="*/ 243525 w 352071"/>
                  <a:gd name="connsiteY7" fmla="*/ 228305 h 351719"/>
                  <a:gd name="connsiteX8" fmla="*/ 239808 w 352071"/>
                  <a:gd name="connsiteY8" fmla="*/ 351719 h 351719"/>
                  <a:gd name="connsiteX9" fmla="*/ 134567 w 352071"/>
                  <a:gd name="connsiteY9" fmla="*/ 351719 h 351719"/>
                  <a:gd name="connsiteX10" fmla="*/ 127133 w 352071"/>
                  <a:gd name="connsiteY10" fmla="*/ 232022 h 351719"/>
                  <a:gd name="connsiteX11" fmla="*/ 0 w 352071"/>
                  <a:gd name="connsiteY11" fmla="*/ 239456 h 351719"/>
                  <a:gd name="connsiteX12" fmla="*/ 7435 w 352071"/>
                  <a:gd name="connsiteY12" fmla="*/ 127132 h 351719"/>
                  <a:gd name="connsiteX0" fmla="*/ 7435 w 359215"/>
                  <a:gd name="connsiteY0" fmla="*/ 127132 h 351719"/>
                  <a:gd name="connsiteX1" fmla="*/ 126745 w 359215"/>
                  <a:gd name="connsiteY1" fmla="*/ 109189 h 351719"/>
                  <a:gd name="connsiteX2" fmla="*/ 120686 w 359215"/>
                  <a:gd name="connsiteY2" fmla="*/ 290 h 351719"/>
                  <a:gd name="connsiteX3" fmla="*/ 227379 w 359215"/>
                  <a:gd name="connsiteY3" fmla="*/ 0 h 351719"/>
                  <a:gd name="connsiteX4" fmla="*/ 239808 w 359215"/>
                  <a:gd name="connsiteY4" fmla="*/ 115981 h 351719"/>
                  <a:gd name="connsiteX5" fmla="*/ 352071 w 359215"/>
                  <a:gd name="connsiteY5" fmla="*/ 127132 h 351719"/>
                  <a:gd name="connsiteX6" fmla="*/ 359215 w 359215"/>
                  <a:gd name="connsiteY6" fmla="*/ 231505 h 351719"/>
                  <a:gd name="connsiteX7" fmla="*/ 243525 w 359215"/>
                  <a:gd name="connsiteY7" fmla="*/ 228305 h 351719"/>
                  <a:gd name="connsiteX8" fmla="*/ 239808 w 359215"/>
                  <a:gd name="connsiteY8" fmla="*/ 351719 h 351719"/>
                  <a:gd name="connsiteX9" fmla="*/ 134567 w 359215"/>
                  <a:gd name="connsiteY9" fmla="*/ 351719 h 351719"/>
                  <a:gd name="connsiteX10" fmla="*/ 127133 w 359215"/>
                  <a:gd name="connsiteY10" fmla="*/ 232022 h 351719"/>
                  <a:gd name="connsiteX11" fmla="*/ 0 w 359215"/>
                  <a:gd name="connsiteY11" fmla="*/ 239456 h 351719"/>
                  <a:gd name="connsiteX12" fmla="*/ 7435 w 359215"/>
                  <a:gd name="connsiteY12" fmla="*/ 127132 h 351719"/>
                  <a:gd name="connsiteX0" fmla="*/ 7435 w 359215"/>
                  <a:gd name="connsiteY0" fmla="*/ 127132 h 351719"/>
                  <a:gd name="connsiteX1" fmla="*/ 126745 w 359215"/>
                  <a:gd name="connsiteY1" fmla="*/ 109189 h 351719"/>
                  <a:gd name="connsiteX2" fmla="*/ 120686 w 359215"/>
                  <a:gd name="connsiteY2" fmla="*/ 290 h 351719"/>
                  <a:gd name="connsiteX3" fmla="*/ 227379 w 359215"/>
                  <a:gd name="connsiteY3" fmla="*/ 0 h 351719"/>
                  <a:gd name="connsiteX4" fmla="*/ 239808 w 359215"/>
                  <a:gd name="connsiteY4" fmla="*/ 115981 h 351719"/>
                  <a:gd name="connsiteX5" fmla="*/ 356834 w 359215"/>
                  <a:gd name="connsiteY5" fmla="*/ 123555 h 351719"/>
                  <a:gd name="connsiteX6" fmla="*/ 359215 w 359215"/>
                  <a:gd name="connsiteY6" fmla="*/ 231505 h 351719"/>
                  <a:gd name="connsiteX7" fmla="*/ 243525 w 359215"/>
                  <a:gd name="connsiteY7" fmla="*/ 228305 h 351719"/>
                  <a:gd name="connsiteX8" fmla="*/ 239808 w 359215"/>
                  <a:gd name="connsiteY8" fmla="*/ 351719 h 351719"/>
                  <a:gd name="connsiteX9" fmla="*/ 134567 w 359215"/>
                  <a:gd name="connsiteY9" fmla="*/ 351719 h 351719"/>
                  <a:gd name="connsiteX10" fmla="*/ 127133 w 359215"/>
                  <a:gd name="connsiteY10" fmla="*/ 232022 h 351719"/>
                  <a:gd name="connsiteX11" fmla="*/ 0 w 359215"/>
                  <a:gd name="connsiteY11" fmla="*/ 239456 h 351719"/>
                  <a:gd name="connsiteX12" fmla="*/ 7435 w 359215"/>
                  <a:gd name="connsiteY12" fmla="*/ 127132 h 351719"/>
                  <a:gd name="connsiteX0" fmla="*/ 7435 w 359215"/>
                  <a:gd name="connsiteY0" fmla="*/ 127132 h 351719"/>
                  <a:gd name="connsiteX1" fmla="*/ 126745 w 359215"/>
                  <a:gd name="connsiteY1" fmla="*/ 109189 h 351719"/>
                  <a:gd name="connsiteX2" fmla="*/ 120686 w 359215"/>
                  <a:gd name="connsiteY2" fmla="*/ 290 h 351719"/>
                  <a:gd name="connsiteX3" fmla="*/ 227379 w 359215"/>
                  <a:gd name="connsiteY3" fmla="*/ 0 h 351719"/>
                  <a:gd name="connsiteX4" fmla="*/ 239808 w 359215"/>
                  <a:gd name="connsiteY4" fmla="*/ 123555 h 351719"/>
                  <a:gd name="connsiteX5" fmla="*/ 356834 w 359215"/>
                  <a:gd name="connsiteY5" fmla="*/ 123555 h 351719"/>
                  <a:gd name="connsiteX6" fmla="*/ 359215 w 359215"/>
                  <a:gd name="connsiteY6" fmla="*/ 231505 h 351719"/>
                  <a:gd name="connsiteX7" fmla="*/ 243525 w 359215"/>
                  <a:gd name="connsiteY7" fmla="*/ 228305 h 351719"/>
                  <a:gd name="connsiteX8" fmla="*/ 239808 w 359215"/>
                  <a:gd name="connsiteY8" fmla="*/ 351719 h 351719"/>
                  <a:gd name="connsiteX9" fmla="*/ 134567 w 359215"/>
                  <a:gd name="connsiteY9" fmla="*/ 351719 h 351719"/>
                  <a:gd name="connsiteX10" fmla="*/ 127133 w 359215"/>
                  <a:gd name="connsiteY10" fmla="*/ 232022 h 351719"/>
                  <a:gd name="connsiteX11" fmla="*/ 0 w 359215"/>
                  <a:gd name="connsiteY11" fmla="*/ 239456 h 351719"/>
                  <a:gd name="connsiteX12" fmla="*/ 7435 w 359215"/>
                  <a:gd name="connsiteY12" fmla="*/ 127132 h 351719"/>
                  <a:gd name="connsiteX0" fmla="*/ 7435 w 359215"/>
                  <a:gd name="connsiteY0" fmla="*/ 127132 h 351719"/>
                  <a:gd name="connsiteX1" fmla="*/ 126745 w 359215"/>
                  <a:gd name="connsiteY1" fmla="*/ 123555 h 351719"/>
                  <a:gd name="connsiteX2" fmla="*/ 120686 w 359215"/>
                  <a:gd name="connsiteY2" fmla="*/ 290 h 351719"/>
                  <a:gd name="connsiteX3" fmla="*/ 227379 w 359215"/>
                  <a:gd name="connsiteY3" fmla="*/ 0 h 351719"/>
                  <a:gd name="connsiteX4" fmla="*/ 239808 w 359215"/>
                  <a:gd name="connsiteY4" fmla="*/ 123555 h 351719"/>
                  <a:gd name="connsiteX5" fmla="*/ 356834 w 359215"/>
                  <a:gd name="connsiteY5" fmla="*/ 123555 h 351719"/>
                  <a:gd name="connsiteX6" fmla="*/ 359215 w 359215"/>
                  <a:gd name="connsiteY6" fmla="*/ 231505 h 351719"/>
                  <a:gd name="connsiteX7" fmla="*/ 243525 w 359215"/>
                  <a:gd name="connsiteY7" fmla="*/ 228305 h 351719"/>
                  <a:gd name="connsiteX8" fmla="*/ 239808 w 359215"/>
                  <a:gd name="connsiteY8" fmla="*/ 351719 h 351719"/>
                  <a:gd name="connsiteX9" fmla="*/ 134567 w 359215"/>
                  <a:gd name="connsiteY9" fmla="*/ 351719 h 351719"/>
                  <a:gd name="connsiteX10" fmla="*/ 127133 w 359215"/>
                  <a:gd name="connsiteY10" fmla="*/ 232022 h 351719"/>
                  <a:gd name="connsiteX11" fmla="*/ 0 w 359215"/>
                  <a:gd name="connsiteY11" fmla="*/ 239456 h 351719"/>
                  <a:gd name="connsiteX12" fmla="*/ 7435 w 359215"/>
                  <a:gd name="connsiteY12" fmla="*/ 127132 h 351719"/>
                  <a:gd name="connsiteX0" fmla="*/ 2672 w 354452"/>
                  <a:gd name="connsiteY0" fmla="*/ 127132 h 351719"/>
                  <a:gd name="connsiteX1" fmla="*/ 121982 w 354452"/>
                  <a:gd name="connsiteY1" fmla="*/ 123555 h 351719"/>
                  <a:gd name="connsiteX2" fmla="*/ 115923 w 354452"/>
                  <a:gd name="connsiteY2" fmla="*/ 290 h 351719"/>
                  <a:gd name="connsiteX3" fmla="*/ 222616 w 354452"/>
                  <a:gd name="connsiteY3" fmla="*/ 0 h 351719"/>
                  <a:gd name="connsiteX4" fmla="*/ 235045 w 354452"/>
                  <a:gd name="connsiteY4" fmla="*/ 123555 h 351719"/>
                  <a:gd name="connsiteX5" fmla="*/ 352071 w 354452"/>
                  <a:gd name="connsiteY5" fmla="*/ 123555 h 351719"/>
                  <a:gd name="connsiteX6" fmla="*/ 354452 w 354452"/>
                  <a:gd name="connsiteY6" fmla="*/ 231505 h 351719"/>
                  <a:gd name="connsiteX7" fmla="*/ 238762 w 354452"/>
                  <a:gd name="connsiteY7" fmla="*/ 228305 h 351719"/>
                  <a:gd name="connsiteX8" fmla="*/ 235045 w 354452"/>
                  <a:gd name="connsiteY8" fmla="*/ 351719 h 351719"/>
                  <a:gd name="connsiteX9" fmla="*/ 129804 w 354452"/>
                  <a:gd name="connsiteY9" fmla="*/ 351719 h 351719"/>
                  <a:gd name="connsiteX10" fmla="*/ 122370 w 354452"/>
                  <a:gd name="connsiteY10" fmla="*/ 232022 h 351719"/>
                  <a:gd name="connsiteX11" fmla="*/ 0 w 354452"/>
                  <a:gd name="connsiteY11" fmla="*/ 231505 h 351719"/>
                  <a:gd name="connsiteX12" fmla="*/ 2672 w 354452"/>
                  <a:gd name="connsiteY12" fmla="*/ 127132 h 351719"/>
                  <a:gd name="connsiteX0" fmla="*/ 2672 w 354452"/>
                  <a:gd name="connsiteY0" fmla="*/ 126842 h 351429"/>
                  <a:gd name="connsiteX1" fmla="*/ 121982 w 354452"/>
                  <a:gd name="connsiteY1" fmla="*/ 123265 h 351429"/>
                  <a:gd name="connsiteX2" fmla="*/ 115923 w 354452"/>
                  <a:gd name="connsiteY2" fmla="*/ 0 h 351429"/>
                  <a:gd name="connsiteX3" fmla="*/ 232141 w 354452"/>
                  <a:gd name="connsiteY3" fmla="*/ 4472 h 351429"/>
                  <a:gd name="connsiteX4" fmla="*/ 235045 w 354452"/>
                  <a:gd name="connsiteY4" fmla="*/ 123265 h 351429"/>
                  <a:gd name="connsiteX5" fmla="*/ 352071 w 354452"/>
                  <a:gd name="connsiteY5" fmla="*/ 123265 h 351429"/>
                  <a:gd name="connsiteX6" fmla="*/ 354452 w 354452"/>
                  <a:gd name="connsiteY6" fmla="*/ 231215 h 351429"/>
                  <a:gd name="connsiteX7" fmla="*/ 238762 w 354452"/>
                  <a:gd name="connsiteY7" fmla="*/ 228015 h 351429"/>
                  <a:gd name="connsiteX8" fmla="*/ 235045 w 354452"/>
                  <a:gd name="connsiteY8" fmla="*/ 351429 h 351429"/>
                  <a:gd name="connsiteX9" fmla="*/ 129804 w 354452"/>
                  <a:gd name="connsiteY9" fmla="*/ 351429 h 351429"/>
                  <a:gd name="connsiteX10" fmla="*/ 122370 w 354452"/>
                  <a:gd name="connsiteY10" fmla="*/ 231732 h 351429"/>
                  <a:gd name="connsiteX11" fmla="*/ 0 w 354452"/>
                  <a:gd name="connsiteY11" fmla="*/ 231215 h 351429"/>
                  <a:gd name="connsiteX12" fmla="*/ 2672 w 354452"/>
                  <a:gd name="connsiteY12" fmla="*/ 126842 h 351429"/>
                  <a:gd name="connsiteX0" fmla="*/ 2672 w 354452"/>
                  <a:gd name="connsiteY0" fmla="*/ 129514 h 354101"/>
                  <a:gd name="connsiteX1" fmla="*/ 121982 w 354452"/>
                  <a:gd name="connsiteY1" fmla="*/ 125937 h 354101"/>
                  <a:gd name="connsiteX2" fmla="*/ 115923 w 354452"/>
                  <a:gd name="connsiteY2" fmla="*/ 2672 h 354101"/>
                  <a:gd name="connsiteX3" fmla="*/ 224997 w 354452"/>
                  <a:gd name="connsiteY3" fmla="*/ 0 h 354101"/>
                  <a:gd name="connsiteX4" fmla="*/ 235045 w 354452"/>
                  <a:gd name="connsiteY4" fmla="*/ 125937 h 354101"/>
                  <a:gd name="connsiteX5" fmla="*/ 352071 w 354452"/>
                  <a:gd name="connsiteY5" fmla="*/ 125937 h 354101"/>
                  <a:gd name="connsiteX6" fmla="*/ 354452 w 354452"/>
                  <a:gd name="connsiteY6" fmla="*/ 233887 h 354101"/>
                  <a:gd name="connsiteX7" fmla="*/ 238762 w 354452"/>
                  <a:gd name="connsiteY7" fmla="*/ 230687 h 354101"/>
                  <a:gd name="connsiteX8" fmla="*/ 235045 w 354452"/>
                  <a:gd name="connsiteY8" fmla="*/ 354101 h 354101"/>
                  <a:gd name="connsiteX9" fmla="*/ 129804 w 354452"/>
                  <a:gd name="connsiteY9" fmla="*/ 354101 h 354101"/>
                  <a:gd name="connsiteX10" fmla="*/ 122370 w 354452"/>
                  <a:gd name="connsiteY10" fmla="*/ 234404 h 354101"/>
                  <a:gd name="connsiteX11" fmla="*/ 0 w 354452"/>
                  <a:gd name="connsiteY11" fmla="*/ 233887 h 354101"/>
                  <a:gd name="connsiteX12" fmla="*/ 2672 w 354452"/>
                  <a:gd name="connsiteY12" fmla="*/ 129514 h 354101"/>
                  <a:gd name="connsiteX0" fmla="*/ 2672 w 354452"/>
                  <a:gd name="connsiteY0" fmla="*/ 127133 h 351720"/>
                  <a:gd name="connsiteX1" fmla="*/ 121982 w 354452"/>
                  <a:gd name="connsiteY1" fmla="*/ 123556 h 351720"/>
                  <a:gd name="connsiteX2" fmla="*/ 115923 w 354452"/>
                  <a:gd name="connsiteY2" fmla="*/ 291 h 351720"/>
                  <a:gd name="connsiteX3" fmla="*/ 239285 w 354452"/>
                  <a:gd name="connsiteY3" fmla="*/ 0 h 351720"/>
                  <a:gd name="connsiteX4" fmla="*/ 235045 w 354452"/>
                  <a:gd name="connsiteY4" fmla="*/ 123556 h 351720"/>
                  <a:gd name="connsiteX5" fmla="*/ 352071 w 354452"/>
                  <a:gd name="connsiteY5" fmla="*/ 123556 h 351720"/>
                  <a:gd name="connsiteX6" fmla="*/ 354452 w 354452"/>
                  <a:gd name="connsiteY6" fmla="*/ 231506 h 351720"/>
                  <a:gd name="connsiteX7" fmla="*/ 238762 w 354452"/>
                  <a:gd name="connsiteY7" fmla="*/ 228306 h 351720"/>
                  <a:gd name="connsiteX8" fmla="*/ 235045 w 354452"/>
                  <a:gd name="connsiteY8" fmla="*/ 351720 h 351720"/>
                  <a:gd name="connsiteX9" fmla="*/ 129804 w 354452"/>
                  <a:gd name="connsiteY9" fmla="*/ 351720 h 351720"/>
                  <a:gd name="connsiteX10" fmla="*/ 122370 w 354452"/>
                  <a:gd name="connsiteY10" fmla="*/ 232023 h 351720"/>
                  <a:gd name="connsiteX11" fmla="*/ 0 w 354452"/>
                  <a:gd name="connsiteY11" fmla="*/ 231506 h 351720"/>
                  <a:gd name="connsiteX12" fmla="*/ 2672 w 354452"/>
                  <a:gd name="connsiteY12" fmla="*/ 127133 h 351720"/>
                  <a:gd name="connsiteX0" fmla="*/ 2672 w 354452"/>
                  <a:gd name="connsiteY0" fmla="*/ 132165 h 356752"/>
                  <a:gd name="connsiteX1" fmla="*/ 121982 w 354452"/>
                  <a:gd name="connsiteY1" fmla="*/ 128588 h 356752"/>
                  <a:gd name="connsiteX2" fmla="*/ 125297 w 354452"/>
                  <a:gd name="connsiteY2" fmla="*/ 0 h 356752"/>
                  <a:gd name="connsiteX3" fmla="*/ 239285 w 354452"/>
                  <a:gd name="connsiteY3" fmla="*/ 5032 h 356752"/>
                  <a:gd name="connsiteX4" fmla="*/ 235045 w 354452"/>
                  <a:gd name="connsiteY4" fmla="*/ 128588 h 356752"/>
                  <a:gd name="connsiteX5" fmla="*/ 352071 w 354452"/>
                  <a:gd name="connsiteY5" fmla="*/ 128588 h 356752"/>
                  <a:gd name="connsiteX6" fmla="*/ 354452 w 354452"/>
                  <a:gd name="connsiteY6" fmla="*/ 236538 h 356752"/>
                  <a:gd name="connsiteX7" fmla="*/ 238762 w 354452"/>
                  <a:gd name="connsiteY7" fmla="*/ 233338 h 356752"/>
                  <a:gd name="connsiteX8" fmla="*/ 235045 w 354452"/>
                  <a:gd name="connsiteY8" fmla="*/ 356752 h 356752"/>
                  <a:gd name="connsiteX9" fmla="*/ 129804 w 354452"/>
                  <a:gd name="connsiteY9" fmla="*/ 356752 h 356752"/>
                  <a:gd name="connsiteX10" fmla="*/ 122370 w 354452"/>
                  <a:gd name="connsiteY10" fmla="*/ 237055 h 356752"/>
                  <a:gd name="connsiteX11" fmla="*/ 0 w 354452"/>
                  <a:gd name="connsiteY11" fmla="*/ 236538 h 356752"/>
                  <a:gd name="connsiteX12" fmla="*/ 2672 w 354452"/>
                  <a:gd name="connsiteY12" fmla="*/ 132165 h 356752"/>
                  <a:gd name="connsiteX0" fmla="*/ 2672 w 354452"/>
                  <a:gd name="connsiteY0" fmla="*/ 132165 h 356752"/>
                  <a:gd name="connsiteX1" fmla="*/ 121982 w 354452"/>
                  <a:gd name="connsiteY1" fmla="*/ 128588 h 356752"/>
                  <a:gd name="connsiteX2" fmla="*/ 125297 w 354452"/>
                  <a:gd name="connsiteY2" fmla="*/ 0 h 356752"/>
                  <a:gd name="connsiteX3" fmla="*/ 239285 w 354452"/>
                  <a:gd name="connsiteY3" fmla="*/ 5032 h 356752"/>
                  <a:gd name="connsiteX4" fmla="*/ 235045 w 354452"/>
                  <a:gd name="connsiteY4" fmla="*/ 128588 h 356752"/>
                  <a:gd name="connsiteX5" fmla="*/ 352071 w 354452"/>
                  <a:gd name="connsiteY5" fmla="*/ 128588 h 356752"/>
                  <a:gd name="connsiteX6" fmla="*/ 354452 w 354452"/>
                  <a:gd name="connsiteY6" fmla="*/ 236538 h 356752"/>
                  <a:gd name="connsiteX7" fmla="*/ 231659 w 354452"/>
                  <a:gd name="connsiteY7" fmla="*/ 236537 h 356752"/>
                  <a:gd name="connsiteX8" fmla="*/ 235045 w 354452"/>
                  <a:gd name="connsiteY8" fmla="*/ 356752 h 356752"/>
                  <a:gd name="connsiteX9" fmla="*/ 129804 w 354452"/>
                  <a:gd name="connsiteY9" fmla="*/ 356752 h 356752"/>
                  <a:gd name="connsiteX10" fmla="*/ 122370 w 354452"/>
                  <a:gd name="connsiteY10" fmla="*/ 237055 h 356752"/>
                  <a:gd name="connsiteX11" fmla="*/ 0 w 354452"/>
                  <a:gd name="connsiteY11" fmla="*/ 236538 h 356752"/>
                  <a:gd name="connsiteX12" fmla="*/ 2672 w 354452"/>
                  <a:gd name="connsiteY12" fmla="*/ 132165 h 356752"/>
                  <a:gd name="connsiteX0" fmla="*/ 2672 w 354452"/>
                  <a:gd name="connsiteY0" fmla="*/ 132165 h 356752"/>
                  <a:gd name="connsiteX1" fmla="*/ 121982 w 354452"/>
                  <a:gd name="connsiteY1" fmla="*/ 128588 h 356752"/>
                  <a:gd name="connsiteX2" fmla="*/ 125297 w 354452"/>
                  <a:gd name="connsiteY2" fmla="*/ 0 h 356752"/>
                  <a:gd name="connsiteX3" fmla="*/ 239285 w 354452"/>
                  <a:gd name="connsiteY3" fmla="*/ 5032 h 356752"/>
                  <a:gd name="connsiteX4" fmla="*/ 238009 w 354452"/>
                  <a:gd name="connsiteY4" fmla="*/ 128587 h 356752"/>
                  <a:gd name="connsiteX5" fmla="*/ 352071 w 354452"/>
                  <a:gd name="connsiteY5" fmla="*/ 128588 h 356752"/>
                  <a:gd name="connsiteX6" fmla="*/ 354452 w 354452"/>
                  <a:gd name="connsiteY6" fmla="*/ 236538 h 356752"/>
                  <a:gd name="connsiteX7" fmla="*/ 231659 w 354452"/>
                  <a:gd name="connsiteY7" fmla="*/ 236537 h 356752"/>
                  <a:gd name="connsiteX8" fmla="*/ 235045 w 354452"/>
                  <a:gd name="connsiteY8" fmla="*/ 356752 h 356752"/>
                  <a:gd name="connsiteX9" fmla="*/ 129804 w 354452"/>
                  <a:gd name="connsiteY9" fmla="*/ 356752 h 356752"/>
                  <a:gd name="connsiteX10" fmla="*/ 122370 w 354452"/>
                  <a:gd name="connsiteY10" fmla="*/ 237055 h 356752"/>
                  <a:gd name="connsiteX11" fmla="*/ 0 w 354452"/>
                  <a:gd name="connsiteY11" fmla="*/ 236538 h 356752"/>
                  <a:gd name="connsiteX12" fmla="*/ 2672 w 354452"/>
                  <a:gd name="connsiteY12" fmla="*/ 132165 h 356752"/>
                  <a:gd name="connsiteX0" fmla="*/ 2672 w 354452"/>
                  <a:gd name="connsiteY0" fmla="*/ 132165 h 356752"/>
                  <a:gd name="connsiteX1" fmla="*/ 121982 w 354452"/>
                  <a:gd name="connsiteY1" fmla="*/ 128588 h 356752"/>
                  <a:gd name="connsiteX2" fmla="*/ 125297 w 354452"/>
                  <a:gd name="connsiteY2" fmla="*/ 0 h 356752"/>
                  <a:gd name="connsiteX3" fmla="*/ 238009 w 354452"/>
                  <a:gd name="connsiteY3" fmla="*/ 0 h 356752"/>
                  <a:gd name="connsiteX4" fmla="*/ 238009 w 354452"/>
                  <a:gd name="connsiteY4" fmla="*/ 128587 h 356752"/>
                  <a:gd name="connsiteX5" fmla="*/ 352071 w 354452"/>
                  <a:gd name="connsiteY5" fmla="*/ 128588 h 356752"/>
                  <a:gd name="connsiteX6" fmla="*/ 354452 w 354452"/>
                  <a:gd name="connsiteY6" fmla="*/ 236538 h 356752"/>
                  <a:gd name="connsiteX7" fmla="*/ 231659 w 354452"/>
                  <a:gd name="connsiteY7" fmla="*/ 236537 h 356752"/>
                  <a:gd name="connsiteX8" fmla="*/ 235045 w 354452"/>
                  <a:gd name="connsiteY8" fmla="*/ 356752 h 356752"/>
                  <a:gd name="connsiteX9" fmla="*/ 129804 w 354452"/>
                  <a:gd name="connsiteY9" fmla="*/ 356752 h 356752"/>
                  <a:gd name="connsiteX10" fmla="*/ 122370 w 354452"/>
                  <a:gd name="connsiteY10" fmla="*/ 237055 h 356752"/>
                  <a:gd name="connsiteX11" fmla="*/ 0 w 354452"/>
                  <a:gd name="connsiteY11" fmla="*/ 236538 h 356752"/>
                  <a:gd name="connsiteX12" fmla="*/ 2672 w 354452"/>
                  <a:gd name="connsiteY12" fmla="*/ 132165 h 356752"/>
                  <a:gd name="connsiteX0" fmla="*/ 2672 w 354452"/>
                  <a:gd name="connsiteY0" fmla="*/ 132165 h 361950"/>
                  <a:gd name="connsiteX1" fmla="*/ 121982 w 354452"/>
                  <a:gd name="connsiteY1" fmla="*/ 128588 h 361950"/>
                  <a:gd name="connsiteX2" fmla="*/ 125297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1659 w 354452"/>
                  <a:gd name="connsiteY7" fmla="*/ 236537 h 361950"/>
                  <a:gd name="connsiteX8" fmla="*/ 235045 w 354452"/>
                  <a:gd name="connsiteY8" fmla="*/ 356752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32165 h 361950"/>
                  <a:gd name="connsiteX0" fmla="*/ 2672 w 354452"/>
                  <a:gd name="connsiteY0" fmla="*/ 132165 h 361950"/>
                  <a:gd name="connsiteX1" fmla="*/ 121982 w 354452"/>
                  <a:gd name="connsiteY1" fmla="*/ 128588 h 361950"/>
                  <a:gd name="connsiteX2" fmla="*/ 125297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1659 w 354452"/>
                  <a:gd name="connsiteY7" fmla="*/ 236537 h 361950"/>
                  <a:gd name="connsiteX8" fmla="*/ 238009 w 354452"/>
                  <a:gd name="connsiteY8" fmla="*/ 361950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32165 h 361950"/>
                  <a:gd name="connsiteX0" fmla="*/ 2672 w 354452"/>
                  <a:gd name="connsiteY0" fmla="*/ 132165 h 361950"/>
                  <a:gd name="connsiteX1" fmla="*/ 121982 w 354452"/>
                  <a:gd name="connsiteY1" fmla="*/ 128588 h 361950"/>
                  <a:gd name="connsiteX2" fmla="*/ 125297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8009 w 354452"/>
                  <a:gd name="connsiteY7" fmla="*/ 236537 h 361950"/>
                  <a:gd name="connsiteX8" fmla="*/ 238009 w 354452"/>
                  <a:gd name="connsiteY8" fmla="*/ 361950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32165 h 361950"/>
                  <a:gd name="connsiteX0" fmla="*/ 2672 w 354452"/>
                  <a:gd name="connsiteY0" fmla="*/ 132165 h 361950"/>
                  <a:gd name="connsiteX1" fmla="*/ 121982 w 354452"/>
                  <a:gd name="connsiteY1" fmla="*/ 128588 h 361950"/>
                  <a:gd name="connsiteX2" fmla="*/ 124045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8009 w 354452"/>
                  <a:gd name="connsiteY7" fmla="*/ 236537 h 361950"/>
                  <a:gd name="connsiteX8" fmla="*/ 238009 w 354452"/>
                  <a:gd name="connsiteY8" fmla="*/ 361950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32165 h 361950"/>
                  <a:gd name="connsiteX0" fmla="*/ 2672 w 354452"/>
                  <a:gd name="connsiteY0" fmla="*/ 128587 h 361950"/>
                  <a:gd name="connsiteX1" fmla="*/ 121982 w 354452"/>
                  <a:gd name="connsiteY1" fmla="*/ 128588 h 361950"/>
                  <a:gd name="connsiteX2" fmla="*/ 124045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8009 w 354452"/>
                  <a:gd name="connsiteY7" fmla="*/ 236537 h 361950"/>
                  <a:gd name="connsiteX8" fmla="*/ 238009 w 354452"/>
                  <a:gd name="connsiteY8" fmla="*/ 361950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28587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4452" h="361950">
                    <a:moveTo>
                      <a:pt x="2672" y="128587"/>
                    </a:moveTo>
                    <a:lnTo>
                      <a:pt x="121982" y="128588"/>
                    </a:lnTo>
                    <a:cubicBezTo>
                      <a:pt x="122670" y="85725"/>
                      <a:pt x="123357" y="42863"/>
                      <a:pt x="124045" y="0"/>
                    </a:cubicBezTo>
                    <a:lnTo>
                      <a:pt x="238009" y="0"/>
                    </a:lnTo>
                    <a:cubicBezTo>
                      <a:pt x="237584" y="41185"/>
                      <a:pt x="238434" y="87402"/>
                      <a:pt x="238009" y="128587"/>
                    </a:cubicBezTo>
                    <a:lnTo>
                      <a:pt x="352071" y="128588"/>
                    </a:lnTo>
                    <a:cubicBezTo>
                      <a:pt x="352865" y="164571"/>
                      <a:pt x="353658" y="200555"/>
                      <a:pt x="354452" y="236538"/>
                    </a:cubicBezTo>
                    <a:lnTo>
                      <a:pt x="238009" y="236537"/>
                    </a:lnTo>
                    <a:cubicBezTo>
                      <a:pt x="239138" y="276609"/>
                      <a:pt x="236880" y="321878"/>
                      <a:pt x="238009" y="361950"/>
                    </a:cubicBezTo>
                    <a:lnTo>
                      <a:pt x="125297" y="361950"/>
                    </a:lnTo>
                    <a:cubicBezTo>
                      <a:pt x="124321" y="320318"/>
                      <a:pt x="123346" y="278687"/>
                      <a:pt x="122370" y="237055"/>
                    </a:cubicBezTo>
                    <a:lnTo>
                      <a:pt x="0" y="236538"/>
                    </a:lnTo>
                    <a:cubicBezTo>
                      <a:pt x="891" y="201747"/>
                      <a:pt x="1781" y="163378"/>
                      <a:pt x="2672" y="128587"/>
                    </a:cubicBezTo>
                    <a:close/>
                  </a:path>
                </a:pathLst>
              </a:custGeom>
              <a:solidFill>
                <a:schemeClr val="accent2"/>
              </a:solid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8" name="Rectangle 37"/>
          <p:cNvSpPr/>
          <p:nvPr/>
        </p:nvSpPr>
        <p:spPr>
          <a:xfrm>
            <a:off x="2560537" y="1472184"/>
            <a:ext cx="1364087" cy="405486"/>
          </a:xfrm>
          <a:prstGeom prst="rect">
            <a:avLst/>
          </a:prstGeom>
          <a:noFill/>
        </p:spPr>
        <p:txBody>
          <a:bodyPr wrap="square" lIns="0" tIns="45720" rIns="0" bIns="0" anchor="b" anchorCtr="0">
            <a:noAutofit/>
          </a:bodyPr>
          <a:lstStyle/>
          <a:p>
            <a:pPr algn="ctr" fontAlgn="t"/>
            <a:r>
              <a:rPr lang="en-US" sz="1400" b="1" dirty="0" smtClean="0">
                <a:solidFill>
                  <a:schemeClr val="bg1"/>
                </a:solidFill>
                <a:latin typeface="Arial" pitchFamily="34" charset="0"/>
                <a:cs typeface="Arial" pitchFamily="34" charset="0"/>
              </a:rPr>
              <a:t>Atorvastatin</a:t>
            </a:r>
            <a:br>
              <a:rPr lang="en-US" sz="1400" b="1" dirty="0" smtClean="0">
                <a:solidFill>
                  <a:schemeClr val="bg1"/>
                </a:solidFill>
                <a:latin typeface="Arial" pitchFamily="34" charset="0"/>
                <a:cs typeface="Arial" pitchFamily="34" charset="0"/>
              </a:rPr>
            </a:br>
            <a:r>
              <a:rPr lang="en-US" sz="1400" b="1" dirty="0" smtClean="0">
                <a:solidFill>
                  <a:schemeClr val="bg1"/>
                </a:solidFill>
                <a:latin typeface="Arial" pitchFamily="34" charset="0"/>
                <a:cs typeface="Arial" pitchFamily="34" charset="0"/>
              </a:rPr>
              <a:t>80 mg</a:t>
            </a:r>
          </a:p>
        </p:txBody>
      </p:sp>
      <p:sp>
        <p:nvSpPr>
          <p:cNvPr id="39" name="Rectangle 38"/>
          <p:cNvSpPr/>
          <p:nvPr/>
        </p:nvSpPr>
        <p:spPr>
          <a:xfrm>
            <a:off x="4762982" y="1472184"/>
            <a:ext cx="1364087" cy="405486"/>
          </a:xfrm>
          <a:prstGeom prst="rect">
            <a:avLst/>
          </a:prstGeom>
          <a:noFill/>
        </p:spPr>
        <p:txBody>
          <a:bodyPr wrap="square" lIns="0" tIns="45720" rIns="0" bIns="0" anchor="b" anchorCtr="0">
            <a:noAutofit/>
          </a:bodyPr>
          <a:lstStyle/>
          <a:p>
            <a:pPr algn="ctr" fontAlgn="t"/>
            <a:r>
              <a:rPr lang="en-US" sz="1400" b="1" dirty="0" smtClean="0">
                <a:solidFill>
                  <a:schemeClr val="bg1"/>
                </a:solidFill>
                <a:latin typeface="Arial" pitchFamily="34" charset="0"/>
                <a:cs typeface="Arial" pitchFamily="34" charset="0"/>
              </a:rPr>
              <a:t>Rosuvastatin</a:t>
            </a:r>
            <a:br>
              <a:rPr lang="en-US" sz="1400" b="1" dirty="0" smtClean="0">
                <a:solidFill>
                  <a:schemeClr val="bg1"/>
                </a:solidFill>
                <a:latin typeface="Arial" pitchFamily="34" charset="0"/>
                <a:cs typeface="Arial" pitchFamily="34" charset="0"/>
              </a:rPr>
            </a:br>
            <a:r>
              <a:rPr lang="en-US" sz="1400" b="1" dirty="0" smtClean="0">
                <a:solidFill>
                  <a:schemeClr val="bg1"/>
                </a:solidFill>
                <a:latin typeface="Arial" pitchFamily="34" charset="0"/>
                <a:cs typeface="Arial" pitchFamily="34" charset="0"/>
              </a:rPr>
              <a:t>40 mg</a:t>
            </a:r>
          </a:p>
        </p:txBody>
      </p:sp>
      <p:sp>
        <p:nvSpPr>
          <p:cNvPr id="40" name="Rectangle 39"/>
          <p:cNvSpPr/>
          <p:nvPr/>
        </p:nvSpPr>
        <p:spPr>
          <a:xfrm>
            <a:off x="6975876" y="1472184"/>
            <a:ext cx="1313368" cy="405486"/>
          </a:xfrm>
          <a:prstGeom prst="rect">
            <a:avLst/>
          </a:prstGeom>
          <a:noFill/>
        </p:spPr>
        <p:txBody>
          <a:bodyPr wrap="square" lIns="0" tIns="45720" rIns="0" bIns="0" anchor="b" anchorCtr="0">
            <a:noAutofit/>
          </a:bodyPr>
          <a:lstStyle/>
          <a:p>
            <a:pPr algn="ctr" fontAlgn="t"/>
            <a:r>
              <a:rPr lang="en-US" sz="1400" b="1" dirty="0" smtClean="0">
                <a:solidFill>
                  <a:schemeClr val="bg1"/>
                </a:solidFill>
                <a:latin typeface="Arial" pitchFamily="34" charset="0"/>
                <a:cs typeface="Arial" pitchFamily="34" charset="0"/>
              </a:rPr>
              <a:t>Simvastatin</a:t>
            </a:r>
            <a:br>
              <a:rPr lang="en-US" sz="1400" b="1" dirty="0" smtClean="0">
                <a:solidFill>
                  <a:schemeClr val="bg1"/>
                </a:solidFill>
                <a:latin typeface="Arial" pitchFamily="34" charset="0"/>
                <a:cs typeface="Arial" pitchFamily="34" charset="0"/>
              </a:rPr>
            </a:br>
            <a:r>
              <a:rPr lang="en-US" sz="1400" b="1" dirty="0" smtClean="0">
                <a:solidFill>
                  <a:schemeClr val="bg1"/>
                </a:solidFill>
                <a:latin typeface="Arial" pitchFamily="34" charset="0"/>
                <a:cs typeface="Arial" pitchFamily="34" charset="0"/>
              </a:rPr>
              <a:t>40 mg</a:t>
            </a:r>
          </a:p>
        </p:txBody>
      </p:sp>
      <p:sp>
        <p:nvSpPr>
          <p:cNvPr id="47" name="Pentagon 46"/>
          <p:cNvSpPr/>
          <p:nvPr/>
        </p:nvSpPr>
        <p:spPr>
          <a:xfrm>
            <a:off x="317499" y="1356549"/>
            <a:ext cx="1547877" cy="713232"/>
          </a:xfrm>
          <a:prstGeom prst="homePlate">
            <a:avLst>
              <a:gd name="adj" fmla="val 2607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tabLst>
                <a:tab pos="1543050" algn="r"/>
              </a:tabLst>
            </a:pPr>
            <a:r>
              <a:rPr lang="en-US" sz="1200" b="1" dirty="0" smtClean="0">
                <a:solidFill>
                  <a:prstClr val="white"/>
                </a:solidFill>
                <a:latin typeface="Arial" pitchFamily="34" charset="0"/>
                <a:cs typeface="Arial" pitchFamily="34" charset="0"/>
              </a:rPr>
              <a:t>Repatha</a:t>
            </a:r>
            <a:r>
              <a:rPr lang="en-US" sz="1200" b="1" baseline="30000" dirty="0" smtClean="0">
                <a:solidFill>
                  <a:prstClr val="white"/>
                </a:solidFill>
                <a:latin typeface="Arial" pitchFamily="34" charset="0"/>
                <a:cs typeface="Arial" pitchFamily="34" charset="0"/>
              </a:rPr>
              <a:t>™</a:t>
            </a:r>
            <a:r>
              <a:rPr lang="en-US" sz="1200" b="1" dirty="0" smtClean="0">
                <a:solidFill>
                  <a:prstClr val="white"/>
                </a:solidFill>
                <a:latin typeface="Arial" pitchFamily="34" charset="0"/>
                <a:cs typeface="Arial" pitchFamily="34" charset="0"/>
              </a:rPr>
              <a:t> </a:t>
            </a:r>
            <a:br>
              <a:rPr lang="en-US" sz="1200" b="1" dirty="0" smtClean="0">
                <a:solidFill>
                  <a:prstClr val="white"/>
                </a:solidFill>
                <a:latin typeface="Arial" pitchFamily="34" charset="0"/>
                <a:cs typeface="Arial" pitchFamily="34" charset="0"/>
              </a:rPr>
            </a:br>
            <a:r>
              <a:rPr lang="en-US" sz="1200" b="1" dirty="0" smtClean="0">
                <a:solidFill>
                  <a:prstClr val="white"/>
                </a:solidFill>
                <a:latin typeface="Arial" pitchFamily="34" charset="0"/>
                <a:cs typeface="Arial" pitchFamily="34" charset="0"/>
              </a:rPr>
              <a:t>140 mg Q2W + </a:t>
            </a:r>
            <a:endParaRPr lang="en-US" sz="1200" b="1" dirty="0" smtClean="0">
              <a:solidFill>
                <a:schemeClr val="bg1"/>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269876" y="1288199"/>
            <a:ext cx="8734424" cy="4039451"/>
          </a:xfrm>
          <a:prstGeom prst="rect">
            <a:avLst/>
          </a:prstGeom>
          <a:gradFill flip="none" rotWithShape="1">
            <a:gsLst>
              <a:gs pos="29000">
                <a:srgbClr val="796669">
                  <a:alpha val="10000"/>
                </a:srgbClr>
              </a:gs>
              <a:gs pos="98000">
                <a:srgbClr val="FFFFFF">
                  <a:alpha val="10000"/>
                </a:srgbClr>
              </a:gs>
            </a:gsLst>
            <a:lin ang="5520000" scaled="0"/>
            <a:tileRect/>
          </a:gradFill>
          <a:ln w="19050">
            <a:gradFill flip="none" rotWithShape="1">
              <a:gsLst>
                <a:gs pos="0">
                  <a:srgbClr val="E53E30"/>
                </a:gs>
                <a:gs pos="100000">
                  <a:prstClr val="white">
                    <a:alpha val="0"/>
                  </a:prstClr>
                </a:gs>
              </a:gsLst>
              <a:lin ang="5400000" scaled="0"/>
              <a:tileRect/>
            </a:gradFill>
            <a:headEnd type="none" w="med" len="med"/>
            <a:tailEnd type="none" w="med" len="med"/>
          </a:ln>
          <a:effectLst/>
          <a:scene3d>
            <a:camera prst="orthographicFront">
              <a:rot lat="0" lon="0" rev="0"/>
            </a:camera>
            <a:lightRig rig="threePt" dir="t">
              <a:rot lat="0" lon="0" rev="1200000"/>
            </a:lightRig>
          </a:scene3d>
          <a:sp3d/>
        </p:spPr>
        <p:txBody>
          <a:bodyPr vert="horz" wrap="square" lIns="82124" tIns="41061" rIns="82124" bIns="41061" numCol="1" rtlCol="0" anchor="ctr" anchorCtr="0" compatLnSpc="1">
            <a:prstTxWarp prst="textNoShape">
              <a:avLst/>
            </a:prstTxWarp>
            <a:noAutofit/>
          </a:bodyPr>
          <a:lstStyle/>
          <a:p>
            <a:pPr defTabSz="508993"/>
            <a:endParaRPr lang="en-US" sz="1100" kern="0" dirty="0">
              <a:solidFill>
                <a:srgbClr val="FFFFFF"/>
              </a:solidFill>
              <a:effectLst>
                <a:outerShdw blurRad="38100" dist="38100" dir="2700000" algn="tl">
                  <a:srgbClr val="000000">
                    <a:alpha val="43137"/>
                  </a:srgbClr>
                </a:outerShdw>
              </a:effectLst>
              <a:latin typeface="Arial"/>
              <a:cs typeface="Arial"/>
            </a:endParaRPr>
          </a:p>
        </p:txBody>
      </p:sp>
      <p:sp>
        <p:nvSpPr>
          <p:cNvPr id="9" name="Content Placeholder 1"/>
          <p:cNvSpPr txBox="1">
            <a:spLocks/>
          </p:cNvSpPr>
          <p:nvPr/>
        </p:nvSpPr>
        <p:spPr>
          <a:xfrm>
            <a:off x="609600" y="2484092"/>
            <a:ext cx="8229600" cy="4525963"/>
          </a:xfrm>
          <a:prstGeom prst="rect">
            <a:avLst/>
          </a:prstGeom>
        </p:spPr>
        <p:txBody>
          <a:bodyPr vert="horz" lIns="0" tIns="0" rIns="0" bIns="0" rtlCol="0">
            <a:noAutofit/>
          </a:bodyPr>
          <a:lstStyle/>
          <a:p>
            <a:pPr marL="342900" indent="-342900">
              <a:lnSpc>
                <a:spcPct val="95000"/>
              </a:lnSpc>
              <a:spcBef>
                <a:spcPts val="1200"/>
              </a:spcBef>
              <a:buClr>
                <a:srgbClr val="C64034"/>
              </a:buClr>
              <a:buSzPct val="125000"/>
              <a:buFont typeface="Webdings" pitchFamily="18" charset="2"/>
              <a:buChar char=""/>
              <a:defRPr/>
            </a:pPr>
            <a:endParaRPr lang="en-US" sz="2400" dirty="0" smtClean="0">
              <a:solidFill>
                <a:srgbClr val="746569">
                  <a:lumMod val="75000"/>
                </a:srgbClr>
              </a:solidFill>
              <a:latin typeface="Arial" pitchFamily="34" charset="0"/>
            </a:endParaRPr>
          </a:p>
          <a:p>
            <a:pPr marL="342900" indent="-342900">
              <a:lnSpc>
                <a:spcPct val="95000"/>
              </a:lnSpc>
              <a:spcBef>
                <a:spcPts val="1200"/>
              </a:spcBef>
              <a:buClr>
                <a:srgbClr val="C64034"/>
              </a:buClr>
              <a:buSzPct val="125000"/>
              <a:buFont typeface="Webdings" pitchFamily="18" charset="2"/>
              <a:buChar char=""/>
              <a:defRPr/>
            </a:pPr>
            <a:endParaRPr lang="en-US" sz="2400" dirty="0" smtClean="0">
              <a:solidFill>
                <a:srgbClr val="746569">
                  <a:lumMod val="75000"/>
                </a:srgbClr>
              </a:solidFill>
              <a:latin typeface="Arial" pitchFamily="34" charset="0"/>
            </a:endParaRPr>
          </a:p>
          <a:p>
            <a:pPr marL="342900" indent="-342900">
              <a:lnSpc>
                <a:spcPct val="95000"/>
              </a:lnSpc>
              <a:spcBef>
                <a:spcPts val="1200"/>
              </a:spcBef>
              <a:buClr>
                <a:srgbClr val="C64034"/>
              </a:buClr>
              <a:buSzPct val="125000"/>
              <a:buFont typeface="Webdings" pitchFamily="18" charset="2"/>
              <a:buChar char=""/>
              <a:defRPr/>
            </a:pPr>
            <a:endParaRPr lang="en-US" sz="2400" dirty="0" smtClean="0">
              <a:solidFill>
                <a:srgbClr val="746569">
                  <a:lumMod val="75000"/>
                </a:srgbClr>
              </a:solidFill>
              <a:latin typeface="Arial" pitchFamily="34" charset="0"/>
            </a:endParaRPr>
          </a:p>
          <a:p>
            <a:pPr marL="342900" indent="-342900">
              <a:lnSpc>
                <a:spcPct val="95000"/>
              </a:lnSpc>
              <a:spcBef>
                <a:spcPts val="1200"/>
              </a:spcBef>
              <a:buClr>
                <a:srgbClr val="C64034"/>
              </a:buClr>
              <a:buSzPct val="125000"/>
              <a:buFont typeface="Webdings" pitchFamily="18" charset="2"/>
              <a:buNone/>
              <a:defRPr/>
            </a:pPr>
            <a:endParaRPr lang="en-US" sz="2400" dirty="0" smtClean="0">
              <a:solidFill>
                <a:srgbClr val="746569">
                  <a:lumMod val="75000"/>
                </a:srgbClr>
              </a:solidFill>
              <a:latin typeface="Arial" pitchFamily="34" charset="0"/>
            </a:endParaRPr>
          </a:p>
          <a:p>
            <a:pPr marL="342900" indent="-342900">
              <a:lnSpc>
                <a:spcPct val="95000"/>
              </a:lnSpc>
              <a:spcBef>
                <a:spcPts val="1200"/>
              </a:spcBef>
              <a:buClr>
                <a:srgbClr val="C64034"/>
              </a:buClr>
              <a:buSzPct val="125000"/>
              <a:buFont typeface="Webdings" pitchFamily="18" charset="2"/>
              <a:buChar char=""/>
              <a:defRPr/>
            </a:pPr>
            <a:endParaRPr lang="en-US" sz="2400" dirty="0" smtClean="0">
              <a:solidFill>
                <a:srgbClr val="746569">
                  <a:lumMod val="75000"/>
                </a:srgbClr>
              </a:solidFill>
              <a:latin typeface="Arial" pitchFamily="34" charset="0"/>
            </a:endParaRPr>
          </a:p>
        </p:txBody>
      </p:sp>
      <p:sp>
        <p:nvSpPr>
          <p:cNvPr id="30" name="Title 29"/>
          <p:cNvSpPr>
            <a:spLocks noGrp="1"/>
          </p:cNvSpPr>
          <p:nvPr>
            <p:ph type="title"/>
          </p:nvPr>
        </p:nvSpPr>
        <p:spPr/>
        <p:txBody>
          <a:bodyPr/>
          <a:lstStyle/>
          <a:p>
            <a:pPr lvl="0" algn="l"/>
            <a:r>
              <a:rPr lang="en-US" sz="2400" dirty="0" smtClean="0"/>
              <a:t>Repatha</a:t>
            </a:r>
            <a:r>
              <a:rPr lang="en-US" sz="2400" baseline="20000" dirty="0" smtClean="0"/>
              <a:t>™</a:t>
            </a:r>
            <a:r>
              <a:rPr lang="en-US" sz="2400" dirty="0" smtClean="0"/>
              <a:t> + Statin Had an Additional Impact on </a:t>
            </a:r>
            <a:br>
              <a:rPr lang="en-US" sz="2400" dirty="0" smtClean="0"/>
            </a:br>
            <a:r>
              <a:rPr lang="en-US" sz="2400" dirty="0" smtClean="0"/>
              <a:t>Key Lipid Parameters</a:t>
            </a:r>
            <a:endParaRPr lang="en-US" sz="2400" dirty="0"/>
          </a:p>
        </p:txBody>
      </p:sp>
      <p:sp>
        <p:nvSpPr>
          <p:cNvPr id="31" name="Title 1"/>
          <p:cNvSpPr txBox="1">
            <a:spLocks/>
          </p:cNvSpPr>
          <p:nvPr/>
        </p:nvSpPr>
        <p:spPr>
          <a:xfrm>
            <a:off x="1676400" y="152400"/>
            <a:ext cx="7353300" cy="949325"/>
          </a:xfrm>
          <a:prstGeom prst="rect">
            <a:avLst/>
          </a:prstGeom>
          <a:noFill/>
          <a:ln w="9525" algn="ctr">
            <a:noFill/>
            <a:miter lim="800000"/>
            <a:headEnd/>
            <a:tailEnd/>
          </a:ln>
        </p:spPr>
        <p:txBody>
          <a:bodyPr vert="horz" wrap="square" lIns="0" tIns="0" rIns="0" bIns="0" numCol="1" anchor="b" anchorCtr="0" compatLnSpc="1">
            <a:prstTxWarp prst="textNoShape">
              <a:avLst/>
            </a:prstTxWarp>
            <a:noAutofit/>
          </a:bodyPr>
          <a:lstStyle/>
          <a:p>
            <a:pPr marL="0" marR="0" lvl="0" indent="0" algn="ctr" defTabSz="914400" rtl="0" eaLnBrk="1" fontAlgn="auto" latinLnBrk="0" hangingPunct="1">
              <a:lnSpc>
                <a:spcPct val="95000"/>
              </a:lnSpc>
              <a:spcBef>
                <a:spcPct val="0"/>
              </a:spcBef>
              <a:spcAft>
                <a:spcPts val="0"/>
              </a:spcAft>
              <a:buClrTx/>
              <a:buSzTx/>
              <a:buFontTx/>
              <a:buNone/>
              <a:tabLst/>
              <a:defRPr/>
            </a:pPr>
            <a:endParaRPr kumimoji="0" lang="en-US" sz="3200" b="1" i="0" u="none" strike="noStrike" kern="1200" cap="none" spc="0" normalizeH="0" baseline="30000" noProof="0" dirty="0">
              <a:ln>
                <a:noFill/>
              </a:ln>
              <a:solidFill>
                <a:schemeClr val="tx1"/>
              </a:solidFill>
              <a:effectLst/>
              <a:uLnTx/>
              <a:uFillTx/>
              <a:latin typeface="Arial" pitchFamily="34" charset="0"/>
              <a:ea typeface="+mj-ea"/>
              <a:cs typeface="+mj-cs"/>
            </a:endParaRPr>
          </a:p>
        </p:txBody>
      </p:sp>
      <p:sp>
        <p:nvSpPr>
          <p:cNvPr id="92" name="TextBox 91"/>
          <p:cNvSpPr txBox="1"/>
          <p:nvPr/>
        </p:nvSpPr>
        <p:spPr>
          <a:xfrm>
            <a:off x="283464" y="5387996"/>
            <a:ext cx="8731949" cy="730680"/>
          </a:xfrm>
          <a:prstGeom prst="rect">
            <a:avLst/>
          </a:prstGeom>
          <a:noFill/>
        </p:spPr>
        <p:txBody>
          <a:bodyPr vert="horz" wrap="square" lIns="0" tIns="0" rIns="0" bIns="0" rtlCol="0" anchor="b" anchorCtr="0">
            <a:noAutofit/>
          </a:bodyPr>
          <a:lstStyle>
            <a:defPPr>
              <a:defRPr lang="en-US"/>
            </a:defPPr>
            <a:lvl1pPr>
              <a:defRPr sz="900" b="0">
                <a:solidFill>
                  <a:srgbClr val="000000"/>
                </a:solidFill>
                <a:latin typeface="Arial"/>
              </a:defRPr>
            </a:lvl1pPr>
          </a:lstStyle>
          <a:p>
            <a:pPr>
              <a:spcBef>
                <a:spcPts val="200"/>
              </a:spcBef>
            </a:pPr>
            <a:r>
              <a:rPr lang="en-US" dirty="0" smtClean="0">
                <a:solidFill>
                  <a:schemeClr val="bg1"/>
                </a:solidFill>
                <a:cs typeface="Arial" pitchFamily="34" charset="0"/>
              </a:rPr>
              <a:t>Estimates based on a multiple imputation model that accounts for treatment adherence.</a:t>
            </a:r>
            <a:r>
              <a:rPr lang="en-US" baseline="30000" dirty="0" smtClean="0">
                <a:solidFill>
                  <a:schemeClr val="bg1"/>
                </a:solidFill>
                <a:cs typeface="Arial" pitchFamily="34" charset="0"/>
              </a:rPr>
              <a:t>1</a:t>
            </a:r>
          </a:p>
          <a:p>
            <a:pPr>
              <a:spcBef>
                <a:spcPts val="200"/>
              </a:spcBef>
            </a:pPr>
            <a:r>
              <a:rPr lang="en-US" altLang="ja-JP" dirty="0" smtClean="0">
                <a:solidFill>
                  <a:schemeClr val="bg1"/>
                </a:solidFill>
                <a:latin typeface="Arial" pitchFamily="34" charset="0"/>
                <a:cs typeface="Arial" pitchFamily="34" charset="0"/>
              </a:rPr>
              <a:t>HDL-C = high-density lipoprotein cholesterol; ApoB = apolipoprotein B; TC = total cholesterol.</a:t>
            </a:r>
          </a:p>
        </p:txBody>
      </p:sp>
      <p:sp>
        <p:nvSpPr>
          <p:cNvPr id="93" name="TextBox 92"/>
          <p:cNvSpPr txBox="1"/>
          <p:nvPr/>
        </p:nvSpPr>
        <p:spPr>
          <a:xfrm>
            <a:off x="283463" y="6418263"/>
            <a:ext cx="6933765" cy="158622"/>
          </a:xfrm>
          <a:prstGeom prst="rect">
            <a:avLst/>
          </a:prstGeom>
          <a:noFill/>
        </p:spPr>
        <p:txBody>
          <a:bodyPr vert="horz" wrap="square" lIns="0" tIns="0" rIns="0" bIns="0" rtlCol="0" anchor="b" anchorCtr="0">
            <a:noAutofit/>
          </a:bodyPr>
          <a:lstStyle>
            <a:defPPr>
              <a:defRPr lang="en-US"/>
            </a:defPPr>
            <a:lvl1pPr>
              <a:defRPr sz="900" b="0">
                <a:solidFill>
                  <a:srgbClr val="000000"/>
                </a:solidFill>
                <a:latin typeface="Arial"/>
              </a:defRPr>
            </a:lvl1pPr>
          </a:lstStyle>
          <a:p>
            <a:pPr>
              <a:spcBef>
                <a:spcPts val="200"/>
              </a:spcBef>
            </a:pPr>
            <a:r>
              <a:rPr lang="en-US" dirty="0" smtClean="0"/>
              <a:t>1. Repatha</a:t>
            </a:r>
            <a:r>
              <a:rPr lang="en-US" baseline="30000" dirty="0" smtClean="0"/>
              <a:t>™ </a:t>
            </a:r>
            <a:r>
              <a:rPr lang="en-US" dirty="0" smtClean="0"/>
              <a:t>(evolocumab) Prescribing Information, Amgen. 2. Data on file, Amgen </a:t>
            </a:r>
            <a:endParaRPr lang="en-US" dirty="0" smtClean="0">
              <a:solidFill>
                <a:schemeClr val="tx1"/>
              </a:solidFill>
              <a:cs typeface="Arial" pitchFamily="34" charset="0"/>
            </a:endParaRPr>
          </a:p>
        </p:txBody>
      </p:sp>
      <p:sp>
        <p:nvSpPr>
          <p:cNvPr id="88" name="TextBox 87"/>
          <p:cNvSpPr txBox="1"/>
          <p:nvPr/>
        </p:nvSpPr>
        <p:spPr>
          <a:xfrm rot="16200000">
            <a:off x="-1083692" y="2667059"/>
            <a:ext cx="3313115" cy="677544"/>
          </a:xfrm>
          <a:prstGeom prst="rect">
            <a:avLst/>
          </a:prstGeom>
          <a:noFill/>
        </p:spPr>
        <p:txBody>
          <a:bodyPr wrap="square" lIns="0" tIns="0" rIns="0" bIns="0" rtlCol="0" anchor="b" anchorCtr="0">
            <a:noAutofit/>
          </a:bodyPr>
          <a:lstStyle/>
          <a:p>
            <a:pPr algn="ctr">
              <a:lnSpc>
                <a:spcPct val="95000"/>
              </a:lnSpc>
            </a:pPr>
            <a:r>
              <a:rPr lang="en-US" sz="1400" dirty="0" smtClean="0">
                <a:solidFill>
                  <a:schemeClr val="bg1"/>
                </a:solidFill>
                <a:latin typeface="Arial" pitchFamily="34" charset="0"/>
                <a:cs typeface="Arial" pitchFamily="34" charset="0"/>
              </a:rPr>
              <a:t>Mean % Change in LDL-C </a:t>
            </a:r>
            <a:br>
              <a:rPr lang="en-US" sz="1400" dirty="0" smtClean="0">
                <a:solidFill>
                  <a:schemeClr val="bg1"/>
                </a:solidFill>
                <a:latin typeface="Arial" pitchFamily="34" charset="0"/>
                <a:cs typeface="Arial" pitchFamily="34" charset="0"/>
              </a:rPr>
            </a:br>
            <a:r>
              <a:rPr lang="en-US" sz="1400" dirty="0" smtClean="0">
                <a:solidFill>
                  <a:schemeClr val="bg1"/>
                </a:solidFill>
                <a:latin typeface="Arial" pitchFamily="34" charset="0"/>
                <a:cs typeface="Arial" pitchFamily="34" charset="0"/>
              </a:rPr>
              <a:t>From Baseline to Week 12</a:t>
            </a:r>
            <a:r>
              <a:rPr lang="en-US" sz="1400" baseline="30000" dirty="0" smtClean="0">
                <a:solidFill>
                  <a:schemeClr val="bg1"/>
                </a:solidFill>
                <a:latin typeface="Arial" pitchFamily="34" charset="0"/>
                <a:cs typeface="Arial" pitchFamily="34" charset="0"/>
              </a:rPr>
              <a:t>1</a:t>
            </a:r>
            <a:endParaRPr lang="en-US" sz="1400" baseline="30000" dirty="0">
              <a:solidFill>
                <a:schemeClr val="bg1"/>
              </a:solidFill>
              <a:latin typeface="Arial" pitchFamily="34" charset="0"/>
              <a:cs typeface="Arial" pitchFamily="34" charset="0"/>
            </a:endParaRPr>
          </a:p>
        </p:txBody>
      </p:sp>
      <p:sp>
        <p:nvSpPr>
          <p:cNvPr id="91" name="Rectangle 90"/>
          <p:cNvSpPr/>
          <p:nvPr/>
        </p:nvSpPr>
        <p:spPr>
          <a:xfrm>
            <a:off x="2084056" y="1286381"/>
            <a:ext cx="1011570" cy="295610"/>
          </a:xfrm>
          <a:prstGeom prst="rect">
            <a:avLst/>
          </a:prstGeom>
          <a:noFill/>
        </p:spPr>
        <p:txBody>
          <a:bodyPr wrap="square" lIns="0" tIns="0" rIns="0" bIns="0" anchor="ctr" anchorCtr="0">
            <a:noAutofit/>
          </a:bodyPr>
          <a:lstStyle/>
          <a:p>
            <a:pPr algn="ctr" fontAlgn="t">
              <a:spcAft>
                <a:spcPts val="300"/>
              </a:spcAft>
            </a:pPr>
            <a:r>
              <a:rPr lang="en-US" sz="1600" b="1" dirty="0" smtClean="0">
                <a:solidFill>
                  <a:schemeClr val="bg1"/>
                </a:solidFill>
                <a:latin typeface="Arial" pitchFamily="34" charset="0"/>
                <a:cs typeface="Arial" pitchFamily="34" charset="0"/>
              </a:rPr>
              <a:t>LDL</a:t>
            </a:r>
          </a:p>
        </p:txBody>
      </p:sp>
      <p:sp>
        <p:nvSpPr>
          <p:cNvPr id="104" name="Rectangle 103"/>
          <p:cNvSpPr/>
          <p:nvPr/>
        </p:nvSpPr>
        <p:spPr>
          <a:xfrm>
            <a:off x="5754688" y="1286381"/>
            <a:ext cx="749300" cy="295610"/>
          </a:xfrm>
          <a:prstGeom prst="rect">
            <a:avLst/>
          </a:prstGeom>
          <a:noFill/>
        </p:spPr>
        <p:txBody>
          <a:bodyPr wrap="square" lIns="0" tIns="0" rIns="0" bIns="0" anchor="ctr" anchorCtr="0">
            <a:noAutofit/>
          </a:bodyPr>
          <a:lstStyle/>
          <a:p>
            <a:pPr algn="ctr" fontAlgn="t">
              <a:spcAft>
                <a:spcPts val="300"/>
              </a:spcAft>
            </a:pPr>
            <a:r>
              <a:rPr lang="en-US" sz="1600" b="1" dirty="0" smtClean="0">
                <a:solidFill>
                  <a:schemeClr val="bg1"/>
                </a:solidFill>
                <a:latin typeface="Arial" pitchFamily="34" charset="0"/>
                <a:cs typeface="Arial" pitchFamily="34" charset="0"/>
              </a:rPr>
              <a:t>ApoB</a:t>
            </a:r>
          </a:p>
        </p:txBody>
      </p:sp>
      <p:sp>
        <p:nvSpPr>
          <p:cNvPr id="105" name="Rectangle 104"/>
          <p:cNvSpPr/>
          <p:nvPr/>
        </p:nvSpPr>
        <p:spPr>
          <a:xfrm>
            <a:off x="7471955" y="1286381"/>
            <a:ext cx="905918" cy="295610"/>
          </a:xfrm>
          <a:prstGeom prst="rect">
            <a:avLst/>
          </a:prstGeom>
          <a:noFill/>
        </p:spPr>
        <p:txBody>
          <a:bodyPr wrap="square" lIns="0" tIns="0" rIns="0" bIns="0" anchor="ctr" anchorCtr="0">
            <a:noAutofit/>
          </a:bodyPr>
          <a:lstStyle/>
          <a:p>
            <a:pPr algn="ctr" fontAlgn="t">
              <a:spcAft>
                <a:spcPts val="300"/>
              </a:spcAft>
            </a:pPr>
            <a:r>
              <a:rPr lang="en-US" sz="1600" b="1" dirty="0" smtClean="0">
                <a:solidFill>
                  <a:schemeClr val="bg1"/>
                </a:solidFill>
                <a:latin typeface="Arial" pitchFamily="34" charset="0"/>
                <a:cs typeface="Arial" pitchFamily="34" charset="0"/>
              </a:rPr>
              <a:t>TC</a:t>
            </a:r>
          </a:p>
        </p:txBody>
      </p:sp>
      <p:sp>
        <p:nvSpPr>
          <p:cNvPr id="32" name="Content Placeholder 5"/>
          <p:cNvSpPr txBox="1">
            <a:spLocks/>
          </p:cNvSpPr>
          <p:nvPr/>
        </p:nvSpPr>
        <p:spPr>
          <a:xfrm>
            <a:off x="1265440" y="5086155"/>
            <a:ext cx="8405812" cy="388401"/>
          </a:xfrm>
          <a:prstGeom prst="rect">
            <a:avLst/>
          </a:prstGeom>
        </p:spPr>
        <p:txBody>
          <a:bodyPr/>
          <a:lstStyle/>
          <a:p>
            <a:pPr marL="228600" marR="0" lvl="1" indent="-228600" algn="l" defTabSz="914400" rtl="0" eaLnBrk="1" fontAlgn="auto" latinLnBrk="0" hangingPunct="1">
              <a:lnSpc>
                <a:spcPct val="95000"/>
              </a:lnSpc>
              <a:spcBef>
                <a:spcPts val="600"/>
              </a:spcBef>
              <a:spcAft>
                <a:spcPts val="0"/>
              </a:spcAft>
              <a:buClr>
                <a:schemeClr val="accent2"/>
              </a:buClr>
              <a:buSzTx/>
              <a:buFont typeface="Wingdings" pitchFamily="2" charset="2"/>
              <a:buChar char="§"/>
              <a:tabLst/>
              <a:defRPr/>
            </a:pPr>
            <a:endParaRPr kumimoji="0" lang="en-US" sz="14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27" name="Rectangle 26"/>
          <p:cNvSpPr/>
          <p:nvPr/>
        </p:nvSpPr>
        <p:spPr bwMode="ltGray">
          <a:xfrm>
            <a:off x="293688" y="5426699"/>
            <a:ext cx="8710612" cy="362895"/>
          </a:xfrm>
          <a:prstGeom prst="rect">
            <a:avLst/>
          </a:prstGeom>
          <a:solidFill>
            <a:srgbClr val="E63D2F"/>
          </a:solidFill>
          <a:ln w="28575">
            <a:noFill/>
            <a:miter lim="800000"/>
            <a:headEnd/>
            <a:tailEnd/>
          </a:ln>
          <a:effectLst>
            <a:innerShdw blurRad="63500" dist="50800" dir="16200000">
              <a:prstClr val="black">
                <a:alpha val="50000"/>
              </a:prstClr>
            </a:innerShdw>
            <a:softEdge rad="12700"/>
          </a:effectLst>
        </p:spPr>
        <p:txBody>
          <a:bodyPr vert="horz" wrap="square" lIns="91440" tIns="45720" rIns="91440" bIns="45720" numCol="1" rtlCol="0" anchor="ctr" anchorCtr="0" compatLnSpc="1">
            <a:prstTxWarp prst="textNoShape">
              <a:avLst/>
            </a:prstTxWarp>
            <a:noAutofit/>
          </a:bodyPr>
          <a:lstStyle/>
          <a:p>
            <a:pPr marL="228600" lvl="1" indent="-228600" algn="ctr">
              <a:lnSpc>
                <a:spcPct val="95000"/>
              </a:lnSpc>
              <a:spcBef>
                <a:spcPts val="300"/>
              </a:spcBef>
              <a:buClr>
                <a:schemeClr val="bg1"/>
              </a:buClr>
              <a:buSzPct val="120000"/>
            </a:pPr>
            <a:r>
              <a:rPr lang="en-US" sz="1400" b="1" dirty="0" smtClean="0">
                <a:solidFill>
                  <a:schemeClr val="bg1"/>
                </a:solidFill>
                <a:latin typeface="Arial" pitchFamily="34" charset="0"/>
                <a:cs typeface="Arial" pitchFamily="34" charset="0"/>
              </a:rPr>
              <a:t>Pooled analysis of lipid parameters in patients with ASCVD from Study 1 </a:t>
            </a:r>
          </a:p>
        </p:txBody>
      </p:sp>
      <p:grpSp>
        <p:nvGrpSpPr>
          <p:cNvPr id="2" name="Group 24"/>
          <p:cNvGrpSpPr/>
          <p:nvPr/>
        </p:nvGrpSpPr>
        <p:grpSpPr>
          <a:xfrm>
            <a:off x="7761515" y="69215"/>
            <a:ext cx="1307592" cy="970601"/>
            <a:chOff x="7761515" y="69215"/>
            <a:chExt cx="1307592" cy="970601"/>
          </a:xfrm>
        </p:grpSpPr>
        <p:sp>
          <p:nvSpPr>
            <p:cNvPr id="26" name="Pentagon 25"/>
            <p:cNvSpPr/>
            <p:nvPr/>
          </p:nvSpPr>
          <p:spPr>
            <a:xfrm rot="5400000">
              <a:off x="7991360" y="16321"/>
              <a:ext cx="849904" cy="1197086"/>
            </a:xfrm>
            <a:prstGeom prst="homePlate">
              <a:avLst>
                <a:gd name="adj" fmla="val 22917"/>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rial" pitchFamily="34" charset="0"/>
              </a:endParaRPr>
            </a:p>
          </p:txBody>
        </p:sp>
        <p:sp>
          <p:nvSpPr>
            <p:cNvPr id="28" name="TextBox 27"/>
            <p:cNvSpPr txBox="1"/>
            <p:nvPr/>
          </p:nvSpPr>
          <p:spPr>
            <a:xfrm>
              <a:off x="7761515" y="360606"/>
              <a:ext cx="1307592" cy="381699"/>
            </a:xfrm>
            <a:prstGeom prst="rect">
              <a:avLst/>
            </a:prstGeom>
            <a:noFill/>
          </p:spPr>
          <p:txBody>
            <a:bodyPr wrap="square" lIns="0" tIns="0" rIns="0" bIns="0" rtlCol="0">
              <a:noAutofit/>
            </a:bodyPr>
            <a:lstStyle/>
            <a:p>
              <a:pPr algn="ctr"/>
              <a:r>
                <a:rPr lang="en-US" sz="1400" b="1" dirty="0" smtClean="0">
                  <a:solidFill>
                    <a:schemeClr val="bg1"/>
                  </a:solidFill>
                  <a:latin typeface="Arial Narrow" pitchFamily="34" charset="0"/>
                  <a:cs typeface="Arial" pitchFamily="34" charset="0"/>
                </a:rPr>
                <a:t>COMBINATION</a:t>
              </a:r>
              <a:endParaRPr lang="en-US" sz="1200" b="1" dirty="0" smtClean="0">
                <a:solidFill>
                  <a:schemeClr val="bg1"/>
                </a:solidFill>
                <a:latin typeface="Arial Narrow" pitchFamily="34" charset="0"/>
                <a:cs typeface="Arial" pitchFamily="34" charset="0"/>
              </a:endParaRPr>
            </a:p>
            <a:p>
              <a:pPr algn="ctr">
                <a:spcAft>
                  <a:spcPts val="200"/>
                </a:spcAft>
              </a:pPr>
              <a:r>
                <a:rPr lang="en-US" sz="900" b="1" dirty="0" smtClean="0">
                  <a:solidFill>
                    <a:schemeClr val="bg1"/>
                  </a:solidFill>
                  <a:latin typeface="Arial Narrow" pitchFamily="34" charset="0"/>
                  <a:cs typeface="Arial" pitchFamily="34" charset="0"/>
                </a:rPr>
                <a:t>WITH STATIN THERAPY</a:t>
              </a:r>
            </a:p>
            <a:p>
              <a:pPr algn="ctr"/>
              <a:r>
                <a:rPr lang="en-US" sz="900" b="1" dirty="0" smtClean="0">
                  <a:solidFill>
                    <a:schemeClr val="bg1"/>
                  </a:solidFill>
                  <a:latin typeface="Arial Narrow" pitchFamily="34" charset="0"/>
                  <a:cs typeface="Arial" pitchFamily="34" charset="0"/>
                </a:rPr>
                <a:t>STUDY 1</a:t>
              </a:r>
            </a:p>
          </p:txBody>
        </p:sp>
        <p:cxnSp>
          <p:nvCxnSpPr>
            <p:cNvPr id="29" name="Straight Connector 28"/>
            <p:cNvCxnSpPr/>
            <p:nvPr/>
          </p:nvCxnSpPr>
          <p:spPr>
            <a:xfrm>
              <a:off x="7989001" y="720268"/>
              <a:ext cx="88458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Group 73"/>
            <p:cNvGrpSpPr>
              <a:grpSpLocks noChangeAspect="1"/>
            </p:cNvGrpSpPr>
            <p:nvPr/>
          </p:nvGrpSpPr>
          <p:grpSpPr>
            <a:xfrm>
              <a:off x="8279151" y="69215"/>
              <a:ext cx="274320" cy="274320"/>
              <a:chOff x="2308636" y="1433723"/>
              <a:chExt cx="665020" cy="665020"/>
            </a:xfrm>
          </p:grpSpPr>
          <p:sp>
            <p:nvSpPr>
              <p:cNvPr id="34" name="Oval 33"/>
              <p:cNvSpPr/>
              <p:nvPr/>
            </p:nvSpPr>
            <p:spPr>
              <a:xfrm>
                <a:off x="2308636" y="1433723"/>
                <a:ext cx="665020" cy="665020"/>
              </a:xfrm>
              <a:prstGeom prst="ellipse">
                <a:avLst/>
              </a:prstGeom>
              <a:gradFill flip="none" rotWithShape="1">
                <a:gsLst>
                  <a:gs pos="0">
                    <a:srgbClr val="C52215"/>
                  </a:gs>
                  <a:gs pos="50000">
                    <a:schemeClr val="accent2"/>
                  </a:gs>
                  <a:gs pos="100000">
                    <a:schemeClr val="accent2">
                      <a:shade val="100000"/>
                      <a:satMod val="115000"/>
                    </a:schemeClr>
                  </a:gs>
                </a:gsLst>
                <a:lin ang="5400000" scaled="1"/>
                <a:tileRect/>
              </a:gradFill>
              <a:ln w="19050">
                <a:solidFill>
                  <a:schemeClr val="bg2"/>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4800" dirty="0">
                  <a:solidFill>
                    <a:schemeClr val="bg1"/>
                  </a:solidFill>
                  <a:latin typeface="Arial Black" pitchFamily="34" charset="0"/>
                  <a:cs typeface="Arial" pitchFamily="34" charset="0"/>
                </a:endParaRPr>
              </a:p>
            </p:txBody>
          </p:sp>
          <p:sp>
            <p:nvSpPr>
              <p:cNvPr id="38" name="Freeform 37"/>
              <p:cNvSpPr/>
              <p:nvPr/>
            </p:nvSpPr>
            <p:spPr>
              <a:xfrm>
                <a:off x="2463920" y="1585258"/>
                <a:ext cx="354452" cy="361950"/>
              </a:xfrm>
              <a:custGeom>
                <a:avLst/>
                <a:gdLst>
                  <a:gd name="connsiteX0" fmla="*/ 0 w 422695"/>
                  <a:gd name="connsiteY0" fmla="*/ 93678 h 258792"/>
                  <a:gd name="connsiteX1" fmla="*/ 93678 w 422695"/>
                  <a:gd name="connsiteY1" fmla="*/ 93678 h 258792"/>
                  <a:gd name="connsiteX2" fmla="*/ 93678 w 422695"/>
                  <a:gd name="connsiteY2" fmla="*/ 0 h 258792"/>
                  <a:gd name="connsiteX3" fmla="*/ 329017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93678 h 258792"/>
                  <a:gd name="connsiteX1" fmla="*/ 93678 w 422695"/>
                  <a:gd name="connsiteY1" fmla="*/ 93678 h 258792"/>
                  <a:gd name="connsiteX2" fmla="*/ 179403 w 422695"/>
                  <a:gd name="connsiteY2" fmla="*/ 0 h 258792"/>
                  <a:gd name="connsiteX3" fmla="*/ 329017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93678 h 258792"/>
                  <a:gd name="connsiteX1" fmla="*/ 93678 w 422695"/>
                  <a:gd name="connsiteY1" fmla="*/ 93678 h 258792"/>
                  <a:gd name="connsiteX2" fmla="*/ 179403 w 422695"/>
                  <a:gd name="connsiteY2" fmla="*/ 0 h 258792"/>
                  <a:gd name="connsiteX3" fmla="*/ 238529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93678 h 258792"/>
                  <a:gd name="connsiteX1" fmla="*/ 93678 w 422695"/>
                  <a:gd name="connsiteY1" fmla="*/ 93678 h 258792"/>
                  <a:gd name="connsiteX2" fmla="*/ 179403 w 422695"/>
                  <a:gd name="connsiteY2" fmla="*/ 0 h 258792"/>
                  <a:gd name="connsiteX3" fmla="*/ 238529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93678 h 258792"/>
                  <a:gd name="connsiteX1" fmla="*/ 204803 w 422695"/>
                  <a:gd name="connsiteY1" fmla="*/ 57150 h 258792"/>
                  <a:gd name="connsiteX2" fmla="*/ 179403 w 422695"/>
                  <a:gd name="connsiteY2" fmla="*/ 0 h 258792"/>
                  <a:gd name="connsiteX3" fmla="*/ 238529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100822 h 265936"/>
                  <a:gd name="connsiteX1" fmla="*/ 204803 w 422695"/>
                  <a:gd name="connsiteY1" fmla="*/ 64294 h 265936"/>
                  <a:gd name="connsiteX2" fmla="*/ 191309 w 422695"/>
                  <a:gd name="connsiteY2" fmla="*/ 0 h 265936"/>
                  <a:gd name="connsiteX3" fmla="*/ 238529 w 422695"/>
                  <a:gd name="connsiteY3" fmla="*/ 7144 h 265936"/>
                  <a:gd name="connsiteX4" fmla="*/ 329017 w 422695"/>
                  <a:gd name="connsiteY4" fmla="*/ 100822 h 265936"/>
                  <a:gd name="connsiteX5" fmla="*/ 422695 w 422695"/>
                  <a:gd name="connsiteY5" fmla="*/ 100822 h 265936"/>
                  <a:gd name="connsiteX6" fmla="*/ 422695 w 422695"/>
                  <a:gd name="connsiteY6" fmla="*/ 172258 h 265936"/>
                  <a:gd name="connsiteX7" fmla="*/ 329017 w 422695"/>
                  <a:gd name="connsiteY7" fmla="*/ 172258 h 265936"/>
                  <a:gd name="connsiteX8" fmla="*/ 329017 w 422695"/>
                  <a:gd name="connsiteY8" fmla="*/ 265936 h 265936"/>
                  <a:gd name="connsiteX9" fmla="*/ 93678 w 422695"/>
                  <a:gd name="connsiteY9" fmla="*/ 265936 h 265936"/>
                  <a:gd name="connsiteX10" fmla="*/ 93678 w 422695"/>
                  <a:gd name="connsiteY10" fmla="*/ 172258 h 265936"/>
                  <a:gd name="connsiteX11" fmla="*/ 0 w 422695"/>
                  <a:gd name="connsiteY11" fmla="*/ 172258 h 265936"/>
                  <a:gd name="connsiteX12" fmla="*/ 0 w 422695"/>
                  <a:gd name="connsiteY12" fmla="*/ 100822 h 265936"/>
                  <a:gd name="connsiteX0" fmla="*/ 0 w 422695"/>
                  <a:gd name="connsiteY0" fmla="*/ 137993 h 303107"/>
                  <a:gd name="connsiteX1" fmla="*/ 204803 w 422695"/>
                  <a:gd name="connsiteY1" fmla="*/ 101465 h 303107"/>
                  <a:gd name="connsiteX2" fmla="*/ 113251 w 422695"/>
                  <a:gd name="connsiteY2" fmla="*/ 0 h 303107"/>
                  <a:gd name="connsiteX3" fmla="*/ 238529 w 422695"/>
                  <a:gd name="connsiteY3" fmla="*/ 44315 h 303107"/>
                  <a:gd name="connsiteX4" fmla="*/ 329017 w 422695"/>
                  <a:gd name="connsiteY4" fmla="*/ 137993 h 303107"/>
                  <a:gd name="connsiteX5" fmla="*/ 422695 w 422695"/>
                  <a:gd name="connsiteY5" fmla="*/ 137993 h 303107"/>
                  <a:gd name="connsiteX6" fmla="*/ 422695 w 422695"/>
                  <a:gd name="connsiteY6" fmla="*/ 209429 h 303107"/>
                  <a:gd name="connsiteX7" fmla="*/ 329017 w 422695"/>
                  <a:gd name="connsiteY7" fmla="*/ 209429 h 303107"/>
                  <a:gd name="connsiteX8" fmla="*/ 329017 w 422695"/>
                  <a:gd name="connsiteY8" fmla="*/ 303107 h 303107"/>
                  <a:gd name="connsiteX9" fmla="*/ 93678 w 422695"/>
                  <a:gd name="connsiteY9" fmla="*/ 303107 h 303107"/>
                  <a:gd name="connsiteX10" fmla="*/ 93678 w 422695"/>
                  <a:gd name="connsiteY10" fmla="*/ 209429 h 303107"/>
                  <a:gd name="connsiteX11" fmla="*/ 0 w 422695"/>
                  <a:gd name="connsiteY11" fmla="*/ 209429 h 303107"/>
                  <a:gd name="connsiteX12" fmla="*/ 0 w 422695"/>
                  <a:gd name="connsiteY12" fmla="*/ 137993 h 303107"/>
                  <a:gd name="connsiteX0" fmla="*/ 0 w 422695"/>
                  <a:gd name="connsiteY0" fmla="*/ 137993 h 303107"/>
                  <a:gd name="connsiteX1" fmla="*/ 204803 w 422695"/>
                  <a:gd name="connsiteY1" fmla="*/ 101465 h 303107"/>
                  <a:gd name="connsiteX2" fmla="*/ 113251 w 422695"/>
                  <a:gd name="connsiteY2" fmla="*/ 0 h 303107"/>
                  <a:gd name="connsiteX3" fmla="*/ 216227 w 422695"/>
                  <a:gd name="connsiteY3" fmla="*/ 10862 h 303107"/>
                  <a:gd name="connsiteX4" fmla="*/ 329017 w 422695"/>
                  <a:gd name="connsiteY4" fmla="*/ 137993 h 303107"/>
                  <a:gd name="connsiteX5" fmla="*/ 422695 w 422695"/>
                  <a:gd name="connsiteY5" fmla="*/ 137993 h 303107"/>
                  <a:gd name="connsiteX6" fmla="*/ 422695 w 422695"/>
                  <a:gd name="connsiteY6" fmla="*/ 209429 h 303107"/>
                  <a:gd name="connsiteX7" fmla="*/ 329017 w 422695"/>
                  <a:gd name="connsiteY7" fmla="*/ 209429 h 303107"/>
                  <a:gd name="connsiteX8" fmla="*/ 329017 w 422695"/>
                  <a:gd name="connsiteY8" fmla="*/ 303107 h 303107"/>
                  <a:gd name="connsiteX9" fmla="*/ 93678 w 422695"/>
                  <a:gd name="connsiteY9" fmla="*/ 303107 h 303107"/>
                  <a:gd name="connsiteX10" fmla="*/ 93678 w 422695"/>
                  <a:gd name="connsiteY10" fmla="*/ 209429 h 303107"/>
                  <a:gd name="connsiteX11" fmla="*/ 0 w 422695"/>
                  <a:gd name="connsiteY11" fmla="*/ 209429 h 303107"/>
                  <a:gd name="connsiteX12" fmla="*/ 0 w 422695"/>
                  <a:gd name="connsiteY12" fmla="*/ 137993 h 303107"/>
                  <a:gd name="connsiteX0" fmla="*/ 0 w 422695"/>
                  <a:gd name="connsiteY0" fmla="*/ 137993 h 303107"/>
                  <a:gd name="connsiteX1" fmla="*/ 119310 w 422695"/>
                  <a:gd name="connsiteY1" fmla="*/ 108899 h 303107"/>
                  <a:gd name="connsiteX2" fmla="*/ 113251 w 422695"/>
                  <a:gd name="connsiteY2" fmla="*/ 0 h 303107"/>
                  <a:gd name="connsiteX3" fmla="*/ 216227 w 422695"/>
                  <a:gd name="connsiteY3" fmla="*/ 10862 h 303107"/>
                  <a:gd name="connsiteX4" fmla="*/ 329017 w 422695"/>
                  <a:gd name="connsiteY4" fmla="*/ 137993 h 303107"/>
                  <a:gd name="connsiteX5" fmla="*/ 422695 w 422695"/>
                  <a:gd name="connsiteY5" fmla="*/ 137993 h 303107"/>
                  <a:gd name="connsiteX6" fmla="*/ 422695 w 422695"/>
                  <a:gd name="connsiteY6" fmla="*/ 209429 h 303107"/>
                  <a:gd name="connsiteX7" fmla="*/ 329017 w 422695"/>
                  <a:gd name="connsiteY7" fmla="*/ 209429 h 303107"/>
                  <a:gd name="connsiteX8" fmla="*/ 329017 w 422695"/>
                  <a:gd name="connsiteY8" fmla="*/ 303107 h 303107"/>
                  <a:gd name="connsiteX9" fmla="*/ 93678 w 422695"/>
                  <a:gd name="connsiteY9" fmla="*/ 303107 h 303107"/>
                  <a:gd name="connsiteX10" fmla="*/ 93678 w 422695"/>
                  <a:gd name="connsiteY10" fmla="*/ 209429 h 303107"/>
                  <a:gd name="connsiteX11" fmla="*/ 0 w 422695"/>
                  <a:gd name="connsiteY11" fmla="*/ 209429 h 303107"/>
                  <a:gd name="connsiteX12" fmla="*/ 0 w 422695"/>
                  <a:gd name="connsiteY12" fmla="*/ 137993 h 303107"/>
                  <a:gd name="connsiteX0" fmla="*/ 0 w 422695"/>
                  <a:gd name="connsiteY0" fmla="*/ 137993 h 303107"/>
                  <a:gd name="connsiteX1" fmla="*/ 119310 w 422695"/>
                  <a:gd name="connsiteY1" fmla="*/ 108899 h 303107"/>
                  <a:gd name="connsiteX2" fmla="*/ 113251 w 422695"/>
                  <a:gd name="connsiteY2" fmla="*/ 0 h 303107"/>
                  <a:gd name="connsiteX3" fmla="*/ 216227 w 422695"/>
                  <a:gd name="connsiteY3" fmla="*/ 10862 h 303107"/>
                  <a:gd name="connsiteX4" fmla="*/ 232373 w 422695"/>
                  <a:gd name="connsiteY4" fmla="*/ 115691 h 303107"/>
                  <a:gd name="connsiteX5" fmla="*/ 422695 w 422695"/>
                  <a:gd name="connsiteY5" fmla="*/ 137993 h 303107"/>
                  <a:gd name="connsiteX6" fmla="*/ 422695 w 422695"/>
                  <a:gd name="connsiteY6" fmla="*/ 209429 h 303107"/>
                  <a:gd name="connsiteX7" fmla="*/ 329017 w 422695"/>
                  <a:gd name="connsiteY7" fmla="*/ 209429 h 303107"/>
                  <a:gd name="connsiteX8" fmla="*/ 329017 w 422695"/>
                  <a:gd name="connsiteY8" fmla="*/ 303107 h 303107"/>
                  <a:gd name="connsiteX9" fmla="*/ 93678 w 422695"/>
                  <a:gd name="connsiteY9" fmla="*/ 303107 h 303107"/>
                  <a:gd name="connsiteX10" fmla="*/ 93678 w 422695"/>
                  <a:gd name="connsiteY10" fmla="*/ 209429 h 303107"/>
                  <a:gd name="connsiteX11" fmla="*/ 0 w 422695"/>
                  <a:gd name="connsiteY11" fmla="*/ 209429 h 303107"/>
                  <a:gd name="connsiteX12" fmla="*/ 0 w 422695"/>
                  <a:gd name="connsiteY12" fmla="*/ 137993 h 303107"/>
                  <a:gd name="connsiteX0" fmla="*/ 0 w 422695"/>
                  <a:gd name="connsiteY0" fmla="*/ 138283 h 303397"/>
                  <a:gd name="connsiteX1" fmla="*/ 119310 w 422695"/>
                  <a:gd name="connsiteY1" fmla="*/ 109189 h 303397"/>
                  <a:gd name="connsiteX2" fmla="*/ 113251 w 422695"/>
                  <a:gd name="connsiteY2" fmla="*/ 290 h 303397"/>
                  <a:gd name="connsiteX3" fmla="*/ 219944 w 422695"/>
                  <a:gd name="connsiteY3" fmla="*/ 0 h 303397"/>
                  <a:gd name="connsiteX4" fmla="*/ 232373 w 422695"/>
                  <a:gd name="connsiteY4" fmla="*/ 115981 h 303397"/>
                  <a:gd name="connsiteX5" fmla="*/ 422695 w 422695"/>
                  <a:gd name="connsiteY5" fmla="*/ 138283 h 303397"/>
                  <a:gd name="connsiteX6" fmla="*/ 422695 w 422695"/>
                  <a:gd name="connsiteY6" fmla="*/ 209719 h 303397"/>
                  <a:gd name="connsiteX7" fmla="*/ 329017 w 422695"/>
                  <a:gd name="connsiteY7" fmla="*/ 209719 h 303397"/>
                  <a:gd name="connsiteX8" fmla="*/ 329017 w 422695"/>
                  <a:gd name="connsiteY8" fmla="*/ 303397 h 303397"/>
                  <a:gd name="connsiteX9" fmla="*/ 93678 w 422695"/>
                  <a:gd name="connsiteY9" fmla="*/ 303397 h 303397"/>
                  <a:gd name="connsiteX10" fmla="*/ 93678 w 422695"/>
                  <a:gd name="connsiteY10" fmla="*/ 209719 h 303397"/>
                  <a:gd name="connsiteX11" fmla="*/ 0 w 422695"/>
                  <a:gd name="connsiteY11" fmla="*/ 209719 h 303397"/>
                  <a:gd name="connsiteX12" fmla="*/ 0 w 422695"/>
                  <a:gd name="connsiteY12" fmla="*/ 138283 h 303397"/>
                  <a:gd name="connsiteX0" fmla="*/ 0 w 422695"/>
                  <a:gd name="connsiteY0" fmla="*/ 138283 h 303397"/>
                  <a:gd name="connsiteX1" fmla="*/ 119310 w 422695"/>
                  <a:gd name="connsiteY1" fmla="*/ 109189 h 303397"/>
                  <a:gd name="connsiteX2" fmla="*/ 113251 w 422695"/>
                  <a:gd name="connsiteY2" fmla="*/ 290 h 303397"/>
                  <a:gd name="connsiteX3" fmla="*/ 219944 w 422695"/>
                  <a:gd name="connsiteY3" fmla="*/ 0 h 303397"/>
                  <a:gd name="connsiteX4" fmla="*/ 232373 w 422695"/>
                  <a:gd name="connsiteY4" fmla="*/ 115981 h 303397"/>
                  <a:gd name="connsiteX5" fmla="*/ 344636 w 422695"/>
                  <a:gd name="connsiteY5" fmla="*/ 127132 h 303397"/>
                  <a:gd name="connsiteX6" fmla="*/ 422695 w 422695"/>
                  <a:gd name="connsiteY6" fmla="*/ 209719 h 303397"/>
                  <a:gd name="connsiteX7" fmla="*/ 329017 w 422695"/>
                  <a:gd name="connsiteY7" fmla="*/ 209719 h 303397"/>
                  <a:gd name="connsiteX8" fmla="*/ 329017 w 422695"/>
                  <a:gd name="connsiteY8" fmla="*/ 303397 h 303397"/>
                  <a:gd name="connsiteX9" fmla="*/ 93678 w 422695"/>
                  <a:gd name="connsiteY9" fmla="*/ 303397 h 303397"/>
                  <a:gd name="connsiteX10" fmla="*/ 93678 w 422695"/>
                  <a:gd name="connsiteY10" fmla="*/ 209719 h 303397"/>
                  <a:gd name="connsiteX11" fmla="*/ 0 w 422695"/>
                  <a:gd name="connsiteY11" fmla="*/ 209719 h 303397"/>
                  <a:gd name="connsiteX12" fmla="*/ 0 w 422695"/>
                  <a:gd name="connsiteY12" fmla="*/ 138283 h 303397"/>
                  <a:gd name="connsiteX0" fmla="*/ 0 w 352070"/>
                  <a:gd name="connsiteY0" fmla="*/ 138283 h 303397"/>
                  <a:gd name="connsiteX1" fmla="*/ 119310 w 352070"/>
                  <a:gd name="connsiteY1" fmla="*/ 109189 h 303397"/>
                  <a:gd name="connsiteX2" fmla="*/ 113251 w 352070"/>
                  <a:gd name="connsiteY2" fmla="*/ 290 h 303397"/>
                  <a:gd name="connsiteX3" fmla="*/ 219944 w 352070"/>
                  <a:gd name="connsiteY3" fmla="*/ 0 h 303397"/>
                  <a:gd name="connsiteX4" fmla="*/ 232373 w 352070"/>
                  <a:gd name="connsiteY4" fmla="*/ 115981 h 303397"/>
                  <a:gd name="connsiteX5" fmla="*/ 344636 w 352070"/>
                  <a:gd name="connsiteY5" fmla="*/ 127132 h 303397"/>
                  <a:gd name="connsiteX6" fmla="*/ 352070 w 352070"/>
                  <a:gd name="connsiteY6" fmla="*/ 209719 h 303397"/>
                  <a:gd name="connsiteX7" fmla="*/ 329017 w 352070"/>
                  <a:gd name="connsiteY7" fmla="*/ 209719 h 303397"/>
                  <a:gd name="connsiteX8" fmla="*/ 329017 w 352070"/>
                  <a:gd name="connsiteY8" fmla="*/ 303397 h 303397"/>
                  <a:gd name="connsiteX9" fmla="*/ 93678 w 352070"/>
                  <a:gd name="connsiteY9" fmla="*/ 303397 h 303397"/>
                  <a:gd name="connsiteX10" fmla="*/ 93678 w 352070"/>
                  <a:gd name="connsiteY10" fmla="*/ 209719 h 303397"/>
                  <a:gd name="connsiteX11" fmla="*/ 0 w 352070"/>
                  <a:gd name="connsiteY11" fmla="*/ 209719 h 303397"/>
                  <a:gd name="connsiteX12" fmla="*/ 0 w 352070"/>
                  <a:gd name="connsiteY12" fmla="*/ 138283 h 303397"/>
                  <a:gd name="connsiteX0" fmla="*/ 0 w 352070"/>
                  <a:gd name="connsiteY0" fmla="*/ 138283 h 303397"/>
                  <a:gd name="connsiteX1" fmla="*/ 119310 w 352070"/>
                  <a:gd name="connsiteY1" fmla="*/ 109189 h 303397"/>
                  <a:gd name="connsiteX2" fmla="*/ 113251 w 352070"/>
                  <a:gd name="connsiteY2" fmla="*/ 290 h 303397"/>
                  <a:gd name="connsiteX3" fmla="*/ 219944 w 352070"/>
                  <a:gd name="connsiteY3" fmla="*/ 0 h 303397"/>
                  <a:gd name="connsiteX4" fmla="*/ 232373 w 352070"/>
                  <a:gd name="connsiteY4" fmla="*/ 115981 h 303397"/>
                  <a:gd name="connsiteX5" fmla="*/ 344636 w 352070"/>
                  <a:gd name="connsiteY5" fmla="*/ 127132 h 303397"/>
                  <a:gd name="connsiteX6" fmla="*/ 352070 w 352070"/>
                  <a:gd name="connsiteY6" fmla="*/ 209719 h 303397"/>
                  <a:gd name="connsiteX7" fmla="*/ 236090 w 352070"/>
                  <a:gd name="connsiteY7" fmla="*/ 228305 h 303397"/>
                  <a:gd name="connsiteX8" fmla="*/ 329017 w 352070"/>
                  <a:gd name="connsiteY8" fmla="*/ 303397 h 303397"/>
                  <a:gd name="connsiteX9" fmla="*/ 93678 w 352070"/>
                  <a:gd name="connsiteY9" fmla="*/ 303397 h 303397"/>
                  <a:gd name="connsiteX10" fmla="*/ 93678 w 352070"/>
                  <a:gd name="connsiteY10" fmla="*/ 209719 h 303397"/>
                  <a:gd name="connsiteX11" fmla="*/ 0 w 352070"/>
                  <a:gd name="connsiteY11" fmla="*/ 209719 h 303397"/>
                  <a:gd name="connsiteX12" fmla="*/ 0 w 352070"/>
                  <a:gd name="connsiteY12" fmla="*/ 138283 h 303397"/>
                  <a:gd name="connsiteX0" fmla="*/ 0 w 352070"/>
                  <a:gd name="connsiteY0" fmla="*/ 138283 h 351719"/>
                  <a:gd name="connsiteX1" fmla="*/ 119310 w 352070"/>
                  <a:gd name="connsiteY1" fmla="*/ 109189 h 351719"/>
                  <a:gd name="connsiteX2" fmla="*/ 113251 w 352070"/>
                  <a:gd name="connsiteY2" fmla="*/ 290 h 351719"/>
                  <a:gd name="connsiteX3" fmla="*/ 219944 w 352070"/>
                  <a:gd name="connsiteY3" fmla="*/ 0 h 351719"/>
                  <a:gd name="connsiteX4" fmla="*/ 232373 w 352070"/>
                  <a:gd name="connsiteY4" fmla="*/ 115981 h 351719"/>
                  <a:gd name="connsiteX5" fmla="*/ 344636 w 352070"/>
                  <a:gd name="connsiteY5" fmla="*/ 127132 h 351719"/>
                  <a:gd name="connsiteX6" fmla="*/ 352070 w 352070"/>
                  <a:gd name="connsiteY6" fmla="*/ 209719 h 351719"/>
                  <a:gd name="connsiteX7" fmla="*/ 236090 w 352070"/>
                  <a:gd name="connsiteY7" fmla="*/ 228305 h 351719"/>
                  <a:gd name="connsiteX8" fmla="*/ 232373 w 352070"/>
                  <a:gd name="connsiteY8" fmla="*/ 351719 h 351719"/>
                  <a:gd name="connsiteX9" fmla="*/ 93678 w 352070"/>
                  <a:gd name="connsiteY9" fmla="*/ 303397 h 351719"/>
                  <a:gd name="connsiteX10" fmla="*/ 93678 w 352070"/>
                  <a:gd name="connsiteY10" fmla="*/ 209719 h 351719"/>
                  <a:gd name="connsiteX11" fmla="*/ 0 w 352070"/>
                  <a:gd name="connsiteY11" fmla="*/ 209719 h 351719"/>
                  <a:gd name="connsiteX12" fmla="*/ 0 w 352070"/>
                  <a:gd name="connsiteY12" fmla="*/ 138283 h 351719"/>
                  <a:gd name="connsiteX0" fmla="*/ 0 w 352070"/>
                  <a:gd name="connsiteY0" fmla="*/ 138283 h 351719"/>
                  <a:gd name="connsiteX1" fmla="*/ 119310 w 352070"/>
                  <a:gd name="connsiteY1" fmla="*/ 109189 h 351719"/>
                  <a:gd name="connsiteX2" fmla="*/ 113251 w 352070"/>
                  <a:gd name="connsiteY2" fmla="*/ 290 h 351719"/>
                  <a:gd name="connsiteX3" fmla="*/ 219944 w 352070"/>
                  <a:gd name="connsiteY3" fmla="*/ 0 h 351719"/>
                  <a:gd name="connsiteX4" fmla="*/ 232373 w 352070"/>
                  <a:gd name="connsiteY4" fmla="*/ 115981 h 351719"/>
                  <a:gd name="connsiteX5" fmla="*/ 344636 w 352070"/>
                  <a:gd name="connsiteY5" fmla="*/ 127132 h 351719"/>
                  <a:gd name="connsiteX6" fmla="*/ 352070 w 352070"/>
                  <a:gd name="connsiteY6" fmla="*/ 209719 h 351719"/>
                  <a:gd name="connsiteX7" fmla="*/ 236090 w 352070"/>
                  <a:gd name="connsiteY7" fmla="*/ 228305 h 351719"/>
                  <a:gd name="connsiteX8" fmla="*/ 232373 w 352070"/>
                  <a:gd name="connsiteY8" fmla="*/ 351719 h 351719"/>
                  <a:gd name="connsiteX9" fmla="*/ 127132 w 352070"/>
                  <a:gd name="connsiteY9" fmla="*/ 351719 h 351719"/>
                  <a:gd name="connsiteX10" fmla="*/ 93678 w 352070"/>
                  <a:gd name="connsiteY10" fmla="*/ 209719 h 351719"/>
                  <a:gd name="connsiteX11" fmla="*/ 0 w 352070"/>
                  <a:gd name="connsiteY11" fmla="*/ 209719 h 351719"/>
                  <a:gd name="connsiteX12" fmla="*/ 0 w 352070"/>
                  <a:gd name="connsiteY12" fmla="*/ 138283 h 351719"/>
                  <a:gd name="connsiteX0" fmla="*/ 0 w 352070"/>
                  <a:gd name="connsiteY0" fmla="*/ 138283 h 351719"/>
                  <a:gd name="connsiteX1" fmla="*/ 119310 w 352070"/>
                  <a:gd name="connsiteY1" fmla="*/ 109189 h 351719"/>
                  <a:gd name="connsiteX2" fmla="*/ 113251 w 352070"/>
                  <a:gd name="connsiteY2" fmla="*/ 290 h 351719"/>
                  <a:gd name="connsiteX3" fmla="*/ 219944 w 352070"/>
                  <a:gd name="connsiteY3" fmla="*/ 0 h 351719"/>
                  <a:gd name="connsiteX4" fmla="*/ 232373 w 352070"/>
                  <a:gd name="connsiteY4" fmla="*/ 115981 h 351719"/>
                  <a:gd name="connsiteX5" fmla="*/ 344636 w 352070"/>
                  <a:gd name="connsiteY5" fmla="*/ 127132 h 351719"/>
                  <a:gd name="connsiteX6" fmla="*/ 352070 w 352070"/>
                  <a:gd name="connsiteY6" fmla="*/ 209719 h 351719"/>
                  <a:gd name="connsiteX7" fmla="*/ 236090 w 352070"/>
                  <a:gd name="connsiteY7" fmla="*/ 228305 h 351719"/>
                  <a:gd name="connsiteX8" fmla="*/ 232373 w 352070"/>
                  <a:gd name="connsiteY8" fmla="*/ 351719 h 351719"/>
                  <a:gd name="connsiteX9" fmla="*/ 127132 w 352070"/>
                  <a:gd name="connsiteY9" fmla="*/ 351719 h 351719"/>
                  <a:gd name="connsiteX10" fmla="*/ 119698 w 352070"/>
                  <a:gd name="connsiteY10" fmla="*/ 232022 h 351719"/>
                  <a:gd name="connsiteX11" fmla="*/ 0 w 352070"/>
                  <a:gd name="connsiteY11" fmla="*/ 209719 h 351719"/>
                  <a:gd name="connsiteX12" fmla="*/ 0 w 352070"/>
                  <a:gd name="connsiteY12" fmla="*/ 138283 h 351719"/>
                  <a:gd name="connsiteX0" fmla="*/ 7435 w 359505"/>
                  <a:gd name="connsiteY0" fmla="*/ 138283 h 351719"/>
                  <a:gd name="connsiteX1" fmla="*/ 126745 w 359505"/>
                  <a:gd name="connsiteY1" fmla="*/ 109189 h 351719"/>
                  <a:gd name="connsiteX2" fmla="*/ 120686 w 359505"/>
                  <a:gd name="connsiteY2" fmla="*/ 290 h 351719"/>
                  <a:gd name="connsiteX3" fmla="*/ 227379 w 359505"/>
                  <a:gd name="connsiteY3" fmla="*/ 0 h 351719"/>
                  <a:gd name="connsiteX4" fmla="*/ 239808 w 359505"/>
                  <a:gd name="connsiteY4" fmla="*/ 115981 h 351719"/>
                  <a:gd name="connsiteX5" fmla="*/ 352071 w 359505"/>
                  <a:gd name="connsiteY5" fmla="*/ 127132 h 351719"/>
                  <a:gd name="connsiteX6" fmla="*/ 359505 w 359505"/>
                  <a:gd name="connsiteY6" fmla="*/ 209719 h 351719"/>
                  <a:gd name="connsiteX7" fmla="*/ 243525 w 359505"/>
                  <a:gd name="connsiteY7" fmla="*/ 228305 h 351719"/>
                  <a:gd name="connsiteX8" fmla="*/ 239808 w 359505"/>
                  <a:gd name="connsiteY8" fmla="*/ 351719 h 351719"/>
                  <a:gd name="connsiteX9" fmla="*/ 134567 w 359505"/>
                  <a:gd name="connsiteY9" fmla="*/ 351719 h 351719"/>
                  <a:gd name="connsiteX10" fmla="*/ 127133 w 359505"/>
                  <a:gd name="connsiteY10" fmla="*/ 232022 h 351719"/>
                  <a:gd name="connsiteX11" fmla="*/ 0 w 359505"/>
                  <a:gd name="connsiteY11" fmla="*/ 239456 h 351719"/>
                  <a:gd name="connsiteX12" fmla="*/ 7435 w 359505"/>
                  <a:gd name="connsiteY12" fmla="*/ 138283 h 351719"/>
                  <a:gd name="connsiteX0" fmla="*/ 7435 w 359505"/>
                  <a:gd name="connsiteY0" fmla="*/ 127132 h 351719"/>
                  <a:gd name="connsiteX1" fmla="*/ 126745 w 359505"/>
                  <a:gd name="connsiteY1" fmla="*/ 109189 h 351719"/>
                  <a:gd name="connsiteX2" fmla="*/ 120686 w 359505"/>
                  <a:gd name="connsiteY2" fmla="*/ 290 h 351719"/>
                  <a:gd name="connsiteX3" fmla="*/ 227379 w 359505"/>
                  <a:gd name="connsiteY3" fmla="*/ 0 h 351719"/>
                  <a:gd name="connsiteX4" fmla="*/ 239808 w 359505"/>
                  <a:gd name="connsiteY4" fmla="*/ 115981 h 351719"/>
                  <a:gd name="connsiteX5" fmla="*/ 352071 w 359505"/>
                  <a:gd name="connsiteY5" fmla="*/ 127132 h 351719"/>
                  <a:gd name="connsiteX6" fmla="*/ 359505 w 359505"/>
                  <a:gd name="connsiteY6" fmla="*/ 209719 h 351719"/>
                  <a:gd name="connsiteX7" fmla="*/ 243525 w 359505"/>
                  <a:gd name="connsiteY7" fmla="*/ 228305 h 351719"/>
                  <a:gd name="connsiteX8" fmla="*/ 239808 w 359505"/>
                  <a:gd name="connsiteY8" fmla="*/ 351719 h 351719"/>
                  <a:gd name="connsiteX9" fmla="*/ 134567 w 359505"/>
                  <a:gd name="connsiteY9" fmla="*/ 351719 h 351719"/>
                  <a:gd name="connsiteX10" fmla="*/ 127133 w 359505"/>
                  <a:gd name="connsiteY10" fmla="*/ 232022 h 351719"/>
                  <a:gd name="connsiteX11" fmla="*/ 0 w 359505"/>
                  <a:gd name="connsiteY11" fmla="*/ 239456 h 351719"/>
                  <a:gd name="connsiteX12" fmla="*/ 7435 w 359505"/>
                  <a:gd name="connsiteY12" fmla="*/ 127132 h 351719"/>
                  <a:gd name="connsiteX0" fmla="*/ 7435 w 352071"/>
                  <a:gd name="connsiteY0" fmla="*/ 127132 h 351719"/>
                  <a:gd name="connsiteX1" fmla="*/ 126745 w 352071"/>
                  <a:gd name="connsiteY1" fmla="*/ 109189 h 351719"/>
                  <a:gd name="connsiteX2" fmla="*/ 120686 w 352071"/>
                  <a:gd name="connsiteY2" fmla="*/ 290 h 351719"/>
                  <a:gd name="connsiteX3" fmla="*/ 227379 w 352071"/>
                  <a:gd name="connsiteY3" fmla="*/ 0 h 351719"/>
                  <a:gd name="connsiteX4" fmla="*/ 239808 w 352071"/>
                  <a:gd name="connsiteY4" fmla="*/ 115981 h 351719"/>
                  <a:gd name="connsiteX5" fmla="*/ 352071 w 352071"/>
                  <a:gd name="connsiteY5" fmla="*/ 127132 h 351719"/>
                  <a:gd name="connsiteX6" fmla="*/ 352071 w 352071"/>
                  <a:gd name="connsiteY6" fmla="*/ 232022 h 351719"/>
                  <a:gd name="connsiteX7" fmla="*/ 243525 w 352071"/>
                  <a:gd name="connsiteY7" fmla="*/ 228305 h 351719"/>
                  <a:gd name="connsiteX8" fmla="*/ 239808 w 352071"/>
                  <a:gd name="connsiteY8" fmla="*/ 351719 h 351719"/>
                  <a:gd name="connsiteX9" fmla="*/ 134567 w 352071"/>
                  <a:gd name="connsiteY9" fmla="*/ 351719 h 351719"/>
                  <a:gd name="connsiteX10" fmla="*/ 127133 w 352071"/>
                  <a:gd name="connsiteY10" fmla="*/ 232022 h 351719"/>
                  <a:gd name="connsiteX11" fmla="*/ 0 w 352071"/>
                  <a:gd name="connsiteY11" fmla="*/ 239456 h 351719"/>
                  <a:gd name="connsiteX12" fmla="*/ 7435 w 352071"/>
                  <a:gd name="connsiteY12" fmla="*/ 127132 h 351719"/>
                  <a:gd name="connsiteX0" fmla="*/ 7435 w 352071"/>
                  <a:gd name="connsiteY0" fmla="*/ 127132 h 351719"/>
                  <a:gd name="connsiteX1" fmla="*/ 126745 w 352071"/>
                  <a:gd name="connsiteY1" fmla="*/ 109189 h 351719"/>
                  <a:gd name="connsiteX2" fmla="*/ 120686 w 352071"/>
                  <a:gd name="connsiteY2" fmla="*/ 290 h 351719"/>
                  <a:gd name="connsiteX3" fmla="*/ 227379 w 352071"/>
                  <a:gd name="connsiteY3" fmla="*/ 0 h 351719"/>
                  <a:gd name="connsiteX4" fmla="*/ 239808 w 352071"/>
                  <a:gd name="connsiteY4" fmla="*/ 115981 h 351719"/>
                  <a:gd name="connsiteX5" fmla="*/ 352071 w 352071"/>
                  <a:gd name="connsiteY5" fmla="*/ 127132 h 351719"/>
                  <a:gd name="connsiteX6" fmla="*/ 352071 w 352071"/>
                  <a:gd name="connsiteY6" fmla="*/ 232022 h 351719"/>
                  <a:gd name="connsiteX7" fmla="*/ 243525 w 352071"/>
                  <a:gd name="connsiteY7" fmla="*/ 228305 h 351719"/>
                  <a:gd name="connsiteX8" fmla="*/ 239808 w 352071"/>
                  <a:gd name="connsiteY8" fmla="*/ 351719 h 351719"/>
                  <a:gd name="connsiteX9" fmla="*/ 134567 w 352071"/>
                  <a:gd name="connsiteY9" fmla="*/ 351719 h 351719"/>
                  <a:gd name="connsiteX10" fmla="*/ 127133 w 352071"/>
                  <a:gd name="connsiteY10" fmla="*/ 232022 h 351719"/>
                  <a:gd name="connsiteX11" fmla="*/ 0 w 352071"/>
                  <a:gd name="connsiteY11" fmla="*/ 239456 h 351719"/>
                  <a:gd name="connsiteX12" fmla="*/ 7435 w 352071"/>
                  <a:gd name="connsiteY12" fmla="*/ 127132 h 351719"/>
                  <a:gd name="connsiteX0" fmla="*/ 7435 w 352071"/>
                  <a:gd name="connsiteY0" fmla="*/ 127132 h 351719"/>
                  <a:gd name="connsiteX1" fmla="*/ 126745 w 352071"/>
                  <a:gd name="connsiteY1" fmla="*/ 109189 h 351719"/>
                  <a:gd name="connsiteX2" fmla="*/ 120686 w 352071"/>
                  <a:gd name="connsiteY2" fmla="*/ 290 h 351719"/>
                  <a:gd name="connsiteX3" fmla="*/ 227379 w 352071"/>
                  <a:gd name="connsiteY3" fmla="*/ 0 h 351719"/>
                  <a:gd name="connsiteX4" fmla="*/ 239808 w 352071"/>
                  <a:gd name="connsiteY4" fmla="*/ 115981 h 351719"/>
                  <a:gd name="connsiteX5" fmla="*/ 352071 w 352071"/>
                  <a:gd name="connsiteY5" fmla="*/ 127132 h 351719"/>
                  <a:gd name="connsiteX6" fmla="*/ 352071 w 352071"/>
                  <a:gd name="connsiteY6" fmla="*/ 232022 h 351719"/>
                  <a:gd name="connsiteX7" fmla="*/ 243525 w 352071"/>
                  <a:gd name="connsiteY7" fmla="*/ 228305 h 351719"/>
                  <a:gd name="connsiteX8" fmla="*/ 239808 w 352071"/>
                  <a:gd name="connsiteY8" fmla="*/ 351719 h 351719"/>
                  <a:gd name="connsiteX9" fmla="*/ 134567 w 352071"/>
                  <a:gd name="connsiteY9" fmla="*/ 351719 h 351719"/>
                  <a:gd name="connsiteX10" fmla="*/ 127133 w 352071"/>
                  <a:gd name="connsiteY10" fmla="*/ 232022 h 351719"/>
                  <a:gd name="connsiteX11" fmla="*/ 0 w 352071"/>
                  <a:gd name="connsiteY11" fmla="*/ 239456 h 351719"/>
                  <a:gd name="connsiteX12" fmla="*/ 7435 w 352071"/>
                  <a:gd name="connsiteY12" fmla="*/ 127132 h 351719"/>
                  <a:gd name="connsiteX0" fmla="*/ 7435 w 352071"/>
                  <a:gd name="connsiteY0" fmla="*/ 127132 h 351719"/>
                  <a:gd name="connsiteX1" fmla="*/ 126745 w 352071"/>
                  <a:gd name="connsiteY1" fmla="*/ 109189 h 351719"/>
                  <a:gd name="connsiteX2" fmla="*/ 120686 w 352071"/>
                  <a:gd name="connsiteY2" fmla="*/ 290 h 351719"/>
                  <a:gd name="connsiteX3" fmla="*/ 227379 w 352071"/>
                  <a:gd name="connsiteY3" fmla="*/ 0 h 351719"/>
                  <a:gd name="connsiteX4" fmla="*/ 239808 w 352071"/>
                  <a:gd name="connsiteY4" fmla="*/ 115981 h 351719"/>
                  <a:gd name="connsiteX5" fmla="*/ 352071 w 352071"/>
                  <a:gd name="connsiteY5" fmla="*/ 127132 h 351719"/>
                  <a:gd name="connsiteX6" fmla="*/ 352071 w 352071"/>
                  <a:gd name="connsiteY6" fmla="*/ 232022 h 351719"/>
                  <a:gd name="connsiteX7" fmla="*/ 243525 w 352071"/>
                  <a:gd name="connsiteY7" fmla="*/ 228305 h 351719"/>
                  <a:gd name="connsiteX8" fmla="*/ 239808 w 352071"/>
                  <a:gd name="connsiteY8" fmla="*/ 351719 h 351719"/>
                  <a:gd name="connsiteX9" fmla="*/ 134567 w 352071"/>
                  <a:gd name="connsiteY9" fmla="*/ 351719 h 351719"/>
                  <a:gd name="connsiteX10" fmla="*/ 127133 w 352071"/>
                  <a:gd name="connsiteY10" fmla="*/ 232022 h 351719"/>
                  <a:gd name="connsiteX11" fmla="*/ 0 w 352071"/>
                  <a:gd name="connsiteY11" fmla="*/ 239456 h 351719"/>
                  <a:gd name="connsiteX12" fmla="*/ 7435 w 352071"/>
                  <a:gd name="connsiteY12" fmla="*/ 127132 h 351719"/>
                  <a:gd name="connsiteX0" fmla="*/ 7435 w 359215"/>
                  <a:gd name="connsiteY0" fmla="*/ 127132 h 351719"/>
                  <a:gd name="connsiteX1" fmla="*/ 126745 w 359215"/>
                  <a:gd name="connsiteY1" fmla="*/ 109189 h 351719"/>
                  <a:gd name="connsiteX2" fmla="*/ 120686 w 359215"/>
                  <a:gd name="connsiteY2" fmla="*/ 290 h 351719"/>
                  <a:gd name="connsiteX3" fmla="*/ 227379 w 359215"/>
                  <a:gd name="connsiteY3" fmla="*/ 0 h 351719"/>
                  <a:gd name="connsiteX4" fmla="*/ 239808 w 359215"/>
                  <a:gd name="connsiteY4" fmla="*/ 115981 h 351719"/>
                  <a:gd name="connsiteX5" fmla="*/ 352071 w 359215"/>
                  <a:gd name="connsiteY5" fmla="*/ 127132 h 351719"/>
                  <a:gd name="connsiteX6" fmla="*/ 359215 w 359215"/>
                  <a:gd name="connsiteY6" fmla="*/ 231505 h 351719"/>
                  <a:gd name="connsiteX7" fmla="*/ 243525 w 359215"/>
                  <a:gd name="connsiteY7" fmla="*/ 228305 h 351719"/>
                  <a:gd name="connsiteX8" fmla="*/ 239808 w 359215"/>
                  <a:gd name="connsiteY8" fmla="*/ 351719 h 351719"/>
                  <a:gd name="connsiteX9" fmla="*/ 134567 w 359215"/>
                  <a:gd name="connsiteY9" fmla="*/ 351719 h 351719"/>
                  <a:gd name="connsiteX10" fmla="*/ 127133 w 359215"/>
                  <a:gd name="connsiteY10" fmla="*/ 232022 h 351719"/>
                  <a:gd name="connsiteX11" fmla="*/ 0 w 359215"/>
                  <a:gd name="connsiteY11" fmla="*/ 239456 h 351719"/>
                  <a:gd name="connsiteX12" fmla="*/ 7435 w 359215"/>
                  <a:gd name="connsiteY12" fmla="*/ 127132 h 351719"/>
                  <a:gd name="connsiteX0" fmla="*/ 7435 w 359215"/>
                  <a:gd name="connsiteY0" fmla="*/ 127132 h 351719"/>
                  <a:gd name="connsiteX1" fmla="*/ 126745 w 359215"/>
                  <a:gd name="connsiteY1" fmla="*/ 109189 h 351719"/>
                  <a:gd name="connsiteX2" fmla="*/ 120686 w 359215"/>
                  <a:gd name="connsiteY2" fmla="*/ 290 h 351719"/>
                  <a:gd name="connsiteX3" fmla="*/ 227379 w 359215"/>
                  <a:gd name="connsiteY3" fmla="*/ 0 h 351719"/>
                  <a:gd name="connsiteX4" fmla="*/ 239808 w 359215"/>
                  <a:gd name="connsiteY4" fmla="*/ 115981 h 351719"/>
                  <a:gd name="connsiteX5" fmla="*/ 356834 w 359215"/>
                  <a:gd name="connsiteY5" fmla="*/ 123555 h 351719"/>
                  <a:gd name="connsiteX6" fmla="*/ 359215 w 359215"/>
                  <a:gd name="connsiteY6" fmla="*/ 231505 h 351719"/>
                  <a:gd name="connsiteX7" fmla="*/ 243525 w 359215"/>
                  <a:gd name="connsiteY7" fmla="*/ 228305 h 351719"/>
                  <a:gd name="connsiteX8" fmla="*/ 239808 w 359215"/>
                  <a:gd name="connsiteY8" fmla="*/ 351719 h 351719"/>
                  <a:gd name="connsiteX9" fmla="*/ 134567 w 359215"/>
                  <a:gd name="connsiteY9" fmla="*/ 351719 h 351719"/>
                  <a:gd name="connsiteX10" fmla="*/ 127133 w 359215"/>
                  <a:gd name="connsiteY10" fmla="*/ 232022 h 351719"/>
                  <a:gd name="connsiteX11" fmla="*/ 0 w 359215"/>
                  <a:gd name="connsiteY11" fmla="*/ 239456 h 351719"/>
                  <a:gd name="connsiteX12" fmla="*/ 7435 w 359215"/>
                  <a:gd name="connsiteY12" fmla="*/ 127132 h 351719"/>
                  <a:gd name="connsiteX0" fmla="*/ 7435 w 359215"/>
                  <a:gd name="connsiteY0" fmla="*/ 127132 h 351719"/>
                  <a:gd name="connsiteX1" fmla="*/ 126745 w 359215"/>
                  <a:gd name="connsiteY1" fmla="*/ 109189 h 351719"/>
                  <a:gd name="connsiteX2" fmla="*/ 120686 w 359215"/>
                  <a:gd name="connsiteY2" fmla="*/ 290 h 351719"/>
                  <a:gd name="connsiteX3" fmla="*/ 227379 w 359215"/>
                  <a:gd name="connsiteY3" fmla="*/ 0 h 351719"/>
                  <a:gd name="connsiteX4" fmla="*/ 239808 w 359215"/>
                  <a:gd name="connsiteY4" fmla="*/ 123555 h 351719"/>
                  <a:gd name="connsiteX5" fmla="*/ 356834 w 359215"/>
                  <a:gd name="connsiteY5" fmla="*/ 123555 h 351719"/>
                  <a:gd name="connsiteX6" fmla="*/ 359215 w 359215"/>
                  <a:gd name="connsiteY6" fmla="*/ 231505 h 351719"/>
                  <a:gd name="connsiteX7" fmla="*/ 243525 w 359215"/>
                  <a:gd name="connsiteY7" fmla="*/ 228305 h 351719"/>
                  <a:gd name="connsiteX8" fmla="*/ 239808 w 359215"/>
                  <a:gd name="connsiteY8" fmla="*/ 351719 h 351719"/>
                  <a:gd name="connsiteX9" fmla="*/ 134567 w 359215"/>
                  <a:gd name="connsiteY9" fmla="*/ 351719 h 351719"/>
                  <a:gd name="connsiteX10" fmla="*/ 127133 w 359215"/>
                  <a:gd name="connsiteY10" fmla="*/ 232022 h 351719"/>
                  <a:gd name="connsiteX11" fmla="*/ 0 w 359215"/>
                  <a:gd name="connsiteY11" fmla="*/ 239456 h 351719"/>
                  <a:gd name="connsiteX12" fmla="*/ 7435 w 359215"/>
                  <a:gd name="connsiteY12" fmla="*/ 127132 h 351719"/>
                  <a:gd name="connsiteX0" fmla="*/ 7435 w 359215"/>
                  <a:gd name="connsiteY0" fmla="*/ 127132 h 351719"/>
                  <a:gd name="connsiteX1" fmla="*/ 126745 w 359215"/>
                  <a:gd name="connsiteY1" fmla="*/ 123555 h 351719"/>
                  <a:gd name="connsiteX2" fmla="*/ 120686 w 359215"/>
                  <a:gd name="connsiteY2" fmla="*/ 290 h 351719"/>
                  <a:gd name="connsiteX3" fmla="*/ 227379 w 359215"/>
                  <a:gd name="connsiteY3" fmla="*/ 0 h 351719"/>
                  <a:gd name="connsiteX4" fmla="*/ 239808 w 359215"/>
                  <a:gd name="connsiteY4" fmla="*/ 123555 h 351719"/>
                  <a:gd name="connsiteX5" fmla="*/ 356834 w 359215"/>
                  <a:gd name="connsiteY5" fmla="*/ 123555 h 351719"/>
                  <a:gd name="connsiteX6" fmla="*/ 359215 w 359215"/>
                  <a:gd name="connsiteY6" fmla="*/ 231505 h 351719"/>
                  <a:gd name="connsiteX7" fmla="*/ 243525 w 359215"/>
                  <a:gd name="connsiteY7" fmla="*/ 228305 h 351719"/>
                  <a:gd name="connsiteX8" fmla="*/ 239808 w 359215"/>
                  <a:gd name="connsiteY8" fmla="*/ 351719 h 351719"/>
                  <a:gd name="connsiteX9" fmla="*/ 134567 w 359215"/>
                  <a:gd name="connsiteY9" fmla="*/ 351719 h 351719"/>
                  <a:gd name="connsiteX10" fmla="*/ 127133 w 359215"/>
                  <a:gd name="connsiteY10" fmla="*/ 232022 h 351719"/>
                  <a:gd name="connsiteX11" fmla="*/ 0 w 359215"/>
                  <a:gd name="connsiteY11" fmla="*/ 239456 h 351719"/>
                  <a:gd name="connsiteX12" fmla="*/ 7435 w 359215"/>
                  <a:gd name="connsiteY12" fmla="*/ 127132 h 351719"/>
                  <a:gd name="connsiteX0" fmla="*/ 2672 w 354452"/>
                  <a:gd name="connsiteY0" fmla="*/ 127132 h 351719"/>
                  <a:gd name="connsiteX1" fmla="*/ 121982 w 354452"/>
                  <a:gd name="connsiteY1" fmla="*/ 123555 h 351719"/>
                  <a:gd name="connsiteX2" fmla="*/ 115923 w 354452"/>
                  <a:gd name="connsiteY2" fmla="*/ 290 h 351719"/>
                  <a:gd name="connsiteX3" fmla="*/ 222616 w 354452"/>
                  <a:gd name="connsiteY3" fmla="*/ 0 h 351719"/>
                  <a:gd name="connsiteX4" fmla="*/ 235045 w 354452"/>
                  <a:gd name="connsiteY4" fmla="*/ 123555 h 351719"/>
                  <a:gd name="connsiteX5" fmla="*/ 352071 w 354452"/>
                  <a:gd name="connsiteY5" fmla="*/ 123555 h 351719"/>
                  <a:gd name="connsiteX6" fmla="*/ 354452 w 354452"/>
                  <a:gd name="connsiteY6" fmla="*/ 231505 h 351719"/>
                  <a:gd name="connsiteX7" fmla="*/ 238762 w 354452"/>
                  <a:gd name="connsiteY7" fmla="*/ 228305 h 351719"/>
                  <a:gd name="connsiteX8" fmla="*/ 235045 w 354452"/>
                  <a:gd name="connsiteY8" fmla="*/ 351719 h 351719"/>
                  <a:gd name="connsiteX9" fmla="*/ 129804 w 354452"/>
                  <a:gd name="connsiteY9" fmla="*/ 351719 h 351719"/>
                  <a:gd name="connsiteX10" fmla="*/ 122370 w 354452"/>
                  <a:gd name="connsiteY10" fmla="*/ 232022 h 351719"/>
                  <a:gd name="connsiteX11" fmla="*/ 0 w 354452"/>
                  <a:gd name="connsiteY11" fmla="*/ 231505 h 351719"/>
                  <a:gd name="connsiteX12" fmla="*/ 2672 w 354452"/>
                  <a:gd name="connsiteY12" fmla="*/ 127132 h 351719"/>
                  <a:gd name="connsiteX0" fmla="*/ 2672 w 354452"/>
                  <a:gd name="connsiteY0" fmla="*/ 126842 h 351429"/>
                  <a:gd name="connsiteX1" fmla="*/ 121982 w 354452"/>
                  <a:gd name="connsiteY1" fmla="*/ 123265 h 351429"/>
                  <a:gd name="connsiteX2" fmla="*/ 115923 w 354452"/>
                  <a:gd name="connsiteY2" fmla="*/ 0 h 351429"/>
                  <a:gd name="connsiteX3" fmla="*/ 232141 w 354452"/>
                  <a:gd name="connsiteY3" fmla="*/ 4472 h 351429"/>
                  <a:gd name="connsiteX4" fmla="*/ 235045 w 354452"/>
                  <a:gd name="connsiteY4" fmla="*/ 123265 h 351429"/>
                  <a:gd name="connsiteX5" fmla="*/ 352071 w 354452"/>
                  <a:gd name="connsiteY5" fmla="*/ 123265 h 351429"/>
                  <a:gd name="connsiteX6" fmla="*/ 354452 w 354452"/>
                  <a:gd name="connsiteY6" fmla="*/ 231215 h 351429"/>
                  <a:gd name="connsiteX7" fmla="*/ 238762 w 354452"/>
                  <a:gd name="connsiteY7" fmla="*/ 228015 h 351429"/>
                  <a:gd name="connsiteX8" fmla="*/ 235045 w 354452"/>
                  <a:gd name="connsiteY8" fmla="*/ 351429 h 351429"/>
                  <a:gd name="connsiteX9" fmla="*/ 129804 w 354452"/>
                  <a:gd name="connsiteY9" fmla="*/ 351429 h 351429"/>
                  <a:gd name="connsiteX10" fmla="*/ 122370 w 354452"/>
                  <a:gd name="connsiteY10" fmla="*/ 231732 h 351429"/>
                  <a:gd name="connsiteX11" fmla="*/ 0 w 354452"/>
                  <a:gd name="connsiteY11" fmla="*/ 231215 h 351429"/>
                  <a:gd name="connsiteX12" fmla="*/ 2672 w 354452"/>
                  <a:gd name="connsiteY12" fmla="*/ 126842 h 351429"/>
                  <a:gd name="connsiteX0" fmla="*/ 2672 w 354452"/>
                  <a:gd name="connsiteY0" fmla="*/ 129514 h 354101"/>
                  <a:gd name="connsiteX1" fmla="*/ 121982 w 354452"/>
                  <a:gd name="connsiteY1" fmla="*/ 125937 h 354101"/>
                  <a:gd name="connsiteX2" fmla="*/ 115923 w 354452"/>
                  <a:gd name="connsiteY2" fmla="*/ 2672 h 354101"/>
                  <a:gd name="connsiteX3" fmla="*/ 224997 w 354452"/>
                  <a:gd name="connsiteY3" fmla="*/ 0 h 354101"/>
                  <a:gd name="connsiteX4" fmla="*/ 235045 w 354452"/>
                  <a:gd name="connsiteY4" fmla="*/ 125937 h 354101"/>
                  <a:gd name="connsiteX5" fmla="*/ 352071 w 354452"/>
                  <a:gd name="connsiteY5" fmla="*/ 125937 h 354101"/>
                  <a:gd name="connsiteX6" fmla="*/ 354452 w 354452"/>
                  <a:gd name="connsiteY6" fmla="*/ 233887 h 354101"/>
                  <a:gd name="connsiteX7" fmla="*/ 238762 w 354452"/>
                  <a:gd name="connsiteY7" fmla="*/ 230687 h 354101"/>
                  <a:gd name="connsiteX8" fmla="*/ 235045 w 354452"/>
                  <a:gd name="connsiteY8" fmla="*/ 354101 h 354101"/>
                  <a:gd name="connsiteX9" fmla="*/ 129804 w 354452"/>
                  <a:gd name="connsiteY9" fmla="*/ 354101 h 354101"/>
                  <a:gd name="connsiteX10" fmla="*/ 122370 w 354452"/>
                  <a:gd name="connsiteY10" fmla="*/ 234404 h 354101"/>
                  <a:gd name="connsiteX11" fmla="*/ 0 w 354452"/>
                  <a:gd name="connsiteY11" fmla="*/ 233887 h 354101"/>
                  <a:gd name="connsiteX12" fmla="*/ 2672 w 354452"/>
                  <a:gd name="connsiteY12" fmla="*/ 129514 h 354101"/>
                  <a:gd name="connsiteX0" fmla="*/ 2672 w 354452"/>
                  <a:gd name="connsiteY0" fmla="*/ 127133 h 351720"/>
                  <a:gd name="connsiteX1" fmla="*/ 121982 w 354452"/>
                  <a:gd name="connsiteY1" fmla="*/ 123556 h 351720"/>
                  <a:gd name="connsiteX2" fmla="*/ 115923 w 354452"/>
                  <a:gd name="connsiteY2" fmla="*/ 291 h 351720"/>
                  <a:gd name="connsiteX3" fmla="*/ 239285 w 354452"/>
                  <a:gd name="connsiteY3" fmla="*/ 0 h 351720"/>
                  <a:gd name="connsiteX4" fmla="*/ 235045 w 354452"/>
                  <a:gd name="connsiteY4" fmla="*/ 123556 h 351720"/>
                  <a:gd name="connsiteX5" fmla="*/ 352071 w 354452"/>
                  <a:gd name="connsiteY5" fmla="*/ 123556 h 351720"/>
                  <a:gd name="connsiteX6" fmla="*/ 354452 w 354452"/>
                  <a:gd name="connsiteY6" fmla="*/ 231506 h 351720"/>
                  <a:gd name="connsiteX7" fmla="*/ 238762 w 354452"/>
                  <a:gd name="connsiteY7" fmla="*/ 228306 h 351720"/>
                  <a:gd name="connsiteX8" fmla="*/ 235045 w 354452"/>
                  <a:gd name="connsiteY8" fmla="*/ 351720 h 351720"/>
                  <a:gd name="connsiteX9" fmla="*/ 129804 w 354452"/>
                  <a:gd name="connsiteY9" fmla="*/ 351720 h 351720"/>
                  <a:gd name="connsiteX10" fmla="*/ 122370 w 354452"/>
                  <a:gd name="connsiteY10" fmla="*/ 232023 h 351720"/>
                  <a:gd name="connsiteX11" fmla="*/ 0 w 354452"/>
                  <a:gd name="connsiteY11" fmla="*/ 231506 h 351720"/>
                  <a:gd name="connsiteX12" fmla="*/ 2672 w 354452"/>
                  <a:gd name="connsiteY12" fmla="*/ 127133 h 351720"/>
                  <a:gd name="connsiteX0" fmla="*/ 2672 w 354452"/>
                  <a:gd name="connsiteY0" fmla="*/ 132165 h 356752"/>
                  <a:gd name="connsiteX1" fmla="*/ 121982 w 354452"/>
                  <a:gd name="connsiteY1" fmla="*/ 128588 h 356752"/>
                  <a:gd name="connsiteX2" fmla="*/ 125297 w 354452"/>
                  <a:gd name="connsiteY2" fmla="*/ 0 h 356752"/>
                  <a:gd name="connsiteX3" fmla="*/ 239285 w 354452"/>
                  <a:gd name="connsiteY3" fmla="*/ 5032 h 356752"/>
                  <a:gd name="connsiteX4" fmla="*/ 235045 w 354452"/>
                  <a:gd name="connsiteY4" fmla="*/ 128588 h 356752"/>
                  <a:gd name="connsiteX5" fmla="*/ 352071 w 354452"/>
                  <a:gd name="connsiteY5" fmla="*/ 128588 h 356752"/>
                  <a:gd name="connsiteX6" fmla="*/ 354452 w 354452"/>
                  <a:gd name="connsiteY6" fmla="*/ 236538 h 356752"/>
                  <a:gd name="connsiteX7" fmla="*/ 238762 w 354452"/>
                  <a:gd name="connsiteY7" fmla="*/ 233338 h 356752"/>
                  <a:gd name="connsiteX8" fmla="*/ 235045 w 354452"/>
                  <a:gd name="connsiteY8" fmla="*/ 356752 h 356752"/>
                  <a:gd name="connsiteX9" fmla="*/ 129804 w 354452"/>
                  <a:gd name="connsiteY9" fmla="*/ 356752 h 356752"/>
                  <a:gd name="connsiteX10" fmla="*/ 122370 w 354452"/>
                  <a:gd name="connsiteY10" fmla="*/ 237055 h 356752"/>
                  <a:gd name="connsiteX11" fmla="*/ 0 w 354452"/>
                  <a:gd name="connsiteY11" fmla="*/ 236538 h 356752"/>
                  <a:gd name="connsiteX12" fmla="*/ 2672 w 354452"/>
                  <a:gd name="connsiteY12" fmla="*/ 132165 h 356752"/>
                  <a:gd name="connsiteX0" fmla="*/ 2672 w 354452"/>
                  <a:gd name="connsiteY0" fmla="*/ 132165 h 356752"/>
                  <a:gd name="connsiteX1" fmla="*/ 121982 w 354452"/>
                  <a:gd name="connsiteY1" fmla="*/ 128588 h 356752"/>
                  <a:gd name="connsiteX2" fmla="*/ 125297 w 354452"/>
                  <a:gd name="connsiteY2" fmla="*/ 0 h 356752"/>
                  <a:gd name="connsiteX3" fmla="*/ 239285 w 354452"/>
                  <a:gd name="connsiteY3" fmla="*/ 5032 h 356752"/>
                  <a:gd name="connsiteX4" fmla="*/ 235045 w 354452"/>
                  <a:gd name="connsiteY4" fmla="*/ 128588 h 356752"/>
                  <a:gd name="connsiteX5" fmla="*/ 352071 w 354452"/>
                  <a:gd name="connsiteY5" fmla="*/ 128588 h 356752"/>
                  <a:gd name="connsiteX6" fmla="*/ 354452 w 354452"/>
                  <a:gd name="connsiteY6" fmla="*/ 236538 h 356752"/>
                  <a:gd name="connsiteX7" fmla="*/ 231659 w 354452"/>
                  <a:gd name="connsiteY7" fmla="*/ 236537 h 356752"/>
                  <a:gd name="connsiteX8" fmla="*/ 235045 w 354452"/>
                  <a:gd name="connsiteY8" fmla="*/ 356752 h 356752"/>
                  <a:gd name="connsiteX9" fmla="*/ 129804 w 354452"/>
                  <a:gd name="connsiteY9" fmla="*/ 356752 h 356752"/>
                  <a:gd name="connsiteX10" fmla="*/ 122370 w 354452"/>
                  <a:gd name="connsiteY10" fmla="*/ 237055 h 356752"/>
                  <a:gd name="connsiteX11" fmla="*/ 0 w 354452"/>
                  <a:gd name="connsiteY11" fmla="*/ 236538 h 356752"/>
                  <a:gd name="connsiteX12" fmla="*/ 2672 w 354452"/>
                  <a:gd name="connsiteY12" fmla="*/ 132165 h 356752"/>
                  <a:gd name="connsiteX0" fmla="*/ 2672 w 354452"/>
                  <a:gd name="connsiteY0" fmla="*/ 132165 h 356752"/>
                  <a:gd name="connsiteX1" fmla="*/ 121982 w 354452"/>
                  <a:gd name="connsiteY1" fmla="*/ 128588 h 356752"/>
                  <a:gd name="connsiteX2" fmla="*/ 125297 w 354452"/>
                  <a:gd name="connsiteY2" fmla="*/ 0 h 356752"/>
                  <a:gd name="connsiteX3" fmla="*/ 239285 w 354452"/>
                  <a:gd name="connsiteY3" fmla="*/ 5032 h 356752"/>
                  <a:gd name="connsiteX4" fmla="*/ 238009 w 354452"/>
                  <a:gd name="connsiteY4" fmla="*/ 128587 h 356752"/>
                  <a:gd name="connsiteX5" fmla="*/ 352071 w 354452"/>
                  <a:gd name="connsiteY5" fmla="*/ 128588 h 356752"/>
                  <a:gd name="connsiteX6" fmla="*/ 354452 w 354452"/>
                  <a:gd name="connsiteY6" fmla="*/ 236538 h 356752"/>
                  <a:gd name="connsiteX7" fmla="*/ 231659 w 354452"/>
                  <a:gd name="connsiteY7" fmla="*/ 236537 h 356752"/>
                  <a:gd name="connsiteX8" fmla="*/ 235045 w 354452"/>
                  <a:gd name="connsiteY8" fmla="*/ 356752 h 356752"/>
                  <a:gd name="connsiteX9" fmla="*/ 129804 w 354452"/>
                  <a:gd name="connsiteY9" fmla="*/ 356752 h 356752"/>
                  <a:gd name="connsiteX10" fmla="*/ 122370 w 354452"/>
                  <a:gd name="connsiteY10" fmla="*/ 237055 h 356752"/>
                  <a:gd name="connsiteX11" fmla="*/ 0 w 354452"/>
                  <a:gd name="connsiteY11" fmla="*/ 236538 h 356752"/>
                  <a:gd name="connsiteX12" fmla="*/ 2672 w 354452"/>
                  <a:gd name="connsiteY12" fmla="*/ 132165 h 356752"/>
                  <a:gd name="connsiteX0" fmla="*/ 2672 w 354452"/>
                  <a:gd name="connsiteY0" fmla="*/ 132165 h 356752"/>
                  <a:gd name="connsiteX1" fmla="*/ 121982 w 354452"/>
                  <a:gd name="connsiteY1" fmla="*/ 128588 h 356752"/>
                  <a:gd name="connsiteX2" fmla="*/ 125297 w 354452"/>
                  <a:gd name="connsiteY2" fmla="*/ 0 h 356752"/>
                  <a:gd name="connsiteX3" fmla="*/ 238009 w 354452"/>
                  <a:gd name="connsiteY3" fmla="*/ 0 h 356752"/>
                  <a:gd name="connsiteX4" fmla="*/ 238009 w 354452"/>
                  <a:gd name="connsiteY4" fmla="*/ 128587 h 356752"/>
                  <a:gd name="connsiteX5" fmla="*/ 352071 w 354452"/>
                  <a:gd name="connsiteY5" fmla="*/ 128588 h 356752"/>
                  <a:gd name="connsiteX6" fmla="*/ 354452 w 354452"/>
                  <a:gd name="connsiteY6" fmla="*/ 236538 h 356752"/>
                  <a:gd name="connsiteX7" fmla="*/ 231659 w 354452"/>
                  <a:gd name="connsiteY7" fmla="*/ 236537 h 356752"/>
                  <a:gd name="connsiteX8" fmla="*/ 235045 w 354452"/>
                  <a:gd name="connsiteY8" fmla="*/ 356752 h 356752"/>
                  <a:gd name="connsiteX9" fmla="*/ 129804 w 354452"/>
                  <a:gd name="connsiteY9" fmla="*/ 356752 h 356752"/>
                  <a:gd name="connsiteX10" fmla="*/ 122370 w 354452"/>
                  <a:gd name="connsiteY10" fmla="*/ 237055 h 356752"/>
                  <a:gd name="connsiteX11" fmla="*/ 0 w 354452"/>
                  <a:gd name="connsiteY11" fmla="*/ 236538 h 356752"/>
                  <a:gd name="connsiteX12" fmla="*/ 2672 w 354452"/>
                  <a:gd name="connsiteY12" fmla="*/ 132165 h 356752"/>
                  <a:gd name="connsiteX0" fmla="*/ 2672 w 354452"/>
                  <a:gd name="connsiteY0" fmla="*/ 132165 h 361950"/>
                  <a:gd name="connsiteX1" fmla="*/ 121982 w 354452"/>
                  <a:gd name="connsiteY1" fmla="*/ 128588 h 361950"/>
                  <a:gd name="connsiteX2" fmla="*/ 125297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1659 w 354452"/>
                  <a:gd name="connsiteY7" fmla="*/ 236537 h 361950"/>
                  <a:gd name="connsiteX8" fmla="*/ 235045 w 354452"/>
                  <a:gd name="connsiteY8" fmla="*/ 356752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32165 h 361950"/>
                  <a:gd name="connsiteX0" fmla="*/ 2672 w 354452"/>
                  <a:gd name="connsiteY0" fmla="*/ 132165 h 361950"/>
                  <a:gd name="connsiteX1" fmla="*/ 121982 w 354452"/>
                  <a:gd name="connsiteY1" fmla="*/ 128588 h 361950"/>
                  <a:gd name="connsiteX2" fmla="*/ 125297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1659 w 354452"/>
                  <a:gd name="connsiteY7" fmla="*/ 236537 h 361950"/>
                  <a:gd name="connsiteX8" fmla="*/ 238009 w 354452"/>
                  <a:gd name="connsiteY8" fmla="*/ 361950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32165 h 361950"/>
                  <a:gd name="connsiteX0" fmla="*/ 2672 w 354452"/>
                  <a:gd name="connsiteY0" fmla="*/ 132165 h 361950"/>
                  <a:gd name="connsiteX1" fmla="*/ 121982 w 354452"/>
                  <a:gd name="connsiteY1" fmla="*/ 128588 h 361950"/>
                  <a:gd name="connsiteX2" fmla="*/ 125297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8009 w 354452"/>
                  <a:gd name="connsiteY7" fmla="*/ 236537 h 361950"/>
                  <a:gd name="connsiteX8" fmla="*/ 238009 w 354452"/>
                  <a:gd name="connsiteY8" fmla="*/ 361950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32165 h 361950"/>
                  <a:gd name="connsiteX0" fmla="*/ 2672 w 354452"/>
                  <a:gd name="connsiteY0" fmla="*/ 132165 h 361950"/>
                  <a:gd name="connsiteX1" fmla="*/ 121982 w 354452"/>
                  <a:gd name="connsiteY1" fmla="*/ 128588 h 361950"/>
                  <a:gd name="connsiteX2" fmla="*/ 124045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8009 w 354452"/>
                  <a:gd name="connsiteY7" fmla="*/ 236537 h 361950"/>
                  <a:gd name="connsiteX8" fmla="*/ 238009 w 354452"/>
                  <a:gd name="connsiteY8" fmla="*/ 361950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32165 h 361950"/>
                  <a:gd name="connsiteX0" fmla="*/ 2672 w 354452"/>
                  <a:gd name="connsiteY0" fmla="*/ 128587 h 361950"/>
                  <a:gd name="connsiteX1" fmla="*/ 121982 w 354452"/>
                  <a:gd name="connsiteY1" fmla="*/ 128588 h 361950"/>
                  <a:gd name="connsiteX2" fmla="*/ 124045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8009 w 354452"/>
                  <a:gd name="connsiteY7" fmla="*/ 236537 h 361950"/>
                  <a:gd name="connsiteX8" fmla="*/ 238009 w 354452"/>
                  <a:gd name="connsiteY8" fmla="*/ 361950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28587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4452" h="361950">
                    <a:moveTo>
                      <a:pt x="2672" y="128587"/>
                    </a:moveTo>
                    <a:lnTo>
                      <a:pt x="121982" y="128588"/>
                    </a:lnTo>
                    <a:cubicBezTo>
                      <a:pt x="122670" y="85725"/>
                      <a:pt x="123357" y="42863"/>
                      <a:pt x="124045" y="0"/>
                    </a:cubicBezTo>
                    <a:lnTo>
                      <a:pt x="238009" y="0"/>
                    </a:lnTo>
                    <a:cubicBezTo>
                      <a:pt x="237584" y="41185"/>
                      <a:pt x="238434" y="87402"/>
                      <a:pt x="238009" y="128587"/>
                    </a:cubicBezTo>
                    <a:lnTo>
                      <a:pt x="352071" y="128588"/>
                    </a:lnTo>
                    <a:cubicBezTo>
                      <a:pt x="352865" y="164571"/>
                      <a:pt x="353658" y="200555"/>
                      <a:pt x="354452" y="236538"/>
                    </a:cubicBezTo>
                    <a:lnTo>
                      <a:pt x="238009" y="236537"/>
                    </a:lnTo>
                    <a:cubicBezTo>
                      <a:pt x="239138" y="276609"/>
                      <a:pt x="236880" y="321878"/>
                      <a:pt x="238009" y="361950"/>
                    </a:cubicBezTo>
                    <a:lnTo>
                      <a:pt x="125297" y="361950"/>
                    </a:lnTo>
                    <a:cubicBezTo>
                      <a:pt x="124321" y="320318"/>
                      <a:pt x="123346" y="278687"/>
                      <a:pt x="122370" y="237055"/>
                    </a:cubicBezTo>
                    <a:lnTo>
                      <a:pt x="0" y="236538"/>
                    </a:lnTo>
                    <a:cubicBezTo>
                      <a:pt x="891" y="201747"/>
                      <a:pt x="1781" y="163378"/>
                      <a:pt x="2672" y="128587"/>
                    </a:cubicBezTo>
                    <a:close/>
                  </a:path>
                </a:pathLst>
              </a:custGeom>
              <a:solidFill>
                <a:schemeClr val="accent2"/>
              </a:solid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1" name="Rectangle 40"/>
          <p:cNvSpPr/>
          <p:nvPr/>
        </p:nvSpPr>
        <p:spPr>
          <a:xfrm>
            <a:off x="1081524" y="5073547"/>
            <a:ext cx="182880" cy="182880"/>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n w="38100">
            <a:noFill/>
            <a:miter lim="800000"/>
            <a:headEnd/>
            <a:tailEnd/>
          </a:ln>
          <a:effectLst>
            <a:outerShdw blurRad="44450" dist="27940" dir="5400000" algn="ctr">
              <a:srgbClr val="000000">
                <a:alpha val="32000"/>
              </a:srgbClr>
            </a:outerShdw>
          </a:effectLst>
          <a:scene3d>
            <a:camera prst="orthographicFront">
              <a:rot lat="0" lon="0" rev="0"/>
            </a:camera>
            <a:lightRig rig="soft" dir="t"/>
          </a:scene3d>
          <a:sp3d>
            <a:bevelT w="101600" h="38100"/>
          </a:sp3d>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dirty="0">
              <a:solidFill>
                <a:schemeClr val="bg1"/>
              </a:solidFill>
              <a:latin typeface="Arial" pitchFamily="34" charset="0"/>
              <a:cs typeface="Arial" pitchFamily="34" charset="0"/>
            </a:endParaRPr>
          </a:p>
        </p:txBody>
      </p:sp>
      <p:sp>
        <p:nvSpPr>
          <p:cNvPr id="42" name="TextBox 41"/>
          <p:cNvSpPr txBox="1"/>
          <p:nvPr/>
        </p:nvSpPr>
        <p:spPr>
          <a:xfrm>
            <a:off x="1325463" y="4998433"/>
            <a:ext cx="3420708" cy="307777"/>
          </a:xfrm>
          <a:prstGeom prst="rect">
            <a:avLst/>
          </a:prstGeom>
          <a:noFill/>
        </p:spPr>
        <p:txBody>
          <a:bodyPr wrap="square" lIns="0" tIns="0" rIns="0" bIns="0" rtlCol="0" anchor="ctr" anchorCtr="0">
            <a:noAutofit/>
          </a:bodyPr>
          <a:lstStyle/>
          <a:p>
            <a:r>
              <a:rPr lang="en-US" sz="1400" dirty="0" smtClean="0">
                <a:solidFill>
                  <a:schemeClr val="bg1"/>
                </a:solidFill>
                <a:latin typeface="Arial" pitchFamily="34" charset="0"/>
                <a:cs typeface="Arial" pitchFamily="34" charset="0"/>
              </a:rPr>
              <a:t>Repatha</a:t>
            </a:r>
            <a:r>
              <a:rPr lang="en-US" sz="1400" baseline="20000" dirty="0" smtClean="0">
                <a:solidFill>
                  <a:schemeClr val="bg1"/>
                </a:solidFill>
                <a:latin typeface="Arial" pitchFamily="34" charset="0"/>
                <a:cs typeface="Arial" pitchFamily="34" charset="0"/>
              </a:rPr>
              <a:t>™</a:t>
            </a:r>
            <a:r>
              <a:rPr lang="en-US" sz="1400" dirty="0" smtClean="0">
                <a:solidFill>
                  <a:schemeClr val="bg1"/>
                </a:solidFill>
                <a:latin typeface="Arial" pitchFamily="34" charset="0"/>
                <a:cs typeface="Arial" pitchFamily="34" charset="0"/>
              </a:rPr>
              <a:t> 140 mg Q2W + statin (n = 105)</a:t>
            </a:r>
            <a:endParaRPr lang="en-US" sz="1400" dirty="0">
              <a:solidFill>
                <a:schemeClr val="bg1"/>
              </a:solidFill>
              <a:latin typeface="Arial" pitchFamily="34" charset="0"/>
              <a:cs typeface="Arial" pitchFamily="34" charset="0"/>
            </a:endParaRPr>
          </a:p>
        </p:txBody>
      </p:sp>
      <p:sp>
        <p:nvSpPr>
          <p:cNvPr id="43" name="Rectangle 42"/>
          <p:cNvSpPr/>
          <p:nvPr/>
        </p:nvSpPr>
        <p:spPr>
          <a:xfrm>
            <a:off x="4730233" y="5087911"/>
            <a:ext cx="182880" cy="182880"/>
          </a:xfrm>
          <a:prstGeom prst="rect">
            <a:avLst/>
          </a:prstGeom>
          <a:gradFill flip="none" rotWithShape="1">
            <a:gsLst>
              <a:gs pos="0">
                <a:schemeClr val="accent5">
                  <a:lumMod val="60000"/>
                  <a:lumOff val="40000"/>
                </a:schemeClr>
              </a:gs>
              <a:gs pos="50000">
                <a:schemeClr val="accent5">
                  <a:lumMod val="40000"/>
                  <a:lumOff val="60000"/>
                </a:schemeClr>
              </a:gs>
              <a:gs pos="100000">
                <a:srgbClr val="C8BFBF"/>
              </a:gs>
            </a:gsLst>
            <a:lin ang="16200000" scaled="1"/>
            <a:tileRect/>
          </a:gradFill>
          <a:ln>
            <a:noFill/>
          </a:ln>
          <a:effectLst>
            <a:outerShdw blurRad="50800" dist="38100" dir="2700000" algn="tl" rotWithShape="0">
              <a:prstClr val="black">
                <a:alpha val="40000"/>
              </a:prstClr>
            </a:outerShdw>
          </a:effectLst>
          <a:scene3d>
            <a:camera prst="orthographicFront"/>
            <a:lightRig rig="soft" dir="t"/>
          </a:scene3d>
          <a:sp3d prstMaterial="matte">
            <a:bevelT w="63500" h="25400"/>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latin typeface="Arial" pitchFamily="34" charset="0"/>
              <a:cs typeface="Arial" pitchFamily="34" charset="0"/>
            </a:endParaRPr>
          </a:p>
        </p:txBody>
      </p:sp>
      <p:sp>
        <p:nvSpPr>
          <p:cNvPr id="44" name="TextBox 43"/>
          <p:cNvSpPr txBox="1"/>
          <p:nvPr/>
        </p:nvSpPr>
        <p:spPr>
          <a:xfrm>
            <a:off x="4973869" y="5020205"/>
            <a:ext cx="2527503" cy="304800"/>
          </a:xfrm>
          <a:prstGeom prst="rect">
            <a:avLst/>
          </a:prstGeom>
          <a:noFill/>
        </p:spPr>
        <p:txBody>
          <a:bodyPr wrap="square" lIns="0" tIns="0" rIns="0" bIns="0" rtlCol="0" anchor="ctr" anchorCtr="0">
            <a:noAutofit/>
          </a:bodyPr>
          <a:lstStyle/>
          <a:p>
            <a:r>
              <a:rPr lang="en-US" sz="1400" dirty="0" smtClean="0">
                <a:solidFill>
                  <a:schemeClr val="bg1"/>
                </a:solidFill>
                <a:latin typeface="Arial" pitchFamily="34" charset="0"/>
                <a:cs typeface="Arial" pitchFamily="34" charset="0"/>
              </a:rPr>
              <a:t>Placebo + statin (n = 42)</a:t>
            </a:r>
            <a:endParaRPr lang="en-US" sz="1400" dirty="0">
              <a:solidFill>
                <a:schemeClr val="bg1"/>
              </a:solidFill>
              <a:latin typeface="Arial" pitchFamily="34" charset="0"/>
              <a:cs typeface="Arial" pitchFamily="34" charset="0"/>
            </a:endParaRPr>
          </a:p>
        </p:txBody>
      </p:sp>
      <p:graphicFrame>
        <p:nvGraphicFramePr>
          <p:cNvPr id="45" name="Chart 44"/>
          <p:cNvGraphicFramePr/>
          <p:nvPr/>
        </p:nvGraphicFramePr>
        <p:xfrm>
          <a:off x="696668" y="1502625"/>
          <a:ext cx="8226670" cy="2780450"/>
        </p:xfrm>
        <a:graphic>
          <a:graphicData uri="http://schemas.openxmlformats.org/drawingml/2006/chart">
            <c:chart xmlns:c="http://schemas.openxmlformats.org/drawingml/2006/chart" xmlns:r="http://schemas.openxmlformats.org/officeDocument/2006/relationships" r:id="rId3"/>
          </a:graphicData>
        </a:graphic>
      </p:graphicFrame>
      <p:sp>
        <p:nvSpPr>
          <p:cNvPr id="46" name="Freeform 45"/>
          <p:cNvSpPr/>
          <p:nvPr/>
        </p:nvSpPr>
        <p:spPr>
          <a:xfrm>
            <a:off x="4519375" y="2080756"/>
            <a:ext cx="480427" cy="1961019"/>
          </a:xfrm>
          <a:custGeom>
            <a:avLst/>
            <a:gdLst>
              <a:gd name="connsiteX0" fmla="*/ 0 w 304800"/>
              <a:gd name="connsiteY0" fmla="*/ 2286000 h 2296886"/>
              <a:gd name="connsiteX1" fmla="*/ 304800 w 304800"/>
              <a:gd name="connsiteY1" fmla="*/ 2296886 h 2296886"/>
              <a:gd name="connsiteX2" fmla="*/ 293915 w 304800"/>
              <a:gd name="connsiteY2" fmla="*/ 0 h 2296886"/>
              <a:gd name="connsiteX3" fmla="*/ 141515 w 304800"/>
              <a:gd name="connsiteY3" fmla="*/ 21772 h 2296886"/>
              <a:gd name="connsiteX0" fmla="*/ 0 w 304800"/>
              <a:gd name="connsiteY0" fmla="*/ 2288721 h 2299607"/>
              <a:gd name="connsiteX1" fmla="*/ 304800 w 304800"/>
              <a:gd name="connsiteY1" fmla="*/ 2299607 h 2299607"/>
              <a:gd name="connsiteX2" fmla="*/ 293915 w 304800"/>
              <a:gd name="connsiteY2" fmla="*/ 2721 h 2299607"/>
              <a:gd name="connsiteX3" fmla="*/ 141515 w 304800"/>
              <a:gd name="connsiteY3" fmla="*/ 0 h 2299607"/>
              <a:gd name="connsiteX0" fmla="*/ 0 w 297543"/>
              <a:gd name="connsiteY0" fmla="*/ 2288721 h 2288721"/>
              <a:gd name="connsiteX1" fmla="*/ 292554 w 297543"/>
              <a:gd name="connsiteY1" fmla="*/ 2281239 h 2288721"/>
              <a:gd name="connsiteX2" fmla="*/ 293915 w 297543"/>
              <a:gd name="connsiteY2" fmla="*/ 2721 h 2288721"/>
              <a:gd name="connsiteX3" fmla="*/ 141515 w 297543"/>
              <a:gd name="connsiteY3" fmla="*/ 0 h 2288721"/>
              <a:gd name="connsiteX0" fmla="*/ 0 w 294411"/>
              <a:gd name="connsiteY0" fmla="*/ 2281239 h 2281239"/>
              <a:gd name="connsiteX1" fmla="*/ 289422 w 294411"/>
              <a:gd name="connsiteY1" fmla="*/ 2281239 h 2281239"/>
              <a:gd name="connsiteX2" fmla="*/ 290783 w 294411"/>
              <a:gd name="connsiteY2" fmla="*/ 2721 h 2281239"/>
              <a:gd name="connsiteX3" fmla="*/ 138383 w 294411"/>
              <a:gd name="connsiteY3" fmla="*/ 0 h 2281239"/>
              <a:gd name="connsiteX0" fmla="*/ 0 w 294411"/>
              <a:gd name="connsiteY0" fmla="*/ 2278518 h 2278518"/>
              <a:gd name="connsiteX1" fmla="*/ 289422 w 294411"/>
              <a:gd name="connsiteY1" fmla="*/ 2278518 h 2278518"/>
              <a:gd name="connsiteX2" fmla="*/ 290783 w 294411"/>
              <a:gd name="connsiteY2" fmla="*/ 0 h 2278518"/>
              <a:gd name="connsiteX0" fmla="*/ 0 w 290783"/>
              <a:gd name="connsiteY0" fmla="*/ 2278518 h 2278518"/>
              <a:gd name="connsiteX1" fmla="*/ 289422 w 290783"/>
              <a:gd name="connsiteY1" fmla="*/ 2278518 h 2278518"/>
              <a:gd name="connsiteX2" fmla="*/ 290783 w 290783"/>
              <a:gd name="connsiteY2" fmla="*/ 0 h 2278518"/>
              <a:gd name="connsiteX0" fmla="*/ 0 w 337995"/>
              <a:gd name="connsiteY0" fmla="*/ 2285876 h 2285876"/>
              <a:gd name="connsiteX1" fmla="*/ 289422 w 337995"/>
              <a:gd name="connsiteY1" fmla="*/ 2285876 h 2285876"/>
              <a:gd name="connsiteX2" fmla="*/ 291436 w 337995"/>
              <a:gd name="connsiteY2" fmla="*/ 379753 h 2285876"/>
              <a:gd name="connsiteX3" fmla="*/ 290783 w 337995"/>
              <a:gd name="connsiteY3" fmla="*/ 7358 h 2285876"/>
              <a:gd name="connsiteX0" fmla="*/ 0 w 291663"/>
              <a:gd name="connsiteY0" fmla="*/ 2285876 h 2285876"/>
              <a:gd name="connsiteX1" fmla="*/ 289422 w 291663"/>
              <a:gd name="connsiteY1" fmla="*/ 2285876 h 2285876"/>
              <a:gd name="connsiteX2" fmla="*/ 291436 w 291663"/>
              <a:gd name="connsiteY2" fmla="*/ 379753 h 2285876"/>
              <a:gd name="connsiteX3" fmla="*/ 290783 w 291663"/>
              <a:gd name="connsiteY3" fmla="*/ 7358 h 2285876"/>
              <a:gd name="connsiteX0" fmla="*/ 0 w 291663"/>
              <a:gd name="connsiteY0" fmla="*/ 2843813 h 2843813"/>
              <a:gd name="connsiteX1" fmla="*/ 289422 w 291663"/>
              <a:gd name="connsiteY1" fmla="*/ 2843813 h 2843813"/>
              <a:gd name="connsiteX2" fmla="*/ 291436 w 291663"/>
              <a:gd name="connsiteY2" fmla="*/ 937690 h 2843813"/>
              <a:gd name="connsiteX3" fmla="*/ 267813 w 291663"/>
              <a:gd name="connsiteY3" fmla="*/ 0 h 2843813"/>
              <a:gd name="connsiteX0" fmla="*/ 0 w 291663"/>
              <a:gd name="connsiteY0" fmla="*/ 3039804 h 3039804"/>
              <a:gd name="connsiteX1" fmla="*/ 289422 w 291663"/>
              <a:gd name="connsiteY1" fmla="*/ 3039804 h 3039804"/>
              <a:gd name="connsiteX2" fmla="*/ 291436 w 291663"/>
              <a:gd name="connsiteY2" fmla="*/ 1133681 h 3039804"/>
              <a:gd name="connsiteX3" fmla="*/ 267813 w 291663"/>
              <a:gd name="connsiteY3" fmla="*/ 0 h 3039804"/>
              <a:gd name="connsiteX0" fmla="*/ 0 w 336646"/>
              <a:gd name="connsiteY0" fmla="*/ 3308110 h 3308110"/>
              <a:gd name="connsiteX1" fmla="*/ 289422 w 336646"/>
              <a:gd name="connsiteY1" fmla="*/ 3308110 h 3308110"/>
              <a:gd name="connsiteX2" fmla="*/ 336419 w 336646"/>
              <a:gd name="connsiteY2" fmla="*/ 379752 h 3308110"/>
              <a:gd name="connsiteX3" fmla="*/ 267813 w 336646"/>
              <a:gd name="connsiteY3" fmla="*/ 268306 h 3308110"/>
              <a:gd name="connsiteX0" fmla="*/ 0 w 336419"/>
              <a:gd name="connsiteY0" fmla="*/ 3039804 h 3039804"/>
              <a:gd name="connsiteX1" fmla="*/ 289422 w 336419"/>
              <a:gd name="connsiteY1" fmla="*/ 3039804 h 3039804"/>
              <a:gd name="connsiteX2" fmla="*/ 336419 w 336419"/>
              <a:gd name="connsiteY2" fmla="*/ 111446 h 3039804"/>
              <a:gd name="connsiteX3" fmla="*/ 267813 w 336419"/>
              <a:gd name="connsiteY3" fmla="*/ 0 h 3039804"/>
              <a:gd name="connsiteX0" fmla="*/ 0 w 336419"/>
              <a:gd name="connsiteY0" fmla="*/ 3039804 h 3039804"/>
              <a:gd name="connsiteX1" fmla="*/ 289422 w 336419"/>
              <a:gd name="connsiteY1" fmla="*/ 3039804 h 3039804"/>
              <a:gd name="connsiteX2" fmla="*/ 336419 w 336419"/>
              <a:gd name="connsiteY2" fmla="*/ 57645 h 3039804"/>
              <a:gd name="connsiteX3" fmla="*/ 267813 w 336419"/>
              <a:gd name="connsiteY3" fmla="*/ 0 h 3039804"/>
              <a:gd name="connsiteX0" fmla="*/ 0 w 336419"/>
              <a:gd name="connsiteY0" fmla="*/ 2982159 h 2982159"/>
              <a:gd name="connsiteX1" fmla="*/ 289422 w 336419"/>
              <a:gd name="connsiteY1" fmla="*/ 2982159 h 2982159"/>
              <a:gd name="connsiteX2" fmla="*/ 336419 w 336419"/>
              <a:gd name="connsiteY2" fmla="*/ 0 h 2982159"/>
              <a:gd name="connsiteX3" fmla="*/ 267813 w 336419"/>
              <a:gd name="connsiteY3" fmla="*/ 0 h 2982159"/>
              <a:gd name="connsiteX0" fmla="*/ 0 w 336419"/>
              <a:gd name="connsiteY0" fmla="*/ 2982159 h 2982159"/>
              <a:gd name="connsiteX1" fmla="*/ 289422 w 336419"/>
              <a:gd name="connsiteY1" fmla="*/ 2982159 h 2982159"/>
              <a:gd name="connsiteX2" fmla="*/ 336419 w 336419"/>
              <a:gd name="connsiteY2" fmla="*/ 0 h 2982159"/>
              <a:gd name="connsiteX3" fmla="*/ 267813 w 336419"/>
              <a:gd name="connsiteY3" fmla="*/ 0 h 2982159"/>
              <a:gd name="connsiteX0" fmla="*/ 0 w 336419"/>
              <a:gd name="connsiteY0" fmla="*/ 2982159 h 2982159"/>
              <a:gd name="connsiteX1" fmla="*/ 336419 w 336419"/>
              <a:gd name="connsiteY1" fmla="*/ 2486414 h 2982159"/>
              <a:gd name="connsiteX2" fmla="*/ 336419 w 336419"/>
              <a:gd name="connsiteY2" fmla="*/ 0 h 2982159"/>
              <a:gd name="connsiteX3" fmla="*/ 267813 w 336419"/>
              <a:gd name="connsiteY3" fmla="*/ 0 h 2982159"/>
              <a:gd name="connsiteX0" fmla="*/ 0 w 134950"/>
              <a:gd name="connsiteY0" fmla="*/ 2524843 h 2524843"/>
              <a:gd name="connsiteX1" fmla="*/ 134950 w 134950"/>
              <a:gd name="connsiteY1" fmla="*/ 2486414 h 2524843"/>
              <a:gd name="connsiteX2" fmla="*/ 134950 w 134950"/>
              <a:gd name="connsiteY2" fmla="*/ 0 h 2524843"/>
              <a:gd name="connsiteX3" fmla="*/ 66344 w 134950"/>
              <a:gd name="connsiteY3" fmla="*/ 0 h 2524843"/>
              <a:gd name="connsiteX0" fmla="*/ 0 w 134950"/>
              <a:gd name="connsiteY0" fmla="*/ 2524843 h 2524843"/>
              <a:gd name="connsiteX1" fmla="*/ 134950 w 134950"/>
              <a:gd name="connsiteY1" fmla="*/ 2509473 h 2524843"/>
              <a:gd name="connsiteX2" fmla="*/ 134950 w 134950"/>
              <a:gd name="connsiteY2" fmla="*/ 0 h 2524843"/>
              <a:gd name="connsiteX3" fmla="*/ 66344 w 134950"/>
              <a:gd name="connsiteY3" fmla="*/ 0 h 2524843"/>
              <a:gd name="connsiteX0" fmla="*/ 0 w 125611"/>
              <a:gd name="connsiteY0" fmla="*/ 2533045 h 2533045"/>
              <a:gd name="connsiteX1" fmla="*/ 125611 w 125611"/>
              <a:gd name="connsiteY1" fmla="*/ 2509473 h 2533045"/>
              <a:gd name="connsiteX2" fmla="*/ 125611 w 125611"/>
              <a:gd name="connsiteY2" fmla="*/ 0 h 2533045"/>
              <a:gd name="connsiteX3" fmla="*/ 57005 w 125611"/>
              <a:gd name="connsiteY3" fmla="*/ 0 h 2533045"/>
              <a:gd name="connsiteX0" fmla="*/ 0 w 125611"/>
              <a:gd name="connsiteY0" fmla="*/ 2533045 h 2533045"/>
              <a:gd name="connsiteX1" fmla="*/ 125611 w 125611"/>
              <a:gd name="connsiteY1" fmla="*/ 2533045 h 2533045"/>
              <a:gd name="connsiteX2" fmla="*/ 125611 w 125611"/>
              <a:gd name="connsiteY2" fmla="*/ 0 h 2533045"/>
              <a:gd name="connsiteX3" fmla="*/ 57005 w 125611"/>
              <a:gd name="connsiteY3" fmla="*/ 0 h 2533045"/>
            </a:gdLst>
            <a:ahLst/>
            <a:cxnLst>
              <a:cxn ang="0">
                <a:pos x="connsiteX0" y="connsiteY0"/>
              </a:cxn>
              <a:cxn ang="0">
                <a:pos x="connsiteX1" y="connsiteY1"/>
              </a:cxn>
              <a:cxn ang="0">
                <a:pos x="connsiteX2" y="connsiteY2"/>
              </a:cxn>
              <a:cxn ang="0">
                <a:pos x="connsiteX3" y="connsiteY3"/>
              </a:cxn>
            </a:cxnLst>
            <a:rect l="l" t="t" r="r" b="b"/>
            <a:pathLst>
              <a:path w="125611" h="2533045">
                <a:moveTo>
                  <a:pt x="0" y="2533045"/>
                </a:moveTo>
                <a:lnTo>
                  <a:pt x="125611" y="2533045"/>
                </a:lnTo>
                <a:lnTo>
                  <a:pt x="125611" y="0"/>
                </a:lnTo>
                <a:lnTo>
                  <a:pt x="57005" y="0"/>
                </a:lnTo>
              </a:path>
            </a:pathLst>
          </a:custGeom>
          <a:ln w="28575">
            <a:solidFill>
              <a:schemeClr val="bg2"/>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Arial" pitchFamily="34" charset="0"/>
            </a:endParaRPr>
          </a:p>
        </p:txBody>
      </p:sp>
      <p:sp>
        <p:nvSpPr>
          <p:cNvPr id="65" name="Freeform 64"/>
          <p:cNvSpPr/>
          <p:nvPr/>
        </p:nvSpPr>
        <p:spPr>
          <a:xfrm>
            <a:off x="6360320" y="1982832"/>
            <a:ext cx="466367" cy="1827168"/>
          </a:xfrm>
          <a:custGeom>
            <a:avLst/>
            <a:gdLst>
              <a:gd name="connsiteX0" fmla="*/ 0 w 304800"/>
              <a:gd name="connsiteY0" fmla="*/ 2286000 h 2296886"/>
              <a:gd name="connsiteX1" fmla="*/ 304800 w 304800"/>
              <a:gd name="connsiteY1" fmla="*/ 2296886 h 2296886"/>
              <a:gd name="connsiteX2" fmla="*/ 293915 w 304800"/>
              <a:gd name="connsiteY2" fmla="*/ 0 h 2296886"/>
              <a:gd name="connsiteX3" fmla="*/ 141515 w 304800"/>
              <a:gd name="connsiteY3" fmla="*/ 21772 h 2296886"/>
              <a:gd name="connsiteX0" fmla="*/ 0 w 304800"/>
              <a:gd name="connsiteY0" fmla="*/ 2288721 h 2299607"/>
              <a:gd name="connsiteX1" fmla="*/ 304800 w 304800"/>
              <a:gd name="connsiteY1" fmla="*/ 2299607 h 2299607"/>
              <a:gd name="connsiteX2" fmla="*/ 293915 w 304800"/>
              <a:gd name="connsiteY2" fmla="*/ 2721 h 2299607"/>
              <a:gd name="connsiteX3" fmla="*/ 141515 w 304800"/>
              <a:gd name="connsiteY3" fmla="*/ 0 h 2299607"/>
              <a:gd name="connsiteX0" fmla="*/ 0 w 297543"/>
              <a:gd name="connsiteY0" fmla="*/ 2288721 h 2288721"/>
              <a:gd name="connsiteX1" fmla="*/ 292554 w 297543"/>
              <a:gd name="connsiteY1" fmla="*/ 2281239 h 2288721"/>
              <a:gd name="connsiteX2" fmla="*/ 293915 w 297543"/>
              <a:gd name="connsiteY2" fmla="*/ 2721 h 2288721"/>
              <a:gd name="connsiteX3" fmla="*/ 141515 w 297543"/>
              <a:gd name="connsiteY3" fmla="*/ 0 h 2288721"/>
              <a:gd name="connsiteX0" fmla="*/ 0 w 294411"/>
              <a:gd name="connsiteY0" fmla="*/ 2281239 h 2281239"/>
              <a:gd name="connsiteX1" fmla="*/ 289422 w 294411"/>
              <a:gd name="connsiteY1" fmla="*/ 2281239 h 2281239"/>
              <a:gd name="connsiteX2" fmla="*/ 290783 w 294411"/>
              <a:gd name="connsiteY2" fmla="*/ 2721 h 2281239"/>
              <a:gd name="connsiteX3" fmla="*/ 138383 w 294411"/>
              <a:gd name="connsiteY3" fmla="*/ 0 h 2281239"/>
              <a:gd name="connsiteX0" fmla="*/ 0 w 294411"/>
              <a:gd name="connsiteY0" fmla="*/ 2278518 h 2278518"/>
              <a:gd name="connsiteX1" fmla="*/ 289422 w 294411"/>
              <a:gd name="connsiteY1" fmla="*/ 2278518 h 2278518"/>
              <a:gd name="connsiteX2" fmla="*/ 290783 w 294411"/>
              <a:gd name="connsiteY2" fmla="*/ 0 h 2278518"/>
              <a:gd name="connsiteX0" fmla="*/ 0 w 290783"/>
              <a:gd name="connsiteY0" fmla="*/ 2278518 h 2278518"/>
              <a:gd name="connsiteX1" fmla="*/ 289422 w 290783"/>
              <a:gd name="connsiteY1" fmla="*/ 2278518 h 2278518"/>
              <a:gd name="connsiteX2" fmla="*/ 290783 w 290783"/>
              <a:gd name="connsiteY2" fmla="*/ 0 h 2278518"/>
              <a:gd name="connsiteX0" fmla="*/ 0 w 337995"/>
              <a:gd name="connsiteY0" fmla="*/ 2285876 h 2285876"/>
              <a:gd name="connsiteX1" fmla="*/ 289422 w 337995"/>
              <a:gd name="connsiteY1" fmla="*/ 2285876 h 2285876"/>
              <a:gd name="connsiteX2" fmla="*/ 291436 w 337995"/>
              <a:gd name="connsiteY2" fmla="*/ 379753 h 2285876"/>
              <a:gd name="connsiteX3" fmla="*/ 290783 w 337995"/>
              <a:gd name="connsiteY3" fmla="*/ 7358 h 2285876"/>
              <a:gd name="connsiteX0" fmla="*/ 0 w 291663"/>
              <a:gd name="connsiteY0" fmla="*/ 2285876 h 2285876"/>
              <a:gd name="connsiteX1" fmla="*/ 289422 w 291663"/>
              <a:gd name="connsiteY1" fmla="*/ 2285876 h 2285876"/>
              <a:gd name="connsiteX2" fmla="*/ 291436 w 291663"/>
              <a:gd name="connsiteY2" fmla="*/ 379753 h 2285876"/>
              <a:gd name="connsiteX3" fmla="*/ 290783 w 291663"/>
              <a:gd name="connsiteY3" fmla="*/ 7358 h 2285876"/>
              <a:gd name="connsiteX0" fmla="*/ 0 w 291663"/>
              <a:gd name="connsiteY0" fmla="*/ 2843813 h 2843813"/>
              <a:gd name="connsiteX1" fmla="*/ 289422 w 291663"/>
              <a:gd name="connsiteY1" fmla="*/ 2843813 h 2843813"/>
              <a:gd name="connsiteX2" fmla="*/ 291436 w 291663"/>
              <a:gd name="connsiteY2" fmla="*/ 937690 h 2843813"/>
              <a:gd name="connsiteX3" fmla="*/ 267813 w 291663"/>
              <a:gd name="connsiteY3" fmla="*/ 0 h 2843813"/>
              <a:gd name="connsiteX0" fmla="*/ 0 w 291663"/>
              <a:gd name="connsiteY0" fmla="*/ 3039804 h 3039804"/>
              <a:gd name="connsiteX1" fmla="*/ 289422 w 291663"/>
              <a:gd name="connsiteY1" fmla="*/ 3039804 h 3039804"/>
              <a:gd name="connsiteX2" fmla="*/ 291436 w 291663"/>
              <a:gd name="connsiteY2" fmla="*/ 1133681 h 3039804"/>
              <a:gd name="connsiteX3" fmla="*/ 267813 w 291663"/>
              <a:gd name="connsiteY3" fmla="*/ 0 h 3039804"/>
              <a:gd name="connsiteX0" fmla="*/ 0 w 336646"/>
              <a:gd name="connsiteY0" fmla="*/ 3308110 h 3308110"/>
              <a:gd name="connsiteX1" fmla="*/ 289422 w 336646"/>
              <a:gd name="connsiteY1" fmla="*/ 3308110 h 3308110"/>
              <a:gd name="connsiteX2" fmla="*/ 336419 w 336646"/>
              <a:gd name="connsiteY2" fmla="*/ 379752 h 3308110"/>
              <a:gd name="connsiteX3" fmla="*/ 267813 w 336646"/>
              <a:gd name="connsiteY3" fmla="*/ 268306 h 3308110"/>
              <a:gd name="connsiteX0" fmla="*/ 0 w 336419"/>
              <a:gd name="connsiteY0" fmla="*/ 3039804 h 3039804"/>
              <a:gd name="connsiteX1" fmla="*/ 289422 w 336419"/>
              <a:gd name="connsiteY1" fmla="*/ 3039804 h 3039804"/>
              <a:gd name="connsiteX2" fmla="*/ 336419 w 336419"/>
              <a:gd name="connsiteY2" fmla="*/ 111446 h 3039804"/>
              <a:gd name="connsiteX3" fmla="*/ 267813 w 336419"/>
              <a:gd name="connsiteY3" fmla="*/ 0 h 3039804"/>
              <a:gd name="connsiteX0" fmla="*/ 0 w 336419"/>
              <a:gd name="connsiteY0" fmla="*/ 3039804 h 3039804"/>
              <a:gd name="connsiteX1" fmla="*/ 289422 w 336419"/>
              <a:gd name="connsiteY1" fmla="*/ 3039804 h 3039804"/>
              <a:gd name="connsiteX2" fmla="*/ 336419 w 336419"/>
              <a:gd name="connsiteY2" fmla="*/ 57645 h 3039804"/>
              <a:gd name="connsiteX3" fmla="*/ 267813 w 336419"/>
              <a:gd name="connsiteY3" fmla="*/ 0 h 3039804"/>
              <a:gd name="connsiteX0" fmla="*/ 0 w 336419"/>
              <a:gd name="connsiteY0" fmla="*/ 2982159 h 2982159"/>
              <a:gd name="connsiteX1" fmla="*/ 289422 w 336419"/>
              <a:gd name="connsiteY1" fmla="*/ 2982159 h 2982159"/>
              <a:gd name="connsiteX2" fmla="*/ 336419 w 336419"/>
              <a:gd name="connsiteY2" fmla="*/ 0 h 2982159"/>
              <a:gd name="connsiteX3" fmla="*/ 267813 w 336419"/>
              <a:gd name="connsiteY3" fmla="*/ 0 h 2982159"/>
              <a:gd name="connsiteX0" fmla="*/ 0 w 336419"/>
              <a:gd name="connsiteY0" fmla="*/ 2982159 h 2982159"/>
              <a:gd name="connsiteX1" fmla="*/ 289422 w 336419"/>
              <a:gd name="connsiteY1" fmla="*/ 2982159 h 2982159"/>
              <a:gd name="connsiteX2" fmla="*/ 336419 w 336419"/>
              <a:gd name="connsiteY2" fmla="*/ 0 h 2982159"/>
              <a:gd name="connsiteX3" fmla="*/ 267813 w 336419"/>
              <a:gd name="connsiteY3" fmla="*/ 0 h 2982159"/>
              <a:gd name="connsiteX0" fmla="*/ 0 w 336419"/>
              <a:gd name="connsiteY0" fmla="*/ 2982159 h 2982159"/>
              <a:gd name="connsiteX1" fmla="*/ 336419 w 336419"/>
              <a:gd name="connsiteY1" fmla="*/ 2486414 h 2982159"/>
              <a:gd name="connsiteX2" fmla="*/ 336419 w 336419"/>
              <a:gd name="connsiteY2" fmla="*/ 0 h 2982159"/>
              <a:gd name="connsiteX3" fmla="*/ 267813 w 336419"/>
              <a:gd name="connsiteY3" fmla="*/ 0 h 2982159"/>
              <a:gd name="connsiteX0" fmla="*/ 0 w 134950"/>
              <a:gd name="connsiteY0" fmla="*/ 2524843 h 2524843"/>
              <a:gd name="connsiteX1" fmla="*/ 134950 w 134950"/>
              <a:gd name="connsiteY1" fmla="*/ 2486414 h 2524843"/>
              <a:gd name="connsiteX2" fmla="*/ 134950 w 134950"/>
              <a:gd name="connsiteY2" fmla="*/ 0 h 2524843"/>
              <a:gd name="connsiteX3" fmla="*/ 66344 w 134950"/>
              <a:gd name="connsiteY3" fmla="*/ 0 h 2524843"/>
              <a:gd name="connsiteX0" fmla="*/ 0 w 134950"/>
              <a:gd name="connsiteY0" fmla="*/ 2524843 h 2524843"/>
              <a:gd name="connsiteX1" fmla="*/ 134950 w 134950"/>
              <a:gd name="connsiteY1" fmla="*/ 2509473 h 2524843"/>
              <a:gd name="connsiteX2" fmla="*/ 134950 w 134950"/>
              <a:gd name="connsiteY2" fmla="*/ 0 h 2524843"/>
              <a:gd name="connsiteX3" fmla="*/ 66344 w 134950"/>
              <a:gd name="connsiteY3" fmla="*/ 0 h 2524843"/>
              <a:gd name="connsiteX0" fmla="*/ 0 w 134950"/>
              <a:gd name="connsiteY0" fmla="*/ 2524843 h 2538011"/>
              <a:gd name="connsiteX1" fmla="*/ 134298 w 134950"/>
              <a:gd name="connsiteY1" fmla="*/ 2538011 h 2538011"/>
              <a:gd name="connsiteX2" fmla="*/ 134950 w 134950"/>
              <a:gd name="connsiteY2" fmla="*/ 0 h 2538011"/>
              <a:gd name="connsiteX3" fmla="*/ 66344 w 134950"/>
              <a:gd name="connsiteY3" fmla="*/ 0 h 2538011"/>
              <a:gd name="connsiteX0" fmla="*/ 0 w 134950"/>
              <a:gd name="connsiteY0" fmla="*/ 2524843 h 2538011"/>
              <a:gd name="connsiteX1" fmla="*/ 4567 w 134950"/>
              <a:gd name="connsiteY1" fmla="*/ 2538011 h 2538011"/>
              <a:gd name="connsiteX2" fmla="*/ 134298 w 134950"/>
              <a:gd name="connsiteY2" fmla="*/ 2538011 h 2538011"/>
              <a:gd name="connsiteX3" fmla="*/ 134950 w 134950"/>
              <a:gd name="connsiteY3" fmla="*/ 0 h 2538011"/>
              <a:gd name="connsiteX4" fmla="*/ 66344 w 134950"/>
              <a:gd name="connsiteY4" fmla="*/ 0 h 2538011"/>
              <a:gd name="connsiteX0" fmla="*/ 0 w 134950"/>
              <a:gd name="connsiteY0" fmla="*/ 2524843 h 2538011"/>
              <a:gd name="connsiteX1" fmla="*/ 134298 w 134950"/>
              <a:gd name="connsiteY1" fmla="*/ 2538011 h 2538011"/>
              <a:gd name="connsiteX2" fmla="*/ 134950 w 134950"/>
              <a:gd name="connsiteY2" fmla="*/ 0 h 2538011"/>
              <a:gd name="connsiteX3" fmla="*/ 66344 w 134950"/>
              <a:gd name="connsiteY3" fmla="*/ 0 h 2538011"/>
              <a:gd name="connsiteX0" fmla="*/ 0 w 127773"/>
              <a:gd name="connsiteY0" fmla="*/ 2538011 h 2538011"/>
              <a:gd name="connsiteX1" fmla="*/ 127121 w 127773"/>
              <a:gd name="connsiteY1" fmla="*/ 2538011 h 2538011"/>
              <a:gd name="connsiteX2" fmla="*/ 127773 w 127773"/>
              <a:gd name="connsiteY2" fmla="*/ 0 h 2538011"/>
              <a:gd name="connsiteX3" fmla="*/ 59167 w 127773"/>
              <a:gd name="connsiteY3" fmla="*/ 0 h 2538011"/>
            </a:gdLst>
            <a:ahLst/>
            <a:cxnLst>
              <a:cxn ang="0">
                <a:pos x="connsiteX0" y="connsiteY0"/>
              </a:cxn>
              <a:cxn ang="0">
                <a:pos x="connsiteX1" y="connsiteY1"/>
              </a:cxn>
              <a:cxn ang="0">
                <a:pos x="connsiteX2" y="connsiteY2"/>
              </a:cxn>
              <a:cxn ang="0">
                <a:pos x="connsiteX3" y="connsiteY3"/>
              </a:cxn>
            </a:cxnLst>
            <a:rect l="l" t="t" r="r" b="b"/>
            <a:pathLst>
              <a:path w="127773" h="2538011">
                <a:moveTo>
                  <a:pt x="0" y="2538011"/>
                </a:moveTo>
                <a:lnTo>
                  <a:pt x="127121" y="2538011"/>
                </a:lnTo>
                <a:cubicBezTo>
                  <a:pt x="127338" y="1692007"/>
                  <a:pt x="127556" y="846004"/>
                  <a:pt x="127773" y="0"/>
                </a:cubicBezTo>
                <a:lnTo>
                  <a:pt x="59167" y="0"/>
                </a:lnTo>
              </a:path>
            </a:pathLst>
          </a:custGeom>
          <a:ln w="28575">
            <a:solidFill>
              <a:schemeClr val="bg2"/>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Arial" pitchFamily="34" charset="0"/>
            </a:endParaRPr>
          </a:p>
        </p:txBody>
      </p:sp>
      <p:sp>
        <p:nvSpPr>
          <p:cNvPr id="66" name="Freeform 65"/>
          <p:cNvSpPr/>
          <p:nvPr/>
        </p:nvSpPr>
        <p:spPr>
          <a:xfrm>
            <a:off x="8143186" y="2024063"/>
            <a:ext cx="488358" cy="1415823"/>
          </a:xfrm>
          <a:custGeom>
            <a:avLst/>
            <a:gdLst>
              <a:gd name="connsiteX0" fmla="*/ 0 w 304800"/>
              <a:gd name="connsiteY0" fmla="*/ 2286000 h 2296886"/>
              <a:gd name="connsiteX1" fmla="*/ 304800 w 304800"/>
              <a:gd name="connsiteY1" fmla="*/ 2296886 h 2296886"/>
              <a:gd name="connsiteX2" fmla="*/ 293915 w 304800"/>
              <a:gd name="connsiteY2" fmla="*/ 0 h 2296886"/>
              <a:gd name="connsiteX3" fmla="*/ 141515 w 304800"/>
              <a:gd name="connsiteY3" fmla="*/ 21772 h 2296886"/>
              <a:gd name="connsiteX0" fmla="*/ 0 w 304800"/>
              <a:gd name="connsiteY0" fmla="*/ 2288721 h 2299607"/>
              <a:gd name="connsiteX1" fmla="*/ 304800 w 304800"/>
              <a:gd name="connsiteY1" fmla="*/ 2299607 h 2299607"/>
              <a:gd name="connsiteX2" fmla="*/ 293915 w 304800"/>
              <a:gd name="connsiteY2" fmla="*/ 2721 h 2299607"/>
              <a:gd name="connsiteX3" fmla="*/ 141515 w 304800"/>
              <a:gd name="connsiteY3" fmla="*/ 0 h 2299607"/>
              <a:gd name="connsiteX0" fmla="*/ 0 w 297543"/>
              <a:gd name="connsiteY0" fmla="*/ 2288721 h 2288721"/>
              <a:gd name="connsiteX1" fmla="*/ 292554 w 297543"/>
              <a:gd name="connsiteY1" fmla="*/ 2281239 h 2288721"/>
              <a:gd name="connsiteX2" fmla="*/ 293915 w 297543"/>
              <a:gd name="connsiteY2" fmla="*/ 2721 h 2288721"/>
              <a:gd name="connsiteX3" fmla="*/ 141515 w 297543"/>
              <a:gd name="connsiteY3" fmla="*/ 0 h 2288721"/>
              <a:gd name="connsiteX0" fmla="*/ 0 w 294411"/>
              <a:gd name="connsiteY0" fmla="*/ 2281239 h 2281239"/>
              <a:gd name="connsiteX1" fmla="*/ 289422 w 294411"/>
              <a:gd name="connsiteY1" fmla="*/ 2281239 h 2281239"/>
              <a:gd name="connsiteX2" fmla="*/ 290783 w 294411"/>
              <a:gd name="connsiteY2" fmla="*/ 2721 h 2281239"/>
              <a:gd name="connsiteX3" fmla="*/ 138383 w 294411"/>
              <a:gd name="connsiteY3" fmla="*/ 0 h 2281239"/>
              <a:gd name="connsiteX0" fmla="*/ 0 w 294411"/>
              <a:gd name="connsiteY0" fmla="*/ 2278518 h 2278518"/>
              <a:gd name="connsiteX1" fmla="*/ 289422 w 294411"/>
              <a:gd name="connsiteY1" fmla="*/ 2278518 h 2278518"/>
              <a:gd name="connsiteX2" fmla="*/ 290783 w 294411"/>
              <a:gd name="connsiteY2" fmla="*/ 0 h 2278518"/>
              <a:gd name="connsiteX0" fmla="*/ 0 w 290783"/>
              <a:gd name="connsiteY0" fmla="*/ 2278518 h 2278518"/>
              <a:gd name="connsiteX1" fmla="*/ 289422 w 290783"/>
              <a:gd name="connsiteY1" fmla="*/ 2278518 h 2278518"/>
              <a:gd name="connsiteX2" fmla="*/ 290783 w 290783"/>
              <a:gd name="connsiteY2" fmla="*/ 0 h 2278518"/>
              <a:gd name="connsiteX0" fmla="*/ 0 w 337995"/>
              <a:gd name="connsiteY0" fmla="*/ 2285876 h 2285876"/>
              <a:gd name="connsiteX1" fmla="*/ 289422 w 337995"/>
              <a:gd name="connsiteY1" fmla="*/ 2285876 h 2285876"/>
              <a:gd name="connsiteX2" fmla="*/ 291436 w 337995"/>
              <a:gd name="connsiteY2" fmla="*/ 379753 h 2285876"/>
              <a:gd name="connsiteX3" fmla="*/ 290783 w 337995"/>
              <a:gd name="connsiteY3" fmla="*/ 7358 h 2285876"/>
              <a:gd name="connsiteX0" fmla="*/ 0 w 291663"/>
              <a:gd name="connsiteY0" fmla="*/ 2285876 h 2285876"/>
              <a:gd name="connsiteX1" fmla="*/ 289422 w 291663"/>
              <a:gd name="connsiteY1" fmla="*/ 2285876 h 2285876"/>
              <a:gd name="connsiteX2" fmla="*/ 291436 w 291663"/>
              <a:gd name="connsiteY2" fmla="*/ 379753 h 2285876"/>
              <a:gd name="connsiteX3" fmla="*/ 290783 w 291663"/>
              <a:gd name="connsiteY3" fmla="*/ 7358 h 2285876"/>
              <a:gd name="connsiteX0" fmla="*/ 0 w 291663"/>
              <a:gd name="connsiteY0" fmla="*/ 2843813 h 2843813"/>
              <a:gd name="connsiteX1" fmla="*/ 289422 w 291663"/>
              <a:gd name="connsiteY1" fmla="*/ 2843813 h 2843813"/>
              <a:gd name="connsiteX2" fmla="*/ 291436 w 291663"/>
              <a:gd name="connsiteY2" fmla="*/ 937690 h 2843813"/>
              <a:gd name="connsiteX3" fmla="*/ 267813 w 291663"/>
              <a:gd name="connsiteY3" fmla="*/ 0 h 2843813"/>
              <a:gd name="connsiteX0" fmla="*/ 0 w 291663"/>
              <a:gd name="connsiteY0" fmla="*/ 3039804 h 3039804"/>
              <a:gd name="connsiteX1" fmla="*/ 289422 w 291663"/>
              <a:gd name="connsiteY1" fmla="*/ 3039804 h 3039804"/>
              <a:gd name="connsiteX2" fmla="*/ 291436 w 291663"/>
              <a:gd name="connsiteY2" fmla="*/ 1133681 h 3039804"/>
              <a:gd name="connsiteX3" fmla="*/ 267813 w 291663"/>
              <a:gd name="connsiteY3" fmla="*/ 0 h 3039804"/>
              <a:gd name="connsiteX0" fmla="*/ 0 w 336646"/>
              <a:gd name="connsiteY0" fmla="*/ 3308110 h 3308110"/>
              <a:gd name="connsiteX1" fmla="*/ 289422 w 336646"/>
              <a:gd name="connsiteY1" fmla="*/ 3308110 h 3308110"/>
              <a:gd name="connsiteX2" fmla="*/ 336419 w 336646"/>
              <a:gd name="connsiteY2" fmla="*/ 379752 h 3308110"/>
              <a:gd name="connsiteX3" fmla="*/ 267813 w 336646"/>
              <a:gd name="connsiteY3" fmla="*/ 268306 h 3308110"/>
              <a:gd name="connsiteX0" fmla="*/ 0 w 336419"/>
              <a:gd name="connsiteY0" fmla="*/ 3039804 h 3039804"/>
              <a:gd name="connsiteX1" fmla="*/ 289422 w 336419"/>
              <a:gd name="connsiteY1" fmla="*/ 3039804 h 3039804"/>
              <a:gd name="connsiteX2" fmla="*/ 336419 w 336419"/>
              <a:gd name="connsiteY2" fmla="*/ 111446 h 3039804"/>
              <a:gd name="connsiteX3" fmla="*/ 267813 w 336419"/>
              <a:gd name="connsiteY3" fmla="*/ 0 h 3039804"/>
              <a:gd name="connsiteX0" fmla="*/ 0 w 336419"/>
              <a:gd name="connsiteY0" fmla="*/ 3039804 h 3039804"/>
              <a:gd name="connsiteX1" fmla="*/ 289422 w 336419"/>
              <a:gd name="connsiteY1" fmla="*/ 3039804 h 3039804"/>
              <a:gd name="connsiteX2" fmla="*/ 336419 w 336419"/>
              <a:gd name="connsiteY2" fmla="*/ 57645 h 3039804"/>
              <a:gd name="connsiteX3" fmla="*/ 267813 w 336419"/>
              <a:gd name="connsiteY3" fmla="*/ 0 h 3039804"/>
              <a:gd name="connsiteX0" fmla="*/ 0 w 336419"/>
              <a:gd name="connsiteY0" fmla="*/ 2982159 h 2982159"/>
              <a:gd name="connsiteX1" fmla="*/ 289422 w 336419"/>
              <a:gd name="connsiteY1" fmla="*/ 2982159 h 2982159"/>
              <a:gd name="connsiteX2" fmla="*/ 336419 w 336419"/>
              <a:gd name="connsiteY2" fmla="*/ 0 h 2982159"/>
              <a:gd name="connsiteX3" fmla="*/ 267813 w 336419"/>
              <a:gd name="connsiteY3" fmla="*/ 0 h 2982159"/>
              <a:gd name="connsiteX0" fmla="*/ 0 w 336419"/>
              <a:gd name="connsiteY0" fmla="*/ 2982159 h 2982159"/>
              <a:gd name="connsiteX1" fmla="*/ 289422 w 336419"/>
              <a:gd name="connsiteY1" fmla="*/ 2982159 h 2982159"/>
              <a:gd name="connsiteX2" fmla="*/ 336419 w 336419"/>
              <a:gd name="connsiteY2" fmla="*/ 0 h 2982159"/>
              <a:gd name="connsiteX3" fmla="*/ 267813 w 336419"/>
              <a:gd name="connsiteY3" fmla="*/ 0 h 2982159"/>
              <a:gd name="connsiteX0" fmla="*/ 0 w 336419"/>
              <a:gd name="connsiteY0" fmla="*/ 2982159 h 2982159"/>
              <a:gd name="connsiteX1" fmla="*/ 336419 w 336419"/>
              <a:gd name="connsiteY1" fmla="*/ 2486414 h 2982159"/>
              <a:gd name="connsiteX2" fmla="*/ 336419 w 336419"/>
              <a:gd name="connsiteY2" fmla="*/ 0 h 2982159"/>
              <a:gd name="connsiteX3" fmla="*/ 267813 w 336419"/>
              <a:gd name="connsiteY3" fmla="*/ 0 h 2982159"/>
              <a:gd name="connsiteX0" fmla="*/ 0 w 134950"/>
              <a:gd name="connsiteY0" fmla="*/ 2524843 h 2524843"/>
              <a:gd name="connsiteX1" fmla="*/ 134950 w 134950"/>
              <a:gd name="connsiteY1" fmla="*/ 2486414 h 2524843"/>
              <a:gd name="connsiteX2" fmla="*/ 134950 w 134950"/>
              <a:gd name="connsiteY2" fmla="*/ 0 h 2524843"/>
              <a:gd name="connsiteX3" fmla="*/ 66344 w 134950"/>
              <a:gd name="connsiteY3" fmla="*/ 0 h 2524843"/>
              <a:gd name="connsiteX0" fmla="*/ 0 w 134950"/>
              <a:gd name="connsiteY0" fmla="*/ 2524843 h 2524843"/>
              <a:gd name="connsiteX1" fmla="*/ 134950 w 134950"/>
              <a:gd name="connsiteY1" fmla="*/ 2509473 h 2524843"/>
              <a:gd name="connsiteX2" fmla="*/ 134950 w 134950"/>
              <a:gd name="connsiteY2" fmla="*/ 0 h 2524843"/>
              <a:gd name="connsiteX3" fmla="*/ 66344 w 134950"/>
              <a:gd name="connsiteY3" fmla="*/ 0 h 2524843"/>
            </a:gdLst>
            <a:ahLst/>
            <a:cxnLst>
              <a:cxn ang="0">
                <a:pos x="connsiteX0" y="connsiteY0"/>
              </a:cxn>
              <a:cxn ang="0">
                <a:pos x="connsiteX1" y="connsiteY1"/>
              </a:cxn>
              <a:cxn ang="0">
                <a:pos x="connsiteX2" y="connsiteY2"/>
              </a:cxn>
              <a:cxn ang="0">
                <a:pos x="connsiteX3" y="connsiteY3"/>
              </a:cxn>
            </a:cxnLst>
            <a:rect l="l" t="t" r="r" b="b"/>
            <a:pathLst>
              <a:path w="134950" h="2524843">
                <a:moveTo>
                  <a:pt x="0" y="2524843"/>
                </a:moveTo>
                <a:lnTo>
                  <a:pt x="134950" y="2509473"/>
                </a:lnTo>
                <a:lnTo>
                  <a:pt x="134950" y="0"/>
                </a:lnTo>
                <a:lnTo>
                  <a:pt x="66344" y="0"/>
                </a:lnTo>
              </a:path>
            </a:pathLst>
          </a:custGeom>
          <a:ln w="28575">
            <a:solidFill>
              <a:schemeClr val="bg2"/>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Arial" pitchFamily="34" charset="0"/>
            </a:endParaRPr>
          </a:p>
        </p:txBody>
      </p:sp>
      <p:cxnSp>
        <p:nvCxnSpPr>
          <p:cNvPr id="67" name="Straight Connector 66"/>
          <p:cNvCxnSpPr/>
          <p:nvPr/>
        </p:nvCxnSpPr>
        <p:spPr>
          <a:xfrm>
            <a:off x="1614136" y="2148617"/>
            <a:ext cx="7269480" cy="0"/>
          </a:xfrm>
          <a:prstGeom prst="line">
            <a:avLst/>
          </a:prstGeom>
          <a:ln w="28575">
            <a:solidFill>
              <a:srgbClr val="BDD6F9"/>
            </a:solidFill>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7979228" y="5050971"/>
            <a:ext cx="1164771" cy="261610"/>
          </a:xfrm>
          <a:prstGeom prst="rect">
            <a:avLst/>
          </a:prstGeom>
        </p:spPr>
        <p:txBody>
          <a:bodyPr wrap="square">
            <a:spAutoFit/>
          </a:bodyPr>
          <a:lstStyle/>
          <a:p>
            <a:r>
              <a:rPr lang="en-US" sz="1100" i="1" dirty="0" smtClean="0">
                <a:solidFill>
                  <a:schemeClr val="bg1"/>
                </a:solidFill>
                <a:latin typeface="Arial" pitchFamily="34" charset="0"/>
                <a:cs typeface="Arial" pitchFamily="34" charset="0"/>
              </a:rPr>
              <a:t>P</a:t>
            </a:r>
            <a:r>
              <a:rPr lang="en-US" sz="1100" dirty="0" smtClean="0">
                <a:solidFill>
                  <a:schemeClr val="bg1"/>
                </a:solidFill>
                <a:latin typeface="Arial" pitchFamily="34" charset="0"/>
                <a:cs typeface="Arial" pitchFamily="34" charset="0"/>
              </a:rPr>
              <a:t> &lt; 0.0001</a:t>
            </a:r>
            <a:r>
              <a:rPr lang="en-US" sz="1100" baseline="30000" dirty="0" smtClean="0">
                <a:solidFill>
                  <a:schemeClr val="bg1"/>
                </a:solidFill>
                <a:latin typeface="Arial" pitchFamily="34" charset="0"/>
                <a:cs typeface="Arial" pitchFamily="34" charset="0"/>
              </a:rPr>
              <a:t>2</a:t>
            </a:r>
          </a:p>
        </p:txBody>
      </p:sp>
      <p:sp>
        <p:nvSpPr>
          <p:cNvPr id="71" name="TextBox 70"/>
          <p:cNvSpPr txBox="1"/>
          <p:nvPr/>
        </p:nvSpPr>
        <p:spPr>
          <a:xfrm>
            <a:off x="4087702" y="1788343"/>
            <a:ext cx="645318" cy="261937"/>
          </a:xfrm>
          <a:prstGeom prst="rect">
            <a:avLst/>
          </a:prstGeom>
          <a:noFill/>
          <a:scene3d>
            <a:camera prst="orthographicFront"/>
            <a:lightRig rig="threePt" dir="t"/>
          </a:scene3d>
          <a:sp3d prstMaterial="matte"/>
        </p:spPr>
        <p:txBody>
          <a:bodyPr wrap="square" lIns="0" tIns="0" rIns="0" bIns="0" rtlCol="0" anchor="b" anchorCtr="0">
            <a:noAutofit/>
          </a:bodyPr>
          <a:lstStyle/>
          <a:p>
            <a:pPr algn="ctr"/>
            <a:r>
              <a:rPr lang="en-US" sz="1600" b="1" dirty="0" smtClean="0">
                <a:solidFill>
                  <a:schemeClr val="bg1"/>
                </a:solidFill>
                <a:latin typeface="Arial" pitchFamily="34" charset="0"/>
              </a:rPr>
              <a:t>2</a:t>
            </a:r>
            <a:r>
              <a:rPr lang="en-US" sz="1600" b="1" dirty="0" smtClean="0">
                <a:solidFill>
                  <a:schemeClr val="bg1"/>
                </a:solidFill>
                <a:latin typeface="Arial" pitchFamily="34" charset="0"/>
                <a:cs typeface="Arial" pitchFamily="34" charset="0"/>
              </a:rPr>
              <a:t>%</a:t>
            </a:r>
          </a:p>
        </p:txBody>
      </p:sp>
      <p:sp>
        <p:nvSpPr>
          <p:cNvPr id="72" name="TextBox 71"/>
          <p:cNvSpPr txBox="1"/>
          <p:nvPr/>
        </p:nvSpPr>
        <p:spPr>
          <a:xfrm>
            <a:off x="3849938" y="3719736"/>
            <a:ext cx="738553" cy="261937"/>
          </a:xfrm>
          <a:prstGeom prst="rect">
            <a:avLst/>
          </a:prstGeom>
          <a:noFill/>
          <a:scene3d>
            <a:camera prst="orthographicFront"/>
            <a:lightRig rig="threePt" dir="t"/>
          </a:scene3d>
          <a:sp3d prstMaterial="matte"/>
        </p:spPr>
        <p:txBody>
          <a:bodyPr wrap="square" lIns="0" tIns="0" rIns="0" bIns="0" rtlCol="0" anchor="b" anchorCtr="0">
            <a:noAutofit/>
          </a:bodyPr>
          <a:lstStyle/>
          <a:p>
            <a:pPr algn="ctr"/>
            <a:r>
              <a:rPr lang="en-US" sz="1600" b="1" dirty="0" smtClean="0">
                <a:solidFill>
                  <a:schemeClr val="bg1"/>
                </a:solidFill>
                <a:latin typeface="Arial" pitchFamily="34" charset="0"/>
              </a:rPr>
              <a:t>–56</a:t>
            </a:r>
            <a:r>
              <a:rPr lang="en-US" sz="1600" b="1" dirty="0" smtClean="0">
                <a:solidFill>
                  <a:schemeClr val="bg1"/>
                </a:solidFill>
                <a:latin typeface="Arial" pitchFamily="34" charset="0"/>
                <a:cs typeface="Arial" pitchFamily="34" charset="0"/>
              </a:rPr>
              <a:t>%</a:t>
            </a:r>
          </a:p>
        </p:txBody>
      </p:sp>
      <p:sp>
        <p:nvSpPr>
          <p:cNvPr id="73" name="TextBox 72"/>
          <p:cNvSpPr txBox="1"/>
          <p:nvPr/>
        </p:nvSpPr>
        <p:spPr>
          <a:xfrm>
            <a:off x="5918218" y="1702653"/>
            <a:ext cx="645318" cy="261937"/>
          </a:xfrm>
          <a:prstGeom prst="rect">
            <a:avLst/>
          </a:prstGeom>
          <a:noFill/>
          <a:scene3d>
            <a:camera prst="orthographicFront"/>
            <a:lightRig rig="threePt" dir="t"/>
          </a:scene3d>
          <a:sp3d prstMaterial="matte"/>
        </p:spPr>
        <p:txBody>
          <a:bodyPr wrap="square" lIns="0" tIns="0" rIns="0" bIns="0" rtlCol="0" anchor="b" anchorCtr="0">
            <a:noAutofit/>
          </a:bodyPr>
          <a:lstStyle/>
          <a:p>
            <a:pPr algn="ctr"/>
            <a:r>
              <a:rPr lang="en-US" sz="1600" b="1" dirty="0" smtClean="0">
                <a:solidFill>
                  <a:schemeClr val="bg1"/>
                </a:solidFill>
                <a:latin typeface="Arial" pitchFamily="34" charset="0"/>
                <a:cs typeface="Arial" pitchFamily="34" charset="0"/>
              </a:rPr>
              <a:t>5%</a:t>
            </a:r>
          </a:p>
        </p:txBody>
      </p:sp>
      <p:sp>
        <p:nvSpPr>
          <p:cNvPr id="74" name="TextBox 73"/>
          <p:cNvSpPr txBox="1"/>
          <p:nvPr/>
        </p:nvSpPr>
        <p:spPr>
          <a:xfrm>
            <a:off x="5754687" y="3478195"/>
            <a:ext cx="588001" cy="261937"/>
          </a:xfrm>
          <a:prstGeom prst="rect">
            <a:avLst/>
          </a:prstGeom>
          <a:noFill/>
          <a:scene3d>
            <a:camera prst="orthographicFront"/>
            <a:lightRig rig="threePt" dir="t"/>
          </a:scene3d>
          <a:sp3d prstMaterial="matte"/>
        </p:spPr>
        <p:txBody>
          <a:bodyPr wrap="square" lIns="0" tIns="0" rIns="0" bIns="0" rtlCol="0" anchor="b" anchorCtr="0">
            <a:noAutofit/>
          </a:bodyPr>
          <a:lstStyle/>
          <a:p>
            <a:pPr algn="ctr"/>
            <a:r>
              <a:rPr lang="en-US" sz="1600" b="1" dirty="0" smtClean="0">
                <a:solidFill>
                  <a:schemeClr val="bg1"/>
                </a:solidFill>
                <a:latin typeface="Arial" pitchFamily="34" charset="0"/>
              </a:rPr>
              <a:t>–49</a:t>
            </a:r>
            <a:r>
              <a:rPr lang="en-US" sz="1600" b="1" dirty="0" smtClean="0">
                <a:solidFill>
                  <a:schemeClr val="bg1"/>
                </a:solidFill>
                <a:latin typeface="Arial" pitchFamily="34" charset="0"/>
                <a:cs typeface="Arial" pitchFamily="34" charset="0"/>
              </a:rPr>
              <a:t>%</a:t>
            </a:r>
          </a:p>
        </p:txBody>
      </p:sp>
      <p:sp>
        <p:nvSpPr>
          <p:cNvPr id="75" name="TextBox 74"/>
          <p:cNvSpPr txBox="1"/>
          <p:nvPr/>
        </p:nvSpPr>
        <p:spPr>
          <a:xfrm>
            <a:off x="7744935" y="1733133"/>
            <a:ext cx="645318" cy="261937"/>
          </a:xfrm>
          <a:prstGeom prst="rect">
            <a:avLst/>
          </a:prstGeom>
          <a:noFill/>
          <a:scene3d>
            <a:camera prst="orthographicFront"/>
            <a:lightRig rig="threePt" dir="t"/>
          </a:scene3d>
          <a:sp3d prstMaterial="matte"/>
        </p:spPr>
        <p:txBody>
          <a:bodyPr wrap="square" lIns="0" tIns="0" rIns="0" bIns="0" rtlCol="0" anchor="b" anchorCtr="0">
            <a:noAutofit/>
          </a:bodyPr>
          <a:lstStyle/>
          <a:p>
            <a:pPr algn="ctr"/>
            <a:r>
              <a:rPr lang="en-US" sz="1600" b="1" dirty="0" smtClean="0">
                <a:solidFill>
                  <a:schemeClr val="bg1"/>
                </a:solidFill>
                <a:latin typeface="Arial" pitchFamily="34" charset="0"/>
                <a:cs typeface="Arial" pitchFamily="34" charset="0"/>
              </a:rPr>
              <a:t>4%</a:t>
            </a:r>
          </a:p>
        </p:txBody>
      </p:sp>
      <p:sp>
        <p:nvSpPr>
          <p:cNvPr id="76" name="TextBox 75"/>
          <p:cNvSpPr txBox="1"/>
          <p:nvPr/>
        </p:nvSpPr>
        <p:spPr>
          <a:xfrm>
            <a:off x="7494893" y="3101201"/>
            <a:ext cx="725698" cy="261937"/>
          </a:xfrm>
          <a:prstGeom prst="rect">
            <a:avLst/>
          </a:prstGeom>
          <a:noFill/>
          <a:scene3d>
            <a:camera prst="orthographicFront"/>
            <a:lightRig rig="threePt" dir="t"/>
          </a:scene3d>
          <a:sp3d prstMaterial="matte"/>
        </p:spPr>
        <p:txBody>
          <a:bodyPr wrap="square" lIns="0" tIns="0" rIns="0" bIns="0" rtlCol="0" anchor="b" anchorCtr="0">
            <a:noAutofit/>
          </a:bodyPr>
          <a:lstStyle/>
          <a:p>
            <a:pPr algn="ctr"/>
            <a:r>
              <a:rPr lang="en-US" sz="1600" b="1" dirty="0" smtClean="0">
                <a:solidFill>
                  <a:schemeClr val="bg1"/>
                </a:solidFill>
                <a:latin typeface="Arial" pitchFamily="34" charset="0"/>
              </a:rPr>
              <a:t>–38</a:t>
            </a:r>
            <a:r>
              <a:rPr lang="en-US" sz="1600" b="1" dirty="0" smtClean="0">
                <a:solidFill>
                  <a:schemeClr val="bg1"/>
                </a:solidFill>
                <a:latin typeface="Arial" pitchFamily="34" charset="0"/>
                <a:cs typeface="Arial" pitchFamily="34" charset="0"/>
              </a:rPr>
              <a:t>%</a:t>
            </a:r>
          </a:p>
        </p:txBody>
      </p:sp>
      <p:grpSp>
        <p:nvGrpSpPr>
          <p:cNvPr id="4" name="Group 126"/>
          <p:cNvGrpSpPr/>
          <p:nvPr/>
        </p:nvGrpSpPr>
        <p:grpSpPr>
          <a:xfrm>
            <a:off x="8007992" y="3504335"/>
            <a:ext cx="659116" cy="708404"/>
            <a:chOff x="8227067" y="4693228"/>
            <a:chExt cx="659116" cy="708404"/>
          </a:xfrm>
        </p:grpSpPr>
        <p:grpSp>
          <p:nvGrpSpPr>
            <p:cNvPr id="5" name="Group 209"/>
            <p:cNvGrpSpPr/>
            <p:nvPr/>
          </p:nvGrpSpPr>
          <p:grpSpPr>
            <a:xfrm>
              <a:off x="8227067" y="4693228"/>
              <a:ext cx="659116" cy="708404"/>
              <a:chOff x="2286002" y="4731884"/>
              <a:chExt cx="711198" cy="764381"/>
            </a:xfrm>
          </p:grpSpPr>
          <p:sp>
            <p:nvSpPr>
              <p:cNvPr id="80" name="Freeform 79"/>
              <p:cNvSpPr/>
              <p:nvPr/>
            </p:nvSpPr>
            <p:spPr>
              <a:xfrm>
                <a:off x="2286002" y="4731884"/>
                <a:ext cx="711198" cy="764381"/>
              </a:xfrm>
              <a:custGeom>
                <a:avLst/>
                <a:gdLst>
                  <a:gd name="connsiteX0" fmla="*/ 0 w 711198"/>
                  <a:gd name="connsiteY0" fmla="*/ 355997 h 711993"/>
                  <a:gd name="connsiteX1" fmla="*/ 104012 w 711198"/>
                  <a:gd name="connsiteY1" fmla="*/ 104410 h 711993"/>
                  <a:gd name="connsiteX2" fmla="*/ 355599 w 711198"/>
                  <a:gd name="connsiteY2" fmla="*/ 0 h 711993"/>
                  <a:gd name="connsiteX3" fmla="*/ 607186 w 711198"/>
                  <a:gd name="connsiteY3" fmla="*/ 104410 h 711993"/>
                  <a:gd name="connsiteX4" fmla="*/ 711198 w 711198"/>
                  <a:gd name="connsiteY4" fmla="*/ 355997 h 711993"/>
                  <a:gd name="connsiteX5" fmla="*/ 607186 w 711198"/>
                  <a:gd name="connsiteY5" fmla="*/ 607584 h 711993"/>
                  <a:gd name="connsiteX6" fmla="*/ 355599 w 711198"/>
                  <a:gd name="connsiteY6" fmla="*/ 711994 h 711993"/>
                  <a:gd name="connsiteX7" fmla="*/ 104012 w 711198"/>
                  <a:gd name="connsiteY7" fmla="*/ 607584 h 711993"/>
                  <a:gd name="connsiteX8" fmla="*/ 0 w 711198"/>
                  <a:gd name="connsiteY8" fmla="*/ 355997 h 711993"/>
                  <a:gd name="connsiteX0" fmla="*/ 0 w 711198"/>
                  <a:gd name="connsiteY0" fmla="*/ 371811 h 727808"/>
                  <a:gd name="connsiteX1" fmla="*/ 104012 w 711198"/>
                  <a:gd name="connsiteY1" fmla="*/ 120224 h 727808"/>
                  <a:gd name="connsiteX2" fmla="*/ 300037 w 711198"/>
                  <a:gd name="connsiteY2" fmla="*/ 25339 h 727808"/>
                  <a:gd name="connsiteX3" fmla="*/ 355599 w 711198"/>
                  <a:gd name="connsiteY3" fmla="*/ 15814 h 727808"/>
                  <a:gd name="connsiteX4" fmla="*/ 607186 w 711198"/>
                  <a:gd name="connsiteY4" fmla="*/ 120224 h 727808"/>
                  <a:gd name="connsiteX5" fmla="*/ 711198 w 711198"/>
                  <a:gd name="connsiteY5" fmla="*/ 371811 h 727808"/>
                  <a:gd name="connsiteX6" fmla="*/ 607186 w 711198"/>
                  <a:gd name="connsiteY6" fmla="*/ 623398 h 727808"/>
                  <a:gd name="connsiteX7" fmla="*/ 355599 w 711198"/>
                  <a:gd name="connsiteY7" fmla="*/ 727808 h 727808"/>
                  <a:gd name="connsiteX8" fmla="*/ 104012 w 711198"/>
                  <a:gd name="connsiteY8" fmla="*/ 623398 h 727808"/>
                  <a:gd name="connsiteX9" fmla="*/ 0 w 711198"/>
                  <a:gd name="connsiteY9" fmla="*/ 371811 h 727808"/>
                  <a:gd name="connsiteX0" fmla="*/ 0 w 711198"/>
                  <a:gd name="connsiteY0" fmla="*/ 363874 h 719871"/>
                  <a:gd name="connsiteX1" fmla="*/ 104012 w 711198"/>
                  <a:gd name="connsiteY1" fmla="*/ 112287 h 719871"/>
                  <a:gd name="connsiteX2" fmla="*/ 300037 w 711198"/>
                  <a:gd name="connsiteY2" fmla="*/ 17402 h 719871"/>
                  <a:gd name="connsiteX3" fmla="*/ 355599 w 711198"/>
                  <a:gd name="connsiteY3" fmla="*/ 7877 h 719871"/>
                  <a:gd name="connsiteX4" fmla="*/ 423862 w 711198"/>
                  <a:gd name="connsiteY4" fmla="*/ 22164 h 719871"/>
                  <a:gd name="connsiteX5" fmla="*/ 607186 w 711198"/>
                  <a:gd name="connsiteY5" fmla="*/ 112287 h 719871"/>
                  <a:gd name="connsiteX6" fmla="*/ 711198 w 711198"/>
                  <a:gd name="connsiteY6" fmla="*/ 363874 h 719871"/>
                  <a:gd name="connsiteX7" fmla="*/ 607186 w 711198"/>
                  <a:gd name="connsiteY7" fmla="*/ 615461 h 719871"/>
                  <a:gd name="connsiteX8" fmla="*/ 355599 w 711198"/>
                  <a:gd name="connsiteY8" fmla="*/ 719871 h 719871"/>
                  <a:gd name="connsiteX9" fmla="*/ 104012 w 711198"/>
                  <a:gd name="connsiteY9" fmla="*/ 615461 h 719871"/>
                  <a:gd name="connsiteX10" fmla="*/ 0 w 711198"/>
                  <a:gd name="connsiteY10" fmla="*/ 363874 h 719871"/>
                  <a:gd name="connsiteX0" fmla="*/ 0 w 711198"/>
                  <a:gd name="connsiteY0" fmla="*/ 409178 h 765175"/>
                  <a:gd name="connsiteX1" fmla="*/ 104012 w 711198"/>
                  <a:gd name="connsiteY1" fmla="*/ 157591 h 765175"/>
                  <a:gd name="connsiteX2" fmla="*/ 300037 w 711198"/>
                  <a:gd name="connsiteY2" fmla="*/ 62706 h 765175"/>
                  <a:gd name="connsiteX3" fmla="*/ 353217 w 711198"/>
                  <a:gd name="connsiteY3" fmla="*/ 794 h 765175"/>
                  <a:gd name="connsiteX4" fmla="*/ 423862 w 711198"/>
                  <a:gd name="connsiteY4" fmla="*/ 67468 h 765175"/>
                  <a:gd name="connsiteX5" fmla="*/ 607186 w 711198"/>
                  <a:gd name="connsiteY5" fmla="*/ 157591 h 765175"/>
                  <a:gd name="connsiteX6" fmla="*/ 711198 w 711198"/>
                  <a:gd name="connsiteY6" fmla="*/ 409178 h 765175"/>
                  <a:gd name="connsiteX7" fmla="*/ 607186 w 711198"/>
                  <a:gd name="connsiteY7" fmla="*/ 660765 h 765175"/>
                  <a:gd name="connsiteX8" fmla="*/ 355599 w 711198"/>
                  <a:gd name="connsiteY8" fmla="*/ 765175 h 765175"/>
                  <a:gd name="connsiteX9" fmla="*/ 104012 w 711198"/>
                  <a:gd name="connsiteY9" fmla="*/ 660765 h 765175"/>
                  <a:gd name="connsiteX10" fmla="*/ 0 w 711198"/>
                  <a:gd name="connsiteY10" fmla="*/ 409178 h 765175"/>
                  <a:gd name="connsiteX0" fmla="*/ 0 w 711198"/>
                  <a:gd name="connsiteY0" fmla="*/ 408384 h 764381"/>
                  <a:gd name="connsiteX1" fmla="*/ 104012 w 711198"/>
                  <a:gd name="connsiteY1" fmla="*/ 156797 h 764381"/>
                  <a:gd name="connsiteX2" fmla="*/ 300037 w 711198"/>
                  <a:gd name="connsiteY2" fmla="*/ 61912 h 764381"/>
                  <a:gd name="connsiteX3" fmla="*/ 353217 w 711198"/>
                  <a:gd name="connsiteY3" fmla="*/ 0 h 764381"/>
                  <a:gd name="connsiteX4" fmla="*/ 423862 w 711198"/>
                  <a:gd name="connsiteY4" fmla="*/ 66674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0037 w 711198"/>
                  <a:gd name="connsiteY2" fmla="*/ 61912 h 764381"/>
                  <a:gd name="connsiteX3" fmla="*/ 353217 w 711198"/>
                  <a:gd name="connsiteY3" fmla="*/ 0 h 764381"/>
                  <a:gd name="connsiteX4" fmla="*/ 423862 w 711198"/>
                  <a:gd name="connsiteY4" fmla="*/ 66674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0037 w 711198"/>
                  <a:gd name="connsiteY2" fmla="*/ 61912 h 764381"/>
                  <a:gd name="connsiteX3" fmla="*/ 353217 w 711198"/>
                  <a:gd name="connsiteY3" fmla="*/ 0 h 764381"/>
                  <a:gd name="connsiteX4" fmla="*/ 423862 w 711198"/>
                  <a:gd name="connsiteY4" fmla="*/ 66674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0037 w 711198"/>
                  <a:gd name="connsiteY2" fmla="*/ 61912 h 764381"/>
                  <a:gd name="connsiteX3" fmla="*/ 353217 w 711198"/>
                  <a:gd name="connsiteY3" fmla="*/ 0 h 764381"/>
                  <a:gd name="connsiteX4" fmla="*/ 416718 w 711198"/>
                  <a:gd name="connsiteY4" fmla="*/ 57149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0037 w 711198"/>
                  <a:gd name="connsiteY2" fmla="*/ 61912 h 764381"/>
                  <a:gd name="connsiteX3" fmla="*/ 353217 w 711198"/>
                  <a:gd name="connsiteY3" fmla="*/ 0 h 764381"/>
                  <a:gd name="connsiteX4" fmla="*/ 416718 w 711198"/>
                  <a:gd name="connsiteY4" fmla="*/ 57149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2418 w 711198"/>
                  <a:gd name="connsiteY2" fmla="*/ 50005 h 764381"/>
                  <a:gd name="connsiteX3" fmla="*/ 353217 w 711198"/>
                  <a:gd name="connsiteY3" fmla="*/ 0 h 764381"/>
                  <a:gd name="connsiteX4" fmla="*/ 416718 w 711198"/>
                  <a:gd name="connsiteY4" fmla="*/ 57149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2418 w 711198"/>
                  <a:gd name="connsiteY2" fmla="*/ 50005 h 764381"/>
                  <a:gd name="connsiteX3" fmla="*/ 353217 w 711198"/>
                  <a:gd name="connsiteY3" fmla="*/ 0 h 764381"/>
                  <a:gd name="connsiteX4" fmla="*/ 416718 w 711198"/>
                  <a:gd name="connsiteY4" fmla="*/ 57149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1198" h="764381">
                    <a:moveTo>
                      <a:pt x="0" y="408384"/>
                    </a:moveTo>
                    <a:cubicBezTo>
                      <a:pt x="0" y="314037"/>
                      <a:pt x="37410" y="223548"/>
                      <a:pt x="104012" y="156797"/>
                    </a:cubicBezTo>
                    <a:cubicBezTo>
                      <a:pt x="154018" y="99052"/>
                      <a:pt x="206116" y="78519"/>
                      <a:pt x="302418" y="50005"/>
                    </a:cubicBezTo>
                    <a:lnTo>
                      <a:pt x="353217" y="0"/>
                    </a:lnTo>
                    <a:lnTo>
                      <a:pt x="416718" y="57149"/>
                    </a:lnTo>
                    <a:cubicBezTo>
                      <a:pt x="473334" y="64232"/>
                      <a:pt x="559297" y="99845"/>
                      <a:pt x="607186" y="156797"/>
                    </a:cubicBezTo>
                    <a:cubicBezTo>
                      <a:pt x="673788" y="223548"/>
                      <a:pt x="711198" y="314037"/>
                      <a:pt x="711198" y="408384"/>
                    </a:cubicBezTo>
                    <a:cubicBezTo>
                      <a:pt x="711198" y="502731"/>
                      <a:pt x="673788" y="593220"/>
                      <a:pt x="607186" y="659971"/>
                    </a:cubicBezTo>
                    <a:cubicBezTo>
                      <a:pt x="540487" y="726820"/>
                      <a:pt x="449978" y="764381"/>
                      <a:pt x="355599" y="764381"/>
                    </a:cubicBezTo>
                    <a:cubicBezTo>
                      <a:pt x="261219" y="764381"/>
                      <a:pt x="170711" y="726819"/>
                      <a:pt x="104012" y="659971"/>
                    </a:cubicBezTo>
                    <a:cubicBezTo>
                      <a:pt x="37410" y="593220"/>
                      <a:pt x="0" y="502731"/>
                      <a:pt x="0" y="408384"/>
                    </a:cubicBezTo>
                    <a:close/>
                  </a:path>
                </a:pathLst>
              </a:cu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path path="circle">
                  <a:fillToRect r="100000" b="100000"/>
                </a:path>
                <a:tileRect l="-100000" t="-100000"/>
              </a:gradFill>
              <a:ln w="3175">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2312195" y="4805994"/>
                <a:ext cx="658813" cy="654843"/>
              </a:xfrm>
              <a:prstGeom prst="ellipse">
                <a:avLst/>
              </a:prstGeom>
              <a:gradFill flip="none" rotWithShape="1">
                <a:gsLst>
                  <a:gs pos="0">
                    <a:srgbClr val="9CC0E0"/>
                  </a:gs>
                  <a:gs pos="50000">
                    <a:schemeClr val="accent4">
                      <a:lumMod val="40000"/>
                      <a:lumOff val="60000"/>
                    </a:schemeClr>
                  </a:gs>
                  <a:gs pos="100000">
                    <a:srgbClr val="F5F9FD"/>
                  </a:gs>
                </a:gsLst>
                <a:path path="circle">
                  <a:fillToRect r="100000" b="100000"/>
                </a:path>
                <a:tileRect l="-100000" t="-100000"/>
              </a:gradFill>
              <a:ln w="19050">
                <a:solidFill>
                  <a:schemeClr val="accent4"/>
                </a:solidFill>
              </a:ln>
              <a:effectLst>
                <a:outerShdw blurRad="76200" dir="13500000" sy="23000" kx="1200000" algn="br" rotWithShape="0">
                  <a:prstClr val="black">
                    <a:alpha val="20000"/>
                  </a:prstClr>
                </a:outerShdw>
              </a:effectLst>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lIns="0" tIns="548640" rIns="0" bIns="0" rtlCol="0" anchor="t" anchorCtr="0"/>
              <a:lstStyle/>
              <a:p>
                <a:pPr algn="ctr">
                  <a:lnSpc>
                    <a:spcPct val="95000"/>
                  </a:lnSpc>
                  <a:spcBef>
                    <a:spcPts val="1800"/>
                  </a:spcBef>
                  <a:spcAft>
                    <a:spcPts val="1200"/>
                  </a:spcAft>
                  <a:buClr>
                    <a:schemeClr val="accent2"/>
                  </a:buClr>
                  <a:buSzPct val="110000"/>
                  <a:defRPr/>
                </a:pPr>
                <a:endParaRPr lang="en-US" sz="1400" dirty="0">
                  <a:solidFill>
                    <a:schemeClr val="dk1">
                      <a:hueOff val="0"/>
                      <a:satOff val="0"/>
                      <a:lumOff val="0"/>
                      <a:alphaOff val="0"/>
                    </a:schemeClr>
                  </a:solidFill>
                  <a:latin typeface="Arial" pitchFamily="34" charset="0"/>
                  <a:cs typeface="Arial" pitchFamily="34" charset="0"/>
                </a:endParaRPr>
              </a:p>
            </p:txBody>
          </p:sp>
        </p:grpSp>
        <p:sp>
          <p:nvSpPr>
            <p:cNvPr id="78" name="TextBox 77"/>
            <p:cNvSpPr txBox="1"/>
            <p:nvPr/>
          </p:nvSpPr>
          <p:spPr>
            <a:xfrm>
              <a:off x="8287393" y="4913677"/>
              <a:ext cx="538464" cy="133350"/>
            </a:xfrm>
            <a:prstGeom prst="rect">
              <a:avLst/>
            </a:prstGeom>
            <a:noFill/>
            <a:effectLst/>
          </p:spPr>
          <p:txBody>
            <a:bodyPr wrap="square" lIns="0" tIns="0" rIns="0" bIns="0" rtlCol="0" anchor="ctr" anchorCtr="0">
              <a:noAutofit/>
            </a:bodyPr>
            <a:lstStyle/>
            <a:p>
              <a:pPr marL="0" marR="0" lvl="0" indent="0" algn="ctr" defTabSz="914400" eaLnBrk="1" fontAlgn="auto" latinLnBrk="0" hangingPunct="1">
                <a:lnSpc>
                  <a:spcPct val="95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tx2"/>
                  </a:solidFill>
                  <a:effectLst/>
                  <a:uLnTx/>
                  <a:uFillTx/>
                  <a:latin typeface="Arial" pitchFamily="34" charset="0"/>
                  <a:cs typeface="Arial" pitchFamily="34" charset="0"/>
                </a:rPr>
                <a:t>–</a:t>
              </a:r>
              <a:r>
                <a:rPr lang="en-US" sz="1400" b="1" kern="0" dirty="0" smtClean="0">
                  <a:solidFill>
                    <a:schemeClr val="tx2"/>
                  </a:solidFill>
                  <a:latin typeface="Arial" pitchFamily="34" charset="0"/>
                  <a:cs typeface="Arial" pitchFamily="34" charset="0"/>
                </a:rPr>
                <a:t>42</a:t>
              </a:r>
              <a:r>
                <a:rPr kumimoji="0" lang="en-US" sz="1400" b="1" i="0" u="none" strike="noStrike" kern="0" cap="none" spc="0" normalizeH="0" baseline="0" noProof="0" dirty="0" smtClean="0">
                  <a:ln>
                    <a:noFill/>
                  </a:ln>
                  <a:solidFill>
                    <a:schemeClr val="tx2"/>
                  </a:solidFill>
                  <a:effectLst/>
                  <a:uLnTx/>
                  <a:uFillTx/>
                  <a:latin typeface="Arial" pitchFamily="34" charset="0"/>
                  <a:cs typeface="Arial" pitchFamily="34" charset="0"/>
                </a:rPr>
                <a:t>%</a:t>
              </a:r>
            </a:p>
          </p:txBody>
        </p:sp>
        <p:sp>
          <p:nvSpPr>
            <p:cNvPr id="79" name="TextBox 78"/>
            <p:cNvSpPr txBox="1"/>
            <p:nvPr/>
          </p:nvSpPr>
          <p:spPr>
            <a:xfrm>
              <a:off x="8282781" y="5095249"/>
              <a:ext cx="547688" cy="187318"/>
            </a:xfrm>
            <a:prstGeom prst="rect">
              <a:avLst/>
            </a:prstGeom>
            <a:noFill/>
          </p:spPr>
          <p:txBody>
            <a:bodyPr wrap="square" lIns="0" tIns="0" rIns="0" bIns="0" rtlCol="0">
              <a:noAutofit/>
            </a:bodyPr>
            <a:lstStyle/>
            <a:p>
              <a:pPr algn="ctr"/>
              <a:r>
                <a:rPr lang="en-US" sz="600" dirty="0" smtClean="0">
                  <a:solidFill>
                    <a:schemeClr val="tx2"/>
                  </a:solidFill>
                  <a:latin typeface="Arial Narrow" pitchFamily="34" charset="0"/>
                  <a:cs typeface="Arial" pitchFamily="34" charset="0"/>
                </a:rPr>
                <a:t>TREATMENT DIFFERENCE</a:t>
              </a:r>
            </a:p>
          </p:txBody>
        </p:sp>
      </p:grpSp>
      <p:grpSp>
        <p:nvGrpSpPr>
          <p:cNvPr id="6" name="Group 126"/>
          <p:cNvGrpSpPr/>
          <p:nvPr/>
        </p:nvGrpSpPr>
        <p:grpSpPr>
          <a:xfrm>
            <a:off x="6190322" y="3869631"/>
            <a:ext cx="659116" cy="708404"/>
            <a:chOff x="8227067" y="4693228"/>
            <a:chExt cx="659116" cy="708404"/>
          </a:xfrm>
        </p:grpSpPr>
        <p:grpSp>
          <p:nvGrpSpPr>
            <p:cNvPr id="7" name="Group 209"/>
            <p:cNvGrpSpPr/>
            <p:nvPr/>
          </p:nvGrpSpPr>
          <p:grpSpPr>
            <a:xfrm>
              <a:off x="8227067" y="4693228"/>
              <a:ext cx="659116" cy="708404"/>
              <a:chOff x="2286002" y="4731884"/>
              <a:chExt cx="711198" cy="764381"/>
            </a:xfrm>
          </p:grpSpPr>
          <p:sp>
            <p:nvSpPr>
              <p:cNvPr id="86" name="Freeform 85"/>
              <p:cNvSpPr/>
              <p:nvPr/>
            </p:nvSpPr>
            <p:spPr>
              <a:xfrm>
                <a:off x="2286002" y="4731884"/>
                <a:ext cx="711198" cy="764381"/>
              </a:xfrm>
              <a:custGeom>
                <a:avLst/>
                <a:gdLst>
                  <a:gd name="connsiteX0" fmla="*/ 0 w 711198"/>
                  <a:gd name="connsiteY0" fmla="*/ 355997 h 711993"/>
                  <a:gd name="connsiteX1" fmla="*/ 104012 w 711198"/>
                  <a:gd name="connsiteY1" fmla="*/ 104410 h 711993"/>
                  <a:gd name="connsiteX2" fmla="*/ 355599 w 711198"/>
                  <a:gd name="connsiteY2" fmla="*/ 0 h 711993"/>
                  <a:gd name="connsiteX3" fmla="*/ 607186 w 711198"/>
                  <a:gd name="connsiteY3" fmla="*/ 104410 h 711993"/>
                  <a:gd name="connsiteX4" fmla="*/ 711198 w 711198"/>
                  <a:gd name="connsiteY4" fmla="*/ 355997 h 711993"/>
                  <a:gd name="connsiteX5" fmla="*/ 607186 w 711198"/>
                  <a:gd name="connsiteY5" fmla="*/ 607584 h 711993"/>
                  <a:gd name="connsiteX6" fmla="*/ 355599 w 711198"/>
                  <a:gd name="connsiteY6" fmla="*/ 711994 h 711993"/>
                  <a:gd name="connsiteX7" fmla="*/ 104012 w 711198"/>
                  <a:gd name="connsiteY7" fmla="*/ 607584 h 711993"/>
                  <a:gd name="connsiteX8" fmla="*/ 0 w 711198"/>
                  <a:gd name="connsiteY8" fmla="*/ 355997 h 711993"/>
                  <a:gd name="connsiteX0" fmla="*/ 0 w 711198"/>
                  <a:gd name="connsiteY0" fmla="*/ 371811 h 727808"/>
                  <a:gd name="connsiteX1" fmla="*/ 104012 w 711198"/>
                  <a:gd name="connsiteY1" fmla="*/ 120224 h 727808"/>
                  <a:gd name="connsiteX2" fmla="*/ 300037 w 711198"/>
                  <a:gd name="connsiteY2" fmla="*/ 25339 h 727808"/>
                  <a:gd name="connsiteX3" fmla="*/ 355599 w 711198"/>
                  <a:gd name="connsiteY3" fmla="*/ 15814 h 727808"/>
                  <a:gd name="connsiteX4" fmla="*/ 607186 w 711198"/>
                  <a:gd name="connsiteY4" fmla="*/ 120224 h 727808"/>
                  <a:gd name="connsiteX5" fmla="*/ 711198 w 711198"/>
                  <a:gd name="connsiteY5" fmla="*/ 371811 h 727808"/>
                  <a:gd name="connsiteX6" fmla="*/ 607186 w 711198"/>
                  <a:gd name="connsiteY6" fmla="*/ 623398 h 727808"/>
                  <a:gd name="connsiteX7" fmla="*/ 355599 w 711198"/>
                  <a:gd name="connsiteY7" fmla="*/ 727808 h 727808"/>
                  <a:gd name="connsiteX8" fmla="*/ 104012 w 711198"/>
                  <a:gd name="connsiteY8" fmla="*/ 623398 h 727808"/>
                  <a:gd name="connsiteX9" fmla="*/ 0 w 711198"/>
                  <a:gd name="connsiteY9" fmla="*/ 371811 h 727808"/>
                  <a:gd name="connsiteX0" fmla="*/ 0 w 711198"/>
                  <a:gd name="connsiteY0" fmla="*/ 363874 h 719871"/>
                  <a:gd name="connsiteX1" fmla="*/ 104012 w 711198"/>
                  <a:gd name="connsiteY1" fmla="*/ 112287 h 719871"/>
                  <a:gd name="connsiteX2" fmla="*/ 300037 w 711198"/>
                  <a:gd name="connsiteY2" fmla="*/ 17402 h 719871"/>
                  <a:gd name="connsiteX3" fmla="*/ 355599 w 711198"/>
                  <a:gd name="connsiteY3" fmla="*/ 7877 h 719871"/>
                  <a:gd name="connsiteX4" fmla="*/ 423862 w 711198"/>
                  <a:gd name="connsiteY4" fmla="*/ 22164 h 719871"/>
                  <a:gd name="connsiteX5" fmla="*/ 607186 w 711198"/>
                  <a:gd name="connsiteY5" fmla="*/ 112287 h 719871"/>
                  <a:gd name="connsiteX6" fmla="*/ 711198 w 711198"/>
                  <a:gd name="connsiteY6" fmla="*/ 363874 h 719871"/>
                  <a:gd name="connsiteX7" fmla="*/ 607186 w 711198"/>
                  <a:gd name="connsiteY7" fmla="*/ 615461 h 719871"/>
                  <a:gd name="connsiteX8" fmla="*/ 355599 w 711198"/>
                  <a:gd name="connsiteY8" fmla="*/ 719871 h 719871"/>
                  <a:gd name="connsiteX9" fmla="*/ 104012 w 711198"/>
                  <a:gd name="connsiteY9" fmla="*/ 615461 h 719871"/>
                  <a:gd name="connsiteX10" fmla="*/ 0 w 711198"/>
                  <a:gd name="connsiteY10" fmla="*/ 363874 h 719871"/>
                  <a:gd name="connsiteX0" fmla="*/ 0 w 711198"/>
                  <a:gd name="connsiteY0" fmla="*/ 409178 h 765175"/>
                  <a:gd name="connsiteX1" fmla="*/ 104012 w 711198"/>
                  <a:gd name="connsiteY1" fmla="*/ 157591 h 765175"/>
                  <a:gd name="connsiteX2" fmla="*/ 300037 w 711198"/>
                  <a:gd name="connsiteY2" fmla="*/ 62706 h 765175"/>
                  <a:gd name="connsiteX3" fmla="*/ 353217 w 711198"/>
                  <a:gd name="connsiteY3" fmla="*/ 794 h 765175"/>
                  <a:gd name="connsiteX4" fmla="*/ 423862 w 711198"/>
                  <a:gd name="connsiteY4" fmla="*/ 67468 h 765175"/>
                  <a:gd name="connsiteX5" fmla="*/ 607186 w 711198"/>
                  <a:gd name="connsiteY5" fmla="*/ 157591 h 765175"/>
                  <a:gd name="connsiteX6" fmla="*/ 711198 w 711198"/>
                  <a:gd name="connsiteY6" fmla="*/ 409178 h 765175"/>
                  <a:gd name="connsiteX7" fmla="*/ 607186 w 711198"/>
                  <a:gd name="connsiteY7" fmla="*/ 660765 h 765175"/>
                  <a:gd name="connsiteX8" fmla="*/ 355599 w 711198"/>
                  <a:gd name="connsiteY8" fmla="*/ 765175 h 765175"/>
                  <a:gd name="connsiteX9" fmla="*/ 104012 w 711198"/>
                  <a:gd name="connsiteY9" fmla="*/ 660765 h 765175"/>
                  <a:gd name="connsiteX10" fmla="*/ 0 w 711198"/>
                  <a:gd name="connsiteY10" fmla="*/ 409178 h 765175"/>
                  <a:gd name="connsiteX0" fmla="*/ 0 w 711198"/>
                  <a:gd name="connsiteY0" fmla="*/ 408384 h 764381"/>
                  <a:gd name="connsiteX1" fmla="*/ 104012 w 711198"/>
                  <a:gd name="connsiteY1" fmla="*/ 156797 h 764381"/>
                  <a:gd name="connsiteX2" fmla="*/ 300037 w 711198"/>
                  <a:gd name="connsiteY2" fmla="*/ 61912 h 764381"/>
                  <a:gd name="connsiteX3" fmla="*/ 353217 w 711198"/>
                  <a:gd name="connsiteY3" fmla="*/ 0 h 764381"/>
                  <a:gd name="connsiteX4" fmla="*/ 423862 w 711198"/>
                  <a:gd name="connsiteY4" fmla="*/ 66674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0037 w 711198"/>
                  <a:gd name="connsiteY2" fmla="*/ 61912 h 764381"/>
                  <a:gd name="connsiteX3" fmla="*/ 353217 w 711198"/>
                  <a:gd name="connsiteY3" fmla="*/ 0 h 764381"/>
                  <a:gd name="connsiteX4" fmla="*/ 423862 w 711198"/>
                  <a:gd name="connsiteY4" fmla="*/ 66674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0037 w 711198"/>
                  <a:gd name="connsiteY2" fmla="*/ 61912 h 764381"/>
                  <a:gd name="connsiteX3" fmla="*/ 353217 w 711198"/>
                  <a:gd name="connsiteY3" fmla="*/ 0 h 764381"/>
                  <a:gd name="connsiteX4" fmla="*/ 423862 w 711198"/>
                  <a:gd name="connsiteY4" fmla="*/ 66674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0037 w 711198"/>
                  <a:gd name="connsiteY2" fmla="*/ 61912 h 764381"/>
                  <a:gd name="connsiteX3" fmla="*/ 353217 w 711198"/>
                  <a:gd name="connsiteY3" fmla="*/ 0 h 764381"/>
                  <a:gd name="connsiteX4" fmla="*/ 416718 w 711198"/>
                  <a:gd name="connsiteY4" fmla="*/ 57149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0037 w 711198"/>
                  <a:gd name="connsiteY2" fmla="*/ 61912 h 764381"/>
                  <a:gd name="connsiteX3" fmla="*/ 353217 w 711198"/>
                  <a:gd name="connsiteY3" fmla="*/ 0 h 764381"/>
                  <a:gd name="connsiteX4" fmla="*/ 416718 w 711198"/>
                  <a:gd name="connsiteY4" fmla="*/ 57149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2418 w 711198"/>
                  <a:gd name="connsiteY2" fmla="*/ 50005 h 764381"/>
                  <a:gd name="connsiteX3" fmla="*/ 353217 w 711198"/>
                  <a:gd name="connsiteY3" fmla="*/ 0 h 764381"/>
                  <a:gd name="connsiteX4" fmla="*/ 416718 w 711198"/>
                  <a:gd name="connsiteY4" fmla="*/ 57149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2418 w 711198"/>
                  <a:gd name="connsiteY2" fmla="*/ 50005 h 764381"/>
                  <a:gd name="connsiteX3" fmla="*/ 353217 w 711198"/>
                  <a:gd name="connsiteY3" fmla="*/ 0 h 764381"/>
                  <a:gd name="connsiteX4" fmla="*/ 416718 w 711198"/>
                  <a:gd name="connsiteY4" fmla="*/ 57149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1198" h="764381">
                    <a:moveTo>
                      <a:pt x="0" y="408384"/>
                    </a:moveTo>
                    <a:cubicBezTo>
                      <a:pt x="0" y="314037"/>
                      <a:pt x="37410" y="223548"/>
                      <a:pt x="104012" y="156797"/>
                    </a:cubicBezTo>
                    <a:cubicBezTo>
                      <a:pt x="154018" y="99052"/>
                      <a:pt x="206116" y="78519"/>
                      <a:pt x="302418" y="50005"/>
                    </a:cubicBezTo>
                    <a:lnTo>
                      <a:pt x="353217" y="0"/>
                    </a:lnTo>
                    <a:lnTo>
                      <a:pt x="416718" y="57149"/>
                    </a:lnTo>
                    <a:cubicBezTo>
                      <a:pt x="473334" y="64232"/>
                      <a:pt x="559297" y="99845"/>
                      <a:pt x="607186" y="156797"/>
                    </a:cubicBezTo>
                    <a:cubicBezTo>
                      <a:pt x="673788" y="223548"/>
                      <a:pt x="711198" y="314037"/>
                      <a:pt x="711198" y="408384"/>
                    </a:cubicBezTo>
                    <a:cubicBezTo>
                      <a:pt x="711198" y="502731"/>
                      <a:pt x="673788" y="593220"/>
                      <a:pt x="607186" y="659971"/>
                    </a:cubicBezTo>
                    <a:cubicBezTo>
                      <a:pt x="540487" y="726820"/>
                      <a:pt x="449978" y="764381"/>
                      <a:pt x="355599" y="764381"/>
                    </a:cubicBezTo>
                    <a:cubicBezTo>
                      <a:pt x="261219" y="764381"/>
                      <a:pt x="170711" y="726819"/>
                      <a:pt x="104012" y="659971"/>
                    </a:cubicBezTo>
                    <a:cubicBezTo>
                      <a:pt x="37410" y="593220"/>
                      <a:pt x="0" y="502731"/>
                      <a:pt x="0" y="408384"/>
                    </a:cubicBezTo>
                    <a:close/>
                  </a:path>
                </a:pathLst>
              </a:cu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path path="circle">
                  <a:fillToRect r="100000" b="100000"/>
                </a:path>
                <a:tileRect l="-100000" t="-100000"/>
              </a:gradFill>
              <a:ln w="3175">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2312195" y="4805994"/>
                <a:ext cx="658813" cy="654843"/>
              </a:xfrm>
              <a:prstGeom prst="ellipse">
                <a:avLst/>
              </a:prstGeom>
              <a:gradFill flip="none" rotWithShape="1">
                <a:gsLst>
                  <a:gs pos="0">
                    <a:srgbClr val="9CC0E0"/>
                  </a:gs>
                  <a:gs pos="50000">
                    <a:schemeClr val="accent4">
                      <a:lumMod val="40000"/>
                      <a:lumOff val="60000"/>
                    </a:schemeClr>
                  </a:gs>
                  <a:gs pos="100000">
                    <a:srgbClr val="F5F9FD"/>
                  </a:gs>
                </a:gsLst>
                <a:path path="circle">
                  <a:fillToRect r="100000" b="100000"/>
                </a:path>
                <a:tileRect l="-100000" t="-100000"/>
              </a:gradFill>
              <a:ln w="19050">
                <a:solidFill>
                  <a:schemeClr val="accent4"/>
                </a:solidFill>
              </a:ln>
              <a:effectLst>
                <a:outerShdw blurRad="76200" dir="13500000" sy="23000" kx="1200000" algn="br" rotWithShape="0">
                  <a:prstClr val="black">
                    <a:alpha val="20000"/>
                  </a:prstClr>
                </a:outerShdw>
              </a:effectLst>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lIns="0" tIns="548640" rIns="0" bIns="0" rtlCol="0" anchor="t" anchorCtr="0"/>
              <a:lstStyle/>
              <a:p>
                <a:pPr algn="ctr">
                  <a:lnSpc>
                    <a:spcPct val="95000"/>
                  </a:lnSpc>
                  <a:spcBef>
                    <a:spcPts val="1800"/>
                  </a:spcBef>
                  <a:spcAft>
                    <a:spcPts val="1200"/>
                  </a:spcAft>
                  <a:buClr>
                    <a:schemeClr val="accent2"/>
                  </a:buClr>
                  <a:buSzPct val="110000"/>
                  <a:defRPr/>
                </a:pPr>
                <a:endParaRPr lang="en-US" sz="1400" dirty="0">
                  <a:solidFill>
                    <a:schemeClr val="dk1">
                      <a:hueOff val="0"/>
                      <a:satOff val="0"/>
                      <a:lumOff val="0"/>
                      <a:alphaOff val="0"/>
                    </a:schemeClr>
                  </a:solidFill>
                  <a:latin typeface="Arial" pitchFamily="34" charset="0"/>
                  <a:cs typeface="Arial" pitchFamily="34" charset="0"/>
                </a:endParaRPr>
              </a:p>
            </p:txBody>
          </p:sp>
        </p:grpSp>
        <p:sp>
          <p:nvSpPr>
            <p:cNvPr id="84" name="TextBox 83"/>
            <p:cNvSpPr txBox="1"/>
            <p:nvPr/>
          </p:nvSpPr>
          <p:spPr>
            <a:xfrm>
              <a:off x="8287393" y="4913677"/>
              <a:ext cx="538464" cy="133350"/>
            </a:xfrm>
            <a:prstGeom prst="rect">
              <a:avLst/>
            </a:prstGeom>
            <a:noFill/>
            <a:effectLst/>
          </p:spPr>
          <p:txBody>
            <a:bodyPr wrap="square" lIns="0" tIns="0" rIns="0" bIns="0" rtlCol="0" anchor="ctr" anchorCtr="0">
              <a:noAutofit/>
            </a:bodyPr>
            <a:lstStyle/>
            <a:p>
              <a:pPr marL="0" marR="0" lvl="0" indent="0" algn="ctr" defTabSz="914400" eaLnBrk="1" fontAlgn="auto" latinLnBrk="0" hangingPunct="1">
                <a:lnSpc>
                  <a:spcPct val="95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tx2"/>
                  </a:solidFill>
                  <a:effectLst/>
                  <a:uLnTx/>
                  <a:uFillTx/>
                  <a:latin typeface="Arial" pitchFamily="34" charset="0"/>
                  <a:cs typeface="Arial" pitchFamily="34" charset="0"/>
                </a:rPr>
                <a:t>–</a:t>
              </a:r>
              <a:r>
                <a:rPr lang="en-US" sz="1400" b="1" kern="0" dirty="0" smtClean="0">
                  <a:solidFill>
                    <a:schemeClr val="tx2"/>
                  </a:solidFill>
                  <a:latin typeface="Arial" pitchFamily="34" charset="0"/>
                  <a:cs typeface="Arial" pitchFamily="34" charset="0"/>
                </a:rPr>
                <a:t>55</a:t>
              </a:r>
              <a:r>
                <a:rPr kumimoji="0" lang="en-US" sz="1400" b="1" i="0" u="none" strike="noStrike" kern="0" cap="none" spc="0" normalizeH="0" baseline="0" noProof="0" dirty="0" smtClean="0">
                  <a:ln>
                    <a:noFill/>
                  </a:ln>
                  <a:solidFill>
                    <a:schemeClr val="tx2"/>
                  </a:solidFill>
                  <a:effectLst/>
                  <a:uLnTx/>
                  <a:uFillTx/>
                  <a:latin typeface="Arial" pitchFamily="34" charset="0"/>
                  <a:cs typeface="Arial" pitchFamily="34" charset="0"/>
                </a:rPr>
                <a:t>%</a:t>
              </a:r>
            </a:p>
          </p:txBody>
        </p:sp>
        <p:sp>
          <p:nvSpPr>
            <p:cNvPr id="85" name="TextBox 84"/>
            <p:cNvSpPr txBox="1"/>
            <p:nvPr/>
          </p:nvSpPr>
          <p:spPr>
            <a:xfrm>
              <a:off x="8282781" y="5095249"/>
              <a:ext cx="547688" cy="187318"/>
            </a:xfrm>
            <a:prstGeom prst="rect">
              <a:avLst/>
            </a:prstGeom>
            <a:noFill/>
          </p:spPr>
          <p:txBody>
            <a:bodyPr wrap="square" lIns="0" tIns="0" rIns="0" bIns="0" rtlCol="0">
              <a:noAutofit/>
            </a:bodyPr>
            <a:lstStyle/>
            <a:p>
              <a:pPr algn="ctr"/>
              <a:r>
                <a:rPr lang="en-US" sz="600" dirty="0" smtClean="0">
                  <a:solidFill>
                    <a:schemeClr val="tx2"/>
                  </a:solidFill>
                  <a:latin typeface="Arial Narrow" pitchFamily="34" charset="0"/>
                  <a:cs typeface="Arial" pitchFamily="34" charset="0"/>
                </a:rPr>
                <a:t>TREATMENT DIFFERENCE</a:t>
              </a:r>
            </a:p>
          </p:txBody>
        </p:sp>
      </p:grpSp>
      <p:grpSp>
        <p:nvGrpSpPr>
          <p:cNvPr id="8" name="Group 126"/>
          <p:cNvGrpSpPr/>
          <p:nvPr/>
        </p:nvGrpSpPr>
        <p:grpSpPr>
          <a:xfrm>
            <a:off x="4359917" y="4104271"/>
            <a:ext cx="659116" cy="708404"/>
            <a:chOff x="8227067" y="4693228"/>
            <a:chExt cx="659116" cy="708404"/>
          </a:xfrm>
        </p:grpSpPr>
        <p:grpSp>
          <p:nvGrpSpPr>
            <p:cNvPr id="10" name="Group 209"/>
            <p:cNvGrpSpPr/>
            <p:nvPr/>
          </p:nvGrpSpPr>
          <p:grpSpPr>
            <a:xfrm>
              <a:off x="8227067" y="4693228"/>
              <a:ext cx="659116" cy="708404"/>
              <a:chOff x="2286002" y="4731884"/>
              <a:chExt cx="711198" cy="764381"/>
            </a:xfrm>
          </p:grpSpPr>
          <p:sp>
            <p:nvSpPr>
              <p:cNvPr id="96" name="Freeform 95"/>
              <p:cNvSpPr/>
              <p:nvPr/>
            </p:nvSpPr>
            <p:spPr>
              <a:xfrm>
                <a:off x="2286002" y="4731884"/>
                <a:ext cx="711198" cy="764381"/>
              </a:xfrm>
              <a:custGeom>
                <a:avLst/>
                <a:gdLst>
                  <a:gd name="connsiteX0" fmla="*/ 0 w 711198"/>
                  <a:gd name="connsiteY0" fmla="*/ 355997 h 711993"/>
                  <a:gd name="connsiteX1" fmla="*/ 104012 w 711198"/>
                  <a:gd name="connsiteY1" fmla="*/ 104410 h 711993"/>
                  <a:gd name="connsiteX2" fmla="*/ 355599 w 711198"/>
                  <a:gd name="connsiteY2" fmla="*/ 0 h 711993"/>
                  <a:gd name="connsiteX3" fmla="*/ 607186 w 711198"/>
                  <a:gd name="connsiteY3" fmla="*/ 104410 h 711993"/>
                  <a:gd name="connsiteX4" fmla="*/ 711198 w 711198"/>
                  <a:gd name="connsiteY4" fmla="*/ 355997 h 711993"/>
                  <a:gd name="connsiteX5" fmla="*/ 607186 w 711198"/>
                  <a:gd name="connsiteY5" fmla="*/ 607584 h 711993"/>
                  <a:gd name="connsiteX6" fmla="*/ 355599 w 711198"/>
                  <a:gd name="connsiteY6" fmla="*/ 711994 h 711993"/>
                  <a:gd name="connsiteX7" fmla="*/ 104012 w 711198"/>
                  <a:gd name="connsiteY7" fmla="*/ 607584 h 711993"/>
                  <a:gd name="connsiteX8" fmla="*/ 0 w 711198"/>
                  <a:gd name="connsiteY8" fmla="*/ 355997 h 711993"/>
                  <a:gd name="connsiteX0" fmla="*/ 0 w 711198"/>
                  <a:gd name="connsiteY0" fmla="*/ 371811 h 727808"/>
                  <a:gd name="connsiteX1" fmla="*/ 104012 w 711198"/>
                  <a:gd name="connsiteY1" fmla="*/ 120224 h 727808"/>
                  <a:gd name="connsiteX2" fmla="*/ 300037 w 711198"/>
                  <a:gd name="connsiteY2" fmla="*/ 25339 h 727808"/>
                  <a:gd name="connsiteX3" fmla="*/ 355599 w 711198"/>
                  <a:gd name="connsiteY3" fmla="*/ 15814 h 727808"/>
                  <a:gd name="connsiteX4" fmla="*/ 607186 w 711198"/>
                  <a:gd name="connsiteY4" fmla="*/ 120224 h 727808"/>
                  <a:gd name="connsiteX5" fmla="*/ 711198 w 711198"/>
                  <a:gd name="connsiteY5" fmla="*/ 371811 h 727808"/>
                  <a:gd name="connsiteX6" fmla="*/ 607186 w 711198"/>
                  <a:gd name="connsiteY6" fmla="*/ 623398 h 727808"/>
                  <a:gd name="connsiteX7" fmla="*/ 355599 w 711198"/>
                  <a:gd name="connsiteY7" fmla="*/ 727808 h 727808"/>
                  <a:gd name="connsiteX8" fmla="*/ 104012 w 711198"/>
                  <a:gd name="connsiteY8" fmla="*/ 623398 h 727808"/>
                  <a:gd name="connsiteX9" fmla="*/ 0 w 711198"/>
                  <a:gd name="connsiteY9" fmla="*/ 371811 h 727808"/>
                  <a:gd name="connsiteX0" fmla="*/ 0 w 711198"/>
                  <a:gd name="connsiteY0" fmla="*/ 363874 h 719871"/>
                  <a:gd name="connsiteX1" fmla="*/ 104012 w 711198"/>
                  <a:gd name="connsiteY1" fmla="*/ 112287 h 719871"/>
                  <a:gd name="connsiteX2" fmla="*/ 300037 w 711198"/>
                  <a:gd name="connsiteY2" fmla="*/ 17402 h 719871"/>
                  <a:gd name="connsiteX3" fmla="*/ 355599 w 711198"/>
                  <a:gd name="connsiteY3" fmla="*/ 7877 h 719871"/>
                  <a:gd name="connsiteX4" fmla="*/ 423862 w 711198"/>
                  <a:gd name="connsiteY4" fmla="*/ 22164 h 719871"/>
                  <a:gd name="connsiteX5" fmla="*/ 607186 w 711198"/>
                  <a:gd name="connsiteY5" fmla="*/ 112287 h 719871"/>
                  <a:gd name="connsiteX6" fmla="*/ 711198 w 711198"/>
                  <a:gd name="connsiteY6" fmla="*/ 363874 h 719871"/>
                  <a:gd name="connsiteX7" fmla="*/ 607186 w 711198"/>
                  <a:gd name="connsiteY7" fmla="*/ 615461 h 719871"/>
                  <a:gd name="connsiteX8" fmla="*/ 355599 w 711198"/>
                  <a:gd name="connsiteY8" fmla="*/ 719871 h 719871"/>
                  <a:gd name="connsiteX9" fmla="*/ 104012 w 711198"/>
                  <a:gd name="connsiteY9" fmla="*/ 615461 h 719871"/>
                  <a:gd name="connsiteX10" fmla="*/ 0 w 711198"/>
                  <a:gd name="connsiteY10" fmla="*/ 363874 h 719871"/>
                  <a:gd name="connsiteX0" fmla="*/ 0 w 711198"/>
                  <a:gd name="connsiteY0" fmla="*/ 409178 h 765175"/>
                  <a:gd name="connsiteX1" fmla="*/ 104012 w 711198"/>
                  <a:gd name="connsiteY1" fmla="*/ 157591 h 765175"/>
                  <a:gd name="connsiteX2" fmla="*/ 300037 w 711198"/>
                  <a:gd name="connsiteY2" fmla="*/ 62706 h 765175"/>
                  <a:gd name="connsiteX3" fmla="*/ 353217 w 711198"/>
                  <a:gd name="connsiteY3" fmla="*/ 794 h 765175"/>
                  <a:gd name="connsiteX4" fmla="*/ 423862 w 711198"/>
                  <a:gd name="connsiteY4" fmla="*/ 67468 h 765175"/>
                  <a:gd name="connsiteX5" fmla="*/ 607186 w 711198"/>
                  <a:gd name="connsiteY5" fmla="*/ 157591 h 765175"/>
                  <a:gd name="connsiteX6" fmla="*/ 711198 w 711198"/>
                  <a:gd name="connsiteY6" fmla="*/ 409178 h 765175"/>
                  <a:gd name="connsiteX7" fmla="*/ 607186 w 711198"/>
                  <a:gd name="connsiteY7" fmla="*/ 660765 h 765175"/>
                  <a:gd name="connsiteX8" fmla="*/ 355599 w 711198"/>
                  <a:gd name="connsiteY8" fmla="*/ 765175 h 765175"/>
                  <a:gd name="connsiteX9" fmla="*/ 104012 w 711198"/>
                  <a:gd name="connsiteY9" fmla="*/ 660765 h 765175"/>
                  <a:gd name="connsiteX10" fmla="*/ 0 w 711198"/>
                  <a:gd name="connsiteY10" fmla="*/ 409178 h 765175"/>
                  <a:gd name="connsiteX0" fmla="*/ 0 w 711198"/>
                  <a:gd name="connsiteY0" fmla="*/ 408384 h 764381"/>
                  <a:gd name="connsiteX1" fmla="*/ 104012 w 711198"/>
                  <a:gd name="connsiteY1" fmla="*/ 156797 h 764381"/>
                  <a:gd name="connsiteX2" fmla="*/ 300037 w 711198"/>
                  <a:gd name="connsiteY2" fmla="*/ 61912 h 764381"/>
                  <a:gd name="connsiteX3" fmla="*/ 353217 w 711198"/>
                  <a:gd name="connsiteY3" fmla="*/ 0 h 764381"/>
                  <a:gd name="connsiteX4" fmla="*/ 423862 w 711198"/>
                  <a:gd name="connsiteY4" fmla="*/ 66674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0037 w 711198"/>
                  <a:gd name="connsiteY2" fmla="*/ 61912 h 764381"/>
                  <a:gd name="connsiteX3" fmla="*/ 353217 w 711198"/>
                  <a:gd name="connsiteY3" fmla="*/ 0 h 764381"/>
                  <a:gd name="connsiteX4" fmla="*/ 423862 w 711198"/>
                  <a:gd name="connsiteY4" fmla="*/ 66674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0037 w 711198"/>
                  <a:gd name="connsiteY2" fmla="*/ 61912 h 764381"/>
                  <a:gd name="connsiteX3" fmla="*/ 353217 w 711198"/>
                  <a:gd name="connsiteY3" fmla="*/ 0 h 764381"/>
                  <a:gd name="connsiteX4" fmla="*/ 423862 w 711198"/>
                  <a:gd name="connsiteY4" fmla="*/ 66674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0037 w 711198"/>
                  <a:gd name="connsiteY2" fmla="*/ 61912 h 764381"/>
                  <a:gd name="connsiteX3" fmla="*/ 353217 w 711198"/>
                  <a:gd name="connsiteY3" fmla="*/ 0 h 764381"/>
                  <a:gd name="connsiteX4" fmla="*/ 416718 w 711198"/>
                  <a:gd name="connsiteY4" fmla="*/ 57149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0037 w 711198"/>
                  <a:gd name="connsiteY2" fmla="*/ 61912 h 764381"/>
                  <a:gd name="connsiteX3" fmla="*/ 353217 w 711198"/>
                  <a:gd name="connsiteY3" fmla="*/ 0 h 764381"/>
                  <a:gd name="connsiteX4" fmla="*/ 416718 w 711198"/>
                  <a:gd name="connsiteY4" fmla="*/ 57149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2418 w 711198"/>
                  <a:gd name="connsiteY2" fmla="*/ 50005 h 764381"/>
                  <a:gd name="connsiteX3" fmla="*/ 353217 w 711198"/>
                  <a:gd name="connsiteY3" fmla="*/ 0 h 764381"/>
                  <a:gd name="connsiteX4" fmla="*/ 416718 w 711198"/>
                  <a:gd name="connsiteY4" fmla="*/ 57149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2418 w 711198"/>
                  <a:gd name="connsiteY2" fmla="*/ 50005 h 764381"/>
                  <a:gd name="connsiteX3" fmla="*/ 353217 w 711198"/>
                  <a:gd name="connsiteY3" fmla="*/ 0 h 764381"/>
                  <a:gd name="connsiteX4" fmla="*/ 416718 w 711198"/>
                  <a:gd name="connsiteY4" fmla="*/ 57149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1198" h="764381">
                    <a:moveTo>
                      <a:pt x="0" y="408384"/>
                    </a:moveTo>
                    <a:cubicBezTo>
                      <a:pt x="0" y="314037"/>
                      <a:pt x="37410" y="223548"/>
                      <a:pt x="104012" y="156797"/>
                    </a:cubicBezTo>
                    <a:cubicBezTo>
                      <a:pt x="154018" y="99052"/>
                      <a:pt x="206116" y="78519"/>
                      <a:pt x="302418" y="50005"/>
                    </a:cubicBezTo>
                    <a:lnTo>
                      <a:pt x="353217" y="0"/>
                    </a:lnTo>
                    <a:lnTo>
                      <a:pt x="416718" y="57149"/>
                    </a:lnTo>
                    <a:cubicBezTo>
                      <a:pt x="473334" y="64232"/>
                      <a:pt x="559297" y="99845"/>
                      <a:pt x="607186" y="156797"/>
                    </a:cubicBezTo>
                    <a:cubicBezTo>
                      <a:pt x="673788" y="223548"/>
                      <a:pt x="711198" y="314037"/>
                      <a:pt x="711198" y="408384"/>
                    </a:cubicBezTo>
                    <a:cubicBezTo>
                      <a:pt x="711198" y="502731"/>
                      <a:pt x="673788" y="593220"/>
                      <a:pt x="607186" y="659971"/>
                    </a:cubicBezTo>
                    <a:cubicBezTo>
                      <a:pt x="540487" y="726820"/>
                      <a:pt x="449978" y="764381"/>
                      <a:pt x="355599" y="764381"/>
                    </a:cubicBezTo>
                    <a:cubicBezTo>
                      <a:pt x="261219" y="764381"/>
                      <a:pt x="170711" y="726819"/>
                      <a:pt x="104012" y="659971"/>
                    </a:cubicBezTo>
                    <a:cubicBezTo>
                      <a:pt x="37410" y="593220"/>
                      <a:pt x="0" y="502731"/>
                      <a:pt x="0" y="408384"/>
                    </a:cubicBezTo>
                    <a:close/>
                  </a:path>
                </a:pathLst>
              </a:cu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path path="circle">
                  <a:fillToRect r="100000" b="100000"/>
                </a:path>
                <a:tileRect l="-100000" t="-100000"/>
              </a:gradFill>
              <a:ln w="3175">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p:cNvSpPr/>
              <p:nvPr/>
            </p:nvSpPr>
            <p:spPr>
              <a:xfrm>
                <a:off x="2312195" y="4805994"/>
                <a:ext cx="658813" cy="654843"/>
              </a:xfrm>
              <a:prstGeom prst="ellipse">
                <a:avLst/>
              </a:prstGeom>
              <a:gradFill flip="none" rotWithShape="1">
                <a:gsLst>
                  <a:gs pos="0">
                    <a:srgbClr val="9CC0E0"/>
                  </a:gs>
                  <a:gs pos="50000">
                    <a:schemeClr val="accent4">
                      <a:lumMod val="40000"/>
                      <a:lumOff val="60000"/>
                    </a:schemeClr>
                  </a:gs>
                  <a:gs pos="100000">
                    <a:srgbClr val="F5F9FD"/>
                  </a:gs>
                </a:gsLst>
                <a:path path="circle">
                  <a:fillToRect r="100000" b="100000"/>
                </a:path>
                <a:tileRect l="-100000" t="-100000"/>
              </a:gradFill>
              <a:ln w="19050">
                <a:solidFill>
                  <a:schemeClr val="accent4"/>
                </a:solidFill>
              </a:ln>
              <a:effectLst>
                <a:outerShdw blurRad="76200" dir="13500000" sy="23000" kx="1200000" algn="br" rotWithShape="0">
                  <a:prstClr val="black">
                    <a:alpha val="20000"/>
                  </a:prstClr>
                </a:outerShdw>
              </a:effectLst>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lIns="0" tIns="548640" rIns="0" bIns="0" rtlCol="0" anchor="t" anchorCtr="0"/>
              <a:lstStyle/>
              <a:p>
                <a:pPr algn="ctr">
                  <a:lnSpc>
                    <a:spcPct val="95000"/>
                  </a:lnSpc>
                  <a:spcBef>
                    <a:spcPts val="1800"/>
                  </a:spcBef>
                  <a:spcAft>
                    <a:spcPts val="1200"/>
                  </a:spcAft>
                  <a:buClr>
                    <a:schemeClr val="accent2"/>
                  </a:buClr>
                  <a:buSzPct val="110000"/>
                  <a:defRPr/>
                </a:pPr>
                <a:endParaRPr lang="en-US" sz="1400" dirty="0">
                  <a:solidFill>
                    <a:schemeClr val="dk1">
                      <a:hueOff val="0"/>
                      <a:satOff val="0"/>
                      <a:lumOff val="0"/>
                      <a:alphaOff val="0"/>
                    </a:schemeClr>
                  </a:solidFill>
                  <a:latin typeface="Arial" pitchFamily="34" charset="0"/>
                  <a:cs typeface="Arial" pitchFamily="34" charset="0"/>
                </a:endParaRPr>
              </a:p>
            </p:txBody>
          </p:sp>
        </p:grpSp>
        <p:sp>
          <p:nvSpPr>
            <p:cNvPr id="94" name="TextBox 93"/>
            <p:cNvSpPr txBox="1"/>
            <p:nvPr/>
          </p:nvSpPr>
          <p:spPr>
            <a:xfrm>
              <a:off x="8287393" y="4913677"/>
              <a:ext cx="538464" cy="133350"/>
            </a:xfrm>
            <a:prstGeom prst="rect">
              <a:avLst/>
            </a:prstGeom>
            <a:noFill/>
            <a:effectLst/>
          </p:spPr>
          <p:txBody>
            <a:bodyPr wrap="square" lIns="0" tIns="0" rIns="0" bIns="0" rtlCol="0" anchor="ctr" anchorCtr="0">
              <a:noAutofit/>
            </a:bodyPr>
            <a:lstStyle/>
            <a:p>
              <a:pPr marL="0" marR="0" lvl="0" indent="0" algn="ctr" defTabSz="914400" eaLnBrk="1" fontAlgn="auto" latinLnBrk="0" hangingPunct="1">
                <a:lnSpc>
                  <a:spcPct val="95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tx2"/>
                  </a:solidFill>
                  <a:effectLst/>
                  <a:uLnTx/>
                  <a:uFillTx/>
                  <a:latin typeface="Arial" pitchFamily="34" charset="0"/>
                  <a:cs typeface="Arial" pitchFamily="34" charset="0"/>
                </a:rPr>
                <a:t>–</a:t>
              </a:r>
              <a:r>
                <a:rPr lang="en-US" sz="1400" b="1" kern="0" dirty="0" smtClean="0">
                  <a:solidFill>
                    <a:schemeClr val="tx2"/>
                  </a:solidFill>
                  <a:latin typeface="Arial" pitchFamily="34" charset="0"/>
                  <a:cs typeface="Arial" pitchFamily="34" charset="0"/>
                </a:rPr>
                <a:t>58</a:t>
              </a:r>
              <a:r>
                <a:rPr kumimoji="0" lang="en-US" sz="1400" b="1" i="0" u="none" strike="noStrike" kern="0" cap="none" spc="0" normalizeH="0" baseline="0" noProof="0" dirty="0" smtClean="0">
                  <a:ln>
                    <a:noFill/>
                  </a:ln>
                  <a:solidFill>
                    <a:schemeClr val="tx2"/>
                  </a:solidFill>
                  <a:effectLst/>
                  <a:uLnTx/>
                  <a:uFillTx/>
                  <a:latin typeface="Arial" pitchFamily="34" charset="0"/>
                  <a:cs typeface="Arial" pitchFamily="34" charset="0"/>
                </a:rPr>
                <a:t>%</a:t>
              </a:r>
            </a:p>
          </p:txBody>
        </p:sp>
        <p:sp>
          <p:nvSpPr>
            <p:cNvPr id="95" name="TextBox 94"/>
            <p:cNvSpPr txBox="1"/>
            <p:nvPr/>
          </p:nvSpPr>
          <p:spPr>
            <a:xfrm>
              <a:off x="8282781" y="5095249"/>
              <a:ext cx="547688" cy="187318"/>
            </a:xfrm>
            <a:prstGeom prst="rect">
              <a:avLst/>
            </a:prstGeom>
            <a:noFill/>
          </p:spPr>
          <p:txBody>
            <a:bodyPr wrap="square" lIns="0" tIns="0" rIns="0" bIns="0" rtlCol="0">
              <a:noAutofit/>
            </a:bodyPr>
            <a:lstStyle/>
            <a:p>
              <a:pPr algn="ctr"/>
              <a:r>
                <a:rPr lang="en-US" sz="600" dirty="0" smtClean="0">
                  <a:solidFill>
                    <a:schemeClr val="tx2"/>
                  </a:solidFill>
                  <a:latin typeface="Arial Narrow" pitchFamily="34" charset="0"/>
                  <a:cs typeface="Arial" pitchFamily="34" charset="0"/>
                </a:rPr>
                <a:t>TREATMENT DIFFERENCE</a:t>
              </a:r>
            </a:p>
          </p:txBody>
        </p:sp>
      </p:grpSp>
      <p:sp>
        <p:nvSpPr>
          <p:cNvPr id="56" name="Rectangle 55"/>
          <p:cNvSpPr/>
          <p:nvPr/>
        </p:nvSpPr>
        <p:spPr>
          <a:xfrm>
            <a:off x="3646720" y="1286381"/>
            <a:ext cx="1458684" cy="295610"/>
          </a:xfrm>
          <a:prstGeom prst="rect">
            <a:avLst/>
          </a:prstGeom>
          <a:noFill/>
        </p:spPr>
        <p:txBody>
          <a:bodyPr wrap="square" lIns="0" tIns="0" rIns="0" bIns="0" anchor="ctr" anchorCtr="0">
            <a:noAutofit/>
          </a:bodyPr>
          <a:lstStyle/>
          <a:p>
            <a:pPr algn="ctr" fontAlgn="t">
              <a:spcAft>
                <a:spcPts val="300"/>
              </a:spcAft>
            </a:pPr>
            <a:r>
              <a:rPr lang="en-US" sz="1600" b="1" dirty="0" smtClean="0">
                <a:solidFill>
                  <a:schemeClr val="bg1"/>
                </a:solidFill>
                <a:latin typeface="Arial" pitchFamily="34" charset="0"/>
                <a:cs typeface="Arial" pitchFamily="34" charset="0"/>
              </a:rPr>
              <a:t>Non–HDL-C</a:t>
            </a:r>
          </a:p>
        </p:txBody>
      </p:sp>
      <p:sp>
        <p:nvSpPr>
          <p:cNvPr id="57" name="TextBox 56"/>
          <p:cNvSpPr txBox="1"/>
          <p:nvPr/>
        </p:nvSpPr>
        <p:spPr>
          <a:xfrm>
            <a:off x="2259674" y="1629636"/>
            <a:ext cx="645318" cy="261937"/>
          </a:xfrm>
          <a:prstGeom prst="rect">
            <a:avLst/>
          </a:prstGeom>
          <a:noFill/>
          <a:scene3d>
            <a:camera prst="orthographicFront"/>
            <a:lightRig rig="threePt" dir="t"/>
          </a:scene3d>
          <a:sp3d prstMaterial="matte"/>
        </p:spPr>
        <p:txBody>
          <a:bodyPr wrap="square" lIns="0" tIns="0" rIns="0" bIns="0" rtlCol="0" anchor="b" anchorCtr="0">
            <a:noAutofit/>
          </a:bodyPr>
          <a:lstStyle/>
          <a:p>
            <a:pPr algn="ctr"/>
            <a:r>
              <a:rPr lang="en-US" sz="1600" b="1" dirty="0" smtClean="0">
                <a:solidFill>
                  <a:schemeClr val="bg1"/>
                </a:solidFill>
                <a:latin typeface="Arial" pitchFamily="34" charset="0"/>
              </a:rPr>
              <a:t>7</a:t>
            </a:r>
            <a:r>
              <a:rPr lang="en-US" sz="1600" b="1" dirty="0" smtClean="0">
                <a:solidFill>
                  <a:schemeClr val="bg1"/>
                </a:solidFill>
                <a:latin typeface="Arial" pitchFamily="34" charset="0"/>
                <a:cs typeface="Arial" pitchFamily="34" charset="0"/>
              </a:rPr>
              <a:t>%</a:t>
            </a:r>
          </a:p>
        </p:txBody>
      </p:sp>
      <p:sp>
        <p:nvSpPr>
          <p:cNvPr id="58" name="TextBox 57"/>
          <p:cNvSpPr txBox="1"/>
          <p:nvPr/>
        </p:nvSpPr>
        <p:spPr>
          <a:xfrm>
            <a:off x="2027095" y="3859436"/>
            <a:ext cx="738553" cy="261937"/>
          </a:xfrm>
          <a:prstGeom prst="rect">
            <a:avLst/>
          </a:prstGeom>
          <a:noFill/>
          <a:scene3d>
            <a:camera prst="orthographicFront"/>
            <a:lightRig rig="threePt" dir="t"/>
          </a:scene3d>
          <a:sp3d prstMaterial="matte"/>
        </p:spPr>
        <p:txBody>
          <a:bodyPr wrap="square" lIns="0" tIns="0" rIns="0" bIns="0" rtlCol="0" anchor="b" anchorCtr="0">
            <a:noAutofit/>
          </a:bodyPr>
          <a:lstStyle/>
          <a:p>
            <a:pPr algn="ctr"/>
            <a:r>
              <a:rPr lang="en-US" sz="1600" b="1" dirty="0" smtClean="0">
                <a:solidFill>
                  <a:schemeClr val="bg1"/>
                </a:solidFill>
                <a:latin typeface="Arial" pitchFamily="34" charset="0"/>
              </a:rPr>
              <a:t>–64</a:t>
            </a:r>
            <a:r>
              <a:rPr lang="en-US" sz="1600" b="1" dirty="0" smtClean="0">
                <a:solidFill>
                  <a:schemeClr val="bg1"/>
                </a:solidFill>
                <a:latin typeface="Arial" pitchFamily="34" charset="0"/>
                <a:cs typeface="Arial" pitchFamily="34" charset="0"/>
              </a:rPr>
              <a:t>%</a:t>
            </a:r>
          </a:p>
        </p:txBody>
      </p:sp>
      <p:sp>
        <p:nvSpPr>
          <p:cNvPr id="59" name="Freeform 58"/>
          <p:cNvSpPr/>
          <p:nvPr/>
        </p:nvSpPr>
        <p:spPr>
          <a:xfrm>
            <a:off x="2708032" y="1903413"/>
            <a:ext cx="402778" cy="2290762"/>
          </a:xfrm>
          <a:custGeom>
            <a:avLst/>
            <a:gdLst>
              <a:gd name="connsiteX0" fmla="*/ 0 w 304800"/>
              <a:gd name="connsiteY0" fmla="*/ 2286000 h 2296886"/>
              <a:gd name="connsiteX1" fmla="*/ 304800 w 304800"/>
              <a:gd name="connsiteY1" fmla="*/ 2296886 h 2296886"/>
              <a:gd name="connsiteX2" fmla="*/ 293915 w 304800"/>
              <a:gd name="connsiteY2" fmla="*/ 0 h 2296886"/>
              <a:gd name="connsiteX3" fmla="*/ 141515 w 304800"/>
              <a:gd name="connsiteY3" fmla="*/ 21772 h 2296886"/>
              <a:gd name="connsiteX0" fmla="*/ 0 w 304800"/>
              <a:gd name="connsiteY0" fmla="*/ 2288721 h 2299607"/>
              <a:gd name="connsiteX1" fmla="*/ 304800 w 304800"/>
              <a:gd name="connsiteY1" fmla="*/ 2299607 h 2299607"/>
              <a:gd name="connsiteX2" fmla="*/ 293915 w 304800"/>
              <a:gd name="connsiteY2" fmla="*/ 2721 h 2299607"/>
              <a:gd name="connsiteX3" fmla="*/ 141515 w 304800"/>
              <a:gd name="connsiteY3" fmla="*/ 0 h 2299607"/>
              <a:gd name="connsiteX0" fmla="*/ 0 w 297543"/>
              <a:gd name="connsiteY0" fmla="*/ 2288721 h 2288721"/>
              <a:gd name="connsiteX1" fmla="*/ 292554 w 297543"/>
              <a:gd name="connsiteY1" fmla="*/ 2281239 h 2288721"/>
              <a:gd name="connsiteX2" fmla="*/ 293915 w 297543"/>
              <a:gd name="connsiteY2" fmla="*/ 2721 h 2288721"/>
              <a:gd name="connsiteX3" fmla="*/ 141515 w 297543"/>
              <a:gd name="connsiteY3" fmla="*/ 0 h 2288721"/>
              <a:gd name="connsiteX0" fmla="*/ 0 w 294411"/>
              <a:gd name="connsiteY0" fmla="*/ 2281239 h 2281239"/>
              <a:gd name="connsiteX1" fmla="*/ 289422 w 294411"/>
              <a:gd name="connsiteY1" fmla="*/ 2281239 h 2281239"/>
              <a:gd name="connsiteX2" fmla="*/ 290783 w 294411"/>
              <a:gd name="connsiteY2" fmla="*/ 2721 h 2281239"/>
              <a:gd name="connsiteX3" fmla="*/ 138383 w 294411"/>
              <a:gd name="connsiteY3" fmla="*/ 0 h 2281239"/>
              <a:gd name="connsiteX0" fmla="*/ 0 w 294411"/>
              <a:gd name="connsiteY0" fmla="*/ 2278518 h 2278518"/>
              <a:gd name="connsiteX1" fmla="*/ 289422 w 294411"/>
              <a:gd name="connsiteY1" fmla="*/ 2278518 h 2278518"/>
              <a:gd name="connsiteX2" fmla="*/ 290783 w 294411"/>
              <a:gd name="connsiteY2" fmla="*/ 0 h 2278518"/>
              <a:gd name="connsiteX0" fmla="*/ 0 w 290783"/>
              <a:gd name="connsiteY0" fmla="*/ 2278518 h 2278518"/>
              <a:gd name="connsiteX1" fmla="*/ 289422 w 290783"/>
              <a:gd name="connsiteY1" fmla="*/ 2278518 h 2278518"/>
              <a:gd name="connsiteX2" fmla="*/ 290783 w 290783"/>
              <a:gd name="connsiteY2" fmla="*/ 0 h 2278518"/>
              <a:gd name="connsiteX0" fmla="*/ 0 w 337995"/>
              <a:gd name="connsiteY0" fmla="*/ 2285876 h 2285876"/>
              <a:gd name="connsiteX1" fmla="*/ 289422 w 337995"/>
              <a:gd name="connsiteY1" fmla="*/ 2285876 h 2285876"/>
              <a:gd name="connsiteX2" fmla="*/ 291436 w 337995"/>
              <a:gd name="connsiteY2" fmla="*/ 379753 h 2285876"/>
              <a:gd name="connsiteX3" fmla="*/ 290783 w 337995"/>
              <a:gd name="connsiteY3" fmla="*/ 7358 h 2285876"/>
              <a:gd name="connsiteX0" fmla="*/ 0 w 291663"/>
              <a:gd name="connsiteY0" fmla="*/ 2285876 h 2285876"/>
              <a:gd name="connsiteX1" fmla="*/ 289422 w 291663"/>
              <a:gd name="connsiteY1" fmla="*/ 2285876 h 2285876"/>
              <a:gd name="connsiteX2" fmla="*/ 291436 w 291663"/>
              <a:gd name="connsiteY2" fmla="*/ 379753 h 2285876"/>
              <a:gd name="connsiteX3" fmla="*/ 290783 w 291663"/>
              <a:gd name="connsiteY3" fmla="*/ 7358 h 2285876"/>
              <a:gd name="connsiteX0" fmla="*/ 0 w 291663"/>
              <a:gd name="connsiteY0" fmla="*/ 2843813 h 2843813"/>
              <a:gd name="connsiteX1" fmla="*/ 289422 w 291663"/>
              <a:gd name="connsiteY1" fmla="*/ 2843813 h 2843813"/>
              <a:gd name="connsiteX2" fmla="*/ 291436 w 291663"/>
              <a:gd name="connsiteY2" fmla="*/ 937690 h 2843813"/>
              <a:gd name="connsiteX3" fmla="*/ 267813 w 291663"/>
              <a:gd name="connsiteY3" fmla="*/ 0 h 2843813"/>
              <a:gd name="connsiteX0" fmla="*/ 0 w 291663"/>
              <a:gd name="connsiteY0" fmla="*/ 3039804 h 3039804"/>
              <a:gd name="connsiteX1" fmla="*/ 289422 w 291663"/>
              <a:gd name="connsiteY1" fmla="*/ 3039804 h 3039804"/>
              <a:gd name="connsiteX2" fmla="*/ 291436 w 291663"/>
              <a:gd name="connsiteY2" fmla="*/ 1133681 h 3039804"/>
              <a:gd name="connsiteX3" fmla="*/ 267813 w 291663"/>
              <a:gd name="connsiteY3" fmla="*/ 0 h 3039804"/>
              <a:gd name="connsiteX0" fmla="*/ 0 w 336646"/>
              <a:gd name="connsiteY0" fmla="*/ 3308110 h 3308110"/>
              <a:gd name="connsiteX1" fmla="*/ 289422 w 336646"/>
              <a:gd name="connsiteY1" fmla="*/ 3308110 h 3308110"/>
              <a:gd name="connsiteX2" fmla="*/ 336419 w 336646"/>
              <a:gd name="connsiteY2" fmla="*/ 379752 h 3308110"/>
              <a:gd name="connsiteX3" fmla="*/ 267813 w 336646"/>
              <a:gd name="connsiteY3" fmla="*/ 268306 h 3308110"/>
              <a:gd name="connsiteX0" fmla="*/ 0 w 336419"/>
              <a:gd name="connsiteY0" fmla="*/ 3039804 h 3039804"/>
              <a:gd name="connsiteX1" fmla="*/ 289422 w 336419"/>
              <a:gd name="connsiteY1" fmla="*/ 3039804 h 3039804"/>
              <a:gd name="connsiteX2" fmla="*/ 336419 w 336419"/>
              <a:gd name="connsiteY2" fmla="*/ 111446 h 3039804"/>
              <a:gd name="connsiteX3" fmla="*/ 267813 w 336419"/>
              <a:gd name="connsiteY3" fmla="*/ 0 h 3039804"/>
              <a:gd name="connsiteX0" fmla="*/ 0 w 336419"/>
              <a:gd name="connsiteY0" fmla="*/ 3039804 h 3039804"/>
              <a:gd name="connsiteX1" fmla="*/ 289422 w 336419"/>
              <a:gd name="connsiteY1" fmla="*/ 3039804 h 3039804"/>
              <a:gd name="connsiteX2" fmla="*/ 336419 w 336419"/>
              <a:gd name="connsiteY2" fmla="*/ 57645 h 3039804"/>
              <a:gd name="connsiteX3" fmla="*/ 267813 w 336419"/>
              <a:gd name="connsiteY3" fmla="*/ 0 h 3039804"/>
              <a:gd name="connsiteX0" fmla="*/ 0 w 336419"/>
              <a:gd name="connsiteY0" fmla="*/ 2982159 h 2982159"/>
              <a:gd name="connsiteX1" fmla="*/ 289422 w 336419"/>
              <a:gd name="connsiteY1" fmla="*/ 2982159 h 2982159"/>
              <a:gd name="connsiteX2" fmla="*/ 336419 w 336419"/>
              <a:gd name="connsiteY2" fmla="*/ 0 h 2982159"/>
              <a:gd name="connsiteX3" fmla="*/ 267813 w 336419"/>
              <a:gd name="connsiteY3" fmla="*/ 0 h 2982159"/>
              <a:gd name="connsiteX0" fmla="*/ 0 w 336419"/>
              <a:gd name="connsiteY0" fmla="*/ 2982159 h 2982159"/>
              <a:gd name="connsiteX1" fmla="*/ 289422 w 336419"/>
              <a:gd name="connsiteY1" fmla="*/ 2982159 h 2982159"/>
              <a:gd name="connsiteX2" fmla="*/ 336419 w 336419"/>
              <a:gd name="connsiteY2" fmla="*/ 0 h 2982159"/>
              <a:gd name="connsiteX3" fmla="*/ 267813 w 336419"/>
              <a:gd name="connsiteY3" fmla="*/ 0 h 2982159"/>
              <a:gd name="connsiteX0" fmla="*/ 0 w 336419"/>
              <a:gd name="connsiteY0" fmla="*/ 2982159 h 2982159"/>
              <a:gd name="connsiteX1" fmla="*/ 336419 w 336419"/>
              <a:gd name="connsiteY1" fmla="*/ 2486414 h 2982159"/>
              <a:gd name="connsiteX2" fmla="*/ 336419 w 336419"/>
              <a:gd name="connsiteY2" fmla="*/ 0 h 2982159"/>
              <a:gd name="connsiteX3" fmla="*/ 267813 w 336419"/>
              <a:gd name="connsiteY3" fmla="*/ 0 h 2982159"/>
              <a:gd name="connsiteX0" fmla="*/ 0 w 134950"/>
              <a:gd name="connsiteY0" fmla="*/ 2524843 h 2524843"/>
              <a:gd name="connsiteX1" fmla="*/ 134950 w 134950"/>
              <a:gd name="connsiteY1" fmla="*/ 2486414 h 2524843"/>
              <a:gd name="connsiteX2" fmla="*/ 134950 w 134950"/>
              <a:gd name="connsiteY2" fmla="*/ 0 h 2524843"/>
              <a:gd name="connsiteX3" fmla="*/ 66344 w 134950"/>
              <a:gd name="connsiteY3" fmla="*/ 0 h 2524843"/>
              <a:gd name="connsiteX0" fmla="*/ 0 w 134950"/>
              <a:gd name="connsiteY0" fmla="*/ 2524843 h 2524843"/>
              <a:gd name="connsiteX1" fmla="*/ 134950 w 134950"/>
              <a:gd name="connsiteY1" fmla="*/ 2509473 h 2524843"/>
              <a:gd name="connsiteX2" fmla="*/ 134950 w 134950"/>
              <a:gd name="connsiteY2" fmla="*/ 0 h 2524843"/>
              <a:gd name="connsiteX3" fmla="*/ 66344 w 134950"/>
              <a:gd name="connsiteY3" fmla="*/ 0 h 2524843"/>
              <a:gd name="connsiteX0" fmla="*/ 0 w 125553"/>
              <a:gd name="connsiteY0" fmla="*/ 2524843 h 2524843"/>
              <a:gd name="connsiteX1" fmla="*/ 125553 w 125553"/>
              <a:gd name="connsiteY1" fmla="*/ 2509473 h 2524843"/>
              <a:gd name="connsiteX2" fmla="*/ 125553 w 125553"/>
              <a:gd name="connsiteY2" fmla="*/ 0 h 2524843"/>
              <a:gd name="connsiteX3" fmla="*/ 56947 w 125553"/>
              <a:gd name="connsiteY3" fmla="*/ 0 h 2524843"/>
              <a:gd name="connsiteX0" fmla="*/ 0 w 125553"/>
              <a:gd name="connsiteY0" fmla="*/ 2524843 h 2524843"/>
              <a:gd name="connsiteX1" fmla="*/ 3132 w 125553"/>
              <a:gd name="connsiteY1" fmla="*/ 2524843 h 2524843"/>
              <a:gd name="connsiteX2" fmla="*/ 125553 w 125553"/>
              <a:gd name="connsiteY2" fmla="*/ 2509473 h 2524843"/>
              <a:gd name="connsiteX3" fmla="*/ 125553 w 125553"/>
              <a:gd name="connsiteY3" fmla="*/ 0 h 2524843"/>
              <a:gd name="connsiteX4" fmla="*/ 56947 w 125553"/>
              <a:gd name="connsiteY4" fmla="*/ 0 h 2524843"/>
              <a:gd name="connsiteX0" fmla="*/ 0 w 125553"/>
              <a:gd name="connsiteY0" fmla="*/ 2524843 h 2524843"/>
              <a:gd name="connsiteX1" fmla="*/ 3132 w 125553"/>
              <a:gd name="connsiteY1" fmla="*/ 2524843 h 2524843"/>
              <a:gd name="connsiteX2" fmla="*/ 123789 w 125553"/>
              <a:gd name="connsiteY2" fmla="*/ 2524843 h 2524843"/>
              <a:gd name="connsiteX3" fmla="*/ 125553 w 125553"/>
              <a:gd name="connsiteY3" fmla="*/ 0 h 2524843"/>
              <a:gd name="connsiteX4" fmla="*/ 56947 w 125553"/>
              <a:gd name="connsiteY4" fmla="*/ 0 h 25248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553" h="2524843">
                <a:moveTo>
                  <a:pt x="0" y="2524843"/>
                </a:moveTo>
                <a:lnTo>
                  <a:pt x="3132" y="2524843"/>
                </a:lnTo>
                <a:lnTo>
                  <a:pt x="123789" y="2524843"/>
                </a:lnTo>
                <a:lnTo>
                  <a:pt x="125553" y="0"/>
                </a:lnTo>
                <a:lnTo>
                  <a:pt x="56947" y="0"/>
                </a:lnTo>
              </a:path>
            </a:pathLst>
          </a:custGeom>
          <a:ln w="28575">
            <a:solidFill>
              <a:schemeClr val="bg2"/>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Arial" pitchFamily="34" charset="0"/>
            </a:endParaRPr>
          </a:p>
        </p:txBody>
      </p:sp>
      <p:grpSp>
        <p:nvGrpSpPr>
          <p:cNvPr id="11" name="Group 126"/>
          <p:cNvGrpSpPr/>
          <p:nvPr/>
        </p:nvGrpSpPr>
        <p:grpSpPr>
          <a:xfrm>
            <a:off x="2523180" y="4258701"/>
            <a:ext cx="659116" cy="708404"/>
            <a:chOff x="8227067" y="4693228"/>
            <a:chExt cx="659116" cy="708404"/>
          </a:xfrm>
        </p:grpSpPr>
        <p:grpSp>
          <p:nvGrpSpPr>
            <p:cNvPr id="12" name="Group 209"/>
            <p:cNvGrpSpPr/>
            <p:nvPr/>
          </p:nvGrpSpPr>
          <p:grpSpPr>
            <a:xfrm>
              <a:off x="8227067" y="4693228"/>
              <a:ext cx="659116" cy="708404"/>
              <a:chOff x="2286002" y="4731884"/>
              <a:chExt cx="711198" cy="764381"/>
            </a:xfrm>
          </p:grpSpPr>
          <p:sp>
            <p:nvSpPr>
              <p:cNvPr id="64" name="Freeform 63"/>
              <p:cNvSpPr/>
              <p:nvPr/>
            </p:nvSpPr>
            <p:spPr>
              <a:xfrm>
                <a:off x="2286002" y="4731884"/>
                <a:ext cx="711198" cy="764381"/>
              </a:xfrm>
              <a:custGeom>
                <a:avLst/>
                <a:gdLst>
                  <a:gd name="connsiteX0" fmla="*/ 0 w 711198"/>
                  <a:gd name="connsiteY0" fmla="*/ 355997 h 711993"/>
                  <a:gd name="connsiteX1" fmla="*/ 104012 w 711198"/>
                  <a:gd name="connsiteY1" fmla="*/ 104410 h 711993"/>
                  <a:gd name="connsiteX2" fmla="*/ 355599 w 711198"/>
                  <a:gd name="connsiteY2" fmla="*/ 0 h 711993"/>
                  <a:gd name="connsiteX3" fmla="*/ 607186 w 711198"/>
                  <a:gd name="connsiteY3" fmla="*/ 104410 h 711993"/>
                  <a:gd name="connsiteX4" fmla="*/ 711198 w 711198"/>
                  <a:gd name="connsiteY4" fmla="*/ 355997 h 711993"/>
                  <a:gd name="connsiteX5" fmla="*/ 607186 w 711198"/>
                  <a:gd name="connsiteY5" fmla="*/ 607584 h 711993"/>
                  <a:gd name="connsiteX6" fmla="*/ 355599 w 711198"/>
                  <a:gd name="connsiteY6" fmla="*/ 711994 h 711993"/>
                  <a:gd name="connsiteX7" fmla="*/ 104012 w 711198"/>
                  <a:gd name="connsiteY7" fmla="*/ 607584 h 711993"/>
                  <a:gd name="connsiteX8" fmla="*/ 0 w 711198"/>
                  <a:gd name="connsiteY8" fmla="*/ 355997 h 711993"/>
                  <a:gd name="connsiteX0" fmla="*/ 0 w 711198"/>
                  <a:gd name="connsiteY0" fmla="*/ 371811 h 727808"/>
                  <a:gd name="connsiteX1" fmla="*/ 104012 w 711198"/>
                  <a:gd name="connsiteY1" fmla="*/ 120224 h 727808"/>
                  <a:gd name="connsiteX2" fmla="*/ 300037 w 711198"/>
                  <a:gd name="connsiteY2" fmla="*/ 25339 h 727808"/>
                  <a:gd name="connsiteX3" fmla="*/ 355599 w 711198"/>
                  <a:gd name="connsiteY3" fmla="*/ 15814 h 727808"/>
                  <a:gd name="connsiteX4" fmla="*/ 607186 w 711198"/>
                  <a:gd name="connsiteY4" fmla="*/ 120224 h 727808"/>
                  <a:gd name="connsiteX5" fmla="*/ 711198 w 711198"/>
                  <a:gd name="connsiteY5" fmla="*/ 371811 h 727808"/>
                  <a:gd name="connsiteX6" fmla="*/ 607186 w 711198"/>
                  <a:gd name="connsiteY6" fmla="*/ 623398 h 727808"/>
                  <a:gd name="connsiteX7" fmla="*/ 355599 w 711198"/>
                  <a:gd name="connsiteY7" fmla="*/ 727808 h 727808"/>
                  <a:gd name="connsiteX8" fmla="*/ 104012 w 711198"/>
                  <a:gd name="connsiteY8" fmla="*/ 623398 h 727808"/>
                  <a:gd name="connsiteX9" fmla="*/ 0 w 711198"/>
                  <a:gd name="connsiteY9" fmla="*/ 371811 h 727808"/>
                  <a:gd name="connsiteX0" fmla="*/ 0 w 711198"/>
                  <a:gd name="connsiteY0" fmla="*/ 363874 h 719871"/>
                  <a:gd name="connsiteX1" fmla="*/ 104012 w 711198"/>
                  <a:gd name="connsiteY1" fmla="*/ 112287 h 719871"/>
                  <a:gd name="connsiteX2" fmla="*/ 300037 w 711198"/>
                  <a:gd name="connsiteY2" fmla="*/ 17402 h 719871"/>
                  <a:gd name="connsiteX3" fmla="*/ 355599 w 711198"/>
                  <a:gd name="connsiteY3" fmla="*/ 7877 h 719871"/>
                  <a:gd name="connsiteX4" fmla="*/ 423862 w 711198"/>
                  <a:gd name="connsiteY4" fmla="*/ 22164 h 719871"/>
                  <a:gd name="connsiteX5" fmla="*/ 607186 w 711198"/>
                  <a:gd name="connsiteY5" fmla="*/ 112287 h 719871"/>
                  <a:gd name="connsiteX6" fmla="*/ 711198 w 711198"/>
                  <a:gd name="connsiteY6" fmla="*/ 363874 h 719871"/>
                  <a:gd name="connsiteX7" fmla="*/ 607186 w 711198"/>
                  <a:gd name="connsiteY7" fmla="*/ 615461 h 719871"/>
                  <a:gd name="connsiteX8" fmla="*/ 355599 w 711198"/>
                  <a:gd name="connsiteY8" fmla="*/ 719871 h 719871"/>
                  <a:gd name="connsiteX9" fmla="*/ 104012 w 711198"/>
                  <a:gd name="connsiteY9" fmla="*/ 615461 h 719871"/>
                  <a:gd name="connsiteX10" fmla="*/ 0 w 711198"/>
                  <a:gd name="connsiteY10" fmla="*/ 363874 h 719871"/>
                  <a:gd name="connsiteX0" fmla="*/ 0 w 711198"/>
                  <a:gd name="connsiteY0" fmla="*/ 409178 h 765175"/>
                  <a:gd name="connsiteX1" fmla="*/ 104012 w 711198"/>
                  <a:gd name="connsiteY1" fmla="*/ 157591 h 765175"/>
                  <a:gd name="connsiteX2" fmla="*/ 300037 w 711198"/>
                  <a:gd name="connsiteY2" fmla="*/ 62706 h 765175"/>
                  <a:gd name="connsiteX3" fmla="*/ 353217 w 711198"/>
                  <a:gd name="connsiteY3" fmla="*/ 794 h 765175"/>
                  <a:gd name="connsiteX4" fmla="*/ 423862 w 711198"/>
                  <a:gd name="connsiteY4" fmla="*/ 67468 h 765175"/>
                  <a:gd name="connsiteX5" fmla="*/ 607186 w 711198"/>
                  <a:gd name="connsiteY5" fmla="*/ 157591 h 765175"/>
                  <a:gd name="connsiteX6" fmla="*/ 711198 w 711198"/>
                  <a:gd name="connsiteY6" fmla="*/ 409178 h 765175"/>
                  <a:gd name="connsiteX7" fmla="*/ 607186 w 711198"/>
                  <a:gd name="connsiteY7" fmla="*/ 660765 h 765175"/>
                  <a:gd name="connsiteX8" fmla="*/ 355599 w 711198"/>
                  <a:gd name="connsiteY8" fmla="*/ 765175 h 765175"/>
                  <a:gd name="connsiteX9" fmla="*/ 104012 w 711198"/>
                  <a:gd name="connsiteY9" fmla="*/ 660765 h 765175"/>
                  <a:gd name="connsiteX10" fmla="*/ 0 w 711198"/>
                  <a:gd name="connsiteY10" fmla="*/ 409178 h 765175"/>
                  <a:gd name="connsiteX0" fmla="*/ 0 w 711198"/>
                  <a:gd name="connsiteY0" fmla="*/ 408384 h 764381"/>
                  <a:gd name="connsiteX1" fmla="*/ 104012 w 711198"/>
                  <a:gd name="connsiteY1" fmla="*/ 156797 h 764381"/>
                  <a:gd name="connsiteX2" fmla="*/ 300037 w 711198"/>
                  <a:gd name="connsiteY2" fmla="*/ 61912 h 764381"/>
                  <a:gd name="connsiteX3" fmla="*/ 353217 w 711198"/>
                  <a:gd name="connsiteY3" fmla="*/ 0 h 764381"/>
                  <a:gd name="connsiteX4" fmla="*/ 423862 w 711198"/>
                  <a:gd name="connsiteY4" fmla="*/ 66674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0037 w 711198"/>
                  <a:gd name="connsiteY2" fmla="*/ 61912 h 764381"/>
                  <a:gd name="connsiteX3" fmla="*/ 353217 w 711198"/>
                  <a:gd name="connsiteY3" fmla="*/ 0 h 764381"/>
                  <a:gd name="connsiteX4" fmla="*/ 423862 w 711198"/>
                  <a:gd name="connsiteY4" fmla="*/ 66674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0037 w 711198"/>
                  <a:gd name="connsiteY2" fmla="*/ 61912 h 764381"/>
                  <a:gd name="connsiteX3" fmla="*/ 353217 w 711198"/>
                  <a:gd name="connsiteY3" fmla="*/ 0 h 764381"/>
                  <a:gd name="connsiteX4" fmla="*/ 423862 w 711198"/>
                  <a:gd name="connsiteY4" fmla="*/ 66674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0037 w 711198"/>
                  <a:gd name="connsiteY2" fmla="*/ 61912 h 764381"/>
                  <a:gd name="connsiteX3" fmla="*/ 353217 w 711198"/>
                  <a:gd name="connsiteY3" fmla="*/ 0 h 764381"/>
                  <a:gd name="connsiteX4" fmla="*/ 416718 w 711198"/>
                  <a:gd name="connsiteY4" fmla="*/ 57149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0037 w 711198"/>
                  <a:gd name="connsiteY2" fmla="*/ 61912 h 764381"/>
                  <a:gd name="connsiteX3" fmla="*/ 353217 w 711198"/>
                  <a:gd name="connsiteY3" fmla="*/ 0 h 764381"/>
                  <a:gd name="connsiteX4" fmla="*/ 416718 w 711198"/>
                  <a:gd name="connsiteY4" fmla="*/ 57149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2418 w 711198"/>
                  <a:gd name="connsiteY2" fmla="*/ 50005 h 764381"/>
                  <a:gd name="connsiteX3" fmla="*/ 353217 w 711198"/>
                  <a:gd name="connsiteY3" fmla="*/ 0 h 764381"/>
                  <a:gd name="connsiteX4" fmla="*/ 416718 w 711198"/>
                  <a:gd name="connsiteY4" fmla="*/ 57149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2418 w 711198"/>
                  <a:gd name="connsiteY2" fmla="*/ 50005 h 764381"/>
                  <a:gd name="connsiteX3" fmla="*/ 353217 w 711198"/>
                  <a:gd name="connsiteY3" fmla="*/ 0 h 764381"/>
                  <a:gd name="connsiteX4" fmla="*/ 416718 w 711198"/>
                  <a:gd name="connsiteY4" fmla="*/ 57149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1198" h="764381">
                    <a:moveTo>
                      <a:pt x="0" y="408384"/>
                    </a:moveTo>
                    <a:cubicBezTo>
                      <a:pt x="0" y="314037"/>
                      <a:pt x="37410" y="223548"/>
                      <a:pt x="104012" y="156797"/>
                    </a:cubicBezTo>
                    <a:cubicBezTo>
                      <a:pt x="154018" y="99052"/>
                      <a:pt x="206116" y="78519"/>
                      <a:pt x="302418" y="50005"/>
                    </a:cubicBezTo>
                    <a:lnTo>
                      <a:pt x="353217" y="0"/>
                    </a:lnTo>
                    <a:lnTo>
                      <a:pt x="416718" y="57149"/>
                    </a:lnTo>
                    <a:cubicBezTo>
                      <a:pt x="473334" y="64232"/>
                      <a:pt x="559297" y="99845"/>
                      <a:pt x="607186" y="156797"/>
                    </a:cubicBezTo>
                    <a:cubicBezTo>
                      <a:pt x="673788" y="223548"/>
                      <a:pt x="711198" y="314037"/>
                      <a:pt x="711198" y="408384"/>
                    </a:cubicBezTo>
                    <a:cubicBezTo>
                      <a:pt x="711198" y="502731"/>
                      <a:pt x="673788" y="593220"/>
                      <a:pt x="607186" y="659971"/>
                    </a:cubicBezTo>
                    <a:cubicBezTo>
                      <a:pt x="540487" y="726820"/>
                      <a:pt x="449978" y="764381"/>
                      <a:pt x="355599" y="764381"/>
                    </a:cubicBezTo>
                    <a:cubicBezTo>
                      <a:pt x="261219" y="764381"/>
                      <a:pt x="170711" y="726819"/>
                      <a:pt x="104012" y="659971"/>
                    </a:cubicBezTo>
                    <a:cubicBezTo>
                      <a:pt x="37410" y="593220"/>
                      <a:pt x="0" y="502731"/>
                      <a:pt x="0" y="408384"/>
                    </a:cubicBezTo>
                    <a:close/>
                  </a:path>
                </a:pathLst>
              </a:cu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path path="circle">
                  <a:fillToRect r="100000" b="100000"/>
                </a:path>
                <a:tileRect l="-100000" t="-100000"/>
              </a:gradFill>
              <a:ln w="3175">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2312195" y="4805994"/>
                <a:ext cx="658813" cy="654843"/>
              </a:xfrm>
              <a:prstGeom prst="ellipse">
                <a:avLst/>
              </a:prstGeom>
              <a:gradFill flip="none" rotWithShape="1">
                <a:gsLst>
                  <a:gs pos="0">
                    <a:srgbClr val="9CC0E0"/>
                  </a:gs>
                  <a:gs pos="50000">
                    <a:schemeClr val="accent4">
                      <a:lumMod val="40000"/>
                      <a:lumOff val="60000"/>
                    </a:schemeClr>
                  </a:gs>
                  <a:gs pos="100000">
                    <a:srgbClr val="F5F9FD"/>
                  </a:gs>
                </a:gsLst>
                <a:path path="circle">
                  <a:fillToRect r="100000" b="100000"/>
                </a:path>
                <a:tileRect l="-100000" t="-100000"/>
              </a:gradFill>
              <a:ln w="19050">
                <a:solidFill>
                  <a:schemeClr val="accent4"/>
                </a:solidFill>
              </a:ln>
              <a:effectLst>
                <a:outerShdw blurRad="76200" dir="13500000" sy="23000" kx="1200000" algn="br" rotWithShape="0">
                  <a:prstClr val="black">
                    <a:alpha val="20000"/>
                  </a:prstClr>
                </a:outerShdw>
              </a:effectLst>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lIns="0" tIns="548640" rIns="0" bIns="0" rtlCol="0" anchor="t" anchorCtr="0"/>
              <a:lstStyle/>
              <a:p>
                <a:pPr algn="ctr">
                  <a:lnSpc>
                    <a:spcPct val="95000"/>
                  </a:lnSpc>
                  <a:spcBef>
                    <a:spcPts val="1800"/>
                  </a:spcBef>
                  <a:spcAft>
                    <a:spcPts val="1200"/>
                  </a:spcAft>
                  <a:buClr>
                    <a:schemeClr val="accent2"/>
                  </a:buClr>
                  <a:buSzPct val="110000"/>
                  <a:defRPr/>
                </a:pPr>
                <a:endParaRPr lang="en-US" sz="1400" dirty="0">
                  <a:solidFill>
                    <a:schemeClr val="dk1">
                      <a:hueOff val="0"/>
                      <a:satOff val="0"/>
                      <a:lumOff val="0"/>
                      <a:alphaOff val="0"/>
                    </a:schemeClr>
                  </a:solidFill>
                  <a:latin typeface="Arial" pitchFamily="34" charset="0"/>
                  <a:cs typeface="Arial" pitchFamily="34" charset="0"/>
                </a:endParaRPr>
              </a:p>
            </p:txBody>
          </p:sp>
        </p:grpSp>
        <p:sp>
          <p:nvSpPr>
            <p:cNvPr id="62" name="TextBox 61"/>
            <p:cNvSpPr txBox="1"/>
            <p:nvPr/>
          </p:nvSpPr>
          <p:spPr>
            <a:xfrm>
              <a:off x="8287393" y="4913677"/>
              <a:ext cx="538464" cy="133350"/>
            </a:xfrm>
            <a:prstGeom prst="rect">
              <a:avLst/>
            </a:prstGeom>
            <a:noFill/>
            <a:effectLst/>
          </p:spPr>
          <p:txBody>
            <a:bodyPr wrap="square" lIns="0" tIns="0" rIns="0" bIns="0" rtlCol="0" anchor="ctr" anchorCtr="0">
              <a:noAutofit/>
            </a:bodyPr>
            <a:lstStyle/>
            <a:p>
              <a:pPr marL="0" marR="0" lvl="0" indent="0" algn="ctr" defTabSz="914400" eaLnBrk="1" fontAlgn="auto" latinLnBrk="0" hangingPunct="1">
                <a:lnSpc>
                  <a:spcPct val="95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tx2"/>
                  </a:solidFill>
                  <a:effectLst/>
                  <a:uLnTx/>
                  <a:uFillTx/>
                  <a:latin typeface="Arial" pitchFamily="34" charset="0"/>
                  <a:cs typeface="Arial" pitchFamily="34" charset="0"/>
                </a:rPr>
                <a:t>–</a:t>
              </a:r>
              <a:r>
                <a:rPr lang="en-US" sz="1400" b="1" kern="0" dirty="0" smtClean="0">
                  <a:solidFill>
                    <a:schemeClr val="tx2"/>
                  </a:solidFill>
                  <a:latin typeface="Arial" pitchFamily="34" charset="0"/>
                  <a:cs typeface="Arial" pitchFamily="34" charset="0"/>
                </a:rPr>
                <a:t>71</a:t>
              </a:r>
              <a:r>
                <a:rPr kumimoji="0" lang="en-US" sz="1400" b="1" i="0" u="none" strike="noStrike" kern="0" cap="none" spc="0" normalizeH="0" baseline="0" noProof="0" dirty="0" smtClean="0">
                  <a:ln>
                    <a:noFill/>
                  </a:ln>
                  <a:solidFill>
                    <a:schemeClr val="tx2"/>
                  </a:solidFill>
                  <a:effectLst/>
                  <a:uLnTx/>
                  <a:uFillTx/>
                  <a:latin typeface="Arial" pitchFamily="34" charset="0"/>
                  <a:cs typeface="Arial" pitchFamily="34" charset="0"/>
                </a:rPr>
                <a:t>%</a:t>
              </a:r>
            </a:p>
          </p:txBody>
        </p:sp>
        <p:sp>
          <p:nvSpPr>
            <p:cNvPr id="63" name="TextBox 62"/>
            <p:cNvSpPr txBox="1"/>
            <p:nvPr/>
          </p:nvSpPr>
          <p:spPr>
            <a:xfrm>
              <a:off x="8282781" y="5095249"/>
              <a:ext cx="547688" cy="187318"/>
            </a:xfrm>
            <a:prstGeom prst="rect">
              <a:avLst/>
            </a:prstGeom>
            <a:noFill/>
          </p:spPr>
          <p:txBody>
            <a:bodyPr wrap="square" lIns="0" tIns="0" rIns="0" bIns="0" rtlCol="0">
              <a:noAutofit/>
            </a:bodyPr>
            <a:lstStyle/>
            <a:p>
              <a:pPr algn="ctr"/>
              <a:r>
                <a:rPr lang="en-US" sz="600" dirty="0" smtClean="0">
                  <a:solidFill>
                    <a:schemeClr val="tx2"/>
                  </a:solidFill>
                  <a:latin typeface="Arial Narrow" pitchFamily="34" charset="0"/>
                  <a:cs typeface="Arial" pitchFamily="34" charset="0"/>
                </a:rPr>
                <a:t>TREATMENT DIFFERENCE</a:t>
              </a:r>
            </a:p>
          </p:txBody>
        </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ln>
            <a:noFill/>
          </a:ln>
        </p:spPr>
        <p:txBody>
          <a:bodyPr/>
          <a:lstStyle/>
          <a:p>
            <a:r>
              <a:rPr lang="en-US" sz="2600" dirty="0" smtClean="0">
                <a:solidFill>
                  <a:prstClr val="white"/>
                </a:solidFill>
              </a:rPr>
              <a:t>Across Four Clinical Trials, Repatha</a:t>
            </a:r>
            <a:r>
              <a:rPr lang="en-US" sz="2600" baseline="20000" dirty="0" smtClean="0">
                <a:solidFill>
                  <a:prstClr val="white"/>
                </a:solidFill>
              </a:rPr>
              <a:t>™</a:t>
            </a:r>
            <a:r>
              <a:rPr lang="en-US" sz="2600" dirty="0" smtClean="0">
                <a:solidFill>
                  <a:prstClr val="white"/>
                </a:solidFill>
              </a:rPr>
              <a:t> Demonstrated Significant LDL-C Reduction</a:t>
            </a:r>
            <a:endParaRPr lang="en-US" dirty="0" smtClean="0"/>
          </a:p>
        </p:txBody>
      </p:sp>
      <p:sp>
        <p:nvSpPr>
          <p:cNvPr id="37" name="TextBox 36"/>
          <p:cNvSpPr txBox="1"/>
          <p:nvPr/>
        </p:nvSpPr>
        <p:spPr>
          <a:xfrm>
            <a:off x="283464" y="6336821"/>
            <a:ext cx="6544578" cy="242445"/>
          </a:xfrm>
          <a:prstGeom prst="rect">
            <a:avLst/>
          </a:prstGeom>
          <a:noFill/>
        </p:spPr>
        <p:txBody>
          <a:bodyPr vert="horz" wrap="square" lIns="0" tIns="0" rIns="0" bIns="0" rtlCol="0" anchor="b" anchorCtr="0">
            <a:noAutofit/>
          </a:bodyPr>
          <a:lstStyle>
            <a:defPPr>
              <a:defRPr lang="en-US"/>
            </a:defPPr>
            <a:lvl1pPr>
              <a:defRPr sz="900" b="0">
                <a:solidFill>
                  <a:srgbClr val="000000"/>
                </a:solidFill>
                <a:latin typeface="Arial"/>
              </a:defRPr>
            </a:lvl1pPr>
          </a:lstStyle>
          <a:p>
            <a:pPr>
              <a:spcBef>
                <a:spcPts val="200"/>
              </a:spcBef>
            </a:pPr>
            <a:r>
              <a:rPr lang="en-US" dirty="0" smtClean="0">
                <a:latin typeface="Arial" pitchFamily="34" charset="0"/>
              </a:rPr>
              <a:t>1. </a:t>
            </a:r>
            <a:r>
              <a:rPr lang="en-US" dirty="0" smtClean="0"/>
              <a:t>Repatha</a:t>
            </a:r>
            <a:r>
              <a:rPr lang="en-US" baseline="30000" dirty="0" smtClean="0"/>
              <a:t>™</a:t>
            </a:r>
            <a:r>
              <a:rPr lang="en-US" dirty="0" smtClean="0"/>
              <a:t> (evolocumab) Prescribing Information, Amgen. </a:t>
            </a:r>
            <a:r>
              <a:rPr lang="en-US" altLang="ja-JP" dirty="0" smtClean="0">
                <a:solidFill>
                  <a:schemeClr val="tx1"/>
                </a:solidFill>
                <a:latin typeface="Arial" pitchFamily="34" charset="0"/>
                <a:cs typeface="Arial" pitchFamily="34" charset="0"/>
              </a:rPr>
              <a:t>2. </a:t>
            </a:r>
            <a:r>
              <a:rPr lang="en-US" dirty="0" smtClean="0">
                <a:latin typeface="Arial" pitchFamily="34" charset="0"/>
              </a:rPr>
              <a:t>Robinson J, et al. </a:t>
            </a:r>
            <a:r>
              <a:rPr lang="en-US" i="1" dirty="0" smtClean="0">
                <a:latin typeface="Arial" pitchFamily="34" charset="0"/>
              </a:rPr>
              <a:t>JAMA</a:t>
            </a:r>
            <a:r>
              <a:rPr lang="en-US" dirty="0" smtClean="0">
                <a:latin typeface="Arial" pitchFamily="34" charset="0"/>
              </a:rPr>
              <a:t>. 2014;311:1870-1882. 3.</a:t>
            </a:r>
            <a:r>
              <a:rPr lang="en-US" dirty="0" smtClean="0"/>
              <a:t> Blom DJ, et al. </a:t>
            </a:r>
            <a:r>
              <a:rPr lang="en-US" i="1" dirty="0" smtClean="0"/>
              <a:t>N Engl J Med</a:t>
            </a:r>
            <a:r>
              <a:rPr lang="en-US" dirty="0" smtClean="0"/>
              <a:t>. 2014;370:1809-1819.</a:t>
            </a:r>
            <a:r>
              <a:rPr lang="en-US" dirty="0" smtClean="0">
                <a:latin typeface="Arial" pitchFamily="34" charset="0"/>
              </a:rPr>
              <a:t> 4. </a:t>
            </a:r>
            <a:r>
              <a:rPr lang="en-US" dirty="0" smtClean="0">
                <a:solidFill>
                  <a:schemeClr val="tx1"/>
                </a:solidFill>
                <a:latin typeface="Arial" pitchFamily="34" charset="0"/>
              </a:rPr>
              <a:t>Raal FJ, et al. </a:t>
            </a:r>
            <a:r>
              <a:rPr lang="nl-NL" i="1" dirty="0" smtClean="0"/>
              <a:t>Lancet</a:t>
            </a:r>
            <a:r>
              <a:rPr lang="nl-NL" dirty="0" smtClean="0"/>
              <a:t>. 2015;385:331-334. 5. Raal FJ, et al. </a:t>
            </a:r>
            <a:r>
              <a:rPr lang="nl-NL" i="1" dirty="0" smtClean="0"/>
              <a:t>Lancet</a:t>
            </a:r>
            <a:r>
              <a:rPr lang="nl-NL" dirty="0" smtClean="0"/>
              <a:t>; 2015;385:341-350. </a:t>
            </a:r>
            <a:endParaRPr lang="en-US" dirty="0" smtClean="0">
              <a:solidFill>
                <a:schemeClr val="tx1"/>
              </a:solidFill>
              <a:cs typeface="Arial" pitchFamily="34" charset="0"/>
            </a:endParaRPr>
          </a:p>
        </p:txBody>
      </p:sp>
      <p:sp>
        <p:nvSpPr>
          <p:cNvPr id="41" name="Oval 40"/>
          <p:cNvSpPr/>
          <p:nvPr/>
        </p:nvSpPr>
        <p:spPr>
          <a:xfrm>
            <a:off x="3316126" y="5469241"/>
            <a:ext cx="2532317" cy="356772"/>
          </a:xfrm>
          <a:prstGeom prst="ellipse">
            <a:avLst/>
          </a:prstGeom>
          <a:solidFill>
            <a:schemeClr val="tx1">
              <a:lumMod val="50000"/>
              <a:lumOff val="50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386353" y="5469241"/>
            <a:ext cx="2532317" cy="356772"/>
          </a:xfrm>
          <a:prstGeom prst="ellipse">
            <a:avLst/>
          </a:prstGeom>
          <a:solidFill>
            <a:schemeClr val="tx1">
              <a:lumMod val="50000"/>
              <a:lumOff val="50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335775" y="3320501"/>
            <a:ext cx="2633472" cy="2539951"/>
          </a:xfrm>
          <a:prstGeom prst="rect">
            <a:avLst/>
          </a:prstGeom>
          <a:solidFill>
            <a:srgbClr val="BDD6F9"/>
          </a:solidFill>
          <a:effectLst/>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lIns="0" tIns="548640" rIns="0" bIns="0" rtlCol="0" anchor="t" anchorCtr="0"/>
          <a:lstStyle/>
          <a:p>
            <a:pPr algn="ctr">
              <a:lnSpc>
                <a:spcPct val="95000"/>
              </a:lnSpc>
              <a:spcAft>
                <a:spcPts val="1200"/>
              </a:spcAft>
              <a:buClr>
                <a:schemeClr val="accent2"/>
              </a:buClr>
              <a:buSzPct val="110000"/>
            </a:pPr>
            <a:endParaRPr lang="en-US" sz="1400" dirty="0" smtClean="0">
              <a:latin typeface="Arial" pitchFamily="34" charset="0"/>
              <a:cs typeface="Arial" pitchFamily="34" charset="0"/>
            </a:endParaRPr>
          </a:p>
        </p:txBody>
      </p:sp>
      <p:sp>
        <p:nvSpPr>
          <p:cNvPr id="44" name="Pentagon 43"/>
          <p:cNvSpPr/>
          <p:nvPr/>
        </p:nvSpPr>
        <p:spPr>
          <a:xfrm rot="5400000">
            <a:off x="832195" y="1899642"/>
            <a:ext cx="1645920" cy="2633472"/>
          </a:xfrm>
          <a:prstGeom prst="homePlate">
            <a:avLst>
              <a:gd name="adj" fmla="val 22917"/>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p:cNvSpPr txBox="1"/>
          <p:nvPr/>
        </p:nvSpPr>
        <p:spPr>
          <a:xfrm>
            <a:off x="311527" y="2678459"/>
            <a:ext cx="2665484" cy="688768"/>
          </a:xfrm>
          <a:prstGeom prst="rect">
            <a:avLst/>
          </a:prstGeom>
          <a:noFill/>
        </p:spPr>
        <p:txBody>
          <a:bodyPr wrap="square" lIns="0" tIns="0" rIns="0" bIns="0" rtlCol="0">
            <a:noAutofit/>
          </a:bodyPr>
          <a:lstStyle/>
          <a:p>
            <a:pPr algn="ctr">
              <a:lnSpc>
                <a:spcPct val="110000"/>
              </a:lnSpc>
            </a:pPr>
            <a:r>
              <a:rPr lang="en-US" sz="2800" b="1" dirty="0" smtClean="0">
                <a:solidFill>
                  <a:schemeClr val="bg1"/>
                </a:solidFill>
                <a:latin typeface="Arial Narrow" pitchFamily="34" charset="0"/>
                <a:cs typeface="Arial" pitchFamily="34" charset="0"/>
              </a:rPr>
              <a:t>COMBINATION</a:t>
            </a:r>
          </a:p>
          <a:p>
            <a:pPr algn="ctr">
              <a:lnSpc>
                <a:spcPct val="110000"/>
              </a:lnSpc>
            </a:pPr>
            <a:r>
              <a:rPr lang="en-US" b="1" dirty="0" smtClean="0">
                <a:solidFill>
                  <a:schemeClr val="bg1"/>
                </a:solidFill>
                <a:latin typeface="Arial Narrow" pitchFamily="34" charset="0"/>
                <a:cs typeface="Arial" pitchFamily="34" charset="0"/>
              </a:rPr>
              <a:t>WITH STATIN THERAPY</a:t>
            </a:r>
          </a:p>
          <a:p>
            <a:pPr algn="ctr">
              <a:lnSpc>
                <a:spcPct val="110000"/>
              </a:lnSpc>
            </a:pPr>
            <a:r>
              <a:rPr lang="en-US" b="1" dirty="0" smtClean="0">
                <a:solidFill>
                  <a:schemeClr val="bg1"/>
                </a:solidFill>
                <a:latin typeface="Arial Narrow" pitchFamily="34" charset="0"/>
                <a:cs typeface="Arial" pitchFamily="34" charset="0"/>
              </a:rPr>
              <a:t>IN CLINICAL ASCVD</a:t>
            </a:r>
            <a:r>
              <a:rPr lang="en-US" b="1" baseline="30000" dirty="0" smtClean="0">
                <a:solidFill>
                  <a:schemeClr val="bg1"/>
                </a:solidFill>
                <a:latin typeface="Arial Narrow" pitchFamily="34" charset="0"/>
                <a:cs typeface="Arial" pitchFamily="34" charset="0"/>
              </a:rPr>
              <a:t>1,2</a:t>
            </a:r>
          </a:p>
          <a:p>
            <a:pPr algn="ctr"/>
            <a:endParaRPr lang="en-US" sz="1400" b="1" baseline="30000" dirty="0" smtClean="0">
              <a:solidFill>
                <a:schemeClr val="bg1"/>
              </a:solidFill>
              <a:latin typeface="Arial Narrow" pitchFamily="34" charset="0"/>
              <a:cs typeface="Arial" pitchFamily="34" charset="0"/>
            </a:endParaRPr>
          </a:p>
        </p:txBody>
      </p:sp>
      <p:sp>
        <p:nvSpPr>
          <p:cNvPr id="53" name="Rectangle 52"/>
          <p:cNvSpPr/>
          <p:nvPr/>
        </p:nvSpPr>
        <p:spPr>
          <a:xfrm>
            <a:off x="333598" y="4398595"/>
            <a:ext cx="2621343" cy="297004"/>
          </a:xfrm>
          <a:prstGeom prst="rect">
            <a:avLst/>
          </a:prstGeom>
        </p:spPr>
        <p:txBody>
          <a:bodyPr wrap="square" lIns="0" tIns="0" rIns="0" bIns="0" anchor="b" anchorCtr="0">
            <a:noAutofit/>
          </a:bodyPr>
          <a:lstStyle/>
          <a:p>
            <a:pPr lvl="0" algn="ctr">
              <a:lnSpc>
                <a:spcPct val="95000"/>
              </a:lnSpc>
              <a:spcAft>
                <a:spcPts val="1200"/>
              </a:spcAft>
              <a:buClr>
                <a:srgbClr val="E53E30"/>
              </a:buClr>
              <a:buSzPct val="110000"/>
            </a:pPr>
            <a:r>
              <a:rPr lang="en-US" sz="1600" b="1" dirty="0" smtClean="0">
                <a:solidFill>
                  <a:srgbClr val="001A60"/>
                </a:solidFill>
                <a:latin typeface="Arial" pitchFamily="34" charset="0"/>
                <a:cs typeface="Arial" pitchFamily="34" charset="0"/>
              </a:rPr>
              <a:t>LAPLACE-2 (Study 1)</a:t>
            </a:r>
          </a:p>
        </p:txBody>
      </p:sp>
      <p:sp>
        <p:nvSpPr>
          <p:cNvPr id="54" name="Rectangle 53"/>
          <p:cNvSpPr/>
          <p:nvPr/>
        </p:nvSpPr>
        <p:spPr>
          <a:xfrm>
            <a:off x="335775" y="4195369"/>
            <a:ext cx="2633472" cy="818396"/>
          </a:xfrm>
          <a:prstGeom prst="rect">
            <a:avLst/>
          </a:prstGeom>
        </p:spPr>
        <p:txBody>
          <a:bodyPr wrap="square" lIns="0" tIns="0" rIns="0" bIns="0" anchor="ctr" anchorCtr="0">
            <a:noAutofit/>
          </a:bodyPr>
          <a:lstStyle/>
          <a:p>
            <a:pPr lvl="0" algn="ctr">
              <a:lnSpc>
                <a:spcPct val="95000"/>
              </a:lnSpc>
              <a:spcAft>
                <a:spcPts val="1200"/>
              </a:spcAft>
              <a:buClr>
                <a:srgbClr val="E53E30"/>
              </a:buClr>
              <a:buSzPct val="110000"/>
            </a:pPr>
            <a:endParaRPr lang="en-US" sz="1400" dirty="0" smtClean="0">
              <a:solidFill>
                <a:srgbClr val="001A60"/>
              </a:solidFill>
              <a:latin typeface="Arial" pitchFamily="34" charset="0"/>
              <a:cs typeface="Arial" pitchFamily="34" charset="0"/>
            </a:endParaRPr>
          </a:p>
        </p:txBody>
      </p:sp>
      <p:sp>
        <p:nvSpPr>
          <p:cNvPr id="71" name="Rectangle 70"/>
          <p:cNvSpPr/>
          <p:nvPr/>
        </p:nvSpPr>
        <p:spPr>
          <a:xfrm>
            <a:off x="312971" y="4854667"/>
            <a:ext cx="2662596" cy="762141"/>
          </a:xfrm>
          <a:prstGeom prst="rect">
            <a:avLst/>
          </a:prstGeom>
        </p:spPr>
        <p:txBody>
          <a:bodyPr wrap="square" lIns="0" tIns="0" rIns="0" bIns="0" anchor="t" anchorCtr="0">
            <a:noAutofit/>
          </a:bodyPr>
          <a:lstStyle/>
          <a:p>
            <a:pPr lvl="0" algn="ctr">
              <a:lnSpc>
                <a:spcPct val="95000"/>
              </a:lnSpc>
              <a:spcAft>
                <a:spcPts val="1200"/>
              </a:spcAft>
              <a:buClr>
                <a:srgbClr val="E53E30"/>
              </a:buClr>
              <a:buSzPct val="110000"/>
            </a:pPr>
            <a:r>
              <a:rPr lang="en-US" sz="1400" dirty="0" smtClean="0">
                <a:solidFill>
                  <a:srgbClr val="001A60"/>
                </a:solidFill>
                <a:latin typeface="Arial" pitchFamily="34" charset="0"/>
                <a:cs typeface="Arial" pitchFamily="34" charset="0"/>
              </a:rPr>
              <a:t>Mean Baseline LDL-C:</a:t>
            </a:r>
            <a:br>
              <a:rPr lang="en-US" sz="1400" dirty="0" smtClean="0">
                <a:solidFill>
                  <a:srgbClr val="001A60"/>
                </a:solidFill>
                <a:latin typeface="Arial" pitchFamily="34" charset="0"/>
                <a:cs typeface="Arial" pitchFamily="34" charset="0"/>
              </a:rPr>
            </a:br>
            <a:r>
              <a:rPr lang="en-US" sz="1400" dirty="0" smtClean="0">
                <a:solidFill>
                  <a:srgbClr val="001A60"/>
                </a:solidFill>
                <a:latin typeface="Arial" pitchFamily="34" charset="0"/>
                <a:cs typeface="Arial" pitchFamily="34" charset="0"/>
              </a:rPr>
              <a:t>108 mg/dL</a:t>
            </a:r>
            <a:br>
              <a:rPr lang="en-US" sz="1400" dirty="0" smtClean="0">
                <a:solidFill>
                  <a:srgbClr val="001A60"/>
                </a:solidFill>
                <a:latin typeface="Arial" pitchFamily="34" charset="0"/>
                <a:cs typeface="Arial" pitchFamily="34" charset="0"/>
              </a:rPr>
            </a:br>
            <a:r>
              <a:rPr lang="en-US" sz="1400" dirty="0" smtClean="0">
                <a:solidFill>
                  <a:srgbClr val="001A60"/>
                </a:solidFill>
                <a:latin typeface="Arial" pitchFamily="34" charset="0"/>
                <a:cs typeface="Arial" pitchFamily="34" charset="0"/>
              </a:rPr>
              <a:t>N = 296</a:t>
            </a:r>
          </a:p>
        </p:txBody>
      </p:sp>
      <p:sp>
        <p:nvSpPr>
          <p:cNvPr id="75" name="Rectangle 74"/>
          <p:cNvSpPr/>
          <p:nvPr/>
        </p:nvSpPr>
        <p:spPr>
          <a:xfrm>
            <a:off x="335775" y="4584174"/>
            <a:ext cx="2633472" cy="436338"/>
          </a:xfrm>
          <a:prstGeom prst="rect">
            <a:avLst/>
          </a:prstGeom>
        </p:spPr>
        <p:txBody>
          <a:bodyPr wrap="square" lIns="0" tIns="0" rIns="0" bIns="0" anchor="ctr" anchorCtr="0">
            <a:noAutofit/>
          </a:bodyPr>
          <a:lstStyle/>
          <a:p>
            <a:pPr algn="ctr"/>
            <a:endParaRPr lang="en-US" sz="1300" dirty="0" smtClean="0">
              <a:solidFill>
                <a:srgbClr val="001A60"/>
              </a:solidFill>
              <a:latin typeface="Arial" pitchFamily="34" charset="0"/>
              <a:cs typeface="Arial" pitchFamily="34" charset="0"/>
            </a:endParaRPr>
          </a:p>
        </p:txBody>
      </p:sp>
      <p:sp>
        <p:nvSpPr>
          <p:cNvPr id="76" name="TextBox 75"/>
          <p:cNvSpPr txBox="1"/>
          <p:nvPr/>
        </p:nvSpPr>
        <p:spPr>
          <a:xfrm>
            <a:off x="3260960" y="3355426"/>
            <a:ext cx="2633472" cy="2505026"/>
          </a:xfrm>
          <a:prstGeom prst="rect">
            <a:avLst/>
          </a:prstGeom>
          <a:solidFill>
            <a:srgbClr val="BDD6F9"/>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lIns="0" tIns="548640" rIns="0" bIns="0" rtlCol="0" anchor="t" anchorCtr="0"/>
          <a:lstStyle/>
          <a:p>
            <a:pPr algn="ctr">
              <a:lnSpc>
                <a:spcPct val="95000"/>
              </a:lnSpc>
              <a:spcAft>
                <a:spcPts val="1800"/>
              </a:spcAft>
              <a:buClr>
                <a:schemeClr val="accent2"/>
              </a:buClr>
              <a:buSzPct val="110000"/>
            </a:pPr>
            <a:endParaRPr lang="en-US" sz="1400" dirty="0" smtClean="0">
              <a:solidFill>
                <a:schemeClr val="dk1">
                  <a:hueOff val="0"/>
                  <a:satOff val="0"/>
                  <a:lumOff val="0"/>
                  <a:alphaOff val="0"/>
                </a:schemeClr>
              </a:solidFill>
              <a:latin typeface="Arial" pitchFamily="34" charset="0"/>
              <a:cs typeface="Arial" pitchFamily="34" charset="0"/>
            </a:endParaRPr>
          </a:p>
        </p:txBody>
      </p:sp>
      <p:sp>
        <p:nvSpPr>
          <p:cNvPr id="77" name="Oval 76"/>
          <p:cNvSpPr/>
          <p:nvPr/>
        </p:nvSpPr>
        <p:spPr>
          <a:xfrm>
            <a:off x="6228394" y="5469241"/>
            <a:ext cx="2532317" cy="356772"/>
          </a:xfrm>
          <a:prstGeom prst="ellipse">
            <a:avLst/>
          </a:prstGeom>
          <a:solidFill>
            <a:schemeClr val="tx1">
              <a:lumMod val="50000"/>
              <a:lumOff val="50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a:off x="6176972" y="3355426"/>
            <a:ext cx="2635160" cy="2505026"/>
          </a:xfrm>
          <a:prstGeom prst="rect">
            <a:avLst/>
          </a:prstGeom>
          <a:solidFill>
            <a:srgbClr val="BDD6F9"/>
          </a:solidFill>
          <a:effectLst>
            <a:glow rad="139700">
              <a:srgbClr val="A6A9AD">
                <a:alpha val="40000"/>
              </a:srgbClr>
            </a:glow>
          </a:effectLst>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lIns="0" tIns="548640" rIns="0" bIns="0" rtlCol="0" anchor="t" anchorCtr="0"/>
          <a:lstStyle/>
          <a:p>
            <a:pPr algn="ctr">
              <a:lnSpc>
                <a:spcPct val="95000"/>
              </a:lnSpc>
              <a:spcAft>
                <a:spcPts val="1200"/>
              </a:spcAft>
              <a:buClr>
                <a:schemeClr val="accent2"/>
              </a:buClr>
              <a:buSzPct val="110000"/>
            </a:pPr>
            <a:endParaRPr lang="en-US" sz="1400" dirty="0" smtClean="0">
              <a:latin typeface="Arial" pitchFamily="34" charset="0"/>
              <a:cs typeface="Arial" pitchFamily="34" charset="0"/>
            </a:endParaRPr>
          </a:p>
        </p:txBody>
      </p:sp>
      <p:sp>
        <p:nvSpPr>
          <p:cNvPr id="80" name="Pentagon 79"/>
          <p:cNvSpPr/>
          <p:nvPr/>
        </p:nvSpPr>
        <p:spPr>
          <a:xfrm rot="5400000">
            <a:off x="6672436" y="1899642"/>
            <a:ext cx="1645920" cy="2633472"/>
          </a:xfrm>
          <a:prstGeom prst="homePlate">
            <a:avLst>
              <a:gd name="adj" fmla="val 22917"/>
            </a:avLst>
          </a:prstGeom>
          <a:gradFill flip="none" rotWithShape="1">
            <a:gsLst>
              <a:gs pos="0">
                <a:srgbClr val="001E61"/>
              </a:gs>
              <a:gs pos="50000">
                <a:srgbClr val="003EC8"/>
              </a:gs>
              <a:gs pos="100000">
                <a:srgbClr val="3070FF"/>
              </a:gs>
            </a:gsLst>
            <a:lin ang="0" scaled="1"/>
            <a:tileRect/>
          </a:gradFill>
          <a:ln>
            <a:noFill/>
          </a:ln>
          <a:effectLst>
            <a:glow rad="139700">
              <a:schemeClr val="accent4">
                <a:satMod val="175000"/>
                <a:alpha val="40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800"/>
              </a:spcBef>
              <a:spcAft>
                <a:spcPct val="35000"/>
              </a:spcAft>
              <a:defRPr/>
            </a:pPr>
            <a:endParaRPr lang="en-US" dirty="0" smtClean="0">
              <a:solidFill>
                <a:schemeClr val="lt1"/>
              </a:solidFill>
            </a:endParaRPr>
          </a:p>
        </p:txBody>
      </p:sp>
      <p:sp>
        <p:nvSpPr>
          <p:cNvPr id="81" name="Rectangle 80"/>
          <p:cNvSpPr/>
          <p:nvPr/>
        </p:nvSpPr>
        <p:spPr>
          <a:xfrm>
            <a:off x="6159528" y="4398595"/>
            <a:ext cx="2670048" cy="297004"/>
          </a:xfrm>
          <a:prstGeom prst="rect">
            <a:avLst/>
          </a:prstGeom>
        </p:spPr>
        <p:txBody>
          <a:bodyPr wrap="square" lIns="0" tIns="0" rIns="0" bIns="0" anchor="b" anchorCtr="0">
            <a:noAutofit/>
          </a:bodyPr>
          <a:lstStyle/>
          <a:p>
            <a:pPr algn="ctr">
              <a:lnSpc>
                <a:spcPct val="95000"/>
              </a:lnSpc>
              <a:spcAft>
                <a:spcPts val="1200"/>
              </a:spcAft>
              <a:buClr>
                <a:srgbClr val="E53E30"/>
              </a:buClr>
              <a:buSzPct val="110000"/>
            </a:pPr>
            <a:r>
              <a:rPr lang="en-US" sz="1600" b="1" dirty="0" smtClean="0">
                <a:solidFill>
                  <a:srgbClr val="001A60"/>
                </a:solidFill>
                <a:latin typeface="Arial" pitchFamily="34" charset="0"/>
                <a:cs typeface="Arial" pitchFamily="34" charset="0"/>
              </a:rPr>
              <a:t>RUTHERFORD-2 (Study 3)</a:t>
            </a:r>
            <a:r>
              <a:rPr lang="en-US" sz="1600" b="1" baseline="30000" dirty="0" smtClean="0">
                <a:solidFill>
                  <a:srgbClr val="001A60"/>
                </a:solidFill>
                <a:latin typeface="Arial" pitchFamily="34" charset="0"/>
                <a:cs typeface="Arial" pitchFamily="34" charset="0"/>
              </a:rPr>
              <a:t> </a:t>
            </a:r>
            <a:r>
              <a:rPr lang="en-US" sz="1600" b="1" dirty="0" smtClean="0">
                <a:solidFill>
                  <a:srgbClr val="001A60"/>
                </a:solidFill>
                <a:latin typeface="Arial" pitchFamily="34" charset="0"/>
                <a:cs typeface="Arial" pitchFamily="34" charset="0"/>
              </a:rPr>
              <a:t>and TESLA (Study 4)</a:t>
            </a:r>
            <a:endParaRPr lang="en-US" sz="1600" b="1" baseline="30000" dirty="0" smtClean="0">
              <a:solidFill>
                <a:srgbClr val="001A60"/>
              </a:solidFill>
              <a:latin typeface="Arial" pitchFamily="34" charset="0"/>
              <a:cs typeface="Arial" pitchFamily="34" charset="0"/>
            </a:endParaRPr>
          </a:p>
        </p:txBody>
      </p:sp>
      <p:sp>
        <p:nvSpPr>
          <p:cNvPr id="82" name="Rectangle 81"/>
          <p:cNvSpPr/>
          <p:nvPr/>
        </p:nvSpPr>
        <p:spPr>
          <a:xfrm>
            <a:off x="6220055" y="4843781"/>
            <a:ext cx="2548995" cy="762141"/>
          </a:xfrm>
          <a:prstGeom prst="rect">
            <a:avLst/>
          </a:prstGeom>
        </p:spPr>
        <p:txBody>
          <a:bodyPr wrap="square" lIns="0" tIns="0" rIns="0" bIns="0" anchor="t" anchorCtr="0">
            <a:noAutofit/>
          </a:bodyPr>
          <a:lstStyle/>
          <a:p>
            <a:pPr algn="ctr">
              <a:lnSpc>
                <a:spcPct val="95000"/>
              </a:lnSpc>
              <a:buClr>
                <a:schemeClr val="accent2"/>
              </a:buClr>
              <a:buSzPct val="110000"/>
            </a:pPr>
            <a:r>
              <a:rPr lang="en-US" sz="1400" dirty="0" smtClean="0">
                <a:solidFill>
                  <a:srgbClr val="001A60"/>
                </a:solidFill>
                <a:latin typeface="Arial" pitchFamily="34" charset="0"/>
                <a:cs typeface="Arial" pitchFamily="34" charset="0"/>
              </a:rPr>
              <a:t>Mean Baseline LDL-C:</a:t>
            </a:r>
          </a:p>
          <a:p>
            <a:pPr>
              <a:lnSpc>
                <a:spcPct val="95000"/>
              </a:lnSpc>
              <a:spcAft>
                <a:spcPts val="1200"/>
              </a:spcAft>
              <a:buClr>
                <a:schemeClr val="accent2"/>
              </a:buClr>
              <a:buSzPct val="110000"/>
            </a:pPr>
            <a:r>
              <a:rPr lang="en-US" sz="1400" b="1" dirty="0" smtClean="0">
                <a:solidFill>
                  <a:srgbClr val="001A60"/>
                </a:solidFill>
                <a:latin typeface="Arial" pitchFamily="34" charset="0"/>
                <a:cs typeface="Arial" pitchFamily="34" charset="0"/>
              </a:rPr>
              <a:t>Study 3: </a:t>
            </a:r>
            <a:r>
              <a:rPr lang="en-US" sz="1400" dirty="0" smtClean="0">
                <a:solidFill>
                  <a:srgbClr val="001A60"/>
                </a:solidFill>
                <a:latin typeface="Arial" pitchFamily="34" charset="0"/>
                <a:cs typeface="Arial" pitchFamily="34" charset="0"/>
              </a:rPr>
              <a:t>156 mg/dL, N = 329 </a:t>
            </a:r>
            <a:r>
              <a:rPr lang="en-US" sz="1400" b="1" dirty="0" smtClean="0">
                <a:solidFill>
                  <a:srgbClr val="001A60"/>
                </a:solidFill>
                <a:latin typeface="Arial" pitchFamily="34" charset="0"/>
                <a:cs typeface="Arial" pitchFamily="34" charset="0"/>
              </a:rPr>
              <a:t>Study 4: </a:t>
            </a:r>
            <a:r>
              <a:rPr lang="en-US" sz="1400" dirty="0" smtClean="0">
                <a:solidFill>
                  <a:srgbClr val="001A60"/>
                </a:solidFill>
                <a:latin typeface="Arial" pitchFamily="34" charset="0"/>
                <a:cs typeface="Arial" pitchFamily="34" charset="0"/>
              </a:rPr>
              <a:t>349 mg/dL, N = 49</a:t>
            </a:r>
          </a:p>
        </p:txBody>
      </p:sp>
      <p:sp>
        <p:nvSpPr>
          <p:cNvPr id="83" name="Rectangle 82"/>
          <p:cNvSpPr/>
          <p:nvPr/>
        </p:nvSpPr>
        <p:spPr>
          <a:xfrm>
            <a:off x="6207619" y="4388378"/>
            <a:ext cx="2573866" cy="581330"/>
          </a:xfrm>
          <a:prstGeom prst="rect">
            <a:avLst/>
          </a:prstGeom>
        </p:spPr>
        <p:txBody>
          <a:bodyPr wrap="square" lIns="0" tIns="0" rIns="0" bIns="0" anchor="ctr" anchorCtr="0">
            <a:noAutofit/>
          </a:bodyPr>
          <a:lstStyle/>
          <a:p>
            <a:endParaRPr lang="en-US" sz="1300" dirty="0" smtClean="0">
              <a:solidFill>
                <a:srgbClr val="001A60"/>
              </a:solidFill>
              <a:latin typeface="Arial" pitchFamily="34" charset="0"/>
              <a:cs typeface="Arial" pitchFamily="34" charset="0"/>
            </a:endParaRPr>
          </a:p>
        </p:txBody>
      </p:sp>
      <p:sp>
        <p:nvSpPr>
          <p:cNvPr id="84" name="TextBox 83"/>
          <p:cNvSpPr txBox="1"/>
          <p:nvPr/>
        </p:nvSpPr>
        <p:spPr>
          <a:xfrm>
            <a:off x="3492804" y="2611535"/>
            <a:ext cx="2178961" cy="688768"/>
          </a:xfrm>
          <a:prstGeom prst="rect">
            <a:avLst/>
          </a:prstGeom>
          <a:noFill/>
        </p:spPr>
        <p:txBody>
          <a:bodyPr wrap="square" lIns="0" tIns="0" rIns="0" bIns="0" rtlCol="0">
            <a:noAutofit/>
          </a:bodyPr>
          <a:lstStyle/>
          <a:p>
            <a:pPr algn="ctr"/>
            <a:r>
              <a:rPr lang="en-US" sz="2000" b="1" dirty="0" smtClean="0">
                <a:solidFill>
                  <a:schemeClr val="bg1"/>
                </a:solidFill>
                <a:latin typeface="Arial Narrow" pitchFamily="34" charset="0"/>
                <a:cs typeface="Arial" pitchFamily="34" charset="0"/>
              </a:rPr>
              <a:t>52-WEEK EFFICACY </a:t>
            </a:r>
            <a:r>
              <a:rPr lang="en-US" sz="2800" b="1" dirty="0" smtClean="0">
                <a:solidFill>
                  <a:schemeClr val="bg1"/>
                </a:solidFill>
                <a:latin typeface="Arial Narrow" pitchFamily="34" charset="0"/>
                <a:cs typeface="Arial" pitchFamily="34" charset="0"/>
              </a:rPr>
              <a:t>AND SAFETY</a:t>
            </a:r>
          </a:p>
        </p:txBody>
      </p:sp>
      <p:sp>
        <p:nvSpPr>
          <p:cNvPr id="85" name="Rectangle 84"/>
          <p:cNvSpPr/>
          <p:nvPr/>
        </p:nvSpPr>
        <p:spPr>
          <a:xfrm>
            <a:off x="3242434" y="4209793"/>
            <a:ext cx="2679700" cy="818396"/>
          </a:xfrm>
          <a:prstGeom prst="rect">
            <a:avLst/>
          </a:prstGeom>
        </p:spPr>
        <p:txBody>
          <a:bodyPr wrap="square" lIns="0" tIns="0" rIns="0" bIns="0" anchor="ctr" anchorCtr="0">
            <a:noAutofit/>
          </a:bodyPr>
          <a:lstStyle/>
          <a:p>
            <a:pPr algn="ctr"/>
            <a:endParaRPr lang="en-US" sz="1400" baseline="30000" dirty="0" smtClean="0">
              <a:solidFill>
                <a:srgbClr val="001A60"/>
              </a:solidFill>
              <a:latin typeface="Arial" pitchFamily="34" charset="0"/>
              <a:cs typeface="Arial" pitchFamily="34" charset="0"/>
            </a:endParaRPr>
          </a:p>
        </p:txBody>
      </p:sp>
      <p:sp>
        <p:nvSpPr>
          <p:cNvPr id="86" name="Rectangle 85"/>
          <p:cNvSpPr/>
          <p:nvPr/>
        </p:nvSpPr>
        <p:spPr>
          <a:xfrm>
            <a:off x="3289355" y="4843781"/>
            <a:ext cx="2576682" cy="762141"/>
          </a:xfrm>
          <a:prstGeom prst="rect">
            <a:avLst/>
          </a:prstGeom>
        </p:spPr>
        <p:txBody>
          <a:bodyPr wrap="square" lIns="0" tIns="0" rIns="0" bIns="0" anchor="t" anchorCtr="0">
            <a:noAutofit/>
          </a:bodyPr>
          <a:lstStyle/>
          <a:p>
            <a:pPr algn="ctr">
              <a:lnSpc>
                <a:spcPct val="95000"/>
              </a:lnSpc>
              <a:spcAft>
                <a:spcPts val="1200"/>
              </a:spcAft>
              <a:buClr>
                <a:schemeClr val="accent2"/>
              </a:buClr>
              <a:buSzPct val="110000"/>
            </a:pPr>
            <a:r>
              <a:rPr lang="en-US" sz="1400" dirty="0" smtClean="0">
                <a:solidFill>
                  <a:srgbClr val="001A60"/>
                </a:solidFill>
                <a:latin typeface="Arial" pitchFamily="34" charset="0"/>
                <a:cs typeface="Arial" pitchFamily="34" charset="0"/>
              </a:rPr>
              <a:t>Mean Baseline LDL-C:</a:t>
            </a:r>
            <a:br>
              <a:rPr lang="en-US" sz="1400" dirty="0" smtClean="0">
                <a:solidFill>
                  <a:srgbClr val="001A60"/>
                </a:solidFill>
                <a:latin typeface="Arial" pitchFamily="34" charset="0"/>
                <a:cs typeface="Arial" pitchFamily="34" charset="0"/>
              </a:rPr>
            </a:br>
            <a:r>
              <a:rPr lang="en-US" sz="1400" dirty="0" smtClean="0">
                <a:solidFill>
                  <a:srgbClr val="001A60"/>
                </a:solidFill>
                <a:latin typeface="Arial" pitchFamily="34" charset="0"/>
                <a:cs typeface="Arial" pitchFamily="34" charset="0"/>
              </a:rPr>
              <a:t>105 mg/dL</a:t>
            </a:r>
            <a:br>
              <a:rPr lang="en-US" sz="1400" dirty="0" smtClean="0">
                <a:solidFill>
                  <a:srgbClr val="001A60"/>
                </a:solidFill>
                <a:latin typeface="Arial" pitchFamily="34" charset="0"/>
                <a:cs typeface="Arial" pitchFamily="34" charset="0"/>
              </a:rPr>
            </a:br>
            <a:r>
              <a:rPr lang="en-US" sz="1400" dirty="0" smtClean="0">
                <a:solidFill>
                  <a:srgbClr val="001A60"/>
                </a:solidFill>
                <a:latin typeface="Arial" pitchFamily="34" charset="0"/>
                <a:cs typeface="Arial" pitchFamily="34" charset="0"/>
              </a:rPr>
              <a:t>N = 139</a:t>
            </a:r>
          </a:p>
        </p:txBody>
      </p:sp>
      <p:sp>
        <p:nvSpPr>
          <p:cNvPr id="87" name="Rectangle 86"/>
          <p:cNvSpPr/>
          <p:nvPr/>
        </p:nvSpPr>
        <p:spPr>
          <a:xfrm>
            <a:off x="3282296" y="4398595"/>
            <a:ext cx="2590800" cy="297004"/>
          </a:xfrm>
          <a:prstGeom prst="rect">
            <a:avLst/>
          </a:prstGeom>
        </p:spPr>
        <p:txBody>
          <a:bodyPr wrap="square" lIns="0" tIns="0" rIns="0" bIns="0" anchor="b" anchorCtr="0">
            <a:noAutofit/>
          </a:bodyPr>
          <a:lstStyle/>
          <a:p>
            <a:pPr algn="ctr">
              <a:lnSpc>
                <a:spcPct val="95000"/>
              </a:lnSpc>
              <a:spcAft>
                <a:spcPts val="1200"/>
              </a:spcAft>
              <a:buClr>
                <a:srgbClr val="E53E30"/>
              </a:buClr>
              <a:buSzPct val="110000"/>
            </a:pPr>
            <a:r>
              <a:rPr lang="en-US" sz="1600" b="1" dirty="0" smtClean="0">
                <a:solidFill>
                  <a:srgbClr val="001A60"/>
                </a:solidFill>
                <a:latin typeface="Arial" pitchFamily="34" charset="0"/>
                <a:cs typeface="Arial" pitchFamily="34" charset="0"/>
              </a:rPr>
              <a:t>DESCARTES (Study 2)</a:t>
            </a:r>
          </a:p>
        </p:txBody>
      </p:sp>
      <p:sp>
        <p:nvSpPr>
          <p:cNvPr id="88" name="Pentagon 87"/>
          <p:cNvSpPr/>
          <p:nvPr/>
        </p:nvSpPr>
        <p:spPr>
          <a:xfrm rot="5400000">
            <a:off x="3754736" y="1899642"/>
            <a:ext cx="1645920" cy="2633472"/>
          </a:xfrm>
          <a:prstGeom prst="homePlate">
            <a:avLst>
              <a:gd name="adj" fmla="val 22917"/>
            </a:avLst>
          </a:prstGeom>
          <a:gradFill flip="none" rotWithShape="1">
            <a:gsLst>
              <a:gs pos="0">
                <a:schemeClr val="accent5"/>
              </a:gs>
              <a:gs pos="50000">
                <a:schemeClr val="bg2">
                  <a:lumMod val="50000"/>
                </a:schemeClr>
              </a:gs>
              <a:gs pos="100000">
                <a:schemeClr val="bg2">
                  <a:lumMod val="65000"/>
                </a:schemeClr>
              </a:gs>
            </a:gsLst>
            <a:lin ang="0" scaled="1"/>
            <a:tileRect/>
          </a:gradFill>
          <a:ln w="19050">
            <a:noFill/>
          </a:ln>
          <a:effectLst>
            <a:outerShdw blurRad="50800" dist="38100" dir="5400000" algn="t" rotWithShape="0">
              <a:prstClr val="black">
                <a:alpha val="40000"/>
              </a:prstClr>
            </a:outerShdw>
          </a:effectLst>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vert="horz" wrap="square" lIns="0" tIns="0" rIns="0" bIns="0" numCol="1" rtlCol="0" anchor="ctr" anchorCtr="0" compatLnSpc="1">
            <a:prstTxWarp prst="textNoShape">
              <a:avLst/>
            </a:prstTxWarp>
            <a:noAutofit/>
          </a:bodyPr>
          <a:lstStyle/>
          <a:p>
            <a:pPr algn="ctr">
              <a:spcBef>
                <a:spcPts val="1800"/>
              </a:spcBef>
              <a:spcAft>
                <a:spcPct val="35000"/>
              </a:spcAft>
              <a:defRPr/>
            </a:pPr>
            <a:endParaRPr lang="en-US" sz="700" b="1" dirty="0">
              <a:solidFill>
                <a:prstClr val="white"/>
              </a:solidFill>
              <a:latin typeface="Arial" pitchFamily="34" charset="0"/>
              <a:cs typeface="Arial" pitchFamily="34" charset="0"/>
            </a:endParaRPr>
          </a:p>
        </p:txBody>
      </p:sp>
      <p:sp>
        <p:nvSpPr>
          <p:cNvPr id="89" name="TextBox 88"/>
          <p:cNvSpPr txBox="1"/>
          <p:nvPr/>
        </p:nvSpPr>
        <p:spPr>
          <a:xfrm>
            <a:off x="3278694" y="2719550"/>
            <a:ext cx="2598005" cy="943612"/>
          </a:xfrm>
          <a:prstGeom prst="rect">
            <a:avLst/>
          </a:prstGeom>
          <a:noFill/>
        </p:spPr>
        <p:txBody>
          <a:bodyPr wrap="square" lIns="0" tIns="0" rIns="0" bIns="0" rtlCol="0">
            <a:noAutofit/>
          </a:bodyPr>
          <a:lstStyle/>
          <a:p>
            <a:pPr algn="ctr">
              <a:lnSpc>
                <a:spcPct val="110000"/>
              </a:lnSpc>
            </a:pPr>
            <a:r>
              <a:rPr lang="en-US" b="1" cap="all" dirty="0" smtClean="0">
                <a:solidFill>
                  <a:schemeClr val="bg1"/>
                </a:solidFill>
                <a:latin typeface="Arial Narrow" pitchFamily="34" charset="0"/>
                <a:cs typeface="Arial" pitchFamily="34" charset="0"/>
              </a:rPr>
              <a:t>52-Week efficacy</a:t>
            </a:r>
            <a:br>
              <a:rPr lang="en-US" b="1" cap="all" dirty="0" smtClean="0">
                <a:solidFill>
                  <a:schemeClr val="bg1"/>
                </a:solidFill>
                <a:latin typeface="Arial Narrow" pitchFamily="34" charset="0"/>
                <a:cs typeface="Arial" pitchFamily="34" charset="0"/>
              </a:rPr>
            </a:br>
            <a:r>
              <a:rPr lang="en-US" sz="2800" b="1" cap="all" dirty="0" smtClean="0">
                <a:solidFill>
                  <a:schemeClr val="bg1"/>
                </a:solidFill>
                <a:latin typeface="Arial Narrow" pitchFamily="34" charset="0"/>
                <a:cs typeface="Arial" pitchFamily="34" charset="0"/>
              </a:rPr>
              <a:t>and safety</a:t>
            </a:r>
            <a:br>
              <a:rPr lang="en-US" sz="2800" b="1" cap="all" dirty="0" smtClean="0">
                <a:solidFill>
                  <a:schemeClr val="bg1"/>
                </a:solidFill>
                <a:latin typeface="Arial Narrow" pitchFamily="34" charset="0"/>
                <a:cs typeface="Arial" pitchFamily="34" charset="0"/>
              </a:rPr>
            </a:br>
            <a:r>
              <a:rPr lang="en-US" b="1" cap="all" dirty="0" smtClean="0">
                <a:solidFill>
                  <a:schemeClr val="bg1"/>
                </a:solidFill>
                <a:latin typeface="Arial Narrow" pitchFamily="34" charset="0"/>
                <a:cs typeface="Arial" pitchFamily="34" charset="0"/>
              </a:rPr>
              <a:t>in Clinical ASCVD</a:t>
            </a:r>
            <a:r>
              <a:rPr lang="en-US" b="1" cap="all" baseline="30000" dirty="0" smtClean="0">
                <a:solidFill>
                  <a:schemeClr val="bg1"/>
                </a:solidFill>
                <a:latin typeface="Arial Narrow" pitchFamily="34" charset="0"/>
                <a:cs typeface="Arial" pitchFamily="34" charset="0"/>
              </a:rPr>
              <a:t>1,3</a:t>
            </a:r>
            <a:endParaRPr lang="en-US" sz="2400" b="1" baseline="30000" dirty="0">
              <a:solidFill>
                <a:schemeClr val="bg1"/>
              </a:solidFill>
              <a:latin typeface="Arial Narrow" pitchFamily="34" charset="0"/>
              <a:cs typeface="Arial" pitchFamily="34" charset="0"/>
            </a:endParaRPr>
          </a:p>
        </p:txBody>
      </p:sp>
      <p:cxnSp>
        <p:nvCxnSpPr>
          <p:cNvPr id="91" name="Straight Connector 90"/>
          <p:cNvCxnSpPr/>
          <p:nvPr/>
        </p:nvCxnSpPr>
        <p:spPr>
          <a:xfrm>
            <a:off x="6452136" y="4736192"/>
            <a:ext cx="2084832" cy="0"/>
          </a:xfrm>
          <a:prstGeom prst="line">
            <a:avLst/>
          </a:prstGeom>
          <a:ln>
            <a:solidFill>
              <a:srgbClr val="001C6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3539868" y="4736192"/>
            <a:ext cx="2084832" cy="0"/>
          </a:xfrm>
          <a:prstGeom prst="line">
            <a:avLst/>
          </a:prstGeom>
          <a:ln>
            <a:solidFill>
              <a:srgbClr val="001C6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610095" y="4736192"/>
            <a:ext cx="2084832" cy="0"/>
          </a:xfrm>
          <a:prstGeom prst="line">
            <a:avLst/>
          </a:prstGeom>
          <a:ln>
            <a:solidFill>
              <a:srgbClr val="001C61"/>
            </a:solidFill>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0" y="1175657"/>
            <a:ext cx="9143999" cy="777240"/>
          </a:xfrm>
          <a:prstGeom prst="rect">
            <a:avLst/>
          </a:prstGeom>
          <a:solidFill>
            <a:srgbClr val="1052B4">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p:cNvSpPr/>
          <p:nvPr/>
        </p:nvSpPr>
        <p:spPr>
          <a:xfrm>
            <a:off x="6178660" y="2393418"/>
            <a:ext cx="2633472" cy="3474244"/>
          </a:xfrm>
          <a:prstGeom prst="rect">
            <a:avLst/>
          </a:prstGeom>
          <a:solidFill>
            <a:srgbClr val="C0C0C0">
              <a:alpha val="73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itchFamily="34" charset="0"/>
            </a:endParaRPr>
          </a:p>
        </p:txBody>
      </p:sp>
      <p:sp>
        <p:nvSpPr>
          <p:cNvPr id="98" name="TextBox 97"/>
          <p:cNvSpPr txBox="1"/>
          <p:nvPr/>
        </p:nvSpPr>
        <p:spPr>
          <a:xfrm>
            <a:off x="6161052" y="2736826"/>
            <a:ext cx="2667000" cy="704230"/>
          </a:xfrm>
          <a:prstGeom prst="rect">
            <a:avLst/>
          </a:prstGeom>
          <a:noFill/>
        </p:spPr>
        <p:txBody>
          <a:bodyPr wrap="square" lIns="0" tIns="0" rIns="0" bIns="0" rtlCol="0">
            <a:noAutofit/>
          </a:bodyPr>
          <a:lstStyle/>
          <a:p>
            <a:pPr algn="ctr"/>
            <a:r>
              <a:rPr lang="en-US" sz="2800" b="1" dirty="0" smtClean="0">
                <a:solidFill>
                  <a:schemeClr val="bg1"/>
                </a:solidFill>
                <a:latin typeface="Arial Narrow" pitchFamily="34" charset="0"/>
                <a:cs typeface="Arial" pitchFamily="34" charset="0"/>
              </a:rPr>
              <a:t>FAMILIAL</a:t>
            </a:r>
          </a:p>
          <a:p>
            <a:pPr algn="ctr"/>
            <a:r>
              <a:rPr lang="en-US" b="1" dirty="0" smtClean="0">
                <a:solidFill>
                  <a:schemeClr val="bg1"/>
                </a:solidFill>
                <a:latin typeface="Arial Narrow" pitchFamily="34" charset="0"/>
                <a:cs typeface="Arial" pitchFamily="34" charset="0"/>
              </a:rPr>
              <a:t>HYPERCHOLESTEROLEMIA</a:t>
            </a:r>
            <a:endParaRPr lang="en-US" b="1" baseline="30000" dirty="0" smtClean="0">
              <a:solidFill>
                <a:schemeClr val="bg1"/>
              </a:solidFill>
              <a:latin typeface="Arial Narrow" pitchFamily="34" charset="0"/>
              <a:cs typeface="Arial" pitchFamily="34" charset="0"/>
            </a:endParaRPr>
          </a:p>
          <a:p>
            <a:pPr algn="ctr"/>
            <a:r>
              <a:rPr lang="en-US" sz="1100" b="1" dirty="0" smtClean="0">
                <a:solidFill>
                  <a:schemeClr val="bg1"/>
                </a:solidFill>
                <a:latin typeface="Arial Narrow" pitchFamily="34" charset="0"/>
                <a:cs typeface="Arial" pitchFamily="34" charset="0"/>
              </a:rPr>
              <a:t>HETEROZYGOUS (STUDY 3)</a:t>
            </a:r>
            <a:r>
              <a:rPr lang="en-US" sz="1100" b="1" baseline="30000" dirty="0" smtClean="0">
                <a:solidFill>
                  <a:schemeClr val="bg1"/>
                </a:solidFill>
                <a:latin typeface="Arial Narrow" pitchFamily="34" charset="0"/>
                <a:cs typeface="Arial" pitchFamily="34" charset="0"/>
              </a:rPr>
              <a:t>1,4</a:t>
            </a:r>
            <a:r>
              <a:rPr lang="en-US" sz="1100" b="1" dirty="0" smtClean="0">
                <a:solidFill>
                  <a:schemeClr val="bg1"/>
                </a:solidFill>
                <a:latin typeface="Arial Narrow" pitchFamily="34" charset="0"/>
                <a:cs typeface="Arial" pitchFamily="34" charset="0"/>
              </a:rPr>
              <a:t/>
            </a:r>
            <a:br>
              <a:rPr lang="en-US" sz="1100" b="1" dirty="0" smtClean="0">
                <a:solidFill>
                  <a:schemeClr val="bg1"/>
                </a:solidFill>
                <a:latin typeface="Arial Narrow" pitchFamily="34" charset="0"/>
                <a:cs typeface="Arial" pitchFamily="34" charset="0"/>
              </a:rPr>
            </a:br>
            <a:r>
              <a:rPr lang="en-US" sz="1100" b="1" dirty="0" smtClean="0">
                <a:solidFill>
                  <a:schemeClr val="bg1"/>
                </a:solidFill>
                <a:latin typeface="Arial Narrow" pitchFamily="34" charset="0"/>
                <a:cs typeface="Arial" pitchFamily="34" charset="0"/>
              </a:rPr>
              <a:t>HOMOZYGOUS (STUDY 4)</a:t>
            </a:r>
            <a:r>
              <a:rPr lang="en-US" sz="1000" b="1" baseline="30000" dirty="0" smtClean="0">
                <a:solidFill>
                  <a:schemeClr val="bg1"/>
                </a:solidFill>
                <a:latin typeface="Arial Narrow" pitchFamily="34" charset="0"/>
                <a:cs typeface="Arial" pitchFamily="34" charset="0"/>
              </a:rPr>
              <a:t>1,5</a:t>
            </a:r>
            <a:endParaRPr lang="en-US" sz="1100" b="1" baseline="30000" dirty="0" smtClean="0">
              <a:solidFill>
                <a:schemeClr val="bg1"/>
              </a:solidFill>
              <a:latin typeface="Arial Narrow" pitchFamily="34" charset="0"/>
              <a:cs typeface="Arial" pitchFamily="34" charset="0"/>
            </a:endParaRPr>
          </a:p>
        </p:txBody>
      </p:sp>
      <p:pic>
        <p:nvPicPr>
          <p:cNvPr id="99" name="Picture 2" descr="P:\Amgen_Promo\MedEd\I4-499 Evo Speaker Training\PPT\Art Elements\Icon source imagry 8-19-15\DESCARTES icon\Circle_52.png"/>
          <p:cNvPicPr>
            <a:picLocks noChangeAspect="1" noChangeArrowheads="1"/>
          </p:cNvPicPr>
          <p:nvPr/>
        </p:nvPicPr>
        <p:blipFill>
          <a:blip r:embed="rId3" cstate="screen"/>
          <a:srcRect/>
          <a:stretch>
            <a:fillRect/>
          </a:stretch>
        </p:blipFill>
        <p:spPr bwMode="auto">
          <a:xfrm>
            <a:off x="4232513" y="2011446"/>
            <a:ext cx="690366" cy="690366"/>
          </a:xfrm>
          <a:prstGeom prst="rect">
            <a:avLst/>
          </a:prstGeom>
          <a:noFill/>
          <a:effectLst>
            <a:outerShdw blurRad="50800" dist="38100" dir="2700000" algn="tl" rotWithShape="0">
              <a:prstClr val="black">
                <a:alpha val="40000"/>
              </a:prstClr>
            </a:outerShdw>
          </a:effectLst>
        </p:spPr>
      </p:pic>
      <p:sp>
        <p:nvSpPr>
          <p:cNvPr id="105" name="Oval 104"/>
          <p:cNvSpPr/>
          <p:nvPr/>
        </p:nvSpPr>
        <p:spPr>
          <a:xfrm>
            <a:off x="7156333" y="2021943"/>
            <a:ext cx="685800" cy="663178"/>
          </a:xfrm>
          <a:prstGeom prst="ellipse">
            <a:avLst/>
          </a:prstGeom>
          <a:solidFill>
            <a:srgbClr val="C0C0C0">
              <a:alpha val="73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itchFamily="34" charset="0"/>
            </a:endParaRPr>
          </a:p>
        </p:txBody>
      </p:sp>
      <p:sp>
        <p:nvSpPr>
          <p:cNvPr id="106" name="Rectangle 105"/>
          <p:cNvSpPr/>
          <p:nvPr/>
        </p:nvSpPr>
        <p:spPr>
          <a:xfrm>
            <a:off x="338419" y="2393156"/>
            <a:ext cx="2633472" cy="3474244"/>
          </a:xfrm>
          <a:prstGeom prst="rect">
            <a:avLst/>
          </a:prstGeom>
          <a:solidFill>
            <a:srgbClr val="C0C0C0">
              <a:alpha val="73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itchFamily="34" charset="0"/>
            </a:endParaRPr>
          </a:p>
        </p:txBody>
      </p:sp>
      <p:pic>
        <p:nvPicPr>
          <p:cNvPr id="107" name="Picture 106" descr="Repatha_sl-16-b.png"/>
          <p:cNvPicPr preferRelativeResize="0">
            <a:picLocks/>
          </p:cNvPicPr>
          <p:nvPr/>
        </p:nvPicPr>
        <p:blipFill>
          <a:blip r:embed="rId4" cstate="screen"/>
          <a:stretch>
            <a:fillRect/>
          </a:stretch>
        </p:blipFill>
        <p:spPr>
          <a:xfrm>
            <a:off x="7105932" y="1972481"/>
            <a:ext cx="777240" cy="777240"/>
          </a:xfrm>
          <a:prstGeom prst="rect">
            <a:avLst/>
          </a:prstGeom>
          <a:effectLst>
            <a:outerShdw blurRad="50800" dist="38100" dir="2700000" algn="tl" rotWithShape="0">
              <a:prstClr val="black">
                <a:alpha val="40000"/>
              </a:prstClr>
            </a:outerShdw>
          </a:effectLst>
        </p:spPr>
      </p:pic>
      <p:grpSp>
        <p:nvGrpSpPr>
          <p:cNvPr id="2" name="Group 45"/>
          <p:cNvGrpSpPr/>
          <p:nvPr/>
        </p:nvGrpSpPr>
        <p:grpSpPr>
          <a:xfrm>
            <a:off x="1301369" y="2004212"/>
            <a:ext cx="685800" cy="682142"/>
            <a:chOff x="1301369" y="2004212"/>
            <a:chExt cx="685800" cy="682142"/>
          </a:xfrm>
        </p:grpSpPr>
        <p:sp>
          <p:nvSpPr>
            <p:cNvPr id="48" name="Oval 47"/>
            <p:cNvSpPr/>
            <p:nvPr/>
          </p:nvSpPr>
          <p:spPr>
            <a:xfrm>
              <a:off x="1301369" y="2004212"/>
              <a:ext cx="685800" cy="682142"/>
            </a:xfrm>
            <a:prstGeom prst="ellipse">
              <a:avLst/>
            </a:prstGeom>
            <a:gradFill flip="none" rotWithShape="1">
              <a:gsLst>
                <a:gs pos="0">
                  <a:srgbClr val="C52215"/>
                </a:gs>
                <a:gs pos="50000">
                  <a:schemeClr val="accent2"/>
                </a:gs>
                <a:gs pos="100000">
                  <a:schemeClr val="accent2">
                    <a:shade val="100000"/>
                    <a:satMod val="115000"/>
                  </a:schemeClr>
                </a:gs>
              </a:gsLst>
              <a:lin ang="5400000" scaled="1"/>
              <a:tileRect/>
            </a:gradFill>
            <a:ln w="19050">
              <a:solidFill>
                <a:schemeClr val="bg2"/>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4800" dirty="0">
                <a:solidFill>
                  <a:schemeClr val="bg1"/>
                </a:solidFill>
                <a:latin typeface="Arial Black" pitchFamily="34" charset="0"/>
                <a:cs typeface="Arial" pitchFamily="34" charset="0"/>
              </a:endParaRPr>
            </a:p>
          </p:txBody>
        </p:sp>
        <p:sp>
          <p:nvSpPr>
            <p:cNvPr id="50" name="Freeform 49"/>
            <p:cNvSpPr/>
            <p:nvPr/>
          </p:nvSpPr>
          <p:spPr>
            <a:xfrm>
              <a:off x="1467043" y="2164308"/>
              <a:ext cx="354452" cy="361950"/>
            </a:xfrm>
            <a:custGeom>
              <a:avLst/>
              <a:gdLst>
                <a:gd name="connsiteX0" fmla="*/ 0 w 422695"/>
                <a:gd name="connsiteY0" fmla="*/ 93678 h 258792"/>
                <a:gd name="connsiteX1" fmla="*/ 93678 w 422695"/>
                <a:gd name="connsiteY1" fmla="*/ 93678 h 258792"/>
                <a:gd name="connsiteX2" fmla="*/ 93678 w 422695"/>
                <a:gd name="connsiteY2" fmla="*/ 0 h 258792"/>
                <a:gd name="connsiteX3" fmla="*/ 329017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93678 h 258792"/>
                <a:gd name="connsiteX1" fmla="*/ 93678 w 422695"/>
                <a:gd name="connsiteY1" fmla="*/ 93678 h 258792"/>
                <a:gd name="connsiteX2" fmla="*/ 179403 w 422695"/>
                <a:gd name="connsiteY2" fmla="*/ 0 h 258792"/>
                <a:gd name="connsiteX3" fmla="*/ 329017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93678 h 258792"/>
                <a:gd name="connsiteX1" fmla="*/ 93678 w 422695"/>
                <a:gd name="connsiteY1" fmla="*/ 93678 h 258792"/>
                <a:gd name="connsiteX2" fmla="*/ 179403 w 422695"/>
                <a:gd name="connsiteY2" fmla="*/ 0 h 258792"/>
                <a:gd name="connsiteX3" fmla="*/ 238529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93678 h 258792"/>
                <a:gd name="connsiteX1" fmla="*/ 93678 w 422695"/>
                <a:gd name="connsiteY1" fmla="*/ 93678 h 258792"/>
                <a:gd name="connsiteX2" fmla="*/ 179403 w 422695"/>
                <a:gd name="connsiteY2" fmla="*/ 0 h 258792"/>
                <a:gd name="connsiteX3" fmla="*/ 238529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93678 h 258792"/>
                <a:gd name="connsiteX1" fmla="*/ 204803 w 422695"/>
                <a:gd name="connsiteY1" fmla="*/ 57150 h 258792"/>
                <a:gd name="connsiteX2" fmla="*/ 179403 w 422695"/>
                <a:gd name="connsiteY2" fmla="*/ 0 h 258792"/>
                <a:gd name="connsiteX3" fmla="*/ 238529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100822 h 265936"/>
                <a:gd name="connsiteX1" fmla="*/ 204803 w 422695"/>
                <a:gd name="connsiteY1" fmla="*/ 64294 h 265936"/>
                <a:gd name="connsiteX2" fmla="*/ 191309 w 422695"/>
                <a:gd name="connsiteY2" fmla="*/ 0 h 265936"/>
                <a:gd name="connsiteX3" fmla="*/ 238529 w 422695"/>
                <a:gd name="connsiteY3" fmla="*/ 7144 h 265936"/>
                <a:gd name="connsiteX4" fmla="*/ 329017 w 422695"/>
                <a:gd name="connsiteY4" fmla="*/ 100822 h 265936"/>
                <a:gd name="connsiteX5" fmla="*/ 422695 w 422695"/>
                <a:gd name="connsiteY5" fmla="*/ 100822 h 265936"/>
                <a:gd name="connsiteX6" fmla="*/ 422695 w 422695"/>
                <a:gd name="connsiteY6" fmla="*/ 172258 h 265936"/>
                <a:gd name="connsiteX7" fmla="*/ 329017 w 422695"/>
                <a:gd name="connsiteY7" fmla="*/ 172258 h 265936"/>
                <a:gd name="connsiteX8" fmla="*/ 329017 w 422695"/>
                <a:gd name="connsiteY8" fmla="*/ 265936 h 265936"/>
                <a:gd name="connsiteX9" fmla="*/ 93678 w 422695"/>
                <a:gd name="connsiteY9" fmla="*/ 265936 h 265936"/>
                <a:gd name="connsiteX10" fmla="*/ 93678 w 422695"/>
                <a:gd name="connsiteY10" fmla="*/ 172258 h 265936"/>
                <a:gd name="connsiteX11" fmla="*/ 0 w 422695"/>
                <a:gd name="connsiteY11" fmla="*/ 172258 h 265936"/>
                <a:gd name="connsiteX12" fmla="*/ 0 w 422695"/>
                <a:gd name="connsiteY12" fmla="*/ 100822 h 265936"/>
                <a:gd name="connsiteX0" fmla="*/ 0 w 422695"/>
                <a:gd name="connsiteY0" fmla="*/ 137993 h 303107"/>
                <a:gd name="connsiteX1" fmla="*/ 204803 w 422695"/>
                <a:gd name="connsiteY1" fmla="*/ 101465 h 303107"/>
                <a:gd name="connsiteX2" fmla="*/ 113251 w 422695"/>
                <a:gd name="connsiteY2" fmla="*/ 0 h 303107"/>
                <a:gd name="connsiteX3" fmla="*/ 238529 w 422695"/>
                <a:gd name="connsiteY3" fmla="*/ 44315 h 303107"/>
                <a:gd name="connsiteX4" fmla="*/ 329017 w 422695"/>
                <a:gd name="connsiteY4" fmla="*/ 137993 h 303107"/>
                <a:gd name="connsiteX5" fmla="*/ 422695 w 422695"/>
                <a:gd name="connsiteY5" fmla="*/ 137993 h 303107"/>
                <a:gd name="connsiteX6" fmla="*/ 422695 w 422695"/>
                <a:gd name="connsiteY6" fmla="*/ 209429 h 303107"/>
                <a:gd name="connsiteX7" fmla="*/ 329017 w 422695"/>
                <a:gd name="connsiteY7" fmla="*/ 209429 h 303107"/>
                <a:gd name="connsiteX8" fmla="*/ 329017 w 422695"/>
                <a:gd name="connsiteY8" fmla="*/ 303107 h 303107"/>
                <a:gd name="connsiteX9" fmla="*/ 93678 w 422695"/>
                <a:gd name="connsiteY9" fmla="*/ 303107 h 303107"/>
                <a:gd name="connsiteX10" fmla="*/ 93678 w 422695"/>
                <a:gd name="connsiteY10" fmla="*/ 209429 h 303107"/>
                <a:gd name="connsiteX11" fmla="*/ 0 w 422695"/>
                <a:gd name="connsiteY11" fmla="*/ 209429 h 303107"/>
                <a:gd name="connsiteX12" fmla="*/ 0 w 422695"/>
                <a:gd name="connsiteY12" fmla="*/ 137993 h 303107"/>
                <a:gd name="connsiteX0" fmla="*/ 0 w 422695"/>
                <a:gd name="connsiteY0" fmla="*/ 137993 h 303107"/>
                <a:gd name="connsiteX1" fmla="*/ 204803 w 422695"/>
                <a:gd name="connsiteY1" fmla="*/ 101465 h 303107"/>
                <a:gd name="connsiteX2" fmla="*/ 113251 w 422695"/>
                <a:gd name="connsiteY2" fmla="*/ 0 h 303107"/>
                <a:gd name="connsiteX3" fmla="*/ 216227 w 422695"/>
                <a:gd name="connsiteY3" fmla="*/ 10862 h 303107"/>
                <a:gd name="connsiteX4" fmla="*/ 329017 w 422695"/>
                <a:gd name="connsiteY4" fmla="*/ 137993 h 303107"/>
                <a:gd name="connsiteX5" fmla="*/ 422695 w 422695"/>
                <a:gd name="connsiteY5" fmla="*/ 137993 h 303107"/>
                <a:gd name="connsiteX6" fmla="*/ 422695 w 422695"/>
                <a:gd name="connsiteY6" fmla="*/ 209429 h 303107"/>
                <a:gd name="connsiteX7" fmla="*/ 329017 w 422695"/>
                <a:gd name="connsiteY7" fmla="*/ 209429 h 303107"/>
                <a:gd name="connsiteX8" fmla="*/ 329017 w 422695"/>
                <a:gd name="connsiteY8" fmla="*/ 303107 h 303107"/>
                <a:gd name="connsiteX9" fmla="*/ 93678 w 422695"/>
                <a:gd name="connsiteY9" fmla="*/ 303107 h 303107"/>
                <a:gd name="connsiteX10" fmla="*/ 93678 w 422695"/>
                <a:gd name="connsiteY10" fmla="*/ 209429 h 303107"/>
                <a:gd name="connsiteX11" fmla="*/ 0 w 422695"/>
                <a:gd name="connsiteY11" fmla="*/ 209429 h 303107"/>
                <a:gd name="connsiteX12" fmla="*/ 0 w 422695"/>
                <a:gd name="connsiteY12" fmla="*/ 137993 h 303107"/>
                <a:gd name="connsiteX0" fmla="*/ 0 w 422695"/>
                <a:gd name="connsiteY0" fmla="*/ 137993 h 303107"/>
                <a:gd name="connsiteX1" fmla="*/ 119310 w 422695"/>
                <a:gd name="connsiteY1" fmla="*/ 108899 h 303107"/>
                <a:gd name="connsiteX2" fmla="*/ 113251 w 422695"/>
                <a:gd name="connsiteY2" fmla="*/ 0 h 303107"/>
                <a:gd name="connsiteX3" fmla="*/ 216227 w 422695"/>
                <a:gd name="connsiteY3" fmla="*/ 10862 h 303107"/>
                <a:gd name="connsiteX4" fmla="*/ 329017 w 422695"/>
                <a:gd name="connsiteY4" fmla="*/ 137993 h 303107"/>
                <a:gd name="connsiteX5" fmla="*/ 422695 w 422695"/>
                <a:gd name="connsiteY5" fmla="*/ 137993 h 303107"/>
                <a:gd name="connsiteX6" fmla="*/ 422695 w 422695"/>
                <a:gd name="connsiteY6" fmla="*/ 209429 h 303107"/>
                <a:gd name="connsiteX7" fmla="*/ 329017 w 422695"/>
                <a:gd name="connsiteY7" fmla="*/ 209429 h 303107"/>
                <a:gd name="connsiteX8" fmla="*/ 329017 w 422695"/>
                <a:gd name="connsiteY8" fmla="*/ 303107 h 303107"/>
                <a:gd name="connsiteX9" fmla="*/ 93678 w 422695"/>
                <a:gd name="connsiteY9" fmla="*/ 303107 h 303107"/>
                <a:gd name="connsiteX10" fmla="*/ 93678 w 422695"/>
                <a:gd name="connsiteY10" fmla="*/ 209429 h 303107"/>
                <a:gd name="connsiteX11" fmla="*/ 0 w 422695"/>
                <a:gd name="connsiteY11" fmla="*/ 209429 h 303107"/>
                <a:gd name="connsiteX12" fmla="*/ 0 w 422695"/>
                <a:gd name="connsiteY12" fmla="*/ 137993 h 303107"/>
                <a:gd name="connsiteX0" fmla="*/ 0 w 422695"/>
                <a:gd name="connsiteY0" fmla="*/ 137993 h 303107"/>
                <a:gd name="connsiteX1" fmla="*/ 119310 w 422695"/>
                <a:gd name="connsiteY1" fmla="*/ 108899 h 303107"/>
                <a:gd name="connsiteX2" fmla="*/ 113251 w 422695"/>
                <a:gd name="connsiteY2" fmla="*/ 0 h 303107"/>
                <a:gd name="connsiteX3" fmla="*/ 216227 w 422695"/>
                <a:gd name="connsiteY3" fmla="*/ 10862 h 303107"/>
                <a:gd name="connsiteX4" fmla="*/ 232373 w 422695"/>
                <a:gd name="connsiteY4" fmla="*/ 115691 h 303107"/>
                <a:gd name="connsiteX5" fmla="*/ 422695 w 422695"/>
                <a:gd name="connsiteY5" fmla="*/ 137993 h 303107"/>
                <a:gd name="connsiteX6" fmla="*/ 422695 w 422695"/>
                <a:gd name="connsiteY6" fmla="*/ 209429 h 303107"/>
                <a:gd name="connsiteX7" fmla="*/ 329017 w 422695"/>
                <a:gd name="connsiteY7" fmla="*/ 209429 h 303107"/>
                <a:gd name="connsiteX8" fmla="*/ 329017 w 422695"/>
                <a:gd name="connsiteY8" fmla="*/ 303107 h 303107"/>
                <a:gd name="connsiteX9" fmla="*/ 93678 w 422695"/>
                <a:gd name="connsiteY9" fmla="*/ 303107 h 303107"/>
                <a:gd name="connsiteX10" fmla="*/ 93678 w 422695"/>
                <a:gd name="connsiteY10" fmla="*/ 209429 h 303107"/>
                <a:gd name="connsiteX11" fmla="*/ 0 w 422695"/>
                <a:gd name="connsiteY11" fmla="*/ 209429 h 303107"/>
                <a:gd name="connsiteX12" fmla="*/ 0 w 422695"/>
                <a:gd name="connsiteY12" fmla="*/ 137993 h 303107"/>
                <a:gd name="connsiteX0" fmla="*/ 0 w 422695"/>
                <a:gd name="connsiteY0" fmla="*/ 138283 h 303397"/>
                <a:gd name="connsiteX1" fmla="*/ 119310 w 422695"/>
                <a:gd name="connsiteY1" fmla="*/ 109189 h 303397"/>
                <a:gd name="connsiteX2" fmla="*/ 113251 w 422695"/>
                <a:gd name="connsiteY2" fmla="*/ 290 h 303397"/>
                <a:gd name="connsiteX3" fmla="*/ 219944 w 422695"/>
                <a:gd name="connsiteY3" fmla="*/ 0 h 303397"/>
                <a:gd name="connsiteX4" fmla="*/ 232373 w 422695"/>
                <a:gd name="connsiteY4" fmla="*/ 115981 h 303397"/>
                <a:gd name="connsiteX5" fmla="*/ 422695 w 422695"/>
                <a:gd name="connsiteY5" fmla="*/ 138283 h 303397"/>
                <a:gd name="connsiteX6" fmla="*/ 422695 w 422695"/>
                <a:gd name="connsiteY6" fmla="*/ 209719 h 303397"/>
                <a:gd name="connsiteX7" fmla="*/ 329017 w 422695"/>
                <a:gd name="connsiteY7" fmla="*/ 209719 h 303397"/>
                <a:gd name="connsiteX8" fmla="*/ 329017 w 422695"/>
                <a:gd name="connsiteY8" fmla="*/ 303397 h 303397"/>
                <a:gd name="connsiteX9" fmla="*/ 93678 w 422695"/>
                <a:gd name="connsiteY9" fmla="*/ 303397 h 303397"/>
                <a:gd name="connsiteX10" fmla="*/ 93678 w 422695"/>
                <a:gd name="connsiteY10" fmla="*/ 209719 h 303397"/>
                <a:gd name="connsiteX11" fmla="*/ 0 w 422695"/>
                <a:gd name="connsiteY11" fmla="*/ 209719 h 303397"/>
                <a:gd name="connsiteX12" fmla="*/ 0 w 422695"/>
                <a:gd name="connsiteY12" fmla="*/ 138283 h 303397"/>
                <a:gd name="connsiteX0" fmla="*/ 0 w 422695"/>
                <a:gd name="connsiteY0" fmla="*/ 138283 h 303397"/>
                <a:gd name="connsiteX1" fmla="*/ 119310 w 422695"/>
                <a:gd name="connsiteY1" fmla="*/ 109189 h 303397"/>
                <a:gd name="connsiteX2" fmla="*/ 113251 w 422695"/>
                <a:gd name="connsiteY2" fmla="*/ 290 h 303397"/>
                <a:gd name="connsiteX3" fmla="*/ 219944 w 422695"/>
                <a:gd name="connsiteY3" fmla="*/ 0 h 303397"/>
                <a:gd name="connsiteX4" fmla="*/ 232373 w 422695"/>
                <a:gd name="connsiteY4" fmla="*/ 115981 h 303397"/>
                <a:gd name="connsiteX5" fmla="*/ 344636 w 422695"/>
                <a:gd name="connsiteY5" fmla="*/ 127132 h 303397"/>
                <a:gd name="connsiteX6" fmla="*/ 422695 w 422695"/>
                <a:gd name="connsiteY6" fmla="*/ 209719 h 303397"/>
                <a:gd name="connsiteX7" fmla="*/ 329017 w 422695"/>
                <a:gd name="connsiteY7" fmla="*/ 209719 h 303397"/>
                <a:gd name="connsiteX8" fmla="*/ 329017 w 422695"/>
                <a:gd name="connsiteY8" fmla="*/ 303397 h 303397"/>
                <a:gd name="connsiteX9" fmla="*/ 93678 w 422695"/>
                <a:gd name="connsiteY9" fmla="*/ 303397 h 303397"/>
                <a:gd name="connsiteX10" fmla="*/ 93678 w 422695"/>
                <a:gd name="connsiteY10" fmla="*/ 209719 h 303397"/>
                <a:gd name="connsiteX11" fmla="*/ 0 w 422695"/>
                <a:gd name="connsiteY11" fmla="*/ 209719 h 303397"/>
                <a:gd name="connsiteX12" fmla="*/ 0 w 422695"/>
                <a:gd name="connsiteY12" fmla="*/ 138283 h 303397"/>
                <a:gd name="connsiteX0" fmla="*/ 0 w 352070"/>
                <a:gd name="connsiteY0" fmla="*/ 138283 h 303397"/>
                <a:gd name="connsiteX1" fmla="*/ 119310 w 352070"/>
                <a:gd name="connsiteY1" fmla="*/ 109189 h 303397"/>
                <a:gd name="connsiteX2" fmla="*/ 113251 w 352070"/>
                <a:gd name="connsiteY2" fmla="*/ 290 h 303397"/>
                <a:gd name="connsiteX3" fmla="*/ 219944 w 352070"/>
                <a:gd name="connsiteY3" fmla="*/ 0 h 303397"/>
                <a:gd name="connsiteX4" fmla="*/ 232373 w 352070"/>
                <a:gd name="connsiteY4" fmla="*/ 115981 h 303397"/>
                <a:gd name="connsiteX5" fmla="*/ 344636 w 352070"/>
                <a:gd name="connsiteY5" fmla="*/ 127132 h 303397"/>
                <a:gd name="connsiteX6" fmla="*/ 352070 w 352070"/>
                <a:gd name="connsiteY6" fmla="*/ 209719 h 303397"/>
                <a:gd name="connsiteX7" fmla="*/ 329017 w 352070"/>
                <a:gd name="connsiteY7" fmla="*/ 209719 h 303397"/>
                <a:gd name="connsiteX8" fmla="*/ 329017 w 352070"/>
                <a:gd name="connsiteY8" fmla="*/ 303397 h 303397"/>
                <a:gd name="connsiteX9" fmla="*/ 93678 w 352070"/>
                <a:gd name="connsiteY9" fmla="*/ 303397 h 303397"/>
                <a:gd name="connsiteX10" fmla="*/ 93678 w 352070"/>
                <a:gd name="connsiteY10" fmla="*/ 209719 h 303397"/>
                <a:gd name="connsiteX11" fmla="*/ 0 w 352070"/>
                <a:gd name="connsiteY11" fmla="*/ 209719 h 303397"/>
                <a:gd name="connsiteX12" fmla="*/ 0 w 352070"/>
                <a:gd name="connsiteY12" fmla="*/ 138283 h 303397"/>
                <a:gd name="connsiteX0" fmla="*/ 0 w 352070"/>
                <a:gd name="connsiteY0" fmla="*/ 138283 h 303397"/>
                <a:gd name="connsiteX1" fmla="*/ 119310 w 352070"/>
                <a:gd name="connsiteY1" fmla="*/ 109189 h 303397"/>
                <a:gd name="connsiteX2" fmla="*/ 113251 w 352070"/>
                <a:gd name="connsiteY2" fmla="*/ 290 h 303397"/>
                <a:gd name="connsiteX3" fmla="*/ 219944 w 352070"/>
                <a:gd name="connsiteY3" fmla="*/ 0 h 303397"/>
                <a:gd name="connsiteX4" fmla="*/ 232373 w 352070"/>
                <a:gd name="connsiteY4" fmla="*/ 115981 h 303397"/>
                <a:gd name="connsiteX5" fmla="*/ 344636 w 352070"/>
                <a:gd name="connsiteY5" fmla="*/ 127132 h 303397"/>
                <a:gd name="connsiteX6" fmla="*/ 352070 w 352070"/>
                <a:gd name="connsiteY6" fmla="*/ 209719 h 303397"/>
                <a:gd name="connsiteX7" fmla="*/ 236090 w 352070"/>
                <a:gd name="connsiteY7" fmla="*/ 228305 h 303397"/>
                <a:gd name="connsiteX8" fmla="*/ 329017 w 352070"/>
                <a:gd name="connsiteY8" fmla="*/ 303397 h 303397"/>
                <a:gd name="connsiteX9" fmla="*/ 93678 w 352070"/>
                <a:gd name="connsiteY9" fmla="*/ 303397 h 303397"/>
                <a:gd name="connsiteX10" fmla="*/ 93678 w 352070"/>
                <a:gd name="connsiteY10" fmla="*/ 209719 h 303397"/>
                <a:gd name="connsiteX11" fmla="*/ 0 w 352070"/>
                <a:gd name="connsiteY11" fmla="*/ 209719 h 303397"/>
                <a:gd name="connsiteX12" fmla="*/ 0 w 352070"/>
                <a:gd name="connsiteY12" fmla="*/ 138283 h 303397"/>
                <a:gd name="connsiteX0" fmla="*/ 0 w 352070"/>
                <a:gd name="connsiteY0" fmla="*/ 138283 h 351719"/>
                <a:gd name="connsiteX1" fmla="*/ 119310 w 352070"/>
                <a:gd name="connsiteY1" fmla="*/ 109189 h 351719"/>
                <a:gd name="connsiteX2" fmla="*/ 113251 w 352070"/>
                <a:gd name="connsiteY2" fmla="*/ 290 h 351719"/>
                <a:gd name="connsiteX3" fmla="*/ 219944 w 352070"/>
                <a:gd name="connsiteY3" fmla="*/ 0 h 351719"/>
                <a:gd name="connsiteX4" fmla="*/ 232373 w 352070"/>
                <a:gd name="connsiteY4" fmla="*/ 115981 h 351719"/>
                <a:gd name="connsiteX5" fmla="*/ 344636 w 352070"/>
                <a:gd name="connsiteY5" fmla="*/ 127132 h 351719"/>
                <a:gd name="connsiteX6" fmla="*/ 352070 w 352070"/>
                <a:gd name="connsiteY6" fmla="*/ 209719 h 351719"/>
                <a:gd name="connsiteX7" fmla="*/ 236090 w 352070"/>
                <a:gd name="connsiteY7" fmla="*/ 228305 h 351719"/>
                <a:gd name="connsiteX8" fmla="*/ 232373 w 352070"/>
                <a:gd name="connsiteY8" fmla="*/ 351719 h 351719"/>
                <a:gd name="connsiteX9" fmla="*/ 93678 w 352070"/>
                <a:gd name="connsiteY9" fmla="*/ 303397 h 351719"/>
                <a:gd name="connsiteX10" fmla="*/ 93678 w 352070"/>
                <a:gd name="connsiteY10" fmla="*/ 209719 h 351719"/>
                <a:gd name="connsiteX11" fmla="*/ 0 w 352070"/>
                <a:gd name="connsiteY11" fmla="*/ 209719 h 351719"/>
                <a:gd name="connsiteX12" fmla="*/ 0 w 352070"/>
                <a:gd name="connsiteY12" fmla="*/ 138283 h 351719"/>
                <a:gd name="connsiteX0" fmla="*/ 0 w 352070"/>
                <a:gd name="connsiteY0" fmla="*/ 138283 h 351719"/>
                <a:gd name="connsiteX1" fmla="*/ 119310 w 352070"/>
                <a:gd name="connsiteY1" fmla="*/ 109189 h 351719"/>
                <a:gd name="connsiteX2" fmla="*/ 113251 w 352070"/>
                <a:gd name="connsiteY2" fmla="*/ 290 h 351719"/>
                <a:gd name="connsiteX3" fmla="*/ 219944 w 352070"/>
                <a:gd name="connsiteY3" fmla="*/ 0 h 351719"/>
                <a:gd name="connsiteX4" fmla="*/ 232373 w 352070"/>
                <a:gd name="connsiteY4" fmla="*/ 115981 h 351719"/>
                <a:gd name="connsiteX5" fmla="*/ 344636 w 352070"/>
                <a:gd name="connsiteY5" fmla="*/ 127132 h 351719"/>
                <a:gd name="connsiteX6" fmla="*/ 352070 w 352070"/>
                <a:gd name="connsiteY6" fmla="*/ 209719 h 351719"/>
                <a:gd name="connsiteX7" fmla="*/ 236090 w 352070"/>
                <a:gd name="connsiteY7" fmla="*/ 228305 h 351719"/>
                <a:gd name="connsiteX8" fmla="*/ 232373 w 352070"/>
                <a:gd name="connsiteY8" fmla="*/ 351719 h 351719"/>
                <a:gd name="connsiteX9" fmla="*/ 127132 w 352070"/>
                <a:gd name="connsiteY9" fmla="*/ 351719 h 351719"/>
                <a:gd name="connsiteX10" fmla="*/ 93678 w 352070"/>
                <a:gd name="connsiteY10" fmla="*/ 209719 h 351719"/>
                <a:gd name="connsiteX11" fmla="*/ 0 w 352070"/>
                <a:gd name="connsiteY11" fmla="*/ 209719 h 351719"/>
                <a:gd name="connsiteX12" fmla="*/ 0 w 352070"/>
                <a:gd name="connsiteY12" fmla="*/ 138283 h 351719"/>
                <a:gd name="connsiteX0" fmla="*/ 0 w 352070"/>
                <a:gd name="connsiteY0" fmla="*/ 138283 h 351719"/>
                <a:gd name="connsiteX1" fmla="*/ 119310 w 352070"/>
                <a:gd name="connsiteY1" fmla="*/ 109189 h 351719"/>
                <a:gd name="connsiteX2" fmla="*/ 113251 w 352070"/>
                <a:gd name="connsiteY2" fmla="*/ 290 h 351719"/>
                <a:gd name="connsiteX3" fmla="*/ 219944 w 352070"/>
                <a:gd name="connsiteY3" fmla="*/ 0 h 351719"/>
                <a:gd name="connsiteX4" fmla="*/ 232373 w 352070"/>
                <a:gd name="connsiteY4" fmla="*/ 115981 h 351719"/>
                <a:gd name="connsiteX5" fmla="*/ 344636 w 352070"/>
                <a:gd name="connsiteY5" fmla="*/ 127132 h 351719"/>
                <a:gd name="connsiteX6" fmla="*/ 352070 w 352070"/>
                <a:gd name="connsiteY6" fmla="*/ 209719 h 351719"/>
                <a:gd name="connsiteX7" fmla="*/ 236090 w 352070"/>
                <a:gd name="connsiteY7" fmla="*/ 228305 h 351719"/>
                <a:gd name="connsiteX8" fmla="*/ 232373 w 352070"/>
                <a:gd name="connsiteY8" fmla="*/ 351719 h 351719"/>
                <a:gd name="connsiteX9" fmla="*/ 127132 w 352070"/>
                <a:gd name="connsiteY9" fmla="*/ 351719 h 351719"/>
                <a:gd name="connsiteX10" fmla="*/ 119698 w 352070"/>
                <a:gd name="connsiteY10" fmla="*/ 232022 h 351719"/>
                <a:gd name="connsiteX11" fmla="*/ 0 w 352070"/>
                <a:gd name="connsiteY11" fmla="*/ 209719 h 351719"/>
                <a:gd name="connsiteX12" fmla="*/ 0 w 352070"/>
                <a:gd name="connsiteY12" fmla="*/ 138283 h 351719"/>
                <a:gd name="connsiteX0" fmla="*/ 7435 w 359505"/>
                <a:gd name="connsiteY0" fmla="*/ 138283 h 351719"/>
                <a:gd name="connsiteX1" fmla="*/ 126745 w 359505"/>
                <a:gd name="connsiteY1" fmla="*/ 109189 h 351719"/>
                <a:gd name="connsiteX2" fmla="*/ 120686 w 359505"/>
                <a:gd name="connsiteY2" fmla="*/ 290 h 351719"/>
                <a:gd name="connsiteX3" fmla="*/ 227379 w 359505"/>
                <a:gd name="connsiteY3" fmla="*/ 0 h 351719"/>
                <a:gd name="connsiteX4" fmla="*/ 239808 w 359505"/>
                <a:gd name="connsiteY4" fmla="*/ 115981 h 351719"/>
                <a:gd name="connsiteX5" fmla="*/ 352071 w 359505"/>
                <a:gd name="connsiteY5" fmla="*/ 127132 h 351719"/>
                <a:gd name="connsiteX6" fmla="*/ 359505 w 359505"/>
                <a:gd name="connsiteY6" fmla="*/ 209719 h 351719"/>
                <a:gd name="connsiteX7" fmla="*/ 243525 w 359505"/>
                <a:gd name="connsiteY7" fmla="*/ 228305 h 351719"/>
                <a:gd name="connsiteX8" fmla="*/ 239808 w 359505"/>
                <a:gd name="connsiteY8" fmla="*/ 351719 h 351719"/>
                <a:gd name="connsiteX9" fmla="*/ 134567 w 359505"/>
                <a:gd name="connsiteY9" fmla="*/ 351719 h 351719"/>
                <a:gd name="connsiteX10" fmla="*/ 127133 w 359505"/>
                <a:gd name="connsiteY10" fmla="*/ 232022 h 351719"/>
                <a:gd name="connsiteX11" fmla="*/ 0 w 359505"/>
                <a:gd name="connsiteY11" fmla="*/ 239456 h 351719"/>
                <a:gd name="connsiteX12" fmla="*/ 7435 w 359505"/>
                <a:gd name="connsiteY12" fmla="*/ 138283 h 351719"/>
                <a:gd name="connsiteX0" fmla="*/ 7435 w 359505"/>
                <a:gd name="connsiteY0" fmla="*/ 127132 h 351719"/>
                <a:gd name="connsiteX1" fmla="*/ 126745 w 359505"/>
                <a:gd name="connsiteY1" fmla="*/ 109189 h 351719"/>
                <a:gd name="connsiteX2" fmla="*/ 120686 w 359505"/>
                <a:gd name="connsiteY2" fmla="*/ 290 h 351719"/>
                <a:gd name="connsiteX3" fmla="*/ 227379 w 359505"/>
                <a:gd name="connsiteY3" fmla="*/ 0 h 351719"/>
                <a:gd name="connsiteX4" fmla="*/ 239808 w 359505"/>
                <a:gd name="connsiteY4" fmla="*/ 115981 h 351719"/>
                <a:gd name="connsiteX5" fmla="*/ 352071 w 359505"/>
                <a:gd name="connsiteY5" fmla="*/ 127132 h 351719"/>
                <a:gd name="connsiteX6" fmla="*/ 359505 w 359505"/>
                <a:gd name="connsiteY6" fmla="*/ 209719 h 351719"/>
                <a:gd name="connsiteX7" fmla="*/ 243525 w 359505"/>
                <a:gd name="connsiteY7" fmla="*/ 228305 h 351719"/>
                <a:gd name="connsiteX8" fmla="*/ 239808 w 359505"/>
                <a:gd name="connsiteY8" fmla="*/ 351719 h 351719"/>
                <a:gd name="connsiteX9" fmla="*/ 134567 w 359505"/>
                <a:gd name="connsiteY9" fmla="*/ 351719 h 351719"/>
                <a:gd name="connsiteX10" fmla="*/ 127133 w 359505"/>
                <a:gd name="connsiteY10" fmla="*/ 232022 h 351719"/>
                <a:gd name="connsiteX11" fmla="*/ 0 w 359505"/>
                <a:gd name="connsiteY11" fmla="*/ 239456 h 351719"/>
                <a:gd name="connsiteX12" fmla="*/ 7435 w 359505"/>
                <a:gd name="connsiteY12" fmla="*/ 127132 h 351719"/>
                <a:gd name="connsiteX0" fmla="*/ 7435 w 352071"/>
                <a:gd name="connsiteY0" fmla="*/ 127132 h 351719"/>
                <a:gd name="connsiteX1" fmla="*/ 126745 w 352071"/>
                <a:gd name="connsiteY1" fmla="*/ 109189 h 351719"/>
                <a:gd name="connsiteX2" fmla="*/ 120686 w 352071"/>
                <a:gd name="connsiteY2" fmla="*/ 290 h 351719"/>
                <a:gd name="connsiteX3" fmla="*/ 227379 w 352071"/>
                <a:gd name="connsiteY3" fmla="*/ 0 h 351719"/>
                <a:gd name="connsiteX4" fmla="*/ 239808 w 352071"/>
                <a:gd name="connsiteY4" fmla="*/ 115981 h 351719"/>
                <a:gd name="connsiteX5" fmla="*/ 352071 w 352071"/>
                <a:gd name="connsiteY5" fmla="*/ 127132 h 351719"/>
                <a:gd name="connsiteX6" fmla="*/ 352071 w 352071"/>
                <a:gd name="connsiteY6" fmla="*/ 232022 h 351719"/>
                <a:gd name="connsiteX7" fmla="*/ 243525 w 352071"/>
                <a:gd name="connsiteY7" fmla="*/ 228305 h 351719"/>
                <a:gd name="connsiteX8" fmla="*/ 239808 w 352071"/>
                <a:gd name="connsiteY8" fmla="*/ 351719 h 351719"/>
                <a:gd name="connsiteX9" fmla="*/ 134567 w 352071"/>
                <a:gd name="connsiteY9" fmla="*/ 351719 h 351719"/>
                <a:gd name="connsiteX10" fmla="*/ 127133 w 352071"/>
                <a:gd name="connsiteY10" fmla="*/ 232022 h 351719"/>
                <a:gd name="connsiteX11" fmla="*/ 0 w 352071"/>
                <a:gd name="connsiteY11" fmla="*/ 239456 h 351719"/>
                <a:gd name="connsiteX12" fmla="*/ 7435 w 352071"/>
                <a:gd name="connsiteY12" fmla="*/ 127132 h 351719"/>
                <a:gd name="connsiteX0" fmla="*/ 7435 w 352071"/>
                <a:gd name="connsiteY0" fmla="*/ 127132 h 351719"/>
                <a:gd name="connsiteX1" fmla="*/ 126745 w 352071"/>
                <a:gd name="connsiteY1" fmla="*/ 109189 h 351719"/>
                <a:gd name="connsiteX2" fmla="*/ 120686 w 352071"/>
                <a:gd name="connsiteY2" fmla="*/ 290 h 351719"/>
                <a:gd name="connsiteX3" fmla="*/ 227379 w 352071"/>
                <a:gd name="connsiteY3" fmla="*/ 0 h 351719"/>
                <a:gd name="connsiteX4" fmla="*/ 239808 w 352071"/>
                <a:gd name="connsiteY4" fmla="*/ 115981 h 351719"/>
                <a:gd name="connsiteX5" fmla="*/ 352071 w 352071"/>
                <a:gd name="connsiteY5" fmla="*/ 127132 h 351719"/>
                <a:gd name="connsiteX6" fmla="*/ 352071 w 352071"/>
                <a:gd name="connsiteY6" fmla="*/ 232022 h 351719"/>
                <a:gd name="connsiteX7" fmla="*/ 243525 w 352071"/>
                <a:gd name="connsiteY7" fmla="*/ 228305 h 351719"/>
                <a:gd name="connsiteX8" fmla="*/ 239808 w 352071"/>
                <a:gd name="connsiteY8" fmla="*/ 351719 h 351719"/>
                <a:gd name="connsiteX9" fmla="*/ 134567 w 352071"/>
                <a:gd name="connsiteY9" fmla="*/ 351719 h 351719"/>
                <a:gd name="connsiteX10" fmla="*/ 127133 w 352071"/>
                <a:gd name="connsiteY10" fmla="*/ 232022 h 351719"/>
                <a:gd name="connsiteX11" fmla="*/ 0 w 352071"/>
                <a:gd name="connsiteY11" fmla="*/ 239456 h 351719"/>
                <a:gd name="connsiteX12" fmla="*/ 7435 w 352071"/>
                <a:gd name="connsiteY12" fmla="*/ 127132 h 351719"/>
                <a:gd name="connsiteX0" fmla="*/ 7435 w 352071"/>
                <a:gd name="connsiteY0" fmla="*/ 127132 h 351719"/>
                <a:gd name="connsiteX1" fmla="*/ 126745 w 352071"/>
                <a:gd name="connsiteY1" fmla="*/ 109189 h 351719"/>
                <a:gd name="connsiteX2" fmla="*/ 120686 w 352071"/>
                <a:gd name="connsiteY2" fmla="*/ 290 h 351719"/>
                <a:gd name="connsiteX3" fmla="*/ 227379 w 352071"/>
                <a:gd name="connsiteY3" fmla="*/ 0 h 351719"/>
                <a:gd name="connsiteX4" fmla="*/ 239808 w 352071"/>
                <a:gd name="connsiteY4" fmla="*/ 115981 h 351719"/>
                <a:gd name="connsiteX5" fmla="*/ 352071 w 352071"/>
                <a:gd name="connsiteY5" fmla="*/ 127132 h 351719"/>
                <a:gd name="connsiteX6" fmla="*/ 352071 w 352071"/>
                <a:gd name="connsiteY6" fmla="*/ 232022 h 351719"/>
                <a:gd name="connsiteX7" fmla="*/ 243525 w 352071"/>
                <a:gd name="connsiteY7" fmla="*/ 228305 h 351719"/>
                <a:gd name="connsiteX8" fmla="*/ 239808 w 352071"/>
                <a:gd name="connsiteY8" fmla="*/ 351719 h 351719"/>
                <a:gd name="connsiteX9" fmla="*/ 134567 w 352071"/>
                <a:gd name="connsiteY9" fmla="*/ 351719 h 351719"/>
                <a:gd name="connsiteX10" fmla="*/ 127133 w 352071"/>
                <a:gd name="connsiteY10" fmla="*/ 232022 h 351719"/>
                <a:gd name="connsiteX11" fmla="*/ 0 w 352071"/>
                <a:gd name="connsiteY11" fmla="*/ 239456 h 351719"/>
                <a:gd name="connsiteX12" fmla="*/ 7435 w 352071"/>
                <a:gd name="connsiteY12" fmla="*/ 127132 h 351719"/>
                <a:gd name="connsiteX0" fmla="*/ 7435 w 352071"/>
                <a:gd name="connsiteY0" fmla="*/ 127132 h 351719"/>
                <a:gd name="connsiteX1" fmla="*/ 126745 w 352071"/>
                <a:gd name="connsiteY1" fmla="*/ 109189 h 351719"/>
                <a:gd name="connsiteX2" fmla="*/ 120686 w 352071"/>
                <a:gd name="connsiteY2" fmla="*/ 290 h 351719"/>
                <a:gd name="connsiteX3" fmla="*/ 227379 w 352071"/>
                <a:gd name="connsiteY3" fmla="*/ 0 h 351719"/>
                <a:gd name="connsiteX4" fmla="*/ 239808 w 352071"/>
                <a:gd name="connsiteY4" fmla="*/ 115981 h 351719"/>
                <a:gd name="connsiteX5" fmla="*/ 352071 w 352071"/>
                <a:gd name="connsiteY5" fmla="*/ 127132 h 351719"/>
                <a:gd name="connsiteX6" fmla="*/ 352071 w 352071"/>
                <a:gd name="connsiteY6" fmla="*/ 232022 h 351719"/>
                <a:gd name="connsiteX7" fmla="*/ 243525 w 352071"/>
                <a:gd name="connsiteY7" fmla="*/ 228305 h 351719"/>
                <a:gd name="connsiteX8" fmla="*/ 239808 w 352071"/>
                <a:gd name="connsiteY8" fmla="*/ 351719 h 351719"/>
                <a:gd name="connsiteX9" fmla="*/ 134567 w 352071"/>
                <a:gd name="connsiteY9" fmla="*/ 351719 h 351719"/>
                <a:gd name="connsiteX10" fmla="*/ 127133 w 352071"/>
                <a:gd name="connsiteY10" fmla="*/ 232022 h 351719"/>
                <a:gd name="connsiteX11" fmla="*/ 0 w 352071"/>
                <a:gd name="connsiteY11" fmla="*/ 239456 h 351719"/>
                <a:gd name="connsiteX12" fmla="*/ 7435 w 352071"/>
                <a:gd name="connsiteY12" fmla="*/ 127132 h 351719"/>
                <a:gd name="connsiteX0" fmla="*/ 7435 w 359215"/>
                <a:gd name="connsiteY0" fmla="*/ 127132 h 351719"/>
                <a:gd name="connsiteX1" fmla="*/ 126745 w 359215"/>
                <a:gd name="connsiteY1" fmla="*/ 109189 h 351719"/>
                <a:gd name="connsiteX2" fmla="*/ 120686 w 359215"/>
                <a:gd name="connsiteY2" fmla="*/ 290 h 351719"/>
                <a:gd name="connsiteX3" fmla="*/ 227379 w 359215"/>
                <a:gd name="connsiteY3" fmla="*/ 0 h 351719"/>
                <a:gd name="connsiteX4" fmla="*/ 239808 w 359215"/>
                <a:gd name="connsiteY4" fmla="*/ 115981 h 351719"/>
                <a:gd name="connsiteX5" fmla="*/ 352071 w 359215"/>
                <a:gd name="connsiteY5" fmla="*/ 127132 h 351719"/>
                <a:gd name="connsiteX6" fmla="*/ 359215 w 359215"/>
                <a:gd name="connsiteY6" fmla="*/ 231505 h 351719"/>
                <a:gd name="connsiteX7" fmla="*/ 243525 w 359215"/>
                <a:gd name="connsiteY7" fmla="*/ 228305 h 351719"/>
                <a:gd name="connsiteX8" fmla="*/ 239808 w 359215"/>
                <a:gd name="connsiteY8" fmla="*/ 351719 h 351719"/>
                <a:gd name="connsiteX9" fmla="*/ 134567 w 359215"/>
                <a:gd name="connsiteY9" fmla="*/ 351719 h 351719"/>
                <a:gd name="connsiteX10" fmla="*/ 127133 w 359215"/>
                <a:gd name="connsiteY10" fmla="*/ 232022 h 351719"/>
                <a:gd name="connsiteX11" fmla="*/ 0 w 359215"/>
                <a:gd name="connsiteY11" fmla="*/ 239456 h 351719"/>
                <a:gd name="connsiteX12" fmla="*/ 7435 w 359215"/>
                <a:gd name="connsiteY12" fmla="*/ 127132 h 351719"/>
                <a:gd name="connsiteX0" fmla="*/ 7435 w 359215"/>
                <a:gd name="connsiteY0" fmla="*/ 127132 h 351719"/>
                <a:gd name="connsiteX1" fmla="*/ 126745 w 359215"/>
                <a:gd name="connsiteY1" fmla="*/ 109189 h 351719"/>
                <a:gd name="connsiteX2" fmla="*/ 120686 w 359215"/>
                <a:gd name="connsiteY2" fmla="*/ 290 h 351719"/>
                <a:gd name="connsiteX3" fmla="*/ 227379 w 359215"/>
                <a:gd name="connsiteY3" fmla="*/ 0 h 351719"/>
                <a:gd name="connsiteX4" fmla="*/ 239808 w 359215"/>
                <a:gd name="connsiteY4" fmla="*/ 115981 h 351719"/>
                <a:gd name="connsiteX5" fmla="*/ 356834 w 359215"/>
                <a:gd name="connsiteY5" fmla="*/ 123555 h 351719"/>
                <a:gd name="connsiteX6" fmla="*/ 359215 w 359215"/>
                <a:gd name="connsiteY6" fmla="*/ 231505 h 351719"/>
                <a:gd name="connsiteX7" fmla="*/ 243525 w 359215"/>
                <a:gd name="connsiteY7" fmla="*/ 228305 h 351719"/>
                <a:gd name="connsiteX8" fmla="*/ 239808 w 359215"/>
                <a:gd name="connsiteY8" fmla="*/ 351719 h 351719"/>
                <a:gd name="connsiteX9" fmla="*/ 134567 w 359215"/>
                <a:gd name="connsiteY9" fmla="*/ 351719 h 351719"/>
                <a:gd name="connsiteX10" fmla="*/ 127133 w 359215"/>
                <a:gd name="connsiteY10" fmla="*/ 232022 h 351719"/>
                <a:gd name="connsiteX11" fmla="*/ 0 w 359215"/>
                <a:gd name="connsiteY11" fmla="*/ 239456 h 351719"/>
                <a:gd name="connsiteX12" fmla="*/ 7435 w 359215"/>
                <a:gd name="connsiteY12" fmla="*/ 127132 h 351719"/>
                <a:gd name="connsiteX0" fmla="*/ 7435 w 359215"/>
                <a:gd name="connsiteY0" fmla="*/ 127132 h 351719"/>
                <a:gd name="connsiteX1" fmla="*/ 126745 w 359215"/>
                <a:gd name="connsiteY1" fmla="*/ 109189 h 351719"/>
                <a:gd name="connsiteX2" fmla="*/ 120686 w 359215"/>
                <a:gd name="connsiteY2" fmla="*/ 290 h 351719"/>
                <a:gd name="connsiteX3" fmla="*/ 227379 w 359215"/>
                <a:gd name="connsiteY3" fmla="*/ 0 h 351719"/>
                <a:gd name="connsiteX4" fmla="*/ 239808 w 359215"/>
                <a:gd name="connsiteY4" fmla="*/ 123555 h 351719"/>
                <a:gd name="connsiteX5" fmla="*/ 356834 w 359215"/>
                <a:gd name="connsiteY5" fmla="*/ 123555 h 351719"/>
                <a:gd name="connsiteX6" fmla="*/ 359215 w 359215"/>
                <a:gd name="connsiteY6" fmla="*/ 231505 h 351719"/>
                <a:gd name="connsiteX7" fmla="*/ 243525 w 359215"/>
                <a:gd name="connsiteY7" fmla="*/ 228305 h 351719"/>
                <a:gd name="connsiteX8" fmla="*/ 239808 w 359215"/>
                <a:gd name="connsiteY8" fmla="*/ 351719 h 351719"/>
                <a:gd name="connsiteX9" fmla="*/ 134567 w 359215"/>
                <a:gd name="connsiteY9" fmla="*/ 351719 h 351719"/>
                <a:gd name="connsiteX10" fmla="*/ 127133 w 359215"/>
                <a:gd name="connsiteY10" fmla="*/ 232022 h 351719"/>
                <a:gd name="connsiteX11" fmla="*/ 0 w 359215"/>
                <a:gd name="connsiteY11" fmla="*/ 239456 h 351719"/>
                <a:gd name="connsiteX12" fmla="*/ 7435 w 359215"/>
                <a:gd name="connsiteY12" fmla="*/ 127132 h 351719"/>
                <a:gd name="connsiteX0" fmla="*/ 7435 w 359215"/>
                <a:gd name="connsiteY0" fmla="*/ 127132 h 351719"/>
                <a:gd name="connsiteX1" fmla="*/ 126745 w 359215"/>
                <a:gd name="connsiteY1" fmla="*/ 123555 h 351719"/>
                <a:gd name="connsiteX2" fmla="*/ 120686 w 359215"/>
                <a:gd name="connsiteY2" fmla="*/ 290 h 351719"/>
                <a:gd name="connsiteX3" fmla="*/ 227379 w 359215"/>
                <a:gd name="connsiteY3" fmla="*/ 0 h 351719"/>
                <a:gd name="connsiteX4" fmla="*/ 239808 w 359215"/>
                <a:gd name="connsiteY4" fmla="*/ 123555 h 351719"/>
                <a:gd name="connsiteX5" fmla="*/ 356834 w 359215"/>
                <a:gd name="connsiteY5" fmla="*/ 123555 h 351719"/>
                <a:gd name="connsiteX6" fmla="*/ 359215 w 359215"/>
                <a:gd name="connsiteY6" fmla="*/ 231505 h 351719"/>
                <a:gd name="connsiteX7" fmla="*/ 243525 w 359215"/>
                <a:gd name="connsiteY7" fmla="*/ 228305 h 351719"/>
                <a:gd name="connsiteX8" fmla="*/ 239808 w 359215"/>
                <a:gd name="connsiteY8" fmla="*/ 351719 h 351719"/>
                <a:gd name="connsiteX9" fmla="*/ 134567 w 359215"/>
                <a:gd name="connsiteY9" fmla="*/ 351719 h 351719"/>
                <a:gd name="connsiteX10" fmla="*/ 127133 w 359215"/>
                <a:gd name="connsiteY10" fmla="*/ 232022 h 351719"/>
                <a:gd name="connsiteX11" fmla="*/ 0 w 359215"/>
                <a:gd name="connsiteY11" fmla="*/ 239456 h 351719"/>
                <a:gd name="connsiteX12" fmla="*/ 7435 w 359215"/>
                <a:gd name="connsiteY12" fmla="*/ 127132 h 351719"/>
                <a:gd name="connsiteX0" fmla="*/ 2672 w 354452"/>
                <a:gd name="connsiteY0" fmla="*/ 127132 h 351719"/>
                <a:gd name="connsiteX1" fmla="*/ 121982 w 354452"/>
                <a:gd name="connsiteY1" fmla="*/ 123555 h 351719"/>
                <a:gd name="connsiteX2" fmla="*/ 115923 w 354452"/>
                <a:gd name="connsiteY2" fmla="*/ 290 h 351719"/>
                <a:gd name="connsiteX3" fmla="*/ 222616 w 354452"/>
                <a:gd name="connsiteY3" fmla="*/ 0 h 351719"/>
                <a:gd name="connsiteX4" fmla="*/ 235045 w 354452"/>
                <a:gd name="connsiteY4" fmla="*/ 123555 h 351719"/>
                <a:gd name="connsiteX5" fmla="*/ 352071 w 354452"/>
                <a:gd name="connsiteY5" fmla="*/ 123555 h 351719"/>
                <a:gd name="connsiteX6" fmla="*/ 354452 w 354452"/>
                <a:gd name="connsiteY6" fmla="*/ 231505 h 351719"/>
                <a:gd name="connsiteX7" fmla="*/ 238762 w 354452"/>
                <a:gd name="connsiteY7" fmla="*/ 228305 h 351719"/>
                <a:gd name="connsiteX8" fmla="*/ 235045 w 354452"/>
                <a:gd name="connsiteY8" fmla="*/ 351719 h 351719"/>
                <a:gd name="connsiteX9" fmla="*/ 129804 w 354452"/>
                <a:gd name="connsiteY9" fmla="*/ 351719 h 351719"/>
                <a:gd name="connsiteX10" fmla="*/ 122370 w 354452"/>
                <a:gd name="connsiteY10" fmla="*/ 232022 h 351719"/>
                <a:gd name="connsiteX11" fmla="*/ 0 w 354452"/>
                <a:gd name="connsiteY11" fmla="*/ 231505 h 351719"/>
                <a:gd name="connsiteX12" fmla="*/ 2672 w 354452"/>
                <a:gd name="connsiteY12" fmla="*/ 127132 h 351719"/>
                <a:gd name="connsiteX0" fmla="*/ 2672 w 354452"/>
                <a:gd name="connsiteY0" fmla="*/ 126842 h 351429"/>
                <a:gd name="connsiteX1" fmla="*/ 121982 w 354452"/>
                <a:gd name="connsiteY1" fmla="*/ 123265 h 351429"/>
                <a:gd name="connsiteX2" fmla="*/ 115923 w 354452"/>
                <a:gd name="connsiteY2" fmla="*/ 0 h 351429"/>
                <a:gd name="connsiteX3" fmla="*/ 232141 w 354452"/>
                <a:gd name="connsiteY3" fmla="*/ 4472 h 351429"/>
                <a:gd name="connsiteX4" fmla="*/ 235045 w 354452"/>
                <a:gd name="connsiteY4" fmla="*/ 123265 h 351429"/>
                <a:gd name="connsiteX5" fmla="*/ 352071 w 354452"/>
                <a:gd name="connsiteY5" fmla="*/ 123265 h 351429"/>
                <a:gd name="connsiteX6" fmla="*/ 354452 w 354452"/>
                <a:gd name="connsiteY6" fmla="*/ 231215 h 351429"/>
                <a:gd name="connsiteX7" fmla="*/ 238762 w 354452"/>
                <a:gd name="connsiteY7" fmla="*/ 228015 h 351429"/>
                <a:gd name="connsiteX8" fmla="*/ 235045 w 354452"/>
                <a:gd name="connsiteY8" fmla="*/ 351429 h 351429"/>
                <a:gd name="connsiteX9" fmla="*/ 129804 w 354452"/>
                <a:gd name="connsiteY9" fmla="*/ 351429 h 351429"/>
                <a:gd name="connsiteX10" fmla="*/ 122370 w 354452"/>
                <a:gd name="connsiteY10" fmla="*/ 231732 h 351429"/>
                <a:gd name="connsiteX11" fmla="*/ 0 w 354452"/>
                <a:gd name="connsiteY11" fmla="*/ 231215 h 351429"/>
                <a:gd name="connsiteX12" fmla="*/ 2672 w 354452"/>
                <a:gd name="connsiteY12" fmla="*/ 126842 h 351429"/>
                <a:gd name="connsiteX0" fmla="*/ 2672 w 354452"/>
                <a:gd name="connsiteY0" fmla="*/ 129514 h 354101"/>
                <a:gd name="connsiteX1" fmla="*/ 121982 w 354452"/>
                <a:gd name="connsiteY1" fmla="*/ 125937 h 354101"/>
                <a:gd name="connsiteX2" fmla="*/ 115923 w 354452"/>
                <a:gd name="connsiteY2" fmla="*/ 2672 h 354101"/>
                <a:gd name="connsiteX3" fmla="*/ 224997 w 354452"/>
                <a:gd name="connsiteY3" fmla="*/ 0 h 354101"/>
                <a:gd name="connsiteX4" fmla="*/ 235045 w 354452"/>
                <a:gd name="connsiteY4" fmla="*/ 125937 h 354101"/>
                <a:gd name="connsiteX5" fmla="*/ 352071 w 354452"/>
                <a:gd name="connsiteY5" fmla="*/ 125937 h 354101"/>
                <a:gd name="connsiteX6" fmla="*/ 354452 w 354452"/>
                <a:gd name="connsiteY6" fmla="*/ 233887 h 354101"/>
                <a:gd name="connsiteX7" fmla="*/ 238762 w 354452"/>
                <a:gd name="connsiteY7" fmla="*/ 230687 h 354101"/>
                <a:gd name="connsiteX8" fmla="*/ 235045 w 354452"/>
                <a:gd name="connsiteY8" fmla="*/ 354101 h 354101"/>
                <a:gd name="connsiteX9" fmla="*/ 129804 w 354452"/>
                <a:gd name="connsiteY9" fmla="*/ 354101 h 354101"/>
                <a:gd name="connsiteX10" fmla="*/ 122370 w 354452"/>
                <a:gd name="connsiteY10" fmla="*/ 234404 h 354101"/>
                <a:gd name="connsiteX11" fmla="*/ 0 w 354452"/>
                <a:gd name="connsiteY11" fmla="*/ 233887 h 354101"/>
                <a:gd name="connsiteX12" fmla="*/ 2672 w 354452"/>
                <a:gd name="connsiteY12" fmla="*/ 129514 h 354101"/>
                <a:gd name="connsiteX0" fmla="*/ 2672 w 354452"/>
                <a:gd name="connsiteY0" fmla="*/ 127133 h 351720"/>
                <a:gd name="connsiteX1" fmla="*/ 121982 w 354452"/>
                <a:gd name="connsiteY1" fmla="*/ 123556 h 351720"/>
                <a:gd name="connsiteX2" fmla="*/ 115923 w 354452"/>
                <a:gd name="connsiteY2" fmla="*/ 291 h 351720"/>
                <a:gd name="connsiteX3" fmla="*/ 239285 w 354452"/>
                <a:gd name="connsiteY3" fmla="*/ 0 h 351720"/>
                <a:gd name="connsiteX4" fmla="*/ 235045 w 354452"/>
                <a:gd name="connsiteY4" fmla="*/ 123556 h 351720"/>
                <a:gd name="connsiteX5" fmla="*/ 352071 w 354452"/>
                <a:gd name="connsiteY5" fmla="*/ 123556 h 351720"/>
                <a:gd name="connsiteX6" fmla="*/ 354452 w 354452"/>
                <a:gd name="connsiteY6" fmla="*/ 231506 h 351720"/>
                <a:gd name="connsiteX7" fmla="*/ 238762 w 354452"/>
                <a:gd name="connsiteY7" fmla="*/ 228306 h 351720"/>
                <a:gd name="connsiteX8" fmla="*/ 235045 w 354452"/>
                <a:gd name="connsiteY8" fmla="*/ 351720 h 351720"/>
                <a:gd name="connsiteX9" fmla="*/ 129804 w 354452"/>
                <a:gd name="connsiteY9" fmla="*/ 351720 h 351720"/>
                <a:gd name="connsiteX10" fmla="*/ 122370 w 354452"/>
                <a:gd name="connsiteY10" fmla="*/ 232023 h 351720"/>
                <a:gd name="connsiteX11" fmla="*/ 0 w 354452"/>
                <a:gd name="connsiteY11" fmla="*/ 231506 h 351720"/>
                <a:gd name="connsiteX12" fmla="*/ 2672 w 354452"/>
                <a:gd name="connsiteY12" fmla="*/ 127133 h 351720"/>
                <a:gd name="connsiteX0" fmla="*/ 2672 w 354452"/>
                <a:gd name="connsiteY0" fmla="*/ 132165 h 356752"/>
                <a:gd name="connsiteX1" fmla="*/ 121982 w 354452"/>
                <a:gd name="connsiteY1" fmla="*/ 128588 h 356752"/>
                <a:gd name="connsiteX2" fmla="*/ 125297 w 354452"/>
                <a:gd name="connsiteY2" fmla="*/ 0 h 356752"/>
                <a:gd name="connsiteX3" fmla="*/ 239285 w 354452"/>
                <a:gd name="connsiteY3" fmla="*/ 5032 h 356752"/>
                <a:gd name="connsiteX4" fmla="*/ 235045 w 354452"/>
                <a:gd name="connsiteY4" fmla="*/ 128588 h 356752"/>
                <a:gd name="connsiteX5" fmla="*/ 352071 w 354452"/>
                <a:gd name="connsiteY5" fmla="*/ 128588 h 356752"/>
                <a:gd name="connsiteX6" fmla="*/ 354452 w 354452"/>
                <a:gd name="connsiteY6" fmla="*/ 236538 h 356752"/>
                <a:gd name="connsiteX7" fmla="*/ 238762 w 354452"/>
                <a:gd name="connsiteY7" fmla="*/ 233338 h 356752"/>
                <a:gd name="connsiteX8" fmla="*/ 235045 w 354452"/>
                <a:gd name="connsiteY8" fmla="*/ 356752 h 356752"/>
                <a:gd name="connsiteX9" fmla="*/ 129804 w 354452"/>
                <a:gd name="connsiteY9" fmla="*/ 356752 h 356752"/>
                <a:gd name="connsiteX10" fmla="*/ 122370 w 354452"/>
                <a:gd name="connsiteY10" fmla="*/ 237055 h 356752"/>
                <a:gd name="connsiteX11" fmla="*/ 0 w 354452"/>
                <a:gd name="connsiteY11" fmla="*/ 236538 h 356752"/>
                <a:gd name="connsiteX12" fmla="*/ 2672 w 354452"/>
                <a:gd name="connsiteY12" fmla="*/ 132165 h 356752"/>
                <a:gd name="connsiteX0" fmla="*/ 2672 w 354452"/>
                <a:gd name="connsiteY0" fmla="*/ 132165 h 356752"/>
                <a:gd name="connsiteX1" fmla="*/ 121982 w 354452"/>
                <a:gd name="connsiteY1" fmla="*/ 128588 h 356752"/>
                <a:gd name="connsiteX2" fmla="*/ 125297 w 354452"/>
                <a:gd name="connsiteY2" fmla="*/ 0 h 356752"/>
                <a:gd name="connsiteX3" fmla="*/ 239285 w 354452"/>
                <a:gd name="connsiteY3" fmla="*/ 5032 h 356752"/>
                <a:gd name="connsiteX4" fmla="*/ 235045 w 354452"/>
                <a:gd name="connsiteY4" fmla="*/ 128588 h 356752"/>
                <a:gd name="connsiteX5" fmla="*/ 352071 w 354452"/>
                <a:gd name="connsiteY5" fmla="*/ 128588 h 356752"/>
                <a:gd name="connsiteX6" fmla="*/ 354452 w 354452"/>
                <a:gd name="connsiteY6" fmla="*/ 236538 h 356752"/>
                <a:gd name="connsiteX7" fmla="*/ 231659 w 354452"/>
                <a:gd name="connsiteY7" fmla="*/ 236537 h 356752"/>
                <a:gd name="connsiteX8" fmla="*/ 235045 w 354452"/>
                <a:gd name="connsiteY8" fmla="*/ 356752 h 356752"/>
                <a:gd name="connsiteX9" fmla="*/ 129804 w 354452"/>
                <a:gd name="connsiteY9" fmla="*/ 356752 h 356752"/>
                <a:gd name="connsiteX10" fmla="*/ 122370 w 354452"/>
                <a:gd name="connsiteY10" fmla="*/ 237055 h 356752"/>
                <a:gd name="connsiteX11" fmla="*/ 0 w 354452"/>
                <a:gd name="connsiteY11" fmla="*/ 236538 h 356752"/>
                <a:gd name="connsiteX12" fmla="*/ 2672 w 354452"/>
                <a:gd name="connsiteY12" fmla="*/ 132165 h 356752"/>
                <a:gd name="connsiteX0" fmla="*/ 2672 w 354452"/>
                <a:gd name="connsiteY0" fmla="*/ 132165 h 356752"/>
                <a:gd name="connsiteX1" fmla="*/ 121982 w 354452"/>
                <a:gd name="connsiteY1" fmla="*/ 128588 h 356752"/>
                <a:gd name="connsiteX2" fmla="*/ 125297 w 354452"/>
                <a:gd name="connsiteY2" fmla="*/ 0 h 356752"/>
                <a:gd name="connsiteX3" fmla="*/ 239285 w 354452"/>
                <a:gd name="connsiteY3" fmla="*/ 5032 h 356752"/>
                <a:gd name="connsiteX4" fmla="*/ 238009 w 354452"/>
                <a:gd name="connsiteY4" fmla="*/ 128587 h 356752"/>
                <a:gd name="connsiteX5" fmla="*/ 352071 w 354452"/>
                <a:gd name="connsiteY5" fmla="*/ 128588 h 356752"/>
                <a:gd name="connsiteX6" fmla="*/ 354452 w 354452"/>
                <a:gd name="connsiteY6" fmla="*/ 236538 h 356752"/>
                <a:gd name="connsiteX7" fmla="*/ 231659 w 354452"/>
                <a:gd name="connsiteY7" fmla="*/ 236537 h 356752"/>
                <a:gd name="connsiteX8" fmla="*/ 235045 w 354452"/>
                <a:gd name="connsiteY8" fmla="*/ 356752 h 356752"/>
                <a:gd name="connsiteX9" fmla="*/ 129804 w 354452"/>
                <a:gd name="connsiteY9" fmla="*/ 356752 h 356752"/>
                <a:gd name="connsiteX10" fmla="*/ 122370 w 354452"/>
                <a:gd name="connsiteY10" fmla="*/ 237055 h 356752"/>
                <a:gd name="connsiteX11" fmla="*/ 0 w 354452"/>
                <a:gd name="connsiteY11" fmla="*/ 236538 h 356752"/>
                <a:gd name="connsiteX12" fmla="*/ 2672 w 354452"/>
                <a:gd name="connsiteY12" fmla="*/ 132165 h 356752"/>
                <a:gd name="connsiteX0" fmla="*/ 2672 w 354452"/>
                <a:gd name="connsiteY0" fmla="*/ 132165 h 356752"/>
                <a:gd name="connsiteX1" fmla="*/ 121982 w 354452"/>
                <a:gd name="connsiteY1" fmla="*/ 128588 h 356752"/>
                <a:gd name="connsiteX2" fmla="*/ 125297 w 354452"/>
                <a:gd name="connsiteY2" fmla="*/ 0 h 356752"/>
                <a:gd name="connsiteX3" fmla="*/ 238009 w 354452"/>
                <a:gd name="connsiteY3" fmla="*/ 0 h 356752"/>
                <a:gd name="connsiteX4" fmla="*/ 238009 w 354452"/>
                <a:gd name="connsiteY4" fmla="*/ 128587 h 356752"/>
                <a:gd name="connsiteX5" fmla="*/ 352071 w 354452"/>
                <a:gd name="connsiteY5" fmla="*/ 128588 h 356752"/>
                <a:gd name="connsiteX6" fmla="*/ 354452 w 354452"/>
                <a:gd name="connsiteY6" fmla="*/ 236538 h 356752"/>
                <a:gd name="connsiteX7" fmla="*/ 231659 w 354452"/>
                <a:gd name="connsiteY7" fmla="*/ 236537 h 356752"/>
                <a:gd name="connsiteX8" fmla="*/ 235045 w 354452"/>
                <a:gd name="connsiteY8" fmla="*/ 356752 h 356752"/>
                <a:gd name="connsiteX9" fmla="*/ 129804 w 354452"/>
                <a:gd name="connsiteY9" fmla="*/ 356752 h 356752"/>
                <a:gd name="connsiteX10" fmla="*/ 122370 w 354452"/>
                <a:gd name="connsiteY10" fmla="*/ 237055 h 356752"/>
                <a:gd name="connsiteX11" fmla="*/ 0 w 354452"/>
                <a:gd name="connsiteY11" fmla="*/ 236538 h 356752"/>
                <a:gd name="connsiteX12" fmla="*/ 2672 w 354452"/>
                <a:gd name="connsiteY12" fmla="*/ 132165 h 356752"/>
                <a:gd name="connsiteX0" fmla="*/ 2672 w 354452"/>
                <a:gd name="connsiteY0" fmla="*/ 132165 h 361950"/>
                <a:gd name="connsiteX1" fmla="*/ 121982 w 354452"/>
                <a:gd name="connsiteY1" fmla="*/ 128588 h 361950"/>
                <a:gd name="connsiteX2" fmla="*/ 125297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1659 w 354452"/>
                <a:gd name="connsiteY7" fmla="*/ 236537 h 361950"/>
                <a:gd name="connsiteX8" fmla="*/ 235045 w 354452"/>
                <a:gd name="connsiteY8" fmla="*/ 356752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32165 h 361950"/>
                <a:gd name="connsiteX0" fmla="*/ 2672 w 354452"/>
                <a:gd name="connsiteY0" fmla="*/ 132165 h 361950"/>
                <a:gd name="connsiteX1" fmla="*/ 121982 w 354452"/>
                <a:gd name="connsiteY1" fmla="*/ 128588 h 361950"/>
                <a:gd name="connsiteX2" fmla="*/ 125297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1659 w 354452"/>
                <a:gd name="connsiteY7" fmla="*/ 236537 h 361950"/>
                <a:gd name="connsiteX8" fmla="*/ 238009 w 354452"/>
                <a:gd name="connsiteY8" fmla="*/ 361950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32165 h 361950"/>
                <a:gd name="connsiteX0" fmla="*/ 2672 w 354452"/>
                <a:gd name="connsiteY0" fmla="*/ 132165 h 361950"/>
                <a:gd name="connsiteX1" fmla="*/ 121982 w 354452"/>
                <a:gd name="connsiteY1" fmla="*/ 128588 h 361950"/>
                <a:gd name="connsiteX2" fmla="*/ 125297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8009 w 354452"/>
                <a:gd name="connsiteY7" fmla="*/ 236537 h 361950"/>
                <a:gd name="connsiteX8" fmla="*/ 238009 w 354452"/>
                <a:gd name="connsiteY8" fmla="*/ 361950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32165 h 361950"/>
                <a:gd name="connsiteX0" fmla="*/ 2672 w 354452"/>
                <a:gd name="connsiteY0" fmla="*/ 132165 h 361950"/>
                <a:gd name="connsiteX1" fmla="*/ 121982 w 354452"/>
                <a:gd name="connsiteY1" fmla="*/ 128588 h 361950"/>
                <a:gd name="connsiteX2" fmla="*/ 124045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8009 w 354452"/>
                <a:gd name="connsiteY7" fmla="*/ 236537 h 361950"/>
                <a:gd name="connsiteX8" fmla="*/ 238009 w 354452"/>
                <a:gd name="connsiteY8" fmla="*/ 361950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32165 h 361950"/>
                <a:gd name="connsiteX0" fmla="*/ 2672 w 354452"/>
                <a:gd name="connsiteY0" fmla="*/ 128587 h 361950"/>
                <a:gd name="connsiteX1" fmla="*/ 121982 w 354452"/>
                <a:gd name="connsiteY1" fmla="*/ 128588 h 361950"/>
                <a:gd name="connsiteX2" fmla="*/ 124045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8009 w 354452"/>
                <a:gd name="connsiteY7" fmla="*/ 236537 h 361950"/>
                <a:gd name="connsiteX8" fmla="*/ 238009 w 354452"/>
                <a:gd name="connsiteY8" fmla="*/ 361950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28587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4452" h="361950">
                  <a:moveTo>
                    <a:pt x="2672" y="128587"/>
                  </a:moveTo>
                  <a:lnTo>
                    <a:pt x="121982" y="128588"/>
                  </a:lnTo>
                  <a:cubicBezTo>
                    <a:pt x="122670" y="85725"/>
                    <a:pt x="123357" y="42863"/>
                    <a:pt x="124045" y="0"/>
                  </a:cubicBezTo>
                  <a:lnTo>
                    <a:pt x="238009" y="0"/>
                  </a:lnTo>
                  <a:cubicBezTo>
                    <a:pt x="237584" y="41185"/>
                    <a:pt x="238434" y="87402"/>
                    <a:pt x="238009" y="128587"/>
                  </a:cubicBezTo>
                  <a:lnTo>
                    <a:pt x="352071" y="128588"/>
                  </a:lnTo>
                  <a:cubicBezTo>
                    <a:pt x="352865" y="164571"/>
                    <a:pt x="353658" y="200555"/>
                    <a:pt x="354452" y="236538"/>
                  </a:cubicBezTo>
                  <a:lnTo>
                    <a:pt x="238009" y="236537"/>
                  </a:lnTo>
                  <a:cubicBezTo>
                    <a:pt x="239138" y="276609"/>
                    <a:pt x="236880" y="321878"/>
                    <a:pt x="238009" y="361950"/>
                  </a:cubicBezTo>
                  <a:lnTo>
                    <a:pt x="125297" y="361950"/>
                  </a:lnTo>
                  <a:cubicBezTo>
                    <a:pt x="124321" y="320318"/>
                    <a:pt x="123346" y="278687"/>
                    <a:pt x="122370" y="237055"/>
                  </a:cubicBezTo>
                  <a:lnTo>
                    <a:pt x="0" y="236538"/>
                  </a:lnTo>
                  <a:cubicBezTo>
                    <a:pt x="891" y="201747"/>
                    <a:pt x="1781" y="163378"/>
                    <a:pt x="2672" y="128587"/>
                  </a:cubicBezTo>
                  <a:close/>
                </a:path>
              </a:pathLst>
            </a:custGeom>
            <a:solidFill>
              <a:schemeClr val="accent2"/>
            </a:solidFill>
            <a:ln w="190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8" name="Oval 107"/>
          <p:cNvSpPr/>
          <p:nvPr/>
        </p:nvSpPr>
        <p:spPr>
          <a:xfrm>
            <a:off x="1272795" y="2005012"/>
            <a:ext cx="714374" cy="684609"/>
          </a:xfrm>
          <a:prstGeom prst="ellipse">
            <a:avLst/>
          </a:prstGeom>
          <a:solidFill>
            <a:srgbClr val="C0C0C0">
              <a:alpha val="73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itchFamily="34" charset="0"/>
            </a:endParaRPr>
          </a:p>
        </p:txBody>
      </p:sp>
      <p:sp>
        <p:nvSpPr>
          <p:cNvPr id="47" name="TextBox 46"/>
          <p:cNvSpPr txBox="1"/>
          <p:nvPr/>
        </p:nvSpPr>
        <p:spPr>
          <a:xfrm>
            <a:off x="292101" y="1241112"/>
            <a:ext cx="8712200" cy="430887"/>
          </a:xfrm>
          <a:prstGeom prst="rect">
            <a:avLst/>
          </a:prstGeom>
          <a:noFill/>
        </p:spPr>
        <p:txBody>
          <a:bodyPr wrap="square" lIns="0" tIns="0" rIns="0" bIns="0" rtlCol="0">
            <a:spAutoFit/>
          </a:bodyPr>
          <a:lstStyle/>
          <a:p>
            <a:pPr algn="ctr"/>
            <a:r>
              <a:rPr lang="en-US" sz="1400" b="1" dirty="0" smtClean="0">
                <a:solidFill>
                  <a:srgbClr val="FFFF00"/>
                </a:solidFill>
                <a:latin typeface="Arial" pitchFamily="34" charset="0"/>
                <a:cs typeface="Arial" pitchFamily="34" charset="0"/>
              </a:rPr>
              <a:t>as an adjunct to diet in: adults with HeFH or clinical ASCVD on maximally tolerated </a:t>
            </a:r>
            <a:r>
              <a:rPr lang="en-US" sz="1400" b="1" dirty="0" err="1" smtClean="0">
                <a:solidFill>
                  <a:srgbClr val="FFFF00"/>
                </a:solidFill>
                <a:latin typeface="Arial" pitchFamily="34" charset="0"/>
                <a:cs typeface="Arial" pitchFamily="34" charset="0"/>
              </a:rPr>
              <a:t>statin</a:t>
            </a:r>
            <a:r>
              <a:rPr lang="en-US" sz="1400" b="1" dirty="0" smtClean="0">
                <a:solidFill>
                  <a:srgbClr val="FFFF00"/>
                </a:solidFill>
                <a:latin typeface="Arial" pitchFamily="34" charset="0"/>
                <a:cs typeface="Arial" pitchFamily="34" charset="0"/>
              </a:rPr>
              <a:t> therapy</a:t>
            </a:r>
            <a:r>
              <a:rPr lang="en-US" sz="1400" b="1" baseline="30000" dirty="0" smtClean="0">
                <a:solidFill>
                  <a:srgbClr val="FFFF00"/>
                </a:solidFill>
                <a:latin typeface="Arial" pitchFamily="34" charset="0"/>
                <a:cs typeface="Arial" pitchFamily="34" charset="0"/>
              </a:rPr>
              <a:t>*</a:t>
            </a:r>
            <a:r>
              <a:rPr lang="en-US" sz="1400" b="1" dirty="0" smtClean="0">
                <a:solidFill>
                  <a:srgbClr val="FFFF00"/>
                </a:solidFill>
                <a:latin typeface="Arial" pitchFamily="34" charset="0"/>
                <a:cs typeface="Arial" pitchFamily="34" charset="0"/>
              </a:rPr>
              <a:t> </a:t>
            </a:r>
          </a:p>
          <a:p>
            <a:pPr algn="ctr"/>
            <a:r>
              <a:rPr lang="en-US" sz="1400" b="1" dirty="0" smtClean="0">
                <a:solidFill>
                  <a:srgbClr val="FFFF00"/>
                </a:solidFill>
                <a:latin typeface="Arial" pitchFamily="34" charset="0"/>
                <a:cs typeface="Arial" pitchFamily="34" charset="0"/>
              </a:rPr>
              <a:t>OR patients with HoFH on other LDL-lowering therapies</a:t>
            </a:r>
            <a:r>
              <a:rPr lang="en-US" sz="1400" b="1" baseline="30000" dirty="0" smtClean="0">
                <a:solidFill>
                  <a:srgbClr val="FFFF00"/>
                </a:solidFill>
                <a:latin typeface="Arial" pitchFamily="34" charset="0"/>
                <a:cs typeface="Arial" pitchFamily="34" charset="0"/>
              </a:rPr>
              <a:t>1 </a:t>
            </a:r>
          </a:p>
        </p:txBody>
      </p:sp>
      <p:sp>
        <p:nvSpPr>
          <p:cNvPr id="46" name="TextBox 45"/>
          <p:cNvSpPr txBox="1"/>
          <p:nvPr/>
        </p:nvSpPr>
        <p:spPr>
          <a:xfrm>
            <a:off x="283464" y="5506243"/>
            <a:ext cx="8731949" cy="641008"/>
          </a:xfrm>
          <a:prstGeom prst="rect">
            <a:avLst/>
          </a:prstGeom>
          <a:noFill/>
        </p:spPr>
        <p:txBody>
          <a:bodyPr vert="horz" wrap="square" lIns="0" tIns="0" rIns="0" bIns="0" rtlCol="0" anchor="b" anchorCtr="0">
            <a:noAutofit/>
          </a:bodyPr>
          <a:lstStyle>
            <a:defPPr>
              <a:defRPr lang="en-US"/>
            </a:defPPr>
            <a:lvl1pPr>
              <a:defRPr sz="900" b="0">
                <a:solidFill>
                  <a:srgbClr val="000000"/>
                </a:solidFill>
                <a:latin typeface="Arial"/>
              </a:defRPr>
            </a:lvl1pPr>
          </a:lstStyle>
          <a:p>
            <a:pPr>
              <a:spcBef>
                <a:spcPts val="200"/>
              </a:spcBef>
            </a:pPr>
            <a:r>
              <a:rPr lang="en-US" dirty="0" smtClean="0">
                <a:solidFill>
                  <a:schemeClr val="bg1"/>
                </a:solidFill>
                <a:cs typeface="Arial" pitchFamily="34" charset="0"/>
              </a:rPr>
              <a:t>*Maximally tolerated includes patients who have been optimized on </a:t>
            </a:r>
            <a:r>
              <a:rPr lang="en-US" dirty="0" err="1" smtClean="0">
                <a:solidFill>
                  <a:schemeClr val="bg1"/>
                </a:solidFill>
                <a:cs typeface="Arial" pitchFamily="34" charset="0"/>
              </a:rPr>
              <a:t>statins</a:t>
            </a:r>
            <a:r>
              <a:rPr lang="en-US" dirty="0" smtClean="0">
                <a:solidFill>
                  <a:schemeClr val="bg1"/>
                </a:solidFill>
                <a:cs typeface="Arial" pitchFamily="34" charset="0"/>
              </a:rPr>
              <a:t> or cannot tolerate any </a:t>
            </a:r>
            <a:r>
              <a:rPr lang="en-US" dirty="0" err="1" smtClean="0">
                <a:solidFill>
                  <a:schemeClr val="bg1"/>
                </a:solidFill>
                <a:cs typeface="Arial" pitchFamily="34" charset="0"/>
              </a:rPr>
              <a:t>statin</a:t>
            </a:r>
            <a:r>
              <a:rPr lang="en-US" dirty="0" smtClean="0">
                <a:solidFill>
                  <a:schemeClr val="bg1"/>
                </a:solidFill>
                <a:cs typeface="Arial" pitchFamily="34" charset="0"/>
              </a:rPr>
              <a:t> type or dose.</a:t>
            </a:r>
            <a:endParaRPr lang="en-US" baseline="30000" dirty="0" smtClean="0">
              <a:solidFill>
                <a:schemeClr val="bg1"/>
              </a:solidFill>
              <a:cs typeface="Arial" pitchFamily="34" charset="0"/>
            </a:endParaRPr>
          </a:p>
        </p:txBody>
      </p:sp>
      <p:sp>
        <p:nvSpPr>
          <p:cNvPr id="49" name="Oval 48"/>
          <p:cNvSpPr/>
          <p:nvPr/>
        </p:nvSpPr>
        <p:spPr>
          <a:xfrm>
            <a:off x="7137365" y="2014324"/>
            <a:ext cx="714374" cy="684609"/>
          </a:xfrm>
          <a:prstGeom prst="ellipse">
            <a:avLst/>
          </a:prstGeom>
          <a:solidFill>
            <a:srgbClr val="C0C0C0">
              <a:alpha val="73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itchFamily="34" charset="0"/>
            </a:endParaRPr>
          </a:p>
        </p:txBody>
      </p:sp>
    </p:spTree>
    <p:extLst>
      <p:ext uri="{BB962C8B-B14F-4D97-AF65-F5344CB8AC3E}">
        <p14:creationId xmlns:p14="http://schemas.microsoft.com/office/powerpoint/2010/main" val="37883664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98"/>
          <p:cNvSpPr/>
          <p:nvPr/>
        </p:nvSpPr>
        <p:spPr>
          <a:xfrm>
            <a:off x="269876" y="1288199"/>
            <a:ext cx="8734424" cy="3474301"/>
          </a:xfrm>
          <a:prstGeom prst="rect">
            <a:avLst/>
          </a:prstGeom>
          <a:gradFill flip="none" rotWithShape="1">
            <a:gsLst>
              <a:gs pos="29000">
                <a:srgbClr val="796669">
                  <a:alpha val="10000"/>
                </a:srgbClr>
              </a:gs>
              <a:gs pos="98000">
                <a:srgbClr val="FFFFFF">
                  <a:alpha val="10000"/>
                </a:srgbClr>
              </a:gs>
            </a:gsLst>
            <a:lin ang="5520000" scaled="0"/>
            <a:tileRect/>
          </a:gradFill>
          <a:ln w="19050">
            <a:gradFill flip="none" rotWithShape="1">
              <a:gsLst>
                <a:gs pos="0">
                  <a:srgbClr val="E53E30"/>
                </a:gs>
                <a:gs pos="100000">
                  <a:prstClr val="white">
                    <a:alpha val="0"/>
                  </a:prstClr>
                </a:gs>
              </a:gsLst>
              <a:lin ang="5400000" scaled="0"/>
              <a:tileRect/>
            </a:gradFill>
            <a:headEnd type="none" w="med" len="med"/>
            <a:tailEnd type="none" w="med" len="med"/>
          </a:ln>
          <a:effectLst/>
          <a:scene3d>
            <a:camera prst="orthographicFront">
              <a:rot lat="0" lon="0" rev="0"/>
            </a:camera>
            <a:lightRig rig="threePt" dir="t">
              <a:rot lat="0" lon="0" rev="1200000"/>
            </a:lightRig>
          </a:scene3d>
          <a:sp3d/>
        </p:spPr>
        <p:txBody>
          <a:bodyPr vert="horz" wrap="square" lIns="82124" tIns="41061" rIns="82124" bIns="41061" numCol="1" rtlCol="0" anchor="ctr" anchorCtr="0" compatLnSpc="1">
            <a:prstTxWarp prst="textNoShape">
              <a:avLst/>
            </a:prstTxWarp>
            <a:noAutofit/>
          </a:bodyPr>
          <a:lstStyle/>
          <a:p>
            <a:pPr defTabSz="508993"/>
            <a:endParaRPr lang="en-US" sz="1100" kern="0" dirty="0">
              <a:solidFill>
                <a:srgbClr val="FFFFFF"/>
              </a:solidFill>
              <a:effectLst>
                <a:outerShdw blurRad="38100" dist="38100" dir="2700000" algn="tl">
                  <a:srgbClr val="000000">
                    <a:alpha val="43137"/>
                  </a:srgbClr>
                </a:outerShdw>
              </a:effectLst>
              <a:latin typeface="Arial"/>
              <a:cs typeface="Arial"/>
            </a:endParaRPr>
          </a:p>
        </p:txBody>
      </p:sp>
      <p:grpSp>
        <p:nvGrpSpPr>
          <p:cNvPr id="124" name="Group 415"/>
          <p:cNvGrpSpPr/>
          <p:nvPr/>
        </p:nvGrpSpPr>
        <p:grpSpPr>
          <a:xfrm>
            <a:off x="7699549" y="1820074"/>
            <a:ext cx="71438" cy="498306"/>
            <a:chOff x="6048375" y="2769394"/>
            <a:chExt cx="71438" cy="116681"/>
          </a:xfrm>
        </p:grpSpPr>
        <p:cxnSp>
          <p:nvCxnSpPr>
            <p:cNvPr id="125" name="Straight Connector 124"/>
            <p:cNvCxnSpPr/>
            <p:nvPr/>
          </p:nvCxnSpPr>
          <p:spPr>
            <a:xfrm>
              <a:off x="6084094" y="2769618"/>
              <a:ext cx="0" cy="1140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6048375" y="2886075"/>
              <a:ext cx="714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048375" y="2769394"/>
              <a:ext cx="714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28" name="Group 415"/>
          <p:cNvGrpSpPr/>
          <p:nvPr/>
        </p:nvGrpSpPr>
        <p:grpSpPr>
          <a:xfrm>
            <a:off x="7705487" y="3207033"/>
            <a:ext cx="71438" cy="371986"/>
            <a:chOff x="6048375" y="2769394"/>
            <a:chExt cx="71438" cy="116681"/>
          </a:xfrm>
        </p:grpSpPr>
        <p:cxnSp>
          <p:nvCxnSpPr>
            <p:cNvPr id="129" name="Straight Connector 128"/>
            <p:cNvCxnSpPr/>
            <p:nvPr/>
          </p:nvCxnSpPr>
          <p:spPr>
            <a:xfrm>
              <a:off x="6084094" y="2769618"/>
              <a:ext cx="0" cy="1140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6048375" y="2886075"/>
              <a:ext cx="714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6048375" y="2769394"/>
              <a:ext cx="714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2" name="Freeform 131"/>
          <p:cNvSpPr/>
          <p:nvPr/>
        </p:nvSpPr>
        <p:spPr>
          <a:xfrm>
            <a:off x="1482852" y="2068429"/>
            <a:ext cx="6249352" cy="75962"/>
          </a:xfrm>
          <a:custGeom>
            <a:avLst/>
            <a:gdLst>
              <a:gd name="connsiteX0" fmla="*/ 0 w 6377940"/>
              <a:gd name="connsiteY0" fmla="*/ 132588 h 132588"/>
              <a:gd name="connsiteX1" fmla="*/ 1495044 w 6377940"/>
              <a:gd name="connsiteY1" fmla="*/ 45720 h 132588"/>
              <a:gd name="connsiteX2" fmla="*/ 2967228 w 6377940"/>
              <a:gd name="connsiteY2" fmla="*/ 4572 h 132588"/>
              <a:gd name="connsiteX3" fmla="*/ 4453128 w 6377940"/>
              <a:gd name="connsiteY3" fmla="*/ 0 h 132588"/>
              <a:gd name="connsiteX4" fmla="*/ 6377940 w 6377940"/>
              <a:gd name="connsiteY4" fmla="*/ 4572 h 132588"/>
              <a:gd name="connsiteX0" fmla="*/ 0 w 6401752"/>
              <a:gd name="connsiteY0" fmla="*/ 132588 h 170038"/>
              <a:gd name="connsiteX1" fmla="*/ 1495044 w 6401752"/>
              <a:gd name="connsiteY1" fmla="*/ 45720 h 170038"/>
              <a:gd name="connsiteX2" fmla="*/ 2967228 w 6401752"/>
              <a:gd name="connsiteY2" fmla="*/ 4572 h 170038"/>
              <a:gd name="connsiteX3" fmla="*/ 4453128 w 6401752"/>
              <a:gd name="connsiteY3" fmla="*/ 0 h 170038"/>
              <a:gd name="connsiteX4" fmla="*/ 6401752 w 6401752"/>
              <a:gd name="connsiteY4" fmla="*/ 170038 h 170038"/>
              <a:gd name="connsiteX0" fmla="*/ 0 w 6401752"/>
              <a:gd name="connsiteY0" fmla="*/ 128016 h 234918"/>
              <a:gd name="connsiteX1" fmla="*/ 1495044 w 6401752"/>
              <a:gd name="connsiteY1" fmla="*/ 41148 h 234918"/>
              <a:gd name="connsiteX2" fmla="*/ 2967228 w 6401752"/>
              <a:gd name="connsiteY2" fmla="*/ 0 h 234918"/>
              <a:gd name="connsiteX3" fmla="*/ 4453128 w 6401752"/>
              <a:gd name="connsiteY3" fmla="*/ 234918 h 234918"/>
              <a:gd name="connsiteX4" fmla="*/ 6401752 w 6401752"/>
              <a:gd name="connsiteY4" fmla="*/ 165466 h 234918"/>
              <a:gd name="connsiteX0" fmla="*/ 0 w 6401752"/>
              <a:gd name="connsiteY0" fmla="*/ 86868 h 193770"/>
              <a:gd name="connsiteX1" fmla="*/ 1495044 w 6401752"/>
              <a:gd name="connsiteY1" fmla="*/ 0 h 193770"/>
              <a:gd name="connsiteX2" fmla="*/ 3057716 w 6401752"/>
              <a:gd name="connsiteY2" fmla="*/ 159153 h 193770"/>
              <a:gd name="connsiteX3" fmla="*/ 4453128 w 6401752"/>
              <a:gd name="connsiteY3" fmla="*/ 193770 h 193770"/>
              <a:gd name="connsiteX4" fmla="*/ 6401752 w 6401752"/>
              <a:gd name="connsiteY4" fmla="*/ 124318 h 193770"/>
              <a:gd name="connsiteX0" fmla="*/ 0 w 6401752"/>
              <a:gd name="connsiteY0" fmla="*/ 0 h 106902"/>
              <a:gd name="connsiteX1" fmla="*/ 1585531 w 6401752"/>
              <a:gd name="connsiteY1" fmla="*/ 91661 h 106902"/>
              <a:gd name="connsiteX2" fmla="*/ 3057716 w 6401752"/>
              <a:gd name="connsiteY2" fmla="*/ 72285 h 106902"/>
              <a:gd name="connsiteX3" fmla="*/ 4453128 w 6401752"/>
              <a:gd name="connsiteY3" fmla="*/ 106902 h 106902"/>
              <a:gd name="connsiteX4" fmla="*/ 6401752 w 6401752"/>
              <a:gd name="connsiteY4" fmla="*/ 37450 h 106902"/>
              <a:gd name="connsiteX0" fmla="*/ 0 w 6249352"/>
              <a:gd name="connsiteY0" fmla="*/ 40929 h 69452"/>
              <a:gd name="connsiteX1" fmla="*/ 1433131 w 6249352"/>
              <a:gd name="connsiteY1" fmla="*/ 54211 h 69452"/>
              <a:gd name="connsiteX2" fmla="*/ 2905316 w 6249352"/>
              <a:gd name="connsiteY2" fmla="*/ 34835 h 69452"/>
              <a:gd name="connsiteX3" fmla="*/ 4300728 w 6249352"/>
              <a:gd name="connsiteY3" fmla="*/ 69452 h 69452"/>
              <a:gd name="connsiteX4" fmla="*/ 6249352 w 6249352"/>
              <a:gd name="connsiteY4" fmla="*/ 0 h 694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9352" h="69452">
                <a:moveTo>
                  <a:pt x="0" y="40929"/>
                </a:moveTo>
                <a:lnTo>
                  <a:pt x="1433131" y="54211"/>
                </a:lnTo>
                <a:lnTo>
                  <a:pt x="2905316" y="34835"/>
                </a:lnTo>
                <a:lnTo>
                  <a:pt x="4300728" y="69452"/>
                </a:lnTo>
                <a:lnTo>
                  <a:pt x="6249352" y="0"/>
                </a:lnTo>
              </a:path>
            </a:pathLst>
          </a:custGeom>
          <a:ln w="381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bg1"/>
              </a:solidFill>
            </a:endParaRPr>
          </a:p>
        </p:txBody>
      </p:sp>
      <p:sp>
        <p:nvSpPr>
          <p:cNvPr id="133" name="Freeform 132"/>
          <p:cNvSpPr/>
          <p:nvPr/>
        </p:nvSpPr>
        <p:spPr>
          <a:xfrm>
            <a:off x="1478089" y="2108193"/>
            <a:ext cx="6247830" cy="1508742"/>
          </a:xfrm>
          <a:custGeom>
            <a:avLst/>
            <a:gdLst>
              <a:gd name="connsiteX0" fmla="*/ 0 w 6414516"/>
              <a:gd name="connsiteY0" fmla="*/ 0 h 1078992"/>
              <a:gd name="connsiteX1" fmla="*/ 1495044 w 6414516"/>
              <a:gd name="connsiteY1" fmla="*/ 1078992 h 1078992"/>
              <a:gd name="connsiteX2" fmla="*/ 2962656 w 6414516"/>
              <a:gd name="connsiteY2" fmla="*/ 1074420 h 1078992"/>
              <a:gd name="connsiteX3" fmla="*/ 4453128 w 6414516"/>
              <a:gd name="connsiteY3" fmla="*/ 1042416 h 1078992"/>
              <a:gd name="connsiteX4" fmla="*/ 6414516 w 6414516"/>
              <a:gd name="connsiteY4" fmla="*/ 987552 h 1078992"/>
              <a:gd name="connsiteX0" fmla="*/ 0 w 6266879"/>
              <a:gd name="connsiteY0" fmla="*/ 0 h 1000614"/>
              <a:gd name="connsiteX1" fmla="*/ 1347407 w 6266879"/>
              <a:gd name="connsiteY1" fmla="*/ 1000614 h 1000614"/>
              <a:gd name="connsiteX2" fmla="*/ 2815019 w 6266879"/>
              <a:gd name="connsiteY2" fmla="*/ 996042 h 1000614"/>
              <a:gd name="connsiteX3" fmla="*/ 4305491 w 6266879"/>
              <a:gd name="connsiteY3" fmla="*/ 964038 h 1000614"/>
              <a:gd name="connsiteX4" fmla="*/ 6266879 w 6266879"/>
              <a:gd name="connsiteY4" fmla="*/ 909174 h 1000614"/>
              <a:gd name="connsiteX0" fmla="*/ 0 w 6266879"/>
              <a:gd name="connsiteY0" fmla="*/ 0 h 1379442"/>
              <a:gd name="connsiteX1" fmla="*/ 1437895 w 6266879"/>
              <a:gd name="connsiteY1" fmla="*/ 1379442 h 1379442"/>
              <a:gd name="connsiteX2" fmla="*/ 2815019 w 6266879"/>
              <a:gd name="connsiteY2" fmla="*/ 996042 h 1379442"/>
              <a:gd name="connsiteX3" fmla="*/ 4305491 w 6266879"/>
              <a:gd name="connsiteY3" fmla="*/ 964038 h 1379442"/>
              <a:gd name="connsiteX4" fmla="*/ 6266879 w 6266879"/>
              <a:gd name="connsiteY4" fmla="*/ 909174 h 1379442"/>
              <a:gd name="connsiteX0" fmla="*/ 0 w 6266879"/>
              <a:gd name="connsiteY0" fmla="*/ 0 h 1379442"/>
              <a:gd name="connsiteX1" fmla="*/ 1437895 w 6266879"/>
              <a:gd name="connsiteY1" fmla="*/ 1379442 h 1379442"/>
              <a:gd name="connsiteX2" fmla="*/ 2876931 w 6266879"/>
              <a:gd name="connsiteY2" fmla="*/ 1335682 h 1379442"/>
              <a:gd name="connsiteX3" fmla="*/ 4305491 w 6266879"/>
              <a:gd name="connsiteY3" fmla="*/ 964038 h 1379442"/>
              <a:gd name="connsiteX4" fmla="*/ 6266879 w 6266879"/>
              <a:gd name="connsiteY4" fmla="*/ 909174 h 1379442"/>
              <a:gd name="connsiteX0" fmla="*/ 0 w 6266879"/>
              <a:gd name="connsiteY0" fmla="*/ 0 h 1379442"/>
              <a:gd name="connsiteX1" fmla="*/ 1437895 w 6266879"/>
              <a:gd name="connsiteY1" fmla="*/ 1379442 h 1379442"/>
              <a:gd name="connsiteX2" fmla="*/ 2876931 w 6266879"/>
              <a:gd name="connsiteY2" fmla="*/ 1335682 h 1379442"/>
              <a:gd name="connsiteX3" fmla="*/ 4334066 w 6266879"/>
              <a:gd name="connsiteY3" fmla="*/ 1268843 h 1379442"/>
              <a:gd name="connsiteX4" fmla="*/ 6266879 w 6266879"/>
              <a:gd name="connsiteY4" fmla="*/ 909174 h 1379442"/>
              <a:gd name="connsiteX0" fmla="*/ 0 w 6252592"/>
              <a:gd name="connsiteY0" fmla="*/ 0 h 1379442"/>
              <a:gd name="connsiteX1" fmla="*/ 1437895 w 6252592"/>
              <a:gd name="connsiteY1" fmla="*/ 1379442 h 1379442"/>
              <a:gd name="connsiteX2" fmla="*/ 2876931 w 6252592"/>
              <a:gd name="connsiteY2" fmla="*/ 1335682 h 1379442"/>
              <a:gd name="connsiteX3" fmla="*/ 4334066 w 6252592"/>
              <a:gd name="connsiteY3" fmla="*/ 1268843 h 1379442"/>
              <a:gd name="connsiteX4" fmla="*/ 6252592 w 6252592"/>
              <a:gd name="connsiteY4" fmla="*/ 1207613 h 1379442"/>
              <a:gd name="connsiteX0" fmla="*/ 0 w 6233542"/>
              <a:gd name="connsiteY0" fmla="*/ 0 h 1379442"/>
              <a:gd name="connsiteX1" fmla="*/ 1437895 w 6233542"/>
              <a:gd name="connsiteY1" fmla="*/ 1379442 h 1379442"/>
              <a:gd name="connsiteX2" fmla="*/ 2876931 w 6233542"/>
              <a:gd name="connsiteY2" fmla="*/ 1335682 h 1379442"/>
              <a:gd name="connsiteX3" fmla="*/ 4334066 w 6233542"/>
              <a:gd name="connsiteY3" fmla="*/ 1268843 h 1379442"/>
              <a:gd name="connsiteX4" fmla="*/ 6233542 w 6233542"/>
              <a:gd name="connsiteY4" fmla="*/ 1207613 h 1379442"/>
              <a:gd name="connsiteX0" fmla="*/ 0 w 6247830"/>
              <a:gd name="connsiteY0" fmla="*/ 0 h 1379442"/>
              <a:gd name="connsiteX1" fmla="*/ 1437895 w 6247830"/>
              <a:gd name="connsiteY1" fmla="*/ 1379442 h 1379442"/>
              <a:gd name="connsiteX2" fmla="*/ 2876931 w 6247830"/>
              <a:gd name="connsiteY2" fmla="*/ 1335682 h 1379442"/>
              <a:gd name="connsiteX3" fmla="*/ 4334066 w 6247830"/>
              <a:gd name="connsiteY3" fmla="*/ 1268843 h 1379442"/>
              <a:gd name="connsiteX4" fmla="*/ 6247830 w 6247830"/>
              <a:gd name="connsiteY4" fmla="*/ 1159716 h 1379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7830" h="1379442">
                <a:moveTo>
                  <a:pt x="0" y="0"/>
                </a:moveTo>
                <a:lnTo>
                  <a:pt x="1437895" y="1379442"/>
                </a:lnTo>
                <a:lnTo>
                  <a:pt x="2876931" y="1335682"/>
                </a:lnTo>
                <a:lnTo>
                  <a:pt x="4334066" y="1268843"/>
                </a:lnTo>
                <a:lnTo>
                  <a:pt x="6247830" y="1159716"/>
                </a:lnTo>
              </a:path>
            </a:pathLst>
          </a:cu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bg1"/>
              </a:solidFill>
            </a:endParaRPr>
          </a:p>
        </p:txBody>
      </p:sp>
      <p:grpSp>
        <p:nvGrpSpPr>
          <p:cNvPr id="96" name="Group 95"/>
          <p:cNvGrpSpPr/>
          <p:nvPr/>
        </p:nvGrpSpPr>
        <p:grpSpPr>
          <a:xfrm>
            <a:off x="1427647" y="2022370"/>
            <a:ext cx="6369885" cy="188535"/>
            <a:chOff x="1427647" y="2022370"/>
            <a:chExt cx="6369885" cy="188535"/>
          </a:xfrm>
          <a:solidFill>
            <a:schemeClr val="accent5">
              <a:lumMod val="60000"/>
              <a:lumOff val="40000"/>
            </a:schemeClr>
          </a:solidFill>
          <a:effectLst>
            <a:outerShdw blurRad="50800" dist="38100" dir="2700000" algn="tl" rotWithShape="0">
              <a:prstClr val="black">
                <a:alpha val="40000"/>
              </a:prstClr>
            </a:outerShdw>
          </a:effectLst>
        </p:grpSpPr>
        <p:sp>
          <p:nvSpPr>
            <p:cNvPr id="191" name="Oval 190"/>
            <p:cNvSpPr/>
            <p:nvPr/>
          </p:nvSpPr>
          <p:spPr>
            <a:xfrm>
              <a:off x="1427647" y="2057341"/>
              <a:ext cx="109728" cy="109728"/>
            </a:xfrm>
            <a:prstGeom prst="ellipse">
              <a:avLst/>
            </a:prstGeom>
            <a:grpFill/>
            <a:ln w="2857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38100"/>
            </a:sp3d>
          </p:spPr>
          <p:txBody>
            <a:bodyPr lIns="0" tIns="0" rIns="0" bIns="0" rtlCol="0" anchor="ctr"/>
            <a:lstStyle/>
            <a:p>
              <a:pPr algn="ctr">
                <a:defRPr/>
              </a:pPr>
              <a:endParaRPr lang="en-US" kern="0" dirty="0">
                <a:solidFill>
                  <a:schemeClr val="bg1"/>
                </a:solidFill>
                <a:latin typeface="Trebuchet MS" pitchFamily="34" charset="0"/>
              </a:endParaRPr>
            </a:p>
          </p:txBody>
        </p:sp>
        <p:sp>
          <p:nvSpPr>
            <p:cNvPr id="198" name="Oval 197"/>
            <p:cNvSpPr/>
            <p:nvPr/>
          </p:nvSpPr>
          <p:spPr>
            <a:xfrm>
              <a:off x="2849134" y="2080932"/>
              <a:ext cx="109728" cy="109728"/>
            </a:xfrm>
            <a:prstGeom prst="ellipse">
              <a:avLst/>
            </a:prstGeom>
            <a:grpFill/>
            <a:ln w="2857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38100"/>
            </a:sp3d>
          </p:spPr>
          <p:txBody>
            <a:bodyPr lIns="0" tIns="0" rIns="0" bIns="0" rtlCol="0" anchor="ctr"/>
            <a:lstStyle/>
            <a:p>
              <a:pPr algn="ctr">
                <a:defRPr/>
              </a:pPr>
              <a:endParaRPr lang="en-US" kern="0" dirty="0">
                <a:solidFill>
                  <a:srgbClr val="FF0000"/>
                </a:solidFill>
                <a:latin typeface="Trebuchet MS" pitchFamily="34" charset="0"/>
              </a:endParaRPr>
            </a:p>
          </p:txBody>
        </p:sp>
        <p:sp>
          <p:nvSpPr>
            <p:cNvPr id="199" name="Oval 198"/>
            <p:cNvSpPr/>
            <p:nvPr/>
          </p:nvSpPr>
          <p:spPr>
            <a:xfrm>
              <a:off x="4299315" y="2050501"/>
              <a:ext cx="109728" cy="109728"/>
            </a:xfrm>
            <a:prstGeom prst="ellipse">
              <a:avLst/>
            </a:prstGeom>
            <a:grpFill/>
            <a:ln w="2857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38100"/>
            </a:sp3d>
          </p:spPr>
          <p:txBody>
            <a:bodyPr lIns="0" tIns="0" rIns="0" bIns="0" rtlCol="0" anchor="ctr"/>
            <a:lstStyle/>
            <a:p>
              <a:pPr algn="ctr">
                <a:defRPr/>
              </a:pPr>
              <a:endParaRPr lang="en-US" kern="0" dirty="0">
                <a:solidFill>
                  <a:srgbClr val="FF0000"/>
                </a:solidFill>
                <a:latin typeface="Trebuchet MS" pitchFamily="34" charset="0"/>
              </a:endParaRPr>
            </a:p>
          </p:txBody>
        </p:sp>
        <p:sp>
          <p:nvSpPr>
            <p:cNvPr id="255" name="Oval 254"/>
            <p:cNvSpPr/>
            <p:nvPr/>
          </p:nvSpPr>
          <p:spPr>
            <a:xfrm>
              <a:off x="5735209" y="2101177"/>
              <a:ext cx="109728" cy="109728"/>
            </a:xfrm>
            <a:prstGeom prst="ellipse">
              <a:avLst/>
            </a:prstGeom>
            <a:grpFill/>
            <a:ln w="2857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38100"/>
            </a:sp3d>
          </p:spPr>
          <p:txBody>
            <a:bodyPr lIns="0" tIns="0" rIns="0" bIns="0" rtlCol="0" anchor="ctr"/>
            <a:lstStyle/>
            <a:p>
              <a:pPr algn="ctr">
                <a:defRPr/>
              </a:pPr>
              <a:endParaRPr lang="en-US" kern="0" dirty="0">
                <a:solidFill>
                  <a:srgbClr val="FF0000"/>
                </a:solidFill>
                <a:latin typeface="Trebuchet MS" pitchFamily="34" charset="0"/>
              </a:endParaRPr>
            </a:p>
          </p:txBody>
        </p:sp>
        <p:sp>
          <p:nvSpPr>
            <p:cNvPr id="306" name="Oval 305"/>
            <p:cNvSpPr/>
            <p:nvPr/>
          </p:nvSpPr>
          <p:spPr>
            <a:xfrm>
              <a:off x="7687804" y="2022370"/>
              <a:ext cx="109728" cy="109728"/>
            </a:xfrm>
            <a:prstGeom prst="ellipse">
              <a:avLst/>
            </a:prstGeom>
            <a:grpFill/>
            <a:ln w="2857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38100"/>
            </a:sp3d>
          </p:spPr>
          <p:txBody>
            <a:bodyPr lIns="0" tIns="0" rIns="0" bIns="0" rtlCol="0" anchor="ctr"/>
            <a:lstStyle/>
            <a:p>
              <a:pPr algn="ctr">
                <a:defRPr/>
              </a:pPr>
              <a:endParaRPr lang="en-US" kern="0" dirty="0">
                <a:solidFill>
                  <a:srgbClr val="FF0000"/>
                </a:solidFill>
                <a:latin typeface="Trebuchet MS" pitchFamily="34" charset="0"/>
              </a:endParaRPr>
            </a:p>
          </p:txBody>
        </p:sp>
      </p:grpSp>
      <p:grpSp>
        <p:nvGrpSpPr>
          <p:cNvPr id="93" name="Group 92"/>
          <p:cNvGrpSpPr/>
          <p:nvPr/>
        </p:nvGrpSpPr>
        <p:grpSpPr>
          <a:xfrm>
            <a:off x="1422646" y="2065601"/>
            <a:ext cx="6379284" cy="1616838"/>
            <a:chOff x="1422646" y="2065601"/>
            <a:chExt cx="6379284" cy="1616838"/>
          </a:xfrm>
          <a:effectLst>
            <a:outerShdw blurRad="50800" dist="38100" dir="2700000" algn="tl" rotWithShape="0">
              <a:prstClr val="black">
                <a:alpha val="40000"/>
              </a:prstClr>
            </a:outerShdw>
          </a:effectLst>
        </p:grpSpPr>
        <p:sp>
          <p:nvSpPr>
            <p:cNvPr id="192" name="Rectangle 191"/>
            <p:cNvSpPr/>
            <p:nvPr/>
          </p:nvSpPr>
          <p:spPr>
            <a:xfrm>
              <a:off x="1422646" y="2065601"/>
              <a:ext cx="109728" cy="109728"/>
            </a:xfrm>
            <a:prstGeom prst="rect">
              <a:avLst/>
            </a:prstGeom>
            <a:solidFill>
              <a:schemeClr val="accent2"/>
            </a:solidFill>
            <a:ln w="2857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38100"/>
            </a:sp3d>
          </p:spPr>
          <p:txBody>
            <a:bodyPr lIns="0" tIns="0" rIns="0" bIns="0" rtlCol="0" anchor="ctr"/>
            <a:lstStyle/>
            <a:p>
              <a:pPr algn="ctr">
                <a:defRPr/>
              </a:pPr>
              <a:endParaRPr lang="en-US" kern="0" dirty="0">
                <a:solidFill>
                  <a:schemeClr val="bg1"/>
                </a:solidFill>
                <a:latin typeface="Trebuchet MS" pitchFamily="34" charset="0"/>
              </a:endParaRPr>
            </a:p>
          </p:txBody>
        </p:sp>
        <p:sp>
          <p:nvSpPr>
            <p:cNvPr id="193" name="Rectangle 192"/>
            <p:cNvSpPr/>
            <p:nvPr/>
          </p:nvSpPr>
          <p:spPr>
            <a:xfrm>
              <a:off x="2870201" y="3572711"/>
              <a:ext cx="109728" cy="109728"/>
            </a:xfrm>
            <a:prstGeom prst="rect">
              <a:avLst/>
            </a:prstGeom>
            <a:solidFill>
              <a:schemeClr val="accent2"/>
            </a:solidFill>
            <a:ln w="2857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38100"/>
            </a:sp3d>
          </p:spPr>
          <p:txBody>
            <a:bodyPr lIns="0" tIns="0" rIns="0" bIns="0" rtlCol="0" anchor="ctr"/>
            <a:lstStyle/>
            <a:p>
              <a:pPr algn="ctr">
                <a:defRPr/>
              </a:pPr>
              <a:endParaRPr lang="en-US" kern="0" dirty="0">
                <a:solidFill>
                  <a:schemeClr val="bg1"/>
                </a:solidFill>
                <a:latin typeface="Trebuchet MS" pitchFamily="34" charset="0"/>
              </a:endParaRPr>
            </a:p>
          </p:txBody>
        </p:sp>
        <p:sp>
          <p:nvSpPr>
            <p:cNvPr id="194" name="Rectangle 193"/>
            <p:cNvSpPr/>
            <p:nvPr/>
          </p:nvSpPr>
          <p:spPr>
            <a:xfrm>
              <a:off x="4310858" y="3521588"/>
              <a:ext cx="109728" cy="109728"/>
            </a:xfrm>
            <a:prstGeom prst="rect">
              <a:avLst/>
            </a:prstGeom>
            <a:solidFill>
              <a:schemeClr val="accent2"/>
            </a:solidFill>
            <a:ln w="2857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38100"/>
            </a:sp3d>
          </p:spPr>
          <p:txBody>
            <a:bodyPr lIns="0" tIns="0" rIns="0" bIns="0" rtlCol="0" anchor="ctr"/>
            <a:lstStyle/>
            <a:p>
              <a:pPr algn="ctr">
                <a:defRPr/>
              </a:pPr>
              <a:endParaRPr lang="en-US" kern="0" dirty="0">
                <a:solidFill>
                  <a:schemeClr val="bg1"/>
                </a:solidFill>
                <a:latin typeface="Trebuchet MS" pitchFamily="34" charset="0"/>
              </a:endParaRPr>
            </a:p>
          </p:txBody>
        </p:sp>
        <p:sp>
          <p:nvSpPr>
            <p:cNvPr id="195" name="Rectangle 194"/>
            <p:cNvSpPr/>
            <p:nvPr/>
          </p:nvSpPr>
          <p:spPr>
            <a:xfrm>
              <a:off x="5744371" y="3443529"/>
              <a:ext cx="109728" cy="109728"/>
            </a:xfrm>
            <a:prstGeom prst="rect">
              <a:avLst/>
            </a:prstGeom>
            <a:solidFill>
              <a:schemeClr val="accent2"/>
            </a:solidFill>
            <a:ln w="2857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38100"/>
            </a:sp3d>
          </p:spPr>
          <p:txBody>
            <a:bodyPr lIns="0" tIns="0" rIns="0" bIns="0" rtlCol="0" anchor="ctr"/>
            <a:lstStyle/>
            <a:p>
              <a:pPr algn="ctr">
                <a:defRPr/>
              </a:pPr>
              <a:endParaRPr lang="en-US" kern="0" dirty="0">
                <a:solidFill>
                  <a:schemeClr val="bg1"/>
                </a:solidFill>
                <a:latin typeface="Trebuchet MS" pitchFamily="34" charset="0"/>
              </a:endParaRPr>
            </a:p>
          </p:txBody>
        </p:sp>
        <p:sp>
          <p:nvSpPr>
            <p:cNvPr id="196" name="Rectangle 195"/>
            <p:cNvSpPr/>
            <p:nvPr/>
          </p:nvSpPr>
          <p:spPr>
            <a:xfrm>
              <a:off x="7692202" y="3339705"/>
              <a:ext cx="109728" cy="109728"/>
            </a:xfrm>
            <a:prstGeom prst="rect">
              <a:avLst/>
            </a:prstGeom>
            <a:solidFill>
              <a:schemeClr val="accent2"/>
            </a:solidFill>
            <a:ln w="2857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38100"/>
            </a:sp3d>
          </p:spPr>
          <p:txBody>
            <a:bodyPr lIns="0" tIns="0" rIns="0" bIns="0" rtlCol="0" anchor="ctr"/>
            <a:lstStyle/>
            <a:p>
              <a:pPr algn="ctr">
                <a:defRPr/>
              </a:pPr>
              <a:endParaRPr lang="en-US" kern="0" dirty="0">
                <a:solidFill>
                  <a:schemeClr val="bg1"/>
                </a:solidFill>
                <a:latin typeface="Trebuchet MS" pitchFamily="34" charset="0"/>
              </a:endParaRPr>
            </a:p>
          </p:txBody>
        </p:sp>
      </p:grpSp>
      <p:sp>
        <p:nvSpPr>
          <p:cNvPr id="2" name="Title 1"/>
          <p:cNvSpPr>
            <a:spLocks noGrp="1"/>
          </p:cNvSpPr>
          <p:nvPr>
            <p:ph type="title"/>
          </p:nvPr>
        </p:nvSpPr>
        <p:spPr/>
        <p:txBody>
          <a:bodyPr>
            <a:normAutofit/>
          </a:bodyPr>
          <a:lstStyle/>
          <a:p>
            <a:r>
              <a:rPr lang="en-US" sz="2400" dirty="0" smtClean="0"/>
              <a:t>Intensive LDL-C Reduction With Repatha</a:t>
            </a:r>
            <a:r>
              <a:rPr lang="en-US" sz="2400" baseline="20000" dirty="0" smtClean="0"/>
              <a:t>™</a:t>
            </a:r>
            <a:r>
              <a:rPr lang="en-US" sz="2400" dirty="0" smtClean="0"/>
              <a:t> Was </a:t>
            </a:r>
            <a:br>
              <a:rPr lang="en-US" sz="2400" dirty="0" smtClean="0"/>
            </a:br>
            <a:r>
              <a:rPr lang="en-US" sz="2400" dirty="0" smtClean="0"/>
              <a:t>Maintained Over 52 Weeks</a:t>
            </a:r>
            <a:endParaRPr lang="en-US" sz="2400" dirty="0"/>
          </a:p>
        </p:txBody>
      </p:sp>
      <p:sp>
        <p:nvSpPr>
          <p:cNvPr id="81" name="TextBox 80"/>
          <p:cNvSpPr txBox="1"/>
          <p:nvPr/>
        </p:nvSpPr>
        <p:spPr>
          <a:xfrm>
            <a:off x="283464" y="6334440"/>
            <a:ext cx="6544578" cy="242445"/>
          </a:xfrm>
          <a:prstGeom prst="rect">
            <a:avLst/>
          </a:prstGeom>
          <a:noFill/>
        </p:spPr>
        <p:txBody>
          <a:bodyPr vert="horz" wrap="square" lIns="0" tIns="0" rIns="0" bIns="0" rtlCol="0" anchor="b" anchorCtr="0">
            <a:noAutofit/>
          </a:bodyPr>
          <a:lstStyle>
            <a:defPPr>
              <a:defRPr lang="en-US"/>
            </a:defPPr>
            <a:lvl1pPr>
              <a:defRPr sz="900" b="0">
                <a:solidFill>
                  <a:srgbClr val="000000"/>
                </a:solidFill>
                <a:latin typeface="Arial"/>
              </a:defRPr>
            </a:lvl1pPr>
          </a:lstStyle>
          <a:p>
            <a:pPr>
              <a:spcBef>
                <a:spcPts val="200"/>
              </a:spcBef>
            </a:pPr>
            <a:r>
              <a:rPr lang="en-US" dirty="0" smtClean="0"/>
              <a:t>Repatha</a:t>
            </a:r>
            <a:r>
              <a:rPr lang="en-US" baseline="30000" dirty="0" smtClean="0"/>
              <a:t>™</a:t>
            </a:r>
            <a:r>
              <a:rPr lang="en-US" dirty="0" smtClean="0"/>
              <a:t> (evolocumab) Prescribing Information, Amgen. </a:t>
            </a:r>
            <a:endParaRPr lang="en-US" dirty="0" smtClean="0">
              <a:solidFill>
                <a:schemeClr val="tx1"/>
              </a:solidFill>
              <a:cs typeface="Arial" pitchFamily="34" charset="0"/>
            </a:endParaRPr>
          </a:p>
        </p:txBody>
      </p:sp>
      <p:sp>
        <p:nvSpPr>
          <p:cNvPr id="88" name="Oval 87"/>
          <p:cNvSpPr/>
          <p:nvPr/>
        </p:nvSpPr>
        <p:spPr>
          <a:xfrm>
            <a:off x="8253958" y="15766"/>
            <a:ext cx="277539" cy="274320"/>
          </a:xfrm>
          <a:prstGeom prst="ellipse">
            <a:avLst/>
          </a:prstGeom>
          <a:solidFill>
            <a:schemeClr val="bg2">
              <a:lumMod val="50000"/>
            </a:schemeClr>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itchFamily="34" charset="0"/>
            </a:endParaRPr>
          </a:p>
        </p:txBody>
      </p:sp>
      <p:grpSp>
        <p:nvGrpSpPr>
          <p:cNvPr id="118" name="Group 117"/>
          <p:cNvGrpSpPr/>
          <p:nvPr/>
        </p:nvGrpSpPr>
        <p:grpSpPr>
          <a:xfrm>
            <a:off x="7763330" y="175"/>
            <a:ext cx="1323621" cy="1090438"/>
            <a:chOff x="7763330" y="175"/>
            <a:chExt cx="1323621" cy="1090438"/>
          </a:xfrm>
        </p:grpSpPr>
        <p:sp>
          <p:nvSpPr>
            <p:cNvPr id="85" name="Pentagon 84"/>
            <p:cNvSpPr/>
            <p:nvPr/>
          </p:nvSpPr>
          <p:spPr>
            <a:xfrm rot="5400000">
              <a:off x="8005184" y="21214"/>
              <a:ext cx="833438" cy="1178361"/>
            </a:xfrm>
            <a:prstGeom prst="homePlate">
              <a:avLst>
                <a:gd name="adj" fmla="val 22917"/>
              </a:avLst>
            </a:prstGeom>
            <a:gradFill flip="none" rotWithShape="1">
              <a:gsLst>
                <a:gs pos="0">
                  <a:schemeClr val="accent5"/>
                </a:gs>
                <a:gs pos="50000">
                  <a:schemeClr val="bg2">
                    <a:lumMod val="50000"/>
                  </a:schemeClr>
                </a:gs>
                <a:gs pos="100000">
                  <a:schemeClr val="bg2">
                    <a:lumMod val="65000"/>
                  </a:schemeClr>
                </a:gs>
              </a:gsLst>
              <a:lin ang="0" scaled="1"/>
              <a:tileRect/>
            </a:gradFill>
            <a:ln w="19050">
              <a:noFill/>
            </a:ln>
            <a:effectLst>
              <a:outerShdw blurRad="50800" dist="38100" dir="5400000" algn="t" rotWithShape="0">
                <a:prstClr val="black">
                  <a:alpha val="40000"/>
                </a:prstClr>
              </a:outerShdw>
            </a:effectLst>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vert="horz" wrap="square" lIns="0" tIns="0" rIns="0" bIns="0" numCol="1" rtlCol="0" anchor="ctr" anchorCtr="0" compatLnSpc="1">
              <a:prstTxWarp prst="textNoShape">
                <a:avLst/>
              </a:prstTxWarp>
              <a:noAutofit/>
            </a:bodyPr>
            <a:lstStyle/>
            <a:p>
              <a:pPr algn="ctr">
                <a:spcBef>
                  <a:spcPts val="1800"/>
                </a:spcBef>
                <a:spcAft>
                  <a:spcPct val="35000"/>
                </a:spcAft>
                <a:defRPr/>
              </a:pPr>
              <a:endParaRPr lang="en-US" sz="700" b="1" dirty="0">
                <a:solidFill>
                  <a:prstClr val="white"/>
                </a:solidFill>
                <a:latin typeface="Arial" pitchFamily="34" charset="0"/>
                <a:cs typeface="Arial" pitchFamily="34" charset="0"/>
              </a:endParaRPr>
            </a:p>
          </p:txBody>
        </p:sp>
        <p:sp>
          <p:nvSpPr>
            <p:cNvPr id="86" name="TextBox 85"/>
            <p:cNvSpPr txBox="1"/>
            <p:nvPr/>
          </p:nvSpPr>
          <p:spPr>
            <a:xfrm>
              <a:off x="7763330" y="378829"/>
              <a:ext cx="1323621" cy="711784"/>
            </a:xfrm>
            <a:prstGeom prst="rect">
              <a:avLst/>
            </a:prstGeom>
            <a:noFill/>
          </p:spPr>
          <p:txBody>
            <a:bodyPr wrap="square" lIns="0" tIns="0" rIns="0" bIns="0" rtlCol="0">
              <a:noAutofit/>
            </a:bodyPr>
            <a:lstStyle/>
            <a:p>
              <a:pPr algn="ctr">
                <a:spcBef>
                  <a:spcPts val="100"/>
                </a:spcBef>
                <a:spcAft>
                  <a:spcPts val="200"/>
                </a:spcAft>
              </a:pPr>
              <a:r>
                <a:rPr lang="en-US" sz="1000" b="1" cap="all" dirty="0" smtClean="0">
                  <a:solidFill>
                    <a:schemeClr val="bg1"/>
                  </a:solidFill>
                  <a:latin typeface="Arial Narrow" pitchFamily="34" charset="0"/>
                  <a:cs typeface="Arial" pitchFamily="34" charset="0"/>
                </a:rPr>
                <a:t>52-Week efficacy </a:t>
              </a:r>
              <a:br>
                <a:rPr lang="en-US" sz="1000" b="1" cap="all" dirty="0" smtClean="0">
                  <a:solidFill>
                    <a:schemeClr val="bg1"/>
                  </a:solidFill>
                  <a:latin typeface="Arial Narrow" pitchFamily="34" charset="0"/>
                  <a:cs typeface="Arial" pitchFamily="34" charset="0"/>
                </a:rPr>
              </a:br>
              <a:r>
                <a:rPr lang="en-US" sz="1200" b="1" cap="all" dirty="0" smtClean="0">
                  <a:solidFill>
                    <a:schemeClr val="bg1"/>
                  </a:solidFill>
                  <a:latin typeface="Arial Narrow" pitchFamily="34" charset="0"/>
                  <a:cs typeface="Arial" pitchFamily="34" charset="0"/>
                </a:rPr>
                <a:t>and safety</a:t>
              </a:r>
              <a:endParaRPr lang="en-US" sz="1000" b="1" baseline="60000" dirty="0" smtClean="0">
                <a:solidFill>
                  <a:schemeClr val="bg1"/>
                </a:solidFill>
                <a:latin typeface="Arial Narrow" pitchFamily="34" charset="0"/>
                <a:cs typeface="Arial" pitchFamily="34" charset="0"/>
              </a:endParaRPr>
            </a:p>
            <a:p>
              <a:pPr algn="ctr">
                <a:spcBef>
                  <a:spcPts val="300"/>
                </a:spcBef>
                <a:spcAft>
                  <a:spcPts val="300"/>
                </a:spcAft>
              </a:pPr>
              <a:r>
                <a:rPr lang="en-US" sz="900" b="1" dirty="0" smtClean="0">
                  <a:solidFill>
                    <a:schemeClr val="bg1"/>
                  </a:solidFill>
                  <a:latin typeface="Arial Narrow" pitchFamily="34" charset="0"/>
                  <a:cs typeface="Arial" pitchFamily="34" charset="0"/>
                </a:rPr>
                <a:t>STUDY 2</a:t>
              </a:r>
              <a:endParaRPr lang="en-US" sz="700" b="1" dirty="0">
                <a:solidFill>
                  <a:schemeClr val="bg1"/>
                </a:solidFill>
                <a:latin typeface="Arial Narrow" pitchFamily="34" charset="0"/>
                <a:cs typeface="Arial" pitchFamily="34" charset="0"/>
              </a:endParaRPr>
            </a:p>
          </p:txBody>
        </p:sp>
        <p:pic>
          <p:nvPicPr>
            <p:cNvPr id="116" name="Picture 2" descr="P:\Amgen_Promo\MedEd\I4-499 Evo Speaker Training\PPT\Art Elements\Icon source imagry 8-19-15\DESCARTES icon\Circle_52.png"/>
            <p:cNvPicPr>
              <a:picLocks noChangeAspect="1" noChangeArrowheads="1"/>
            </p:cNvPicPr>
            <p:nvPr/>
          </p:nvPicPr>
          <p:blipFill>
            <a:blip r:embed="rId3" cstate="screen"/>
            <a:srcRect/>
            <a:stretch>
              <a:fillRect/>
            </a:stretch>
          </p:blipFill>
          <p:spPr bwMode="auto">
            <a:xfrm>
              <a:off x="8245700" y="175"/>
              <a:ext cx="324860" cy="324860"/>
            </a:xfrm>
            <a:prstGeom prst="rect">
              <a:avLst/>
            </a:prstGeom>
            <a:noFill/>
          </p:spPr>
        </p:pic>
      </p:grpSp>
      <p:sp>
        <p:nvSpPr>
          <p:cNvPr id="134" name="TextBox 133"/>
          <p:cNvSpPr txBox="1"/>
          <p:nvPr/>
        </p:nvSpPr>
        <p:spPr>
          <a:xfrm>
            <a:off x="283464" y="5853112"/>
            <a:ext cx="8731949" cy="265563"/>
          </a:xfrm>
          <a:prstGeom prst="rect">
            <a:avLst/>
          </a:prstGeom>
          <a:noFill/>
        </p:spPr>
        <p:txBody>
          <a:bodyPr vert="horz" wrap="square" lIns="0" tIns="0" rIns="0" bIns="0" rtlCol="0" anchor="b" anchorCtr="0">
            <a:noAutofit/>
          </a:bodyPr>
          <a:lstStyle>
            <a:defPPr>
              <a:defRPr lang="en-US"/>
            </a:defPPr>
            <a:lvl1pPr>
              <a:defRPr sz="900" b="0">
                <a:solidFill>
                  <a:srgbClr val="000000"/>
                </a:solidFill>
                <a:latin typeface="Arial"/>
              </a:defRPr>
            </a:lvl1pPr>
          </a:lstStyle>
          <a:p>
            <a:pPr>
              <a:spcBef>
                <a:spcPts val="200"/>
              </a:spcBef>
            </a:pPr>
            <a:r>
              <a:rPr lang="en-US" dirty="0" smtClean="0">
                <a:solidFill>
                  <a:prstClr val="white"/>
                </a:solidFill>
                <a:cs typeface="Arial" pitchFamily="34" charset="0"/>
              </a:rPr>
              <a:t>QM = once monthly.</a:t>
            </a:r>
          </a:p>
          <a:p>
            <a:pPr>
              <a:spcBef>
                <a:spcPts val="200"/>
              </a:spcBef>
            </a:pPr>
            <a:r>
              <a:rPr lang="en-US" dirty="0" smtClean="0">
                <a:solidFill>
                  <a:prstClr val="white"/>
                </a:solidFill>
                <a:cs typeface="Arial" pitchFamily="34" charset="0"/>
              </a:rPr>
              <a:t>Error bars indicate 95% CI; LDL-C measured via ultracentrifugation; </a:t>
            </a:r>
            <a:r>
              <a:rPr lang="en-US" dirty="0" smtClean="0">
                <a:solidFill>
                  <a:schemeClr val="bg1"/>
                </a:solidFill>
                <a:cs typeface="Arial" pitchFamily="34" charset="0"/>
              </a:rPr>
              <a:t>Estimates based on a multiple imputation model that accounts for treatment adherence.</a:t>
            </a:r>
            <a:endParaRPr lang="en-US" baseline="30000" dirty="0" smtClean="0">
              <a:solidFill>
                <a:schemeClr val="bg1"/>
              </a:solidFill>
              <a:cs typeface="Arial" pitchFamily="34" charset="0"/>
            </a:endParaRPr>
          </a:p>
          <a:p>
            <a:pPr>
              <a:spcBef>
                <a:spcPts val="200"/>
              </a:spcBef>
            </a:pPr>
            <a:r>
              <a:rPr lang="en-US" dirty="0" smtClean="0">
                <a:solidFill>
                  <a:prstClr val="white"/>
                </a:solidFill>
                <a:cs typeface="Arial" pitchFamily="34" charset="0"/>
              </a:rPr>
              <a:t>*Atorvastatin 80 mg with or without 10 mg ezetimibe daily.</a:t>
            </a:r>
          </a:p>
        </p:txBody>
      </p:sp>
      <p:sp>
        <p:nvSpPr>
          <p:cNvPr id="135" name="Text Placeholder 13"/>
          <p:cNvSpPr txBox="1">
            <a:spLocks/>
          </p:cNvSpPr>
          <p:nvPr/>
        </p:nvSpPr>
        <p:spPr>
          <a:xfrm>
            <a:off x="1284751" y="1302639"/>
            <a:ext cx="6505462" cy="194704"/>
          </a:xfrm>
          <a:prstGeom prst="rect">
            <a:avLst/>
          </a:prstGeom>
          <a:noFill/>
          <a:ln w="9525" algn="ctr">
            <a:noFill/>
            <a:miter lim="800000"/>
            <a:headEnd/>
            <a:tailEnd/>
          </a:ln>
        </p:spPr>
        <p:txBody>
          <a:bodyPr vert="horz" wrap="square" lIns="0" tIns="0" rIns="0" bIns="0" numCol="1" anchor="t" anchorCtr="0" compatLnSpc="1">
            <a:prstTxWarp prst="textNoShape">
              <a:avLst/>
            </a:prstTxWarp>
            <a:noAutofit/>
          </a:bodyPr>
          <a:lstStyle/>
          <a:p>
            <a:pPr marL="274320" indent="-274320" algn="ctr" fontAlgn="base">
              <a:spcBef>
                <a:spcPts val="1200"/>
              </a:spcBef>
              <a:spcAft>
                <a:spcPct val="0"/>
              </a:spcAft>
              <a:buClr>
                <a:srgbClr val="007CC2"/>
              </a:buClr>
              <a:defRPr/>
            </a:pPr>
            <a:r>
              <a:rPr lang="en-US" sz="1600" b="1" dirty="0">
                <a:solidFill>
                  <a:schemeClr val="bg1"/>
                </a:solidFill>
                <a:latin typeface="Arial" pitchFamily="34" charset="0"/>
                <a:cs typeface="Arial" pitchFamily="34" charset="0"/>
              </a:rPr>
              <a:t>Percent Change in LDL-C at Week 52: Placebo vs Repatha</a:t>
            </a:r>
            <a:r>
              <a:rPr lang="en-US" sz="1600" b="1" baseline="20000" dirty="0">
                <a:solidFill>
                  <a:schemeClr val="bg1"/>
                </a:solidFill>
                <a:latin typeface="Arial" pitchFamily="34" charset="0"/>
                <a:cs typeface="Arial" pitchFamily="34" charset="0"/>
              </a:rPr>
              <a:t>™</a:t>
            </a:r>
          </a:p>
        </p:txBody>
      </p:sp>
      <p:sp>
        <p:nvSpPr>
          <p:cNvPr id="136" name="Right Brace 135"/>
          <p:cNvSpPr/>
          <p:nvPr/>
        </p:nvSpPr>
        <p:spPr>
          <a:xfrm>
            <a:off x="7801803" y="2088388"/>
            <a:ext cx="115105" cy="1298343"/>
          </a:xfrm>
          <a:prstGeom prst="rightBrace">
            <a:avLst>
              <a:gd name="adj1" fmla="val 88650"/>
              <a:gd name="adj2" fmla="val 51223"/>
            </a:avLst>
          </a:prstGeom>
          <a:ln w="19050">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bg1"/>
              </a:solidFill>
            </a:endParaRPr>
          </a:p>
        </p:txBody>
      </p:sp>
      <p:grpSp>
        <p:nvGrpSpPr>
          <p:cNvPr id="95" name="Group 94"/>
          <p:cNvGrpSpPr/>
          <p:nvPr/>
        </p:nvGrpSpPr>
        <p:grpSpPr>
          <a:xfrm>
            <a:off x="693793" y="1527297"/>
            <a:ext cx="428505" cy="2411685"/>
            <a:chOff x="693793" y="1527297"/>
            <a:chExt cx="428505" cy="2411685"/>
          </a:xfrm>
        </p:grpSpPr>
        <p:sp>
          <p:nvSpPr>
            <p:cNvPr id="139" name="TextBox 138"/>
            <p:cNvSpPr txBox="1"/>
            <p:nvPr/>
          </p:nvSpPr>
          <p:spPr>
            <a:xfrm>
              <a:off x="693793" y="1527297"/>
              <a:ext cx="428505" cy="194118"/>
            </a:xfrm>
            <a:prstGeom prst="rect">
              <a:avLst/>
            </a:prstGeom>
            <a:noFill/>
          </p:spPr>
          <p:txBody>
            <a:bodyPr wrap="square" lIns="0" tIns="0" rIns="0" bIns="0" rtlCol="0" anchor="ctr" anchorCtr="0">
              <a:noAutofit/>
            </a:bodyPr>
            <a:lstStyle/>
            <a:p>
              <a:pPr algn="r">
                <a:lnSpc>
                  <a:spcPct val="95000"/>
                </a:lnSpc>
                <a:defRPr/>
              </a:pPr>
              <a:r>
                <a:rPr lang="en-US" sz="1400" kern="0" dirty="0">
                  <a:solidFill>
                    <a:schemeClr val="bg1"/>
                  </a:solidFill>
                  <a:latin typeface="Arial" pitchFamily="34" charset="0"/>
                  <a:cs typeface="Arial" pitchFamily="34" charset="0"/>
                </a:rPr>
                <a:t>20</a:t>
              </a:r>
            </a:p>
          </p:txBody>
        </p:sp>
        <p:sp>
          <p:nvSpPr>
            <p:cNvPr id="140" name="TextBox 139"/>
            <p:cNvSpPr txBox="1"/>
            <p:nvPr/>
          </p:nvSpPr>
          <p:spPr>
            <a:xfrm>
              <a:off x="693793" y="1773693"/>
              <a:ext cx="428505" cy="194118"/>
            </a:xfrm>
            <a:prstGeom prst="rect">
              <a:avLst/>
            </a:prstGeom>
            <a:noFill/>
          </p:spPr>
          <p:txBody>
            <a:bodyPr wrap="square" lIns="0" tIns="0" rIns="0" bIns="0" rtlCol="0" anchor="ctr" anchorCtr="0">
              <a:noAutofit/>
            </a:bodyPr>
            <a:lstStyle/>
            <a:p>
              <a:pPr algn="r">
                <a:lnSpc>
                  <a:spcPct val="95000"/>
                </a:lnSpc>
                <a:defRPr/>
              </a:pPr>
              <a:r>
                <a:rPr lang="en-US" sz="1400" kern="0" dirty="0">
                  <a:solidFill>
                    <a:schemeClr val="bg1"/>
                  </a:solidFill>
                  <a:latin typeface="Arial" pitchFamily="34" charset="0"/>
                  <a:cs typeface="Arial" pitchFamily="34" charset="0"/>
                </a:rPr>
                <a:t>10</a:t>
              </a:r>
            </a:p>
          </p:txBody>
        </p:sp>
        <p:sp>
          <p:nvSpPr>
            <p:cNvPr id="141" name="TextBox 140"/>
            <p:cNvSpPr txBox="1"/>
            <p:nvPr/>
          </p:nvSpPr>
          <p:spPr>
            <a:xfrm>
              <a:off x="693793" y="2020089"/>
              <a:ext cx="428505" cy="194118"/>
            </a:xfrm>
            <a:prstGeom prst="rect">
              <a:avLst/>
            </a:prstGeom>
            <a:noFill/>
          </p:spPr>
          <p:txBody>
            <a:bodyPr wrap="square" lIns="0" tIns="0" rIns="0" bIns="0" rtlCol="0" anchor="ctr" anchorCtr="0">
              <a:noAutofit/>
            </a:bodyPr>
            <a:lstStyle/>
            <a:p>
              <a:pPr algn="r">
                <a:lnSpc>
                  <a:spcPct val="95000"/>
                </a:lnSpc>
                <a:defRPr/>
              </a:pPr>
              <a:r>
                <a:rPr lang="en-US" sz="1400" kern="0" dirty="0">
                  <a:solidFill>
                    <a:schemeClr val="bg1"/>
                  </a:solidFill>
                  <a:latin typeface="Arial" pitchFamily="34" charset="0"/>
                  <a:cs typeface="Arial" pitchFamily="34" charset="0"/>
                </a:rPr>
                <a:t>0</a:t>
              </a:r>
            </a:p>
          </p:txBody>
        </p:sp>
        <p:sp>
          <p:nvSpPr>
            <p:cNvPr id="142" name="TextBox 141"/>
            <p:cNvSpPr txBox="1"/>
            <p:nvPr/>
          </p:nvSpPr>
          <p:spPr>
            <a:xfrm>
              <a:off x="693793" y="2266485"/>
              <a:ext cx="428505" cy="194118"/>
            </a:xfrm>
            <a:prstGeom prst="rect">
              <a:avLst/>
            </a:prstGeom>
            <a:noFill/>
          </p:spPr>
          <p:txBody>
            <a:bodyPr wrap="square" lIns="0" tIns="0" rIns="0" bIns="0" rtlCol="0" anchor="ctr" anchorCtr="0">
              <a:noAutofit/>
            </a:bodyPr>
            <a:lstStyle/>
            <a:p>
              <a:pPr algn="r">
                <a:lnSpc>
                  <a:spcPct val="95000"/>
                </a:lnSpc>
                <a:defRPr/>
              </a:pPr>
              <a:r>
                <a:rPr lang="en-US" sz="1400" kern="0" dirty="0">
                  <a:solidFill>
                    <a:schemeClr val="bg1"/>
                  </a:solidFill>
                  <a:latin typeface="Arial" pitchFamily="34" charset="0"/>
                  <a:cs typeface="Arial" pitchFamily="34" charset="0"/>
                </a:rPr>
                <a:t>–10</a:t>
              </a:r>
            </a:p>
          </p:txBody>
        </p:sp>
        <p:sp>
          <p:nvSpPr>
            <p:cNvPr id="143" name="TextBox 142"/>
            <p:cNvSpPr txBox="1"/>
            <p:nvPr/>
          </p:nvSpPr>
          <p:spPr>
            <a:xfrm>
              <a:off x="693793" y="2512881"/>
              <a:ext cx="428505" cy="194118"/>
            </a:xfrm>
            <a:prstGeom prst="rect">
              <a:avLst/>
            </a:prstGeom>
            <a:noFill/>
          </p:spPr>
          <p:txBody>
            <a:bodyPr wrap="square" lIns="0" tIns="0" rIns="0" bIns="0" rtlCol="0" anchor="ctr" anchorCtr="0">
              <a:noAutofit/>
            </a:bodyPr>
            <a:lstStyle/>
            <a:p>
              <a:pPr algn="r">
                <a:lnSpc>
                  <a:spcPct val="95000"/>
                </a:lnSpc>
                <a:defRPr/>
              </a:pPr>
              <a:r>
                <a:rPr lang="en-US" sz="1400" kern="0" dirty="0">
                  <a:solidFill>
                    <a:schemeClr val="bg1"/>
                  </a:solidFill>
                  <a:latin typeface="Arial" pitchFamily="34" charset="0"/>
                  <a:cs typeface="Arial" pitchFamily="34" charset="0"/>
                </a:rPr>
                <a:t>–20</a:t>
              </a:r>
            </a:p>
          </p:txBody>
        </p:sp>
        <p:sp>
          <p:nvSpPr>
            <p:cNvPr id="144" name="TextBox 143"/>
            <p:cNvSpPr txBox="1"/>
            <p:nvPr/>
          </p:nvSpPr>
          <p:spPr>
            <a:xfrm>
              <a:off x="693793" y="2759277"/>
              <a:ext cx="428505" cy="194118"/>
            </a:xfrm>
            <a:prstGeom prst="rect">
              <a:avLst/>
            </a:prstGeom>
            <a:noFill/>
          </p:spPr>
          <p:txBody>
            <a:bodyPr wrap="square" lIns="0" tIns="0" rIns="0" bIns="0" rtlCol="0" anchor="ctr" anchorCtr="0">
              <a:noAutofit/>
            </a:bodyPr>
            <a:lstStyle/>
            <a:p>
              <a:pPr algn="r">
                <a:lnSpc>
                  <a:spcPct val="95000"/>
                </a:lnSpc>
                <a:defRPr/>
              </a:pPr>
              <a:r>
                <a:rPr lang="en-US" sz="1400" kern="0" dirty="0">
                  <a:solidFill>
                    <a:schemeClr val="bg1"/>
                  </a:solidFill>
                  <a:latin typeface="Arial" pitchFamily="34" charset="0"/>
                  <a:cs typeface="Arial" pitchFamily="34" charset="0"/>
                </a:rPr>
                <a:t>–30</a:t>
              </a:r>
            </a:p>
          </p:txBody>
        </p:sp>
        <p:sp>
          <p:nvSpPr>
            <p:cNvPr id="145" name="TextBox 144"/>
            <p:cNvSpPr txBox="1"/>
            <p:nvPr/>
          </p:nvSpPr>
          <p:spPr>
            <a:xfrm>
              <a:off x="693793" y="3005673"/>
              <a:ext cx="428505" cy="194118"/>
            </a:xfrm>
            <a:prstGeom prst="rect">
              <a:avLst/>
            </a:prstGeom>
            <a:noFill/>
          </p:spPr>
          <p:txBody>
            <a:bodyPr wrap="square" lIns="0" tIns="0" rIns="0" bIns="0" rtlCol="0" anchor="ctr" anchorCtr="0">
              <a:noAutofit/>
            </a:bodyPr>
            <a:lstStyle/>
            <a:p>
              <a:pPr algn="r">
                <a:lnSpc>
                  <a:spcPct val="95000"/>
                </a:lnSpc>
                <a:defRPr/>
              </a:pPr>
              <a:r>
                <a:rPr lang="en-US" sz="1400" kern="0" dirty="0">
                  <a:solidFill>
                    <a:schemeClr val="bg1"/>
                  </a:solidFill>
                  <a:latin typeface="Arial" pitchFamily="34" charset="0"/>
                  <a:cs typeface="Arial" pitchFamily="34" charset="0"/>
                </a:rPr>
                <a:t>–40</a:t>
              </a:r>
            </a:p>
          </p:txBody>
        </p:sp>
        <p:sp>
          <p:nvSpPr>
            <p:cNvPr id="146" name="TextBox 145"/>
            <p:cNvSpPr txBox="1"/>
            <p:nvPr/>
          </p:nvSpPr>
          <p:spPr>
            <a:xfrm>
              <a:off x="693793" y="3252069"/>
              <a:ext cx="428505" cy="194118"/>
            </a:xfrm>
            <a:prstGeom prst="rect">
              <a:avLst/>
            </a:prstGeom>
            <a:noFill/>
          </p:spPr>
          <p:txBody>
            <a:bodyPr wrap="square" lIns="0" tIns="0" rIns="0" bIns="0" rtlCol="0" anchor="ctr" anchorCtr="0">
              <a:noAutofit/>
            </a:bodyPr>
            <a:lstStyle/>
            <a:p>
              <a:pPr algn="r">
                <a:lnSpc>
                  <a:spcPct val="95000"/>
                </a:lnSpc>
                <a:defRPr/>
              </a:pPr>
              <a:r>
                <a:rPr lang="en-US" sz="1400" kern="0" dirty="0" smtClean="0">
                  <a:solidFill>
                    <a:schemeClr val="bg1"/>
                  </a:solidFill>
                  <a:latin typeface="Arial" pitchFamily="34" charset="0"/>
                  <a:cs typeface="Arial" pitchFamily="34" charset="0"/>
                </a:rPr>
                <a:t>–50</a:t>
              </a:r>
              <a:endParaRPr lang="en-US" sz="1400" kern="0" dirty="0">
                <a:solidFill>
                  <a:schemeClr val="bg1"/>
                </a:solidFill>
                <a:latin typeface="Arial" pitchFamily="34" charset="0"/>
                <a:cs typeface="Arial" pitchFamily="34" charset="0"/>
              </a:endParaRPr>
            </a:p>
          </p:txBody>
        </p:sp>
        <p:sp>
          <p:nvSpPr>
            <p:cNvPr id="147" name="TextBox 146"/>
            <p:cNvSpPr txBox="1"/>
            <p:nvPr/>
          </p:nvSpPr>
          <p:spPr>
            <a:xfrm>
              <a:off x="693793" y="3498465"/>
              <a:ext cx="428505" cy="194118"/>
            </a:xfrm>
            <a:prstGeom prst="rect">
              <a:avLst/>
            </a:prstGeom>
            <a:noFill/>
          </p:spPr>
          <p:txBody>
            <a:bodyPr wrap="square" lIns="0" tIns="0" rIns="0" bIns="0" rtlCol="0" anchor="ctr" anchorCtr="0">
              <a:noAutofit/>
            </a:bodyPr>
            <a:lstStyle/>
            <a:p>
              <a:pPr algn="r">
                <a:lnSpc>
                  <a:spcPct val="95000"/>
                </a:lnSpc>
                <a:defRPr/>
              </a:pPr>
              <a:r>
                <a:rPr lang="en-US" sz="1400" kern="0" dirty="0">
                  <a:solidFill>
                    <a:schemeClr val="bg1"/>
                  </a:solidFill>
                  <a:latin typeface="Arial" pitchFamily="34" charset="0"/>
                  <a:cs typeface="Arial" pitchFamily="34" charset="0"/>
                </a:rPr>
                <a:t>–60</a:t>
              </a:r>
            </a:p>
          </p:txBody>
        </p:sp>
        <p:sp>
          <p:nvSpPr>
            <p:cNvPr id="149" name="TextBox 148"/>
            <p:cNvSpPr txBox="1"/>
            <p:nvPr/>
          </p:nvSpPr>
          <p:spPr>
            <a:xfrm>
              <a:off x="693793" y="3744864"/>
              <a:ext cx="428505" cy="194118"/>
            </a:xfrm>
            <a:prstGeom prst="rect">
              <a:avLst/>
            </a:prstGeom>
            <a:noFill/>
          </p:spPr>
          <p:txBody>
            <a:bodyPr wrap="square" lIns="0" tIns="0" rIns="0" bIns="0" rtlCol="0" anchor="ctr" anchorCtr="0">
              <a:noAutofit/>
            </a:bodyPr>
            <a:lstStyle/>
            <a:p>
              <a:pPr algn="r">
                <a:lnSpc>
                  <a:spcPct val="95000"/>
                </a:lnSpc>
                <a:defRPr/>
              </a:pPr>
              <a:r>
                <a:rPr lang="en-US" sz="1400" kern="0" dirty="0" smtClean="0">
                  <a:solidFill>
                    <a:schemeClr val="bg1"/>
                  </a:solidFill>
                  <a:latin typeface="Arial" pitchFamily="34" charset="0"/>
                  <a:cs typeface="Arial" pitchFamily="34" charset="0"/>
                </a:rPr>
                <a:t>–70</a:t>
              </a:r>
              <a:endParaRPr lang="en-US" sz="1400" kern="0" dirty="0">
                <a:solidFill>
                  <a:schemeClr val="bg1"/>
                </a:solidFill>
                <a:latin typeface="Arial" pitchFamily="34" charset="0"/>
                <a:cs typeface="Arial" pitchFamily="34" charset="0"/>
              </a:endParaRPr>
            </a:p>
          </p:txBody>
        </p:sp>
      </p:grpSp>
      <p:sp>
        <p:nvSpPr>
          <p:cNvPr id="150" name="TextBox 149"/>
          <p:cNvSpPr txBox="1"/>
          <p:nvPr/>
        </p:nvSpPr>
        <p:spPr>
          <a:xfrm>
            <a:off x="1032376" y="3984761"/>
            <a:ext cx="878268" cy="109502"/>
          </a:xfrm>
          <a:prstGeom prst="rect">
            <a:avLst/>
          </a:prstGeom>
          <a:noFill/>
        </p:spPr>
        <p:txBody>
          <a:bodyPr wrap="square" lIns="0" tIns="0" rIns="0" bIns="0" rtlCol="0" anchor="t" anchorCtr="0">
            <a:noAutofit/>
          </a:bodyPr>
          <a:lstStyle/>
          <a:p>
            <a:pPr algn="ctr">
              <a:lnSpc>
                <a:spcPct val="95000"/>
              </a:lnSpc>
              <a:defRPr/>
            </a:pPr>
            <a:r>
              <a:rPr lang="en-US" sz="1400" kern="0" dirty="0">
                <a:solidFill>
                  <a:schemeClr val="bg1"/>
                </a:solidFill>
                <a:latin typeface="Arial" pitchFamily="34" charset="0"/>
                <a:cs typeface="Arial" pitchFamily="34" charset="0"/>
              </a:rPr>
              <a:t>Baseline</a:t>
            </a:r>
          </a:p>
        </p:txBody>
      </p:sp>
      <p:sp>
        <p:nvSpPr>
          <p:cNvPr id="151" name="TextBox 150"/>
          <p:cNvSpPr txBox="1"/>
          <p:nvPr/>
        </p:nvSpPr>
        <p:spPr>
          <a:xfrm>
            <a:off x="2482354" y="3984761"/>
            <a:ext cx="878268" cy="109502"/>
          </a:xfrm>
          <a:prstGeom prst="rect">
            <a:avLst/>
          </a:prstGeom>
          <a:noFill/>
        </p:spPr>
        <p:txBody>
          <a:bodyPr wrap="square" lIns="0" tIns="0" rIns="0" bIns="0" rtlCol="0" anchor="t" anchorCtr="0">
            <a:noAutofit/>
          </a:bodyPr>
          <a:lstStyle/>
          <a:p>
            <a:pPr algn="ctr">
              <a:lnSpc>
                <a:spcPct val="95000"/>
              </a:lnSpc>
              <a:defRPr/>
            </a:pPr>
            <a:r>
              <a:rPr lang="en-US" sz="1400" kern="0" dirty="0">
                <a:solidFill>
                  <a:schemeClr val="bg1"/>
                </a:solidFill>
                <a:latin typeface="Arial" pitchFamily="34" charset="0"/>
                <a:cs typeface="Arial" pitchFamily="34" charset="0"/>
              </a:rPr>
              <a:t>Week 12</a:t>
            </a:r>
          </a:p>
        </p:txBody>
      </p:sp>
      <p:sp>
        <p:nvSpPr>
          <p:cNvPr id="152" name="TextBox 151"/>
          <p:cNvSpPr txBox="1"/>
          <p:nvPr/>
        </p:nvSpPr>
        <p:spPr>
          <a:xfrm>
            <a:off x="3669057" y="4225961"/>
            <a:ext cx="1603012" cy="109502"/>
          </a:xfrm>
          <a:prstGeom prst="rect">
            <a:avLst/>
          </a:prstGeom>
          <a:noFill/>
        </p:spPr>
        <p:txBody>
          <a:bodyPr wrap="square" lIns="0" tIns="0" rIns="0" bIns="0" rtlCol="0" anchor="t" anchorCtr="0">
            <a:noAutofit/>
          </a:bodyPr>
          <a:lstStyle/>
          <a:p>
            <a:pPr algn="ctr">
              <a:lnSpc>
                <a:spcPct val="95000"/>
              </a:lnSpc>
              <a:defRPr/>
            </a:pPr>
            <a:r>
              <a:rPr lang="en-US" sz="1400" b="1" kern="0" dirty="0">
                <a:solidFill>
                  <a:schemeClr val="bg1"/>
                </a:solidFill>
                <a:latin typeface="Arial" pitchFamily="34" charset="0"/>
                <a:cs typeface="Arial" pitchFamily="34" charset="0"/>
              </a:rPr>
              <a:t>Study Week</a:t>
            </a:r>
          </a:p>
        </p:txBody>
      </p:sp>
      <p:sp>
        <p:nvSpPr>
          <p:cNvPr id="153" name="TextBox 152"/>
          <p:cNvSpPr txBox="1"/>
          <p:nvPr/>
        </p:nvSpPr>
        <p:spPr>
          <a:xfrm>
            <a:off x="7273281" y="3984761"/>
            <a:ext cx="878268" cy="109502"/>
          </a:xfrm>
          <a:prstGeom prst="rect">
            <a:avLst/>
          </a:prstGeom>
          <a:noFill/>
        </p:spPr>
        <p:txBody>
          <a:bodyPr wrap="square" lIns="0" tIns="0" rIns="0" bIns="0" rtlCol="0" anchor="t" anchorCtr="0">
            <a:noAutofit/>
          </a:bodyPr>
          <a:lstStyle/>
          <a:p>
            <a:pPr algn="ctr">
              <a:lnSpc>
                <a:spcPct val="95000"/>
              </a:lnSpc>
              <a:defRPr/>
            </a:pPr>
            <a:r>
              <a:rPr lang="en-US" sz="1400" kern="0" dirty="0">
                <a:solidFill>
                  <a:schemeClr val="bg1"/>
                </a:solidFill>
                <a:latin typeface="Arial" pitchFamily="34" charset="0"/>
                <a:cs typeface="Arial" pitchFamily="34" charset="0"/>
              </a:rPr>
              <a:t>Week 52</a:t>
            </a:r>
          </a:p>
        </p:txBody>
      </p:sp>
      <p:grpSp>
        <p:nvGrpSpPr>
          <p:cNvPr id="98" name="Group 97"/>
          <p:cNvGrpSpPr/>
          <p:nvPr/>
        </p:nvGrpSpPr>
        <p:grpSpPr>
          <a:xfrm>
            <a:off x="2840511" y="2768077"/>
            <a:ext cx="4315939" cy="359528"/>
            <a:chOff x="2840511" y="2550357"/>
            <a:chExt cx="4315939" cy="359528"/>
          </a:xfrm>
        </p:grpSpPr>
        <p:sp>
          <p:nvSpPr>
            <p:cNvPr id="154" name="TextBox 153"/>
            <p:cNvSpPr txBox="1"/>
            <p:nvPr/>
          </p:nvSpPr>
          <p:spPr>
            <a:xfrm>
              <a:off x="3330575" y="2550357"/>
              <a:ext cx="3825875" cy="359528"/>
            </a:xfrm>
            <a:prstGeom prst="rect">
              <a:avLst/>
            </a:prstGeom>
            <a:noFill/>
          </p:spPr>
          <p:txBody>
            <a:bodyPr wrap="square" lIns="0" tIns="0" rIns="0" bIns="0" rtlCol="0" anchor="ctr" anchorCtr="0">
              <a:noAutofit/>
            </a:bodyPr>
            <a:lstStyle/>
            <a:p>
              <a:pPr>
                <a:lnSpc>
                  <a:spcPct val="95000"/>
                </a:lnSpc>
              </a:pPr>
              <a:r>
                <a:rPr lang="en-US" sz="1400" kern="0" dirty="0" smtClean="0">
                  <a:solidFill>
                    <a:schemeClr val="bg1"/>
                  </a:solidFill>
                  <a:latin typeface="Arial" pitchFamily="34" charset="0"/>
                  <a:cs typeface="Arial" pitchFamily="34" charset="0"/>
                </a:rPr>
                <a:t>Repatha</a:t>
              </a:r>
              <a:r>
                <a:rPr lang="en-US" sz="1400" kern="0" baseline="20000" dirty="0" smtClean="0">
                  <a:solidFill>
                    <a:schemeClr val="bg1"/>
                  </a:solidFill>
                  <a:latin typeface="Arial" pitchFamily="34" charset="0"/>
                  <a:cs typeface="Arial" pitchFamily="34" charset="0"/>
                </a:rPr>
                <a:t>™</a:t>
              </a:r>
              <a:r>
                <a:rPr lang="en-US" sz="1400" kern="0" dirty="0" smtClean="0">
                  <a:solidFill>
                    <a:schemeClr val="bg1"/>
                  </a:solidFill>
                  <a:latin typeface="Arial" pitchFamily="34" charset="0"/>
                  <a:cs typeface="Arial" pitchFamily="34" charset="0"/>
                </a:rPr>
                <a:t> 420 mg QM + background therapy*</a:t>
              </a:r>
              <a:endParaRPr lang="en-US" sz="1400" kern="0" dirty="0">
                <a:solidFill>
                  <a:schemeClr val="bg1"/>
                </a:solidFill>
                <a:latin typeface="Arial" pitchFamily="34" charset="0"/>
                <a:cs typeface="Arial" pitchFamily="34" charset="0"/>
              </a:endParaRPr>
            </a:p>
          </p:txBody>
        </p:sp>
        <p:cxnSp>
          <p:nvCxnSpPr>
            <p:cNvPr id="155" name="Straight Connector 154"/>
            <p:cNvCxnSpPr/>
            <p:nvPr/>
          </p:nvCxnSpPr>
          <p:spPr>
            <a:xfrm>
              <a:off x="2840511" y="2730121"/>
              <a:ext cx="428129" cy="0"/>
            </a:xfrm>
            <a:prstGeom prst="line">
              <a:avLst/>
            </a:prstGeom>
            <a:noFill/>
            <a:ln w="28575" cap="flat" cmpd="sng" algn="ctr">
              <a:solidFill>
                <a:srgbClr val="C64034"/>
              </a:solidFill>
              <a:prstDash val="solid"/>
            </a:ln>
            <a:effectLst/>
          </p:spPr>
        </p:cxnSp>
        <p:sp>
          <p:nvSpPr>
            <p:cNvPr id="156" name="Rectangle 155"/>
            <p:cNvSpPr/>
            <p:nvPr/>
          </p:nvSpPr>
          <p:spPr>
            <a:xfrm>
              <a:off x="2963135" y="2638681"/>
              <a:ext cx="182880" cy="182880"/>
            </a:xfrm>
            <a:prstGeom prst="rect">
              <a:avLst/>
            </a:prstGeom>
            <a:solidFill>
              <a:schemeClr val="accent2"/>
            </a:solidFill>
            <a:ln w="2857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38100"/>
            </a:sp3d>
          </p:spPr>
          <p:txBody>
            <a:bodyPr lIns="0" tIns="0" rIns="0" bIns="0" rtlCol="0" anchor="ctr"/>
            <a:lstStyle/>
            <a:p>
              <a:pPr algn="ctr">
                <a:defRPr/>
              </a:pPr>
              <a:endParaRPr lang="en-US" kern="0" dirty="0">
                <a:solidFill>
                  <a:schemeClr val="bg1"/>
                </a:solidFill>
                <a:latin typeface="Trebuchet MS" pitchFamily="34" charset="0"/>
              </a:endParaRPr>
            </a:p>
          </p:txBody>
        </p:sp>
      </p:grpSp>
      <p:grpSp>
        <p:nvGrpSpPr>
          <p:cNvPr id="92" name="Group 91"/>
          <p:cNvGrpSpPr/>
          <p:nvPr/>
        </p:nvGrpSpPr>
        <p:grpSpPr>
          <a:xfrm>
            <a:off x="2840511" y="2484632"/>
            <a:ext cx="3646922" cy="268757"/>
            <a:chOff x="2840511" y="2909186"/>
            <a:chExt cx="3646922" cy="268757"/>
          </a:xfrm>
        </p:grpSpPr>
        <p:cxnSp>
          <p:nvCxnSpPr>
            <p:cNvPr id="157" name="Straight Connector 156"/>
            <p:cNvCxnSpPr/>
            <p:nvPr/>
          </p:nvCxnSpPr>
          <p:spPr>
            <a:xfrm>
              <a:off x="2840511" y="3043564"/>
              <a:ext cx="428129" cy="0"/>
            </a:xfrm>
            <a:prstGeom prst="line">
              <a:avLst/>
            </a:prstGeom>
            <a:noFill/>
            <a:ln w="28575" cap="flat" cmpd="sng" algn="ctr">
              <a:solidFill>
                <a:schemeClr val="accent5">
                  <a:lumMod val="60000"/>
                  <a:lumOff val="40000"/>
                </a:schemeClr>
              </a:solidFill>
              <a:prstDash val="solid"/>
            </a:ln>
            <a:effectLst/>
          </p:spPr>
        </p:cxnSp>
        <p:sp>
          <p:nvSpPr>
            <p:cNvPr id="158" name="Oval 157"/>
            <p:cNvSpPr/>
            <p:nvPr/>
          </p:nvSpPr>
          <p:spPr>
            <a:xfrm>
              <a:off x="2963135" y="2952124"/>
              <a:ext cx="182880" cy="182880"/>
            </a:xfrm>
            <a:prstGeom prst="ellipse">
              <a:avLst/>
            </a:prstGeom>
            <a:solidFill>
              <a:schemeClr val="accent5">
                <a:lumMod val="60000"/>
                <a:lumOff val="40000"/>
              </a:schemeClr>
            </a:solidFill>
            <a:ln w="2857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0" rIns="0" bIns="0" rtlCol="0" anchor="ctr"/>
            <a:lstStyle/>
            <a:p>
              <a:pPr algn="ctr">
                <a:defRPr/>
              </a:pPr>
              <a:endParaRPr lang="en-US" kern="0" dirty="0">
                <a:solidFill>
                  <a:schemeClr val="bg1"/>
                </a:solidFill>
                <a:latin typeface="Trebuchet MS" pitchFamily="34" charset="0"/>
              </a:endParaRPr>
            </a:p>
          </p:txBody>
        </p:sp>
        <p:sp>
          <p:nvSpPr>
            <p:cNvPr id="159" name="TextBox 158"/>
            <p:cNvSpPr txBox="1"/>
            <p:nvPr/>
          </p:nvSpPr>
          <p:spPr>
            <a:xfrm>
              <a:off x="3330575" y="2909186"/>
              <a:ext cx="3156858" cy="268757"/>
            </a:xfrm>
            <a:prstGeom prst="rect">
              <a:avLst/>
            </a:prstGeom>
            <a:noFill/>
          </p:spPr>
          <p:txBody>
            <a:bodyPr wrap="square" lIns="0" tIns="0" rIns="0" bIns="0" rtlCol="0" anchor="ctr" anchorCtr="0">
              <a:noAutofit/>
            </a:bodyPr>
            <a:lstStyle/>
            <a:p>
              <a:pPr>
                <a:lnSpc>
                  <a:spcPct val="95000"/>
                </a:lnSpc>
              </a:pPr>
              <a:r>
                <a:rPr lang="en-US" sz="1400" dirty="0">
                  <a:solidFill>
                    <a:schemeClr val="bg1"/>
                  </a:solidFill>
                  <a:latin typeface="Arial" pitchFamily="34" charset="0"/>
                  <a:cs typeface="Arial" pitchFamily="34" charset="0"/>
                </a:rPr>
                <a:t>Placebo </a:t>
              </a:r>
              <a:r>
                <a:rPr lang="en-US" sz="1400" dirty="0" smtClean="0">
                  <a:solidFill>
                    <a:schemeClr val="bg1"/>
                  </a:solidFill>
                  <a:latin typeface="Arial" pitchFamily="34" charset="0"/>
                  <a:cs typeface="Arial" pitchFamily="34" charset="0"/>
                </a:rPr>
                <a:t>QM </a:t>
              </a:r>
              <a:r>
                <a:rPr lang="en-US" sz="1400" kern="0" dirty="0" smtClean="0">
                  <a:solidFill>
                    <a:schemeClr val="bg1"/>
                  </a:solidFill>
                  <a:latin typeface="Arial" pitchFamily="34" charset="0"/>
                  <a:cs typeface="Arial" pitchFamily="34" charset="0"/>
                </a:rPr>
                <a:t>+ background therapy*</a:t>
              </a:r>
              <a:endParaRPr lang="en-US" sz="1400" dirty="0">
                <a:solidFill>
                  <a:schemeClr val="bg1"/>
                </a:solidFill>
                <a:latin typeface="Arial" pitchFamily="34" charset="0"/>
                <a:cs typeface="Arial" pitchFamily="34" charset="0"/>
              </a:endParaRPr>
            </a:p>
          </p:txBody>
        </p:sp>
      </p:grpSp>
      <p:cxnSp>
        <p:nvCxnSpPr>
          <p:cNvPr id="160" name="Straight Connector 159"/>
          <p:cNvCxnSpPr/>
          <p:nvPr/>
        </p:nvCxnSpPr>
        <p:spPr>
          <a:xfrm>
            <a:off x="1454726" y="3834608"/>
            <a:ext cx="6477890" cy="1"/>
          </a:xfrm>
          <a:prstGeom prst="line">
            <a:avLst/>
          </a:prstGeom>
          <a:noFill/>
          <a:ln w="19050" cap="flat" cmpd="sng" algn="ctr">
            <a:solidFill>
              <a:schemeClr val="bg1"/>
            </a:solidFill>
            <a:prstDash val="solid"/>
          </a:ln>
          <a:effectLst/>
        </p:spPr>
      </p:cxnSp>
      <p:grpSp>
        <p:nvGrpSpPr>
          <p:cNvPr id="97" name="Group 96"/>
          <p:cNvGrpSpPr/>
          <p:nvPr/>
        </p:nvGrpSpPr>
        <p:grpSpPr>
          <a:xfrm>
            <a:off x="1149673" y="1602526"/>
            <a:ext cx="73152" cy="2239395"/>
            <a:chOff x="1149673" y="1602526"/>
            <a:chExt cx="73152" cy="2239395"/>
          </a:xfrm>
        </p:grpSpPr>
        <p:cxnSp>
          <p:nvCxnSpPr>
            <p:cNvPr id="137" name="Straight Connector 136"/>
            <p:cNvCxnSpPr/>
            <p:nvPr/>
          </p:nvCxnSpPr>
          <p:spPr>
            <a:xfrm>
              <a:off x="1222825" y="1602526"/>
              <a:ext cx="0" cy="2239395"/>
            </a:xfrm>
            <a:prstGeom prst="line">
              <a:avLst/>
            </a:prstGeom>
            <a:noFill/>
            <a:ln w="19050" cap="flat" cmpd="sng" algn="ctr">
              <a:solidFill>
                <a:schemeClr val="bg1"/>
              </a:solidFill>
              <a:prstDash val="solid"/>
            </a:ln>
            <a:effectLst/>
          </p:spPr>
        </p:cxnSp>
        <p:grpSp>
          <p:nvGrpSpPr>
            <p:cNvPr id="94" name="Group 93"/>
            <p:cNvGrpSpPr/>
            <p:nvPr/>
          </p:nvGrpSpPr>
          <p:grpSpPr>
            <a:xfrm>
              <a:off x="1149673" y="1613208"/>
              <a:ext cx="73152" cy="2224895"/>
              <a:chOff x="1149673" y="1613208"/>
              <a:chExt cx="73152" cy="2224895"/>
            </a:xfrm>
          </p:grpSpPr>
          <p:cxnSp>
            <p:nvCxnSpPr>
              <p:cNvPr id="162" name="Straight Connector 161"/>
              <p:cNvCxnSpPr/>
              <p:nvPr/>
            </p:nvCxnSpPr>
            <p:spPr>
              <a:xfrm>
                <a:off x="1149673" y="1613208"/>
                <a:ext cx="73152" cy="0"/>
              </a:xfrm>
              <a:prstGeom prst="line">
                <a:avLst/>
              </a:prstGeom>
              <a:noFill/>
              <a:ln w="19050" cap="flat" cmpd="sng" algn="ctr">
                <a:solidFill>
                  <a:schemeClr val="bg1"/>
                </a:solidFill>
                <a:prstDash val="solid"/>
              </a:ln>
              <a:effectLst/>
            </p:spPr>
          </p:cxnSp>
          <p:cxnSp>
            <p:nvCxnSpPr>
              <p:cNvPr id="163" name="Straight Connector 162"/>
              <p:cNvCxnSpPr/>
              <p:nvPr/>
            </p:nvCxnSpPr>
            <p:spPr>
              <a:xfrm>
                <a:off x="1149673" y="1860419"/>
                <a:ext cx="73152" cy="0"/>
              </a:xfrm>
              <a:prstGeom prst="line">
                <a:avLst/>
              </a:prstGeom>
              <a:noFill/>
              <a:ln w="19050" cap="flat" cmpd="sng" algn="ctr">
                <a:solidFill>
                  <a:schemeClr val="bg1"/>
                </a:solidFill>
                <a:prstDash val="solid"/>
              </a:ln>
              <a:effectLst/>
            </p:spPr>
          </p:cxnSp>
          <p:cxnSp>
            <p:nvCxnSpPr>
              <p:cNvPr id="164" name="Straight Connector 163"/>
              <p:cNvCxnSpPr/>
              <p:nvPr/>
            </p:nvCxnSpPr>
            <p:spPr>
              <a:xfrm>
                <a:off x="1149673" y="2107630"/>
                <a:ext cx="73152" cy="0"/>
              </a:xfrm>
              <a:prstGeom prst="line">
                <a:avLst/>
              </a:prstGeom>
              <a:noFill/>
              <a:ln w="19050" cap="flat" cmpd="sng" algn="ctr">
                <a:solidFill>
                  <a:schemeClr val="bg1"/>
                </a:solidFill>
                <a:prstDash val="solid"/>
              </a:ln>
              <a:effectLst/>
            </p:spPr>
          </p:cxnSp>
          <p:cxnSp>
            <p:nvCxnSpPr>
              <p:cNvPr id="165" name="Straight Connector 164"/>
              <p:cNvCxnSpPr/>
              <p:nvPr/>
            </p:nvCxnSpPr>
            <p:spPr>
              <a:xfrm>
                <a:off x="1149673" y="2354841"/>
                <a:ext cx="73152" cy="0"/>
              </a:xfrm>
              <a:prstGeom prst="line">
                <a:avLst/>
              </a:prstGeom>
              <a:noFill/>
              <a:ln w="19050" cap="flat" cmpd="sng" algn="ctr">
                <a:solidFill>
                  <a:schemeClr val="bg1"/>
                </a:solidFill>
                <a:prstDash val="solid"/>
              </a:ln>
              <a:effectLst/>
            </p:spPr>
          </p:cxnSp>
          <p:cxnSp>
            <p:nvCxnSpPr>
              <p:cNvPr id="166" name="Straight Connector 165"/>
              <p:cNvCxnSpPr/>
              <p:nvPr/>
            </p:nvCxnSpPr>
            <p:spPr>
              <a:xfrm>
                <a:off x="1149673" y="2602052"/>
                <a:ext cx="73152" cy="0"/>
              </a:xfrm>
              <a:prstGeom prst="line">
                <a:avLst/>
              </a:prstGeom>
              <a:noFill/>
              <a:ln w="19050" cap="flat" cmpd="sng" algn="ctr">
                <a:solidFill>
                  <a:schemeClr val="bg1"/>
                </a:solidFill>
                <a:prstDash val="solid"/>
              </a:ln>
              <a:effectLst/>
            </p:spPr>
          </p:cxnSp>
          <p:cxnSp>
            <p:nvCxnSpPr>
              <p:cNvPr id="167" name="Straight Connector 166"/>
              <p:cNvCxnSpPr/>
              <p:nvPr/>
            </p:nvCxnSpPr>
            <p:spPr>
              <a:xfrm>
                <a:off x="1149673" y="2849263"/>
                <a:ext cx="73152" cy="0"/>
              </a:xfrm>
              <a:prstGeom prst="line">
                <a:avLst/>
              </a:prstGeom>
              <a:noFill/>
              <a:ln w="19050" cap="flat" cmpd="sng" algn="ctr">
                <a:solidFill>
                  <a:schemeClr val="bg1"/>
                </a:solidFill>
                <a:prstDash val="solid"/>
              </a:ln>
              <a:effectLst/>
            </p:spPr>
          </p:cxnSp>
          <p:cxnSp>
            <p:nvCxnSpPr>
              <p:cNvPr id="168" name="Straight Connector 167"/>
              <p:cNvCxnSpPr/>
              <p:nvPr/>
            </p:nvCxnSpPr>
            <p:spPr>
              <a:xfrm>
                <a:off x="1149673" y="3096474"/>
                <a:ext cx="73152" cy="0"/>
              </a:xfrm>
              <a:prstGeom prst="line">
                <a:avLst/>
              </a:prstGeom>
              <a:noFill/>
              <a:ln w="19050" cap="flat" cmpd="sng" algn="ctr">
                <a:solidFill>
                  <a:schemeClr val="bg1"/>
                </a:solidFill>
                <a:prstDash val="solid"/>
              </a:ln>
              <a:effectLst/>
            </p:spPr>
          </p:cxnSp>
          <p:cxnSp>
            <p:nvCxnSpPr>
              <p:cNvPr id="169" name="Straight Connector 168"/>
              <p:cNvCxnSpPr/>
              <p:nvPr/>
            </p:nvCxnSpPr>
            <p:spPr>
              <a:xfrm>
                <a:off x="1149673" y="3343685"/>
                <a:ext cx="73152" cy="0"/>
              </a:xfrm>
              <a:prstGeom prst="line">
                <a:avLst/>
              </a:prstGeom>
              <a:noFill/>
              <a:ln w="19050" cap="flat" cmpd="sng" algn="ctr">
                <a:solidFill>
                  <a:schemeClr val="bg1"/>
                </a:solidFill>
                <a:prstDash val="solid"/>
              </a:ln>
              <a:effectLst/>
            </p:spPr>
          </p:cxnSp>
          <p:cxnSp>
            <p:nvCxnSpPr>
              <p:cNvPr id="170" name="Straight Connector 169"/>
              <p:cNvCxnSpPr/>
              <p:nvPr/>
            </p:nvCxnSpPr>
            <p:spPr>
              <a:xfrm>
                <a:off x="1149673" y="3590896"/>
                <a:ext cx="73152" cy="0"/>
              </a:xfrm>
              <a:prstGeom prst="line">
                <a:avLst/>
              </a:prstGeom>
              <a:noFill/>
              <a:ln w="19050" cap="flat" cmpd="sng" algn="ctr">
                <a:solidFill>
                  <a:schemeClr val="bg1"/>
                </a:solidFill>
                <a:prstDash val="solid"/>
              </a:ln>
              <a:effectLst/>
            </p:spPr>
          </p:cxnSp>
          <p:cxnSp>
            <p:nvCxnSpPr>
              <p:cNvPr id="172" name="Straight Connector 171"/>
              <p:cNvCxnSpPr/>
              <p:nvPr/>
            </p:nvCxnSpPr>
            <p:spPr>
              <a:xfrm>
                <a:off x="1149673" y="3838103"/>
                <a:ext cx="73152" cy="0"/>
              </a:xfrm>
              <a:prstGeom prst="line">
                <a:avLst/>
              </a:prstGeom>
              <a:noFill/>
              <a:ln w="19050" cap="flat" cmpd="sng" algn="ctr">
                <a:solidFill>
                  <a:schemeClr val="bg1"/>
                </a:solidFill>
                <a:prstDash val="solid"/>
              </a:ln>
              <a:effectLst/>
            </p:spPr>
          </p:cxnSp>
        </p:grpSp>
      </p:grpSp>
      <p:grpSp>
        <p:nvGrpSpPr>
          <p:cNvPr id="173" name="Group 147"/>
          <p:cNvGrpSpPr/>
          <p:nvPr/>
        </p:nvGrpSpPr>
        <p:grpSpPr>
          <a:xfrm>
            <a:off x="1470045" y="3858626"/>
            <a:ext cx="6258443" cy="58225"/>
            <a:chOff x="1132587" y="5170488"/>
            <a:chExt cx="7558976" cy="82296"/>
          </a:xfrm>
        </p:grpSpPr>
        <p:sp>
          <p:nvSpPr>
            <p:cNvPr id="174" name="Line 9"/>
            <p:cNvSpPr>
              <a:spLocks noChangeShapeType="1"/>
            </p:cNvSpPr>
            <p:nvPr/>
          </p:nvSpPr>
          <p:spPr bwMode="auto">
            <a:xfrm>
              <a:off x="4628475" y="5170488"/>
              <a:ext cx="0" cy="82296"/>
            </a:xfrm>
            <a:prstGeom prst="line">
              <a:avLst/>
            </a:prstGeom>
            <a:noFill/>
            <a:ln w="19050" cap="sq">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dirty="0">
                <a:solidFill>
                  <a:schemeClr val="bg1"/>
                </a:solidFill>
              </a:endParaRPr>
            </a:p>
          </p:txBody>
        </p:sp>
        <p:sp>
          <p:nvSpPr>
            <p:cNvPr id="175" name="Line 10"/>
            <p:cNvSpPr>
              <a:spLocks noChangeShapeType="1"/>
            </p:cNvSpPr>
            <p:nvPr/>
          </p:nvSpPr>
          <p:spPr bwMode="auto">
            <a:xfrm>
              <a:off x="8691563" y="5170488"/>
              <a:ext cx="0" cy="82296"/>
            </a:xfrm>
            <a:prstGeom prst="line">
              <a:avLst/>
            </a:prstGeom>
            <a:noFill/>
            <a:ln w="19050" cap="sq">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dirty="0">
                <a:solidFill>
                  <a:schemeClr val="bg1"/>
                </a:solidFill>
              </a:endParaRPr>
            </a:p>
          </p:txBody>
        </p:sp>
        <p:sp>
          <p:nvSpPr>
            <p:cNvPr id="176" name="Line 26"/>
            <p:cNvSpPr>
              <a:spLocks noChangeShapeType="1"/>
            </p:cNvSpPr>
            <p:nvPr/>
          </p:nvSpPr>
          <p:spPr bwMode="auto">
            <a:xfrm>
              <a:off x="1132587" y="5170488"/>
              <a:ext cx="0" cy="82296"/>
            </a:xfrm>
            <a:prstGeom prst="line">
              <a:avLst/>
            </a:prstGeom>
            <a:noFill/>
            <a:ln w="19050" cap="sq">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dirty="0">
                <a:solidFill>
                  <a:schemeClr val="bg1"/>
                </a:solidFill>
              </a:endParaRPr>
            </a:p>
          </p:txBody>
        </p:sp>
        <p:sp>
          <p:nvSpPr>
            <p:cNvPr id="177" name="Line 27"/>
            <p:cNvSpPr>
              <a:spLocks noChangeShapeType="1"/>
            </p:cNvSpPr>
            <p:nvPr/>
          </p:nvSpPr>
          <p:spPr bwMode="auto">
            <a:xfrm>
              <a:off x="2894187" y="5170488"/>
              <a:ext cx="0" cy="82296"/>
            </a:xfrm>
            <a:prstGeom prst="line">
              <a:avLst/>
            </a:prstGeom>
            <a:noFill/>
            <a:ln w="19050" cap="sq">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dirty="0">
                <a:solidFill>
                  <a:schemeClr val="bg1"/>
                </a:solidFill>
              </a:endParaRPr>
            </a:p>
          </p:txBody>
        </p:sp>
        <p:sp>
          <p:nvSpPr>
            <p:cNvPr id="178" name="Line 28"/>
            <p:cNvSpPr>
              <a:spLocks noChangeShapeType="1"/>
            </p:cNvSpPr>
            <p:nvPr/>
          </p:nvSpPr>
          <p:spPr bwMode="auto">
            <a:xfrm>
              <a:off x="8691563" y="5170488"/>
              <a:ext cx="0" cy="82296"/>
            </a:xfrm>
            <a:prstGeom prst="line">
              <a:avLst/>
            </a:prstGeom>
            <a:noFill/>
            <a:ln w="19050" cap="sq">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dirty="0">
                <a:solidFill>
                  <a:schemeClr val="bg1"/>
                </a:solidFill>
              </a:endParaRPr>
            </a:p>
          </p:txBody>
        </p:sp>
        <p:sp>
          <p:nvSpPr>
            <p:cNvPr id="179" name="Line 28"/>
            <p:cNvSpPr>
              <a:spLocks noChangeShapeType="1"/>
            </p:cNvSpPr>
            <p:nvPr/>
          </p:nvSpPr>
          <p:spPr bwMode="auto">
            <a:xfrm>
              <a:off x="6367693" y="5170488"/>
              <a:ext cx="0" cy="82296"/>
            </a:xfrm>
            <a:prstGeom prst="line">
              <a:avLst/>
            </a:prstGeom>
            <a:noFill/>
            <a:ln w="19050" cap="sq">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dirty="0">
                <a:solidFill>
                  <a:schemeClr val="bg1"/>
                </a:solidFill>
              </a:endParaRPr>
            </a:p>
          </p:txBody>
        </p:sp>
      </p:grpSp>
      <p:sp>
        <p:nvSpPr>
          <p:cNvPr id="180" name="TextBox 179"/>
          <p:cNvSpPr txBox="1"/>
          <p:nvPr/>
        </p:nvSpPr>
        <p:spPr>
          <a:xfrm rot="16200000">
            <a:off x="-742096" y="2572843"/>
            <a:ext cx="2665188" cy="352425"/>
          </a:xfrm>
          <a:prstGeom prst="rect">
            <a:avLst/>
          </a:prstGeom>
          <a:noFill/>
        </p:spPr>
        <p:txBody>
          <a:bodyPr wrap="square" lIns="0" tIns="0" rIns="0" bIns="0" rtlCol="0" anchor="b" anchorCtr="0">
            <a:noAutofit/>
          </a:bodyPr>
          <a:lstStyle/>
          <a:p>
            <a:pPr algn="ctr">
              <a:lnSpc>
                <a:spcPct val="95000"/>
              </a:lnSpc>
            </a:pPr>
            <a:r>
              <a:rPr lang="en-US" sz="1400" dirty="0">
                <a:solidFill>
                  <a:schemeClr val="bg1"/>
                </a:solidFill>
                <a:latin typeface="Arial" pitchFamily="34" charset="0"/>
                <a:cs typeface="Arial" pitchFamily="34" charset="0"/>
              </a:rPr>
              <a:t>Mean % </a:t>
            </a:r>
            <a:r>
              <a:rPr lang="en-US" sz="1400" dirty="0" smtClean="0">
                <a:solidFill>
                  <a:schemeClr val="bg1"/>
                </a:solidFill>
                <a:latin typeface="Arial" pitchFamily="34" charset="0"/>
                <a:cs typeface="Arial" pitchFamily="34" charset="0"/>
              </a:rPr>
              <a:t>Change in </a:t>
            </a:r>
            <a:r>
              <a:rPr lang="en-US" sz="1400" dirty="0">
                <a:solidFill>
                  <a:schemeClr val="bg1"/>
                </a:solidFill>
                <a:latin typeface="Arial" pitchFamily="34" charset="0"/>
                <a:cs typeface="Arial" pitchFamily="34" charset="0"/>
              </a:rPr>
              <a:t>LDL-C </a:t>
            </a:r>
            <a:br>
              <a:rPr lang="en-US" sz="1400" dirty="0">
                <a:solidFill>
                  <a:schemeClr val="bg1"/>
                </a:solidFill>
                <a:latin typeface="Arial" pitchFamily="34" charset="0"/>
                <a:cs typeface="Arial" pitchFamily="34" charset="0"/>
              </a:rPr>
            </a:br>
            <a:r>
              <a:rPr lang="en-US" sz="1400" dirty="0">
                <a:solidFill>
                  <a:schemeClr val="bg1"/>
                </a:solidFill>
                <a:latin typeface="Arial" pitchFamily="34" charset="0"/>
                <a:cs typeface="Arial" pitchFamily="34" charset="0"/>
              </a:rPr>
              <a:t>From Baseline to Week 52</a:t>
            </a:r>
          </a:p>
        </p:txBody>
      </p:sp>
      <p:sp>
        <p:nvSpPr>
          <p:cNvPr id="186" name="TextBox 185"/>
          <p:cNvSpPr txBox="1"/>
          <p:nvPr/>
        </p:nvSpPr>
        <p:spPr>
          <a:xfrm>
            <a:off x="7895094" y="3238451"/>
            <a:ext cx="715730" cy="261687"/>
          </a:xfrm>
          <a:prstGeom prst="rect">
            <a:avLst/>
          </a:prstGeom>
          <a:noFill/>
        </p:spPr>
        <p:txBody>
          <a:bodyPr wrap="square" lIns="0" tIns="0" rIns="0" bIns="0" rtlCol="0" anchor="ctr" anchorCtr="0">
            <a:noAutofit/>
          </a:bodyPr>
          <a:lstStyle/>
          <a:p>
            <a:r>
              <a:rPr lang="en-US" sz="1600" b="1" dirty="0">
                <a:solidFill>
                  <a:schemeClr val="bg1"/>
                </a:solidFill>
                <a:latin typeface="Arial" pitchFamily="34" charset="0"/>
                <a:cs typeface="Arial" pitchFamily="34" charset="0"/>
              </a:rPr>
              <a:t>–52%</a:t>
            </a:r>
          </a:p>
        </p:txBody>
      </p:sp>
      <p:sp>
        <p:nvSpPr>
          <p:cNvPr id="187" name="TextBox 186"/>
          <p:cNvSpPr txBox="1"/>
          <p:nvPr/>
        </p:nvSpPr>
        <p:spPr>
          <a:xfrm>
            <a:off x="7895094" y="1911306"/>
            <a:ext cx="541589" cy="261687"/>
          </a:xfrm>
          <a:prstGeom prst="rect">
            <a:avLst/>
          </a:prstGeom>
          <a:noFill/>
        </p:spPr>
        <p:txBody>
          <a:bodyPr wrap="square" lIns="0" tIns="0" rIns="0" bIns="0" rtlCol="0" anchor="ctr" anchorCtr="0">
            <a:noAutofit/>
          </a:bodyPr>
          <a:lstStyle/>
          <a:p>
            <a:r>
              <a:rPr lang="en-US" sz="1600" b="1" dirty="0">
                <a:solidFill>
                  <a:schemeClr val="bg1"/>
                </a:solidFill>
                <a:latin typeface="Arial" pitchFamily="34" charset="0"/>
                <a:cs typeface="Arial" pitchFamily="34" charset="0"/>
              </a:rPr>
              <a:t>2%</a:t>
            </a:r>
          </a:p>
        </p:txBody>
      </p:sp>
      <p:sp>
        <p:nvSpPr>
          <p:cNvPr id="188" name="TextBox 187"/>
          <p:cNvSpPr txBox="1"/>
          <p:nvPr/>
        </p:nvSpPr>
        <p:spPr>
          <a:xfrm>
            <a:off x="5370668" y="3984761"/>
            <a:ext cx="878268" cy="109502"/>
          </a:xfrm>
          <a:prstGeom prst="rect">
            <a:avLst/>
          </a:prstGeom>
          <a:noFill/>
        </p:spPr>
        <p:txBody>
          <a:bodyPr wrap="square" lIns="0" tIns="0" rIns="0" bIns="0" rtlCol="0" anchor="t" anchorCtr="0">
            <a:noAutofit/>
          </a:bodyPr>
          <a:lstStyle/>
          <a:p>
            <a:pPr algn="ctr">
              <a:lnSpc>
                <a:spcPct val="95000"/>
              </a:lnSpc>
              <a:defRPr/>
            </a:pPr>
            <a:r>
              <a:rPr lang="en-US" sz="1400" kern="0" dirty="0">
                <a:solidFill>
                  <a:schemeClr val="bg1"/>
                </a:solidFill>
                <a:latin typeface="Arial" pitchFamily="34" charset="0"/>
                <a:cs typeface="Arial" pitchFamily="34" charset="0"/>
              </a:rPr>
              <a:t>Week 36</a:t>
            </a:r>
          </a:p>
        </p:txBody>
      </p:sp>
      <p:sp>
        <p:nvSpPr>
          <p:cNvPr id="189" name="TextBox 188"/>
          <p:cNvSpPr txBox="1"/>
          <p:nvPr/>
        </p:nvSpPr>
        <p:spPr>
          <a:xfrm>
            <a:off x="3927639" y="3984761"/>
            <a:ext cx="878268" cy="109502"/>
          </a:xfrm>
          <a:prstGeom prst="rect">
            <a:avLst/>
          </a:prstGeom>
          <a:noFill/>
        </p:spPr>
        <p:txBody>
          <a:bodyPr wrap="square" lIns="0" tIns="0" rIns="0" bIns="0" rtlCol="0" anchor="t" anchorCtr="0">
            <a:noAutofit/>
          </a:bodyPr>
          <a:lstStyle/>
          <a:p>
            <a:pPr algn="ctr">
              <a:lnSpc>
                <a:spcPct val="95000"/>
              </a:lnSpc>
              <a:defRPr/>
            </a:pPr>
            <a:r>
              <a:rPr lang="en-US" sz="1400" kern="0" dirty="0">
                <a:solidFill>
                  <a:schemeClr val="bg1"/>
                </a:solidFill>
                <a:latin typeface="Arial" pitchFamily="34" charset="0"/>
                <a:cs typeface="Arial" pitchFamily="34" charset="0"/>
              </a:rPr>
              <a:t>Week 24</a:t>
            </a:r>
          </a:p>
        </p:txBody>
      </p:sp>
      <p:sp>
        <p:nvSpPr>
          <p:cNvPr id="307" name="TextBox 306"/>
          <p:cNvSpPr txBox="1"/>
          <p:nvPr/>
        </p:nvSpPr>
        <p:spPr>
          <a:xfrm>
            <a:off x="6619875" y="4375249"/>
            <a:ext cx="2250758" cy="307777"/>
          </a:xfrm>
          <a:prstGeom prst="rect">
            <a:avLst/>
          </a:prstGeom>
          <a:noFill/>
        </p:spPr>
        <p:txBody>
          <a:bodyPr wrap="square" rtlCol="0">
            <a:spAutoFit/>
          </a:bodyPr>
          <a:lstStyle/>
          <a:p>
            <a:pPr algn="ctr"/>
            <a:r>
              <a:rPr lang="en-US" sz="1400" b="1" i="1" dirty="0">
                <a:solidFill>
                  <a:schemeClr val="bg1"/>
                </a:solidFill>
                <a:latin typeface="Arial" pitchFamily="34" charset="0"/>
                <a:cs typeface="Arial" pitchFamily="34" charset="0"/>
              </a:rPr>
              <a:t>P</a:t>
            </a:r>
            <a:r>
              <a:rPr lang="en-US" sz="1400" b="1" dirty="0">
                <a:solidFill>
                  <a:schemeClr val="bg1"/>
                </a:solidFill>
                <a:latin typeface="Arial" pitchFamily="34" charset="0"/>
                <a:cs typeface="Arial" pitchFamily="34" charset="0"/>
              </a:rPr>
              <a:t> &lt; 0.0001</a:t>
            </a:r>
          </a:p>
        </p:txBody>
      </p:sp>
      <p:sp>
        <p:nvSpPr>
          <p:cNvPr id="308" name="Content Placeholder 3"/>
          <p:cNvSpPr>
            <a:spLocks noGrp="1"/>
          </p:cNvSpPr>
          <p:nvPr>
            <p:ph idx="1"/>
          </p:nvPr>
        </p:nvSpPr>
        <p:spPr>
          <a:xfrm>
            <a:off x="292100" y="4793497"/>
            <a:ext cx="8738279" cy="758217"/>
          </a:xfrm>
        </p:spPr>
        <p:txBody>
          <a:bodyPr/>
          <a:lstStyle/>
          <a:p>
            <a:pPr lvl="1">
              <a:spcBef>
                <a:spcPts val="200"/>
              </a:spcBef>
            </a:pPr>
            <a:r>
              <a:rPr lang="en-US" sz="1400" dirty="0" smtClean="0"/>
              <a:t>Multicenter, double-blind, randomized, placebo-controlled, 52-week study of Repatha</a:t>
            </a:r>
            <a:r>
              <a:rPr lang="en-US" sz="1400" baseline="30000" dirty="0" smtClean="0"/>
              <a:t>™</a:t>
            </a:r>
            <a:r>
              <a:rPr lang="en-US" sz="1400" dirty="0" smtClean="0"/>
              <a:t> in 139 patients with clinical ASCVD</a:t>
            </a:r>
          </a:p>
          <a:p>
            <a:pPr lvl="1">
              <a:spcBef>
                <a:spcPts val="200"/>
              </a:spcBef>
            </a:pPr>
            <a:r>
              <a:rPr lang="en-US" sz="1400" dirty="0" smtClean="0"/>
              <a:t>In this study, Repatha™ was administered as the 420 mg once monthly dose. The 140 mg every 2 weeks or 420 mg once monthly doses yield similar reductions in LDL-C</a:t>
            </a:r>
          </a:p>
        </p:txBody>
      </p:sp>
      <p:cxnSp>
        <p:nvCxnSpPr>
          <p:cNvPr id="87" name="Straight Connector 86"/>
          <p:cNvCxnSpPr/>
          <p:nvPr/>
        </p:nvCxnSpPr>
        <p:spPr>
          <a:xfrm>
            <a:off x="7995556" y="739855"/>
            <a:ext cx="839788"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01" name="Group 209"/>
          <p:cNvGrpSpPr/>
          <p:nvPr/>
        </p:nvGrpSpPr>
        <p:grpSpPr>
          <a:xfrm rot="16200000">
            <a:off x="8065170" y="2408960"/>
            <a:ext cx="659116" cy="708404"/>
            <a:chOff x="2286002" y="4731884"/>
            <a:chExt cx="711198" cy="764381"/>
          </a:xfrm>
          <a:effectLst/>
        </p:grpSpPr>
        <p:sp>
          <p:nvSpPr>
            <p:cNvPr id="104" name="Freeform 103"/>
            <p:cNvSpPr/>
            <p:nvPr/>
          </p:nvSpPr>
          <p:spPr>
            <a:xfrm>
              <a:off x="2286002" y="4731884"/>
              <a:ext cx="711198" cy="764381"/>
            </a:xfrm>
            <a:custGeom>
              <a:avLst/>
              <a:gdLst>
                <a:gd name="connsiteX0" fmla="*/ 0 w 711198"/>
                <a:gd name="connsiteY0" fmla="*/ 355997 h 711993"/>
                <a:gd name="connsiteX1" fmla="*/ 104012 w 711198"/>
                <a:gd name="connsiteY1" fmla="*/ 104410 h 711993"/>
                <a:gd name="connsiteX2" fmla="*/ 355599 w 711198"/>
                <a:gd name="connsiteY2" fmla="*/ 0 h 711993"/>
                <a:gd name="connsiteX3" fmla="*/ 607186 w 711198"/>
                <a:gd name="connsiteY3" fmla="*/ 104410 h 711993"/>
                <a:gd name="connsiteX4" fmla="*/ 711198 w 711198"/>
                <a:gd name="connsiteY4" fmla="*/ 355997 h 711993"/>
                <a:gd name="connsiteX5" fmla="*/ 607186 w 711198"/>
                <a:gd name="connsiteY5" fmla="*/ 607584 h 711993"/>
                <a:gd name="connsiteX6" fmla="*/ 355599 w 711198"/>
                <a:gd name="connsiteY6" fmla="*/ 711994 h 711993"/>
                <a:gd name="connsiteX7" fmla="*/ 104012 w 711198"/>
                <a:gd name="connsiteY7" fmla="*/ 607584 h 711993"/>
                <a:gd name="connsiteX8" fmla="*/ 0 w 711198"/>
                <a:gd name="connsiteY8" fmla="*/ 355997 h 711993"/>
                <a:gd name="connsiteX0" fmla="*/ 0 w 711198"/>
                <a:gd name="connsiteY0" fmla="*/ 371811 h 727808"/>
                <a:gd name="connsiteX1" fmla="*/ 104012 w 711198"/>
                <a:gd name="connsiteY1" fmla="*/ 120224 h 727808"/>
                <a:gd name="connsiteX2" fmla="*/ 300037 w 711198"/>
                <a:gd name="connsiteY2" fmla="*/ 25339 h 727808"/>
                <a:gd name="connsiteX3" fmla="*/ 355599 w 711198"/>
                <a:gd name="connsiteY3" fmla="*/ 15814 h 727808"/>
                <a:gd name="connsiteX4" fmla="*/ 607186 w 711198"/>
                <a:gd name="connsiteY4" fmla="*/ 120224 h 727808"/>
                <a:gd name="connsiteX5" fmla="*/ 711198 w 711198"/>
                <a:gd name="connsiteY5" fmla="*/ 371811 h 727808"/>
                <a:gd name="connsiteX6" fmla="*/ 607186 w 711198"/>
                <a:gd name="connsiteY6" fmla="*/ 623398 h 727808"/>
                <a:gd name="connsiteX7" fmla="*/ 355599 w 711198"/>
                <a:gd name="connsiteY7" fmla="*/ 727808 h 727808"/>
                <a:gd name="connsiteX8" fmla="*/ 104012 w 711198"/>
                <a:gd name="connsiteY8" fmla="*/ 623398 h 727808"/>
                <a:gd name="connsiteX9" fmla="*/ 0 w 711198"/>
                <a:gd name="connsiteY9" fmla="*/ 371811 h 727808"/>
                <a:gd name="connsiteX0" fmla="*/ 0 w 711198"/>
                <a:gd name="connsiteY0" fmla="*/ 363874 h 719871"/>
                <a:gd name="connsiteX1" fmla="*/ 104012 w 711198"/>
                <a:gd name="connsiteY1" fmla="*/ 112287 h 719871"/>
                <a:gd name="connsiteX2" fmla="*/ 300037 w 711198"/>
                <a:gd name="connsiteY2" fmla="*/ 17402 h 719871"/>
                <a:gd name="connsiteX3" fmla="*/ 355599 w 711198"/>
                <a:gd name="connsiteY3" fmla="*/ 7877 h 719871"/>
                <a:gd name="connsiteX4" fmla="*/ 423862 w 711198"/>
                <a:gd name="connsiteY4" fmla="*/ 22164 h 719871"/>
                <a:gd name="connsiteX5" fmla="*/ 607186 w 711198"/>
                <a:gd name="connsiteY5" fmla="*/ 112287 h 719871"/>
                <a:gd name="connsiteX6" fmla="*/ 711198 w 711198"/>
                <a:gd name="connsiteY6" fmla="*/ 363874 h 719871"/>
                <a:gd name="connsiteX7" fmla="*/ 607186 w 711198"/>
                <a:gd name="connsiteY7" fmla="*/ 615461 h 719871"/>
                <a:gd name="connsiteX8" fmla="*/ 355599 w 711198"/>
                <a:gd name="connsiteY8" fmla="*/ 719871 h 719871"/>
                <a:gd name="connsiteX9" fmla="*/ 104012 w 711198"/>
                <a:gd name="connsiteY9" fmla="*/ 615461 h 719871"/>
                <a:gd name="connsiteX10" fmla="*/ 0 w 711198"/>
                <a:gd name="connsiteY10" fmla="*/ 363874 h 719871"/>
                <a:gd name="connsiteX0" fmla="*/ 0 w 711198"/>
                <a:gd name="connsiteY0" fmla="*/ 409178 h 765175"/>
                <a:gd name="connsiteX1" fmla="*/ 104012 w 711198"/>
                <a:gd name="connsiteY1" fmla="*/ 157591 h 765175"/>
                <a:gd name="connsiteX2" fmla="*/ 300037 w 711198"/>
                <a:gd name="connsiteY2" fmla="*/ 62706 h 765175"/>
                <a:gd name="connsiteX3" fmla="*/ 353217 w 711198"/>
                <a:gd name="connsiteY3" fmla="*/ 794 h 765175"/>
                <a:gd name="connsiteX4" fmla="*/ 423862 w 711198"/>
                <a:gd name="connsiteY4" fmla="*/ 67468 h 765175"/>
                <a:gd name="connsiteX5" fmla="*/ 607186 w 711198"/>
                <a:gd name="connsiteY5" fmla="*/ 157591 h 765175"/>
                <a:gd name="connsiteX6" fmla="*/ 711198 w 711198"/>
                <a:gd name="connsiteY6" fmla="*/ 409178 h 765175"/>
                <a:gd name="connsiteX7" fmla="*/ 607186 w 711198"/>
                <a:gd name="connsiteY7" fmla="*/ 660765 h 765175"/>
                <a:gd name="connsiteX8" fmla="*/ 355599 w 711198"/>
                <a:gd name="connsiteY8" fmla="*/ 765175 h 765175"/>
                <a:gd name="connsiteX9" fmla="*/ 104012 w 711198"/>
                <a:gd name="connsiteY9" fmla="*/ 660765 h 765175"/>
                <a:gd name="connsiteX10" fmla="*/ 0 w 711198"/>
                <a:gd name="connsiteY10" fmla="*/ 409178 h 765175"/>
                <a:gd name="connsiteX0" fmla="*/ 0 w 711198"/>
                <a:gd name="connsiteY0" fmla="*/ 408384 h 764381"/>
                <a:gd name="connsiteX1" fmla="*/ 104012 w 711198"/>
                <a:gd name="connsiteY1" fmla="*/ 156797 h 764381"/>
                <a:gd name="connsiteX2" fmla="*/ 300037 w 711198"/>
                <a:gd name="connsiteY2" fmla="*/ 61912 h 764381"/>
                <a:gd name="connsiteX3" fmla="*/ 353217 w 711198"/>
                <a:gd name="connsiteY3" fmla="*/ 0 h 764381"/>
                <a:gd name="connsiteX4" fmla="*/ 423862 w 711198"/>
                <a:gd name="connsiteY4" fmla="*/ 66674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0037 w 711198"/>
                <a:gd name="connsiteY2" fmla="*/ 61912 h 764381"/>
                <a:gd name="connsiteX3" fmla="*/ 353217 w 711198"/>
                <a:gd name="connsiteY3" fmla="*/ 0 h 764381"/>
                <a:gd name="connsiteX4" fmla="*/ 423862 w 711198"/>
                <a:gd name="connsiteY4" fmla="*/ 66674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0037 w 711198"/>
                <a:gd name="connsiteY2" fmla="*/ 61912 h 764381"/>
                <a:gd name="connsiteX3" fmla="*/ 353217 w 711198"/>
                <a:gd name="connsiteY3" fmla="*/ 0 h 764381"/>
                <a:gd name="connsiteX4" fmla="*/ 423862 w 711198"/>
                <a:gd name="connsiteY4" fmla="*/ 66674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0037 w 711198"/>
                <a:gd name="connsiteY2" fmla="*/ 61912 h 764381"/>
                <a:gd name="connsiteX3" fmla="*/ 353217 w 711198"/>
                <a:gd name="connsiteY3" fmla="*/ 0 h 764381"/>
                <a:gd name="connsiteX4" fmla="*/ 416718 w 711198"/>
                <a:gd name="connsiteY4" fmla="*/ 57149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0037 w 711198"/>
                <a:gd name="connsiteY2" fmla="*/ 61912 h 764381"/>
                <a:gd name="connsiteX3" fmla="*/ 353217 w 711198"/>
                <a:gd name="connsiteY3" fmla="*/ 0 h 764381"/>
                <a:gd name="connsiteX4" fmla="*/ 416718 w 711198"/>
                <a:gd name="connsiteY4" fmla="*/ 57149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2418 w 711198"/>
                <a:gd name="connsiteY2" fmla="*/ 50005 h 764381"/>
                <a:gd name="connsiteX3" fmla="*/ 353217 w 711198"/>
                <a:gd name="connsiteY3" fmla="*/ 0 h 764381"/>
                <a:gd name="connsiteX4" fmla="*/ 416718 w 711198"/>
                <a:gd name="connsiteY4" fmla="*/ 57149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 name="connsiteX0" fmla="*/ 0 w 711198"/>
                <a:gd name="connsiteY0" fmla="*/ 408384 h 764381"/>
                <a:gd name="connsiteX1" fmla="*/ 104012 w 711198"/>
                <a:gd name="connsiteY1" fmla="*/ 156797 h 764381"/>
                <a:gd name="connsiteX2" fmla="*/ 302418 w 711198"/>
                <a:gd name="connsiteY2" fmla="*/ 50005 h 764381"/>
                <a:gd name="connsiteX3" fmla="*/ 353217 w 711198"/>
                <a:gd name="connsiteY3" fmla="*/ 0 h 764381"/>
                <a:gd name="connsiteX4" fmla="*/ 416718 w 711198"/>
                <a:gd name="connsiteY4" fmla="*/ 57149 h 764381"/>
                <a:gd name="connsiteX5" fmla="*/ 607186 w 711198"/>
                <a:gd name="connsiteY5" fmla="*/ 156797 h 764381"/>
                <a:gd name="connsiteX6" fmla="*/ 711198 w 711198"/>
                <a:gd name="connsiteY6" fmla="*/ 408384 h 764381"/>
                <a:gd name="connsiteX7" fmla="*/ 607186 w 711198"/>
                <a:gd name="connsiteY7" fmla="*/ 659971 h 764381"/>
                <a:gd name="connsiteX8" fmla="*/ 355599 w 711198"/>
                <a:gd name="connsiteY8" fmla="*/ 764381 h 764381"/>
                <a:gd name="connsiteX9" fmla="*/ 104012 w 711198"/>
                <a:gd name="connsiteY9" fmla="*/ 659971 h 764381"/>
                <a:gd name="connsiteX10" fmla="*/ 0 w 711198"/>
                <a:gd name="connsiteY10" fmla="*/ 408384 h 764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1198" h="764381">
                  <a:moveTo>
                    <a:pt x="0" y="408384"/>
                  </a:moveTo>
                  <a:cubicBezTo>
                    <a:pt x="0" y="314037"/>
                    <a:pt x="37410" y="223548"/>
                    <a:pt x="104012" y="156797"/>
                  </a:cubicBezTo>
                  <a:cubicBezTo>
                    <a:pt x="154018" y="99052"/>
                    <a:pt x="206116" y="78519"/>
                    <a:pt x="302418" y="50005"/>
                  </a:cubicBezTo>
                  <a:lnTo>
                    <a:pt x="353217" y="0"/>
                  </a:lnTo>
                  <a:lnTo>
                    <a:pt x="416718" y="57149"/>
                  </a:lnTo>
                  <a:cubicBezTo>
                    <a:pt x="473334" y="64232"/>
                    <a:pt x="559297" y="99845"/>
                    <a:pt x="607186" y="156797"/>
                  </a:cubicBezTo>
                  <a:cubicBezTo>
                    <a:pt x="673788" y="223548"/>
                    <a:pt x="711198" y="314037"/>
                    <a:pt x="711198" y="408384"/>
                  </a:cubicBezTo>
                  <a:cubicBezTo>
                    <a:pt x="711198" y="502731"/>
                    <a:pt x="673788" y="593220"/>
                    <a:pt x="607186" y="659971"/>
                  </a:cubicBezTo>
                  <a:cubicBezTo>
                    <a:pt x="540487" y="726820"/>
                    <a:pt x="449978" y="764381"/>
                    <a:pt x="355599" y="764381"/>
                  </a:cubicBezTo>
                  <a:cubicBezTo>
                    <a:pt x="261219" y="764381"/>
                    <a:pt x="170711" y="726819"/>
                    <a:pt x="104012" y="659971"/>
                  </a:cubicBezTo>
                  <a:cubicBezTo>
                    <a:pt x="37410" y="593220"/>
                    <a:pt x="0" y="502731"/>
                    <a:pt x="0" y="408384"/>
                  </a:cubicBezTo>
                  <a:close/>
                </a:path>
              </a:pathLst>
            </a:cu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path path="circle">
                <a:fillToRect r="100000" b="100000"/>
              </a:path>
              <a:tileRect l="-100000" t="-100000"/>
            </a:gradFill>
            <a:ln w="3175">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p:cNvSpPr/>
            <p:nvPr/>
          </p:nvSpPr>
          <p:spPr>
            <a:xfrm>
              <a:off x="2312195" y="4805994"/>
              <a:ext cx="658813" cy="654843"/>
            </a:xfrm>
            <a:prstGeom prst="ellipse">
              <a:avLst/>
            </a:prstGeom>
            <a:gradFill flip="none" rotWithShape="1">
              <a:gsLst>
                <a:gs pos="0">
                  <a:srgbClr val="9CC0E0"/>
                </a:gs>
                <a:gs pos="50000">
                  <a:schemeClr val="accent4">
                    <a:lumMod val="40000"/>
                    <a:lumOff val="60000"/>
                  </a:schemeClr>
                </a:gs>
                <a:gs pos="100000">
                  <a:srgbClr val="F5F9FD"/>
                </a:gs>
              </a:gsLst>
              <a:path path="circle">
                <a:fillToRect r="100000" b="100000"/>
              </a:path>
              <a:tileRect l="-100000" t="-100000"/>
            </a:gradFill>
            <a:ln w="19050">
              <a:solidFill>
                <a:schemeClr val="accent4"/>
              </a:solidFill>
            </a:ln>
            <a:effectLst>
              <a:outerShdw blurRad="76200" dir="13500000" sy="23000" kx="1200000" algn="br" rotWithShape="0">
                <a:prstClr val="black">
                  <a:alpha val="20000"/>
                </a:prstClr>
              </a:outerShdw>
            </a:effectLst>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lIns="0" tIns="548640" rIns="0" bIns="0" rtlCol="0" anchor="t" anchorCtr="0"/>
            <a:lstStyle/>
            <a:p>
              <a:pPr algn="ctr">
                <a:lnSpc>
                  <a:spcPct val="95000"/>
                </a:lnSpc>
                <a:spcBef>
                  <a:spcPts val="1800"/>
                </a:spcBef>
                <a:spcAft>
                  <a:spcPts val="1200"/>
                </a:spcAft>
                <a:buClr>
                  <a:schemeClr val="accent2"/>
                </a:buClr>
                <a:buSzPct val="110000"/>
                <a:defRPr/>
              </a:pPr>
              <a:endParaRPr lang="en-US" sz="1400" dirty="0">
                <a:solidFill>
                  <a:schemeClr val="dk1">
                    <a:hueOff val="0"/>
                    <a:satOff val="0"/>
                    <a:lumOff val="0"/>
                    <a:alphaOff val="0"/>
                  </a:schemeClr>
                </a:solidFill>
                <a:latin typeface="Arial" pitchFamily="34" charset="0"/>
                <a:cs typeface="Arial" pitchFamily="34" charset="0"/>
              </a:endParaRPr>
            </a:p>
          </p:txBody>
        </p:sp>
      </p:grpSp>
      <p:sp>
        <p:nvSpPr>
          <p:cNvPr id="102" name="TextBox 101"/>
          <p:cNvSpPr txBox="1"/>
          <p:nvPr/>
        </p:nvSpPr>
        <p:spPr>
          <a:xfrm>
            <a:off x="8164278" y="2591309"/>
            <a:ext cx="538464" cy="133350"/>
          </a:xfrm>
          <a:prstGeom prst="rect">
            <a:avLst/>
          </a:prstGeom>
          <a:noFill/>
          <a:effectLst/>
        </p:spPr>
        <p:txBody>
          <a:bodyPr wrap="square" lIns="0" tIns="0" rIns="0" bIns="0" rtlCol="0" anchor="ctr" anchorCtr="0">
            <a:noAutofit/>
          </a:bodyPr>
          <a:lstStyle/>
          <a:p>
            <a:pPr marL="0" marR="0" lvl="0" indent="0" algn="ctr" defTabSz="914400" eaLnBrk="1" fontAlgn="auto" latinLnBrk="0" hangingPunct="1">
              <a:lnSpc>
                <a:spcPct val="95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tx2"/>
                </a:solidFill>
                <a:effectLst/>
                <a:uLnTx/>
                <a:uFillTx/>
                <a:latin typeface="Arial" pitchFamily="34" charset="0"/>
                <a:cs typeface="Arial" pitchFamily="34" charset="0"/>
              </a:rPr>
              <a:t>–</a:t>
            </a:r>
            <a:r>
              <a:rPr lang="en-US" sz="1400" b="1" kern="0" dirty="0" smtClean="0">
                <a:solidFill>
                  <a:schemeClr val="tx2"/>
                </a:solidFill>
                <a:latin typeface="Arial" pitchFamily="34" charset="0"/>
                <a:cs typeface="Arial" pitchFamily="34" charset="0"/>
              </a:rPr>
              <a:t>54</a:t>
            </a:r>
            <a:r>
              <a:rPr kumimoji="0" lang="en-US" sz="1400" b="1" i="0" u="none" strike="noStrike" kern="0" cap="none" spc="0" normalizeH="0" baseline="0" noProof="0" dirty="0" smtClean="0">
                <a:ln>
                  <a:noFill/>
                </a:ln>
                <a:solidFill>
                  <a:schemeClr val="tx2"/>
                </a:solidFill>
                <a:effectLst/>
                <a:uLnTx/>
                <a:uFillTx/>
                <a:latin typeface="Arial" pitchFamily="34" charset="0"/>
                <a:cs typeface="Arial" pitchFamily="34" charset="0"/>
              </a:rPr>
              <a:t>%</a:t>
            </a:r>
          </a:p>
        </p:txBody>
      </p:sp>
      <p:sp>
        <p:nvSpPr>
          <p:cNvPr id="103" name="TextBox 102"/>
          <p:cNvSpPr txBox="1"/>
          <p:nvPr/>
        </p:nvSpPr>
        <p:spPr>
          <a:xfrm>
            <a:off x="8159666" y="2784790"/>
            <a:ext cx="547688" cy="187318"/>
          </a:xfrm>
          <a:prstGeom prst="rect">
            <a:avLst/>
          </a:prstGeom>
          <a:noFill/>
        </p:spPr>
        <p:txBody>
          <a:bodyPr wrap="square" lIns="0" tIns="0" rIns="0" bIns="0" rtlCol="0">
            <a:noAutofit/>
          </a:bodyPr>
          <a:lstStyle/>
          <a:p>
            <a:pPr algn="ctr"/>
            <a:r>
              <a:rPr lang="en-US" sz="600" dirty="0" smtClean="0">
                <a:solidFill>
                  <a:schemeClr val="tx2"/>
                </a:solidFill>
                <a:latin typeface="Arial Narrow" pitchFamily="34" charset="0"/>
                <a:cs typeface="Arial" pitchFamily="34" charset="0"/>
              </a:rPr>
              <a:t>TREATMENT DIFFERENCE</a:t>
            </a:r>
          </a:p>
        </p:txBody>
      </p:sp>
      <p:sp>
        <p:nvSpPr>
          <p:cNvPr id="91" name="Rectangle 90"/>
          <p:cNvSpPr/>
          <p:nvPr/>
        </p:nvSpPr>
        <p:spPr>
          <a:xfrm>
            <a:off x="290513" y="4482627"/>
            <a:ext cx="914033" cy="292388"/>
          </a:xfrm>
          <a:prstGeom prst="rect">
            <a:avLst/>
          </a:prstGeom>
        </p:spPr>
        <p:txBody>
          <a:bodyPr wrap="none" lIns="0" tIns="0" rIns="0" bIns="0">
            <a:noAutofit/>
          </a:bodyPr>
          <a:lstStyle/>
          <a:p>
            <a:pPr marL="169863" indent="-169863" fontAlgn="t"/>
            <a:r>
              <a:rPr lang="en-US" dirty="0" smtClean="0">
                <a:solidFill>
                  <a:schemeClr val="bg2"/>
                </a:solidFill>
                <a:latin typeface="Arial" pitchFamily="34" charset="0"/>
              </a:rPr>
              <a:t>N = 139</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sz="2000" dirty="0" smtClean="0"/>
              <a:t>Contraindication</a:t>
            </a:r>
          </a:p>
          <a:p>
            <a:pPr lvl="1"/>
            <a:r>
              <a:rPr lang="en-US" sz="2000" dirty="0" smtClean="0"/>
              <a:t>Repatha</a:t>
            </a:r>
            <a:r>
              <a:rPr lang="en-US" sz="2000" baseline="30000" dirty="0" smtClean="0"/>
              <a:t>™</a:t>
            </a:r>
            <a:r>
              <a:rPr lang="en-US" sz="2000" dirty="0" smtClean="0"/>
              <a:t> is contraindicated in patients with a history of a serious hypersensitivity reaction to Repatha</a:t>
            </a:r>
            <a:r>
              <a:rPr lang="en-US" sz="2000" baseline="30000" dirty="0" smtClean="0"/>
              <a:t>™</a:t>
            </a:r>
            <a:r>
              <a:rPr lang="en-US" sz="2000" dirty="0" smtClean="0"/>
              <a:t> </a:t>
            </a:r>
          </a:p>
          <a:p>
            <a:r>
              <a:rPr lang="en-US" sz="2000" dirty="0" smtClean="0"/>
              <a:t>Allergic Reactions</a:t>
            </a:r>
          </a:p>
          <a:p>
            <a:pPr lvl="1"/>
            <a:r>
              <a:rPr lang="en-US" sz="2000" dirty="0" smtClean="0"/>
              <a:t>Hypersensitivity reactions (e.g. rash, urticaria) have been reported in patients treated with Repatha</a:t>
            </a:r>
            <a:r>
              <a:rPr lang="en-US" sz="2000" baseline="30000" dirty="0" smtClean="0"/>
              <a:t>™</a:t>
            </a:r>
            <a:r>
              <a:rPr lang="en-US" sz="2000" dirty="0" smtClean="0"/>
              <a:t>, including some that led to discontinuation of therapy. If signs or symptoms of serious allergic reactions occur, discontinue treatment with Repatha</a:t>
            </a:r>
            <a:r>
              <a:rPr lang="en-US" sz="2000" baseline="30000" dirty="0" smtClean="0"/>
              <a:t>™</a:t>
            </a:r>
            <a:r>
              <a:rPr lang="en-US" sz="2000" dirty="0" smtClean="0"/>
              <a:t>, treat according to the standard of care, and monitor until signs and symptoms resolve</a:t>
            </a:r>
          </a:p>
          <a:p>
            <a:pPr lvl="1">
              <a:buNone/>
            </a:pPr>
            <a:r>
              <a:rPr lang="en-US" sz="2000" b="1" dirty="0" smtClean="0">
                <a:solidFill>
                  <a:srgbClr val="FFFF00"/>
                </a:solidFill>
                <a:effectLst>
                  <a:outerShdw blurRad="50800" dist="38100" algn="l" rotWithShape="0">
                    <a:schemeClr val="tx2">
                      <a:alpha val="40000"/>
                    </a:schemeClr>
                  </a:outerShdw>
                </a:effectLst>
              </a:rPr>
              <a:t>Adverse Reactions</a:t>
            </a:r>
          </a:p>
          <a:p>
            <a:pPr lvl="1"/>
            <a:r>
              <a:rPr lang="en-US" sz="2000" dirty="0" smtClean="0"/>
              <a:t>The most common adverse reactions (&gt; 5% of Repatha</a:t>
            </a:r>
            <a:r>
              <a:rPr lang="en-US" sz="2000" baseline="30000" dirty="0" smtClean="0"/>
              <a:t>™ </a:t>
            </a:r>
            <a:r>
              <a:rPr lang="en-US" sz="2000" dirty="0" smtClean="0"/>
              <a:t>-treated patients and more common than placebo) were: nasopharyngitis, upper respiratory tract infection, influenza, back pain, and injection site reactions</a:t>
            </a:r>
            <a:endParaRPr lang="en-US" sz="4400" dirty="0" smtClean="0"/>
          </a:p>
        </p:txBody>
      </p:sp>
      <p:sp>
        <p:nvSpPr>
          <p:cNvPr id="2" name="Title 1"/>
          <p:cNvSpPr>
            <a:spLocks noGrp="1"/>
          </p:cNvSpPr>
          <p:nvPr>
            <p:ph type="title"/>
          </p:nvPr>
        </p:nvSpPr>
        <p:spPr/>
        <p:txBody>
          <a:bodyPr/>
          <a:lstStyle/>
          <a:p>
            <a:r>
              <a:rPr lang="en-US" dirty="0" smtClean="0"/>
              <a:t>Important Safety Information</a:t>
            </a:r>
            <a:endParaRPr lang="en-US" dirty="0"/>
          </a:p>
        </p:txBody>
      </p:sp>
      <p:sp>
        <p:nvSpPr>
          <p:cNvPr id="6" name="Rectangle 5"/>
          <p:cNvSpPr/>
          <p:nvPr/>
        </p:nvSpPr>
        <p:spPr>
          <a:xfrm>
            <a:off x="283464" y="6252295"/>
            <a:ext cx="6807426" cy="326243"/>
          </a:xfrm>
          <a:prstGeom prst="rect">
            <a:avLst/>
          </a:prstGeom>
        </p:spPr>
        <p:txBody>
          <a:bodyPr wrap="square" lIns="0" tIns="0" rIns="0" bIns="0" anchor="b" anchorCtr="0">
            <a:noAutofit/>
          </a:bodyPr>
          <a:lstStyle/>
          <a:p>
            <a:pPr>
              <a:lnSpc>
                <a:spcPct val="95000"/>
              </a:lnSpc>
              <a:spcBef>
                <a:spcPts val="200"/>
              </a:spcBef>
            </a:pPr>
            <a:r>
              <a:rPr lang="en-US" altLang="ja-JP" sz="900" dirty="0" smtClean="0">
                <a:latin typeface="Arial" pitchFamily="34" charset="0"/>
                <a:cs typeface="Arial" pitchFamily="34" charset="0"/>
              </a:rPr>
              <a:t>Repatha</a:t>
            </a:r>
            <a:r>
              <a:rPr lang="en-US" altLang="ja-JP" sz="900" baseline="30000" dirty="0" smtClean="0">
                <a:latin typeface="Arial" pitchFamily="34" charset="0"/>
                <a:cs typeface="Arial" pitchFamily="34" charset="0"/>
              </a:rPr>
              <a:t>™</a:t>
            </a:r>
            <a:r>
              <a:rPr lang="en-US" altLang="ja-JP" sz="900" dirty="0" smtClean="0">
                <a:latin typeface="Arial" pitchFamily="34" charset="0"/>
                <a:cs typeface="Arial" pitchFamily="34" charset="0"/>
              </a:rPr>
              <a:t> (evolocumab) Prescribing Information, Amgen.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ln>
            <a:noFill/>
          </a:ln>
        </p:spPr>
        <p:txBody>
          <a:bodyPr/>
          <a:lstStyle/>
          <a:p>
            <a:r>
              <a:rPr lang="en-US" sz="2600" dirty="0" smtClean="0">
                <a:solidFill>
                  <a:prstClr val="white"/>
                </a:solidFill>
              </a:rPr>
              <a:t>Across Four Clinical Trials, Repatha</a:t>
            </a:r>
            <a:r>
              <a:rPr lang="en-US" sz="2600" baseline="20000" dirty="0" smtClean="0">
                <a:solidFill>
                  <a:prstClr val="white"/>
                </a:solidFill>
              </a:rPr>
              <a:t>™</a:t>
            </a:r>
            <a:r>
              <a:rPr lang="en-US" sz="2600" dirty="0" smtClean="0">
                <a:solidFill>
                  <a:prstClr val="white"/>
                </a:solidFill>
              </a:rPr>
              <a:t> Demonstrated Significant LDL-C Reduction</a:t>
            </a:r>
            <a:endParaRPr lang="en-US" dirty="0" smtClean="0"/>
          </a:p>
        </p:txBody>
      </p:sp>
      <p:sp>
        <p:nvSpPr>
          <p:cNvPr id="37" name="TextBox 36"/>
          <p:cNvSpPr txBox="1"/>
          <p:nvPr/>
        </p:nvSpPr>
        <p:spPr>
          <a:xfrm>
            <a:off x="283464" y="6336821"/>
            <a:ext cx="6544578" cy="242445"/>
          </a:xfrm>
          <a:prstGeom prst="rect">
            <a:avLst/>
          </a:prstGeom>
          <a:noFill/>
        </p:spPr>
        <p:txBody>
          <a:bodyPr vert="horz" wrap="square" lIns="0" tIns="0" rIns="0" bIns="0" rtlCol="0" anchor="b" anchorCtr="0">
            <a:noAutofit/>
          </a:bodyPr>
          <a:lstStyle>
            <a:defPPr>
              <a:defRPr lang="en-US"/>
            </a:defPPr>
            <a:lvl1pPr>
              <a:defRPr sz="900" b="0">
                <a:solidFill>
                  <a:srgbClr val="000000"/>
                </a:solidFill>
                <a:latin typeface="Arial"/>
              </a:defRPr>
            </a:lvl1pPr>
          </a:lstStyle>
          <a:p>
            <a:pPr>
              <a:spcBef>
                <a:spcPts val="200"/>
              </a:spcBef>
            </a:pPr>
            <a:r>
              <a:rPr lang="en-US" dirty="0" smtClean="0">
                <a:latin typeface="Arial" pitchFamily="34" charset="0"/>
              </a:rPr>
              <a:t>1. </a:t>
            </a:r>
            <a:r>
              <a:rPr lang="en-US" dirty="0" smtClean="0"/>
              <a:t>Repatha</a:t>
            </a:r>
            <a:r>
              <a:rPr lang="en-US" baseline="30000" dirty="0" smtClean="0"/>
              <a:t>™</a:t>
            </a:r>
            <a:r>
              <a:rPr lang="en-US" dirty="0" smtClean="0"/>
              <a:t> (evolocumab) Prescribing Information, Amgen. </a:t>
            </a:r>
            <a:r>
              <a:rPr lang="en-US" altLang="ja-JP" dirty="0" smtClean="0">
                <a:solidFill>
                  <a:schemeClr val="tx1"/>
                </a:solidFill>
                <a:latin typeface="Arial" pitchFamily="34" charset="0"/>
                <a:cs typeface="Arial" pitchFamily="34" charset="0"/>
              </a:rPr>
              <a:t>2. </a:t>
            </a:r>
            <a:r>
              <a:rPr lang="en-US" dirty="0" smtClean="0">
                <a:latin typeface="Arial" pitchFamily="34" charset="0"/>
              </a:rPr>
              <a:t>Robinson J, et al. </a:t>
            </a:r>
            <a:r>
              <a:rPr lang="en-US" i="1" dirty="0" smtClean="0">
                <a:latin typeface="Arial" pitchFamily="34" charset="0"/>
              </a:rPr>
              <a:t>JAMA</a:t>
            </a:r>
            <a:r>
              <a:rPr lang="en-US" dirty="0" smtClean="0">
                <a:latin typeface="Arial" pitchFamily="34" charset="0"/>
              </a:rPr>
              <a:t>. 2014;311:1870-1882. 3.</a:t>
            </a:r>
            <a:r>
              <a:rPr lang="en-US" dirty="0" smtClean="0"/>
              <a:t> Blom DJ, et al. </a:t>
            </a:r>
            <a:r>
              <a:rPr lang="en-US" i="1" dirty="0" smtClean="0"/>
              <a:t>N Engl J Med</a:t>
            </a:r>
            <a:r>
              <a:rPr lang="en-US" dirty="0" smtClean="0"/>
              <a:t>. 2014;370:1809-1819.</a:t>
            </a:r>
            <a:r>
              <a:rPr lang="en-US" dirty="0" smtClean="0">
                <a:latin typeface="Arial" pitchFamily="34" charset="0"/>
              </a:rPr>
              <a:t> 4. </a:t>
            </a:r>
            <a:r>
              <a:rPr lang="en-US" dirty="0" smtClean="0">
                <a:solidFill>
                  <a:schemeClr val="tx1"/>
                </a:solidFill>
                <a:latin typeface="Arial" pitchFamily="34" charset="0"/>
              </a:rPr>
              <a:t>Raal FJ, et al. </a:t>
            </a:r>
            <a:r>
              <a:rPr lang="nl-NL" i="1" dirty="0" smtClean="0"/>
              <a:t>Lancet</a:t>
            </a:r>
            <a:r>
              <a:rPr lang="nl-NL" dirty="0" smtClean="0"/>
              <a:t>. 2015;385:331-334. 5. Raal FJ, et al. </a:t>
            </a:r>
            <a:r>
              <a:rPr lang="nl-NL" i="1" dirty="0" smtClean="0"/>
              <a:t>Lancet</a:t>
            </a:r>
            <a:r>
              <a:rPr lang="nl-NL" dirty="0" smtClean="0"/>
              <a:t>; 2015;385:341-350. </a:t>
            </a:r>
            <a:endParaRPr lang="en-US" dirty="0" smtClean="0">
              <a:solidFill>
                <a:schemeClr val="tx1"/>
              </a:solidFill>
              <a:cs typeface="Arial" pitchFamily="34" charset="0"/>
            </a:endParaRPr>
          </a:p>
        </p:txBody>
      </p:sp>
      <p:sp>
        <p:nvSpPr>
          <p:cNvPr id="41" name="Oval 40"/>
          <p:cNvSpPr/>
          <p:nvPr/>
        </p:nvSpPr>
        <p:spPr>
          <a:xfrm>
            <a:off x="3316126" y="5469241"/>
            <a:ext cx="2532317" cy="356772"/>
          </a:xfrm>
          <a:prstGeom prst="ellipse">
            <a:avLst/>
          </a:prstGeom>
          <a:solidFill>
            <a:schemeClr val="tx1">
              <a:lumMod val="50000"/>
              <a:lumOff val="50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386353" y="5469241"/>
            <a:ext cx="2532317" cy="356772"/>
          </a:xfrm>
          <a:prstGeom prst="ellipse">
            <a:avLst/>
          </a:prstGeom>
          <a:solidFill>
            <a:schemeClr val="tx1">
              <a:lumMod val="50000"/>
              <a:lumOff val="50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335775" y="3320501"/>
            <a:ext cx="2633472" cy="2539951"/>
          </a:xfrm>
          <a:prstGeom prst="rect">
            <a:avLst/>
          </a:prstGeom>
          <a:solidFill>
            <a:srgbClr val="BDD6F9"/>
          </a:solidFill>
          <a:effectLst/>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lIns="0" tIns="548640" rIns="0" bIns="0" rtlCol="0" anchor="t" anchorCtr="0"/>
          <a:lstStyle/>
          <a:p>
            <a:pPr algn="ctr">
              <a:lnSpc>
                <a:spcPct val="95000"/>
              </a:lnSpc>
              <a:spcAft>
                <a:spcPts val="1200"/>
              </a:spcAft>
              <a:buClr>
                <a:schemeClr val="accent2"/>
              </a:buClr>
              <a:buSzPct val="110000"/>
            </a:pPr>
            <a:endParaRPr lang="en-US" sz="1400" dirty="0" smtClean="0">
              <a:latin typeface="Arial" pitchFamily="34" charset="0"/>
              <a:cs typeface="Arial" pitchFamily="34" charset="0"/>
            </a:endParaRPr>
          </a:p>
        </p:txBody>
      </p:sp>
      <p:sp>
        <p:nvSpPr>
          <p:cNvPr id="44" name="Pentagon 43"/>
          <p:cNvSpPr/>
          <p:nvPr/>
        </p:nvSpPr>
        <p:spPr>
          <a:xfrm rot="5400000">
            <a:off x="832195" y="1899642"/>
            <a:ext cx="1645920" cy="2633472"/>
          </a:xfrm>
          <a:prstGeom prst="homePlate">
            <a:avLst>
              <a:gd name="adj" fmla="val 22917"/>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p:cNvSpPr txBox="1"/>
          <p:nvPr/>
        </p:nvSpPr>
        <p:spPr>
          <a:xfrm>
            <a:off x="311527" y="2678459"/>
            <a:ext cx="2665484" cy="688768"/>
          </a:xfrm>
          <a:prstGeom prst="rect">
            <a:avLst/>
          </a:prstGeom>
          <a:noFill/>
        </p:spPr>
        <p:txBody>
          <a:bodyPr wrap="square" lIns="0" tIns="0" rIns="0" bIns="0" rtlCol="0">
            <a:noAutofit/>
          </a:bodyPr>
          <a:lstStyle/>
          <a:p>
            <a:pPr algn="ctr">
              <a:lnSpc>
                <a:spcPct val="110000"/>
              </a:lnSpc>
            </a:pPr>
            <a:r>
              <a:rPr lang="en-US" sz="2800" b="1" dirty="0" smtClean="0">
                <a:solidFill>
                  <a:schemeClr val="bg1"/>
                </a:solidFill>
                <a:latin typeface="Arial Narrow" pitchFamily="34" charset="0"/>
                <a:cs typeface="Arial" pitchFamily="34" charset="0"/>
              </a:rPr>
              <a:t>COMBINATION</a:t>
            </a:r>
          </a:p>
          <a:p>
            <a:pPr algn="ctr">
              <a:lnSpc>
                <a:spcPct val="110000"/>
              </a:lnSpc>
            </a:pPr>
            <a:r>
              <a:rPr lang="en-US" b="1" dirty="0" smtClean="0">
                <a:solidFill>
                  <a:schemeClr val="bg1"/>
                </a:solidFill>
                <a:latin typeface="Arial Narrow" pitchFamily="34" charset="0"/>
                <a:cs typeface="Arial" pitchFamily="34" charset="0"/>
              </a:rPr>
              <a:t>WITH STATIN THERAPY</a:t>
            </a:r>
          </a:p>
          <a:p>
            <a:pPr algn="ctr">
              <a:lnSpc>
                <a:spcPct val="110000"/>
              </a:lnSpc>
            </a:pPr>
            <a:r>
              <a:rPr lang="en-US" b="1" dirty="0" smtClean="0">
                <a:solidFill>
                  <a:schemeClr val="bg1"/>
                </a:solidFill>
                <a:latin typeface="Arial Narrow" pitchFamily="34" charset="0"/>
                <a:cs typeface="Arial" pitchFamily="34" charset="0"/>
              </a:rPr>
              <a:t>IN CLINICAL ASCVD</a:t>
            </a:r>
            <a:r>
              <a:rPr lang="en-US" b="1" baseline="30000" dirty="0" smtClean="0">
                <a:solidFill>
                  <a:schemeClr val="bg1"/>
                </a:solidFill>
                <a:latin typeface="Arial Narrow" pitchFamily="34" charset="0"/>
                <a:cs typeface="Arial" pitchFamily="34" charset="0"/>
              </a:rPr>
              <a:t>1,2</a:t>
            </a:r>
          </a:p>
          <a:p>
            <a:pPr algn="ctr"/>
            <a:endParaRPr lang="en-US" sz="1400" b="1" baseline="30000" dirty="0" smtClean="0">
              <a:solidFill>
                <a:schemeClr val="bg1"/>
              </a:solidFill>
              <a:latin typeface="Arial Narrow" pitchFamily="34" charset="0"/>
              <a:cs typeface="Arial" pitchFamily="34" charset="0"/>
            </a:endParaRPr>
          </a:p>
        </p:txBody>
      </p:sp>
      <p:sp>
        <p:nvSpPr>
          <p:cNvPr id="53" name="Rectangle 52"/>
          <p:cNvSpPr/>
          <p:nvPr/>
        </p:nvSpPr>
        <p:spPr>
          <a:xfrm>
            <a:off x="333598" y="4398595"/>
            <a:ext cx="2621343" cy="297004"/>
          </a:xfrm>
          <a:prstGeom prst="rect">
            <a:avLst/>
          </a:prstGeom>
        </p:spPr>
        <p:txBody>
          <a:bodyPr wrap="square" lIns="0" tIns="0" rIns="0" bIns="0" anchor="b" anchorCtr="0">
            <a:noAutofit/>
          </a:bodyPr>
          <a:lstStyle/>
          <a:p>
            <a:pPr lvl="0" algn="ctr">
              <a:lnSpc>
                <a:spcPct val="95000"/>
              </a:lnSpc>
              <a:spcAft>
                <a:spcPts val="1200"/>
              </a:spcAft>
              <a:buClr>
                <a:srgbClr val="E53E30"/>
              </a:buClr>
              <a:buSzPct val="110000"/>
            </a:pPr>
            <a:r>
              <a:rPr lang="en-US" sz="1600" b="1" dirty="0" smtClean="0">
                <a:solidFill>
                  <a:srgbClr val="001A60"/>
                </a:solidFill>
                <a:latin typeface="Arial" pitchFamily="34" charset="0"/>
                <a:cs typeface="Arial" pitchFamily="34" charset="0"/>
              </a:rPr>
              <a:t>LAPLACE-2 (Study 1)</a:t>
            </a:r>
          </a:p>
        </p:txBody>
      </p:sp>
      <p:sp>
        <p:nvSpPr>
          <p:cNvPr id="54" name="Rectangle 53"/>
          <p:cNvSpPr/>
          <p:nvPr/>
        </p:nvSpPr>
        <p:spPr>
          <a:xfrm>
            <a:off x="335775" y="4195369"/>
            <a:ext cx="2633472" cy="818396"/>
          </a:xfrm>
          <a:prstGeom prst="rect">
            <a:avLst/>
          </a:prstGeom>
        </p:spPr>
        <p:txBody>
          <a:bodyPr wrap="square" lIns="0" tIns="0" rIns="0" bIns="0" anchor="ctr" anchorCtr="0">
            <a:noAutofit/>
          </a:bodyPr>
          <a:lstStyle/>
          <a:p>
            <a:pPr lvl="0" algn="ctr">
              <a:lnSpc>
                <a:spcPct val="95000"/>
              </a:lnSpc>
              <a:spcAft>
                <a:spcPts val="1200"/>
              </a:spcAft>
              <a:buClr>
                <a:srgbClr val="E53E30"/>
              </a:buClr>
              <a:buSzPct val="110000"/>
            </a:pPr>
            <a:endParaRPr lang="en-US" sz="1400" dirty="0" smtClean="0">
              <a:solidFill>
                <a:srgbClr val="001A60"/>
              </a:solidFill>
              <a:latin typeface="Arial" pitchFamily="34" charset="0"/>
              <a:cs typeface="Arial" pitchFamily="34" charset="0"/>
            </a:endParaRPr>
          </a:p>
        </p:txBody>
      </p:sp>
      <p:sp>
        <p:nvSpPr>
          <p:cNvPr id="71" name="Rectangle 70"/>
          <p:cNvSpPr/>
          <p:nvPr/>
        </p:nvSpPr>
        <p:spPr>
          <a:xfrm>
            <a:off x="312971" y="4854667"/>
            <a:ext cx="2662596" cy="762141"/>
          </a:xfrm>
          <a:prstGeom prst="rect">
            <a:avLst/>
          </a:prstGeom>
        </p:spPr>
        <p:txBody>
          <a:bodyPr wrap="square" lIns="0" tIns="0" rIns="0" bIns="0" anchor="t" anchorCtr="0">
            <a:noAutofit/>
          </a:bodyPr>
          <a:lstStyle/>
          <a:p>
            <a:pPr lvl="0" algn="ctr">
              <a:lnSpc>
                <a:spcPct val="95000"/>
              </a:lnSpc>
              <a:spcAft>
                <a:spcPts val="1200"/>
              </a:spcAft>
              <a:buClr>
                <a:srgbClr val="E53E30"/>
              </a:buClr>
              <a:buSzPct val="110000"/>
            </a:pPr>
            <a:r>
              <a:rPr lang="en-US" sz="1400" dirty="0" smtClean="0">
                <a:solidFill>
                  <a:srgbClr val="001A60"/>
                </a:solidFill>
                <a:latin typeface="Arial" pitchFamily="34" charset="0"/>
                <a:cs typeface="Arial" pitchFamily="34" charset="0"/>
              </a:rPr>
              <a:t>Mean Baseline LDL-C:</a:t>
            </a:r>
            <a:br>
              <a:rPr lang="en-US" sz="1400" dirty="0" smtClean="0">
                <a:solidFill>
                  <a:srgbClr val="001A60"/>
                </a:solidFill>
                <a:latin typeface="Arial" pitchFamily="34" charset="0"/>
                <a:cs typeface="Arial" pitchFamily="34" charset="0"/>
              </a:rPr>
            </a:br>
            <a:r>
              <a:rPr lang="en-US" sz="1400" dirty="0" smtClean="0">
                <a:solidFill>
                  <a:srgbClr val="001A60"/>
                </a:solidFill>
                <a:latin typeface="Arial" pitchFamily="34" charset="0"/>
                <a:cs typeface="Arial" pitchFamily="34" charset="0"/>
              </a:rPr>
              <a:t>108 mg/dL</a:t>
            </a:r>
            <a:br>
              <a:rPr lang="en-US" sz="1400" dirty="0" smtClean="0">
                <a:solidFill>
                  <a:srgbClr val="001A60"/>
                </a:solidFill>
                <a:latin typeface="Arial" pitchFamily="34" charset="0"/>
                <a:cs typeface="Arial" pitchFamily="34" charset="0"/>
              </a:rPr>
            </a:br>
            <a:r>
              <a:rPr lang="en-US" sz="1400" dirty="0" smtClean="0">
                <a:solidFill>
                  <a:srgbClr val="001A60"/>
                </a:solidFill>
                <a:latin typeface="Arial" pitchFamily="34" charset="0"/>
                <a:cs typeface="Arial" pitchFamily="34" charset="0"/>
              </a:rPr>
              <a:t>N = 296</a:t>
            </a:r>
          </a:p>
        </p:txBody>
      </p:sp>
      <p:sp>
        <p:nvSpPr>
          <p:cNvPr id="75" name="Rectangle 74"/>
          <p:cNvSpPr/>
          <p:nvPr/>
        </p:nvSpPr>
        <p:spPr>
          <a:xfrm>
            <a:off x="335775" y="4584174"/>
            <a:ext cx="2633472" cy="436338"/>
          </a:xfrm>
          <a:prstGeom prst="rect">
            <a:avLst/>
          </a:prstGeom>
        </p:spPr>
        <p:txBody>
          <a:bodyPr wrap="square" lIns="0" tIns="0" rIns="0" bIns="0" anchor="ctr" anchorCtr="0">
            <a:noAutofit/>
          </a:bodyPr>
          <a:lstStyle/>
          <a:p>
            <a:pPr algn="ctr"/>
            <a:endParaRPr lang="en-US" sz="1300" dirty="0" smtClean="0">
              <a:solidFill>
                <a:srgbClr val="001A60"/>
              </a:solidFill>
              <a:latin typeface="Arial" pitchFamily="34" charset="0"/>
              <a:cs typeface="Arial" pitchFamily="34" charset="0"/>
            </a:endParaRPr>
          </a:p>
        </p:txBody>
      </p:sp>
      <p:sp>
        <p:nvSpPr>
          <p:cNvPr id="76" name="TextBox 75"/>
          <p:cNvSpPr txBox="1"/>
          <p:nvPr/>
        </p:nvSpPr>
        <p:spPr>
          <a:xfrm>
            <a:off x="3260960" y="3355426"/>
            <a:ext cx="2633472" cy="2505026"/>
          </a:xfrm>
          <a:prstGeom prst="rect">
            <a:avLst/>
          </a:prstGeom>
          <a:solidFill>
            <a:srgbClr val="BDD6F9"/>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lIns="0" tIns="548640" rIns="0" bIns="0" rtlCol="0" anchor="t" anchorCtr="0"/>
          <a:lstStyle/>
          <a:p>
            <a:pPr algn="ctr">
              <a:lnSpc>
                <a:spcPct val="95000"/>
              </a:lnSpc>
              <a:spcAft>
                <a:spcPts val="1800"/>
              </a:spcAft>
              <a:buClr>
                <a:schemeClr val="accent2"/>
              </a:buClr>
              <a:buSzPct val="110000"/>
            </a:pPr>
            <a:endParaRPr lang="en-US" sz="1400" dirty="0" smtClean="0">
              <a:solidFill>
                <a:schemeClr val="dk1">
                  <a:hueOff val="0"/>
                  <a:satOff val="0"/>
                  <a:lumOff val="0"/>
                  <a:alphaOff val="0"/>
                </a:schemeClr>
              </a:solidFill>
              <a:latin typeface="Arial" pitchFamily="34" charset="0"/>
              <a:cs typeface="Arial" pitchFamily="34" charset="0"/>
            </a:endParaRPr>
          </a:p>
        </p:txBody>
      </p:sp>
      <p:sp>
        <p:nvSpPr>
          <p:cNvPr id="77" name="Oval 76"/>
          <p:cNvSpPr/>
          <p:nvPr/>
        </p:nvSpPr>
        <p:spPr>
          <a:xfrm>
            <a:off x="6228394" y="5469241"/>
            <a:ext cx="2532317" cy="356772"/>
          </a:xfrm>
          <a:prstGeom prst="ellipse">
            <a:avLst/>
          </a:prstGeom>
          <a:solidFill>
            <a:schemeClr val="tx1">
              <a:lumMod val="50000"/>
              <a:lumOff val="50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a:off x="6176972" y="3355426"/>
            <a:ext cx="2635160" cy="2505026"/>
          </a:xfrm>
          <a:prstGeom prst="rect">
            <a:avLst/>
          </a:prstGeom>
          <a:solidFill>
            <a:srgbClr val="BDD6F9"/>
          </a:solidFill>
          <a:effectLst>
            <a:glow rad="139700">
              <a:srgbClr val="A6A9AD">
                <a:alpha val="40000"/>
              </a:srgbClr>
            </a:glow>
          </a:effectLst>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lIns="0" tIns="548640" rIns="0" bIns="0" rtlCol="0" anchor="t" anchorCtr="0"/>
          <a:lstStyle/>
          <a:p>
            <a:pPr algn="ctr">
              <a:lnSpc>
                <a:spcPct val="95000"/>
              </a:lnSpc>
              <a:spcAft>
                <a:spcPts val="1200"/>
              </a:spcAft>
              <a:buClr>
                <a:schemeClr val="accent2"/>
              </a:buClr>
              <a:buSzPct val="110000"/>
            </a:pPr>
            <a:endParaRPr lang="en-US" sz="1400" dirty="0" smtClean="0">
              <a:latin typeface="Arial" pitchFamily="34" charset="0"/>
              <a:cs typeface="Arial" pitchFamily="34" charset="0"/>
            </a:endParaRPr>
          </a:p>
        </p:txBody>
      </p:sp>
      <p:sp>
        <p:nvSpPr>
          <p:cNvPr id="80" name="Pentagon 79"/>
          <p:cNvSpPr/>
          <p:nvPr/>
        </p:nvSpPr>
        <p:spPr>
          <a:xfrm rot="5400000">
            <a:off x="6672436" y="1899642"/>
            <a:ext cx="1645920" cy="2633472"/>
          </a:xfrm>
          <a:prstGeom prst="homePlate">
            <a:avLst>
              <a:gd name="adj" fmla="val 22917"/>
            </a:avLst>
          </a:prstGeom>
          <a:gradFill flip="none" rotWithShape="1">
            <a:gsLst>
              <a:gs pos="0">
                <a:srgbClr val="001E61"/>
              </a:gs>
              <a:gs pos="50000">
                <a:srgbClr val="003EC8"/>
              </a:gs>
              <a:gs pos="100000">
                <a:srgbClr val="3070FF"/>
              </a:gs>
            </a:gsLst>
            <a:lin ang="0" scaled="1"/>
            <a:tileRect/>
          </a:gradFill>
          <a:ln>
            <a:noFill/>
          </a:ln>
          <a:effectLst>
            <a:glow rad="139700">
              <a:schemeClr val="accent4">
                <a:satMod val="175000"/>
                <a:alpha val="40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800"/>
              </a:spcBef>
              <a:spcAft>
                <a:spcPct val="35000"/>
              </a:spcAft>
              <a:defRPr/>
            </a:pPr>
            <a:endParaRPr lang="en-US" dirty="0" smtClean="0">
              <a:solidFill>
                <a:schemeClr val="lt1"/>
              </a:solidFill>
            </a:endParaRPr>
          </a:p>
        </p:txBody>
      </p:sp>
      <p:sp>
        <p:nvSpPr>
          <p:cNvPr id="81" name="Rectangle 80"/>
          <p:cNvSpPr/>
          <p:nvPr/>
        </p:nvSpPr>
        <p:spPr>
          <a:xfrm>
            <a:off x="6159528" y="4398595"/>
            <a:ext cx="2670048" cy="297004"/>
          </a:xfrm>
          <a:prstGeom prst="rect">
            <a:avLst/>
          </a:prstGeom>
        </p:spPr>
        <p:txBody>
          <a:bodyPr wrap="square" lIns="0" tIns="0" rIns="0" bIns="0" anchor="b" anchorCtr="0">
            <a:noAutofit/>
          </a:bodyPr>
          <a:lstStyle/>
          <a:p>
            <a:pPr algn="ctr">
              <a:lnSpc>
                <a:spcPct val="95000"/>
              </a:lnSpc>
              <a:spcAft>
                <a:spcPts val="1200"/>
              </a:spcAft>
              <a:buClr>
                <a:srgbClr val="E53E30"/>
              </a:buClr>
              <a:buSzPct val="110000"/>
            </a:pPr>
            <a:r>
              <a:rPr lang="en-US" sz="1600" b="1" dirty="0" smtClean="0">
                <a:solidFill>
                  <a:srgbClr val="001A60"/>
                </a:solidFill>
                <a:latin typeface="Arial" pitchFamily="34" charset="0"/>
                <a:cs typeface="Arial" pitchFamily="34" charset="0"/>
              </a:rPr>
              <a:t>RUTHERFORD-2 (Study 3)</a:t>
            </a:r>
            <a:r>
              <a:rPr lang="en-US" sz="1600" b="1" baseline="30000" dirty="0" smtClean="0">
                <a:solidFill>
                  <a:srgbClr val="001A60"/>
                </a:solidFill>
                <a:latin typeface="Arial" pitchFamily="34" charset="0"/>
                <a:cs typeface="Arial" pitchFamily="34" charset="0"/>
              </a:rPr>
              <a:t> </a:t>
            </a:r>
            <a:r>
              <a:rPr lang="en-US" sz="1600" b="1" dirty="0" smtClean="0">
                <a:solidFill>
                  <a:srgbClr val="001A60"/>
                </a:solidFill>
                <a:latin typeface="Arial" pitchFamily="34" charset="0"/>
                <a:cs typeface="Arial" pitchFamily="34" charset="0"/>
              </a:rPr>
              <a:t>and TESLA (Study 4)</a:t>
            </a:r>
            <a:endParaRPr lang="en-US" sz="1600" b="1" baseline="30000" dirty="0" smtClean="0">
              <a:solidFill>
                <a:srgbClr val="001A60"/>
              </a:solidFill>
              <a:latin typeface="Arial" pitchFamily="34" charset="0"/>
              <a:cs typeface="Arial" pitchFamily="34" charset="0"/>
            </a:endParaRPr>
          </a:p>
        </p:txBody>
      </p:sp>
      <p:sp>
        <p:nvSpPr>
          <p:cNvPr id="82" name="Rectangle 81"/>
          <p:cNvSpPr/>
          <p:nvPr/>
        </p:nvSpPr>
        <p:spPr>
          <a:xfrm>
            <a:off x="6220055" y="4843781"/>
            <a:ext cx="2548995" cy="762141"/>
          </a:xfrm>
          <a:prstGeom prst="rect">
            <a:avLst/>
          </a:prstGeom>
        </p:spPr>
        <p:txBody>
          <a:bodyPr wrap="square" lIns="0" tIns="0" rIns="0" bIns="0" anchor="t" anchorCtr="0">
            <a:noAutofit/>
          </a:bodyPr>
          <a:lstStyle/>
          <a:p>
            <a:pPr algn="ctr">
              <a:lnSpc>
                <a:spcPct val="95000"/>
              </a:lnSpc>
              <a:buClr>
                <a:schemeClr val="accent2"/>
              </a:buClr>
              <a:buSzPct val="110000"/>
            </a:pPr>
            <a:r>
              <a:rPr lang="en-US" sz="1400" dirty="0" smtClean="0">
                <a:solidFill>
                  <a:srgbClr val="001A60"/>
                </a:solidFill>
                <a:latin typeface="Arial" pitchFamily="34" charset="0"/>
                <a:cs typeface="Arial" pitchFamily="34" charset="0"/>
              </a:rPr>
              <a:t>Mean Baseline LDL-C:</a:t>
            </a:r>
          </a:p>
          <a:p>
            <a:pPr>
              <a:lnSpc>
                <a:spcPct val="95000"/>
              </a:lnSpc>
              <a:spcAft>
                <a:spcPts val="1200"/>
              </a:spcAft>
              <a:buClr>
                <a:schemeClr val="accent2"/>
              </a:buClr>
              <a:buSzPct val="110000"/>
            </a:pPr>
            <a:r>
              <a:rPr lang="en-US" sz="1400" b="1" dirty="0" smtClean="0">
                <a:solidFill>
                  <a:srgbClr val="001A60"/>
                </a:solidFill>
                <a:latin typeface="Arial" pitchFamily="34" charset="0"/>
                <a:cs typeface="Arial" pitchFamily="34" charset="0"/>
              </a:rPr>
              <a:t>Study 3: </a:t>
            </a:r>
            <a:r>
              <a:rPr lang="en-US" sz="1400" dirty="0" smtClean="0">
                <a:solidFill>
                  <a:srgbClr val="001A60"/>
                </a:solidFill>
                <a:latin typeface="Arial" pitchFamily="34" charset="0"/>
                <a:cs typeface="Arial" pitchFamily="34" charset="0"/>
              </a:rPr>
              <a:t>156 mg/dL, N = 329 </a:t>
            </a:r>
            <a:r>
              <a:rPr lang="en-US" sz="1400" b="1" dirty="0" smtClean="0">
                <a:solidFill>
                  <a:srgbClr val="001A60"/>
                </a:solidFill>
                <a:latin typeface="Arial" pitchFamily="34" charset="0"/>
                <a:cs typeface="Arial" pitchFamily="34" charset="0"/>
              </a:rPr>
              <a:t>Study 4: </a:t>
            </a:r>
            <a:r>
              <a:rPr lang="en-US" sz="1400" dirty="0" smtClean="0">
                <a:solidFill>
                  <a:srgbClr val="001A60"/>
                </a:solidFill>
                <a:latin typeface="Arial" pitchFamily="34" charset="0"/>
                <a:cs typeface="Arial" pitchFamily="34" charset="0"/>
              </a:rPr>
              <a:t>349 mg/dL, N = 49</a:t>
            </a:r>
          </a:p>
        </p:txBody>
      </p:sp>
      <p:sp>
        <p:nvSpPr>
          <p:cNvPr id="83" name="Rectangle 82"/>
          <p:cNvSpPr/>
          <p:nvPr/>
        </p:nvSpPr>
        <p:spPr>
          <a:xfrm>
            <a:off x="6207619" y="4388378"/>
            <a:ext cx="2573866" cy="581330"/>
          </a:xfrm>
          <a:prstGeom prst="rect">
            <a:avLst/>
          </a:prstGeom>
        </p:spPr>
        <p:txBody>
          <a:bodyPr wrap="square" lIns="0" tIns="0" rIns="0" bIns="0" anchor="ctr" anchorCtr="0">
            <a:noAutofit/>
          </a:bodyPr>
          <a:lstStyle/>
          <a:p>
            <a:endParaRPr lang="en-US" sz="1300" dirty="0" smtClean="0">
              <a:solidFill>
                <a:srgbClr val="001A60"/>
              </a:solidFill>
              <a:latin typeface="Arial" pitchFamily="34" charset="0"/>
              <a:cs typeface="Arial" pitchFamily="34" charset="0"/>
            </a:endParaRPr>
          </a:p>
        </p:txBody>
      </p:sp>
      <p:sp>
        <p:nvSpPr>
          <p:cNvPr id="84" name="TextBox 83"/>
          <p:cNvSpPr txBox="1"/>
          <p:nvPr/>
        </p:nvSpPr>
        <p:spPr>
          <a:xfrm>
            <a:off x="3492804" y="2611535"/>
            <a:ext cx="2178961" cy="688768"/>
          </a:xfrm>
          <a:prstGeom prst="rect">
            <a:avLst/>
          </a:prstGeom>
          <a:noFill/>
        </p:spPr>
        <p:txBody>
          <a:bodyPr wrap="square" lIns="0" tIns="0" rIns="0" bIns="0" rtlCol="0">
            <a:noAutofit/>
          </a:bodyPr>
          <a:lstStyle/>
          <a:p>
            <a:pPr algn="ctr"/>
            <a:r>
              <a:rPr lang="en-US" sz="2000" b="1" dirty="0" smtClean="0">
                <a:solidFill>
                  <a:schemeClr val="bg1"/>
                </a:solidFill>
                <a:latin typeface="Arial Narrow" pitchFamily="34" charset="0"/>
                <a:cs typeface="Arial" pitchFamily="34" charset="0"/>
              </a:rPr>
              <a:t>52-WEEK EFFICACY </a:t>
            </a:r>
            <a:r>
              <a:rPr lang="en-US" sz="2800" b="1" dirty="0" smtClean="0">
                <a:solidFill>
                  <a:schemeClr val="bg1"/>
                </a:solidFill>
                <a:latin typeface="Arial Narrow" pitchFamily="34" charset="0"/>
                <a:cs typeface="Arial" pitchFamily="34" charset="0"/>
              </a:rPr>
              <a:t>AND SAFETY</a:t>
            </a:r>
          </a:p>
        </p:txBody>
      </p:sp>
      <p:sp>
        <p:nvSpPr>
          <p:cNvPr id="85" name="Rectangle 84"/>
          <p:cNvSpPr/>
          <p:nvPr/>
        </p:nvSpPr>
        <p:spPr>
          <a:xfrm>
            <a:off x="3242434" y="4209793"/>
            <a:ext cx="2679700" cy="818396"/>
          </a:xfrm>
          <a:prstGeom prst="rect">
            <a:avLst/>
          </a:prstGeom>
        </p:spPr>
        <p:txBody>
          <a:bodyPr wrap="square" lIns="0" tIns="0" rIns="0" bIns="0" anchor="ctr" anchorCtr="0">
            <a:noAutofit/>
          </a:bodyPr>
          <a:lstStyle/>
          <a:p>
            <a:pPr algn="ctr"/>
            <a:endParaRPr lang="en-US" sz="1400" baseline="30000" dirty="0" smtClean="0">
              <a:solidFill>
                <a:srgbClr val="001A60"/>
              </a:solidFill>
              <a:latin typeface="Arial" pitchFamily="34" charset="0"/>
              <a:cs typeface="Arial" pitchFamily="34" charset="0"/>
            </a:endParaRPr>
          </a:p>
        </p:txBody>
      </p:sp>
      <p:sp>
        <p:nvSpPr>
          <p:cNvPr id="86" name="Rectangle 85"/>
          <p:cNvSpPr/>
          <p:nvPr/>
        </p:nvSpPr>
        <p:spPr>
          <a:xfrm>
            <a:off x="3289355" y="4843781"/>
            <a:ext cx="2576682" cy="762141"/>
          </a:xfrm>
          <a:prstGeom prst="rect">
            <a:avLst/>
          </a:prstGeom>
        </p:spPr>
        <p:txBody>
          <a:bodyPr wrap="square" lIns="0" tIns="0" rIns="0" bIns="0" anchor="t" anchorCtr="0">
            <a:noAutofit/>
          </a:bodyPr>
          <a:lstStyle/>
          <a:p>
            <a:pPr algn="ctr">
              <a:lnSpc>
                <a:spcPct val="95000"/>
              </a:lnSpc>
              <a:spcAft>
                <a:spcPts val="1200"/>
              </a:spcAft>
              <a:buClr>
                <a:schemeClr val="accent2"/>
              </a:buClr>
              <a:buSzPct val="110000"/>
            </a:pPr>
            <a:r>
              <a:rPr lang="en-US" sz="1400" dirty="0" smtClean="0">
                <a:solidFill>
                  <a:srgbClr val="001A60"/>
                </a:solidFill>
                <a:latin typeface="Arial" pitchFamily="34" charset="0"/>
                <a:cs typeface="Arial" pitchFamily="34" charset="0"/>
              </a:rPr>
              <a:t>Mean Baseline LDL-C:</a:t>
            </a:r>
            <a:br>
              <a:rPr lang="en-US" sz="1400" dirty="0" smtClean="0">
                <a:solidFill>
                  <a:srgbClr val="001A60"/>
                </a:solidFill>
                <a:latin typeface="Arial" pitchFamily="34" charset="0"/>
                <a:cs typeface="Arial" pitchFamily="34" charset="0"/>
              </a:rPr>
            </a:br>
            <a:r>
              <a:rPr lang="en-US" sz="1400" dirty="0" smtClean="0">
                <a:solidFill>
                  <a:srgbClr val="001A60"/>
                </a:solidFill>
                <a:latin typeface="Arial" pitchFamily="34" charset="0"/>
                <a:cs typeface="Arial" pitchFamily="34" charset="0"/>
              </a:rPr>
              <a:t>105 mg/dL</a:t>
            </a:r>
            <a:br>
              <a:rPr lang="en-US" sz="1400" dirty="0" smtClean="0">
                <a:solidFill>
                  <a:srgbClr val="001A60"/>
                </a:solidFill>
                <a:latin typeface="Arial" pitchFamily="34" charset="0"/>
                <a:cs typeface="Arial" pitchFamily="34" charset="0"/>
              </a:rPr>
            </a:br>
            <a:r>
              <a:rPr lang="en-US" sz="1400" dirty="0" smtClean="0">
                <a:solidFill>
                  <a:srgbClr val="001A60"/>
                </a:solidFill>
                <a:latin typeface="Arial" pitchFamily="34" charset="0"/>
                <a:cs typeface="Arial" pitchFamily="34" charset="0"/>
              </a:rPr>
              <a:t>N = 139</a:t>
            </a:r>
          </a:p>
        </p:txBody>
      </p:sp>
      <p:sp>
        <p:nvSpPr>
          <p:cNvPr id="87" name="Rectangle 86"/>
          <p:cNvSpPr/>
          <p:nvPr/>
        </p:nvSpPr>
        <p:spPr>
          <a:xfrm>
            <a:off x="3282296" y="4398595"/>
            <a:ext cx="2590800" cy="297004"/>
          </a:xfrm>
          <a:prstGeom prst="rect">
            <a:avLst/>
          </a:prstGeom>
        </p:spPr>
        <p:txBody>
          <a:bodyPr wrap="square" lIns="0" tIns="0" rIns="0" bIns="0" anchor="b" anchorCtr="0">
            <a:noAutofit/>
          </a:bodyPr>
          <a:lstStyle/>
          <a:p>
            <a:pPr algn="ctr">
              <a:lnSpc>
                <a:spcPct val="95000"/>
              </a:lnSpc>
              <a:spcAft>
                <a:spcPts val="1200"/>
              </a:spcAft>
              <a:buClr>
                <a:srgbClr val="E53E30"/>
              </a:buClr>
              <a:buSzPct val="110000"/>
            </a:pPr>
            <a:r>
              <a:rPr lang="en-US" sz="1600" b="1" dirty="0" smtClean="0">
                <a:solidFill>
                  <a:srgbClr val="001A60"/>
                </a:solidFill>
                <a:latin typeface="Arial" pitchFamily="34" charset="0"/>
                <a:cs typeface="Arial" pitchFamily="34" charset="0"/>
              </a:rPr>
              <a:t>DESCARTES (Study 2)</a:t>
            </a:r>
          </a:p>
        </p:txBody>
      </p:sp>
      <p:sp>
        <p:nvSpPr>
          <p:cNvPr id="88" name="Pentagon 87"/>
          <p:cNvSpPr/>
          <p:nvPr/>
        </p:nvSpPr>
        <p:spPr>
          <a:xfrm rot="5400000">
            <a:off x="3754736" y="1899642"/>
            <a:ext cx="1645920" cy="2633472"/>
          </a:xfrm>
          <a:prstGeom prst="homePlate">
            <a:avLst>
              <a:gd name="adj" fmla="val 22917"/>
            </a:avLst>
          </a:prstGeom>
          <a:gradFill flip="none" rotWithShape="1">
            <a:gsLst>
              <a:gs pos="0">
                <a:schemeClr val="accent5"/>
              </a:gs>
              <a:gs pos="50000">
                <a:schemeClr val="bg2">
                  <a:lumMod val="50000"/>
                </a:schemeClr>
              </a:gs>
              <a:gs pos="100000">
                <a:schemeClr val="bg2">
                  <a:lumMod val="65000"/>
                </a:schemeClr>
              </a:gs>
            </a:gsLst>
            <a:lin ang="0" scaled="1"/>
            <a:tileRect/>
          </a:gradFill>
          <a:ln w="19050">
            <a:noFill/>
          </a:ln>
          <a:effectLst>
            <a:outerShdw blurRad="50800" dist="38100" dir="5400000" algn="t" rotWithShape="0">
              <a:prstClr val="black">
                <a:alpha val="40000"/>
              </a:prstClr>
            </a:outerShdw>
          </a:effectLst>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vert="horz" wrap="square" lIns="0" tIns="0" rIns="0" bIns="0" numCol="1" rtlCol="0" anchor="ctr" anchorCtr="0" compatLnSpc="1">
            <a:prstTxWarp prst="textNoShape">
              <a:avLst/>
            </a:prstTxWarp>
            <a:noAutofit/>
          </a:bodyPr>
          <a:lstStyle/>
          <a:p>
            <a:pPr algn="ctr">
              <a:spcBef>
                <a:spcPts val="1800"/>
              </a:spcBef>
              <a:spcAft>
                <a:spcPct val="35000"/>
              </a:spcAft>
              <a:defRPr/>
            </a:pPr>
            <a:endParaRPr lang="en-US" sz="700" b="1" dirty="0">
              <a:solidFill>
                <a:prstClr val="white"/>
              </a:solidFill>
              <a:latin typeface="Arial" pitchFamily="34" charset="0"/>
              <a:cs typeface="Arial" pitchFamily="34" charset="0"/>
            </a:endParaRPr>
          </a:p>
        </p:txBody>
      </p:sp>
      <p:sp>
        <p:nvSpPr>
          <p:cNvPr id="89" name="TextBox 88"/>
          <p:cNvSpPr txBox="1"/>
          <p:nvPr/>
        </p:nvSpPr>
        <p:spPr>
          <a:xfrm>
            <a:off x="3278694" y="2719550"/>
            <a:ext cx="2598005" cy="943612"/>
          </a:xfrm>
          <a:prstGeom prst="rect">
            <a:avLst/>
          </a:prstGeom>
          <a:noFill/>
        </p:spPr>
        <p:txBody>
          <a:bodyPr wrap="square" lIns="0" tIns="0" rIns="0" bIns="0" rtlCol="0">
            <a:noAutofit/>
          </a:bodyPr>
          <a:lstStyle/>
          <a:p>
            <a:pPr algn="ctr">
              <a:lnSpc>
                <a:spcPct val="110000"/>
              </a:lnSpc>
            </a:pPr>
            <a:r>
              <a:rPr lang="en-US" b="1" cap="all" dirty="0" smtClean="0">
                <a:solidFill>
                  <a:schemeClr val="bg1"/>
                </a:solidFill>
                <a:latin typeface="Arial Narrow" pitchFamily="34" charset="0"/>
                <a:cs typeface="Arial" pitchFamily="34" charset="0"/>
              </a:rPr>
              <a:t>52-Week efficacy</a:t>
            </a:r>
            <a:br>
              <a:rPr lang="en-US" b="1" cap="all" dirty="0" smtClean="0">
                <a:solidFill>
                  <a:schemeClr val="bg1"/>
                </a:solidFill>
                <a:latin typeface="Arial Narrow" pitchFamily="34" charset="0"/>
                <a:cs typeface="Arial" pitchFamily="34" charset="0"/>
              </a:rPr>
            </a:br>
            <a:r>
              <a:rPr lang="en-US" sz="2800" b="1" cap="all" dirty="0" smtClean="0">
                <a:solidFill>
                  <a:schemeClr val="bg1"/>
                </a:solidFill>
                <a:latin typeface="Arial Narrow" pitchFamily="34" charset="0"/>
                <a:cs typeface="Arial" pitchFamily="34" charset="0"/>
              </a:rPr>
              <a:t>and safety</a:t>
            </a:r>
            <a:br>
              <a:rPr lang="en-US" sz="2800" b="1" cap="all" dirty="0" smtClean="0">
                <a:solidFill>
                  <a:schemeClr val="bg1"/>
                </a:solidFill>
                <a:latin typeface="Arial Narrow" pitchFamily="34" charset="0"/>
                <a:cs typeface="Arial" pitchFamily="34" charset="0"/>
              </a:rPr>
            </a:br>
            <a:r>
              <a:rPr lang="en-US" b="1" cap="all" dirty="0" smtClean="0">
                <a:solidFill>
                  <a:schemeClr val="bg1"/>
                </a:solidFill>
                <a:latin typeface="Arial Narrow" pitchFamily="34" charset="0"/>
                <a:cs typeface="Arial" pitchFamily="34" charset="0"/>
              </a:rPr>
              <a:t>in Clinical ASCVD</a:t>
            </a:r>
            <a:r>
              <a:rPr lang="en-US" b="1" cap="all" baseline="30000" dirty="0" smtClean="0">
                <a:solidFill>
                  <a:schemeClr val="bg1"/>
                </a:solidFill>
                <a:latin typeface="Arial Narrow" pitchFamily="34" charset="0"/>
                <a:cs typeface="Arial" pitchFamily="34" charset="0"/>
              </a:rPr>
              <a:t>1,3</a:t>
            </a:r>
            <a:endParaRPr lang="en-US" sz="2400" b="1" baseline="30000" dirty="0">
              <a:solidFill>
                <a:schemeClr val="bg1"/>
              </a:solidFill>
              <a:latin typeface="Arial Narrow" pitchFamily="34" charset="0"/>
              <a:cs typeface="Arial" pitchFamily="34" charset="0"/>
            </a:endParaRPr>
          </a:p>
        </p:txBody>
      </p:sp>
      <p:cxnSp>
        <p:nvCxnSpPr>
          <p:cNvPr id="91" name="Straight Connector 90"/>
          <p:cNvCxnSpPr/>
          <p:nvPr/>
        </p:nvCxnSpPr>
        <p:spPr>
          <a:xfrm>
            <a:off x="6452136" y="4736192"/>
            <a:ext cx="2084832" cy="0"/>
          </a:xfrm>
          <a:prstGeom prst="line">
            <a:avLst/>
          </a:prstGeom>
          <a:ln>
            <a:solidFill>
              <a:srgbClr val="001C6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3539868" y="4736192"/>
            <a:ext cx="2084832" cy="0"/>
          </a:xfrm>
          <a:prstGeom prst="line">
            <a:avLst/>
          </a:prstGeom>
          <a:ln>
            <a:solidFill>
              <a:srgbClr val="001C6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610095" y="4736192"/>
            <a:ext cx="2084832" cy="0"/>
          </a:xfrm>
          <a:prstGeom prst="line">
            <a:avLst/>
          </a:prstGeom>
          <a:ln>
            <a:solidFill>
              <a:srgbClr val="001C61"/>
            </a:solidFill>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0" y="1175657"/>
            <a:ext cx="9143999" cy="777240"/>
          </a:xfrm>
          <a:prstGeom prst="rect">
            <a:avLst/>
          </a:prstGeom>
          <a:solidFill>
            <a:srgbClr val="1052B4">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p:cNvSpPr/>
          <p:nvPr/>
        </p:nvSpPr>
        <p:spPr>
          <a:xfrm>
            <a:off x="3256197" y="2393156"/>
            <a:ext cx="2633472" cy="3474244"/>
          </a:xfrm>
          <a:prstGeom prst="rect">
            <a:avLst/>
          </a:prstGeom>
          <a:solidFill>
            <a:srgbClr val="C0C0C0">
              <a:alpha val="73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itchFamily="34" charset="0"/>
            </a:endParaRPr>
          </a:p>
        </p:txBody>
      </p:sp>
      <p:sp>
        <p:nvSpPr>
          <p:cNvPr id="98" name="TextBox 97"/>
          <p:cNvSpPr txBox="1"/>
          <p:nvPr/>
        </p:nvSpPr>
        <p:spPr>
          <a:xfrm>
            <a:off x="6161052" y="2736826"/>
            <a:ext cx="2667000" cy="704230"/>
          </a:xfrm>
          <a:prstGeom prst="rect">
            <a:avLst/>
          </a:prstGeom>
          <a:noFill/>
        </p:spPr>
        <p:txBody>
          <a:bodyPr wrap="square" lIns="0" tIns="0" rIns="0" bIns="0" rtlCol="0">
            <a:noAutofit/>
          </a:bodyPr>
          <a:lstStyle/>
          <a:p>
            <a:pPr algn="ctr"/>
            <a:r>
              <a:rPr lang="en-US" sz="2800" b="1" dirty="0" smtClean="0">
                <a:solidFill>
                  <a:schemeClr val="bg1"/>
                </a:solidFill>
                <a:latin typeface="Arial Narrow" pitchFamily="34" charset="0"/>
                <a:cs typeface="Arial" pitchFamily="34" charset="0"/>
              </a:rPr>
              <a:t>FAMILIAL</a:t>
            </a:r>
          </a:p>
          <a:p>
            <a:pPr algn="ctr"/>
            <a:r>
              <a:rPr lang="en-US" b="1" dirty="0" smtClean="0">
                <a:solidFill>
                  <a:schemeClr val="bg1"/>
                </a:solidFill>
                <a:latin typeface="Arial Narrow" pitchFamily="34" charset="0"/>
                <a:cs typeface="Arial" pitchFamily="34" charset="0"/>
              </a:rPr>
              <a:t>HYPERCHOLESTEROLEMIA</a:t>
            </a:r>
            <a:endParaRPr lang="en-US" b="1" baseline="30000" dirty="0" smtClean="0">
              <a:solidFill>
                <a:schemeClr val="bg1"/>
              </a:solidFill>
              <a:latin typeface="Arial Narrow" pitchFamily="34" charset="0"/>
              <a:cs typeface="Arial" pitchFamily="34" charset="0"/>
            </a:endParaRPr>
          </a:p>
          <a:p>
            <a:pPr algn="ctr"/>
            <a:r>
              <a:rPr lang="en-US" sz="1100" b="1" dirty="0" smtClean="0">
                <a:solidFill>
                  <a:schemeClr val="bg1"/>
                </a:solidFill>
                <a:latin typeface="Arial Narrow" pitchFamily="34" charset="0"/>
                <a:cs typeface="Arial" pitchFamily="34" charset="0"/>
              </a:rPr>
              <a:t>HETEROZYGOUS (STUDY 3)</a:t>
            </a:r>
            <a:r>
              <a:rPr lang="en-US" sz="1100" b="1" baseline="30000" dirty="0" smtClean="0">
                <a:solidFill>
                  <a:schemeClr val="bg1"/>
                </a:solidFill>
                <a:latin typeface="Arial Narrow" pitchFamily="34" charset="0"/>
                <a:cs typeface="Arial" pitchFamily="34" charset="0"/>
              </a:rPr>
              <a:t>1,4</a:t>
            </a:r>
            <a:r>
              <a:rPr lang="en-US" sz="1100" b="1" dirty="0" smtClean="0">
                <a:solidFill>
                  <a:schemeClr val="bg1"/>
                </a:solidFill>
                <a:latin typeface="Arial Narrow" pitchFamily="34" charset="0"/>
                <a:cs typeface="Arial" pitchFamily="34" charset="0"/>
              </a:rPr>
              <a:t/>
            </a:r>
            <a:br>
              <a:rPr lang="en-US" sz="1100" b="1" dirty="0" smtClean="0">
                <a:solidFill>
                  <a:schemeClr val="bg1"/>
                </a:solidFill>
                <a:latin typeface="Arial Narrow" pitchFamily="34" charset="0"/>
                <a:cs typeface="Arial" pitchFamily="34" charset="0"/>
              </a:rPr>
            </a:br>
            <a:r>
              <a:rPr lang="en-US" sz="1100" b="1" dirty="0" smtClean="0">
                <a:solidFill>
                  <a:schemeClr val="bg1"/>
                </a:solidFill>
                <a:latin typeface="Arial Narrow" pitchFamily="34" charset="0"/>
                <a:cs typeface="Arial" pitchFamily="34" charset="0"/>
              </a:rPr>
              <a:t>HOMOZYGOUS (STUDY 4)</a:t>
            </a:r>
            <a:r>
              <a:rPr lang="en-US" sz="1000" b="1" baseline="30000" dirty="0" smtClean="0">
                <a:solidFill>
                  <a:schemeClr val="bg1"/>
                </a:solidFill>
                <a:latin typeface="Arial Narrow" pitchFamily="34" charset="0"/>
                <a:cs typeface="Arial" pitchFamily="34" charset="0"/>
              </a:rPr>
              <a:t>1,5</a:t>
            </a:r>
            <a:endParaRPr lang="en-US" sz="1100" b="1" baseline="30000" dirty="0" smtClean="0">
              <a:solidFill>
                <a:schemeClr val="bg1"/>
              </a:solidFill>
              <a:latin typeface="Arial Narrow" pitchFamily="34" charset="0"/>
              <a:cs typeface="Arial" pitchFamily="34" charset="0"/>
            </a:endParaRPr>
          </a:p>
        </p:txBody>
      </p:sp>
      <p:pic>
        <p:nvPicPr>
          <p:cNvPr id="99" name="Picture 2" descr="P:\Amgen_Promo\MedEd\I4-499 Evo Speaker Training\PPT\Art Elements\Icon source imagry 8-19-15\DESCARTES icon\Circle_52.png"/>
          <p:cNvPicPr>
            <a:picLocks noChangeAspect="1" noChangeArrowheads="1"/>
          </p:cNvPicPr>
          <p:nvPr/>
        </p:nvPicPr>
        <p:blipFill>
          <a:blip r:embed="rId3" cstate="screen"/>
          <a:srcRect/>
          <a:stretch>
            <a:fillRect/>
          </a:stretch>
        </p:blipFill>
        <p:spPr bwMode="auto">
          <a:xfrm>
            <a:off x="4232513" y="2011446"/>
            <a:ext cx="690366" cy="690366"/>
          </a:xfrm>
          <a:prstGeom prst="rect">
            <a:avLst/>
          </a:prstGeom>
          <a:noFill/>
          <a:effectLst>
            <a:outerShdw blurRad="50800" dist="38100" dir="2700000" algn="tl" rotWithShape="0">
              <a:prstClr val="black">
                <a:alpha val="40000"/>
              </a:prstClr>
            </a:outerShdw>
          </a:effectLst>
        </p:spPr>
      </p:pic>
      <p:sp>
        <p:nvSpPr>
          <p:cNvPr id="105" name="Oval 104"/>
          <p:cNvSpPr/>
          <p:nvPr/>
        </p:nvSpPr>
        <p:spPr>
          <a:xfrm>
            <a:off x="4233870" y="2021681"/>
            <a:ext cx="685800" cy="663178"/>
          </a:xfrm>
          <a:prstGeom prst="ellipse">
            <a:avLst/>
          </a:prstGeom>
          <a:solidFill>
            <a:srgbClr val="C0C0C0">
              <a:alpha val="73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itchFamily="34" charset="0"/>
            </a:endParaRPr>
          </a:p>
        </p:txBody>
      </p:sp>
      <p:sp>
        <p:nvSpPr>
          <p:cNvPr id="106" name="Rectangle 105"/>
          <p:cNvSpPr/>
          <p:nvPr/>
        </p:nvSpPr>
        <p:spPr>
          <a:xfrm>
            <a:off x="338419" y="2393156"/>
            <a:ext cx="2633472" cy="3474244"/>
          </a:xfrm>
          <a:prstGeom prst="rect">
            <a:avLst/>
          </a:prstGeom>
          <a:solidFill>
            <a:srgbClr val="C0C0C0">
              <a:alpha val="73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itchFamily="34" charset="0"/>
            </a:endParaRPr>
          </a:p>
        </p:txBody>
      </p:sp>
      <p:pic>
        <p:nvPicPr>
          <p:cNvPr id="107" name="Picture 106" descr="Repatha_sl-16-b.png"/>
          <p:cNvPicPr preferRelativeResize="0">
            <a:picLocks/>
          </p:cNvPicPr>
          <p:nvPr/>
        </p:nvPicPr>
        <p:blipFill>
          <a:blip r:embed="rId4" cstate="screen"/>
          <a:stretch>
            <a:fillRect/>
          </a:stretch>
        </p:blipFill>
        <p:spPr>
          <a:xfrm>
            <a:off x="7105932" y="1972481"/>
            <a:ext cx="777240" cy="777240"/>
          </a:xfrm>
          <a:prstGeom prst="rect">
            <a:avLst/>
          </a:prstGeom>
          <a:effectLst>
            <a:outerShdw blurRad="50800" dist="38100" dir="2700000" algn="tl" rotWithShape="0">
              <a:prstClr val="black">
                <a:alpha val="40000"/>
              </a:prstClr>
            </a:outerShdw>
          </a:effectLst>
        </p:spPr>
      </p:pic>
      <p:grpSp>
        <p:nvGrpSpPr>
          <p:cNvPr id="2" name="Group 45"/>
          <p:cNvGrpSpPr/>
          <p:nvPr/>
        </p:nvGrpSpPr>
        <p:grpSpPr>
          <a:xfrm>
            <a:off x="1301369" y="2004212"/>
            <a:ext cx="685800" cy="682142"/>
            <a:chOff x="1301369" y="2004212"/>
            <a:chExt cx="685800" cy="682142"/>
          </a:xfrm>
        </p:grpSpPr>
        <p:sp>
          <p:nvSpPr>
            <p:cNvPr id="48" name="Oval 47"/>
            <p:cNvSpPr/>
            <p:nvPr/>
          </p:nvSpPr>
          <p:spPr>
            <a:xfrm>
              <a:off x="1301369" y="2004212"/>
              <a:ext cx="685800" cy="682142"/>
            </a:xfrm>
            <a:prstGeom prst="ellipse">
              <a:avLst/>
            </a:prstGeom>
            <a:gradFill flip="none" rotWithShape="1">
              <a:gsLst>
                <a:gs pos="0">
                  <a:srgbClr val="C52215"/>
                </a:gs>
                <a:gs pos="50000">
                  <a:schemeClr val="accent2"/>
                </a:gs>
                <a:gs pos="100000">
                  <a:schemeClr val="accent2">
                    <a:shade val="100000"/>
                    <a:satMod val="115000"/>
                  </a:schemeClr>
                </a:gs>
              </a:gsLst>
              <a:lin ang="5400000" scaled="1"/>
              <a:tileRect/>
            </a:gradFill>
            <a:ln w="19050">
              <a:solidFill>
                <a:schemeClr val="bg2"/>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4800" dirty="0">
                <a:solidFill>
                  <a:schemeClr val="bg1"/>
                </a:solidFill>
                <a:latin typeface="Arial Black" pitchFamily="34" charset="0"/>
                <a:cs typeface="Arial" pitchFamily="34" charset="0"/>
              </a:endParaRPr>
            </a:p>
          </p:txBody>
        </p:sp>
        <p:sp>
          <p:nvSpPr>
            <p:cNvPr id="50" name="Freeform 49"/>
            <p:cNvSpPr/>
            <p:nvPr/>
          </p:nvSpPr>
          <p:spPr>
            <a:xfrm>
              <a:off x="1467043" y="2164308"/>
              <a:ext cx="354452" cy="361950"/>
            </a:xfrm>
            <a:custGeom>
              <a:avLst/>
              <a:gdLst>
                <a:gd name="connsiteX0" fmla="*/ 0 w 422695"/>
                <a:gd name="connsiteY0" fmla="*/ 93678 h 258792"/>
                <a:gd name="connsiteX1" fmla="*/ 93678 w 422695"/>
                <a:gd name="connsiteY1" fmla="*/ 93678 h 258792"/>
                <a:gd name="connsiteX2" fmla="*/ 93678 w 422695"/>
                <a:gd name="connsiteY2" fmla="*/ 0 h 258792"/>
                <a:gd name="connsiteX3" fmla="*/ 329017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93678 h 258792"/>
                <a:gd name="connsiteX1" fmla="*/ 93678 w 422695"/>
                <a:gd name="connsiteY1" fmla="*/ 93678 h 258792"/>
                <a:gd name="connsiteX2" fmla="*/ 179403 w 422695"/>
                <a:gd name="connsiteY2" fmla="*/ 0 h 258792"/>
                <a:gd name="connsiteX3" fmla="*/ 329017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93678 h 258792"/>
                <a:gd name="connsiteX1" fmla="*/ 93678 w 422695"/>
                <a:gd name="connsiteY1" fmla="*/ 93678 h 258792"/>
                <a:gd name="connsiteX2" fmla="*/ 179403 w 422695"/>
                <a:gd name="connsiteY2" fmla="*/ 0 h 258792"/>
                <a:gd name="connsiteX3" fmla="*/ 238529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93678 h 258792"/>
                <a:gd name="connsiteX1" fmla="*/ 93678 w 422695"/>
                <a:gd name="connsiteY1" fmla="*/ 93678 h 258792"/>
                <a:gd name="connsiteX2" fmla="*/ 179403 w 422695"/>
                <a:gd name="connsiteY2" fmla="*/ 0 h 258792"/>
                <a:gd name="connsiteX3" fmla="*/ 238529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93678 h 258792"/>
                <a:gd name="connsiteX1" fmla="*/ 204803 w 422695"/>
                <a:gd name="connsiteY1" fmla="*/ 57150 h 258792"/>
                <a:gd name="connsiteX2" fmla="*/ 179403 w 422695"/>
                <a:gd name="connsiteY2" fmla="*/ 0 h 258792"/>
                <a:gd name="connsiteX3" fmla="*/ 238529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100822 h 265936"/>
                <a:gd name="connsiteX1" fmla="*/ 204803 w 422695"/>
                <a:gd name="connsiteY1" fmla="*/ 64294 h 265936"/>
                <a:gd name="connsiteX2" fmla="*/ 191309 w 422695"/>
                <a:gd name="connsiteY2" fmla="*/ 0 h 265936"/>
                <a:gd name="connsiteX3" fmla="*/ 238529 w 422695"/>
                <a:gd name="connsiteY3" fmla="*/ 7144 h 265936"/>
                <a:gd name="connsiteX4" fmla="*/ 329017 w 422695"/>
                <a:gd name="connsiteY4" fmla="*/ 100822 h 265936"/>
                <a:gd name="connsiteX5" fmla="*/ 422695 w 422695"/>
                <a:gd name="connsiteY5" fmla="*/ 100822 h 265936"/>
                <a:gd name="connsiteX6" fmla="*/ 422695 w 422695"/>
                <a:gd name="connsiteY6" fmla="*/ 172258 h 265936"/>
                <a:gd name="connsiteX7" fmla="*/ 329017 w 422695"/>
                <a:gd name="connsiteY7" fmla="*/ 172258 h 265936"/>
                <a:gd name="connsiteX8" fmla="*/ 329017 w 422695"/>
                <a:gd name="connsiteY8" fmla="*/ 265936 h 265936"/>
                <a:gd name="connsiteX9" fmla="*/ 93678 w 422695"/>
                <a:gd name="connsiteY9" fmla="*/ 265936 h 265936"/>
                <a:gd name="connsiteX10" fmla="*/ 93678 w 422695"/>
                <a:gd name="connsiteY10" fmla="*/ 172258 h 265936"/>
                <a:gd name="connsiteX11" fmla="*/ 0 w 422695"/>
                <a:gd name="connsiteY11" fmla="*/ 172258 h 265936"/>
                <a:gd name="connsiteX12" fmla="*/ 0 w 422695"/>
                <a:gd name="connsiteY12" fmla="*/ 100822 h 265936"/>
                <a:gd name="connsiteX0" fmla="*/ 0 w 422695"/>
                <a:gd name="connsiteY0" fmla="*/ 137993 h 303107"/>
                <a:gd name="connsiteX1" fmla="*/ 204803 w 422695"/>
                <a:gd name="connsiteY1" fmla="*/ 101465 h 303107"/>
                <a:gd name="connsiteX2" fmla="*/ 113251 w 422695"/>
                <a:gd name="connsiteY2" fmla="*/ 0 h 303107"/>
                <a:gd name="connsiteX3" fmla="*/ 238529 w 422695"/>
                <a:gd name="connsiteY3" fmla="*/ 44315 h 303107"/>
                <a:gd name="connsiteX4" fmla="*/ 329017 w 422695"/>
                <a:gd name="connsiteY4" fmla="*/ 137993 h 303107"/>
                <a:gd name="connsiteX5" fmla="*/ 422695 w 422695"/>
                <a:gd name="connsiteY5" fmla="*/ 137993 h 303107"/>
                <a:gd name="connsiteX6" fmla="*/ 422695 w 422695"/>
                <a:gd name="connsiteY6" fmla="*/ 209429 h 303107"/>
                <a:gd name="connsiteX7" fmla="*/ 329017 w 422695"/>
                <a:gd name="connsiteY7" fmla="*/ 209429 h 303107"/>
                <a:gd name="connsiteX8" fmla="*/ 329017 w 422695"/>
                <a:gd name="connsiteY8" fmla="*/ 303107 h 303107"/>
                <a:gd name="connsiteX9" fmla="*/ 93678 w 422695"/>
                <a:gd name="connsiteY9" fmla="*/ 303107 h 303107"/>
                <a:gd name="connsiteX10" fmla="*/ 93678 w 422695"/>
                <a:gd name="connsiteY10" fmla="*/ 209429 h 303107"/>
                <a:gd name="connsiteX11" fmla="*/ 0 w 422695"/>
                <a:gd name="connsiteY11" fmla="*/ 209429 h 303107"/>
                <a:gd name="connsiteX12" fmla="*/ 0 w 422695"/>
                <a:gd name="connsiteY12" fmla="*/ 137993 h 303107"/>
                <a:gd name="connsiteX0" fmla="*/ 0 w 422695"/>
                <a:gd name="connsiteY0" fmla="*/ 137993 h 303107"/>
                <a:gd name="connsiteX1" fmla="*/ 204803 w 422695"/>
                <a:gd name="connsiteY1" fmla="*/ 101465 h 303107"/>
                <a:gd name="connsiteX2" fmla="*/ 113251 w 422695"/>
                <a:gd name="connsiteY2" fmla="*/ 0 h 303107"/>
                <a:gd name="connsiteX3" fmla="*/ 216227 w 422695"/>
                <a:gd name="connsiteY3" fmla="*/ 10862 h 303107"/>
                <a:gd name="connsiteX4" fmla="*/ 329017 w 422695"/>
                <a:gd name="connsiteY4" fmla="*/ 137993 h 303107"/>
                <a:gd name="connsiteX5" fmla="*/ 422695 w 422695"/>
                <a:gd name="connsiteY5" fmla="*/ 137993 h 303107"/>
                <a:gd name="connsiteX6" fmla="*/ 422695 w 422695"/>
                <a:gd name="connsiteY6" fmla="*/ 209429 h 303107"/>
                <a:gd name="connsiteX7" fmla="*/ 329017 w 422695"/>
                <a:gd name="connsiteY7" fmla="*/ 209429 h 303107"/>
                <a:gd name="connsiteX8" fmla="*/ 329017 w 422695"/>
                <a:gd name="connsiteY8" fmla="*/ 303107 h 303107"/>
                <a:gd name="connsiteX9" fmla="*/ 93678 w 422695"/>
                <a:gd name="connsiteY9" fmla="*/ 303107 h 303107"/>
                <a:gd name="connsiteX10" fmla="*/ 93678 w 422695"/>
                <a:gd name="connsiteY10" fmla="*/ 209429 h 303107"/>
                <a:gd name="connsiteX11" fmla="*/ 0 w 422695"/>
                <a:gd name="connsiteY11" fmla="*/ 209429 h 303107"/>
                <a:gd name="connsiteX12" fmla="*/ 0 w 422695"/>
                <a:gd name="connsiteY12" fmla="*/ 137993 h 303107"/>
                <a:gd name="connsiteX0" fmla="*/ 0 w 422695"/>
                <a:gd name="connsiteY0" fmla="*/ 137993 h 303107"/>
                <a:gd name="connsiteX1" fmla="*/ 119310 w 422695"/>
                <a:gd name="connsiteY1" fmla="*/ 108899 h 303107"/>
                <a:gd name="connsiteX2" fmla="*/ 113251 w 422695"/>
                <a:gd name="connsiteY2" fmla="*/ 0 h 303107"/>
                <a:gd name="connsiteX3" fmla="*/ 216227 w 422695"/>
                <a:gd name="connsiteY3" fmla="*/ 10862 h 303107"/>
                <a:gd name="connsiteX4" fmla="*/ 329017 w 422695"/>
                <a:gd name="connsiteY4" fmla="*/ 137993 h 303107"/>
                <a:gd name="connsiteX5" fmla="*/ 422695 w 422695"/>
                <a:gd name="connsiteY5" fmla="*/ 137993 h 303107"/>
                <a:gd name="connsiteX6" fmla="*/ 422695 w 422695"/>
                <a:gd name="connsiteY6" fmla="*/ 209429 h 303107"/>
                <a:gd name="connsiteX7" fmla="*/ 329017 w 422695"/>
                <a:gd name="connsiteY7" fmla="*/ 209429 h 303107"/>
                <a:gd name="connsiteX8" fmla="*/ 329017 w 422695"/>
                <a:gd name="connsiteY8" fmla="*/ 303107 h 303107"/>
                <a:gd name="connsiteX9" fmla="*/ 93678 w 422695"/>
                <a:gd name="connsiteY9" fmla="*/ 303107 h 303107"/>
                <a:gd name="connsiteX10" fmla="*/ 93678 w 422695"/>
                <a:gd name="connsiteY10" fmla="*/ 209429 h 303107"/>
                <a:gd name="connsiteX11" fmla="*/ 0 w 422695"/>
                <a:gd name="connsiteY11" fmla="*/ 209429 h 303107"/>
                <a:gd name="connsiteX12" fmla="*/ 0 w 422695"/>
                <a:gd name="connsiteY12" fmla="*/ 137993 h 303107"/>
                <a:gd name="connsiteX0" fmla="*/ 0 w 422695"/>
                <a:gd name="connsiteY0" fmla="*/ 137993 h 303107"/>
                <a:gd name="connsiteX1" fmla="*/ 119310 w 422695"/>
                <a:gd name="connsiteY1" fmla="*/ 108899 h 303107"/>
                <a:gd name="connsiteX2" fmla="*/ 113251 w 422695"/>
                <a:gd name="connsiteY2" fmla="*/ 0 h 303107"/>
                <a:gd name="connsiteX3" fmla="*/ 216227 w 422695"/>
                <a:gd name="connsiteY3" fmla="*/ 10862 h 303107"/>
                <a:gd name="connsiteX4" fmla="*/ 232373 w 422695"/>
                <a:gd name="connsiteY4" fmla="*/ 115691 h 303107"/>
                <a:gd name="connsiteX5" fmla="*/ 422695 w 422695"/>
                <a:gd name="connsiteY5" fmla="*/ 137993 h 303107"/>
                <a:gd name="connsiteX6" fmla="*/ 422695 w 422695"/>
                <a:gd name="connsiteY6" fmla="*/ 209429 h 303107"/>
                <a:gd name="connsiteX7" fmla="*/ 329017 w 422695"/>
                <a:gd name="connsiteY7" fmla="*/ 209429 h 303107"/>
                <a:gd name="connsiteX8" fmla="*/ 329017 w 422695"/>
                <a:gd name="connsiteY8" fmla="*/ 303107 h 303107"/>
                <a:gd name="connsiteX9" fmla="*/ 93678 w 422695"/>
                <a:gd name="connsiteY9" fmla="*/ 303107 h 303107"/>
                <a:gd name="connsiteX10" fmla="*/ 93678 w 422695"/>
                <a:gd name="connsiteY10" fmla="*/ 209429 h 303107"/>
                <a:gd name="connsiteX11" fmla="*/ 0 w 422695"/>
                <a:gd name="connsiteY11" fmla="*/ 209429 h 303107"/>
                <a:gd name="connsiteX12" fmla="*/ 0 w 422695"/>
                <a:gd name="connsiteY12" fmla="*/ 137993 h 303107"/>
                <a:gd name="connsiteX0" fmla="*/ 0 w 422695"/>
                <a:gd name="connsiteY0" fmla="*/ 138283 h 303397"/>
                <a:gd name="connsiteX1" fmla="*/ 119310 w 422695"/>
                <a:gd name="connsiteY1" fmla="*/ 109189 h 303397"/>
                <a:gd name="connsiteX2" fmla="*/ 113251 w 422695"/>
                <a:gd name="connsiteY2" fmla="*/ 290 h 303397"/>
                <a:gd name="connsiteX3" fmla="*/ 219944 w 422695"/>
                <a:gd name="connsiteY3" fmla="*/ 0 h 303397"/>
                <a:gd name="connsiteX4" fmla="*/ 232373 w 422695"/>
                <a:gd name="connsiteY4" fmla="*/ 115981 h 303397"/>
                <a:gd name="connsiteX5" fmla="*/ 422695 w 422695"/>
                <a:gd name="connsiteY5" fmla="*/ 138283 h 303397"/>
                <a:gd name="connsiteX6" fmla="*/ 422695 w 422695"/>
                <a:gd name="connsiteY6" fmla="*/ 209719 h 303397"/>
                <a:gd name="connsiteX7" fmla="*/ 329017 w 422695"/>
                <a:gd name="connsiteY7" fmla="*/ 209719 h 303397"/>
                <a:gd name="connsiteX8" fmla="*/ 329017 w 422695"/>
                <a:gd name="connsiteY8" fmla="*/ 303397 h 303397"/>
                <a:gd name="connsiteX9" fmla="*/ 93678 w 422695"/>
                <a:gd name="connsiteY9" fmla="*/ 303397 h 303397"/>
                <a:gd name="connsiteX10" fmla="*/ 93678 w 422695"/>
                <a:gd name="connsiteY10" fmla="*/ 209719 h 303397"/>
                <a:gd name="connsiteX11" fmla="*/ 0 w 422695"/>
                <a:gd name="connsiteY11" fmla="*/ 209719 h 303397"/>
                <a:gd name="connsiteX12" fmla="*/ 0 w 422695"/>
                <a:gd name="connsiteY12" fmla="*/ 138283 h 303397"/>
                <a:gd name="connsiteX0" fmla="*/ 0 w 422695"/>
                <a:gd name="connsiteY0" fmla="*/ 138283 h 303397"/>
                <a:gd name="connsiteX1" fmla="*/ 119310 w 422695"/>
                <a:gd name="connsiteY1" fmla="*/ 109189 h 303397"/>
                <a:gd name="connsiteX2" fmla="*/ 113251 w 422695"/>
                <a:gd name="connsiteY2" fmla="*/ 290 h 303397"/>
                <a:gd name="connsiteX3" fmla="*/ 219944 w 422695"/>
                <a:gd name="connsiteY3" fmla="*/ 0 h 303397"/>
                <a:gd name="connsiteX4" fmla="*/ 232373 w 422695"/>
                <a:gd name="connsiteY4" fmla="*/ 115981 h 303397"/>
                <a:gd name="connsiteX5" fmla="*/ 344636 w 422695"/>
                <a:gd name="connsiteY5" fmla="*/ 127132 h 303397"/>
                <a:gd name="connsiteX6" fmla="*/ 422695 w 422695"/>
                <a:gd name="connsiteY6" fmla="*/ 209719 h 303397"/>
                <a:gd name="connsiteX7" fmla="*/ 329017 w 422695"/>
                <a:gd name="connsiteY7" fmla="*/ 209719 h 303397"/>
                <a:gd name="connsiteX8" fmla="*/ 329017 w 422695"/>
                <a:gd name="connsiteY8" fmla="*/ 303397 h 303397"/>
                <a:gd name="connsiteX9" fmla="*/ 93678 w 422695"/>
                <a:gd name="connsiteY9" fmla="*/ 303397 h 303397"/>
                <a:gd name="connsiteX10" fmla="*/ 93678 w 422695"/>
                <a:gd name="connsiteY10" fmla="*/ 209719 h 303397"/>
                <a:gd name="connsiteX11" fmla="*/ 0 w 422695"/>
                <a:gd name="connsiteY11" fmla="*/ 209719 h 303397"/>
                <a:gd name="connsiteX12" fmla="*/ 0 w 422695"/>
                <a:gd name="connsiteY12" fmla="*/ 138283 h 303397"/>
                <a:gd name="connsiteX0" fmla="*/ 0 w 352070"/>
                <a:gd name="connsiteY0" fmla="*/ 138283 h 303397"/>
                <a:gd name="connsiteX1" fmla="*/ 119310 w 352070"/>
                <a:gd name="connsiteY1" fmla="*/ 109189 h 303397"/>
                <a:gd name="connsiteX2" fmla="*/ 113251 w 352070"/>
                <a:gd name="connsiteY2" fmla="*/ 290 h 303397"/>
                <a:gd name="connsiteX3" fmla="*/ 219944 w 352070"/>
                <a:gd name="connsiteY3" fmla="*/ 0 h 303397"/>
                <a:gd name="connsiteX4" fmla="*/ 232373 w 352070"/>
                <a:gd name="connsiteY4" fmla="*/ 115981 h 303397"/>
                <a:gd name="connsiteX5" fmla="*/ 344636 w 352070"/>
                <a:gd name="connsiteY5" fmla="*/ 127132 h 303397"/>
                <a:gd name="connsiteX6" fmla="*/ 352070 w 352070"/>
                <a:gd name="connsiteY6" fmla="*/ 209719 h 303397"/>
                <a:gd name="connsiteX7" fmla="*/ 329017 w 352070"/>
                <a:gd name="connsiteY7" fmla="*/ 209719 h 303397"/>
                <a:gd name="connsiteX8" fmla="*/ 329017 w 352070"/>
                <a:gd name="connsiteY8" fmla="*/ 303397 h 303397"/>
                <a:gd name="connsiteX9" fmla="*/ 93678 w 352070"/>
                <a:gd name="connsiteY9" fmla="*/ 303397 h 303397"/>
                <a:gd name="connsiteX10" fmla="*/ 93678 w 352070"/>
                <a:gd name="connsiteY10" fmla="*/ 209719 h 303397"/>
                <a:gd name="connsiteX11" fmla="*/ 0 w 352070"/>
                <a:gd name="connsiteY11" fmla="*/ 209719 h 303397"/>
                <a:gd name="connsiteX12" fmla="*/ 0 w 352070"/>
                <a:gd name="connsiteY12" fmla="*/ 138283 h 303397"/>
                <a:gd name="connsiteX0" fmla="*/ 0 w 352070"/>
                <a:gd name="connsiteY0" fmla="*/ 138283 h 303397"/>
                <a:gd name="connsiteX1" fmla="*/ 119310 w 352070"/>
                <a:gd name="connsiteY1" fmla="*/ 109189 h 303397"/>
                <a:gd name="connsiteX2" fmla="*/ 113251 w 352070"/>
                <a:gd name="connsiteY2" fmla="*/ 290 h 303397"/>
                <a:gd name="connsiteX3" fmla="*/ 219944 w 352070"/>
                <a:gd name="connsiteY3" fmla="*/ 0 h 303397"/>
                <a:gd name="connsiteX4" fmla="*/ 232373 w 352070"/>
                <a:gd name="connsiteY4" fmla="*/ 115981 h 303397"/>
                <a:gd name="connsiteX5" fmla="*/ 344636 w 352070"/>
                <a:gd name="connsiteY5" fmla="*/ 127132 h 303397"/>
                <a:gd name="connsiteX6" fmla="*/ 352070 w 352070"/>
                <a:gd name="connsiteY6" fmla="*/ 209719 h 303397"/>
                <a:gd name="connsiteX7" fmla="*/ 236090 w 352070"/>
                <a:gd name="connsiteY7" fmla="*/ 228305 h 303397"/>
                <a:gd name="connsiteX8" fmla="*/ 329017 w 352070"/>
                <a:gd name="connsiteY8" fmla="*/ 303397 h 303397"/>
                <a:gd name="connsiteX9" fmla="*/ 93678 w 352070"/>
                <a:gd name="connsiteY9" fmla="*/ 303397 h 303397"/>
                <a:gd name="connsiteX10" fmla="*/ 93678 w 352070"/>
                <a:gd name="connsiteY10" fmla="*/ 209719 h 303397"/>
                <a:gd name="connsiteX11" fmla="*/ 0 w 352070"/>
                <a:gd name="connsiteY11" fmla="*/ 209719 h 303397"/>
                <a:gd name="connsiteX12" fmla="*/ 0 w 352070"/>
                <a:gd name="connsiteY12" fmla="*/ 138283 h 303397"/>
                <a:gd name="connsiteX0" fmla="*/ 0 w 352070"/>
                <a:gd name="connsiteY0" fmla="*/ 138283 h 351719"/>
                <a:gd name="connsiteX1" fmla="*/ 119310 w 352070"/>
                <a:gd name="connsiteY1" fmla="*/ 109189 h 351719"/>
                <a:gd name="connsiteX2" fmla="*/ 113251 w 352070"/>
                <a:gd name="connsiteY2" fmla="*/ 290 h 351719"/>
                <a:gd name="connsiteX3" fmla="*/ 219944 w 352070"/>
                <a:gd name="connsiteY3" fmla="*/ 0 h 351719"/>
                <a:gd name="connsiteX4" fmla="*/ 232373 w 352070"/>
                <a:gd name="connsiteY4" fmla="*/ 115981 h 351719"/>
                <a:gd name="connsiteX5" fmla="*/ 344636 w 352070"/>
                <a:gd name="connsiteY5" fmla="*/ 127132 h 351719"/>
                <a:gd name="connsiteX6" fmla="*/ 352070 w 352070"/>
                <a:gd name="connsiteY6" fmla="*/ 209719 h 351719"/>
                <a:gd name="connsiteX7" fmla="*/ 236090 w 352070"/>
                <a:gd name="connsiteY7" fmla="*/ 228305 h 351719"/>
                <a:gd name="connsiteX8" fmla="*/ 232373 w 352070"/>
                <a:gd name="connsiteY8" fmla="*/ 351719 h 351719"/>
                <a:gd name="connsiteX9" fmla="*/ 93678 w 352070"/>
                <a:gd name="connsiteY9" fmla="*/ 303397 h 351719"/>
                <a:gd name="connsiteX10" fmla="*/ 93678 w 352070"/>
                <a:gd name="connsiteY10" fmla="*/ 209719 h 351719"/>
                <a:gd name="connsiteX11" fmla="*/ 0 w 352070"/>
                <a:gd name="connsiteY11" fmla="*/ 209719 h 351719"/>
                <a:gd name="connsiteX12" fmla="*/ 0 w 352070"/>
                <a:gd name="connsiteY12" fmla="*/ 138283 h 351719"/>
                <a:gd name="connsiteX0" fmla="*/ 0 w 352070"/>
                <a:gd name="connsiteY0" fmla="*/ 138283 h 351719"/>
                <a:gd name="connsiteX1" fmla="*/ 119310 w 352070"/>
                <a:gd name="connsiteY1" fmla="*/ 109189 h 351719"/>
                <a:gd name="connsiteX2" fmla="*/ 113251 w 352070"/>
                <a:gd name="connsiteY2" fmla="*/ 290 h 351719"/>
                <a:gd name="connsiteX3" fmla="*/ 219944 w 352070"/>
                <a:gd name="connsiteY3" fmla="*/ 0 h 351719"/>
                <a:gd name="connsiteX4" fmla="*/ 232373 w 352070"/>
                <a:gd name="connsiteY4" fmla="*/ 115981 h 351719"/>
                <a:gd name="connsiteX5" fmla="*/ 344636 w 352070"/>
                <a:gd name="connsiteY5" fmla="*/ 127132 h 351719"/>
                <a:gd name="connsiteX6" fmla="*/ 352070 w 352070"/>
                <a:gd name="connsiteY6" fmla="*/ 209719 h 351719"/>
                <a:gd name="connsiteX7" fmla="*/ 236090 w 352070"/>
                <a:gd name="connsiteY7" fmla="*/ 228305 h 351719"/>
                <a:gd name="connsiteX8" fmla="*/ 232373 w 352070"/>
                <a:gd name="connsiteY8" fmla="*/ 351719 h 351719"/>
                <a:gd name="connsiteX9" fmla="*/ 127132 w 352070"/>
                <a:gd name="connsiteY9" fmla="*/ 351719 h 351719"/>
                <a:gd name="connsiteX10" fmla="*/ 93678 w 352070"/>
                <a:gd name="connsiteY10" fmla="*/ 209719 h 351719"/>
                <a:gd name="connsiteX11" fmla="*/ 0 w 352070"/>
                <a:gd name="connsiteY11" fmla="*/ 209719 h 351719"/>
                <a:gd name="connsiteX12" fmla="*/ 0 w 352070"/>
                <a:gd name="connsiteY12" fmla="*/ 138283 h 351719"/>
                <a:gd name="connsiteX0" fmla="*/ 0 w 352070"/>
                <a:gd name="connsiteY0" fmla="*/ 138283 h 351719"/>
                <a:gd name="connsiteX1" fmla="*/ 119310 w 352070"/>
                <a:gd name="connsiteY1" fmla="*/ 109189 h 351719"/>
                <a:gd name="connsiteX2" fmla="*/ 113251 w 352070"/>
                <a:gd name="connsiteY2" fmla="*/ 290 h 351719"/>
                <a:gd name="connsiteX3" fmla="*/ 219944 w 352070"/>
                <a:gd name="connsiteY3" fmla="*/ 0 h 351719"/>
                <a:gd name="connsiteX4" fmla="*/ 232373 w 352070"/>
                <a:gd name="connsiteY4" fmla="*/ 115981 h 351719"/>
                <a:gd name="connsiteX5" fmla="*/ 344636 w 352070"/>
                <a:gd name="connsiteY5" fmla="*/ 127132 h 351719"/>
                <a:gd name="connsiteX6" fmla="*/ 352070 w 352070"/>
                <a:gd name="connsiteY6" fmla="*/ 209719 h 351719"/>
                <a:gd name="connsiteX7" fmla="*/ 236090 w 352070"/>
                <a:gd name="connsiteY7" fmla="*/ 228305 h 351719"/>
                <a:gd name="connsiteX8" fmla="*/ 232373 w 352070"/>
                <a:gd name="connsiteY8" fmla="*/ 351719 h 351719"/>
                <a:gd name="connsiteX9" fmla="*/ 127132 w 352070"/>
                <a:gd name="connsiteY9" fmla="*/ 351719 h 351719"/>
                <a:gd name="connsiteX10" fmla="*/ 119698 w 352070"/>
                <a:gd name="connsiteY10" fmla="*/ 232022 h 351719"/>
                <a:gd name="connsiteX11" fmla="*/ 0 w 352070"/>
                <a:gd name="connsiteY11" fmla="*/ 209719 h 351719"/>
                <a:gd name="connsiteX12" fmla="*/ 0 w 352070"/>
                <a:gd name="connsiteY12" fmla="*/ 138283 h 351719"/>
                <a:gd name="connsiteX0" fmla="*/ 7435 w 359505"/>
                <a:gd name="connsiteY0" fmla="*/ 138283 h 351719"/>
                <a:gd name="connsiteX1" fmla="*/ 126745 w 359505"/>
                <a:gd name="connsiteY1" fmla="*/ 109189 h 351719"/>
                <a:gd name="connsiteX2" fmla="*/ 120686 w 359505"/>
                <a:gd name="connsiteY2" fmla="*/ 290 h 351719"/>
                <a:gd name="connsiteX3" fmla="*/ 227379 w 359505"/>
                <a:gd name="connsiteY3" fmla="*/ 0 h 351719"/>
                <a:gd name="connsiteX4" fmla="*/ 239808 w 359505"/>
                <a:gd name="connsiteY4" fmla="*/ 115981 h 351719"/>
                <a:gd name="connsiteX5" fmla="*/ 352071 w 359505"/>
                <a:gd name="connsiteY5" fmla="*/ 127132 h 351719"/>
                <a:gd name="connsiteX6" fmla="*/ 359505 w 359505"/>
                <a:gd name="connsiteY6" fmla="*/ 209719 h 351719"/>
                <a:gd name="connsiteX7" fmla="*/ 243525 w 359505"/>
                <a:gd name="connsiteY7" fmla="*/ 228305 h 351719"/>
                <a:gd name="connsiteX8" fmla="*/ 239808 w 359505"/>
                <a:gd name="connsiteY8" fmla="*/ 351719 h 351719"/>
                <a:gd name="connsiteX9" fmla="*/ 134567 w 359505"/>
                <a:gd name="connsiteY9" fmla="*/ 351719 h 351719"/>
                <a:gd name="connsiteX10" fmla="*/ 127133 w 359505"/>
                <a:gd name="connsiteY10" fmla="*/ 232022 h 351719"/>
                <a:gd name="connsiteX11" fmla="*/ 0 w 359505"/>
                <a:gd name="connsiteY11" fmla="*/ 239456 h 351719"/>
                <a:gd name="connsiteX12" fmla="*/ 7435 w 359505"/>
                <a:gd name="connsiteY12" fmla="*/ 138283 h 351719"/>
                <a:gd name="connsiteX0" fmla="*/ 7435 w 359505"/>
                <a:gd name="connsiteY0" fmla="*/ 127132 h 351719"/>
                <a:gd name="connsiteX1" fmla="*/ 126745 w 359505"/>
                <a:gd name="connsiteY1" fmla="*/ 109189 h 351719"/>
                <a:gd name="connsiteX2" fmla="*/ 120686 w 359505"/>
                <a:gd name="connsiteY2" fmla="*/ 290 h 351719"/>
                <a:gd name="connsiteX3" fmla="*/ 227379 w 359505"/>
                <a:gd name="connsiteY3" fmla="*/ 0 h 351719"/>
                <a:gd name="connsiteX4" fmla="*/ 239808 w 359505"/>
                <a:gd name="connsiteY4" fmla="*/ 115981 h 351719"/>
                <a:gd name="connsiteX5" fmla="*/ 352071 w 359505"/>
                <a:gd name="connsiteY5" fmla="*/ 127132 h 351719"/>
                <a:gd name="connsiteX6" fmla="*/ 359505 w 359505"/>
                <a:gd name="connsiteY6" fmla="*/ 209719 h 351719"/>
                <a:gd name="connsiteX7" fmla="*/ 243525 w 359505"/>
                <a:gd name="connsiteY7" fmla="*/ 228305 h 351719"/>
                <a:gd name="connsiteX8" fmla="*/ 239808 w 359505"/>
                <a:gd name="connsiteY8" fmla="*/ 351719 h 351719"/>
                <a:gd name="connsiteX9" fmla="*/ 134567 w 359505"/>
                <a:gd name="connsiteY9" fmla="*/ 351719 h 351719"/>
                <a:gd name="connsiteX10" fmla="*/ 127133 w 359505"/>
                <a:gd name="connsiteY10" fmla="*/ 232022 h 351719"/>
                <a:gd name="connsiteX11" fmla="*/ 0 w 359505"/>
                <a:gd name="connsiteY11" fmla="*/ 239456 h 351719"/>
                <a:gd name="connsiteX12" fmla="*/ 7435 w 359505"/>
                <a:gd name="connsiteY12" fmla="*/ 127132 h 351719"/>
                <a:gd name="connsiteX0" fmla="*/ 7435 w 352071"/>
                <a:gd name="connsiteY0" fmla="*/ 127132 h 351719"/>
                <a:gd name="connsiteX1" fmla="*/ 126745 w 352071"/>
                <a:gd name="connsiteY1" fmla="*/ 109189 h 351719"/>
                <a:gd name="connsiteX2" fmla="*/ 120686 w 352071"/>
                <a:gd name="connsiteY2" fmla="*/ 290 h 351719"/>
                <a:gd name="connsiteX3" fmla="*/ 227379 w 352071"/>
                <a:gd name="connsiteY3" fmla="*/ 0 h 351719"/>
                <a:gd name="connsiteX4" fmla="*/ 239808 w 352071"/>
                <a:gd name="connsiteY4" fmla="*/ 115981 h 351719"/>
                <a:gd name="connsiteX5" fmla="*/ 352071 w 352071"/>
                <a:gd name="connsiteY5" fmla="*/ 127132 h 351719"/>
                <a:gd name="connsiteX6" fmla="*/ 352071 w 352071"/>
                <a:gd name="connsiteY6" fmla="*/ 232022 h 351719"/>
                <a:gd name="connsiteX7" fmla="*/ 243525 w 352071"/>
                <a:gd name="connsiteY7" fmla="*/ 228305 h 351719"/>
                <a:gd name="connsiteX8" fmla="*/ 239808 w 352071"/>
                <a:gd name="connsiteY8" fmla="*/ 351719 h 351719"/>
                <a:gd name="connsiteX9" fmla="*/ 134567 w 352071"/>
                <a:gd name="connsiteY9" fmla="*/ 351719 h 351719"/>
                <a:gd name="connsiteX10" fmla="*/ 127133 w 352071"/>
                <a:gd name="connsiteY10" fmla="*/ 232022 h 351719"/>
                <a:gd name="connsiteX11" fmla="*/ 0 w 352071"/>
                <a:gd name="connsiteY11" fmla="*/ 239456 h 351719"/>
                <a:gd name="connsiteX12" fmla="*/ 7435 w 352071"/>
                <a:gd name="connsiteY12" fmla="*/ 127132 h 351719"/>
                <a:gd name="connsiteX0" fmla="*/ 7435 w 352071"/>
                <a:gd name="connsiteY0" fmla="*/ 127132 h 351719"/>
                <a:gd name="connsiteX1" fmla="*/ 126745 w 352071"/>
                <a:gd name="connsiteY1" fmla="*/ 109189 h 351719"/>
                <a:gd name="connsiteX2" fmla="*/ 120686 w 352071"/>
                <a:gd name="connsiteY2" fmla="*/ 290 h 351719"/>
                <a:gd name="connsiteX3" fmla="*/ 227379 w 352071"/>
                <a:gd name="connsiteY3" fmla="*/ 0 h 351719"/>
                <a:gd name="connsiteX4" fmla="*/ 239808 w 352071"/>
                <a:gd name="connsiteY4" fmla="*/ 115981 h 351719"/>
                <a:gd name="connsiteX5" fmla="*/ 352071 w 352071"/>
                <a:gd name="connsiteY5" fmla="*/ 127132 h 351719"/>
                <a:gd name="connsiteX6" fmla="*/ 352071 w 352071"/>
                <a:gd name="connsiteY6" fmla="*/ 232022 h 351719"/>
                <a:gd name="connsiteX7" fmla="*/ 243525 w 352071"/>
                <a:gd name="connsiteY7" fmla="*/ 228305 h 351719"/>
                <a:gd name="connsiteX8" fmla="*/ 239808 w 352071"/>
                <a:gd name="connsiteY8" fmla="*/ 351719 h 351719"/>
                <a:gd name="connsiteX9" fmla="*/ 134567 w 352071"/>
                <a:gd name="connsiteY9" fmla="*/ 351719 h 351719"/>
                <a:gd name="connsiteX10" fmla="*/ 127133 w 352071"/>
                <a:gd name="connsiteY10" fmla="*/ 232022 h 351719"/>
                <a:gd name="connsiteX11" fmla="*/ 0 w 352071"/>
                <a:gd name="connsiteY11" fmla="*/ 239456 h 351719"/>
                <a:gd name="connsiteX12" fmla="*/ 7435 w 352071"/>
                <a:gd name="connsiteY12" fmla="*/ 127132 h 351719"/>
                <a:gd name="connsiteX0" fmla="*/ 7435 w 352071"/>
                <a:gd name="connsiteY0" fmla="*/ 127132 h 351719"/>
                <a:gd name="connsiteX1" fmla="*/ 126745 w 352071"/>
                <a:gd name="connsiteY1" fmla="*/ 109189 h 351719"/>
                <a:gd name="connsiteX2" fmla="*/ 120686 w 352071"/>
                <a:gd name="connsiteY2" fmla="*/ 290 h 351719"/>
                <a:gd name="connsiteX3" fmla="*/ 227379 w 352071"/>
                <a:gd name="connsiteY3" fmla="*/ 0 h 351719"/>
                <a:gd name="connsiteX4" fmla="*/ 239808 w 352071"/>
                <a:gd name="connsiteY4" fmla="*/ 115981 h 351719"/>
                <a:gd name="connsiteX5" fmla="*/ 352071 w 352071"/>
                <a:gd name="connsiteY5" fmla="*/ 127132 h 351719"/>
                <a:gd name="connsiteX6" fmla="*/ 352071 w 352071"/>
                <a:gd name="connsiteY6" fmla="*/ 232022 h 351719"/>
                <a:gd name="connsiteX7" fmla="*/ 243525 w 352071"/>
                <a:gd name="connsiteY7" fmla="*/ 228305 h 351719"/>
                <a:gd name="connsiteX8" fmla="*/ 239808 w 352071"/>
                <a:gd name="connsiteY8" fmla="*/ 351719 h 351719"/>
                <a:gd name="connsiteX9" fmla="*/ 134567 w 352071"/>
                <a:gd name="connsiteY9" fmla="*/ 351719 h 351719"/>
                <a:gd name="connsiteX10" fmla="*/ 127133 w 352071"/>
                <a:gd name="connsiteY10" fmla="*/ 232022 h 351719"/>
                <a:gd name="connsiteX11" fmla="*/ 0 w 352071"/>
                <a:gd name="connsiteY11" fmla="*/ 239456 h 351719"/>
                <a:gd name="connsiteX12" fmla="*/ 7435 w 352071"/>
                <a:gd name="connsiteY12" fmla="*/ 127132 h 351719"/>
                <a:gd name="connsiteX0" fmla="*/ 7435 w 352071"/>
                <a:gd name="connsiteY0" fmla="*/ 127132 h 351719"/>
                <a:gd name="connsiteX1" fmla="*/ 126745 w 352071"/>
                <a:gd name="connsiteY1" fmla="*/ 109189 h 351719"/>
                <a:gd name="connsiteX2" fmla="*/ 120686 w 352071"/>
                <a:gd name="connsiteY2" fmla="*/ 290 h 351719"/>
                <a:gd name="connsiteX3" fmla="*/ 227379 w 352071"/>
                <a:gd name="connsiteY3" fmla="*/ 0 h 351719"/>
                <a:gd name="connsiteX4" fmla="*/ 239808 w 352071"/>
                <a:gd name="connsiteY4" fmla="*/ 115981 h 351719"/>
                <a:gd name="connsiteX5" fmla="*/ 352071 w 352071"/>
                <a:gd name="connsiteY5" fmla="*/ 127132 h 351719"/>
                <a:gd name="connsiteX6" fmla="*/ 352071 w 352071"/>
                <a:gd name="connsiteY6" fmla="*/ 232022 h 351719"/>
                <a:gd name="connsiteX7" fmla="*/ 243525 w 352071"/>
                <a:gd name="connsiteY7" fmla="*/ 228305 h 351719"/>
                <a:gd name="connsiteX8" fmla="*/ 239808 w 352071"/>
                <a:gd name="connsiteY8" fmla="*/ 351719 h 351719"/>
                <a:gd name="connsiteX9" fmla="*/ 134567 w 352071"/>
                <a:gd name="connsiteY9" fmla="*/ 351719 h 351719"/>
                <a:gd name="connsiteX10" fmla="*/ 127133 w 352071"/>
                <a:gd name="connsiteY10" fmla="*/ 232022 h 351719"/>
                <a:gd name="connsiteX11" fmla="*/ 0 w 352071"/>
                <a:gd name="connsiteY11" fmla="*/ 239456 h 351719"/>
                <a:gd name="connsiteX12" fmla="*/ 7435 w 352071"/>
                <a:gd name="connsiteY12" fmla="*/ 127132 h 351719"/>
                <a:gd name="connsiteX0" fmla="*/ 7435 w 359215"/>
                <a:gd name="connsiteY0" fmla="*/ 127132 h 351719"/>
                <a:gd name="connsiteX1" fmla="*/ 126745 w 359215"/>
                <a:gd name="connsiteY1" fmla="*/ 109189 h 351719"/>
                <a:gd name="connsiteX2" fmla="*/ 120686 w 359215"/>
                <a:gd name="connsiteY2" fmla="*/ 290 h 351719"/>
                <a:gd name="connsiteX3" fmla="*/ 227379 w 359215"/>
                <a:gd name="connsiteY3" fmla="*/ 0 h 351719"/>
                <a:gd name="connsiteX4" fmla="*/ 239808 w 359215"/>
                <a:gd name="connsiteY4" fmla="*/ 115981 h 351719"/>
                <a:gd name="connsiteX5" fmla="*/ 352071 w 359215"/>
                <a:gd name="connsiteY5" fmla="*/ 127132 h 351719"/>
                <a:gd name="connsiteX6" fmla="*/ 359215 w 359215"/>
                <a:gd name="connsiteY6" fmla="*/ 231505 h 351719"/>
                <a:gd name="connsiteX7" fmla="*/ 243525 w 359215"/>
                <a:gd name="connsiteY7" fmla="*/ 228305 h 351719"/>
                <a:gd name="connsiteX8" fmla="*/ 239808 w 359215"/>
                <a:gd name="connsiteY8" fmla="*/ 351719 h 351719"/>
                <a:gd name="connsiteX9" fmla="*/ 134567 w 359215"/>
                <a:gd name="connsiteY9" fmla="*/ 351719 h 351719"/>
                <a:gd name="connsiteX10" fmla="*/ 127133 w 359215"/>
                <a:gd name="connsiteY10" fmla="*/ 232022 h 351719"/>
                <a:gd name="connsiteX11" fmla="*/ 0 w 359215"/>
                <a:gd name="connsiteY11" fmla="*/ 239456 h 351719"/>
                <a:gd name="connsiteX12" fmla="*/ 7435 w 359215"/>
                <a:gd name="connsiteY12" fmla="*/ 127132 h 351719"/>
                <a:gd name="connsiteX0" fmla="*/ 7435 w 359215"/>
                <a:gd name="connsiteY0" fmla="*/ 127132 h 351719"/>
                <a:gd name="connsiteX1" fmla="*/ 126745 w 359215"/>
                <a:gd name="connsiteY1" fmla="*/ 109189 h 351719"/>
                <a:gd name="connsiteX2" fmla="*/ 120686 w 359215"/>
                <a:gd name="connsiteY2" fmla="*/ 290 h 351719"/>
                <a:gd name="connsiteX3" fmla="*/ 227379 w 359215"/>
                <a:gd name="connsiteY3" fmla="*/ 0 h 351719"/>
                <a:gd name="connsiteX4" fmla="*/ 239808 w 359215"/>
                <a:gd name="connsiteY4" fmla="*/ 115981 h 351719"/>
                <a:gd name="connsiteX5" fmla="*/ 356834 w 359215"/>
                <a:gd name="connsiteY5" fmla="*/ 123555 h 351719"/>
                <a:gd name="connsiteX6" fmla="*/ 359215 w 359215"/>
                <a:gd name="connsiteY6" fmla="*/ 231505 h 351719"/>
                <a:gd name="connsiteX7" fmla="*/ 243525 w 359215"/>
                <a:gd name="connsiteY7" fmla="*/ 228305 h 351719"/>
                <a:gd name="connsiteX8" fmla="*/ 239808 w 359215"/>
                <a:gd name="connsiteY8" fmla="*/ 351719 h 351719"/>
                <a:gd name="connsiteX9" fmla="*/ 134567 w 359215"/>
                <a:gd name="connsiteY9" fmla="*/ 351719 h 351719"/>
                <a:gd name="connsiteX10" fmla="*/ 127133 w 359215"/>
                <a:gd name="connsiteY10" fmla="*/ 232022 h 351719"/>
                <a:gd name="connsiteX11" fmla="*/ 0 w 359215"/>
                <a:gd name="connsiteY11" fmla="*/ 239456 h 351719"/>
                <a:gd name="connsiteX12" fmla="*/ 7435 w 359215"/>
                <a:gd name="connsiteY12" fmla="*/ 127132 h 351719"/>
                <a:gd name="connsiteX0" fmla="*/ 7435 w 359215"/>
                <a:gd name="connsiteY0" fmla="*/ 127132 h 351719"/>
                <a:gd name="connsiteX1" fmla="*/ 126745 w 359215"/>
                <a:gd name="connsiteY1" fmla="*/ 109189 h 351719"/>
                <a:gd name="connsiteX2" fmla="*/ 120686 w 359215"/>
                <a:gd name="connsiteY2" fmla="*/ 290 h 351719"/>
                <a:gd name="connsiteX3" fmla="*/ 227379 w 359215"/>
                <a:gd name="connsiteY3" fmla="*/ 0 h 351719"/>
                <a:gd name="connsiteX4" fmla="*/ 239808 w 359215"/>
                <a:gd name="connsiteY4" fmla="*/ 123555 h 351719"/>
                <a:gd name="connsiteX5" fmla="*/ 356834 w 359215"/>
                <a:gd name="connsiteY5" fmla="*/ 123555 h 351719"/>
                <a:gd name="connsiteX6" fmla="*/ 359215 w 359215"/>
                <a:gd name="connsiteY6" fmla="*/ 231505 h 351719"/>
                <a:gd name="connsiteX7" fmla="*/ 243525 w 359215"/>
                <a:gd name="connsiteY7" fmla="*/ 228305 h 351719"/>
                <a:gd name="connsiteX8" fmla="*/ 239808 w 359215"/>
                <a:gd name="connsiteY8" fmla="*/ 351719 h 351719"/>
                <a:gd name="connsiteX9" fmla="*/ 134567 w 359215"/>
                <a:gd name="connsiteY9" fmla="*/ 351719 h 351719"/>
                <a:gd name="connsiteX10" fmla="*/ 127133 w 359215"/>
                <a:gd name="connsiteY10" fmla="*/ 232022 h 351719"/>
                <a:gd name="connsiteX11" fmla="*/ 0 w 359215"/>
                <a:gd name="connsiteY11" fmla="*/ 239456 h 351719"/>
                <a:gd name="connsiteX12" fmla="*/ 7435 w 359215"/>
                <a:gd name="connsiteY12" fmla="*/ 127132 h 351719"/>
                <a:gd name="connsiteX0" fmla="*/ 7435 w 359215"/>
                <a:gd name="connsiteY0" fmla="*/ 127132 h 351719"/>
                <a:gd name="connsiteX1" fmla="*/ 126745 w 359215"/>
                <a:gd name="connsiteY1" fmla="*/ 123555 h 351719"/>
                <a:gd name="connsiteX2" fmla="*/ 120686 w 359215"/>
                <a:gd name="connsiteY2" fmla="*/ 290 h 351719"/>
                <a:gd name="connsiteX3" fmla="*/ 227379 w 359215"/>
                <a:gd name="connsiteY3" fmla="*/ 0 h 351719"/>
                <a:gd name="connsiteX4" fmla="*/ 239808 w 359215"/>
                <a:gd name="connsiteY4" fmla="*/ 123555 h 351719"/>
                <a:gd name="connsiteX5" fmla="*/ 356834 w 359215"/>
                <a:gd name="connsiteY5" fmla="*/ 123555 h 351719"/>
                <a:gd name="connsiteX6" fmla="*/ 359215 w 359215"/>
                <a:gd name="connsiteY6" fmla="*/ 231505 h 351719"/>
                <a:gd name="connsiteX7" fmla="*/ 243525 w 359215"/>
                <a:gd name="connsiteY7" fmla="*/ 228305 h 351719"/>
                <a:gd name="connsiteX8" fmla="*/ 239808 w 359215"/>
                <a:gd name="connsiteY8" fmla="*/ 351719 h 351719"/>
                <a:gd name="connsiteX9" fmla="*/ 134567 w 359215"/>
                <a:gd name="connsiteY9" fmla="*/ 351719 h 351719"/>
                <a:gd name="connsiteX10" fmla="*/ 127133 w 359215"/>
                <a:gd name="connsiteY10" fmla="*/ 232022 h 351719"/>
                <a:gd name="connsiteX11" fmla="*/ 0 w 359215"/>
                <a:gd name="connsiteY11" fmla="*/ 239456 h 351719"/>
                <a:gd name="connsiteX12" fmla="*/ 7435 w 359215"/>
                <a:gd name="connsiteY12" fmla="*/ 127132 h 351719"/>
                <a:gd name="connsiteX0" fmla="*/ 2672 w 354452"/>
                <a:gd name="connsiteY0" fmla="*/ 127132 h 351719"/>
                <a:gd name="connsiteX1" fmla="*/ 121982 w 354452"/>
                <a:gd name="connsiteY1" fmla="*/ 123555 h 351719"/>
                <a:gd name="connsiteX2" fmla="*/ 115923 w 354452"/>
                <a:gd name="connsiteY2" fmla="*/ 290 h 351719"/>
                <a:gd name="connsiteX3" fmla="*/ 222616 w 354452"/>
                <a:gd name="connsiteY3" fmla="*/ 0 h 351719"/>
                <a:gd name="connsiteX4" fmla="*/ 235045 w 354452"/>
                <a:gd name="connsiteY4" fmla="*/ 123555 h 351719"/>
                <a:gd name="connsiteX5" fmla="*/ 352071 w 354452"/>
                <a:gd name="connsiteY5" fmla="*/ 123555 h 351719"/>
                <a:gd name="connsiteX6" fmla="*/ 354452 w 354452"/>
                <a:gd name="connsiteY6" fmla="*/ 231505 h 351719"/>
                <a:gd name="connsiteX7" fmla="*/ 238762 w 354452"/>
                <a:gd name="connsiteY7" fmla="*/ 228305 h 351719"/>
                <a:gd name="connsiteX8" fmla="*/ 235045 w 354452"/>
                <a:gd name="connsiteY8" fmla="*/ 351719 h 351719"/>
                <a:gd name="connsiteX9" fmla="*/ 129804 w 354452"/>
                <a:gd name="connsiteY9" fmla="*/ 351719 h 351719"/>
                <a:gd name="connsiteX10" fmla="*/ 122370 w 354452"/>
                <a:gd name="connsiteY10" fmla="*/ 232022 h 351719"/>
                <a:gd name="connsiteX11" fmla="*/ 0 w 354452"/>
                <a:gd name="connsiteY11" fmla="*/ 231505 h 351719"/>
                <a:gd name="connsiteX12" fmla="*/ 2672 w 354452"/>
                <a:gd name="connsiteY12" fmla="*/ 127132 h 351719"/>
                <a:gd name="connsiteX0" fmla="*/ 2672 w 354452"/>
                <a:gd name="connsiteY0" fmla="*/ 126842 h 351429"/>
                <a:gd name="connsiteX1" fmla="*/ 121982 w 354452"/>
                <a:gd name="connsiteY1" fmla="*/ 123265 h 351429"/>
                <a:gd name="connsiteX2" fmla="*/ 115923 w 354452"/>
                <a:gd name="connsiteY2" fmla="*/ 0 h 351429"/>
                <a:gd name="connsiteX3" fmla="*/ 232141 w 354452"/>
                <a:gd name="connsiteY3" fmla="*/ 4472 h 351429"/>
                <a:gd name="connsiteX4" fmla="*/ 235045 w 354452"/>
                <a:gd name="connsiteY4" fmla="*/ 123265 h 351429"/>
                <a:gd name="connsiteX5" fmla="*/ 352071 w 354452"/>
                <a:gd name="connsiteY5" fmla="*/ 123265 h 351429"/>
                <a:gd name="connsiteX6" fmla="*/ 354452 w 354452"/>
                <a:gd name="connsiteY6" fmla="*/ 231215 h 351429"/>
                <a:gd name="connsiteX7" fmla="*/ 238762 w 354452"/>
                <a:gd name="connsiteY7" fmla="*/ 228015 h 351429"/>
                <a:gd name="connsiteX8" fmla="*/ 235045 w 354452"/>
                <a:gd name="connsiteY8" fmla="*/ 351429 h 351429"/>
                <a:gd name="connsiteX9" fmla="*/ 129804 w 354452"/>
                <a:gd name="connsiteY9" fmla="*/ 351429 h 351429"/>
                <a:gd name="connsiteX10" fmla="*/ 122370 w 354452"/>
                <a:gd name="connsiteY10" fmla="*/ 231732 h 351429"/>
                <a:gd name="connsiteX11" fmla="*/ 0 w 354452"/>
                <a:gd name="connsiteY11" fmla="*/ 231215 h 351429"/>
                <a:gd name="connsiteX12" fmla="*/ 2672 w 354452"/>
                <a:gd name="connsiteY12" fmla="*/ 126842 h 351429"/>
                <a:gd name="connsiteX0" fmla="*/ 2672 w 354452"/>
                <a:gd name="connsiteY0" fmla="*/ 129514 h 354101"/>
                <a:gd name="connsiteX1" fmla="*/ 121982 w 354452"/>
                <a:gd name="connsiteY1" fmla="*/ 125937 h 354101"/>
                <a:gd name="connsiteX2" fmla="*/ 115923 w 354452"/>
                <a:gd name="connsiteY2" fmla="*/ 2672 h 354101"/>
                <a:gd name="connsiteX3" fmla="*/ 224997 w 354452"/>
                <a:gd name="connsiteY3" fmla="*/ 0 h 354101"/>
                <a:gd name="connsiteX4" fmla="*/ 235045 w 354452"/>
                <a:gd name="connsiteY4" fmla="*/ 125937 h 354101"/>
                <a:gd name="connsiteX5" fmla="*/ 352071 w 354452"/>
                <a:gd name="connsiteY5" fmla="*/ 125937 h 354101"/>
                <a:gd name="connsiteX6" fmla="*/ 354452 w 354452"/>
                <a:gd name="connsiteY6" fmla="*/ 233887 h 354101"/>
                <a:gd name="connsiteX7" fmla="*/ 238762 w 354452"/>
                <a:gd name="connsiteY7" fmla="*/ 230687 h 354101"/>
                <a:gd name="connsiteX8" fmla="*/ 235045 w 354452"/>
                <a:gd name="connsiteY8" fmla="*/ 354101 h 354101"/>
                <a:gd name="connsiteX9" fmla="*/ 129804 w 354452"/>
                <a:gd name="connsiteY9" fmla="*/ 354101 h 354101"/>
                <a:gd name="connsiteX10" fmla="*/ 122370 w 354452"/>
                <a:gd name="connsiteY10" fmla="*/ 234404 h 354101"/>
                <a:gd name="connsiteX11" fmla="*/ 0 w 354452"/>
                <a:gd name="connsiteY11" fmla="*/ 233887 h 354101"/>
                <a:gd name="connsiteX12" fmla="*/ 2672 w 354452"/>
                <a:gd name="connsiteY12" fmla="*/ 129514 h 354101"/>
                <a:gd name="connsiteX0" fmla="*/ 2672 w 354452"/>
                <a:gd name="connsiteY0" fmla="*/ 127133 h 351720"/>
                <a:gd name="connsiteX1" fmla="*/ 121982 w 354452"/>
                <a:gd name="connsiteY1" fmla="*/ 123556 h 351720"/>
                <a:gd name="connsiteX2" fmla="*/ 115923 w 354452"/>
                <a:gd name="connsiteY2" fmla="*/ 291 h 351720"/>
                <a:gd name="connsiteX3" fmla="*/ 239285 w 354452"/>
                <a:gd name="connsiteY3" fmla="*/ 0 h 351720"/>
                <a:gd name="connsiteX4" fmla="*/ 235045 w 354452"/>
                <a:gd name="connsiteY4" fmla="*/ 123556 h 351720"/>
                <a:gd name="connsiteX5" fmla="*/ 352071 w 354452"/>
                <a:gd name="connsiteY5" fmla="*/ 123556 h 351720"/>
                <a:gd name="connsiteX6" fmla="*/ 354452 w 354452"/>
                <a:gd name="connsiteY6" fmla="*/ 231506 h 351720"/>
                <a:gd name="connsiteX7" fmla="*/ 238762 w 354452"/>
                <a:gd name="connsiteY7" fmla="*/ 228306 h 351720"/>
                <a:gd name="connsiteX8" fmla="*/ 235045 w 354452"/>
                <a:gd name="connsiteY8" fmla="*/ 351720 h 351720"/>
                <a:gd name="connsiteX9" fmla="*/ 129804 w 354452"/>
                <a:gd name="connsiteY9" fmla="*/ 351720 h 351720"/>
                <a:gd name="connsiteX10" fmla="*/ 122370 w 354452"/>
                <a:gd name="connsiteY10" fmla="*/ 232023 h 351720"/>
                <a:gd name="connsiteX11" fmla="*/ 0 w 354452"/>
                <a:gd name="connsiteY11" fmla="*/ 231506 h 351720"/>
                <a:gd name="connsiteX12" fmla="*/ 2672 w 354452"/>
                <a:gd name="connsiteY12" fmla="*/ 127133 h 351720"/>
                <a:gd name="connsiteX0" fmla="*/ 2672 w 354452"/>
                <a:gd name="connsiteY0" fmla="*/ 132165 h 356752"/>
                <a:gd name="connsiteX1" fmla="*/ 121982 w 354452"/>
                <a:gd name="connsiteY1" fmla="*/ 128588 h 356752"/>
                <a:gd name="connsiteX2" fmla="*/ 125297 w 354452"/>
                <a:gd name="connsiteY2" fmla="*/ 0 h 356752"/>
                <a:gd name="connsiteX3" fmla="*/ 239285 w 354452"/>
                <a:gd name="connsiteY3" fmla="*/ 5032 h 356752"/>
                <a:gd name="connsiteX4" fmla="*/ 235045 w 354452"/>
                <a:gd name="connsiteY4" fmla="*/ 128588 h 356752"/>
                <a:gd name="connsiteX5" fmla="*/ 352071 w 354452"/>
                <a:gd name="connsiteY5" fmla="*/ 128588 h 356752"/>
                <a:gd name="connsiteX6" fmla="*/ 354452 w 354452"/>
                <a:gd name="connsiteY6" fmla="*/ 236538 h 356752"/>
                <a:gd name="connsiteX7" fmla="*/ 238762 w 354452"/>
                <a:gd name="connsiteY7" fmla="*/ 233338 h 356752"/>
                <a:gd name="connsiteX8" fmla="*/ 235045 w 354452"/>
                <a:gd name="connsiteY8" fmla="*/ 356752 h 356752"/>
                <a:gd name="connsiteX9" fmla="*/ 129804 w 354452"/>
                <a:gd name="connsiteY9" fmla="*/ 356752 h 356752"/>
                <a:gd name="connsiteX10" fmla="*/ 122370 w 354452"/>
                <a:gd name="connsiteY10" fmla="*/ 237055 h 356752"/>
                <a:gd name="connsiteX11" fmla="*/ 0 w 354452"/>
                <a:gd name="connsiteY11" fmla="*/ 236538 h 356752"/>
                <a:gd name="connsiteX12" fmla="*/ 2672 w 354452"/>
                <a:gd name="connsiteY12" fmla="*/ 132165 h 356752"/>
                <a:gd name="connsiteX0" fmla="*/ 2672 w 354452"/>
                <a:gd name="connsiteY0" fmla="*/ 132165 h 356752"/>
                <a:gd name="connsiteX1" fmla="*/ 121982 w 354452"/>
                <a:gd name="connsiteY1" fmla="*/ 128588 h 356752"/>
                <a:gd name="connsiteX2" fmla="*/ 125297 w 354452"/>
                <a:gd name="connsiteY2" fmla="*/ 0 h 356752"/>
                <a:gd name="connsiteX3" fmla="*/ 239285 w 354452"/>
                <a:gd name="connsiteY3" fmla="*/ 5032 h 356752"/>
                <a:gd name="connsiteX4" fmla="*/ 235045 w 354452"/>
                <a:gd name="connsiteY4" fmla="*/ 128588 h 356752"/>
                <a:gd name="connsiteX5" fmla="*/ 352071 w 354452"/>
                <a:gd name="connsiteY5" fmla="*/ 128588 h 356752"/>
                <a:gd name="connsiteX6" fmla="*/ 354452 w 354452"/>
                <a:gd name="connsiteY6" fmla="*/ 236538 h 356752"/>
                <a:gd name="connsiteX7" fmla="*/ 231659 w 354452"/>
                <a:gd name="connsiteY7" fmla="*/ 236537 h 356752"/>
                <a:gd name="connsiteX8" fmla="*/ 235045 w 354452"/>
                <a:gd name="connsiteY8" fmla="*/ 356752 h 356752"/>
                <a:gd name="connsiteX9" fmla="*/ 129804 w 354452"/>
                <a:gd name="connsiteY9" fmla="*/ 356752 h 356752"/>
                <a:gd name="connsiteX10" fmla="*/ 122370 w 354452"/>
                <a:gd name="connsiteY10" fmla="*/ 237055 h 356752"/>
                <a:gd name="connsiteX11" fmla="*/ 0 w 354452"/>
                <a:gd name="connsiteY11" fmla="*/ 236538 h 356752"/>
                <a:gd name="connsiteX12" fmla="*/ 2672 w 354452"/>
                <a:gd name="connsiteY12" fmla="*/ 132165 h 356752"/>
                <a:gd name="connsiteX0" fmla="*/ 2672 w 354452"/>
                <a:gd name="connsiteY0" fmla="*/ 132165 h 356752"/>
                <a:gd name="connsiteX1" fmla="*/ 121982 w 354452"/>
                <a:gd name="connsiteY1" fmla="*/ 128588 h 356752"/>
                <a:gd name="connsiteX2" fmla="*/ 125297 w 354452"/>
                <a:gd name="connsiteY2" fmla="*/ 0 h 356752"/>
                <a:gd name="connsiteX3" fmla="*/ 239285 w 354452"/>
                <a:gd name="connsiteY3" fmla="*/ 5032 h 356752"/>
                <a:gd name="connsiteX4" fmla="*/ 238009 w 354452"/>
                <a:gd name="connsiteY4" fmla="*/ 128587 h 356752"/>
                <a:gd name="connsiteX5" fmla="*/ 352071 w 354452"/>
                <a:gd name="connsiteY5" fmla="*/ 128588 h 356752"/>
                <a:gd name="connsiteX6" fmla="*/ 354452 w 354452"/>
                <a:gd name="connsiteY6" fmla="*/ 236538 h 356752"/>
                <a:gd name="connsiteX7" fmla="*/ 231659 w 354452"/>
                <a:gd name="connsiteY7" fmla="*/ 236537 h 356752"/>
                <a:gd name="connsiteX8" fmla="*/ 235045 w 354452"/>
                <a:gd name="connsiteY8" fmla="*/ 356752 h 356752"/>
                <a:gd name="connsiteX9" fmla="*/ 129804 w 354452"/>
                <a:gd name="connsiteY9" fmla="*/ 356752 h 356752"/>
                <a:gd name="connsiteX10" fmla="*/ 122370 w 354452"/>
                <a:gd name="connsiteY10" fmla="*/ 237055 h 356752"/>
                <a:gd name="connsiteX11" fmla="*/ 0 w 354452"/>
                <a:gd name="connsiteY11" fmla="*/ 236538 h 356752"/>
                <a:gd name="connsiteX12" fmla="*/ 2672 w 354452"/>
                <a:gd name="connsiteY12" fmla="*/ 132165 h 356752"/>
                <a:gd name="connsiteX0" fmla="*/ 2672 w 354452"/>
                <a:gd name="connsiteY0" fmla="*/ 132165 h 356752"/>
                <a:gd name="connsiteX1" fmla="*/ 121982 w 354452"/>
                <a:gd name="connsiteY1" fmla="*/ 128588 h 356752"/>
                <a:gd name="connsiteX2" fmla="*/ 125297 w 354452"/>
                <a:gd name="connsiteY2" fmla="*/ 0 h 356752"/>
                <a:gd name="connsiteX3" fmla="*/ 238009 w 354452"/>
                <a:gd name="connsiteY3" fmla="*/ 0 h 356752"/>
                <a:gd name="connsiteX4" fmla="*/ 238009 w 354452"/>
                <a:gd name="connsiteY4" fmla="*/ 128587 h 356752"/>
                <a:gd name="connsiteX5" fmla="*/ 352071 w 354452"/>
                <a:gd name="connsiteY5" fmla="*/ 128588 h 356752"/>
                <a:gd name="connsiteX6" fmla="*/ 354452 w 354452"/>
                <a:gd name="connsiteY6" fmla="*/ 236538 h 356752"/>
                <a:gd name="connsiteX7" fmla="*/ 231659 w 354452"/>
                <a:gd name="connsiteY7" fmla="*/ 236537 h 356752"/>
                <a:gd name="connsiteX8" fmla="*/ 235045 w 354452"/>
                <a:gd name="connsiteY8" fmla="*/ 356752 h 356752"/>
                <a:gd name="connsiteX9" fmla="*/ 129804 w 354452"/>
                <a:gd name="connsiteY9" fmla="*/ 356752 h 356752"/>
                <a:gd name="connsiteX10" fmla="*/ 122370 w 354452"/>
                <a:gd name="connsiteY10" fmla="*/ 237055 h 356752"/>
                <a:gd name="connsiteX11" fmla="*/ 0 w 354452"/>
                <a:gd name="connsiteY11" fmla="*/ 236538 h 356752"/>
                <a:gd name="connsiteX12" fmla="*/ 2672 w 354452"/>
                <a:gd name="connsiteY12" fmla="*/ 132165 h 356752"/>
                <a:gd name="connsiteX0" fmla="*/ 2672 w 354452"/>
                <a:gd name="connsiteY0" fmla="*/ 132165 h 361950"/>
                <a:gd name="connsiteX1" fmla="*/ 121982 w 354452"/>
                <a:gd name="connsiteY1" fmla="*/ 128588 h 361950"/>
                <a:gd name="connsiteX2" fmla="*/ 125297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1659 w 354452"/>
                <a:gd name="connsiteY7" fmla="*/ 236537 h 361950"/>
                <a:gd name="connsiteX8" fmla="*/ 235045 w 354452"/>
                <a:gd name="connsiteY8" fmla="*/ 356752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32165 h 361950"/>
                <a:gd name="connsiteX0" fmla="*/ 2672 w 354452"/>
                <a:gd name="connsiteY0" fmla="*/ 132165 h 361950"/>
                <a:gd name="connsiteX1" fmla="*/ 121982 w 354452"/>
                <a:gd name="connsiteY1" fmla="*/ 128588 h 361950"/>
                <a:gd name="connsiteX2" fmla="*/ 125297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1659 w 354452"/>
                <a:gd name="connsiteY7" fmla="*/ 236537 h 361950"/>
                <a:gd name="connsiteX8" fmla="*/ 238009 w 354452"/>
                <a:gd name="connsiteY8" fmla="*/ 361950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32165 h 361950"/>
                <a:gd name="connsiteX0" fmla="*/ 2672 w 354452"/>
                <a:gd name="connsiteY0" fmla="*/ 132165 h 361950"/>
                <a:gd name="connsiteX1" fmla="*/ 121982 w 354452"/>
                <a:gd name="connsiteY1" fmla="*/ 128588 h 361950"/>
                <a:gd name="connsiteX2" fmla="*/ 125297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8009 w 354452"/>
                <a:gd name="connsiteY7" fmla="*/ 236537 h 361950"/>
                <a:gd name="connsiteX8" fmla="*/ 238009 w 354452"/>
                <a:gd name="connsiteY8" fmla="*/ 361950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32165 h 361950"/>
                <a:gd name="connsiteX0" fmla="*/ 2672 w 354452"/>
                <a:gd name="connsiteY0" fmla="*/ 132165 h 361950"/>
                <a:gd name="connsiteX1" fmla="*/ 121982 w 354452"/>
                <a:gd name="connsiteY1" fmla="*/ 128588 h 361950"/>
                <a:gd name="connsiteX2" fmla="*/ 124045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8009 w 354452"/>
                <a:gd name="connsiteY7" fmla="*/ 236537 h 361950"/>
                <a:gd name="connsiteX8" fmla="*/ 238009 w 354452"/>
                <a:gd name="connsiteY8" fmla="*/ 361950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32165 h 361950"/>
                <a:gd name="connsiteX0" fmla="*/ 2672 w 354452"/>
                <a:gd name="connsiteY0" fmla="*/ 128587 h 361950"/>
                <a:gd name="connsiteX1" fmla="*/ 121982 w 354452"/>
                <a:gd name="connsiteY1" fmla="*/ 128588 h 361950"/>
                <a:gd name="connsiteX2" fmla="*/ 124045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8009 w 354452"/>
                <a:gd name="connsiteY7" fmla="*/ 236537 h 361950"/>
                <a:gd name="connsiteX8" fmla="*/ 238009 w 354452"/>
                <a:gd name="connsiteY8" fmla="*/ 361950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28587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4452" h="361950">
                  <a:moveTo>
                    <a:pt x="2672" y="128587"/>
                  </a:moveTo>
                  <a:lnTo>
                    <a:pt x="121982" y="128588"/>
                  </a:lnTo>
                  <a:cubicBezTo>
                    <a:pt x="122670" y="85725"/>
                    <a:pt x="123357" y="42863"/>
                    <a:pt x="124045" y="0"/>
                  </a:cubicBezTo>
                  <a:lnTo>
                    <a:pt x="238009" y="0"/>
                  </a:lnTo>
                  <a:cubicBezTo>
                    <a:pt x="237584" y="41185"/>
                    <a:pt x="238434" y="87402"/>
                    <a:pt x="238009" y="128587"/>
                  </a:cubicBezTo>
                  <a:lnTo>
                    <a:pt x="352071" y="128588"/>
                  </a:lnTo>
                  <a:cubicBezTo>
                    <a:pt x="352865" y="164571"/>
                    <a:pt x="353658" y="200555"/>
                    <a:pt x="354452" y="236538"/>
                  </a:cubicBezTo>
                  <a:lnTo>
                    <a:pt x="238009" y="236537"/>
                  </a:lnTo>
                  <a:cubicBezTo>
                    <a:pt x="239138" y="276609"/>
                    <a:pt x="236880" y="321878"/>
                    <a:pt x="238009" y="361950"/>
                  </a:cubicBezTo>
                  <a:lnTo>
                    <a:pt x="125297" y="361950"/>
                  </a:lnTo>
                  <a:cubicBezTo>
                    <a:pt x="124321" y="320318"/>
                    <a:pt x="123346" y="278687"/>
                    <a:pt x="122370" y="237055"/>
                  </a:cubicBezTo>
                  <a:lnTo>
                    <a:pt x="0" y="236538"/>
                  </a:lnTo>
                  <a:cubicBezTo>
                    <a:pt x="891" y="201747"/>
                    <a:pt x="1781" y="163378"/>
                    <a:pt x="2672" y="128587"/>
                  </a:cubicBezTo>
                  <a:close/>
                </a:path>
              </a:pathLst>
            </a:custGeom>
            <a:solidFill>
              <a:schemeClr val="accent2"/>
            </a:solidFill>
            <a:ln w="190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8" name="Oval 107"/>
          <p:cNvSpPr/>
          <p:nvPr/>
        </p:nvSpPr>
        <p:spPr>
          <a:xfrm>
            <a:off x="1272795" y="2005012"/>
            <a:ext cx="714374" cy="684609"/>
          </a:xfrm>
          <a:prstGeom prst="ellipse">
            <a:avLst/>
          </a:prstGeom>
          <a:solidFill>
            <a:srgbClr val="C0C0C0">
              <a:alpha val="73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itchFamily="34" charset="0"/>
            </a:endParaRPr>
          </a:p>
        </p:txBody>
      </p:sp>
      <p:sp>
        <p:nvSpPr>
          <p:cNvPr id="47" name="TextBox 46"/>
          <p:cNvSpPr txBox="1"/>
          <p:nvPr/>
        </p:nvSpPr>
        <p:spPr>
          <a:xfrm>
            <a:off x="292101" y="1241112"/>
            <a:ext cx="8712200" cy="430887"/>
          </a:xfrm>
          <a:prstGeom prst="rect">
            <a:avLst/>
          </a:prstGeom>
          <a:noFill/>
        </p:spPr>
        <p:txBody>
          <a:bodyPr wrap="square" lIns="0" tIns="0" rIns="0" bIns="0" rtlCol="0">
            <a:spAutoFit/>
          </a:bodyPr>
          <a:lstStyle/>
          <a:p>
            <a:pPr algn="ctr"/>
            <a:r>
              <a:rPr lang="en-US" sz="1400" b="1" dirty="0" smtClean="0">
                <a:solidFill>
                  <a:srgbClr val="FFFF00"/>
                </a:solidFill>
                <a:latin typeface="Arial" pitchFamily="34" charset="0"/>
                <a:cs typeface="Arial" pitchFamily="34" charset="0"/>
              </a:rPr>
              <a:t>as an adjunct to diet in: adults with HeFH or clinical ASCVD on maximally tolerated </a:t>
            </a:r>
            <a:r>
              <a:rPr lang="en-US" sz="1400" b="1" dirty="0" err="1" smtClean="0">
                <a:solidFill>
                  <a:srgbClr val="FFFF00"/>
                </a:solidFill>
                <a:latin typeface="Arial" pitchFamily="34" charset="0"/>
                <a:cs typeface="Arial" pitchFamily="34" charset="0"/>
              </a:rPr>
              <a:t>statin</a:t>
            </a:r>
            <a:r>
              <a:rPr lang="en-US" sz="1400" b="1" dirty="0" smtClean="0">
                <a:solidFill>
                  <a:srgbClr val="FFFF00"/>
                </a:solidFill>
                <a:latin typeface="Arial" pitchFamily="34" charset="0"/>
                <a:cs typeface="Arial" pitchFamily="34" charset="0"/>
              </a:rPr>
              <a:t> therapy</a:t>
            </a:r>
            <a:r>
              <a:rPr lang="en-US" sz="1400" b="1" baseline="30000" dirty="0" smtClean="0">
                <a:solidFill>
                  <a:srgbClr val="FFFF00"/>
                </a:solidFill>
                <a:latin typeface="Arial" pitchFamily="34" charset="0"/>
                <a:cs typeface="Arial" pitchFamily="34" charset="0"/>
              </a:rPr>
              <a:t>*</a:t>
            </a:r>
            <a:r>
              <a:rPr lang="en-US" sz="1400" b="1" dirty="0" smtClean="0">
                <a:solidFill>
                  <a:srgbClr val="FFFF00"/>
                </a:solidFill>
                <a:latin typeface="Arial" pitchFamily="34" charset="0"/>
                <a:cs typeface="Arial" pitchFamily="34" charset="0"/>
              </a:rPr>
              <a:t> </a:t>
            </a:r>
          </a:p>
          <a:p>
            <a:pPr algn="ctr"/>
            <a:r>
              <a:rPr lang="en-US" sz="1400" b="1" dirty="0" smtClean="0">
                <a:solidFill>
                  <a:srgbClr val="FFFF00"/>
                </a:solidFill>
                <a:latin typeface="Arial" pitchFamily="34" charset="0"/>
                <a:cs typeface="Arial" pitchFamily="34" charset="0"/>
              </a:rPr>
              <a:t>OR patients with HoFH on other LDL-lowering therapies</a:t>
            </a:r>
            <a:r>
              <a:rPr lang="en-US" sz="1400" b="1" baseline="30000" dirty="0" smtClean="0">
                <a:solidFill>
                  <a:srgbClr val="FFFF00"/>
                </a:solidFill>
                <a:latin typeface="Arial" pitchFamily="34" charset="0"/>
                <a:cs typeface="Arial" pitchFamily="34" charset="0"/>
              </a:rPr>
              <a:t>1 </a:t>
            </a:r>
          </a:p>
        </p:txBody>
      </p:sp>
      <p:sp>
        <p:nvSpPr>
          <p:cNvPr id="46" name="TextBox 45"/>
          <p:cNvSpPr txBox="1"/>
          <p:nvPr/>
        </p:nvSpPr>
        <p:spPr>
          <a:xfrm>
            <a:off x="283464" y="5506243"/>
            <a:ext cx="8731949" cy="641008"/>
          </a:xfrm>
          <a:prstGeom prst="rect">
            <a:avLst/>
          </a:prstGeom>
          <a:noFill/>
        </p:spPr>
        <p:txBody>
          <a:bodyPr vert="horz" wrap="square" lIns="0" tIns="0" rIns="0" bIns="0" rtlCol="0" anchor="b" anchorCtr="0">
            <a:noAutofit/>
          </a:bodyPr>
          <a:lstStyle>
            <a:defPPr>
              <a:defRPr lang="en-US"/>
            </a:defPPr>
            <a:lvl1pPr>
              <a:defRPr sz="900" b="0">
                <a:solidFill>
                  <a:srgbClr val="000000"/>
                </a:solidFill>
                <a:latin typeface="Arial"/>
              </a:defRPr>
            </a:lvl1pPr>
          </a:lstStyle>
          <a:p>
            <a:pPr>
              <a:spcBef>
                <a:spcPts val="200"/>
              </a:spcBef>
            </a:pPr>
            <a:r>
              <a:rPr lang="en-US" dirty="0" smtClean="0">
                <a:solidFill>
                  <a:schemeClr val="bg1"/>
                </a:solidFill>
                <a:cs typeface="Arial" pitchFamily="34" charset="0"/>
              </a:rPr>
              <a:t>*Maximally tolerated includes patients who have been optimized on </a:t>
            </a:r>
            <a:r>
              <a:rPr lang="en-US" dirty="0" err="1" smtClean="0">
                <a:solidFill>
                  <a:schemeClr val="bg1"/>
                </a:solidFill>
                <a:cs typeface="Arial" pitchFamily="34" charset="0"/>
              </a:rPr>
              <a:t>statins</a:t>
            </a:r>
            <a:r>
              <a:rPr lang="en-US" dirty="0" smtClean="0">
                <a:solidFill>
                  <a:schemeClr val="bg1"/>
                </a:solidFill>
                <a:cs typeface="Arial" pitchFamily="34" charset="0"/>
              </a:rPr>
              <a:t> or cannot tolerate any </a:t>
            </a:r>
            <a:r>
              <a:rPr lang="en-US" dirty="0" err="1" smtClean="0">
                <a:solidFill>
                  <a:schemeClr val="bg1"/>
                </a:solidFill>
                <a:cs typeface="Arial" pitchFamily="34" charset="0"/>
              </a:rPr>
              <a:t>statin</a:t>
            </a:r>
            <a:r>
              <a:rPr lang="en-US" dirty="0" smtClean="0">
                <a:solidFill>
                  <a:schemeClr val="bg1"/>
                </a:solidFill>
                <a:cs typeface="Arial" pitchFamily="34" charset="0"/>
              </a:rPr>
              <a:t> type or dose.</a:t>
            </a:r>
            <a:endParaRPr lang="en-US" baseline="30000" dirty="0" smtClean="0">
              <a:solidFill>
                <a:schemeClr val="bg1"/>
              </a:solidFill>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bwMode="ltGray">
          <a:xfrm>
            <a:off x="4768697" y="1461550"/>
            <a:ext cx="4190999" cy="3419208"/>
          </a:xfrm>
          <a:prstGeom prst="rect">
            <a:avLst/>
          </a:prstGeom>
          <a:solidFill>
            <a:srgbClr val="BDD6F9"/>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lIns="91440" tIns="182880" rIns="45720" bIns="0" rtlCol="0" anchor="t" anchorCtr="0"/>
          <a:lstStyle/>
          <a:p>
            <a:pPr marL="228600" indent="-228600">
              <a:lnSpc>
                <a:spcPct val="95000"/>
              </a:lnSpc>
              <a:spcBef>
                <a:spcPts val="600"/>
              </a:spcBef>
              <a:buClr>
                <a:srgbClr val="E53E30"/>
              </a:buClr>
              <a:buSzPct val="110000"/>
              <a:buFont typeface="Wingdings" pitchFamily="2" charset="2"/>
              <a:buChar char="§"/>
            </a:pPr>
            <a:r>
              <a:rPr lang="en-US" sz="1700" b="1" dirty="0" smtClean="0">
                <a:solidFill>
                  <a:srgbClr val="001A60"/>
                </a:solidFill>
                <a:latin typeface="Arial" pitchFamily="34" charset="0"/>
                <a:cs typeface="Arial" pitchFamily="34" charset="0"/>
              </a:rPr>
              <a:t>Trial Design: </a:t>
            </a:r>
            <a:r>
              <a:rPr lang="en-US" sz="1700" dirty="0" smtClean="0">
                <a:solidFill>
                  <a:srgbClr val="001A60"/>
                </a:solidFill>
                <a:latin typeface="Arial" pitchFamily="34" charset="0"/>
                <a:cs typeface="Arial" pitchFamily="34" charset="0"/>
              </a:rPr>
              <a:t>Multicenter, </a:t>
            </a:r>
            <a:br>
              <a:rPr lang="en-US" sz="1700" dirty="0" smtClean="0">
                <a:solidFill>
                  <a:srgbClr val="001A60"/>
                </a:solidFill>
                <a:latin typeface="Arial" pitchFamily="34" charset="0"/>
                <a:cs typeface="Arial" pitchFamily="34" charset="0"/>
              </a:rPr>
            </a:br>
            <a:r>
              <a:rPr lang="en-US" sz="1700" dirty="0" smtClean="0">
                <a:solidFill>
                  <a:srgbClr val="001A60"/>
                </a:solidFill>
                <a:latin typeface="Arial" pitchFamily="34" charset="0"/>
                <a:cs typeface="Arial" pitchFamily="34" charset="0"/>
              </a:rPr>
              <a:t>double-blind, randomized, </a:t>
            </a:r>
            <a:br>
              <a:rPr lang="en-US" sz="1700" dirty="0" smtClean="0">
                <a:solidFill>
                  <a:srgbClr val="001A60"/>
                </a:solidFill>
                <a:latin typeface="Arial" pitchFamily="34" charset="0"/>
                <a:cs typeface="Arial" pitchFamily="34" charset="0"/>
              </a:rPr>
            </a:br>
            <a:r>
              <a:rPr lang="en-US" sz="1700" dirty="0" smtClean="0">
                <a:solidFill>
                  <a:srgbClr val="001A60"/>
                </a:solidFill>
                <a:latin typeface="Arial" pitchFamily="34" charset="0"/>
                <a:cs typeface="Arial" pitchFamily="34" charset="0"/>
              </a:rPr>
              <a:t>placebo-controlled, 12-week trial</a:t>
            </a:r>
          </a:p>
          <a:p>
            <a:pPr marL="228600" indent="-228600">
              <a:lnSpc>
                <a:spcPct val="95000"/>
              </a:lnSpc>
              <a:spcBef>
                <a:spcPts val="600"/>
              </a:spcBef>
              <a:buClr>
                <a:srgbClr val="E53E30"/>
              </a:buClr>
              <a:buSzPct val="110000"/>
              <a:buFont typeface="Wingdings" pitchFamily="2" charset="2"/>
              <a:buChar char="§"/>
            </a:pPr>
            <a:r>
              <a:rPr lang="en-US" sz="1700" b="1" dirty="0" smtClean="0">
                <a:solidFill>
                  <a:srgbClr val="001A60"/>
                </a:solidFill>
                <a:latin typeface="Arial" pitchFamily="34" charset="0"/>
                <a:cs typeface="Arial" pitchFamily="34" charset="0"/>
              </a:rPr>
              <a:t>Population: </a:t>
            </a:r>
            <a:r>
              <a:rPr lang="en-US" sz="1700" dirty="0" smtClean="0">
                <a:solidFill>
                  <a:srgbClr val="001A60"/>
                </a:solidFill>
                <a:latin typeface="Arial" pitchFamily="34" charset="0"/>
                <a:cs typeface="Arial" pitchFamily="34" charset="0"/>
              </a:rPr>
              <a:t>49 patients with </a:t>
            </a:r>
            <a:r>
              <a:rPr lang="en-US" sz="1700" dirty="0" err="1" smtClean="0">
                <a:solidFill>
                  <a:srgbClr val="001A60"/>
                </a:solidFill>
                <a:latin typeface="Arial" pitchFamily="34" charset="0"/>
                <a:cs typeface="Arial" pitchFamily="34" charset="0"/>
              </a:rPr>
              <a:t>HoFH</a:t>
            </a:r>
            <a:r>
              <a:rPr lang="en-US" sz="1700" baseline="30000" dirty="0" smtClean="0">
                <a:solidFill>
                  <a:srgbClr val="001A60"/>
                </a:solidFill>
                <a:latin typeface="Arial" pitchFamily="34" charset="0"/>
                <a:cs typeface="Arial" pitchFamily="34" charset="0"/>
              </a:rPr>
              <a:t>‡</a:t>
            </a:r>
            <a:r>
              <a:rPr lang="en-US" sz="1700" dirty="0" smtClean="0">
                <a:solidFill>
                  <a:srgbClr val="001A60"/>
                </a:solidFill>
                <a:latin typeface="Arial" pitchFamily="34" charset="0"/>
                <a:cs typeface="Arial" pitchFamily="34" charset="0"/>
              </a:rPr>
              <a:t> </a:t>
            </a:r>
          </a:p>
          <a:p>
            <a:pPr marL="685800" lvl="1" indent="-228600">
              <a:lnSpc>
                <a:spcPct val="95000"/>
              </a:lnSpc>
              <a:spcBef>
                <a:spcPts val="600"/>
              </a:spcBef>
              <a:buClr>
                <a:srgbClr val="E53E30"/>
              </a:buClr>
              <a:buSzPct val="110000"/>
              <a:buFont typeface="Arial" pitchFamily="34" charset="0"/>
              <a:buChar char="–"/>
            </a:pPr>
            <a:r>
              <a:rPr lang="en-US" sz="1700" dirty="0" smtClean="0">
                <a:solidFill>
                  <a:srgbClr val="001A60"/>
                </a:solidFill>
                <a:latin typeface="Arial" pitchFamily="34" charset="0"/>
                <a:cs typeface="Arial" pitchFamily="34" charset="0"/>
              </a:rPr>
              <a:t>Not on lipid-apheresis therapy</a:t>
            </a:r>
          </a:p>
          <a:p>
            <a:pPr marL="228600" indent="-228600">
              <a:lnSpc>
                <a:spcPct val="95000"/>
              </a:lnSpc>
              <a:spcBef>
                <a:spcPts val="600"/>
              </a:spcBef>
              <a:buClr>
                <a:srgbClr val="E53E30"/>
              </a:buClr>
              <a:buSzPct val="110000"/>
              <a:buFont typeface="Wingdings" pitchFamily="2" charset="2"/>
              <a:buChar char="§"/>
            </a:pPr>
            <a:r>
              <a:rPr lang="en-US" sz="1700" b="1" dirty="0" smtClean="0">
                <a:solidFill>
                  <a:srgbClr val="001A60"/>
                </a:solidFill>
                <a:latin typeface="Arial" pitchFamily="34" charset="0"/>
                <a:cs typeface="Arial" pitchFamily="34" charset="0"/>
              </a:rPr>
              <a:t>Baseline LDL-C: </a:t>
            </a:r>
            <a:r>
              <a:rPr lang="en-US" sz="1700" dirty="0" smtClean="0">
                <a:solidFill>
                  <a:srgbClr val="001A60"/>
                </a:solidFill>
                <a:latin typeface="Arial" pitchFamily="34" charset="0"/>
                <a:cs typeface="Arial" pitchFamily="34" charset="0"/>
              </a:rPr>
              <a:t>349 mg/dL</a:t>
            </a:r>
            <a:endParaRPr lang="en-US" sz="1700" b="1" dirty="0" smtClean="0">
              <a:solidFill>
                <a:srgbClr val="001A60"/>
              </a:solidFill>
              <a:latin typeface="Arial" pitchFamily="34" charset="0"/>
              <a:cs typeface="Arial" pitchFamily="34" charset="0"/>
            </a:endParaRPr>
          </a:p>
          <a:p>
            <a:pPr marL="228600" indent="-228600">
              <a:lnSpc>
                <a:spcPct val="95000"/>
              </a:lnSpc>
              <a:spcBef>
                <a:spcPts val="600"/>
              </a:spcBef>
              <a:buClr>
                <a:srgbClr val="E53E30"/>
              </a:buClr>
              <a:buSzPct val="110000"/>
              <a:buFont typeface="Wingdings" pitchFamily="2" charset="2"/>
              <a:buChar char="§"/>
            </a:pPr>
            <a:r>
              <a:rPr lang="en-US" sz="1700" b="1" dirty="0" smtClean="0">
                <a:solidFill>
                  <a:srgbClr val="001A60"/>
                </a:solidFill>
                <a:latin typeface="Arial" pitchFamily="34" charset="0"/>
                <a:cs typeface="Arial" pitchFamily="34" charset="0"/>
              </a:rPr>
              <a:t>Results: </a:t>
            </a:r>
            <a:r>
              <a:rPr lang="en-US" sz="1700" dirty="0" smtClean="0">
                <a:solidFill>
                  <a:srgbClr val="001A60"/>
                </a:solidFill>
                <a:latin typeface="Arial" pitchFamily="34" charset="0"/>
                <a:cs typeface="Arial" pitchFamily="34" charset="0"/>
              </a:rPr>
              <a:t>Mean % change in LDL-C vs placebo: –31% (</a:t>
            </a:r>
            <a:r>
              <a:rPr lang="en-US" sz="1700" i="1" dirty="0" smtClean="0">
                <a:solidFill>
                  <a:srgbClr val="001A60"/>
                </a:solidFill>
                <a:latin typeface="Arial" pitchFamily="34" charset="0"/>
                <a:cs typeface="Arial" pitchFamily="34" charset="0"/>
              </a:rPr>
              <a:t>P &lt;</a:t>
            </a:r>
            <a:r>
              <a:rPr lang="en-US" sz="1700" dirty="0" smtClean="0">
                <a:solidFill>
                  <a:srgbClr val="001A60"/>
                </a:solidFill>
                <a:latin typeface="Arial" pitchFamily="34" charset="0"/>
                <a:cs typeface="Arial" pitchFamily="34" charset="0"/>
              </a:rPr>
              <a:t> 0.0001) </a:t>
            </a:r>
          </a:p>
        </p:txBody>
      </p:sp>
      <p:sp>
        <p:nvSpPr>
          <p:cNvPr id="2" name="Title 1"/>
          <p:cNvSpPr>
            <a:spLocks noGrp="1"/>
          </p:cNvSpPr>
          <p:nvPr>
            <p:ph type="title"/>
          </p:nvPr>
        </p:nvSpPr>
        <p:spPr>
          <a:xfrm>
            <a:off x="280988" y="173038"/>
            <a:ext cx="7545387" cy="904649"/>
          </a:xfrm>
        </p:spPr>
        <p:txBody>
          <a:bodyPr>
            <a:normAutofit/>
          </a:bodyPr>
          <a:lstStyle/>
          <a:p>
            <a:r>
              <a:rPr lang="en-US" sz="2400" dirty="0" smtClean="0"/>
              <a:t>Repatha</a:t>
            </a:r>
            <a:r>
              <a:rPr lang="en-US" sz="2400" baseline="20000" dirty="0" smtClean="0"/>
              <a:t>™</a:t>
            </a:r>
            <a:r>
              <a:rPr lang="en-US" sz="2400" dirty="0" smtClean="0"/>
              <a:t> Provided Additional Lowering of LDL-C </a:t>
            </a:r>
            <a:br>
              <a:rPr lang="en-US" sz="2400" dirty="0" smtClean="0"/>
            </a:br>
            <a:r>
              <a:rPr lang="en-US" sz="2400" dirty="0" smtClean="0"/>
              <a:t>in Two Studies of Patients With FH</a:t>
            </a:r>
            <a:endParaRPr lang="en-US" sz="2400" dirty="0"/>
          </a:p>
        </p:txBody>
      </p:sp>
      <p:sp>
        <p:nvSpPr>
          <p:cNvPr id="5" name="TextBox 4"/>
          <p:cNvSpPr txBox="1"/>
          <p:nvPr/>
        </p:nvSpPr>
        <p:spPr>
          <a:xfrm>
            <a:off x="283464" y="6334440"/>
            <a:ext cx="6872986" cy="242445"/>
          </a:xfrm>
          <a:prstGeom prst="rect">
            <a:avLst/>
          </a:prstGeom>
          <a:noFill/>
        </p:spPr>
        <p:txBody>
          <a:bodyPr vert="horz" wrap="square" lIns="0" tIns="0" rIns="0" bIns="0" rtlCol="0" anchor="b" anchorCtr="0">
            <a:noAutofit/>
          </a:bodyPr>
          <a:lstStyle>
            <a:defPPr>
              <a:defRPr lang="en-US"/>
            </a:defPPr>
            <a:lvl1pPr>
              <a:defRPr sz="900" b="0">
                <a:solidFill>
                  <a:srgbClr val="000000"/>
                </a:solidFill>
                <a:latin typeface="Arial"/>
              </a:defRPr>
            </a:lvl1pPr>
          </a:lstStyle>
          <a:p>
            <a:pPr>
              <a:spcBef>
                <a:spcPts val="200"/>
              </a:spcBef>
            </a:pPr>
            <a:r>
              <a:rPr lang="en-US" dirty="0" smtClean="0"/>
              <a:t>1. Repatha</a:t>
            </a:r>
            <a:r>
              <a:rPr lang="en-US" baseline="30000" dirty="0" smtClean="0"/>
              <a:t>™</a:t>
            </a:r>
            <a:r>
              <a:rPr lang="en-US" dirty="0" smtClean="0"/>
              <a:t> (evolocumab) Prescribing Information, Amgen. </a:t>
            </a:r>
            <a:r>
              <a:rPr lang="en-US" dirty="0" smtClean="0">
                <a:latin typeface="Arial" pitchFamily="34" charset="0"/>
              </a:rPr>
              <a:t>2. Scientific Steering Committee. </a:t>
            </a:r>
            <a:r>
              <a:rPr lang="en-US" i="1" dirty="0" smtClean="0">
                <a:latin typeface="Arial" pitchFamily="34" charset="0"/>
              </a:rPr>
              <a:t>BMJ</a:t>
            </a:r>
            <a:r>
              <a:rPr lang="en-US" dirty="0" smtClean="0">
                <a:latin typeface="Arial" pitchFamily="34" charset="0"/>
              </a:rPr>
              <a:t>. 1991;303:893-896. </a:t>
            </a:r>
            <a:br>
              <a:rPr lang="en-US" dirty="0" smtClean="0">
                <a:latin typeface="Arial" pitchFamily="34" charset="0"/>
              </a:rPr>
            </a:br>
            <a:r>
              <a:rPr lang="en-US" dirty="0" smtClean="0">
                <a:latin typeface="Arial" pitchFamily="34" charset="0"/>
              </a:rPr>
              <a:t>3. Austin MA, et al. </a:t>
            </a:r>
            <a:r>
              <a:rPr lang="en-US" i="1" dirty="0" smtClean="0">
                <a:latin typeface="Arial" pitchFamily="34" charset="0"/>
              </a:rPr>
              <a:t>Amer J Epidemiol.</a:t>
            </a:r>
            <a:r>
              <a:rPr lang="en-US" dirty="0" smtClean="0">
                <a:latin typeface="Arial" pitchFamily="34" charset="0"/>
              </a:rPr>
              <a:t> 2004;160:407-420.</a:t>
            </a:r>
            <a:r>
              <a:rPr lang="en-US" dirty="0" smtClean="0"/>
              <a:t> </a:t>
            </a:r>
            <a:endParaRPr lang="en-US" dirty="0" smtClean="0">
              <a:solidFill>
                <a:schemeClr val="tx1"/>
              </a:solidFill>
              <a:cs typeface="Arial" pitchFamily="34" charset="0"/>
            </a:endParaRPr>
          </a:p>
        </p:txBody>
      </p:sp>
      <p:grpSp>
        <p:nvGrpSpPr>
          <p:cNvPr id="6" name="Group 13"/>
          <p:cNvGrpSpPr/>
          <p:nvPr/>
        </p:nvGrpSpPr>
        <p:grpSpPr>
          <a:xfrm>
            <a:off x="7763330" y="31309"/>
            <a:ext cx="1323621" cy="1371820"/>
            <a:chOff x="7763330" y="31309"/>
            <a:chExt cx="1323621" cy="1371820"/>
          </a:xfrm>
        </p:grpSpPr>
        <p:sp>
          <p:nvSpPr>
            <p:cNvPr id="11" name="Pentagon 10"/>
            <p:cNvSpPr/>
            <p:nvPr/>
          </p:nvSpPr>
          <p:spPr>
            <a:xfrm rot="5400000">
              <a:off x="8005184" y="21214"/>
              <a:ext cx="833438" cy="1178361"/>
            </a:xfrm>
            <a:prstGeom prst="homePlate">
              <a:avLst>
                <a:gd name="adj" fmla="val 22917"/>
              </a:avLst>
            </a:prstGeom>
            <a:gradFill flip="none" rotWithShape="1">
              <a:gsLst>
                <a:gs pos="0">
                  <a:schemeClr val="tx2">
                    <a:lumMod val="90000"/>
                    <a:lumOff val="10000"/>
                  </a:schemeClr>
                </a:gs>
                <a:gs pos="50000">
                  <a:schemeClr val="tx2">
                    <a:lumMod val="75000"/>
                    <a:lumOff val="25000"/>
                  </a:schemeClr>
                </a:gs>
                <a:gs pos="100000">
                  <a:schemeClr val="tx2">
                    <a:lumMod val="50000"/>
                    <a:lumOff val="50000"/>
                  </a:schemeClr>
                </a:gs>
              </a:gsLst>
              <a:lin ang="0" scaled="1"/>
              <a:tileRect/>
            </a:gradFill>
            <a:ln w="19050">
              <a:noFill/>
            </a:ln>
            <a:effectLst>
              <a:outerShdw blurRad="50800" dist="38100" dir="5400000" algn="t" rotWithShape="0">
                <a:prstClr val="black">
                  <a:alpha val="40000"/>
                </a:prstClr>
              </a:outerShdw>
            </a:effectLst>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vert="horz" wrap="square" lIns="0" tIns="0" rIns="0" bIns="0" numCol="1" rtlCol="0" anchor="ctr" anchorCtr="0" compatLnSpc="1">
              <a:prstTxWarp prst="textNoShape">
                <a:avLst/>
              </a:prstTxWarp>
              <a:noAutofit/>
            </a:bodyPr>
            <a:lstStyle/>
            <a:p>
              <a:pPr algn="ctr">
                <a:spcBef>
                  <a:spcPts val="1800"/>
                </a:spcBef>
                <a:spcAft>
                  <a:spcPct val="35000"/>
                </a:spcAft>
                <a:defRPr/>
              </a:pPr>
              <a:endParaRPr lang="en-US" sz="700" b="1" dirty="0">
                <a:solidFill>
                  <a:prstClr val="white"/>
                </a:solidFill>
                <a:latin typeface="Arial" pitchFamily="34" charset="0"/>
                <a:cs typeface="Arial" pitchFamily="34" charset="0"/>
              </a:endParaRPr>
            </a:p>
          </p:txBody>
        </p:sp>
        <p:sp>
          <p:nvSpPr>
            <p:cNvPr id="12" name="TextBox 11"/>
            <p:cNvSpPr txBox="1"/>
            <p:nvPr/>
          </p:nvSpPr>
          <p:spPr>
            <a:xfrm>
              <a:off x="7763330" y="376576"/>
              <a:ext cx="1323621" cy="1026553"/>
            </a:xfrm>
            <a:prstGeom prst="rect">
              <a:avLst/>
            </a:prstGeom>
            <a:noFill/>
          </p:spPr>
          <p:txBody>
            <a:bodyPr wrap="square" lIns="0" tIns="0" rIns="0" bIns="0" rtlCol="0">
              <a:noAutofit/>
            </a:bodyPr>
            <a:lstStyle/>
            <a:p>
              <a:pPr algn="ctr"/>
              <a:r>
                <a:rPr lang="en-US" sz="1200" b="1" dirty="0" smtClean="0">
                  <a:solidFill>
                    <a:schemeClr val="bg1"/>
                  </a:solidFill>
                  <a:latin typeface="Arial Narrow" pitchFamily="34" charset="0"/>
                  <a:cs typeface="Arial" pitchFamily="34" charset="0"/>
                </a:rPr>
                <a:t>FAMILIAL</a:t>
              </a:r>
              <a:endParaRPr lang="en-US" sz="1100" b="1" dirty="0" smtClean="0">
                <a:solidFill>
                  <a:schemeClr val="bg1"/>
                </a:solidFill>
                <a:latin typeface="Arial Narrow" pitchFamily="34" charset="0"/>
                <a:cs typeface="Arial" pitchFamily="34" charset="0"/>
              </a:endParaRPr>
            </a:p>
            <a:p>
              <a:pPr algn="ctr"/>
              <a:r>
                <a:rPr lang="en-US" sz="800" b="1" dirty="0" smtClean="0">
                  <a:solidFill>
                    <a:schemeClr val="bg1"/>
                  </a:solidFill>
                  <a:latin typeface="Arial Narrow" pitchFamily="34" charset="0"/>
                  <a:cs typeface="Arial" pitchFamily="34" charset="0"/>
                </a:rPr>
                <a:t>HYPERCHOLESTEROLEMIA</a:t>
              </a:r>
              <a:endParaRPr lang="en-US" sz="800" b="1" baseline="30000" dirty="0" smtClean="0">
                <a:solidFill>
                  <a:schemeClr val="bg1"/>
                </a:solidFill>
                <a:latin typeface="Arial Narrow" pitchFamily="34" charset="0"/>
                <a:cs typeface="Arial" pitchFamily="34" charset="0"/>
              </a:endParaRPr>
            </a:p>
            <a:p>
              <a:pPr algn="ctr">
                <a:spcBef>
                  <a:spcPts val="600"/>
                </a:spcBef>
              </a:pPr>
              <a:r>
                <a:rPr lang="en-US" sz="900" b="1" dirty="0" smtClean="0">
                  <a:solidFill>
                    <a:schemeClr val="bg1"/>
                  </a:solidFill>
                  <a:latin typeface="Arial Narrow" pitchFamily="34" charset="0"/>
                  <a:cs typeface="Arial" pitchFamily="34" charset="0"/>
                </a:rPr>
                <a:t>STUDIES 3 &amp; 4</a:t>
              </a:r>
              <a:endParaRPr lang="en-US" sz="900" b="1" dirty="0">
                <a:solidFill>
                  <a:schemeClr val="bg1"/>
                </a:solidFill>
                <a:latin typeface="Arial Narrow" pitchFamily="34" charset="0"/>
                <a:cs typeface="Arial" pitchFamily="34" charset="0"/>
              </a:endParaRPr>
            </a:p>
          </p:txBody>
        </p:sp>
        <p:cxnSp>
          <p:nvCxnSpPr>
            <p:cNvPr id="13" name="Straight Connector 12"/>
            <p:cNvCxnSpPr/>
            <p:nvPr/>
          </p:nvCxnSpPr>
          <p:spPr>
            <a:xfrm>
              <a:off x="7995556" y="702317"/>
              <a:ext cx="839788"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7" name="Group 55"/>
            <p:cNvGrpSpPr/>
            <p:nvPr/>
          </p:nvGrpSpPr>
          <p:grpSpPr>
            <a:xfrm>
              <a:off x="8281113" y="31309"/>
              <a:ext cx="301752" cy="316101"/>
              <a:chOff x="8268413" y="63059"/>
              <a:chExt cx="301752" cy="316101"/>
            </a:xfrm>
          </p:grpSpPr>
          <p:pic>
            <p:nvPicPr>
              <p:cNvPr id="9" name="Picture 8" descr="Repatha_sl-16-b.png"/>
              <p:cNvPicPr>
                <a:picLocks noChangeAspect="1"/>
              </p:cNvPicPr>
              <p:nvPr/>
            </p:nvPicPr>
            <p:blipFill>
              <a:blip r:embed="rId3" cstate="screen"/>
              <a:stretch>
                <a:fillRect/>
              </a:stretch>
            </p:blipFill>
            <p:spPr>
              <a:xfrm>
                <a:off x="8268413" y="63059"/>
                <a:ext cx="301752" cy="316101"/>
              </a:xfrm>
              <a:prstGeom prst="rect">
                <a:avLst/>
              </a:prstGeom>
              <a:effectLst>
                <a:outerShdw blurRad="50800" dist="38100" dir="2700000" algn="tl" rotWithShape="0">
                  <a:prstClr val="black">
                    <a:alpha val="40000"/>
                  </a:prstClr>
                </a:outerShdw>
              </a:effectLst>
            </p:spPr>
          </p:pic>
          <p:sp>
            <p:nvSpPr>
              <p:cNvPr id="10" name="Oval 9"/>
              <p:cNvSpPr/>
              <p:nvPr/>
            </p:nvSpPr>
            <p:spPr>
              <a:xfrm>
                <a:off x="8282493" y="74372"/>
                <a:ext cx="261432" cy="269602"/>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9" name="Rectangle 18"/>
          <p:cNvSpPr/>
          <p:nvPr/>
        </p:nvSpPr>
        <p:spPr bwMode="ltGray">
          <a:xfrm>
            <a:off x="297364" y="1447794"/>
            <a:ext cx="4190999" cy="3432964"/>
          </a:xfrm>
          <a:prstGeom prst="rect">
            <a:avLst/>
          </a:prstGeom>
          <a:solidFill>
            <a:srgbClr val="BDD6F9"/>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lIns="91440" tIns="182880" rIns="45720" bIns="0" rtlCol="0" anchor="t" anchorCtr="0"/>
          <a:lstStyle/>
          <a:p>
            <a:pPr marL="228600" indent="-228600">
              <a:lnSpc>
                <a:spcPct val="95000"/>
              </a:lnSpc>
              <a:spcBef>
                <a:spcPts val="600"/>
              </a:spcBef>
              <a:buClr>
                <a:srgbClr val="E53E30"/>
              </a:buClr>
              <a:buSzPct val="110000"/>
              <a:buFont typeface="Wingdings" pitchFamily="2" charset="2"/>
              <a:buChar char="§"/>
            </a:pPr>
            <a:r>
              <a:rPr lang="en-US" sz="1700" b="1" dirty="0" smtClean="0">
                <a:solidFill>
                  <a:srgbClr val="001A60"/>
                </a:solidFill>
                <a:latin typeface="Arial" pitchFamily="34" charset="0"/>
                <a:cs typeface="Arial" pitchFamily="34" charset="0"/>
              </a:rPr>
              <a:t>Trial Design: </a:t>
            </a:r>
            <a:r>
              <a:rPr lang="en-US" sz="1700" dirty="0" smtClean="0">
                <a:solidFill>
                  <a:srgbClr val="001A60"/>
                </a:solidFill>
                <a:latin typeface="Arial" pitchFamily="34" charset="0"/>
                <a:cs typeface="Arial" pitchFamily="34" charset="0"/>
              </a:rPr>
              <a:t>Multicenter, </a:t>
            </a:r>
            <a:br>
              <a:rPr lang="en-US" sz="1700" dirty="0" smtClean="0">
                <a:solidFill>
                  <a:srgbClr val="001A60"/>
                </a:solidFill>
                <a:latin typeface="Arial" pitchFamily="34" charset="0"/>
                <a:cs typeface="Arial" pitchFamily="34" charset="0"/>
              </a:rPr>
            </a:br>
            <a:r>
              <a:rPr lang="en-US" sz="1700" dirty="0" smtClean="0">
                <a:solidFill>
                  <a:srgbClr val="001A60"/>
                </a:solidFill>
                <a:latin typeface="Arial" pitchFamily="34" charset="0"/>
                <a:cs typeface="Arial" pitchFamily="34" charset="0"/>
              </a:rPr>
              <a:t>double-blind, randomized, </a:t>
            </a:r>
            <a:br>
              <a:rPr lang="en-US" sz="1700" dirty="0" smtClean="0">
                <a:solidFill>
                  <a:srgbClr val="001A60"/>
                </a:solidFill>
                <a:latin typeface="Arial" pitchFamily="34" charset="0"/>
                <a:cs typeface="Arial" pitchFamily="34" charset="0"/>
              </a:rPr>
            </a:br>
            <a:r>
              <a:rPr lang="en-US" sz="1700" dirty="0" smtClean="0">
                <a:solidFill>
                  <a:srgbClr val="001A60"/>
                </a:solidFill>
                <a:latin typeface="Arial" pitchFamily="34" charset="0"/>
                <a:cs typeface="Arial" pitchFamily="34" charset="0"/>
              </a:rPr>
              <a:t>placebo-controlled, 12-week trial</a:t>
            </a:r>
          </a:p>
          <a:p>
            <a:pPr marL="228600" indent="-228600">
              <a:lnSpc>
                <a:spcPct val="95000"/>
              </a:lnSpc>
              <a:spcBef>
                <a:spcPts val="600"/>
              </a:spcBef>
              <a:buClr>
                <a:srgbClr val="E53E30"/>
              </a:buClr>
              <a:buSzPct val="110000"/>
              <a:buFont typeface="Wingdings" pitchFamily="2" charset="2"/>
              <a:buChar char="§"/>
            </a:pPr>
            <a:r>
              <a:rPr lang="en-US" sz="1700" b="1" dirty="0" smtClean="0">
                <a:solidFill>
                  <a:srgbClr val="001A60"/>
                </a:solidFill>
                <a:latin typeface="Arial" pitchFamily="34" charset="0"/>
                <a:cs typeface="Arial" pitchFamily="34" charset="0"/>
              </a:rPr>
              <a:t>Population: </a:t>
            </a:r>
            <a:r>
              <a:rPr lang="en-US" sz="1700" dirty="0" smtClean="0">
                <a:solidFill>
                  <a:srgbClr val="001A60"/>
                </a:solidFill>
                <a:latin typeface="Arial" pitchFamily="34" charset="0"/>
                <a:cs typeface="Arial" pitchFamily="34" charset="0"/>
              </a:rPr>
              <a:t>329* patients with HeFH diagnosed by Simon Broome criteria</a:t>
            </a:r>
            <a:r>
              <a:rPr lang="en-US" sz="1700" baseline="30000" dirty="0" smtClean="0">
                <a:solidFill>
                  <a:srgbClr val="001A60"/>
                </a:solidFill>
                <a:latin typeface="Arial" pitchFamily="34" charset="0"/>
                <a:cs typeface="Arial" pitchFamily="34" charset="0"/>
              </a:rPr>
              <a:t>†</a:t>
            </a:r>
            <a:r>
              <a:rPr lang="en-US" sz="1700" dirty="0" smtClean="0">
                <a:solidFill>
                  <a:srgbClr val="001A60"/>
                </a:solidFill>
                <a:latin typeface="Arial" pitchFamily="34" charset="0"/>
                <a:cs typeface="Arial" pitchFamily="34" charset="0"/>
              </a:rPr>
              <a:t> on statins with or without other lipid-lowering therapies</a:t>
            </a:r>
          </a:p>
          <a:p>
            <a:pPr marL="685800" lvl="1" indent="-228600">
              <a:lnSpc>
                <a:spcPct val="95000"/>
              </a:lnSpc>
              <a:spcBef>
                <a:spcPts val="600"/>
              </a:spcBef>
              <a:buClr>
                <a:srgbClr val="E53E30"/>
              </a:buClr>
              <a:buSzPct val="110000"/>
              <a:buFont typeface="Arial" pitchFamily="34" charset="0"/>
              <a:buChar char="–"/>
            </a:pPr>
            <a:r>
              <a:rPr lang="en-US" sz="1700" dirty="0" smtClean="0">
                <a:solidFill>
                  <a:srgbClr val="001A60"/>
                </a:solidFill>
                <a:latin typeface="Arial" pitchFamily="34" charset="0"/>
                <a:cs typeface="Arial" pitchFamily="34" charset="0"/>
              </a:rPr>
              <a:t>38% had clinical ASCVD </a:t>
            </a:r>
          </a:p>
          <a:p>
            <a:pPr marL="228600" indent="-228600">
              <a:lnSpc>
                <a:spcPct val="95000"/>
              </a:lnSpc>
              <a:spcBef>
                <a:spcPts val="600"/>
              </a:spcBef>
              <a:buClr>
                <a:srgbClr val="E53E30"/>
              </a:buClr>
              <a:buSzPct val="110000"/>
              <a:buFont typeface="Wingdings" pitchFamily="2" charset="2"/>
              <a:buChar char="§"/>
            </a:pPr>
            <a:r>
              <a:rPr lang="en-US" sz="1700" b="1" dirty="0" smtClean="0">
                <a:solidFill>
                  <a:srgbClr val="001A60"/>
                </a:solidFill>
                <a:latin typeface="Arial" pitchFamily="34" charset="0"/>
                <a:cs typeface="Arial" pitchFamily="34" charset="0"/>
              </a:rPr>
              <a:t>Baseline LDL-C: </a:t>
            </a:r>
            <a:r>
              <a:rPr lang="en-US" sz="1700" dirty="0" smtClean="0">
                <a:solidFill>
                  <a:srgbClr val="001A60"/>
                </a:solidFill>
                <a:latin typeface="Arial" pitchFamily="34" charset="0"/>
                <a:cs typeface="Arial" pitchFamily="34" charset="0"/>
              </a:rPr>
              <a:t>156 mg/dL</a:t>
            </a:r>
          </a:p>
          <a:p>
            <a:pPr marL="228600" indent="-228600">
              <a:lnSpc>
                <a:spcPct val="95000"/>
              </a:lnSpc>
              <a:spcBef>
                <a:spcPts val="600"/>
              </a:spcBef>
              <a:buClr>
                <a:srgbClr val="E53E30"/>
              </a:buClr>
              <a:buSzPct val="110000"/>
              <a:buFont typeface="Wingdings" pitchFamily="2" charset="2"/>
              <a:buChar char="§"/>
            </a:pPr>
            <a:r>
              <a:rPr lang="en-US" sz="1700" b="1" dirty="0" smtClean="0">
                <a:solidFill>
                  <a:srgbClr val="001A60"/>
                </a:solidFill>
                <a:latin typeface="Arial" pitchFamily="34" charset="0"/>
                <a:cs typeface="Arial" pitchFamily="34" charset="0"/>
              </a:rPr>
              <a:t>Results:</a:t>
            </a:r>
            <a:r>
              <a:rPr lang="en-US" sz="1700" dirty="0" smtClean="0">
                <a:solidFill>
                  <a:srgbClr val="001A60"/>
                </a:solidFill>
                <a:latin typeface="Arial" pitchFamily="34" charset="0"/>
                <a:cs typeface="Arial" pitchFamily="34" charset="0"/>
              </a:rPr>
              <a:t> Mean % change in LDL-C vs placebo: –61% (</a:t>
            </a:r>
            <a:r>
              <a:rPr lang="en-US" sz="1700" i="1" dirty="0" smtClean="0">
                <a:solidFill>
                  <a:srgbClr val="001A60"/>
                </a:solidFill>
                <a:latin typeface="Arial" pitchFamily="34" charset="0"/>
                <a:cs typeface="Arial" pitchFamily="34" charset="0"/>
              </a:rPr>
              <a:t>P &lt;</a:t>
            </a:r>
            <a:r>
              <a:rPr lang="en-US" sz="1700" dirty="0" smtClean="0">
                <a:solidFill>
                  <a:srgbClr val="001A60"/>
                </a:solidFill>
                <a:latin typeface="Arial" pitchFamily="34" charset="0"/>
                <a:cs typeface="Arial" pitchFamily="34" charset="0"/>
              </a:rPr>
              <a:t> 0.0001) in Q2W group (n = 164)</a:t>
            </a:r>
          </a:p>
          <a:p>
            <a:pPr marL="228600" indent="-228600">
              <a:lnSpc>
                <a:spcPct val="95000"/>
              </a:lnSpc>
              <a:spcBef>
                <a:spcPts val="600"/>
              </a:spcBef>
              <a:buClr>
                <a:srgbClr val="E53E30"/>
              </a:buClr>
              <a:buSzPct val="110000"/>
              <a:buFont typeface="Wingdings" pitchFamily="2" charset="2"/>
              <a:buChar char="§"/>
            </a:pPr>
            <a:endParaRPr lang="en-US" sz="1700" dirty="0" smtClean="0">
              <a:solidFill>
                <a:srgbClr val="001A60"/>
              </a:solidFill>
              <a:latin typeface="Arial" pitchFamily="34" charset="0"/>
              <a:cs typeface="Arial" pitchFamily="34" charset="0"/>
            </a:endParaRPr>
          </a:p>
        </p:txBody>
      </p:sp>
      <p:sp>
        <p:nvSpPr>
          <p:cNvPr id="20" name="Rectangle 19"/>
          <p:cNvSpPr/>
          <p:nvPr/>
        </p:nvSpPr>
        <p:spPr>
          <a:xfrm>
            <a:off x="297364" y="1226317"/>
            <a:ext cx="4190999" cy="375999"/>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n w="19050">
            <a:noFill/>
          </a:ln>
          <a:effectLst>
            <a:outerShdw blurRad="50800" dist="38100" dir="5400000" algn="t" rotWithShape="0">
              <a:prstClr val="black">
                <a:alpha val="40000"/>
              </a:prstClr>
            </a:outerShdw>
          </a:effectLst>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vert="horz" wrap="square" lIns="0" tIns="0" rIns="0" bIns="0" numCol="1" rtlCol="0" anchor="ctr" anchorCtr="0" compatLnSpc="1">
            <a:prstTxWarp prst="textNoShape">
              <a:avLst/>
            </a:prstTxWarp>
            <a:noAutofit/>
          </a:bodyPr>
          <a:lstStyle/>
          <a:p>
            <a:pPr algn="ctr">
              <a:spcBef>
                <a:spcPts val="1800"/>
              </a:spcBef>
              <a:spcAft>
                <a:spcPct val="35000"/>
              </a:spcAft>
              <a:defRPr/>
            </a:pPr>
            <a:r>
              <a:rPr lang="en-US" b="1" dirty="0" smtClean="0">
                <a:solidFill>
                  <a:prstClr val="white"/>
                </a:solidFill>
                <a:latin typeface="Arial" pitchFamily="34" charset="0"/>
                <a:cs typeface="Arial" pitchFamily="34" charset="0"/>
              </a:rPr>
              <a:t>HeFH (Study 3)</a:t>
            </a:r>
            <a:r>
              <a:rPr lang="en-US" b="1" baseline="30000" dirty="0" smtClean="0">
                <a:solidFill>
                  <a:prstClr val="white"/>
                </a:solidFill>
                <a:latin typeface="Arial" pitchFamily="34" charset="0"/>
                <a:cs typeface="Arial" pitchFamily="34" charset="0"/>
              </a:rPr>
              <a:t>1</a:t>
            </a:r>
          </a:p>
        </p:txBody>
      </p:sp>
      <p:sp>
        <p:nvSpPr>
          <p:cNvPr id="21" name="Rectangle 20"/>
          <p:cNvSpPr/>
          <p:nvPr/>
        </p:nvSpPr>
        <p:spPr>
          <a:xfrm>
            <a:off x="4755996" y="1222635"/>
            <a:ext cx="4203700" cy="375999"/>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n w="19050">
            <a:noFill/>
          </a:ln>
          <a:effectLst>
            <a:outerShdw blurRad="50800" dist="38100" dir="5400000" algn="t" rotWithShape="0">
              <a:prstClr val="black">
                <a:alpha val="40000"/>
              </a:prstClr>
            </a:outerShdw>
          </a:effectLst>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vert="horz" wrap="square" lIns="0" tIns="0" rIns="0" bIns="0" numCol="1" rtlCol="0" anchor="ctr" anchorCtr="0" compatLnSpc="1">
            <a:prstTxWarp prst="textNoShape">
              <a:avLst/>
            </a:prstTxWarp>
            <a:noAutofit/>
          </a:bodyPr>
          <a:lstStyle/>
          <a:p>
            <a:pPr algn="ctr">
              <a:spcBef>
                <a:spcPts val="1800"/>
              </a:spcBef>
              <a:spcAft>
                <a:spcPct val="35000"/>
              </a:spcAft>
              <a:defRPr/>
            </a:pPr>
            <a:r>
              <a:rPr lang="en-US" b="1" dirty="0" smtClean="0">
                <a:solidFill>
                  <a:prstClr val="white"/>
                </a:solidFill>
                <a:latin typeface="Arial" pitchFamily="34" charset="0"/>
                <a:cs typeface="Arial" pitchFamily="34" charset="0"/>
              </a:rPr>
              <a:t>HoFH (Study 4)</a:t>
            </a:r>
            <a:r>
              <a:rPr lang="en-US" b="1" baseline="30000" dirty="0" smtClean="0">
                <a:solidFill>
                  <a:prstClr val="white"/>
                </a:solidFill>
                <a:latin typeface="Arial" pitchFamily="34" charset="0"/>
                <a:cs typeface="Arial" pitchFamily="34" charset="0"/>
              </a:rPr>
              <a:t>1</a:t>
            </a:r>
          </a:p>
        </p:txBody>
      </p:sp>
      <p:sp>
        <p:nvSpPr>
          <p:cNvPr id="15" name="TextBox 14"/>
          <p:cNvSpPr txBox="1"/>
          <p:nvPr/>
        </p:nvSpPr>
        <p:spPr>
          <a:xfrm>
            <a:off x="283464" y="5448378"/>
            <a:ext cx="8731949" cy="730680"/>
          </a:xfrm>
          <a:prstGeom prst="rect">
            <a:avLst/>
          </a:prstGeom>
          <a:noFill/>
        </p:spPr>
        <p:txBody>
          <a:bodyPr vert="horz" wrap="square" lIns="0" tIns="0" rIns="0" bIns="0" rtlCol="0" anchor="b" anchorCtr="0">
            <a:noAutofit/>
          </a:bodyPr>
          <a:lstStyle>
            <a:defPPr>
              <a:defRPr lang="en-US"/>
            </a:defPPr>
            <a:lvl1pPr>
              <a:defRPr sz="900" b="0">
                <a:solidFill>
                  <a:srgbClr val="000000"/>
                </a:solidFill>
                <a:latin typeface="Arial"/>
              </a:defRPr>
            </a:lvl1pPr>
          </a:lstStyle>
          <a:p>
            <a:pPr>
              <a:spcBef>
                <a:spcPts val="200"/>
              </a:spcBef>
            </a:pPr>
            <a:r>
              <a:rPr lang="en-US" dirty="0" smtClean="0">
                <a:solidFill>
                  <a:schemeClr val="bg1"/>
                </a:solidFill>
                <a:cs typeface="Arial" pitchFamily="34" charset="0"/>
              </a:rPr>
              <a:t/>
            </a:r>
            <a:br>
              <a:rPr lang="en-US" dirty="0" smtClean="0">
                <a:solidFill>
                  <a:schemeClr val="bg1"/>
                </a:solidFill>
                <a:cs typeface="Arial" pitchFamily="34" charset="0"/>
              </a:rPr>
            </a:br>
            <a:r>
              <a:rPr lang="en-US" dirty="0" smtClean="0">
                <a:solidFill>
                  <a:schemeClr val="bg1"/>
                </a:solidFill>
                <a:cs typeface="Arial" pitchFamily="34" charset="0"/>
              </a:rPr>
              <a:t/>
            </a:r>
            <a:br>
              <a:rPr lang="en-US" dirty="0" smtClean="0">
                <a:solidFill>
                  <a:schemeClr val="bg1"/>
                </a:solidFill>
                <a:cs typeface="Arial" pitchFamily="34" charset="0"/>
              </a:rPr>
            </a:br>
            <a:r>
              <a:rPr lang="en-US" dirty="0" smtClean="0">
                <a:solidFill>
                  <a:schemeClr val="bg1"/>
                </a:solidFill>
                <a:cs typeface="Arial" pitchFamily="34" charset="0"/>
              </a:rPr>
              <a:t/>
            </a:r>
            <a:br>
              <a:rPr lang="en-US" dirty="0" smtClean="0">
                <a:solidFill>
                  <a:schemeClr val="bg1"/>
                </a:solidFill>
                <a:cs typeface="Arial" pitchFamily="34" charset="0"/>
              </a:rPr>
            </a:br>
            <a:r>
              <a:rPr lang="en-US" dirty="0" smtClean="0">
                <a:solidFill>
                  <a:schemeClr val="bg1"/>
                </a:solidFill>
                <a:cs typeface="Arial" pitchFamily="34" charset="0"/>
              </a:rPr>
              <a:t>*QM and Q2W population; </a:t>
            </a:r>
            <a:r>
              <a:rPr lang="en-US" baseline="30000" dirty="0" smtClean="0">
                <a:solidFill>
                  <a:schemeClr val="bg1"/>
                </a:solidFill>
                <a:cs typeface="Arial" pitchFamily="34" charset="0"/>
              </a:rPr>
              <a:t>†</a:t>
            </a:r>
            <a:r>
              <a:rPr lang="en-US" dirty="0" smtClean="0">
                <a:solidFill>
                  <a:schemeClr val="bg1"/>
                </a:solidFill>
                <a:cs typeface="Arial" pitchFamily="34" charset="0"/>
              </a:rPr>
              <a:t>in adults, the Simon Broome criteria include an LDL-C of ≥ 190 mg/dL (without therapy) plus clinical criteria (including patient or family history of tendon xanthomas, family history of early CAD, or family history of TC ≥ 290 mg/</a:t>
            </a:r>
            <a:r>
              <a:rPr lang="en-US" dirty="0" err="1" smtClean="0">
                <a:solidFill>
                  <a:schemeClr val="bg1"/>
                </a:solidFill>
                <a:cs typeface="Arial" pitchFamily="34" charset="0"/>
              </a:rPr>
              <a:t>dL</a:t>
            </a:r>
            <a:r>
              <a:rPr lang="en-US" dirty="0" smtClean="0">
                <a:solidFill>
                  <a:schemeClr val="bg1"/>
                </a:solidFill>
                <a:cs typeface="Arial" pitchFamily="34" charset="0"/>
              </a:rPr>
              <a:t>);</a:t>
            </a:r>
            <a:r>
              <a:rPr lang="en-US" baseline="30000" dirty="0" smtClean="0">
                <a:solidFill>
                  <a:schemeClr val="bg1"/>
                </a:solidFill>
                <a:cs typeface="Arial" pitchFamily="34" charset="0"/>
              </a:rPr>
              <a:t>2,</a:t>
            </a:r>
            <a:r>
              <a:rPr lang="en-US" baseline="30000" dirty="0" smtClean="0">
                <a:solidFill>
                  <a:prstClr val="white"/>
                </a:solidFill>
                <a:latin typeface="Arial" pitchFamily="34" charset="0"/>
                <a:cs typeface="Arial" pitchFamily="34" charset="0"/>
              </a:rPr>
              <a:t>3 ‡</a:t>
            </a:r>
            <a:r>
              <a:rPr lang="en-US" dirty="0" smtClean="0">
                <a:solidFill>
                  <a:schemeClr val="bg1"/>
                </a:solidFill>
                <a:cs typeface="Arial" pitchFamily="34" charset="0"/>
              </a:rPr>
              <a:t>diagnosis made by genetic confirmation or a clinical diagnosis based on a history of an untreated LDL-C concentration &gt; 500 mg/</a:t>
            </a:r>
            <a:r>
              <a:rPr lang="en-US" dirty="0" err="1" smtClean="0">
                <a:solidFill>
                  <a:schemeClr val="bg1"/>
                </a:solidFill>
                <a:cs typeface="Arial" pitchFamily="34" charset="0"/>
              </a:rPr>
              <a:t>dL</a:t>
            </a:r>
            <a:r>
              <a:rPr lang="en-US" dirty="0" smtClean="0">
                <a:solidFill>
                  <a:schemeClr val="bg1"/>
                </a:solidFill>
                <a:cs typeface="Arial" pitchFamily="34" charset="0"/>
              </a:rPr>
              <a:t> together with either </a:t>
            </a:r>
            <a:r>
              <a:rPr lang="en-US" dirty="0" err="1" smtClean="0">
                <a:solidFill>
                  <a:schemeClr val="bg1"/>
                </a:solidFill>
                <a:cs typeface="Arial" pitchFamily="34" charset="0"/>
              </a:rPr>
              <a:t>xanthoma</a:t>
            </a:r>
            <a:r>
              <a:rPr lang="en-US" dirty="0" smtClean="0">
                <a:solidFill>
                  <a:schemeClr val="bg1"/>
                </a:solidFill>
                <a:cs typeface="Arial" pitchFamily="34" charset="0"/>
              </a:rPr>
              <a:t> before 10 years of age or evidence of </a:t>
            </a:r>
            <a:r>
              <a:rPr lang="en-US" dirty="0" err="1" smtClean="0">
                <a:solidFill>
                  <a:schemeClr val="bg1"/>
                </a:solidFill>
                <a:cs typeface="Arial" pitchFamily="34" charset="0"/>
              </a:rPr>
              <a:t>HeFH</a:t>
            </a:r>
            <a:r>
              <a:rPr lang="en-US" dirty="0" smtClean="0">
                <a:solidFill>
                  <a:schemeClr val="bg1"/>
                </a:solidFill>
                <a:cs typeface="Arial" pitchFamily="34" charset="0"/>
              </a:rPr>
              <a:t> in both parents.</a:t>
            </a:r>
            <a:r>
              <a:rPr lang="en-US" baseline="30000" dirty="0" smtClean="0">
                <a:solidFill>
                  <a:schemeClr val="bg1"/>
                </a:solidFill>
                <a:cs typeface="Arial" pitchFamily="34" charset="0"/>
              </a:rPr>
              <a:t>1</a:t>
            </a:r>
            <a:endParaRPr lang="en-US" altLang="ja-JP" baseline="30000" dirty="0" smtClean="0">
              <a:solidFill>
                <a:schemeClr val="bg1"/>
              </a:solidFill>
              <a:latin typeface="Arial" pitchFamily="34" charset="0"/>
              <a:cs typeface="Arial" pitchFamily="34" charset="0"/>
            </a:endParaRPr>
          </a:p>
        </p:txBody>
      </p:sp>
      <p:sp>
        <p:nvSpPr>
          <p:cNvPr id="17" name="Content Placeholder 2"/>
          <p:cNvSpPr>
            <a:spLocks noGrp="1"/>
          </p:cNvSpPr>
          <p:nvPr>
            <p:ph idx="1"/>
          </p:nvPr>
        </p:nvSpPr>
        <p:spPr>
          <a:xfrm>
            <a:off x="280988" y="4908880"/>
            <a:ext cx="8723312" cy="923926"/>
          </a:xfrm>
        </p:spPr>
        <p:txBody>
          <a:bodyPr/>
          <a:lstStyle/>
          <a:p>
            <a:pPr lvl="1">
              <a:spcBef>
                <a:spcPts val="200"/>
              </a:spcBef>
            </a:pPr>
            <a:r>
              <a:rPr lang="en-US" sz="1400" b="1" dirty="0" smtClean="0"/>
              <a:t>The safety and effectiveness of Repatha</a:t>
            </a:r>
            <a:r>
              <a:rPr lang="en-US" sz="1400" b="1" baseline="20000" dirty="0" smtClean="0"/>
              <a:t>™</a:t>
            </a:r>
            <a:r>
              <a:rPr lang="en-US" sz="1400" b="1" dirty="0" smtClean="0"/>
              <a:t> have not been established in pediatric patients with primary hyperlipidemia or </a:t>
            </a:r>
            <a:r>
              <a:rPr lang="en-US" sz="1400" b="1" dirty="0" err="1" smtClean="0"/>
              <a:t>HeFH</a:t>
            </a:r>
            <a:endParaRPr lang="en-US" sz="1400" b="1" dirty="0" smtClean="0"/>
          </a:p>
          <a:p>
            <a:pPr lvl="1">
              <a:spcBef>
                <a:spcPts val="200"/>
              </a:spcBef>
            </a:pPr>
            <a:r>
              <a:rPr lang="en-US" sz="1400" b="1" dirty="0" smtClean="0"/>
              <a:t>The safety and effectiveness of Repatha</a:t>
            </a:r>
            <a:r>
              <a:rPr lang="en-US" sz="1400" b="1" baseline="20000" dirty="0" smtClean="0"/>
              <a:t>™</a:t>
            </a:r>
            <a:r>
              <a:rPr lang="en-US" sz="1400" b="1" dirty="0" smtClean="0"/>
              <a:t>  have not been established in pediatric patients with </a:t>
            </a:r>
            <a:br>
              <a:rPr lang="en-US" sz="1400" b="1" dirty="0" smtClean="0"/>
            </a:br>
            <a:r>
              <a:rPr lang="en-US" sz="1400" b="1" dirty="0" err="1" smtClean="0"/>
              <a:t>HoFH</a:t>
            </a:r>
            <a:r>
              <a:rPr lang="en-US" sz="1400" b="1" dirty="0" smtClean="0"/>
              <a:t> who are younger than 13 years old </a:t>
            </a:r>
          </a:p>
        </p:txBody>
      </p:sp>
    </p:spTree>
    <p:extLst>
      <p:ext uri="{BB962C8B-B14F-4D97-AF65-F5344CB8AC3E}">
        <p14:creationId xmlns:p14="http://schemas.microsoft.com/office/powerpoint/2010/main" val="19047394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sz="2000" dirty="0" smtClean="0"/>
              <a:t>Contraindication</a:t>
            </a:r>
          </a:p>
          <a:p>
            <a:pPr lvl="1"/>
            <a:r>
              <a:rPr lang="en-US" sz="2000" dirty="0" smtClean="0"/>
              <a:t>Repatha</a:t>
            </a:r>
            <a:r>
              <a:rPr lang="en-US" sz="2000" baseline="20000" dirty="0" smtClean="0"/>
              <a:t>™</a:t>
            </a:r>
            <a:r>
              <a:rPr lang="en-US" sz="2000" dirty="0" smtClean="0"/>
              <a:t> is contraindicated in patients with a history of a serious hypersensitivity reaction to Repatha</a:t>
            </a:r>
            <a:r>
              <a:rPr lang="en-US" sz="2000" baseline="20000" dirty="0" smtClean="0"/>
              <a:t>™</a:t>
            </a:r>
          </a:p>
          <a:p>
            <a:r>
              <a:rPr lang="en-US" sz="2000" dirty="0" smtClean="0"/>
              <a:t>Allergic reactions </a:t>
            </a:r>
          </a:p>
          <a:p>
            <a:pPr lvl="1"/>
            <a:r>
              <a:rPr lang="en-US" sz="2000" dirty="0" smtClean="0"/>
              <a:t>Hypersensitivity reactions (e.g., rash, urticaria) have been reported in patients treated with Repatha</a:t>
            </a:r>
            <a:r>
              <a:rPr lang="en-US" sz="2000" baseline="20000" dirty="0" smtClean="0"/>
              <a:t>™</a:t>
            </a:r>
            <a:r>
              <a:rPr lang="en-US" sz="2000" dirty="0" smtClean="0"/>
              <a:t>, including some that led to discontinuation of therapy. If signs or symptoms of serious allergic reactions occur, discontinue treatment with Repatha</a:t>
            </a:r>
            <a:r>
              <a:rPr lang="en-US" sz="2000" baseline="20000" dirty="0" smtClean="0"/>
              <a:t>™</a:t>
            </a:r>
            <a:r>
              <a:rPr lang="en-US" sz="2000" dirty="0" smtClean="0"/>
              <a:t>, treat according to the standard of care, and monitor until signs and symptoms resolve</a:t>
            </a:r>
          </a:p>
          <a:p>
            <a:r>
              <a:rPr lang="en-US" sz="2000" dirty="0" smtClean="0"/>
              <a:t>Adverse reactions</a:t>
            </a:r>
          </a:p>
          <a:p>
            <a:pPr lvl="1"/>
            <a:r>
              <a:rPr lang="en-US" sz="2000" dirty="0" smtClean="0"/>
              <a:t>The most common adverse reactions (&gt; 5% of Repatha</a:t>
            </a:r>
            <a:r>
              <a:rPr lang="en-US" sz="2000" baseline="20000" dirty="0" smtClean="0"/>
              <a:t>™</a:t>
            </a:r>
            <a:r>
              <a:rPr lang="en-US" sz="2000" dirty="0" smtClean="0"/>
              <a:t>-treated patients and more common than placebo) were: nasopharyngitis, upper respiratory tract infection, influenza, back pain, and injection site reactions</a:t>
            </a:r>
          </a:p>
          <a:p>
            <a:pPr lvl="1"/>
            <a:endParaRPr lang="en-US" sz="2000" dirty="0" smtClean="0"/>
          </a:p>
          <a:p>
            <a:pPr lvl="1">
              <a:buNone/>
            </a:pPr>
            <a:endParaRPr lang="en-US" sz="2000" dirty="0" smtClean="0"/>
          </a:p>
        </p:txBody>
      </p:sp>
      <p:sp>
        <p:nvSpPr>
          <p:cNvPr id="2" name="Title 1"/>
          <p:cNvSpPr>
            <a:spLocks noGrp="1"/>
          </p:cNvSpPr>
          <p:nvPr>
            <p:ph type="title"/>
          </p:nvPr>
        </p:nvSpPr>
        <p:spPr/>
        <p:txBody>
          <a:bodyPr/>
          <a:lstStyle/>
          <a:p>
            <a:r>
              <a:rPr lang="en-US" dirty="0" smtClean="0"/>
              <a:t>Important Safety Information</a:t>
            </a:r>
            <a:endParaRPr lang="en-US" dirty="0"/>
          </a:p>
        </p:txBody>
      </p:sp>
      <p:sp>
        <p:nvSpPr>
          <p:cNvPr id="6" name="Rectangle 5"/>
          <p:cNvSpPr/>
          <p:nvPr/>
        </p:nvSpPr>
        <p:spPr>
          <a:xfrm>
            <a:off x="283464" y="6252295"/>
            <a:ext cx="6807426" cy="326243"/>
          </a:xfrm>
          <a:prstGeom prst="rect">
            <a:avLst/>
          </a:prstGeom>
        </p:spPr>
        <p:txBody>
          <a:bodyPr wrap="square" lIns="0" tIns="0" rIns="0" bIns="0" anchor="b" anchorCtr="0">
            <a:noAutofit/>
          </a:bodyPr>
          <a:lstStyle/>
          <a:p>
            <a:pPr>
              <a:lnSpc>
                <a:spcPct val="95000"/>
              </a:lnSpc>
              <a:spcBef>
                <a:spcPts val="200"/>
              </a:spcBef>
            </a:pPr>
            <a:r>
              <a:rPr lang="en-US" altLang="ja-JP" sz="900" dirty="0" smtClean="0">
                <a:latin typeface="Arial" pitchFamily="34" charset="0"/>
                <a:cs typeface="Arial" pitchFamily="34" charset="0"/>
              </a:rPr>
              <a:t>Repatha</a:t>
            </a:r>
            <a:r>
              <a:rPr lang="en-US" altLang="ja-JP" sz="900" baseline="30000" dirty="0" smtClean="0">
                <a:latin typeface="Arial" pitchFamily="34" charset="0"/>
                <a:cs typeface="Arial" pitchFamily="34" charset="0"/>
              </a:rPr>
              <a:t>™</a:t>
            </a:r>
            <a:r>
              <a:rPr lang="en-US" altLang="ja-JP" sz="900" dirty="0" smtClean="0">
                <a:latin typeface="Arial" pitchFamily="34" charset="0"/>
                <a:cs typeface="Arial" pitchFamily="34" charset="0"/>
              </a:rPr>
              <a:t> (evolocumab) Prescribing Information, Amgen.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989" y="157798"/>
            <a:ext cx="7384731" cy="904649"/>
          </a:xfrm>
        </p:spPr>
        <p:txBody>
          <a:bodyPr>
            <a:normAutofit/>
          </a:bodyPr>
          <a:lstStyle/>
          <a:p>
            <a:r>
              <a:rPr lang="en-US" dirty="0" smtClean="0"/>
              <a:t>Repatha</a:t>
            </a:r>
            <a:r>
              <a:rPr lang="en-US" baseline="20000" dirty="0" smtClean="0"/>
              <a:t>™</a:t>
            </a:r>
            <a:r>
              <a:rPr lang="en-US" dirty="0" smtClean="0"/>
              <a:t> Safety Profile in One 52-Week Controlled Trial*</a:t>
            </a:r>
            <a:endParaRPr lang="en-US" dirty="0"/>
          </a:p>
        </p:txBody>
      </p:sp>
      <p:sp>
        <p:nvSpPr>
          <p:cNvPr id="9" name="TextBox 8"/>
          <p:cNvSpPr txBox="1"/>
          <p:nvPr/>
        </p:nvSpPr>
        <p:spPr>
          <a:xfrm>
            <a:off x="283464" y="6334440"/>
            <a:ext cx="6544578" cy="242445"/>
          </a:xfrm>
          <a:prstGeom prst="rect">
            <a:avLst/>
          </a:prstGeom>
          <a:noFill/>
        </p:spPr>
        <p:txBody>
          <a:bodyPr vert="horz" wrap="square" lIns="0" tIns="0" rIns="0" bIns="0" rtlCol="0" anchor="b" anchorCtr="0">
            <a:noAutofit/>
          </a:bodyPr>
          <a:lstStyle>
            <a:defPPr>
              <a:defRPr lang="en-US"/>
            </a:defPPr>
            <a:lvl1pPr>
              <a:defRPr sz="900" b="0">
                <a:solidFill>
                  <a:srgbClr val="000000"/>
                </a:solidFill>
                <a:latin typeface="Arial"/>
              </a:defRPr>
            </a:lvl1pPr>
          </a:lstStyle>
          <a:p>
            <a:pPr>
              <a:spcBef>
                <a:spcPts val="200"/>
              </a:spcBef>
            </a:pPr>
            <a:r>
              <a:rPr lang="en-US" dirty="0" smtClean="0"/>
              <a:t>Repatha</a:t>
            </a:r>
            <a:r>
              <a:rPr lang="en-US" baseline="30000" dirty="0" smtClean="0"/>
              <a:t>™</a:t>
            </a:r>
            <a:r>
              <a:rPr lang="en-US" dirty="0" smtClean="0"/>
              <a:t> (evolocumab) Prescribing Information, Amgen</a:t>
            </a:r>
            <a:r>
              <a:rPr lang="en-US" altLang="ja-JP" dirty="0" smtClean="0">
                <a:solidFill>
                  <a:prstClr val="black"/>
                </a:solidFill>
                <a:latin typeface="Arial" pitchFamily="34" charset="0"/>
                <a:cs typeface="Arial" pitchFamily="34" charset="0"/>
              </a:rPr>
              <a:t>.</a:t>
            </a:r>
          </a:p>
        </p:txBody>
      </p:sp>
      <p:graphicFrame>
        <p:nvGraphicFramePr>
          <p:cNvPr id="17" name="Content Placeholder 8"/>
          <p:cNvGraphicFramePr>
            <a:graphicFrameLocks/>
          </p:cNvGraphicFramePr>
          <p:nvPr>
            <p:extLst>
              <p:ext uri="{D42A27DB-BD31-4B8C-83A1-F6EECF244321}">
                <p14:modId xmlns:p14="http://schemas.microsoft.com/office/powerpoint/2010/main" val="2987515349"/>
              </p:ext>
            </p:extLst>
          </p:nvPr>
        </p:nvGraphicFramePr>
        <p:xfrm>
          <a:off x="0" y="1365616"/>
          <a:ext cx="9133874" cy="3849122"/>
        </p:xfrm>
        <a:graphic>
          <a:graphicData uri="http://schemas.openxmlformats.org/drawingml/2006/table">
            <a:tbl>
              <a:tblPr firstRow="1" bandRow="1">
                <a:effectLst/>
                <a:tableStyleId>{912C8C85-51F0-491E-9774-3900AFEF0FD7}</a:tableStyleId>
              </a:tblPr>
              <a:tblGrid>
                <a:gridCol w="5584371"/>
                <a:gridCol w="100437"/>
                <a:gridCol w="1706592"/>
                <a:gridCol w="80264"/>
                <a:gridCol w="1662210"/>
              </a:tblGrid>
              <a:tr h="452837">
                <a:tc>
                  <a:txBody>
                    <a:bodyPr/>
                    <a:lstStyle/>
                    <a:p>
                      <a:pPr marL="11430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FFFF00"/>
                          </a:solidFill>
                          <a:latin typeface="Arial" pitchFamily="34" charset="0"/>
                          <a:cs typeface="Arial" pitchFamily="34" charset="0"/>
                        </a:rPr>
                        <a:t>Adverse reactions occurring in </a:t>
                      </a:r>
                      <a:r>
                        <a:rPr lang="en-US" sz="1400" dirty="0" smtClean="0">
                          <a:solidFill>
                            <a:srgbClr val="FFFF00"/>
                          </a:solidFill>
                          <a:latin typeface="Arial" pitchFamily="34" charset="0"/>
                          <a:cs typeface="Arial" pitchFamily="34" charset="0"/>
                          <a:sym typeface="Symbol"/>
                        </a:rPr>
                        <a:t></a:t>
                      </a:r>
                      <a:r>
                        <a:rPr lang="en-US" sz="1400" dirty="0" smtClean="0">
                          <a:solidFill>
                            <a:srgbClr val="FFFF00"/>
                          </a:solidFill>
                          <a:latin typeface="Arial" pitchFamily="34" charset="0"/>
                          <a:cs typeface="Arial" pitchFamily="34" charset="0"/>
                        </a:rPr>
                        <a:t> 3% of Repatha</a:t>
                      </a:r>
                      <a:r>
                        <a:rPr lang="en-US" sz="1400" baseline="30000" dirty="0" smtClean="0">
                          <a:solidFill>
                            <a:srgbClr val="FFFF00"/>
                          </a:solidFill>
                          <a:latin typeface="Arial" pitchFamily="34" charset="0"/>
                          <a:cs typeface="Arial" pitchFamily="34" charset="0"/>
                        </a:rPr>
                        <a:t>™</a:t>
                      </a:r>
                      <a:r>
                        <a:rPr lang="en-US" sz="1400" dirty="0" smtClean="0">
                          <a:solidFill>
                            <a:srgbClr val="FFFF00"/>
                          </a:solidFill>
                          <a:latin typeface="Arial" pitchFamily="34" charset="0"/>
                          <a:cs typeface="Arial" pitchFamily="34" charset="0"/>
                        </a:rPr>
                        <a:t>-treated patients and more frequently than with placebo</a:t>
                      </a:r>
                    </a:p>
                  </a:txBody>
                  <a:tcPr marL="182880" marR="9144" marT="0"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400" b="1" dirty="0">
                        <a:solidFill>
                          <a:schemeClr val="bg2"/>
                        </a:solidFill>
                        <a:latin typeface="Arial" pitchFamily="34" charset="0"/>
                        <a:ea typeface="Times New Roman"/>
                        <a:cs typeface="Arial" pitchFamily="34" charset="0"/>
                      </a:endParaRPr>
                    </a:p>
                  </a:txBody>
                  <a:tcPr marL="45720" marR="9144" marT="0" marB="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914400" rtl="0" eaLnBrk="1" latinLnBrk="0" hangingPunct="1">
                        <a:lnSpc>
                          <a:spcPct val="95000"/>
                        </a:lnSpc>
                        <a:spcBef>
                          <a:spcPts val="0"/>
                        </a:spcBef>
                        <a:spcAft>
                          <a:spcPts val="0"/>
                        </a:spcAft>
                      </a:pPr>
                      <a:r>
                        <a:rPr lang="en-US" sz="1400" b="1" kern="1200" dirty="0" smtClean="0">
                          <a:solidFill>
                            <a:srgbClr val="FFFF00"/>
                          </a:solidFill>
                          <a:latin typeface="Arial" pitchFamily="34" charset="0"/>
                          <a:ea typeface="+mn-ea"/>
                          <a:cs typeface="Arial" pitchFamily="34" charset="0"/>
                        </a:rPr>
                        <a:t>Repatha</a:t>
                      </a:r>
                      <a:r>
                        <a:rPr lang="en-US" sz="1400" b="1" kern="1200" baseline="20000" dirty="0" smtClean="0">
                          <a:solidFill>
                            <a:srgbClr val="FFFF00"/>
                          </a:solidFill>
                          <a:latin typeface="Arial" pitchFamily="34" charset="0"/>
                          <a:ea typeface="+mn-ea"/>
                          <a:cs typeface="Arial" pitchFamily="34" charset="0"/>
                        </a:rPr>
                        <a:t>™</a:t>
                      </a:r>
                    </a:p>
                    <a:p>
                      <a:pPr marL="0" marR="0" algn="ctr" defTabSz="914400" rtl="0" eaLnBrk="1" latinLnBrk="0" hangingPunct="1">
                        <a:lnSpc>
                          <a:spcPct val="95000"/>
                        </a:lnSpc>
                        <a:spcBef>
                          <a:spcPts val="0"/>
                        </a:spcBef>
                        <a:spcAft>
                          <a:spcPts val="0"/>
                        </a:spcAft>
                      </a:pPr>
                      <a:r>
                        <a:rPr lang="en-US" sz="1400" b="1" kern="1200" dirty="0" smtClean="0">
                          <a:solidFill>
                            <a:srgbClr val="FFFF00"/>
                          </a:solidFill>
                          <a:latin typeface="Arial" pitchFamily="34" charset="0"/>
                          <a:ea typeface="+mn-ea"/>
                          <a:cs typeface="Arial" pitchFamily="34" charset="0"/>
                        </a:rPr>
                        <a:t>(n = 599) </a:t>
                      </a:r>
                    </a:p>
                  </a:txBody>
                  <a:tcPr marL="45720" marR="9144" marT="0" marB="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400" b="1" dirty="0">
                        <a:solidFill>
                          <a:schemeClr val="bg2"/>
                        </a:solidFill>
                        <a:latin typeface="Arial" pitchFamily="34" charset="0"/>
                        <a:ea typeface="Times New Roman"/>
                        <a:cs typeface="Arial" pitchFamily="34" charset="0"/>
                      </a:endParaRPr>
                    </a:p>
                  </a:txBody>
                  <a:tcPr marL="45720" marR="9144" marT="0" marB="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b="1" dirty="0" smtClean="0">
                          <a:solidFill>
                            <a:srgbClr val="FFFF00"/>
                          </a:solidFill>
                          <a:latin typeface="Arial" pitchFamily="34" charset="0"/>
                          <a:cs typeface="Arial" pitchFamily="34" charset="0"/>
                        </a:rPr>
                        <a:t>Placebo</a:t>
                      </a:r>
                    </a:p>
                    <a:p>
                      <a:pPr marL="0" marR="0" algn="ctr">
                        <a:spcBef>
                          <a:spcPts val="0"/>
                        </a:spcBef>
                        <a:spcAft>
                          <a:spcPts val="0"/>
                        </a:spcAft>
                      </a:pPr>
                      <a:r>
                        <a:rPr lang="en-US" sz="1400" b="1" dirty="0" smtClean="0">
                          <a:solidFill>
                            <a:srgbClr val="FFFF00"/>
                          </a:solidFill>
                          <a:latin typeface="Arial" pitchFamily="34" charset="0"/>
                          <a:cs typeface="Arial" pitchFamily="34" charset="0"/>
                        </a:rPr>
                        <a:t>(n = 302)</a:t>
                      </a:r>
                      <a:endParaRPr lang="en-US" sz="1400" b="1" dirty="0">
                        <a:solidFill>
                          <a:srgbClr val="FFFF00"/>
                        </a:solidFill>
                        <a:latin typeface="Arial" pitchFamily="34" charset="0"/>
                        <a:ea typeface="Times New Roman"/>
                        <a:cs typeface="Arial" pitchFamily="34" charset="0"/>
                      </a:endParaRPr>
                    </a:p>
                  </a:txBody>
                  <a:tcPr marL="45720" marR="9144" marT="0" marB="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r h="226419">
                <a:tc>
                  <a:txBody>
                    <a:bodyPr/>
                    <a:lstStyle/>
                    <a:p>
                      <a:pPr marL="11430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bg1"/>
                          </a:solidFill>
                          <a:latin typeface="Arial" pitchFamily="34" charset="0"/>
                          <a:ea typeface="+mn-ea"/>
                          <a:cs typeface="Arial" pitchFamily="34" charset="0"/>
                        </a:rPr>
                        <a:t>Nasopharyngitis</a:t>
                      </a:r>
                    </a:p>
                  </a:txBody>
                  <a:tcPr marL="182880" marR="9144"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50196"/>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smtClean="0">
                        <a:solidFill>
                          <a:schemeClr val="bg2"/>
                        </a:solidFill>
                        <a:latin typeface="Arial" pitchFamily="34" charset="0"/>
                        <a:ea typeface="Times New Roman"/>
                        <a:cs typeface="Arial" pitchFamily="34" charset="0"/>
                      </a:endParaRPr>
                    </a:p>
                  </a:txBody>
                  <a:tcPr marL="45720" marR="9144"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1"/>
                          </a:solidFill>
                          <a:latin typeface="Arial" pitchFamily="34" charset="0"/>
                          <a:ea typeface="Times New Roman"/>
                          <a:cs typeface="Arial" pitchFamily="34" charset="0"/>
                        </a:rPr>
                        <a:t>10.5% </a:t>
                      </a:r>
                      <a:endParaRPr lang="en-US" sz="1400" dirty="0">
                        <a:solidFill>
                          <a:schemeClr val="bg1"/>
                        </a:solidFill>
                        <a:latin typeface="Arial" pitchFamily="34" charset="0"/>
                        <a:ea typeface="Times New Roman"/>
                        <a:cs typeface="Arial" pitchFamily="34" charset="0"/>
                      </a:endParaRPr>
                    </a:p>
                  </a:txBody>
                  <a:tcPr marL="38100" marR="38100" marT="0" marB="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50196"/>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smtClean="0">
                        <a:solidFill>
                          <a:schemeClr val="bg2"/>
                        </a:solidFill>
                        <a:latin typeface="Arial" pitchFamily="34" charset="0"/>
                        <a:ea typeface="Times New Roman"/>
                        <a:cs typeface="Arial" pitchFamily="34" charset="0"/>
                      </a:endParaRPr>
                    </a:p>
                  </a:txBody>
                  <a:tcPr marL="45720" marR="9144"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2"/>
                          </a:solidFill>
                          <a:latin typeface="Arial" pitchFamily="34" charset="0"/>
                          <a:cs typeface="Arial" pitchFamily="34" charset="0"/>
                        </a:rPr>
                        <a:t>9.6%</a:t>
                      </a:r>
                      <a:endParaRPr lang="en-US" sz="1400" dirty="0">
                        <a:solidFill>
                          <a:schemeClr val="bg2"/>
                        </a:solidFill>
                        <a:latin typeface="Arial" pitchFamily="34" charset="0"/>
                        <a:ea typeface="Times New Roman"/>
                        <a:cs typeface="Arial" pitchFamily="34" charset="0"/>
                      </a:endParaRPr>
                    </a:p>
                  </a:txBody>
                  <a:tcPr marL="45720" marR="9144"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49804"/>
                      </a:srgbClr>
                    </a:solidFill>
                  </a:tcPr>
                </a:tc>
              </a:tr>
              <a:tr h="226419">
                <a:tc>
                  <a:txBody>
                    <a:bodyPr/>
                    <a:lstStyle/>
                    <a:p>
                      <a:pPr marL="11430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bg1"/>
                          </a:solidFill>
                          <a:latin typeface="Arial" pitchFamily="34" charset="0"/>
                          <a:ea typeface="+mn-ea"/>
                          <a:cs typeface="Arial" pitchFamily="34" charset="0"/>
                        </a:rPr>
                        <a:t>Upper respiratory tract infection</a:t>
                      </a:r>
                    </a:p>
                  </a:txBody>
                  <a:tcPr marL="182880" marR="9144"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50196"/>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1"/>
                          </a:solidFill>
                          <a:latin typeface="Arial" pitchFamily="34" charset="0"/>
                          <a:ea typeface="Times New Roman"/>
                          <a:cs typeface="Arial" pitchFamily="34" charset="0"/>
                        </a:rPr>
                        <a:t>9.3%</a:t>
                      </a:r>
                      <a:endParaRPr lang="en-US" sz="1400" dirty="0">
                        <a:solidFill>
                          <a:schemeClr val="bg1"/>
                        </a:solidFill>
                        <a:latin typeface="Arial" pitchFamily="34" charset="0"/>
                        <a:ea typeface="Times New Roman"/>
                        <a:cs typeface="Arial" pitchFamily="34" charset="0"/>
                      </a:endParaRPr>
                    </a:p>
                  </a:txBody>
                  <a:tcPr marL="38100" marR="38100" marT="0" marB="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50196"/>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2"/>
                          </a:solidFill>
                          <a:latin typeface="Arial" pitchFamily="34" charset="0"/>
                          <a:cs typeface="Arial" pitchFamily="34" charset="0"/>
                        </a:rPr>
                        <a:t>6.3%</a:t>
                      </a:r>
                      <a:endParaRPr lang="en-US" sz="1400" dirty="0">
                        <a:solidFill>
                          <a:schemeClr val="bg2"/>
                        </a:solidFill>
                        <a:latin typeface="Arial" pitchFamily="34" charset="0"/>
                        <a:ea typeface="Times New Roman"/>
                        <a:cs typeface="Arial" pitchFamily="34" charset="0"/>
                      </a:endParaRPr>
                    </a:p>
                  </a:txBody>
                  <a:tcPr marL="45720" marR="9144"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50196"/>
                      </a:srgbClr>
                    </a:solidFill>
                  </a:tcPr>
                </a:tc>
              </a:tr>
              <a:tr h="226419">
                <a:tc>
                  <a:txBody>
                    <a:bodyPr/>
                    <a:lstStyle/>
                    <a:p>
                      <a:pPr marL="11430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bg1"/>
                          </a:solidFill>
                          <a:latin typeface="Arial" pitchFamily="34" charset="0"/>
                          <a:ea typeface="+mn-ea"/>
                          <a:cs typeface="Arial" pitchFamily="34" charset="0"/>
                        </a:rPr>
                        <a:t>Influenza</a:t>
                      </a:r>
                    </a:p>
                  </a:txBody>
                  <a:tcPr marL="182880" marR="9144"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50196"/>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1"/>
                          </a:solidFill>
                          <a:latin typeface="Arial" pitchFamily="34" charset="0"/>
                          <a:ea typeface="Times New Roman"/>
                          <a:cs typeface="Arial" pitchFamily="34" charset="0"/>
                        </a:rPr>
                        <a:t>7.5%</a:t>
                      </a:r>
                      <a:endParaRPr lang="en-US" sz="1400" dirty="0">
                        <a:solidFill>
                          <a:schemeClr val="bg1"/>
                        </a:solidFill>
                        <a:latin typeface="Arial" pitchFamily="34" charset="0"/>
                        <a:ea typeface="Times New Roman"/>
                        <a:cs typeface="Arial" pitchFamily="34" charset="0"/>
                      </a:endParaRPr>
                    </a:p>
                  </a:txBody>
                  <a:tcPr marL="38100" marR="38100" marT="0" marB="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50196"/>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2"/>
                          </a:solidFill>
                          <a:latin typeface="Arial" pitchFamily="34" charset="0"/>
                          <a:cs typeface="Arial" pitchFamily="34" charset="0"/>
                        </a:rPr>
                        <a:t>6.3%</a:t>
                      </a:r>
                      <a:endParaRPr lang="en-US" sz="1400" dirty="0">
                        <a:solidFill>
                          <a:schemeClr val="bg2"/>
                        </a:solidFill>
                        <a:latin typeface="Arial" pitchFamily="34" charset="0"/>
                        <a:ea typeface="Times New Roman"/>
                        <a:cs typeface="Arial" pitchFamily="34" charset="0"/>
                      </a:endParaRPr>
                    </a:p>
                  </a:txBody>
                  <a:tcPr marL="45720" marR="9144"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50196"/>
                      </a:srgbClr>
                    </a:solidFill>
                  </a:tcPr>
                </a:tc>
              </a:tr>
              <a:tr h="226419">
                <a:tc>
                  <a:txBody>
                    <a:bodyPr/>
                    <a:lstStyle/>
                    <a:p>
                      <a:pPr marL="11430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bg1"/>
                          </a:solidFill>
                          <a:latin typeface="Arial" pitchFamily="34" charset="0"/>
                          <a:ea typeface="+mn-ea"/>
                          <a:cs typeface="Arial" pitchFamily="34" charset="0"/>
                        </a:rPr>
                        <a:t>Back pain</a:t>
                      </a:r>
                    </a:p>
                  </a:txBody>
                  <a:tcPr marL="182880" marR="9144"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49804"/>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1"/>
                          </a:solidFill>
                          <a:latin typeface="Arial" pitchFamily="34" charset="0"/>
                          <a:ea typeface="Times New Roman"/>
                          <a:cs typeface="Arial" pitchFamily="34" charset="0"/>
                        </a:rPr>
                        <a:t>6.2%</a:t>
                      </a:r>
                      <a:endParaRPr lang="en-US" sz="1400" dirty="0">
                        <a:solidFill>
                          <a:schemeClr val="bg1"/>
                        </a:solidFill>
                        <a:latin typeface="Arial" pitchFamily="34" charset="0"/>
                        <a:ea typeface="Times New Roman"/>
                        <a:cs typeface="Arial" pitchFamily="34" charset="0"/>
                      </a:endParaRPr>
                    </a:p>
                  </a:txBody>
                  <a:tcPr marL="38100" marR="38100" marT="0" marB="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50196"/>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2"/>
                          </a:solidFill>
                          <a:latin typeface="Arial" pitchFamily="34" charset="0"/>
                          <a:cs typeface="Arial" pitchFamily="34" charset="0"/>
                        </a:rPr>
                        <a:t>5.6%</a:t>
                      </a:r>
                      <a:endParaRPr lang="en-US" sz="1400" dirty="0">
                        <a:solidFill>
                          <a:schemeClr val="bg2"/>
                        </a:solidFill>
                        <a:latin typeface="Arial" pitchFamily="34" charset="0"/>
                        <a:ea typeface="Times New Roman"/>
                        <a:cs typeface="Arial" pitchFamily="34" charset="0"/>
                      </a:endParaRPr>
                    </a:p>
                  </a:txBody>
                  <a:tcPr marL="45720" marR="9144"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49804"/>
                      </a:srgbClr>
                    </a:solidFill>
                  </a:tcPr>
                </a:tc>
              </a:tr>
              <a:tr h="226419">
                <a:tc>
                  <a:txBody>
                    <a:bodyPr/>
                    <a:lstStyle/>
                    <a:p>
                      <a:pPr marL="11430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bg1"/>
                          </a:solidFill>
                          <a:latin typeface="Arial" pitchFamily="34" charset="0"/>
                          <a:ea typeface="+mn-ea"/>
                          <a:cs typeface="Arial" pitchFamily="34" charset="0"/>
                        </a:rPr>
                        <a:t>Injection site reactions</a:t>
                      </a:r>
                      <a:r>
                        <a:rPr lang="en-US" sz="1400" kern="1200" baseline="30000" dirty="0" smtClean="0">
                          <a:solidFill>
                            <a:schemeClr val="bg1"/>
                          </a:solidFill>
                          <a:latin typeface="Arial" pitchFamily="34" charset="0"/>
                          <a:ea typeface="+mn-ea"/>
                          <a:cs typeface="Arial" pitchFamily="34" charset="0"/>
                        </a:rPr>
                        <a:t>†</a:t>
                      </a:r>
                    </a:p>
                  </a:txBody>
                  <a:tcPr marL="182880" marR="9144"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50196"/>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1"/>
                          </a:solidFill>
                          <a:latin typeface="Arial" pitchFamily="34" charset="0"/>
                          <a:ea typeface="Times New Roman"/>
                          <a:cs typeface="Arial" pitchFamily="34" charset="0"/>
                        </a:rPr>
                        <a:t>5.7%</a:t>
                      </a:r>
                      <a:endParaRPr lang="en-US" sz="1400" dirty="0">
                        <a:solidFill>
                          <a:schemeClr val="bg1"/>
                        </a:solidFill>
                        <a:latin typeface="Arial" pitchFamily="34" charset="0"/>
                        <a:ea typeface="Times New Roman"/>
                        <a:cs typeface="Arial" pitchFamily="34" charset="0"/>
                      </a:endParaRPr>
                    </a:p>
                  </a:txBody>
                  <a:tcPr marL="38100" marR="38100" marT="0" marB="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50196"/>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2"/>
                          </a:solidFill>
                          <a:latin typeface="Arial" pitchFamily="34" charset="0"/>
                          <a:cs typeface="Arial" pitchFamily="34" charset="0"/>
                        </a:rPr>
                        <a:t>5.0%</a:t>
                      </a:r>
                      <a:endParaRPr lang="en-US" sz="1400" dirty="0">
                        <a:solidFill>
                          <a:schemeClr val="bg2"/>
                        </a:solidFill>
                        <a:latin typeface="Arial" pitchFamily="34" charset="0"/>
                        <a:ea typeface="Times New Roman"/>
                        <a:cs typeface="Arial" pitchFamily="34" charset="0"/>
                      </a:endParaRPr>
                    </a:p>
                  </a:txBody>
                  <a:tcPr marL="45720" marR="9144"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50196"/>
                      </a:srgbClr>
                    </a:solidFill>
                  </a:tcPr>
                </a:tc>
              </a:tr>
              <a:tr h="226419">
                <a:tc>
                  <a:txBody>
                    <a:bodyPr/>
                    <a:lstStyle/>
                    <a:p>
                      <a:pPr marL="11430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bg1"/>
                          </a:solidFill>
                          <a:latin typeface="Arial" pitchFamily="34" charset="0"/>
                          <a:ea typeface="+mn-ea"/>
                          <a:cs typeface="Arial" pitchFamily="34" charset="0"/>
                        </a:rPr>
                        <a:t>Cough</a:t>
                      </a:r>
                    </a:p>
                  </a:txBody>
                  <a:tcPr marL="182880" marR="9144"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49804"/>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1"/>
                          </a:solidFill>
                          <a:latin typeface="Arial" pitchFamily="34" charset="0"/>
                          <a:ea typeface="Times New Roman"/>
                          <a:cs typeface="Arial" pitchFamily="34" charset="0"/>
                        </a:rPr>
                        <a:t>4.5%</a:t>
                      </a:r>
                      <a:endParaRPr lang="en-US" sz="1400" dirty="0">
                        <a:solidFill>
                          <a:schemeClr val="bg1"/>
                        </a:solidFill>
                        <a:latin typeface="Arial" pitchFamily="34" charset="0"/>
                        <a:ea typeface="Times New Roman"/>
                        <a:cs typeface="Arial" pitchFamily="34" charset="0"/>
                      </a:endParaRPr>
                    </a:p>
                  </a:txBody>
                  <a:tcPr marL="38100" marR="38100" marT="0" marB="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49804"/>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2"/>
                          </a:solidFill>
                          <a:latin typeface="Arial" pitchFamily="34" charset="0"/>
                          <a:cs typeface="Arial" pitchFamily="34" charset="0"/>
                        </a:rPr>
                        <a:t>3.6%</a:t>
                      </a:r>
                      <a:endParaRPr lang="en-US" sz="1400" dirty="0">
                        <a:solidFill>
                          <a:schemeClr val="bg2"/>
                        </a:solidFill>
                        <a:latin typeface="Arial" pitchFamily="34" charset="0"/>
                        <a:ea typeface="Times New Roman"/>
                        <a:cs typeface="Arial" pitchFamily="34" charset="0"/>
                      </a:endParaRPr>
                    </a:p>
                  </a:txBody>
                  <a:tcPr marL="45720" marR="9144"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49804"/>
                      </a:srgbClr>
                    </a:solidFill>
                  </a:tcPr>
                </a:tc>
              </a:tr>
              <a:tr h="226419">
                <a:tc>
                  <a:txBody>
                    <a:bodyPr/>
                    <a:lstStyle/>
                    <a:p>
                      <a:pPr marL="11430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bg1"/>
                          </a:solidFill>
                          <a:latin typeface="Arial" pitchFamily="34" charset="0"/>
                          <a:ea typeface="+mn-ea"/>
                          <a:cs typeface="Arial" pitchFamily="34" charset="0"/>
                        </a:rPr>
                        <a:t>Urinary tract infection </a:t>
                      </a:r>
                    </a:p>
                  </a:txBody>
                  <a:tcPr marL="182880" marR="9144"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49804"/>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1"/>
                          </a:solidFill>
                          <a:latin typeface="Arial" pitchFamily="34" charset="0"/>
                          <a:ea typeface="Times New Roman"/>
                          <a:cs typeface="Arial" pitchFamily="34" charset="0"/>
                        </a:rPr>
                        <a:t>4.5%</a:t>
                      </a:r>
                      <a:endParaRPr lang="en-US" sz="1400" dirty="0">
                        <a:solidFill>
                          <a:schemeClr val="bg1"/>
                        </a:solidFill>
                        <a:latin typeface="Arial" pitchFamily="34" charset="0"/>
                        <a:ea typeface="Times New Roman"/>
                        <a:cs typeface="Arial" pitchFamily="34" charset="0"/>
                      </a:endParaRPr>
                    </a:p>
                  </a:txBody>
                  <a:tcPr marL="38100" marR="38100" marT="0" marB="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49804"/>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2"/>
                          </a:solidFill>
                          <a:latin typeface="Arial" pitchFamily="34" charset="0"/>
                          <a:cs typeface="Arial" pitchFamily="34" charset="0"/>
                        </a:rPr>
                        <a:t>3.6%</a:t>
                      </a:r>
                      <a:endParaRPr lang="en-US" sz="1400" dirty="0">
                        <a:solidFill>
                          <a:schemeClr val="bg2"/>
                        </a:solidFill>
                        <a:latin typeface="Arial" pitchFamily="34" charset="0"/>
                        <a:ea typeface="Times New Roman"/>
                        <a:cs typeface="Arial" pitchFamily="34" charset="0"/>
                      </a:endParaRPr>
                    </a:p>
                  </a:txBody>
                  <a:tcPr marL="45720" marR="9144"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49804"/>
                      </a:srgbClr>
                    </a:solidFill>
                  </a:tcPr>
                </a:tc>
              </a:tr>
              <a:tr h="226419">
                <a:tc>
                  <a:txBody>
                    <a:bodyPr/>
                    <a:lstStyle/>
                    <a:p>
                      <a:pPr marL="11430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bg1"/>
                          </a:solidFill>
                          <a:latin typeface="Arial" pitchFamily="34" charset="0"/>
                          <a:ea typeface="+mn-ea"/>
                          <a:cs typeface="Arial" pitchFamily="34" charset="0"/>
                        </a:rPr>
                        <a:t>Sinusitis</a:t>
                      </a:r>
                    </a:p>
                  </a:txBody>
                  <a:tcPr marL="182880" marR="9144"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49804"/>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1"/>
                          </a:solidFill>
                          <a:latin typeface="Arial" pitchFamily="34" charset="0"/>
                          <a:ea typeface="Times New Roman"/>
                          <a:cs typeface="Arial" pitchFamily="34" charset="0"/>
                        </a:rPr>
                        <a:t>4.2%</a:t>
                      </a:r>
                      <a:endParaRPr lang="en-US" sz="1400" dirty="0">
                        <a:solidFill>
                          <a:schemeClr val="bg1"/>
                        </a:solidFill>
                        <a:latin typeface="Arial" pitchFamily="34" charset="0"/>
                        <a:ea typeface="Times New Roman"/>
                        <a:cs typeface="Arial" pitchFamily="34" charset="0"/>
                      </a:endParaRPr>
                    </a:p>
                  </a:txBody>
                  <a:tcPr marL="38100" marR="38100" marT="0" marB="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49804"/>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2"/>
                          </a:solidFill>
                          <a:latin typeface="Arial" pitchFamily="34" charset="0"/>
                          <a:cs typeface="Arial" pitchFamily="34" charset="0"/>
                        </a:rPr>
                        <a:t>3.0%</a:t>
                      </a:r>
                      <a:endParaRPr lang="en-US" sz="1400" dirty="0">
                        <a:solidFill>
                          <a:schemeClr val="bg2"/>
                        </a:solidFill>
                        <a:latin typeface="Arial" pitchFamily="34" charset="0"/>
                        <a:ea typeface="Times New Roman"/>
                        <a:cs typeface="Arial" pitchFamily="34" charset="0"/>
                      </a:endParaRPr>
                    </a:p>
                  </a:txBody>
                  <a:tcPr marL="45720" marR="9144"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49804"/>
                      </a:srgbClr>
                    </a:solidFill>
                  </a:tcPr>
                </a:tc>
              </a:tr>
              <a:tr h="226419">
                <a:tc>
                  <a:txBody>
                    <a:bodyPr/>
                    <a:lstStyle/>
                    <a:p>
                      <a:pPr marL="11430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bg1"/>
                          </a:solidFill>
                          <a:latin typeface="Arial" pitchFamily="34" charset="0"/>
                          <a:ea typeface="+mn-ea"/>
                          <a:cs typeface="Arial" pitchFamily="34" charset="0"/>
                        </a:rPr>
                        <a:t>Headache</a:t>
                      </a:r>
                    </a:p>
                  </a:txBody>
                  <a:tcPr marL="182880" marR="9144"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49804"/>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1"/>
                          </a:solidFill>
                          <a:latin typeface="Arial" pitchFamily="34" charset="0"/>
                          <a:ea typeface="Times New Roman"/>
                          <a:cs typeface="Arial" pitchFamily="34" charset="0"/>
                        </a:rPr>
                        <a:t>4.0%</a:t>
                      </a:r>
                      <a:endParaRPr lang="en-US" sz="1400" dirty="0">
                        <a:solidFill>
                          <a:schemeClr val="bg1"/>
                        </a:solidFill>
                        <a:latin typeface="Arial" pitchFamily="34" charset="0"/>
                        <a:ea typeface="Times New Roman"/>
                        <a:cs typeface="Arial" pitchFamily="34" charset="0"/>
                      </a:endParaRPr>
                    </a:p>
                  </a:txBody>
                  <a:tcPr marL="38100" marR="38100" marT="0" marB="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49804"/>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2"/>
                          </a:solidFill>
                          <a:latin typeface="Arial" pitchFamily="34" charset="0"/>
                          <a:cs typeface="Arial" pitchFamily="34" charset="0"/>
                        </a:rPr>
                        <a:t>3.6%</a:t>
                      </a:r>
                      <a:endParaRPr lang="en-US" sz="1400" dirty="0">
                        <a:solidFill>
                          <a:schemeClr val="bg2"/>
                        </a:solidFill>
                        <a:latin typeface="Arial" pitchFamily="34" charset="0"/>
                        <a:ea typeface="Times New Roman"/>
                        <a:cs typeface="Arial" pitchFamily="34" charset="0"/>
                      </a:endParaRPr>
                    </a:p>
                  </a:txBody>
                  <a:tcPr marL="45720" marR="9144"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49804"/>
                      </a:srgbClr>
                    </a:solidFill>
                  </a:tcPr>
                </a:tc>
              </a:tr>
              <a:tr h="226419">
                <a:tc>
                  <a:txBody>
                    <a:bodyPr/>
                    <a:lstStyle/>
                    <a:p>
                      <a:pPr marL="11430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bg1"/>
                          </a:solidFill>
                          <a:latin typeface="Arial" pitchFamily="34" charset="0"/>
                          <a:ea typeface="+mn-ea"/>
                          <a:cs typeface="Arial" pitchFamily="34" charset="0"/>
                        </a:rPr>
                        <a:t>Myalgia</a:t>
                      </a:r>
                    </a:p>
                  </a:txBody>
                  <a:tcPr marL="182880" marR="9144"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49804"/>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1"/>
                          </a:solidFill>
                          <a:latin typeface="Arial" pitchFamily="34" charset="0"/>
                          <a:ea typeface="Times New Roman"/>
                          <a:cs typeface="Arial" pitchFamily="34" charset="0"/>
                        </a:rPr>
                        <a:t>4.0%</a:t>
                      </a:r>
                      <a:endParaRPr lang="en-US" sz="1400" dirty="0">
                        <a:solidFill>
                          <a:schemeClr val="bg1"/>
                        </a:solidFill>
                        <a:latin typeface="Arial" pitchFamily="34" charset="0"/>
                        <a:ea typeface="Times New Roman"/>
                        <a:cs typeface="Arial" pitchFamily="34" charset="0"/>
                      </a:endParaRPr>
                    </a:p>
                  </a:txBody>
                  <a:tcPr marL="38100" marR="38100" marT="0" marB="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49804"/>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2"/>
                          </a:solidFill>
                          <a:latin typeface="Arial" pitchFamily="34" charset="0"/>
                          <a:cs typeface="Arial" pitchFamily="34" charset="0"/>
                        </a:rPr>
                        <a:t>3.0%</a:t>
                      </a:r>
                      <a:endParaRPr lang="en-US" sz="1400" dirty="0">
                        <a:solidFill>
                          <a:schemeClr val="bg2"/>
                        </a:solidFill>
                        <a:latin typeface="Arial" pitchFamily="34" charset="0"/>
                        <a:ea typeface="Times New Roman"/>
                        <a:cs typeface="Arial" pitchFamily="34" charset="0"/>
                      </a:endParaRPr>
                    </a:p>
                  </a:txBody>
                  <a:tcPr marL="45720" marR="9144"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49804"/>
                      </a:srgbClr>
                    </a:solidFill>
                  </a:tcPr>
                </a:tc>
              </a:tr>
              <a:tr h="226419">
                <a:tc>
                  <a:txBody>
                    <a:bodyPr/>
                    <a:lstStyle/>
                    <a:p>
                      <a:pPr marL="11430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bg1"/>
                          </a:solidFill>
                          <a:latin typeface="Arial" pitchFamily="34" charset="0"/>
                          <a:ea typeface="+mn-ea"/>
                          <a:cs typeface="Arial" pitchFamily="34" charset="0"/>
                        </a:rPr>
                        <a:t>Dizziness</a:t>
                      </a:r>
                    </a:p>
                  </a:txBody>
                  <a:tcPr marL="182880" marR="9144"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49804"/>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1"/>
                          </a:solidFill>
                          <a:latin typeface="Arial" pitchFamily="34" charset="0"/>
                          <a:ea typeface="Times New Roman"/>
                          <a:cs typeface="Arial" pitchFamily="34" charset="0"/>
                        </a:rPr>
                        <a:t>3.7%</a:t>
                      </a:r>
                      <a:endParaRPr lang="en-US" sz="1400" dirty="0">
                        <a:solidFill>
                          <a:schemeClr val="bg1"/>
                        </a:solidFill>
                        <a:latin typeface="Arial" pitchFamily="34" charset="0"/>
                        <a:ea typeface="Times New Roman"/>
                        <a:cs typeface="Arial" pitchFamily="34" charset="0"/>
                      </a:endParaRPr>
                    </a:p>
                  </a:txBody>
                  <a:tcPr marL="38100" marR="38100" marT="0" marB="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49804"/>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2"/>
                          </a:solidFill>
                          <a:latin typeface="Arial" pitchFamily="34" charset="0"/>
                          <a:cs typeface="Arial" pitchFamily="34" charset="0"/>
                        </a:rPr>
                        <a:t>2.6%</a:t>
                      </a:r>
                      <a:endParaRPr lang="en-US" sz="1400" dirty="0">
                        <a:solidFill>
                          <a:schemeClr val="bg2"/>
                        </a:solidFill>
                        <a:latin typeface="Arial" pitchFamily="34" charset="0"/>
                        <a:ea typeface="Times New Roman"/>
                        <a:cs typeface="Arial" pitchFamily="34" charset="0"/>
                      </a:endParaRPr>
                    </a:p>
                  </a:txBody>
                  <a:tcPr marL="45720" marR="9144"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49804"/>
                      </a:srgbClr>
                    </a:solidFill>
                  </a:tcPr>
                </a:tc>
              </a:tr>
              <a:tr h="226419">
                <a:tc>
                  <a:txBody>
                    <a:bodyPr/>
                    <a:lstStyle/>
                    <a:p>
                      <a:pPr marL="11430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bg1"/>
                          </a:solidFill>
                          <a:latin typeface="Arial" pitchFamily="34" charset="0"/>
                          <a:ea typeface="+mn-ea"/>
                          <a:cs typeface="Arial" pitchFamily="34" charset="0"/>
                        </a:rPr>
                        <a:t>Musculoskeletal pain </a:t>
                      </a:r>
                    </a:p>
                  </a:txBody>
                  <a:tcPr marL="182880" marR="9144"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49804"/>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1"/>
                          </a:solidFill>
                          <a:latin typeface="Arial" pitchFamily="34" charset="0"/>
                          <a:ea typeface="Times New Roman"/>
                          <a:cs typeface="Arial" pitchFamily="34" charset="0"/>
                        </a:rPr>
                        <a:t>3.3%</a:t>
                      </a:r>
                      <a:endParaRPr lang="en-US" sz="1400" dirty="0">
                        <a:solidFill>
                          <a:schemeClr val="bg1"/>
                        </a:solidFill>
                        <a:latin typeface="Arial" pitchFamily="34" charset="0"/>
                        <a:ea typeface="Times New Roman"/>
                        <a:cs typeface="Arial" pitchFamily="34" charset="0"/>
                      </a:endParaRPr>
                    </a:p>
                  </a:txBody>
                  <a:tcPr marL="38100" marR="38100" marT="0" marB="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49804"/>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2"/>
                          </a:solidFill>
                          <a:latin typeface="Arial" pitchFamily="34" charset="0"/>
                          <a:cs typeface="Arial" pitchFamily="34" charset="0"/>
                        </a:rPr>
                        <a:t>3.0%</a:t>
                      </a:r>
                      <a:endParaRPr lang="en-US" sz="1400" dirty="0">
                        <a:solidFill>
                          <a:schemeClr val="bg2"/>
                        </a:solidFill>
                        <a:latin typeface="Arial" pitchFamily="34" charset="0"/>
                        <a:ea typeface="Times New Roman"/>
                        <a:cs typeface="Arial" pitchFamily="34" charset="0"/>
                      </a:endParaRPr>
                    </a:p>
                  </a:txBody>
                  <a:tcPr marL="45720" marR="9144"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49804"/>
                      </a:srgbClr>
                    </a:solidFill>
                  </a:tcPr>
                </a:tc>
              </a:tr>
              <a:tr h="226419">
                <a:tc>
                  <a:txBody>
                    <a:bodyPr/>
                    <a:lstStyle/>
                    <a:p>
                      <a:pPr marL="11430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bg1"/>
                          </a:solidFill>
                          <a:latin typeface="Arial" pitchFamily="34" charset="0"/>
                          <a:ea typeface="+mn-ea"/>
                          <a:cs typeface="Arial" pitchFamily="34" charset="0"/>
                        </a:rPr>
                        <a:t>Hypertension</a:t>
                      </a:r>
                    </a:p>
                  </a:txBody>
                  <a:tcPr marL="182880" marR="9144"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49804"/>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1"/>
                          </a:solidFill>
                          <a:latin typeface="Arial" pitchFamily="34" charset="0"/>
                          <a:ea typeface="Times New Roman"/>
                          <a:cs typeface="Arial" pitchFamily="34" charset="0"/>
                        </a:rPr>
                        <a:t>3.2%</a:t>
                      </a:r>
                      <a:endParaRPr lang="en-US" sz="1400" dirty="0">
                        <a:solidFill>
                          <a:schemeClr val="bg1"/>
                        </a:solidFill>
                        <a:latin typeface="Arial" pitchFamily="34" charset="0"/>
                        <a:ea typeface="Times New Roman"/>
                        <a:cs typeface="Arial" pitchFamily="34" charset="0"/>
                      </a:endParaRPr>
                    </a:p>
                  </a:txBody>
                  <a:tcPr marL="38100" marR="38100" marT="0" marB="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49804"/>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2"/>
                          </a:solidFill>
                          <a:latin typeface="Arial" pitchFamily="34" charset="0"/>
                          <a:cs typeface="Arial" pitchFamily="34" charset="0"/>
                        </a:rPr>
                        <a:t>2.3%</a:t>
                      </a:r>
                      <a:endParaRPr lang="en-US" sz="1400" dirty="0">
                        <a:solidFill>
                          <a:schemeClr val="bg2"/>
                        </a:solidFill>
                        <a:latin typeface="Arial" pitchFamily="34" charset="0"/>
                        <a:ea typeface="Times New Roman"/>
                        <a:cs typeface="Arial" pitchFamily="34" charset="0"/>
                      </a:endParaRPr>
                    </a:p>
                  </a:txBody>
                  <a:tcPr marL="45720" marR="9144"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49804"/>
                      </a:srgbClr>
                    </a:solidFill>
                  </a:tcPr>
                </a:tc>
              </a:tr>
              <a:tr h="226419">
                <a:tc>
                  <a:txBody>
                    <a:bodyPr/>
                    <a:lstStyle/>
                    <a:p>
                      <a:pPr marL="11430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bg1"/>
                          </a:solidFill>
                          <a:latin typeface="Arial" pitchFamily="34" charset="0"/>
                          <a:ea typeface="+mn-ea"/>
                          <a:cs typeface="Arial" pitchFamily="34" charset="0"/>
                        </a:rPr>
                        <a:t>Diarrhea</a:t>
                      </a:r>
                    </a:p>
                  </a:txBody>
                  <a:tcPr marL="182880" marR="9144"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49804"/>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1"/>
                          </a:solidFill>
                          <a:latin typeface="Arial" pitchFamily="34" charset="0"/>
                          <a:ea typeface="Times New Roman"/>
                          <a:cs typeface="Arial" pitchFamily="34" charset="0"/>
                        </a:rPr>
                        <a:t>3.0%</a:t>
                      </a:r>
                      <a:endParaRPr lang="en-US" sz="1400" dirty="0">
                        <a:solidFill>
                          <a:schemeClr val="bg1"/>
                        </a:solidFill>
                        <a:latin typeface="Arial" pitchFamily="34" charset="0"/>
                        <a:ea typeface="Times New Roman"/>
                        <a:cs typeface="Arial" pitchFamily="34" charset="0"/>
                      </a:endParaRPr>
                    </a:p>
                  </a:txBody>
                  <a:tcPr marL="38100" marR="38100" marT="0" marB="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49804"/>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2"/>
                          </a:solidFill>
                          <a:latin typeface="Arial" pitchFamily="34" charset="0"/>
                          <a:cs typeface="Arial" pitchFamily="34" charset="0"/>
                        </a:rPr>
                        <a:t>2.6%</a:t>
                      </a:r>
                      <a:endParaRPr lang="en-US" sz="1400" dirty="0">
                        <a:solidFill>
                          <a:schemeClr val="bg2"/>
                        </a:solidFill>
                        <a:latin typeface="Arial" pitchFamily="34" charset="0"/>
                        <a:ea typeface="Times New Roman"/>
                        <a:cs typeface="Arial" pitchFamily="34" charset="0"/>
                      </a:endParaRPr>
                    </a:p>
                  </a:txBody>
                  <a:tcPr marL="45720" marR="9144"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49804"/>
                      </a:srgbClr>
                    </a:solidFill>
                  </a:tcPr>
                </a:tc>
              </a:tr>
              <a:tr h="226419">
                <a:tc>
                  <a:txBody>
                    <a:bodyPr/>
                    <a:lstStyle/>
                    <a:p>
                      <a:pPr marL="11430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bg1"/>
                          </a:solidFill>
                          <a:latin typeface="Arial" pitchFamily="34" charset="0"/>
                          <a:ea typeface="+mn-ea"/>
                          <a:cs typeface="Arial" pitchFamily="34" charset="0"/>
                        </a:rPr>
                        <a:t>Gastroenteritis</a:t>
                      </a:r>
                    </a:p>
                  </a:txBody>
                  <a:tcPr marL="182880" marR="9144"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1052B4">
                        <a:alpha val="49804"/>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1"/>
                          </a:solidFill>
                          <a:latin typeface="Arial" pitchFamily="34" charset="0"/>
                          <a:ea typeface="Times New Roman"/>
                          <a:cs typeface="Arial" pitchFamily="34" charset="0"/>
                        </a:rPr>
                        <a:t>3.0%</a:t>
                      </a:r>
                      <a:endParaRPr lang="en-US" sz="1400" dirty="0">
                        <a:solidFill>
                          <a:schemeClr val="bg1"/>
                        </a:solidFill>
                        <a:latin typeface="Arial" pitchFamily="34" charset="0"/>
                        <a:ea typeface="Times New Roman"/>
                        <a:cs typeface="Arial" pitchFamily="34" charset="0"/>
                      </a:endParaRPr>
                    </a:p>
                  </a:txBody>
                  <a:tcPr marL="38100" marR="38100" marT="0" marB="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1052B4">
                        <a:alpha val="49804"/>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2"/>
                          </a:solidFill>
                          <a:latin typeface="Arial" pitchFamily="34" charset="0"/>
                          <a:cs typeface="Arial" pitchFamily="34" charset="0"/>
                        </a:rPr>
                        <a:t>2.0%</a:t>
                      </a:r>
                      <a:endParaRPr lang="en-US" sz="1400" dirty="0">
                        <a:solidFill>
                          <a:schemeClr val="bg2"/>
                        </a:solidFill>
                        <a:latin typeface="Arial" pitchFamily="34" charset="0"/>
                        <a:ea typeface="Times New Roman"/>
                        <a:cs typeface="Arial" pitchFamily="34" charset="0"/>
                      </a:endParaRPr>
                    </a:p>
                  </a:txBody>
                  <a:tcPr marL="45720" marR="9144"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1052B4">
                        <a:alpha val="49804"/>
                      </a:srgbClr>
                    </a:solidFill>
                  </a:tcPr>
                </a:tc>
              </a:tr>
            </a:tbl>
          </a:graphicData>
        </a:graphic>
      </p:graphicFrame>
      <p:sp>
        <p:nvSpPr>
          <p:cNvPr id="13" name="Rectangle 12"/>
          <p:cNvSpPr/>
          <p:nvPr/>
        </p:nvSpPr>
        <p:spPr>
          <a:xfrm>
            <a:off x="283464" y="5657974"/>
            <a:ext cx="8749411" cy="493589"/>
          </a:xfrm>
          <a:prstGeom prst="rect">
            <a:avLst/>
          </a:prstGeom>
        </p:spPr>
        <p:txBody>
          <a:bodyPr wrap="square" lIns="0" tIns="0" rIns="0" bIns="0" anchor="b" anchorCtr="0">
            <a:noAutofit/>
          </a:bodyPr>
          <a:lstStyle/>
          <a:p>
            <a:endParaRPr lang="en-US" sz="900" dirty="0" smtClean="0">
              <a:solidFill>
                <a:prstClr val="white"/>
              </a:solidFill>
              <a:latin typeface="Arial" pitchFamily="34" charset="0"/>
              <a:cs typeface="Arial" pitchFamily="34" charset="0"/>
            </a:endParaRPr>
          </a:p>
        </p:txBody>
      </p:sp>
      <p:sp>
        <p:nvSpPr>
          <p:cNvPr id="18" name="Rectangle 17"/>
          <p:cNvSpPr/>
          <p:nvPr/>
        </p:nvSpPr>
        <p:spPr>
          <a:xfrm>
            <a:off x="252813" y="5303450"/>
            <a:ext cx="8891187" cy="276999"/>
          </a:xfrm>
          <a:prstGeom prst="rect">
            <a:avLst/>
          </a:prstGeom>
        </p:spPr>
        <p:txBody>
          <a:bodyPr wrap="square" lIns="0" tIns="0" rIns="0" bIns="0" anchor="b" anchorCtr="0">
            <a:noAutofit/>
          </a:bodyPr>
          <a:lstStyle/>
          <a:p>
            <a:endParaRPr lang="en-US" sz="900" dirty="0" smtClean="0">
              <a:solidFill>
                <a:prstClr val="white"/>
              </a:solidFill>
              <a:latin typeface="Arial" pitchFamily="34" charset="0"/>
              <a:cs typeface="Arial" pitchFamily="34" charset="0"/>
            </a:endParaRPr>
          </a:p>
        </p:txBody>
      </p:sp>
      <p:sp>
        <p:nvSpPr>
          <p:cNvPr id="10" name="Rectangle 9"/>
          <p:cNvSpPr/>
          <p:nvPr/>
        </p:nvSpPr>
        <p:spPr>
          <a:xfrm>
            <a:off x="283464" y="5852160"/>
            <a:ext cx="8673211" cy="295885"/>
          </a:xfrm>
          <a:prstGeom prst="rect">
            <a:avLst/>
          </a:prstGeom>
        </p:spPr>
        <p:txBody>
          <a:bodyPr wrap="square" lIns="0" tIns="0" rIns="0" bIns="0" anchor="b" anchorCtr="0">
            <a:noAutofit/>
          </a:bodyPr>
          <a:lstStyle/>
          <a:p>
            <a:r>
              <a:rPr lang="en-US" sz="1200" dirty="0" smtClean="0">
                <a:solidFill>
                  <a:prstClr val="white"/>
                </a:solidFill>
                <a:latin typeface="Arial" pitchFamily="34" charset="0"/>
                <a:cs typeface="Arial" pitchFamily="34" charset="0"/>
              </a:rPr>
              <a:t>Adverse reactions led to discontinuation of treatment in 2.2% of Repatha™-treated patients and 1.0% of placebo-treated patients. The most common adverse reaction that led to Repatha™ treatment discontinuation and occurred at a rate greater than placebo was myalgia (0.3% versus 0% for Repatha™ and placebo, respectively). </a:t>
            </a:r>
          </a:p>
          <a:p>
            <a:r>
              <a:rPr lang="en-US" sz="900" dirty="0" smtClean="0">
                <a:solidFill>
                  <a:prstClr val="white"/>
                </a:solidFill>
                <a:latin typeface="Arial" pitchFamily="34" charset="0"/>
                <a:cs typeface="Arial" pitchFamily="34" charset="0"/>
              </a:rPr>
              <a:t>*Repatha</a:t>
            </a:r>
            <a:r>
              <a:rPr lang="en-US" sz="900" baseline="30000" dirty="0" smtClean="0">
                <a:solidFill>
                  <a:prstClr val="white"/>
                </a:solidFill>
                <a:latin typeface="Arial" pitchFamily="34" charset="0"/>
                <a:cs typeface="Arial" pitchFamily="34" charset="0"/>
              </a:rPr>
              <a:t>™</a:t>
            </a:r>
            <a:r>
              <a:rPr lang="en-US" sz="900" dirty="0" smtClean="0">
                <a:solidFill>
                  <a:prstClr val="white"/>
                </a:solidFill>
                <a:latin typeface="Arial" pitchFamily="34" charset="0"/>
                <a:cs typeface="Arial" pitchFamily="34" charset="0"/>
              </a:rPr>
              <a:t> 420 mg QM; </a:t>
            </a:r>
            <a:r>
              <a:rPr lang="en-US" sz="900" baseline="30000" dirty="0" smtClean="0">
                <a:solidFill>
                  <a:schemeClr val="bg1"/>
                </a:solidFill>
                <a:latin typeface="Arial" pitchFamily="34" charset="0"/>
                <a:cs typeface="Arial" pitchFamily="34" charset="0"/>
              </a:rPr>
              <a:t>†</a:t>
            </a:r>
            <a:r>
              <a:rPr lang="en-US" sz="900" dirty="0" smtClean="0">
                <a:solidFill>
                  <a:prstClr val="white"/>
                </a:solidFill>
                <a:latin typeface="Arial" pitchFamily="34" charset="0"/>
                <a:cs typeface="Arial" pitchFamily="34" charset="0"/>
              </a:rPr>
              <a:t>includes erythema, pain, bruising.</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8"/>
          <p:cNvGraphicFramePr>
            <a:graphicFrameLocks/>
          </p:cNvGraphicFramePr>
          <p:nvPr>
            <p:extLst>
              <p:ext uri="{D42A27DB-BD31-4B8C-83A1-F6EECF244321}">
                <p14:modId xmlns:p14="http://schemas.microsoft.com/office/powerpoint/2010/main" val="2987515349"/>
              </p:ext>
            </p:extLst>
          </p:nvPr>
        </p:nvGraphicFramePr>
        <p:xfrm>
          <a:off x="1" y="1377026"/>
          <a:ext cx="9143999" cy="3403805"/>
        </p:xfrm>
        <a:graphic>
          <a:graphicData uri="http://schemas.openxmlformats.org/drawingml/2006/table">
            <a:tbl>
              <a:tblPr firstRow="1" bandRow="1">
                <a:effectLst/>
                <a:tableStyleId>{912C8C85-51F0-491E-9774-3900AFEF0FD7}</a:tableStyleId>
              </a:tblPr>
              <a:tblGrid>
                <a:gridCol w="5573485"/>
                <a:gridCol w="111322"/>
                <a:gridCol w="1690777"/>
                <a:gridCol w="112143"/>
                <a:gridCol w="1656272"/>
              </a:tblGrid>
              <a:tr h="502632">
                <a:tc>
                  <a:txBody>
                    <a:bodyPr/>
                    <a:lstStyle/>
                    <a:p>
                      <a:pPr marL="11430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FFFF00"/>
                          </a:solidFill>
                          <a:latin typeface="Arial" pitchFamily="34" charset="0"/>
                          <a:cs typeface="Arial" pitchFamily="34" charset="0"/>
                        </a:rPr>
                        <a:t>Adverse reactions occurring in &gt; 1% of Repatha</a:t>
                      </a:r>
                      <a:r>
                        <a:rPr lang="en-US" sz="1400" baseline="30000" dirty="0" smtClean="0">
                          <a:solidFill>
                            <a:srgbClr val="FFFF00"/>
                          </a:solidFill>
                          <a:latin typeface="Arial" pitchFamily="34" charset="0"/>
                          <a:cs typeface="Arial" pitchFamily="34" charset="0"/>
                        </a:rPr>
                        <a:t>™</a:t>
                      </a:r>
                      <a:r>
                        <a:rPr lang="en-US" sz="1400" dirty="0" smtClean="0">
                          <a:solidFill>
                            <a:srgbClr val="FFFF00"/>
                          </a:solidFill>
                          <a:latin typeface="Arial" pitchFamily="34" charset="0"/>
                          <a:cs typeface="Arial" pitchFamily="34" charset="0"/>
                        </a:rPr>
                        <a:t>-treated patients and more frequently than with placebo</a:t>
                      </a:r>
                      <a:r>
                        <a:rPr lang="en-US" sz="1400" baseline="30000" dirty="0" smtClean="0">
                          <a:solidFill>
                            <a:srgbClr val="FFFF00"/>
                          </a:solidFill>
                          <a:latin typeface="Arial" pitchFamily="34" charset="0"/>
                          <a:cs typeface="Arial" pitchFamily="34" charset="0"/>
                        </a:rPr>
                        <a:t>1</a:t>
                      </a:r>
                      <a:endParaRPr lang="en-US" sz="1400" b="1" baseline="30000" dirty="0">
                        <a:solidFill>
                          <a:srgbClr val="FFFF00"/>
                        </a:solidFill>
                        <a:latin typeface="Arial" pitchFamily="34" charset="0"/>
                        <a:ea typeface="Times New Roman"/>
                        <a:cs typeface="Arial" pitchFamily="34" charset="0"/>
                      </a:endParaRPr>
                    </a:p>
                  </a:txBody>
                  <a:tcPr marL="182880" marR="9144" marT="9144" marB="27432">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400" b="1" dirty="0">
                        <a:solidFill>
                          <a:schemeClr val="bg2"/>
                        </a:solidFill>
                        <a:latin typeface="Arial" pitchFamily="34" charset="0"/>
                        <a:ea typeface="Times New Roman"/>
                        <a:cs typeface="Arial" pitchFamily="34" charset="0"/>
                      </a:endParaRPr>
                    </a:p>
                  </a:txBody>
                  <a:tcPr marL="45720" marR="9144" marT="9144" marB="27432"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914400" rtl="0" eaLnBrk="1" latinLnBrk="0" hangingPunct="1">
                        <a:lnSpc>
                          <a:spcPct val="95000"/>
                        </a:lnSpc>
                        <a:spcBef>
                          <a:spcPts val="0"/>
                        </a:spcBef>
                        <a:spcAft>
                          <a:spcPts val="0"/>
                        </a:spcAft>
                      </a:pPr>
                      <a:r>
                        <a:rPr lang="en-US" sz="1400" b="1" kern="1200" dirty="0" smtClean="0">
                          <a:solidFill>
                            <a:srgbClr val="FFFF00"/>
                          </a:solidFill>
                          <a:latin typeface="Arial" pitchFamily="34" charset="0"/>
                          <a:ea typeface="+mn-ea"/>
                          <a:cs typeface="Arial" pitchFamily="34" charset="0"/>
                        </a:rPr>
                        <a:t>Repatha</a:t>
                      </a:r>
                      <a:r>
                        <a:rPr lang="en-US" sz="1400" b="1" kern="1200" baseline="20000" dirty="0" smtClean="0">
                          <a:solidFill>
                            <a:srgbClr val="FFFF00"/>
                          </a:solidFill>
                          <a:latin typeface="Arial" pitchFamily="34" charset="0"/>
                          <a:ea typeface="+mn-ea"/>
                          <a:cs typeface="Arial" pitchFamily="34" charset="0"/>
                        </a:rPr>
                        <a:t>™</a:t>
                      </a:r>
                    </a:p>
                    <a:p>
                      <a:pPr marL="0" marR="0" algn="ctr" defTabSz="914400" rtl="0" eaLnBrk="1" latinLnBrk="0" hangingPunct="1">
                        <a:lnSpc>
                          <a:spcPct val="95000"/>
                        </a:lnSpc>
                        <a:spcBef>
                          <a:spcPts val="0"/>
                        </a:spcBef>
                        <a:spcAft>
                          <a:spcPts val="0"/>
                        </a:spcAft>
                      </a:pPr>
                      <a:r>
                        <a:rPr lang="en-US" sz="1400" b="1" kern="1200" dirty="0" smtClean="0">
                          <a:solidFill>
                            <a:srgbClr val="FFFF00"/>
                          </a:solidFill>
                          <a:latin typeface="Arial" pitchFamily="34" charset="0"/>
                          <a:ea typeface="+mn-ea"/>
                          <a:cs typeface="Arial" pitchFamily="34" charset="0"/>
                        </a:rPr>
                        <a:t>(n = 2,052) </a:t>
                      </a:r>
                    </a:p>
                  </a:txBody>
                  <a:tcPr marL="45720" marR="9144" marT="9144" marB="27432"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400" b="1" dirty="0">
                        <a:solidFill>
                          <a:schemeClr val="bg2"/>
                        </a:solidFill>
                        <a:latin typeface="Arial" pitchFamily="34" charset="0"/>
                        <a:ea typeface="Times New Roman"/>
                        <a:cs typeface="Arial" pitchFamily="34" charset="0"/>
                      </a:endParaRPr>
                    </a:p>
                  </a:txBody>
                  <a:tcPr marL="45720" marR="9144" marT="9144" marB="27432"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b="1" dirty="0" smtClean="0">
                          <a:solidFill>
                            <a:srgbClr val="FFFF00"/>
                          </a:solidFill>
                          <a:latin typeface="Arial" pitchFamily="34" charset="0"/>
                          <a:cs typeface="Arial" pitchFamily="34" charset="0"/>
                        </a:rPr>
                        <a:t>Placebo</a:t>
                      </a:r>
                    </a:p>
                    <a:p>
                      <a:pPr marL="0" marR="0" algn="ctr">
                        <a:spcBef>
                          <a:spcPts val="0"/>
                        </a:spcBef>
                        <a:spcAft>
                          <a:spcPts val="0"/>
                        </a:spcAft>
                      </a:pPr>
                      <a:r>
                        <a:rPr lang="en-US" sz="1400" b="1" dirty="0" smtClean="0">
                          <a:solidFill>
                            <a:srgbClr val="FFFF00"/>
                          </a:solidFill>
                          <a:latin typeface="Arial" pitchFamily="34" charset="0"/>
                          <a:cs typeface="Arial" pitchFamily="34" charset="0"/>
                        </a:rPr>
                        <a:t>(n = 1,224)</a:t>
                      </a:r>
                      <a:endParaRPr lang="en-US" sz="1400" b="1" dirty="0">
                        <a:solidFill>
                          <a:srgbClr val="FFFF00"/>
                        </a:solidFill>
                        <a:latin typeface="Arial" pitchFamily="34" charset="0"/>
                        <a:ea typeface="Times New Roman"/>
                        <a:cs typeface="Arial" pitchFamily="34" charset="0"/>
                      </a:endParaRPr>
                    </a:p>
                  </a:txBody>
                  <a:tcPr marL="45720" marR="9144" marT="9144" marB="27432"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r h="263743">
                <a:tc>
                  <a:txBody>
                    <a:bodyPr/>
                    <a:lstStyle/>
                    <a:p>
                      <a:pPr marL="11430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bg1"/>
                          </a:solidFill>
                          <a:latin typeface="Arial" pitchFamily="34" charset="0"/>
                          <a:ea typeface="+mn-ea"/>
                          <a:cs typeface="Arial" pitchFamily="34" charset="0"/>
                        </a:rPr>
                        <a:t>Nasopharyngitis</a:t>
                      </a:r>
                    </a:p>
                  </a:txBody>
                  <a:tcPr marL="182880" marR="9144" marT="9144" marB="9144"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50196"/>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smtClean="0">
                        <a:solidFill>
                          <a:schemeClr val="bg2"/>
                        </a:solidFill>
                        <a:latin typeface="Arial" pitchFamily="34" charset="0"/>
                        <a:ea typeface="Times New Roman"/>
                        <a:cs typeface="Arial" pitchFamily="34" charset="0"/>
                      </a:endParaRPr>
                    </a:p>
                  </a:txBody>
                  <a:tcPr marL="45720" marR="9144" marT="9144" marB="9144"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2"/>
                          </a:solidFill>
                          <a:latin typeface="Arial" pitchFamily="34" charset="0"/>
                          <a:ea typeface="Times New Roman"/>
                          <a:cs typeface="Arial" pitchFamily="34" charset="0"/>
                        </a:rPr>
                        <a:t>4.0%</a:t>
                      </a:r>
                      <a:endParaRPr lang="en-US" sz="1400" dirty="0">
                        <a:solidFill>
                          <a:schemeClr val="bg2"/>
                        </a:solidFill>
                        <a:latin typeface="Arial" pitchFamily="34" charset="0"/>
                        <a:ea typeface="Times New Roman"/>
                        <a:cs typeface="Arial" pitchFamily="34" charset="0"/>
                      </a:endParaRPr>
                    </a:p>
                  </a:txBody>
                  <a:tcPr marL="45720" marR="9144" marT="9144" marB="9144"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49804"/>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smtClean="0">
                        <a:solidFill>
                          <a:schemeClr val="bg2"/>
                        </a:solidFill>
                        <a:latin typeface="Arial" pitchFamily="34" charset="0"/>
                        <a:ea typeface="Times New Roman"/>
                        <a:cs typeface="Arial" pitchFamily="34" charset="0"/>
                      </a:endParaRPr>
                    </a:p>
                  </a:txBody>
                  <a:tcPr marL="45720" marR="9144" marT="9144" marB="9144"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2"/>
                          </a:solidFill>
                          <a:latin typeface="Arial" pitchFamily="34" charset="0"/>
                          <a:ea typeface="Times New Roman"/>
                          <a:cs typeface="Arial" pitchFamily="34" charset="0"/>
                        </a:rPr>
                        <a:t>3.9%</a:t>
                      </a:r>
                      <a:endParaRPr lang="en-US" sz="1400" dirty="0">
                        <a:solidFill>
                          <a:schemeClr val="bg2"/>
                        </a:solidFill>
                        <a:latin typeface="Arial" pitchFamily="34" charset="0"/>
                        <a:ea typeface="Times New Roman"/>
                        <a:cs typeface="Arial" pitchFamily="34" charset="0"/>
                      </a:endParaRPr>
                    </a:p>
                  </a:txBody>
                  <a:tcPr marL="45720" marR="9144" marT="9144" marB="9144"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50196"/>
                      </a:srgbClr>
                    </a:solidFill>
                  </a:tcPr>
                </a:tc>
              </a:tr>
              <a:tr h="263743">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bg1"/>
                          </a:solidFill>
                          <a:latin typeface="Arial" pitchFamily="34" charset="0"/>
                          <a:ea typeface="+mn-ea"/>
                          <a:cs typeface="Arial" pitchFamily="34" charset="0"/>
                        </a:rPr>
                        <a:t>Back pain</a:t>
                      </a:r>
                    </a:p>
                  </a:txBody>
                  <a:tcPr marL="182880" marR="9144" marT="9144" marB="9144"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50196"/>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smtClean="0">
                        <a:solidFill>
                          <a:schemeClr val="bg2"/>
                        </a:solidFill>
                        <a:latin typeface="Arial" pitchFamily="34" charset="0"/>
                        <a:ea typeface="Times New Roman"/>
                        <a:cs typeface="Arial" pitchFamily="34" charset="0"/>
                      </a:endParaRPr>
                    </a:p>
                  </a:txBody>
                  <a:tcPr marL="45720" marR="9144" marT="9144" marB="9144"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2"/>
                          </a:solidFill>
                          <a:latin typeface="Arial" pitchFamily="34" charset="0"/>
                          <a:cs typeface="Arial" pitchFamily="34" charset="0"/>
                        </a:rPr>
                        <a:t>2.3%</a:t>
                      </a:r>
                      <a:endParaRPr lang="en-US" sz="1400" dirty="0">
                        <a:solidFill>
                          <a:schemeClr val="bg2"/>
                        </a:solidFill>
                        <a:latin typeface="Arial" pitchFamily="34" charset="0"/>
                        <a:ea typeface="Times New Roman"/>
                        <a:cs typeface="Arial" pitchFamily="34" charset="0"/>
                      </a:endParaRPr>
                    </a:p>
                  </a:txBody>
                  <a:tcPr marL="45720" marR="9144" marT="9144" marB="9144"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50196"/>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smtClean="0">
                        <a:solidFill>
                          <a:schemeClr val="bg2"/>
                        </a:solidFill>
                        <a:latin typeface="Arial" pitchFamily="34" charset="0"/>
                        <a:ea typeface="Times New Roman"/>
                        <a:cs typeface="Arial" pitchFamily="34" charset="0"/>
                      </a:endParaRPr>
                    </a:p>
                  </a:txBody>
                  <a:tcPr marL="45720" marR="9144" marT="9144" marB="9144"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2"/>
                          </a:solidFill>
                          <a:latin typeface="Arial" pitchFamily="34" charset="0"/>
                          <a:cs typeface="Arial" pitchFamily="34" charset="0"/>
                        </a:rPr>
                        <a:t>2.2%</a:t>
                      </a:r>
                      <a:endParaRPr lang="en-US" sz="1400" dirty="0">
                        <a:solidFill>
                          <a:schemeClr val="bg2"/>
                        </a:solidFill>
                        <a:latin typeface="Arial" pitchFamily="34" charset="0"/>
                        <a:ea typeface="Times New Roman"/>
                        <a:cs typeface="Arial" pitchFamily="34" charset="0"/>
                      </a:endParaRPr>
                    </a:p>
                  </a:txBody>
                  <a:tcPr marL="45720" marR="9144" marT="9144" marB="9144"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50196"/>
                      </a:srgbClr>
                    </a:solidFill>
                  </a:tcPr>
                </a:tc>
              </a:tr>
              <a:tr h="263743">
                <a:tc>
                  <a:txBody>
                    <a:bodyPr/>
                    <a:lstStyle/>
                    <a:p>
                      <a:pPr marL="112713" marR="0" indent="0" algn="l" defTabSz="914400" rtl="0" eaLnBrk="1" latinLnBrk="0" hangingPunct="1">
                        <a:spcBef>
                          <a:spcPts val="0"/>
                        </a:spcBef>
                        <a:spcAft>
                          <a:spcPts val="0"/>
                        </a:spcAft>
                      </a:pPr>
                      <a:r>
                        <a:rPr lang="en-US" sz="1400" kern="1200" dirty="0" smtClean="0">
                          <a:solidFill>
                            <a:schemeClr val="bg1"/>
                          </a:solidFill>
                          <a:latin typeface="Arial" pitchFamily="34" charset="0"/>
                          <a:ea typeface="+mn-ea"/>
                          <a:cs typeface="Arial" pitchFamily="34" charset="0"/>
                        </a:rPr>
                        <a:t>Upper respiratory tract infection</a:t>
                      </a:r>
                      <a:endParaRPr lang="en-US" sz="1400" kern="1200" dirty="0">
                        <a:solidFill>
                          <a:schemeClr val="bg1"/>
                        </a:solidFill>
                        <a:latin typeface="Arial" pitchFamily="34" charset="0"/>
                        <a:ea typeface="+mn-ea"/>
                        <a:cs typeface="Arial" pitchFamily="34" charset="0"/>
                      </a:endParaRPr>
                    </a:p>
                  </a:txBody>
                  <a:tcPr marL="182880" marR="9144" marT="9144" marB="9144"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49804"/>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9144" marB="9144"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2"/>
                          </a:solidFill>
                          <a:latin typeface="Arial" pitchFamily="34" charset="0"/>
                          <a:ea typeface="Times New Roman"/>
                          <a:cs typeface="Arial" pitchFamily="34" charset="0"/>
                        </a:rPr>
                        <a:t>2.1%</a:t>
                      </a:r>
                      <a:endParaRPr lang="en-US" sz="1400" dirty="0">
                        <a:solidFill>
                          <a:schemeClr val="bg2"/>
                        </a:solidFill>
                        <a:latin typeface="Arial" pitchFamily="34" charset="0"/>
                        <a:ea typeface="Times New Roman"/>
                        <a:cs typeface="Arial" pitchFamily="34" charset="0"/>
                      </a:endParaRPr>
                    </a:p>
                  </a:txBody>
                  <a:tcPr marL="45720" marR="9144" marT="9144" marB="9144"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49804"/>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9144" marB="9144"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2"/>
                          </a:solidFill>
                          <a:latin typeface="Arial" pitchFamily="34" charset="0"/>
                          <a:ea typeface="Times New Roman"/>
                          <a:cs typeface="Arial" pitchFamily="34" charset="0"/>
                        </a:rPr>
                        <a:t>2.0%</a:t>
                      </a:r>
                      <a:endParaRPr lang="en-US" sz="1400" dirty="0">
                        <a:solidFill>
                          <a:schemeClr val="bg2"/>
                        </a:solidFill>
                        <a:latin typeface="Arial" pitchFamily="34" charset="0"/>
                        <a:ea typeface="Times New Roman"/>
                        <a:cs typeface="Arial" pitchFamily="34" charset="0"/>
                      </a:endParaRPr>
                    </a:p>
                  </a:txBody>
                  <a:tcPr marL="45720" marR="9144" marT="9144" marB="9144"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49804"/>
                      </a:srgbClr>
                    </a:solidFill>
                  </a:tcPr>
                </a:tc>
              </a:tr>
              <a:tr h="263743">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bg1"/>
                          </a:solidFill>
                          <a:latin typeface="Arial" pitchFamily="34" charset="0"/>
                          <a:ea typeface="+mn-ea"/>
                          <a:cs typeface="Arial" pitchFamily="34" charset="0"/>
                        </a:rPr>
                        <a:t>Arthralgia</a:t>
                      </a:r>
                    </a:p>
                  </a:txBody>
                  <a:tcPr marL="182880" marR="9144" marT="9144" marB="9144"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50000"/>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9144" marB="9144"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2"/>
                          </a:solidFill>
                          <a:latin typeface="Arial" pitchFamily="34" charset="0"/>
                          <a:ea typeface="Times New Roman"/>
                          <a:cs typeface="Arial" pitchFamily="34" charset="0"/>
                        </a:rPr>
                        <a:t>1.8%</a:t>
                      </a:r>
                      <a:endParaRPr lang="en-US" sz="1400" dirty="0">
                        <a:solidFill>
                          <a:schemeClr val="bg2"/>
                        </a:solidFill>
                        <a:latin typeface="Arial" pitchFamily="34" charset="0"/>
                        <a:ea typeface="Times New Roman"/>
                        <a:cs typeface="Arial" pitchFamily="34" charset="0"/>
                      </a:endParaRPr>
                    </a:p>
                  </a:txBody>
                  <a:tcPr marL="45720" marR="9144" marT="9144" marB="9144"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50000"/>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9144" marB="9144"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2"/>
                          </a:solidFill>
                          <a:latin typeface="Arial" pitchFamily="34" charset="0"/>
                          <a:ea typeface="Times New Roman"/>
                          <a:cs typeface="Arial" pitchFamily="34" charset="0"/>
                        </a:rPr>
                        <a:t>1.6%</a:t>
                      </a:r>
                      <a:endParaRPr lang="en-US" sz="1400" dirty="0">
                        <a:solidFill>
                          <a:schemeClr val="bg2"/>
                        </a:solidFill>
                        <a:latin typeface="Arial" pitchFamily="34" charset="0"/>
                        <a:ea typeface="Times New Roman"/>
                        <a:cs typeface="Arial" pitchFamily="34" charset="0"/>
                      </a:endParaRPr>
                    </a:p>
                  </a:txBody>
                  <a:tcPr marL="45720" marR="9144" marT="9144" marB="9144"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50000"/>
                      </a:srgbClr>
                    </a:solidFill>
                  </a:tcPr>
                </a:tc>
              </a:tr>
              <a:tr h="263743">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bg1"/>
                          </a:solidFill>
                          <a:latin typeface="Arial" pitchFamily="34" charset="0"/>
                          <a:ea typeface="+mn-ea"/>
                          <a:cs typeface="Arial" pitchFamily="34" charset="0"/>
                        </a:rPr>
                        <a:t>Nausea</a:t>
                      </a:r>
                      <a:endParaRPr lang="en-US" sz="1400" kern="1200" dirty="0">
                        <a:solidFill>
                          <a:schemeClr val="bg1"/>
                        </a:solidFill>
                        <a:latin typeface="Arial" pitchFamily="34" charset="0"/>
                        <a:ea typeface="+mn-ea"/>
                        <a:cs typeface="Arial" pitchFamily="34" charset="0"/>
                      </a:endParaRPr>
                    </a:p>
                  </a:txBody>
                  <a:tcPr marL="182880" marR="9144" marT="9144" marB="9144"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50000"/>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9144" marB="9144"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2"/>
                          </a:solidFill>
                          <a:latin typeface="Arial" pitchFamily="34" charset="0"/>
                          <a:ea typeface="Times New Roman"/>
                          <a:cs typeface="Arial" pitchFamily="34" charset="0"/>
                        </a:rPr>
                        <a:t>1.8%</a:t>
                      </a:r>
                      <a:endParaRPr lang="en-US" sz="1400" dirty="0">
                        <a:solidFill>
                          <a:schemeClr val="bg2"/>
                        </a:solidFill>
                        <a:latin typeface="Arial" pitchFamily="34" charset="0"/>
                        <a:ea typeface="Times New Roman"/>
                        <a:cs typeface="Arial" pitchFamily="34" charset="0"/>
                      </a:endParaRPr>
                    </a:p>
                  </a:txBody>
                  <a:tcPr marL="45720" marR="9144" marT="9144" marB="9144"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50000"/>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9144" marB="9144"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2"/>
                          </a:solidFill>
                          <a:latin typeface="Arial" pitchFamily="34" charset="0"/>
                          <a:ea typeface="Times New Roman"/>
                          <a:cs typeface="Arial" pitchFamily="34" charset="0"/>
                        </a:rPr>
                        <a:t>1.2%</a:t>
                      </a:r>
                      <a:endParaRPr lang="en-US" sz="1400" dirty="0">
                        <a:solidFill>
                          <a:schemeClr val="bg2"/>
                        </a:solidFill>
                        <a:latin typeface="Arial" pitchFamily="34" charset="0"/>
                        <a:ea typeface="Times New Roman"/>
                        <a:cs typeface="Arial" pitchFamily="34" charset="0"/>
                      </a:endParaRPr>
                    </a:p>
                  </a:txBody>
                  <a:tcPr marL="45720" marR="9144" marT="9144" marB="9144"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50000"/>
                      </a:srgbClr>
                    </a:solidFill>
                  </a:tcPr>
                </a:tc>
              </a:tr>
              <a:tr h="263743">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bg1"/>
                          </a:solidFill>
                          <a:latin typeface="Arial" pitchFamily="34" charset="0"/>
                          <a:ea typeface="+mn-ea"/>
                          <a:cs typeface="Arial" pitchFamily="34" charset="0"/>
                        </a:rPr>
                        <a:t>Fatigue</a:t>
                      </a:r>
                      <a:endParaRPr lang="en-US" sz="1400" kern="1200" dirty="0">
                        <a:solidFill>
                          <a:schemeClr val="bg1"/>
                        </a:solidFill>
                        <a:latin typeface="Arial" pitchFamily="34" charset="0"/>
                        <a:ea typeface="+mn-ea"/>
                        <a:cs typeface="Arial" pitchFamily="34" charset="0"/>
                      </a:endParaRPr>
                    </a:p>
                  </a:txBody>
                  <a:tcPr marL="182880" marR="9144" marT="9144" marB="9144"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50000"/>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9144" marB="9144"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2"/>
                          </a:solidFill>
                          <a:latin typeface="Arial" pitchFamily="34" charset="0"/>
                          <a:ea typeface="Times New Roman"/>
                          <a:cs typeface="Arial" pitchFamily="34" charset="0"/>
                        </a:rPr>
                        <a:t>1.6%</a:t>
                      </a:r>
                      <a:endParaRPr lang="en-US" sz="1400" dirty="0">
                        <a:solidFill>
                          <a:schemeClr val="bg2"/>
                        </a:solidFill>
                        <a:latin typeface="Arial" pitchFamily="34" charset="0"/>
                        <a:ea typeface="Times New Roman"/>
                        <a:cs typeface="Arial" pitchFamily="34" charset="0"/>
                      </a:endParaRPr>
                    </a:p>
                  </a:txBody>
                  <a:tcPr marL="45720" marR="9144" marT="9144" marB="9144"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50000"/>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9144" marB="9144"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2"/>
                          </a:solidFill>
                          <a:latin typeface="Arial" pitchFamily="34" charset="0"/>
                          <a:ea typeface="Times New Roman"/>
                          <a:cs typeface="Arial" pitchFamily="34" charset="0"/>
                        </a:rPr>
                        <a:t>1.0%</a:t>
                      </a:r>
                      <a:endParaRPr lang="en-US" sz="1400" dirty="0">
                        <a:solidFill>
                          <a:schemeClr val="bg2"/>
                        </a:solidFill>
                        <a:latin typeface="Arial" pitchFamily="34" charset="0"/>
                        <a:ea typeface="Times New Roman"/>
                        <a:cs typeface="Arial" pitchFamily="34" charset="0"/>
                      </a:endParaRPr>
                    </a:p>
                  </a:txBody>
                  <a:tcPr marL="45720" marR="9144" marT="9144" marB="9144"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50000"/>
                      </a:srgbClr>
                    </a:solidFill>
                  </a:tcPr>
                </a:tc>
              </a:tr>
              <a:tr h="263743">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bg1"/>
                          </a:solidFill>
                          <a:latin typeface="Arial" pitchFamily="34" charset="0"/>
                          <a:ea typeface="+mn-ea"/>
                          <a:cs typeface="Arial" pitchFamily="34" charset="0"/>
                        </a:rPr>
                        <a:t>Muscle spasms</a:t>
                      </a:r>
                      <a:endParaRPr lang="en-US" sz="1400" kern="1200" dirty="0">
                        <a:solidFill>
                          <a:schemeClr val="bg1"/>
                        </a:solidFill>
                        <a:latin typeface="Arial" pitchFamily="34" charset="0"/>
                        <a:ea typeface="+mn-ea"/>
                        <a:cs typeface="Arial" pitchFamily="34" charset="0"/>
                      </a:endParaRPr>
                    </a:p>
                  </a:txBody>
                  <a:tcPr marL="182880" marR="9144" marT="9144" marB="9144"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50000"/>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9144" marB="9144"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2"/>
                          </a:solidFill>
                          <a:latin typeface="Arial" pitchFamily="34" charset="0"/>
                          <a:ea typeface="Times New Roman"/>
                          <a:cs typeface="Arial" pitchFamily="34" charset="0"/>
                        </a:rPr>
                        <a:t>1.3%</a:t>
                      </a:r>
                      <a:endParaRPr lang="en-US" sz="1400" dirty="0">
                        <a:solidFill>
                          <a:schemeClr val="bg2"/>
                        </a:solidFill>
                        <a:latin typeface="Arial" pitchFamily="34" charset="0"/>
                        <a:ea typeface="Times New Roman"/>
                        <a:cs typeface="Arial" pitchFamily="34" charset="0"/>
                      </a:endParaRPr>
                    </a:p>
                  </a:txBody>
                  <a:tcPr marL="45720" marR="9144" marT="9144" marB="9144"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50000"/>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9144" marB="9144"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2"/>
                          </a:solidFill>
                          <a:latin typeface="Arial" pitchFamily="34" charset="0"/>
                          <a:ea typeface="Times New Roman"/>
                          <a:cs typeface="Arial" pitchFamily="34" charset="0"/>
                        </a:rPr>
                        <a:t>1.2%</a:t>
                      </a:r>
                      <a:endParaRPr lang="en-US" sz="1400" dirty="0">
                        <a:solidFill>
                          <a:schemeClr val="bg2"/>
                        </a:solidFill>
                        <a:latin typeface="Arial" pitchFamily="34" charset="0"/>
                        <a:ea typeface="Times New Roman"/>
                        <a:cs typeface="Arial" pitchFamily="34" charset="0"/>
                      </a:endParaRPr>
                    </a:p>
                  </a:txBody>
                  <a:tcPr marL="45720" marR="9144" marT="9144" marB="9144"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50000"/>
                      </a:srgbClr>
                    </a:solidFill>
                  </a:tcPr>
                </a:tc>
              </a:tr>
              <a:tr h="263743">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bg1"/>
                          </a:solidFill>
                          <a:latin typeface="Arial" pitchFamily="34" charset="0"/>
                          <a:ea typeface="+mn-ea"/>
                          <a:cs typeface="Arial" pitchFamily="34" charset="0"/>
                        </a:rPr>
                        <a:t>Urinary tract infection</a:t>
                      </a:r>
                      <a:endParaRPr lang="en-US" sz="1400" kern="1200" dirty="0">
                        <a:solidFill>
                          <a:schemeClr val="bg1"/>
                        </a:solidFill>
                        <a:latin typeface="Arial" pitchFamily="34" charset="0"/>
                        <a:ea typeface="+mn-ea"/>
                        <a:cs typeface="Arial" pitchFamily="34" charset="0"/>
                      </a:endParaRPr>
                    </a:p>
                  </a:txBody>
                  <a:tcPr marL="182880" marR="9144" marT="9144" marB="9144"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50000"/>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9144" marB="9144"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2"/>
                          </a:solidFill>
                          <a:latin typeface="Arial" pitchFamily="34" charset="0"/>
                          <a:ea typeface="Times New Roman"/>
                          <a:cs typeface="Arial" pitchFamily="34" charset="0"/>
                        </a:rPr>
                        <a:t>1.3%</a:t>
                      </a:r>
                      <a:endParaRPr lang="en-US" sz="1400" dirty="0">
                        <a:solidFill>
                          <a:schemeClr val="bg2"/>
                        </a:solidFill>
                        <a:latin typeface="Arial" pitchFamily="34" charset="0"/>
                        <a:ea typeface="Times New Roman"/>
                        <a:cs typeface="Arial" pitchFamily="34" charset="0"/>
                      </a:endParaRPr>
                    </a:p>
                  </a:txBody>
                  <a:tcPr marL="45720" marR="9144" marT="9144" marB="9144"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50000"/>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9144" marB="9144"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2"/>
                          </a:solidFill>
                          <a:latin typeface="Arial" pitchFamily="34" charset="0"/>
                          <a:ea typeface="Times New Roman"/>
                          <a:cs typeface="Arial" pitchFamily="34" charset="0"/>
                        </a:rPr>
                        <a:t>1.2%</a:t>
                      </a:r>
                      <a:endParaRPr lang="en-US" sz="1400" dirty="0">
                        <a:solidFill>
                          <a:schemeClr val="bg2"/>
                        </a:solidFill>
                        <a:latin typeface="Arial" pitchFamily="34" charset="0"/>
                        <a:ea typeface="Times New Roman"/>
                        <a:cs typeface="Arial" pitchFamily="34" charset="0"/>
                      </a:endParaRPr>
                    </a:p>
                  </a:txBody>
                  <a:tcPr marL="45720" marR="9144" marT="9144" marB="9144"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50000"/>
                      </a:srgbClr>
                    </a:solidFill>
                  </a:tcPr>
                </a:tc>
              </a:tr>
              <a:tr h="263743">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bg1"/>
                          </a:solidFill>
                          <a:latin typeface="Arial" pitchFamily="34" charset="0"/>
                          <a:ea typeface="+mn-ea"/>
                          <a:cs typeface="Arial" pitchFamily="34" charset="0"/>
                        </a:rPr>
                        <a:t>Cough</a:t>
                      </a:r>
                      <a:endParaRPr lang="en-US" sz="1400" kern="1200" dirty="0">
                        <a:solidFill>
                          <a:schemeClr val="bg1"/>
                        </a:solidFill>
                        <a:latin typeface="Arial" pitchFamily="34" charset="0"/>
                        <a:ea typeface="+mn-ea"/>
                        <a:cs typeface="Arial" pitchFamily="34" charset="0"/>
                      </a:endParaRPr>
                    </a:p>
                  </a:txBody>
                  <a:tcPr marL="182880" marR="9144" marT="9144" marB="9144"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50000"/>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9144" marB="9144"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2"/>
                          </a:solidFill>
                          <a:latin typeface="Arial" pitchFamily="34" charset="0"/>
                          <a:ea typeface="Times New Roman"/>
                          <a:cs typeface="Arial" pitchFamily="34" charset="0"/>
                        </a:rPr>
                        <a:t>1.2%</a:t>
                      </a:r>
                      <a:endParaRPr lang="en-US" sz="1400" dirty="0">
                        <a:solidFill>
                          <a:schemeClr val="bg2"/>
                        </a:solidFill>
                        <a:latin typeface="Arial" pitchFamily="34" charset="0"/>
                        <a:ea typeface="Times New Roman"/>
                        <a:cs typeface="Arial" pitchFamily="34" charset="0"/>
                      </a:endParaRPr>
                    </a:p>
                  </a:txBody>
                  <a:tcPr marL="45720" marR="9144" marT="9144" marB="9144"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50000"/>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9144" marB="9144"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2"/>
                          </a:solidFill>
                          <a:latin typeface="Arial" pitchFamily="34" charset="0"/>
                          <a:ea typeface="Times New Roman"/>
                          <a:cs typeface="Arial" pitchFamily="34" charset="0"/>
                        </a:rPr>
                        <a:t>0.7%</a:t>
                      </a:r>
                      <a:endParaRPr lang="en-US" sz="1400" dirty="0">
                        <a:solidFill>
                          <a:schemeClr val="bg2"/>
                        </a:solidFill>
                        <a:latin typeface="Arial" pitchFamily="34" charset="0"/>
                        <a:ea typeface="Times New Roman"/>
                        <a:cs typeface="Arial" pitchFamily="34" charset="0"/>
                      </a:endParaRPr>
                    </a:p>
                  </a:txBody>
                  <a:tcPr marL="45720" marR="9144" marT="9144" marB="9144"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50000"/>
                      </a:srgbClr>
                    </a:solidFill>
                  </a:tcPr>
                </a:tc>
              </a:tr>
              <a:tr h="263743">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bg1"/>
                          </a:solidFill>
                          <a:latin typeface="Arial" pitchFamily="34" charset="0"/>
                          <a:ea typeface="+mn-ea"/>
                          <a:cs typeface="Arial" pitchFamily="34" charset="0"/>
                        </a:rPr>
                        <a:t>Influenza</a:t>
                      </a:r>
                      <a:endParaRPr lang="en-US" sz="1400" kern="1200" dirty="0">
                        <a:solidFill>
                          <a:schemeClr val="bg1"/>
                        </a:solidFill>
                        <a:latin typeface="Arial" pitchFamily="34" charset="0"/>
                        <a:ea typeface="+mn-ea"/>
                        <a:cs typeface="Arial" pitchFamily="34" charset="0"/>
                      </a:endParaRPr>
                    </a:p>
                  </a:txBody>
                  <a:tcPr marL="182880" marR="9144" marT="9144" marB="9144"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50000"/>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9144" marB="9144"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2"/>
                          </a:solidFill>
                          <a:latin typeface="Arial" pitchFamily="34" charset="0"/>
                          <a:ea typeface="Times New Roman"/>
                          <a:cs typeface="Arial" pitchFamily="34" charset="0"/>
                        </a:rPr>
                        <a:t>1.2%</a:t>
                      </a:r>
                      <a:endParaRPr lang="en-US" sz="1400" dirty="0">
                        <a:solidFill>
                          <a:schemeClr val="bg2"/>
                        </a:solidFill>
                        <a:latin typeface="Arial" pitchFamily="34" charset="0"/>
                        <a:ea typeface="Times New Roman"/>
                        <a:cs typeface="Arial" pitchFamily="34" charset="0"/>
                      </a:endParaRPr>
                    </a:p>
                  </a:txBody>
                  <a:tcPr marL="45720" marR="9144" marT="9144" marB="9144"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50000"/>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9144" marB="9144"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2"/>
                          </a:solidFill>
                          <a:latin typeface="Arial" pitchFamily="34" charset="0"/>
                          <a:ea typeface="Times New Roman"/>
                          <a:cs typeface="Arial" pitchFamily="34" charset="0"/>
                        </a:rPr>
                        <a:t>1.1%</a:t>
                      </a:r>
                      <a:endParaRPr lang="en-US" sz="1400" dirty="0">
                        <a:solidFill>
                          <a:schemeClr val="bg2"/>
                        </a:solidFill>
                        <a:latin typeface="Arial" pitchFamily="34" charset="0"/>
                        <a:ea typeface="Times New Roman"/>
                        <a:cs typeface="Arial" pitchFamily="34" charset="0"/>
                      </a:endParaRPr>
                    </a:p>
                  </a:txBody>
                  <a:tcPr marL="45720" marR="9144" marT="9144" marB="9144"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50000"/>
                      </a:srgbClr>
                    </a:solidFill>
                  </a:tcPr>
                </a:tc>
              </a:tr>
              <a:tr h="263743">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bg1"/>
                          </a:solidFill>
                          <a:latin typeface="Arial" pitchFamily="34" charset="0"/>
                          <a:ea typeface="+mn-ea"/>
                          <a:cs typeface="Arial" pitchFamily="34" charset="0"/>
                        </a:rPr>
                        <a:t>Contusion</a:t>
                      </a:r>
                      <a:endParaRPr lang="en-US" sz="1400" kern="1200" dirty="0">
                        <a:solidFill>
                          <a:schemeClr val="bg1"/>
                        </a:solidFill>
                        <a:latin typeface="Arial" pitchFamily="34" charset="0"/>
                        <a:ea typeface="+mn-ea"/>
                        <a:cs typeface="Arial" pitchFamily="34" charset="0"/>
                      </a:endParaRPr>
                    </a:p>
                  </a:txBody>
                  <a:tcPr marL="182880" marR="9144" marT="9144" marB="9144"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1052B4">
                        <a:alpha val="50000"/>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9144" marB="9144"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2"/>
                          </a:solidFill>
                          <a:latin typeface="Arial" pitchFamily="34" charset="0"/>
                          <a:ea typeface="Times New Roman"/>
                          <a:cs typeface="Arial" pitchFamily="34" charset="0"/>
                        </a:rPr>
                        <a:t>1.0%</a:t>
                      </a:r>
                      <a:endParaRPr lang="en-US" sz="1400" dirty="0">
                        <a:solidFill>
                          <a:schemeClr val="bg2"/>
                        </a:solidFill>
                        <a:latin typeface="Arial" pitchFamily="34" charset="0"/>
                        <a:ea typeface="Times New Roman"/>
                        <a:cs typeface="Arial" pitchFamily="34" charset="0"/>
                      </a:endParaRPr>
                    </a:p>
                  </a:txBody>
                  <a:tcPr marL="45720" marR="9144" marT="9144" marB="9144"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1052B4">
                        <a:alpha val="50000"/>
                      </a:srgbClr>
                    </a:solidFill>
                  </a:tcPr>
                </a:tc>
                <a:tc>
                  <a:txBody>
                    <a:bodyPr/>
                    <a:lstStyle/>
                    <a:p>
                      <a:pPr marL="0" marR="0" algn="ctr">
                        <a:spcBef>
                          <a:spcPts val="0"/>
                        </a:spcBef>
                        <a:spcAft>
                          <a:spcPts val="0"/>
                        </a:spcAft>
                      </a:pPr>
                      <a:endParaRPr lang="en-US" sz="1400" dirty="0">
                        <a:solidFill>
                          <a:schemeClr val="bg2"/>
                        </a:solidFill>
                        <a:latin typeface="Arial" pitchFamily="34" charset="0"/>
                        <a:ea typeface="Times New Roman"/>
                        <a:cs typeface="Arial" pitchFamily="34" charset="0"/>
                      </a:endParaRPr>
                    </a:p>
                  </a:txBody>
                  <a:tcPr marL="45720" marR="9144" marT="9144" marB="9144"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2"/>
                          </a:solidFill>
                          <a:latin typeface="Arial" pitchFamily="34" charset="0"/>
                          <a:ea typeface="Times New Roman"/>
                          <a:cs typeface="Arial" pitchFamily="34" charset="0"/>
                        </a:rPr>
                        <a:t>0.5%</a:t>
                      </a:r>
                      <a:endParaRPr lang="en-US" sz="1400" dirty="0">
                        <a:solidFill>
                          <a:schemeClr val="bg2"/>
                        </a:solidFill>
                        <a:latin typeface="Arial" pitchFamily="34" charset="0"/>
                        <a:ea typeface="Times New Roman"/>
                        <a:cs typeface="Arial" pitchFamily="34" charset="0"/>
                      </a:endParaRPr>
                    </a:p>
                  </a:txBody>
                  <a:tcPr marL="45720" marR="9144" marT="9144" marB="9144"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1052B4">
                        <a:alpha val="50000"/>
                      </a:srgbClr>
                    </a:solidFill>
                  </a:tcPr>
                </a:tc>
              </a:tr>
            </a:tbl>
          </a:graphicData>
        </a:graphic>
      </p:graphicFrame>
      <p:sp>
        <p:nvSpPr>
          <p:cNvPr id="2" name="Title 1"/>
          <p:cNvSpPr>
            <a:spLocks noGrp="1"/>
          </p:cNvSpPr>
          <p:nvPr>
            <p:ph type="title"/>
          </p:nvPr>
        </p:nvSpPr>
        <p:spPr/>
        <p:txBody>
          <a:bodyPr>
            <a:normAutofit/>
          </a:bodyPr>
          <a:lstStyle/>
          <a:p>
            <a:r>
              <a:rPr lang="en-US" dirty="0" smtClean="0"/>
              <a:t>Repatha</a:t>
            </a:r>
            <a:r>
              <a:rPr lang="en-US" baseline="20000" dirty="0" smtClean="0"/>
              <a:t>™</a:t>
            </a:r>
            <a:r>
              <a:rPr lang="en-US" dirty="0" smtClean="0"/>
              <a:t> Safety Profile Based on Adverse Reactions from a Pool of Seven 12-Week Trials*</a:t>
            </a:r>
            <a:endParaRPr lang="en-US" dirty="0"/>
          </a:p>
        </p:txBody>
      </p:sp>
      <p:sp>
        <p:nvSpPr>
          <p:cNvPr id="14" name="Rectangle 13"/>
          <p:cNvSpPr/>
          <p:nvPr/>
        </p:nvSpPr>
        <p:spPr>
          <a:xfrm>
            <a:off x="2376075" y="1069846"/>
            <a:ext cx="223138" cy="261610"/>
          </a:xfrm>
          <a:prstGeom prst="rect">
            <a:avLst/>
          </a:prstGeom>
        </p:spPr>
        <p:txBody>
          <a:bodyPr wrap="none">
            <a:spAutoFit/>
          </a:bodyPr>
          <a:lstStyle/>
          <a:p>
            <a:r>
              <a:rPr lang="en-US" sz="1100" dirty="0">
                <a:solidFill>
                  <a:prstClr val="black"/>
                </a:solidFill>
                <a:latin typeface="Arial" pitchFamily="34" charset="0"/>
                <a:ea typeface="Times New Roman"/>
                <a:cs typeface="Times New Roman"/>
              </a:rPr>
              <a:t> </a:t>
            </a:r>
          </a:p>
        </p:txBody>
      </p:sp>
      <p:sp>
        <p:nvSpPr>
          <p:cNvPr id="9" name="TextBox 8"/>
          <p:cNvSpPr txBox="1"/>
          <p:nvPr/>
        </p:nvSpPr>
        <p:spPr>
          <a:xfrm>
            <a:off x="283464" y="6334440"/>
            <a:ext cx="6544578" cy="242445"/>
          </a:xfrm>
          <a:prstGeom prst="rect">
            <a:avLst/>
          </a:prstGeom>
          <a:noFill/>
        </p:spPr>
        <p:txBody>
          <a:bodyPr vert="horz" wrap="square" lIns="0" tIns="0" rIns="0" bIns="0" rtlCol="0" anchor="b" anchorCtr="0">
            <a:noAutofit/>
          </a:bodyPr>
          <a:lstStyle>
            <a:defPPr>
              <a:defRPr lang="en-US"/>
            </a:defPPr>
            <a:lvl1pPr>
              <a:defRPr sz="900" b="0">
                <a:solidFill>
                  <a:srgbClr val="000000"/>
                </a:solidFill>
                <a:latin typeface="Arial"/>
              </a:defRPr>
            </a:lvl1pPr>
          </a:lstStyle>
          <a:p>
            <a:pPr>
              <a:spcBef>
                <a:spcPts val="200"/>
              </a:spcBef>
            </a:pPr>
            <a:r>
              <a:rPr lang="en-US" dirty="0" smtClean="0"/>
              <a:t>1. Repatha</a:t>
            </a:r>
            <a:r>
              <a:rPr lang="en-US" baseline="30000" dirty="0" smtClean="0"/>
              <a:t>™</a:t>
            </a:r>
            <a:r>
              <a:rPr lang="en-US" dirty="0" smtClean="0"/>
              <a:t> (evolocumab) Prescribing Information, Amgen</a:t>
            </a:r>
            <a:r>
              <a:rPr lang="en-US" altLang="ja-JP" dirty="0" smtClean="0">
                <a:solidFill>
                  <a:prstClr val="black"/>
                </a:solidFill>
                <a:latin typeface="Arial" pitchFamily="34" charset="0"/>
                <a:cs typeface="Arial" pitchFamily="34" charset="0"/>
              </a:rPr>
              <a:t>. 2. Data on file, Amgen.</a:t>
            </a:r>
          </a:p>
        </p:txBody>
      </p:sp>
      <p:sp>
        <p:nvSpPr>
          <p:cNvPr id="18" name="Rectangle 17"/>
          <p:cNvSpPr/>
          <p:nvPr/>
        </p:nvSpPr>
        <p:spPr>
          <a:xfrm>
            <a:off x="290513" y="5489575"/>
            <a:ext cx="8891187" cy="276999"/>
          </a:xfrm>
          <a:prstGeom prst="rect">
            <a:avLst/>
          </a:prstGeom>
        </p:spPr>
        <p:txBody>
          <a:bodyPr wrap="square" lIns="0" tIns="0" rIns="0" bIns="0">
            <a:noAutofit/>
          </a:bodyPr>
          <a:lstStyle/>
          <a:p>
            <a:endParaRPr lang="en-US" sz="900" dirty="0">
              <a:solidFill>
                <a:prstClr val="white"/>
              </a:solidFill>
              <a:latin typeface="Arial" pitchFamily="34" charset="0"/>
              <a:cs typeface="Arial" pitchFamily="34" charset="0"/>
            </a:endParaRPr>
          </a:p>
        </p:txBody>
      </p:sp>
      <p:sp>
        <p:nvSpPr>
          <p:cNvPr id="13" name="Rectangle 12"/>
          <p:cNvSpPr/>
          <p:nvPr/>
        </p:nvSpPr>
        <p:spPr>
          <a:xfrm>
            <a:off x="292100" y="5465764"/>
            <a:ext cx="8882551" cy="682282"/>
          </a:xfrm>
          <a:prstGeom prst="rect">
            <a:avLst/>
          </a:prstGeom>
        </p:spPr>
        <p:txBody>
          <a:bodyPr wrap="square" lIns="0" tIns="0" rIns="0" bIns="0" anchor="b" anchorCtr="0">
            <a:noAutofit/>
          </a:bodyPr>
          <a:lstStyle/>
          <a:p>
            <a:pPr marL="0" lvl="1"/>
            <a:r>
              <a:rPr lang="en-US" sz="1200" dirty="0" smtClean="0">
                <a:solidFill>
                  <a:schemeClr val="bg1"/>
                </a:solidFill>
                <a:latin typeface="Arial" pitchFamily="34" charset="0"/>
                <a:cs typeface="Arial" pitchFamily="34" charset="0"/>
              </a:rPr>
              <a:t>Adverse reactions led to discontinuation of treatment in 1.7% of Repatha</a:t>
            </a:r>
            <a:r>
              <a:rPr lang="en-US" sz="1200" baseline="30000" dirty="0" smtClean="0">
                <a:solidFill>
                  <a:schemeClr val="bg1"/>
                </a:solidFill>
                <a:latin typeface="Arial" pitchFamily="34" charset="0"/>
                <a:cs typeface="Arial" pitchFamily="34" charset="0"/>
              </a:rPr>
              <a:t>™</a:t>
            </a:r>
            <a:r>
              <a:rPr lang="en-US" sz="1200" dirty="0" smtClean="0">
                <a:solidFill>
                  <a:schemeClr val="bg1"/>
                </a:solidFill>
                <a:latin typeface="Arial" pitchFamily="34" charset="0"/>
                <a:cs typeface="Arial" pitchFamily="34" charset="0"/>
              </a:rPr>
              <a:t>-treated patients and 1.7% of placebo-treated patients.</a:t>
            </a:r>
            <a:r>
              <a:rPr lang="en-US" sz="1200" baseline="30000" dirty="0" smtClean="0">
                <a:solidFill>
                  <a:schemeClr val="bg1"/>
                </a:solidFill>
                <a:latin typeface="Arial" pitchFamily="34" charset="0"/>
                <a:cs typeface="Arial" pitchFamily="34" charset="0"/>
              </a:rPr>
              <a:t>2</a:t>
            </a:r>
            <a:r>
              <a:rPr lang="en-US" sz="1200" dirty="0" smtClean="0">
                <a:solidFill>
                  <a:prstClr val="white"/>
                </a:solidFill>
                <a:latin typeface="Arial" pitchFamily="34" charset="0"/>
                <a:cs typeface="Arial" pitchFamily="34" charset="0"/>
              </a:rPr>
              <a:t/>
            </a:r>
            <a:br>
              <a:rPr lang="en-US" sz="1200" dirty="0" smtClean="0">
                <a:solidFill>
                  <a:prstClr val="white"/>
                </a:solidFill>
                <a:latin typeface="Arial" pitchFamily="34" charset="0"/>
                <a:cs typeface="Arial" pitchFamily="34" charset="0"/>
              </a:rPr>
            </a:br>
            <a:r>
              <a:rPr lang="en-US" sz="900" dirty="0" smtClean="0">
                <a:solidFill>
                  <a:prstClr val="white"/>
                </a:solidFill>
                <a:latin typeface="Arial" pitchFamily="34" charset="0"/>
                <a:cs typeface="Arial" pitchFamily="34" charset="0"/>
              </a:rPr>
              <a:t>*Repatha</a:t>
            </a:r>
            <a:r>
              <a:rPr lang="en-US" sz="900" baseline="30000" dirty="0" smtClean="0">
                <a:solidFill>
                  <a:prstClr val="white"/>
                </a:solidFill>
                <a:latin typeface="Arial" pitchFamily="34" charset="0"/>
                <a:cs typeface="Arial" pitchFamily="34" charset="0"/>
              </a:rPr>
              <a:t>™</a:t>
            </a:r>
            <a:r>
              <a:rPr lang="en-US" sz="900" dirty="0" smtClean="0">
                <a:solidFill>
                  <a:prstClr val="white"/>
                </a:solidFill>
                <a:latin typeface="Arial" pitchFamily="34" charset="0"/>
                <a:cs typeface="Arial" pitchFamily="34" charset="0"/>
              </a:rPr>
              <a:t> 140 mg Q2W and 420 mg QM combined.</a:t>
            </a:r>
          </a:p>
        </p:txBody>
      </p:sp>
      <p:sp>
        <p:nvSpPr>
          <p:cNvPr id="15" name="Content Placeholder 5"/>
          <p:cNvSpPr txBox="1">
            <a:spLocks/>
          </p:cNvSpPr>
          <p:nvPr/>
        </p:nvSpPr>
        <p:spPr>
          <a:xfrm>
            <a:off x="280987" y="5355765"/>
            <a:ext cx="8632825" cy="418437"/>
          </a:xfrm>
          <a:prstGeom prst="rect">
            <a:avLst/>
          </a:prstGeom>
        </p:spPr>
        <p:txBody>
          <a:bodyPr vert="horz" lIns="0" tIns="0" rIns="0" bIns="0" rtlCol="0">
            <a:noAutofit/>
          </a:bodyPr>
          <a:lstStyle/>
          <a:p>
            <a:pPr marL="228600" lvl="1" indent="-228600">
              <a:lnSpc>
                <a:spcPct val="95000"/>
              </a:lnSpc>
              <a:spcBef>
                <a:spcPts val="600"/>
              </a:spcBef>
              <a:buClr>
                <a:schemeClr val="accent2"/>
              </a:buClr>
              <a:buFont typeface="Wingdings" pitchFamily="2" charset="2"/>
              <a:buChar char="§"/>
              <a:defRPr/>
            </a:pPr>
            <a:endParaRPr lang="en-US" sz="900" baseline="30000" dirty="0" smtClean="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80987" y="1400176"/>
            <a:ext cx="8675687" cy="4725988"/>
          </a:xfrm>
        </p:spPr>
        <p:txBody>
          <a:bodyPr/>
          <a:lstStyle/>
          <a:p>
            <a:r>
              <a:rPr lang="en-US" sz="2000" dirty="0" smtClean="0"/>
              <a:t>Local injection site reactions</a:t>
            </a:r>
          </a:p>
          <a:p>
            <a:pPr lvl="1"/>
            <a:r>
              <a:rPr lang="en-US" sz="1800" dirty="0" smtClean="0"/>
              <a:t>Local injection site reactions occurred in 3.2% and 3.0% of Repatha</a:t>
            </a:r>
            <a:r>
              <a:rPr lang="en-US" sz="1800" baseline="20000" dirty="0" smtClean="0"/>
              <a:t>™</a:t>
            </a:r>
            <a:r>
              <a:rPr lang="en-US" sz="1800" dirty="0" smtClean="0"/>
              <a:t>-treated and placebo-treated patients, respectively. The most common injection site reactions were erythema, pain, and bruising. The proportions of patients who discontinued treatment due to local injection site reactions in Repatha</a:t>
            </a:r>
            <a:r>
              <a:rPr lang="en-US" sz="1800" baseline="20000" dirty="0" smtClean="0"/>
              <a:t>™</a:t>
            </a:r>
            <a:r>
              <a:rPr lang="en-US" sz="1800" dirty="0" smtClean="0"/>
              <a:t>-treated patients and placebo-treated patients were 0.1% and 0%, respectively</a:t>
            </a:r>
          </a:p>
          <a:p>
            <a:r>
              <a:rPr lang="en-US" sz="1800" dirty="0" smtClean="0"/>
              <a:t>Allergic reactions</a:t>
            </a:r>
          </a:p>
          <a:p>
            <a:pPr lvl="1"/>
            <a:r>
              <a:rPr lang="en-US" sz="1800" dirty="0" smtClean="0"/>
              <a:t>Allergic reactions occurred in 5.1% and 4.6% of Repatha</a:t>
            </a:r>
            <a:r>
              <a:rPr lang="en-US" sz="1800" baseline="20000" dirty="0" smtClean="0"/>
              <a:t>™</a:t>
            </a:r>
            <a:r>
              <a:rPr lang="en-US" sz="1800" dirty="0" smtClean="0"/>
              <a:t>-treated and placebo-treated patients, respectively. The most common allergic reactions were rash (1.0% versus 0.5% for Repatha</a:t>
            </a:r>
            <a:r>
              <a:rPr lang="en-US" sz="1800" baseline="20000" dirty="0" smtClean="0"/>
              <a:t>™</a:t>
            </a:r>
            <a:r>
              <a:rPr lang="en-US" sz="1800" dirty="0" smtClean="0"/>
              <a:t> and placebo, respectively), eczema (0.4% versus 0.2%), erythema (0.4% versus 0.2%), and urticaria (0.4% versus 0.1%)</a:t>
            </a:r>
          </a:p>
          <a:p>
            <a:r>
              <a:rPr lang="en-US" sz="2000" dirty="0" smtClean="0"/>
              <a:t>Neurocognitive events</a:t>
            </a:r>
          </a:p>
          <a:p>
            <a:pPr lvl="1"/>
            <a:r>
              <a:rPr lang="en-US" sz="1800" dirty="0" smtClean="0"/>
              <a:t>Neurocognitive events were reported in less than or equal to 0.2% in Repatha</a:t>
            </a:r>
            <a:r>
              <a:rPr lang="en-US" sz="1800" baseline="20000" dirty="0" smtClean="0"/>
              <a:t>™</a:t>
            </a:r>
            <a:r>
              <a:rPr lang="en-US" sz="1800" dirty="0" smtClean="0"/>
              <a:t>-treated and placebo-treated patients</a:t>
            </a:r>
          </a:p>
          <a:p>
            <a:pPr lvl="1"/>
            <a:endParaRPr lang="en-US" sz="1800" dirty="0" smtClean="0"/>
          </a:p>
          <a:p>
            <a:pPr lvl="1"/>
            <a:endParaRPr lang="en-US" sz="1800" dirty="0"/>
          </a:p>
        </p:txBody>
      </p:sp>
      <p:sp>
        <p:nvSpPr>
          <p:cNvPr id="2" name="Title 1"/>
          <p:cNvSpPr>
            <a:spLocks noGrp="1"/>
          </p:cNvSpPr>
          <p:nvPr>
            <p:ph type="title"/>
          </p:nvPr>
        </p:nvSpPr>
        <p:spPr/>
        <p:txBody>
          <a:bodyPr>
            <a:normAutofit fontScale="90000"/>
          </a:bodyPr>
          <a:lstStyle/>
          <a:p>
            <a:r>
              <a:rPr lang="en-US" dirty="0" smtClean="0"/>
              <a:t>Important Safety Information: Adverse Reactions From a Pool of the 52-week Trial and Seven 12-Week Trials</a:t>
            </a:r>
            <a:endParaRPr lang="en-US" dirty="0"/>
          </a:p>
        </p:txBody>
      </p:sp>
      <p:sp>
        <p:nvSpPr>
          <p:cNvPr id="6" name="Rectangle 5"/>
          <p:cNvSpPr/>
          <p:nvPr/>
        </p:nvSpPr>
        <p:spPr>
          <a:xfrm>
            <a:off x="283464" y="6252295"/>
            <a:ext cx="6807426" cy="326243"/>
          </a:xfrm>
          <a:prstGeom prst="rect">
            <a:avLst/>
          </a:prstGeom>
        </p:spPr>
        <p:txBody>
          <a:bodyPr wrap="square" lIns="0" tIns="0" rIns="0" bIns="0" anchor="b" anchorCtr="0">
            <a:noAutofit/>
          </a:bodyPr>
          <a:lstStyle/>
          <a:p>
            <a:pPr>
              <a:lnSpc>
                <a:spcPct val="95000"/>
              </a:lnSpc>
              <a:spcBef>
                <a:spcPts val="200"/>
              </a:spcBef>
            </a:pPr>
            <a:r>
              <a:rPr lang="en-US" altLang="ja-JP" sz="900" dirty="0" smtClean="0">
                <a:latin typeface="Arial" pitchFamily="34" charset="0"/>
                <a:cs typeface="Arial" pitchFamily="34" charset="0"/>
              </a:rPr>
              <a:t>Repatha</a:t>
            </a:r>
            <a:r>
              <a:rPr lang="en-US" altLang="ja-JP" sz="900" baseline="30000" dirty="0" smtClean="0">
                <a:latin typeface="Arial" pitchFamily="34" charset="0"/>
                <a:cs typeface="Arial" pitchFamily="34" charset="0"/>
              </a:rPr>
              <a:t>™</a:t>
            </a:r>
            <a:r>
              <a:rPr lang="en-US" altLang="ja-JP" sz="900" dirty="0" smtClean="0">
                <a:latin typeface="Arial" pitchFamily="34" charset="0"/>
                <a:cs typeface="Arial" pitchFamily="34" charset="0"/>
              </a:rPr>
              <a:t> (evolocumab) Prescribing Information, Amgen.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80988" y="1400176"/>
            <a:ext cx="8405812" cy="4725988"/>
          </a:xfrm>
        </p:spPr>
        <p:txBody>
          <a:bodyPr/>
          <a:lstStyle/>
          <a:p>
            <a:r>
              <a:rPr lang="en-US" sz="2000" dirty="0" smtClean="0"/>
              <a:t>Musculoskeletal adverse reactions</a:t>
            </a:r>
          </a:p>
          <a:p>
            <a:pPr lvl="1"/>
            <a:r>
              <a:rPr lang="en-US" sz="1800" dirty="0" smtClean="0"/>
              <a:t>Musculoskeletal adverse reactions were reported in 14.3% of Repatha</a:t>
            </a:r>
            <a:r>
              <a:rPr lang="en-US" sz="1800" baseline="20000" dirty="0" smtClean="0"/>
              <a:t>™</a:t>
            </a:r>
            <a:r>
              <a:rPr lang="en-US" sz="1800" dirty="0" smtClean="0"/>
              <a:t>-treated patients and 12.8% of placebo-treated patients. The most common adverse reactions that occurred at a rate greater than placebo were back pain (3.2% versus 2.9% for Repatha</a:t>
            </a:r>
            <a:r>
              <a:rPr lang="en-US" sz="1800" baseline="20000" dirty="0" smtClean="0"/>
              <a:t>™</a:t>
            </a:r>
            <a:r>
              <a:rPr lang="en-US" sz="1800" dirty="0" smtClean="0"/>
              <a:t> and placebo, respectively), arthralgia (2.3% versus 2.2%), and myalgia (2.0% versus 1.8%)</a:t>
            </a:r>
          </a:p>
          <a:p>
            <a:r>
              <a:rPr lang="en-US" sz="2000" dirty="0" smtClean="0"/>
              <a:t>Immunogenicity</a:t>
            </a:r>
            <a:r>
              <a:rPr lang="en-US" sz="1900" dirty="0" smtClean="0"/>
              <a:t> </a:t>
            </a:r>
          </a:p>
          <a:p>
            <a:pPr lvl="1"/>
            <a:r>
              <a:rPr lang="en-US" sz="1800" dirty="0" smtClean="0"/>
              <a:t>Repatha</a:t>
            </a:r>
            <a:r>
              <a:rPr lang="en-US" sz="1800" baseline="20000" dirty="0" smtClean="0"/>
              <a:t>™</a:t>
            </a:r>
            <a:r>
              <a:rPr lang="en-US" sz="1800" dirty="0" smtClean="0"/>
              <a:t> is a human monoclonal antibody. As with all therapeutic proteins, there is a potential for immunogenicity with Repatha</a:t>
            </a:r>
            <a:r>
              <a:rPr lang="en-US" sz="1800" baseline="20000" dirty="0" smtClean="0"/>
              <a:t>™</a:t>
            </a:r>
            <a:endParaRPr lang="en-US" sz="1800" baseline="20000" dirty="0"/>
          </a:p>
        </p:txBody>
      </p:sp>
      <p:sp>
        <p:nvSpPr>
          <p:cNvPr id="2" name="Title 1"/>
          <p:cNvSpPr>
            <a:spLocks noGrp="1"/>
          </p:cNvSpPr>
          <p:nvPr>
            <p:ph type="title"/>
          </p:nvPr>
        </p:nvSpPr>
        <p:spPr/>
        <p:txBody>
          <a:bodyPr>
            <a:normAutofit fontScale="90000"/>
          </a:bodyPr>
          <a:lstStyle/>
          <a:p>
            <a:r>
              <a:rPr lang="en-US" dirty="0" smtClean="0"/>
              <a:t>Important Safety Information: Adverse Reactions From a Pool of the 52-week Trial and Seven 12-Week Trials</a:t>
            </a:r>
            <a:endParaRPr lang="en-US" i="1" dirty="0"/>
          </a:p>
        </p:txBody>
      </p:sp>
      <p:sp>
        <p:nvSpPr>
          <p:cNvPr id="6" name="Rectangle 5"/>
          <p:cNvSpPr/>
          <p:nvPr/>
        </p:nvSpPr>
        <p:spPr>
          <a:xfrm>
            <a:off x="283464" y="6252295"/>
            <a:ext cx="6807426" cy="326243"/>
          </a:xfrm>
          <a:prstGeom prst="rect">
            <a:avLst/>
          </a:prstGeom>
        </p:spPr>
        <p:txBody>
          <a:bodyPr wrap="square" lIns="0" tIns="0" rIns="0" bIns="0" anchor="b" anchorCtr="0">
            <a:noAutofit/>
          </a:bodyPr>
          <a:lstStyle/>
          <a:p>
            <a:pPr>
              <a:lnSpc>
                <a:spcPct val="95000"/>
              </a:lnSpc>
              <a:spcBef>
                <a:spcPts val="200"/>
              </a:spcBef>
            </a:pPr>
            <a:r>
              <a:rPr lang="en-US" altLang="ja-JP" sz="900" dirty="0" smtClean="0">
                <a:latin typeface="Arial" pitchFamily="34" charset="0"/>
                <a:cs typeface="Arial" pitchFamily="34" charset="0"/>
              </a:rPr>
              <a:t>Repatha</a:t>
            </a:r>
            <a:r>
              <a:rPr lang="en-US" altLang="ja-JP" sz="900" baseline="30000" dirty="0" smtClean="0">
                <a:latin typeface="Arial" pitchFamily="34" charset="0"/>
                <a:cs typeface="Arial" pitchFamily="34" charset="0"/>
              </a:rPr>
              <a:t>™</a:t>
            </a:r>
            <a:r>
              <a:rPr lang="en-US" altLang="ja-JP" sz="900" dirty="0" smtClean="0">
                <a:latin typeface="Arial" pitchFamily="34" charset="0"/>
                <a:cs typeface="Arial" pitchFamily="34" charset="0"/>
              </a:rPr>
              <a:t> (evolocumab) Prescribing Information, Amgen.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Low LDL-C Levels</a:t>
            </a:r>
            <a:endParaRPr lang="en-US" kern="0" dirty="0">
              <a:solidFill>
                <a:srgbClr val="000000"/>
              </a:solidFill>
            </a:endParaRPr>
          </a:p>
        </p:txBody>
      </p:sp>
      <p:sp>
        <p:nvSpPr>
          <p:cNvPr id="6" name="Rectangle 5"/>
          <p:cNvSpPr/>
          <p:nvPr/>
        </p:nvSpPr>
        <p:spPr>
          <a:xfrm>
            <a:off x="283464" y="5675430"/>
            <a:ext cx="8724900" cy="477713"/>
          </a:xfrm>
          <a:prstGeom prst="rect">
            <a:avLst/>
          </a:prstGeom>
        </p:spPr>
        <p:txBody>
          <a:bodyPr wrap="square" lIns="0" tIns="0" rIns="0" bIns="0" anchor="b" anchorCtr="0">
            <a:noAutofit/>
          </a:bodyPr>
          <a:lstStyle/>
          <a:p>
            <a:pPr>
              <a:lnSpc>
                <a:spcPct val="95000"/>
              </a:lnSpc>
              <a:spcBef>
                <a:spcPts val="200"/>
              </a:spcBef>
              <a:buNone/>
            </a:pPr>
            <a:endParaRPr lang="en-US" altLang="ja-JP" sz="900" dirty="0" smtClean="0">
              <a:solidFill>
                <a:schemeClr val="bg1"/>
              </a:solidFill>
              <a:latin typeface="Arial" pitchFamily="34" charset="0"/>
              <a:cs typeface="Arial" pitchFamily="34" charset="0"/>
            </a:endParaRPr>
          </a:p>
        </p:txBody>
      </p:sp>
      <p:sp>
        <p:nvSpPr>
          <p:cNvPr id="11" name="Content Placeholder 5"/>
          <p:cNvSpPr txBox="1">
            <a:spLocks/>
          </p:cNvSpPr>
          <p:nvPr/>
        </p:nvSpPr>
        <p:spPr>
          <a:xfrm>
            <a:off x="292100" y="1371597"/>
            <a:ext cx="8632825" cy="3919898"/>
          </a:xfrm>
          <a:prstGeom prst="rect">
            <a:avLst/>
          </a:prstGeom>
        </p:spPr>
        <p:txBody>
          <a:bodyPr vert="horz" lIns="0" tIns="0" rIns="0" bIns="0" rtlCol="0">
            <a:noAutofit/>
          </a:bodyPr>
          <a:lstStyle/>
          <a:p>
            <a:pPr marL="228600" lvl="1" indent="-228600">
              <a:lnSpc>
                <a:spcPct val="95000"/>
              </a:lnSpc>
              <a:spcBef>
                <a:spcPts val="600"/>
              </a:spcBef>
              <a:buClr>
                <a:schemeClr val="accent2"/>
              </a:buClr>
              <a:buFont typeface="Wingdings" pitchFamily="2" charset="2"/>
              <a:buChar char="§"/>
              <a:defRPr/>
            </a:pPr>
            <a:r>
              <a:rPr lang="en-US" sz="1600" dirty="0" smtClean="0">
                <a:solidFill>
                  <a:schemeClr val="bg1"/>
                </a:solidFill>
                <a:latin typeface="Arial" pitchFamily="34" charset="0"/>
                <a:cs typeface="Arial" pitchFamily="34" charset="0"/>
              </a:rPr>
              <a:t>In a pool of placebo- and active-controlled trials, as well as open-label extension studies that followed them, a total of 1,609 patients treated with Repatha</a:t>
            </a:r>
            <a:r>
              <a:rPr lang="en-US" sz="1600" baseline="20000" dirty="0" smtClean="0">
                <a:solidFill>
                  <a:schemeClr val="bg1"/>
                </a:solidFill>
                <a:latin typeface="Arial" pitchFamily="34" charset="0"/>
                <a:cs typeface="Arial" pitchFamily="34" charset="0"/>
              </a:rPr>
              <a:t>™</a:t>
            </a:r>
            <a:r>
              <a:rPr lang="en-US" sz="1600" dirty="0" smtClean="0">
                <a:solidFill>
                  <a:schemeClr val="bg1"/>
                </a:solidFill>
                <a:latin typeface="Arial" pitchFamily="34" charset="0"/>
                <a:cs typeface="Arial" pitchFamily="34" charset="0"/>
              </a:rPr>
              <a:t> had at least one LDL‑C value &lt; 25 mg/dL</a:t>
            </a:r>
            <a:r>
              <a:rPr lang="en-US" sz="1600" baseline="30000" dirty="0" smtClean="0">
                <a:solidFill>
                  <a:schemeClr val="bg1"/>
                </a:solidFill>
                <a:latin typeface="Arial" pitchFamily="34" charset="0"/>
                <a:cs typeface="Arial" pitchFamily="34" charset="0"/>
              </a:rPr>
              <a:t>1</a:t>
            </a:r>
          </a:p>
          <a:p>
            <a:pPr marL="228600" lvl="1" indent="-228600">
              <a:lnSpc>
                <a:spcPct val="95000"/>
              </a:lnSpc>
              <a:spcBef>
                <a:spcPts val="600"/>
              </a:spcBef>
              <a:buClr>
                <a:schemeClr val="accent2"/>
              </a:buClr>
              <a:buFont typeface="Wingdings" pitchFamily="2" charset="2"/>
              <a:buChar char="§"/>
              <a:defRPr/>
            </a:pPr>
            <a:r>
              <a:rPr lang="en-US" sz="1600" dirty="0" smtClean="0">
                <a:solidFill>
                  <a:schemeClr val="bg1"/>
                </a:solidFill>
                <a:latin typeface="Arial" pitchFamily="34" charset="0"/>
                <a:cs typeface="Arial" pitchFamily="34" charset="0"/>
              </a:rPr>
              <a:t>Changes to background lipid-altering therapy were not made in response to low LDL-C values, and Repatha</a:t>
            </a:r>
            <a:r>
              <a:rPr lang="en-US" sz="1600" baseline="20000" dirty="0" smtClean="0">
                <a:solidFill>
                  <a:schemeClr val="bg1"/>
                </a:solidFill>
                <a:latin typeface="Arial" pitchFamily="34" charset="0"/>
                <a:cs typeface="Arial" pitchFamily="34" charset="0"/>
              </a:rPr>
              <a:t>™</a:t>
            </a:r>
            <a:r>
              <a:rPr lang="en-US" sz="1600" dirty="0" smtClean="0">
                <a:solidFill>
                  <a:schemeClr val="bg1"/>
                </a:solidFill>
                <a:latin typeface="Arial" pitchFamily="34" charset="0"/>
                <a:cs typeface="Arial" pitchFamily="34" charset="0"/>
              </a:rPr>
              <a:t> dosing was not modified or interrupted on this basis</a:t>
            </a:r>
            <a:r>
              <a:rPr lang="en-US" sz="1600" baseline="30000" dirty="0" smtClean="0">
                <a:solidFill>
                  <a:schemeClr val="bg1"/>
                </a:solidFill>
                <a:latin typeface="Arial" pitchFamily="34" charset="0"/>
                <a:cs typeface="Arial" pitchFamily="34" charset="0"/>
              </a:rPr>
              <a:t>1</a:t>
            </a:r>
            <a:endParaRPr lang="en-US" sz="1600" dirty="0" smtClean="0">
              <a:solidFill>
                <a:schemeClr val="bg1"/>
              </a:solidFill>
              <a:latin typeface="Arial" pitchFamily="34" charset="0"/>
              <a:cs typeface="Arial" pitchFamily="34" charset="0"/>
            </a:endParaRPr>
          </a:p>
          <a:p>
            <a:pPr marL="228600" lvl="1" indent="-228600">
              <a:lnSpc>
                <a:spcPct val="95000"/>
              </a:lnSpc>
              <a:spcBef>
                <a:spcPts val="600"/>
              </a:spcBef>
              <a:buClr>
                <a:schemeClr val="accent2"/>
              </a:buClr>
              <a:buFont typeface="Wingdings" pitchFamily="2" charset="2"/>
              <a:buChar char="§"/>
              <a:defRPr/>
            </a:pPr>
            <a:r>
              <a:rPr lang="en-US" sz="1600" dirty="0" smtClean="0">
                <a:solidFill>
                  <a:schemeClr val="bg1"/>
                </a:solidFill>
                <a:latin typeface="Arial" pitchFamily="34" charset="0"/>
                <a:cs typeface="Arial" pitchFamily="34" charset="0"/>
              </a:rPr>
              <a:t>Although adverse consequences of very low LDL-C were not identified in these trials, the long-term effects of very low levels of LDL-C induced by Repatha</a:t>
            </a:r>
            <a:r>
              <a:rPr lang="en-US" sz="1600" baseline="20000" dirty="0" smtClean="0">
                <a:solidFill>
                  <a:schemeClr val="bg1"/>
                </a:solidFill>
                <a:latin typeface="Arial" pitchFamily="34" charset="0"/>
                <a:cs typeface="Arial" pitchFamily="34" charset="0"/>
              </a:rPr>
              <a:t>™</a:t>
            </a:r>
            <a:r>
              <a:rPr lang="en-US" sz="1600" dirty="0" smtClean="0">
                <a:solidFill>
                  <a:schemeClr val="bg1"/>
                </a:solidFill>
                <a:latin typeface="Arial" pitchFamily="34" charset="0"/>
                <a:cs typeface="Arial" pitchFamily="34" charset="0"/>
              </a:rPr>
              <a:t> are unknown</a:t>
            </a:r>
            <a:r>
              <a:rPr lang="en-US" sz="1600" baseline="30000" dirty="0" smtClean="0">
                <a:solidFill>
                  <a:schemeClr val="bg1"/>
                </a:solidFill>
                <a:latin typeface="Arial" pitchFamily="34" charset="0"/>
                <a:cs typeface="Arial" pitchFamily="34" charset="0"/>
              </a:rPr>
              <a:t>1</a:t>
            </a:r>
            <a:endParaRPr lang="en-US" sz="1600" dirty="0" smtClean="0">
              <a:solidFill>
                <a:schemeClr val="bg1"/>
              </a:solidFill>
              <a:latin typeface="Arial" pitchFamily="34" charset="0"/>
              <a:cs typeface="Arial" pitchFamily="34" charset="0"/>
            </a:endParaRPr>
          </a:p>
        </p:txBody>
      </p:sp>
      <p:sp>
        <p:nvSpPr>
          <p:cNvPr id="14" name="Rectangle 13"/>
          <p:cNvSpPr/>
          <p:nvPr/>
        </p:nvSpPr>
        <p:spPr>
          <a:xfrm>
            <a:off x="283464" y="6252295"/>
            <a:ext cx="6807426" cy="326243"/>
          </a:xfrm>
          <a:prstGeom prst="rect">
            <a:avLst/>
          </a:prstGeom>
        </p:spPr>
        <p:txBody>
          <a:bodyPr wrap="square" lIns="0" tIns="0" rIns="0" bIns="0" anchor="b" anchorCtr="0">
            <a:noAutofit/>
          </a:bodyPr>
          <a:lstStyle/>
          <a:p>
            <a:pPr>
              <a:lnSpc>
                <a:spcPct val="95000"/>
              </a:lnSpc>
              <a:spcBef>
                <a:spcPts val="200"/>
              </a:spcBef>
            </a:pPr>
            <a:r>
              <a:rPr lang="en-US" altLang="ja-JP" sz="900" dirty="0" smtClean="0">
                <a:latin typeface="Arial" pitchFamily="34" charset="0"/>
                <a:cs typeface="Arial" pitchFamily="34" charset="0"/>
              </a:rPr>
              <a:t>1. Repatha</a:t>
            </a:r>
            <a:r>
              <a:rPr lang="en-US" altLang="ja-JP" sz="900" baseline="30000" dirty="0" smtClean="0">
                <a:latin typeface="Arial" pitchFamily="34" charset="0"/>
                <a:cs typeface="Arial" pitchFamily="34" charset="0"/>
              </a:rPr>
              <a:t>™</a:t>
            </a:r>
            <a:r>
              <a:rPr lang="en-US" altLang="ja-JP" sz="900" dirty="0" smtClean="0">
                <a:latin typeface="Arial" pitchFamily="34" charset="0"/>
                <a:cs typeface="Arial" pitchFamily="34" charset="0"/>
              </a:rPr>
              <a:t> (evolocumab) Prescribing Information, Amgen. 2. Data on file, Amgen.</a:t>
            </a:r>
          </a:p>
        </p:txBody>
      </p:sp>
      <p:grpSp>
        <p:nvGrpSpPr>
          <p:cNvPr id="9" name="Group 8"/>
          <p:cNvGrpSpPr/>
          <p:nvPr/>
        </p:nvGrpSpPr>
        <p:grpSpPr>
          <a:xfrm>
            <a:off x="2271" y="3550582"/>
            <a:ext cx="9144000" cy="2170329"/>
            <a:chOff x="0" y="1477534"/>
            <a:chExt cx="9144000" cy="1902881"/>
          </a:xfrm>
        </p:grpSpPr>
        <p:graphicFrame>
          <p:nvGraphicFramePr>
            <p:cNvPr id="8" name="Content Placeholder 6"/>
            <p:cNvGraphicFramePr>
              <a:graphicFrameLocks/>
            </p:cNvGraphicFramePr>
            <p:nvPr>
              <p:extLst>
                <p:ext uri="{D42A27DB-BD31-4B8C-83A1-F6EECF244321}">
                  <p14:modId xmlns:p14="http://schemas.microsoft.com/office/powerpoint/2010/main" val="1395570863"/>
                </p:ext>
              </p:extLst>
            </p:nvPr>
          </p:nvGraphicFramePr>
          <p:xfrm>
            <a:off x="0" y="2072729"/>
            <a:ext cx="9144000" cy="1307686"/>
          </p:xfrm>
          <a:graphic>
            <a:graphicData uri="http://schemas.openxmlformats.org/drawingml/2006/table">
              <a:tbl>
                <a:tblPr firstRow="1" firstCol="1" bandRow="1">
                  <a:effectLst/>
                </a:tblPr>
                <a:tblGrid>
                  <a:gridCol w="2052128"/>
                  <a:gridCol w="80264"/>
                  <a:gridCol w="1608846"/>
                  <a:gridCol w="80264"/>
                  <a:gridCol w="1768415"/>
                  <a:gridCol w="86264"/>
                  <a:gridCol w="1733910"/>
                  <a:gridCol w="86264"/>
                  <a:gridCol w="1647645"/>
                </a:tblGrid>
                <a:tr h="259965">
                  <a:tc>
                    <a:txBody>
                      <a:bodyPr/>
                      <a:lstStyle>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pPr marL="0" marR="0">
                          <a:lnSpc>
                            <a:spcPct val="95000"/>
                          </a:lnSpc>
                          <a:spcBef>
                            <a:spcPts val="0"/>
                          </a:spcBef>
                          <a:spcAft>
                            <a:spcPts val="0"/>
                          </a:spcAft>
                        </a:pPr>
                        <a:endParaRPr lang="en-US" sz="1400" b="1" dirty="0">
                          <a:solidFill>
                            <a:srgbClr val="FFFF00"/>
                          </a:solidFill>
                          <a:effectLst/>
                          <a:latin typeface="Arial" pitchFamily="34" charset="0"/>
                          <a:ea typeface="Times New Roman"/>
                          <a:cs typeface="Arial" pitchFamily="34" charset="0"/>
                        </a:endParaRPr>
                      </a:p>
                    </a:txBody>
                    <a:tcPr marL="274320" marR="9144" marT="0" marB="0" anchor="b">
                      <a:lnL w="12700" cmpd="sng">
                        <a:noFill/>
                      </a:lnL>
                      <a:lnR w="9525" cap="flat" cmpd="sng" algn="ctr">
                        <a:no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FFFF00"/>
                          </a:solidFill>
                          <a:latin typeface="Arial" pitchFamily="34" charset="0"/>
                        </a:endParaRPr>
                      </a:p>
                    </a:txBody>
                    <a:tcPr marL="45720" marR="9144" marT="0" marB="0" anchor="b">
                      <a:lnL w="1905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marR="0" algn="ctr">
                          <a:lnSpc>
                            <a:spcPct val="95000"/>
                          </a:lnSpc>
                          <a:spcBef>
                            <a:spcPts val="0"/>
                          </a:spcBef>
                          <a:spcAft>
                            <a:spcPts val="0"/>
                          </a:spcAft>
                        </a:pPr>
                        <a:r>
                          <a:rPr lang="pt-BR" sz="1400" b="1" baseline="0" dirty="0" smtClean="0">
                            <a:solidFill>
                              <a:srgbClr val="FFFF00"/>
                            </a:solidFill>
                            <a:effectLst/>
                            <a:latin typeface="Arial" pitchFamily="34" charset="0"/>
                            <a:ea typeface="Times New Roman"/>
                            <a:cs typeface="Arial" pitchFamily="34" charset="0"/>
                          </a:rPr>
                          <a:t>Any LDL-C </a:t>
                        </a:r>
                        <a:br>
                          <a:rPr lang="pt-BR" sz="1400" b="1" baseline="0" dirty="0" smtClean="0">
                            <a:solidFill>
                              <a:srgbClr val="FFFF00"/>
                            </a:solidFill>
                            <a:effectLst/>
                            <a:latin typeface="Arial" pitchFamily="34" charset="0"/>
                            <a:ea typeface="Times New Roman"/>
                            <a:cs typeface="Arial" pitchFamily="34" charset="0"/>
                          </a:rPr>
                        </a:br>
                        <a:r>
                          <a:rPr lang="pt-BR" sz="1400" b="1" baseline="0" dirty="0" smtClean="0">
                            <a:solidFill>
                              <a:srgbClr val="FFFF00"/>
                            </a:solidFill>
                            <a:effectLst/>
                            <a:latin typeface="Arial" pitchFamily="34" charset="0"/>
                            <a:ea typeface="Times New Roman"/>
                            <a:cs typeface="Arial" pitchFamily="34" charset="0"/>
                          </a:rPr>
                          <a:t>&lt; 25 mg/dL</a:t>
                        </a:r>
                      </a:p>
                    </a:txBody>
                    <a:tcPr marL="45720" marR="9144" marT="0" marB="18288" anchor="b">
                      <a:lnL w="1905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FFFF00"/>
                          </a:solidFill>
                          <a:latin typeface="Arial" pitchFamily="34" charset="0"/>
                        </a:endParaRPr>
                      </a:p>
                    </a:txBody>
                    <a:tcPr marL="45720" marR="9144" marT="0" marB="18288"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marR="0" algn="ctr">
                          <a:lnSpc>
                            <a:spcPct val="95000"/>
                          </a:lnSpc>
                          <a:spcBef>
                            <a:spcPts val="0"/>
                          </a:spcBef>
                          <a:spcAft>
                            <a:spcPts val="0"/>
                          </a:spcAft>
                        </a:pPr>
                        <a:r>
                          <a:rPr lang="en-US" sz="1400" b="1" dirty="0" smtClean="0">
                            <a:solidFill>
                              <a:srgbClr val="FFFF00"/>
                            </a:solidFill>
                            <a:effectLst/>
                            <a:latin typeface="Arial" pitchFamily="34" charset="0"/>
                            <a:ea typeface="Times New Roman"/>
                            <a:cs typeface="Arial" pitchFamily="34" charset="0"/>
                          </a:rPr>
                          <a:t>Any LDL-C </a:t>
                        </a:r>
                        <a:br>
                          <a:rPr lang="en-US" sz="1400" b="1" dirty="0" smtClean="0">
                            <a:solidFill>
                              <a:srgbClr val="FFFF00"/>
                            </a:solidFill>
                            <a:effectLst/>
                            <a:latin typeface="Arial" pitchFamily="34" charset="0"/>
                            <a:ea typeface="Times New Roman"/>
                            <a:cs typeface="Arial" pitchFamily="34" charset="0"/>
                          </a:rPr>
                        </a:br>
                        <a:r>
                          <a:rPr lang="en-US" sz="1400" b="1" dirty="0" smtClean="0">
                            <a:solidFill>
                              <a:srgbClr val="FFFF00"/>
                            </a:solidFill>
                            <a:effectLst/>
                            <a:latin typeface="Arial" pitchFamily="34" charset="0"/>
                            <a:ea typeface="Times New Roman"/>
                            <a:cs typeface="Arial" pitchFamily="34" charset="0"/>
                          </a:rPr>
                          <a:t>&lt; 40 mg/dL</a:t>
                        </a:r>
                        <a:endParaRPr lang="en-US" sz="1400" b="1" dirty="0">
                          <a:solidFill>
                            <a:srgbClr val="FFFF00"/>
                          </a:solidFill>
                          <a:effectLst/>
                          <a:latin typeface="Arial" pitchFamily="34" charset="0"/>
                          <a:ea typeface="Times New Roman"/>
                          <a:cs typeface="Arial" pitchFamily="34" charset="0"/>
                        </a:endParaRPr>
                      </a:p>
                    </a:txBody>
                    <a:tcPr marL="45720" marR="9144" marT="0" marB="18288"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FFFF00"/>
                          </a:solidFill>
                          <a:latin typeface="Arial" pitchFamily="34" charset="0"/>
                        </a:endParaRPr>
                      </a:p>
                    </a:txBody>
                    <a:tcPr marL="45720" marR="9144" marT="0" marB="18288"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marR="0" algn="ctr">
                          <a:lnSpc>
                            <a:spcPct val="95000"/>
                          </a:lnSpc>
                          <a:spcBef>
                            <a:spcPts val="0"/>
                          </a:spcBef>
                          <a:spcAft>
                            <a:spcPts val="0"/>
                          </a:spcAft>
                        </a:pPr>
                        <a:r>
                          <a:rPr lang="en-US" sz="1400" b="1" dirty="0" smtClean="0">
                            <a:solidFill>
                              <a:srgbClr val="FFFF00"/>
                            </a:solidFill>
                            <a:effectLst/>
                            <a:latin typeface="Arial" pitchFamily="34" charset="0"/>
                            <a:ea typeface="Times New Roman"/>
                            <a:cs typeface="Arial" pitchFamily="34" charset="0"/>
                          </a:rPr>
                          <a:t>All LDL-C </a:t>
                        </a:r>
                        <a:br>
                          <a:rPr lang="en-US" sz="1400" b="1" dirty="0" smtClean="0">
                            <a:solidFill>
                              <a:srgbClr val="FFFF00"/>
                            </a:solidFill>
                            <a:effectLst/>
                            <a:latin typeface="Arial" pitchFamily="34" charset="0"/>
                            <a:ea typeface="Times New Roman"/>
                            <a:cs typeface="Arial" pitchFamily="34" charset="0"/>
                          </a:rPr>
                        </a:br>
                        <a:r>
                          <a:rPr lang="en-US" sz="1400" b="1" dirty="0" smtClean="0">
                            <a:solidFill>
                              <a:srgbClr val="FFFF00"/>
                            </a:solidFill>
                            <a:effectLst/>
                            <a:latin typeface="Arial" pitchFamily="34" charset="0"/>
                            <a:ea typeface="Times New Roman"/>
                            <a:cs typeface="Arial" pitchFamily="34" charset="0"/>
                            <a:sym typeface="Symbol"/>
                          </a:rPr>
                          <a:t> 40 mg/dL</a:t>
                        </a:r>
                        <a:endParaRPr lang="en-US" sz="1400" b="1" dirty="0">
                          <a:solidFill>
                            <a:srgbClr val="FFFF00"/>
                          </a:solidFill>
                          <a:effectLst/>
                          <a:latin typeface="Arial" pitchFamily="34" charset="0"/>
                          <a:ea typeface="Times New Roman"/>
                          <a:cs typeface="Arial" pitchFamily="34" charset="0"/>
                        </a:endParaRPr>
                      </a:p>
                    </a:txBody>
                    <a:tcPr marL="45720" marR="9144" marT="0" marB="18288"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914400" rtl="0" eaLnBrk="1" fontAlgn="auto" latinLnBrk="0" hangingPunct="1">
                          <a:lnSpc>
                            <a:spcPct val="95000"/>
                          </a:lnSpc>
                          <a:spcBef>
                            <a:spcPts val="0"/>
                          </a:spcBef>
                          <a:spcAft>
                            <a:spcPts val="0"/>
                          </a:spcAft>
                          <a:buClrTx/>
                          <a:buSzTx/>
                          <a:buFontTx/>
                          <a:buNone/>
                          <a:tabLst/>
                          <a:defRPr/>
                        </a:pPr>
                        <a:endParaRPr lang="en-US" sz="1400" b="1" dirty="0" smtClean="0">
                          <a:solidFill>
                            <a:srgbClr val="FFFF00"/>
                          </a:solidFill>
                          <a:effectLst/>
                          <a:latin typeface="Arial" pitchFamily="34" charset="0"/>
                          <a:ea typeface="Times New Roman"/>
                          <a:cs typeface="Arial" pitchFamily="34" charset="0"/>
                        </a:endParaRPr>
                      </a:p>
                    </a:txBody>
                    <a:tcPr marL="45720" marR="9144" marT="9144" marB="9144"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914400" rtl="0" eaLnBrk="1" fontAlgn="auto" latinLnBrk="0" hangingPunct="1">
                          <a:lnSpc>
                            <a:spcPct val="95000"/>
                          </a:lnSpc>
                          <a:spcBef>
                            <a:spcPts val="0"/>
                          </a:spcBef>
                          <a:spcAft>
                            <a:spcPts val="0"/>
                          </a:spcAft>
                          <a:buClrTx/>
                          <a:buSzTx/>
                          <a:buFontTx/>
                          <a:buNone/>
                          <a:tabLst/>
                          <a:defRPr/>
                        </a:pPr>
                        <a:endParaRPr lang="en-US" sz="1400" b="1" baseline="30000" dirty="0" smtClean="0">
                          <a:solidFill>
                            <a:srgbClr val="FFFF00"/>
                          </a:solidFill>
                          <a:effectLst/>
                          <a:latin typeface="Arial" pitchFamily="34" charset="0"/>
                          <a:ea typeface="Times New Roman"/>
                          <a:cs typeface="Arial" pitchFamily="34" charset="0"/>
                        </a:endParaRPr>
                      </a:p>
                    </a:txBody>
                    <a:tcPr marL="45720" marR="9144" marT="9144" marB="9144"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r h="384170">
                  <a:tc>
                    <a:txBody>
                      <a:bodyPr/>
                      <a:lstStyle/>
                      <a:p>
                        <a:pPr marL="0" marR="0">
                          <a:lnSpc>
                            <a:spcPct val="95000"/>
                          </a:lnSpc>
                          <a:spcBef>
                            <a:spcPts val="0"/>
                          </a:spcBef>
                          <a:spcAft>
                            <a:spcPts val="0"/>
                          </a:spcAft>
                        </a:pPr>
                        <a:endParaRPr lang="en-US" sz="1400" b="1" dirty="0">
                          <a:solidFill>
                            <a:srgbClr val="FFFF00"/>
                          </a:solidFill>
                          <a:effectLst/>
                          <a:latin typeface="Arial" pitchFamily="34" charset="0"/>
                          <a:ea typeface="Times New Roman"/>
                          <a:cs typeface="Arial" pitchFamily="34" charset="0"/>
                        </a:endParaRPr>
                      </a:p>
                    </a:txBody>
                    <a:tcPr marL="274320" marR="9144" marT="0" marB="0" anchor="b">
                      <a:lnL w="12700" cmpd="sng">
                        <a:noFill/>
                      </a:lnL>
                      <a:lnR w="9525" cap="flat" cmpd="sng" algn="ctr">
                        <a:no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FFFF00"/>
                          </a:solidFill>
                          <a:latin typeface="Arial" pitchFamily="34" charset="0"/>
                        </a:endParaRPr>
                      </a:p>
                    </a:txBody>
                    <a:tcPr marL="45720" marR="9144" marT="0" marB="0" anchor="b">
                      <a:lnL w="1905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95000"/>
                          </a:lnSpc>
                          <a:spcBef>
                            <a:spcPts val="0"/>
                          </a:spcBef>
                          <a:spcAft>
                            <a:spcPts val="0"/>
                          </a:spcAft>
                        </a:pPr>
                        <a:r>
                          <a:rPr lang="pt-BR" sz="1400" b="1" baseline="0" dirty="0" smtClean="0">
                            <a:solidFill>
                              <a:srgbClr val="FFFF00"/>
                            </a:solidFill>
                            <a:effectLst/>
                            <a:latin typeface="Arial" pitchFamily="34" charset="0"/>
                            <a:ea typeface="Times New Roman"/>
                            <a:cs typeface="Arial" pitchFamily="34" charset="0"/>
                          </a:rPr>
                          <a:t>Repatha</a:t>
                        </a:r>
                        <a:r>
                          <a:rPr lang="pt-BR" sz="1400" b="1" baseline="20000" dirty="0" smtClean="0">
                            <a:solidFill>
                              <a:srgbClr val="FFFF00"/>
                            </a:solidFill>
                            <a:effectLst/>
                            <a:latin typeface="Arial" pitchFamily="34" charset="0"/>
                            <a:ea typeface="Times New Roman"/>
                            <a:cs typeface="Arial" pitchFamily="34" charset="0"/>
                          </a:rPr>
                          <a:t>™</a:t>
                        </a:r>
                        <a:r>
                          <a:rPr lang="pt-BR" sz="1400" b="1" baseline="0" dirty="0" smtClean="0">
                            <a:solidFill>
                              <a:srgbClr val="FFFF00"/>
                            </a:solidFill>
                            <a:effectLst/>
                            <a:latin typeface="Arial" pitchFamily="34" charset="0"/>
                            <a:ea typeface="Times New Roman"/>
                            <a:cs typeface="Arial" pitchFamily="34" charset="0"/>
                          </a:rPr>
                          <a:t> + SoC</a:t>
                        </a:r>
                      </a:p>
                      <a:p>
                        <a:pPr marL="0" marR="0" algn="ctr">
                          <a:lnSpc>
                            <a:spcPct val="95000"/>
                          </a:lnSpc>
                          <a:spcBef>
                            <a:spcPts val="0"/>
                          </a:spcBef>
                          <a:spcAft>
                            <a:spcPts val="0"/>
                          </a:spcAft>
                        </a:pPr>
                        <a:r>
                          <a:rPr lang="pt-BR" sz="1400" b="1" baseline="0" dirty="0" smtClean="0">
                            <a:solidFill>
                              <a:srgbClr val="FFFF00"/>
                            </a:solidFill>
                            <a:effectLst/>
                            <a:latin typeface="Arial" pitchFamily="34" charset="0"/>
                            <a:ea typeface="Times New Roman"/>
                            <a:cs typeface="Arial" pitchFamily="34" charset="0"/>
                          </a:rPr>
                          <a:t>n = 1,609</a:t>
                        </a:r>
                      </a:p>
                    </a:txBody>
                    <a:tcPr marL="45720" marR="9144" marT="18288" marB="0" anchor="b">
                      <a:lnL w="1905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FFFF00"/>
                          </a:solidFill>
                          <a:latin typeface="Arial" pitchFamily="34" charset="0"/>
                        </a:endParaRPr>
                      </a:p>
                    </a:txBody>
                    <a:tcPr marL="45720" marR="9144" marT="18288"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95000"/>
                          </a:lnSpc>
                          <a:spcBef>
                            <a:spcPts val="0"/>
                          </a:spcBef>
                          <a:spcAft>
                            <a:spcPts val="0"/>
                          </a:spcAft>
                        </a:pPr>
                        <a:r>
                          <a:rPr lang="en-US" sz="1400" b="1" dirty="0" smtClean="0">
                            <a:solidFill>
                              <a:srgbClr val="FFFF00"/>
                            </a:solidFill>
                            <a:effectLst/>
                            <a:latin typeface="Arial" pitchFamily="34" charset="0"/>
                            <a:ea typeface="Times New Roman"/>
                            <a:cs typeface="Arial" pitchFamily="34" charset="0"/>
                          </a:rPr>
                          <a:t>Repatha</a:t>
                        </a:r>
                        <a:r>
                          <a:rPr lang="en-US" sz="1400" b="1" baseline="20000" dirty="0" smtClean="0">
                            <a:solidFill>
                              <a:srgbClr val="FFFF00"/>
                            </a:solidFill>
                            <a:effectLst/>
                            <a:latin typeface="Arial" pitchFamily="34" charset="0"/>
                            <a:ea typeface="Times New Roman"/>
                            <a:cs typeface="Arial" pitchFamily="34" charset="0"/>
                          </a:rPr>
                          <a:t>™</a:t>
                        </a:r>
                        <a:r>
                          <a:rPr lang="en-US" sz="1400" b="1" dirty="0" smtClean="0">
                            <a:solidFill>
                              <a:srgbClr val="FFFF00"/>
                            </a:solidFill>
                            <a:effectLst/>
                            <a:latin typeface="Arial" pitchFamily="34" charset="0"/>
                            <a:ea typeface="Times New Roman"/>
                            <a:cs typeface="Arial" pitchFamily="34" charset="0"/>
                          </a:rPr>
                          <a:t> + SoC </a:t>
                        </a:r>
                      </a:p>
                      <a:p>
                        <a:pPr marL="0" marR="0" algn="ctr">
                          <a:lnSpc>
                            <a:spcPct val="95000"/>
                          </a:lnSpc>
                          <a:spcBef>
                            <a:spcPts val="0"/>
                          </a:spcBef>
                          <a:spcAft>
                            <a:spcPts val="0"/>
                          </a:spcAft>
                        </a:pPr>
                        <a:r>
                          <a:rPr lang="en-US" sz="1400" b="1" dirty="0" smtClean="0">
                            <a:solidFill>
                              <a:srgbClr val="FFFF00"/>
                            </a:solidFill>
                            <a:effectLst/>
                            <a:latin typeface="Arial" pitchFamily="34" charset="0"/>
                            <a:ea typeface="Times New Roman"/>
                            <a:cs typeface="Arial" pitchFamily="34" charset="0"/>
                          </a:rPr>
                          <a:t>n = 2,565</a:t>
                        </a:r>
                        <a:endParaRPr lang="en-US" sz="1400" b="1" dirty="0">
                          <a:solidFill>
                            <a:srgbClr val="FFFF00"/>
                          </a:solidFill>
                          <a:effectLst/>
                          <a:latin typeface="Arial" pitchFamily="34" charset="0"/>
                          <a:ea typeface="Times New Roman"/>
                          <a:cs typeface="Arial" pitchFamily="34" charset="0"/>
                        </a:endParaRPr>
                      </a:p>
                    </a:txBody>
                    <a:tcPr marL="45720" marR="9144" marT="18288"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FFFF00"/>
                          </a:solidFill>
                          <a:latin typeface="Arial" pitchFamily="34" charset="0"/>
                        </a:endParaRPr>
                      </a:p>
                    </a:txBody>
                    <a:tcPr marL="45720" marR="9144" marT="18288"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95000"/>
                          </a:lnSpc>
                          <a:spcBef>
                            <a:spcPts val="0"/>
                          </a:spcBef>
                          <a:spcAft>
                            <a:spcPts val="0"/>
                          </a:spcAft>
                          <a:buClrTx/>
                          <a:buSzTx/>
                          <a:buFontTx/>
                          <a:buNone/>
                          <a:tabLst/>
                          <a:defRPr/>
                        </a:pPr>
                        <a:r>
                          <a:rPr lang="en-US" sz="1400" b="1" dirty="0" smtClean="0">
                            <a:solidFill>
                              <a:srgbClr val="FFFF00"/>
                            </a:solidFill>
                            <a:effectLst/>
                            <a:latin typeface="Arial" pitchFamily="34" charset="0"/>
                            <a:ea typeface="Times New Roman"/>
                            <a:cs typeface="Arial" pitchFamily="34" charset="0"/>
                          </a:rPr>
                          <a:t>Repatha</a:t>
                        </a:r>
                        <a:r>
                          <a:rPr lang="en-US" sz="1400" b="1" baseline="20000" dirty="0" smtClean="0">
                            <a:solidFill>
                              <a:srgbClr val="FFFF00"/>
                            </a:solidFill>
                            <a:effectLst/>
                            <a:latin typeface="Arial" pitchFamily="34" charset="0"/>
                            <a:ea typeface="Times New Roman"/>
                            <a:cs typeface="Arial" pitchFamily="34" charset="0"/>
                          </a:rPr>
                          <a:t>™</a:t>
                        </a:r>
                        <a:r>
                          <a:rPr lang="en-US" sz="1400" b="1" dirty="0" smtClean="0">
                            <a:solidFill>
                              <a:srgbClr val="FFFF00"/>
                            </a:solidFill>
                            <a:effectLst/>
                            <a:latin typeface="Arial" pitchFamily="34" charset="0"/>
                            <a:ea typeface="Times New Roman"/>
                            <a:cs typeface="Arial" pitchFamily="34" charset="0"/>
                          </a:rPr>
                          <a:t> + SoC </a:t>
                        </a:r>
                      </a:p>
                      <a:p>
                        <a:pPr marL="0" marR="0" algn="ctr">
                          <a:lnSpc>
                            <a:spcPct val="95000"/>
                          </a:lnSpc>
                          <a:spcBef>
                            <a:spcPts val="0"/>
                          </a:spcBef>
                          <a:spcAft>
                            <a:spcPts val="0"/>
                          </a:spcAft>
                        </a:pPr>
                        <a:r>
                          <a:rPr lang="en-US" sz="1400" b="1" dirty="0" smtClean="0">
                            <a:solidFill>
                              <a:srgbClr val="FFFF00"/>
                            </a:solidFill>
                            <a:effectLst/>
                            <a:latin typeface="Arial" pitchFamily="34" charset="0"/>
                            <a:ea typeface="Times New Roman"/>
                            <a:cs typeface="Arial" pitchFamily="34" charset="0"/>
                          </a:rPr>
                          <a:t>n = 1,339</a:t>
                        </a:r>
                        <a:endParaRPr lang="en-US" sz="1400" b="1" dirty="0">
                          <a:solidFill>
                            <a:srgbClr val="FFFF00"/>
                          </a:solidFill>
                          <a:effectLst/>
                          <a:latin typeface="Arial" pitchFamily="34" charset="0"/>
                          <a:ea typeface="Times New Roman"/>
                          <a:cs typeface="Arial" pitchFamily="34" charset="0"/>
                        </a:endParaRPr>
                      </a:p>
                    </a:txBody>
                    <a:tcPr marL="45720" marR="9144" marT="18288"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95000"/>
                          </a:lnSpc>
                          <a:spcBef>
                            <a:spcPts val="0"/>
                          </a:spcBef>
                          <a:spcAft>
                            <a:spcPts val="0"/>
                          </a:spcAft>
                          <a:buClrTx/>
                          <a:buSzTx/>
                          <a:buFontTx/>
                          <a:buNone/>
                          <a:tabLst/>
                          <a:defRPr/>
                        </a:pPr>
                        <a:endParaRPr lang="en-US" sz="1400" b="1" dirty="0" smtClean="0">
                          <a:solidFill>
                            <a:srgbClr val="FFFF00"/>
                          </a:solidFill>
                          <a:effectLst/>
                          <a:latin typeface="Arial" pitchFamily="34" charset="0"/>
                          <a:ea typeface="Times New Roman"/>
                          <a:cs typeface="Arial" pitchFamily="34" charset="0"/>
                        </a:endParaRPr>
                      </a:p>
                    </a:txBody>
                    <a:tcPr marL="45720" marR="9144" marT="18288"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95000"/>
                          </a:lnSpc>
                          <a:spcBef>
                            <a:spcPts val="0"/>
                          </a:spcBef>
                          <a:spcAft>
                            <a:spcPts val="0"/>
                          </a:spcAft>
                          <a:buClrTx/>
                          <a:buSzTx/>
                          <a:buFontTx/>
                          <a:buNone/>
                          <a:tabLst/>
                          <a:defRPr/>
                        </a:pPr>
                        <a:r>
                          <a:rPr lang="en-US" sz="1400" b="1" baseline="0" dirty="0" smtClean="0">
                            <a:solidFill>
                              <a:srgbClr val="FFFF00"/>
                            </a:solidFill>
                            <a:effectLst/>
                            <a:latin typeface="Arial" pitchFamily="34" charset="0"/>
                            <a:ea typeface="Times New Roman"/>
                            <a:cs typeface="Arial" pitchFamily="34" charset="0"/>
                          </a:rPr>
                          <a:t>SoC</a:t>
                        </a:r>
                        <a:br>
                          <a:rPr lang="en-US" sz="1400" b="1" baseline="0" dirty="0" smtClean="0">
                            <a:solidFill>
                              <a:srgbClr val="FFFF00"/>
                            </a:solidFill>
                            <a:effectLst/>
                            <a:latin typeface="Arial" pitchFamily="34" charset="0"/>
                            <a:ea typeface="Times New Roman"/>
                            <a:cs typeface="Arial" pitchFamily="34" charset="0"/>
                          </a:rPr>
                        </a:br>
                        <a:r>
                          <a:rPr lang="en-US" sz="1400" b="1" baseline="0" dirty="0" smtClean="0">
                            <a:solidFill>
                              <a:srgbClr val="FFFF00"/>
                            </a:solidFill>
                            <a:effectLst/>
                            <a:latin typeface="Arial" pitchFamily="34" charset="0"/>
                            <a:ea typeface="Times New Roman"/>
                            <a:cs typeface="Arial" pitchFamily="34" charset="0"/>
                          </a:rPr>
                          <a:t>n = 2,038</a:t>
                        </a:r>
                      </a:p>
                    </a:txBody>
                    <a:tcPr marL="45720" marR="9144" marT="18288"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r h="322068">
                  <a:tc>
                    <a:txBody>
                      <a:bodyPr/>
                      <a:lstStyle>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pPr marL="0" marR="0" indent="0" algn="l" defTabSz="914400" rtl="0" eaLnBrk="1" fontAlgn="auto" latinLnBrk="0" hangingPunct="1">
                          <a:lnSpc>
                            <a:spcPct val="95000"/>
                          </a:lnSpc>
                          <a:spcBef>
                            <a:spcPts val="0"/>
                          </a:spcBef>
                          <a:spcAft>
                            <a:spcPts val="0"/>
                          </a:spcAft>
                          <a:buClrTx/>
                          <a:buSzTx/>
                          <a:buFontTx/>
                          <a:buNone/>
                          <a:tabLst/>
                          <a:defRPr/>
                        </a:pPr>
                        <a:r>
                          <a:rPr lang="en-US" sz="1400" b="0" kern="1200" dirty="0" smtClean="0">
                            <a:solidFill>
                              <a:schemeClr val="bg1"/>
                            </a:solidFill>
                            <a:effectLst/>
                            <a:latin typeface="Arial" pitchFamily="34" charset="0"/>
                            <a:ea typeface="Times New Roman"/>
                            <a:cs typeface="Arial" pitchFamily="34" charset="0"/>
                          </a:rPr>
                          <a:t>AEs</a:t>
                        </a:r>
                      </a:p>
                    </a:txBody>
                    <a:tcPr marL="274320" marR="9144" marT="0" marB="0" anchor="ctr">
                      <a:lnL w="12700" cmpd="sng">
                        <a:noFill/>
                      </a:lnL>
                      <a:lnR w="9525"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50196"/>
                        </a:srgbClr>
                      </a:solidFill>
                    </a:tcPr>
                  </a:tc>
                  <a:tc>
                    <a:txBody>
                      <a:bodyPr/>
                      <a:lstStyle/>
                      <a:p>
                        <a:endParaRPr lang="en-US" sz="1400" dirty="0">
                          <a:latin typeface="Arial" pitchFamily="34" charset="0"/>
                        </a:endParaRPr>
                      </a:p>
                    </a:txBody>
                    <a:tcPr marL="45720" marR="9144"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marR="0" algn="ctr" defTabSz="914400" rtl="0" eaLnBrk="1" latinLnBrk="0" hangingPunct="1">
                          <a:lnSpc>
                            <a:spcPct val="95000"/>
                          </a:lnSpc>
                          <a:spcBef>
                            <a:spcPts val="0"/>
                          </a:spcBef>
                          <a:spcAft>
                            <a:spcPts val="0"/>
                          </a:spcAft>
                          <a:tabLst>
                            <a:tab pos="628650" algn="dec"/>
                          </a:tabLst>
                        </a:pPr>
                        <a:r>
                          <a:rPr lang="en-US" sz="1400" b="0" kern="1200" dirty="0" smtClean="0">
                            <a:solidFill>
                              <a:schemeClr val="bg1"/>
                            </a:solidFill>
                            <a:effectLst/>
                            <a:latin typeface="Arial" pitchFamily="34" charset="0"/>
                            <a:ea typeface="Times New Roman"/>
                            <a:cs typeface="Arial" pitchFamily="34" charset="0"/>
                          </a:rPr>
                          <a:t>51.3%</a:t>
                        </a:r>
                      </a:p>
                    </a:txBody>
                    <a:tcPr marL="45720" marR="9144"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50196"/>
                        </a:srgbClr>
                      </a:solidFill>
                    </a:tcPr>
                  </a:tc>
                  <a:tc>
                    <a:txBody>
                      <a:bodyPr/>
                      <a:lstStyle/>
                      <a:p>
                        <a:endParaRPr lang="en-US" sz="1400" dirty="0">
                          <a:latin typeface="Arial" pitchFamily="34" charset="0"/>
                        </a:endParaRPr>
                      </a:p>
                    </a:txBody>
                    <a:tcPr marL="45720" marR="9144"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marR="0" algn="ctr" defTabSz="914400" rtl="0" eaLnBrk="1" latinLnBrk="0" hangingPunct="1">
                          <a:lnSpc>
                            <a:spcPct val="95000"/>
                          </a:lnSpc>
                          <a:spcBef>
                            <a:spcPts val="0"/>
                          </a:spcBef>
                          <a:spcAft>
                            <a:spcPts val="0"/>
                          </a:spcAft>
                          <a:tabLst>
                            <a:tab pos="684213" algn="dec"/>
                          </a:tabLst>
                        </a:pPr>
                        <a:r>
                          <a:rPr lang="en-US" sz="1400" b="0" kern="1200" dirty="0" smtClean="0">
                            <a:solidFill>
                              <a:schemeClr val="bg1"/>
                            </a:solidFill>
                            <a:effectLst/>
                            <a:latin typeface="Arial" pitchFamily="34" charset="0"/>
                            <a:ea typeface="Times New Roman"/>
                            <a:cs typeface="Arial" pitchFamily="34" charset="0"/>
                          </a:rPr>
                          <a:t>51.0%</a:t>
                        </a:r>
                        <a:endParaRPr lang="en-US" sz="1400" b="0" kern="1200" dirty="0">
                          <a:solidFill>
                            <a:schemeClr val="bg1"/>
                          </a:solidFill>
                          <a:effectLst/>
                          <a:latin typeface="Arial" pitchFamily="34" charset="0"/>
                          <a:ea typeface="Times New Roman"/>
                          <a:cs typeface="Arial" pitchFamily="34" charset="0"/>
                        </a:endParaRPr>
                      </a:p>
                    </a:txBody>
                    <a:tcPr marL="45720" marR="9144"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50196"/>
                        </a:srgbClr>
                      </a:solidFill>
                    </a:tcPr>
                  </a:tc>
                  <a:tc>
                    <a:txBody>
                      <a:bodyPr/>
                      <a:lstStyle/>
                      <a:p>
                        <a:endParaRPr lang="en-US" sz="1400" dirty="0">
                          <a:latin typeface="Arial" pitchFamily="34" charset="0"/>
                        </a:endParaRPr>
                      </a:p>
                    </a:txBody>
                    <a:tcPr marL="45720" marR="9144"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marR="0" algn="ctr" defTabSz="914400" rtl="0" eaLnBrk="1" latinLnBrk="0" hangingPunct="1">
                          <a:lnSpc>
                            <a:spcPct val="95000"/>
                          </a:lnSpc>
                          <a:spcBef>
                            <a:spcPts val="0"/>
                          </a:spcBef>
                          <a:spcAft>
                            <a:spcPts val="0"/>
                          </a:spcAft>
                          <a:tabLst>
                            <a:tab pos="514350" algn="dec"/>
                          </a:tabLst>
                        </a:pPr>
                        <a:r>
                          <a:rPr lang="en-US" sz="1400" b="0" kern="1200" dirty="0" smtClean="0">
                            <a:solidFill>
                              <a:schemeClr val="bg1"/>
                            </a:solidFill>
                            <a:effectLst/>
                            <a:latin typeface="Arial" pitchFamily="34" charset="0"/>
                            <a:ea typeface="Times New Roman"/>
                            <a:cs typeface="Arial" pitchFamily="34" charset="0"/>
                          </a:rPr>
                          <a:t>52.0%</a:t>
                        </a:r>
                        <a:endParaRPr lang="en-US" sz="1400" b="0" kern="1200" dirty="0">
                          <a:solidFill>
                            <a:schemeClr val="bg1"/>
                          </a:solidFill>
                          <a:effectLst/>
                          <a:latin typeface="Arial" pitchFamily="34" charset="0"/>
                          <a:ea typeface="Times New Roman"/>
                          <a:cs typeface="Arial" pitchFamily="34" charset="0"/>
                        </a:endParaRPr>
                      </a:p>
                    </a:txBody>
                    <a:tcPr marL="45720" marR="9144"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50196"/>
                        </a:srgbClr>
                      </a:solidFill>
                    </a:tcPr>
                  </a:tc>
                  <a:tc>
                    <a:txBody>
                      <a:bodyPr/>
                      <a:lstStyle/>
                      <a:p>
                        <a:pPr algn="ctr"/>
                        <a:endParaRPr lang="en-US" sz="1400" dirty="0">
                          <a:latin typeface="Arial" pitchFamily="34" charset="0"/>
                        </a:endParaRPr>
                      </a:p>
                    </a:txBody>
                    <a:tcPr marL="45720" marR="9144"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marR="0" indent="0" algn="ctr" defTabSz="914400" rtl="0" eaLnBrk="1" fontAlgn="auto" latinLnBrk="0" hangingPunct="1">
                          <a:lnSpc>
                            <a:spcPct val="95000"/>
                          </a:lnSpc>
                          <a:spcBef>
                            <a:spcPts val="0"/>
                          </a:spcBef>
                          <a:spcAft>
                            <a:spcPts val="0"/>
                          </a:spcAft>
                          <a:buClrTx/>
                          <a:buSzTx/>
                          <a:buFontTx/>
                          <a:buNone/>
                          <a:tabLst>
                            <a:tab pos="684213" algn="dec"/>
                          </a:tabLst>
                          <a:defRPr/>
                        </a:pPr>
                        <a:r>
                          <a:rPr lang="en-US" sz="1400" dirty="0" smtClean="0">
                            <a:solidFill>
                              <a:schemeClr val="bg1"/>
                            </a:solidFill>
                            <a:latin typeface="Arial" pitchFamily="34" charset="0"/>
                            <a:ea typeface="Times New Roman"/>
                            <a:cs typeface="Arial" pitchFamily="34" charset="0"/>
                          </a:rPr>
                          <a:t>50.0%</a:t>
                        </a:r>
                      </a:p>
                    </a:txBody>
                    <a:tcPr marL="45720" marR="9144"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50196"/>
                        </a:srgbClr>
                      </a:solidFill>
                    </a:tcPr>
                  </a:tc>
                </a:tr>
                <a:tr h="322068">
                  <a:tc>
                    <a:txBody>
                      <a:bodyPr/>
                      <a:lstStyle>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pPr marL="0" marR="0" indent="0" algn="l" defTabSz="914400" rtl="0" eaLnBrk="1" fontAlgn="auto" latinLnBrk="0" hangingPunct="1">
                          <a:lnSpc>
                            <a:spcPct val="95000"/>
                          </a:lnSpc>
                          <a:spcBef>
                            <a:spcPts val="0"/>
                          </a:spcBef>
                          <a:spcAft>
                            <a:spcPts val="0"/>
                          </a:spcAft>
                          <a:buClrTx/>
                          <a:buSzTx/>
                          <a:buFontTx/>
                          <a:buNone/>
                          <a:tabLst/>
                          <a:defRPr/>
                        </a:pPr>
                        <a:r>
                          <a:rPr lang="en-US" sz="1400" b="0" dirty="0" smtClean="0">
                            <a:solidFill>
                              <a:schemeClr val="bg1"/>
                            </a:solidFill>
                            <a:effectLst/>
                            <a:latin typeface="Arial" pitchFamily="34" charset="0"/>
                            <a:ea typeface="Times New Roman"/>
                            <a:cs typeface="Arial" pitchFamily="34" charset="0"/>
                          </a:rPr>
                          <a:t>Serious </a:t>
                        </a:r>
                        <a:r>
                          <a:rPr lang="en-US" sz="1400" b="0" kern="1200" dirty="0" smtClean="0">
                            <a:solidFill>
                              <a:schemeClr val="bg1"/>
                            </a:solidFill>
                            <a:effectLst/>
                            <a:latin typeface="Arial" pitchFamily="34" charset="0"/>
                            <a:ea typeface="Times New Roman"/>
                            <a:cs typeface="Arial" pitchFamily="34" charset="0"/>
                          </a:rPr>
                          <a:t>AEs</a:t>
                        </a:r>
                      </a:p>
                    </a:txBody>
                    <a:tcPr marL="274320" marR="9144" marT="0" marB="0" anchor="ctr">
                      <a:lnL w="12700" cmpd="sng">
                        <a:noFill/>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A6A6A6">
                          <a:alpha val="49804"/>
                        </a:srgbClr>
                      </a:solidFill>
                    </a:tcPr>
                  </a:tc>
                  <a:tc>
                    <a:txBody>
                      <a:bodyPr/>
                      <a:lstStyle/>
                      <a:p>
                        <a:endParaRPr lang="en-US" sz="1400" dirty="0">
                          <a:latin typeface="Arial" pitchFamily="34" charset="0"/>
                        </a:endParaRPr>
                      </a:p>
                    </a:txBody>
                    <a:tcPr marL="45720" marR="9144"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marR="0" algn="ctr">
                          <a:lnSpc>
                            <a:spcPct val="95000"/>
                          </a:lnSpc>
                          <a:spcBef>
                            <a:spcPts val="0"/>
                          </a:spcBef>
                          <a:spcAft>
                            <a:spcPts val="0"/>
                          </a:spcAft>
                          <a:tabLst>
                            <a:tab pos="628650" algn="dec"/>
                          </a:tabLst>
                        </a:pPr>
                        <a:r>
                          <a:rPr lang="en-US" sz="1400" dirty="0" smtClean="0">
                            <a:solidFill>
                              <a:schemeClr val="bg1"/>
                            </a:solidFill>
                            <a:effectLst/>
                            <a:latin typeface="Arial" pitchFamily="34" charset="0"/>
                            <a:ea typeface="Times New Roman"/>
                            <a:cs typeface="Arial" pitchFamily="34" charset="0"/>
                          </a:rPr>
                          <a:t>2.9%</a:t>
                        </a:r>
                        <a:endParaRPr lang="en-US" sz="1400" dirty="0">
                          <a:solidFill>
                            <a:schemeClr val="bg1"/>
                          </a:solidFill>
                          <a:effectLst/>
                          <a:latin typeface="Arial" pitchFamily="34" charset="0"/>
                          <a:ea typeface="Times New Roman"/>
                          <a:cs typeface="Arial" pitchFamily="34" charset="0"/>
                        </a:endParaRPr>
                      </a:p>
                    </a:txBody>
                    <a:tcPr marL="45720" marR="9144"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A6A6A6">
                          <a:alpha val="49804"/>
                        </a:srgbClr>
                      </a:solidFill>
                    </a:tcPr>
                  </a:tc>
                  <a:tc>
                    <a:txBody>
                      <a:bodyPr/>
                      <a:lstStyle/>
                      <a:p>
                        <a:endParaRPr lang="en-US" sz="1400" dirty="0">
                          <a:latin typeface="Arial" pitchFamily="34" charset="0"/>
                        </a:endParaRPr>
                      </a:p>
                    </a:txBody>
                    <a:tcPr marL="45720" marR="9144"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marR="0" algn="ctr">
                          <a:lnSpc>
                            <a:spcPct val="95000"/>
                          </a:lnSpc>
                          <a:spcBef>
                            <a:spcPts val="0"/>
                          </a:spcBef>
                          <a:spcAft>
                            <a:spcPts val="0"/>
                          </a:spcAft>
                          <a:tabLst>
                            <a:tab pos="684213" algn="dec"/>
                          </a:tabLst>
                        </a:pPr>
                        <a:r>
                          <a:rPr lang="en-US" sz="1400" dirty="0" smtClean="0">
                            <a:solidFill>
                              <a:schemeClr val="bg1"/>
                            </a:solidFill>
                            <a:effectLst/>
                            <a:latin typeface="Arial" pitchFamily="34" charset="0"/>
                            <a:ea typeface="Times New Roman"/>
                            <a:cs typeface="Arial" pitchFamily="34" charset="0"/>
                          </a:rPr>
                          <a:t>2.7%</a:t>
                        </a:r>
                        <a:endParaRPr lang="en-US" sz="1400" dirty="0">
                          <a:solidFill>
                            <a:schemeClr val="bg1"/>
                          </a:solidFill>
                          <a:effectLst/>
                          <a:latin typeface="Arial" pitchFamily="34" charset="0"/>
                          <a:ea typeface="Times New Roman"/>
                          <a:cs typeface="Arial" pitchFamily="34" charset="0"/>
                        </a:endParaRPr>
                      </a:p>
                    </a:txBody>
                    <a:tcPr marL="45720" marR="9144"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A6A6A6">
                          <a:alpha val="49804"/>
                        </a:srgbClr>
                      </a:solidFill>
                    </a:tcPr>
                  </a:tc>
                  <a:tc>
                    <a:txBody>
                      <a:bodyPr/>
                      <a:lstStyle/>
                      <a:p>
                        <a:endParaRPr lang="en-US" sz="1400" dirty="0">
                          <a:latin typeface="Arial" pitchFamily="34" charset="0"/>
                        </a:endParaRPr>
                      </a:p>
                    </a:txBody>
                    <a:tcPr marL="45720" marR="9144"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marR="0" algn="ctr">
                          <a:lnSpc>
                            <a:spcPct val="95000"/>
                          </a:lnSpc>
                          <a:spcBef>
                            <a:spcPts val="0"/>
                          </a:spcBef>
                          <a:spcAft>
                            <a:spcPts val="0"/>
                          </a:spcAft>
                          <a:tabLst>
                            <a:tab pos="514350" algn="dec"/>
                          </a:tabLst>
                        </a:pPr>
                        <a:r>
                          <a:rPr lang="en-US" sz="1400" dirty="0" smtClean="0">
                            <a:solidFill>
                              <a:schemeClr val="bg1"/>
                            </a:solidFill>
                            <a:effectLst/>
                            <a:latin typeface="Arial" pitchFamily="34" charset="0"/>
                            <a:ea typeface="Times New Roman"/>
                            <a:cs typeface="Arial" pitchFamily="34" charset="0"/>
                          </a:rPr>
                          <a:t>2.6%</a:t>
                        </a:r>
                        <a:endParaRPr lang="en-US" sz="1400" dirty="0">
                          <a:solidFill>
                            <a:schemeClr val="bg1"/>
                          </a:solidFill>
                          <a:effectLst/>
                          <a:latin typeface="Arial" pitchFamily="34" charset="0"/>
                          <a:ea typeface="Times New Roman"/>
                          <a:cs typeface="Arial" pitchFamily="34" charset="0"/>
                        </a:endParaRPr>
                      </a:p>
                    </a:txBody>
                    <a:tcPr marL="45720" marR="9144"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A6A6A6">
                          <a:alpha val="49804"/>
                        </a:srgbClr>
                      </a:solidFill>
                    </a:tcPr>
                  </a:tc>
                  <a:tc>
                    <a:txBody>
                      <a:bodyPr/>
                      <a:lstStyle/>
                      <a:p>
                        <a:pPr algn="ctr"/>
                        <a:endParaRPr lang="en-US" sz="1400" dirty="0">
                          <a:latin typeface="Arial" pitchFamily="34" charset="0"/>
                        </a:endParaRPr>
                      </a:p>
                    </a:txBody>
                    <a:tcPr marL="45720" marR="9144"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marR="0" indent="0" algn="ctr" defTabSz="914400" rtl="0" eaLnBrk="1" fontAlgn="auto" latinLnBrk="0" hangingPunct="1">
                          <a:lnSpc>
                            <a:spcPct val="95000"/>
                          </a:lnSpc>
                          <a:spcBef>
                            <a:spcPts val="0"/>
                          </a:spcBef>
                          <a:spcAft>
                            <a:spcPts val="0"/>
                          </a:spcAft>
                          <a:buClrTx/>
                          <a:buSzTx/>
                          <a:buFontTx/>
                          <a:buNone/>
                          <a:tabLst>
                            <a:tab pos="684213" algn="dec"/>
                          </a:tabLst>
                          <a:defRPr/>
                        </a:pPr>
                        <a:r>
                          <a:rPr lang="en-US" sz="1400" dirty="0" smtClean="0">
                            <a:solidFill>
                              <a:schemeClr val="bg1"/>
                            </a:solidFill>
                            <a:latin typeface="Arial" pitchFamily="34" charset="0"/>
                            <a:cs typeface="Arial" pitchFamily="34" charset="0"/>
                          </a:rPr>
                          <a:t>2.0%</a:t>
                        </a:r>
                      </a:p>
                    </a:txBody>
                    <a:tcPr marL="45720" marR="9144"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A6A6A6">
                          <a:alpha val="49804"/>
                        </a:srgbClr>
                      </a:solidFill>
                    </a:tcPr>
                  </a:tc>
                </a:tr>
              </a:tbl>
            </a:graphicData>
          </a:graphic>
        </p:graphicFrame>
        <p:sp>
          <p:nvSpPr>
            <p:cNvPr id="7" name="Rectangle 6"/>
            <p:cNvSpPr/>
            <p:nvPr/>
          </p:nvSpPr>
          <p:spPr>
            <a:xfrm>
              <a:off x="539749" y="1477534"/>
              <a:ext cx="8416925" cy="560153"/>
            </a:xfrm>
            <a:prstGeom prst="rect">
              <a:avLst/>
            </a:prstGeom>
          </p:spPr>
          <p:txBody>
            <a:bodyPr wrap="square" lIns="0" tIns="0" rIns="0" bIns="0">
              <a:noAutofit/>
            </a:bodyPr>
            <a:lstStyle/>
            <a:p>
              <a:pPr marL="0" lvl="1" algn="ctr">
                <a:lnSpc>
                  <a:spcPct val="95000"/>
                </a:lnSpc>
                <a:spcBef>
                  <a:spcPts val="600"/>
                </a:spcBef>
                <a:buClr>
                  <a:schemeClr val="accent2"/>
                </a:buClr>
                <a:defRPr/>
              </a:pPr>
              <a:r>
                <a:rPr lang="en-US" sz="1600" b="1" dirty="0" smtClean="0">
                  <a:solidFill>
                    <a:srgbClr val="FFFF00"/>
                  </a:solidFill>
                  <a:latin typeface="Arial" pitchFamily="34" charset="0"/>
                  <a:cs typeface="Arial" pitchFamily="34" charset="0"/>
                </a:rPr>
                <a:t>An integrated analysis of phase 2 and 3 randomized, placebo- and active-controlled studies of Repatha</a:t>
              </a:r>
              <a:r>
                <a:rPr lang="en-US" sz="1600" b="1" baseline="30000" dirty="0" smtClean="0">
                  <a:solidFill>
                    <a:srgbClr val="FFFF00"/>
                  </a:solidFill>
                  <a:latin typeface="Arial" pitchFamily="34" charset="0"/>
                  <a:cs typeface="Arial" pitchFamily="34" charset="0"/>
                </a:rPr>
                <a:t>™</a:t>
              </a:r>
              <a:r>
                <a:rPr lang="en-US" sz="1600" b="1" dirty="0" smtClean="0">
                  <a:solidFill>
                    <a:srgbClr val="FFFF00"/>
                  </a:solidFill>
                  <a:latin typeface="Arial" pitchFamily="34" charset="0"/>
                  <a:cs typeface="Arial" pitchFamily="34" charset="0"/>
                </a:rPr>
                <a:t> for up to 52 weeks’ duration</a:t>
              </a:r>
              <a:r>
                <a:rPr lang="en-US" sz="1600" b="1" baseline="30000" dirty="0" smtClean="0">
                  <a:solidFill>
                    <a:srgbClr val="FFFF00"/>
                  </a:solidFill>
                  <a:latin typeface="Arial" pitchFamily="34" charset="0"/>
                  <a:cs typeface="Arial" pitchFamily="34" charset="0"/>
                </a:rPr>
                <a:t>2</a:t>
              </a:r>
            </a:p>
          </p:txBody>
        </p:sp>
      </p:grpSp>
      <p:sp>
        <p:nvSpPr>
          <p:cNvPr id="10" name="TextBox 9"/>
          <p:cNvSpPr txBox="1"/>
          <p:nvPr/>
        </p:nvSpPr>
        <p:spPr>
          <a:xfrm>
            <a:off x="283464" y="5387996"/>
            <a:ext cx="8731949" cy="730680"/>
          </a:xfrm>
          <a:prstGeom prst="rect">
            <a:avLst/>
          </a:prstGeom>
          <a:noFill/>
        </p:spPr>
        <p:txBody>
          <a:bodyPr vert="horz" wrap="square" lIns="0" tIns="0" rIns="0" bIns="0" rtlCol="0" anchor="b" anchorCtr="0">
            <a:noAutofit/>
          </a:bodyPr>
          <a:lstStyle>
            <a:defPPr>
              <a:defRPr lang="en-US"/>
            </a:defPPr>
            <a:lvl1pPr>
              <a:defRPr sz="900" b="0">
                <a:solidFill>
                  <a:srgbClr val="000000"/>
                </a:solidFill>
                <a:latin typeface="Arial"/>
              </a:defRPr>
            </a:lvl1pPr>
          </a:lstStyle>
          <a:p>
            <a:pPr>
              <a:spcBef>
                <a:spcPts val="200"/>
              </a:spcBef>
            </a:pPr>
            <a:r>
              <a:rPr lang="en-US" dirty="0" smtClean="0">
                <a:solidFill>
                  <a:schemeClr val="bg1"/>
                </a:solidFill>
                <a:cs typeface="Arial" pitchFamily="34" charset="0"/>
              </a:rPr>
              <a:t/>
            </a:r>
            <a:br>
              <a:rPr lang="en-US" dirty="0" smtClean="0">
                <a:solidFill>
                  <a:schemeClr val="bg1"/>
                </a:solidFill>
                <a:cs typeface="Arial" pitchFamily="34" charset="0"/>
              </a:rPr>
            </a:br>
            <a:r>
              <a:rPr lang="en-US" dirty="0" smtClean="0">
                <a:solidFill>
                  <a:schemeClr val="bg1"/>
                </a:solidFill>
                <a:cs typeface="Arial" pitchFamily="34" charset="0"/>
              </a:rPr>
              <a:t/>
            </a:r>
            <a:br>
              <a:rPr lang="en-US" dirty="0" smtClean="0">
                <a:solidFill>
                  <a:schemeClr val="bg1"/>
                </a:solidFill>
                <a:cs typeface="Arial" pitchFamily="34" charset="0"/>
              </a:rPr>
            </a:br>
            <a:r>
              <a:rPr lang="en-US" dirty="0" smtClean="0">
                <a:solidFill>
                  <a:schemeClr val="bg1"/>
                </a:solidFill>
                <a:cs typeface="Arial" pitchFamily="34" charset="0"/>
              </a:rPr>
              <a:t/>
            </a:r>
            <a:br>
              <a:rPr lang="en-US" dirty="0" smtClean="0">
                <a:solidFill>
                  <a:schemeClr val="bg1"/>
                </a:solidFill>
                <a:cs typeface="Arial" pitchFamily="34" charset="0"/>
              </a:rPr>
            </a:br>
            <a:r>
              <a:rPr lang="en-US" dirty="0" smtClean="0">
                <a:solidFill>
                  <a:schemeClr val="bg1"/>
                </a:solidFill>
                <a:cs typeface="Arial" pitchFamily="34" charset="0"/>
              </a:rPr>
              <a:t>SoC = standard of care; AE = adverse event.</a:t>
            </a:r>
            <a:endParaRPr lang="en-US" altLang="ja-JP" baseline="30000" dirty="0" smtClean="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60333670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Repatha</a:t>
            </a:r>
            <a:r>
              <a:rPr lang="en-US" baseline="20000" dirty="0" smtClean="0"/>
              <a:t>™</a:t>
            </a:r>
            <a:r>
              <a:rPr lang="en-US" dirty="0" smtClean="0"/>
              <a:t> Safety Profile in Patients With HoFH Based on a 12-Week Controlled Trial*</a:t>
            </a:r>
            <a:endParaRPr lang="en-US" dirty="0"/>
          </a:p>
        </p:txBody>
      </p:sp>
      <p:sp>
        <p:nvSpPr>
          <p:cNvPr id="9" name="TextBox 8"/>
          <p:cNvSpPr txBox="1"/>
          <p:nvPr/>
        </p:nvSpPr>
        <p:spPr>
          <a:xfrm>
            <a:off x="283464" y="6334440"/>
            <a:ext cx="6544578" cy="242445"/>
          </a:xfrm>
          <a:prstGeom prst="rect">
            <a:avLst/>
          </a:prstGeom>
          <a:noFill/>
        </p:spPr>
        <p:txBody>
          <a:bodyPr vert="horz" wrap="square" lIns="0" tIns="0" rIns="0" bIns="0" rtlCol="0" anchor="b" anchorCtr="0">
            <a:noAutofit/>
          </a:bodyPr>
          <a:lstStyle>
            <a:defPPr>
              <a:defRPr lang="en-US"/>
            </a:defPPr>
            <a:lvl1pPr>
              <a:defRPr sz="900" b="0">
                <a:solidFill>
                  <a:srgbClr val="000000"/>
                </a:solidFill>
                <a:latin typeface="Arial"/>
              </a:defRPr>
            </a:lvl1pPr>
          </a:lstStyle>
          <a:p>
            <a:pPr>
              <a:spcBef>
                <a:spcPts val="200"/>
              </a:spcBef>
            </a:pPr>
            <a:r>
              <a:rPr lang="en-US" dirty="0" smtClean="0"/>
              <a:t>Repatha</a:t>
            </a:r>
            <a:r>
              <a:rPr lang="en-US" baseline="30000" dirty="0" smtClean="0"/>
              <a:t>™</a:t>
            </a:r>
            <a:r>
              <a:rPr lang="en-US" dirty="0" smtClean="0"/>
              <a:t> (evolocumab) Prescribing Information, Amgen</a:t>
            </a:r>
            <a:r>
              <a:rPr lang="en-US" altLang="ja-JP" dirty="0" smtClean="0">
                <a:solidFill>
                  <a:prstClr val="black"/>
                </a:solidFill>
                <a:latin typeface="Arial" pitchFamily="34" charset="0"/>
                <a:cs typeface="Arial" pitchFamily="34" charset="0"/>
              </a:rPr>
              <a:t>.</a:t>
            </a:r>
          </a:p>
        </p:txBody>
      </p:sp>
      <p:graphicFrame>
        <p:nvGraphicFramePr>
          <p:cNvPr id="17" name="Content Placeholder 8"/>
          <p:cNvGraphicFramePr>
            <a:graphicFrameLocks/>
          </p:cNvGraphicFramePr>
          <p:nvPr>
            <p:extLst>
              <p:ext uri="{D42A27DB-BD31-4B8C-83A1-F6EECF244321}">
                <p14:modId xmlns:p14="http://schemas.microsoft.com/office/powerpoint/2010/main" val="2987515349"/>
              </p:ext>
            </p:extLst>
          </p:nvPr>
        </p:nvGraphicFramePr>
        <p:xfrm>
          <a:off x="0" y="2203372"/>
          <a:ext cx="9133874" cy="1883266"/>
        </p:xfrm>
        <a:graphic>
          <a:graphicData uri="http://schemas.openxmlformats.org/drawingml/2006/table">
            <a:tbl>
              <a:tblPr firstRow="1" bandRow="1">
                <a:effectLst/>
                <a:tableStyleId>{912C8C85-51F0-491E-9774-3900AFEF0FD7}</a:tableStyleId>
              </a:tblPr>
              <a:tblGrid>
                <a:gridCol w="5584371"/>
                <a:gridCol w="100437"/>
                <a:gridCol w="1706592"/>
                <a:gridCol w="80264"/>
                <a:gridCol w="1662210"/>
              </a:tblGrid>
              <a:tr h="807114">
                <a:tc>
                  <a:txBody>
                    <a:bodyPr/>
                    <a:lstStyle/>
                    <a:p>
                      <a:pPr marL="11430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FF00"/>
                          </a:solidFill>
                          <a:latin typeface="Arial" pitchFamily="34" charset="0"/>
                          <a:cs typeface="Arial" pitchFamily="34" charset="0"/>
                        </a:rPr>
                        <a:t>Adverse reactions occurring in at least two (6.1%) Repatha</a:t>
                      </a:r>
                      <a:r>
                        <a:rPr lang="en-US" sz="1600" baseline="30000" dirty="0" smtClean="0">
                          <a:solidFill>
                            <a:srgbClr val="FFFF00"/>
                          </a:solidFill>
                          <a:latin typeface="Arial" pitchFamily="34" charset="0"/>
                          <a:cs typeface="Arial" pitchFamily="34" charset="0"/>
                        </a:rPr>
                        <a:t>™</a:t>
                      </a:r>
                      <a:r>
                        <a:rPr lang="en-US" sz="1600" baseline="0" dirty="0" smtClean="0">
                          <a:solidFill>
                            <a:srgbClr val="FFFF00"/>
                          </a:solidFill>
                          <a:latin typeface="Arial" pitchFamily="34" charset="0"/>
                          <a:cs typeface="Arial" pitchFamily="34" charset="0"/>
                        </a:rPr>
                        <a:t>-treated </a:t>
                      </a:r>
                      <a:r>
                        <a:rPr lang="en-US" sz="1600" dirty="0" smtClean="0">
                          <a:solidFill>
                            <a:srgbClr val="FFFF00"/>
                          </a:solidFill>
                          <a:latin typeface="Arial" pitchFamily="34" charset="0"/>
                          <a:cs typeface="Arial" pitchFamily="34" charset="0"/>
                        </a:rPr>
                        <a:t>patients and more frequently than with placebo</a:t>
                      </a:r>
                    </a:p>
                  </a:txBody>
                  <a:tcPr marL="182880" marR="9144" marT="0"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600" b="1" dirty="0">
                        <a:solidFill>
                          <a:schemeClr val="bg2"/>
                        </a:solidFill>
                        <a:latin typeface="Arial" pitchFamily="34" charset="0"/>
                        <a:ea typeface="Times New Roman"/>
                        <a:cs typeface="Arial" pitchFamily="34" charset="0"/>
                      </a:endParaRPr>
                    </a:p>
                  </a:txBody>
                  <a:tcPr marL="45720" marR="9144" marT="0" marB="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914400" rtl="0" eaLnBrk="1" latinLnBrk="0" hangingPunct="1">
                        <a:lnSpc>
                          <a:spcPct val="95000"/>
                        </a:lnSpc>
                        <a:spcBef>
                          <a:spcPts val="0"/>
                        </a:spcBef>
                        <a:spcAft>
                          <a:spcPts val="0"/>
                        </a:spcAft>
                      </a:pPr>
                      <a:r>
                        <a:rPr lang="en-US" sz="1600" b="1" kern="1200" dirty="0" smtClean="0">
                          <a:solidFill>
                            <a:srgbClr val="FFFF00"/>
                          </a:solidFill>
                          <a:latin typeface="Arial" pitchFamily="34" charset="0"/>
                          <a:ea typeface="+mn-ea"/>
                          <a:cs typeface="Arial" pitchFamily="34" charset="0"/>
                        </a:rPr>
                        <a:t>Repatha</a:t>
                      </a:r>
                      <a:r>
                        <a:rPr lang="en-US" sz="1600" b="1" kern="1200" baseline="20000" dirty="0" smtClean="0">
                          <a:solidFill>
                            <a:srgbClr val="FFFF00"/>
                          </a:solidFill>
                          <a:latin typeface="Arial" pitchFamily="34" charset="0"/>
                          <a:ea typeface="+mn-ea"/>
                          <a:cs typeface="Arial" pitchFamily="34" charset="0"/>
                        </a:rPr>
                        <a:t>™</a:t>
                      </a:r>
                    </a:p>
                    <a:p>
                      <a:pPr marL="0" marR="0" algn="ctr" defTabSz="914400" rtl="0" eaLnBrk="1" latinLnBrk="0" hangingPunct="1">
                        <a:lnSpc>
                          <a:spcPct val="95000"/>
                        </a:lnSpc>
                        <a:spcBef>
                          <a:spcPts val="0"/>
                        </a:spcBef>
                        <a:spcAft>
                          <a:spcPts val="0"/>
                        </a:spcAft>
                      </a:pPr>
                      <a:r>
                        <a:rPr lang="en-US" sz="1600" b="1" kern="1200" dirty="0" smtClean="0">
                          <a:solidFill>
                            <a:srgbClr val="FFFF00"/>
                          </a:solidFill>
                          <a:latin typeface="Arial" pitchFamily="34" charset="0"/>
                          <a:ea typeface="+mn-ea"/>
                          <a:cs typeface="Arial" pitchFamily="34" charset="0"/>
                        </a:rPr>
                        <a:t>(n = 33) </a:t>
                      </a:r>
                    </a:p>
                  </a:txBody>
                  <a:tcPr marL="45720" marR="9144" marT="0" marB="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600" b="1" dirty="0">
                        <a:solidFill>
                          <a:schemeClr val="bg2"/>
                        </a:solidFill>
                        <a:latin typeface="Arial" pitchFamily="34" charset="0"/>
                        <a:ea typeface="Times New Roman"/>
                        <a:cs typeface="Arial" pitchFamily="34" charset="0"/>
                      </a:endParaRPr>
                    </a:p>
                  </a:txBody>
                  <a:tcPr marL="45720" marR="9144" marT="0" marB="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600" b="1" dirty="0" smtClean="0">
                          <a:solidFill>
                            <a:srgbClr val="FFFF00"/>
                          </a:solidFill>
                          <a:latin typeface="Arial" pitchFamily="34" charset="0"/>
                          <a:cs typeface="Arial" pitchFamily="34" charset="0"/>
                        </a:rPr>
                        <a:t>Placebo</a:t>
                      </a:r>
                    </a:p>
                    <a:p>
                      <a:pPr marL="0" marR="0" algn="ctr">
                        <a:spcBef>
                          <a:spcPts val="0"/>
                        </a:spcBef>
                        <a:spcAft>
                          <a:spcPts val="0"/>
                        </a:spcAft>
                      </a:pPr>
                      <a:r>
                        <a:rPr lang="en-US" sz="1600" b="1" dirty="0" smtClean="0">
                          <a:solidFill>
                            <a:srgbClr val="FFFF00"/>
                          </a:solidFill>
                          <a:latin typeface="Arial" pitchFamily="34" charset="0"/>
                          <a:cs typeface="Arial" pitchFamily="34" charset="0"/>
                        </a:rPr>
                        <a:t>(n = 16)</a:t>
                      </a:r>
                      <a:endParaRPr lang="en-US" sz="1600" b="1" dirty="0">
                        <a:solidFill>
                          <a:srgbClr val="FFFF00"/>
                        </a:solidFill>
                        <a:latin typeface="Arial" pitchFamily="34" charset="0"/>
                        <a:ea typeface="Times New Roman"/>
                        <a:cs typeface="Arial" pitchFamily="34" charset="0"/>
                      </a:endParaRPr>
                    </a:p>
                  </a:txBody>
                  <a:tcPr marL="45720" marR="9144" marT="0" marB="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r h="269038">
                <a:tc>
                  <a:txBody>
                    <a:bodyPr/>
                    <a:lstStyle/>
                    <a:p>
                      <a:pPr marL="11430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bg1"/>
                          </a:solidFill>
                          <a:latin typeface="Arial" pitchFamily="34" charset="0"/>
                          <a:ea typeface="+mn-ea"/>
                          <a:cs typeface="Arial" pitchFamily="34" charset="0"/>
                        </a:rPr>
                        <a:t>Upper respiratory tract infection</a:t>
                      </a:r>
                    </a:p>
                  </a:txBody>
                  <a:tcPr marL="182880" marR="9144"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50196"/>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smtClean="0">
                        <a:solidFill>
                          <a:schemeClr val="bg2"/>
                        </a:solidFill>
                        <a:latin typeface="Arial" pitchFamily="34" charset="0"/>
                        <a:ea typeface="Times New Roman"/>
                        <a:cs typeface="Arial" pitchFamily="34" charset="0"/>
                      </a:endParaRPr>
                    </a:p>
                  </a:txBody>
                  <a:tcPr marL="45720" marR="9144"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600" dirty="0" smtClean="0">
                          <a:solidFill>
                            <a:schemeClr val="bg1"/>
                          </a:solidFill>
                          <a:latin typeface="Arial" pitchFamily="34" charset="0"/>
                          <a:ea typeface="Times New Roman"/>
                          <a:cs typeface="Arial" pitchFamily="34" charset="0"/>
                        </a:rPr>
                        <a:t>9.1% </a:t>
                      </a:r>
                      <a:endParaRPr lang="en-US" sz="1600" dirty="0">
                        <a:solidFill>
                          <a:schemeClr val="bg1"/>
                        </a:solidFill>
                        <a:latin typeface="Arial" pitchFamily="34" charset="0"/>
                        <a:ea typeface="Times New Roman"/>
                        <a:cs typeface="Arial" pitchFamily="34" charset="0"/>
                      </a:endParaRPr>
                    </a:p>
                  </a:txBody>
                  <a:tcPr marL="38100" marR="38100" marT="0" marB="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50196"/>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smtClean="0">
                        <a:solidFill>
                          <a:schemeClr val="bg2"/>
                        </a:solidFill>
                        <a:latin typeface="Arial" pitchFamily="34" charset="0"/>
                        <a:ea typeface="Times New Roman"/>
                        <a:cs typeface="Arial" pitchFamily="34" charset="0"/>
                      </a:endParaRPr>
                    </a:p>
                  </a:txBody>
                  <a:tcPr marL="45720" marR="9144"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600" dirty="0" smtClean="0">
                          <a:solidFill>
                            <a:schemeClr val="bg2"/>
                          </a:solidFill>
                          <a:latin typeface="Arial" pitchFamily="34" charset="0"/>
                          <a:cs typeface="Arial" pitchFamily="34" charset="0"/>
                        </a:rPr>
                        <a:t>6.3%</a:t>
                      </a:r>
                      <a:endParaRPr lang="en-US" sz="1600" dirty="0">
                        <a:solidFill>
                          <a:schemeClr val="bg2"/>
                        </a:solidFill>
                        <a:latin typeface="Arial" pitchFamily="34" charset="0"/>
                        <a:ea typeface="Times New Roman"/>
                        <a:cs typeface="Arial" pitchFamily="34" charset="0"/>
                      </a:endParaRPr>
                    </a:p>
                  </a:txBody>
                  <a:tcPr marL="45720" marR="9144"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49804"/>
                      </a:srgbClr>
                    </a:solidFill>
                  </a:tcPr>
                </a:tc>
              </a:tr>
              <a:tr h="269038">
                <a:tc>
                  <a:txBody>
                    <a:bodyPr/>
                    <a:lstStyle/>
                    <a:p>
                      <a:pPr marL="11430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bg1"/>
                          </a:solidFill>
                          <a:latin typeface="Arial" pitchFamily="34" charset="0"/>
                          <a:ea typeface="+mn-ea"/>
                          <a:cs typeface="Arial" pitchFamily="34" charset="0"/>
                        </a:rPr>
                        <a:t>Influenza</a:t>
                      </a:r>
                    </a:p>
                  </a:txBody>
                  <a:tcPr marL="182880" marR="9144"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50196"/>
                      </a:srgbClr>
                    </a:solidFill>
                  </a:tcPr>
                </a:tc>
                <a:tc>
                  <a:txBody>
                    <a:bodyPr/>
                    <a:lstStyle/>
                    <a:p>
                      <a:pPr marL="0" marR="0" algn="ctr">
                        <a:spcBef>
                          <a:spcPts val="0"/>
                        </a:spcBef>
                        <a:spcAft>
                          <a:spcPts val="0"/>
                        </a:spcAft>
                      </a:pPr>
                      <a:endParaRPr lang="en-US" sz="1600" dirty="0">
                        <a:solidFill>
                          <a:schemeClr val="bg2"/>
                        </a:solidFill>
                        <a:latin typeface="Arial" pitchFamily="34" charset="0"/>
                        <a:ea typeface="Times New Roman"/>
                        <a:cs typeface="Arial" pitchFamily="34" charset="0"/>
                      </a:endParaRPr>
                    </a:p>
                  </a:txBody>
                  <a:tcPr marL="45720" marR="9144"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600" dirty="0" smtClean="0">
                          <a:solidFill>
                            <a:schemeClr val="bg1"/>
                          </a:solidFill>
                          <a:latin typeface="Arial" pitchFamily="34" charset="0"/>
                          <a:ea typeface="Times New Roman"/>
                          <a:cs typeface="Arial" pitchFamily="34" charset="0"/>
                        </a:rPr>
                        <a:t>9.1%</a:t>
                      </a:r>
                      <a:endParaRPr lang="en-US" sz="1600" dirty="0">
                        <a:solidFill>
                          <a:schemeClr val="bg1"/>
                        </a:solidFill>
                        <a:latin typeface="Arial" pitchFamily="34" charset="0"/>
                        <a:ea typeface="Times New Roman"/>
                        <a:cs typeface="Arial" pitchFamily="34" charset="0"/>
                      </a:endParaRPr>
                    </a:p>
                  </a:txBody>
                  <a:tcPr marL="38100" marR="38100" marT="0" marB="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50196"/>
                      </a:srgbClr>
                    </a:solidFill>
                  </a:tcPr>
                </a:tc>
                <a:tc>
                  <a:txBody>
                    <a:bodyPr/>
                    <a:lstStyle/>
                    <a:p>
                      <a:pPr marL="0" marR="0" algn="ctr">
                        <a:spcBef>
                          <a:spcPts val="0"/>
                        </a:spcBef>
                        <a:spcAft>
                          <a:spcPts val="0"/>
                        </a:spcAft>
                      </a:pPr>
                      <a:endParaRPr lang="en-US" sz="1600" dirty="0">
                        <a:solidFill>
                          <a:schemeClr val="bg2"/>
                        </a:solidFill>
                        <a:latin typeface="Arial" pitchFamily="34" charset="0"/>
                        <a:ea typeface="Times New Roman"/>
                        <a:cs typeface="Arial" pitchFamily="34" charset="0"/>
                      </a:endParaRPr>
                    </a:p>
                  </a:txBody>
                  <a:tcPr marL="45720" marR="9144"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600" dirty="0" smtClean="0">
                          <a:solidFill>
                            <a:schemeClr val="bg2"/>
                          </a:solidFill>
                          <a:latin typeface="Arial" pitchFamily="34" charset="0"/>
                          <a:cs typeface="Arial" pitchFamily="34" charset="0"/>
                        </a:rPr>
                        <a:t>0%</a:t>
                      </a:r>
                      <a:endParaRPr lang="en-US" sz="1600" dirty="0">
                        <a:solidFill>
                          <a:schemeClr val="bg2"/>
                        </a:solidFill>
                        <a:latin typeface="Arial" pitchFamily="34" charset="0"/>
                        <a:ea typeface="Times New Roman"/>
                        <a:cs typeface="Arial" pitchFamily="34" charset="0"/>
                      </a:endParaRPr>
                    </a:p>
                  </a:txBody>
                  <a:tcPr marL="45720" marR="9144"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50196"/>
                      </a:srgbClr>
                    </a:solidFill>
                  </a:tcPr>
                </a:tc>
              </a:tr>
              <a:tr h="269038">
                <a:tc>
                  <a:txBody>
                    <a:bodyPr/>
                    <a:lstStyle/>
                    <a:p>
                      <a:pPr marL="11430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bg1"/>
                          </a:solidFill>
                          <a:latin typeface="Arial" pitchFamily="34" charset="0"/>
                          <a:ea typeface="+mn-ea"/>
                          <a:cs typeface="Arial" pitchFamily="34" charset="0"/>
                        </a:rPr>
                        <a:t>Gastroenteritis</a:t>
                      </a:r>
                    </a:p>
                  </a:txBody>
                  <a:tcPr marL="182880" marR="9144"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50196"/>
                      </a:srgbClr>
                    </a:solidFill>
                  </a:tcPr>
                </a:tc>
                <a:tc>
                  <a:txBody>
                    <a:bodyPr/>
                    <a:lstStyle/>
                    <a:p>
                      <a:pPr marL="0" marR="0" algn="ctr">
                        <a:spcBef>
                          <a:spcPts val="0"/>
                        </a:spcBef>
                        <a:spcAft>
                          <a:spcPts val="0"/>
                        </a:spcAft>
                      </a:pPr>
                      <a:endParaRPr lang="en-US" sz="1600" dirty="0">
                        <a:solidFill>
                          <a:schemeClr val="bg2"/>
                        </a:solidFill>
                        <a:latin typeface="Arial" pitchFamily="34" charset="0"/>
                        <a:ea typeface="Times New Roman"/>
                        <a:cs typeface="Arial" pitchFamily="34" charset="0"/>
                      </a:endParaRPr>
                    </a:p>
                  </a:txBody>
                  <a:tcPr marL="45720" marR="9144"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600" dirty="0" smtClean="0">
                          <a:solidFill>
                            <a:schemeClr val="bg1"/>
                          </a:solidFill>
                          <a:latin typeface="Arial" pitchFamily="34" charset="0"/>
                          <a:ea typeface="Times New Roman"/>
                          <a:cs typeface="Arial" pitchFamily="34" charset="0"/>
                        </a:rPr>
                        <a:t>6.1%</a:t>
                      </a:r>
                      <a:endParaRPr lang="en-US" sz="1600" dirty="0">
                        <a:solidFill>
                          <a:schemeClr val="bg1"/>
                        </a:solidFill>
                        <a:latin typeface="Arial" pitchFamily="34" charset="0"/>
                        <a:ea typeface="Times New Roman"/>
                        <a:cs typeface="Arial" pitchFamily="34" charset="0"/>
                      </a:endParaRPr>
                    </a:p>
                  </a:txBody>
                  <a:tcPr marL="38100" marR="38100" marT="0" marB="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50196"/>
                      </a:srgbClr>
                    </a:solidFill>
                  </a:tcPr>
                </a:tc>
                <a:tc>
                  <a:txBody>
                    <a:bodyPr/>
                    <a:lstStyle/>
                    <a:p>
                      <a:pPr marL="0" marR="0" algn="ctr">
                        <a:spcBef>
                          <a:spcPts val="0"/>
                        </a:spcBef>
                        <a:spcAft>
                          <a:spcPts val="0"/>
                        </a:spcAft>
                      </a:pPr>
                      <a:endParaRPr lang="en-US" sz="1600" dirty="0">
                        <a:solidFill>
                          <a:schemeClr val="bg2"/>
                        </a:solidFill>
                        <a:latin typeface="Arial" pitchFamily="34" charset="0"/>
                        <a:ea typeface="Times New Roman"/>
                        <a:cs typeface="Arial" pitchFamily="34" charset="0"/>
                      </a:endParaRPr>
                    </a:p>
                  </a:txBody>
                  <a:tcPr marL="45720" marR="9144"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600" dirty="0" smtClean="0">
                          <a:solidFill>
                            <a:schemeClr val="bg2"/>
                          </a:solidFill>
                          <a:latin typeface="Arial" pitchFamily="34" charset="0"/>
                          <a:ea typeface="+mn-ea"/>
                          <a:cs typeface="Arial" pitchFamily="34" charset="0"/>
                        </a:rPr>
                        <a:t>0%</a:t>
                      </a:r>
                      <a:endParaRPr lang="en-US" sz="1600" dirty="0">
                        <a:solidFill>
                          <a:schemeClr val="bg2"/>
                        </a:solidFill>
                        <a:latin typeface="Arial" pitchFamily="34" charset="0"/>
                        <a:ea typeface="Times New Roman"/>
                        <a:cs typeface="Arial" pitchFamily="34" charset="0"/>
                      </a:endParaRPr>
                    </a:p>
                  </a:txBody>
                  <a:tcPr marL="45720" marR="9144"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052B4">
                        <a:alpha val="50196"/>
                      </a:srgbClr>
                    </a:solidFill>
                  </a:tcPr>
                </a:tc>
              </a:tr>
              <a:tr h="269038">
                <a:tc>
                  <a:txBody>
                    <a:bodyPr/>
                    <a:lstStyle/>
                    <a:p>
                      <a:pPr marL="11430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bg1"/>
                          </a:solidFill>
                          <a:latin typeface="Arial" pitchFamily="34" charset="0"/>
                          <a:ea typeface="+mn-ea"/>
                          <a:cs typeface="Arial" pitchFamily="34" charset="0"/>
                        </a:rPr>
                        <a:t>Nasopharyngitis </a:t>
                      </a:r>
                    </a:p>
                  </a:txBody>
                  <a:tcPr marL="182880" marR="9144"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49804"/>
                      </a:srgbClr>
                    </a:solidFill>
                  </a:tcPr>
                </a:tc>
                <a:tc>
                  <a:txBody>
                    <a:bodyPr/>
                    <a:lstStyle/>
                    <a:p>
                      <a:pPr marL="0" marR="0" algn="ctr">
                        <a:spcBef>
                          <a:spcPts val="0"/>
                        </a:spcBef>
                        <a:spcAft>
                          <a:spcPts val="0"/>
                        </a:spcAft>
                      </a:pPr>
                      <a:endParaRPr lang="en-US" sz="1600" dirty="0">
                        <a:solidFill>
                          <a:schemeClr val="bg2"/>
                        </a:solidFill>
                        <a:latin typeface="Arial" pitchFamily="34" charset="0"/>
                        <a:ea typeface="Times New Roman"/>
                        <a:cs typeface="Arial" pitchFamily="34" charset="0"/>
                      </a:endParaRPr>
                    </a:p>
                  </a:txBody>
                  <a:tcPr marL="45720" marR="9144"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600" dirty="0" smtClean="0">
                          <a:solidFill>
                            <a:schemeClr val="bg1"/>
                          </a:solidFill>
                          <a:latin typeface="Arial" pitchFamily="34" charset="0"/>
                          <a:ea typeface="Times New Roman"/>
                          <a:cs typeface="Arial" pitchFamily="34" charset="0"/>
                        </a:rPr>
                        <a:t>6.1%</a:t>
                      </a:r>
                      <a:endParaRPr lang="en-US" sz="1600" dirty="0">
                        <a:solidFill>
                          <a:schemeClr val="bg1"/>
                        </a:solidFill>
                        <a:latin typeface="Arial" pitchFamily="34" charset="0"/>
                        <a:ea typeface="Times New Roman"/>
                        <a:cs typeface="Arial" pitchFamily="34" charset="0"/>
                      </a:endParaRPr>
                    </a:p>
                  </a:txBody>
                  <a:tcPr marL="38100" marR="38100" marT="0" marB="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50196"/>
                      </a:srgbClr>
                    </a:solidFill>
                  </a:tcPr>
                </a:tc>
                <a:tc>
                  <a:txBody>
                    <a:bodyPr/>
                    <a:lstStyle/>
                    <a:p>
                      <a:pPr marL="0" marR="0" algn="ctr">
                        <a:spcBef>
                          <a:spcPts val="0"/>
                        </a:spcBef>
                        <a:spcAft>
                          <a:spcPts val="0"/>
                        </a:spcAft>
                      </a:pPr>
                      <a:endParaRPr lang="en-US" sz="1600" dirty="0">
                        <a:solidFill>
                          <a:schemeClr val="bg2"/>
                        </a:solidFill>
                        <a:latin typeface="Arial" pitchFamily="34" charset="0"/>
                        <a:ea typeface="Times New Roman"/>
                        <a:cs typeface="Arial" pitchFamily="34" charset="0"/>
                      </a:endParaRPr>
                    </a:p>
                  </a:txBody>
                  <a:tcPr marL="45720" marR="9144"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600" dirty="0" smtClean="0">
                          <a:solidFill>
                            <a:schemeClr val="bg2"/>
                          </a:solidFill>
                          <a:latin typeface="Arial" pitchFamily="34" charset="0"/>
                          <a:cs typeface="Arial" pitchFamily="34" charset="0"/>
                        </a:rPr>
                        <a:t>0%</a:t>
                      </a:r>
                      <a:endParaRPr lang="en-US" sz="1600" dirty="0">
                        <a:solidFill>
                          <a:schemeClr val="bg2"/>
                        </a:solidFill>
                        <a:latin typeface="Arial" pitchFamily="34" charset="0"/>
                        <a:ea typeface="Times New Roman"/>
                        <a:cs typeface="Arial" pitchFamily="34" charset="0"/>
                      </a:endParaRPr>
                    </a:p>
                  </a:txBody>
                  <a:tcPr marL="45720" marR="9144"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49804"/>
                      </a:srgbClr>
                    </a:solidFill>
                  </a:tcPr>
                </a:tc>
              </a:tr>
            </a:tbl>
          </a:graphicData>
        </a:graphic>
      </p:graphicFrame>
      <p:sp>
        <p:nvSpPr>
          <p:cNvPr id="13" name="Rectangle 12"/>
          <p:cNvSpPr/>
          <p:nvPr/>
        </p:nvSpPr>
        <p:spPr>
          <a:xfrm>
            <a:off x="283464" y="5657974"/>
            <a:ext cx="8749411" cy="493589"/>
          </a:xfrm>
          <a:prstGeom prst="rect">
            <a:avLst/>
          </a:prstGeom>
        </p:spPr>
        <p:txBody>
          <a:bodyPr wrap="square" lIns="0" tIns="0" rIns="0" bIns="0" anchor="b" anchorCtr="0">
            <a:noAutofit/>
          </a:bodyPr>
          <a:lstStyle/>
          <a:p>
            <a:endParaRPr lang="en-US" sz="900" dirty="0">
              <a:solidFill>
                <a:prstClr val="white"/>
              </a:solidFill>
              <a:latin typeface="Arial" pitchFamily="34" charset="0"/>
              <a:cs typeface="Arial" pitchFamily="34" charset="0"/>
            </a:endParaRPr>
          </a:p>
        </p:txBody>
      </p:sp>
      <p:sp>
        <p:nvSpPr>
          <p:cNvPr id="18" name="Rectangle 17"/>
          <p:cNvSpPr/>
          <p:nvPr/>
        </p:nvSpPr>
        <p:spPr>
          <a:xfrm>
            <a:off x="252813" y="5303450"/>
            <a:ext cx="8891187" cy="276999"/>
          </a:xfrm>
          <a:prstGeom prst="rect">
            <a:avLst/>
          </a:prstGeom>
        </p:spPr>
        <p:txBody>
          <a:bodyPr wrap="square" lIns="0" tIns="0" rIns="0" bIns="0" anchor="b" anchorCtr="0">
            <a:noAutofit/>
          </a:bodyPr>
          <a:lstStyle/>
          <a:p>
            <a:endParaRPr lang="en-US" sz="900" dirty="0">
              <a:solidFill>
                <a:prstClr val="white"/>
              </a:solidFill>
              <a:latin typeface="Arial" pitchFamily="34" charset="0"/>
              <a:cs typeface="Arial" pitchFamily="34" charset="0"/>
            </a:endParaRPr>
          </a:p>
        </p:txBody>
      </p:sp>
      <p:sp>
        <p:nvSpPr>
          <p:cNvPr id="10" name="Rectangle 9"/>
          <p:cNvSpPr/>
          <p:nvPr/>
        </p:nvSpPr>
        <p:spPr>
          <a:xfrm>
            <a:off x="283464" y="5871046"/>
            <a:ext cx="8891187" cy="276999"/>
          </a:xfrm>
          <a:prstGeom prst="rect">
            <a:avLst/>
          </a:prstGeom>
        </p:spPr>
        <p:txBody>
          <a:bodyPr wrap="square" lIns="0" tIns="0" rIns="0" bIns="0" anchor="b" anchorCtr="0">
            <a:noAutofit/>
          </a:bodyPr>
          <a:lstStyle/>
          <a:p>
            <a:r>
              <a:rPr lang="en-US" sz="900" dirty="0">
                <a:solidFill>
                  <a:prstClr val="white"/>
                </a:solidFill>
                <a:latin typeface="Arial" pitchFamily="34" charset="0"/>
                <a:cs typeface="Arial" pitchFamily="34" charset="0"/>
              </a:rPr>
              <a:t>*Repatha</a:t>
            </a:r>
            <a:r>
              <a:rPr lang="en-US" sz="900" baseline="30000" dirty="0">
                <a:solidFill>
                  <a:prstClr val="white"/>
                </a:solidFill>
                <a:latin typeface="Arial" pitchFamily="34" charset="0"/>
                <a:cs typeface="Arial" pitchFamily="34" charset="0"/>
              </a:rPr>
              <a:t>™</a:t>
            </a:r>
            <a:r>
              <a:rPr lang="en-US" sz="900" dirty="0">
                <a:solidFill>
                  <a:prstClr val="white"/>
                </a:solidFill>
                <a:latin typeface="Arial" pitchFamily="34" charset="0"/>
                <a:cs typeface="Arial" pitchFamily="34" charset="0"/>
              </a:rPr>
              <a:t> 420 mg QM.</a:t>
            </a:r>
          </a:p>
        </p:txBody>
      </p:sp>
      <p:sp>
        <p:nvSpPr>
          <p:cNvPr id="11" name="TextBox 10"/>
          <p:cNvSpPr txBox="1"/>
          <p:nvPr/>
        </p:nvSpPr>
        <p:spPr>
          <a:xfrm>
            <a:off x="1046596" y="4908550"/>
            <a:ext cx="6109854" cy="712520"/>
          </a:xfrm>
          <a:prstGeom prst="rect">
            <a:avLst/>
          </a:prstGeom>
          <a:noFill/>
        </p:spPr>
        <p:txBody>
          <a:bodyPr wrap="square" lIns="0" tIns="0" rIns="0" bIns="0" rtlCol="0">
            <a:noAutofit/>
          </a:bodyPr>
          <a:lstStyle/>
          <a:p>
            <a:pPr algn="ctr"/>
            <a:endParaRPr lang="en-US" sz="1600" dirty="0" smtClean="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Rectangle 159"/>
          <p:cNvSpPr/>
          <p:nvPr/>
        </p:nvSpPr>
        <p:spPr>
          <a:xfrm>
            <a:off x="291648" y="1235034"/>
            <a:ext cx="8734424" cy="4160880"/>
          </a:xfrm>
          <a:prstGeom prst="rect">
            <a:avLst/>
          </a:prstGeom>
          <a:gradFill flip="none" rotWithShape="1">
            <a:gsLst>
              <a:gs pos="29000">
                <a:srgbClr val="796669">
                  <a:alpha val="10000"/>
                </a:srgbClr>
              </a:gs>
              <a:gs pos="98000">
                <a:srgbClr val="FFFFFF">
                  <a:alpha val="10000"/>
                </a:srgbClr>
              </a:gs>
            </a:gsLst>
            <a:lin ang="5520000" scaled="0"/>
            <a:tileRect/>
          </a:gradFill>
          <a:ln w="19050">
            <a:gradFill flip="none" rotWithShape="1">
              <a:gsLst>
                <a:gs pos="0">
                  <a:srgbClr val="E53E30"/>
                </a:gs>
                <a:gs pos="100000">
                  <a:prstClr val="white">
                    <a:alpha val="0"/>
                  </a:prstClr>
                </a:gs>
              </a:gsLst>
              <a:lin ang="5400000" scaled="0"/>
              <a:tileRect/>
            </a:gradFill>
            <a:headEnd type="none" w="med" len="med"/>
            <a:tailEnd type="none" w="med" len="med"/>
          </a:ln>
          <a:effectLst/>
          <a:scene3d>
            <a:camera prst="orthographicFront">
              <a:rot lat="0" lon="0" rev="0"/>
            </a:camera>
            <a:lightRig rig="threePt" dir="t">
              <a:rot lat="0" lon="0" rev="1200000"/>
            </a:lightRig>
          </a:scene3d>
          <a:sp3d/>
        </p:spPr>
        <p:txBody>
          <a:bodyPr vert="horz" wrap="square" lIns="82124" tIns="41061" rIns="82124" bIns="41061" numCol="1" rtlCol="0" anchor="ctr" anchorCtr="0" compatLnSpc="1">
            <a:prstTxWarp prst="textNoShape">
              <a:avLst/>
            </a:prstTxWarp>
            <a:noAutofit/>
          </a:bodyPr>
          <a:lstStyle/>
          <a:p>
            <a:pPr defTabSz="508993"/>
            <a:endParaRPr lang="en-US" sz="1100" kern="0" dirty="0">
              <a:solidFill>
                <a:srgbClr val="FFFFFF"/>
              </a:solidFill>
              <a:effectLst>
                <a:outerShdw blurRad="38100" dist="38100" dir="2700000" algn="tl">
                  <a:srgbClr val="000000">
                    <a:alpha val="43137"/>
                  </a:srgbClr>
                </a:outerShdw>
              </a:effectLst>
              <a:latin typeface="Arial"/>
              <a:cs typeface="Arial"/>
            </a:endParaRPr>
          </a:p>
        </p:txBody>
      </p:sp>
      <p:grpSp>
        <p:nvGrpSpPr>
          <p:cNvPr id="256" name="Group 255"/>
          <p:cNvGrpSpPr/>
          <p:nvPr/>
        </p:nvGrpSpPr>
        <p:grpSpPr>
          <a:xfrm>
            <a:off x="1833225" y="1883616"/>
            <a:ext cx="82296" cy="2434247"/>
            <a:chOff x="2035599" y="1883616"/>
            <a:chExt cx="82296" cy="2434247"/>
          </a:xfrm>
        </p:grpSpPr>
        <p:cxnSp>
          <p:nvCxnSpPr>
            <p:cNvPr id="248" name="Straight Connector 247"/>
            <p:cNvCxnSpPr/>
            <p:nvPr/>
          </p:nvCxnSpPr>
          <p:spPr>
            <a:xfrm flipH="1">
              <a:off x="2035599" y="1883616"/>
              <a:ext cx="8229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flipH="1">
              <a:off x="2035599" y="2492178"/>
              <a:ext cx="8229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flipH="1">
              <a:off x="2035599" y="3100740"/>
              <a:ext cx="8229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flipH="1">
              <a:off x="2035599" y="3709302"/>
              <a:ext cx="8229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flipH="1">
              <a:off x="2035599" y="4317863"/>
              <a:ext cx="8229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grpSp>
      <p:cxnSp>
        <p:nvCxnSpPr>
          <p:cNvPr id="165" name="Straight Connector 164"/>
          <p:cNvCxnSpPr/>
          <p:nvPr/>
        </p:nvCxnSpPr>
        <p:spPr>
          <a:xfrm flipV="1">
            <a:off x="1920416" y="1860884"/>
            <a:ext cx="0" cy="2434669"/>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295728" y="6407377"/>
            <a:ext cx="6303708" cy="158617"/>
          </a:xfrm>
          <a:prstGeom prst="rect">
            <a:avLst/>
          </a:prstGeom>
          <a:noFill/>
        </p:spPr>
        <p:txBody>
          <a:bodyPr vert="horz" wrap="square" lIns="0" tIns="0" rIns="0" bIns="0" rtlCol="0" anchor="b" anchorCtr="0">
            <a:noAutofit/>
          </a:bodyPr>
          <a:lstStyle>
            <a:defPPr>
              <a:defRPr lang="en-US"/>
            </a:defPPr>
            <a:lvl1pPr>
              <a:defRPr sz="900" b="0">
                <a:solidFill>
                  <a:srgbClr val="000000"/>
                </a:solidFill>
                <a:latin typeface="Arial"/>
              </a:defRPr>
            </a:lvl1pPr>
          </a:lstStyle>
          <a:p>
            <a:pPr>
              <a:spcBef>
                <a:spcPts val="200"/>
              </a:spcBef>
            </a:pPr>
            <a:r>
              <a:rPr lang="en-US" dirty="0" smtClean="0"/>
              <a:t>Data on file, Amgen Inc; [Pharmacokinetic substudies].</a:t>
            </a:r>
            <a:endParaRPr lang="en-US" altLang="ja-JP" dirty="0" smtClean="0">
              <a:solidFill>
                <a:prstClr val="black"/>
              </a:solidFill>
              <a:latin typeface="Arial" pitchFamily="34" charset="0"/>
              <a:cs typeface="Arial" pitchFamily="34" charset="0"/>
            </a:endParaRPr>
          </a:p>
        </p:txBody>
      </p:sp>
      <p:sp>
        <p:nvSpPr>
          <p:cNvPr id="142" name="Title 141"/>
          <p:cNvSpPr>
            <a:spLocks noGrp="1"/>
          </p:cNvSpPr>
          <p:nvPr>
            <p:ph type="title"/>
          </p:nvPr>
        </p:nvSpPr>
        <p:spPr/>
        <p:txBody>
          <a:bodyPr/>
          <a:lstStyle/>
          <a:p>
            <a:r>
              <a:rPr lang="en-US" sz="2400" dirty="0" smtClean="0"/>
              <a:t>Based on Phase 2, Dose-Ranging Studies, a SC Regimen </a:t>
            </a:r>
            <a:br>
              <a:rPr lang="en-US" sz="2400" dirty="0" smtClean="0"/>
            </a:br>
            <a:r>
              <a:rPr lang="en-US" sz="2400" dirty="0" smtClean="0"/>
              <a:t>of 140 mg Q2W Was Identified as the Appropriate Dose to Move to Phase 3</a:t>
            </a:r>
            <a:endParaRPr lang="en-US" sz="2400" dirty="0"/>
          </a:p>
        </p:txBody>
      </p:sp>
      <p:cxnSp>
        <p:nvCxnSpPr>
          <p:cNvPr id="77" name="Straight Connector 76"/>
          <p:cNvCxnSpPr/>
          <p:nvPr/>
        </p:nvCxnSpPr>
        <p:spPr>
          <a:xfrm>
            <a:off x="1928354" y="3477744"/>
            <a:ext cx="5683250" cy="0"/>
          </a:xfrm>
          <a:prstGeom prst="line">
            <a:avLst/>
          </a:prstGeom>
          <a:ln w="25400">
            <a:solidFill>
              <a:srgbClr val="FF6600"/>
            </a:solidFill>
          </a:ln>
        </p:spPr>
        <p:style>
          <a:lnRef idx="1">
            <a:schemeClr val="accent1"/>
          </a:lnRef>
          <a:fillRef idx="0">
            <a:schemeClr val="accent1"/>
          </a:fillRef>
          <a:effectRef idx="0">
            <a:schemeClr val="accent1"/>
          </a:effectRef>
          <a:fontRef idx="minor">
            <a:schemeClr val="tx1"/>
          </a:fontRef>
        </p:style>
      </p:cxnSp>
      <p:grpSp>
        <p:nvGrpSpPr>
          <p:cNvPr id="78" name="Group 160"/>
          <p:cNvGrpSpPr/>
          <p:nvPr/>
        </p:nvGrpSpPr>
        <p:grpSpPr>
          <a:xfrm>
            <a:off x="1846860" y="2524536"/>
            <a:ext cx="5770969" cy="1671651"/>
            <a:chOff x="2282294" y="2524536"/>
            <a:chExt cx="5770969" cy="1671651"/>
          </a:xfrm>
        </p:grpSpPr>
        <p:grpSp>
          <p:nvGrpSpPr>
            <p:cNvPr id="222" name="Group 408"/>
            <p:cNvGrpSpPr/>
            <p:nvPr/>
          </p:nvGrpSpPr>
          <p:grpSpPr>
            <a:xfrm>
              <a:off x="2282294" y="2524536"/>
              <a:ext cx="178977" cy="576821"/>
              <a:chOff x="1157586" y="2409383"/>
              <a:chExt cx="101184" cy="748665"/>
            </a:xfrm>
            <a:solidFill>
              <a:srgbClr val="EC6B00"/>
            </a:solidFill>
          </p:grpSpPr>
          <p:cxnSp>
            <p:nvCxnSpPr>
              <p:cNvPr id="243" name="Straight Connector 101"/>
              <p:cNvCxnSpPr/>
              <p:nvPr/>
            </p:nvCxnSpPr>
            <p:spPr bwMode="auto">
              <a:xfrm>
                <a:off x="1157586" y="2409383"/>
                <a:ext cx="101184" cy="0"/>
              </a:xfrm>
              <a:prstGeom prst="line">
                <a:avLst/>
              </a:prstGeom>
              <a:grpFill/>
              <a:ln w="1905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 name="Straight Connector 102"/>
              <p:cNvCxnSpPr/>
              <p:nvPr/>
            </p:nvCxnSpPr>
            <p:spPr bwMode="auto">
              <a:xfrm>
                <a:off x="1157586" y="3158048"/>
                <a:ext cx="101184" cy="0"/>
              </a:xfrm>
              <a:prstGeom prst="line">
                <a:avLst/>
              </a:prstGeom>
              <a:grpFill/>
              <a:ln w="1905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 name="Straight Connector 103"/>
              <p:cNvCxnSpPr/>
              <p:nvPr/>
            </p:nvCxnSpPr>
            <p:spPr bwMode="auto">
              <a:xfrm>
                <a:off x="1208178" y="2409383"/>
                <a:ext cx="0" cy="748665"/>
              </a:xfrm>
              <a:prstGeom prst="line">
                <a:avLst/>
              </a:prstGeom>
              <a:grpFill/>
              <a:ln w="1905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23" name="Group 410"/>
            <p:cNvGrpSpPr/>
            <p:nvPr/>
          </p:nvGrpSpPr>
          <p:grpSpPr>
            <a:xfrm>
              <a:off x="4601802" y="3603751"/>
              <a:ext cx="178977" cy="592436"/>
              <a:chOff x="1157586" y="2409383"/>
              <a:chExt cx="101184" cy="748665"/>
            </a:xfrm>
            <a:solidFill>
              <a:srgbClr val="EC6B00"/>
            </a:solidFill>
          </p:grpSpPr>
          <p:cxnSp>
            <p:nvCxnSpPr>
              <p:cNvPr id="240" name="Straight Connector 98"/>
              <p:cNvCxnSpPr/>
              <p:nvPr/>
            </p:nvCxnSpPr>
            <p:spPr bwMode="auto">
              <a:xfrm>
                <a:off x="1157586" y="2409383"/>
                <a:ext cx="101184" cy="0"/>
              </a:xfrm>
              <a:prstGeom prst="line">
                <a:avLst/>
              </a:prstGeom>
              <a:grpFill/>
              <a:ln w="1905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1" name="Straight Connector 99"/>
              <p:cNvCxnSpPr/>
              <p:nvPr/>
            </p:nvCxnSpPr>
            <p:spPr bwMode="auto">
              <a:xfrm>
                <a:off x="1157586" y="3158048"/>
                <a:ext cx="101184" cy="0"/>
              </a:xfrm>
              <a:prstGeom prst="line">
                <a:avLst/>
              </a:prstGeom>
              <a:grpFill/>
              <a:ln w="1905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 name="Straight Connector 100"/>
              <p:cNvCxnSpPr/>
              <p:nvPr/>
            </p:nvCxnSpPr>
            <p:spPr bwMode="auto">
              <a:xfrm>
                <a:off x="1208178" y="2409383"/>
                <a:ext cx="0" cy="748665"/>
              </a:xfrm>
              <a:prstGeom prst="line">
                <a:avLst/>
              </a:prstGeom>
              <a:grpFill/>
              <a:ln w="1905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24" name="Group 411"/>
            <p:cNvGrpSpPr/>
            <p:nvPr/>
          </p:nvGrpSpPr>
          <p:grpSpPr>
            <a:xfrm>
              <a:off x="5693001" y="3492085"/>
              <a:ext cx="178977" cy="619493"/>
              <a:chOff x="1157586" y="2409383"/>
              <a:chExt cx="101184" cy="748665"/>
            </a:xfrm>
            <a:solidFill>
              <a:srgbClr val="EC6B00"/>
            </a:solidFill>
          </p:grpSpPr>
          <p:cxnSp>
            <p:nvCxnSpPr>
              <p:cNvPr id="237" name="Straight Connector 236"/>
              <p:cNvCxnSpPr/>
              <p:nvPr/>
            </p:nvCxnSpPr>
            <p:spPr bwMode="auto">
              <a:xfrm>
                <a:off x="1157586" y="2409383"/>
                <a:ext cx="101184" cy="0"/>
              </a:xfrm>
              <a:prstGeom prst="line">
                <a:avLst/>
              </a:prstGeom>
              <a:grpFill/>
              <a:ln w="1905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 name="Straight Connector 237"/>
              <p:cNvCxnSpPr/>
              <p:nvPr/>
            </p:nvCxnSpPr>
            <p:spPr bwMode="auto">
              <a:xfrm>
                <a:off x="1157586" y="3158048"/>
                <a:ext cx="101184" cy="0"/>
              </a:xfrm>
              <a:prstGeom prst="line">
                <a:avLst/>
              </a:prstGeom>
              <a:grpFill/>
              <a:ln w="1905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9" name="Straight Connector 97"/>
              <p:cNvCxnSpPr/>
              <p:nvPr/>
            </p:nvCxnSpPr>
            <p:spPr bwMode="auto">
              <a:xfrm>
                <a:off x="1208178" y="2409383"/>
                <a:ext cx="0" cy="748665"/>
              </a:xfrm>
              <a:prstGeom prst="line">
                <a:avLst/>
              </a:prstGeom>
              <a:grpFill/>
              <a:ln w="1905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25" name="Group 412"/>
            <p:cNvGrpSpPr/>
            <p:nvPr/>
          </p:nvGrpSpPr>
          <p:grpSpPr>
            <a:xfrm>
              <a:off x="6788888" y="3672152"/>
              <a:ext cx="178977" cy="501986"/>
              <a:chOff x="1157586" y="2409383"/>
              <a:chExt cx="101184" cy="748665"/>
            </a:xfrm>
            <a:solidFill>
              <a:srgbClr val="EC6B00"/>
            </a:solidFill>
          </p:grpSpPr>
          <p:cxnSp>
            <p:nvCxnSpPr>
              <p:cNvPr id="234" name="Straight Connector 233"/>
              <p:cNvCxnSpPr/>
              <p:nvPr/>
            </p:nvCxnSpPr>
            <p:spPr bwMode="auto">
              <a:xfrm>
                <a:off x="1157586" y="2409383"/>
                <a:ext cx="101184" cy="0"/>
              </a:xfrm>
              <a:prstGeom prst="line">
                <a:avLst/>
              </a:prstGeom>
              <a:grpFill/>
              <a:ln w="1905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 name="Straight Connector 234"/>
              <p:cNvCxnSpPr/>
              <p:nvPr/>
            </p:nvCxnSpPr>
            <p:spPr bwMode="auto">
              <a:xfrm>
                <a:off x="1157586" y="3158048"/>
                <a:ext cx="101184" cy="0"/>
              </a:xfrm>
              <a:prstGeom prst="line">
                <a:avLst/>
              </a:prstGeom>
              <a:grpFill/>
              <a:ln w="1905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6" name="Straight Connector 235"/>
              <p:cNvCxnSpPr/>
              <p:nvPr/>
            </p:nvCxnSpPr>
            <p:spPr bwMode="auto">
              <a:xfrm>
                <a:off x="1208178" y="2409383"/>
                <a:ext cx="0" cy="748665"/>
              </a:xfrm>
              <a:prstGeom prst="line">
                <a:avLst/>
              </a:prstGeom>
              <a:grpFill/>
              <a:ln w="1905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26" name="Group 413"/>
            <p:cNvGrpSpPr/>
            <p:nvPr/>
          </p:nvGrpSpPr>
          <p:grpSpPr>
            <a:xfrm>
              <a:off x="7874286" y="3459014"/>
              <a:ext cx="178977" cy="651958"/>
              <a:chOff x="1157586" y="2409383"/>
              <a:chExt cx="101184" cy="748665"/>
            </a:xfrm>
            <a:solidFill>
              <a:srgbClr val="EC6B00"/>
            </a:solidFill>
          </p:grpSpPr>
          <p:cxnSp>
            <p:nvCxnSpPr>
              <p:cNvPr id="231" name="Straight Connector 230"/>
              <p:cNvCxnSpPr/>
              <p:nvPr/>
            </p:nvCxnSpPr>
            <p:spPr bwMode="auto">
              <a:xfrm>
                <a:off x="1157586" y="2409383"/>
                <a:ext cx="101184" cy="0"/>
              </a:xfrm>
              <a:prstGeom prst="line">
                <a:avLst/>
              </a:prstGeom>
              <a:grpFill/>
              <a:ln w="1905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 name="Straight Connector 231"/>
              <p:cNvCxnSpPr/>
              <p:nvPr/>
            </p:nvCxnSpPr>
            <p:spPr bwMode="auto">
              <a:xfrm>
                <a:off x="1157586" y="3158048"/>
                <a:ext cx="101184" cy="0"/>
              </a:xfrm>
              <a:prstGeom prst="line">
                <a:avLst/>
              </a:prstGeom>
              <a:grpFill/>
              <a:ln w="1905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3" name="Straight Connector 232"/>
              <p:cNvCxnSpPr/>
              <p:nvPr/>
            </p:nvCxnSpPr>
            <p:spPr bwMode="auto">
              <a:xfrm>
                <a:off x="1208178" y="2409383"/>
                <a:ext cx="0" cy="748665"/>
              </a:xfrm>
              <a:prstGeom prst="line">
                <a:avLst/>
              </a:prstGeom>
              <a:grpFill/>
              <a:ln w="1905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27" name="Group 415"/>
            <p:cNvGrpSpPr/>
            <p:nvPr/>
          </p:nvGrpSpPr>
          <p:grpSpPr>
            <a:xfrm>
              <a:off x="3509656" y="3478440"/>
              <a:ext cx="178977" cy="602658"/>
              <a:chOff x="1157586" y="2409383"/>
              <a:chExt cx="101184" cy="748665"/>
            </a:xfrm>
            <a:solidFill>
              <a:srgbClr val="EC6B00"/>
            </a:solidFill>
          </p:grpSpPr>
          <p:cxnSp>
            <p:nvCxnSpPr>
              <p:cNvPr id="228" name="Straight Connector 227"/>
              <p:cNvCxnSpPr/>
              <p:nvPr/>
            </p:nvCxnSpPr>
            <p:spPr bwMode="auto">
              <a:xfrm>
                <a:off x="1157586" y="2409383"/>
                <a:ext cx="101184" cy="0"/>
              </a:xfrm>
              <a:prstGeom prst="line">
                <a:avLst/>
              </a:prstGeom>
              <a:grpFill/>
              <a:ln w="1905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9" name="Straight Connector 228"/>
              <p:cNvCxnSpPr/>
              <p:nvPr/>
            </p:nvCxnSpPr>
            <p:spPr bwMode="auto">
              <a:xfrm>
                <a:off x="1157586" y="3158048"/>
                <a:ext cx="101184" cy="0"/>
              </a:xfrm>
              <a:prstGeom prst="line">
                <a:avLst/>
              </a:prstGeom>
              <a:grpFill/>
              <a:ln w="1905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0" name="Straight Connector 229"/>
              <p:cNvCxnSpPr/>
              <p:nvPr/>
            </p:nvCxnSpPr>
            <p:spPr bwMode="auto">
              <a:xfrm>
                <a:off x="1208178" y="2409383"/>
                <a:ext cx="0" cy="748665"/>
              </a:xfrm>
              <a:prstGeom prst="line">
                <a:avLst/>
              </a:prstGeom>
              <a:grpFill/>
              <a:ln w="1905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79" name="Freeform 78"/>
          <p:cNvSpPr/>
          <p:nvPr/>
        </p:nvSpPr>
        <p:spPr>
          <a:xfrm>
            <a:off x="1925381" y="2804160"/>
            <a:ext cx="1030778" cy="820189"/>
          </a:xfrm>
          <a:custGeom>
            <a:avLst/>
            <a:gdLst>
              <a:gd name="connsiteX0" fmla="*/ 0 w 1030778"/>
              <a:gd name="connsiteY0" fmla="*/ 0 h 820189"/>
              <a:gd name="connsiteX1" fmla="*/ 1030778 w 1030778"/>
              <a:gd name="connsiteY1" fmla="*/ 820189 h 820189"/>
              <a:gd name="connsiteX2" fmla="*/ 1030778 w 1030778"/>
              <a:gd name="connsiteY2" fmla="*/ 820189 h 820189"/>
            </a:gdLst>
            <a:ahLst/>
            <a:cxnLst>
              <a:cxn ang="0">
                <a:pos x="connsiteX0" y="connsiteY0"/>
              </a:cxn>
              <a:cxn ang="0">
                <a:pos x="connsiteX1" y="connsiteY1"/>
              </a:cxn>
              <a:cxn ang="0">
                <a:pos x="connsiteX2" y="connsiteY2"/>
              </a:cxn>
            </a:cxnLst>
            <a:rect l="l" t="t" r="r" b="b"/>
            <a:pathLst>
              <a:path w="1030778" h="820189">
                <a:moveTo>
                  <a:pt x="0" y="0"/>
                </a:moveTo>
                <a:lnTo>
                  <a:pt x="1030778" y="820189"/>
                </a:lnTo>
                <a:lnTo>
                  <a:pt x="1030778" y="820189"/>
                </a:lnTo>
              </a:path>
            </a:pathLst>
          </a:custGeom>
          <a:ln w="28575">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0" name="Freeform 79"/>
          <p:cNvSpPr/>
          <p:nvPr/>
        </p:nvSpPr>
        <p:spPr>
          <a:xfrm>
            <a:off x="3163200" y="3770671"/>
            <a:ext cx="4362522" cy="148373"/>
          </a:xfrm>
          <a:custGeom>
            <a:avLst/>
            <a:gdLst>
              <a:gd name="connsiteX0" fmla="*/ 0 w 3162300"/>
              <a:gd name="connsiteY0" fmla="*/ 0 h 1069340"/>
              <a:gd name="connsiteX1" fmla="*/ 695960 w 3162300"/>
              <a:gd name="connsiteY1" fmla="*/ 927100 h 1069340"/>
              <a:gd name="connsiteX2" fmla="*/ 1318260 w 3162300"/>
              <a:gd name="connsiteY2" fmla="*/ 1054100 h 1069340"/>
              <a:gd name="connsiteX3" fmla="*/ 1927860 w 3162300"/>
              <a:gd name="connsiteY3" fmla="*/ 955040 h 1069340"/>
              <a:gd name="connsiteX4" fmla="*/ 2547620 w 3162300"/>
              <a:gd name="connsiteY4" fmla="*/ 1069340 h 1069340"/>
              <a:gd name="connsiteX5" fmla="*/ 3162300 w 3162300"/>
              <a:gd name="connsiteY5" fmla="*/ 937260 h 1069340"/>
              <a:gd name="connsiteX0" fmla="*/ 0 w 3158175"/>
              <a:gd name="connsiteY0" fmla="*/ 0 h 1069340"/>
              <a:gd name="connsiteX1" fmla="*/ 691835 w 3158175"/>
              <a:gd name="connsiteY1" fmla="*/ 927100 h 1069340"/>
              <a:gd name="connsiteX2" fmla="*/ 1314135 w 3158175"/>
              <a:gd name="connsiteY2" fmla="*/ 1054100 h 1069340"/>
              <a:gd name="connsiteX3" fmla="*/ 1923735 w 3158175"/>
              <a:gd name="connsiteY3" fmla="*/ 955040 h 1069340"/>
              <a:gd name="connsiteX4" fmla="*/ 2543495 w 3158175"/>
              <a:gd name="connsiteY4" fmla="*/ 1069340 h 1069340"/>
              <a:gd name="connsiteX5" fmla="*/ 3158175 w 3158175"/>
              <a:gd name="connsiteY5" fmla="*/ 937260 h 1069340"/>
              <a:gd name="connsiteX0" fmla="*/ 0 w 2466340"/>
              <a:gd name="connsiteY0" fmla="*/ 0 h 142240"/>
              <a:gd name="connsiteX1" fmla="*/ 622300 w 2466340"/>
              <a:gd name="connsiteY1" fmla="*/ 127000 h 142240"/>
              <a:gd name="connsiteX2" fmla="*/ 1231900 w 2466340"/>
              <a:gd name="connsiteY2" fmla="*/ 27940 h 142240"/>
              <a:gd name="connsiteX3" fmla="*/ 1851660 w 2466340"/>
              <a:gd name="connsiteY3" fmla="*/ 142240 h 142240"/>
              <a:gd name="connsiteX4" fmla="*/ 2466340 w 2466340"/>
              <a:gd name="connsiteY4" fmla="*/ 10160 h 142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6340" h="142240">
                <a:moveTo>
                  <a:pt x="0" y="0"/>
                </a:moveTo>
                <a:lnTo>
                  <a:pt x="622300" y="127000"/>
                </a:lnTo>
                <a:lnTo>
                  <a:pt x="1231900" y="27940"/>
                </a:lnTo>
                <a:lnTo>
                  <a:pt x="1851660" y="142240"/>
                </a:lnTo>
                <a:lnTo>
                  <a:pt x="2466340" y="10160"/>
                </a:lnTo>
              </a:path>
            </a:pathLst>
          </a:custGeom>
          <a:noFill/>
          <a:ln w="28575">
            <a:solidFill>
              <a:srgbClr val="FFFF00"/>
            </a:solidFill>
          </a:ln>
        </p:spPr>
        <p:txBody>
          <a:bodyPr rtlCol="0" anchor="ctr"/>
          <a:lstStyle/>
          <a:p>
            <a:pPr algn="ctr"/>
            <a:endParaRPr lang="en-US" sz="1600" dirty="0">
              <a:solidFill>
                <a:srgbClr val="EC6B00"/>
              </a:solidFill>
              <a:latin typeface="Arial" pitchFamily="34" charset="0"/>
              <a:cs typeface="Arial" pitchFamily="34" charset="0"/>
            </a:endParaRPr>
          </a:p>
        </p:txBody>
      </p:sp>
      <p:grpSp>
        <p:nvGrpSpPr>
          <p:cNvPr id="87" name="Group 157"/>
          <p:cNvGrpSpPr/>
          <p:nvPr/>
        </p:nvGrpSpPr>
        <p:grpSpPr>
          <a:xfrm>
            <a:off x="1937385" y="2393314"/>
            <a:ext cx="5791167" cy="1634022"/>
            <a:chOff x="2372819" y="2393314"/>
            <a:chExt cx="5791167" cy="1634022"/>
          </a:xfrm>
        </p:grpSpPr>
        <p:grpSp>
          <p:nvGrpSpPr>
            <p:cNvPr id="198" name="Group 313"/>
            <p:cNvGrpSpPr/>
            <p:nvPr/>
          </p:nvGrpSpPr>
          <p:grpSpPr>
            <a:xfrm>
              <a:off x="2372819" y="2393314"/>
              <a:ext cx="178977" cy="639642"/>
              <a:chOff x="1157586" y="2409383"/>
              <a:chExt cx="101184" cy="748665"/>
            </a:xfrm>
            <a:solidFill>
              <a:srgbClr val="00B050"/>
            </a:solidFill>
          </p:grpSpPr>
          <p:cxnSp>
            <p:nvCxnSpPr>
              <p:cNvPr id="219" name="Straight Connector 218"/>
              <p:cNvCxnSpPr/>
              <p:nvPr/>
            </p:nvCxnSpPr>
            <p:spPr bwMode="auto">
              <a:xfrm>
                <a:off x="1157586" y="2409383"/>
                <a:ext cx="101184" cy="0"/>
              </a:xfrm>
              <a:prstGeom prst="line">
                <a:avLst/>
              </a:prstGeom>
              <a:grpFill/>
              <a:ln w="19050" cap="flat" cmpd="sng" algn="ctr">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0" name="Straight Connector 219"/>
              <p:cNvCxnSpPr/>
              <p:nvPr/>
            </p:nvCxnSpPr>
            <p:spPr bwMode="auto">
              <a:xfrm>
                <a:off x="1157586" y="3158048"/>
                <a:ext cx="101184" cy="0"/>
              </a:xfrm>
              <a:prstGeom prst="line">
                <a:avLst/>
              </a:prstGeom>
              <a:grpFill/>
              <a:ln w="19050" cap="flat" cmpd="sng" algn="ctr">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1" name="Straight Connector 220"/>
              <p:cNvCxnSpPr/>
              <p:nvPr/>
            </p:nvCxnSpPr>
            <p:spPr bwMode="auto">
              <a:xfrm>
                <a:off x="1208178" y="2409383"/>
                <a:ext cx="0" cy="748665"/>
              </a:xfrm>
              <a:prstGeom prst="line">
                <a:avLst/>
              </a:prstGeom>
              <a:grpFill/>
              <a:ln w="19050" cap="flat" cmpd="sng" algn="ctr">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9" name="Group 314"/>
            <p:cNvGrpSpPr/>
            <p:nvPr/>
          </p:nvGrpSpPr>
          <p:grpSpPr>
            <a:xfrm>
              <a:off x="4714238" y="3185672"/>
              <a:ext cx="178977" cy="841664"/>
              <a:chOff x="1157586" y="2409383"/>
              <a:chExt cx="101184" cy="748665"/>
            </a:xfrm>
            <a:solidFill>
              <a:srgbClr val="00B050"/>
            </a:solidFill>
          </p:grpSpPr>
          <p:cxnSp>
            <p:nvCxnSpPr>
              <p:cNvPr id="216" name="Straight Connector 215"/>
              <p:cNvCxnSpPr/>
              <p:nvPr/>
            </p:nvCxnSpPr>
            <p:spPr bwMode="auto">
              <a:xfrm>
                <a:off x="1157586" y="2409383"/>
                <a:ext cx="101184" cy="0"/>
              </a:xfrm>
              <a:prstGeom prst="line">
                <a:avLst/>
              </a:prstGeom>
              <a:grpFill/>
              <a:ln w="19050" cap="flat" cmpd="sng" algn="ctr">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7" name="Straight Connector 216"/>
              <p:cNvCxnSpPr/>
              <p:nvPr/>
            </p:nvCxnSpPr>
            <p:spPr bwMode="auto">
              <a:xfrm>
                <a:off x="1157586" y="3158048"/>
                <a:ext cx="101184" cy="0"/>
              </a:xfrm>
              <a:prstGeom prst="line">
                <a:avLst/>
              </a:prstGeom>
              <a:grpFill/>
              <a:ln w="19050" cap="flat" cmpd="sng" algn="ctr">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8" name="Straight Connector 217"/>
              <p:cNvCxnSpPr/>
              <p:nvPr/>
            </p:nvCxnSpPr>
            <p:spPr bwMode="auto">
              <a:xfrm>
                <a:off x="1208178" y="2409383"/>
                <a:ext cx="0" cy="748665"/>
              </a:xfrm>
              <a:prstGeom prst="line">
                <a:avLst/>
              </a:prstGeom>
              <a:grpFill/>
              <a:ln w="19050" cap="flat" cmpd="sng" algn="ctr">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0" name="Group 315"/>
            <p:cNvGrpSpPr/>
            <p:nvPr/>
          </p:nvGrpSpPr>
          <p:grpSpPr>
            <a:xfrm>
              <a:off x="5798794" y="2938160"/>
              <a:ext cx="178977" cy="764948"/>
              <a:chOff x="1157586" y="2409383"/>
              <a:chExt cx="101184" cy="748665"/>
            </a:xfrm>
            <a:solidFill>
              <a:srgbClr val="00B050"/>
            </a:solidFill>
          </p:grpSpPr>
          <p:cxnSp>
            <p:nvCxnSpPr>
              <p:cNvPr id="213" name="Straight Connector 28"/>
              <p:cNvCxnSpPr/>
              <p:nvPr/>
            </p:nvCxnSpPr>
            <p:spPr bwMode="auto">
              <a:xfrm>
                <a:off x="1157586" y="2409383"/>
                <a:ext cx="101184" cy="0"/>
              </a:xfrm>
              <a:prstGeom prst="line">
                <a:avLst/>
              </a:prstGeom>
              <a:grpFill/>
              <a:ln w="19050" cap="flat" cmpd="sng" algn="ctr">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4" name="Straight Connector 213"/>
              <p:cNvCxnSpPr/>
              <p:nvPr/>
            </p:nvCxnSpPr>
            <p:spPr bwMode="auto">
              <a:xfrm>
                <a:off x="1157586" y="3158048"/>
                <a:ext cx="101184" cy="0"/>
              </a:xfrm>
              <a:prstGeom prst="line">
                <a:avLst/>
              </a:prstGeom>
              <a:grpFill/>
              <a:ln w="19050" cap="flat" cmpd="sng" algn="ctr">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 name="Straight Connector 214"/>
              <p:cNvCxnSpPr/>
              <p:nvPr/>
            </p:nvCxnSpPr>
            <p:spPr bwMode="auto">
              <a:xfrm>
                <a:off x="1208178" y="2409383"/>
                <a:ext cx="0" cy="748665"/>
              </a:xfrm>
              <a:prstGeom prst="line">
                <a:avLst/>
              </a:prstGeom>
              <a:grpFill/>
              <a:ln w="19050" cap="flat" cmpd="sng" algn="ctr">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1" name="Group 316"/>
            <p:cNvGrpSpPr/>
            <p:nvPr/>
          </p:nvGrpSpPr>
          <p:grpSpPr>
            <a:xfrm>
              <a:off x="6896121" y="3055299"/>
              <a:ext cx="178977" cy="944553"/>
              <a:chOff x="1157586" y="2409383"/>
              <a:chExt cx="101184" cy="748665"/>
            </a:xfrm>
            <a:solidFill>
              <a:srgbClr val="00B050"/>
            </a:solidFill>
          </p:grpSpPr>
          <p:cxnSp>
            <p:nvCxnSpPr>
              <p:cNvPr id="210" name="Straight Connector 25"/>
              <p:cNvCxnSpPr/>
              <p:nvPr/>
            </p:nvCxnSpPr>
            <p:spPr bwMode="auto">
              <a:xfrm>
                <a:off x="1157586" y="2409383"/>
                <a:ext cx="101184" cy="0"/>
              </a:xfrm>
              <a:prstGeom prst="line">
                <a:avLst/>
              </a:prstGeom>
              <a:grpFill/>
              <a:ln w="19050" cap="flat" cmpd="sng" algn="ctr">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1" name="Straight Connector 210"/>
              <p:cNvCxnSpPr/>
              <p:nvPr/>
            </p:nvCxnSpPr>
            <p:spPr bwMode="auto">
              <a:xfrm>
                <a:off x="1157586" y="3158048"/>
                <a:ext cx="101184" cy="0"/>
              </a:xfrm>
              <a:prstGeom prst="line">
                <a:avLst/>
              </a:prstGeom>
              <a:grpFill/>
              <a:ln w="19050" cap="flat" cmpd="sng" algn="ctr">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2" name="Straight Connector 211"/>
              <p:cNvCxnSpPr/>
              <p:nvPr/>
            </p:nvCxnSpPr>
            <p:spPr bwMode="auto">
              <a:xfrm>
                <a:off x="1208178" y="2409383"/>
                <a:ext cx="0" cy="748665"/>
              </a:xfrm>
              <a:prstGeom prst="line">
                <a:avLst/>
              </a:prstGeom>
              <a:grpFill/>
              <a:ln w="19050" cap="flat" cmpd="sng" algn="ctr">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2" name="Group 317"/>
            <p:cNvGrpSpPr/>
            <p:nvPr/>
          </p:nvGrpSpPr>
          <p:grpSpPr>
            <a:xfrm>
              <a:off x="3619840" y="2931359"/>
              <a:ext cx="178977" cy="730438"/>
              <a:chOff x="1157586" y="2409383"/>
              <a:chExt cx="101184" cy="748665"/>
            </a:xfrm>
            <a:solidFill>
              <a:srgbClr val="00B050"/>
            </a:solidFill>
          </p:grpSpPr>
          <p:cxnSp>
            <p:nvCxnSpPr>
              <p:cNvPr id="207" name="Straight Connector 206"/>
              <p:cNvCxnSpPr/>
              <p:nvPr/>
            </p:nvCxnSpPr>
            <p:spPr bwMode="auto">
              <a:xfrm>
                <a:off x="1157586" y="2409383"/>
                <a:ext cx="101184" cy="0"/>
              </a:xfrm>
              <a:prstGeom prst="line">
                <a:avLst/>
              </a:prstGeom>
              <a:grpFill/>
              <a:ln w="19050" cap="flat" cmpd="sng" algn="ctr">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 name="Straight Connector 207"/>
              <p:cNvCxnSpPr/>
              <p:nvPr/>
            </p:nvCxnSpPr>
            <p:spPr bwMode="auto">
              <a:xfrm>
                <a:off x="1157586" y="3158048"/>
                <a:ext cx="101184" cy="0"/>
              </a:xfrm>
              <a:prstGeom prst="line">
                <a:avLst/>
              </a:prstGeom>
              <a:grpFill/>
              <a:ln w="19050" cap="flat" cmpd="sng" algn="ctr">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9" name="Straight Connector 208"/>
              <p:cNvCxnSpPr/>
              <p:nvPr/>
            </p:nvCxnSpPr>
            <p:spPr bwMode="auto">
              <a:xfrm>
                <a:off x="1208178" y="2409383"/>
                <a:ext cx="0" cy="748665"/>
              </a:xfrm>
              <a:prstGeom prst="line">
                <a:avLst/>
              </a:prstGeom>
              <a:grpFill/>
              <a:ln w="19050" cap="flat" cmpd="sng" algn="ctr">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3" name="Group 322"/>
            <p:cNvGrpSpPr/>
            <p:nvPr/>
          </p:nvGrpSpPr>
          <p:grpSpPr>
            <a:xfrm>
              <a:off x="7985009" y="2987512"/>
              <a:ext cx="178977" cy="808775"/>
              <a:chOff x="1157586" y="2409383"/>
              <a:chExt cx="101184" cy="748665"/>
            </a:xfrm>
            <a:solidFill>
              <a:srgbClr val="00B050"/>
            </a:solidFill>
          </p:grpSpPr>
          <p:cxnSp>
            <p:nvCxnSpPr>
              <p:cNvPr id="204" name="Straight Connector 19"/>
              <p:cNvCxnSpPr/>
              <p:nvPr/>
            </p:nvCxnSpPr>
            <p:spPr bwMode="auto">
              <a:xfrm>
                <a:off x="1157586" y="2409383"/>
                <a:ext cx="101184" cy="0"/>
              </a:xfrm>
              <a:prstGeom prst="line">
                <a:avLst/>
              </a:prstGeom>
              <a:grpFill/>
              <a:ln w="19050" cap="flat" cmpd="sng" algn="ctr">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 name="Straight Connector 20"/>
              <p:cNvCxnSpPr/>
              <p:nvPr/>
            </p:nvCxnSpPr>
            <p:spPr bwMode="auto">
              <a:xfrm>
                <a:off x="1157586" y="3158048"/>
                <a:ext cx="101184" cy="0"/>
              </a:xfrm>
              <a:prstGeom prst="line">
                <a:avLst/>
              </a:prstGeom>
              <a:grpFill/>
              <a:ln w="19050" cap="flat" cmpd="sng" algn="ctr">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 name="Straight Connector 205"/>
              <p:cNvCxnSpPr/>
              <p:nvPr/>
            </p:nvCxnSpPr>
            <p:spPr bwMode="auto">
              <a:xfrm>
                <a:off x="1208178" y="2409383"/>
                <a:ext cx="0" cy="748665"/>
              </a:xfrm>
              <a:prstGeom prst="line">
                <a:avLst/>
              </a:prstGeom>
              <a:grpFill/>
              <a:ln w="19050" cap="flat" cmpd="sng" algn="ctr">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88" name="Group 156"/>
          <p:cNvGrpSpPr/>
          <p:nvPr/>
        </p:nvGrpSpPr>
        <p:grpSpPr>
          <a:xfrm>
            <a:off x="2019635" y="2695575"/>
            <a:ext cx="5615506" cy="893217"/>
            <a:chOff x="2455069" y="2695575"/>
            <a:chExt cx="5615506" cy="893217"/>
          </a:xfrm>
        </p:grpSpPr>
        <p:sp>
          <p:nvSpPr>
            <p:cNvPr id="196" name="Freeform 195"/>
            <p:cNvSpPr/>
            <p:nvPr/>
          </p:nvSpPr>
          <p:spPr>
            <a:xfrm>
              <a:off x="3699739" y="3278761"/>
              <a:ext cx="4370836" cy="310031"/>
            </a:xfrm>
            <a:custGeom>
              <a:avLst/>
              <a:gdLst>
                <a:gd name="connsiteX0" fmla="*/ 4468633 w 4468633"/>
                <a:gd name="connsiteY0" fmla="*/ 55659 h 286247"/>
                <a:gd name="connsiteX1" fmla="*/ 3403158 w 4468633"/>
                <a:gd name="connsiteY1" fmla="*/ 238539 h 286247"/>
                <a:gd name="connsiteX2" fmla="*/ 2282024 w 4468633"/>
                <a:gd name="connsiteY2" fmla="*/ 31805 h 286247"/>
                <a:gd name="connsiteX3" fmla="*/ 1200647 w 4468633"/>
                <a:gd name="connsiteY3" fmla="*/ 286247 h 286247"/>
                <a:gd name="connsiteX4" fmla="*/ 95416 w 4468633"/>
                <a:gd name="connsiteY4" fmla="*/ 15903 h 286247"/>
                <a:gd name="connsiteX5" fmla="*/ 0 w 4468633"/>
                <a:gd name="connsiteY5" fmla="*/ 0 h 286247"/>
                <a:gd name="connsiteX0" fmla="*/ 4468633 w 4468633"/>
                <a:gd name="connsiteY0" fmla="*/ 55659 h 302915"/>
                <a:gd name="connsiteX1" fmla="*/ 3403158 w 4468633"/>
                <a:gd name="connsiteY1" fmla="*/ 238539 h 302915"/>
                <a:gd name="connsiteX2" fmla="*/ 2282024 w 4468633"/>
                <a:gd name="connsiteY2" fmla="*/ 31805 h 302915"/>
                <a:gd name="connsiteX3" fmla="*/ 1200647 w 4468633"/>
                <a:gd name="connsiteY3" fmla="*/ 302915 h 302915"/>
                <a:gd name="connsiteX4" fmla="*/ 95416 w 4468633"/>
                <a:gd name="connsiteY4" fmla="*/ 15903 h 302915"/>
                <a:gd name="connsiteX5" fmla="*/ 0 w 4468633"/>
                <a:gd name="connsiteY5" fmla="*/ 0 h 302915"/>
                <a:gd name="connsiteX0" fmla="*/ 4373217 w 4373217"/>
                <a:gd name="connsiteY0" fmla="*/ 39756 h 287012"/>
                <a:gd name="connsiteX1" fmla="*/ 3307742 w 4373217"/>
                <a:gd name="connsiteY1" fmla="*/ 222636 h 287012"/>
                <a:gd name="connsiteX2" fmla="*/ 2186608 w 4373217"/>
                <a:gd name="connsiteY2" fmla="*/ 15902 h 287012"/>
                <a:gd name="connsiteX3" fmla="*/ 1105231 w 4373217"/>
                <a:gd name="connsiteY3" fmla="*/ 287012 h 287012"/>
                <a:gd name="connsiteX4" fmla="*/ 0 w 4373217"/>
                <a:gd name="connsiteY4" fmla="*/ 0 h 287012"/>
                <a:gd name="connsiteX0" fmla="*/ 4370836 w 4370836"/>
                <a:gd name="connsiteY0" fmla="*/ 62775 h 310031"/>
                <a:gd name="connsiteX1" fmla="*/ 3305361 w 4370836"/>
                <a:gd name="connsiteY1" fmla="*/ 245655 h 310031"/>
                <a:gd name="connsiteX2" fmla="*/ 2184227 w 4370836"/>
                <a:gd name="connsiteY2" fmla="*/ 38921 h 310031"/>
                <a:gd name="connsiteX3" fmla="*/ 1102850 w 4370836"/>
                <a:gd name="connsiteY3" fmla="*/ 310031 h 310031"/>
                <a:gd name="connsiteX4" fmla="*/ 0 w 4370836"/>
                <a:gd name="connsiteY4" fmla="*/ 0 h 310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836" h="310031">
                  <a:moveTo>
                    <a:pt x="4370836" y="62775"/>
                  </a:moveTo>
                  <a:lnTo>
                    <a:pt x="3305361" y="245655"/>
                  </a:lnTo>
                  <a:lnTo>
                    <a:pt x="2184227" y="38921"/>
                  </a:lnTo>
                  <a:lnTo>
                    <a:pt x="1102850" y="310031"/>
                  </a:lnTo>
                  <a:lnTo>
                    <a:pt x="0" y="0"/>
                  </a:lnTo>
                </a:path>
              </a:pathLst>
            </a:custGeom>
            <a:ln w="285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7" name="Freeform 196"/>
            <p:cNvSpPr/>
            <p:nvPr/>
          </p:nvSpPr>
          <p:spPr>
            <a:xfrm>
              <a:off x="2455069" y="2695575"/>
              <a:ext cx="928687" cy="431006"/>
            </a:xfrm>
            <a:custGeom>
              <a:avLst/>
              <a:gdLst>
                <a:gd name="connsiteX0" fmla="*/ 0 w 928687"/>
                <a:gd name="connsiteY0" fmla="*/ 0 h 431006"/>
                <a:gd name="connsiteX1" fmla="*/ 928687 w 928687"/>
                <a:gd name="connsiteY1" fmla="*/ 431006 h 431006"/>
              </a:gdLst>
              <a:ahLst/>
              <a:cxnLst>
                <a:cxn ang="0">
                  <a:pos x="connsiteX0" y="connsiteY0"/>
                </a:cxn>
                <a:cxn ang="0">
                  <a:pos x="connsiteX1" y="connsiteY1"/>
                </a:cxn>
              </a:cxnLst>
              <a:rect l="l" t="t" r="r" b="b"/>
              <a:pathLst>
                <a:path w="928687" h="431006">
                  <a:moveTo>
                    <a:pt x="0" y="0"/>
                  </a:moveTo>
                  <a:lnTo>
                    <a:pt x="928687" y="431006"/>
                  </a:lnTo>
                </a:path>
              </a:pathLst>
            </a:custGeom>
            <a:ln w="285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89" name="Group 151"/>
          <p:cNvGrpSpPr/>
          <p:nvPr/>
        </p:nvGrpSpPr>
        <p:grpSpPr>
          <a:xfrm>
            <a:off x="1845650" y="2093961"/>
            <a:ext cx="5774050" cy="1105076"/>
            <a:chOff x="2281084" y="2093961"/>
            <a:chExt cx="5774050" cy="1105076"/>
          </a:xfrm>
        </p:grpSpPr>
        <p:grpSp>
          <p:nvGrpSpPr>
            <p:cNvPr id="172" name="Group 448"/>
            <p:cNvGrpSpPr/>
            <p:nvPr/>
          </p:nvGrpSpPr>
          <p:grpSpPr>
            <a:xfrm>
              <a:off x="2281084" y="2288468"/>
              <a:ext cx="178977" cy="780944"/>
              <a:chOff x="1157586" y="2409383"/>
              <a:chExt cx="101184" cy="748665"/>
            </a:xfrm>
          </p:grpSpPr>
          <p:cxnSp>
            <p:nvCxnSpPr>
              <p:cNvPr id="193" name="Straight Connector 192"/>
              <p:cNvCxnSpPr/>
              <p:nvPr/>
            </p:nvCxnSpPr>
            <p:spPr bwMode="auto">
              <a:xfrm>
                <a:off x="1157586" y="2409383"/>
                <a:ext cx="101184" cy="0"/>
              </a:xfrm>
              <a:prstGeom prst="line">
                <a:avLst/>
              </a:prstGeom>
              <a:solidFill>
                <a:schemeClr val="accent1"/>
              </a:solidFill>
              <a:ln w="19050" cap="flat" cmpd="sng" algn="ctr">
                <a:solidFill>
                  <a:srgbClr val="C8BFB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Straight Connector 193"/>
              <p:cNvCxnSpPr/>
              <p:nvPr/>
            </p:nvCxnSpPr>
            <p:spPr bwMode="auto">
              <a:xfrm>
                <a:off x="1157586" y="3158048"/>
                <a:ext cx="101184" cy="0"/>
              </a:xfrm>
              <a:prstGeom prst="line">
                <a:avLst/>
              </a:prstGeom>
              <a:solidFill>
                <a:schemeClr val="accent1"/>
              </a:solidFill>
              <a:ln w="19050" cap="flat" cmpd="sng" algn="ctr">
                <a:solidFill>
                  <a:srgbClr val="C8BFB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 name="Straight Connector 194"/>
              <p:cNvCxnSpPr/>
              <p:nvPr/>
            </p:nvCxnSpPr>
            <p:spPr bwMode="auto">
              <a:xfrm>
                <a:off x="1208178" y="2409383"/>
                <a:ext cx="0" cy="748665"/>
              </a:xfrm>
              <a:prstGeom prst="line">
                <a:avLst/>
              </a:prstGeom>
              <a:solidFill>
                <a:schemeClr val="accent1"/>
              </a:solidFill>
              <a:ln w="19050" cap="flat" cmpd="sng" algn="ctr">
                <a:solidFill>
                  <a:srgbClr val="C8BFB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3" name="Group 449"/>
            <p:cNvGrpSpPr/>
            <p:nvPr/>
          </p:nvGrpSpPr>
          <p:grpSpPr>
            <a:xfrm>
              <a:off x="4597929" y="2243884"/>
              <a:ext cx="178977" cy="913423"/>
              <a:chOff x="1157586" y="2409383"/>
              <a:chExt cx="101184" cy="748665"/>
            </a:xfrm>
          </p:grpSpPr>
          <p:cxnSp>
            <p:nvCxnSpPr>
              <p:cNvPr id="190" name="Straight Connector 189"/>
              <p:cNvCxnSpPr/>
              <p:nvPr/>
            </p:nvCxnSpPr>
            <p:spPr bwMode="auto">
              <a:xfrm>
                <a:off x="1157586" y="2409383"/>
                <a:ext cx="101184" cy="0"/>
              </a:xfrm>
              <a:prstGeom prst="line">
                <a:avLst/>
              </a:prstGeom>
              <a:solidFill>
                <a:schemeClr val="accent1"/>
              </a:solidFill>
              <a:ln w="19050" cap="flat" cmpd="sng" algn="ctr">
                <a:solidFill>
                  <a:srgbClr val="C8BFB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 name="Straight Connector 190"/>
              <p:cNvCxnSpPr/>
              <p:nvPr/>
            </p:nvCxnSpPr>
            <p:spPr bwMode="auto">
              <a:xfrm>
                <a:off x="1157586" y="3158048"/>
                <a:ext cx="101184" cy="0"/>
              </a:xfrm>
              <a:prstGeom prst="line">
                <a:avLst/>
              </a:prstGeom>
              <a:solidFill>
                <a:schemeClr val="accent1"/>
              </a:solidFill>
              <a:ln w="19050" cap="flat" cmpd="sng" algn="ctr">
                <a:solidFill>
                  <a:srgbClr val="C8BFB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Straight Connector 191"/>
              <p:cNvCxnSpPr/>
              <p:nvPr/>
            </p:nvCxnSpPr>
            <p:spPr bwMode="auto">
              <a:xfrm>
                <a:off x="1208178" y="2409383"/>
                <a:ext cx="0" cy="748665"/>
              </a:xfrm>
              <a:prstGeom prst="line">
                <a:avLst/>
              </a:prstGeom>
              <a:solidFill>
                <a:schemeClr val="accent1"/>
              </a:solidFill>
              <a:ln w="19050" cap="flat" cmpd="sng" algn="ctr">
                <a:solidFill>
                  <a:srgbClr val="C8BFB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4" name="Group 450"/>
            <p:cNvGrpSpPr/>
            <p:nvPr/>
          </p:nvGrpSpPr>
          <p:grpSpPr>
            <a:xfrm>
              <a:off x="5693069" y="2093961"/>
              <a:ext cx="178977" cy="1063345"/>
              <a:chOff x="1157586" y="2409383"/>
              <a:chExt cx="101184" cy="748665"/>
            </a:xfrm>
          </p:grpSpPr>
          <p:cxnSp>
            <p:nvCxnSpPr>
              <p:cNvPr id="187" name="Straight Connector 186"/>
              <p:cNvCxnSpPr/>
              <p:nvPr/>
            </p:nvCxnSpPr>
            <p:spPr bwMode="auto">
              <a:xfrm>
                <a:off x="1157586" y="2409383"/>
                <a:ext cx="101184" cy="0"/>
              </a:xfrm>
              <a:prstGeom prst="line">
                <a:avLst/>
              </a:prstGeom>
              <a:solidFill>
                <a:schemeClr val="accent1"/>
              </a:solidFill>
              <a:ln w="19050" cap="flat" cmpd="sng" algn="ctr">
                <a:solidFill>
                  <a:srgbClr val="C8BFB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8" name="Straight Connector 187"/>
              <p:cNvCxnSpPr/>
              <p:nvPr/>
            </p:nvCxnSpPr>
            <p:spPr bwMode="auto">
              <a:xfrm>
                <a:off x="1157586" y="3158048"/>
                <a:ext cx="101184" cy="0"/>
              </a:xfrm>
              <a:prstGeom prst="line">
                <a:avLst/>
              </a:prstGeom>
              <a:solidFill>
                <a:schemeClr val="accent1"/>
              </a:solidFill>
              <a:ln w="19050" cap="flat" cmpd="sng" algn="ctr">
                <a:solidFill>
                  <a:srgbClr val="C8BFB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9" name="Straight Connector 188"/>
              <p:cNvCxnSpPr/>
              <p:nvPr/>
            </p:nvCxnSpPr>
            <p:spPr bwMode="auto">
              <a:xfrm>
                <a:off x="1208178" y="2409383"/>
                <a:ext cx="0" cy="748665"/>
              </a:xfrm>
              <a:prstGeom prst="line">
                <a:avLst/>
              </a:prstGeom>
              <a:solidFill>
                <a:schemeClr val="accent1"/>
              </a:solidFill>
              <a:ln w="19050" cap="flat" cmpd="sng" algn="ctr">
                <a:solidFill>
                  <a:srgbClr val="C8BFB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5" name="Group 451"/>
            <p:cNvGrpSpPr/>
            <p:nvPr/>
          </p:nvGrpSpPr>
          <p:grpSpPr>
            <a:xfrm>
              <a:off x="6781368" y="2338807"/>
              <a:ext cx="178977" cy="677413"/>
              <a:chOff x="1157586" y="2409383"/>
              <a:chExt cx="101184" cy="748665"/>
            </a:xfrm>
          </p:grpSpPr>
          <p:cxnSp>
            <p:nvCxnSpPr>
              <p:cNvPr id="184" name="Straight Connector 183"/>
              <p:cNvCxnSpPr/>
              <p:nvPr/>
            </p:nvCxnSpPr>
            <p:spPr bwMode="auto">
              <a:xfrm>
                <a:off x="1157586" y="2409383"/>
                <a:ext cx="101184" cy="0"/>
              </a:xfrm>
              <a:prstGeom prst="line">
                <a:avLst/>
              </a:prstGeom>
              <a:solidFill>
                <a:schemeClr val="accent1"/>
              </a:solidFill>
              <a:ln w="19050" cap="flat" cmpd="sng" algn="ctr">
                <a:solidFill>
                  <a:srgbClr val="C8BFB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 name="Straight Connector 184"/>
              <p:cNvCxnSpPr/>
              <p:nvPr/>
            </p:nvCxnSpPr>
            <p:spPr bwMode="auto">
              <a:xfrm>
                <a:off x="1157586" y="3158048"/>
                <a:ext cx="101184" cy="0"/>
              </a:xfrm>
              <a:prstGeom prst="line">
                <a:avLst/>
              </a:prstGeom>
              <a:solidFill>
                <a:schemeClr val="accent1"/>
              </a:solidFill>
              <a:ln w="19050" cap="flat" cmpd="sng" algn="ctr">
                <a:solidFill>
                  <a:srgbClr val="C8BFB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6" name="Straight Connector 185"/>
              <p:cNvCxnSpPr/>
              <p:nvPr/>
            </p:nvCxnSpPr>
            <p:spPr bwMode="auto">
              <a:xfrm>
                <a:off x="1208178" y="2409383"/>
                <a:ext cx="0" cy="748665"/>
              </a:xfrm>
              <a:prstGeom prst="line">
                <a:avLst/>
              </a:prstGeom>
              <a:solidFill>
                <a:schemeClr val="accent1"/>
              </a:solidFill>
              <a:ln w="19050" cap="flat" cmpd="sng" algn="ctr">
                <a:solidFill>
                  <a:srgbClr val="C8BFB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6" name="Group 452"/>
            <p:cNvGrpSpPr/>
            <p:nvPr/>
          </p:nvGrpSpPr>
          <p:grpSpPr>
            <a:xfrm>
              <a:off x="7876157" y="2377340"/>
              <a:ext cx="178977" cy="677413"/>
              <a:chOff x="1157586" y="2409383"/>
              <a:chExt cx="101184" cy="748665"/>
            </a:xfrm>
          </p:grpSpPr>
          <p:cxnSp>
            <p:nvCxnSpPr>
              <p:cNvPr id="181" name="Straight Connector 180"/>
              <p:cNvCxnSpPr/>
              <p:nvPr/>
            </p:nvCxnSpPr>
            <p:spPr bwMode="auto">
              <a:xfrm>
                <a:off x="1157586" y="2409383"/>
                <a:ext cx="101184" cy="0"/>
              </a:xfrm>
              <a:prstGeom prst="line">
                <a:avLst/>
              </a:prstGeom>
              <a:solidFill>
                <a:schemeClr val="accent1"/>
              </a:solidFill>
              <a:ln w="19050" cap="flat" cmpd="sng" algn="ctr">
                <a:solidFill>
                  <a:srgbClr val="C8BFB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 name="Straight Connector 181"/>
              <p:cNvCxnSpPr/>
              <p:nvPr/>
            </p:nvCxnSpPr>
            <p:spPr bwMode="auto">
              <a:xfrm>
                <a:off x="1157586" y="3158048"/>
                <a:ext cx="101184" cy="0"/>
              </a:xfrm>
              <a:prstGeom prst="line">
                <a:avLst/>
              </a:prstGeom>
              <a:solidFill>
                <a:schemeClr val="accent1"/>
              </a:solidFill>
              <a:ln w="19050" cap="flat" cmpd="sng" algn="ctr">
                <a:solidFill>
                  <a:srgbClr val="C8BFB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 name="Straight Connector 182"/>
              <p:cNvCxnSpPr/>
              <p:nvPr/>
            </p:nvCxnSpPr>
            <p:spPr bwMode="auto">
              <a:xfrm>
                <a:off x="1208178" y="2409383"/>
                <a:ext cx="0" cy="748665"/>
              </a:xfrm>
              <a:prstGeom prst="line">
                <a:avLst/>
              </a:prstGeom>
              <a:solidFill>
                <a:schemeClr val="accent1"/>
              </a:solidFill>
              <a:ln w="19050" cap="flat" cmpd="sng" algn="ctr">
                <a:solidFill>
                  <a:srgbClr val="C8BFB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7" name="Group 453"/>
            <p:cNvGrpSpPr/>
            <p:nvPr/>
          </p:nvGrpSpPr>
          <p:grpSpPr>
            <a:xfrm>
              <a:off x="3508163" y="2242099"/>
              <a:ext cx="178977" cy="956938"/>
              <a:chOff x="1157586" y="2409383"/>
              <a:chExt cx="101184" cy="748665"/>
            </a:xfrm>
          </p:grpSpPr>
          <p:cxnSp>
            <p:nvCxnSpPr>
              <p:cNvPr id="178" name="Straight Connector 177"/>
              <p:cNvCxnSpPr/>
              <p:nvPr/>
            </p:nvCxnSpPr>
            <p:spPr bwMode="auto">
              <a:xfrm>
                <a:off x="1157586" y="2409383"/>
                <a:ext cx="101184" cy="0"/>
              </a:xfrm>
              <a:prstGeom prst="line">
                <a:avLst/>
              </a:prstGeom>
              <a:solidFill>
                <a:schemeClr val="accent1"/>
              </a:solidFill>
              <a:ln w="19050" cap="flat" cmpd="sng" algn="ctr">
                <a:solidFill>
                  <a:srgbClr val="C8BFB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 name="Straight Connector 178"/>
              <p:cNvCxnSpPr/>
              <p:nvPr/>
            </p:nvCxnSpPr>
            <p:spPr bwMode="auto">
              <a:xfrm>
                <a:off x="1157586" y="3158048"/>
                <a:ext cx="101184" cy="0"/>
              </a:xfrm>
              <a:prstGeom prst="line">
                <a:avLst/>
              </a:prstGeom>
              <a:solidFill>
                <a:schemeClr val="accent1"/>
              </a:solidFill>
              <a:ln w="19050" cap="flat" cmpd="sng" algn="ctr">
                <a:solidFill>
                  <a:srgbClr val="C8BFB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0" name="Straight Connector 179"/>
              <p:cNvCxnSpPr/>
              <p:nvPr/>
            </p:nvCxnSpPr>
            <p:spPr bwMode="auto">
              <a:xfrm>
                <a:off x="1208178" y="2409383"/>
                <a:ext cx="0" cy="748665"/>
              </a:xfrm>
              <a:prstGeom prst="line">
                <a:avLst/>
              </a:prstGeom>
              <a:solidFill>
                <a:schemeClr val="accent1"/>
              </a:solidFill>
              <a:ln w="19050" cap="flat" cmpd="sng" algn="ctr">
                <a:solidFill>
                  <a:srgbClr val="C8BFB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90" name="Freeform 89"/>
          <p:cNvSpPr/>
          <p:nvPr/>
        </p:nvSpPr>
        <p:spPr>
          <a:xfrm>
            <a:off x="1926103" y="2687541"/>
            <a:ext cx="1009816" cy="39756"/>
          </a:xfrm>
          <a:custGeom>
            <a:avLst/>
            <a:gdLst>
              <a:gd name="connsiteX0" fmla="*/ 1009816 w 1009816"/>
              <a:gd name="connsiteY0" fmla="*/ 39756 h 39756"/>
              <a:gd name="connsiteX1" fmla="*/ 0 w 1009816"/>
              <a:gd name="connsiteY1" fmla="*/ 0 h 39756"/>
            </a:gdLst>
            <a:ahLst/>
            <a:cxnLst>
              <a:cxn ang="0">
                <a:pos x="connsiteX0" y="connsiteY0"/>
              </a:cxn>
              <a:cxn ang="0">
                <a:pos x="connsiteX1" y="connsiteY1"/>
              </a:cxn>
            </a:cxnLst>
            <a:rect l="l" t="t" r="r" b="b"/>
            <a:pathLst>
              <a:path w="1009816" h="39756">
                <a:moveTo>
                  <a:pt x="1009816" y="39756"/>
                </a:moveTo>
                <a:lnTo>
                  <a:pt x="0" y="0"/>
                </a:lnTo>
              </a:path>
            </a:pathLst>
          </a:custGeom>
          <a:ln w="28575">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1" name="Freeform 90"/>
          <p:cNvSpPr/>
          <p:nvPr/>
        </p:nvSpPr>
        <p:spPr>
          <a:xfrm>
            <a:off x="3158556" y="2608028"/>
            <a:ext cx="4381168" cy="111318"/>
          </a:xfrm>
          <a:custGeom>
            <a:avLst/>
            <a:gdLst>
              <a:gd name="connsiteX0" fmla="*/ 4381168 w 4381168"/>
              <a:gd name="connsiteY0" fmla="*/ 111318 h 111318"/>
              <a:gd name="connsiteX1" fmla="*/ 3291840 w 4381168"/>
              <a:gd name="connsiteY1" fmla="*/ 63610 h 111318"/>
              <a:gd name="connsiteX2" fmla="*/ 2178657 w 4381168"/>
              <a:gd name="connsiteY2" fmla="*/ 0 h 111318"/>
              <a:gd name="connsiteX3" fmla="*/ 1097280 w 4381168"/>
              <a:gd name="connsiteY3" fmla="*/ 79513 h 111318"/>
              <a:gd name="connsiteX4" fmla="*/ 0 w 4381168"/>
              <a:gd name="connsiteY4" fmla="*/ 103367 h 111318"/>
              <a:gd name="connsiteX5" fmla="*/ 0 w 4381168"/>
              <a:gd name="connsiteY5" fmla="*/ 103367 h 11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1168" h="111318">
                <a:moveTo>
                  <a:pt x="4381168" y="111318"/>
                </a:moveTo>
                <a:lnTo>
                  <a:pt x="3291840" y="63610"/>
                </a:lnTo>
                <a:lnTo>
                  <a:pt x="2178657" y="0"/>
                </a:lnTo>
                <a:lnTo>
                  <a:pt x="1097280" y="79513"/>
                </a:lnTo>
                <a:lnTo>
                  <a:pt x="0" y="103367"/>
                </a:lnTo>
                <a:lnTo>
                  <a:pt x="0" y="103367"/>
                </a:lnTo>
              </a:path>
            </a:pathLst>
          </a:custGeom>
          <a:ln w="28575">
            <a:solidFill>
              <a:srgbClr val="C8BFB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2" name="Rectangle 91"/>
          <p:cNvSpPr/>
          <p:nvPr/>
        </p:nvSpPr>
        <p:spPr>
          <a:xfrm rot="16200000">
            <a:off x="-995380" y="2865796"/>
            <a:ext cx="3675422" cy="672090"/>
          </a:xfrm>
          <a:prstGeom prst="rect">
            <a:avLst/>
          </a:prstGeom>
        </p:spPr>
        <p:txBody>
          <a:bodyPr wrap="square" lIns="0" tIns="0" rIns="0" bIns="0" anchor="b"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smtClean="0">
                <a:solidFill>
                  <a:schemeClr val="bg1"/>
                </a:solidFill>
                <a:latin typeface="Arial" pitchFamily="34" charset="0"/>
                <a:cs typeface="Arial" pitchFamily="34" charset="0"/>
              </a:rPr>
              <a:t>Mean (</a:t>
            </a:r>
            <a:r>
              <a:rPr lang="en-US" sz="1600" dirty="0" smtClean="0">
                <a:solidFill>
                  <a:schemeClr val="bg1"/>
                </a:solidFill>
                <a:latin typeface="Arial" pitchFamily="34" charset="0"/>
                <a:cs typeface="Arial" pitchFamily="34" charset="0"/>
                <a:sym typeface="Symbol"/>
              </a:rPr>
              <a:t> </a:t>
            </a:r>
            <a:r>
              <a:rPr lang="en-US" sz="1600" dirty="0" smtClean="0">
                <a:solidFill>
                  <a:schemeClr val="bg1"/>
                </a:solidFill>
                <a:latin typeface="Arial" pitchFamily="34" charset="0"/>
                <a:cs typeface="Arial" pitchFamily="34" charset="0"/>
              </a:rPr>
              <a:t>SD</a:t>
            </a:r>
            <a:r>
              <a:rPr lang="en-US" sz="1600" dirty="0">
                <a:solidFill>
                  <a:schemeClr val="bg1"/>
                </a:solidFill>
                <a:latin typeface="Arial" pitchFamily="34" charset="0"/>
                <a:cs typeface="Arial" pitchFamily="34" charset="0"/>
              </a:rPr>
              <a:t>) </a:t>
            </a:r>
            <a:r>
              <a:rPr lang="en-US" sz="1600" dirty="0" smtClean="0">
                <a:solidFill>
                  <a:schemeClr val="bg1"/>
                </a:solidFill>
                <a:latin typeface="Arial" pitchFamily="34" charset="0"/>
                <a:cs typeface="Arial" pitchFamily="34" charset="0"/>
              </a:rPr>
              <a:t>Calculated LDL-C</a:t>
            </a:r>
          </a:p>
          <a:p>
            <a:pPr algn="ctr"/>
            <a:r>
              <a:rPr lang="en-US" sz="1600" dirty="0" smtClean="0">
                <a:solidFill>
                  <a:schemeClr val="bg1"/>
                </a:solidFill>
                <a:latin typeface="Arial" pitchFamily="34" charset="0"/>
                <a:cs typeface="Arial" pitchFamily="34" charset="0"/>
              </a:rPr>
              <a:t> From Week </a:t>
            </a:r>
            <a:r>
              <a:rPr lang="en-US" sz="1600" dirty="0">
                <a:solidFill>
                  <a:schemeClr val="bg1"/>
                </a:solidFill>
                <a:latin typeface="Arial" pitchFamily="34" charset="0"/>
                <a:cs typeface="Arial" pitchFamily="34" charset="0"/>
              </a:rPr>
              <a:t>8 to </a:t>
            </a:r>
            <a:r>
              <a:rPr lang="en-US" sz="1600" dirty="0" smtClean="0">
                <a:solidFill>
                  <a:schemeClr val="bg1"/>
                </a:solidFill>
                <a:latin typeface="Arial" pitchFamily="34" charset="0"/>
                <a:cs typeface="Arial" pitchFamily="34" charset="0"/>
              </a:rPr>
              <a:t>Week 12</a:t>
            </a:r>
            <a:endParaRPr lang="en-US" sz="1600" baseline="30000" dirty="0">
              <a:solidFill>
                <a:schemeClr val="bg1"/>
              </a:solidFill>
              <a:latin typeface="Arial" pitchFamily="34" charset="0"/>
              <a:cs typeface="Arial" pitchFamily="34" charset="0"/>
            </a:endParaRPr>
          </a:p>
        </p:txBody>
      </p:sp>
      <p:sp>
        <p:nvSpPr>
          <p:cNvPr id="93" name="Rectangle 92"/>
          <p:cNvSpPr>
            <a:spLocks noChangeArrowheads="1"/>
          </p:cNvSpPr>
          <p:nvPr/>
        </p:nvSpPr>
        <p:spPr bwMode="auto">
          <a:xfrm>
            <a:off x="2748492" y="1428670"/>
            <a:ext cx="4105276" cy="369332"/>
          </a:xfrm>
          <a:prstGeom prst="rect">
            <a:avLst/>
          </a:prstGeom>
          <a:noFill/>
          <a:ln w="9525">
            <a:noFill/>
            <a:miter lim="800000"/>
            <a:headEnd/>
            <a:tailEnd/>
          </a:ln>
        </p:spPr>
        <p:txBody>
          <a:bodyPr wrap="none" lIns="0" tIns="0" rIns="0" bIns="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FFFF00"/>
                </a:solidFill>
                <a:latin typeface="Arial" pitchFamily="34" charset="0"/>
                <a:cs typeface="Arial" pitchFamily="34" charset="0"/>
              </a:rPr>
              <a:t>Repatha</a:t>
            </a:r>
            <a:r>
              <a:rPr lang="en-US" b="1" baseline="20000" dirty="0" smtClean="0">
                <a:solidFill>
                  <a:srgbClr val="FFFF00"/>
                </a:solidFill>
                <a:latin typeface="Arial" pitchFamily="34" charset="0"/>
                <a:cs typeface="Arial" pitchFamily="34" charset="0"/>
              </a:rPr>
              <a:t>™ </a:t>
            </a:r>
            <a:r>
              <a:rPr lang="en-US" b="1" dirty="0" smtClean="0">
                <a:solidFill>
                  <a:srgbClr val="FFFF00"/>
                </a:solidFill>
                <a:latin typeface="Arial" pitchFamily="34" charset="0"/>
                <a:cs typeface="Arial" pitchFamily="34" charset="0"/>
              </a:rPr>
              <a:t>Q2W</a:t>
            </a:r>
            <a:endParaRPr lang="en-US" b="1" dirty="0">
              <a:solidFill>
                <a:srgbClr val="FFFF00"/>
              </a:solidFill>
              <a:latin typeface="Arial" pitchFamily="34" charset="0"/>
              <a:cs typeface="Arial" pitchFamily="34" charset="0"/>
            </a:endParaRPr>
          </a:p>
        </p:txBody>
      </p:sp>
      <p:sp>
        <p:nvSpPr>
          <p:cNvPr id="94" name="TextBox 20"/>
          <p:cNvSpPr txBox="1"/>
          <p:nvPr/>
        </p:nvSpPr>
        <p:spPr>
          <a:xfrm>
            <a:off x="7703908" y="3224437"/>
            <a:ext cx="1052284" cy="297155"/>
          </a:xfrm>
          <a:prstGeom prst="rect">
            <a:avLst/>
          </a:prstGeom>
          <a:noFill/>
          <a:ln>
            <a:noFill/>
          </a:ln>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smtClean="0">
                <a:solidFill>
                  <a:schemeClr val="bg1">
                    <a:lumMod val="85000"/>
                  </a:schemeClr>
                </a:solidFill>
                <a:latin typeface="Arial" pitchFamily="34" charset="0"/>
                <a:cs typeface="Arial" pitchFamily="34" charset="0"/>
              </a:rPr>
              <a:t>70 mg</a:t>
            </a:r>
            <a:endParaRPr lang="en-US" sz="1600" b="1" dirty="0">
              <a:solidFill>
                <a:schemeClr val="bg1">
                  <a:lumMod val="85000"/>
                </a:schemeClr>
              </a:solidFill>
              <a:latin typeface="Arial" pitchFamily="34" charset="0"/>
              <a:cs typeface="Arial" pitchFamily="34" charset="0"/>
            </a:endParaRPr>
          </a:p>
        </p:txBody>
      </p:sp>
      <p:grpSp>
        <p:nvGrpSpPr>
          <p:cNvPr id="95" name="Group 152"/>
          <p:cNvGrpSpPr/>
          <p:nvPr/>
        </p:nvGrpSpPr>
        <p:grpSpPr>
          <a:xfrm>
            <a:off x="1972997" y="2651114"/>
            <a:ext cx="5722705" cy="991412"/>
            <a:chOff x="2408431" y="2651114"/>
            <a:chExt cx="5722705" cy="991412"/>
          </a:xfrm>
          <a:solidFill>
            <a:srgbClr val="FFFF00"/>
          </a:solidFill>
        </p:grpSpPr>
        <p:sp>
          <p:nvSpPr>
            <p:cNvPr id="166" name="Rectangle 165"/>
            <p:cNvSpPr/>
            <p:nvPr/>
          </p:nvSpPr>
          <p:spPr bwMode="gray">
            <a:xfrm>
              <a:off x="2408431" y="2651114"/>
              <a:ext cx="109728" cy="105547"/>
            </a:xfrm>
            <a:prstGeom prst="rect">
              <a:avLst/>
            </a:prstGeom>
            <a:solidFill>
              <a:schemeClr val="bg1">
                <a:lumMod val="85000"/>
              </a:schemeClr>
            </a:solidFill>
            <a:ln w="9525">
              <a:solidFill>
                <a:schemeClr val="bg1">
                  <a:lumMod val="85000"/>
                </a:schemeClr>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nchor="ctr"/>
            <a:lstStyle/>
            <a:p>
              <a:pPr algn="ctr"/>
              <a:endParaRPr lang="en-US" sz="1600" kern="0" dirty="0">
                <a:solidFill>
                  <a:srgbClr val="000000"/>
                </a:solidFill>
                <a:latin typeface="Arial" pitchFamily="34" charset="0"/>
                <a:cs typeface="Arial" pitchFamily="34" charset="0"/>
              </a:endParaRPr>
            </a:p>
          </p:txBody>
        </p:sp>
        <p:sp>
          <p:nvSpPr>
            <p:cNvPr id="167" name="Rectangle 166"/>
            <p:cNvSpPr/>
            <p:nvPr/>
          </p:nvSpPr>
          <p:spPr bwMode="gray">
            <a:xfrm>
              <a:off x="4746206" y="3536979"/>
              <a:ext cx="109728" cy="105547"/>
            </a:xfrm>
            <a:prstGeom prst="rect">
              <a:avLst/>
            </a:prstGeom>
            <a:solidFill>
              <a:schemeClr val="bg1">
                <a:lumMod val="85000"/>
              </a:schemeClr>
            </a:solidFill>
            <a:ln w="9525">
              <a:solidFill>
                <a:schemeClr val="bg1">
                  <a:lumMod val="85000"/>
                </a:schemeClr>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nchor="ctr"/>
            <a:lstStyle/>
            <a:p>
              <a:pPr algn="ctr"/>
              <a:endParaRPr lang="en-US" sz="1600" kern="0" dirty="0">
                <a:solidFill>
                  <a:srgbClr val="000000"/>
                </a:solidFill>
                <a:latin typeface="Arial" pitchFamily="34" charset="0"/>
                <a:cs typeface="Arial" pitchFamily="34" charset="0"/>
              </a:endParaRPr>
            </a:p>
          </p:txBody>
        </p:sp>
        <p:sp>
          <p:nvSpPr>
            <p:cNvPr id="168" name="Rectangle 14"/>
            <p:cNvSpPr/>
            <p:nvPr/>
          </p:nvSpPr>
          <p:spPr bwMode="gray">
            <a:xfrm>
              <a:off x="5836433" y="3272074"/>
              <a:ext cx="109728" cy="105547"/>
            </a:xfrm>
            <a:prstGeom prst="rect">
              <a:avLst/>
            </a:prstGeom>
            <a:solidFill>
              <a:schemeClr val="bg1">
                <a:lumMod val="85000"/>
              </a:schemeClr>
            </a:solidFill>
            <a:ln w="9525">
              <a:solidFill>
                <a:schemeClr val="bg1">
                  <a:lumMod val="85000"/>
                </a:schemeClr>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nchor="ctr"/>
            <a:lstStyle/>
            <a:p>
              <a:pPr algn="ctr"/>
              <a:endParaRPr lang="en-US" sz="1600" kern="0" dirty="0">
                <a:solidFill>
                  <a:srgbClr val="000000"/>
                </a:solidFill>
                <a:latin typeface="Arial" pitchFamily="34" charset="0"/>
                <a:cs typeface="Arial" pitchFamily="34" charset="0"/>
              </a:endParaRPr>
            </a:p>
          </p:txBody>
        </p:sp>
        <p:sp>
          <p:nvSpPr>
            <p:cNvPr id="169" name="Rectangle 168"/>
            <p:cNvSpPr/>
            <p:nvPr/>
          </p:nvSpPr>
          <p:spPr bwMode="gray">
            <a:xfrm>
              <a:off x="6927055" y="3465800"/>
              <a:ext cx="109728" cy="105547"/>
            </a:xfrm>
            <a:prstGeom prst="rect">
              <a:avLst/>
            </a:prstGeom>
            <a:solidFill>
              <a:schemeClr val="bg1">
                <a:lumMod val="85000"/>
              </a:schemeClr>
            </a:solidFill>
            <a:ln w="9525">
              <a:solidFill>
                <a:schemeClr val="bg1">
                  <a:lumMod val="85000"/>
                </a:schemeClr>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nchor="ctr"/>
            <a:lstStyle/>
            <a:p>
              <a:pPr algn="ctr"/>
              <a:endParaRPr lang="en-US" sz="1600" kern="0" dirty="0">
                <a:solidFill>
                  <a:srgbClr val="000000"/>
                </a:solidFill>
                <a:latin typeface="Arial" pitchFamily="34" charset="0"/>
                <a:cs typeface="Arial" pitchFamily="34" charset="0"/>
              </a:endParaRPr>
            </a:p>
          </p:txBody>
        </p:sp>
        <p:sp>
          <p:nvSpPr>
            <p:cNvPr id="170" name="Rectangle 17"/>
            <p:cNvSpPr/>
            <p:nvPr/>
          </p:nvSpPr>
          <p:spPr bwMode="gray">
            <a:xfrm>
              <a:off x="8021408" y="3325646"/>
              <a:ext cx="109728" cy="105547"/>
            </a:xfrm>
            <a:prstGeom prst="rect">
              <a:avLst/>
            </a:prstGeom>
            <a:solidFill>
              <a:schemeClr val="bg1">
                <a:lumMod val="85000"/>
              </a:schemeClr>
            </a:solidFill>
            <a:ln w="9525">
              <a:solidFill>
                <a:schemeClr val="bg1">
                  <a:lumMod val="85000"/>
                </a:schemeClr>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nchor="ctr"/>
            <a:lstStyle/>
            <a:p>
              <a:pPr algn="ctr"/>
              <a:endParaRPr lang="en-US" sz="1600" kern="0" dirty="0">
                <a:solidFill>
                  <a:srgbClr val="000000"/>
                </a:solidFill>
                <a:latin typeface="Arial" pitchFamily="34" charset="0"/>
                <a:cs typeface="Arial" pitchFamily="34" charset="0"/>
              </a:endParaRPr>
            </a:p>
          </p:txBody>
        </p:sp>
        <p:sp>
          <p:nvSpPr>
            <p:cNvPr id="171" name="Rectangle 170"/>
            <p:cNvSpPr/>
            <p:nvPr/>
          </p:nvSpPr>
          <p:spPr bwMode="gray">
            <a:xfrm>
              <a:off x="3650818" y="3231550"/>
              <a:ext cx="109728" cy="105547"/>
            </a:xfrm>
            <a:prstGeom prst="rect">
              <a:avLst/>
            </a:prstGeom>
            <a:solidFill>
              <a:schemeClr val="bg1">
                <a:lumMod val="85000"/>
              </a:schemeClr>
            </a:solidFill>
            <a:ln w="9525">
              <a:solidFill>
                <a:schemeClr val="bg1">
                  <a:lumMod val="85000"/>
                </a:schemeClr>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nchor="ctr"/>
            <a:lstStyle/>
            <a:p>
              <a:pPr algn="ctr"/>
              <a:endParaRPr lang="en-US" sz="1600" kern="0" dirty="0">
                <a:solidFill>
                  <a:srgbClr val="000000"/>
                </a:solidFill>
                <a:latin typeface="Arial" pitchFamily="34" charset="0"/>
                <a:cs typeface="Arial" pitchFamily="34" charset="0"/>
              </a:endParaRPr>
            </a:p>
          </p:txBody>
        </p:sp>
      </p:grpSp>
      <p:sp>
        <p:nvSpPr>
          <p:cNvPr id="96" name="TextBox 95"/>
          <p:cNvSpPr txBox="1"/>
          <p:nvPr/>
        </p:nvSpPr>
        <p:spPr>
          <a:xfrm>
            <a:off x="3466117" y="5051365"/>
            <a:ext cx="2615793" cy="353151"/>
          </a:xfrm>
          <a:prstGeom prst="rect">
            <a:avLst/>
          </a:prstGeom>
          <a:noFill/>
        </p:spPr>
        <p:txBody>
          <a:bodyPr wrap="square" rtlCol="0">
            <a:spAutoFit/>
          </a:bodyPr>
          <a:lstStyle/>
          <a:p>
            <a:pPr algn="ctr"/>
            <a:r>
              <a:rPr lang="en-US" sz="1600" b="1" dirty="0">
                <a:solidFill>
                  <a:schemeClr val="bg1"/>
                </a:solidFill>
                <a:latin typeface="Arial" pitchFamily="34" charset="0"/>
                <a:cs typeface="Arial" pitchFamily="34" charset="0"/>
              </a:rPr>
              <a:t>Study Week</a:t>
            </a:r>
          </a:p>
        </p:txBody>
      </p:sp>
      <p:grpSp>
        <p:nvGrpSpPr>
          <p:cNvPr id="97" name="Group 146"/>
          <p:cNvGrpSpPr/>
          <p:nvPr/>
        </p:nvGrpSpPr>
        <p:grpSpPr>
          <a:xfrm>
            <a:off x="1939466" y="1871013"/>
            <a:ext cx="5651499" cy="1838976"/>
            <a:chOff x="2080065" y="1871012"/>
            <a:chExt cx="107828" cy="1866361"/>
          </a:xfrm>
        </p:grpSpPr>
        <p:cxnSp>
          <p:nvCxnSpPr>
            <p:cNvPr id="161" name="Straight Connector 160"/>
            <p:cNvCxnSpPr/>
            <p:nvPr/>
          </p:nvCxnSpPr>
          <p:spPr bwMode="auto">
            <a:xfrm flipH="1">
              <a:off x="2080065" y="3737373"/>
              <a:ext cx="107828" cy="0"/>
            </a:xfrm>
            <a:prstGeom prst="line">
              <a:avLst/>
            </a:prstGeom>
            <a:solidFill>
              <a:schemeClr val="accent1"/>
            </a:solidFill>
            <a:ln w="9525" cap="flat" cmpd="sng" algn="ctr">
              <a:solidFill>
                <a:schemeClr val="accent1">
                  <a:lumMod val="25000"/>
                  <a:lumOff val="75000"/>
                </a:schemeClr>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Straight Connector 161"/>
            <p:cNvCxnSpPr/>
            <p:nvPr/>
          </p:nvCxnSpPr>
          <p:spPr bwMode="auto">
            <a:xfrm flipH="1">
              <a:off x="2080065" y="3115252"/>
              <a:ext cx="107828" cy="0"/>
            </a:xfrm>
            <a:prstGeom prst="line">
              <a:avLst/>
            </a:prstGeom>
            <a:solidFill>
              <a:schemeClr val="accent1"/>
            </a:solidFill>
            <a:ln w="9525" cap="flat" cmpd="sng" algn="ctr">
              <a:solidFill>
                <a:schemeClr val="accent1">
                  <a:lumMod val="25000"/>
                  <a:lumOff val="75000"/>
                </a:schemeClr>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Straight Connector 162"/>
            <p:cNvCxnSpPr/>
            <p:nvPr/>
          </p:nvCxnSpPr>
          <p:spPr bwMode="auto">
            <a:xfrm flipH="1">
              <a:off x="2080065" y="2493132"/>
              <a:ext cx="107828" cy="0"/>
            </a:xfrm>
            <a:prstGeom prst="line">
              <a:avLst/>
            </a:prstGeom>
            <a:solidFill>
              <a:schemeClr val="accent1"/>
            </a:solidFill>
            <a:ln w="9525" cap="flat" cmpd="sng" algn="ctr">
              <a:solidFill>
                <a:schemeClr val="accent1">
                  <a:lumMod val="25000"/>
                  <a:lumOff val="75000"/>
                </a:schemeClr>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 name="Straight Connector 163"/>
            <p:cNvCxnSpPr/>
            <p:nvPr/>
          </p:nvCxnSpPr>
          <p:spPr bwMode="auto">
            <a:xfrm flipH="1">
              <a:off x="2080065" y="1871012"/>
              <a:ext cx="107828" cy="0"/>
            </a:xfrm>
            <a:prstGeom prst="line">
              <a:avLst/>
            </a:prstGeom>
            <a:solidFill>
              <a:schemeClr val="accent1"/>
            </a:solidFill>
            <a:ln w="9525" cap="flat" cmpd="sng" algn="ctr">
              <a:solidFill>
                <a:schemeClr val="accent1">
                  <a:lumMod val="25000"/>
                  <a:lumOff val="75000"/>
                </a:schemeClr>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8" name="Group 144"/>
          <p:cNvGrpSpPr/>
          <p:nvPr/>
        </p:nvGrpSpPr>
        <p:grpSpPr>
          <a:xfrm>
            <a:off x="1160185" y="1693333"/>
            <a:ext cx="574130" cy="2833603"/>
            <a:chOff x="1091341" y="1693333"/>
            <a:chExt cx="930589" cy="2833603"/>
          </a:xfrm>
        </p:grpSpPr>
        <p:sp>
          <p:nvSpPr>
            <p:cNvPr id="152" name="TextBox 151"/>
            <p:cNvSpPr txBox="1"/>
            <p:nvPr/>
          </p:nvSpPr>
          <p:spPr>
            <a:xfrm>
              <a:off x="1493971" y="4173785"/>
              <a:ext cx="527959" cy="353151"/>
            </a:xfrm>
            <a:prstGeom prst="rect">
              <a:avLst/>
            </a:prstGeom>
            <a:noFill/>
          </p:spPr>
          <p:txBody>
            <a:bodyPr wrap="none" lIns="0" tIns="0" rIns="0" bIns="0" rtlCol="0" anchor="ctr">
              <a:noAutofit/>
            </a:bodyPr>
            <a:lstStyle/>
            <a:p>
              <a:pPr algn="r"/>
              <a:r>
                <a:rPr lang="en-US" sz="1600" dirty="0">
                  <a:solidFill>
                    <a:schemeClr val="bg1"/>
                  </a:solidFill>
                  <a:latin typeface="Arial" pitchFamily="34" charset="0"/>
                  <a:cs typeface="Arial" pitchFamily="34" charset="0"/>
                </a:rPr>
                <a:t>0</a:t>
              </a:r>
            </a:p>
          </p:txBody>
        </p:sp>
        <p:sp>
          <p:nvSpPr>
            <p:cNvPr id="153" name="TextBox 152"/>
            <p:cNvSpPr txBox="1"/>
            <p:nvPr/>
          </p:nvSpPr>
          <p:spPr>
            <a:xfrm>
              <a:off x="1292658" y="3553672"/>
              <a:ext cx="729272" cy="353151"/>
            </a:xfrm>
            <a:prstGeom prst="rect">
              <a:avLst/>
            </a:prstGeom>
            <a:noFill/>
          </p:spPr>
          <p:txBody>
            <a:bodyPr wrap="none" lIns="0" tIns="0" rIns="0" bIns="0" rtlCol="0" anchor="ctr">
              <a:noAutofit/>
            </a:bodyPr>
            <a:lstStyle/>
            <a:p>
              <a:pPr algn="r"/>
              <a:r>
                <a:rPr lang="en-US" sz="1600" dirty="0">
                  <a:solidFill>
                    <a:schemeClr val="bg1"/>
                  </a:solidFill>
                  <a:latin typeface="Arial" pitchFamily="34" charset="0"/>
                  <a:cs typeface="Arial" pitchFamily="34" charset="0"/>
                </a:rPr>
                <a:t>50</a:t>
              </a:r>
            </a:p>
          </p:txBody>
        </p:sp>
        <p:sp>
          <p:nvSpPr>
            <p:cNvPr id="157" name="TextBox 156"/>
            <p:cNvSpPr txBox="1"/>
            <p:nvPr/>
          </p:nvSpPr>
          <p:spPr>
            <a:xfrm>
              <a:off x="1091341" y="2933559"/>
              <a:ext cx="930589" cy="353151"/>
            </a:xfrm>
            <a:prstGeom prst="rect">
              <a:avLst/>
            </a:prstGeom>
            <a:noFill/>
          </p:spPr>
          <p:txBody>
            <a:bodyPr wrap="none" lIns="0" tIns="0" rIns="0" bIns="0" rtlCol="0" anchor="ctr">
              <a:noAutofit/>
            </a:bodyPr>
            <a:lstStyle/>
            <a:p>
              <a:pPr algn="r"/>
              <a:r>
                <a:rPr lang="en-US" sz="1600" dirty="0">
                  <a:solidFill>
                    <a:schemeClr val="bg1"/>
                  </a:solidFill>
                  <a:latin typeface="Arial" pitchFamily="34" charset="0"/>
                  <a:cs typeface="Arial" pitchFamily="34" charset="0"/>
                </a:rPr>
                <a:t>100</a:t>
              </a:r>
            </a:p>
          </p:txBody>
        </p:sp>
        <p:sp>
          <p:nvSpPr>
            <p:cNvPr id="158" name="TextBox 157"/>
            <p:cNvSpPr txBox="1"/>
            <p:nvPr/>
          </p:nvSpPr>
          <p:spPr>
            <a:xfrm>
              <a:off x="1091341" y="2313446"/>
              <a:ext cx="930589" cy="353151"/>
            </a:xfrm>
            <a:prstGeom prst="rect">
              <a:avLst/>
            </a:prstGeom>
            <a:noFill/>
          </p:spPr>
          <p:txBody>
            <a:bodyPr wrap="none" lIns="0" tIns="0" rIns="0" bIns="0" rtlCol="0" anchor="ctr">
              <a:noAutofit/>
            </a:bodyPr>
            <a:lstStyle/>
            <a:p>
              <a:pPr algn="r"/>
              <a:r>
                <a:rPr lang="en-US" sz="1600" dirty="0">
                  <a:solidFill>
                    <a:schemeClr val="bg1"/>
                  </a:solidFill>
                  <a:latin typeface="Arial" pitchFamily="34" charset="0"/>
                  <a:cs typeface="Arial" pitchFamily="34" charset="0"/>
                </a:rPr>
                <a:t>150</a:t>
              </a:r>
            </a:p>
          </p:txBody>
        </p:sp>
        <p:sp>
          <p:nvSpPr>
            <p:cNvPr id="159" name="TextBox 158"/>
            <p:cNvSpPr txBox="1"/>
            <p:nvPr/>
          </p:nvSpPr>
          <p:spPr>
            <a:xfrm>
              <a:off x="1091341" y="1693333"/>
              <a:ext cx="930589" cy="353151"/>
            </a:xfrm>
            <a:prstGeom prst="rect">
              <a:avLst/>
            </a:prstGeom>
            <a:noFill/>
          </p:spPr>
          <p:txBody>
            <a:bodyPr wrap="none" lIns="0" tIns="0" rIns="0" bIns="0" rtlCol="0" anchor="ctr">
              <a:noAutofit/>
            </a:bodyPr>
            <a:lstStyle/>
            <a:p>
              <a:pPr algn="r"/>
              <a:r>
                <a:rPr lang="en-US" sz="1600" dirty="0">
                  <a:solidFill>
                    <a:schemeClr val="bg1"/>
                  </a:solidFill>
                  <a:latin typeface="Arial" pitchFamily="34" charset="0"/>
                  <a:cs typeface="Arial" pitchFamily="34" charset="0"/>
                </a:rPr>
                <a:t>200</a:t>
              </a:r>
            </a:p>
          </p:txBody>
        </p:sp>
      </p:grpSp>
      <p:sp>
        <p:nvSpPr>
          <p:cNvPr id="99" name="TextBox 98"/>
          <p:cNvSpPr txBox="1"/>
          <p:nvPr/>
        </p:nvSpPr>
        <p:spPr>
          <a:xfrm>
            <a:off x="6066452" y="4363169"/>
            <a:ext cx="737945" cy="353151"/>
          </a:xfrm>
          <a:prstGeom prst="rect">
            <a:avLst/>
          </a:prstGeom>
          <a:noFill/>
        </p:spPr>
        <p:txBody>
          <a:bodyPr wrap="square" rtlCol="0">
            <a:spAutoFit/>
          </a:bodyPr>
          <a:lstStyle/>
          <a:p>
            <a:pPr algn="ctr"/>
            <a:r>
              <a:rPr lang="en-US" sz="1600" dirty="0">
                <a:solidFill>
                  <a:schemeClr val="bg1"/>
                </a:solidFill>
                <a:latin typeface="Arial" pitchFamily="34" charset="0"/>
                <a:cs typeface="Arial" pitchFamily="34" charset="0"/>
              </a:rPr>
              <a:t>11</a:t>
            </a:r>
          </a:p>
        </p:txBody>
      </p:sp>
      <p:grpSp>
        <p:nvGrpSpPr>
          <p:cNvPr id="100" name="Group 162"/>
          <p:cNvGrpSpPr/>
          <p:nvPr/>
        </p:nvGrpSpPr>
        <p:grpSpPr>
          <a:xfrm>
            <a:off x="1912655" y="4313820"/>
            <a:ext cx="5734373" cy="82297"/>
            <a:chOff x="2348089" y="4313820"/>
            <a:chExt cx="5734373" cy="82297"/>
          </a:xfrm>
        </p:grpSpPr>
        <p:cxnSp>
          <p:nvCxnSpPr>
            <p:cNvPr id="138" name="Straight Connector 137"/>
            <p:cNvCxnSpPr/>
            <p:nvPr/>
          </p:nvCxnSpPr>
          <p:spPr bwMode="auto">
            <a:xfrm>
              <a:off x="2348089" y="4313820"/>
              <a:ext cx="963007" cy="0"/>
            </a:xfrm>
            <a:prstGeom prst="line">
              <a:avLst/>
            </a:prstGeom>
            <a:solidFill>
              <a:schemeClr val="accent1"/>
            </a:solidFill>
            <a:ln w="285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Straight Connector 140"/>
            <p:cNvCxnSpPr/>
            <p:nvPr/>
          </p:nvCxnSpPr>
          <p:spPr bwMode="auto">
            <a:xfrm>
              <a:off x="3606922" y="4313820"/>
              <a:ext cx="4475540" cy="0"/>
            </a:xfrm>
            <a:prstGeom prst="line">
              <a:avLst/>
            </a:prstGeom>
            <a:solidFill>
              <a:schemeClr val="accent1"/>
            </a:solidFill>
            <a:ln w="285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Straight Connector 142"/>
            <p:cNvCxnSpPr/>
            <p:nvPr/>
          </p:nvCxnSpPr>
          <p:spPr bwMode="auto">
            <a:xfrm>
              <a:off x="3311095" y="4313820"/>
              <a:ext cx="0" cy="82296"/>
            </a:xfrm>
            <a:prstGeom prst="line">
              <a:avLst/>
            </a:prstGeom>
            <a:solidFill>
              <a:schemeClr val="accent1"/>
            </a:solidFill>
            <a:ln w="285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 name="Straight Connector 143"/>
            <p:cNvCxnSpPr/>
            <p:nvPr/>
          </p:nvCxnSpPr>
          <p:spPr bwMode="auto">
            <a:xfrm>
              <a:off x="3597937" y="4313820"/>
              <a:ext cx="0" cy="82296"/>
            </a:xfrm>
            <a:prstGeom prst="line">
              <a:avLst/>
            </a:prstGeom>
            <a:solidFill>
              <a:schemeClr val="accent1"/>
            </a:solidFill>
            <a:ln w="285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Straight Connector 144"/>
            <p:cNvCxnSpPr/>
            <p:nvPr/>
          </p:nvCxnSpPr>
          <p:spPr bwMode="auto">
            <a:xfrm rot="16200000" flipH="1">
              <a:off x="2318357" y="4354968"/>
              <a:ext cx="82296" cy="0"/>
            </a:xfrm>
            <a:prstGeom prst="line">
              <a:avLst/>
            </a:prstGeom>
            <a:solidFill>
              <a:schemeClr val="accent1"/>
            </a:solidFill>
            <a:ln w="285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Connector 145"/>
            <p:cNvCxnSpPr/>
            <p:nvPr/>
          </p:nvCxnSpPr>
          <p:spPr bwMode="auto">
            <a:xfrm rot="16200000" flipH="1">
              <a:off x="4644916" y="4354969"/>
              <a:ext cx="82296" cy="0"/>
            </a:xfrm>
            <a:prstGeom prst="line">
              <a:avLst/>
            </a:prstGeom>
            <a:solidFill>
              <a:schemeClr val="accent1"/>
            </a:solidFill>
            <a:ln w="285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Connector 146"/>
            <p:cNvCxnSpPr/>
            <p:nvPr/>
          </p:nvCxnSpPr>
          <p:spPr bwMode="auto">
            <a:xfrm rot="16200000" flipH="1">
              <a:off x="5736631" y="4354969"/>
              <a:ext cx="82296" cy="0"/>
            </a:xfrm>
            <a:prstGeom prst="line">
              <a:avLst/>
            </a:prstGeom>
            <a:solidFill>
              <a:schemeClr val="accent1"/>
            </a:solidFill>
            <a:ln w="285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Connector 147"/>
            <p:cNvCxnSpPr/>
            <p:nvPr/>
          </p:nvCxnSpPr>
          <p:spPr bwMode="auto">
            <a:xfrm rot="16200000" flipH="1">
              <a:off x="6831582" y="4354969"/>
              <a:ext cx="82296" cy="0"/>
            </a:xfrm>
            <a:prstGeom prst="line">
              <a:avLst/>
            </a:prstGeom>
            <a:solidFill>
              <a:schemeClr val="accent1"/>
            </a:solidFill>
            <a:ln w="285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Straight Connector 148"/>
            <p:cNvCxnSpPr/>
            <p:nvPr/>
          </p:nvCxnSpPr>
          <p:spPr bwMode="auto">
            <a:xfrm rot="16200000" flipH="1">
              <a:off x="7922952" y="4354969"/>
              <a:ext cx="82296" cy="0"/>
            </a:xfrm>
            <a:prstGeom prst="line">
              <a:avLst/>
            </a:prstGeom>
            <a:solidFill>
              <a:schemeClr val="accent1"/>
            </a:solidFill>
            <a:ln w="285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1" name="Group 145"/>
          <p:cNvGrpSpPr/>
          <p:nvPr/>
        </p:nvGrpSpPr>
        <p:grpSpPr>
          <a:xfrm>
            <a:off x="1566875" y="4444045"/>
            <a:ext cx="6328891" cy="354840"/>
            <a:chOff x="2002309" y="4498637"/>
            <a:chExt cx="6328891" cy="354840"/>
          </a:xfrm>
        </p:grpSpPr>
        <p:sp>
          <p:nvSpPr>
            <p:cNvPr id="133" name="TextBox 132"/>
            <p:cNvSpPr txBox="1"/>
            <p:nvPr/>
          </p:nvSpPr>
          <p:spPr>
            <a:xfrm>
              <a:off x="2002309" y="4498637"/>
              <a:ext cx="737945" cy="353151"/>
            </a:xfrm>
            <a:prstGeom prst="rect">
              <a:avLst/>
            </a:prstGeom>
            <a:noFill/>
          </p:spPr>
          <p:txBody>
            <a:bodyPr wrap="square" lIns="0" tIns="0" rIns="0" bIns="0" rtlCol="0">
              <a:noAutofit/>
            </a:bodyPr>
            <a:lstStyle/>
            <a:p>
              <a:pPr algn="ctr"/>
              <a:r>
                <a:rPr lang="en-US" sz="1600" dirty="0">
                  <a:solidFill>
                    <a:schemeClr val="bg1"/>
                  </a:solidFill>
                  <a:latin typeface="Arial" pitchFamily="34" charset="0"/>
                  <a:cs typeface="Arial" pitchFamily="34" charset="0"/>
                </a:rPr>
                <a:t>0</a:t>
              </a:r>
            </a:p>
          </p:txBody>
        </p:sp>
        <p:sp>
          <p:nvSpPr>
            <p:cNvPr id="134" name="TextBox 133"/>
            <p:cNvSpPr txBox="1"/>
            <p:nvPr/>
          </p:nvSpPr>
          <p:spPr>
            <a:xfrm>
              <a:off x="4315220" y="4498637"/>
              <a:ext cx="737945" cy="353151"/>
            </a:xfrm>
            <a:prstGeom prst="rect">
              <a:avLst/>
            </a:prstGeom>
            <a:noFill/>
          </p:spPr>
          <p:txBody>
            <a:bodyPr wrap="square" lIns="0" tIns="0" rIns="0" bIns="0" rtlCol="0">
              <a:noAutofit/>
            </a:bodyPr>
            <a:lstStyle/>
            <a:p>
              <a:pPr algn="ctr"/>
              <a:r>
                <a:rPr lang="en-US" sz="1600" dirty="0">
                  <a:solidFill>
                    <a:schemeClr val="bg1"/>
                  </a:solidFill>
                  <a:latin typeface="Arial" pitchFamily="34" charset="0"/>
                  <a:cs typeface="Arial" pitchFamily="34" charset="0"/>
                </a:rPr>
                <a:t>9</a:t>
              </a:r>
            </a:p>
          </p:txBody>
        </p:sp>
        <p:sp>
          <p:nvSpPr>
            <p:cNvPr id="135" name="TextBox 134"/>
            <p:cNvSpPr txBox="1"/>
            <p:nvPr/>
          </p:nvSpPr>
          <p:spPr>
            <a:xfrm>
              <a:off x="5406934" y="4498637"/>
              <a:ext cx="737945" cy="353151"/>
            </a:xfrm>
            <a:prstGeom prst="rect">
              <a:avLst/>
            </a:prstGeom>
            <a:noFill/>
          </p:spPr>
          <p:txBody>
            <a:bodyPr wrap="square" lIns="0" tIns="0" rIns="0" bIns="0" rtlCol="0">
              <a:noAutofit/>
            </a:bodyPr>
            <a:lstStyle/>
            <a:p>
              <a:pPr algn="ctr"/>
              <a:r>
                <a:rPr lang="en-US" sz="1600" dirty="0">
                  <a:solidFill>
                    <a:schemeClr val="bg1"/>
                  </a:solidFill>
                  <a:latin typeface="Arial" pitchFamily="34" charset="0"/>
                  <a:cs typeface="Arial" pitchFamily="34" charset="0"/>
                </a:rPr>
                <a:t>10</a:t>
              </a:r>
            </a:p>
          </p:txBody>
        </p:sp>
        <p:sp>
          <p:nvSpPr>
            <p:cNvPr id="136" name="TextBox 135"/>
            <p:cNvSpPr txBox="1"/>
            <p:nvPr/>
          </p:nvSpPr>
          <p:spPr>
            <a:xfrm>
              <a:off x="7593255" y="4498637"/>
              <a:ext cx="737945" cy="353151"/>
            </a:xfrm>
            <a:prstGeom prst="rect">
              <a:avLst/>
            </a:prstGeom>
            <a:noFill/>
          </p:spPr>
          <p:txBody>
            <a:bodyPr wrap="square" lIns="0" tIns="0" rIns="0" bIns="0" rtlCol="0">
              <a:noAutofit/>
            </a:bodyPr>
            <a:lstStyle/>
            <a:p>
              <a:pPr algn="ctr"/>
              <a:r>
                <a:rPr lang="en-US" sz="1600" dirty="0">
                  <a:solidFill>
                    <a:schemeClr val="bg1"/>
                  </a:solidFill>
                  <a:latin typeface="Arial" pitchFamily="34" charset="0"/>
                  <a:cs typeface="Arial" pitchFamily="34" charset="0"/>
                </a:rPr>
                <a:t>12</a:t>
              </a:r>
            </a:p>
          </p:txBody>
        </p:sp>
        <p:sp>
          <p:nvSpPr>
            <p:cNvPr id="137" name="TextBox 136"/>
            <p:cNvSpPr txBox="1"/>
            <p:nvPr/>
          </p:nvSpPr>
          <p:spPr>
            <a:xfrm>
              <a:off x="3226928" y="4500326"/>
              <a:ext cx="737945" cy="353151"/>
            </a:xfrm>
            <a:prstGeom prst="rect">
              <a:avLst/>
            </a:prstGeom>
            <a:noFill/>
          </p:spPr>
          <p:txBody>
            <a:bodyPr wrap="square" lIns="0" tIns="0" rIns="0" bIns="0" rtlCol="0">
              <a:noAutofit/>
            </a:bodyPr>
            <a:lstStyle/>
            <a:p>
              <a:pPr algn="ctr"/>
              <a:r>
                <a:rPr lang="en-US" sz="1600" dirty="0">
                  <a:solidFill>
                    <a:schemeClr val="bg1"/>
                  </a:solidFill>
                  <a:latin typeface="Arial" pitchFamily="34" charset="0"/>
                  <a:cs typeface="Arial" pitchFamily="34" charset="0"/>
                </a:rPr>
                <a:t>8</a:t>
              </a:r>
            </a:p>
          </p:txBody>
        </p:sp>
      </p:grpSp>
      <p:cxnSp>
        <p:nvCxnSpPr>
          <p:cNvPr id="105" name="Straight Arrow Connector 104"/>
          <p:cNvCxnSpPr/>
          <p:nvPr/>
        </p:nvCxnSpPr>
        <p:spPr bwMode="auto">
          <a:xfrm>
            <a:off x="3130351" y="4739329"/>
            <a:ext cx="0" cy="281979"/>
          </a:xfrm>
          <a:prstGeom prst="straightConnector1">
            <a:avLst/>
          </a:prstGeom>
          <a:solidFill>
            <a:schemeClr val="accent1"/>
          </a:solidFill>
          <a:ln w="28575" cap="flat" cmpd="sng" algn="ctr">
            <a:solidFill>
              <a:srgbClr val="FFFF00"/>
            </a:solidFill>
            <a:prstDash val="solid"/>
            <a:round/>
            <a:headEnd type="triangle" w="lg"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 name="Straight Arrow Connector 106"/>
          <p:cNvCxnSpPr/>
          <p:nvPr/>
        </p:nvCxnSpPr>
        <p:spPr bwMode="auto">
          <a:xfrm>
            <a:off x="5340472" y="4739329"/>
            <a:ext cx="0" cy="281979"/>
          </a:xfrm>
          <a:prstGeom prst="straightConnector1">
            <a:avLst/>
          </a:prstGeom>
          <a:solidFill>
            <a:schemeClr val="accent1"/>
          </a:solidFill>
          <a:ln w="28575" cap="flat" cmpd="sng" algn="ctr">
            <a:solidFill>
              <a:srgbClr val="FFFF00"/>
            </a:solidFill>
            <a:prstDash val="solid"/>
            <a:round/>
            <a:headEnd type="triangle" w="lg"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 name="Straight Arrow Connector 112"/>
          <p:cNvCxnSpPr/>
          <p:nvPr/>
        </p:nvCxnSpPr>
        <p:spPr bwMode="auto">
          <a:xfrm>
            <a:off x="1914199" y="4739329"/>
            <a:ext cx="0" cy="281979"/>
          </a:xfrm>
          <a:prstGeom prst="straightConnector1">
            <a:avLst/>
          </a:prstGeom>
          <a:solidFill>
            <a:schemeClr val="accent1"/>
          </a:solidFill>
          <a:ln w="28575" cap="flat" cmpd="sng" algn="ctr">
            <a:solidFill>
              <a:srgbClr val="FFFF00"/>
            </a:solidFill>
            <a:prstDash val="solid"/>
            <a:round/>
            <a:headEnd type="triangle" w="lg"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4" name="TextBox 19"/>
          <p:cNvSpPr txBox="1"/>
          <p:nvPr/>
        </p:nvSpPr>
        <p:spPr>
          <a:xfrm>
            <a:off x="7703908" y="3805090"/>
            <a:ext cx="1052284" cy="297155"/>
          </a:xfrm>
          <a:prstGeom prst="rect">
            <a:avLst/>
          </a:prstGeom>
          <a:noFill/>
          <a:ln>
            <a:noFill/>
          </a:ln>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smtClean="0">
                <a:solidFill>
                  <a:srgbClr val="FFFF00"/>
                </a:solidFill>
                <a:latin typeface="Arial" pitchFamily="34" charset="0"/>
                <a:cs typeface="Arial" pitchFamily="34" charset="0"/>
              </a:rPr>
              <a:t>140 mg</a:t>
            </a:r>
            <a:endParaRPr lang="en-US" sz="1600" b="1" dirty="0">
              <a:solidFill>
                <a:srgbClr val="FFFF00"/>
              </a:solidFill>
              <a:latin typeface="Arial" pitchFamily="34" charset="0"/>
              <a:cs typeface="Arial" pitchFamily="34" charset="0"/>
            </a:endParaRPr>
          </a:p>
        </p:txBody>
      </p:sp>
      <p:grpSp>
        <p:nvGrpSpPr>
          <p:cNvPr id="115" name="Group 158"/>
          <p:cNvGrpSpPr/>
          <p:nvPr/>
        </p:nvGrpSpPr>
        <p:grpSpPr>
          <a:xfrm>
            <a:off x="1878378" y="2752950"/>
            <a:ext cx="5717935" cy="1228427"/>
            <a:chOff x="2313812" y="2752950"/>
            <a:chExt cx="5717935" cy="1228427"/>
          </a:xfrm>
          <a:solidFill>
            <a:srgbClr val="FFFF00"/>
          </a:solidFill>
        </p:grpSpPr>
        <p:sp>
          <p:nvSpPr>
            <p:cNvPr id="127" name="Diamond 126"/>
            <p:cNvSpPr/>
            <p:nvPr/>
          </p:nvSpPr>
          <p:spPr bwMode="gray">
            <a:xfrm>
              <a:off x="2313812" y="2752950"/>
              <a:ext cx="128016" cy="118872"/>
            </a:xfrm>
            <a:prstGeom prst="diamond">
              <a:avLst/>
            </a:prstGeom>
            <a:grp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nchor="ctr"/>
            <a:lstStyle/>
            <a:p>
              <a:pPr algn="ctr"/>
              <a:endParaRPr lang="en-US" sz="1600" kern="0" dirty="0">
                <a:solidFill>
                  <a:srgbClr val="EC6B00"/>
                </a:solidFill>
                <a:latin typeface="Arial" pitchFamily="34" charset="0"/>
                <a:cs typeface="Arial" pitchFamily="34" charset="0"/>
              </a:endParaRPr>
            </a:p>
          </p:txBody>
        </p:sp>
        <p:sp>
          <p:nvSpPr>
            <p:cNvPr id="128" name="Diamond 127"/>
            <p:cNvSpPr/>
            <p:nvPr/>
          </p:nvSpPr>
          <p:spPr bwMode="gray">
            <a:xfrm>
              <a:off x="4628630" y="3843272"/>
              <a:ext cx="128016" cy="118872"/>
            </a:xfrm>
            <a:prstGeom prst="diamond">
              <a:avLst/>
            </a:prstGeom>
            <a:grp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nchor="ctr"/>
            <a:lstStyle/>
            <a:p>
              <a:pPr algn="ctr"/>
              <a:endParaRPr lang="en-US" sz="1600" kern="0" dirty="0">
                <a:solidFill>
                  <a:srgbClr val="EC6B00"/>
                </a:solidFill>
                <a:latin typeface="Arial" pitchFamily="34" charset="0"/>
                <a:cs typeface="Arial" pitchFamily="34" charset="0"/>
              </a:endParaRPr>
            </a:p>
          </p:txBody>
        </p:sp>
        <p:sp>
          <p:nvSpPr>
            <p:cNvPr id="129" name="Diamond 128"/>
            <p:cNvSpPr/>
            <p:nvPr/>
          </p:nvSpPr>
          <p:spPr bwMode="gray">
            <a:xfrm>
              <a:off x="5723113" y="3743711"/>
              <a:ext cx="128016" cy="118872"/>
            </a:xfrm>
            <a:prstGeom prst="diamond">
              <a:avLst/>
            </a:prstGeom>
            <a:grp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nchor="ctr"/>
            <a:lstStyle/>
            <a:p>
              <a:pPr algn="ctr"/>
              <a:endParaRPr lang="en-US" sz="1600" kern="0" dirty="0">
                <a:solidFill>
                  <a:srgbClr val="EC6B00"/>
                </a:solidFill>
                <a:latin typeface="Arial" pitchFamily="34" charset="0"/>
                <a:cs typeface="Arial" pitchFamily="34" charset="0"/>
              </a:endParaRPr>
            </a:p>
          </p:txBody>
        </p:sp>
        <p:sp>
          <p:nvSpPr>
            <p:cNvPr id="130" name="Diamond 129"/>
            <p:cNvSpPr/>
            <p:nvPr/>
          </p:nvSpPr>
          <p:spPr bwMode="gray">
            <a:xfrm>
              <a:off x="6810513" y="3862505"/>
              <a:ext cx="128016" cy="118872"/>
            </a:xfrm>
            <a:prstGeom prst="diamond">
              <a:avLst/>
            </a:prstGeom>
            <a:grp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nchor="ctr"/>
            <a:lstStyle/>
            <a:p>
              <a:pPr algn="ctr"/>
              <a:endParaRPr lang="en-US" sz="1600" kern="0" dirty="0">
                <a:solidFill>
                  <a:srgbClr val="EC6B00"/>
                </a:solidFill>
                <a:latin typeface="Arial" pitchFamily="34" charset="0"/>
                <a:cs typeface="Arial" pitchFamily="34" charset="0"/>
              </a:endParaRPr>
            </a:p>
          </p:txBody>
        </p:sp>
        <p:sp>
          <p:nvSpPr>
            <p:cNvPr id="131" name="Diamond 130"/>
            <p:cNvSpPr/>
            <p:nvPr/>
          </p:nvSpPr>
          <p:spPr bwMode="gray">
            <a:xfrm>
              <a:off x="7903731" y="3724701"/>
              <a:ext cx="128016" cy="118872"/>
            </a:xfrm>
            <a:prstGeom prst="diamond">
              <a:avLst/>
            </a:prstGeom>
            <a:grp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nchor="ctr"/>
            <a:lstStyle/>
            <a:p>
              <a:pPr algn="ctr"/>
              <a:endParaRPr lang="en-US" sz="1600" kern="0" dirty="0">
                <a:solidFill>
                  <a:srgbClr val="EC6B00"/>
                </a:solidFill>
                <a:latin typeface="Arial" pitchFamily="34" charset="0"/>
                <a:cs typeface="Arial" pitchFamily="34" charset="0"/>
              </a:endParaRPr>
            </a:p>
          </p:txBody>
        </p:sp>
        <p:sp>
          <p:nvSpPr>
            <p:cNvPr id="132" name="Diamond 131"/>
            <p:cNvSpPr/>
            <p:nvPr/>
          </p:nvSpPr>
          <p:spPr bwMode="gray">
            <a:xfrm>
              <a:off x="3538086" y="3717559"/>
              <a:ext cx="128016" cy="118872"/>
            </a:xfrm>
            <a:prstGeom prst="diamond">
              <a:avLst/>
            </a:prstGeom>
            <a:grp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nchor="ctr"/>
            <a:lstStyle/>
            <a:p>
              <a:pPr algn="ctr"/>
              <a:endParaRPr lang="en-US" sz="1600" kern="0" dirty="0">
                <a:solidFill>
                  <a:srgbClr val="EC6B00"/>
                </a:solidFill>
                <a:latin typeface="Arial" pitchFamily="34" charset="0"/>
                <a:cs typeface="Arial" pitchFamily="34" charset="0"/>
              </a:endParaRPr>
            </a:p>
          </p:txBody>
        </p:sp>
      </p:grpSp>
      <p:sp>
        <p:nvSpPr>
          <p:cNvPr id="116" name="TextBox 21"/>
          <p:cNvSpPr txBox="1"/>
          <p:nvPr/>
        </p:nvSpPr>
        <p:spPr>
          <a:xfrm>
            <a:off x="7703907" y="2586198"/>
            <a:ext cx="1052284" cy="297155"/>
          </a:xfrm>
          <a:prstGeom prst="rect">
            <a:avLst/>
          </a:prstGeom>
          <a:noFill/>
          <a:ln>
            <a:noFill/>
          </a:ln>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smtClean="0">
                <a:solidFill>
                  <a:schemeClr val="accent4"/>
                </a:solidFill>
                <a:latin typeface="Arial" pitchFamily="34" charset="0"/>
                <a:cs typeface="Arial" pitchFamily="34" charset="0"/>
              </a:rPr>
              <a:t>Placebo</a:t>
            </a:r>
            <a:endParaRPr lang="en-US" sz="1600" b="1" dirty="0">
              <a:solidFill>
                <a:schemeClr val="accent4"/>
              </a:solidFill>
              <a:latin typeface="Arial" pitchFamily="34" charset="0"/>
              <a:cs typeface="Arial" pitchFamily="34" charset="0"/>
            </a:endParaRPr>
          </a:p>
        </p:txBody>
      </p:sp>
      <p:sp>
        <p:nvSpPr>
          <p:cNvPr id="117" name="TextBox 116"/>
          <p:cNvSpPr txBox="1"/>
          <p:nvPr/>
        </p:nvSpPr>
        <p:spPr>
          <a:xfrm>
            <a:off x="388656" y="4754441"/>
            <a:ext cx="1395235" cy="317943"/>
          </a:xfrm>
          <a:prstGeom prst="rect">
            <a:avLst/>
          </a:prstGeom>
          <a:noFill/>
        </p:spPr>
        <p:txBody>
          <a:bodyPr wrap="none" lIns="0" tIns="0" rIns="0" bIns="0" rtlCol="0">
            <a:noAutofit/>
          </a:bodyPr>
          <a:lstStyle/>
          <a:p>
            <a:pPr algn="r"/>
            <a:r>
              <a:rPr lang="en-US" sz="1600" b="1" dirty="0" smtClean="0">
                <a:solidFill>
                  <a:srgbClr val="FFFF00"/>
                </a:solidFill>
                <a:latin typeface="Arial" pitchFamily="34" charset="0"/>
                <a:cs typeface="Arial" pitchFamily="34" charset="0"/>
              </a:rPr>
              <a:t>Dosing</a:t>
            </a:r>
          </a:p>
        </p:txBody>
      </p:sp>
      <p:grpSp>
        <p:nvGrpSpPr>
          <p:cNvPr id="118" name="Group 148"/>
          <p:cNvGrpSpPr/>
          <p:nvPr/>
        </p:nvGrpSpPr>
        <p:grpSpPr>
          <a:xfrm>
            <a:off x="1880824" y="2568159"/>
            <a:ext cx="5697167" cy="205646"/>
            <a:chOff x="2316258" y="2568159"/>
            <a:chExt cx="5697167" cy="205646"/>
          </a:xfrm>
          <a:solidFill>
            <a:srgbClr val="C8BFBF"/>
          </a:solidFill>
        </p:grpSpPr>
        <p:sp>
          <p:nvSpPr>
            <p:cNvPr id="121" name="Oval 120"/>
            <p:cNvSpPr/>
            <p:nvPr/>
          </p:nvSpPr>
          <p:spPr bwMode="gray">
            <a:xfrm>
              <a:off x="2316258" y="2632571"/>
              <a:ext cx="109728" cy="109728"/>
            </a:xfrm>
            <a:prstGeom prst="ellipse">
              <a:avLst/>
            </a:prstGeom>
            <a:grpFill/>
            <a:ln w="9525">
              <a:noFill/>
              <a:miter lim="800000"/>
              <a:headEnd/>
              <a:tailEnd/>
            </a:ln>
            <a:effectLst/>
            <a:scene3d>
              <a:camera prst="orthographicFront">
                <a:rot lat="0" lon="0" rev="0"/>
              </a:camera>
              <a:lightRig rig="contrasting" dir="t">
                <a:rot lat="0" lon="0" rev="7800000"/>
              </a:lightRig>
            </a:scene3d>
            <a:sp3d>
              <a:bevelT w="139700" h="139700"/>
            </a:sp3d>
          </p:spPr>
          <p:txBody>
            <a:bodyPr wrap="none" rtlCol="0" anchor="ctr"/>
            <a:lstStyle/>
            <a:p>
              <a:pPr algn="ctr"/>
              <a:endParaRPr lang="en-US" sz="1600" kern="0" dirty="0">
                <a:solidFill>
                  <a:srgbClr val="000000"/>
                </a:solidFill>
                <a:latin typeface="Arial" pitchFamily="34" charset="0"/>
                <a:cs typeface="Arial" pitchFamily="34" charset="0"/>
              </a:endParaRPr>
            </a:p>
          </p:txBody>
        </p:sp>
        <p:sp>
          <p:nvSpPr>
            <p:cNvPr id="122" name="Oval 121"/>
            <p:cNvSpPr/>
            <p:nvPr/>
          </p:nvSpPr>
          <p:spPr bwMode="gray">
            <a:xfrm>
              <a:off x="4631206" y="2647761"/>
              <a:ext cx="109728" cy="109728"/>
            </a:xfrm>
            <a:prstGeom prst="ellipse">
              <a:avLst/>
            </a:prstGeom>
            <a:grpFill/>
            <a:ln w="9525">
              <a:noFill/>
              <a:miter lim="800000"/>
              <a:headEnd/>
              <a:tailEnd/>
            </a:ln>
            <a:effectLst/>
            <a:scene3d>
              <a:camera prst="orthographicFront">
                <a:rot lat="0" lon="0" rev="0"/>
              </a:camera>
              <a:lightRig rig="contrasting" dir="t">
                <a:rot lat="0" lon="0" rev="7800000"/>
              </a:lightRig>
            </a:scene3d>
            <a:sp3d>
              <a:bevelT w="139700" h="139700"/>
            </a:sp3d>
          </p:spPr>
          <p:txBody>
            <a:bodyPr wrap="none" rtlCol="0" anchor="ctr"/>
            <a:lstStyle/>
            <a:p>
              <a:pPr algn="ctr"/>
              <a:endParaRPr lang="en-US" sz="1600" kern="0" dirty="0">
                <a:solidFill>
                  <a:srgbClr val="000000"/>
                </a:solidFill>
                <a:latin typeface="Arial" pitchFamily="34" charset="0"/>
                <a:cs typeface="Arial" pitchFamily="34" charset="0"/>
              </a:endParaRPr>
            </a:p>
          </p:txBody>
        </p:sp>
        <p:sp>
          <p:nvSpPr>
            <p:cNvPr id="123" name="Oval 122"/>
            <p:cNvSpPr/>
            <p:nvPr/>
          </p:nvSpPr>
          <p:spPr bwMode="gray">
            <a:xfrm>
              <a:off x="5722401" y="2568159"/>
              <a:ext cx="109728" cy="109728"/>
            </a:xfrm>
            <a:prstGeom prst="ellipse">
              <a:avLst/>
            </a:prstGeom>
            <a:grpFill/>
            <a:ln w="9525">
              <a:noFill/>
              <a:miter lim="800000"/>
              <a:headEnd/>
              <a:tailEnd/>
            </a:ln>
            <a:effectLst/>
            <a:scene3d>
              <a:camera prst="orthographicFront">
                <a:rot lat="0" lon="0" rev="0"/>
              </a:camera>
              <a:lightRig rig="contrasting" dir="t">
                <a:rot lat="0" lon="0" rev="7800000"/>
              </a:lightRig>
            </a:scene3d>
            <a:sp3d>
              <a:bevelT w="139700" h="139700"/>
            </a:sp3d>
          </p:spPr>
          <p:txBody>
            <a:bodyPr wrap="none" rtlCol="0" anchor="ctr"/>
            <a:lstStyle/>
            <a:p>
              <a:pPr algn="ctr"/>
              <a:endParaRPr lang="en-US" sz="1600" kern="0" dirty="0">
                <a:solidFill>
                  <a:srgbClr val="000000"/>
                </a:solidFill>
                <a:latin typeface="Arial" pitchFamily="34" charset="0"/>
                <a:cs typeface="Arial" pitchFamily="34" charset="0"/>
              </a:endParaRPr>
            </a:p>
          </p:txBody>
        </p:sp>
        <p:sp>
          <p:nvSpPr>
            <p:cNvPr id="124" name="Oval 123"/>
            <p:cNvSpPr/>
            <p:nvPr/>
          </p:nvSpPr>
          <p:spPr bwMode="gray">
            <a:xfrm>
              <a:off x="6816542" y="2616805"/>
              <a:ext cx="109728" cy="109728"/>
            </a:xfrm>
            <a:prstGeom prst="ellipse">
              <a:avLst/>
            </a:prstGeom>
            <a:grpFill/>
            <a:ln w="9525">
              <a:noFill/>
              <a:miter lim="800000"/>
              <a:headEnd/>
              <a:tailEnd/>
            </a:ln>
            <a:effectLst/>
            <a:scene3d>
              <a:camera prst="orthographicFront">
                <a:rot lat="0" lon="0" rev="0"/>
              </a:camera>
              <a:lightRig rig="contrasting" dir="t">
                <a:rot lat="0" lon="0" rev="7800000"/>
              </a:lightRig>
            </a:scene3d>
            <a:sp3d>
              <a:bevelT w="139700" h="139700"/>
            </a:sp3d>
          </p:spPr>
          <p:txBody>
            <a:bodyPr wrap="none" rtlCol="0" anchor="ctr"/>
            <a:lstStyle/>
            <a:p>
              <a:pPr algn="ctr"/>
              <a:endParaRPr lang="en-US" sz="1600" kern="0" dirty="0">
                <a:solidFill>
                  <a:srgbClr val="000000"/>
                </a:solidFill>
                <a:latin typeface="Arial" pitchFamily="34" charset="0"/>
                <a:cs typeface="Arial" pitchFamily="34" charset="0"/>
              </a:endParaRPr>
            </a:p>
          </p:txBody>
        </p:sp>
        <p:sp>
          <p:nvSpPr>
            <p:cNvPr id="125" name="Oval 124"/>
            <p:cNvSpPr/>
            <p:nvPr/>
          </p:nvSpPr>
          <p:spPr bwMode="gray">
            <a:xfrm>
              <a:off x="7903697" y="2664077"/>
              <a:ext cx="109728" cy="109728"/>
            </a:xfrm>
            <a:prstGeom prst="ellipse">
              <a:avLst/>
            </a:prstGeom>
            <a:grpFill/>
            <a:ln w="9525">
              <a:noFill/>
              <a:miter lim="800000"/>
              <a:headEnd/>
              <a:tailEnd/>
            </a:ln>
            <a:effectLst/>
            <a:scene3d>
              <a:camera prst="orthographicFront">
                <a:rot lat="0" lon="0" rev="0"/>
              </a:camera>
              <a:lightRig rig="contrasting" dir="t">
                <a:rot lat="0" lon="0" rev="7800000"/>
              </a:lightRig>
            </a:scene3d>
            <a:sp3d>
              <a:bevelT w="139700" h="139700"/>
            </a:sp3d>
          </p:spPr>
          <p:txBody>
            <a:bodyPr wrap="none" rtlCol="0" anchor="ctr"/>
            <a:lstStyle/>
            <a:p>
              <a:pPr algn="ctr"/>
              <a:endParaRPr lang="en-US" sz="1600" kern="0" dirty="0">
                <a:solidFill>
                  <a:srgbClr val="000000"/>
                </a:solidFill>
                <a:latin typeface="Arial" pitchFamily="34" charset="0"/>
                <a:cs typeface="Arial" pitchFamily="34" charset="0"/>
              </a:endParaRPr>
            </a:p>
          </p:txBody>
        </p:sp>
        <p:sp>
          <p:nvSpPr>
            <p:cNvPr id="126" name="Oval 125"/>
            <p:cNvSpPr/>
            <p:nvPr/>
          </p:nvSpPr>
          <p:spPr bwMode="gray">
            <a:xfrm>
              <a:off x="3544954" y="2662090"/>
              <a:ext cx="109728" cy="109728"/>
            </a:xfrm>
            <a:prstGeom prst="ellipse">
              <a:avLst/>
            </a:prstGeom>
            <a:grpFill/>
            <a:ln w="9525">
              <a:noFill/>
              <a:miter lim="800000"/>
              <a:headEnd/>
              <a:tailEnd/>
            </a:ln>
            <a:effectLst/>
            <a:scene3d>
              <a:camera prst="orthographicFront">
                <a:rot lat="0" lon="0" rev="0"/>
              </a:camera>
              <a:lightRig rig="contrasting" dir="t">
                <a:rot lat="0" lon="0" rev="7800000"/>
              </a:lightRig>
            </a:scene3d>
            <a:sp3d>
              <a:bevelT w="139700" h="139700"/>
            </a:sp3d>
          </p:spPr>
          <p:txBody>
            <a:bodyPr wrap="none" rtlCol="0" anchor="ctr"/>
            <a:lstStyle/>
            <a:p>
              <a:pPr algn="ctr"/>
              <a:endParaRPr lang="en-US" sz="1600" kern="0" dirty="0">
                <a:solidFill>
                  <a:srgbClr val="000000"/>
                </a:solidFill>
                <a:latin typeface="Arial" pitchFamily="34" charset="0"/>
                <a:cs typeface="Arial" pitchFamily="34" charset="0"/>
              </a:endParaRPr>
            </a:p>
          </p:txBody>
        </p:sp>
      </p:grpSp>
      <p:sp>
        <p:nvSpPr>
          <p:cNvPr id="119" name="Rectangle 118"/>
          <p:cNvSpPr/>
          <p:nvPr/>
        </p:nvSpPr>
        <p:spPr>
          <a:xfrm>
            <a:off x="1293169" y="3287876"/>
            <a:ext cx="441146" cy="369332"/>
          </a:xfrm>
          <a:prstGeom prst="rect">
            <a:avLst/>
          </a:prstGeom>
        </p:spPr>
        <p:txBody>
          <a:bodyPr wrap="none" lIns="0" tIns="0" rIns="0" bIns="0" anchor="ctr" anchorCtr="0">
            <a:noAutofit/>
          </a:bodyPr>
          <a:lstStyle/>
          <a:p>
            <a:pPr algn="r"/>
            <a:r>
              <a:rPr lang="en-US" b="1" dirty="0" smtClean="0">
                <a:solidFill>
                  <a:srgbClr val="FF6600"/>
                </a:solidFill>
                <a:effectLst>
                  <a:outerShdw blurRad="38100" dist="38100" dir="2700000" algn="tl">
                    <a:srgbClr val="000000">
                      <a:alpha val="43137"/>
                    </a:srgbClr>
                  </a:outerShdw>
                </a:effectLst>
                <a:latin typeface="Arial" pitchFamily="34" charset="0"/>
                <a:cs typeface="Arial" pitchFamily="34" charset="0"/>
              </a:rPr>
              <a:t>70</a:t>
            </a:r>
            <a:endParaRPr lang="en-US" b="1" dirty="0">
              <a:solidFill>
                <a:srgbClr val="FF6600"/>
              </a:solidFill>
              <a:effectLst>
                <a:outerShdw blurRad="38100" dist="38100" dir="2700000" algn="tl">
                  <a:srgbClr val="000000">
                    <a:alpha val="43137"/>
                  </a:srgbClr>
                </a:outerShdw>
              </a:effectLst>
            </a:endParaRPr>
          </a:p>
        </p:txBody>
      </p:sp>
      <p:cxnSp>
        <p:nvCxnSpPr>
          <p:cNvPr id="150" name="Straight Arrow Connector 149"/>
          <p:cNvCxnSpPr/>
          <p:nvPr/>
        </p:nvCxnSpPr>
        <p:spPr bwMode="auto">
          <a:xfrm>
            <a:off x="7560906" y="4751052"/>
            <a:ext cx="0" cy="281979"/>
          </a:xfrm>
          <a:prstGeom prst="straightConnector1">
            <a:avLst/>
          </a:prstGeom>
          <a:solidFill>
            <a:schemeClr val="accent1"/>
          </a:solidFill>
          <a:ln w="28575" cap="flat" cmpd="sng" algn="ctr">
            <a:solidFill>
              <a:srgbClr val="FFFF00"/>
            </a:solidFill>
            <a:prstDash val="solid"/>
            <a:round/>
            <a:headEnd type="triangle" w="lg"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1" name="TextBox 150"/>
          <p:cNvSpPr txBox="1"/>
          <p:nvPr/>
        </p:nvSpPr>
        <p:spPr>
          <a:xfrm>
            <a:off x="2521854" y="4429318"/>
            <a:ext cx="737945" cy="353151"/>
          </a:xfrm>
          <a:prstGeom prst="rect">
            <a:avLst/>
          </a:prstGeom>
          <a:noFill/>
        </p:spPr>
        <p:txBody>
          <a:bodyPr wrap="square" lIns="0" tIns="0" rIns="0" bIns="0" rtlCol="0">
            <a:noAutofit/>
          </a:bodyPr>
          <a:lstStyle/>
          <a:p>
            <a:pPr algn="ctr"/>
            <a:r>
              <a:rPr lang="en-US" sz="1600" dirty="0">
                <a:solidFill>
                  <a:schemeClr val="bg1"/>
                </a:solidFill>
                <a:latin typeface="Arial" pitchFamily="34" charset="0"/>
                <a:cs typeface="Arial" pitchFamily="34" charset="0"/>
              </a:rPr>
              <a:t>1</a:t>
            </a:r>
          </a:p>
        </p:txBody>
      </p:sp>
      <p:cxnSp>
        <p:nvCxnSpPr>
          <p:cNvPr id="255" name="Straight Connector 254"/>
          <p:cNvCxnSpPr/>
          <p:nvPr/>
        </p:nvCxnSpPr>
        <p:spPr>
          <a:xfrm flipH="1">
            <a:off x="1828765" y="3478208"/>
            <a:ext cx="8229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246" name="Rectangle 245"/>
          <p:cNvSpPr/>
          <p:nvPr/>
        </p:nvSpPr>
        <p:spPr>
          <a:xfrm>
            <a:off x="283464" y="5871046"/>
            <a:ext cx="8891187" cy="276999"/>
          </a:xfrm>
          <a:prstGeom prst="rect">
            <a:avLst/>
          </a:prstGeom>
        </p:spPr>
        <p:txBody>
          <a:bodyPr wrap="square" lIns="0" tIns="0" rIns="0" bIns="0" anchor="b" anchorCtr="0">
            <a:noAutofit/>
          </a:bodyPr>
          <a:lstStyle/>
          <a:p>
            <a:r>
              <a:rPr lang="en-US" sz="900" dirty="0" smtClean="0">
                <a:solidFill>
                  <a:prstClr val="white"/>
                </a:solidFill>
                <a:latin typeface="Arial" pitchFamily="34" charset="0"/>
                <a:cs typeface="Arial" pitchFamily="34" charset="0"/>
              </a:rPr>
              <a:t>SD = standard deviation.</a:t>
            </a:r>
            <a:endParaRPr lang="en-US" sz="900" dirty="0">
              <a:solidFill>
                <a:prstClr val="white"/>
              </a:solidFill>
              <a:latin typeface="Arial" pitchFamily="34" charset="0"/>
              <a:cs typeface="Arial" pitchFamily="34" charset="0"/>
            </a:endParaRPr>
          </a:p>
        </p:txBody>
      </p:sp>
      <p:sp>
        <p:nvSpPr>
          <p:cNvPr id="247" name="Content Placeholder 5"/>
          <p:cNvSpPr txBox="1">
            <a:spLocks/>
          </p:cNvSpPr>
          <p:nvPr/>
        </p:nvSpPr>
        <p:spPr>
          <a:xfrm>
            <a:off x="292100" y="5471886"/>
            <a:ext cx="8664575" cy="418437"/>
          </a:xfrm>
          <a:prstGeom prst="rect">
            <a:avLst/>
          </a:prstGeom>
        </p:spPr>
        <p:txBody>
          <a:bodyPr vert="horz" lIns="0" tIns="0" rIns="0" bIns="0" rtlCol="0">
            <a:noAutofit/>
          </a:bodyPr>
          <a:lstStyle/>
          <a:p>
            <a:pPr marL="228600" lvl="1" indent="-228600">
              <a:lnSpc>
                <a:spcPct val="95000"/>
              </a:lnSpc>
              <a:spcBef>
                <a:spcPts val="600"/>
              </a:spcBef>
              <a:buClr>
                <a:schemeClr val="accent2"/>
              </a:buClr>
              <a:buFont typeface="Wingdings" pitchFamily="2" charset="2"/>
              <a:buChar char="§"/>
              <a:defRPr/>
            </a:pPr>
            <a:r>
              <a:rPr lang="en-US" sz="1600" dirty="0" smtClean="0">
                <a:solidFill>
                  <a:schemeClr val="bg1"/>
                </a:solidFill>
                <a:latin typeface="Arial" pitchFamily="34" charset="0"/>
                <a:cs typeface="Arial" pitchFamily="34" charset="0"/>
              </a:rPr>
              <a:t>140 mg Q2W provided LDL lowering with less intrapatient and interpatient variability when compared to lower doses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2"/>
          <p:cNvSpPr>
            <a:spLocks noGrp="1"/>
          </p:cNvSpPr>
          <p:nvPr>
            <p:ph idx="1"/>
          </p:nvPr>
        </p:nvSpPr>
        <p:spPr>
          <a:xfrm>
            <a:off x="280988" y="1400176"/>
            <a:ext cx="8405812" cy="387681"/>
          </a:xfrm>
        </p:spPr>
        <p:txBody>
          <a:bodyPr/>
          <a:lstStyle/>
          <a:p>
            <a:r>
              <a:rPr lang="en-US" sz="1800" dirty="0" smtClean="0"/>
              <a:t>Core Topics</a:t>
            </a:r>
            <a:endParaRPr lang="en-US" sz="1800" dirty="0"/>
          </a:p>
        </p:txBody>
      </p:sp>
      <p:sp>
        <p:nvSpPr>
          <p:cNvPr id="2" name="Title 1"/>
          <p:cNvSpPr>
            <a:spLocks noGrp="1"/>
          </p:cNvSpPr>
          <p:nvPr>
            <p:ph type="title"/>
          </p:nvPr>
        </p:nvSpPr>
        <p:spPr/>
        <p:txBody>
          <a:bodyPr/>
          <a:lstStyle/>
          <a:p>
            <a:r>
              <a:rPr lang="en-US" dirty="0" smtClean="0"/>
              <a:t>Objectives</a:t>
            </a:r>
            <a:endParaRPr lang="en-US" dirty="0"/>
          </a:p>
        </p:txBody>
      </p:sp>
      <p:grpSp>
        <p:nvGrpSpPr>
          <p:cNvPr id="46" name="Group 45"/>
          <p:cNvGrpSpPr/>
          <p:nvPr/>
        </p:nvGrpSpPr>
        <p:grpSpPr>
          <a:xfrm>
            <a:off x="280988" y="1679857"/>
            <a:ext cx="7813322" cy="548640"/>
            <a:chOff x="519466" y="1283737"/>
            <a:chExt cx="7040880" cy="612648"/>
          </a:xfrm>
        </p:grpSpPr>
        <p:sp>
          <p:nvSpPr>
            <p:cNvPr id="27" name="Oval 26"/>
            <p:cNvSpPr/>
            <p:nvPr/>
          </p:nvSpPr>
          <p:spPr>
            <a:xfrm>
              <a:off x="540676" y="1494050"/>
              <a:ext cx="6995764" cy="365760"/>
            </a:xfrm>
            <a:prstGeom prst="ellipse">
              <a:avLst/>
            </a:prstGeom>
            <a:solidFill>
              <a:schemeClr val="accent4"/>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endParaRPr>
            </a:p>
          </p:txBody>
        </p:sp>
        <p:sp>
          <p:nvSpPr>
            <p:cNvPr id="28" name="Rectangle 27"/>
            <p:cNvSpPr/>
            <p:nvPr/>
          </p:nvSpPr>
          <p:spPr bwMode="ltGray">
            <a:xfrm>
              <a:off x="519466" y="1283737"/>
              <a:ext cx="7040880" cy="612648"/>
            </a:xfrm>
            <a:prstGeom prst="rect">
              <a:avLst/>
            </a:prstGeom>
            <a:solidFill>
              <a:srgbClr val="BDD6F9"/>
            </a:solidFill>
            <a:ln w="28575">
              <a:noFill/>
              <a:miter lim="800000"/>
              <a:headEnd/>
              <a:tailEnd/>
            </a:ln>
            <a:effectLst>
              <a:outerShdw blurRad="50800" dist="38100" dir="2700000" algn="tl" rotWithShape="0">
                <a:srgbClr val="5B6AB2">
                  <a:alpha val="40000"/>
                </a:srgbClr>
              </a:outerShdw>
              <a:softEdge rad="12700"/>
            </a:effectLst>
          </p:spPr>
          <p:txBody>
            <a:bodyPr vert="horz" wrap="square" lIns="228600" tIns="45720" rIns="91440" bIns="45720" numCol="1" rtlCol="0" anchor="ctr" anchorCtr="0" compatLnSpc="1">
              <a:prstTxWarp prst="textNoShape">
                <a:avLst/>
              </a:prstTxWarp>
              <a:noAutofit/>
            </a:bodyPr>
            <a:lstStyle/>
            <a:p>
              <a:pPr marL="228600" indent="-228600">
                <a:spcBef>
                  <a:spcPts val="1800"/>
                </a:spcBef>
                <a:buClr>
                  <a:schemeClr val="accent2"/>
                </a:buClr>
                <a:buSzPct val="110000"/>
                <a:buFont typeface="Wingdings" pitchFamily="2" charset="2"/>
                <a:buChar char="§"/>
              </a:pPr>
              <a:r>
                <a:rPr lang="en-US" dirty="0" smtClean="0">
                  <a:solidFill>
                    <a:srgbClr val="001A60"/>
                  </a:solidFill>
                  <a:latin typeface="Arial" pitchFamily="34" charset="0"/>
                  <a:cs typeface="Arial" pitchFamily="34" charset="0"/>
                </a:rPr>
                <a:t>Review recommendations and treatment data on LDL-C lowering</a:t>
              </a:r>
            </a:p>
          </p:txBody>
        </p:sp>
      </p:grpSp>
      <p:grpSp>
        <p:nvGrpSpPr>
          <p:cNvPr id="48" name="Group 47"/>
          <p:cNvGrpSpPr/>
          <p:nvPr/>
        </p:nvGrpSpPr>
        <p:grpSpPr>
          <a:xfrm>
            <a:off x="280988" y="2352140"/>
            <a:ext cx="7801256" cy="548640"/>
            <a:chOff x="531532" y="2015921"/>
            <a:chExt cx="7040880" cy="612648"/>
          </a:xfrm>
        </p:grpSpPr>
        <p:sp>
          <p:nvSpPr>
            <p:cNvPr id="14" name="Oval 13"/>
            <p:cNvSpPr/>
            <p:nvPr/>
          </p:nvSpPr>
          <p:spPr>
            <a:xfrm>
              <a:off x="548537" y="2215598"/>
              <a:ext cx="7006584" cy="365760"/>
            </a:xfrm>
            <a:prstGeom prst="ellipse">
              <a:avLst/>
            </a:prstGeom>
            <a:solidFill>
              <a:schemeClr val="accent4"/>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endParaRPr>
            </a:p>
          </p:txBody>
        </p:sp>
        <p:sp>
          <p:nvSpPr>
            <p:cNvPr id="15" name="Rectangle 14"/>
            <p:cNvSpPr/>
            <p:nvPr/>
          </p:nvSpPr>
          <p:spPr bwMode="ltGray">
            <a:xfrm>
              <a:off x="531532" y="2015921"/>
              <a:ext cx="7040880" cy="612648"/>
            </a:xfrm>
            <a:prstGeom prst="rect">
              <a:avLst/>
            </a:prstGeom>
            <a:solidFill>
              <a:schemeClr val="accent3">
                <a:lumMod val="20000"/>
                <a:lumOff val="80000"/>
              </a:schemeClr>
            </a:solidFill>
            <a:ln w="28575">
              <a:noFill/>
              <a:miter lim="800000"/>
              <a:headEnd/>
              <a:tailEnd/>
            </a:ln>
            <a:effectLst>
              <a:outerShdw blurRad="50800" dist="38100" dir="2700000" algn="tl" rotWithShape="0">
                <a:srgbClr val="5B6AB2">
                  <a:alpha val="40000"/>
                </a:srgbClr>
              </a:outerShdw>
              <a:softEdge rad="12700"/>
            </a:effectLst>
          </p:spPr>
          <p:txBody>
            <a:bodyPr vert="horz" wrap="square" lIns="228600" tIns="45720" rIns="91440" bIns="45720" numCol="1" rtlCol="0" anchor="ctr" anchorCtr="0" compatLnSpc="1">
              <a:prstTxWarp prst="textNoShape">
                <a:avLst/>
              </a:prstTxWarp>
              <a:noAutofit/>
            </a:bodyPr>
            <a:lstStyle/>
            <a:p>
              <a:pPr marL="228600" lvl="0" indent="-228600">
                <a:spcBef>
                  <a:spcPts val="1800"/>
                </a:spcBef>
                <a:buClr>
                  <a:schemeClr val="accent2"/>
                </a:buClr>
                <a:buSzPct val="110000"/>
                <a:buFont typeface="Wingdings" pitchFamily="2" charset="2"/>
                <a:buChar char="§"/>
              </a:pPr>
              <a:r>
                <a:rPr lang="en-US" dirty="0" smtClean="0">
                  <a:solidFill>
                    <a:srgbClr val="001A60"/>
                  </a:solidFill>
                  <a:latin typeface="Arial" pitchFamily="34" charset="0"/>
                  <a:cs typeface="Arial" pitchFamily="34" charset="0"/>
                </a:rPr>
                <a:t>Understand how Repatha</a:t>
              </a:r>
              <a:r>
                <a:rPr lang="en-US" baseline="20000" dirty="0" smtClean="0">
                  <a:solidFill>
                    <a:srgbClr val="001A60"/>
                  </a:solidFill>
                  <a:latin typeface="Arial" pitchFamily="34" charset="0"/>
                  <a:cs typeface="Arial" pitchFamily="34" charset="0"/>
                </a:rPr>
                <a:t>™</a:t>
              </a:r>
              <a:r>
                <a:rPr lang="en-US" dirty="0" smtClean="0">
                  <a:solidFill>
                    <a:srgbClr val="001A60"/>
                  </a:solidFill>
                  <a:latin typeface="Arial" pitchFamily="34" charset="0"/>
                  <a:cs typeface="Arial" pitchFamily="34" charset="0"/>
                </a:rPr>
                <a:t> lowers LDL-C by inhibiting PCSK9</a:t>
              </a:r>
            </a:p>
          </p:txBody>
        </p:sp>
      </p:grpSp>
      <p:grpSp>
        <p:nvGrpSpPr>
          <p:cNvPr id="49" name="Group 48"/>
          <p:cNvGrpSpPr/>
          <p:nvPr/>
        </p:nvGrpSpPr>
        <p:grpSpPr>
          <a:xfrm>
            <a:off x="280988" y="3040729"/>
            <a:ext cx="7801256" cy="548640"/>
            <a:chOff x="531532" y="2750971"/>
            <a:chExt cx="7040880" cy="612648"/>
          </a:xfrm>
        </p:grpSpPr>
        <p:sp>
          <p:nvSpPr>
            <p:cNvPr id="30" name="Oval 29"/>
            <p:cNvSpPr/>
            <p:nvPr/>
          </p:nvSpPr>
          <p:spPr>
            <a:xfrm>
              <a:off x="548537" y="2939650"/>
              <a:ext cx="7006584" cy="365760"/>
            </a:xfrm>
            <a:prstGeom prst="ellipse">
              <a:avLst/>
            </a:prstGeom>
            <a:solidFill>
              <a:schemeClr val="accent4"/>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endParaRPr>
            </a:p>
          </p:txBody>
        </p:sp>
        <p:sp>
          <p:nvSpPr>
            <p:cNvPr id="31" name="Rectangle 30"/>
            <p:cNvSpPr/>
            <p:nvPr/>
          </p:nvSpPr>
          <p:spPr bwMode="ltGray">
            <a:xfrm>
              <a:off x="531532" y="2750971"/>
              <a:ext cx="7040880" cy="612648"/>
            </a:xfrm>
            <a:prstGeom prst="rect">
              <a:avLst/>
            </a:prstGeom>
            <a:solidFill>
              <a:schemeClr val="accent3">
                <a:lumMod val="20000"/>
                <a:lumOff val="80000"/>
              </a:schemeClr>
            </a:solidFill>
            <a:ln w="28575">
              <a:noFill/>
              <a:miter lim="800000"/>
              <a:headEnd/>
              <a:tailEnd/>
            </a:ln>
            <a:effectLst>
              <a:outerShdw blurRad="50800" dist="38100" dir="2700000" algn="tl" rotWithShape="0">
                <a:srgbClr val="5B6AB2">
                  <a:alpha val="40000"/>
                </a:srgbClr>
              </a:outerShdw>
              <a:softEdge rad="12700"/>
            </a:effectLst>
          </p:spPr>
          <p:txBody>
            <a:bodyPr vert="horz" wrap="square" lIns="228600" tIns="45720" rIns="91440" bIns="45720" numCol="1" rtlCol="0" anchor="ctr" anchorCtr="0" compatLnSpc="1">
              <a:prstTxWarp prst="textNoShape">
                <a:avLst/>
              </a:prstTxWarp>
              <a:noAutofit/>
            </a:bodyPr>
            <a:lstStyle/>
            <a:p>
              <a:pPr marL="228600" lvl="0" indent="-228600">
                <a:spcBef>
                  <a:spcPts val="1800"/>
                </a:spcBef>
                <a:buClr>
                  <a:schemeClr val="accent2"/>
                </a:buClr>
                <a:buSzPct val="110000"/>
                <a:buFont typeface="Wingdings" pitchFamily="2" charset="2"/>
                <a:buChar char="§"/>
              </a:pPr>
              <a:r>
                <a:rPr lang="en-US" dirty="0" smtClean="0">
                  <a:solidFill>
                    <a:srgbClr val="001A60"/>
                  </a:solidFill>
                  <a:latin typeface="Arial" pitchFamily="34" charset="0"/>
                  <a:cs typeface="Arial" pitchFamily="34" charset="0"/>
                </a:rPr>
                <a:t>Review the clinical efficacy and safety profile of Repatha</a:t>
              </a:r>
              <a:r>
                <a:rPr lang="en-US" baseline="20000" dirty="0" smtClean="0">
                  <a:solidFill>
                    <a:srgbClr val="001A60"/>
                  </a:solidFill>
                  <a:latin typeface="Arial" pitchFamily="34" charset="0"/>
                  <a:cs typeface="Arial" pitchFamily="34" charset="0"/>
                </a:rPr>
                <a:t>™</a:t>
              </a:r>
              <a:r>
                <a:rPr lang="en-US" dirty="0" smtClean="0">
                  <a:solidFill>
                    <a:srgbClr val="001A60"/>
                  </a:solidFill>
                  <a:latin typeface="Arial" pitchFamily="34" charset="0"/>
                  <a:cs typeface="Arial" pitchFamily="34" charset="0"/>
                </a:rPr>
                <a:t> </a:t>
              </a:r>
              <a:endParaRPr lang="en-US" strike="sngStrike" dirty="0" smtClean="0">
                <a:solidFill>
                  <a:srgbClr val="001A60"/>
                </a:solidFill>
                <a:latin typeface="Arial" pitchFamily="34" charset="0"/>
                <a:cs typeface="Arial" pitchFamily="34" charset="0"/>
              </a:endParaRPr>
            </a:p>
          </p:txBody>
        </p:sp>
      </p:grpSp>
      <p:grpSp>
        <p:nvGrpSpPr>
          <p:cNvPr id="50" name="Group 49"/>
          <p:cNvGrpSpPr/>
          <p:nvPr/>
        </p:nvGrpSpPr>
        <p:grpSpPr>
          <a:xfrm>
            <a:off x="280988" y="3729318"/>
            <a:ext cx="7801256" cy="548640"/>
            <a:chOff x="531532" y="3480289"/>
            <a:chExt cx="7040880" cy="612648"/>
          </a:xfrm>
        </p:grpSpPr>
        <p:sp>
          <p:nvSpPr>
            <p:cNvPr id="41" name="Oval 40"/>
            <p:cNvSpPr/>
            <p:nvPr/>
          </p:nvSpPr>
          <p:spPr>
            <a:xfrm>
              <a:off x="548537" y="3684124"/>
              <a:ext cx="7006584" cy="365760"/>
            </a:xfrm>
            <a:prstGeom prst="ellipse">
              <a:avLst/>
            </a:prstGeom>
            <a:solidFill>
              <a:schemeClr val="accent4"/>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endParaRPr>
            </a:p>
          </p:txBody>
        </p:sp>
        <p:sp>
          <p:nvSpPr>
            <p:cNvPr id="42" name="Rectangle 41"/>
            <p:cNvSpPr/>
            <p:nvPr/>
          </p:nvSpPr>
          <p:spPr bwMode="ltGray">
            <a:xfrm>
              <a:off x="531532" y="3480289"/>
              <a:ext cx="7040880" cy="612648"/>
            </a:xfrm>
            <a:prstGeom prst="rect">
              <a:avLst/>
            </a:prstGeom>
            <a:solidFill>
              <a:schemeClr val="accent3">
                <a:lumMod val="20000"/>
                <a:lumOff val="80000"/>
              </a:schemeClr>
            </a:solidFill>
            <a:ln w="28575">
              <a:noFill/>
              <a:miter lim="800000"/>
              <a:headEnd/>
              <a:tailEnd/>
            </a:ln>
            <a:effectLst>
              <a:outerShdw blurRad="50800" dist="38100" dir="2700000" algn="tl" rotWithShape="0">
                <a:srgbClr val="5B6AB2">
                  <a:alpha val="40000"/>
                </a:srgbClr>
              </a:outerShdw>
              <a:softEdge rad="12700"/>
            </a:effectLst>
          </p:spPr>
          <p:txBody>
            <a:bodyPr vert="horz" wrap="square" lIns="228600" tIns="45720" rIns="91440" bIns="45720" numCol="1" rtlCol="0" anchor="ctr" anchorCtr="0" compatLnSpc="1">
              <a:prstTxWarp prst="textNoShape">
                <a:avLst/>
              </a:prstTxWarp>
              <a:noAutofit/>
            </a:bodyPr>
            <a:lstStyle/>
            <a:p>
              <a:pPr marL="228600" lvl="0" indent="-228600">
                <a:spcBef>
                  <a:spcPts val="1800"/>
                </a:spcBef>
                <a:buClr>
                  <a:schemeClr val="accent2"/>
                </a:buClr>
                <a:buSzPct val="110000"/>
                <a:buFont typeface="Wingdings" pitchFamily="2" charset="2"/>
                <a:buChar char="§"/>
              </a:pPr>
              <a:r>
                <a:rPr lang="en-US" dirty="0" smtClean="0">
                  <a:solidFill>
                    <a:srgbClr val="001A60"/>
                  </a:solidFill>
                  <a:latin typeface="Arial" pitchFamily="34" charset="0"/>
                  <a:cs typeface="Arial" pitchFamily="34" charset="0"/>
                </a:rPr>
                <a:t>Describe dosing and administration of Repatha</a:t>
              </a:r>
              <a:r>
                <a:rPr lang="en-US" baseline="20000" dirty="0" smtClean="0">
                  <a:solidFill>
                    <a:srgbClr val="001A60"/>
                  </a:solidFill>
                  <a:latin typeface="Arial" pitchFamily="34" charset="0"/>
                  <a:cs typeface="Arial" pitchFamily="34" charset="0"/>
                </a:rPr>
                <a:t>™</a:t>
              </a:r>
              <a:endParaRPr lang="en-US" dirty="0" smtClean="0">
                <a:solidFill>
                  <a:srgbClr val="001A60"/>
                </a:solidFill>
                <a:latin typeface="Arial" pitchFamily="34" charset="0"/>
                <a:cs typeface="Arial" pitchFamily="34" charset="0"/>
              </a:endParaRPr>
            </a:p>
          </p:txBody>
        </p:sp>
      </p:grpSp>
      <p:grpSp>
        <p:nvGrpSpPr>
          <p:cNvPr id="51" name="Group 50"/>
          <p:cNvGrpSpPr/>
          <p:nvPr/>
        </p:nvGrpSpPr>
        <p:grpSpPr>
          <a:xfrm>
            <a:off x="280988" y="4737854"/>
            <a:ext cx="7801256" cy="548640"/>
            <a:chOff x="531532" y="4650768"/>
            <a:chExt cx="7040880" cy="612648"/>
          </a:xfrm>
        </p:grpSpPr>
        <p:sp>
          <p:nvSpPr>
            <p:cNvPr id="33" name="Oval 32"/>
            <p:cNvSpPr/>
            <p:nvPr/>
          </p:nvSpPr>
          <p:spPr>
            <a:xfrm>
              <a:off x="548537" y="4853788"/>
              <a:ext cx="7006584" cy="365760"/>
            </a:xfrm>
            <a:prstGeom prst="ellipse">
              <a:avLst/>
            </a:prstGeom>
            <a:solidFill>
              <a:schemeClr val="accent4"/>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endParaRPr>
            </a:p>
          </p:txBody>
        </p:sp>
        <p:sp>
          <p:nvSpPr>
            <p:cNvPr id="35" name="Rectangle 34"/>
            <p:cNvSpPr/>
            <p:nvPr/>
          </p:nvSpPr>
          <p:spPr bwMode="ltGray">
            <a:xfrm>
              <a:off x="531532" y="4650768"/>
              <a:ext cx="7040880" cy="612648"/>
            </a:xfrm>
            <a:prstGeom prst="rect">
              <a:avLst/>
            </a:prstGeom>
            <a:solidFill>
              <a:schemeClr val="accent3">
                <a:lumMod val="20000"/>
                <a:lumOff val="80000"/>
              </a:schemeClr>
            </a:solidFill>
            <a:ln w="28575">
              <a:noFill/>
              <a:miter lim="800000"/>
              <a:headEnd/>
              <a:tailEnd/>
            </a:ln>
            <a:effectLst>
              <a:outerShdw blurRad="50800" dist="38100" dir="2700000" algn="tl" rotWithShape="0">
                <a:srgbClr val="5B6AB2">
                  <a:alpha val="40000"/>
                </a:srgbClr>
              </a:outerShdw>
              <a:softEdge rad="12700"/>
            </a:effectLst>
          </p:spPr>
          <p:txBody>
            <a:bodyPr vert="horz" wrap="square" lIns="228600" tIns="45720" rIns="91440" bIns="45720" numCol="1" rtlCol="0" anchor="ctr" anchorCtr="0" compatLnSpc="1">
              <a:prstTxWarp prst="textNoShape">
                <a:avLst/>
              </a:prstTxWarp>
              <a:noAutofit/>
            </a:bodyPr>
            <a:lstStyle/>
            <a:p>
              <a:pPr marL="228600" lvl="0" indent="-228600">
                <a:spcBef>
                  <a:spcPts val="1800"/>
                </a:spcBef>
                <a:buClr>
                  <a:schemeClr val="accent2"/>
                </a:buClr>
                <a:buSzPct val="110000"/>
                <a:buFont typeface="Wingdings" pitchFamily="2" charset="2"/>
                <a:buChar char="§"/>
              </a:pPr>
              <a:r>
                <a:rPr lang="en-US" dirty="0" smtClean="0">
                  <a:solidFill>
                    <a:srgbClr val="001A60"/>
                  </a:solidFill>
                  <a:latin typeface="Arial" pitchFamily="34" charset="0"/>
                  <a:cs typeface="Arial" pitchFamily="34" charset="0"/>
                </a:rPr>
                <a:t>Review profile of potential Repatha</a:t>
              </a:r>
              <a:r>
                <a:rPr lang="en-US" baseline="20000" dirty="0" smtClean="0">
                  <a:solidFill>
                    <a:srgbClr val="001A60"/>
                  </a:solidFill>
                  <a:latin typeface="Arial" pitchFamily="34" charset="0"/>
                  <a:cs typeface="Arial" pitchFamily="34" charset="0"/>
                </a:rPr>
                <a:t>™</a:t>
              </a:r>
              <a:r>
                <a:rPr lang="en-US" dirty="0" smtClean="0">
                  <a:solidFill>
                    <a:srgbClr val="001A60"/>
                  </a:solidFill>
                  <a:latin typeface="Arial" pitchFamily="34" charset="0"/>
                  <a:cs typeface="Arial" pitchFamily="34" charset="0"/>
                </a:rPr>
                <a:t> patient</a:t>
              </a:r>
            </a:p>
          </p:txBody>
        </p:sp>
      </p:grpSp>
      <p:grpSp>
        <p:nvGrpSpPr>
          <p:cNvPr id="52" name="Group 51"/>
          <p:cNvGrpSpPr/>
          <p:nvPr/>
        </p:nvGrpSpPr>
        <p:grpSpPr>
          <a:xfrm>
            <a:off x="280988" y="5397269"/>
            <a:ext cx="7801256" cy="548640"/>
            <a:chOff x="531532" y="5371148"/>
            <a:chExt cx="7040880" cy="612648"/>
          </a:xfrm>
        </p:grpSpPr>
        <p:sp>
          <p:nvSpPr>
            <p:cNvPr id="40" name="Oval 39"/>
            <p:cNvSpPr/>
            <p:nvPr/>
          </p:nvSpPr>
          <p:spPr>
            <a:xfrm>
              <a:off x="548537" y="5566449"/>
              <a:ext cx="7006584" cy="365760"/>
            </a:xfrm>
            <a:prstGeom prst="ellipse">
              <a:avLst/>
            </a:prstGeom>
            <a:solidFill>
              <a:schemeClr val="accent4"/>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endParaRPr>
            </a:p>
          </p:txBody>
        </p:sp>
        <p:sp>
          <p:nvSpPr>
            <p:cNvPr id="45" name="Rectangle 44"/>
            <p:cNvSpPr/>
            <p:nvPr/>
          </p:nvSpPr>
          <p:spPr bwMode="ltGray">
            <a:xfrm>
              <a:off x="531532" y="5371148"/>
              <a:ext cx="7040880" cy="612648"/>
            </a:xfrm>
            <a:prstGeom prst="rect">
              <a:avLst/>
            </a:prstGeom>
            <a:solidFill>
              <a:schemeClr val="accent3">
                <a:lumMod val="20000"/>
                <a:lumOff val="80000"/>
              </a:schemeClr>
            </a:solidFill>
            <a:ln w="28575">
              <a:noFill/>
              <a:miter lim="800000"/>
              <a:headEnd/>
              <a:tailEnd/>
            </a:ln>
            <a:effectLst>
              <a:outerShdw blurRad="50800" dist="38100" dir="2700000" algn="tl" rotWithShape="0">
                <a:srgbClr val="5B6AB2">
                  <a:alpha val="40000"/>
                </a:srgbClr>
              </a:outerShdw>
              <a:softEdge rad="12700"/>
            </a:effectLst>
          </p:spPr>
          <p:txBody>
            <a:bodyPr vert="horz" wrap="square" lIns="228600" tIns="45720" rIns="91440" bIns="45720" numCol="1" rtlCol="0" anchor="ctr" anchorCtr="0" compatLnSpc="1">
              <a:prstTxWarp prst="textNoShape">
                <a:avLst/>
              </a:prstTxWarp>
              <a:noAutofit/>
            </a:bodyPr>
            <a:lstStyle/>
            <a:p>
              <a:pPr marL="228600" lvl="0" indent="-228600">
                <a:spcBef>
                  <a:spcPts val="1800"/>
                </a:spcBef>
                <a:buClr>
                  <a:schemeClr val="accent2"/>
                </a:buClr>
                <a:buSzPct val="110000"/>
                <a:buFont typeface="Wingdings" pitchFamily="2" charset="2"/>
                <a:buChar char="§"/>
              </a:pPr>
              <a:r>
                <a:rPr lang="en-US" dirty="0" smtClean="0">
                  <a:solidFill>
                    <a:srgbClr val="001A60"/>
                  </a:solidFill>
                  <a:latin typeface="Arial" pitchFamily="34" charset="0"/>
                  <a:cs typeface="Arial" pitchFamily="34" charset="0"/>
                </a:rPr>
                <a:t>Discuss Repatha</a:t>
              </a:r>
              <a:r>
                <a:rPr lang="en-US" i="1" dirty="0" smtClean="0">
                  <a:solidFill>
                    <a:srgbClr val="001A60"/>
                  </a:solidFill>
                  <a:latin typeface="Arial" pitchFamily="34" charset="0"/>
                  <a:cs typeface="Arial" pitchFamily="34" charset="0"/>
                </a:rPr>
                <a:t>Ready</a:t>
              </a:r>
              <a:r>
                <a:rPr lang="en-US" baseline="20000" dirty="0" smtClean="0">
                  <a:solidFill>
                    <a:srgbClr val="001A60"/>
                  </a:solidFill>
                  <a:latin typeface="Arial" pitchFamily="34" charset="0"/>
                  <a:cs typeface="Arial" pitchFamily="34" charset="0"/>
                </a:rPr>
                <a:t>™</a:t>
              </a:r>
              <a:r>
                <a:rPr lang="en-US" dirty="0" smtClean="0">
                  <a:solidFill>
                    <a:srgbClr val="001A60"/>
                  </a:solidFill>
                  <a:latin typeface="Arial" pitchFamily="34" charset="0"/>
                  <a:cs typeface="Arial" pitchFamily="34" charset="0"/>
                </a:rPr>
                <a:t> personalized support services</a:t>
              </a:r>
            </a:p>
          </p:txBody>
        </p:sp>
      </p:grpSp>
      <p:sp>
        <p:nvSpPr>
          <p:cNvPr id="47" name="Content Placeholder 13"/>
          <p:cNvSpPr txBox="1">
            <a:spLocks/>
          </p:cNvSpPr>
          <p:nvPr/>
        </p:nvSpPr>
        <p:spPr>
          <a:xfrm>
            <a:off x="280988" y="4363616"/>
            <a:ext cx="3948114" cy="346074"/>
          </a:xfrm>
          <a:prstGeom prst="rect">
            <a:avLst/>
          </a:prstGeom>
        </p:spPr>
        <p:txBody>
          <a:bodyPr lIns="0" tIns="0" rIns="0" bIns="0" anchor="b" anchorCtr="0"/>
          <a:lstStyle/>
          <a:p>
            <a:pPr marL="0" marR="0" lvl="0" indent="0" defTabSz="914400" rtl="0" eaLnBrk="1" fontAlgn="auto" latinLnBrk="0" hangingPunct="1">
              <a:lnSpc>
                <a:spcPct val="95000"/>
              </a:lnSpc>
              <a:spcBef>
                <a:spcPts val="0"/>
              </a:spcBef>
              <a:spcAft>
                <a:spcPts val="0"/>
              </a:spcAft>
              <a:buClrTx/>
              <a:buSzTx/>
              <a:buFont typeface="Arial" pitchFamily="34" charset="0"/>
              <a:buNone/>
              <a:tabLst/>
              <a:defRPr/>
            </a:pPr>
            <a:r>
              <a:rPr kumimoji="0" lang="en-US" b="1" i="0" u="none" strike="noStrike" kern="1200" cap="none" spc="0" normalizeH="0" baseline="0" noProof="0" dirty="0" smtClean="0">
                <a:ln>
                  <a:noFill/>
                </a:ln>
                <a:solidFill>
                  <a:srgbClr val="FFFF00"/>
                </a:solidFill>
                <a:effectLst>
                  <a:outerShdw blurRad="50800" dist="38100" algn="l" rotWithShape="0">
                    <a:schemeClr val="tx2">
                      <a:alpha val="40000"/>
                    </a:schemeClr>
                  </a:outerShdw>
                </a:effectLst>
                <a:uLnTx/>
                <a:uFillTx/>
                <a:latin typeface="Arial" pitchFamily="34" charset="0"/>
                <a:ea typeface="+mn-ea"/>
                <a:cs typeface="Arial" pitchFamily="34" charset="0"/>
              </a:rPr>
              <a:t>Additional Topics</a:t>
            </a:r>
            <a:endParaRPr kumimoji="0" lang="en-US" b="1" i="0" u="none" strike="noStrike" kern="1200" cap="none" spc="0" normalizeH="0" baseline="0" noProof="0" dirty="0">
              <a:ln>
                <a:noFill/>
              </a:ln>
              <a:solidFill>
                <a:srgbClr val="FFFF00"/>
              </a:solidFill>
              <a:effectLst>
                <a:outerShdw blurRad="50800" dist="38100" algn="l" rotWithShape="0">
                  <a:schemeClr val="tx2">
                    <a:alpha val="40000"/>
                  </a:schemeClr>
                </a:outerShdw>
              </a:effectLst>
              <a:uLnTx/>
              <a:uFillTx/>
              <a:latin typeface="Arial" pitchFamily="34" charset="0"/>
              <a:ea typeface="+mn-ea"/>
              <a:cs typeface="Arial" pitchFamily="34" charset="0"/>
            </a:endParaRPr>
          </a:p>
        </p:txBody>
      </p:sp>
      <p:sp>
        <p:nvSpPr>
          <p:cNvPr id="24" name="Content Placeholder 13"/>
          <p:cNvSpPr txBox="1">
            <a:spLocks/>
          </p:cNvSpPr>
          <p:nvPr/>
        </p:nvSpPr>
        <p:spPr>
          <a:xfrm>
            <a:off x="539750" y="1210129"/>
            <a:ext cx="3948114" cy="346074"/>
          </a:xfrm>
          <a:prstGeom prst="rect">
            <a:avLst/>
          </a:prstGeom>
        </p:spPr>
        <p:txBody>
          <a:bodyPr lIns="0" tIns="0" rIns="0" bIns="0" anchor="b" anchorCtr="0"/>
          <a:lstStyle/>
          <a:p>
            <a:pPr marL="0" marR="0" lvl="0" indent="0" defTabSz="914400" rtl="0" eaLnBrk="1" fontAlgn="auto" latinLnBrk="0" hangingPunct="1">
              <a:lnSpc>
                <a:spcPct val="95000"/>
              </a:lnSpc>
              <a:spcBef>
                <a:spcPts val="0"/>
              </a:spcBef>
              <a:spcAft>
                <a:spcPts val="0"/>
              </a:spcAft>
              <a:buClrTx/>
              <a:buSzTx/>
              <a:buFont typeface="Arial" pitchFamily="34" charset="0"/>
              <a:buNone/>
              <a:tabLst/>
              <a:defRPr/>
            </a:pPr>
            <a:endParaRPr kumimoji="0" lang="en-US" b="1" i="0" u="none" strike="noStrike" kern="1200" cap="none" spc="0" normalizeH="0" baseline="0" noProof="0" dirty="0">
              <a:ln>
                <a:noFill/>
              </a:ln>
              <a:solidFill>
                <a:srgbClr val="FFFF00"/>
              </a:solidFill>
              <a:effectLst>
                <a:outerShdw blurRad="50800" dist="38100" algn="l" rotWithShape="0">
                  <a:schemeClr val="tx2">
                    <a:alpha val="40000"/>
                  </a:schemeClr>
                </a:outerShdw>
              </a:effectLst>
              <a:uLnTx/>
              <a:uFillTx/>
              <a:latin typeface="Arial" pitchFamily="34" charset="0"/>
              <a:ea typeface="+mn-ea"/>
              <a:cs typeface="Arial" pitchFamily="34" charset="0"/>
            </a:endParaRPr>
          </a:p>
        </p:txBody>
      </p:sp>
      <p:sp>
        <p:nvSpPr>
          <p:cNvPr id="25" name="TextBox 24"/>
          <p:cNvSpPr txBox="1"/>
          <p:nvPr/>
        </p:nvSpPr>
        <p:spPr>
          <a:xfrm>
            <a:off x="8698727" y="1924216"/>
            <a:ext cx="938254" cy="144297"/>
          </a:xfrm>
          <a:prstGeom prst="rect">
            <a:avLst/>
          </a:prstGeom>
          <a:noFill/>
        </p:spPr>
        <p:txBody>
          <a:bodyPr wrap="square" lIns="0" tIns="0" rIns="0" bIns="0" rtlCol="0">
            <a:noAutofit/>
          </a:bodyPr>
          <a:lstStyle/>
          <a:p>
            <a:pPr algn="ctr"/>
            <a:endParaRPr lang="en-US" sz="1600" dirty="0" smtClean="0">
              <a:solidFill>
                <a:schemeClr val="bg1"/>
              </a:solidFill>
              <a:latin typeface="Arial" pitchFamily="34" charset="0"/>
              <a:cs typeface="Arial" pitchFamily="34" charset="0"/>
            </a:endParaRPr>
          </a:p>
        </p:txBody>
      </p:sp>
      <p:sp>
        <p:nvSpPr>
          <p:cNvPr id="26" name="Rectangle 25"/>
          <p:cNvSpPr/>
          <p:nvPr/>
        </p:nvSpPr>
        <p:spPr>
          <a:xfrm>
            <a:off x="283464" y="5807034"/>
            <a:ext cx="8724900" cy="339959"/>
          </a:xfrm>
          <a:prstGeom prst="rect">
            <a:avLst/>
          </a:prstGeom>
        </p:spPr>
        <p:txBody>
          <a:bodyPr wrap="square" lIns="0" tIns="0" rIns="0" bIns="0" anchor="b" anchorCtr="0">
            <a:noAutofit/>
          </a:bodyPr>
          <a:lstStyle/>
          <a:p>
            <a:pPr>
              <a:lnSpc>
                <a:spcPct val="95000"/>
              </a:lnSpc>
              <a:spcBef>
                <a:spcPts val="200"/>
              </a:spcBef>
              <a:buNone/>
            </a:pPr>
            <a:r>
              <a:rPr lang="en-US" altLang="ja-JP" sz="900" dirty="0" smtClean="0">
                <a:solidFill>
                  <a:schemeClr val="bg1"/>
                </a:solidFill>
                <a:latin typeface="Arial" pitchFamily="34" charset="0"/>
                <a:cs typeface="Arial" pitchFamily="34" charset="0"/>
              </a:rPr>
              <a:t>PCSK9 = proprotein convertase subtilisin/kexin type 9.</a:t>
            </a:r>
          </a:p>
        </p:txBody>
      </p:sp>
    </p:spTree>
    <p:extLst>
      <p:ext uri="{BB962C8B-B14F-4D97-AF65-F5344CB8AC3E}">
        <p14:creationId xmlns:p14="http://schemas.microsoft.com/office/powerpoint/2010/main" val="88188135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8"/>
          <p:cNvGrpSpPr/>
          <p:nvPr/>
        </p:nvGrpSpPr>
        <p:grpSpPr>
          <a:xfrm>
            <a:off x="240213" y="1264343"/>
            <a:ext cx="3905250" cy="4478640"/>
            <a:chOff x="240213" y="1264343"/>
            <a:chExt cx="3905250" cy="4478640"/>
          </a:xfrm>
        </p:grpSpPr>
        <p:grpSp>
          <p:nvGrpSpPr>
            <p:cNvPr id="4" name="Group 31"/>
            <p:cNvGrpSpPr/>
            <p:nvPr/>
          </p:nvGrpSpPr>
          <p:grpSpPr>
            <a:xfrm>
              <a:off x="821227" y="1264343"/>
              <a:ext cx="2823622" cy="3621187"/>
              <a:chOff x="5974803" y="1275495"/>
              <a:chExt cx="2873047" cy="3621187"/>
            </a:xfrm>
          </p:grpSpPr>
          <p:sp>
            <p:nvSpPr>
              <p:cNvPr id="19" name="Pentagon 18"/>
              <p:cNvSpPr/>
              <p:nvPr/>
            </p:nvSpPr>
            <p:spPr bwMode="ltGray">
              <a:xfrm rot="5400000">
                <a:off x="5667250" y="2091298"/>
                <a:ext cx="3566643" cy="2044126"/>
              </a:xfrm>
              <a:prstGeom prst="homePlate">
                <a:avLst>
                  <a:gd name="adj" fmla="val 24363"/>
                </a:avLst>
              </a:prstGeom>
              <a:gradFill>
                <a:gsLst>
                  <a:gs pos="0">
                    <a:schemeClr val="accent1">
                      <a:lumMod val="10000"/>
                      <a:lumOff val="90000"/>
                    </a:schemeClr>
                  </a:gs>
                  <a:gs pos="50000">
                    <a:schemeClr val="accent1">
                      <a:lumMod val="10000"/>
                      <a:lumOff val="90000"/>
                    </a:schemeClr>
                  </a:gs>
                  <a:gs pos="100000">
                    <a:schemeClr val="bg2"/>
                  </a:gs>
                </a:gsLst>
                <a:lin ang="10800000" scaled="0"/>
              </a:gradFill>
              <a:ln w="28575" cap="flat" cmpd="sng" algn="ctr">
                <a:noFill/>
                <a:prstDash val="solid"/>
              </a:ln>
              <a:effectLst>
                <a:outerShdw blurRad="50800" dist="38100" dir="2700000" algn="tl" rotWithShape="0">
                  <a:prstClr val="black">
                    <a:alpha val="40000"/>
                  </a:prstClr>
                </a:outerShdw>
              </a:effectLst>
            </p:spPr>
            <p:txBody>
              <a:bodyPr rtlCol="0" anchor="ctr"/>
              <a:lstStyle/>
              <a:p>
                <a:pPr algn="ctr">
                  <a:defRPr/>
                </a:pPr>
                <a:endParaRPr lang="en-US" altLang="en-US" sz="1000" kern="0" dirty="0">
                  <a:solidFill>
                    <a:sysClr val="window" lastClr="FFFFFF"/>
                  </a:solidFill>
                  <a:latin typeface="Arial" pitchFamily="34" charset="0"/>
                </a:endParaRPr>
              </a:p>
            </p:txBody>
          </p:sp>
          <p:sp>
            <p:nvSpPr>
              <p:cNvPr id="20" name="Rectangle 19"/>
              <p:cNvSpPr/>
              <p:nvPr/>
            </p:nvSpPr>
            <p:spPr bwMode="white">
              <a:xfrm>
                <a:off x="6717659" y="3104908"/>
                <a:ext cx="1470274" cy="1528624"/>
              </a:xfrm>
              <a:prstGeom prst="rect">
                <a:avLst/>
              </a:prstGeom>
            </p:spPr>
            <p:txBody>
              <a:bodyPr wrap="none">
                <a:spAutoFit/>
              </a:bodyPr>
              <a:lstStyle/>
              <a:p>
                <a:pPr algn="ctr">
                  <a:lnSpc>
                    <a:spcPts val="4200"/>
                  </a:lnSpc>
                  <a:defRPr/>
                </a:pPr>
                <a:r>
                  <a:rPr lang="en-US" sz="3600" kern="0" dirty="0">
                    <a:solidFill>
                      <a:srgbClr val="001E61"/>
                    </a:solidFill>
                    <a:latin typeface="Arial Narrow" pitchFamily="34" charset="0"/>
                  </a:rPr>
                  <a:t>EVERY</a:t>
                </a:r>
                <a:r>
                  <a:rPr lang="en-US" sz="4800" b="1" kern="0" dirty="0">
                    <a:solidFill>
                      <a:srgbClr val="001E61"/>
                    </a:solidFill>
                    <a:latin typeface="Arial Narrow" pitchFamily="34" charset="0"/>
                  </a:rPr>
                  <a:t/>
                </a:r>
                <a:br>
                  <a:rPr lang="en-US" sz="4800" b="1" kern="0" dirty="0">
                    <a:solidFill>
                      <a:srgbClr val="001E61"/>
                    </a:solidFill>
                    <a:latin typeface="Arial Narrow" pitchFamily="34" charset="0"/>
                  </a:rPr>
                </a:br>
                <a:r>
                  <a:rPr lang="en-US" sz="4800" b="1" kern="0" spc="300" dirty="0">
                    <a:solidFill>
                      <a:srgbClr val="001E61"/>
                    </a:solidFill>
                    <a:latin typeface="Arial Narrow" pitchFamily="34" charset="0"/>
                  </a:rPr>
                  <a:t>TWO</a:t>
                </a:r>
              </a:p>
              <a:p>
                <a:pPr algn="ctr">
                  <a:lnSpc>
                    <a:spcPts val="2400"/>
                  </a:lnSpc>
                  <a:defRPr/>
                </a:pPr>
                <a:r>
                  <a:rPr lang="en-US" sz="3200" b="1" kern="0" dirty="0">
                    <a:solidFill>
                      <a:srgbClr val="001E61"/>
                    </a:solidFill>
                    <a:latin typeface="Arial Narrow" pitchFamily="34" charset="0"/>
                  </a:rPr>
                  <a:t>WEEKS</a:t>
                </a:r>
                <a:endParaRPr lang="en-US" sz="3600" b="1" kern="0" dirty="0">
                  <a:solidFill>
                    <a:srgbClr val="001E61"/>
                  </a:solidFill>
                  <a:latin typeface="Arial Narrow" pitchFamily="34" charset="0"/>
                </a:endParaRPr>
              </a:p>
            </p:txBody>
          </p:sp>
          <p:grpSp>
            <p:nvGrpSpPr>
              <p:cNvPr id="5" name="Group 25"/>
              <p:cNvGrpSpPr/>
              <p:nvPr/>
            </p:nvGrpSpPr>
            <p:grpSpPr>
              <a:xfrm>
                <a:off x="5974803" y="1275495"/>
                <a:ext cx="2873047" cy="2095497"/>
                <a:chOff x="5974803" y="1178510"/>
                <a:chExt cx="2873047" cy="2095497"/>
              </a:xfrm>
            </p:grpSpPr>
            <p:sp>
              <p:nvSpPr>
                <p:cNvPr id="23" name="TextBox 22"/>
                <p:cNvSpPr txBox="1"/>
                <p:nvPr/>
              </p:nvSpPr>
              <p:spPr>
                <a:xfrm>
                  <a:off x="7933450" y="1178510"/>
                  <a:ext cx="914400" cy="914400"/>
                </a:xfrm>
                <a:prstGeom prst="rect">
                  <a:avLst/>
                </a:prstGeom>
                <a:noFill/>
              </p:spPr>
              <p:txBody>
                <a:bodyPr wrap="none" lIns="0" tIns="0" rIns="0" bIns="0" rtlCol="0">
                  <a:noAutofit/>
                </a:bodyPr>
                <a:lstStyle/>
                <a:p>
                  <a:endParaRPr lang="en-US" sz="1200" dirty="0">
                    <a:solidFill>
                      <a:prstClr val="white"/>
                    </a:solidFill>
                    <a:latin typeface="Arial" pitchFamily="34" charset="0"/>
                    <a:cs typeface="Arial" pitchFamily="34" charset="0"/>
                  </a:endParaRPr>
                </a:p>
              </p:txBody>
            </p:sp>
            <p:sp>
              <p:nvSpPr>
                <p:cNvPr id="24" name="TextBox 23"/>
                <p:cNvSpPr txBox="1"/>
                <p:nvPr/>
              </p:nvSpPr>
              <p:spPr>
                <a:xfrm>
                  <a:off x="5974803" y="2590959"/>
                  <a:ext cx="2209800" cy="523220"/>
                </a:xfrm>
                <a:prstGeom prst="rect">
                  <a:avLst/>
                </a:prstGeom>
                <a:noFill/>
              </p:spPr>
              <p:txBody>
                <a:bodyPr wrap="square" rtlCol="0">
                  <a:spAutoFit/>
                </a:bodyPr>
                <a:lstStyle/>
                <a:p>
                  <a:pPr algn="ctr">
                    <a:defRPr/>
                  </a:pPr>
                  <a:endParaRPr lang="en-US" sz="2800" kern="0" dirty="0">
                    <a:solidFill>
                      <a:sysClr val="window" lastClr="FFFFFF"/>
                    </a:solidFill>
                    <a:latin typeface="Arial" pitchFamily="34" charset="0"/>
                  </a:endParaRPr>
                </a:p>
              </p:txBody>
            </p:sp>
            <p:sp>
              <p:nvSpPr>
                <p:cNvPr id="25" name="TextBox 24"/>
                <p:cNvSpPr txBox="1"/>
                <p:nvPr/>
              </p:nvSpPr>
              <p:spPr>
                <a:xfrm>
                  <a:off x="6955658" y="1676410"/>
                  <a:ext cx="914400" cy="914400"/>
                </a:xfrm>
                <a:prstGeom prst="rect">
                  <a:avLst/>
                </a:prstGeom>
                <a:noFill/>
              </p:spPr>
              <p:txBody>
                <a:bodyPr wrap="none" lIns="0" tIns="0" rIns="0" bIns="0" rtlCol="0">
                  <a:noAutofit/>
                </a:bodyPr>
                <a:lstStyle/>
                <a:p>
                  <a:pPr algn="ctr">
                    <a:lnSpc>
                      <a:spcPts val="4000"/>
                    </a:lnSpc>
                  </a:pPr>
                  <a:r>
                    <a:rPr lang="en-US" altLang="en-US" sz="6000" b="1" kern="0" spc="300" dirty="0">
                      <a:solidFill>
                        <a:srgbClr val="E53E30"/>
                      </a:solidFill>
                      <a:latin typeface="Arial Narrow" pitchFamily="34" charset="0"/>
                    </a:rPr>
                    <a:t>ONE</a:t>
                  </a:r>
                  <a:endParaRPr lang="en-US" altLang="en-US" sz="4400" b="1" kern="0" spc="300" dirty="0">
                    <a:solidFill>
                      <a:srgbClr val="E53E30"/>
                    </a:solidFill>
                    <a:latin typeface="Arial" pitchFamily="34" charset="0"/>
                  </a:endParaRPr>
                </a:p>
              </p:txBody>
            </p:sp>
            <p:sp>
              <p:nvSpPr>
                <p:cNvPr id="26" name="TextBox 25"/>
                <p:cNvSpPr txBox="1"/>
                <p:nvPr/>
              </p:nvSpPr>
              <p:spPr>
                <a:xfrm>
                  <a:off x="6761695" y="2359607"/>
                  <a:ext cx="914400" cy="914400"/>
                </a:xfrm>
                <a:prstGeom prst="rect">
                  <a:avLst/>
                </a:prstGeom>
                <a:noFill/>
              </p:spPr>
              <p:txBody>
                <a:bodyPr wrap="none" lIns="0" tIns="0" rIns="0" bIns="0" rtlCol="0">
                  <a:noAutofit/>
                </a:bodyPr>
                <a:lstStyle/>
                <a:p>
                  <a:r>
                    <a:rPr lang="en-US" altLang="en-US" sz="4800" b="1" kern="0" dirty="0">
                      <a:solidFill>
                        <a:srgbClr val="E53E30"/>
                      </a:solidFill>
                      <a:latin typeface="Arial Narrow" pitchFamily="34" charset="0"/>
                    </a:rPr>
                    <a:t>DOSE</a:t>
                  </a:r>
                  <a:endParaRPr lang="en-US" sz="1200" dirty="0">
                    <a:solidFill>
                      <a:prstClr val="white"/>
                    </a:solidFill>
                    <a:latin typeface="Arial" pitchFamily="34" charset="0"/>
                    <a:cs typeface="Arial" pitchFamily="34" charset="0"/>
                  </a:endParaRPr>
                </a:p>
              </p:txBody>
            </p:sp>
            <p:sp>
              <p:nvSpPr>
                <p:cNvPr id="27" name="Rectangle 26"/>
                <p:cNvSpPr/>
                <p:nvPr/>
              </p:nvSpPr>
              <p:spPr>
                <a:xfrm>
                  <a:off x="6561336" y="2052850"/>
                  <a:ext cx="1885834" cy="461665"/>
                </a:xfrm>
                <a:prstGeom prst="rect">
                  <a:avLst/>
                </a:prstGeom>
              </p:spPr>
              <p:txBody>
                <a:bodyPr wrap="none">
                  <a:spAutoFit/>
                </a:bodyPr>
                <a:lstStyle/>
                <a:p>
                  <a:r>
                    <a:rPr lang="en-US" altLang="en-US" sz="2400" kern="0" spc="300" dirty="0">
                      <a:solidFill>
                        <a:srgbClr val="E53E30"/>
                      </a:solidFill>
                      <a:latin typeface="Arial Narrow" pitchFamily="34" charset="0"/>
                    </a:rPr>
                    <a:t>140 </a:t>
                  </a:r>
                  <a:r>
                    <a:rPr lang="en-US" altLang="en-US" sz="2400" kern="0" spc="300" dirty="0" smtClean="0">
                      <a:solidFill>
                        <a:srgbClr val="E53E30"/>
                      </a:solidFill>
                      <a:latin typeface="Arial Narrow" pitchFamily="34" charset="0"/>
                    </a:rPr>
                    <a:t>MG/ML</a:t>
                  </a:r>
                  <a:endParaRPr lang="en-US" sz="1400" spc="300" dirty="0">
                    <a:solidFill>
                      <a:prstClr val="black"/>
                    </a:solidFill>
                  </a:endParaRPr>
                </a:p>
              </p:txBody>
            </p:sp>
          </p:grpSp>
          <p:cxnSp>
            <p:nvCxnSpPr>
              <p:cNvPr id="22" name="Straight Connector 21"/>
              <p:cNvCxnSpPr/>
              <p:nvPr/>
            </p:nvCxnSpPr>
            <p:spPr>
              <a:xfrm>
                <a:off x="6927273" y="3144982"/>
                <a:ext cx="1066800"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4099" name="Picture 3" descr="C:\Users\KristinS\AppData\Local\Microsoft\Windows\Temporary Internet Files\Content.Outlook\XVEYLRZT\SureClick.png"/>
            <p:cNvPicPr>
              <a:picLocks noChangeAspect="1" noChangeArrowheads="1"/>
            </p:cNvPicPr>
            <p:nvPr/>
          </p:nvPicPr>
          <p:blipFill>
            <a:blip r:embed="rId3" cstate="screen"/>
            <a:srcRect/>
            <a:stretch>
              <a:fillRect/>
            </a:stretch>
          </p:blipFill>
          <p:spPr bwMode="auto">
            <a:xfrm>
              <a:off x="240213" y="4905966"/>
              <a:ext cx="3905250" cy="837017"/>
            </a:xfrm>
            <a:prstGeom prst="rect">
              <a:avLst/>
            </a:prstGeom>
            <a:noFill/>
          </p:spPr>
        </p:pic>
      </p:grpSp>
      <p:sp>
        <p:nvSpPr>
          <p:cNvPr id="40" name="Content Placeholder 39"/>
          <p:cNvSpPr>
            <a:spLocks noGrp="1"/>
          </p:cNvSpPr>
          <p:nvPr>
            <p:ph sz="half" idx="2"/>
          </p:nvPr>
        </p:nvSpPr>
        <p:spPr>
          <a:xfrm>
            <a:off x="4157663" y="1399032"/>
            <a:ext cx="4843461" cy="4525963"/>
          </a:xfrm>
        </p:spPr>
        <p:txBody>
          <a:bodyPr>
            <a:noAutofit/>
          </a:bodyPr>
          <a:lstStyle/>
          <a:p>
            <a:r>
              <a:rPr lang="en-US" sz="2000" dirty="0" smtClean="0"/>
              <a:t>Dosage and Administration</a:t>
            </a:r>
            <a:r>
              <a:rPr lang="en-US" sz="2000" baseline="30000" dirty="0" smtClean="0"/>
              <a:t>1</a:t>
            </a:r>
            <a:r>
              <a:rPr lang="en-US" sz="2000" dirty="0" smtClean="0"/>
              <a:t> </a:t>
            </a:r>
          </a:p>
          <a:p>
            <a:pPr lvl="1"/>
            <a:r>
              <a:rPr lang="en-US" sz="1800" dirty="0" smtClean="0"/>
              <a:t>Self-administered subcutaneously via a SureClick</a:t>
            </a:r>
            <a:r>
              <a:rPr lang="en-US" sz="1800" baseline="30000" dirty="0" smtClean="0"/>
              <a:t>®</a:t>
            </a:r>
            <a:r>
              <a:rPr lang="en-US" sz="1800" dirty="0" smtClean="0"/>
              <a:t> single-use, prefilled autoinjector </a:t>
            </a:r>
          </a:p>
          <a:p>
            <a:pPr lvl="1"/>
            <a:r>
              <a:rPr lang="en-US" sz="1800" dirty="0" smtClean="0"/>
              <a:t>Hidden 27-gauge needle</a:t>
            </a:r>
          </a:p>
          <a:p>
            <a:pPr lvl="1"/>
            <a:r>
              <a:rPr lang="en-US" sz="1800" dirty="0" smtClean="0"/>
              <a:t>Keep Repatha</a:t>
            </a:r>
            <a:r>
              <a:rPr lang="en-US" sz="1800" baseline="20000" dirty="0" smtClean="0"/>
              <a:t>™</a:t>
            </a:r>
            <a:r>
              <a:rPr lang="en-US" sz="1800" dirty="0" smtClean="0"/>
              <a:t> refrigerated. Prior to use, may be kept at room temperature (up to 25°C [77°F]) in the original carton for up to 30 days </a:t>
            </a:r>
          </a:p>
          <a:p>
            <a:pPr lvl="1"/>
            <a:r>
              <a:rPr lang="en-US" sz="1800" dirty="0" smtClean="0"/>
              <a:t>Allow to warm to room temperature for 30 minutes prior to use</a:t>
            </a:r>
          </a:p>
          <a:p>
            <a:pPr lvl="1"/>
            <a:r>
              <a:rPr lang="en-US" sz="1800" dirty="0" smtClean="0"/>
              <a:t>No dose adjustment necessary for patients with mild to moderate renal or hepatic impairment</a:t>
            </a:r>
          </a:p>
          <a:p>
            <a:pPr lvl="1"/>
            <a:r>
              <a:rPr lang="en-US" sz="1800" dirty="0" smtClean="0"/>
              <a:t>No overall differences in safety or effectiveness were observed between patients </a:t>
            </a:r>
            <a:r>
              <a:rPr lang="en-US" sz="1800" dirty="0" smtClean="0">
                <a:sym typeface="Symbol"/>
              </a:rPr>
              <a:t></a:t>
            </a:r>
            <a:r>
              <a:rPr lang="en-US" sz="1800" dirty="0" smtClean="0"/>
              <a:t> 65 years old and younger patients</a:t>
            </a:r>
          </a:p>
          <a:p>
            <a:endParaRPr lang="en-US" sz="1400" dirty="0"/>
          </a:p>
        </p:txBody>
      </p:sp>
      <p:sp>
        <p:nvSpPr>
          <p:cNvPr id="3" name="Title 2"/>
          <p:cNvSpPr>
            <a:spLocks noGrp="1"/>
          </p:cNvSpPr>
          <p:nvPr>
            <p:ph type="title"/>
          </p:nvPr>
        </p:nvSpPr>
        <p:spPr/>
        <p:txBody>
          <a:bodyPr>
            <a:noAutofit/>
          </a:bodyPr>
          <a:lstStyle/>
          <a:p>
            <a:r>
              <a:rPr lang="en-US" dirty="0" smtClean="0"/>
              <a:t>One Fixed, 140 mg Dose Q2W for Intensive, Predictable* LDL-C Response</a:t>
            </a:r>
            <a:endParaRPr lang="en-US" dirty="0"/>
          </a:p>
        </p:txBody>
      </p:sp>
      <p:sp>
        <p:nvSpPr>
          <p:cNvPr id="14" name="TextBox 13"/>
          <p:cNvSpPr txBox="1"/>
          <p:nvPr/>
        </p:nvSpPr>
        <p:spPr>
          <a:xfrm>
            <a:off x="283463" y="5399904"/>
            <a:ext cx="8731949" cy="730680"/>
          </a:xfrm>
          <a:prstGeom prst="rect">
            <a:avLst/>
          </a:prstGeom>
          <a:noFill/>
        </p:spPr>
        <p:txBody>
          <a:bodyPr vert="horz" wrap="square" lIns="0" tIns="0" rIns="0" bIns="0" rtlCol="0" anchor="b" anchorCtr="0">
            <a:noAutofit/>
          </a:bodyPr>
          <a:lstStyle>
            <a:defPPr>
              <a:defRPr lang="en-US"/>
            </a:defPPr>
            <a:lvl1pPr>
              <a:defRPr sz="900" b="0">
                <a:solidFill>
                  <a:srgbClr val="000000"/>
                </a:solidFill>
                <a:latin typeface="Arial"/>
              </a:defRPr>
            </a:lvl1pPr>
          </a:lstStyle>
          <a:p>
            <a:endParaRPr lang="en-US" dirty="0">
              <a:solidFill>
                <a:schemeClr val="bg2"/>
              </a:solidFill>
              <a:latin typeface="Arial" pitchFamily="34" charset="0"/>
              <a:cs typeface="Arial" pitchFamily="34" charset="0"/>
            </a:endParaRPr>
          </a:p>
        </p:txBody>
      </p:sp>
      <p:sp>
        <p:nvSpPr>
          <p:cNvPr id="38" name="TextBox 37"/>
          <p:cNvSpPr txBox="1"/>
          <p:nvPr/>
        </p:nvSpPr>
        <p:spPr>
          <a:xfrm>
            <a:off x="283464" y="6334440"/>
            <a:ext cx="6544578" cy="242445"/>
          </a:xfrm>
          <a:prstGeom prst="rect">
            <a:avLst/>
          </a:prstGeom>
          <a:noFill/>
        </p:spPr>
        <p:txBody>
          <a:bodyPr vert="horz" wrap="square" lIns="0" tIns="0" rIns="0" bIns="0" rtlCol="0" anchor="b" anchorCtr="0">
            <a:noAutofit/>
          </a:bodyPr>
          <a:lstStyle>
            <a:defPPr>
              <a:defRPr lang="en-US"/>
            </a:defPPr>
            <a:lvl1pPr>
              <a:defRPr sz="900" b="0">
                <a:solidFill>
                  <a:srgbClr val="000000"/>
                </a:solidFill>
                <a:latin typeface="Arial"/>
              </a:defRPr>
            </a:lvl1pPr>
          </a:lstStyle>
          <a:p>
            <a:pPr>
              <a:spcBef>
                <a:spcPts val="200"/>
              </a:spcBef>
            </a:pPr>
            <a:r>
              <a:rPr lang="en-US" dirty="0" smtClean="0"/>
              <a:t>1. Repatha</a:t>
            </a:r>
            <a:r>
              <a:rPr lang="en-US" baseline="30000" dirty="0" smtClean="0"/>
              <a:t>™</a:t>
            </a:r>
            <a:r>
              <a:rPr lang="en-US" dirty="0" smtClean="0"/>
              <a:t> (evolocumab) Prescribing Information, Amgen</a:t>
            </a:r>
            <a:r>
              <a:rPr lang="en-US" altLang="ja-JP" dirty="0" smtClean="0">
                <a:solidFill>
                  <a:schemeClr val="tx1"/>
                </a:solidFill>
                <a:latin typeface="Arial" pitchFamily="34" charset="0"/>
                <a:cs typeface="Arial" pitchFamily="34" charset="0"/>
              </a:rPr>
              <a:t>. 2. Data on file, Amgen.</a:t>
            </a:r>
          </a:p>
        </p:txBody>
      </p:sp>
      <p:sp>
        <p:nvSpPr>
          <p:cNvPr id="37" name="TextBox 36"/>
          <p:cNvSpPr txBox="1"/>
          <p:nvPr/>
        </p:nvSpPr>
        <p:spPr>
          <a:xfrm>
            <a:off x="8210550" y="942975"/>
            <a:ext cx="914400" cy="914400"/>
          </a:xfrm>
          <a:prstGeom prst="rect">
            <a:avLst/>
          </a:prstGeom>
          <a:noFill/>
        </p:spPr>
        <p:txBody>
          <a:bodyPr wrap="none" lIns="0" tIns="0" rIns="0" bIns="0" rtlCol="0">
            <a:noAutofit/>
          </a:bodyPr>
          <a:lstStyle/>
          <a:p>
            <a:endParaRPr lang="en-US" sz="1200" dirty="0" smtClean="0">
              <a:solidFill>
                <a:schemeClr val="bg1"/>
              </a:solidFill>
              <a:latin typeface="Arial" pitchFamily="34" charset="0"/>
              <a:cs typeface="Arial" pitchFamily="34" charset="0"/>
            </a:endParaRPr>
          </a:p>
        </p:txBody>
      </p:sp>
      <p:sp>
        <p:nvSpPr>
          <p:cNvPr id="12" name="Rectangle 11"/>
          <p:cNvSpPr/>
          <p:nvPr/>
        </p:nvSpPr>
        <p:spPr>
          <a:xfrm>
            <a:off x="283464" y="5871046"/>
            <a:ext cx="8891187" cy="276999"/>
          </a:xfrm>
          <a:prstGeom prst="rect">
            <a:avLst/>
          </a:prstGeom>
        </p:spPr>
        <p:txBody>
          <a:bodyPr wrap="square" lIns="0" tIns="0" rIns="0" bIns="0" anchor="b" anchorCtr="0">
            <a:noAutofit/>
          </a:bodyPr>
          <a:lstStyle/>
          <a:p>
            <a:r>
              <a:rPr lang="en-US" sz="900" dirty="0" smtClean="0">
                <a:solidFill>
                  <a:schemeClr val="bg2"/>
                </a:solidFill>
                <a:latin typeface="Arial" pitchFamily="34" charset="0"/>
                <a:cs typeface="Arial" pitchFamily="34" charset="0"/>
              </a:rPr>
              <a:t/>
            </a:r>
            <a:br>
              <a:rPr lang="en-US" sz="900" dirty="0" smtClean="0">
                <a:solidFill>
                  <a:schemeClr val="bg2"/>
                </a:solidFill>
                <a:latin typeface="Arial" pitchFamily="34" charset="0"/>
                <a:cs typeface="Arial" pitchFamily="34" charset="0"/>
              </a:rPr>
            </a:br>
            <a:r>
              <a:rPr lang="en-US" sz="900" dirty="0" smtClean="0">
                <a:solidFill>
                  <a:schemeClr val="bg2"/>
                </a:solidFill>
                <a:latin typeface="Arial" pitchFamily="34" charset="0"/>
                <a:cs typeface="Arial" pitchFamily="34" charset="0"/>
              </a:rPr>
              <a:t/>
            </a:r>
            <a:br>
              <a:rPr lang="en-US" sz="900" dirty="0" smtClean="0">
                <a:solidFill>
                  <a:schemeClr val="bg2"/>
                </a:solidFill>
                <a:latin typeface="Arial" pitchFamily="34" charset="0"/>
                <a:cs typeface="Arial" pitchFamily="34" charset="0"/>
              </a:rPr>
            </a:br>
            <a:r>
              <a:rPr lang="en-US" sz="900" dirty="0" smtClean="0">
                <a:solidFill>
                  <a:schemeClr val="bg2"/>
                </a:solidFill>
                <a:latin typeface="Arial" pitchFamily="34" charset="0"/>
                <a:cs typeface="Arial" pitchFamily="34" charset="0"/>
              </a:rPr>
              <a:t>*In Study 1, patients achieved 63% to 77% LDL-C reduction across all statin types.</a:t>
            </a:r>
            <a:r>
              <a:rPr lang="en-US" sz="900" baseline="30000" dirty="0" smtClean="0">
                <a:solidFill>
                  <a:schemeClr val="bg2"/>
                </a:solidFill>
                <a:latin typeface="Arial" pitchFamily="34" charset="0"/>
                <a:cs typeface="Arial" pitchFamily="34" charset="0"/>
              </a:rPr>
              <a:t>2</a:t>
            </a:r>
            <a:endParaRPr lang="en-US" sz="900" baseline="30000" dirty="0" smtClean="0">
              <a:solidFill>
                <a:prstClr val="white"/>
              </a:solidFill>
              <a:latin typeface="Arial" pitchFamily="34" charset="0"/>
              <a:cs typeface="Arial" pitchFamily="34" charset="0"/>
            </a:endParaRPr>
          </a:p>
        </p:txBody>
      </p:sp>
      <p:grpSp>
        <p:nvGrpSpPr>
          <p:cNvPr id="6" name="Group 29"/>
          <p:cNvGrpSpPr/>
          <p:nvPr/>
        </p:nvGrpSpPr>
        <p:grpSpPr>
          <a:xfrm>
            <a:off x="728893" y="1280203"/>
            <a:ext cx="2743200" cy="4237394"/>
            <a:chOff x="-2922583" y="1260119"/>
            <a:chExt cx="2743200" cy="4237394"/>
          </a:xfrm>
        </p:grpSpPr>
        <p:pic>
          <p:nvPicPr>
            <p:cNvPr id="31" name="Picture 30" descr="MM8_0522.jpg"/>
            <p:cNvPicPr>
              <a:picLocks noChangeAspect="1"/>
            </p:cNvPicPr>
            <p:nvPr/>
          </p:nvPicPr>
          <p:blipFill>
            <a:blip r:embed="rId4" cstate="screen"/>
            <a:stretch>
              <a:fillRect/>
            </a:stretch>
          </p:blipFill>
          <p:spPr>
            <a:xfrm>
              <a:off x="-2922583" y="3666725"/>
              <a:ext cx="2743200" cy="1830788"/>
            </a:xfrm>
            <a:prstGeom prst="rect">
              <a:avLst/>
            </a:prstGeom>
            <a:solidFill>
              <a:srgbClr val="FFFFFF">
                <a:shade val="85000"/>
              </a:srgbClr>
            </a:solidFill>
            <a:ln w="88900" cap="sq">
              <a:noFill/>
              <a:miter lim="800000"/>
            </a:ln>
            <a:effectLst/>
          </p:spPr>
        </p:pic>
        <p:pic>
          <p:nvPicPr>
            <p:cNvPr id="1026" name="Picture 2" descr="C:\Users\KristinS\AppData\Local\Microsoft\Windows\Temporary Internet Files\Content.Outlook\XVEYLRZT\Rx.png"/>
            <p:cNvPicPr>
              <a:picLocks noChangeAspect="1" noChangeArrowheads="1"/>
            </p:cNvPicPr>
            <p:nvPr/>
          </p:nvPicPr>
          <p:blipFill>
            <a:blip r:embed="rId5"/>
            <a:srcRect/>
            <a:stretch>
              <a:fillRect/>
            </a:stretch>
          </p:blipFill>
          <p:spPr bwMode="auto">
            <a:xfrm>
              <a:off x="-2560759" y="1260119"/>
              <a:ext cx="2064855" cy="2517224"/>
            </a:xfrm>
            <a:prstGeom prst="rect">
              <a:avLst/>
            </a:prstGeom>
            <a:noFill/>
          </p:spPr>
        </p:pic>
      </p:grpSp>
    </p:spTree>
    <p:extLst>
      <p:ext uri="{BB962C8B-B14F-4D97-AF65-F5344CB8AC3E}">
        <p14:creationId xmlns:p14="http://schemas.microsoft.com/office/powerpoint/2010/main" val="719293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Repatha</a:t>
            </a:r>
            <a:r>
              <a:rPr lang="en-US" baseline="20000" dirty="0" smtClean="0"/>
              <a:t>™</a:t>
            </a:r>
            <a:r>
              <a:rPr lang="en-US" dirty="0" smtClean="0"/>
              <a:t> Dosing and Administration for Patients with </a:t>
            </a:r>
            <a:r>
              <a:rPr lang="en-US" dirty="0" err="1" smtClean="0"/>
              <a:t>HoFH</a:t>
            </a:r>
            <a:endParaRPr lang="en-US" dirty="0"/>
          </a:p>
        </p:txBody>
      </p:sp>
      <p:sp>
        <p:nvSpPr>
          <p:cNvPr id="6" name="Content Placeholder 6"/>
          <p:cNvSpPr>
            <a:spLocks noGrp="1"/>
          </p:cNvSpPr>
          <p:nvPr>
            <p:ph idx="4294967295"/>
          </p:nvPr>
        </p:nvSpPr>
        <p:spPr>
          <a:xfrm>
            <a:off x="468313" y="1400175"/>
            <a:ext cx="8675687" cy="4725988"/>
          </a:xfrm>
        </p:spPr>
        <p:txBody>
          <a:bodyPr/>
          <a:lstStyle/>
          <a:p>
            <a:pPr lvl="1"/>
            <a:r>
              <a:rPr lang="en-US" sz="2000" dirty="0" smtClean="0"/>
              <a:t>In patients with HoFH, the recommended subcutaneous dosage of Repatha</a:t>
            </a:r>
            <a:r>
              <a:rPr lang="en-US" sz="2000" baseline="20000" dirty="0" smtClean="0"/>
              <a:t>™</a:t>
            </a:r>
            <a:r>
              <a:rPr lang="en-US" sz="2000" dirty="0" smtClean="0"/>
              <a:t> is 420 mg QM</a:t>
            </a:r>
          </a:p>
          <a:p>
            <a:pPr lvl="1"/>
            <a:r>
              <a:rPr lang="en-US" sz="2000" dirty="0" smtClean="0"/>
              <a:t>Measure LDL-C levels 4 to 8 weeks after starting Repatha</a:t>
            </a:r>
            <a:r>
              <a:rPr lang="en-US" sz="2000" baseline="20000" dirty="0" smtClean="0"/>
              <a:t>™</a:t>
            </a:r>
            <a:r>
              <a:rPr lang="en-US" sz="2000" dirty="0" smtClean="0"/>
              <a:t>, since response to therapy will depend on the degree of LDL-receptor function</a:t>
            </a:r>
          </a:p>
          <a:p>
            <a:pPr lvl="1"/>
            <a:r>
              <a:rPr lang="en-US" sz="2000" dirty="0" smtClean="0"/>
              <a:t>To administer the 420 mg dose, give 3 Repatha</a:t>
            </a:r>
            <a:r>
              <a:rPr lang="en-US" sz="2000" baseline="20000" dirty="0" smtClean="0"/>
              <a:t>™</a:t>
            </a:r>
            <a:r>
              <a:rPr lang="en-US" sz="2000" dirty="0" smtClean="0"/>
              <a:t> injections consecutively within 30 minutes</a:t>
            </a:r>
          </a:p>
          <a:p>
            <a:pPr lvl="1"/>
            <a:r>
              <a:rPr lang="en-US" sz="2000" dirty="0" smtClean="0"/>
              <a:t>Keep </a:t>
            </a:r>
            <a:r>
              <a:rPr lang="en-US" sz="2000" dirty="0" err="1" smtClean="0"/>
              <a:t>Repatha</a:t>
            </a:r>
            <a:r>
              <a:rPr lang="en-US" sz="2000" baseline="20000" dirty="0" smtClean="0"/>
              <a:t>™</a:t>
            </a:r>
            <a:r>
              <a:rPr lang="en-US" sz="2000" dirty="0" smtClean="0"/>
              <a:t> refrigerated. Prior to use, may be kept at room temperature (up to 25°C [77°F]) in the original carton for up to 30 days</a:t>
            </a:r>
          </a:p>
          <a:p>
            <a:pPr lvl="1"/>
            <a:r>
              <a:rPr lang="en-US" sz="2000" dirty="0" smtClean="0"/>
              <a:t>Allow to warm to room temperature for 30 minutes prior to use</a:t>
            </a:r>
          </a:p>
        </p:txBody>
      </p:sp>
      <p:sp>
        <p:nvSpPr>
          <p:cNvPr id="5" name="TextBox 4"/>
          <p:cNvSpPr txBox="1"/>
          <p:nvPr/>
        </p:nvSpPr>
        <p:spPr>
          <a:xfrm>
            <a:off x="283464" y="6334440"/>
            <a:ext cx="6544578" cy="242445"/>
          </a:xfrm>
          <a:prstGeom prst="rect">
            <a:avLst/>
          </a:prstGeom>
          <a:noFill/>
        </p:spPr>
        <p:txBody>
          <a:bodyPr vert="horz" wrap="square" lIns="0" tIns="0" rIns="0" bIns="0" rtlCol="0" anchor="b" anchorCtr="0">
            <a:noAutofit/>
          </a:bodyPr>
          <a:lstStyle>
            <a:defPPr>
              <a:defRPr lang="en-US"/>
            </a:defPPr>
            <a:lvl1pPr>
              <a:defRPr sz="900" b="0">
                <a:solidFill>
                  <a:srgbClr val="000000"/>
                </a:solidFill>
                <a:latin typeface="Arial"/>
              </a:defRPr>
            </a:lvl1pPr>
          </a:lstStyle>
          <a:p>
            <a:pPr>
              <a:spcBef>
                <a:spcPts val="200"/>
              </a:spcBef>
            </a:pPr>
            <a:r>
              <a:rPr lang="en-US" dirty="0" smtClean="0"/>
              <a:t>Repatha</a:t>
            </a:r>
            <a:r>
              <a:rPr lang="en-US" baseline="30000" dirty="0" smtClean="0"/>
              <a:t>™</a:t>
            </a:r>
            <a:r>
              <a:rPr lang="en-US" dirty="0" smtClean="0"/>
              <a:t> (evolocumab) Prescribing Information, Amgen</a:t>
            </a:r>
            <a:r>
              <a:rPr lang="en-US" altLang="ja-JP" dirty="0" smtClean="0">
                <a:solidFill>
                  <a:prstClr val="black"/>
                </a:solidFill>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0988" y="1400176"/>
            <a:ext cx="8723312" cy="4725988"/>
          </a:xfrm>
        </p:spPr>
        <p:txBody>
          <a:bodyPr/>
          <a:lstStyle/>
          <a:p>
            <a:pPr lvl="1"/>
            <a:r>
              <a:rPr lang="en-US" sz="2100" dirty="0" smtClean="0"/>
              <a:t>Repatha</a:t>
            </a:r>
            <a:r>
              <a:rPr lang="en-US" sz="2100" baseline="20000" dirty="0" smtClean="0"/>
              <a:t>™</a:t>
            </a:r>
            <a:r>
              <a:rPr lang="en-US" sz="2100" dirty="0" smtClean="0"/>
              <a:t> delivers intensive, predictable LDL-C reduction</a:t>
            </a:r>
            <a:r>
              <a:rPr lang="en-US" sz="2100" baseline="30000" dirty="0" smtClean="0"/>
              <a:t>1</a:t>
            </a:r>
          </a:p>
          <a:p>
            <a:pPr lvl="2"/>
            <a:r>
              <a:rPr lang="en-US" sz="1800" dirty="0" smtClean="0"/>
              <a:t>Repatha</a:t>
            </a:r>
            <a:r>
              <a:rPr lang="en-US" sz="1800" baseline="20000" dirty="0" smtClean="0"/>
              <a:t>™</a:t>
            </a:r>
            <a:r>
              <a:rPr lang="en-US" sz="1800" dirty="0" smtClean="0"/>
              <a:t> + a statin lowered LDL-C up to 77% more than placebo + statin</a:t>
            </a:r>
            <a:r>
              <a:rPr lang="en-US" sz="1800" baseline="30000" dirty="0" smtClean="0"/>
              <a:t>2</a:t>
            </a:r>
          </a:p>
          <a:p>
            <a:pPr lvl="2"/>
            <a:r>
              <a:rPr lang="en-US" sz="1800" dirty="0" smtClean="0"/>
              <a:t>Repatha</a:t>
            </a:r>
            <a:r>
              <a:rPr lang="en-US" sz="1800" baseline="20000" dirty="0" smtClean="0"/>
              <a:t>™</a:t>
            </a:r>
            <a:r>
              <a:rPr lang="en-US" sz="1800" dirty="0" smtClean="0"/>
              <a:t> + a statin helped up to 90% of patients achieve LDL-C </a:t>
            </a:r>
            <a:br>
              <a:rPr lang="en-US" sz="1800" dirty="0" smtClean="0"/>
            </a:br>
            <a:r>
              <a:rPr lang="en-US" sz="1800" dirty="0" smtClean="0"/>
              <a:t>&lt; 70 mg/dL</a:t>
            </a:r>
            <a:r>
              <a:rPr lang="en-US" sz="1800" baseline="30000" dirty="0" smtClean="0"/>
              <a:t>2</a:t>
            </a:r>
          </a:p>
          <a:p>
            <a:pPr lvl="2"/>
            <a:r>
              <a:rPr lang="en-US" sz="1800" dirty="0" smtClean="0"/>
              <a:t>The efficacy and safety profile of Repatha</a:t>
            </a:r>
            <a:r>
              <a:rPr lang="en-US" sz="1800" baseline="20000" dirty="0" smtClean="0"/>
              <a:t>™</a:t>
            </a:r>
            <a:r>
              <a:rPr lang="en-US" sz="1800" dirty="0" smtClean="0"/>
              <a:t> has been established over 52 weeks</a:t>
            </a:r>
            <a:r>
              <a:rPr lang="en-US" sz="1800" baseline="30000" dirty="0" smtClean="0"/>
              <a:t>1</a:t>
            </a:r>
          </a:p>
          <a:p>
            <a:pPr lvl="1"/>
            <a:r>
              <a:rPr lang="en-US" sz="2100" dirty="0" smtClean="0"/>
              <a:t>Significant LDL-C lowering in patients with HeFH or HoFH</a:t>
            </a:r>
            <a:r>
              <a:rPr lang="en-US" sz="2100" baseline="30000" dirty="0" smtClean="0"/>
              <a:t>1</a:t>
            </a:r>
            <a:r>
              <a:rPr lang="en-US" sz="2100" dirty="0" smtClean="0"/>
              <a:t> </a:t>
            </a:r>
          </a:p>
          <a:p>
            <a:pPr lvl="1"/>
            <a:r>
              <a:rPr lang="en-US" sz="2000" dirty="0" smtClean="0"/>
              <a:t>In patients with ASCVD and FH, Repatha</a:t>
            </a:r>
            <a:r>
              <a:rPr lang="en-US" sz="2000" baseline="20000" dirty="0" smtClean="0"/>
              <a:t>™</a:t>
            </a:r>
            <a:r>
              <a:rPr lang="en-US" sz="2000" dirty="0" smtClean="0"/>
              <a:t> has an established safety profile compared with placebo</a:t>
            </a:r>
            <a:r>
              <a:rPr lang="en-US" sz="2100" baseline="30000" dirty="0" smtClean="0"/>
              <a:t>1</a:t>
            </a:r>
            <a:endParaRPr lang="en-US" sz="2100" dirty="0" smtClean="0"/>
          </a:p>
          <a:p>
            <a:pPr lvl="2"/>
            <a:r>
              <a:rPr lang="en-US" sz="1800" dirty="0" smtClean="0"/>
              <a:t>Common adverse reactions in clinical trials (&gt; 5% of patients treated with Repatha</a:t>
            </a:r>
            <a:r>
              <a:rPr lang="en-US" sz="1800" baseline="20000" dirty="0" smtClean="0"/>
              <a:t>™</a:t>
            </a:r>
            <a:r>
              <a:rPr lang="en-US" sz="1800" dirty="0" smtClean="0"/>
              <a:t> and occurring more frequently than placebo): nasopharyngitis, upper respiratory tract infection, influenza, back pain, and injection site reactions </a:t>
            </a:r>
          </a:p>
          <a:p>
            <a:pPr lvl="1"/>
            <a:r>
              <a:rPr lang="en-US" sz="2100" dirty="0" smtClean="0"/>
              <a:t>Repatha</a:t>
            </a:r>
            <a:r>
              <a:rPr lang="en-US" sz="2100" baseline="20000" dirty="0" smtClean="0"/>
              <a:t>™</a:t>
            </a:r>
            <a:r>
              <a:rPr lang="en-US" sz="2100" dirty="0" smtClean="0"/>
              <a:t> is given as one fixed dose of 140 mg Q2W and is self-administered subcutaneously via a prefilled, single-use SureClick</a:t>
            </a:r>
            <a:r>
              <a:rPr lang="en-US" sz="2100" baseline="30000" dirty="0" smtClean="0"/>
              <a:t>® </a:t>
            </a:r>
            <a:r>
              <a:rPr lang="en-US" sz="2100" dirty="0" smtClean="0"/>
              <a:t>autoinjector</a:t>
            </a:r>
            <a:r>
              <a:rPr lang="en-US" sz="2100" baseline="30000" dirty="0" smtClean="0"/>
              <a:t>1</a:t>
            </a:r>
          </a:p>
          <a:p>
            <a:endParaRPr lang="en-US" sz="2000" dirty="0"/>
          </a:p>
        </p:txBody>
      </p:sp>
      <p:sp>
        <p:nvSpPr>
          <p:cNvPr id="2" name="Title 1"/>
          <p:cNvSpPr>
            <a:spLocks noGrp="1"/>
          </p:cNvSpPr>
          <p:nvPr>
            <p:ph type="title"/>
          </p:nvPr>
        </p:nvSpPr>
        <p:spPr/>
        <p:txBody>
          <a:bodyPr>
            <a:normAutofit fontScale="90000"/>
          </a:bodyPr>
          <a:lstStyle/>
          <a:p>
            <a:r>
              <a:rPr lang="en-US" dirty="0" smtClean="0"/>
              <a:t>Repatha</a:t>
            </a:r>
            <a:r>
              <a:rPr lang="en-US" baseline="20000" dirty="0" smtClean="0"/>
              <a:t>™</a:t>
            </a:r>
            <a:r>
              <a:rPr lang="en-US" dirty="0" smtClean="0"/>
              <a:t> Is a PCSK9 Inhibitor for Significant Reduction of LDL-C in Patients With Clinical ASCVD and FH</a:t>
            </a:r>
            <a:endParaRPr lang="en-US" dirty="0"/>
          </a:p>
        </p:txBody>
      </p:sp>
      <p:sp>
        <p:nvSpPr>
          <p:cNvPr id="5" name="TextBox 4"/>
          <p:cNvSpPr txBox="1"/>
          <p:nvPr/>
        </p:nvSpPr>
        <p:spPr>
          <a:xfrm>
            <a:off x="283464" y="6334440"/>
            <a:ext cx="6544578" cy="242445"/>
          </a:xfrm>
          <a:prstGeom prst="rect">
            <a:avLst/>
          </a:prstGeom>
          <a:noFill/>
        </p:spPr>
        <p:txBody>
          <a:bodyPr vert="horz" wrap="square" lIns="0" tIns="0" rIns="0" bIns="0" rtlCol="0" anchor="b" anchorCtr="0">
            <a:noAutofit/>
          </a:bodyPr>
          <a:lstStyle>
            <a:defPPr>
              <a:defRPr lang="en-US"/>
            </a:defPPr>
            <a:lvl1pPr>
              <a:defRPr sz="900" b="0">
                <a:solidFill>
                  <a:srgbClr val="000000"/>
                </a:solidFill>
                <a:latin typeface="Arial"/>
              </a:defRPr>
            </a:lvl1pPr>
          </a:lstStyle>
          <a:p>
            <a:pPr>
              <a:spcBef>
                <a:spcPts val="200"/>
              </a:spcBef>
            </a:pPr>
            <a:r>
              <a:rPr lang="en-US" dirty="0" smtClean="0"/>
              <a:t>1. Repatha</a:t>
            </a:r>
            <a:r>
              <a:rPr lang="en-US" baseline="30000" dirty="0" smtClean="0"/>
              <a:t>™</a:t>
            </a:r>
            <a:r>
              <a:rPr lang="en-US" dirty="0" smtClean="0"/>
              <a:t> (evolocumab) Prescribing Information, Amgen. </a:t>
            </a:r>
            <a:r>
              <a:rPr lang="en-US" altLang="ja-JP" dirty="0" smtClean="0">
                <a:solidFill>
                  <a:schemeClr val="tx1"/>
                </a:solidFill>
                <a:latin typeface="Arial" pitchFamily="34" charset="0"/>
                <a:cs typeface="Arial" pitchFamily="34" charset="0"/>
              </a:rPr>
              <a:t>2. Data on file, Amgen.</a:t>
            </a:r>
            <a:r>
              <a:rPr lang="en-US" dirty="0" smtClean="0">
                <a:latin typeface="Arial" pitchFamily="34" charset="0"/>
              </a:rPr>
              <a:t> </a:t>
            </a:r>
            <a:endParaRPr lang="en-US" dirty="0" smtClean="0">
              <a:solidFill>
                <a:schemeClr val="tx1"/>
              </a:solidFill>
              <a:cs typeface="Arial" pitchFamily="34" charset="0"/>
            </a:endParaRPr>
          </a:p>
        </p:txBody>
      </p:sp>
      <p:sp>
        <p:nvSpPr>
          <p:cNvPr id="6" name="Rectangle 5"/>
          <p:cNvSpPr/>
          <p:nvPr/>
        </p:nvSpPr>
        <p:spPr>
          <a:xfrm>
            <a:off x="1" y="5756275"/>
            <a:ext cx="9142412" cy="369332"/>
          </a:xfrm>
          <a:prstGeom prst="rect">
            <a:avLst/>
          </a:prstGeom>
        </p:spPr>
        <p:txBody>
          <a:bodyPr wrap="square">
            <a:spAutoFit/>
          </a:bodyPr>
          <a:lstStyle/>
          <a:p>
            <a:pPr algn="ctr"/>
            <a:r>
              <a:rPr lang="en-US" b="1" dirty="0" smtClean="0">
                <a:solidFill>
                  <a:schemeClr val="bg1"/>
                </a:solidFill>
              </a:rPr>
              <a:t>Please see accompanying Full Prescribing Information</a:t>
            </a:r>
            <a:endParaRPr lang="en-US" b="1" dirty="0">
              <a:solidFill>
                <a:schemeClr val="bg1"/>
              </a:solidFill>
            </a:endParaRPr>
          </a:p>
        </p:txBody>
      </p:sp>
    </p:spTree>
    <p:extLst>
      <p:ext uri="{BB962C8B-B14F-4D97-AF65-F5344CB8AC3E}">
        <p14:creationId xmlns:p14="http://schemas.microsoft.com/office/powerpoint/2010/main" val="34288143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1315177" y="4275999"/>
            <a:ext cx="2677795" cy="429064"/>
          </a:xfrm>
          <a:prstGeom prst="ellipse">
            <a:avLst/>
          </a:prstGeom>
          <a:solidFill>
            <a:schemeClr val="tx1">
              <a:lumMod val="50000"/>
              <a:lumOff val="50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6" name="Oval 5"/>
          <p:cNvSpPr/>
          <p:nvPr/>
        </p:nvSpPr>
        <p:spPr>
          <a:xfrm>
            <a:off x="5116547" y="4264025"/>
            <a:ext cx="2768222" cy="429064"/>
          </a:xfrm>
          <a:prstGeom prst="ellipse">
            <a:avLst/>
          </a:prstGeom>
          <a:solidFill>
            <a:schemeClr val="tx1">
              <a:lumMod val="50000"/>
              <a:lumOff val="50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p:cNvSpPr>
            <a:spLocks noGrp="1"/>
          </p:cNvSpPr>
          <p:nvPr>
            <p:ph type="title"/>
          </p:nvPr>
        </p:nvSpPr>
        <p:spPr/>
        <p:txBody>
          <a:bodyPr/>
          <a:lstStyle/>
          <a:p>
            <a:r>
              <a:rPr lang="en-US" dirty="0" smtClean="0"/>
              <a:t>Additional Topics</a:t>
            </a:r>
            <a:endParaRPr lang="en-US" dirty="0"/>
          </a:p>
        </p:txBody>
      </p:sp>
      <p:sp>
        <p:nvSpPr>
          <p:cNvPr id="4" name="TextBox 3">
            <a:hlinkClick r:id="rId3" action="ppaction://hlinksldjump"/>
          </p:cNvPr>
          <p:cNvSpPr txBox="1"/>
          <p:nvPr/>
        </p:nvSpPr>
        <p:spPr>
          <a:xfrm>
            <a:off x="5107296" y="1785998"/>
            <a:ext cx="2793128" cy="2916936"/>
          </a:xfrm>
          <a:prstGeom prst="rect">
            <a:avLst/>
          </a:prstGeom>
          <a:gradFill flip="none" rotWithShape="1">
            <a:gsLst>
              <a:gs pos="0">
                <a:srgbClr val="5995CA"/>
              </a:gs>
              <a:gs pos="50000">
                <a:srgbClr val="A6D7E9"/>
              </a:gs>
              <a:gs pos="100000">
                <a:srgbClr val="E4EDF8"/>
              </a:gs>
            </a:gsLst>
            <a:lin ang="16200000" scaled="1"/>
            <a:tileRect/>
          </a:gra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lIns="0" tIns="274320" rIns="0" bIns="0" rtlCol="0" anchor="t" anchorCtr="0"/>
          <a:lstStyle/>
          <a:p>
            <a:pPr algn="ctr">
              <a:lnSpc>
                <a:spcPct val="95000"/>
              </a:lnSpc>
              <a:spcAft>
                <a:spcPts val="1200"/>
              </a:spcAft>
              <a:buClr>
                <a:schemeClr val="accent2"/>
              </a:buClr>
              <a:buSzPct val="110000"/>
            </a:pPr>
            <a:r>
              <a:rPr lang="en-US" sz="1600" b="1" dirty="0" smtClean="0">
                <a:solidFill>
                  <a:srgbClr val="001A60"/>
                </a:solidFill>
                <a:latin typeface="Arial" pitchFamily="34" charset="0"/>
                <a:cs typeface="Arial" pitchFamily="34" charset="0"/>
              </a:rPr>
              <a:t>Information </a:t>
            </a:r>
            <a:br>
              <a:rPr lang="en-US" sz="1600" b="1" dirty="0" smtClean="0">
                <a:solidFill>
                  <a:srgbClr val="001A60"/>
                </a:solidFill>
                <a:latin typeface="Arial" pitchFamily="34" charset="0"/>
                <a:cs typeface="Arial" pitchFamily="34" charset="0"/>
              </a:rPr>
            </a:br>
            <a:r>
              <a:rPr lang="en-US" sz="1600" b="1" dirty="0" smtClean="0">
                <a:solidFill>
                  <a:srgbClr val="001A60"/>
                </a:solidFill>
                <a:latin typeface="Arial" pitchFamily="34" charset="0"/>
                <a:cs typeface="Arial" pitchFamily="34" charset="0"/>
              </a:rPr>
              <a:t>on Provider and Patient </a:t>
            </a:r>
            <a:br>
              <a:rPr lang="en-US" sz="1600" b="1" dirty="0" smtClean="0">
                <a:solidFill>
                  <a:srgbClr val="001A60"/>
                </a:solidFill>
                <a:latin typeface="Arial" pitchFamily="34" charset="0"/>
                <a:cs typeface="Arial" pitchFamily="34" charset="0"/>
              </a:rPr>
            </a:br>
            <a:r>
              <a:rPr lang="en-US" sz="1600" b="1" dirty="0" smtClean="0">
                <a:solidFill>
                  <a:srgbClr val="001A60"/>
                </a:solidFill>
                <a:latin typeface="Arial" pitchFamily="34" charset="0"/>
                <a:cs typeface="Arial" pitchFamily="34" charset="0"/>
              </a:rPr>
              <a:t>Support Services</a:t>
            </a:r>
          </a:p>
        </p:txBody>
      </p:sp>
      <p:sp>
        <p:nvSpPr>
          <p:cNvPr id="5" name="TextBox 4">
            <a:hlinkClick r:id="rId4" action="ppaction://hlinksldjump"/>
          </p:cNvPr>
          <p:cNvSpPr txBox="1"/>
          <p:nvPr/>
        </p:nvSpPr>
        <p:spPr>
          <a:xfrm>
            <a:off x="1259659" y="1784064"/>
            <a:ext cx="2798064" cy="2920999"/>
          </a:xfrm>
          <a:prstGeom prst="rect">
            <a:avLst/>
          </a:prstGeom>
          <a:gradFill flip="none" rotWithShape="1">
            <a:gsLst>
              <a:gs pos="0">
                <a:srgbClr val="5995CA"/>
              </a:gs>
              <a:gs pos="50000">
                <a:srgbClr val="A6D7E9"/>
              </a:gs>
              <a:gs pos="100000">
                <a:srgbClr val="E4EDF8"/>
              </a:gs>
            </a:gsLst>
            <a:lin ang="16200000" scaled="1"/>
            <a:tileRect/>
          </a:gra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lIns="0" tIns="274320" rIns="0" bIns="0" rtlCol="0" anchor="t" anchorCtr="0"/>
          <a:lstStyle/>
          <a:p>
            <a:pPr algn="ctr">
              <a:lnSpc>
                <a:spcPct val="95000"/>
              </a:lnSpc>
              <a:spcAft>
                <a:spcPts val="1200"/>
              </a:spcAft>
              <a:buClr>
                <a:schemeClr val="accent2"/>
              </a:buClr>
              <a:buSzPct val="110000"/>
            </a:pPr>
            <a:r>
              <a:rPr lang="en-US" sz="1600" b="1" dirty="0" smtClean="0">
                <a:solidFill>
                  <a:srgbClr val="001A60"/>
                </a:solidFill>
                <a:latin typeface="Arial" pitchFamily="34" charset="0"/>
                <a:cs typeface="Arial" pitchFamily="34" charset="0"/>
              </a:rPr>
              <a:t>Potential Profile for </a:t>
            </a:r>
            <a:br>
              <a:rPr lang="en-US" sz="1600" b="1" dirty="0" smtClean="0">
                <a:solidFill>
                  <a:srgbClr val="001A60"/>
                </a:solidFill>
                <a:latin typeface="Arial" pitchFamily="34" charset="0"/>
                <a:cs typeface="Arial" pitchFamily="34" charset="0"/>
              </a:rPr>
            </a:br>
            <a:r>
              <a:rPr lang="en-US" sz="1600" b="1" dirty="0" smtClean="0">
                <a:solidFill>
                  <a:srgbClr val="001A60"/>
                </a:solidFill>
                <a:latin typeface="Arial" pitchFamily="34" charset="0"/>
                <a:cs typeface="Arial" pitchFamily="34" charset="0"/>
              </a:rPr>
              <a:t>a Patient With </a:t>
            </a:r>
            <a:br>
              <a:rPr lang="en-US" sz="1600" b="1" dirty="0" smtClean="0">
                <a:solidFill>
                  <a:srgbClr val="001A60"/>
                </a:solidFill>
                <a:latin typeface="Arial" pitchFamily="34" charset="0"/>
                <a:cs typeface="Arial" pitchFamily="34" charset="0"/>
              </a:rPr>
            </a:br>
            <a:r>
              <a:rPr lang="en-US" sz="1600" b="1" dirty="0" smtClean="0">
                <a:solidFill>
                  <a:srgbClr val="001A60"/>
                </a:solidFill>
                <a:latin typeface="Arial" pitchFamily="34" charset="0"/>
                <a:cs typeface="Arial" pitchFamily="34" charset="0"/>
              </a:rPr>
              <a:t>Clinical ASCVD*</a:t>
            </a:r>
          </a:p>
        </p:txBody>
      </p:sp>
      <p:sp>
        <p:nvSpPr>
          <p:cNvPr id="9" name="Rectangle 8">
            <a:hlinkClick r:id="rId3" action="ppaction://hlinksldjump"/>
          </p:cNvPr>
          <p:cNvSpPr/>
          <p:nvPr/>
        </p:nvSpPr>
        <p:spPr>
          <a:xfrm>
            <a:off x="4752276" y="3219199"/>
            <a:ext cx="3481705" cy="918713"/>
          </a:xfrm>
          <a:prstGeom prst="rect">
            <a:avLst/>
          </a:prstGeom>
        </p:spPr>
        <p:txBody>
          <a:bodyPr wrap="square" anchor="ctr" anchorCtr="0">
            <a:noAutofit/>
          </a:bodyPr>
          <a:lstStyle/>
          <a:p>
            <a:pPr algn="ctr">
              <a:lnSpc>
                <a:spcPct val="95000"/>
              </a:lnSpc>
              <a:spcAft>
                <a:spcPts val="1200"/>
              </a:spcAft>
              <a:buClr>
                <a:schemeClr val="accent2"/>
              </a:buClr>
              <a:buSzPct val="110000"/>
            </a:pPr>
            <a:r>
              <a:rPr lang="en-US" sz="2400" b="1" dirty="0" smtClean="0">
                <a:solidFill>
                  <a:srgbClr val="E53E30"/>
                </a:solidFill>
                <a:latin typeface="Arial" pitchFamily="34" charset="0"/>
                <a:ea typeface="+mj-ea"/>
                <a:cs typeface="Arial" pitchFamily="34" charset="0"/>
              </a:rPr>
              <a:t>Repatha</a:t>
            </a:r>
            <a:r>
              <a:rPr lang="en-US" sz="2400" i="1" dirty="0" smtClean="0">
                <a:solidFill>
                  <a:srgbClr val="FFFFFF"/>
                </a:solidFill>
                <a:latin typeface="Arial" pitchFamily="34" charset="0"/>
                <a:ea typeface="+mj-ea"/>
                <a:cs typeface="Arial" pitchFamily="34" charset="0"/>
              </a:rPr>
              <a:t>Ready</a:t>
            </a:r>
            <a:r>
              <a:rPr lang="en-US" sz="2000" b="1" i="1" baseline="30000" dirty="0" smtClean="0">
                <a:solidFill>
                  <a:srgbClr val="FFFFFF"/>
                </a:solidFill>
                <a:latin typeface="Arial" pitchFamily="34" charset="0"/>
                <a:ea typeface="+mj-ea"/>
                <a:cs typeface="Arial" pitchFamily="34" charset="0"/>
              </a:rPr>
              <a:t>™</a:t>
            </a:r>
            <a:endParaRPr lang="en-US" sz="1100" dirty="0" smtClean="0">
              <a:solidFill>
                <a:schemeClr val="dk1">
                  <a:hueOff val="0"/>
                  <a:satOff val="0"/>
                  <a:lumOff val="0"/>
                  <a:alphaOff val="0"/>
                </a:schemeClr>
              </a:solidFill>
              <a:latin typeface="Arial" pitchFamily="34" charset="0"/>
              <a:cs typeface="Arial" pitchFamily="34" charset="0"/>
            </a:endParaRPr>
          </a:p>
        </p:txBody>
      </p:sp>
      <p:pic>
        <p:nvPicPr>
          <p:cNvPr id="16" name="Picture 15" descr="sl 37a man.jpg"/>
          <p:cNvPicPr>
            <a:picLocks noChangeAspect="1"/>
          </p:cNvPicPr>
          <p:nvPr/>
        </p:nvPicPr>
        <p:blipFill>
          <a:blip r:embed="rId5"/>
          <a:srcRect b="22613"/>
          <a:stretch>
            <a:fillRect/>
          </a:stretch>
        </p:blipFill>
        <p:spPr>
          <a:xfrm>
            <a:off x="1909586" y="2949575"/>
            <a:ext cx="1508760" cy="1282700"/>
          </a:xfrm>
          <a:prstGeom prst="round1Rect">
            <a:avLst>
              <a:gd name="adj" fmla="val 13800"/>
            </a:avLst>
          </a:prstGeom>
        </p:spPr>
      </p:pic>
      <p:sp>
        <p:nvSpPr>
          <p:cNvPr id="12" name="Rectangle 11"/>
          <p:cNvSpPr/>
          <p:nvPr/>
        </p:nvSpPr>
        <p:spPr>
          <a:xfrm>
            <a:off x="292100" y="5919565"/>
            <a:ext cx="1586332" cy="230832"/>
          </a:xfrm>
          <a:prstGeom prst="rect">
            <a:avLst/>
          </a:prstGeom>
        </p:spPr>
        <p:txBody>
          <a:bodyPr wrap="none" lIns="0">
            <a:spAutoFit/>
          </a:bodyPr>
          <a:lstStyle/>
          <a:p>
            <a:r>
              <a:rPr lang="en-US" sz="900" dirty="0" smtClean="0">
                <a:solidFill>
                  <a:schemeClr val="bg2"/>
                </a:solidFill>
                <a:latin typeface="Arial" pitchFamily="34" charset="0"/>
                <a:cs typeface="Arial" pitchFamily="34" charset="0"/>
              </a:rPr>
              <a:t>*Hypothetical patient profiles.</a:t>
            </a:r>
          </a:p>
        </p:txBody>
      </p:sp>
      <p:sp>
        <p:nvSpPr>
          <p:cNvPr id="14" name="Rectangle 13"/>
          <p:cNvSpPr/>
          <p:nvPr/>
        </p:nvSpPr>
        <p:spPr>
          <a:xfrm>
            <a:off x="5107296" y="1784064"/>
            <a:ext cx="2793128" cy="2920999"/>
          </a:xfrm>
          <a:prstGeom prst="rect">
            <a:avLst/>
          </a:prstGeom>
          <a:solidFill>
            <a:srgbClr val="C0C0C0">
              <a:alpha val="73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290513" y="1385463"/>
            <a:ext cx="8646753" cy="4325937"/>
          </a:xfrm>
          <a:prstGeom prst="rect">
            <a:avLst/>
          </a:prstGeom>
          <a:solidFill>
            <a:srgbClr val="1052B4">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14"/>
          <p:cNvSpPr>
            <a:spLocks noGrp="1"/>
          </p:cNvSpPr>
          <p:nvPr>
            <p:ph sz="half" idx="2"/>
          </p:nvPr>
        </p:nvSpPr>
        <p:spPr>
          <a:xfrm>
            <a:off x="539750" y="4443654"/>
            <a:ext cx="8636067" cy="969264"/>
          </a:xfrm>
        </p:spPr>
        <p:txBody>
          <a:bodyPr>
            <a:normAutofit/>
          </a:bodyPr>
          <a:lstStyle/>
          <a:p>
            <a:pPr lvl="1">
              <a:spcBef>
                <a:spcPts val="1200"/>
              </a:spcBef>
            </a:pPr>
            <a:r>
              <a:rPr lang="en-US" sz="1600" dirty="0" smtClean="0"/>
              <a:t>Clinical characteristics that make this a potentially appropriate patient for Repatha</a:t>
            </a:r>
            <a:r>
              <a:rPr lang="en-US" sz="1600" baseline="20000" dirty="0" smtClean="0"/>
              <a:t>™</a:t>
            </a:r>
            <a:endParaRPr lang="en-US" sz="1600" dirty="0" smtClean="0"/>
          </a:p>
          <a:p>
            <a:pPr lvl="2">
              <a:spcBef>
                <a:spcPts val="300"/>
              </a:spcBef>
            </a:pPr>
            <a:r>
              <a:rPr lang="en-US" sz="1400" dirty="0" smtClean="0"/>
              <a:t>Established clinical ASCVD</a:t>
            </a:r>
          </a:p>
          <a:p>
            <a:pPr lvl="2">
              <a:spcBef>
                <a:spcPts val="300"/>
              </a:spcBef>
            </a:pPr>
            <a:r>
              <a:rPr lang="en-US" sz="1400" dirty="0" smtClean="0"/>
              <a:t>Persistently elevated LDL-C, despite maximally tolerated statin therapy</a:t>
            </a:r>
            <a:endParaRPr lang="en-US" sz="2400" dirty="0" smtClean="0"/>
          </a:p>
          <a:p>
            <a:pPr lvl="2">
              <a:spcBef>
                <a:spcPts val="300"/>
              </a:spcBef>
            </a:pPr>
            <a:r>
              <a:rPr lang="en-US" sz="1400" dirty="0" smtClean="0"/>
              <a:t>Can potentially benefit from further LDL-C reduction </a:t>
            </a:r>
          </a:p>
          <a:p>
            <a:endParaRPr lang="en-US" sz="1600" dirty="0"/>
          </a:p>
        </p:txBody>
      </p:sp>
      <p:sp>
        <p:nvSpPr>
          <p:cNvPr id="2" name="Title 1"/>
          <p:cNvSpPr>
            <a:spLocks noGrp="1"/>
          </p:cNvSpPr>
          <p:nvPr>
            <p:ph type="title"/>
          </p:nvPr>
        </p:nvSpPr>
        <p:spPr>
          <a:xfrm>
            <a:off x="280988" y="173038"/>
            <a:ext cx="8686801" cy="904649"/>
          </a:xfrm>
        </p:spPr>
        <p:txBody>
          <a:bodyPr/>
          <a:lstStyle/>
          <a:p>
            <a:r>
              <a:rPr lang="en-US" sz="2400" dirty="0" smtClean="0"/>
              <a:t>Potential Patient Profile: Add Repatha</a:t>
            </a:r>
            <a:r>
              <a:rPr lang="en-US" sz="2400" baseline="20000" dirty="0" smtClean="0"/>
              <a:t>™</a:t>
            </a:r>
            <a:r>
              <a:rPr lang="en-US" sz="2400" dirty="0" smtClean="0"/>
              <a:t> for</a:t>
            </a:r>
            <a:br>
              <a:rPr lang="en-US" sz="2400" dirty="0" smtClean="0"/>
            </a:br>
            <a:r>
              <a:rPr lang="en-US" sz="2400" dirty="0" smtClean="0"/>
              <a:t>Further LDL-C Lowering in Appropriate Patients</a:t>
            </a:r>
            <a:r>
              <a:rPr lang="en-US" sz="2400" baseline="30000" dirty="0" smtClean="0"/>
              <a:t>1,2</a:t>
            </a:r>
            <a:endParaRPr lang="en-US" sz="2400" baseline="30000" dirty="0"/>
          </a:p>
        </p:txBody>
      </p:sp>
      <p:sp>
        <p:nvSpPr>
          <p:cNvPr id="23" name="TextBox 22"/>
          <p:cNvSpPr txBox="1"/>
          <p:nvPr/>
        </p:nvSpPr>
        <p:spPr>
          <a:xfrm>
            <a:off x="283464" y="6334440"/>
            <a:ext cx="6544578" cy="242445"/>
          </a:xfrm>
          <a:prstGeom prst="rect">
            <a:avLst/>
          </a:prstGeom>
          <a:noFill/>
        </p:spPr>
        <p:txBody>
          <a:bodyPr vert="horz" wrap="square" lIns="0" tIns="0" rIns="0" bIns="0" rtlCol="0" anchor="b" anchorCtr="0">
            <a:noAutofit/>
          </a:bodyPr>
          <a:lstStyle>
            <a:defPPr>
              <a:defRPr lang="en-US"/>
            </a:defPPr>
            <a:lvl1pPr>
              <a:defRPr sz="900" b="0">
                <a:solidFill>
                  <a:srgbClr val="000000"/>
                </a:solidFill>
                <a:latin typeface="Arial"/>
              </a:defRPr>
            </a:lvl1pPr>
          </a:lstStyle>
          <a:p>
            <a:pPr>
              <a:spcBef>
                <a:spcPts val="200"/>
              </a:spcBef>
            </a:pPr>
            <a:r>
              <a:rPr lang="en-US" dirty="0" smtClean="0">
                <a:latin typeface="Arial" pitchFamily="34" charset="0"/>
              </a:rPr>
              <a:t>1. </a:t>
            </a:r>
            <a:r>
              <a:rPr lang="en-US" dirty="0" smtClean="0"/>
              <a:t>Repatha</a:t>
            </a:r>
            <a:r>
              <a:rPr lang="en-US" baseline="30000" dirty="0" smtClean="0"/>
              <a:t>™</a:t>
            </a:r>
            <a:r>
              <a:rPr lang="en-US" dirty="0" smtClean="0"/>
              <a:t> (evolocumab) Prescribing Information, Amgen. 2. </a:t>
            </a:r>
            <a:r>
              <a:rPr lang="en-US" dirty="0" smtClean="0">
                <a:latin typeface="Arial" pitchFamily="34" charset="0"/>
              </a:rPr>
              <a:t>Robinson J, et al. </a:t>
            </a:r>
            <a:r>
              <a:rPr lang="en-US" i="1" dirty="0" smtClean="0"/>
              <a:t>Clin Cardiol.</a:t>
            </a:r>
            <a:r>
              <a:rPr lang="en-US" dirty="0" smtClean="0"/>
              <a:t> 2014;37:195-203. </a:t>
            </a:r>
            <a:endParaRPr lang="en-US" dirty="0" smtClean="0">
              <a:solidFill>
                <a:schemeClr val="tx1"/>
              </a:solidFill>
              <a:cs typeface="Arial" pitchFamily="34" charset="0"/>
            </a:endParaRPr>
          </a:p>
        </p:txBody>
      </p:sp>
      <p:sp>
        <p:nvSpPr>
          <p:cNvPr id="22" name="Rectangle 21"/>
          <p:cNvSpPr/>
          <p:nvPr/>
        </p:nvSpPr>
        <p:spPr>
          <a:xfrm>
            <a:off x="283464" y="5871046"/>
            <a:ext cx="8891187" cy="276999"/>
          </a:xfrm>
          <a:prstGeom prst="rect">
            <a:avLst/>
          </a:prstGeom>
        </p:spPr>
        <p:txBody>
          <a:bodyPr wrap="square" lIns="0" tIns="0" rIns="0" bIns="0" anchor="b" anchorCtr="0">
            <a:noAutofit/>
          </a:bodyPr>
          <a:lstStyle/>
          <a:p>
            <a:r>
              <a:rPr lang="en-US" sz="900" dirty="0" smtClean="0">
                <a:solidFill>
                  <a:schemeClr val="bg2"/>
                </a:solidFill>
                <a:latin typeface="Arial" pitchFamily="34" charset="0"/>
                <a:cs typeface="Arial" pitchFamily="34" charset="0"/>
              </a:rPr>
              <a:t>s/p = status post.</a:t>
            </a:r>
          </a:p>
          <a:p>
            <a:r>
              <a:rPr lang="en-US" sz="900" dirty="0" smtClean="0">
                <a:solidFill>
                  <a:schemeClr val="bg2"/>
                </a:solidFill>
                <a:latin typeface="Arial" pitchFamily="34" charset="0"/>
                <a:cs typeface="Arial" pitchFamily="34" charset="0"/>
              </a:rPr>
              <a:t>*Patient profile is representative of baseline lipid values in the LAPLACE-2 trial.</a:t>
            </a:r>
            <a:endParaRPr lang="en-US" sz="900" dirty="0">
              <a:solidFill>
                <a:schemeClr val="bg2"/>
              </a:solidFill>
              <a:latin typeface="Arial" pitchFamily="34" charset="0"/>
              <a:cs typeface="Arial" pitchFamily="34" charset="0"/>
            </a:endParaRPr>
          </a:p>
        </p:txBody>
      </p:sp>
      <p:sp>
        <p:nvSpPr>
          <p:cNvPr id="28" name="TextBox 27"/>
          <p:cNvSpPr txBox="1"/>
          <p:nvPr/>
        </p:nvSpPr>
        <p:spPr>
          <a:xfrm>
            <a:off x="1916754" y="1644062"/>
            <a:ext cx="5812397" cy="1305513"/>
          </a:xfrm>
          <a:prstGeom prst="rect">
            <a:avLst/>
          </a:prstGeom>
          <a:noFill/>
        </p:spPr>
        <p:txBody>
          <a:bodyPr wrap="square" lIns="0" tIns="0" rIns="0" bIns="0" rtlCol="0">
            <a:noAutofit/>
          </a:bodyPr>
          <a:lstStyle/>
          <a:p>
            <a:pPr marL="230188" lvl="1" indent="-230188">
              <a:lnSpc>
                <a:spcPct val="95000"/>
              </a:lnSpc>
              <a:spcBef>
                <a:spcPts val="300"/>
              </a:spcBef>
              <a:buClr>
                <a:srgbClr val="E53E30"/>
              </a:buClr>
              <a:buFont typeface="Wingdings" pitchFamily="2" charset="2"/>
              <a:buChar char="§"/>
            </a:pPr>
            <a:r>
              <a:rPr lang="en-US" sz="1600" dirty="0" smtClean="0">
                <a:solidFill>
                  <a:schemeClr val="bg2"/>
                </a:solidFill>
                <a:latin typeface="Arial" pitchFamily="34" charset="0"/>
                <a:cs typeface="Arial" pitchFamily="34" charset="0"/>
              </a:rPr>
              <a:t>60-year-old white man s/p MI 6 years ago; </a:t>
            </a:r>
            <a:br>
              <a:rPr lang="en-US" sz="1600" dirty="0" smtClean="0">
                <a:solidFill>
                  <a:schemeClr val="bg2"/>
                </a:solidFill>
                <a:latin typeface="Arial" pitchFamily="34" charset="0"/>
                <a:cs typeface="Arial" pitchFamily="34" charset="0"/>
              </a:rPr>
            </a:br>
            <a:r>
              <a:rPr lang="en-US" sz="1600" dirty="0" smtClean="0">
                <a:solidFill>
                  <a:schemeClr val="bg2"/>
                </a:solidFill>
                <a:latin typeface="Arial" pitchFamily="34" charset="0"/>
                <a:cs typeface="Arial" pitchFamily="34" charset="0"/>
              </a:rPr>
              <a:t>coronary stent 6 months ago</a:t>
            </a:r>
          </a:p>
          <a:p>
            <a:pPr marL="230188" lvl="1" indent="-230188">
              <a:lnSpc>
                <a:spcPct val="95000"/>
              </a:lnSpc>
              <a:spcBef>
                <a:spcPts val="300"/>
              </a:spcBef>
              <a:buClr>
                <a:srgbClr val="E53E30"/>
              </a:buClr>
              <a:buFont typeface="Wingdings" pitchFamily="2" charset="2"/>
              <a:buChar char="§"/>
            </a:pPr>
            <a:r>
              <a:rPr lang="en-US" sz="1600" dirty="0" smtClean="0">
                <a:solidFill>
                  <a:schemeClr val="bg2"/>
                </a:solidFill>
                <a:latin typeface="Arial" pitchFamily="34" charset="0"/>
                <a:cs typeface="Arial" pitchFamily="34" charset="0"/>
              </a:rPr>
              <a:t>Has been adherent on rosuvastatin 40 mg QD </a:t>
            </a:r>
            <a:br>
              <a:rPr lang="en-US" sz="1600" dirty="0" smtClean="0">
                <a:solidFill>
                  <a:schemeClr val="bg2"/>
                </a:solidFill>
                <a:latin typeface="Arial" pitchFamily="34" charset="0"/>
                <a:cs typeface="Arial" pitchFamily="34" charset="0"/>
              </a:rPr>
            </a:br>
            <a:r>
              <a:rPr lang="en-US" sz="1600" dirty="0" smtClean="0">
                <a:solidFill>
                  <a:schemeClr val="bg2"/>
                </a:solidFill>
                <a:latin typeface="Arial" pitchFamily="34" charset="0"/>
                <a:cs typeface="Arial" pitchFamily="34" charset="0"/>
              </a:rPr>
              <a:t>for primary hyperlipidemia x 8 years</a:t>
            </a:r>
          </a:p>
          <a:p>
            <a:pPr marL="230188" lvl="1" indent="-230188">
              <a:lnSpc>
                <a:spcPct val="95000"/>
              </a:lnSpc>
              <a:spcBef>
                <a:spcPts val="300"/>
              </a:spcBef>
              <a:buClr>
                <a:srgbClr val="E53E30"/>
              </a:buClr>
              <a:buFont typeface="Wingdings" pitchFamily="2" charset="2"/>
              <a:buChar char="§"/>
            </a:pPr>
            <a:r>
              <a:rPr lang="en-US" sz="1600" dirty="0" smtClean="0">
                <a:solidFill>
                  <a:schemeClr val="bg2"/>
                </a:solidFill>
                <a:latin typeface="Arial" pitchFamily="34" charset="0"/>
                <a:cs typeface="Arial" pitchFamily="34" charset="0"/>
              </a:rPr>
              <a:t>LDL-C remains at 114 mg/dL*</a:t>
            </a:r>
          </a:p>
        </p:txBody>
      </p:sp>
      <p:grpSp>
        <p:nvGrpSpPr>
          <p:cNvPr id="3" name="Group 10"/>
          <p:cNvGrpSpPr/>
          <p:nvPr/>
        </p:nvGrpSpPr>
        <p:grpSpPr>
          <a:xfrm>
            <a:off x="7761515" y="69215"/>
            <a:ext cx="1307592" cy="970601"/>
            <a:chOff x="7761515" y="69215"/>
            <a:chExt cx="1307592" cy="970601"/>
          </a:xfrm>
        </p:grpSpPr>
        <p:sp>
          <p:nvSpPr>
            <p:cNvPr id="12" name="Pentagon 11"/>
            <p:cNvSpPr/>
            <p:nvPr/>
          </p:nvSpPr>
          <p:spPr>
            <a:xfrm rot="5400000">
              <a:off x="7991360" y="16321"/>
              <a:ext cx="849904" cy="1197086"/>
            </a:xfrm>
            <a:prstGeom prst="homePlate">
              <a:avLst>
                <a:gd name="adj" fmla="val 22917"/>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rial" pitchFamily="34" charset="0"/>
              </a:endParaRPr>
            </a:p>
          </p:txBody>
        </p:sp>
        <p:sp>
          <p:nvSpPr>
            <p:cNvPr id="14" name="TextBox 13"/>
            <p:cNvSpPr txBox="1"/>
            <p:nvPr/>
          </p:nvSpPr>
          <p:spPr>
            <a:xfrm>
              <a:off x="7761515" y="360606"/>
              <a:ext cx="1307592" cy="381699"/>
            </a:xfrm>
            <a:prstGeom prst="rect">
              <a:avLst/>
            </a:prstGeom>
            <a:noFill/>
          </p:spPr>
          <p:txBody>
            <a:bodyPr wrap="square" lIns="0" tIns="0" rIns="0" bIns="0" rtlCol="0">
              <a:noAutofit/>
            </a:bodyPr>
            <a:lstStyle/>
            <a:p>
              <a:pPr algn="ctr"/>
              <a:r>
                <a:rPr lang="en-US" sz="1100" b="1" dirty="0" smtClean="0">
                  <a:solidFill>
                    <a:schemeClr val="bg1"/>
                  </a:solidFill>
                  <a:latin typeface="Arial Narrow" pitchFamily="34" charset="0"/>
                  <a:cs typeface="Arial" pitchFamily="34" charset="0"/>
                </a:rPr>
                <a:t>COMBINATION</a:t>
              </a:r>
            </a:p>
            <a:p>
              <a:pPr algn="ctr"/>
              <a:r>
                <a:rPr lang="en-US" sz="800" b="1" dirty="0" smtClean="0">
                  <a:solidFill>
                    <a:schemeClr val="bg1"/>
                  </a:solidFill>
                  <a:latin typeface="Arial Narrow" pitchFamily="34" charset="0"/>
                  <a:cs typeface="Arial" pitchFamily="34" charset="0"/>
                </a:rPr>
                <a:t>WITH</a:t>
              </a:r>
            </a:p>
            <a:p>
              <a:pPr algn="ctr">
                <a:spcAft>
                  <a:spcPts val="300"/>
                </a:spcAft>
              </a:pPr>
              <a:r>
                <a:rPr lang="en-US" sz="800" b="1" dirty="0" smtClean="0">
                  <a:solidFill>
                    <a:schemeClr val="bg1"/>
                  </a:solidFill>
                  <a:latin typeface="Arial Narrow" pitchFamily="34" charset="0"/>
                  <a:cs typeface="Arial" pitchFamily="34" charset="0"/>
                </a:rPr>
                <a:t>STATIN THERAPY</a:t>
              </a:r>
            </a:p>
            <a:p>
              <a:pPr algn="ctr"/>
              <a:r>
                <a:rPr lang="en-US" sz="800" b="1" dirty="0" smtClean="0">
                  <a:solidFill>
                    <a:schemeClr val="bg1"/>
                  </a:solidFill>
                  <a:latin typeface="Arial Narrow" pitchFamily="34" charset="0"/>
                  <a:cs typeface="Arial" pitchFamily="34" charset="0"/>
                </a:rPr>
                <a:t>STUDY 1</a:t>
              </a:r>
            </a:p>
          </p:txBody>
        </p:sp>
        <p:cxnSp>
          <p:nvCxnSpPr>
            <p:cNvPr id="16" name="Straight Connector 15"/>
            <p:cNvCxnSpPr/>
            <p:nvPr/>
          </p:nvCxnSpPr>
          <p:spPr>
            <a:xfrm>
              <a:off x="7989001" y="796470"/>
              <a:ext cx="88458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73"/>
            <p:cNvGrpSpPr>
              <a:grpSpLocks noChangeAspect="1"/>
            </p:cNvGrpSpPr>
            <p:nvPr/>
          </p:nvGrpSpPr>
          <p:grpSpPr>
            <a:xfrm>
              <a:off x="8279151" y="69215"/>
              <a:ext cx="274320" cy="274320"/>
              <a:chOff x="2308636" y="1433723"/>
              <a:chExt cx="665020" cy="665020"/>
            </a:xfrm>
          </p:grpSpPr>
          <p:sp>
            <p:nvSpPr>
              <p:cNvPr id="19" name="Oval 18"/>
              <p:cNvSpPr/>
              <p:nvPr/>
            </p:nvSpPr>
            <p:spPr>
              <a:xfrm>
                <a:off x="2308636" y="1433723"/>
                <a:ext cx="665020" cy="665020"/>
              </a:xfrm>
              <a:prstGeom prst="ellipse">
                <a:avLst/>
              </a:prstGeom>
              <a:gradFill flip="none" rotWithShape="1">
                <a:gsLst>
                  <a:gs pos="0">
                    <a:srgbClr val="C52215"/>
                  </a:gs>
                  <a:gs pos="50000">
                    <a:schemeClr val="accent2"/>
                  </a:gs>
                  <a:gs pos="100000">
                    <a:schemeClr val="accent2">
                      <a:shade val="100000"/>
                      <a:satMod val="115000"/>
                    </a:schemeClr>
                  </a:gs>
                </a:gsLst>
                <a:lin ang="5400000" scaled="1"/>
                <a:tileRect/>
              </a:gradFill>
              <a:ln w="19050">
                <a:solidFill>
                  <a:schemeClr val="bg2"/>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4800" dirty="0">
                  <a:solidFill>
                    <a:schemeClr val="bg1"/>
                  </a:solidFill>
                  <a:latin typeface="Arial Black" pitchFamily="34" charset="0"/>
                  <a:cs typeface="Arial" pitchFamily="34" charset="0"/>
                </a:endParaRPr>
              </a:p>
            </p:txBody>
          </p:sp>
          <p:sp>
            <p:nvSpPr>
              <p:cNvPr id="20" name="Freeform 19"/>
              <p:cNvSpPr/>
              <p:nvPr/>
            </p:nvSpPr>
            <p:spPr>
              <a:xfrm>
                <a:off x="2463920" y="1585258"/>
                <a:ext cx="354452" cy="361950"/>
              </a:xfrm>
              <a:custGeom>
                <a:avLst/>
                <a:gdLst>
                  <a:gd name="connsiteX0" fmla="*/ 0 w 422695"/>
                  <a:gd name="connsiteY0" fmla="*/ 93678 h 258792"/>
                  <a:gd name="connsiteX1" fmla="*/ 93678 w 422695"/>
                  <a:gd name="connsiteY1" fmla="*/ 93678 h 258792"/>
                  <a:gd name="connsiteX2" fmla="*/ 93678 w 422695"/>
                  <a:gd name="connsiteY2" fmla="*/ 0 h 258792"/>
                  <a:gd name="connsiteX3" fmla="*/ 329017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93678 h 258792"/>
                  <a:gd name="connsiteX1" fmla="*/ 93678 w 422695"/>
                  <a:gd name="connsiteY1" fmla="*/ 93678 h 258792"/>
                  <a:gd name="connsiteX2" fmla="*/ 179403 w 422695"/>
                  <a:gd name="connsiteY2" fmla="*/ 0 h 258792"/>
                  <a:gd name="connsiteX3" fmla="*/ 329017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93678 h 258792"/>
                  <a:gd name="connsiteX1" fmla="*/ 93678 w 422695"/>
                  <a:gd name="connsiteY1" fmla="*/ 93678 h 258792"/>
                  <a:gd name="connsiteX2" fmla="*/ 179403 w 422695"/>
                  <a:gd name="connsiteY2" fmla="*/ 0 h 258792"/>
                  <a:gd name="connsiteX3" fmla="*/ 238529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93678 h 258792"/>
                  <a:gd name="connsiteX1" fmla="*/ 93678 w 422695"/>
                  <a:gd name="connsiteY1" fmla="*/ 93678 h 258792"/>
                  <a:gd name="connsiteX2" fmla="*/ 179403 w 422695"/>
                  <a:gd name="connsiteY2" fmla="*/ 0 h 258792"/>
                  <a:gd name="connsiteX3" fmla="*/ 238529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93678 h 258792"/>
                  <a:gd name="connsiteX1" fmla="*/ 204803 w 422695"/>
                  <a:gd name="connsiteY1" fmla="*/ 57150 h 258792"/>
                  <a:gd name="connsiteX2" fmla="*/ 179403 w 422695"/>
                  <a:gd name="connsiteY2" fmla="*/ 0 h 258792"/>
                  <a:gd name="connsiteX3" fmla="*/ 238529 w 422695"/>
                  <a:gd name="connsiteY3" fmla="*/ 0 h 258792"/>
                  <a:gd name="connsiteX4" fmla="*/ 329017 w 422695"/>
                  <a:gd name="connsiteY4" fmla="*/ 93678 h 258792"/>
                  <a:gd name="connsiteX5" fmla="*/ 422695 w 422695"/>
                  <a:gd name="connsiteY5" fmla="*/ 93678 h 258792"/>
                  <a:gd name="connsiteX6" fmla="*/ 422695 w 422695"/>
                  <a:gd name="connsiteY6" fmla="*/ 165114 h 258792"/>
                  <a:gd name="connsiteX7" fmla="*/ 329017 w 422695"/>
                  <a:gd name="connsiteY7" fmla="*/ 165114 h 258792"/>
                  <a:gd name="connsiteX8" fmla="*/ 329017 w 422695"/>
                  <a:gd name="connsiteY8" fmla="*/ 258792 h 258792"/>
                  <a:gd name="connsiteX9" fmla="*/ 93678 w 422695"/>
                  <a:gd name="connsiteY9" fmla="*/ 258792 h 258792"/>
                  <a:gd name="connsiteX10" fmla="*/ 93678 w 422695"/>
                  <a:gd name="connsiteY10" fmla="*/ 165114 h 258792"/>
                  <a:gd name="connsiteX11" fmla="*/ 0 w 422695"/>
                  <a:gd name="connsiteY11" fmla="*/ 165114 h 258792"/>
                  <a:gd name="connsiteX12" fmla="*/ 0 w 422695"/>
                  <a:gd name="connsiteY12" fmla="*/ 93678 h 258792"/>
                  <a:gd name="connsiteX0" fmla="*/ 0 w 422695"/>
                  <a:gd name="connsiteY0" fmla="*/ 100822 h 265936"/>
                  <a:gd name="connsiteX1" fmla="*/ 204803 w 422695"/>
                  <a:gd name="connsiteY1" fmla="*/ 64294 h 265936"/>
                  <a:gd name="connsiteX2" fmla="*/ 191309 w 422695"/>
                  <a:gd name="connsiteY2" fmla="*/ 0 h 265936"/>
                  <a:gd name="connsiteX3" fmla="*/ 238529 w 422695"/>
                  <a:gd name="connsiteY3" fmla="*/ 7144 h 265936"/>
                  <a:gd name="connsiteX4" fmla="*/ 329017 w 422695"/>
                  <a:gd name="connsiteY4" fmla="*/ 100822 h 265936"/>
                  <a:gd name="connsiteX5" fmla="*/ 422695 w 422695"/>
                  <a:gd name="connsiteY5" fmla="*/ 100822 h 265936"/>
                  <a:gd name="connsiteX6" fmla="*/ 422695 w 422695"/>
                  <a:gd name="connsiteY6" fmla="*/ 172258 h 265936"/>
                  <a:gd name="connsiteX7" fmla="*/ 329017 w 422695"/>
                  <a:gd name="connsiteY7" fmla="*/ 172258 h 265936"/>
                  <a:gd name="connsiteX8" fmla="*/ 329017 w 422695"/>
                  <a:gd name="connsiteY8" fmla="*/ 265936 h 265936"/>
                  <a:gd name="connsiteX9" fmla="*/ 93678 w 422695"/>
                  <a:gd name="connsiteY9" fmla="*/ 265936 h 265936"/>
                  <a:gd name="connsiteX10" fmla="*/ 93678 w 422695"/>
                  <a:gd name="connsiteY10" fmla="*/ 172258 h 265936"/>
                  <a:gd name="connsiteX11" fmla="*/ 0 w 422695"/>
                  <a:gd name="connsiteY11" fmla="*/ 172258 h 265936"/>
                  <a:gd name="connsiteX12" fmla="*/ 0 w 422695"/>
                  <a:gd name="connsiteY12" fmla="*/ 100822 h 265936"/>
                  <a:gd name="connsiteX0" fmla="*/ 0 w 422695"/>
                  <a:gd name="connsiteY0" fmla="*/ 137993 h 303107"/>
                  <a:gd name="connsiteX1" fmla="*/ 204803 w 422695"/>
                  <a:gd name="connsiteY1" fmla="*/ 101465 h 303107"/>
                  <a:gd name="connsiteX2" fmla="*/ 113251 w 422695"/>
                  <a:gd name="connsiteY2" fmla="*/ 0 h 303107"/>
                  <a:gd name="connsiteX3" fmla="*/ 238529 w 422695"/>
                  <a:gd name="connsiteY3" fmla="*/ 44315 h 303107"/>
                  <a:gd name="connsiteX4" fmla="*/ 329017 w 422695"/>
                  <a:gd name="connsiteY4" fmla="*/ 137993 h 303107"/>
                  <a:gd name="connsiteX5" fmla="*/ 422695 w 422695"/>
                  <a:gd name="connsiteY5" fmla="*/ 137993 h 303107"/>
                  <a:gd name="connsiteX6" fmla="*/ 422695 w 422695"/>
                  <a:gd name="connsiteY6" fmla="*/ 209429 h 303107"/>
                  <a:gd name="connsiteX7" fmla="*/ 329017 w 422695"/>
                  <a:gd name="connsiteY7" fmla="*/ 209429 h 303107"/>
                  <a:gd name="connsiteX8" fmla="*/ 329017 w 422695"/>
                  <a:gd name="connsiteY8" fmla="*/ 303107 h 303107"/>
                  <a:gd name="connsiteX9" fmla="*/ 93678 w 422695"/>
                  <a:gd name="connsiteY9" fmla="*/ 303107 h 303107"/>
                  <a:gd name="connsiteX10" fmla="*/ 93678 w 422695"/>
                  <a:gd name="connsiteY10" fmla="*/ 209429 h 303107"/>
                  <a:gd name="connsiteX11" fmla="*/ 0 w 422695"/>
                  <a:gd name="connsiteY11" fmla="*/ 209429 h 303107"/>
                  <a:gd name="connsiteX12" fmla="*/ 0 w 422695"/>
                  <a:gd name="connsiteY12" fmla="*/ 137993 h 303107"/>
                  <a:gd name="connsiteX0" fmla="*/ 0 w 422695"/>
                  <a:gd name="connsiteY0" fmla="*/ 137993 h 303107"/>
                  <a:gd name="connsiteX1" fmla="*/ 204803 w 422695"/>
                  <a:gd name="connsiteY1" fmla="*/ 101465 h 303107"/>
                  <a:gd name="connsiteX2" fmla="*/ 113251 w 422695"/>
                  <a:gd name="connsiteY2" fmla="*/ 0 h 303107"/>
                  <a:gd name="connsiteX3" fmla="*/ 216227 w 422695"/>
                  <a:gd name="connsiteY3" fmla="*/ 10862 h 303107"/>
                  <a:gd name="connsiteX4" fmla="*/ 329017 w 422695"/>
                  <a:gd name="connsiteY4" fmla="*/ 137993 h 303107"/>
                  <a:gd name="connsiteX5" fmla="*/ 422695 w 422695"/>
                  <a:gd name="connsiteY5" fmla="*/ 137993 h 303107"/>
                  <a:gd name="connsiteX6" fmla="*/ 422695 w 422695"/>
                  <a:gd name="connsiteY6" fmla="*/ 209429 h 303107"/>
                  <a:gd name="connsiteX7" fmla="*/ 329017 w 422695"/>
                  <a:gd name="connsiteY7" fmla="*/ 209429 h 303107"/>
                  <a:gd name="connsiteX8" fmla="*/ 329017 w 422695"/>
                  <a:gd name="connsiteY8" fmla="*/ 303107 h 303107"/>
                  <a:gd name="connsiteX9" fmla="*/ 93678 w 422695"/>
                  <a:gd name="connsiteY9" fmla="*/ 303107 h 303107"/>
                  <a:gd name="connsiteX10" fmla="*/ 93678 w 422695"/>
                  <a:gd name="connsiteY10" fmla="*/ 209429 h 303107"/>
                  <a:gd name="connsiteX11" fmla="*/ 0 w 422695"/>
                  <a:gd name="connsiteY11" fmla="*/ 209429 h 303107"/>
                  <a:gd name="connsiteX12" fmla="*/ 0 w 422695"/>
                  <a:gd name="connsiteY12" fmla="*/ 137993 h 303107"/>
                  <a:gd name="connsiteX0" fmla="*/ 0 w 422695"/>
                  <a:gd name="connsiteY0" fmla="*/ 137993 h 303107"/>
                  <a:gd name="connsiteX1" fmla="*/ 119310 w 422695"/>
                  <a:gd name="connsiteY1" fmla="*/ 108899 h 303107"/>
                  <a:gd name="connsiteX2" fmla="*/ 113251 w 422695"/>
                  <a:gd name="connsiteY2" fmla="*/ 0 h 303107"/>
                  <a:gd name="connsiteX3" fmla="*/ 216227 w 422695"/>
                  <a:gd name="connsiteY3" fmla="*/ 10862 h 303107"/>
                  <a:gd name="connsiteX4" fmla="*/ 329017 w 422695"/>
                  <a:gd name="connsiteY4" fmla="*/ 137993 h 303107"/>
                  <a:gd name="connsiteX5" fmla="*/ 422695 w 422695"/>
                  <a:gd name="connsiteY5" fmla="*/ 137993 h 303107"/>
                  <a:gd name="connsiteX6" fmla="*/ 422695 w 422695"/>
                  <a:gd name="connsiteY6" fmla="*/ 209429 h 303107"/>
                  <a:gd name="connsiteX7" fmla="*/ 329017 w 422695"/>
                  <a:gd name="connsiteY7" fmla="*/ 209429 h 303107"/>
                  <a:gd name="connsiteX8" fmla="*/ 329017 w 422695"/>
                  <a:gd name="connsiteY8" fmla="*/ 303107 h 303107"/>
                  <a:gd name="connsiteX9" fmla="*/ 93678 w 422695"/>
                  <a:gd name="connsiteY9" fmla="*/ 303107 h 303107"/>
                  <a:gd name="connsiteX10" fmla="*/ 93678 w 422695"/>
                  <a:gd name="connsiteY10" fmla="*/ 209429 h 303107"/>
                  <a:gd name="connsiteX11" fmla="*/ 0 w 422695"/>
                  <a:gd name="connsiteY11" fmla="*/ 209429 h 303107"/>
                  <a:gd name="connsiteX12" fmla="*/ 0 w 422695"/>
                  <a:gd name="connsiteY12" fmla="*/ 137993 h 303107"/>
                  <a:gd name="connsiteX0" fmla="*/ 0 w 422695"/>
                  <a:gd name="connsiteY0" fmla="*/ 137993 h 303107"/>
                  <a:gd name="connsiteX1" fmla="*/ 119310 w 422695"/>
                  <a:gd name="connsiteY1" fmla="*/ 108899 h 303107"/>
                  <a:gd name="connsiteX2" fmla="*/ 113251 w 422695"/>
                  <a:gd name="connsiteY2" fmla="*/ 0 h 303107"/>
                  <a:gd name="connsiteX3" fmla="*/ 216227 w 422695"/>
                  <a:gd name="connsiteY3" fmla="*/ 10862 h 303107"/>
                  <a:gd name="connsiteX4" fmla="*/ 232373 w 422695"/>
                  <a:gd name="connsiteY4" fmla="*/ 115691 h 303107"/>
                  <a:gd name="connsiteX5" fmla="*/ 422695 w 422695"/>
                  <a:gd name="connsiteY5" fmla="*/ 137993 h 303107"/>
                  <a:gd name="connsiteX6" fmla="*/ 422695 w 422695"/>
                  <a:gd name="connsiteY6" fmla="*/ 209429 h 303107"/>
                  <a:gd name="connsiteX7" fmla="*/ 329017 w 422695"/>
                  <a:gd name="connsiteY7" fmla="*/ 209429 h 303107"/>
                  <a:gd name="connsiteX8" fmla="*/ 329017 w 422695"/>
                  <a:gd name="connsiteY8" fmla="*/ 303107 h 303107"/>
                  <a:gd name="connsiteX9" fmla="*/ 93678 w 422695"/>
                  <a:gd name="connsiteY9" fmla="*/ 303107 h 303107"/>
                  <a:gd name="connsiteX10" fmla="*/ 93678 w 422695"/>
                  <a:gd name="connsiteY10" fmla="*/ 209429 h 303107"/>
                  <a:gd name="connsiteX11" fmla="*/ 0 w 422695"/>
                  <a:gd name="connsiteY11" fmla="*/ 209429 h 303107"/>
                  <a:gd name="connsiteX12" fmla="*/ 0 w 422695"/>
                  <a:gd name="connsiteY12" fmla="*/ 137993 h 303107"/>
                  <a:gd name="connsiteX0" fmla="*/ 0 w 422695"/>
                  <a:gd name="connsiteY0" fmla="*/ 138283 h 303397"/>
                  <a:gd name="connsiteX1" fmla="*/ 119310 w 422695"/>
                  <a:gd name="connsiteY1" fmla="*/ 109189 h 303397"/>
                  <a:gd name="connsiteX2" fmla="*/ 113251 w 422695"/>
                  <a:gd name="connsiteY2" fmla="*/ 290 h 303397"/>
                  <a:gd name="connsiteX3" fmla="*/ 219944 w 422695"/>
                  <a:gd name="connsiteY3" fmla="*/ 0 h 303397"/>
                  <a:gd name="connsiteX4" fmla="*/ 232373 w 422695"/>
                  <a:gd name="connsiteY4" fmla="*/ 115981 h 303397"/>
                  <a:gd name="connsiteX5" fmla="*/ 422695 w 422695"/>
                  <a:gd name="connsiteY5" fmla="*/ 138283 h 303397"/>
                  <a:gd name="connsiteX6" fmla="*/ 422695 w 422695"/>
                  <a:gd name="connsiteY6" fmla="*/ 209719 h 303397"/>
                  <a:gd name="connsiteX7" fmla="*/ 329017 w 422695"/>
                  <a:gd name="connsiteY7" fmla="*/ 209719 h 303397"/>
                  <a:gd name="connsiteX8" fmla="*/ 329017 w 422695"/>
                  <a:gd name="connsiteY8" fmla="*/ 303397 h 303397"/>
                  <a:gd name="connsiteX9" fmla="*/ 93678 w 422695"/>
                  <a:gd name="connsiteY9" fmla="*/ 303397 h 303397"/>
                  <a:gd name="connsiteX10" fmla="*/ 93678 w 422695"/>
                  <a:gd name="connsiteY10" fmla="*/ 209719 h 303397"/>
                  <a:gd name="connsiteX11" fmla="*/ 0 w 422695"/>
                  <a:gd name="connsiteY11" fmla="*/ 209719 h 303397"/>
                  <a:gd name="connsiteX12" fmla="*/ 0 w 422695"/>
                  <a:gd name="connsiteY12" fmla="*/ 138283 h 303397"/>
                  <a:gd name="connsiteX0" fmla="*/ 0 w 422695"/>
                  <a:gd name="connsiteY0" fmla="*/ 138283 h 303397"/>
                  <a:gd name="connsiteX1" fmla="*/ 119310 w 422695"/>
                  <a:gd name="connsiteY1" fmla="*/ 109189 h 303397"/>
                  <a:gd name="connsiteX2" fmla="*/ 113251 w 422695"/>
                  <a:gd name="connsiteY2" fmla="*/ 290 h 303397"/>
                  <a:gd name="connsiteX3" fmla="*/ 219944 w 422695"/>
                  <a:gd name="connsiteY3" fmla="*/ 0 h 303397"/>
                  <a:gd name="connsiteX4" fmla="*/ 232373 w 422695"/>
                  <a:gd name="connsiteY4" fmla="*/ 115981 h 303397"/>
                  <a:gd name="connsiteX5" fmla="*/ 344636 w 422695"/>
                  <a:gd name="connsiteY5" fmla="*/ 127132 h 303397"/>
                  <a:gd name="connsiteX6" fmla="*/ 422695 w 422695"/>
                  <a:gd name="connsiteY6" fmla="*/ 209719 h 303397"/>
                  <a:gd name="connsiteX7" fmla="*/ 329017 w 422695"/>
                  <a:gd name="connsiteY7" fmla="*/ 209719 h 303397"/>
                  <a:gd name="connsiteX8" fmla="*/ 329017 w 422695"/>
                  <a:gd name="connsiteY8" fmla="*/ 303397 h 303397"/>
                  <a:gd name="connsiteX9" fmla="*/ 93678 w 422695"/>
                  <a:gd name="connsiteY9" fmla="*/ 303397 h 303397"/>
                  <a:gd name="connsiteX10" fmla="*/ 93678 w 422695"/>
                  <a:gd name="connsiteY10" fmla="*/ 209719 h 303397"/>
                  <a:gd name="connsiteX11" fmla="*/ 0 w 422695"/>
                  <a:gd name="connsiteY11" fmla="*/ 209719 h 303397"/>
                  <a:gd name="connsiteX12" fmla="*/ 0 w 422695"/>
                  <a:gd name="connsiteY12" fmla="*/ 138283 h 303397"/>
                  <a:gd name="connsiteX0" fmla="*/ 0 w 352070"/>
                  <a:gd name="connsiteY0" fmla="*/ 138283 h 303397"/>
                  <a:gd name="connsiteX1" fmla="*/ 119310 w 352070"/>
                  <a:gd name="connsiteY1" fmla="*/ 109189 h 303397"/>
                  <a:gd name="connsiteX2" fmla="*/ 113251 w 352070"/>
                  <a:gd name="connsiteY2" fmla="*/ 290 h 303397"/>
                  <a:gd name="connsiteX3" fmla="*/ 219944 w 352070"/>
                  <a:gd name="connsiteY3" fmla="*/ 0 h 303397"/>
                  <a:gd name="connsiteX4" fmla="*/ 232373 w 352070"/>
                  <a:gd name="connsiteY4" fmla="*/ 115981 h 303397"/>
                  <a:gd name="connsiteX5" fmla="*/ 344636 w 352070"/>
                  <a:gd name="connsiteY5" fmla="*/ 127132 h 303397"/>
                  <a:gd name="connsiteX6" fmla="*/ 352070 w 352070"/>
                  <a:gd name="connsiteY6" fmla="*/ 209719 h 303397"/>
                  <a:gd name="connsiteX7" fmla="*/ 329017 w 352070"/>
                  <a:gd name="connsiteY7" fmla="*/ 209719 h 303397"/>
                  <a:gd name="connsiteX8" fmla="*/ 329017 w 352070"/>
                  <a:gd name="connsiteY8" fmla="*/ 303397 h 303397"/>
                  <a:gd name="connsiteX9" fmla="*/ 93678 w 352070"/>
                  <a:gd name="connsiteY9" fmla="*/ 303397 h 303397"/>
                  <a:gd name="connsiteX10" fmla="*/ 93678 w 352070"/>
                  <a:gd name="connsiteY10" fmla="*/ 209719 h 303397"/>
                  <a:gd name="connsiteX11" fmla="*/ 0 w 352070"/>
                  <a:gd name="connsiteY11" fmla="*/ 209719 h 303397"/>
                  <a:gd name="connsiteX12" fmla="*/ 0 w 352070"/>
                  <a:gd name="connsiteY12" fmla="*/ 138283 h 303397"/>
                  <a:gd name="connsiteX0" fmla="*/ 0 w 352070"/>
                  <a:gd name="connsiteY0" fmla="*/ 138283 h 303397"/>
                  <a:gd name="connsiteX1" fmla="*/ 119310 w 352070"/>
                  <a:gd name="connsiteY1" fmla="*/ 109189 h 303397"/>
                  <a:gd name="connsiteX2" fmla="*/ 113251 w 352070"/>
                  <a:gd name="connsiteY2" fmla="*/ 290 h 303397"/>
                  <a:gd name="connsiteX3" fmla="*/ 219944 w 352070"/>
                  <a:gd name="connsiteY3" fmla="*/ 0 h 303397"/>
                  <a:gd name="connsiteX4" fmla="*/ 232373 w 352070"/>
                  <a:gd name="connsiteY4" fmla="*/ 115981 h 303397"/>
                  <a:gd name="connsiteX5" fmla="*/ 344636 w 352070"/>
                  <a:gd name="connsiteY5" fmla="*/ 127132 h 303397"/>
                  <a:gd name="connsiteX6" fmla="*/ 352070 w 352070"/>
                  <a:gd name="connsiteY6" fmla="*/ 209719 h 303397"/>
                  <a:gd name="connsiteX7" fmla="*/ 236090 w 352070"/>
                  <a:gd name="connsiteY7" fmla="*/ 228305 h 303397"/>
                  <a:gd name="connsiteX8" fmla="*/ 329017 w 352070"/>
                  <a:gd name="connsiteY8" fmla="*/ 303397 h 303397"/>
                  <a:gd name="connsiteX9" fmla="*/ 93678 w 352070"/>
                  <a:gd name="connsiteY9" fmla="*/ 303397 h 303397"/>
                  <a:gd name="connsiteX10" fmla="*/ 93678 w 352070"/>
                  <a:gd name="connsiteY10" fmla="*/ 209719 h 303397"/>
                  <a:gd name="connsiteX11" fmla="*/ 0 w 352070"/>
                  <a:gd name="connsiteY11" fmla="*/ 209719 h 303397"/>
                  <a:gd name="connsiteX12" fmla="*/ 0 w 352070"/>
                  <a:gd name="connsiteY12" fmla="*/ 138283 h 303397"/>
                  <a:gd name="connsiteX0" fmla="*/ 0 w 352070"/>
                  <a:gd name="connsiteY0" fmla="*/ 138283 h 351719"/>
                  <a:gd name="connsiteX1" fmla="*/ 119310 w 352070"/>
                  <a:gd name="connsiteY1" fmla="*/ 109189 h 351719"/>
                  <a:gd name="connsiteX2" fmla="*/ 113251 w 352070"/>
                  <a:gd name="connsiteY2" fmla="*/ 290 h 351719"/>
                  <a:gd name="connsiteX3" fmla="*/ 219944 w 352070"/>
                  <a:gd name="connsiteY3" fmla="*/ 0 h 351719"/>
                  <a:gd name="connsiteX4" fmla="*/ 232373 w 352070"/>
                  <a:gd name="connsiteY4" fmla="*/ 115981 h 351719"/>
                  <a:gd name="connsiteX5" fmla="*/ 344636 w 352070"/>
                  <a:gd name="connsiteY5" fmla="*/ 127132 h 351719"/>
                  <a:gd name="connsiteX6" fmla="*/ 352070 w 352070"/>
                  <a:gd name="connsiteY6" fmla="*/ 209719 h 351719"/>
                  <a:gd name="connsiteX7" fmla="*/ 236090 w 352070"/>
                  <a:gd name="connsiteY7" fmla="*/ 228305 h 351719"/>
                  <a:gd name="connsiteX8" fmla="*/ 232373 w 352070"/>
                  <a:gd name="connsiteY8" fmla="*/ 351719 h 351719"/>
                  <a:gd name="connsiteX9" fmla="*/ 93678 w 352070"/>
                  <a:gd name="connsiteY9" fmla="*/ 303397 h 351719"/>
                  <a:gd name="connsiteX10" fmla="*/ 93678 w 352070"/>
                  <a:gd name="connsiteY10" fmla="*/ 209719 h 351719"/>
                  <a:gd name="connsiteX11" fmla="*/ 0 w 352070"/>
                  <a:gd name="connsiteY11" fmla="*/ 209719 h 351719"/>
                  <a:gd name="connsiteX12" fmla="*/ 0 w 352070"/>
                  <a:gd name="connsiteY12" fmla="*/ 138283 h 351719"/>
                  <a:gd name="connsiteX0" fmla="*/ 0 w 352070"/>
                  <a:gd name="connsiteY0" fmla="*/ 138283 h 351719"/>
                  <a:gd name="connsiteX1" fmla="*/ 119310 w 352070"/>
                  <a:gd name="connsiteY1" fmla="*/ 109189 h 351719"/>
                  <a:gd name="connsiteX2" fmla="*/ 113251 w 352070"/>
                  <a:gd name="connsiteY2" fmla="*/ 290 h 351719"/>
                  <a:gd name="connsiteX3" fmla="*/ 219944 w 352070"/>
                  <a:gd name="connsiteY3" fmla="*/ 0 h 351719"/>
                  <a:gd name="connsiteX4" fmla="*/ 232373 w 352070"/>
                  <a:gd name="connsiteY4" fmla="*/ 115981 h 351719"/>
                  <a:gd name="connsiteX5" fmla="*/ 344636 w 352070"/>
                  <a:gd name="connsiteY5" fmla="*/ 127132 h 351719"/>
                  <a:gd name="connsiteX6" fmla="*/ 352070 w 352070"/>
                  <a:gd name="connsiteY6" fmla="*/ 209719 h 351719"/>
                  <a:gd name="connsiteX7" fmla="*/ 236090 w 352070"/>
                  <a:gd name="connsiteY7" fmla="*/ 228305 h 351719"/>
                  <a:gd name="connsiteX8" fmla="*/ 232373 w 352070"/>
                  <a:gd name="connsiteY8" fmla="*/ 351719 h 351719"/>
                  <a:gd name="connsiteX9" fmla="*/ 127132 w 352070"/>
                  <a:gd name="connsiteY9" fmla="*/ 351719 h 351719"/>
                  <a:gd name="connsiteX10" fmla="*/ 93678 w 352070"/>
                  <a:gd name="connsiteY10" fmla="*/ 209719 h 351719"/>
                  <a:gd name="connsiteX11" fmla="*/ 0 w 352070"/>
                  <a:gd name="connsiteY11" fmla="*/ 209719 h 351719"/>
                  <a:gd name="connsiteX12" fmla="*/ 0 w 352070"/>
                  <a:gd name="connsiteY12" fmla="*/ 138283 h 351719"/>
                  <a:gd name="connsiteX0" fmla="*/ 0 w 352070"/>
                  <a:gd name="connsiteY0" fmla="*/ 138283 h 351719"/>
                  <a:gd name="connsiteX1" fmla="*/ 119310 w 352070"/>
                  <a:gd name="connsiteY1" fmla="*/ 109189 h 351719"/>
                  <a:gd name="connsiteX2" fmla="*/ 113251 w 352070"/>
                  <a:gd name="connsiteY2" fmla="*/ 290 h 351719"/>
                  <a:gd name="connsiteX3" fmla="*/ 219944 w 352070"/>
                  <a:gd name="connsiteY3" fmla="*/ 0 h 351719"/>
                  <a:gd name="connsiteX4" fmla="*/ 232373 w 352070"/>
                  <a:gd name="connsiteY4" fmla="*/ 115981 h 351719"/>
                  <a:gd name="connsiteX5" fmla="*/ 344636 w 352070"/>
                  <a:gd name="connsiteY5" fmla="*/ 127132 h 351719"/>
                  <a:gd name="connsiteX6" fmla="*/ 352070 w 352070"/>
                  <a:gd name="connsiteY6" fmla="*/ 209719 h 351719"/>
                  <a:gd name="connsiteX7" fmla="*/ 236090 w 352070"/>
                  <a:gd name="connsiteY7" fmla="*/ 228305 h 351719"/>
                  <a:gd name="connsiteX8" fmla="*/ 232373 w 352070"/>
                  <a:gd name="connsiteY8" fmla="*/ 351719 h 351719"/>
                  <a:gd name="connsiteX9" fmla="*/ 127132 w 352070"/>
                  <a:gd name="connsiteY9" fmla="*/ 351719 h 351719"/>
                  <a:gd name="connsiteX10" fmla="*/ 119698 w 352070"/>
                  <a:gd name="connsiteY10" fmla="*/ 232022 h 351719"/>
                  <a:gd name="connsiteX11" fmla="*/ 0 w 352070"/>
                  <a:gd name="connsiteY11" fmla="*/ 209719 h 351719"/>
                  <a:gd name="connsiteX12" fmla="*/ 0 w 352070"/>
                  <a:gd name="connsiteY12" fmla="*/ 138283 h 351719"/>
                  <a:gd name="connsiteX0" fmla="*/ 7435 w 359505"/>
                  <a:gd name="connsiteY0" fmla="*/ 138283 h 351719"/>
                  <a:gd name="connsiteX1" fmla="*/ 126745 w 359505"/>
                  <a:gd name="connsiteY1" fmla="*/ 109189 h 351719"/>
                  <a:gd name="connsiteX2" fmla="*/ 120686 w 359505"/>
                  <a:gd name="connsiteY2" fmla="*/ 290 h 351719"/>
                  <a:gd name="connsiteX3" fmla="*/ 227379 w 359505"/>
                  <a:gd name="connsiteY3" fmla="*/ 0 h 351719"/>
                  <a:gd name="connsiteX4" fmla="*/ 239808 w 359505"/>
                  <a:gd name="connsiteY4" fmla="*/ 115981 h 351719"/>
                  <a:gd name="connsiteX5" fmla="*/ 352071 w 359505"/>
                  <a:gd name="connsiteY5" fmla="*/ 127132 h 351719"/>
                  <a:gd name="connsiteX6" fmla="*/ 359505 w 359505"/>
                  <a:gd name="connsiteY6" fmla="*/ 209719 h 351719"/>
                  <a:gd name="connsiteX7" fmla="*/ 243525 w 359505"/>
                  <a:gd name="connsiteY7" fmla="*/ 228305 h 351719"/>
                  <a:gd name="connsiteX8" fmla="*/ 239808 w 359505"/>
                  <a:gd name="connsiteY8" fmla="*/ 351719 h 351719"/>
                  <a:gd name="connsiteX9" fmla="*/ 134567 w 359505"/>
                  <a:gd name="connsiteY9" fmla="*/ 351719 h 351719"/>
                  <a:gd name="connsiteX10" fmla="*/ 127133 w 359505"/>
                  <a:gd name="connsiteY10" fmla="*/ 232022 h 351719"/>
                  <a:gd name="connsiteX11" fmla="*/ 0 w 359505"/>
                  <a:gd name="connsiteY11" fmla="*/ 239456 h 351719"/>
                  <a:gd name="connsiteX12" fmla="*/ 7435 w 359505"/>
                  <a:gd name="connsiteY12" fmla="*/ 138283 h 351719"/>
                  <a:gd name="connsiteX0" fmla="*/ 7435 w 359505"/>
                  <a:gd name="connsiteY0" fmla="*/ 127132 h 351719"/>
                  <a:gd name="connsiteX1" fmla="*/ 126745 w 359505"/>
                  <a:gd name="connsiteY1" fmla="*/ 109189 h 351719"/>
                  <a:gd name="connsiteX2" fmla="*/ 120686 w 359505"/>
                  <a:gd name="connsiteY2" fmla="*/ 290 h 351719"/>
                  <a:gd name="connsiteX3" fmla="*/ 227379 w 359505"/>
                  <a:gd name="connsiteY3" fmla="*/ 0 h 351719"/>
                  <a:gd name="connsiteX4" fmla="*/ 239808 w 359505"/>
                  <a:gd name="connsiteY4" fmla="*/ 115981 h 351719"/>
                  <a:gd name="connsiteX5" fmla="*/ 352071 w 359505"/>
                  <a:gd name="connsiteY5" fmla="*/ 127132 h 351719"/>
                  <a:gd name="connsiteX6" fmla="*/ 359505 w 359505"/>
                  <a:gd name="connsiteY6" fmla="*/ 209719 h 351719"/>
                  <a:gd name="connsiteX7" fmla="*/ 243525 w 359505"/>
                  <a:gd name="connsiteY7" fmla="*/ 228305 h 351719"/>
                  <a:gd name="connsiteX8" fmla="*/ 239808 w 359505"/>
                  <a:gd name="connsiteY8" fmla="*/ 351719 h 351719"/>
                  <a:gd name="connsiteX9" fmla="*/ 134567 w 359505"/>
                  <a:gd name="connsiteY9" fmla="*/ 351719 h 351719"/>
                  <a:gd name="connsiteX10" fmla="*/ 127133 w 359505"/>
                  <a:gd name="connsiteY10" fmla="*/ 232022 h 351719"/>
                  <a:gd name="connsiteX11" fmla="*/ 0 w 359505"/>
                  <a:gd name="connsiteY11" fmla="*/ 239456 h 351719"/>
                  <a:gd name="connsiteX12" fmla="*/ 7435 w 359505"/>
                  <a:gd name="connsiteY12" fmla="*/ 127132 h 351719"/>
                  <a:gd name="connsiteX0" fmla="*/ 7435 w 352071"/>
                  <a:gd name="connsiteY0" fmla="*/ 127132 h 351719"/>
                  <a:gd name="connsiteX1" fmla="*/ 126745 w 352071"/>
                  <a:gd name="connsiteY1" fmla="*/ 109189 h 351719"/>
                  <a:gd name="connsiteX2" fmla="*/ 120686 w 352071"/>
                  <a:gd name="connsiteY2" fmla="*/ 290 h 351719"/>
                  <a:gd name="connsiteX3" fmla="*/ 227379 w 352071"/>
                  <a:gd name="connsiteY3" fmla="*/ 0 h 351719"/>
                  <a:gd name="connsiteX4" fmla="*/ 239808 w 352071"/>
                  <a:gd name="connsiteY4" fmla="*/ 115981 h 351719"/>
                  <a:gd name="connsiteX5" fmla="*/ 352071 w 352071"/>
                  <a:gd name="connsiteY5" fmla="*/ 127132 h 351719"/>
                  <a:gd name="connsiteX6" fmla="*/ 352071 w 352071"/>
                  <a:gd name="connsiteY6" fmla="*/ 232022 h 351719"/>
                  <a:gd name="connsiteX7" fmla="*/ 243525 w 352071"/>
                  <a:gd name="connsiteY7" fmla="*/ 228305 h 351719"/>
                  <a:gd name="connsiteX8" fmla="*/ 239808 w 352071"/>
                  <a:gd name="connsiteY8" fmla="*/ 351719 h 351719"/>
                  <a:gd name="connsiteX9" fmla="*/ 134567 w 352071"/>
                  <a:gd name="connsiteY9" fmla="*/ 351719 h 351719"/>
                  <a:gd name="connsiteX10" fmla="*/ 127133 w 352071"/>
                  <a:gd name="connsiteY10" fmla="*/ 232022 h 351719"/>
                  <a:gd name="connsiteX11" fmla="*/ 0 w 352071"/>
                  <a:gd name="connsiteY11" fmla="*/ 239456 h 351719"/>
                  <a:gd name="connsiteX12" fmla="*/ 7435 w 352071"/>
                  <a:gd name="connsiteY12" fmla="*/ 127132 h 351719"/>
                  <a:gd name="connsiteX0" fmla="*/ 7435 w 352071"/>
                  <a:gd name="connsiteY0" fmla="*/ 127132 h 351719"/>
                  <a:gd name="connsiteX1" fmla="*/ 126745 w 352071"/>
                  <a:gd name="connsiteY1" fmla="*/ 109189 h 351719"/>
                  <a:gd name="connsiteX2" fmla="*/ 120686 w 352071"/>
                  <a:gd name="connsiteY2" fmla="*/ 290 h 351719"/>
                  <a:gd name="connsiteX3" fmla="*/ 227379 w 352071"/>
                  <a:gd name="connsiteY3" fmla="*/ 0 h 351719"/>
                  <a:gd name="connsiteX4" fmla="*/ 239808 w 352071"/>
                  <a:gd name="connsiteY4" fmla="*/ 115981 h 351719"/>
                  <a:gd name="connsiteX5" fmla="*/ 352071 w 352071"/>
                  <a:gd name="connsiteY5" fmla="*/ 127132 h 351719"/>
                  <a:gd name="connsiteX6" fmla="*/ 352071 w 352071"/>
                  <a:gd name="connsiteY6" fmla="*/ 232022 h 351719"/>
                  <a:gd name="connsiteX7" fmla="*/ 243525 w 352071"/>
                  <a:gd name="connsiteY7" fmla="*/ 228305 h 351719"/>
                  <a:gd name="connsiteX8" fmla="*/ 239808 w 352071"/>
                  <a:gd name="connsiteY8" fmla="*/ 351719 h 351719"/>
                  <a:gd name="connsiteX9" fmla="*/ 134567 w 352071"/>
                  <a:gd name="connsiteY9" fmla="*/ 351719 h 351719"/>
                  <a:gd name="connsiteX10" fmla="*/ 127133 w 352071"/>
                  <a:gd name="connsiteY10" fmla="*/ 232022 h 351719"/>
                  <a:gd name="connsiteX11" fmla="*/ 0 w 352071"/>
                  <a:gd name="connsiteY11" fmla="*/ 239456 h 351719"/>
                  <a:gd name="connsiteX12" fmla="*/ 7435 w 352071"/>
                  <a:gd name="connsiteY12" fmla="*/ 127132 h 351719"/>
                  <a:gd name="connsiteX0" fmla="*/ 7435 w 352071"/>
                  <a:gd name="connsiteY0" fmla="*/ 127132 h 351719"/>
                  <a:gd name="connsiteX1" fmla="*/ 126745 w 352071"/>
                  <a:gd name="connsiteY1" fmla="*/ 109189 h 351719"/>
                  <a:gd name="connsiteX2" fmla="*/ 120686 w 352071"/>
                  <a:gd name="connsiteY2" fmla="*/ 290 h 351719"/>
                  <a:gd name="connsiteX3" fmla="*/ 227379 w 352071"/>
                  <a:gd name="connsiteY3" fmla="*/ 0 h 351719"/>
                  <a:gd name="connsiteX4" fmla="*/ 239808 w 352071"/>
                  <a:gd name="connsiteY4" fmla="*/ 115981 h 351719"/>
                  <a:gd name="connsiteX5" fmla="*/ 352071 w 352071"/>
                  <a:gd name="connsiteY5" fmla="*/ 127132 h 351719"/>
                  <a:gd name="connsiteX6" fmla="*/ 352071 w 352071"/>
                  <a:gd name="connsiteY6" fmla="*/ 232022 h 351719"/>
                  <a:gd name="connsiteX7" fmla="*/ 243525 w 352071"/>
                  <a:gd name="connsiteY7" fmla="*/ 228305 h 351719"/>
                  <a:gd name="connsiteX8" fmla="*/ 239808 w 352071"/>
                  <a:gd name="connsiteY8" fmla="*/ 351719 h 351719"/>
                  <a:gd name="connsiteX9" fmla="*/ 134567 w 352071"/>
                  <a:gd name="connsiteY9" fmla="*/ 351719 h 351719"/>
                  <a:gd name="connsiteX10" fmla="*/ 127133 w 352071"/>
                  <a:gd name="connsiteY10" fmla="*/ 232022 h 351719"/>
                  <a:gd name="connsiteX11" fmla="*/ 0 w 352071"/>
                  <a:gd name="connsiteY11" fmla="*/ 239456 h 351719"/>
                  <a:gd name="connsiteX12" fmla="*/ 7435 w 352071"/>
                  <a:gd name="connsiteY12" fmla="*/ 127132 h 351719"/>
                  <a:gd name="connsiteX0" fmla="*/ 7435 w 352071"/>
                  <a:gd name="connsiteY0" fmla="*/ 127132 h 351719"/>
                  <a:gd name="connsiteX1" fmla="*/ 126745 w 352071"/>
                  <a:gd name="connsiteY1" fmla="*/ 109189 h 351719"/>
                  <a:gd name="connsiteX2" fmla="*/ 120686 w 352071"/>
                  <a:gd name="connsiteY2" fmla="*/ 290 h 351719"/>
                  <a:gd name="connsiteX3" fmla="*/ 227379 w 352071"/>
                  <a:gd name="connsiteY3" fmla="*/ 0 h 351719"/>
                  <a:gd name="connsiteX4" fmla="*/ 239808 w 352071"/>
                  <a:gd name="connsiteY4" fmla="*/ 115981 h 351719"/>
                  <a:gd name="connsiteX5" fmla="*/ 352071 w 352071"/>
                  <a:gd name="connsiteY5" fmla="*/ 127132 h 351719"/>
                  <a:gd name="connsiteX6" fmla="*/ 352071 w 352071"/>
                  <a:gd name="connsiteY6" fmla="*/ 232022 h 351719"/>
                  <a:gd name="connsiteX7" fmla="*/ 243525 w 352071"/>
                  <a:gd name="connsiteY7" fmla="*/ 228305 h 351719"/>
                  <a:gd name="connsiteX8" fmla="*/ 239808 w 352071"/>
                  <a:gd name="connsiteY8" fmla="*/ 351719 h 351719"/>
                  <a:gd name="connsiteX9" fmla="*/ 134567 w 352071"/>
                  <a:gd name="connsiteY9" fmla="*/ 351719 h 351719"/>
                  <a:gd name="connsiteX10" fmla="*/ 127133 w 352071"/>
                  <a:gd name="connsiteY10" fmla="*/ 232022 h 351719"/>
                  <a:gd name="connsiteX11" fmla="*/ 0 w 352071"/>
                  <a:gd name="connsiteY11" fmla="*/ 239456 h 351719"/>
                  <a:gd name="connsiteX12" fmla="*/ 7435 w 352071"/>
                  <a:gd name="connsiteY12" fmla="*/ 127132 h 351719"/>
                  <a:gd name="connsiteX0" fmla="*/ 7435 w 359215"/>
                  <a:gd name="connsiteY0" fmla="*/ 127132 h 351719"/>
                  <a:gd name="connsiteX1" fmla="*/ 126745 w 359215"/>
                  <a:gd name="connsiteY1" fmla="*/ 109189 h 351719"/>
                  <a:gd name="connsiteX2" fmla="*/ 120686 w 359215"/>
                  <a:gd name="connsiteY2" fmla="*/ 290 h 351719"/>
                  <a:gd name="connsiteX3" fmla="*/ 227379 w 359215"/>
                  <a:gd name="connsiteY3" fmla="*/ 0 h 351719"/>
                  <a:gd name="connsiteX4" fmla="*/ 239808 w 359215"/>
                  <a:gd name="connsiteY4" fmla="*/ 115981 h 351719"/>
                  <a:gd name="connsiteX5" fmla="*/ 352071 w 359215"/>
                  <a:gd name="connsiteY5" fmla="*/ 127132 h 351719"/>
                  <a:gd name="connsiteX6" fmla="*/ 359215 w 359215"/>
                  <a:gd name="connsiteY6" fmla="*/ 231505 h 351719"/>
                  <a:gd name="connsiteX7" fmla="*/ 243525 w 359215"/>
                  <a:gd name="connsiteY7" fmla="*/ 228305 h 351719"/>
                  <a:gd name="connsiteX8" fmla="*/ 239808 w 359215"/>
                  <a:gd name="connsiteY8" fmla="*/ 351719 h 351719"/>
                  <a:gd name="connsiteX9" fmla="*/ 134567 w 359215"/>
                  <a:gd name="connsiteY9" fmla="*/ 351719 h 351719"/>
                  <a:gd name="connsiteX10" fmla="*/ 127133 w 359215"/>
                  <a:gd name="connsiteY10" fmla="*/ 232022 h 351719"/>
                  <a:gd name="connsiteX11" fmla="*/ 0 w 359215"/>
                  <a:gd name="connsiteY11" fmla="*/ 239456 h 351719"/>
                  <a:gd name="connsiteX12" fmla="*/ 7435 w 359215"/>
                  <a:gd name="connsiteY12" fmla="*/ 127132 h 351719"/>
                  <a:gd name="connsiteX0" fmla="*/ 7435 w 359215"/>
                  <a:gd name="connsiteY0" fmla="*/ 127132 h 351719"/>
                  <a:gd name="connsiteX1" fmla="*/ 126745 w 359215"/>
                  <a:gd name="connsiteY1" fmla="*/ 109189 h 351719"/>
                  <a:gd name="connsiteX2" fmla="*/ 120686 w 359215"/>
                  <a:gd name="connsiteY2" fmla="*/ 290 h 351719"/>
                  <a:gd name="connsiteX3" fmla="*/ 227379 w 359215"/>
                  <a:gd name="connsiteY3" fmla="*/ 0 h 351719"/>
                  <a:gd name="connsiteX4" fmla="*/ 239808 w 359215"/>
                  <a:gd name="connsiteY4" fmla="*/ 115981 h 351719"/>
                  <a:gd name="connsiteX5" fmla="*/ 356834 w 359215"/>
                  <a:gd name="connsiteY5" fmla="*/ 123555 h 351719"/>
                  <a:gd name="connsiteX6" fmla="*/ 359215 w 359215"/>
                  <a:gd name="connsiteY6" fmla="*/ 231505 h 351719"/>
                  <a:gd name="connsiteX7" fmla="*/ 243525 w 359215"/>
                  <a:gd name="connsiteY7" fmla="*/ 228305 h 351719"/>
                  <a:gd name="connsiteX8" fmla="*/ 239808 w 359215"/>
                  <a:gd name="connsiteY8" fmla="*/ 351719 h 351719"/>
                  <a:gd name="connsiteX9" fmla="*/ 134567 w 359215"/>
                  <a:gd name="connsiteY9" fmla="*/ 351719 h 351719"/>
                  <a:gd name="connsiteX10" fmla="*/ 127133 w 359215"/>
                  <a:gd name="connsiteY10" fmla="*/ 232022 h 351719"/>
                  <a:gd name="connsiteX11" fmla="*/ 0 w 359215"/>
                  <a:gd name="connsiteY11" fmla="*/ 239456 h 351719"/>
                  <a:gd name="connsiteX12" fmla="*/ 7435 w 359215"/>
                  <a:gd name="connsiteY12" fmla="*/ 127132 h 351719"/>
                  <a:gd name="connsiteX0" fmla="*/ 7435 w 359215"/>
                  <a:gd name="connsiteY0" fmla="*/ 127132 h 351719"/>
                  <a:gd name="connsiteX1" fmla="*/ 126745 w 359215"/>
                  <a:gd name="connsiteY1" fmla="*/ 109189 h 351719"/>
                  <a:gd name="connsiteX2" fmla="*/ 120686 w 359215"/>
                  <a:gd name="connsiteY2" fmla="*/ 290 h 351719"/>
                  <a:gd name="connsiteX3" fmla="*/ 227379 w 359215"/>
                  <a:gd name="connsiteY3" fmla="*/ 0 h 351719"/>
                  <a:gd name="connsiteX4" fmla="*/ 239808 w 359215"/>
                  <a:gd name="connsiteY4" fmla="*/ 123555 h 351719"/>
                  <a:gd name="connsiteX5" fmla="*/ 356834 w 359215"/>
                  <a:gd name="connsiteY5" fmla="*/ 123555 h 351719"/>
                  <a:gd name="connsiteX6" fmla="*/ 359215 w 359215"/>
                  <a:gd name="connsiteY6" fmla="*/ 231505 h 351719"/>
                  <a:gd name="connsiteX7" fmla="*/ 243525 w 359215"/>
                  <a:gd name="connsiteY7" fmla="*/ 228305 h 351719"/>
                  <a:gd name="connsiteX8" fmla="*/ 239808 w 359215"/>
                  <a:gd name="connsiteY8" fmla="*/ 351719 h 351719"/>
                  <a:gd name="connsiteX9" fmla="*/ 134567 w 359215"/>
                  <a:gd name="connsiteY9" fmla="*/ 351719 h 351719"/>
                  <a:gd name="connsiteX10" fmla="*/ 127133 w 359215"/>
                  <a:gd name="connsiteY10" fmla="*/ 232022 h 351719"/>
                  <a:gd name="connsiteX11" fmla="*/ 0 w 359215"/>
                  <a:gd name="connsiteY11" fmla="*/ 239456 h 351719"/>
                  <a:gd name="connsiteX12" fmla="*/ 7435 w 359215"/>
                  <a:gd name="connsiteY12" fmla="*/ 127132 h 351719"/>
                  <a:gd name="connsiteX0" fmla="*/ 7435 w 359215"/>
                  <a:gd name="connsiteY0" fmla="*/ 127132 h 351719"/>
                  <a:gd name="connsiteX1" fmla="*/ 126745 w 359215"/>
                  <a:gd name="connsiteY1" fmla="*/ 123555 h 351719"/>
                  <a:gd name="connsiteX2" fmla="*/ 120686 w 359215"/>
                  <a:gd name="connsiteY2" fmla="*/ 290 h 351719"/>
                  <a:gd name="connsiteX3" fmla="*/ 227379 w 359215"/>
                  <a:gd name="connsiteY3" fmla="*/ 0 h 351719"/>
                  <a:gd name="connsiteX4" fmla="*/ 239808 w 359215"/>
                  <a:gd name="connsiteY4" fmla="*/ 123555 h 351719"/>
                  <a:gd name="connsiteX5" fmla="*/ 356834 w 359215"/>
                  <a:gd name="connsiteY5" fmla="*/ 123555 h 351719"/>
                  <a:gd name="connsiteX6" fmla="*/ 359215 w 359215"/>
                  <a:gd name="connsiteY6" fmla="*/ 231505 h 351719"/>
                  <a:gd name="connsiteX7" fmla="*/ 243525 w 359215"/>
                  <a:gd name="connsiteY7" fmla="*/ 228305 h 351719"/>
                  <a:gd name="connsiteX8" fmla="*/ 239808 w 359215"/>
                  <a:gd name="connsiteY8" fmla="*/ 351719 h 351719"/>
                  <a:gd name="connsiteX9" fmla="*/ 134567 w 359215"/>
                  <a:gd name="connsiteY9" fmla="*/ 351719 h 351719"/>
                  <a:gd name="connsiteX10" fmla="*/ 127133 w 359215"/>
                  <a:gd name="connsiteY10" fmla="*/ 232022 h 351719"/>
                  <a:gd name="connsiteX11" fmla="*/ 0 w 359215"/>
                  <a:gd name="connsiteY11" fmla="*/ 239456 h 351719"/>
                  <a:gd name="connsiteX12" fmla="*/ 7435 w 359215"/>
                  <a:gd name="connsiteY12" fmla="*/ 127132 h 351719"/>
                  <a:gd name="connsiteX0" fmla="*/ 2672 w 354452"/>
                  <a:gd name="connsiteY0" fmla="*/ 127132 h 351719"/>
                  <a:gd name="connsiteX1" fmla="*/ 121982 w 354452"/>
                  <a:gd name="connsiteY1" fmla="*/ 123555 h 351719"/>
                  <a:gd name="connsiteX2" fmla="*/ 115923 w 354452"/>
                  <a:gd name="connsiteY2" fmla="*/ 290 h 351719"/>
                  <a:gd name="connsiteX3" fmla="*/ 222616 w 354452"/>
                  <a:gd name="connsiteY3" fmla="*/ 0 h 351719"/>
                  <a:gd name="connsiteX4" fmla="*/ 235045 w 354452"/>
                  <a:gd name="connsiteY4" fmla="*/ 123555 h 351719"/>
                  <a:gd name="connsiteX5" fmla="*/ 352071 w 354452"/>
                  <a:gd name="connsiteY5" fmla="*/ 123555 h 351719"/>
                  <a:gd name="connsiteX6" fmla="*/ 354452 w 354452"/>
                  <a:gd name="connsiteY6" fmla="*/ 231505 h 351719"/>
                  <a:gd name="connsiteX7" fmla="*/ 238762 w 354452"/>
                  <a:gd name="connsiteY7" fmla="*/ 228305 h 351719"/>
                  <a:gd name="connsiteX8" fmla="*/ 235045 w 354452"/>
                  <a:gd name="connsiteY8" fmla="*/ 351719 h 351719"/>
                  <a:gd name="connsiteX9" fmla="*/ 129804 w 354452"/>
                  <a:gd name="connsiteY9" fmla="*/ 351719 h 351719"/>
                  <a:gd name="connsiteX10" fmla="*/ 122370 w 354452"/>
                  <a:gd name="connsiteY10" fmla="*/ 232022 h 351719"/>
                  <a:gd name="connsiteX11" fmla="*/ 0 w 354452"/>
                  <a:gd name="connsiteY11" fmla="*/ 231505 h 351719"/>
                  <a:gd name="connsiteX12" fmla="*/ 2672 w 354452"/>
                  <a:gd name="connsiteY12" fmla="*/ 127132 h 351719"/>
                  <a:gd name="connsiteX0" fmla="*/ 2672 w 354452"/>
                  <a:gd name="connsiteY0" fmla="*/ 126842 h 351429"/>
                  <a:gd name="connsiteX1" fmla="*/ 121982 w 354452"/>
                  <a:gd name="connsiteY1" fmla="*/ 123265 h 351429"/>
                  <a:gd name="connsiteX2" fmla="*/ 115923 w 354452"/>
                  <a:gd name="connsiteY2" fmla="*/ 0 h 351429"/>
                  <a:gd name="connsiteX3" fmla="*/ 232141 w 354452"/>
                  <a:gd name="connsiteY3" fmla="*/ 4472 h 351429"/>
                  <a:gd name="connsiteX4" fmla="*/ 235045 w 354452"/>
                  <a:gd name="connsiteY4" fmla="*/ 123265 h 351429"/>
                  <a:gd name="connsiteX5" fmla="*/ 352071 w 354452"/>
                  <a:gd name="connsiteY5" fmla="*/ 123265 h 351429"/>
                  <a:gd name="connsiteX6" fmla="*/ 354452 w 354452"/>
                  <a:gd name="connsiteY6" fmla="*/ 231215 h 351429"/>
                  <a:gd name="connsiteX7" fmla="*/ 238762 w 354452"/>
                  <a:gd name="connsiteY7" fmla="*/ 228015 h 351429"/>
                  <a:gd name="connsiteX8" fmla="*/ 235045 w 354452"/>
                  <a:gd name="connsiteY8" fmla="*/ 351429 h 351429"/>
                  <a:gd name="connsiteX9" fmla="*/ 129804 w 354452"/>
                  <a:gd name="connsiteY9" fmla="*/ 351429 h 351429"/>
                  <a:gd name="connsiteX10" fmla="*/ 122370 w 354452"/>
                  <a:gd name="connsiteY10" fmla="*/ 231732 h 351429"/>
                  <a:gd name="connsiteX11" fmla="*/ 0 w 354452"/>
                  <a:gd name="connsiteY11" fmla="*/ 231215 h 351429"/>
                  <a:gd name="connsiteX12" fmla="*/ 2672 w 354452"/>
                  <a:gd name="connsiteY12" fmla="*/ 126842 h 351429"/>
                  <a:gd name="connsiteX0" fmla="*/ 2672 w 354452"/>
                  <a:gd name="connsiteY0" fmla="*/ 129514 h 354101"/>
                  <a:gd name="connsiteX1" fmla="*/ 121982 w 354452"/>
                  <a:gd name="connsiteY1" fmla="*/ 125937 h 354101"/>
                  <a:gd name="connsiteX2" fmla="*/ 115923 w 354452"/>
                  <a:gd name="connsiteY2" fmla="*/ 2672 h 354101"/>
                  <a:gd name="connsiteX3" fmla="*/ 224997 w 354452"/>
                  <a:gd name="connsiteY3" fmla="*/ 0 h 354101"/>
                  <a:gd name="connsiteX4" fmla="*/ 235045 w 354452"/>
                  <a:gd name="connsiteY4" fmla="*/ 125937 h 354101"/>
                  <a:gd name="connsiteX5" fmla="*/ 352071 w 354452"/>
                  <a:gd name="connsiteY5" fmla="*/ 125937 h 354101"/>
                  <a:gd name="connsiteX6" fmla="*/ 354452 w 354452"/>
                  <a:gd name="connsiteY6" fmla="*/ 233887 h 354101"/>
                  <a:gd name="connsiteX7" fmla="*/ 238762 w 354452"/>
                  <a:gd name="connsiteY7" fmla="*/ 230687 h 354101"/>
                  <a:gd name="connsiteX8" fmla="*/ 235045 w 354452"/>
                  <a:gd name="connsiteY8" fmla="*/ 354101 h 354101"/>
                  <a:gd name="connsiteX9" fmla="*/ 129804 w 354452"/>
                  <a:gd name="connsiteY9" fmla="*/ 354101 h 354101"/>
                  <a:gd name="connsiteX10" fmla="*/ 122370 w 354452"/>
                  <a:gd name="connsiteY10" fmla="*/ 234404 h 354101"/>
                  <a:gd name="connsiteX11" fmla="*/ 0 w 354452"/>
                  <a:gd name="connsiteY11" fmla="*/ 233887 h 354101"/>
                  <a:gd name="connsiteX12" fmla="*/ 2672 w 354452"/>
                  <a:gd name="connsiteY12" fmla="*/ 129514 h 354101"/>
                  <a:gd name="connsiteX0" fmla="*/ 2672 w 354452"/>
                  <a:gd name="connsiteY0" fmla="*/ 127133 h 351720"/>
                  <a:gd name="connsiteX1" fmla="*/ 121982 w 354452"/>
                  <a:gd name="connsiteY1" fmla="*/ 123556 h 351720"/>
                  <a:gd name="connsiteX2" fmla="*/ 115923 w 354452"/>
                  <a:gd name="connsiteY2" fmla="*/ 291 h 351720"/>
                  <a:gd name="connsiteX3" fmla="*/ 239285 w 354452"/>
                  <a:gd name="connsiteY3" fmla="*/ 0 h 351720"/>
                  <a:gd name="connsiteX4" fmla="*/ 235045 w 354452"/>
                  <a:gd name="connsiteY4" fmla="*/ 123556 h 351720"/>
                  <a:gd name="connsiteX5" fmla="*/ 352071 w 354452"/>
                  <a:gd name="connsiteY5" fmla="*/ 123556 h 351720"/>
                  <a:gd name="connsiteX6" fmla="*/ 354452 w 354452"/>
                  <a:gd name="connsiteY6" fmla="*/ 231506 h 351720"/>
                  <a:gd name="connsiteX7" fmla="*/ 238762 w 354452"/>
                  <a:gd name="connsiteY7" fmla="*/ 228306 h 351720"/>
                  <a:gd name="connsiteX8" fmla="*/ 235045 w 354452"/>
                  <a:gd name="connsiteY8" fmla="*/ 351720 h 351720"/>
                  <a:gd name="connsiteX9" fmla="*/ 129804 w 354452"/>
                  <a:gd name="connsiteY9" fmla="*/ 351720 h 351720"/>
                  <a:gd name="connsiteX10" fmla="*/ 122370 w 354452"/>
                  <a:gd name="connsiteY10" fmla="*/ 232023 h 351720"/>
                  <a:gd name="connsiteX11" fmla="*/ 0 w 354452"/>
                  <a:gd name="connsiteY11" fmla="*/ 231506 h 351720"/>
                  <a:gd name="connsiteX12" fmla="*/ 2672 w 354452"/>
                  <a:gd name="connsiteY12" fmla="*/ 127133 h 351720"/>
                  <a:gd name="connsiteX0" fmla="*/ 2672 w 354452"/>
                  <a:gd name="connsiteY0" fmla="*/ 132165 h 356752"/>
                  <a:gd name="connsiteX1" fmla="*/ 121982 w 354452"/>
                  <a:gd name="connsiteY1" fmla="*/ 128588 h 356752"/>
                  <a:gd name="connsiteX2" fmla="*/ 125297 w 354452"/>
                  <a:gd name="connsiteY2" fmla="*/ 0 h 356752"/>
                  <a:gd name="connsiteX3" fmla="*/ 239285 w 354452"/>
                  <a:gd name="connsiteY3" fmla="*/ 5032 h 356752"/>
                  <a:gd name="connsiteX4" fmla="*/ 235045 w 354452"/>
                  <a:gd name="connsiteY4" fmla="*/ 128588 h 356752"/>
                  <a:gd name="connsiteX5" fmla="*/ 352071 w 354452"/>
                  <a:gd name="connsiteY5" fmla="*/ 128588 h 356752"/>
                  <a:gd name="connsiteX6" fmla="*/ 354452 w 354452"/>
                  <a:gd name="connsiteY6" fmla="*/ 236538 h 356752"/>
                  <a:gd name="connsiteX7" fmla="*/ 238762 w 354452"/>
                  <a:gd name="connsiteY7" fmla="*/ 233338 h 356752"/>
                  <a:gd name="connsiteX8" fmla="*/ 235045 w 354452"/>
                  <a:gd name="connsiteY8" fmla="*/ 356752 h 356752"/>
                  <a:gd name="connsiteX9" fmla="*/ 129804 w 354452"/>
                  <a:gd name="connsiteY9" fmla="*/ 356752 h 356752"/>
                  <a:gd name="connsiteX10" fmla="*/ 122370 w 354452"/>
                  <a:gd name="connsiteY10" fmla="*/ 237055 h 356752"/>
                  <a:gd name="connsiteX11" fmla="*/ 0 w 354452"/>
                  <a:gd name="connsiteY11" fmla="*/ 236538 h 356752"/>
                  <a:gd name="connsiteX12" fmla="*/ 2672 w 354452"/>
                  <a:gd name="connsiteY12" fmla="*/ 132165 h 356752"/>
                  <a:gd name="connsiteX0" fmla="*/ 2672 w 354452"/>
                  <a:gd name="connsiteY0" fmla="*/ 132165 h 356752"/>
                  <a:gd name="connsiteX1" fmla="*/ 121982 w 354452"/>
                  <a:gd name="connsiteY1" fmla="*/ 128588 h 356752"/>
                  <a:gd name="connsiteX2" fmla="*/ 125297 w 354452"/>
                  <a:gd name="connsiteY2" fmla="*/ 0 h 356752"/>
                  <a:gd name="connsiteX3" fmla="*/ 239285 w 354452"/>
                  <a:gd name="connsiteY3" fmla="*/ 5032 h 356752"/>
                  <a:gd name="connsiteX4" fmla="*/ 235045 w 354452"/>
                  <a:gd name="connsiteY4" fmla="*/ 128588 h 356752"/>
                  <a:gd name="connsiteX5" fmla="*/ 352071 w 354452"/>
                  <a:gd name="connsiteY5" fmla="*/ 128588 h 356752"/>
                  <a:gd name="connsiteX6" fmla="*/ 354452 w 354452"/>
                  <a:gd name="connsiteY6" fmla="*/ 236538 h 356752"/>
                  <a:gd name="connsiteX7" fmla="*/ 231659 w 354452"/>
                  <a:gd name="connsiteY7" fmla="*/ 236537 h 356752"/>
                  <a:gd name="connsiteX8" fmla="*/ 235045 w 354452"/>
                  <a:gd name="connsiteY8" fmla="*/ 356752 h 356752"/>
                  <a:gd name="connsiteX9" fmla="*/ 129804 w 354452"/>
                  <a:gd name="connsiteY9" fmla="*/ 356752 h 356752"/>
                  <a:gd name="connsiteX10" fmla="*/ 122370 w 354452"/>
                  <a:gd name="connsiteY10" fmla="*/ 237055 h 356752"/>
                  <a:gd name="connsiteX11" fmla="*/ 0 w 354452"/>
                  <a:gd name="connsiteY11" fmla="*/ 236538 h 356752"/>
                  <a:gd name="connsiteX12" fmla="*/ 2672 w 354452"/>
                  <a:gd name="connsiteY12" fmla="*/ 132165 h 356752"/>
                  <a:gd name="connsiteX0" fmla="*/ 2672 w 354452"/>
                  <a:gd name="connsiteY0" fmla="*/ 132165 h 356752"/>
                  <a:gd name="connsiteX1" fmla="*/ 121982 w 354452"/>
                  <a:gd name="connsiteY1" fmla="*/ 128588 h 356752"/>
                  <a:gd name="connsiteX2" fmla="*/ 125297 w 354452"/>
                  <a:gd name="connsiteY2" fmla="*/ 0 h 356752"/>
                  <a:gd name="connsiteX3" fmla="*/ 239285 w 354452"/>
                  <a:gd name="connsiteY3" fmla="*/ 5032 h 356752"/>
                  <a:gd name="connsiteX4" fmla="*/ 238009 w 354452"/>
                  <a:gd name="connsiteY4" fmla="*/ 128587 h 356752"/>
                  <a:gd name="connsiteX5" fmla="*/ 352071 w 354452"/>
                  <a:gd name="connsiteY5" fmla="*/ 128588 h 356752"/>
                  <a:gd name="connsiteX6" fmla="*/ 354452 w 354452"/>
                  <a:gd name="connsiteY6" fmla="*/ 236538 h 356752"/>
                  <a:gd name="connsiteX7" fmla="*/ 231659 w 354452"/>
                  <a:gd name="connsiteY7" fmla="*/ 236537 h 356752"/>
                  <a:gd name="connsiteX8" fmla="*/ 235045 w 354452"/>
                  <a:gd name="connsiteY8" fmla="*/ 356752 h 356752"/>
                  <a:gd name="connsiteX9" fmla="*/ 129804 w 354452"/>
                  <a:gd name="connsiteY9" fmla="*/ 356752 h 356752"/>
                  <a:gd name="connsiteX10" fmla="*/ 122370 w 354452"/>
                  <a:gd name="connsiteY10" fmla="*/ 237055 h 356752"/>
                  <a:gd name="connsiteX11" fmla="*/ 0 w 354452"/>
                  <a:gd name="connsiteY11" fmla="*/ 236538 h 356752"/>
                  <a:gd name="connsiteX12" fmla="*/ 2672 w 354452"/>
                  <a:gd name="connsiteY12" fmla="*/ 132165 h 356752"/>
                  <a:gd name="connsiteX0" fmla="*/ 2672 w 354452"/>
                  <a:gd name="connsiteY0" fmla="*/ 132165 h 356752"/>
                  <a:gd name="connsiteX1" fmla="*/ 121982 w 354452"/>
                  <a:gd name="connsiteY1" fmla="*/ 128588 h 356752"/>
                  <a:gd name="connsiteX2" fmla="*/ 125297 w 354452"/>
                  <a:gd name="connsiteY2" fmla="*/ 0 h 356752"/>
                  <a:gd name="connsiteX3" fmla="*/ 238009 w 354452"/>
                  <a:gd name="connsiteY3" fmla="*/ 0 h 356752"/>
                  <a:gd name="connsiteX4" fmla="*/ 238009 w 354452"/>
                  <a:gd name="connsiteY4" fmla="*/ 128587 h 356752"/>
                  <a:gd name="connsiteX5" fmla="*/ 352071 w 354452"/>
                  <a:gd name="connsiteY5" fmla="*/ 128588 h 356752"/>
                  <a:gd name="connsiteX6" fmla="*/ 354452 w 354452"/>
                  <a:gd name="connsiteY6" fmla="*/ 236538 h 356752"/>
                  <a:gd name="connsiteX7" fmla="*/ 231659 w 354452"/>
                  <a:gd name="connsiteY7" fmla="*/ 236537 h 356752"/>
                  <a:gd name="connsiteX8" fmla="*/ 235045 w 354452"/>
                  <a:gd name="connsiteY8" fmla="*/ 356752 h 356752"/>
                  <a:gd name="connsiteX9" fmla="*/ 129804 w 354452"/>
                  <a:gd name="connsiteY9" fmla="*/ 356752 h 356752"/>
                  <a:gd name="connsiteX10" fmla="*/ 122370 w 354452"/>
                  <a:gd name="connsiteY10" fmla="*/ 237055 h 356752"/>
                  <a:gd name="connsiteX11" fmla="*/ 0 w 354452"/>
                  <a:gd name="connsiteY11" fmla="*/ 236538 h 356752"/>
                  <a:gd name="connsiteX12" fmla="*/ 2672 w 354452"/>
                  <a:gd name="connsiteY12" fmla="*/ 132165 h 356752"/>
                  <a:gd name="connsiteX0" fmla="*/ 2672 w 354452"/>
                  <a:gd name="connsiteY0" fmla="*/ 132165 h 361950"/>
                  <a:gd name="connsiteX1" fmla="*/ 121982 w 354452"/>
                  <a:gd name="connsiteY1" fmla="*/ 128588 h 361950"/>
                  <a:gd name="connsiteX2" fmla="*/ 125297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1659 w 354452"/>
                  <a:gd name="connsiteY7" fmla="*/ 236537 h 361950"/>
                  <a:gd name="connsiteX8" fmla="*/ 235045 w 354452"/>
                  <a:gd name="connsiteY8" fmla="*/ 356752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32165 h 361950"/>
                  <a:gd name="connsiteX0" fmla="*/ 2672 w 354452"/>
                  <a:gd name="connsiteY0" fmla="*/ 132165 h 361950"/>
                  <a:gd name="connsiteX1" fmla="*/ 121982 w 354452"/>
                  <a:gd name="connsiteY1" fmla="*/ 128588 h 361950"/>
                  <a:gd name="connsiteX2" fmla="*/ 125297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1659 w 354452"/>
                  <a:gd name="connsiteY7" fmla="*/ 236537 h 361950"/>
                  <a:gd name="connsiteX8" fmla="*/ 238009 w 354452"/>
                  <a:gd name="connsiteY8" fmla="*/ 361950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32165 h 361950"/>
                  <a:gd name="connsiteX0" fmla="*/ 2672 w 354452"/>
                  <a:gd name="connsiteY0" fmla="*/ 132165 h 361950"/>
                  <a:gd name="connsiteX1" fmla="*/ 121982 w 354452"/>
                  <a:gd name="connsiteY1" fmla="*/ 128588 h 361950"/>
                  <a:gd name="connsiteX2" fmla="*/ 125297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8009 w 354452"/>
                  <a:gd name="connsiteY7" fmla="*/ 236537 h 361950"/>
                  <a:gd name="connsiteX8" fmla="*/ 238009 w 354452"/>
                  <a:gd name="connsiteY8" fmla="*/ 361950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32165 h 361950"/>
                  <a:gd name="connsiteX0" fmla="*/ 2672 w 354452"/>
                  <a:gd name="connsiteY0" fmla="*/ 132165 h 361950"/>
                  <a:gd name="connsiteX1" fmla="*/ 121982 w 354452"/>
                  <a:gd name="connsiteY1" fmla="*/ 128588 h 361950"/>
                  <a:gd name="connsiteX2" fmla="*/ 124045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8009 w 354452"/>
                  <a:gd name="connsiteY7" fmla="*/ 236537 h 361950"/>
                  <a:gd name="connsiteX8" fmla="*/ 238009 w 354452"/>
                  <a:gd name="connsiteY8" fmla="*/ 361950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32165 h 361950"/>
                  <a:gd name="connsiteX0" fmla="*/ 2672 w 354452"/>
                  <a:gd name="connsiteY0" fmla="*/ 128587 h 361950"/>
                  <a:gd name="connsiteX1" fmla="*/ 121982 w 354452"/>
                  <a:gd name="connsiteY1" fmla="*/ 128588 h 361950"/>
                  <a:gd name="connsiteX2" fmla="*/ 124045 w 354452"/>
                  <a:gd name="connsiteY2" fmla="*/ 0 h 361950"/>
                  <a:gd name="connsiteX3" fmla="*/ 238009 w 354452"/>
                  <a:gd name="connsiteY3" fmla="*/ 0 h 361950"/>
                  <a:gd name="connsiteX4" fmla="*/ 238009 w 354452"/>
                  <a:gd name="connsiteY4" fmla="*/ 128587 h 361950"/>
                  <a:gd name="connsiteX5" fmla="*/ 352071 w 354452"/>
                  <a:gd name="connsiteY5" fmla="*/ 128588 h 361950"/>
                  <a:gd name="connsiteX6" fmla="*/ 354452 w 354452"/>
                  <a:gd name="connsiteY6" fmla="*/ 236538 h 361950"/>
                  <a:gd name="connsiteX7" fmla="*/ 238009 w 354452"/>
                  <a:gd name="connsiteY7" fmla="*/ 236537 h 361950"/>
                  <a:gd name="connsiteX8" fmla="*/ 238009 w 354452"/>
                  <a:gd name="connsiteY8" fmla="*/ 361950 h 361950"/>
                  <a:gd name="connsiteX9" fmla="*/ 125297 w 354452"/>
                  <a:gd name="connsiteY9" fmla="*/ 361950 h 361950"/>
                  <a:gd name="connsiteX10" fmla="*/ 122370 w 354452"/>
                  <a:gd name="connsiteY10" fmla="*/ 237055 h 361950"/>
                  <a:gd name="connsiteX11" fmla="*/ 0 w 354452"/>
                  <a:gd name="connsiteY11" fmla="*/ 236538 h 361950"/>
                  <a:gd name="connsiteX12" fmla="*/ 2672 w 354452"/>
                  <a:gd name="connsiteY12" fmla="*/ 128587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4452" h="361950">
                    <a:moveTo>
                      <a:pt x="2672" y="128587"/>
                    </a:moveTo>
                    <a:lnTo>
                      <a:pt x="121982" y="128588"/>
                    </a:lnTo>
                    <a:cubicBezTo>
                      <a:pt x="122670" y="85725"/>
                      <a:pt x="123357" y="42863"/>
                      <a:pt x="124045" y="0"/>
                    </a:cubicBezTo>
                    <a:lnTo>
                      <a:pt x="238009" y="0"/>
                    </a:lnTo>
                    <a:cubicBezTo>
                      <a:pt x="237584" y="41185"/>
                      <a:pt x="238434" y="87402"/>
                      <a:pt x="238009" y="128587"/>
                    </a:cubicBezTo>
                    <a:lnTo>
                      <a:pt x="352071" y="128588"/>
                    </a:lnTo>
                    <a:cubicBezTo>
                      <a:pt x="352865" y="164571"/>
                      <a:pt x="353658" y="200555"/>
                      <a:pt x="354452" y="236538"/>
                    </a:cubicBezTo>
                    <a:lnTo>
                      <a:pt x="238009" y="236537"/>
                    </a:lnTo>
                    <a:cubicBezTo>
                      <a:pt x="239138" y="276609"/>
                      <a:pt x="236880" y="321878"/>
                      <a:pt x="238009" y="361950"/>
                    </a:cubicBezTo>
                    <a:lnTo>
                      <a:pt x="125297" y="361950"/>
                    </a:lnTo>
                    <a:cubicBezTo>
                      <a:pt x="124321" y="320318"/>
                      <a:pt x="123346" y="278687"/>
                      <a:pt x="122370" y="237055"/>
                    </a:cubicBezTo>
                    <a:lnTo>
                      <a:pt x="0" y="236538"/>
                    </a:lnTo>
                    <a:cubicBezTo>
                      <a:pt x="891" y="201747"/>
                      <a:pt x="1781" y="163378"/>
                      <a:pt x="2672" y="128587"/>
                    </a:cubicBezTo>
                    <a:close/>
                  </a:path>
                </a:pathLst>
              </a:custGeom>
              <a:solidFill>
                <a:schemeClr val="accent2"/>
              </a:solid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6" name="Rectangle 25">
            <a:hlinkClick r:id="rId3" action="ppaction://hlinksldjump"/>
          </p:cNvPr>
          <p:cNvSpPr/>
          <p:nvPr/>
        </p:nvSpPr>
        <p:spPr>
          <a:xfrm>
            <a:off x="28121" y="5584129"/>
            <a:ext cx="1310822" cy="223907"/>
          </a:xfrm>
          <a:prstGeom prst="rect">
            <a:avLst/>
          </a:prstGeom>
          <a:solidFill>
            <a:schemeClr val="bg2">
              <a:lumMod val="50000"/>
            </a:schemeClr>
          </a:solidFill>
          <a:scene3d>
            <a:camera prst="orthographicFront"/>
            <a:lightRig rig="threePt" dir="t"/>
          </a:scene3d>
          <a:sp3d>
            <a:bevelT/>
          </a:sp3d>
        </p:spPr>
        <p:txBody>
          <a:bodyPr wrap="square" anchor="ctr" anchorCtr="0">
            <a:spAutoFit/>
          </a:bodyPr>
          <a:lstStyle/>
          <a:p>
            <a:pPr algn="ctr">
              <a:lnSpc>
                <a:spcPct val="95000"/>
              </a:lnSpc>
              <a:spcAft>
                <a:spcPts val="1200"/>
              </a:spcAft>
              <a:buClr>
                <a:schemeClr val="accent2"/>
              </a:buClr>
              <a:buSzPct val="110000"/>
            </a:pPr>
            <a:r>
              <a:rPr lang="en-US" sz="900" b="1" dirty="0" smtClean="0">
                <a:latin typeface="Arial" pitchFamily="34" charset="0"/>
                <a:ea typeface="+mj-ea"/>
                <a:cs typeface="Arial" pitchFamily="34" charset="0"/>
              </a:rPr>
              <a:t>Additional Topics</a:t>
            </a:r>
            <a:endParaRPr lang="en-US" sz="900" dirty="0" smtClean="0">
              <a:latin typeface="Arial" pitchFamily="34" charset="0"/>
              <a:cs typeface="Arial" pitchFamily="34" charset="0"/>
            </a:endParaRPr>
          </a:p>
        </p:txBody>
      </p:sp>
      <p:graphicFrame>
        <p:nvGraphicFramePr>
          <p:cNvPr id="30" name="Content Placeholder 8"/>
          <p:cNvGraphicFramePr>
            <a:graphicFrameLocks/>
          </p:cNvGraphicFramePr>
          <p:nvPr>
            <p:extLst>
              <p:ext uri="{D42A27DB-BD31-4B8C-83A1-F6EECF244321}">
                <p14:modId xmlns:p14="http://schemas.microsoft.com/office/powerpoint/2010/main" val="2987515349"/>
              </p:ext>
            </p:extLst>
          </p:nvPr>
        </p:nvGraphicFramePr>
        <p:xfrm>
          <a:off x="803275" y="3356905"/>
          <a:ext cx="5130121" cy="890016"/>
        </p:xfrm>
        <a:graphic>
          <a:graphicData uri="http://schemas.openxmlformats.org/drawingml/2006/table">
            <a:tbl>
              <a:tblPr firstRow="1" bandRow="1">
                <a:effectLst/>
                <a:tableStyleId>{912C8C85-51F0-491E-9774-3900AFEF0FD7}</a:tableStyleId>
              </a:tblPr>
              <a:tblGrid>
                <a:gridCol w="1024312"/>
                <a:gridCol w="155731"/>
                <a:gridCol w="1156026"/>
                <a:gridCol w="119185"/>
                <a:gridCol w="1408977"/>
                <a:gridCol w="117679"/>
                <a:gridCol w="1148211"/>
              </a:tblGrid>
              <a:tr h="44500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Arial" pitchFamily="34" charset="0"/>
                          <a:cs typeface="Arial" pitchFamily="34" charset="0"/>
                        </a:rPr>
                        <a:t>TC</a:t>
                      </a:r>
                      <a:br>
                        <a:rPr lang="en-US" sz="1400" dirty="0" smtClean="0">
                          <a:solidFill>
                            <a:schemeClr val="bg1"/>
                          </a:solidFill>
                          <a:latin typeface="Arial" pitchFamily="34" charset="0"/>
                          <a:cs typeface="Arial" pitchFamily="34" charset="0"/>
                        </a:rPr>
                      </a:br>
                      <a:r>
                        <a:rPr lang="en-US" sz="1400" dirty="0" smtClean="0">
                          <a:solidFill>
                            <a:schemeClr val="bg1"/>
                          </a:solidFill>
                          <a:latin typeface="Arial" pitchFamily="34" charset="0"/>
                          <a:cs typeface="Arial" pitchFamily="34" charset="0"/>
                        </a:rPr>
                        <a:t>(</a:t>
                      </a:r>
                      <a:r>
                        <a:rPr lang="en-US" sz="1400" baseline="0" dirty="0" smtClean="0">
                          <a:solidFill>
                            <a:schemeClr val="bg1"/>
                          </a:solidFill>
                          <a:latin typeface="Arial" pitchFamily="34" charset="0"/>
                          <a:cs typeface="Arial" pitchFamily="34" charset="0"/>
                        </a:rPr>
                        <a:t>mg/dL)</a:t>
                      </a:r>
                      <a:endParaRPr lang="en-US" sz="1400" dirty="0" smtClean="0">
                        <a:solidFill>
                          <a:schemeClr val="bg1"/>
                        </a:solidFill>
                        <a:latin typeface="Arial" pitchFamily="34" charset="0"/>
                        <a:cs typeface="Arial" pitchFamily="34" charset="0"/>
                      </a:endParaRPr>
                    </a:p>
                  </a:txBody>
                  <a:tcPr marL="45720" marR="9144" marT="9144" marB="9144"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marL="0" marR="0" algn="ctr">
                        <a:spcBef>
                          <a:spcPts val="0"/>
                        </a:spcBef>
                        <a:spcAft>
                          <a:spcPts val="0"/>
                        </a:spcAft>
                      </a:pPr>
                      <a:endParaRPr lang="en-US" sz="1400" b="0" dirty="0">
                        <a:solidFill>
                          <a:schemeClr val="bg1"/>
                        </a:solidFill>
                        <a:latin typeface="Arial" pitchFamily="34" charset="0"/>
                        <a:ea typeface="Times New Roman"/>
                        <a:cs typeface="Arial" pitchFamily="34" charset="0"/>
                      </a:endParaRPr>
                    </a:p>
                  </a:txBody>
                  <a:tcPr marL="45720" marR="9144" marT="9144" marB="9144"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Arial" pitchFamily="34" charset="0"/>
                          <a:cs typeface="Arial" pitchFamily="34" charset="0"/>
                        </a:rPr>
                        <a:t>HDL-C</a:t>
                      </a:r>
                      <a:br>
                        <a:rPr lang="en-US" sz="1400" dirty="0" smtClean="0">
                          <a:solidFill>
                            <a:schemeClr val="bg1"/>
                          </a:solidFill>
                          <a:latin typeface="Arial" pitchFamily="34" charset="0"/>
                          <a:cs typeface="Arial" pitchFamily="34" charset="0"/>
                        </a:rPr>
                      </a:br>
                      <a:r>
                        <a:rPr lang="en-US" sz="1400" dirty="0" smtClean="0">
                          <a:solidFill>
                            <a:schemeClr val="bg1"/>
                          </a:solidFill>
                          <a:latin typeface="Arial" pitchFamily="34" charset="0"/>
                          <a:cs typeface="Arial" pitchFamily="34" charset="0"/>
                        </a:rPr>
                        <a:t>(</a:t>
                      </a:r>
                      <a:r>
                        <a:rPr lang="en-US" sz="1400" baseline="0" dirty="0" smtClean="0">
                          <a:solidFill>
                            <a:schemeClr val="bg1"/>
                          </a:solidFill>
                          <a:latin typeface="Arial" pitchFamily="34" charset="0"/>
                          <a:cs typeface="Arial" pitchFamily="34" charset="0"/>
                        </a:rPr>
                        <a:t>mg/dL)</a:t>
                      </a:r>
                      <a:endParaRPr lang="en-US" sz="1400" dirty="0" smtClean="0">
                        <a:solidFill>
                          <a:schemeClr val="bg1"/>
                        </a:solidFill>
                        <a:latin typeface="Arial" pitchFamily="34" charset="0"/>
                        <a:cs typeface="Arial" pitchFamily="34" charset="0"/>
                      </a:endParaRPr>
                    </a:p>
                  </a:txBody>
                  <a:tcPr marL="45720" marR="9144" marT="9144" marB="9144"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marL="0" marR="0" algn="ctr" defTabSz="914400" rtl="0" eaLnBrk="1" latinLnBrk="0" hangingPunct="1">
                        <a:spcBef>
                          <a:spcPts val="0"/>
                        </a:spcBef>
                        <a:spcAft>
                          <a:spcPts val="0"/>
                        </a:spcAft>
                      </a:pPr>
                      <a:endParaRPr lang="en-US" sz="1400" b="1" kern="1200" dirty="0" smtClean="0">
                        <a:solidFill>
                          <a:schemeClr val="bg1"/>
                        </a:solidFill>
                        <a:effectLst>
                          <a:innerShdw blurRad="63500" dist="50800" dir="13500000">
                            <a:prstClr val="black">
                              <a:alpha val="50000"/>
                            </a:prstClr>
                          </a:innerShdw>
                        </a:effectLst>
                        <a:latin typeface="Arial" pitchFamily="34" charset="0"/>
                        <a:ea typeface="+mn-ea"/>
                        <a:cs typeface="+mn-cs"/>
                      </a:endParaRPr>
                    </a:p>
                  </a:txBody>
                  <a:tcPr marL="45720" marR="9144" marT="9144" marB="9144"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Arial" pitchFamily="34" charset="0"/>
                          <a:cs typeface="Arial" pitchFamily="34" charset="0"/>
                        </a:rPr>
                        <a:t>non–HDL-C</a:t>
                      </a:r>
                      <a:br>
                        <a:rPr lang="en-US" sz="1400" dirty="0" smtClean="0">
                          <a:solidFill>
                            <a:schemeClr val="bg1"/>
                          </a:solidFill>
                          <a:latin typeface="Arial" pitchFamily="34" charset="0"/>
                          <a:cs typeface="Arial" pitchFamily="34" charset="0"/>
                        </a:rPr>
                      </a:br>
                      <a:r>
                        <a:rPr lang="en-US" sz="1400" dirty="0" smtClean="0">
                          <a:solidFill>
                            <a:schemeClr val="bg1"/>
                          </a:solidFill>
                          <a:latin typeface="Arial" pitchFamily="34" charset="0"/>
                          <a:cs typeface="Arial" pitchFamily="34" charset="0"/>
                        </a:rPr>
                        <a:t>(</a:t>
                      </a:r>
                      <a:r>
                        <a:rPr lang="en-US" sz="1400" baseline="0" dirty="0" smtClean="0">
                          <a:solidFill>
                            <a:schemeClr val="bg1"/>
                          </a:solidFill>
                          <a:latin typeface="Arial" pitchFamily="34" charset="0"/>
                          <a:cs typeface="Arial" pitchFamily="34" charset="0"/>
                        </a:rPr>
                        <a:t>mg/dL)</a:t>
                      </a:r>
                      <a:endParaRPr lang="en-US" sz="1400" dirty="0" smtClean="0">
                        <a:solidFill>
                          <a:schemeClr val="bg1"/>
                        </a:solidFill>
                        <a:latin typeface="Arial" pitchFamily="34" charset="0"/>
                        <a:cs typeface="Arial" pitchFamily="34" charset="0"/>
                      </a:endParaRPr>
                    </a:p>
                  </a:txBody>
                  <a:tcPr marL="45720" marR="9144" marT="9144" marB="9144"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marL="0" marR="0" algn="ctr" defTabSz="914400" rtl="0" eaLnBrk="1" latinLnBrk="0" hangingPunct="1">
                        <a:spcBef>
                          <a:spcPts val="0"/>
                        </a:spcBef>
                        <a:spcAft>
                          <a:spcPts val="0"/>
                        </a:spcAft>
                      </a:pPr>
                      <a:endParaRPr lang="en-US" sz="1400" b="1" kern="1200" dirty="0" smtClean="0">
                        <a:solidFill>
                          <a:schemeClr val="bg1"/>
                        </a:solidFill>
                        <a:effectLst>
                          <a:innerShdw blurRad="63500" dist="50800" dir="13500000">
                            <a:prstClr val="black">
                              <a:alpha val="50000"/>
                            </a:prstClr>
                          </a:innerShdw>
                        </a:effectLst>
                        <a:latin typeface="Arial" pitchFamily="34" charset="0"/>
                        <a:ea typeface="+mn-ea"/>
                        <a:cs typeface="+mn-cs"/>
                      </a:endParaRPr>
                    </a:p>
                  </a:txBody>
                  <a:tcPr marL="45720" marR="9144" marT="9144" marB="9144"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Arial" pitchFamily="34" charset="0"/>
                          <a:cs typeface="Arial" pitchFamily="34" charset="0"/>
                        </a:rPr>
                        <a:t>LDL-C</a:t>
                      </a:r>
                      <a:br>
                        <a:rPr lang="en-US" sz="1400" dirty="0" smtClean="0">
                          <a:solidFill>
                            <a:schemeClr val="bg1"/>
                          </a:solidFill>
                          <a:latin typeface="Arial" pitchFamily="34" charset="0"/>
                          <a:cs typeface="Arial" pitchFamily="34" charset="0"/>
                        </a:rPr>
                      </a:br>
                      <a:r>
                        <a:rPr lang="en-US" sz="1400" dirty="0" smtClean="0">
                          <a:solidFill>
                            <a:schemeClr val="bg1"/>
                          </a:solidFill>
                          <a:latin typeface="Arial" pitchFamily="34" charset="0"/>
                          <a:cs typeface="Arial" pitchFamily="34" charset="0"/>
                        </a:rPr>
                        <a:t>(</a:t>
                      </a:r>
                      <a:r>
                        <a:rPr lang="en-US" sz="1400" baseline="0" dirty="0" smtClean="0">
                          <a:solidFill>
                            <a:schemeClr val="bg1"/>
                          </a:solidFill>
                          <a:latin typeface="Arial" pitchFamily="34" charset="0"/>
                          <a:cs typeface="Arial" pitchFamily="34" charset="0"/>
                        </a:rPr>
                        <a:t>mg/dL)</a:t>
                      </a:r>
                      <a:endParaRPr lang="en-US" sz="1400" dirty="0" smtClean="0">
                        <a:solidFill>
                          <a:schemeClr val="bg1"/>
                        </a:solidFill>
                        <a:latin typeface="Arial" pitchFamily="34" charset="0"/>
                        <a:cs typeface="Arial" pitchFamily="34" charset="0"/>
                      </a:endParaRPr>
                    </a:p>
                  </a:txBody>
                  <a:tcPr marL="45720" marR="9144" marT="9144" marB="9144"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r>
              <a:tr h="44500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Arial" pitchFamily="34" charset="0"/>
                          <a:ea typeface="Times New Roman"/>
                          <a:cs typeface="Arial" pitchFamily="34" charset="0"/>
                        </a:rPr>
                        <a:t>191</a:t>
                      </a:r>
                    </a:p>
                  </a:txBody>
                  <a:tcPr marL="45720" marR="9144" marT="9144" marB="9144"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50196"/>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smtClean="0">
                        <a:solidFill>
                          <a:schemeClr val="bg1"/>
                        </a:solidFill>
                        <a:latin typeface="Arial" pitchFamily="34" charset="0"/>
                        <a:ea typeface="Times New Roman"/>
                        <a:cs typeface="Arial" pitchFamily="34" charset="0"/>
                      </a:endParaRPr>
                    </a:p>
                  </a:txBody>
                  <a:tcPr marL="45720" marR="9144" marT="9144" marB="9144"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400" dirty="0" smtClean="0">
                          <a:solidFill>
                            <a:schemeClr val="bg1"/>
                          </a:solidFill>
                          <a:latin typeface="Arial" pitchFamily="34" charset="0"/>
                          <a:ea typeface="Times New Roman"/>
                          <a:cs typeface="Arial" pitchFamily="34" charset="0"/>
                        </a:rPr>
                        <a:t>54</a:t>
                      </a:r>
                      <a:endParaRPr lang="en-US" sz="1400" dirty="0">
                        <a:solidFill>
                          <a:schemeClr val="bg1"/>
                        </a:solidFill>
                        <a:latin typeface="Arial" pitchFamily="34" charset="0"/>
                        <a:ea typeface="Times New Roman"/>
                        <a:cs typeface="Arial" pitchFamily="34" charset="0"/>
                      </a:endParaRPr>
                    </a:p>
                  </a:txBody>
                  <a:tcPr marL="45720" marR="9144" marT="9144" marB="9144"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50196"/>
                      </a:srgbClr>
                    </a:solidFill>
                  </a:tcPr>
                </a:tc>
                <a:tc>
                  <a:txBody>
                    <a:bodyPr/>
                    <a:lstStyle/>
                    <a:p>
                      <a:pPr marL="0" marR="0" algn="ctr">
                        <a:spcBef>
                          <a:spcPts val="0"/>
                        </a:spcBef>
                        <a:spcAft>
                          <a:spcPts val="0"/>
                        </a:spcAft>
                      </a:pPr>
                      <a:endParaRPr lang="en-US" sz="1400" dirty="0">
                        <a:solidFill>
                          <a:schemeClr val="bg1"/>
                        </a:solidFill>
                        <a:latin typeface="Arial" pitchFamily="34" charset="0"/>
                        <a:ea typeface="Times New Roman"/>
                        <a:cs typeface="Arial" pitchFamily="34" charset="0"/>
                      </a:endParaRPr>
                    </a:p>
                  </a:txBody>
                  <a:tcPr marL="45720" marR="9144" marT="9144" marB="9144"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bg1"/>
                          </a:solidFill>
                          <a:latin typeface="Arial" pitchFamily="34" charset="0"/>
                          <a:ea typeface="Times New Roman"/>
                          <a:cs typeface="Arial" pitchFamily="34" charset="0"/>
                        </a:rPr>
                        <a:t>137</a:t>
                      </a:r>
                    </a:p>
                  </a:txBody>
                  <a:tcPr marL="45720" marR="9144" marT="9144" marB="9144"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50196"/>
                      </a:srgbClr>
                    </a:solidFill>
                  </a:tcPr>
                </a:tc>
                <a:tc>
                  <a:txBody>
                    <a:bodyPr/>
                    <a:lstStyle/>
                    <a:p>
                      <a:pPr marL="0" marR="0" algn="ctr">
                        <a:spcBef>
                          <a:spcPts val="0"/>
                        </a:spcBef>
                        <a:spcAft>
                          <a:spcPts val="0"/>
                        </a:spcAft>
                      </a:pPr>
                      <a:endParaRPr lang="en-US" sz="1400" dirty="0">
                        <a:solidFill>
                          <a:schemeClr val="bg1"/>
                        </a:solidFill>
                        <a:latin typeface="Arial" pitchFamily="34" charset="0"/>
                        <a:ea typeface="Times New Roman"/>
                        <a:cs typeface="Arial" pitchFamily="34" charset="0"/>
                      </a:endParaRPr>
                    </a:p>
                  </a:txBody>
                  <a:tcPr marL="45720" marR="9144" marT="9144" marB="9144"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bg1"/>
                          </a:solidFill>
                          <a:latin typeface="Arial" pitchFamily="34" charset="0"/>
                          <a:ea typeface="Times New Roman"/>
                          <a:cs typeface="Arial" pitchFamily="34" charset="0"/>
                        </a:rPr>
                        <a:t>114</a:t>
                      </a:r>
                    </a:p>
                  </a:txBody>
                  <a:tcPr marL="45720" marR="9144" marT="9144" marB="9144"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A6A6A6">
                        <a:alpha val="50196"/>
                      </a:srgbClr>
                    </a:solidFill>
                  </a:tcPr>
                </a:tc>
              </a:tr>
            </a:tbl>
          </a:graphicData>
        </a:graphic>
      </p:graphicFrame>
      <p:pic>
        <p:nvPicPr>
          <p:cNvPr id="18" name="Picture 17" descr="sl 37a man.jpg"/>
          <p:cNvPicPr>
            <a:picLocks noChangeAspect="1"/>
          </p:cNvPicPr>
          <p:nvPr/>
        </p:nvPicPr>
        <p:blipFill>
          <a:blip r:embed="rId4"/>
          <a:srcRect b="22613"/>
          <a:stretch>
            <a:fillRect/>
          </a:stretch>
        </p:blipFill>
        <p:spPr>
          <a:xfrm>
            <a:off x="292100" y="1366838"/>
            <a:ext cx="1508760" cy="1282700"/>
          </a:xfrm>
          <a:prstGeom prst="round1Rect">
            <a:avLst>
              <a:gd name="adj" fmla="val 13800"/>
            </a:avLst>
          </a:prstGeom>
        </p:spPr>
      </p:pic>
      <p:sp>
        <p:nvSpPr>
          <p:cNvPr id="21" name="Rectangle 20"/>
          <p:cNvSpPr/>
          <p:nvPr/>
        </p:nvSpPr>
        <p:spPr>
          <a:xfrm>
            <a:off x="1" y="5680075"/>
            <a:ext cx="9142412" cy="369332"/>
          </a:xfrm>
          <a:prstGeom prst="rect">
            <a:avLst/>
          </a:prstGeom>
        </p:spPr>
        <p:txBody>
          <a:bodyPr wrap="square">
            <a:spAutoFit/>
          </a:bodyPr>
          <a:lstStyle/>
          <a:p>
            <a:pPr algn="ctr"/>
            <a:r>
              <a:rPr lang="en-US" b="1" dirty="0" smtClean="0">
                <a:solidFill>
                  <a:schemeClr val="bg1"/>
                </a:solidFill>
              </a:rPr>
              <a:t>Please see accompanying Full Prescribing Information</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1315177" y="4275999"/>
            <a:ext cx="2677795" cy="429064"/>
          </a:xfrm>
          <a:prstGeom prst="ellipse">
            <a:avLst/>
          </a:prstGeom>
          <a:solidFill>
            <a:schemeClr val="tx1">
              <a:lumMod val="50000"/>
              <a:lumOff val="50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6" name="Oval 5"/>
          <p:cNvSpPr/>
          <p:nvPr/>
        </p:nvSpPr>
        <p:spPr>
          <a:xfrm>
            <a:off x="5116547" y="4264025"/>
            <a:ext cx="2768222" cy="429064"/>
          </a:xfrm>
          <a:prstGeom prst="ellipse">
            <a:avLst/>
          </a:prstGeom>
          <a:solidFill>
            <a:schemeClr val="tx1">
              <a:lumMod val="50000"/>
              <a:lumOff val="50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p:cNvSpPr>
            <a:spLocks noGrp="1"/>
          </p:cNvSpPr>
          <p:nvPr>
            <p:ph type="title"/>
          </p:nvPr>
        </p:nvSpPr>
        <p:spPr/>
        <p:txBody>
          <a:bodyPr/>
          <a:lstStyle/>
          <a:p>
            <a:r>
              <a:rPr lang="en-US" dirty="0" smtClean="0"/>
              <a:t>Additional Topics</a:t>
            </a:r>
            <a:endParaRPr lang="en-US" dirty="0"/>
          </a:p>
        </p:txBody>
      </p:sp>
      <p:sp>
        <p:nvSpPr>
          <p:cNvPr id="4" name="TextBox 3">
            <a:hlinkClick r:id="rId3" action="ppaction://hlinksldjump"/>
          </p:cNvPr>
          <p:cNvSpPr txBox="1"/>
          <p:nvPr/>
        </p:nvSpPr>
        <p:spPr>
          <a:xfrm>
            <a:off x="5107296" y="1785998"/>
            <a:ext cx="2793128" cy="2916936"/>
          </a:xfrm>
          <a:prstGeom prst="rect">
            <a:avLst/>
          </a:prstGeom>
          <a:gradFill flip="none" rotWithShape="1">
            <a:gsLst>
              <a:gs pos="0">
                <a:srgbClr val="5995CA"/>
              </a:gs>
              <a:gs pos="50000">
                <a:srgbClr val="A6D7E9"/>
              </a:gs>
              <a:gs pos="100000">
                <a:srgbClr val="E4EDF8"/>
              </a:gs>
            </a:gsLst>
            <a:lin ang="16200000" scaled="1"/>
            <a:tileRect/>
          </a:gra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lIns="0" tIns="274320" rIns="0" bIns="0" rtlCol="0" anchor="t" anchorCtr="0"/>
          <a:lstStyle/>
          <a:p>
            <a:pPr algn="ctr">
              <a:lnSpc>
                <a:spcPct val="95000"/>
              </a:lnSpc>
              <a:spcAft>
                <a:spcPts val="1200"/>
              </a:spcAft>
              <a:buClr>
                <a:schemeClr val="accent2"/>
              </a:buClr>
              <a:buSzPct val="110000"/>
            </a:pPr>
            <a:r>
              <a:rPr lang="en-US" sz="1600" b="1" dirty="0" smtClean="0">
                <a:solidFill>
                  <a:srgbClr val="001A60"/>
                </a:solidFill>
                <a:latin typeface="Arial" pitchFamily="34" charset="0"/>
                <a:cs typeface="Arial" pitchFamily="34" charset="0"/>
              </a:rPr>
              <a:t>Information </a:t>
            </a:r>
            <a:br>
              <a:rPr lang="en-US" sz="1600" b="1" dirty="0" smtClean="0">
                <a:solidFill>
                  <a:srgbClr val="001A60"/>
                </a:solidFill>
                <a:latin typeface="Arial" pitchFamily="34" charset="0"/>
                <a:cs typeface="Arial" pitchFamily="34" charset="0"/>
              </a:rPr>
            </a:br>
            <a:r>
              <a:rPr lang="en-US" sz="1600" b="1" dirty="0" smtClean="0">
                <a:solidFill>
                  <a:srgbClr val="001A60"/>
                </a:solidFill>
                <a:latin typeface="Arial" pitchFamily="34" charset="0"/>
                <a:cs typeface="Arial" pitchFamily="34" charset="0"/>
              </a:rPr>
              <a:t>on Provider and Patient </a:t>
            </a:r>
            <a:br>
              <a:rPr lang="en-US" sz="1600" b="1" dirty="0" smtClean="0">
                <a:solidFill>
                  <a:srgbClr val="001A60"/>
                </a:solidFill>
                <a:latin typeface="Arial" pitchFamily="34" charset="0"/>
                <a:cs typeface="Arial" pitchFamily="34" charset="0"/>
              </a:rPr>
            </a:br>
            <a:r>
              <a:rPr lang="en-US" sz="1600" b="1" dirty="0" smtClean="0">
                <a:solidFill>
                  <a:srgbClr val="001A60"/>
                </a:solidFill>
                <a:latin typeface="Arial" pitchFamily="34" charset="0"/>
                <a:cs typeface="Arial" pitchFamily="34" charset="0"/>
              </a:rPr>
              <a:t>Support Services</a:t>
            </a:r>
          </a:p>
        </p:txBody>
      </p:sp>
      <p:sp>
        <p:nvSpPr>
          <p:cNvPr id="5" name="TextBox 4">
            <a:hlinkClick r:id="rId4" action="ppaction://hlinksldjump"/>
          </p:cNvPr>
          <p:cNvSpPr txBox="1"/>
          <p:nvPr/>
        </p:nvSpPr>
        <p:spPr>
          <a:xfrm>
            <a:off x="1259659" y="1784064"/>
            <a:ext cx="2798064" cy="2920999"/>
          </a:xfrm>
          <a:prstGeom prst="rect">
            <a:avLst/>
          </a:prstGeom>
          <a:gradFill flip="none" rotWithShape="1">
            <a:gsLst>
              <a:gs pos="0">
                <a:srgbClr val="5995CA"/>
              </a:gs>
              <a:gs pos="50000">
                <a:srgbClr val="A6D7E9"/>
              </a:gs>
              <a:gs pos="100000">
                <a:srgbClr val="E4EDF8"/>
              </a:gs>
            </a:gsLst>
            <a:lin ang="16200000" scaled="1"/>
            <a:tileRect/>
          </a:gra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lIns="0" tIns="274320" rIns="0" bIns="0" rtlCol="0" anchor="t" anchorCtr="0"/>
          <a:lstStyle/>
          <a:p>
            <a:pPr algn="ctr">
              <a:lnSpc>
                <a:spcPct val="95000"/>
              </a:lnSpc>
              <a:spcAft>
                <a:spcPts val="1200"/>
              </a:spcAft>
              <a:buClr>
                <a:schemeClr val="accent2"/>
              </a:buClr>
              <a:buSzPct val="110000"/>
            </a:pPr>
            <a:r>
              <a:rPr lang="en-US" sz="1600" b="1" dirty="0" smtClean="0">
                <a:solidFill>
                  <a:srgbClr val="001A60"/>
                </a:solidFill>
                <a:latin typeface="Arial" pitchFamily="34" charset="0"/>
                <a:cs typeface="Arial" pitchFamily="34" charset="0"/>
              </a:rPr>
              <a:t>Potential Profile for </a:t>
            </a:r>
            <a:br>
              <a:rPr lang="en-US" sz="1600" b="1" dirty="0" smtClean="0">
                <a:solidFill>
                  <a:srgbClr val="001A60"/>
                </a:solidFill>
                <a:latin typeface="Arial" pitchFamily="34" charset="0"/>
                <a:cs typeface="Arial" pitchFamily="34" charset="0"/>
              </a:rPr>
            </a:br>
            <a:r>
              <a:rPr lang="en-US" sz="1600" b="1" dirty="0" smtClean="0">
                <a:solidFill>
                  <a:srgbClr val="001A60"/>
                </a:solidFill>
                <a:latin typeface="Arial" pitchFamily="34" charset="0"/>
                <a:cs typeface="Arial" pitchFamily="34" charset="0"/>
              </a:rPr>
              <a:t>a Patient With </a:t>
            </a:r>
            <a:br>
              <a:rPr lang="en-US" sz="1600" b="1" dirty="0" smtClean="0">
                <a:solidFill>
                  <a:srgbClr val="001A60"/>
                </a:solidFill>
                <a:latin typeface="Arial" pitchFamily="34" charset="0"/>
                <a:cs typeface="Arial" pitchFamily="34" charset="0"/>
              </a:rPr>
            </a:br>
            <a:r>
              <a:rPr lang="en-US" sz="1600" b="1" dirty="0" smtClean="0">
                <a:solidFill>
                  <a:srgbClr val="001A60"/>
                </a:solidFill>
                <a:latin typeface="Arial" pitchFamily="34" charset="0"/>
                <a:cs typeface="Arial" pitchFamily="34" charset="0"/>
              </a:rPr>
              <a:t>Clinical ASCVD*</a:t>
            </a:r>
          </a:p>
        </p:txBody>
      </p:sp>
      <p:sp>
        <p:nvSpPr>
          <p:cNvPr id="9" name="Rectangle 8">
            <a:hlinkClick r:id="rId3" action="ppaction://hlinksldjump"/>
          </p:cNvPr>
          <p:cNvSpPr/>
          <p:nvPr/>
        </p:nvSpPr>
        <p:spPr>
          <a:xfrm>
            <a:off x="4752276" y="3219199"/>
            <a:ext cx="3481705" cy="918713"/>
          </a:xfrm>
          <a:prstGeom prst="rect">
            <a:avLst/>
          </a:prstGeom>
        </p:spPr>
        <p:txBody>
          <a:bodyPr wrap="square" anchor="ctr" anchorCtr="0">
            <a:noAutofit/>
          </a:bodyPr>
          <a:lstStyle/>
          <a:p>
            <a:pPr algn="ctr">
              <a:lnSpc>
                <a:spcPct val="95000"/>
              </a:lnSpc>
              <a:spcAft>
                <a:spcPts val="1200"/>
              </a:spcAft>
              <a:buClr>
                <a:schemeClr val="accent2"/>
              </a:buClr>
              <a:buSzPct val="110000"/>
            </a:pPr>
            <a:r>
              <a:rPr lang="en-US" sz="2400" b="1" dirty="0" smtClean="0">
                <a:solidFill>
                  <a:srgbClr val="E53E30"/>
                </a:solidFill>
                <a:latin typeface="Arial" pitchFamily="34" charset="0"/>
                <a:ea typeface="+mj-ea"/>
                <a:cs typeface="Arial" pitchFamily="34" charset="0"/>
              </a:rPr>
              <a:t>Repatha</a:t>
            </a:r>
            <a:r>
              <a:rPr lang="en-US" sz="2400" i="1" dirty="0" smtClean="0">
                <a:solidFill>
                  <a:srgbClr val="FFFFFF"/>
                </a:solidFill>
                <a:latin typeface="Arial" pitchFamily="34" charset="0"/>
                <a:ea typeface="+mj-ea"/>
                <a:cs typeface="Arial" pitchFamily="34" charset="0"/>
              </a:rPr>
              <a:t>Ready</a:t>
            </a:r>
            <a:r>
              <a:rPr lang="en-US" sz="2000" b="1" i="1" baseline="30000" dirty="0" smtClean="0">
                <a:solidFill>
                  <a:srgbClr val="FFFFFF"/>
                </a:solidFill>
                <a:latin typeface="Arial" pitchFamily="34" charset="0"/>
                <a:ea typeface="+mj-ea"/>
                <a:cs typeface="Arial" pitchFamily="34" charset="0"/>
              </a:rPr>
              <a:t>™</a:t>
            </a:r>
            <a:endParaRPr lang="en-US" sz="1100" dirty="0" smtClean="0">
              <a:solidFill>
                <a:schemeClr val="dk1">
                  <a:hueOff val="0"/>
                  <a:satOff val="0"/>
                  <a:lumOff val="0"/>
                  <a:alphaOff val="0"/>
                </a:schemeClr>
              </a:solidFill>
              <a:latin typeface="Arial" pitchFamily="34" charset="0"/>
              <a:cs typeface="Arial" pitchFamily="34" charset="0"/>
            </a:endParaRPr>
          </a:p>
        </p:txBody>
      </p:sp>
      <p:pic>
        <p:nvPicPr>
          <p:cNvPr id="16" name="Picture 15" descr="sl 37a man.jpg"/>
          <p:cNvPicPr>
            <a:picLocks noChangeAspect="1"/>
          </p:cNvPicPr>
          <p:nvPr/>
        </p:nvPicPr>
        <p:blipFill>
          <a:blip r:embed="rId5"/>
          <a:srcRect b="22613"/>
          <a:stretch>
            <a:fillRect/>
          </a:stretch>
        </p:blipFill>
        <p:spPr>
          <a:xfrm>
            <a:off x="1909586" y="2949575"/>
            <a:ext cx="1508760" cy="1282700"/>
          </a:xfrm>
          <a:prstGeom prst="round1Rect">
            <a:avLst>
              <a:gd name="adj" fmla="val 13800"/>
            </a:avLst>
          </a:prstGeom>
        </p:spPr>
      </p:pic>
      <p:sp>
        <p:nvSpPr>
          <p:cNvPr id="12" name="Rectangle 11"/>
          <p:cNvSpPr/>
          <p:nvPr/>
        </p:nvSpPr>
        <p:spPr>
          <a:xfrm>
            <a:off x="292100" y="5919565"/>
            <a:ext cx="1586332" cy="230832"/>
          </a:xfrm>
          <a:prstGeom prst="rect">
            <a:avLst/>
          </a:prstGeom>
        </p:spPr>
        <p:txBody>
          <a:bodyPr wrap="none" lIns="0">
            <a:spAutoFit/>
          </a:bodyPr>
          <a:lstStyle/>
          <a:p>
            <a:r>
              <a:rPr lang="en-US" sz="900" dirty="0" smtClean="0">
                <a:solidFill>
                  <a:schemeClr val="bg2"/>
                </a:solidFill>
                <a:latin typeface="Arial" pitchFamily="34" charset="0"/>
                <a:cs typeface="Arial" pitchFamily="34" charset="0"/>
              </a:rPr>
              <a:t>*Hypothetical patient profiles.</a:t>
            </a:r>
          </a:p>
        </p:txBody>
      </p:sp>
      <p:sp>
        <p:nvSpPr>
          <p:cNvPr id="10" name="Rectangle 9"/>
          <p:cNvSpPr/>
          <p:nvPr/>
        </p:nvSpPr>
        <p:spPr>
          <a:xfrm>
            <a:off x="1257510" y="1785998"/>
            <a:ext cx="2793128" cy="2920999"/>
          </a:xfrm>
          <a:prstGeom prst="rect">
            <a:avLst/>
          </a:prstGeom>
          <a:solidFill>
            <a:srgbClr val="C0C0C0">
              <a:alpha val="73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itchFamily="34" charset="0"/>
            </a:endParaRPr>
          </a:p>
        </p:txBody>
      </p:sp>
    </p:spTree>
    <p:extLst>
      <p:ext uri="{BB962C8B-B14F-4D97-AF65-F5344CB8AC3E}">
        <p14:creationId xmlns:p14="http://schemas.microsoft.com/office/powerpoint/2010/main" val="7466616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a:xfrm>
            <a:off x="317884" y="2910112"/>
            <a:ext cx="2621259" cy="337907"/>
          </a:xfrm>
          <a:prstGeom prst="ellipse">
            <a:avLst/>
          </a:prstGeom>
          <a:solidFill>
            <a:schemeClr val="accent4"/>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283464" y="1275122"/>
            <a:ext cx="8731949" cy="442551"/>
          </a:xfrm>
        </p:spPr>
        <p:txBody>
          <a:bodyPr/>
          <a:lstStyle/>
          <a:p>
            <a:pPr>
              <a:lnSpc>
                <a:spcPct val="100000"/>
              </a:lnSpc>
              <a:spcBef>
                <a:spcPts val="0"/>
              </a:spcBef>
              <a:defRPr/>
            </a:pPr>
            <a:r>
              <a:rPr lang="en-US" sz="1600" b="0" dirty="0" smtClean="0">
                <a:solidFill>
                  <a:schemeClr val="bg1"/>
                </a:solidFill>
              </a:rPr>
              <a:t>Call </a:t>
            </a:r>
            <a:r>
              <a:rPr lang="en-US" sz="1600" b="0" dirty="0" smtClean="0">
                <a:solidFill>
                  <a:schemeClr val="accent2"/>
                </a:solidFill>
              </a:rPr>
              <a:t>1-844-REPATHA</a:t>
            </a:r>
            <a:r>
              <a:rPr lang="en-US" sz="1600" b="0" dirty="0" smtClean="0">
                <a:solidFill>
                  <a:schemeClr val="bg1"/>
                </a:solidFill>
              </a:rPr>
              <a:t> and our live counselors can help your office and your patients with </a:t>
            </a:r>
            <a:r>
              <a:rPr lang="en-US" b="0" dirty="0" smtClean="0">
                <a:solidFill>
                  <a:schemeClr val="bg1"/>
                </a:solidFill>
              </a:rPr>
              <a:t/>
            </a:r>
            <a:br>
              <a:rPr lang="en-US" b="0" dirty="0" smtClean="0">
                <a:solidFill>
                  <a:schemeClr val="bg1"/>
                </a:solidFill>
              </a:rPr>
            </a:br>
            <a:endParaRPr lang="en-US" b="0" dirty="0" smtClean="0">
              <a:solidFill>
                <a:schemeClr val="bg1"/>
              </a:solidFill>
            </a:endParaRPr>
          </a:p>
          <a:p>
            <a:pPr lvl="1">
              <a:buNone/>
            </a:pPr>
            <a:endParaRPr lang="en-US" dirty="0" smtClean="0"/>
          </a:p>
        </p:txBody>
      </p:sp>
      <p:sp>
        <p:nvSpPr>
          <p:cNvPr id="2" name="Title 1"/>
          <p:cNvSpPr>
            <a:spLocks noGrp="1"/>
          </p:cNvSpPr>
          <p:nvPr>
            <p:ph type="title"/>
          </p:nvPr>
        </p:nvSpPr>
        <p:spPr/>
        <p:txBody>
          <a:bodyPr>
            <a:normAutofit/>
          </a:bodyPr>
          <a:lstStyle/>
          <a:p>
            <a:r>
              <a:rPr lang="en-US" sz="3200" dirty="0" smtClean="0">
                <a:solidFill>
                  <a:srgbClr val="E53E30"/>
                </a:solidFill>
              </a:rPr>
              <a:t>Repatha</a:t>
            </a:r>
            <a:r>
              <a:rPr lang="en-US" sz="3200" b="0" i="1" dirty="0" smtClean="0">
                <a:solidFill>
                  <a:srgbClr val="FFFFFF"/>
                </a:solidFill>
              </a:rPr>
              <a:t>Ready</a:t>
            </a:r>
            <a:r>
              <a:rPr lang="en-US" i="1" baseline="30000" dirty="0" smtClean="0">
                <a:solidFill>
                  <a:srgbClr val="FFFFFF"/>
                </a:solidFill>
              </a:rPr>
              <a:t>™ </a:t>
            </a:r>
            <a:r>
              <a:rPr lang="en-US" i="1" dirty="0" smtClean="0">
                <a:solidFill>
                  <a:srgbClr val="FFFFFF"/>
                </a:solidFill>
              </a:rPr>
              <a:t/>
            </a:r>
            <a:br>
              <a:rPr lang="en-US" i="1" dirty="0" smtClean="0">
                <a:solidFill>
                  <a:srgbClr val="FFFFFF"/>
                </a:solidFill>
              </a:rPr>
            </a:br>
            <a:r>
              <a:rPr lang="en-US" sz="2400" b="0" dirty="0" smtClean="0">
                <a:solidFill>
                  <a:srgbClr val="FFFFFF"/>
                </a:solidFill>
              </a:rPr>
              <a:t>Personalized Support Services for Patients and Providers</a:t>
            </a:r>
            <a:endParaRPr lang="en-US" sz="2400" b="0" dirty="0"/>
          </a:p>
        </p:txBody>
      </p:sp>
      <p:sp>
        <p:nvSpPr>
          <p:cNvPr id="23" name="Rectangle 22"/>
          <p:cNvSpPr/>
          <p:nvPr/>
        </p:nvSpPr>
        <p:spPr bwMode="white">
          <a:xfrm>
            <a:off x="3236115" y="1598939"/>
            <a:ext cx="3666608" cy="380268"/>
          </a:xfrm>
          <a:prstGeom prst="rect">
            <a:avLst/>
          </a:prstGeom>
        </p:spPr>
        <p:txBody>
          <a:bodyPr wrap="square" lIns="0" tIns="0" rIns="0" bIns="0">
            <a:noAutofit/>
          </a:bodyPr>
          <a:lstStyle/>
          <a:p>
            <a:pPr indent="-1588">
              <a:spcBef>
                <a:spcPct val="20000"/>
              </a:spcBef>
              <a:buClr>
                <a:srgbClr val="D34D2F"/>
              </a:buClr>
              <a:defRPr/>
            </a:pPr>
            <a:r>
              <a:rPr lang="en-US" sz="1400" dirty="0" smtClean="0">
                <a:solidFill>
                  <a:schemeClr val="bg1"/>
                </a:solidFill>
                <a:latin typeface="Arial" pitchFamily="34" charset="0"/>
                <a:cs typeface="Arial" pitchFamily="34" charset="0"/>
              </a:rPr>
              <a:t>REPATHA COPAY CARD*</a:t>
            </a:r>
          </a:p>
        </p:txBody>
      </p:sp>
      <p:sp>
        <p:nvSpPr>
          <p:cNvPr id="24" name="Rectangle 23"/>
          <p:cNvSpPr/>
          <p:nvPr/>
        </p:nvSpPr>
        <p:spPr bwMode="white">
          <a:xfrm>
            <a:off x="3254375" y="1822215"/>
            <a:ext cx="5715960" cy="855441"/>
          </a:xfrm>
          <a:prstGeom prst="rect">
            <a:avLst/>
          </a:prstGeom>
        </p:spPr>
        <p:txBody>
          <a:bodyPr wrap="square" lIns="0" tIns="0" rIns="0" bIns="0">
            <a:noAutofit/>
          </a:bodyPr>
          <a:lstStyle/>
          <a:p>
            <a:pPr marL="166688" lvl="1" indent="-166688">
              <a:spcBef>
                <a:spcPts val="300"/>
              </a:spcBef>
              <a:buClr>
                <a:schemeClr val="accent2"/>
              </a:buClr>
              <a:buSzPct val="120000"/>
              <a:buFont typeface="Wingdings" pitchFamily="2" charset="2"/>
              <a:buChar char="§"/>
              <a:defRPr/>
            </a:pPr>
            <a:r>
              <a:rPr lang="en-US" sz="1300" dirty="0" smtClean="0">
                <a:solidFill>
                  <a:prstClr val="white"/>
                </a:solidFill>
                <a:latin typeface="Arial" pitchFamily="34" charset="0"/>
                <a:cs typeface="Arial" pitchFamily="34" charset="0"/>
              </a:rPr>
              <a:t>Eligible, commercially insured patients pay $5 for each prescription of Repatha</a:t>
            </a:r>
            <a:r>
              <a:rPr lang="en-US" sz="1300" baseline="30000" dirty="0" smtClean="0">
                <a:solidFill>
                  <a:prstClr val="white"/>
                </a:solidFill>
                <a:latin typeface="Arial" pitchFamily="34" charset="0"/>
                <a:cs typeface="Arial" pitchFamily="34" charset="0"/>
              </a:rPr>
              <a:t>™</a:t>
            </a:r>
            <a:r>
              <a:rPr lang="en-US" sz="1300" dirty="0" smtClean="0">
                <a:solidFill>
                  <a:prstClr val="white"/>
                </a:solidFill>
                <a:latin typeface="Arial" pitchFamily="34" charset="0"/>
                <a:cs typeface="Arial" pitchFamily="34" charset="0"/>
              </a:rPr>
              <a:t>, regardless of income. The card may cover out-of-pocket costs for Repatha</a:t>
            </a:r>
            <a:r>
              <a:rPr lang="en-US" sz="1300" baseline="30000" dirty="0" smtClean="0">
                <a:solidFill>
                  <a:prstClr val="white"/>
                </a:solidFill>
                <a:latin typeface="Arial" pitchFamily="34" charset="0"/>
                <a:cs typeface="Arial" pitchFamily="34" charset="0"/>
              </a:rPr>
              <a:t>™</a:t>
            </a:r>
            <a:r>
              <a:rPr lang="en-US" sz="1300" dirty="0" smtClean="0">
                <a:solidFill>
                  <a:prstClr val="white"/>
                </a:solidFill>
                <a:latin typeface="Arial" pitchFamily="34" charset="0"/>
                <a:cs typeface="Arial" pitchFamily="34" charset="0"/>
              </a:rPr>
              <a:t>, up to an annual maximum</a:t>
            </a:r>
          </a:p>
          <a:p>
            <a:pPr marL="623888" lvl="2" indent="-166688">
              <a:spcBef>
                <a:spcPts val="300"/>
              </a:spcBef>
              <a:buClr>
                <a:schemeClr val="bg1"/>
              </a:buClr>
              <a:buSzPct val="100000"/>
              <a:buFont typeface="Arial" pitchFamily="34" charset="0"/>
              <a:buChar char="–"/>
              <a:defRPr/>
            </a:pPr>
            <a:r>
              <a:rPr lang="en-US" sz="1200" dirty="0" smtClean="0">
                <a:solidFill>
                  <a:prstClr val="white"/>
                </a:solidFill>
                <a:latin typeface="Arial" pitchFamily="34" charset="0"/>
                <a:cs typeface="Arial" pitchFamily="34" charset="0"/>
              </a:rPr>
              <a:t>Applies to deductible, coinsurance, and/or copay for Repatha</a:t>
            </a:r>
            <a:r>
              <a:rPr lang="en-US" sz="1200" baseline="30000" dirty="0" smtClean="0">
                <a:solidFill>
                  <a:prstClr val="white"/>
                </a:solidFill>
                <a:latin typeface="Arial" pitchFamily="34" charset="0"/>
                <a:cs typeface="Arial" pitchFamily="34" charset="0"/>
              </a:rPr>
              <a:t>™</a:t>
            </a:r>
            <a:endParaRPr lang="en-US" sz="2800" baseline="30000" dirty="0">
              <a:solidFill>
                <a:prstClr val="white"/>
              </a:solidFill>
              <a:latin typeface="Arial" pitchFamily="34" charset="0"/>
              <a:cs typeface="Arial" pitchFamily="34" charset="0"/>
            </a:endParaRPr>
          </a:p>
        </p:txBody>
      </p:sp>
      <p:sp>
        <p:nvSpPr>
          <p:cNvPr id="25" name="Rectangle 24"/>
          <p:cNvSpPr/>
          <p:nvPr/>
        </p:nvSpPr>
        <p:spPr bwMode="white">
          <a:xfrm>
            <a:off x="288925" y="3565530"/>
            <a:ext cx="8743950" cy="981752"/>
          </a:xfrm>
          <a:prstGeom prst="rect">
            <a:avLst/>
          </a:prstGeom>
        </p:spPr>
        <p:txBody>
          <a:bodyPr wrap="square" lIns="0" tIns="0" rIns="0" bIns="0">
            <a:noAutofit/>
          </a:bodyPr>
          <a:lstStyle/>
          <a:p>
            <a:pPr marL="0" lvl="1">
              <a:spcBef>
                <a:spcPts val="300"/>
              </a:spcBef>
              <a:buClr>
                <a:schemeClr val="accent2"/>
              </a:buClr>
              <a:buSzPct val="120000"/>
              <a:defRPr/>
            </a:pPr>
            <a:endParaRPr lang="en-US" sz="1400" dirty="0" smtClean="0">
              <a:solidFill>
                <a:prstClr val="white"/>
              </a:solidFill>
              <a:latin typeface="Arial" pitchFamily="34" charset="0"/>
              <a:cs typeface="Arial" pitchFamily="34" charset="0"/>
            </a:endParaRPr>
          </a:p>
        </p:txBody>
      </p:sp>
      <p:sp>
        <p:nvSpPr>
          <p:cNvPr id="26" name="TextBox 25"/>
          <p:cNvSpPr txBox="1"/>
          <p:nvPr/>
        </p:nvSpPr>
        <p:spPr>
          <a:xfrm>
            <a:off x="3254375" y="2921456"/>
            <a:ext cx="5778499" cy="482049"/>
          </a:xfrm>
          <a:prstGeom prst="rect">
            <a:avLst/>
          </a:prstGeom>
          <a:noFill/>
        </p:spPr>
        <p:txBody>
          <a:bodyPr wrap="square" lIns="0" tIns="0" rIns="0" bIns="0" rtlCol="0">
            <a:noAutofit/>
          </a:bodyPr>
          <a:lstStyle/>
          <a:p>
            <a:r>
              <a:rPr lang="en-US" sz="900" dirty="0" smtClean="0">
                <a:solidFill>
                  <a:schemeClr val="bg1"/>
                </a:solidFill>
                <a:latin typeface="Arial" pitchFamily="34" charset="0"/>
                <a:cs typeface="Arial" pitchFamily="34" charset="0"/>
              </a:rPr>
              <a:t>*This program is not open to patients receiving prescription reimbursement under any federal, state, or government-funded healthcare program, such as Medicare, Medicare Advantage, Medicare Part D, Medicaid, Medigap, Veterans Affairs (VA), the Department of Defense (DoD) or TRICARE</a:t>
            </a:r>
            <a:r>
              <a:rPr lang="en-US" sz="900" baseline="30000" dirty="0" smtClean="0">
                <a:solidFill>
                  <a:schemeClr val="bg1"/>
                </a:solidFill>
                <a:latin typeface="Arial" pitchFamily="34" charset="0"/>
                <a:cs typeface="Arial" pitchFamily="34" charset="0"/>
              </a:rPr>
              <a:t>®</a:t>
            </a:r>
            <a:r>
              <a:rPr lang="en-US" sz="900" dirty="0" smtClean="0">
                <a:solidFill>
                  <a:schemeClr val="bg1"/>
                </a:solidFill>
                <a:latin typeface="Arial" pitchFamily="34" charset="0"/>
                <a:cs typeface="Arial" pitchFamily="34" charset="0"/>
              </a:rPr>
              <a:t> or where prohibited by law. </a:t>
            </a:r>
          </a:p>
        </p:txBody>
      </p:sp>
      <p:cxnSp>
        <p:nvCxnSpPr>
          <p:cNvPr id="32" name="Straight Connector 31"/>
          <p:cNvCxnSpPr/>
          <p:nvPr/>
        </p:nvCxnSpPr>
        <p:spPr>
          <a:xfrm>
            <a:off x="288925" y="3919174"/>
            <a:ext cx="8743950" cy="0"/>
          </a:xfrm>
          <a:prstGeom prst="line">
            <a:avLst/>
          </a:prstGeom>
          <a:ln w="19050">
            <a:solidFill>
              <a:schemeClr val="tx2">
                <a:lumMod val="10000"/>
                <a:lumOff val="9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88925" y="3961453"/>
            <a:ext cx="4665847" cy="247871"/>
          </a:xfrm>
          <a:prstGeom prst="rect">
            <a:avLst/>
          </a:prstGeom>
        </p:spPr>
        <p:txBody>
          <a:bodyPr wrap="square" lIns="0" tIns="0" rIns="0" bIns="0">
            <a:noAutofit/>
          </a:bodyPr>
          <a:lstStyle/>
          <a:p>
            <a:pPr indent="-1588">
              <a:spcBef>
                <a:spcPct val="20000"/>
              </a:spcBef>
              <a:buClr>
                <a:srgbClr val="D34D2F"/>
              </a:buClr>
              <a:defRPr/>
            </a:pPr>
            <a:r>
              <a:rPr lang="en-US" sz="1400" dirty="0" smtClean="0">
                <a:solidFill>
                  <a:schemeClr val="bg1"/>
                </a:solidFill>
                <a:latin typeface="Arial" pitchFamily="34" charset="0"/>
                <a:cs typeface="Arial" pitchFamily="34" charset="0"/>
              </a:rPr>
              <a:t>SIMPLIFIED INSURANCE SUPPORT</a:t>
            </a:r>
          </a:p>
        </p:txBody>
      </p:sp>
      <p:sp>
        <p:nvSpPr>
          <p:cNvPr id="35" name="Rectangle 34"/>
          <p:cNvSpPr/>
          <p:nvPr/>
        </p:nvSpPr>
        <p:spPr bwMode="white">
          <a:xfrm>
            <a:off x="288924" y="4148091"/>
            <a:ext cx="7646761" cy="609600"/>
          </a:xfrm>
          <a:prstGeom prst="rect">
            <a:avLst/>
          </a:prstGeom>
        </p:spPr>
        <p:txBody>
          <a:bodyPr wrap="square" lIns="0" tIns="0" rIns="0" bIns="0">
            <a:noAutofit/>
          </a:bodyPr>
          <a:lstStyle/>
          <a:p>
            <a:pPr marL="166688" lvl="1" indent="-166688">
              <a:spcBef>
                <a:spcPts val="300"/>
              </a:spcBef>
              <a:buClr>
                <a:schemeClr val="accent2"/>
              </a:buClr>
              <a:buSzPct val="120000"/>
              <a:buFont typeface="Wingdings" pitchFamily="2" charset="2"/>
              <a:buChar char="§"/>
              <a:defRPr/>
            </a:pPr>
            <a:r>
              <a:rPr lang="en-US" sz="1300" dirty="0" smtClean="0">
                <a:solidFill>
                  <a:prstClr val="white"/>
                </a:solidFill>
                <a:latin typeface="Arial" pitchFamily="34" charset="0"/>
                <a:cs typeface="Arial" pitchFamily="34" charset="0"/>
              </a:rPr>
              <a:t>Personalized support with prior authorizations, insurance verifications, and more </a:t>
            </a:r>
          </a:p>
          <a:p>
            <a:pPr marL="166688" lvl="1" indent="-166688">
              <a:spcBef>
                <a:spcPts val="300"/>
              </a:spcBef>
              <a:buClr>
                <a:schemeClr val="accent2"/>
              </a:buClr>
              <a:buSzPct val="120000"/>
              <a:buFont typeface="Wingdings" pitchFamily="2" charset="2"/>
              <a:buChar char="§"/>
              <a:defRPr/>
            </a:pPr>
            <a:r>
              <a:rPr lang="en-US" sz="1300" dirty="0" smtClean="0">
                <a:solidFill>
                  <a:prstClr val="white"/>
                </a:solidFill>
                <a:latin typeface="Arial" pitchFamily="34" charset="0"/>
                <a:cs typeface="Arial" pitchFamily="34" charset="0"/>
              </a:rPr>
              <a:t>Repatha</a:t>
            </a:r>
            <a:r>
              <a:rPr lang="en-US" sz="1300" baseline="30000" dirty="0" smtClean="0">
                <a:solidFill>
                  <a:prstClr val="white"/>
                </a:solidFill>
                <a:latin typeface="Arial" pitchFamily="34" charset="0"/>
                <a:cs typeface="Arial" pitchFamily="34" charset="0"/>
              </a:rPr>
              <a:t>™</a:t>
            </a:r>
            <a:r>
              <a:rPr lang="en-US" sz="1300" dirty="0" smtClean="0">
                <a:solidFill>
                  <a:prstClr val="white"/>
                </a:solidFill>
                <a:latin typeface="Arial" pitchFamily="34" charset="0"/>
                <a:cs typeface="Arial" pitchFamily="34" charset="0"/>
              </a:rPr>
              <a:t> Access Specialists can come </a:t>
            </a:r>
            <a:r>
              <a:rPr lang="en-US" sz="1300" b="1" dirty="0" smtClean="0">
                <a:solidFill>
                  <a:prstClr val="white"/>
                </a:solidFill>
                <a:latin typeface="Arial" pitchFamily="34" charset="0"/>
                <a:cs typeface="Arial" pitchFamily="34" charset="0"/>
              </a:rPr>
              <a:t>to your office </a:t>
            </a:r>
            <a:r>
              <a:rPr lang="en-US" sz="1300" dirty="0" smtClean="0">
                <a:solidFill>
                  <a:prstClr val="white"/>
                </a:solidFill>
                <a:latin typeface="Arial" pitchFamily="34" charset="0"/>
                <a:cs typeface="Arial" pitchFamily="34" charset="0"/>
              </a:rPr>
              <a:t>to provide reimbursement assistance</a:t>
            </a:r>
          </a:p>
        </p:txBody>
      </p:sp>
      <p:pic>
        <p:nvPicPr>
          <p:cNvPr id="36" name="Picture 35" descr="Speak Bubble.png"/>
          <p:cNvPicPr>
            <a:picLocks noChangeAspect="1"/>
          </p:cNvPicPr>
          <p:nvPr/>
        </p:nvPicPr>
        <p:blipFill>
          <a:blip r:embed="rId3" cstate="screen">
            <a:duotone>
              <a:schemeClr val="bg2">
                <a:shade val="45000"/>
                <a:satMod val="135000"/>
              </a:schemeClr>
              <a:prstClr val="white"/>
            </a:duotone>
          </a:blip>
          <a:stretch>
            <a:fillRect/>
          </a:stretch>
        </p:blipFill>
        <p:spPr>
          <a:xfrm>
            <a:off x="7408868" y="3830713"/>
            <a:ext cx="914402" cy="914402"/>
          </a:xfrm>
          <a:prstGeom prst="rect">
            <a:avLst/>
          </a:prstGeom>
        </p:spPr>
      </p:pic>
      <p:cxnSp>
        <p:nvCxnSpPr>
          <p:cNvPr id="37" name="Straight Connector 36"/>
          <p:cNvCxnSpPr/>
          <p:nvPr/>
        </p:nvCxnSpPr>
        <p:spPr>
          <a:xfrm>
            <a:off x="288925" y="4668297"/>
            <a:ext cx="8743950" cy="0"/>
          </a:xfrm>
          <a:prstGeom prst="line">
            <a:avLst/>
          </a:prstGeom>
          <a:ln w="19050">
            <a:solidFill>
              <a:schemeClr val="tx2">
                <a:lumMod val="10000"/>
                <a:lumOff val="9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88925" y="4716081"/>
            <a:ext cx="4665847" cy="247871"/>
          </a:xfrm>
          <a:prstGeom prst="rect">
            <a:avLst/>
          </a:prstGeom>
        </p:spPr>
        <p:txBody>
          <a:bodyPr wrap="square" lIns="0" tIns="0" rIns="0" bIns="0">
            <a:noAutofit/>
          </a:bodyPr>
          <a:lstStyle/>
          <a:p>
            <a:pPr indent="-1588">
              <a:spcBef>
                <a:spcPct val="20000"/>
              </a:spcBef>
              <a:buClr>
                <a:srgbClr val="D34D2F"/>
              </a:buClr>
              <a:defRPr/>
            </a:pPr>
            <a:r>
              <a:rPr lang="en-US" sz="1400" dirty="0" smtClean="0">
                <a:solidFill>
                  <a:schemeClr val="bg1"/>
                </a:solidFill>
                <a:latin typeface="Arial" pitchFamily="34" charset="0"/>
                <a:cs typeface="Arial" pitchFamily="34" charset="0"/>
              </a:rPr>
              <a:t>REPATHA</a:t>
            </a:r>
            <a:r>
              <a:rPr lang="en-US" sz="1400" i="1" dirty="0" smtClean="0">
                <a:solidFill>
                  <a:schemeClr val="bg1"/>
                </a:solidFill>
                <a:latin typeface="Arial" pitchFamily="34" charset="0"/>
                <a:cs typeface="Arial" pitchFamily="34" charset="0"/>
              </a:rPr>
              <a:t>READY</a:t>
            </a:r>
            <a:r>
              <a:rPr lang="en-US" sz="1400" i="1" baseline="30000" dirty="0" smtClean="0">
                <a:solidFill>
                  <a:schemeClr val="bg1"/>
                </a:solidFill>
                <a:latin typeface="Arial" pitchFamily="34" charset="0"/>
                <a:cs typeface="Arial" pitchFamily="34" charset="0"/>
              </a:rPr>
              <a:t>™</a:t>
            </a:r>
            <a:r>
              <a:rPr lang="en-US" sz="1400" dirty="0" smtClean="0">
                <a:solidFill>
                  <a:schemeClr val="bg1"/>
                </a:solidFill>
                <a:latin typeface="Arial" pitchFamily="34" charset="0"/>
                <a:cs typeface="Arial" pitchFamily="34" charset="0"/>
              </a:rPr>
              <a:t> NURSES</a:t>
            </a:r>
          </a:p>
        </p:txBody>
      </p:sp>
      <p:sp>
        <p:nvSpPr>
          <p:cNvPr id="39" name="Rectangle 38"/>
          <p:cNvSpPr/>
          <p:nvPr/>
        </p:nvSpPr>
        <p:spPr bwMode="white">
          <a:xfrm>
            <a:off x="288925" y="4924491"/>
            <a:ext cx="6521450" cy="509926"/>
          </a:xfrm>
          <a:prstGeom prst="rect">
            <a:avLst/>
          </a:prstGeom>
        </p:spPr>
        <p:txBody>
          <a:bodyPr wrap="square" lIns="0" tIns="0" rIns="0" bIns="0">
            <a:noAutofit/>
          </a:bodyPr>
          <a:lstStyle/>
          <a:p>
            <a:pPr marL="166688" lvl="1" indent="-166688">
              <a:spcBef>
                <a:spcPts val="300"/>
              </a:spcBef>
              <a:buClr>
                <a:schemeClr val="accent2"/>
              </a:buClr>
              <a:buSzPct val="120000"/>
              <a:buFont typeface="Wingdings" pitchFamily="2" charset="2"/>
              <a:buChar char="§"/>
              <a:defRPr/>
            </a:pPr>
            <a:r>
              <a:rPr lang="en-US" sz="1300" dirty="0" smtClean="0">
                <a:solidFill>
                  <a:prstClr val="white"/>
                </a:solidFill>
                <a:latin typeface="Arial" pitchFamily="34" charset="0"/>
                <a:cs typeface="Arial" pitchFamily="34" charset="0"/>
              </a:rPr>
              <a:t>Registered nurses can come </a:t>
            </a:r>
            <a:r>
              <a:rPr lang="en-US" sz="1300" b="1" dirty="0" smtClean="0">
                <a:solidFill>
                  <a:prstClr val="white"/>
                </a:solidFill>
                <a:latin typeface="Arial" pitchFamily="34" charset="0"/>
                <a:cs typeface="Arial" pitchFamily="34" charset="0"/>
              </a:rPr>
              <a:t>to your office or to your patient's home </a:t>
            </a:r>
            <a:r>
              <a:rPr lang="en-US" sz="1300" dirty="0" smtClean="0">
                <a:solidFill>
                  <a:prstClr val="white"/>
                </a:solidFill>
                <a:latin typeface="Arial" pitchFamily="34" charset="0"/>
                <a:cs typeface="Arial" pitchFamily="34" charset="0"/>
              </a:rPr>
              <a:t>to provide injection training</a:t>
            </a:r>
          </a:p>
        </p:txBody>
      </p:sp>
      <p:pic>
        <p:nvPicPr>
          <p:cNvPr id="40" name="Picture 39" descr="Nurse's Cap.png"/>
          <p:cNvPicPr>
            <a:picLocks noChangeAspect="1"/>
          </p:cNvPicPr>
          <p:nvPr/>
        </p:nvPicPr>
        <p:blipFill>
          <a:blip r:embed="rId4" cstate="screen">
            <a:duotone>
              <a:schemeClr val="bg2">
                <a:shade val="45000"/>
                <a:satMod val="135000"/>
              </a:schemeClr>
              <a:prstClr val="white"/>
            </a:duotone>
          </a:blip>
          <a:stretch>
            <a:fillRect/>
          </a:stretch>
        </p:blipFill>
        <p:spPr>
          <a:xfrm>
            <a:off x="7408868" y="4534617"/>
            <a:ext cx="914402" cy="914402"/>
          </a:xfrm>
          <a:prstGeom prst="rect">
            <a:avLst/>
          </a:prstGeom>
        </p:spPr>
      </p:pic>
      <p:cxnSp>
        <p:nvCxnSpPr>
          <p:cNvPr id="41" name="Straight Connector 40"/>
          <p:cNvCxnSpPr/>
          <p:nvPr/>
        </p:nvCxnSpPr>
        <p:spPr>
          <a:xfrm>
            <a:off x="288925" y="5398947"/>
            <a:ext cx="8743950" cy="0"/>
          </a:xfrm>
          <a:prstGeom prst="line">
            <a:avLst/>
          </a:prstGeom>
          <a:ln w="19050">
            <a:solidFill>
              <a:schemeClr val="tx2">
                <a:lumMod val="10000"/>
                <a:lumOff val="9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88925" y="5421611"/>
            <a:ext cx="4665847" cy="247871"/>
          </a:xfrm>
          <a:prstGeom prst="rect">
            <a:avLst/>
          </a:prstGeom>
        </p:spPr>
        <p:txBody>
          <a:bodyPr wrap="square" lIns="0" tIns="0" rIns="0" bIns="0">
            <a:noAutofit/>
          </a:bodyPr>
          <a:lstStyle/>
          <a:p>
            <a:pPr indent="-1588">
              <a:spcBef>
                <a:spcPct val="20000"/>
              </a:spcBef>
              <a:buClr>
                <a:srgbClr val="D34D2F"/>
              </a:buClr>
              <a:defRPr/>
            </a:pPr>
            <a:r>
              <a:rPr lang="en-US" sz="1400" dirty="0" smtClean="0">
                <a:solidFill>
                  <a:schemeClr val="bg1"/>
                </a:solidFill>
                <a:latin typeface="Arial" pitchFamily="34" charset="0"/>
                <a:cs typeface="Arial" pitchFamily="34" charset="0"/>
              </a:rPr>
              <a:t>ADDITIONAL FINANCIAL ASSISTANCE</a:t>
            </a:r>
          </a:p>
        </p:txBody>
      </p:sp>
      <p:sp>
        <p:nvSpPr>
          <p:cNvPr id="43" name="Rectangle 42"/>
          <p:cNvSpPr/>
          <p:nvPr/>
        </p:nvSpPr>
        <p:spPr bwMode="white">
          <a:xfrm>
            <a:off x="288925" y="5630021"/>
            <a:ext cx="6521450" cy="509926"/>
          </a:xfrm>
          <a:prstGeom prst="rect">
            <a:avLst/>
          </a:prstGeom>
        </p:spPr>
        <p:txBody>
          <a:bodyPr wrap="square" lIns="0" tIns="0" rIns="0" bIns="0">
            <a:noAutofit/>
          </a:bodyPr>
          <a:lstStyle/>
          <a:p>
            <a:pPr marL="166688" lvl="1" indent="-166688">
              <a:spcBef>
                <a:spcPts val="300"/>
              </a:spcBef>
              <a:buClr>
                <a:schemeClr val="accent2"/>
              </a:buClr>
              <a:buSzPct val="120000"/>
              <a:buFont typeface="Wingdings" pitchFamily="2" charset="2"/>
              <a:buChar char="§"/>
              <a:defRPr/>
            </a:pPr>
            <a:r>
              <a:rPr lang="en-US" sz="1300" dirty="0" smtClean="0">
                <a:solidFill>
                  <a:prstClr val="white"/>
                </a:solidFill>
                <a:latin typeface="Arial" pitchFamily="34" charset="0"/>
                <a:cs typeface="Arial" pitchFamily="34" charset="0"/>
              </a:rPr>
              <a:t>Referrals to financial support programs for eligible patients</a:t>
            </a:r>
          </a:p>
        </p:txBody>
      </p:sp>
      <p:pic>
        <p:nvPicPr>
          <p:cNvPr id="44" name="Picture 43" descr="Piggy Bank.png"/>
          <p:cNvPicPr>
            <a:picLocks noChangeAspect="1"/>
          </p:cNvPicPr>
          <p:nvPr/>
        </p:nvPicPr>
        <p:blipFill>
          <a:blip r:embed="rId5" cstate="screen">
            <a:duotone>
              <a:schemeClr val="bg2">
                <a:shade val="45000"/>
                <a:satMod val="135000"/>
              </a:schemeClr>
              <a:prstClr val="white"/>
            </a:duotone>
          </a:blip>
          <a:stretch>
            <a:fillRect/>
          </a:stretch>
        </p:blipFill>
        <p:spPr>
          <a:xfrm>
            <a:off x="7408868" y="5313314"/>
            <a:ext cx="914402" cy="914402"/>
          </a:xfrm>
          <a:prstGeom prst="rect">
            <a:avLst/>
          </a:prstGeom>
        </p:spPr>
      </p:pic>
      <p:sp>
        <p:nvSpPr>
          <p:cNvPr id="27" name="Rectangle 26">
            <a:hlinkClick r:id="rId6" action="ppaction://hlinksldjump"/>
          </p:cNvPr>
          <p:cNvSpPr/>
          <p:nvPr/>
        </p:nvSpPr>
        <p:spPr>
          <a:xfrm>
            <a:off x="28121" y="5914949"/>
            <a:ext cx="1310822" cy="223907"/>
          </a:xfrm>
          <a:prstGeom prst="rect">
            <a:avLst/>
          </a:prstGeom>
          <a:solidFill>
            <a:schemeClr val="bg2">
              <a:lumMod val="50000"/>
            </a:schemeClr>
          </a:solidFill>
          <a:scene3d>
            <a:camera prst="orthographicFront"/>
            <a:lightRig rig="threePt" dir="t"/>
          </a:scene3d>
          <a:sp3d>
            <a:bevelT/>
          </a:sp3d>
        </p:spPr>
        <p:txBody>
          <a:bodyPr wrap="square" anchor="ctr" anchorCtr="0">
            <a:spAutoFit/>
          </a:bodyPr>
          <a:lstStyle/>
          <a:p>
            <a:pPr algn="ctr">
              <a:lnSpc>
                <a:spcPct val="95000"/>
              </a:lnSpc>
              <a:spcAft>
                <a:spcPts val="1200"/>
              </a:spcAft>
              <a:buClr>
                <a:schemeClr val="accent2"/>
              </a:buClr>
              <a:buSzPct val="110000"/>
            </a:pPr>
            <a:r>
              <a:rPr lang="en-US" sz="900" b="1" dirty="0" smtClean="0">
                <a:latin typeface="Arial" pitchFamily="34" charset="0"/>
                <a:ea typeface="+mj-ea"/>
                <a:cs typeface="Arial" pitchFamily="34" charset="0"/>
              </a:rPr>
              <a:t>Additional Topics</a:t>
            </a:r>
            <a:endParaRPr lang="en-US" sz="900" dirty="0" smtClean="0">
              <a:latin typeface="Arial" pitchFamily="34" charset="0"/>
              <a:cs typeface="Arial" pitchFamily="34" charset="0"/>
            </a:endParaRPr>
          </a:p>
        </p:txBody>
      </p:sp>
      <p:pic>
        <p:nvPicPr>
          <p:cNvPr id="2050" name="Picture 2" descr="C:\Users\KristinS\AppData\Local\Microsoft\Windows\Temporary Internet Files\Content.Outlook\XVEYLRZT\Copay Card (2).png"/>
          <p:cNvPicPr>
            <a:picLocks noChangeAspect="1" noChangeArrowheads="1"/>
          </p:cNvPicPr>
          <p:nvPr/>
        </p:nvPicPr>
        <p:blipFill>
          <a:blip r:embed="rId7"/>
          <a:srcRect/>
          <a:stretch>
            <a:fillRect/>
          </a:stretch>
        </p:blipFill>
        <p:spPr bwMode="auto">
          <a:xfrm>
            <a:off x="85266" y="1361655"/>
            <a:ext cx="3189121" cy="2234713"/>
          </a:xfrm>
          <a:prstGeom prst="rect">
            <a:avLst/>
          </a:prstGeom>
          <a:noFill/>
        </p:spPr>
      </p:pic>
      <p:cxnSp>
        <p:nvCxnSpPr>
          <p:cNvPr id="28" name="Straight Connector 27"/>
          <p:cNvCxnSpPr/>
          <p:nvPr/>
        </p:nvCxnSpPr>
        <p:spPr>
          <a:xfrm>
            <a:off x="321579" y="3407528"/>
            <a:ext cx="8743950" cy="0"/>
          </a:xfrm>
          <a:prstGeom prst="line">
            <a:avLst/>
          </a:prstGeom>
          <a:ln w="19050">
            <a:solidFill>
              <a:schemeClr val="tx2">
                <a:lumMod val="10000"/>
                <a:lumOff val="9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21579" y="3438921"/>
            <a:ext cx="4665847" cy="247871"/>
          </a:xfrm>
          <a:prstGeom prst="rect">
            <a:avLst/>
          </a:prstGeom>
        </p:spPr>
        <p:txBody>
          <a:bodyPr wrap="square" lIns="0" tIns="0" rIns="0" bIns="0">
            <a:noAutofit/>
          </a:bodyPr>
          <a:lstStyle/>
          <a:p>
            <a:pPr indent="-1588">
              <a:spcBef>
                <a:spcPct val="20000"/>
              </a:spcBef>
              <a:buClr>
                <a:srgbClr val="D34D2F"/>
              </a:buClr>
              <a:defRPr/>
            </a:pPr>
            <a:r>
              <a:rPr lang="en-US" sz="1400" dirty="0" smtClean="0">
                <a:solidFill>
                  <a:schemeClr val="bg1"/>
                </a:solidFill>
                <a:latin typeface="Arial" pitchFamily="34" charset="0"/>
                <a:cs typeface="Arial" pitchFamily="34" charset="0"/>
              </a:rPr>
              <a:t>REPATHA PATIENT START PROGRAM</a:t>
            </a:r>
          </a:p>
        </p:txBody>
      </p:sp>
      <p:sp>
        <p:nvSpPr>
          <p:cNvPr id="30" name="Rectangle 29"/>
          <p:cNvSpPr/>
          <p:nvPr/>
        </p:nvSpPr>
        <p:spPr bwMode="white">
          <a:xfrm>
            <a:off x="293455" y="3643543"/>
            <a:ext cx="7646761" cy="609600"/>
          </a:xfrm>
          <a:prstGeom prst="rect">
            <a:avLst/>
          </a:prstGeom>
        </p:spPr>
        <p:txBody>
          <a:bodyPr wrap="square" lIns="0" tIns="0" rIns="0" bIns="0">
            <a:noAutofit/>
          </a:bodyPr>
          <a:lstStyle/>
          <a:p>
            <a:pPr marL="166688" lvl="1" indent="-166688">
              <a:spcBef>
                <a:spcPts val="300"/>
              </a:spcBef>
              <a:buClr>
                <a:schemeClr val="accent2"/>
              </a:buClr>
              <a:buSzPct val="120000"/>
              <a:buFont typeface="Wingdings" pitchFamily="2" charset="2"/>
              <a:buChar char="§"/>
              <a:defRPr/>
            </a:pPr>
            <a:r>
              <a:rPr lang="en-US" sz="1300" dirty="0" smtClean="0">
                <a:solidFill>
                  <a:prstClr val="white"/>
                </a:solidFill>
                <a:latin typeface="Arial" pitchFamily="34" charset="0"/>
                <a:cs typeface="Arial" pitchFamily="34" charset="0"/>
              </a:rPr>
              <a:t>Patients may be eligible for one or more months of free Repatha</a:t>
            </a:r>
            <a:r>
              <a:rPr lang="en-US" sz="1300" baseline="30000" dirty="0" smtClean="0">
                <a:solidFill>
                  <a:prstClr val="white"/>
                </a:solidFill>
                <a:latin typeface="Arial" pitchFamily="34" charset="0"/>
                <a:cs typeface="Arial" pitchFamily="34" charset="0"/>
              </a:rPr>
              <a:t>™</a:t>
            </a:r>
            <a:r>
              <a:rPr lang="en-US" sz="1300" dirty="0" smtClean="0">
                <a:solidFill>
                  <a:prstClr val="white"/>
                </a:solidFill>
                <a:latin typeface="Arial" pitchFamily="34" charset="0"/>
                <a:cs typeface="Arial" pitchFamily="34" charset="0"/>
              </a:rPr>
              <a:t> after an initial coverage denial </a:t>
            </a:r>
          </a:p>
        </p:txBody>
      </p:sp>
      <p:sp>
        <p:nvSpPr>
          <p:cNvPr id="31" name="Rectangle 30"/>
          <p:cNvSpPr/>
          <p:nvPr/>
        </p:nvSpPr>
        <p:spPr>
          <a:xfrm>
            <a:off x="1" y="6175375"/>
            <a:ext cx="9142412" cy="369332"/>
          </a:xfrm>
          <a:prstGeom prst="rect">
            <a:avLst/>
          </a:prstGeom>
        </p:spPr>
        <p:txBody>
          <a:bodyPr wrap="square">
            <a:spAutoFit/>
          </a:bodyPr>
          <a:lstStyle/>
          <a:p>
            <a:pPr algn="ctr"/>
            <a:r>
              <a:rPr lang="en-US" b="1" dirty="0" smtClean="0"/>
              <a:t>Please see accompanying Full Prescribing Information</a:t>
            </a:r>
            <a:endParaRPr lang="en-U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3581400"/>
            <a:ext cx="9144000" cy="1828800"/>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endParaRPr>
          </a:p>
        </p:txBody>
      </p:sp>
      <p:sp>
        <p:nvSpPr>
          <p:cNvPr id="2" name="Title 1"/>
          <p:cNvSpPr>
            <a:spLocks noGrp="1"/>
          </p:cNvSpPr>
          <p:nvPr>
            <p:ph type="title"/>
          </p:nvPr>
        </p:nvSpPr>
        <p:spPr>
          <a:noFill/>
          <a:ln>
            <a:noFill/>
          </a:ln>
        </p:spPr>
        <p:txBody>
          <a:bodyPr>
            <a:normAutofit fontScale="90000"/>
          </a:bodyPr>
          <a:lstStyle/>
          <a:p>
            <a:r>
              <a:rPr lang="en-US" dirty="0" smtClean="0"/>
              <a:t>LDL-C Reduction Remains Fundamental to Major Cholesterol Treatment Guidelines and Recommendations</a:t>
            </a:r>
            <a:endParaRPr lang="en-US" dirty="0"/>
          </a:p>
        </p:txBody>
      </p:sp>
      <p:sp>
        <p:nvSpPr>
          <p:cNvPr id="41" name="Rectangle 40"/>
          <p:cNvSpPr/>
          <p:nvPr/>
        </p:nvSpPr>
        <p:spPr>
          <a:xfrm>
            <a:off x="283464" y="6163253"/>
            <a:ext cx="7057862" cy="479425"/>
          </a:xfrm>
          <a:prstGeom prst="rect">
            <a:avLst/>
          </a:prstGeom>
        </p:spPr>
        <p:txBody>
          <a:bodyPr wrap="square" lIns="0" tIns="0" rIns="0" bIns="0" anchor="b" anchorCtr="0">
            <a:noAutofit/>
          </a:bodyPr>
          <a:lstStyle/>
          <a:p>
            <a:pPr>
              <a:lnSpc>
                <a:spcPct val="95000"/>
              </a:lnSpc>
              <a:spcBef>
                <a:spcPts val="200"/>
              </a:spcBef>
              <a:buNone/>
            </a:pPr>
            <a:r>
              <a:rPr lang="en-US" altLang="en-US" sz="800" dirty="0" smtClean="0">
                <a:latin typeface="Arial" pitchFamily="34" charset="0"/>
                <a:cs typeface="Arial" pitchFamily="34" charset="0"/>
              </a:rPr>
              <a:t>1. Stone NJ, et al. </a:t>
            </a:r>
            <a:r>
              <a:rPr lang="en-US" altLang="en-US" sz="800" i="1" dirty="0" smtClean="0">
                <a:latin typeface="Arial" pitchFamily="34" charset="0"/>
                <a:cs typeface="Arial" pitchFamily="34" charset="0"/>
              </a:rPr>
              <a:t>J Am Coll Cardiol</a:t>
            </a:r>
            <a:r>
              <a:rPr lang="en-US" altLang="en-US" sz="800" dirty="0" smtClean="0">
                <a:latin typeface="Arial" pitchFamily="34" charset="0"/>
                <a:cs typeface="Arial" pitchFamily="34" charset="0"/>
              </a:rPr>
              <a:t>. 2014;63:2889-2934. </a:t>
            </a:r>
            <a:r>
              <a:rPr lang="en-US" altLang="ja-JP" sz="800" dirty="0" smtClean="0">
                <a:latin typeface="Arial" pitchFamily="34" charset="0"/>
                <a:cs typeface="Arial" pitchFamily="34" charset="0"/>
              </a:rPr>
              <a:t>2. </a:t>
            </a:r>
            <a:r>
              <a:rPr lang="en-US" altLang="en-US" sz="800" dirty="0" smtClean="0">
                <a:latin typeface="Arial" pitchFamily="34" charset="0"/>
                <a:cs typeface="Arial" pitchFamily="34" charset="0"/>
              </a:rPr>
              <a:t>Keaney JF, et al</a:t>
            </a:r>
            <a:r>
              <a:rPr lang="en-US" altLang="en-US" sz="800" i="1" dirty="0" smtClean="0">
                <a:latin typeface="Arial" pitchFamily="34" charset="0"/>
                <a:cs typeface="Arial" pitchFamily="34" charset="0"/>
              </a:rPr>
              <a:t>. N Engl J Med</a:t>
            </a:r>
            <a:r>
              <a:rPr lang="en-US" altLang="en-US" sz="800" dirty="0" smtClean="0">
                <a:latin typeface="Arial" pitchFamily="34" charset="0"/>
                <a:cs typeface="Arial" pitchFamily="34" charset="0"/>
              </a:rPr>
              <a:t>. 2014;370:275-278. 3</a:t>
            </a:r>
            <a:r>
              <a:rPr lang="en-US" altLang="ja-JP" sz="800" dirty="0" smtClean="0">
                <a:latin typeface="Arial" pitchFamily="34" charset="0"/>
                <a:cs typeface="Arial" pitchFamily="34" charset="0"/>
              </a:rPr>
              <a:t>. </a:t>
            </a:r>
            <a:r>
              <a:rPr lang="en-US" altLang="en-US" sz="800" dirty="0" smtClean="0">
                <a:latin typeface="Arial" pitchFamily="34" charset="0"/>
                <a:cs typeface="Arial" pitchFamily="34" charset="0"/>
              </a:rPr>
              <a:t>American Diabetes Association. </a:t>
            </a:r>
            <a:r>
              <a:rPr lang="en-US" altLang="en-US" sz="800" i="1" dirty="0" smtClean="0">
                <a:latin typeface="Arial" pitchFamily="34" charset="0"/>
                <a:cs typeface="Arial" pitchFamily="34" charset="0"/>
              </a:rPr>
              <a:t>Diabetes Care</a:t>
            </a:r>
            <a:r>
              <a:rPr lang="en-US" altLang="en-US" sz="800" dirty="0" smtClean="0">
                <a:latin typeface="Arial" pitchFamily="34" charset="0"/>
                <a:cs typeface="Arial" pitchFamily="34" charset="0"/>
              </a:rPr>
              <a:t>. 2015;38(suppl 1):S1-S94. 4. </a:t>
            </a:r>
            <a:r>
              <a:rPr lang="en-US" altLang="ja-JP" sz="800" dirty="0" smtClean="0">
                <a:latin typeface="Arial" pitchFamily="34" charset="0"/>
                <a:cs typeface="Arial" pitchFamily="34" charset="0"/>
              </a:rPr>
              <a:t>Jacobson TA, et al. </a:t>
            </a:r>
            <a:r>
              <a:rPr lang="en-US" altLang="ja-JP" sz="800" i="1" dirty="0" smtClean="0">
                <a:latin typeface="Arial" pitchFamily="34" charset="0"/>
                <a:cs typeface="Arial" pitchFamily="34" charset="0"/>
              </a:rPr>
              <a:t>J Clin Lipidol</a:t>
            </a:r>
            <a:r>
              <a:rPr lang="en-US" altLang="ja-JP" sz="800" dirty="0" smtClean="0">
                <a:latin typeface="Arial" pitchFamily="34" charset="0"/>
                <a:cs typeface="Arial" pitchFamily="34" charset="0"/>
              </a:rPr>
              <a:t>. 2014;8:473-488. 5. </a:t>
            </a:r>
            <a:r>
              <a:rPr lang="en-US" altLang="en-US" sz="800" dirty="0" smtClean="0">
                <a:latin typeface="Arial" pitchFamily="34" charset="0"/>
                <a:cs typeface="Arial" pitchFamily="34" charset="0"/>
              </a:rPr>
              <a:t>Jellinger PS, et al. </a:t>
            </a:r>
            <a:r>
              <a:rPr lang="en-US" altLang="en-US" sz="800" i="1" dirty="0" smtClean="0">
                <a:latin typeface="Arial" pitchFamily="34" charset="0"/>
                <a:cs typeface="Arial" pitchFamily="34" charset="0"/>
              </a:rPr>
              <a:t>Endocr Pract</a:t>
            </a:r>
            <a:r>
              <a:rPr lang="en-US" altLang="en-US" sz="800" dirty="0" smtClean="0">
                <a:latin typeface="Arial" pitchFamily="34" charset="0"/>
                <a:cs typeface="Arial" pitchFamily="34" charset="0"/>
              </a:rPr>
              <a:t>. 2012;18(suppl 1):1-78. 6</a:t>
            </a:r>
            <a:r>
              <a:rPr lang="en-US" altLang="ja-JP" sz="800" dirty="0" smtClean="0">
                <a:latin typeface="Arial" pitchFamily="34" charset="0"/>
                <a:cs typeface="Arial" pitchFamily="34" charset="0"/>
              </a:rPr>
              <a:t>. Expert Dyslipidemia Panel, Grundy SM. </a:t>
            </a:r>
            <a:r>
              <a:rPr lang="en-US" altLang="ja-JP" sz="800" i="1" dirty="0" smtClean="0">
                <a:latin typeface="Arial" pitchFamily="34" charset="0"/>
                <a:cs typeface="Arial" pitchFamily="34" charset="0"/>
              </a:rPr>
              <a:t>J Clin Lipidol</a:t>
            </a:r>
            <a:r>
              <a:rPr lang="en-US" altLang="ja-JP" sz="800" dirty="0" smtClean="0">
                <a:latin typeface="Arial" pitchFamily="34" charset="0"/>
                <a:cs typeface="Arial" pitchFamily="34" charset="0"/>
              </a:rPr>
              <a:t>. 2013;7:561-565. 7. Reiner Z, et al. </a:t>
            </a:r>
            <a:r>
              <a:rPr lang="en-US" altLang="ja-JP" sz="800" i="1" dirty="0" smtClean="0">
                <a:latin typeface="Arial" pitchFamily="34" charset="0"/>
                <a:cs typeface="Arial" pitchFamily="34" charset="0"/>
              </a:rPr>
              <a:t>Eur Heart J</a:t>
            </a:r>
            <a:r>
              <a:rPr lang="en-US" altLang="ja-JP" sz="800" dirty="0" smtClean="0">
                <a:latin typeface="Arial" pitchFamily="34" charset="0"/>
                <a:cs typeface="Arial" pitchFamily="34" charset="0"/>
              </a:rPr>
              <a:t>. 2011;32:1769-1818. </a:t>
            </a:r>
            <a:endParaRPr lang="en-US" altLang="en-US" sz="800" dirty="0">
              <a:latin typeface="Arial" pitchFamily="34" charset="0"/>
              <a:cs typeface="Arial" pitchFamily="34" charset="0"/>
            </a:endParaRPr>
          </a:p>
        </p:txBody>
      </p:sp>
      <p:sp>
        <p:nvSpPr>
          <p:cNvPr id="42" name="Rectangle 41"/>
          <p:cNvSpPr/>
          <p:nvPr/>
        </p:nvSpPr>
        <p:spPr>
          <a:xfrm>
            <a:off x="292100" y="5669280"/>
            <a:ext cx="8724900" cy="477713"/>
          </a:xfrm>
          <a:prstGeom prst="rect">
            <a:avLst/>
          </a:prstGeom>
        </p:spPr>
        <p:txBody>
          <a:bodyPr wrap="square" lIns="0" tIns="0" rIns="0" bIns="0" anchor="b" anchorCtr="0">
            <a:noAutofit/>
          </a:bodyPr>
          <a:lstStyle/>
          <a:p>
            <a:pPr>
              <a:lnSpc>
                <a:spcPct val="95000"/>
              </a:lnSpc>
              <a:spcBef>
                <a:spcPts val="200"/>
              </a:spcBef>
              <a:buNone/>
            </a:pPr>
            <a:r>
              <a:rPr lang="en-US" altLang="ja-JP" sz="900" dirty="0" smtClean="0">
                <a:solidFill>
                  <a:schemeClr val="bg1"/>
                </a:solidFill>
                <a:latin typeface="Arial" pitchFamily="34" charset="0"/>
                <a:cs typeface="Arial" pitchFamily="34" charset="0"/>
              </a:rPr>
              <a:t>ASCVD = atherosclerotic cardiovascular disease; ACC = American College of Cardiology; AHA = American Heart Association; ADA = American Diabetes Association; </a:t>
            </a:r>
            <a:br>
              <a:rPr lang="en-US" altLang="ja-JP" sz="900" dirty="0" smtClean="0">
                <a:solidFill>
                  <a:schemeClr val="bg1"/>
                </a:solidFill>
                <a:latin typeface="Arial" pitchFamily="34" charset="0"/>
                <a:cs typeface="Arial" pitchFamily="34" charset="0"/>
              </a:rPr>
            </a:br>
            <a:r>
              <a:rPr lang="en-US" altLang="ja-JP" sz="900" dirty="0" smtClean="0">
                <a:solidFill>
                  <a:schemeClr val="bg1"/>
                </a:solidFill>
                <a:latin typeface="Arial" pitchFamily="34" charset="0"/>
                <a:cs typeface="Arial" pitchFamily="34" charset="0"/>
              </a:rPr>
              <a:t>NLA = National Lipid Association; AACE = American Association of Clinical Endocrinologists; IAS = International Atherosclerosis Society; ESC = European Society of Cardiology; EAS = European Atherosclerosis Society. </a:t>
            </a:r>
          </a:p>
          <a:p>
            <a:pPr>
              <a:lnSpc>
                <a:spcPct val="95000"/>
              </a:lnSpc>
              <a:spcBef>
                <a:spcPts val="200"/>
              </a:spcBef>
            </a:pPr>
            <a:r>
              <a:rPr lang="en-US" altLang="ja-JP" sz="900" dirty="0" smtClean="0">
                <a:solidFill>
                  <a:schemeClr val="bg1"/>
                </a:solidFill>
                <a:latin typeface="Arial" pitchFamily="34" charset="0"/>
                <a:cs typeface="Arial" pitchFamily="34" charset="0"/>
              </a:rPr>
              <a:t>*Percent LDL-C reduction defines treatment intensity and assesses adherence;</a:t>
            </a:r>
            <a:r>
              <a:rPr lang="en-US" altLang="ja-JP" sz="900" baseline="30000" dirty="0" smtClean="0">
                <a:solidFill>
                  <a:schemeClr val="bg1"/>
                </a:solidFill>
                <a:latin typeface="Arial" pitchFamily="34" charset="0"/>
                <a:cs typeface="Arial" pitchFamily="34" charset="0"/>
              </a:rPr>
              <a:t>1</a:t>
            </a:r>
            <a:r>
              <a:rPr lang="en-US" altLang="ja-JP" sz="900" dirty="0" smtClean="0">
                <a:solidFill>
                  <a:schemeClr val="bg1"/>
                </a:solidFill>
                <a:latin typeface="Arial" pitchFamily="34" charset="0"/>
                <a:cs typeface="Arial" pitchFamily="34" charset="0"/>
              </a:rPr>
              <a:t> </a:t>
            </a:r>
            <a:r>
              <a:rPr lang="en-US" altLang="ja-JP" sz="900" baseline="30000" dirty="0" smtClean="0">
                <a:solidFill>
                  <a:schemeClr val="bg1"/>
                </a:solidFill>
                <a:latin typeface="Arial" pitchFamily="34" charset="0"/>
                <a:cs typeface="Arial" pitchFamily="34" charset="0"/>
              </a:rPr>
              <a:t>†</a:t>
            </a:r>
            <a:r>
              <a:rPr lang="en-US" altLang="ja-JP" sz="900" dirty="0" smtClean="0">
                <a:solidFill>
                  <a:schemeClr val="bg1"/>
                </a:solidFill>
                <a:latin typeface="Arial" pitchFamily="34" charset="0"/>
                <a:cs typeface="Arial" pitchFamily="34" charset="0"/>
              </a:rPr>
              <a:t>also includes percent LDL-C reduction as an efficacy metric.</a:t>
            </a:r>
            <a:r>
              <a:rPr lang="en-US" altLang="ja-JP" sz="900" baseline="30000" dirty="0" smtClean="0">
                <a:solidFill>
                  <a:schemeClr val="bg1"/>
                </a:solidFill>
                <a:latin typeface="Arial" pitchFamily="34" charset="0"/>
                <a:cs typeface="Arial" pitchFamily="34" charset="0"/>
              </a:rPr>
              <a:t>7</a:t>
            </a:r>
            <a:endParaRPr lang="en-US" altLang="ja-JP" sz="900" dirty="0" smtClean="0">
              <a:solidFill>
                <a:schemeClr val="bg1"/>
              </a:solidFill>
              <a:latin typeface="Arial" pitchFamily="34" charset="0"/>
              <a:cs typeface="Arial" pitchFamily="34" charset="0"/>
            </a:endParaRPr>
          </a:p>
        </p:txBody>
      </p:sp>
      <p:sp>
        <p:nvSpPr>
          <p:cNvPr id="20" name="Rectangle 19"/>
          <p:cNvSpPr/>
          <p:nvPr/>
        </p:nvSpPr>
        <p:spPr bwMode="ltGray">
          <a:xfrm>
            <a:off x="1409700" y="2839934"/>
            <a:ext cx="2940078" cy="2390375"/>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path path="circle">
              <a:fillToRect l="100000" b="100000"/>
            </a:path>
            <a:tileRect t="-100000" r="-100000"/>
          </a:gradFill>
          <a:ln>
            <a:noFill/>
          </a:ln>
          <a:effectLst>
            <a:outerShdw blurRad="76200" dir="18900000" sy="23000" kx="-1200000" algn="bl" rotWithShape="0">
              <a:prstClr val="black">
                <a:alpha val="14000"/>
              </a:prstClr>
            </a:outerShdw>
          </a:effectLst>
          <a:scene3d>
            <a:camera prst="perspectiveLeft" fov="3300000">
              <a:rot lat="21594000" lon="1200000" rev="21357227"/>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smtClean="0">
                <a:latin typeface="Arial" pitchFamily="34" charset="0"/>
              </a:rPr>
              <a:t>d</a:t>
            </a:r>
            <a:endParaRPr lang="en-US" sz="2400" dirty="0">
              <a:latin typeface="Arial" pitchFamily="34" charset="0"/>
            </a:endParaRPr>
          </a:p>
        </p:txBody>
      </p:sp>
      <p:sp>
        <p:nvSpPr>
          <p:cNvPr id="22" name="Rectangle 21"/>
          <p:cNvSpPr>
            <a:spLocks noChangeArrowheads="1"/>
          </p:cNvSpPr>
          <p:nvPr/>
        </p:nvSpPr>
        <p:spPr bwMode="ltGray">
          <a:xfrm>
            <a:off x="1466553" y="4414466"/>
            <a:ext cx="2714459" cy="711698"/>
          </a:xfrm>
          <a:prstGeom prst="rect">
            <a:avLst/>
          </a:prstGeom>
          <a:solidFill>
            <a:schemeClr val="bg1"/>
          </a:solidFill>
          <a:ln>
            <a:noFill/>
            <a:headEnd/>
            <a:tailEnd/>
          </a:ln>
          <a:effectLst/>
          <a:scene3d>
            <a:camera prst="perspectiveLeft" fov="3600000">
              <a:rot lat="21594000" lon="1200000" rev="21300000"/>
            </a:camera>
            <a:lightRig rig="brightRoom" dir="t">
              <a:rot lat="0" lon="0" rev="600000"/>
            </a:lightRig>
          </a:scene3d>
          <a:sp3d prstMaterial="metal">
            <a:bevelT w="38100" h="57150" prst="angle"/>
          </a:sp3d>
        </p:spPr>
        <p:txBody>
          <a:bodyPr lIns="0" tIns="0" rIns="0" bIns="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chemeClr val="tx2">
                    <a:lumMod val="50000"/>
                  </a:schemeClr>
                </a:solidFill>
                <a:effectLst/>
                <a:uLnTx/>
                <a:uFillTx/>
                <a:latin typeface="Arial" pitchFamily="34" charset="0"/>
                <a:ea typeface="+mn-ea"/>
                <a:cs typeface="+mn-cs"/>
              </a:rPr>
              <a:t>ADA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chemeClr val="tx2">
                    <a:lumMod val="50000"/>
                  </a:schemeClr>
                </a:solidFill>
                <a:effectLst/>
                <a:uLnTx/>
                <a:uFillTx/>
                <a:latin typeface="Arial" pitchFamily="34" charset="0"/>
                <a:ea typeface="+mn-ea"/>
                <a:cs typeface="+mn-cs"/>
              </a:rPr>
              <a:t>Recommendations</a:t>
            </a:r>
            <a:r>
              <a:rPr kumimoji="0" lang="en-US" sz="1200" b="1" i="0" u="none" strike="noStrike" kern="0" cap="none" spc="0" normalizeH="0" baseline="30000" noProof="0" dirty="0" smtClean="0">
                <a:ln>
                  <a:noFill/>
                </a:ln>
                <a:solidFill>
                  <a:schemeClr val="tx2">
                    <a:lumMod val="50000"/>
                  </a:schemeClr>
                </a:solidFill>
                <a:effectLst/>
                <a:uLnTx/>
                <a:uFillTx/>
                <a:latin typeface="Arial" pitchFamily="34" charset="0"/>
                <a:ea typeface="+mn-ea"/>
                <a:cs typeface="+mn-cs"/>
              </a:rPr>
              <a:t>3</a:t>
            </a:r>
            <a:endParaRPr kumimoji="0" lang="en-US" sz="1200" b="1" i="0" u="none" strike="noStrike" kern="0" cap="none" spc="0" normalizeH="0" baseline="30000" noProof="0" dirty="0">
              <a:ln>
                <a:noFill/>
              </a:ln>
              <a:solidFill>
                <a:schemeClr val="tx2">
                  <a:lumMod val="50000"/>
                </a:schemeClr>
              </a:solidFill>
              <a:effectLst/>
              <a:uLnTx/>
              <a:uFillTx/>
              <a:latin typeface="Arial" pitchFamily="34" charset="0"/>
              <a:ea typeface="+mn-ea"/>
              <a:cs typeface="+mn-cs"/>
            </a:endParaRPr>
          </a:p>
        </p:txBody>
      </p:sp>
      <p:sp>
        <p:nvSpPr>
          <p:cNvPr id="23" name="Rectangle 22"/>
          <p:cNvSpPr>
            <a:spLocks noChangeArrowheads="1"/>
          </p:cNvSpPr>
          <p:nvPr/>
        </p:nvSpPr>
        <p:spPr bwMode="ltGray">
          <a:xfrm>
            <a:off x="1523703" y="3592565"/>
            <a:ext cx="2714459" cy="711698"/>
          </a:xfrm>
          <a:prstGeom prst="rect">
            <a:avLst/>
          </a:prstGeom>
          <a:solidFill>
            <a:schemeClr val="bg1"/>
          </a:solidFill>
          <a:ln>
            <a:noFill/>
            <a:headEnd/>
            <a:tailEnd/>
          </a:ln>
          <a:effectLst/>
          <a:scene3d>
            <a:camera prst="perspectiveLeft" fov="3300000">
              <a:rot lat="21594000" lon="1200000" rev="21357227"/>
            </a:camera>
            <a:lightRig rig="brightRoom" dir="t">
              <a:rot lat="0" lon="0" rev="600000"/>
            </a:lightRig>
          </a:scene3d>
          <a:sp3d prstMaterial="metal">
            <a:bevelT w="38100" h="57150" prst="angle"/>
          </a:sp3d>
        </p:spPr>
        <p:txBody>
          <a:bodyPr lIns="0" tIns="0" rIns="0" bIns="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chemeClr val="tx2">
                    <a:lumMod val="50000"/>
                  </a:schemeClr>
                </a:solidFill>
                <a:effectLst/>
                <a:uLnTx/>
                <a:uFillTx/>
                <a:latin typeface="Arial" pitchFamily="34" charset="0"/>
                <a:ea typeface="+mn-ea"/>
                <a:cs typeface="+mn-cs"/>
              </a:rPr>
              <a:t>ACC/AHA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chemeClr val="tx2">
                    <a:lumMod val="50000"/>
                  </a:schemeClr>
                </a:solidFill>
                <a:effectLst/>
                <a:uLnTx/>
                <a:uFillTx/>
                <a:latin typeface="Arial" pitchFamily="34" charset="0"/>
                <a:ea typeface="+mn-ea"/>
                <a:cs typeface="+mn-cs"/>
              </a:rPr>
              <a:t>Guidelines</a:t>
            </a:r>
            <a:r>
              <a:rPr kumimoji="0" lang="en-US" sz="1200" b="1" i="0" u="none" strike="noStrike" kern="0" cap="none" spc="0" normalizeH="0" baseline="30000" noProof="0" dirty="0" smtClean="0">
                <a:ln>
                  <a:noFill/>
                </a:ln>
                <a:solidFill>
                  <a:schemeClr val="tx2">
                    <a:lumMod val="50000"/>
                  </a:schemeClr>
                </a:solidFill>
                <a:effectLst/>
                <a:uLnTx/>
                <a:uFillTx/>
                <a:latin typeface="Arial" pitchFamily="34" charset="0"/>
                <a:ea typeface="+mn-ea"/>
                <a:cs typeface="+mn-cs"/>
              </a:rPr>
              <a:t>1,2</a:t>
            </a:r>
            <a:endParaRPr kumimoji="0" lang="en-US" sz="1200" b="1" i="0" u="none" strike="noStrike" kern="0" cap="none" spc="0" normalizeH="0" baseline="0" noProof="0" dirty="0">
              <a:ln>
                <a:noFill/>
              </a:ln>
              <a:solidFill>
                <a:schemeClr val="tx2">
                  <a:lumMod val="50000"/>
                </a:schemeClr>
              </a:solidFill>
              <a:effectLst/>
              <a:uLnTx/>
              <a:uFillTx/>
              <a:latin typeface="Arial" pitchFamily="34" charset="0"/>
              <a:ea typeface="+mn-ea"/>
              <a:cs typeface="+mn-cs"/>
            </a:endParaRPr>
          </a:p>
        </p:txBody>
      </p:sp>
      <p:sp>
        <p:nvSpPr>
          <p:cNvPr id="26" name="Rectangle 25"/>
          <p:cNvSpPr/>
          <p:nvPr/>
        </p:nvSpPr>
        <p:spPr bwMode="ltGray">
          <a:xfrm>
            <a:off x="1466815" y="3011334"/>
            <a:ext cx="2962310" cy="377411"/>
          </a:xfrm>
          <a:prstGeom prst="rect">
            <a:avLst/>
          </a:prstGeom>
          <a:ln>
            <a:noFill/>
          </a:ln>
          <a:effectLst>
            <a:outerShdw blurRad="57785" dist="33020" dir="3180000" algn="ctr">
              <a:srgbClr val="000000">
                <a:alpha val="30000"/>
              </a:srgbClr>
            </a:outerShdw>
          </a:effectLst>
          <a:scene3d>
            <a:camera prst="perspectiveLeft" fov="3240000">
              <a:rot lat="21594000" lon="1200000" rev="21360000"/>
            </a:camera>
            <a:lightRig rig="brightRoom" dir="t">
              <a:rot lat="0" lon="0" rev="600000"/>
            </a:lightRig>
          </a:scene3d>
          <a:sp3d prstMaterial="metal">
            <a:bevelT w="38100" h="57150" prst="angle"/>
          </a:sp3d>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5000"/>
              </a:lnSpc>
              <a:spcBef>
                <a:spcPct val="0"/>
              </a:spcBef>
              <a:spcAft>
                <a:spcPts val="200"/>
              </a:spcAft>
              <a:buClr>
                <a:srgbClr val="6699FF"/>
              </a:buClr>
              <a:defRPr/>
            </a:pPr>
            <a:r>
              <a:rPr lang="en-US" sz="1950" b="1" kern="0" dirty="0" smtClean="0">
                <a:solidFill>
                  <a:schemeClr val="bg1"/>
                </a:solidFill>
                <a:latin typeface="Arial" pitchFamily="34" charset="0"/>
                <a:cs typeface="Arial" pitchFamily="34" charset="0"/>
              </a:rPr>
              <a:t>% LDL-C Reduction*</a:t>
            </a:r>
          </a:p>
        </p:txBody>
      </p:sp>
      <p:grpSp>
        <p:nvGrpSpPr>
          <p:cNvPr id="45" name="Group 44"/>
          <p:cNvGrpSpPr/>
          <p:nvPr/>
        </p:nvGrpSpPr>
        <p:grpSpPr>
          <a:xfrm>
            <a:off x="4886325" y="1635033"/>
            <a:ext cx="3008597" cy="3630109"/>
            <a:chOff x="9144000" y="1635033"/>
            <a:chExt cx="3008597" cy="3630109"/>
          </a:xfrm>
        </p:grpSpPr>
        <p:grpSp>
          <p:nvGrpSpPr>
            <p:cNvPr id="29" name="Group 28"/>
            <p:cNvGrpSpPr/>
            <p:nvPr/>
          </p:nvGrpSpPr>
          <p:grpSpPr bwMode="ltGray">
            <a:xfrm>
              <a:off x="9144000" y="1635033"/>
              <a:ext cx="2899954" cy="3630109"/>
              <a:chOff x="4645716" y="1524000"/>
              <a:chExt cx="2496097" cy="3505199"/>
            </a:xfrm>
            <a:effectLst>
              <a:outerShdw blurRad="177800" sy="23000" kx="-1200000" algn="bl" rotWithShape="0">
                <a:prstClr val="black">
                  <a:alpha val="15000"/>
                </a:prstClr>
              </a:outerShdw>
            </a:effectLst>
            <a:scene3d>
              <a:camera prst="perspectiveLeft" fov="3300000">
                <a:rot lat="21594000" lon="1200000" rev="21360669"/>
              </a:camera>
              <a:lightRig rig="brightRoom" dir="t">
                <a:rot lat="0" lon="0" rev="600000"/>
              </a:lightRig>
            </a:scene3d>
          </p:grpSpPr>
          <p:sp>
            <p:nvSpPr>
              <p:cNvPr id="36" name="Rectangle 35"/>
              <p:cNvSpPr/>
              <p:nvPr/>
            </p:nvSpPr>
            <p:spPr bwMode="ltGray">
              <a:xfrm>
                <a:off x="4645716" y="1524000"/>
                <a:ext cx="2496097" cy="3505199"/>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path path="circle">
                  <a:fillToRect l="100000" b="100000"/>
                </a:path>
                <a:tileRect t="-100000" r="-100000"/>
              </a:gradFill>
              <a:ln>
                <a:noFill/>
              </a:ln>
              <a:effectLst>
                <a:outerShdw blurRad="57785" dist="33020" dir="3180000" algn="ctr">
                  <a:srgbClr val="000000">
                    <a:alpha val="30000"/>
                  </a:srgbClr>
                </a:outerShdw>
              </a:effectLst>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atin typeface="Arial" pitchFamily="34" charset="0"/>
                </a:endParaRPr>
              </a:p>
            </p:txBody>
          </p:sp>
          <p:sp>
            <p:nvSpPr>
              <p:cNvPr id="37" name="Rectangle 36"/>
              <p:cNvSpPr>
                <a:spLocks noChangeArrowheads="1"/>
              </p:cNvSpPr>
              <p:nvPr/>
            </p:nvSpPr>
            <p:spPr bwMode="ltGray">
              <a:xfrm>
                <a:off x="4727671" y="2810453"/>
                <a:ext cx="2334475" cy="637310"/>
              </a:xfrm>
              <a:prstGeom prst="rect">
                <a:avLst/>
              </a:prstGeom>
              <a:solidFill>
                <a:schemeClr val="bg1"/>
              </a:solidFill>
              <a:ln>
                <a:noFill/>
                <a:headEnd/>
                <a:tailEnd/>
              </a:ln>
              <a:effectLst>
                <a:outerShdw blurRad="57785" dist="33020" dir="3180000" algn="ctr">
                  <a:srgbClr val="000000">
                    <a:alpha val="30000"/>
                  </a:srgbClr>
                </a:outerShdw>
              </a:effectLst>
              <a:sp3d prstMaterial="metal">
                <a:bevelT w="38100" h="57150" prst="angle"/>
              </a:sp3d>
            </p:spPr>
            <p:txBody>
              <a:bodyPr lIns="0" tIns="0" rIns="0" bIns="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chemeClr val="tx2">
                        <a:lumMod val="50000"/>
                      </a:schemeClr>
                    </a:solidFill>
                    <a:effectLst/>
                    <a:uLnTx/>
                    <a:uFillTx/>
                    <a:latin typeface="Arial" pitchFamily="34" charset="0"/>
                    <a:ea typeface="+mn-ea"/>
                    <a:cs typeface="+mn-cs"/>
                  </a:rPr>
                  <a:t>AACE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chemeClr val="tx2">
                        <a:lumMod val="50000"/>
                      </a:schemeClr>
                    </a:solidFill>
                    <a:effectLst/>
                    <a:uLnTx/>
                    <a:uFillTx/>
                    <a:latin typeface="Arial" pitchFamily="34" charset="0"/>
                    <a:ea typeface="+mn-ea"/>
                    <a:cs typeface="+mn-cs"/>
                  </a:rPr>
                  <a:t>Guidelines</a:t>
                </a:r>
                <a:r>
                  <a:rPr lang="en-US" sz="1200" b="1" kern="0" baseline="30000" dirty="0" smtClean="0">
                    <a:solidFill>
                      <a:schemeClr val="tx2">
                        <a:lumMod val="50000"/>
                      </a:schemeClr>
                    </a:solidFill>
                    <a:latin typeface="Arial" pitchFamily="34" charset="0"/>
                  </a:rPr>
                  <a:t>5</a:t>
                </a:r>
                <a:endParaRPr kumimoji="0" lang="en-US" sz="1200" b="1" i="0" u="none" strike="noStrike" kern="0" cap="none" spc="0" normalizeH="0" baseline="0" noProof="0" dirty="0">
                  <a:ln>
                    <a:noFill/>
                  </a:ln>
                  <a:solidFill>
                    <a:schemeClr val="tx2">
                      <a:lumMod val="50000"/>
                    </a:schemeClr>
                  </a:solidFill>
                  <a:effectLst/>
                  <a:uLnTx/>
                  <a:uFillTx/>
                  <a:latin typeface="Arial" pitchFamily="34" charset="0"/>
                  <a:ea typeface="+mn-ea"/>
                  <a:cs typeface="+mn-cs"/>
                </a:endParaRPr>
              </a:p>
            </p:txBody>
          </p:sp>
          <p:sp>
            <p:nvSpPr>
              <p:cNvPr id="38" name="Rectangle 37"/>
              <p:cNvSpPr>
                <a:spLocks noChangeArrowheads="1"/>
              </p:cNvSpPr>
              <p:nvPr/>
            </p:nvSpPr>
            <p:spPr bwMode="ltGray">
              <a:xfrm>
                <a:off x="4727671" y="3563508"/>
                <a:ext cx="2334475" cy="636437"/>
              </a:xfrm>
              <a:prstGeom prst="rect">
                <a:avLst/>
              </a:prstGeom>
              <a:solidFill>
                <a:schemeClr val="bg1"/>
              </a:solidFill>
              <a:ln>
                <a:noFill/>
                <a:headEnd/>
                <a:tailEnd/>
              </a:ln>
              <a:effectLst>
                <a:outerShdw blurRad="57785" dist="33020" dir="3180000" algn="ctr">
                  <a:srgbClr val="000000">
                    <a:alpha val="30000"/>
                  </a:srgbClr>
                </a:outerShdw>
              </a:effectLst>
              <a:sp3d prstMaterial="metal">
                <a:bevelT w="38100" h="57150" prst="angle"/>
              </a:sp3d>
            </p:spPr>
            <p:txBody>
              <a:bodyPr lIns="0" tIns="0" rIns="0" bIns="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chemeClr val="tx2">
                        <a:lumMod val="50000"/>
                      </a:schemeClr>
                    </a:solidFill>
                    <a:effectLst/>
                    <a:uLnTx/>
                    <a:uFillTx/>
                    <a:latin typeface="Arial" pitchFamily="34" charset="0"/>
                    <a:ea typeface="+mn-ea"/>
                    <a:cs typeface="+mn-cs"/>
                  </a:rPr>
                  <a:t>IAS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chemeClr val="tx2">
                        <a:lumMod val="50000"/>
                      </a:schemeClr>
                    </a:solidFill>
                    <a:effectLst/>
                    <a:uLnTx/>
                    <a:uFillTx/>
                    <a:latin typeface="Arial" pitchFamily="34" charset="0"/>
                    <a:ea typeface="+mn-ea"/>
                    <a:cs typeface="+mn-cs"/>
                  </a:rPr>
                  <a:t>Recommendations</a:t>
                </a:r>
                <a:r>
                  <a:rPr lang="en-US" sz="1200" b="1" kern="0" baseline="30000" noProof="0" dirty="0" smtClean="0">
                    <a:solidFill>
                      <a:schemeClr val="tx2">
                        <a:lumMod val="50000"/>
                      </a:schemeClr>
                    </a:solidFill>
                    <a:latin typeface="Arial" pitchFamily="34" charset="0"/>
                  </a:rPr>
                  <a:t>6</a:t>
                </a:r>
                <a:endParaRPr kumimoji="0" lang="en-US" sz="1000" b="1" i="0" u="none" strike="noStrike" kern="0" cap="none" spc="0" normalizeH="0" baseline="30000" noProof="0" dirty="0">
                  <a:ln>
                    <a:noFill/>
                  </a:ln>
                  <a:solidFill>
                    <a:schemeClr val="tx2">
                      <a:lumMod val="50000"/>
                    </a:schemeClr>
                  </a:solidFill>
                  <a:effectLst/>
                  <a:uLnTx/>
                  <a:uFillTx/>
                  <a:latin typeface="Arial" pitchFamily="34" charset="0"/>
                  <a:ea typeface="+mn-ea"/>
                  <a:cs typeface="+mn-cs"/>
                </a:endParaRPr>
              </a:p>
            </p:txBody>
          </p:sp>
          <p:sp>
            <p:nvSpPr>
              <p:cNvPr id="39" name="Rectangle 38"/>
              <p:cNvSpPr>
                <a:spLocks noChangeArrowheads="1"/>
              </p:cNvSpPr>
              <p:nvPr/>
            </p:nvSpPr>
            <p:spPr bwMode="ltGray">
              <a:xfrm>
                <a:off x="4727670" y="2057400"/>
                <a:ext cx="2334475" cy="637310"/>
              </a:xfrm>
              <a:prstGeom prst="rect">
                <a:avLst/>
              </a:prstGeom>
              <a:solidFill>
                <a:schemeClr val="bg1"/>
              </a:solidFill>
              <a:ln>
                <a:noFill/>
                <a:headEnd/>
                <a:tailEnd/>
              </a:ln>
              <a:effectLst>
                <a:outerShdw blurRad="57785" dist="33020" dir="3180000" algn="ctr">
                  <a:srgbClr val="000000">
                    <a:alpha val="30000"/>
                  </a:srgbClr>
                </a:outerShdw>
              </a:effectLst>
              <a:sp3d prstMaterial="metal">
                <a:bevelT w="38100" h="57150" prst="angle"/>
              </a:sp3d>
            </p:spPr>
            <p:txBody>
              <a:bodyPr lIns="0" tIns="0" rIns="0" bIns="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chemeClr val="tx2">
                        <a:lumMod val="50000"/>
                      </a:schemeClr>
                    </a:solidFill>
                    <a:effectLst/>
                    <a:uLnTx/>
                    <a:uFillTx/>
                    <a:latin typeface="Arial" pitchFamily="34" charset="0"/>
                    <a:ea typeface="+mn-ea"/>
                    <a:cs typeface="+mn-cs"/>
                  </a:rPr>
                  <a:t>NLA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chemeClr val="tx2">
                        <a:lumMod val="50000"/>
                      </a:schemeClr>
                    </a:solidFill>
                    <a:effectLst/>
                    <a:uLnTx/>
                    <a:uFillTx/>
                    <a:latin typeface="Arial" pitchFamily="34" charset="0"/>
                    <a:ea typeface="+mn-ea"/>
                    <a:cs typeface="+mn-cs"/>
                  </a:rPr>
                  <a:t>Recommendations</a:t>
                </a:r>
                <a:r>
                  <a:rPr kumimoji="0" lang="en-US" sz="1200" b="1" i="0" u="none" strike="noStrike" kern="0" cap="none" spc="0" normalizeH="0" baseline="30000" noProof="0" dirty="0" smtClean="0">
                    <a:ln>
                      <a:noFill/>
                    </a:ln>
                    <a:solidFill>
                      <a:schemeClr val="tx2">
                        <a:lumMod val="50000"/>
                      </a:schemeClr>
                    </a:solidFill>
                    <a:effectLst/>
                    <a:uLnTx/>
                    <a:uFillTx/>
                    <a:latin typeface="Arial" pitchFamily="34" charset="0"/>
                    <a:ea typeface="+mn-ea"/>
                    <a:cs typeface="+mn-cs"/>
                  </a:rPr>
                  <a:t>4</a:t>
                </a:r>
                <a:endParaRPr kumimoji="0" lang="en-US" sz="1200" b="1" i="0" u="none" strike="noStrike" kern="0" cap="none" spc="0" normalizeH="0" baseline="30000" noProof="0" dirty="0">
                  <a:ln>
                    <a:noFill/>
                  </a:ln>
                  <a:solidFill>
                    <a:schemeClr val="tx2">
                      <a:lumMod val="50000"/>
                    </a:schemeClr>
                  </a:solidFill>
                  <a:effectLst/>
                  <a:uLnTx/>
                  <a:uFillTx/>
                  <a:latin typeface="Arial" pitchFamily="34" charset="0"/>
                  <a:ea typeface="+mn-ea"/>
                  <a:cs typeface="+mn-cs"/>
                </a:endParaRPr>
              </a:p>
            </p:txBody>
          </p:sp>
          <p:sp>
            <p:nvSpPr>
              <p:cNvPr id="40" name="Rectangle 39"/>
              <p:cNvSpPr/>
              <p:nvPr/>
            </p:nvSpPr>
            <p:spPr bwMode="ltGray">
              <a:xfrm>
                <a:off x="5177170" y="1625718"/>
                <a:ext cx="1604421" cy="371483"/>
              </a:xfrm>
              <a:prstGeom prst="rect">
                <a:avLst/>
              </a:prstGeom>
              <a:ln>
                <a:noFill/>
              </a:ln>
              <a:effectLst>
                <a:outerShdw blurRad="57785" dist="33020" dir="3180000" algn="ctr">
                  <a:srgbClr val="000000">
                    <a:alpha val="30000"/>
                  </a:srgbClr>
                </a:outerShdw>
              </a:effectLst>
              <a:sp3d prstMaterial="metal">
                <a:bevelT w="38100" h="57150" prst="angle"/>
              </a:sp3d>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95000"/>
                  </a:lnSpc>
                  <a:spcBef>
                    <a:spcPct val="0"/>
                  </a:spcBef>
                  <a:spcAft>
                    <a:spcPts val="200"/>
                  </a:spcAft>
                  <a:buClr>
                    <a:srgbClr val="6699FF"/>
                  </a:buClr>
                  <a:defRPr/>
                </a:pPr>
                <a:endParaRPr lang="en-US" sz="2000" b="1" kern="0" dirty="0" smtClean="0">
                  <a:solidFill>
                    <a:schemeClr val="bg1"/>
                  </a:solidFill>
                  <a:latin typeface="Arial" pitchFamily="34" charset="0"/>
                  <a:cs typeface="Arial" pitchFamily="34" charset="0"/>
                </a:endParaRPr>
              </a:p>
            </p:txBody>
          </p:sp>
          <p:sp>
            <p:nvSpPr>
              <p:cNvPr id="43" name="Rectangle 42"/>
              <p:cNvSpPr>
                <a:spLocks noChangeArrowheads="1"/>
              </p:cNvSpPr>
              <p:nvPr/>
            </p:nvSpPr>
            <p:spPr bwMode="ltGray">
              <a:xfrm>
                <a:off x="4727668" y="4315690"/>
                <a:ext cx="2334475" cy="637310"/>
              </a:xfrm>
              <a:prstGeom prst="rect">
                <a:avLst/>
              </a:prstGeom>
              <a:solidFill>
                <a:schemeClr val="bg1"/>
              </a:solidFill>
              <a:ln>
                <a:noFill/>
                <a:headEnd/>
                <a:tailEnd/>
              </a:ln>
              <a:effectLst>
                <a:outerShdw blurRad="57785" dist="33020" dir="3180000" algn="ctr">
                  <a:srgbClr val="000000">
                    <a:alpha val="30000"/>
                  </a:srgbClr>
                </a:outerShdw>
              </a:effectLst>
              <a:sp3d prstMaterial="metal">
                <a:bevelT w="38100" h="57150" prst="angle"/>
              </a:sp3d>
            </p:spPr>
            <p:txBody>
              <a:bodyPr lIns="0" tIns="0" rIns="0" bIns="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chemeClr val="tx2">
                        <a:lumMod val="50000"/>
                      </a:schemeClr>
                    </a:solidFill>
                    <a:effectLst/>
                    <a:uLnTx/>
                    <a:uFillTx/>
                    <a:latin typeface="Arial" pitchFamily="34" charset="0"/>
                    <a:ea typeface="+mn-ea"/>
                    <a:cs typeface="+mn-cs"/>
                  </a:rPr>
                  <a:t>ESC/EAS</a:t>
                </a:r>
              </a:p>
              <a:p>
                <a:pPr lvl="0" algn="ctr">
                  <a:defRPr/>
                </a:pPr>
                <a:r>
                  <a:rPr kumimoji="0" lang="en-US" sz="1200" b="1" i="0" u="none" strike="noStrike" kern="0" cap="none" spc="0" normalizeH="0" baseline="0" noProof="0" dirty="0" smtClean="0">
                    <a:ln>
                      <a:noFill/>
                    </a:ln>
                    <a:solidFill>
                      <a:schemeClr val="tx2">
                        <a:lumMod val="50000"/>
                      </a:schemeClr>
                    </a:solidFill>
                    <a:effectLst/>
                    <a:uLnTx/>
                    <a:uFillTx/>
                    <a:latin typeface="Arial" pitchFamily="34" charset="0"/>
                    <a:ea typeface="+mn-ea"/>
                    <a:cs typeface="+mn-cs"/>
                  </a:rPr>
                  <a:t>Guidelines</a:t>
                </a:r>
                <a:r>
                  <a:rPr kumimoji="0" lang="en-US" sz="1200" b="1" i="0" u="none" strike="noStrike" kern="0" cap="none" spc="0" normalizeH="0" baseline="30000" noProof="0" dirty="0" smtClean="0">
                    <a:ln>
                      <a:noFill/>
                    </a:ln>
                    <a:solidFill>
                      <a:schemeClr val="tx2">
                        <a:lumMod val="50000"/>
                      </a:schemeClr>
                    </a:solidFill>
                    <a:effectLst/>
                    <a:uLnTx/>
                    <a:uFillTx/>
                    <a:latin typeface="Arial" pitchFamily="34" charset="0"/>
                    <a:ea typeface="+mn-ea"/>
                    <a:cs typeface="+mn-cs"/>
                  </a:rPr>
                  <a:t>7,</a:t>
                </a:r>
                <a:r>
                  <a:rPr lang="en-US" sz="1200" b="1" kern="0" baseline="30000" dirty="0" smtClean="0">
                    <a:solidFill>
                      <a:schemeClr val="tx2">
                        <a:lumMod val="50000"/>
                      </a:schemeClr>
                    </a:solidFill>
                    <a:latin typeface="Arial" pitchFamily="34" charset="0"/>
                    <a:cs typeface="Arial" pitchFamily="34" charset="0"/>
                  </a:rPr>
                  <a:t>†</a:t>
                </a:r>
                <a:endParaRPr kumimoji="0" lang="en-US" sz="1200" b="1" i="0" u="none" strike="noStrike" kern="0" cap="none" spc="0" normalizeH="0" noProof="0" dirty="0">
                  <a:ln>
                    <a:noFill/>
                  </a:ln>
                  <a:solidFill>
                    <a:schemeClr val="tx2">
                      <a:lumMod val="50000"/>
                    </a:schemeClr>
                  </a:solidFill>
                  <a:effectLst/>
                  <a:uLnTx/>
                  <a:uFillTx/>
                  <a:latin typeface="Arial" pitchFamily="34" charset="0"/>
                  <a:ea typeface="+mn-ea"/>
                  <a:cs typeface="+mn-cs"/>
                </a:endParaRPr>
              </a:p>
            </p:txBody>
          </p:sp>
        </p:grpSp>
        <p:sp>
          <p:nvSpPr>
            <p:cNvPr id="44" name="Rectangle 43"/>
            <p:cNvSpPr/>
            <p:nvPr/>
          </p:nvSpPr>
          <p:spPr bwMode="ltGray">
            <a:xfrm>
              <a:off x="9437085" y="1771241"/>
              <a:ext cx="2715512" cy="384721"/>
            </a:xfrm>
            <a:prstGeom prst="rect">
              <a:avLst/>
            </a:prstGeom>
            <a:ln>
              <a:noFill/>
            </a:ln>
            <a:effectLst>
              <a:outerShdw blurRad="57785" dist="33020" dir="3180000" algn="ctr">
                <a:srgbClr val="000000">
                  <a:alpha val="30000"/>
                </a:srgbClr>
              </a:outerShdw>
            </a:effectLst>
            <a:scene3d>
              <a:camera prst="perspectiveLeft" fov="3000000">
                <a:rot lat="21594000" lon="1200000" rev="21480000"/>
              </a:camera>
              <a:lightRig rig="brightRoom" dir="t">
                <a:rot lat="0" lon="0" rev="600000"/>
              </a:lightRig>
            </a:scene3d>
            <a:sp3d prstMaterial="metal">
              <a:bevelT w="38100" h="57150" prst="angle"/>
            </a:sp3d>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95000"/>
                </a:lnSpc>
                <a:spcBef>
                  <a:spcPct val="0"/>
                </a:spcBef>
                <a:spcAft>
                  <a:spcPts val="200"/>
                </a:spcAft>
                <a:buClr>
                  <a:srgbClr val="6699FF"/>
                </a:buClr>
                <a:defRPr/>
              </a:pPr>
              <a:r>
                <a:rPr lang="en-US" sz="2000" b="1" kern="0" dirty="0" smtClean="0">
                  <a:solidFill>
                    <a:schemeClr val="bg1"/>
                  </a:solidFill>
                  <a:latin typeface="Arial" pitchFamily="34" charset="0"/>
                  <a:cs typeface="Arial" pitchFamily="34" charset="0"/>
                </a:rPr>
                <a:t>LDL-C &lt; 70 mg/</a:t>
              </a:r>
              <a:r>
                <a:rPr lang="en-US" sz="2000" b="1" kern="0" dirty="0" err="1" smtClean="0">
                  <a:solidFill>
                    <a:schemeClr val="bg1"/>
                  </a:solidFill>
                  <a:latin typeface="Arial" pitchFamily="34" charset="0"/>
                  <a:cs typeface="Arial" pitchFamily="34" charset="0"/>
                </a:rPr>
                <a:t>dL</a:t>
              </a:r>
              <a:endParaRPr lang="en-US" sz="2000" b="1" kern="0" dirty="0" smtClean="0">
                <a:solidFill>
                  <a:schemeClr val="bg1"/>
                </a:solidFill>
                <a:latin typeface="Arial" pitchFamily="34" charset="0"/>
                <a:cs typeface="Arial" pitchFamily="34" charset="0"/>
              </a:endParaRPr>
            </a:p>
          </p:txBody>
        </p:sp>
      </p:grpSp>
      <p:sp>
        <p:nvSpPr>
          <p:cNvPr id="28" name="Content Placeholder 13"/>
          <p:cNvSpPr txBox="1">
            <a:spLocks/>
          </p:cNvSpPr>
          <p:nvPr/>
        </p:nvSpPr>
        <p:spPr>
          <a:xfrm>
            <a:off x="288925" y="1266826"/>
            <a:ext cx="8405812" cy="346074"/>
          </a:xfrm>
          <a:prstGeom prst="rect">
            <a:avLst/>
          </a:prstGeom>
        </p:spPr>
        <p:txBody>
          <a:bodyPr/>
          <a:lstStyle/>
          <a:p>
            <a:pPr marL="0" marR="0" lvl="0" indent="0" algn="ctr" defTabSz="914400" rtl="0" eaLnBrk="1" fontAlgn="auto" latinLnBrk="0" hangingPunct="1">
              <a:lnSpc>
                <a:spcPct val="95000"/>
              </a:lnSpc>
              <a:spcBef>
                <a:spcPts val="0"/>
              </a:spcBef>
              <a:spcAft>
                <a:spcPts val="0"/>
              </a:spcAft>
              <a:buClrTx/>
              <a:buSzTx/>
              <a:buFont typeface="Arial" pitchFamily="34" charset="0"/>
              <a:buNone/>
              <a:tabLst/>
              <a:defRPr/>
            </a:pPr>
            <a:r>
              <a:rPr kumimoji="0" lang="en-US" b="1" i="0" u="none" strike="noStrike" kern="1200" cap="none" spc="0" normalizeH="0" baseline="0" noProof="0" dirty="0" smtClean="0">
                <a:ln>
                  <a:noFill/>
                </a:ln>
                <a:solidFill>
                  <a:srgbClr val="FFFF00"/>
                </a:solidFill>
                <a:effectLst>
                  <a:outerShdw blurRad="50800" dist="38100" algn="l" rotWithShape="0">
                    <a:schemeClr val="tx2">
                      <a:alpha val="40000"/>
                    </a:schemeClr>
                  </a:outerShdw>
                </a:effectLst>
                <a:uLnTx/>
                <a:uFillTx/>
                <a:latin typeface="Arial" pitchFamily="34" charset="0"/>
                <a:ea typeface="+mn-ea"/>
                <a:cs typeface="Arial" pitchFamily="34" charset="0"/>
              </a:rPr>
              <a:t>Recommendations for Patients </a:t>
            </a:r>
            <a:r>
              <a:rPr lang="en-US" b="1" dirty="0" smtClean="0">
                <a:solidFill>
                  <a:srgbClr val="FFFF00"/>
                </a:solidFill>
                <a:effectLst>
                  <a:outerShdw blurRad="50800" dist="38100" algn="l" rotWithShape="0">
                    <a:schemeClr val="tx2">
                      <a:alpha val="40000"/>
                    </a:schemeClr>
                  </a:outerShdw>
                </a:effectLst>
                <a:latin typeface="Arial" pitchFamily="34" charset="0"/>
                <a:cs typeface="Arial" pitchFamily="34" charset="0"/>
              </a:rPr>
              <a:t>With </a:t>
            </a:r>
            <a:r>
              <a:rPr kumimoji="0" lang="en-US" b="1" i="0" u="none" strike="noStrike" kern="1200" cap="none" spc="0" normalizeH="0" baseline="0" noProof="0" dirty="0" smtClean="0">
                <a:ln>
                  <a:noFill/>
                </a:ln>
                <a:solidFill>
                  <a:srgbClr val="FFFF00"/>
                </a:solidFill>
                <a:effectLst>
                  <a:outerShdw blurRad="50800" dist="38100" algn="l" rotWithShape="0">
                    <a:schemeClr val="tx2">
                      <a:alpha val="40000"/>
                    </a:schemeClr>
                  </a:outerShdw>
                </a:effectLst>
                <a:uLnTx/>
                <a:uFillTx/>
                <a:latin typeface="Arial" pitchFamily="34" charset="0"/>
                <a:ea typeface="+mn-ea"/>
                <a:cs typeface="Arial" pitchFamily="34" charset="0"/>
              </a:rPr>
              <a:t>Clinical ASCVD</a:t>
            </a:r>
            <a:endParaRPr kumimoji="0" lang="en-US" b="1" i="0" u="none" strike="noStrike" kern="1200" cap="none" spc="0" normalizeH="0" baseline="0" noProof="0" dirty="0">
              <a:ln>
                <a:noFill/>
              </a:ln>
              <a:solidFill>
                <a:srgbClr val="FFFF00"/>
              </a:solidFill>
              <a:effectLst>
                <a:outerShdw blurRad="50800" dist="38100" algn="l" rotWithShape="0">
                  <a:schemeClr val="tx2">
                    <a:alpha val="40000"/>
                  </a:schemeClr>
                </a:outerShdw>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p:cNvSpPr/>
          <p:nvPr/>
        </p:nvSpPr>
        <p:spPr>
          <a:xfrm>
            <a:off x="4693920" y="5233851"/>
            <a:ext cx="4305640" cy="320040"/>
          </a:xfrm>
          <a:prstGeom prst="ellipse">
            <a:avLst/>
          </a:prstGeom>
          <a:solidFill>
            <a:schemeClr val="tx1">
              <a:lumMod val="50000"/>
              <a:lumOff val="50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itchFamily="34" charset="0"/>
              <a:cs typeface="Arial" pitchFamily="34" charset="0"/>
            </a:endParaRPr>
          </a:p>
        </p:txBody>
      </p:sp>
      <p:sp>
        <p:nvSpPr>
          <p:cNvPr id="16" name="Oval 15"/>
          <p:cNvSpPr/>
          <p:nvPr/>
        </p:nvSpPr>
        <p:spPr>
          <a:xfrm>
            <a:off x="274326" y="5233851"/>
            <a:ext cx="4351449" cy="320040"/>
          </a:xfrm>
          <a:prstGeom prst="ellipse">
            <a:avLst/>
          </a:prstGeom>
          <a:solidFill>
            <a:schemeClr val="tx1">
              <a:lumMod val="50000"/>
              <a:lumOff val="50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itchFamily="34" charset="0"/>
              <a:cs typeface="Arial" pitchFamily="34" charset="0"/>
            </a:endParaRPr>
          </a:p>
        </p:txBody>
      </p:sp>
      <p:sp>
        <p:nvSpPr>
          <p:cNvPr id="2" name="Title 1"/>
          <p:cNvSpPr>
            <a:spLocks noGrp="1"/>
          </p:cNvSpPr>
          <p:nvPr>
            <p:ph type="title"/>
          </p:nvPr>
        </p:nvSpPr>
        <p:spPr/>
        <p:txBody>
          <a:bodyPr/>
          <a:lstStyle/>
          <a:p>
            <a:r>
              <a:rPr lang="en-US" dirty="0" smtClean="0"/>
              <a:t>What Is Clinical ASCVD and FH?</a:t>
            </a:r>
            <a:endParaRPr lang="en-US" dirty="0"/>
          </a:p>
        </p:txBody>
      </p:sp>
      <p:sp>
        <p:nvSpPr>
          <p:cNvPr id="5" name="Rectangle 4"/>
          <p:cNvSpPr/>
          <p:nvPr/>
        </p:nvSpPr>
        <p:spPr bwMode="ltGray">
          <a:xfrm>
            <a:off x="274327" y="1676400"/>
            <a:ext cx="4351450" cy="3886200"/>
          </a:xfrm>
          <a:prstGeom prst="rect">
            <a:avLst/>
          </a:prstGeom>
          <a:solidFill>
            <a:srgbClr val="BDD6F9"/>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lIns="91440" tIns="182880" rIns="0" bIns="0" rtlCol="0" anchor="t" anchorCtr="0"/>
          <a:lstStyle/>
          <a:p>
            <a:pPr marL="228600" indent="-228600">
              <a:lnSpc>
                <a:spcPct val="95000"/>
              </a:lnSpc>
              <a:spcBef>
                <a:spcPts val="600"/>
              </a:spcBef>
              <a:buClr>
                <a:srgbClr val="E53E30"/>
              </a:buClr>
              <a:buSzPct val="110000"/>
              <a:buFont typeface="Wingdings" pitchFamily="2" charset="2"/>
              <a:buChar char="§"/>
            </a:pPr>
            <a:r>
              <a:rPr lang="en-US" sz="1600" dirty="0">
                <a:solidFill>
                  <a:srgbClr val="001A60"/>
                </a:solidFill>
                <a:latin typeface="Arial" pitchFamily="34" charset="0"/>
                <a:cs typeface="Arial" pitchFamily="34" charset="0"/>
              </a:rPr>
              <a:t>Defined in 2013 ACC/AHA guidelines as one or more of the </a:t>
            </a:r>
            <a:r>
              <a:rPr lang="en-US" sz="1600" dirty="0" smtClean="0">
                <a:solidFill>
                  <a:srgbClr val="001A60"/>
                </a:solidFill>
                <a:latin typeface="Arial" pitchFamily="34" charset="0"/>
                <a:cs typeface="Arial" pitchFamily="34" charset="0"/>
              </a:rPr>
              <a:t>following:</a:t>
            </a:r>
            <a:r>
              <a:rPr lang="en-US" sz="1600" baseline="30000" dirty="0" smtClean="0">
                <a:solidFill>
                  <a:srgbClr val="001A60"/>
                </a:solidFill>
                <a:latin typeface="Arial" pitchFamily="34" charset="0"/>
                <a:cs typeface="Arial" pitchFamily="34" charset="0"/>
              </a:rPr>
              <a:t>1,2</a:t>
            </a:r>
            <a:r>
              <a:rPr lang="en-US" sz="1600" dirty="0" smtClean="0">
                <a:solidFill>
                  <a:srgbClr val="001A60"/>
                </a:solidFill>
                <a:latin typeface="Arial" pitchFamily="34" charset="0"/>
                <a:cs typeface="Arial" pitchFamily="34" charset="0"/>
              </a:rPr>
              <a:t> </a:t>
            </a:r>
            <a:endParaRPr lang="en-US" sz="1600" dirty="0">
              <a:solidFill>
                <a:srgbClr val="001A60"/>
              </a:solidFill>
              <a:latin typeface="Arial" pitchFamily="34" charset="0"/>
              <a:cs typeface="Arial" pitchFamily="34" charset="0"/>
            </a:endParaRPr>
          </a:p>
        </p:txBody>
      </p:sp>
      <p:sp>
        <p:nvSpPr>
          <p:cNvPr id="6" name="Rectangle 5"/>
          <p:cNvSpPr/>
          <p:nvPr/>
        </p:nvSpPr>
        <p:spPr>
          <a:xfrm>
            <a:off x="274327" y="1385925"/>
            <a:ext cx="4351450" cy="375999"/>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n w="19050">
            <a:noFill/>
          </a:ln>
          <a:effectLst>
            <a:outerShdw blurRad="50800" dist="38100" dir="5400000" algn="t" rotWithShape="0">
              <a:prstClr val="black">
                <a:alpha val="40000"/>
              </a:prstClr>
            </a:outerShdw>
          </a:effectLst>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vert="horz" wrap="square" lIns="0" tIns="0" rIns="0" bIns="0" numCol="1" rtlCol="0" anchor="ctr" anchorCtr="0" compatLnSpc="1">
            <a:prstTxWarp prst="textNoShape">
              <a:avLst/>
            </a:prstTxWarp>
            <a:noAutofit/>
          </a:bodyPr>
          <a:lstStyle/>
          <a:p>
            <a:pPr algn="ctr">
              <a:spcBef>
                <a:spcPts val="1800"/>
              </a:spcBef>
              <a:spcAft>
                <a:spcPct val="35000"/>
              </a:spcAft>
              <a:defRPr/>
            </a:pPr>
            <a:r>
              <a:rPr lang="en-US" b="1" dirty="0">
                <a:solidFill>
                  <a:prstClr val="white"/>
                </a:solidFill>
                <a:latin typeface="Arial" pitchFamily="34" charset="0"/>
                <a:cs typeface="Arial" pitchFamily="34" charset="0"/>
              </a:rPr>
              <a:t>Clinical </a:t>
            </a:r>
            <a:r>
              <a:rPr lang="en-US" b="1" dirty="0" smtClean="0">
                <a:solidFill>
                  <a:prstClr val="white"/>
                </a:solidFill>
                <a:latin typeface="Arial" pitchFamily="34" charset="0"/>
                <a:cs typeface="Arial" pitchFamily="34" charset="0"/>
              </a:rPr>
              <a:t>ASCVD</a:t>
            </a:r>
            <a:r>
              <a:rPr lang="en-US" b="1" baseline="30000" dirty="0" smtClean="0">
                <a:solidFill>
                  <a:prstClr val="white"/>
                </a:solidFill>
                <a:latin typeface="Arial" pitchFamily="34" charset="0"/>
                <a:cs typeface="Arial" pitchFamily="34" charset="0"/>
              </a:rPr>
              <a:t>1</a:t>
            </a:r>
            <a:endParaRPr lang="en-US" b="1" dirty="0">
              <a:solidFill>
                <a:prstClr val="white"/>
              </a:solidFill>
              <a:latin typeface="Arial" pitchFamily="34" charset="0"/>
              <a:cs typeface="Arial" pitchFamily="34" charset="0"/>
            </a:endParaRPr>
          </a:p>
        </p:txBody>
      </p:sp>
      <p:sp>
        <p:nvSpPr>
          <p:cNvPr id="7" name="Rectangle 6"/>
          <p:cNvSpPr/>
          <p:nvPr/>
        </p:nvSpPr>
        <p:spPr bwMode="ltGray">
          <a:xfrm>
            <a:off x="4693920" y="1676400"/>
            <a:ext cx="4318920" cy="3886200"/>
          </a:xfrm>
          <a:prstGeom prst="rect">
            <a:avLst/>
          </a:prstGeom>
          <a:solidFill>
            <a:srgbClr val="BDD6F9"/>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lIns="91440" tIns="182880" rIns="0" bIns="0" rtlCol="0" anchor="t" anchorCtr="0"/>
          <a:lstStyle/>
          <a:p>
            <a:pPr marL="228600" lvl="0" indent="-228600">
              <a:lnSpc>
                <a:spcPct val="95000"/>
              </a:lnSpc>
              <a:spcBef>
                <a:spcPts val="600"/>
              </a:spcBef>
              <a:buClr>
                <a:srgbClr val="E53E30"/>
              </a:buClr>
              <a:buSzPct val="110000"/>
              <a:buFont typeface="Wingdings" pitchFamily="2" charset="2"/>
              <a:buChar char="§"/>
            </a:pPr>
            <a:r>
              <a:rPr lang="en-US" sz="1600" dirty="0" smtClean="0">
                <a:solidFill>
                  <a:srgbClr val="001A60"/>
                </a:solidFill>
                <a:latin typeface="Arial" pitchFamily="34" charset="0"/>
                <a:cs typeface="Arial" pitchFamily="34" charset="0"/>
              </a:rPr>
              <a:t>Inherited conditions characterized by elevated LDL-C and mutations in genes involved in LDL metabolism</a:t>
            </a:r>
            <a:r>
              <a:rPr lang="en-US" sz="1600" baseline="30000" dirty="0" smtClean="0">
                <a:solidFill>
                  <a:srgbClr val="001A60"/>
                </a:solidFill>
                <a:latin typeface="Arial" pitchFamily="34" charset="0"/>
                <a:cs typeface="Arial" pitchFamily="34" charset="0"/>
              </a:rPr>
              <a:t>3</a:t>
            </a:r>
            <a:r>
              <a:rPr lang="en-US" sz="1600" dirty="0" smtClean="0">
                <a:solidFill>
                  <a:srgbClr val="001A60"/>
                </a:solidFill>
                <a:latin typeface="Arial" pitchFamily="34" charset="0"/>
                <a:cs typeface="Arial" pitchFamily="34" charset="0"/>
              </a:rPr>
              <a:t> </a:t>
            </a:r>
            <a:endParaRPr lang="en-US" sz="1600" dirty="0">
              <a:solidFill>
                <a:srgbClr val="001A60"/>
              </a:solidFill>
              <a:latin typeface="Arial" pitchFamily="34" charset="0"/>
              <a:cs typeface="Arial" pitchFamily="34" charset="0"/>
            </a:endParaRPr>
          </a:p>
        </p:txBody>
      </p:sp>
      <p:sp>
        <p:nvSpPr>
          <p:cNvPr id="9" name="TextBox 8"/>
          <p:cNvSpPr txBox="1"/>
          <p:nvPr/>
        </p:nvSpPr>
        <p:spPr>
          <a:xfrm>
            <a:off x="283463" y="6385604"/>
            <a:ext cx="7227000" cy="269863"/>
          </a:xfrm>
          <a:prstGeom prst="rect">
            <a:avLst/>
          </a:prstGeom>
          <a:noFill/>
        </p:spPr>
        <p:txBody>
          <a:bodyPr vert="horz" wrap="square" lIns="0" tIns="0" rIns="0" bIns="0" rtlCol="0" anchor="b" anchorCtr="0">
            <a:noAutofit/>
          </a:bodyPr>
          <a:lstStyle>
            <a:defPPr>
              <a:defRPr lang="en-US"/>
            </a:defPPr>
            <a:lvl1pPr>
              <a:defRPr sz="900" b="0">
                <a:solidFill>
                  <a:srgbClr val="000000"/>
                </a:solidFill>
                <a:latin typeface="Arial"/>
              </a:defRPr>
            </a:lvl1pPr>
          </a:lstStyle>
          <a:p>
            <a:pPr marL="0" lvl="1">
              <a:spcBef>
                <a:spcPts val="200"/>
              </a:spcBef>
            </a:pPr>
            <a:r>
              <a:rPr lang="en-US" sz="800" dirty="0" smtClean="0">
                <a:latin typeface="Arial" pitchFamily="34" charset="0"/>
                <a:cs typeface="Arial" pitchFamily="34" charset="0"/>
              </a:rPr>
              <a:t>1. </a:t>
            </a:r>
            <a:r>
              <a:rPr lang="en-US" altLang="en-US" sz="800" dirty="0" smtClean="0">
                <a:latin typeface="Arial" pitchFamily="34" charset="0"/>
                <a:cs typeface="Arial" pitchFamily="34" charset="0"/>
              </a:rPr>
              <a:t>Stone NJ, et al. </a:t>
            </a:r>
            <a:r>
              <a:rPr lang="en-US" altLang="en-US" sz="800" i="1" dirty="0" smtClean="0">
                <a:latin typeface="Arial" pitchFamily="34" charset="0"/>
                <a:cs typeface="Arial" pitchFamily="34" charset="0"/>
              </a:rPr>
              <a:t>J Am Coll Cardiol</a:t>
            </a:r>
            <a:r>
              <a:rPr lang="en-US" altLang="en-US" sz="800" dirty="0" smtClean="0">
                <a:latin typeface="Arial" pitchFamily="34" charset="0"/>
                <a:cs typeface="Arial" pitchFamily="34" charset="0"/>
              </a:rPr>
              <a:t>. 2014;63:2889-2934.</a:t>
            </a:r>
            <a:r>
              <a:rPr lang="en-US" sz="800" dirty="0" smtClean="0">
                <a:solidFill>
                  <a:prstClr val="black"/>
                </a:solidFill>
                <a:latin typeface="Arial" pitchFamily="34" charset="0"/>
                <a:cs typeface="Arial" pitchFamily="34" charset="0"/>
              </a:rPr>
              <a:t> 2. </a:t>
            </a:r>
            <a:r>
              <a:rPr lang="en-US" sz="800" dirty="0" smtClean="0">
                <a:solidFill>
                  <a:prstClr val="black"/>
                </a:solidFill>
                <a:latin typeface="Arial" pitchFamily="34" charset="0"/>
              </a:rPr>
              <a:t>National Cholesterol Education Program (NCEP) Expert Panel on Detection, Evaluation, and Treatment of High Blood Cholesterol in Adults (Adult Treatment Panel III). </a:t>
            </a:r>
            <a:r>
              <a:rPr lang="en-US" sz="800" i="1" dirty="0" smtClean="0">
                <a:solidFill>
                  <a:prstClr val="black"/>
                </a:solidFill>
                <a:latin typeface="Arial" pitchFamily="34" charset="0"/>
              </a:rPr>
              <a:t>Circulation</a:t>
            </a:r>
            <a:r>
              <a:rPr lang="en-US" sz="800" dirty="0" smtClean="0">
                <a:solidFill>
                  <a:prstClr val="black"/>
                </a:solidFill>
                <a:latin typeface="Arial" pitchFamily="34" charset="0"/>
              </a:rPr>
              <a:t>. 2002;106:3143-3421. 3. </a:t>
            </a:r>
            <a:r>
              <a:rPr lang="en-US" sz="800" dirty="0" smtClean="0">
                <a:solidFill>
                  <a:prstClr val="black"/>
                </a:solidFill>
                <a:latin typeface="Arial" pitchFamily="34" charset="0"/>
                <a:cs typeface="Arial" pitchFamily="34" charset="0"/>
              </a:rPr>
              <a:t>Robinson JG. </a:t>
            </a:r>
            <a:r>
              <a:rPr lang="en-US" sz="800" i="1" dirty="0" smtClean="0">
                <a:solidFill>
                  <a:prstClr val="black"/>
                </a:solidFill>
                <a:latin typeface="Arial" pitchFamily="34" charset="0"/>
                <a:cs typeface="Arial" pitchFamily="34" charset="0"/>
              </a:rPr>
              <a:t>J Manag Care Pharm</a:t>
            </a:r>
            <a:r>
              <a:rPr lang="en-US" sz="800" dirty="0" smtClean="0">
                <a:solidFill>
                  <a:prstClr val="black"/>
                </a:solidFill>
                <a:latin typeface="Arial" pitchFamily="34" charset="0"/>
                <a:cs typeface="Arial" pitchFamily="34" charset="0"/>
              </a:rPr>
              <a:t>. 2013;19:139-149. 4. Austin </a:t>
            </a:r>
            <a:r>
              <a:rPr lang="en-US" sz="800" dirty="0">
                <a:solidFill>
                  <a:prstClr val="black"/>
                </a:solidFill>
                <a:latin typeface="Arial" pitchFamily="34" charset="0"/>
                <a:cs typeface="Arial" pitchFamily="34" charset="0"/>
              </a:rPr>
              <a:t>MA, </a:t>
            </a:r>
            <a:r>
              <a:rPr lang="en-US" sz="800" dirty="0" smtClean="0">
                <a:solidFill>
                  <a:prstClr val="black"/>
                </a:solidFill>
                <a:latin typeface="Arial" pitchFamily="34" charset="0"/>
                <a:cs typeface="Arial" pitchFamily="34" charset="0"/>
              </a:rPr>
              <a:t>et al. </a:t>
            </a:r>
            <a:r>
              <a:rPr lang="en-US" sz="800" i="1" dirty="0" smtClean="0">
                <a:solidFill>
                  <a:prstClr val="black"/>
                </a:solidFill>
                <a:latin typeface="Arial" pitchFamily="34" charset="0"/>
                <a:cs typeface="Arial" pitchFamily="34" charset="0"/>
              </a:rPr>
              <a:t>Amer </a:t>
            </a:r>
            <a:r>
              <a:rPr lang="en-US" sz="800" i="1" dirty="0">
                <a:solidFill>
                  <a:prstClr val="black"/>
                </a:solidFill>
                <a:latin typeface="Arial" pitchFamily="34" charset="0"/>
                <a:cs typeface="Arial" pitchFamily="34" charset="0"/>
              </a:rPr>
              <a:t>J Epidemiol</a:t>
            </a:r>
            <a:r>
              <a:rPr lang="en-US" sz="800" dirty="0">
                <a:solidFill>
                  <a:prstClr val="black"/>
                </a:solidFill>
                <a:latin typeface="Arial" pitchFamily="34" charset="0"/>
                <a:cs typeface="Arial" pitchFamily="34" charset="0"/>
              </a:rPr>
              <a:t>. 2004;160:407-420</a:t>
            </a:r>
            <a:r>
              <a:rPr lang="en-US" sz="800" dirty="0" smtClean="0">
                <a:solidFill>
                  <a:prstClr val="black"/>
                </a:solidFill>
                <a:latin typeface="Arial" pitchFamily="34" charset="0"/>
                <a:cs typeface="Arial" pitchFamily="34" charset="0"/>
              </a:rPr>
              <a:t>. 5. </a:t>
            </a:r>
            <a:r>
              <a:rPr lang="fr-FR" sz="800" dirty="0" smtClean="0">
                <a:solidFill>
                  <a:prstClr val="black"/>
                </a:solidFill>
                <a:latin typeface="Arial" pitchFamily="34" charset="0"/>
                <a:cs typeface="Arial" pitchFamily="34" charset="0"/>
              </a:rPr>
              <a:t>Raal FJ, et al. </a:t>
            </a:r>
            <a:r>
              <a:rPr lang="fr-FR" sz="800" i="1" dirty="0" smtClean="0">
                <a:solidFill>
                  <a:prstClr val="black"/>
                </a:solidFill>
                <a:latin typeface="Arial" pitchFamily="34" charset="0"/>
                <a:cs typeface="Arial" pitchFamily="34" charset="0"/>
              </a:rPr>
              <a:t>Atherosclerosis</a:t>
            </a:r>
            <a:r>
              <a:rPr lang="fr-FR" sz="800" dirty="0" smtClean="0">
                <a:solidFill>
                  <a:prstClr val="black"/>
                </a:solidFill>
                <a:latin typeface="Arial" pitchFamily="34" charset="0"/>
                <a:cs typeface="Arial" pitchFamily="34" charset="0"/>
              </a:rPr>
              <a:t>. 2012;223:262-268.</a:t>
            </a:r>
            <a:endParaRPr lang="en-US" altLang="ja-JP" sz="800" dirty="0" smtClean="0">
              <a:solidFill>
                <a:prstClr val="black"/>
              </a:solidFill>
              <a:latin typeface="Arial" pitchFamily="34" charset="0"/>
              <a:cs typeface="Arial" pitchFamily="34" charset="0"/>
            </a:endParaRPr>
          </a:p>
        </p:txBody>
      </p:sp>
      <p:sp>
        <p:nvSpPr>
          <p:cNvPr id="8" name="Rectangle 7"/>
          <p:cNvSpPr/>
          <p:nvPr/>
        </p:nvSpPr>
        <p:spPr>
          <a:xfrm>
            <a:off x="4693920" y="1385925"/>
            <a:ext cx="4318920" cy="375999"/>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n w="19050">
            <a:noFill/>
          </a:ln>
          <a:effectLst>
            <a:outerShdw blurRad="50800" dist="38100" dir="5400000" algn="t" rotWithShape="0">
              <a:prstClr val="black">
                <a:alpha val="40000"/>
              </a:prstClr>
            </a:outerShdw>
          </a:effectLst>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vert="horz" wrap="square" lIns="0" tIns="0" rIns="0" bIns="0" numCol="1" rtlCol="0" anchor="ctr" anchorCtr="0" compatLnSpc="1">
            <a:prstTxWarp prst="textNoShape">
              <a:avLst/>
            </a:prstTxWarp>
            <a:noAutofit/>
          </a:bodyPr>
          <a:lstStyle/>
          <a:p>
            <a:pPr algn="ctr">
              <a:spcBef>
                <a:spcPts val="1800"/>
              </a:spcBef>
              <a:spcAft>
                <a:spcPct val="35000"/>
              </a:spcAft>
              <a:defRPr/>
            </a:pPr>
            <a:r>
              <a:rPr lang="en-US" b="1" dirty="0">
                <a:solidFill>
                  <a:prstClr val="white"/>
                </a:solidFill>
                <a:latin typeface="Arial" pitchFamily="34" charset="0"/>
                <a:cs typeface="Arial" pitchFamily="34" charset="0"/>
              </a:rPr>
              <a:t>Familial Hypercholesterolemia (</a:t>
            </a:r>
            <a:r>
              <a:rPr lang="en-US" b="1" dirty="0" smtClean="0">
                <a:solidFill>
                  <a:prstClr val="white"/>
                </a:solidFill>
                <a:latin typeface="Arial" pitchFamily="34" charset="0"/>
                <a:cs typeface="Arial" pitchFamily="34" charset="0"/>
              </a:rPr>
              <a:t>FH)</a:t>
            </a:r>
            <a:r>
              <a:rPr lang="en-US" b="1" baseline="30000" dirty="0" smtClean="0">
                <a:solidFill>
                  <a:prstClr val="white"/>
                </a:solidFill>
                <a:latin typeface="Arial" pitchFamily="34" charset="0"/>
                <a:cs typeface="Arial" pitchFamily="34" charset="0"/>
              </a:rPr>
              <a:t>2-4</a:t>
            </a:r>
            <a:r>
              <a:rPr lang="en-US" b="1" dirty="0" smtClean="0">
                <a:solidFill>
                  <a:prstClr val="white"/>
                </a:solidFill>
                <a:latin typeface="Arial" pitchFamily="34" charset="0"/>
                <a:cs typeface="Arial" pitchFamily="34" charset="0"/>
              </a:rPr>
              <a:t> </a:t>
            </a:r>
            <a:endParaRPr lang="en-US" b="1" dirty="0">
              <a:solidFill>
                <a:prstClr val="white"/>
              </a:solidFill>
              <a:latin typeface="Arial" pitchFamily="34" charset="0"/>
              <a:cs typeface="Arial" pitchFamily="34" charset="0"/>
            </a:endParaRPr>
          </a:p>
        </p:txBody>
      </p:sp>
      <p:sp>
        <p:nvSpPr>
          <p:cNvPr id="14" name="Rectangle 1026"/>
          <p:cNvSpPr>
            <a:spLocks noChangeArrowheads="1"/>
          </p:cNvSpPr>
          <p:nvPr/>
        </p:nvSpPr>
        <p:spPr bwMode="auto">
          <a:xfrm>
            <a:off x="1819359" y="4424344"/>
            <a:ext cx="2743200" cy="606943"/>
          </a:xfrm>
          <a:prstGeom prst="rect">
            <a:avLst/>
          </a:prstGeom>
          <a:solidFill>
            <a:schemeClr val="bg1"/>
          </a:solidFill>
          <a:ln w="28575">
            <a:noFill/>
            <a:miter lim="800000"/>
            <a:headEnd/>
            <a:tailEnd/>
          </a:ln>
          <a:effectLst>
            <a:outerShdw blurRad="50800" dist="38100" dir="2700000" algn="tl" rotWithShape="0">
              <a:prstClr val="black">
                <a:alpha val="40000"/>
              </a:prstClr>
            </a:outerShdw>
          </a:effectLst>
        </p:spPr>
        <p:txBody>
          <a:bodyPr wrap="square" lIns="45720" tIns="0" rIns="0" bIns="0" anchor="ctr"/>
          <a:lstStyle/>
          <a:p>
            <a:pPr fontAlgn="base">
              <a:spcBef>
                <a:spcPct val="0"/>
              </a:spcBef>
              <a:spcAft>
                <a:spcPct val="0"/>
              </a:spcAft>
            </a:pPr>
            <a:r>
              <a:rPr lang="en-US" sz="1600" b="1" dirty="0" smtClean="0">
                <a:solidFill>
                  <a:srgbClr val="001E61"/>
                </a:solidFill>
                <a:latin typeface="Arial" pitchFamily="34" charset="0"/>
                <a:cs typeface="Arial" pitchFamily="34" charset="0"/>
              </a:rPr>
              <a:t>Stroke or transient ischemic attack</a:t>
            </a:r>
          </a:p>
        </p:txBody>
      </p:sp>
      <p:sp>
        <p:nvSpPr>
          <p:cNvPr id="17" name="Rectangle 1028"/>
          <p:cNvSpPr>
            <a:spLocks noChangeArrowheads="1"/>
          </p:cNvSpPr>
          <p:nvPr/>
        </p:nvSpPr>
        <p:spPr bwMode="auto">
          <a:xfrm>
            <a:off x="1819359" y="2430106"/>
            <a:ext cx="2743200" cy="1948901"/>
          </a:xfrm>
          <a:prstGeom prst="rect">
            <a:avLst/>
          </a:prstGeom>
          <a:solidFill>
            <a:schemeClr val="bg1"/>
          </a:solidFill>
          <a:ln w="28575">
            <a:noFill/>
            <a:miter lim="800000"/>
            <a:headEnd/>
            <a:tailEnd/>
          </a:ln>
          <a:effectLst>
            <a:outerShdw blurRad="50800" dist="38100" dir="2700000" algn="tl" rotWithShape="0">
              <a:prstClr val="black">
                <a:alpha val="40000"/>
              </a:prstClr>
            </a:outerShdw>
          </a:effectLst>
        </p:spPr>
        <p:txBody>
          <a:bodyPr wrap="square" lIns="45720" tIns="0" rIns="0" bIns="0" anchor="t" anchorCtr="0"/>
          <a:lstStyle/>
          <a:p>
            <a:pPr fontAlgn="base">
              <a:spcBef>
                <a:spcPct val="0"/>
              </a:spcBef>
              <a:spcAft>
                <a:spcPct val="0"/>
              </a:spcAft>
            </a:pPr>
            <a:r>
              <a:rPr lang="en-US" sz="1600" b="1" dirty="0" smtClean="0">
                <a:solidFill>
                  <a:srgbClr val="001E61"/>
                </a:solidFill>
                <a:latin typeface="Arial" pitchFamily="34" charset="0"/>
                <a:cs typeface="Arial" pitchFamily="34" charset="0"/>
              </a:rPr>
              <a:t>Coronary heart disease (CHD)</a:t>
            </a:r>
          </a:p>
          <a:p>
            <a:pPr marL="174625" indent="-174625" fontAlgn="base">
              <a:lnSpc>
                <a:spcPct val="95000"/>
              </a:lnSpc>
              <a:spcBef>
                <a:spcPts val="300"/>
              </a:spcBef>
              <a:spcAft>
                <a:spcPct val="0"/>
              </a:spcAft>
              <a:buClr>
                <a:srgbClr val="E53E30"/>
              </a:buClr>
              <a:buSzPct val="110000"/>
              <a:buFont typeface="Wingdings" pitchFamily="2" charset="2"/>
              <a:buChar char="§"/>
            </a:pPr>
            <a:r>
              <a:rPr lang="en-US" sz="1400" dirty="0" smtClean="0">
                <a:solidFill>
                  <a:srgbClr val="001A60"/>
                </a:solidFill>
                <a:latin typeface="Arial" pitchFamily="34" charset="0"/>
                <a:cs typeface="Arial" pitchFamily="34" charset="0"/>
              </a:rPr>
              <a:t>Acute coronary syndrome </a:t>
            </a:r>
          </a:p>
          <a:p>
            <a:pPr marL="174625" indent="-174625" fontAlgn="base">
              <a:lnSpc>
                <a:spcPct val="95000"/>
              </a:lnSpc>
              <a:spcBef>
                <a:spcPts val="300"/>
              </a:spcBef>
              <a:spcAft>
                <a:spcPct val="0"/>
              </a:spcAft>
              <a:buClr>
                <a:srgbClr val="E53E30"/>
              </a:buClr>
              <a:buSzPct val="110000"/>
              <a:buFont typeface="Wingdings" pitchFamily="2" charset="2"/>
              <a:buChar char="§"/>
            </a:pPr>
            <a:r>
              <a:rPr lang="en-US" sz="1400" dirty="0" smtClean="0">
                <a:solidFill>
                  <a:srgbClr val="001A60"/>
                </a:solidFill>
                <a:latin typeface="Arial" pitchFamily="34" charset="0"/>
                <a:cs typeface="Arial" pitchFamily="34" charset="0"/>
              </a:rPr>
              <a:t>History of myocardial infarction (MI)</a:t>
            </a:r>
          </a:p>
          <a:p>
            <a:pPr marL="174625" indent="-174625" fontAlgn="base">
              <a:lnSpc>
                <a:spcPct val="95000"/>
              </a:lnSpc>
              <a:spcBef>
                <a:spcPts val="300"/>
              </a:spcBef>
              <a:spcAft>
                <a:spcPct val="0"/>
              </a:spcAft>
              <a:buClr>
                <a:srgbClr val="E53E30"/>
              </a:buClr>
              <a:buSzPct val="110000"/>
              <a:buFont typeface="Wingdings" pitchFamily="2" charset="2"/>
              <a:buChar char="§"/>
            </a:pPr>
            <a:r>
              <a:rPr lang="en-US" sz="1400" dirty="0" smtClean="0">
                <a:solidFill>
                  <a:srgbClr val="001A60"/>
                </a:solidFill>
                <a:latin typeface="Arial" pitchFamily="34" charset="0"/>
                <a:cs typeface="Arial" pitchFamily="34" charset="0"/>
              </a:rPr>
              <a:t>Stable or unstable angina (UA)</a:t>
            </a:r>
          </a:p>
          <a:p>
            <a:pPr marL="174625" indent="-174625" fontAlgn="base">
              <a:lnSpc>
                <a:spcPct val="95000"/>
              </a:lnSpc>
              <a:spcBef>
                <a:spcPts val="300"/>
              </a:spcBef>
              <a:spcAft>
                <a:spcPct val="0"/>
              </a:spcAft>
              <a:buClr>
                <a:srgbClr val="E53E30"/>
              </a:buClr>
              <a:buSzPct val="110000"/>
              <a:buFont typeface="Wingdings" pitchFamily="2" charset="2"/>
              <a:buChar char="§"/>
            </a:pPr>
            <a:r>
              <a:rPr lang="en-US" sz="1400" dirty="0" smtClean="0">
                <a:solidFill>
                  <a:srgbClr val="001A60"/>
                </a:solidFill>
                <a:latin typeface="Arial" pitchFamily="34" charset="0"/>
                <a:cs typeface="Arial" pitchFamily="34" charset="0"/>
              </a:rPr>
              <a:t>Coronary or other arterial revascularization </a:t>
            </a:r>
          </a:p>
        </p:txBody>
      </p:sp>
      <p:sp>
        <p:nvSpPr>
          <p:cNvPr id="15" name="Rectangle 1027"/>
          <p:cNvSpPr>
            <a:spLocks noChangeArrowheads="1"/>
          </p:cNvSpPr>
          <p:nvPr/>
        </p:nvSpPr>
        <p:spPr bwMode="auto">
          <a:xfrm>
            <a:off x="1819359" y="5076624"/>
            <a:ext cx="2743200" cy="408482"/>
          </a:xfrm>
          <a:prstGeom prst="rect">
            <a:avLst/>
          </a:prstGeom>
          <a:solidFill>
            <a:schemeClr val="bg1"/>
          </a:solidFill>
          <a:ln w="28575">
            <a:noFill/>
            <a:miter lim="800000"/>
            <a:headEnd/>
            <a:tailEnd/>
          </a:ln>
          <a:effectLst>
            <a:outerShdw blurRad="50800" dist="38100" dir="2700000" algn="tl" rotWithShape="0">
              <a:prstClr val="black">
                <a:alpha val="40000"/>
              </a:prstClr>
            </a:outerShdw>
          </a:effectLst>
        </p:spPr>
        <p:txBody>
          <a:bodyPr wrap="square" lIns="45720" tIns="0" rIns="0" bIns="0" anchor="ctr"/>
          <a:lstStyle/>
          <a:p>
            <a:pPr fontAlgn="base">
              <a:spcBef>
                <a:spcPct val="0"/>
              </a:spcBef>
              <a:spcAft>
                <a:spcPct val="0"/>
              </a:spcAft>
            </a:pPr>
            <a:r>
              <a:rPr lang="en-GB" sz="1600" b="1" dirty="0" smtClean="0">
                <a:solidFill>
                  <a:srgbClr val="001E61"/>
                </a:solidFill>
                <a:latin typeface="Arial" pitchFamily="34" charset="0"/>
                <a:cs typeface="Arial" pitchFamily="34" charset="0"/>
              </a:rPr>
              <a:t>Peripheral</a:t>
            </a:r>
            <a:r>
              <a:rPr lang="en-GB" sz="1600" b="1" dirty="0" smtClean="0">
                <a:solidFill>
                  <a:prstClr val="white"/>
                </a:solidFill>
                <a:latin typeface="Arial" pitchFamily="34" charset="0"/>
                <a:cs typeface="Arial" pitchFamily="34" charset="0"/>
              </a:rPr>
              <a:t> </a:t>
            </a:r>
            <a:r>
              <a:rPr lang="en-GB" sz="1600" b="1" dirty="0" smtClean="0">
                <a:solidFill>
                  <a:srgbClr val="001E61"/>
                </a:solidFill>
                <a:latin typeface="Arial" pitchFamily="34" charset="0"/>
                <a:cs typeface="Arial" pitchFamily="34" charset="0"/>
              </a:rPr>
              <a:t>arterial</a:t>
            </a:r>
            <a:r>
              <a:rPr lang="en-GB" sz="1600" b="1" dirty="0" smtClean="0">
                <a:solidFill>
                  <a:prstClr val="white"/>
                </a:solidFill>
                <a:latin typeface="Arial" pitchFamily="34" charset="0"/>
                <a:cs typeface="Arial" pitchFamily="34" charset="0"/>
              </a:rPr>
              <a:t> </a:t>
            </a:r>
            <a:r>
              <a:rPr lang="en-GB" sz="1600" b="1" dirty="0" smtClean="0">
                <a:solidFill>
                  <a:srgbClr val="001E61"/>
                </a:solidFill>
                <a:latin typeface="Arial" pitchFamily="34" charset="0"/>
                <a:cs typeface="Arial" pitchFamily="34" charset="0"/>
              </a:rPr>
              <a:t>disease</a:t>
            </a:r>
            <a:endParaRPr lang="en-GB" sz="1600" b="1" dirty="0">
              <a:solidFill>
                <a:srgbClr val="001E61"/>
              </a:solidFill>
              <a:latin typeface="Arial" pitchFamily="34" charset="0"/>
              <a:cs typeface="Arial" pitchFamily="34" charset="0"/>
            </a:endParaRPr>
          </a:p>
        </p:txBody>
      </p:sp>
      <p:pic>
        <p:nvPicPr>
          <p:cNvPr id="28" name="Picture 2" descr="DNA royalty-free stock vector art"/>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rot="4640587">
            <a:off x="6494990" y="3236644"/>
            <a:ext cx="899747" cy="3568498"/>
          </a:xfrm>
          <a:prstGeom prst="rect">
            <a:avLst/>
          </a:prstGeom>
          <a:noFill/>
          <a:effectLst>
            <a:outerShdw blurRad="50800" dist="38100" dir="2700000" algn="tl" rotWithShape="0">
              <a:prstClr val="black">
                <a:alpha val="40000"/>
              </a:prstClr>
            </a:outerShdw>
          </a:effectLst>
        </p:spPr>
      </p:pic>
      <p:sp>
        <p:nvSpPr>
          <p:cNvPr id="26" name="Rectangle 25"/>
          <p:cNvSpPr/>
          <p:nvPr/>
        </p:nvSpPr>
        <p:spPr>
          <a:xfrm>
            <a:off x="283464" y="5440364"/>
            <a:ext cx="8724900" cy="706630"/>
          </a:xfrm>
          <a:prstGeom prst="rect">
            <a:avLst/>
          </a:prstGeom>
        </p:spPr>
        <p:txBody>
          <a:bodyPr wrap="square" lIns="0" tIns="0" rIns="0" bIns="0" anchor="b" anchorCtr="0">
            <a:noAutofit/>
          </a:bodyPr>
          <a:lstStyle/>
          <a:p>
            <a:r>
              <a:rPr lang="en-US" sz="900" dirty="0" smtClean="0">
                <a:solidFill>
                  <a:srgbClr val="FFFFFF"/>
                </a:solidFill>
                <a:latin typeface="Arial" pitchFamily="34" charset="0"/>
                <a:cs typeface="Arial" pitchFamily="34" charset="0"/>
              </a:rPr>
              <a:t/>
            </a:r>
            <a:br>
              <a:rPr lang="en-US" sz="900" dirty="0" smtClean="0">
                <a:solidFill>
                  <a:srgbClr val="FFFFFF"/>
                </a:solidFill>
                <a:latin typeface="Arial" pitchFamily="34" charset="0"/>
                <a:cs typeface="Arial" pitchFamily="34" charset="0"/>
              </a:rPr>
            </a:br>
            <a:r>
              <a:rPr lang="en-US" sz="900" dirty="0" smtClean="0">
                <a:solidFill>
                  <a:srgbClr val="FFFFFF"/>
                </a:solidFill>
                <a:latin typeface="Arial" pitchFamily="34" charset="0"/>
                <a:cs typeface="Arial" pitchFamily="34" charset="0"/>
              </a:rPr>
              <a:t>DNA = deoxyribonucleic acid.</a:t>
            </a:r>
          </a:p>
          <a:p>
            <a:r>
              <a:rPr lang="en-US" sz="900" dirty="0" smtClean="0">
                <a:solidFill>
                  <a:srgbClr val="FFFFFF"/>
                </a:solidFill>
                <a:latin typeface="Arial" pitchFamily="34" charset="0"/>
                <a:cs typeface="Arial" pitchFamily="34" charset="0"/>
              </a:rPr>
              <a:t>*Typical levels when u</a:t>
            </a:r>
            <a:r>
              <a:rPr lang="en-US" sz="900" dirty="0" smtClean="0">
                <a:solidFill>
                  <a:schemeClr val="bg1"/>
                </a:solidFill>
                <a:latin typeface="Arial" pitchFamily="34" charset="0"/>
                <a:cs typeface="Arial" pitchFamily="34" charset="0"/>
              </a:rPr>
              <a:t>ntreated; </a:t>
            </a:r>
            <a:r>
              <a:rPr lang="en-US" sz="900" baseline="30000" dirty="0" smtClean="0">
                <a:solidFill>
                  <a:schemeClr val="bg1"/>
                </a:solidFill>
                <a:latin typeface="Arial" pitchFamily="34" charset="0"/>
                <a:cs typeface="Arial" pitchFamily="34" charset="0"/>
              </a:rPr>
              <a:t>†</a:t>
            </a:r>
            <a:r>
              <a:rPr lang="en-US" sz="900" dirty="0" smtClean="0">
                <a:solidFill>
                  <a:schemeClr val="bg1"/>
                </a:solidFill>
                <a:latin typeface="Arial" pitchFamily="34" charset="0"/>
                <a:cs typeface="Arial" pitchFamily="34" charset="0"/>
              </a:rPr>
              <a:t>LDL-C level indicative, lower levels do not exclude HoFH.</a:t>
            </a:r>
            <a:endParaRPr lang="en-US" sz="900" dirty="0" smtClean="0">
              <a:solidFill>
                <a:srgbClr val="FFFFFF"/>
              </a:solidFill>
              <a:latin typeface="Arial" pitchFamily="34" charset="0"/>
              <a:cs typeface="Arial" pitchFamily="34" charset="0"/>
            </a:endParaRPr>
          </a:p>
        </p:txBody>
      </p:sp>
      <p:sp>
        <p:nvSpPr>
          <p:cNvPr id="34" name="Rectangle 1026"/>
          <p:cNvSpPr>
            <a:spLocks noChangeArrowheads="1"/>
          </p:cNvSpPr>
          <p:nvPr/>
        </p:nvSpPr>
        <p:spPr bwMode="auto">
          <a:xfrm>
            <a:off x="4854855" y="2604459"/>
            <a:ext cx="2011680" cy="1659566"/>
          </a:xfrm>
          <a:prstGeom prst="rect">
            <a:avLst/>
          </a:prstGeom>
          <a:solidFill>
            <a:schemeClr val="bg1"/>
          </a:solidFill>
          <a:ln w="28575">
            <a:noFill/>
            <a:miter lim="800000"/>
            <a:headEnd/>
            <a:tailEnd/>
          </a:ln>
          <a:effectLst>
            <a:outerShdw blurRad="50800" dist="38100" dir="2700000" algn="tl" rotWithShape="0">
              <a:prstClr val="black">
                <a:alpha val="40000"/>
              </a:prstClr>
            </a:outerShdw>
          </a:effectLst>
        </p:spPr>
        <p:txBody>
          <a:bodyPr wrap="square" lIns="45720" tIns="0" rIns="0" bIns="0" anchor="t" anchorCtr="0"/>
          <a:lstStyle/>
          <a:p>
            <a:pPr lvl="0" fontAlgn="base">
              <a:spcBef>
                <a:spcPct val="0"/>
              </a:spcBef>
              <a:spcAft>
                <a:spcPct val="0"/>
              </a:spcAft>
            </a:pPr>
            <a:r>
              <a:rPr lang="en-GB" sz="1600" b="1" dirty="0" smtClean="0">
                <a:solidFill>
                  <a:srgbClr val="001E61"/>
                </a:solidFill>
                <a:latin typeface="Arial" pitchFamily="34" charset="0"/>
                <a:cs typeface="Arial" pitchFamily="34" charset="0"/>
              </a:rPr>
              <a:t>Heterozygous FH</a:t>
            </a:r>
          </a:p>
          <a:p>
            <a:pPr marL="174625" lvl="0" indent="-174625">
              <a:lnSpc>
                <a:spcPct val="95000"/>
              </a:lnSpc>
              <a:spcBef>
                <a:spcPts val="300"/>
              </a:spcBef>
              <a:buClr>
                <a:srgbClr val="E53E30"/>
              </a:buClr>
              <a:buSzPct val="110000"/>
              <a:buFont typeface="Wingdings" pitchFamily="2" charset="2"/>
              <a:buChar char="§"/>
            </a:pPr>
            <a:r>
              <a:rPr lang="en-US" sz="1400" dirty="0" smtClean="0">
                <a:solidFill>
                  <a:srgbClr val="001A60"/>
                </a:solidFill>
                <a:latin typeface="Arial" pitchFamily="34" charset="0"/>
                <a:cs typeface="Arial" pitchFamily="34" charset="0"/>
              </a:rPr>
              <a:t>LDL-C </a:t>
            </a:r>
            <a:r>
              <a:rPr lang="en-US" sz="1400" dirty="0" smtClean="0">
                <a:solidFill>
                  <a:srgbClr val="001A60"/>
                </a:solidFill>
                <a:latin typeface="Arial" pitchFamily="34" charset="0"/>
                <a:cs typeface="Arial" pitchFamily="34" charset="0"/>
                <a:sym typeface="Symbol"/>
              </a:rPr>
              <a:t></a:t>
            </a:r>
            <a:r>
              <a:rPr lang="en-US" sz="1400" dirty="0" smtClean="0">
                <a:solidFill>
                  <a:srgbClr val="001A60"/>
                </a:solidFill>
                <a:latin typeface="Arial" pitchFamily="34" charset="0"/>
                <a:cs typeface="Arial" pitchFamily="34" charset="0"/>
              </a:rPr>
              <a:t> 190 mg/dL</a:t>
            </a:r>
            <a:r>
              <a:rPr lang="en-US" sz="1400" baseline="30000" dirty="0" smtClean="0">
                <a:solidFill>
                  <a:srgbClr val="001A60"/>
                </a:solidFill>
                <a:latin typeface="Arial" pitchFamily="34" charset="0"/>
                <a:cs typeface="Arial" pitchFamily="34" charset="0"/>
              </a:rPr>
              <a:t>3,*</a:t>
            </a:r>
            <a:endParaRPr lang="en-US" sz="1400" dirty="0" smtClean="0">
              <a:solidFill>
                <a:srgbClr val="001A60"/>
              </a:solidFill>
              <a:latin typeface="Arial" pitchFamily="34" charset="0"/>
              <a:cs typeface="Arial" pitchFamily="34" charset="0"/>
            </a:endParaRPr>
          </a:p>
          <a:p>
            <a:pPr marL="174625" lvl="0" indent="-174625">
              <a:lnSpc>
                <a:spcPct val="95000"/>
              </a:lnSpc>
              <a:spcBef>
                <a:spcPts val="300"/>
              </a:spcBef>
              <a:buClr>
                <a:srgbClr val="E53E30"/>
              </a:buClr>
              <a:buSzPct val="110000"/>
              <a:buFont typeface="Wingdings" pitchFamily="2" charset="2"/>
              <a:buChar char="§"/>
            </a:pPr>
            <a:r>
              <a:rPr lang="en-US" sz="1400" dirty="0" smtClean="0">
                <a:solidFill>
                  <a:srgbClr val="001A60"/>
                </a:solidFill>
                <a:latin typeface="Arial" pitchFamily="34" charset="0"/>
                <a:cs typeface="Arial" pitchFamily="34" charset="0"/>
              </a:rPr>
              <a:t>Identification</a:t>
            </a:r>
            <a:r>
              <a:rPr lang="en-US" sz="1400" baseline="30000" dirty="0" smtClean="0">
                <a:solidFill>
                  <a:srgbClr val="001A60"/>
                </a:solidFill>
                <a:latin typeface="Arial" pitchFamily="34" charset="0"/>
                <a:cs typeface="Arial" pitchFamily="34" charset="0"/>
              </a:rPr>
              <a:t>4</a:t>
            </a:r>
            <a:endParaRPr lang="en-US" sz="1400" dirty="0" smtClean="0">
              <a:solidFill>
                <a:srgbClr val="001A60"/>
              </a:solidFill>
              <a:latin typeface="Arial" pitchFamily="34" charset="0"/>
              <a:cs typeface="Arial" pitchFamily="34" charset="0"/>
            </a:endParaRPr>
          </a:p>
          <a:p>
            <a:pPr marL="339725" lvl="1" indent="-165100" fontAlgn="base">
              <a:spcBef>
                <a:spcPct val="0"/>
              </a:spcBef>
              <a:spcAft>
                <a:spcPct val="0"/>
              </a:spcAft>
              <a:buClr>
                <a:schemeClr val="accent2"/>
              </a:buClr>
              <a:buFont typeface="Arial" pitchFamily="34" charset="0"/>
              <a:buChar char="–"/>
            </a:pPr>
            <a:r>
              <a:rPr lang="en-US" sz="1200" dirty="0" smtClean="0">
                <a:solidFill>
                  <a:srgbClr val="001A60"/>
                </a:solidFill>
                <a:latin typeface="Arial" pitchFamily="34" charset="0"/>
                <a:cs typeface="Arial" pitchFamily="34" charset="0"/>
              </a:rPr>
              <a:t>Elevated LDL-C with physical findings or family history </a:t>
            </a:r>
          </a:p>
          <a:p>
            <a:pPr marL="339725" lvl="1" indent="-165100" fontAlgn="base">
              <a:spcBef>
                <a:spcPct val="0"/>
              </a:spcBef>
              <a:spcAft>
                <a:spcPct val="0"/>
              </a:spcAft>
              <a:buClr>
                <a:schemeClr val="accent2"/>
              </a:buClr>
            </a:pPr>
            <a:r>
              <a:rPr lang="en-US" sz="1200" dirty="0" smtClean="0">
                <a:solidFill>
                  <a:srgbClr val="001A60"/>
                </a:solidFill>
                <a:latin typeface="Arial" pitchFamily="34" charset="0"/>
                <a:cs typeface="Arial" pitchFamily="34" charset="0"/>
              </a:rPr>
              <a:t>	OR</a:t>
            </a:r>
          </a:p>
          <a:p>
            <a:pPr marL="339725" lvl="1" indent="-165100" fontAlgn="base">
              <a:spcBef>
                <a:spcPct val="0"/>
              </a:spcBef>
              <a:spcAft>
                <a:spcPct val="0"/>
              </a:spcAft>
              <a:buClr>
                <a:schemeClr val="accent2"/>
              </a:buClr>
              <a:buFont typeface="Arial" pitchFamily="34" charset="0"/>
              <a:buChar char="–"/>
            </a:pPr>
            <a:r>
              <a:rPr lang="en-US" sz="1200" dirty="0" smtClean="0">
                <a:solidFill>
                  <a:srgbClr val="001A60"/>
                </a:solidFill>
                <a:latin typeface="Arial" pitchFamily="34" charset="0"/>
                <a:cs typeface="Arial" pitchFamily="34" charset="0"/>
              </a:rPr>
              <a:t>DNA-based evidence</a:t>
            </a:r>
          </a:p>
          <a:p>
            <a:pPr lvl="1" fontAlgn="base">
              <a:spcBef>
                <a:spcPct val="0"/>
              </a:spcBef>
              <a:spcAft>
                <a:spcPct val="0"/>
              </a:spcAft>
              <a:buClr>
                <a:schemeClr val="accent2"/>
              </a:buClr>
              <a:buFont typeface="Arial" pitchFamily="34" charset="0"/>
              <a:buChar char="–"/>
            </a:pPr>
            <a:endParaRPr lang="en-GB" sz="1400" b="1" dirty="0">
              <a:solidFill>
                <a:srgbClr val="001E61"/>
              </a:solidFill>
              <a:latin typeface="Arial" pitchFamily="34" charset="0"/>
              <a:cs typeface="Arial" pitchFamily="34" charset="0"/>
            </a:endParaRPr>
          </a:p>
        </p:txBody>
      </p:sp>
      <p:sp>
        <p:nvSpPr>
          <p:cNvPr id="37" name="Rectangle 1026"/>
          <p:cNvSpPr>
            <a:spLocks noChangeArrowheads="1"/>
          </p:cNvSpPr>
          <p:nvPr/>
        </p:nvSpPr>
        <p:spPr bwMode="auto">
          <a:xfrm>
            <a:off x="6934463" y="2604459"/>
            <a:ext cx="2011680" cy="1659566"/>
          </a:xfrm>
          <a:prstGeom prst="rect">
            <a:avLst/>
          </a:prstGeom>
          <a:solidFill>
            <a:schemeClr val="bg1"/>
          </a:solidFill>
          <a:ln w="28575">
            <a:noFill/>
            <a:miter lim="800000"/>
            <a:headEnd/>
            <a:tailEnd/>
          </a:ln>
          <a:effectLst>
            <a:outerShdw blurRad="50800" dist="38100" dir="2700000" algn="tl" rotWithShape="0">
              <a:prstClr val="black">
                <a:alpha val="40000"/>
              </a:prstClr>
            </a:outerShdw>
          </a:effectLst>
        </p:spPr>
        <p:txBody>
          <a:bodyPr wrap="square" lIns="45720" tIns="0" rIns="0" bIns="0" anchor="t" anchorCtr="0"/>
          <a:lstStyle/>
          <a:p>
            <a:pPr fontAlgn="base">
              <a:spcBef>
                <a:spcPct val="0"/>
              </a:spcBef>
              <a:spcAft>
                <a:spcPct val="0"/>
              </a:spcAft>
            </a:pPr>
            <a:r>
              <a:rPr lang="en-GB" sz="1600" b="1" dirty="0" smtClean="0">
                <a:solidFill>
                  <a:srgbClr val="001E61"/>
                </a:solidFill>
                <a:latin typeface="Arial" pitchFamily="34" charset="0"/>
                <a:cs typeface="Arial" pitchFamily="34" charset="0"/>
              </a:rPr>
              <a:t>Homozygous FH</a:t>
            </a:r>
          </a:p>
          <a:p>
            <a:pPr marL="168275" indent="-168275">
              <a:lnSpc>
                <a:spcPct val="95000"/>
              </a:lnSpc>
              <a:spcBef>
                <a:spcPts val="600"/>
              </a:spcBef>
              <a:buClr>
                <a:srgbClr val="E53E30"/>
              </a:buClr>
              <a:buSzPct val="110000"/>
              <a:buFont typeface="Wingdings" pitchFamily="2" charset="2"/>
              <a:buChar char="§"/>
            </a:pPr>
            <a:r>
              <a:rPr lang="en-US" sz="1400" dirty="0" smtClean="0">
                <a:solidFill>
                  <a:srgbClr val="001A60"/>
                </a:solidFill>
                <a:latin typeface="Arial" pitchFamily="34" charset="0"/>
                <a:cs typeface="Arial" pitchFamily="34" charset="0"/>
              </a:rPr>
              <a:t>LDL-C &gt; 500 mg/dL</a:t>
            </a:r>
            <a:r>
              <a:rPr lang="en-US" sz="1400" baseline="30000" dirty="0" smtClean="0">
                <a:solidFill>
                  <a:srgbClr val="001A60"/>
                </a:solidFill>
                <a:latin typeface="Arial" pitchFamily="34" charset="0"/>
                <a:cs typeface="Arial" pitchFamily="34" charset="0"/>
              </a:rPr>
              <a:t>5,</a:t>
            </a:r>
            <a:r>
              <a:rPr lang="en-US" sz="1400" dirty="0" smtClean="0">
                <a:solidFill>
                  <a:srgbClr val="001A60"/>
                </a:solidFill>
                <a:latin typeface="Arial" pitchFamily="34" charset="0"/>
                <a:cs typeface="Arial" pitchFamily="34" charset="0"/>
              </a:rPr>
              <a:t>*</a:t>
            </a:r>
            <a:r>
              <a:rPr lang="en-US" sz="1400" baseline="30000" dirty="0" smtClean="0">
                <a:solidFill>
                  <a:srgbClr val="001A60"/>
                </a:solidFill>
                <a:latin typeface="Arial" pitchFamily="34" charset="0"/>
                <a:cs typeface="Arial" pitchFamily="34" charset="0"/>
              </a:rPr>
              <a:t>†</a:t>
            </a:r>
          </a:p>
          <a:p>
            <a:pPr marL="168275" indent="-168275">
              <a:lnSpc>
                <a:spcPct val="95000"/>
              </a:lnSpc>
              <a:spcBef>
                <a:spcPts val="600"/>
              </a:spcBef>
              <a:buClr>
                <a:srgbClr val="E53E30"/>
              </a:buClr>
              <a:buSzPct val="110000"/>
              <a:buFont typeface="Wingdings" pitchFamily="2" charset="2"/>
              <a:buChar char="§"/>
            </a:pPr>
            <a:r>
              <a:rPr lang="en-US" sz="1400" dirty="0" smtClean="0">
                <a:solidFill>
                  <a:srgbClr val="001A60"/>
                </a:solidFill>
                <a:latin typeface="Arial" pitchFamily="34" charset="0"/>
                <a:cs typeface="Arial" pitchFamily="34" charset="0"/>
              </a:rPr>
              <a:t>CVD diagnosis on average at 20 years</a:t>
            </a:r>
            <a:r>
              <a:rPr lang="en-US" sz="1400" baseline="30000" dirty="0" smtClean="0">
                <a:solidFill>
                  <a:srgbClr val="001A60"/>
                </a:solidFill>
                <a:latin typeface="Arial" pitchFamily="34" charset="0"/>
                <a:cs typeface="Arial" pitchFamily="34" charset="0"/>
              </a:rPr>
              <a:t>3</a:t>
            </a:r>
            <a:endParaRPr lang="en-US" sz="1400" dirty="0" smtClean="0">
              <a:solidFill>
                <a:srgbClr val="001A60"/>
              </a:solidFill>
              <a:latin typeface="Arial" pitchFamily="34" charset="0"/>
              <a:cs typeface="Arial" pitchFamily="34" charset="0"/>
            </a:endParaRPr>
          </a:p>
          <a:p>
            <a:pPr lvl="1" fontAlgn="base">
              <a:spcBef>
                <a:spcPct val="0"/>
              </a:spcBef>
              <a:spcAft>
                <a:spcPct val="0"/>
              </a:spcAft>
              <a:buClr>
                <a:schemeClr val="accent2"/>
              </a:buClr>
              <a:buFont typeface="Arial" pitchFamily="34" charset="0"/>
              <a:buChar char="–"/>
            </a:pPr>
            <a:endParaRPr lang="en-GB" sz="1400" b="1" dirty="0">
              <a:solidFill>
                <a:srgbClr val="001E61"/>
              </a:solidFill>
              <a:latin typeface="Arial" pitchFamily="34" charset="0"/>
              <a:cs typeface="Arial" pitchFamily="34" charset="0"/>
            </a:endParaRPr>
          </a:p>
        </p:txBody>
      </p:sp>
      <p:pic>
        <p:nvPicPr>
          <p:cNvPr id="20" name="Picture 19" descr="GettyImages-535645091.jpg"/>
          <p:cNvPicPr>
            <a:picLocks noChangeAspect="1"/>
          </p:cNvPicPr>
          <p:nvPr/>
        </p:nvPicPr>
        <p:blipFill>
          <a:blip r:embed="rId4" cstate="screen"/>
          <a:srcRect/>
          <a:stretch>
            <a:fillRect/>
          </a:stretch>
        </p:blipFill>
        <p:spPr>
          <a:xfrm>
            <a:off x="306730" y="2427733"/>
            <a:ext cx="1464703" cy="2286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586499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297772" y="1373910"/>
            <a:ext cx="8706527" cy="4350615"/>
          </a:xfrm>
          <a:prstGeom prst="rect">
            <a:avLst/>
          </a:prstGeom>
          <a:gradFill flip="none" rotWithShape="1">
            <a:gsLst>
              <a:gs pos="29000">
                <a:srgbClr val="796669">
                  <a:alpha val="10000"/>
                </a:srgbClr>
              </a:gs>
              <a:gs pos="98000">
                <a:srgbClr val="FFFFFF">
                  <a:alpha val="10000"/>
                </a:srgbClr>
              </a:gs>
            </a:gsLst>
            <a:lin ang="5520000" scaled="0"/>
            <a:tileRect/>
          </a:gradFill>
          <a:ln w="19050">
            <a:gradFill flip="none" rotWithShape="1">
              <a:gsLst>
                <a:gs pos="0">
                  <a:srgbClr val="E53E30"/>
                </a:gs>
                <a:gs pos="100000">
                  <a:prstClr val="white">
                    <a:alpha val="0"/>
                  </a:prstClr>
                </a:gs>
              </a:gsLst>
              <a:lin ang="5400000" scaled="0"/>
              <a:tileRect/>
            </a:gradFill>
            <a:headEnd type="none" w="med" len="med"/>
            <a:tailEnd type="none" w="med" len="med"/>
          </a:ln>
          <a:effectLst/>
          <a:scene3d>
            <a:camera prst="orthographicFront">
              <a:rot lat="0" lon="0" rev="0"/>
            </a:camera>
            <a:lightRig rig="threePt" dir="t">
              <a:rot lat="0" lon="0" rev="1200000"/>
            </a:lightRig>
          </a:scene3d>
          <a:sp3d/>
        </p:spPr>
        <p:txBody>
          <a:bodyPr vert="horz" wrap="square" lIns="82124" tIns="41061" rIns="82124" bIns="41061" numCol="1" rtlCol="0" anchor="ctr" anchorCtr="0" compatLnSpc="1">
            <a:prstTxWarp prst="textNoShape">
              <a:avLst/>
            </a:prstTxWarp>
            <a:noAutofit/>
          </a:bodyPr>
          <a:lstStyle/>
          <a:p>
            <a:pPr defTabSz="508993"/>
            <a:endParaRPr lang="en-US" sz="1100" kern="0" dirty="0">
              <a:solidFill>
                <a:srgbClr val="FFFFFF"/>
              </a:solidFill>
              <a:effectLst>
                <a:outerShdw blurRad="38100" dist="38100" dir="2700000" algn="tl">
                  <a:srgbClr val="000000">
                    <a:alpha val="43137"/>
                  </a:srgbClr>
                </a:outerShdw>
              </a:effectLst>
              <a:latin typeface="Arial"/>
              <a:cs typeface="Arial"/>
            </a:endParaRPr>
          </a:p>
        </p:txBody>
      </p:sp>
      <p:sp>
        <p:nvSpPr>
          <p:cNvPr id="28" name="Title 27"/>
          <p:cNvSpPr>
            <a:spLocks noGrp="1"/>
          </p:cNvSpPr>
          <p:nvPr>
            <p:ph type="title"/>
          </p:nvPr>
        </p:nvSpPr>
        <p:spPr/>
        <p:txBody>
          <a:bodyPr/>
          <a:lstStyle/>
          <a:p>
            <a:r>
              <a:rPr lang="en-US" dirty="0" smtClean="0">
                <a:solidFill>
                  <a:schemeClr val="bg2"/>
                </a:solidFill>
              </a:rPr>
              <a:t>Despite Treatment Many US Adults With CHD* Are Not Achieving </a:t>
            </a:r>
            <a:r>
              <a:rPr lang="en-US" dirty="0" smtClean="0"/>
              <a:t>Prespecified </a:t>
            </a:r>
            <a:r>
              <a:rPr lang="en-US" dirty="0" smtClean="0">
                <a:solidFill>
                  <a:schemeClr val="bg2"/>
                </a:solidFill>
              </a:rPr>
              <a:t>LDL-C Levels</a:t>
            </a:r>
            <a:endParaRPr lang="en-US" dirty="0"/>
          </a:p>
        </p:txBody>
      </p:sp>
      <p:graphicFrame>
        <p:nvGraphicFramePr>
          <p:cNvPr id="7" name="Chart 6"/>
          <p:cNvGraphicFramePr/>
          <p:nvPr>
            <p:extLst>
              <p:ext uri="{D42A27DB-BD31-4B8C-83A1-F6EECF244321}">
                <p14:modId xmlns:p14="http://schemas.microsoft.com/office/powerpoint/2010/main" val="249923668"/>
              </p:ext>
            </p:extLst>
          </p:nvPr>
        </p:nvGraphicFramePr>
        <p:xfrm>
          <a:off x="1436915" y="1695449"/>
          <a:ext cx="6324600" cy="4029075"/>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52"/>
          <p:cNvSpPr>
            <a:spLocks noChangeArrowheads="1"/>
          </p:cNvSpPr>
          <p:nvPr/>
        </p:nvSpPr>
        <p:spPr bwMode="auto">
          <a:xfrm>
            <a:off x="1518227" y="1409495"/>
            <a:ext cx="6086896" cy="574862"/>
          </a:xfrm>
          <a:prstGeom prst="rect">
            <a:avLst/>
          </a:prstGeom>
          <a:noFill/>
          <a:ln w="9525">
            <a:noFill/>
            <a:miter lim="800000"/>
            <a:headEnd/>
            <a:tailEnd/>
          </a:ln>
        </p:spPr>
        <p:txBody>
          <a:bodyPr wrap="square" lIns="0" tIns="0" rIns="0" bIns="0" anchor="t" anchorCtr="0">
            <a:noAutofit/>
          </a:bodyPr>
          <a:lstStyle/>
          <a:p>
            <a:pPr algn="ctr"/>
            <a:r>
              <a:rPr lang="en-US" b="1" dirty="0" smtClean="0">
                <a:solidFill>
                  <a:srgbClr val="FFFF00"/>
                </a:solidFill>
                <a:latin typeface="Arial" pitchFamily="34" charset="0"/>
              </a:rPr>
              <a:t>Treated Patients From NHANES</a:t>
            </a:r>
          </a:p>
        </p:txBody>
      </p:sp>
      <p:sp>
        <p:nvSpPr>
          <p:cNvPr id="17" name="Rectangle 16"/>
          <p:cNvSpPr/>
          <p:nvPr/>
        </p:nvSpPr>
        <p:spPr>
          <a:xfrm>
            <a:off x="283464" y="6347126"/>
            <a:ext cx="6492875" cy="230832"/>
          </a:xfrm>
          <a:prstGeom prst="rect">
            <a:avLst/>
          </a:prstGeom>
        </p:spPr>
        <p:txBody>
          <a:bodyPr wrap="square" lIns="0" tIns="0" rIns="0" bIns="0" anchor="b" anchorCtr="0">
            <a:noAutofit/>
          </a:bodyPr>
          <a:lstStyle/>
          <a:p>
            <a:r>
              <a:rPr lang="en-US" sz="900" dirty="0" smtClean="0">
                <a:latin typeface="Arial" pitchFamily="34" charset="0"/>
                <a:cs typeface="Arial" pitchFamily="34" charset="0"/>
              </a:rPr>
              <a:t>Jones, PH, et al. </a:t>
            </a:r>
            <a:r>
              <a:rPr lang="en-US" sz="900" i="1" dirty="0" smtClean="0">
                <a:latin typeface="Arial" pitchFamily="34" charset="0"/>
                <a:cs typeface="Arial" pitchFamily="34" charset="0"/>
              </a:rPr>
              <a:t>J Am Heart Assoc</a:t>
            </a:r>
            <a:r>
              <a:rPr lang="en-US" sz="900" dirty="0" smtClean="0">
                <a:latin typeface="Arial" pitchFamily="34" charset="0"/>
                <a:cs typeface="Arial" pitchFamily="34" charset="0"/>
              </a:rPr>
              <a:t>. 2012;1:e001800.</a:t>
            </a:r>
          </a:p>
        </p:txBody>
      </p:sp>
      <p:sp>
        <p:nvSpPr>
          <p:cNvPr id="13" name="TextBox 12"/>
          <p:cNvSpPr txBox="1"/>
          <p:nvPr/>
        </p:nvSpPr>
        <p:spPr>
          <a:xfrm>
            <a:off x="3286125" y="4080554"/>
            <a:ext cx="2060944" cy="609602"/>
          </a:xfrm>
          <a:prstGeom prst="rect">
            <a:avLst/>
          </a:prstGeom>
          <a:noFill/>
        </p:spPr>
        <p:txBody>
          <a:bodyPr wrap="none" lIns="0" tIns="0" rIns="0" bIns="0" rtlCol="0" anchor="ctr" anchorCtr="0">
            <a:noAutofit/>
          </a:bodyPr>
          <a:lstStyle/>
          <a:p>
            <a:pPr algn="ctr"/>
            <a:r>
              <a:rPr lang="en-US" b="1" dirty="0" smtClean="0">
                <a:solidFill>
                  <a:schemeClr val="bg1"/>
                </a:solidFill>
                <a:latin typeface="Arial" pitchFamily="34" charset="0"/>
                <a:cs typeface="Arial" pitchFamily="34" charset="0"/>
              </a:rPr>
              <a:t>Not achieving LDL-C </a:t>
            </a:r>
            <a:br>
              <a:rPr lang="en-US" b="1" dirty="0" smtClean="0">
                <a:solidFill>
                  <a:schemeClr val="bg1"/>
                </a:solidFill>
                <a:latin typeface="Arial" pitchFamily="34" charset="0"/>
                <a:cs typeface="Arial" pitchFamily="34" charset="0"/>
              </a:rPr>
            </a:br>
            <a:r>
              <a:rPr lang="en-US" b="1" dirty="0" smtClean="0">
                <a:solidFill>
                  <a:schemeClr val="bg1"/>
                </a:solidFill>
                <a:latin typeface="Arial" pitchFamily="34" charset="0"/>
                <a:cs typeface="Arial" pitchFamily="34" charset="0"/>
              </a:rPr>
              <a:t>&lt; 70 mg/dL</a:t>
            </a:r>
          </a:p>
        </p:txBody>
      </p:sp>
      <p:sp>
        <p:nvSpPr>
          <p:cNvPr id="18" name="TextBox 17"/>
          <p:cNvSpPr txBox="1"/>
          <p:nvPr/>
        </p:nvSpPr>
        <p:spPr>
          <a:xfrm>
            <a:off x="4818061" y="2929950"/>
            <a:ext cx="1352552" cy="609602"/>
          </a:xfrm>
          <a:prstGeom prst="rect">
            <a:avLst/>
          </a:prstGeom>
          <a:noFill/>
        </p:spPr>
        <p:txBody>
          <a:bodyPr wrap="none" lIns="0" tIns="0" rIns="0" bIns="0" rtlCol="0" anchor="ctr" anchorCtr="0">
            <a:noAutofit/>
          </a:bodyPr>
          <a:lstStyle/>
          <a:p>
            <a:pPr algn="ctr"/>
            <a:r>
              <a:rPr lang="en-US" sz="1600" b="1" dirty="0" smtClean="0">
                <a:latin typeface="Arial" pitchFamily="34" charset="0"/>
                <a:cs typeface="Arial" pitchFamily="34" charset="0"/>
              </a:rPr>
              <a:t>Achieving</a:t>
            </a:r>
          </a:p>
          <a:p>
            <a:pPr algn="ctr"/>
            <a:r>
              <a:rPr lang="en-US" sz="1600" b="1" dirty="0" smtClean="0">
                <a:latin typeface="Arial" pitchFamily="34" charset="0"/>
                <a:cs typeface="Arial" pitchFamily="34" charset="0"/>
              </a:rPr>
              <a:t>LDL-C</a:t>
            </a:r>
            <a:br>
              <a:rPr lang="en-US" sz="1600" b="1" dirty="0" smtClean="0">
                <a:latin typeface="Arial" pitchFamily="34" charset="0"/>
                <a:cs typeface="Arial" pitchFamily="34" charset="0"/>
              </a:rPr>
            </a:br>
            <a:r>
              <a:rPr lang="en-US" sz="1600" b="1" dirty="0" smtClean="0">
                <a:latin typeface="Arial" pitchFamily="34" charset="0"/>
                <a:cs typeface="Arial" pitchFamily="34" charset="0"/>
              </a:rPr>
              <a:t>&lt; 70 mg/dL</a:t>
            </a:r>
          </a:p>
        </p:txBody>
      </p:sp>
      <p:sp>
        <p:nvSpPr>
          <p:cNvPr id="14" name="Rectangle 13"/>
          <p:cNvSpPr/>
          <p:nvPr/>
        </p:nvSpPr>
        <p:spPr>
          <a:xfrm>
            <a:off x="283464" y="5440364"/>
            <a:ext cx="8724900" cy="706630"/>
          </a:xfrm>
          <a:prstGeom prst="rect">
            <a:avLst/>
          </a:prstGeom>
        </p:spPr>
        <p:txBody>
          <a:bodyPr wrap="square" lIns="0" tIns="0" rIns="0" bIns="0" anchor="b" anchorCtr="0">
            <a:noAutofit/>
          </a:bodyPr>
          <a:lstStyle/>
          <a:p>
            <a:r>
              <a:rPr lang="en-US" sz="900" dirty="0" smtClean="0">
                <a:solidFill>
                  <a:srgbClr val="FFFFFF"/>
                </a:solidFill>
                <a:latin typeface="Arial" pitchFamily="34" charset="0"/>
                <a:cs typeface="Arial" pitchFamily="34" charset="0"/>
              </a:rPr>
              <a:t>NHANES = National Health and Nutrition Examination Survey.</a:t>
            </a:r>
            <a:br>
              <a:rPr lang="en-US" sz="900" dirty="0" smtClean="0">
                <a:solidFill>
                  <a:srgbClr val="FFFFFF"/>
                </a:solidFill>
                <a:latin typeface="Arial" pitchFamily="34" charset="0"/>
                <a:cs typeface="Arial" pitchFamily="34" charset="0"/>
              </a:rPr>
            </a:br>
            <a:r>
              <a:rPr lang="en-US" sz="900" dirty="0" smtClean="0">
                <a:solidFill>
                  <a:srgbClr val="FFFFFF"/>
                </a:solidFill>
                <a:latin typeface="Arial" pitchFamily="34" charset="0"/>
                <a:cs typeface="Arial" pitchFamily="34" charset="0"/>
              </a:rPr>
              <a:t>*</a:t>
            </a:r>
            <a:r>
              <a:rPr lang="en-US" sz="900" dirty="0" smtClean="0">
                <a:solidFill>
                  <a:schemeClr val="bg1"/>
                </a:solidFill>
                <a:latin typeface="Arial" pitchFamily="34" charset="0"/>
                <a:cs typeface="Arial" pitchFamily="34" charset="0"/>
              </a:rPr>
              <a:t>NHANES defined CHD based on answers to questions about CHD, angina, and MI (patient survey).</a:t>
            </a:r>
            <a:endParaRPr lang="en-US" sz="900" dirty="0" smtClean="0">
              <a:solidFill>
                <a:srgbClr val="FFFFFF"/>
              </a:solidFill>
              <a:latin typeface="Arial" pitchFamily="34" charset="0"/>
              <a:cs typeface="Arial" pitchFamily="34" charset="0"/>
            </a:endParaRPr>
          </a:p>
        </p:txBody>
      </p:sp>
    </p:spTree>
    <p:extLst>
      <p:ext uri="{BB962C8B-B14F-4D97-AF65-F5344CB8AC3E}">
        <p14:creationId xmlns:p14="http://schemas.microsoft.com/office/powerpoint/2010/main" val="3621083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Amgen_Promo\MedEd\I4-499 Evo Speaker Training\PPT\Art Elements\MOA imagery 08.17.15\MOA Slide_2_08.17.15.jpg"/>
          <p:cNvPicPr>
            <a:picLocks noChangeAspect="1" noChangeArrowheads="1"/>
          </p:cNvPicPr>
          <p:nvPr/>
        </p:nvPicPr>
        <p:blipFill>
          <a:blip r:embed="rId3" cstate="screen"/>
          <a:srcRect/>
          <a:stretch>
            <a:fillRect/>
          </a:stretch>
        </p:blipFill>
        <p:spPr bwMode="auto">
          <a:xfrm>
            <a:off x="0" y="1588437"/>
            <a:ext cx="9144000" cy="3662076"/>
          </a:xfrm>
          <a:prstGeom prst="rect">
            <a:avLst/>
          </a:prstGeom>
          <a:noFill/>
        </p:spPr>
      </p:pic>
      <p:sp>
        <p:nvSpPr>
          <p:cNvPr id="15" name="Rectangle 14"/>
          <p:cNvSpPr/>
          <p:nvPr/>
        </p:nvSpPr>
        <p:spPr>
          <a:xfrm>
            <a:off x="59750" y="5408645"/>
            <a:ext cx="9036750" cy="42862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2000" b="1" dirty="0" smtClean="0">
                <a:solidFill>
                  <a:prstClr val="white"/>
                </a:solidFill>
                <a:latin typeface="Arial" pitchFamily="34" charset="0"/>
                <a:cs typeface="Arial" pitchFamily="34" charset="0"/>
              </a:rPr>
              <a:t>Recycled LDL receptors </a:t>
            </a:r>
            <a:r>
              <a:rPr lang="en-US" sz="2000" b="1" dirty="0" smtClean="0">
                <a:solidFill>
                  <a:prstClr val="white"/>
                </a:solidFill>
                <a:latin typeface="Arial" pitchFamily="34" charset="0"/>
                <a:cs typeface="Arial" pitchFamily="34" charset="0"/>
                <a:sym typeface="Wingdings"/>
              </a:rPr>
              <a:t>continue to clear plasma LDL</a:t>
            </a:r>
            <a:endParaRPr lang="en-US" sz="2000" b="1" dirty="0">
              <a:solidFill>
                <a:prstClr val="white"/>
              </a:solidFill>
              <a:latin typeface="Arial" pitchFamily="34" charset="0"/>
              <a:cs typeface="Arial" pitchFamily="34" charset="0"/>
            </a:endParaRPr>
          </a:p>
        </p:txBody>
      </p:sp>
      <p:sp>
        <p:nvSpPr>
          <p:cNvPr id="2" name="Title 1"/>
          <p:cNvSpPr>
            <a:spLocks noGrp="1"/>
          </p:cNvSpPr>
          <p:nvPr>
            <p:ph type="title"/>
          </p:nvPr>
        </p:nvSpPr>
        <p:spPr/>
        <p:txBody>
          <a:bodyPr>
            <a:normAutofit/>
          </a:bodyPr>
          <a:lstStyle/>
          <a:p>
            <a:r>
              <a:rPr lang="en-US" sz="2400" dirty="0" smtClean="0"/>
              <a:t>LDL Particles Are Cleared From the Plasma by Binding to </a:t>
            </a:r>
            <a:br>
              <a:rPr lang="en-US" sz="2400" dirty="0" smtClean="0"/>
            </a:br>
            <a:r>
              <a:rPr lang="en-US" sz="2400" dirty="0" smtClean="0"/>
              <a:t>LDL Receptors and Being Internalized by the Hepatocyte</a:t>
            </a:r>
            <a:r>
              <a:rPr lang="en-US" sz="2400" baseline="30000" dirty="0" smtClean="0"/>
              <a:t>1-3</a:t>
            </a:r>
            <a:endParaRPr lang="en-US" sz="2400" baseline="30000" dirty="0"/>
          </a:p>
        </p:txBody>
      </p:sp>
      <p:sp>
        <p:nvSpPr>
          <p:cNvPr id="10" name="TextBox 9"/>
          <p:cNvSpPr txBox="1"/>
          <p:nvPr/>
        </p:nvSpPr>
        <p:spPr>
          <a:xfrm>
            <a:off x="283464" y="6286955"/>
            <a:ext cx="7044858" cy="289946"/>
          </a:xfrm>
          <a:prstGeom prst="rect">
            <a:avLst/>
          </a:prstGeom>
          <a:noFill/>
        </p:spPr>
        <p:txBody>
          <a:bodyPr vert="horz" wrap="square" lIns="0" tIns="0" rIns="0" bIns="0" rtlCol="0" anchor="b" anchorCtr="0">
            <a:noAutofit/>
          </a:bodyPr>
          <a:lstStyle>
            <a:defPPr>
              <a:defRPr lang="en-US"/>
            </a:defPPr>
            <a:lvl1pPr>
              <a:defRPr sz="900" b="0">
                <a:solidFill>
                  <a:srgbClr val="000000"/>
                </a:solidFill>
                <a:latin typeface="Arial"/>
              </a:defRPr>
            </a:lvl1pPr>
          </a:lstStyle>
          <a:p>
            <a:r>
              <a:rPr lang="en-US" dirty="0" smtClean="0"/>
              <a:t>1. Brown MS, et al. </a:t>
            </a:r>
            <a:r>
              <a:rPr lang="en-US" i="1" dirty="0" smtClean="0"/>
              <a:t>Proc Natl Acad Sci U S A. </a:t>
            </a:r>
            <a:r>
              <a:rPr lang="en-US" dirty="0" smtClean="0"/>
              <a:t>1979;76:3330-3337. 2. Brown MS, et al. </a:t>
            </a:r>
            <a:r>
              <a:rPr lang="en-US" i="1" dirty="0" smtClean="0"/>
              <a:t>Science</a:t>
            </a:r>
            <a:r>
              <a:rPr lang="en-US" dirty="0" smtClean="0"/>
              <a:t>. 1986;232:34-47. </a:t>
            </a:r>
            <a:r>
              <a:rPr lang="en-US" dirty="0" smtClean="0">
                <a:latin typeface="Arial" pitchFamily="34" charset="0"/>
                <a:cs typeface="Arial" pitchFamily="34" charset="0"/>
              </a:rPr>
              <a:t>3. </a:t>
            </a:r>
            <a:r>
              <a:rPr lang="en-US" dirty="0" smtClean="0"/>
              <a:t>Steinberg D, et al. </a:t>
            </a:r>
            <a:br>
              <a:rPr lang="en-US" dirty="0" smtClean="0"/>
            </a:br>
            <a:r>
              <a:rPr lang="en-US" i="1" dirty="0" smtClean="0"/>
              <a:t>Proc Natl Acad Sci U S A. </a:t>
            </a:r>
            <a:r>
              <a:rPr lang="en-US" dirty="0" smtClean="0"/>
              <a:t>2009;106:9546-9547. </a:t>
            </a:r>
            <a:endParaRPr lang="en-US" dirty="0"/>
          </a:p>
        </p:txBody>
      </p:sp>
      <p:sp>
        <p:nvSpPr>
          <p:cNvPr id="40" name="Rectangle 39"/>
          <p:cNvSpPr/>
          <p:nvPr/>
        </p:nvSpPr>
        <p:spPr>
          <a:xfrm>
            <a:off x="-4624" y="1117600"/>
            <a:ext cx="9148623" cy="4898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1425227" y="1536960"/>
            <a:ext cx="221672" cy="221673"/>
          </a:xfrm>
          <a:prstGeom prst="ellipse">
            <a:avLst/>
          </a:prstGeom>
          <a:solidFill>
            <a:schemeClr val="accent2"/>
          </a:solidFill>
          <a:ln>
            <a:no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prstClr val="white"/>
                </a:solidFill>
                <a:latin typeface="Arial" pitchFamily="34" charset="0"/>
                <a:cs typeface="Arial" pitchFamily="34" charset="0"/>
              </a:rPr>
              <a:t>1</a:t>
            </a:r>
          </a:p>
        </p:txBody>
      </p:sp>
      <p:sp>
        <p:nvSpPr>
          <p:cNvPr id="43" name="Oval 42"/>
          <p:cNvSpPr/>
          <p:nvPr/>
        </p:nvSpPr>
        <p:spPr>
          <a:xfrm>
            <a:off x="1846919" y="3457551"/>
            <a:ext cx="221672" cy="221673"/>
          </a:xfrm>
          <a:prstGeom prst="ellipse">
            <a:avLst/>
          </a:prstGeom>
          <a:solidFill>
            <a:schemeClr val="accent2"/>
          </a:solidFill>
          <a:ln>
            <a:no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prstClr val="white"/>
                </a:solidFill>
                <a:latin typeface="Arial" pitchFamily="34" charset="0"/>
                <a:cs typeface="Arial" pitchFamily="34" charset="0"/>
              </a:rPr>
              <a:t>2</a:t>
            </a:r>
          </a:p>
        </p:txBody>
      </p:sp>
      <p:sp>
        <p:nvSpPr>
          <p:cNvPr id="44" name="TextBox 43"/>
          <p:cNvSpPr txBox="1"/>
          <p:nvPr/>
        </p:nvSpPr>
        <p:spPr>
          <a:xfrm>
            <a:off x="1691529" y="1523147"/>
            <a:ext cx="2799198" cy="24929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lIns="0" tIns="0" rIns="0" bIns="0" rtlCol="0" anchor="ctr" anchorCtr="0">
            <a:noAutofit/>
          </a:bodyPr>
          <a:lstStyle/>
          <a:p>
            <a:pPr>
              <a:lnSpc>
                <a:spcPct val="90000"/>
              </a:lnSpc>
            </a:pPr>
            <a:r>
              <a:rPr lang="en-US" sz="1400" b="1" dirty="0" smtClean="0">
                <a:solidFill>
                  <a:srgbClr val="000000"/>
                </a:solidFill>
                <a:latin typeface="Arial" pitchFamily="34" charset="0"/>
              </a:rPr>
              <a:t>LDL </a:t>
            </a:r>
            <a:r>
              <a:rPr lang="en-US" sz="1400" b="1" dirty="0">
                <a:solidFill>
                  <a:srgbClr val="000000"/>
                </a:solidFill>
                <a:latin typeface="Arial" pitchFamily="34" charset="0"/>
              </a:rPr>
              <a:t>binds to LDL receptor</a:t>
            </a:r>
          </a:p>
        </p:txBody>
      </p:sp>
      <p:sp>
        <p:nvSpPr>
          <p:cNvPr id="45" name="Rectangle 44"/>
          <p:cNvSpPr/>
          <p:nvPr/>
        </p:nvSpPr>
        <p:spPr>
          <a:xfrm>
            <a:off x="268894" y="3326367"/>
            <a:ext cx="1523491" cy="1038820"/>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lIns="0" tIns="0" rIns="0" bIns="0" rtlCol="0" anchor="ctr" anchorCtr="0">
            <a:noAutofit/>
          </a:bodyPr>
          <a:lstStyle/>
          <a:p>
            <a:pPr algn="r">
              <a:lnSpc>
                <a:spcPct val="90000"/>
              </a:lnSpc>
            </a:pPr>
            <a:r>
              <a:rPr lang="en-US" sz="1400" b="1" dirty="0" smtClean="0">
                <a:solidFill>
                  <a:srgbClr val="000000"/>
                </a:solidFill>
                <a:latin typeface="Arial" pitchFamily="34" charset="0"/>
              </a:rPr>
              <a:t>LDL/LDL receptor complex internalized by hepatocyte</a:t>
            </a:r>
            <a:endParaRPr lang="en-US" sz="1400" b="1" dirty="0">
              <a:solidFill>
                <a:srgbClr val="000000"/>
              </a:solidFill>
              <a:latin typeface="Arial" pitchFamily="34" charset="0"/>
            </a:endParaRPr>
          </a:p>
        </p:txBody>
      </p:sp>
      <p:sp>
        <p:nvSpPr>
          <p:cNvPr id="46" name="Rectangle 45"/>
          <p:cNvSpPr/>
          <p:nvPr/>
        </p:nvSpPr>
        <p:spPr>
          <a:xfrm>
            <a:off x="3570428" y="3121440"/>
            <a:ext cx="1586208" cy="489365"/>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lIns="0" tIns="0" rIns="0" bIns="0" rtlCol="0" anchor="ctr" anchorCtr="0">
            <a:noAutofit/>
          </a:bodyPr>
          <a:lstStyle/>
          <a:p>
            <a:pPr algn="r">
              <a:lnSpc>
                <a:spcPct val="90000"/>
              </a:lnSpc>
            </a:pPr>
            <a:r>
              <a:rPr lang="en-US" sz="1400" b="1" dirty="0">
                <a:solidFill>
                  <a:srgbClr val="000000"/>
                </a:solidFill>
                <a:latin typeface="Arial" pitchFamily="34" charset="0"/>
              </a:rPr>
              <a:t>LDL </a:t>
            </a:r>
            <a:r>
              <a:rPr lang="en-US" sz="1400" b="1" dirty="0" smtClean="0">
                <a:solidFill>
                  <a:srgbClr val="000000"/>
                </a:solidFill>
                <a:latin typeface="Arial" pitchFamily="34" charset="0"/>
              </a:rPr>
              <a:t>degraded in </a:t>
            </a:r>
            <a:r>
              <a:rPr lang="en-US" sz="1400" b="1" dirty="0">
                <a:solidFill>
                  <a:srgbClr val="000000"/>
                </a:solidFill>
                <a:latin typeface="Arial" pitchFamily="34" charset="0"/>
              </a:rPr>
              <a:t>lysosome</a:t>
            </a:r>
          </a:p>
        </p:txBody>
      </p:sp>
      <p:sp>
        <p:nvSpPr>
          <p:cNvPr id="47" name="Oval 46"/>
          <p:cNvSpPr/>
          <p:nvPr/>
        </p:nvSpPr>
        <p:spPr>
          <a:xfrm>
            <a:off x="5193065" y="3163092"/>
            <a:ext cx="221672" cy="221673"/>
          </a:xfrm>
          <a:prstGeom prst="ellipse">
            <a:avLst/>
          </a:prstGeom>
          <a:solidFill>
            <a:schemeClr val="accent2"/>
          </a:solidFill>
          <a:ln>
            <a:no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prstClr val="white"/>
                </a:solidFill>
                <a:latin typeface="Arial" pitchFamily="34" charset="0"/>
                <a:cs typeface="Arial" pitchFamily="34" charset="0"/>
              </a:rPr>
              <a:t>3</a:t>
            </a:r>
          </a:p>
        </p:txBody>
      </p:sp>
      <p:sp>
        <p:nvSpPr>
          <p:cNvPr id="48" name="Oval 47"/>
          <p:cNvSpPr/>
          <p:nvPr/>
        </p:nvSpPr>
        <p:spPr>
          <a:xfrm>
            <a:off x="7938309" y="3417411"/>
            <a:ext cx="221672" cy="221673"/>
          </a:xfrm>
          <a:prstGeom prst="ellipse">
            <a:avLst/>
          </a:prstGeom>
          <a:solidFill>
            <a:schemeClr val="accent2"/>
          </a:solidFill>
          <a:ln>
            <a:no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prstClr val="white"/>
                </a:solidFill>
                <a:latin typeface="Arial" pitchFamily="34" charset="0"/>
                <a:cs typeface="Arial" pitchFamily="34" charset="0"/>
              </a:rPr>
              <a:t>4</a:t>
            </a:r>
          </a:p>
        </p:txBody>
      </p:sp>
      <p:sp>
        <p:nvSpPr>
          <p:cNvPr id="49" name="Rectangle 48"/>
          <p:cNvSpPr/>
          <p:nvPr/>
        </p:nvSpPr>
        <p:spPr>
          <a:xfrm>
            <a:off x="8209432" y="3420391"/>
            <a:ext cx="923975" cy="400313"/>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lIns="0" tIns="0" rIns="0" bIns="0" rtlCol="0" anchor="t" anchorCtr="0">
            <a:noAutofit/>
          </a:bodyPr>
          <a:lstStyle/>
          <a:p>
            <a:pPr>
              <a:lnSpc>
                <a:spcPct val="90000"/>
              </a:lnSpc>
            </a:pPr>
            <a:r>
              <a:rPr lang="en-US" sz="1400" b="1" dirty="0" smtClean="0">
                <a:solidFill>
                  <a:srgbClr val="000000"/>
                </a:solidFill>
                <a:latin typeface="Arial" pitchFamily="34" charset="0"/>
              </a:rPr>
              <a:t>LDL receptor recycled</a:t>
            </a:r>
            <a:br>
              <a:rPr lang="en-US" sz="1400" b="1" dirty="0" smtClean="0">
                <a:solidFill>
                  <a:srgbClr val="000000"/>
                </a:solidFill>
                <a:latin typeface="Arial" pitchFamily="34" charset="0"/>
              </a:rPr>
            </a:br>
            <a:r>
              <a:rPr lang="en-US" sz="1400" b="1" dirty="0" smtClean="0">
                <a:solidFill>
                  <a:srgbClr val="000000"/>
                </a:solidFill>
                <a:latin typeface="Arial" pitchFamily="34" charset="0"/>
              </a:rPr>
              <a:t>to cell surface</a:t>
            </a:r>
          </a:p>
        </p:txBody>
      </p:sp>
      <p:sp>
        <p:nvSpPr>
          <p:cNvPr id="16" name="TextBox 15"/>
          <p:cNvSpPr txBox="1"/>
          <p:nvPr/>
        </p:nvSpPr>
        <p:spPr>
          <a:xfrm>
            <a:off x="7786457" y="4942114"/>
            <a:ext cx="1208088" cy="24424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lIns="0" tIns="0" rIns="0" bIns="0" rtlCol="0" anchor="ctr" anchorCtr="0">
            <a:noAutofit/>
          </a:bodyPr>
          <a:lstStyle/>
          <a:p>
            <a:pPr algn="r">
              <a:lnSpc>
                <a:spcPct val="90000"/>
              </a:lnSpc>
            </a:pPr>
            <a:r>
              <a:rPr lang="en-US" sz="1600" b="1" dirty="0" smtClean="0">
                <a:solidFill>
                  <a:schemeClr val="tx1">
                    <a:lumMod val="85000"/>
                    <a:lumOff val="15000"/>
                  </a:schemeClr>
                </a:solidFill>
                <a:latin typeface="Arial" pitchFamily="34" charset="0"/>
              </a:rPr>
              <a:t>Hepatocyte</a:t>
            </a:r>
            <a:endParaRPr lang="en-US" sz="1600" b="1" dirty="0">
              <a:solidFill>
                <a:schemeClr val="tx1">
                  <a:lumMod val="85000"/>
                  <a:lumOff val="15000"/>
                </a:schemeClr>
              </a:solidFill>
              <a:latin typeface="Arial" pitchFamily="34" charset="0"/>
            </a:endParaRPr>
          </a:p>
        </p:txBody>
      </p:sp>
      <p:pic>
        <p:nvPicPr>
          <p:cNvPr id="1027" name="Picture 3" descr="P:\Amgen_Promo\MedEd\I4-499 Evo Speaker Training\PPT\Art Elements\MOA imagery 08.10.15\LDL.png"/>
          <p:cNvPicPr>
            <a:picLocks noChangeAspect="1" noChangeArrowheads="1"/>
          </p:cNvPicPr>
          <p:nvPr/>
        </p:nvPicPr>
        <p:blipFill>
          <a:blip r:embed="rId4" cstate="screen"/>
          <a:srcRect/>
          <a:stretch>
            <a:fillRect/>
          </a:stretch>
        </p:blipFill>
        <p:spPr bwMode="auto">
          <a:xfrm>
            <a:off x="0" y="1363598"/>
            <a:ext cx="820521" cy="811024"/>
          </a:xfrm>
          <a:prstGeom prst="rect">
            <a:avLst/>
          </a:prstGeom>
          <a:noFill/>
        </p:spPr>
      </p:pic>
      <p:sp>
        <p:nvSpPr>
          <p:cNvPr id="18" name="TextBox 17"/>
          <p:cNvSpPr txBox="1"/>
          <p:nvPr/>
        </p:nvSpPr>
        <p:spPr>
          <a:xfrm>
            <a:off x="7609114" y="1422582"/>
            <a:ext cx="1385431" cy="230868"/>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lIns="0" tIns="0" rIns="0" bIns="0" rtlCol="0" anchor="ctr" anchorCtr="0">
            <a:noAutofit/>
          </a:bodyPr>
          <a:lstStyle/>
          <a:p>
            <a:pPr algn="r">
              <a:lnSpc>
                <a:spcPct val="90000"/>
              </a:lnSpc>
            </a:pPr>
            <a:r>
              <a:rPr lang="en-US" sz="1600" b="1" dirty="0" smtClean="0">
                <a:solidFill>
                  <a:schemeClr val="tx1">
                    <a:lumMod val="85000"/>
                    <a:lumOff val="15000"/>
                  </a:schemeClr>
                </a:solidFill>
                <a:latin typeface="Arial" pitchFamily="34" charset="0"/>
              </a:rPr>
              <a:t>Intravascular</a:t>
            </a:r>
            <a:endParaRPr lang="en-US" sz="1600" b="1" dirty="0">
              <a:solidFill>
                <a:schemeClr val="tx1">
                  <a:lumMod val="85000"/>
                  <a:lumOff val="15000"/>
                </a:schemeClr>
              </a:solidFill>
              <a:latin typeface="Arial" pitchFamily="34" charset="0"/>
            </a:endParaRPr>
          </a:p>
        </p:txBody>
      </p:sp>
    </p:spTree>
    <p:extLst>
      <p:ext uri="{BB962C8B-B14F-4D97-AF65-F5344CB8AC3E}">
        <p14:creationId xmlns:p14="http://schemas.microsoft.com/office/powerpoint/2010/main" val="38615331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Amgen_Promo\MedEd\I4-499 Evo Speaker Training\PPT\Art Elements\MOA imagery 08.17.15\MOA Slide_3_08.17.15.jpg"/>
          <p:cNvPicPr>
            <a:picLocks noChangeAspect="1" noChangeArrowheads="1"/>
          </p:cNvPicPr>
          <p:nvPr/>
        </p:nvPicPr>
        <p:blipFill>
          <a:blip r:embed="rId3" cstate="screen"/>
          <a:srcRect/>
          <a:stretch>
            <a:fillRect/>
          </a:stretch>
        </p:blipFill>
        <p:spPr bwMode="auto">
          <a:xfrm>
            <a:off x="0" y="1597962"/>
            <a:ext cx="9144000" cy="3662076"/>
          </a:xfrm>
          <a:prstGeom prst="rect">
            <a:avLst/>
          </a:prstGeom>
          <a:noFill/>
        </p:spPr>
      </p:pic>
      <p:sp>
        <p:nvSpPr>
          <p:cNvPr id="20" name="Rectangle 19"/>
          <p:cNvSpPr/>
          <p:nvPr/>
        </p:nvSpPr>
        <p:spPr>
          <a:xfrm>
            <a:off x="-4624" y="1117601"/>
            <a:ext cx="9148623" cy="4898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normAutofit/>
          </a:bodyPr>
          <a:lstStyle/>
          <a:p>
            <a:r>
              <a:rPr lang="en-US" sz="2400" dirty="0" smtClean="0">
                <a:solidFill>
                  <a:prstClr val="white"/>
                </a:solidFill>
              </a:rPr>
              <a:t>PCSK9 Binds to the LDL Receptor and Targets the LDL Receptor for Degradation</a:t>
            </a:r>
            <a:r>
              <a:rPr lang="en-US" sz="2400" baseline="30000" dirty="0" smtClean="0">
                <a:solidFill>
                  <a:prstClr val="white"/>
                </a:solidFill>
              </a:rPr>
              <a:t>1-3</a:t>
            </a:r>
            <a:endParaRPr lang="en-US" sz="2400" baseline="30000" dirty="0"/>
          </a:p>
        </p:txBody>
      </p:sp>
      <p:sp>
        <p:nvSpPr>
          <p:cNvPr id="12" name="TextBox 11"/>
          <p:cNvSpPr txBox="1"/>
          <p:nvPr/>
        </p:nvSpPr>
        <p:spPr>
          <a:xfrm>
            <a:off x="283464" y="6289271"/>
            <a:ext cx="7017963" cy="289946"/>
          </a:xfrm>
          <a:prstGeom prst="rect">
            <a:avLst/>
          </a:prstGeom>
          <a:noFill/>
        </p:spPr>
        <p:txBody>
          <a:bodyPr vert="horz" wrap="square" lIns="0" tIns="0" rIns="0" bIns="0" rtlCol="0" anchor="b" anchorCtr="0">
            <a:noAutofit/>
          </a:bodyPr>
          <a:lstStyle>
            <a:defPPr>
              <a:defRPr lang="en-US"/>
            </a:defPPr>
            <a:lvl1pPr>
              <a:defRPr sz="900" b="0">
                <a:solidFill>
                  <a:srgbClr val="000000"/>
                </a:solidFill>
                <a:latin typeface="Arial"/>
              </a:defRPr>
            </a:lvl1pPr>
          </a:lstStyle>
          <a:p>
            <a:r>
              <a:rPr lang="en-US" dirty="0" smtClean="0"/>
              <a:t>1. Abifadel M, et al. </a:t>
            </a:r>
            <a:r>
              <a:rPr lang="en-US" i="1" dirty="0" smtClean="0"/>
              <a:t>Hum Mutat. </a:t>
            </a:r>
            <a:r>
              <a:rPr lang="en-US" dirty="0" smtClean="0"/>
              <a:t>2009;30:520-529. 2.</a:t>
            </a:r>
            <a:r>
              <a:rPr lang="en-US" dirty="0" smtClean="0">
                <a:latin typeface="Arial" pitchFamily="34" charset="0"/>
                <a:cs typeface="Arial" pitchFamily="34" charset="0"/>
              </a:rPr>
              <a:t>Seidah NG, et al. </a:t>
            </a:r>
            <a:r>
              <a:rPr lang="en-US" i="1" dirty="0" smtClean="0">
                <a:latin typeface="Arial" pitchFamily="34" charset="0"/>
                <a:cs typeface="Arial" pitchFamily="34" charset="0"/>
              </a:rPr>
              <a:t>Circ Res. </a:t>
            </a:r>
            <a:r>
              <a:rPr lang="en-US" dirty="0" smtClean="0">
                <a:latin typeface="Arial" pitchFamily="34" charset="0"/>
                <a:cs typeface="Arial" pitchFamily="34" charset="0"/>
              </a:rPr>
              <a:t>2014;114:1022-1036. 3. </a:t>
            </a:r>
            <a:r>
              <a:rPr lang="en-US" dirty="0" smtClean="0"/>
              <a:t>Steinberg D, et al. </a:t>
            </a:r>
            <a:r>
              <a:rPr lang="en-US" i="1" dirty="0" smtClean="0"/>
              <a:t>Proc Natl Acad Sci U S A. </a:t>
            </a:r>
            <a:r>
              <a:rPr lang="en-US" dirty="0" smtClean="0"/>
              <a:t>2009;106:9546-9547. </a:t>
            </a:r>
            <a:endParaRPr lang="en-US" dirty="0"/>
          </a:p>
        </p:txBody>
      </p:sp>
      <p:sp>
        <p:nvSpPr>
          <p:cNvPr id="43" name="TextBox 42"/>
          <p:cNvSpPr txBox="1"/>
          <p:nvPr/>
        </p:nvSpPr>
        <p:spPr>
          <a:xfrm rot="18175470">
            <a:off x="7519714" y="3260112"/>
            <a:ext cx="762000" cy="457200"/>
          </a:xfrm>
          <a:prstGeom prst="rect">
            <a:avLst/>
          </a:prstGeom>
          <a:noFill/>
        </p:spPr>
        <p:txBody>
          <a:bodyPr wrap="square" lIns="0" tIns="0" rIns="0" bIns="0" rtlCol="0" anchor="ctr">
            <a:noAutofit/>
          </a:bodyPr>
          <a:lstStyle/>
          <a:p>
            <a:pPr algn="ctr"/>
            <a:r>
              <a:rPr lang="en-US" sz="2300" b="1" dirty="0">
                <a:solidFill>
                  <a:srgbClr val="E53E30"/>
                </a:solidFill>
                <a:latin typeface="Arial" pitchFamily="34" charset="0"/>
                <a:cs typeface="Arial" pitchFamily="34" charset="0"/>
              </a:rPr>
              <a:t>X</a:t>
            </a:r>
          </a:p>
        </p:txBody>
      </p:sp>
      <p:sp>
        <p:nvSpPr>
          <p:cNvPr id="44" name="Oval 43"/>
          <p:cNvSpPr/>
          <p:nvPr/>
        </p:nvSpPr>
        <p:spPr>
          <a:xfrm>
            <a:off x="753095" y="3544118"/>
            <a:ext cx="221672" cy="221673"/>
          </a:xfrm>
          <a:prstGeom prst="ellipse">
            <a:avLst/>
          </a:prstGeom>
          <a:solidFill>
            <a:schemeClr val="accent2"/>
          </a:solidFill>
          <a:ln>
            <a:no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prstClr val="white"/>
                </a:solidFill>
                <a:latin typeface="Arial" pitchFamily="34" charset="0"/>
                <a:cs typeface="Arial" pitchFamily="34" charset="0"/>
              </a:rPr>
              <a:t>1</a:t>
            </a:r>
          </a:p>
        </p:txBody>
      </p:sp>
      <p:sp>
        <p:nvSpPr>
          <p:cNvPr id="45" name="Oval 44"/>
          <p:cNvSpPr/>
          <p:nvPr/>
        </p:nvSpPr>
        <p:spPr>
          <a:xfrm>
            <a:off x="1297732" y="2592614"/>
            <a:ext cx="221672" cy="221673"/>
          </a:xfrm>
          <a:prstGeom prst="ellipse">
            <a:avLst/>
          </a:prstGeom>
          <a:solidFill>
            <a:schemeClr val="accent2"/>
          </a:solidFill>
          <a:ln>
            <a:no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prstClr val="white"/>
                </a:solidFill>
                <a:latin typeface="Arial" pitchFamily="34" charset="0"/>
                <a:cs typeface="Arial" pitchFamily="34" charset="0"/>
              </a:rPr>
              <a:t>2</a:t>
            </a:r>
          </a:p>
        </p:txBody>
      </p:sp>
      <p:sp>
        <p:nvSpPr>
          <p:cNvPr id="46" name="Oval 45"/>
          <p:cNvSpPr/>
          <p:nvPr/>
        </p:nvSpPr>
        <p:spPr>
          <a:xfrm>
            <a:off x="4114802" y="3042227"/>
            <a:ext cx="221672" cy="221673"/>
          </a:xfrm>
          <a:prstGeom prst="ellipse">
            <a:avLst/>
          </a:prstGeom>
          <a:solidFill>
            <a:schemeClr val="accent2"/>
          </a:solidFill>
          <a:ln>
            <a:no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latin typeface="Arial" pitchFamily="34" charset="0"/>
                <a:cs typeface="Arial" pitchFamily="34" charset="0"/>
              </a:rPr>
              <a:t>4</a:t>
            </a:r>
            <a:endParaRPr lang="en-US" sz="1400" b="1" dirty="0">
              <a:solidFill>
                <a:prstClr val="white"/>
              </a:solidFill>
              <a:latin typeface="Arial" pitchFamily="34" charset="0"/>
              <a:cs typeface="Arial" pitchFamily="34" charset="0"/>
            </a:endParaRPr>
          </a:p>
        </p:txBody>
      </p:sp>
      <p:sp>
        <p:nvSpPr>
          <p:cNvPr id="47" name="Oval 46"/>
          <p:cNvSpPr/>
          <p:nvPr/>
        </p:nvSpPr>
        <p:spPr>
          <a:xfrm>
            <a:off x="8026400" y="3581977"/>
            <a:ext cx="221672" cy="221673"/>
          </a:xfrm>
          <a:prstGeom prst="ellipse">
            <a:avLst/>
          </a:prstGeom>
          <a:solidFill>
            <a:schemeClr val="accent2"/>
          </a:solidFill>
          <a:ln>
            <a:no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latin typeface="Arial" pitchFamily="34" charset="0"/>
                <a:cs typeface="Arial" pitchFamily="34" charset="0"/>
              </a:rPr>
              <a:t>5</a:t>
            </a:r>
            <a:endParaRPr lang="en-US" sz="1400" b="1" dirty="0">
              <a:solidFill>
                <a:prstClr val="white"/>
              </a:solidFill>
              <a:latin typeface="Arial" pitchFamily="34" charset="0"/>
              <a:cs typeface="Arial" pitchFamily="34" charset="0"/>
            </a:endParaRPr>
          </a:p>
        </p:txBody>
      </p:sp>
      <p:sp>
        <p:nvSpPr>
          <p:cNvPr id="48" name="Rectangle 47"/>
          <p:cNvSpPr/>
          <p:nvPr/>
        </p:nvSpPr>
        <p:spPr>
          <a:xfrm>
            <a:off x="89748" y="3372282"/>
            <a:ext cx="1071878" cy="1173125"/>
          </a:xfrm>
          <a:prstGeom prst="rect">
            <a:avLst/>
          </a:prstGeom>
        </p:spPr>
        <p:txBody>
          <a:bodyPr wrap="square" lIns="0" tIns="0" rIns="0" bIns="0" anchor="ctr" anchorCtr="0">
            <a:noAutofit/>
          </a:bodyPr>
          <a:lstStyle/>
          <a:p>
            <a:r>
              <a:rPr lang="en-US" sz="1400" b="1" dirty="0">
                <a:solidFill>
                  <a:prstClr val="black"/>
                </a:solidFill>
                <a:latin typeface="Arial" pitchFamily="34" charset="0"/>
              </a:rPr>
              <a:t>PCSK9: made in hepatocyte, </a:t>
            </a:r>
            <a:r>
              <a:rPr lang="en-US" sz="1400" b="1" dirty="0" smtClean="0">
                <a:solidFill>
                  <a:prstClr val="black"/>
                </a:solidFill>
                <a:latin typeface="Arial" pitchFamily="34" charset="0"/>
              </a:rPr>
              <a:t>secreted</a:t>
            </a:r>
            <a:endParaRPr lang="en-US" sz="1400" dirty="0">
              <a:solidFill>
                <a:prstClr val="black"/>
              </a:solidFill>
              <a:latin typeface="Arial" pitchFamily="34" charset="0"/>
            </a:endParaRPr>
          </a:p>
        </p:txBody>
      </p:sp>
      <p:sp>
        <p:nvSpPr>
          <p:cNvPr id="49" name="Rectangle 48"/>
          <p:cNvSpPr/>
          <p:nvPr/>
        </p:nvSpPr>
        <p:spPr>
          <a:xfrm>
            <a:off x="982807" y="2926079"/>
            <a:ext cx="980371" cy="693019"/>
          </a:xfrm>
          <a:prstGeom prst="rect">
            <a:avLst/>
          </a:prstGeom>
        </p:spPr>
        <p:txBody>
          <a:bodyPr wrap="square" lIns="0" tIns="0" rIns="0" bIns="0" anchor="ctr" anchorCtr="0">
            <a:noAutofit/>
          </a:bodyPr>
          <a:lstStyle/>
          <a:p>
            <a:pPr algn="ctr"/>
            <a:r>
              <a:rPr lang="en-US" sz="1400" b="1" dirty="0">
                <a:solidFill>
                  <a:prstClr val="black"/>
                </a:solidFill>
                <a:latin typeface="Arial" pitchFamily="34" charset="0"/>
              </a:rPr>
              <a:t>PCSK9 </a:t>
            </a:r>
            <a:r>
              <a:rPr lang="en-US" sz="1400" b="1" dirty="0" smtClean="0">
                <a:solidFill>
                  <a:prstClr val="black"/>
                </a:solidFill>
                <a:latin typeface="Arial" pitchFamily="34" charset="0"/>
              </a:rPr>
              <a:t/>
            </a:r>
            <a:br>
              <a:rPr lang="en-US" sz="1400" b="1" dirty="0" smtClean="0">
                <a:solidFill>
                  <a:prstClr val="black"/>
                </a:solidFill>
                <a:latin typeface="Arial" pitchFamily="34" charset="0"/>
              </a:rPr>
            </a:br>
            <a:r>
              <a:rPr lang="en-US" sz="1400" b="1" dirty="0" smtClean="0">
                <a:solidFill>
                  <a:prstClr val="black"/>
                </a:solidFill>
                <a:latin typeface="Arial" pitchFamily="34" charset="0"/>
              </a:rPr>
              <a:t>binds </a:t>
            </a:r>
            <a:r>
              <a:rPr lang="en-US" sz="1400" b="1" dirty="0">
                <a:solidFill>
                  <a:prstClr val="black"/>
                </a:solidFill>
                <a:latin typeface="Arial" pitchFamily="34" charset="0"/>
              </a:rPr>
              <a:t/>
            </a:r>
            <a:br>
              <a:rPr lang="en-US" sz="1400" b="1" dirty="0">
                <a:solidFill>
                  <a:prstClr val="black"/>
                </a:solidFill>
                <a:latin typeface="Arial" pitchFamily="34" charset="0"/>
              </a:rPr>
            </a:br>
            <a:r>
              <a:rPr lang="en-US" sz="1400" b="1" dirty="0">
                <a:solidFill>
                  <a:prstClr val="black"/>
                </a:solidFill>
                <a:latin typeface="Arial" pitchFamily="34" charset="0"/>
              </a:rPr>
              <a:t>to LDL </a:t>
            </a:r>
            <a:r>
              <a:rPr lang="en-US" sz="1400" b="1" dirty="0" smtClean="0">
                <a:solidFill>
                  <a:prstClr val="black"/>
                </a:solidFill>
                <a:latin typeface="Arial" pitchFamily="34" charset="0"/>
              </a:rPr>
              <a:t/>
            </a:r>
            <a:br>
              <a:rPr lang="en-US" sz="1400" b="1" dirty="0" smtClean="0">
                <a:solidFill>
                  <a:prstClr val="black"/>
                </a:solidFill>
                <a:latin typeface="Arial" pitchFamily="34" charset="0"/>
              </a:rPr>
            </a:br>
            <a:r>
              <a:rPr lang="en-US" sz="1400" b="1" dirty="0" smtClean="0">
                <a:solidFill>
                  <a:prstClr val="black"/>
                </a:solidFill>
                <a:latin typeface="Arial" pitchFamily="34" charset="0"/>
              </a:rPr>
              <a:t>receptor</a:t>
            </a:r>
            <a:endParaRPr lang="en-US" sz="1400" dirty="0">
              <a:solidFill>
                <a:prstClr val="black"/>
              </a:solidFill>
              <a:latin typeface="Arial" pitchFamily="34" charset="0"/>
            </a:endParaRPr>
          </a:p>
        </p:txBody>
      </p:sp>
      <p:sp>
        <p:nvSpPr>
          <p:cNvPr id="50" name="Rectangle 49"/>
          <p:cNvSpPr/>
          <p:nvPr/>
        </p:nvSpPr>
        <p:spPr>
          <a:xfrm>
            <a:off x="4376512" y="3152102"/>
            <a:ext cx="1985159" cy="646331"/>
          </a:xfrm>
          <a:prstGeom prst="rect">
            <a:avLst/>
          </a:prstGeom>
        </p:spPr>
        <p:txBody>
          <a:bodyPr wrap="square" lIns="0" tIns="0" rIns="0" bIns="0" anchor="ctr" anchorCtr="0">
            <a:noAutofit/>
          </a:bodyPr>
          <a:lstStyle/>
          <a:p>
            <a:r>
              <a:rPr lang="en-US" sz="1400" b="1" dirty="0" smtClean="0">
                <a:solidFill>
                  <a:prstClr val="black"/>
                </a:solidFill>
                <a:latin typeface="Arial" pitchFamily="34" charset="0"/>
              </a:rPr>
              <a:t>LDL receptor as </a:t>
            </a:r>
            <a:br>
              <a:rPr lang="en-US" sz="1400" b="1" dirty="0" smtClean="0">
                <a:solidFill>
                  <a:prstClr val="black"/>
                </a:solidFill>
                <a:latin typeface="Arial" pitchFamily="34" charset="0"/>
              </a:rPr>
            </a:br>
            <a:r>
              <a:rPr lang="en-US" sz="1400" b="1" dirty="0" smtClean="0">
                <a:solidFill>
                  <a:prstClr val="black"/>
                </a:solidFill>
                <a:latin typeface="Arial" pitchFamily="34" charset="0"/>
              </a:rPr>
              <a:t>part of entire </a:t>
            </a:r>
            <a:br>
              <a:rPr lang="en-US" sz="1400" b="1" dirty="0" smtClean="0">
                <a:solidFill>
                  <a:prstClr val="black"/>
                </a:solidFill>
                <a:latin typeface="Arial" pitchFamily="34" charset="0"/>
              </a:rPr>
            </a:br>
            <a:r>
              <a:rPr lang="en-US" sz="1400" b="1" dirty="0" smtClean="0">
                <a:solidFill>
                  <a:prstClr val="black"/>
                </a:solidFill>
                <a:latin typeface="Arial" pitchFamily="34" charset="0"/>
              </a:rPr>
              <a:t>complex is </a:t>
            </a:r>
            <a:br>
              <a:rPr lang="en-US" sz="1400" b="1" dirty="0" smtClean="0">
                <a:solidFill>
                  <a:prstClr val="black"/>
                </a:solidFill>
                <a:latin typeface="Arial" pitchFamily="34" charset="0"/>
              </a:rPr>
            </a:br>
            <a:r>
              <a:rPr lang="en-US" sz="1400" b="1" dirty="0" smtClean="0">
                <a:solidFill>
                  <a:prstClr val="black"/>
                </a:solidFill>
                <a:latin typeface="Arial" pitchFamily="34" charset="0"/>
              </a:rPr>
              <a:t>degraded</a:t>
            </a:r>
            <a:endParaRPr lang="en-US" sz="1400" dirty="0">
              <a:solidFill>
                <a:prstClr val="black"/>
              </a:solidFill>
              <a:latin typeface="Arial" pitchFamily="34" charset="0"/>
            </a:endParaRPr>
          </a:p>
        </p:txBody>
      </p:sp>
      <p:sp>
        <p:nvSpPr>
          <p:cNvPr id="51" name="Rectangle 50"/>
          <p:cNvSpPr/>
          <p:nvPr/>
        </p:nvSpPr>
        <p:spPr>
          <a:xfrm>
            <a:off x="8280650" y="3567385"/>
            <a:ext cx="866775" cy="546128"/>
          </a:xfrm>
          <a:prstGeom prst="rect">
            <a:avLst/>
          </a:prstGeom>
        </p:spPr>
        <p:txBody>
          <a:bodyPr wrap="square" lIns="0" tIns="0" rIns="0" bIns="0" anchor="t" anchorCtr="0">
            <a:noAutofit/>
          </a:bodyPr>
          <a:lstStyle/>
          <a:p>
            <a:r>
              <a:rPr lang="en-US" sz="1400" b="1" dirty="0" smtClean="0">
                <a:solidFill>
                  <a:prstClr val="black"/>
                </a:solidFill>
                <a:latin typeface="Arial" pitchFamily="34" charset="0"/>
              </a:rPr>
              <a:t>LDL receptor not recycled</a:t>
            </a:r>
            <a:endParaRPr lang="en-US" sz="1400" dirty="0">
              <a:solidFill>
                <a:prstClr val="black"/>
              </a:solidFill>
              <a:latin typeface="Arial" pitchFamily="34" charset="0"/>
            </a:endParaRPr>
          </a:p>
        </p:txBody>
      </p:sp>
      <p:sp>
        <p:nvSpPr>
          <p:cNvPr id="16" name="Oval 15"/>
          <p:cNvSpPr/>
          <p:nvPr/>
        </p:nvSpPr>
        <p:spPr>
          <a:xfrm>
            <a:off x="2193061" y="3018637"/>
            <a:ext cx="221672" cy="221673"/>
          </a:xfrm>
          <a:prstGeom prst="ellipse">
            <a:avLst/>
          </a:prstGeom>
          <a:solidFill>
            <a:schemeClr val="accent2"/>
          </a:solidFill>
          <a:ln>
            <a:no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prstClr val="white"/>
                </a:solidFill>
                <a:latin typeface="Arial" pitchFamily="34" charset="0"/>
                <a:cs typeface="Arial" pitchFamily="34" charset="0"/>
              </a:rPr>
              <a:t>3</a:t>
            </a:r>
          </a:p>
        </p:txBody>
      </p:sp>
      <p:sp>
        <p:nvSpPr>
          <p:cNvPr id="17" name="Rectangle 16"/>
          <p:cNvSpPr/>
          <p:nvPr/>
        </p:nvSpPr>
        <p:spPr>
          <a:xfrm>
            <a:off x="2450307" y="2887979"/>
            <a:ext cx="1577499" cy="693019"/>
          </a:xfrm>
          <a:prstGeom prst="rect">
            <a:avLst/>
          </a:prstGeom>
        </p:spPr>
        <p:txBody>
          <a:bodyPr wrap="square" lIns="0" tIns="0" rIns="0" bIns="0" anchor="ctr" anchorCtr="0">
            <a:noAutofit/>
          </a:bodyPr>
          <a:lstStyle/>
          <a:p>
            <a:r>
              <a:rPr lang="en-US" sz="1400" b="1" dirty="0" smtClean="0">
                <a:solidFill>
                  <a:prstClr val="black"/>
                </a:solidFill>
                <a:latin typeface="Arial" pitchFamily="34" charset="0"/>
              </a:rPr>
              <a:t>Internalization of entire complex</a:t>
            </a:r>
            <a:endParaRPr lang="en-US" sz="1400" dirty="0">
              <a:solidFill>
                <a:prstClr val="black"/>
              </a:solidFill>
              <a:latin typeface="Arial" pitchFamily="34" charset="0"/>
            </a:endParaRPr>
          </a:p>
        </p:txBody>
      </p:sp>
      <p:sp>
        <p:nvSpPr>
          <p:cNvPr id="24" name="TextBox 23"/>
          <p:cNvSpPr txBox="1"/>
          <p:nvPr/>
        </p:nvSpPr>
        <p:spPr>
          <a:xfrm>
            <a:off x="7786457" y="4942114"/>
            <a:ext cx="1208088" cy="24424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lIns="0" tIns="0" rIns="0" bIns="0" rtlCol="0" anchor="ctr" anchorCtr="0">
            <a:noAutofit/>
          </a:bodyPr>
          <a:lstStyle/>
          <a:p>
            <a:pPr algn="r">
              <a:lnSpc>
                <a:spcPct val="90000"/>
              </a:lnSpc>
            </a:pPr>
            <a:r>
              <a:rPr lang="en-US" sz="1600" b="1" dirty="0" smtClean="0">
                <a:solidFill>
                  <a:schemeClr val="tx1">
                    <a:lumMod val="85000"/>
                    <a:lumOff val="15000"/>
                  </a:schemeClr>
                </a:solidFill>
                <a:latin typeface="Arial" pitchFamily="34" charset="0"/>
              </a:rPr>
              <a:t>Hepatocyte</a:t>
            </a:r>
            <a:endParaRPr lang="en-US" sz="1600" b="1" dirty="0">
              <a:solidFill>
                <a:schemeClr val="tx1">
                  <a:lumMod val="85000"/>
                  <a:lumOff val="15000"/>
                </a:schemeClr>
              </a:solidFill>
              <a:latin typeface="Arial" pitchFamily="34" charset="0"/>
            </a:endParaRPr>
          </a:p>
        </p:txBody>
      </p:sp>
      <p:sp>
        <p:nvSpPr>
          <p:cNvPr id="25" name="TextBox 24"/>
          <p:cNvSpPr txBox="1"/>
          <p:nvPr/>
        </p:nvSpPr>
        <p:spPr>
          <a:xfrm>
            <a:off x="7609114" y="1422582"/>
            <a:ext cx="1385431" cy="230868"/>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lIns="0" tIns="0" rIns="0" bIns="0" rtlCol="0" anchor="ctr" anchorCtr="0">
            <a:noAutofit/>
          </a:bodyPr>
          <a:lstStyle/>
          <a:p>
            <a:pPr algn="r">
              <a:lnSpc>
                <a:spcPct val="90000"/>
              </a:lnSpc>
            </a:pPr>
            <a:r>
              <a:rPr lang="en-US" sz="1600" b="1" dirty="0" smtClean="0">
                <a:solidFill>
                  <a:schemeClr val="tx1">
                    <a:lumMod val="85000"/>
                    <a:lumOff val="15000"/>
                  </a:schemeClr>
                </a:solidFill>
                <a:latin typeface="Arial" pitchFamily="34" charset="0"/>
              </a:rPr>
              <a:t>Intravascular</a:t>
            </a:r>
            <a:endParaRPr lang="en-US" sz="1600" b="1" dirty="0">
              <a:solidFill>
                <a:schemeClr val="tx1">
                  <a:lumMod val="85000"/>
                  <a:lumOff val="15000"/>
                </a:schemeClr>
              </a:solidFill>
              <a:latin typeface="Arial" pitchFamily="34" charset="0"/>
            </a:endParaRPr>
          </a:p>
        </p:txBody>
      </p:sp>
      <p:pic>
        <p:nvPicPr>
          <p:cNvPr id="23" name="Picture 3" descr="P:\Amgen_Promo\MedEd\I4-499 Evo Speaker Training\PPT\Art Elements\MOA imagery 08.10.15\LDL.png"/>
          <p:cNvPicPr>
            <a:picLocks noChangeAspect="1" noChangeArrowheads="1"/>
          </p:cNvPicPr>
          <p:nvPr/>
        </p:nvPicPr>
        <p:blipFill>
          <a:blip r:embed="rId4" cstate="screen"/>
          <a:srcRect/>
          <a:stretch>
            <a:fillRect/>
          </a:stretch>
        </p:blipFill>
        <p:spPr bwMode="auto">
          <a:xfrm>
            <a:off x="0" y="1363598"/>
            <a:ext cx="820521" cy="811024"/>
          </a:xfrm>
          <a:prstGeom prst="rect">
            <a:avLst/>
          </a:prstGeom>
          <a:noFill/>
        </p:spPr>
      </p:pic>
      <p:sp>
        <p:nvSpPr>
          <p:cNvPr id="26" name="Rectangle 25"/>
          <p:cNvSpPr/>
          <p:nvPr/>
        </p:nvSpPr>
        <p:spPr>
          <a:xfrm>
            <a:off x="59750" y="5408645"/>
            <a:ext cx="9036750" cy="42862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2000" b="1" dirty="0" smtClean="0">
                <a:solidFill>
                  <a:prstClr val="white"/>
                </a:solidFill>
                <a:latin typeface="Arial" pitchFamily="34" charset="0"/>
              </a:rPr>
              <a:t>Fewer LDL receptors on hepatocyte surface </a:t>
            </a:r>
            <a:br>
              <a:rPr lang="en-US" sz="2000" b="1" dirty="0" smtClean="0">
                <a:solidFill>
                  <a:prstClr val="white"/>
                </a:solidFill>
                <a:latin typeface="Arial" pitchFamily="34" charset="0"/>
              </a:rPr>
            </a:br>
            <a:r>
              <a:rPr lang="en-US" sz="2000" b="1" dirty="0" smtClean="0">
                <a:solidFill>
                  <a:prstClr val="white"/>
                </a:solidFill>
                <a:latin typeface="Arial" pitchFamily="34" charset="0"/>
                <a:sym typeface="Wingdings"/>
              </a:rPr>
              <a:t>result in increased plasma LDL</a:t>
            </a:r>
            <a:endParaRPr lang="en-US" sz="2000" b="1" dirty="0">
              <a:solidFill>
                <a:prstClr val="white"/>
              </a:solidFill>
              <a:latin typeface="Arial" pitchFamily="34" charset="0"/>
            </a:endParaRPr>
          </a:p>
        </p:txBody>
      </p:sp>
      <p:sp>
        <p:nvSpPr>
          <p:cNvPr id="27" name="TextBox 26"/>
          <p:cNvSpPr txBox="1"/>
          <p:nvPr/>
        </p:nvSpPr>
        <p:spPr>
          <a:xfrm rot="20821789">
            <a:off x="5452105" y="4579091"/>
            <a:ext cx="762000" cy="457200"/>
          </a:xfrm>
          <a:prstGeom prst="rect">
            <a:avLst/>
          </a:prstGeom>
          <a:noFill/>
        </p:spPr>
        <p:txBody>
          <a:bodyPr wrap="square" lIns="0" tIns="0" rIns="0" bIns="0" rtlCol="0" anchor="ctr">
            <a:noAutofit/>
          </a:bodyPr>
          <a:lstStyle/>
          <a:p>
            <a:pPr algn="ctr"/>
            <a:r>
              <a:rPr lang="en-US" sz="2300" b="1" dirty="0">
                <a:solidFill>
                  <a:srgbClr val="E53E30"/>
                </a:solidFill>
                <a:latin typeface="Arial" pitchFamily="34" charset="0"/>
                <a:cs typeface="Arial" pitchFamily="34" charset="0"/>
              </a:rPr>
              <a:t>X</a:t>
            </a:r>
          </a:p>
        </p:txBody>
      </p:sp>
    </p:spTree>
    <p:extLst>
      <p:ext uri="{BB962C8B-B14F-4D97-AF65-F5344CB8AC3E}">
        <p14:creationId xmlns:p14="http://schemas.microsoft.com/office/powerpoint/2010/main" val="14665095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Amgen_Promo\MedEd\I4-499 Evo Speaker Training\PPT\Art Elements\MOA imagery 08.17.15\MOA Slide_5_08.17.15.jpg"/>
          <p:cNvPicPr>
            <a:picLocks noChangeAspect="1" noChangeArrowheads="1"/>
          </p:cNvPicPr>
          <p:nvPr/>
        </p:nvPicPr>
        <p:blipFill>
          <a:blip r:embed="rId3" cstate="screen"/>
          <a:srcRect/>
          <a:stretch>
            <a:fillRect/>
          </a:stretch>
        </p:blipFill>
        <p:spPr bwMode="auto">
          <a:xfrm>
            <a:off x="0" y="1588437"/>
            <a:ext cx="9144000" cy="3662076"/>
          </a:xfrm>
          <a:prstGeom prst="rect">
            <a:avLst/>
          </a:prstGeom>
          <a:noFill/>
        </p:spPr>
      </p:pic>
      <p:sp>
        <p:nvSpPr>
          <p:cNvPr id="16" name="Rectangle 15"/>
          <p:cNvSpPr/>
          <p:nvPr/>
        </p:nvSpPr>
        <p:spPr>
          <a:xfrm>
            <a:off x="-4624" y="1117601"/>
            <a:ext cx="9148623" cy="4898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normAutofit/>
          </a:bodyPr>
          <a:lstStyle/>
          <a:p>
            <a:r>
              <a:rPr lang="en-US" sz="2400" dirty="0" smtClean="0">
                <a:solidFill>
                  <a:prstClr val="white"/>
                </a:solidFill>
              </a:rPr>
              <a:t>Repatha</a:t>
            </a:r>
            <a:r>
              <a:rPr lang="en-US" sz="2400" baseline="30000" dirty="0" smtClean="0"/>
              <a:t>™ </a:t>
            </a:r>
            <a:r>
              <a:rPr lang="en-US" sz="2400" dirty="0" smtClean="0">
                <a:solidFill>
                  <a:prstClr val="white"/>
                </a:solidFill>
              </a:rPr>
              <a:t>Binds </a:t>
            </a:r>
            <a:r>
              <a:rPr lang="en-US" sz="2400" dirty="0">
                <a:solidFill>
                  <a:prstClr val="white"/>
                </a:solidFill>
              </a:rPr>
              <a:t>to PCSK9, Preventing PCSK9 </a:t>
            </a:r>
            <a:r>
              <a:rPr lang="en-US" sz="2400" dirty="0" smtClean="0">
                <a:solidFill>
                  <a:prstClr val="white"/>
                </a:solidFill>
              </a:rPr>
              <a:t>From Binding </a:t>
            </a:r>
            <a:r>
              <a:rPr lang="en-US" sz="2400" dirty="0">
                <a:solidFill>
                  <a:prstClr val="white"/>
                </a:solidFill>
              </a:rPr>
              <a:t>to the LDL </a:t>
            </a:r>
            <a:r>
              <a:rPr lang="en-US" sz="2400" dirty="0" smtClean="0">
                <a:solidFill>
                  <a:prstClr val="white"/>
                </a:solidFill>
              </a:rPr>
              <a:t>Receptor</a:t>
            </a:r>
            <a:r>
              <a:rPr lang="en-US" sz="2400" baseline="30000" dirty="0" smtClean="0">
                <a:solidFill>
                  <a:prstClr val="white"/>
                </a:solidFill>
              </a:rPr>
              <a:t>1,2</a:t>
            </a:r>
            <a:endParaRPr lang="en-US" sz="2400" baseline="30000" dirty="0"/>
          </a:p>
        </p:txBody>
      </p:sp>
      <p:sp>
        <p:nvSpPr>
          <p:cNvPr id="15" name="TextBox 14"/>
          <p:cNvSpPr txBox="1"/>
          <p:nvPr/>
        </p:nvSpPr>
        <p:spPr>
          <a:xfrm>
            <a:off x="283464" y="6336821"/>
            <a:ext cx="6544578" cy="242445"/>
          </a:xfrm>
          <a:prstGeom prst="rect">
            <a:avLst/>
          </a:prstGeom>
          <a:noFill/>
        </p:spPr>
        <p:txBody>
          <a:bodyPr vert="horz" wrap="square" lIns="0" tIns="0" rIns="0" bIns="0" rtlCol="0" anchor="b" anchorCtr="0">
            <a:noAutofit/>
          </a:bodyPr>
          <a:lstStyle>
            <a:defPPr>
              <a:defRPr lang="en-US"/>
            </a:defPPr>
            <a:lvl1pPr>
              <a:defRPr sz="900" b="0">
                <a:solidFill>
                  <a:srgbClr val="000000"/>
                </a:solidFill>
                <a:latin typeface="Arial"/>
              </a:defRPr>
            </a:lvl1pPr>
          </a:lstStyle>
          <a:p>
            <a:pPr>
              <a:spcBef>
                <a:spcPts val="200"/>
              </a:spcBef>
            </a:pPr>
            <a:r>
              <a:rPr lang="en-US" dirty="0" smtClean="0"/>
              <a:t>1. Repatha</a:t>
            </a:r>
            <a:r>
              <a:rPr lang="en-US" baseline="30000" dirty="0" smtClean="0"/>
              <a:t>™ </a:t>
            </a:r>
            <a:r>
              <a:rPr lang="en-US" dirty="0" smtClean="0"/>
              <a:t>(evolocumab) Prescribing Information, Amgen</a:t>
            </a:r>
            <a:r>
              <a:rPr lang="en-US" altLang="ja-JP" dirty="0" smtClean="0">
                <a:solidFill>
                  <a:schemeClr val="tx1"/>
                </a:solidFill>
                <a:latin typeface="Arial" pitchFamily="34" charset="0"/>
                <a:cs typeface="Arial" pitchFamily="34" charset="0"/>
              </a:rPr>
              <a:t>. 2. </a:t>
            </a:r>
            <a:r>
              <a:rPr lang="en-US" dirty="0" smtClean="0">
                <a:latin typeface="Arial" pitchFamily="34" charset="0"/>
              </a:rPr>
              <a:t>Stein AE, et al. </a:t>
            </a:r>
            <a:r>
              <a:rPr lang="en-US" i="1" dirty="0" smtClean="0">
                <a:latin typeface="Arial" pitchFamily="34" charset="0"/>
              </a:rPr>
              <a:t>Drugs Future</a:t>
            </a:r>
            <a:r>
              <a:rPr lang="en-US" dirty="0" smtClean="0">
                <a:latin typeface="Arial" pitchFamily="34" charset="0"/>
              </a:rPr>
              <a:t>. 2013;38:451-459.</a:t>
            </a:r>
            <a:endParaRPr lang="en-US" altLang="ja-JP" dirty="0" smtClean="0">
              <a:solidFill>
                <a:schemeClr val="tx1"/>
              </a:solidFill>
              <a:latin typeface="Arial" pitchFamily="34" charset="0"/>
              <a:cs typeface="Arial" pitchFamily="34" charset="0"/>
            </a:endParaRPr>
          </a:p>
        </p:txBody>
      </p:sp>
      <p:sp>
        <p:nvSpPr>
          <p:cNvPr id="34" name="TextBox 33"/>
          <p:cNvSpPr txBox="1"/>
          <p:nvPr/>
        </p:nvSpPr>
        <p:spPr>
          <a:xfrm>
            <a:off x="1024102" y="2643295"/>
            <a:ext cx="762000" cy="457200"/>
          </a:xfrm>
          <a:prstGeom prst="rect">
            <a:avLst/>
          </a:prstGeom>
          <a:noFill/>
        </p:spPr>
        <p:txBody>
          <a:bodyPr wrap="square" lIns="0" tIns="0" rIns="0" bIns="0" rtlCol="0" anchor="ctr">
            <a:noAutofit/>
          </a:bodyPr>
          <a:lstStyle/>
          <a:p>
            <a:pPr algn="ctr"/>
            <a:r>
              <a:rPr lang="en-US" sz="2300" b="1" dirty="0">
                <a:solidFill>
                  <a:schemeClr val="accent6"/>
                </a:solidFill>
                <a:latin typeface="Arial" pitchFamily="34" charset="0"/>
                <a:cs typeface="Arial" pitchFamily="34" charset="0"/>
              </a:rPr>
              <a:t>X</a:t>
            </a:r>
          </a:p>
        </p:txBody>
      </p:sp>
      <p:sp>
        <p:nvSpPr>
          <p:cNvPr id="35" name="Oval 34"/>
          <p:cNvSpPr/>
          <p:nvPr/>
        </p:nvSpPr>
        <p:spPr>
          <a:xfrm>
            <a:off x="388546" y="2671605"/>
            <a:ext cx="221672" cy="221673"/>
          </a:xfrm>
          <a:prstGeom prst="ellipse">
            <a:avLst/>
          </a:prstGeom>
          <a:solidFill>
            <a:schemeClr val="accent2"/>
          </a:solidFill>
          <a:ln>
            <a:no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prstClr val="white"/>
                </a:solidFill>
                <a:latin typeface="Arial" pitchFamily="34" charset="0"/>
                <a:cs typeface="Arial" pitchFamily="34" charset="0"/>
              </a:rPr>
              <a:t>1</a:t>
            </a:r>
          </a:p>
        </p:txBody>
      </p:sp>
      <p:sp>
        <p:nvSpPr>
          <p:cNvPr id="36" name="Oval 35"/>
          <p:cNvSpPr/>
          <p:nvPr/>
        </p:nvSpPr>
        <p:spPr>
          <a:xfrm>
            <a:off x="984620" y="3007262"/>
            <a:ext cx="221672" cy="221673"/>
          </a:xfrm>
          <a:prstGeom prst="ellipse">
            <a:avLst/>
          </a:prstGeom>
          <a:solidFill>
            <a:schemeClr val="accent2"/>
          </a:solidFill>
          <a:ln>
            <a:no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prstClr val="white"/>
                </a:solidFill>
                <a:latin typeface="Arial" pitchFamily="34" charset="0"/>
                <a:cs typeface="Arial" pitchFamily="34" charset="0"/>
              </a:rPr>
              <a:t>2</a:t>
            </a:r>
          </a:p>
        </p:txBody>
      </p:sp>
      <p:sp>
        <p:nvSpPr>
          <p:cNvPr id="37" name="Oval 36"/>
          <p:cNvSpPr/>
          <p:nvPr/>
        </p:nvSpPr>
        <p:spPr>
          <a:xfrm>
            <a:off x="7929785" y="3478315"/>
            <a:ext cx="221672" cy="221673"/>
          </a:xfrm>
          <a:prstGeom prst="ellipse">
            <a:avLst/>
          </a:prstGeom>
          <a:solidFill>
            <a:schemeClr val="accent2"/>
          </a:solidFill>
          <a:ln>
            <a:no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prstClr val="white"/>
                </a:solidFill>
                <a:latin typeface="Arial" pitchFamily="34" charset="0"/>
                <a:cs typeface="Arial" pitchFamily="34" charset="0"/>
              </a:rPr>
              <a:t>3</a:t>
            </a:r>
          </a:p>
        </p:txBody>
      </p:sp>
      <p:sp>
        <p:nvSpPr>
          <p:cNvPr id="38" name="TextBox 37"/>
          <p:cNvSpPr txBox="1"/>
          <p:nvPr/>
        </p:nvSpPr>
        <p:spPr>
          <a:xfrm>
            <a:off x="37713" y="2984245"/>
            <a:ext cx="945484" cy="584775"/>
          </a:xfrm>
          <a:prstGeom prst="rect">
            <a:avLst/>
          </a:prstGeom>
          <a:noFill/>
        </p:spPr>
        <p:txBody>
          <a:bodyPr wrap="square" lIns="0" tIns="0" rIns="0" bIns="0" rtlCol="0" anchor="ctr" anchorCtr="0">
            <a:noAutofit/>
          </a:bodyPr>
          <a:lstStyle/>
          <a:p>
            <a:r>
              <a:rPr lang="en-US" sz="1400" b="1" dirty="0">
                <a:solidFill>
                  <a:srgbClr val="000000"/>
                </a:solidFill>
                <a:latin typeface="Arial" pitchFamily="34" charset="0"/>
                <a:cs typeface="Arial" pitchFamily="34" charset="0"/>
              </a:rPr>
              <a:t>Repatha</a:t>
            </a:r>
            <a:r>
              <a:rPr lang="en-US" sz="1400" b="1" baseline="20000" dirty="0">
                <a:solidFill>
                  <a:srgbClr val="000000"/>
                </a:solidFill>
                <a:latin typeface="Arial"/>
                <a:cs typeface="Arial"/>
              </a:rPr>
              <a:t>™</a:t>
            </a:r>
            <a:r>
              <a:rPr lang="en-US" sz="1400" b="1" dirty="0">
                <a:solidFill>
                  <a:srgbClr val="000000"/>
                </a:solidFill>
                <a:latin typeface="Arial" pitchFamily="34" charset="0"/>
                <a:cs typeface="Arial" pitchFamily="34" charset="0"/>
              </a:rPr>
              <a:t> binds </a:t>
            </a:r>
            <a:r>
              <a:rPr lang="en-US" sz="1400" b="1" dirty="0" smtClean="0">
                <a:solidFill>
                  <a:srgbClr val="000000"/>
                </a:solidFill>
                <a:latin typeface="Arial" pitchFamily="34" charset="0"/>
                <a:cs typeface="Arial" pitchFamily="34" charset="0"/>
              </a:rPr>
              <a:t>to </a:t>
            </a:r>
            <a:r>
              <a:rPr lang="en-US" sz="1400" b="1" dirty="0">
                <a:solidFill>
                  <a:srgbClr val="000000"/>
                </a:solidFill>
                <a:latin typeface="Arial" pitchFamily="34" charset="0"/>
                <a:cs typeface="Arial" pitchFamily="34" charset="0"/>
              </a:rPr>
              <a:t>PCSK9</a:t>
            </a:r>
          </a:p>
        </p:txBody>
      </p:sp>
      <p:sp>
        <p:nvSpPr>
          <p:cNvPr id="39" name="TextBox 38"/>
          <p:cNvSpPr txBox="1"/>
          <p:nvPr/>
        </p:nvSpPr>
        <p:spPr>
          <a:xfrm>
            <a:off x="1216803" y="3291421"/>
            <a:ext cx="990271" cy="535531"/>
          </a:xfrm>
          <a:prstGeom prst="rect">
            <a:avLst/>
          </a:prstGeom>
          <a:noFill/>
        </p:spPr>
        <p:txBody>
          <a:bodyPr wrap="square" lIns="0" tIns="0" rIns="0" bIns="0" rtlCol="0" anchor="ctr" anchorCtr="0">
            <a:noAutofit/>
          </a:bodyPr>
          <a:lstStyle/>
          <a:p>
            <a:pPr>
              <a:lnSpc>
                <a:spcPct val="90000"/>
              </a:lnSpc>
            </a:pPr>
            <a:r>
              <a:rPr lang="en-US" sz="1400" b="1" dirty="0" smtClean="0">
                <a:solidFill>
                  <a:srgbClr val="000000"/>
                </a:solidFill>
                <a:latin typeface="Arial" pitchFamily="34" charset="0"/>
                <a:cs typeface="Arial" pitchFamily="34" charset="0"/>
              </a:rPr>
              <a:t>Inhibits PCSK9 from binding to LDL </a:t>
            </a:r>
            <a:r>
              <a:rPr lang="en-US" sz="1400" b="1" dirty="0">
                <a:solidFill>
                  <a:srgbClr val="000000"/>
                </a:solidFill>
                <a:latin typeface="Arial" pitchFamily="34" charset="0"/>
                <a:cs typeface="Arial" pitchFamily="34" charset="0"/>
              </a:rPr>
              <a:t>receptor</a:t>
            </a:r>
          </a:p>
        </p:txBody>
      </p:sp>
      <p:sp>
        <p:nvSpPr>
          <p:cNvPr id="40" name="TextBox 39"/>
          <p:cNvSpPr txBox="1"/>
          <p:nvPr/>
        </p:nvSpPr>
        <p:spPr>
          <a:xfrm>
            <a:off x="8169499" y="3581017"/>
            <a:ext cx="996274" cy="848499"/>
          </a:xfrm>
          <a:prstGeom prst="rect">
            <a:avLst/>
          </a:prstGeom>
          <a:noFill/>
        </p:spPr>
        <p:txBody>
          <a:bodyPr wrap="square" lIns="0" tIns="0" rIns="0" bIns="0" rtlCol="0" anchor="ctr" anchorCtr="0">
            <a:noAutofit/>
          </a:bodyPr>
          <a:lstStyle/>
          <a:p>
            <a:r>
              <a:rPr lang="en-US" sz="1400" b="1" dirty="0" smtClean="0">
                <a:solidFill>
                  <a:srgbClr val="000000"/>
                </a:solidFill>
                <a:latin typeface="Arial" pitchFamily="34" charset="0"/>
                <a:cs typeface="Arial" pitchFamily="34" charset="0"/>
              </a:rPr>
              <a:t>LDL receptor recycled, </a:t>
            </a:r>
            <a:r>
              <a:rPr lang="en-US" sz="1400" b="1" dirty="0">
                <a:solidFill>
                  <a:srgbClr val="000000"/>
                </a:solidFill>
                <a:latin typeface="Arial" pitchFamily="34" charset="0"/>
                <a:cs typeface="Arial" pitchFamily="34" charset="0"/>
              </a:rPr>
              <a:t>not </a:t>
            </a:r>
            <a:r>
              <a:rPr lang="en-US" sz="1400" b="1" dirty="0" smtClean="0">
                <a:solidFill>
                  <a:srgbClr val="000000"/>
                </a:solidFill>
                <a:latin typeface="Arial" pitchFamily="34" charset="0"/>
                <a:cs typeface="Arial" pitchFamily="34" charset="0"/>
              </a:rPr>
              <a:t>degraded</a:t>
            </a:r>
            <a:endParaRPr lang="en-US" sz="1400" b="1" dirty="0">
              <a:solidFill>
                <a:srgbClr val="000000"/>
              </a:solidFill>
              <a:latin typeface="Arial" pitchFamily="34" charset="0"/>
              <a:cs typeface="Arial" pitchFamily="34" charset="0"/>
            </a:endParaRPr>
          </a:p>
        </p:txBody>
      </p:sp>
      <p:sp>
        <p:nvSpPr>
          <p:cNvPr id="22" name="TextBox 21"/>
          <p:cNvSpPr txBox="1"/>
          <p:nvPr/>
        </p:nvSpPr>
        <p:spPr>
          <a:xfrm>
            <a:off x="7786457" y="4942114"/>
            <a:ext cx="1208088" cy="24424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lIns="0" tIns="0" rIns="0" bIns="0" rtlCol="0" anchor="ctr" anchorCtr="0">
            <a:noAutofit/>
          </a:bodyPr>
          <a:lstStyle/>
          <a:p>
            <a:pPr algn="r">
              <a:lnSpc>
                <a:spcPct val="90000"/>
              </a:lnSpc>
            </a:pPr>
            <a:r>
              <a:rPr lang="en-US" sz="1600" b="1" dirty="0" smtClean="0">
                <a:solidFill>
                  <a:schemeClr val="tx1">
                    <a:lumMod val="85000"/>
                    <a:lumOff val="15000"/>
                  </a:schemeClr>
                </a:solidFill>
                <a:latin typeface="Arial" pitchFamily="34" charset="0"/>
              </a:rPr>
              <a:t>Hepatocyte</a:t>
            </a:r>
            <a:endParaRPr lang="en-US" sz="1600" b="1" dirty="0">
              <a:solidFill>
                <a:schemeClr val="tx1">
                  <a:lumMod val="85000"/>
                  <a:lumOff val="15000"/>
                </a:schemeClr>
              </a:solidFill>
              <a:latin typeface="Arial" pitchFamily="34" charset="0"/>
            </a:endParaRPr>
          </a:p>
        </p:txBody>
      </p:sp>
      <p:sp>
        <p:nvSpPr>
          <p:cNvPr id="18" name="Rectangle 17"/>
          <p:cNvSpPr/>
          <p:nvPr/>
        </p:nvSpPr>
        <p:spPr>
          <a:xfrm>
            <a:off x="59750" y="5408645"/>
            <a:ext cx="9036750" cy="42862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2000" b="1" dirty="0" smtClean="0">
                <a:solidFill>
                  <a:prstClr val="white"/>
                </a:solidFill>
                <a:latin typeface="Arial" pitchFamily="34" charset="0"/>
              </a:rPr>
              <a:t>LDL receptors can recycle to hepatocyte </a:t>
            </a:r>
            <a:br>
              <a:rPr lang="en-US" sz="2000" b="1" dirty="0" smtClean="0">
                <a:solidFill>
                  <a:prstClr val="white"/>
                </a:solidFill>
                <a:latin typeface="Arial" pitchFamily="34" charset="0"/>
              </a:rPr>
            </a:br>
            <a:r>
              <a:rPr lang="en-US" sz="2000" b="1" dirty="0" smtClean="0">
                <a:solidFill>
                  <a:prstClr val="white"/>
                </a:solidFill>
                <a:latin typeface="Arial" pitchFamily="34" charset="0"/>
              </a:rPr>
              <a:t>surface to clear more plasma LDL</a:t>
            </a:r>
            <a:endParaRPr lang="en-US" sz="2000" b="1" dirty="0">
              <a:solidFill>
                <a:prstClr val="white"/>
              </a:solidFill>
              <a:latin typeface="Arial" pitchFamily="34" charset="0"/>
            </a:endParaRPr>
          </a:p>
        </p:txBody>
      </p:sp>
      <p:sp>
        <p:nvSpPr>
          <p:cNvPr id="19" name="TextBox 18"/>
          <p:cNvSpPr txBox="1"/>
          <p:nvPr/>
        </p:nvSpPr>
        <p:spPr>
          <a:xfrm>
            <a:off x="7609114" y="1422582"/>
            <a:ext cx="1385431" cy="230868"/>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lIns="0" tIns="0" rIns="0" bIns="0" rtlCol="0" anchor="ctr" anchorCtr="0">
            <a:noAutofit/>
          </a:bodyPr>
          <a:lstStyle/>
          <a:p>
            <a:pPr algn="r">
              <a:lnSpc>
                <a:spcPct val="90000"/>
              </a:lnSpc>
            </a:pPr>
            <a:r>
              <a:rPr lang="en-US" sz="1600" b="1" dirty="0" smtClean="0">
                <a:solidFill>
                  <a:schemeClr val="tx1">
                    <a:lumMod val="85000"/>
                    <a:lumOff val="15000"/>
                  </a:schemeClr>
                </a:solidFill>
                <a:latin typeface="Arial" pitchFamily="34" charset="0"/>
              </a:rPr>
              <a:t>Intravascular</a:t>
            </a:r>
            <a:endParaRPr lang="en-US" sz="1600" b="1" dirty="0">
              <a:solidFill>
                <a:schemeClr val="tx1">
                  <a:lumMod val="85000"/>
                  <a:lumOff val="15000"/>
                </a:schemeClr>
              </a:solidFill>
              <a:latin typeface="Arial" pitchFamily="34" charset="0"/>
            </a:endParaRPr>
          </a:p>
        </p:txBody>
      </p:sp>
      <p:pic>
        <p:nvPicPr>
          <p:cNvPr id="21" name="Picture 3" descr="P:\Amgen_Promo\MedEd\I4-499 Evo Speaker Training\PPT\Art Elements\MOA imagery 08.10.15\LDL.png"/>
          <p:cNvPicPr>
            <a:picLocks noChangeAspect="1" noChangeArrowheads="1"/>
          </p:cNvPicPr>
          <p:nvPr/>
        </p:nvPicPr>
        <p:blipFill>
          <a:blip r:embed="rId4" cstate="screen"/>
          <a:srcRect/>
          <a:stretch>
            <a:fillRect/>
          </a:stretch>
        </p:blipFill>
        <p:spPr bwMode="auto">
          <a:xfrm>
            <a:off x="0" y="1363598"/>
            <a:ext cx="820521" cy="811024"/>
          </a:xfrm>
          <a:prstGeom prst="rect">
            <a:avLst/>
          </a:prstGeom>
          <a:noFill/>
        </p:spPr>
      </p:pic>
    </p:spTree>
    <p:extLst>
      <p:ext uri="{BB962C8B-B14F-4D97-AF65-F5344CB8AC3E}">
        <p14:creationId xmlns:p14="http://schemas.microsoft.com/office/powerpoint/2010/main" val="1309361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Repatha">
      <a:dk1>
        <a:sysClr val="windowText" lastClr="000000"/>
      </a:dk1>
      <a:lt1>
        <a:sysClr val="window" lastClr="FFFFFF"/>
      </a:lt1>
      <a:dk2>
        <a:srgbClr val="001E61"/>
      </a:dk2>
      <a:lt2>
        <a:srgbClr val="FFFFFF"/>
      </a:lt2>
      <a:accent1>
        <a:srgbClr val="001E61"/>
      </a:accent1>
      <a:accent2>
        <a:srgbClr val="E53E30"/>
      </a:accent2>
      <a:accent3>
        <a:srgbClr val="0C418E"/>
      </a:accent3>
      <a:accent4>
        <a:srgbClr val="A7A9AB"/>
      </a:accent4>
      <a:accent5>
        <a:srgbClr val="796669"/>
      </a:accent5>
      <a:accent6>
        <a:srgbClr val="E53E30"/>
      </a:accent6>
      <a:hlink>
        <a:srgbClr val="3F3A60"/>
      </a:hlink>
      <a:folHlink>
        <a:srgbClr val="C6403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lgn="ctr">
          <a:defRPr sz="1600" dirty="0" smtClean="0">
            <a:solidFill>
              <a:schemeClr val="bg1"/>
            </a:solidFill>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1_Custom Design">
  <a:themeElements>
    <a:clrScheme name="Repatha">
      <a:dk1>
        <a:sysClr val="windowText" lastClr="000000"/>
      </a:dk1>
      <a:lt1>
        <a:sysClr val="window" lastClr="FFFFFF"/>
      </a:lt1>
      <a:dk2>
        <a:srgbClr val="001E61"/>
      </a:dk2>
      <a:lt2>
        <a:srgbClr val="FFFFFF"/>
      </a:lt2>
      <a:accent1>
        <a:srgbClr val="001E61"/>
      </a:accent1>
      <a:accent2>
        <a:srgbClr val="E53E30"/>
      </a:accent2>
      <a:accent3>
        <a:srgbClr val="0C418E"/>
      </a:accent3>
      <a:accent4>
        <a:srgbClr val="A7A9AB"/>
      </a:accent4>
      <a:accent5>
        <a:srgbClr val="796669"/>
      </a:accent5>
      <a:accent6>
        <a:srgbClr val="E53E30"/>
      </a:accent6>
      <a:hlink>
        <a:srgbClr val="3F3A60"/>
      </a:hlink>
      <a:folHlink>
        <a:srgbClr val="C6403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lgn="ctr">
          <a:defRPr sz="1600" dirty="0" smtClean="0">
            <a:solidFill>
              <a:schemeClr val="bg1"/>
            </a:solidFill>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39603</TotalTime>
  <Words>4451</Words>
  <Application>Microsoft Office PowerPoint</Application>
  <PresentationFormat>On-screen Show (4:3)</PresentationFormat>
  <Paragraphs>664</Paragraphs>
  <Slides>36</Slides>
  <Notes>36</Notes>
  <HiddenSlides>0</HiddenSlides>
  <MMClips>0</MMClips>
  <ScaleCrop>false</ScaleCrop>
  <HeadingPairs>
    <vt:vector size="4" baseType="variant">
      <vt:variant>
        <vt:lpstr>Theme</vt:lpstr>
      </vt:variant>
      <vt:variant>
        <vt:i4>2</vt:i4>
      </vt:variant>
      <vt:variant>
        <vt:lpstr>Slide Titles</vt:lpstr>
      </vt:variant>
      <vt:variant>
        <vt:i4>36</vt:i4>
      </vt:variant>
    </vt:vector>
  </HeadingPairs>
  <TitlesOfParts>
    <vt:vector size="38" baseType="lpstr">
      <vt:lpstr>Custom Design</vt:lpstr>
      <vt:lpstr>1_Custom Design</vt:lpstr>
      <vt:lpstr>Repatha™ Indications and Usage</vt:lpstr>
      <vt:lpstr>Important Safety Information</vt:lpstr>
      <vt:lpstr>Objectives</vt:lpstr>
      <vt:lpstr>LDL-C Reduction Remains Fundamental to Major Cholesterol Treatment Guidelines and Recommendations</vt:lpstr>
      <vt:lpstr>What Is Clinical ASCVD and FH?</vt:lpstr>
      <vt:lpstr>Despite Treatment Many US Adults With CHD* Are Not Achieving Prespecified LDL-C Levels</vt:lpstr>
      <vt:lpstr>LDL Particles Are Cleared From the Plasma by Binding to  LDL Receptors and Being Internalized by the Hepatocyte1-3</vt:lpstr>
      <vt:lpstr>PCSK9 Binds to the LDL Receptor and Targets the LDL Receptor for Degradation1-3</vt:lpstr>
      <vt:lpstr>Repatha™ Binds to PCSK9, Preventing PCSK9 From Binding to the LDL Receptor1,2</vt:lpstr>
      <vt:lpstr>Amgen Uses Biotechnology to Design and Manufacture Repatha™ as a Human Monoclonal IgG2 Antibody1</vt:lpstr>
      <vt:lpstr>Across Four Clinical Trials, Repatha™ Demonstrated Significant LDL-C Reduction</vt:lpstr>
      <vt:lpstr>Across Four Clinical Trials, Repatha™ Demonstrated Significant LDL-C Reduction</vt:lpstr>
      <vt:lpstr>Repatha™ Was Studied With the Most  Common Statin Types1,2</vt:lpstr>
      <vt:lpstr>Baseline Characteristics for Patients With Clinical  ASCVD on Maximum Dose of Statin Therapy</vt:lpstr>
      <vt:lpstr>Repatha™ + a Statin Achieved Intensive  LDL-C Reduction Up to 77% vs Placebo1,2</vt:lpstr>
      <vt:lpstr>Repatha™ Helped Up to 90% of Patients Achieve  LDL-C &lt; 70 mg/dL</vt:lpstr>
      <vt:lpstr>Repatha™ + Statin Had an Additional Impact on  Key Lipid Parameters</vt:lpstr>
      <vt:lpstr>Across Four Clinical Trials, Repatha™ Demonstrated Significant LDL-C Reduction</vt:lpstr>
      <vt:lpstr>Intensive LDL-C Reduction With Repatha™ Was  Maintained Over 52 Weeks</vt:lpstr>
      <vt:lpstr>Across Four Clinical Trials, Repatha™ Demonstrated Significant LDL-C Reduction</vt:lpstr>
      <vt:lpstr>Repatha™ Provided Additional Lowering of LDL-C  in Two Studies of Patients With FH</vt:lpstr>
      <vt:lpstr>Important Safety Information</vt:lpstr>
      <vt:lpstr>Repatha™ Safety Profile in One 52-Week Controlled Trial*</vt:lpstr>
      <vt:lpstr>Repatha™ Safety Profile Based on Adverse Reactions from a Pool of Seven 12-Week Trials*</vt:lpstr>
      <vt:lpstr>Important Safety Information: Adverse Reactions From a Pool of the 52-week Trial and Seven 12-Week Trials</vt:lpstr>
      <vt:lpstr>Important Safety Information: Adverse Reactions From a Pool of the 52-week Trial and Seven 12-Week Trials</vt:lpstr>
      <vt:lpstr>Low LDL-C Levels</vt:lpstr>
      <vt:lpstr>Repatha™ Safety Profile in Patients With HoFH Based on a 12-Week Controlled Trial*</vt:lpstr>
      <vt:lpstr>Based on Phase 2, Dose-Ranging Studies, a SC Regimen  of 140 mg Q2W Was Identified as the Appropriate Dose to Move to Phase 3</vt:lpstr>
      <vt:lpstr>One Fixed, 140 mg Dose Q2W for Intensive, Predictable* LDL-C Response</vt:lpstr>
      <vt:lpstr>Repatha™ Dosing and Administration for Patients with HoFH</vt:lpstr>
      <vt:lpstr>Repatha™ Is a PCSK9 Inhibitor for Significant Reduction of LDL-C in Patients With Clinical ASCVD and FH</vt:lpstr>
      <vt:lpstr>Additional Topics</vt:lpstr>
      <vt:lpstr>Potential Patient Profile: Add Repatha™ for Further LDL-C Lowering in Appropriate Patients1,2</vt:lpstr>
      <vt:lpstr>Additional Topics</vt:lpstr>
      <vt:lpstr>RepathaReady™  Personalized Support Services for Patients and Providers</vt:lpstr>
    </vt:vector>
  </TitlesOfParts>
  <Company>Communication Partners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HenryH</dc:creator>
  <cp:lastModifiedBy>Mark Aistrope</cp:lastModifiedBy>
  <cp:revision>3458</cp:revision>
  <cp:lastPrinted>2015-09-04T14:35:09Z</cp:lastPrinted>
  <dcterms:created xsi:type="dcterms:W3CDTF">2015-04-26T11:26:31Z</dcterms:created>
  <dcterms:modified xsi:type="dcterms:W3CDTF">2015-09-10T15:20:25Z</dcterms:modified>
</cp:coreProperties>
</file>