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 id="2147483677" r:id="rId3"/>
  </p:sldMasterIdLst>
  <p:notesMasterIdLst>
    <p:notesMasterId r:id="rId28"/>
  </p:notesMasterIdLst>
  <p:handoutMasterIdLst>
    <p:handoutMasterId r:id="rId29"/>
  </p:handoutMasterIdLst>
  <p:sldIdLst>
    <p:sldId id="340" r:id="rId4"/>
    <p:sldId id="428" r:id="rId5"/>
    <p:sldId id="278" r:id="rId6"/>
    <p:sldId id="458" r:id="rId7"/>
    <p:sldId id="451" r:id="rId8"/>
    <p:sldId id="440" r:id="rId9"/>
    <p:sldId id="466" r:id="rId10"/>
    <p:sldId id="462" r:id="rId11"/>
    <p:sldId id="447" r:id="rId12"/>
    <p:sldId id="287" r:id="rId13"/>
    <p:sldId id="472" r:id="rId14"/>
    <p:sldId id="464" r:id="rId15"/>
    <p:sldId id="364" r:id="rId16"/>
    <p:sldId id="394" r:id="rId17"/>
    <p:sldId id="354" r:id="rId18"/>
    <p:sldId id="471" r:id="rId19"/>
    <p:sldId id="356" r:id="rId20"/>
    <p:sldId id="357" r:id="rId21"/>
    <p:sldId id="467" r:id="rId22"/>
    <p:sldId id="442" r:id="rId23"/>
    <p:sldId id="449" r:id="rId24"/>
    <p:sldId id="470" r:id="rId25"/>
    <p:sldId id="379" r:id="rId26"/>
    <p:sldId id="376" r:id="rId27"/>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ad Schroer" initials="C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4645" autoAdjust="0"/>
  </p:normalViewPr>
  <p:slideViewPr>
    <p:cSldViewPr>
      <p:cViewPr varScale="1">
        <p:scale>
          <a:sx n="77" d="100"/>
          <a:sy n="77" d="100"/>
        </p:scale>
        <p:origin x="-102" y="-117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136" d="100"/>
          <a:sy n="136" d="100"/>
        </p:scale>
        <p:origin x="-72" y="636"/>
      </p:cViewPr>
      <p:guideLst>
        <p:guide orient="horz" pos="2928"/>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8D22C-96C4-4CAD-9A0B-BDD5FE414D8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D2D2A285-D7F3-4D24-BF4C-959A7E62DA48}">
      <dgm:prSet custT="1"/>
      <dgm:spPr/>
      <dgm:t>
        <a:bodyPr/>
        <a:lstStyle/>
        <a:p>
          <a:pPr rtl="0"/>
          <a:r>
            <a:rPr lang="en-CA" sz="2800" dirty="0" smtClean="0"/>
            <a:t>Changing Landscape of Treatment for Human Immunodeficiency Virus (HIV)</a:t>
          </a:r>
          <a:endParaRPr lang="en-CA" sz="2800" dirty="0"/>
        </a:p>
      </dgm:t>
    </dgm:pt>
    <dgm:pt modelId="{FFA5AD99-8136-47B5-AEDC-4B1D71761298}" type="parTrans" cxnId="{90FEC306-D5DE-4F52-82A8-DA6B6D1187E1}">
      <dgm:prSet/>
      <dgm:spPr/>
      <dgm:t>
        <a:bodyPr/>
        <a:lstStyle/>
        <a:p>
          <a:endParaRPr lang="en-CA"/>
        </a:p>
      </dgm:t>
    </dgm:pt>
    <dgm:pt modelId="{05CBA42B-75D8-4BD6-86A0-2E033B0C4B50}" type="sibTrans" cxnId="{90FEC306-D5DE-4F52-82A8-DA6B6D1187E1}">
      <dgm:prSet/>
      <dgm:spPr/>
      <dgm:t>
        <a:bodyPr/>
        <a:lstStyle/>
        <a:p>
          <a:endParaRPr lang="en-CA"/>
        </a:p>
      </dgm:t>
    </dgm:pt>
    <dgm:pt modelId="{9670FFA6-5C99-4EA4-9D8B-07AE2B0AFF49}" type="pres">
      <dgm:prSet presAssocID="{2908D22C-96C4-4CAD-9A0B-BDD5FE414D87}" presName="linear" presStyleCnt="0">
        <dgm:presLayoutVars>
          <dgm:animLvl val="lvl"/>
          <dgm:resizeHandles val="exact"/>
        </dgm:presLayoutVars>
      </dgm:prSet>
      <dgm:spPr/>
      <dgm:t>
        <a:bodyPr/>
        <a:lstStyle/>
        <a:p>
          <a:endParaRPr lang="en-CA"/>
        </a:p>
      </dgm:t>
    </dgm:pt>
    <dgm:pt modelId="{070D58E2-DF7D-47F1-B68F-01EEBD197317}" type="pres">
      <dgm:prSet presAssocID="{D2D2A285-D7F3-4D24-BF4C-959A7E62DA48}" presName="parentText" presStyleLbl="node1" presStyleIdx="0" presStyleCnt="1" custScaleX="100882" custScaleY="342253" custLinFactNeighborX="-449" custLinFactNeighborY="40912">
        <dgm:presLayoutVars>
          <dgm:chMax val="0"/>
          <dgm:bulletEnabled val="1"/>
        </dgm:presLayoutVars>
      </dgm:prSet>
      <dgm:spPr/>
      <dgm:t>
        <a:bodyPr/>
        <a:lstStyle/>
        <a:p>
          <a:endParaRPr lang="en-CA"/>
        </a:p>
      </dgm:t>
    </dgm:pt>
  </dgm:ptLst>
  <dgm:cxnLst>
    <dgm:cxn modelId="{90FEC306-D5DE-4F52-82A8-DA6B6D1187E1}" srcId="{2908D22C-96C4-4CAD-9A0B-BDD5FE414D87}" destId="{D2D2A285-D7F3-4D24-BF4C-959A7E62DA48}" srcOrd="0" destOrd="0" parTransId="{FFA5AD99-8136-47B5-AEDC-4B1D71761298}" sibTransId="{05CBA42B-75D8-4BD6-86A0-2E033B0C4B50}"/>
    <dgm:cxn modelId="{3385216B-40B9-4800-82C7-F634EB02763E}" type="presOf" srcId="{D2D2A285-D7F3-4D24-BF4C-959A7E62DA48}" destId="{070D58E2-DF7D-47F1-B68F-01EEBD197317}" srcOrd="0" destOrd="0" presId="urn:microsoft.com/office/officeart/2005/8/layout/vList2"/>
    <dgm:cxn modelId="{AC93CD3D-433D-4385-ABCB-FFDF18379BB3}" type="presOf" srcId="{2908D22C-96C4-4CAD-9A0B-BDD5FE414D87}" destId="{9670FFA6-5C99-4EA4-9D8B-07AE2B0AFF49}" srcOrd="0" destOrd="0" presId="urn:microsoft.com/office/officeart/2005/8/layout/vList2"/>
    <dgm:cxn modelId="{67592DD9-07FC-4E88-BEDD-78FFF5F0B54B}" type="presParOf" srcId="{9670FFA6-5C99-4EA4-9D8B-07AE2B0AFF49}" destId="{070D58E2-DF7D-47F1-B68F-01EEBD19731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657E0D2-456C-45CB-8985-617B1BFD0C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C38712A4-EFA4-4787-BE51-7E7734BDC6CA}">
      <dgm:prSet custT="1"/>
      <dgm:spPr/>
      <dgm:t>
        <a:bodyPr/>
        <a:lstStyle/>
        <a:p>
          <a:pPr rtl="0"/>
          <a:r>
            <a:rPr lang="en-US" sz="1800" dirty="0" smtClean="0"/>
            <a:t>Patients With HIV-Associated </a:t>
          </a:r>
          <a:r>
            <a:rPr lang="en-US" sz="1800" dirty="0" err="1" smtClean="0"/>
            <a:t>Lipodystrophy</a:t>
          </a:r>
          <a:r>
            <a:rPr lang="en-US" sz="1800" dirty="0" smtClean="0"/>
            <a:t> </a:t>
          </a:r>
          <a:r>
            <a:rPr lang="en-US" sz="1800" smtClean="0"/>
            <a:t>:  Higher </a:t>
          </a:r>
          <a:r>
            <a:rPr lang="en-US" sz="1800" dirty="0" smtClean="0"/>
            <a:t>Incidence of CVD Risk Factors*</a:t>
          </a:r>
          <a:endParaRPr lang="en-CA" sz="1800" dirty="0"/>
        </a:p>
      </dgm:t>
    </dgm:pt>
    <dgm:pt modelId="{6B7B775D-C2BA-43C3-B94C-EFC9D885551C}" type="parTrans" cxnId="{E71EEFF0-73C4-4ED3-89D3-18567532A1E5}">
      <dgm:prSet/>
      <dgm:spPr/>
      <dgm:t>
        <a:bodyPr/>
        <a:lstStyle/>
        <a:p>
          <a:endParaRPr lang="en-CA"/>
        </a:p>
      </dgm:t>
    </dgm:pt>
    <dgm:pt modelId="{533B7D6F-1D80-4811-B6F8-207109A28DD0}" type="sibTrans" cxnId="{E71EEFF0-73C4-4ED3-89D3-18567532A1E5}">
      <dgm:prSet/>
      <dgm:spPr/>
      <dgm:t>
        <a:bodyPr/>
        <a:lstStyle/>
        <a:p>
          <a:endParaRPr lang="en-CA"/>
        </a:p>
      </dgm:t>
    </dgm:pt>
    <dgm:pt modelId="{4FDEB7A4-C6D0-41F4-8E75-6994EE37E56E}" type="pres">
      <dgm:prSet presAssocID="{6657E0D2-456C-45CB-8985-617B1BFD0C5E}" presName="linear" presStyleCnt="0">
        <dgm:presLayoutVars>
          <dgm:animLvl val="lvl"/>
          <dgm:resizeHandles val="exact"/>
        </dgm:presLayoutVars>
      </dgm:prSet>
      <dgm:spPr/>
      <dgm:t>
        <a:bodyPr/>
        <a:lstStyle/>
        <a:p>
          <a:endParaRPr lang="en-CA"/>
        </a:p>
      </dgm:t>
    </dgm:pt>
    <dgm:pt modelId="{C0081D36-FE71-42EE-80A1-8D4DE2CE7582}" type="pres">
      <dgm:prSet presAssocID="{C38712A4-EFA4-4787-BE51-7E7734BDC6CA}" presName="parentText" presStyleLbl="node1" presStyleIdx="0" presStyleCnt="1" custLinFactNeighborY="-11321">
        <dgm:presLayoutVars>
          <dgm:chMax val="0"/>
          <dgm:bulletEnabled val="1"/>
        </dgm:presLayoutVars>
      </dgm:prSet>
      <dgm:spPr/>
      <dgm:t>
        <a:bodyPr/>
        <a:lstStyle/>
        <a:p>
          <a:endParaRPr lang="en-CA"/>
        </a:p>
      </dgm:t>
    </dgm:pt>
  </dgm:ptLst>
  <dgm:cxnLst>
    <dgm:cxn modelId="{FE0DE889-5D3F-4C19-967B-6011CD0CA8F4}" type="presOf" srcId="{C38712A4-EFA4-4787-BE51-7E7734BDC6CA}" destId="{C0081D36-FE71-42EE-80A1-8D4DE2CE7582}" srcOrd="0" destOrd="0" presId="urn:microsoft.com/office/officeart/2005/8/layout/vList2"/>
    <dgm:cxn modelId="{E71EEFF0-73C4-4ED3-89D3-18567532A1E5}" srcId="{6657E0D2-456C-45CB-8985-617B1BFD0C5E}" destId="{C38712A4-EFA4-4787-BE51-7E7734BDC6CA}" srcOrd="0" destOrd="0" parTransId="{6B7B775D-C2BA-43C3-B94C-EFC9D885551C}" sibTransId="{533B7D6F-1D80-4811-B6F8-207109A28DD0}"/>
    <dgm:cxn modelId="{5FDB67FA-76E7-47C3-AD6D-3E630127721A}" type="presOf" srcId="{6657E0D2-456C-45CB-8985-617B1BFD0C5E}" destId="{4FDEB7A4-C6D0-41F4-8E75-6994EE37E56E}" srcOrd="0" destOrd="0" presId="urn:microsoft.com/office/officeart/2005/8/layout/vList2"/>
    <dgm:cxn modelId="{3ECF62D8-D6AF-4E8A-BDE5-C0B9037048B0}" type="presParOf" srcId="{4FDEB7A4-C6D0-41F4-8E75-6994EE37E56E}" destId="{C0081D36-FE71-42EE-80A1-8D4DE2CE758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F775CDB-9AFB-462B-8E86-C71C80473F1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5120F579-B061-4659-8AEC-F0633DBF2AED}">
      <dgm:prSet custT="1"/>
      <dgm:spPr/>
      <dgm:t>
        <a:bodyPr/>
        <a:lstStyle/>
        <a:p>
          <a:pPr rtl="0"/>
          <a:r>
            <a:rPr lang="it-IT" sz="2400" dirty="0" smtClean="0"/>
            <a:t>VAT: Independently Related to Prevalent Cardiovascular Events*</a:t>
          </a:r>
          <a:endParaRPr lang="en-CA" sz="2400" dirty="0"/>
        </a:p>
      </dgm:t>
    </dgm:pt>
    <dgm:pt modelId="{38AE3AE6-43C4-424D-BD43-7AD968E5B63A}" type="parTrans" cxnId="{9B14517F-D077-4AC4-959A-3E1862032B56}">
      <dgm:prSet/>
      <dgm:spPr/>
      <dgm:t>
        <a:bodyPr/>
        <a:lstStyle/>
        <a:p>
          <a:endParaRPr lang="en-CA"/>
        </a:p>
      </dgm:t>
    </dgm:pt>
    <dgm:pt modelId="{DB13C49D-233C-4F0E-A273-CC17C9F4B636}" type="sibTrans" cxnId="{9B14517F-D077-4AC4-959A-3E1862032B56}">
      <dgm:prSet/>
      <dgm:spPr/>
      <dgm:t>
        <a:bodyPr/>
        <a:lstStyle/>
        <a:p>
          <a:endParaRPr lang="en-CA"/>
        </a:p>
      </dgm:t>
    </dgm:pt>
    <dgm:pt modelId="{BA65114C-4BEF-4B3C-A87A-C231BAE22FA3}" type="pres">
      <dgm:prSet presAssocID="{2F775CDB-9AFB-462B-8E86-C71C80473F1F}" presName="linear" presStyleCnt="0">
        <dgm:presLayoutVars>
          <dgm:animLvl val="lvl"/>
          <dgm:resizeHandles val="exact"/>
        </dgm:presLayoutVars>
      </dgm:prSet>
      <dgm:spPr/>
      <dgm:t>
        <a:bodyPr/>
        <a:lstStyle/>
        <a:p>
          <a:endParaRPr lang="en-CA"/>
        </a:p>
      </dgm:t>
    </dgm:pt>
    <dgm:pt modelId="{750EC795-9A8E-4498-94A4-9AB31A235128}" type="pres">
      <dgm:prSet presAssocID="{5120F579-B061-4659-8AEC-F0633DBF2AED}" presName="parentText" presStyleLbl="node1" presStyleIdx="0" presStyleCnt="1" custScaleY="65639" custLinFactNeighborX="-844" custLinFactNeighborY="-49">
        <dgm:presLayoutVars>
          <dgm:chMax val="0"/>
          <dgm:bulletEnabled val="1"/>
        </dgm:presLayoutVars>
      </dgm:prSet>
      <dgm:spPr/>
      <dgm:t>
        <a:bodyPr/>
        <a:lstStyle/>
        <a:p>
          <a:endParaRPr lang="en-CA"/>
        </a:p>
      </dgm:t>
    </dgm:pt>
  </dgm:ptLst>
  <dgm:cxnLst>
    <dgm:cxn modelId="{8624C6C8-E4F4-4736-8425-E60730835B64}" type="presOf" srcId="{5120F579-B061-4659-8AEC-F0633DBF2AED}" destId="{750EC795-9A8E-4498-94A4-9AB31A235128}" srcOrd="0" destOrd="0" presId="urn:microsoft.com/office/officeart/2005/8/layout/vList2"/>
    <dgm:cxn modelId="{9B14517F-D077-4AC4-959A-3E1862032B56}" srcId="{2F775CDB-9AFB-462B-8E86-C71C80473F1F}" destId="{5120F579-B061-4659-8AEC-F0633DBF2AED}" srcOrd="0" destOrd="0" parTransId="{38AE3AE6-43C4-424D-BD43-7AD968E5B63A}" sibTransId="{DB13C49D-233C-4F0E-A273-CC17C9F4B636}"/>
    <dgm:cxn modelId="{D585617A-E076-4BFE-9D6D-AC92B8E736F4}" type="presOf" srcId="{2F775CDB-9AFB-462B-8E86-C71C80473F1F}" destId="{BA65114C-4BEF-4B3C-A87A-C231BAE22FA3}" srcOrd="0" destOrd="0" presId="urn:microsoft.com/office/officeart/2005/8/layout/vList2"/>
    <dgm:cxn modelId="{7954FD09-EC0C-4B8C-B80C-6EEFC31E0191}" type="presParOf" srcId="{BA65114C-4BEF-4B3C-A87A-C231BAE22FA3}" destId="{750EC795-9A8E-4498-94A4-9AB31A23512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3DAA61E-B74E-4094-914F-7CED3B159C3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2A400D36-C8C5-42B3-9F1E-B7FAA990468B}">
      <dgm:prSet/>
      <dgm:spPr/>
      <dgm:t>
        <a:bodyPr/>
        <a:lstStyle/>
        <a:p>
          <a:pPr rtl="0"/>
          <a:r>
            <a:rPr lang="en-US" dirty="0" smtClean="0"/>
            <a:t>VAT: Associated with 5-Year All-cause Mortality in HIV+ Patients</a:t>
          </a:r>
          <a:endParaRPr lang="en-CA" dirty="0"/>
        </a:p>
      </dgm:t>
    </dgm:pt>
    <dgm:pt modelId="{C0664F65-2201-4240-8972-30FCB32E9EAC}" type="parTrans" cxnId="{C092BC2F-ED37-4BFC-8611-73F589C7BCBB}">
      <dgm:prSet/>
      <dgm:spPr/>
      <dgm:t>
        <a:bodyPr/>
        <a:lstStyle/>
        <a:p>
          <a:endParaRPr lang="en-CA"/>
        </a:p>
      </dgm:t>
    </dgm:pt>
    <dgm:pt modelId="{46754D89-BD3B-450F-A8C3-89BDC6C8CBC3}" type="sibTrans" cxnId="{C092BC2F-ED37-4BFC-8611-73F589C7BCBB}">
      <dgm:prSet/>
      <dgm:spPr/>
      <dgm:t>
        <a:bodyPr/>
        <a:lstStyle/>
        <a:p>
          <a:endParaRPr lang="en-CA"/>
        </a:p>
      </dgm:t>
    </dgm:pt>
    <dgm:pt modelId="{4B2BC2F6-E96B-4C7F-ABED-59CE973C4103}" type="pres">
      <dgm:prSet presAssocID="{33DAA61E-B74E-4094-914F-7CED3B159C3C}" presName="linear" presStyleCnt="0">
        <dgm:presLayoutVars>
          <dgm:animLvl val="lvl"/>
          <dgm:resizeHandles val="exact"/>
        </dgm:presLayoutVars>
      </dgm:prSet>
      <dgm:spPr/>
      <dgm:t>
        <a:bodyPr/>
        <a:lstStyle/>
        <a:p>
          <a:endParaRPr lang="en-CA"/>
        </a:p>
      </dgm:t>
    </dgm:pt>
    <dgm:pt modelId="{A4F82B12-7369-4132-B715-E68118C7F96D}" type="pres">
      <dgm:prSet presAssocID="{2A400D36-C8C5-42B3-9F1E-B7FAA990468B}" presName="parentText" presStyleLbl="node1" presStyleIdx="0" presStyleCnt="1">
        <dgm:presLayoutVars>
          <dgm:chMax val="0"/>
          <dgm:bulletEnabled val="1"/>
        </dgm:presLayoutVars>
      </dgm:prSet>
      <dgm:spPr/>
      <dgm:t>
        <a:bodyPr/>
        <a:lstStyle/>
        <a:p>
          <a:endParaRPr lang="en-CA"/>
        </a:p>
      </dgm:t>
    </dgm:pt>
  </dgm:ptLst>
  <dgm:cxnLst>
    <dgm:cxn modelId="{A79CD52A-D9E0-4EF2-A908-78E821CFD826}" type="presOf" srcId="{33DAA61E-B74E-4094-914F-7CED3B159C3C}" destId="{4B2BC2F6-E96B-4C7F-ABED-59CE973C4103}" srcOrd="0" destOrd="0" presId="urn:microsoft.com/office/officeart/2005/8/layout/vList2"/>
    <dgm:cxn modelId="{C092BC2F-ED37-4BFC-8611-73F589C7BCBB}" srcId="{33DAA61E-B74E-4094-914F-7CED3B159C3C}" destId="{2A400D36-C8C5-42B3-9F1E-B7FAA990468B}" srcOrd="0" destOrd="0" parTransId="{C0664F65-2201-4240-8972-30FCB32E9EAC}" sibTransId="{46754D89-BD3B-450F-A8C3-89BDC6C8CBC3}"/>
    <dgm:cxn modelId="{5B66C2A4-BC8C-43CC-8CF3-E363F6301F06}" type="presOf" srcId="{2A400D36-C8C5-42B3-9F1E-B7FAA990468B}" destId="{A4F82B12-7369-4132-B715-E68118C7F96D}" srcOrd="0" destOrd="0" presId="urn:microsoft.com/office/officeart/2005/8/layout/vList2"/>
    <dgm:cxn modelId="{6E92B451-24EB-49BE-9B40-F0E10425310B}" type="presParOf" srcId="{4B2BC2F6-E96B-4C7F-ABED-59CE973C4103}" destId="{A4F82B12-7369-4132-B715-E68118C7F96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444B02C-0428-40CD-BFF9-193DB2CED5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4544408E-B143-46B2-BCBA-8842E2E30BA1}">
      <dgm:prSet/>
      <dgm:spPr/>
      <dgm:t>
        <a:bodyPr/>
        <a:lstStyle/>
        <a:p>
          <a:pPr rtl="0"/>
          <a:r>
            <a:rPr lang="en-CA" dirty="0" smtClean="0"/>
            <a:t>Central Adiposity Increases the Risk of Neurocognitive Impairment in HIV-infected Patients</a:t>
          </a:r>
          <a:endParaRPr lang="en-CA" dirty="0"/>
        </a:p>
      </dgm:t>
    </dgm:pt>
    <dgm:pt modelId="{CE2C2E00-689A-444A-81A9-E7DBA383276B}" type="parTrans" cxnId="{A0FB0F05-A7D8-4C04-A6A2-A2C2D92690BE}">
      <dgm:prSet/>
      <dgm:spPr/>
      <dgm:t>
        <a:bodyPr/>
        <a:lstStyle/>
        <a:p>
          <a:endParaRPr lang="en-CA"/>
        </a:p>
      </dgm:t>
    </dgm:pt>
    <dgm:pt modelId="{5039B77B-ABBB-46FC-9B53-8A1613D906E7}" type="sibTrans" cxnId="{A0FB0F05-A7D8-4C04-A6A2-A2C2D92690BE}">
      <dgm:prSet/>
      <dgm:spPr/>
      <dgm:t>
        <a:bodyPr/>
        <a:lstStyle/>
        <a:p>
          <a:endParaRPr lang="en-CA"/>
        </a:p>
      </dgm:t>
    </dgm:pt>
    <dgm:pt modelId="{527E64E2-E033-4C59-B555-B39A7E750D61}" type="pres">
      <dgm:prSet presAssocID="{A444B02C-0428-40CD-BFF9-193DB2CED50C}" presName="linear" presStyleCnt="0">
        <dgm:presLayoutVars>
          <dgm:animLvl val="lvl"/>
          <dgm:resizeHandles val="exact"/>
        </dgm:presLayoutVars>
      </dgm:prSet>
      <dgm:spPr/>
      <dgm:t>
        <a:bodyPr/>
        <a:lstStyle/>
        <a:p>
          <a:endParaRPr lang="en-CA"/>
        </a:p>
      </dgm:t>
    </dgm:pt>
    <dgm:pt modelId="{FA20DE94-7005-4953-8705-FC053B7AD511}" type="pres">
      <dgm:prSet presAssocID="{4544408E-B143-46B2-BCBA-8842E2E30BA1}" presName="parentText" presStyleLbl="node1" presStyleIdx="0" presStyleCnt="1" custLinFactNeighborX="-20731" custLinFactNeighborY="85565">
        <dgm:presLayoutVars>
          <dgm:chMax val="0"/>
          <dgm:bulletEnabled val="1"/>
        </dgm:presLayoutVars>
      </dgm:prSet>
      <dgm:spPr/>
      <dgm:t>
        <a:bodyPr/>
        <a:lstStyle/>
        <a:p>
          <a:endParaRPr lang="en-CA"/>
        </a:p>
      </dgm:t>
    </dgm:pt>
  </dgm:ptLst>
  <dgm:cxnLst>
    <dgm:cxn modelId="{C5D31EEB-96BA-44A2-9614-5C21DE5B39F5}" type="presOf" srcId="{4544408E-B143-46B2-BCBA-8842E2E30BA1}" destId="{FA20DE94-7005-4953-8705-FC053B7AD511}" srcOrd="0" destOrd="0" presId="urn:microsoft.com/office/officeart/2005/8/layout/vList2"/>
    <dgm:cxn modelId="{D276E64A-83E9-419A-9888-AEBCDE119C5D}" type="presOf" srcId="{A444B02C-0428-40CD-BFF9-193DB2CED50C}" destId="{527E64E2-E033-4C59-B555-B39A7E750D61}" srcOrd="0" destOrd="0" presId="urn:microsoft.com/office/officeart/2005/8/layout/vList2"/>
    <dgm:cxn modelId="{A0FB0F05-A7D8-4C04-A6A2-A2C2D92690BE}" srcId="{A444B02C-0428-40CD-BFF9-193DB2CED50C}" destId="{4544408E-B143-46B2-BCBA-8842E2E30BA1}" srcOrd="0" destOrd="0" parTransId="{CE2C2E00-689A-444A-81A9-E7DBA383276B}" sibTransId="{5039B77B-ABBB-46FC-9B53-8A1613D906E7}"/>
    <dgm:cxn modelId="{497D11A2-506A-46C0-8267-5684FA5F0B43}" type="presParOf" srcId="{527E64E2-E033-4C59-B555-B39A7E750D61}" destId="{FA20DE94-7005-4953-8705-FC053B7AD51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444B02C-0428-40CD-BFF9-193DB2CED5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4544408E-B143-46B2-BCBA-8842E2E30BA1}">
      <dgm:prSet/>
      <dgm:spPr/>
      <dgm:t>
        <a:bodyPr/>
        <a:lstStyle/>
        <a:p>
          <a:pPr rtl="0"/>
          <a:r>
            <a:rPr lang="en-CA" dirty="0" smtClean="0"/>
            <a:t>Physical and Psychosocial Consequences </a:t>
          </a:r>
          <a:endParaRPr lang="en-CA" dirty="0"/>
        </a:p>
      </dgm:t>
    </dgm:pt>
    <dgm:pt modelId="{CE2C2E00-689A-444A-81A9-E7DBA383276B}" type="parTrans" cxnId="{A0FB0F05-A7D8-4C04-A6A2-A2C2D92690BE}">
      <dgm:prSet/>
      <dgm:spPr/>
      <dgm:t>
        <a:bodyPr/>
        <a:lstStyle/>
        <a:p>
          <a:endParaRPr lang="en-CA"/>
        </a:p>
      </dgm:t>
    </dgm:pt>
    <dgm:pt modelId="{5039B77B-ABBB-46FC-9B53-8A1613D906E7}" type="sibTrans" cxnId="{A0FB0F05-A7D8-4C04-A6A2-A2C2D92690BE}">
      <dgm:prSet/>
      <dgm:spPr/>
      <dgm:t>
        <a:bodyPr/>
        <a:lstStyle/>
        <a:p>
          <a:endParaRPr lang="en-CA"/>
        </a:p>
      </dgm:t>
    </dgm:pt>
    <dgm:pt modelId="{527E64E2-E033-4C59-B555-B39A7E750D61}" type="pres">
      <dgm:prSet presAssocID="{A444B02C-0428-40CD-BFF9-193DB2CED50C}" presName="linear" presStyleCnt="0">
        <dgm:presLayoutVars>
          <dgm:animLvl val="lvl"/>
          <dgm:resizeHandles val="exact"/>
        </dgm:presLayoutVars>
      </dgm:prSet>
      <dgm:spPr/>
      <dgm:t>
        <a:bodyPr/>
        <a:lstStyle/>
        <a:p>
          <a:endParaRPr lang="en-CA"/>
        </a:p>
      </dgm:t>
    </dgm:pt>
    <dgm:pt modelId="{FA20DE94-7005-4953-8705-FC053B7AD511}" type="pres">
      <dgm:prSet presAssocID="{4544408E-B143-46B2-BCBA-8842E2E30BA1}" presName="parentText" presStyleLbl="node1" presStyleIdx="0" presStyleCnt="1" custLinFactNeighborX="-20731" custLinFactNeighborY="85565">
        <dgm:presLayoutVars>
          <dgm:chMax val="0"/>
          <dgm:bulletEnabled val="1"/>
        </dgm:presLayoutVars>
      </dgm:prSet>
      <dgm:spPr/>
      <dgm:t>
        <a:bodyPr/>
        <a:lstStyle/>
        <a:p>
          <a:endParaRPr lang="en-CA"/>
        </a:p>
      </dgm:t>
    </dgm:pt>
  </dgm:ptLst>
  <dgm:cxnLst>
    <dgm:cxn modelId="{A9BE2C45-AC29-4224-AC4D-60D683983C6B}" type="presOf" srcId="{A444B02C-0428-40CD-BFF9-193DB2CED50C}" destId="{527E64E2-E033-4C59-B555-B39A7E750D61}" srcOrd="0" destOrd="0" presId="urn:microsoft.com/office/officeart/2005/8/layout/vList2"/>
    <dgm:cxn modelId="{A0FB0F05-A7D8-4C04-A6A2-A2C2D92690BE}" srcId="{A444B02C-0428-40CD-BFF9-193DB2CED50C}" destId="{4544408E-B143-46B2-BCBA-8842E2E30BA1}" srcOrd="0" destOrd="0" parTransId="{CE2C2E00-689A-444A-81A9-E7DBA383276B}" sibTransId="{5039B77B-ABBB-46FC-9B53-8A1613D906E7}"/>
    <dgm:cxn modelId="{7CBE153E-2DF0-45FC-B07C-DBEAC660E01A}" type="presOf" srcId="{4544408E-B143-46B2-BCBA-8842E2E30BA1}" destId="{FA20DE94-7005-4953-8705-FC053B7AD511}" srcOrd="0" destOrd="0" presId="urn:microsoft.com/office/officeart/2005/8/layout/vList2"/>
    <dgm:cxn modelId="{0752CEB1-E9F0-424E-804C-B4AFF945AC1B}" type="presParOf" srcId="{527E64E2-E033-4C59-B555-B39A7E750D61}" destId="{FA20DE94-7005-4953-8705-FC053B7AD51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444B02C-0428-40CD-BFF9-193DB2CED5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4544408E-B143-46B2-BCBA-8842E2E30BA1}">
      <dgm:prSet/>
      <dgm:spPr/>
      <dgm:t>
        <a:bodyPr/>
        <a:lstStyle/>
        <a:p>
          <a:pPr rtl="0"/>
          <a:r>
            <a:rPr lang="en-CA" dirty="0" smtClean="0"/>
            <a:t>Clinical Strategies for HIV-associated Abdominal Lipohypertrophy </a:t>
          </a:r>
          <a:endParaRPr lang="en-CA" dirty="0"/>
        </a:p>
      </dgm:t>
    </dgm:pt>
    <dgm:pt modelId="{CE2C2E00-689A-444A-81A9-E7DBA383276B}" type="parTrans" cxnId="{A0FB0F05-A7D8-4C04-A6A2-A2C2D92690BE}">
      <dgm:prSet/>
      <dgm:spPr/>
      <dgm:t>
        <a:bodyPr/>
        <a:lstStyle/>
        <a:p>
          <a:endParaRPr lang="en-CA"/>
        </a:p>
      </dgm:t>
    </dgm:pt>
    <dgm:pt modelId="{5039B77B-ABBB-46FC-9B53-8A1613D906E7}" type="sibTrans" cxnId="{A0FB0F05-A7D8-4C04-A6A2-A2C2D92690BE}">
      <dgm:prSet/>
      <dgm:spPr/>
      <dgm:t>
        <a:bodyPr/>
        <a:lstStyle/>
        <a:p>
          <a:endParaRPr lang="en-CA"/>
        </a:p>
      </dgm:t>
    </dgm:pt>
    <dgm:pt modelId="{527E64E2-E033-4C59-B555-B39A7E750D61}" type="pres">
      <dgm:prSet presAssocID="{A444B02C-0428-40CD-BFF9-193DB2CED50C}" presName="linear" presStyleCnt="0">
        <dgm:presLayoutVars>
          <dgm:animLvl val="lvl"/>
          <dgm:resizeHandles val="exact"/>
        </dgm:presLayoutVars>
      </dgm:prSet>
      <dgm:spPr/>
      <dgm:t>
        <a:bodyPr/>
        <a:lstStyle/>
        <a:p>
          <a:endParaRPr lang="en-CA"/>
        </a:p>
      </dgm:t>
    </dgm:pt>
    <dgm:pt modelId="{FA20DE94-7005-4953-8705-FC053B7AD511}" type="pres">
      <dgm:prSet presAssocID="{4544408E-B143-46B2-BCBA-8842E2E30BA1}" presName="parentText" presStyleLbl="node1" presStyleIdx="0" presStyleCnt="1" custLinFactNeighborX="-20731" custLinFactNeighborY="85565">
        <dgm:presLayoutVars>
          <dgm:chMax val="0"/>
          <dgm:bulletEnabled val="1"/>
        </dgm:presLayoutVars>
      </dgm:prSet>
      <dgm:spPr/>
      <dgm:t>
        <a:bodyPr/>
        <a:lstStyle/>
        <a:p>
          <a:endParaRPr lang="en-CA"/>
        </a:p>
      </dgm:t>
    </dgm:pt>
  </dgm:ptLst>
  <dgm:cxnLst>
    <dgm:cxn modelId="{C6A9E7F9-66A7-4B3C-976C-2378708D9310}" type="presOf" srcId="{A444B02C-0428-40CD-BFF9-193DB2CED50C}" destId="{527E64E2-E033-4C59-B555-B39A7E750D61}" srcOrd="0" destOrd="0" presId="urn:microsoft.com/office/officeart/2005/8/layout/vList2"/>
    <dgm:cxn modelId="{CCC3023B-E0ED-46AD-978B-BB61ED56985B}" type="presOf" srcId="{4544408E-B143-46B2-BCBA-8842E2E30BA1}" destId="{FA20DE94-7005-4953-8705-FC053B7AD511}" srcOrd="0" destOrd="0" presId="urn:microsoft.com/office/officeart/2005/8/layout/vList2"/>
    <dgm:cxn modelId="{A0FB0F05-A7D8-4C04-A6A2-A2C2D92690BE}" srcId="{A444B02C-0428-40CD-BFF9-193DB2CED50C}" destId="{4544408E-B143-46B2-BCBA-8842E2E30BA1}" srcOrd="0" destOrd="0" parTransId="{CE2C2E00-689A-444A-81A9-E7DBA383276B}" sibTransId="{5039B77B-ABBB-46FC-9B53-8A1613D906E7}"/>
    <dgm:cxn modelId="{47ECD48C-64AA-4E70-969A-10C6B758323C}" type="presParOf" srcId="{527E64E2-E033-4C59-B555-B39A7E750D61}" destId="{FA20DE94-7005-4953-8705-FC053B7AD51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59AEFF9-3632-44B1-B74B-59EBCD72155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CA"/>
        </a:p>
      </dgm:t>
    </dgm:pt>
    <dgm:pt modelId="{C05E0FAE-584E-46A6-B420-2608CF7DD915}">
      <dgm:prSet/>
      <dgm:spPr/>
      <dgm:t>
        <a:bodyPr/>
        <a:lstStyle/>
        <a:p>
          <a:pPr rtl="0"/>
          <a:r>
            <a:rPr lang="en-CA" dirty="0" smtClean="0"/>
            <a:t>Disease Overview </a:t>
          </a:r>
          <a:endParaRPr lang="en-CA" dirty="0"/>
        </a:p>
      </dgm:t>
    </dgm:pt>
    <dgm:pt modelId="{362E5A38-BF1C-4095-A9CA-F2086FA544AE}" type="parTrans" cxnId="{4E1495BE-F124-4CCC-8C7C-088F218548B6}">
      <dgm:prSet/>
      <dgm:spPr/>
      <dgm:t>
        <a:bodyPr/>
        <a:lstStyle/>
        <a:p>
          <a:endParaRPr lang="en-CA"/>
        </a:p>
      </dgm:t>
    </dgm:pt>
    <dgm:pt modelId="{43358C4D-D528-4B27-8BBE-1EE35425B691}" type="sibTrans" cxnId="{4E1495BE-F124-4CCC-8C7C-088F218548B6}">
      <dgm:prSet/>
      <dgm:spPr/>
      <dgm:t>
        <a:bodyPr/>
        <a:lstStyle/>
        <a:p>
          <a:endParaRPr lang="en-CA"/>
        </a:p>
      </dgm:t>
    </dgm:pt>
    <dgm:pt modelId="{75B01868-EC96-4B20-8A1E-D1ECB128573B}">
      <dgm:prSet custT="1"/>
      <dgm:spPr/>
      <dgm:t>
        <a:bodyPr/>
        <a:lstStyle/>
        <a:p>
          <a:pPr marL="171450" indent="0" algn="l" defTabSz="711200" rtl="0">
            <a:lnSpc>
              <a:spcPct val="90000"/>
            </a:lnSpc>
            <a:spcBef>
              <a:spcPct val="0"/>
            </a:spcBef>
            <a:spcAft>
              <a:spcPct val="15000"/>
            </a:spcAft>
            <a:buNone/>
          </a:pPr>
          <a:endParaRPr lang="en-CA" sz="1600" dirty="0"/>
        </a:p>
      </dgm:t>
    </dgm:pt>
    <dgm:pt modelId="{02F6DE52-3387-4407-81D1-9D484171EFA6}" type="parTrans" cxnId="{B41C3F48-D93C-4244-8D6F-12350CA10ED3}">
      <dgm:prSet/>
      <dgm:spPr/>
      <dgm:t>
        <a:bodyPr/>
        <a:lstStyle/>
        <a:p>
          <a:endParaRPr lang="en-CA"/>
        </a:p>
      </dgm:t>
    </dgm:pt>
    <dgm:pt modelId="{8EA4F89A-6CA1-4682-9889-5986FFD04D29}" type="sibTrans" cxnId="{B41C3F48-D93C-4244-8D6F-12350CA10ED3}">
      <dgm:prSet/>
      <dgm:spPr/>
      <dgm:t>
        <a:bodyPr/>
        <a:lstStyle/>
        <a:p>
          <a:endParaRPr lang="en-CA"/>
        </a:p>
      </dgm:t>
    </dgm:pt>
    <dgm:pt modelId="{340BE870-A614-4523-899B-5CCDDAF14D71}">
      <dgm:prSet custT="1"/>
      <dgm:spPr/>
      <dgm:t>
        <a:bodyPr/>
        <a:lstStyle/>
        <a:p>
          <a:pPr marL="171450" indent="0" defTabSz="800100" rtl="0">
            <a:lnSpc>
              <a:spcPct val="90000"/>
            </a:lnSpc>
            <a:spcBef>
              <a:spcPct val="0"/>
            </a:spcBef>
            <a:spcAft>
              <a:spcPct val="15000"/>
            </a:spcAft>
            <a:buNone/>
          </a:pPr>
          <a:r>
            <a:rPr lang="en-US" sz="1800" dirty="0" smtClean="0">
              <a:solidFill>
                <a:srgbClr val="000000"/>
              </a:solidFill>
            </a:rPr>
            <a:t>ART resulted in reductions in AIDS-related morbidity and mortality</a:t>
          </a:r>
          <a:endParaRPr lang="en-CA" sz="1800" dirty="0"/>
        </a:p>
      </dgm:t>
    </dgm:pt>
    <dgm:pt modelId="{568422D4-F57C-4A4F-99C8-683344FCBAC2}" type="parTrans" cxnId="{884EAD66-2BE9-4D30-8BB3-B12A87051FA6}">
      <dgm:prSet/>
      <dgm:spPr/>
      <dgm:t>
        <a:bodyPr/>
        <a:lstStyle/>
        <a:p>
          <a:endParaRPr lang="en-CA"/>
        </a:p>
      </dgm:t>
    </dgm:pt>
    <dgm:pt modelId="{897B5C7E-9F22-4420-ACE5-3CE0A50E210E}" type="sibTrans" cxnId="{884EAD66-2BE9-4D30-8BB3-B12A87051FA6}">
      <dgm:prSet/>
      <dgm:spPr/>
      <dgm:t>
        <a:bodyPr/>
        <a:lstStyle/>
        <a:p>
          <a:endParaRPr lang="en-CA"/>
        </a:p>
      </dgm:t>
    </dgm:pt>
    <dgm:pt modelId="{BED55DB0-5CB0-41E8-8963-7F56C43C2CB7}">
      <dgm:prSet custT="1"/>
      <dgm:spPr/>
      <dgm:t>
        <a:bodyPr/>
        <a:lstStyle/>
        <a:p>
          <a:pPr marL="171450" indent="0" defTabSz="800100" rtl="0">
            <a:lnSpc>
              <a:spcPct val="90000"/>
            </a:lnSpc>
            <a:spcBef>
              <a:spcPct val="0"/>
            </a:spcBef>
            <a:spcAft>
              <a:spcPct val="15000"/>
            </a:spcAft>
            <a:buNone/>
          </a:pPr>
          <a:r>
            <a:rPr lang="en-US" sz="1800" dirty="0" smtClean="0">
              <a:solidFill>
                <a:srgbClr val="000000"/>
              </a:solidFill>
            </a:rPr>
            <a:t>HIV and ART are associated with VAT</a:t>
          </a:r>
        </a:p>
      </dgm:t>
    </dgm:pt>
    <dgm:pt modelId="{D92C9B44-72BB-4D67-8BD7-62F08EBCF3CC}" type="parTrans" cxnId="{F152004C-6B47-4B6C-8655-87CC23ECD178}">
      <dgm:prSet/>
      <dgm:spPr/>
      <dgm:t>
        <a:bodyPr/>
        <a:lstStyle/>
        <a:p>
          <a:endParaRPr lang="en-CA"/>
        </a:p>
      </dgm:t>
    </dgm:pt>
    <dgm:pt modelId="{E0A559EF-8449-43D7-B458-48276BB56018}" type="sibTrans" cxnId="{F152004C-6B47-4B6C-8655-87CC23ECD178}">
      <dgm:prSet/>
      <dgm:spPr/>
      <dgm:t>
        <a:bodyPr/>
        <a:lstStyle/>
        <a:p>
          <a:endParaRPr lang="en-CA"/>
        </a:p>
      </dgm:t>
    </dgm:pt>
    <dgm:pt modelId="{01C80430-0D3B-44E2-96BF-C56C89298242}">
      <dgm:prSet custT="1"/>
      <dgm:spPr/>
      <dgm:t>
        <a:bodyPr/>
        <a:lstStyle/>
        <a:p>
          <a:pPr marL="171450" indent="0" defTabSz="800100" rtl="0">
            <a:lnSpc>
              <a:spcPct val="90000"/>
            </a:lnSpc>
            <a:spcBef>
              <a:spcPct val="0"/>
            </a:spcBef>
            <a:spcAft>
              <a:spcPct val="15000"/>
            </a:spcAft>
            <a:buNone/>
          </a:pPr>
          <a:r>
            <a:rPr lang="en-US" sz="1800" dirty="0" smtClean="0"/>
            <a:t>Etiology of </a:t>
          </a:r>
          <a:r>
            <a:rPr lang="en-US" sz="1800" dirty="0" err="1" smtClean="0"/>
            <a:t>lipohypertrophy</a:t>
          </a:r>
          <a:r>
            <a:rPr lang="en-US" sz="1800" dirty="0" smtClean="0"/>
            <a:t> is not clear, but likely involves abnormalities in GH/IGF-1 axis</a:t>
          </a:r>
        </a:p>
      </dgm:t>
    </dgm:pt>
    <dgm:pt modelId="{21E7B6EA-19D9-46FD-A61B-C9D78F62882A}" type="parTrans" cxnId="{CC2BC1DB-B0BA-43B1-AF7E-BB489FA83753}">
      <dgm:prSet/>
      <dgm:spPr/>
      <dgm:t>
        <a:bodyPr/>
        <a:lstStyle/>
        <a:p>
          <a:endParaRPr lang="en-CA"/>
        </a:p>
      </dgm:t>
    </dgm:pt>
    <dgm:pt modelId="{390E18E1-CE04-477E-B8B9-59DA512705D1}" type="sibTrans" cxnId="{CC2BC1DB-B0BA-43B1-AF7E-BB489FA83753}">
      <dgm:prSet/>
      <dgm:spPr/>
      <dgm:t>
        <a:bodyPr/>
        <a:lstStyle/>
        <a:p>
          <a:endParaRPr lang="en-CA"/>
        </a:p>
      </dgm:t>
    </dgm:pt>
    <dgm:pt modelId="{69DC56F8-EC2F-4DFB-AE7E-23903D5C27D3}">
      <dgm:prSet custT="1"/>
      <dgm:spPr/>
      <dgm:t>
        <a:bodyPr/>
        <a:lstStyle/>
        <a:p>
          <a:pPr marL="171450" indent="0" defTabSz="800100" rtl="0">
            <a:lnSpc>
              <a:spcPct val="90000"/>
            </a:lnSpc>
            <a:spcBef>
              <a:spcPct val="0"/>
            </a:spcBef>
            <a:spcAft>
              <a:spcPct val="15000"/>
            </a:spcAft>
            <a:buNone/>
          </a:pPr>
          <a:r>
            <a:rPr lang="en-US" sz="1800" dirty="0" smtClean="0"/>
            <a:t>VAT is associated with metabolic abnormalities and markers of CV risk and CVD. The long-term cardiovascular safety and potential long-term cardiovascular benefit of EGRIFTA® treatment have not been studied and are not known.</a:t>
          </a:r>
          <a:endParaRPr lang="en-US" sz="1800" dirty="0" smtClean="0">
            <a:solidFill>
              <a:srgbClr val="000000"/>
            </a:solidFill>
          </a:endParaRPr>
        </a:p>
      </dgm:t>
    </dgm:pt>
    <dgm:pt modelId="{98B1F253-E4D8-46E4-AECB-5F67D6475439}" type="parTrans" cxnId="{9D6C5610-E863-4A16-B280-334209BE11ED}">
      <dgm:prSet/>
      <dgm:spPr/>
      <dgm:t>
        <a:bodyPr/>
        <a:lstStyle/>
        <a:p>
          <a:endParaRPr lang="en-CA"/>
        </a:p>
      </dgm:t>
    </dgm:pt>
    <dgm:pt modelId="{F87414A9-8049-4617-96B2-5A80A5D94762}" type="sibTrans" cxnId="{9D6C5610-E863-4A16-B280-334209BE11ED}">
      <dgm:prSet/>
      <dgm:spPr/>
      <dgm:t>
        <a:bodyPr/>
        <a:lstStyle/>
        <a:p>
          <a:endParaRPr lang="en-CA"/>
        </a:p>
      </dgm:t>
    </dgm:pt>
    <dgm:pt modelId="{D08D28E9-10D2-4F42-A627-5242C21EB730}">
      <dgm:prSet custT="1"/>
      <dgm:spPr/>
      <dgm:t>
        <a:bodyPr/>
        <a:lstStyle/>
        <a:p>
          <a:pPr marL="171450" indent="0" defTabSz="800100">
            <a:lnSpc>
              <a:spcPct val="90000"/>
            </a:lnSpc>
            <a:spcBef>
              <a:spcPct val="0"/>
            </a:spcBef>
            <a:spcAft>
              <a:spcPct val="15000"/>
            </a:spcAft>
            <a:buNone/>
          </a:pPr>
          <a:r>
            <a:rPr lang="en-US" sz="1800" dirty="0" smtClean="0">
              <a:solidFill>
                <a:srgbClr val="000000"/>
              </a:solidFill>
            </a:rPr>
            <a:t>Waist circumference relates to VAT and is a common measure of VAT in a clinical setting</a:t>
          </a:r>
        </a:p>
      </dgm:t>
    </dgm:pt>
    <dgm:pt modelId="{B90411D4-038A-452B-B40B-8AF97D78F26D}" type="parTrans" cxnId="{82DCF5DF-FFE3-4DB6-A01A-26DB25078D6D}">
      <dgm:prSet/>
      <dgm:spPr/>
      <dgm:t>
        <a:bodyPr/>
        <a:lstStyle/>
        <a:p>
          <a:endParaRPr lang="en-CA"/>
        </a:p>
      </dgm:t>
    </dgm:pt>
    <dgm:pt modelId="{939C59CC-EC0A-47EF-BFB8-7EF404BD3297}" type="sibTrans" cxnId="{82DCF5DF-FFE3-4DB6-A01A-26DB25078D6D}">
      <dgm:prSet/>
      <dgm:spPr/>
      <dgm:t>
        <a:bodyPr/>
        <a:lstStyle/>
        <a:p>
          <a:endParaRPr lang="en-CA"/>
        </a:p>
      </dgm:t>
    </dgm:pt>
    <dgm:pt modelId="{567A43D4-3E8D-4458-8CB7-E36642E54555}">
      <dgm:prSet custT="1"/>
      <dgm:spPr/>
      <dgm:t>
        <a:bodyPr/>
        <a:lstStyle/>
        <a:p>
          <a:pPr marL="171450" indent="0" defTabSz="800100">
            <a:lnSpc>
              <a:spcPct val="90000"/>
            </a:lnSpc>
            <a:spcBef>
              <a:spcPct val="0"/>
            </a:spcBef>
            <a:spcAft>
              <a:spcPct val="15000"/>
            </a:spcAft>
            <a:buNone/>
          </a:pPr>
          <a:endParaRPr lang="en-US" sz="1800" dirty="0">
            <a:solidFill>
              <a:srgbClr val="000000"/>
            </a:solidFill>
          </a:endParaRPr>
        </a:p>
      </dgm:t>
    </dgm:pt>
    <dgm:pt modelId="{C31E4ECB-B77D-4551-8C20-8811B23EE7AA}" type="parTrans" cxnId="{62036952-1B2A-49F3-A953-A3A9134DFC7D}">
      <dgm:prSet/>
      <dgm:spPr/>
      <dgm:t>
        <a:bodyPr/>
        <a:lstStyle/>
        <a:p>
          <a:endParaRPr lang="en-CA"/>
        </a:p>
      </dgm:t>
    </dgm:pt>
    <dgm:pt modelId="{0B8BE955-C7B8-46FD-892A-B4834759045C}" type="sibTrans" cxnId="{62036952-1B2A-49F3-A953-A3A9134DFC7D}">
      <dgm:prSet/>
      <dgm:spPr/>
      <dgm:t>
        <a:bodyPr/>
        <a:lstStyle/>
        <a:p>
          <a:endParaRPr lang="en-CA"/>
        </a:p>
      </dgm:t>
    </dgm:pt>
    <dgm:pt modelId="{EF81569E-DD37-4229-96C1-B86D5E8579C6}">
      <dgm:prSet custT="1"/>
      <dgm:spPr/>
      <dgm:t>
        <a:bodyPr/>
        <a:lstStyle/>
        <a:p>
          <a:pPr marL="171450" marR="0" indent="0" defTabSz="800100" eaLnBrk="1" fontAlgn="auto" latinLnBrk="0" hangingPunct="1">
            <a:lnSpc>
              <a:spcPct val="90000"/>
            </a:lnSpc>
            <a:spcBef>
              <a:spcPct val="0"/>
            </a:spcBef>
            <a:spcAft>
              <a:spcPct val="15000"/>
            </a:spcAft>
            <a:buClrTx/>
            <a:buSzTx/>
            <a:buFontTx/>
            <a:buNone/>
            <a:tabLst/>
            <a:defRPr/>
          </a:pPr>
          <a:r>
            <a:rPr lang="en-US" sz="1800" dirty="0" smtClean="0">
              <a:solidFill>
                <a:srgbClr val="000000"/>
              </a:solidFill>
            </a:rPr>
            <a:t>EGRIFTA® is the only FDA-approved drug to reduce excess VAT in HIV-infected patients. Other possible strategies to reduce VAT not FDA-approved</a:t>
          </a:r>
        </a:p>
      </dgm:t>
    </dgm:pt>
    <dgm:pt modelId="{1586F846-5729-4099-AA46-2C64B106DEC5}" type="parTrans" cxnId="{8E8EC061-6EE1-42C4-8773-AD6791685056}">
      <dgm:prSet/>
      <dgm:spPr/>
      <dgm:t>
        <a:bodyPr/>
        <a:lstStyle/>
        <a:p>
          <a:endParaRPr lang="en-US"/>
        </a:p>
      </dgm:t>
    </dgm:pt>
    <dgm:pt modelId="{2207C3B7-12AB-4D25-9690-A9C0C7B2D3E3}" type="sibTrans" cxnId="{8E8EC061-6EE1-42C4-8773-AD6791685056}">
      <dgm:prSet/>
      <dgm:spPr/>
      <dgm:t>
        <a:bodyPr/>
        <a:lstStyle/>
        <a:p>
          <a:endParaRPr lang="en-US"/>
        </a:p>
      </dgm:t>
    </dgm:pt>
    <dgm:pt modelId="{9D4D3CCC-977C-4551-A9F4-695348BF4B13}">
      <dgm:prSet custT="1"/>
      <dgm:spPr/>
      <dgm:t>
        <a:bodyPr/>
        <a:lstStyle/>
        <a:p>
          <a:pPr marL="171450" indent="0" defTabSz="800100" rtl="0">
            <a:lnSpc>
              <a:spcPct val="90000"/>
            </a:lnSpc>
            <a:spcBef>
              <a:spcPct val="0"/>
            </a:spcBef>
            <a:spcAft>
              <a:spcPct val="15000"/>
            </a:spcAft>
            <a:buNone/>
          </a:pPr>
          <a:r>
            <a:rPr lang="en-US" sz="1800" dirty="0" smtClean="0">
              <a:solidFill>
                <a:srgbClr val="000000"/>
              </a:solidFill>
            </a:rPr>
            <a:t>HIV management is refocusing on addressing adverse effects of HIV infection and treatment, including abdominal lipohypertrophy</a:t>
          </a:r>
          <a:endParaRPr lang="en-CA" sz="1800" dirty="0"/>
        </a:p>
      </dgm:t>
    </dgm:pt>
    <dgm:pt modelId="{EAB3993A-9692-4FC2-9E7F-2827D9DB0F08}" type="parTrans" cxnId="{6F8FE781-2304-4191-9E73-6A4B7DE069EF}">
      <dgm:prSet/>
      <dgm:spPr/>
      <dgm:t>
        <a:bodyPr/>
        <a:lstStyle/>
        <a:p>
          <a:endParaRPr lang="en-US"/>
        </a:p>
      </dgm:t>
    </dgm:pt>
    <dgm:pt modelId="{CB28FE81-E6E8-47CD-979C-DB2ED4B391E5}" type="sibTrans" cxnId="{6F8FE781-2304-4191-9E73-6A4B7DE069EF}">
      <dgm:prSet/>
      <dgm:spPr/>
      <dgm:t>
        <a:bodyPr/>
        <a:lstStyle/>
        <a:p>
          <a:endParaRPr lang="en-US"/>
        </a:p>
      </dgm:t>
    </dgm:pt>
    <dgm:pt modelId="{FBFD6BE0-CE44-44C2-A35A-61F4EEEB4A68}" type="pres">
      <dgm:prSet presAssocID="{259AEFF9-3632-44B1-B74B-59EBCD721552}" presName="Name0" presStyleCnt="0">
        <dgm:presLayoutVars>
          <dgm:dir/>
          <dgm:animLvl val="lvl"/>
          <dgm:resizeHandles val="exact"/>
        </dgm:presLayoutVars>
      </dgm:prSet>
      <dgm:spPr/>
      <dgm:t>
        <a:bodyPr/>
        <a:lstStyle/>
        <a:p>
          <a:endParaRPr lang="en-CA"/>
        </a:p>
      </dgm:t>
    </dgm:pt>
    <dgm:pt modelId="{9220D190-A214-450E-8BE0-4528F8101D68}" type="pres">
      <dgm:prSet presAssocID="{C05E0FAE-584E-46A6-B420-2608CF7DD915}" presName="linNode" presStyleCnt="0"/>
      <dgm:spPr/>
    </dgm:pt>
    <dgm:pt modelId="{B0C9C325-99A8-4D96-B8D8-53A2F69169C7}" type="pres">
      <dgm:prSet presAssocID="{C05E0FAE-584E-46A6-B420-2608CF7DD915}" presName="parentText" presStyleLbl="node1" presStyleIdx="0" presStyleCnt="1" custScaleX="52841" custScaleY="114432" custLinFactNeighborX="182" custLinFactNeighborY="-19">
        <dgm:presLayoutVars>
          <dgm:chMax val="1"/>
          <dgm:bulletEnabled val="1"/>
        </dgm:presLayoutVars>
      </dgm:prSet>
      <dgm:spPr/>
      <dgm:t>
        <a:bodyPr/>
        <a:lstStyle/>
        <a:p>
          <a:endParaRPr lang="en-CA"/>
        </a:p>
      </dgm:t>
    </dgm:pt>
    <dgm:pt modelId="{64007890-6770-45B3-99EF-208DC7ABABC8}" type="pres">
      <dgm:prSet presAssocID="{C05E0FAE-584E-46A6-B420-2608CF7DD915}" presName="descendantText" presStyleLbl="alignAccFollowNode1" presStyleIdx="0" presStyleCnt="1" custScaleX="119140" custScaleY="165221" custLinFactNeighborX="4178">
        <dgm:presLayoutVars>
          <dgm:bulletEnabled val="1"/>
        </dgm:presLayoutVars>
      </dgm:prSet>
      <dgm:spPr/>
      <dgm:t>
        <a:bodyPr/>
        <a:lstStyle/>
        <a:p>
          <a:endParaRPr lang="en-CA"/>
        </a:p>
      </dgm:t>
    </dgm:pt>
  </dgm:ptLst>
  <dgm:cxnLst>
    <dgm:cxn modelId="{0E105C67-CD07-4CA2-AACB-46268EAEC91B}" type="presOf" srcId="{567A43D4-3E8D-4458-8CB7-E36642E54555}" destId="{64007890-6770-45B3-99EF-208DC7ABABC8}" srcOrd="0" destOrd="8" presId="urn:microsoft.com/office/officeart/2005/8/layout/vList5"/>
    <dgm:cxn modelId="{82DCF5DF-FFE3-4DB6-A01A-26DB25078D6D}" srcId="{C05E0FAE-584E-46A6-B420-2608CF7DD915}" destId="{D08D28E9-10D2-4F42-A627-5242C21EB730}" srcOrd="6" destOrd="0" parTransId="{B90411D4-038A-452B-B40B-8AF97D78F26D}" sibTransId="{939C59CC-EC0A-47EF-BFB8-7EF404BD3297}"/>
    <dgm:cxn modelId="{62036952-1B2A-49F3-A953-A3A9134DFC7D}" srcId="{C05E0FAE-584E-46A6-B420-2608CF7DD915}" destId="{567A43D4-3E8D-4458-8CB7-E36642E54555}" srcOrd="8" destOrd="0" parTransId="{C31E4ECB-B77D-4551-8C20-8811B23EE7AA}" sibTransId="{0B8BE955-C7B8-46FD-892A-B4834759045C}"/>
    <dgm:cxn modelId="{EF230212-C48B-41A0-B462-49BDD2FF99FE}" type="presOf" srcId="{01C80430-0D3B-44E2-96BF-C56C89298242}" destId="{64007890-6770-45B3-99EF-208DC7ABABC8}" srcOrd="0" destOrd="4" presId="urn:microsoft.com/office/officeart/2005/8/layout/vList5"/>
    <dgm:cxn modelId="{8E8EC061-6EE1-42C4-8773-AD6791685056}" srcId="{C05E0FAE-584E-46A6-B420-2608CF7DD915}" destId="{EF81569E-DD37-4229-96C1-B86D5E8579C6}" srcOrd="7" destOrd="0" parTransId="{1586F846-5729-4099-AA46-2C64B106DEC5}" sibTransId="{2207C3B7-12AB-4D25-9690-A9C0C7B2D3E3}"/>
    <dgm:cxn modelId="{CC2BC1DB-B0BA-43B1-AF7E-BB489FA83753}" srcId="{C05E0FAE-584E-46A6-B420-2608CF7DD915}" destId="{01C80430-0D3B-44E2-96BF-C56C89298242}" srcOrd="4" destOrd="0" parTransId="{21E7B6EA-19D9-46FD-A61B-C9D78F62882A}" sibTransId="{390E18E1-CE04-477E-B8B9-59DA512705D1}"/>
    <dgm:cxn modelId="{9D6C5610-E863-4A16-B280-334209BE11ED}" srcId="{C05E0FAE-584E-46A6-B420-2608CF7DD915}" destId="{69DC56F8-EC2F-4DFB-AE7E-23903D5C27D3}" srcOrd="5" destOrd="0" parTransId="{98B1F253-E4D8-46E4-AECB-5F67D6475439}" sibTransId="{F87414A9-8049-4617-96B2-5A80A5D94762}"/>
    <dgm:cxn modelId="{6058EBD0-0769-4AB6-A271-610EF7B3177A}" type="presOf" srcId="{9D4D3CCC-977C-4551-A9F4-695348BF4B13}" destId="{64007890-6770-45B3-99EF-208DC7ABABC8}" srcOrd="0" destOrd="2" presId="urn:microsoft.com/office/officeart/2005/8/layout/vList5"/>
    <dgm:cxn modelId="{382B946F-5024-4A03-A574-23E764E7EC89}" type="presOf" srcId="{340BE870-A614-4523-899B-5CCDDAF14D71}" destId="{64007890-6770-45B3-99EF-208DC7ABABC8}" srcOrd="0" destOrd="1" presId="urn:microsoft.com/office/officeart/2005/8/layout/vList5"/>
    <dgm:cxn modelId="{884EAD66-2BE9-4D30-8BB3-B12A87051FA6}" srcId="{C05E0FAE-584E-46A6-B420-2608CF7DD915}" destId="{340BE870-A614-4523-899B-5CCDDAF14D71}" srcOrd="1" destOrd="0" parTransId="{568422D4-F57C-4A4F-99C8-683344FCBAC2}" sibTransId="{897B5C7E-9F22-4420-ACE5-3CE0A50E210E}"/>
    <dgm:cxn modelId="{81847E7C-D575-499A-ADBE-E4A28CABE64C}" type="presOf" srcId="{75B01868-EC96-4B20-8A1E-D1ECB128573B}" destId="{64007890-6770-45B3-99EF-208DC7ABABC8}" srcOrd="0" destOrd="0" presId="urn:microsoft.com/office/officeart/2005/8/layout/vList5"/>
    <dgm:cxn modelId="{0A367C7F-4D0B-465C-968C-E28738996908}" type="presOf" srcId="{D08D28E9-10D2-4F42-A627-5242C21EB730}" destId="{64007890-6770-45B3-99EF-208DC7ABABC8}" srcOrd="0" destOrd="6" presId="urn:microsoft.com/office/officeart/2005/8/layout/vList5"/>
    <dgm:cxn modelId="{1A37313A-9BC6-40D8-B047-4A69031696A4}" type="presOf" srcId="{C05E0FAE-584E-46A6-B420-2608CF7DD915}" destId="{B0C9C325-99A8-4D96-B8D8-53A2F69169C7}" srcOrd="0" destOrd="0" presId="urn:microsoft.com/office/officeart/2005/8/layout/vList5"/>
    <dgm:cxn modelId="{902D71E4-C74F-4DC1-80B8-0DD7B7A1225C}" type="presOf" srcId="{EF81569E-DD37-4229-96C1-B86D5E8579C6}" destId="{64007890-6770-45B3-99EF-208DC7ABABC8}" srcOrd="0" destOrd="7" presId="urn:microsoft.com/office/officeart/2005/8/layout/vList5"/>
    <dgm:cxn modelId="{F152004C-6B47-4B6C-8655-87CC23ECD178}" srcId="{C05E0FAE-584E-46A6-B420-2608CF7DD915}" destId="{BED55DB0-5CB0-41E8-8963-7F56C43C2CB7}" srcOrd="3" destOrd="0" parTransId="{D92C9B44-72BB-4D67-8BD7-62F08EBCF3CC}" sibTransId="{E0A559EF-8449-43D7-B458-48276BB56018}"/>
    <dgm:cxn modelId="{25C5371D-75FE-43B9-9410-B12BD18B8C15}" type="presOf" srcId="{BED55DB0-5CB0-41E8-8963-7F56C43C2CB7}" destId="{64007890-6770-45B3-99EF-208DC7ABABC8}" srcOrd="0" destOrd="3" presId="urn:microsoft.com/office/officeart/2005/8/layout/vList5"/>
    <dgm:cxn modelId="{C41427B2-68AE-482B-8E82-0DF653445616}" type="presOf" srcId="{259AEFF9-3632-44B1-B74B-59EBCD721552}" destId="{FBFD6BE0-CE44-44C2-A35A-61F4EEEB4A68}" srcOrd="0" destOrd="0" presId="urn:microsoft.com/office/officeart/2005/8/layout/vList5"/>
    <dgm:cxn modelId="{4E1495BE-F124-4CCC-8C7C-088F218548B6}" srcId="{259AEFF9-3632-44B1-B74B-59EBCD721552}" destId="{C05E0FAE-584E-46A6-B420-2608CF7DD915}" srcOrd="0" destOrd="0" parTransId="{362E5A38-BF1C-4095-A9CA-F2086FA544AE}" sibTransId="{43358C4D-D528-4B27-8BBE-1EE35425B691}"/>
    <dgm:cxn modelId="{B41C3F48-D93C-4244-8D6F-12350CA10ED3}" srcId="{C05E0FAE-584E-46A6-B420-2608CF7DD915}" destId="{75B01868-EC96-4B20-8A1E-D1ECB128573B}" srcOrd="0" destOrd="0" parTransId="{02F6DE52-3387-4407-81D1-9D484171EFA6}" sibTransId="{8EA4F89A-6CA1-4682-9889-5986FFD04D29}"/>
    <dgm:cxn modelId="{6F8FE781-2304-4191-9E73-6A4B7DE069EF}" srcId="{C05E0FAE-584E-46A6-B420-2608CF7DD915}" destId="{9D4D3CCC-977C-4551-A9F4-695348BF4B13}" srcOrd="2" destOrd="0" parTransId="{EAB3993A-9692-4FC2-9E7F-2827D9DB0F08}" sibTransId="{CB28FE81-E6E8-47CD-979C-DB2ED4B391E5}"/>
    <dgm:cxn modelId="{93E8615F-7C98-457C-8263-8CCA9D193E64}" type="presOf" srcId="{69DC56F8-EC2F-4DFB-AE7E-23903D5C27D3}" destId="{64007890-6770-45B3-99EF-208DC7ABABC8}" srcOrd="0" destOrd="5" presId="urn:microsoft.com/office/officeart/2005/8/layout/vList5"/>
    <dgm:cxn modelId="{B3D79B49-5CA9-481B-BCF7-1BC94B451D51}" type="presParOf" srcId="{FBFD6BE0-CE44-44C2-A35A-61F4EEEB4A68}" destId="{9220D190-A214-450E-8BE0-4528F8101D68}" srcOrd="0" destOrd="0" presId="urn:microsoft.com/office/officeart/2005/8/layout/vList5"/>
    <dgm:cxn modelId="{123A2418-D1A0-4A4C-9CC9-5A7421B3952A}" type="presParOf" srcId="{9220D190-A214-450E-8BE0-4528F8101D68}" destId="{B0C9C325-99A8-4D96-B8D8-53A2F69169C7}" srcOrd="0" destOrd="0" presId="urn:microsoft.com/office/officeart/2005/8/layout/vList5"/>
    <dgm:cxn modelId="{74E7C0DD-330D-4328-A8A5-7EA948A78E74}" type="presParOf" srcId="{9220D190-A214-450E-8BE0-4528F8101D68}" destId="{64007890-6770-45B3-99EF-208DC7ABABC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DFC5E99-0115-470F-9CBE-81E0313E795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E0B7B93F-9F98-43CE-830E-920DE6EBFE11}">
      <dgm:prSet/>
      <dgm:spPr/>
      <dgm:t>
        <a:bodyPr/>
        <a:lstStyle/>
        <a:p>
          <a:pPr rtl="0"/>
          <a:endParaRPr lang="en-CA"/>
        </a:p>
      </dgm:t>
    </dgm:pt>
    <dgm:pt modelId="{57C2DC86-4FA0-4CD4-9A49-F287B2F255BD}" type="parTrans" cxnId="{6937BB01-1CEC-4855-AC79-4855CFEDF582}">
      <dgm:prSet/>
      <dgm:spPr/>
      <dgm:t>
        <a:bodyPr/>
        <a:lstStyle/>
        <a:p>
          <a:endParaRPr lang="en-CA"/>
        </a:p>
      </dgm:t>
    </dgm:pt>
    <dgm:pt modelId="{8C0CFCCB-9DBA-483D-B28E-1D7B3FA5AB83}" type="sibTrans" cxnId="{6937BB01-1CEC-4855-AC79-4855CFEDF582}">
      <dgm:prSet/>
      <dgm:spPr/>
      <dgm:t>
        <a:bodyPr/>
        <a:lstStyle/>
        <a:p>
          <a:endParaRPr lang="en-CA"/>
        </a:p>
      </dgm:t>
    </dgm:pt>
    <dgm:pt modelId="{525E5894-1CD9-4B84-A920-F6AF3A7473EC}">
      <dgm:prSet custT="1"/>
      <dgm:spPr/>
      <dgm:t>
        <a:bodyPr/>
        <a:lstStyle/>
        <a:p>
          <a:pPr rtl="0"/>
          <a:r>
            <a:rPr lang="en-CA" sz="3200" dirty="0" smtClean="0"/>
            <a:t>Module 2: Increasing Understanding of Treatment with EGRIFTA® (tesamorelin for injection)</a:t>
          </a:r>
          <a:endParaRPr lang="en-CA" sz="3200" dirty="0"/>
        </a:p>
      </dgm:t>
    </dgm:pt>
    <dgm:pt modelId="{D102296F-CCC9-426E-9951-5FD023AD3D62}" type="parTrans" cxnId="{EDF70B43-FA28-493E-8839-BB9488A10A82}">
      <dgm:prSet/>
      <dgm:spPr/>
      <dgm:t>
        <a:bodyPr/>
        <a:lstStyle/>
        <a:p>
          <a:endParaRPr lang="en-CA"/>
        </a:p>
      </dgm:t>
    </dgm:pt>
    <dgm:pt modelId="{ACE75138-81F9-46EA-93F3-12D089D7565B}" type="sibTrans" cxnId="{EDF70B43-FA28-493E-8839-BB9488A10A82}">
      <dgm:prSet/>
      <dgm:spPr/>
      <dgm:t>
        <a:bodyPr/>
        <a:lstStyle/>
        <a:p>
          <a:endParaRPr lang="en-CA"/>
        </a:p>
      </dgm:t>
    </dgm:pt>
    <dgm:pt modelId="{70A756A2-C2D0-46DD-BE43-498804098684}">
      <dgm:prSet custT="1"/>
      <dgm:spPr/>
      <dgm:t>
        <a:bodyPr/>
        <a:lstStyle/>
        <a:p>
          <a:pPr rtl="0"/>
          <a:r>
            <a:rPr lang="en-CA" sz="3200" dirty="0" smtClean="0"/>
            <a:t>Module 3: Increasing Understanding of Patient Management on EGRIFTA® (tesamorelin for injection) in a clinical setting</a:t>
          </a:r>
          <a:endParaRPr lang="en-CA" sz="3200" dirty="0"/>
        </a:p>
      </dgm:t>
    </dgm:pt>
    <dgm:pt modelId="{4B229324-C399-4269-A94F-077177A6EBE0}" type="parTrans" cxnId="{D12B12BD-412F-41E3-9981-711CFDB6BFBF}">
      <dgm:prSet/>
      <dgm:spPr/>
      <dgm:t>
        <a:bodyPr/>
        <a:lstStyle/>
        <a:p>
          <a:endParaRPr lang="en-CA"/>
        </a:p>
      </dgm:t>
    </dgm:pt>
    <dgm:pt modelId="{C64A12F8-4ED0-4962-918A-FFB6F1D8F540}" type="sibTrans" cxnId="{D12B12BD-412F-41E3-9981-711CFDB6BFBF}">
      <dgm:prSet/>
      <dgm:spPr/>
      <dgm:t>
        <a:bodyPr/>
        <a:lstStyle/>
        <a:p>
          <a:endParaRPr lang="en-CA"/>
        </a:p>
      </dgm:t>
    </dgm:pt>
    <dgm:pt modelId="{8CD5E4E9-7723-4EB9-9A89-B87CBDEC329D}" type="pres">
      <dgm:prSet presAssocID="{ADFC5E99-0115-470F-9CBE-81E0313E7951}" presName="Name0" presStyleCnt="0">
        <dgm:presLayoutVars>
          <dgm:dir/>
          <dgm:animLvl val="lvl"/>
          <dgm:resizeHandles val="exact"/>
        </dgm:presLayoutVars>
      </dgm:prSet>
      <dgm:spPr/>
      <dgm:t>
        <a:bodyPr/>
        <a:lstStyle/>
        <a:p>
          <a:endParaRPr lang="en-CA"/>
        </a:p>
      </dgm:t>
    </dgm:pt>
    <dgm:pt modelId="{07179CF1-7CAA-4BB0-B081-E93C96EF509A}" type="pres">
      <dgm:prSet presAssocID="{E0B7B93F-9F98-43CE-830E-920DE6EBFE11}" presName="composite" presStyleCnt="0"/>
      <dgm:spPr/>
    </dgm:pt>
    <dgm:pt modelId="{86DBEDE0-DFD4-4621-9204-7F12E3A5D6B5}" type="pres">
      <dgm:prSet presAssocID="{E0B7B93F-9F98-43CE-830E-920DE6EBFE11}" presName="parTx" presStyleLbl="alignNode1" presStyleIdx="0" presStyleCnt="1" custLinFactNeighborY="-93022">
        <dgm:presLayoutVars>
          <dgm:chMax val="0"/>
          <dgm:chPref val="0"/>
          <dgm:bulletEnabled val="1"/>
        </dgm:presLayoutVars>
      </dgm:prSet>
      <dgm:spPr/>
      <dgm:t>
        <a:bodyPr/>
        <a:lstStyle/>
        <a:p>
          <a:endParaRPr lang="en-CA"/>
        </a:p>
      </dgm:t>
    </dgm:pt>
    <dgm:pt modelId="{12F9F37C-DA16-4298-AD23-023574012D6A}" type="pres">
      <dgm:prSet presAssocID="{E0B7B93F-9F98-43CE-830E-920DE6EBFE11}" presName="desTx" presStyleLbl="alignAccFollowNode1" presStyleIdx="0" presStyleCnt="1" custLinFactNeighborY="394">
        <dgm:presLayoutVars>
          <dgm:bulletEnabled val="1"/>
        </dgm:presLayoutVars>
      </dgm:prSet>
      <dgm:spPr/>
      <dgm:t>
        <a:bodyPr/>
        <a:lstStyle/>
        <a:p>
          <a:endParaRPr lang="en-CA"/>
        </a:p>
      </dgm:t>
    </dgm:pt>
  </dgm:ptLst>
  <dgm:cxnLst>
    <dgm:cxn modelId="{A4468042-8737-4159-B061-4F20DFFD5D99}" type="presOf" srcId="{E0B7B93F-9F98-43CE-830E-920DE6EBFE11}" destId="{86DBEDE0-DFD4-4621-9204-7F12E3A5D6B5}" srcOrd="0" destOrd="0" presId="urn:microsoft.com/office/officeart/2005/8/layout/hList1"/>
    <dgm:cxn modelId="{CE5ABE6B-0669-453A-921D-A476433CB125}" type="presOf" srcId="{ADFC5E99-0115-470F-9CBE-81E0313E7951}" destId="{8CD5E4E9-7723-4EB9-9A89-B87CBDEC329D}" srcOrd="0" destOrd="0" presId="urn:microsoft.com/office/officeart/2005/8/layout/hList1"/>
    <dgm:cxn modelId="{EDF70B43-FA28-493E-8839-BB9488A10A82}" srcId="{E0B7B93F-9F98-43CE-830E-920DE6EBFE11}" destId="{525E5894-1CD9-4B84-A920-F6AF3A7473EC}" srcOrd="0" destOrd="0" parTransId="{D102296F-CCC9-426E-9951-5FD023AD3D62}" sibTransId="{ACE75138-81F9-46EA-93F3-12D089D7565B}"/>
    <dgm:cxn modelId="{D12B12BD-412F-41E3-9981-711CFDB6BFBF}" srcId="{E0B7B93F-9F98-43CE-830E-920DE6EBFE11}" destId="{70A756A2-C2D0-46DD-BE43-498804098684}" srcOrd="1" destOrd="0" parTransId="{4B229324-C399-4269-A94F-077177A6EBE0}" sibTransId="{C64A12F8-4ED0-4962-918A-FFB6F1D8F540}"/>
    <dgm:cxn modelId="{6937BB01-1CEC-4855-AC79-4855CFEDF582}" srcId="{ADFC5E99-0115-470F-9CBE-81E0313E7951}" destId="{E0B7B93F-9F98-43CE-830E-920DE6EBFE11}" srcOrd="0" destOrd="0" parTransId="{57C2DC86-4FA0-4CD4-9A49-F287B2F255BD}" sibTransId="{8C0CFCCB-9DBA-483D-B28E-1D7B3FA5AB83}"/>
    <dgm:cxn modelId="{7375E53F-7CB1-4530-A3C6-46DF2A099396}" type="presOf" srcId="{525E5894-1CD9-4B84-A920-F6AF3A7473EC}" destId="{12F9F37C-DA16-4298-AD23-023574012D6A}" srcOrd="0" destOrd="0" presId="urn:microsoft.com/office/officeart/2005/8/layout/hList1"/>
    <dgm:cxn modelId="{4D47DEE5-1B56-499B-B5AA-497BFE8791C8}" type="presOf" srcId="{70A756A2-C2D0-46DD-BE43-498804098684}" destId="{12F9F37C-DA16-4298-AD23-023574012D6A}" srcOrd="0" destOrd="1" presId="urn:microsoft.com/office/officeart/2005/8/layout/hList1"/>
    <dgm:cxn modelId="{EB905143-3EEA-4211-8B70-811ABCE2D829}" type="presParOf" srcId="{8CD5E4E9-7723-4EB9-9A89-B87CBDEC329D}" destId="{07179CF1-7CAA-4BB0-B081-E93C96EF509A}" srcOrd="0" destOrd="0" presId="urn:microsoft.com/office/officeart/2005/8/layout/hList1"/>
    <dgm:cxn modelId="{2AAF2AE3-922A-43FC-8264-C098596C40C4}" type="presParOf" srcId="{07179CF1-7CAA-4BB0-B081-E93C96EF509A}" destId="{86DBEDE0-DFD4-4621-9204-7F12E3A5D6B5}" srcOrd="0" destOrd="0" presId="urn:microsoft.com/office/officeart/2005/8/layout/hList1"/>
    <dgm:cxn modelId="{9480F942-78A3-4655-A909-2AC17398BF4F}" type="presParOf" srcId="{07179CF1-7CAA-4BB0-B081-E93C96EF509A}" destId="{12F9F37C-DA16-4298-AD23-023574012D6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10B8E1F-E505-478D-8564-AB4596B7D9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E36073A8-C65E-481F-B21D-A6B83FCBD01F}">
      <dgm:prSet custT="1"/>
      <dgm:spPr/>
      <dgm:t>
        <a:bodyPr/>
        <a:lstStyle/>
        <a:p>
          <a:pPr rtl="0"/>
          <a:r>
            <a:rPr lang="en-CA" sz="2800" dirty="0" smtClean="0"/>
            <a:t>Other Modules Available in this Series</a:t>
          </a:r>
          <a:endParaRPr lang="en-CA" sz="2800" dirty="0"/>
        </a:p>
      </dgm:t>
    </dgm:pt>
    <dgm:pt modelId="{B8861014-4E14-466C-97F1-9161C30C546E}" type="parTrans" cxnId="{15FAE0C7-D85B-4CF4-A3C1-D1CBDABF2184}">
      <dgm:prSet/>
      <dgm:spPr/>
      <dgm:t>
        <a:bodyPr/>
        <a:lstStyle/>
        <a:p>
          <a:endParaRPr lang="en-CA"/>
        </a:p>
      </dgm:t>
    </dgm:pt>
    <dgm:pt modelId="{942B3790-C710-4EB5-9BC6-713DAAF70CA5}" type="sibTrans" cxnId="{15FAE0C7-D85B-4CF4-A3C1-D1CBDABF2184}">
      <dgm:prSet/>
      <dgm:spPr/>
      <dgm:t>
        <a:bodyPr/>
        <a:lstStyle/>
        <a:p>
          <a:endParaRPr lang="en-CA"/>
        </a:p>
      </dgm:t>
    </dgm:pt>
    <dgm:pt modelId="{54051994-ABE7-4213-8D70-8FA432533E9C}" type="pres">
      <dgm:prSet presAssocID="{A10B8E1F-E505-478D-8564-AB4596B7D9EE}" presName="linear" presStyleCnt="0">
        <dgm:presLayoutVars>
          <dgm:animLvl val="lvl"/>
          <dgm:resizeHandles val="exact"/>
        </dgm:presLayoutVars>
      </dgm:prSet>
      <dgm:spPr/>
      <dgm:t>
        <a:bodyPr/>
        <a:lstStyle/>
        <a:p>
          <a:endParaRPr lang="en-CA"/>
        </a:p>
      </dgm:t>
    </dgm:pt>
    <dgm:pt modelId="{D2E4321D-49DF-4CC8-B260-EEED2393D3D0}" type="pres">
      <dgm:prSet presAssocID="{E36073A8-C65E-481F-B21D-A6B83FCBD01F}" presName="parentText" presStyleLbl="node1" presStyleIdx="0" presStyleCnt="1" custLinFactNeighborX="-7071" custLinFactNeighborY="-11163">
        <dgm:presLayoutVars>
          <dgm:chMax val="0"/>
          <dgm:bulletEnabled val="1"/>
        </dgm:presLayoutVars>
      </dgm:prSet>
      <dgm:spPr/>
      <dgm:t>
        <a:bodyPr/>
        <a:lstStyle/>
        <a:p>
          <a:endParaRPr lang="en-CA"/>
        </a:p>
      </dgm:t>
    </dgm:pt>
  </dgm:ptLst>
  <dgm:cxnLst>
    <dgm:cxn modelId="{30D44239-A4CB-476E-99DB-F77872E2FC4D}" type="presOf" srcId="{E36073A8-C65E-481F-B21D-A6B83FCBD01F}" destId="{D2E4321D-49DF-4CC8-B260-EEED2393D3D0}" srcOrd="0" destOrd="0" presId="urn:microsoft.com/office/officeart/2005/8/layout/vList2"/>
    <dgm:cxn modelId="{6155C186-7449-4473-AA2A-C53DFBD35FD4}" type="presOf" srcId="{A10B8E1F-E505-478D-8564-AB4596B7D9EE}" destId="{54051994-ABE7-4213-8D70-8FA432533E9C}" srcOrd="0" destOrd="0" presId="urn:microsoft.com/office/officeart/2005/8/layout/vList2"/>
    <dgm:cxn modelId="{15FAE0C7-D85B-4CF4-A3C1-D1CBDABF2184}" srcId="{A10B8E1F-E505-478D-8564-AB4596B7D9EE}" destId="{E36073A8-C65E-481F-B21D-A6B83FCBD01F}" srcOrd="0" destOrd="0" parTransId="{B8861014-4E14-466C-97F1-9161C30C546E}" sibTransId="{942B3790-C710-4EB5-9BC6-713DAAF70CA5}"/>
    <dgm:cxn modelId="{DD307377-F9E9-4260-9B48-4D8D25CC55C2}" type="presParOf" srcId="{54051994-ABE7-4213-8D70-8FA432533E9C}" destId="{D2E4321D-49DF-4CC8-B260-EEED2393D3D0}"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9041CC-C675-4032-803F-4C9CB00CAC0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16F31B26-EEA4-4CEB-9DAA-3DB87F60A2DB}">
      <dgm:prSet custT="1"/>
      <dgm:spPr/>
      <dgm:t>
        <a:bodyPr/>
        <a:lstStyle/>
        <a:p>
          <a:pPr rtl="0"/>
          <a:r>
            <a:rPr lang="en-US" sz="2800" b="0" dirty="0" smtClean="0"/>
            <a:t>Prevalence of Abdominal Lipohypertrophy</a:t>
          </a:r>
          <a:r>
            <a:rPr lang="en-US" sz="2800" b="0" baseline="30000" dirty="0" smtClean="0"/>
            <a:t>1</a:t>
          </a:r>
          <a:endParaRPr lang="en-CA" sz="2800" b="0" dirty="0"/>
        </a:p>
      </dgm:t>
    </dgm:pt>
    <dgm:pt modelId="{1D574BFB-E27D-4972-B223-B008A67ADC0B}" type="parTrans" cxnId="{0B0A4FBA-10E9-4F09-8410-0F2551B5A3C5}">
      <dgm:prSet/>
      <dgm:spPr/>
      <dgm:t>
        <a:bodyPr/>
        <a:lstStyle/>
        <a:p>
          <a:endParaRPr lang="en-CA"/>
        </a:p>
      </dgm:t>
    </dgm:pt>
    <dgm:pt modelId="{5290FA63-9A01-48C1-B114-6729E164FDF0}" type="sibTrans" cxnId="{0B0A4FBA-10E9-4F09-8410-0F2551B5A3C5}">
      <dgm:prSet/>
      <dgm:spPr/>
      <dgm:t>
        <a:bodyPr/>
        <a:lstStyle/>
        <a:p>
          <a:endParaRPr lang="en-CA"/>
        </a:p>
      </dgm:t>
    </dgm:pt>
    <dgm:pt modelId="{8736FB55-3FB9-4F24-BD12-59C88775E010}">
      <dgm:prSet custT="1"/>
      <dgm:spPr/>
      <dgm:t>
        <a:bodyPr/>
        <a:lstStyle/>
        <a:p>
          <a:pPr rtl="0"/>
          <a:r>
            <a:rPr lang="en-US" sz="2000" dirty="0" smtClean="0"/>
            <a:t>Prevalence varies widely. A Median prevalence of 30% was reported in a paper by Cofrancesco</a:t>
          </a:r>
          <a:r>
            <a:rPr lang="en-US" sz="2000" baseline="30000" dirty="0" smtClean="0"/>
            <a:t>1,2</a:t>
          </a:r>
          <a:endParaRPr lang="en-CA" sz="2000" dirty="0"/>
        </a:p>
      </dgm:t>
    </dgm:pt>
    <dgm:pt modelId="{C5DC33B3-7F3D-4949-9891-9D23833FADC3}" type="parTrans" cxnId="{010A0048-D9A9-4034-B3FD-3473F401E6B5}">
      <dgm:prSet/>
      <dgm:spPr/>
      <dgm:t>
        <a:bodyPr/>
        <a:lstStyle/>
        <a:p>
          <a:endParaRPr lang="en-CA"/>
        </a:p>
      </dgm:t>
    </dgm:pt>
    <dgm:pt modelId="{EEC9AB1F-7A82-49BD-BF81-71F4BDB6320E}" type="sibTrans" cxnId="{010A0048-D9A9-4034-B3FD-3473F401E6B5}">
      <dgm:prSet/>
      <dgm:spPr/>
      <dgm:t>
        <a:bodyPr/>
        <a:lstStyle/>
        <a:p>
          <a:endParaRPr lang="en-CA"/>
        </a:p>
      </dgm:t>
    </dgm:pt>
    <dgm:pt modelId="{51E67E8A-114E-41AB-B80E-0FE046805160}">
      <dgm:prSet custT="1"/>
      <dgm:spPr/>
      <dgm:t>
        <a:bodyPr/>
        <a:lstStyle/>
        <a:p>
          <a:pPr rtl="0"/>
          <a:r>
            <a:rPr lang="en-US" sz="1800" dirty="0" smtClean="0"/>
            <a:t>Patient populations</a:t>
          </a:r>
          <a:endParaRPr lang="en-CA" sz="1800" dirty="0"/>
        </a:p>
      </dgm:t>
    </dgm:pt>
    <dgm:pt modelId="{64999FFF-0C9B-4E55-BB06-A87FA3A35BA2}" type="parTrans" cxnId="{4E90F2B6-CA70-47C3-88CA-C8B0658D7448}">
      <dgm:prSet/>
      <dgm:spPr/>
      <dgm:t>
        <a:bodyPr/>
        <a:lstStyle/>
        <a:p>
          <a:endParaRPr lang="en-CA"/>
        </a:p>
      </dgm:t>
    </dgm:pt>
    <dgm:pt modelId="{2225F602-9FD4-4181-8B57-DD153F1E18B5}" type="sibTrans" cxnId="{4E90F2B6-CA70-47C3-88CA-C8B0658D7448}">
      <dgm:prSet/>
      <dgm:spPr/>
      <dgm:t>
        <a:bodyPr/>
        <a:lstStyle/>
        <a:p>
          <a:endParaRPr lang="en-CA"/>
        </a:p>
      </dgm:t>
    </dgm:pt>
    <dgm:pt modelId="{18B8FC1E-4F7B-4E7C-9EDB-FE69998728A5}">
      <dgm:prSet custT="1"/>
      <dgm:spPr/>
      <dgm:t>
        <a:bodyPr/>
        <a:lstStyle/>
        <a:p>
          <a:pPr rtl="0"/>
          <a:r>
            <a:rPr lang="en-US" sz="1800" dirty="0" smtClean="0"/>
            <a:t>Duration of antiretroviral therapy</a:t>
          </a:r>
          <a:endParaRPr lang="en-CA" sz="1800" dirty="0"/>
        </a:p>
      </dgm:t>
    </dgm:pt>
    <dgm:pt modelId="{7E245B75-A23E-4110-BBC1-873136F0B9FE}" type="parTrans" cxnId="{EE506900-E919-486D-9C19-A4EC1C4D717F}">
      <dgm:prSet/>
      <dgm:spPr/>
      <dgm:t>
        <a:bodyPr/>
        <a:lstStyle/>
        <a:p>
          <a:endParaRPr lang="en-CA"/>
        </a:p>
      </dgm:t>
    </dgm:pt>
    <dgm:pt modelId="{4E4B8439-05D4-48CB-A0F9-E04225DECA7B}" type="sibTrans" cxnId="{EE506900-E919-486D-9C19-A4EC1C4D717F}">
      <dgm:prSet/>
      <dgm:spPr/>
      <dgm:t>
        <a:bodyPr/>
        <a:lstStyle/>
        <a:p>
          <a:endParaRPr lang="en-CA"/>
        </a:p>
      </dgm:t>
    </dgm:pt>
    <dgm:pt modelId="{4597F958-1527-4B9F-A98C-32A4FDEDF983}">
      <dgm:prSet custT="1"/>
      <dgm:spPr/>
      <dgm:t>
        <a:bodyPr/>
        <a:lstStyle/>
        <a:p>
          <a:pPr rtl="0"/>
          <a:r>
            <a:rPr lang="en-US" sz="1800" dirty="0" smtClean="0"/>
            <a:t>Various treatment regimens</a:t>
          </a:r>
          <a:endParaRPr lang="en-CA" sz="1800" dirty="0"/>
        </a:p>
      </dgm:t>
    </dgm:pt>
    <dgm:pt modelId="{9617ABC8-6C2D-4882-B5DD-8A614F4DAA4F}" type="parTrans" cxnId="{E1E03860-9109-45AE-975D-196DF2D0B0CF}">
      <dgm:prSet/>
      <dgm:spPr/>
      <dgm:t>
        <a:bodyPr/>
        <a:lstStyle/>
        <a:p>
          <a:endParaRPr lang="en-CA"/>
        </a:p>
      </dgm:t>
    </dgm:pt>
    <dgm:pt modelId="{9F4187FB-1210-4DD3-BD23-66FCE7B9D8A0}" type="sibTrans" cxnId="{E1E03860-9109-45AE-975D-196DF2D0B0CF}">
      <dgm:prSet/>
      <dgm:spPr/>
      <dgm:t>
        <a:bodyPr/>
        <a:lstStyle/>
        <a:p>
          <a:endParaRPr lang="en-CA"/>
        </a:p>
      </dgm:t>
    </dgm:pt>
    <dgm:pt modelId="{7A3DC600-7387-45E6-9F69-5036FA91A57E}">
      <dgm:prSet custT="1"/>
      <dgm:spPr/>
      <dgm:t>
        <a:bodyPr/>
        <a:lstStyle/>
        <a:p>
          <a:pPr rtl="0"/>
          <a:r>
            <a:rPr lang="en-US" sz="2000" dirty="0" smtClean="0"/>
            <a:t>Determination of prevalence confounded by variable methodologies employed in clinical studies</a:t>
          </a:r>
          <a:r>
            <a:rPr lang="en-US" sz="2000" baseline="30000" dirty="0" smtClean="0"/>
            <a:t>5</a:t>
          </a:r>
          <a:endParaRPr lang="en-CA" sz="2000" baseline="30000" dirty="0"/>
        </a:p>
      </dgm:t>
    </dgm:pt>
    <dgm:pt modelId="{00AAA535-C7D2-48C9-B530-714ECED4558E}" type="parTrans" cxnId="{660072AC-8174-4EA7-B0DE-26842E7BDB6D}">
      <dgm:prSet/>
      <dgm:spPr/>
      <dgm:t>
        <a:bodyPr/>
        <a:lstStyle/>
        <a:p>
          <a:endParaRPr lang="en-CA"/>
        </a:p>
      </dgm:t>
    </dgm:pt>
    <dgm:pt modelId="{6EF7F1E9-072E-4767-AD51-C34F9EC353AF}" type="sibTrans" cxnId="{660072AC-8174-4EA7-B0DE-26842E7BDB6D}">
      <dgm:prSet/>
      <dgm:spPr/>
      <dgm:t>
        <a:bodyPr/>
        <a:lstStyle/>
        <a:p>
          <a:endParaRPr lang="en-CA"/>
        </a:p>
      </dgm:t>
    </dgm:pt>
    <dgm:pt modelId="{A0486500-FB70-438D-94D3-2CF77B1DAEBD}">
      <dgm:prSet custT="1"/>
      <dgm:spPr/>
      <dgm:t>
        <a:bodyPr/>
        <a:lstStyle/>
        <a:p>
          <a:pPr rtl="0"/>
          <a:r>
            <a:rPr lang="en-US" sz="1800" dirty="0" smtClean="0"/>
            <a:t>Measures of body shape change</a:t>
          </a:r>
          <a:endParaRPr lang="en-CA" sz="1800" dirty="0"/>
        </a:p>
      </dgm:t>
    </dgm:pt>
    <dgm:pt modelId="{CFD5EADD-F623-4D10-A5BF-5F3697435376}" type="parTrans" cxnId="{34540775-B1D4-4557-AEBE-D7F670B31DD7}">
      <dgm:prSet/>
      <dgm:spPr/>
      <dgm:t>
        <a:bodyPr/>
        <a:lstStyle/>
        <a:p>
          <a:endParaRPr lang="en-CA"/>
        </a:p>
      </dgm:t>
    </dgm:pt>
    <dgm:pt modelId="{1C5BE86C-E80E-4ED9-80D3-ABC583D05FE9}" type="sibTrans" cxnId="{34540775-B1D4-4557-AEBE-D7F670B31DD7}">
      <dgm:prSet/>
      <dgm:spPr/>
      <dgm:t>
        <a:bodyPr/>
        <a:lstStyle/>
        <a:p>
          <a:endParaRPr lang="en-CA"/>
        </a:p>
      </dgm:t>
    </dgm:pt>
    <dgm:pt modelId="{1F8FAAE5-296F-4A5D-8FE8-8F0ED85780AC}" type="pres">
      <dgm:prSet presAssocID="{069041CC-C675-4032-803F-4C9CB00CAC08}" presName="linear" presStyleCnt="0">
        <dgm:presLayoutVars>
          <dgm:animLvl val="lvl"/>
          <dgm:resizeHandles val="exact"/>
        </dgm:presLayoutVars>
      </dgm:prSet>
      <dgm:spPr/>
      <dgm:t>
        <a:bodyPr/>
        <a:lstStyle/>
        <a:p>
          <a:endParaRPr lang="en-CA"/>
        </a:p>
      </dgm:t>
    </dgm:pt>
    <dgm:pt modelId="{697C3B63-62B3-4190-9BA3-2D8DE132FC68}" type="pres">
      <dgm:prSet presAssocID="{16F31B26-EEA4-4CEB-9DAA-3DB87F60A2DB}" presName="parentText" presStyleLbl="node1" presStyleIdx="0" presStyleCnt="1" custScaleY="48759">
        <dgm:presLayoutVars>
          <dgm:chMax val="0"/>
          <dgm:bulletEnabled val="1"/>
        </dgm:presLayoutVars>
      </dgm:prSet>
      <dgm:spPr/>
      <dgm:t>
        <a:bodyPr/>
        <a:lstStyle/>
        <a:p>
          <a:endParaRPr lang="en-CA"/>
        </a:p>
      </dgm:t>
    </dgm:pt>
    <dgm:pt modelId="{2B7C2A89-9D64-42C3-8186-61A734D42D51}" type="pres">
      <dgm:prSet presAssocID="{16F31B26-EEA4-4CEB-9DAA-3DB87F60A2DB}" presName="childText" presStyleLbl="revTx" presStyleIdx="0" presStyleCnt="1" custLinFactNeighborY="27780">
        <dgm:presLayoutVars>
          <dgm:bulletEnabled val="1"/>
        </dgm:presLayoutVars>
      </dgm:prSet>
      <dgm:spPr/>
      <dgm:t>
        <a:bodyPr/>
        <a:lstStyle/>
        <a:p>
          <a:endParaRPr lang="en-CA"/>
        </a:p>
      </dgm:t>
    </dgm:pt>
  </dgm:ptLst>
  <dgm:cxnLst>
    <dgm:cxn modelId="{82F3E869-4429-483E-88E6-0C57C8BE6B1E}" type="presOf" srcId="{18B8FC1E-4F7B-4E7C-9EDB-FE69998728A5}" destId="{2B7C2A89-9D64-42C3-8186-61A734D42D51}" srcOrd="0" destOrd="4" presId="urn:microsoft.com/office/officeart/2005/8/layout/vList2"/>
    <dgm:cxn modelId="{42D20E1C-DD6A-4CE7-BA18-1AD67109BA3C}" type="presOf" srcId="{A0486500-FB70-438D-94D3-2CF77B1DAEBD}" destId="{2B7C2A89-9D64-42C3-8186-61A734D42D51}" srcOrd="0" destOrd="3" presId="urn:microsoft.com/office/officeart/2005/8/layout/vList2"/>
    <dgm:cxn modelId="{0AEB3B81-DE30-4ECC-B5C8-08ADF300ACB5}" type="presOf" srcId="{16F31B26-EEA4-4CEB-9DAA-3DB87F60A2DB}" destId="{697C3B63-62B3-4190-9BA3-2D8DE132FC68}" srcOrd="0" destOrd="0" presId="urn:microsoft.com/office/officeart/2005/8/layout/vList2"/>
    <dgm:cxn modelId="{EE506900-E919-486D-9C19-A4EC1C4D717F}" srcId="{7A3DC600-7387-45E6-9F69-5036FA91A57E}" destId="{18B8FC1E-4F7B-4E7C-9EDB-FE69998728A5}" srcOrd="2" destOrd="0" parTransId="{7E245B75-A23E-4110-BBC1-873136F0B9FE}" sibTransId="{4E4B8439-05D4-48CB-A0F9-E04225DECA7B}"/>
    <dgm:cxn modelId="{4BE6CA3B-F9AE-4098-8FE5-CD5141FE48B7}" type="presOf" srcId="{4597F958-1527-4B9F-A98C-32A4FDEDF983}" destId="{2B7C2A89-9D64-42C3-8186-61A734D42D51}" srcOrd="0" destOrd="5" presId="urn:microsoft.com/office/officeart/2005/8/layout/vList2"/>
    <dgm:cxn modelId="{010A0048-D9A9-4034-B3FD-3473F401E6B5}" srcId="{16F31B26-EEA4-4CEB-9DAA-3DB87F60A2DB}" destId="{8736FB55-3FB9-4F24-BD12-59C88775E010}" srcOrd="0" destOrd="0" parTransId="{C5DC33B3-7F3D-4949-9891-9D23833FADC3}" sibTransId="{EEC9AB1F-7A82-49BD-BF81-71F4BDB6320E}"/>
    <dgm:cxn modelId="{0B0A4FBA-10E9-4F09-8410-0F2551B5A3C5}" srcId="{069041CC-C675-4032-803F-4C9CB00CAC08}" destId="{16F31B26-EEA4-4CEB-9DAA-3DB87F60A2DB}" srcOrd="0" destOrd="0" parTransId="{1D574BFB-E27D-4972-B223-B008A67ADC0B}" sibTransId="{5290FA63-9A01-48C1-B114-6729E164FDF0}"/>
    <dgm:cxn modelId="{34540775-B1D4-4557-AEBE-D7F670B31DD7}" srcId="{7A3DC600-7387-45E6-9F69-5036FA91A57E}" destId="{A0486500-FB70-438D-94D3-2CF77B1DAEBD}" srcOrd="1" destOrd="0" parTransId="{CFD5EADD-F623-4D10-A5BF-5F3697435376}" sibTransId="{1C5BE86C-E80E-4ED9-80D3-ABC583D05FE9}"/>
    <dgm:cxn modelId="{EAF820C4-B905-4F6C-9647-2BD791376004}" type="presOf" srcId="{7A3DC600-7387-45E6-9F69-5036FA91A57E}" destId="{2B7C2A89-9D64-42C3-8186-61A734D42D51}" srcOrd="0" destOrd="1" presId="urn:microsoft.com/office/officeart/2005/8/layout/vList2"/>
    <dgm:cxn modelId="{E1E03860-9109-45AE-975D-196DF2D0B0CF}" srcId="{7A3DC600-7387-45E6-9F69-5036FA91A57E}" destId="{4597F958-1527-4B9F-A98C-32A4FDEDF983}" srcOrd="3" destOrd="0" parTransId="{9617ABC8-6C2D-4882-B5DD-8A614F4DAA4F}" sibTransId="{9F4187FB-1210-4DD3-BD23-66FCE7B9D8A0}"/>
    <dgm:cxn modelId="{43A6EB70-62FD-4BEB-867A-85651F71EAF0}" type="presOf" srcId="{069041CC-C675-4032-803F-4C9CB00CAC08}" destId="{1F8FAAE5-296F-4A5D-8FE8-8F0ED85780AC}" srcOrd="0" destOrd="0" presId="urn:microsoft.com/office/officeart/2005/8/layout/vList2"/>
    <dgm:cxn modelId="{8FCF7290-490D-4C5A-91DA-F9BE9D41B721}" type="presOf" srcId="{8736FB55-3FB9-4F24-BD12-59C88775E010}" destId="{2B7C2A89-9D64-42C3-8186-61A734D42D51}" srcOrd="0" destOrd="0" presId="urn:microsoft.com/office/officeart/2005/8/layout/vList2"/>
    <dgm:cxn modelId="{660072AC-8174-4EA7-B0DE-26842E7BDB6D}" srcId="{16F31B26-EEA4-4CEB-9DAA-3DB87F60A2DB}" destId="{7A3DC600-7387-45E6-9F69-5036FA91A57E}" srcOrd="1" destOrd="0" parTransId="{00AAA535-C7D2-48C9-B530-714ECED4558E}" sibTransId="{6EF7F1E9-072E-4767-AD51-C34F9EC353AF}"/>
    <dgm:cxn modelId="{ABABAC9F-08AF-4FC1-BC97-5D35BB473265}" type="presOf" srcId="{51E67E8A-114E-41AB-B80E-0FE046805160}" destId="{2B7C2A89-9D64-42C3-8186-61A734D42D51}" srcOrd="0" destOrd="2" presId="urn:microsoft.com/office/officeart/2005/8/layout/vList2"/>
    <dgm:cxn modelId="{4E90F2B6-CA70-47C3-88CA-C8B0658D7448}" srcId="{7A3DC600-7387-45E6-9F69-5036FA91A57E}" destId="{51E67E8A-114E-41AB-B80E-0FE046805160}" srcOrd="0" destOrd="0" parTransId="{64999FFF-0C9B-4E55-BB06-A87FA3A35BA2}" sibTransId="{2225F602-9FD4-4181-8B57-DD153F1E18B5}"/>
    <dgm:cxn modelId="{6AAFD775-5A37-4B48-89FA-A1921A92FE42}" type="presParOf" srcId="{1F8FAAE5-296F-4A5D-8FE8-8F0ED85780AC}" destId="{697C3B63-62B3-4190-9BA3-2D8DE132FC68}" srcOrd="0" destOrd="0" presId="urn:microsoft.com/office/officeart/2005/8/layout/vList2"/>
    <dgm:cxn modelId="{274C1250-5983-4DA3-A32D-96D74D9ABF15}" type="presParOf" srcId="{1F8FAAE5-296F-4A5D-8FE8-8F0ED85780AC}" destId="{2B7C2A89-9D64-42C3-8186-61A734D42D5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3058AF-F4A9-4EC6-A0F6-9489F108D65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56779749-EE0C-421B-862D-40F8B14D2F4A}">
      <dgm:prSet/>
      <dgm:spPr/>
      <dgm:t>
        <a:bodyPr/>
        <a:lstStyle/>
        <a:p>
          <a:pPr rtl="0"/>
          <a:r>
            <a:rPr lang="en-US" dirty="0" smtClean="0"/>
            <a:t>Diagnosis of HIV-associated Abdominal Lipohypertrophy</a:t>
          </a:r>
          <a:endParaRPr lang="en-CA" dirty="0"/>
        </a:p>
      </dgm:t>
    </dgm:pt>
    <dgm:pt modelId="{082359CD-1B08-439D-909E-4FAFC982B8E2}" type="parTrans" cxnId="{27BDC217-E2F7-4209-BFFF-B2148857D134}">
      <dgm:prSet/>
      <dgm:spPr/>
      <dgm:t>
        <a:bodyPr/>
        <a:lstStyle/>
        <a:p>
          <a:endParaRPr lang="en-CA"/>
        </a:p>
      </dgm:t>
    </dgm:pt>
    <dgm:pt modelId="{CC2104E9-A48A-4AC7-9BB4-DF4F2BFE44DF}" type="sibTrans" cxnId="{27BDC217-E2F7-4209-BFFF-B2148857D134}">
      <dgm:prSet/>
      <dgm:spPr/>
      <dgm:t>
        <a:bodyPr/>
        <a:lstStyle/>
        <a:p>
          <a:endParaRPr lang="en-CA"/>
        </a:p>
      </dgm:t>
    </dgm:pt>
    <dgm:pt modelId="{4C315C74-6D10-4F0E-8359-CED8C33CA2CE}" type="pres">
      <dgm:prSet presAssocID="{4B3058AF-F4A9-4EC6-A0F6-9489F108D655}" presName="linear" presStyleCnt="0">
        <dgm:presLayoutVars>
          <dgm:animLvl val="lvl"/>
          <dgm:resizeHandles val="exact"/>
        </dgm:presLayoutVars>
      </dgm:prSet>
      <dgm:spPr/>
      <dgm:t>
        <a:bodyPr/>
        <a:lstStyle/>
        <a:p>
          <a:endParaRPr lang="en-CA"/>
        </a:p>
      </dgm:t>
    </dgm:pt>
    <dgm:pt modelId="{E0F88AE6-43C6-4904-ADC7-D915F41CDE34}" type="pres">
      <dgm:prSet presAssocID="{56779749-EE0C-421B-862D-40F8B14D2F4A}" presName="parentText" presStyleLbl="node1" presStyleIdx="0" presStyleCnt="1">
        <dgm:presLayoutVars>
          <dgm:chMax val="0"/>
          <dgm:bulletEnabled val="1"/>
        </dgm:presLayoutVars>
      </dgm:prSet>
      <dgm:spPr/>
      <dgm:t>
        <a:bodyPr/>
        <a:lstStyle/>
        <a:p>
          <a:endParaRPr lang="en-CA"/>
        </a:p>
      </dgm:t>
    </dgm:pt>
  </dgm:ptLst>
  <dgm:cxnLst>
    <dgm:cxn modelId="{3882A6A8-44C2-4B7D-B6F7-057E3388B97A}" type="presOf" srcId="{56779749-EE0C-421B-862D-40F8B14D2F4A}" destId="{E0F88AE6-43C6-4904-ADC7-D915F41CDE34}" srcOrd="0" destOrd="0" presId="urn:microsoft.com/office/officeart/2005/8/layout/vList2"/>
    <dgm:cxn modelId="{3544F1AB-1A14-4F40-9796-AD2B2E2DD465}" type="presOf" srcId="{4B3058AF-F4A9-4EC6-A0F6-9489F108D655}" destId="{4C315C74-6D10-4F0E-8359-CED8C33CA2CE}" srcOrd="0" destOrd="0" presId="urn:microsoft.com/office/officeart/2005/8/layout/vList2"/>
    <dgm:cxn modelId="{27BDC217-E2F7-4209-BFFF-B2148857D134}" srcId="{4B3058AF-F4A9-4EC6-A0F6-9489F108D655}" destId="{56779749-EE0C-421B-862D-40F8B14D2F4A}" srcOrd="0" destOrd="0" parTransId="{082359CD-1B08-439D-909E-4FAFC982B8E2}" sibTransId="{CC2104E9-A48A-4AC7-9BB4-DF4F2BFE44DF}"/>
    <dgm:cxn modelId="{822EF420-CBC9-4E9C-A67C-BC05B78C63FB}" type="presParOf" srcId="{4C315C74-6D10-4F0E-8359-CED8C33CA2CE}" destId="{E0F88AE6-43C6-4904-ADC7-D915F41CDE3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83D987-3174-4552-9BF1-4F15E54C49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8A688B16-57F4-4330-B130-E27C076A9B07}">
      <dgm:prSet/>
      <dgm:spPr/>
      <dgm:t>
        <a:bodyPr/>
        <a:lstStyle/>
        <a:p>
          <a:pPr rtl="0"/>
          <a:r>
            <a:rPr lang="en-US" dirty="0" smtClean="0"/>
            <a:t>Excess Abdominal Fat in HIV-Infected Patients with </a:t>
          </a:r>
          <a:r>
            <a:rPr lang="en-US" dirty="0" err="1" smtClean="0"/>
            <a:t>Lipohypertrophy</a:t>
          </a:r>
          <a:endParaRPr lang="en-CA" dirty="0"/>
        </a:p>
      </dgm:t>
    </dgm:pt>
    <dgm:pt modelId="{2789B9BD-E064-40A3-BD95-B62E213B91BA}" type="parTrans" cxnId="{8E608D75-32D4-42EB-A986-59D2B0809692}">
      <dgm:prSet/>
      <dgm:spPr/>
      <dgm:t>
        <a:bodyPr/>
        <a:lstStyle/>
        <a:p>
          <a:endParaRPr lang="en-CA"/>
        </a:p>
      </dgm:t>
    </dgm:pt>
    <dgm:pt modelId="{425C222F-E316-48E8-9BB9-7CBA558D8DF0}" type="sibTrans" cxnId="{8E608D75-32D4-42EB-A986-59D2B0809692}">
      <dgm:prSet/>
      <dgm:spPr/>
      <dgm:t>
        <a:bodyPr/>
        <a:lstStyle/>
        <a:p>
          <a:endParaRPr lang="en-CA"/>
        </a:p>
      </dgm:t>
    </dgm:pt>
    <dgm:pt modelId="{D5B03DA6-22EB-49B4-BF30-6F8E019D913F}" type="pres">
      <dgm:prSet presAssocID="{0383D987-3174-4552-9BF1-4F15E54C492A}" presName="linear" presStyleCnt="0">
        <dgm:presLayoutVars>
          <dgm:animLvl val="lvl"/>
          <dgm:resizeHandles val="exact"/>
        </dgm:presLayoutVars>
      </dgm:prSet>
      <dgm:spPr/>
      <dgm:t>
        <a:bodyPr/>
        <a:lstStyle/>
        <a:p>
          <a:endParaRPr lang="en-CA"/>
        </a:p>
      </dgm:t>
    </dgm:pt>
    <dgm:pt modelId="{1E62C767-7303-409D-8E06-13E27694403A}" type="pres">
      <dgm:prSet presAssocID="{8A688B16-57F4-4330-B130-E27C076A9B07}" presName="parentText" presStyleLbl="node1" presStyleIdx="0" presStyleCnt="1" custLinFactNeighborX="823" custLinFactNeighborY="-26645">
        <dgm:presLayoutVars>
          <dgm:chMax val="0"/>
          <dgm:bulletEnabled val="1"/>
        </dgm:presLayoutVars>
      </dgm:prSet>
      <dgm:spPr/>
      <dgm:t>
        <a:bodyPr/>
        <a:lstStyle/>
        <a:p>
          <a:endParaRPr lang="en-CA"/>
        </a:p>
      </dgm:t>
    </dgm:pt>
  </dgm:ptLst>
  <dgm:cxnLst>
    <dgm:cxn modelId="{8E608D75-32D4-42EB-A986-59D2B0809692}" srcId="{0383D987-3174-4552-9BF1-4F15E54C492A}" destId="{8A688B16-57F4-4330-B130-E27C076A9B07}" srcOrd="0" destOrd="0" parTransId="{2789B9BD-E064-40A3-BD95-B62E213B91BA}" sibTransId="{425C222F-E316-48E8-9BB9-7CBA558D8DF0}"/>
    <dgm:cxn modelId="{A5BEE6C5-14DF-4024-BFFA-8D59AAE4CBD1}" type="presOf" srcId="{8A688B16-57F4-4330-B130-E27C076A9B07}" destId="{1E62C767-7303-409D-8E06-13E27694403A}" srcOrd="0" destOrd="0" presId="urn:microsoft.com/office/officeart/2005/8/layout/vList2"/>
    <dgm:cxn modelId="{DEFE5BB8-89F2-43BC-B77D-2D17D85548D1}" type="presOf" srcId="{0383D987-3174-4552-9BF1-4F15E54C492A}" destId="{D5B03DA6-22EB-49B4-BF30-6F8E019D913F}" srcOrd="0" destOrd="0" presId="urn:microsoft.com/office/officeart/2005/8/layout/vList2"/>
    <dgm:cxn modelId="{8A569C69-2FC0-45C2-9CC9-19365BAF7779}" type="presParOf" srcId="{D5B03DA6-22EB-49B4-BF30-6F8E019D913F}" destId="{1E62C767-7303-409D-8E06-13E27694403A}"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C08297-44C5-4F9B-98C0-5D0E8D57CCC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02A88EFC-C4C7-49D1-8ADA-720225DED680}">
      <dgm:prSet/>
      <dgm:spPr/>
      <dgm:t>
        <a:bodyPr/>
        <a:lstStyle/>
        <a:p>
          <a:pPr rtl="0"/>
          <a:r>
            <a:rPr lang="en-CA" b="0" dirty="0" smtClean="0"/>
            <a:t>Unlike subcutaneous adipose tissue (SAT), which is found just beneath the skin, visceral adipose tissue (VAT) is a deep layer of adipose tissue that surrounds abdominal organs</a:t>
          </a:r>
          <a:endParaRPr lang="en-CA" b="0" dirty="0"/>
        </a:p>
      </dgm:t>
    </dgm:pt>
    <dgm:pt modelId="{7A8595C4-8D7B-45FB-A8B2-A76B965C2D6F}" type="parTrans" cxnId="{2CDEE590-18E3-4B53-B0F0-CB81BDE8144F}">
      <dgm:prSet/>
      <dgm:spPr/>
      <dgm:t>
        <a:bodyPr/>
        <a:lstStyle/>
        <a:p>
          <a:endParaRPr lang="en-CA" b="1"/>
        </a:p>
      </dgm:t>
    </dgm:pt>
    <dgm:pt modelId="{E04AC609-9356-4343-BF55-F31456E6814B}" type="sibTrans" cxnId="{2CDEE590-18E3-4B53-B0F0-CB81BDE8144F}">
      <dgm:prSet/>
      <dgm:spPr/>
      <dgm:t>
        <a:bodyPr/>
        <a:lstStyle/>
        <a:p>
          <a:endParaRPr lang="en-CA" b="1"/>
        </a:p>
      </dgm:t>
    </dgm:pt>
    <dgm:pt modelId="{EA0C91C0-054D-47F6-AA3E-64F5691D3EC6}" type="pres">
      <dgm:prSet presAssocID="{0FC08297-44C5-4F9B-98C0-5D0E8D57CCC4}" presName="linear" presStyleCnt="0">
        <dgm:presLayoutVars>
          <dgm:animLvl val="lvl"/>
          <dgm:resizeHandles val="exact"/>
        </dgm:presLayoutVars>
      </dgm:prSet>
      <dgm:spPr/>
      <dgm:t>
        <a:bodyPr/>
        <a:lstStyle/>
        <a:p>
          <a:endParaRPr lang="en-CA"/>
        </a:p>
      </dgm:t>
    </dgm:pt>
    <dgm:pt modelId="{6475F3F8-D810-450E-8FCD-2D3E479E1F01}" type="pres">
      <dgm:prSet presAssocID="{02A88EFC-C4C7-49D1-8ADA-720225DED680}" presName="parentText" presStyleLbl="node1" presStyleIdx="0" presStyleCnt="1" custLinFactNeighborX="-11813" custLinFactNeighborY="-5113">
        <dgm:presLayoutVars>
          <dgm:chMax val="0"/>
          <dgm:bulletEnabled val="1"/>
        </dgm:presLayoutVars>
      </dgm:prSet>
      <dgm:spPr/>
      <dgm:t>
        <a:bodyPr/>
        <a:lstStyle/>
        <a:p>
          <a:endParaRPr lang="en-CA"/>
        </a:p>
      </dgm:t>
    </dgm:pt>
  </dgm:ptLst>
  <dgm:cxnLst>
    <dgm:cxn modelId="{2CDEE590-18E3-4B53-B0F0-CB81BDE8144F}" srcId="{0FC08297-44C5-4F9B-98C0-5D0E8D57CCC4}" destId="{02A88EFC-C4C7-49D1-8ADA-720225DED680}" srcOrd="0" destOrd="0" parTransId="{7A8595C4-8D7B-45FB-A8B2-A76B965C2D6F}" sibTransId="{E04AC609-9356-4343-BF55-F31456E6814B}"/>
    <dgm:cxn modelId="{E27C2FA2-29E6-4782-B7FE-DDE1FE32D61B}" type="presOf" srcId="{02A88EFC-C4C7-49D1-8ADA-720225DED680}" destId="{6475F3F8-D810-450E-8FCD-2D3E479E1F01}" srcOrd="0" destOrd="0" presId="urn:microsoft.com/office/officeart/2005/8/layout/vList2"/>
    <dgm:cxn modelId="{64A875C8-2293-40DD-9619-608ACBF7E494}" type="presOf" srcId="{0FC08297-44C5-4F9B-98C0-5D0E8D57CCC4}" destId="{EA0C91C0-054D-47F6-AA3E-64F5691D3EC6}" srcOrd="0" destOrd="0" presId="urn:microsoft.com/office/officeart/2005/8/layout/vList2"/>
    <dgm:cxn modelId="{5AB8D2DE-50A3-416E-8B26-770279ADAD4E}" type="presParOf" srcId="{EA0C91C0-054D-47F6-AA3E-64F5691D3EC6}" destId="{6475F3F8-D810-450E-8FCD-2D3E479E1F01}" srcOrd="0"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72B871-08C2-4BB1-AF5B-04A6A47835A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874C8200-604F-4883-813E-291F0FD1CC1D}">
      <dgm:prSet custT="1"/>
      <dgm:spPr/>
      <dgm:t>
        <a:bodyPr/>
        <a:lstStyle/>
        <a:p>
          <a:pPr rtl="0"/>
          <a:r>
            <a:rPr lang="en-US" sz="1600" b="0" dirty="0" smtClean="0"/>
            <a:t>Excess abdominal fat consists of both visceral adipose tissue (VAT) and subcutaneous adipose tissue (SAT), however VAT is of more concern because it is associated with higher levels of metabolic risk compared with SAT</a:t>
          </a:r>
          <a:r>
            <a:rPr lang="en-US" sz="1600" b="0" baseline="30000" dirty="0" smtClean="0"/>
            <a:t>1,2</a:t>
          </a:r>
          <a:endParaRPr lang="en-CA" sz="1600" b="0" dirty="0"/>
        </a:p>
      </dgm:t>
    </dgm:pt>
    <dgm:pt modelId="{8B06FF2C-FF50-4A3B-ADCD-4B5EE14148FF}" type="parTrans" cxnId="{DFB20B1A-E0A2-46E1-99BC-B1BC6CA841C1}">
      <dgm:prSet/>
      <dgm:spPr/>
      <dgm:t>
        <a:bodyPr/>
        <a:lstStyle/>
        <a:p>
          <a:endParaRPr lang="en-CA" b="1"/>
        </a:p>
      </dgm:t>
    </dgm:pt>
    <dgm:pt modelId="{6C8664F9-0373-4BDF-94A1-86AEDB087B97}" type="sibTrans" cxnId="{DFB20B1A-E0A2-46E1-99BC-B1BC6CA841C1}">
      <dgm:prSet/>
      <dgm:spPr/>
      <dgm:t>
        <a:bodyPr/>
        <a:lstStyle/>
        <a:p>
          <a:endParaRPr lang="en-CA" b="1"/>
        </a:p>
      </dgm:t>
    </dgm:pt>
    <dgm:pt modelId="{68765AAB-518D-4C20-AB6E-F4CDAFA555C7}" type="pres">
      <dgm:prSet presAssocID="{C272B871-08C2-4BB1-AF5B-04A6A47835AD}" presName="linear" presStyleCnt="0">
        <dgm:presLayoutVars>
          <dgm:animLvl val="lvl"/>
          <dgm:resizeHandles val="exact"/>
        </dgm:presLayoutVars>
      </dgm:prSet>
      <dgm:spPr/>
      <dgm:t>
        <a:bodyPr/>
        <a:lstStyle/>
        <a:p>
          <a:endParaRPr lang="en-CA"/>
        </a:p>
      </dgm:t>
    </dgm:pt>
    <dgm:pt modelId="{DFCCF71D-4E42-4AAD-A2A2-DB72F1805EF2}" type="pres">
      <dgm:prSet presAssocID="{874C8200-604F-4883-813E-291F0FD1CC1D}" presName="parentText" presStyleLbl="node1" presStyleIdx="0" presStyleCnt="1" custLinFactNeighborX="-12391" custLinFactNeighborY="-17338">
        <dgm:presLayoutVars>
          <dgm:chMax val="0"/>
          <dgm:bulletEnabled val="1"/>
        </dgm:presLayoutVars>
      </dgm:prSet>
      <dgm:spPr/>
      <dgm:t>
        <a:bodyPr/>
        <a:lstStyle/>
        <a:p>
          <a:endParaRPr lang="en-CA"/>
        </a:p>
      </dgm:t>
    </dgm:pt>
  </dgm:ptLst>
  <dgm:cxnLst>
    <dgm:cxn modelId="{470B4F0C-7495-40F6-B1EA-4F4B429408DA}" type="presOf" srcId="{874C8200-604F-4883-813E-291F0FD1CC1D}" destId="{DFCCF71D-4E42-4AAD-A2A2-DB72F1805EF2}" srcOrd="0" destOrd="0" presId="urn:microsoft.com/office/officeart/2005/8/layout/vList2"/>
    <dgm:cxn modelId="{ADAABAC9-BF2D-4F1D-8B3B-C6C38684A18D}" type="presOf" srcId="{C272B871-08C2-4BB1-AF5B-04A6A47835AD}" destId="{68765AAB-518D-4C20-AB6E-F4CDAFA555C7}" srcOrd="0" destOrd="0" presId="urn:microsoft.com/office/officeart/2005/8/layout/vList2"/>
    <dgm:cxn modelId="{DFB20B1A-E0A2-46E1-99BC-B1BC6CA841C1}" srcId="{C272B871-08C2-4BB1-AF5B-04A6A47835AD}" destId="{874C8200-604F-4883-813E-291F0FD1CC1D}" srcOrd="0" destOrd="0" parTransId="{8B06FF2C-FF50-4A3B-ADCD-4B5EE14148FF}" sibTransId="{6C8664F9-0373-4BDF-94A1-86AEDB087B97}"/>
    <dgm:cxn modelId="{AFCAE5D3-9625-4164-823E-D8B66126E75D}" type="presParOf" srcId="{68765AAB-518D-4C20-AB6E-F4CDAFA555C7}" destId="{DFCCF71D-4E42-4AAD-A2A2-DB72F1805EF2}" srcOrd="0" destOrd="0" presId="urn:microsoft.com/office/officeart/2005/8/layout/vList2"/>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EEFDF2-3174-4C1B-ABFA-CA56D78144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74CEAAAA-9EE7-4489-B779-FFF6280A34E8}">
      <dgm:prSet custT="1"/>
      <dgm:spPr/>
      <dgm:t>
        <a:bodyPr/>
        <a:lstStyle/>
        <a:p>
          <a:pPr rtl="0"/>
          <a:r>
            <a:rPr lang="en-US" sz="3200" dirty="0" smtClean="0"/>
            <a:t>Potential Consequences of HIV-Associated </a:t>
          </a:r>
        </a:p>
        <a:p>
          <a:pPr rtl="0"/>
          <a:r>
            <a:rPr lang="en-US" sz="3200" dirty="0" smtClean="0"/>
            <a:t>Abdominal </a:t>
          </a:r>
          <a:r>
            <a:rPr lang="en-US" sz="3200" dirty="0" err="1" smtClean="0"/>
            <a:t>Lipohypertrophy</a:t>
          </a:r>
          <a:endParaRPr lang="en-CA" sz="3200" dirty="0"/>
        </a:p>
      </dgm:t>
    </dgm:pt>
    <dgm:pt modelId="{49E07889-7A33-4FF4-BC69-F0A81A410ED7}" type="parTrans" cxnId="{48836180-4887-42C4-BDE9-9F9A2517BFB1}">
      <dgm:prSet/>
      <dgm:spPr/>
      <dgm:t>
        <a:bodyPr/>
        <a:lstStyle/>
        <a:p>
          <a:endParaRPr lang="en-CA"/>
        </a:p>
      </dgm:t>
    </dgm:pt>
    <dgm:pt modelId="{E804580A-3372-4C2B-B086-C61E0517F342}" type="sibTrans" cxnId="{48836180-4887-42C4-BDE9-9F9A2517BFB1}">
      <dgm:prSet/>
      <dgm:spPr/>
      <dgm:t>
        <a:bodyPr/>
        <a:lstStyle/>
        <a:p>
          <a:endParaRPr lang="en-CA"/>
        </a:p>
      </dgm:t>
    </dgm:pt>
    <dgm:pt modelId="{D0D7EC47-3959-45A9-A633-DB2125E33D01}" type="pres">
      <dgm:prSet presAssocID="{B5EEFDF2-3174-4C1B-ABFA-CA56D78144C7}" presName="linear" presStyleCnt="0">
        <dgm:presLayoutVars>
          <dgm:animLvl val="lvl"/>
          <dgm:resizeHandles val="exact"/>
        </dgm:presLayoutVars>
      </dgm:prSet>
      <dgm:spPr/>
      <dgm:t>
        <a:bodyPr/>
        <a:lstStyle/>
        <a:p>
          <a:endParaRPr lang="en-CA"/>
        </a:p>
      </dgm:t>
    </dgm:pt>
    <dgm:pt modelId="{0F96ED21-BC86-4AFB-8042-663E25DB526E}" type="pres">
      <dgm:prSet presAssocID="{74CEAAAA-9EE7-4489-B779-FFF6280A34E8}" presName="parentText" presStyleLbl="node1" presStyleIdx="0" presStyleCnt="1" custScaleY="88768" custLinFactNeighborY="35507">
        <dgm:presLayoutVars>
          <dgm:chMax val="0"/>
          <dgm:bulletEnabled val="1"/>
        </dgm:presLayoutVars>
      </dgm:prSet>
      <dgm:spPr/>
      <dgm:t>
        <a:bodyPr/>
        <a:lstStyle/>
        <a:p>
          <a:endParaRPr lang="en-CA"/>
        </a:p>
      </dgm:t>
    </dgm:pt>
  </dgm:ptLst>
  <dgm:cxnLst>
    <dgm:cxn modelId="{48836180-4887-42C4-BDE9-9F9A2517BFB1}" srcId="{B5EEFDF2-3174-4C1B-ABFA-CA56D78144C7}" destId="{74CEAAAA-9EE7-4489-B779-FFF6280A34E8}" srcOrd="0" destOrd="0" parTransId="{49E07889-7A33-4FF4-BC69-F0A81A410ED7}" sibTransId="{E804580A-3372-4C2B-B086-C61E0517F342}"/>
    <dgm:cxn modelId="{B1D8DDC5-862A-4BCD-AC75-8425E67455FD}" type="presOf" srcId="{74CEAAAA-9EE7-4489-B779-FFF6280A34E8}" destId="{0F96ED21-BC86-4AFB-8042-663E25DB526E}" srcOrd="0" destOrd="0" presId="urn:microsoft.com/office/officeart/2005/8/layout/vList2"/>
    <dgm:cxn modelId="{810A9D7D-5BD1-483D-9D3B-A713C93AAFB7}" type="presOf" srcId="{B5EEFDF2-3174-4C1B-ABFA-CA56D78144C7}" destId="{D0D7EC47-3959-45A9-A633-DB2125E33D01}" srcOrd="0" destOrd="0" presId="urn:microsoft.com/office/officeart/2005/8/layout/vList2"/>
    <dgm:cxn modelId="{8673B7E8-3E8B-40B7-8D5A-1C49FA39DCBA}" type="presParOf" srcId="{D0D7EC47-3959-45A9-A633-DB2125E33D01}" destId="{0F96ED21-BC86-4AFB-8042-663E25DB526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73610C-DF47-4B2E-AF45-B0E92A22DD0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CA"/>
        </a:p>
      </dgm:t>
    </dgm:pt>
    <dgm:pt modelId="{1BF278F3-923C-4D94-A10E-8C037DB80716}">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en-CA" sz="3600" dirty="0" smtClean="0"/>
            <a:t>Physical and </a:t>
          </a:r>
          <a:r>
            <a:rPr lang="en-US" sz="3600" dirty="0" smtClean="0"/>
            <a:t>Psychosocial</a:t>
          </a:r>
          <a:endParaRPr lang="en-CA" sz="3600" dirty="0" smtClean="0"/>
        </a:p>
      </dgm:t>
    </dgm:pt>
    <dgm:pt modelId="{266513A0-B9A2-4A0D-9ED7-86D5D0DA2025}" type="parTrans" cxnId="{78F548E1-E319-4050-8A9C-DF7E68F9722B}">
      <dgm:prSet/>
      <dgm:spPr/>
      <dgm:t>
        <a:bodyPr/>
        <a:lstStyle/>
        <a:p>
          <a:endParaRPr lang="en-CA"/>
        </a:p>
      </dgm:t>
    </dgm:pt>
    <dgm:pt modelId="{824A3364-CBEC-4138-8FCB-EF435BAB5EB0}" type="sibTrans" cxnId="{78F548E1-E319-4050-8A9C-DF7E68F9722B}">
      <dgm:prSet/>
      <dgm:spPr/>
      <dgm:t>
        <a:bodyPr/>
        <a:lstStyle/>
        <a:p>
          <a:endParaRPr lang="en-CA"/>
        </a:p>
      </dgm:t>
    </dgm:pt>
    <dgm:pt modelId="{DBC5B96C-2642-4526-BB22-C7BC10291BBF}">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endParaRPr lang="en-CA" sz="3600" dirty="0" smtClean="0"/>
        </a:p>
        <a:p>
          <a:pPr marL="0" marR="0" indent="0" defTabSz="914400" rtl="0" eaLnBrk="1" fontAlgn="auto" latinLnBrk="0" hangingPunct="1">
            <a:lnSpc>
              <a:spcPct val="100000"/>
            </a:lnSpc>
            <a:spcBef>
              <a:spcPts val="0"/>
            </a:spcBef>
            <a:spcAft>
              <a:spcPts val="0"/>
            </a:spcAft>
            <a:buClrTx/>
            <a:buSzTx/>
            <a:buFontTx/>
            <a:buNone/>
            <a:tabLst/>
            <a:defRPr/>
          </a:pPr>
          <a:r>
            <a:rPr lang="en-CA" sz="3600" dirty="0" smtClean="0"/>
            <a:t>Clinical</a:t>
          </a:r>
        </a:p>
        <a:p>
          <a:pPr rtl="0"/>
          <a:endParaRPr lang="en-CA" sz="2300" dirty="0"/>
        </a:p>
      </dgm:t>
    </dgm:pt>
    <dgm:pt modelId="{122A86DE-1C0C-4845-9D87-34C3FA6CCEB7}" type="sibTrans" cxnId="{7BAFD6FA-429F-4115-B5B6-2D3C67171786}">
      <dgm:prSet/>
      <dgm:spPr/>
      <dgm:t>
        <a:bodyPr/>
        <a:lstStyle/>
        <a:p>
          <a:endParaRPr lang="en-CA"/>
        </a:p>
      </dgm:t>
    </dgm:pt>
    <dgm:pt modelId="{09C6615A-F10F-43E1-B259-8C3CC9A28BFE}" type="parTrans" cxnId="{7BAFD6FA-429F-4115-B5B6-2D3C67171786}">
      <dgm:prSet/>
      <dgm:spPr/>
      <dgm:t>
        <a:bodyPr/>
        <a:lstStyle/>
        <a:p>
          <a:endParaRPr lang="en-CA"/>
        </a:p>
      </dgm:t>
    </dgm:pt>
    <dgm:pt modelId="{54908340-43D7-4F69-8CD8-4E63BB7DD0F5}" type="pres">
      <dgm:prSet presAssocID="{1373610C-DF47-4B2E-AF45-B0E92A22DD0C}" presName="Name0" presStyleCnt="0">
        <dgm:presLayoutVars>
          <dgm:dir/>
          <dgm:animLvl val="lvl"/>
          <dgm:resizeHandles val="exact"/>
        </dgm:presLayoutVars>
      </dgm:prSet>
      <dgm:spPr/>
      <dgm:t>
        <a:bodyPr/>
        <a:lstStyle/>
        <a:p>
          <a:endParaRPr lang="en-CA"/>
        </a:p>
      </dgm:t>
    </dgm:pt>
    <dgm:pt modelId="{A65013BF-ED19-483A-AAC2-404CF9FDC018}" type="pres">
      <dgm:prSet presAssocID="{1BF278F3-923C-4D94-A10E-8C037DB80716}" presName="linNode" presStyleCnt="0"/>
      <dgm:spPr/>
    </dgm:pt>
    <dgm:pt modelId="{27EB6A4A-817E-4C83-883D-1AB09B37D61D}" type="pres">
      <dgm:prSet presAssocID="{1BF278F3-923C-4D94-A10E-8C037DB80716}" presName="parentText" presStyleLbl="node1" presStyleIdx="0" presStyleCnt="2" custScaleX="177841" custScaleY="20738" custLinFactNeighborX="-7573" custLinFactNeighborY="16690">
        <dgm:presLayoutVars>
          <dgm:chMax val="1"/>
          <dgm:bulletEnabled val="1"/>
        </dgm:presLayoutVars>
      </dgm:prSet>
      <dgm:spPr/>
      <dgm:t>
        <a:bodyPr/>
        <a:lstStyle/>
        <a:p>
          <a:endParaRPr lang="en-CA"/>
        </a:p>
      </dgm:t>
    </dgm:pt>
    <dgm:pt modelId="{837D93D7-052C-408C-9E8A-C97AD9072A16}" type="pres">
      <dgm:prSet presAssocID="{824A3364-CBEC-4138-8FCB-EF435BAB5EB0}" presName="sp" presStyleCnt="0"/>
      <dgm:spPr/>
    </dgm:pt>
    <dgm:pt modelId="{5E35307D-49B1-48B6-8E19-A64C9A5DDE67}" type="pres">
      <dgm:prSet presAssocID="{DBC5B96C-2642-4526-BB22-C7BC10291BBF}" presName="linNode" presStyleCnt="0"/>
      <dgm:spPr/>
    </dgm:pt>
    <dgm:pt modelId="{689075A5-F080-4410-A2B4-BD03BBDBFC48}" type="pres">
      <dgm:prSet presAssocID="{DBC5B96C-2642-4526-BB22-C7BC10291BBF}" presName="parentText" presStyleLbl="node1" presStyleIdx="1" presStyleCnt="2" custScaleX="178595" custScaleY="23166" custLinFactNeighborX="-8297" custLinFactNeighborY="-38359">
        <dgm:presLayoutVars>
          <dgm:chMax val="1"/>
          <dgm:bulletEnabled val="1"/>
        </dgm:presLayoutVars>
      </dgm:prSet>
      <dgm:spPr/>
      <dgm:t>
        <a:bodyPr/>
        <a:lstStyle/>
        <a:p>
          <a:endParaRPr lang="en-CA"/>
        </a:p>
      </dgm:t>
    </dgm:pt>
  </dgm:ptLst>
  <dgm:cxnLst>
    <dgm:cxn modelId="{195BF8FA-7DBC-4D70-BD8D-3F31554EA477}" type="presOf" srcId="{1373610C-DF47-4B2E-AF45-B0E92A22DD0C}" destId="{54908340-43D7-4F69-8CD8-4E63BB7DD0F5}" srcOrd="0" destOrd="0" presId="urn:microsoft.com/office/officeart/2005/8/layout/vList5"/>
    <dgm:cxn modelId="{78F548E1-E319-4050-8A9C-DF7E68F9722B}" srcId="{1373610C-DF47-4B2E-AF45-B0E92A22DD0C}" destId="{1BF278F3-923C-4D94-A10E-8C037DB80716}" srcOrd="0" destOrd="0" parTransId="{266513A0-B9A2-4A0D-9ED7-86D5D0DA2025}" sibTransId="{824A3364-CBEC-4138-8FCB-EF435BAB5EB0}"/>
    <dgm:cxn modelId="{54DAD9B7-784F-48F4-9731-0C58608717BA}" type="presOf" srcId="{DBC5B96C-2642-4526-BB22-C7BC10291BBF}" destId="{689075A5-F080-4410-A2B4-BD03BBDBFC48}" srcOrd="0" destOrd="0" presId="urn:microsoft.com/office/officeart/2005/8/layout/vList5"/>
    <dgm:cxn modelId="{7BAFD6FA-429F-4115-B5B6-2D3C67171786}" srcId="{1373610C-DF47-4B2E-AF45-B0E92A22DD0C}" destId="{DBC5B96C-2642-4526-BB22-C7BC10291BBF}" srcOrd="1" destOrd="0" parTransId="{09C6615A-F10F-43E1-B259-8C3CC9A28BFE}" sibTransId="{122A86DE-1C0C-4845-9D87-34C3FA6CCEB7}"/>
    <dgm:cxn modelId="{78417746-1FB1-4C7A-ACAD-F32C57CD3481}" type="presOf" srcId="{1BF278F3-923C-4D94-A10E-8C037DB80716}" destId="{27EB6A4A-817E-4C83-883D-1AB09B37D61D}" srcOrd="0" destOrd="0" presId="urn:microsoft.com/office/officeart/2005/8/layout/vList5"/>
    <dgm:cxn modelId="{89C1980B-1714-4A69-AC7E-A661776E2CC7}" type="presParOf" srcId="{54908340-43D7-4F69-8CD8-4E63BB7DD0F5}" destId="{A65013BF-ED19-483A-AAC2-404CF9FDC018}" srcOrd="0" destOrd="0" presId="urn:microsoft.com/office/officeart/2005/8/layout/vList5"/>
    <dgm:cxn modelId="{6B23DB25-702F-4398-AD86-A6B5A24CCC9C}" type="presParOf" srcId="{A65013BF-ED19-483A-AAC2-404CF9FDC018}" destId="{27EB6A4A-817E-4C83-883D-1AB09B37D61D}" srcOrd="0" destOrd="0" presId="urn:microsoft.com/office/officeart/2005/8/layout/vList5"/>
    <dgm:cxn modelId="{26A9094E-CA48-42A0-AC17-FEE2F3A9BFA8}" type="presParOf" srcId="{54908340-43D7-4F69-8CD8-4E63BB7DD0F5}" destId="{837D93D7-052C-408C-9E8A-C97AD9072A16}" srcOrd="1" destOrd="0" presId="urn:microsoft.com/office/officeart/2005/8/layout/vList5"/>
    <dgm:cxn modelId="{8682ADE7-4022-45DB-A57E-6CBFD2E693A5}" type="presParOf" srcId="{54908340-43D7-4F69-8CD8-4E63BB7DD0F5}" destId="{5E35307D-49B1-48B6-8E19-A64C9A5DDE67}" srcOrd="2" destOrd="0" presId="urn:microsoft.com/office/officeart/2005/8/layout/vList5"/>
    <dgm:cxn modelId="{3E83AB23-A41B-4CD3-97C1-7B44C9811E0E}" type="presParOf" srcId="{5E35307D-49B1-48B6-8E19-A64C9A5DDE67}" destId="{689075A5-F080-4410-A2B4-BD03BBDBFC48}"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373610C-DF47-4B2E-AF45-B0E92A22DD0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CA"/>
        </a:p>
      </dgm:t>
    </dgm:pt>
    <dgm:pt modelId="{1BF278F3-923C-4D94-A10E-8C037DB80716}">
      <dgm:prSet custT="1"/>
      <dgm:spPr/>
      <dgm:t>
        <a:bodyPr/>
        <a:lstStyle/>
        <a:p>
          <a:pPr rtl="0"/>
          <a:r>
            <a:rPr lang="en-CA" sz="2400" dirty="0" smtClean="0"/>
            <a:t>Potential Clinical Consequences of HIV-associated  abdominal lipohypertrophy</a:t>
          </a:r>
          <a:endParaRPr lang="en-CA" sz="2400" dirty="0"/>
        </a:p>
      </dgm:t>
    </dgm:pt>
    <dgm:pt modelId="{266513A0-B9A2-4A0D-9ED7-86D5D0DA2025}" type="parTrans" cxnId="{78F548E1-E319-4050-8A9C-DF7E68F9722B}">
      <dgm:prSet/>
      <dgm:spPr/>
      <dgm:t>
        <a:bodyPr/>
        <a:lstStyle/>
        <a:p>
          <a:endParaRPr lang="en-CA" sz="2000"/>
        </a:p>
      </dgm:t>
    </dgm:pt>
    <dgm:pt modelId="{824A3364-CBEC-4138-8FCB-EF435BAB5EB0}" type="sibTrans" cxnId="{78F548E1-E319-4050-8A9C-DF7E68F9722B}">
      <dgm:prSet/>
      <dgm:spPr/>
      <dgm:t>
        <a:bodyPr/>
        <a:lstStyle/>
        <a:p>
          <a:endParaRPr lang="en-CA" sz="2000"/>
        </a:p>
      </dgm:t>
    </dgm:pt>
    <dgm:pt modelId="{1A946BEF-B601-4DF8-A9F8-341FA7DE73D5}">
      <dgm:prSet custT="1"/>
      <dgm:spPr/>
      <dgm:t>
        <a:bodyPr/>
        <a:lstStyle/>
        <a:p>
          <a:pPr rtl="0"/>
          <a:r>
            <a:rPr lang="fr-CA" sz="2400" dirty="0" err="1" smtClean="0"/>
            <a:t>Dyslipidemia</a:t>
          </a:r>
          <a:r>
            <a:rPr lang="fr-CA" sz="2400" dirty="0" smtClean="0"/>
            <a:t> (</a:t>
          </a:r>
          <a:r>
            <a:rPr lang="en-US" sz="2400" dirty="0" smtClean="0"/>
            <a:t>↑</a:t>
          </a:r>
          <a:r>
            <a:rPr lang="fr-CA" sz="2400" dirty="0" smtClean="0"/>
            <a:t>Trigycerides, ↓HDL-</a:t>
          </a:r>
          <a:r>
            <a:rPr lang="fr-CA" sz="2400" dirty="0" err="1" smtClean="0"/>
            <a:t>cholesterol</a:t>
          </a:r>
          <a:r>
            <a:rPr lang="fr-CA" sz="2400" dirty="0" smtClean="0"/>
            <a:t>)</a:t>
          </a:r>
          <a:r>
            <a:rPr lang="fr-CA" sz="2400" baseline="30000" dirty="0" smtClean="0"/>
            <a:t>1,2</a:t>
          </a:r>
          <a:endParaRPr lang="en-CA" sz="2400" baseline="30000" dirty="0"/>
        </a:p>
      </dgm:t>
    </dgm:pt>
    <dgm:pt modelId="{9FA3B799-1702-435A-8DD5-022773F7F903}" type="parTrans" cxnId="{6AC655AA-890C-478F-BD48-7ECE96367716}">
      <dgm:prSet/>
      <dgm:spPr/>
      <dgm:t>
        <a:bodyPr/>
        <a:lstStyle/>
        <a:p>
          <a:endParaRPr lang="en-CA" sz="2000"/>
        </a:p>
      </dgm:t>
    </dgm:pt>
    <dgm:pt modelId="{9E957EC5-DA18-4D62-BB1C-68941521B975}" type="sibTrans" cxnId="{6AC655AA-890C-478F-BD48-7ECE96367716}">
      <dgm:prSet/>
      <dgm:spPr/>
      <dgm:t>
        <a:bodyPr/>
        <a:lstStyle/>
        <a:p>
          <a:endParaRPr lang="en-CA" sz="2000"/>
        </a:p>
      </dgm:t>
    </dgm:pt>
    <dgm:pt modelId="{4AAC8507-1D85-45F8-88F5-CDC0339BD08A}">
      <dgm:prSet custT="1"/>
      <dgm:spPr/>
      <dgm:t>
        <a:bodyPr/>
        <a:lstStyle/>
        <a:p>
          <a:pPr rtl="0"/>
          <a:r>
            <a:rPr lang="fr-CA" sz="2400" dirty="0" err="1" smtClean="0"/>
            <a:t>Ectopic</a:t>
          </a:r>
          <a:r>
            <a:rPr lang="fr-CA" sz="2400" dirty="0" smtClean="0"/>
            <a:t> fat </a:t>
          </a:r>
          <a:r>
            <a:rPr lang="fr-CA" sz="2400" dirty="0" err="1" smtClean="0"/>
            <a:t>deposition</a:t>
          </a:r>
          <a:r>
            <a:rPr lang="fr-CA" sz="2400" dirty="0" smtClean="0"/>
            <a:t> (</a:t>
          </a:r>
          <a:r>
            <a:rPr lang="fr-CA" sz="2400" dirty="0" err="1" smtClean="0"/>
            <a:t>e.g</a:t>
          </a:r>
          <a:r>
            <a:rPr lang="fr-CA" sz="2400" dirty="0" smtClean="0"/>
            <a:t>, </a:t>
          </a:r>
          <a:r>
            <a:rPr lang="fr-CA" sz="2400" dirty="0" err="1" smtClean="0"/>
            <a:t>liver</a:t>
          </a:r>
          <a:r>
            <a:rPr lang="fr-CA" sz="2400" dirty="0" smtClean="0"/>
            <a:t>, </a:t>
          </a:r>
          <a:r>
            <a:rPr lang="fr-CA" sz="2400" dirty="0" err="1" smtClean="0"/>
            <a:t>heart</a:t>
          </a:r>
          <a:r>
            <a:rPr lang="fr-CA" sz="2400" dirty="0" smtClean="0"/>
            <a:t>)</a:t>
          </a:r>
          <a:r>
            <a:rPr lang="fr-CA" sz="2400" baseline="30000" dirty="0" smtClean="0"/>
            <a:t>4-6</a:t>
          </a:r>
          <a:endParaRPr lang="en-CA" sz="2400" dirty="0"/>
        </a:p>
      </dgm:t>
    </dgm:pt>
    <dgm:pt modelId="{770D61BE-C833-4860-A161-4C9B91F188F8}" type="parTrans" cxnId="{743B5A76-78A3-4C00-B038-F779A9BC9797}">
      <dgm:prSet/>
      <dgm:spPr/>
      <dgm:t>
        <a:bodyPr/>
        <a:lstStyle/>
        <a:p>
          <a:endParaRPr lang="en-CA" sz="2000"/>
        </a:p>
      </dgm:t>
    </dgm:pt>
    <dgm:pt modelId="{055D8301-5034-499A-94F0-5223AE9CB77B}" type="sibTrans" cxnId="{743B5A76-78A3-4C00-B038-F779A9BC9797}">
      <dgm:prSet/>
      <dgm:spPr/>
      <dgm:t>
        <a:bodyPr/>
        <a:lstStyle/>
        <a:p>
          <a:endParaRPr lang="en-CA" sz="2000"/>
        </a:p>
      </dgm:t>
    </dgm:pt>
    <dgm:pt modelId="{8E0FA16B-A62F-47BC-8042-46FDBBAAFFC5}">
      <dgm:prSet custT="1"/>
      <dgm:spPr/>
      <dgm:t>
        <a:bodyPr/>
        <a:lstStyle/>
        <a:p>
          <a:pPr rtl="0"/>
          <a:r>
            <a:rPr lang="en-US" sz="2400" dirty="0" smtClean="0"/>
            <a:t>↑ Atherosclerotic risk</a:t>
          </a:r>
          <a:r>
            <a:rPr lang="fr-CA" sz="2400" baseline="30000" dirty="0" smtClean="0"/>
            <a:t>7-9</a:t>
          </a:r>
          <a:endParaRPr lang="en-CA" sz="2400" dirty="0"/>
        </a:p>
      </dgm:t>
    </dgm:pt>
    <dgm:pt modelId="{0086B03D-B5B9-44AA-92C0-7BD4E04B1DF1}" type="parTrans" cxnId="{DE8E38C2-EECA-4554-A63E-2542E8C5A89F}">
      <dgm:prSet/>
      <dgm:spPr/>
      <dgm:t>
        <a:bodyPr/>
        <a:lstStyle/>
        <a:p>
          <a:endParaRPr lang="en-CA" sz="2000"/>
        </a:p>
      </dgm:t>
    </dgm:pt>
    <dgm:pt modelId="{7DDAF333-9925-4933-AF27-5EFE13B009B3}" type="sibTrans" cxnId="{DE8E38C2-EECA-4554-A63E-2542E8C5A89F}">
      <dgm:prSet/>
      <dgm:spPr/>
      <dgm:t>
        <a:bodyPr/>
        <a:lstStyle/>
        <a:p>
          <a:endParaRPr lang="en-CA" sz="2000"/>
        </a:p>
      </dgm:t>
    </dgm:pt>
    <dgm:pt modelId="{BDF68F37-97F6-42CC-AB2B-743A163A3611}">
      <dgm:prSet custT="1"/>
      <dgm:spPr/>
      <dgm:t>
        <a:bodyPr/>
        <a:lstStyle/>
        <a:p>
          <a:pPr rtl="0"/>
          <a:r>
            <a:rPr lang="en-CA" sz="2400" dirty="0" smtClean="0"/>
            <a:t>Increased mortality</a:t>
          </a:r>
          <a:r>
            <a:rPr lang="fr-CA" sz="2400" baseline="30000" dirty="0" smtClean="0"/>
            <a:t>12</a:t>
          </a:r>
          <a:endParaRPr lang="en-CA" sz="2400" dirty="0"/>
        </a:p>
      </dgm:t>
    </dgm:pt>
    <dgm:pt modelId="{054CF9DA-9647-4F3A-8F58-E0E139E63E42}" type="parTrans" cxnId="{5AF8D047-A292-4C78-B22F-3C8768459AA5}">
      <dgm:prSet/>
      <dgm:spPr/>
      <dgm:t>
        <a:bodyPr/>
        <a:lstStyle/>
        <a:p>
          <a:endParaRPr lang="en-CA" sz="2000"/>
        </a:p>
      </dgm:t>
    </dgm:pt>
    <dgm:pt modelId="{FA28C0D3-0B20-4EF3-B1E8-6A1372EAAEE9}" type="sibTrans" cxnId="{5AF8D047-A292-4C78-B22F-3C8768459AA5}">
      <dgm:prSet/>
      <dgm:spPr/>
      <dgm:t>
        <a:bodyPr/>
        <a:lstStyle/>
        <a:p>
          <a:endParaRPr lang="en-CA" sz="2000"/>
        </a:p>
      </dgm:t>
    </dgm:pt>
    <dgm:pt modelId="{C19E300E-1E15-4770-B156-75F19E6BBB44}">
      <dgm:prSet custT="1"/>
      <dgm:spPr/>
      <dgm:t>
        <a:bodyPr/>
        <a:lstStyle/>
        <a:p>
          <a:pPr rtl="0"/>
          <a:r>
            <a:rPr lang="fr-CA" sz="2400" dirty="0" err="1" smtClean="0"/>
            <a:t>Insulin</a:t>
          </a:r>
          <a:r>
            <a:rPr lang="fr-CA" sz="2400" dirty="0" smtClean="0"/>
            <a:t> </a:t>
          </a:r>
          <a:r>
            <a:rPr lang="fr-CA" sz="2400" dirty="0" err="1" smtClean="0"/>
            <a:t>resistance</a:t>
          </a:r>
          <a:r>
            <a:rPr lang="fr-CA" sz="2400" dirty="0" smtClean="0"/>
            <a:t>, Type 2 diabetes</a:t>
          </a:r>
          <a:r>
            <a:rPr lang="fr-CA" sz="2400" baseline="30000" dirty="0" smtClean="0"/>
            <a:t>3</a:t>
          </a:r>
          <a:endParaRPr lang="en-CA" sz="2400" dirty="0"/>
        </a:p>
      </dgm:t>
    </dgm:pt>
    <dgm:pt modelId="{BD22708F-A2F9-4E86-8836-7231D17AE569}" type="parTrans" cxnId="{40BC927A-A504-40B6-A119-41AA66389D55}">
      <dgm:prSet/>
      <dgm:spPr/>
      <dgm:t>
        <a:bodyPr/>
        <a:lstStyle/>
        <a:p>
          <a:endParaRPr lang="en-US"/>
        </a:p>
      </dgm:t>
    </dgm:pt>
    <dgm:pt modelId="{0391C3A1-9DFA-44B3-9363-378117FC21BD}" type="sibTrans" cxnId="{40BC927A-A504-40B6-A119-41AA66389D55}">
      <dgm:prSet/>
      <dgm:spPr/>
      <dgm:t>
        <a:bodyPr/>
        <a:lstStyle/>
        <a:p>
          <a:endParaRPr lang="en-US"/>
        </a:p>
      </dgm:t>
    </dgm:pt>
    <dgm:pt modelId="{C6346BB8-4E3E-4B44-9521-39A7997F0613}">
      <dgm:prSet custT="1"/>
      <dgm:spPr/>
      <dgm:t>
        <a:bodyPr/>
        <a:lstStyle/>
        <a:p>
          <a:pPr rtl="0"/>
          <a:r>
            <a:rPr lang="en-CA" sz="2400" dirty="0" smtClean="0"/>
            <a:t>Neurocognitive  disorders</a:t>
          </a:r>
          <a:r>
            <a:rPr lang="fr-CA" sz="2400" baseline="30000" dirty="0" smtClean="0"/>
            <a:t>10,11</a:t>
          </a:r>
          <a:endParaRPr lang="en-CA" sz="2400" dirty="0"/>
        </a:p>
      </dgm:t>
    </dgm:pt>
    <dgm:pt modelId="{9BF167B0-220E-442D-81E0-C0E715DD1B73}" type="parTrans" cxnId="{2DA9659B-0F3A-470C-B577-4EC49BDACCF8}">
      <dgm:prSet/>
      <dgm:spPr/>
      <dgm:t>
        <a:bodyPr/>
        <a:lstStyle/>
        <a:p>
          <a:endParaRPr lang="en-US"/>
        </a:p>
      </dgm:t>
    </dgm:pt>
    <dgm:pt modelId="{D0848361-2E3E-4753-B81E-BDF31A6D7FD5}" type="sibTrans" cxnId="{2DA9659B-0F3A-470C-B577-4EC49BDACCF8}">
      <dgm:prSet/>
      <dgm:spPr/>
      <dgm:t>
        <a:bodyPr/>
        <a:lstStyle/>
        <a:p>
          <a:endParaRPr lang="en-US"/>
        </a:p>
      </dgm:t>
    </dgm:pt>
    <dgm:pt modelId="{54908340-43D7-4F69-8CD8-4E63BB7DD0F5}" type="pres">
      <dgm:prSet presAssocID="{1373610C-DF47-4B2E-AF45-B0E92A22DD0C}" presName="Name0" presStyleCnt="0">
        <dgm:presLayoutVars>
          <dgm:dir/>
          <dgm:animLvl val="lvl"/>
          <dgm:resizeHandles val="exact"/>
        </dgm:presLayoutVars>
      </dgm:prSet>
      <dgm:spPr/>
      <dgm:t>
        <a:bodyPr/>
        <a:lstStyle/>
        <a:p>
          <a:endParaRPr lang="en-CA"/>
        </a:p>
      </dgm:t>
    </dgm:pt>
    <dgm:pt modelId="{A65013BF-ED19-483A-AAC2-404CF9FDC018}" type="pres">
      <dgm:prSet presAssocID="{1BF278F3-923C-4D94-A10E-8C037DB80716}" presName="linNode" presStyleCnt="0"/>
      <dgm:spPr/>
    </dgm:pt>
    <dgm:pt modelId="{27EB6A4A-817E-4C83-883D-1AB09B37D61D}" type="pres">
      <dgm:prSet presAssocID="{1BF278F3-923C-4D94-A10E-8C037DB80716}" presName="parentText" presStyleLbl="node1" presStyleIdx="0" presStyleCnt="1" custScaleX="109067" custScaleY="126015" custLinFactNeighborX="-6963" custLinFactNeighborY="-2382">
        <dgm:presLayoutVars>
          <dgm:chMax val="1"/>
          <dgm:bulletEnabled val="1"/>
        </dgm:presLayoutVars>
      </dgm:prSet>
      <dgm:spPr/>
      <dgm:t>
        <a:bodyPr/>
        <a:lstStyle/>
        <a:p>
          <a:endParaRPr lang="en-CA"/>
        </a:p>
      </dgm:t>
    </dgm:pt>
    <dgm:pt modelId="{783B7319-C349-475A-8BBB-6BBAD4E046E8}" type="pres">
      <dgm:prSet presAssocID="{1BF278F3-923C-4D94-A10E-8C037DB80716}" presName="descendantText" presStyleLbl="alignAccFollowNode1" presStyleIdx="0" presStyleCnt="1" custScaleX="91603" custScaleY="163470" custLinFactNeighborX="20011" custLinFactNeighborY="-2">
        <dgm:presLayoutVars>
          <dgm:bulletEnabled val="1"/>
        </dgm:presLayoutVars>
      </dgm:prSet>
      <dgm:spPr/>
      <dgm:t>
        <a:bodyPr/>
        <a:lstStyle/>
        <a:p>
          <a:endParaRPr lang="en-CA"/>
        </a:p>
      </dgm:t>
    </dgm:pt>
  </dgm:ptLst>
  <dgm:cxnLst>
    <dgm:cxn modelId="{D4735787-0D3B-4454-8676-F98256B0C934}" type="presOf" srcId="{BDF68F37-97F6-42CC-AB2B-743A163A3611}" destId="{783B7319-C349-475A-8BBB-6BBAD4E046E8}" srcOrd="0" destOrd="5" presId="urn:microsoft.com/office/officeart/2005/8/layout/vList5"/>
    <dgm:cxn modelId="{756AD5FB-1B21-4FC0-A44A-5570C99BB5E2}" type="presOf" srcId="{1373610C-DF47-4B2E-AF45-B0E92A22DD0C}" destId="{54908340-43D7-4F69-8CD8-4E63BB7DD0F5}" srcOrd="0" destOrd="0" presId="urn:microsoft.com/office/officeart/2005/8/layout/vList5"/>
    <dgm:cxn modelId="{6AC655AA-890C-478F-BD48-7ECE96367716}" srcId="{1BF278F3-923C-4D94-A10E-8C037DB80716}" destId="{1A946BEF-B601-4DF8-A9F8-341FA7DE73D5}" srcOrd="0" destOrd="0" parTransId="{9FA3B799-1702-435A-8DD5-022773F7F903}" sibTransId="{9E957EC5-DA18-4D62-BB1C-68941521B975}"/>
    <dgm:cxn modelId="{B2820284-A2A0-4AE7-A9FE-8D9C4203B5ED}" type="presOf" srcId="{4AAC8507-1D85-45F8-88F5-CDC0339BD08A}" destId="{783B7319-C349-475A-8BBB-6BBAD4E046E8}" srcOrd="0" destOrd="2" presId="urn:microsoft.com/office/officeart/2005/8/layout/vList5"/>
    <dgm:cxn modelId="{756BBC30-9D19-45B6-BFB5-EA7E196B658D}" type="presOf" srcId="{1A946BEF-B601-4DF8-A9F8-341FA7DE73D5}" destId="{783B7319-C349-475A-8BBB-6BBAD4E046E8}" srcOrd="0" destOrd="0" presId="urn:microsoft.com/office/officeart/2005/8/layout/vList5"/>
    <dgm:cxn modelId="{452B75C3-65EF-4C0D-9DEE-0B5EBF7DFE02}" type="presOf" srcId="{C6346BB8-4E3E-4B44-9521-39A7997F0613}" destId="{783B7319-C349-475A-8BBB-6BBAD4E046E8}" srcOrd="0" destOrd="4" presId="urn:microsoft.com/office/officeart/2005/8/layout/vList5"/>
    <dgm:cxn modelId="{40BC927A-A504-40B6-A119-41AA66389D55}" srcId="{1BF278F3-923C-4D94-A10E-8C037DB80716}" destId="{C19E300E-1E15-4770-B156-75F19E6BBB44}" srcOrd="1" destOrd="0" parTransId="{BD22708F-A2F9-4E86-8836-7231D17AE569}" sibTransId="{0391C3A1-9DFA-44B3-9363-378117FC21BD}"/>
    <dgm:cxn modelId="{2A33A844-3705-4EFA-93FE-288FC3949C51}" type="presOf" srcId="{8E0FA16B-A62F-47BC-8042-46FDBBAAFFC5}" destId="{783B7319-C349-475A-8BBB-6BBAD4E046E8}" srcOrd="0" destOrd="3" presId="urn:microsoft.com/office/officeart/2005/8/layout/vList5"/>
    <dgm:cxn modelId="{E59519D2-C31C-443A-8E40-AFA06DCBAFDF}" type="presOf" srcId="{C19E300E-1E15-4770-B156-75F19E6BBB44}" destId="{783B7319-C349-475A-8BBB-6BBAD4E046E8}" srcOrd="0" destOrd="1" presId="urn:microsoft.com/office/officeart/2005/8/layout/vList5"/>
    <dgm:cxn modelId="{78F548E1-E319-4050-8A9C-DF7E68F9722B}" srcId="{1373610C-DF47-4B2E-AF45-B0E92A22DD0C}" destId="{1BF278F3-923C-4D94-A10E-8C037DB80716}" srcOrd="0" destOrd="0" parTransId="{266513A0-B9A2-4A0D-9ED7-86D5D0DA2025}" sibTransId="{824A3364-CBEC-4138-8FCB-EF435BAB5EB0}"/>
    <dgm:cxn modelId="{743B5A76-78A3-4C00-B038-F779A9BC9797}" srcId="{1BF278F3-923C-4D94-A10E-8C037DB80716}" destId="{4AAC8507-1D85-45F8-88F5-CDC0339BD08A}" srcOrd="2" destOrd="0" parTransId="{770D61BE-C833-4860-A161-4C9B91F188F8}" sibTransId="{055D8301-5034-499A-94F0-5223AE9CB77B}"/>
    <dgm:cxn modelId="{5AF8D047-A292-4C78-B22F-3C8768459AA5}" srcId="{1BF278F3-923C-4D94-A10E-8C037DB80716}" destId="{BDF68F37-97F6-42CC-AB2B-743A163A3611}" srcOrd="5" destOrd="0" parTransId="{054CF9DA-9647-4F3A-8F58-E0E139E63E42}" sibTransId="{FA28C0D3-0B20-4EF3-B1E8-6A1372EAAEE9}"/>
    <dgm:cxn modelId="{DE8E38C2-EECA-4554-A63E-2542E8C5A89F}" srcId="{1BF278F3-923C-4D94-A10E-8C037DB80716}" destId="{8E0FA16B-A62F-47BC-8042-46FDBBAAFFC5}" srcOrd="3" destOrd="0" parTransId="{0086B03D-B5B9-44AA-92C0-7BD4E04B1DF1}" sibTransId="{7DDAF333-9925-4933-AF27-5EFE13B009B3}"/>
    <dgm:cxn modelId="{2DA9659B-0F3A-470C-B577-4EC49BDACCF8}" srcId="{1BF278F3-923C-4D94-A10E-8C037DB80716}" destId="{C6346BB8-4E3E-4B44-9521-39A7997F0613}" srcOrd="4" destOrd="0" parTransId="{9BF167B0-220E-442D-81E0-C0E715DD1B73}" sibTransId="{D0848361-2E3E-4753-B81E-BDF31A6D7FD5}"/>
    <dgm:cxn modelId="{A36B3D6F-E6A3-4CEE-BFF6-56732E743F62}" type="presOf" srcId="{1BF278F3-923C-4D94-A10E-8C037DB80716}" destId="{27EB6A4A-817E-4C83-883D-1AB09B37D61D}" srcOrd="0" destOrd="0" presId="urn:microsoft.com/office/officeart/2005/8/layout/vList5"/>
    <dgm:cxn modelId="{04C5E1E8-E1A2-4B84-A816-0F46DADFD9F9}" type="presParOf" srcId="{54908340-43D7-4F69-8CD8-4E63BB7DD0F5}" destId="{A65013BF-ED19-483A-AAC2-404CF9FDC018}" srcOrd="0" destOrd="0" presId="urn:microsoft.com/office/officeart/2005/8/layout/vList5"/>
    <dgm:cxn modelId="{1DD85884-146B-40B3-A0CC-BDD304CF830B}" type="presParOf" srcId="{A65013BF-ED19-483A-AAC2-404CF9FDC018}" destId="{27EB6A4A-817E-4C83-883D-1AB09B37D61D}" srcOrd="0" destOrd="0" presId="urn:microsoft.com/office/officeart/2005/8/layout/vList5"/>
    <dgm:cxn modelId="{BBA75C0A-4C98-4573-B487-E32362183EA7}" type="presParOf" srcId="{A65013BF-ED19-483A-AAC2-404CF9FDC018}" destId="{783B7319-C349-475A-8BBB-6BBAD4E046E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D58E2-DF7D-47F1-B68F-01EEBD197317}">
      <dsp:nvSpPr>
        <dsp:cNvPr id="0" name=""/>
        <dsp:cNvSpPr/>
      </dsp:nvSpPr>
      <dsp:spPr>
        <a:xfrm>
          <a:off x="0" y="2108"/>
          <a:ext cx="8136904" cy="10780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CA" sz="2800" kern="1200" dirty="0" smtClean="0"/>
            <a:t>Changing Landscape of Treatment for Human Immunodeficiency Virus (HIV)</a:t>
          </a:r>
          <a:endParaRPr lang="en-CA" sz="2800" kern="1200" dirty="0"/>
        </a:p>
      </dsp:txBody>
      <dsp:txXfrm>
        <a:off x="52624" y="54732"/>
        <a:ext cx="8031656" cy="9727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081D36-FE71-42EE-80A1-8D4DE2CE7582}">
      <dsp:nvSpPr>
        <dsp:cNvPr id="0" name=""/>
        <dsp:cNvSpPr/>
      </dsp:nvSpPr>
      <dsp:spPr>
        <a:xfrm>
          <a:off x="0" y="0"/>
          <a:ext cx="8326004" cy="542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Patients With HIV-Associated </a:t>
          </a:r>
          <a:r>
            <a:rPr lang="en-US" sz="1800" kern="1200" dirty="0" err="1" smtClean="0"/>
            <a:t>Lipodystrophy</a:t>
          </a:r>
          <a:r>
            <a:rPr lang="en-US" sz="1800" kern="1200" dirty="0" smtClean="0"/>
            <a:t> </a:t>
          </a:r>
          <a:r>
            <a:rPr lang="en-US" sz="1800" kern="1200" smtClean="0"/>
            <a:t>:  Higher </a:t>
          </a:r>
          <a:r>
            <a:rPr lang="en-US" sz="1800" kern="1200" dirty="0" smtClean="0"/>
            <a:t>Incidence of CVD Risk Factors*</a:t>
          </a:r>
          <a:endParaRPr lang="en-CA" sz="1800" kern="1200" dirty="0"/>
        </a:p>
      </dsp:txBody>
      <dsp:txXfrm>
        <a:off x="26501" y="26501"/>
        <a:ext cx="8273002" cy="48987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EC795-9A8E-4498-94A4-9AB31A235128}">
      <dsp:nvSpPr>
        <dsp:cNvPr id="0" name=""/>
        <dsp:cNvSpPr/>
      </dsp:nvSpPr>
      <dsp:spPr>
        <a:xfrm>
          <a:off x="0" y="0"/>
          <a:ext cx="8532440" cy="7094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it-IT" sz="2400" kern="1200" dirty="0" smtClean="0"/>
            <a:t>VAT: Independently Related to Prevalent Cardiovascular Events*</a:t>
          </a:r>
          <a:endParaRPr lang="en-CA" sz="2400" kern="1200" dirty="0"/>
        </a:p>
      </dsp:txBody>
      <dsp:txXfrm>
        <a:off x="34634" y="34634"/>
        <a:ext cx="8463172" cy="6402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82B12-7369-4132-B715-E68118C7F96D}">
      <dsp:nvSpPr>
        <dsp:cNvPr id="0" name=""/>
        <dsp:cNvSpPr/>
      </dsp:nvSpPr>
      <dsp:spPr>
        <a:xfrm>
          <a:off x="0" y="83568"/>
          <a:ext cx="8582918"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VAT: Associated with 5-Year All-cause Mortality in HIV+ Patients</a:t>
          </a:r>
          <a:endParaRPr lang="en-CA" sz="2500" kern="1200" dirty="0"/>
        </a:p>
      </dsp:txBody>
      <dsp:txXfrm>
        <a:off x="29271" y="112839"/>
        <a:ext cx="8524376" cy="54108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0DE94-7005-4953-8705-FC053B7AD511}">
      <dsp:nvSpPr>
        <dsp:cNvPr id="0" name=""/>
        <dsp:cNvSpPr/>
      </dsp:nvSpPr>
      <dsp:spPr>
        <a:xfrm>
          <a:off x="0" y="108719"/>
          <a:ext cx="7488832" cy="1034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CA" sz="2600" kern="1200" dirty="0" smtClean="0"/>
            <a:t>Central Adiposity Increases the Risk of Neurocognitive Impairment in HIV-infected Patients</a:t>
          </a:r>
          <a:endParaRPr lang="en-CA" sz="2600" kern="1200" dirty="0"/>
        </a:p>
      </dsp:txBody>
      <dsp:txXfrm>
        <a:off x="50489" y="159208"/>
        <a:ext cx="7387854" cy="9333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0DE94-7005-4953-8705-FC053B7AD511}">
      <dsp:nvSpPr>
        <dsp:cNvPr id="0" name=""/>
        <dsp:cNvSpPr/>
      </dsp:nvSpPr>
      <dsp:spPr>
        <a:xfrm>
          <a:off x="0" y="351495"/>
          <a:ext cx="7344816"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CA" sz="3300" kern="1200" dirty="0" smtClean="0"/>
            <a:t>Physical and Psychosocial Consequences </a:t>
          </a:r>
          <a:endParaRPr lang="en-CA" sz="3300" kern="1200" dirty="0"/>
        </a:p>
      </dsp:txBody>
      <dsp:txXfrm>
        <a:off x="38638" y="390133"/>
        <a:ext cx="7267540" cy="71422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0DE94-7005-4953-8705-FC053B7AD511}">
      <dsp:nvSpPr>
        <dsp:cNvPr id="0" name=""/>
        <dsp:cNvSpPr/>
      </dsp:nvSpPr>
      <dsp:spPr>
        <a:xfrm>
          <a:off x="0" y="29160"/>
          <a:ext cx="7344816"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CA" sz="2800" kern="1200" dirty="0" smtClean="0"/>
            <a:t>Clinical Strategies for HIV-associated Abdominal Lipohypertrophy </a:t>
          </a:r>
          <a:endParaRPr lang="en-CA" sz="2800" kern="1200" dirty="0"/>
        </a:p>
      </dsp:txBody>
      <dsp:txXfrm>
        <a:off x="54373" y="83533"/>
        <a:ext cx="7236070" cy="100509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07890-6770-45B3-99EF-208DC7ABABC8}">
      <dsp:nvSpPr>
        <dsp:cNvPr id="0" name=""/>
        <dsp:cNvSpPr/>
      </dsp:nvSpPr>
      <dsp:spPr>
        <a:xfrm rot="5400000">
          <a:off x="2852830" y="-884487"/>
          <a:ext cx="4761886" cy="65352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0" algn="l" defTabSz="711200" rtl="0">
            <a:lnSpc>
              <a:spcPct val="90000"/>
            </a:lnSpc>
            <a:spcBef>
              <a:spcPct val="0"/>
            </a:spcBef>
            <a:spcAft>
              <a:spcPct val="15000"/>
            </a:spcAft>
            <a:buChar char="••"/>
          </a:pPr>
          <a:endParaRPr lang="en-CA" sz="1600" kern="1200" dirty="0"/>
        </a:p>
        <a:p>
          <a:pPr marL="171450" lvl="1" indent="0" algn="l" defTabSz="800100" rtl="0">
            <a:lnSpc>
              <a:spcPct val="90000"/>
            </a:lnSpc>
            <a:spcBef>
              <a:spcPct val="0"/>
            </a:spcBef>
            <a:spcAft>
              <a:spcPct val="15000"/>
            </a:spcAft>
            <a:buChar char="••"/>
          </a:pPr>
          <a:r>
            <a:rPr lang="en-US" sz="1800" kern="1200" dirty="0" smtClean="0">
              <a:solidFill>
                <a:srgbClr val="000000"/>
              </a:solidFill>
            </a:rPr>
            <a:t>ART resulted in reductions in AIDS-related morbidity and mortality</a:t>
          </a:r>
          <a:endParaRPr lang="en-CA" sz="1800" kern="1200" dirty="0"/>
        </a:p>
        <a:p>
          <a:pPr marL="171450" lvl="1" indent="0" algn="l" defTabSz="800100" rtl="0">
            <a:lnSpc>
              <a:spcPct val="90000"/>
            </a:lnSpc>
            <a:spcBef>
              <a:spcPct val="0"/>
            </a:spcBef>
            <a:spcAft>
              <a:spcPct val="15000"/>
            </a:spcAft>
            <a:buChar char="••"/>
          </a:pPr>
          <a:r>
            <a:rPr lang="en-US" sz="1800" kern="1200" dirty="0" smtClean="0">
              <a:solidFill>
                <a:srgbClr val="000000"/>
              </a:solidFill>
            </a:rPr>
            <a:t>HIV management is refocusing on addressing adverse effects of HIV infection and treatment, including abdominal lipohypertrophy</a:t>
          </a:r>
          <a:endParaRPr lang="en-CA" sz="1800" kern="1200" dirty="0"/>
        </a:p>
        <a:p>
          <a:pPr marL="171450" lvl="1" indent="0" algn="l" defTabSz="800100" rtl="0">
            <a:lnSpc>
              <a:spcPct val="90000"/>
            </a:lnSpc>
            <a:spcBef>
              <a:spcPct val="0"/>
            </a:spcBef>
            <a:spcAft>
              <a:spcPct val="15000"/>
            </a:spcAft>
            <a:buChar char="••"/>
          </a:pPr>
          <a:r>
            <a:rPr lang="en-US" sz="1800" kern="1200" dirty="0" smtClean="0">
              <a:solidFill>
                <a:srgbClr val="000000"/>
              </a:solidFill>
            </a:rPr>
            <a:t>HIV and ART are associated with VAT</a:t>
          </a:r>
        </a:p>
        <a:p>
          <a:pPr marL="171450" lvl="1" indent="0" algn="l" defTabSz="800100" rtl="0">
            <a:lnSpc>
              <a:spcPct val="90000"/>
            </a:lnSpc>
            <a:spcBef>
              <a:spcPct val="0"/>
            </a:spcBef>
            <a:spcAft>
              <a:spcPct val="15000"/>
            </a:spcAft>
            <a:buChar char="••"/>
          </a:pPr>
          <a:r>
            <a:rPr lang="en-US" sz="1800" kern="1200" dirty="0" smtClean="0"/>
            <a:t>Etiology of </a:t>
          </a:r>
          <a:r>
            <a:rPr lang="en-US" sz="1800" kern="1200" dirty="0" err="1" smtClean="0"/>
            <a:t>lipohypertrophy</a:t>
          </a:r>
          <a:r>
            <a:rPr lang="en-US" sz="1800" kern="1200" dirty="0" smtClean="0"/>
            <a:t> is not clear, but likely involves abnormalities in GH/IGF-1 axis</a:t>
          </a:r>
        </a:p>
        <a:p>
          <a:pPr marL="171450" lvl="1" indent="0" algn="l" defTabSz="800100" rtl="0">
            <a:lnSpc>
              <a:spcPct val="90000"/>
            </a:lnSpc>
            <a:spcBef>
              <a:spcPct val="0"/>
            </a:spcBef>
            <a:spcAft>
              <a:spcPct val="15000"/>
            </a:spcAft>
            <a:buChar char="••"/>
          </a:pPr>
          <a:r>
            <a:rPr lang="en-US" sz="1800" kern="1200" dirty="0" smtClean="0"/>
            <a:t>VAT is associated with metabolic abnormalities and markers of CV risk and CVD. The long-term cardiovascular safety and potential long-term cardiovascular benefit of EGRIFTA® treatment have not been studied and are not known.</a:t>
          </a:r>
          <a:endParaRPr lang="en-US" sz="1800" kern="1200" dirty="0" smtClean="0">
            <a:solidFill>
              <a:srgbClr val="000000"/>
            </a:solidFill>
          </a:endParaRPr>
        </a:p>
        <a:p>
          <a:pPr marL="171450" lvl="1" indent="0" algn="l" defTabSz="800100">
            <a:lnSpc>
              <a:spcPct val="90000"/>
            </a:lnSpc>
            <a:spcBef>
              <a:spcPct val="0"/>
            </a:spcBef>
            <a:spcAft>
              <a:spcPct val="15000"/>
            </a:spcAft>
            <a:buChar char="••"/>
          </a:pPr>
          <a:r>
            <a:rPr lang="en-US" sz="1800" kern="1200" dirty="0" smtClean="0">
              <a:solidFill>
                <a:srgbClr val="000000"/>
              </a:solidFill>
            </a:rPr>
            <a:t>Waist circumference relates to VAT and is a common measure of VAT in a clinical setting</a:t>
          </a:r>
        </a:p>
        <a:p>
          <a:pPr marL="171450" marR="0" lvl="1" indent="0" algn="l" defTabSz="800100" eaLnBrk="1" fontAlgn="auto" latinLnBrk="0" hangingPunct="1">
            <a:lnSpc>
              <a:spcPct val="90000"/>
            </a:lnSpc>
            <a:spcBef>
              <a:spcPct val="0"/>
            </a:spcBef>
            <a:spcAft>
              <a:spcPct val="15000"/>
            </a:spcAft>
            <a:buClrTx/>
            <a:buSzTx/>
            <a:buFontTx/>
            <a:buChar char="••"/>
            <a:tabLst/>
            <a:defRPr/>
          </a:pPr>
          <a:r>
            <a:rPr lang="en-US" sz="1800" kern="1200" dirty="0" smtClean="0">
              <a:solidFill>
                <a:srgbClr val="000000"/>
              </a:solidFill>
            </a:rPr>
            <a:t>EGRIFTA® is the only FDA-approved drug to reduce excess VAT in HIV-infected patients. Other possible strategies to reduce VAT not FDA-approved</a:t>
          </a:r>
        </a:p>
        <a:p>
          <a:pPr marL="171450" lvl="1" indent="0" algn="l" defTabSz="800100">
            <a:lnSpc>
              <a:spcPct val="90000"/>
            </a:lnSpc>
            <a:spcBef>
              <a:spcPct val="0"/>
            </a:spcBef>
            <a:spcAft>
              <a:spcPct val="15000"/>
            </a:spcAft>
            <a:buChar char="••"/>
          </a:pPr>
          <a:endParaRPr lang="en-US" sz="1800" kern="1200" dirty="0">
            <a:solidFill>
              <a:srgbClr val="000000"/>
            </a:solidFill>
          </a:endParaRPr>
        </a:p>
      </dsp:txBody>
      <dsp:txXfrm rot="-5400000">
        <a:off x="1966128" y="234671"/>
        <a:ext cx="6302834" cy="4296974"/>
      </dsp:txXfrm>
    </dsp:sp>
    <dsp:sp modelId="{B0C9C325-99A8-4D96-B8D8-53A2F69169C7}">
      <dsp:nvSpPr>
        <dsp:cNvPr id="0" name=""/>
        <dsp:cNvSpPr/>
      </dsp:nvSpPr>
      <dsp:spPr>
        <a:xfrm>
          <a:off x="216773" y="321172"/>
          <a:ext cx="1630425" cy="41226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CA" sz="2600" kern="1200" dirty="0" smtClean="0"/>
            <a:t>Disease Overview </a:t>
          </a:r>
          <a:endParaRPr lang="en-CA" sz="2600" kern="1200" dirty="0"/>
        </a:p>
      </dsp:txBody>
      <dsp:txXfrm>
        <a:off x="296364" y="400763"/>
        <a:ext cx="1471243" cy="396341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BEDE0-DFD4-4621-9204-7F12E3A5D6B5}">
      <dsp:nvSpPr>
        <dsp:cNvPr id="0" name=""/>
        <dsp:cNvSpPr/>
      </dsp:nvSpPr>
      <dsp:spPr>
        <a:xfrm>
          <a:off x="0" y="0"/>
          <a:ext cx="8229600" cy="129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182880" rIns="320040" bIns="182880" numCol="1" spcCol="1270" anchor="ctr" anchorCtr="0">
          <a:noAutofit/>
        </a:bodyPr>
        <a:lstStyle/>
        <a:p>
          <a:pPr lvl="0" algn="ctr" defTabSz="2000250" rtl="0">
            <a:lnSpc>
              <a:spcPct val="90000"/>
            </a:lnSpc>
            <a:spcBef>
              <a:spcPct val="0"/>
            </a:spcBef>
            <a:spcAft>
              <a:spcPct val="35000"/>
            </a:spcAft>
          </a:pPr>
          <a:endParaRPr lang="en-CA" sz="4500" kern="1200"/>
        </a:p>
      </dsp:txBody>
      <dsp:txXfrm>
        <a:off x="0" y="0"/>
        <a:ext cx="8229600" cy="1296000"/>
      </dsp:txXfrm>
    </dsp:sp>
    <dsp:sp modelId="{12F9F37C-DA16-4298-AD23-023574012D6A}">
      <dsp:nvSpPr>
        <dsp:cNvPr id="0" name=""/>
        <dsp:cNvSpPr/>
      </dsp:nvSpPr>
      <dsp:spPr>
        <a:xfrm>
          <a:off x="0" y="1314313"/>
          <a:ext cx="8229600" cy="321164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rtl="0">
            <a:lnSpc>
              <a:spcPct val="90000"/>
            </a:lnSpc>
            <a:spcBef>
              <a:spcPct val="0"/>
            </a:spcBef>
            <a:spcAft>
              <a:spcPct val="15000"/>
            </a:spcAft>
            <a:buChar char="••"/>
          </a:pPr>
          <a:r>
            <a:rPr lang="en-CA" sz="3200" kern="1200" dirty="0" smtClean="0"/>
            <a:t>Module 2: Increasing Understanding of Treatment with EGRIFTA® (tesamorelin for injection)</a:t>
          </a:r>
          <a:endParaRPr lang="en-CA" sz="3200" kern="1200" dirty="0"/>
        </a:p>
        <a:p>
          <a:pPr marL="285750" lvl="1" indent="-285750" algn="l" defTabSz="1422400" rtl="0">
            <a:lnSpc>
              <a:spcPct val="90000"/>
            </a:lnSpc>
            <a:spcBef>
              <a:spcPct val="0"/>
            </a:spcBef>
            <a:spcAft>
              <a:spcPct val="15000"/>
            </a:spcAft>
            <a:buChar char="••"/>
          </a:pPr>
          <a:r>
            <a:rPr lang="en-CA" sz="3200" kern="1200" dirty="0" smtClean="0"/>
            <a:t>Module 3: Increasing Understanding of Patient Management on EGRIFTA® (tesamorelin for injection) in a clinical setting</a:t>
          </a:r>
          <a:endParaRPr lang="en-CA" sz="3200" kern="1200" dirty="0"/>
        </a:p>
      </dsp:txBody>
      <dsp:txXfrm>
        <a:off x="0" y="1314313"/>
        <a:ext cx="8229600" cy="321164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E4321D-49DF-4CC8-B260-EEED2393D3D0}">
      <dsp:nvSpPr>
        <dsp:cNvPr id="0" name=""/>
        <dsp:cNvSpPr/>
      </dsp:nvSpPr>
      <dsp:spPr>
        <a:xfrm>
          <a:off x="0" y="0"/>
          <a:ext cx="7128792" cy="6474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CA" sz="2800" kern="1200" dirty="0" smtClean="0"/>
            <a:t>Other Modules Available in this Series</a:t>
          </a:r>
          <a:endParaRPr lang="en-CA" sz="2800" kern="1200" dirty="0"/>
        </a:p>
      </dsp:txBody>
      <dsp:txXfrm>
        <a:off x="31606" y="31606"/>
        <a:ext cx="7065580" cy="5842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C3B63-62B3-4190-9BA3-2D8DE132FC68}">
      <dsp:nvSpPr>
        <dsp:cNvPr id="0" name=""/>
        <dsp:cNvSpPr/>
      </dsp:nvSpPr>
      <dsp:spPr>
        <a:xfrm>
          <a:off x="0" y="501582"/>
          <a:ext cx="8569325" cy="5841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0" kern="1200" dirty="0" smtClean="0"/>
            <a:t>Prevalence of Abdominal Lipohypertrophy</a:t>
          </a:r>
          <a:r>
            <a:rPr lang="en-US" sz="2800" b="0" kern="1200" baseline="30000" dirty="0" smtClean="0"/>
            <a:t>1</a:t>
          </a:r>
          <a:endParaRPr lang="en-CA" sz="2800" b="0" kern="1200" dirty="0"/>
        </a:p>
      </dsp:txBody>
      <dsp:txXfrm>
        <a:off x="28517" y="530099"/>
        <a:ext cx="8512291" cy="527137"/>
      </dsp:txXfrm>
    </dsp:sp>
    <dsp:sp modelId="{2B7C2A89-9D64-42C3-8186-61A734D42D51}">
      <dsp:nvSpPr>
        <dsp:cNvPr id="0" name=""/>
        <dsp:cNvSpPr/>
      </dsp:nvSpPr>
      <dsp:spPr>
        <a:xfrm>
          <a:off x="0" y="1418580"/>
          <a:ext cx="8569325" cy="251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076"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Prevalence varies widely. A Median prevalence of 30% was reported in a paper by Cofrancesco</a:t>
          </a:r>
          <a:r>
            <a:rPr lang="en-US" sz="2000" kern="1200" baseline="30000" dirty="0" smtClean="0"/>
            <a:t>1,2</a:t>
          </a:r>
          <a:endParaRPr lang="en-CA" sz="2000" kern="1200" dirty="0"/>
        </a:p>
        <a:p>
          <a:pPr marL="228600" lvl="1" indent="-228600" algn="l" defTabSz="889000" rtl="0">
            <a:lnSpc>
              <a:spcPct val="90000"/>
            </a:lnSpc>
            <a:spcBef>
              <a:spcPct val="0"/>
            </a:spcBef>
            <a:spcAft>
              <a:spcPct val="20000"/>
            </a:spcAft>
            <a:buChar char="••"/>
          </a:pPr>
          <a:r>
            <a:rPr lang="en-US" sz="2000" kern="1200" dirty="0" smtClean="0"/>
            <a:t>Determination of prevalence confounded by variable methodologies employed in clinical studies</a:t>
          </a:r>
          <a:r>
            <a:rPr lang="en-US" sz="2000" kern="1200" baseline="30000" dirty="0" smtClean="0"/>
            <a:t>5</a:t>
          </a:r>
          <a:endParaRPr lang="en-CA" sz="2000" kern="1200" baseline="30000" dirty="0"/>
        </a:p>
        <a:p>
          <a:pPr marL="342900" lvl="2" indent="-171450" algn="l" defTabSz="800100" rtl="0">
            <a:lnSpc>
              <a:spcPct val="90000"/>
            </a:lnSpc>
            <a:spcBef>
              <a:spcPct val="0"/>
            </a:spcBef>
            <a:spcAft>
              <a:spcPct val="20000"/>
            </a:spcAft>
            <a:buChar char="••"/>
          </a:pPr>
          <a:r>
            <a:rPr lang="en-US" sz="1800" kern="1200" dirty="0" smtClean="0"/>
            <a:t>Patient populations</a:t>
          </a:r>
          <a:endParaRPr lang="en-CA" sz="1800" kern="1200" dirty="0"/>
        </a:p>
        <a:p>
          <a:pPr marL="342900" lvl="2" indent="-171450" algn="l" defTabSz="800100" rtl="0">
            <a:lnSpc>
              <a:spcPct val="90000"/>
            </a:lnSpc>
            <a:spcBef>
              <a:spcPct val="0"/>
            </a:spcBef>
            <a:spcAft>
              <a:spcPct val="20000"/>
            </a:spcAft>
            <a:buChar char="••"/>
          </a:pPr>
          <a:r>
            <a:rPr lang="en-US" sz="1800" kern="1200" dirty="0" smtClean="0"/>
            <a:t>Measures of body shape change</a:t>
          </a:r>
          <a:endParaRPr lang="en-CA" sz="1800" kern="1200" dirty="0"/>
        </a:p>
        <a:p>
          <a:pPr marL="342900" lvl="2" indent="-171450" algn="l" defTabSz="800100" rtl="0">
            <a:lnSpc>
              <a:spcPct val="90000"/>
            </a:lnSpc>
            <a:spcBef>
              <a:spcPct val="0"/>
            </a:spcBef>
            <a:spcAft>
              <a:spcPct val="20000"/>
            </a:spcAft>
            <a:buChar char="••"/>
          </a:pPr>
          <a:r>
            <a:rPr lang="en-US" sz="1800" kern="1200" dirty="0" smtClean="0"/>
            <a:t>Duration of antiretroviral therapy</a:t>
          </a:r>
          <a:endParaRPr lang="en-CA" sz="1800" kern="1200" dirty="0"/>
        </a:p>
        <a:p>
          <a:pPr marL="342900" lvl="2" indent="-171450" algn="l" defTabSz="800100" rtl="0">
            <a:lnSpc>
              <a:spcPct val="90000"/>
            </a:lnSpc>
            <a:spcBef>
              <a:spcPct val="0"/>
            </a:spcBef>
            <a:spcAft>
              <a:spcPct val="20000"/>
            </a:spcAft>
            <a:buChar char="••"/>
          </a:pPr>
          <a:r>
            <a:rPr lang="en-US" sz="1800" kern="1200" dirty="0" smtClean="0"/>
            <a:t>Various treatment regimens</a:t>
          </a:r>
          <a:endParaRPr lang="en-CA" sz="1800" kern="1200" dirty="0"/>
        </a:p>
      </dsp:txBody>
      <dsp:txXfrm>
        <a:off x="0" y="1418580"/>
        <a:ext cx="8569325" cy="2517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88AE6-43C6-4904-ADC7-D915F41CDE34}">
      <dsp:nvSpPr>
        <dsp:cNvPr id="0" name=""/>
        <dsp:cNvSpPr/>
      </dsp:nvSpPr>
      <dsp:spPr>
        <a:xfrm>
          <a:off x="0" y="36106"/>
          <a:ext cx="8907591"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Diagnosis of HIV-associated Abdominal Lipohypertrophy</a:t>
          </a:r>
          <a:endParaRPr lang="en-CA" sz="2900" kern="1200" dirty="0"/>
        </a:p>
      </dsp:txBody>
      <dsp:txXfrm>
        <a:off x="33955" y="70061"/>
        <a:ext cx="8839681" cy="6276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2C767-7303-409D-8E06-13E27694403A}">
      <dsp:nvSpPr>
        <dsp:cNvPr id="0" name=""/>
        <dsp:cNvSpPr/>
      </dsp:nvSpPr>
      <dsp:spPr>
        <a:xfrm>
          <a:off x="0" y="0"/>
          <a:ext cx="8748464"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Excess Abdominal Fat in HIV-Infected Patients with </a:t>
          </a:r>
          <a:r>
            <a:rPr lang="en-US" sz="2400" kern="1200" dirty="0" err="1" smtClean="0"/>
            <a:t>Lipohypertrophy</a:t>
          </a:r>
          <a:endParaRPr lang="en-CA" sz="2400" kern="1200" dirty="0"/>
        </a:p>
      </dsp:txBody>
      <dsp:txXfrm>
        <a:off x="28100" y="28100"/>
        <a:ext cx="8692264" cy="5194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5F3F8-D810-450E-8FCD-2D3E479E1F01}">
      <dsp:nvSpPr>
        <dsp:cNvPr id="0" name=""/>
        <dsp:cNvSpPr/>
      </dsp:nvSpPr>
      <dsp:spPr>
        <a:xfrm>
          <a:off x="0" y="0"/>
          <a:ext cx="3096344" cy="1750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CA" sz="1700" b="0" kern="1200" dirty="0" smtClean="0"/>
            <a:t>Unlike subcutaneous adipose tissue (SAT), which is found just beneath the skin, visceral adipose tissue (VAT) is a deep layer of adipose tissue that surrounds abdominal organs</a:t>
          </a:r>
          <a:endParaRPr lang="en-CA" sz="1700" b="0" kern="1200" dirty="0"/>
        </a:p>
      </dsp:txBody>
      <dsp:txXfrm>
        <a:off x="85444" y="85444"/>
        <a:ext cx="2925456" cy="15794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CF71D-4E42-4AAD-A2A2-DB72F1805EF2}">
      <dsp:nvSpPr>
        <dsp:cNvPr id="0" name=""/>
        <dsp:cNvSpPr/>
      </dsp:nvSpPr>
      <dsp:spPr>
        <a:xfrm>
          <a:off x="0" y="0"/>
          <a:ext cx="3650040" cy="1901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0" kern="1200" dirty="0" smtClean="0"/>
            <a:t>Excess abdominal fat consists of both visceral adipose tissue (VAT) and subcutaneous adipose tissue (SAT), however VAT is of more concern because it is associated with higher levels of metabolic risk compared with SAT</a:t>
          </a:r>
          <a:r>
            <a:rPr lang="en-US" sz="1600" b="0" kern="1200" baseline="30000" dirty="0" smtClean="0"/>
            <a:t>1,2</a:t>
          </a:r>
          <a:endParaRPr lang="en-CA" sz="1600" b="0" kern="1200" dirty="0"/>
        </a:p>
      </dsp:txBody>
      <dsp:txXfrm>
        <a:off x="92811" y="92811"/>
        <a:ext cx="3464418" cy="17156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6ED21-BC86-4AFB-8042-663E25DB526E}">
      <dsp:nvSpPr>
        <dsp:cNvPr id="0" name=""/>
        <dsp:cNvSpPr/>
      </dsp:nvSpPr>
      <dsp:spPr>
        <a:xfrm>
          <a:off x="0" y="144005"/>
          <a:ext cx="7772400" cy="12961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Potential Consequences of HIV-Associated </a:t>
          </a:r>
        </a:p>
        <a:p>
          <a:pPr lvl="0" algn="l" defTabSz="1422400" rtl="0">
            <a:lnSpc>
              <a:spcPct val="90000"/>
            </a:lnSpc>
            <a:spcBef>
              <a:spcPct val="0"/>
            </a:spcBef>
            <a:spcAft>
              <a:spcPct val="35000"/>
            </a:spcAft>
          </a:pPr>
          <a:r>
            <a:rPr lang="en-US" sz="3200" kern="1200" dirty="0" smtClean="0"/>
            <a:t>Abdominal </a:t>
          </a:r>
          <a:r>
            <a:rPr lang="en-US" sz="3200" kern="1200" dirty="0" err="1" smtClean="0"/>
            <a:t>Lipohypertrophy</a:t>
          </a:r>
          <a:endParaRPr lang="en-CA" sz="3200" kern="1200" dirty="0"/>
        </a:p>
      </dsp:txBody>
      <dsp:txXfrm>
        <a:off x="63273" y="207278"/>
        <a:ext cx="7645854" cy="11696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B6A4A-817E-4C83-883D-1AB09B37D61D}">
      <dsp:nvSpPr>
        <dsp:cNvPr id="0" name=""/>
        <dsp:cNvSpPr/>
      </dsp:nvSpPr>
      <dsp:spPr>
        <a:xfrm>
          <a:off x="1244860" y="1642690"/>
          <a:ext cx="5268817" cy="805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CA" sz="3600" kern="1200" dirty="0" smtClean="0"/>
            <a:t>Physical and </a:t>
          </a:r>
          <a:r>
            <a:rPr lang="en-US" sz="3600" kern="1200" dirty="0" smtClean="0"/>
            <a:t>Psychosocial</a:t>
          </a:r>
          <a:endParaRPr lang="en-CA" sz="3600" kern="1200" dirty="0" smtClean="0"/>
        </a:p>
      </dsp:txBody>
      <dsp:txXfrm>
        <a:off x="1284186" y="1682016"/>
        <a:ext cx="5190165" cy="726943"/>
      </dsp:txXfrm>
    </dsp:sp>
    <dsp:sp modelId="{689075A5-F080-4410-A2B4-BD03BBDBFC48}">
      <dsp:nvSpPr>
        <dsp:cNvPr id="0" name=""/>
        <dsp:cNvSpPr/>
      </dsp:nvSpPr>
      <dsp:spPr>
        <a:xfrm>
          <a:off x="1223410" y="504065"/>
          <a:ext cx="5291155" cy="8999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CA" sz="3600" kern="1200" dirty="0" smtClean="0"/>
        </a:p>
        <a:p>
          <a:pPr marL="0" marR="0" lvl="0" indent="0" algn="ctr" defTabSz="914400" rtl="0" eaLnBrk="1" fontAlgn="auto" latinLnBrk="0" hangingPunct="1">
            <a:lnSpc>
              <a:spcPct val="100000"/>
            </a:lnSpc>
            <a:spcBef>
              <a:spcPct val="0"/>
            </a:spcBef>
            <a:spcAft>
              <a:spcPts val="0"/>
            </a:spcAft>
            <a:buClrTx/>
            <a:buSzTx/>
            <a:buFontTx/>
            <a:buNone/>
            <a:tabLst/>
            <a:defRPr/>
          </a:pPr>
          <a:r>
            <a:rPr lang="en-CA" sz="3600" kern="1200" dirty="0" smtClean="0"/>
            <a:t>Clinical</a:t>
          </a:r>
        </a:p>
        <a:p>
          <a:pPr lvl="0" algn="ctr" rtl="0">
            <a:spcBef>
              <a:spcPct val="0"/>
            </a:spcBef>
          </a:pPr>
          <a:endParaRPr lang="en-CA" sz="2300" kern="1200" dirty="0"/>
        </a:p>
      </dsp:txBody>
      <dsp:txXfrm>
        <a:off x="1267340" y="547995"/>
        <a:ext cx="5203295" cy="8120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B7319-C349-475A-8BBB-6BBAD4E046E8}">
      <dsp:nvSpPr>
        <dsp:cNvPr id="0" name=""/>
        <dsp:cNvSpPr/>
      </dsp:nvSpPr>
      <dsp:spPr>
        <a:xfrm rot="5400000">
          <a:off x="4068282" y="-526635"/>
          <a:ext cx="3953314" cy="50065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r>
            <a:rPr lang="fr-CA" sz="2400" kern="1200" dirty="0" err="1" smtClean="0"/>
            <a:t>Dyslipidemia</a:t>
          </a:r>
          <a:r>
            <a:rPr lang="fr-CA" sz="2400" kern="1200" dirty="0" smtClean="0"/>
            <a:t> (</a:t>
          </a:r>
          <a:r>
            <a:rPr lang="en-US" sz="2400" kern="1200" dirty="0" smtClean="0"/>
            <a:t>↑</a:t>
          </a:r>
          <a:r>
            <a:rPr lang="fr-CA" sz="2400" kern="1200" dirty="0" smtClean="0"/>
            <a:t>Trigycerides, ↓HDL-</a:t>
          </a:r>
          <a:r>
            <a:rPr lang="fr-CA" sz="2400" kern="1200" dirty="0" err="1" smtClean="0"/>
            <a:t>cholesterol</a:t>
          </a:r>
          <a:r>
            <a:rPr lang="fr-CA" sz="2400" kern="1200" dirty="0" smtClean="0"/>
            <a:t>)</a:t>
          </a:r>
          <a:r>
            <a:rPr lang="fr-CA" sz="2400" kern="1200" baseline="30000" dirty="0" smtClean="0"/>
            <a:t>1,2</a:t>
          </a:r>
          <a:endParaRPr lang="en-CA" sz="2400" kern="1200" baseline="30000" dirty="0"/>
        </a:p>
        <a:p>
          <a:pPr marL="228600" lvl="1" indent="-228600" algn="l" defTabSz="1066800" rtl="0">
            <a:lnSpc>
              <a:spcPct val="90000"/>
            </a:lnSpc>
            <a:spcBef>
              <a:spcPct val="0"/>
            </a:spcBef>
            <a:spcAft>
              <a:spcPct val="15000"/>
            </a:spcAft>
            <a:buChar char="••"/>
          </a:pPr>
          <a:r>
            <a:rPr lang="fr-CA" sz="2400" kern="1200" dirty="0" err="1" smtClean="0"/>
            <a:t>Insulin</a:t>
          </a:r>
          <a:r>
            <a:rPr lang="fr-CA" sz="2400" kern="1200" dirty="0" smtClean="0"/>
            <a:t> </a:t>
          </a:r>
          <a:r>
            <a:rPr lang="fr-CA" sz="2400" kern="1200" dirty="0" err="1" smtClean="0"/>
            <a:t>resistance</a:t>
          </a:r>
          <a:r>
            <a:rPr lang="fr-CA" sz="2400" kern="1200" dirty="0" smtClean="0"/>
            <a:t>, Type 2 diabetes</a:t>
          </a:r>
          <a:r>
            <a:rPr lang="fr-CA" sz="2400" kern="1200" baseline="30000" dirty="0" smtClean="0"/>
            <a:t>3</a:t>
          </a:r>
          <a:endParaRPr lang="en-CA" sz="2400" kern="1200" dirty="0"/>
        </a:p>
        <a:p>
          <a:pPr marL="228600" lvl="1" indent="-228600" algn="l" defTabSz="1066800" rtl="0">
            <a:lnSpc>
              <a:spcPct val="90000"/>
            </a:lnSpc>
            <a:spcBef>
              <a:spcPct val="0"/>
            </a:spcBef>
            <a:spcAft>
              <a:spcPct val="15000"/>
            </a:spcAft>
            <a:buChar char="••"/>
          </a:pPr>
          <a:r>
            <a:rPr lang="fr-CA" sz="2400" kern="1200" dirty="0" err="1" smtClean="0"/>
            <a:t>Ectopic</a:t>
          </a:r>
          <a:r>
            <a:rPr lang="fr-CA" sz="2400" kern="1200" dirty="0" smtClean="0"/>
            <a:t> fat </a:t>
          </a:r>
          <a:r>
            <a:rPr lang="fr-CA" sz="2400" kern="1200" dirty="0" err="1" smtClean="0"/>
            <a:t>deposition</a:t>
          </a:r>
          <a:r>
            <a:rPr lang="fr-CA" sz="2400" kern="1200" dirty="0" smtClean="0"/>
            <a:t> (</a:t>
          </a:r>
          <a:r>
            <a:rPr lang="fr-CA" sz="2400" kern="1200" dirty="0" err="1" smtClean="0"/>
            <a:t>e.g</a:t>
          </a:r>
          <a:r>
            <a:rPr lang="fr-CA" sz="2400" kern="1200" dirty="0" smtClean="0"/>
            <a:t>, </a:t>
          </a:r>
          <a:r>
            <a:rPr lang="fr-CA" sz="2400" kern="1200" dirty="0" err="1" smtClean="0"/>
            <a:t>liver</a:t>
          </a:r>
          <a:r>
            <a:rPr lang="fr-CA" sz="2400" kern="1200" dirty="0" smtClean="0"/>
            <a:t>, </a:t>
          </a:r>
          <a:r>
            <a:rPr lang="fr-CA" sz="2400" kern="1200" dirty="0" err="1" smtClean="0"/>
            <a:t>heart</a:t>
          </a:r>
          <a:r>
            <a:rPr lang="fr-CA" sz="2400" kern="1200" dirty="0" smtClean="0"/>
            <a:t>)</a:t>
          </a:r>
          <a:r>
            <a:rPr lang="fr-CA" sz="2400" kern="1200" baseline="30000" dirty="0" smtClean="0"/>
            <a:t>4-6</a:t>
          </a:r>
          <a:endParaRPr lang="en-CA" sz="2400" kern="1200" dirty="0"/>
        </a:p>
        <a:p>
          <a:pPr marL="228600" lvl="1" indent="-228600" algn="l" defTabSz="1066800" rtl="0">
            <a:lnSpc>
              <a:spcPct val="90000"/>
            </a:lnSpc>
            <a:spcBef>
              <a:spcPct val="0"/>
            </a:spcBef>
            <a:spcAft>
              <a:spcPct val="15000"/>
            </a:spcAft>
            <a:buChar char="••"/>
          </a:pPr>
          <a:r>
            <a:rPr lang="en-US" sz="2400" kern="1200" dirty="0" smtClean="0"/>
            <a:t>↑ Atherosclerotic risk</a:t>
          </a:r>
          <a:r>
            <a:rPr lang="fr-CA" sz="2400" kern="1200" baseline="30000" dirty="0" smtClean="0"/>
            <a:t>7-9</a:t>
          </a:r>
          <a:endParaRPr lang="en-CA" sz="2400" kern="1200" dirty="0"/>
        </a:p>
        <a:p>
          <a:pPr marL="228600" lvl="1" indent="-228600" algn="l" defTabSz="1066800" rtl="0">
            <a:lnSpc>
              <a:spcPct val="90000"/>
            </a:lnSpc>
            <a:spcBef>
              <a:spcPct val="0"/>
            </a:spcBef>
            <a:spcAft>
              <a:spcPct val="15000"/>
            </a:spcAft>
            <a:buChar char="••"/>
          </a:pPr>
          <a:r>
            <a:rPr lang="en-CA" sz="2400" kern="1200" dirty="0" smtClean="0"/>
            <a:t>Neurocognitive  disorders</a:t>
          </a:r>
          <a:r>
            <a:rPr lang="fr-CA" sz="2400" kern="1200" baseline="30000" dirty="0" smtClean="0"/>
            <a:t>10,11</a:t>
          </a:r>
          <a:endParaRPr lang="en-CA" sz="2400" kern="1200" dirty="0"/>
        </a:p>
        <a:p>
          <a:pPr marL="228600" lvl="1" indent="-228600" algn="l" defTabSz="1066800" rtl="0">
            <a:lnSpc>
              <a:spcPct val="90000"/>
            </a:lnSpc>
            <a:spcBef>
              <a:spcPct val="0"/>
            </a:spcBef>
            <a:spcAft>
              <a:spcPct val="15000"/>
            </a:spcAft>
            <a:buChar char="••"/>
          </a:pPr>
          <a:r>
            <a:rPr lang="en-CA" sz="2400" kern="1200" dirty="0" smtClean="0"/>
            <a:t>Increased mortality</a:t>
          </a:r>
          <a:r>
            <a:rPr lang="fr-CA" sz="2400" kern="1200" baseline="30000" dirty="0" smtClean="0"/>
            <a:t>12</a:t>
          </a:r>
          <a:endParaRPr lang="en-CA" sz="2400" kern="1200" dirty="0"/>
        </a:p>
      </dsp:txBody>
      <dsp:txXfrm rot="-5400000">
        <a:off x="3541647" y="192985"/>
        <a:ext cx="4813601" cy="3567344"/>
      </dsp:txXfrm>
    </dsp:sp>
    <dsp:sp modelId="{27EB6A4A-817E-4C83-883D-1AB09B37D61D}">
      <dsp:nvSpPr>
        <dsp:cNvPr id="0" name=""/>
        <dsp:cNvSpPr/>
      </dsp:nvSpPr>
      <dsp:spPr>
        <a:xfrm>
          <a:off x="0" y="0"/>
          <a:ext cx="3353110" cy="38093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CA" sz="2400" kern="1200" dirty="0" smtClean="0"/>
            <a:t>Potential Clinical Consequences of HIV-associated  abdominal lipohypertrophy</a:t>
          </a:r>
          <a:endParaRPr lang="en-CA" sz="2400" kern="1200" dirty="0"/>
        </a:p>
      </dsp:txBody>
      <dsp:txXfrm>
        <a:off x="163685" y="163685"/>
        <a:ext cx="3025740" cy="34820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2982742" cy="466725"/>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sz="quarter" idx="1"/>
          </p:nvPr>
        </p:nvSpPr>
        <p:spPr>
          <a:xfrm>
            <a:off x="3897513" y="1"/>
            <a:ext cx="2982742" cy="466725"/>
          </a:xfrm>
          <a:prstGeom prst="rect">
            <a:avLst/>
          </a:prstGeom>
        </p:spPr>
        <p:txBody>
          <a:bodyPr vert="horz" lIns="91440" tIns="45720" rIns="91440" bIns="45720" rtlCol="0"/>
          <a:lstStyle>
            <a:lvl1pPr algn="r">
              <a:defRPr sz="1200"/>
            </a:lvl1pPr>
          </a:lstStyle>
          <a:p>
            <a:fld id="{D8953EF6-1035-4E53-94CD-3A0E1E99605D}" type="datetimeFigureOut">
              <a:rPr lang="fr-CA" smtClean="0"/>
              <a:t>2015-08-10</a:t>
            </a:fld>
            <a:endParaRPr lang="fr-CA"/>
          </a:p>
        </p:txBody>
      </p:sp>
      <p:sp>
        <p:nvSpPr>
          <p:cNvPr id="4" name="Espace réservé du pied de page 3"/>
          <p:cNvSpPr>
            <a:spLocks noGrp="1"/>
          </p:cNvSpPr>
          <p:nvPr>
            <p:ph type="ftr" sz="quarter" idx="2"/>
          </p:nvPr>
        </p:nvSpPr>
        <p:spPr>
          <a:xfrm>
            <a:off x="1" y="8829676"/>
            <a:ext cx="2982742" cy="466725"/>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p:cNvSpPr>
            <a:spLocks noGrp="1"/>
          </p:cNvSpPr>
          <p:nvPr>
            <p:ph type="sldNum" sz="quarter" idx="3"/>
          </p:nvPr>
        </p:nvSpPr>
        <p:spPr>
          <a:xfrm>
            <a:off x="3897513" y="8829676"/>
            <a:ext cx="2982742" cy="466725"/>
          </a:xfrm>
          <a:prstGeom prst="rect">
            <a:avLst/>
          </a:prstGeom>
        </p:spPr>
        <p:txBody>
          <a:bodyPr vert="horz" lIns="91440" tIns="45720" rIns="91440" bIns="45720" rtlCol="0" anchor="b"/>
          <a:lstStyle>
            <a:lvl1pPr algn="r">
              <a:defRPr sz="1200"/>
            </a:lvl1pPr>
          </a:lstStyle>
          <a:p>
            <a:fld id="{91EF735C-669B-4DD9-9316-9B06458C0D01}" type="slidenum">
              <a:rPr lang="fr-CA" smtClean="0"/>
              <a:t>‹#›</a:t>
            </a:fld>
            <a:endParaRPr lang="fr-CA"/>
          </a:p>
        </p:txBody>
      </p:sp>
    </p:spTree>
    <p:extLst>
      <p:ext uri="{BB962C8B-B14F-4D97-AF65-F5344CB8AC3E}">
        <p14:creationId xmlns:p14="http://schemas.microsoft.com/office/powerpoint/2010/main" val="2603481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82119" cy="464820"/>
          </a:xfrm>
          <a:prstGeom prst="rect">
            <a:avLst/>
          </a:prstGeom>
        </p:spPr>
        <p:txBody>
          <a:bodyPr vert="horz" lIns="92436" tIns="46218" rIns="92436" bIns="46218" rtlCol="0"/>
          <a:lstStyle>
            <a:lvl1pPr algn="l">
              <a:defRPr sz="1200"/>
            </a:lvl1pPr>
          </a:lstStyle>
          <a:p>
            <a:endParaRPr lang="en-CA"/>
          </a:p>
        </p:txBody>
      </p:sp>
      <p:sp>
        <p:nvSpPr>
          <p:cNvPr id="3" name="Date Placeholder 2"/>
          <p:cNvSpPr>
            <a:spLocks noGrp="1"/>
          </p:cNvSpPr>
          <p:nvPr>
            <p:ph type="dt" idx="1"/>
          </p:nvPr>
        </p:nvSpPr>
        <p:spPr>
          <a:xfrm>
            <a:off x="3898105" y="0"/>
            <a:ext cx="2982119" cy="464820"/>
          </a:xfrm>
          <a:prstGeom prst="rect">
            <a:avLst/>
          </a:prstGeom>
        </p:spPr>
        <p:txBody>
          <a:bodyPr vert="horz" lIns="92436" tIns="46218" rIns="92436" bIns="46218" rtlCol="0"/>
          <a:lstStyle>
            <a:lvl1pPr algn="r">
              <a:defRPr sz="1200"/>
            </a:lvl1pPr>
          </a:lstStyle>
          <a:p>
            <a:fld id="{B8177ED7-9478-433C-882A-C6C2B05970C5}" type="datetimeFigureOut">
              <a:rPr lang="en-CA" smtClean="0"/>
              <a:t>10/08/2015</a:t>
            </a:fld>
            <a:endParaRPr lang="en-CA"/>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2436" tIns="46218" rIns="92436" bIns="46218" rtlCol="0" anchor="ctr"/>
          <a:lstStyle/>
          <a:p>
            <a:endParaRPr lang="en-CA"/>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36" tIns="46218" rIns="92436" bIns="4621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3" y="8829967"/>
            <a:ext cx="2982119" cy="464820"/>
          </a:xfrm>
          <a:prstGeom prst="rect">
            <a:avLst/>
          </a:prstGeom>
        </p:spPr>
        <p:txBody>
          <a:bodyPr vert="horz" lIns="92436" tIns="46218" rIns="92436" bIns="46218" rtlCol="0" anchor="b"/>
          <a:lstStyle>
            <a:lvl1pPr algn="l">
              <a:defRPr sz="1200"/>
            </a:lvl1pPr>
          </a:lstStyle>
          <a:p>
            <a:endParaRPr lang="en-CA"/>
          </a:p>
        </p:txBody>
      </p:sp>
      <p:sp>
        <p:nvSpPr>
          <p:cNvPr id="7" name="Slide Number Placeholder 6"/>
          <p:cNvSpPr>
            <a:spLocks noGrp="1"/>
          </p:cNvSpPr>
          <p:nvPr>
            <p:ph type="sldNum" sz="quarter" idx="5"/>
          </p:nvPr>
        </p:nvSpPr>
        <p:spPr>
          <a:xfrm>
            <a:off x="3898105" y="8829967"/>
            <a:ext cx="2982119" cy="464820"/>
          </a:xfrm>
          <a:prstGeom prst="rect">
            <a:avLst/>
          </a:prstGeom>
        </p:spPr>
        <p:txBody>
          <a:bodyPr vert="horz" lIns="92436" tIns="46218" rIns="92436" bIns="46218" rtlCol="0" anchor="b"/>
          <a:lstStyle>
            <a:lvl1pPr algn="r">
              <a:defRPr sz="1200"/>
            </a:lvl1pPr>
          </a:lstStyle>
          <a:p>
            <a:fld id="{AC831F42-A02F-4771-BE17-586E9873DE72}" type="slidenum">
              <a:rPr lang="en-CA" smtClean="0"/>
              <a:t>‹#›</a:t>
            </a:fld>
            <a:endParaRPr lang="en-CA"/>
          </a:p>
        </p:txBody>
      </p:sp>
    </p:spTree>
    <p:extLst>
      <p:ext uri="{BB962C8B-B14F-4D97-AF65-F5344CB8AC3E}">
        <p14:creationId xmlns:p14="http://schemas.microsoft.com/office/powerpoint/2010/main" val="274820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Welcome to this presentation on </a:t>
            </a:r>
            <a:r>
              <a:rPr lang="en-US" dirty="0" smtClean="0"/>
              <a:t>increasing understanding of excess </a:t>
            </a:r>
            <a:r>
              <a:rPr lang="en-US" dirty="0"/>
              <a:t>abdominal fat in HIV-infected patients with lipodystrophy. </a:t>
            </a:r>
            <a:r>
              <a:rPr lang="en-US" dirty="0" smtClean="0"/>
              <a:t>I </a:t>
            </a:r>
            <a:r>
              <a:rPr lang="en-US" dirty="0"/>
              <a:t>am speaking today on behalf of Theratechnologies and their product, EGRIFTA or tesamorelin for injection that was approved by the FDA in November 2010 and became commercially available in January of 2011.</a:t>
            </a:r>
          </a:p>
          <a:p>
            <a:endParaRPr lang="fr-CA" dirty="0" smtClean="0"/>
          </a:p>
        </p:txBody>
      </p:sp>
      <p:sp>
        <p:nvSpPr>
          <p:cNvPr id="4" name="Espace réservé du numéro de diapositive 3"/>
          <p:cNvSpPr>
            <a:spLocks noGrp="1"/>
          </p:cNvSpPr>
          <p:nvPr>
            <p:ph type="sldNum" sz="quarter" idx="10"/>
          </p:nvPr>
        </p:nvSpPr>
        <p:spPr/>
        <p:txBody>
          <a:bodyPr/>
          <a:lstStyle/>
          <a:p>
            <a:fld id="{AC831F42-A02F-4771-BE17-586E9873DE72}" type="slidenum">
              <a:rPr lang="en-CA" smtClean="0"/>
              <a:t>1</a:t>
            </a:fld>
            <a:endParaRPr lang="en-CA"/>
          </a:p>
        </p:txBody>
      </p:sp>
    </p:spTree>
    <p:extLst>
      <p:ext uri="{BB962C8B-B14F-4D97-AF65-F5344CB8AC3E}">
        <p14:creationId xmlns:p14="http://schemas.microsoft.com/office/powerpoint/2010/main" val="2145141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Image Placeholder 1"/>
          <p:cNvSpPr>
            <a:spLocks noGrp="1" noRot="1" noChangeAspect="1"/>
          </p:cNvSpPr>
          <p:nvPr>
            <p:ph type="sldImg"/>
          </p:nvPr>
        </p:nvSpPr>
        <p:spPr>
          <a:ln/>
        </p:spPr>
      </p:sp>
      <p:sp>
        <p:nvSpPr>
          <p:cNvPr id="186370" name="Notes Placeholder 2"/>
          <p:cNvSpPr>
            <a:spLocks noGrp="1"/>
          </p:cNvSpPr>
          <p:nvPr>
            <p:ph type="body" idx="1"/>
          </p:nvPr>
        </p:nvSpPr>
        <p:spPr>
          <a:noFill/>
          <a:ln/>
        </p:spPr>
        <p:txBody>
          <a:bodyPr/>
          <a:lstStyle/>
          <a:p>
            <a:r>
              <a:rPr lang="en-US" dirty="0" smtClean="0"/>
              <a:t>A significant physical feature of HIV-associated abdominal </a:t>
            </a:r>
            <a:r>
              <a:rPr lang="en-US" dirty="0" err="1" smtClean="0"/>
              <a:t>lipohypertrophy</a:t>
            </a:r>
            <a:r>
              <a:rPr lang="en-US" dirty="0" smtClean="0"/>
              <a:t> is abdominal fat accumulation, which manifests clinically as increased abdominal girth and is due to an increase in visceral adipose tissue, shown here by CT scan, which is a deep layer of adipose tissue that surrounds abdominal organs as opposed to SAT, which is found just beneath the skin. </a:t>
            </a:r>
          </a:p>
          <a:p>
            <a:endParaRPr lang="en-US" dirty="0"/>
          </a:p>
          <a:p>
            <a:r>
              <a:rPr lang="en-US" dirty="0" smtClean="0"/>
              <a:t>References:</a:t>
            </a:r>
          </a:p>
          <a:p>
            <a:endParaRPr lang="en-US" dirty="0"/>
          </a:p>
          <a:p>
            <a:r>
              <a:rPr lang="en-US" dirty="0" err="1" smtClean="0"/>
              <a:t>Després</a:t>
            </a:r>
            <a:r>
              <a:rPr lang="en-US" dirty="0" smtClean="0"/>
              <a:t> et al., </a:t>
            </a:r>
            <a:r>
              <a:rPr lang="en-US" i="1" dirty="0" smtClean="0"/>
              <a:t>Nature</a:t>
            </a:r>
            <a:r>
              <a:rPr lang="en-US" dirty="0" smtClean="0"/>
              <a:t> 2006. </a:t>
            </a:r>
          </a:p>
        </p:txBody>
      </p:sp>
      <p:sp>
        <p:nvSpPr>
          <p:cNvPr id="186371" name="Slide Number Placeholder 3"/>
          <p:cNvSpPr>
            <a:spLocks noGrp="1"/>
          </p:cNvSpPr>
          <p:nvPr>
            <p:ph type="sldNum" sz="quarter" idx="5"/>
          </p:nvPr>
        </p:nvSpPr>
        <p:spPr>
          <a:noFill/>
        </p:spPr>
        <p:txBody>
          <a:bodyPr/>
          <a:lstStyle/>
          <a:p>
            <a:fld id="{403BA54C-B043-48B4-B38B-7238E42C0C4A}" type="slidenum">
              <a:rPr lang="en-US" smtClean="0"/>
              <a:pPr/>
              <a:t>10</a:t>
            </a:fld>
            <a:endParaRPr lang="en-US" smtClean="0"/>
          </a:p>
        </p:txBody>
      </p:sp>
    </p:spTree>
    <p:extLst>
      <p:ext uri="{BB962C8B-B14F-4D97-AF65-F5344CB8AC3E}">
        <p14:creationId xmlns:p14="http://schemas.microsoft.com/office/powerpoint/2010/main" val="547909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p:txBody>
          <a:bodyPr/>
          <a:lstStyle/>
          <a:p>
            <a:pPr>
              <a:defRPr/>
            </a:pPr>
            <a:fld id="{21F44054-59BF-458F-AEA8-0AAEE9568019}" type="slidenum">
              <a:rPr lang="en-US" altLang="en-US">
                <a:solidFill>
                  <a:prstClr val="white"/>
                </a:solidFill>
              </a:rPr>
              <a:pPr>
                <a:defRPr/>
              </a:pPr>
              <a:t>11</a:t>
            </a:fld>
            <a:endParaRPr lang="en-US" altLang="en-US">
              <a:solidFill>
                <a:prstClr val="white"/>
              </a:solidFill>
            </a:endParaRPr>
          </a:p>
        </p:txBody>
      </p:sp>
      <p:sp>
        <p:nvSpPr>
          <p:cNvPr id="40963" name="Rectangle 7"/>
          <p:cNvSpPr txBox="1">
            <a:spLocks noGrp="1" noChangeArrowheads="1"/>
          </p:cNvSpPr>
          <p:nvPr/>
        </p:nvSpPr>
        <p:spPr bwMode="auto">
          <a:xfrm>
            <a:off x="3900492" y="8831268"/>
            <a:ext cx="29813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25" tIns="46213" rIns="92425" bIns="46213" anchor="b"/>
          <a:lstStyle>
            <a:lvl1pPr eaLnBrk="0" hangingPunct="0">
              <a:spcBef>
                <a:spcPct val="30000"/>
              </a:spcBef>
              <a:defRPr sz="1200">
                <a:solidFill>
                  <a:schemeClr val="tx1"/>
                </a:solidFill>
                <a:latin typeface="Arial" pitchFamily="34" charset="0"/>
                <a:ea typeface="ヒラギノ角ゴ Pro W3"/>
                <a:cs typeface="ヒラギノ角ゴ Pro W3"/>
              </a:defRPr>
            </a:lvl1pPr>
            <a:lvl2pPr marL="742950" indent="-285750" eaLnBrk="0" hangingPunct="0">
              <a:spcBef>
                <a:spcPct val="30000"/>
              </a:spcBef>
              <a:defRPr sz="1200">
                <a:solidFill>
                  <a:schemeClr val="tx1"/>
                </a:solidFill>
                <a:latin typeface="Arial" pitchFamily="34" charset="0"/>
                <a:ea typeface="ヒラギノ角ゴ Pro W3"/>
                <a:cs typeface="ヒラギノ角ゴ Pro W3"/>
              </a:defRPr>
            </a:lvl2pPr>
            <a:lvl3pPr marL="1143000" indent="-228600" eaLnBrk="0" hangingPunct="0">
              <a:spcBef>
                <a:spcPct val="30000"/>
              </a:spcBef>
              <a:defRPr sz="1200">
                <a:solidFill>
                  <a:schemeClr val="tx1"/>
                </a:solidFill>
                <a:latin typeface="Arial" pitchFamily="34" charset="0"/>
                <a:ea typeface="ヒラギノ角ゴ Pro W3"/>
                <a:cs typeface="ヒラギノ角ゴ Pro W3"/>
              </a:defRPr>
            </a:lvl3pPr>
            <a:lvl4pPr marL="1600200" indent="-228600" eaLnBrk="0" hangingPunct="0">
              <a:spcBef>
                <a:spcPct val="30000"/>
              </a:spcBef>
              <a:defRPr sz="1200">
                <a:solidFill>
                  <a:schemeClr val="tx1"/>
                </a:solidFill>
                <a:latin typeface="Arial" pitchFamily="34" charset="0"/>
                <a:ea typeface="ヒラギノ角ゴ Pro W3"/>
                <a:cs typeface="ヒラギノ角ゴ Pro W3"/>
              </a:defRPr>
            </a:lvl4pPr>
            <a:lvl5pPr marL="2057400" indent="-228600" eaLnBrk="0" hangingPunct="0">
              <a:spcBef>
                <a:spcPct val="30000"/>
              </a:spcBef>
              <a:defRPr sz="1200">
                <a:solidFill>
                  <a:schemeClr val="tx1"/>
                </a:solidFill>
                <a:latin typeface="Arial" pitchFamily="34" charset="0"/>
                <a:ea typeface="ヒラギノ角ゴ Pro W3"/>
                <a:cs typeface="ヒラギノ角ゴ Pro W3"/>
              </a:defRPr>
            </a:lvl5pPr>
            <a:lvl6pPr marL="2514600" indent="-228600" eaLnBrk="0" fontAlgn="base" hangingPunct="0">
              <a:spcBef>
                <a:spcPct val="30000"/>
              </a:spcBef>
              <a:spcAft>
                <a:spcPct val="0"/>
              </a:spcAft>
              <a:defRPr sz="1200">
                <a:solidFill>
                  <a:schemeClr val="tx1"/>
                </a:solidFill>
                <a:latin typeface="Arial" pitchFamily="34" charset="0"/>
                <a:ea typeface="ヒラギノ角ゴ Pro W3"/>
                <a:cs typeface="ヒラギノ角ゴ Pro W3"/>
              </a:defRPr>
            </a:lvl6pPr>
            <a:lvl7pPr marL="2971800" indent="-228600" eaLnBrk="0" fontAlgn="base" hangingPunct="0">
              <a:spcBef>
                <a:spcPct val="30000"/>
              </a:spcBef>
              <a:spcAft>
                <a:spcPct val="0"/>
              </a:spcAft>
              <a:defRPr sz="1200">
                <a:solidFill>
                  <a:schemeClr val="tx1"/>
                </a:solidFill>
                <a:latin typeface="Arial" pitchFamily="34" charset="0"/>
                <a:ea typeface="ヒラギノ角ゴ Pro W3"/>
                <a:cs typeface="ヒラギノ角ゴ Pro W3"/>
              </a:defRPr>
            </a:lvl7pPr>
            <a:lvl8pPr marL="3429000" indent="-228600" eaLnBrk="0" fontAlgn="base" hangingPunct="0">
              <a:spcBef>
                <a:spcPct val="30000"/>
              </a:spcBef>
              <a:spcAft>
                <a:spcPct val="0"/>
              </a:spcAft>
              <a:defRPr sz="1200">
                <a:solidFill>
                  <a:schemeClr val="tx1"/>
                </a:solidFill>
                <a:latin typeface="Arial" pitchFamily="34" charset="0"/>
                <a:ea typeface="ヒラギノ角ゴ Pro W3"/>
                <a:cs typeface="ヒラギノ角ゴ Pro W3"/>
              </a:defRPr>
            </a:lvl8pPr>
            <a:lvl9pPr marL="3886200" indent="-228600" eaLnBrk="0" fontAlgn="base" hangingPunct="0">
              <a:spcBef>
                <a:spcPct val="30000"/>
              </a:spcBef>
              <a:spcAft>
                <a:spcPct val="0"/>
              </a:spcAft>
              <a:defRPr sz="1200">
                <a:solidFill>
                  <a:schemeClr val="tx1"/>
                </a:solidFill>
                <a:latin typeface="Arial" pitchFamily="34" charset="0"/>
                <a:ea typeface="ヒラギノ角ゴ Pro W3"/>
                <a:cs typeface="ヒラギノ角ゴ Pro W3"/>
              </a:defRPr>
            </a:lvl9pPr>
          </a:lstStyle>
          <a:p>
            <a:pPr algn="r">
              <a:spcBef>
                <a:spcPct val="0"/>
              </a:spcBef>
            </a:pPr>
            <a:fld id="{5EB6AA6C-346C-4B3C-8463-EE91C2796FC0}" type="slidenum">
              <a:rPr lang="en-US" altLang="en-US">
                <a:solidFill>
                  <a:srgbClr val="000000"/>
                </a:solidFill>
                <a:latin typeface="Times New Roman" pitchFamily="18" charset="0"/>
                <a:ea typeface="Osaka"/>
                <a:cs typeface="Arial" pitchFamily="34" charset="0"/>
              </a:rPr>
              <a:pPr algn="r">
                <a:spcBef>
                  <a:spcPct val="0"/>
                </a:spcBef>
              </a:pPr>
              <a:t>11</a:t>
            </a:fld>
            <a:endParaRPr lang="en-US" altLang="en-US">
              <a:solidFill>
                <a:srgbClr val="000000"/>
              </a:solidFill>
              <a:latin typeface="Times New Roman" pitchFamily="18" charset="0"/>
              <a:ea typeface="Osaka"/>
              <a:cs typeface="Arial" pitchFamily="34" charset="0"/>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p:spPr>
        <p:txBody>
          <a:bodyPr/>
          <a:lstStyle/>
          <a:p>
            <a:pPr algn="just"/>
            <a:r>
              <a:rPr lang="en-US" altLang="en-US" sz="1000" dirty="0" smtClean="0">
                <a:latin typeface="Arial" pitchFamily="34" charset="0"/>
                <a:ea typeface="ヒラギノ角ゴ Pro W3"/>
              </a:rPr>
              <a:t>In the presence of « healthy » adipose tissue, i.e. when subcutaneous adipose tissue (SAT) functions normally (adequate </a:t>
            </a:r>
            <a:r>
              <a:rPr lang="en-US" altLang="en-US" sz="1000" dirty="0" err="1" smtClean="0">
                <a:latin typeface="Arial" pitchFamily="34" charset="0"/>
                <a:ea typeface="ヒラギノ角ゴ Pro W3"/>
              </a:rPr>
              <a:t>adipogenesis</a:t>
            </a:r>
            <a:r>
              <a:rPr lang="en-US" altLang="en-US" sz="1000" dirty="0" smtClean="0">
                <a:latin typeface="Arial" pitchFamily="34" charset="0"/>
                <a:ea typeface="ヒラギノ角ゴ Pro W3"/>
              </a:rPr>
              <a:t>), most of the body’s excess energy is stored as fat in this fat compartment, which acts as a sink. Under this condition, there is no ectopic fat deposition, i.e. fat is not stored away from the SAT as shown on the left panel of this cartoon.</a:t>
            </a:r>
          </a:p>
          <a:p>
            <a:pPr algn="just"/>
            <a:endParaRPr lang="en-US" altLang="en-US" sz="1000" dirty="0" smtClean="0">
              <a:latin typeface="Arial" pitchFamily="34" charset="0"/>
              <a:ea typeface="ヒラギノ角ゴ Pro W3"/>
            </a:endParaRPr>
          </a:p>
          <a:p>
            <a:pPr algn="just"/>
            <a:r>
              <a:rPr lang="en-US" altLang="en-US" sz="1000" dirty="0" smtClean="0">
                <a:latin typeface="Arial" pitchFamily="34" charset="0"/>
                <a:ea typeface="ヒラギノ角ゴ Pro W3"/>
              </a:rPr>
              <a:t>When the SAT is unable to store excess energy, i.e. in the presence of dysfunctional adipose tissue, energy overflow will accumulate as fat in the visceral compartment and in non-adipose tissues, such as the skeletal muscle, the heart and the liver as shown on the right panel of this cartoon.</a:t>
            </a:r>
          </a:p>
          <a:p>
            <a:pPr algn="just"/>
            <a:endParaRPr lang="en-US" altLang="en-US" sz="1000" dirty="0" smtClean="0">
              <a:latin typeface="Arial" pitchFamily="34" charset="0"/>
              <a:ea typeface="ヒラギノ角ゴ Pro W3"/>
            </a:endParaRPr>
          </a:p>
          <a:p>
            <a:pPr algn="just"/>
            <a:r>
              <a:rPr lang="en-US" altLang="en-US" sz="1000" dirty="0" smtClean="0">
                <a:latin typeface="Arial" pitchFamily="34" charset="0"/>
                <a:ea typeface="ヒラギノ角ゴ Pro W3"/>
              </a:rPr>
              <a:t>A good correlation has been reported between VAT accumulation and ectopic fat accumulation. This is the reason why excess VAT is considered as a surrogate marker of dysfunctional SAT. </a:t>
            </a:r>
          </a:p>
          <a:p>
            <a:pPr algn="just"/>
            <a:endParaRPr lang="en-US" altLang="en-US" sz="1000" dirty="0" smtClean="0">
              <a:latin typeface="Arial" pitchFamily="34" charset="0"/>
              <a:ea typeface="ヒラギノ角ゴ Pro W3"/>
            </a:endParaRPr>
          </a:p>
          <a:p>
            <a:pPr algn="just"/>
            <a:r>
              <a:rPr lang="en-US" altLang="en-US" sz="1000" dirty="0" smtClean="0">
                <a:latin typeface="Arial" pitchFamily="34" charset="0"/>
                <a:ea typeface="ヒラギノ角ゴ Pro W3"/>
              </a:rPr>
              <a:t>References:</a:t>
            </a:r>
          </a:p>
          <a:p>
            <a:pPr algn="just"/>
            <a:endParaRPr lang="en-CA" altLang="en-US" sz="1000" dirty="0">
              <a:latin typeface="Arial" pitchFamily="34" charset="0"/>
              <a:ea typeface="ヒラギノ角ゴ Pro W3"/>
            </a:endParaRPr>
          </a:p>
          <a:p>
            <a:pPr algn="just"/>
            <a:r>
              <a:rPr lang="en-CA" altLang="en-US" sz="1000" dirty="0" err="1" smtClean="0">
                <a:latin typeface="Arial" pitchFamily="34" charset="0"/>
                <a:ea typeface="ヒラギノ角ゴ Pro W3"/>
              </a:rPr>
              <a:t>Després</a:t>
            </a:r>
            <a:r>
              <a:rPr lang="en-CA" altLang="en-US" sz="1000" dirty="0" smtClean="0">
                <a:latin typeface="Arial" pitchFamily="34" charset="0"/>
                <a:ea typeface="ヒラギノ角ゴ Pro W3"/>
              </a:rPr>
              <a:t> et al., </a:t>
            </a:r>
            <a:r>
              <a:rPr lang="en-CA" altLang="en-US" sz="1000" i="1" dirty="0" smtClean="0">
                <a:latin typeface="Arial" pitchFamily="34" charset="0"/>
                <a:ea typeface="ヒラギノ角ゴ Pro W3"/>
              </a:rPr>
              <a:t>Nature</a:t>
            </a:r>
            <a:r>
              <a:rPr lang="en-CA" altLang="en-US" sz="1000" dirty="0" smtClean="0">
                <a:latin typeface="Arial" pitchFamily="34" charset="0"/>
                <a:ea typeface="ヒラギノ角ゴ Pro W3"/>
              </a:rPr>
              <a:t> 2006.</a:t>
            </a:r>
            <a:endParaRPr lang="en-US" altLang="en-US" sz="1000" dirty="0" smtClean="0">
              <a:latin typeface="Arial" pitchFamily="34" charset="0"/>
              <a:ea typeface="ヒラギノ角ゴ Pro W3"/>
            </a:endParaRPr>
          </a:p>
          <a:p>
            <a:pPr algn="just"/>
            <a:endParaRPr lang="en-US" altLang="en-US" sz="1000" dirty="0">
              <a:latin typeface="Arial" pitchFamily="34" charset="0"/>
              <a:ea typeface="ヒラギノ角ゴ Pro W3"/>
            </a:endParaRPr>
          </a:p>
        </p:txBody>
      </p:sp>
    </p:spTree>
    <p:extLst>
      <p:ext uri="{BB962C8B-B14F-4D97-AF65-F5344CB8AC3E}">
        <p14:creationId xmlns:p14="http://schemas.microsoft.com/office/powerpoint/2010/main" val="2674449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7"/>
          <p:cNvSpPr>
            <a:spLocks noGrp="1" noChangeArrowheads="1"/>
          </p:cNvSpPr>
          <p:nvPr>
            <p:ph type="sldNum" sz="quarter" idx="5"/>
          </p:nvPr>
        </p:nvSpPr>
        <p:spPr>
          <a:noFill/>
        </p:spPr>
        <p:txBody>
          <a:bodyPr/>
          <a:lstStyle/>
          <a:p>
            <a:fld id="{CB6BA85A-61CF-4CA9-9575-4EEDB689A8B8}" type="slidenum">
              <a:rPr lang="en-US" smtClean="0">
                <a:solidFill>
                  <a:srgbClr val="000000"/>
                </a:solidFill>
              </a:rPr>
              <a:pPr/>
              <a:t>12</a:t>
            </a:fld>
            <a:endParaRPr lang="en-US" smtClean="0">
              <a:solidFill>
                <a:srgbClr val="000000"/>
              </a:solidFill>
            </a:endParaRPr>
          </a:p>
        </p:txBody>
      </p:sp>
      <p:sp>
        <p:nvSpPr>
          <p:cNvPr id="188418" name="Rectangle 2"/>
          <p:cNvSpPr>
            <a:spLocks noGrp="1" noRot="1" noChangeAspect="1" noChangeArrowheads="1" noTextEdit="1"/>
          </p:cNvSpPr>
          <p:nvPr>
            <p:ph type="sldImg"/>
          </p:nvPr>
        </p:nvSpPr>
        <p:spPr>
          <a:xfrm>
            <a:off x="1028700" y="165100"/>
            <a:ext cx="4826000" cy="3619500"/>
          </a:xfrm>
          <a:ln/>
        </p:spPr>
      </p:sp>
      <p:sp>
        <p:nvSpPr>
          <p:cNvPr id="188419" name="Rectangle 3"/>
          <p:cNvSpPr>
            <a:spLocks noGrp="1" noChangeArrowheads="1"/>
          </p:cNvSpPr>
          <p:nvPr>
            <p:ph type="body" idx="1"/>
          </p:nvPr>
        </p:nvSpPr>
        <p:spPr>
          <a:xfrm>
            <a:off x="152405" y="3876675"/>
            <a:ext cx="6577013" cy="5176838"/>
          </a:xfrm>
          <a:noFill/>
          <a:ln/>
        </p:spPr>
        <p:txBody>
          <a:bodyPr/>
          <a:lstStyle/>
          <a:p>
            <a:r>
              <a:rPr lang="en-US" dirty="0" smtClean="0"/>
              <a:t>Chronic low-grade inflammation has been reported to be a key player in the development of visceral adiposity-associated </a:t>
            </a:r>
            <a:r>
              <a:rPr lang="en-US" dirty="0" err="1" smtClean="0"/>
              <a:t>vasculopathy</a:t>
            </a:r>
            <a:r>
              <a:rPr lang="en-US" dirty="0" smtClean="0"/>
              <a:t> and cardiovascular disorders, including atherosclerosis. Mechanisms by which inflammation contributes to increased </a:t>
            </a:r>
            <a:r>
              <a:rPr lang="en-US" dirty="0" err="1" smtClean="0"/>
              <a:t>cardiometabolic</a:t>
            </a:r>
            <a:r>
              <a:rPr lang="en-US" dirty="0" smtClean="0"/>
              <a:t> risk include endothelial dysfunction, development of insulin resistance, induction of dyslipidemia, inhibition of fibrinolysis, and induction of a </a:t>
            </a:r>
            <a:r>
              <a:rPr lang="en-US" dirty="0" err="1" smtClean="0"/>
              <a:t>prothrombotic</a:t>
            </a:r>
            <a:r>
              <a:rPr lang="en-US" dirty="0" smtClean="0"/>
              <a:t> state.</a:t>
            </a:r>
          </a:p>
          <a:p>
            <a:endParaRPr lang="en-US" dirty="0" smtClean="0"/>
          </a:p>
          <a:p>
            <a:r>
              <a:rPr lang="en-US" dirty="0" smtClean="0"/>
              <a:t>References:</a:t>
            </a:r>
          </a:p>
          <a:p>
            <a:r>
              <a:rPr lang="en-US" dirty="0" smtClean="0"/>
              <a:t>   </a:t>
            </a:r>
          </a:p>
          <a:p>
            <a:pPr marL="228600" indent="-228600">
              <a:buAutoNum type="arabicPeriod"/>
            </a:pPr>
            <a:r>
              <a:rPr lang="en-US" dirty="0" smtClean="0"/>
              <a:t>Mathieu P et al., </a:t>
            </a:r>
            <a:r>
              <a:rPr lang="en-US" i="1" dirty="0" smtClean="0"/>
              <a:t>Clinical Pharmacology &amp; Therapeutics </a:t>
            </a:r>
            <a:r>
              <a:rPr lang="en-US" dirty="0" smtClean="0"/>
              <a:t>2010.</a:t>
            </a:r>
          </a:p>
          <a:p>
            <a:pPr marL="228600" indent="-228600">
              <a:buAutoNum type="arabicPeriod"/>
            </a:pPr>
            <a:r>
              <a:rPr lang="en-US" dirty="0" smtClean="0"/>
              <a:t>Berg AH et al., </a:t>
            </a:r>
            <a:r>
              <a:rPr lang="en-US" i="1" dirty="0" err="1" smtClean="0"/>
              <a:t>Circ</a:t>
            </a:r>
            <a:r>
              <a:rPr lang="en-US" i="1" dirty="0" smtClean="0"/>
              <a:t> Res </a:t>
            </a:r>
            <a:r>
              <a:rPr lang="en-US" dirty="0" smtClean="0"/>
              <a:t>2005.</a:t>
            </a:r>
          </a:p>
        </p:txBody>
      </p:sp>
    </p:spTree>
    <p:extLst>
      <p:ext uri="{BB962C8B-B14F-4D97-AF65-F5344CB8AC3E}">
        <p14:creationId xmlns:p14="http://schemas.microsoft.com/office/powerpoint/2010/main" val="1403777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smtClean="0"/>
              <a:t>This section </a:t>
            </a:r>
            <a:r>
              <a:rPr lang="fr-CA" dirty="0" err="1" smtClean="0"/>
              <a:t>will</a:t>
            </a:r>
            <a:r>
              <a:rPr lang="fr-CA" dirty="0" smtClean="0"/>
              <a:t> deal with the </a:t>
            </a:r>
            <a:r>
              <a:rPr lang="fr-CA" dirty="0" err="1" smtClean="0"/>
              <a:t>potential</a:t>
            </a:r>
            <a:r>
              <a:rPr lang="fr-CA" dirty="0" smtClean="0"/>
              <a:t> </a:t>
            </a:r>
            <a:r>
              <a:rPr lang="fr-CA" dirty="0" err="1" smtClean="0"/>
              <a:t>consequences</a:t>
            </a:r>
            <a:r>
              <a:rPr lang="fr-CA" dirty="0" smtClean="0"/>
              <a:t> of HIV-</a:t>
            </a:r>
            <a:r>
              <a:rPr lang="fr-CA" dirty="0" err="1" smtClean="0"/>
              <a:t>associated</a:t>
            </a:r>
            <a:r>
              <a:rPr lang="fr-CA" dirty="0" smtClean="0"/>
              <a:t> abdominal lipohypertrophy, </a:t>
            </a:r>
            <a:r>
              <a:rPr lang="fr-CA" dirty="0" err="1" smtClean="0"/>
              <a:t>including</a:t>
            </a:r>
            <a:r>
              <a:rPr lang="fr-CA" dirty="0" smtClean="0"/>
              <a:t> </a:t>
            </a:r>
            <a:r>
              <a:rPr lang="fr-CA" dirty="0" err="1" smtClean="0"/>
              <a:t>clinical</a:t>
            </a:r>
            <a:r>
              <a:rPr lang="fr-CA" dirty="0" smtClean="0"/>
              <a:t>, </a:t>
            </a:r>
            <a:r>
              <a:rPr lang="fr-CA" dirty="0" err="1" smtClean="0"/>
              <a:t>physical</a:t>
            </a:r>
            <a:r>
              <a:rPr lang="fr-CA" dirty="0" smtClean="0"/>
              <a:t>, and psychosocial </a:t>
            </a:r>
            <a:r>
              <a:rPr lang="fr-CA" dirty="0" err="1" smtClean="0"/>
              <a:t>consequences</a:t>
            </a:r>
            <a:r>
              <a:rPr lang="fr-CA" dirty="0" smtClean="0"/>
              <a:t>.</a:t>
            </a:r>
            <a:endParaRPr lang="fr-CA" dirty="0"/>
          </a:p>
        </p:txBody>
      </p:sp>
      <p:sp>
        <p:nvSpPr>
          <p:cNvPr id="4" name="Espace réservé du numéro de diapositive 3"/>
          <p:cNvSpPr>
            <a:spLocks noGrp="1"/>
          </p:cNvSpPr>
          <p:nvPr>
            <p:ph type="sldNum" sz="quarter" idx="10"/>
          </p:nvPr>
        </p:nvSpPr>
        <p:spPr/>
        <p:txBody>
          <a:bodyPr/>
          <a:lstStyle/>
          <a:p>
            <a:fld id="{AC831F42-A02F-4771-BE17-586E9873DE72}" type="slidenum">
              <a:rPr lang="en-CA" smtClean="0"/>
              <a:t>13</a:t>
            </a:fld>
            <a:endParaRPr lang="en-CA"/>
          </a:p>
        </p:txBody>
      </p:sp>
    </p:spTree>
    <p:extLst>
      <p:ext uri="{BB962C8B-B14F-4D97-AF65-F5344CB8AC3E}">
        <p14:creationId xmlns:p14="http://schemas.microsoft.com/office/powerpoint/2010/main" val="1681799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688182" y="4241290"/>
            <a:ext cx="5633044" cy="4480882"/>
          </a:xfrm>
        </p:spPr>
        <p:txBody>
          <a:bodyPr/>
          <a:lstStyle/>
          <a:p>
            <a:r>
              <a:rPr lang="en-US" dirty="0" smtClean="0"/>
              <a:t>HIV-associated abdominal </a:t>
            </a:r>
            <a:r>
              <a:rPr lang="en-US" dirty="0" err="1" smtClean="0"/>
              <a:t>lipohypertrophy</a:t>
            </a:r>
            <a:r>
              <a:rPr lang="en-US" dirty="0" smtClean="0"/>
              <a:t> is associated with metabolic abnormalities, such as dyslipidemia, insulin resistance, and type 2 diabetes.</a:t>
            </a:r>
          </a:p>
          <a:p>
            <a:endParaRPr lang="en-US" dirty="0" smtClean="0"/>
          </a:p>
          <a:p>
            <a:r>
              <a:rPr lang="en-US" dirty="0" smtClean="0"/>
              <a:t>Excess visceral adipose tissue (VAT) in HIV-infected patients may also lead to ectopic fat deposition, i.e. deposition of fat in organs such as the liver, the skeletal muscle, the heart, and the kidney. </a:t>
            </a:r>
          </a:p>
          <a:p>
            <a:endParaRPr lang="en-US" dirty="0" smtClean="0"/>
          </a:p>
          <a:p>
            <a:r>
              <a:rPr lang="en-US" dirty="0" smtClean="0"/>
              <a:t>Increasing evidence indicate that metabolic abnormalities and ectopic fat deposition seen in HIV-infected patients with abdominal </a:t>
            </a:r>
            <a:r>
              <a:rPr lang="en-US" dirty="0" err="1" smtClean="0"/>
              <a:t>lipohypertrophy</a:t>
            </a:r>
            <a:r>
              <a:rPr lang="en-US" dirty="0" smtClean="0"/>
              <a:t> result in increased cardiovascular risk and mortality.</a:t>
            </a:r>
          </a:p>
          <a:p>
            <a:endParaRPr lang="en-US" dirty="0" smtClean="0"/>
          </a:p>
          <a:p>
            <a:r>
              <a:rPr lang="en-US" dirty="0" smtClean="0"/>
              <a:t>Please note that EGRIFTA is not indicated to remove or reduce all the risks shown on this slide. </a:t>
            </a:r>
          </a:p>
          <a:p>
            <a:endParaRPr lang="en-US" dirty="0" smtClean="0"/>
          </a:p>
          <a:p>
            <a:r>
              <a:rPr lang="en-US" dirty="0" smtClean="0"/>
              <a:t>References:</a:t>
            </a:r>
          </a:p>
          <a:p>
            <a:pPr marL="228600" indent="-228600">
              <a:buAutoNum type="arabicPeriod"/>
            </a:pPr>
            <a:r>
              <a:rPr lang="en-US" dirty="0" smtClean="0"/>
              <a:t>Grinspoon S and </a:t>
            </a:r>
            <a:r>
              <a:rPr lang="en-US" dirty="0" err="1" smtClean="0"/>
              <a:t>Carr</a:t>
            </a:r>
            <a:r>
              <a:rPr lang="en-US" dirty="0" smtClean="0"/>
              <a:t> A, </a:t>
            </a:r>
            <a:r>
              <a:rPr lang="en-US" i="1" dirty="0" smtClean="0"/>
              <a:t>N </a:t>
            </a:r>
            <a:r>
              <a:rPr lang="en-US" i="1" dirty="0" err="1" smtClean="0"/>
              <a:t>Engl</a:t>
            </a:r>
            <a:r>
              <a:rPr lang="en-US" i="1" dirty="0" smtClean="0"/>
              <a:t> J Med </a:t>
            </a:r>
            <a:r>
              <a:rPr lang="en-US" dirty="0" smtClean="0"/>
              <a:t>2005.</a:t>
            </a:r>
          </a:p>
          <a:p>
            <a:pPr marL="228600" indent="-228600">
              <a:buAutoNum type="arabicPeriod"/>
            </a:pPr>
            <a:r>
              <a:rPr lang="en-US" dirty="0" err="1" smtClean="0"/>
              <a:t>Hadigan</a:t>
            </a:r>
            <a:r>
              <a:rPr lang="en-US" dirty="0" smtClean="0"/>
              <a:t> C et al., </a:t>
            </a:r>
            <a:r>
              <a:rPr lang="en-US" i="1" dirty="0" err="1" smtClean="0"/>
              <a:t>Clin</a:t>
            </a:r>
            <a:r>
              <a:rPr lang="en-US" i="1" dirty="0" smtClean="0"/>
              <a:t> Infect Dis</a:t>
            </a:r>
            <a:r>
              <a:rPr lang="en-US" dirty="0" smtClean="0"/>
              <a:t> 2001.</a:t>
            </a:r>
          </a:p>
          <a:p>
            <a:pPr marL="228600" indent="-228600">
              <a:buAutoNum type="arabicPeriod"/>
            </a:pPr>
            <a:r>
              <a:rPr lang="en-US" dirty="0" err="1" smtClean="0"/>
              <a:t>Wohl</a:t>
            </a:r>
            <a:r>
              <a:rPr lang="en-US" dirty="0" smtClean="0"/>
              <a:t> et al., </a:t>
            </a:r>
            <a:r>
              <a:rPr lang="en-US" i="1" dirty="0" smtClean="0"/>
              <a:t>JAIDS</a:t>
            </a:r>
            <a:r>
              <a:rPr lang="en-US" dirty="0" smtClean="0"/>
              <a:t> 2008.</a:t>
            </a:r>
          </a:p>
          <a:p>
            <a:pPr marL="228600" indent="-228600">
              <a:buAutoNum type="arabicPeriod"/>
            </a:pPr>
            <a:r>
              <a:rPr lang="en-US" dirty="0" err="1" smtClean="0"/>
              <a:t>Guaraldi</a:t>
            </a:r>
            <a:r>
              <a:rPr lang="en-US" dirty="0" smtClean="0"/>
              <a:t> G et al., </a:t>
            </a:r>
            <a:r>
              <a:rPr lang="en-US" i="1" dirty="0" err="1" smtClean="0"/>
              <a:t>Clin</a:t>
            </a:r>
            <a:r>
              <a:rPr lang="en-US" i="1" dirty="0" smtClean="0"/>
              <a:t> Infect Dis </a:t>
            </a:r>
            <a:r>
              <a:rPr lang="en-US" dirty="0" smtClean="0"/>
              <a:t>2008.</a:t>
            </a:r>
          </a:p>
          <a:p>
            <a:pPr marL="228600" indent="-228600">
              <a:buAutoNum type="arabicPeriod"/>
            </a:pPr>
            <a:r>
              <a:rPr lang="en-US" dirty="0" smtClean="0"/>
              <a:t>Lo J et al., </a:t>
            </a:r>
            <a:r>
              <a:rPr lang="en-US" i="1" dirty="0" smtClean="0"/>
              <a:t>AIDS </a:t>
            </a:r>
            <a:r>
              <a:rPr lang="en-US" dirty="0" smtClean="0"/>
              <a:t>2010.</a:t>
            </a:r>
          </a:p>
          <a:p>
            <a:pPr marL="228600" indent="-228600">
              <a:buAutoNum type="arabicPeriod"/>
            </a:pPr>
            <a:r>
              <a:rPr lang="en-US" dirty="0" err="1" smtClean="0"/>
              <a:t>Guaraldi</a:t>
            </a:r>
            <a:r>
              <a:rPr lang="en-US" dirty="0" smtClean="0"/>
              <a:t> G et al., </a:t>
            </a:r>
            <a:r>
              <a:rPr lang="en-US" i="1" dirty="0" smtClean="0"/>
              <a:t>AIDS</a:t>
            </a:r>
            <a:r>
              <a:rPr lang="en-US" dirty="0" smtClean="0"/>
              <a:t> 2011.</a:t>
            </a:r>
          </a:p>
          <a:p>
            <a:pPr marL="228600" indent="-228600">
              <a:buAutoNum type="arabicPeriod"/>
            </a:pPr>
            <a:r>
              <a:rPr lang="en-US" dirty="0" smtClean="0"/>
              <a:t>Freitas P et al., </a:t>
            </a:r>
            <a:r>
              <a:rPr lang="en-US" i="1" dirty="0" smtClean="0"/>
              <a:t>BMC Infect Dis </a:t>
            </a:r>
            <a:r>
              <a:rPr lang="en-US" dirty="0" smtClean="0"/>
              <a:t>2014.</a:t>
            </a:r>
          </a:p>
          <a:p>
            <a:pPr marL="228600" indent="-228600">
              <a:buAutoNum type="arabicPeriod"/>
            </a:pPr>
            <a:r>
              <a:rPr lang="en-US" dirty="0" smtClean="0"/>
              <a:t>Lake JE et al., </a:t>
            </a:r>
            <a:r>
              <a:rPr lang="en-US" i="1" dirty="0" smtClean="0"/>
              <a:t>AIDS Care </a:t>
            </a:r>
            <a:r>
              <a:rPr lang="en-US" dirty="0" smtClean="0"/>
              <a:t>2011.</a:t>
            </a:r>
          </a:p>
          <a:p>
            <a:pPr marL="228600" indent="-228600">
              <a:buAutoNum type="arabicPeriod"/>
            </a:pPr>
            <a:r>
              <a:rPr lang="en-US" dirty="0" err="1" smtClean="0"/>
              <a:t>Guaraldi</a:t>
            </a:r>
            <a:r>
              <a:rPr lang="en-US" dirty="0" smtClean="0"/>
              <a:t> G et al., </a:t>
            </a:r>
            <a:r>
              <a:rPr lang="en-US" i="1" dirty="0" smtClean="0"/>
              <a:t>Atherosclerosis</a:t>
            </a:r>
            <a:r>
              <a:rPr lang="en-US" dirty="0" smtClean="0"/>
              <a:t> 2010.</a:t>
            </a:r>
          </a:p>
          <a:p>
            <a:pPr marL="228600" indent="-228600">
              <a:buAutoNum type="arabicPeriod"/>
            </a:pPr>
            <a:r>
              <a:rPr lang="en-US" dirty="0" err="1" smtClean="0"/>
              <a:t>McCutchan</a:t>
            </a:r>
            <a:r>
              <a:rPr lang="en-US" dirty="0" smtClean="0"/>
              <a:t> JA et al., </a:t>
            </a:r>
            <a:r>
              <a:rPr lang="en-US" i="1" dirty="0" smtClean="0"/>
              <a:t>Neurology</a:t>
            </a:r>
            <a:r>
              <a:rPr lang="en-US" dirty="0" smtClean="0"/>
              <a:t> 2012.</a:t>
            </a:r>
          </a:p>
          <a:p>
            <a:pPr marL="228600" indent="-228600">
              <a:buAutoNum type="arabicPeriod"/>
            </a:pPr>
            <a:r>
              <a:rPr lang="en-US" dirty="0" smtClean="0"/>
              <a:t>Sattler F et al., </a:t>
            </a:r>
            <a:r>
              <a:rPr lang="en-US" i="1" dirty="0" smtClean="0"/>
              <a:t>J </a:t>
            </a:r>
            <a:r>
              <a:rPr lang="en-US" i="1" dirty="0" err="1" smtClean="0"/>
              <a:t>Acquir</a:t>
            </a:r>
            <a:r>
              <a:rPr lang="en-US" i="1" dirty="0" smtClean="0"/>
              <a:t> Immune </a:t>
            </a:r>
            <a:r>
              <a:rPr lang="en-US" i="1" dirty="0" err="1" smtClean="0"/>
              <a:t>Defic</a:t>
            </a:r>
            <a:r>
              <a:rPr lang="en-US" i="1" dirty="0" smtClean="0"/>
              <a:t> </a:t>
            </a:r>
            <a:r>
              <a:rPr lang="en-US" i="1" dirty="0" err="1" smtClean="0"/>
              <a:t>Syndr</a:t>
            </a:r>
            <a:r>
              <a:rPr lang="en-US" i="1" dirty="0" smtClean="0"/>
              <a:t> </a:t>
            </a:r>
            <a:r>
              <a:rPr lang="en-US" dirty="0" smtClean="0"/>
              <a:t>2015.</a:t>
            </a:r>
          </a:p>
          <a:p>
            <a:pPr marL="228600" indent="-228600">
              <a:buAutoNum type="arabicPeriod"/>
            </a:pPr>
            <a:r>
              <a:rPr lang="en-US" dirty="0" err="1" smtClean="0"/>
              <a:t>Sherzer</a:t>
            </a:r>
            <a:r>
              <a:rPr lang="en-US" dirty="0" smtClean="0"/>
              <a:t> R et al., </a:t>
            </a:r>
            <a:r>
              <a:rPr lang="en-US" i="1" dirty="0" smtClean="0"/>
              <a:t>AIDS </a:t>
            </a:r>
            <a:r>
              <a:rPr lang="en-US" dirty="0" smtClean="0"/>
              <a:t>2011. </a:t>
            </a:r>
            <a:endParaRPr lang="en-US" dirty="0"/>
          </a:p>
        </p:txBody>
      </p:sp>
      <p:sp>
        <p:nvSpPr>
          <p:cNvPr id="4" name="Espace réservé du numéro de diapositive 3"/>
          <p:cNvSpPr>
            <a:spLocks noGrp="1"/>
          </p:cNvSpPr>
          <p:nvPr>
            <p:ph type="sldNum" sz="quarter" idx="10"/>
          </p:nvPr>
        </p:nvSpPr>
        <p:spPr/>
        <p:txBody>
          <a:bodyPr/>
          <a:lstStyle/>
          <a:p>
            <a:fld id="{AC831F42-A02F-4771-BE17-586E9873DE72}" type="slidenum">
              <a:rPr lang="en-CA" smtClean="0"/>
              <a:t>14</a:t>
            </a:fld>
            <a:endParaRPr lang="en-CA"/>
          </a:p>
        </p:txBody>
      </p:sp>
    </p:spTree>
    <p:extLst>
      <p:ext uri="{BB962C8B-B14F-4D97-AF65-F5344CB8AC3E}">
        <p14:creationId xmlns:p14="http://schemas.microsoft.com/office/powerpoint/2010/main" val="1144717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a:xfrm>
            <a:off x="1028700" y="0"/>
            <a:ext cx="4827588" cy="3621088"/>
          </a:xfrm>
          <a:ln/>
        </p:spPr>
      </p:sp>
      <p:sp>
        <p:nvSpPr>
          <p:cNvPr id="274435" name="Rectangle 3"/>
          <p:cNvSpPr>
            <a:spLocks noGrp="1" noChangeArrowheads="1"/>
          </p:cNvSpPr>
          <p:nvPr>
            <p:ph type="body" idx="1"/>
          </p:nvPr>
        </p:nvSpPr>
        <p:spPr>
          <a:xfrm>
            <a:off x="153039" y="3875990"/>
            <a:ext cx="6575740" cy="51784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89282"/>
            <a:r>
              <a:rPr lang="en-US" dirty="0" smtClean="0"/>
              <a:t>This slide shows metabolic abnormalities in HIV-infected patients with lipodystrophy compared to age- and BMI-matched </a:t>
            </a:r>
            <a:r>
              <a:rPr lang="en-US" dirty="0"/>
              <a:t>subjects from the Framingham offspring cohort.  </a:t>
            </a:r>
            <a:r>
              <a:rPr lang="en-US" dirty="0" smtClean="0"/>
              <a:t>As you can see, patients with lipodystrophy were more likely than Framingham control subjects to have hypercholesterolemia</a:t>
            </a:r>
            <a:r>
              <a:rPr lang="en-US" dirty="0"/>
              <a:t>, high </a:t>
            </a:r>
            <a:r>
              <a:rPr lang="en-US" dirty="0" smtClean="0"/>
              <a:t>LDL-cholesterol, low HDL-cholesterol, hypertriglyceridemia, and glucose intolerance.</a:t>
            </a:r>
          </a:p>
          <a:p>
            <a:pPr indent="-189282"/>
            <a:endParaRPr lang="en-CA" dirty="0"/>
          </a:p>
          <a:p>
            <a:pPr indent="-189282"/>
            <a:r>
              <a:rPr lang="en-CA" dirty="0" smtClean="0"/>
              <a:t>Please note that EGRIFTA is not indicated to reduce CV risk. The long-term cardiovascular safety and potential long-term cardiovascular benefit of EGRIFTA treatment have not been studied and are not known.</a:t>
            </a:r>
            <a:endParaRPr lang="en-US" dirty="0" smtClean="0"/>
          </a:p>
          <a:p>
            <a:pPr indent="-189282"/>
            <a:endParaRPr lang="en-US" dirty="0"/>
          </a:p>
          <a:p>
            <a:pPr indent="-189282"/>
            <a:r>
              <a:rPr lang="en-US" dirty="0" smtClean="0"/>
              <a:t>Reference:</a:t>
            </a:r>
          </a:p>
          <a:p>
            <a:pPr indent="-189282"/>
            <a:endParaRPr lang="en-US" dirty="0"/>
          </a:p>
          <a:p>
            <a:pPr indent="-189282"/>
            <a:r>
              <a:rPr lang="en-US" dirty="0" err="1" smtClean="0"/>
              <a:t>Hadigan</a:t>
            </a:r>
            <a:r>
              <a:rPr lang="en-US" dirty="0" smtClean="0"/>
              <a:t> et al., </a:t>
            </a:r>
            <a:r>
              <a:rPr lang="en-US" i="1" dirty="0" err="1" smtClean="0"/>
              <a:t>Clin</a:t>
            </a:r>
            <a:r>
              <a:rPr lang="en-US" i="1" dirty="0" smtClean="0"/>
              <a:t> Infect Dis </a:t>
            </a:r>
            <a:r>
              <a:rPr lang="en-US" dirty="0" smtClean="0"/>
              <a:t>2012. </a:t>
            </a:r>
            <a:endParaRPr lang="fr-CA" dirty="0"/>
          </a:p>
        </p:txBody>
      </p:sp>
    </p:spTree>
    <p:extLst>
      <p:ext uri="{BB962C8B-B14F-4D97-AF65-F5344CB8AC3E}">
        <p14:creationId xmlns:p14="http://schemas.microsoft.com/office/powerpoint/2010/main" val="220038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Segnaposto immagine diapositiva 1"/>
          <p:cNvSpPr>
            <a:spLocks noGrp="1" noRot="1" noChangeAspect="1" noTextEdit="1"/>
          </p:cNvSpPr>
          <p:nvPr>
            <p:ph type="sldImg"/>
          </p:nvPr>
        </p:nvSpPr>
        <p:spPr>
          <a:ln/>
        </p:spPr>
      </p:sp>
      <p:sp>
        <p:nvSpPr>
          <p:cNvPr id="27750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Progression of coronary artery calcium (CAC), a sensitive marker of atherosclerosis, has  been assessed in a prospective, observational study involving 132 HIV-infected men receiving antiretroviral therapy by the group of Dr. </a:t>
            </a:r>
            <a:r>
              <a:rPr lang="en-US" dirty="0" err="1" smtClean="0"/>
              <a:t>Guaraldi</a:t>
            </a:r>
            <a:r>
              <a:rPr lang="en-US" dirty="0" smtClean="0"/>
              <a:t> at the University of Modena in Italy. During  the mean follow up period of 11 months (range 6-36), 45 patients (34%) showed absolute progression of CAC, calculated according to the </a:t>
            </a:r>
            <a:r>
              <a:rPr lang="en-US" dirty="0" err="1" smtClean="0"/>
              <a:t>Agatston</a:t>
            </a:r>
            <a:r>
              <a:rPr lang="en-US" dirty="0" smtClean="0"/>
              <a:t> method, and 34 of them showed a yearly percent increase in CAC &gt; 15%, a threshold that has been associated with a high risk of myocardial infarction in the general population.  Visceral adipose tissue (VAT) was significantly associated with CAC progression. </a:t>
            </a:r>
          </a:p>
          <a:p>
            <a:pPr>
              <a:spcBef>
                <a:spcPct val="0"/>
              </a:spcBef>
            </a:pPr>
            <a:endParaRPr lang="en-US" dirty="0"/>
          </a:p>
          <a:p>
            <a:pPr>
              <a:spcBef>
                <a:spcPct val="0"/>
              </a:spcBef>
            </a:pPr>
            <a:r>
              <a:rPr lang="en-US" dirty="0" smtClean="0"/>
              <a:t>References:</a:t>
            </a:r>
          </a:p>
          <a:p>
            <a:pPr>
              <a:spcBef>
                <a:spcPct val="0"/>
              </a:spcBef>
            </a:pPr>
            <a:endParaRPr lang="en-US" dirty="0"/>
          </a:p>
          <a:p>
            <a:pPr>
              <a:spcBef>
                <a:spcPct val="0"/>
              </a:spcBef>
            </a:pPr>
            <a:r>
              <a:rPr lang="en-US" dirty="0" smtClean="0"/>
              <a:t> </a:t>
            </a:r>
            <a:r>
              <a:rPr lang="en-US" dirty="0" err="1" smtClean="0"/>
              <a:t>Guraldi</a:t>
            </a:r>
            <a:r>
              <a:rPr lang="en-US" dirty="0" smtClean="0"/>
              <a:t> et al., </a:t>
            </a:r>
            <a:r>
              <a:rPr lang="en-US" i="1" dirty="0" err="1" smtClean="0"/>
              <a:t>Int</a:t>
            </a:r>
            <a:r>
              <a:rPr lang="en-US" i="1" dirty="0" smtClean="0"/>
              <a:t> J </a:t>
            </a:r>
            <a:r>
              <a:rPr lang="en-US" i="1" dirty="0" err="1" smtClean="0"/>
              <a:t>Cardiovasc</a:t>
            </a:r>
            <a:r>
              <a:rPr lang="en-US" i="1" dirty="0" smtClean="0"/>
              <a:t> Imaging </a:t>
            </a:r>
            <a:r>
              <a:rPr lang="en-US" dirty="0" smtClean="0"/>
              <a:t>2011.</a:t>
            </a:r>
            <a:endParaRPr lang="it-IT" dirty="0" smtClean="0">
              <a:ea typeface="ＭＳ Ｐゴシック" pitchFamily="34" charset="-128"/>
              <a:cs typeface="Arial" charset="0"/>
            </a:endParaRPr>
          </a:p>
        </p:txBody>
      </p:sp>
      <p:sp>
        <p:nvSpPr>
          <p:cNvPr id="27750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867" eaLnBrk="0" hangingPunct="0">
              <a:defRPr>
                <a:solidFill>
                  <a:schemeClr val="tx1"/>
                </a:solidFill>
                <a:latin typeface="Arial" charset="0"/>
              </a:defRPr>
            </a:lvl1pPr>
            <a:lvl2pPr marL="738203" indent="-283924" defTabSz="914867" eaLnBrk="0" hangingPunct="0">
              <a:defRPr>
                <a:solidFill>
                  <a:schemeClr val="tx1"/>
                </a:solidFill>
                <a:latin typeface="Arial" charset="0"/>
              </a:defRPr>
            </a:lvl2pPr>
            <a:lvl3pPr marL="1135697" indent="-227139" defTabSz="914867" eaLnBrk="0" hangingPunct="0">
              <a:defRPr>
                <a:solidFill>
                  <a:schemeClr val="tx1"/>
                </a:solidFill>
                <a:latin typeface="Arial" charset="0"/>
              </a:defRPr>
            </a:lvl3pPr>
            <a:lvl4pPr marL="1589976" indent="-227139" defTabSz="914867" eaLnBrk="0" hangingPunct="0">
              <a:defRPr>
                <a:solidFill>
                  <a:schemeClr val="tx1"/>
                </a:solidFill>
                <a:latin typeface="Arial" charset="0"/>
              </a:defRPr>
            </a:lvl4pPr>
            <a:lvl5pPr marL="2044255" indent="-227139" defTabSz="914867" eaLnBrk="0" hangingPunct="0">
              <a:defRPr>
                <a:solidFill>
                  <a:schemeClr val="tx1"/>
                </a:solidFill>
                <a:latin typeface="Arial" charset="0"/>
              </a:defRPr>
            </a:lvl5pPr>
            <a:lvl6pPr marL="2498534" indent="-227139" defTabSz="914867" eaLnBrk="0" fontAlgn="base" hangingPunct="0">
              <a:spcBef>
                <a:spcPct val="0"/>
              </a:spcBef>
              <a:spcAft>
                <a:spcPct val="0"/>
              </a:spcAft>
              <a:defRPr>
                <a:solidFill>
                  <a:schemeClr val="tx1"/>
                </a:solidFill>
                <a:latin typeface="Arial" charset="0"/>
              </a:defRPr>
            </a:lvl6pPr>
            <a:lvl7pPr marL="2952813" indent="-227139" defTabSz="914867" eaLnBrk="0" fontAlgn="base" hangingPunct="0">
              <a:spcBef>
                <a:spcPct val="0"/>
              </a:spcBef>
              <a:spcAft>
                <a:spcPct val="0"/>
              </a:spcAft>
              <a:defRPr>
                <a:solidFill>
                  <a:schemeClr val="tx1"/>
                </a:solidFill>
                <a:latin typeface="Arial" charset="0"/>
              </a:defRPr>
            </a:lvl7pPr>
            <a:lvl8pPr marL="3407091" indent="-227139" defTabSz="914867" eaLnBrk="0" fontAlgn="base" hangingPunct="0">
              <a:spcBef>
                <a:spcPct val="0"/>
              </a:spcBef>
              <a:spcAft>
                <a:spcPct val="0"/>
              </a:spcAft>
              <a:defRPr>
                <a:solidFill>
                  <a:schemeClr val="tx1"/>
                </a:solidFill>
                <a:latin typeface="Arial" charset="0"/>
              </a:defRPr>
            </a:lvl8pPr>
            <a:lvl9pPr marL="3861370" indent="-227139" defTabSz="914867" eaLnBrk="0" fontAlgn="base" hangingPunct="0">
              <a:spcBef>
                <a:spcPct val="0"/>
              </a:spcBef>
              <a:spcAft>
                <a:spcPct val="0"/>
              </a:spcAft>
              <a:defRPr>
                <a:solidFill>
                  <a:schemeClr val="tx1"/>
                </a:solidFill>
                <a:latin typeface="Arial" charset="0"/>
              </a:defRPr>
            </a:lvl9pPr>
          </a:lstStyle>
          <a:p>
            <a:pPr eaLnBrk="1" hangingPunct="1"/>
            <a:fld id="{BA65FB95-14EA-4B61-8FA5-E319DFA85F4A}" type="slidenum">
              <a:rPr lang="it-IT" smtClean="0">
                <a:solidFill>
                  <a:prstClr val="black"/>
                </a:solidFill>
                <a:ea typeface="ＭＳ Ｐゴシック" pitchFamily="34" charset="-128"/>
                <a:cs typeface="Arial" charset="0"/>
              </a:rPr>
              <a:pPr eaLnBrk="1" hangingPunct="1"/>
              <a:t>16</a:t>
            </a:fld>
            <a:endParaRPr lang="it-IT" smtClean="0">
              <a:solidFill>
                <a:prstClr val="black"/>
              </a:solidFill>
              <a:ea typeface="ＭＳ Ｐゴシック" pitchFamily="34" charset="-128"/>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cs typeface="Arial" charset="0"/>
              </a:rPr>
              <a:t>Dr. </a:t>
            </a:r>
            <a:r>
              <a:rPr lang="en-US" dirty="0" err="1" smtClean="0">
                <a:cs typeface="Arial" charset="0"/>
              </a:rPr>
              <a:t>Guaraldi’s</a:t>
            </a:r>
            <a:r>
              <a:rPr lang="en-US" dirty="0" smtClean="0">
                <a:cs typeface="Arial" charset="0"/>
              </a:rPr>
              <a:t> group also studied the association of general measures of adiposity (body mass index, waist circumference) and visceral adipose tissue (VAT) with prevalent cardiovascular disease (CVD), including prior myocardial infarction, stroke, and peripheral vascular disease in a cohort of HIV-infected men. Patients' mean age was 48.5 ± 8.1 years, and prior CVD was present in 51 out of 1325 patients. VAT, but not general adiposity, was independently associated with CVD on multivariable analyses (Independent Relative Risk = 1.05, 95% CI: 1.00 to 1.10, per 10 cm</a:t>
            </a:r>
            <a:r>
              <a:rPr lang="en-US" baseline="30000" dirty="0" smtClean="0">
                <a:cs typeface="Arial" charset="0"/>
              </a:rPr>
              <a:t>2</a:t>
            </a:r>
            <a:r>
              <a:rPr lang="en-US" dirty="0" smtClean="0">
                <a:cs typeface="Arial" charset="0"/>
              </a:rPr>
              <a:t>), i.e. for every 10cm</a:t>
            </a:r>
            <a:r>
              <a:rPr lang="en-US" baseline="30000" dirty="0" smtClean="0">
                <a:cs typeface="Arial" charset="0"/>
              </a:rPr>
              <a:t>2</a:t>
            </a:r>
            <a:r>
              <a:rPr lang="en-US" dirty="0" smtClean="0">
                <a:cs typeface="Arial" charset="0"/>
              </a:rPr>
              <a:t> increase in visceral adipose tissue, the relative risk for CVD increased by 5% .</a:t>
            </a:r>
          </a:p>
          <a:p>
            <a:endParaRPr lang="en-US" dirty="0" smtClean="0">
              <a:cs typeface="Arial" charset="0"/>
            </a:endParaRPr>
          </a:p>
          <a:p>
            <a:r>
              <a:rPr lang="en-US" dirty="0" smtClean="0">
                <a:cs typeface="Arial" charset="0"/>
              </a:rPr>
              <a:t>References:</a:t>
            </a:r>
          </a:p>
          <a:p>
            <a:endParaRPr lang="en-US" dirty="0" smtClean="0">
              <a:cs typeface="Arial" charset="0"/>
            </a:endParaRPr>
          </a:p>
          <a:p>
            <a:r>
              <a:rPr lang="en-US" dirty="0" err="1" smtClean="0">
                <a:cs typeface="Arial" charset="0"/>
              </a:rPr>
              <a:t>Guaraldi</a:t>
            </a:r>
            <a:r>
              <a:rPr lang="en-US" dirty="0" smtClean="0">
                <a:cs typeface="Arial" charset="0"/>
              </a:rPr>
              <a:t> et al., </a:t>
            </a:r>
            <a:r>
              <a:rPr lang="en-US" i="1" dirty="0" smtClean="0">
                <a:cs typeface="Arial" charset="0"/>
              </a:rPr>
              <a:t>CROI </a:t>
            </a:r>
            <a:r>
              <a:rPr lang="en-US" dirty="0" smtClean="0">
                <a:cs typeface="Arial" charset="0"/>
              </a:rPr>
              <a:t>2010. </a:t>
            </a:r>
          </a:p>
        </p:txBody>
      </p:sp>
    </p:spTree>
    <p:extLst>
      <p:ext uri="{BB962C8B-B14F-4D97-AF65-F5344CB8AC3E}">
        <p14:creationId xmlns:p14="http://schemas.microsoft.com/office/powerpoint/2010/main" val="1841289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Finally, investigators of the FRAM (Fat Redistribution and Metabolic Change in HIV infection) study found that central adiposity is associated with 5-year all-cause mortality in HIV infection. Specifically, they found that patients in the highest </a:t>
            </a:r>
            <a:r>
              <a:rPr lang="en-US" dirty="0" err="1" smtClean="0"/>
              <a:t>tertile</a:t>
            </a:r>
            <a:r>
              <a:rPr lang="en-US" dirty="0" smtClean="0"/>
              <a:t> of visceral adipose tissue (VAT) had 2.1-fold higher odds of death (95% CI 1.1-4.0) compared with the lowest VAT </a:t>
            </a:r>
            <a:r>
              <a:rPr lang="en-US" dirty="0" err="1" smtClean="0"/>
              <a:t>tertile</a:t>
            </a:r>
            <a:r>
              <a:rPr lang="en-US" dirty="0" smtClean="0"/>
              <a:t>.</a:t>
            </a:r>
          </a:p>
          <a:p>
            <a:endParaRPr lang="en-US" dirty="0" smtClean="0"/>
          </a:p>
          <a:p>
            <a:r>
              <a:rPr lang="en-US" dirty="0" smtClean="0"/>
              <a:t>EGRIFTA is not indicated to reduce the death rate in HIV infection.</a:t>
            </a:r>
          </a:p>
          <a:p>
            <a:endParaRPr lang="en-US" dirty="0" smtClean="0"/>
          </a:p>
          <a:p>
            <a:r>
              <a:rPr lang="en-US" dirty="0" smtClean="0"/>
              <a:t>References:</a:t>
            </a:r>
          </a:p>
          <a:p>
            <a:endParaRPr lang="en-US" dirty="0" smtClean="0"/>
          </a:p>
          <a:p>
            <a:r>
              <a:rPr lang="en-US" dirty="0" err="1" smtClean="0"/>
              <a:t>Scherzer</a:t>
            </a:r>
            <a:r>
              <a:rPr lang="en-US" dirty="0" smtClean="0"/>
              <a:t> et al., </a:t>
            </a:r>
            <a:r>
              <a:rPr lang="en-US" i="1" dirty="0" smtClean="0"/>
              <a:t>AIDS</a:t>
            </a:r>
            <a:r>
              <a:rPr lang="en-US" dirty="0" smtClean="0"/>
              <a:t> 2011.</a:t>
            </a:r>
          </a:p>
          <a:p>
            <a:endParaRPr lang="en-US" dirty="0"/>
          </a:p>
        </p:txBody>
      </p:sp>
      <p:sp>
        <p:nvSpPr>
          <p:cNvPr id="4" name="Espace réservé du numéro de diapositive 3"/>
          <p:cNvSpPr>
            <a:spLocks noGrp="1"/>
          </p:cNvSpPr>
          <p:nvPr>
            <p:ph type="sldNum" sz="quarter" idx="10"/>
          </p:nvPr>
        </p:nvSpPr>
        <p:spPr/>
        <p:txBody>
          <a:bodyPr/>
          <a:lstStyle/>
          <a:p>
            <a:fld id="{AC831F42-A02F-4771-BE17-586E9873DE72}" type="slidenum">
              <a:rPr lang="en-CA" smtClean="0"/>
              <a:t>18</a:t>
            </a:fld>
            <a:endParaRPr lang="en-CA"/>
          </a:p>
        </p:txBody>
      </p:sp>
    </p:spTree>
    <p:extLst>
      <p:ext uri="{BB962C8B-B14F-4D97-AF65-F5344CB8AC3E}">
        <p14:creationId xmlns:p14="http://schemas.microsoft.com/office/powerpoint/2010/main" val="525294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Abdominal fat accumulation has also been associated with mild cognitive impairment. In a cross-sectional substudy of the CNS HIV Antiretroviral Therapy Effects Research (CHART) cohort, neurocognitive impairment (NRI) was diagnosed in  40% of participants. Multiple logistic regression analyses demonstrated that central obesity, as assessed by waist circumference, increased the risk of neurocognitive impairment.</a:t>
            </a:r>
          </a:p>
          <a:p>
            <a:endParaRPr lang="en-CA" dirty="0"/>
          </a:p>
          <a:p>
            <a:r>
              <a:rPr lang="en-CA" dirty="0" smtClean="0"/>
              <a:t>EGRIFTA is not indicated to reduce waist circumference.</a:t>
            </a:r>
            <a:endParaRPr lang="en-US" dirty="0" smtClean="0"/>
          </a:p>
          <a:p>
            <a:endParaRPr lang="en-US" dirty="0"/>
          </a:p>
          <a:p>
            <a:endParaRPr lang="en-CA" dirty="0" smtClean="0"/>
          </a:p>
          <a:p>
            <a:r>
              <a:rPr lang="en-CA" dirty="0" smtClean="0"/>
              <a:t>References:</a:t>
            </a:r>
            <a:endParaRPr lang="en-US" dirty="0" smtClean="0"/>
          </a:p>
          <a:p>
            <a:endParaRPr lang="en-US" dirty="0"/>
          </a:p>
          <a:p>
            <a:r>
              <a:rPr lang="en-US" dirty="0" smtClean="0"/>
              <a:t> </a:t>
            </a:r>
            <a:r>
              <a:rPr lang="fr-FR" dirty="0" err="1"/>
              <a:t>McCutchan</a:t>
            </a:r>
            <a:r>
              <a:rPr lang="fr-FR" dirty="0"/>
              <a:t> JA et al., </a:t>
            </a:r>
            <a:r>
              <a:rPr lang="fr-FR" i="1" dirty="0" err="1"/>
              <a:t>Neurology</a:t>
            </a:r>
            <a:r>
              <a:rPr lang="fr-FR" dirty="0"/>
              <a:t> 2012</a:t>
            </a:r>
            <a:endParaRPr lang="en-US" dirty="0"/>
          </a:p>
        </p:txBody>
      </p:sp>
      <p:sp>
        <p:nvSpPr>
          <p:cNvPr id="4" name="Espace réservé du numéro de diapositive 3"/>
          <p:cNvSpPr>
            <a:spLocks noGrp="1"/>
          </p:cNvSpPr>
          <p:nvPr>
            <p:ph type="sldNum" sz="quarter" idx="10"/>
          </p:nvPr>
        </p:nvSpPr>
        <p:spPr/>
        <p:txBody>
          <a:bodyPr/>
          <a:lstStyle/>
          <a:p>
            <a:fld id="{AC831F42-A02F-4771-BE17-586E9873DE72}" type="slidenum">
              <a:rPr lang="en-CA" smtClean="0"/>
              <a:t>19</a:t>
            </a:fld>
            <a:endParaRPr lang="en-CA"/>
          </a:p>
        </p:txBody>
      </p:sp>
    </p:spTree>
    <p:extLst>
      <p:ext uri="{BB962C8B-B14F-4D97-AF65-F5344CB8AC3E}">
        <p14:creationId xmlns:p14="http://schemas.microsoft.com/office/powerpoint/2010/main" val="153164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17600" y="615950"/>
            <a:ext cx="4646613" cy="3486150"/>
          </a:xfrm>
        </p:spPr>
      </p:sp>
      <p:sp>
        <p:nvSpPr>
          <p:cNvPr id="3" name="Espace réservé des commentaires 2"/>
          <p:cNvSpPr>
            <a:spLocks noGrp="1"/>
          </p:cNvSpPr>
          <p:nvPr>
            <p:ph type="body" idx="1"/>
          </p:nvPr>
        </p:nvSpPr>
        <p:spPr>
          <a:xfrm>
            <a:off x="688182" y="4432176"/>
            <a:ext cx="5505450" cy="4183380"/>
          </a:xfrm>
        </p:spPr>
        <p:txBody>
          <a:bodyPr/>
          <a:lstStyle/>
          <a:p>
            <a:pPr marL="0" lvl="1" defTabSz="1422400">
              <a:lnSpc>
                <a:spcPct val="90000"/>
              </a:lnSpc>
              <a:spcBef>
                <a:spcPct val="0"/>
              </a:spcBef>
              <a:spcAft>
                <a:spcPct val="15000"/>
              </a:spcAft>
            </a:pPr>
            <a:r>
              <a:rPr lang="en-CA" dirty="0" smtClean="0">
                <a:solidFill>
                  <a:prstClr val="black">
                    <a:hueOff val="0"/>
                    <a:satOff val="0"/>
                    <a:lumOff val="0"/>
                    <a:alphaOff val="0"/>
                  </a:prstClr>
                </a:solidFill>
              </a:rPr>
              <a:t>This presentation is part of a series that includes 3 modules:</a:t>
            </a:r>
          </a:p>
          <a:p>
            <a:pPr marL="0" lvl="1" defTabSz="1422400">
              <a:lnSpc>
                <a:spcPct val="90000"/>
              </a:lnSpc>
              <a:spcBef>
                <a:spcPct val="0"/>
              </a:spcBef>
              <a:spcAft>
                <a:spcPct val="15000"/>
              </a:spcAft>
            </a:pPr>
            <a:r>
              <a:rPr lang="en-CA" dirty="0" smtClean="0">
                <a:solidFill>
                  <a:prstClr val="black">
                    <a:hueOff val="0"/>
                    <a:satOff val="0"/>
                    <a:lumOff val="0"/>
                    <a:alphaOff val="0"/>
                  </a:prstClr>
                </a:solidFill>
              </a:rPr>
              <a:t>Today’s module “Increasing </a:t>
            </a:r>
            <a:r>
              <a:rPr lang="en-CA" dirty="0">
                <a:solidFill>
                  <a:prstClr val="black">
                    <a:hueOff val="0"/>
                    <a:satOff val="0"/>
                    <a:lumOff val="0"/>
                    <a:alphaOff val="0"/>
                  </a:prstClr>
                </a:solidFill>
              </a:rPr>
              <a:t>Understanding of the </a:t>
            </a:r>
            <a:r>
              <a:rPr lang="en-CA" dirty="0" smtClean="0">
                <a:solidFill>
                  <a:prstClr val="black">
                    <a:hueOff val="0"/>
                    <a:satOff val="0"/>
                    <a:lumOff val="0"/>
                    <a:alphaOff val="0"/>
                  </a:prstClr>
                </a:solidFill>
              </a:rPr>
              <a:t>Condition”</a:t>
            </a:r>
            <a:endParaRPr lang="en-CA" dirty="0">
              <a:solidFill>
                <a:prstClr val="black">
                  <a:hueOff val="0"/>
                  <a:satOff val="0"/>
                  <a:lumOff val="0"/>
                  <a:alphaOff val="0"/>
                </a:prstClr>
              </a:solidFill>
            </a:endParaRPr>
          </a:p>
          <a:p>
            <a:pPr marL="0" lvl="1" defTabSz="1422400">
              <a:lnSpc>
                <a:spcPct val="90000"/>
              </a:lnSpc>
              <a:spcBef>
                <a:spcPct val="0"/>
              </a:spcBef>
              <a:spcAft>
                <a:spcPct val="15000"/>
              </a:spcAft>
            </a:pPr>
            <a:r>
              <a:rPr lang="en-CA" dirty="0">
                <a:solidFill>
                  <a:prstClr val="black">
                    <a:hueOff val="0"/>
                    <a:satOff val="0"/>
                    <a:lumOff val="0"/>
                    <a:alphaOff val="0"/>
                  </a:prstClr>
                </a:solidFill>
              </a:rPr>
              <a:t>Module 2: Increasing Understanding of Treatment with EGRIFTA® (</a:t>
            </a:r>
            <a:r>
              <a:rPr lang="en-CA" dirty="0" err="1">
                <a:solidFill>
                  <a:prstClr val="black">
                    <a:hueOff val="0"/>
                    <a:satOff val="0"/>
                    <a:lumOff val="0"/>
                    <a:alphaOff val="0"/>
                  </a:prstClr>
                </a:solidFill>
              </a:rPr>
              <a:t>tesamorelin</a:t>
            </a:r>
            <a:r>
              <a:rPr lang="en-CA" dirty="0">
                <a:solidFill>
                  <a:prstClr val="black">
                    <a:hueOff val="0"/>
                    <a:satOff val="0"/>
                    <a:lumOff val="0"/>
                    <a:alphaOff val="0"/>
                  </a:prstClr>
                </a:solidFill>
              </a:rPr>
              <a:t> for injection</a:t>
            </a:r>
            <a:r>
              <a:rPr lang="en-CA" dirty="0" smtClean="0">
                <a:solidFill>
                  <a:prstClr val="black">
                    <a:hueOff val="0"/>
                    <a:satOff val="0"/>
                    <a:lumOff val="0"/>
                    <a:alphaOff val="0"/>
                  </a:prstClr>
                </a:solidFill>
              </a:rPr>
              <a:t>), and</a:t>
            </a:r>
            <a:endParaRPr lang="en-CA" dirty="0">
              <a:solidFill>
                <a:prstClr val="black">
                  <a:hueOff val="0"/>
                  <a:satOff val="0"/>
                  <a:lumOff val="0"/>
                  <a:alphaOff val="0"/>
                </a:prstClr>
              </a:solidFill>
            </a:endParaRPr>
          </a:p>
          <a:p>
            <a:pPr marL="0" lvl="1" defTabSz="1422400">
              <a:lnSpc>
                <a:spcPct val="90000"/>
              </a:lnSpc>
              <a:spcBef>
                <a:spcPct val="0"/>
              </a:spcBef>
              <a:spcAft>
                <a:spcPct val="15000"/>
              </a:spcAft>
            </a:pPr>
            <a:r>
              <a:rPr lang="en-CA" dirty="0">
                <a:solidFill>
                  <a:prstClr val="black">
                    <a:hueOff val="0"/>
                    <a:satOff val="0"/>
                    <a:lumOff val="0"/>
                    <a:alphaOff val="0"/>
                  </a:prstClr>
                </a:solidFill>
              </a:rPr>
              <a:t>Module 3: Increasing Understanding of Management of Patient on  EGRIFTA® (</a:t>
            </a:r>
            <a:r>
              <a:rPr lang="en-CA" dirty="0" err="1">
                <a:solidFill>
                  <a:prstClr val="black">
                    <a:hueOff val="0"/>
                    <a:satOff val="0"/>
                    <a:lumOff val="0"/>
                    <a:alphaOff val="0"/>
                  </a:prstClr>
                </a:solidFill>
              </a:rPr>
              <a:t>tesamorelin</a:t>
            </a:r>
            <a:r>
              <a:rPr lang="en-CA" dirty="0">
                <a:solidFill>
                  <a:prstClr val="black">
                    <a:hueOff val="0"/>
                    <a:satOff val="0"/>
                    <a:lumOff val="0"/>
                    <a:alphaOff val="0"/>
                  </a:prstClr>
                </a:solidFill>
              </a:rPr>
              <a:t> for injection) in a Clinical Setting</a:t>
            </a:r>
          </a:p>
          <a:p>
            <a:r>
              <a:rPr lang="en-US" dirty="0"/>
              <a:t>Today’s module will provide an overview of HIV-associated abdominal lipohypertrophy.</a:t>
            </a:r>
          </a:p>
          <a:p>
            <a:endParaRPr lang="fr-CA" dirty="0"/>
          </a:p>
        </p:txBody>
      </p:sp>
      <p:sp>
        <p:nvSpPr>
          <p:cNvPr id="4" name="Espace réservé du numéro de diapositive 3"/>
          <p:cNvSpPr>
            <a:spLocks noGrp="1"/>
          </p:cNvSpPr>
          <p:nvPr>
            <p:ph type="sldNum" sz="quarter" idx="10"/>
          </p:nvPr>
        </p:nvSpPr>
        <p:spPr/>
        <p:txBody>
          <a:bodyPr/>
          <a:lstStyle/>
          <a:p>
            <a:fld id="{AC831F42-A02F-4771-BE17-586E9873DE72}" type="slidenum">
              <a:rPr lang="en-CA" smtClean="0"/>
              <a:t>2</a:t>
            </a:fld>
            <a:endParaRPr lang="en-CA"/>
          </a:p>
        </p:txBody>
      </p:sp>
    </p:spTree>
    <p:extLst>
      <p:ext uri="{BB962C8B-B14F-4D97-AF65-F5344CB8AC3E}">
        <p14:creationId xmlns:p14="http://schemas.microsoft.com/office/powerpoint/2010/main" val="1326179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In addition to metabolic abnormalities, HIV-associated abdominal </a:t>
            </a:r>
            <a:r>
              <a:rPr lang="en-US" dirty="0" err="1" smtClean="0"/>
              <a:t>lipohypetrophy</a:t>
            </a:r>
            <a:r>
              <a:rPr lang="en-US" dirty="0" smtClean="0"/>
              <a:t> is associated with substantial physical and psychological consequences, including impaired physical functioning, decline in physical functioning, inability to perform normal activities of daily life, less satisfaction with body image, and increased anxiety and depression, which is mostly due to increased stigmatization. In a recent study, </a:t>
            </a:r>
            <a:r>
              <a:rPr lang="en-US" dirty="0" err="1" smtClean="0"/>
              <a:t>Erlandson</a:t>
            </a:r>
            <a:r>
              <a:rPr lang="en-US" dirty="0" smtClean="0"/>
              <a:t> et al. found that the physical health-related quality of life of HIV-infected patients with moderate to severe self-perceived abdominal fat accumulation was similar to that of a normative population at least a decade older. </a:t>
            </a:r>
          </a:p>
          <a:p>
            <a:endParaRPr lang="en-US" dirty="0" smtClean="0"/>
          </a:p>
          <a:p>
            <a:r>
              <a:rPr lang="en-US" b="1" dirty="0" smtClean="0"/>
              <a:t>References:</a:t>
            </a:r>
          </a:p>
          <a:p>
            <a:r>
              <a:rPr lang="en-US" dirty="0" smtClean="0"/>
              <a:t>1. Blanch et al., </a:t>
            </a:r>
            <a:r>
              <a:rPr lang="en-US" i="1" dirty="0" err="1" smtClean="0"/>
              <a:t>Clin</a:t>
            </a:r>
            <a:r>
              <a:rPr lang="en-US" i="1" dirty="0" smtClean="0"/>
              <a:t> </a:t>
            </a:r>
            <a:r>
              <a:rPr lang="en-US" i="1" dirty="0" err="1" smtClean="0"/>
              <a:t>Inf</a:t>
            </a:r>
            <a:r>
              <a:rPr lang="en-US" i="1" dirty="0" smtClean="0"/>
              <a:t> Dis </a:t>
            </a:r>
            <a:r>
              <a:rPr lang="en-US" dirty="0" smtClean="0"/>
              <a:t>2004.</a:t>
            </a:r>
          </a:p>
          <a:p>
            <a:r>
              <a:rPr lang="en-US" dirty="0" smtClean="0"/>
              <a:t>2. </a:t>
            </a:r>
            <a:r>
              <a:rPr lang="en-US" dirty="0" err="1" smtClean="0"/>
              <a:t>Plankey</a:t>
            </a:r>
            <a:r>
              <a:rPr lang="en-US" dirty="0" smtClean="0"/>
              <a:t> et al., </a:t>
            </a:r>
            <a:r>
              <a:rPr lang="en-US" i="1" dirty="0" smtClean="0"/>
              <a:t>AIDS Care </a:t>
            </a:r>
            <a:r>
              <a:rPr lang="en-US" dirty="0" smtClean="0"/>
              <a:t>2013.</a:t>
            </a:r>
          </a:p>
          <a:p>
            <a:r>
              <a:rPr lang="en-US" dirty="0" smtClean="0"/>
              <a:t>3. </a:t>
            </a:r>
            <a:r>
              <a:rPr lang="en-US" dirty="0" err="1" smtClean="0"/>
              <a:t>Erlandson</a:t>
            </a:r>
            <a:r>
              <a:rPr lang="en-US" dirty="0" smtClean="0"/>
              <a:t> et </a:t>
            </a:r>
            <a:r>
              <a:rPr lang="en-US" dirty="0" err="1" smtClean="0"/>
              <a:t>al.,</a:t>
            </a:r>
            <a:r>
              <a:rPr lang="en-US" i="1" dirty="0" err="1" smtClean="0"/>
              <a:t>PLOS</a:t>
            </a:r>
            <a:r>
              <a:rPr lang="en-US" i="1" dirty="0" smtClean="0"/>
              <a:t> One </a:t>
            </a:r>
            <a:r>
              <a:rPr lang="en-US" dirty="0" smtClean="0"/>
              <a:t>DOI:10.1371, 2014.</a:t>
            </a:r>
          </a:p>
          <a:p>
            <a:r>
              <a:rPr lang="en-US" dirty="0" smtClean="0"/>
              <a:t>4. </a:t>
            </a:r>
            <a:r>
              <a:rPr lang="en-US" dirty="0" err="1" smtClean="0"/>
              <a:t>Casado</a:t>
            </a:r>
            <a:r>
              <a:rPr lang="en-US" dirty="0" smtClean="0"/>
              <a:t> et al., </a:t>
            </a:r>
            <a:r>
              <a:rPr lang="en-US" i="1" dirty="0" smtClean="0"/>
              <a:t>AIDS</a:t>
            </a:r>
            <a:r>
              <a:rPr lang="en-US" dirty="0" smtClean="0"/>
              <a:t> Care 2013.</a:t>
            </a:r>
          </a:p>
          <a:p>
            <a:r>
              <a:rPr lang="en-US" dirty="0" smtClean="0"/>
              <a:t>5.Collins et al., </a:t>
            </a:r>
            <a:r>
              <a:rPr lang="en-US" i="1" dirty="0" smtClean="0"/>
              <a:t>AIDS Read </a:t>
            </a:r>
            <a:r>
              <a:rPr lang="en-US" dirty="0" smtClean="0"/>
              <a:t>2000.</a:t>
            </a:r>
          </a:p>
          <a:p>
            <a:r>
              <a:rPr lang="en-US" dirty="0" smtClean="0"/>
              <a:t>6. </a:t>
            </a:r>
            <a:r>
              <a:rPr lang="en-US" dirty="0" err="1" smtClean="0"/>
              <a:t>Oette</a:t>
            </a:r>
            <a:r>
              <a:rPr lang="en-US" dirty="0" smtClean="0"/>
              <a:t> et al., </a:t>
            </a:r>
            <a:r>
              <a:rPr lang="en-US" i="1" dirty="0" smtClean="0"/>
              <a:t>AIDS Patient Care </a:t>
            </a:r>
            <a:r>
              <a:rPr lang="en-US" dirty="0" smtClean="0"/>
              <a:t>2002. </a:t>
            </a:r>
          </a:p>
          <a:p>
            <a:endParaRPr lang="en-US" dirty="0" smtClean="0"/>
          </a:p>
          <a:p>
            <a:endParaRPr lang="en-US" dirty="0" smtClean="0"/>
          </a:p>
          <a:p>
            <a:endParaRPr lang="en-US" dirty="0"/>
          </a:p>
        </p:txBody>
      </p:sp>
      <p:sp>
        <p:nvSpPr>
          <p:cNvPr id="4" name="Espace réservé du numéro de diapositive 3"/>
          <p:cNvSpPr>
            <a:spLocks noGrp="1"/>
          </p:cNvSpPr>
          <p:nvPr>
            <p:ph type="sldNum" sz="quarter" idx="10"/>
          </p:nvPr>
        </p:nvSpPr>
        <p:spPr/>
        <p:txBody>
          <a:bodyPr/>
          <a:lstStyle/>
          <a:p>
            <a:fld id="{AC831F42-A02F-4771-BE17-586E9873DE72}" type="slidenum">
              <a:rPr lang="en-CA" smtClean="0"/>
              <a:t>20</a:t>
            </a:fld>
            <a:endParaRPr lang="en-CA"/>
          </a:p>
        </p:txBody>
      </p:sp>
    </p:spTree>
    <p:extLst>
      <p:ext uri="{BB962C8B-B14F-4D97-AF65-F5344CB8AC3E}">
        <p14:creationId xmlns:p14="http://schemas.microsoft.com/office/powerpoint/2010/main" val="1531640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Clinical strategies that have been evaluated for HIV-associated abdominal lipohypertrophy include diet and exercise, switching ART therapy, and drug therapy. A variety of medications have been studied for their effects on HIV-associated lipohypertrophy but </a:t>
            </a:r>
            <a:r>
              <a:rPr lang="en-US" i="1" dirty="0" smtClean="0"/>
              <a:t>EGRIFA</a:t>
            </a:r>
            <a:r>
              <a:rPr lang="en-US" dirty="0" smtClean="0"/>
              <a:t>® (tesamorelin for injection) is the only FDA approved medication for the treatment of this condition.</a:t>
            </a:r>
          </a:p>
          <a:p>
            <a:endParaRPr lang="en-US" dirty="0" smtClean="0"/>
          </a:p>
          <a:p>
            <a:r>
              <a:rPr lang="en-US" dirty="0" smtClean="0"/>
              <a:t>References:</a:t>
            </a:r>
          </a:p>
          <a:p>
            <a:endParaRPr lang="en-US" dirty="0" smtClean="0"/>
          </a:p>
          <a:p>
            <a:pPr marL="228600" indent="-228600">
              <a:buAutoNum type="arabicPeriod"/>
            </a:pPr>
            <a:r>
              <a:rPr lang="en-US" dirty="0" smtClean="0"/>
              <a:t>Panel on antiretroviral guidelines for adults and adolescents. Guidelines for the use on antiretroviral agents in HIV-infected adults and adolescents. December 1, 2009.</a:t>
            </a:r>
          </a:p>
          <a:p>
            <a:pPr marL="228600" indent="-228600">
              <a:buAutoNum type="arabicPeriod"/>
            </a:pPr>
            <a:r>
              <a:rPr lang="en-US" dirty="0" err="1" smtClean="0"/>
              <a:t>Dhillon</a:t>
            </a:r>
            <a:r>
              <a:rPr lang="en-US" dirty="0" smtClean="0"/>
              <a:t>, </a:t>
            </a:r>
            <a:r>
              <a:rPr lang="en-US" i="1" dirty="0" smtClean="0"/>
              <a:t>Drugs</a:t>
            </a:r>
            <a:r>
              <a:rPr lang="en-US" dirty="0" smtClean="0"/>
              <a:t> 2011.</a:t>
            </a:r>
          </a:p>
          <a:p>
            <a:pPr marL="228600" indent="-228600">
              <a:buAutoNum type="arabicPeriod"/>
            </a:pPr>
            <a:r>
              <a:rPr lang="en-US" dirty="0" err="1" smtClean="0"/>
              <a:t>Schambelan</a:t>
            </a:r>
            <a:r>
              <a:rPr lang="en-US" dirty="0" smtClean="0"/>
              <a:t> et al., </a:t>
            </a:r>
            <a:r>
              <a:rPr lang="en-US" i="1" dirty="0" smtClean="0"/>
              <a:t>J </a:t>
            </a:r>
            <a:r>
              <a:rPr lang="en-US" i="1" dirty="0" err="1" smtClean="0"/>
              <a:t>Acquir</a:t>
            </a:r>
            <a:r>
              <a:rPr lang="en-US" i="1" dirty="0" smtClean="0"/>
              <a:t> Immune </a:t>
            </a:r>
            <a:r>
              <a:rPr lang="en-US" i="1" dirty="0" err="1" smtClean="0"/>
              <a:t>Def</a:t>
            </a:r>
            <a:r>
              <a:rPr lang="en-US" i="1" dirty="0" smtClean="0"/>
              <a:t> </a:t>
            </a:r>
            <a:r>
              <a:rPr lang="en-US" i="1" dirty="0" err="1" smtClean="0"/>
              <a:t>Syndr</a:t>
            </a:r>
            <a:r>
              <a:rPr lang="en-US" i="1" dirty="0" smtClean="0"/>
              <a:t> </a:t>
            </a:r>
            <a:r>
              <a:rPr lang="en-US" dirty="0" smtClean="0"/>
              <a:t>2002.</a:t>
            </a:r>
          </a:p>
          <a:p>
            <a:endParaRPr lang="en-US" dirty="0"/>
          </a:p>
        </p:txBody>
      </p:sp>
      <p:sp>
        <p:nvSpPr>
          <p:cNvPr id="4" name="Espace réservé du numéro de diapositive 3"/>
          <p:cNvSpPr>
            <a:spLocks noGrp="1"/>
          </p:cNvSpPr>
          <p:nvPr>
            <p:ph type="sldNum" sz="quarter" idx="10"/>
          </p:nvPr>
        </p:nvSpPr>
        <p:spPr/>
        <p:txBody>
          <a:bodyPr/>
          <a:lstStyle/>
          <a:p>
            <a:fld id="{AC831F42-A02F-4771-BE17-586E9873DE72}" type="slidenum">
              <a:rPr lang="en-CA" smtClean="0"/>
              <a:t>21</a:t>
            </a:fld>
            <a:endParaRPr lang="en-CA"/>
          </a:p>
        </p:txBody>
      </p:sp>
    </p:spTree>
    <p:extLst>
      <p:ext uri="{BB962C8B-B14F-4D97-AF65-F5344CB8AC3E}">
        <p14:creationId xmlns:p14="http://schemas.microsoft.com/office/powerpoint/2010/main" val="2170768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i="1" dirty="0"/>
              <a:t>EGRIFTA</a:t>
            </a:r>
            <a:r>
              <a:rPr lang="en-US" dirty="0"/>
              <a:t>® (</a:t>
            </a:r>
            <a:r>
              <a:rPr lang="en-US" dirty="0" err="1"/>
              <a:t>tesamorelin</a:t>
            </a:r>
            <a:r>
              <a:rPr lang="en-US" dirty="0"/>
              <a:t> for injection)  </a:t>
            </a:r>
            <a:r>
              <a:rPr lang="en-US" dirty="0" smtClean="0"/>
              <a:t>was approved in November 2010 and is  indicated </a:t>
            </a:r>
            <a:r>
              <a:rPr lang="en-US" dirty="0"/>
              <a:t>for the reduction of excess abdominal fat in HIV-infected patients with </a:t>
            </a:r>
            <a:r>
              <a:rPr lang="en-US" dirty="0" smtClean="0"/>
              <a:t>lipodystrophy.</a:t>
            </a:r>
          </a:p>
          <a:p>
            <a:endParaRPr lang="en-US" dirty="0"/>
          </a:p>
          <a:p>
            <a:r>
              <a:rPr lang="en-US" dirty="0"/>
              <a:t>Limitations of use:</a:t>
            </a:r>
          </a:p>
          <a:p>
            <a:pPr marL="171450" indent="-171450">
              <a:buFont typeface="Arial" panose="020B0604020202020204" pitchFamily="34" charset="0"/>
              <a:buChar char="•"/>
            </a:pPr>
            <a:r>
              <a:rPr lang="en-US" dirty="0"/>
              <a:t>Since the long-term cardiovascular safety and potential long-term cardiovascular benefit of </a:t>
            </a:r>
            <a:r>
              <a:rPr lang="en-US" i="1" dirty="0" smtClean="0"/>
              <a:t>EGRIFTA</a:t>
            </a:r>
            <a:r>
              <a:rPr lang="en-US" dirty="0" smtClean="0"/>
              <a:t>® </a:t>
            </a:r>
            <a:r>
              <a:rPr lang="en-US" dirty="0"/>
              <a:t>treatment have not been studied and are not known, careful consideration should be given whether to continue </a:t>
            </a:r>
            <a:r>
              <a:rPr lang="en-US" i="1" dirty="0"/>
              <a:t>EGRIFTA</a:t>
            </a:r>
            <a:r>
              <a:rPr lang="en-US" dirty="0"/>
              <a:t>® treatment in patients who do not show a clear efficacy response as judged by the degree of reduction in visceral adipose tissue measured by waist circumference or CT scan.</a:t>
            </a:r>
          </a:p>
          <a:p>
            <a:pPr marL="171450" indent="-171450">
              <a:buFont typeface="Arial" panose="020B0604020202020204" pitchFamily="34" charset="0"/>
              <a:buChar char="•"/>
            </a:pPr>
            <a:r>
              <a:rPr lang="en-US" i="1" dirty="0"/>
              <a:t>EGRIFTA</a:t>
            </a:r>
            <a:r>
              <a:rPr lang="en-US" dirty="0"/>
              <a:t>® is not indicated for weight loss management (weight neutral effect).</a:t>
            </a:r>
          </a:p>
          <a:p>
            <a:pPr marL="171450" indent="-171450">
              <a:buFont typeface="Arial" panose="020B0604020202020204" pitchFamily="34" charset="0"/>
              <a:buChar char="•"/>
            </a:pPr>
            <a:r>
              <a:rPr lang="en-US" dirty="0"/>
              <a:t>There are no data to support improved compliance with anti-retroviral therapies in HIV-positive patients taking </a:t>
            </a:r>
            <a:r>
              <a:rPr lang="en-US" i="1" dirty="0"/>
              <a:t>EGRIFTA</a:t>
            </a:r>
            <a:r>
              <a:rPr lang="en-US" dirty="0"/>
              <a:t>®.</a:t>
            </a:r>
          </a:p>
          <a:p>
            <a:endParaRPr lang="fr-CA" dirty="0"/>
          </a:p>
        </p:txBody>
      </p:sp>
      <p:sp>
        <p:nvSpPr>
          <p:cNvPr id="4" name="Espace réservé du numéro de diapositive 3"/>
          <p:cNvSpPr>
            <a:spLocks noGrp="1"/>
          </p:cNvSpPr>
          <p:nvPr>
            <p:ph type="sldNum" sz="quarter" idx="10"/>
          </p:nvPr>
        </p:nvSpPr>
        <p:spPr/>
        <p:txBody>
          <a:bodyPr/>
          <a:lstStyle/>
          <a:p>
            <a:fld id="{5C887CAE-FF85-4FBC-84C0-E6EB069F89EA}"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1746610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To summarize:</a:t>
            </a:r>
          </a:p>
          <a:p>
            <a:endParaRPr lang="en-US" dirty="0"/>
          </a:p>
          <a:p>
            <a:r>
              <a:rPr lang="en-US" dirty="0" smtClean="0"/>
              <a:t>Use of highly active ART </a:t>
            </a:r>
            <a:r>
              <a:rPr lang="en-US" dirty="0"/>
              <a:t>resulted in reductions in AIDS related morbidity and mortality with life expectancy in HIV-infected </a:t>
            </a:r>
            <a:r>
              <a:rPr lang="en-US" dirty="0" smtClean="0"/>
              <a:t>patients  </a:t>
            </a:r>
            <a:r>
              <a:rPr lang="en-US" dirty="0"/>
              <a:t>approaching their HIV-negative peers</a:t>
            </a:r>
          </a:p>
          <a:p>
            <a:endParaRPr lang="en-US" dirty="0" smtClean="0"/>
          </a:p>
          <a:p>
            <a:r>
              <a:rPr lang="en-US" dirty="0" smtClean="0"/>
              <a:t>HIV </a:t>
            </a:r>
            <a:r>
              <a:rPr lang="en-US" dirty="0"/>
              <a:t>management is refocusing on addressing adverse effects of HIV infection and treatment, including abdominal </a:t>
            </a:r>
            <a:r>
              <a:rPr lang="en-US" dirty="0" err="1"/>
              <a:t>lipohypertrophy</a:t>
            </a:r>
            <a:endParaRPr lang="en-US" dirty="0"/>
          </a:p>
          <a:p>
            <a:endParaRPr lang="en-US" dirty="0" smtClean="0"/>
          </a:p>
          <a:p>
            <a:r>
              <a:rPr lang="en-US" dirty="0" smtClean="0"/>
              <a:t>The virus itself, as well as antiretroviral drugs can </a:t>
            </a:r>
            <a:r>
              <a:rPr lang="en-US" dirty="0"/>
              <a:t>cause </a:t>
            </a:r>
            <a:r>
              <a:rPr lang="en-US" dirty="0" smtClean="0"/>
              <a:t>visceral fat accumulation</a:t>
            </a:r>
          </a:p>
          <a:p>
            <a:endParaRPr lang="en-US" dirty="0"/>
          </a:p>
          <a:p>
            <a:r>
              <a:rPr lang="en-US" dirty="0" smtClean="0"/>
              <a:t>The etiology </a:t>
            </a:r>
            <a:r>
              <a:rPr lang="en-US" dirty="0"/>
              <a:t>of </a:t>
            </a:r>
            <a:r>
              <a:rPr lang="en-US" dirty="0" smtClean="0"/>
              <a:t>abdominal </a:t>
            </a:r>
            <a:r>
              <a:rPr lang="en-US" dirty="0" err="1" smtClean="0"/>
              <a:t>lipohypertrophy</a:t>
            </a:r>
            <a:r>
              <a:rPr lang="en-US" dirty="0" smtClean="0"/>
              <a:t> </a:t>
            </a:r>
            <a:r>
              <a:rPr lang="en-US" dirty="0"/>
              <a:t>is not clear, but likely involves abnormalities in GH/IGF-1 </a:t>
            </a:r>
            <a:r>
              <a:rPr lang="en-US" dirty="0" smtClean="0"/>
              <a:t>axis</a:t>
            </a:r>
          </a:p>
          <a:p>
            <a:endParaRPr lang="en-US" dirty="0"/>
          </a:p>
          <a:p>
            <a:r>
              <a:rPr lang="en-US" dirty="0"/>
              <a:t>VAT is associated with metabolic abnormalities and is an independent marker of </a:t>
            </a:r>
            <a:r>
              <a:rPr lang="en-US" dirty="0" smtClean="0"/>
              <a:t>cardiovascular diseases. The long-term cardiovascular safety and potential long-term cardiovascular benefit of EGRIFTA treatment have not been studied and are not known.</a:t>
            </a:r>
            <a:endParaRPr lang="en-US" dirty="0"/>
          </a:p>
          <a:p>
            <a:endParaRPr lang="en-US" dirty="0" smtClean="0"/>
          </a:p>
          <a:p>
            <a:r>
              <a:rPr lang="en-US" dirty="0" smtClean="0"/>
              <a:t>Waist </a:t>
            </a:r>
            <a:r>
              <a:rPr lang="en-US" dirty="0"/>
              <a:t>circumference is a common measure of VAT in a clinical setting</a:t>
            </a:r>
          </a:p>
          <a:p>
            <a:endParaRPr lang="en-US" dirty="0" smtClean="0"/>
          </a:p>
          <a:p>
            <a:r>
              <a:rPr lang="en-US" dirty="0" smtClean="0"/>
              <a:t>Other </a:t>
            </a:r>
            <a:r>
              <a:rPr lang="en-US" dirty="0"/>
              <a:t>possible strategies to reduce VAT not FDA-approved</a:t>
            </a:r>
          </a:p>
          <a:p>
            <a:r>
              <a:rPr lang="en-US" dirty="0"/>
              <a:t>EGRIFTA®  is the only FDA-Approved </a:t>
            </a:r>
            <a:r>
              <a:rPr lang="en-US" dirty="0" smtClean="0"/>
              <a:t>drug </a:t>
            </a:r>
            <a:r>
              <a:rPr lang="en-US" dirty="0"/>
              <a:t>to </a:t>
            </a:r>
            <a:r>
              <a:rPr lang="en-US" dirty="0" smtClean="0"/>
              <a:t>reduce excess abdominal fat accumulation  </a:t>
            </a:r>
            <a:r>
              <a:rPr lang="en-US" dirty="0"/>
              <a:t>in </a:t>
            </a:r>
            <a:r>
              <a:rPr lang="en-US" dirty="0" smtClean="0"/>
              <a:t>HIV-infected patients with lipodystrophy.</a:t>
            </a:r>
            <a:endParaRPr lang="en-US" dirty="0"/>
          </a:p>
          <a:p>
            <a:endParaRPr lang="fr-CA" dirty="0"/>
          </a:p>
        </p:txBody>
      </p:sp>
      <p:sp>
        <p:nvSpPr>
          <p:cNvPr id="4" name="Espace réservé du numéro de diapositive 3"/>
          <p:cNvSpPr>
            <a:spLocks noGrp="1"/>
          </p:cNvSpPr>
          <p:nvPr>
            <p:ph type="sldNum" sz="quarter" idx="10"/>
          </p:nvPr>
        </p:nvSpPr>
        <p:spPr/>
        <p:txBody>
          <a:bodyPr/>
          <a:lstStyle/>
          <a:p>
            <a:fld id="{AC831F42-A02F-4771-BE17-586E9873DE72}" type="slidenum">
              <a:rPr lang="en-CA" smtClean="0"/>
              <a:t>23</a:t>
            </a:fld>
            <a:endParaRPr lang="en-CA"/>
          </a:p>
        </p:txBody>
      </p:sp>
    </p:spTree>
    <p:extLst>
      <p:ext uri="{BB962C8B-B14F-4D97-AF65-F5344CB8AC3E}">
        <p14:creationId xmlns:p14="http://schemas.microsoft.com/office/powerpoint/2010/main" val="2853874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AC831F42-A02F-4771-BE17-586E9873DE72}" type="slidenum">
              <a:rPr lang="en-CA" smtClean="0"/>
              <a:t>24</a:t>
            </a:fld>
            <a:endParaRPr lang="en-CA"/>
          </a:p>
        </p:txBody>
      </p:sp>
    </p:spTree>
    <p:extLst>
      <p:ext uri="{BB962C8B-B14F-4D97-AF65-F5344CB8AC3E}">
        <p14:creationId xmlns:p14="http://schemas.microsoft.com/office/powerpoint/2010/main" val="1606273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there have been marked reductions in HIV-associated morbidity and mortality as a consequence of highly active antiretroviral therapy (HAART), including:</a:t>
            </a:r>
          </a:p>
          <a:p>
            <a:pPr marL="628650" lvl="1" indent="-171450">
              <a:buFont typeface="Arial" panose="020B0604020202020204" pitchFamily="34" charset="0"/>
              <a:buChar char="•"/>
            </a:pPr>
            <a:r>
              <a:rPr lang="en-US" dirty="0" smtClean="0"/>
              <a:t>Significant </a:t>
            </a:r>
            <a:r>
              <a:rPr lang="en-US" dirty="0" err="1" smtClean="0"/>
              <a:t>virologic</a:t>
            </a:r>
            <a:r>
              <a:rPr lang="en-US" dirty="0" smtClean="0"/>
              <a:t> suppression</a:t>
            </a:r>
          </a:p>
          <a:p>
            <a:pPr marL="628650" lvl="1" indent="-171450">
              <a:buFont typeface="Arial" panose="020B0604020202020204" pitchFamily="34" charset="0"/>
              <a:buChar char="•"/>
            </a:pPr>
            <a:r>
              <a:rPr lang="en-US" dirty="0" smtClean="0"/>
              <a:t>Delayed progression to AIDS</a:t>
            </a:r>
          </a:p>
          <a:p>
            <a:pPr marL="628650" lvl="1" indent="-171450">
              <a:buFont typeface="Arial" panose="020B0604020202020204" pitchFamily="34" charset="0"/>
              <a:buChar char="•"/>
            </a:pPr>
            <a:r>
              <a:rPr lang="en-US" dirty="0" smtClean="0"/>
              <a:t>Reductions in hospitalization rates</a:t>
            </a:r>
          </a:p>
          <a:p>
            <a:pPr marL="628650" lvl="1" indent="-171450">
              <a:buFont typeface="Arial" panose="020B0604020202020204" pitchFamily="34" charset="0"/>
              <a:buChar char="•"/>
            </a:pPr>
            <a:r>
              <a:rPr lang="en-US" dirty="0" smtClean="0"/>
              <a:t>Sustained decrease in mortality</a:t>
            </a:r>
          </a:p>
          <a:p>
            <a:pPr marL="628650" lvl="1" indent="-171450">
              <a:buFont typeface="Arial" panose="020B0604020202020204" pitchFamily="34" charset="0"/>
              <a:buChar char="•"/>
            </a:pPr>
            <a:endParaRPr lang="en-US" dirty="0"/>
          </a:p>
          <a:p>
            <a:r>
              <a:rPr lang="en-US" dirty="0" smtClean="0"/>
              <a:t>The HIV-infected population is aging with success in treating HIV. It has been estimated that by 2015, more than 50% of HIV-infected patients in the US will be 50 years old or older. </a:t>
            </a:r>
          </a:p>
          <a:p>
            <a:endParaRPr lang="en-US" dirty="0"/>
          </a:p>
          <a:p>
            <a:r>
              <a:rPr lang="en-US" dirty="0" smtClean="0"/>
              <a:t>With increased longevity, HIV has become a chronic manageable infection, and management has increasingly focused on adverse effects of HIV infection and its treatment, including abdominal lipohypertrophy.</a:t>
            </a:r>
          </a:p>
          <a:p>
            <a:endParaRPr lang="en-CA" dirty="0"/>
          </a:p>
          <a:p>
            <a:r>
              <a:rPr lang="en-CA" dirty="0" smtClean="0"/>
              <a:t>References:</a:t>
            </a:r>
          </a:p>
          <a:p>
            <a:endParaRPr lang="en-CA" dirty="0"/>
          </a:p>
          <a:p>
            <a:pPr marL="228600" indent="-228600">
              <a:buAutoNum type="arabicPeriod"/>
            </a:pPr>
            <a:r>
              <a:rPr lang="en-US" dirty="0" smtClean="0"/>
              <a:t>Chow </a:t>
            </a:r>
            <a:r>
              <a:rPr lang="en-US" dirty="0"/>
              <a:t>DC, et al</a:t>
            </a:r>
            <a:r>
              <a:rPr lang="en-US" dirty="0" smtClean="0"/>
              <a:t>., </a:t>
            </a:r>
            <a:r>
              <a:rPr lang="en-US" i="1" dirty="0"/>
              <a:t>IAPAC Mon</a:t>
            </a:r>
            <a:r>
              <a:rPr lang="en-US" dirty="0"/>
              <a:t>. </a:t>
            </a:r>
            <a:r>
              <a:rPr lang="en-US" dirty="0" smtClean="0"/>
              <a:t>2006.</a:t>
            </a:r>
          </a:p>
          <a:p>
            <a:pPr marL="228600" indent="-228600">
              <a:buAutoNum type="arabicPeriod"/>
            </a:pPr>
            <a:r>
              <a:rPr lang="en-US" dirty="0" smtClean="0"/>
              <a:t>Moyle </a:t>
            </a:r>
            <a:r>
              <a:rPr lang="en-US" dirty="0"/>
              <a:t>G et al</a:t>
            </a:r>
            <a:r>
              <a:rPr lang="en-US" dirty="0" smtClean="0"/>
              <a:t>., </a:t>
            </a:r>
            <a:r>
              <a:rPr lang="en-US" i="1" dirty="0"/>
              <a:t>AIDS Rev </a:t>
            </a:r>
            <a:r>
              <a:rPr lang="en-US" dirty="0" smtClean="0"/>
              <a:t>2010.</a:t>
            </a:r>
          </a:p>
          <a:p>
            <a:pPr marL="228600" indent="-228600">
              <a:buAutoNum type="arabicPeriod"/>
            </a:pPr>
            <a:r>
              <a:rPr lang="en-US" dirty="0" smtClean="0"/>
              <a:t>Luther </a:t>
            </a:r>
            <a:r>
              <a:rPr lang="en-US" dirty="0"/>
              <a:t>VP, </a:t>
            </a:r>
            <a:r>
              <a:rPr lang="en-US" i="1" dirty="0" err="1"/>
              <a:t>Clin</a:t>
            </a:r>
            <a:r>
              <a:rPr lang="en-US" i="1" dirty="0"/>
              <a:t> </a:t>
            </a:r>
            <a:r>
              <a:rPr lang="en-US" i="1" dirty="0" err="1"/>
              <a:t>Geriatr</a:t>
            </a:r>
            <a:r>
              <a:rPr lang="en-US" i="1" dirty="0"/>
              <a:t> </a:t>
            </a:r>
            <a:r>
              <a:rPr lang="en-US" i="1" dirty="0" smtClean="0"/>
              <a:t>Med</a:t>
            </a:r>
            <a:r>
              <a:rPr lang="en-US" dirty="0" smtClean="0"/>
              <a:t> 2007.</a:t>
            </a:r>
          </a:p>
          <a:p>
            <a:pPr marL="228600" indent="-228600">
              <a:buAutoNum type="arabicPeriod"/>
            </a:pPr>
            <a:r>
              <a:rPr lang="en-US" dirty="0" err="1" smtClean="0"/>
              <a:t>Effros</a:t>
            </a:r>
            <a:r>
              <a:rPr lang="en-US" dirty="0" smtClean="0"/>
              <a:t> </a:t>
            </a:r>
            <a:r>
              <a:rPr lang="en-US" dirty="0"/>
              <a:t>RB, et al. </a:t>
            </a:r>
            <a:r>
              <a:rPr lang="en-US" i="1" dirty="0" err="1"/>
              <a:t>Clin</a:t>
            </a:r>
            <a:r>
              <a:rPr lang="en-US" i="1" dirty="0"/>
              <a:t> Infect </a:t>
            </a:r>
            <a:r>
              <a:rPr lang="en-US" i="1" dirty="0" smtClean="0"/>
              <a:t>Dis</a:t>
            </a:r>
            <a:r>
              <a:rPr lang="en-US" dirty="0" smtClean="0"/>
              <a:t> 2008.</a:t>
            </a:r>
            <a:endParaRPr lang="en-US" dirty="0"/>
          </a:p>
          <a:p>
            <a:endParaRPr lang="en-US" dirty="0"/>
          </a:p>
        </p:txBody>
      </p:sp>
      <p:sp>
        <p:nvSpPr>
          <p:cNvPr id="4" name="Slide Number Placeholder 3"/>
          <p:cNvSpPr>
            <a:spLocks noGrp="1"/>
          </p:cNvSpPr>
          <p:nvPr>
            <p:ph type="sldNum" sz="quarter" idx="10"/>
          </p:nvPr>
        </p:nvSpPr>
        <p:spPr/>
        <p:txBody>
          <a:bodyPr/>
          <a:lstStyle/>
          <a:p>
            <a:fld id="{AC831F42-A02F-4771-BE17-586E9873DE72}" type="slidenum">
              <a:rPr lang="en-CA" smtClean="0"/>
              <a:t>3</a:t>
            </a:fld>
            <a:endParaRPr lang="en-CA"/>
          </a:p>
        </p:txBody>
      </p:sp>
    </p:spTree>
    <p:extLst>
      <p:ext uri="{BB962C8B-B14F-4D97-AF65-F5344CB8AC3E}">
        <p14:creationId xmlns:p14="http://schemas.microsoft.com/office/powerpoint/2010/main" val="3549049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7"/>
          <p:cNvSpPr>
            <a:spLocks noGrp="1" noChangeArrowheads="1"/>
          </p:cNvSpPr>
          <p:nvPr>
            <p:ph type="sldNum" sz="quarter" idx="5"/>
          </p:nvPr>
        </p:nvSpPr>
        <p:spPr>
          <a:noFill/>
        </p:spPr>
        <p:txBody>
          <a:bodyPr/>
          <a:lstStyle/>
          <a:p>
            <a:fld id="{CB6BA85A-61CF-4CA9-9575-4EEDB689A8B8}" type="slidenum">
              <a:rPr lang="en-US" smtClean="0">
                <a:solidFill>
                  <a:srgbClr val="000000"/>
                </a:solidFill>
              </a:rPr>
              <a:pPr/>
              <a:t>4</a:t>
            </a:fld>
            <a:endParaRPr lang="en-US" smtClean="0">
              <a:solidFill>
                <a:srgbClr val="000000"/>
              </a:solidFill>
            </a:endParaRPr>
          </a:p>
        </p:txBody>
      </p:sp>
      <p:sp>
        <p:nvSpPr>
          <p:cNvPr id="188418" name="Rectangle 2"/>
          <p:cNvSpPr>
            <a:spLocks noGrp="1" noRot="1" noChangeAspect="1" noChangeArrowheads="1" noTextEdit="1"/>
          </p:cNvSpPr>
          <p:nvPr>
            <p:ph type="sldImg"/>
          </p:nvPr>
        </p:nvSpPr>
        <p:spPr>
          <a:xfrm>
            <a:off x="1028700" y="165100"/>
            <a:ext cx="4826000" cy="3619500"/>
          </a:xfrm>
          <a:ln/>
        </p:spPr>
      </p:sp>
      <p:sp>
        <p:nvSpPr>
          <p:cNvPr id="188419" name="Rectangle 3"/>
          <p:cNvSpPr>
            <a:spLocks noGrp="1" noChangeArrowheads="1"/>
          </p:cNvSpPr>
          <p:nvPr>
            <p:ph type="body" idx="1"/>
          </p:nvPr>
        </p:nvSpPr>
        <p:spPr>
          <a:xfrm>
            <a:off x="152405" y="3876675"/>
            <a:ext cx="6577013" cy="5176838"/>
          </a:xfrm>
          <a:noFill/>
          <a:ln/>
        </p:spPr>
        <p:txBody>
          <a:bodyPr/>
          <a:lstStyle/>
          <a:p>
            <a:r>
              <a:rPr lang="en-US" dirty="0" smtClean="0"/>
              <a:t>HIV-associated lipodystrophy refers to changes in body composition and can present as </a:t>
            </a:r>
            <a:r>
              <a:rPr lang="en-US" dirty="0" err="1" smtClean="0"/>
              <a:t>lipohypertrophy</a:t>
            </a:r>
            <a:r>
              <a:rPr lang="en-US" dirty="0" smtClean="0"/>
              <a:t>, </a:t>
            </a:r>
            <a:r>
              <a:rPr lang="en-US" dirty="0" err="1" smtClean="0"/>
              <a:t>lipoatrophy</a:t>
            </a:r>
            <a:r>
              <a:rPr lang="en-US" dirty="0" smtClean="0"/>
              <a:t> or mixed </a:t>
            </a:r>
            <a:r>
              <a:rPr lang="en-US" dirty="0" err="1" smtClean="0"/>
              <a:t>lipohypertrophy</a:t>
            </a:r>
            <a:r>
              <a:rPr lang="en-US" dirty="0" smtClean="0"/>
              <a:t> and </a:t>
            </a:r>
            <a:r>
              <a:rPr lang="en-US" dirty="0" err="1" smtClean="0"/>
              <a:t>lipoatrophy</a:t>
            </a:r>
            <a:r>
              <a:rPr lang="en-US" dirty="0" smtClean="0"/>
              <a:t> in the same patient, the mixed syndrome. </a:t>
            </a:r>
            <a:r>
              <a:rPr lang="en-US" dirty="0" err="1" smtClean="0"/>
              <a:t>Lipohypertrophy</a:t>
            </a:r>
            <a:r>
              <a:rPr lang="en-US" dirty="0" smtClean="0"/>
              <a:t> means accumulation of fat and can present in any of the following ways – an increase in visceral adipose tissue, enlargement of the </a:t>
            </a:r>
            <a:r>
              <a:rPr lang="en-US" dirty="0" err="1" smtClean="0"/>
              <a:t>dorsocervical</a:t>
            </a:r>
            <a:r>
              <a:rPr lang="en-US" dirty="0" smtClean="0"/>
              <a:t> pad (also known as buffalo hump) and an increase in breast size (also known as gynecomastia).</a:t>
            </a:r>
          </a:p>
          <a:p>
            <a:endParaRPr lang="en-US" dirty="0" smtClean="0"/>
          </a:p>
          <a:p>
            <a:r>
              <a:rPr lang="en-US" dirty="0" err="1" smtClean="0"/>
              <a:t>Lipoatrophy</a:t>
            </a:r>
            <a:r>
              <a:rPr lang="en-US" dirty="0" smtClean="0"/>
              <a:t> refers to fat loss and can present as loss of fat in the face or extremities.</a:t>
            </a:r>
          </a:p>
          <a:p>
            <a:endParaRPr lang="en-US" dirty="0"/>
          </a:p>
          <a:p>
            <a:r>
              <a:rPr lang="en-US" dirty="0" smtClean="0"/>
              <a:t>References:</a:t>
            </a:r>
          </a:p>
          <a:p>
            <a:endParaRPr lang="en-US" dirty="0"/>
          </a:p>
          <a:p>
            <a:r>
              <a:rPr lang="en-US" dirty="0" smtClean="0"/>
              <a:t>Lichtenstein, </a:t>
            </a:r>
            <a:r>
              <a:rPr lang="en-US" i="1" dirty="0" smtClean="0"/>
              <a:t>JAIDS</a:t>
            </a:r>
            <a:r>
              <a:rPr lang="en-US" dirty="0" smtClean="0"/>
              <a:t> 2005.   </a:t>
            </a:r>
          </a:p>
        </p:txBody>
      </p:sp>
    </p:spTree>
    <p:extLst>
      <p:ext uri="{BB962C8B-B14F-4D97-AF65-F5344CB8AC3E}">
        <p14:creationId xmlns:p14="http://schemas.microsoft.com/office/powerpoint/2010/main" val="4021439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7"/>
          <p:cNvSpPr>
            <a:spLocks noGrp="1" noChangeArrowheads="1"/>
          </p:cNvSpPr>
          <p:nvPr>
            <p:ph type="sldNum" sz="quarter" idx="5"/>
          </p:nvPr>
        </p:nvSpPr>
        <p:spPr>
          <a:noFill/>
        </p:spPr>
        <p:txBody>
          <a:bodyPr/>
          <a:lstStyle/>
          <a:p>
            <a:fld id="{CB6BA85A-61CF-4CA9-9575-4EEDB689A8B8}" type="slidenum">
              <a:rPr lang="en-US" smtClean="0">
                <a:solidFill>
                  <a:srgbClr val="000000"/>
                </a:solidFill>
              </a:rPr>
              <a:pPr/>
              <a:t>5</a:t>
            </a:fld>
            <a:endParaRPr lang="en-US" smtClean="0">
              <a:solidFill>
                <a:srgbClr val="000000"/>
              </a:solidFill>
            </a:endParaRPr>
          </a:p>
        </p:txBody>
      </p:sp>
      <p:sp>
        <p:nvSpPr>
          <p:cNvPr id="188418" name="Rectangle 2"/>
          <p:cNvSpPr>
            <a:spLocks noGrp="1" noRot="1" noChangeAspect="1" noChangeArrowheads="1" noTextEdit="1"/>
          </p:cNvSpPr>
          <p:nvPr>
            <p:ph type="sldImg"/>
          </p:nvPr>
        </p:nvSpPr>
        <p:spPr>
          <a:xfrm>
            <a:off x="1028700" y="165100"/>
            <a:ext cx="4826000" cy="3619500"/>
          </a:xfrm>
          <a:ln/>
        </p:spPr>
      </p:sp>
      <p:sp>
        <p:nvSpPr>
          <p:cNvPr id="188419" name="Rectangle 3"/>
          <p:cNvSpPr>
            <a:spLocks noGrp="1" noChangeArrowheads="1"/>
          </p:cNvSpPr>
          <p:nvPr>
            <p:ph type="body" idx="1"/>
          </p:nvPr>
        </p:nvSpPr>
        <p:spPr>
          <a:xfrm>
            <a:off x="152405" y="3876675"/>
            <a:ext cx="6577013" cy="5176838"/>
          </a:xfrm>
          <a:noFill/>
          <a:ln/>
        </p:spPr>
        <p:txBody>
          <a:bodyPr/>
          <a:lstStyle/>
          <a:p>
            <a:r>
              <a:rPr lang="en-US" dirty="0" smtClean="0"/>
              <a:t>The pathogenesis of HIV-associated abdominal lipohypertrophy is not well understood but appears multifactorial. Research to date suggests that factors implicated in the pathogenesis of this condition include the virus itself, antiretroviral medications, abnormalities in adipocyte differentiation, patient-related factors such as baseline body composition, as well as endocrine alterations, including </a:t>
            </a:r>
            <a:r>
              <a:rPr lang="en-US" dirty="0" err="1" smtClean="0"/>
              <a:t>hypogonadism</a:t>
            </a:r>
            <a:r>
              <a:rPr lang="en-US" dirty="0" smtClean="0"/>
              <a:t>, low vitamin D, anomalies of the growth hormone/IGF-1 axis, and growth hormone resistance. </a:t>
            </a:r>
          </a:p>
          <a:p>
            <a:endParaRPr lang="en-US" dirty="0" smtClean="0"/>
          </a:p>
          <a:p>
            <a:r>
              <a:rPr lang="en-US" dirty="0" smtClean="0"/>
              <a:t>Abdominal lipohypertrophy has not been related to specific antiretroviral drugs or to specific antiretroviral classes. Mechanisms by </a:t>
            </a:r>
            <a:r>
              <a:rPr lang="en-US" dirty="0"/>
              <a:t>which antiretroviral drugs </a:t>
            </a:r>
            <a:r>
              <a:rPr lang="en-US" dirty="0" smtClean="0"/>
              <a:t>are believed to contribute the pathogenesis of this condition include the induction of oxidative stress, as well as glucocorticoid activation through inflammation.</a:t>
            </a:r>
          </a:p>
          <a:p>
            <a:endParaRPr lang="en-CA" dirty="0"/>
          </a:p>
          <a:p>
            <a:r>
              <a:rPr lang="en-CA" dirty="0" smtClean="0"/>
              <a:t>References:</a:t>
            </a:r>
          </a:p>
          <a:p>
            <a:endParaRPr lang="en-US" dirty="0" smtClean="0"/>
          </a:p>
          <a:p>
            <a:pPr marL="228600" indent="-228600">
              <a:buAutoNum type="arabicPeriod"/>
            </a:pPr>
            <a:r>
              <a:rPr lang="en-US" dirty="0" err="1" smtClean="0"/>
              <a:t>Falutz</a:t>
            </a:r>
            <a:r>
              <a:rPr lang="en-US" dirty="0" smtClean="0"/>
              <a:t> </a:t>
            </a:r>
            <a:r>
              <a:rPr lang="en-US" dirty="0"/>
              <a:t>J., </a:t>
            </a:r>
            <a:r>
              <a:rPr lang="en-US" i="1" dirty="0" err="1"/>
              <a:t>Curr</a:t>
            </a:r>
            <a:r>
              <a:rPr lang="en-US" i="1" dirty="0"/>
              <a:t> HIV/AIDS Rep </a:t>
            </a:r>
            <a:r>
              <a:rPr lang="en-US" dirty="0" smtClean="0"/>
              <a:t>2011.</a:t>
            </a:r>
          </a:p>
          <a:p>
            <a:pPr marL="228600" indent="-228600">
              <a:buAutoNum type="arabicPeriod"/>
            </a:pPr>
            <a:r>
              <a:rPr lang="en-US" dirty="0" smtClean="0"/>
              <a:t>Agarwal </a:t>
            </a:r>
            <a:r>
              <a:rPr lang="en-US" dirty="0"/>
              <a:t>N et al., </a:t>
            </a:r>
            <a:r>
              <a:rPr lang="en-US" i="1" dirty="0" err="1"/>
              <a:t>Sci</a:t>
            </a:r>
            <a:r>
              <a:rPr lang="en-US" i="1" dirty="0"/>
              <a:t> </a:t>
            </a:r>
            <a:r>
              <a:rPr lang="en-US" i="1" dirty="0" err="1"/>
              <a:t>Transl</a:t>
            </a:r>
            <a:r>
              <a:rPr lang="en-US" i="1" dirty="0"/>
              <a:t> Med</a:t>
            </a:r>
            <a:r>
              <a:rPr lang="en-US" dirty="0"/>
              <a:t>  </a:t>
            </a:r>
            <a:r>
              <a:rPr lang="en-US" dirty="0" smtClean="0"/>
              <a:t>2013.</a:t>
            </a:r>
          </a:p>
          <a:p>
            <a:endParaRPr lang="en-US" dirty="0" smtClean="0"/>
          </a:p>
          <a:p>
            <a:endParaRPr lang="en-US" dirty="0" smtClean="0"/>
          </a:p>
        </p:txBody>
      </p:sp>
    </p:spTree>
    <p:extLst>
      <p:ext uri="{BB962C8B-B14F-4D97-AF65-F5344CB8AC3E}">
        <p14:creationId xmlns:p14="http://schemas.microsoft.com/office/powerpoint/2010/main" val="1403777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prevalence of abdominal </a:t>
            </a:r>
            <a:r>
              <a:rPr lang="en-CA" dirty="0" err="1" smtClean="0"/>
              <a:t>lipohypertrophy</a:t>
            </a:r>
            <a:r>
              <a:rPr lang="en-CA" dirty="0" smtClean="0"/>
              <a:t> has varied greatly across clinical studies. A prevalence rate ranging between 13 and 58%, with a median prevalence value of 30%, has been reported in a paper by Dr. </a:t>
            </a:r>
            <a:r>
              <a:rPr lang="en-CA" dirty="0" err="1" smtClean="0"/>
              <a:t>Cofrancesco</a:t>
            </a:r>
            <a:r>
              <a:rPr lang="en-CA" dirty="0" smtClean="0"/>
              <a:t>. </a:t>
            </a:r>
          </a:p>
          <a:p>
            <a:endParaRPr lang="en-CA" dirty="0"/>
          </a:p>
          <a:p>
            <a:r>
              <a:rPr lang="en-CA" dirty="0"/>
              <a:t>The </a:t>
            </a:r>
            <a:r>
              <a:rPr lang="en-CA" dirty="0" smtClean="0"/>
              <a:t>variability </a:t>
            </a:r>
            <a:r>
              <a:rPr lang="en-CA" dirty="0"/>
              <a:t>in the prevalence estimates for HIV-associated abdominal </a:t>
            </a:r>
            <a:r>
              <a:rPr lang="en-CA" dirty="0" err="1"/>
              <a:t>lipohypertrophy</a:t>
            </a:r>
            <a:r>
              <a:rPr lang="en-CA" dirty="0"/>
              <a:t> is </a:t>
            </a:r>
            <a:r>
              <a:rPr lang="en-CA" dirty="0" smtClean="0"/>
              <a:t>likely </a:t>
            </a:r>
            <a:r>
              <a:rPr lang="en-CA" dirty="0"/>
              <a:t>the result of different diagnostic criteria in the studies, as well as differences in demographics, HIV treatment practices, and disparities between patient and physician assessments for visceral adipose tissue and abdominal </a:t>
            </a:r>
            <a:r>
              <a:rPr lang="en-CA" dirty="0" err="1"/>
              <a:t>lipohypertrophy</a:t>
            </a:r>
            <a:r>
              <a:rPr lang="en-CA" dirty="0" smtClean="0"/>
              <a:t>.</a:t>
            </a:r>
          </a:p>
          <a:p>
            <a:endParaRPr lang="en-CA" dirty="0"/>
          </a:p>
          <a:p>
            <a:r>
              <a:rPr lang="en-CA" dirty="0" smtClean="0"/>
              <a:t>References:</a:t>
            </a:r>
          </a:p>
          <a:p>
            <a:pPr marL="228600" indent="-228600">
              <a:buAutoNum type="arabicPeriod"/>
            </a:pPr>
            <a:r>
              <a:rPr lang="en-CA" dirty="0" err="1" smtClean="0"/>
              <a:t>Cofrancesco</a:t>
            </a:r>
            <a:r>
              <a:rPr lang="en-CA" dirty="0" smtClean="0"/>
              <a:t> </a:t>
            </a:r>
            <a:r>
              <a:rPr lang="en-CA" dirty="0"/>
              <a:t>J, </a:t>
            </a:r>
            <a:r>
              <a:rPr lang="en-CA" i="1" dirty="0"/>
              <a:t>AIDS Patient Care and </a:t>
            </a:r>
            <a:r>
              <a:rPr lang="en-CA" i="1" dirty="0" smtClean="0"/>
              <a:t>STDs</a:t>
            </a:r>
            <a:r>
              <a:rPr lang="en-CA" dirty="0" smtClean="0"/>
              <a:t> 2009</a:t>
            </a:r>
          </a:p>
          <a:p>
            <a:pPr marL="228600" indent="-228600">
              <a:buAutoNum type="arabicPeriod"/>
            </a:pPr>
            <a:r>
              <a:rPr lang="en-CA" dirty="0" smtClean="0"/>
              <a:t>Nguyen </a:t>
            </a:r>
            <a:r>
              <a:rPr lang="en-CA" dirty="0"/>
              <a:t>A et al ., </a:t>
            </a:r>
            <a:r>
              <a:rPr lang="en-CA" i="1" dirty="0"/>
              <a:t>HIV </a:t>
            </a:r>
            <a:r>
              <a:rPr lang="en-CA" i="1" dirty="0" smtClean="0"/>
              <a:t>Med</a:t>
            </a:r>
            <a:r>
              <a:rPr lang="en-CA" dirty="0" smtClean="0"/>
              <a:t> 2008.</a:t>
            </a:r>
          </a:p>
          <a:p>
            <a:pPr marL="228600" indent="-228600">
              <a:buAutoNum type="arabicPeriod"/>
            </a:pPr>
            <a:r>
              <a:rPr lang="en-CA" dirty="0" err="1" smtClean="0"/>
              <a:t>McComsey</a:t>
            </a:r>
            <a:r>
              <a:rPr lang="en-CA" dirty="0" smtClean="0"/>
              <a:t> </a:t>
            </a:r>
            <a:r>
              <a:rPr lang="en-CA" dirty="0"/>
              <a:t>G et al., </a:t>
            </a:r>
            <a:r>
              <a:rPr lang="en-CA" i="1" dirty="0"/>
              <a:t>CROI 2015</a:t>
            </a:r>
            <a:r>
              <a:rPr lang="en-CA" dirty="0"/>
              <a:t>, Seattle, Abstract </a:t>
            </a:r>
            <a:r>
              <a:rPr lang="en-CA" dirty="0" smtClean="0"/>
              <a:t>140.</a:t>
            </a:r>
          </a:p>
          <a:p>
            <a:pPr marL="228600" indent="-228600">
              <a:buAutoNum type="arabicPeriod"/>
            </a:pPr>
            <a:r>
              <a:rPr lang="en-CA" dirty="0" smtClean="0"/>
              <a:t>Martinez </a:t>
            </a:r>
            <a:r>
              <a:rPr lang="en-CA" dirty="0"/>
              <a:t>E et al., </a:t>
            </a:r>
            <a:r>
              <a:rPr lang="en-CA" i="1" dirty="0" err="1"/>
              <a:t>Clin</a:t>
            </a:r>
            <a:r>
              <a:rPr lang="en-CA" i="1" dirty="0"/>
              <a:t> Infect Dis </a:t>
            </a:r>
            <a:r>
              <a:rPr lang="en-CA" dirty="0" smtClean="0"/>
              <a:t>2015.</a:t>
            </a:r>
          </a:p>
          <a:p>
            <a:pPr marL="228600" indent="-228600">
              <a:buAutoNum type="arabicPeriod"/>
            </a:pPr>
            <a:r>
              <a:rPr lang="en-CA" dirty="0" smtClean="0"/>
              <a:t>Lichtenstein </a:t>
            </a:r>
            <a:r>
              <a:rPr lang="en-CA" dirty="0"/>
              <a:t>K.A., </a:t>
            </a:r>
            <a:r>
              <a:rPr lang="en-CA" i="1" dirty="0"/>
              <a:t>JAIDS</a:t>
            </a:r>
            <a:r>
              <a:rPr lang="en-CA" dirty="0"/>
              <a:t> </a:t>
            </a:r>
            <a:r>
              <a:rPr lang="en-CA" dirty="0" smtClean="0"/>
              <a:t>2005. </a:t>
            </a:r>
            <a:endParaRPr lang="en-CA" dirty="0"/>
          </a:p>
          <a:p>
            <a:endParaRPr lang="en-CA" dirty="0"/>
          </a:p>
          <a:p>
            <a:endParaRPr lang="en-CA" dirty="0" smtClean="0"/>
          </a:p>
          <a:p>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AC831F42-A02F-4771-BE17-586E9873DE72}" type="slidenum">
              <a:rPr lang="en-CA" smtClean="0">
                <a:solidFill>
                  <a:prstClr val="black"/>
                </a:solidFill>
              </a:rPr>
              <a:pPr/>
              <a:t>6</a:t>
            </a:fld>
            <a:endParaRPr lang="en-CA">
              <a:solidFill>
                <a:prstClr val="black"/>
              </a:solidFill>
            </a:endParaRPr>
          </a:p>
        </p:txBody>
      </p:sp>
    </p:spTree>
    <p:extLst>
      <p:ext uri="{BB962C8B-B14F-4D97-AF65-F5344CB8AC3E}">
        <p14:creationId xmlns:p14="http://schemas.microsoft.com/office/powerpoint/2010/main" val="497019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Data from the ATADAR Study, a phase 4, open-label, multicenter, randomized clinical study </a:t>
            </a:r>
            <a:r>
              <a:rPr lang="en-CA" dirty="0"/>
              <a:t>in ART-naïve HIV-infected patients </a:t>
            </a:r>
            <a:r>
              <a:rPr lang="en-CA" dirty="0" smtClean="0"/>
              <a:t>showed that treatment with atazanavir or darunavir</a:t>
            </a:r>
            <a:r>
              <a:rPr lang="en-CA" dirty="0"/>
              <a:t> </a:t>
            </a:r>
            <a:r>
              <a:rPr lang="en-CA" dirty="0" smtClean="0"/>
              <a:t>boosted with ritonavir for 96 weeks was associated with a significant increase from baseline in visceral adipose tissue (VAT). The change in VAT was not significantly different between the two ART regimens.</a:t>
            </a:r>
          </a:p>
          <a:p>
            <a:endParaRPr lang="en-CA" dirty="0"/>
          </a:p>
          <a:p>
            <a:r>
              <a:rPr lang="en-CA" dirty="0" smtClean="0"/>
              <a:t>References:</a:t>
            </a:r>
          </a:p>
          <a:p>
            <a:endParaRPr lang="fr-FR" dirty="0" smtClean="0"/>
          </a:p>
          <a:p>
            <a:pPr marL="228600" indent="-228600">
              <a:buAutoNum type="arabicPeriod"/>
            </a:pPr>
            <a:r>
              <a:rPr lang="fr-FR" smtClean="0"/>
              <a:t>Martinez et </a:t>
            </a:r>
            <a:r>
              <a:rPr lang="fr-FR" dirty="0"/>
              <a:t>al., </a:t>
            </a:r>
            <a:r>
              <a:rPr lang="fr-FR" i="1" dirty="0"/>
              <a:t>Clin Infect Dis </a:t>
            </a:r>
            <a:r>
              <a:rPr lang="fr-FR" dirty="0" smtClean="0"/>
              <a:t>2015.</a:t>
            </a:r>
          </a:p>
          <a:p>
            <a:endParaRPr lang="en-CA" dirty="0"/>
          </a:p>
          <a:p>
            <a:endParaRPr lang="en-US" dirty="0"/>
          </a:p>
        </p:txBody>
      </p:sp>
      <p:sp>
        <p:nvSpPr>
          <p:cNvPr id="4" name="Slide Number Placeholder 3"/>
          <p:cNvSpPr>
            <a:spLocks noGrp="1"/>
          </p:cNvSpPr>
          <p:nvPr>
            <p:ph type="sldNum" sz="quarter" idx="10"/>
          </p:nvPr>
        </p:nvSpPr>
        <p:spPr/>
        <p:txBody>
          <a:bodyPr/>
          <a:lstStyle/>
          <a:p>
            <a:fld id="{AC831F42-A02F-4771-BE17-586E9873DE72}" type="slidenum">
              <a:rPr lang="en-CA" smtClean="0"/>
              <a:t>7</a:t>
            </a:fld>
            <a:endParaRPr lang="en-CA"/>
          </a:p>
        </p:txBody>
      </p:sp>
    </p:spTree>
    <p:extLst>
      <p:ext uri="{BB962C8B-B14F-4D97-AF65-F5344CB8AC3E}">
        <p14:creationId xmlns:p14="http://schemas.microsoft.com/office/powerpoint/2010/main" val="3435368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en-US" dirty="0" smtClean="0"/>
              <a:t>Similarly, data from the ACTG A5260s study show that patients starting antiretroviral therapy containing raltegravir and those starting boosted atazanavir or darunavir experienced similar increases from baseline in visceral adipose tissue. </a:t>
            </a:r>
            <a:r>
              <a:rPr lang="en-US" altLang="en-US" dirty="0" smtClean="0"/>
              <a:t>Changes </a:t>
            </a:r>
            <a:r>
              <a:rPr lang="en-US" altLang="en-US" dirty="0"/>
              <a:t>in VAT </a:t>
            </a:r>
            <a:r>
              <a:rPr lang="en-US" altLang="en-US" dirty="0" smtClean="0"/>
              <a:t>were </a:t>
            </a:r>
            <a:r>
              <a:rPr lang="en-US" altLang="en-US" dirty="0"/>
              <a:t>not significantly different between the </a:t>
            </a:r>
            <a:r>
              <a:rPr lang="en-US" altLang="en-US" dirty="0" smtClean="0"/>
              <a:t>boosted </a:t>
            </a:r>
            <a:r>
              <a:rPr lang="en-US" altLang="en-US" dirty="0" err="1" smtClean="0"/>
              <a:t>atazanavir</a:t>
            </a:r>
            <a:r>
              <a:rPr lang="en-US" altLang="en-US" dirty="0" smtClean="0"/>
              <a:t> and </a:t>
            </a:r>
            <a:r>
              <a:rPr lang="en-US" altLang="en-US" dirty="0" err="1" smtClean="0"/>
              <a:t>darunavir</a:t>
            </a:r>
            <a:r>
              <a:rPr lang="en-US" altLang="en-US" dirty="0" smtClean="0"/>
              <a:t> treatment groups (P=0.52) and between the protease inhibitors and the </a:t>
            </a:r>
            <a:r>
              <a:rPr lang="en-US" altLang="en-US" dirty="0" err="1" smtClean="0"/>
              <a:t>raltegravir</a:t>
            </a:r>
            <a:r>
              <a:rPr lang="en-US" altLang="en-US" dirty="0" smtClean="0"/>
              <a:t> treatment groups (P=0.72).</a:t>
            </a:r>
            <a:endParaRPr lang="en-US" altLang="en-US" dirty="0"/>
          </a:p>
          <a:p>
            <a:endParaRPr lang="en-CA" altLang="en-US" dirty="0" smtClean="0"/>
          </a:p>
          <a:p>
            <a:r>
              <a:rPr lang="en-CA" altLang="en-US" dirty="0" smtClean="0"/>
              <a:t>Taken together, data from the ATADAR and the ACTG 5260 studies indicate that abdominal lipohypertrophy continues to be seen in HIV-infected patients, despite the use of metabolically friendly antiretroviral drugs. </a:t>
            </a:r>
          </a:p>
          <a:p>
            <a:endParaRPr lang="en-CA" altLang="en-US" dirty="0"/>
          </a:p>
          <a:p>
            <a:r>
              <a:rPr lang="en-CA" altLang="en-US" dirty="0" smtClean="0"/>
              <a:t>References:</a:t>
            </a:r>
          </a:p>
          <a:p>
            <a:endParaRPr lang="en-CA" altLang="en-US" dirty="0"/>
          </a:p>
          <a:p>
            <a:r>
              <a:rPr lang="en-CA" altLang="en-US" dirty="0" err="1" smtClean="0"/>
              <a:t>McComsey</a:t>
            </a:r>
            <a:r>
              <a:rPr lang="en-CA" altLang="en-US" dirty="0" smtClean="0"/>
              <a:t> et al., </a:t>
            </a:r>
            <a:r>
              <a:rPr lang="en-CA" altLang="en-US" i="1" dirty="0" smtClean="0"/>
              <a:t>CROI</a:t>
            </a:r>
            <a:r>
              <a:rPr lang="en-CA" altLang="en-US" dirty="0" smtClean="0"/>
              <a:t> 2015. </a:t>
            </a:r>
            <a:endParaRPr lang="en-US" altLang="en-US" dirty="0"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56CC9BC-FB01-4F21-805B-5CDB33356055}" type="slidenum">
              <a:rPr lang="en-US" altLang="en-US" smtClean="0">
                <a:latin typeface="Arial" charset="0"/>
              </a:rPr>
              <a:pPr eaLnBrk="1" hangingPunct="1">
                <a:spcBef>
                  <a:spcPct val="0"/>
                </a:spcBef>
              </a:pPr>
              <a:t>8</a:t>
            </a:fld>
            <a:endParaRPr lang="en-US" alt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688182" y="4415790"/>
            <a:ext cx="5633044" cy="4552890"/>
          </a:xfrm>
        </p:spPr>
        <p:txBody>
          <a:bodyPr/>
          <a:lstStyle/>
          <a:p>
            <a:r>
              <a:rPr lang="en-US" dirty="0" smtClean="0"/>
              <a:t>Several methods are used to diagnose abdominal lipohypertrophy in HIV-infected patients.</a:t>
            </a:r>
          </a:p>
          <a:p>
            <a:endParaRPr lang="en-US" dirty="0" smtClean="0"/>
          </a:p>
          <a:p>
            <a:r>
              <a:rPr lang="en-US" dirty="0" smtClean="0"/>
              <a:t>Patient can self diagnose central fat accumulation by noticing an increased abdominal girth, which may be accompanied by symptoms such as gastro-intestinal pain, shortness </a:t>
            </a:r>
            <a:r>
              <a:rPr lang="en-US" dirty="0"/>
              <a:t>of breath, </a:t>
            </a:r>
            <a:r>
              <a:rPr lang="en-US" dirty="0" smtClean="0"/>
              <a:t>and difficulty bending </a:t>
            </a:r>
            <a:r>
              <a:rPr lang="en-US" dirty="0"/>
              <a:t>over.</a:t>
            </a:r>
            <a:endParaRPr lang="en-US" dirty="0" smtClean="0"/>
          </a:p>
          <a:p>
            <a:endParaRPr lang="en-US" dirty="0"/>
          </a:p>
          <a:p>
            <a:r>
              <a:rPr lang="en-US" dirty="0" smtClean="0"/>
              <a:t>Physicians often base their diagnosis on patient self-report, physical examination (for characteristic body-shape changes), and patient symptoms. Anthropometric measurements, including waist circumference, are also used in the clinical setting to diagnose abdominal lipohypertrophy and may offer value assessing visceral adipose tissue.</a:t>
            </a:r>
          </a:p>
          <a:p>
            <a:endParaRPr lang="en-US" dirty="0"/>
          </a:p>
          <a:p>
            <a:r>
              <a:rPr lang="en-US" dirty="0" smtClean="0"/>
              <a:t>Imaging of visceral adipose tissue by CT scan and MRI is costly and not generally feasible in everyday clinical practice. DXA scans can also be used to quantify trunk fat. However, DXA cannot differentiate visceral adipose tissue from subcutaneous adipose tissue, although DXA-derived trunk fat has been shown to correlate well with both CT and MRI-derived visceral adipose tissue.</a:t>
            </a:r>
          </a:p>
          <a:p>
            <a:endParaRPr lang="en-CA" dirty="0" smtClean="0"/>
          </a:p>
          <a:p>
            <a:r>
              <a:rPr lang="en-CA" dirty="0" smtClean="0"/>
              <a:t>Reference:</a:t>
            </a:r>
          </a:p>
          <a:p>
            <a:endParaRPr lang="en-CA" dirty="0"/>
          </a:p>
          <a:p>
            <a:r>
              <a:rPr lang="fr-FR" dirty="0" err="1"/>
              <a:t>Wohl</a:t>
            </a:r>
            <a:r>
              <a:rPr lang="fr-FR" dirty="0"/>
              <a:t> D.A. et al., </a:t>
            </a:r>
            <a:r>
              <a:rPr lang="fr-FR" i="1" dirty="0"/>
              <a:t>Clin Infect Dis </a:t>
            </a:r>
            <a:r>
              <a:rPr lang="fr-FR" dirty="0"/>
              <a:t>2006</a:t>
            </a:r>
            <a:endParaRPr lang="en-US" dirty="0"/>
          </a:p>
        </p:txBody>
      </p:sp>
      <p:sp>
        <p:nvSpPr>
          <p:cNvPr id="4" name="Espace réservé du numéro de diapositive 3"/>
          <p:cNvSpPr>
            <a:spLocks noGrp="1"/>
          </p:cNvSpPr>
          <p:nvPr>
            <p:ph type="sldNum" sz="quarter" idx="10"/>
          </p:nvPr>
        </p:nvSpPr>
        <p:spPr/>
        <p:txBody>
          <a:bodyPr/>
          <a:lstStyle/>
          <a:p>
            <a:fld id="{AC831F42-A02F-4771-BE17-586E9873DE72}" type="slidenum">
              <a:rPr lang="en-CA" smtClean="0"/>
              <a:t>9</a:t>
            </a:fld>
            <a:endParaRPr lang="en-CA"/>
          </a:p>
        </p:txBody>
      </p:sp>
    </p:spTree>
    <p:extLst>
      <p:ext uri="{BB962C8B-B14F-4D97-AF65-F5344CB8AC3E}">
        <p14:creationId xmlns:p14="http://schemas.microsoft.com/office/powerpoint/2010/main" val="3165429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7472024-C24D-4B54-9046-05CCB0D74F7C}" type="slidenum">
              <a:rPr lang="en-CA" smtClean="0"/>
              <a:t>‹#›</a:t>
            </a:fld>
            <a:endParaRPr lang="en-CA"/>
          </a:p>
        </p:txBody>
      </p:sp>
    </p:spTree>
    <p:extLst>
      <p:ext uri="{BB962C8B-B14F-4D97-AF65-F5344CB8AC3E}">
        <p14:creationId xmlns:p14="http://schemas.microsoft.com/office/powerpoint/2010/main" val="201742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7472024-C24D-4B54-9046-05CCB0D74F7C}" type="slidenum">
              <a:rPr lang="en-CA" smtClean="0"/>
              <a:t>‹#›</a:t>
            </a:fld>
            <a:endParaRPr lang="en-CA"/>
          </a:p>
        </p:txBody>
      </p:sp>
    </p:spTree>
    <p:extLst>
      <p:ext uri="{BB962C8B-B14F-4D97-AF65-F5344CB8AC3E}">
        <p14:creationId xmlns:p14="http://schemas.microsoft.com/office/powerpoint/2010/main" val="2899969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7472024-C24D-4B54-9046-05CCB0D74F7C}" type="slidenum">
              <a:rPr lang="en-CA" smtClean="0"/>
              <a:t>‹#›</a:t>
            </a:fld>
            <a:endParaRPr lang="en-CA"/>
          </a:p>
        </p:txBody>
      </p:sp>
    </p:spTree>
    <p:extLst>
      <p:ext uri="{BB962C8B-B14F-4D97-AF65-F5344CB8AC3E}">
        <p14:creationId xmlns:p14="http://schemas.microsoft.com/office/powerpoint/2010/main" val="1060322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4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892828" y="85098"/>
            <a:ext cx="5793971" cy="1143000"/>
          </a:xfrm>
          <a:prstGeom prst="rect">
            <a:avLst/>
          </a:prstGeom>
        </p:spPr>
        <p:txBody>
          <a:bodyPr/>
          <a:lstStyle>
            <a:lvl1pPr algn="r">
              <a:lnSpc>
                <a:spcPct val="150000"/>
              </a:lnSpc>
              <a:defRPr sz="3200">
                <a:solidFill>
                  <a:srgbClr val="A22A3F"/>
                </a:solidFill>
              </a:defRPr>
            </a:lvl1pPr>
          </a:lstStyle>
          <a:p>
            <a:r>
              <a:rPr lang="en-US" smtClean="0"/>
              <a:t>Click to edit Master title style</a:t>
            </a:r>
            <a:endParaRPr lang="fr-CA" dirty="0"/>
          </a:p>
        </p:txBody>
      </p:sp>
      <p:sp>
        <p:nvSpPr>
          <p:cNvPr id="3" name="Espace réservé du contenu 2"/>
          <p:cNvSpPr>
            <a:spLocks noGrp="1"/>
          </p:cNvSpPr>
          <p:nvPr>
            <p:ph idx="1"/>
          </p:nvPr>
        </p:nvSpPr>
        <p:spPr>
          <a:xfrm>
            <a:off x="457200" y="1600200"/>
            <a:ext cx="8229600" cy="4525963"/>
          </a:xfrm>
          <a:prstGeom prst="rect">
            <a:avLst/>
          </a:prstGeom>
        </p:spPr>
        <p:txBody>
          <a:bodyPr/>
          <a:lstStyle>
            <a:lvl1pPr marL="457200" indent="-457200">
              <a:buFont typeface="Arial" panose="020B0604020202020204" pitchFamily="34" charset="0"/>
              <a:buChar char="•"/>
              <a:defRPr sz="2000"/>
            </a:lvl1pPr>
            <a:lvl2pPr marL="914400" indent="-457200">
              <a:buFont typeface="Arial" panose="020B0604020202020204" pitchFamily="34" charset="0"/>
              <a:buChar char="•"/>
              <a:defRPr sz="1800"/>
            </a:lvl2pPr>
            <a:lvl3pPr marL="1257300" indent="-342900">
              <a:buFont typeface="Arial" panose="020B0604020202020204" pitchFamily="34" charset="0"/>
              <a:buChar char="•"/>
              <a:defRPr sz="1800"/>
            </a:lvl3pPr>
            <a:lvl4pPr marL="1714500" indent="-342900">
              <a:buFont typeface="Arial" panose="020B0604020202020204" pitchFamily="34" charset="0"/>
              <a:buChar char="•"/>
              <a:defRPr sz="1800"/>
            </a:lvl4pPr>
            <a:lvl5pPr marL="2114550" indent="-285750">
              <a:buFont typeface="Arial" panose="020B0604020202020204" pitchFamily="34" charset="0"/>
              <a:buChar cha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smtClean="0"/>
          </a:p>
        </p:txBody>
      </p:sp>
      <p:sp>
        <p:nvSpPr>
          <p:cNvPr id="4" name="Espace réservé de la date 3"/>
          <p:cNvSpPr>
            <a:spLocks noGrp="1"/>
          </p:cNvSpPr>
          <p:nvPr>
            <p:ph type="dt" sz="half" idx="10"/>
          </p:nvPr>
        </p:nvSpPr>
        <p:spPr>
          <a:xfrm>
            <a:off x="628650" y="6484687"/>
            <a:ext cx="2057400" cy="365125"/>
          </a:xfrm>
          <a:prstGeom prst="rect">
            <a:avLst/>
          </a:prstGeom>
        </p:spPr>
        <p:txBody>
          <a:bodyPr/>
          <a:lstStyle>
            <a:lvl1pPr>
              <a:defRPr sz="1200">
                <a:solidFill>
                  <a:srgbClr val="A22A3F"/>
                </a:solidFill>
              </a:defRPr>
            </a:lvl1pPr>
          </a:lstStyle>
          <a:p>
            <a:pPr defTabSz="457200"/>
            <a:endParaRPr lang="fr-CA" dirty="0"/>
          </a:p>
        </p:txBody>
      </p:sp>
      <p:sp>
        <p:nvSpPr>
          <p:cNvPr id="5" name="Espace réservé du pied de page 4"/>
          <p:cNvSpPr>
            <a:spLocks noGrp="1"/>
          </p:cNvSpPr>
          <p:nvPr>
            <p:ph type="ftr" sz="quarter" idx="11"/>
          </p:nvPr>
        </p:nvSpPr>
        <p:spPr>
          <a:xfrm>
            <a:off x="3028950" y="6484687"/>
            <a:ext cx="3086100" cy="365125"/>
          </a:xfrm>
          <a:prstGeom prst="rect">
            <a:avLst/>
          </a:prstGeom>
        </p:spPr>
        <p:txBody>
          <a:bodyPr/>
          <a:lstStyle>
            <a:lvl1pPr>
              <a:defRPr sz="1200">
                <a:solidFill>
                  <a:srgbClr val="A22A3F"/>
                </a:solidFill>
              </a:defRPr>
            </a:lvl1pPr>
          </a:lstStyle>
          <a:p>
            <a:pPr algn="ctr" defTabSz="457200"/>
            <a:endParaRPr lang="fr-CA" dirty="0"/>
          </a:p>
        </p:txBody>
      </p:sp>
      <p:sp>
        <p:nvSpPr>
          <p:cNvPr id="6" name="Espace réservé du numéro de diapositive 5"/>
          <p:cNvSpPr>
            <a:spLocks noGrp="1"/>
          </p:cNvSpPr>
          <p:nvPr>
            <p:ph type="sldNum" sz="quarter" idx="12"/>
          </p:nvPr>
        </p:nvSpPr>
        <p:spPr>
          <a:xfrm>
            <a:off x="6457950" y="6484687"/>
            <a:ext cx="2057400" cy="365125"/>
          </a:xfrm>
          <a:prstGeom prst="rect">
            <a:avLst/>
          </a:prstGeom>
        </p:spPr>
        <p:txBody>
          <a:bodyPr/>
          <a:lstStyle>
            <a:lvl1pPr algn="r">
              <a:defRPr sz="1200">
                <a:solidFill>
                  <a:srgbClr val="A22A3F"/>
                </a:solidFill>
              </a:defRPr>
            </a:lvl1pPr>
          </a:lstStyle>
          <a:p>
            <a:pPr defTabSz="457200"/>
            <a:endParaRPr lang="fr-CA" dirty="0"/>
          </a:p>
        </p:txBody>
      </p:sp>
    </p:spTree>
    <p:extLst>
      <p:ext uri="{BB962C8B-B14F-4D97-AF65-F5344CB8AC3E}">
        <p14:creationId xmlns:p14="http://schemas.microsoft.com/office/powerpoint/2010/main" val="38900914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8905" y="137478"/>
            <a:ext cx="8776970" cy="767778"/>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6806703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88229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8" y="1396539"/>
            <a:ext cx="8030719" cy="2123658"/>
          </a:xfrm>
          <a:prstGeom prst="rect">
            <a:avLst/>
          </a:prstGeom>
        </p:spPr>
        <p:txBody>
          <a:bodyPr rtlCol="0"/>
          <a:lstStyle>
            <a:lvl1pPr algn="l" defTabSz="914400" rtl="0" eaLnBrk="1" latinLnBrk="0" hangingPunct="1">
              <a:spcBef>
                <a:spcPts val="1200"/>
              </a:spcBef>
              <a:buFont typeface="Arial" pitchFamily="34" charset="0"/>
              <a:defRPr lang="en-US" sz="2000" kern="1200" smtClean="0">
                <a:solidFill>
                  <a:schemeClr val="tx1"/>
                </a:solidFill>
                <a:latin typeface="Arial" pitchFamily="34" charset="0"/>
                <a:ea typeface="+mn-ea"/>
                <a:cs typeface="Arial" pitchFamily="34" charset="0"/>
              </a:defRPr>
            </a:lvl1pPr>
            <a:lvl2pPr algn="l" defTabSz="914400" rtl="0" eaLnBrk="1" latinLnBrk="0" hangingPunct="1">
              <a:spcBef>
                <a:spcPts val="1200"/>
              </a:spcBef>
              <a:buClr>
                <a:schemeClr val="accent4"/>
              </a:buClr>
              <a:buFont typeface="Arial" pitchFamily="34" charset="0"/>
              <a:defRPr lang="en-US" sz="1800" kern="1200" smtClean="0">
                <a:solidFill>
                  <a:schemeClr val="tx1"/>
                </a:solidFill>
                <a:latin typeface="Arial" pitchFamily="34" charset="0"/>
                <a:ea typeface="+mn-ea"/>
                <a:cs typeface="Arial" pitchFamily="34" charset="0"/>
              </a:defRPr>
            </a:lvl2pPr>
            <a:lvl3pPr algn="l" defTabSz="914400" rtl="0" eaLnBrk="1" latinLnBrk="0" hangingPunct="1">
              <a:spcBef>
                <a:spcPts val="1200"/>
              </a:spcBef>
              <a:buClr>
                <a:schemeClr val="accent5"/>
              </a:buClr>
              <a:buFont typeface="Arial" pitchFamily="34" charset="0"/>
              <a:defRPr lang="en-US" sz="1800" kern="1200" smtClean="0">
                <a:solidFill>
                  <a:schemeClr val="tx1"/>
                </a:solidFill>
                <a:latin typeface="Arial" pitchFamily="34" charset="0"/>
                <a:ea typeface="+mn-ea"/>
                <a:cs typeface="Arial" pitchFamily="34" charset="0"/>
              </a:defRPr>
            </a:lvl3pPr>
            <a:lvl4pPr algn="l" defTabSz="914400" rtl="0" eaLnBrk="1" latinLnBrk="0" hangingPunct="1">
              <a:spcBef>
                <a:spcPts val="1200"/>
              </a:spcBef>
              <a:buClr>
                <a:schemeClr val="accent3"/>
              </a:buClr>
              <a:buFont typeface="Arial" pitchFamily="34" charset="0"/>
              <a:defRPr lang="en-US" sz="1800" kern="1200" smtClean="0">
                <a:solidFill>
                  <a:schemeClr val="tx1"/>
                </a:solidFill>
                <a:latin typeface="Arial" pitchFamily="34" charset="0"/>
                <a:ea typeface="+mn-ea"/>
                <a:cs typeface="Arial" pitchFamily="34" charset="0"/>
              </a:defRPr>
            </a:lvl4pPr>
            <a:lvl5pPr algn="l" defTabSz="914400" rtl="0" eaLnBrk="1" latinLnBrk="0" hangingPunct="1">
              <a:spcBef>
                <a:spcPts val="1200"/>
              </a:spcBef>
              <a:buFont typeface="Arial" pitchFamily="34" charset="0"/>
              <a:defRPr lang="en-US" sz="1800" kern="120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833438" y="301752"/>
            <a:ext cx="8020239" cy="461665"/>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103432106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One Panel Content w/Leader">
    <p:spTree>
      <p:nvGrpSpPr>
        <p:cNvPr id="1" name=""/>
        <p:cNvGrpSpPr/>
        <p:nvPr/>
      </p:nvGrpSpPr>
      <p:grpSpPr>
        <a:xfrm>
          <a:off x="0" y="0"/>
          <a:ext cx="0" cy="0"/>
          <a:chOff x="0" y="0"/>
          <a:chExt cx="0" cy="0"/>
        </a:xfrm>
      </p:grpSpPr>
      <p:sp>
        <p:nvSpPr>
          <p:cNvPr id="2" name="Title 1"/>
          <p:cNvSpPr>
            <a:spLocks noGrp="1"/>
          </p:cNvSpPr>
          <p:nvPr>
            <p:ph type="title"/>
          </p:nvPr>
        </p:nvSpPr>
        <p:spPr>
          <a:xfrm>
            <a:off x="128905" y="137478"/>
            <a:ext cx="8776970" cy="76777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28905" y="1543050"/>
            <a:ext cx="8776970" cy="4705350"/>
          </a:xfrm>
          <a:prstGeom prst="rect">
            <a:avLst/>
          </a:prstGeom>
        </p:spPr>
        <p:txBody>
          <a:bodyPr/>
          <a:lstStyle>
            <a:lvl1pPr>
              <a:spcBef>
                <a:spcPts val="1600"/>
              </a:spcBef>
              <a:defRPr/>
            </a:lvl1pPr>
            <a:lvl2pPr>
              <a:spcBef>
                <a:spcPts val="800"/>
              </a:spcBef>
              <a:defRPr/>
            </a:lvl2pPr>
            <a:lvl3pPr>
              <a:spcBef>
                <a:spcPts val="800"/>
              </a:spcBef>
              <a:defRPr/>
            </a:lvl3pPr>
            <a:lvl4pPr>
              <a:spcBef>
                <a:spcPts val="800"/>
              </a:spcBef>
              <a:defRPr/>
            </a:lvl4pPr>
            <a:lvl5pPr>
              <a:spcBef>
                <a:spcPts val="8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2"/>
          <p:cNvSpPr>
            <a:spLocks noGrp="1"/>
          </p:cNvSpPr>
          <p:nvPr>
            <p:ph type="body" idx="10"/>
          </p:nvPr>
        </p:nvSpPr>
        <p:spPr>
          <a:xfrm>
            <a:off x="128905" y="979234"/>
            <a:ext cx="8776970" cy="506666"/>
          </a:xfrm>
          <a:prstGeom prst="rect">
            <a:avLst/>
          </a:prstGeom>
        </p:spPr>
        <p:txBody>
          <a:bodyPr anchor="t" anchorCtr="0">
            <a:noAutofit/>
          </a:bodyPr>
          <a:lstStyle>
            <a:lvl1pPr marL="0" indent="0">
              <a:spcBef>
                <a:spcPts val="0"/>
              </a:spcBef>
              <a:buNone/>
              <a:defRPr sz="1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55358865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and Leader Only">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128905" y="137478"/>
            <a:ext cx="8776970" cy="76777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8905" y="979234"/>
            <a:ext cx="8776970" cy="506666"/>
          </a:xfrm>
          <a:prstGeom prst="rect">
            <a:avLst/>
          </a:prstGeom>
        </p:spPr>
        <p:txBody>
          <a:bodyPr anchor="t" anchorCtr="0">
            <a:noAutofit/>
          </a:bodyPr>
          <a:lstStyle>
            <a:lvl1pPr marL="0" indent="0">
              <a:spcBef>
                <a:spcPts val="0"/>
              </a:spcBef>
              <a:buNone/>
              <a:defRPr sz="1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79401691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67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7472024-C24D-4B54-9046-05CCB0D74F7C}" type="slidenum">
              <a:rPr lang="en-CA" smtClean="0"/>
              <a:t>‹#›</a:t>
            </a:fld>
            <a:endParaRPr lang="en-CA"/>
          </a:p>
        </p:txBody>
      </p:sp>
    </p:spTree>
    <p:extLst>
      <p:ext uri="{BB962C8B-B14F-4D97-AF65-F5344CB8AC3E}">
        <p14:creationId xmlns:p14="http://schemas.microsoft.com/office/powerpoint/2010/main" val="34734591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4206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892828" y="85098"/>
            <a:ext cx="5793971" cy="1143000"/>
          </a:xfrm>
          <a:prstGeom prst="rect">
            <a:avLst/>
          </a:prstGeom>
        </p:spPr>
        <p:txBody>
          <a:bodyPr/>
          <a:lstStyle>
            <a:lvl1pPr algn="r">
              <a:lnSpc>
                <a:spcPct val="150000"/>
              </a:lnSpc>
              <a:defRPr sz="3200">
                <a:solidFill>
                  <a:srgbClr val="A22A3F"/>
                </a:solidFill>
              </a:defRPr>
            </a:lvl1pPr>
          </a:lstStyle>
          <a:p>
            <a:r>
              <a:rPr lang="en-US" smtClean="0"/>
              <a:t>Click to edit Master title style</a:t>
            </a:r>
            <a:endParaRPr lang="fr-CA" dirty="0"/>
          </a:p>
        </p:txBody>
      </p:sp>
      <p:sp>
        <p:nvSpPr>
          <p:cNvPr id="3" name="Espace réservé du contenu 2"/>
          <p:cNvSpPr>
            <a:spLocks noGrp="1"/>
          </p:cNvSpPr>
          <p:nvPr>
            <p:ph idx="1"/>
          </p:nvPr>
        </p:nvSpPr>
        <p:spPr>
          <a:xfrm>
            <a:off x="457200" y="1600200"/>
            <a:ext cx="8229600" cy="4525963"/>
          </a:xfrm>
          <a:prstGeom prst="rect">
            <a:avLst/>
          </a:prstGeom>
        </p:spPr>
        <p:txBody>
          <a:bodyPr/>
          <a:lstStyle>
            <a:lvl1pPr marL="457200" indent="-457200">
              <a:buFont typeface="Arial" panose="020B0604020202020204" pitchFamily="34" charset="0"/>
              <a:buChar char="•"/>
              <a:defRPr sz="2000"/>
            </a:lvl1pPr>
            <a:lvl2pPr marL="914400" indent="-457200">
              <a:buFont typeface="Arial" panose="020B0604020202020204" pitchFamily="34" charset="0"/>
              <a:buChar char="•"/>
              <a:defRPr sz="1800"/>
            </a:lvl2pPr>
            <a:lvl3pPr marL="1257300" indent="-342900">
              <a:buFont typeface="Arial" panose="020B0604020202020204" pitchFamily="34" charset="0"/>
              <a:buChar char="•"/>
              <a:defRPr sz="1800"/>
            </a:lvl3pPr>
            <a:lvl4pPr marL="1714500" indent="-342900">
              <a:buFont typeface="Arial" panose="020B0604020202020204" pitchFamily="34" charset="0"/>
              <a:buChar char="•"/>
              <a:defRPr sz="1800"/>
            </a:lvl4pPr>
            <a:lvl5pPr marL="2114550" indent="-285750">
              <a:buFont typeface="Arial" panose="020B0604020202020204" pitchFamily="34" charset="0"/>
              <a:buChar cha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smtClean="0"/>
          </a:p>
        </p:txBody>
      </p:sp>
      <p:sp>
        <p:nvSpPr>
          <p:cNvPr id="4" name="Espace réservé de la date 3"/>
          <p:cNvSpPr>
            <a:spLocks noGrp="1"/>
          </p:cNvSpPr>
          <p:nvPr>
            <p:ph type="dt" sz="half" idx="10"/>
          </p:nvPr>
        </p:nvSpPr>
        <p:spPr>
          <a:xfrm>
            <a:off x="628650" y="6484687"/>
            <a:ext cx="2057400" cy="365125"/>
          </a:xfrm>
          <a:prstGeom prst="rect">
            <a:avLst/>
          </a:prstGeom>
        </p:spPr>
        <p:txBody>
          <a:bodyPr/>
          <a:lstStyle>
            <a:lvl1pPr>
              <a:defRPr sz="1200">
                <a:solidFill>
                  <a:srgbClr val="A22A3F"/>
                </a:solidFill>
              </a:defRPr>
            </a:lvl1pPr>
          </a:lstStyle>
          <a:p>
            <a:pPr defTabSz="457200"/>
            <a:endParaRPr lang="fr-CA" dirty="0"/>
          </a:p>
        </p:txBody>
      </p:sp>
      <p:sp>
        <p:nvSpPr>
          <p:cNvPr id="5" name="Espace réservé du pied de page 4"/>
          <p:cNvSpPr>
            <a:spLocks noGrp="1"/>
          </p:cNvSpPr>
          <p:nvPr>
            <p:ph type="ftr" sz="quarter" idx="11"/>
          </p:nvPr>
        </p:nvSpPr>
        <p:spPr>
          <a:xfrm>
            <a:off x="3028950" y="6484687"/>
            <a:ext cx="3086100" cy="365125"/>
          </a:xfrm>
          <a:prstGeom prst="rect">
            <a:avLst/>
          </a:prstGeom>
        </p:spPr>
        <p:txBody>
          <a:bodyPr/>
          <a:lstStyle>
            <a:lvl1pPr>
              <a:defRPr sz="1200">
                <a:solidFill>
                  <a:srgbClr val="A22A3F"/>
                </a:solidFill>
              </a:defRPr>
            </a:lvl1pPr>
          </a:lstStyle>
          <a:p>
            <a:pPr algn="ctr" defTabSz="457200"/>
            <a:endParaRPr lang="fr-CA" dirty="0"/>
          </a:p>
        </p:txBody>
      </p:sp>
      <p:sp>
        <p:nvSpPr>
          <p:cNvPr id="6" name="Espace réservé du numéro de diapositive 5"/>
          <p:cNvSpPr>
            <a:spLocks noGrp="1"/>
          </p:cNvSpPr>
          <p:nvPr>
            <p:ph type="sldNum" sz="quarter" idx="12"/>
          </p:nvPr>
        </p:nvSpPr>
        <p:spPr>
          <a:xfrm>
            <a:off x="6457950" y="6484687"/>
            <a:ext cx="2057400" cy="365125"/>
          </a:xfrm>
          <a:prstGeom prst="rect">
            <a:avLst/>
          </a:prstGeom>
        </p:spPr>
        <p:txBody>
          <a:bodyPr/>
          <a:lstStyle>
            <a:lvl1pPr algn="r">
              <a:defRPr sz="1200">
                <a:solidFill>
                  <a:srgbClr val="A22A3F"/>
                </a:solidFill>
              </a:defRPr>
            </a:lvl1pPr>
          </a:lstStyle>
          <a:p>
            <a:pPr defTabSz="457200"/>
            <a:endParaRPr lang="fr-CA" dirty="0"/>
          </a:p>
        </p:txBody>
      </p:sp>
    </p:spTree>
    <p:extLst>
      <p:ext uri="{BB962C8B-B14F-4D97-AF65-F5344CB8AC3E}">
        <p14:creationId xmlns:p14="http://schemas.microsoft.com/office/powerpoint/2010/main" val="127860038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8905" y="137478"/>
            <a:ext cx="8776970" cy="767778"/>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38381908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772411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8" y="1396539"/>
            <a:ext cx="8030719" cy="2123658"/>
          </a:xfrm>
          <a:prstGeom prst="rect">
            <a:avLst/>
          </a:prstGeom>
        </p:spPr>
        <p:txBody>
          <a:bodyPr rtlCol="0"/>
          <a:lstStyle>
            <a:lvl1pPr algn="l" defTabSz="914400" rtl="0" eaLnBrk="1" latinLnBrk="0" hangingPunct="1">
              <a:spcBef>
                <a:spcPts val="1200"/>
              </a:spcBef>
              <a:buFont typeface="Arial" pitchFamily="34" charset="0"/>
              <a:defRPr lang="en-US" sz="2000" kern="1200" smtClean="0">
                <a:solidFill>
                  <a:schemeClr val="tx1"/>
                </a:solidFill>
                <a:latin typeface="Arial" pitchFamily="34" charset="0"/>
                <a:ea typeface="+mn-ea"/>
                <a:cs typeface="Arial" pitchFamily="34" charset="0"/>
              </a:defRPr>
            </a:lvl1pPr>
            <a:lvl2pPr algn="l" defTabSz="914400" rtl="0" eaLnBrk="1" latinLnBrk="0" hangingPunct="1">
              <a:spcBef>
                <a:spcPts val="1200"/>
              </a:spcBef>
              <a:buClr>
                <a:schemeClr val="accent4"/>
              </a:buClr>
              <a:buFont typeface="Arial" pitchFamily="34" charset="0"/>
              <a:defRPr lang="en-US" sz="1800" kern="1200" smtClean="0">
                <a:solidFill>
                  <a:schemeClr val="tx1"/>
                </a:solidFill>
                <a:latin typeface="Arial" pitchFamily="34" charset="0"/>
                <a:ea typeface="+mn-ea"/>
                <a:cs typeface="Arial" pitchFamily="34" charset="0"/>
              </a:defRPr>
            </a:lvl2pPr>
            <a:lvl3pPr algn="l" defTabSz="914400" rtl="0" eaLnBrk="1" latinLnBrk="0" hangingPunct="1">
              <a:spcBef>
                <a:spcPts val="1200"/>
              </a:spcBef>
              <a:buClr>
                <a:schemeClr val="accent5"/>
              </a:buClr>
              <a:buFont typeface="Arial" pitchFamily="34" charset="0"/>
              <a:defRPr lang="en-US" sz="1800" kern="1200" smtClean="0">
                <a:solidFill>
                  <a:schemeClr val="tx1"/>
                </a:solidFill>
                <a:latin typeface="Arial" pitchFamily="34" charset="0"/>
                <a:ea typeface="+mn-ea"/>
                <a:cs typeface="Arial" pitchFamily="34" charset="0"/>
              </a:defRPr>
            </a:lvl3pPr>
            <a:lvl4pPr algn="l" defTabSz="914400" rtl="0" eaLnBrk="1" latinLnBrk="0" hangingPunct="1">
              <a:spcBef>
                <a:spcPts val="1200"/>
              </a:spcBef>
              <a:buClr>
                <a:schemeClr val="accent3"/>
              </a:buClr>
              <a:buFont typeface="Arial" pitchFamily="34" charset="0"/>
              <a:defRPr lang="en-US" sz="1800" kern="1200" smtClean="0">
                <a:solidFill>
                  <a:schemeClr val="tx1"/>
                </a:solidFill>
                <a:latin typeface="Arial" pitchFamily="34" charset="0"/>
                <a:ea typeface="+mn-ea"/>
                <a:cs typeface="Arial" pitchFamily="34" charset="0"/>
              </a:defRPr>
            </a:lvl4pPr>
            <a:lvl5pPr algn="l" defTabSz="914400" rtl="0" eaLnBrk="1" latinLnBrk="0" hangingPunct="1">
              <a:spcBef>
                <a:spcPts val="1200"/>
              </a:spcBef>
              <a:buFont typeface="Arial" pitchFamily="34" charset="0"/>
              <a:defRPr lang="en-US" sz="1800" kern="120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833438" y="301752"/>
            <a:ext cx="8020239" cy="461665"/>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62404477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One Panel Content w/Leader">
    <p:spTree>
      <p:nvGrpSpPr>
        <p:cNvPr id="1" name=""/>
        <p:cNvGrpSpPr/>
        <p:nvPr/>
      </p:nvGrpSpPr>
      <p:grpSpPr>
        <a:xfrm>
          <a:off x="0" y="0"/>
          <a:ext cx="0" cy="0"/>
          <a:chOff x="0" y="0"/>
          <a:chExt cx="0" cy="0"/>
        </a:xfrm>
      </p:grpSpPr>
      <p:sp>
        <p:nvSpPr>
          <p:cNvPr id="2" name="Title 1"/>
          <p:cNvSpPr>
            <a:spLocks noGrp="1"/>
          </p:cNvSpPr>
          <p:nvPr>
            <p:ph type="title"/>
          </p:nvPr>
        </p:nvSpPr>
        <p:spPr>
          <a:xfrm>
            <a:off x="128905" y="137478"/>
            <a:ext cx="8776970" cy="76777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28905" y="1543050"/>
            <a:ext cx="8776970" cy="4705350"/>
          </a:xfrm>
          <a:prstGeom prst="rect">
            <a:avLst/>
          </a:prstGeom>
        </p:spPr>
        <p:txBody>
          <a:bodyPr/>
          <a:lstStyle>
            <a:lvl1pPr>
              <a:spcBef>
                <a:spcPts val="1600"/>
              </a:spcBef>
              <a:defRPr/>
            </a:lvl1pPr>
            <a:lvl2pPr>
              <a:spcBef>
                <a:spcPts val="800"/>
              </a:spcBef>
              <a:defRPr/>
            </a:lvl2pPr>
            <a:lvl3pPr>
              <a:spcBef>
                <a:spcPts val="800"/>
              </a:spcBef>
              <a:defRPr/>
            </a:lvl3pPr>
            <a:lvl4pPr>
              <a:spcBef>
                <a:spcPts val="800"/>
              </a:spcBef>
              <a:defRPr/>
            </a:lvl4pPr>
            <a:lvl5pPr>
              <a:spcBef>
                <a:spcPts val="8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2"/>
          <p:cNvSpPr>
            <a:spLocks noGrp="1"/>
          </p:cNvSpPr>
          <p:nvPr>
            <p:ph type="body" idx="10"/>
          </p:nvPr>
        </p:nvSpPr>
        <p:spPr>
          <a:xfrm>
            <a:off x="128905" y="979234"/>
            <a:ext cx="8776970" cy="506666"/>
          </a:xfrm>
          <a:prstGeom prst="rect">
            <a:avLst/>
          </a:prstGeom>
        </p:spPr>
        <p:txBody>
          <a:bodyPr anchor="t" anchorCtr="0">
            <a:noAutofit/>
          </a:bodyPr>
          <a:lstStyle>
            <a:lvl1pPr marL="0" indent="0">
              <a:spcBef>
                <a:spcPts val="0"/>
              </a:spcBef>
              <a:buNone/>
              <a:defRPr sz="1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63047476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and Leader Only">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128905" y="137478"/>
            <a:ext cx="8776970" cy="76777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8905" y="979234"/>
            <a:ext cx="8776970" cy="506666"/>
          </a:xfrm>
          <a:prstGeom prst="rect">
            <a:avLst/>
          </a:prstGeom>
        </p:spPr>
        <p:txBody>
          <a:bodyPr anchor="t" anchorCtr="0">
            <a:noAutofit/>
          </a:bodyPr>
          <a:lstStyle>
            <a:lvl1pPr marL="0" indent="0">
              <a:spcBef>
                <a:spcPts val="0"/>
              </a:spcBef>
              <a:buNone/>
              <a:defRPr sz="1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32640812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74845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a:prstGeom prst="rect">
            <a:avLst/>
          </a:prstGeom>
        </p:spPr>
        <p:txBody>
          <a:bodyPr/>
          <a:lstStyle/>
          <a:p>
            <a:pPr lvl="0"/>
            <a:endParaRPr lang="en-US" noProof="0" smtClean="0"/>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solidFill>
                <a:srgbClr val="FFFFFF"/>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solidFill>
                <a:srgbClr val="FFFFFF"/>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50C17003-94C4-4716-AB4C-7642065F0A73}"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163922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CA">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CA">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7472024-C24D-4B54-9046-05CCB0D74F7C}" type="slidenum">
              <a:rPr lang="en-CA" smtClean="0">
                <a:solidFill>
                  <a:prstClr val="black"/>
                </a:solidFill>
              </a:rPr>
              <a:pPr/>
              <a:t>‹#›</a:t>
            </a:fld>
            <a:endParaRPr lang="en-CA">
              <a:solidFill>
                <a:prstClr val="black"/>
              </a:solidFill>
            </a:endParaRPr>
          </a:p>
        </p:txBody>
      </p:sp>
    </p:spTree>
    <p:extLst>
      <p:ext uri="{BB962C8B-B14F-4D97-AF65-F5344CB8AC3E}">
        <p14:creationId xmlns:p14="http://schemas.microsoft.com/office/powerpoint/2010/main" val="3053141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7472024-C24D-4B54-9046-05CCB0D74F7C}" type="slidenum">
              <a:rPr lang="en-CA" smtClean="0"/>
              <a:t>‹#›</a:t>
            </a:fld>
            <a:endParaRPr lang="en-CA"/>
          </a:p>
        </p:txBody>
      </p:sp>
    </p:spTree>
    <p:extLst>
      <p:ext uri="{BB962C8B-B14F-4D97-AF65-F5344CB8AC3E}">
        <p14:creationId xmlns:p14="http://schemas.microsoft.com/office/powerpoint/2010/main" val="548031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8"/>
          <p:cNvSpPr>
            <a:spLocks noGrp="1"/>
          </p:cNvSpPr>
          <p:nvPr>
            <p:ph type="sldNum" sz="quarter" idx="10"/>
          </p:nvPr>
        </p:nvSpPr>
        <p:spPr>
          <a:xfrm>
            <a:off x="8153400" y="6421438"/>
            <a:ext cx="762000" cy="365125"/>
          </a:xfrm>
          <a:prstGeom prst="rect">
            <a:avLst/>
          </a:prstGeom>
        </p:spPr>
        <p:txBody>
          <a:bodyPr/>
          <a:lstStyle>
            <a:lvl1pPr>
              <a:defRPr/>
            </a:lvl1pPr>
          </a:lstStyle>
          <a:p>
            <a:pPr>
              <a:defRPr/>
            </a:pPr>
            <a:fld id="{9842806B-F44E-4C73-876E-392C381E08B8}"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354113708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7472024-C24D-4B54-9046-05CCB0D74F7C}" type="slidenum">
              <a:rPr lang="en-CA" smtClean="0"/>
              <a:t>‹#›</a:t>
            </a:fld>
            <a:endParaRPr lang="en-CA"/>
          </a:p>
        </p:txBody>
      </p:sp>
    </p:spTree>
    <p:extLst>
      <p:ext uri="{BB962C8B-B14F-4D97-AF65-F5344CB8AC3E}">
        <p14:creationId xmlns:p14="http://schemas.microsoft.com/office/powerpoint/2010/main" val="124054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7472024-C24D-4B54-9046-05CCB0D74F7C}" type="slidenum">
              <a:rPr lang="en-CA" smtClean="0"/>
              <a:t>‹#›</a:t>
            </a:fld>
            <a:endParaRPr lang="en-CA"/>
          </a:p>
        </p:txBody>
      </p:sp>
    </p:spTree>
    <p:extLst>
      <p:ext uri="{BB962C8B-B14F-4D97-AF65-F5344CB8AC3E}">
        <p14:creationId xmlns:p14="http://schemas.microsoft.com/office/powerpoint/2010/main" val="37795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7472024-C24D-4B54-9046-05CCB0D74F7C}" type="slidenum">
              <a:rPr lang="en-CA" smtClean="0"/>
              <a:t>‹#›</a:t>
            </a:fld>
            <a:endParaRPr lang="en-CA"/>
          </a:p>
        </p:txBody>
      </p:sp>
    </p:spTree>
    <p:extLst>
      <p:ext uri="{BB962C8B-B14F-4D97-AF65-F5344CB8AC3E}">
        <p14:creationId xmlns:p14="http://schemas.microsoft.com/office/powerpoint/2010/main" val="298022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7472024-C24D-4B54-9046-05CCB0D74F7C}" type="slidenum">
              <a:rPr lang="en-CA" smtClean="0"/>
              <a:t>‹#›</a:t>
            </a:fld>
            <a:endParaRPr lang="en-CA"/>
          </a:p>
        </p:txBody>
      </p:sp>
    </p:spTree>
    <p:extLst>
      <p:ext uri="{BB962C8B-B14F-4D97-AF65-F5344CB8AC3E}">
        <p14:creationId xmlns:p14="http://schemas.microsoft.com/office/powerpoint/2010/main" val="11440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7472024-C24D-4B54-9046-05CCB0D74F7C}" type="slidenum">
              <a:rPr lang="en-CA" smtClean="0"/>
              <a:t>‹#›</a:t>
            </a:fld>
            <a:endParaRPr lang="en-CA"/>
          </a:p>
        </p:txBody>
      </p:sp>
    </p:spTree>
    <p:extLst>
      <p:ext uri="{BB962C8B-B14F-4D97-AF65-F5344CB8AC3E}">
        <p14:creationId xmlns:p14="http://schemas.microsoft.com/office/powerpoint/2010/main" val="293955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7472024-C24D-4B54-9046-05CCB0D74F7C}" type="slidenum">
              <a:rPr lang="en-CA" smtClean="0"/>
              <a:t>‹#›</a:t>
            </a:fld>
            <a:endParaRPr lang="en-CA"/>
          </a:p>
        </p:txBody>
      </p:sp>
    </p:spTree>
    <p:extLst>
      <p:ext uri="{BB962C8B-B14F-4D97-AF65-F5344CB8AC3E}">
        <p14:creationId xmlns:p14="http://schemas.microsoft.com/office/powerpoint/2010/main" val="94070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1.jp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image" Target="../media/image1.jp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72024-C24D-4B54-9046-05CCB0D74F7C}" type="slidenum">
              <a:rPr lang="en-CA" smtClean="0"/>
              <a:t>‹#›</a:t>
            </a:fld>
            <a:endParaRPr lang="en-CA"/>
          </a:p>
        </p:txBody>
      </p:sp>
    </p:spTree>
    <p:extLst>
      <p:ext uri="{BB962C8B-B14F-4D97-AF65-F5344CB8AC3E}">
        <p14:creationId xmlns:p14="http://schemas.microsoft.com/office/powerpoint/2010/main" val="219200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0"/>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91008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87239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diagramQuickStyle" Target="../diagrams/quickStyle5.xml"/><Relationship Id="rId18" Type="http://schemas.openxmlformats.org/officeDocument/2006/relationships/diagramQuickStyle" Target="../diagrams/quickStyle6.xml"/><Relationship Id="rId3" Type="http://schemas.openxmlformats.org/officeDocument/2006/relationships/notesSlide" Target="../notesSlides/notesSlide10.xml"/><Relationship Id="rId7" Type="http://schemas.openxmlformats.org/officeDocument/2006/relationships/diagramColors" Target="../diagrams/colors4.xml"/><Relationship Id="rId12" Type="http://schemas.openxmlformats.org/officeDocument/2006/relationships/diagramLayout" Target="../diagrams/layout5.xml"/><Relationship Id="rId17" Type="http://schemas.openxmlformats.org/officeDocument/2006/relationships/diagramLayout" Target="../diagrams/layout6.xml"/><Relationship Id="rId2" Type="http://schemas.openxmlformats.org/officeDocument/2006/relationships/slideLayout" Target="../slideLayouts/slideLayout14.xml"/><Relationship Id="rId16" Type="http://schemas.openxmlformats.org/officeDocument/2006/relationships/diagramData" Target="../diagrams/data6.xml"/><Relationship Id="rId20" Type="http://schemas.microsoft.com/office/2007/relationships/diagramDrawing" Target="../diagrams/drawing6.xml"/><Relationship Id="rId1" Type="http://schemas.openxmlformats.org/officeDocument/2006/relationships/vmlDrawing" Target="../drawings/vmlDrawing1.vml"/><Relationship Id="rId6" Type="http://schemas.openxmlformats.org/officeDocument/2006/relationships/diagramQuickStyle" Target="../diagrams/quickStyle4.xml"/><Relationship Id="rId11" Type="http://schemas.openxmlformats.org/officeDocument/2006/relationships/diagramData" Target="../diagrams/data5.xml"/><Relationship Id="rId5" Type="http://schemas.openxmlformats.org/officeDocument/2006/relationships/diagramLayout" Target="../diagrams/layout4.xml"/><Relationship Id="rId15" Type="http://schemas.microsoft.com/office/2007/relationships/diagramDrawing" Target="../diagrams/drawing5.xml"/><Relationship Id="rId10" Type="http://schemas.openxmlformats.org/officeDocument/2006/relationships/image" Target="../media/image4.png"/><Relationship Id="rId19" Type="http://schemas.openxmlformats.org/officeDocument/2006/relationships/diagramColors" Target="../diagrams/colors6.xml"/><Relationship Id="rId4" Type="http://schemas.openxmlformats.org/officeDocument/2006/relationships/diagramData" Target="../diagrams/data4.xml"/><Relationship Id="rId9" Type="http://schemas.openxmlformats.org/officeDocument/2006/relationships/oleObject" Target="../embeddings/oleObject1.bin"/><Relationship Id="rId14" Type="http://schemas.openxmlformats.org/officeDocument/2006/relationships/diagramColors" Target="../diagrams/colors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18.xml"/><Relationship Id="rId13" Type="http://schemas.openxmlformats.org/officeDocument/2006/relationships/image" Target="../media/image2.png"/><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0" i="1" dirty="0"/>
              <a:t>MODULE 1: Increasing Understanding of the Condition</a:t>
            </a:r>
            <a:r>
              <a:rPr lang="en-CA" dirty="0"/>
              <a:t/>
            </a:r>
            <a:br>
              <a:rPr lang="en-CA" dirty="0"/>
            </a:br>
            <a:endParaRPr lang="en-CA" dirty="0"/>
          </a:p>
        </p:txBody>
      </p:sp>
      <p:sp>
        <p:nvSpPr>
          <p:cNvPr id="3" name="Text Placeholder 2"/>
          <p:cNvSpPr>
            <a:spLocks noGrp="1"/>
          </p:cNvSpPr>
          <p:nvPr>
            <p:ph type="body" idx="1"/>
          </p:nvPr>
        </p:nvSpPr>
        <p:spPr>
          <a:xfrm>
            <a:off x="755576" y="1700808"/>
            <a:ext cx="7772400" cy="2346053"/>
          </a:xfrm>
        </p:spPr>
        <p:txBody>
          <a:bodyPr>
            <a:noAutofit/>
          </a:bodyPr>
          <a:lstStyle/>
          <a:p>
            <a:pPr lvl="0"/>
            <a:r>
              <a:rPr lang="en-CA" sz="3600" b="1" cap="all" dirty="0">
                <a:solidFill>
                  <a:srgbClr val="0070C0"/>
                </a:solidFill>
                <a:latin typeface="+mj-lt"/>
                <a:ea typeface="+mj-ea"/>
                <a:cs typeface="+mj-cs"/>
              </a:rPr>
              <a:t>Excess Abdominal Fat in HIV –infected Patients with </a:t>
            </a:r>
            <a:r>
              <a:rPr lang="en-CA" sz="3600" b="1" cap="all" dirty="0" err="1">
                <a:solidFill>
                  <a:srgbClr val="0070C0"/>
                </a:solidFill>
                <a:latin typeface="+mj-lt"/>
                <a:ea typeface="+mj-ea"/>
                <a:cs typeface="+mj-cs"/>
              </a:rPr>
              <a:t>Lipodystrophy</a:t>
            </a:r>
            <a:r>
              <a:rPr lang="en-CA" sz="3600" b="1" cap="all" dirty="0">
                <a:solidFill>
                  <a:srgbClr val="0070C0"/>
                </a:solidFill>
                <a:latin typeface="+mj-lt"/>
                <a:ea typeface="+mj-ea"/>
                <a:cs typeface="+mj-cs"/>
              </a:rPr>
              <a:t> (Abdominal </a:t>
            </a:r>
            <a:r>
              <a:rPr lang="en-CA" sz="3600" b="1" cap="all" dirty="0" err="1">
                <a:solidFill>
                  <a:srgbClr val="0070C0"/>
                </a:solidFill>
                <a:latin typeface="+mj-lt"/>
                <a:ea typeface="+mj-ea"/>
                <a:cs typeface="+mj-cs"/>
              </a:rPr>
              <a:t>Lipohypertrophy</a:t>
            </a:r>
            <a:r>
              <a:rPr lang="en-CA" sz="3600" b="1" cap="all" dirty="0">
                <a:solidFill>
                  <a:srgbClr val="0070C0"/>
                </a:solidFill>
                <a:latin typeface="+mj-lt"/>
                <a:ea typeface="+mj-ea"/>
                <a:cs typeface="+mj-cs"/>
              </a:rPr>
              <a:t>) </a:t>
            </a:r>
          </a:p>
        </p:txBody>
      </p:sp>
      <p:sp>
        <p:nvSpPr>
          <p:cNvPr id="4" name="Footer Placeholder 3"/>
          <p:cNvSpPr txBox="1">
            <a:spLocks/>
          </p:cNvSpPr>
          <p:nvPr/>
        </p:nvSpPr>
        <p:spPr>
          <a:xfrm>
            <a:off x="2483768" y="6484687"/>
            <a:ext cx="4248472" cy="365125"/>
          </a:xfrm>
          <a:prstGeom prst="rect">
            <a:avLst/>
          </a:prstGeom>
        </p:spPr>
        <p:txBody>
          <a:bodyPr/>
          <a:lstStyle>
            <a:defPPr>
              <a:defRPr lang="en-US"/>
            </a:defPPr>
            <a:lvl1pPr marL="0" algn="l" defTabSz="914400" rtl="0" eaLnBrk="1" latinLnBrk="0" hangingPunct="1">
              <a:defRPr sz="1200" kern="1200">
                <a:solidFill>
                  <a:srgbClr val="A22A3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rgbClr val="FFFFFF">
                    <a:lumMod val="50000"/>
                  </a:srgbClr>
                </a:solidFill>
                <a:effectLst/>
                <a:uLnTx/>
                <a:uFillTx/>
                <a:latin typeface="Calibri"/>
                <a:ea typeface="+mn-ea"/>
                <a:cs typeface="+mn-cs"/>
              </a:rPr>
              <a:t>Copyright © 2015.  All Rights Reserved.  Property of Theratechnologies </a:t>
            </a:r>
            <a:r>
              <a:rPr kumimoji="0" lang="en-US" sz="1050" b="0" i="0" u="none" strike="noStrike" kern="0" cap="none" spc="0" normalizeH="0" baseline="0" noProof="0" dirty="0" err="1" smtClean="0">
                <a:ln>
                  <a:noFill/>
                </a:ln>
                <a:solidFill>
                  <a:srgbClr val="FFFFFF">
                    <a:lumMod val="50000"/>
                  </a:srgbClr>
                </a:solidFill>
                <a:effectLst/>
                <a:uLnTx/>
                <a:uFillTx/>
                <a:latin typeface="Calibri"/>
                <a:ea typeface="+mn-ea"/>
                <a:cs typeface="+mn-cs"/>
              </a:rPr>
              <a:t>Inc</a:t>
            </a:r>
            <a:endParaRPr kumimoji="0" lang="en-CA" sz="1050" b="0" i="0" u="none" strike="noStrike" kern="1200" cap="none" spc="0" normalizeH="0" baseline="0" noProof="0" dirty="0">
              <a:ln>
                <a:noFill/>
              </a:ln>
              <a:solidFill>
                <a:srgbClr val="A22A3F"/>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r>
              <a:rPr lang="en-CA" dirty="0" smtClean="0">
                <a:solidFill>
                  <a:srgbClr val="C00000"/>
                </a:solidFill>
              </a:rPr>
              <a:t>1</a:t>
            </a:r>
            <a:endParaRPr lang="en-CA" dirty="0">
              <a:solidFill>
                <a:srgbClr val="C00000"/>
              </a:solidFill>
            </a:endParaRPr>
          </a:p>
        </p:txBody>
      </p:sp>
    </p:spTree>
    <p:extLst>
      <p:ext uri="{BB962C8B-B14F-4D97-AF65-F5344CB8AC3E}">
        <p14:creationId xmlns:p14="http://schemas.microsoft.com/office/powerpoint/2010/main" val="3907074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252750151"/>
              </p:ext>
            </p:extLst>
          </p:nvPr>
        </p:nvGraphicFramePr>
        <p:xfrm>
          <a:off x="376399" y="1124744"/>
          <a:ext cx="8748464" cy="7005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32856" name="Group 14"/>
          <p:cNvGrpSpPr>
            <a:grpSpLocks/>
          </p:cNvGrpSpPr>
          <p:nvPr/>
        </p:nvGrpSpPr>
        <p:grpSpPr bwMode="auto">
          <a:xfrm>
            <a:off x="467544" y="2057244"/>
            <a:ext cx="4262438" cy="3005137"/>
            <a:chOff x="2821" y="1501"/>
            <a:chExt cx="2685" cy="1893"/>
          </a:xfrm>
        </p:grpSpPr>
        <p:graphicFrame>
          <p:nvGraphicFramePr>
            <p:cNvPr id="32854" name="Object 86"/>
            <p:cNvGraphicFramePr>
              <a:graphicFrameLocks noChangeAspect="1"/>
            </p:cNvGraphicFramePr>
            <p:nvPr>
              <p:extLst>
                <p:ext uri="{D42A27DB-BD31-4B8C-83A1-F6EECF244321}">
                  <p14:modId xmlns:p14="http://schemas.microsoft.com/office/powerpoint/2010/main" val="2921906317"/>
                </p:ext>
              </p:extLst>
            </p:nvPr>
          </p:nvGraphicFramePr>
          <p:xfrm>
            <a:off x="2821" y="1501"/>
            <a:ext cx="2685" cy="1893"/>
          </p:xfrm>
          <a:graphic>
            <a:graphicData uri="http://schemas.openxmlformats.org/presentationml/2006/ole">
              <mc:AlternateContent xmlns:mc="http://schemas.openxmlformats.org/markup-compatibility/2006">
                <mc:Choice xmlns:v="urn:schemas-microsoft-com:vml" Requires="v">
                  <p:oleObj spid="_x0000_s4477" name="Bitmap Image" r:id="rId9" imgW="3666667" imgH="2542857" progId="PBrush">
                    <p:embed/>
                  </p:oleObj>
                </mc:Choice>
                <mc:Fallback>
                  <p:oleObj name="Bitmap Image" r:id="rId9" imgW="3666667" imgH="2542857" progId="PBrush">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l="2744" b="3236"/>
                        <a:stretch>
                          <a:fillRect/>
                        </a:stretch>
                      </p:blipFill>
                      <p:spPr bwMode="auto">
                        <a:xfrm>
                          <a:off x="2821" y="1501"/>
                          <a:ext cx="2685" cy="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rgbClr val="00009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864" name="Freeform 4"/>
            <p:cNvSpPr>
              <a:spLocks/>
            </p:cNvSpPr>
            <p:nvPr/>
          </p:nvSpPr>
          <p:spPr bwMode="auto">
            <a:xfrm>
              <a:off x="3111" y="2985"/>
              <a:ext cx="883" cy="332"/>
            </a:xfrm>
            <a:custGeom>
              <a:avLst/>
              <a:gdLst>
                <a:gd name="T0" fmla="*/ 25 w 883"/>
                <a:gd name="T1" fmla="*/ 0 h 332"/>
                <a:gd name="T2" fmla="*/ 58 w 883"/>
                <a:gd name="T3" fmla="*/ 22 h 332"/>
                <a:gd name="T4" fmla="*/ 80 w 883"/>
                <a:gd name="T5" fmla="*/ 55 h 332"/>
                <a:gd name="T6" fmla="*/ 269 w 883"/>
                <a:gd name="T7" fmla="*/ 77 h 332"/>
                <a:gd name="T8" fmla="*/ 391 w 883"/>
                <a:gd name="T9" fmla="*/ 66 h 332"/>
                <a:gd name="T10" fmla="*/ 424 w 883"/>
                <a:gd name="T11" fmla="*/ 55 h 332"/>
                <a:gd name="T12" fmla="*/ 446 w 883"/>
                <a:gd name="T13" fmla="*/ 89 h 332"/>
                <a:gd name="T14" fmla="*/ 745 w 883"/>
                <a:gd name="T15" fmla="*/ 244 h 332"/>
                <a:gd name="T16" fmla="*/ 789 w 883"/>
                <a:gd name="T17" fmla="*/ 266 h 332"/>
                <a:gd name="T18" fmla="*/ 856 w 883"/>
                <a:gd name="T19" fmla="*/ 288 h 332"/>
                <a:gd name="T20" fmla="*/ 834 w 883"/>
                <a:gd name="T21" fmla="*/ 332 h 332"/>
                <a:gd name="T22" fmla="*/ 368 w 883"/>
                <a:gd name="T23" fmla="*/ 321 h 332"/>
                <a:gd name="T24" fmla="*/ 302 w 883"/>
                <a:gd name="T25" fmla="*/ 288 h 332"/>
                <a:gd name="T26" fmla="*/ 235 w 883"/>
                <a:gd name="T27" fmla="*/ 221 h 332"/>
                <a:gd name="T28" fmla="*/ 202 w 883"/>
                <a:gd name="T29" fmla="*/ 199 h 332"/>
                <a:gd name="T30" fmla="*/ 80 w 883"/>
                <a:gd name="T31" fmla="*/ 89 h 332"/>
                <a:gd name="T32" fmla="*/ 36 w 883"/>
                <a:gd name="T33" fmla="*/ 33 h 332"/>
                <a:gd name="T34" fmla="*/ 3 w 883"/>
                <a:gd name="T35" fmla="*/ 11 h 332"/>
                <a:gd name="T36" fmla="*/ 25 w 883"/>
                <a:gd name="T37" fmla="*/ 0 h 3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3"/>
                <a:gd name="T58" fmla="*/ 0 h 332"/>
                <a:gd name="T59" fmla="*/ 883 w 883"/>
                <a:gd name="T60" fmla="*/ 332 h 3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3" h="332">
                  <a:moveTo>
                    <a:pt x="25" y="0"/>
                  </a:moveTo>
                  <a:cubicBezTo>
                    <a:pt x="36" y="7"/>
                    <a:pt x="49" y="13"/>
                    <a:pt x="58" y="22"/>
                  </a:cubicBezTo>
                  <a:cubicBezTo>
                    <a:pt x="67" y="31"/>
                    <a:pt x="70" y="47"/>
                    <a:pt x="80" y="55"/>
                  </a:cubicBezTo>
                  <a:cubicBezTo>
                    <a:pt x="130" y="94"/>
                    <a:pt x="206" y="73"/>
                    <a:pt x="269" y="77"/>
                  </a:cubicBezTo>
                  <a:cubicBezTo>
                    <a:pt x="310" y="73"/>
                    <a:pt x="351" y="72"/>
                    <a:pt x="391" y="66"/>
                  </a:cubicBezTo>
                  <a:cubicBezTo>
                    <a:pt x="402" y="64"/>
                    <a:pt x="413" y="51"/>
                    <a:pt x="424" y="55"/>
                  </a:cubicBezTo>
                  <a:cubicBezTo>
                    <a:pt x="436" y="60"/>
                    <a:pt x="439" y="78"/>
                    <a:pt x="446" y="89"/>
                  </a:cubicBezTo>
                  <a:cubicBezTo>
                    <a:pt x="466" y="307"/>
                    <a:pt x="462" y="232"/>
                    <a:pt x="745" y="244"/>
                  </a:cubicBezTo>
                  <a:cubicBezTo>
                    <a:pt x="760" y="251"/>
                    <a:pt x="774" y="260"/>
                    <a:pt x="789" y="266"/>
                  </a:cubicBezTo>
                  <a:cubicBezTo>
                    <a:pt x="811" y="275"/>
                    <a:pt x="856" y="288"/>
                    <a:pt x="856" y="288"/>
                  </a:cubicBezTo>
                  <a:cubicBezTo>
                    <a:pt x="866" y="317"/>
                    <a:pt x="883" y="332"/>
                    <a:pt x="834" y="332"/>
                  </a:cubicBezTo>
                  <a:cubicBezTo>
                    <a:pt x="679" y="332"/>
                    <a:pt x="523" y="325"/>
                    <a:pt x="368" y="321"/>
                  </a:cubicBezTo>
                  <a:cubicBezTo>
                    <a:pt x="348" y="307"/>
                    <a:pt x="321" y="303"/>
                    <a:pt x="302" y="288"/>
                  </a:cubicBezTo>
                  <a:cubicBezTo>
                    <a:pt x="277" y="269"/>
                    <a:pt x="257" y="243"/>
                    <a:pt x="235" y="221"/>
                  </a:cubicBezTo>
                  <a:cubicBezTo>
                    <a:pt x="226" y="212"/>
                    <a:pt x="212" y="207"/>
                    <a:pt x="202" y="199"/>
                  </a:cubicBezTo>
                  <a:cubicBezTo>
                    <a:pt x="160" y="164"/>
                    <a:pt x="119" y="128"/>
                    <a:pt x="80" y="89"/>
                  </a:cubicBezTo>
                  <a:cubicBezTo>
                    <a:pt x="63" y="72"/>
                    <a:pt x="53" y="50"/>
                    <a:pt x="36" y="33"/>
                  </a:cubicBezTo>
                  <a:cubicBezTo>
                    <a:pt x="27" y="24"/>
                    <a:pt x="7" y="24"/>
                    <a:pt x="3" y="11"/>
                  </a:cubicBezTo>
                  <a:cubicBezTo>
                    <a:pt x="0" y="3"/>
                    <a:pt x="18" y="4"/>
                    <a:pt x="25" y="0"/>
                  </a:cubicBezTo>
                  <a:close/>
                </a:path>
              </a:pathLst>
            </a:custGeom>
            <a:solidFill>
              <a:srgbClr val="00B0F0"/>
            </a:solidFill>
            <a:ln w="9525">
              <a:solidFill>
                <a:srgbClr val="000000"/>
              </a:solidFill>
              <a:round/>
              <a:headEnd/>
              <a:tailEnd/>
            </a:ln>
          </p:spPr>
          <p:txBody>
            <a:bodyPr/>
            <a:lstStyle/>
            <a:p>
              <a:endParaRPr lang="en-US"/>
            </a:p>
          </p:txBody>
        </p:sp>
        <p:sp>
          <p:nvSpPr>
            <p:cNvPr id="32865" name="Freeform 5"/>
            <p:cNvSpPr>
              <a:spLocks/>
            </p:cNvSpPr>
            <p:nvPr/>
          </p:nvSpPr>
          <p:spPr bwMode="auto">
            <a:xfrm>
              <a:off x="4469" y="2546"/>
              <a:ext cx="971" cy="791"/>
            </a:xfrm>
            <a:custGeom>
              <a:avLst/>
              <a:gdLst>
                <a:gd name="T0" fmla="*/ 0 w 971"/>
                <a:gd name="T1" fmla="*/ 786 h 791"/>
                <a:gd name="T2" fmla="*/ 89 w 971"/>
                <a:gd name="T3" fmla="*/ 764 h 791"/>
                <a:gd name="T4" fmla="*/ 156 w 971"/>
                <a:gd name="T5" fmla="*/ 742 h 791"/>
                <a:gd name="T6" fmla="*/ 333 w 971"/>
                <a:gd name="T7" fmla="*/ 708 h 791"/>
                <a:gd name="T8" fmla="*/ 355 w 971"/>
                <a:gd name="T9" fmla="*/ 675 h 791"/>
                <a:gd name="T10" fmla="*/ 410 w 971"/>
                <a:gd name="T11" fmla="*/ 609 h 791"/>
                <a:gd name="T12" fmla="*/ 444 w 971"/>
                <a:gd name="T13" fmla="*/ 553 h 791"/>
                <a:gd name="T14" fmla="*/ 455 w 971"/>
                <a:gd name="T15" fmla="*/ 520 h 791"/>
                <a:gd name="T16" fmla="*/ 521 w 971"/>
                <a:gd name="T17" fmla="*/ 509 h 791"/>
                <a:gd name="T18" fmla="*/ 687 w 971"/>
                <a:gd name="T19" fmla="*/ 498 h 791"/>
                <a:gd name="T20" fmla="*/ 798 w 971"/>
                <a:gd name="T21" fmla="*/ 376 h 791"/>
                <a:gd name="T22" fmla="*/ 820 w 971"/>
                <a:gd name="T23" fmla="*/ 310 h 791"/>
                <a:gd name="T24" fmla="*/ 887 w 971"/>
                <a:gd name="T25" fmla="*/ 99 h 791"/>
                <a:gd name="T26" fmla="*/ 909 w 971"/>
                <a:gd name="T27" fmla="*/ 66 h 791"/>
                <a:gd name="T28" fmla="*/ 931 w 971"/>
                <a:gd name="T29" fmla="*/ 0 h 791"/>
                <a:gd name="T30" fmla="*/ 909 w 971"/>
                <a:gd name="T31" fmla="*/ 299 h 791"/>
                <a:gd name="T32" fmla="*/ 876 w 971"/>
                <a:gd name="T33" fmla="*/ 321 h 791"/>
                <a:gd name="T34" fmla="*/ 853 w 971"/>
                <a:gd name="T35" fmla="*/ 343 h 791"/>
                <a:gd name="T36" fmla="*/ 809 w 971"/>
                <a:gd name="T37" fmla="*/ 409 h 791"/>
                <a:gd name="T38" fmla="*/ 787 w 971"/>
                <a:gd name="T39" fmla="*/ 509 h 791"/>
                <a:gd name="T40" fmla="*/ 654 w 971"/>
                <a:gd name="T41" fmla="*/ 598 h 791"/>
                <a:gd name="T42" fmla="*/ 588 w 971"/>
                <a:gd name="T43" fmla="*/ 620 h 791"/>
                <a:gd name="T44" fmla="*/ 554 w 971"/>
                <a:gd name="T45" fmla="*/ 631 h 791"/>
                <a:gd name="T46" fmla="*/ 455 w 971"/>
                <a:gd name="T47" fmla="*/ 697 h 791"/>
                <a:gd name="T48" fmla="*/ 344 w 971"/>
                <a:gd name="T49" fmla="*/ 731 h 791"/>
                <a:gd name="T50" fmla="*/ 78 w 971"/>
                <a:gd name="T51" fmla="*/ 775 h 791"/>
                <a:gd name="T52" fmla="*/ 0 w 971"/>
                <a:gd name="T53" fmla="*/ 786 h 7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1"/>
                <a:gd name="T82" fmla="*/ 0 h 791"/>
                <a:gd name="T83" fmla="*/ 971 w 971"/>
                <a:gd name="T84" fmla="*/ 791 h 7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1" h="791">
                  <a:moveTo>
                    <a:pt x="0" y="786"/>
                  </a:moveTo>
                  <a:cubicBezTo>
                    <a:pt x="30" y="779"/>
                    <a:pt x="59" y="771"/>
                    <a:pt x="89" y="764"/>
                  </a:cubicBezTo>
                  <a:cubicBezTo>
                    <a:pt x="112" y="758"/>
                    <a:pt x="156" y="742"/>
                    <a:pt x="156" y="742"/>
                  </a:cubicBezTo>
                  <a:cubicBezTo>
                    <a:pt x="250" y="680"/>
                    <a:pt x="101" y="771"/>
                    <a:pt x="333" y="708"/>
                  </a:cubicBezTo>
                  <a:cubicBezTo>
                    <a:pt x="346" y="705"/>
                    <a:pt x="347" y="685"/>
                    <a:pt x="355" y="675"/>
                  </a:cubicBezTo>
                  <a:cubicBezTo>
                    <a:pt x="385" y="639"/>
                    <a:pt x="390" y="650"/>
                    <a:pt x="410" y="609"/>
                  </a:cubicBezTo>
                  <a:cubicBezTo>
                    <a:pt x="439" y="551"/>
                    <a:pt x="399" y="598"/>
                    <a:pt x="444" y="553"/>
                  </a:cubicBezTo>
                  <a:cubicBezTo>
                    <a:pt x="448" y="542"/>
                    <a:pt x="445" y="526"/>
                    <a:pt x="455" y="520"/>
                  </a:cubicBezTo>
                  <a:cubicBezTo>
                    <a:pt x="474" y="509"/>
                    <a:pt x="499" y="511"/>
                    <a:pt x="521" y="509"/>
                  </a:cubicBezTo>
                  <a:cubicBezTo>
                    <a:pt x="576" y="504"/>
                    <a:pt x="632" y="502"/>
                    <a:pt x="687" y="498"/>
                  </a:cubicBezTo>
                  <a:cubicBezTo>
                    <a:pt x="736" y="465"/>
                    <a:pt x="776" y="431"/>
                    <a:pt x="798" y="376"/>
                  </a:cubicBezTo>
                  <a:cubicBezTo>
                    <a:pt x="807" y="354"/>
                    <a:pt x="820" y="310"/>
                    <a:pt x="820" y="310"/>
                  </a:cubicBezTo>
                  <a:cubicBezTo>
                    <a:pt x="831" y="230"/>
                    <a:pt x="836" y="162"/>
                    <a:pt x="887" y="99"/>
                  </a:cubicBezTo>
                  <a:cubicBezTo>
                    <a:pt x="895" y="89"/>
                    <a:pt x="904" y="78"/>
                    <a:pt x="909" y="66"/>
                  </a:cubicBezTo>
                  <a:cubicBezTo>
                    <a:pt x="918" y="45"/>
                    <a:pt x="931" y="0"/>
                    <a:pt x="931" y="0"/>
                  </a:cubicBezTo>
                  <a:cubicBezTo>
                    <a:pt x="927" y="100"/>
                    <a:pt x="971" y="220"/>
                    <a:pt x="909" y="299"/>
                  </a:cubicBezTo>
                  <a:cubicBezTo>
                    <a:pt x="901" y="309"/>
                    <a:pt x="886" y="313"/>
                    <a:pt x="876" y="321"/>
                  </a:cubicBezTo>
                  <a:cubicBezTo>
                    <a:pt x="868" y="328"/>
                    <a:pt x="859" y="335"/>
                    <a:pt x="853" y="343"/>
                  </a:cubicBezTo>
                  <a:cubicBezTo>
                    <a:pt x="837" y="364"/>
                    <a:pt x="809" y="409"/>
                    <a:pt x="809" y="409"/>
                  </a:cubicBezTo>
                  <a:cubicBezTo>
                    <a:pt x="803" y="443"/>
                    <a:pt x="811" y="485"/>
                    <a:pt x="787" y="509"/>
                  </a:cubicBezTo>
                  <a:cubicBezTo>
                    <a:pt x="755" y="541"/>
                    <a:pt x="694" y="572"/>
                    <a:pt x="654" y="598"/>
                  </a:cubicBezTo>
                  <a:cubicBezTo>
                    <a:pt x="635" y="611"/>
                    <a:pt x="610" y="613"/>
                    <a:pt x="588" y="620"/>
                  </a:cubicBezTo>
                  <a:cubicBezTo>
                    <a:pt x="577" y="624"/>
                    <a:pt x="554" y="631"/>
                    <a:pt x="554" y="631"/>
                  </a:cubicBezTo>
                  <a:cubicBezTo>
                    <a:pt x="521" y="653"/>
                    <a:pt x="488" y="675"/>
                    <a:pt x="455" y="697"/>
                  </a:cubicBezTo>
                  <a:cubicBezTo>
                    <a:pt x="427" y="716"/>
                    <a:pt x="375" y="722"/>
                    <a:pt x="344" y="731"/>
                  </a:cubicBezTo>
                  <a:cubicBezTo>
                    <a:pt x="254" y="758"/>
                    <a:pt x="173" y="766"/>
                    <a:pt x="78" y="775"/>
                  </a:cubicBezTo>
                  <a:cubicBezTo>
                    <a:pt x="31" y="791"/>
                    <a:pt x="57" y="786"/>
                    <a:pt x="0" y="786"/>
                  </a:cubicBezTo>
                  <a:close/>
                </a:path>
              </a:pathLst>
            </a:custGeom>
            <a:solidFill>
              <a:srgbClr val="00B0F0"/>
            </a:solidFill>
            <a:ln w="9525">
              <a:solidFill>
                <a:srgbClr val="000000"/>
              </a:solidFill>
              <a:round/>
              <a:headEnd/>
              <a:tailEnd/>
            </a:ln>
          </p:spPr>
          <p:txBody>
            <a:bodyPr/>
            <a:lstStyle/>
            <a:p>
              <a:endParaRPr lang="en-US"/>
            </a:p>
          </p:txBody>
        </p:sp>
        <p:sp>
          <p:nvSpPr>
            <p:cNvPr id="32866" name="Freeform 6"/>
            <p:cNvSpPr>
              <a:spLocks/>
            </p:cNvSpPr>
            <p:nvPr/>
          </p:nvSpPr>
          <p:spPr bwMode="auto">
            <a:xfrm>
              <a:off x="3133" y="1745"/>
              <a:ext cx="880" cy="1213"/>
            </a:xfrm>
            <a:custGeom>
              <a:avLst/>
              <a:gdLst>
                <a:gd name="T0" fmla="*/ 234 w 880"/>
                <a:gd name="T1" fmla="*/ 1190 h 1213"/>
                <a:gd name="T2" fmla="*/ 168 w 880"/>
                <a:gd name="T3" fmla="*/ 1135 h 1213"/>
                <a:gd name="T4" fmla="*/ 79 w 880"/>
                <a:gd name="T5" fmla="*/ 1069 h 1213"/>
                <a:gd name="T6" fmla="*/ 13 w 880"/>
                <a:gd name="T7" fmla="*/ 902 h 1213"/>
                <a:gd name="T8" fmla="*/ 46 w 880"/>
                <a:gd name="T9" fmla="*/ 648 h 1213"/>
                <a:gd name="T10" fmla="*/ 79 w 880"/>
                <a:gd name="T11" fmla="*/ 537 h 1213"/>
                <a:gd name="T12" fmla="*/ 90 w 880"/>
                <a:gd name="T13" fmla="*/ 504 h 1213"/>
                <a:gd name="T14" fmla="*/ 135 w 880"/>
                <a:gd name="T15" fmla="*/ 260 h 1213"/>
                <a:gd name="T16" fmla="*/ 245 w 880"/>
                <a:gd name="T17" fmla="*/ 149 h 1213"/>
                <a:gd name="T18" fmla="*/ 301 w 880"/>
                <a:gd name="T19" fmla="*/ 49 h 1213"/>
                <a:gd name="T20" fmla="*/ 589 w 880"/>
                <a:gd name="T21" fmla="*/ 27 h 1213"/>
                <a:gd name="T22" fmla="*/ 644 w 880"/>
                <a:gd name="T23" fmla="*/ 16 h 1213"/>
                <a:gd name="T24" fmla="*/ 633 w 880"/>
                <a:gd name="T25" fmla="*/ 72 h 1213"/>
                <a:gd name="T26" fmla="*/ 622 w 880"/>
                <a:gd name="T27" fmla="*/ 105 h 1213"/>
                <a:gd name="T28" fmla="*/ 545 w 880"/>
                <a:gd name="T29" fmla="*/ 127 h 1213"/>
                <a:gd name="T30" fmla="*/ 489 w 880"/>
                <a:gd name="T31" fmla="*/ 171 h 1213"/>
                <a:gd name="T32" fmla="*/ 423 w 880"/>
                <a:gd name="T33" fmla="*/ 127 h 1213"/>
                <a:gd name="T34" fmla="*/ 389 w 880"/>
                <a:gd name="T35" fmla="*/ 138 h 1213"/>
                <a:gd name="T36" fmla="*/ 367 w 880"/>
                <a:gd name="T37" fmla="*/ 216 h 1213"/>
                <a:gd name="T38" fmla="*/ 279 w 880"/>
                <a:gd name="T39" fmla="*/ 238 h 1213"/>
                <a:gd name="T40" fmla="*/ 301 w 880"/>
                <a:gd name="T41" fmla="*/ 271 h 1213"/>
                <a:gd name="T42" fmla="*/ 334 w 880"/>
                <a:gd name="T43" fmla="*/ 282 h 1213"/>
                <a:gd name="T44" fmla="*/ 378 w 880"/>
                <a:gd name="T45" fmla="*/ 349 h 1213"/>
                <a:gd name="T46" fmla="*/ 323 w 880"/>
                <a:gd name="T47" fmla="*/ 437 h 1213"/>
                <a:gd name="T48" fmla="*/ 290 w 880"/>
                <a:gd name="T49" fmla="*/ 526 h 1213"/>
                <a:gd name="T50" fmla="*/ 201 w 880"/>
                <a:gd name="T51" fmla="*/ 592 h 1213"/>
                <a:gd name="T52" fmla="*/ 190 w 880"/>
                <a:gd name="T53" fmla="*/ 969 h 1213"/>
                <a:gd name="T54" fmla="*/ 334 w 880"/>
                <a:gd name="T55" fmla="*/ 913 h 1213"/>
                <a:gd name="T56" fmla="*/ 345 w 880"/>
                <a:gd name="T57" fmla="*/ 836 h 1213"/>
                <a:gd name="T58" fmla="*/ 356 w 880"/>
                <a:gd name="T59" fmla="*/ 747 h 1213"/>
                <a:gd name="T60" fmla="*/ 345 w 880"/>
                <a:gd name="T61" fmla="*/ 559 h 1213"/>
                <a:gd name="T62" fmla="*/ 467 w 880"/>
                <a:gd name="T63" fmla="*/ 603 h 1213"/>
                <a:gd name="T64" fmla="*/ 511 w 880"/>
                <a:gd name="T65" fmla="*/ 648 h 1213"/>
                <a:gd name="T66" fmla="*/ 578 w 880"/>
                <a:gd name="T67" fmla="*/ 692 h 1213"/>
                <a:gd name="T68" fmla="*/ 733 w 880"/>
                <a:gd name="T69" fmla="*/ 703 h 1213"/>
                <a:gd name="T70" fmla="*/ 600 w 880"/>
                <a:gd name="T71" fmla="*/ 769 h 1213"/>
                <a:gd name="T72" fmla="*/ 589 w 880"/>
                <a:gd name="T73" fmla="*/ 836 h 1213"/>
                <a:gd name="T74" fmla="*/ 545 w 880"/>
                <a:gd name="T75" fmla="*/ 1069 h 1213"/>
                <a:gd name="T76" fmla="*/ 423 w 880"/>
                <a:gd name="T77" fmla="*/ 1057 h 1213"/>
                <a:gd name="T78" fmla="*/ 378 w 880"/>
                <a:gd name="T79" fmla="*/ 1102 h 1213"/>
                <a:gd name="T80" fmla="*/ 334 w 880"/>
                <a:gd name="T81" fmla="*/ 1168 h 1213"/>
                <a:gd name="T82" fmla="*/ 301 w 880"/>
                <a:gd name="T83" fmla="*/ 1190 h 1213"/>
                <a:gd name="T84" fmla="*/ 279 w 880"/>
                <a:gd name="T85" fmla="*/ 1213 h 1213"/>
                <a:gd name="T86" fmla="*/ 234 w 880"/>
                <a:gd name="T87" fmla="*/ 1190 h 121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80"/>
                <a:gd name="T133" fmla="*/ 0 h 1213"/>
                <a:gd name="T134" fmla="*/ 880 w 880"/>
                <a:gd name="T135" fmla="*/ 1213 h 121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80" h="1213">
                  <a:moveTo>
                    <a:pt x="234" y="1190"/>
                  </a:moveTo>
                  <a:cubicBezTo>
                    <a:pt x="214" y="1170"/>
                    <a:pt x="188" y="1155"/>
                    <a:pt x="168" y="1135"/>
                  </a:cubicBezTo>
                  <a:cubicBezTo>
                    <a:pt x="128" y="1095"/>
                    <a:pt x="141" y="1089"/>
                    <a:pt x="79" y="1069"/>
                  </a:cubicBezTo>
                  <a:cubicBezTo>
                    <a:pt x="0" y="986"/>
                    <a:pt x="29" y="1076"/>
                    <a:pt x="13" y="902"/>
                  </a:cubicBezTo>
                  <a:cubicBezTo>
                    <a:pt x="37" y="804"/>
                    <a:pt x="34" y="773"/>
                    <a:pt x="46" y="648"/>
                  </a:cubicBezTo>
                  <a:cubicBezTo>
                    <a:pt x="49" y="622"/>
                    <a:pt x="73" y="555"/>
                    <a:pt x="79" y="537"/>
                  </a:cubicBezTo>
                  <a:cubicBezTo>
                    <a:pt x="83" y="526"/>
                    <a:pt x="90" y="504"/>
                    <a:pt x="90" y="504"/>
                  </a:cubicBezTo>
                  <a:cubicBezTo>
                    <a:pt x="95" y="463"/>
                    <a:pt x="109" y="292"/>
                    <a:pt x="135" y="260"/>
                  </a:cubicBezTo>
                  <a:cubicBezTo>
                    <a:pt x="166" y="221"/>
                    <a:pt x="222" y="199"/>
                    <a:pt x="245" y="149"/>
                  </a:cubicBezTo>
                  <a:cubicBezTo>
                    <a:pt x="265" y="105"/>
                    <a:pt x="257" y="74"/>
                    <a:pt x="301" y="49"/>
                  </a:cubicBezTo>
                  <a:cubicBezTo>
                    <a:pt x="384" y="0"/>
                    <a:pt x="493" y="31"/>
                    <a:pt x="589" y="27"/>
                  </a:cubicBezTo>
                  <a:cubicBezTo>
                    <a:pt x="607" y="23"/>
                    <a:pt x="631" y="3"/>
                    <a:pt x="644" y="16"/>
                  </a:cubicBezTo>
                  <a:cubicBezTo>
                    <a:pt x="657" y="30"/>
                    <a:pt x="638" y="54"/>
                    <a:pt x="633" y="72"/>
                  </a:cubicBezTo>
                  <a:cubicBezTo>
                    <a:pt x="630" y="83"/>
                    <a:pt x="631" y="98"/>
                    <a:pt x="622" y="105"/>
                  </a:cubicBezTo>
                  <a:cubicBezTo>
                    <a:pt x="601" y="122"/>
                    <a:pt x="570" y="119"/>
                    <a:pt x="545" y="127"/>
                  </a:cubicBezTo>
                  <a:cubicBezTo>
                    <a:pt x="538" y="134"/>
                    <a:pt x="499" y="173"/>
                    <a:pt x="489" y="171"/>
                  </a:cubicBezTo>
                  <a:cubicBezTo>
                    <a:pt x="463" y="165"/>
                    <a:pt x="423" y="127"/>
                    <a:pt x="423" y="127"/>
                  </a:cubicBezTo>
                  <a:cubicBezTo>
                    <a:pt x="412" y="131"/>
                    <a:pt x="397" y="129"/>
                    <a:pt x="389" y="138"/>
                  </a:cubicBezTo>
                  <a:cubicBezTo>
                    <a:pt x="372" y="159"/>
                    <a:pt x="391" y="203"/>
                    <a:pt x="367" y="216"/>
                  </a:cubicBezTo>
                  <a:cubicBezTo>
                    <a:pt x="341" y="231"/>
                    <a:pt x="279" y="238"/>
                    <a:pt x="279" y="238"/>
                  </a:cubicBezTo>
                  <a:cubicBezTo>
                    <a:pt x="286" y="249"/>
                    <a:pt x="291" y="263"/>
                    <a:pt x="301" y="271"/>
                  </a:cubicBezTo>
                  <a:cubicBezTo>
                    <a:pt x="310" y="278"/>
                    <a:pt x="326" y="274"/>
                    <a:pt x="334" y="282"/>
                  </a:cubicBezTo>
                  <a:cubicBezTo>
                    <a:pt x="353" y="301"/>
                    <a:pt x="378" y="349"/>
                    <a:pt x="378" y="349"/>
                  </a:cubicBezTo>
                  <a:cubicBezTo>
                    <a:pt x="365" y="402"/>
                    <a:pt x="376" y="419"/>
                    <a:pt x="323" y="437"/>
                  </a:cubicBezTo>
                  <a:cubicBezTo>
                    <a:pt x="293" y="481"/>
                    <a:pt x="273" y="474"/>
                    <a:pt x="290" y="526"/>
                  </a:cubicBezTo>
                  <a:cubicBezTo>
                    <a:pt x="240" y="538"/>
                    <a:pt x="218" y="542"/>
                    <a:pt x="201" y="592"/>
                  </a:cubicBezTo>
                  <a:cubicBezTo>
                    <a:pt x="213" y="717"/>
                    <a:pt x="230" y="848"/>
                    <a:pt x="190" y="969"/>
                  </a:cubicBezTo>
                  <a:cubicBezTo>
                    <a:pt x="267" y="995"/>
                    <a:pt x="277" y="952"/>
                    <a:pt x="334" y="913"/>
                  </a:cubicBezTo>
                  <a:cubicBezTo>
                    <a:pt x="384" y="813"/>
                    <a:pt x="345" y="917"/>
                    <a:pt x="345" y="836"/>
                  </a:cubicBezTo>
                  <a:cubicBezTo>
                    <a:pt x="345" y="806"/>
                    <a:pt x="352" y="777"/>
                    <a:pt x="356" y="747"/>
                  </a:cubicBezTo>
                  <a:cubicBezTo>
                    <a:pt x="352" y="684"/>
                    <a:pt x="330" y="620"/>
                    <a:pt x="345" y="559"/>
                  </a:cubicBezTo>
                  <a:cubicBezTo>
                    <a:pt x="351" y="535"/>
                    <a:pt x="459" y="597"/>
                    <a:pt x="467" y="603"/>
                  </a:cubicBezTo>
                  <a:cubicBezTo>
                    <a:pt x="485" y="660"/>
                    <a:pt x="463" y="622"/>
                    <a:pt x="511" y="648"/>
                  </a:cubicBezTo>
                  <a:cubicBezTo>
                    <a:pt x="534" y="661"/>
                    <a:pt x="578" y="692"/>
                    <a:pt x="578" y="692"/>
                  </a:cubicBezTo>
                  <a:cubicBezTo>
                    <a:pt x="612" y="686"/>
                    <a:pt x="880" y="666"/>
                    <a:pt x="733" y="703"/>
                  </a:cubicBezTo>
                  <a:cubicBezTo>
                    <a:pt x="693" y="730"/>
                    <a:pt x="646" y="754"/>
                    <a:pt x="600" y="769"/>
                  </a:cubicBezTo>
                  <a:cubicBezTo>
                    <a:pt x="558" y="813"/>
                    <a:pt x="589" y="768"/>
                    <a:pt x="589" y="836"/>
                  </a:cubicBezTo>
                  <a:cubicBezTo>
                    <a:pt x="589" y="1051"/>
                    <a:pt x="633" y="1007"/>
                    <a:pt x="545" y="1069"/>
                  </a:cubicBezTo>
                  <a:cubicBezTo>
                    <a:pt x="460" y="1040"/>
                    <a:pt x="501" y="1041"/>
                    <a:pt x="423" y="1057"/>
                  </a:cubicBezTo>
                  <a:cubicBezTo>
                    <a:pt x="394" y="1147"/>
                    <a:pt x="438" y="1043"/>
                    <a:pt x="378" y="1102"/>
                  </a:cubicBezTo>
                  <a:cubicBezTo>
                    <a:pt x="359" y="1121"/>
                    <a:pt x="356" y="1153"/>
                    <a:pt x="334" y="1168"/>
                  </a:cubicBezTo>
                  <a:cubicBezTo>
                    <a:pt x="323" y="1175"/>
                    <a:pt x="311" y="1182"/>
                    <a:pt x="301" y="1190"/>
                  </a:cubicBezTo>
                  <a:cubicBezTo>
                    <a:pt x="293" y="1197"/>
                    <a:pt x="290" y="1213"/>
                    <a:pt x="279" y="1213"/>
                  </a:cubicBezTo>
                  <a:cubicBezTo>
                    <a:pt x="262" y="1213"/>
                    <a:pt x="249" y="1198"/>
                    <a:pt x="234" y="1190"/>
                  </a:cubicBezTo>
                  <a:close/>
                </a:path>
              </a:pathLst>
            </a:custGeom>
            <a:solidFill>
              <a:schemeClr val="accent2">
                <a:lumMod val="60000"/>
                <a:lumOff val="40000"/>
              </a:schemeClr>
            </a:solidFill>
            <a:ln w="9525">
              <a:solidFill>
                <a:srgbClr val="000000"/>
              </a:solidFill>
              <a:round/>
              <a:headEnd/>
              <a:tailEnd/>
            </a:ln>
          </p:spPr>
          <p:txBody>
            <a:bodyPr/>
            <a:lstStyle/>
            <a:p>
              <a:endParaRPr lang="en-US"/>
            </a:p>
          </p:txBody>
        </p:sp>
        <p:sp>
          <p:nvSpPr>
            <p:cNvPr id="32867" name="Freeform 7"/>
            <p:cNvSpPr>
              <a:spLocks/>
            </p:cNvSpPr>
            <p:nvPr/>
          </p:nvSpPr>
          <p:spPr bwMode="auto">
            <a:xfrm>
              <a:off x="3700" y="1772"/>
              <a:ext cx="1390" cy="742"/>
            </a:xfrm>
            <a:custGeom>
              <a:avLst/>
              <a:gdLst>
                <a:gd name="T0" fmla="*/ 0 w 1390"/>
                <a:gd name="T1" fmla="*/ 421 h 742"/>
                <a:gd name="T2" fmla="*/ 155 w 1390"/>
                <a:gd name="T3" fmla="*/ 277 h 742"/>
                <a:gd name="T4" fmla="*/ 177 w 1390"/>
                <a:gd name="T5" fmla="*/ 244 h 742"/>
                <a:gd name="T6" fmla="*/ 188 w 1390"/>
                <a:gd name="T7" fmla="*/ 211 h 742"/>
                <a:gd name="T8" fmla="*/ 144 w 1390"/>
                <a:gd name="T9" fmla="*/ 277 h 742"/>
                <a:gd name="T10" fmla="*/ 133 w 1390"/>
                <a:gd name="T11" fmla="*/ 310 h 742"/>
                <a:gd name="T12" fmla="*/ 77 w 1390"/>
                <a:gd name="T13" fmla="*/ 366 h 742"/>
                <a:gd name="T14" fmla="*/ 55 w 1390"/>
                <a:gd name="T15" fmla="*/ 399 h 742"/>
                <a:gd name="T16" fmla="*/ 110 w 1390"/>
                <a:gd name="T17" fmla="*/ 189 h 742"/>
                <a:gd name="T18" fmla="*/ 155 w 1390"/>
                <a:gd name="T19" fmla="*/ 133 h 742"/>
                <a:gd name="T20" fmla="*/ 266 w 1390"/>
                <a:gd name="T21" fmla="*/ 111 h 742"/>
                <a:gd name="T22" fmla="*/ 321 w 1390"/>
                <a:gd name="T23" fmla="*/ 11 h 742"/>
                <a:gd name="T24" fmla="*/ 476 w 1390"/>
                <a:gd name="T25" fmla="*/ 0 h 742"/>
                <a:gd name="T26" fmla="*/ 531 w 1390"/>
                <a:gd name="T27" fmla="*/ 11 h 742"/>
                <a:gd name="T28" fmla="*/ 576 w 1390"/>
                <a:gd name="T29" fmla="*/ 67 h 742"/>
                <a:gd name="T30" fmla="*/ 609 w 1390"/>
                <a:gd name="T31" fmla="*/ 78 h 742"/>
                <a:gd name="T32" fmla="*/ 853 w 1390"/>
                <a:gd name="T33" fmla="*/ 144 h 742"/>
                <a:gd name="T34" fmla="*/ 875 w 1390"/>
                <a:gd name="T35" fmla="*/ 255 h 742"/>
                <a:gd name="T36" fmla="*/ 908 w 1390"/>
                <a:gd name="T37" fmla="*/ 266 h 742"/>
                <a:gd name="T38" fmla="*/ 1019 w 1390"/>
                <a:gd name="T39" fmla="*/ 178 h 742"/>
                <a:gd name="T40" fmla="*/ 1063 w 1390"/>
                <a:gd name="T41" fmla="*/ 56 h 742"/>
                <a:gd name="T42" fmla="*/ 1174 w 1390"/>
                <a:gd name="T43" fmla="*/ 78 h 742"/>
                <a:gd name="T44" fmla="*/ 1240 w 1390"/>
                <a:gd name="T45" fmla="*/ 178 h 742"/>
                <a:gd name="T46" fmla="*/ 1318 w 1390"/>
                <a:gd name="T47" fmla="*/ 200 h 742"/>
                <a:gd name="T48" fmla="*/ 1351 w 1390"/>
                <a:gd name="T49" fmla="*/ 222 h 742"/>
                <a:gd name="T50" fmla="*/ 1384 w 1390"/>
                <a:gd name="T51" fmla="*/ 233 h 742"/>
                <a:gd name="T52" fmla="*/ 1373 w 1390"/>
                <a:gd name="T53" fmla="*/ 322 h 742"/>
                <a:gd name="T54" fmla="*/ 1329 w 1390"/>
                <a:gd name="T55" fmla="*/ 454 h 742"/>
                <a:gd name="T56" fmla="*/ 1307 w 1390"/>
                <a:gd name="T57" fmla="*/ 565 h 742"/>
                <a:gd name="T58" fmla="*/ 1285 w 1390"/>
                <a:gd name="T59" fmla="*/ 598 h 742"/>
                <a:gd name="T60" fmla="*/ 1218 w 1390"/>
                <a:gd name="T61" fmla="*/ 621 h 742"/>
                <a:gd name="T62" fmla="*/ 1130 w 1390"/>
                <a:gd name="T63" fmla="*/ 742 h 742"/>
                <a:gd name="T64" fmla="*/ 1041 w 1390"/>
                <a:gd name="T65" fmla="*/ 598 h 742"/>
                <a:gd name="T66" fmla="*/ 875 w 1390"/>
                <a:gd name="T67" fmla="*/ 499 h 742"/>
                <a:gd name="T68" fmla="*/ 853 w 1390"/>
                <a:gd name="T69" fmla="*/ 466 h 742"/>
                <a:gd name="T70" fmla="*/ 808 w 1390"/>
                <a:gd name="T71" fmla="*/ 454 h 742"/>
                <a:gd name="T72" fmla="*/ 742 w 1390"/>
                <a:gd name="T73" fmla="*/ 576 h 742"/>
                <a:gd name="T74" fmla="*/ 531 w 1390"/>
                <a:gd name="T75" fmla="*/ 554 h 742"/>
                <a:gd name="T76" fmla="*/ 476 w 1390"/>
                <a:gd name="T77" fmla="*/ 565 h 742"/>
                <a:gd name="T78" fmla="*/ 520 w 1390"/>
                <a:gd name="T79" fmla="*/ 477 h 742"/>
                <a:gd name="T80" fmla="*/ 598 w 1390"/>
                <a:gd name="T81" fmla="*/ 399 h 742"/>
                <a:gd name="T82" fmla="*/ 609 w 1390"/>
                <a:gd name="T83" fmla="*/ 266 h 742"/>
                <a:gd name="T84" fmla="*/ 509 w 1390"/>
                <a:gd name="T85" fmla="*/ 255 h 742"/>
                <a:gd name="T86" fmla="*/ 531 w 1390"/>
                <a:gd name="T87" fmla="*/ 222 h 742"/>
                <a:gd name="T88" fmla="*/ 454 w 1390"/>
                <a:gd name="T89" fmla="*/ 222 h 742"/>
                <a:gd name="T90" fmla="*/ 432 w 1390"/>
                <a:gd name="T91" fmla="*/ 255 h 742"/>
                <a:gd name="T92" fmla="*/ 498 w 1390"/>
                <a:gd name="T93" fmla="*/ 333 h 742"/>
                <a:gd name="T94" fmla="*/ 465 w 1390"/>
                <a:gd name="T95" fmla="*/ 355 h 742"/>
                <a:gd name="T96" fmla="*/ 398 w 1390"/>
                <a:gd name="T97" fmla="*/ 377 h 742"/>
                <a:gd name="T98" fmla="*/ 321 w 1390"/>
                <a:gd name="T99" fmla="*/ 454 h 742"/>
                <a:gd name="T100" fmla="*/ 310 w 1390"/>
                <a:gd name="T101" fmla="*/ 554 h 742"/>
                <a:gd name="T102" fmla="*/ 210 w 1390"/>
                <a:gd name="T103" fmla="*/ 543 h 742"/>
                <a:gd name="T104" fmla="*/ 144 w 1390"/>
                <a:gd name="T105" fmla="*/ 499 h 742"/>
                <a:gd name="T106" fmla="*/ 66 w 1390"/>
                <a:gd name="T107" fmla="*/ 554 h 742"/>
                <a:gd name="T108" fmla="*/ 44 w 1390"/>
                <a:gd name="T109" fmla="*/ 587 h 742"/>
                <a:gd name="T110" fmla="*/ 22 w 1390"/>
                <a:gd name="T111" fmla="*/ 443 h 742"/>
                <a:gd name="T112" fmla="*/ 0 w 1390"/>
                <a:gd name="T113" fmla="*/ 421 h 74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90"/>
                <a:gd name="T172" fmla="*/ 0 h 742"/>
                <a:gd name="T173" fmla="*/ 1390 w 1390"/>
                <a:gd name="T174" fmla="*/ 742 h 74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90" h="742">
                  <a:moveTo>
                    <a:pt x="0" y="421"/>
                  </a:moveTo>
                  <a:cubicBezTo>
                    <a:pt x="47" y="374"/>
                    <a:pt x="118" y="332"/>
                    <a:pt x="155" y="277"/>
                  </a:cubicBezTo>
                  <a:cubicBezTo>
                    <a:pt x="162" y="266"/>
                    <a:pt x="171" y="256"/>
                    <a:pt x="177" y="244"/>
                  </a:cubicBezTo>
                  <a:cubicBezTo>
                    <a:pt x="182" y="234"/>
                    <a:pt x="196" y="203"/>
                    <a:pt x="188" y="211"/>
                  </a:cubicBezTo>
                  <a:cubicBezTo>
                    <a:pt x="169" y="230"/>
                    <a:pt x="152" y="252"/>
                    <a:pt x="144" y="277"/>
                  </a:cubicBezTo>
                  <a:cubicBezTo>
                    <a:pt x="140" y="288"/>
                    <a:pt x="140" y="301"/>
                    <a:pt x="133" y="310"/>
                  </a:cubicBezTo>
                  <a:cubicBezTo>
                    <a:pt x="117" y="331"/>
                    <a:pt x="92" y="344"/>
                    <a:pt x="77" y="366"/>
                  </a:cubicBezTo>
                  <a:cubicBezTo>
                    <a:pt x="70" y="377"/>
                    <a:pt x="62" y="388"/>
                    <a:pt x="55" y="399"/>
                  </a:cubicBezTo>
                  <a:cubicBezTo>
                    <a:pt x="27" y="316"/>
                    <a:pt x="66" y="255"/>
                    <a:pt x="110" y="189"/>
                  </a:cubicBezTo>
                  <a:cubicBezTo>
                    <a:pt x="142" y="141"/>
                    <a:pt x="95" y="163"/>
                    <a:pt x="155" y="133"/>
                  </a:cubicBezTo>
                  <a:cubicBezTo>
                    <a:pt x="186" y="117"/>
                    <a:pt x="237" y="115"/>
                    <a:pt x="266" y="111"/>
                  </a:cubicBezTo>
                  <a:cubicBezTo>
                    <a:pt x="284" y="74"/>
                    <a:pt x="293" y="40"/>
                    <a:pt x="321" y="11"/>
                  </a:cubicBezTo>
                  <a:cubicBezTo>
                    <a:pt x="397" y="34"/>
                    <a:pt x="413" y="42"/>
                    <a:pt x="476" y="0"/>
                  </a:cubicBezTo>
                  <a:cubicBezTo>
                    <a:pt x="494" y="4"/>
                    <a:pt x="514" y="4"/>
                    <a:pt x="531" y="11"/>
                  </a:cubicBezTo>
                  <a:cubicBezTo>
                    <a:pt x="557" y="23"/>
                    <a:pt x="555" y="50"/>
                    <a:pt x="576" y="67"/>
                  </a:cubicBezTo>
                  <a:cubicBezTo>
                    <a:pt x="585" y="74"/>
                    <a:pt x="598" y="74"/>
                    <a:pt x="609" y="78"/>
                  </a:cubicBezTo>
                  <a:cubicBezTo>
                    <a:pt x="667" y="165"/>
                    <a:pt x="744" y="137"/>
                    <a:pt x="853" y="144"/>
                  </a:cubicBezTo>
                  <a:cubicBezTo>
                    <a:pt x="859" y="181"/>
                    <a:pt x="851" y="226"/>
                    <a:pt x="875" y="255"/>
                  </a:cubicBezTo>
                  <a:cubicBezTo>
                    <a:pt x="882" y="264"/>
                    <a:pt x="897" y="262"/>
                    <a:pt x="908" y="266"/>
                  </a:cubicBezTo>
                  <a:cubicBezTo>
                    <a:pt x="960" y="249"/>
                    <a:pt x="989" y="223"/>
                    <a:pt x="1019" y="178"/>
                  </a:cubicBezTo>
                  <a:cubicBezTo>
                    <a:pt x="1007" y="105"/>
                    <a:pt x="1004" y="95"/>
                    <a:pt x="1063" y="56"/>
                  </a:cubicBezTo>
                  <a:cubicBezTo>
                    <a:pt x="1100" y="61"/>
                    <a:pt x="1147" y="51"/>
                    <a:pt x="1174" y="78"/>
                  </a:cubicBezTo>
                  <a:cubicBezTo>
                    <a:pt x="1178" y="82"/>
                    <a:pt x="1228" y="159"/>
                    <a:pt x="1240" y="178"/>
                  </a:cubicBezTo>
                  <a:cubicBezTo>
                    <a:pt x="1243" y="182"/>
                    <a:pt x="1307" y="197"/>
                    <a:pt x="1318" y="200"/>
                  </a:cubicBezTo>
                  <a:cubicBezTo>
                    <a:pt x="1329" y="207"/>
                    <a:pt x="1339" y="216"/>
                    <a:pt x="1351" y="222"/>
                  </a:cubicBezTo>
                  <a:cubicBezTo>
                    <a:pt x="1361" y="227"/>
                    <a:pt x="1382" y="222"/>
                    <a:pt x="1384" y="233"/>
                  </a:cubicBezTo>
                  <a:cubicBezTo>
                    <a:pt x="1390" y="262"/>
                    <a:pt x="1379" y="293"/>
                    <a:pt x="1373" y="322"/>
                  </a:cubicBezTo>
                  <a:cubicBezTo>
                    <a:pt x="1363" y="367"/>
                    <a:pt x="1340" y="409"/>
                    <a:pt x="1329" y="454"/>
                  </a:cubicBezTo>
                  <a:cubicBezTo>
                    <a:pt x="1320" y="491"/>
                    <a:pt x="1319" y="529"/>
                    <a:pt x="1307" y="565"/>
                  </a:cubicBezTo>
                  <a:cubicBezTo>
                    <a:pt x="1303" y="578"/>
                    <a:pt x="1296" y="591"/>
                    <a:pt x="1285" y="598"/>
                  </a:cubicBezTo>
                  <a:cubicBezTo>
                    <a:pt x="1265" y="611"/>
                    <a:pt x="1218" y="621"/>
                    <a:pt x="1218" y="621"/>
                  </a:cubicBezTo>
                  <a:cubicBezTo>
                    <a:pt x="1186" y="668"/>
                    <a:pt x="1180" y="709"/>
                    <a:pt x="1130" y="742"/>
                  </a:cubicBezTo>
                  <a:cubicBezTo>
                    <a:pt x="1113" y="679"/>
                    <a:pt x="1075" y="651"/>
                    <a:pt x="1041" y="598"/>
                  </a:cubicBezTo>
                  <a:cubicBezTo>
                    <a:pt x="1021" y="439"/>
                    <a:pt x="1064" y="546"/>
                    <a:pt x="875" y="499"/>
                  </a:cubicBezTo>
                  <a:cubicBezTo>
                    <a:pt x="862" y="496"/>
                    <a:pt x="864" y="473"/>
                    <a:pt x="853" y="466"/>
                  </a:cubicBezTo>
                  <a:cubicBezTo>
                    <a:pt x="840" y="457"/>
                    <a:pt x="823" y="458"/>
                    <a:pt x="808" y="454"/>
                  </a:cubicBezTo>
                  <a:cubicBezTo>
                    <a:pt x="745" y="477"/>
                    <a:pt x="752" y="509"/>
                    <a:pt x="742" y="576"/>
                  </a:cubicBezTo>
                  <a:cubicBezTo>
                    <a:pt x="665" y="524"/>
                    <a:pt x="645" y="545"/>
                    <a:pt x="531" y="554"/>
                  </a:cubicBezTo>
                  <a:cubicBezTo>
                    <a:pt x="513" y="558"/>
                    <a:pt x="494" y="571"/>
                    <a:pt x="476" y="565"/>
                  </a:cubicBezTo>
                  <a:cubicBezTo>
                    <a:pt x="422" y="547"/>
                    <a:pt x="510" y="484"/>
                    <a:pt x="520" y="477"/>
                  </a:cubicBezTo>
                  <a:cubicBezTo>
                    <a:pt x="544" y="440"/>
                    <a:pt x="561" y="423"/>
                    <a:pt x="598" y="399"/>
                  </a:cubicBezTo>
                  <a:cubicBezTo>
                    <a:pt x="605" y="378"/>
                    <a:pt x="645" y="291"/>
                    <a:pt x="609" y="266"/>
                  </a:cubicBezTo>
                  <a:cubicBezTo>
                    <a:pt x="582" y="247"/>
                    <a:pt x="542" y="259"/>
                    <a:pt x="509" y="255"/>
                  </a:cubicBezTo>
                  <a:cubicBezTo>
                    <a:pt x="516" y="244"/>
                    <a:pt x="534" y="235"/>
                    <a:pt x="531" y="222"/>
                  </a:cubicBezTo>
                  <a:cubicBezTo>
                    <a:pt x="525" y="196"/>
                    <a:pt x="456" y="222"/>
                    <a:pt x="454" y="222"/>
                  </a:cubicBezTo>
                  <a:cubicBezTo>
                    <a:pt x="447" y="233"/>
                    <a:pt x="434" y="242"/>
                    <a:pt x="432" y="255"/>
                  </a:cubicBezTo>
                  <a:cubicBezTo>
                    <a:pt x="426" y="291"/>
                    <a:pt x="478" y="312"/>
                    <a:pt x="498" y="333"/>
                  </a:cubicBezTo>
                  <a:cubicBezTo>
                    <a:pt x="487" y="340"/>
                    <a:pt x="477" y="350"/>
                    <a:pt x="465" y="355"/>
                  </a:cubicBezTo>
                  <a:cubicBezTo>
                    <a:pt x="443" y="364"/>
                    <a:pt x="398" y="377"/>
                    <a:pt x="398" y="377"/>
                  </a:cubicBezTo>
                  <a:cubicBezTo>
                    <a:pt x="322" y="427"/>
                    <a:pt x="340" y="396"/>
                    <a:pt x="321" y="454"/>
                  </a:cubicBezTo>
                  <a:cubicBezTo>
                    <a:pt x="317" y="487"/>
                    <a:pt x="336" y="533"/>
                    <a:pt x="310" y="554"/>
                  </a:cubicBezTo>
                  <a:cubicBezTo>
                    <a:pt x="284" y="575"/>
                    <a:pt x="242" y="554"/>
                    <a:pt x="210" y="543"/>
                  </a:cubicBezTo>
                  <a:cubicBezTo>
                    <a:pt x="185" y="535"/>
                    <a:pt x="144" y="499"/>
                    <a:pt x="144" y="499"/>
                  </a:cubicBezTo>
                  <a:cubicBezTo>
                    <a:pt x="44" y="532"/>
                    <a:pt x="95" y="495"/>
                    <a:pt x="66" y="554"/>
                  </a:cubicBezTo>
                  <a:cubicBezTo>
                    <a:pt x="60" y="566"/>
                    <a:pt x="51" y="576"/>
                    <a:pt x="44" y="587"/>
                  </a:cubicBezTo>
                  <a:cubicBezTo>
                    <a:pt x="17" y="507"/>
                    <a:pt x="46" y="602"/>
                    <a:pt x="22" y="443"/>
                  </a:cubicBezTo>
                  <a:cubicBezTo>
                    <a:pt x="15" y="399"/>
                    <a:pt x="17" y="404"/>
                    <a:pt x="0" y="421"/>
                  </a:cubicBezTo>
                  <a:close/>
                </a:path>
              </a:pathLst>
            </a:custGeom>
            <a:solidFill>
              <a:schemeClr val="accent2">
                <a:lumMod val="60000"/>
                <a:lumOff val="40000"/>
              </a:schemeClr>
            </a:solidFill>
            <a:ln w="9525">
              <a:solidFill>
                <a:srgbClr val="000000"/>
              </a:solidFill>
              <a:round/>
              <a:headEnd/>
              <a:tailEnd/>
            </a:ln>
          </p:spPr>
          <p:txBody>
            <a:bodyPr/>
            <a:lstStyle/>
            <a:p>
              <a:endParaRPr lang="en-US"/>
            </a:p>
          </p:txBody>
        </p:sp>
        <p:sp>
          <p:nvSpPr>
            <p:cNvPr id="32868" name="Freeform 8"/>
            <p:cNvSpPr>
              <a:spLocks/>
            </p:cNvSpPr>
            <p:nvPr/>
          </p:nvSpPr>
          <p:spPr bwMode="auto">
            <a:xfrm>
              <a:off x="4900" y="2249"/>
              <a:ext cx="306" cy="358"/>
            </a:xfrm>
            <a:custGeom>
              <a:avLst/>
              <a:gdLst>
                <a:gd name="T0" fmla="*/ 7 w 306"/>
                <a:gd name="T1" fmla="*/ 299 h 358"/>
                <a:gd name="T2" fmla="*/ 107 w 306"/>
                <a:gd name="T3" fmla="*/ 221 h 358"/>
                <a:gd name="T4" fmla="*/ 118 w 306"/>
                <a:gd name="T5" fmla="*/ 188 h 358"/>
                <a:gd name="T6" fmla="*/ 129 w 306"/>
                <a:gd name="T7" fmla="*/ 144 h 358"/>
                <a:gd name="T8" fmla="*/ 162 w 306"/>
                <a:gd name="T9" fmla="*/ 155 h 358"/>
                <a:gd name="T10" fmla="*/ 251 w 306"/>
                <a:gd name="T11" fmla="*/ 99 h 358"/>
                <a:gd name="T12" fmla="*/ 306 w 306"/>
                <a:gd name="T13" fmla="*/ 0 h 358"/>
                <a:gd name="T14" fmla="*/ 295 w 306"/>
                <a:gd name="T15" fmla="*/ 243 h 358"/>
                <a:gd name="T16" fmla="*/ 262 w 306"/>
                <a:gd name="T17" fmla="*/ 254 h 358"/>
                <a:gd name="T18" fmla="*/ 195 w 306"/>
                <a:gd name="T19" fmla="*/ 277 h 358"/>
                <a:gd name="T20" fmla="*/ 184 w 306"/>
                <a:gd name="T21" fmla="*/ 310 h 358"/>
                <a:gd name="T22" fmla="*/ 118 w 306"/>
                <a:gd name="T23" fmla="*/ 332 h 358"/>
                <a:gd name="T24" fmla="*/ 7 w 306"/>
                <a:gd name="T25" fmla="*/ 299 h 3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6"/>
                <a:gd name="T40" fmla="*/ 0 h 358"/>
                <a:gd name="T41" fmla="*/ 306 w 306"/>
                <a:gd name="T42" fmla="*/ 358 h 3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6" h="358">
                  <a:moveTo>
                    <a:pt x="7" y="299"/>
                  </a:moveTo>
                  <a:cubicBezTo>
                    <a:pt x="31" y="225"/>
                    <a:pt x="26" y="234"/>
                    <a:pt x="107" y="221"/>
                  </a:cubicBezTo>
                  <a:cubicBezTo>
                    <a:pt x="111" y="210"/>
                    <a:pt x="115" y="199"/>
                    <a:pt x="118" y="188"/>
                  </a:cubicBezTo>
                  <a:cubicBezTo>
                    <a:pt x="122" y="173"/>
                    <a:pt x="117" y="153"/>
                    <a:pt x="129" y="144"/>
                  </a:cubicBezTo>
                  <a:cubicBezTo>
                    <a:pt x="138" y="137"/>
                    <a:pt x="151" y="151"/>
                    <a:pt x="162" y="155"/>
                  </a:cubicBezTo>
                  <a:cubicBezTo>
                    <a:pt x="200" y="142"/>
                    <a:pt x="218" y="121"/>
                    <a:pt x="251" y="99"/>
                  </a:cubicBezTo>
                  <a:cubicBezTo>
                    <a:pt x="301" y="23"/>
                    <a:pt x="287" y="58"/>
                    <a:pt x="306" y="0"/>
                  </a:cubicBezTo>
                  <a:cubicBezTo>
                    <a:pt x="302" y="81"/>
                    <a:pt x="301" y="162"/>
                    <a:pt x="295" y="243"/>
                  </a:cubicBezTo>
                  <a:cubicBezTo>
                    <a:pt x="291" y="297"/>
                    <a:pt x="283" y="276"/>
                    <a:pt x="262" y="254"/>
                  </a:cubicBezTo>
                  <a:cubicBezTo>
                    <a:pt x="240" y="262"/>
                    <a:pt x="202" y="255"/>
                    <a:pt x="195" y="277"/>
                  </a:cubicBezTo>
                  <a:cubicBezTo>
                    <a:pt x="191" y="288"/>
                    <a:pt x="193" y="303"/>
                    <a:pt x="184" y="310"/>
                  </a:cubicBezTo>
                  <a:cubicBezTo>
                    <a:pt x="165" y="323"/>
                    <a:pt x="118" y="332"/>
                    <a:pt x="118" y="332"/>
                  </a:cubicBezTo>
                  <a:cubicBezTo>
                    <a:pt x="0" y="320"/>
                    <a:pt x="7" y="358"/>
                    <a:pt x="7" y="299"/>
                  </a:cubicBezTo>
                  <a:close/>
                </a:path>
              </a:pathLst>
            </a:custGeom>
            <a:solidFill>
              <a:schemeClr val="accent2">
                <a:lumMod val="60000"/>
                <a:lumOff val="40000"/>
              </a:schemeClr>
            </a:solidFill>
            <a:ln w="9525">
              <a:solidFill>
                <a:srgbClr val="000000"/>
              </a:solidFill>
              <a:round/>
              <a:headEnd/>
              <a:tailEnd/>
            </a:ln>
          </p:spPr>
          <p:txBody>
            <a:bodyPr/>
            <a:lstStyle/>
            <a:p>
              <a:endParaRPr lang="en-US"/>
            </a:p>
          </p:txBody>
        </p:sp>
      </p:grpSp>
      <p:sp>
        <p:nvSpPr>
          <p:cNvPr id="32857" name="Rectangle 11"/>
          <p:cNvSpPr>
            <a:spLocks noChangeArrowheads="1"/>
          </p:cNvSpPr>
          <p:nvPr/>
        </p:nvSpPr>
        <p:spPr bwMode="invGray">
          <a:xfrm>
            <a:off x="4851911" y="1835762"/>
            <a:ext cx="545149" cy="369974"/>
          </a:xfrm>
          <a:prstGeom prst="rect">
            <a:avLst/>
          </a:prstGeom>
          <a:noFill/>
          <a:ln w="19050">
            <a:solidFill>
              <a:schemeClr val="tx1"/>
            </a:solidFill>
            <a:miter lim="800000"/>
            <a:headEnd/>
            <a:tailEnd/>
          </a:ln>
        </p:spPr>
        <p:txBody>
          <a:bodyPr wrap="none" lIns="92075" tIns="46038" rIns="92075" bIns="46038">
            <a:spAutoFit/>
          </a:bodyPr>
          <a:lstStyle/>
          <a:p>
            <a:pPr defTabSz="762000" eaLnBrk="0" hangingPunct="0"/>
            <a:r>
              <a:rPr lang="en-US" sz="1800" b="1" dirty="0"/>
              <a:t>VAT</a:t>
            </a:r>
          </a:p>
        </p:txBody>
      </p:sp>
      <p:sp>
        <p:nvSpPr>
          <p:cNvPr id="32858" name="Line 14"/>
          <p:cNvSpPr>
            <a:spLocks noChangeShapeType="1"/>
          </p:cNvSpPr>
          <p:nvPr/>
        </p:nvSpPr>
        <p:spPr bwMode="invGray">
          <a:xfrm flipH="1">
            <a:off x="3689214" y="2208138"/>
            <a:ext cx="1346642" cy="854162"/>
          </a:xfrm>
          <a:prstGeom prst="line">
            <a:avLst/>
          </a:prstGeom>
          <a:noFill/>
          <a:ln w="19050">
            <a:solidFill>
              <a:schemeClr val="tx1"/>
            </a:solidFill>
            <a:round/>
            <a:headEnd type="none" w="sm" len="sm"/>
            <a:tailEnd type="oval" w="med" len="med"/>
          </a:ln>
        </p:spPr>
        <p:txBody>
          <a:bodyPr wrap="none" anchor="ctr"/>
          <a:lstStyle/>
          <a:p>
            <a:endParaRPr lang="en-US"/>
          </a:p>
        </p:txBody>
      </p:sp>
      <p:sp>
        <p:nvSpPr>
          <p:cNvPr id="32859" name="Rectangle 12"/>
          <p:cNvSpPr>
            <a:spLocks noChangeArrowheads="1"/>
          </p:cNvSpPr>
          <p:nvPr/>
        </p:nvSpPr>
        <p:spPr bwMode="invGray">
          <a:xfrm>
            <a:off x="435456" y="5445224"/>
            <a:ext cx="527388" cy="369974"/>
          </a:xfrm>
          <a:prstGeom prst="rect">
            <a:avLst/>
          </a:prstGeom>
          <a:noFill/>
          <a:ln w="19050">
            <a:solidFill>
              <a:schemeClr val="tx1"/>
            </a:solidFill>
            <a:miter lim="800000"/>
            <a:headEnd/>
            <a:tailEnd/>
          </a:ln>
        </p:spPr>
        <p:txBody>
          <a:bodyPr wrap="none" lIns="92075" tIns="46038" rIns="92075" bIns="46038">
            <a:spAutoFit/>
          </a:bodyPr>
          <a:lstStyle/>
          <a:p>
            <a:pPr defTabSz="762000" eaLnBrk="0" hangingPunct="0"/>
            <a:r>
              <a:rPr lang="en-US" sz="1800" b="1" dirty="0"/>
              <a:t>SAT</a:t>
            </a:r>
          </a:p>
        </p:txBody>
      </p:sp>
      <p:sp>
        <p:nvSpPr>
          <p:cNvPr id="32860" name="Line 13"/>
          <p:cNvSpPr>
            <a:spLocks noChangeShapeType="1"/>
          </p:cNvSpPr>
          <p:nvPr/>
        </p:nvSpPr>
        <p:spPr bwMode="invGray">
          <a:xfrm flipH="1">
            <a:off x="699149" y="4721069"/>
            <a:ext cx="860517" cy="724155"/>
          </a:xfrm>
          <a:prstGeom prst="line">
            <a:avLst/>
          </a:prstGeom>
          <a:noFill/>
          <a:ln w="19050">
            <a:solidFill>
              <a:schemeClr val="tx1"/>
            </a:solidFill>
            <a:round/>
            <a:headEnd type="oval" w="med" len="med"/>
            <a:tailEnd type="none" w="sm" len="sm"/>
          </a:ln>
        </p:spPr>
        <p:txBody>
          <a:bodyPr wrap="none" anchor="ctr"/>
          <a:lstStyle/>
          <a:p>
            <a:endParaRPr lang="en-US"/>
          </a:p>
        </p:txBody>
      </p:sp>
      <p:sp>
        <p:nvSpPr>
          <p:cNvPr id="32863" name="Text Box 29"/>
          <p:cNvSpPr txBox="1">
            <a:spLocks noChangeArrowheads="1"/>
          </p:cNvSpPr>
          <p:nvPr/>
        </p:nvSpPr>
        <p:spPr bwMode="auto">
          <a:xfrm>
            <a:off x="179512" y="6093296"/>
            <a:ext cx="6996416" cy="276999"/>
          </a:xfrm>
          <a:prstGeom prst="rect">
            <a:avLst/>
          </a:prstGeom>
          <a:noFill/>
          <a:ln w="9525">
            <a:noFill/>
            <a:miter lim="800000"/>
            <a:headEnd/>
            <a:tailEnd/>
          </a:ln>
        </p:spPr>
        <p:txBody>
          <a:bodyPr wrap="square">
            <a:spAutoFit/>
          </a:bodyPr>
          <a:lstStyle/>
          <a:p>
            <a:r>
              <a:rPr lang="en-US" sz="1200" baseline="30000" dirty="0" smtClean="0">
                <a:solidFill>
                  <a:srgbClr val="2F2B20"/>
                </a:solidFill>
              </a:rPr>
              <a:t>1</a:t>
            </a:r>
            <a:r>
              <a:rPr lang="en-US" sz="1200" dirty="0" smtClean="0">
                <a:solidFill>
                  <a:srgbClr val="2F2B20"/>
                </a:solidFill>
              </a:rPr>
              <a:t>Després JP et </a:t>
            </a:r>
            <a:r>
              <a:rPr lang="en-US" sz="1200" dirty="0">
                <a:solidFill>
                  <a:srgbClr val="2F2B20"/>
                </a:solidFill>
              </a:rPr>
              <a:t>al</a:t>
            </a:r>
            <a:r>
              <a:rPr lang="en-US" sz="1200" dirty="0" smtClean="0">
                <a:solidFill>
                  <a:srgbClr val="2F2B20"/>
                </a:solidFill>
              </a:rPr>
              <a:t>., </a:t>
            </a:r>
            <a:r>
              <a:rPr lang="en-US" sz="1200" i="1" dirty="0">
                <a:solidFill>
                  <a:srgbClr val="2F2B20"/>
                </a:solidFill>
              </a:rPr>
              <a:t>Nature</a:t>
            </a:r>
            <a:r>
              <a:rPr lang="en-US" sz="1200" dirty="0">
                <a:solidFill>
                  <a:srgbClr val="2F2B20"/>
                </a:solidFill>
              </a:rPr>
              <a:t>. 2006 </a:t>
            </a:r>
            <a:r>
              <a:rPr lang="en-US" sz="1200" dirty="0" smtClean="0">
                <a:solidFill>
                  <a:srgbClr val="2F2B20"/>
                </a:solidFill>
              </a:rPr>
              <a:t>; </a:t>
            </a:r>
            <a:r>
              <a:rPr lang="en-US" sz="1200" baseline="30000" dirty="0" smtClean="0">
                <a:solidFill>
                  <a:srgbClr val="2F2B20"/>
                </a:solidFill>
              </a:rPr>
              <a:t>2</a:t>
            </a:r>
            <a:r>
              <a:rPr lang="fr-CA" altLang="en-US" sz="1200" dirty="0" err="1" smtClean="0">
                <a:solidFill>
                  <a:srgbClr val="000000"/>
                </a:solidFill>
              </a:rPr>
              <a:t>Britton</a:t>
            </a:r>
            <a:r>
              <a:rPr lang="fr-CA" altLang="en-US" sz="1200" dirty="0" smtClean="0">
                <a:solidFill>
                  <a:srgbClr val="000000"/>
                </a:solidFill>
              </a:rPr>
              <a:t> </a:t>
            </a:r>
            <a:r>
              <a:rPr lang="fr-CA" altLang="en-US" sz="1200" dirty="0">
                <a:solidFill>
                  <a:srgbClr val="000000"/>
                </a:solidFill>
              </a:rPr>
              <a:t>KA et al.  </a:t>
            </a:r>
            <a:r>
              <a:rPr lang="fr-CA" altLang="en-US" sz="1200" i="1" dirty="0">
                <a:solidFill>
                  <a:srgbClr val="000000"/>
                </a:solidFill>
              </a:rPr>
              <a:t>Circulation</a:t>
            </a:r>
            <a:r>
              <a:rPr lang="fr-CA" altLang="en-US" sz="1200" dirty="0">
                <a:solidFill>
                  <a:srgbClr val="000000"/>
                </a:solidFill>
              </a:rPr>
              <a:t>. </a:t>
            </a:r>
            <a:r>
              <a:rPr lang="en-US" sz="1200" dirty="0" smtClean="0">
                <a:solidFill>
                  <a:srgbClr val="2F2B20"/>
                </a:solidFill>
              </a:rPr>
              <a:t>2011.</a:t>
            </a:r>
            <a:endParaRPr lang="en-US" altLang="en-US" sz="1200" dirty="0">
              <a:solidFill>
                <a:srgbClr val="2F2B20"/>
              </a:solidFill>
            </a:endParaRPr>
          </a:p>
        </p:txBody>
      </p:sp>
      <p:graphicFrame>
        <p:nvGraphicFramePr>
          <p:cNvPr id="5" name="Diagram 4"/>
          <p:cNvGraphicFramePr/>
          <p:nvPr>
            <p:extLst>
              <p:ext uri="{D42A27DB-BD31-4B8C-83A1-F6EECF244321}">
                <p14:modId xmlns:p14="http://schemas.microsoft.com/office/powerpoint/2010/main" val="4261796614"/>
              </p:ext>
            </p:extLst>
          </p:nvPr>
        </p:nvGraphicFramePr>
        <p:xfrm>
          <a:off x="5773684" y="2029392"/>
          <a:ext cx="3096344" cy="1754326"/>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 name="TextBox 2"/>
          <p:cNvSpPr txBox="1"/>
          <p:nvPr/>
        </p:nvSpPr>
        <p:spPr>
          <a:xfrm>
            <a:off x="395536" y="5003883"/>
            <a:ext cx="4278094" cy="646331"/>
          </a:xfrm>
          <a:prstGeom prst="rect">
            <a:avLst/>
          </a:prstGeom>
          <a:noFill/>
        </p:spPr>
        <p:txBody>
          <a:bodyPr wrap="none" rtlCol="0">
            <a:spAutoFit/>
          </a:bodyPr>
          <a:lstStyle/>
          <a:p>
            <a:pPr lvl="0"/>
            <a:r>
              <a:rPr lang="en-CA" dirty="0" smtClean="0">
                <a:solidFill>
                  <a:schemeClr val="bg1">
                    <a:lumMod val="65000"/>
                  </a:schemeClr>
                </a:solidFill>
              </a:rPr>
              <a:t>Computed tomography (CT) image at L4-L5</a:t>
            </a:r>
            <a:r>
              <a:rPr lang="en-US" b="1" baseline="30000" dirty="0" smtClean="0">
                <a:solidFill>
                  <a:schemeClr val="bg1">
                    <a:lumMod val="65000"/>
                  </a:schemeClr>
                </a:solidFill>
              </a:rPr>
              <a:t>3</a:t>
            </a:r>
            <a:endParaRPr lang="en-CA" dirty="0">
              <a:solidFill>
                <a:schemeClr val="bg1">
                  <a:lumMod val="65000"/>
                </a:schemeClr>
              </a:solidFill>
            </a:endParaRPr>
          </a:p>
          <a:p>
            <a:endParaRPr lang="en-CA" dirty="0"/>
          </a:p>
        </p:txBody>
      </p:sp>
      <p:sp>
        <p:nvSpPr>
          <p:cNvPr id="6" name="Rectangle 5"/>
          <p:cNvSpPr/>
          <p:nvPr/>
        </p:nvSpPr>
        <p:spPr>
          <a:xfrm>
            <a:off x="2749856" y="6495216"/>
            <a:ext cx="4572000" cy="253916"/>
          </a:xfrm>
          <a:prstGeom prst="rect">
            <a:avLst/>
          </a:prstGeom>
        </p:spPr>
        <p:txBody>
          <a:bodyPr>
            <a:spAutoFit/>
          </a:bodyPr>
          <a:lstStyle/>
          <a:p>
            <a:r>
              <a:rPr lang="en-US" sz="1050" kern="0" dirty="0">
                <a:solidFill>
                  <a:srgbClr val="FFFFFF">
                    <a:lumMod val="50000"/>
                  </a:srgbClr>
                </a:solidFill>
              </a:rPr>
              <a:t>Copyright © </a:t>
            </a:r>
            <a:r>
              <a:rPr lang="en-US" sz="1050" kern="0" dirty="0" smtClean="0">
                <a:solidFill>
                  <a:srgbClr val="FFFFFF">
                    <a:lumMod val="50000"/>
                  </a:srgbClr>
                </a:solidFill>
              </a:rPr>
              <a:t>2015.  </a:t>
            </a:r>
            <a:r>
              <a:rPr lang="en-US" sz="1050" kern="0" dirty="0">
                <a:solidFill>
                  <a:srgbClr val="FFFFFF">
                    <a:lumMod val="50000"/>
                  </a:srgbClr>
                </a:solidFill>
              </a:rPr>
              <a:t>All Rights Reserved.  Property of Theratechnologies </a:t>
            </a:r>
            <a:r>
              <a:rPr lang="en-US" sz="1050" kern="0" dirty="0" smtClean="0">
                <a:solidFill>
                  <a:srgbClr val="FFFFFF">
                    <a:lumMod val="50000"/>
                  </a:srgbClr>
                </a:solidFill>
              </a:rPr>
              <a:t>Inc.</a:t>
            </a:r>
            <a:endParaRPr lang="en-CA" sz="1050" dirty="0"/>
          </a:p>
        </p:txBody>
      </p:sp>
      <p:graphicFrame>
        <p:nvGraphicFramePr>
          <p:cNvPr id="8" name="Diagram 7"/>
          <p:cNvGraphicFramePr/>
          <p:nvPr>
            <p:extLst>
              <p:ext uri="{D42A27DB-BD31-4B8C-83A1-F6EECF244321}">
                <p14:modId xmlns:p14="http://schemas.microsoft.com/office/powerpoint/2010/main" val="2062276071"/>
              </p:ext>
            </p:extLst>
          </p:nvPr>
        </p:nvGraphicFramePr>
        <p:xfrm>
          <a:off x="5035856" y="4022082"/>
          <a:ext cx="3650040" cy="2309998"/>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19" name="Slide Number Placeholder 1"/>
          <p:cNvSpPr txBox="1">
            <a:spLocks/>
          </p:cNvSpPr>
          <p:nvPr/>
        </p:nvSpPr>
        <p:spPr>
          <a:xfrm>
            <a:off x="6457950" y="6484687"/>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457200"/>
            <a:r>
              <a:rPr lang="fr-CA" sz="1200" dirty="0" smtClean="0">
                <a:solidFill>
                  <a:srgbClr val="C00000"/>
                </a:solidFill>
              </a:rPr>
              <a:t>10</a:t>
            </a:r>
            <a:endParaRPr lang="fr-CA" sz="1200" dirty="0">
              <a:solidFill>
                <a:srgbClr val="C00000"/>
              </a:solidFill>
            </a:endParaRPr>
          </a:p>
        </p:txBody>
      </p:sp>
    </p:spTree>
    <p:extLst>
      <p:ext uri="{BB962C8B-B14F-4D97-AF65-F5344CB8AC3E}">
        <p14:creationId xmlns:p14="http://schemas.microsoft.com/office/powerpoint/2010/main" val="964603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Box 7"/>
          <p:cNvSpPr txBox="1">
            <a:spLocks noChangeArrowheads="1"/>
          </p:cNvSpPr>
          <p:nvPr/>
        </p:nvSpPr>
        <p:spPr bwMode="auto">
          <a:xfrm>
            <a:off x="107504" y="6317508"/>
            <a:ext cx="48965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ts val="2700"/>
              </a:lnSpc>
              <a:spcBef>
                <a:spcPct val="15000"/>
              </a:spcBef>
              <a:buClr>
                <a:srgbClr val="8F0101"/>
              </a:buClr>
              <a:buSzPct val="85000"/>
              <a:buFont typeface="Wingdings" pitchFamily="2" charset="2"/>
              <a:buChar char="§"/>
              <a:defRPr sz="2400">
                <a:solidFill>
                  <a:srgbClr val="777671"/>
                </a:solidFill>
                <a:latin typeface="Arial" pitchFamily="34" charset="0"/>
                <a:ea typeface="Osaka"/>
                <a:cs typeface="Osaka"/>
              </a:defRPr>
            </a:lvl1pPr>
            <a:lvl2pPr marL="742950" indent="-285750" eaLnBrk="0" hangingPunct="0">
              <a:lnSpc>
                <a:spcPts val="2400"/>
              </a:lnSpc>
              <a:spcBef>
                <a:spcPct val="15000"/>
              </a:spcBef>
              <a:buClr>
                <a:srgbClr val="777671"/>
              </a:buClr>
              <a:buSzPct val="80000"/>
              <a:buFont typeface="Wingdings" pitchFamily="2" charset="2"/>
              <a:buChar char="§"/>
              <a:defRPr sz="2100">
                <a:solidFill>
                  <a:srgbClr val="777671"/>
                </a:solidFill>
                <a:latin typeface="Arial" pitchFamily="34" charset="0"/>
                <a:ea typeface="Osaka"/>
                <a:cs typeface="Osaka"/>
              </a:defRPr>
            </a:lvl2pPr>
            <a:lvl3pPr marL="1143000" indent="-228600" eaLnBrk="0" hangingPunct="0">
              <a:lnSpc>
                <a:spcPts val="2200"/>
              </a:lnSpc>
              <a:spcBef>
                <a:spcPct val="15000"/>
              </a:spcBef>
              <a:buClr>
                <a:srgbClr val="CFCBBE"/>
              </a:buClr>
              <a:buSzPct val="80000"/>
              <a:buFont typeface="Wingdings" pitchFamily="2" charset="2"/>
              <a:buChar char="§"/>
              <a:defRPr sz="1900">
                <a:solidFill>
                  <a:srgbClr val="777671"/>
                </a:solidFill>
                <a:latin typeface="Arial" pitchFamily="34" charset="0"/>
                <a:ea typeface="Osaka"/>
                <a:cs typeface="Osaka"/>
              </a:defRPr>
            </a:lvl3pPr>
            <a:lvl4pPr marL="1600200" indent="-228600" eaLnBrk="0" hangingPunct="0">
              <a:lnSpc>
                <a:spcPts val="2000"/>
              </a:lnSpc>
              <a:spcBef>
                <a:spcPct val="15000"/>
              </a:spcBef>
              <a:buClr>
                <a:srgbClr val="E7DDCD"/>
              </a:buClr>
              <a:buChar char="–"/>
              <a:defRPr sz="1700">
                <a:solidFill>
                  <a:srgbClr val="777671"/>
                </a:solidFill>
                <a:latin typeface="Arial" pitchFamily="34" charset="0"/>
                <a:ea typeface="Osaka"/>
                <a:cs typeface="Osaka"/>
              </a:defRPr>
            </a:lvl4pPr>
            <a:lvl5pPr marL="2057400" indent="-228600" eaLnBrk="0" hangingPunct="0">
              <a:lnSpc>
                <a:spcPts val="2000"/>
              </a:lnSpc>
              <a:spcBef>
                <a:spcPct val="15000"/>
              </a:spcBef>
              <a:buClr>
                <a:srgbClr val="E7DDCD"/>
              </a:buClr>
              <a:buChar char="»"/>
              <a:defRPr sz="1700">
                <a:solidFill>
                  <a:srgbClr val="777671"/>
                </a:solidFill>
                <a:latin typeface="Arial" pitchFamily="34" charset="0"/>
                <a:ea typeface="Osaka"/>
                <a:cs typeface="Osaka"/>
              </a:defRPr>
            </a:lvl5pPr>
            <a:lvl6pPr marL="2514600" indent="-228600" eaLnBrk="0" fontAlgn="base" hangingPunct="0">
              <a:lnSpc>
                <a:spcPts val="2000"/>
              </a:lnSpc>
              <a:spcBef>
                <a:spcPct val="15000"/>
              </a:spcBef>
              <a:spcAft>
                <a:spcPct val="0"/>
              </a:spcAft>
              <a:buClr>
                <a:srgbClr val="E7DDCD"/>
              </a:buClr>
              <a:buChar char="»"/>
              <a:defRPr sz="1700">
                <a:solidFill>
                  <a:srgbClr val="777671"/>
                </a:solidFill>
                <a:latin typeface="Arial" pitchFamily="34" charset="0"/>
                <a:ea typeface="Osaka"/>
                <a:cs typeface="Osaka"/>
              </a:defRPr>
            </a:lvl6pPr>
            <a:lvl7pPr marL="2971800" indent="-228600" eaLnBrk="0" fontAlgn="base" hangingPunct="0">
              <a:lnSpc>
                <a:spcPts val="2000"/>
              </a:lnSpc>
              <a:spcBef>
                <a:spcPct val="15000"/>
              </a:spcBef>
              <a:spcAft>
                <a:spcPct val="0"/>
              </a:spcAft>
              <a:buClr>
                <a:srgbClr val="E7DDCD"/>
              </a:buClr>
              <a:buChar char="»"/>
              <a:defRPr sz="1700">
                <a:solidFill>
                  <a:srgbClr val="777671"/>
                </a:solidFill>
                <a:latin typeface="Arial" pitchFamily="34" charset="0"/>
                <a:ea typeface="Osaka"/>
                <a:cs typeface="Osaka"/>
              </a:defRPr>
            </a:lvl7pPr>
            <a:lvl8pPr marL="3429000" indent="-228600" eaLnBrk="0" fontAlgn="base" hangingPunct="0">
              <a:lnSpc>
                <a:spcPts val="2000"/>
              </a:lnSpc>
              <a:spcBef>
                <a:spcPct val="15000"/>
              </a:spcBef>
              <a:spcAft>
                <a:spcPct val="0"/>
              </a:spcAft>
              <a:buClr>
                <a:srgbClr val="E7DDCD"/>
              </a:buClr>
              <a:buChar char="»"/>
              <a:defRPr sz="1700">
                <a:solidFill>
                  <a:srgbClr val="777671"/>
                </a:solidFill>
                <a:latin typeface="Arial" pitchFamily="34" charset="0"/>
                <a:ea typeface="Osaka"/>
                <a:cs typeface="Osaka"/>
              </a:defRPr>
            </a:lvl8pPr>
            <a:lvl9pPr marL="3886200" indent="-228600" eaLnBrk="0" fontAlgn="base" hangingPunct="0">
              <a:lnSpc>
                <a:spcPts val="2000"/>
              </a:lnSpc>
              <a:spcBef>
                <a:spcPct val="15000"/>
              </a:spcBef>
              <a:spcAft>
                <a:spcPct val="0"/>
              </a:spcAft>
              <a:buClr>
                <a:srgbClr val="E7DDCD"/>
              </a:buClr>
              <a:buChar char="»"/>
              <a:defRPr sz="1700">
                <a:solidFill>
                  <a:srgbClr val="777671"/>
                </a:solidFill>
                <a:latin typeface="Arial" pitchFamily="34" charset="0"/>
                <a:ea typeface="Osaka"/>
                <a:cs typeface="Osaka"/>
              </a:defRPr>
            </a:lvl9pPr>
          </a:lstStyle>
          <a:p>
            <a:pPr eaLnBrk="1" hangingPunct="1">
              <a:lnSpc>
                <a:spcPct val="100000"/>
              </a:lnSpc>
              <a:spcBef>
                <a:spcPct val="0"/>
              </a:spcBef>
              <a:buClrTx/>
              <a:buSzTx/>
              <a:buFontTx/>
              <a:buNone/>
            </a:pPr>
            <a:r>
              <a:rPr lang="fr-CA" altLang="en-US" sz="1000" dirty="0" err="1">
                <a:solidFill>
                  <a:srgbClr val="000000"/>
                </a:solidFill>
                <a:latin typeface="+mn-lt"/>
              </a:rPr>
              <a:t>Adapted</a:t>
            </a:r>
            <a:r>
              <a:rPr lang="fr-CA" altLang="en-US" sz="1000" dirty="0">
                <a:solidFill>
                  <a:srgbClr val="000000"/>
                </a:solidFill>
                <a:latin typeface="+mn-lt"/>
              </a:rPr>
              <a:t> </a:t>
            </a:r>
            <a:r>
              <a:rPr lang="fr-CA" altLang="en-US" sz="1000" dirty="0" err="1">
                <a:solidFill>
                  <a:srgbClr val="000000"/>
                </a:solidFill>
                <a:latin typeface="+mn-lt"/>
              </a:rPr>
              <a:t>from</a:t>
            </a:r>
            <a:r>
              <a:rPr lang="fr-CA" altLang="en-US" sz="1000" dirty="0">
                <a:solidFill>
                  <a:srgbClr val="000000"/>
                </a:solidFill>
                <a:latin typeface="+mn-lt"/>
              </a:rPr>
              <a:t> </a:t>
            </a:r>
            <a:r>
              <a:rPr lang="fr-CA" altLang="en-US" sz="1000" dirty="0" err="1">
                <a:solidFill>
                  <a:srgbClr val="000000"/>
                </a:solidFill>
                <a:latin typeface="+mn-lt"/>
              </a:rPr>
              <a:t>Després</a:t>
            </a:r>
            <a:r>
              <a:rPr lang="fr-CA" altLang="en-US" sz="1000" dirty="0">
                <a:solidFill>
                  <a:srgbClr val="000000"/>
                </a:solidFill>
                <a:latin typeface="+mn-lt"/>
              </a:rPr>
              <a:t> J.P. and I. Lemieux, </a:t>
            </a:r>
            <a:r>
              <a:rPr lang="fr-CA" altLang="en-US" sz="1000" i="1" dirty="0">
                <a:solidFill>
                  <a:srgbClr val="000000"/>
                </a:solidFill>
                <a:latin typeface="+mn-lt"/>
              </a:rPr>
              <a:t>Nature</a:t>
            </a:r>
            <a:r>
              <a:rPr lang="fr-CA" altLang="en-US" sz="1000" dirty="0">
                <a:solidFill>
                  <a:srgbClr val="000000"/>
                </a:solidFill>
                <a:latin typeface="+mn-lt"/>
              </a:rPr>
              <a:t> 2006;444:881-87</a:t>
            </a:r>
            <a:r>
              <a:rPr lang="fr-CA" altLang="en-US" sz="1000" dirty="0" smtClean="0">
                <a:solidFill>
                  <a:srgbClr val="000000"/>
                </a:solidFill>
                <a:latin typeface="+mn-lt"/>
              </a:rPr>
              <a:t>.</a:t>
            </a:r>
          </a:p>
          <a:p>
            <a:pPr eaLnBrk="1" hangingPunct="1">
              <a:lnSpc>
                <a:spcPct val="100000"/>
              </a:lnSpc>
              <a:spcBef>
                <a:spcPct val="0"/>
              </a:spcBef>
              <a:buClrTx/>
              <a:buSzTx/>
              <a:buFontTx/>
              <a:buNone/>
            </a:pPr>
            <a:r>
              <a:rPr lang="fr-CA" altLang="en-US" sz="1000" dirty="0" smtClean="0">
                <a:solidFill>
                  <a:srgbClr val="000000"/>
                </a:solidFill>
                <a:latin typeface="+mn-lt"/>
              </a:rPr>
              <a:t>* « </a:t>
            </a:r>
            <a:r>
              <a:rPr lang="fr-CA" altLang="en-US" sz="1000" dirty="0" err="1" smtClean="0">
                <a:solidFill>
                  <a:srgbClr val="000000"/>
                </a:solidFill>
                <a:latin typeface="+mn-lt"/>
              </a:rPr>
              <a:t>Ectopic</a:t>
            </a:r>
            <a:r>
              <a:rPr lang="fr-CA" altLang="en-US" sz="1000" dirty="0" smtClean="0">
                <a:solidFill>
                  <a:srgbClr val="000000"/>
                </a:solidFill>
                <a:latin typeface="+mn-lt"/>
              </a:rPr>
              <a:t> » </a:t>
            </a:r>
            <a:r>
              <a:rPr lang="fr-CA" altLang="en-US" sz="1000" dirty="0" err="1" smtClean="0">
                <a:solidFill>
                  <a:srgbClr val="000000"/>
                </a:solidFill>
                <a:latin typeface="+mn-lt"/>
              </a:rPr>
              <a:t>means</a:t>
            </a:r>
            <a:r>
              <a:rPr lang="fr-CA" altLang="en-US" sz="1000" dirty="0" smtClean="0">
                <a:solidFill>
                  <a:srgbClr val="000000"/>
                </a:solidFill>
                <a:latin typeface="+mn-lt"/>
              </a:rPr>
              <a:t> </a:t>
            </a:r>
            <a:r>
              <a:rPr lang="en-US" altLang="en-US" sz="1000" dirty="0">
                <a:solidFill>
                  <a:srgbClr val="000000"/>
                </a:solidFill>
                <a:latin typeface="+mn-lt"/>
              </a:rPr>
              <a:t>located away from normal </a:t>
            </a:r>
            <a:r>
              <a:rPr lang="en-US" altLang="en-US" sz="1000" dirty="0" smtClean="0">
                <a:solidFill>
                  <a:srgbClr val="000000"/>
                </a:solidFill>
                <a:latin typeface="+mn-lt"/>
              </a:rPr>
              <a:t>site.</a:t>
            </a:r>
            <a:endParaRPr lang="en-US" altLang="en-US" sz="1000" dirty="0">
              <a:solidFill>
                <a:srgbClr val="FFFFFF"/>
              </a:solidFill>
              <a:latin typeface="+mn-lt"/>
            </a:endParaRPr>
          </a:p>
        </p:txBody>
      </p:sp>
      <p:pic>
        <p:nvPicPr>
          <p:cNvPr id="2048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687" r="4471"/>
          <a:stretch/>
        </p:blipFill>
        <p:spPr bwMode="auto">
          <a:xfrm>
            <a:off x="2699792" y="1355138"/>
            <a:ext cx="3515229" cy="4962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839248" y="2910084"/>
            <a:ext cx="330943" cy="338336"/>
          </a:xfrm>
          <a:prstGeom prst="rect">
            <a:avLst/>
          </a:prstGeom>
          <a:noFill/>
        </p:spPr>
        <p:txBody>
          <a:bodyPr wrap="none" lIns="91440" tIns="91440" rIns="91440" bIns="91440" rtlCol="0" anchor="ctr" anchorCtr="0">
            <a:noAutofit/>
          </a:bodyPr>
          <a:lstStyle/>
          <a:p>
            <a:r>
              <a:rPr lang="en-CA" sz="1200" dirty="0" smtClean="0"/>
              <a:t>*</a:t>
            </a:r>
            <a:endParaRPr lang="en-US" sz="12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6653" y="2900452"/>
            <a:ext cx="3349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380537" y="993040"/>
            <a:ext cx="8568952" cy="563752"/>
            <a:chOff x="-14999" y="-57769"/>
            <a:chExt cx="8568952" cy="563752"/>
          </a:xfrm>
        </p:grpSpPr>
        <p:sp>
          <p:nvSpPr>
            <p:cNvPr id="8" name="Rounded Rectangle 7"/>
            <p:cNvSpPr/>
            <p:nvPr/>
          </p:nvSpPr>
          <p:spPr>
            <a:xfrm>
              <a:off x="-14999" y="-57769"/>
              <a:ext cx="8568952" cy="5569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p:nvPr/>
          </p:nvSpPr>
          <p:spPr>
            <a:xfrm>
              <a:off x="27187" y="3437"/>
              <a:ext cx="8514578" cy="5025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2800" kern="1200" dirty="0" smtClean="0"/>
                <a:t>Excess VAT is a Marker of Dysfunctional Adipose Tissue</a:t>
              </a:r>
              <a:endParaRPr lang="en-CA" sz="2800" kern="1200" baseline="30000" dirty="0"/>
            </a:p>
          </p:txBody>
        </p:sp>
      </p:gr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6599634"/>
            <a:ext cx="4572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1"/>
          <p:cNvSpPr txBox="1">
            <a:spLocks/>
          </p:cNvSpPr>
          <p:nvPr/>
        </p:nvSpPr>
        <p:spPr>
          <a:xfrm>
            <a:off x="6457950" y="6484687"/>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457200"/>
            <a:r>
              <a:rPr lang="fr-CA" sz="1200" dirty="0" smtClean="0">
                <a:solidFill>
                  <a:srgbClr val="C00000"/>
                </a:solidFill>
              </a:rPr>
              <a:t>11</a:t>
            </a:r>
            <a:endParaRPr lang="fr-CA" sz="1200" dirty="0">
              <a:solidFill>
                <a:srgbClr val="C00000"/>
              </a:solidFill>
            </a:endParaRPr>
          </a:p>
        </p:txBody>
      </p:sp>
    </p:spTree>
    <p:extLst>
      <p:ext uri="{BB962C8B-B14F-4D97-AF65-F5344CB8AC3E}">
        <p14:creationId xmlns:p14="http://schemas.microsoft.com/office/powerpoint/2010/main" val="141932528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4"/>
          <p:cNvSpPr>
            <a:spLocks noGrp="1" noChangeArrowheads="1"/>
          </p:cNvSpPr>
          <p:nvPr>
            <p:ph type="body" sz="half" idx="4294967295"/>
          </p:nvPr>
        </p:nvSpPr>
        <p:spPr>
          <a:xfrm>
            <a:off x="755576" y="2073275"/>
            <a:ext cx="7056784" cy="3803650"/>
          </a:xfrm>
          <a:prstGeom prst="rect">
            <a:avLst/>
          </a:prstGeom>
        </p:spPr>
        <p:txBody>
          <a:bodyPr/>
          <a:lstStyle/>
          <a:p>
            <a:r>
              <a:rPr lang="en-CA" sz="2400" dirty="0" smtClean="0"/>
              <a:t>Endothelial dysfunction</a:t>
            </a:r>
            <a:endParaRPr lang="en-US" sz="2400" dirty="0" smtClean="0"/>
          </a:p>
          <a:p>
            <a:r>
              <a:rPr lang="en-US" sz="2400" dirty="0" smtClean="0"/>
              <a:t>Development of insulin resistance</a:t>
            </a:r>
          </a:p>
          <a:p>
            <a:r>
              <a:rPr lang="en-CA" sz="2400" dirty="0" smtClean="0"/>
              <a:t>Induction of dyslipidemia</a:t>
            </a:r>
            <a:endParaRPr lang="en-US" sz="2400" dirty="0" smtClean="0"/>
          </a:p>
          <a:p>
            <a:r>
              <a:rPr lang="en-CA" sz="2400" dirty="0" smtClean="0"/>
              <a:t>Inhibition of fibrinolysis</a:t>
            </a:r>
          </a:p>
          <a:p>
            <a:r>
              <a:rPr lang="en-CA" sz="2400" dirty="0" smtClean="0"/>
              <a:t>Induction of a prothrombotic state</a:t>
            </a:r>
          </a:p>
          <a:p>
            <a:endParaRPr lang="en-US" sz="2000" dirty="0" smtClean="0"/>
          </a:p>
        </p:txBody>
      </p:sp>
      <p:sp>
        <p:nvSpPr>
          <p:cNvPr id="11" name="Text Box 19"/>
          <p:cNvSpPr txBox="1">
            <a:spLocks noChangeArrowheads="1"/>
          </p:cNvSpPr>
          <p:nvPr/>
        </p:nvSpPr>
        <p:spPr bwMode="auto">
          <a:xfrm>
            <a:off x="181922" y="6093378"/>
            <a:ext cx="6622326" cy="276999"/>
          </a:xfrm>
          <a:prstGeom prst="rect">
            <a:avLst/>
          </a:prstGeom>
          <a:noFill/>
          <a:ln w="9525">
            <a:noFill/>
            <a:miter lim="800000"/>
            <a:headEnd/>
            <a:tailEnd/>
          </a:ln>
        </p:spPr>
        <p:txBody>
          <a:bodyPr wrap="square" lIns="0" rIns="0">
            <a:spAutoFit/>
          </a:bodyPr>
          <a:lstStyle/>
          <a:p>
            <a:pPr eaLnBrk="0" hangingPunct="0"/>
            <a:r>
              <a:rPr lang="en-US" sz="1200" dirty="0" smtClean="0">
                <a:solidFill>
                  <a:prstClr val="black"/>
                </a:solidFill>
              </a:rPr>
              <a:t>Mathieu P et al., </a:t>
            </a:r>
            <a:r>
              <a:rPr lang="en-US" sz="1200" i="1" dirty="0" smtClean="0">
                <a:solidFill>
                  <a:prstClr val="black"/>
                </a:solidFill>
              </a:rPr>
              <a:t>Clinical Pharmacology &amp; Therapeutics </a:t>
            </a:r>
            <a:r>
              <a:rPr lang="en-US" sz="1200" dirty="0" smtClean="0">
                <a:solidFill>
                  <a:prstClr val="black"/>
                </a:solidFill>
              </a:rPr>
              <a:t>2010; </a:t>
            </a:r>
            <a:r>
              <a:rPr lang="en-US" sz="1200" dirty="0">
                <a:solidFill>
                  <a:prstClr val="black"/>
                </a:solidFill>
              </a:rPr>
              <a:t> </a:t>
            </a:r>
            <a:r>
              <a:rPr lang="en-US" sz="1200" dirty="0" smtClean="0">
                <a:solidFill>
                  <a:prstClr val="black"/>
                </a:solidFill>
              </a:rPr>
              <a:t>Berg AH et al., </a:t>
            </a:r>
            <a:r>
              <a:rPr lang="en-US" sz="1200" i="1" dirty="0" err="1" smtClean="0">
                <a:solidFill>
                  <a:prstClr val="black"/>
                </a:solidFill>
              </a:rPr>
              <a:t>Circ</a:t>
            </a:r>
            <a:r>
              <a:rPr lang="en-US" sz="1200" i="1" dirty="0" smtClean="0">
                <a:solidFill>
                  <a:prstClr val="black"/>
                </a:solidFill>
              </a:rPr>
              <a:t> Res </a:t>
            </a:r>
            <a:r>
              <a:rPr lang="en-US" sz="1200" dirty="0" smtClean="0">
                <a:solidFill>
                  <a:prstClr val="black"/>
                </a:solidFill>
              </a:rPr>
              <a:t>2005.</a:t>
            </a:r>
            <a:endParaRPr lang="en-US" sz="1200" dirty="0">
              <a:solidFill>
                <a:prstClr val="black"/>
              </a:solidFill>
            </a:endParaRPr>
          </a:p>
        </p:txBody>
      </p:sp>
      <p:grpSp>
        <p:nvGrpSpPr>
          <p:cNvPr id="12" name="Group 11"/>
          <p:cNvGrpSpPr/>
          <p:nvPr/>
        </p:nvGrpSpPr>
        <p:grpSpPr>
          <a:xfrm>
            <a:off x="181922" y="980728"/>
            <a:ext cx="8782566" cy="792088"/>
            <a:chOff x="0" y="0"/>
            <a:chExt cx="8568952" cy="556920"/>
          </a:xfrm>
        </p:grpSpPr>
        <p:sp>
          <p:nvSpPr>
            <p:cNvPr id="13" name="Rounded Rectangle 12"/>
            <p:cNvSpPr/>
            <p:nvPr/>
          </p:nvSpPr>
          <p:spPr>
            <a:xfrm>
              <a:off x="0" y="0"/>
              <a:ext cx="8568952" cy="5569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4"/>
            <p:cNvSpPr/>
            <p:nvPr/>
          </p:nvSpPr>
          <p:spPr>
            <a:xfrm>
              <a:off x="27187" y="27187"/>
              <a:ext cx="8514578" cy="5025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defTabSz="622300">
                <a:lnSpc>
                  <a:spcPct val="90000"/>
                </a:lnSpc>
                <a:spcBef>
                  <a:spcPct val="0"/>
                </a:spcBef>
                <a:spcAft>
                  <a:spcPct val="35000"/>
                </a:spcAft>
              </a:pPr>
              <a:r>
                <a:rPr lang="en-US" sz="2800" dirty="0" smtClean="0">
                  <a:solidFill>
                    <a:prstClr val="white"/>
                  </a:solidFill>
                </a:rPr>
                <a:t>Inflammation Contributes to Visceral Adiposity-Associated Vasculopathy and Cardiovascular Risk</a:t>
              </a:r>
              <a:endParaRPr lang="en-CA" sz="2800" baseline="30000" dirty="0">
                <a:solidFill>
                  <a:prstClr val="white"/>
                </a:solidFill>
              </a:endParaRPr>
            </a:p>
          </p:txBody>
        </p:sp>
      </p:gr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6599634"/>
            <a:ext cx="4572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1"/>
          <p:cNvSpPr txBox="1">
            <a:spLocks/>
          </p:cNvSpPr>
          <p:nvPr/>
        </p:nvSpPr>
        <p:spPr>
          <a:xfrm>
            <a:off x="6457950" y="6484687"/>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457200"/>
            <a:r>
              <a:rPr lang="fr-CA" sz="1200" dirty="0" smtClean="0">
                <a:solidFill>
                  <a:srgbClr val="C00000"/>
                </a:solidFill>
              </a:rPr>
              <a:t>12</a:t>
            </a:r>
            <a:endParaRPr lang="fr-CA" sz="1200" dirty="0">
              <a:solidFill>
                <a:srgbClr val="C00000"/>
              </a:solidFill>
            </a:endParaRPr>
          </a:p>
        </p:txBody>
      </p:sp>
    </p:spTree>
    <p:extLst>
      <p:ext uri="{BB962C8B-B14F-4D97-AF65-F5344CB8AC3E}">
        <p14:creationId xmlns:p14="http://schemas.microsoft.com/office/powerpoint/2010/main" val="209871934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3555171387"/>
              </p:ext>
            </p:extLst>
          </p:nvPr>
        </p:nvGraphicFramePr>
        <p:xfrm>
          <a:off x="755576" y="1268760"/>
          <a:ext cx="7772400" cy="1440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Content Placeholder 14"/>
          <p:cNvGraphicFramePr>
            <a:graphicFrameLocks noGrp="1"/>
          </p:cNvGraphicFramePr>
          <p:nvPr>
            <p:ph idx="1"/>
            <p:extLst>
              <p:ext uri="{D42A27DB-BD31-4B8C-83A1-F6EECF244321}">
                <p14:modId xmlns:p14="http://schemas.microsoft.com/office/powerpoint/2010/main" val="4126127310"/>
              </p:ext>
            </p:extLst>
          </p:nvPr>
        </p:nvGraphicFramePr>
        <p:xfrm>
          <a:off x="539552" y="2420888"/>
          <a:ext cx="8229600" cy="38884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Rectangle 16"/>
          <p:cNvSpPr/>
          <p:nvPr/>
        </p:nvSpPr>
        <p:spPr>
          <a:xfrm>
            <a:off x="1784407" y="6558380"/>
            <a:ext cx="5328592" cy="230832"/>
          </a:xfrm>
          <a:prstGeom prst="rect">
            <a:avLst/>
          </a:prstGeom>
        </p:spPr>
        <p:txBody>
          <a:bodyPr wrap="square">
            <a:spAutoFit/>
          </a:bodyPr>
          <a:lstStyle/>
          <a:p>
            <a:r>
              <a:rPr lang="en-US" sz="900" kern="0" dirty="0">
                <a:solidFill>
                  <a:srgbClr val="FFFFFF">
                    <a:lumMod val="50000"/>
                  </a:srgbClr>
                </a:solidFill>
              </a:rPr>
              <a:t>Copyright © </a:t>
            </a:r>
            <a:r>
              <a:rPr lang="en-US" sz="900" kern="0" dirty="0" smtClean="0">
                <a:solidFill>
                  <a:srgbClr val="FFFFFF">
                    <a:lumMod val="50000"/>
                  </a:srgbClr>
                </a:solidFill>
              </a:rPr>
              <a:t>2015.  </a:t>
            </a:r>
            <a:r>
              <a:rPr lang="en-US" sz="900" kern="0" dirty="0">
                <a:solidFill>
                  <a:srgbClr val="FFFFFF">
                    <a:lumMod val="50000"/>
                  </a:srgbClr>
                </a:solidFill>
              </a:rPr>
              <a:t>All Rights Reserved.  Property of Theratechnologies </a:t>
            </a:r>
            <a:r>
              <a:rPr lang="en-US" sz="900" kern="0" dirty="0" err="1">
                <a:solidFill>
                  <a:srgbClr val="FFFFFF">
                    <a:lumMod val="50000"/>
                  </a:srgbClr>
                </a:solidFill>
              </a:rPr>
              <a:t>Inc</a:t>
            </a:r>
            <a:endParaRPr lang="en-CA" sz="900" dirty="0"/>
          </a:p>
        </p:txBody>
      </p:sp>
      <p:sp>
        <p:nvSpPr>
          <p:cNvPr id="2" name="Slide Number Placeholder 1"/>
          <p:cNvSpPr>
            <a:spLocks noGrp="1"/>
          </p:cNvSpPr>
          <p:nvPr>
            <p:ph type="sldNum" sz="quarter" idx="12"/>
          </p:nvPr>
        </p:nvSpPr>
        <p:spPr/>
        <p:txBody>
          <a:bodyPr/>
          <a:lstStyle/>
          <a:p>
            <a:pPr defTabSz="457200"/>
            <a:r>
              <a:rPr lang="fr-CA" dirty="0" smtClean="0"/>
              <a:t>13</a:t>
            </a:r>
            <a:endParaRPr lang="fr-CA" dirty="0"/>
          </a:p>
        </p:txBody>
      </p:sp>
    </p:spTree>
    <p:extLst>
      <p:ext uri="{BB962C8B-B14F-4D97-AF65-F5344CB8AC3E}">
        <p14:creationId xmlns:p14="http://schemas.microsoft.com/office/powerpoint/2010/main" val="1827184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extLst>
              <p:ext uri="{D42A27DB-BD31-4B8C-83A1-F6EECF244321}">
                <p14:modId xmlns:p14="http://schemas.microsoft.com/office/powerpoint/2010/main" val="3035292528"/>
              </p:ext>
            </p:extLst>
          </p:nvPr>
        </p:nvGraphicFramePr>
        <p:xfrm>
          <a:off x="488262" y="1124744"/>
          <a:ext cx="8548233" cy="3953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p:cNvSpPr/>
          <p:nvPr/>
        </p:nvSpPr>
        <p:spPr>
          <a:xfrm>
            <a:off x="323528" y="5879013"/>
            <a:ext cx="8640960" cy="830997"/>
          </a:xfrm>
          <a:prstGeom prst="rect">
            <a:avLst/>
          </a:prstGeom>
        </p:spPr>
        <p:txBody>
          <a:bodyPr wrap="square">
            <a:spAutoFit/>
          </a:bodyPr>
          <a:lstStyle/>
          <a:p>
            <a:pPr>
              <a:defRPr/>
            </a:pPr>
            <a:r>
              <a:rPr lang="en-US" sz="1200" baseline="30000" dirty="0" smtClean="0">
                <a:cs typeface="Arial" pitchFamily="34" charset="0"/>
              </a:rPr>
              <a:t>1</a:t>
            </a:r>
            <a:r>
              <a:rPr lang="en-US" sz="1200" dirty="0" smtClean="0">
                <a:cs typeface="Arial" pitchFamily="34" charset="0"/>
              </a:rPr>
              <a:t>Grinspoon S and Carr A, </a:t>
            </a:r>
            <a:r>
              <a:rPr lang="en-US" sz="1200" i="1" dirty="0" smtClean="0">
                <a:cs typeface="Arial" pitchFamily="34" charset="0"/>
              </a:rPr>
              <a:t>N </a:t>
            </a:r>
            <a:r>
              <a:rPr lang="en-US" sz="1200" i="1" dirty="0" err="1" smtClean="0">
                <a:cs typeface="Arial" pitchFamily="34" charset="0"/>
              </a:rPr>
              <a:t>Engl</a:t>
            </a:r>
            <a:r>
              <a:rPr lang="en-US" sz="1200" i="1" dirty="0" smtClean="0">
                <a:cs typeface="Arial" pitchFamily="34" charset="0"/>
              </a:rPr>
              <a:t> J Med</a:t>
            </a:r>
            <a:r>
              <a:rPr lang="en-US" sz="1200" dirty="0" smtClean="0">
                <a:cs typeface="Arial" pitchFamily="34" charset="0"/>
              </a:rPr>
              <a:t> 2005; </a:t>
            </a:r>
            <a:r>
              <a:rPr lang="en-US" sz="1200" baseline="30000" dirty="0" smtClean="0">
                <a:cs typeface="Arial" pitchFamily="34" charset="0"/>
              </a:rPr>
              <a:t>2</a:t>
            </a:r>
            <a:r>
              <a:rPr lang="en-US" sz="1200" dirty="0" smtClean="0">
                <a:cs typeface="Arial" pitchFamily="34" charset="0"/>
              </a:rPr>
              <a:t>Hadigan C et al., </a:t>
            </a:r>
            <a:r>
              <a:rPr lang="en-US" sz="1200" i="1" dirty="0" err="1" smtClean="0">
                <a:cs typeface="Arial" pitchFamily="34" charset="0"/>
              </a:rPr>
              <a:t>Clin</a:t>
            </a:r>
            <a:r>
              <a:rPr lang="en-US" sz="1200" i="1" dirty="0" smtClean="0">
                <a:cs typeface="Arial" pitchFamily="34" charset="0"/>
              </a:rPr>
              <a:t> Infect Dis</a:t>
            </a:r>
            <a:r>
              <a:rPr lang="en-US" sz="1200" dirty="0" smtClean="0">
                <a:cs typeface="Arial" pitchFamily="34" charset="0"/>
              </a:rPr>
              <a:t> 2001; </a:t>
            </a:r>
            <a:r>
              <a:rPr lang="en-US" sz="1200" baseline="30000" dirty="0" smtClean="0">
                <a:cs typeface="Arial" pitchFamily="34" charset="0"/>
              </a:rPr>
              <a:t>3</a:t>
            </a:r>
            <a:r>
              <a:rPr lang="en-US" sz="1200" dirty="0" smtClean="0">
                <a:cs typeface="Arial" pitchFamily="34" charset="0"/>
              </a:rPr>
              <a:t>Wohl et al., JAIDS 2008; </a:t>
            </a:r>
            <a:r>
              <a:rPr lang="en-US" sz="1200" baseline="30000" dirty="0" smtClean="0">
                <a:solidFill>
                  <a:prstClr val="black"/>
                </a:solidFill>
                <a:cs typeface="Arial" pitchFamily="34" charset="0"/>
              </a:rPr>
              <a:t>4</a:t>
            </a:r>
            <a:r>
              <a:rPr lang="en-US" sz="1200" dirty="0" smtClean="0">
                <a:solidFill>
                  <a:prstClr val="black"/>
                </a:solidFill>
                <a:cs typeface="Arial" pitchFamily="34" charset="0"/>
              </a:rPr>
              <a:t>Guaraldi G et al., </a:t>
            </a:r>
            <a:r>
              <a:rPr lang="en-US" sz="1200" i="1" dirty="0" err="1" smtClean="0">
                <a:solidFill>
                  <a:prstClr val="black"/>
                </a:solidFill>
                <a:cs typeface="Arial" pitchFamily="34" charset="0"/>
              </a:rPr>
              <a:t>Clin</a:t>
            </a:r>
            <a:r>
              <a:rPr lang="en-US" sz="1200" i="1" dirty="0" smtClean="0">
                <a:solidFill>
                  <a:prstClr val="black"/>
                </a:solidFill>
                <a:cs typeface="Arial" pitchFamily="34" charset="0"/>
              </a:rPr>
              <a:t> Infect Dis </a:t>
            </a:r>
            <a:r>
              <a:rPr lang="en-US" sz="1200" dirty="0" smtClean="0">
                <a:solidFill>
                  <a:prstClr val="black"/>
                </a:solidFill>
                <a:cs typeface="Arial" pitchFamily="34" charset="0"/>
              </a:rPr>
              <a:t>2008; </a:t>
            </a:r>
            <a:r>
              <a:rPr lang="en-US" sz="1200" baseline="30000" dirty="0" smtClean="0">
                <a:cs typeface="Arial" pitchFamily="34" charset="0"/>
              </a:rPr>
              <a:t>5</a:t>
            </a:r>
            <a:r>
              <a:rPr lang="en-US" sz="1200" dirty="0" smtClean="0">
                <a:cs typeface="Arial" pitchFamily="34" charset="0"/>
              </a:rPr>
              <a:t>Lo J et al., </a:t>
            </a:r>
            <a:r>
              <a:rPr lang="en-US" sz="1200" i="1" dirty="0" smtClean="0">
                <a:cs typeface="Arial" pitchFamily="34" charset="0"/>
              </a:rPr>
              <a:t>AID</a:t>
            </a:r>
            <a:r>
              <a:rPr lang="en-US" sz="1200" dirty="0" smtClean="0">
                <a:cs typeface="Arial" pitchFamily="34" charset="0"/>
              </a:rPr>
              <a:t>S 2010; </a:t>
            </a:r>
            <a:r>
              <a:rPr lang="en-US" sz="1200" baseline="30000" dirty="0" smtClean="0">
                <a:cs typeface="Arial" pitchFamily="34" charset="0"/>
              </a:rPr>
              <a:t>6</a:t>
            </a:r>
            <a:r>
              <a:rPr lang="en-US" sz="1200" dirty="0" smtClean="0">
                <a:cs typeface="Arial" pitchFamily="34" charset="0"/>
              </a:rPr>
              <a:t>Guaraldi G et al., </a:t>
            </a:r>
            <a:r>
              <a:rPr lang="en-US" sz="1200" i="1" dirty="0" smtClean="0">
                <a:cs typeface="Arial" pitchFamily="34" charset="0"/>
              </a:rPr>
              <a:t>AIDS</a:t>
            </a:r>
            <a:r>
              <a:rPr lang="en-US" sz="1200" dirty="0" smtClean="0">
                <a:cs typeface="Arial" pitchFamily="34" charset="0"/>
              </a:rPr>
              <a:t> 2011; </a:t>
            </a:r>
            <a:r>
              <a:rPr lang="en-US" sz="1200" baseline="30000" dirty="0" smtClean="0">
                <a:cs typeface="Arial" pitchFamily="34" charset="0"/>
              </a:rPr>
              <a:t>7</a:t>
            </a:r>
            <a:r>
              <a:rPr lang="en-US" sz="1200" dirty="0" smtClean="0">
                <a:cs typeface="Arial" pitchFamily="34" charset="0"/>
              </a:rPr>
              <a:t>Freitas P et al., </a:t>
            </a:r>
            <a:r>
              <a:rPr lang="en-US" sz="1200" i="1" dirty="0" smtClean="0">
                <a:cs typeface="Arial" pitchFamily="34" charset="0"/>
              </a:rPr>
              <a:t>BMC Infect Dis </a:t>
            </a:r>
            <a:r>
              <a:rPr lang="en-US" sz="1200" dirty="0" smtClean="0">
                <a:cs typeface="Arial" pitchFamily="34" charset="0"/>
              </a:rPr>
              <a:t>2014; </a:t>
            </a:r>
            <a:r>
              <a:rPr lang="en-US" sz="1200" baseline="30000" dirty="0" smtClean="0">
                <a:cs typeface="Arial" pitchFamily="34" charset="0"/>
              </a:rPr>
              <a:t>8</a:t>
            </a:r>
            <a:r>
              <a:rPr lang="en-US" sz="1200" dirty="0" smtClean="0">
                <a:cs typeface="Arial" pitchFamily="34" charset="0"/>
              </a:rPr>
              <a:t>Lake JE et al., </a:t>
            </a:r>
            <a:r>
              <a:rPr lang="en-US" sz="1200" i="1" dirty="0" smtClean="0">
                <a:cs typeface="Arial" pitchFamily="34" charset="0"/>
              </a:rPr>
              <a:t>AIDS Care</a:t>
            </a:r>
            <a:r>
              <a:rPr lang="en-US" sz="1200" dirty="0" smtClean="0">
                <a:cs typeface="Arial" pitchFamily="34" charset="0"/>
              </a:rPr>
              <a:t> 2011; </a:t>
            </a:r>
            <a:r>
              <a:rPr lang="en-US" sz="1200" baseline="30000" dirty="0" smtClean="0">
                <a:cs typeface="Arial" pitchFamily="34" charset="0"/>
              </a:rPr>
              <a:t>9</a:t>
            </a:r>
            <a:r>
              <a:rPr lang="en-US" sz="1200" dirty="0" smtClean="0">
                <a:cs typeface="Arial" pitchFamily="34" charset="0"/>
              </a:rPr>
              <a:t>Guaraldi G et al., </a:t>
            </a:r>
            <a:r>
              <a:rPr lang="en-US" sz="1200" i="1" dirty="0" smtClean="0">
                <a:cs typeface="Arial" pitchFamily="34" charset="0"/>
              </a:rPr>
              <a:t>Atherosclerosis</a:t>
            </a:r>
            <a:r>
              <a:rPr lang="en-US" sz="1200" dirty="0" smtClean="0">
                <a:cs typeface="Arial" pitchFamily="34" charset="0"/>
              </a:rPr>
              <a:t> 2010; </a:t>
            </a:r>
            <a:r>
              <a:rPr lang="en-US" sz="1200" baseline="30000" dirty="0" smtClean="0">
                <a:cs typeface="Arial" pitchFamily="34" charset="0"/>
              </a:rPr>
              <a:t>10</a:t>
            </a:r>
            <a:r>
              <a:rPr lang="en-US" sz="1200" dirty="0" smtClean="0">
                <a:cs typeface="Arial" pitchFamily="34" charset="0"/>
              </a:rPr>
              <a:t>McCutchan JA et al., </a:t>
            </a:r>
            <a:r>
              <a:rPr lang="en-US" sz="1200" i="1" dirty="0" smtClean="0">
                <a:cs typeface="Arial" pitchFamily="34" charset="0"/>
              </a:rPr>
              <a:t>Neurology</a:t>
            </a:r>
            <a:r>
              <a:rPr lang="en-US" sz="1200" dirty="0" smtClean="0">
                <a:cs typeface="Arial" pitchFamily="34" charset="0"/>
              </a:rPr>
              <a:t> 2012; </a:t>
            </a:r>
            <a:r>
              <a:rPr lang="en-US" sz="1200" baseline="30000" dirty="0" smtClean="0">
                <a:cs typeface="Arial" pitchFamily="34" charset="0"/>
              </a:rPr>
              <a:t>11</a:t>
            </a:r>
            <a:r>
              <a:rPr lang="en-US" sz="1200" dirty="0" smtClean="0">
                <a:cs typeface="Arial" pitchFamily="34" charset="0"/>
              </a:rPr>
              <a:t>Sattler F et al., </a:t>
            </a:r>
            <a:r>
              <a:rPr lang="en-US" sz="1200" i="1" dirty="0" smtClean="0">
                <a:cs typeface="Arial" pitchFamily="34" charset="0"/>
              </a:rPr>
              <a:t>J </a:t>
            </a:r>
            <a:r>
              <a:rPr lang="en-US" sz="1200" i="1" dirty="0" err="1" smtClean="0">
                <a:cs typeface="Arial" pitchFamily="34" charset="0"/>
              </a:rPr>
              <a:t>Acquir</a:t>
            </a:r>
            <a:r>
              <a:rPr lang="en-US" sz="1200" i="1" dirty="0" smtClean="0">
                <a:cs typeface="Arial" pitchFamily="34" charset="0"/>
              </a:rPr>
              <a:t> Immune </a:t>
            </a:r>
            <a:r>
              <a:rPr lang="en-US" sz="1200" i="1" dirty="0" err="1" smtClean="0">
                <a:cs typeface="Arial" pitchFamily="34" charset="0"/>
              </a:rPr>
              <a:t>Defic</a:t>
            </a:r>
            <a:r>
              <a:rPr lang="en-US" sz="1200" i="1" dirty="0" smtClean="0">
                <a:cs typeface="Arial" pitchFamily="34" charset="0"/>
              </a:rPr>
              <a:t> </a:t>
            </a:r>
            <a:r>
              <a:rPr lang="en-US" sz="1200" i="1" dirty="0" err="1" smtClean="0">
                <a:cs typeface="Arial" pitchFamily="34" charset="0"/>
              </a:rPr>
              <a:t>Syndr</a:t>
            </a:r>
            <a:r>
              <a:rPr lang="en-US" sz="1200" i="1" dirty="0" smtClean="0">
                <a:cs typeface="Arial" pitchFamily="34" charset="0"/>
              </a:rPr>
              <a:t> </a:t>
            </a:r>
            <a:r>
              <a:rPr lang="en-US" sz="1200" dirty="0" smtClean="0">
                <a:cs typeface="Arial" pitchFamily="34" charset="0"/>
              </a:rPr>
              <a:t>2015;  </a:t>
            </a:r>
            <a:r>
              <a:rPr lang="en-US" sz="1200" baseline="30000" dirty="0" smtClean="0">
                <a:cs typeface="Arial" pitchFamily="34" charset="0"/>
              </a:rPr>
              <a:t>12</a:t>
            </a:r>
            <a:r>
              <a:rPr lang="en-US" sz="1200" dirty="0" smtClean="0">
                <a:cs typeface="Arial" pitchFamily="34" charset="0"/>
              </a:rPr>
              <a:t>Sherzer R et al., </a:t>
            </a:r>
            <a:r>
              <a:rPr lang="en-US" sz="1200" i="1" dirty="0" smtClean="0">
                <a:cs typeface="Arial" pitchFamily="34" charset="0"/>
              </a:rPr>
              <a:t>AID</a:t>
            </a:r>
            <a:r>
              <a:rPr lang="en-US" sz="1200" dirty="0" smtClean="0">
                <a:cs typeface="Arial" pitchFamily="34" charset="0"/>
              </a:rPr>
              <a:t>S 2011; </a:t>
            </a:r>
            <a:endParaRPr lang="en-US" sz="1200" dirty="0">
              <a:cs typeface="Arial" pitchFamily="34" charset="0"/>
            </a:endParaRPr>
          </a:p>
        </p:txBody>
      </p:sp>
      <p:sp>
        <p:nvSpPr>
          <p:cNvPr id="17" name="Rectangle 16"/>
          <p:cNvSpPr/>
          <p:nvPr/>
        </p:nvSpPr>
        <p:spPr>
          <a:xfrm>
            <a:off x="1784407" y="6558380"/>
            <a:ext cx="5328592" cy="230832"/>
          </a:xfrm>
          <a:prstGeom prst="rect">
            <a:avLst/>
          </a:prstGeom>
        </p:spPr>
        <p:txBody>
          <a:bodyPr wrap="square">
            <a:spAutoFit/>
          </a:bodyPr>
          <a:lstStyle/>
          <a:p>
            <a:r>
              <a:rPr lang="en-US" sz="900" kern="0" dirty="0">
                <a:solidFill>
                  <a:srgbClr val="FFFFFF">
                    <a:lumMod val="50000"/>
                  </a:srgbClr>
                </a:solidFill>
              </a:rPr>
              <a:t>Copyright © </a:t>
            </a:r>
            <a:r>
              <a:rPr lang="en-US" sz="900" kern="0" dirty="0" smtClean="0">
                <a:solidFill>
                  <a:srgbClr val="FFFFFF">
                    <a:lumMod val="50000"/>
                  </a:srgbClr>
                </a:solidFill>
              </a:rPr>
              <a:t>2015.  </a:t>
            </a:r>
            <a:r>
              <a:rPr lang="en-US" sz="900" kern="0" dirty="0">
                <a:solidFill>
                  <a:srgbClr val="FFFFFF">
                    <a:lumMod val="50000"/>
                  </a:srgbClr>
                </a:solidFill>
              </a:rPr>
              <a:t>All Rights Reserved.  Property of Theratechnologies </a:t>
            </a:r>
            <a:r>
              <a:rPr lang="en-US" sz="900" kern="0" dirty="0" err="1">
                <a:solidFill>
                  <a:srgbClr val="FFFFFF">
                    <a:lumMod val="50000"/>
                  </a:srgbClr>
                </a:solidFill>
              </a:rPr>
              <a:t>Inc</a:t>
            </a:r>
            <a:endParaRPr lang="en-CA" sz="900" dirty="0"/>
          </a:p>
        </p:txBody>
      </p:sp>
      <p:sp>
        <p:nvSpPr>
          <p:cNvPr id="2" name="Slide Number Placeholder 1"/>
          <p:cNvSpPr>
            <a:spLocks noGrp="1"/>
          </p:cNvSpPr>
          <p:nvPr>
            <p:ph type="sldNum" sz="quarter" idx="12"/>
          </p:nvPr>
        </p:nvSpPr>
        <p:spPr/>
        <p:txBody>
          <a:bodyPr/>
          <a:lstStyle/>
          <a:p>
            <a:pPr defTabSz="457200"/>
            <a:r>
              <a:rPr lang="fr-CA" dirty="0" smtClean="0"/>
              <a:t>14</a:t>
            </a:r>
            <a:endParaRPr lang="fr-CA" dirty="0"/>
          </a:p>
        </p:txBody>
      </p:sp>
      <p:sp>
        <p:nvSpPr>
          <p:cNvPr id="6" name="Rectangle 5"/>
          <p:cNvSpPr/>
          <p:nvPr/>
        </p:nvSpPr>
        <p:spPr>
          <a:xfrm>
            <a:off x="2009658" y="5178678"/>
            <a:ext cx="6090734" cy="338554"/>
          </a:xfrm>
          <a:prstGeom prst="rect">
            <a:avLst/>
          </a:prstGeom>
        </p:spPr>
        <p:txBody>
          <a:bodyPr wrap="square">
            <a:spAutoFit/>
          </a:bodyPr>
          <a:lstStyle/>
          <a:p>
            <a:r>
              <a:rPr lang="en-US" sz="1600" b="1" dirty="0"/>
              <a:t>* </a:t>
            </a:r>
            <a:r>
              <a:rPr lang="en-US" sz="1600" b="1" dirty="0" smtClean="0"/>
              <a:t>EGRIFTA® </a:t>
            </a:r>
            <a:r>
              <a:rPr lang="en-US" sz="1600" b="1" dirty="0"/>
              <a:t>is not approved to </a:t>
            </a:r>
            <a:r>
              <a:rPr lang="en-US" sz="1600" b="1" dirty="0" smtClean="0"/>
              <a:t>remove or reduce all these risks.</a:t>
            </a:r>
            <a:endParaRPr lang="en-US" sz="1600" b="1" dirty="0"/>
          </a:p>
        </p:txBody>
      </p:sp>
    </p:spTree>
    <p:extLst>
      <p:ext uri="{BB962C8B-B14F-4D97-AF65-F5344CB8AC3E}">
        <p14:creationId xmlns:p14="http://schemas.microsoft.com/office/powerpoint/2010/main" val="944929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846144359"/>
              </p:ext>
            </p:extLst>
          </p:nvPr>
        </p:nvGraphicFramePr>
        <p:xfrm>
          <a:off x="467545" y="980728"/>
          <a:ext cx="8326004" cy="561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5717" name="Rectangle 5"/>
          <p:cNvSpPr>
            <a:spLocks noChangeArrowheads="1"/>
          </p:cNvSpPr>
          <p:nvPr/>
        </p:nvSpPr>
        <p:spPr bwMode="invGray">
          <a:xfrm>
            <a:off x="115084" y="6069836"/>
            <a:ext cx="24179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spcBef>
                <a:spcPct val="20000"/>
              </a:spcBef>
              <a:buClr>
                <a:srgbClr val="6F5F4B"/>
              </a:buClr>
              <a:buFont typeface="Century Gothic" pitchFamily="34" charset="0"/>
              <a:buNone/>
            </a:pPr>
            <a:r>
              <a:rPr lang="en-US" sz="1200" dirty="0" err="1">
                <a:solidFill>
                  <a:srgbClr val="514740"/>
                </a:solidFill>
                <a:latin typeface="Calibri" panose="020F0502020204030204" pitchFamily="34" charset="0"/>
                <a:ea typeface="Osaka"/>
                <a:cs typeface="Osaka"/>
              </a:rPr>
              <a:t>Hadigan</a:t>
            </a:r>
            <a:r>
              <a:rPr lang="en-US" sz="1200" dirty="0">
                <a:solidFill>
                  <a:srgbClr val="514740"/>
                </a:solidFill>
                <a:latin typeface="Calibri" panose="020F0502020204030204" pitchFamily="34" charset="0"/>
                <a:ea typeface="Osaka"/>
                <a:cs typeface="Osaka"/>
              </a:rPr>
              <a:t> C et al. </a:t>
            </a:r>
            <a:r>
              <a:rPr lang="en-US" sz="1200" i="1" dirty="0" err="1">
                <a:solidFill>
                  <a:srgbClr val="514740"/>
                </a:solidFill>
                <a:latin typeface="Calibri" panose="020F0502020204030204" pitchFamily="34" charset="0"/>
                <a:ea typeface="Osaka"/>
                <a:cs typeface="Osaka"/>
              </a:rPr>
              <a:t>Clin</a:t>
            </a:r>
            <a:r>
              <a:rPr lang="en-US" sz="1200" i="1" dirty="0">
                <a:solidFill>
                  <a:srgbClr val="514740"/>
                </a:solidFill>
                <a:latin typeface="Calibri" panose="020F0502020204030204" pitchFamily="34" charset="0"/>
                <a:ea typeface="Osaka"/>
                <a:cs typeface="Osaka"/>
              </a:rPr>
              <a:t> Infect </a:t>
            </a:r>
            <a:r>
              <a:rPr lang="en-US" sz="1200" i="1" dirty="0" smtClean="0">
                <a:solidFill>
                  <a:srgbClr val="514740"/>
                </a:solidFill>
                <a:latin typeface="Calibri" panose="020F0502020204030204" pitchFamily="34" charset="0"/>
                <a:ea typeface="Osaka"/>
                <a:cs typeface="Osaka"/>
              </a:rPr>
              <a:t>Dis</a:t>
            </a:r>
            <a:r>
              <a:rPr lang="en-US" sz="1200" dirty="0" smtClean="0">
                <a:solidFill>
                  <a:srgbClr val="514740"/>
                </a:solidFill>
                <a:latin typeface="Calibri" panose="020F0502020204030204" pitchFamily="34" charset="0"/>
                <a:ea typeface="Osaka"/>
                <a:cs typeface="Osaka"/>
              </a:rPr>
              <a:t> 2001.</a:t>
            </a:r>
            <a:endParaRPr lang="en-US" sz="1200" dirty="0">
              <a:solidFill>
                <a:srgbClr val="514740"/>
              </a:solidFill>
              <a:latin typeface="Calibri" panose="020F0502020204030204" pitchFamily="34" charset="0"/>
              <a:ea typeface="Osaka"/>
              <a:cs typeface="Osaka"/>
            </a:endParaRPr>
          </a:p>
        </p:txBody>
      </p:sp>
      <p:sp>
        <p:nvSpPr>
          <p:cNvPr id="115718" name="Text Box 6"/>
          <p:cNvSpPr txBox="1">
            <a:spLocks noChangeArrowheads="1"/>
          </p:cNvSpPr>
          <p:nvPr/>
        </p:nvSpPr>
        <p:spPr bwMode="auto">
          <a:xfrm>
            <a:off x="1199389" y="5316538"/>
            <a:ext cx="1045452"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0000"/>
              </a:lnSpc>
            </a:pPr>
            <a:r>
              <a:rPr lang="en-US" sz="1200" dirty="0">
                <a:solidFill>
                  <a:srgbClr val="555555"/>
                </a:solidFill>
              </a:rPr>
              <a:t>Total</a:t>
            </a:r>
          </a:p>
          <a:p>
            <a:pPr algn="ctr" eaLnBrk="1" hangingPunct="1">
              <a:lnSpc>
                <a:spcPct val="90000"/>
              </a:lnSpc>
            </a:pPr>
            <a:r>
              <a:rPr lang="en-US" sz="1200" dirty="0">
                <a:solidFill>
                  <a:srgbClr val="555555"/>
                </a:solidFill>
              </a:rPr>
              <a:t>Cholesterol</a:t>
            </a:r>
          </a:p>
          <a:p>
            <a:pPr algn="ctr" eaLnBrk="1" hangingPunct="1">
              <a:lnSpc>
                <a:spcPct val="90000"/>
              </a:lnSpc>
            </a:pPr>
            <a:r>
              <a:rPr lang="en-US" sz="1100" dirty="0">
                <a:solidFill>
                  <a:srgbClr val="555555"/>
                </a:solidFill>
              </a:rPr>
              <a:t>(&gt;200 mg/</a:t>
            </a:r>
            <a:r>
              <a:rPr lang="en-US" sz="1100" dirty="0" err="1">
                <a:solidFill>
                  <a:srgbClr val="555555"/>
                </a:solidFill>
              </a:rPr>
              <a:t>dL</a:t>
            </a:r>
            <a:r>
              <a:rPr lang="en-US" sz="1200" dirty="0">
                <a:solidFill>
                  <a:srgbClr val="555555"/>
                </a:solidFill>
              </a:rPr>
              <a:t>)</a:t>
            </a:r>
          </a:p>
        </p:txBody>
      </p:sp>
      <p:sp>
        <p:nvSpPr>
          <p:cNvPr id="115719" name="Text Box 7"/>
          <p:cNvSpPr txBox="1">
            <a:spLocks noChangeArrowheads="1"/>
          </p:cNvSpPr>
          <p:nvPr/>
        </p:nvSpPr>
        <p:spPr bwMode="auto">
          <a:xfrm rot="-5400000">
            <a:off x="-16714" y="3286765"/>
            <a:ext cx="14828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solidFill>
                  <a:srgbClr val="555555"/>
                </a:solidFill>
              </a:rPr>
              <a:t>Incidence (%)</a:t>
            </a:r>
          </a:p>
        </p:txBody>
      </p:sp>
      <p:sp>
        <p:nvSpPr>
          <p:cNvPr id="115720" name="Text Box 8"/>
          <p:cNvSpPr txBox="1">
            <a:spLocks noChangeArrowheads="1"/>
          </p:cNvSpPr>
          <p:nvPr/>
        </p:nvSpPr>
        <p:spPr bwMode="auto">
          <a:xfrm>
            <a:off x="1373064" y="1887301"/>
            <a:ext cx="6143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dirty="0">
                <a:solidFill>
                  <a:srgbClr val="555555"/>
                </a:solidFill>
              </a:rPr>
              <a:t>57.1%</a:t>
            </a:r>
          </a:p>
        </p:txBody>
      </p:sp>
      <p:sp>
        <p:nvSpPr>
          <p:cNvPr id="115721" name="Text Box 9"/>
          <p:cNvSpPr txBox="1">
            <a:spLocks noChangeArrowheads="1"/>
          </p:cNvSpPr>
          <p:nvPr/>
        </p:nvSpPr>
        <p:spPr bwMode="auto">
          <a:xfrm>
            <a:off x="2412343" y="5335588"/>
            <a:ext cx="117987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0000"/>
              </a:lnSpc>
            </a:pPr>
            <a:r>
              <a:rPr lang="en-US" sz="1200" dirty="0">
                <a:solidFill>
                  <a:srgbClr val="555555"/>
                </a:solidFill>
              </a:rPr>
              <a:t>LDL-C</a:t>
            </a:r>
          </a:p>
          <a:p>
            <a:pPr algn="ctr" eaLnBrk="1" hangingPunct="1">
              <a:lnSpc>
                <a:spcPct val="90000"/>
              </a:lnSpc>
            </a:pPr>
            <a:r>
              <a:rPr lang="en-US" sz="1200" dirty="0">
                <a:solidFill>
                  <a:srgbClr val="555555"/>
                </a:solidFill>
              </a:rPr>
              <a:t>(&gt;160 mg/</a:t>
            </a:r>
            <a:r>
              <a:rPr lang="en-US" sz="1200" dirty="0" err="1">
                <a:solidFill>
                  <a:srgbClr val="555555"/>
                </a:solidFill>
              </a:rPr>
              <a:t>dL</a:t>
            </a:r>
            <a:r>
              <a:rPr lang="en-US" sz="1200" dirty="0">
                <a:solidFill>
                  <a:srgbClr val="555555"/>
                </a:solidFill>
              </a:rPr>
              <a:t>)</a:t>
            </a:r>
          </a:p>
        </p:txBody>
      </p:sp>
      <p:sp>
        <p:nvSpPr>
          <p:cNvPr id="115722" name="Text Box 10"/>
          <p:cNvSpPr txBox="1">
            <a:spLocks noChangeArrowheads="1"/>
          </p:cNvSpPr>
          <p:nvPr/>
        </p:nvSpPr>
        <p:spPr bwMode="auto">
          <a:xfrm>
            <a:off x="3746323" y="5335588"/>
            <a:ext cx="10862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a:lnSpc>
                <a:spcPct val="90000"/>
              </a:lnSpc>
              <a:defRPr sz="1400">
                <a:solidFill>
                  <a:srgbClr val="555555"/>
                </a:solidFill>
                <a:latin typeface="Arial" charset="0"/>
              </a:defRPr>
            </a:lvl1pPr>
            <a:lvl2pPr marL="742950" indent="-285750" eaLnBrk="0" hangingPunct="0">
              <a:defRPr>
                <a:latin typeface="Arial" charset="0"/>
              </a:defRPr>
            </a:lvl2pPr>
            <a:lvl3pPr marL="1143000" indent="-228600" eaLnBrk="0" hangingPunct="0">
              <a:defRPr>
                <a:latin typeface="Arial" charset="0"/>
              </a:defRPr>
            </a:lvl3pPr>
            <a:lvl4pPr marL="1600200" indent="-228600" eaLnBrk="0" hangingPunct="0">
              <a:defRPr>
                <a:latin typeface="Arial" charset="0"/>
              </a:defRPr>
            </a:lvl4pPr>
            <a:lvl5pPr marL="2057400" indent="-228600" eaLnBrk="0" hangingPunct="0">
              <a:defRPr>
                <a:latin typeface="Arial" charset="0"/>
              </a:defRPr>
            </a:lvl5pPr>
            <a:lvl6pPr marL="2514600" indent="-228600" eaLnBrk="0" fontAlgn="base" hangingPunct="0">
              <a:spcBef>
                <a:spcPct val="0"/>
              </a:spcBef>
              <a:spcAft>
                <a:spcPct val="0"/>
              </a:spcAft>
              <a:defRPr>
                <a:latin typeface="Arial" charset="0"/>
              </a:defRPr>
            </a:lvl6pPr>
            <a:lvl7pPr marL="2971800" indent="-228600" eaLnBrk="0" fontAlgn="base" hangingPunct="0">
              <a:spcBef>
                <a:spcPct val="0"/>
              </a:spcBef>
              <a:spcAft>
                <a:spcPct val="0"/>
              </a:spcAft>
              <a:defRPr>
                <a:latin typeface="Arial" charset="0"/>
              </a:defRPr>
            </a:lvl7pPr>
            <a:lvl8pPr marL="3429000" indent="-228600" eaLnBrk="0" fontAlgn="base" hangingPunct="0">
              <a:spcBef>
                <a:spcPct val="0"/>
              </a:spcBef>
              <a:spcAft>
                <a:spcPct val="0"/>
              </a:spcAft>
              <a:defRPr>
                <a:latin typeface="Arial" charset="0"/>
              </a:defRPr>
            </a:lvl8pPr>
            <a:lvl9pPr marL="3886200" indent="-228600" eaLnBrk="0" fontAlgn="base" hangingPunct="0">
              <a:spcBef>
                <a:spcPct val="0"/>
              </a:spcBef>
              <a:spcAft>
                <a:spcPct val="0"/>
              </a:spcAft>
              <a:defRPr>
                <a:latin typeface="Arial" charset="0"/>
              </a:defRPr>
            </a:lvl9pPr>
          </a:lstStyle>
          <a:p>
            <a:r>
              <a:rPr lang="en-US" sz="1200" dirty="0"/>
              <a:t>HDL-C</a:t>
            </a:r>
          </a:p>
          <a:p>
            <a:r>
              <a:rPr lang="en-US" sz="1200" dirty="0"/>
              <a:t>(&lt;35 mg/</a:t>
            </a:r>
            <a:r>
              <a:rPr lang="en-US" sz="1200" dirty="0" err="1"/>
              <a:t>dL</a:t>
            </a:r>
            <a:r>
              <a:rPr lang="en-US" sz="1200" dirty="0"/>
              <a:t>)</a:t>
            </a:r>
          </a:p>
        </p:txBody>
      </p:sp>
      <p:sp>
        <p:nvSpPr>
          <p:cNvPr id="115723" name="Text Box 11"/>
          <p:cNvSpPr txBox="1">
            <a:spLocks noChangeArrowheads="1"/>
          </p:cNvSpPr>
          <p:nvPr/>
        </p:nvSpPr>
        <p:spPr bwMode="auto">
          <a:xfrm>
            <a:off x="4832555" y="5335588"/>
            <a:ext cx="1334584"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0000"/>
              </a:lnSpc>
            </a:pPr>
            <a:r>
              <a:rPr lang="en-US" sz="1400" dirty="0">
                <a:solidFill>
                  <a:srgbClr val="555555"/>
                </a:solidFill>
              </a:rPr>
              <a:t>Triglycerides</a:t>
            </a:r>
          </a:p>
          <a:p>
            <a:pPr algn="ctr" eaLnBrk="1" hangingPunct="1">
              <a:lnSpc>
                <a:spcPct val="90000"/>
              </a:lnSpc>
            </a:pPr>
            <a:r>
              <a:rPr lang="en-US" sz="1400" dirty="0">
                <a:solidFill>
                  <a:srgbClr val="555555"/>
                </a:solidFill>
              </a:rPr>
              <a:t>(&gt;200 mg/</a:t>
            </a:r>
            <a:r>
              <a:rPr lang="en-US" sz="1400" dirty="0" err="1">
                <a:solidFill>
                  <a:srgbClr val="555555"/>
                </a:solidFill>
              </a:rPr>
              <a:t>dL</a:t>
            </a:r>
            <a:r>
              <a:rPr lang="en-US" sz="1400" dirty="0">
                <a:solidFill>
                  <a:srgbClr val="555555"/>
                </a:solidFill>
              </a:rPr>
              <a:t>)</a:t>
            </a:r>
          </a:p>
        </p:txBody>
      </p:sp>
      <p:sp>
        <p:nvSpPr>
          <p:cNvPr id="115724" name="Rectangle 12"/>
          <p:cNvSpPr>
            <a:spLocks noChangeAspect="1" noChangeArrowheads="1"/>
          </p:cNvSpPr>
          <p:nvPr/>
        </p:nvSpPr>
        <p:spPr bwMode="auto">
          <a:xfrm>
            <a:off x="2964074" y="5977956"/>
            <a:ext cx="151068" cy="154832"/>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2F2B20"/>
              </a:solidFill>
            </a:endParaRPr>
          </a:p>
        </p:txBody>
      </p:sp>
      <p:sp>
        <p:nvSpPr>
          <p:cNvPr id="115725" name="Rectangle 13"/>
          <p:cNvSpPr>
            <a:spLocks noChangeAspect="1" noChangeArrowheads="1"/>
          </p:cNvSpPr>
          <p:nvPr/>
        </p:nvSpPr>
        <p:spPr bwMode="auto">
          <a:xfrm>
            <a:off x="1676015" y="5966081"/>
            <a:ext cx="151069" cy="15483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2F2B20"/>
              </a:solidFill>
            </a:endParaRPr>
          </a:p>
        </p:txBody>
      </p:sp>
      <p:sp>
        <p:nvSpPr>
          <p:cNvPr id="115726" name="Text Box 14"/>
          <p:cNvSpPr txBox="1">
            <a:spLocks noChangeArrowheads="1"/>
          </p:cNvSpPr>
          <p:nvPr/>
        </p:nvSpPr>
        <p:spPr bwMode="auto">
          <a:xfrm>
            <a:off x="1781947" y="4136035"/>
            <a:ext cx="65005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dirty="0" smtClean="0">
                <a:solidFill>
                  <a:srgbClr val="555555"/>
                </a:solidFill>
              </a:rPr>
              <a:t>16.7%</a:t>
            </a:r>
            <a:endParaRPr lang="en-US" sz="1200" dirty="0">
              <a:solidFill>
                <a:srgbClr val="555555"/>
              </a:solidFill>
            </a:endParaRPr>
          </a:p>
        </p:txBody>
      </p:sp>
      <p:sp>
        <p:nvSpPr>
          <p:cNvPr id="115727" name="Text Box 15"/>
          <p:cNvSpPr txBox="1">
            <a:spLocks noChangeArrowheads="1"/>
          </p:cNvSpPr>
          <p:nvPr/>
        </p:nvSpPr>
        <p:spPr bwMode="auto">
          <a:xfrm>
            <a:off x="2657176" y="3888968"/>
            <a:ext cx="6902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dirty="0">
                <a:solidFill>
                  <a:srgbClr val="555555"/>
                </a:solidFill>
              </a:rPr>
              <a:t>21.8%</a:t>
            </a:r>
          </a:p>
        </p:txBody>
      </p:sp>
      <p:sp>
        <p:nvSpPr>
          <p:cNvPr id="115728" name="Text Box 16"/>
          <p:cNvSpPr txBox="1">
            <a:spLocks noChangeArrowheads="1"/>
          </p:cNvSpPr>
          <p:nvPr/>
        </p:nvSpPr>
        <p:spPr bwMode="auto">
          <a:xfrm>
            <a:off x="3002277" y="4688428"/>
            <a:ext cx="6407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dirty="0" smtClean="0">
                <a:solidFill>
                  <a:srgbClr val="555555"/>
                </a:solidFill>
              </a:rPr>
              <a:t>6.9%</a:t>
            </a:r>
            <a:endParaRPr lang="en-US" sz="1200" dirty="0">
              <a:solidFill>
                <a:srgbClr val="555555"/>
              </a:solidFill>
            </a:endParaRPr>
          </a:p>
        </p:txBody>
      </p:sp>
      <p:sp>
        <p:nvSpPr>
          <p:cNvPr id="115729" name="Text Box 17"/>
          <p:cNvSpPr txBox="1">
            <a:spLocks noChangeArrowheads="1"/>
          </p:cNvSpPr>
          <p:nvPr/>
        </p:nvSpPr>
        <p:spPr bwMode="auto">
          <a:xfrm>
            <a:off x="3786082" y="2527300"/>
            <a:ext cx="66262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dirty="0">
                <a:solidFill>
                  <a:srgbClr val="555555"/>
                </a:solidFill>
              </a:rPr>
              <a:t>45.7</a:t>
            </a:r>
            <a:r>
              <a:rPr lang="en-US" sz="1200" dirty="0" smtClean="0">
                <a:solidFill>
                  <a:srgbClr val="555555"/>
                </a:solidFill>
              </a:rPr>
              <a:t>%</a:t>
            </a:r>
            <a:endParaRPr lang="en-US" sz="1200" dirty="0">
              <a:solidFill>
                <a:srgbClr val="555555"/>
              </a:solidFill>
            </a:endParaRPr>
          </a:p>
        </p:txBody>
      </p:sp>
      <p:sp>
        <p:nvSpPr>
          <p:cNvPr id="115730" name="Text Box 18"/>
          <p:cNvSpPr txBox="1">
            <a:spLocks noChangeArrowheads="1"/>
          </p:cNvSpPr>
          <p:nvPr/>
        </p:nvSpPr>
        <p:spPr bwMode="auto">
          <a:xfrm>
            <a:off x="4289438" y="2653132"/>
            <a:ext cx="7310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dirty="0" smtClean="0">
                <a:solidFill>
                  <a:srgbClr val="555555"/>
                </a:solidFill>
              </a:rPr>
              <a:t>43.3%</a:t>
            </a:r>
            <a:endParaRPr lang="en-US" sz="1200" dirty="0">
              <a:solidFill>
                <a:srgbClr val="555555"/>
              </a:solidFill>
            </a:endParaRPr>
          </a:p>
        </p:txBody>
      </p:sp>
      <p:sp>
        <p:nvSpPr>
          <p:cNvPr id="115731" name="Text Box 19"/>
          <p:cNvSpPr txBox="1">
            <a:spLocks noChangeArrowheads="1"/>
          </p:cNvSpPr>
          <p:nvPr/>
        </p:nvSpPr>
        <p:spPr bwMode="auto">
          <a:xfrm>
            <a:off x="5537222" y="4300538"/>
            <a:ext cx="62991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dirty="0" smtClean="0">
                <a:solidFill>
                  <a:srgbClr val="555555"/>
                </a:solidFill>
              </a:rPr>
              <a:t>13.3%</a:t>
            </a:r>
            <a:endParaRPr lang="en-US" sz="1200" dirty="0">
              <a:solidFill>
                <a:srgbClr val="555555"/>
              </a:solidFill>
            </a:endParaRPr>
          </a:p>
        </p:txBody>
      </p:sp>
      <p:sp>
        <p:nvSpPr>
          <p:cNvPr id="115732" name="Text Box 20"/>
          <p:cNvSpPr txBox="1">
            <a:spLocks noChangeArrowheads="1"/>
          </p:cNvSpPr>
          <p:nvPr/>
        </p:nvSpPr>
        <p:spPr bwMode="auto">
          <a:xfrm>
            <a:off x="5020458" y="1894730"/>
            <a:ext cx="9477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dirty="0">
                <a:solidFill>
                  <a:srgbClr val="555555"/>
                </a:solidFill>
              </a:rPr>
              <a:t>57.1</a:t>
            </a:r>
            <a:r>
              <a:rPr lang="en-US" sz="1200" dirty="0" smtClean="0">
                <a:solidFill>
                  <a:srgbClr val="555555"/>
                </a:solidFill>
              </a:rPr>
              <a:t>%</a:t>
            </a:r>
            <a:endParaRPr lang="en-US" sz="1200" dirty="0">
              <a:solidFill>
                <a:srgbClr val="555555"/>
              </a:solidFill>
              <a:cs typeface="Times New Roman" pitchFamily="18" charset="0"/>
            </a:endParaRPr>
          </a:p>
        </p:txBody>
      </p:sp>
      <p:sp>
        <p:nvSpPr>
          <p:cNvPr id="115734" name="Text Box 22"/>
          <p:cNvSpPr txBox="1">
            <a:spLocks noChangeArrowheads="1"/>
          </p:cNvSpPr>
          <p:nvPr/>
        </p:nvSpPr>
        <p:spPr bwMode="auto">
          <a:xfrm>
            <a:off x="6330441" y="5327650"/>
            <a:ext cx="1481919"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0000"/>
              </a:lnSpc>
            </a:pPr>
            <a:r>
              <a:rPr lang="en-US" sz="1200" dirty="0">
                <a:solidFill>
                  <a:srgbClr val="555555"/>
                </a:solidFill>
              </a:rPr>
              <a:t>2-Hour</a:t>
            </a:r>
          </a:p>
          <a:p>
            <a:pPr algn="ctr" eaLnBrk="1" hangingPunct="1">
              <a:lnSpc>
                <a:spcPct val="90000"/>
              </a:lnSpc>
            </a:pPr>
            <a:r>
              <a:rPr lang="en-US" sz="1200" dirty="0">
                <a:solidFill>
                  <a:srgbClr val="555555"/>
                </a:solidFill>
              </a:rPr>
              <a:t>Glucose</a:t>
            </a:r>
          </a:p>
          <a:p>
            <a:pPr algn="ctr" eaLnBrk="1" hangingPunct="1">
              <a:lnSpc>
                <a:spcPct val="90000"/>
              </a:lnSpc>
            </a:pPr>
            <a:r>
              <a:rPr lang="en-US" sz="1200" dirty="0">
                <a:solidFill>
                  <a:srgbClr val="555555"/>
                </a:solidFill>
              </a:rPr>
              <a:t>(&gt;140 mg/</a:t>
            </a:r>
            <a:r>
              <a:rPr lang="en-US" sz="1200" dirty="0" err="1">
                <a:solidFill>
                  <a:srgbClr val="555555"/>
                </a:solidFill>
              </a:rPr>
              <a:t>dL</a:t>
            </a:r>
            <a:r>
              <a:rPr lang="en-US" sz="1200" dirty="0">
                <a:solidFill>
                  <a:srgbClr val="555555"/>
                </a:solidFill>
              </a:rPr>
              <a:t>)</a:t>
            </a:r>
          </a:p>
        </p:txBody>
      </p:sp>
      <p:sp>
        <p:nvSpPr>
          <p:cNvPr id="115737" name="Text Box 25"/>
          <p:cNvSpPr txBox="1">
            <a:spLocks noChangeArrowheads="1"/>
          </p:cNvSpPr>
          <p:nvPr/>
        </p:nvSpPr>
        <p:spPr bwMode="auto">
          <a:xfrm>
            <a:off x="6437310" y="3117850"/>
            <a:ext cx="7011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dirty="0">
                <a:solidFill>
                  <a:srgbClr val="555555"/>
                </a:solidFill>
              </a:rPr>
              <a:t>35.2</a:t>
            </a:r>
            <a:r>
              <a:rPr lang="en-US" sz="1200" dirty="0" smtClean="0">
                <a:solidFill>
                  <a:srgbClr val="555555"/>
                </a:solidFill>
              </a:rPr>
              <a:t>%</a:t>
            </a:r>
            <a:endParaRPr lang="en-US" sz="1200" dirty="0">
              <a:solidFill>
                <a:srgbClr val="555555"/>
              </a:solidFill>
              <a:cs typeface="Times New Roman" pitchFamily="18" charset="0"/>
            </a:endParaRPr>
          </a:p>
        </p:txBody>
      </p:sp>
      <p:sp>
        <p:nvSpPr>
          <p:cNvPr id="115738" name="Text Box 26"/>
          <p:cNvSpPr txBox="1">
            <a:spLocks noChangeArrowheads="1"/>
          </p:cNvSpPr>
          <p:nvPr/>
        </p:nvSpPr>
        <p:spPr bwMode="auto">
          <a:xfrm>
            <a:off x="6938750" y="4810125"/>
            <a:ext cx="5715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dirty="0" smtClean="0">
                <a:solidFill>
                  <a:srgbClr val="555555"/>
                </a:solidFill>
              </a:rPr>
              <a:t>5.6%</a:t>
            </a:r>
            <a:endParaRPr lang="en-US" sz="1200" dirty="0">
              <a:solidFill>
                <a:srgbClr val="555555"/>
              </a:solidFill>
            </a:endParaRPr>
          </a:p>
        </p:txBody>
      </p:sp>
      <p:sp>
        <p:nvSpPr>
          <p:cNvPr id="115740" name="Freeform 28"/>
          <p:cNvSpPr>
            <a:spLocks/>
          </p:cNvSpPr>
          <p:nvPr/>
        </p:nvSpPr>
        <p:spPr bwMode="auto">
          <a:xfrm flipV="1">
            <a:off x="1211263" y="5341937"/>
            <a:ext cx="7124138" cy="45719"/>
          </a:xfrm>
          <a:custGeom>
            <a:avLst/>
            <a:gdLst>
              <a:gd name="T0" fmla="*/ 0 w 4885"/>
              <a:gd name="T1" fmla="*/ 43124733 w 4885"/>
              <a:gd name="T2" fmla="*/ 2147483647 w 4885"/>
              <a:gd name="T3" fmla="*/ 2147483647 w 4885"/>
              <a:gd name="T4" fmla="*/ 0 w 4885"/>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4885">
                <a:moveTo>
                  <a:pt x="0" y="0"/>
                </a:moveTo>
                <a:lnTo>
                  <a:pt x="18" y="0"/>
                </a:lnTo>
                <a:lnTo>
                  <a:pt x="4885" y="0"/>
                </a:lnTo>
                <a:lnTo>
                  <a:pt x="4867"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2F2B20"/>
              </a:solidFill>
            </a:endParaRPr>
          </a:p>
        </p:txBody>
      </p:sp>
      <p:sp>
        <p:nvSpPr>
          <p:cNvPr id="115741" name="Rectangle 29"/>
          <p:cNvSpPr>
            <a:spLocks noChangeArrowheads="1"/>
          </p:cNvSpPr>
          <p:nvPr/>
        </p:nvSpPr>
        <p:spPr bwMode="auto">
          <a:xfrm>
            <a:off x="1211263" y="2019002"/>
            <a:ext cx="45719" cy="332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42" name="Rectangle 30"/>
          <p:cNvSpPr>
            <a:spLocks noChangeArrowheads="1"/>
          </p:cNvSpPr>
          <p:nvPr/>
        </p:nvSpPr>
        <p:spPr bwMode="auto">
          <a:xfrm>
            <a:off x="1219200" y="1988839"/>
            <a:ext cx="7097216" cy="332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43" name="Rectangle 31"/>
          <p:cNvSpPr>
            <a:spLocks noChangeArrowheads="1"/>
          </p:cNvSpPr>
          <p:nvPr/>
        </p:nvSpPr>
        <p:spPr bwMode="auto">
          <a:xfrm>
            <a:off x="1211263" y="2019002"/>
            <a:ext cx="45719" cy="332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grpSp>
        <p:nvGrpSpPr>
          <p:cNvPr id="115744" name="Group 32"/>
          <p:cNvGrpSpPr>
            <a:grpSpLocks/>
          </p:cNvGrpSpPr>
          <p:nvPr/>
        </p:nvGrpSpPr>
        <p:grpSpPr bwMode="auto">
          <a:xfrm>
            <a:off x="1835150" y="4404013"/>
            <a:ext cx="369445" cy="937925"/>
            <a:chOff x="1043" y="1700"/>
            <a:chExt cx="253" cy="1558"/>
          </a:xfrm>
        </p:grpSpPr>
        <p:sp>
          <p:nvSpPr>
            <p:cNvPr id="116559" name="Rectangle 33"/>
            <p:cNvSpPr>
              <a:spLocks noChangeArrowheads="1"/>
            </p:cNvSpPr>
            <p:nvPr/>
          </p:nvSpPr>
          <p:spPr bwMode="auto">
            <a:xfrm>
              <a:off x="1278" y="1700"/>
              <a:ext cx="18" cy="15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60" name="Rectangle 34"/>
            <p:cNvSpPr>
              <a:spLocks noChangeArrowheads="1"/>
            </p:cNvSpPr>
            <p:nvPr/>
          </p:nvSpPr>
          <p:spPr bwMode="auto">
            <a:xfrm>
              <a:off x="1278" y="1851"/>
              <a:ext cx="18" cy="7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61" name="Rectangle 35"/>
            <p:cNvSpPr>
              <a:spLocks noChangeArrowheads="1"/>
            </p:cNvSpPr>
            <p:nvPr/>
          </p:nvSpPr>
          <p:spPr bwMode="auto">
            <a:xfrm>
              <a:off x="1278" y="1929"/>
              <a:ext cx="18" cy="7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62" name="Rectangle 36"/>
            <p:cNvSpPr>
              <a:spLocks noChangeArrowheads="1"/>
            </p:cNvSpPr>
            <p:nvPr/>
          </p:nvSpPr>
          <p:spPr bwMode="auto">
            <a:xfrm>
              <a:off x="1278" y="2001"/>
              <a:ext cx="18" cy="6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63" name="Rectangle 37"/>
            <p:cNvSpPr>
              <a:spLocks noChangeArrowheads="1"/>
            </p:cNvSpPr>
            <p:nvPr/>
          </p:nvSpPr>
          <p:spPr bwMode="auto">
            <a:xfrm>
              <a:off x="1278" y="2061"/>
              <a:ext cx="18" cy="6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64" name="Rectangle 38"/>
            <p:cNvSpPr>
              <a:spLocks noChangeArrowheads="1"/>
            </p:cNvSpPr>
            <p:nvPr/>
          </p:nvSpPr>
          <p:spPr bwMode="auto">
            <a:xfrm>
              <a:off x="1278" y="2121"/>
              <a:ext cx="18" cy="4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65" name="Rectangle 39"/>
            <p:cNvSpPr>
              <a:spLocks noChangeArrowheads="1"/>
            </p:cNvSpPr>
            <p:nvPr/>
          </p:nvSpPr>
          <p:spPr bwMode="auto">
            <a:xfrm>
              <a:off x="1278" y="2170"/>
              <a:ext cx="18" cy="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66" name="Rectangle 40"/>
            <p:cNvSpPr>
              <a:spLocks noChangeArrowheads="1"/>
            </p:cNvSpPr>
            <p:nvPr/>
          </p:nvSpPr>
          <p:spPr bwMode="auto">
            <a:xfrm>
              <a:off x="1278" y="2206"/>
              <a:ext cx="18" cy="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67" name="Rectangle 41"/>
            <p:cNvSpPr>
              <a:spLocks noChangeArrowheads="1"/>
            </p:cNvSpPr>
            <p:nvPr/>
          </p:nvSpPr>
          <p:spPr bwMode="auto">
            <a:xfrm>
              <a:off x="1278" y="2242"/>
              <a:ext cx="18" cy="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68" name="Rectangle 42"/>
            <p:cNvSpPr>
              <a:spLocks noChangeArrowheads="1"/>
            </p:cNvSpPr>
            <p:nvPr/>
          </p:nvSpPr>
          <p:spPr bwMode="auto">
            <a:xfrm>
              <a:off x="1278" y="2278"/>
              <a:ext cx="18" cy="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69" name="Rectangle 43"/>
            <p:cNvSpPr>
              <a:spLocks noChangeArrowheads="1"/>
            </p:cNvSpPr>
            <p:nvPr/>
          </p:nvSpPr>
          <p:spPr bwMode="auto">
            <a:xfrm>
              <a:off x="1278" y="2308"/>
              <a:ext cx="18" cy="2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70" name="Rectangle 44"/>
            <p:cNvSpPr>
              <a:spLocks noChangeArrowheads="1"/>
            </p:cNvSpPr>
            <p:nvPr/>
          </p:nvSpPr>
          <p:spPr bwMode="auto">
            <a:xfrm>
              <a:off x="1278" y="2332"/>
              <a:ext cx="18" cy="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71" name="Rectangle 45"/>
            <p:cNvSpPr>
              <a:spLocks noChangeArrowheads="1"/>
            </p:cNvSpPr>
            <p:nvPr/>
          </p:nvSpPr>
          <p:spPr bwMode="auto">
            <a:xfrm>
              <a:off x="1278" y="2368"/>
              <a:ext cx="18" cy="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72" name="Rectangle 46"/>
            <p:cNvSpPr>
              <a:spLocks noChangeArrowheads="1"/>
            </p:cNvSpPr>
            <p:nvPr/>
          </p:nvSpPr>
          <p:spPr bwMode="auto">
            <a:xfrm>
              <a:off x="1278" y="2398"/>
              <a:ext cx="18" cy="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73" name="Rectangle 47"/>
            <p:cNvSpPr>
              <a:spLocks noChangeArrowheads="1"/>
            </p:cNvSpPr>
            <p:nvPr/>
          </p:nvSpPr>
          <p:spPr bwMode="auto">
            <a:xfrm>
              <a:off x="1278" y="2428"/>
              <a:ext cx="18" cy="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74" name="Rectangle 48"/>
            <p:cNvSpPr>
              <a:spLocks noChangeArrowheads="1"/>
            </p:cNvSpPr>
            <p:nvPr/>
          </p:nvSpPr>
          <p:spPr bwMode="auto">
            <a:xfrm>
              <a:off x="1278" y="2458"/>
              <a:ext cx="18" cy="2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75" name="Rectangle 49"/>
            <p:cNvSpPr>
              <a:spLocks noChangeArrowheads="1"/>
            </p:cNvSpPr>
            <p:nvPr/>
          </p:nvSpPr>
          <p:spPr bwMode="auto">
            <a:xfrm>
              <a:off x="1278" y="2482"/>
              <a:ext cx="18" cy="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76" name="Rectangle 50"/>
            <p:cNvSpPr>
              <a:spLocks noChangeArrowheads="1"/>
            </p:cNvSpPr>
            <p:nvPr/>
          </p:nvSpPr>
          <p:spPr bwMode="auto">
            <a:xfrm>
              <a:off x="1278" y="2512"/>
              <a:ext cx="18" cy="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77" name="Rectangle 51"/>
            <p:cNvSpPr>
              <a:spLocks noChangeArrowheads="1"/>
            </p:cNvSpPr>
            <p:nvPr/>
          </p:nvSpPr>
          <p:spPr bwMode="auto">
            <a:xfrm>
              <a:off x="1278" y="2537"/>
              <a:ext cx="18" cy="2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78" name="Rectangle 52"/>
            <p:cNvSpPr>
              <a:spLocks noChangeArrowheads="1"/>
            </p:cNvSpPr>
            <p:nvPr/>
          </p:nvSpPr>
          <p:spPr bwMode="auto">
            <a:xfrm>
              <a:off x="1278" y="2561"/>
              <a:ext cx="18"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79" name="Rectangle 53"/>
            <p:cNvSpPr>
              <a:spLocks noChangeArrowheads="1"/>
            </p:cNvSpPr>
            <p:nvPr/>
          </p:nvSpPr>
          <p:spPr bwMode="auto">
            <a:xfrm>
              <a:off x="1278" y="2579"/>
              <a:ext cx="18" cy="2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80" name="Rectangle 54"/>
            <p:cNvSpPr>
              <a:spLocks noChangeArrowheads="1"/>
            </p:cNvSpPr>
            <p:nvPr/>
          </p:nvSpPr>
          <p:spPr bwMode="auto">
            <a:xfrm>
              <a:off x="1278" y="2603"/>
              <a:ext cx="18" cy="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81" name="Rectangle 55"/>
            <p:cNvSpPr>
              <a:spLocks noChangeArrowheads="1"/>
            </p:cNvSpPr>
            <p:nvPr/>
          </p:nvSpPr>
          <p:spPr bwMode="auto">
            <a:xfrm>
              <a:off x="1278" y="2633"/>
              <a:ext cx="18" cy="2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82" name="Rectangle 56"/>
            <p:cNvSpPr>
              <a:spLocks noChangeArrowheads="1"/>
            </p:cNvSpPr>
            <p:nvPr/>
          </p:nvSpPr>
          <p:spPr bwMode="auto">
            <a:xfrm>
              <a:off x="1278" y="2657"/>
              <a:ext cx="18" cy="2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83" name="Rectangle 57"/>
            <p:cNvSpPr>
              <a:spLocks noChangeArrowheads="1"/>
            </p:cNvSpPr>
            <p:nvPr/>
          </p:nvSpPr>
          <p:spPr bwMode="auto">
            <a:xfrm>
              <a:off x="1278" y="2681"/>
              <a:ext cx="1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84" name="Rectangle 58"/>
            <p:cNvSpPr>
              <a:spLocks noChangeArrowheads="1"/>
            </p:cNvSpPr>
            <p:nvPr/>
          </p:nvSpPr>
          <p:spPr bwMode="auto">
            <a:xfrm>
              <a:off x="1278" y="2693"/>
              <a:ext cx="18" cy="2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85" name="Rectangle 59"/>
            <p:cNvSpPr>
              <a:spLocks noChangeArrowheads="1"/>
            </p:cNvSpPr>
            <p:nvPr/>
          </p:nvSpPr>
          <p:spPr bwMode="auto">
            <a:xfrm>
              <a:off x="1278" y="2717"/>
              <a:ext cx="18" cy="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86" name="Rectangle 60"/>
            <p:cNvSpPr>
              <a:spLocks noChangeArrowheads="1"/>
            </p:cNvSpPr>
            <p:nvPr/>
          </p:nvSpPr>
          <p:spPr bwMode="auto">
            <a:xfrm>
              <a:off x="1278" y="2747"/>
              <a:ext cx="18"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87" name="Rectangle 61"/>
            <p:cNvSpPr>
              <a:spLocks noChangeArrowheads="1"/>
            </p:cNvSpPr>
            <p:nvPr/>
          </p:nvSpPr>
          <p:spPr bwMode="auto">
            <a:xfrm>
              <a:off x="1278" y="2765"/>
              <a:ext cx="18" cy="2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88" name="Rectangle 62"/>
            <p:cNvSpPr>
              <a:spLocks noChangeArrowheads="1"/>
            </p:cNvSpPr>
            <p:nvPr/>
          </p:nvSpPr>
          <p:spPr bwMode="auto">
            <a:xfrm>
              <a:off x="1278" y="2789"/>
              <a:ext cx="18"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89" name="Rectangle 63"/>
            <p:cNvSpPr>
              <a:spLocks noChangeArrowheads="1"/>
            </p:cNvSpPr>
            <p:nvPr/>
          </p:nvSpPr>
          <p:spPr bwMode="auto">
            <a:xfrm>
              <a:off x="1278" y="2807"/>
              <a:ext cx="18" cy="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90" name="Rectangle 64"/>
            <p:cNvSpPr>
              <a:spLocks noChangeArrowheads="1"/>
            </p:cNvSpPr>
            <p:nvPr/>
          </p:nvSpPr>
          <p:spPr bwMode="auto">
            <a:xfrm>
              <a:off x="1278" y="2837"/>
              <a:ext cx="18" cy="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91" name="Rectangle 65"/>
            <p:cNvSpPr>
              <a:spLocks noChangeArrowheads="1"/>
            </p:cNvSpPr>
            <p:nvPr/>
          </p:nvSpPr>
          <p:spPr bwMode="auto">
            <a:xfrm>
              <a:off x="1278" y="2867"/>
              <a:ext cx="18" cy="3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92" name="Rectangle 66"/>
            <p:cNvSpPr>
              <a:spLocks noChangeArrowheads="1"/>
            </p:cNvSpPr>
            <p:nvPr/>
          </p:nvSpPr>
          <p:spPr bwMode="auto">
            <a:xfrm>
              <a:off x="1278" y="2898"/>
              <a:ext cx="18"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93" name="Rectangle 67"/>
            <p:cNvSpPr>
              <a:spLocks noChangeArrowheads="1"/>
            </p:cNvSpPr>
            <p:nvPr/>
          </p:nvSpPr>
          <p:spPr bwMode="auto">
            <a:xfrm>
              <a:off x="1278" y="2916"/>
              <a:ext cx="18" cy="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94" name="Rectangle 68"/>
            <p:cNvSpPr>
              <a:spLocks noChangeArrowheads="1"/>
            </p:cNvSpPr>
            <p:nvPr/>
          </p:nvSpPr>
          <p:spPr bwMode="auto">
            <a:xfrm>
              <a:off x="1278" y="2946"/>
              <a:ext cx="18" cy="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95" name="Rectangle 69"/>
            <p:cNvSpPr>
              <a:spLocks noChangeArrowheads="1"/>
            </p:cNvSpPr>
            <p:nvPr/>
          </p:nvSpPr>
          <p:spPr bwMode="auto">
            <a:xfrm>
              <a:off x="1278" y="2982"/>
              <a:ext cx="18"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96" name="Rectangle 70"/>
            <p:cNvSpPr>
              <a:spLocks noChangeArrowheads="1"/>
            </p:cNvSpPr>
            <p:nvPr/>
          </p:nvSpPr>
          <p:spPr bwMode="auto">
            <a:xfrm>
              <a:off x="1278" y="3000"/>
              <a:ext cx="18" cy="5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97" name="Rectangle 71"/>
            <p:cNvSpPr>
              <a:spLocks noChangeArrowheads="1"/>
            </p:cNvSpPr>
            <p:nvPr/>
          </p:nvSpPr>
          <p:spPr bwMode="auto">
            <a:xfrm>
              <a:off x="1278" y="3054"/>
              <a:ext cx="18" cy="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98" name="Rectangle 72"/>
            <p:cNvSpPr>
              <a:spLocks noChangeArrowheads="1"/>
            </p:cNvSpPr>
            <p:nvPr/>
          </p:nvSpPr>
          <p:spPr bwMode="auto">
            <a:xfrm>
              <a:off x="1278" y="3096"/>
              <a:ext cx="18" cy="2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99" name="Rectangle 73"/>
            <p:cNvSpPr>
              <a:spLocks noChangeArrowheads="1"/>
            </p:cNvSpPr>
            <p:nvPr/>
          </p:nvSpPr>
          <p:spPr bwMode="auto">
            <a:xfrm>
              <a:off x="1278" y="3120"/>
              <a:ext cx="18" cy="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00" name="Rectangle 74"/>
            <p:cNvSpPr>
              <a:spLocks noChangeArrowheads="1"/>
            </p:cNvSpPr>
            <p:nvPr/>
          </p:nvSpPr>
          <p:spPr bwMode="auto">
            <a:xfrm>
              <a:off x="1278" y="3162"/>
              <a:ext cx="18" cy="7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01" name="Rectangle 75"/>
            <p:cNvSpPr>
              <a:spLocks noChangeArrowheads="1"/>
            </p:cNvSpPr>
            <p:nvPr/>
          </p:nvSpPr>
          <p:spPr bwMode="auto">
            <a:xfrm>
              <a:off x="1278" y="3240"/>
              <a:ext cx="18"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02" name="Rectangle 76"/>
            <p:cNvSpPr>
              <a:spLocks noChangeArrowheads="1"/>
            </p:cNvSpPr>
            <p:nvPr/>
          </p:nvSpPr>
          <p:spPr bwMode="auto">
            <a:xfrm>
              <a:off x="1278" y="1700"/>
              <a:ext cx="18" cy="155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sp>
          <p:nvSpPr>
            <p:cNvPr id="116603" name="Rectangle 77"/>
            <p:cNvSpPr>
              <a:spLocks noChangeArrowheads="1"/>
            </p:cNvSpPr>
            <p:nvPr/>
          </p:nvSpPr>
          <p:spPr bwMode="auto">
            <a:xfrm>
              <a:off x="1043" y="1700"/>
              <a:ext cx="235" cy="1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04" name="Rectangle 78"/>
            <p:cNvSpPr>
              <a:spLocks noChangeArrowheads="1"/>
            </p:cNvSpPr>
            <p:nvPr/>
          </p:nvSpPr>
          <p:spPr bwMode="auto">
            <a:xfrm>
              <a:off x="1043" y="1899"/>
              <a:ext cx="235"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05" name="Rectangle 79"/>
            <p:cNvSpPr>
              <a:spLocks noChangeArrowheads="1"/>
            </p:cNvSpPr>
            <p:nvPr/>
          </p:nvSpPr>
          <p:spPr bwMode="auto">
            <a:xfrm>
              <a:off x="1043" y="2007"/>
              <a:ext cx="235" cy="7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06" name="Rectangle 80"/>
            <p:cNvSpPr>
              <a:spLocks noChangeArrowheads="1"/>
            </p:cNvSpPr>
            <p:nvPr/>
          </p:nvSpPr>
          <p:spPr bwMode="auto">
            <a:xfrm>
              <a:off x="1043" y="2085"/>
              <a:ext cx="235" cy="8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07" name="Rectangle 81"/>
            <p:cNvSpPr>
              <a:spLocks noChangeArrowheads="1"/>
            </p:cNvSpPr>
            <p:nvPr/>
          </p:nvSpPr>
          <p:spPr bwMode="auto">
            <a:xfrm>
              <a:off x="1043" y="2170"/>
              <a:ext cx="235" cy="6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08" name="Rectangle 82"/>
            <p:cNvSpPr>
              <a:spLocks noChangeArrowheads="1"/>
            </p:cNvSpPr>
            <p:nvPr/>
          </p:nvSpPr>
          <p:spPr bwMode="auto">
            <a:xfrm>
              <a:off x="1043" y="2230"/>
              <a:ext cx="235" cy="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09" name="Rectangle 83"/>
            <p:cNvSpPr>
              <a:spLocks noChangeArrowheads="1"/>
            </p:cNvSpPr>
            <p:nvPr/>
          </p:nvSpPr>
          <p:spPr bwMode="auto">
            <a:xfrm>
              <a:off x="1043" y="2272"/>
              <a:ext cx="235" cy="6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10" name="Rectangle 84"/>
            <p:cNvSpPr>
              <a:spLocks noChangeArrowheads="1"/>
            </p:cNvSpPr>
            <p:nvPr/>
          </p:nvSpPr>
          <p:spPr bwMode="auto">
            <a:xfrm>
              <a:off x="1043" y="2338"/>
              <a:ext cx="235" cy="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11" name="Rectangle 85"/>
            <p:cNvSpPr>
              <a:spLocks noChangeArrowheads="1"/>
            </p:cNvSpPr>
            <p:nvPr/>
          </p:nvSpPr>
          <p:spPr bwMode="auto">
            <a:xfrm>
              <a:off x="1043" y="2380"/>
              <a:ext cx="235" cy="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12" name="Rectangle 86"/>
            <p:cNvSpPr>
              <a:spLocks noChangeArrowheads="1"/>
            </p:cNvSpPr>
            <p:nvPr/>
          </p:nvSpPr>
          <p:spPr bwMode="auto">
            <a:xfrm>
              <a:off x="1043" y="2422"/>
              <a:ext cx="235" cy="4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13" name="Rectangle 87"/>
            <p:cNvSpPr>
              <a:spLocks noChangeArrowheads="1"/>
            </p:cNvSpPr>
            <p:nvPr/>
          </p:nvSpPr>
          <p:spPr bwMode="auto">
            <a:xfrm>
              <a:off x="1043" y="2470"/>
              <a:ext cx="235" cy="4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14" name="Rectangle 88"/>
            <p:cNvSpPr>
              <a:spLocks noChangeArrowheads="1"/>
            </p:cNvSpPr>
            <p:nvPr/>
          </p:nvSpPr>
          <p:spPr bwMode="auto">
            <a:xfrm>
              <a:off x="1043" y="2519"/>
              <a:ext cx="235" cy="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15" name="Rectangle 89"/>
            <p:cNvSpPr>
              <a:spLocks noChangeArrowheads="1"/>
            </p:cNvSpPr>
            <p:nvPr/>
          </p:nvSpPr>
          <p:spPr bwMode="auto">
            <a:xfrm>
              <a:off x="1043" y="2555"/>
              <a:ext cx="235" cy="5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16" name="Rectangle 90"/>
            <p:cNvSpPr>
              <a:spLocks noChangeArrowheads="1"/>
            </p:cNvSpPr>
            <p:nvPr/>
          </p:nvSpPr>
          <p:spPr bwMode="auto">
            <a:xfrm>
              <a:off x="1043" y="2609"/>
              <a:ext cx="235" cy="4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17" name="Rectangle 91"/>
            <p:cNvSpPr>
              <a:spLocks noChangeArrowheads="1"/>
            </p:cNvSpPr>
            <p:nvPr/>
          </p:nvSpPr>
          <p:spPr bwMode="auto">
            <a:xfrm>
              <a:off x="1043" y="2657"/>
              <a:ext cx="235" cy="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18" name="Rectangle 92"/>
            <p:cNvSpPr>
              <a:spLocks noChangeArrowheads="1"/>
            </p:cNvSpPr>
            <p:nvPr/>
          </p:nvSpPr>
          <p:spPr bwMode="auto">
            <a:xfrm>
              <a:off x="1043" y="2687"/>
              <a:ext cx="235" cy="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19" name="Rectangle 93"/>
            <p:cNvSpPr>
              <a:spLocks noChangeArrowheads="1"/>
            </p:cNvSpPr>
            <p:nvPr/>
          </p:nvSpPr>
          <p:spPr bwMode="auto">
            <a:xfrm>
              <a:off x="1043" y="2723"/>
              <a:ext cx="235" cy="7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20" name="Rectangle 94"/>
            <p:cNvSpPr>
              <a:spLocks noChangeArrowheads="1"/>
            </p:cNvSpPr>
            <p:nvPr/>
          </p:nvSpPr>
          <p:spPr bwMode="auto">
            <a:xfrm>
              <a:off x="1043" y="2795"/>
              <a:ext cx="235" cy="6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21" name="Rectangle 95"/>
            <p:cNvSpPr>
              <a:spLocks noChangeArrowheads="1"/>
            </p:cNvSpPr>
            <p:nvPr/>
          </p:nvSpPr>
          <p:spPr bwMode="auto">
            <a:xfrm>
              <a:off x="1043" y="2861"/>
              <a:ext cx="235" cy="4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22" name="Rectangle 96"/>
            <p:cNvSpPr>
              <a:spLocks noChangeArrowheads="1"/>
            </p:cNvSpPr>
            <p:nvPr/>
          </p:nvSpPr>
          <p:spPr bwMode="auto">
            <a:xfrm>
              <a:off x="1043" y="2910"/>
              <a:ext cx="235" cy="7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23" name="Rectangle 97"/>
            <p:cNvSpPr>
              <a:spLocks noChangeArrowheads="1"/>
            </p:cNvSpPr>
            <p:nvPr/>
          </p:nvSpPr>
          <p:spPr bwMode="auto">
            <a:xfrm>
              <a:off x="1043" y="2982"/>
              <a:ext cx="235" cy="10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24" name="Rectangle 98"/>
            <p:cNvSpPr>
              <a:spLocks noChangeArrowheads="1"/>
            </p:cNvSpPr>
            <p:nvPr/>
          </p:nvSpPr>
          <p:spPr bwMode="auto">
            <a:xfrm>
              <a:off x="1043" y="3084"/>
              <a:ext cx="235" cy="17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625" name="Rectangle 99"/>
            <p:cNvSpPr>
              <a:spLocks noChangeArrowheads="1"/>
            </p:cNvSpPr>
            <p:nvPr/>
          </p:nvSpPr>
          <p:spPr bwMode="auto">
            <a:xfrm>
              <a:off x="1043" y="1700"/>
              <a:ext cx="235" cy="155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grpSp>
      <p:grpSp>
        <p:nvGrpSpPr>
          <p:cNvPr id="115750" name="Group 105"/>
          <p:cNvGrpSpPr>
            <a:grpSpLocks/>
          </p:cNvGrpSpPr>
          <p:nvPr/>
        </p:nvGrpSpPr>
        <p:grpSpPr bwMode="auto">
          <a:xfrm>
            <a:off x="3092451" y="4905728"/>
            <a:ext cx="1445619" cy="436210"/>
            <a:chOff x="1855" y="2627"/>
            <a:chExt cx="1065" cy="631"/>
          </a:xfrm>
        </p:grpSpPr>
        <p:sp>
          <p:nvSpPr>
            <p:cNvPr id="116359" name="Rectangle 106"/>
            <p:cNvSpPr>
              <a:spLocks noChangeArrowheads="1"/>
            </p:cNvSpPr>
            <p:nvPr/>
          </p:nvSpPr>
          <p:spPr bwMode="auto">
            <a:xfrm>
              <a:off x="2090" y="2807"/>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60" name="Rectangle 107"/>
            <p:cNvSpPr>
              <a:spLocks noChangeArrowheads="1"/>
            </p:cNvSpPr>
            <p:nvPr/>
          </p:nvSpPr>
          <p:spPr bwMode="auto">
            <a:xfrm>
              <a:off x="2090" y="2813"/>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61" name="Rectangle 108"/>
            <p:cNvSpPr>
              <a:spLocks noChangeArrowheads="1"/>
            </p:cNvSpPr>
            <p:nvPr/>
          </p:nvSpPr>
          <p:spPr bwMode="auto">
            <a:xfrm>
              <a:off x="2090" y="2819"/>
              <a:ext cx="1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62" name="Rectangle 109"/>
            <p:cNvSpPr>
              <a:spLocks noChangeArrowheads="1"/>
            </p:cNvSpPr>
            <p:nvPr/>
          </p:nvSpPr>
          <p:spPr bwMode="auto">
            <a:xfrm>
              <a:off x="2090" y="2831"/>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63" name="Rectangle 110"/>
            <p:cNvSpPr>
              <a:spLocks noChangeArrowheads="1"/>
            </p:cNvSpPr>
            <p:nvPr/>
          </p:nvSpPr>
          <p:spPr bwMode="auto">
            <a:xfrm>
              <a:off x="2090" y="2837"/>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64" name="Rectangle 111"/>
            <p:cNvSpPr>
              <a:spLocks noChangeArrowheads="1"/>
            </p:cNvSpPr>
            <p:nvPr/>
          </p:nvSpPr>
          <p:spPr bwMode="auto">
            <a:xfrm>
              <a:off x="2090" y="2843"/>
              <a:ext cx="1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65" name="Rectangle 112"/>
            <p:cNvSpPr>
              <a:spLocks noChangeArrowheads="1"/>
            </p:cNvSpPr>
            <p:nvPr/>
          </p:nvSpPr>
          <p:spPr bwMode="auto">
            <a:xfrm>
              <a:off x="2090" y="2855"/>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66" name="Rectangle 113"/>
            <p:cNvSpPr>
              <a:spLocks noChangeArrowheads="1"/>
            </p:cNvSpPr>
            <p:nvPr/>
          </p:nvSpPr>
          <p:spPr bwMode="auto">
            <a:xfrm>
              <a:off x="2090" y="2861"/>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67" name="Rectangle 114"/>
            <p:cNvSpPr>
              <a:spLocks noChangeArrowheads="1"/>
            </p:cNvSpPr>
            <p:nvPr/>
          </p:nvSpPr>
          <p:spPr bwMode="auto">
            <a:xfrm>
              <a:off x="2090" y="2867"/>
              <a:ext cx="1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68" name="Rectangle 115"/>
            <p:cNvSpPr>
              <a:spLocks noChangeArrowheads="1"/>
            </p:cNvSpPr>
            <p:nvPr/>
          </p:nvSpPr>
          <p:spPr bwMode="auto">
            <a:xfrm>
              <a:off x="2090" y="2879"/>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69" name="Rectangle 116"/>
            <p:cNvSpPr>
              <a:spLocks noChangeArrowheads="1"/>
            </p:cNvSpPr>
            <p:nvPr/>
          </p:nvSpPr>
          <p:spPr bwMode="auto">
            <a:xfrm>
              <a:off x="2090" y="2885"/>
              <a:ext cx="18" cy="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70" name="Rectangle 117"/>
            <p:cNvSpPr>
              <a:spLocks noChangeArrowheads="1"/>
            </p:cNvSpPr>
            <p:nvPr/>
          </p:nvSpPr>
          <p:spPr bwMode="auto">
            <a:xfrm>
              <a:off x="2090" y="2898"/>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71" name="Rectangle 118"/>
            <p:cNvSpPr>
              <a:spLocks noChangeArrowheads="1"/>
            </p:cNvSpPr>
            <p:nvPr/>
          </p:nvSpPr>
          <p:spPr bwMode="auto">
            <a:xfrm>
              <a:off x="2090" y="2904"/>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72" name="Rectangle 119"/>
            <p:cNvSpPr>
              <a:spLocks noChangeArrowheads="1"/>
            </p:cNvSpPr>
            <p:nvPr/>
          </p:nvSpPr>
          <p:spPr bwMode="auto">
            <a:xfrm>
              <a:off x="2090" y="2910"/>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73" name="Rectangle 120"/>
            <p:cNvSpPr>
              <a:spLocks noChangeArrowheads="1"/>
            </p:cNvSpPr>
            <p:nvPr/>
          </p:nvSpPr>
          <p:spPr bwMode="auto">
            <a:xfrm>
              <a:off x="2090" y="291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74" name="Rectangle 121"/>
            <p:cNvSpPr>
              <a:spLocks noChangeArrowheads="1"/>
            </p:cNvSpPr>
            <p:nvPr/>
          </p:nvSpPr>
          <p:spPr bwMode="auto">
            <a:xfrm>
              <a:off x="2090" y="2922"/>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75" name="Rectangle 122"/>
            <p:cNvSpPr>
              <a:spLocks noChangeArrowheads="1"/>
            </p:cNvSpPr>
            <p:nvPr/>
          </p:nvSpPr>
          <p:spPr bwMode="auto">
            <a:xfrm>
              <a:off x="2090" y="2928"/>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76" name="Rectangle 123"/>
            <p:cNvSpPr>
              <a:spLocks noChangeArrowheads="1"/>
            </p:cNvSpPr>
            <p:nvPr/>
          </p:nvSpPr>
          <p:spPr bwMode="auto">
            <a:xfrm>
              <a:off x="2090" y="2934"/>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77" name="Rectangle 124"/>
            <p:cNvSpPr>
              <a:spLocks noChangeArrowheads="1"/>
            </p:cNvSpPr>
            <p:nvPr/>
          </p:nvSpPr>
          <p:spPr bwMode="auto">
            <a:xfrm>
              <a:off x="2090" y="2940"/>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78" name="Rectangle 125"/>
            <p:cNvSpPr>
              <a:spLocks noChangeArrowheads="1"/>
            </p:cNvSpPr>
            <p:nvPr/>
          </p:nvSpPr>
          <p:spPr bwMode="auto">
            <a:xfrm>
              <a:off x="2090" y="294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79" name="Rectangle 126"/>
            <p:cNvSpPr>
              <a:spLocks noChangeArrowheads="1"/>
            </p:cNvSpPr>
            <p:nvPr/>
          </p:nvSpPr>
          <p:spPr bwMode="auto">
            <a:xfrm>
              <a:off x="2090" y="2952"/>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80" name="Rectangle 127"/>
            <p:cNvSpPr>
              <a:spLocks noChangeArrowheads="1"/>
            </p:cNvSpPr>
            <p:nvPr/>
          </p:nvSpPr>
          <p:spPr bwMode="auto">
            <a:xfrm>
              <a:off x="2090" y="2958"/>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81" name="Rectangle 128"/>
            <p:cNvSpPr>
              <a:spLocks noChangeArrowheads="1"/>
            </p:cNvSpPr>
            <p:nvPr/>
          </p:nvSpPr>
          <p:spPr bwMode="auto">
            <a:xfrm>
              <a:off x="2090" y="2964"/>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82" name="Rectangle 129"/>
            <p:cNvSpPr>
              <a:spLocks noChangeArrowheads="1"/>
            </p:cNvSpPr>
            <p:nvPr/>
          </p:nvSpPr>
          <p:spPr bwMode="auto">
            <a:xfrm>
              <a:off x="2090" y="2970"/>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83" name="Rectangle 130"/>
            <p:cNvSpPr>
              <a:spLocks noChangeArrowheads="1"/>
            </p:cNvSpPr>
            <p:nvPr/>
          </p:nvSpPr>
          <p:spPr bwMode="auto">
            <a:xfrm>
              <a:off x="2090" y="297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84" name="Rectangle 131"/>
            <p:cNvSpPr>
              <a:spLocks noChangeArrowheads="1"/>
            </p:cNvSpPr>
            <p:nvPr/>
          </p:nvSpPr>
          <p:spPr bwMode="auto">
            <a:xfrm>
              <a:off x="2090" y="2982"/>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85" name="Rectangle 132"/>
            <p:cNvSpPr>
              <a:spLocks noChangeArrowheads="1"/>
            </p:cNvSpPr>
            <p:nvPr/>
          </p:nvSpPr>
          <p:spPr bwMode="auto">
            <a:xfrm>
              <a:off x="2090" y="2988"/>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86" name="Rectangle 133"/>
            <p:cNvSpPr>
              <a:spLocks noChangeArrowheads="1"/>
            </p:cNvSpPr>
            <p:nvPr/>
          </p:nvSpPr>
          <p:spPr bwMode="auto">
            <a:xfrm>
              <a:off x="2090" y="2994"/>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87" name="Rectangle 134"/>
            <p:cNvSpPr>
              <a:spLocks noChangeArrowheads="1"/>
            </p:cNvSpPr>
            <p:nvPr/>
          </p:nvSpPr>
          <p:spPr bwMode="auto">
            <a:xfrm>
              <a:off x="2090" y="3000"/>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88" name="Rectangle 135"/>
            <p:cNvSpPr>
              <a:spLocks noChangeArrowheads="1"/>
            </p:cNvSpPr>
            <p:nvPr/>
          </p:nvSpPr>
          <p:spPr bwMode="auto">
            <a:xfrm>
              <a:off x="2090" y="300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89" name="Rectangle 136"/>
            <p:cNvSpPr>
              <a:spLocks noChangeArrowheads="1"/>
            </p:cNvSpPr>
            <p:nvPr/>
          </p:nvSpPr>
          <p:spPr bwMode="auto">
            <a:xfrm>
              <a:off x="2090" y="3012"/>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90" name="Rectangle 137"/>
            <p:cNvSpPr>
              <a:spLocks noChangeArrowheads="1"/>
            </p:cNvSpPr>
            <p:nvPr/>
          </p:nvSpPr>
          <p:spPr bwMode="auto">
            <a:xfrm>
              <a:off x="2090" y="3018"/>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91" name="Rectangle 138"/>
            <p:cNvSpPr>
              <a:spLocks noChangeArrowheads="1"/>
            </p:cNvSpPr>
            <p:nvPr/>
          </p:nvSpPr>
          <p:spPr bwMode="auto">
            <a:xfrm>
              <a:off x="2090" y="3024"/>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92" name="Rectangle 139"/>
            <p:cNvSpPr>
              <a:spLocks noChangeArrowheads="1"/>
            </p:cNvSpPr>
            <p:nvPr/>
          </p:nvSpPr>
          <p:spPr bwMode="auto">
            <a:xfrm>
              <a:off x="2090" y="3030"/>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93" name="Rectangle 140"/>
            <p:cNvSpPr>
              <a:spLocks noChangeArrowheads="1"/>
            </p:cNvSpPr>
            <p:nvPr/>
          </p:nvSpPr>
          <p:spPr bwMode="auto">
            <a:xfrm>
              <a:off x="2090" y="303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94" name="Rectangle 141"/>
            <p:cNvSpPr>
              <a:spLocks noChangeArrowheads="1"/>
            </p:cNvSpPr>
            <p:nvPr/>
          </p:nvSpPr>
          <p:spPr bwMode="auto">
            <a:xfrm>
              <a:off x="2090" y="3042"/>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95" name="Rectangle 142"/>
            <p:cNvSpPr>
              <a:spLocks noChangeArrowheads="1"/>
            </p:cNvSpPr>
            <p:nvPr/>
          </p:nvSpPr>
          <p:spPr bwMode="auto">
            <a:xfrm>
              <a:off x="2090" y="3048"/>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96" name="Rectangle 143"/>
            <p:cNvSpPr>
              <a:spLocks noChangeArrowheads="1"/>
            </p:cNvSpPr>
            <p:nvPr/>
          </p:nvSpPr>
          <p:spPr bwMode="auto">
            <a:xfrm>
              <a:off x="2090" y="3054"/>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97" name="Rectangle 144"/>
            <p:cNvSpPr>
              <a:spLocks noChangeArrowheads="1"/>
            </p:cNvSpPr>
            <p:nvPr/>
          </p:nvSpPr>
          <p:spPr bwMode="auto">
            <a:xfrm>
              <a:off x="2090" y="3060"/>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98" name="Rectangle 145"/>
            <p:cNvSpPr>
              <a:spLocks noChangeArrowheads="1"/>
            </p:cNvSpPr>
            <p:nvPr/>
          </p:nvSpPr>
          <p:spPr bwMode="auto">
            <a:xfrm>
              <a:off x="2090" y="306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99" name="Rectangle 146"/>
            <p:cNvSpPr>
              <a:spLocks noChangeArrowheads="1"/>
            </p:cNvSpPr>
            <p:nvPr/>
          </p:nvSpPr>
          <p:spPr bwMode="auto">
            <a:xfrm>
              <a:off x="2090" y="3072"/>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00" name="Rectangle 147"/>
            <p:cNvSpPr>
              <a:spLocks noChangeArrowheads="1"/>
            </p:cNvSpPr>
            <p:nvPr/>
          </p:nvSpPr>
          <p:spPr bwMode="auto">
            <a:xfrm>
              <a:off x="2090" y="3078"/>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01" name="Rectangle 148"/>
            <p:cNvSpPr>
              <a:spLocks noChangeArrowheads="1"/>
            </p:cNvSpPr>
            <p:nvPr/>
          </p:nvSpPr>
          <p:spPr bwMode="auto">
            <a:xfrm>
              <a:off x="2090" y="3084"/>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02" name="Rectangle 149"/>
            <p:cNvSpPr>
              <a:spLocks noChangeArrowheads="1"/>
            </p:cNvSpPr>
            <p:nvPr/>
          </p:nvSpPr>
          <p:spPr bwMode="auto">
            <a:xfrm>
              <a:off x="2090" y="3090"/>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03" name="Rectangle 150"/>
            <p:cNvSpPr>
              <a:spLocks noChangeArrowheads="1"/>
            </p:cNvSpPr>
            <p:nvPr/>
          </p:nvSpPr>
          <p:spPr bwMode="auto">
            <a:xfrm>
              <a:off x="2090" y="309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04" name="Rectangle 151"/>
            <p:cNvSpPr>
              <a:spLocks noChangeArrowheads="1"/>
            </p:cNvSpPr>
            <p:nvPr/>
          </p:nvSpPr>
          <p:spPr bwMode="auto">
            <a:xfrm>
              <a:off x="2090" y="3102"/>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05" name="Rectangle 152"/>
            <p:cNvSpPr>
              <a:spLocks noChangeArrowheads="1"/>
            </p:cNvSpPr>
            <p:nvPr/>
          </p:nvSpPr>
          <p:spPr bwMode="auto">
            <a:xfrm>
              <a:off x="2090" y="3108"/>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06" name="Rectangle 153"/>
            <p:cNvSpPr>
              <a:spLocks noChangeArrowheads="1"/>
            </p:cNvSpPr>
            <p:nvPr/>
          </p:nvSpPr>
          <p:spPr bwMode="auto">
            <a:xfrm>
              <a:off x="2090" y="3114"/>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07" name="Rectangle 154"/>
            <p:cNvSpPr>
              <a:spLocks noChangeArrowheads="1"/>
            </p:cNvSpPr>
            <p:nvPr/>
          </p:nvSpPr>
          <p:spPr bwMode="auto">
            <a:xfrm>
              <a:off x="2090" y="3120"/>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08" name="Rectangle 155"/>
            <p:cNvSpPr>
              <a:spLocks noChangeArrowheads="1"/>
            </p:cNvSpPr>
            <p:nvPr/>
          </p:nvSpPr>
          <p:spPr bwMode="auto">
            <a:xfrm>
              <a:off x="2090" y="312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09" name="Rectangle 156"/>
            <p:cNvSpPr>
              <a:spLocks noChangeArrowheads="1"/>
            </p:cNvSpPr>
            <p:nvPr/>
          </p:nvSpPr>
          <p:spPr bwMode="auto">
            <a:xfrm>
              <a:off x="2090" y="3132"/>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10" name="Rectangle 157"/>
            <p:cNvSpPr>
              <a:spLocks noChangeArrowheads="1"/>
            </p:cNvSpPr>
            <p:nvPr/>
          </p:nvSpPr>
          <p:spPr bwMode="auto">
            <a:xfrm>
              <a:off x="2090" y="3138"/>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11" name="Rectangle 158"/>
            <p:cNvSpPr>
              <a:spLocks noChangeArrowheads="1"/>
            </p:cNvSpPr>
            <p:nvPr/>
          </p:nvSpPr>
          <p:spPr bwMode="auto">
            <a:xfrm>
              <a:off x="2090" y="3144"/>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12" name="Rectangle 159"/>
            <p:cNvSpPr>
              <a:spLocks noChangeArrowheads="1"/>
            </p:cNvSpPr>
            <p:nvPr/>
          </p:nvSpPr>
          <p:spPr bwMode="auto">
            <a:xfrm>
              <a:off x="2090" y="3150"/>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13" name="Rectangle 160"/>
            <p:cNvSpPr>
              <a:spLocks noChangeArrowheads="1"/>
            </p:cNvSpPr>
            <p:nvPr/>
          </p:nvSpPr>
          <p:spPr bwMode="auto">
            <a:xfrm>
              <a:off x="2090" y="315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14" name="Rectangle 161"/>
            <p:cNvSpPr>
              <a:spLocks noChangeArrowheads="1"/>
            </p:cNvSpPr>
            <p:nvPr/>
          </p:nvSpPr>
          <p:spPr bwMode="auto">
            <a:xfrm>
              <a:off x="2090" y="3162"/>
              <a:ext cx="1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15" name="Rectangle 162"/>
            <p:cNvSpPr>
              <a:spLocks noChangeArrowheads="1"/>
            </p:cNvSpPr>
            <p:nvPr/>
          </p:nvSpPr>
          <p:spPr bwMode="auto">
            <a:xfrm>
              <a:off x="2090" y="3174"/>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16" name="Rectangle 163"/>
            <p:cNvSpPr>
              <a:spLocks noChangeArrowheads="1"/>
            </p:cNvSpPr>
            <p:nvPr/>
          </p:nvSpPr>
          <p:spPr bwMode="auto">
            <a:xfrm>
              <a:off x="2090" y="3180"/>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17" name="Rectangle 164"/>
            <p:cNvSpPr>
              <a:spLocks noChangeArrowheads="1"/>
            </p:cNvSpPr>
            <p:nvPr/>
          </p:nvSpPr>
          <p:spPr bwMode="auto">
            <a:xfrm>
              <a:off x="2090" y="3186"/>
              <a:ext cx="1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18" name="Rectangle 165"/>
            <p:cNvSpPr>
              <a:spLocks noChangeArrowheads="1"/>
            </p:cNvSpPr>
            <p:nvPr/>
          </p:nvSpPr>
          <p:spPr bwMode="auto">
            <a:xfrm>
              <a:off x="2090" y="3198"/>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19" name="Rectangle 166"/>
            <p:cNvSpPr>
              <a:spLocks noChangeArrowheads="1"/>
            </p:cNvSpPr>
            <p:nvPr/>
          </p:nvSpPr>
          <p:spPr bwMode="auto">
            <a:xfrm>
              <a:off x="2090" y="3204"/>
              <a:ext cx="1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20" name="Rectangle 167"/>
            <p:cNvSpPr>
              <a:spLocks noChangeArrowheads="1"/>
            </p:cNvSpPr>
            <p:nvPr/>
          </p:nvSpPr>
          <p:spPr bwMode="auto">
            <a:xfrm>
              <a:off x="2090" y="321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21" name="Rectangle 168"/>
            <p:cNvSpPr>
              <a:spLocks noChangeArrowheads="1"/>
            </p:cNvSpPr>
            <p:nvPr/>
          </p:nvSpPr>
          <p:spPr bwMode="auto">
            <a:xfrm>
              <a:off x="2090" y="3222"/>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22" name="Rectangle 169"/>
            <p:cNvSpPr>
              <a:spLocks noChangeArrowheads="1"/>
            </p:cNvSpPr>
            <p:nvPr/>
          </p:nvSpPr>
          <p:spPr bwMode="auto">
            <a:xfrm>
              <a:off x="2090" y="3228"/>
              <a:ext cx="18" cy="2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23" name="Rectangle 170"/>
            <p:cNvSpPr>
              <a:spLocks noChangeArrowheads="1"/>
            </p:cNvSpPr>
            <p:nvPr/>
          </p:nvSpPr>
          <p:spPr bwMode="auto">
            <a:xfrm>
              <a:off x="2090" y="3252"/>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24" name="Rectangle 171"/>
            <p:cNvSpPr>
              <a:spLocks noChangeArrowheads="1"/>
            </p:cNvSpPr>
            <p:nvPr/>
          </p:nvSpPr>
          <p:spPr bwMode="auto">
            <a:xfrm>
              <a:off x="2090" y="2735"/>
              <a:ext cx="18" cy="523"/>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sp>
          <p:nvSpPr>
            <p:cNvPr id="116425" name="Rectangle 172"/>
            <p:cNvSpPr>
              <a:spLocks noChangeArrowheads="1"/>
            </p:cNvSpPr>
            <p:nvPr/>
          </p:nvSpPr>
          <p:spPr bwMode="auto">
            <a:xfrm>
              <a:off x="1855" y="2735"/>
              <a:ext cx="235" cy="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26" name="Rectangle 173"/>
            <p:cNvSpPr>
              <a:spLocks noChangeArrowheads="1"/>
            </p:cNvSpPr>
            <p:nvPr/>
          </p:nvSpPr>
          <p:spPr bwMode="auto">
            <a:xfrm>
              <a:off x="1855" y="2765"/>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27" name="Rectangle 174"/>
            <p:cNvSpPr>
              <a:spLocks noChangeArrowheads="1"/>
            </p:cNvSpPr>
            <p:nvPr/>
          </p:nvSpPr>
          <p:spPr bwMode="auto">
            <a:xfrm>
              <a:off x="1855" y="2771"/>
              <a:ext cx="235" cy="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28" name="Rectangle 175"/>
            <p:cNvSpPr>
              <a:spLocks noChangeArrowheads="1"/>
            </p:cNvSpPr>
            <p:nvPr/>
          </p:nvSpPr>
          <p:spPr bwMode="auto">
            <a:xfrm>
              <a:off x="1855" y="2807"/>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29" name="Rectangle 176"/>
            <p:cNvSpPr>
              <a:spLocks noChangeArrowheads="1"/>
            </p:cNvSpPr>
            <p:nvPr/>
          </p:nvSpPr>
          <p:spPr bwMode="auto">
            <a:xfrm>
              <a:off x="1855" y="2813"/>
              <a:ext cx="235"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30" name="Rectangle 177"/>
            <p:cNvSpPr>
              <a:spLocks noChangeArrowheads="1"/>
            </p:cNvSpPr>
            <p:nvPr/>
          </p:nvSpPr>
          <p:spPr bwMode="auto">
            <a:xfrm>
              <a:off x="1855" y="2831"/>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31" name="Rectangle 178"/>
            <p:cNvSpPr>
              <a:spLocks noChangeArrowheads="1"/>
            </p:cNvSpPr>
            <p:nvPr/>
          </p:nvSpPr>
          <p:spPr bwMode="auto">
            <a:xfrm>
              <a:off x="1855" y="2837"/>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32" name="Rectangle 179"/>
            <p:cNvSpPr>
              <a:spLocks noChangeArrowheads="1"/>
            </p:cNvSpPr>
            <p:nvPr/>
          </p:nvSpPr>
          <p:spPr bwMode="auto">
            <a:xfrm>
              <a:off x="1855" y="2843"/>
              <a:ext cx="235"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33" name="Rectangle 180"/>
            <p:cNvSpPr>
              <a:spLocks noChangeArrowheads="1"/>
            </p:cNvSpPr>
            <p:nvPr/>
          </p:nvSpPr>
          <p:spPr bwMode="auto">
            <a:xfrm>
              <a:off x="1855" y="2861"/>
              <a:ext cx="235"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34" name="Rectangle 181"/>
            <p:cNvSpPr>
              <a:spLocks noChangeArrowheads="1"/>
            </p:cNvSpPr>
            <p:nvPr/>
          </p:nvSpPr>
          <p:spPr bwMode="auto">
            <a:xfrm>
              <a:off x="1855" y="2879"/>
              <a:ext cx="235" cy="1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35" name="Rectangle 182"/>
            <p:cNvSpPr>
              <a:spLocks noChangeArrowheads="1"/>
            </p:cNvSpPr>
            <p:nvPr/>
          </p:nvSpPr>
          <p:spPr bwMode="auto">
            <a:xfrm>
              <a:off x="1855" y="2898"/>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36" name="Rectangle 183"/>
            <p:cNvSpPr>
              <a:spLocks noChangeArrowheads="1"/>
            </p:cNvSpPr>
            <p:nvPr/>
          </p:nvSpPr>
          <p:spPr bwMode="auto">
            <a:xfrm>
              <a:off x="1855" y="2904"/>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37" name="Rectangle 184"/>
            <p:cNvSpPr>
              <a:spLocks noChangeArrowheads="1"/>
            </p:cNvSpPr>
            <p:nvPr/>
          </p:nvSpPr>
          <p:spPr bwMode="auto">
            <a:xfrm>
              <a:off x="1855" y="2910"/>
              <a:ext cx="235"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38" name="Rectangle 185"/>
            <p:cNvSpPr>
              <a:spLocks noChangeArrowheads="1"/>
            </p:cNvSpPr>
            <p:nvPr/>
          </p:nvSpPr>
          <p:spPr bwMode="auto">
            <a:xfrm>
              <a:off x="1855" y="2922"/>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39" name="Rectangle 186"/>
            <p:cNvSpPr>
              <a:spLocks noChangeArrowheads="1"/>
            </p:cNvSpPr>
            <p:nvPr/>
          </p:nvSpPr>
          <p:spPr bwMode="auto">
            <a:xfrm>
              <a:off x="1855" y="2928"/>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40" name="Rectangle 187"/>
            <p:cNvSpPr>
              <a:spLocks noChangeArrowheads="1"/>
            </p:cNvSpPr>
            <p:nvPr/>
          </p:nvSpPr>
          <p:spPr bwMode="auto">
            <a:xfrm>
              <a:off x="1855" y="2934"/>
              <a:ext cx="235"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41" name="Rectangle 188"/>
            <p:cNvSpPr>
              <a:spLocks noChangeArrowheads="1"/>
            </p:cNvSpPr>
            <p:nvPr/>
          </p:nvSpPr>
          <p:spPr bwMode="auto">
            <a:xfrm>
              <a:off x="1855" y="2952"/>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42" name="Rectangle 189"/>
            <p:cNvSpPr>
              <a:spLocks noChangeArrowheads="1"/>
            </p:cNvSpPr>
            <p:nvPr/>
          </p:nvSpPr>
          <p:spPr bwMode="auto">
            <a:xfrm>
              <a:off x="1855" y="2958"/>
              <a:ext cx="235"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43" name="Rectangle 190"/>
            <p:cNvSpPr>
              <a:spLocks noChangeArrowheads="1"/>
            </p:cNvSpPr>
            <p:nvPr/>
          </p:nvSpPr>
          <p:spPr bwMode="auto">
            <a:xfrm>
              <a:off x="1855" y="2970"/>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44" name="Rectangle 191"/>
            <p:cNvSpPr>
              <a:spLocks noChangeArrowheads="1"/>
            </p:cNvSpPr>
            <p:nvPr/>
          </p:nvSpPr>
          <p:spPr bwMode="auto">
            <a:xfrm>
              <a:off x="1855" y="2976"/>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45" name="Rectangle 192"/>
            <p:cNvSpPr>
              <a:spLocks noChangeArrowheads="1"/>
            </p:cNvSpPr>
            <p:nvPr/>
          </p:nvSpPr>
          <p:spPr bwMode="auto">
            <a:xfrm>
              <a:off x="1855" y="2982"/>
              <a:ext cx="235"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46" name="Rectangle 193"/>
            <p:cNvSpPr>
              <a:spLocks noChangeArrowheads="1"/>
            </p:cNvSpPr>
            <p:nvPr/>
          </p:nvSpPr>
          <p:spPr bwMode="auto">
            <a:xfrm>
              <a:off x="1855" y="2994"/>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47" name="Rectangle 194"/>
            <p:cNvSpPr>
              <a:spLocks noChangeArrowheads="1"/>
            </p:cNvSpPr>
            <p:nvPr/>
          </p:nvSpPr>
          <p:spPr bwMode="auto">
            <a:xfrm>
              <a:off x="1855" y="3000"/>
              <a:ext cx="235"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48" name="Rectangle 195"/>
            <p:cNvSpPr>
              <a:spLocks noChangeArrowheads="1"/>
            </p:cNvSpPr>
            <p:nvPr/>
          </p:nvSpPr>
          <p:spPr bwMode="auto">
            <a:xfrm>
              <a:off x="1855" y="3012"/>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49" name="Rectangle 196"/>
            <p:cNvSpPr>
              <a:spLocks noChangeArrowheads="1"/>
            </p:cNvSpPr>
            <p:nvPr/>
          </p:nvSpPr>
          <p:spPr bwMode="auto">
            <a:xfrm>
              <a:off x="1855" y="3018"/>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50" name="Rectangle 197"/>
            <p:cNvSpPr>
              <a:spLocks noChangeArrowheads="1"/>
            </p:cNvSpPr>
            <p:nvPr/>
          </p:nvSpPr>
          <p:spPr bwMode="auto">
            <a:xfrm>
              <a:off x="1855" y="3024"/>
              <a:ext cx="235"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51" name="Rectangle 198"/>
            <p:cNvSpPr>
              <a:spLocks noChangeArrowheads="1"/>
            </p:cNvSpPr>
            <p:nvPr/>
          </p:nvSpPr>
          <p:spPr bwMode="auto">
            <a:xfrm>
              <a:off x="1855" y="3036"/>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52" name="Rectangle 199"/>
            <p:cNvSpPr>
              <a:spLocks noChangeArrowheads="1"/>
            </p:cNvSpPr>
            <p:nvPr/>
          </p:nvSpPr>
          <p:spPr bwMode="auto">
            <a:xfrm>
              <a:off x="1855" y="3042"/>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53" name="Rectangle 200"/>
            <p:cNvSpPr>
              <a:spLocks noChangeArrowheads="1"/>
            </p:cNvSpPr>
            <p:nvPr/>
          </p:nvSpPr>
          <p:spPr bwMode="auto">
            <a:xfrm>
              <a:off x="1855" y="3048"/>
              <a:ext cx="235"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54" name="Rectangle 201"/>
            <p:cNvSpPr>
              <a:spLocks noChangeArrowheads="1"/>
            </p:cNvSpPr>
            <p:nvPr/>
          </p:nvSpPr>
          <p:spPr bwMode="auto">
            <a:xfrm>
              <a:off x="1855" y="3060"/>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55" name="Rectangle 202"/>
            <p:cNvSpPr>
              <a:spLocks noChangeArrowheads="1"/>
            </p:cNvSpPr>
            <p:nvPr/>
          </p:nvSpPr>
          <p:spPr bwMode="auto">
            <a:xfrm>
              <a:off x="1855" y="3066"/>
              <a:ext cx="235"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56" name="Rectangle 203"/>
            <p:cNvSpPr>
              <a:spLocks noChangeArrowheads="1"/>
            </p:cNvSpPr>
            <p:nvPr/>
          </p:nvSpPr>
          <p:spPr bwMode="auto">
            <a:xfrm>
              <a:off x="1855" y="3084"/>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57" name="Rectangle 204"/>
            <p:cNvSpPr>
              <a:spLocks noChangeArrowheads="1"/>
            </p:cNvSpPr>
            <p:nvPr/>
          </p:nvSpPr>
          <p:spPr bwMode="auto">
            <a:xfrm>
              <a:off x="1855" y="3090"/>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58" name="Rectangle 205"/>
            <p:cNvSpPr>
              <a:spLocks noChangeArrowheads="1"/>
            </p:cNvSpPr>
            <p:nvPr/>
          </p:nvSpPr>
          <p:spPr bwMode="auto">
            <a:xfrm>
              <a:off x="1855" y="3096"/>
              <a:ext cx="235"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59" name="Rectangle 206"/>
            <p:cNvSpPr>
              <a:spLocks noChangeArrowheads="1"/>
            </p:cNvSpPr>
            <p:nvPr/>
          </p:nvSpPr>
          <p:spPr bwMode="auto">
            <a:xfrm>
              <a:off x="1855" y="3108"/>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60" name="Rectangle 207"/>
            <p:cNvSpPr>
              <a:spLocks noChangeArrowheads="1"/>
            </p:cNvSpPr>
            <p:nvPr/>
          </p:nvSpPr>
          <p:spPr bwMode="auto">
            <a:xfrm>
              <a:off x="1855" y="3114"/>
              <a:ext cx="235"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61" name="Rectangle 208"/>
            <p:cNvSpPr>
              <a:spLocks noChangeArrowheads="1"/>
            </p:cNvSpPr>
            <p:nvPr/>
          </p:nvSpPr>
          <p:spPr bwMode="auto">
            <a:xfrm>
              <a:off x="1855" y="3126"/>
              <a:ext cx="235"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62" name="Rectangle 209"/>
            <p:cNvSpPr>
              <a:spLocks noChangeArrowheads="1"/>
            </p:cNvSpPr>
            <p:nvPr/>
          </p:nvSpPr>
          <p:spPr bwMode="auto">
            <a:xfrm>
              <a:off x="1855" y="3138"/>
              <a:ext cx="235"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63" name="Rectangle 210"/>
            <p:cNvSpPr>
              <a:spLocks noChangeArrowheads="1"/>
            </p:cNvSpPr>
            <p:nvPr/>
          </p:nvSpPr>
          <p:spPr bwMode="auto">
            <a:xfrm>
              <a:off x="1855" y="3156"/>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64" name="Rectangle 211"/>
            <p:cNvSpPr>
              <a:spLocks noChangeArrowheads="1"/>
            </p:cNvSpPr>
            <p:nvPr/>
          </p:nvSpPr>
          <p:spPr bwMode="auto">
            <a:xfrm>
              <a:off x="1855" y="3162"/>
              <a:ext cx="235"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65" name="Rectangle 212"/>
            <p:cNvSpPr>
              <a:spLocks noChangeArrowheads="1"/>
            </p:cNvSpPr>
            <p:nvPr/>
          </p:nvSpPr>
          <p:spPr bwMode="auto">
            <a:xfrm>
              <a:off x="1855" y="3180"/>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66" name="Rectangle 213"/>
            <p:cNvSpPr>
              <a:spLocks noChangeArrowheads="1"/>
            </p:cNvSpPr>
            <p:nvPr/>
          </p:nvSpPr>
          <p:spPr bwMode="auto">
            <a:xfrm>
              <a:off x="1855" y="3186"/>
              <a:ext cx="235"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67" name="Rectangle 214"/>
            <p:cNvSpPr>
              <a:spLocks noChangeArrowheads="1"/>
            </p:cNvSpPr>
            <p:nvPr/>
          </p:nvSpPr>
          <p:spPr bwMode="auto">
            <a:xfrm>
              <a:off x="1855" y="3198"/>
              <a:ext cx="235" cy="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68" name="Rectangle 215"/>
            <p:cNvSpPr>
              <a:spLocks noChangeArrowheads="1"/>
            </p:cNvSpPr>
            <p:nvPr/>
          </p:nvSpPr>
          <p:spPr bwMode="auto">
            <a:xfrm>
              <a:off x="1855" y="3228"/>
              <a:ext cx="235"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69" name="Rectangle 216"/>
            <p:cNvSpPr>
              <a:spLocks noChangeArrowheads="1"/>
            </p:cNvSpPr>
            <p:nvPr/>
          </p:nvSpPr>
          <p:spPr bwMode="auto">
            <a:xfrm>
              <a:off x="1855" y="3240"/>
              <a:ext cx="235"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70" name="Rectangle 217"/>
            <p:cNvSpPr>
              <a:spLocks noChangeArrowheads="1"/>
            </p:cNvSpPr>
            <p:nvPr/>
          </p:nvSpPr>
          <p:spPr bwMode="auto">
            <a:xfrm>
              <a:off x="1855" y="2735"/>
              <a:ext cx="235" cy="523"/>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sp>
          <p:nvSpPr>
            <p:cNvPr id="116471" name="Freeform 218"/>
            <p:cNvSpPr>
              <a:spLocks/>
            </p:cNvSpPr>
            <p:nvPr/>
          </p:nvSpPr>
          <p:spPr bwMode="auto">
            <a:xfrm>
              <a:off x="1855" y="2735"/>
              <a:ext cx="253" cy="0"/>
            </a:xfrm>
            <a:custGeom>
              <a:avLst/>
              <a:gdLst>
                <a:gd name="T0" fmla="*/ 235 w 253"/>
                <a:gd name="T1" fmla="*/ 253 w 253"/>
                <a:gd name="T2" fmla="*/ 24 w 253"/>
                <a:gd name="T3" fmla="*/ 0 w 253"/>
                <a:gd name="T4" fmla="*/ 235 w 253"/>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253">
                  <a:moveTo>
                    <a:pt x="235" y="0"/>
                  </a:moveTo>
                  <a:lnTo>
                    <a:pt x="253" y="0"/>
                  </a:lnTo>
                  <a:lnTo>
                    <a:pt x="24" y="0"/>
                  </a:lnTo>
                  <a:lnTo>
                    <a:pt x="0" y="0"/>
                  </a:lnTo>
                  <a:lnTo>
                    <a:pt x="235" y="0"/>
                  </a:lnTo>
                  <a:close/>
                </a:path>
              </a:pathLst>
            </a:custGeom>
            <a:solidFill>
              <a:schemeClr val="accent2"/>
            </a:solidFill>
            <a:ln>
              <a:noFill/>
            </a:ln>
            <a:extLst>
              <a:ext uri="{91240B29-F687-4F45-9708-019B960494DF}">
                <a14:hiddenLine xmlns:a14="http://schemas.microsoft.com/office/drawing/2010/main" w="19050">
                  <a:solidFill>
                    <a:srgbClr val="000000"/>
                  </a:solidFill>
                  <a:prstDash val="solid"/>
                  <a:round/>
                  <a:headEnd/>
                  <a:tailEnd/>
                </a14:hiddenLine>
              </a:ext>
            </a:extLst>
          </p:spPr>
          <p:txBody>
            <a:bodyPr/>
            <a:lstStyle/>
            <a:p>
              <a:endParaRPr lang="en-US">
                <a:solidFill>
                  <a:srgbClr val="2F2B20"/>
                </a:solidFill>
              </a:endParaRPr>
            </a:p>
          </p:txBody>
        </p:sp>
        <p:sp>
          <p:nvSpPr>
            <p:cNvPr id="116472" name="Rectangle 219"/>
            <p:cNvSpPr>
              <a:spLocks noChangeArrowheads="1"/>
            </p:cNvSpPr>
            <p:nvPr/>
          </p:nvSpPr>
          <p:spPr bwMode="auto">
            <a:xfrm>
              <a:off x="2896" y="2627"/>
              <a:ext cx="24" cy="2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73" name="Rectangle 220"/>
            <p:cNvSpPr>
              <a:spLocks noChangeArrowheads="1"/>
            </p:cNvSpPr>
            <p:nvPr/>
          </p:nvSpPr>
          <p:spPr bwMode="auto">
            <a:xfrm>
              <a:off x="2896" y="2651"/>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74" name="Rectangle 221"/>
            <p:cNvSpPr>
              <a:spLocks noChangeArrowheads="1"/>
            </p:cNvSpPr>
            <p:nvPr/>
          </p:nvSpPr>
          <p:spPr bwMode="auto">
            <a:xfrm>
              <a:off x="2896" y="2663"/>
              <a:ext cx="24" cy="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75" name="Rectangle 222"/>
            <p:cNvSpPr>
              <a:spLocks noChangeArrowheads="1"/>
            </p:cNvSpPr>
            <p:nvPr/>
          </p:nvSpPr>
          <p:spPr bwMode="auto">
            <a:xfrm>
              <a:off x="2896" y="2693"/>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76" name="Rectangle 223"/>
            <p:cNvSpPr>
              <a:spLocks noChangeArrowheads="1"/>
            </p:cNvSpPr>
            <p:nvPr/>
          </p:nvSpPr>
          <p:spPr bwMode="auto">
            <a:xfrm>
              <a:off x="2896" y="2699"/>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77" name="Rectangle 224"/>
            <p:cNvSpPr>
              <a:spLocks noChangeArrowheads="1"/>
            </p:cNvSpPr>
            <p:nvPr/>
          </p:nvSpPr>
          <p:spPr bwMode="auto">
            <a:xfrm>
              <a:off x="2896" y="2711"/>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78" name="Rectangle 225"/>
            <p:cNvSpPr>
              <a:spLocks noChangeArrowheads="1"/>
            </p:cNvSpPr>
            <p:nvPr/>
          </p:nvSpPr>
          <p:spPr bwMode="auto">
            <a:xfrm>
              <a:off x="2896" y="2723"/>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79" name="Rectangle 226"/>
            <p:cNvSpPr>
              <a:spLocks noChangeArrowheads="1"/>
            </p:cNvSpPr>
            <p:nvPr/>
          </p:nvSpPr>
          <p:spPr bwMode="auto">
            <a:xfrm>
              <a:off x="2896" y="2729"/>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80" name="Rectangle 227"/>
            <p:cNvSpPr>
              <a:spLocks noChangeArrowheads="1"/>
            </p:cNvSpPr>
            <p:nvPr/>
          </p:nvSpPr>
          <p:spPr bwMode="auto">
            <a:xfrm>
              <a:off x="2896" y="2741"/>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81" name="Rectangle 228"/>
            <p:cNvSpPr>
              <a:spLocks noChangeArrowheads="1"/>
            </p:cNvSpPr>
            <p:nvPr/>
          </p:nvSpPr>
          <p:spPr bwMode="auto">
            <a:xfrm>
              <a:off x="2896" y="2753"/>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82" name="Rectangle 229"/>
            <p:cNvSpPr>
              <a:spLocks noChangeArrowheads="1"/>
            </p:cNvSpPr>
            <p:nvPr/>
          </p:nvSpPr>
          <p:spPr bwMode="auto">
            <a:xfrm>
              <a:off x="2896" y="2759"/>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83" name="Rectangle 230"/>
            <p:cNvSpPr>
              <a:spLocks noChangeArrowheads="1"/>
            </p:cNvSpPr>
            <p:nvPr/>
          </p:nvSpPr>
          <p:spPr bwMode="auto">
            <a:xfrm>
              <a:off x="2896" y="2771"/>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84" name="Rectangle 231"/>
            <p:cNvSpPr>
              <a:spLocks noChangeArrowheads="1"/>
            </p:cNvSpPr>
            <p:nvPr/>
          </p:nvSpPr>
          <p:spPr bwMode="auto">
            <a:xfrm>
              <a:off x="2896" y="2777"/>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85" name="Rectangle 232"/>
            <p:cNvSpPr>
              <a:spLocks noChangeArrowheads="1"/>
            </p:cNvSpPr>
            <p:nvPr/>
          </p:nvSpPr>
          <p:spPr bwMode="auto">
            <a:xfrm>
              <a:off x="2896" y="2789"/>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86" name="Rectangle 233"/>
            <p:cNvSpPr>
              <a:spLocks noChangeArrowheads="1"/>
            </p:cNvSpPr>
            <p:nvPr/>
          </p:nvSpPr>
          <p:spPr bwMode="auto">
            <a:xfrm>
              <a:off x="2896" y="2801"/>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87" name="Rectangle 234"/>
            <p:cNvSpPr>
              <a:spLocks noChangeArrowheads="1"/>
            </p:cNvSpPr>
            <p:nvPr/>
          </p:nvSpPr>
          <p:spPr bwMode="auto">
            <a:xfrm>
              <a:off x="2896" y="2807"/>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88" name="Rectangle 235"/>
            <p:cNvSpPr>
              <a:spLocks noChangeArrowheads="1"/>
            </p:cNvSpPr>
            <p:nvPr/>
          </p:nvSpPr>
          <p:spPr bwMode="auto">
            <a:xfrm>
              <a:off x="2896" y="2819"/>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89" name="Rectangle 236"/>
            <p:cNvSpPr>
              <a:spLocks noChangeArrowheads="1"/>
            </p:cNvSpPr>
            <p:nvPr/>
          </p:nvSpPr>
          <p:spPr bwMode="auto">
            <a:xfrm>
              <a:off x="2896" y="2831"/>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90" name="Rectangle 237"/>
            <p:cNvSpPr>
              <a:spLocks noChangeArrowheads="1"/>
            </p:cNvSpPr>
            <p:nvPr/>
          </p:nvSpPr>
          <p:spPr bwMode="auto">
            <a:xfrm>
              <a:off x="2896" y="2837"/>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91" name="Rectangle 238"/>
            <p:cNvSpPr>
              <a:spLocks noChangeArrowheads="1"/>
            </p:cNvSpPr>
            <p:nvPr/>
          </p:nvSpPr>
          <p:spPr bwMode="auto">
            <a:xfrm>
              <a:off x="2896" y="2849"/>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92" name="Rectangle 239"/>
            <p:cNvSpPr>
              <a:spLocks noChangeArrowheads="1"/>
            </p:cNvSpPr>
            <p:nvPr/>
          </p:nvSpPr>
          <p:spPr bwMode="auto">
            <a:xfrm>
              <a:off x="2896" y="2861"/>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93" name="Rectangle 240"/>
            <p:cNvSpPr>
              <a:spLocks noChangeArrowheads="1"/>
            </p:cNvSpPr>
            <p:nvPr/>
          </p:nvSpPr>
          <p:spPr bwMode="auto">
            <a:xfrm>
              <a:off x="2896" y="2867"/>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94" name="Rectangle 241"/>
            <p:cNvSpPr>
              <a:spLocks noChangeArrowheads="1"/>
            </p:cNvSpPr>
            <p:nvPr/>
          </p:nvSpPr>
          <p:spPr bwMode="auto">
            <a:xfrm>
              <a:off x="2896" y="2873"/>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95" name="Rectangle 242"/>
            <p:cNvSpPr>
              <a:spLocks noChangeArrowheads="1"/>
            </p:cNvSpPr>
            <p:nvPr/>
          </p:nvSpPr>
          <p:spPr bwMode="auto">
            <a:xfrm>
              <a:off x="2896" y="2879"/>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96" name="Rectangle 243"/>
            <p:cNvSpPr>
              <a:spLocks noChangeArrowheads="1"/>
            </p:cNvSpPr>
            <p:nvPr/>
          </p:nvSpPr>
          <p:spPr bwMode="auto">
            <a:xfrm>
              <a:off x="2896" y="2885"/>
              <a:ext cx="24" cy="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97" name="Rectangle 244"/>
            <p:cNvSpPr>
              <a:spLocks noChangeArrowheads="1"/>
            </p:cNvSpPr>
            <p:nvPr/>
          </p:nvSpPr>
          <p:spPr bwMode="auto">
            <a:xfrm>
              <a:off x="2896" y="289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98" name="Rectangle 245"/>
            <p:cNvSpPr>
              <a:spLocks noChangeArrowheads="1"/>
            </p:cNvSpPr>
            <p:nvPr/>
          </p:nvSpPr>
          <p:spPr bwMode="auto">
            <a:xfrm>
              <a:off x="2896" y="290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499" name="Rectangle 246"/>
            <p:cNvSpPr>
              <a:spLocks noChangeArrowheads="1"/>
            </p:cNvSpPr>
            <p:nvPr/>
          </p:nvSpPr>
          <p:spPr bwMode="auto">
            <a:xfrm>
              <a:off x="2896" y="2910"/>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00" name="Rectangle 247"/>
            <p:cNvSpPr>
              <a:spLocks noChangeArrowheads="1"/>
            </p:cNvSpPr>
            <p:nvPr/>
          </p:nvSpPr>
          <p:spPr bwMode="auto">
            <a:xfrm>
              <a:off x="2896" y="291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01" name="Rectangle 248"/>
            <p:cNvSpPr>
              <a:spLocks noChangeArrowheads="1"/>
            </p:cNvSpPr>
            <p:nvPr/>
          </p:nvSpPr>
          <p:spPr bwMode="auto">
            <a:xfrm>
              <a:off x="2896" y="292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02" name="Rectangle 249"/>
            <p:cNvSpPr>
              <a:spLocks noChangeArrowheads="1"/>
            </p:cNvSpPr>
            <p:nvPr/>
          </p:nvSpPr>
          <p:spPr bwMode="auto">
            <a:xfrm>
              <a:off x="2896" y="292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03" name="Rectangle 250"/>
            <p:cNvSpPr>
              <a:spLocks noChangeArrowheads="1"/>
            </p:cNvSpPr>
            <p:nvPr/>
          </p:nvSpPr>
          <p:spPr bwMode="auto">
            <a:xfrm>
              <a:off x="2896" y="293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04" name="Rectangle 251"/>
            <p:cNvSpPr>
              <a:spLocks noChangeArrowheads="1"/>
            </p:cNvSpPr>
            <p:nvPr/>
          </p:nvSpPr>
          <p:spPr bwMode="auto">
            <a:xfrm>
              <a:off x="2896" y="2940"/>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05" name="Rectangle 252"/>
            <p:cNvSpPr>
              <a:spLocks noChangeArrowheads="1"/>
            </p:cNvSpPr>
            <p:nvPr/>
          </p:nvSpPr>
          <p:spPr bwMode="auto">
            <a:xfrm>
              <a:off x="2896" y="294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06" name="Rectangle 253"/>
            <p:cNvSpPr>
              <a:spLocks noChangeArrowheads="1"/>
            </p:cNvSpPr>
            <p:nvPr/>
          </p:nvSpPr>
          <p:spPr bwMode="auto">
            <a:xfrm>
              <a:off x="2896" y="295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07" name="Rectangle 254"/>
            <p:cNvSpPr>
              <a:spLocks noChangeArrowheads="1"/>
            </p:cNvSpPr>
            <p:nvPr/>
          </p:nvSpPr>
          <p:spPr bwMode="auto">
            <a:xfrm>
              <a:off x="2896" y="295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08" name="Rectangle 255"/>
            <p:cNvSpPr>
              <a:spLocks noChangeArrowheads="1"/>
            </p:cNvSpPr>
            <p:nvPr/>
          </p:nvSpPr>
          <p:spPr bwMode="auto">
            <a:xfrm>
              <a:off x="2896" y="296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09" name="Rectangle 256"/>
            <p:cNvSpPr>
              <a:spLocks noChangeArrowheads="1"/>
            </p:cNvSpPr>
            <p:nvPr/>
          </p:nvSpPr>
          <p:spPr bwMode="auto">
            <a:xfrm>
              <a:off x="2896" y="2970"/>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10" name="Rectangle 257"/>
            <p:cNvSpPr>
              <a:spLocks noChangeArrowheads="1"/>
            </p:cNvSpPr>
            <p:nvPr/>
          </p:nvSpPr>
          <p:spPr bwMode="auto">
            <a:xfrm>
              <a:off x="2896" y="297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11" name="Rectangle 258"/>
            <p:cNvSpPr>
              <a:spLocks noChangeArrowheads="1"/>
            </p:cNvSpPr>
            <p:nvPr/>
          </p:nvSpPr>
          <p:spPr bwMode="auto">
            <a:xfrm>
              <a:off x="2896" y="298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12" name="Rectangle 259"/>
            <p:cNvSpPr>
              <a:spLocks noChangeArrowheads="1"/>
            </p:cNvSpPr>
            <p:nvPr/>
          </p:nvSpPr>
          <p:spPr bwMode="auto">
            <a:xfrm>
              <a:off x="2896" y="298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13" name="Rectangle 260"/>
            <p:cNvSpPr>
              <a:spLocks noChangeArrowheads="1"/>
            </p:cNvSpPr>
            <p:nvPr/>
          </p:nvSpPr>
          <p:spPr bwMode="auto">
            <a:xfrm>
              <a:off x="2896" y="299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14" name="Rectangle 261"/>
            <p:cNvSpPr>
              <a:spLocks noChangeArrowheads="1"/>
            </p:cNvSpPr>
            <p:nvPr/>
          </p:nvSpPr>
          <p:spPr bwMode="auto">
            <a:xfrm>
              <a:off x="2896" y="3000"/>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15" name="Rectangle 262"/>
            <p:cNvSpPr>
              <a:spLocks noChangeArrowheads="1"/>
            </p:cNvSpPr>
            <p:nvPr/>
          </p:nvSpPr>
          <p:spPr bwMode="auto">
            <a:xfrm>
              <a:off x="2896" y="300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16" name="Rectangle 263"/>
            <p:cNvSpPr>
              <a:spLocks noChangeArrowheads="1"/>
            </p:cNvSpPr>
            <p:nvPr/>
          </p:nvSpPr>
          <p:spPr bwMode="auto">
            <a:xfrm>
              <a:off x="2896" y="301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17" name="Rectangle 264"/>
            <p:cNvSpPr>
              <a:spLocks noChangeArrowheads="1"/>
            </p:cNvSpPr>
            <p:nvPr/>
          </p:nvSpPr>
          <p:spPr bwMode="auto">
            <a:xfrm>
              <a:off x="2896" y="301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18" name="Rectangle 265"/>
            <p:cNvSpPr>
              <a:spLocks noChangeArrowheads="1"/>
            </p:cNvSpPr>
            <p:nvPr/>
          </p:nvSpPr>
          <p:spPr bwMode="auto">
            <a:xfrm>
              <a:off x="2896" y="302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19" name="Rectangle 266"/>
            <p:cNvSpPr>
              <a:spLocks noChangeArrowheads="1"/>
            </p:cNvSpPr>
            <p:nvPr/>
          </p:nvSpPr>
          <p:spPr bwMode="auto">
            <a:xfrm>
              <a:off x="2896" y="3030"/>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20" name="Rectangle 267"/>
            <p:cNvSpPr>
              <a:spLocks noChangeArrowheads="1"/>
            </p:cNvSpPr>
            <p:nvPr/>
          </p:nvSpPr>
          <p:spPr bwMode="auto">
            <a:xfrm>
              <a:off x="2896" y="303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21" name="Rectangle 268"/>
            <p:cNvSpPr>
              <a:spLocks noChangeArrowheads="1"/>
            </p:cNvSpPr>
            <p:nvPr/>
          </p:nvSpPr>
          <p:spPr bwMode="auto">
            <a:xfrm>
              <a:off x="2896" y="304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22" name="Rectangle 269"/>
            <p:cNvSpPr>
              <a:spLocks noChangeArrowheads="1"/>
            </p:cNvSpPr>
            <p:nvPr/>
          </p:nvSpPr>
          <p:spPr bwMode="auto">
            <a:xfrm>
              <a:off x="2896" y="304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23" name="Rectangle 270"/>
            <p:cNvSpPr>
              <a:spLocks noChangeArrowheads="1"/>
            </p:cNvSpPr>
            <p:nvPr/>
          </p:nvSpPr>
          <p:spPr bwMode="auto">
            <a:xfrm>
              <a:off x="2896" y="305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24" name="Rectangle 271"/>
            <p:cNvSpPr>
              <a:spLocks noChangeArrowheads="1"/>
            </p:cNvSpPr>
            <p:nvPr/>
          </p:nvSpPr>
          <p:spPr bwMode="auto">
            <a:xfrm>
              <a:off x="2896" y="3060"/>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25" name="Rectangle 272"/>
            <p:cNvSpPr>
              <a:spLocks noChangeArrowheads="1"/>
            </p:cNvSpPr>
            <p:nvPr/>
          </p:nvSpPr>
          <p:spPr bwMode="auto">
            <a:xfrm>
              <a:off x="2896" y="306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26" name="Rectangle 273"/>
            <p:cNvSpPr>
              <a:spLocks noChangeArrowheads="1"/>
            </p:cNvSpPr>
            <p:nvPr/>
          </p:nvSpPr>
          <p:spPr bwMode="auto">
            <a:xfrm>
              <a:off x="2896" y="307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27" name="Rectangle 274"/>
            <p:cNvSpPr>
              <a:spLocks noChangeArrowheads="1"/>
            </p:cNvSpPr>
            <p:nvPr/>
          </p:nvSpPr>
          <p:spPr bwMode="auto">
            <a:xfrm>
              <a:off x="2896" y="307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28" name="Rectangle 275"/>
            <p:cNvSpPr>
              <a:spLocks noChangeArrowheads="1"/>
            </p:cNvSpPr>
            <p:nvPr/>
          </p:nvSpPr>
          <p:spPr bwMode="auto">
            <a:xfrm>
              <a:off x="2896" y="308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29" name="Rectangle 276"/>
            <p:cNvSpPr>
              <a:spLocks noChangeArrowheads="1"/>
            </p:cNvSpPr>
            <p:nvPr/>
          </p:nvSpPr>
          <p:spPr bwMode="auto">
            <a:xfrm>
              <a:off x="2896" y="3090"/>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30" name="Rectangle 277"/>
            <p:cNvSpPr>
              <a:spLocks noChangeArrowheads="1"/>
            </p:cNvSpPr>
            <p:nvPr/>
          </p:nvSpPr>
          <p:spPr bwMode="auto">
            <a:xfrm>
              <a:off x="2896" y="3096"/>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31" name="Rectangle 278"/>
            <p:cNvSpPr>
              <a:spLocks noChangeArrowheads="1"/>
            </p:cNvSpPr>
            <p:nvPr/>
          </p:nvSpPr>
          <p:spPr bwMode="auto">
            <a:xfrm>
              <a:off x="2896" y="310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32" name="Rectangle 279"/>
            <p:cNvSpPr>
              <a:spLocks noChangeArrowheads="1"/>
            </p:cNvSpPr>
            <p:nvPr/>
          </p:nvSpPr>
          <p:spPr bwMode="auto">
            <a:xfrm>
              <a:off x="2896" y="311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33" name="Rectangle 280"/>
            <p:cNvSpPr>
              <a:spLocks noChangeArrowheads="1"/>
            </p:cNvSpPr>
            <p:nvPr/>
          </p:nvSpPr>
          <p:spPr bwMode="auto">
            <a:xfrm>
              <a:off x="2896" y="3120"/>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34" name="Rectangle 281"/>
            <p:cNvSpPr>
              <a:spLocks noChangeArrowheads="1"/>
            </p:cNvSpPr>
            <p:nvPr/>
          </p:nvSpPr>
          <p:spPr bwMode="auto">
            <a:xfrm>
              <a:off x="2896" y="312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35" name="Rectangle 282"/>
            <p:cNvSpPr>
              <a:spLocks noChangeArrowheads="1"/>
            </p:cNvSpPr>
            <p:nvPr/>
          </p:nvSpPr>
          <p:spPr bwMode="auto">
            <a:xfrm>
              <a:off x="2896" y="313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36" name="Rectangle 283"/>
            <p:cNvSpPr>
              <a:spLocks noChangeArrowheads="1"/>
            </p:cNvSpPr>
            <p:nvPr/>
          </p:nvSpPr>
          <p:spPr bwMode="auto">
            <a:xfrm>
              <a:off x="2896" y="313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37" name="Rectangle 284"/>
            <p:cNvSpPr>
              <a:spLocks noChangeArrowheads="1"/>
            </p:cNvSpPr>
            <p:nvPr/>
          </p:nvSpPr>
          <p:spPr bwMode="auto">
            <a:xfrm>
              <a:off x="2896" y="3144"/>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38" name="Rectangle 285"/>
            <p:cNvSpPr>
              <a:spLocks noChangeArrowheads="1"/>
            </p:cNvSpPr>
            <p:nvPr/>
          </p:nvSpPr>
          <p:spPr bwMode="auto">
            <a:xfrm>
              <a:off x="2896" y="315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39" name="Rectangle 286"/>
            <p:cNvSpPr>
              <a:spLocks noChangeArrowheads="1"/>
            </p:cNvSpPr>
            <p:nvPr/>
          </p:nvSpPr>
          <p:spPr bwMode="auto">
            <a:xfrm>
              <a:off x="2896" y="3162"/>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40" name="Rectangle 287"/>
            <p:cNvSpPr>
              <a:spLocks noChangeArrowheads="1"/>
            </p:cNvSpPr>
            <p:nvPr/>
          </p:nvSpPr>
          <p:spPr bwMode="auto">
            <a:xfrm>
              <a:off x="2896" y="3174"/>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41" name="Rectangle 288"/>
            <p:cNvSpPr>
              <a:spLocks noChangeArrowheads="1"/>
            </p:cNvSpPr>
            <p:nvPr/>
          </p:nvSpPr>
          <p:spPr bwMode="auto">
            <a:xfrm>
              <a:off x="2896" y="318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42" name="Rectangle 289"/>
            <p:cNvSpPr>
              <a:spLocks noChangeArrowheads="1"/>
            </p:cNvSpPr>
            <p:nvPr/>
          </p:nvSpPr>
          <p:spPr bwMode="auto">
            <a:xfrm>
              <a:off x="2896" y="3192"/>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43" name="Rectangle 290"/>
            <p:cNvSpPr>
              <a:spLocks noChangeArrowheads="1"/>
            </p:cNvSpPr>
            <p:nvPr/>
          </p:nvSpPr>
          <p:spPr bwMode="auto">
            <a:xfrm>
              <a:off x="2896" y="3204"/>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44" name="Rectangle 291"/>
            <p:cNvSpPr>
              <a:spLocks noChangeArrowheads="1"/>
            </p:cNvSpPr>
            <p:nvPr/>
          </p:nvSpPr>
          <p:spPr bwMode="auto">
            <a:xfrm>
              <a:off x="2896" y="321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45" name="Rectangle 292"/>
            <p:cNvSpPr>
              <a:spLocks noChangeArrowheads="1"/>
            </p:cNvSpPr>
            <p:nvPr/>
          </p:nvSpPr>
          <p:spPr bwMode="auto">
            <a:xfrm>
              <a:off x="2896" y="3222"/>
              <a:ext cx="24" cy="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46" name="Rectangle 293"/>
            <p:cNvSpPr>
              <a:spLocks noChangeArrowheads="1"/>
            </p:cNvSpPr>
            <p:nvPr/>
          </p:nvSpPr>
          <p:spPr bwMode="auto">
            <a:xfrm>
              <a:off x="2896" y="325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47" name="Rectangle 294"/>
            <p:cNvSpPr>
              <a:spLocks noChangeArrowheads="1"/>
            </p:cNvSpPr>
            <p:nvPr/>
          </p:nvSpPr>
          <p:spPr bwMode="auto">
            <a:xfrm>
              <a:off x="2896" y="2627"/>
              <a:ext cx="24" cy="631"/>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sp>
          <p:nvSpPr>
            <p:cNvPr id="116548" name="Rectangle 295"/>
            <p:cNvSpPr>
              <a:spLocks noChangeArrowheads="1"/>
            </p:cNvSpPr>
            <p:nvPr/>
          </p:nvSpPr>
          <p:spPr bwMode="auto">
            <a:xfrm>
              <a:off x="2668" y="2627"/>
              <a:ext cx="228" cy="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49" name="Rectangle 296"/>
            <p:cNvSpPr>
              <a:spLocks noChangeArrowheads="1"/>
            </p:cNvSpPr>
            <p:nvPr/>
          </p:nvSpPr>
          <p:spPr bwMode="auto">
            <a:xfrm>
              <a:off x="2668" y="2663"/>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50" name="Rectangle 297"/>
            <p:cNvSpPr>
              <a:spLocks noChangeArrowheads="1"/>
            </p:cNvSpPr>
            <p:nvPr/>
          </p:nvSpPr>
          <p:spPr bwMode="auto">
            <a:xfrm>
              <a:off x="2668" y="2669"/>
              <a:ext cx="228" cy="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51" name="Rectangle 298"/>
            <p:cNvSpPr>
              <a:spLocks noChangeArrowheads="1"/>
            </p:cNvSpPr>
            <p:nvPr/>
          </p:nvSpPr>
          <p:spPr bwMode="auto">
            <a:xfrm>
              <a:off x="2668" y="2711"/>
              <a:ext cx="22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52" name="Rectangle 299"/>
            <p:cNvSpPr>
              <a:spLocks noChangeArrowheads="1"/>
            </p:cNvSpPr>
            <p:nvPr/>
          </p:nvSpPr>
          <p:spPr bwMode="auto">
            <a:xfrm>
              <a:off x="2668" y="2723"/>
              <a:ext cx="228"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53" name="Rectangle 300"/>
            <p:cNvSpPr>
              <a:spLocks noChangeArrowheads="1"/>
            </p:cNvSpPr>
            <p:nvPr/>
          </p:nvSpPr>
          <p:spPr bwMode="auto">
            <a:xfrm>
              <a:off x="2668" y="2741"/>
              <a:ext cx="22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54" name="Rectangle 301"/>
            <p:cNvSpPr>
              <a:spLocks noChangeArrowheads="1"/>
            </p:cNvSpPr>
            <p:nvPr/>
          </p:nvSpPr>
          <p:spPr bwMode="auto">
            <a:xfrm>
              <a:off x="2668" y="2753"/>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55" name="Rectangle 302"/>
            <p:cNvSpPr>
              <a:spLocks noChangeArrowheads="1"/>
            </p:cNvSpPr>
            <p:nvPr/>
          </p:nvSpPr>
          <p:spPr bwMode="auto">
            <a:xfrm>
              <a:off x="2668" y="2759"/>
              <a:ext cx="228"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56" name="Rectangle 303"/>
            <p:cNvSpPr>
              <a:spLocks noChangeArrowheads="1"/>
            </p:cNvSpPr>
            <p:nvPr/>
          </p:nvSpPr>
          <p:spPr bwMode="auto">
            <a:xfrm>
              <a:off x="2668" y="2777"/>
              <a:ext cx="228" cy="2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57" name="Rectangle 304"/>
            <p:cNvSpPr>
              <a:spLocks noChangeArrowheads="1"/>
            </p:cNvSpPr>
            <p:nvPr/>
          </p:nvSpPr>
          <p:spPr bwMode="auto">
            <a:xfrm>
              <a:off x="2668" y="2801"/>
              <a:ext cx="228"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558" name="Rectangle 305"/>
            <p:cNvSpPr>
              <a:spLocks noChangeArrowheads="1"/>
            </p:cNvSpPr>
            <p:nvPr/>
          </p:nvSpPr>
          <p:spPr bwMode="auto">
            <a:xfrm>
              <a:off x="2668" y="2819"/>
              <a:ext cx="22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grpSp>
      <p:sp>
        <p:nvSpPr>
          <p:cNvPr id="115751" name="Rectangle 306"/>
          <p:cNvSpPr>
            <a:spLocks noChangeArrowheads="1"/>
          </p:cNvSpPr>
          <p:nvPr/>
        </p:nvSpPr>
        <p:spPr bwMode="auto">
          <a:xfrm>
            <a:off x="4349750" y="4629469"/>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52" name="Rectangle 307"/>
          <p:cNvSpPr>
            <a:spLocks noChangeArrowheads="1"/>
          </p:cNvSpPr>
          <p:nvPr/>
        </p:nvSpPr>
        <p:spPr bwMode="auto">
          <a:xfrm>
            <a:off x="4349750" y="4648519"/>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53" name="Rectangle 308"/>
          <p:cNvSpPr>
            <a:spLocks noChangeArrowheads="1"/>
          </p:cNvSpPr>
          <p:nvPr/>
        </p:nvSpPr>
        <p:spPr bwMode="auto">
          <a:xfrm>
            <a:off x="4349750" y="4667569"/>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54" name="Rectangle 309"/>
          <p:cNvSpPr>
            <a:spLocks noChangeArrowheads="1"/>
          </p:cNvSpPr>
          <p:nvPr/>
        </p:nvSpPr>
        <p:spPr bwMode="auto">
          <a:xfrm>
            <a:off x="4349750" y="4677094"/>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55" name="Rectangle 310"/>
          <p:cNvSpPr>
            <a:spLocks noChangeArrowheads="1"/>
          </p:cNvSpPr>
          <p:nvPr/>
        </p:nvSpPr>
        <p:spPr bwMode="auto">
          <a:xfrm>
            <a:off x="4349750" y="4705669"/>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56" name="Rectangle 311"/>
          <p:cNvSpPr>
            <a:spLocks noChangeArrowheads="1"/>
          </p:cNvSpPr>
          <p:nvPr/>
        </p:nvSpPr>
        <p:spPr bwMode="auto">
          <a:xfrm>
            <a:off x="4349750" y="4726306"/>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57" name="Rectangle 312"/>
          <p:cNvSpPr>
            <a:spLocks noChangeArrowheads="1"/>
          </p:cNvSpPr>
          <p:nvPr/>
        </p:nvSpPr>
        <p:spPr bwMode="auto">
          <a:xfrm>
            <a:off x="4349750" y="4745356"/>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58" name="Rectangle 313"/>
          <p:cNvSpPr>
            <a:spLocks noChangeArrowheads="1"/>
          </p:cNvSpPr>
          <p:nvPr/>
        </p:nvSpPr>
        <p:spPr bwMode="auto">
          <a:xfrm>
            <a:off x="4349750" y="4754881"/>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59" name="Rectangle 314"/>
          <p:cNvSpPr>
            <a:spLocks noChangeArrowheads="1"/>
          </p:cNvSpPr>
          <p:nvPr/>
        </p:nvSpPr>
        <p:spPr bwMode="auto">
          <a:xfrm>
            <a:off x="4349750" y="4773931"/>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60" name="Rectangle 315"/>
          <p:cNvSpPr>
            <a:spLocks noChangeArrowheads="1"/>
          </p:cNvSpPr>
          <p:nvPr/>
        </p:nvSpPr>
        <p:spPr bwMode="auto">
          <a:xfrm>
            <a:off x="4349750" y="4792981"/>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61" name="Rectangle 316"/>
          <p:cNvSpPr>
            <a:spLocks noChangeArrowheads="1"/>
          </p:cNvSpPr>
          <p:nvPr/>
        </p:nvSpPr>
        <p:spPr bwMode="auto">
          <a:xfrm>
            <a:off x="4349750" y="4802506"/>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62" name="Rectangle 317"/>
          <p:cNvSpPr>
            <a:spLocks noChangeArrowheads="1"/>
          </p:cNvSpPr>
          <p:nvPr/>
        </p:nvSpPr>
        <p:spPr bwMode="auto">
          <a:xfrm>
            <a:off x="4349750" y="4821556"/>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63" name="Rectangle 318"/>
          <p:cNvSpPr>
            <a:spLocks noChangeArrowheads="1"/>
          </p:cNvSpPr>
          <p:nvPr/>
        </p:nvSpPr>
        <p:spPr bwMode="auto">
          <a:xfrm>
            <a:off x="4349750" y="4840606"/>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64" name="Rectangle 319"/>
          <p:cNvSpPr>
            <a:spLocks noChangeArrowheads="1"/>
          </p:cNvSpPr>
          <p:nvPr/>
        </p:nvSpPr>
        <p:spPr bwMode="auto">
          <a:xfrm>
            <a:off x="4349750" y="4850131"/>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65" name="Rectangle 320"/>
          <p:cNvSpPr>
            <a:spLocks noChangeArrowheads="1"/>
          </p:cNvSpPr>
          <p:nvPr/>
        </p:nvSpPr>
        <p:spPr bwMode="auto">
          <a:xfrm>
            <a:off x="4349750" y="4869181"/>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66" name="Rectangle 321"/>
          <p:cNvSpPr>
            <a:spLocks noChangeArrowheads="1"/>
          </p:cNvSpPr>
          <p:nvPr/>
        </p:nvSpPr>
        <p:spPr bwMode="auto">
          <a:xfrm>
            <a:off x="4349750" y="4888231"/>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67" name="Rectangle 322"/>
          <p:cNvSpPr>
            <a:spLocks noChangeArrowheads="1"/>
          </p:cNvSpPr>
          <p:nvPr/>
        </p:nvSpPr>
        <p:spPr bwMode="auto">
          <a:xfrm>
            <a:off x="4349750" y="4897756"/>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68" name="Rectangle 323"/>
          <p:cNvSpPr>
            <a:spLocks noChangeArrowheads="1"/>
          </p:cNvSpPr>
          <p:nvPr/>
        </p:nvSpPr>
        <p:spPr bwMode="auto">
          <a:xfrm>
            <a:off x="4349750" y="4916806"/>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69" name="Rectangle 324"/>
          <p:cNvSpPr>
            <a:spLocks noChangeArrowheads="1"/>
          </p:cNvSpPr>
          <p:nvPr/>
        </p:nvSpPr>
        <p:spPr bwMode="auto">
          <a:xfrm>
            <a:off x="4349750" y="4924744"/>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70" name="Rectangle 325"/>
          <p:cNvSpPr>
            <a:spLocks noChangeArrowheads="1"/>
          </p:cNvSpPr>
          <p:nvPr/>
        </p:nvSpPr>
        <p:spPr bwMode="auto">
          <a:xfrm>
            <a:off x="4349750" y="4962844"/>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71" name="Rectangle 326"/>
          <p:cNvSpPr>
            <a:spLocks noChangeArrowheads="1"/>
          </p:cNvSpPr>
          <p:nvPr/>
        </p:nvSpPr>
        <p:spPr bwMode="auto">
          <a:xfrm>
            <a:off x="4349750" y="4972369"/>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72" name="Rectangle 327"/>
          <p:cNvSpPr>
            <a:spLocks noChangeArrowheads="1"/>
          </p:cNvSpPr>
          <p:nvPr/>
        </p:nvSpPr>
        <p:spPr bwMode="auto">
          <a:xfrm>
            <a:off x="4349750" y="4991419"/>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73" name="Rectangle 328"/>
          <p:cNvSpPr>
            <a:spLocks noChangeArrowheads="1"/>
          </p:cNvSpPr>
          <p:nvPr/>
        </p:nvSpPr>
        <p:spPr bwMode="auto">
          <a:xfrm>
            <a:off x="4349750" y="5010469"/>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74" name="Rectangle 329"/>
          <p:cNvSpPr>
            <a:spLocks noChangeArrowheads="1"/>
          </p:cNvSpPr>
          <p:nvPr/>
        </p:nvSpPr>
        <p:spPr bwMode="auto">
          <a:xfrm>
            <a:off x="4349750" y="5019994"/>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75" name="Rectangle 330"/>
          <p:cNvSpPr>
            <a:spLocks noChangeArrowheads="1"/>
          </p:cNvSpPr>
          <p:nvPr/>
        </p:nvSpPr>
        <p:spPr bwMode="auto">
          <a:xfrm>
            <a:off x="4349750" y="5039044"/>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76" name="Rectangle 331"/>
          <p:cNvSpPr>
            <a:spLocks noChangeArrowheads="1"/>
          </p:cNvSpPr>
          <p:nvPr/>
        </p:nvSpPr>
        <p:spPr bwMode="auto">
          <a:xfrm>
            <a:off x="4349750" y="5067619"/>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77" name="Rectangle 332"/>
          <p:cNvSpPr>
            <a:spLocks noChangeArrowheads="1"/>
          </p:cNvSpPr>
          <p:nvPr/>
        </p:nvSpPr>
        <p:spPr bwMode="auto">
          <a:xfrm>
            <a:off x="4349750" y="5096194"/>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78" name="Rectangle 333"/>
          <p:cNvSpPr>
            <a:spLocks noChangeArrowheads="1"/>
          </p:cNvSpPr>
          <p:nvPr/>
        </p:nvSpPr>
        <p:spPr bwMode="auto">
          <a:xfrm>
            <a:off x="4349750" y="5115244"/>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79" name="Rectangle 334"/>
          <p:cNvSpPr>
            <a:spLocks noChangeArrowheads="1"/>
          </p:cNvSpPr>
          <p:nvPr/>
        </p:nvSpPr>
        <p:spPr bwMode="auto">
          <a:xfrm>
            <a:off x="4349750" y="5143819"/>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80" name="Rectangle 335"/>
          <p:cNvSpPr>
            <a:spLocks noChangeArrowheads="1"/>
          </p:cNvSpPr>
          <p:nvPr/>
        </p:nvSpPr>
        <p:spPr bwMode="auto">
          <a:xfrm>
            <a:off x="4349750" y="5162869"/>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81" name="Rectangle 336"/>
          <p:cNvSpPr>
            <a:spLocks noChangeArrowheads="1"/>
          </p:cNvSpPr>
          <p:nvPr/>
        </p:nvSpPr>
        <p:spPr bwMode="auto">
          <a:xfrm>
            <a:off x="4349750" y="5181919"/>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82" name="Rectangle 337"/>
          <p:cNvSpPr>
            <a:spLocks noChangeArrowheads="1"/>
          </p:cNvSpPr>
          <p:nvPr/>
        </p:nvSpPr>
        <p:spPr bwMode="auto">
          <a:xfrm>
            <a:off x="4349750" y="5231192"/>
            <a:ext cx="333547" cy="53596"/>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83" name="Rectangle 338"/>
          <p:cNvSpPr>
            <a:spLocks noChangeArrowheads="1"/>
          </p:cNvSpPr>
          <p:nvPr/>
        </p:nvSpPr>
        <p:spPr bwMode="auto">
          <a:xfrm>
            <a:off x="4349750" y="5258119"/>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84" name="Rectangle 339"/>
          <p:cNvSpPr>
            <a:spLocks noChangeArrowheads="1"/>
          </p:cNvSpPr>
          <p:nvPr/>
        </p:nvSpPr>
        <p:spPr bwMode="auto">
          <a:xfrm>
            <a:off x="4349750" y="5296219"/>
            <a:ext cx="333547" cy="45719"/>
          </a:xfrm>
          <a:prstGeom prst="rect">
            <a:avLst/>
          </a:prstGeom>
          <a:solidFill>
            <a:srgbClr val="693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785" name="Rectangle 340"/>
          <p:cNvSpPr>
            <a:spLocks noChangeArrowheads="1"/>
          </p:cNvSpPr>
          <p:nvPr/>
        </p:nvSpPr>
        <p:spPr bwMode="auto">
          <a:xfrm>
            <a:off x="4349750" y="2930131"/>
            <a:ext cx="333547" cy="241180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grpSp>
        <p:nvGrpSpPr>
          <p:cNvPr id="115786" name="Group 341"/>
          <p:cNvGrpSpPr>
            <a:grpSpLocks/>
          </p:cNvGrpSpPr>
          <p:nvPr/>
        </p:nvGrpSpPr>
        <p:grpSpPr bwMode="auto">
          <a:xfrm>
            <a:off x="5607051" y="4591598"/>
            <a:ext cx="367948" cy="750340"/>
            <a:chOff x="3480" y="2928"/>
            <a:chExt cx="252" cy="330"/>
          </a:xfrm>
        </p:grpSpPr>
        <p:sp>
          <p:nvSpPr>
            <p:cNvPr id="116269" name="Rectangle 342"/>
            <p:cNvSpPr>
              <a:spLocks noChangeArrowheads="1"/>
            </p:cNvSpPr>
            <p:nvPr/>
          </p:nvSpPr>
          <p:spPr bwMode="auto">
            <a:xfrm>
              <a:off x="3708" y="2928"/>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70" name="Rectangle 343"/>
            <p:cNvSpPr>
              <a:spLocks noChangeArrowheads="1"/>
            </p:cNvSpPr>
            <p:nvPr/>
          </p:nvSpPr>
          <p:spPr bwMode="auto">
            <a:xfrm>
              <a:off x="3708" y="2940"/>
              <a:ext cx="24"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71" name="Rectangle 344"/>
            <p:cNvSpPr>
              <a:spLocks noChangeArrowheads="1"/>
            </p:cNvSpPr>
            <p:nvPr/>
          </p:nvSpPr>
          <p:spPr bwMode="auto">
            <a:xfrm>
              <a:off x="3708" y="2958"/>
              <a:ext cx="24"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72" name="Rectangle 345"/>
            <p:cNvSpPr>
              <a:spLocks noChangeArrowheads="1"/>
            </p:cNvSpPr>
            <p:nvPr/>
          </p:nvSpPr>
          <p:spPr bwMode="auto">
            <a:xfrm>
              <a:off x="3708" y="297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73" name="Rectangle 346"/>
            <p:cNvSpPr>
              <a:spLocks noChangeArrowheads="1"/>
            </p:cNvSpPr>
            <p:nvPr/>
          </p:nvSpPr>
          <p:spPr bwMode="auto">
            <a:xfrm>
              <a:off x="3708" y="2982"/>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74" name="Rectangle 347"/>
            <p:cNvSpPr>
              <a:spLocks noChangeArrowheads="1"/>
            </p:cNvSpPr>
            <p:nvPr/>
          </p:nvSpPr>
          <p:spPr bwMode="auto">
            <a:xfrm>
              <a:off x="3708" y="299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75" name="Rectangle 348"/>
            <p:cNvSpPr>
              <a:spLocks noChangeArrowheads="1"/>
            </p:cNvSpPr>
            <p:nvPr/>
          </p:nvSpPr>
          <p:spPr bwMode="auto">
            <a:xfrm>
              <a:off x="3708" y="3000"/>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76" name="Rectangle 349"/>
            <p:cNvSpPr>
              <a:spLocks noChangeArrowheads="1"/>
            </p:cNvSpPr>
            <p:nvPr/>
          </p:nvSpPr>
          <p:spPr bwMode="auto">
            <a:xfrm>
              <a:off x="3708" y="300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77" name="Rectangle 350"/>
            <p:cNvSpPr>
              <a:spLocks noChangeArrowheads="1"/>
            </p:cNvSpPr>
            <p:nvPr/>
          </p:nvSpPr>
          <p:spPr bwMode="auto">
            <a:xfrm>
              <a:off x="3708" y="301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78" name="Rectangle 351"/>
            <p:cNvSpPr>
              <a:spLocks noChangeArrowheads="1"/>
            </p:cNvSpPr>
            <p:nvPr/>
          </p:nvSpPr>
          <p:spPr bwMode="auto">
            <a:xfrm>
              <a:off x="3708" y="301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79" name="Rectangle 352"/>
            <p:cNvSpPr>
              <a:spLocks noChangeArrowheads="1"/>
            </p:cNvSpPr>
            <p:nvPr/>
          </p:nvSpPr>
          <p:spPr bwMode="auto">
            <a:xfrm>
              <a:off x="3708" y="302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80" name="Rectangle 353"/>
            <p:cNvSpPr>
              <a:spLocks noChangeArrowheads="1"/>
            </p:cNvSpPr>
            <p:nvPr/>
          </p:nvSpPr>
          <p:spPr bwMode="auto">
            <a:xfrm>
              <a:off x="3708" y="3030"/>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81" name="Rectangle 354"/>
            <p:cNvSpPr>
              <a:spLocks noChangeArrowheads="1"/>
            </p:cNvSpPr>
            <p:nvPr/>
          </p:nvSpPr>
          <p:spPr bwMode="auto">
            <a:xfrm>
              <a:off x="3708" y="303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82" name="Rectangle 355"/>
            <p:cNvSpPr>
              <a:spLocks noChangeArrowheads="1"/>
            </p:cNvSpPr>
            <p:nvPr/>
          </p:nvSpPr>
          <p:spPr bwMode="auto">
            <a:xfrm>
              <a:off x="3708" y="304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83" name="Rectangle 356"/>
            <p:cNvSpPr>
              <a:spLocks noChangeArrowheads="1"/>
            </p:cNvSpPr>
            <p:nvPr/>
          </p:nvSpPr>
          <p:spPr bwMode="auto">
            <a:xfrm>
              <a:off x="3708" y="304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84" name="Rectangle 357"/>
            <p:cNvSpPr>
              <a:spLocks noChangeArrowheads="1"/>
            </p:cNvSpPr>
            <p:nvPr/>
          </p:nvSpPr>
          <p:spPr bwMode="auto">
            <a:xfrm>
              <a:off x="3708" y="305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85" name="Rectangle 358"/>
            <p:cNvSpPr>
              <a:spLocks noChangeArrowheads="1"/>
            </p:cNvSpPr>
            <p:nvPr/>
          </p:nvSpPr>
          <p:spPr bwMode="auto">
            <a:xfrm>
              <a:off x="3708" y="3060"/>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86" name="Rectangle 359"/>
            <p:cNvSpPr>
              <a:spLocks noChangeArrowheads="1"/>
            </p:cNvSpPr>
            <p:nvPr/>
          </p:nvSpPr>
          <p:spPr bwMode="auto">
            <a:xfrm>
              <a:off x="3708" y="306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87" name="Rectangle 360"/>
            <p:cNvSpPr>
              <a:spLocks noChangeArrowheads="1"/>
            </p:cNvSpPr>
            <p:nvPr/>
          </p:nvSpPr>
          <p:spPr bwMode="auto">
            <a:xfrm>
              <a:off x="3708" y="307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88" name="Rectangle 361"/>
            <p:cNvSpPr>
              <a:spLocks noChangeArrowheads="1"/>
            </p:cNvSpPr>
            <p:nvPr/>
          </p:nvSpPr>
          <p:spPr bwMode="auto">
            <a:xfrm>
              <a:off x="3708" y="307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89" name="Rectangle 362"/>
            <p:cNvSpPr>
              <a:spLocks noChangeArrowheads="1"/>
            </p:cNvSpPr>
            <p:nvPr/>
          </p:nvSpPr>
          <p:spPr bwMode="auto">
            <a:xfrm>
              <a:off x="3708" y="308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90" name="Rectangle 363"/>
            <p:cNvSpPr>
              <a:spLocks noChangeArrowheads="1"/>
            </p:cNvSpPr>
            <p:nvPr/>
          </p:nvSpPr>
          <p:spPr bwMode="auto">
            <a:xfrm>
              <a:off x="3708" y="3090"/>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91" name="Rectangle 364"/>
            <p:cNvSpPr>
              <a:spLocks noChangeArrowheads="1"/>
            </p:cNvSpPr>
            <p:nvPr/>
          </p:nvSpPr>
          <p:spPr bwMode="auto">
            <a:xfrm>
              <a:off x="3708" y="309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92" name="Rectangle 365"/>
            <p:cNvSpPr>
              <a:spLocks noChangeArrowheads="1"/>
            </p:cNvSpPr>
            <p:nvPr/>
          </p:nvSpPr>
          <p:spPr bwMode="auto">
            <a:xfrm>
              <a:off x="3708" y="310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93" name="Rectangle 366"/>
            <p:cNvSpPr>
              <a:spLocks noChangeArrowheads="1"/>
            </p:cNvSpPr>
            <p:nvPr/>
          </p:nvSpPr>
          <p:spPr bwMode="auto">
            <a:xfrm>
              <a:off x="3708" y="310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94" name="Rectangle 367"/>
            <p:cNvSpPr>
              <a:spLocks noChangeArrowheads="1"/>
            </p:cNvSpPr>
            <p:nvPr/>
          </p:nvSpPr>
          <p:spPr bwMode="auto">
            <a:xfrm>
              <a:off x="3708" y="311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95" name="Rectangle 368"/>
            <p:cNvSpPr>
              <a:spLocks noChangeArrowheads="1"/>
            </p:cNvSpPr>
            <p:nvPr/>
          </p:nvSpPr>
          <p:spPr bwMode="auto">
            <a:xfrm>
              <a:off x="3708" y="3120"/>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96" name="Rectangle 369"/>
            <p:cNvSpPr>
              <a:spLocks noChangeArrowheads="1"/>
            </p:cNvSpPr>
            <p:nvPr/>
          </p:nvSpPr>
          <p:spPr bwMode="auto">
            <a:xfrm>
              <a:off x="3708" y="312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97" name="Rectangle 370"/>
            <p:cNvSpPr>
              <a:spLocks noChangeArrowheads="1"/>
            </p:cNvSpPr>
            <p:nvPr/>
          </p:nvSpPr>
          <p:spPr bwMode="auto">
            <a:xfrm>
              <a:off x="3708" y="313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98" name="Rectangle 371"/>
            <p:cNvSpPr>
              <a:spLocks noChangeArrowheads="1"/>
            </p:cNvSpPr>
            <p:nvPr/>
          </p:nvSpPr>
          <p:spPr bwMode="auto">
            <a:xfrm>
              <a:off x="3708" y="313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99" name="Rectangle 372"/>
            <p:cNvSpPr>
              <a:spLocks noChangeArrowheads="1"/>
            </p:cNvSpPr>
            <p:nvPr/>
          </p:nvSpPr>
          <p:spPr bwMode="auto">
            <a:xfrm>
              <a:off x="3708" y="314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00" name="Rectangle 373"/>
            <p:cNvSpPr>
              <a:spLocks noChangeArrowheads="1"/>
            </p:cNvSpPr>
            <p:nvPr/>
          </p:nvSpPr>
          <p:spPr bwMode="auto">
            <a:xfrm>
              <a:off x="3708" y="3150"/>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01" name="Rectangle 374"/>
            <p:cNvSpPr>
              <a:spLocks noChangeArrowheads="1"/>
            </p:cNvSpPr>
            <p:nvPr/>
          </p:nvSpPr>
          <p:spPr bwMode="auto">
            <a:xfrm>
              <a:off x="3708" y="315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02" name="Rectangle 375"/>
            <p:cNvSpPr>
              <a:spLocks noChangeArrowheads="1"/>
            </p:cNvSpPr>
            <p:nvPr/>
          </p:nvSpPr>
          <p:spPr bwMode="auto">
            <a:xfrm>
              <a:off x="3708" y="316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03" name="Rectangle 376"/>
            <p:cNvSpPr>
              <a:spLocks noChangeArrowheads="1"/>
            </p:cNvSpPr>
            <p:nvPr/>
          </p:nvSpPr>
          <p:spPr bwMode="auto">
            <a:xfrm>
              <a:off x="3708" y="316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04" name="Rectangle 377"/>
            <p:cNvSpPr>
              <a:spLocks noChangeArrowheads="1"/>
            </p:cNvSpPr>
            <p:nvPr/>
          </p:nvSpPr>
          <p:spPr bwMode="auto">
            <a:xfrm>
              <a:off x="3708" y="317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05" name="Rectangle 378"/>
            <p:cNvSpPr>
              <a:spLocks noChangeArrowheads="1"/>
            </p:cNvSpPr>
            <p:nvPr/>
          </p:nvSpPr>
          <p:spPr bwMode="auto">
            <a:xfrm>
              <a:off x="3708" y="3180"/>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06" name="Rectangle 379"/>
            <p:cNvSpPr>
              <a:spLocks noChangeArrowheads="1"/>
            </p:cNvSpPr>
            <p:nvPr/>
          </p:nvSpPr>
          <p:spPr bwMode="auto">
            <a:xfrm>
              <a:off x="3708" y="318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07" name="Rectangle 380"/>
            <p:cNvSpPr>
              <a:spLocks noChangeArrowheads="1"/>
            </p:cNvSpPr>
            <p:nvPr/>
          </p:nvSpPr>
          <p:spPr bwMode="auto">
            <a:xfrm>
              <a:off x="3708" y="319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08" name="Rectangle 381"/>
            <p:cNvSpPr>
              <a:spLocks noChangeArrowheads="1"/>
            </p:cNvSpPr>
            <p:nvPr/>
          </p:nvSpPr>
          <p:spPr bwMode="auto">
            <a:xfrm>
              <a:off x="3708" y="319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09" name="Rectangle 382"/>
            <p:cNvSpPr>
              <a:spLocks noChangeArrowheads="1"/>
            </p:cNvSpPr>
            <p:nvPr/>
          </p:nvSpPr>
          <p:spPr bwMode="auto">
            <a:xfrm>
              <a:off x="3708" y="320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10" name="Rectangle 383"/>
            <p:cNvSpPr>
              <a:spLocks noChangeArrowheads="1"/>
            </p:cNvSpPr>
            <p:nvPr/>
          </p:nvSpPr>
          <p:spPr bwMode="auto">
            <a:xfrm>
              <a:off x="3708" y="3210"/>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11" name="Rectangle 384"/>
            <p:cNvSpPr>
              <a:spLocks noChangeArrowheads="1"/>
            </p:cNvSpPr>
            <p:nvPr/>
          </p:nvSpPr>
          <p:spPr bwMode="auto">
            <a:xfrm>
              <a:off x="3708" y="3216"/>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12" name="Rectangle 385"/>
            <p:cNvSpPr>
              <a:spLocks noChangeArrowheads="1"/>
            </p:cNvSpPr>
            <p:nvPr/>
          </p:nvSpPr>
          <p:spPr bwMode="auto">
            <a:xfrm>
              <a:off x="3708" y="322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13" name="Rectangle 386"/>
            <p:cNvSpPr>
              <a:spLocks noChangeArrowheads="1"/>
            </p:cNvSpPr>
            <p:nvPr/>
          </p:nvSpPr>
          <p:spPr bwMode="auto">
            <a:xfrm>
              <a:off x="3708" y="3228"/>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14" name="Rectangle 387"/>
            <p:cNvSpPr>
              <a:spLocks noChangeArrowheads="1"/>
            </p:cNvSpPr>
            <p:nvPr/>
          </p:nvSpPr>
          <p:spPr bwMode="auto">
            <a:xfrm>
              <a:off x="3708" y="3234"/>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15" name="Rectangle 388"/>
            <p:cNvSpPr>
              <a:spLocks noChangeArrowheads="1"/>
            </p:cNvSpPr>
            <p:nvPr/>
          </p:nvSpPr>
          <p:spPr bwMode="auto">
            <a:xfrm>
              <a:off x="3708" y="3240"/>
              <a:ext cx="24"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16" name="Rectangle 389"/>
            <p:cNvSpPr>
              <a:spLocks noChangeArrowheads="1"/>
            </p:cNvSpPr>
            <p:nvPr/>
          </p:nvSpPr>
          <p:spPr bwMode="auto">
            <a:xfrm>
              <a:off x="3708" y="3252"/>
              <a:ext cx="24"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17" name="Rectangle 390"/>
            <p:cNvSpPr>
              <a:spLocks noChangeArrowheads="1"/>
            </p:cNvSpPr>
            <p:nvPr/>
          </p:nvSpPr>
          <p:spPr bwMode="auto">
            <a:xfrm>
              <a:off x="3708" y="2928"/>
              <a:ext cx="24" cy="33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sp>
          <p:nvSpPr>
            <p:cNvPr id="116318" name="Rectangle 391"/>
            <p:cNvSpPr>
              <a:spLocks noChangeArrowheads="1"/>
            </p:cNvSpPr>
            <p:nvPr/>
          </p:nvSpPr>
          <p:spPr bwMode="auto">
            <a:xfrm>
              <a:off x="3480" y="2928"/>
              <a:ext cx="22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19" name="Rectangle 392"/>
            <p:cNvSpPr>
              <a:spLocks noChangeArrowheads="1"/>
            </p:cNvSpPr>
            <p:nvPr/>
          </p:nvSpPr>
          <p:spPr bwMode="auto">
            <a:xfrm>
              <a:off x="3480" y="2940"/>
              <a:ext cx="228"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20" name="Rectangle 393"/>
            <p:cNvSpPr>
              <a:spLocks noChangeArrowheads="1"/>
            </p:cNvSpPr>
            <p:nvPr/>
          </p:nvSpPr>
          <p:spPr bwMode="auto">
            <a:xfrm>
              <a:off x="3480" y="2958"/>
              <a:ext cx="228"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21" name="Rectangle 394"/>
            <p:cNvSpPr>
              <a:spLocks noChangeArrowheads="1"/>
            </p:cNvSpPr>
            <p:nvPr/>
          </p:nvSpPr>
          <p:spPr bwMode="auto">
            <a:xfrm>
              <a:off x="3480" y="2976"/>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22" name="Rectangle 395"/>
            <p:cNvSpPr>
              <a:spLocks noChangeArrowheads="1"/>
            </p:cNvSpPr>
            <p:nvPr/>
          </p:nvSpPr>
          <p:spPr bwMode="auto">
            <a:xfrm>
              <a:off x="3480" y="2982"/>
              <a:ext cx="22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23" name="Rectangle 396"/>
            <p:cNvSpPr>
              <a:spLocks noChangeArrowheads="1"/>
            </p:cNvSpPr>
            <p:nvPr/>
          </p:nvSpPr>
          <p:spPr bwMode="auto">
            <a:xfrm>
              <a:off x="3480" y="2994"/>
              <a:ext cx="22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24" name="Rectangle 397"/>
            <p:cNvSpPr>
              <a:spLocks noChangeArrowheads="1"/>
            </p:cNvSpPr>
            <p:nvPr/>
          </p:nvSpPr>
          <p:spPr bwMode="auto">
            <a:xfrm>
              <a:off x="3480" y="3006"/>
              <a:ext cx="22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25" name="Rectangle 398"/>
            <p:cNvSpPr>
              <a:spLocks noChangeArrowheads="1"/>
            </p:cNvSpPr>
            <p:nvPr/>
          </p:nvSpPr>
          <p:spPr bwMode="auto">
            <a:xfrm>
              <a:off x="3480" y="3018"/>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26" name="Rectangle 399"/>
            <p:cNvSpPr>
              <a:spLocks noChangeArrowheads="1"/>
            </p:cNvSpPr>
            <p:nvPr/>
          </p:nvSpPr>
          <p:spPr bwMode="auto">
            <a:xfrm>
              <a:off x="3480" y="3024"/>
              <a:ext cx="22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27" name="Rectangle 400"/>
            <p:cNvSpPr>
              <a:spLocks noChangeArrowheads="1"/>
            </p:cNvSpPr>
            <p:nvPr/>
          </p:nvSpPr>
          <p:spPr bwMode="auto">
            <a:xfrm>
              <a:off x="3480" y="3036"/>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28" name="Rectangle 401"/>
            <p:cNvSpPr>
              <a:spLocks noChangeArrowheads="1"/>
            </p:cNvSpPr>
            <p:nvPr/>
          </p:nvSpPr>
          <p:spPr bwMode="auto">
            <a:xfrm>
              <a:off x="3480" y="3042"/>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29" name="Rectangle 402"/>
            <p:cNvSpPr>
              <a:spLocks noChangeArrowheads="1"/>
            </p:cNvSpPr>
            <p:nvPr/>
          </p:nvSpPr>
          <p:spPr bwMode="auto">
            <a:xfrm>
              <a:off x="3480" y="3048"/>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30" name="Rectangle 403"/>
            <p:cNvSpPr>
              <a:spLocks noChangeArrowheads="1"/>
            </p:cNvSpPr>
            <p:nvPr/>
          </p:nvSpPr>
          <p:spPr bwMode="auto">
            <a:xfrm>
              <a:off x="3480" y="3054"/>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31" name="Rectangle 404"/>
            <p:cNvSpPr>
              <a:spLocks noChangeArrowheads="1"/>
            </p:cNvSpPr>
            <p:nvPr/>
          </p:nvSpPr>
          <p:spPr bwMode="auto">
            <a:xfrm>
              <a:off x="3480" y="3060"/>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32" name="Rectangle 405"/>
            <p:cNvSpPr>
              <a:spLocks noChangeArrowheads="1"/>
            </p:cNvSpPr>
            <p:nvPr/>
          </p:nvSpPr>
          <p:spPr bwMode="auto">
            <a:xfrm>
              <a:off x="3480" y="3066"/>
              <a:ext cx="22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33" name="Rectangle 406"/>
            <p:cNvSpPr>
              <a:spLocks noChangeArrowheads="1"/>
            </p:cNvSpPr>
            <p:nvPr/>
          </p:nvSpPr>
          <p:spPr bwMode="auto">
            <a:xfrm>
              <a:off x="3480" y="3078"/>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34" name="Rectangle 407"/>
            <p:cNvSpPr>
              <a:spLocks noChangeArrowheads="1"/>
            </p:cNvSpPr>
            <p:nvPr/>
          </p:nvSpPr>
          <p:spPr bwMode="auto">
            <a:xfrm>
              <a:off x="3480" y="3084"/>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35" name="Rectangle 408"/>
            <p:cNvSpPr>
              <a:spLocks noChangeArrowheads="1"/>
            </p:cNvSpPr>
            <p:nvPr/>
          </p:nvSpPr>
          <p:spPr bwMode="auto">
            <a:xfrm>
              <a:off x="3480" y="3090"/>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36" name="Rectangle 409"/>
            <p:cNvSpPr>
              <a:spLocks noChangeArrowheads="1"/>
            </p:cNvSpPr>
            <p:nvPr/>
          </p:nvSpPr>
          <p:spPr bwMode="auto">
            <a:xfrm>
              <a:off x="3480" y="3096"/>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37" name="Rectangle 410"/>
            <p:cNvSpPr>
              <a:spLocks noChangeArrowheads="1"/>
            </p:cNvSpPr>
            <p:nvPr/>
          </p:nvSpPr>
          <p:spPr bwMode="auto">
            <a:xfrm>
              <a:off x="3480" y="3102"/>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38" name="Rectangle 411"/>
            <p:cNvSpPr>
              <a:spLocks noChangeArrowheads="1"/>
            </p:cNvSpPr>
            <p:nvPr/>
          </p:nvSpPr>
          <p:spPr bwMode="auto">
            <a:xfrm>
              <a:off x="3480" y="3108"/>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39" name="Rectangle 412"/>
            <p:cNvSpPr>
              <a:spLocks noChangeArrowheads="1"/>
            </p:cNvSpPr>
            <p:nvPr/>
          </p:nvSpPr>
          <p:spPr bwMode="auto">
            <a:xfrm>
              <a:off x="3480" y="3114"/>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40" name="Rectangle 413"/>
            <p:cNvSpPr>
              <a:spLocks noChangeArrowheads="1"/>
            </p:cNvSpPr>
            <p:nvPr/>
          </p:nvSpPr>
          <p:spPr bwMode="auto">
            <a:xfrm>
              <a:off x="3480" y="3120"/>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41" name="Rectangle 414"/>
            <p:cNvSpPr>
              <a:spLocks noChangeArrowheads="1"/>
            </p:cNvSpPr>
            <p:nvPr/>
          </p:nvSpPr>
          <p:spPr bwMode="auto">
            <a:xfrm>
              <a:off x="3480" y="3126"/>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42" name="Rectangle 415"/>
            <p:cNvSpPr>
              <a:spLocks noChangeArrowheads="1"/>
            </p:cNvSpPr>
            <p:nvPr/>
          </p:nvSpPr>
          <p:spPr bwMode="auto">
            <a:xfrm>
              <a:off x="3480" y="3132"/>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43" name="Rectangle 416"/>
            <p:cNvSpPr>
              <a:spLocks noChangeArrowheads="1"/>
            </p:cNvSpPr>
            <p:nvPr/>
          </p:nvSpPr>
          <p:spPr bwMode="auto">
            <a:xfrm>
              <a:off x="3480" y="3138"/>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44" name="Rectangle 417"/>
            <p:cNvSpPr>
              <a:spLocks noChangeArrowheads="1"/>
            </p:cNvSpPr>
            <p:nvPr/>
          </p:nvSpPr>
          <p:spPr bwMode="auto">
            <a:xfrm>
              <a:off x="3480" y="3144"/>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45" name="Rectangle 418"/>
            <p:cNvSpPr>
              <a:spLocks noChangeArrowheads="1"/>
            </p:cNvSpPr>
            <p:nvPr/>
          </p:nvSpPr>
          <p:spPr bwMode="auto">
            <a:xfrm>
              <a:off x="3480" y="3150"/>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46" name="Rectangle 419"/>
            <p:cNvSpPr>
              <a:spLocks noChangeArrowheads="1"/>
            </p:cNvSpPr>
            <p:nvPr/>
          </p:nvSpPr>
          <p:spPr bwMode="auto">
            <a:xfrm>
              <a:off x="3480" y="3156"/>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47" name="Rectangle 420"/>
            <p:cNvSpPr>
              <a:spLocks noChangeArrowheads="1"/>
            </p:cNvSpPr>
            <p:nvPr/>
          </p:nvSpPr>
          <p:spPr bwMode="auto">
            <a:xfrm>
              <a:off x="3480" y="3162"/>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48" name="Rectangle 421"/>
            <p:cNvSpPr>
              <a:spLocks noChangeArrowheads="1"/>
            </p:cNvSpPr>
            <p:nvPr/>
          </p:nvSpPr>
          <p:spPr bwMode="auto">
            <a:xfrm>
              <a:off x="3480" y="3168"/>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49" name="Rectangle 422"/>
            <p:cNvSpPr>
              <a:spLocks noChangeArrowheads="1"/>
            </p:cNvSpPr>
            <p:nvPr/>
          </p:nvSpPr>
          <p:spPr bwMode="auto">
            <a:xfrm>
              <a:off x="3480" y="3174"/>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50" name="Rectangle 423"/>
            <p:cNvSpPr>
              <a:spLocks noChangeArrowheads="1"/>
            </p:cNvSpPr>
            <p:nvPr/>
          </p:nvSpPr>
          <p:spPr bwMode="auto">
            <a:xfrm>
              <a:off x="3480" y="3180"/>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51" name="Rectangle 424"/>
            <p:cNvSpPr>
              <a:spLocks noChangeArrowheads="1"/>
            </p:cNvSpPr>
            <p:nvPr/>
          </p:nvSpPr>
          <p:spPr bwMode="auto">
            <a:xfrm>
              <a:off x="3480" y="3186"/>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52" name="Rectangle 425"/>
            <p:cNvSpPr>
              <a:spLocks noChangeArrowheads="1"/>
            </p:cNvSpPr>
            <p:nvPr/>
          </p:nvSpPr>
          <p:spPr bwMode="auto">
            <a:xfrm>
              <a:off x="3480" y="3192"/>
              <a:ext cx="22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53" name="Rectangle 426"/>
            <p:cNvSpPr>
              <a:spLocks noChangeArrowheads="1"/>
            </p:cNvSpPr>
            <p:nvPr/>
          </p:nvSpPr>
          <p:spPr bwMode="auto">
            <a:xfrm>
              <a:off x="3480" y="3204"/>
              <a:ext cx="22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54" name="Rectangle 427"/>
            <p:cNvSpPr>
              <a:spLocks noChangeArrowheads="1"/>
            </p:cNvSpPr>
            <p:nvPr/>
          </p:nvSpPr>
          <p:spPr bwMode="auto">
            <a:xfrm>
              <a:off x="3480" y="3210"/>
              <a:ext cx="228"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55" name="Rectangle 428"/>
            <p:cNvSpPr>
              <a:spLocks noChangeArrowheads="1"/>
            </p:cNvSpPr>
            <p:nvPr/>
          </p:nvSpPr>
          <p:spPr bwMode="auto">
            <a:xfrm>
              <a:off x="3480" y="3228"/>
              <a:ext cx="228" cy="1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56" name="Rectangle 429"/>
            <p:cNvSpPr>
              <a:spLocks noChangeArrowheads="1"/>
            </p:cNvSpPr>
            <p:nvPr/>
          </p:nvSpPr>
          <p:spPr bwMode="auto">
            <a:xfrm>
              <a:off x="3480" y="3246"/>
              <a:ext cx="22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357" name="Rectangle 430"/>
            <p:cNvSpPr>
              <a:spLocks noChangeArrowheads="1"/>
            </p:cNvSpPr>
            <p:nvPr/>
          </p:nvSpPr>
          <p:spPr bwMode="auto">
            <a:xfrm>
              <a:off x="3480" y="2928"/>
              <a:ext cx="228" cy="33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sp>
          <p:nvSpPr>
            <p:cNvPr id="116358" name="Freeform 431"/>
            <p:cNvSpPr>
              <a:spLocks/>
            </p:cNvSpPr>
            <p:nvPr/>
          </p:nvSpPr>
          <p:spPr bwMode="auto">
            <a:xfrm>
              <a:off x="3480" y="2928"/>
              <a:ext cx="252" cy="0"/>
            </a:xfrm>
            <a:custGeom>
              <a:avLst/>
              <a:gdLst>
                <a:gd name="T0" fmla="*/ 228 w 252"/>
                <a:gd name="T1" fmla="*/ 252 w 252"/>
                <a:gd name="T2" fmla="*/ 18 w 252"/>
                <a:gd name="T3" fmla="*/ 0 w 252"/>
                <a:gd name="T4" fmla="*/ 228 w 252"/>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252">
                  <a:moveTo>
                    <a:pt x="228" y="0"/>
                  </a:moveTo>
                  <a:lnTo>
                    <a:pt x="252" y="0"/>
                  </a:lnTo>
                  <a:lnTo>
                    <a:pt x="18" y="0"/>
                  </a:lnTo>
                  <a:lnTo>
                    <a:pt x="0" y="0"/>
                  </a:lnTo>
                  <a:lnTo>
                    <a:pt x="228" y="0"/>
                  </a:lnTo>
                  <a:close/>
                </a:path>
              </a:pathLst>
            </a:custGeom>
            <a:solidFill>
              <a:schemeClr val="accent2"/>
            </a:solidFill>
            <a:ln>
              <a:noFill/>
            </a:ln>
            <a:extLst>
              <a:ext uri="{91240B29-F687-4F45-9708-019B960494DF}">
                <a14:hiddenLine xmlns:a14="http://schemas.microsoft.com/office/drawing/2010/main" w="19050">
                  <a:solidFill>
                    <a:srgbClr val="000000"/>
                  </a:solidFill>
                  <a:prstDash val="solid"/>
                  <a:round/>
                  <a:headEnd/>
                  <a:tailEnd/>
                </a14:hiddenLine>
              </a:ext>
            </a:extLst>
          </p:spPr>
          <p:txBody>
            <a:bodyPr/>
            <a:lstStyle/>
            <a:p>
              <a:endParaRPr lang="en-US">
                <a:solidFill>
                  <a:srgbClr val="2F2B20"/>
                </a:solidFill>
              </a:endParaRPr>
            </a:p>
          </p:txBody>
        </p:sp>
      </p:grpSp>
      <p:sp>
        <p:nvSpPr>
          <p:cNvPr id="115796" name="Line 441"/>
          <p:cNvSpPr>
            <a:spLocks noChangeShapeType="1"/>
          </p:cNvSpPr>
          <p:nvPr/>
        </p:nvSpPr>
        <p:spPr bwMode="auto">
          <a:xfrm flipV="1">
            <a:off x="1211263" y="2019002"/>
            <a:ext cx="0" cy="3322935"/>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solidFill>
                <a:srgbClr val="2F2B20"/>
              </a:solidFill>
            </a:endParaRPr>
          </a:p>
        </p:txBody>
      </p:sp>
      <p:sp>
        <p:nvSpPr>
          <p:cNvPr id="115797" name="Line 442"/>
          <p:cNvSpPr>
            <a:spLocks noChangeShapeType="1"/>
          </p:cNvSpPr>
          <p:nvPr/>
        </p:nvSpPr>
        <p:spPr bwMode="auto">
          <a:xfrm flipH="1">
            <a:off x="1165225" y="5341938"/>
            <a:ext cx="43376" cy="0"/>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solidFill>
                <a:srgbClr val="2F2B20"/>
              </a:solidFill>
            </a:endParaRPr>
          </a:p>
        </p:txBody>
      </p:sp>
      <p:sp>
        <p:nvSpPr>
          <p:cNvPr id="115798" name="Line 443"/>
          <p:cNvSpPr>
            <a:spLocks noChangeShapeType="1"/>
          </p:cNvSpPr>
          <p:nvPr/>
        </p:nvSpPr>
        <p:spPr bwMode="auto">
          <a:xfrm flipH="1">
            <a:off x="1165225" y="4751388"/>
            <a:ext cx="43376" cy="0"/>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solidFill>
                <a:srgbClr val="2F2B20"/>
              </a:solidFill>
            </a:endParaRPr>
          </a:p>
        </p:txBody>
      </p:sp>
      <p:sp>
        <p:nvSpPr>
          <p:cNvPr id="115799" name="Line 444"/>
          <p:cNvSpPr>
            <a:spLocks noChangeShapeType="1"/>
          </p:cNvSpPr>
          <p:nvPr/>
        </p:nvSpPr>
        <p:spPr bwMode="auto">
          <a:xfrm flipH="1">
            <a:off x="1165225" y="4160838"/>
            <a:ext cx="43376" cy="0"/>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solidFill>
                <a:srgbClr val="2F2B20"/>
              </a:solidFill>
            </a:endParaRPr>
          </a:p>
        </p:txBody>
      </p:sp>
      <p:sp>
        <p:nvSpPr>
          <p:cNvPr id="115800" name="Line 445"/>
          <p:cNvSpPr>
            <a:spLocks noChangeShapeType="1"/>
          </p:cNvSpPr>
          <p:nvPr/>
        </p:nvSpPr>
        <p:spPr bwMode="auto">
          <a:xfrm flipH="1">
            <a:off x="1165225" y="3570288"/>
            <a:ext cx="43376" cy="0"/>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solidFill>
                <a:srgbClr val="2F2B20"/>
              </a:solidFill>
            </a:endParaRPr>
          </a:p>
        </p:txBody>
      </p:sp>
      <p:sp>
        <p:nvSpPr>
          <p:cNvPr id="115801" name="Line 446"/>
          <p:cNvSpPr>
            <a:spLocks noChangeShapeType="1"/>
          </p:cNvSpPr>
          <p:nvPr/>
        </p:nvSpPr>
        <p:spPr bwMode="auto">
          <a:xfrm flipH="1">
            <a:off x="1165225" y="2979738"/>
            <a:ext cx="43376" cy="0"/>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solidFill>
                <a:srgbClr val="2F2B20"/>
              </a:solidFill>
            </a:endParaRPr>
          </a:p>
        </p:txBody>
      </p:sp>
      <p:sp>
        <p:nvSpPr>
          <p:cNvPr id="115802" name="Line 447"/>
          <p:cNvSpPr>
            <a:spLocks noChangeShapeType="1"/>
          </p:cNvSpPr>
          <p:nvPr/>
        </p:nvSpPr>
        <p:spPr bwMode="auto">
          <a:xfrm flipH="1">
            <a:off x="1165225" y="2389188"/>
            <a:ext cx="43376" cy="0"/>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solidFill>
                <a:srgbClr val="2F2B20"/>
              </a:solidFill>
            </a:endParaRPr>
          </a:p>
        </p:txBody>
      </p:sp>
      <p:sp>
        <p:nvSpPr>
          <p:cNvPr id="115803" name="Line 448"/>
          <p:cNvSpPr>
            <a:spLocks noChangeShapeType="1"/>
          </p:cNvSpPr>
          <p:nvPr/>
        </p:nvSpPr>
        <p:spPr bwMode="auto">
          <a:xfrm flipH="1">
            <a:off x="1129260" y="2048212"/>
            <a:ext cx="69527" cy="2"/>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solidFill>
                <a:srgbClr val="2F2B20"/>
              </a:solidFill>
            </a:endParaRPr>
          </a:p>
        </p:txBody>
      </p:sp>
      <p:sp>
        <p:nvSpPr>
          <p:cNvPr id="115804" name="Rectangle 449"/>
          <p:cNvSpPr>
            <a:spLocks noChangeArrowheads="1"/>
          </p:cNvSpPr>
          <p:nvPr/>
        </p:nvSpPr>
        <p:spPr bwMode="auto">
          <a:xfrm>
            <a:off x="1025525" y="5237163"/>
            <a:ext cx="10619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600">
                <a:solidFill>
                  <a:srgbClr val="555555"/>
                </a:solidFill>
              </a:rPr>
              <a:t>0</a:t>
            </a:r>
            <a:endParaRPr lang="en-US">
              <a:solidFill>
                <a:srgbClr val="555555"/>
              </a:solidFill>
            </a:endParaRPr>
          </a:p>
        </p:txBody>
      </p:sp>
      <p:sp>
        <p:nvSpPr>
          <p:cNvPr id="115805" name="Rectangle 450"/>
          <p:cNvSpPr>
            <a:spLocks noChangeArrowheads="1"/>
          </p:cNvSpPr>
          <p:nvPr/>
        </p:nvSpPr>
        <p:spPr bwMode="auto">
          <a:xfrm>
            <a:off x="914400" y="4646613"/>
            <a:ext cx="21239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600">
                <a:solidFill>
                  <a:srgbClr val="555555"/>
                </a:solidFill>
              </a:rPr>
              <a:t>10</a:t>
            </a:r>
            <a:endParaRPr lang="en-US">
              <a:solidFill>
                <a:srgbClr val="555555"/>
              </a:solidFill>
            </a:endParaRPr>
          </a:p>
        </p:txBody>
      </p:sp>
      <p:sp>
        <p:nvSpPr>
          <p:cNvPr id="115806" name="Rectangle 451"/>
          <p:cNvSpPr>
            <a:spLocks noChangeArrowheads="1"/>
          </p:cNvSpPr>
          <p:nvPr/>
        </p:nvSpPr>
        <p:spPr bwMode="auto">
          <a:xfrm>
            <a:off x="914400" y="4056063"/>
            <a:ext cx="21239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600">
                <a:solidFill>
                  <a:srgbClr val="555555"/>
                </a:solidFill>
              </a:rPr>
              <a:t>20</a:t>
            </a:r>
            <a:endParaRPr lang="en-US">
              <a:solidFill>
                <a:srgbClr val="555555"/>
              </a:solidFill>
            </a:endParaRPr>
          </a:p>
        </p:txBody>
      </p:sp>
      <p:sp>
        <p:nvSpPr>
          <p:cNvPr id="115807" name="Rectangle 452"/>
          <p:cNvSpPr>
            <a:spLocks noChangeArrowheads="1"/>
          </p:cNvSpPr>
          <p:nvPr/>
        </p:nvSpPr>
        <p:spPr bwMode="auto">
          <a:xfrm>
            <a:off x="914400" y="3465513"/>
            <a:ext cx="21239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600">
                <a:solidFill>
                  <a:srgbClr val="555555"/>
                </a:solidFill>
              </a:rPr>
              <a:t>30</a:t>
            </a:r>
            <a:endParaRPr lang="en-US">
              <a:solidFill>
                <a:srgbClr val="555555"/>
              </a:solidFill>
            </a:endParaRPr>
          </a:p>
        </p:txBody>
      </p:sp>
      <p:sp>
        <p:nvSpPr>
          <p:cNvPr id="115808" name="Rectangle 453"/>
          <p:cNvSpPr>
            <a:spLocks noChangeArrowheads="1"/>
          </p:cNvSpPr>
          <p:nvPr/>
        </p:nvSpPr>
        <p:spPr bwMode="auto">
          <a:xfrm>
            <a:off x="914400" y="2873375"/>
            <a:ext cx="21239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600">
                <a:solidFill>
                  <a:srgbClr val="555555"/>
                </a:solidFill>
              </a:rPr>
              <a:t>40</a:t>
            </a:r>
            <a:endParaRPr lang="en-US">
              <a:solidFill>
                <a:srgbClr val="555555"/>
              </a:solidFill>
            </a:endParaRPr>
          </a:p>
        </p:txBody>
      </p:sp>
      <p:sp>
        <p:nvSpPr>
          <p:cNvPr id="115809" name="Rectangle 454"/>
          <p:cNvSpPr>
            <a:spLocks noChangeArrowheads="1"/>
          </p:cNvSpPr>
          <p:nvPr/>
        </p:nvSpPr>
        <p:spPr bwMode="auto">
          <a:xfrm>
            <a:off x="914400" y="2282825"/>
            <a:ext cx="21239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600">
                <a:solidFill>
                  <a:srgbClr val="555555"/>
                </a:solidFill>
              </a:rPr>
              <a:t>50</a:t>
            </a:r>
            <a:endParaRPr lang="en-US">
              <a:solidFill>
                <a:srgbClr val="555555"/>
              </a:solidFill>
            </a:endParaRPr>
          </a:p>
        </p:txBody>
      </p:sp>
      <p:sp>
        <p:nvSpPr>
          <p:cNvPr id="115810" name="Rectangle 455"/>
          <p:cNvSpPr>
            <a:spLocks noChangeArrowheads="1"/>
          </p:cNvSpPr>
          <p:nvPr/>
        </p:nvSpPr>
        <p:spPr bwMode="auto">
          <a:xfrm>
            <a:off x="914400" y="1896764"/>
            <a:ext cx="284989"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600" dirty="0">
                <a:solidFill>
                  <a:srgbClr val="555555"/>
                </a:solidFill>
              </a:rPr>
              <a:t>60</a:t>
            </a:r>
            <a:endParaRPr lang="en-US" dirty="0">
              <a:solidFill>
                <a:srgbClr val="555555"/>
              </a:solidFill>
            </a:endParaRPr>
          </a:p>
        </p:txBody>
      </p:sp>
      <p:sp>
        <p:nvSpPr>
          <p:cNvPr id="115811" name="Line 456"/>
          <p:cNvSpPr>
            <a:spLocks noChangeShapeType="1"/>
          </p:cNvSpPr>
          <p:nvPr/>
        </p:nvSpPr>
        <p:spPr bwMode="auto">
          <a:xfrm>
            <a:off x="1211263" y="5344998"/>
            <a:ext cx="0" cy="46151"/>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solidFill>
                <a:srgbClr val="2F2B20"/>
              </a:solidFill>
            </a:endParaRPr>
          </a:p>
        </p:txBody>
      </p:sp>
      <p:sp>
        <p:nvSpPr>
          <p:cNvPr id="115812" name="Line 457"/>
          <p:cNvSpPr>
            <a:spLocks noChangeShapeType="1"/>
          </p:cNvSpPr>
          <p:nvPr/>
        </p:nvSpPr>
        <p:spPr bwMode="auto">
          <a:xfrm>
            <a:off x="2468563" y="5344998"/>
            <a:ext cx="0" cy="46151"/>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solidFill>
                <a:srgbClr val="2F2B20"/>
              </a:solidFill>
            </a:endParaRPr>
          </a:p>
        </p:txBody>
      </p:sp>
      <p:sp>
        <p:nvSpPr>
          <p:cNvPr id="115813" name="Line 458"/>
          <p:cNvSpPr>
            <a:spLocks noChangeShapeType="1"/>
          </p:cNvSpPr>
          <p:nvPr/>
        </p:nvSpPr>
        <p:spPr bwMode="auto">
          <a:xfrm>
            <a:off x="4973638" y="5344998"/>
            <a:ext cx="0" cy="46151"/>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solidFill>
                <a:srgbClr val="2F2B20"/>
              </a:solidFill>
            </a:endParaRPr>
          </a:p>
        </p:txBody>
      </p:sp>
      <p:sp>
        <p:nvSpPr>
          <p:cNvPr id="115814" name="Line 459"/>
          <p:cNvSpPr>
            <a:spLocks noChangeShapeType="1"/>
          </p:cNvSpPr>
          <p:nvPr/>
        </p:nvSpPr>
        <p:spPr bwMode="auto">
          <a:xfrm>
            <a:off x="6230938" y="5344998"/>
            <a:ext cx="0" cy="46151"/>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solidFill>
                <a:srgbClr val="2F2B20"/>
              </a:solidFill>
            </a:endParaRPr>
          </a:p>
        </p:txBody>
      </p:sp>
      <p:grpSp>
        <p:nvGrpSpPr>
          <p:cNvPr id="115815" name="Group 460"/>
          <p:cNvGrpSpPr>
            <a:grpSpLocks/>
          </p:cNvGrpSpPr>
          <p:nvPr/>
        </p:nvGrpSpPr>
        <p:grpSpPr bwMode="auto">
          <a:xfrm>
            <a:off x="6964511" y="5059154"/>
            <a:ext cx="595299" cy="331995"/>
            <a:chOff x="5098" y="3066"/>
            <a:chExt cx="409" cy="223"/>
          </a:xfrm>
        </p:grpSpPr>
        <p:sp>
          <p:nvSpPr>
            <p:cNvPr id="116206" name="Rectangle 461"/>
            <p:cNvSpPr>
              <a:spLocks noChangeArrowheads="1"/>
            </p:cNvSpPr>
            <p:nvPr/>
          </p:nvSpPr>
          <p:spPr bwMode="auto">
            <a:xfrm>
              <a:off x="5333" y="306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07" name="Rectangle 462"/>
            <p:cNvSpPr>
              <a:spLocks noChangeArrowheads="1"/>
            </p:cNvSpPr>
            <p:nvPr/>
          </p:nvSpPr>
          <p:spPr bwMode="auto">
            <a:xfrm>
              <a:off x="5333" y="3072"/>
              <a:ext cx="1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08" name="Rectangle 463"/>
            <p:cNvSpPr>
              <a:spLocks noChangeArrowheads="1"/>
            </p:cNvSpPr>
            <p:nvPr/>
          </p:nvSpPr>
          <p:spPr bwMode="auto">
            <a:xfrm>
              <a:off x="5333" y="3084"/>
              <a:ext cx="18"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09" name="Rectangle 464"/>
            <p:cNvSpPr>
              <a:spLocks noChangeArrowheads="1"/>
            </p:cNvSpPr>
            <p:nvPr/>
          </p:nvSpPr>
          <p:spPr bwMode="auto">
            <a:xfrm>
              <a:off x="5333" y="309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10" name="Rectangle 465"/>
            <p:cNvSpPr>
              <a:spLocks noChangeArrowheads="1"/>
            </p:cNvSpPr>
            <p:nvPr/>
          </p:nvSpPr>
          <p:spPr bwMode="auto">
            <a:xfrm>
              <a:off x="5333" y="3102"/>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11" name="Rectangle 466"/>
            <p:cNvSpPr>
              <a:spLocks noChangeArrowheads="1"/>
            </p:cNvSpPr>
            <p:nvPr/>
          </p:nvSpPr>
          <p:spPr bwMode="auto">
            <a:xfrm>
              <a:off x="5333" y="3108"/>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12" name="Rectangle 467"/>
            <p:cNvSpPr>
              <a:spLocks noChangeArrowheads="1"/>
            </p:cNvSpPr>
            <p:nvPr/>
          </p:nvSpPr>
          <p:spPr bwMode="auto">
            <a:xfrm>
              <a:off x="5333" y="3114"/>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13" name="Rectangle 468"/>
            <p:cNvSpPr>
              <a:spLocks noChangeArrowheads="1"/>
            </p:cNvSpPr>
            <p:nvPr/>
          </p:nvSpPr>
          <p:spPr bwMode="auto">
            <a:xfrm>
              <a:off x="5333" y="3120"/>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14" name="Rectangle 469"/>
            <p:cNvSpPr>
              <a:spLocks noChangeArrowheads="1"/>
            </p:cNvSpPr>
            <p:nvPr/>
          </p:nvSpPr>
          <p:spPr bwMode="auto">
            <a:xfrm>
              <a:off x="5333" y="312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15" name="Rectangle 470"/>
            <p:cNvSpPr>
              <a:spLocks noChangeArrowheads="1"/>
            </p:cNvSpPr>
            <p:nvPr/>
          </p:nvSpPr>
          <p:spPr bwMode="auto">
            <a:xfrm>
              <a:off x="5333" y="3132"/>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16" name="Rectangle 471"/>
            <p:cNvSpPr>
              <a:spLocks noChangeArrowheads="1"/>
            </p:cNvSpPr>
            <p:nvPr/>
          </p:nvSpPr>
          <p:spPr bwMode="auto">
            <a:xfrm>
              <a:off x="5333" y="3138"/>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17" name="Rectangle 472"/>
            <p:cNvSpPr>
              <a:spLocks noChangeArrowheads="1"/>
            </p:cNvSpPr>
            <p:nvPr/>
          </p:nvSpPr>
          <p:spPr bwMode="auto">
            <a:xfrm>
              <a:off x="5333" y="3144"/>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18" name="Rectangle 473"/>
            <p:cNvSpPr>
              <a:spLocks noChangeArrowheads="1"/>
            </p:cNvSpPr>
            <p:nvPr/>
          </p:nvSpPr>
          <p:spPr bwMode="auto">
            <a:xfrm>
              <a:off x="5333" y="3150"/>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19" name="Rectangle 474"/>
            <p:cNvSpPr>
              <a:spLocks noChangeArrowheads="1"/>
            </p:cNvSpPr>
            <p:nvPr/>
          </p:nvSpPr>
          <p:spPr bwMode="auto">
            <a:xfrm>
              <a:off x="5333" y="315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20" name="Rectangle 475"/>
            <p:cNvSpPr>
              <a:spLocks noChangeArrowheads="1"/>
            </p:cNvSpPr>
            <p:nvPr/>
          </p:nvSpPr>
          <p:spPr bwMode="auto">
            <a:xfrm>
              <a:off x="5333" y="3162"/>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21" name="Rectangle 476"/>
            <p:cNvSpPr>
              <a:spLocks noChangeArrowheads="1"/>
            </p:cNvSpPr>
            <p:nvPr/>
          </p:nvSpPr>
          <p:spPr bwMode="auto">
            <a:xfrm>
              <a:off x="5333" y="3168"/>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22" name="Rectangle 477"/>
            <p:cNvSpPr>
              <a:spLocks noChangeArrowheads="1"/>
            </p:cNvSpPr>
            <p:nvPr/>
          </p:nvSpPr>
          <p:spPr bwMode="auto">
            <a:xfrm>
              <a:off x="5333" y="3174"/>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23" name="Rectangle 478"/>
            <p:cNvSpPr>
              <a:spLocks noChangeArrowheads="1"/>
            </p:cNvSpPr>
            <p:nvPr/>
          </p:nvSpPr>
          <p:spPr bwMode="auto">
            <a:xfrm>
              <a:off x="5333" y="3180"/>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24" name="Rectangle 479"/>
            <p:cNvSpPr>
              <a:spLocks noChangeArrowheads="1"/>
            </p:cNvSpPr>
            <p:nvPr/>
          </p:nvSpPr>
          <p:spPr bwMode="auto">
            <a:xfrm>
              <a:off x="5333" y="318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25" name="Rectangle 480"/>
            <p:cNvSpPr>
              <a:spLocks noChangeArrowheads="1"/>
            </p:cNvSpPr>
            <p:nvPr/>
          </p:nvSpPr>
          <p:spPr bwMode="auto">
            <a:xfrm>
              <a:off x="5333" y="3192"/>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26" name="Rectangle 481"/>
            <p:cNvSpPr>
              <a:spLocks noChangeArrowheads="1"/>
            </p:cNvSpPr>
            <p:nvPr/>
          </p:nvSpPr>
          <p:spPr bwMode="auto">
            <a:xfrm>
              <a:off x="5333" y="3198"/>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27" name="Rectangle 482"/>
            <p:cNvSpPr>
              <a:spLocks noChangeArrowheads="1"/>
            </p:cNvSpPr>
            <p:nvPr/>
          </p:nvSpPr>
          <p:spPr bwMode="auto">
            <a:xfrm>
              <a:off x="5333" y="3204"/>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28" name="Rectangle 483"/>
            <p:cNvSpPr>
              <a:spLocks noChangeArrowheads="1"/>
            </p:cNvSpPr>
            <p:nvPr/>
          </p:nvSpPr>
          <p:spPr bwMode="auto">
            <a:xfrm>
              <a:off x="5333" y="3210"/>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29" name="Rectangle 484"/>
            <p:cNvSpPr>
              <a:spLocks noChangeArrowheads="1"/>
            </p:cNvSpPr>
            <p:nvPr/>
          </p:nvSpPr>
          <p:spPr bwMode="auto">
            <a:xfrm>
              <a:off x="5333" y="321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30" name="Rectangle 485"/>
            <p:cNvSpPr>
              <a:spLocks noChangeArrowheads="1"/>
            </p:cNvSpPr>
            <p:nvPr/>
          </p:nvSpPr>
          <p:spPr bwMode="auto">
            <a:xfrm>
              <a:off x="5333" y="3222"/>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31" name="Rectangle 486"/>
            <p:cNvSpPr>
              <a:spLocks noChangeArrowheads="1"/>
            </p:cNvSpPr>
            <p:nvPr/>
          </p:nvSpPr>
          <p:spPr bwMode="auto">
            <a:xfrm>
              <a:off x="5333" y="3228"/>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32" name="Rectangle 487"/>
            <p:cNvSpPr>
              <a:spLocks noChangeArrowheads="1"/>
            </p:cNvSpPr>
            <p:nvPr/>
          </p:nvSpPr>
          <p:spPr bwMode="auto">
            <a:xfrm>
              <a:off x="5333" y="3234"/>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33" name="Rectangle 488"/>
            <p:cNvSpPr>
              <a:spLocks noChangeArrowheads="1"/>
            </p:cNvSpPr>
            <p:nvPr/>
          </p:nvSpPr>
          <p:spPr bwMode="auto">
            <a:xfrm>
              <a:off x="5333" y="3240"/>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34" name="Rectangle 489"/>
            <p:cNvSpPr>
              <a:spLocks noChangeArrowheads="1"/>
            </p:cNvSpPr>
            <p:nvPr/>
          </p:nvSpPr>
          <p:spPr bwMode="auto">
            <a:xfrm>
              <a:off x="5333" y="3246"/>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35" name="Rectangle 490"/>
            <p:cNvSpPr>
              <a:spLocks noChangeArrowheads="1"/>
            </p:cNvSpPr>
            <p:nvPr/>
          </p:nvSpPr>
          <p:spPr bwMode="auto">
            <a:xfrm>
              <a:off x="5333" y="3252"/>
              <a:ext cx="18"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36" name="Rectangle 491"/>
            <p:cNvSpPr>
              <a:spLocks noChangeArrowheads="1"/>
            </p:cNvSpPr>
            <p:nvPr/>
          </p:nvSpPr>
          <p:spPr bwMode="auto">
            <a:xfrm>
              <a:off x="5333" y="3066"/>
              <a:ext cx="18" cy="192"/>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sp>
          <p:nvSpPr>
            <p:cNvPr id="116237" name="Rectangle 492"/>
            <p:cNvSpPr>
              <a:spLocks noChangeArrowheads="1"/>
            </p:cNvSpPr>
            <p:nvPr/>
          </p:nvSpPr>
          <p:spPr bwMode="auto">
            <a:xfrm>
              <a:off x="5098" y="3066"/>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38" name="Rectangle 493"/>
            <p:cNvSpPr>
              <a:spLocks noChangeArrowheads="1"/>
            </p:cNvSpPr>
            <p:nvPr/>
          </p:nvSpPr>
          <p:spPr bwMode="auto">
            <a:xfrm>
              <a:off x="5098" y="3072"/>
              <a:ext cx="235"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39" name="Rectangle 494"/>
            <p:cNvSpPr>
              <a:spLocks noChangeArrowheads="1"/>
            </p:cNvSpPr>
            <p:nvPr/>
          </p:nvSpPr>
          <p:spPr bwMode="auto">
            <a:xfrm>
              <a:off x="5098" y="3084"/>
              <a:ext cx="235"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40" name="Rectangle 495"/>
            <p:cNvSpPr>
              <a:spLocks noChangeArrowheads="1"/>
            </p:cNvSpPr>
            <p:nvPr/>
          </p:nvSpPr>
          <p:spPr bwMode="auto">
            <a:xfrm>
              <a:off x="5098" y="3096"/>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41" name="Rectangle 496"/>
            <p:cNvSpPr>
              <a:spLocks noChangeArrowheads="1"/>
            </p:cNvSpPr>
            <p:nvPr/>
          </p:nvSpPr>
          <p:spPr bwMode="auto">
            <a:xfrm>
              <a:off x="5098" y="3102"/>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42" name="Rectangle 497"/>
            <p:cNvSpPr>
              <a:spLocks noChangeArrowheads="1"/>
            </p:cNvSpPr>
            <p:nvPr/>
          </p:nvSpPr>
          <p:spPr bwMode="auto">
            <a:xfrm>
              <a:off x="5098" y="3108"/>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43" name="Rectangle 498"/>
            <p:cNvSpPr>
              <a:spLocks noChangeArrowheads="1"/>
            </p:cNvSpPr>
            <p:nvPr/>
          </p:nvSpPr>
          <p:spPr bwMode="auto">
            <a:xfrm>
              <a:off x="5098" y="3114"/>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44" name="Rectangle 499"/>
            <p:cNvSpPr>
              <a:spLocks noChangeArrowheads="1"/>
            </p:cNvSpPr>
            <p:nvPr/>
          </p:nvSpPr>
          <p:spPr bwMode="auto">
            <a:xfrm>
              <a:off x="5098" y="3120"/>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45" name="Rectangle 500"/>
            <p:cNvSpPr>
              <a:spLocks noChangeArrowheads="1"/>
            </p:cNvSpPr>
            <p:nvPr/>
          </p:nvSpPr>
          <p:spPr bwMode="auto">
            <a:xfrm>
              <a:off x="5098" y="3126"/>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46" name="Rectangle 501"/>
            <p:cNvSpPr>
              <a:spLocks noChangeArrowheads="1"/>
            </p:cNvSpPr>
            <p:nvPr/>
          </p:nvSpPr>
          <p:spPr bwMode="auto">
            <a:xfrm>
              <a:off x="5098" y="3132"/>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47" name="Rectangle 502"/>
            <p:cNvSpPr>
              <a:spLocks noChangeArrowheads="1"/>
            </p:cNvSpPr>
            <p:nvPr/>
          </p:nvSpPr>
          <p:spPr bwMode="auto">
            <a:xfrm>
              <a:off x="5098" y="3138"/>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48" name="Rectangle 503"/>
            <p:cNvSpPr>
              <a:spLocks noChangeArrowheads="1"/>
            </p:cNvSpPr>
            <p:nvPr/>
          </p:nvSpPr>
          <p:spPr bwMode="auto">
            <a:xfrm>
              <a:off x="5098" y="3144"/>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49" name="Rectangle 504"/>
            <p:cNvSpPr>
              <a:spLocks noChangeArrowheads="1"/>
            </p:cNvSpPr>
            <p:nvPr/>
          </p:nvSpPr>
          <p:spPr bwMode="auto">
            <a:xfrm>
              <a:off x="5098" y="3150"/>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50" name="Rectangle 505"/>
            <p:cNvSpPr>
              <a:spLocks noChangeArrowheads="1"/>
            </p:cNvSpPr>
            <p:nvPr/>
          </p:nvSpPr>
          <p:spPr bwMode="auto">
            <a:xfrm>
              <a:off x="5098" y="3156"/>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51" name="Rectangle 506"/>
            <p:cNvSpPr>
              <a:spLocks noChangeArrowheads="1"/>
            </p:cNvSpPr>
            <p:nvPr/>
          </p:nvSpPr>
          <p:spPr bwMode="auto">
            <a:xfrm>
              <a:off x="5098" y="3162"/>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52" name="Rectangle 507"/>
            <p:cNvSpPr>
              <a:spLocks noChangeArrowheads="1"/>
            </p:cNvSpPr>
            <p:nvPr/>
          </p:nvSpPr>
          <p:spPr bwMode="auto">
            <a:xfrm>
              <a:off x="5098" y="3168"/>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53" name="Rectangle 508"/>
            <p:cNvSpPr>
              <a:spLocks noChangeArrowheads="1"/>
            </p:cNvSpPr>
            <p:nvPr/>
          </p:nvSpPr>
          <p:spPr bwMode="auto">
            <a:xfrm>
              <a:off x="5098" y="3174"/>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54" name="Rectangle 509"/>
            <p:cNvSpPr>
              <a:spLocks noChangeArrowheads="1"/>
            </p:cNvSpPr>
            <p:nvPr/>
          </p:nvSpPr>
          <p:spPr bwMode="auto">
            <a:xfrm>
              <a:off x="5098" y="3180"/>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55" name="Rectangle 510"/>
            <p:cNvSpPr>
              <a:spLocks noChangeArrowheads="1"/>
            </p:cNvSpPr>
            <p:nvPr/>
          </p:nvSpPr>
          <p:spPr bwMode="auto">
            <a:xfrm>
              <a:off x="5098" y="3186"/>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56" name="Rectangle 511"/>
            <p:cNvSpPr>
              <a:spLocks noChangeArrowheads="1"/>
            </p:cNvSpPr>
            <p:nvPr/>
          </p:nvSpPr>
          <p:spPr bwMode="auto">
            <a:xfrm>
              <a:off x="5098" y="3192"/>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57" name="Rectangle 512"/>
            <p:cNvSpPr>
              <a:spLocks noChangeArrowheads="1"/>
            </p:cNvSpPr>
            <p:nvPr/>
          </p:nvSpPr>
          <p:spPr bwMode="auto">
            <a:xfrm>
              <a:off x="5098" y="3198"/>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58" name="Rectangle 513"/>
            <p:cNvSpPr>
              <a:spLocks noChangeArrowheads="1"/>
            </p:cNvSpPr>
            <p:nvPr/>
          </p:nvSpPr>
          <p:spPr bwMode="auto">
            <a:xfrm>
              <a:off x="5098" y="3204"/>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59" name="Rectangle 514"/>
            <p:cNvSpPr>
              <a:spLocks noChangeArrowheads="1"/>
            </p:cNvSpPr>
            <p:nvPr/>
          </p:nvSpPr>
          <p:spPr bwMode="auto">
            <a:xfrm>
              <a:off x="5098" y="3210"/>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60" name="Rectangle 515"/>
            <p:cNvSpPr>
              <a:spLocks noChangeArrowheads="1"/>
            </p:cNvSpPr>
            <p:nvPr/>
          </p:nvSpPr>
          <p:spPr bwMode="auto">
            <a:xfrm>
              <a:off x="5098" y="3216"/>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61" name="Rectangle 516"/>
            <p:cNvSpPr>
              <a:spLocks noChangeArrowheads="1"/>
            </p:cNvSpPr>
            <p:nvPr/>
          </p:nvSpPr>
          <p:spPr bwMode="auto">
            <a:xfrm>
              <a:off x="5098" y="3222"/>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62" name="Rectangle 517"/>
            <p:cNvSpPr>
              <a:spLocks noChangeArrowheads="1"/>
            </p:cNvSpPr>
            <p:nvPr/>
          </p:nvSpPr>
          <p:spPr bwMode="auto">
            <a:xfrm>
              <a:off x="5098" y="3228"/>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63" name="Rectangle 518"/>
            <p:cNvSpPr>
              <a:spLocks noChangeArrowheads="1"/>
            </p:cNvSpPr>
            <p:nvPr/>
          </p:nvSpPr>
          <p:spPr bwMode="auto">
            <a:xfrm>
              <a:off x="5098" y="3234"/>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64" name="Rectangle 519"/>
            <p:cNvSpPr>
              <a:spLocks noChangeArrowheads="1"/>
            </p:cNvSpPr>
            <p:nvPr/>
          </p:nvSpPr>
          <p:spPr bwMode="auto">
            <a:xfrm>
              <a:off x="5098" y="3240"/>
              <a:ext cx="235" cy="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65" name="Rectangle 520"/>
            <p:cNvSpPr>
              <a:spLocks noChangeArrowheads="1"/>
            </p:cNvSpPr>
            <p:nvPr/>
          </p:nvSpPr>
          <p:spPr bwMode="auto">
            <a:xfrm>
              <a:off x="5098" y="3252"/>
              <a:ext cx="235" cy="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66" name="Rectangle 521"/>
            <p:cNvSpPr>
              <a:spLocks noChangeArrowheads="1"/>
            </p:cNvSpPr>
            <p:nvPr/>
          </p:nvSpPr>
          <p:spPr bwMode="auto">
            <a:xfrm>
              <a:off x="5098" y="3066"/>
              <a:ext cx="235" cy="192"/>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sp>
          <p:nvSpPr>
            <p:cNvPr id="116267" name="Freeform 522"/>
            <p:cNvSpPr>
              <a:spLocks/>
            </p:cNvSpPr>
            <p:nvPr/>
          </p:nvSpPr>
          <p:spPr bwMode="auto">
            <a:xfrm>
              <a:off x="5098" y="3066"/>
              <a:ext cx="253" cy="0"/>
            </a:xfrm>
            <a:custGeom>
              <a:avLst/>
              <a:gdLst>
                <a:gd name="T0" fmla="*/ 235 w 253"/>
                <a:gd name="T1" fmla="*/ 253 w 253"/>
                <a:gd name="T2" fmla="*/ 24 w 253"/>
                <a:gd name="T3" fmla="*/ 0 w 253"/>
                <a:gd name="T4" fmla="*/ 235 w 253"/>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253">
                  <a:moveTo>
                    <a:pt x="235" y="0"/>
                  </a:moveTo>
                  <a:lnTo>
                    <a:pt x="253" y="0"/>
                  </a:lnTo>
                  <a:lnTo>
                    <a:pt x="24" y="0"/>
                  </a:lnTo>
                  <a:lnTo>
                    <a:pt x="0" y="0"/>
                  </a:lnTo>
                  <a:lnTo>
                    <a:pt x="235" y="0"/>
                  </a:lnTo>
                  <a:close/>
                </a:path>
              </a:pathLst>
            </a:custGeom>
            <a:solidFill>
              <a:schemeClr val="accent2"/>
            </a:solidFill>
            <a:ln>
              <a:noFill/>
            </a:ln>
            <a:extLst>
              <a:ext uri="{91240B29-F687-4F45-9708-019B960494DF}">
                <a14:hiddenLine xmlns:a14="http://schemas.microsoft.com/office/drawing/2010/main" w="19050">
                  <a:solidFill>
                    <a:srgbClr val="000000"/>
                  </a:solidFill>
                  <a:prstDash val="solid"/>
                  <a:round/>
                  <a:headEnd/>
                  <a:tailEnd/>
                </a14:hiddenLine>
              </a:ext>
            </a:extLst>
          </p:spPr>
          <p:txBody>
            <a:bodyPr/>
            <a:lstStyle/>
            <a:p>
              <a:endParaRPr lang="en-US">
                <a:solidFill>
                  <a:srgbClr val="2F2B20"/>
                </a:solidFill>
              </a:endParaRPr>
            </a:p>
          </p:txBody>
        </p:sp>
        <p:sp>
          <p:nvSpPr>
            <p:cNvPr id="116268" name="Line 523"/>
            <p:cNvSpPr>
              <a:spLocks noChangeShapeType="1"/>
            </p:cNvSpPr>
            <p:nvPr/>
          </p:nvSpPr>
          <p:spPr bwMode="auto">
            <a:xfrm>
              <a:off x="5507" y="3258"/>
              <a:ext cx="0" cy="3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333333"/>
                  </a:solidFill>
                  <a:round/>
                  <a:headEnd/>
                  <a:tailEnd/>
                </a14:hiddenLine>
              </a:ext>
            </a:extLst>
          </p:spPr>
          <p:txBody>
            <a:bodyPr/>
            <a:lstStyle/>
            <a:p>
              <a:endParaRPr lang="en-US">
                <a:solidFill>
                  <a:srgbClr val="2F2B20"/>
                </a:solidFill>
              </a:endParaRPr>
            </a:p>
          </p:txBody>
        </p:sp>
      </p:grpSp>
      <p:grpSp>
        <p:nvGrpSpPr>
          <p:cNvPr id="115816" name="Group 524"/>
          <p:cNvGrpSpPr>
            <a:grpSpLocks/>
          </p:cNvGrpSpPr>
          <p:nvPr/>
        </p:nvGrpSpPr>
        <p:grpSpPr bwMode="auto">
          <a:xfrm>
            <a:off x="1482725" y="2179790"/>
            <a:ext cx="366453" cy="3162148"/>
            <a:chOff x="815" y="1129"/>
            <a:chExt cx="252" cy="2129"/>
          </a:xfrm>
        </p:grpSpPr>
        <p:sp>
          <p:nvSpPr>
            <p:cNvPr id="116144" name="Rectangle 525"/>
            <p:cNvSpPr>
              <a:spLocks noChangeArrowheads="1"/>
            </p:cNvSpPr>
            <p:nvPr/>
          </p:nvSpPr>
          <p:spPr bwMode="auto">
            <a:xfrm>
              <a:off x="1043" y="1129"/>
              <a:ext cx="24" cy="20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45" name="Rectangle 526"/>
            <p:cNvSpPr>
              <a:spLocks noChangeArrowheads="1"/>
            </p:cNvSpPr>
            <p:nvPr/>
          </p:nvSpPr>
          <p:spPr bwMode="auto">
            <a:xfrm>
              <a:off x="1043" y="1333"/>
              <a:ext cx="24" cy="13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46" name="Rectangle 527"/>
            <p:cNvSpPr>
              <a:spLocks noChangeArrowheads="1"/>
            </p:cNvSpPr>
            <p:nvPr/>
          </p:nvSpPr>
          <p:spPr bwMode="auto">
            <a:xfrm>
              <a:off x="1043" y="1472"/>
              <a:ext cx="24" cy="1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47" name="Rectangle 528"/>
            <p:cNvSpPr>
              <a:spLocks noChangeArrowheads="1"/>
            </p:cNvSpPr>
            <p:nvPr/>
          </p:nvSpPr>
          <p:spPr bwMode="auto">
            <a:xfrm>
              <a:off x="1043" y="1592"/>
              <a:ext cx="24" cy="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48" name="Rectangle 529"/>
            <p:cNvSpPr>
              <a:spLocks noChangeArrowheads="1"/>
            </p:cNvSpPr>
            <p:nvPr/>
          </p:nvSpPr>
          <p:spPr bwMode="auto">
            <a:xfrm>
              <a:off x="1043" y="1676"/>
              <a:ext cx="24" cy="6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49" name="Rectangle 530"/>
            <p:cNvSpPr>
              <a:spLocks noChangeArrowheads="1"/>
            </p:cNvSpPr>
            <p:nvPr/>
          </p:nvSpPr>
          <p:spPr bwMode="auto">
            <a:xfrm>
              <a:off x="1043" y="1742"/>
              <a:ext cx="24" cy="6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50" name="Rectangle 531"/>
            <p:cNvSpPr>
              <a:spLocks noChangeArrowheads="1"/>
            </p:cNvSpPr>
            <p:nvPr/>
          </p:nvSpPr>
          <p:spPr bwMode="auto">
            <a:xfrm>
              <a:off x="1043" y="1809"/>
              <a:ext cx="24" cy="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51" name="Rectangle 532"/>
            <p:cNvSpPr>
              <a:spLocks noChangeArrowheads="1"/>
            </p:cNvSpPr>
            <p:nvPr/>
          </p:nvSpPr>
          <p:spPr bwMode="auto">
            <a:xfrm>
              <a:off x="1043" y="1863"/>
              <a:ext cx="24" cy="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52" name="Rectangle 533"/>
            <p:cNvSpPr>
              <a:spLocks noChangeArrowheads="1"/>
            </p:cNvSpPr>
            <p:nvPr/>
          </p:nvSpPr>
          <p:spPr bwMode="auto">
            <a:xfrm>
              <a:off x="1043" y="1917"/>
              <a:ext cx="24"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53" name="Rectangle 534"/>
            <p:cNvSpPr>
              <a:spLocks noChangeArrowheads="1"/>
            </p:cNvSpPr>
            <p:nvPr/>
          </p:nvSpPr>
          <p:spPr bwMode="auto">
            <a:xfrm>
              <a:off x="1043" y="1959"/>
              <a:ext cx="24"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54" name="Rectangle 535"/>
            <p:cNvSpPr>
              <a:spLocks noChangeArrowheads="1"/>
            </p:cNvSpPr>
            <p:nvPr/>
          </p:nvSpPr>
          <p:spPr bwMode="auto">
            <a:xfrm>
              <a:off x="1043" y="1989"/>
              <a:ext cx="24" cy="4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55" name="Rectangle 536"/>
            <p:cNvSpPr>
              <a:spLocks noChangeArrowheads="1"/>
            </p:cNvSpPr>
            <p:nvPr/>
          </p:nvSpPr>
          <p:spPr bwMode="auto">
            <a:xfrm>
              <a:off x="1043" y="2037"/>
              <a:ext cx="24"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56" name="Rectangle 537"/>
            <p:cNvSpPr>
              <a:spLocks noChangeArrowheads="1"/>
            </p:cNvSpPr>
            <p:nvPr/>
          </p:nvSpPr>
          <p:spPr bwMode="auto">
            <a:xfrm>
              <a:off x="1043" y="2067"/>
              <a:ext cx="24"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57" name="Rectangle 538"/>
            <p:cNvSpPr>
              <a:spLocks noChangeArrowheads="1"/>
            </p:cNvSpPr>
            <p:nvPr/>
          </p:nvSpPr>
          <p:spPr bwMode="auto">
            <a:xfrm>
              <a:off x="1043" y="2097"/>
              <a:ext cx="24" cy="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58" name="Rectangle 539"/>
            <p:cNvSpPr>
              <a:spLocks noChangeArrowheads="1"/>
            </p:cNvSpPr>
            <p:nvPr/>
          </p:nvSpPr>
          <p:spPr bwMode="auto">
            <a:xfrm>
              <a:off x="1043" y="2140"/>
              <a:ext cx="24"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59" name="Rectangle 540"/>
            <p:cNvSpPr>
              <a:spLocks noChangeArrowheads="1"/>
            </p:cNvSpPr>
            <p:nvPr/>
          </p:nvSpPr>
          <p:spPr bwMode="auto">
            <a:xfrm>
              <a:off x="1043" y="2176"/>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60" name="Rectangle 541"/>
            <p:cNvSpPr>
              <a:spLocks noChangeArrowheads="1"/>
            </p:cNvSpPr>
            <p:nvPr/>
          </p:nvSpPr>
          <p:spPr bwMode="auto">
            <a:xfrm>
              <a:off x="1043" y="2200"/>
              <a:ext cx="24"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61" name="Rectangle 542"/>
            <p:cNvSpPr>
              <a:spLocks noChangeArrowheads="1"/>
            </p:cNvSpPr>
            <p:nvPr/>
          </p:nvSpPr>
          <p:spPr bwMode="auto">
            <a:xfrm>
              <a:off x="1043" y="2230"/>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62" name="Rectangle 543"/>
            <p:cNvSpPr>
              <a:spLocks noChangeArrowheads="1"/>
            </p:cNvSpPr>
            <p:nvPr/>
          </p:nvSpPr>
          <p:spPr bwMode="auto">
            <a:xfrm>
              <a:off x="1043" y="2254"/>
              <a:ext cx="24"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63" name="Rectangle 544"/>
            <p:cNvSpPr>
              <a:spLocks noChangeArrowheads="1"/>
            </p:cNvSpPr>
            <p:nvPr/>
          </p:nvSpPr>
          <p:spPr bwMode="auto">
            <a:xfrm>
              <a:off x="1043" y="2290"/>
              <a:ext cx="24"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64" name="Rectangle 545"/>
            <p:cNvSpPr>
              <a:spLocks noChangeArrowheads="1"/>
            </p:cNvSpPr>
            <p:nvPr/>
          </p:nvSpPr>
          <p:spPr bwMode="auto">
            <a:xfrm>
              <a:off x="1043" y="2332"/>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65" name="Rectangle 546"/>
            <p:cNvSpPr>
              <a:spLocks noChangeArrowheads="1"/>
            </p:cNvSpPr>
            <p:nvPr/>
          </p:nvSpPr>
          <p:spPr bwMode="auto">
            <a:xfrm>
              <a:off x="1043" y="2356"/>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66" name="Rectangle 547"/>
            <p:cNvSpPr>
              <a:spLocks noChangeArrowheads="1"/>
            </p:cNvSpPr>
            <p:nvPr/>
          </p:nvSpPr>
          <p:spPr bwMode="auto">
            <a:xfrm>
              <a:off x="1043" y="2380"/>
              <a:ext cx="24"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67" name="Rectangle 548"/>
            <p:cNvSpPr>
              <a:spLocks noChangeArrowheads="1"/>
            </p:cNvSpPr>
            <p:nvPr/>
          </p:nvSpPr>
          <p:spPr bwMode="auto">
            <a:xfrm>
              <a:off x="1043" y="2416"/>
              <a:ext cx="24"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68" name="Rectangle 549"/>
            <p:cNvSpPr>
              <a:spLocks noChangeArrowheads="1"/>
            </p:cNvSpPr>
            <p:nvPr/>
          </p:nvSpPr>
          <p:spPr bwMode="auto">
            <a:xfrm>
              <a:off x="1043" y="2446"/>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69" name="Rectangle 550"/>
            <p:cNvSpPr>
              <a:spLocks noChangeArrowheads="1"/>
            </p:cNvSpPr>
            <p:nvPr/>
          </p:nvSpPr>
          <p:spPr bwMode="auto">
            <a:xfrm>
              <a:off x="1043" y="2470"/>
              <a:ext cx="24"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70" name="Rectangle 551"/>
            <p:cNvSpPr>
              <a:spLocks noChangeArrowheads="1"/>
            </p:cNvSpPr>
            <p:nvPr/>
          </p:nvSpPr>
          <p:spPr bwMode="auto">
            <a:xfrm>
              <a:off x="1043" y="2506"/>
              <a:ext cx="24" cy="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71" name="Rectangle 552"/>
            <p:cNvSpPr>
              <a:spLocks noChangeArrowheads="1"/>
            </p:cNvSpPr>
            <p:nvPr/>
          </p:nvSpPr>
          <p:spPr bwMode="auto">
            <a:xfrm>
              <a:off x="1043" y="2549"/>
              <a:ext cx="24"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72" name="Rectangle 553"/>
            <p:cNvSpPr>
              <a:spLocks noChangeArrowheads="1"/>
            </p:cNvSpPr>
            <p:nvPr/>
          </p:nvSpPr>
          <p:spPr bwMode="auto">
            <a:xfrm>
              <a:off x="1043" y="2579"/>
              <a:ext cx="24"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73" name="Rectangle 554"/>
            <p:cNvSpPr>
              <a:spLocks noChangeArrowheads="1"/>
            </p:cNvSpPr>
            <p:nvPr/>
          </p:nvSpPr>
          <p:spPr bwMode="auto">
            <a:xfrm>
              <a:off x="1043" y="2621"/>
              <a:ext cx="24"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74" name="Rectangle 555"/>
            <p:cNvSpPr>
              <a:spLocks noChangeArrowheads="1"/>
            </p:cNvSpPr>
            <p:nvPr/>
          </p:nvSpPr>
          <p:spPr bwMode="auto">
            <a:xfrm>
              <a:off x="1043" y="2657"/>
              <a:ext cx="24"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75" name="Rectangle 556"/>
            <p:cNvSpPr>
              <a:spLocks noChangeArrowheads="1"/>
            </p:cNvSpPr>
            <p:nvPr/>
          </p:nvSpPr>
          <p:spPr bwMode="auto">
            <a:xfrm>
              <a:off x="1043" y="2699"/>
              <a:ext cx="24" cy="4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76" name="Rectangle 557"/>
            <p:cNvSpPr>
              <a:spLocks noChangeArrowheads="1"/>
            </p:cNvSpPr>
            <p:nvPr/>
          </p:nvSpPr>
          <p:spPr bwMode="auto">
            <a:xfrm>
              <a:off x="1043" y="2747"/>
              <a:ext cx="24"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77" name="Rectangle 558"/>
            <p:cNvSpPr>
              <a:spLocks noChangeArrowheads="1"/>
            </p:cNvSpPr>
            <p:nvPr/>
          </p:nvSpPr>
          <p:spPr bwMode="auto">
            <a:xfrm>
              <a:off x="1043" y="2789"/>
              <a:ext cx="24"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78" name="Rectangle 559"/>
            <p:cNvSpPr>
              <a:spLocks noChangeArrowheads="1"/>
            </p:cNvSpPr>
            <p:nvPr/>
          </p:nvSpPr>
          <p:spPr bwMode="auto">
            <a:xfrm>
              <a:off x="1043" y="2831"/>
              <a:ext cx="24" cy="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79" name="Rectangle 560"/>
            <p:cNvSpPr>
              <a:spLocks noChangeArrowheads="1"/>
            </p:cNvSpPr>
            <p:nvPr/>
          </p:nvSpPr>
          <p:spPr bwMode="auto">
            <a:xfrm>
              <a:off x="1043" y="2885"/>
              <a:ext cx="24" cy="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80" name="Rectangle 561"/>
            <p:cNvSpPr>
              <a:spLocks noChangeArrowheads="1"/>
            </p:cNvSpPr>
            <p:nvPr/>
          </p:nvSpPr>
          <p:spPr bwMode="auto">
            <a:xfrm>
              <a:off x="1043" y="2922"/>
              <a:ext cx="24" cy="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81" name="Rectangle 562"/>
            <p:cNvSpPr>
              <a:spLocks noChangeArrowheads="1"/>
            </p:cNvSpPr>
            <p:nvPr/>
          </p:nvSpPr>
          <p:spPr bwMode="auto">
            <a:xfrm>
              <a:off x="1043" y="2982"/>
              <a:ext cx="24" cy="6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82" name="Rectangle 563"/>
            <p:cNvSpPr>
              <a:spLocks noChangeArrowheads="1"/>
            </p:cNvSpPr>
            <p:nvPr/>
          </p:nvSpPr>
          <p:spPr bwMode="auto">
            <a:xfrm>
              <a:off x="1043" y="3048"/>
              <a:ext cx="24"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83" name="Rectangle 564"/>
            <p:cNvSpPr>
              <a:spLocks noChangeArrowheads="1"/>
            </p:cNvSpPr>
            <p:nvPr/>
          </p:nvSpPr>
          <p:spPr bwMode="auto">
            <a:xfrm>
              <a:off x="1043" y="3120"/>
              <a:ext cx="24" cy="1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84" name="Rectangle 565"/>
            <p:cNvSpPr>
              <a:spLocks noChangeArrowheads="1"/>
            </p:cNvSpPr>
            <p:nvPr/>
          </p:nvSpPr>
          <p:spPr bwMode="auto">
            <a:xfrm>
              <a:off x="1043" y="3234"/>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85" name="Rectangle 566"/>
            <p:cNvSpPr>
              <a:spLocks noChangeArrowheads="1"/>
            </p:cNvSpPr>
            <p:nvPr/>
          </p:nvSpPr>
          <p:spPr bwMode="auto">
            <a:xfrm>
              <a:off x="1043" y="1129"/>
              <a:ext cx="24" cy="2129"/>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sp>
          <p:nvSpPr>
            <p:cNvPr id="116186" name="Rectangle 567"/>
            <p:cNvSpPr>
              <a:spLocks noChangeArrowheads="1"/>
            </p:cNvSpPr>
            <p:nvPr/>
          </p:nvSpPr>
          <p:spPr bwMode="auto">
            <a:xfrm>
              <a:off x="815" y="1129"/>
              <a:ext cx="228" cy="27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87" name="Rectangle 568"/>
            <p:cNvSpPr>
              <a:spLocks noChangeArrowheads="1"/>
            </p:cNvSpPr>
            <p:nvPr/>
          </p:nvSpPr>
          <p:spPr bwMode="auto">
            <a:xfrm>
              <a:off x="815" y="1400"/>
              <a:ext cx="228" cy="1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88" name="Rectangle 569"/>
            <p:cNvSpPr>
              <a:spLocks noChangeArrowheads="1"/>
            </p:cNvSpPr>
            <p:nvPr/>
          </p:nvSpPr>
          <p:spPr bwMode="auto">
            <a:xfrm>
              <a:off x="815" y="1580"/>
              <a:ext cx="228" cy="1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89" name="Rectangle 570"/>
            <p:cNvSpPr>
              <a:spLocks noChangeArrowheads="1"/>
            </p:cNvSpPr>
            <p:nvPr/>
          </p:nvSpPr>
          <p:spPr bwMode="auto">
            <a:xfrm>
              <a:off x="815" y="1712"/>
              <a:ext cx="228" cy="1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90" name="Rectangle 571"/>
            <p:cNvSpPr>
              <a:spLocks noChangeArrowheads="1"/>
            </p:cNvSpPr>
            <p:nvPr/>
          </p:nvSpPr>
          <p:spPr bwMode="auto">
            <a:xfrm>
              <a:off x="815" y="1815"/>
              <a:ext cx="228" cy="4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91" name="Rectangle 572"/>
            <p:cNvSpPr>
              <a:spLocks noChangeArrowheads="1"/>
            </p:cNvSpPr>
            <p:nvPr/>
          </p:nvSpPr>
          <p:spPr bwMode="auto">
            <a:xfrm>
              <a:off x="815" y="1863"/>
              <a:ext cx="228" cy="9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92" name="Rectangle 573"/>
            <p:cNvSpPr>
              <a:spLocks noChangeArrowheads="1"/>
            </p:cNvSpPr>
            <p:nvPr/>
          </p:nvSpPr>
          <p:spPr bwMode="auto">
            <a:xfrm>
              <a:off x="815" y="1959"/>
              <a:ext cx="228" cy="7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93" name="Rectangle 574"/>
            <p:cNvSpPr>
              <a:spLocks noChangeArrowheads="1"/>
            </p:cNvSpPr>
            <p:nvPr/>
          </p:nvSpPr>
          <p:spPr bwMode="auto">
            <a:xfrm>
              <a:off x="815" y="2037"/>
              <a:ext cx="228" cy="7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94" name="Rectangle 575"/>
            <p:cNvSpPr>
              <a:spLocks noChangeArrowheads="1"/>
            </p:cNvSpPr>
            <p:nvPr/>
          </p:nvSpPr>
          <p:spPr bwMode="auto">
            <a:xfrm>
              <a:off x="815" y="2115"/>
              <a:ext cx="228" cy="6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95" name="Rectangle 576"/>
            <p:cNvSpPr>
              <a:spLocks noChangeArrowheads="1"/>
            </p:cNvSpPr>
            <p:nvPr/>
          </p:nvSpPr>
          <p:spPr bwMode="auto">
            <a:xfrm>
              <a:off x="815" y="2182"/>
              <a:ext cx="228"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96" name="Rectangle 577"/>
            <p:cNvSpPr>
              <a:spLocks noChangeArrowheads="1"/>
            </p:cNvSpPr>
            <p:nvPr/>
          </p:nvSpPr>
          <p:spPr bwMode="auto">
            <a:xfrm>
              <a:off x="815" y="2254"/>
              <a:ext cx="228" cy="7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97" name="Rectangle 578"/>
            <p:cNvSpPr>
              <a:spLocks noChangeArrowheads="1"/>
            </p:cNvSpPr>
            <p:nvPr/>
          </p:nvSpPr>
          <p:spPr bwMode="auto">
            <a:xfrm>
              <a:off x="815" y="2332"/>
              <a:ext cx="228"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98" name="Rectangle 579"/>
            <p:cNvSpPr>
              <a:spLocks noChangeArrowheads="1"/>
            </p:cNvSpPr>
            <p:nvPr/>
          </p:nvSpPr>
          <p:spPr bwMode="auto">
            <a:xfrm>
              <a:off x="815" y="2404"/>
              <a:ext cx="228" cy="7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99" name="Rectangle 580"/>
            <p:cNvSpPr>
              <a:spLocks noChangeArrowheads="1"/>
            </p:cNvSpPr>
            <p:nvPr/>
          </p:nvSpPr>
          <p:spPr bwMode="auto">
            <a:xfrm>
              <a:off x="815" y="2482"/>
              <a:ext cx="228" cy="9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00" name="Rectangle 581"/>
            <p:cNvSpPr>
              <a:spLocks noChangeArrowheads="1"/>
            </p:cNvSpPr>
            <p:nvPr/>
          </p:nvSpPr>
          <p:spPr bwMode="auto">
            <a:xfrm>
              <a:off x="815" y="2573"/>
              <a:ext cx="228" cy="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01" name="Rectangle 582"/>
            <p:cNvSpPr>
              <a:spLocks noChangeArrowheads="1"/>
            </p:cNvSpPr>
            <p:nvPr/>
          </p:nvSpPr>
          <p:spPr bwMode="auto">
            <a:xfrm>
              <a:off x="815" y="2663"/>
              <a:ext cx="228" cy="1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02" name="Rectangle 583"/>
            <p:cNvSpPr>
              <a:spLocks noChangeArrowheads="1"/>
            </p:cNvSpPr>
            <p:nvPr/>
          </p:nvSpPr>
          <p:spPr bwMode="auto">
            <a:xfrm>
              <a:off x="815" y="2777"/>
              <a:ext cx="228" cy="1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03" name="Rectangle 584"/>
            <p:cNvSpPr>
              <a:spLocks noChangeArrowheads="1"/>
            </p:cNvSpPr>
            <p:nvPr/>
          </p:nvSpPr>
          <p:spPr bwMode="auto">
            <a:xfrm>
              <a:off x="815" y="2922"/>
              <a:ext cx="228" cy="10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04" name="Rectangle 585"/>
            <p:cNvSpPr>
              <a:spLocks noChangeArrowheads="1"/>
            </p:cNvSpPr>
            <p:nvPr/>
          </p:nvSpPr>
          <p:spPr bwMode="auto">
            <a:xfrm>
              <a:off x="815" y="3024"/>
              <a:ext cx="228" cy="2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205" name="Rectangle 586"/>
            <p:cNvSpPr>
              <a:spLocks noChangeArrowheads="1"/>
            </p:cNvSpPr>
            <p:nvPr/>
          </p:nvSpPr>
          <p:spPr bwMode="auto">
            <a:xfrm>
              <a:off x="815" y="1129"/>
              <a:ext cx="228" cy="2129"/>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grpSp>
      <p:grpSp>
        <p:nvGrpSpPr>
          <p:cNvPr id="115817" name="Group 587"/>
          <p:cNvGrpSpPr>
            <a:grpSpLocks/>
          </p:cNvGrpSpPr>
          <p:nvPr/>
        </p:nvGrpSpPr>
        <p:grpSpPr bwMode="auto">
          <a:xfrm>
            <a:off x="2738439" y="4136034"/>
            <a:ext cx="367948" cy="1205904"/>
            <a:chOff x="1627" y="2446"/>
            <a:chExt cx="252" cy="812"/>
          </a:xfrm>
        </p:grpSpPr>
        <p:sp>
          <p:nvSpPr>
            <p:cNvPr id="116084" name="Rectangle 588"/>
            <p:cNvSpPr>
              <a:spLocks noChangeArrowheads="1"/>
            </p:cNvSpPr>
            <p:nvPr/>
          </p:nvSpPr>
          <p:spPr bwMode="auto">
            <a:xfrm>
              <a:off x="1855" y="2446"/>
              <a:ext cx="24" cy="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85" name="Rectangle 589"/>
            <p:cNvSpPr>
              <a:spLocks noChangeArrowheads="1"/>
            </p:cNvSpPr>
            <p:nvPr/>
          </p:nvSpPr>
          <p:spPr bwMode="auto">
            <a:xfrm>
              <a:off x="1855" y="2531"/>
              <a:ext cx="24" cy="4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86" name="Rectangle 590"/>
            <p:cNvSpPr>
              <a:spLocks noChangeArrowheads="1"/>
            </p:cNvSpPr>
            <p:nvPr/>
          </p:nvSpPr>
          <p:spPr bwMode="auto">
            <a:xfrm>
              <a:off x="1855" y="2579"/>
              <a:ext cx="24"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87" name="Rectangle 591"/>
            <p:cNvSpPr>
              <a:spLocks noChangeArrowheads="1"/>
            </p:cNvSpPr>
            <p:nvPr/>
          </p:nvSpPr>
          <p:spPr bwMode="auto">
            <a:xfrm>
              <a:off x="1855" y="2615"/>
              <a:ext cx="24"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88" name="Rectangle 592"/>
            <p:cNvSpPr>
              <a:spLocks noChangeArrowheads="1"/>
            </p:cNvSpPr>
            <p:nvPr/>
          </p:nvSpPr>
          <p:spPr bwMode="auto">
            <a:xfrm>
              <a:off x="1855" y="2657"/>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89" name="Rectangle 593"/>
            <p:cNvSpPr>
              <a:spLocks noChangeArrowheads="1"/>
            </p:cNvSpPr>
            <p:nvPr/>
          </p:nvSpPr>
          <p:spPr bwMode="auto">
            <a:xfrm>
              <a:off x="1855" y="2681"/>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90" name="Rectangle 594"/>
            <p:cNvSpPr>
              <a:spLocks noChangeArrowheads="1"/>
            </p:cNvSpPr>
            <p:nvPr/>
          </p:nvSpPr>
          <p:spPr bwMode="auto">
            <a:xfrm>
              <a:off x="1855" y="2705"/>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91" name="Rectangle 595"/>
            <p:cNvSpPr>
              <a:spLocks noChangeArrowheads="1"/>
            </p:cNvSpPr>
            <p:nvPr/>
          </p:nvSpPr>
          <p:spPr bwMode="auto">
            <a:xfrm>
              <a:off x="1855" y="2729"/>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92" name="Rectangle 596"/>
            <p:cNvSpPr>
              <a:spLocks noChangeArrowheads="1"/>
            </p:cNvSpPr>
            <p:nvPr/>
          </p:nvSpPr>
          <p:spPr bwMode="auto">
            <a:xfrm>
              <a:off x="1855" y="2747"/>
              <a:ext cx="24" cy="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93" name="Rectangle 597"/>
            <p:cNvSpPr>
              <a:spLocks noChangeArrowheads="1"/>
            </p:cNvSpPr>
            <p:nvPr/>
          </p:nvSpPr>
          <p:spPr bwMode="auto">
            <a:xfrm>
              <a:off x="1855" y="2759"/>
              <a:ext cx="24" cy="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94" name="Rectangle 598"/>
            <p:cNvSpPr>
              <a:spLocks noChangeArrowheads="1"/>
            </p:cNvSpPr>
            <p:nvPr/>
          </p:nvSpPr>
          <p:spPr bwMode="auto">
            <a:xfrm>
              <a:off x="1855" y="2771"/>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95" name="Rectangle 599"/>
            <p:cNvSpPr>
              <a:spLocks noChangeArrowheads="1"/>
            </p:cNvSpPr>
            <p:nvPr/>
          </p:nvSpPr>
          <p:spPr bwMode="auto">
            <a:xfrm>
              <a:off x="1855" y="2789"/>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96" name="Rectangle 600"/>
            <p:cNvSpPr>
              <a:spLocks noChangeArrowheads="1"/>
            </p:cNvSpPr>
            <p:nvPr/>
          </p:nvSpPr>
          <p:spPr bwMode="auto">
            <a:xfrm>
              <a:off x="1855" y="2807"/>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97" name="Rectangle 601"/>
            <p:cNvSpPr>
              <a:spLocks noChangeArrowheads="1"/>
            </p:cNvSpPr>
            <p:nvPr/>
          </p:nvSpPr>
          <p:spPr bwMode="auto">
            <a:xfrm>
              <a:off x="1855" y="2825"/>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98" name="Rectangle 602"/>
            <p:cNvSpPr>
              <a:spLocks noChangeArrowheads="1"/>
            </p:cNvSpPr>
            <p:nvPr/>
          </p:nvSpPr>
          <p:spPr bwMode="auto">
            <a:xfrm>
              <a:off x="1855" y="2843"/>
              <a:ext cx="24" cy="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99" name="Rectangle 603"/>
            <p:cNvSpPr>
              <a:spLocks noChangeArrowheads="1"/>
            </p:cNvSpPr>
            <p:nvPr/>
          </p:nvSpPr>
          <p:spPr bwMode="auto">
            <a:xfrm>
              <a:off x="1855" y="2855"/>
              <a:ext cx="24" cy="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00" name="Rectangle 604"/>
            <p:cNvSpPr>
              <a:spLocks noChangeArrowheads="1"/>
            </p:cNvSpPr>
            <p:nvPr/>
          </p:nvSpPr>
          <p:spPr bwMode="auto">
            <a:xfrm>
              <a:off x="1855" y="2867"/>
              <a:ext cx="24" cy="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01" name="Rectangle 605"/>
            <p:cNvSpPr>
              <a:spLocks noChangeArrowheads="1"/>
            </p:cNvSpPr>
            <p:nvPr/>
          </p:nvSpPr>
          <p:spPr bwMode="auto">
            <a:xfrm>
              <a:off x="1855" y="2879"/>
              <a:ext cx="24" cy="1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02" name="Rectangle 606"/>
            <p:cNvSpPr>
              <a:spLocks noChangeArrowheads="1"/>
            </p:cNvSpPr>
            <p:nvPr/>
          </p:nvSpPr>
          <p:spPr bwMode="auto">
            <a:xfrm>
              <a:off x="1855" y="2898"/>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03" name="Rectangle 607"/>
            <p:cNvSpPr>
              <a:spLocks noChangeArrowheads="1"/>
            </p:cNvSpPr>
            <p:nvPr/>
          </p:nvSpPr>
          <p:spPr bwMode="auto">
            <a:xfrm>
              <a:off x="1855" y="2916"/>
              <a:ext cx="24" cy="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04" name="Rectangle 608"/>
            <p:cNvSpPr>
              <a:spLocks noChangeArrowheads="1"/>
            </p:cNvSpPr>
            <p:nvPr/>
          </p:nvSpPr>
          <p:spPr bwMode="auto">
            <a:xfrm>
              <a:off x="1855" y="2928"/>
              <a:ext cx="24" cy="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05" name="Rectangle 609"/>
            <p:cNvSpPr>
              <a:spLocks noChangeArrowheads="1"/>
            </p:cNvSpPr>
            <p:nvPr/>
          </p:nvSpPr>
          <p:spPr bwMode="auto">
            <a:xfrm>
              <a:off x="1855" y="2940"/>
              <a:ext cx="24" cy="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06" name="Rectangle 610"/>
            <p:cNvSpPr>
              <a:spLocks noChangeArrowheads="1"/>
            </p:cNvSpPr>
            <p:nvPr/>
          </p:nvSpPr>
          <p:spPr bwMode="auto">
            <a:xfrm>
              <a:off x="1855" y="2952"/>
              <a:ext cx="24" cy="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07" name="Rectangle 611"/>
            <p:cNvSpPr>
              <a:spLocks noChangeArrowheads="1"/>
            </p:cNvSpPr>
            <p:nvPr/>
          </p:nvSpPr>
          <p:spPr bwMode="auto">
            <a:xfrm>
              <a:off x="1855" y="2964"/>
              <a:ext cx="24" cy="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08" name="Rectangle 612"/>
            <p:cNvSpPr>
              <a:spLocks noChangeArrowheads="1"/>
            </p:cNvSpPr>
            <p:nvPr/>
          </p:nvSpPr>
          <p:spPr bwMode="auto">
            <a:xfrm>
              <a:off x="1855" y="2976"/>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09" name="Rectangle 613"/>
            <p:cNvSpPr>
              <a:spLocks noChangeArrowheads="1"/>
            </p:cNvSpPr>
            <p:nvPr/>
          </p:nvSpPr>
          <p:spPr bwMode="auto">
            <a:xfrm>
              <a:off x="1855" y="2994"/>
              <a:ext cx="24" cy="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10" name="Rectangle 614"/>
            <p:cNvSpPr>
              <a:spLocks noChangeArrowheads="1"/>
            </p:cNvSpPr>
            <p:nvPr/>
          </p:nvSpPr>
          <p:spPr bwMode="auto">
            <a:xfrm>
              <a:off x="1855" y="3006"/>
              <a:ext cx="24" cy="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11" name="Rectangle 615"/>
            <p:cNvSpPr>
              <a:spLocks noChangeArrowheads="1"/>
            </p:cNvSpPr>
            <p:nvPr/>
          </p:nvSpPr>
          <p:spPr bwMode="auto">
            <a:xfrm>
              <a:off x="1855" y="3018"/>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12" name="Rectangle 616"/>
            <p:cNvSpPr>
              <a:spLocks noChangeArrowheads="1"/>
            </p:cNvSpPr>
            <p:nvPr/>
          </p:nvSpPr>
          <p:spPr bwMode="auto">
            <a:xfrm>
              <a:off x="1855" y="3036"/>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13" name="Rectangle 617"/>
            <p:cNvSpPr>
              <a:spLocks noChangeArrowheads="1"/>
            </p:cNvSpPr>
            <p:nvPr/>
          </p:nvSpPr>
          <p:spPr bwMode="auto">
            <a:xfrm>
              <a:off x="1855" y="3054"/>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14" name="Rectangle 618"/>
            <p:cNvSpPr>
              <a:spLocks noChangeArrowheads="1"/>
            </p:cNvSpPr>
            <p:nvPr/>
          </p:nvSpPr>
          <p:spPr bwMode="auto">
            <a:xfrm>
              <a:off x="1855" y="3072"/>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15" name="Rectangle 619"/>
            <p:cNvSpPr>
              <a:spLocks noChangeArrowheads="1"/>
            </p:cNvSpPr>
            <p:nvPr/>
          </p:nvSpPr>
          <p:spPr bwMode="auto">
            <a:xfrm>
              <a:off x="1855" y="3090"/>
              <a:ext cx="24" cy="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16" name="Rectangle 620"/>
            <p:cNvSpPr>
              <a:spLocks noChangeArrowheads="1"/>
            </p:cNvSpPr>
            <p:nvPr/>
          </p:nvSpPr>
          <p:spPr bwMode="auto">
            <a:xfrm>
              <a:off x="1855" y="3102"/>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17" name="Rectangle 621"/>
            <p:cNvSpPr>
              <a:spLocks noChangeArrowheads="1"/>
            </p:cNvSpPr>
            <p:nvPr/>
          </p:nvSpPr>
          <p:spPr bwMode="auto">
            <a:xfrm>
              <a:off x="1855" y="3120"/>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18" name="Rectangle 622"/>
            <p:cNvSpPr>
              <a:spLocks noChangeArrowheads="1"/>
            </p:cNvSpPr>
            <p:nvPr/>
          </p:nvSpPr>
          <p:spPr bwMode="auto">
            <a:xfrm>
              <a:off x="1855" y="3138"/>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19" name="Rectangle 623"/>
            <p:cNvSpPr>
              <a:spLocks noChangeArrowheads="1"/>
            </p:cNvSpPr>
            <p:nvPr/>
          </p:nvSpPr>
          <p:spPr bwMode="auto">
            <a:xfrm>
              <a:off x="1855" y="3162"/>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20" name="Rectangle 624"/>
            <p:cNvSpPr>
              <a:spLocks noChangeArrowheads="1"/>
            </p:cNvSpPr>
            <p:nvPr/>
          </p:nvSpPr>
          <p:spPr bwMode="auto">
            <a:xfrm>
              <a:off x="1855" y="3186"/>
              <a:ext cx="24"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21" name="Rectangle 625"/>
            <p:cNvSpPr>
              <a:spLocks noChangeArrowheads="1"/>
            </p:cNvSpPr>
            <p:nvPr/>
          </p:nvSpPr>
          <p:spPr bwMode="auto">
            <a:xfrm>
              <a:off x="1855" y="3216"/>
              <a:ext cx="24"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22" name="Rectangle 626"/>
            <p:cNvSpPr>
              <a:spLocks noChangeArrowheads="1"/>
            </p:cNvSpPr>
            <p:nvPr/>
          </p:nvSpPr>
          <p:spPr bwMode="auto">
            <a:xfrm>
              <a:off x="1855" y="3252"/>
              <a:ext cx="24" cy="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23" name="Rectangle 627"/>
            <p:cNvSpPr>
              <a:spLocks noChangeArrowheads="1"/>
            </p:cNvSpPr>
            <p:nvPr/>
          </p:nvSpPr>
          <p:spPr bwMode="auto">
            <a:xfrm>
              <a:off x="1855" y="2446"/>
              <a:ext cx="24" cy="812"/>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sp>
          <p:nvSpPr>
            <p:cNvPr id="116124" name="Rectangle 628"/>
            <p:cNvSpPr>
              <a:spLocks noChangeArrowheads="1"/>
            </p:cNvSpPr>
            <p:nvPr/>
          </p:nvSpPr>
          <p:spPr bwMode="auto">
            <a:xfrm>
              <a:off x="1627" y="2446"/>
              <a:ext cx="228" cy="10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25" name="Rectangle 629"/>
            <p:cNvSpPr>
              <a:spLocks noChangeArrowheads="1"/>
            </p:cNvSpPr>
            <p:nvPr/>
          </p:nvSpPr>
          <p:spPr bwMode="auto">
            <a:xfrm>
              <a:off x="1627" y="2555"/>
              <a:ext cx="228" cy="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26" name="Rectangle 630"/>
            <p:cNvSpPr>
              <a:spLocks noChangeArrowheads="1"/>
            </p:cNvSpPr>
            <p:nvPr/>
          </p:nvSpPr>
          <p:spPr bwMode="auto">
            <a:xfrm>
              <a:off x="1627" y="2615"/>
              <a:ext cx="228" cy="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27" name="Rectangle 631"/>
            <p:cNvSpPr>
              <a:spLocks noChangeArrowheads="1"/>
            </p:cNvSpPr>
            <p:nvPr/>
          </p:nvSpPr>
          <p:spPr bwMode="auto">
            <a:xfrm>
              <a:off x="1627" y="2669"/>
              <a:ext cx="228"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28" name="Rectangle 632"/>
            <p:cNvSpPr>
              <a:spLocks noChangeArrowheads="1"/>
            </p:cNvSpPr>
            <p:nvPr/>
          </p:nvSpPr>
          <p:spPr bwMode="auto">
            <a:xfrm>
              <a:off x="1627" y="2705"/>
              <a:ext cx="228"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29" name="Rectangle 633"/>
            <p:cNvSpPr>
              <a:spLocks noChangeArrowheads="1"/>
            </p:cNvSpPr>
            <p:nvPr/>
          </p:nvSpPr>
          <p:spPr bwMode="auto">
            <a:xfrm>
              <a:off x="1627" y="2747"/>
              <a:ext cx="228"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30" name="Rectangle 634"/>
            <p:cNvSpPr>
              <a:spLocks noChangeArrowheads="1"/>
            </p:cNvSpPr>
            <p:nvPr/>
          </p:nvSpPr>
          <p:spPr bwMode="auto">
            <a:xfrm>
              <a:off x="1627" y="2783"/>
              <a:ext cx="22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31" name="Rectangle 635"/>
            <p:cNvSpPr>
              <a:spLocks noChangeArrowheads="1"/>
            </p:cNvSpPr>
            <p:nvPr/>
          </p:nvSpPr>
          <p:spPr bwMode="auto">
            <a:xfrm>
              <a:off x="1627" y="2807"/>
              <a:ext cx="22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32" name="Rectangle 636"/>
            <p:cNvSpPr>
              <a:spLocks noChangeArrowheads="1"/>
            </p:cNvSpPr>
            <p:nvPr/>
          </p:nvSpPr>
          <p:spPr bwMode="auto">
            <a:xfrm>
              <a:off x="1627" y="2831"/>
              <a:ext cx="22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33" name="Rectangle 637"/>
            <p:cNvSpPr>
              <a:spLocks noChangeArrowheads="1"/>
            </p:cNvSpPr>
            <p:nvPr/>
          </p:nvSpPr>
          <p:spPr bwMode="auto">
            <a:xfrm>
              <a:off x="1627" y="2861"/>
              <a:ext cx="228" cy="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34" name="Rectangle 638"/>
            <p:cNvSpPr>
              <a:spLocks noChangeArrowheads="1"/>
            </p:cNvSpPr>
            <p:nvPr/>
          </p:nvSpPr>
          <p:spPr bwMode="auto">
            <a:xfrm>
              <a:off x="1627" y="2898"/>
              <a:ext cx="22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35" name="Rectangle 639"/>
            <p:cNvSpPr>
              <a:spLocks noChangeArrowheads="1"/>
            </p:cNvSpPr>
            <p:nvPr/>
          </p:nvSpPr>
          <p:spPr bwMode="auto">
            <a:xfrm>
              <a:off x="1627" y="2922"/>
              <a:ext cx="22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36" name="Rectangle 640"/>
            <p:cNvSpPr>
              <a:spLocks noChangeArrowheads="1"/>
            </p:cNvSpPr>
            <p:nvPr/>
          </p:nvSpPr>
          <p:spPr bwMode="auto">
            <a:xfrm>
              <a:off x="1627" y="2946"/>
              <a:ext cx="228"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37" name="Rectangle 641"/>
            <p:cNvSpPr>
              <a:spLocks noChangeArrowheads="1"/>
            </p:cNvSpPr>
            <p:nvPr/>
          </p:nvSpPr>
          <p:spPr bwMode="auto">
            <a:xfrm>
              <a:off x="1627" y="2988"/>
              <a:ext cx="22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38" name="Rectangle 642"/>
            <p:cNvSpPr>
              <a:spLocks noChangeArrowheads="1"/>
            </p:cNvSpPr>
            <p:nvPr/>
          </p:nvSpPr>
          <p:spPr bwMode="auto">
            <a:xfrm>
              <a:off x="1627" y="3012"/>
              <a:ext cx="228"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39" name="Rectangle 643"/>
            <p:cNvSpPr>
              <a:spLocks noChangeArrowheads="1"/>
            </p:cNvSpPr>
            <p:nvPr/>
          </p:nvSpPr>
          <p:spPr bwMode="auto">
            <a:xfrm>
              <a:off x="1627" y="3048"/>
              <a:ext cx="228" cy="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40" name="Rectangle 644"/>
            <p:cNvSpPr>
              <a:spLocks noChangeArrowheads="1"/>
            </p:cNvSpPr>
            <p:nvPr/>
          </p:nvSpPr>
          <p:spPr bwMode="auto">
            <a:xfrm>
              <a:off x="1627" y="3102"/>
              <a:ext cx="228" cy="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41" name="Rectangle 645"/>
            <p:cNvSpPr>
              <a:spLocks noChangeArrowheads="1"/>
            </p:cNvSpPr>
            <p:nvPr/>
          </p:nvSpPr>
          <p:spPr bwMode="auto">
            <a:xfrm>
              <a:off x="1627" y="3162"/>
              <a:ext cx="228" cy="9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142" name="Rectangle 646"/>
            <p:cNvSpPr>
              <a:spLocks noChangeArrowheads="1"/>
            </p:cNvSpPr>
            <p:nvPr/>
          </p:nvSpPr>
          <p:spPr bwMode="auto">
            <a:xfrm>
              <a:off x="1627" y="2446"/>
              <a:ext cx="228" cy="812"/>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sp>
          <p:nvSpPr>
            <p:cNvPr id="116143" name="Freeform 647"/>
            <p:cNvSpPr>
              <a:spLocks/>
            </p:cNvSpPr>
            <p:nvPr/>
          </p:nvSpPr>
          <p:spPr bwMode="auto">
            <a:xfrm>
              <a:off x="1627" y="2446"/>
              <a:ext cx="252" cy="0"/>
            </a:xfrm>
            <a:custGeom>
              <a:avLst/>
              <a:gdLst>
                <a:gd name="T0" fmla="*/ 228 w 252"/>
                <a:gd name="T1" fmla="*/ 252 w 252"/>
                <a:gd name="T2" fmla="*/ 18 w 252"/>
                <a:gd name="T3" fmla="*/ 0 w 252"/>
                <a:gd name="T4" fmla="*/ 228 w 252"/>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252">
                  <a:moveTo>
                    <a:pt x="228" y="0"/>
                  </a:moveTo>
                  <a:lnTo>
                    <a:pt x="252" y="0"/>
                  </a:lnTo>
                  <a:lnTo>
                    <a:pt x="18" y="0"/>
                  </a:lnTo>
                  <a:lnTo>
                    <a:pt x="0" y="0"/>
                  </a:lnTo>
                  <a:lnTo>
                    <a:pt x="228" y="0"/>
                  </a:lnTo>
                  <a:close/>
                </a:path>
              </a:pathLst>
            </a:custGeom>
            <a:solidFill>
              <a:schemeClr val="accent1"/>
            </a:solidFill>
            <a:ln>
              <a:noFill/>
            </a:ln>
            <a:extLst>
              <a:ext uri="{91240B29-F687-4F45-9708-019B960494DF}">
                <a14:hiddenLine xmlns:a14="http://schemas.microsoft.com/office/drawing/2010/main" w="19050">
                  <a:solidFill>
                    <a:srgbClr val="000000"/>
                  </a:solidFill>
                  <a:prstDash val="solid"/>
                  <a:round/>
                  <a:headEnd/>
                  <a:tailEnd/>
                </a14:hiddenLine>
              </a:ext>
            </a:extLst>
          </p:spPr>
          <p:txBody>
            <a:bodyPr/>
            <a:lstStyle/>
            <a:p>
              <a:endParaRPr lang="en-US">
                <a:solidFill>
                  <a:srgbClr val="2F2B20"/>
                </a:solidFill>
              </a:endParaRPr>
            </a:p>
          </p:txBody>
        </p:sp>
      </p:grpSp>
      <p:grpSp>
        <p:nvGrpSpPr>
          <p:cNvPr id="115818" name="Group 648"/>
          <p:cNvGrpSpPr>
            <a:grpSpLocks/>
          </p:cNvGrpSpPr>
          <p:nvPr/>
        </p:nvGrpSpPr>
        <p:grpSpPr bwMode="auto">
          <a:xfrm>
            <a:off x="5243513" y="2179790"/>
            <a:ext cx="369444" cy="3162148"/>
            <a:chOff x="3245" y="1129"/>
            <a:chExt cx="253" cy="2129"/>
          </a:xfrm>
        </p:grpSpPr>
        <p:sp>
          <p:nvSpPr>
            <p:cNvPr id="116022" name="Rectangle 649"/>
            <p:cNvSpPr>
              <a:spLocks noChangeArrowheads="1"/>
            </p:cNvSpPr>
            <p:nvPr/>
          </p:nvSpPr>
          <p:spPr bwMode="auto">
            <a:xfrm>
              <a:off x="3480" y="1129"/>
              <a:ext cx="18" cy="20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23" name="Rectangle 650"/>
            <p:cNvSpPr>
              <a:spLocks noChangeArrowheads="1"/>
            </p:cNvSpPr>
            <p:nvPr/>
          </p:nvSpPr>
          <p:spPr bwMode="auto">
            <a:xfrm>
              <a:off x="3480" y="1333"/>
              <a:ext cx="18" cy="13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24" name="Rectangle 651"/>
            <p:cNvSpPr>
              <a:spLocks noChangeArrowheads="1"/>
            </p:cNvSpPr>
            <p:nvPr/>
          </p:nvSpPr>
          <p:spPr bwMode="auto">
            <a:xfrm>
              <a:off x="3480" y="1472"/>
              <a:ext cx="18" cy="1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25" name="Rectangle 652"/>
            <p:cNvSpPr>
              <a:spLocks noChangeArrowheads="1"/>
            </p:cNvSpPr>
            <p:nvPr/>
          </p:nvSpPr>
          <p:spPr bwMode="auto">
            <a:xfrm>
              <a:off x="3480" y="1592"/>
              <a:ext cx="18" cy="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26" name="Rectangle 653"/>
            <p:cNvSpPr>
              <a:spLocks noChangeArrowheads="1"/>
            </p:cNvSpPr>
            <p:nvPr/>
          </p:nvSpPr>
          <p:spPr bwMode="auto">
            <a:xfrm>
              <a:off x="3480" y="1676"/>
              <a:ext cx="18" cy="6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27" name="Rectangle 654"/>
            <p:cNvSpPr>
              <a:spLocks noChangeArrowheads="1"/>
            </p:cNvSpPr>
            <p:nvPr/>
          </p:nvSpPr>
          <p:spPr bwMode="auto">
            <a:xfrm>
              <a:off x="3480" y="1742"/>
              <a:ext cx="18" cy="6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28" name="Rectangle 655"/>
            <p:cNvSpPr>
              <a:spLocks noChangeArrowheads="1"/>
            </p:cNvSpPr>
            <p:nvPr/>
          </p:nvSpPr>
          <p:spPr bwMode="auto">
            <a:xfrm>
              <a:off x="3480" y="1809"/>
              <a:ext cx="18" cy="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29" name="Rectangle 656"/>
            <p:cNvSpPr>
              <a:spLocks noChangeArrowheads="1"/>
            </p:cNvSpPr>
            <p:nvPr/>
          </p:nvSpPr>
          <p:spPr bwMode="auto">
            <a:xfrm>
              <a:off x="3480" y="1863"/>
              <a:ext cx="18" cy="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30" name="Rectangle 657"/>
            <p:cNvSpPr>
              <a:spLocks noChangeArrowheads="1"/>
            </p:cNvSpPr>
            <p:nvPr/>
          </p:nvSpPr>
          <p:spPr bwMode="auto">
            <a:xfrm>
              <a:off x="3480" y="1917"/>
              <a:ext cx="18"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31" name="Rectangle 658"/>
            <p:cNvSpPr>
              <a:spLocks noChangeArrowheads="1"/>
            </p:cNvSpPr>
            <p:nvPr/>
          </p:nvSpPr>
          <p:spPr bwMode="auto">
            <a:xfrm>
              <a:off x="3480" y="1959"/>
              <a:ext cx="1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32" name="Rectangle 659"/>
            <p:cNvSpPr>
              <a:spLocks noChangeArrowheads="1"/>
            </p:cNvSpPr>
            <p:nvPr/>
          </p:nvSpPr>
          <p:spPr bwMode="auto">
            <a:xfrm>
              <a:off x="3480" y="1989"/>
              <a:ext cx="18" cy="4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33" name="Rectangle 660"/>
            <p:cNvSpPr>
              <a:spLocks noChangeArrowheads="1"/>
            </p:cNvSpPr>
            <p:nvPr/>
          </p:nvSpPr>
          <p:spPr bwMode="auto">
            <a:xfrm>
              <a:off x="3480" y="2037"/>
              <a:ext cx="1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34" name="Rectangle 661"/>
            <p:cNvSpPr>
              <a:spLocks noChangeArrowheads="1"/>
            </p:cNvSpPr>
            <p:nvPr/>
          </p:nvSpPr>
          <p:spPr bwMode="auto">
            <a:xfrm>
              <a:off x="3480" y="2067"/>
              <a:ext cx="1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35" name="Rectangle 662"/>
            <p:cNvSpPr>
              <a:spLocks noChangeArrowheads="1"/>
            </p:cNvSpPr>
            <p:nvPr/>
          </p:nvSpPr>
          <p:spPr bwMode="auto">
            <a:xfrm>
              <a:off x="3480" y="2097"/>
              <a:ext cx="18" cy="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36" name="Rectangle 663"/>
            <p:cNvSpPr>
              <a:spLocks noChangeArrowheads="1"/>
            </p:cNvSpPr>
            <p:nvPr/>
          </p:nvSpPr>
          <p:spPr bwMode="auto">
            <a:xfrm>
              <a:off x="3480" y="2140"/>
              <a:ext cx="18"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37" name="Rectangle 664"/>
            <p:cNvSpPr>
              <a:spLocks noChangeArrowheads="1"/>
            </p:cNvSpPr>
            <p:nvPr/>
          </p:nvSpPr>
          <p:spPr bwMode="auto">
            <a:xfrm>
              <a:off x="3480" y="2176"/>
              <a:ext cx="1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38" name="Rectangle 665"/>
            <p:cNvSpPr>
              <a:spLocks noChangeArrowheads="1"/>
            </p:cNvSpPr>
            <p:nvPr/>
          </p:nvSpPr>
          <p:spPr bwMode="auto">
            <a:xfrm>
              <a:off x="3480" y="2200"/>
              <a:ext cx="1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39" name="Rectangle 666"/>
            <p:cNvSpPr>
              <a:spLocks noChangeArrowheads="1"/>
            </p:cNvSpPr>
            <p:nvPr/>
          </p:nvSpPr>
          <p:spPr bwMode="auto">
            <a:xfrm>
              <a:off x="3480" y="2230"/>
              <a:ext cx="1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40" name="Rectangle 667"/>
            <p:cNvSpPr>
              <a:spLocks noChangeArrowheads="1"/>
            </p:cNvSpPr>
            <p:nvPr/>
          </p:nvSpPr>
          <p:spPr bwMode="auto">
            <a:xfrm>
              <a:off x="3480" y="2254"/>
              <a:ext cx="18"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41" name="Rectangle 668"/>
            <p:cNvSpPr>
              <a:spLocks noChangeArrowheads="1"/>
            </p:cNvSpPr>
            <p:nvPr/>
          </p:nvSpPr>
          <p:spPr bwMode="auto">
            <a:xfrm>
              <a:off x="3480" y="2290"/>
              <a:ext cx="18"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42" name="Rectangle 669"/>
            <p:cNvSpPr>
              <a:spLocks noChangeArrowheads="1"/>
            </p:cNvSpPr>
            <p:nvPr/>
          </p:nvSpPr>
          <p:spPr bwMode="auto">
            <a:xfrm>
              <a:off x="3480" y="2332"/>
              <a:ext cx="1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43" name="Rectangle 670"/>
            <p:cNvSpPr>
              <a:spLocks noChangeArrowheads="1"/>
            </p:cNvSpPr>
            <p:nvPr/>
          </p:nvSpPr>
          <p:spPr bwMode="auto">
            <a:xfrm>
              <a:off x="3480" y="2356"/>
              <a:ext cx="1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44" name="Rectangle 671"/>
            <p:cNvSpPr>
              <a:spLocks noChangeArrowheads="1"/>
            </p:cNvSpPr>
            <p:nvPr/>
          </p:nvSpPr>
          <p:spPr bwMode="auto">
            <a:xfrm>
              <a:off x="3480" y="2380"/>
              <a:ext cx="18"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45" name="Rectangle 672"/>
            <p:cNvSpPr>
              <a:spLocks noChangeArrowheads="1"/>
            </p:cNvSpPr>
            <p:nvPr/>
          </p:nvSpPr>
          <p:spPr bwMode="auto">
            <a:xfrm>
              <a:off x="3480" y="2416"/>
              <a:ext cx="1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46" name="Rectangle 673"/>
            <p:cNvSpPr>
              <a:spLocks noChangeArrowheads="1"/>
            </p:cNvSpPr>
            <p:nvPr/>
          </p:nvSpPr>
          <p:spPr bwMode="auto">
            <a:xfrm>
              <a:off x="3480" y="2446"/>
              <a:ext cx="1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47" name="Rectangle 674"/>
            <p:cNvSpPr>
              <a:spLocks noChangeArrowheads="1"/>
            </p:cNvSpPr>
            <p:nvPr/>
          </p:nvSpPr>
          <p:spPr bwMode="auto">
            <a:xfrm>
              <a:off x="3480" y="2470"/>
              <a:ext cx="18"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48" name="Rectangle 675"/>
            <p:cNvSpPr>
              <a:spLocks noChangeArrowheads="1"/>
            </p:cNvSpPr>
            <p:nvPr/>
          </p:nvSpPr>
          <p:spPr bwMode="auto">
            <a:xfrm>
              <a:off x="3480" y="2506"/>
              <a:ext cx="18" cy="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49" name="Rectangle 676"/>
            <p:cNvSpPr>
              <a:spLocks noChangeArrowheads="1"/>
            </p:cNvSpPr>
            <p:nvPr/>
          </p:nvSpPr>
          <p:spPr bwMode="auto">
            <a:xfrm>
              <a:off x="3480" y="2549"/>
              <a:ext cx="1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50" name="Rectangle 677"/>
            <p:cNvSpPr>
              <a:spLocks noChangeArrowheads="1"/>
            </p:cNvSpPr>
            <p:nvPr/>
          </p:nvSpPr>
          <p:spPr bwMode="auto">
            <a:xfrm>
              <a:off x="3480" y="2579"/>
              <a:ext cx="18"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51" name="Rectangle 678"/>
            <p:cNvSpPr>
              <a:spLocks noChangeArrowheads="1"/>
            </p:cNvSpPr>
            <p:nvPr/>
          </p:nvSpPr>
          <p:spPr bwMode="auto">
            <a:xfrm>
              <a:off x="3480" y="2621"/>
              <a:ext cx="18"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52" name="Rectangle 679"/>
            <p:cNvSpPr>
              <a:spLocks noChangeArrowheads="1"/>
            </p:cNvSpPr>
            <p:nvPr/>
          </p:nvSpPr>
          <p:spPr bwMode="auto">
            <a:xfrm>
              <a:off x="3480" y="2657"/>
              <a:ext cx="18"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53" name="Rectangle 680"/>
            <p:cNvSpPr>
              <a:spLocks noChangeArrowheads="1"/>
            </p:cNvSpPr>
            <p:nvPr/>
          </p:nvSpPr>
          <p:spPr bwMode="auto">
            <a:xfrm>
              <a:off x="3480" y="2699"/>
              <a:ext cx="18" cy="4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54" name="Rectangle 681"/>
            <p:cNvSpPr>
              <a:spLocks noChangeArrowheads="1"/>
            </p:cNvSpPr>
            <p:nvPr/>
          </p:nvSpPr>
          <p:spPr bwMode="auto">
            <a:xfrm>
              <a:off x="3480" y="2747"/>
              <a:ext cx="18"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55" name="Rectangle 682"/>
            <p:cNvSpPr>
              <a:spLocks noChangeArrowheads="1"/>
            </p:cNvSpPr>
            <p:nvPr/>
          </p:nvSpPr>
          <p:spPr bwMode="auto">
            <a:xfrm>
              <a:off x="3480" y="2789"/>
              <a:ext cx="18"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56" name="Rectangle 683"/>
            <p:cNvSpPr>
              <a:spLocks noChangeArrowheads="1"/>
            </p:cNvSpPr>
            <p:nvPr/>
          </p:nvSpPr>
          <p:spPr bwMode="auto">
            <a:xfrm>
              <a:off x="3480" y="2831"/>
              <a:ext cx="18" cy="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57" name="Rectangle 684"/>
            <p:cNvSpPr>
              <a:spLocks noChangeArrowheads="1"/>
            </p:cNvSpPr>
            <p:nvPr/>
          </p:nvSpPr>
          <p:spPr bwMode="auto">
            <a:xfrm>
              <a:off x="3480" y="2885"/>
              <a:ext cx="18" cy="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58" name="Rectangle 685"/>
            <p:cNvSpPr>
              <a:spLocks noChangeArrowheads="1"/>
            </p:cNvSpPr>
            <p:nvPr/>
          </p:nvSpPr>
          <p:spPr bwMode="auto">
            <a:xfrm>
              <a:off x="3480" y="2922"/>
              <a:ext cx="18" cy="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59" name="Rectangle 686"/>
            <p:cNvSpPr>
              <a:spLocks noChangeArrowheads="1"/>
            </p:cNvSpPr>
            <p:nvPr/>
          </p:nvSpPr>
          <p:spPr bwMode="auto">
            <a:xfrm>
              <a:off x="3480" y="2982"/>
              <a:ext cx="18" cy="6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60" name="Rectangle 687"/>
            <p:cNvSpPr>
              <a:spLocks noChangeArrowheads="1"/>
            </p:cNvSpPr>
            <p:nvPr/>
          </p:nvSpPr>
          <p:spPr bwMode="auto">
            <a:xfrm>
              <a:off x="3480" y="3048"/>
              <a:ext cx="18"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61" name="Rectangle 688"/>
            <p:cNvSpPr>
              <a:spLocks noChangeArrowheads="1"/>
            </p:cNvSpPr>
            <p:nvPr/>
          </p:nvSpPr>
          <p:spPr bwMode="auto">
            <a:xfrm>
              <a:off x="3480" y="3120"/>
              <a:ext cx="18" cy="1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62" name="Rectangle 689"/>
            <p:cNvSpPr>
              <a:spLocks noChangeArrowheads="1"/>
            </p:cNvSpPr>
            <p:nvPr/>
          </p:nvSpPr>
          <p:spPr bwMode="auto">
            <a:xfrm>
              <a:off x="3480" y="3234"/>
              <a:ext cx="1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63" name="Rectangle 690"/>
            <p:cNvSpPr>
              <a:spLocks noChangeArrowheads="1"/>
            </p:cNvSpPr>
            <p:nvPr/>
          </p:nvSpPr>
          <p:spPr bwMode="auto">
            <a:xfrm>
              <a:off x="3480" y="1129"/>
              <a:ext cx="18" cy="2129"/>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sp>
          <p:nvSpPr>
            <p:cNvPr id="116064" name="Rectangle 691"/>
            <p:cNvSpPr>
              <a:spLocks noChangeArrowheads="1"/>
            </p:cNvSpPr>
            <p:nvPr/>
          </p:nvSpPr>
          <p:spPr bwMode="auto">
            <a:xfrm>
              <a:off x="3245" y="1129"/>
              <a:ext cx="235" cy="27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65" name="Rectangle 692"/>
            <p:cNvSpPr>
              <a:spLocks noChangeArrowheads="1"/>
            </p:cNvSpPr>
            <p:nvPr/>
          </p:nvSpPr>
          <p:spPr bwMode="auto">
            <a:xfrm>
              <a:off x="3245" y="1400"/>
              <a:ext cx="235" cy="1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66" name="Rectangle 693"/>
            <p:cNvSpPr>
              <a:spLocks noChangeArrowheads="1"/>
            </p:cNvSpPr>
            <p:nvPr/>
          </p:nvSpPr>
          <p:spPr bwMode="auto">
            <a:xfrm>
              <a:off x="3245" y="1580"/>
              <a:ext cx="235" cy="1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67" name="Rectangle 694"/>
            <p:cNvSpPr>
              <a:spLocks noChangeArrowheads="1"/>
            </p:cNvSpPr>
            <p:nvPr/>
          </p:nvSpPr>
          <p:spPr bwMode="auto">
            <a:xfrm>
              <a:off x="3245" y="1712"/>
              <a:ext cx="235" cy="1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68" name="Rectangle 695"/>
            <p:cNvSpPr>
              <a:spLocks noChangeArrowheads="1"/>
            </p:cNvSpPr>
            <p:nvPr/>
          </p:nvSpPr>
          <p:spPr bwMode="auto">
            <a:xfrm>
              <a:off x="3245" y="1815"/>
              <a:ext cx="235" cy="4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69" name="Rectangle 696"/>
            <p:cNvSpPr>
              <a:spLocks noChangeArrowheads="1"/>
            </p:cNvSpPr>
            <p:nvPr/>
          </p:nvSpPr>
          <p:spPr bwMode="auto">
            <a:xfrm>
              <a:off x="3245" y="1863"/>
              <a:ext cx="235" cy="9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70" name="Rectangle 697"/>
            <p:cNvSpPr>
              <a:spLocks noChangeArrowheads="1"/>
            </p:cNvSpPr>
            <p:nvPr/>
          </p:nvSpPr>
          <p:spPr bwMode="auto">
            <a:xfrm>
              <a:off x="3245" y="1959"/>
              <a:ext cx="235" cy="7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71" name="Rectangle 698"/>
            <p:cNvSpPr>
              <a:spLocks noChangeArrowheads="1"/>
            </p:cNvSpPr>
            <p:nvPr/>
          </p:nvSpPr>
          <p:spPr bwMode="auto">
            <a:xfrm>
              <a:off x="3245" y="2037"/>
              <a:ext cx="235" cy="7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72" name="Rectangle 699"/>
            <p:cNvSpPr>
              <a:spLocks noChangeArrowheads="1"/>
            </p:cNvSpPr>
            <p:nvPr/>
          </p:nvSpPr>
          <p:spPr bwMode="auto">
            <a:xfrm>
              <a:off x="3245" y="2115"/>
              <a:ext cx="235" cy="6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73" name="Rectangle 700"/>
            <p:cNvSpPr>
              <a:spLocks noChangeArrowheads="1"/>
            </p:cNvSpPr>
            <p:nvPr/>
          </p:nvSpPr>
          <p:spPr bwMode="auto">
            <a:xfrm>
              <a:off x="3245" y="2182"/>
              <a:ext cx="235"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74" name="Rectangle 701"/>
            <p:cNvSpPr>
              <a:spLocks noChangeArrowheads="1"/>
            </p:cNvSpPr>
            <p:nvPr/>
          </p:nvSpPr>
          <p:spPr bwMode="auto">
            <a:xfrm>
              <a:off x="3245" y="2254"/>
              <a:ext cx="235" cy="7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75" name="Rectangle 702"/>
            <p:cNvSpPr>
              <a:spLocks noChangeArrowheads="1"/>
            </p:cNvSpPr>
            <p:nvPr/>
          </p:nvSpPr>
          <p:spPr bwMode="auto">
            <a:xfrm>
              <a:off x="3245" y="2332"/>
              <a:ext cx="235"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76" name="Rectangle 703"/>
            <p:cNvSpPr>
              <a:spLocks noChangeArrowheads="1"/>
            </p:cNvSpPr>
            <p:nvPr/>
          </p:nvSpPr>
          <p:spPr bwMode="auto">
            <a:xfrm>
              <a:off x="3245" y="2404"/>
              <a:ext cx="235" cy="7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77" name="Rectangle 704"/>
            <p:cNvSpPr>
              <a:spLocks noChangeArrowheads="1"/>
            </p:cNvSpPr>
            <p:nvPr/>
          </p:nvSpPr>
          <p:spPr bwMode="auto">
            <a:xfrm>
              <a:off x="3245" y="2482"/>
              <a:ext cx="235" cy="9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78" name="Rectangle 705"/>
            <p:cNvSpPr>
              <a:spLocks noChangeArrowheads="1"/>
            </p:cNvSpPr>
            <p:nvPr/>
          </p:nvSpPr>
          <p:spPr bwMode="auto">
            <a:xfrm>
              <a:off x="3245" y="2573"/>
              <a:ext cx="235" cy="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79" name="Rectangle 706"/>
            <p:cNvSpPr>
              <a:spLocks noChangeArrowheads="1"/>
            </p:cNvSpPr>
            <p:nvPr/>
          </p:nvSpPr>
          <p:spPr bwMode="auto">
            <a:xfrm>
              <a:off x="3245" y="2663"/>
              <a:ext cx="235" cy="1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80" name="Rectangle 707"/>
            <p:cNvSpPr>
              <a:spLocks noChangeArrowheads="1"/>
            </p:cNvSpPr>
            <p:nvPr/>
          </p:nvSpPr>
          <p:spPr bwMode="auto">
            <a:xfrm>
              <a:off x="3245" y="2777"/>
              <a:ext cx="235" cy="1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81" name="Rectangle 708"/>
            <p:cNvSpPr>
              <a:spLocks noChangeArrowheads="1"/>
            </p:cNvSpPr>
            <p:nvPr/>
          </p:nvSpPr>
          <p:spPr bwMode="auto">
            <a:xfrm>
              <a:off x="3245" y="2922"/>
              <a:ext cx="235" cy="10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82" name="Rectangle 709"/>
            <p:cNvSpPr>
              <a:spLocks noChangeArrowheads="1"/>
            </p:cNvSpPr>
            <p:nvPr/>
          </p:nvSpPr>
          <p:spPr bwMode="auto">
            <a:xfrm>
              <a:off x="3245" y="3024"/>
              <a:ext cx="235" cy="2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6083" name="Rectangle 710"/>
            <p:cNvSpPr>
              <a:spLocks noChangeArrowheads="1"/>
            </p:cNvSpPr>
            <p:nvPr/>
          </p:nvSpPr>
          <p:spPr bwMode="auto">
            <a:xfrm>
              <a:off x="3245" y="1129"/>
              <a:ext cx="235" cy="2129"/>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grpSp>
      <p:grpSp>
        <p:nvGrpSpPr>
          <p:cNvPr id="115820" name="Group 788"/>
          <p:cNvGrpSpPr>
            <a:grpSpLocks/>
          </p:cNvGrpSpPr>
          <p:nvPr/>
        </p:nvGrpSpPr>
        <p:grpSpPr bwMode="auto">
          <a:xfrm>
            <a:off x="3725863" y="2817067"/>
            <a:ext cx="614743" cy="2574083"/>
            <a:chOff x="2264" y="1556"/>
            <a:chExt cx="422" cy="1733"/>
          </a:xfrm>
        </p:grpSpPr>
        <p:sp>
          <p:nvSpPr>
            <p:cNvPr id="115883" name="Rectangle 789"/>
            <p:cNvSpPr>
              <a:spLocks noChangeArrowheads="1"/>
            </p:cNvSpPr>
            <p:nvPr/>
          </p:nvSpPr>
          <p:spPr bwMode="auto">
            <a:xfrm>
              <a:off x="2668" y="1556"/>
              <a:ext cx="18" cy="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84" name="Rectangle 790"/>
            <p:cNvSpPr>
              <a:spLocks noChangeArrowheads="1"/>
            </p:cNvSpPr>
            <p:nvPr/>
          </p:nvSpPr>
          <p:spPr bwMode="auto">
            <a:xfrm>
              <a:off x="2668" y="1718"/>
              <a:ext cx="18" cy="1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85" name="Rectangle 791"/>
            <p:cNvSpPr>
              <a:spLocks noChangeArrowheads="1"/>
            </p:cNvSpPr>
            <p:nvPr/>
          </p:nvSpPr>
          <p:spPr bwMode="auto">
            <a:xfrm>
              <a:off x="2668" y="1833"/>
              <a:ext cx="18" cy="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86" name="Rectangle 792"/>
            <p:cNvSpPr>
              <a:spLocks noChangeArrowheads="1"/>
            </p:cNvSpPr>
            <p:nvPr/>
          </p:nvSpPr>
          <p:spPr bwMode="auto">
            <a:xfrm>
              <a:off x="2668" y="1923"/>
              <a:ext cx="18" cy="6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87" name="Rectangle 793"/>
            <p:cNvSpPr>
              <a:spLocks noChangeArrowheads="1"/>
            </p:cNvSpPr>
            <p:nvPr/>
          </p:nvSpPr>
          <p:spPr bwMode="auto">
            <a:xfrm>
              <a:off x="2668" y="1989"/>
              <a:ext cx="18" cy="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88" name="Rectangle 794"/>
            <p:cNvSpPr>
              <a:spLocks noChangeArrowheads="1"/>
            </p:cNvSpPr>
            <p:nvPr/>
          </p:nvSpPr>
          <p:spPr bwMode="auto">
            <a:xfrm>
              <a:off x="2668" y="2043"/>
              <a:ext cx="18" cy="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89" name="Rectangle 795"/>
            <p:cNvSpPr>
              <a:spLocks noChangeArrowheads="1"/>
            </p:cNvSpPr>
            <p:nvPr/>
          </p:nvSpPr>
          <p:spPr bwMode="auto">
            <a:xfrm>
              <a:off x="2668" y="2097"/>
              <a:ext cx="18" cy="4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90" name="Rectangle 796"/>
            <p:cNvSpPr>
              <a:spLocks noChangeArrowheads="1"/>
            </p:cNvSpPr>
            <p:nvPr/>
          </p:nvSpPr>
          <p:spPr bwMode="auto">
            <a:xfrm>
              <a:off x="2668" y="2146"/>
              <a:ext cx="18"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91" name="Rectangle 797"/>
            <p:cNvSpPr>
              <a:spLocks noChangeArrowheads="1"/>
            </p:cNvSpPr>
            <p:nvPr/>
          </p:nvSpPr>
          <p:spPr bwMode="auto">
            <a:xfrm>
              <a:off x="2668" y="2182"/>
              <a:ext cx="18"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92" name="Rectangle 798"/>
            <p:cNvSpPr>
              <a:spLocks noChangeArrowheads="1"/>
            </p:cNvSpPr>
            <p:nvPr/>
          </p:nvSpPr>
          <p:spPr bwMode="auto">
            <a:xfrm>
              <a:off x="2668" y="2218"/>
              <a:ext cx="1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93" name="Rectangle 799"/>
            <p:cNvSpPr>
              <a:spLocks noChangeArrowheads="1"/>
            </p:cNvSpPr>
            <p:nvPr/>
          </p:nvSpPr>
          <p:spPr bwMode="auto">
            <a:xfrm>
              <a:off x="2668" y="2242"/>
              <a:ext cx="18"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94" name="Rectangle 800"/>
            <p:cNvSpPr>
              <a:spLocks noChangeArrowheads="1"/>
            </p:cNvSpPr>
            <p:nvPr/>
          </p:nvSpPr>
          <p:spPr bwMode="auto">
            <a:xfrm>
              <a:off x="2668" y="2284"/>
              <a:ext cx="18"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95" name="Rectangle 801"/>
            <p:cNvSpPr>
              <a:spLocks noChangeArrowheads="1"/>
            </p:cNvSpPr>
            <p:nvPr/>
          </p:nvSpPr>
          <p:spPr bwMode="auto">
            <a:xfrm>
              <a:off x="2668" y="2302"/>
              <a:ext cx="1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96" name="Rectangle 802"/>
            <p:cNvSpPr>
              <a:spLocks noChangeArrowheads="1"/>
            </p:cNvSpPr>
            <p:nvPr/>
          </p:nvSpPr>
          <p:spPr bwMode="auto">
            <a:xfrm>
              <a:off x="2668" y="2332"/>
              <a:ext cx="1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97" name="Rectangle 803"/>
            <p:cNvSpPr>
              <a:spLocks noChangeArrowheads="1"/>
            </p:cNvSpPr>
            <p:nvPr/>
          </p:nvSpPr>
          <p:spPr bwMode="auto">
            <a:xfrm>
              <a:off x="2668" y="2362"/>
              <a:ext cx="1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98" name="Rectangle 804"/>
            <p:cNvSpPr>
              <a:spLocks noChangeArrowheads="1"/>
            </p:cNvSpPr>
            <p:nvPr/>
          </p:nvSpPr>
          <p:spPr bwMode="auto">
            <a:xfrm>
              <a:off x="2668" y="2392"/>
              <a:ext cx="18"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99" name="Rectangle 805"/>
            <p:cNvSpPr>
              <a:spLocks noChangeArrowheads="1"/>
            </p:cNvSpPr>
            <p:nvPr/>
          </p:nvSpPr>
          <p:spPr bwMode="auto">
            <a:xfrm>
              <a:off x="2668" y="2410"/>
              <a:ext cx="1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00" name="Rectangle 806"/>
            <p:cNvSpPr>
              <a:spLocks noChangeArrowheads="1"/>
            </p:cNvSpPr>
            <p:nvPr/>
          </p:nvSpPr>
          <p:spPr bwMode="auto">
            <a:xfrm>
              <a:off x="2668" y="2434"/>
              <a:ext cx="1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01" name="Rectangle 807"/>
            <p:cNvSpPr>
              <a:spLocks noChangeArrowheads="1"/>
            </p:cNvSpPr>
            <p:nvPr/>
          </p:nvSpPr>
          <p:spPr bwMode="auto">
            <a:xfrm>
              <a:off x="2668" y="2458"/>
              <a:ext cx="1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02" name="Rectangle 808"/>
            <p:cNvSpPr>
              <a:spLocks noChangeArrowheads="1"/>
            </p:cNvSpPr>
            <p:nvPr/>
          </p:nvSpPr>
          <p:spPr bwMode="auto">
            <a:xfrm>
              <a:off x="2668" y="2482"/>
              <a:ext cx="18" cy="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03" name="Rectangle 809"/>
            <p:cNvSpPr>
              <a:spLocks noChangeArrowheads="1"/>
            </p:cNvSpPr>
            <p:nvPr/>
          </p:nvSpPr>
          <p:spPr bwMode="auto">
            <a:xfrm>
              <a:off x="2668" y="2519"/>
              <a:ext cx="18"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04" name="Rectangle 810"/>
            <p:cNvSpPr>
              <a:spLocks noChangeArrowheads="1"/>
            </p:cNvSpPr>
            <p:nvPr/>
          </p:nvSpPr>
          <p:spPr bwMode="auto">
            <a:xfrm>
              <a:off x="2668" y="2537"/>
              <a:ext cx="18"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05" name="Rectangle 811"/>
            <p:cNvSpPr>
              <a:spLocks noChangeArrowheads="1"/>
            </p:cNvSpPr>
            <p:nvPr/>
          </p:nvSpPr>
          <p:spPr bwMode="auto">
            <a:xfrm>
              <a:off x="2668" y="2555"/>
              <a:ext cx="1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06" name="Rectangle 812"/>
            <p:cNvSpPr>
              <a:spLocks noChangeArrowheads="1"/>
            </p:cNvSpPr>
            <p:nvPr/>
          </p:nvSpPr>
          <p:spPr bwMode="auto">
            <a:xfrm>
              <a:off x="2668" y="2585"/>
              <a:ext cx="1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07" name="Rectangle 813"/>
            <p:cNvSpPr>
              <a:spLocks noChangeArrowheads="1"/>
            </p:cNvSpPr>
            <p:nvPr/>
          </p:nvSpPr>
          <p:spPr bwMode="auto">
            <a:xfrm>
              <a:off x="2668" y="2609"/>
              <a:ext cx="1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08" name="Rectangle 814"/>
            <p:cNvSpPr>
              <a:spLocks noChangeArrowheads="1"/>
            </p:cNvSpPr>
            <p:nvPr/>
          </p:nvSpPr>
          <p:spPr bwMode="auto">
            <a:xfrm>
              <a:off x="2668" y="2633"/>
              <a:ext cx="18"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09" name="Rectangle 815"/>
            <p:cNvSpPr>
              <a:spLocks noChangeArrowheads="1"/>
            </p:cNvSpPr>
            <p:nvPr/>
          </p:nvSpPr>
          <p:spPr bwMode="auto">
            <a:xfrm>
              <a:off x="2668" y="2657"/>
              <a:ext cx="1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10" name="Rectangle 816"/>
            <p:cNvSpPr>
              <a:spLocks noChangeArrowheads="1"/>
            </p:cNvSpPr>
            <p:nvPr/>
          </p:nvSpPr>
          <p:spPr bwMode="auto">
            <a:xfrm>
              <a:off x="2668" y="2687"/>
              <a:ext cx="1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11" name="Rectangle 817"/>
            <p:cNvSpPr>
              <a:spLocks noChangeArrowheads="1"/>
            </p:cNvSpPr>
            <p:nvPr/>
          </p:nvSpPr>
          <p:spPr bwMode="auto">
            <a:xfrm>
              <a:off x="2668" y="2717"/>
              <a:ext cx="1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12" name="Rectangle 818"/>
            <p:cNvSpPr>
              <a:spLocks noChangeArrowheads="1"/>
            </p:cNvSpPr>
            <p:nvPr/>
          </p:nvSpPr>
          <p:spPr bwMode="auto">
            <a:xfrm>
              <a:off x="2668" y="2747"/>
              <a:ext cx="1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13" name="Rectangle 819"/>
            <p:cNvSpPr>
              <a:spLocks noChangeArrowheads="1"/>
            </p:cNvSpPr>
            <p:nvPr/>
          </p:nvSpPr>
          <p:spPr bwMode="auto">
            <a:xfrm>
              <a:off x="2668" y="2777"/>
              <a:ext cx="1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14" name="Rectangle 820"/>
            <p:cNvSpPr>
              <a:spLocks noChangeArrowheads="1"/>
            </p:cNvSpPr>
            <p:nvPr/>
          </p:nvSpPr>
          <p:spPr bwMode="auto">
            <a:xfrm>
              <a:off x="2668" y="2807"/>
              <a:ext cx="18"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15" name="Rectangle 821"/>
            <p:cNvSpPr>
              <a:spLocks noChangeArrowheads="1"/>
            </p:cNvSpPr>
            <p:nvPr/>
          </p:nvSpPr>
          <p:spPr bwMode="auto">
            <a:xfrm>
              <a:off x="2668" y="2849"/>
              <a:ext cx="18"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16" name="Rectangle 822"/>
            <p:cNvSpPr>
              <a:spLocks noChangeArrowheads="1"/>
            </p:cNvSpPr>
            <p:nvPr/>
          </p:nvSpPr>
          <p:spPr bwMode="auto">
            <a:xfrm>
              <a:off x="2668" y="2885"/>
              <a:ext cx="18" cy="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17" name="Rectangle 823"/>
            <p:cNvSpPr>
              <a:spLocks noChangeArrowheads="1"/>
            </p:cNvSpPr>
            <p:nvPr/>
          </p:nvSpPr>
          <p:spPr bwMode="auto">
            <a:xfrm>
              <a:off x="2668" y="2916"/>
              <a:ext cx="18" cy="4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18" name="Rectangle 824"/>
            <p:cNvSpPr>
              <a:spLocks noChangeArrowheads="1"/>
            </p:cNvSpPr>
            <p:nvPr/>
          </p:nvSpPr>
          <p:spPr bwMode="auto">
            <a:xfrm>
              <a:off x="2668" y="2964"/>
              <a:ext cx="18"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19" name="Rectangle 825"/>
            <p:cNvSpPr>
              <a:spLocks noChangeArrowheads="1"/>
            </p:cNvSpPr>
            <p:nvPr/>
          </p:nvSpPr>
          <p:spPr bwMode="auto">
            <a:xfrm>
              <a:off x="2668" y="2994"/>
              <a:ext cx="18"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20" name="Rectangle 826"/>
            <p:cNvSpPr>
              <a:spLocks noChangeArrowheads="1"/>
            </p:cNvSpPr>
            <p:nvPr/>
          </p:nvSpPr>
          <p:spPr bwMode="auto">
            <a:xfrm>
              <a:off x="2668" y="3036"/>
              <a:ext cx="18" cy="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21" name="Rectangle 827"/>
            <p:cNvSpPr>
              <a:spLocks noChangeArrowheads="1"/>
            </p:cNvSpPr>
            <p:nvPr/>
          </p:nvSpPr>
          <p:spPr bwMode="auto">
            <a:xfrm>
              <a:off x="2668" y="3090"/>
              <a:ext cx="18" cy="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22" name="Rectangle 828"/>
            <p:cNvSpPr>
              <a:spLocks noChangeArrowheads="1"/>
            </p:cNvSpPr>
            <p:nvPr/>
          </p:nvSpPr>
          <p:spPr bwMode="auto">
            <a:xfrm>
              <a:off x="2668" y="3150"/>
              <a:ext cx="18" cy="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23" name="Rectangle 829"/>
            <p:cNvSpPr>
              <a:spLocks noChangeArrowheads="1"/>
            </p:cNvSpPr>
            <p:nvPr/>
          </p:nvSpPr>
          <p:spPr bwMode="auto">
            <a:xfrm>
              <a:off x="2668" y="3240"/>
              <a:ext cx="18"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24" name="Rectangle 830"/>
            <p:cNvSpPr>
              <a:spLocks noChangeArrowheads="1"/>
            </p:cNvSpPr>
            <p:nvPr/>
          </p:nvSpPr>
          <p:spPr bwMode="auto">
            <a:xfrm>
              <a:off x="2668" y="1556"/>
              <a:ext cx="18" cy="1702"/>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sp>
          <p:nvSpPr>
            <p:cNvPr id="115925" name="Rectangle 831"/>
            <p:cNvSpPr>
              <a:spLocks noChangeArrowheads="1"/>
            </p:cNvSpPr>
            <p:nvPr/>
          </p:nvSpPr>
          <p:spPr bwMode="auto">
            <a:xfrm>
              <a:off x="2433" y="1556"/>
              <a:ext cx="235" cy="2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26" name="Rectangle 832"/>
            <p:cNvSpPr>
              <a:spLocks noChangeArrowheads="1"/>
            </p:cNvSpPr>
            <p:nvPr/>
          </p:nvSpPr>
          <p:spPr bwMode="auto">
            <a:xfrm>
              <a:off x="2433" y="1773"/>
              <a:ext cx="235"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27" name="Rectangle 833"/>
            <p:cNvSpPr>
              <a:spLocks noChangeArrowheads="1"/>
            </p:cNvSpPr>
            <p:nvPr/>
          </p:nvSpPr>
          <p:spPr bwMode="auto">
            <a:xfrm>
              <a:off x="2433" y="1917"/>
              <a:ext cx="235" cy="1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28" name="Rectangle 834"/>
            <p:cNvSpPr>
              <a:spLocks noChangeArrowheads="1"/>
            </p:cNvSpPr>
            <p:nvPr/>
          </p:nvSpPr>
          <p:spPr bwMode="auto">
            <a:xfrm>
              <a:off x="2433" y="2025"/>
              <a:ext cx="235" cy="7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29" name="Rectangle 835"/>
            <p:cNvSpPr>
              <a:spLocks noChangeArrowheads="1"/>
            </p:cNvSpPr>
            <p:nvPr/>
          </p:nvSpPr>
          <p:spPr bwMode="auto">
            <a:xfrm>
              <a:off x="2433" y="2103"/>
              <a:ext cx="235" cy="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30" name="Rectangle 836"/>
            <p:cNvSpPr>
              <a:spLocks noChangeArrowheads="1"/>
            </p:cNvSpPr>
            <p:nvPr/>
          </p:nvSpPr>
          <p:spPr bwMode="auto">
            <a:xfrm>
              <a:off x="2433" y="2146"/>
              <a:ext cx="235"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31" name="Rectangle 837"/>
            <p:cNvSpPr>
              <a:spLocks noChangeArrowheads="1"/>
            </p:cNvSpPr>
            <p:nvPr/>
          </p:nvSpPr>
          <p:spPr bwMode="auto">
            <a:xfrm>
              <a:off x="2433" y="2218"/>
              <a:ext cx="235" cy="6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32" name="Rectangle 838"/>
            <p:cNvSpPr>
              <a:spLocks noChangeArrowheads="1"/>
            </p:cNvSpPr>
            <p:nvPr/>
          </p:nvSpPr>
          <p:spPr bwMode="auto">
            <a:xfrm>
              <a:off x="2433" y="2284"/>
              <a:ext cx="235" cy="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33" name="Rectangle 839"/>
            <p:cNvSpPr>
              <a:spLocks noChangeArrowheads="1"/>
            </p:cNvSpPr>
            <p:nvPr/>
          </p:nvSpPr>
          <p:spPr bwMode="auto">
            <a:xfrm>
              <a:off x="2433" y="2344"/>
              <a:ext cx="235" cy="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34" name="Rectangle 840"/>
            <p:cNvSpPr>
              <a:spLocks noChangeArrowheads="1"/>
            </p:cNvSpPr>
            <p:nvPr/>
          </p:nvSpPr>
          <p:spPr bwMode="auto">
            <a:xfrm>
              <a:off x="2433" y="2398"/>
              <a:ext cx="235" cy="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35" name="Rectangle 841"/>
            <p:cNvSpPr>
              <a:spLocks noChangeArrowheads="1"/>
            </p:cNvSpPr>
            <p:nvPr/>
          </p:nvSpPr>
          <p:spPr bwMode="auto">
            <a:xfrm>
              <a:off x="2433" y="2458"/>
              <a:ext cx="235" cy="6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36" name="Rectangle 842"/>
            <p:cNvSpPr>
              <a:spLocks noChangeArrowheads="1"/>
            </p:cNvSpPr>
            <p:nvPr/>
          </p:nvSpPr>
          <p:spPr bwMode="auto">
            <a:xfrm>
              <a:off x="2433" y="2519"/>
              <a:ext cx="235" cy="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37" name="Rectangle 843"/>
            <p:cNvSpPr>
              <a:spLocks noChangeArrowheads="1"/>
            </p:cNvSpPr>
            <p:nvPr/>
          </p:nvSpPr>
          <p:spPr bwMode="auto">
            <a:xfrm>
              <a:off x="2433" y="2579"/>
              <a:ext cx="235" cy="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38" name="Rectangle 844"/>
            <p:cNvSpPr>
              <a:spLocks noChangeArrowheads="1"/>
            </p:cNvSpPr>
            <p:nvPr/>
          </p:nvSpPr>
          <p:spPr bwMode="auto">
            <a:xfrm>
              <a:off x="2433" y="2639"/>
              <a:ext cx="235"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39" name="Rectangle 845"/>
            <p:cNvSpPr>
              <a:spLocks noChangeArrowheads="1"/>
            </p:cNvSpPr>
            <p:nvPr/>
          </p:nvSpPr>
          <p:spPr bwMode="auto">
            <a:xfrm>
              <a:off x="2433" y="2711"/>
              <a:ext cx="235" cy="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40" name="Rectangle 846"/>
            <p:cNvSpPr>
              <a:spLocks noChangeArrowheads="1"/>
            </p:cNvSpPr>
            <p:nvPr/>
          </p:nvSpPr>
          <p:spPr bwMode="auto">
            <a:xfrm>
              <a:off x="2433" y="2783"/>
              <a:ext cx="235" cy="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41" name="Rectangle 847"/>
            <p:cNvSpPr>
              <a:spLocks noChangeArrowheads="1"/>
            </p:cNvSpPr>
            <p:nvPr/>
          </p:nvSpPr>
          <p:spPr bwMode="auto">
            <a:xfrm>
              <a:off x="2433" y="2873"/>
              <a:ext cx="235" cy="1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42" name="Rectangle 848"/>
            <p:cNvSpPr>
              <a:spLocks noChangeArrowheads="1"/>
            </p:cNvSpPr>
            <p:nvPr/>
          </p:nvSpPr>
          <p:spPr bwMode="auto">
            <a:xfrm>
              <a:off x="2433" y="2988"/>
              <a:ext cx="235" cy="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43" name="Rectangle 849"/>
            <p:cNvSpPr>
              <a:spLocks noChangeArrowheads="1"/>
            </p:cNvSpPr>
            <p:nvPr/>
          </p:nvSpPr>
          <p:spPr bwMode="auto">
            <a:xfrm>
              <a:off x="2433" y="3072"/>
              <a:ext cx="235" cy="18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944" name="Rectangle 850"/>
            <p:cNvSpPr>
              <a:spLocks noChangeArrowheads="1"/>
            </p:cNvSpPr>
            <p:nvPr/>
          </p:nvSpPr>
          <p:spPr bwMode="auto">
            <a:xfrm>
              <a:off x="2433" y="1556"/>
              <a:ext cx="235" cy="1702"/>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sp>
          <p:nvSpPr>
            <p:cNvPr id="115945" name="Line 851"/>
            <p:cNvSpPr>
              <a:spLocks noChangeShapeType="1"/>
            </p:cNvSpPr>
            <p:nvPr/>
          </p:nvSpPr>
          <p:spPr bwMode="auto">
            <a:xfrm>
              <a:off x="2264" y="3258"/>
              <a:ext cx="0" cy="3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333333"/>
                  </a:solidFill>
                  <a:round/>
                  <a:headEnd/>
                  <a:tailEnd/>
                </a14:hiddenLine>
              </a:ext>
            </a:extLst>
          </p:spPr>
          <p:txBody>
            <a:bodyPr/>
            <a:lstStyle/>
            <a:p>
              <a:endParaRPr lang="en-US">
                <a:solidFill>
                  <a:srgbClr val="2F2B20"/>
                </a:solidFill>
              </a:endParaRPr>
            </a:p>
          </p:txBody>
        </p:sp>
      </p:grpSp>
      <p:grpSp>
        <p:nvGrpSpPr>
          <p:cNvPr id="115821" name="Group 852"/>
          <p:cNvGrpSpPr>
            <a:grpSpLocks/>
          </p:cNvGrpSpPr>
          <p:nvPr/>
        </p:nvGrpSpPr>
        <p:grpSpPr bwMode="auto">
          <a:xfrm>
            <a:off x="6340624" y="3397686"/>
            <a:ext cx="622222" cy="1993463"/>
            <a:chOff x="4695" y="1947"/>
            <a:chExt cx="427" cy="1342"/>
          </a:xfrm>
        </p:grpSpPr>
        <p:sp>
          <p:nvSpPr>
            <p:cNvPr id="115823" name="Rectangle 853"/>
            <p:cNvSpPr>
              <a:spLocks noChangeArrowheads="1"/>
            </p:cNvSpPr>
            <p:nvPr/>
          </p:nvSpPr>
          <p:spPr bwMode="auto">
            <a:xfrm>
              <a:off x="5098" y="1947"/>
              <a:ext cx="24" cy="1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24" name="Rectangle 854"/>
            <p:cNvSpPr>
              <a:spLocks noChangeArrowheads="1"/>
            </p:cNvSpPr>
            <p:nvPr/>
          </p:nvSpPr>
          <p:spPr bwMode="auto">
            <a:xfrm>
              <a:off x="5098" y="2079"/>
              <a:ext cx="24" cy="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25" name="Rectangle 855"/>
            <p:cNvSpPr>
              <a:spLocks noChangeArrowheads="1"/>
            </p:cNvSpPr>
            <p:nvPr/>
          </p:nvSpPr>
          <p:spPr bwMode="auto">
            <a:xfrm>
              <a:off x="5098" y="2164"/>
              <a:ext cx="24" cy="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26" name="Rectangle 856"/>
            <p:cNvSpPr>
              <a:spLocks noChangeArrowheads="1"/>
            </p:cNvSpPr>
            <p:nvPr/>
          </p:nvSpPr>
          <p:spPr bwMode="auto">
            <a:xfrm>
              <a:off x="5098" y="2224"/>
              <a:ext cx="24" cy="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27" name="Rectangle 857"/>
            <p:cNvSpPr>
              <a:spLocks noChangeArrowheads="1"/>
            </p:cNvSpPr>
            <p:nvPr/>
          </p:nvSpPr>
          <p:spPr bwMode="auto">
            <a:xfrm>
              <a:off x="5098" y="2284"/>
              <a:ext cx="24"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28" name="Rectangle 858"/>
            <p:cNvSpPr>
              <a:spLocks noChangeArrowheads="1"/>
            </p:cNvSpPr>
            <p:nvPr/>
          </p:nvSpPr>
          <p:spPr bwMode="auto">
            <a:xfrm>
              <a:off x="5098" y="2326"/>
              <a:ext cx="24"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29" name="Rectangle 859"/>
            <p:cNvSpPr>
              <a:spLocks noChangeArrowheads="1"/>
            </p:cNvSpPr>
            <p:nvPr/>
          </p:nvSpPr>
          <p:spPr bwMode="auto">
            <a:xfrm>
              <a:off x="5098" y="2368"/>
              <a:ext cx="24"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30" name="Rectangle 860"/>
            <p:cNvSpPr>
              <a:spLocks noChangeArrowheads="1"/>
            </p:cNvSpPr>
            <p:nvPr/>
          </p:nvSpPr>
          <p:spPr bwMode="auto">
            <a:xfrm>
              <a:off x="5098" y="2404"/>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31" name="Rectangle 861"/>
            <p:cNvSpPr>
              <a:spLocks noChangeArrowheads="1"/>
            </p:cNvSpPr>
            <p:nvPr/>
          </p:nvSpPr>
          <p:spPr bwMode="auto">
            <a:xfrm>
              <a:off x="5098" y="2428"/>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32" name="Rectangle 862"/>
            <p:cNvSpPr>
              <a:spLocks noChangeArrowheads="1"/>
            </p:cNvSpPr>
            <p:nvPr/>
          </p:nvSpPr>
          <p:spPr bwMode="auto">
            <a:xfrm>
              <a:off x="5098" y="2452"/>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33" name="Rectangle 863"/>
            <p:cNvSpPr>
              <a:spLocks noChangeArrowheads="1"/>
            </p:cNvSpPr>
            <p:nvPr/>
          </p:nvSpPr>
          <p:spPr bwMode="auto">
            <a:xfrm>
              <a:off x="5098" y="2476"/>
              <a:ext cx="24"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34" name="Rectangle 864"/>
            <p:cNvSpPr>
              <a:spLocks noChangeArrowheads="1"/>
            </p:cNvSpPr>
            <p:nvPr/>
          </p:nvSpPr>
          <p:spPr bwMode="auto">
            <a:xfrm>
              <a:off x="5098" y="2506"/>
              <a:ext cx="24" cy="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35" name="Rectangle 865"/>
            <p:cNvSpPr>
              <a:spLocks noChangeArrowheads="1"/>
            </p:cNvSpPr>
            <p:nvPr/>
          </p:nvSpPr>
          <p:spPr bwMode="auto">
            <a:xfrm>
              <a:off x="5098" y="2531"/>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36" name="Rectangle 866"/>
            <p:cNvSpPr>
              <a:spLocks noChangeArrowheads="1"/>
            </p:cNvSpPr>
            <p:nvPr/>
          </p:nvSpPr>
          <p:spPr bwMode="auto">
            <a:xfrm>
              <a:off x="5098" y="2555"/>
              <a:ext cx="24"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37" name="Rectangle 867"/>
            <p:cNvSpPr>
              <a:spLocks noChangeArrowheads="1"/>
            </p:cNvSpPr>
            <p:nvPr/>
          </p:nvSpPr>
          <p:spPr bwMode="auto">
            <a:xfrm>
              <a:off x="5098" y="2585"/>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38" name="Rectangle 868"/>
            <p:cNvSpPr>
              <a:spLocks noChangeArrowheads="1"/>
            </p:cNvSpPr>
            <p:nvPr/>
          </p:nvSpPr>
          <p:spPr bwMode="auto">
            <a:xfrm>
              <a:off x="5098" y="2609"/>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39" name="Rectangle 869"/>
            <p:cNvSpPr>
              <a:spLocks noChangeArrowheads="1"/>
            </p:cNvSpPr>
            <p:nvPr/>
          </p:nvSpPr>
          <p:spPr bwMode="auto">
            <a:xfrm>
              <a:off x="5098" y="2627"/>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40" name="Rectangle 870"/>
            <p:cNvSpPr>
              <a:spLocks noChangeArrowheads="1"/>
            </p:cNvSpPr>
            <p:nvPr/>
          </p:nvSpPr>
          <p:spPr bwMode="auto">
            <a:xfrm>
              <a:off x="5098" y="2651"/>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41" name="Rectangle 871"/>
            <p:cNvSpPr>
              <a:spLocks noChangeArrowheads="1"/>
            </p:cNvSpPr>
            <p:nvPr/>
          </p:nvSpPr>
          <p:spPr bwMode="auto">
            <a:xfrm>
              <a:off x="5098" y="2675"/>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42" name="Rectangle 872"/>
            <p:cNvSpPr>
              <a:spLocks noChangeArrowheads="1"/>
            </p:cNvSpPr>
            <p:nvPr/>
          </p:nvSpPr>
          <p:spPr bwMode="auto">
            <a:xfrm>
              <a:off x="5098" y="2699"/>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43" name="Rectangle 873"/>
            <p:cNvSpPr>
              <a:spLocks noChangeArrowheads="1"/>
            </p:cNvSpPr>
            <p:nvPr/>
          </p:nvSpPr>
          <p:spPr bwMode="auto">
            <a:xfrm>
              <a:off x="5098" y="2723"/>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44" name="Rectangle 874"/>
            <p:cNvSpPr>
              <a:spLocks noChangeArrowheads="1"/>
            </p:cNvSpPr>
            <p:nvPr/>
          </p:nvSpPr>
          <p:spPr bwMode="auto">
            <a:xfrm>
              <a:off x="5098" y="2741"/>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45" name="Rectangle 875"/>
            <p:cNvSpPr>
              <a:spLocks noChangeArrowheads="1"/>
            </p:cNvSpPr>
            <p:nvPr/>
          </p:nvSpPr>
          <p:spPr bwMode="auto">
            <a:xfrm>
              <a:off x="5098" y="2759"/>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46" name="Rectangle 876"/>
            <p:cNvSpPr>
              <a:spLocks noChangeArrowheads="1"/>
            </p:cNvSpPr>
            <p:nvPr/>
          </p:nvSpPr>
          <p:spPr bwMode="auto">
            <a:xfrm>
              <a:off x="5098" y="2783"/>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47" name="Rectangle 877"/>
            <p:cNvSpPr>
              <a:spLocks noChangeArrowheads="1"/>
            </p:cNvSpPr>
            <p:nvPr/>
          </p:nvSpPr>
          <p:spPr bwMode="auto">
            <a:xfrm>
              <a:off x="5098" y="2801"/>
              <a:ext cx="24"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48" name="Rectangle 878"/>
            <p:cNvSpPr>
              <a:spLocks noChangeArrowheads="1"/>
            </p:cNvSpPr>
            <p:nvPr/>
          </p:nvSpPr>
          <p:spPr bwMode="auto">
            <a:xfrm>
              <a:off x="5098" y="2831"/>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49" name="Rectangle 879"/>
            <p:cNvSpPr>
              <a:spLocks noChangeArrowheads="1"/>
            </p:cNvSpPr>
            <p:nvPr/>
          </p:nvSpPr>
          <p:spPr bwMode="auto">
            <a:xfrm>
              <a:off x="5098" y="2855"/>
              <a:ext cx="24" cy="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50" name="Rectangle 880"/>
            <p:cNvSpPr>
              <a:spLocks noChangeArrowheads="1"/>
            </p:cNvSpPr>
            <p:nvPr/>
          </p:nvSpPr>
          <p:spPr bwMode="auto">
            <a:xfrm>
              <a:off x="5098" y="2873"/>
              <a:ext cx="24" cy="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51" name="Rectangle 881"/>
            <p:cNvSpPr>
              <a:spLocks noChangeArrowheads="1"/>
            </p:cNvSpPr>
            <p:nvPr/>
          </p:nvSpPr>
          <p:spPr bwMode="auto">
            <a:xfrm>
              <a:off x="5098" y="2898"/>
              <a:ext cx="24"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52" name="Rectangle 882"/>
            <p:cNvSpPr>
              <a:spLocks noChangeArrowheads="1"/>
            </p:cNvSpPr>
            <p:nvPr/>
          </p:nvSpPr>
          <p:spPr bwMode="auto">
            <a:xfrm>
              <a:off x="5098" y="2928"/>
              <a:ext cx="24"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53" name="Rectangle 883"/>
            <p:cNvSpPr>
              <a:spLocks noChangeArrowheads="1"/>
            </p:cNvSpPr>
            <p:nvPr/>
          </p:nvSpPr>
          <p:spPr bwMode="auto">
            <a:xfrm>
              <a:off x="5098" y="2958"/>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54" name="Rectangle 884"/>
            <p:cNvSpPr>
              <a:spLocks noChangeArrowheads="1"/>
            </p:cNvSpPr>
            <p:nvPr/>
          </p:nvSpPr>
          <p:spPr bwMode="auto">
            <a:xfrm>
              <a:off x="5098" y="2982"/>
              <a:ext cx="24" cy="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55" name="Rectangle 885"/>
            <p:cNvSpPr>
              <a:spLocks noChangeArrowheads="1"/>
            </p:cNvSpPr>
            <p:nvPr/>
          </p:nvSpPr>
          <p:spPr bwMode="auto">
            <a:xfrm>
              <a:off x="5098" y="3006"/>
              <a:ext cx="24"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56" name="Rectangle 886"/>
            <p:cNvSpPr>
              <a:spLocks noChangeArrowheads="1"/>
            </p:cNvSpPr>
            <p:nvPr/>
          </p:nvSpPr>
          <p:spPr bwMode="auto">
            <a:xfrm>
              <a:off x="5098" y="3036"/>
              <a:ext cx="24" cy="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57" name="Rectangle 887"/>
            <p:cNvSpPr>
              <a:spLocks noChangeArrowheads="1"/>
            </p:cNvSpPr>
            <p:nvPr/>
          </p:nvSpPr>
          <p:spPr bwMode="auto">
            <a:xfrm>
              <a:off x="5098" y="3066"/>
              <a:ext cx="24"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58" name="Rectangle 888"/>
            <p:cNvSpPr>
              <a:spLocks noChangeArrowheads="1"/>
            </p:cNvSpPr>
            <p:nvPr/>
          </p:nvSpPr>
          <p:spPr bwMode="auto">
            <a:xfrm>
              <a:off x="5098" y="3102"/>
              <a:ext cx="24"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59" name="Rectangle 889"/>
            <p:cNvSpPr>
              <a:spLocks noChangeArrowheads="1"/>
            </p:cNvSpPr>
            <p:nvPr/>
          </p:nvSpPr>
          <p:spPr bwMode="auto">
            <a:xfrm>
              <a:off x="5098" y="3144"/>
              <a:ext cx="24"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60" name="Rectangle 890"/>
            <p:cNvSpPr>
              <a:spLocks noChangeArrowheads="1"/>
            </p:cNvSpPr>
            <p:nvPr/>
          </p:nvSpPr>
          <p:spPr bwMode="auto">
            <a:xfrm>
              <a:off x="5098" y="3186"/>
              <a:ext cx="24" cy="6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61" name="Rectangle 891"/>
            <p:cNvSpPr>
              <a:spLocks noChangeArrowheads="1"/>
            </p:cNvSpPr>
            <p:nvPr/>
          </p:nvSpPr>
          <p:spPr bwMode="auto">
            <a:xfrm>
              <a:off x="5098" y="3252"/>
              <a:ext cx="24" cy="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62" name="Rectangle 892"/>
            <p:cNvSpPr>
              <a:spLocks noChangeArrowheads="1"/>
            </p:cNvSpPr>
            <p:nvPr/>
          </p:nvSpPr>
          <p:spPr bwMode="auto">
            <a:xfrm>
              <a:off x="5098" y="1947"/>
              <a:ext cx="24" cy="1311"/>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sp>
          <p:nvSpPr>
            <p:cNvPr id="115863" name="Rectangle 893"/>
            <p:cNvSpPr>
              <a:spLocks noChangeArrowheads="1"/>
            </p:cNvSpPr>
            <p:nvPr/>
          </p:nvSpPr>
          <p:spPr bwMode="auto">
            <a:xfrm>
              <a:off x="4870" y="1947"/>
              <a:ext cx="228" cy="1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64" name="Rectangle 894"/>
            <p:cNvSpPr>
              <a:spLocks noChangeArrowheads="1"/>
            </p:cNvSpPr>
            <p:nvPr/>
          </p:nvSpPr>
          <p:spPr bwMode="auto">
            <a:xfrm>
              <a:off x="4870" y="2121"/>
              <a:ext cx="228" cy="1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65" name="Rectangle 895"/>
            <p:cNvSpPr>
              <a:spLocks noChangeArrowheads="1"/>
            </p:cNvSpPr>
            <p:nvPr/>
          </p:nvSpPr>
          <p:spPr bwMode="auto">
            <a:xfrm>
              <a:off x="4870" y="2224"/>
              <a:ext cx="228" cy="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66" name="Rectangle 896"/>
            <p:cNvSpPr>
              <a:spLocks noChangeArrowheads="1"/>
            </p:cNvSpPr>
            <p:nvPr/>
          </p:nvSpPr>
          <p:spPr bwMode="auto">
            <a:xfrm>
              <a:off x="4870" y="2308"/>
              <a:ext cx="228" cy="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67" name="Rectangle 897"/>
            <p:cNvSpPr>
              <a:spLocks noChangeArrowheads="1"/>
            </p:cNvSpPr>
            <p:nvPr/>
          </p:nvSpPr>
          <p:spPr bwMode="auto">
            <a:xfrm>
              <a:off x="4870" y="2368"/>
              <a:ext cx="228" cy="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68" name="Rectangle 898"/>
            <p:cNvSpPr>
              <a:spLocks noChangeArrowheads="1"/>
            </p:cNvSpPr>
            <p:nvPr/>
          </p:nvSpPr>
          <p:spPr bwMode="auto">
            <a:xfrm>
              <a:off x="4870" y="2428"/>
              <a:ext cx="228" cy="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69" name="Rectangle 899"/>
            <p:cNvSpPr>
              <a:spLocks noChangeArrowheads="1"/>
            </p:cNvSpPr>
            <p:nvPr/>
          </p:nvSpPr>
          <p:spPr bwMode="auto">
            <a:xfrm>
              <a:off x="4870" y="2488"/>
              <a:ext cx="228" cy="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70" name="Rectangle 900"/>
            <p:cNvSpPr>
              <a:spLocks noChangeArrowheads="1"/>
            </p:cNvSpPr>
            <p:nvPr/>
          </p:nvSpPr>
          <p:spPr bwMode="auto">
            <a:xfrm>
              <a:off x="4870" y="2531"/>
              <a:ext cx="228"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71" name="Rectangle 901"/>
            <p:cNvSpPr>
              <a:spLocks noChangeArrowheads="1"/>
            </p:cNvSpPr>
            <p:nvPr/>
          </p:nvSpPr>
          <p:spPr bwMode="auto">
            <a:xfrm>
              <a:off x="4870" y="2573"/>
              <a:ext cx="228"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72" name="Rectangle 902"/>
            <p:cNvSpPr>
              <a:spLocks noChangeArrowheads="1"/>
            </p:cNvSpPr>
            <p:nvPr/>
          </p:nvSpPr>
          <p:spPr bwMode="auto">
            <a:xfrm>
              <a:off x="4870" y="2615"/>
              <a:ext cx="228" cy="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73" name="Rectangle 903"/>
            <p:cNvSpPr>
              <a:spLocks noChangeArrowheads="1"/>
            </p:cNvSpPr>
            <p:nvPr/>
          </p:nvSpPr>
          <p:spPr bwMode="auto">
            <a:xfrm>
              <a:off x="4870" y="2675"/>
              <a:ext cx="228"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74" name="Rectangle 904"/>
            <p:cNvSpPr>
              <a:spLocks noChangeArrowheads="1"/>
            </p:cNvSpPr>
            <p:nvPr/>
          </p:nvSpPr>
          <p:spPr bwMode="auto">
            <a:xfrm>
              <a:off x="4870" y="2717"/>
              <a:ext cx="228"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75" name="Rectangle 905"/>
            <p:cNvSpPr>
              <a:spLocks noChangeArrowheads="1"/>
            </p:cNvSpPr>
            <p:nvPr/>
          </p:nvSpPr>
          <p:spPr bwMode="auto">
            <a:xfrm>
              <a:off x="4870" y="2759"/>
              <a:ext cx="228" cy="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76" name="Rectangle 906"/>
            <p:cNvSpPr>
              <a:spLocks noChangeArrowheads="1"/>
            </p:cNvSpPr>
            <p:nvPr/>
          </p:nvSpPr>
          <p:spPr bwMode="auto">
            <a:xfrm>
              <a:off x="4870" y="2819"/>
              <a:ext cx="228" cy="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77" name="Rectangle 907"/>
            <p:cNvSpPr>
              <a:spLocks noChangeArrowheads="1"/>
            </p:cNvSpPr>
            <p:nvPr/>
          </p:nvSpPr>
          <p:spPr bwMode="auto">
            <a:xfrm>
              <a:off x="4870" y="2861"/>
              <a:ext cx="228" cy="6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78" name="Rectangle 908"/>
            <p:cNvSpPr>
              <a:spLocks noChangeArrowheads="1"/>
            </p:cNvSpPr>
            <p:nvPr/>
          </p:nvSpPr>
          <p:spPr bwMode="auto">
            <a:xfrm>
              <a:off x="4870" y="2922"/>
              <a:ext cx="228" cy="7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79" name="Rectangle 909"/>
            <p:cNvSpPr>
              <a:spLocks noChangeArrowheads="1"/>
            </p:cNvSpPr>
            <p:nvPr/>
          </p:nvSpPr>
          <p:spPr bwMode="auto">
            <a:xfrm>
              <a:off x="4870" y="3000"/>
              <a:ext cx="228" cy="10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80" name="Rectangle 910"/>
            <p:cNvSpPr>
              <a:spLocks noChangeArrowheads="1"/>
            </p:cNvSpPr>
            <p:nvPr/>
          </p:nvSpPr>
          <p:spPr bwMode="auto">
            <a:xfrm>
              <a:off x="4870" y="3102"/>
              <a:ext cx="228" cy="1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2F2B20"/>
                </a:solidFill>
              </a:endParaRPr>
            </a:p>
          </p:txBody>
        </p:sp>
        <p:sp>
          <p:nvSpPr>
            <p:cNvPr id="115881" name="Rectangle 911"/>
            <p:cNvSpPr>
              <a:spLocks noChangeArrowheads="1"/>
            </p:cNvSpPr>
            <p:nvPr/>
          </p:nvSpPr>
          <p:spPr bwMode="auto">
            <a:xfrm>
              <a:off x="4870" y="1947"/>
              <a:ext cx="228" cy="1311"/>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solidFill>
                  <a:srgbClr val="2F2B20"/>
                </a:solidFill>
              </a:endParaRPr>
            </a:p>
          </p:txBody>
        </p:sp>
        <p:sp>
          <p:nvSpPr>
            <p:cNvPr id="115882" name="Line 912"/>
            <p:cNvSpPr>
              <a:spLocks noChangeShapeType="1"/>
            </p:cNvSpPr>
            <p:nvPr/>
          </p:nvSpPr>
          <p:spPr bwMode="auto">
            <a:xfrm>
              <a:off x="4695" y="3258"/>
              <a:ext cx="0" cy="3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333333"/>
                  </a:solidFill>
                  <a:round/>
                  <a:headEnd/>
                  <a:tailEnd/>
                </a14:hiddenLine>
              </a:ext>
            </a:extLst>
          </p:spPr>
          <p:txBody>
            <a:bodyPr/>
            <a:lstStyle/>
            <a:p>
              <a:endParaRPr lang="en-US">
                <a:solidFill>
                  <a:srgbClr val="2F2B20"/>
                </a:solidFill>
              </a:endParaRPr>
            </a:p>
          </p:txBody>
        </p:sp>
      </p:grpSp>
      <p:sp>
        <p:nvSpPr>
          <p:cNvPr id="115822" name="Line 913"/>
          <p:cNvSpPr>
            <a:spLocks noChangeShapeType="1"/>
          </p:cNvSpPr>
          <p:nvPr/>
        </p:nvSpPr>
        <p:spPr bwMode="auto">
          <a:xfrm flipV="1">
            <a:off x="1187624" y="5322559"/>
            <a:ext cx="7097215" cy="13399"/>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solidFill>
                <a:srgbClr val="2F2B20"/>
              </a:solidFill>
            </a:endParaRPr>
          </a:p>
        </p:txBody>
      </p:sp>
      <p:sp>
        <p:nvSpPr>
          <p:cNvPr id="818" name="Rectangle 817"/>
          <p:cNvSpPr/>
          <p:nvPr/>
        </p:nvSpPr>
        <p:spPr>
          <a:xfrm>
            <a:off x="2009658" y="1578278"/>
            <a:ext cx="5010614" cy="338554"/>
          </a:xfrm>
          <a:prstGeom prst="rect">
            <a:avLst/>
          </a:prstGeom>
        </p:spPr>
        <p:txBody>
          <a:bodyPr wrap="square">
            <a:spAutoFit/>
          </a:bodyPr>
          <a:lstStyle/>
          <a:p>
            <a:r>
              <a:rPr lang="en-US" sz="1600" b="1" dirty="0"/>
              <a:t>* </a:t>
            </a:r>
            <a:r>
              <a:rPr lang="en-US" sz="1600" b="1" dirty="0" smtClean="0"/>
              <a:t>EGRIFTA® </a:t>
            </a:r>
            <a:r>
              <a:rPr lang="en-US" sz="1600" b="1" dirty="0"/>
              <a:t>is not approved to reduce CV </a:t>
            </a:r>
            <a:r>
              <a:rPr lang="en-US" sz="1600" b="1" dirty="0" smtClean="0"/>
              <a:t>risk*</a:t>
            </a:r>
            <a:endParaRPr lang="en-US" sz="1600" b="1" dirty="0"/>
          </a:p>
        </p:txBody>
      </p:sp>
      <p:sp>
        <p:nvSpPr>
          <p:cNvPr id="820" name="Rectangle 819"/>
          <p:cNvSpPr/>
          <p:nvPr/>
        </p:nvSpPr>
        <p:spPr>
          <a:xfrm>
            <a:off x="1784407" y="6558380"/>
            <a:ext cx="5328592" cy="230832"/>
          </a:xfrm>
          <a:prstGeom prst="rect">
            <a:avLst/>
          </a:prstGeom>
        </p:spPr>
        <p:txBody>
          <a:bodyPr wrap="square">
            <a:spAutoFit/>
          </a:bodyPr>
          <a:lstStyle/>
          <a:p>
            <a:pPr algn="ctr"/>
            <a:r>
              <a:rPr lang="en-US" sz="900" kern="0" dirty="0">
                <a:solidFill>
                  <a:srgbClr val="FFFFFF">
                    <a:lumMod val="50000"/>
                  </a:srgbClr>
                </a:solidFill>
              </a:rPr>
              <a:t>Copyright © </a:t>
            </a:r>
            <a:r>
              <a:rPr lang="en-US" sz="900" kern="0" dirty="0" smtClean="0">
                <a:solidFill>
                  <a:srgbClr val="FFFFFF">
                    <a:lumMod val="50000"/>
                  </a:srgbClr>
                </a:solidFill>
              </a:rPr>
              <a:t>2015.  </a:t>
            </a:r>
            <a:r>
              <a:rPr lang="en-US" sz="900" kern="0" dirty="0">
                <a:solidFill>
                  <a:srgbClr val="FFFFFF">
                    <a:lumMod val="50000"/>
                  </a:srgbClr>
                </a:solidFill>
              </a:rPr>
              <a:t>All Rights Reserved.  Property of Theratechnologies </a:t>
            </a:r>
            <a:r>
              <a:rPr lang="en-US" sz="900" kern="0" dirty="0" err="1">
                <a:solidFill>
                  <a:srgbClr val="FFFFFF">
                    <a:lumMod val="50000"/>
                  </a:srgbClr>
                </a:solidFill>
              </a:rPr>
              <a:t>Inc</a:t>
            </a:r>
            <a:endParaRPr lang="en-CA" sz="900" dirty="0"/>
          </a:p>
        </p:txBody>
      </p:sp>
      <p:grpSp>
        <p:nvGrpSpPr>
          <p:cNvPr id="821" name="Group 41"/>
          <p:cNvGrpSpPr>
            <a:grpSpLocks/>
          </p:cNvGrpSpPr>
          <p:nvPr/>
        </p:nvGrpSpPr>
        <p:grpSpPr bwMode="auto">
          <a:xfrm>
            <a:off x="1802679" y="5918547"/>
            <a:ext cx="4502154" cy="287338"/>
            <a:chOff x="1740" y="1346"/>
            <a:chExt cx="2836" cy="181"/>
          </a:xfrm>
        </p:grpSpPr>
        <p:sp>
          <p:nvSpPr>
            <p:cNvPr id="822" name="Text Box 42"/>
            <p:cNvSpPr txBox="1">
              <a:spLocks noChangeArrowheads="1"/>
            </p:cNvSpPr>
            <p:nvPr/>
          </p:nvSpPr>
          <p:spPr bwMode="auto">
            <a:xfrm>
              <a:off x="1740" y="1346"/>
              <a:ext cx="6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a:solidFill>
                    <a:schemeClr val="tx1"/>
                  </a:solidFill>
                  <a:latin typeface="Arial" pitchFamily="34" charset="0"/>
                  <a:cs typeface="Arial" pitchFamily="34" charset="0"/>
                </a:defRPr>
              </a:lvl1pPr>
              <a:lvl2pPr marL="742950" indent="-285750">
                <a:defRPr sz="1400">
                  <a:solidFill>
                    <a:schemeClr val="tx1"/>
                  </a:solidFill>
                  <a:latin typeface="Arial" pitchFamily="34" charset="0"/>
                  <a:cs typeface="Arial" pitchFamily="34" charset="0"/>
                </a:defRPr>
              </a:lvl2pPr>
              <a:lvl3pPr marL="1143000" indent="-228600">
                <a:defRPr sz="1400">
                  <a:solidFill>
                    <a:schemeClr val="tx1"/>
                  </a:solidFill>
                  <a:latin typeface="Arial" pitchFamily="34" charset="0"/>
                  <a:cs typeface="Arial" pitchFamily="34" charset="0"/>
                </a:defRPr>
              </a:lvl3pPr>
              <a:lvl4pPr marL="1600200" indent="-228600">
                <a:defRPr sz="1400">
                  <a:solidFill>
                    <a:schemeClr val="tx1"/>
                  </a:solidFill>
                  <a:latin typeface="Arial" pitchFamily="34" charset="0"/>
                  <a:cs typeface="Arial" pitchFamily="34" charset="0"/>
                </a:defRPr>
              </a:lvl4pPr>
              <a:lvl5pPr marL="2057400" indent="-228600">
                <a:defRPr sz="1400">
                  <a:solidFill>
                    <a:schemeClr val="tx1"/>
                  </a:solidFill>
                  <a:latin typeface="Arial" pitchFamily="34" charset="0"/>
                  <a:cs typeface="Arial" pitchFamily="34" charset="0"/>
                </a:defRPr>
              </a:lvl5pPr>
              <a:lvl6pPr marL="2514600" indent="-228600" fontAlgn="base">
                <a:spcBef>
                  <a:spcPct val="0"/>
                </a:spcBef>
                <a:spcAft>
                  <a:spcPct val="0"/>
                </a:spcAft>
                <a:defRPr sz="1400">
                  <a:solidFill>
                    <a:schemeClr val="tx1"/>
                  </a:solidFill>
                  <a:latin typeface="Arial" pitchFamily="34" charset="0"/>
                  <a:cs typeface="Arial" pitchFamily="34" charset="0"/>
                </a:defRPr>
              </a:lvl6pPr>
              <a:lvl7pPr marL="2971800" indent="-228600" fontAlgn="base">
                <a:spcBef>
                  <a:spcPct val="0"/>
                </a:spcBef>
                <a:spcAft>
                  <a:spcPct val="0"/>
                </a:spcAft>
                <a:defRPr sz="1400">
                  <a:solidFill>
                    <a:schemeClr val="tx1"/>
                  </a:solidFill>
                  <a:latin typeface="Arial" pitchFamily="34" charset="0"/>
                  <a:cs typeface="Arial" pitchFamily="34" charset="0"/>
                </a:defRPr>
              </a:lvl7pPr>
              <a:lvl8pPr marL="3429000" indent="-228600" fontAlgn="base">
                <a:spcBef>
                  <a:spcPct val="0"/>
                </a:spcBef>
                <a:spcAft>
                  <a:spcPct val="0"/>
                </a:spcAft>
                <a:defRPr sz="1400">
                  <a:solidFill>
                    <a:schemeClr val="tx1"/>
                  </a:solidFill>
                  <a:latin typeface="Arial" pitchFamily="34" charset="0"/>
                  <a:cs typeface="Arial" pitchFamily="34" charset="0"/>
                </a:defRPr>
              </a:lvl8pPr>
              <a:lvl9pPr marL="3886200" indent="-228600" fontAlgn="base">
                <a:spcBef>
                  <a:spcPct val="0"/>
                </a:spcBef>
                <a:spcAft>
                  <a:spcPct val="0"/>
                </a:spcAft>
                <a:defRPr sz="1400">
                  <a:solidFill>
                    <a:schemeClr val="tx1"/>
                  </a:solidFill>
                  <a:latin typeface="Arial" pitchFamily="34" charset="0"/>
                  <a:cs typeface="Arial" pitchFamily="34" charset="0"/>
                </a:defRPr>
              </a:lvl9pPr>
            </a:lstStyle>
            <a:p>
              <a:r>
                <a:rPr lang="en-US" altLang="en-US" sz="1200" dirty="0"/>
                <a:t>HIV+ </a:t>
              </a:r>
              <a:r>
                <a:rPr lang="en-US" altLang="en-US" sz="1200" dirty="0" smtClean="0"/>
                <a:t>LIPO </a:t>
              </a:r>
              <a:endParaRPr lang="en-US" altLang="en-US" sz="1200" dirty="0"/>
            </a:p>
          </p:txBody>
        </p:sp>
        <p:sp>
          <p:nvSpPr>
            <p:cNvPr id="824" name="Text Box 44"/>
            <p:cNvSpPr txBox="1">
              <a:spLocks noChangeArrowheads="1"/>
            </p:cNvSpPr>
            <p:nvPr/>
          </p:nvSpPr>
          <p:spPr bwMode="auto">
            <a:xfrm>
              <a:off x="2546" y="1353"/>
              <a:ext cx="203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a:solidFill>
                    <a:schemeClr val="tx1"/>
                  </a:solidFill>
                  <a:latin typeface="Arial" pitchFamily="34" charset="0"/>
                  <a:cs typeface="Arial" pitchFamily="34" charset="0"/>
                </a:defRPr>
              </a:lvl1pPr>
              <a:lvl2pPr marL="742950" indent="-285750">
                <a:defRPr sz="1400">
                  <a:solidFill>
                    <a:schemeClr val="tx1"/>
                  </a:solidFill>
                  <a:latin typeface="Arial" pitchFamily="34" charset="0"/>
                  <a:cs typeface="Arial" pitchFamily="34" charset="0"/>
                </a:defRPr>
              </a:lvl2pPr>
              <a:lvl3pPr marL="1143000" indent="-228600">
                <a:defRPr sz="1400">
                  <a:solidFill>
                    <a:schemeClr val="tx1"/>
                  </a:solidFill>
                  <a:latin typeface="Arial" pitchFamily="34" charset="0"/>
                  <a:cs typeface="Arial" pitchFamily="34" charset="0"/>
                </a:defRPr>
              </a:lvl3pPr>
              <a:lvl4pPr marL="1600200" indent="-228600">
                <a:defRPr sz="1400">
                  <a:solidFill>
                    <a:schemeClr val="tx1"/>
                  </a:solidFill>
                  <a:latin typeface="Arial" pitchFamily="34" charset="0"/>
                  <a:cs typeface="Arial" pitchFamily="34" charset="0"/>
                </a:defRPr>
              </a:lvl4pPr>
              <a:lvl5pPr marL="2057400" indent="-228600">
                <a:defRPr sz="1400">
                  <a:solidFill>
                    <a:schemeClr val="tx1"/>
                  </a:solidFill>
                  <a:latin typeface="Arial" pitchFamily="34" charset="0"/>
                  <a:cs typeface="Arial" pitchFamily="34" charset="0"/>
                </a:defRPr>
              </a:lvl5pPr>
              <a:lvl6pPr marL="2514600" indent="-228600" fontAlgn="base">
                <a:spcBef>
                  <a:spcPct val="0"/>
                </a:spcBef>
                <a:spcAft>
                  <a:spcPct val="0"/>
                </a:spcAft>
                <a:defRPr sz="1400">
                  <a:solidFill>
                    <a:schemeClr val="tx1"/>
                  </a:solidFill>
                  <a:latin typeface="Arial" pitchFamily="34" charset="0"/>
                  <a:cs typeface="Arial" pitchFamily="34" charset="0"/>
                </a:defRPr>
              </a:lvl6pPr>
              <a:lvl7pPr marL="2971800" indent="-228600" fontAlgn="base">
                <a:spcBef>
                  <a:spcPct val="0"/>
                </a:spcBef>
                <a:spcAft>
                  <a:spcPct val="0"/>
                </a:spcAft>
                <a:defRPr sz="1400">
                  <a:solidFill>
                    <a:schemeClr val="tx1"/>
                  </a:solidFill>
                  <a:latin typeface="Arial" pitchFamily="34" charset="0"/>
                  <a:cs typeface="Arial" pitchFamily="34" charset="0"/>
                </a:defRPr>
              </a:lvl7pPr>
              <a:lvl8pPr marL="3429000" indent="-228600" fontAlgn="base">
                <a:spcBef>
                  <a:spcPct val="0"/>
                </a:spcBef>
                <a:spcAft>
                  <a:spcPct val="0"/>
                </a:spcAft>
                <a:defRPr sz="1400">
                  <a:solidFill>
                    <a:schemeClr val="tx1"/>
                  </a:solidFill>
                  <a:latin typeface="Arial" pitchFamily="34" charset="0"/>
                  <a:cs typeface="Arial" pitchFamily="34" charset="0"/>
                </a:defRPr>
              </a:lvl8pPr>
              <a:lvl9pPr marL="3886200" indent="-228600" fontAlgn="base">
                <a:spcBef>
                  <a:spcPct val="0"/>
                </a:spcBef>
                <a:spcAft>
                  <a:spcPct val="0"/>
                </a:spcAft>
                <a:defRPr sz="1400">
                  <a:solidFill>
                    <a:schemeClr val="tx1"/>
                  </a:solidFill>
                  <a:latin typeface="Arial" pitchFamily="34" charset="0"/>
                  <a:cs typeface="Arial" pitchFamily="34" charset="0"/>
                </a:defRPr>
              </a:lvl9pPr>
            </a:lstStyle>
            <a:p>
              <a:r>
                <a:rPr lang="en-CA" altLang="en-US" sz="1200" dirty="0" smtClean="0"/>
                <a:t>Age and BMI-matched Framingham subjects</a:t>
              </a:r>
              <a:endParaRPr lang="en-US" altLang="en-US" sz="1200" dirty="0"/>
            </a:p>
          </p:txBody>
        </p:sp>
      </p:grpSp>
      <p:sp>
        <p:nvSpPr>
          <p:cNvPr id="3" name="Rectangle 2"/>
          <p:cNvSpPr/>
          <p:nvPr/>
        </p:nvSpPr>
        <p:spPr>
          <a:xfrm>
            <a:off x="107504" y="6279703"/>
            <a:ext cx="8928992" cy="461665"/>
          </a:xfrm>
          <a:prstGeom prst="rect">
            <a:avLst/>
          </a:prstGeom>
        </p:spPr>
        <p:txBody>
          <a:bodyPr wrap="square">
            <a:spAutoFit/>
          </a:bodyPr>
          <a:lstStyle/>
          <a:p>
            <a:r>
              <a:rPr lang="en-US" sz="1200" b="1" dirty="0" smtClean="0"/>
              <a:t>*The long-term </a:t>
            </a:r>
            <a:r>
              <a:rPr lang="en-US" sz="1200" b="1" dirty="0"/>
              <a:t>cardiovascular safety and potential long-term cardiovascular benefit of EGRIFTA® treatment have not been studied and are not </a:t>
            </a:r>
            <a:r>
              <a:rPr lang="en-US" sz="1200" b="1" dirty="0" smtClean="0"/>
              <a:t>known. </a:t>
            </a:r>
            <a:endParaRPr lang="en-US" sz="1200" b="1" dirty="0"/>
          </a:p>
        </p:txBody>
      </p:sp>
      <p:sp>
        <p:nvSpPr>
          <p:cNvPr id="823" name="Slide Number Placeholder 1"/>
          <p:cNvSpPr txBox="1">
            <a:spLocks/>
          </p:cNvSpPr>
          <p:nvPr/>
        </p:nvSpPr>
        <p:spPr>
          <a:xfrm>
            <a:off x="6457950" y="6484687"/>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457200"/>
            <a:r>
              <a:rPr lang="fr-CA" sz="1200" dirty="0" smtClean="0">
                <a:solidFill>
                  <a:srgbClr val="C00000"/>
                </a:solidFill>
              </a:rPr>
              <a:t>15</a:t>
            </a:r>
            <a:endParaRPr lang="fr-CA" sz="1200" dirty="0">
              <a:solidFill>
                <a:srgbClr val="C00000"/>
              </a:solidFill>
            </a:endParaRPr>
          </a:p>
        </p:txBody>
      </p:sp>
    </p:spTree>
    <p:extLst>
      <p:ext uri="{BB962C8B-B14F-4D97-AF65-F5344CB8AC3E}">
        <p14:creationId xmlns:p14="http://schemas.microsoft.com/office/powerpoint/2010/main" val="130212992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CasellaDiTesto 14"/>
          <p:cNvSpPr txBox="1">
            <a:spLocks noChangeArrowheads="1"/>
          </p:cNvSpPr>
          <p:nvPr/>
        </p:nvSpPr>
        <p:spPr bwMode="auto">
          <a:xfrm>
            <a:off x="647700" y="3028950"/>
            <a:ext cx="144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a:solidFill>
                  <a:srgbClr val="FFFFFF"/>
                </a:solidFill>
                <a:latin typeface="Century Gothic" pitchFamily="34" charset="0"/>
                <a:cs typeface="Arial" charset="0"/>
              </a:rPr>
              <a:t>VAT:</a:t>
            </a:r>
          </a:p>
          <a:p>
            <a:pPr eaLnBrk="1" hangingPunct="1"/>
            <a:r>
              <a:rPr lang="it-IT">
                <a:solidFill>
                  <a:srgbClr val="FFFFFF"/>
                </a:solidFill>
                <a:latin typeface="Century Gothic" pitchFamily="34" charset="0"/>
                <a:cs typeface="Arial" charset="0"/>
              </a:rPr>
              <a:t>1325</a:t>
            </a:r>
          </a:p>
        </p:txBody>
      </p:sp>
      <p:sp>
        <p:nvSpPr>
          <p:cNvPr id="118791" name="CasellaDiTesto 16"/>
          <p:cNvSpPr txBox="1">
            <a:spLocks noChangeArrowheads="1"/>
          </p:cNvSpPr>
          <p:nvPr/>
        </p:nvSpPr>
        <p:spPr bwMode="auto">
          <a:xfrm>
            <a:off x="1562100" y="367506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t-IT" dirty="0">
                <a:solidFill>
                  <a:srgbClr val="2F2B20"/>
                </a:solidFill>
                <a:latin typeface="Century Gothic" pitchFamily="34" charset="0"/>
                <a:cs typeface="Arial" charset="0"/>
              </a:rPr>
              <a:t> </a:t>
            </a:r>
            <a:r>
              <a:rPr lang="it-IT" dirty="0">
                <a:solidFill>
                  <a:srgbClr val="FFFFFF"/>
                </a:solidFill>
                <a:latin typeface="Century Gothic" pitchFamily="34" charset="0"/>
                <a:cs typeface="Arial" charset="0"/>
              </a:rPr>
              <a:t>CAC </a:t>
            </a:r>
          </a:p>
        </p:txBody>
      </p:sp>
      <p:sp>
        <p:nvSpPr>
          <p:cNvPr id="11" name="Rectangle 10"/>
          <p:cNvSpPr/>
          <p:nvPr/>
        </p:nvSpPr>
        <p:spPr>
          <a:xfrm>
            <a:off x="2354985" y="5502352"/>
            <a:ext cx="4509440" cy="369332"/>
          </a:xfrm>
          <a:prstGeom prst="rect">
            <a:avLst/>
          </a:prstGeom>
        </p:spPr>
        <p:txBody>
          <a:bodyPr wrap="none">
            <a:spAutoFit/>
          </a:bodyPr>
          <a:lstStyle/>
          <a:p>
            <a:r>
              <a:rPr lang="en-US" b="1" i="1" dirty="0" smtClean="0"/>
              <a:t>EGRIFTA</a:t>
            </a:r>
            <a:r>
              <a:rPr lang="en-US" b="1" dirty="0" smtClean="0"/>
              <a:t>® </a:t>
            </a:r>
            <a:r>
              <a:rPr lang="en-US" b="1" dirty="0"/>
              <a:t>is not approved to reduce CV </a:t>
            </a:r>
            <a:r>
              <a:rPr lang="en-US" b="1" dirty="0" smtClean="0"/>
              <a:t>risk*</a:t>
            </a:r>
            <a:endParaRPr lang="en-US" b="1"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512937"/>
            <a:ext cx="8420100"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asellaDiTesto 14"/>
          <p:cNvSpPr txBox="1">
            <a:spLocks noChangeArrowheads="1"/>
          </p:cNvSpPr>
          <p:nvPr/>
        </p:nvSpPr>
        <p:spPr bwMode="auto">
          <a:xfrm>
            <a:off x="251520" y="4663935"/>
            <a:ext cx="5006975"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rgbClr val="703572"/>
              </a:buClr>
              <a:buChar char="•"/>
              <a:defRPr sz="2400">
                <a:latin typeface="+mn-lt"/>
              </a:defRPr>
            </a:lvl1pPr>
            <a:lvl2pPr marL="742950" lvl="1" indent="-285750" eaLnBrk="0" hangingPunct="0">
              <a:spcBef>
                <a:spcPct val="20000"/>
              </a:spcBef>
              <a:buClr>
                <a:srgbClr val="9E9E07"/>
              </a:buClr>
              <a:buFont typeface="Wingdings" pitchFamily="2" charset="2"/>
              <a:buChar char="Ø"/>
              <a:defRPr sz="2000">
                <a:latin typeface="+mn-lt"/>
              </a:defRPr>
            </a:lvl2pPr>
            <a:lvl3pPr marL="1143000" lvl="2" indent="-228600" eaLnBrk="0" hangingPunct="0">
              <a:spcBef>
                <a:spcPct val="20000"/>
              </a:spcBef>
              <a:buClr>
                <a:srgbClr val="703572"/>
              </a:buClr>
              <a:buFont typeface="Wingdings" pitchFamily="2" charset="2"/>
              <a:buChar char="ü"/>
              <a:defRPr sz="1800">
                <a:latin typeface="+mn-lt"/>
              </a:defRPr>
            </a:lvl3pPr>
            <a:lvl4pPr marL="1600200" indent="-228600" eaLnBrk="0" hangingPunct="0">
              <a:spcBef>
                <a:spcPct val="20000"/>
              </a:spcBef>
              <a:buChar char="–"/>
              <a:defRPr sz="1600">
                <a:latin typeface="+mn-lt"/>
              </a:defRPr>
            </a:lvl4pPr>
            <a:lvl5pPr marL="2057400" indent="-228600" eaLnBrk="0" hangingPunct="0">
              <a:spcBef>
                <a:spcPct val="20000"/>
              </a:spcBef>
              <a:buChar char="»"/>
              <a:defRPr sz="1600">
                <a:latin typeface="+mn-lt"/>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r>
              <a:rPr lang="it-IT" sz="1100" dirty="0" smtClean="0">
                <a:solidFill>
                  <a:srgbClr val="2F2B20"/>
                </a:solidFill>
              </a:rPr>
              <a:t>132 HIV+ patients receiving ART</a:t>
            </a:r>
          </a:p>
          <a:p>
            <a:r>
              <a:rPr lang="it-IT" sz="1100" dirty="0" smtClean="0">
                <a:solidFill>
                  <a:srgbClr val="2F2B20"/>
                </a:solidFill>
              </a:rPr>
              <a:t>Progression of CAC assessed by CT scan at an average interval of 11 months (range 6-36)</a:t>
            </a:r>
          </a:p>
          <a:p>
            <a:r>
              <a:rPr lang="it-IT" sz="1100" dirty="0" smtClean="0">
                <a:solidFill>
                  <a:srgbClr val="2F2B20"/>
                </a:solidFill>
              </a:rPr>
              <a:t>45 patients (34%) showed absolute progression of CAC.</a:t>
            </a:r>
            <a:endParaRPr lang="it-IT" sz="1100" dirty="0">
              <a:solidFill>
                <a:srgbClr val="2F2B20"/>
              </a:solidFill>
            </a:endParaRPr>
          </a:p>
        </p:txBody>
      </p:sp>
      <p:sp>
        <p:nvSpPr>
          <p:cNvPr id="16" name="Oval 15"/>
          <p:cNvSpPr/>
          <p:nvPr/>
        </p:nvSpPr>
        <p:spPr bwMode="auto">
          <a:xfrm>
            <a:off x="214174" y="3232722"/>
            <a:ext cx="8674546" cy="292794"/>
          </a:xfrm>
          <a:prstGeom prst="ellipse">
            <a:avLst/>
          </a:prstGeom>
          <a:noFill/>
          <a:ln w="12700">
            <a:solidFill>
              <a:srgbClr val="FF0000"/>
            </a:solidFill>
            <a:miter lim="800000"/>
            <a:headEnd/>
            <a:tailEnd/>
          </a:ln>
          <a:effectLst>
            <a:outerShdw blurRad="50800" dist="38100" dir="2700000" algn="tl" rotWithShape="0">
              <a:prstClr val="black">
                <a:alpha val="40000"/>
              </a:prstClr>
            </a:outerShdw>
          </a:effectLst>
        </p:spPr>
        <p:txBody>
          <a:bodyPr lIns="91440" tIns="91440" rIns="91440" bIns="91440" rtlCol="0" anchor="ctr"/>
          <a:lstStyle/>
          <a:p>
            <a:pPr algn="ctr">
              <a:spcBef>
                <a:spcPts val="600"/>
              </a:spcBef>
            </a:pPr>
            <a:endParaRPr lang="en-US" sz="1200" dirty="0" smtClean="0">
              <a:solidFill>
                <a:srgbClr val="000000"/>
              </a:solidFill>
            </a:endParaRPr>
          </a:p>
        </p:txBody>
      </p:sp>
      <p:sp>
        <p:nvSpPr>
          <p:cNvPr id="18" name="CasellaDiTesto 10">
            <a:hlinkClick r:id="" action="ppaction://noaction"/>
          </p:cNvPr>
          <p:cNvSpPr txBox="1">
            <a:spLocks noChangeArrowheads="1"/>
          </p:cNvSpPr>
          <p:nvPr/>
        </p:nvSpPr>
        <p:spPr bwMode="auto">
          <a:xfrm>
            <a:off x="214174" y="5882788"/>
            <a:ext cx="324499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342900" indent="-342900" eaLnBrk="1" hangingPunct="1">
              <a:lnSpc>
                <a:spcPct val="100000"/>
              </a:lnSpc>
              <a:spcBef>
                <a:spcPct val="20000"/>
              </a:spcBef>
              <a:buClr>
                <a:srgbClr val="6F5F4B"/>
              </a:buClr>
              <a:buFont typeface="Century Gothic" pitchFamily="34" charset="0"/>
              <a:buNone/>
              <a:defRPr sz="900" b="0" i="1">
                <a:solidFill>
                  <a:srgbClr val="514740"/>
                </a:solidFill>
                <a:latin typeface="Century Gothic" pitchFamily="34" charset="0"/>
                <a:ea typeface="Osaka"/>
                <a:cs typeface="Osaka"/>
              </a:defRPr>
            </a:lvl1pPr>
            <a:lvl2pPr marL="742950" indent="-285750" eaLnBrk="0" hangingPunct="0">
              <a:lnSpc>
                <a:spcPts val="3000"/>
              </a:lnSpc>
              <a:defRPr sz="3200" b="1">
                <a:solidFill>
                  <a:srgbClr val="988D86"/>
                </a:solidFill>
                <a:latin typeface="Arial" pitchFamily="34" charset="0"/>
                <a:ea typeface="Osaka"/>
                <a:cs typeface="Osaka"/>
              </a:defRPr>
            </a:lvl2pPr>
            <a:lvl3pPr marL="1143000" indent="-228600" eaLnBrk="0" hangingPunct="0">
              <a:lnSpc>
                <a:spcPts val="3000"/>
              </a:lnSpc>
              <a:defRPr sz="3200" b="1">
                <a:solidFill>
                  <a:srgbClr val="988D86"/>
                </a:solidFill>
                <a:latin typeface="Arial" pitchFamily="34" charset="0"/>
                <a:ea typeface="Osaka"/>
                <a:cs typeface="Osaka"/>
              </a:defRPr>
            </a:lvl3pPr>
            <a:lvl4pPr marL="1600200" indent="-228600" eaLnBrk="0" hangingPunct="0">
              <a:lnSpc>
                <a:spcPts val="3000"/>
              </a:lnSpc>
              <a:defRPr sz="3200" b="1">
                <a:solidFill>
                  <a:srgbClr val="988D86"/>
                </a:solidFill>
                <a:latin typeface="Arial" pitchFamily="34" charset="0"/>
                <a:ea typeface="Osaka"/>
                <a:cs typeface="Osaka"/>
              </a:defRPr>
            </a:lvl4pPr>
            <a:lvl5pPr marL="2057400" indent="-228600" eaLnBrk="0" hangingPunct="0">
              <a:lnSpc>
                <a:spcPts val="3000"/>
              </a:lnSpc>
              <a:defRPr sz="3200" b="1">
                <a:solidFill>
                  <a:srgbClr val="988D86"/>
                </a:solidFill>
                <a:latin typeface="Arial" pitchFamily="34" charset="0"/>
                <a:ea typeface="Osaka"/>
                <a:cs typeface="Osaka"/>
              </a:defRPr>
            </a:lvl5pPr>
            <a:lvl6pPr marL="2514600" indent="-228600" eaLnBrk="0" fontAlgn="base" hangingPunct="0">
              <a:lnSpc>
                <a:spcPts val="3000"/>
              </a:lnSpc>
              <a:spcBef>
                <a:spcPct val="0"/>
              </a:spcBef>
              <a:spcAft>
                <a:spcPct val="0"/>
              </a:spcAft>
              <a:defRPr sz="3200" b="1">
                <a:solidFill>
                  <a:srgbClr val="988D86"/>
                </a:solidFill>
                <a:latin typeface="Arial" pitchFamily="34" charset="0"/>
                <a:ea typeface="Osaka"/>
                <a:cs typeface="Osaka"/>
              </a:defRPr>
            </a:lvl6pPr>
            <a:lvl7pPr marL="2971800" indent="-228600" eaLnBrk="0" fontAlgn="base" hangingPunct="0">
              <a:lnSpc>
                <a:spcPts val="3000"/>
              </a:lnSpc>
              <a:spcBef>
                <a:spcPct val="0"/>
              </a:spcBef>
              <a:spcAft>
                <a:spcPct val="0"/>
              </a:spcAft>
              <a:defRPr sz="3200" b="1">
                <a:solidFill>
                  <a:srgbClr val="988D86"/>
                </a:solidFill>
                <a:latin typeface="Arial" pitchFamily="34" charset="0"/>
                <a:ea typeface="Osaka"/>
                <a:cs typeface="Osaka"/>
              </a:defRPr>
            </a:lvl7pPr>
            <a:lvl8pPr marL="3429000" indent="-228600" eaLnBrk="0" fontAlgn="base" hangingPunct="0">
              <a:lnSpc>
                <a:spcPts val="3000"/>
              </a:lnSpc>
              <a:spcBef>
                <a:spcPct val="0"/>
              </a:spcBef>
              <a:spcAft>
                <a:spcPct val="0"/>
              </a:spcAft>
              <a:defRPr sz="3200" b="1">
                <a:solidFill>
                  <a:srgbClr val="988D86"/>
                </a:solidFill>
                <a:latin typeface="Arial" pitchFamily="34" charset="0"/>
                <a:ea typeface="Osaka"/>
                <a:cs typeface="Osaka"/>
              </a:defRPr>
            </a:lvl8pPr>
            <a:lvl9pPr marL="3886200" indent="-228600" eaLnBrk="0" fontAlgn="base" hangingPunct="0">
              <a:lnSpc>
                <a:spcPts val="3000"/>
              </a:lnSpc>
              <a:spcBef>
                <a:spcPct val="0"/>
              </a:spcBef>
              <a:spcAft>
                <a:spcPct val="0"/>
              </a:spcAft>
              <a:defRPr sz="3200" b="1">
                <a:solidFill>
                  <a:srgbClr val="988D86"/>
                </a:solidFill>
                <a:latin typeface="Arial" pitchFamily="34" charset="0"/>
                <a:ea typeface="Osaka"/>
                <a:cs typeface="Osaka"/>
              </a:defRPr>
            </a:lvl9pPr>
          </a:lstStyle>
          <a:p>
            <a:r>
              <a:rPr lang="it-IT" sz="1200" i="0" dirty="0">
                <a:latin typeface="Calibri" panose="020F0502020204030204" pitchFamily="34" charset="0"/>
              </a:rPr>
              <a:t>Guaraldi G</a:t>
            </a:r>
            <a:r>
              <a:rPr lang="it-IT" sz="1200" i="0" dirty="0" smtClean="0">
                <a:latin typeface="Calibri" panose="020F0502020204030204" pitchFamily="34" charset="0"/>
              </a:rPr>
              <a:t>. et al</a:t>
            </a:r>
            <a:r>
              <a:rPr lang="it-IT" sz="1200" dirty="0" smtClean="0">
                <a:latin typeface="Calibri" panose="020F0502020204030204" pitchFamily="34" charset="0"/>
              </a:rPr>
              <a:t>., Int. J Cardiovasc Imaging </a:t>
            </a:r>
            <a:r>
              <a:rPr lang="it-IT" sz="1200" i="0" dirty="0" smtClean="0">
                <a:latin typeface="Calibri" panose="020F0502020204030204" pitchFamily="34" charset="0"/>
              </a:rPr>
              <a:t>2011.</a:t>
            </a:r>
            <a:endParaRPr lang="it-IT" sz="1200" i="0" dirty="0">
              <a:latin typeface="Calibri" panose="020F0502020204030204" pitchFamily="34" charset="0"/>
            </a:endParaRPr>
          </a:p>
        </p:txBody>
      </p:sp>
      <p:sp>
        <p:nvSpPr>
          <p:cNvPr id="12" name="CasellaDiTesto 14"/>
          <p:cNvSpPr txBox="1">
            <a:spLocks noChangeArrowheads="1"/>
          </p:cNvSpPr>
          <p:nvPr/>
        </p:nvSpPr>
        <p:spPr bwMode="auto">
          <a:xfrm>
            <a:off x="251520" y="4387800"/>
            <a:ext cx="4572000" cy="265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rgbClr val="703572"/>
              </a:buClr>
              <a:buChar char="•"/>
              <a:defRPr sz="2400">
                <a:latin typeface="+mn-lt"/>
              </a:defRPr>
            </a:lvl1pPr>
            <a:lvl2pPr marL="742950" lvl="1" indent="-285750" eaLnBrk="0" hangingPunct="0">
              <a:spcBef>
                <a:spcPct val="20000"/>
              </a:spcBef>
              <a:buClr>
                <a:srgbClr val="9E9E07"/>
              </a:buClr>
              <a:buFont typeface="Wingdings" pitchFamily="2" charset="2"/>
              <a:buChar char="Ø"/>
              <a:defRPr sz="2000">
                <a:latin typeface="+mn-lt"/>
              </a:defRPr>
            </a:lvl2pPr>
            <a:lvl3pPr marL="1143000" lvl="2" indent="-228600" eaLnBrk="0" hangingPunct="0">
              <a:spcBef>
                <a:spcPct val="20000"/>
              </a:spcBef>
              <a:buClr>
                <a:srgbClr val="703572"/>
              </a:buClr>
              <a:buFont typeface="Wingdings" pitchFamily="2" charset="2"/>
              <a:buChar char="ü"/>
              <a:defRPr sz="1800">
                <a:latin typeface="+mn-lt"/>
              </a:defRPr>
            </a:lvl3pPr>
            <a:lvl4pPr marL="1600200" indent="-228600" eaLnBrk="0" hangingPunct="0">
              <a:spcBef>
                <a:spcPct val="20000"/>
              </a:spcBef>
              <a:buChar char="–"/>
              <a:defRPr sz="1600">
                <a:latin typeface="+mn-lt"/>
              </a:defRPr>
            </a:lvl4pPr>
            <a:lvl5pPr marL="2057400" indent="-228600" eaLnBrk="0" hangingPunct="0">
              <a:spcBef>
                <a:spcPct val="20000"/>
              </a:spcBef>
              <a:buChar char="»"/>
              <a:defRPr sz="1600">
                <a:latin typeface="+mn-lt"/>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pPr marL="0" indent="0">
              <a:buNone/>
            </a:pPr>
            <a:r>
              <a:rPr lang="it-IT" sz="1100" dirty="0" smtClean="0">
                <a:solidFill>
                  <a:srgbClr val="2F2B20"/>
                </a:solidFill>
              </a:rPr>
              <a:t>O.R.: Odds Ratio</a:t>
            </a:r>
          </a:p>
        </p:txBody>
      </p:sp>
      <p:grpSp>
        <p:nvGrpSpPr>
          <p:cNvPr id="13" name="Group 12"/>
          <p:cNvGrpSpPr/>
          <p:nvPr/>
        </p:nvGrpSpPr>
        <p:grpSpPr>
          <a:xfrm>
            <a:off x="305780" y="835439"/>
            <a:ext cx="8532440" cy="709478"/>
            <a:chOff x="0" y="0"/>
            <a:chExt cx="8532440" cy="709478"/>
          </a:xfrm>
        </p:grpSpPr>
        <p:sp>
          <p:nvSpPr>
            <p:cNvPr id="14" name="Rounded Rectangle 13"/>
            <p:cNvSpPr/>
            <p:nvPr/>
          </p:nvSpPr>
          <p:spPr>
            <a:xfrm>
              <a:off x="0" y="0"/>
              <a:ext cx="8532440" cy="70947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ounded Rectangle 4"/>
            <p:cNvSpPr/>
            <p:nvPr/>
          </p:nvSpPr>
          <p:spPr>
            <a:xfrm>
              <a:off x="34634" y="34634"/>
              <a:ext cx="8463172" cy="6402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it-IT" sz="2400" kern="1200" dirty="0" smtClean="0"/>
                <a:t>VAT is Positively Associated with Absolute Coronary Artery Calcium (CAC) Progression in HIV-Infected Patients</a:t>
              </a:r>
              <a:endParaRPr lang="en-CA" sz="2400" kern="1200" dirty="0"/>
            </a:p>
          </p:txBody>
        </p:sp>
      </p:grpSp>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6599634"/>
            <a:ext cx="4572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07504" y="6146140"/>
            <a:ext cx="8856984" cy="523220"/>
          </a:xfrm>
          <a:prstGeom prst="rect">
            <a:avLst/>
          </a:prstGeom>
        </p:spPr>
        <p:txBody>
          <a:bodyPr wrap="square">
            <a:spAutoFit/>
          </a:bodyPr>
          <a:lstStyle/>
          <a:p>
            <a:r>
              <a:rPr lang="en-US" sz="1400" b="1" dirty="0"/>
              <a:t>*The long-term cardiovascular safety and potential long-term cardiovascular benefit of EGRIFTA® treatment have not been studied and are not known. </a:t>
            </a:r>
          </a:p>
        </p:txBody>
      </p:sp>
      <p:sp>
        <p:nvSpPr>
          <p:cNvPr id="20" name="Slide Number Placeholder 1"/>
          <p:cNvSpPr txBox="1">
            <a:spLocks/>
          </p:cNvSpPr>
          <p:nvPr/>
        </p:nvSpPr>
        <p:spPr>
          <a:xfrm>
            <a:off x="6457950" y="6484687"/>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457200"/>
            <a:r>
              <a:rPr lang="fr-CA" sz="1200" dirty="0" smtClean="0">
                <a:solidFill>
                  <a:srgbClr val="C00000"/>
                </a:solidFill>
              </a:rPr>
              <a:t>16</a:t>
            </a:r>
            <a:endParaRPr lang="fr-CA" sz="1200" dirty="0">
              <a:solidFill>
                <a:srgbClr val="C00000"/>
              </a:solidFill>
            </a:endParaRPr>
          </a:p>
        </p:txBody>
      </p:sp>
    </p:spTree>
    <p:extLst>
      <p:ext uri="{BB962C8B-B14F-4D97-AF65-F5344CB8AC3E}">
        <p14:creationId xmlns:p14="http://schemas.microsoft.com/office/powerpoint/2010/main" val="259398015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185867557"/>
              </p:ext>
            </p:extLst>
          </p:nvPr>
        </p:nvGraphicFramePr>
        <p:xfrm>
          <a:off x="323528" y="1052736"/>
          <a:ext cx="8532440" cy="7101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9812"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1" y="1844824"/>
            <a:ext cx="5085638" cy="3730620"/>
          </a:xfrm>
          <a:prstGeom prst="rect">
            <a:avLst/>
          </a:prstGeom>
          <a:solidFill>
            <a:schemeClr val="accent2"/>
          </a:solidFill>
          <a:ln>
            <a:solidFill>
              <a:schemeClr val="tx1"/>
            </a:solidFill>
          </a:ln>
          <a:extLst/>
        </p:spPr>
      </p:pic>
      <p:sp>
        <p:nvSpPr>
          <p:cNvPr id="2" name="Oval 1"/>
          <p:cNvSpPr/>
          <p:nvPr/>
        </p:nvSpPr>
        <p:spPr bwMode="auto">
          <a:xfrm>
            <a:off x="1657571" y="3476500"/>
            <a:ext cx="4469488" cy="414416"/>
          </a:xfrm>
          <a:prstGeom prst="ellipse">
            <a:avLst/>
          </a:prstGeom>
          <a:noFill/>
          <a:ln w="12700">
            <a:solidFill>
              <a:srgbClr val="FF0000"/>
            </a:solidFill>
            <a:miter lim="800000"/>
            <a:headEnd/>
            <a:tailEnd/>
          </a:ln>
          <a:effectLst>
            <a:outerShdw blurRad="50800" dist="38100" dir="2700000" algn="tl" rotWithShape="0">
              <a:prstClr val="black">
                <a:alpha val="40000"/>
              </a:prstClr>
            </a:outerShdw>
          </a:effectLst>
        </p:spPr>
        <p:txBody>
          <a:bodyPr lIns="91440" tIns="91440" rIns="91440" bIns="91440" rtlCol="0" anchor="ctr"/>
          <a:lstStyle/>
          <a:p>
            <a:pPr algn="ctr">
              <a:spcBef>
                <a:spcPts val="600"/>
              </a:spcBef>
            </a:pPr>
            <a:endParaRPr lang="en-US" sz="1200" dirty="0" smtClean="0">
              <a:solidFill>
                <a:srgbClr val="000000"/>
              </a:solidFill>
            </a:endParaRPr>
          </a:p>
        </p:txBody>
      </p:sp>
      <p:sp>
        <p:nvSpPr>
          <p:cNvPr id="10" name="TextBox 2"/>
          <p:cNvSpPr txBox="1">
            <a:spLocks noChangeArrowheads="1"/>
          </p:cNvSpPr>
          <p:nvPr/>
        </p:nvSpPr>
        <p:spPr bwMode="auto">
          <a:xfrm>
            <a:off x="6812527" y="3501008"/>
            <a:ext cx="2223969" cy="461665"/>
          </a:xfrm>
          <a:prstGeom prst="rect">
            <a:avLst/>
          </a:prstGeom>
          <a:noFill/>
          <a:ln w="9525">
            <a:noFill/>
            <a:miter lim="800000"/>
            <a:headEnd/>
            <a:tailEnd/>
          </a:ln>
        </p:spPr>
        <p:txBody>
          <a:bodyPr wrap="square">
            <a:spAutoFit/>
          </a:bodyPr>
          <a:lstStyle/>
          <a:p>
            <a:r>
              <a:rPr lang="en-US" sz="1200" b="1" dirty="0" smtClean="0">
                <a:solidFill>
                  <a:srgbClr val="2F2B20"/>
                </a:solidFill>
              </a:rPr>
              <a:t>IRR: 1.03, 95% CI:1.01; 1.06, per 10 cm</a:t>
            </a:r>
            <a:r>
              <a:rPr lang="en-US" sz="1200" b="1" baseline="30000" dirty="0" smtClean="0">
                <a:solidFill>
                  <a:srgbClr val="2F2B20"/>
                </a:solidFill>
              </a:rPr>
              <a:t>2</a:t>
            </a:r>
            <a:r>
              <a:rPr lang="en-US" sz="1200" b="1" dirty="0" smtClean="0">
                <a:solidFill>
                  <a:srgbClr val="2F2B20"/>
                </a:solidFill>
              </a:rPr>
              <a:t>, p=0.023.</a:t>
            </a:r>
            <a:endParaRPr lang="en-US" sz="1200" b="1" dirty="0">
              <a:solidFill>
                <a:srgbClr val="2F2B20"/>
              </a:solidFill>
            </a:endParaRPr>
          </a:p>
        </p:txBody>
      </p:sp>
      <p:sp>
        <p:nvSpPr>
          <p:cNvPr id="9" name="Rectangle 4"/>
          <p:cNvSpPr>
            <a:spLocks/>
          </p:cNvSpPr>
          <p:nvPr/>
        </p:nvSpPr>
        <p:spPr bwMode="auto">
          <a:xfrm>
            <a:off x="302890" y="5517232"/>
            <a:ext cx="8293422" cy="5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200" dirty="0">
                <a:solidFill>
                  <a:srgbClr val="000000"/>
                </a:solidFill>
              </a:rPr>
              <a:t>Multivariable stepwise Poisson regression analysis including: BMI, Waist girth, VAT, previous AIDS diagnosis,  </a:t>
            </a:r>
            <a:r>
              <a:rPr lang="en-US" sz="1200" dirty="0" err="1">
                <a:solidFill>
                  <a:srgbClr val="000000"/>
                </a:solidFill>
              </a:rPr>
              <a:t>ApoB</a:t>
            </a:r>
            <a:r>
              <a:rPr lang="en-US" sz="1200" dirty="0">
                <a:solidFill>
                  <a:srgbClr val="000000"/>
                </a:solidFill>
              </a:rPr>
              <a:t>/ApoA1, HOMA-IR, cumulative exposure to NRTIs, NNRTIs, </a:t>
            </a:r>
            <a:r>
              <a:rPr lang="en-US" sz="1200" dirty="0" smtClean="0">
                <a:solidFill>
                  <a:srgbClr val="000000"/>
                </a:solidFill>
              </a:rPr>
              <a:t>PIs; </a:t>
            </a:r>
            <a:r>
              <a:rPr lang="en-CA" sz="1200" dirty="0" smtClean="0">
                <a:solidFill>
                  <a:srgbClr val="000000"/>
                </a:solidFill>
              </a:rPr>
              <a:t>IRR: independent Relative Risk.</a:t>
            </a:r>
            <a:endParaRPr lang="en-US" sz="1200" dirty="0">
              <a:solidFill>
                <a:srgbClr val="000000"/>
              </a:solidFill>
            </a:endParaRPr>
          </a:p>
        </p:txBody>
      </p:sp>
      <p:sp>
        <p:nvSpPr>
          <p:cNvPr id="11" name="CasellaDiTesto 5">
            <a:hlinkClick r:id="" action="ppaction://noaction"/>
          </p:cNvPr>
          <p:cNvSpPr txBox="1">
            <a:spLocks noChangeArrowheads="1"/>
          </p:cNvSpPr>
          <p:nvPr/>
        </p:nvSpPr>
        <p:spPr bwMode="auto">
          <a:xfrm>
            <a:off x="302890" y="6464369"/>
            <a:ext cx="194906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342900" indent="-342900" eaLnBrk="1" hangingPunct="1">
              <a:lnSpc>
                <a:spcPct val="100000"/>
              </a:lnSpc>
              <a:spcBef>
                <a:spcPct val="20000"/>
              </a:spcBef>
              <a:buClr>
                <a:srgbClr val="6F5F4B"/>
              </a:buClr>
              <a:buFont typeface="Century Gothic" pitchFamily="34" charset="0"/>
              <a:buNone/>
              <a:defRPr sz="900" b="0" i="1">
                <a:solidFill>
                  <a:srgbClr val="514740"/>
                </a:solidFill>
                <a:latin typeface="Century Gothic" pitchFamily="34" charset="0"/>
                <a:ea typeface="Osaka"/>
                <a:cs typeface="Osaka"/>
              </a:defRPr>
            </a:lvl1pPr>
            <a:lvl2pPr marL="742950" indent="-285750" eaLnBrk="0" hangingPunct="0">
              <a:lnSpc>
                <a:spcPts val="3000"/>
              </a:lnSpc>
              <a:defRPr sz="3200" b="1">
                <a:solidFill>
                  <a:srgbClr val="988D86"/>
                </a:solidFill>
                <a:latin typeface="Arial" pitchFamily="34" charset="0"/>
                <a:ea typeface="Osaka"/>
                <a:cs typeface="Osaka"/>
              </a:defRPr>
            </a:lvl2pPr>
            <a:lvl3pPr marL="1143000" indent="-228600" eaLnBrk="0" hangingPunct="0">
              <a:lnSpc>
                <a:spcPts val="3000"/>
              </a:lnSpc>
              <a:defRPr sz="3200" b="1">
                <a:solidFill>
                  <a:srgbClr val="988D86"/>
                </a:solidFill>
                <a:latin typeface="Arial" pitchFamily="34" charset="0"/>
                <a:ea typeface="Osaka"/>
                <a:cs typeface="Osaka"/>
              </a:defRPr>
            </a:lvl3pPr>
            <a:lvl4pPr marL="1600200" indent="-228600" eaLnBrk="0" hangingPunct="0">
              <a:lnSpc>
                <a:spcPts val="3000"/>
              </a:lnSpc>
              <a:defRPr sz="3200" b="1">
                <a:solidFill>
                  <a:srgbClr val="988D86"/>
                </a:solidFill>
                <a:latin typeface="Arial" pitchFamily="34" charset="0"/>
                <a:ea typeface="Osaka"/>
                <a:cs typeface="Osaka"/>
              </a:defRPr>
            </a:lvl4pPr>
            <a:lvl5pPr marL="2057400" indent="-228600" eaLnBrk="0" hangingPunct="0">
              <a:lnSpc>
                <a:spcPts val="3000"/>
              </a:lnSpc>
              <a:defRPr sz="3200" b="1">
                <a:solidFill>
                  <a:srgbClr val="988D86"/>
                </a:solidFill>
                <a:latin typeface="Arial" pitchFamily="34" charset="0"/>
                <a:ea typeface="Osaka"/>
                <a:cs typeface="Osaka"/>
              </a:defRPr>
            </a:lvl5pPr>
            <a:lvl6pPr marL="2514600" indent="-228600" eaLnBrk="0" fontAlgn="base" hangingPunct="0">
              <a:lnSpc>
                <a:spcPts val="3000"/>
              </a:lnSpc>
              <a:spcBef>
                <a:spcPct val="0"/>
              </a:spcBef>
              <a:spcAft>
                <a:spcPct val="0"/>
              </a:spcAft>
              <a:defRPr sz="3200" b="1">
                <a:solidFill>
                  <a:srgbClr val="988D86"/>
                </a:solidFill>
                <a:latin typeface="Arial" pitchFamily="34" charset="0"/>
                <a:ea typeface="Osaka"/>
                <a:cs typeface="Osaka"/>
              </a:defRPr>
            </a:lvl6pPr>
            <a:lvl7pPr marL="2971800" indent="-228600" eaLnBrk="0" fontAlgn="base" hangingPunct="0">
              <a:lnSpc>
                <a:spcPts val="3000"/>
              </a:lnSpc>
              <a:spcBef>
                <a:spcPct val="0"/>
              </a:spcBef>
              <a:spcAft>
                <a:spcPct val="0"/>
              </a:spcAft>
              <a:defRPr sz="3200" b="1">
                <a:solidFill>
                  <a:srgbClr val="988D86"/>
                </a:solidFill>
                <a:latin typeface="Arial" pitchFamily="34" charset="0"/>
                <a:ea typeface="Osaka"/>
                <a:cs typeface="Osaka"/>
              </a:defRPr>
            </a:lvl7pPr>
            <a:lvl8pPr marL="3429000" indent="-228600" eaLnBrk="0" fontAlgn="base" hangingPunct="0">
              <a:lnSpc>
                <a:spcPts val="3000"/>
              </a:lnSpc>
              <a:spcBef>
                <a:spcPct val="0"/>
              </a:spcBef>
              <a:spcAft>
                <a:spcPct val="0"/>
              </a:spcAft>
              <a:defRPr sz="3200" b="1">
                <a:solidFill>
                  <a:srgbClr val="988D86"/>
                </a:solidFill>
                <a:latin typeface="Arial" pitchFamily="34" charset="0"/>
                <a:ea typeface="Osaka"/>
                <a:cs typeface="Osaka"/>
              </a:defRPr>
            </a:lvl8pPr>
            <a:lvl9pPr marL="3886200" indent="-228600" eaLnBrk="0" fontAlgn="base" hangingPunct="0">
              <a:lnSpc>
                <a:spcPts val="3000"/>
              </a:lnSpc>
              <a:spcBef>
                <a:spcPct val="0"/>
              </a:spcBef>
              <a:spcAft>
                <a:spcPct val="0"/>
              </a:spcAft>
              <a:defRPr sz="3200" b="1">
                <a:solidFill>
                  <a:srgbClr val="988D86"/>
                </a:solidFill>
                <a:latin typeface="Arial" pitchFamily="34" charset="0"/>
                <a:ea typeface="Osaka"/>
                <a:cs typeface="Osaka"/>
              </a:defRPr>
            </a:lvl9pPr>
          </a:lstStyle>
          <a:p>
            <a:r>
              <a:rPr lang="it-IT" sz="1200" i="0" dirty="0">
                <a:latin typeface="Calibri" panose="020F0502020204030204" pitchFamily="34" charset="0"/>
              </a:rPr>
              <a:t>Guaraldi G et al</a:t>
            </a:r>
            <a:r>
              <a:rPr lang="it-IT" sz="1200" i="0" dirty="0" smtClean="0">
                <a:latin typeface="Calibri" panose="020F0502020204030204" pitchFamily="34" charset="0"/>
              </a:rPr>
              <a:t>.,  </a:t>
            </a:r>
            <a:r>
              <a:rPr lang="it-IT" sz="1200" dirty="0">
                <a:latin typeface="Calibri" panose="020F0502020204030204" pitchFamily="34" charset="0"/>
              </a:rPr>
              <a:t>CROI</a:t>
            </a:r>
            <a:r>
              <a:rPr lang="it-IT" sz="1200" i="0" dirty="0">
                <a:latin typeface="Calibri" panose="020F0502020204030204" pitchFamily="34" charset="0"/>
              </a:rPr>
              <a:t> 2010</a:t>
            </a:r>
          </a:p>
        </p:txBody>
      </p:sp>
      <p:sp>
        <p:nvSpPr>
          <p:cNvPr id="12" name="Rectangle 11"/>
          <p:cNvSpPr/>
          <p:nvPr/>
        </p:nvSpPr>
        <p:spPr>
          <a:xfrm>
            <a:off x="1619672" y="836712"/>
            <a:ext cx="4000262" cy="338554"/>
          </a:xfrm>
          <a:prstGeom prst="rect">
            <a:avLst/>
          </a:prstGeom>
        </p:spPr>
        <p:txBody>
          <a:bodyPr wrap="none">
            <a:spAutoFit/>
          </a:bodyPr>
          <a:lstStyle/>
          <a:p>
            <a:r>
              <a:rPr lang="en-US" sz="1600" b="1" dirty="0"/>
              <a:t>* </a:t>
            </a:r>
            <a:r>
              <a:rPr lang="en-US" sz="1600" b="1" i="1" dirty="0" smtClean="0"/>
              <a:t>EGRIFTA</a:t>
            </a:r>
            <a:r>
              <a:rPr lang="en-US" sz="1600" b="1" dirty="0" smtClean="0"/>
              <a:t>® </a:t>
            </a:r>
            <a:r>
              <a:rPr lang="en-US" sz="1600" b="1" dirty="0"/>
              <a:t>is not approved to reduce CV risk</a:t>
            </a:r>
          </a:p>
        </p:txBody>
      </p:sp>
      <p:pic>
        <p:nvPicPr>
          <p:cNvPr id="1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7824" y="6599634"/>
            <a:ext cx="4572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2"/>
          <p:cNvSpPr txBox="1">
            <a:spLocks noChangeArrowheads="1"/>
          </p:cNvSpPr>
          <p:nvPr/>
        </p:nvSpPr>
        <p:spPr bwMode="auto">
          <a:xfrm>
            <a:off x="6804248" y="2564904"/>
            <a:ext cx="2223969" cy="276999"/>
          </a:xfrm>
          <a:prstGeom prst="rect">
            <a:avLst/>
          </a:prstGeom>
          <a:noFill/>
          <a:ln w="9525">
            <a:noFill/>
            <a:miter lim="800000"/>
            <a:headEnd/>
            <a:tailEnd/>
          </a:ln>
        </p:spPr>
        <p:txBody>
          <a:bodyPr wrap="square">
            <a:spAutoFit/>
          </a:bodyPr>
          <a:lstStyle/>
          <a:p>
            <a:r>
              <a:rPr lang="en-US" sz="1200" b="1" dirty="0" smtClean="0">
                <a:solidFill>
                  <a:srgbClr val="2F2B20"/>
                </a:solidFill>
              </a:rPr>
              <a:t>N=1325 HIV+ patients</a:t>
            </a:r>
            <a:endParaRPr lang="en-US" sz="1200" b="1" dirty="0">
              <a:solidFill>
                <a:srgbClr val="2F2B20"/>
              </a:solidFill>
            </a:endParaRPr>
          </a:p>
        </p:txBody>
      </p:sp>
      <p:sp>
        <p:nvSpPr>
          <p:cNvPr id="15" name="Rectangle 14"/>
          <p:cNvSpPr/>
          <p:nvPr/>
        </p:nvSpPr>
        <p:spPr>
          <a:xfrm>
            <a:off x="107504" y="6002882"/>
            <a:ext cx="8856984" cy="523220"/>
          </a:xfrm>
          <a:prstGeom prst="rect">
            <a:avLst/>
          </a:prstGeom>
        </p:spPr>
        <p:txBody>
          <a:bodyPr wrap="square">
            <a:spAutoFit/>
          </a:bodyPr>
          <a:lstStyle/>
          <a:p>
            <a:r>
              <a:rPr lang="en-US" sz="1400" b="1" dirty="0" smtClean="0"/>
              <a:t>*The </a:t>
            </a:r>
            <a:r>
              <a:rPr lang="en-US" sz="1400" b="1" dirty="0"/>
              <a:t>long-term cardiovascular safety and potential long-term cardiovascular benefit of EGRIFTA® treatment have not been studied and are not known. </a:t>
            </a:r>
          </a:p>
        </p:txBody>
      </p:sp>
      <p:sp>
        <p:nvSpPr>
          <p:cNvPr id="16" name="Slide Number Placeholder 1"/>
          <p:cNvSpPr txBox="1">
            <a:spLocks/>
          </p:cNvSpPr>
          <p:nvPr/>
        </p:nvSpPr>
        <p:spPr>
          <a:xfrm>
            <a:off x="6457950" y="6484687"/>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457200"/>
            <a:r>
              <a:rPr lang="fr-CA" sz="1200" dirty="0" smtClean="0">
                <a:solidFill>
                  <a:srgbClr val="C00000"/>
                </a:solidFill>
              </a:rPr>
              <a:t>17</a:t>
            </a:r>
            <a:endParaRPr lang="fr-CA" sz="1200" dirty="0">
              <a:solidFill>
                <a:srgbClr val="C00000"/>
              </a:solidFill>
            </a:endParaRPr>
          </a:p>
        </p:txBody>
      </p:sp>
    </p:spTree>
    <p:extLst>
      <p:ext uri="{BB962C8B-B14F-4D97-AF65-F5344CB8AC3E}">
        <p14:creationId xmlns:p14="http://schemas.microsoft.com/office/powerpoint/2010/main" val="377442062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04537551"/>
              </p:ext>
            </p:extLst>
          </p:nvPr>
        </p:nvGraphicFramePr>
        <p:xfrm>
          <a:off x="251520" y="970508"/>
          <a:ext cx="8582918" cy="766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3538" name="Picture 3"/>
          <p:cNvPicPr>
            <a:picLocks noChangeAspect="1" noChangeArrowheads="1"/>
          </p:cNvPicPr>
          <p:nvPr/>
        </p:nvPicPr>
        <p:blipFill>
          <a:blip r:embed="rId8"/>
          <a:srcRect/>
          <a:stretch>
            <a:fillRect/>
          </a:stretch>
        </p:blipFill>
        <p:spPr bwMode="auto">
          <a:xfrm>
            <a:off x="848444" y="1663278"/>
            <a:ext cx="6819900" cy="4718050"/>
          </a:xfrm>
          <a:prstGeom prst="rect">
            <a:avLst/>
          </a:prstGeom>
          <a:noFill/>
          <a:ln w="9525">
            <a:noFill/>
            <a:miter lim="800000"/>
            <a:headEnd/>
            <a:tailEnd/>
          </a:ln>
        </p:spPr>
      </p:pic>
      <p:sp>
        <p:nvSpPr>
          <p:cNvPr id="193539" name="Oval 1"/>
          <p:cNvSpPr>
            <a:spLocks noChangeArrowheads="1"/>
          </p:cNvSpPr>
          <p:nvPr/>
        </p:nvSpPr>
        <p:spPr bwMode="auto">
          <a:xfrm>
            <a:off x="1089858" y="4436034"/>
            <a:ext cx="6591300" cy="1873286"/>
          </a:xfrm>
          <a:prstGeom prst="ellipse">
            <a:avLst/>
          </a:prstGeom>
          <a:noFill/>
          <a:ln w="12700" algn="ctr">
            <a:solidFill>
              <a:srgbClr val="FF0000"/>
            </a:solidFill>
            <a:round/>
            <a:headEnd/>
            <a:tailEnd/>
          </a:ln>
        </p:spPr>
        <p:txBody>
          <a:bodyPr/>
          <a:lstStyle/>
          <a:p>
            <a:endParaRPr lang="en-US">
              <a:solidFill>
                <a:srgbClr val="2F2B20"/>
              </a:solidFill>
            </a:endParaRPr>
          </a:p>
        </p:txBody>
      </p:sp>
      <p:sp>
        <p:nvSpPr>
          <p:cNvPr id="193540" name="Rectangle 3"/>
          <p:cNvSpPr>
            <a:spLocks noChangeArrowheads="1"/>
          </p:cNvSpPr>
          <p:nvPr/>
        </p:nvSpPr>
        <p:spPr bwMode="auto">
          <a:xfrm>
            <a:off x="251520" y="6597352"/>
            <a:ext cx="1817036" cy="276999"/>
          </a:xfrm>
          <a:prstGeom prst="rect">
            <a:avLst/>
          </a:prstGeom>
          <a:noFill/>
          <a:ln w="9525">
            <a:noFill/>
            <a:miter lim="800000"/>
            <a:headEnd/>
            <a:tailEnd/>
          </a:ln>
        </p:spPr>
        <p:txBody>
          <a:bodyPr wrap="none">
            <a:spAutoFit/>
          </a:bodyPr>
          <a:lstStyle/>
          <a:p>
            <a:r>
              <a:rPr lang="en-GB" sz="1200" dirty="0" err="1"/>
              <a:t>Scherzer</a:t>
            </a:r>
            <a:r>
              <a:rPr lang="en-GB" sz="1200" dirty="0"/>
              <a:t> et al., </a:t>
            </a:r>
            <a:r>
              <a:rPr lang="en-GB" sz="1200" i="1" dirty="0"/>
              <a:t>AIDS </a:t>
            </a:r>
            <a:r>
              <a:rPr lang="en-GB" sz="1200" dirty="0"/>
              <a:t>2011.</a:t>
            </a:r>
          </a:p>
        </p:txBody>
      </p:sp>
      <p:sp>
        <p:nvSpPr>
          <p:cNvPr id="6" name="Rectangle 5"/>
          <p:cNvSpPr/>
          <p:nvPr/>
        </p:nvSpPr>
        <p:spPr>
          <a:xfrm>
            <a:off x="0" y="6306701"/>
            <a:ext cx="8388424" cy="338554"/>
          </a:xfrm>
          <a:prstGeom prst="rect">
            <a:avLst/>
          </a:prstGeom>
        </p:spPr>
        <p:txBody>
          <a:bodyPr wrap="square">
            <a:spAutoFit/>
          </a:bodyPr>
          <a:lstStyle/>
          <a:p>
            <a:r>
              <a:rPr lang="en-US" sz="1600" b="1" dirty="0"/>
              <a:t>* </a:t>
            </a:r>
            <a:r>
              <a:rPr lang="en-US" sz="1200" b="1" dirty="0" smtClean="0"/>
              <a:t>EGRIFTA® </a:t>
            </a:r>
            <a:r>
              <a:rPr lang="en-US" sz="1200" b="1" dirty="0"/>
              <a:t>is not </a:t>
            </a:r>
            <a:r>
              <a:rPr lang="en-US" sz="1200" b="1" dirty="0" smtClean="0"/>
              <a:t>indicated to reduce the death rate in HIV infection.</a:t>
            </a:r>
            <a:endParaRPr lang="en-US" sz="1600" b="1" dirty="0"/>
          </a:p>
        </p:txBody>
      </p:sp>
      <p:pic>
        <p:nvPicPr>
          <p:cNvPr id="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7824" y="6599634"/>
            <a:ext cx="4572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1"/>
          <p:cNvSpPr txBox="1">
            <a:spLocks/>
          </p:cNvSpPr>
          <p:nvPr/>
        </p:nvSpPr>
        <p:spPr>
          <a:xfrm>
            <a:off x="6457950" y="6484687"/>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457200"/>
            <a:r>
              <a:rPr lang="fr-CA" sz="1200" dirty="0" smtClean="0">
                <a:solidFill>
                  <a:srgbClr val="C00000"/>
                </a:solidFill>
              </a:rPr>
              <a:t>18</a:t>
            </a:r>
            <a:endParaRPr lang="fr-CA" sz="1200" dirty="0">
              <a:solidFill>
                <a:srgbClr val="C00000"/>
              </a:solidFill>
            </a:endParaRPr>
          </a:p>
        </p:txBody>
      </p:sp>
    </p:spTree>
    <p:extLst>
      <p:ext uri="{BB962C8B-B14F-4D97-AF65-F5344CB8AC3E}">
        <p14:creationId xmlns:p14="http://schemas.microsoft.com/office/powerpoint/2010/main" val="52012449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167621944"/>
              </p:ext>
            </p:extLst>
          </p:nvPr>
        </p:nvGraphicFramePr>
        <p:xfrm>
          <a:off x="683568" y="980728"/>
          <a:ext cx="7488832"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Box 4"/>
          <p:cNvSpPr txBox="1">
            <a:spLocks noChangeArrowheads="1"/>
          </p:cNvSpPr>
          <p:nvPr/>
        </p:nvSpPr>
        <p:spPr bwMode="auto">
          <a:xfrm>
            <a:off x="173594" y="6309320"/>
            <a:ext cx="8712968" cy="276999"/>
          </a:xfrm>
          <a:prstGeom prst="rect">
            <a:avLst/>
          </a:prstGeom>
          <a:noFill/>
          <a:ln>
            <a:noFill/>
          </a:ln>
          <a:effectLst/>
          <a:extLst/>
        </p:spPr>
        <p:txBody>
          <a:bodyPr wrap="square">
            <a:spAutoFit/>
          </a:bodyPr>
          <a:ls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a:lstStyle>
          <a:p>
            <a:pPr>
              <a:defRPr/>
            </a:pPr>
            <a:r>
              <a:rPr lang="en-US" sz="1200" dirty="0" err="1" smtClean="0">
                <a:latin typeface="+mn-lt"/>
                <a:cs typeface="Arial" pitchFamily="34" charset="0"/>
              </a:rPr>
              <a:t>McCutchan</a:t>
            </a:r>
            <a:r>
              <a:rPr lang="en-US" sz="1200" dirty="0" smtClean="0">
                <a:latin typeface="+mn-lt"/>
                <a:cs typeface="Arial" pitchFamily="34" charset="0"/>
              </a:rPr>
              <a:t> JA et al., </a:t>
            </a:r>
            <a:r>
              <a:rPr lang="en-US" sz="1200" i="1" dirty="0" smtClean="0">
                <a:latin typeface="+mn-lt"/>
                <a:cs typeface="Arial" pitchFamily="34" charset="0"/>
              </a:rPr>
              <a:t>Neurology</a:t>
            </a:r>
            <a:r>
              <a:rPr lang="en-US" sz="1200" dirty="0" smtClean="0">
                <a:latin typeface="+mn-lt"/>
                <a:cs typeface="Arial" pitchFamily="34" charset="0"/>
              </a:rPr>
              <a:t> 2012.</a:t>
            </a:r>
            <a:endParaRPr lang="en-US" sz="1200" i="0" dirty="0">
              <a:latin typeface="+mn-lt"/>
              <a:cs typeface="Arial" pitchFamily="34" charset="0"/>
            </a:endParaRPr>
          </a:p>
        </p:txBody>
      </p:sp>
      <p:pic>
        <p:nvPicPr>
          <p:cNvPr id="1536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917" y="2524124"/>
            <a:ext cx="6549411" cy="29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1020616" y="4365104"/>
            <a:ext cx="6480720" cy="57606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pPr defTabSz="457200"/>
            <a:r>
              <a:rPr lang="fr-CA" dirty="0" smtClean="0"/>
              <a:t>19</a:t>
            </a:r>
            <a:endParaRPr lang="fr-CA" dirty="0"/>
          </a:p>
        </p:txBody>
      </p:sp>
      <p:pic>
        <p:nvPicPr>
          <p:cNvPr id="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7824" y="6599634"/>
            <a:ext cx="4572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72008" y="5805264"/>
            <a:ext cx="8388424" cy="338554"/>
          </a:xfrm>
          <a:prstGeom prst="rect">
            <a:avLst/>
          </a:prstGeom>
        </p:spPr>
        <p:txBody>
          <a:bodyPr wrap="square">
            <a:spAutoFit/>
          </a:bodyPr>
          <a:lstStyle/>
          <a:p>
            <a:r>
              <a:rPr lang="en-US" sz="1600" b="1" dirty="0"/>
              <a:t>* </a:t>
            </a:r>
            <a:r>
              <a:rPr lang="en-US" sz="1200" b="1" dirty="0" smtClean="0"/>
              <a:t>EGRIFTA® </a:t>
            </a:r>
            <a:r>
              <a:rPr lang="en-US" sz="1200" b="1" dirty="0"/>
              <a:t>is not </a:t>
            </a:r>
            <a:r>
              <a:rPr lang="en-US" sz="1200" b="1" dirty="0" smtClean="0"/>
              <a:t>indicated to reduce waist circumference.</a:t>
            </a:r>
            <a:endParaRPr lang="en-US" sz="1600" b="1" dirty="0"/>
          </a:p>
        </p:txBody>
      </p:sp>
    </p:spTree>
    <p:extLst>
      <p:ext uri="{BB962C8B-B14F-4D97-AF65-F5344CB8AC3E}">
        <p14:creationId xmlns:p14="http://schemas.microsoft.com/office/powerpoint/2010/main" val="3140844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pPr lvl="0"/>
            <a:endParaRPr lang="en-CA" dirty="0"/>
          </a:p>
          <a:p>
            <a:endParaRPr lang="en-CA" dirty="0"/>
          </a:p>
        </p:txBody>
      </p:sp>
      <p:grpSp>
        <p:nvGrpSpPr>
          <p:cNvPr id="5" name="Group 4"/>
          <p:cNvGrpSpPr/>
          <p:nvPr/>
        </p:nvGrpSpPr>
        <p:grpSpPr>
          <a:xfrm>
            <a:off x="480007" y="2204864"/>
            <a:ext cx="8229599" cy="4172399"/>
            <a:chOff x="0" y="337220"/>
            <a:chExt cx="8229599" cy="4172399"/>
          </a:xfrm>
        </p:grpSpPr>
        <p:sp>
          <p:nvSpPr>
            <p:cNvPr id="6" name="Rectangle 5"/>
            <p:cNvSpPr/>
            <p:nvPr/>
          </p:nvSpPr>
          <p:spPr>
            <a:xfrm>
              <a:off x="0" y="337220"/>
              <a:ext cx="8229599" cy="4172399"/>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7" name="Rectangle 6"/>
            <p:cNvSpPr/>
            <p:nvPr/>
          </p:nvSpPr>
          <p:spPr>
            <a:xfrm>
              <a:off x="0" y="337220"/>
              <a:ext cx="8229599" cy="4172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70688" tIns="170688" rIns="227584" bIns="256032" numCol="1" spcCol="1270" anchor="t" anchorCtr="0">
              <a:noAutofit/>
            </a:bodyPr>
            <a:lstStyle/>
            <a:p>
              <a:pPr marL="285750" lvl="1" indent="-285750" algn="l" defTabSz="1422400" rtl="0">
                <a:lnSpc>
                  <a:spcPct val="90000"/>
                </a:lnSpc>
                <a:spcBef>
                  <a:spcPct val="0"/>
                </a:spcBef>
                <a:spcAft>
                  <a:spcPct val="15000"/>
                </a:spcAft>
                <a:buChar char="••"/>
              </a:pPr>
              <a:r>
                <a:rPr lang="en-CA" sz="2800" kern="1200" dirty="0" smtClean="0"/>
                <a:t>Module 1: </a:t>
              </a:r>
              <a:r>
                <a:rPr lang="en-CA" sz="2800" b="0" kern="1200" dirty="0" smtClean="0"/>
                <a:t>Increasing Understanding of the Condition</a:t>
              </a:r>
              <a:endParaRPr lang="en-CA" sz="2800" kern="1200" dirty="0"/>
            </a:p>
            <a:p>
              <a:pPr marL="285750" lvl="1" indent="-285750" algn="l" defTabSz="1422400" rtl="0">
                <a:lnSpc>
                  <a:spcPct val="90000"/>
                </a:lnSpc>
                <a:spcBef>
                  <a:spcPct val="0"/>
                </a:spcBef>
                <a:spcAft>
                  <a:spcPct val="15000"/>
                </a:spcAft>
                <a:buChar char="••"/>
              </a:pPr>
              <a:r>
                <a:rPr lang="en-CA" sz="2800" kern="1200" dirty="0" smtClean="0"/>
                <a:t>Module 2: Increasing Understanding of Treatment with EGRIFTA® (tesamorelin for injection)</a:t>
              </a:r>
              <a:endParaRPr lang="en-CA" sz="2800" kern="1200" dirty="0"/>
            </a:p>
            <a:p>
              <a:pPr marL="285750" lvl="1" indent="-285750" algn="l" defTabSz="1422400" rtl="0">
                <a:lnSpc>
                  <a:spcPct val="90000"/>
                </a:lnSpc>
                <a:spcBef>
                  <a:spcPct val="0"/>
                </a:spcBef>
                <a:spcAft>
                  <a:spcPct val="15000"/>
                </a:spcAft>
                <a:buChar char="••"/>
              </a:pPr>
              <a:r>
                <a:rPr lang="en-CA" sz="2800" kern="1200" dirty="0" smtClean="0"/>
                <a:t>Module 3: Increasing Understanding of Management of Patient on EGRIFTA® (tesamorelin for injection) in a Clinical Setting</a:t>
              </a:r>
              <a:endParaRPr lang="en-CA" sz="2800" kern="1200" dirty="0"/>
            </a:p>
          </p:txBody>
        </p:sp>
      </p:grpSp>
      <p:grpSp>
        <p:nvGrpSpPr>
          <p:cNvPr id="8" name="Group 7"/>
          <p:cNvGrpSpPr/>
          <p:nvPr/>
        </p:nvGrpSpPr>
        <p:grpSpPr>
          <a:xfrm>
            <a:off x="2771799" y="261267"/>
            <a:ext cx="6120681" cy="863477"/>
            <a:chOff x="0" y="0"/>
            <a:chExt cx="7128791" cy="647453"/>
          </a:xfrm>
        </p:grpSpPr>
        <p:sp>
          <p:nvSpPr>
            <p:cNvPr id="9" name="Rounded Rectangle 8"/>
            <p:cNvSpPr/>
            <p:nvPr/>
          </p:nvSpPr>
          <p:spPr>
            <a:xfrm>
              <a:off x="0" y="0"/>
              <a:ext cx="7128791" cy="6474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p:nvPr/>
          </p:nvSpPr>
          <p:spPr>
            <a:xfrm>
              <a:off x="31606" y="31606"/>
              <a:ext cx="7065579" cy="5842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CA" sz="3200" kern="1200" dirty="0" smtClean="0"/>
                <a:t>Modules Available in this Series</a:t>
              </a:r>
              <a:endParaRPr lang="en-CA" sz="3200" kern="1200" dirty="0"/>
            </a:p>
          </p:txBody>
        </p:sp>
      </p:grpSp>
      <p:sp>
        <p:nvSpPr>
          <p:cNvPr id="4" name="Slide Number Placeholder 3"/>
          <p:cNvSpPr>
            <a:spLocks noGrp="1"/>
          </p:cNvSpPr>
          <p:nvPr>
            <p:ph type="sldNum" sz="quarter" idx="12"/>
          </p:nvPr>
        </p:nvSpPr>
        <p:spPr/>
        <p:txBody>
          <a:bodyPr/>
          <a:lstStyle/>
          <a:p>
            <a:pPr defTabSz="457200"/>
            <a:r>
              <a:rPr lang="fr-CA" dirty="0" smtClean="0"/>
              <a:t>2</a:t>
            </a:r>
            <a:endParaRPr lang="fr-CA" dirty="0"/>
          </a:p>
        </p:txBody>
      </p:sp>
      <p:sp>
        <p:nvSpPr>
          <p:cNvPr id="11" name="Footer Placeholder 3"/>
          <p:cNvSpPr txBox="1">
            <a:spLocks/>
          </p:cNvSpPr>
          <p:nvPr/>
        </p:nvSpPr>
        <p:spPr>
          <a:xfrm>
            <a:off x="2483768" y="6484687"/>
            <a:ext cx="4248472" cy="365125"/>
          </a:xfrm>
          <a:prstGeom prst="rect">
            <a:avLst/>
          </a:prstGeom>
        </p:spPr>
        <p:txBody>
          <a:bodyPr/>
          <a:lstStyle>
            <a:defPPr>
              <a:defRPr lang="en-US"/>
            </a:defPPr>
            <a:lvl1pPr marL="0" algn="l" defTabSz="914400" rtl="0" eaLnBrk="1" latinLnBrk="0" hangingPunct="1">
              <a:defRPr sz="1200" kern="1200">
                <a:solidFill>
                  <a:srgbClr val="A22A3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rgbClr val="FFFFFF">
                    <a:lumMod val="50000"/>
                  </a:srgbClr>
                </a:solidFill>
                <a:effectLst/>
                <a:uLnTx/>
                <a:uFillTx/>
                <a:latin typeface="Calibri"/>
                <a:ea typeface="+mn-ea"/>
                <a:cs typeface="+mn-cs"/>
              </a:rPr>
              <a:t>Copyright © 2015.  All Rights Reserved.  Property of Theratechnologies </a:t>
            </a:r>
            <a:r>
              <a:rPr kumimoji="0" lang="en-US" sz="1050" b="0" i="0" u="none" strike="noStrike" kern="0" cap="none" spc="0" normalizeH="0" baseline="0" noProof="0" dirty="0" err="1" smtClean="0">
                <a:ln>
                  <a:noFill/>
                </a:ln>
                <a:solidFill>
                  <a:srgbClr val="FFFFFF">
                    <a:lumMod val="50000"/>
                  </a:srgbClr>
                </a:solidFill>
                <a:effectLst/>
                <a:uLnTx/>
                <a:uFillTx/>
                <a:latin typeface="Calibri"/>
                <a:ea typeface="+mn-ea"/>
                <a:cs typeface="+mn-cs"/>
              </a:rPr>
              <a:t>Inc</a:t>
            </a:r>
            <a:endParaRPr kumimoji="0" lang="en-CA" sz="1050" b="0" i="0" u="none" strike="noStrike" kern="1200" cap="none" spc="0" normalizeH="0" baseline="0" noProof="0" dirty="0">
              <a:ln>
                <a:noFill/>
              </a:ln>
              <a:solidFill>
                <a:srgbClr val="A22A3F"/>
              </a:solidFill>
              <a:effectLst/>
              <a:uLnTx/>
              <a:uFillTx/>
              <a:latin typeface="Calibri"/>
              <a:ea typeface="+mn-ea"/>
              <a:cs typeface="+mn-cs"/>
            </a:endParaRPr>
          </a:p>
        </p:txBody>
      </p:sp>
    </p:spTree>
    <p:extLst>
      <p:ext uri="{BB962C8B-B14F-4D97-AF65-F5344CB8AC3E}">
        <p14:creationId xmlns:p14="http://schemas.microsoft.com/office/powerpoint/2010/main" val="5796658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077137346"/>
              </p:ext>
            </p:extLst>
          </p:nvPr>
        </p:nvGraphicFramePr>
        <p:xfrm>
          <a:off x="683568" y="980728"/>
          <a:ext cx="7344816"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395536" y="2348880"/>
            <a:ext cx="8229600" cy="3877891"/>
          </a:xfrm>
        </p:spPr>
        <p:txBody>
          <a:bodyPr/>
          <a:lstStyle/>
          <a:p>
            <a:r>
              <a:rPr lang="en-CA" sz="2800" dirty="0" smtClean="0"/>
              <a:t>Impaired physical functioning</a:t>
            </a:r>
            <a:r>
              <a:rPr lang="en-CA" sz="2800" baseline="30000" dirty="0" smtClean="0"/>
              <a:t>1,2</a:t>
            </a:r>
          </a:p>
          <a:p>
            <a:r>
              <a:rPr lang="en-CA" sz="2800" dirty="0" smtClean="0"/>
              <a:t>Decline in physical health-related quality of life</a:t>
            </a:r>
            <a:r>
              <a:rPr lang="en-CA" sz="2800" baseline="30000" dirty="0" smtClean="0"/>
              <a:t>3</a:t>
            </a:r>
          </a:p>
          <a:p>
            <a:r>
              <a:rPr lang="en-CA" sz="2800" dirty="0" smtClean="0"/>
              <a:t>Inability to perform normal activities of daily life</a:t>
            </a:r>
            <a:r>
              <a:rPr lang="en-CA" sz="2800" baseline="30000" dirty="0" smtClean="0"/>
              <a:t>4</a:t>
            </a:r>
          </a:p>
          <a:p>
            <a:r>
              <a:rPr lang="en-CA" sz="2800" dirty="0" smtClean="0"/>
              <a:t>Less satisfaction with body image</a:t>
            </a:r>
            <a:r>
              <a:rPr lang="en-CA" sz="2800" baseline="30000" dirty="0" smtClean="0"/>
              <a:t>5</a:t>
            </a:r>
          </a:p>
          <a:p>
            <a:r>
              <a:rPr lang="en-CA" sz="2800" dirty="0" smtClean="0"/>
              <a:t>Increased stigmatization</a:t>
            </a:r>
            <a:r>
              <a:rPr lang="en-CA" sz="2800" baseline="30000" dirty="0" smtClean="0"/>
              <a:t>4-6</a:t>
            </a:r>
          </a:p>
          <a:p>
            <a:pPr lvl="0"/>
            <a:r>
              <a:rPr lang="en-CA" sz="2800" dirty="0" smtClean="0"/>
              <a:t>Increased anxiety and depression</a:t>
            </a:r>
            <a:r>
              <a:rPr lang="en-CA" sz="2800" baseline="30000" dirty="0">
                <a:solidFill>
                  <a:prstClr val="black"/>
                </a:solidFill>
              </a:rPr>
              <a:t>4-6</a:t>
            </a:r>
          </a:p>
          <a:p>
            <a:endParaRPr lang="en-CA" sz="2800" dirty="0" smtClean="0"/>
          </a:p>
          <a:p>
            <a:endParaRPr lang="en-CA" dirty="0"/>
          </a:p>
        </p:txBody>
      </p:sp>
      <p:sp>
        <p:nvSpPr>
          <p:cNvPr id="6" name="Text Box 4"/>
          <p:cNvSpPr txBox="1">
            <a:spLocks noChangeArrowheads="1"/>
          </p:cNvSpPr>
          <p:nvPr/>
        </p:nvSpPr>
        <p:spPr bwMode="auto">
          <a:xfrm>
            <a:off x="173594" y="5949280"/>
            <a:ext cx="8712968" cy="461665"/>
          </a:xfrm>
          <a:prstGeom prst="rect">
            <a:avLst/>
          </a:prstGeom>
          <a:noFill/>
          <a:ln>
            <a:noFill/>
          </a:ln>
          <a:effectLst/>
          <a:extLst/>
        </p:spPr>
        <p:txBody>
          <a:bodyPr wrap="square">
            <a:spAutoFit/>
          </a:bodyPr>
          <a:ls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a:lstStyle>
          <a:p>
            <a:pPr>
              <a:defRPr/>
            </a:pPr>
            <a:r>
              <a:rPr lang="en-US" sz="1200" baseline="30000" dirty="0" smtClean="0">
                <a:latin typeface="+mn-lt"/>
                <a:cs typeface="Arial" pitchFamily="34" charset="0"/>
              </a:rPr>
              <a:t>1</a:t>
            </a:r>
            <a:r>
              <a:rPr lang="en-US" sz="1200" dirty="0" smtClean="0">
                <a:latin typeface="+mn-lt"/>
                <a:cs typeface="Arial" pitchFamily="34" charset="0"/>
              </a:rPr>
              <a:t>Blanch </a:t>
            </a:r>
            <a:r>
              <a:rPr lang="en-US" sz="1200" dirty="0">
                <a:latin typeface="+mn-lt"/>
                <a:cs typeface="Arial" pitchFamily="34" charset="0"/>
              </a:rPr>
              <a:t>et al., </a:t>
            </a:r>
            <a:r>
              <a:rPr lang="en-US" sz="1200" i="1" dirty="0" err="1">
                <a:latin typeface="+mn-lt"/>
                <a:cs typeface="Arial" pitchFamily="34" charset="0"/>
              </a:rPr>
              <a:t>Clin</a:t>
            </a:r>
            <a:r>
              <a:rPr lang="en-US" sz="1200" i="1" dirty="0">
                <a:latin typeface="+mn-lt"/>
                <a:cs typeface="Arial" pitchFamily="34" charset="0"/>
              </a:rPr>
              <a:t> </a:t>
            </a:r>
            <a:r>
              <a:rPr lang="en-US" sz="1200" i="1" dirty="0" err="1">
                <a:latin typeface="+mn-lt"/>
                <a:cs typeface="Arial" pitchFamily="34" charset="0"/>
              </a:rPr>
              <a:t>Inf</a:t>
            </a:r>
            <a:r>
              <a:rPr lang="en-US" sz="1200" i="1" dirty="0">
                <a:latin typeface="+mn-lt"/>
                <a:cs typeface="Arial" pitchFamily="34" charset="0"/>
              </a:rPr>
              <a:t> Dis</a:t>
            </a:r>
            <a:r>
              <a:rPr lang="en-US" sz="1200" dirty="0">
                <a:latin typeface="+mn-lt"/>
                <a:cs typeface="Arial" pitchFamily="34" charset="0"/>
              </a:rPr>
              <a:t> 2004; </a:t>
            </a:r>
            <a:r>
              <a:rPr lang="en-US" sz="1200" baseline="30000" dirty="0">
                <a:latin typeface="+mn-lt"/>
                <a:cs typeface="Arial" pitchFamily="34" charset="0"/>
              </a:rPr>
              <a:t>2</a:t>
            </a:r>
            <a:r>
              <a:rPr lang="en-US" sz="1200" dirty="0">
                <a:latin typeface="+mn-lt"/>
                <a:cs typeface="Arial" pitchFamily="34" charset="0"/>
              </a:rPr>
              <a:t>Plankey et al., </a:t>
            </a:r>
            <a:r>
              <a:rPr lang="en-US" sz="1200" i="1" dirty="0">
                <a:latin typeface="+mn-lt"/>
                <a:cs typeface="Arial" pitchFamily="34" charset="0"/>
              </a:rPr>
              <a:t>AIDS Care </a:t>
            </a:r>
            <a:r>
              <a:rPr lang="en-US" sz="1200" dirty="0" smtClean="0">
                <a:latin typeface="+mn-lt"/>
                <a:cs typeface="Arial" pitchFamily="34" charset="0"/>
              </a:rPr>
              <a:t>2013; </a:t>
            </a:r>
            <a:r>
              <a:rPr lang="en-US" sz="1200" baseline="30000" dirty="0" smtClean="0">
                <a:latin typeface="+mn-lt"/>
                <a:cs typeface="Arial" pitchFamily="34" charset="0"/>
              </a:rPr>
              <a:t>3</a:t>
            </a:r>
            <a:r>
              <a:rPr lang="en-US" sz="1200" dirty="0" smtClean="0">
                <a:latin typeface="+mn-lt"/>
                <a:cs typeface="Arial" pitchFamily="34" charset="0"/>
              </a:rPr>
              <a:t>Erlandson et </a:t>
            </a:r>
            <a:r>
              <a:rPr lang="en-US" sz="1200" dirty="0" err="1">
                <a:latin typeface="+mn-lt"/>
                <a:cs typeface="Arial" pitchFamily="34" charset="0"/>
              </a:rPr>
              <a:t>al.,</a:t>
            </a:r>
            <a:r>
              <a:rPr lang="en-US" sz="1200" i="1" dirty="0" err="1">
                <a:latin typeface="+mn-lt"/>
                <a:cs typeface="Arial" pitchFamily="34" charset="0"/>
              </a:rPr>
              <a:t>PLOS</a:t>
            </a:r>
            <a:r>
              <a:rPr lang="en-US" sz="1200" i="1" dirty="0">
                <a:latin typeface="+mn-lt"/>
                <a:cs typeface="Arial" pitchFamily="34" charset="0"/>
              </a:rPr>
              <a:t> One </a:t>
            </a:r>
            <a:r>
              <a:rPr lang="en-US" sz="1200" dirty="0">
                <a:latin typeface="+mn-lt"/>
                <a:cs typeface="Arial" pitchFamily="34" charset="0"/>
              </a:rPr>
              <a:t>DOI:10.1371, </a:t>
            </a:r>
            <a:r>
              <a:rPr lang="en-US" sz="1200" dirty="0" smtClean="0">
                <a:latin typeface="+mn-lt"/>
                <a:cs typeface="Arial" pitchFamily="34" charset="0"/>
              </a:rPr>
              <a:t>2014; </a:t>
            </a:r>
            <a:r>
              <a:rPr lang="en-US" sz="1200" baseline="30000" dirty="0" smtClean="0">
                <a:latin typeface="+mn-lt"/>
                <a:cs typeface="Arial" pitchFamily="34" charset="0"/>
              </a:rPr>
              <a:t>4</a:t>
            </a:r>
            <a:r>
              <a:rPr lang="en-US" sz="1200" dirty="0" smtClean="0">
                <a:latin typeface="+mn-lt"/>
                <a:cs typeface="Arial" pitchFamily="34" charset="0"/>
              </a:rPr>
              <a:t>Casado et al., </a:t>
            </a:r>
            <a:r>
              <a:rPr lang="en-US" sz="1200" i="1" dirty="0" smtClean="0">
                <a:latin typeface="+mn-lt"/>
                <a:cs typeface="Arial" pitchFamily="34" charset="0"/>
              </a:rPr>
              <a:t>AIDS Care </a:t>
            </a:r>
            <a:r>
              <a:rPr lang="en-US" sz="1200" dirty="0" smtClean="0">
                <a:latin typeface="+mn-lt"/>
                <a:cs typeface="Arial" pitchFamily="34" charset="0"/>
              </a:rPr>
              <a:t>2013; </a:t>
            </a:r>
            <a:r>
              <a:rPr lang="en-US" sz="1200" baseline="30000" dirty="0" smtClean="0">
                <a:latin typeface="+mn-lt"/>
                <a:cs typeface="Arial" pitchFamily="34" charset="0"/>
              </a:rPr>
              <a:t>5</a:t>
            </a:r>
            <a:r>
              <a:rPr lang="en-US" sz="1200" dirty="0" smtClean="0">
                <a:latin typeface="+mn-lt"/>
                <a:cs typeface="Arial" pitchFamily="34" charset="0"/>
              </a:rPr>
              <a:t>Collins  </a:t>
            </a:r>
            <a:r>
              <a:rPr lang="en-US" sz="1200" dirty="0">
                <a:latin typeface="+mn-lt"/>
                <a:cs typeface="Arial" pitchFamily="34" charset="0"/>
              </a:rPr>
              <a:t>et al., </a:t>
            </a:r>
            <a:r>
              <a:rPr lang="en-US" sz="1200" i="1" dirty="0">
                <a:latin typeface="+mn-lt"/>
                <a:cs typeface="Arial" pitchFamily="34" charset="0"/>
              </a:rPr>
              <a:t>AIDS Read </a:t>
            </a:r>
            <a:r>
              <a:rPr lang="en-US" sz="1200" dirty="0" smtClean="0">
                <a:latin typeface="+mn-lt"/>
                <a:cs typeface="Arial" pitchFamily="34" charset="0"/>
              </a:rPr>
              <a:t>2000; </a:t>
            </a:r>
            <a:r>
              <a:rPr lang="en-US" sz="1200" baseline="30000" dirty="0" smtClean="0">
                <a:latin typeface="+mn-lt"/>
                <a:cs typeface="Arial" pitchFamily="34" charset="0"/>
              </a:rPr>
              <a:t>6</a:t>
            </a:r>
            <a:r>
              <a:rPr lang="en-US" sz="1200" dirty="0" smtClean="0">
                <a:latin typeface="+mn-lt"/>
                <a:cs typeface="Arial" pitchFamily="34" charset="0"/>
              </a:rPr>
              <a:t>Oette et al., </a:t>
            </a:r>
            <a:r>
              <a:rPr lang="en-US" sz="1200" i="1" dirty="0" smtClean="0">
                <a:latin typeface="+mn-lt"/>
                <a:cs typeface="Arial" pitchFamily="34" charset="0"/>
              </a:rPr>
              <a:t>AIDS Patient Care 2002.</a:t>
            </a:r>
            <a:r>
              <a:rPr lang="en-US" sz="1200" i="0" dirty="0" smtClean="0">
                <a:latin typeface="+mn-lt"/>
                <a:cs typeface="Arial" pitchFamily="34" charset="0"/>
              </a:rPr>
              <a:t> </a:t>
            </a:r>
            <a:endParaRPr lang="en-US" sz="1200" i="0" dirty="0">
              <a:latin typeface="+mn-lt"/>
              <a:cs typeface="Arial" pitchFamily="34" charset="0"/>
            </a:endParaRPr>
          </a:p>
        </p:txBody>
      </p:sp>
      <p:sp>
        <p:nvSpPr>
          <p:cNvPr id="2" name="Slide Number Placeholder 1"/>
          <p:cNvSpPr>
            <a:spLocks noGrp="1"/>
          </p:cNvSpPr>
          <p:nvPr>
            <p:ph type="sldNum" sz="quarter" idx="12"/>
          </p:nvPr>
        </p:nvSpPr>
        <p:spPr/>
        <p:txBody>
          <a:bodyPr/>
          <a:lstStyle/>
          <a:p>
            <a:pPr defTabSz="457200"/>
            <a:r>
              <a:rPr lang="fr-CA" dirty="0" smtClean="0"/>
              <a:t>20</a:t>
            </a:r>
            <a:endParaRPr lang="fr-CA" dirty="0"/>
          </a:p>
        </p:txBody>
      </p:sp>
      <p:pic>
        <p:nvPicPr>
          <p:cNvPr id="7"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824" y="6599634"/>
            <a:ext cx="4572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8452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97403636"/>
              </p:ext>
            </p:extLst>
          </p:nvPr>
        </p:nvGraphicFramePr>
        <p:xfrm>
          <a:off x="683568" y="980728"/>
          <a:ext cx="7344816"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395536" y="2177568"/>
            <a:ext cx="8229600" cy="3877891"/>
          </a:xfrm>
        </p:spPr>
        <p:txBody>
          <a:bodyPr/>
          <a:lstStyle/>
          <a:p>
            <a:r>
              <a:rPr lang="en-CA" sz="1900" dirty="0" smtClean="0"/>
              <a:t>Lifestyle change (diet, exercise)</a:t>
            </a:r>
            <a:r>
              <a:rPr lang="en-CA" sz="1900" baseline="30000" dirty="0" smtClean="0"/>
              <a:t>1,2</a:t>
            </a:r>
            <a:endParaRPr lang="en-CA" sz="1900" dirty="0" smtClean="0"/>
          </a:p>
          <a:p>
            <a:pPr lvl="2"/>
            <a:r>
              <a:rPr lang="en-CA" sz="1900" dirty="0" smtClean="0"/>
              <a:t>Short trials with small numbers of patients showing inconsistent results</a:t>
            </a:r>
          </a:p>
          <a:p>
            <a:r>
              <a:rPr lang="en-CA" sz="1900" dirty="0" smtClean="0"/>
              <a:t>Switching therapy</a:t>
            </a:r>
          </a:p>
          <a:p>
            <a:pPr lvl="2"/>
            <a:r>
              <a:rPr lang="en-CA" sz="1900" dirty="0" smtClean="0"/>
              <a:t>Inconsistent results</a:t>
            </a:r>
            <a:r>
              <a:rPr lang="en-CA" sz="1900" baseline="30000" dirty="0" smtClean="0"/>
              <a:t>3</a:t>
            </a:r>
          </a:p>
          <a:p>
            <a:r>
              <a:rPr lang="en-CA" sz="1900" dirty="0" smtClean="0"/>
              <a:t>Drug therapy</a:t>
            </a:r>
          </a:p>
          <a:p>
            <a:pPr lvl="2"/>
            <a:r>
              <a:rPr lang="en-CA" sz="1900" dirty="0" smtClean="0"/>
              <a:t>Various medications have been investigated for their effects on HIV-associated lipohypertrophy.  None has been approved by the FDA for this use</a:t>
            </a:r>
          </a:p>
          <a:p>
            <a:r>
              <a:rPr lang="en-CA" sz="1900" dirty="0" smtClean="0"/>
              <a:t>EGRIFTA (tesamorelin for injection) is the only approved medication for the reduction of excess abdominal fat in HIV-infected patients with </a:t>
            </a:r>
            <a:r>
              <a:rPr lang="en-CA" sz="1900" dirty="0" err="1" smtClean="0"/>
              <a:t>lipodystrophy</a:t>
            </a:r>
            <a:endParaRPr lang="en-CA" sz="1900" dirty="0"/>
          </a:p>
        </p:txBody>
      </p:sp>
      <p:sp>
        <p:nvSpPr>
          <p:cNvPr id="6" name="Text Box 4"/>
          <p:cNvSpPr txBox="1">
            <a:spLocks noChangeArrowheads="1"/>
          </p:cNvSpPr>
          <p:nvPr/>
        </p:nvSpPr>
        <p:spPr bwMode="auto">
          <a:xfrm>
            <a:off x="173594" y="6063679"/>
            <a:ext cx="8712968" cy="461665"/>
          </a:xfrm>
          <a:prstGeom prst="rect">
            <a:avLst/>
          </a:prstGeom>
          <a:noFill/>
          <a:ln>
            <a:noFill/>
          </a:ln>
          <a:effectLst/>
          <a:extLst/>
        </p:spPr>
        <p:txBody>
          <a:bodyPr wrap="square">
            <a:spAutoFit/>
          </a:bodyPr>
          <a:ls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a:lstStyle>
          <a:p>
            <a:pPr>
              <a:defRPr/>
            </a:pPr>
            <a:r>
              <a:rPr lang="en-US" sz="1200" baseline="30000" dirty="0" smtClean="0">
                <a:solidFill>
                  <a:prstClr val="black"/>
                </a:solidFill>
                <a:latin typeface="Calibri"/>
                <a:cs typeface="Arial" pitchFamily="34" charset="0"/>
              </a:rPr>
              <a:t>1</a:t>
            </a:r>
            <a:r>
              <a:rPr lang="en-US" sz="1200" dirty="0" smtClean="0">
                <a:solidFill>
                  <a:prstClr val="black"/>
                </a:solidFill>
                <a:latin typeface="Calibri"/>
                <a:cs typeface="Arial" pitchFamily="34" charset="0"/>
              </a:rPr>
              <a:t>Panel on Antiretroviral Guidelines for Adults and Adolescents. Guidelines for the use on antiretroviral agents in HIV-infected adults and adolescents. December 1, 2009; </a:t>
            </a:r>
            <a:r>
              <a:rPr lang="en-US" sz="1200" baseline="30000" dirty="0" smtClean="0">
                <a:solidFill>
                  <a:prstClr val="black"/>
                </a:solidFill>
                <a:latin typeface="Calibri"/>
                <a:cs typeface="Arial" pitchFamily="34" charset="0"/>
              </a:rPr>
              <a:t>2</a:t>
            </a:r>
            <a:r>
              <a:rPr lang="en-US" sz="1200" dirty="0" smtClean="0">
                <a:solidFill>
                  <a:prstClr val="black"/>
                </a:solidFill>
                <a:latin typeface="Calibri"/>
                <a:cs typeface="Arial" pitchFamily="34" charset="0"/>
              </a:rPr>
              <a:t>Dhillon, </a:t>
            </a:r>
            <a:r>
              <a:rPr lang="en-US" sz="1200" i="1" dirty="0" smtClean="0">
                <a:solidFill>
                  <a:prstClr val="black"/>
                </a:solidFill>
                <a:latin typeface="Calibri"/>
                <a:cs typeface="Arial" pitchFamily="34" charset="0"/>
              </a:rPr>
              <a:t>Drugs</a:t>
            </a:r>
            <a:r>
              <a:rPr lang="en-US" sz="1200" dirty="0" smtClean="0">
                <a:solidFill>
                  <a:prstClr val="black"/>
                </a:solidFill>
                <a:latin typeface="Calibri"/>
                <a:cs typeface="Arial" pitchFamily="34" charset="0"/>
              </a:rPr>
              <a:t> 2011; </a:t>
            </a:r>
            <a:r>
              <a:rPr lang="en-US" sz="1200" baseline="30000" dirty="0" smtClean="0">
                <a:solidFill>
                  <a:prstClr val="black"/>
                </a:solidFill>
                <a:latin typeface="Calibri"/>
                <a:cs typeface="Arial" pitchFamily="34" charset="0"/>
              </a:rPr>
              <a:t>3</a:t>
            </a:r>
            <a:r>
              <a:rPr lang="en-US" sz="1200" dirty="0" smtClean="0">
                <a:solidFill>
                  <a:prstClr val="black"/>
                </a:solidFill>
                <a:latin typeface="Calibri"/>
                <a:cs typeface="Arial" pitchFamily="34" charset="0"/>
              </a:rPr>
              <a:t>Schambelan et al., </a:t>
            </a:r>
            <a:r>
              <a:rPr lang="en-US" sz="1200" i="1" dirty="0" smtClean="0">
                <a:solidFill>
                  <a:prstClr val="black"/>
                </a:solidFill>
                <a:latin typeface="Calibri"/>
                <a:cs typeface="Arial" pitchFamily="34" charset="0"/>
              </a:rPr>
              <a:t>J </a:t>
            </a:r>
            <a:r>
              <a:rPr lang="en-US" sz="1200" i="1" dirty="0" err="1" smtClean="0">
                <a:solidFill>
                  <a:prstClr val="black"/>
                </a:solidFill>
                <a:latin typeface="Calibri"/>
                <a:cs typeface="Arial" pitchFamily="34" charset="0"/>
              </a:rPr>
              <a:t>Acquir</a:t>
            </a:r>
            <a:r>
              <a:rPr lang="en-US" sz="1200" i="1" dirty="0" smtClean="0">
                <a:solidFill>
                  <a:prstClr val="black"/>
                </a:solidFill>
                <a:latin typeface="Calibri"/>
                <a:cs typeface="Arial" pitchFamily="34" charset="0"/>
              </a:rPr>
              <a:t> Immune </a:t>
            </a:r>
            <a:r>
              <a:rPr lang="en-US" sz="1200" i="1" dirty="0" err="1" smtClean="0">
                <a:solidFill>
                  <a:prstClr val="black"/>
                </a:solidFill>
                <a:latin typeface="Calibri"/>
                <a:cs typeface="Arial" pitchFamily="34" charset="0"/>
              </a:rPr>
              <a:t>Def</a:t>
            </a:r>
            <a:r>
              <a:rPr lang="en-US" sz="1200" i="1" dirty="0" smtClean="0">
                <a:solidFill>
                  <a:prstClr val="black"/>
                </a:solidFill>
                <a:latin typeface="Calibri"/>
                <a:cs typeface="Arial" pitchFamily="34" charset="0"/>
              </a:rPr>
              <a:t> </a:t>
            </a:r>
            <a:r>
              <a:rPr lang="en-US" sz="1200" i="1" dirty="0" err="1" smtClean="0">
                <a:solidFill>
                  <a:prstClr val="black"/>
                </a:solidFill>
                <a:latin typeface="Calibri"/>
                <a:cs typeface="Arial" pitchFamily="34" charset="0"/>
              </a:rPr>
              <a:t>Syndr</a:t>
            </a:r>
            <a:r>
              <a:rPr lang="en-US" sz="1200" i="1" dirty="0" smtClean="0">
                <a:solidFill>
                  <a:prstClr val="black"/>
                </a:solidFill>
                <a:latin typeface="Calibri"/>
                <a:cs typeface="Arial" pitchFamily="34" charset="0"/>
              </a:rPr>
              <a:t> </a:t>
            </a:r>
            <a:r>
              <a:rPr lang="en-US" sz="1200" dirty="0" smtClean="0">
                <a:solidFill>
                  <a:prstClr val="black"/>
                </a:solidFill>
                <a:latin typeface="Calibri"/>
                <a:cs typeface="Arial" pitchFamily="34" charset="0"/>
              </a:rPr>
              <a:t>2002.</a:t>
            </a:r>
            <a:endParaRPr lang="en-US" sz="1200" dirty="0">
              <a:solidFill>
                <a:prstClr val="black"/>
              </a:solidFill>
              <a:latin typeface="Calibri"/>
              <a:cs typeface="Arial" pitchFamily="34" charset="0"/>
            </a:endParaRPr>
          </a:p>
        </p:txBody>
      </p:sp>
      <p:sp>
        <p:nvSpPr>
          <p:cNvPr id="2" name="Slide Number Placeholder 1"/>
          <p:cNvSpPr>
            <a:spLocks noGrp="1"/>
          </p:cNvSpPr>
          <p:nvPr>
            <p:ph type="sldNum" sz="quarter" idx="12"/>
          </p:nvPr>
        </p:nvSpPr>
        <p:spPr/>
        <p:txBody>
          <a:bodyPr/>
          <a:lstStyle/>
          <a:p>
            <a:pPr defTabSz="457200"/>
            <a:r>
              <a:rPr lang="fr-CA" dirty="0" smtClean="0"/>
              <a:t>21</a:t>
            </a:r>
            <a:endParaRPr lang="fr-CA" dirty="0"/>
          </a:p>
        </p:txBody>
      </p:sp>
      <p:pic>
        <p:nvPicPr>
          <p:cNvPr id="7"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824" y="6599634"/>
            <a:ext cx="4572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0923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1568" y="1589384"/>
            <a:ext cx="8570912" cy="4839443"/>
          </a:xfrm>
        </p:spPr>
        <p:txBody>
          <a:bodyPr/>
          <a:lstStyle/>
          <a:p>
            <a:pPr marL="0" lvl="0" indent="0">
              <a:buNone/>
            </a:pPr>
            <a:r>
              <a:rPr lang="en-US" sz="2000" b="1" i="1" dirty="0"/>
              <a:t>EGRIFTA</a:t>
            </a:r>
            <a:r>
              <a:rPr lang="en-US" sz="2000" b="1" dirty="0"/>
              <a:t>® (</a:t>
            </a:r>
            <a:r>
              <a:rPr lang="en-US" sz="2000" b="1" dirty="0" err="1"/>
              <a:t>tesamorelin</a:t>
            </a:r>
            <a:r>
              <a:rPr lang="en-US" sz="2000" b="1" dirty="0"/>
              <a:t> for injection)  is indicated for the reduction of excess abdominal fat in HIV-infected patients with </a:t>
            </a:r>
            <a:r>
              <a:rPr lang="en-US" sz="2000" b="1" dirty="0" err="1"/>
              <a:t>lipodystrophy</a:t>
            </a:r>
            <a:endParaRPr lang="en-CA" sz="2000" b="1" dirty="0"/>
          </a:p>
          <a:p>
            <a:pPr marL="0" indent="0">
              <a:buNone/>
            </a:pPr>
            <a:r>
              <a:rPr lang="fr-CA" sz="2000" b="1" dirty="0" smtClean="0"/>
              <a:t>Limitations of use:</a:t>
            </a:r>
          </a:p>
          <a:p>
            <a:r>
              <a:rPr lang="en-US" sz="2000" dirty="0" smtClean="0"/>
              <a:t>Since </a:t>
            </a:r>
            <a:r>
              <a:rPr lang="en-US" sz="2000" dirty="0"/>
              <a:t>the long-term cardiovascular safety and potential long-term cardiovascular benefit </a:t>
            </a:r>
            <a:r>
              <a:rPr lang="en-US" sz="2000" dirty="0" smtClean="0"/>
              <a:t>of </a:t>
            </a:r>
            <a:r>
              <a:rPr lang="en-US" sz="2000" i="1" dirty="0" smtClean="0"/>
              <a:t>EGRIFTA</a:t>
            </a:r>
            <a:r>
              <a:rPr lang="en-US" sz="2000" i="1" dirty="0"/>
              <a:t>® </a:t>
            </a:r>
            <a:r>
              <a:rPr lang="en-US" sz="2000" dirty="0"/>
              <a:t>treatment have not been studied and are not known, careful consideration should </a:t>
            </a:r>
            <a:r>
              <a:rPr lang="en-US" sz="2000" dirty="0" smtClean="0"/>
              <a:t>be given </a:t>
            </a:r>
            <a:r>
              <a:rPr lang="en-US" sz="2000" dirty="0"/>
              <a:t>whether to continue </a:t>
            </a:r>
            <a:r>
              <a:rPr lang="en-US" sz="2000" i="1" dirty="0"/>
              <a:t>EGRIFTA® </a:t>
            </a:r>
            <a:r>
              <a:rPr lang="en-US" sz="2000" dirty="0"/>
              <a:t>treatment in patients who do not show a clear </a:t>
            </a:r>
            <a:r>
              <a:rPr lang="en-US" sz="2000" dirty="0" smtClean="0"/>
              <a:t>efficacy response </a:t>
            </a:r>
            <a:r>
              <a:rPr lang="en-US" sz="2000" dirty="0"/>
              <a:t>as judged by the degree of reduction in visceral adipose tissue measured by </a:t>
            </a:r>
            <a:r>
              <a:rPr lang="en-US" sz="2000" dirty="0" smtClean="0"/>
              <a:t>waist </a:t>
            </a:r>
            <a:r>
              <a:rPr lang="fr-CA" sz="2000" dirty="0" smtClean="0"/>
              <a:t>circumference </a:t>
            </a:r>
            <a:r>
              <a:rPr lang="fr-CA" sz="2000" dirty="0"/>
              <a:t>or CT </a:t>
            </a:r>
            <a:r>
              <a:rPr lang="fr-CA" sz="2000" dirty="0" smtClean="0"/>
              <a:t>scan.</a:t>
            </a:r>
          </a:p>
          <a:p>
            <a:pPr>
              <a:buFont typeface="Arial" panose="020B0604020202020204" pitchFamily="34" charset="0"/>
              <a:buChar char="•"/>
            </a:pPr>
            <a:r>
              <a:rPr lang="en-US" sz="2000" i="1" dirty="0" smtClean="0"/>
              <a:t>EGRIFTA® </a:t>
            </a:r>
            <a:r>
              <a:rPr lang="en-US" sz="2000" dirty="0" smtClean="0"/>
              <a:t>is not indicated for weight loss management (weight neutral effect).</a:t>
            </a:r>
          </a:p>
          <a:p>
            <a:pPr>
              <a:buFont typeface="Arial" panose="020B0604020202020204" pitchFamily="34" charset="0"/>
              <a:buChar char="•"/>
            </a:pPr>
            <a:r>
              <a:rPr lang="en-US" sz="2000" dirty="0" smtClean="0"/>
              <a:t>There </a:t>
            </a:r>
            <a:r>
              <a:rPr lang="en-US" sz="2000" dirty="0"/>
              <a:t>are no data to support improved compliance with anti-retroviral therapies in </a:t>
            </a:r>
            <a:r>
              <a:rPr lang="en-US" sz="2000" dirty="0" smtClean="0"/>
              <a:t>HIV-positive </a:t>
            </a:r>
            <a:r>
              <a:rPr lang="fr-CA" sz="2000" dirty="0" smtClean="0"/>
              <a:t>patients </a:t>
            </a:r>
            <a:r>
              <a:rPr lang="fr-CA" sz="2000" dirty="0" err="1"/>
              <a:t>taking</a:t>
            </a:r>
            <a:r>
              <a:rPr lang="fr-CA" sz="2000" dirty="0"/>
              <a:t> </a:t>
            </a:r>
            <a:r>
              <a:rPr lang="fr-CA" sz="2000" i="1" dirty="0"/>
              <a:t>EGRIFTA®.</a:t>
            </a:r>
            <a:endParaRPr lang="fr-CA" sz="2000" dirty="0" smtClean="0"/>
          </a:p>
        </p:txBody>
      </p:sp>
      <p:sp>
        <p:nvSpPr>
          <p:cNvPr id="4" name="TextBox 3"/>
          <p:cNvSpPr txBox="1"/>
          <p:nvPr/>
        </p:nvSpPr>
        <p:spPr>
          <a:xfrm>
            <a:off x="280582" y="6304065"/>
            <a:ext cx="7529547" cy="261610"/>
          </a:xfrm>
          <a:prstGeom prst="rect">
            <a:avLst/>
          </a:prstGeom>
          <a:noFill/>
        </p:spPr>
        <p:txBody>
          <a:bodyPr wrap="square" rtlCol="0">
            <a:spAutoFit/>
          </a:bodyPr>
          <a:lstStyle/>
          <a:p>
            <a:r>
              <a:rPr lang="en-CA" sz="1100" dirty="0" smtClean="0">
                <a:solidFill>
                  <a:prstClr val="black"/>
                </a:solidFill>
              </a:rPr>
              <a:t>Please see </a:t>
            </a:r>
            <a:r>
              <a:rPr lang="en-CA" sz="1100" i="1" dirty="0" smtClean="0">
                <a:solidFill>
                  <a:prstClr val="black"/>
                </a:solidFill>
              </a:rPr>
              <a:t>EGRIFTA</a:t>
            </a:r>
            <a:r>
              <a:rPr lang="en-CA" sz="1100" dirty="0" smtClean="0">
                <a:solidFill>
                  <a:prstClr val="black"/>
                </a:solidFill>
              </a:rPr>
              <a:t>® (</a:t>
            </a:r>
            <a:r>
              <a:rPr lang="en-CA" sz="1100" dirty="0" err="1" smtClean="0">
                <a:solidFill>
                  <a:prstClr val="black"/>
                </a:solidFill>
              </a:rPr>
              <a:t>tesamorelin</a:t>
            </a:r>
            <a:r>
              <a:rPr lang="en-CA" sz="1100" dirty="0" smtClean="0">
                <a:solidFill>
                  <a:prstClr val="black"/>
                </a:solidFill>
              </a:rPr>
              <a:t> for injection) full Prescribing Information, Patient Information and Patient Instructions for use</a:t>
            </a:r>
            <a:endParaRPr lang="en-CA" sz="1100" dirty="0">
              <a:solidFill>
                <a:prstClr val="black"/>
              </a:solidFill>
            </a:endParaRPr>
          </a:p>
        </p:txBody>
      </p:sp>
      <p:sp>
        <p:nvSpPr>
          <p:cNvPr id="6" name="Text Box 4"/>
          <p:cNvSpPr txBox="1">
            <a:spLocks noChangeArrowheads="1"/>
          </p:cNvSpPr>
          <p:nvPr/>
        </p:nvSpPr>
        <p:spPr bwMode="auto">
          <a:xfrm>
            <a:off x="2365003" y="6645634"/>
            <a:ext cx="4410075" cy="178510"/>
          </a:xfrm>
          <a:prstGeom prst="rect">
            <a:avLst/>
          </a:prstGeom>
          <a:noFill/>
          <a:ln w="9525">
            <a:noFill/>
            <a:miter lim="800000"/>
            <a:headEnd/>
            <a:tailEnd/>
          </a:ln>
          <a:effectLst/>
        </p:spPr>
        <p:txBody>
          <a:bodyPr wrap="square" lIns="27432" tIns="27432" rIns="27432" bIns="27432">
            <a:spAutoFit/>
          </a:bodyPr>
          <a:lstStyle/>
          <a:p>
            <a:pPr algn="ctr">
              <a:defRPr/>
            </a:pPr>
            <a:r>
              <a:rPr lang="en-US" sz="800" kern="0" dirty="0" smtClean="0">
                <a:solidFill>
                  <a:srgbClr val="FFFFFF">
                    <a:lumMod val="50000"/>
                  </a:srgbClr>
                </a:solidFill>
              </a:rPr>
              <a:t>Copyright </a:t>
            </a:r>
            <a:r>
              <a:rPr lang="en-US" sz="800" kern="0" dirty="0">
                <a:solidFill>
                  <a:srgbClr val="FFFFFF">
                    <a:lumMod val="50000"/>
                  </a:srgbClr>
                </a:solidFill>
              </a:rPr>
              <a:t>© </a:t>
            </a:r>
            <a:r>
              <a:rPr lang="en-US" sz="800" kern="0" dirty="0" smtClean="0">
                <a:solidFill>
                  <a:srgbClr val="FFFFFF">
                    <a:lumMod val="50000"/>
                  </a:srgbClr>
                </a:solidFill>
              </a:rPr>
              <a:t>2015.  </a:t>
            </a:r>
            <a:r>
              <a:rPr lang="en-US" sz="800" kern="0" dirty="0">
                <a:solidFill>
                  <a:srgbClr val="FFFFFF">
                    <a:lumMod val="50000"/>
                  </a:srgbClr>
                </a:solidFill>
              </a:rPr>
              <a:t>All Rights Reserved.  Property of Theratechnologies Inc</a:t>
            </a:r>
            <a:r>
              <a:rPr lang="en-US" sz="800" kern="0" dirty="0" smtClean="0">
                <a:solidFill>
                  <a:srgbClr val="FFFFFF">
                    <a:lumMod val="50000"/>
                  </a:srgbClr>
                </a:solidFill>
              </a:rPr>
              <a:t>.</a:t>
            </a:r>
            <a:endParaRPr lang="en-US" sz="800" kern="0" dirty="0">
              <a:solidFill>
                <a:srgbClr val="FFFFFF">
                  <a:lumMod val="50000"/>
                </a:srgbClr>
              </a:solidFill>
            </a:endParaRPr>
          </a:p>
        </p:txBody>
      </p:sp>
      <p:grpSp>
        <p:nvGrpSpPr>
          <p:cNvPr id="7" name="Group 6"/>
          <p:cNvGrpSpPr/>
          <p:nvPr/>
        </p:nvGrpSpPr>
        <p:grpSpPr>
          <a:xfrm>
            <a:off x="395536" y="980728"/>
            <a:ext cx="6552728" cy="647489"/>
            <a:chOff x="0" y="351495"/>
            <a:chExt cx="7344816" cy="791505"/>
          </a:xfrm>
        </p:grpSpPr>
        <p:sp>
          <p:nvSpPr>
            <p:cNvPr id="8" name="Rounded Rectangle 7"/>
            <p:cNvSpPr/>
            <p:nvPr/>
          </p:nvSpPr>
          <p:spPr>
            <a:xfrm>
              <a:off x="0" y="351495"/>
              <a:ext cx="7344816" cy="79150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p:nvPr/>
          </p:nvSpPr>
          <p:spPr>
            <a:xfrm>
              <a:off x="38638" y="390133"/>
              <a:ext cx="7267540" cy="714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defTabSz="1466850">
                <a:lnSpc>
                  <a:spcPct val="90000"/>
                </a:lnSpc>
                <a:spcBef>
                  <a:spcPct val="0"/>
                </a:spcBef>
                <a:spcAft>
                  <a:spcPct val="35000"/>
                </a:spcAft>
              </a:pPr>
              <a:r>
                <a:rPr lang="en-CA" sz="3300" i="1" dirty="0" smtClean="0">
                  <a:solidFill>
                    <a:prstClr val="white"/>
                  </a:solidFill>
                </a:rPr>
                <a:t>EGRIFTA</a:t>
              </a:r>
              <a:r>
                <a:rPr lang="en-CA" sz="3300" dirty="0" smtClean="0">
                  <a:solidFill>
                    <a:prstClr val="white"/>
                  </a:solidFill>
                </a:rPr>
                <a:t>®: Indication and Usage</a:t>
              </a:r>
              <a:endParaRPr lang="en-CA" sz="3300" dirty="0">
                <a:solidFill>
                  <a:prstClr val="white"/>
                </a:solidFill>
              </a:endParaRPr>
            </a:p>
          </p:txBody>
        </p:sp>
      </p:grpSp>
      <p:sp>
        <p:nvSpPr>
          <p:cNvPr id="10" name="Slide Number Placeholder 2"/>
          <p:cNvSpPr txBox="1">
            <a:spLocks/>
          </p:cNvSpPr>
          <p:nvPr/>
        </p:nvSpPr>
        <p:spPr>
          <a:xfrm>
            <a:off x="6457950" y="6484687"/>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457200"/>
            <a:r>
              <a:rPr lang="fr-CA" sz="1200" dirty="0" smtClean="0">
                <a:solidFill>
                  <a:srgbClr val="FF0000"/>
                </a:solidFill>
              </a:rPr>
              <a:t>22</a:t>
            </a:r>
            <a:endParaRPr lang="fr-CA" sz="1200" dirty="0">
              <a:solidFill>
                <a:srgbClr val="FF0000"/>
              </a:solidFill>
            </a:endParaRPr>
          </a:p>
        </p:txBody>
      </p:sp>
    </p:spTree>
    <p:extLst>
      <p:ext uri="{BB962C8B-B14F-4D97-AF65-F5344CB8AC3E}">
        <p14:creationId xmlns:p14="http://schemas.microsoft.com/office/powerpoint/2010/main" val="1594875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980728"/>
            <a:ext cx="5495596" cy="751426"/>
          </a:xfrm>
        </p:spPr>
        <p:txBody>
          <a:bodyPr/>
          <a:lstStyle/>
          <a:p>
            <a:pPr algn="l"/>
            <a:r>
              <a:rPr lang="en-CA" dirty="0" smtClean="0"/>
              <a:t>Key Take Away Points</a:t>
            </a:r>
            <a:endParaRPr lang="en-CA"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33669976"/>
              </p:ext>
            </p:extLst>
          </p:nvPr>
        </p:nvGraphicFramePr>
        <p:xfrm>
          <a:off x="457200" y="1700808"/>
          <a:ext cx="8579296" cy="4766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 Box 4"/>
          <p:cNvSpPr txBox="1">
            <a:spLocks noChangeArrowheads="1"/>
          </p:cNvSpPr>
          <p:nvPr/>
        </p:nvSpPr>
        <p:spPr bwMode="auto">
          <a:xfrm>
            <a:off x="2369930" y="6598110"/>
            <a:ext cx="4410075" cy="178510"/>
          </a:xfrm>
          <a:prstGeom prst="rect">
            <a:avLst/>
          </a:prstGeom>
          <a:noFill/>
          <a:ln w="9525">
            <a:noFill/>
            <a:miter lim="800000"/>
            <a:headEnd/>
            <a:tailEnd/>
          </a:ln>
          <a:effectLst/>
        </p:spPr>
        <p:txBody>
          <a:bodyPr wrap="square" lIns="27432" tIns="27432" rIns="27432" bIns="27432">
            <a:spAutoFit/>
          </a:bodyPr>
          <a:lstStyle/>
          <a:p>
            <a:pPr algn="ctr">
              <a:defRPr/>
            </a:pPr>
            <a:r>
              <a:rPr lang="en-US" sz="800" kern="0" dirty="0" smtClean="0">
                <a:solidFill>
                  <a:srgbClr val="FFFFFF">
                    <a:lumMod val="50000"/>
                  </a:srgbClr>
                </a:solidFill>
              </a:rPr>
              <a:t>Copyright </a:t>
            </a:r>
            <a:r>
              <a:rPr lang="en-US" sz="800" kern="0" dirty="0">
                <a:solidFill>
                  <a:srgbClr val="FFFFFF">
                    <a:lumMod val="50000"/>
                  </a:srgbClr>
                </a:solidFill>
              </a:rPr>
              <a:t>© </a:t>
            </a:r>
            <a:r>
              <a:rPr lang="en-US" sz="800" kern="0" dirty="0" smtClean="0">
                <a:solidFill>
                  <a:srgbClr val="FFFFFF">
                    <a:lumMod val="50000"/>
                  </a:srgbClr>
                </a:solidFill>
              </a:rPr>
              <a:t>2015.  </a:t>
            </a:r>
            <a:r>
              <a:rPr lang="en-US" sz="800" kern="0" dirty="0">
                <a:solidFill>
                  <a:srgbClr val="FFFFFF">
                    <a:lumMod val="50000"/>
                  </a:srgbClr>
                </a:solidFill>
              </a:rPr>
              <a:t>All Rights Reserved.  Property of Theratechnologies Inc</a:t>
            </a:r>
            <a:r>
              <a:rPr lang="en-US" sz="800" kern="0" dirty="0" smtClean="0">
                <a:solidFill>
                  <a:srgbClr val="FFFFFF">
                    <a:lumMod val="50000"/>
                  </a:srgbClr>
                </a:solidFill>
              </a:rPr>
              <a:t>.</a:t>
            </a:r>
            <a:endParaRPr lang="en-US" sz="800" kern="0" dirty="0">
              <a:solidFill>
                <a:srgbClr val="FFFFFF">
                  <a:lumMod val="50000"/>
                </a:srgbClr>
              </a:solidFill>
            </a:endParaRPr>
          </a:p>
        </p:txBody>
      </p:sp>
      <p:sp>
        <p:nvSpPr>
          <p:cNvPr id="3" name="Slide Number Placeholder 2"/>
          <p:cNvSpPr>
            <a:spLocks noGrp="1"/>
          </p:cNvSpPr>
          <p:nvPr>
            <p:ph type="sldNum" sz="quarter" idx="12"/>
          </p:nvPr>
        </p:nvSpPr>
        <p:spPr/>
        <p:txBody>
          <a:bodyPr/>
          <a:lstStyle/>
          <a:p>
            <a:pPr defTabSz="457200"/>
            <a:r>
              <a:rPr lang="fr-CA" dirty="0" smtClean="0">
                <a:solidFill>
                  <a:srgbClr val="C00000"/>
                </a:solidFill>
              </a:rPr>
              <a:t>23</a:t>
            </a:r>
            <a:endParaRPr lang="fr-CA" dirty="0">
              <a:solidFill>
                <a:srgbClr val="C00000"/>
              </a:solidFill>
            </a:endParaRPr>
          </a:p>
        </p:txBody>
      </p:sp>
    </p:spTree>
    <p:extLst>
      <p:ext uri="{BB962C8B-B14F-4D97-AF65-F5344CB8AC3E}">
        <p14:creationId xmlns:p14="http://schemas.microsoft.com/office/powerpoint/2010/main" val="3762131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222969947"/>
              </p:ext>
            </p:extLst>
          </p:nvPr>
        </p:nvGraphicFramePr>
        <p:xfrm>
          <a:off x="395536" y="1340768"/>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2249417665"/>
              </p:ext>
            </p:extLst>
          </p:nvPr>
        </p:nvGraphicFramePr>
        <p:xfrm>
          <a:off x="395536" y="1556792"/>
          <a:ext cx="7128792" cy="648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Slide Number Placeholder 1"/>
          <p:cNvSpPr>
            <a:spLocks noGrp="1"/>
          </p:cNvSpPr>
          <p:nvPr>
            <p:ph type="sldNum" sz="quarter" idx="12"/>
          </p:nvPr>
        </p:nvSpPr>
        <p:spPr/>
        <p:txBody>
          <a:bodyPr/>
          <a:lstStyle/>
          <a:p>
            <a:pPr defTabSz="457200"/>
            <a:r>
              <a:rPr lang="fr-CA" dirty="0" smtClean="0">
                <a:solidFill>
                  <a:srgbClr val="C00000"/>
                </a:solidFill>
              </a:rPr>
              <a:t>24</a:t>
            </a:r>
            <a:endParaRPr lang="fr-CA" dirty="0">
              <a:solidFill>
                <a:srgbClr val="C00000"/>
              </a:solidFill>
            </a:endParaRPr>
          </a:p>
        </p:txBody>
      </p:sp>
      <p:pic>
        <p:nvPicPr>
          <p:cNvPr id="5"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87824" y="6599634"/>
            <a:ext cx="4572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191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5"/>
          <p:cNvSpPr>
            <a:spLocks noGrp="1"/>
          </p:cNvSpPr>
          <p:nvPr>
            <p:ph idx="1"/>
          </p:nvPr>
        </p:nvSpPr>
        <p:spPr>
          <a:xfrm>
            <a:off x="467544" y="2204864"/>
            <a:ext cx="7848872" cy="4525963"/>
          </a:xfrm>
        </p:spPr>
        <p:txBody>
          <a:bodyPr>
            <a:normAutofit/>
          </a:bodyPr>
          <a:lstStyle/>
          <a:p>
            <a:pPr marL="342900" lvl="1" indent="-342900"/>
            <a:r>
              <a:rPr lang="en-CA" sz="2400" dirty="0" smtClean="0"/>
              <a:t>Marked reductions in AIDS-related mortality as a consequence of highly active antiretroviral therapy (HAART)</a:t>
            </a:r>
            <a:r>
              <a:rPr lang="en-US" sz="2400" baseline="30000" dirty="0"/>
              <a:t> 1</a:t>
            </a:r>
            <a:endParaRPr lang="en-US" sz="2400" dirty="0"/>
          </a:p>
          <a:p>
            <a:pPr marL="342900" lvl="1" indent="-342900"/>
            <a:r>
              <a:rPr lang="en-CA" sz="2400" dirty="0"/>
              <a:t>HIV has become a chronic manageable </a:t>
            </a:r>
            <a:r>
              <a:rPr lang="en-CA" sz="2400" dirty="0" smtClean="0"/>
              <a:t>infection</a:t>
            </a:r>
            <a:r>
              <a:rPr lang="en-CA" sz="2400" baseline="30000" dirty="0" smtClean="0"/>
              <a:t>2</a:t>
            </a:r>
            <a:endParaRPr lang="en-CA" sz="2400" baseline="30000" dirty="0"/>
          </a:p>
          <a:p>
            <a:pPr marL="342900" lvl="1" indent="-342900"/>
            <a:r>
              <a:rPr lang="en-CA" sz="2400" dirty="0"/>
              <a:t>By 2015, &gt; 50% of </a:t>
            </a:r>
            <a:r>
              <a:rPr lang="en-CA" sz="2400" dirty="0" smtClean="0"/>
              <a:t>HIV-infected </a:t>
            </a:r>
            <a:r>
              <a:rPr lang="en-CA" sz="2400" dirty="0"/>
              <a:t>patients in the United States will be ≥50 years old </a:t>
            </a:r>
            <a:r>
              <a:rPr lang="en-CA" sz="2400" baseline="30000" dirty="0"/>
              <a:t>3,4</a:t>
            </a:r>
          </a:p>
          <a:p>
            <a:pPr marL="342900" lvl="1" indent="-342900"/>
            <a:r>
              <a:rPr lang="en-CA" sz="2400" dirty="0"/>
              <a:t>Management of HIV has </a:t>
            </a:r>
            <a:r>
              <a:rPr lang="en-CA" sz="2400" dirty="0" smtClean="0"/>
              <a:t>increasingly focused </a:t>
            </a:r>
            <a:r>
              <a:rPr lang="en-CA" sz="2400" dirty="0"/>
              <a:t>on adverse effects of HIV infection and treatment, including abdominal lipohypertrophy</a:t>
            </a:r>
            <a:r>
              <a:rPr lang="en-CA" sz="2400" baseline="30000" dirty="0"/>
              <a:t>2</a:t>
            </a:r>
          </a:p>
          <a:p>
            <a:endParaRPr lang="en-CA" sz="2400" dirty="0"/>
          </a:p>
        </p:txBody>
      </p:sp>
      <p:sp>
        <p:nvSpPr>
          <p:cNvPr id="13" name="TextBox 12"/>
          <p:cNvSpPr txBox="1"/>
          <p:nvPr/>
        </p:nvSpPr>
        <p:spPr>
          <a:xfrm>
            <a:off x="335357" y="5805732"/>
            <a:ext cx="7765035" cy="461665"/>
          </a:xfrm>
          <a:prstGeom prst="rect">
            <a:avLst/>
          </a:prstGeom>
          <a:noFill/>
        </p:spPr>
        <p:txBody>
          <a:bodyPr wrap="square" rtlCol="0">
            <a:spAutoFit/>
          </a:bodyPr>
          <a:lstStyle/>
          <a:p>
            <a:r>
              <a:rPr lang="en-CA" sz="1200" dirty="0" smtClean="0"/>
              <a:t>1.Chow DC, et al. </a:t>
            </a:r>
            <a:r>
              <a:rPr lang="en-CA" sz="1200" i="1" dirty="0" smtClean="0"/>
              <a:t>IAPAC Mon</a:t>
            </a:r>
            <a:r>
              <a:rPr lang="en-CA" sz="1200" dirty="0" smtClean="0"/>
              <a:t>. 2006; 12:302-317; 2. Moyle G et al. </a:t>
            </a:r>
            <a:r>
              <a:rPr lang="en-CA" sz="1200" i="1" dirty="0" smtClean="0"/>
              <a:t>AIDS Rev </a:t>
            </a:r>
            <a:r>
              <a:rPr lang="en-CA" sz="1200" dirty="0" smtClean="0"/>
              <a:t>2010:12:3-14; 3. Luther VP, </a:t>
            </a:r>
            <a:r>
              <a:rPr lang="en-CA" sz="1200" i="1" dirty="0" err="1" smtClean="0"/>
              <a:t>Clin</a:t>
            </a:r>
            <a:r>
              <a:rPr lang="en-CA" sz="1200" i="1" dirty="0" smtClean="0"/>
              <a:t> </a:t>
            </a:r>
            <a:r>
              <a:rPr lang="en-CA" sz="1200" i="1" dirty="0" err="1" smtClean="0"/>
              <a:t>Geriatr</a:t>
            </a:r>
            <a:r>
              <a:rPr lang="en-CA" sz="1200" i="1" dirty="0" smtClean="0"/>
              <a:t> Med</a:t>
            </a:r>
            <a:r>
              <a:rPr lang="en-CA" sz="1200" dirty="0" smtClean="0"/>
              <a:t>. 2007: 23: 567-583   4. </a:t>
            </a:r>
            <a:r>
              <a:rPr lang="en-CA" sz="1200" dirty="0" err="1" smtClean="0"/>
              <a:t>Effros</a:t>
            </a:r>
            <a:r>
              <a:rPr lang="en-CA" sz="1200" dirty="0" smtClean="0"/>
              <a:t> RB, et al. </a:t>
            </a:r>
            <a:r>
              <a:rPr lang="en-CA" sz="1200" i="1" dirty="0" err="1" smtClean="0"/>
              <a:t>Clin</a:t>
            </a:r>
            <a:r>
              <a:rPr lang="en-CA" sz="1200" i="1" dirty="0" smtClean="0"/>
              <a:t> Infect Dis</a:t>
            </a:r>
            <a:r>
              <a:rPr lang="en-CA" sz="1200" dirty="0" smtClean="0"/>
              <a:t>. 2008;47:542-543</a:t>
            </a:r>
            <a:endParaRPr lang="en-CA" sz="1200" dirty="0"/>
          </a:p>
        </p:txBody>
      </p:sp>
      <p:graphicFrame>
        <p:nvGraphicFramePr>
          <p:cNvPr id="7" name="Diagram 6"/>
          <p:cNvGraphicFramePr/>
          <p:nvPr>
            <p:extLst>
              <p:ext uri="{D42A27DB-BD31-4B8C-83A1-F6EECF244321}">
                <p14:modId xmlns:p14="http://schemas.microsoft.com/office/powerpoint/2010/main" val="406421804"/>
              </p:ext>
            </p:extLst>
          </p:nvPr>
        </p:nvGraphicFramePr>
        <p:xfrm>
          <a:off x="395536" y="980728"/>
          <a:ext cx="8136904" cy="1080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3"/>
          <p:cNvSpPr txBox="1">
            <a:spLocks/>
          </p:cNvSpPr>
          <p:nvPr/>
        </p:nvSpPr>
        <p:spPr>
          <a:xfrm>
            <a:off x="2483768" y="6484687"/>
            <a:ext cx="4248472" cy="365125"/>
          </a:xfrm>
          <a:prstGeom prst="rect">
            <a:avLst/>
          </a:prstGeom>
        </p:spPr>
        <p:txBody>
          <a:bodyPr/>
          <a:lstStyle>
            <a:defPPr>
              <a:defRPr lang="en-US"/>
            </a:defPPr>
            <a:lvl1pPr marL="0" algn="l" defTabSz="914400" rtl="0" eaLnBrk="1" latinLnBrk="0" hangingPunct="1">
              <a:defRPr sz="1200" kern="1200">
                <a:solidFill>
                  <a:srgbClr val="A22A3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rgbClr val="FFFFFF">
                    <a:lumMod val="50000"/>
                  </a:srgbClr>
                </a:solidFill>
                <a:effectLst/>
                <a:uLnTx/>
                <a:uFillTx/>
                <a:latin typeface="Calibri"/>
                <a:ea typeface="+mn-ea"/>
                <a:cs typeface="+mn-cs"/>
              </a:rPr>
              <a:t>Copyright © 2015.  All Rights Reserved.  Property of Theratechnologies </a:t>
            </a:r>
            <a:r>
              <a:rPr kumimoji="0" lang="en-US" sz="1050" b="0" i="0" u="none" strike="noStrike" kern="0" cap="none" spc="0" normalizeH="0" baseline="0" noProof="0" dirty="0" err="1" smtClean="0">
                <a:ln>
                  <a:noFill/>
                </a:ln>
                <a:solidFill>
                  <a:srgbClr val="FFFFFF">
                    <a:lumMod val="50000"/>
                  </a:srgbClr>
                </a:solidFill>
                <a:effectLst/>
                <a:uLnTx/>
                <a:uFillTx/>
                <a:latin typeface="Calibri"/>
                <a:ea typeface="+mn-ea"/>
                <a:cs typeface="+mn-cs"/>
              </a:rPr>
              <a:t>Inc</a:t>
            </a:r>
            <a:endParaRPr kumimoji="0" lang="en-CA" sz="1050" b="0" i="0" u="none" strike="noStrike" kern="1200" cap="none" spc="0" normalizeH="0" baseline="0" noProof="0" dirty="0">
              <a:ln>
                <a:noFill/>
              </a:ln>
              <a:solidFill>
                <a:srgbClr val="A22A3F"/>
              </a:solidFill>
              <a:effectLst/>
              <a:uLnTx/>
              <a:uFillTx/>
              <a:latin typeface="Calibri"/>
              <a:ea typeface="+mn-ea"/>
              <a:cs typeface="+mn-cs"/>
            </a:endParaRPr>
          </a:p>
        </p:txBody>
      </p:sp>
      <p:sp>
        <p:nvSpPr>
          <p:cNvPr id="2" name="Slide Number Placeholder 1"/>
          <p:cNvSpPr>
            <a:spLocks noGrp="1"/>
          </p:cNvSpPr>
          <p:nvPr>
            <p:ph type="sldNum" sz="quarter" idx="12"/>
          </p:nvPr>
        </p:nvSpPr>
        <p:spPr/>
        <p:txBody>
          <a:bodyPr/>
          <a:lstStyle/>
          <a:p>
            <a:pPr defTabSz="457200"/>
            <a:r>
              <a:rPr lang="fr-CA" dirty="0" smtClean="0"/>
              <a:t>3</a:t>
            </a:r>
            <a:endParaRPr lang="fr-CA" dirty="0"/>
          </a:p>
        </p:txBody>
      </p:sp>
    </p:spTree>
    <p:extLst>
      <p:ext uri="{BB962C8B-B14F-4D97-AF65-F5344CB8AC3E}">
        <p14:creationId xmlns:p14="http://schemas.microsoft.com/office/powerpoint/2010/main" val="2163106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4"/>
          <p:cNvSpPr>
            <a:spLocks noGrp="1" noChangeArrowheads="1"/>
          </p:cNvSpPr>
          <p:nvPr>
            <p:ph type="body" sz="half" idx="4294967295"/>
          </p:nvPr>
        </p:nvSpPr>
        <p:spPr>
          <a:xfrm>
            <a:off x="827584" y="3513782"/>
            <a:ext cx="6768752" cy="2579514"/>
          </a:xfrm>
          <a:prstGeom prst="rect">
            <a:avLst/>
          </a:prstGeom>
        </p:spPr>
        <p:txBody>
          <a:bodyPr/>
          <a:lstStyle/>
          <a:p>
            <a:pPr>
              <a:buFont typeface="Arial" panose="020B0604020202020204" pitchFamily="34" charset="0"/>
              <a:buChar char="•"/>
            </a:pPr>
            <a:r>
              <a:rPr lang="en-US" sz="2400" dirty="0" err="1" smtClean="0"/>
              <a:t>Lipohypertrophy</a:t>
            </a:r>
            <a:r>
              <a:rPr lang="en-US" sz="2400" dirty="0" smtClean="0"/>
              <a:t> – Fat accumulation </a:t>
            </a:r>
          </a:p>
          <a:p>
            <a:pPr lvl="1">
              <a:buFont typeface="Arial" panose="020B0604020202020204" pitchFamily="34" charset="0"/>
              <a:buChar char="•"/>
            </a:pPr>
            <a:r>
              <a:rPr lang="en-US" sz="2000" dirty="0" smtClean="0"/>
              <a:t>↑ Visceral adipose tissue</a:t>
            </a:r>
          </a:p>
          <a:p>
            <a:pPr lvl="1">
              <a:buFont typeface="Arial" panose="020B0604020202020204" pitchFamily="34" charset="0"/>
              <a:buChar char="•"/>
            </a:pPr>
            <a:r>
              <a:rPr lang="en-US" sz="2000" dirty="0" smtClean="0"/>
              <a:t>Enlargement of </a:t>
            </a:r>
            <a:r>
              <a:rPr lang="en-US" sz="2000" dirty="0" err="1" smtClean="0"/>
              <a:t>dorsocervical</a:t>
            </a:r>
            <a:r>
              <a:rPr lang="en-US" sz="2000" dirty="0" smtClean="0"/>
              <a:t> fat pad (buffalo hump)</a:t>
            </a:r>
          </a:p>
          <a:p>
            <a:pPr lvl="1">
              <a:buFont typeface="Arial" panose="020B0604020202020204" pitchFamily="34" charset="0"/>
              <a:buChar char="•"/>
            </a:pPr>
            <a:r>
              <a:rPr lang="en-US" sz="2000" dirty="0">
                <a:solidFill>
                  <a:prstClr val="black"/>
                </a:solidFill>
              </a:rPr>
              <a:t>↑ </a:t>
            </a:r>
            <a:r>
              <a:rPr lang="en-US" sz="2000" dirty="0" smtClean="0">
                <a:solidFill>
                  <a:prstClr val="black"/>
                </a:solidFill>
              </a:rPr>
              <a:t>Breast size (</a:t>
            </a:r>
            <a:r>
              <a:rPr lang="en-US" sz="2000" dirty="0" err="1" smtClean="0">
                <a:solidFill>
                  <a:prstClr val="black"/>
                </a:solidFill>
              </a:rPr>
              <a:t>gynecomastia</a:t>
            </a:r>
            <a:r>
              <a:rPr lang="en-US" sz="2000" dirty="0" smtClean="0">
                <a:solidFill>
                  <a:prstClr val="black"/>
                </a:solidFill>
              </a:rPr>
              <a:t>)</a:t>
            </a:r>
            <a:endParaRPr lang="en-US" sz="1600" dirty="0" smtClean="0"/>
          </a:p>
          <a:p>
            <a:r>
              <a:rPr lang="en-US" sz="2400" dirty="0" smtClean="0"/>
              <a:t>Lipoatrophy – Fat loss</a:t>
            </a:r>
          </a:p>
          <a:p>
            <a:pPr lvl="1">
              <a:buFont typeface="Arial" panose="020B0604020202020204" pitchFamily="34" charset="0"/>
              <a:buChar char="•"/>
            </a:pPr>
            <a:r>
              <a:rPr lang="en-US" sz="2000" dirty="0" smtClean="0"/>
              <a:t>Loss of fat in the face</a:t>
            </a:r>
          </a:p>
          <a:p>
            <a:pPr lvl="1">
              <a:buFont typeface="Arial" panose="020B0604020202020204" pitchFamily="34" charset="0"/>
              <a:buChar char="•"/>
            </a:pPr>
            <a:r>
              <a:rPr lang="en-US" sz="2000" dirty="0" smtClean="0"/>
              <a:t>Loss of fat in arms, legs, buttocks</a:t>
            </a:r>
            <a:endParaRPr lang="en-US" sz="2000" dirty="0"/>
          </a:p>
          <a:p>
            <a:pPr marL="457200" lvl="1" indent="0">
              <a:buNone/>
            </a:pPr>
            <a:endParaRPr lang="en-US" sz="2000" dirty="0" smtClean="0"/>
          </a:p>
        </p:txBody>
      </p:sp>
      <p:sp>
        <p:nvSpPr>
          <p:cNvPr id="11" name="Text Box 19"/>
          <p:cNvSpPr txBox="1">
            <a:spLocks noChangeArrowheads="1"/>
          </p:cNvSpPr>
          <p:nvPr/>
        </p:nvSpPr>
        <p:spPr bwMode="auto">
          <a:xfrm>
            <a:off x="181922" y="6309320"/>
            <a:ext cx="6622326" cy="276999"/>
          </a:xfrm>
          <a:prstGeom prst="rect">
            <a:avLst/>
          </a:prstGeom>
          <a:noFill/>
          <a:ln w="9525">
            <a:noFill/>
            <a:miter lim="800000"/>
            <a:headEnd/>
            <a:tailEnd/>
          </a:ln>
        </p:spPr>
        <p:txBody>
          <a:bodyPr wrap="square" lIns="0" rIns="0">
            <a:spAutoFit/>
          </a:bodyPr>
          <a:lstStyle/>
          <a:p>
            <a:pPr eaLnBrk="0" hangingPunct="0"/>
            <a:r>
              <a:rPr lang="en-US" sz="1200" dirty="0" smtClean="0">
                <a:solidFill>
                  <a:prstClr val="black"/>
                </a:solidFill>
              </a:rPr>
              <a:t>Lichtenstein KA, </a:t>
            </a:r>
            <a:r>
              <a:rPr lang="en-US" sz="1200" i="1" dirty="0" smtClean="0">
                <a:solidFill>
                  <a:prstClr val="black"/>
                </a:solidFill>
              </a:rPr>
              <a:t>JAIDS</a:t>
            </a:r>
            <a:r>
              <a:rPr lang="en-US" sz="1200" dirty="0" smtClean="0">
                <a:solidFill>
                  <a:prstClr val="black"/>
                </a:solidFill>
              </a:rPr>
              <a:t> 2005.</a:t>
            </a:r>
            <a:endParaRPr lang="en-US" sz="1200" dirty="0">
              <a:solidFill>
                <a:prstClr val="black"/>
              </a:solidFill>
            </a:endParaRPr>
          </a:p>
        </p:txBody>
      </p:sp>
      <p:grpSp>
        <p:nvGrpSpPr>
          <p:cNvPr id="12" name="Group 11"/>
          <p:cNvGrpSpPr/>
          <p:nvPr/>
        </p:nvGrpSpPr>
        <p:grpSpPr>
          <a:xfrm>
            <a:off x="310861" y="1163465"/>
            <a:ext cx="8568952" cy="556920"/>
            <a:chOff x="0" y="360040"/>
            <a:chExt cx="8568952" cy="556920"/>
          </a:xfrm>
        </p:grpSpPr>
        <p:sp>
          <p:nvSpPr>
            <p:cNvPr id="13" name="Rounded Rectangle 12"/>
            <p:cNvSpPr/>
            <p:nvPr/>
          </p:nvSpPr>
          <p:spPr>
            <a:xfrm>
              <a:off x="0" y="360040"/>
              <a:ext cx="8568952" cy="5569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4"/>
            <p:cNvSpPr/>
            <p:nvPr/>
          </p:nvSpPr>
          <p:spPr>
            <a:xfrm>
              <a:off x="27187" y="412904"/>
              <a:ext cx="8514578" cy="5025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defTabSz="622300">
                <a:lnSpc>
                  <a:spcPct val="90000"/>
                </a:lnSpc>
                <a:spcBef>
                  <a:spcPct val="0"/>
                </a:spcBef>
                <a:spcAft>
                  <a:spcPct val="35000"/>
                </a:spcAft>
              </a:pPr>
              <a:r>
                <a:rPr lang="en-US" sz="2800" dirty="0" smtClean="0">
                  <a:solidFill>
                    <a:prstClr val="white"/>
                  </a:solidFill>
                </a:rPr>
                <a:t>HIV-associated Lipodystrophy</a:t>
              </a:r>
              <a:endParaRPr lang="en-CA" sz="2800" baseline="30000" dirty="0">
                <a:solidFill>
                  <a:prstClr val="white"/>
                </a:solidFill>
              </a:endParaRPr>
            </a:p>
          </p:txBody>
        </p:sp>
      </p:grpSp>
      <p:grpSp>
        <p:nvGrpSpPr>
          <p:cNvPr id="7" name="Groupe 6"/>
          <p:cNvGrpSpPr/>
          <p:nvPr/>
        </p:nvGrpSpPr>
        <p:grpSpPr>
          <a:xfrm>
            <a:off x="287524" y="1772816"/>
            <a:ext cx="8568952" cy="1074060"/>
            <a:chOff x="0" y="68939"/>
            <a:chExt cx="8568952" cy="1074060"/>
          </a:xfrm>
        </p:grpSpPr>
        <p:sp>
          <p:nvSpPr>
            <p:cNvPr id="8" name="Rectangle à coins arrondis 7"/>
            <p:cNvSpPr/>
            <p:nvPr/>
          </p:nvSpPr>
          <p:spPr>
            <a:xfrm>
              <a:off x="0" y="68939"/>
              <a:ext cx="8568952" cy="10740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8"/>
            <p:cNvSpPr/>
            <p:nvPr/>
          </p:nvSpPr>
          <p:spPr>
            <a:xfrm>
              <a:off x="52431" y="121370"/>
              <a:ext cx="8464090" cy="9691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CA" sz="2700" kern="1200" dirty="0" smtClean="0"/>
                <a:t>The term “</a:t>
              </a:r>
              <a:r>
                <a:rPr lang="en-CA" sz="2700" kern="1200" dirty="0" err="1" smtClean="0"/>
                <a:t>lipodystrophy</a:t>
              </a:r>
              <a:r>
                <a:rPr lang="en-CA" sz="2700" kern="1200" dirty="0" smtClean="0"/>
                <a:t>”  comprises several potential conditions: lipohypertrophy, lipoatrophy, mixed syndrome </a:t>
              </a:r>
              <a:r>
                <a:rPr lang="en-CA" sz="2700" kern="1200" baseline="30000" dirty="0" smtClean="0"/>
                <a:t>1</a:t>
              </a:r>
              <a:endParaRPr lang="en-CA" sz="2700" kern="1200" dirty="0"/>
            </a:p>
          </p:txBody>
        </p:sp>
      </p:grpSp>
      <p:grpSp>
        <p:nvGrpSpPr>
          <p:cNvPr id="15" name="Groupe 14"/>
          <p:cNvGrpSpPr/>
          <p:nvPr/>
        </p:nvGrpSpPr>
        <p:grpSpPr>
          <a:xfrm>
            <a:off x="287524" y="2899307"/>
            <a:ext cx="8322239" cy="423147"/>
            <a:chOff x="-652871" y="17456"/>
            <a:chExt cx="8846943" cy="468000"/>
          </a:xfrm>
        </p:grpSpPr>
        <p:sp>
          <p:nvSpPr>
            <p:cNvPr id="16" name="Rectangle 15"/>
            <p:cNvSpPr/>
            <p:nvPr/>
          </p:nvSpPr>
          <p:spPr>
            <a:xfrm>
              <a:off x="-78761" y="17456"/>
              <a:ext cx="8272833" cy="4680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CA" dirty="0"/>
            </a:p>
          </p:txBody>
        </p:sp>
        <p:sp>
          <p:nvSpPr>
            <p:cNvPr id="17" name="Rectangle 16"/>
            <p:cNvSpPr/>
            <p:nvPr/>
          </p:nvSpPr>
          <p:spPr>
            <a:xfrm>
              <a:off x="-652871" y="17456"/>
              <a:ext cx="8272833" cy="468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en-CA" sz="2400" kern="1200" dirty="0" smtClean="0"/>
                <a:t>Physical Features</a:t>
              </a:r>
              <a:endParaRPr lang="en-CA" sz="2400" kern="1200" dirty="0"/>
            </a:p>
          </p:txBody>
        </p:sp>
      </p:grpSp>
      <p:sp>
        <p:nvSpPr>
          <p:cNvPr id="18" name="Footer Placeholder 3"/>
          <p:cNvSpPr txBox="1">
            <a:spLocks/>
          </p:cNvSpPr>
          <p:nvPr/>
        </p:nvSpPr>
        <p:spPr>
          <a:xfrm>
            <a:off x="2483768" y="6484687"/>
            <a:ext cx="424847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kern="0" dirty="0" smtClean="0">
                <a:solidFill>
                  <a:srgbClr val="FFFFFF">
                    <a:lumMod val="50000"/>
                  </a:srgbClr>
                </a:solidFill>
              </a:rPr>
              <a:t>Copyright © 2015.  All Rights Reserved.  Property of Theratechnologies </a:t>
            </a:r>
            <a:r>
              <a:rPr lang="en-US" sz="1050" kern="0" dirty="0" err="1" smtClean="0">
                <a:solidFill>
                  <a:srgbClr val="FFFFFF">
                    <a:lumMod val="50000"/>
                  </a:srgbClr>
                </a:solidFill>
              </a:rPr>
              <a:t>Inc</a:t>
            </a:r>
            <a:endParaRPr lang="en-CA" sz="1050" dirty="0"/>
          </a:p>
        </p:txBody>
      </p:sp>
      <p:sp>
        <p:nvSpPr>
          <p:cNvPr id="19" name="Slide Number Placeholder 1"/>
          <p:cNvSpPr txBox="1">
            <a:spLocks/>
          </p:cNvSpPr>
          <p:nvPr/>
        </p:nvSpPr>
        <p:spPr>
          <a:xfrm>
            <a:off x="6457950" y="6484687"/>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457200"/>
            <a:r>
              <a:rPr lang="fr-CA" sz="1200" dirty="0" smtClean="0">
                <a:solidFill>
                  <a:srgbClr val="C00000"/>
                </a:solidFill>
              </a:rPr>
              <a:t>4</a:t>
            </a:r>
            <a:endParaRPr lang="fr-CA" sz="1200" dirty="0">
              <a:solidFill>
                <a:srgbClr val="C00000"/>
              </a:solidFill>
            </a:endParaRPr>
          </a:p>
        </p:txBody>
      </p:sp>
    </p:spTree>
    <p:extLst>
      <p:ext uri="{BB962C8B-B14F-4D97-AF65-F5344CB8AC3E}">
        <p14:creationId xmlns:p14="http://schemas.microsoft.com/office/powerpoint/2010/main" val="91901457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4"/>
          <p:cNvSpPr>
            <a:spLocks noGrp="1" noChangeArrowheads="1"/>
          </p:cNvSpPr>
          <p:nvPr>
            <p:ph type="body" sz="half" idx="4294967295"/>
          </p:nvPr>
        </p:nvSpPr>
        <p:spPr>
          <a:xfrm>
            <a:off x="432048" y="2073275"/>
            <a:ext cx="8388424" cy="3803650"/>
          </a:xfrm>
          <a:prstGeom prst="rect">
            <a:avLst/>
          </a:prstGeom>
        </p:spPr>
        <p:txBody>
          <a:bodyPr/>
          <a:lstStyle/>
          <a:p>
            <a:r>
              <a:rPr lang="en-US" sz="2400" dirty="0" smtClean="0"/>
              <a:t>Multiple contributing factors</a:t>
            </a:r>
          </a:p>
          <a:p>
            <a:pPr lvl="1"/>
            <a:r>
              <a:rPr lang="en-US" sz="2000" dirty="0" smtClean="0"/>
              <a:t>The virus itself (HIV)</a:t>
            </a:r>
            <a:endParaRPr lang="en-US" sz="2000" dirty="0"/>
          </a:p>
          <a:p>
            <a:pPr lvl="1"/>
            <a:r>
              <a:rPr lang="en-US" sz="2000" dirty="0" smtClean="0"/>
              <a:t>Antiretroviral therapy (not class-specific)</a:t>
            </a:r>
          </a:p>
          <a:p>
            <a:pPr lvl="1"/>
            <a:r>
              <a:rPr lang="en-US" sz="2000" dirty="0" smtClean="0"/>
              <a:t>Abnormalities in adipocyte differentiation </a:t>
            </a:r>
          </a:p>
          <a:p>
            <a:pPr lvl="1"/>
            <a:r>
              <a:rPr lang="en-US" sz="2000" dirty="0"/>
              <a:t>Host factors </a:t>
            </a:r>
            <a:r>
              <a:rPr lang="en-US" sz="2000" dirty="0" smtClean="0"/>
              <a:t>(baseline body composition)</a:t>
            </a:r>
          </a:p>
          <a:p>
            <a:pPr lvl="1"/>
            <a:r>
              <a:rPr lang="en-CA" sz="2000" dirty="0" smtClean="0"/>
              <a:t>Endocrine alterations (hypogonadism, low vitamin D, anomalies of the GH/IGF-1 axis, growth hormone resistance)</a:t>
            </a:r>
            <a:endParaRPr lang="en-US" sz="2000" dirty="0" smtClean="0"/>
          </a:p>
        </p:txBody>
      </p:sp>
      <p:sp>
        <p:nvSpPr>
          <p:cNvPr id="11" name="Text Box 19"/>
          <p:cNvSpPr txBox="1">
            <a:spLocks noChangeArrowheads="1"/>
          </p:cNvSpPr>
          <p:nvPr/>
        </p:nvSpPr>
        <p:spPr bwMode="auto">
          <a:xfrm>
            <a:off x="181922" y="6093378"/>
            <a:ext cx="6622326" cy="276999"/>
          </a:xfrm>
          <a:prstGeom prst="rect">
            <a:avLst/>
          </a:prstGeom>
          <a:noFill/>
          <a:ln w="9525">
            <a:noFill/>
            <a:miter lim="800000"/>
            <a:headEnd/>
            <a:tailEnd/>
          </a:ln>
        </p:spPr>
        <p:txBody>
          <a:bodyPr wrap="square" lIns="0" rIns="0">
            <a:spAutoFit/>
          </a:bodyPr>
          <a:lstStyle/>
          <a:p>
            <a:pPr eaLnBrk="0" hangingPunct="0"/>
            <a:r>
              <a:rPr lang="en-US" sz="1200" dirty="0" smtClean="0"/>
              <a:t>Falutz J.</a:t>
            </a:r>
            <a:r>
              <a:rPr lang="en-US" sz="1200" i="1" dirty="0" smtClean="0"/>
              <a:t>, Curr HIV/AIDS Rep </a:t>
            </a:r>
            <a:r>
              <a:rPr lang="en-US" sz="1200" dirty="0" smtClean="0"/>
              <a:t>2011; Agarwal N et al</a:t>
            </a:r>
            <a:r>
              <a:rPr lang="en-US" sz="1200" i="1" dirty="0" smtClean="0"/>
              <a:t>., </a:t>
            </a:r>
            <a:r>
              <a:rPr lang="en-US" sz="1200" i="1" dirty="0" err="1" smtClean="0"/>
              <a:t>Sci</a:t>
            </a:r>
            <a:r>
              <a:rPr lang="en-US" sz="1200" i="1" dirty="0" smtClean="0"/>
              <a:t> </a:t>
            </a:r>
            <a:r>
              <a:rPr lang="en-US" sz="1200" i="1" dirty="0" err="1" smtClean="0"/>
              <a:t>Transl</a:t>
            </a:r>
            <a:r>
              <a:rPr lang="en-US" sz="1200" i="1" dirty="0" smtClean="0"/>
              <a:t> Med  </a:t>
            </a:r>
            <a:r>
              <a:rPr lang="en-US" sz="1200" dirty="0" smtClean="0"/>
              <a:t>2013.</a:t>
            </a:r>
            <a:endParaRPr lang="en-US" sz="1200" dirty="0"/>
          </a:p>
        </p:txBody>
      </p:sp>
      <p:grpSp>
        <p:nvGrpSpPr>
          <p:cNvPr id="12" name="Group 11"/>
          <p:cNvGrpSpPr/>
          <p:nvPr/>
        </p:nvGrpSpPr>
        <p:grpSpPr>
          <a:xfrm>
            <a:off x="395536" y="1215896"/>
            <a:ext cx="8568952" cy="556920"/>
            <a:chOff x="0" y="0"/>
            <a:chExt cx="8568952" cy="556920"/>
          </a:xfrm>
        </p:grpSpPr>
        <p:sp>
          <p:nvSpPr>
            <p:cNvPr id="13" name="Rounded Rectangle 12"/>
            <p:cNvSpPr/>
            <p:nvPr/>
          </p:nvSpPr>
          <p:spPr>
            <a:xfrm>
              <a:off x="0" y="0"/>
              <a:ext cx="8568952" cy="5569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4"/>
            <p:cNvSpPr/>
            <p:nvPr/>
          </p:nvSpPr>
          <p:spPr>
            <a:xfrm>
              <a:off x="27187" y="27187"/>
              <a:ext cx="8514578" cy="5025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2800" kern="1200" dirty="0" smtClean="0"/>
                <a:t>Pathogenesis of HIV-associated </a:t>
              </a:r>
              <a:r>
                <a:rPr lang="en-US" sz="2800" kern="1200" dirty="0" err="1" smtClean="0"/>
                <a:t>Lipodystrophy</a:t>
              </a:r>
              <a:endParaRPr lang="en-CA" sz="2800" kern="1200" baseline="30000" dirty="0"/>
            </a:p>
          </p:txBody>
        </p:sp>
      </p:grpSp>
      <p:sp>
        <p:nvSpPr>
          <p:cNvPr id="7" name="Footer Placeholder 3"/>
          <p:cNvSpPr txBox="1">
            <a:spLocks/>
          </p:cNvSpPr>
          <p:nvPr/>
        </p:nvSpPr>
        <p:spPr>
          <a:xfrm>
            <a:off x="2483768" y="6484687"/>
            <a:ext cx="424847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kern="0" dirty="0" smtClean="0">
                <a:solidFill>
                  <a:srgbClr val="FFFFFF">
                    <a:lumMod val="50000"/>
                  </a:srgbClr>
                </a:solidFill>
              </a:rPr>
              <a:t>Copyright © 2015.  All Rights Reserved.  Property of Theratechnologies </a:t>
            </a:r>
            <a:r>
              <a:rPr lang="en-US" sz="1050" kern="0" dirty="0" err="1" smtClean="0">
                <a:solidFill>
                  <a:srgbClr val="FFFFFF">
                    <a:lumMod val="50000"/>
                  </a:srgbClr>
                </a:solidFill>
              </a:rPr>
              <a:t>Inc</a:t>
            </a:r>
            <a:endParaRPr lang="en-CA" sz="1050" dirty="0"/>
          </a:p>
        </p:txBody>
      </p:sp>
      <p:sp>
        <p:nvSpPr>
          <p:cNvPr id="8" name="Slide Number Placeholder 1"/>
          <p:cNvSpPr txBox="1">
            <a:spLocks/>
          </p:cNvSpPr>
          <p:nvPr/>
        </p:nvSpPr>
        <p:spPr>
          <a:xfrm>
            <a:off x="6457950" y="6484687"/>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457200"/>
            <a:r>
              <a:rPr lang="fr-CA" sz="1200" dirty="0" smtClean="0">
                <a:solidFill>
                  <a:srgbClr val="C00000"/>
                </a:solidFill>
              </a:rPr>
              <a:t>5</a:t>
            </a:r>
            <a:endParaRPr lang="fr-CA" sz="1200" dirty="0">
              <a:solidFill>
                <a:srgbClr val="C00000"/>
              </a:solidFill>
            </a:endParaRPr>
          </a:p>
        </p:txBody>
      </p:sp>
    </p:spTree>
    <p:extLst>
      <p:ext uri="{BB962C8B-B14F-4D97-AF65-F5344CB8AC3E}">
        <p14:creationId xmlns:p14="http://schemas.microsoft.com/office/powerpoint/2010/main" val="335016696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908942633"/>
              </p:ext>
            </p:extLst>
          </p:nvPr>
        </p:nvGraphicFramePr>
        <p:xfrm>
          <a:off x="269081" y="1268760"/>
          <a:ext cx="8569325"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467544" y="6127790"/>
            <a:ext cx="7488832" cy="461665"/>
          </a:xfrm>
          <a:prstGeom prst="rect">
            <a:avLst/>
          </a:prstGeom>
        </p:spPr>
        <p:txBody>
          <a:bodyPr wrap="square">
            <a:spAutoFit/>
          </a:bodyPr>
          <a:lstStyle/>
          <a:p>
            <a:r>
              <a:rPr lang="en-US" sz="1200" baseline="30000" dirty="0" smtClean="0">
                <a:solidFill>
                  <a:prstClr val="black"/>
                </a:solidFill>
              </a:rPr>
              <a:t>1</a:t>
            </a:r>
            <a:r>
              <a:rPr lang="en-US" sz="1200" dirty="0" smtClean="0">
                <a:solidFill>
                  <a:prstClr val="black"/>
                </a:solidFill>
              </a:rPr>
              <a:t>Cofrancesco J, </a:t>
            </a:r>
            <a:r>
              <a:rPr lang="en-US" sz="1200" i="1" dirty="0" smtClean="0">
                <a:solidFill>
                  <a:prstClr val="black"/>
                </a:solidFill>
              </a:rPr>
              <a:t>AIDS Patient Care and STDs.</a:t>
            </a:r>
            <a:r>
              <a:rPr lang="en-US" sz="1200" dirty="0" smtClean="0">
                <a:solidFill>
                  <a:prstClr val="black"/>
                </a:solidFill>
              </a:rPr>
              <a:t> 2009;  </a:t>
            </a:r>
            <a:r>
              <a:rPr lang="en-US" sz="1200" baseline="30000" dirty="0" smtClean="0">
                <a:solidFill>
                  <a:prstClr val="black"/>
                </a:solidFill>
              </a:rPr>
              <a:t>2</a:t>
            </a:r>
            <a:r>
              <a:rPr lang="en-CA" sz="1200" dirty="0" smtClean="0">
                <a:solidFill>
                  <a:prstClr val="black"/>
                </a:solidFill>
              </a:rPr>
              <a:t>Nguyen A et </a:t>
            </a:r>
            <a:r>
              <a:rPr lang="en-CA" sz="1200" dirty="0">
                <a:solidFill>
                  <a:prstClr val="black"/>
                </a:solidFill>
              </a:rPr>
              <a:t>al </a:t>
            </a:r>
            <a:r>
              <a:rPr lang="en-CA" sz="1200" dirty="0" smtClean="0">
                <a:solidFill>
                  <a:prstClr val="black"/>
                </a:solidFill>
              </a:rPr>
              <a:t>., </a:t>
            </a:r>
            <a:r>
              <a:rPr lang="en-CA" sz="1200" i="1" dirty="0" smtClean="0">
                <a:solidFill>
                  <a:prstClr val="black"/>
                </a:solidFill>
              </a:rPr>
              <a:t>HIV Med. </a:t>
            </a:r>
            <a:r>
              <a:rPr lang="en-CA" sz="1200" dirty="0" smtClean="0">
                <a:solidFill>
                  <a:prstClr val="black"/>
                </a:solidFill>
              </a:rPr>
              <a:t>2008; </a:t>
            </a:r>
            <a:r>
              <a:rPr lang="en-CA" sz="1200" baseline="30000" dirty="0" smtClean="0">
                <a:solidFill>
                  <a:prstClr val="black"/>
                </a:solidFill>
              </a:rPr>
              <a:t>3</a:t>
            </a:r>
            <a:r>
              <a:rPr lang="de-DE" sz="1200" dirty="0" smtClean="0">
                <a:solidFill>
                  <a:prstClr val="black"/>
                </a:solidFill>
              </a:rPr>
              <a:t>McComsey </a:t>
            </a:r>
            <a:r>
              <a:rPr lang="de-DE" sz="1200" dirty="0">
                <a:solidFill>
                  <a:prstClr val="black"/>
                </a:solidFill>
              </a:rPr>
              <a:t>G et al.,</a:t>
            </a:r>
            <a:r>
              <a:rPr lang="de-DE" sz="1200" i="1" dirty="0">
                <a:solidFill>
                  <a:prstClr val="black"/>
                </a:solidFill>
              </a:rPr>
              <a:t> CROI</a:t>
            </a:r>
            <a:r>
              <a:rPr lang="de-DE" sz="1200" dirty="0">
                <a:solidFill>
                  <a:prstClr val="black"/>
                </a:solidFill>
              </a:rPr>
              <a:t> 2015, Seattle, Abstract </a:t>
            </a:r>
            <a:r>
              <a:rPr lang="de-DE" sz="1200" dirty="0" smtClean="0">
                <a:solidFill>
                  <a:prstClr val="black"/>
                </a:solidFill>
              </a:rPr>
              <a:t>140; </a:t>
            </a:r>
            <a:r>
              <a:rPr lang="de-DE" sz="1200" baseline="30000" dirty="0" smtClean="0">
                <a:solidFill>
                  <a:prstClr val="black"/>
                </a:solidFill>
              </a:rPr>
              <a:t>4</a:t>
            </a:r>
            <a:r>
              <a:rPr lang="de-DE" sz="1200" dirty="0" smtClean="0">
                <a:solidFill>
                  <a:prstClr val="black"/>
                </a:solidFill>
              </a:rPr>
              <a:t>Martinez E et </a:t>
            </a:r>
            <a:r>
              <a:rPr lang="de-DE" sz="1200" dirty="0">
                <a:solidFill>
                  <a:prstClr val="black"/>
                </a:solidFill>
              </a:rPr>
              <a:t>al., </a:t>
            </a:r>
            <a:r>
              <a:rPr lang="de-DE" sz="1200" i="1" dirty="0">
                <a:solidFill>
                  <a:prstClr val="black"/>
                </a:solidFill>
              </a:rPr>
              <a:t>Clin Infect Dis</a:t>
            </a:r>
            <a:r>
              <a:rPr lang="de-DE" sz="1200" dirty="0">
                <a:solidFill>
                  <a:prstClr val="black"/>
                </a:solidFill>
              </a:rPr>
              <a:t> </a:t>
            </a:r>
            <a:r>
              <a:rPr lang="de-DE" sz="1200" dirty="0" smtClean="0">
                <a:solidFill>
                  <a:prstClr val="black"/>
                </a:solidFill>
              </a:rPr>
              <a:t>2015; </a:t>
            </a:r>
            <a:r>
              <a:rPr lang="en-CA" sz="1200" dirty="0" smtClean="0">
                <a:solidFill>
                  <a:prstClr val="black"/>
                </a:solidFill>
              </a:rPr>
              <a:t> </a:t>
            </a:r>
            <a:r>
              <a:rPr lang="en-US" sz="1200" baseline="30000" dirty="0" smtClean="0">
                <a:solidFill>
                  <a:prstClr val="black"/>
                </a:solidFill>
              </a:rPr>
              <a:t>5</a:t>
            </a:r>
            <a:r>
              <a:rPr lang="de-DE" sz="1200" dirty="0" smtClean="0">
                <a:solidFill>
                  <a:prstClr val="black"/>
                </a:solidFill>
              </a:rPr>
              <a:t>Lichtenstein K.A., </a:t>
            </a:r>
            <a:r>
              <a:rPr lang="de-DE" sz="1200" i="1" dirty="0">
                <a:solidFill>
                  <a:prstClr val="black"/>
                </a:solidFill>
              </a:rPr>
              <a:t>JAIDS </a:t>
            </a:r>
            <a:r>
              <a:rPr lang="de-DE" sz="1200" dirty="0" smtClean="0">
                <a:solidFill>
                  <a:prstClr val="black"/>
                </a:solidFill>
              </a:rPr>
              <a:t>2005; </a:t>
            </a:r>
            <a:endParaRPr lang="en-CA" sz="1200" dirty="0">
              <a:solidFill>
                <a:prstClr val="black"/>
              </a:solidFill>
            </a:endParaRPr>
          </a:p>
        </p:txBody>
      </p:sp>
      <p:sp>
        <p:nvSpPr>
          <p:cNvPr id="3" name="Rectangle 2"/>
          <p:cNvSpPr/>
          <p:nvPr/>
        </p:nvSpPr>
        <p:spPr>
          <a:xfrm>
            <a:off x="2843808" y="6589455"/>
            <a:ext cx="4572000" cy="253916"/>
          </a:xfrm>
          <a:prstGeom prst="rect">
            <a:avLst/>
          </a:prstGeom>
        </p:spPr>
        <p:txBody>
          <a:bodyPr>
            <a:spAutoFit/>
          </a:bodyPr>
          <a:lstStyle/>
          <a:p>
            <a:r>
              <a:rPr lang="en-US" sz="1050" kern="0" dirty="0">
                <a:solidFill>
                  <a:srgbClr val="FFFFFF">
                    <a:lumMod val="50000"/>
                  </a:srgbClr>
                </a:solidFill>
              </a:rPr>
              <a:t>Copyright © </a:t>
            </a:r>
            <a:r>
              <a:rPr lang="en-US" sz="1050" kern="0" dirty="0" smtClean="0">
                <a:solidFill>
                  <a:srgbClr val="FFFFFF">
                    <a:lumMod val="50000"/>
                  </a:srgbClr>
                </a:solidFill>
              </a:rPr>
              <a:t>2015.  </a:t>
            </a:r>
            <a:r>
              <a:rPr lang="en-US" sz="1050" kern="0" dirty="0">
                <a:solidFill>
                  <a:srgbClr val="FFFFFF">
                    <a:lumMod val="50000"/>
                  </a:srgbClr>
                </a:solidFill>
              </a:rPr>
              <a:t>All Rights Reserved.  Property of Theratechnologies </a:t>
            </a:r>
            <a:r>
              <a:rPr lang="en-US" sz="1050" kern="0" dirty="0" smtClean="0">
                <a:solidFill>
                  <a:srgbClr val="FFFFFF">
                    <a:lumMod val="50000"/>
                  </a:srgbClr>
                </a:solidFill>
              </a:rPr>
              <a:t>Inc.</a:t>
            </a:r>
            <a:endParaRPr lang="en-CA" sz="1050" dirty="0">
              <a:solidFill>
                <a:prstClr val="black"/>
              </a:solidFill>
            </a:endParaRPr>
          </a:p>
        </p:txBody>
      </p:sp>
      <p:sp>
        <p:nvSpPr>
          <p:cNvPr id="5" name="Slide Number Placeholder 1"/>
          <p:cNvSpPr txBox="1">
            <a:spLocks/>
          </p:cNvSpPr>
          <p:nvPr/>
        </p:nvSpPr>
        <p:spPr>
          <a:xfrm>
            <a:off x="6457950" y="6484687"/>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457200"/>
            <a:r>
              <a:rPr lang="fr-CA" sz="1200" dirty="0" smtClean="0">
                <a:solidFill>
                  <a:srgbClr val="C00000"/>
                </a:solidFill>
              </a:rPr>
              <a:t>6</a:t>
            </a:r>
            <a:endParaRPr lang="fr-CA" sz="1200" dirty="0">
              <a:solidFill>
                <a:srgbClr val="C00000"/>
              </a:solidFill>
            </a:endParaRPr>
          </a:p>
        </p:txBody>
      </p:sp>
    </p:spTree>
    <p:extLst>
      <p:ext uri="{BB962C8B-B14F-4D97-AF65-F5344CB8AC3E}">
        <p14:creationId xmlns:p14="http://schemas.microsoft.com/office/powerpoint/2010/main" val="161486003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414303821"/>
              </p:ext>
            </p:extLst>
          </p:nvPr>
        </p:nvGraphicFramePr>
        <p:xfrm>
          <a:off x="457201" y="1859016"/>
          <a:ext cx="8219256" cy="4500078"/>
        </p:xfrm>
        <a:graphic>
          <a:graphicData uri="http://schemas.openxmlformats.org/drawingml/2006/table">
            <a:tbl>
              <a:tblPr firstRow="1" bandRow="1">
                <a:tableStyleId>{5C22544A-7EE6-4342-B048-85BDC9FD1C3A}</a:tableStyleId>
              </a:tblPr>
              <a:tblGrid>
                <a:gridCol w="3898775"/>
                <a:gridCol w="2232245"/>
                <a:gridCol w="2088236"/>
              </a:tblGrid>
              <a:tr h="425502">
                <a:tc>
                  <a:txBody>
                    <a:bodyPr/>
                    <a:lstStyle/>
                    <a:p>
                      <a:endParaRPr lang="es-ES" sz="160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es-ES" sz="1600" dirty="0" err="1" smtClean="0">
                          <a:solidFill>
                            <a:srgbClr val="FFFF00"/>
                          </a:solidFill>
                        </a:rPr>
                        <a:t>Atazanavir</a:t>
                      </a:r>
                      <a:r>
                        <a:rPr lang="es-ES" sz="1600" dirty="0" smtClean="0">
                          <a:solidFill>
                            <a:srgbClr val="FFFF00"/>
                          </a:solidFill>
                        </a:rPr>
                        <a:t>/</a:t>
                      </a:r>
                      <a:r>
                        <a:rPr lang="es-ES" sz="1600" dirty="0" err="1" smtClean="0">
                          <a:solidFill>
                            <a:srgbClr val="FFFF00"/>
                          </a:solidFill>
                        </a:rPr>
                        <a:t>ritonavir</a:t>
                      </a:r>
                      <a:endParaRPr lang="es-ES" sz="1600" dirty="0">
                        <a:solidFill>
                          <a:srgbClr val="FFFF00"/>
                        </a:solidFill>
                      </a:endParaRPr>
                    </a:p>
                  </a:txBody>
                  <a:tcPr>
                    <a:lnB w="12700" cap="flat" cmpd="sng" algn="ctr">
                      <a:solidFill>
                        <a:schemeClr val="tx1"/>
                      </a:solidFill>
                      <a:prstDash val="solid"/>
                      <a:round/>
                      <a:headEnd type="none" w="med" len="med"/>
                      <a:tailEnd type="none" w="med" len="med"/>
                    </a:lnB>
                  </a:tcPr>
                </a:tc>
                <a:tc>
                  <a:txBody>
                    <a:bodyPr/>
                    <a:lstStyle/>
                    <a:p>
                      <a:pPr algn="ctr"/>
                      <a:r>
                        <a:rPr lang="es-ES" sz="1600" b="1" i="0" dirty="0" err="1" smtClean="0">
                          <a:solidFill>
                            <a:srgbClr val="FFFF00"/>
                          </a:solidFill>
                        </a:rPr>
                        <a:t>Darunavir</a:t>
                      </a:r>
                      <a:r>
                        <a:rPr lang="es-ES" sz="1600" b="1" i="0" dirty="0" smtClean="0">
                          <a:solidFill>
                            <a:srgbClr val="FFFF00"/>
                          </a:solidFill>
                        </a:rPr>
                        <a:t>/</a:t>
                      </a:r>
                      <a:r>
                        <a:rPr lang="es-ES" sz="1600" b="1" i="0" dirty="0" err="1" smtClean="0">
                          <a:solidFill>
                            <a:srgbClr val="FFFF00"/>
                          </a:solidFill>
                        </a:rPr>
                        <a:t>rr</a:t>
                      </a:r>
                      <a:endParaRPr lang="es-ES" sz="1600" b="1" i="0" dirty="0">
                        <a:solidFill>
                          <a:srgbClr val="FFFF00"/>
                        </a:solidFill>
                      </a:endParaRPr>
                    </a:p>
                  </a:txBody>
                  <a:tcPr>
                    <a:lnB w="12700" cap="flat" cmpd="sng" algn="ctr">
                      <a:solidFill>
                        <a:schemeClr val="tx1"/>
                      </a:solidFill>
                      <a:prstDash val="solid"/>
                      <a:round/>
                      <a:headEnd type="none" w="med" len="med"/>
                      <a:tailEnd type="none" w="med" len="med"/>
                    </a:lnB>
                  </a:tcPr>
                </a:tc>
              </a:tr>
              <a:tr h="425502">
                <a:tc>
                  <a:txBody>
                    <a:bodyPr/>
                    <a:lstStyle/>
                    <a:p>
                      <a:r>
                        <a:rPr lang="es-ES" sz="1600" b="1" dirty="0" err="1" smtClean="0"/>
                        <a:t>Limb</a:t>
                      </a:r>
                      <a:r>
                        <a:rPr lang="es-ES" sz="1600" b="1" dirty="0" smtClean="0"/>
                        <a:t> </a:t>
                      </a:r>
                      <a:r>
                        <a:rPr lang="es-ES" sz="1600" b="1" dirty="0" err="1" smtClean="0"/>
                        <a:t>fat</a:t>
                      </a:r>
                      <a:r>
                        <a:rPr lang="es-ES" sz="1600" b="1" dirty="0" smtClean="0"/>
                        <a:t>, gr                                      </a:t>
                      </a:r>
                      <a:r>
                        <a:rPr lang="es-ES" sz="1400" b="0" baseline="0" dirty="0" smtClean="0"/>
                        <a:t>48</a:t>
                      </a:r>
                      <a:r>
                        <a:rPr lang="es-ES" sz="1400" b="0" dirty="0" smtClean="0"/>
                        <a:t>w</a:t>
                      </a:r>
                      <a:endParaRPr lang="es-ES" sz="1400" b="0" dirty="0"/>
                    </a:p>
                  </a:txBody>
                  <a:tcPr anchor="ctr">
                    <a:lnT w="12700" cap="flat" cmpd="sng" algn="ctr">
                      <a:solidFill>
                        <a:schemeClr val="tx1"/>
                      </a:solidFill>
                      <a:prstDash val="solid"/>
                      <a:round/>
                      <a:headEnd type="none" w="med" len="med"/>
                      <a:tailEnd type="none" w="med" len="med"/>
                    </a:lnT>
                  </a:tcPr>
                </a:tc>
                <a:tc>
                  <a:txBody>
                    <a:bodyPr/>
                    <a:lstStyle/>
                    <a:p>
                      <a:pPr algn="ctr"/>
                      <a:r>
                        <a:rPr lang="es-ES" sz="1400" b="0" dirty="0" smtClean="0">
                          <a:solidFill>
                            <a:srgbClr val="002060"/>
                          </a:solidFill>
                        </a:rPr>
                        <a:t>+707</a:t>
                      </a:r>
                      <a:r>
                        <a:rPr lang="es-ES" sz="1400" b="0" baseline="0" dirty="0" smtClean="0">
                          <a:solidFill>
                            <a:srgbClr val="002060"/>
                          </a:solidFill>
                        </a:rPr>
                        <a:t> (2036)</a:t>
                      </a:r>
                      <a:endParaRPr lang="es-ES" sz="1400" b="0" dirty="0">
                        <a:solidFill>
                          <a:srgbClr val="00206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s-ES" sz="1400" b="0" dirty="0" smtClean="0">
                          <a:solidFill>
                            <a:srgbClr val="002060"/>
                          </a:solidFill>
                        </a:rPr>
                        <a:t>-17</a:t>
                      </a:r>
                      <a:r>
                        <a:rPr lang="es-ES" sz="1400" b="0" baseline="0" dirty="0" smtClean="0">
                          <a:solidFill>
                            <a:srgbClr val="002060"/>
                          </a:solidFill>
                        </a:rPr>
                        <a:t> (3319)</a:t>
                      </a:r>
                      <a:endParaRPr lang="es-ES" sz="1400" b="0" dirty="0">
                        <a:solidFill>
                          <a:srgbClr val="002060"/>
                        </a:solidFill>
                      </a:endParaRPr>
                    </a:p>
                  </a:txBody>
                  <a:tcPr anchor="ctr">
                    <a:lnT w="12700" cap="flat" cmpd="sng" algn="ctr">
                      <a:solidFill>
                        <a:schemeClr val="tx1"/>
                      </a:solidFill>
                      <a:prstDash val="solid"/>
                      <a:round/>
                      <a:headEnd type="none" w="med" len="med"/>
                      <a:tailEnd type="none" w="med" len="med"/>
                    </a:lnT>
                  </a:tcPr>
                </a:tc>
              </a:tr>
              <a:tr h="142916">
                <a:tc>
                  <a:txBody>
                    <a:bodyPr/>
                    <a:lstStyle/>
                    <a:p>
                      <a:r>
                        <a:rPr lang="es-ES" sz="1600" b="1" dirty="0" smtClean="0"/>
                        <a:t>                                                         96w</a:t>
                      </a:r>
                      <a:endParaRPr lang="es-ES" sz="1600" b="1" dirty="0"/>
                    </a:p>
                  </a:txBody>
                  <a:tcPr anchor="ctr">
                    <a:lnB w="12700" cap="flat" cmpd="sng" algn="ctr">
                      <a:solidFill>
                        <a:schemeClr val="tx1"/>
                      </a:solidFill>
                      <a:prstDash val="solid"/>
                      <a:round/>
                      <a:headEnd type="none" w="med" len="med"/>
                      <a:tailEnd type="none" w="med" len="med"/>
                    </a:lnB>
                  </a:tcPr>
                </a:tc>
                <a:tc>
                  <a:txBody>
                    <a:bodyPr/>
                    <a:lstStyle/>
                    <a:p>
                      <a:pPr algn="ctr"/>
                      <a:r>
                        <a:rPr lang="es-ES" sz="1600" b="1" dirty="0" smtClean="0">
                          <a:solidFill>
                            <a:srgbClr val="002060"/>
                          </a:solidFill>
                        </a:rPr>
                        <a:t>+1235 (2824)*</a:t>
                      </a:r>
                      <a:endParaRPr lang="es-ES" sz="1600" b="1" dirty="0">
                        <a:solidFill>
                          <a:srgbClr val="00206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s-ES" sz="1600" b="1" dirty="0" smtClean="0">
                          <a:solidFill>
                            <a:srgbClr val="002060"/>
                          </a:solidFill>
                        </a:rPr>
                        <a:t>-168</a:t>
                      </a:r>
                      <a:r>
                        <a:rPr lang="es-ES" sz="1600" b="1" baseline="0" dirty="0" smtClean="0">
                          <a:solidFill>
                            <a:srgbClr val="002060"/>
                          </a:solidFill>
                        </a:rPr>
                        <a:t> (2863)*</a:t>
                      </a:r>
                      <a:endParaRPr lang="es-ES" sz="1600" b="1" dirty="0">
                        <a:solidFill>
                          <a:srgbClr val="002060"/>
                        </a:solidFill>
                      </a:endParaRPr>
                    </a:p>
                  </a:txBody>
                  <a:tcPr anchor="ctr">
                    <a:lnB w="12700" cap="flat" cmpd="sng" algn="ctr">
                      <a:solidFill>
                        <a:schemeClr val="tx1"/>
                      </a:solidFill>
                      <a:prstDash val="solid"/>
                      <a:round/>
                      <a:headEnd type="none" w="med" len="med"/>
                      <a:tailEnd type="none" w="med" len="med"/>
                    </a:lnB>
                  </a:tcPr>
                </a:tc>
              </a:tr>
              <a:tr h="425502">
                <a:tc>
                  <a:txBody>
                    <a:bodyPr/>
                    <a:lstStyle/>
                    <a:p>
                      <a:r>
                        <a:rPr lang="es-ES" sz="1600" b="1" dirty="0" err="1" smtClean="0"/>
                        <a:t>Trunk</a:t>
                      </a:r>
                      <a:r>
                        <a:rPr lang="es-ES" sz="1600" b="1" dirty="0" smtClean="0"/>
                        <a:t> </a:t>
                      </a:r>
                      <a:r>
                        <a:rPr lang="es-ES" sz="1600" b="1" dirty="0" err="1" smtClean="0"/>
                        <a:t>fat</a:t>
                      </a:r>
                      <a:r>
                        <a:rPr lang="es-ES" sz="1600" b="1" dirty="0" smtClean="0"/>
                        <a:t>, gr                                     </a:t>
                      </a:r>
                      <a:r>
                        <a:rPr lang="es-ES" sz="1400" b="0" baseline="0" dirty="0" smtClean="0"/>
                        <a:t>48</a:t>
                      </a:r>
                      <a:r>
                        <a:rPr lang="es-ES" sz="1400" b="0" dirty="0" smtClean="0"/>
                        <a:t>w</a:t>
                      </a:r>
                      <a:endParaRPr lang="es-ES" sz="1400" b="0" dirty="0"/>
                    </a:p>
                  </a:txBody>
                  <a:tcPr anchor="ctr">
                    <a:lnT w="12700" cap="flat" cmpd="sng" algn="ctr">
                      <a:solidFill>
                        <a:schemeClr val="tx1"/>
                      </a:solidFill>
                      <a:prstDash val="solid"/>
                      <a:round/>
                      <a:headEnd type="none" w="med" len="med"/>
                      <a:tailEnd type="none" w="med" len="med"/>
                    </a:lnT>
                  </a:tcPr>
                </a:tc>
                <a:tc>
                  <a:txBody>
                    <a:bodyPr/>
                    <a:lstStyle/>
                    <a:p>
                      <a:pPr algn="ctr"/>
                      <a:r>
                        <a:rPr lang="es-ES" sz="1400" b="0" dirty="0" smtClean="0">
                          <a:solidFill>
                            <a:srgbClr val="002060"/>
                          </a:solidFill>
                        </a:rPr>
                        <a:t>+990 (2825)</a:t>
                      </a:r>
                      <a:endParaRPr lang="es-ES" sz="1400" b="0" dirty="0">
                        <a:solidFill>
                          <a:srgbClr val="00206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s-ES" sz="1400" b="0" dirty="0" smtClean="0">
                          <a:solidFill>
                            <a:srgbClr val="002060"/>
                          </a:solidFill>
                        </a:rPr>
                        <a:t>+240 (4620)</a:t>
                      </a:r>
                      <a:endParaRPr lang="es-ES" sz="1400" b="0" dirty="0">
                        <a:solidFill>
                          <a:srgbClr val="002060"/>
                        </a:solidFill>
                      </a:endParaRPr>
                    </a:p>
                  </a:txBody>
                  <a:tcPr anchor="ctr">
                    <a:lnT w="12700" cap="flat" cmpd="sng" algn="ctr">
                      <a:solidFill>
                        <a:schemeClr val="tx1"/>
                      </a:solidFill>
                      <a:prstDash val="solid"/>
                      <a:round/>
                      <a:headEnd type="none" w="med" len="med"/>
                      <a:tailEnd type="none" w="med" len="med"/>
                    </a:lnT>
                  </a:tcPr>
                </a:tc>
              </a:tr>
              <a:tr h="260419">
                <a:tc>
                  <a:txBody>
                    <a:bodyPr/>
                    <a:lstStyle/>
                    <a:p>
                      <a:r>
                        <a:rPr lang="es-ES" sz="1600" b="1" dirty="0" smtClean="0"/>
                        <a:t>                                                         96w</a:t>
                      </a:r>
                      <a:endParaRPr lang="es-ES" sz="1600" b="1" dirty="0"/>
                    </a:p>
                  </a:txBody>
                  <a:tcPr anchor="ctr">
                    <a:lnB w="12700" cap="flat" cmpd="sng" algn="ctr">
                      <a:solidFill>
                        <a:schemeClr val="tx1"/>
                      </a:solidFill>
                      <a:prstDash val="solid"/>
                      <a:round/>
                      <a:headEnd type="none" w="med" len="med"/>
                      <a:tailEnd type="none" w="med" len="med"/>
                    </a:lnB>
                  </a:tcPr>
                </a:tc>
                <a:tc>
                  <a:txBody>
                    <a:bodyPr/>
                    <a:lstStyle/>
                    <a:p>
                      <a:pPr algn="ctr"/>
                      <a:r>
                        <a:rPr lang="es-ES" sz="1600" b="1" dirty="0" smtClean="0">
                          <a:solidFill>
                            <a:srgbClr val="002060"/>
                          </a:solidFill>
                        </a:rPr>
                        <a:t>+1566</a:t>
                      </a:r>
                      <a:r>
                        <a:rPr lang="es-ES" sz="1600" b="1" baseline="0" dirty="0" smtClean="0">
                          <a:solidFill>
                            <a:srgbClr val="002060"/>
                          </a:solidFill>
                        </a:rPr>
                        <a:t> (2707)</a:t>
                      </a:r>
                      <a:endParaRPr lang="es-ES" sz="1600" b="1" dirty="0">
                        <a:solidFill>
                          <a:srgbClr val="00206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s-ES" sz="1600" b="1" dirty="0" smtClean="0">
                          <a:solidFill>
                            <a:srgbClr val="002060"/>
                          </a:solidFill>
                        </a:rPr>
                        <a:t>+541 (4615)</a:t>
                      </a:r>
                      <a:endParaRPr lang="es-ES" sz="1600" b="1" dirty="0">
                        <a:solidFill>
                          <a:srgbClr val="002060"/>
                        </a:solidFill>
                      </a:endParaRPr>
                    </a:p>
                  </a:txBody>
                  <a:tcPr anchor="ctr">
                    <a:lnB w="12700" cap="flat" cmpd="sng" algn="ctr">
                      <a:solidFill>
                        <a:schemeClr val="tx1"/>
                      </a:solidFill>
                      <a:prstDash val="solid"/>
                      <a:round/>
                      <a:headEnd type="none" w="med" len="med"/>
                      <a:tailEnd type="none" w="med" len="med"/>
                    </a:lnB>
                  </a:tcPr>
                </a:tc>
              </a:tr>
              <a:tr h="4255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b="1" dirty="0" smtClean="0"/>
                        <a:t>SAT, cm</a:t>
                      </a:r>
                      <a:r>
                        <a:rPr lang="es-ES" sz="1600" b="1" baseline="30000" dirty="0" smtClean="0"/>
                        <a:t>2 </a:t>
                      </a:r>
                      <a:r>
                        <a:rPr lang="es-ES" sz="1600" b="1" dirty="0" smtClean="0"/>
                        <a:t>                                          </a:t>
                      </a:r>
                      <a:r>
                        <a:rPr lang="es-ES" sz="1400" b="0" dirty="0" smtClean="0"/>
                        <a:t>48w</a:t>
                      </a:r>
                    </a:p>
                  </a:txBody>
                  <a:tcPr anchor="ctr">
                    <a:lnT w="12700" cap="flat" cmpd="sng" algn="ctr">
                      <a:solidFill>
                        <a:schemeClr val="tx1"/>
                      </a:solidFill>
                      <a:prstDash val="solid"/>
                      <a:round/>
                      <a:headEnd type="none" w="med" len="med"/>
                      <a:tailEnd type="none" w="med" len="med"/>
                    </a:lnT>
                  </a:tcPr>
                </a:tc>
                <a:tc>
                  <a:txBody>
                    <a:bodyPr/>
                    <a:lstStyle/>
                    <a:p>
                      <a:pPr algn="ctr"/>
                      <a:r>
                        <a:rPr lang="es-ES" sz="1400" b="0" dirty="0" smtClean="0">
                          <a:solidFill>
                            <a:srgbClr val="002060"/>
                          </a:solidFill>
                        </a:rPr>
                        <a:t>+17.8 (73.6)</a:t>
                      </a:r>
                      <a:endParaRPr lang="es-ES" sz="1400" b="0" dirty="0">
                        <a:solidFill>
                          <a:srgbClr val="00206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s-ES" sz="1400" b="0" dirty="0" smtClean="0">
                          <a:solidFill>
                            <a:srgbClr val="002060"/>
                          </a:solidFill>
                        </a:rPr>
                        <a:t>+7.1 (72.0)</a:t>
                      </a:r>
                      <a:endParaRPr lang="es-ES" sz="1400" b="0" dirty="0">
                        <a:solidFill>
                          <a:srgbClr val="002060"/>
                        </a:solidFill>
                      </a:endParaRPr>
                    </a:p>
                  </a:txBody>
                  <a:tcPr anchor="ctr">
                    <a:lnT w="12700" cap="flat" cmpd="sng" algn="ctr">
                      <a:solidFill>
                        <a:schemeClr val="tx1"/>
                      </a:solidFill>
                      <a:prstDash val="solid"/>
                      <a:round/>
                      <a:headEnd type="none" w="med" len="med"/>
                      <a:tailEnd type="none" w="med" len="med"/>
                    </a:lnT>
                  </a:tcPr>
                </a:tc>
              </a:tr>
              <a:tr h="425502">
                <a:tc>
                  <a:txBody>
                    <a:bodyPr/>
                    <a:lstStyle/>
                    <a:p>
                      <a:r>
                        <a:rPr lang="es-ES" sz="1400" b="1" dirty="0" smtClean="0"/>
                        <a:t>                                                                  </a:t>
                      </a:r>
                      <a:r>
                        <a:rPr lang="es-ES" sz="1600" b="1" dirty="0" smtClean="0"/>
                        <a:t>96w</a:t>
                      </a:r>
                      <a:endParaRPr lang="es-ES" sz="1400" b="1" dirty="0"/>
                    </a:p>
                  </a:txBody>
                  <a:tcPr anchor="ctr">
                    <a:lnB w="12700" cap="flat" cmpd="sng" algn="ctr">
                      <a:solidFill>
                        <a:schemeClr val="tx1"/>
                      </a:solidFill>
                      <a:prstDash val="solid"/>
                      <a:round/>
                      <a:headEnd type="none" w="med" len="med"/>
                      <a:tailEnd type="none" w="med" len="med"/>
                    </a:lnB>
                  </a:tcPr>
                </a:tc>
                <a:tc>
                  <a:txBody>
                    <a:bodyPr/>
                    <a:lstStyle/>
                    <a:p>
                      <a:pPr algn="ctr"/>
                      <a:r>
                        <a:rPr lang="es-ES" sz="1600" b="1" dirty="0" smtClean="0">
                          <a:solidFill>
                            <a:srgbClr val="002060"/>
                          </a:solidFill>
                        </a:rPr>
                        <a:t>+38.8 (75.0)</a:t>
                      </a:r>
                      <a:r>
                        <a:rPr lang="es-ES" sz="1600" b="1" baseline="30000" dirty="0" smtClean="0">
                          <a:solidFill>
                            <a:srgbClr val="002060"/>
                          </a:solidFill>
                        </a:rPr>
                        <a:t> #</a:t>
                      </a:r>
                      <a:endParaRPr lang="es-ES" sz="1600" b="1" dirty="0">
                        <a:solidFill>
                          <a:srgbClr val="00206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s-ES" sz="1600" b="1" dirty="0" smtClean="0">
                          <a:solidFill>
                            <a:srgbClr val="002060"/>
                          </a:solidFill>
                        </a:rPr>
                        <a:t>+14.9</a:t>
                      </a:r>
                      <a:r>
                        <a:rPr lang="es-ES" sz="1600" b="1" baseline="0" dirty="0" smtClean="0">
                          <a:solidFill>
                            <a:srgbClr val="002060"/>
                          </a:solidFill>
                        </a:rPr>
                        <a:t> (71.4)</a:t>
                      </a:r>
                      <a:r>
                        <a:rPr lang="es-ES" sz="1600" b="1" baseline="30000" dirty="0" smtClean="0">
                          <a:solidFill>
                            <a:srgbClr val="002060"/>
                          </a:solidFill>
                        </a:rPr>
                        <a:t> #</a:t>
                      </a:r>
                      <a:endParaRPr lang="es-ES" sz="1600" b="1" dirty="0">
                        <a:solidFill>
                          <a:srgbClr val="002060"/>
                        </a:solidFill>
                      </a:endParaRPr>
                    </a:p>
                  </a:txBody>
                  <a:tcPr anchor="ctr">
                    <a:lnB w="12700" cap="flat" cmpd="sng" algn="ctr">
                      <a:solidFill>
                        <a:schemeClr val="tx1"/>
                      </a:solidFill>
                      <a:prstDash val="solid"/>
                      <a:round/>
                      <a:headEnd type="none" w="med" len="med"/>
                      <a:tailEnd type="none" w="med" len="med"/>
                    </a:lnB>
                  </a:tcPr>
                </a:tc>
              </a:tr>
              <a:tr h="4255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b="1" dirty="0" smtClean="0"/>
                        <a:t>VAT, cm</a:t>
                      </a:r>
                      <a:r>
                        <a:rPr lang="es-ES" sz="1600" b="1" baseline="30000" dirty="0" smtClean="0"/>
                        <a:t>2 </a:t>
                      </a:r>
                      <a:r>
                        <a:rPr lang="es-ES" sz="1600" b="1" dirty="0" smtClean="0"/>
                        <a:t>                                          </a:t>
                      </a:r>
                      <a:r>
                        <a:rPr lang="es-ES" sz="1400" b="0" dirty="0" smtClean="0"/>
                        <a:t>48w</a:t>
                      </a:r>
                    </a:p>
                  </a:txBody>
                  <a:tcPr anchor="ctr">
                    <a:lnT w="12700" cap="flat" cmpd="sng" algn="ctr">
                      <a:solidFill>
                        <a:schemeClr val="tx1"/>
                      </a:solidFill>
                      <a:prstDash val="solid"/>
                      <a:round/>
                      <a:headEnd type="none" w="med" len="med"/>
                      <a:tailEnd type="none" w="med" len="med"/>
                    </a:lnT>
                  </a:tcPr>
                </a:tc>
                <a:tc>
                  <a:txBody>
                    <a:bodyPr/>
                    <a:lstStyle/>
                    <a:p>
                      <a:pPr algn="ctr"/>
                      <a:r>
                        <a:rPr lang="es-ES" sz="1400" b="1" dirty="0" smtClean="0">
                          <a:solidFill>
                            <a:srgbClr val="002060"/>
                          </a:solidFill>
                        </a:rPr>
                        <a:t>+16.5</a:t>
                      </a:r>
                      <a:r>
                        <a:rPr lang="es-ES" sz="1400" b="1" baseline="0" dirty="0" smtClean="0">
                          <a:solidFill>
                            <a:srgbClr val="002060"/>
                          </a:solidFill>
                        </a:rPr>
                        <a:t> (45.8)</a:t>
                      </a:r>
                      <a:endParaRPr lang="es-ES" sz="1400" b="1" dirty="0">
                        <a:solidFill>
                          <a:srgbClr val="00206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s-ES" sz="1400" b="1" dirty="0" smtClean="0">
                          <a:solidFill>
                            <a:srgbClr val="002060"/>
                          </a:solidFill>
                        </a:rPr>
                        <a:t>+14.4 (44.3)</a:t>
                      </a:r>
                      <a:endParaRPr lang="es-ES" sz="1400" b="1" dirty="0">
                        <a:solidFill>
                          <a:srgbClr val="002060"/>
                        </a:solidFill>
                      </a:endParaRPr>
                    </a:p>
                  </a:txBody>
                  <a:tcPr anchor="ctr">
                    <a:lnT w="12700" cap="flat" cmpd="sng" algn="ctr">
                      <a:solidFill>
                        <a:schemeClr val="tx1"/>
                      </a:solidFill>
                      <a:prstDash val="solid"/>
                      <a:round/>
                      <a:headEnd type="none" w="med" len="med"/>
                      <a:tailEnd type="none" w="med" len="med"/>
                    </a:lnT>
                  </a:tcPr>
                </a:tc>
              </a:tr>
              <a:tr h="425502">
                <a:tc>
                  <a:txBody>
                    <a:bodyPr/>
                    <a:lstStyle/>
                    <a:p>
                      <a:r>
                        <a:rPr lang="es-ES" sz="1400" b="1" dirty="0" smtClean="0"/>
                        <a:t>                                                                  </a:t>
                      </a:r>
                      <a:r>
                        <a:rPr lang="es-ES" sz="1600" b="1" dirty="0" smtClean="0"/>
                        <a:t>96w</a:t>
                      </a:r>
                      <a:endParaRPr lang="es-ES" sz="1400" b="1" dirty="0"/>
                    </a:p>
                  </a:txBody>
                  <a:tcPr anchor="ctr">
                    <a:lnB w="12700" cap="flat" cmpd="sng" algn="ctr">
                      <a:solidFill>
                        <a:schemeClr val="tx1"/>
                      </a:solidFill>
                      <a:prstDash val="solid"/>
                      <a:round/>
                      <a:headEnd type="none" w="med" len="med"/>
                      <a:tailEnd type="none" w="med" len="med"/>
                    </a:lnB>
                  </a:tcPr>
                </a:tc>
                <a:tc>
                  <a:txBody>
                    <a:bodyPr/>
                    <a:lstStyle/>
                    <a:p>
                      <a:pPr algn="ctr"/>
                      <a:r>
                        <a:rPr lang="es-ES" sz="1600" b="1" dirty="0" smtClean="0">
                          <a:solidFill>
                            <a:srgbClr val="002060"/>
                          </a:solidFill>
                        </a:rPr>
                        <a:t>+38.5 (66.2)</a:t>
                      </a:r>
                      <a:endParaRPr lang="es-ES" sz="1600" b="1" dirty="0">
                        <a:solidFill>
                          <a:srgbClr val="00206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s-ES" sz="1600" b="1" dirty="0" smtClean="0">
                          <a:solidFill>
                            <a:srgbClr val="002060"/>
                          </a:solidFill>
                        </a:rPr>
                        <a:t>+30.1 (60.0)</a:t>
                      </a:r>
                      <a:endParaRPr lang="es-ES" sz="1600" b="1" dirty="0">
                        <a:solidFill>
                          <a:srgbClr val="002060"/>
                        </a:solidFill>
                      </a:endParaRPr>
                    </a:p>
                  </a:txBody>
                  <a:tcPr anchor="ctr">
                    <a:lnB w="12700" cap="flat" cmpd="sng" algn="ctr">
                      <a:solidFill>
                        <a:schemeClr val="tx1"/>
                      </a:solidFill>
                      <a:prstDash val="solid"/>
                      <a:round/>
                      <a:headEnd type="none" w="med" len="med"/>
                      <a:tailEnd type="none" w="med" len="med"/>
                    </a:lnB>
                  </a:tcPr>
                </a:tc>
              </a:tr>
              <a:tr h="4255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b="1" dirty="0" smtClean="0"/>
                        <a:t>TAT, cm</a:t>
                      </a:r>
                      <a:r>
                        <a:rPr lang="es-ES" sz="1600" b="1" baseline="30000" dirty="0" smtClean="0"/>
                        <a:t>2 </a:t>
                      </a:r>
                      <a:r>
                        <a:rPr lang="es-ES" sz="1600" b="1" dirty="0" smtClean="0"/>
                        <a:t>                                          </a:t>
                      </a:r>
                      <a:r>
                        <a:rPr lang="es-ES" sz="1400" b="0" dirty="0" smtClean="0"/>
                        <a:t>48w</a:t>
                      </a:r>
                    </a:p>
                  </a:txBody>
                  <a:tcPr anchor="ctr">
                    <a:lnT w="12700" cap="flat" cmpd="sng" algn="ctr">
                      <a:solidFill>
                        <a:schemeClr val="tx1"/>
                      </a:solidFill>
                      <a:prstDash val="solid"/>
                      <a:round/>
                      <a:headEnd type="none" w="med" len="med"/>
                      <a:tailEnd type="none" w="med" len="med"/>
                    </a:lnT>
                  </a:tcPr>
                </a:tc>
                <a:tc>
                  <a:txBody>
                    <a:bodyPr/>
                    <a:lstStyle/>
                    <a:p>
                      <a:pPr algn="ctr"/>
                      <a:r>
                        <a:rPr lang="es-ES" sz="1400" b="0" dirty="0" smtClean="0">
                          <a:solidFill>
                            <a:srgbClr val="002060"/>
                          </a:solidFill>
                        </a:rPr>
                        <a:t>+34.2 (92.0)</a:t>
                      </a:r>
                      <a:endParaRPr lang="es-ES" sz="1400" b="0" dirty="0">
                        <a:solidFill>
                          <a:srgbClr val="00206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s-ES" sz="1400" b="0" dirty="0" smtClean="0">
                          <a:solidFill>
                            <a:srgbClr val="002060"/>
                          </a:solidFill>
                        </a:rPr>
                        <a:t>+21.5 (86.6)</a:t>
                      </a:r>
                      <a:endParaRPr lang="es-ES" sz="1400" b="0" dirty="0">
                        <a:solidFill>
                          <a:srgbClr val="002060"/>
                        </a:solidFill>
                      </a:endParaRPr>
                    </a:p>
                  </a:txBody>
                  <a:tcPr anchor="ctr">
                    <a:lnT w="12700" cap="flat" cmpd="sng" algn="ctr">
                      <a:solidFill>
                        <a:schemeClr val="tx1"/>
                      </a:solidFill>
                      <a:prstDash val="solid"/>
                      <a:round/>
                      <a:headEnd type="none" w="med" len="med"/>
                      <a:tailEnd type="none" w="med" len="med"/>
                    </a:lnT>
                  </a:tcPr>
                </a:tc>
              </a:tr>
              <a:tr h="425502">
                <a:tc>
                  <a:txBody>
                    <a:bodyPr/>
                    <a:lstStyle/>
                    <a:p>
                      <a:r>
                        <a:rPr lang="es-ES" sz="1400" b="1" dirty="0" smtClean="0"/>
                        <a:t>                                                                  </a:t>
                      </a:r>
                      <a:r>
                        <a:rPr lang="es-ES" sz="1600" b="1" dirty="0" smtClean="0"/>
                        <a:t>96w</a:t>
                      </a:r>
                      <a:endParaRPr lang="es-ES" sz="1400" b="1" dirty="0"/>
                    </a:p>
                  </a:txBody>
                  <a:tcPr anchor="ctr">
                    <a:lnB w="12700" cap="flat" cmpd="sng" algn="ctr">
                      <a:solidFill>
                        <a:schemeClr val="tx1"/>
                      </a:solidFill>
                      <a:prstDash val="solid"/>
                      <a:round/>
                      <a:headEnd type="none" w="med" len="med"/>
                      <a:tailEnd type="none" w="med" len="med"/>
                    </a:lnB>
                  </a:tcPr>
                </a:tc>
                <a:tc>
                  <a:txBody>
                    <a:bodyPr/>
                    <a:lstStyle/>
                    <a:p>
                      <a:pPr algn="ctr"/>
                      <a:r>
                        <a:rPr lang="es-ES" sz="1600" b="1" dirty="0" smtClean="0">
                          <a:solidFill>
                            <a:srgbClr val="002060"/>
                          </a:solidFill>
                        </a:rPr>
                        <a:t>+77.3 (106.7)</a:t>
                      </a:r>
                      <a:r>
                        <a:rPr lang="es-ES" sz="1600" b="1" baseline="30000" dirty="0" smtClean="0">
                          <a:solidFill>
                            <a:srgbClr val="002060"/>
                          </a:solidFill>
                        </a:rPr>
                        <a:t>¶</a:t>
                      </a:r>
                      <a:endParaRPr lang="es-ES" sz="1600" b="1" baseline="30000" dirty="0">
                        <a:solidFill>
                          <a:srgbClr val="002060"/>
                        </a:solidFill>
                      </a:endParaRP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dirty="0" smtClean="0">
                          <a:solidFill>
                            <a:srgbClr val="002060"/>
                          </a:solidFill>
                        </a:rPr>
                        <a:t>+45.1</a:t>
                      </a:r>
                      <a:r>
                        <a:rPr lang="es-ES" sz="1600" b="1" baseline="0" dirty="0" smtClean="0">
                          <a:solidFill>
                            <a:srgbClr val="002060"/>
                          </a:solidFill>
                        </a:rPr>
                        <a:t> (98.8)</a:t>
                      </a:r>
                      <a:r>
                        <a:rPr lang="es-ES" sz="1600" b="1" baseline="30000" dirty="0" smtClean="0">
                          <a:solidFill>
                            <a:srgbClr val="002060"/>
                          </a:solidFill>
                        </a:rPr>
                        <a:t>¶</a:t>
                      </a:r>
                      <a:endParaRPr lang="es-ES" sz="1600" b="1" dirty="0">
                        <a:solidFill>
                          <a:srgbClr val="002060"/>
                        </a:solidFill>
                      </a:endParaRPr>
                    </a:p>
                  </a:txBody>
                  <a:tcPr anchor="ctr">
                    <a:lnB w="12700" cap="flat" cmpd="sng" algn="ctr">
                      <a:solidFill>
                        <a:schemeClr val="tx1"/>
                      </a:solidFill>
                      <a:prstDash val="solid"/>
                      <a:round/>
                      <a:headEnd type="none" w="med" len="med"/>
                      <a:tailEnd type="none" w="med" len="med"/>
                    </a:lnB>
                  </a:tcPr>
                </a:tc>
              </a:tr>
            </a:tbl>
          </a:graphicData>
        </a:graphic>
      </p:graphicFrame>
      <p:sp>
        <p:nvSpPr>
          <p:cNvPr id="3" name="2 CuadroTexto"/>
          <p:cNvSpPr txBox="1"/>
          <p:nvPr/>
        </p:nvSpPr>
        <p:spPr>
          <a:xfrm>
            <a:off x="467544" y="6309320"/>
            <a:ext cx="1194558" cy="246221"/>
          </a:xfrm>
          <a:prstGeom prst="rect">
            <a:avLst/>
          </a:prstGeom>
          <a:noFill/>
        </p:spPr>
        <p:txBody>
          <a:bodyPr wrap="none" rtlCol="0">
            <a:spAutoFit/>
          </a:bodyPr>
          <a:lstStyle/>
          <a:p>
            <a:r>
              <a:rPr lang="es-ES" sz="1000" dirty="0" smtClean="0"/>
              <a:t>Data are mean (SD)</a:t>
            </a:r>
            <a:endParaRPr lang="es-ES" sz="1000" dirty="0"/>
          </a:p>
        </p:txBody>
      </p:sp>
      <p:sp>
        <p:nvSpPr>
          <p:cNvPr id="5" name="4 CuadroTexto"/>
          <p:cNvSpPr txBox="1"/>
          <p:nvPr/>
        </p:nvSpPr>
        <p:spPr>
          <a:xfrm>
            <a:off x="5868144" y="6335344"/>
            <a:ext cx="2808312" cy="246221"/>
          </a:xfrm>
          <a:prstGeom prst="rect">
            <a:avLst/>
          </a:prstGeom>
          <a:noFill/>
        </p:spPr>
        <p:txBody>
          <a:bodyPr wrap="square" rtlCol="0">
            <a:spAutoFit/>
          </a:bodyPr>
          <a:lstStyle/>
          <a:p>
            <a:pPr algn="r"/>
            <a:r>
              <a:rPr lang="es-ES" sz="1000" dirty="0" smtClean="0"/>
              <a:t>*P=0.007; </a:t>
            </a:r>
            <a:r>
              <a:rPr lang="es-ES" sz="1000" b="1" baseline="30000" dirty="0" smtClean="0"/>
              <a:t># </a:t>
            </a:r>
            <a:r>
              <a:rPr lang="es-ES" sz="1000" dirty="0" smtClean="0"/>
              <a:t>P=0.036; </a:t>
            </a:r>
            <a:r>
              <a:rPr lang="es-ES" sz="1000" b="1" baseline="30000" dirty="0" smtClean="0"/>
              <a:t>¶</a:t>
            </a:r>
            <a:r>
              <a:rPr lang="es-ES" sz="1000" b="1" dirty="0" smtClean="0"/>
              <a:t> </a:t>
            </a:r>
            <a:r>
              <a:rPr lang="es-ES" sz="1000" dirty="0" smtClean="0"/>
              <a:t>P=0.062</a:t>
            </a:r>
            <a:endParaRPr lang="es-ES" sz="1000" dirty="0"/>
          </a:p>
        </p:txBody>
      </p:sp>
      <p:grpSp>
        <p:nvGrpSpPr>
          <p:cNvPr id="10" name="Group 9"/>
          <p:cNvGrpSpPr/>
          <p:nvPr/>
        </p:nvGrpSpPr>
        <p:grpSpPr>
          <a:xfrm>
            <a:off x="107504" y="980728"/>
            <a:ext cx="8869618" cy="648072"/>
            <a:chOff x="-310503" y="360838"/>
            <a:chExt cx="10450797" cy="876256"/>
          </a:xfrm>
        </p:grpSpPr>
        <p:sp>
          <p:nvSpPr>
            <p:cNvPr id="11" name="Rounded Rectangle 10"/>
            <p:cNvSpPr/>
            <p:nvPr/>
          </p:nvSpPr>
          <p:spPr>
            <a:xfrm>
              <a:off x="-310503" y="360838"/>
              <a:ext cx="10281107" cy="87625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ounded Rectangle 4"/>
            <p:cNvSpPr/>
            <p:nvPr/>
          </p:nvSpPr>
          <p:spPr>
            <a:xfrm>
              <a:off x="28516" y="375097"/>
              <a:ext cx="10111778" cy="8477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endParaRPr lang="en-CA" sz="2800" b="0" kern="1200" dirty="0"/>
            </a:p>
          </p:txBody>
        </p:sp>
      </p:grpSp>
      <p:sp>
        <p:nvSpPr>
          <p:cNvPr id="13" name="Rectangle 12"/>
          <p:cNvSpPr/>
          <p:nvPr/>
        </p:nvSpPr>
        <p:spPr>
          <a:xfrm>
            <a:off x="539552" y="6536377"/>
            <a:ext cx="4608512" cy="276999"/>
          </a:xfrm>
          <a:prstGeom prst="rect">
            <a:avLst/>
          </a:prstGeom>
        </p:spPr>
        <p:txBody>
          <a:bodyPr wrap="square">
            <a:spAutoFit/>
          </a:bodyPr>
          <a:lstStyle/>
          <a:p>
            <a:r>
              <a:rPr lang="en-US" sz="1200" dirty="0" smtClean="0">
                <a:solidFill>
                  <a:prstClr val="black"/>
                </a:solidFill>
              </a:rPr>
              <a:t>Martinez E et al., </a:t>
            </a:r>
            <a:r>
              <a:rPr lang="en-US" sz="1200" i="1" dirty="0" err="1" smtClean="0">
                <a:solidFill>
                  <a:prstClr val="black"/>
                </a:solidFill>
              </a:rPr>
              <a:t>Clin</a:t>
            </a:r>
            <a:r>
              <a:rPr lang="en-US" sz="1200" i="1" dirty="0" smtClean="0">
                <a:solidFill>
                  <a:prstClr val="black"/>
                </a:solidFill>
              </a:rPr>
              <a:t> Infect Dis </a:t>
            </a:r>
            <a:r>
              <a:rPr lang="en-US" sz="1200" dirty="0" smtClean="0">
                <a:solidFill>
                  <a:prstClr val="black"/>
                </a:solidFill>
              </a:rPr>
              <a:t>2015.</a:t>
            </a:r>
            <a:endParaRPr lang="en-CA" sz="1200" i="1" dirty="0">
              <a:solidFill>
                <a:prstClr val="black"/>
              </a:solidFill>
            </a:endParaRPr>
          </a:p>
        </p:txBody>
      </p:sp>
      <p:sp>
        <p:nvSpPr>
          <p:cNvPr id="14" name="TextBox 13"/>
          <p:cNvSpPr txBox="1"/>
          <p:nvPr/>
        </p:nvSpPr>
        <p:spPr>
          <a:xfrm>
            <a:off x="107504" y="1120098"/>
            <a:ext cx="8725602" cy="492443"/>
          </a:xfrm>
          <a:prstGeom prst="rect">
            <a:avLst/>
          </a:prstGeom>
          <a:noFill/>
        </p:spPr>
        <p:txBody>
          <a:bodyPr wrap="square" rtlCol="0">
            <a:spAutoFit/>
          </a:bodyPr>
          <a:lstStyle/>
          <a:p>
            <a:r>
              <a:rPr lang="fr-CA" sz="2600" dirty="0" smtClean="0">
                <a:solidFill>
                  <a:schemeClr val="bg1"/>
                </a:solidFill>
              </a:rPr>
              <a:t>Changes in Body Composition </a:t>
            </a:r>
            <a:r>
              <a:rPr lang="fr-CA" sz="2600" dirty="0" err="1" smtClean="0">
                <a:solidFill>
                  <a:schemeClr val="bg1"/>
                </a:solidFill>
              </a:rPr>
              <a:t>Parameters</a:t>
            </a:r>
            <a:r>
              <a:rPr lang="fr-CA" sz="2600" dirty="0" smtClean="0">
                <a:solidFill>
                  <a:schemeClr val="bg1"/>
                </a:solidFill>
              </a:rPr>
              <a:t> </a:t>
            </a:r>
            <a:r>
              <a:rPr lang="fr-CA" sz="2600" dirty="0" err="1" smtClean="0">
                <a:solidFill>
                  <a:schemeClr val="bg1"/>
                </a:solidFill>
              </a:rPr>
              <a:t>with</a:t>
            </a:r>
            <a:r>
              <a:rPr lang="fr-CA" sz="2600" dirty="0" smtClean="0">
                <a:solidFill>
                  <a:schemeClr val="bg1"/>
                </a:solidFill>
              </a:rPr>
              <a:t> </a:t>
            </a:r>
            <a:r>
              <a:rPr lang="fr-CA" sz="2600" dirty="0" err="1" smtClean="0">
                <a:solidFill>
                  <a:schemeClr val="bg1"/>
                </a:solidFill>
              </a:rPr>
              <a:t>Newer</a:t>
            </a:r>
            <a:r>
              <a:rPr lang="fr-CA" sz="2600" dirty="0" smtClean="0">
                <a:solidFill>
                  <a:schemeClr val="bg1"/>
                </a:solidFill>
              </a:rPr>
              <a:t> ART</a:t>
            </a:r>
            <a:endParaRPr lang="en-US" sz="2600" dirty="0">
              <a:solidFill>
                <a:schemeClr val="bg1"/>
              </a:solidFill>
            </a:endParaRPr>
          </a:p>
        </p:txBody>
      </p:sp>
      <p:sp>
        <p:nvSpPr>
          <p:cNvPr id="18" name="Rounded Rectangle 17"/>
          <p:cNvSpPr/>
          <p:nvPr/>
        </p:nvSpPr>
        <p:spPr>
          <a:xfrm>
            <a:off x="492052" y="4713269"/>
            <a:ext cx="7992888" cy="864096"/>
          </a:xfrm>
          <a:prstGeom prst="round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6527626"/>
            <a:ext cx="4572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defTabSz="457200"/>
            <a:r>
              <a:rPr lang="fr-CA" dirty="0" smtClean="0"/>
              <a:t>7</a:t>
            </a:r>
            <a:endParaRPr lang="fr-CA" dirty="0"/>
          </a:p>
        </p:txBody>
      </p:sp>
    </p:spTree>
    <p:extLst>
      <p:ext uri="{BB962C8B-B14F-4D97-AF65-F5344CB8AC3E}">
        <p14:creationId xmlns:p14="http://schemas.microsoft.com/office/powerpoint/2010/main" val="1773129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658938"/>
            <a:ext cx="6950075" cy="480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3" name="Rectangle 2"/>
          <p:cNvSpPr>
            <a:spLocks noChangeArrowheads="1"/>
          </p:cNvSpPr>
          <p:nvPr/>
        </p:nvSpPr>
        <p:spPr bwMode="auto">
          <a:xfrm>
            <a:off x="8001000" y="2608263"/>
            <a:ext cx="914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lr>
                <a:schemeClr val="accent1"/>
              </a:buClr>
              <a:buSzPct val="80000"/>
              <a:buFont typeface="Wingdings 2" pitchFamily="18" charset="2"/>
              <a:buChar char=""/>
              <a:defRPr sz="3200">
                <a:solidFill>
                  <a:schemeClr val="tx1"/>
                </a:solidFill>
                <a:latin typeface="Corbel" pitchFamily="34" charset="0"/>
              </a:defRPr>
            </a:lvl1pPr>
            <a:lvl2pPr marL="742950" indent="-285750" eaLnBrk="0" hangingPunct="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eaLnBrk="0" hangingPunct="0">
              <a:spcBef>
                <a:spcPct val="20000"/>
              </a:spcBef>
              <a:buClr>
                <a:srgbClr val="E66C7D"/>
              </a:buClr>
              <a:buFont typeface="Arial" charset="0"/>
              <a:buChar char="▪"/>
              <a:defRPr sz="2400">
                <a:solidFill>
                  <a:schemeClr val="tx1"/>
                </a:solidFill>
                <a:latin typeface="Corbel" pitchFamily="34" charset="0"/>
              </a:defRPr>
            </a:lvl3pPr>
            <a:lvl4pPr marL="1600200" indent="-228600" eaLnBrk="0" hangingPunct="0">
              <a:spcBef>
                <a:spcPct val="20000"/>
              </a:spcBef>
              <a:buClr>
                <a:srgbClr val="6BB76D"/>
              </a:buClr>
              <a:buFont typeface="Arial" charset="0"/>
              <a:buChar char="▪"/>
              <a:defRPr sz="2000">
                <a:solidFill>
                  <a:schemeClr val="tx1"/>
                </a:solidFill>
                <a:latin typeface="Corbel" pitchFamily="34" charset="0"/>
              </a:defRPr>
            </a:lvl4pPr>
            <a:lvl5pPr marL="2057400" indent="-228600" eaLnBrk="0" hangingPunct="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100" b="1">
                <a:solidFill>
                  <a:srgbClr val="3366FF"/>
                </a:solidFill>
                <a:latin typeface="Arial" charset="0"/>
              </a:rPr>
              <a:t>ATV/r 31%</a:t>
            </a:r>
          </a:p>
          <a:p>
            <a:pPr eaLnBrk="1" hangingPunct="1">
              <a:buClrTx/>
              <a:buSzTx/>
              <a:buFontTx/>
              <a:buNone/>
            </a:pPr>
            <a:r>
              <a:rPr lang="en-US" altLang="en-US" sz="1100" b="1">
                <a:solidFill>
                  <a:srgbClr val="00B050"/>
                </a:solidFill>
                <a:latin typeface="Arial" charset="0"/>
              </a:rPr>
              <a:t>RAL 33%</a:t>
            </a:r>
          </a:p>
          <a:p>
            <a:pPr eaLnBrk="1" hangingPunct="1">
              <a:buClrTx/>
              <a:buSzTx/>
              <a:buFontTx/>
              <a:buNone/>
            </a:pPr>
            <a:r>
              <a:rPr lang="en-US" altLang="en-US" sz="1100" b="1">
                <a:solidFill>
                  <a:srgbClr val="FF0000"/>
                </a:solidFill>
                <a:latin typeface="Arial" charset="0"/>
              </a:rPr>
              <a:t>DRV/r 29%</a:t>
            </a:r>
          </a:p>
        </p:txBody>
      </p:sp>
      <p:grpSp>
        <p:nvGrpSpPr>
          <p:cNvPr id="7" name="Group 6"/>
          <p:cNvGrpSpPr/>
          <p:nvPr/>
        </p:nvGrpSpPr>
        <p:grpSpPr>
          <a:xfrm>
            <a:off x="320229" y="928116"/>
            <a:ext cx="7680771" cy="813188"/>
            <a:chOff x="0" y="667182"/>
            <a:chExt cx="8569325" cy="584171"/>
          </a:xfrm>
        </p:grpSpPr>
        <p:sp>
          <p:nvSpPr>
            <p:cNvPr id="8" name="Rounded Rectangle 7"/>
            <p:cNvSpPr/>
            <p:nvPr/>
          </p:nvSpPr>
          <p:spPr>
            <a:xfrm>
              <a:off x="0" y="667182"/>
              <a:ext cx="8569325" cy="58417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p:nvPr/>
          </p:nvSpPr>
          <p:spPr>
            <a:xfrm>
              <a:off x="28517" y="695699"/>
              <a:ext cx="8512291" cy="527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0" kern="1200" dirty="0" smtClean="0"/>
                <a:t>Similar VAT Gain with New Antiretroviral Regimens</a:t>
              </a:r>
              <a:endParaRPr lang="en-CA" sz="2800" b="0" kern="1200" dirty="0"/>
            </a:p>
          </p:txBody>
        </p:sp>
      </p:grpSp>
      <p:sp>
        <p:nvSpPr>
          <p:cNvPr id="10" name="Rectangle 9"/>
          <p:cNvSpPr/>
          <p:nvPr/>
        </p:nvSpPr>
        <p:spPr>
          <a:xfrm>
            <a:off x="251520" y="6465888"/>
            <a:ext cx="6840760" cy="275480"/>
          </a:xfrm>
          <a:prstGeom prst="rect">
            <a:avLst/>
          </a:prstGeom>
        </p:spPr>
        <p:txBody>
          <a:bodyPr wrap="square">
            <a:spAutoFit/>
          </a:bodyPr>
          <a:lstStyle/>
          <a:p>
            <a:r>
              <a:rPr lang="en-US" sz="1200" dirty="0" err="1" smtClean="0">
                <a:solidFill>
                  <a:prstClr val="black"/>
                </a:solidFill>
              </a:rPr>
              <a:t>McComsey</a:t>
            </a:r>
            <a:r>
              <a:rPr lang="en-US" sz="1200" dirty="0" smtClean="0">
                <a:solidFill>
                  <a:prstClr val="black"/>
                </a:solidFill>
              </a:rPr>
              <a:t> G et al. </a:t>
            </a:r>
            <a:r>
              <a:rPr lang="en-US" sz="1200" i="1" dirty="0" smtClean="0">
                <a:solidFill>
                  <a:prstClr val="black"/>
                </a:solidFill>
              </a:rPr>
              <a:t>, CROI 2015</a:t>
            </a:r>
            <a:r>
              <a:rPr lang="en-US" sz="1200" dirty="0" smtClean="0">
                <a:solidFill>
                  <a:prstClr val="black"/>
                </a:solidFill>
              </a:rPr>
              <a:t>, Seattle, Abstract 140.</a:t>
            </a:r>
            <a:endParaRPr lang="en-CA" sz="1200" i="1" dirty="0">
              <a:solidFill>
                <a:prstClr val="black"/>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6599634"/>
            <a:ext cx="4572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1"/>
          <p:cNvSpPr txBox="1">
            <a:spLocks/>
          </p:cNvSpPr>
          <p:nvPr/>
        </p:nvSpPr>
        <p:spPr>
          <a:xfrm>
            <a:off x="6457950" y="6484687"/>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457200"/>
            <a:r>
              <a:rPr lang="fr-CA" sz="1200" dirty="0" smtClean="0">
                <a:solidFill>
                  <a:srgbClr val="C00000"/>
                </a:solidFill>
              </a:rPr>
              <a:t>8</a:t>
            </a:r>
            <a:endParaRPr lang="fr-CA" sz="1200" dirty="0">
              <a:solidFill>
                <a:srgbClr val="C00000"/>
              </a:solidFill>
            </a:endParaRPr>
          </a:p>
        </p:txBody>
      </p:sp>
    </p:spTree>
    <p:extLst>
      <p:ext uri="{BB962C8B-B14F-4D97-AF65-F5344CB8AC3E}">
        <p14:creationId xmlns:p14="http://schemas.microsoft.com/office/powerpoint/2010/main" val="488043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382062479"/>
              </p:ext>
            </p:extLst>
          </p:nvPr>
        </p:nvGraphicFramePr>
        <p:xfrm>
          <a:off x="107504" y="1412776"/>
          <a:ext cx="8907591" cy="7677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7827" name="Rectangle 3"/>
          <p:cNvSpPr>
            <a:spLocks noGrp="1" noChangeArrowheads="1"/>
          </p:cNvSpPr>
          <p:nvPr>
            <p:ph idx="1"/>
          </p:nvPr>
        </p:nvSpPr>
        <p:spPr>
          <a:xfrm>
            <a:off x="323528" y="2420888"/>
            <a:ext cx="7993260" cy="3887366"/>
          </a:xfrm>
          <a:noFill/>
          <a:ln>
            <a:noFill/>
          </a:ln>
        </p:spPr>
        <p:txBody>
          <a:bodyPr vert="horz" wrap="square" lIns="91440" tIns="45720" rIns="91440" bIns="45720" numCol="1" anchor="t" anchorCtr="0" compatLnSpc="1">
            <a:prstTxWarp prst="textNoShape">
              <a:avLst/>
            </a:prstTxWarp>
          </a:bodyPr>
          <a:lstStyle/>
          <a:p>
            <a:r>
              <a:rPr lang="en-US" sz="2400" dirty="0"/>
              <a:t>Patient </a:t>
            </a:r>
            <a:r>
              <a:rPr lang="en-US" sz="2400" dirty="0" smtClean="0"/>
              <a:t>self-diagnosis</a:t>
            </a:r>
            <a:endParaRPr lang="en-US" sz="2400" dirty="0"/>
          </a:p>
          <a:p>
            <a:r>
              <a:rPr lang="en-US" sz="2400" dirty="0"/>
              <a:t>Physician </a:t>
            </a:r>
            <a:r>
              <a:rPr lang="en-US" sz="2400" dirty="0" smtClean="0"/>
              <a:t>diagnosis (inspection)</a:t>
            </a:r>
          </a:p>
          <a:p>
            <a:r>
              <a:rPr lang="en-CA" sz="2400" dirty="0" smtClean="0"/>
              <a:t>Anthropometric measurements (waist circumference)</a:t>
            </a:r>
            <a:endParaRPr lang="en-US" sz="2400" dirty="0" smtClean="0"/>
          </a:p>
          <a:p>
            <a:r>
              <a:rPr lang="en-US" sz="2400" dirty="0" smtClean="0"/>
              <a:t>Imaging techniques (computed tomography </a:t>
            </a:r>
            <a:r>
              <a:rPr lang="en-US" sz="2400" dirty="0"/>
              <a:t>(CT) </a:t>
            </a:r>
            <a:r>
              <a:rPr lang="en-US" sz="2400" dirty="0" smtClean="0"/>
              <a:t>scan, magnetic resonance imaging </a:t>
            </a:r>
            <a:r>
              <a:rPr lang="en-US" sz="2400" dirty="0"/>
              <a:t>(MRI</a:t>
            </a:r>
            <a:r>
              <a:rPr lang="en-US" sz="2400" dirty="0" smtClean="0"/>
              <a:t>), </a:t>
            </a:r>
            <a:r>
              <a:rPr lang="en-CA" sz="2400" dirty="0" smtClean="0"/>
              <a:t>dual energy X-ray absorptiometry </a:t>
            </a:r>
            <a:r>
              <a:rPr lang="en-CA" sz="2400" dirty="0"/>
              <a:t>(DXA</a:t>
            </a:r>
            <a:r>
              <a:rPr lang="en-CA" sz="2400" dirty="0" smtClean="0"/>
              <a:t>)) </a:t>
            </a:r>
            <a:endParaRPr lang="en-US" sz="2400" dirty="0"/>
          </a:p>
        </p:txBody>
      </p:sp>
      <p:sp>
        <p:nvSpPr>
          <p:cNvPr id="77828" name="Text Box 5"/>
          <p:cNvSpPr txBox="1">
            <a:spLocks noChangeArrowheads="1"/>
          </p:cNvSpPr>
          <p:nvPr/>
        </p:nvSpPr>
        <p:spPr bwMode="auto">
          <a:xfrm>
            <a:off x="539552" y="6104329"/>
            <a:ext cx="245259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342900" indent="-342900" eaLnBrk="1" hangingPunct="1">
              <a:lnSpc>
                <a:spcPct val="100000"/>
              </a:lnSpc>
              <a:spcBef>
                <a:spcPct val="20000"/>
              </a:spcBef>
              <a:buClr>
                <a:srgbClr val="6F5F4B"/>
              </a:buClr>
              <a:buFont typeface="Century Gothic" pitchFamily="34" charset="0"/>
              <a:buNone/>
              <a:defRPr sz="900" b="0" i="1">
                <a:solidFill>
                  <a:srgbClr val="514740"/>
                </a:solidFill>
                <a:latin typeface="Century Gothic" pitchFamily="34" charset="0"/>
                <a:ea typeface="Osaka"/>
                <a:cs typeface="Osaka"/>
              </a:defRPr>
            </a:lvl1pPr>
            <a:lvl2pPr marL="742950" indent="-285750" eaLnBrk="0" hangingPunct="0">
              <a:lnSpc>
                <a:spcPts val="3000"/>
              </a:lnSpc>
              <a:defRPr sz="3200" b="1">
                <a:solidFill>
                  <a:srgbClr val="988D86"/>
                </a:solidFill>
                <a:latin typeface="Arial" pitchFamily="34" charset="0"/>
                <a:ea typeface="Osaka"/>
                <a:cs typeface="Osaka"/>
              </a:defRPr>
            </a:lvl2pPr>
            <a:lvl3pPr marL="1143000" indent="-228600" eaLnBrk="0" hangingPunct="0">
              <a:lnSpc>
                <a:spcPts val="3000"/>
              </a:lnSpc>
              <a:defRPr sz="3200" b="1">
                <a:solidFill>
                  <a:srgbClr val="988D86"/>
                </a:solidFill>
                <a:latin typeface="Arial" pitchFamily="34" charset="0"/>
                <a:ea typeface="Osaka"/>
                <a:cs typeface="Osaka"/>
              </a:defRPr>
            </a:lvl3pPr>
            <a:lvl4pPr marL="1600200" indent="-228600" eaLnBrk="0" hangingPunct="0">
              <a:lnSpc>
                <a:spcPts val="3000"/>
              </a:lnSpc>
              <a:defRPr sz="3200" b="1">
                <a:solidFill>
                  <a:srgbClr val="988D86"/>
                </a:solidFill>
                <a:latin typeface="Arial" pitchFamily="34" charset="0"/>
                <a:ea typeface="Osaka"/>
                <a:cs typeface="Osaka"/>
              </a:defRPr>
            </a:lvl4pPr>
            <a:lvl5pPr marL="2057400" indent="-228600" eaLnBrk="0" hangingPunct="0">
              <a:lnSpc>
                <a:spcPts val="3000"/>
              </a:lnSpc>
              <a:defRPr sz="3200" b="1">
                <a:solidFill>
                  <a:srgbClr val="988D86"/>
                </a:solidFill>
                <a:latin typeface="Arial" pitchFamily="34" charset="0"/>
                <a:ea typeface="Osaka"/>
                <a:cs typeface="Osaka"/>
              </a:defRPr>
            </a:lvl5pPr>
            <a:lvl6pPr marL="2514600" indent="-228600" eaLnBrk="0" fontAlgn="base" hangingPunct="0">
              <a:lnSpc>
                <a:spcPts val="3000"/>
              </a:lnSpc>
              <a:spcBef>
                <a:spcPct val="0"/>
              </a:spcBef>
              <a:spcAft>
                <a:spcPct val="0"/>
              </a:spcAft>
              <a:defRPr sz="3200" b="1">
                <a:solidFill>
                  <a:srgbClr val="988D86"/>
                </a:solidFill>
                <a:latin typeface="Arial" pitchFamily="34" charset="0"/>
                <a:ea typeface="Osaka"/>
                <a:cs typeface="Osaka"/>
              </a:defRPr>
            </a:lvl6pPr>
            <a:lvl7pPr marL="2971800" indent="-228600" eaLnBrk="0" fontAlgn="base" hangingPunct="0">
              <a:lnSpc>
                <a:spcPts val="3000"/>
              </a:lnSpc>
              <a:spcBef>
                <a:spcPct val="0"/>
              </a:spcBef>
              <a:spcAft>
                <a:spcPct val="0"/>
              </a:spcAft>
              <a:defRPr sz="3200" b="1">
                <a:solidFill>
                  <a:srgbClr val="988D86"/>
                </a:solidFill>
                <a:latin typeface="Arial" pitchFamily="34" charset="0"/>
                <a:ea typeface="Osaka"/>
                <a:cs typeface="Osaka"/>
              </a:defRPr>
            </a:lvl7pPr>
            <a:lvl8pPr marL="3429000" indent="-228600" eaLnBrk="0" fontAlgn="base" hangingPunct="0">
              <a:lnSpc>
                <a:spcPts val="3000"/>
              </a:lnSpc>
              <a:spcBef>
                <a:spcPct val="0"/>
              </a:spcBef>
              <a:spcAft>
                <a:spcPct val="0"/>
              </a:spcAft>
              <a:defRPr sz="3200" b="1">
                <a:solidFill>
                  <a:srgbClr val="988D86"/>
                </a:solidFill>
                <a:latin typeface="Arial" pitchFamily="34" charset="0"/>
                <a:ea typeface="Osaka"/>
                <a:cs typeface="Osaka"/>
              </a:defRPr>
            </a:lvl8pPr>
            <a:lvl9pPr marL="3886200" indent="-228600" eaLnBrk="0" fontAlgn="base" hangingPunct="0">
              <a:lnSpc>
                <a:spcPts val="3000"/>
              </a:lnSpc>
              <a:spcBef>
                <a:spcPct val="0"/>
              </a:spcBef>
              <a:spcAft>
                <a:spcPct val="0"/>
              </a:spcAft>
              <a:defRPr sz="3200" b="1">
                <a:solidFill>
                  <a:srgbClr val="988D86"/>
                </a:solidFill>
                <a:latin typeface="Arial" pitchFamily="34" charset="0"/>
                <a:ea typeface="Osaka"/>
                <a:cs typeface="Osaka"/>
              </a:defRPr>
            </a:lvl9pPr>
          </a:lstStyle>
          <a:p>
            <a:r>
              <a:rPr lang="en-US" sz="1200" i="0" dirty="0" err="1">
                <a:latin typeface="Calibri" panose="020F0502020204030204" pitchFamily="34" charset="0"/>
              </a:rPr>
              <a:t>Wohl</a:t>
            </a:r>
            <a:r>
              <a:rPr lang="en-US" sz="1200" i="0" dirty="0">
                <a:latin typeface="Calibri" panose="020F0502020204030204" pitchFamily="34" charset="0"/>
              </a:rPr>
              <a:t> </a:t>
            </a:r>
            <a:r>
              <a:rPr lang="en-US" sz="1200" i="0" dirty="0" smtClean="0">
                <a:latin typeface="Calibri" panose="020F0502020204030204" pitchFamily="34" charset="0"/>
              </a:rPr>
              <a:t>D.A. </a:t>
            </a:r>
            <a:r>
              <a:rPr lang="en-US" sz="1200" i="0" dirty="0">
                <a:latin typeface="Calibri" panose="020F0502020204030204" pitchFamily="34" charset="0"/>
              </a:rPr>
              <a:t>et al</a:t>
            </a:r>
            <a:r>
              <a:rPr lang="en-US" sz="1200" i="0" dirty="0" smtClean="0">
                <a:latin typeface="Calibri" panose="020F0502020204030204" pitchFamily="34" charset="0"/>
              </a:rPr>
              <a:t>., </a:t>
            </a:r>
            <a:r>
              <a:rPr lang="en-US" sz="1200" dirty="0" err="1" smtClean="0">
                <a:latin typeface="Calibri" panose="020F0502020204030204" pitchFamily="34" charset="0"/>
              </a:rPr>
              <a:t>Clin</a:t>
            </a:r>
            <a:r>
              <a:rPr lang="en-US" sz="1200" dirty="0" smtClean="0">
                <a:latin typeface="Calibri" panose="020F0502020204030204" pitchFamily="34" charset="0"/>
              </a:rPr>
              <a:t> Infect Dis</a:t>
            </a:r>
            <a:r>
              <a:rPr lang="en-US" sz="1200" i="0" dirty="0" smtClean="0">
                <a:latin typeface="Calibri" panose="020F0502020204030204" pitchFamily="34" charset="0"/>
              </a:rPr>
              <a:t> 2006.</a:t>
            </a:r>
            <a:endParaRPr lang="en-US" sz="1200" i="0" dirty="0">
              <a:latin typeface="Calibri" panose="020F0502020204030204" pitchFamily="34" charset="0"/>
            </a:endParaRPr>
          </a:p>
        </p:txBody>
      </p:sp>
      <p:pic>
        <p:nvPicPr>
          <p:cNvPr id="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4074" y="6528384"/>
            <a:ext cx="4572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1"/>
          <p:cNvSpPr txBox="1">
            <a:spLocks/>
          </p:cNvSpPr>
          <p:nvPr/>
        </p:nvSpPr>
        <p:spPr>
          <a:xfrm>
            <a:off x="6457950" y="6484687"/>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457200"/>
            <a:r>
              <a:rPr lang="fr-CA" sz="1200" dirty="0" smtClean="0">
                <a:solidFill>
                  <a:srgbClr val="C00000"/>
                </a:solidFill>
              </a:rPr>
              <a:t>9</a:t>
            </a:r>
            <a:endParaRPr lang="fr-CA" sz="1200" dirty="0">
              <a:solidFill>
                <a:srgbClr val="C00000"/>
              </a:solidFill>
            </a:endParaRPr>
          </a:p>
        </p:txBody>
      </p:sp>
    </p:spTree>
    <p:extLst>
      <p:ext uri="{BB962C8B-B14F-4D97-AF65-F5344CB8AC3E}">
        <p14:creationId xmlns:p14="http://schemas.microsoft.com/office/powerpoint/2010/main" val="7387073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Amarketoverview">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OAmarketoverview">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8744</TotalTime>
  <Words>4599</Words>
  <Application>Microsoft Office PowerPoint</Application>
  <PresentationFormat>On-screen Show (4:3)</PresentationFormat>
  <Paragraphs>459</Paragraphs>
  <Slides>24</Slides>
  <Notes>24</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24</vt:i4>
      </vt:variant>
    </vt:vector>
  </HeadingPairs>
  <TitlesOfParts>
    <vt:vector size="28" baseType="lpstr">
      <vt:lpstr>Office Theme</vt:lpstr>
      <vt:lpstr>POAmarketoverview</vt:lpstr>
      <vt:lpstr>1_POAmarketoverview</vt:lpstr>
      <vt:lpstr>Bitmap Image</vt:lpstr>
      <vt:lpstr>MODULE 1: Increasing Understanding of the Condition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Take Away Points</vt:lpstr>
      <vt:lpstr>PowerPoint Presentation</vt:lpstr>
    </vt:vector>
  </TitlesOfParts>
  <Company>THERATECHNOLOGIES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Jean-Claude Mamputu</dc:creator>
  <cp:lastModifiedBy>Harold Damo</cp:lastModifiedBy>
  <cp:revision>599</cp:revision>
  <cp:lastPrinted>2015-05-08T17:29:01Z</cp:lastPrinted>
  <dcterms:created xsi:type="dcterms:W3CDTF">2014-12-16T15:43:35Z</dcterms:created>
  <dcterms:modified xsi:type="dcterms:W3CDTF">2015-08-10T23:06:53Z</dcterms:modified>
</cp:coreProperties>
</file>