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9"/>
  </p:notesMasterIdLst>
  <p:handoutMasterIdLst>
    <p:handoutMasterId r:id="rId30"/>
  </p:handoutMasterIdLst>
  <p:sldIdLst>
    <p:sldId id="257" r:id="rId2"/>
    <p:sldId id="265" r:id="rId3"/>
    <p:sldId id="266"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91" r:id="rId19"/>
    <p:sldId id="286" r:id="rId20"/>
    <p:sldId id="287" r:id="rId21"/>
    <p:sldId id="288" r:id="rId22"/>
    <p:sldId id="290" r:id="rId23"/>
    <p:sldId id="292" r:id="rId24"/>
    <p:sldId id="293" r:id="rId25"/>
    <p:sldId id="294" r:id="rId26"/>
    <p:sldId id="295" r:id="rId27"/>
    <p:sldId id="26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101" d="100"/>
          <a:sy n="101" d="100"/>
        </p:scale>
        <p:origin x="20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1/11/22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1/11/22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1/11/22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1/11/22</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1/11/22</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19.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19.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1870093"/>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dirty="0"/>
              <a:t>BÀI TẬP LỚN LÝ THUYẾN THÔNG TIN</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004603"/>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2800" b="0" dirty="0" err="1"/>
              <a:t>Mã</a:t>
            </a:r>
            <a:r>
              <a:rPr lang="en-US" sz="2800" b="0" dirty="0"/>
              <a:t> </a:t>
            </a:r>
            <a:r>
              <a:rPr lang="en-US" sz="2800" b="0" dirty="0" err="1"/>
              <a:t>hoá</a:t>
            </a:r>
            <a:r>
              <a:rPr lang="en-US" sz="2800" b="0" dirty="0"/>
              <a:t> </a:t>
            </a:r>
            <a:r>
              <a:rPr lang="en-US" sz="2800" b="0" dirty="0" err="1"/>
              <a:t>văn</a:t>
            </a:r>
            <a:r>
              <a:rPr lang="en-US" sz="2800" b="0" dirty="0"/>
              <a:t> </a:t>
            </a:r>
            <a:r>
              <a:rPr lang="en-US" sz="2800" b="0" dirty="0" err="1"/>
              <a:t>bản</a:t>
            </a:r>
            <a:r>
              <a:rPr lang="en-US" sz="2800" b="0" dirty="0"/>
              <a:t> </a:t>
            </a:r>
            <a:r>
              <a:rPr lang="en-US" sz="2800" b="0" dirty="0" err="1"/>
              <a:t>theo</a:t>
            </a:r>
            <a:r>
              <a:rPr lang="en-US" sz="2800" b="0" dirty="0"/>
              <a:t> </a:t>
            </a:r>
            <a:r>
              <a:rPr lang="en-US" sz="2800" b="0" dirty="0" err="1"/>
              <a:t>mã</a:t>
            </a:r>
            <a:r>
              <a:rPr lang="en-US" sz="2800" b="0" dirty="0"/>
              <a:t> Huffman</a:t>
            </a:r>
            <a:br>
              <a:rPr lang="en-US" sz="2800" b="0" dirty="0"/>
            </a:br>
            <a:r>
              <a:rPr lang="en-US" sz="2800" b="0" dirty="0" err="1"/>
              <a:t>Mã</a:t>
            </a:r>
            <a:r>
              <a:rPr lang="en-US" sz="2800" b="0" dirty="0"/>
              <a:t> Hamming </a:t>
            </a:r>
            <a:r>
              <a:rPr lang="en-US" sz="2800" b="0" dirty="0" err="1"/>
              <a:t>cho</a:t>
            </a:r>
            <a:r>
              <a:rPr lang="en-US" sz="2800" b="0" dirty="0"/>
              <a:t> </a:t>
            </a:r>
            <a:r>
              <a:rPr lang="en-US" sz="2800" b="0" dirty="0" err="1"/>
              <a:t>truyền</a:t>
            </a:r>
            <a:r>
              <a:rPr lang="en-US" sz="2800" b="0" dirty="0"/>
              <a:t> </a:t>
            </a:r>
            <a:r>
              <a:rPr lang="en-US" sz="2800" b="0" dirty="0" err="1"/>
              <a:t>tín</a:t>
            </a:r>
            <a:r>
              <a:rPr lang="en-US" sz="2800" b="0" dirty="0"/>
              <a:t> </a:t>
            </a:r>
            <a:r>
              <a:rPr lang="en-US" sz="2800" b="0" dirty="0" err="1"/>
              <a:t>hiệu</a:t>
            </a:r>
            <a:r>
              <a:rPr lang="en-US" sz="2800" b="0" dirty="0"/>
              <a:t> </a:t>
            </a:r>
            <a:r>
              <a:rPr lang="en-US" sz="2800" b="0" dirty="0" err="1"/>
              <a:t>âm</a:t>
            </a:r>
            <a:r>
              <a:rPr lang="en-US" sz="2800" b="0" dirty="0"/>
              <a:t> </a:t>
            </a:r>
            <a:r>
              <a:rPr lang="en-US" sz="2800" b="0" dirty="0" err="1"/>
              <a:t>thanh</a:t>
            </a:r>
            <a:endParaRPr lang="en-US" sz="2800" b="0" dirty="0"/>
          </a:p>
          <a:p>
            <a:pPr algn="ctr"/>
            <a:endParaRPr lang="en-US" sz="2800" b="0" dirty="0"/>
          </a:p>
          <a:p>
            <a:pPr algn="ctr"/>
            <a:r>
              <a:rPr lang="en-US" sz="2800" b="0" dirty="0" err="1">
                <a:solidFill>
                  <a:schemeClr val="tx1">
                    <a:lumMod val="85000"/>
                    <a:lumOff val="15000"/>
                  </a:schemeClr>
                </a:solidFill>
              </a:rPr>
              <a:t>Sinh</a:t>
            </a:r>
            <a:r>
              <a:rPr lang="en-US" sz="2800" b="0" dirty="0">
                <a:solidFill>
                  <a:schemeClr val="tx1">
                    <a:lumMod val="85000"/>
                    <a:lumOff val="15000"/>
                  </a:schemeClr>
                </a:solidFill>
              </a:rPr>
              <a:t> </a:t>
            </a:r>
            <a:r>
              <a:rPr lang="en-US" sz="2800" b="0" dirty="0" err="1">
                <a:solidFill>
                  <a:schemeClr val="tx1">
                    <a:lumMod val="85000"/>
                    <a:lumOff val="15000"/>
                  </a:schemeClr>
                </a:solidFill>
              </a:rPr>
              <a:t>viên</a:t>
            </a:r>
            <a:r>
              <a:rPr lang="en-US" sz="2800" b="0" dirty="0">
                <a:solidFill>
                  <a:schemeClr val="tx1">
                    <a:lumMod val="85000"/>
                    <a:lumOff val="15000"/>
                  </a:schemeClr>
                </a:solidFill>
              </a:rPr>
              <a:t> </a:t>
            </a:r>
            <a:r>
              <a:rPr lang="en-US" sz="2800" b="0" dirty="0" err="1">
                <a:solidFill>
                  <a:schemeClr val="tx1">
                    <a:lumMod val="85000"/>
                    <a:lumOff val="15000"/>
                  </a:schemeClr>
                </a:solidFill>
              </a:rPr>
              <a:t>thực</a:t>
            </a:r>
            <a:r>
              <a:rPr lang="en-US" sz="2800" b="0" dirty="0">
                <a:solidFill>
                  <a:schemeClr val="tx1">
                    <a:lumMod val="85000"/>
                    <a:lumOff val="15000"/>
                  </a:schemeClr>
                </a:solidFill>
              </a:rPr>
              <a:t> </a:t>
            </a:r>
            <a:r>
              <a:rPr lang="en-US" sz="2800" b="0" dirty="0" err="1">
                <a:solidFill>
                  <a:schemeClr val="tx1">
                    <a:lumMod val="85000"/>
                    <a:lumOff val="15000"/>
                  </a:schemeClr>
                </a:solidFill>
              </a:rPr>
              <a:t>hiện</a:t>
            </a:r>
            <a:r>
              <a:rPr lang="en-US" sz="2800" b="0" dirty="0">
                <a:solidFill>
                  <a:schemeClr val="tx1">
                    <a:lumMod val="85000"/>
                    <a:lumOff val="15000"/>
                  </a:schemeClr>
                </a:solidFill>
              </a:rPr>
              <a:t>:</a:t>
            </a:r>
          </a:p>
          <a:p>
            <a:pPr algn="ctr"/>
            <a:r>
              <a:rPr lang="en-US" sz="2800" b="0" dirty="0" err="1">
                <a:solidFill>
                  <a:schemeClr val="tx1">
                    <a:lumMod val="85000"/>
                    <a:lumOff val="15000"/>
                  </a:schemeClr>
                </a:solidFill>
              </a:rPr>
              <a:t>Phạm</a:t>
            </a:r>
            <a:r>
              <a:rPr lang="en-US" sz="2800" b="0" dirty="0">
                <a:solidFill>
                  <a:schemeClr val="tx1">
                    <a:lumMod val="85000"/>
                    <a:lumOff val="15000"/>
                  </a:schemeClr>
                </a:solidFill>
              </a:rPr>
              <a:t> Quang </a:t>
            </a:r>
            <a:r>
              <a:rPr lang="en-US" sz="2800" b="0" dirty="0" err="1">
                <a:solidFill>
                  <a:schemeClr val="tx1">
                    <a:lumMod val="85000"/>
                    <a:lumOff val="15000"/>
                  </a:schemeClr>
                </a:solidFill>
              </a:rPr>
              <a:t>Sáng</a:t>
            </a:r>
            <a:r>
              <a:rPr lang="en-US" sz="2800" b="0" dirty="0">
                <a:solidFill>
                  <a:schemeClr val="tx1">
                    <a:lumMod val="85000"/>
                    <a:lumOff val="15000"/>
                  </a:schemeClr>
                </a:solidFill>
              </a:rPr>
              <a:t> – 20193076</a:t>
            </a:r>
          </a:p>
          <a:p>
            <a:pPr algn="ctr"/>
            <a:r>
              <a:rPr lang="en-US" sz="2800" b="0" dirty="0" err="1">
                <a:solidFill>
                  <a:schemeClr val="tx1">
                    <a:lumMod val="85000"/>
                    <a:lumOff val="15000"/>
                  </a:schemeClr>
                </a:solidFill>
              </a:rPr>
              <a:t>Nguyễn</a:t>
            </a:r>
            <a:r>
              <a:rPr lang="en-US" sz="2800" b="0" dirty="0">
                <a:solidFill>
                  <a:schemeClr val="tx1">
                    <a:lumMod val="85000"/>
                    <a:lumOff val="15000"/>
                  </a:schemeClr>
                </a:solidFill>
              </a:rPr>
              <a:t> </a:t>
            </a:r>
            <a:r>
              <a:rPr lang="en-US" sz="2800" b="0" dirty="0" err="1">
                <a:solidFill>
                  <a:schemeClr val="tx1">
                    <a:lumMod val="85000"/>
                    <a:lumOff val="15000"/>
                  </a:schemeClr>
                </a:solidFill>
              </a:rPr>
              <a:t>Khắc</a:t>
            </a:r>
            <a:r>
              <a:rPr lang="en-US" sz="2800" b="0" dirty="0">
                <a:solidFill>
                  <a:schemeClr val="tx1">
                    <a:lumMod val="85000"/>
                    <a:lumOff val="15000"/>
                  </a:schemeClr>
                </a:solidFill>
              </a:rPr>
              <a:t> </a:t>
            </a:r>
            <a:r>
              <a:rPr lang="en-US" sz="2800" b="0" dirty="0" err="1">
                <a:solidFill>
                  <a:schemeClr val="tx1">
                    <a:lumMod val="85000"/>
                    <a:lumOff val="15000"/>
                  </a:schemeClr>
                </a:solidFill>
              </a:rPr>
              <a:t>Thành</a:t>
            </a:r>
            <a:r>
              <a:rPr lang="en-US" sz="2800" b="0" dirty="0">
                <a:solidFill>
                  <a:schemeClr val="tx1">
                    <a:lumMod val="85000"/>
                    <a:lumOff val="15000"/>
                  </a:schemeClr>
                </a:solidFill>
              </a:rPr>
              <a:t> - 20193116</a:t>
            </a:r>
          </a:p>
          <a:p>
            <a:pPr algn="ctr"/>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Hàm</a:t>
            </a:r>
            <a:r>
              <a:rPr lang="en-US" dirty="0"/>
              <a:t> </a:t>
            </a:r>
            <a:r>
              <a:rPr lang="en-US" dirty="0" err="1"/>
              <a:t>trợ</a:t>
            </a:r>
            <a:r>
              <a:rPr lang="en-US" dirty="0"/>
              <a:t> </a:t>
            </a:r>
            <a:r>
              <a:rPr lang="en-US" dirty="0" err="1"/>
              <a:t>giúp</a:t>
            </a:r>
            <a:r>
              <a:rPr lang="en-US" dirty="0"/>
              <a:t> </a:t>
            </a:r>
            <a:r>
              <a:rPr lang="en-US" dirty="0" err="1"/>
              <a:t>lấy</a:t>
            </a:r>
            <a:r>
              <a:rPr lang="en-US" dirty="0"/>
              <a:t> </a:t>
            </a:r>
            <a:r>
              <a:rPr lang="en-US" dirty="0" err="1"/>
              <a:t>mã</a:t>
            </a:r>
            <a:r>
              <a:rPr lang="en-US" dirty="0"/>
              <a:t> </a:t>
            </a:r>
            <a:r>
              <a:rPr lang="en-US" dirty="0" err="1"/>
              <a:t>hoá</a:t>
            </a:r>
            <a:r>
              <a:rPr lang="en-US" dirty="0"/>
              <a:t> </a:t>
            </a:r>
            <a:r>
              <a:rPr lang="en-US" dirty="0" err="1"/>
              <a:t>các</a:t>
            </a:r>
            <a:r>
              <a:rPr lang="en-US" dirty="0"/>
              <a:t> </a:t>
            </a:r>
            <a:r>
              <a:rPr lang="en-US" dirty="0" err="1"/>
              <a:t>ký</a:t>
            </a:r>
            <a:r>
              <a:rPr lang="en-US" dirty="0"/>
              <a:t> </a:t>
            </a:r>
            <a:r>
              <a:rPr lang="en-US" dirty="0" err="1"/>
              <a:t>hiệu</a:t>
            </a:r>
            <a:endParaRPr lang="en-US" dirty="0"/>
          </a:p>
          <a:p>
            <a:endParaRPr lang="en-US" dirty="0"/>
          </a:p>
        </p:txBody>
      </p:sp>
      <p:pic>
        <p:nvPicPr>
          <p:cNvPr id="6" name="Content Placeholder 4">
            <a:extLst>
              <a:ext uri="{FF2B5EF4-FFF2-40B4-BE49-F238E27FC236}">
                <a16:creationId xmlns:a16="http://schemas.microsoft.com/office/drawing/2014/main" id="{2431350F-253D-41DA-9C0A-B85818B40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49" y="1496247"/>
            <a:ext cx="7189019" cy="4599753"/>
          </a:xfrm>
          <a:prstGeom prst="rect">
            <a:avLst/>
          </a:prstGeom>
        </p:spPr>
      </p:pic>
    </p:spTree>
    <p:extLst>
      <p:ext uri="{BB962C8B-B14F-4D97-AF65-F5344CB8AC3E}">
        <p14:creationId xmlns:p14="http://schemas.microsoft.com/office/powerpoint/2010/main" val="387607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Hàm</a:t>
            </a:r>
            <a:r>
              <a:rPr lang="en-US" dirty="0"/>
              <a:t> </a:t>
            </a:r>
            <a:r>
              <a:rPr lang="en-US" dirty="0" err="1"/>
              <a:t>trợ</a:t>
            </a:r>
            <a:r>
              <a:rPr lang="en-US" dirty="0"/>
              <a:t> </a:t>
            </a:r>
            <a:r>
              <a:rPr lang="en-US" dirty="0" err="1"/>
              <a:t>giúp</a:t>
            </a:r>
            <a:r>
              <a:rPr lang="en-US" dirty="0"/>
              <a:t> </a:t>
            </a:r>
            <a:r>
              <a:rPr lang="en-US" dirty="0" err="1"/>
              <a:t>lấy</a:t>
            </a:r>
            <a:r>
              <a:rPr lang="en-US" dirty="0"/>
              <a:t> </a:t>
            </a:r>
            <a:r>
              <a:rPr lang="en-US" dirty="0" err="1"/>
              <a:t>đầu</a:t>
            </a:r>
            <a:r>
              <a:rPr lang="en-US" dirty="0"/>
              <a:t> ra </a:t>
            </a:r>
            <a:r>
              <a:rPr lang="en-US" dirty="0" err="1"/>
              <a:t>mã</a:t>
            </a:r>
            <a:r>
              <a:rPr lang="en-US" dirty="0"/>
              <a:t> </a:t>
            </a:r>
            <a:r>
              <a:rPr lang="en-US" dirty="0" err="1"/>
              <a:t>hoá</a:t>
            </a:r>
            <a:endParaRPr lang="en-US" dirty="0"/>
          </a:p>
          <a:p>
            <a:endParaRPr lang="en-US" dirty="0"/>
          </a:p>
        </p:txBody>
      </p:sp>
      <p:pic>
        <p:nvPicPr>
          <p:cNvPr id="7" name="Content Placeholder 4">
            <a:extLst>
              <a:ext uri="{FF2B5EF4-FFF2-40B4-BE49-F238E27FC236}">
                <a16:creationId xmlns:a16="http://schemas.microsoft.com/office/drawing/2014/main" id="{C5DE8FF2-1F34-4989-B866-5F448F6D0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0" y="2011837"/>
            <a:ext cx="8752432" cy="2834325"/>
          </a:xfrm>
          <a:prstGeom prst="rect">
            <a:avLst/>
          </a:prstGeom>
        </p:spPr>
      </p:pic>
    </p:spTree>
    <p:extLst>
      <p:ext uri="{BB962C8B-B14F-4D97-AF65-F5344CB8AC3E}">
        <p14:creationId xmlns:p14="http://schemas.microsoft.com/office/powerpoint/2010/main" val="404993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Cách</a:t>
            </a:r>
            <a:r>
              <a:rPr lang="en-US" dirty="0"/>
              <a:t> </a:t>
            </a:r>
            <a:r>
              <a:rPr lang="en-US" dirty="0" err="1"/>
              <a:t>sử</a:t>
            </a:r>
            <a:r>
              <a:rPr lang="en-US" dirty="0"/>
              <a:t> </a:t>
            </a:r>
            <a:r>
              <a:rPr lang="en-US" dirty="0" err="1"/>
              <a:t>dụng</a:t>
            </a:r>
            <a:r>
              <a:rPr lang="en-US" dirty="0"/>
              <a:t>:</a:t>
            </a:r>
          </a:p>
          <a:p>
            <a:pPr marL="0" indent="0">
              <a:buNone/>
            </a:pPr>
            <a:r>
              <a:rPr lang="en-US" dirty="0"/>
              <a:t>- </a:t>
            </a:r>
            <a:r>
              <a:rPr lang="en-US" dirty="0" err="1"/>
              <a:t>Máy</a:t>
            </a:r>
            <a:r>
              <a:rPr lang="en-US" dirty="0"/>
              <a:t> </a:t>
            </a:r>
            <a:r>
              <a:rPr lang="en-US" dirty="0" err="1"/>
              <a:t>cần</a:t>
            </a:r>
            <a:r>
              <a:rPr lang="en-US" dirty="0"/>
              <a:t> </a:t>
            </a:r>
            <a:r>
              <a:rPr lang="en-US" dirty="0" err="1"/>
              <a:t>cài</a:t>
            </a:r>
            <a:r>
              <a:rPr lang="en-US" dirty="0"/>
              <a:t> </a:t>
            </a:r>
            <a:r>
              <a:rPr lang="en-US" dirty="0" err="1"/>
              <a:t>đặt</a:t>
            </a:r>
            <a:r>
              <a:rPr lang="en-US" dirty="0"/>
              <a:t> Python3, </a:t>
            </a:r>
            <a:r>
              <a:rPr lang="en-US" dirty="0" err="1"/>
              <a:t>và</a:t>
            </a:r>
            <a:r>
              <a:rPr lang="en-US" dirty="0"/>
              <a:t> </a:t>
            </a:r>
            <a:r>
              <a:rPr lang="en-US" dirty="0" err="1"/>
              <a:t>các</a:t>
            </a:r>
            <a:r>
              <a:rPr lang="en-US" dirty="0"/>
              <a:t> </a:t>
            </a:r>
            <a:r>
              <a:rPr lang="en-US" dirty="0" err="1"/>
              <a:t>thư</a:t>
            </a:r>
            <a:r>
              <a:rPr lang="en-US" dirty="0"/>
              <a:t> </a:t>
            </a:r>
            <a:r>
              <a:rPr lang="en-US" dirty="0" err="1"/>
              <a:t>viện</a:t>
            </a:r>
            <a:r>
              <a:rPr lang="en-US" dirty="0"/>
              <a:t> </a:t>
            </a:r>
            <a:r>
              <a:rPr lang="en-US" dirty="0" err="1"/>
              <a:t>cần</a:t>
            </a:r>
            <a:r>
              <a:rPr lang="en-US" dirty="0"/>
              <a:t> </a:t>
            </a:r>
            <a:r>
              <a:rPr lang="en-US" dirty="0" err="1"/>
              <a:t>thiết</a:t>
            </a:r>
            <a:r>
              <a:rPr lang="en-US" dirty="0"/>
              <a:t> </a:t>
            </a:r>
            <a:r>
              <a:rPr lang="en-US" dirty="0" err="1"/>
              <a:t>theo</a:t>
            </a:r>
            <a:r>
              <a:rPr lang="en-US" dirty="0"/>
              <a:t> </a:t>
            </a:r>
            <a:r>
              <a:rPr lang="en-US" dirty="0" err="1"/>
              <a:t>hướng</a:t>
            </a:r>
            <a:r>
              <a:rPr lang="en-US" dirty="0"/>
              <a:t> </a:t>
            </a:r>
            <a:r>
              <a:rPr lang="en-US" dirty="0" err="1"/>
              <a:t>dẫn</a:t>
            </a:r>
            <a:r>
              <a:rPr lang="en-US" dirty="0"/>
              <a:t> </a:t>
            </a:r>
            <a:r>
              <a:rPr lang="en-US" dirty="0" err="1"/>
              <a:t>sử</a:t>
            </a:r>
            <a:r>
              <a:rPr lang="en-US" dirty="0"/>
              <a:t> dung, </a:t>
            </a:r>
            <a:r>
              <a:rPr lang="en-US" dirty="0" err="1"/>
              <a:t>mở</a:t>
            </a:r>
            <a:r>
              <a:rPr lang="en-US" dirty="0"/>
              <a:t> </a:t>
            </a:r>
            <a:r>
              <a:rPr lang="en-US" dirty="0" err="1"/>
              <a:t>thư</a:t>
            </a:r>
            <a:r>
              <a:rPr lang="en-US" dirty="0"/>
              <a:t> </a:t>
            </a:r>
            <a:r>
              <a:rPr lang="en-US" dirty="0" err="1"/>
              <a:t>mục</a:t>
            </a:r>
            <a:r>
              <a:rPr lang="en-US" dirty="0"/>
              <a:t> Huffman</a:t>
            </a:r>
          </a:p>
          <a:p>
            <a:pPr>
              <a:buFontTx/>
              <a:buChar char="-"/>
            </a:pPr>
            <a:r>
              <a:rPr lang="en-US" dirty="0"/>
              <a:t>Trong terminal </a:t>
            </a:r>
            <a:r>
              <a:rPr lang="en-US" dirty="0" err="1"/>
              <a:t>gõ</a:t>
            </a: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Windows, </a:t>
            </a:r>
            <a:r>
              <a:rPr lang="en-US" dirty="0" err="1"/>
              <a:t>có</a:t>
            </a:r>
            <a:r>
              <a:rPr lang="en-US" dirty="0"/>
              <a:t> </a:t>
            </a:r>
            <a:r>
              <a:rPr lang="en-US" dirty="0" err="1"/>
              <a:t>thể</a:t>
            </a:r>
            <a:r>
              <a:rPr lang="en-US" dirty="0"/>
              <a:t> python </a:t>
            </a:r>
            <a:r>
              <a:rPr lang="en-US" dirty="0" err="1"/>
              <a:t>thay</a:t>
            </a:r>
            <a:r>
              <a:rPr lang="en-US" dirty="0"/>
              <a:t> </a:t>
            </a:r>
            <a:r>
              <a:rPr lang="en-US" dirty="0" err="1"/>
              <a:t>vì</a:t>
            </a:r>
            <a:r>
              <a:rPr lang="en-US" dirty="0"/>
              <a:t> python3 </a:t>
            </a:r>
          </a:p>
          <a:p>
            <a:pPr marL="0" indent="0">
              <a:buNone/>
            </a:pPr>
            <a:r>
              <a:rPr lang="en-US" dirty="0"/>
              <a:t>- Trong </a:t>
            </a:r>
            <a:r>
              <a:rPr lang="en-US" dirty="0" err="1"/>
              <a:t>đó</a:t>
            </a:r>
            <a:r>
              <a:rPr lang="en-US" dirty="0"/>
              <a:t> text.txt </a:t>
            </a:r>
            <a:r>
              <a:rPr lang="en-US" dirty="0" err="1"/>
              <a:t>là</a:t>
            </a:r>
            <a:r>
              <a:rPr lang="en-US" dirty="0"/>
              <a:t> </a:t>
            </a:r>
            <a:r>
              <a:rPr lang="en-US" dirty="0" err="1"/>
              <a:t>văn</a:t>
            </a:r>
            <a:r>
              <a:rPr lang="en-US" dirty="0"/>
              <a:t> </a:t>
            </a:r>
            <a:r>
              <a:rPr lang="en-US" dirty="0" err="1"/>
              <a:t>bản</a:t>
            </a:r>
            <a:r>
              <a:rPr lang="en-US" dirty="0"/>
              <a:t> </a:t>
            </a:r>
            <a:r>
              <a:rPr lang="en-US" dirty="0" err="1"/>
              <a:t>cần</a:t>
            </a:r>
            <a:r>
              <a:rPr lang="en-US" dirty="0"/>
              <a:t> </a:t>
            </a:r>
            <a:r>
              <a:rPr lang="en-US" dirty="0" err="1"/>
              <a:t>mã</a:t>
            </a:r>
            <a:r>
              <a:rPr lang="en-US" dirty="0"/>
              <a:t> </a:t>
            </a:r>
            <a:r>
              <a:rPr lang="en-US" dirty="0" err="1"/>
              <a:t>hoá</a:t>
            </a:r>
            <a:r>
              <a:rPr lang="en-US" dirty="0"/>
              <a:t> </a:t>
            </a:r>
          </a:p>
          <a:p>
            <a:endParaRPr lang="en-US" dirty="0"/>
          </a:p>
        </p:txBody>
      </p:sp>
      <p:pic>
        <p:nvPicPr>
          <p:cNvPr id="9" name="Picture 8" descr="Text&#10;&#10;Description automatically generated">
            <a:extLst>
              <a:ext uri="{FF2B5EF4-FFF2-40B4-BE49-F238E27FC236}">
                <a16:creationId xmlns:a16="http://schemas.microsoft.com/office/drawing/2014/main" id="{28F31EDD-6320-4253-9FA8-7893C07B2C3E}"/>
              </a:ext>
            </a:extLst>
          </p:cNvPr>
          <p:cNvPicPr>
            <a:picLocks noChangeAspect="1"/>
          </p:cNvPicPr>
          <p:nvPr/>
        </p:nvPicPr>
        <p:blipFill rotWithShape="1">
          <a:blip r:embed="rId2">
            <a:extLst>
              <a:ext uri="{28A0092B-C50C-407E-A947-70E740481C1C}">
                <a14:useLocalDpi xmlns:a14="http://schemas.microsoft.com/office/drawing/2010/main" val="0"/>
              </a:ext>
            </a:extLst>
          </a:blip>
          <a:srcRect b="78180"/>
          <a:stretch/>
        </p:blipFill>
        <p:spPr>
          <a:xfrm>
            <a:off x="971365" y="3149262"/>
            <a:ext cx="7201270" cy="1014306"/>
          </a:xfrm>
          <a:prstGeom prst="rect">
            <a:avLst/>
          </a:prstGeom>
        </p:spPr>
      </p:pic>
    </p:spTree>
    <p:extLst>
      <p:ext uri="{BB962C8B-B14F-4D97-AF65-F5344CB8AC3E}">
        <p14:creationId xmlns:p14="http://schemas.microsoft.com/office/powerpoint/2010/main" val="373353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Kết</a:t>
            </a:r>
            <a:r>
              <a:rPr lang="en-US" dirty="0"/>
              <a:t> </a:t>
            </a:r>
            <a:r>
              <a:rPr lang="en-US" dirty="0" err="1"/>
              <a:t>quả</a:t>
            </a:r>
            <a:endParaRPr lang="en-US" dirty="0"/>
          </a:p>
          <a:p>
            <a:pPr marL="0" indent="0">
              <a:buNone/>
            </a:pPr>
            <a:r>
              <a:rPr lang="en-US" dirty="0"/>
              <a:t>- </a:t>
            </a:r>
            <a:r>
              <a:rPr lang="en-US" dirty="0" err="1"/>
              <a:t>Với</a:t>
            </a:r>
            <a:r>
              <a:rPr lang="en-US" dirty="0"/>
              <a:t> </a:t>
            </a:r>
            <a:r>
              <a:rPr lang="en-US" dirty="0" err="1"/>
              <a:t>văn</a:t>
            </a:r>
            <a:r>
              <a:rPr lang="en-US" dirty="0"/>
              <a:t> </a:t>
            </a:r>
            <a:r>
              <a:rPr lang="en-US" dirty="0" err="1"/>
              <a:t>bản</a:t>
            </a:r>
            <a:r>
              <a:rPr lang="en-US" dirty="0"/>
              <a:t> “AAAAAAABCCCCCCDDEEEEE”</a:t>
            </a:r>
            <a:br>
              <a:rPr lang="en-US" dirty="0"/>
            </a:br>
            <a:endParaRPr lang="en-US" dirty="0"/>
          </a:p>
        </p:txBody>
      </p:sp>
      <p:pic>
        <p:nvPicPr>
          <p:cNvPr id="6" name="Picture 5" descr="Text&#10;&#10;Description automatically generated">
            <a:extLst>
              <a:ext uri="{FF2B5EF4-FFF2-40B4-BE49-F238E27FC236}">
                <a16:creationId xmlns:a16="http://schemas.microsoft.com/office/drawing/2014/main" id="{3F907A7A-3820-A345-B889-17AB38E28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024644"/>
            <a:ext cx="6172200" cy="4309419"/>
          </a:xfrm>
          <a:prstGeom prst="rect">
            <a:avLst/>
          </a:prstGeom>
        </p:spPr>
      </p:pic>
    </p:spTree>
    <p:extLst>
      <p:ext uri="{BB962C8B-B14F-4D97-AF65-F5344CB8AC3E}">
        <p14:creationId xmlns:p14="http://schemas.microsoft.com/office/powerpoint/2010/main" val="2132616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Kết</a:t>
            </a:r>
            <a:r>
              <a:rPr lang="en-US" dirty="0"/>
              <a:t> </a:t>
            </a:r>
            <a:r>
              <a:rPr lang="en-US" dirty="0" err="1"/>
              <a:t>quả</a:t>
            </a:r>
            <a:endParaRPr lang="en-US" dirty="0"/>
          </a:p>
          <a:p>
            <a:pPr marL="0" indent="0">
              <a:buNone/>
            </a:pPr>
            <a:r>
              <a:rPr lang="en-US" dirty="0"/>
              <a:t>- </a:t>
            </a:r>
            <a:r>
              <a:rPr lang="en-US" dirty="0" err="1"/>
              <a:t>Với</a:t>
            </a:r>
            <a:r>
              <a:rPr lang="en-US" dirty="0"/>
              <a:t> </a:t>
            </a:r>
            <a:r>
              <a:rPr lang="en-US" dirty="0" err="1"/>
              <a:t>văn</a:t>
            </a:r>
            <a:r>
              <a:rPr lang="en-US" dirty="0"/>
              <a:t> </a:t>
            </a:r>
            <a:r>
              <a:rPr lang="en-US" dirty="0" err="1"/>
              <a:t>bản</a:t>
            </a:r>
            <a:r>
              <a:rPr lang="en-US" dirty="0"/>
              <a:t> </a:t>
            </a:r>
            <a:r>
              <a:rPr lang="en-US" dirty="0" err="1"/>
              <a:t>dài</a:t>
            </a:r>
            <a:r>
              <a:rPr lang="en-US" dirty="0"/>
              <a:t> </a:t>
            </a:r>
            <a:r>
              <a:rPr lang="en-US" dirty="0" err="1"/>
              <a:t>hơn</a:t>
            </a:r>
            <a:br>
              <a:rPr lang="en-US" dirty="0"/>
            </a:br>
            <a:endParaRPr lang="en-US" dirty="0"/>
          </a:p>
        </p:txBody>
      </p:sp>
      <p:sp>
        <p:nvSpPr>
          <p:cNvPr id="7" name="TextBox 6">
            <a:extLst>
              <a:ext uri="{FF2B5EF4-FFF2-40B4-BE49-F238E27FC236}">
                <a16:creationId xmlns:a16="http://schemas.microsoft.com/office/drawing/2014/main" id="{130DE27F-F022-4D75-84AD-786DEEDFC66B}"/>
              </a:ext>
            </a:extLst>
          </p:cNvPr>
          <p:cNvSpPr txBox="1"/>
          <p:nvPr/>
        </p:nvSpPr>
        <p:spPr>
          <a:xfrm>
            <a:off x="1055914" y="2095319"/>
            <a:ext cx="7032171" cy="3970318"/>
          </a:xfrm>
          <a:prstGeom prst="rect">
            <a:avLst/>
          </a:prstGeom>
          <a:noFill/>
        </p:spPr>
        <p:txBody>
          <a:bodyPr wrap="square">
            <a:spAutoFit/>
          </a:bodyPr>
          <a:lstStyle/>
          <a:p>
            <a:r>
              <a:rPr lang="en-SG" dirty="0"/>
              <a:t>"Lorem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Integer </a:t>
            </a:r>
            <a:r>
              <a:rPr lang="en-SG" dirty="0" err="1"/>
              <a:t>sollicitudin</a:t>
            </a:r>
            <a:r>
              <a:rPr lang="en-SG" dirty="0"/>
              <a:t> magna </a:t>
            </a:r>
            <a:r>
              <a:rPr lang="en-SG" dirty="0" err="1"/>
              <a:t>vel</a:t>
            </a:r>
            <a:r>
              <a:rPr lang="en-SG" dirty="0"/>
              <a:t> ligula cursus, in </a:t>
            </a:r>
            <a:r>
              <a:rPr lang="en-SG" dirty="0" err="1"/>
              <a:t>lobortis</a:t>
            </a:r>
            <a:r>
              <a:rPr lang="en-SG" dirty="0"/>
              <a:t> </a:t>
            </a:r>
            <a:r>
              <a:rPr lang="en-SG" dirty="0" err="1"/>
              <a:t>risus</a:t>
            </a:r>
            <a:r>
              <a:rPr lang="en-SG" dirty="0"/>
              <a:t> </a:t>
            </a:r>
            <a:r>
              <a:rPr lang="en-SG" dirty="0" err="1"/>
              <a:t>rutrum</a:t>
            </a:r>
            <a:r>
              <a:rPr lang="en-SG" dirty="0"/>
              <a:t>. </a:t>
            </a:r>
            <a:r>
              <a:rPr lang="en-SG" dirty="0" err="1"/>
              <a:t>Curabitur</a:t>
            </a:r>
            <a:r>
              <a:rPr lang="en-SG" dirty="0"/>
              <a:t> </a:t>
            </a:r>
            <a:r>
              <a:rPr lang="en-SG" dirty="0" err="1"/>
              <a:t>ut</a:t>
            </a:r>
            <a:r>
              <a:rPr lang="en-SG" dirty="0"/>
              <a:t> </a:t>
            </a:r>
            <a:r>
              <a:rPr lang="en-SG" dirty="0" err="1"/>
              <a:t>sollicitudin</a:t>
            </a:r>
            <a:r>
              <a:rPr lang="en-SG" dirty="0"/>
              <a:t> </a:t>
            </a:r>
            <a:r>
              <a:rPr lang="en-SG" dirty="0" err="1"/>
              <a:t>velit</a:t>
            </a:r>
            <a:r>
              <a:rPr lang="en-SG" dirty="0"/>
              <a:t>, </a:t>
            </a:r>
            <a:r>
              <a:rPr lang="en-SG" dirty="0" err="1"/>
              <a:t>eu</a:t>
            </a:r>
            <a:r>
              <a:rPr lang="en-SG" dirty="0"/>
              <a:t> gravida </a:t>
            </a:r>
            <a:r>
              <a:rPr lang="en-SG" dirty="0" err="1"/>
              <a:t>odio</a:t>
            </a:r>
            <a:r>
              <a:rPr lang="en-SG" dirty="0"/>
              <a:t>. </a:t>
            </a:r>
            <a:r>
              <a:rPr lang="en-SG" dirty="0" err="1"/>
              <a:t>Fusce</a:t>
            </a:r>
            <a:r>
              <a:rPr lang="en-SG" dirty="0"/>
              <a:t> </a:t>
            </a:r>
            <a:r>
              <a:rPr lang="en-SG" dirty="0" err="1"/>
              <a:t>eu</a:t>
            </a:r>
            <a:r>
              <a:rPr lang="en-SG" dirty="0"/>
              <a:t> </a:t>
            </a:r>
            <a:r>
              <a:rPr lang="en-SG" dirty="0" err="1"/>
              <a:t>urna</a:t>
            </a:r>
            <a:r>
              <a:rPr lang="en-SG" dirty="0"/>
              <a:t> ac </a:t>
            </a:r>
            <a:r>
              <a:rPr lang="en-SG" dirty="0" err="1"/>
              <a:t>erat</a:t>
            </a:r>
            <a:r>
              <a:rPr lang="en-SG" dirty="0"/>
              <a:t> </a:t>
            </a:r>
            <a:r>
              <a:rPr lang="en-SG" dirty="0" err="1"/>
              <a:t>sollicitudin</a:t>
            </a:r>
            <a:r>
              <a:rPr lang="en-SG" dirty="0"/>
              <a:t> </a:t>
            </a:r>
            <a:r>
              <a:rPr lang="en-SG" dirty="0" err="1"/>
              <a:t>egestas</a:t>
            </a:r>
            <a:r>
              <a:rPr lang="en-SG" dirty="0"/>
              <a:t>. </a:t>
            </a:r>
            <a:r>
              <a:rPr lang="en-SG" dirty="0" err="1"/>
              <a:t>Etiam</a:t>
            </a:r>
            <a:r>
              <a:rPr lang="en-SG" dirty="0"/>
              <a:t> </a:t>
            </a:r>
            <a:r>
              <a:rPr lang="en-SG" dirty="0" err="1"/>
              <a:t>blandit</a:t>
            </a:r>
            <a:r>
              <a:rPr lang="en-SG" dirty="0"/>
              <a:t> </a:t>
            </a:r>
            <a:r>
              <a:rPr lang="en-SG" dirty="0" err="1"/>
              <a:t>sagittis</a:t>
            </a:r>
            <a:r>
              <a:rPr lang="en-SG" dirty="0"/>
              <a:t> </a:t>
            </a:r>
            <a:r>
              <a:rPr lang="en-SG" dirty="0" err="1"/>
              <a:t>nisl</a:t>
            </a:r>
            <a:r>
              <a:rPr lang="en-SG" dirty="0"/>
              <a:t>, </a:t>
            </a:r>
            <a:r>
              <a:rPr lang="en-SG" dirty="0" err="1"/>
              <a:t>vel</a:t>
            </a:r>
            <a:r>
              <a:rPr lang="en-SG" dirty="0"/>
              <a:t> maximus </a:t>
            </a:r>
            <a:r>
              <a:rPr lang="en-SG" dirty="0" err="1"/>
              <a:t>nunc</a:t>
            </a:r>
            <a:r>
              <a:rPr lang="en-SG" dirty="0"/>
              <a:t> </a:t>
            </a:r>
            <a:r>
              <a:rPr lang="en-SG" dirty="0" err="1"/>
              <a:t>dapibus</a:t>
            </a:r>
            <a:r>
              <a:rPr lang="en-SG" dirty="0"/>
              <a:t> at. Nunc </a:t>
            </a:r>
            <a:r>
              <a:rPr lang="en-SG" dirty="0" err="1"/>
              <a:t>bibendum</a:t>
            </a:r>
            <a:r>
              <a:rPr lang="en-SG" dirty="0"/>
              <a:t> </a:t>
            </a:r>
            <a:r>
              <a:rPr lang="en-SG" dirty="0" err="1"/>
              <a:t>odio</a:t>
            </a:r>
            <a:r>
              <a:rPr lang="en-SG" dirty="0"/>
              <a:t> </a:t>
            </a:r>
            <a:r>
              <a:rPr lang="en-SG" dirty="0" err="1"/>
              <a:t>venenatis</a:t>
            </a:r>
            <a:r>
              <a:rPr lang="en-SG" dirty="0"/>
              <a:t> </a:t>
            </a:r>
            <a:r>
              <a:rPr lang="en-SG" dirty="0" err="1"/>
              <a:t>lacus</a:t>
            </a:r>
            <a:r>
              <a:rPr lang="en-SG" dirty="0"/>
              <a:t> </a:t>
            </a:r>
            <a:r>
              <a:rPr lang="en-SG" dirty="0" err="1"/>
              <a:t>porttitor</a:t>
            </a:r>
            <a:r>
              <a:rPr lang="en-SG" dirty="0"/>
              <a:t>, vestibulum </a:t>
            </a:r>
            <a:r>
              <a:rPr lang="en-SG" dirty="0" err="1"/>
              <a:t>condimentum</a:t>
            </a:r>
            <a:r>
              <a:rPr lang="en-SG" dirty="0"/>
              <a:t> </a:t>
            </a:r>
            <a:r>
              <a:rPr lang="en-SG" dirty="0" err="1"/>
              <a:t>metus</a:t>
            </a:r>
            <a:r>
              <a:rPr lang="en-SG" dirty="0"/>
              <a:t> convallis. </a:t>
            </a:r>
            <a:r>
              <a:rPr lang="en-SG" dirty="0" err="1"/>
              <a:t>Orci</a:t>
            </a:r>
            <a:r>
              <a:rPr lang="en-SG" dirty="0"/>
              <a:t> </a:t>
            </a:r>
            <a:r>
              <a:rPr lang="en-SG" dirty="0" err="1"/>
              <a:t>varius</a:t>
            </a:r>
            <a:r>
              <a:rPr lang="en-SG" dirty="0"/>
              <a:t> </a:t>
            </a:r>
            <a:r>
              <a:rPr lang="en-SG" dirty="0" err="1"/>
              <a:t>natoque</a:t>
            </a:r>
            <a:r>
              <a:rPr lang="en-SG" dirty="0"/>
              <a:t> </a:t>
            </a:r>
            <a:r>
              <a:rPr lang="en-SG" dirty="0" err="1"/>
              <a:t>penatibus</a:t>
            </a:r>
            <a:r>
              <a:rPr lang="en-SG" dirty="0"/>
              <a:t> et </a:t>
            </a:r>
            <a:r>
              <a:rPr lang="en-SG" dirty="0" err="1"/>
              <a:t>magnis</a:t>
            </a:r>
            <a:r>
              <a:rPr lang="en-SG" dirty="0"/>
              <a:t> dis parturient </a:t>
            </a:r>
            <a:r>
              <a:rPr lang="en-SG" dirty="0" err="1"/>
              <a:t>montes</a:t>
            </a:r>
            <a:r>
              <a:rPr lang="en-SG" dirty="0"/>
              <a:t>, </a:t>
            </a:r>
            <a:r>
              <a:rPr lang="en-SG" dirty="0" err="1"/>
              <a:t>nascetur</a:t>
            </a:r>
            <a:r>
              <a:rPr lang="en-SG" dirty="0"/>
              <a:t> </a:t>
            </a:r>
            <a:r>
              <a:rPr lang="en-SG" dirty="0" err="1"/>
              <a:t>ridiculus</a:t>
            </a:r>
            <a:r>
              <a:rPr lang="en-SG" dirty="0"/>
              <a:t> mus. Proin </a:t>
            </a:r>
            <a:r>
              <a:rPr lang="en-SG" dirty="0" err="1"/>
              <a:t>vel</a:t>
            </a:r>
            <a:r>
              <a:rPr lang="en-SG" dirty="0"/>
              <a:t> </a:t>
            </a:r>
            <a:r>
              <a:rPr lang="en-SG" dirty="0" err="1"/>
              <a:t>tempor</a:t>
            </a:r>
            <a:r>
              <a:rPr lang="en-SG" dirty="0"/>
              <a:t> </a:t>
            </a:r>
            <a:r>
              <a:rPr lang="en-SG" dirty="0" err="1"/>
              <a:t>odio</a:t>
            </a:r>
            <a:r>
              <a:rPr lang="en-SG" dirty="0"/>
              <a:t>. </a:t>
            </a:r>
            <a:r>
              <a:rPr lang="en-SG" dirty="0" err="1"/>
              <a:t>Praesent</a:t>
            </a:r>
            <a:r>
              <a:rPr lang="en-SG" dirty="0"/>
              <a:t> </a:t>
            </a:r>
            <a:r>
              <a:rPr lang="en-SG" dirty="0" err="1"/>
              <a:t>eu</a:t>
            </a:r>
            <a:r>
              <a:rPr lang="en-SG" dirty="0"/>
              <a:t> </a:t>
            </a:r>
            <a:r>
              <a:rPr lang="en-SG" dirty="0" err="1"/>
              <a:t>mauris</a:t>
            </a:r>
            <a:r>
              <a:rPr lang="en-SG" dirty="0"/>
              <a:t> id dui vestibulum </a:t>
            </a:r>
            <a:r>
              <a:rPr lang="en-SG" dirty="0" err="1"/>
              <a:t>pretium</a:t>
            </a:r>
            <a:r>
              <a:rPr lang="en-SG" dirty="0"/>
              <a:t> </a:t>
            </a:r>
            <a:r>
              <a:rPr lang="en-SG" dirty="0" err="1"/>
              <a:t>dignissim</a:t>
            </a:r>
            <a:r>
              <a:rPr lang="en-SG" dirty="0"/>
              <a:t> ac </a:t>
            </a:r>
            <a:r>
              <a:rPr lang="en-SG" dirty="0" err="1"/>
              <a:t>purus</a:t>
            </a:r>
            <a:r>
              <a:rPr lang="en-SG" dirty="0"/>
              <a:t>. </a:t>
            </a:r>
          </a:p>
          <a:p>
            <a:r>
              <a:rPr lang="en-SG" dirty="0"/>
              <a:t>Nam pharetra </a:t>
            </a:r>
            <a:r>
              <a:rPr lang="en-SG" dirty="0" err="1"/>
              <a:t>molestie</a:t>
            </a:r>
            <a:r>
              <a:rPr lang="en-SG" dirty="0"/>
              <a:t> </a:t>
            </a:r>
            <a:r>
              <a:rPr lang="en-SG" dirty="0" err="1"/>
              <a:t>sollicitudin</a:t>
            </a:r>
            <a:r>
              <a:rPr lang="en-SG" dirty="0"/>
              <a:t>. </a:t>
            </a:r>
            <a:r>
              <a:rPr lang="en-SG" dirty="0" err="1"/>
              <a:t>Etiam</a:t>
            </a:r>
            <a:r>
              <a:rPr lang="en-SG" dirty="0"/>
              <a:t> ante ex, </a:t>
            </a:r>
            <a:r>
              <a:rPr lang="en-SG" dirty="0" err="1"/>
              <a:t>blandit</a:t>
            </a:r>
            <a:r>
              <a:rPr lang="en-SG" dirty="0"/>
              <a:t> a </a:t>
            </a:r>
            <a:r>
              <a:rPr lang="en-SG" dirty="0" err="1"/>
              <a:t>elit</a:t>
            </a:r>
            <a:r>
              <a:rPr lang="en-SG" dirty="0"/>
              <a:t> </a:t>
            </a:r>
            <a:r>
              <a:rPr lang="en-SG" dirty="0" err="1"/>
              <a:t>sed</a:t>
            </a:r>
            <a:r>
              <a:rPr lang="en-SG" dirty="0"/>
              <a:t>, </a:t>
            </a:r>
            <a:r>
              <a:rPr lang="en-SG" dirty="0" err="1"/>
              <a:t>efficitur</a:t>
            </a:r>
            <a:r>
              <a:rPr lang="en-SG" dirty="0"/>
              <a:t> </a:t>
            </a:r>
            <a:r>
              <a:rPr lang="en-SG" dirty="0" err="1"/>
              <a:t>volutpat</a:t>
            </a:r>
            <a:r>
              <a:rPr lang="en-SG" dirty="0"/>
              <a:t> magna. Nunc semper, </a:t>
            </a:r>
            <a:r>
              <a:rPr lang="en-SG" dirty="0" err="1"/>
              <a:t>lacus</a:t>
            </a:r>
            <a:r>
              <a:rPr lang="en-SG" dirty="0"/>
              <a:t> </a:t>
            </a:r>
            <a:r>
              <a:rPr lang="en-SG" dirty="0" err="1"/>
              <a:t>quis</a:t>
            </a:r>
            <a:r>
              <a:rPr lang="en-SG" dirty="0"/>
              <a:t> </a:t>
            </a:r>
            <a:r>
              <a:rPr lang="en-SG" dirty="0" err="1"/>
              <a:t>egestas</a:t>
            </a:r>
            <a:r>
              <a:rPr lang="en-SG" dirty="0"/>
              <a:t> </a:t>
            </a:r>
            <a:r>
              <a:rPr lang="en-SG" dirty="0" err="1"/>
              <a:t>fringilla</a:t>
            </a:r>
            <a:r>
              <a:rPr lang="en-SG" dirty="0"/>
              <a:t>, mi ligula </a:t>
            </a:r>
            <a:r>
              <a:rPr lang="en-SG" dirty="0" err="1"/>
              <a:t>rhoncus</a:t>
            </a:r>
            <a:r>
              <a:rPr lang="en-SG" dirty="0"/>
              <a:t> eros, id </a:t>
            </a:r>
            <a:r>
              <a:rPr lang="en-SG" dirty="0" err="1"/>
              <a:t>sodales</a:t>
            </a:r>
            <a:r>
              <a:rPr lang="en-SG" dirty="0"/>
              <a:t> </a:t>
            </a:r>
            <a:r>
              <a:rPr lang="en-SG" dirty="0" err="1"/>
              <a:t>augue</a:t>
            </a:r>
            <a:r>
              <a:rPr lang="en-SG" dirty="0"/>
              <a:t> nisi </a:t>
            </a:r>
            <a:r>
              <a:rPr lang="en-SG" dirty="0" err="1"/>
              <a:t>sed</a:t>
            </a:r>
            <a:r>
              <a:rPr lang="en-SG" dirty="0"/>
              <a:t> </a:t>
            </a:r>
            <a:r>
              <a:rPr lang="en-SG" dirty="0" err="1"/>
              <a:t>felis</a:t>
            </a:r>
            <a:r>
              <a:rPr lang="en-SG" dirty="0"/>
              <a:t>. </a:t>
            </a:r>
            <a:r>
              <a:rPr lang="en-SG" dirty="0" err="1"/>
              <a:t>Phasellus</a:t>
            </a:r>
            <a:r>
              <a:rPr lang="en-SG" dirty="0"/>
              <a:t> </a:t>
            </a:r>
            <a:r>
              <a:rPr lang="en-SG" dirty="0" err="1"/>
              <a:t>viverra</a:t>
            </a:r>
            <a:r>
              <a:rPr lang="en-SG" dirty="0"/>
              <a:t> </a:t>
            </a:r>
            <a:r>
              <a:rPr lang="en-SG" dirty="0" err="1"/>
              <a:t>viverra</a:t>
            </a:r>
            <a:r>
              <a:rPr lang="en-SG" dirty="0"/>
              <a:t> </a:t>
            </a:r>
            <a:r>
              <a:rPr lang="en-SG" dirty="0" err="1"/>
              <a:t>vehicula</a:t>
            </a:r>
            <a:r>
              <a:rPr lang="en-SG" dirty="0"/>
              <a:t>. </a:t>
            </a:r>
            <a:r>
              <a:rPr lang="en-SG" dirty="0" err="1"/>
              <a:t>Nulla</a:t>
            </a:r>
            <a:r>
              <a:rPr lang="en-SG" dirty="0"/>
              <a:t> </a:t>
            </a:r>
            <a:r>
              <a:rPr lang="en-SG" dirty="0" err="1"/>
              <a:t>vel</a:t>
            </a:r>
            <a:r>
              <a:rPr lang="en-SG" dirty="0"/>
              <a:t> </a:t>
            </a:r>
            <a:r>
              <a:rPr lang="en-SG" dirty="0" err="1"/>
              <a:t>lobortis</a:t>
            </a:r>
            <a:r>
              <a:rPr lang="en-SG" dirty="0"/>
              <a:t> </a:t>
            </a:r>
            <a:r>
              <a:rPr lang="en-SG" dirty="0" err="1"/>
              <a:t>massa</a:t>
            </a:r>
            <a:r>
              <a:rPr lang="en-SG" dirty="0"/>
              <a:t>. Cras non </a:t>
            </a:r>
            <a:r>
              <a:rPr lang="en-SG" dirty="0" err="1"/>
              <a:t>orci</a:t>
            </a:r>
            <a:r>
              <a:rPr lang="en-SG" dirty="0"/>
              <a:t> </a:t>
            </a:r>
            <a:r>
              <a:rPr lang="en-SG" dirty="0" err="1"/>
              <a:t>nibh</a:t>
            </a:r>
            <a:r>
              <a:rPr lang="en-SG" dirty="0"/>
              <a:t>. </a:t>
            </a:r>
            <a:r>
              <a:rPr lang="en-SG" dirty="0" err="1"/>
              <a:t>Phasellus</a:t>
            </a:r>
            <a:r>
              <a:rPr lang="en-SG" dirty="0"/>
              <a:t> sit </a:t>
            </a:r>
            <a:r>
              <a:rPr lang="en-SG" dirty="0" err="1"/>
              <a:t>amet</a:t>
            </a:r>
            <a:r>
              <a:rPr lang="en-SG" dirty="0"/>
              <a:t> ante </a:t>
            </a:r>
            <a:r>
              <a:rPr lang="en-SG" dirty="0" err="1"/>
              <a:t>sagittis</a:t>
            </a:r>
            <a:r>
              <a:rPr lang="en-SG" dirty="0"/>
              <a:t>, </a:t>
            </a:r>
            <a:r>
              <a:rPr lang="en-SG" dirty="0" err="1"/>
              <a:t>dignissim</a:t>
            </a:r>
            <a:r>
              <a:rPr lang="en-SG" dirty="0"/>
              <a:t> </a:t>
            </a:r>
            <a:r>
              <a:rPr lang="en-SG" dirty="0" err="1"/>
              <a:t>massa</a:t>
            </a:r>
            <a:r>
              <a:rPr lang="en-SG" dirty="0"/>
              <a:t> </a:t>
            </a:r>
            <a:r>
              <a:rPr lang="en-SG" dirty="0" err="1"/>
              <a:t>ut</a:t>
            </a:r>
            <a:r>
              <a:rPr lang="en-SG" dirty="0"/>
              <a:t>, </a:t>
            </a:r>
            <a:r>
              <a:rPr lang="en-SG" dirty="0" err="1"/>
              <a:t>interdum</a:t>
            </a:r>
            <a:r>
              <a:rPr lang="en-SG" dirty="0"/>
              <a:t> </a:t>
            </a:r>
            <a:r>
              <a:rPr lang="en-SG" dirty="0" err="1"/>
              <a:t>nibh</a:t>
            </a:r>
            <a:r>
              <a:rPr lang="en-SG" dirty="0"/>
              <a:t>. Vestibulum </a:t>
            </a:r>
            <a:r>
              <a:rPr lang="en-SG" dirty="0" err="1"/>
              <a:t>vel</a:t>
            </a:r>
            <a:r>
              <a:rPr lang="en-SG" dirty="0"/>
              <a:t> </a:t>
            </a:r>
            <a:r>
              <a:rPr lang="en-SG" dirty="0" err="1"/>
              <a:t>scelerisque</a:t>
            </a:r>
            <a:r>
              <a:rPr lang="en-SG" dirty="0"/>
              <a:t> </a:t>
            </a:r>
            <a:r>
              <a:rPr lang="en-SG" dirty="0" err="1"/>
              <a:t>felis</a:t>
            </a:r>
            <a:r>
              <a:rPr lang="en-SG" dirty="0"/>
              <a:t>."</a:t>
            </a:r>
          </a:p>
        </p:txBody>
      </p:sp>
    </p:spTree>
    <p:extLst>
      <p:ext uri="{BB962C8B-B14F-4D97-AF65-F5344CB8AC3E}">
        <p14:creationId xmlns:p14="http://schemas.microsoft.com/office/powerpoint/2010/main" val="210457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Kết</a:t>
            </a:r>
            <a:r>
              <a:rPr lang="en-US" dirty="0"/>
              <a:t> </a:t>
            </a:r>
            <a:r>
              <a:rPr lang="en-US" dirty="0" err="1"/>
              <a:t>quả</a:t>
            </a:r>
            <a:endParaRPr lang="en-US" dirty="0"/>
          </a:p>
          <a:p>
            <a:pPr marL="0" indent="0">
              <a:buNone/>
            </a:pPr>
            <a:r>
              <a:rPr lang="en-US" dirty="0"/>
              <a:t>- </a:t>
            </a:r>
            <a:r>
              <a:rPr lang="en-US" dirty="0" err="1"/>
              <a:t>Với</a:t>
            </a:r>
            <a:r>
              <a:rPr lang="en-US" dirty="0"/>
              <a:t> </a:t>
            </a:r>
            <a:r>
              <a:rPr lang="en-US" dirty="0" err="1"/>
              <a:t>văn</a:t>
            </a:r>
            <a:r>
              <a:rPr lang="en-US" dirty="0"/>
              <a:t> </a:t>
            </a:r>
            <a:r>
              <a:rPr lang="en-US" dirty="0" err="1"/>
              <a:t>bản</a:t>
            </a:r>
            <a:r>
              <a:rPr lang="en-US" dirty="0"/>
              <a:t> </a:t>
            </a:r>
            <a:r>
              <a:rPr lang="en-US" dirty="0" err="1"/>
              <a:t>dài</a:t>
            </a:r>
            <a:r>
              <a:rPr lang="en-US" dirty="0"/>
              <a:t> </a:t>
            </a:r>
            <a:r>
              <a:rPr lang="en-US" dirty="0" err="1"/>
              <a:t>hơn</a:t>
            </a:r>
            <a:br>
              <a:rPr lang="en-US" dirty="0"/>
            </a:br>
            <a:endParaRPr lang="en-US" dirty="0"/>
          </a:p>
        </p:txBody>
      </p:sp>
      <p:pic>
        <p:nvPicPr>
          <p:cNvPr id="9" name="Picture 8">
            <a:extLst>
              <a:ext uri="{FF2B5EF4-FFF2-40B4-BE49-F238E27FC236}">
                <a16:creationId xmlns:a16="http://schemas.microsoft.com/office/drawing/2014/main" id="{0933BF8C-6F01-4558-BEF1-56435D905B26}"/>
              </a:ext>
            </a:extLst>
          </p:cNvPr>
          <p:cNvPicPr>
            <a:picLocks noChangeAspect="1"/>
          </p:cNvPicPr>
          <p:nvPr/>
        </p:nvPicPr>
        <p:blipFill>
          <a:blip r:embed="rId2"/>
          <a:stretch>
            <a:fillRect/>
          </a:stretch>
        </p:blipFill>
        <p:spPr>
          <a:xfrm>
            <a:off x="1597045" y="1984816"/>
            <a:ext cx="5776211" cy="4438469"/>
          </a:xfrm>
          <a:prstGeom prst="rect">
            <a:avLst/>
          </a:prstGeom>
        </p:spPr>
      </p:pic>
    </p:spTree>
    <p:extLst>
      <p:ext uri="{BB962C8B-B14F-4D97-AF65-F5344CB8AC3E}">
        <p14:creationId xmlns:p14="http://schemas.microsoft.com/office/powerpoint/2010/main" val="718094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r>
              <a:rPr lang="en-US" dirty="0" err="1"/>
              <a:t>Với</a:t>
            </a:r>
            <a:r>
              <a:rPr lang="en-US" dirty="0"/>
              <a:t> </a:t>
            </a:r>
            <a:r>
              <a:rPr lang="en-US" dirty="0" err="1"/>
              <a:t>dữ</a:t>
            </a:r>
            <a:r>
              <a:rPr lang="en-US" dirty="0"/>
              <a:t> </a:t>
            </a:r>
            <a:r>
              <a:rPr lang="en-US" dirty="0" err="1"/>
              <a:t>liệu</a:t>
            </a:r>
            <a:r>
              <a:rPr lang="en-US" dirty="0"/>
              <a:t> 4 bit </a:t>
            </a:r>
            <a:r>
              <a:rPr lang="en-US" dirty="0" err="1"/>
              <a:t>thêm</a:t>
            </a:r>
            <a:r>
              <a:rPr lang="en-US" dirty="0"/>
              <a:t> 3 bit</a:t>
            </a:r>
          </a:p>
          <a:p>
            <a:pPr marL="0" indent="0">
              <a:buNone/>
            </a:pPr>
            <a:r>
              <a:rPr lang="en-US" dirty="0"/>
              <a:t>parity p1, p2, p3</a:t>
            </a:r>
          </a:p>
          <a:p>
            <a:pPr marL="0" indent="0">
              <a:buNone/>
            </a:pPr>
            <a:endParaRPr lang="en-US" dirty="0"/>
          </a:p>
          <a:p>
            <a:r>
              <a:rPr lang="en-US" dirty="0" err="1"/>
              <a:t>Mã</a:t>
            </a:r>
            <a:r>
              <a:rPr lang="en-US" dirty="0"/>
              <a:t> </a:t>
            </a:r>
            <a:r>
              <a:rPr lang="en-US" dirty="0" err="1"/>
              <a:t>truyền</a:t>
            </a:r>
            <a:r>
              <a:rPr lang="en-US" dirty="0"/>
              <a:t> </a:t>
            </a:r>
            <a:r>
              <a:rPr lang="en-US" dirty="0" err="1"/>
              <a:t>đi</a:t>
            </a:r>
            <a:r>
              <a:rPr lang="en-US" dirty="0"/>
              <a:t> </a:t>
            </a:r>
            <a:r>
              <a:rPr lang="en-US" dirty="0" err="1"/>
              <a:t>là</a:t>
            </a:r>
            <a:r>
              <a:rPr lang="en-US" dirty="0"/>
              <a:t> </a:t>
            </a:r>
            <a:r>
              <a:rPr lang="en-US" dirty="0" err="1"/>
              <a:t>mã</a:t>
            </a:r>
            <a:r>
              <a:rPr lang="en-US" dirty="0"/>
              <a:t> 7 bit</a:t>
            </a:r>
          </a:p>
          <a:p>
            <a:pPr marL="0" indent="0">
              <a:buNone/>
            </a:pPr>
            <a:r>
              <a:rPr lang="en-US" dirty="0"/>
              <a:t>p1, p2, d4, p3, d3, d2, d1</a:t>
            </a:r>
          </a:p>
          <a:p>
            <a:pPr marL="0" indent="0">
              <a:buNone/>
            </a:pPr>
            <a:endParaRPr lang="en-US" dirty="0"/>
          </a:p>
          <a:p>
            <a:r>
              <a:rPr lang="en-US" dirty="0"/>
              <a:t>Trong </a:t>
            </a:r>
            <a:r>
              <a:rPr lang="en-US" dirty="0" err="1"/>
              <a:t>đó</a:t>
            </a:r>
            <a:r>
              <a:rPr lang="en-US" dirty="0"/>
              <a:t> p1, p2, p3 </a:t>
            </a:r>
            <a:r>
              <a:rPr lang="en-US" dirty="0" err="1"/>
              <a:t>được</a:t>
            </a:r>
            <a:r>
              <a:rPr lang="en-US" dirty="0"/>
              <a:t> </a:t>
            </a:r>
            <a:r>
              <a:rPr lang="en-US" dirty="0" err="1"/>
              <a:t>tính</a:t>
            </a:r>
            <a:r>
              <a:rPr lang="en-US" dirty="0"/>
              <a:t>:</a:t>
            </a:r>
          </a:p>
          <a:p>
            <a:pPr marL="457200" lvl="1" indent="0">
              <a:buNone/>
            </a:pPr>
            <a:r>
              <a:rPr lang="en-US" dirty="0"/>
              <a:t>p1 = d1 ^ d2 ^ d4</a:t>
            </a:r>
          </a:p>
          <a:p>
            <a:pPr marL="457200" lvl="1" indent="0">
              <a:buNone/>
            </a:pPr>
            <a:r>
              <a:rPr lang="en-US" dirty="0"/>
              <a:t>p2 = d1 ^ d3 ^ d4</a:t>
            </a:r>
          </a:p>
          <a:p>
            <a:pPr marL="457200" lvl="1" indent="0">
              <a:buNone/>
            </a:pPr>
            <a:r>
              <a:rPr lang="en-US" dirty="0"/>
              <a:t>p3 = d2 ^ d3 ^ d4</a:t>
            </a:r>
          </a:p>
          <a:p>
            <a:endParaRPr lang="en-US" dirty="0"/>
          </a:p>
        </p:txBody>
      </p:sp>
      <p:pic>
        <p:nvPicPr>
          <p:cNvPr id="1028" name="Picture 4" descr="Mã Hamming – Wikipedia tiếng Việt">
            <a:extLst>
              <a:ext uri="{FF2B5EF4-FFF2-40B4-BE49-F238E27FC236}">
                <a16:creationId xmlns:a16="http://schemas.microsoft.com/office/drawing/2014/main" id="{E354B6A8-4F6E-49DC-ADCD-AE660AF85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85" y="1909853"/>
            <a:ext cx="3273198" cy="303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03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a:t>2.1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r>
              <a:rPr lang="en-US" dirty="0" err="1"/>
              <a:t>Dữ</a:t>
            </a:r>
            <a:r>
              <a:rPr lang="en-US" dirty="0"/>
              <a:t> </a:t>
            </a:r>
            <a:r>
              <a:rPr lang="en-US" dirty="0" err="1"/>
              <a:t>liệu</a:t>
            </a:r>
            <a:r>
              <a:rPr lang="en-US" dirty="0"/>
              <a:t> </a:t>
            </a:r>
            <a:r>
              <a:rPr lang="en-US" dirty="0" err="1"/>
              <a:t>nhận</a:t>
            </a:r>
            <a:r>
              <a:rPr lang="en-US" dirty="0"/>
              <a:t> </a:t>
            </a:r>
            <a:r>
              <a:rPr lang="en-US" dirty="0" err="1"/>
              <a:t>được</a:t>
            </a:r>
            <a:r>
              <a:rPr lang="en-US" dirty="0"/>
              <a:t> </a:t>
            </a:r>
            <a:r>
              <a:rPr lang="en-US" dirty="0" err="1"/>
              <a:t>tiến</a:t>
            </a:r>
            <a:r>
              <a:rPr lang="en-US" dirty="0"/>
              <a:t> </a:t>
            </a:r>
            <a:r>
              <a:rPr lang="en-US" dirty="0" err="1"/>
              <a:t>hành</a:t>
            </a:r>
            <a:r>
              <a:rPr lang="en-US" dirty="0"/>
              <a:t> </a:t>
            </a:r>
            <a:r>
              <a:rPr lang="en-US" dirty="0" err="1"/>
              <a:t>kiểm</a:t>
            </a:r>
            <a:r>
              <a:rPr lang="en-US" dirty="0"/>
              <a:t> </a:t>
            </a:r>
            <a:r>
              <a:rPr lang="en-US" dirty="0" err="1"/>
              <a:t>tra</a:t>
            </a:r>
            <a:endParaRPr lang="en-US" dirty="0"/>
          </a:p>
          <a:p>
            <a:r>
              <a:rPr lang="en-US" dirty="0"/>
              <a:t>3 bit </a:t>
            </a:r>
            <a:r>
              <a:rPr lang="en-US" dirty="0" err="1"/>
              <a:t>kiểm</a:t>
            </a:r>
            <a:r>
              <a:rPr lang="en-US" dirty="0"/>
              <a:t> </a:t>
            </a:r>
            <a:r>
              <a:rPr lang="en-US" dirty="0" err="1"/>
              <a:t>tra</a:t>
            </a:r>
            <a:r>
              <a:rPr lang="en-US" dirty="0"/>
              <a:t> c1, c2, c3</a:t>
            </a:r>
          </a:p>
          <a:p>
            <a:pPr marL="457200" lvl="1" indent="0">
              <a:buNone/>
            </a:pPr>
            <a:r>
              <a:rPr lang="en-US" dirty="0"/>
              <a:t>c1 = p1 ^ d1 ^ d2 ^ d4</a:t>
            </a:r>
          </a:p>
          <a:p>
            <a:pPr marL="457200" lvl="1" indent="0">
              <a:buNone/>
            </a:pPr>
            <a:r>
              <a:rPr lang="en-US" dirty="0"/>
              <a:t>c2 = p2 ^ d1 ^ d3 ^ d4</a:t>
            </a:r>
          </a:p>
          <a:p>
            <a:pPr marL="457200" lvl="1" indent="0">
              <a:buNone/>
            </a:pPr>
            <a:r>
              <a:rPr lang="en-US" dirty="0"/>
              <a:t>c3 = p3 ^ d2 ^ d3 ^ d4</a:t>
            </a:r>
          </a:p>
          <a:p>
            <a:pPr marL="457200" lvl="1" indent="0">
              <a:buNone/>
            </a:pPr>
            <a:endParaRPr lang="en-US" dirty="0"/>
          </a:p>
          <a:p>
            <a:pPr marL="457200" lvl="1" indent="0">
              <a:buNone/>
            </a:pPr>
            <a:r>
              <a:rPr lang="en-US" dirty="0"/>
              <a:t>c1,c2,c3 </a:t>
            </a:r>
            <a:r>
              <a:rPr lang="en-US" dirty="0" err="1"/>
              <a:t>cho</a:t>
            </a:r>
            <a:r>
              <a:rPr lang="en-US" dirty="0"/>
              <a:t> </a:t>
            </a:r>
            <a:r>
              <a:rPr lang="en-US" dirty="0" err="1"/>
              <a:t>biết</a:t>
            </a:r>
            <a:r>
              <a:rPr lang="en-US" dirty="0"/>
              <a:t> </a:t>
            </a:r>
            <a:r>
              <a:rPr lang="en-US" dirty="0" err="1"/>
              <a:t>mã</a:t>
            </a:r>
            <a:r>
              <a:rPr lang="en-US" dirty="0"/>
              <a:t> </a:t>
            </a:r>
            <a:r>
              <a:rPr lang="en-US" dirty="0" err="1"/>
              <a:t>nhận</a:t>
            </a:r>
            <a:r>
              <a:rPr lang="en-US" dirty="0"/>
              <a:t> </a:t>
            </a:r>
            <a:r>
              <a:rPr lang="en-US" dirty="0" err="1"/>
              <a:t>được</a:t>
            </a:r>
            <a:endParaRPr lang="en-US" dirty="0"/>
          </a:p>
          <a:p>
            <a:pPr marL="457200" lvl="1" indent="0">
              <a:buNone/>
            </a:pPr>
            <a:r>
              <a:rPr lang="en-US" dirty="0" err="1"/>
              <a:t>có</a:t>
            </a:r>
            <a:r>
              <a:rPr lang="en-US" dirty="0"/>
              <a:t> </a:t>
            </a:r>
            <a:r>
              <a:rPr lang="en-US" dirty="0" err="1"/>
              <a:t>lỗi</a:t>
            </a:r>
            <a:r>
              <a:rPr lang="en-US" dirty="0"/>
              <a:t> hay </a:t>
            </a:r>
            <a:r>
              <a:rPr lang="en-US" dirty="0" err="1"/>
              <a:t>không</a:t>
            </a:r>
            <a:r>
              <a:rPr lang="en-US" dirty="0"/>
              <a:t> </a:t>
            </a:r>
            <a:r>
              <a:rPr lang="en-US" dirty="0" err="1"/>
              <a:t>và</a:t>
            </a:r>
            <a:r>
              <a:rPr lang="en-US" dirty="0"/>
              <a:t> </a:t>
            </a:r>
            <a:r>
              <a:rPr lang="en-US" dirty="0" err="1"/>
              <a:t>cho</a:t>
            </a:r>
            <a:r>
              <a:rPr lang="en-US" dirty="0"/>
              <a:t> </a:t>
            </a:r>
            <a:r>
              <a:rPr lang="en-US" dirty="0" err="1"/>
              <a:t>biết</a:t>
            </a:r>
            <a:r>
              <a:rPr lang="en-US" dirty="0"/>
              <a:t> </a:t>
            </a:r>
            <a:r>
              <a:rPr lang="en-US" dirty="0" err="1"/>
              <a:t>vị</a:t>
            </a:r>
            <a:r>
              <a:rPr lang="en-US" dirty="0"/>
              <a:t> </a:t>
            </a:r>
            <a:r>
              <a:rPr lang="en-US" dirty="0" err="1"/>
              <a:t>trí</a:t>
            </a:r>
            <a:r>
              <a:rPr lang="en-US" dirty="0"/>
              <a:t> </a:t>
            </a:r>
            <a:r>
              <a:rPr lang="en-US" dirty="0" err="1"/>
              <a:t>lỗi</a:t>
            </a:r>
            <a:endParaRPr lang="en-US" dirty="0"/>
          </a:p>
          <a:p>
            <a:pPr marL="457200" lvl="1" indent="0">
              <a:buNone/>
            </a:pPr>
            <a:endParaRPr lang="en-US" dirty="0"/>
          </a:p>
          <a:p>
            <a:pPr marL="457200" lvl="1" indent="0">
              <a:buNone/>
            </a:pPr>
            <a:r>
              <a:rPr lang="en-US" dirty="0"/>
              <a:t>VD: c1,c2,c3 = 010 -&gt; </a:t>
            </a:r>
            <a:r>
              <a:rPr lang="en-US" dirty="0" err="1"/>
              <a:t>lỗi</a:t>
            </a:r>
            <a:r>
              <a:rPr lang="en-US" dirty="0"/>
              <a:t> ở </a:t>
            </a:r>
            <a:r>
              <a:rPr lang="en-US" dirty="0" err="1"/>
              <a:t>vị</a:t>
            </a:r>
            <a:r>
              <a:rPr lang="en-US" dirty="0"/>
              <a:t> </a:t>
            </a:r>
            <a:r>
              <a:rPr lang="en-US" dirty="0" err="1"/>
              <a:t>trí</a:t>
            </a:r>
            <a:r>
              <a:rPr lang="en-US" dirty="0"/>
              <a:t> </a:t>
            </a:r>
            <a:r>
              <a:rPr lang="en-US" dirty="0" err="1"/>
              <a:t>thứ</a:t>
            </a:r>
            <a:r>
              <a:rPr lang="en-US" dirty="0"/>
              <a:t> 2</a:t>
            </a:r>
          </a:p>
        </p:txBody>
      </p:sp>
      <p:pic>
        <p:nvPicPr>
          <p:cNvPr id="1028" name="Picture 4" descr="Mã Hamming – Wikipedia tiếng Việt">
            <a:extLst>
              <a:ext uri="{FF2B5EF4-FFF2-40B4-BE49-F238E27FC236}">
                <a16:creationId xmlns:a16="http://schemas.microsoft.com/office/drawing/2014/main" id="{E354B6A8-4F6E-49DC-ADCD-AE660AF85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85" y="1909853"/>
            <a:ext cx="3273198" cy="303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37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a:t>File </a:t>
            </a:r>
            <a:r>
              <a:rPr lang="en-US" dirty="0" err="1"/>
              <a:t>âm</a:t>
            </a:r>
            <a:r>
              <a:rPr lang="en-US" dirty="0"/>
              <a:t> </a:t>
            </a:r>
            <a:r>
              <a:rPr lang="en-US" dirty="0" err="1"/>
              <a:t>thanh</a:t>
            </a:r>
            <a:r>
              <a:rPr lang="en-US" dirty="0"/>
              <a:t> 8-bit</a:t>
            </a:r>
          </a:p>
        </p:txBody>
      </p:sp>
      <p:pic>
        <p:nvPicPr>
          <p:cNvPr id="6" name="Picture 5" descr="Chart, histogram&#10;&#10;Description automatically generated">
            <a:extLst>
              <a:ext uri="{FF2B5EF4-FFF2-40B4-BE49-F238E27FC236}">
                <a16:creationId xmlns:a16="http://schemas.microsoft.com/office/drawing/2014/main" id="{A79F939A-25F9-4F98-B159-8001B04F8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2450" y="1356675"/>
            <a:ext cx="6319100" cy="4739325"/>
          </a:xfrm>
          <a:prstGeom prst="rect">
            <a:avLst/>
          </a:prstGeom>
        </p:spPr>
      </p:pic>
      <p:pic>
        <p:nvPicPr>
          <p:cNvPr id="7" name="sound">
            <a:hlinkClick r:id="" action="ppaction://media"/>
            <a:extLst>
              <a:ext uri="{FF2B5EF4-FFF2-40B4-BE49-F238E27FC236}">
                <a16:creationId xmlns:a16="http://schemas.microsoft.com/office/drawing/2014/main" id="{7F608657-B877-407B-BFB1-5F6F7A1EEDA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591283" y="3529584"/>
            <a:ext cx="609600" cy="609600"/>
          </a:xfrm>
          <a:prstGeom prst="rect">
            <a:avLst/>
          </a:prstGeom>
        </p:spPr>
      </p:pic>
    </p:spTree>
    <p:extLst>
      <p:ext uri="{BB962C8B-B14F-4D97-AF65-F5344CB8AC3E}">
        <p14:creationId xmlns:p14="http://schemas.microsoft.com/office/powerpoint/2010/main" val="29991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pic>
        <p:nvPicPr>
          <p:cNvPr id="11" name="Picture 10">
            <a:extLst>
              <a:ext uri="{FF2B5EF4-FFF2-40B4-BE49-F238E27FC236}">
                <a16:creationId xmlns:a16="http://schemas.microsoft.com/office/drawing/2014/main" id="{A1C31D60-D4E1-4036-A7F7-8DC139B5DF10}"/>
              </a:ext>
            </a:extLst>
          </p:cNvPr>
          <p:cNvPicPr>
            <a:picLocks noChangeAspect="1"/>
          </p:cNvPicPr>
          <p:nvPr/>
        </p:nvPicPr>
        <p:blipFill>
          <a:blip r:embed="rId2"/>
          <a:stretch>
            <a:fillRect/>
          </a:stretch>
        </p:blipFill>
        <p:spPr>
          <a:xfrm>
            <a:off x="1234490" y="1413102"/>
            <a:ext cx="6661593" cy="4276273"/>
          </a:xfrm>
          <a:prstGeom prst="rect">
            <a:avLst/>
          </a:prstGeom>
        </p:spPr>
      </p:pic>
      <p:sp>
        <p:nvSpPr>
          <p:cNvPr id="12" name="TextBox 11">
            <a:extLst>
              <a:ext uri="{FF2B5EF4-FFF2-40B4-BE49-F238E27FC236}">
                <a16:creationId xmlns:a16="http://schemas.microsoft.com/office/drawing/2014/main" id="{8C9CBF5A-1601-4F92-AA86-F38BA7E8EA24}"/>
              </a:ext>
            </a:extLst>
          </p:cNvPr>
          <p:cNvSpPr txBox="1"/>
          <p:nvPr/>
        </p:nvSpPr>
        <p:spPr>
          <a:xfrm>
            <a:off x="235077" y="740894"/>
            <a:ext cx="3810659" cy="461665"/>
          </a:xfrm>
          <a:prstGeom prst="rect">
            <a:avLst/>
          </a:prstGeom>
          <a:noFill/>
        </p:spPr>
        <p:txBody>
          <a:bodyPr wrap="none" rtlCol="0">
            <a:spAutoFit/>
          </a:bodyPr>
          <a:lstStyle/>
          <a:p>
            <a:r>
              <a:rPr lang="en-US" sz="2400" dirty="0" err="1">
                <a:latin typeface="Lato" panose="020B0604020202020204" pitchFamily="34" charset="0"/>
                <a:ea typeface="Lato" panose="020B0604020202020204" pitchFamily="34" charset="0"/>
                <a:cs typeface="Lato" panose="020B0604020202020204" pitchFamily="34" charset="0"/>
              </a:rPr>
              <a:t>Hàm</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mã</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hoá</a:t>
            </a:r>
            <a:r>
              <a:rPr lang="en-US" sz="2400" dirty="0">
                <a:latin typeface="Lato" panose="020B0604020202020204" pitchFamily="34" charset="0"/>
                <a:ea typeface="Lato" panose="020B0604020202020204" pitchFamily="34" charset="0"/>
                <a:cs typeface="Lato" panose="020B0604020202020204" pitchFamily="34" charset="0"/>
              </a:rPr>
              <a:t> hamming(7,4)</a:t>
            </a:r>
            <a:endParaRPr lang="en-SG" sz="2400" dirty="0">
              <a:latin typeface="Lato" panose="020B0604020202020204" pitchFamily="34" charset="0"/>
              <a:ea typeface="Lato" panose="020B0604020202020204" pitchFamily="34" charset="0"/>
              <a:cs typeface="Lato" panose="020B0604020202020204" pitchFamily="34" charset="0"/>
            </a:endParaRPr>
          </a:p>
        </p:txBody>
      </p:sp>
    </p:spTree>
    <p:extLst>
      <p:ext uri="{BB962C8B-B14F-4D97-AF65-F5344CB8AC3E}">
        <p14:creationId xmlns:p14="http://schemas.microsoft.com/office/powerpoint/2010/main" val="27375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err="1"/>
              <a:t>Nội</a:t>
            </a:r>
            <a:r>
              <a:rPr lang="en-US" dirty="0"/>
              <a:t> dung </a:t>
            </a:r>
            <a:r>
              <a:rPr lang="en-US" dirty="0" err="1"/>
              <a:t>trình</a:t>
            </a:r>
            <a:r>
              <a:rPr lang="en-US" dirty="0"/>
              <a:t> </a:t>
            </a:r>
            <a:r>
              <a:rPr lang="en-US" dirty="0" err="1"/>
              <a:t>bày</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514350" indent="-514350">
              <a:buFont typeface="+mj-lt"/>
              <a:buAutoNum type="arabicPeriod"/>
            </a:pPr>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a:p>
            <a:pPr marL="514350" indent="-514350">
              <a:buFont typeface="+mj-lt"/>
              <a:buAutoNum type="arabicPeriod"/>
            </a:pPr>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a:p>
            <a:pPr marL="514350" indent="-514350">
              <a:buFont typeface="+mj-lt"/>
              <a:buAutoNum type="arabicPeriod"/>
            </a:pPr>
            <a:r>
              <a:rPr lang="en-US" dirty="0" err="1"/>
              <a:t>Kết</a:t>
            </a:r>
            <a:r>
              <a:rPr lang="en-US" dirty="0"/>
              <a:t> </a:t>
            </a:r>
            <a:r>
              <a:rPr lang="en-US" dirty="0" err="1"/>
              <a:t>luận</a:t>
            </a:r>
            <a:endParaRPr lang="en-US" dirty="0"/>
          </a:p>
        </p:txBody>
      </p:sp>
      <p:sp>
        <p:nvSpPr>
          <p:cNvPr id="6" name="Rectangle 5">
            <a:extLst>
              <a:ext uri="{FF2B5EF4-FFF2-40B4-BE49-F238E27FC236}">
                <a16:creationId xmlns:a16="http://schemas.microsoft.com/office/drawing/2014/main" id="{2F897F32-FD0E-4729-AF40-25F91E5540BD}"/>
              </a:ext>
            </a:extLst>
          </p:cNvPr>
          <p:cNvSpPr/>
          <p:nvPr/>
        </p:nvSpPr>
        <p:spPr>
          <a:xfrm>
            <a:off x="1117600" y="3429000"/>
            <a:ext cx="1886857" cy="939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Lato" panose="020B0604020202020204" pitchFamily="34" charset="0"/>
                <a:ea typeface="Lato" panose="020B0604020202020204" pitchFamily="34" charset="0"/>
                <a:cs typeface="Lato" panose="020B0604020202020204" pitchFamily="34" charset="0"/>
              </a:rPr>
              <a:t>Cơ</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sở</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lý</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thuyết</a:t>
            </a:r>
            <a:endParaRPr lang="en-SG" sz="2400" dirty="0">
              <a:latin typeface="Lato" panose="020B0604020202020204" pitchFamily="34" charset="0"/>
              <a:ea typeface="Lato" panose="020B0604020202020204" pitchFamily="34" charset="0"/>
              <a:cs typeface="Lato" panose="020B0604020202020204" pitchFamily="34" charset="0"/>
            </a:endParaRPr>
          </a:p>
        </p:txBody>
      </p:sp>
      <p:sp>
        <p:nvSpPr>
          <p:cNvPr id="7" name="Rectangle 6">
            <a:extLst>
              <a:ext uri="{FF2B5EF4-FFF2-40B4-BE49-F238E27FC236}">
                <a16:creationId xmlns:a16="http://schemas.microsoft.com/office/drawing/2014/main" id="{207B2341-6DBD-40A7-8BAB-3D4F03BC1857}"/>
              </a:ext>
            </a:extLst>
          </p:cNvPr>
          <p:cNvSpPr/>
          <p:nvPr/>
        </p:nvSpPr>
        <p:spPr>
          <a:xfrm>
            <a:off x="3693237" y="3429000"/>
            <a:ext cx="1886857" cy="939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Lato" panose="020B0604020202020204" pitchFamily="34" charset="0"/>
                <a:ea typeface="Lato" panose="020B0604020202020204" pitchFamily="34" charset="0"/>
                <a:cs typeface="Lato" panose="020B0604020202020204" pitchFamily="34" charset="0"/>
              </a:rPr>
              <a:t>Ứng</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dụng</a:t>
            </a:r>
            <a:endParaRPr lang="en-SG" sz="2400" dirty="0">
              <a:latin typeface="Lato" panose="020B0604020202020204" pitchFamily="34" charset="0"/>
              <a:ea typeface="Lato" panose="020B0604020202020204" pitchFamily="34" charset="0"/>
              <a:cs typeface="Lato" panose="020B0604020202020204" pitchFamily="34" charset="0"/>
            </a:endParaRPr>
          </a:p>
        </p:txBody>
      </p:sp>
      <p:sp>
        <p:nvSpPr>
          <p:cNvPr id="8" name="Rectangle 7">
            <a:extLst>
              <a:ext uri="{FF2B5EF4-FFF2-40B4-BE49-F238E27FC236}">
                <a16:creationId xmlns:a16="http://schemas.microsoft.com/office/drawing/2014/main" id="{842637DA-2A88-48D5-B213-053D77C257A1}"/>
              </a:ext>
            </a:extLst>
          </p:cNvPr>
          <p:cNvSpPr/>
          <p:nvPr/>
        </p:nvSpPr>
        <p:spPr>
          <a:xfrm>
            <a:off x="6268874" y="3429000"/>
            <a:ext cx="1886857" cy="939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Lato" panose="020B0604020202020204" pitchFamily="34" charset="0"/>
                <a:ea typeface="Lato" panose="020B0604020202020204" pitchFamily="34" charset="0"/>
                <a:cs typeface="Lato" panose="020B0604020202020204" pitchFamily="34" charset="0"/>
              </a:rPr>
              <a:t>Kết</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quả</a:t>
            </a:r>
            <a:r>
              <a:rPr lang="en-US" sz="2400" dirty="0">
                <a:latin typeface="Lato" panose="020B0604020202020204" pitchFamily="34" charset="0"/>
                <a:ea typeface="Lato" panose="020B0604020202020204" pitchFamily="34" charset="0"/>
                <a:cs typeface="Lato" panose="020B0604020202020204" pitchFamily="34" charset="0"/>
              </a:rPr>
              <a:t> </a:t>
            </a:r>
            <a:endParaRPr lang="en-SG" sz="2400" dirty="0">
              <a:latin typeface="Lato" panose="020B0604020202020204" pitchFamily="34" charset="0"/>
              <a:ea typeface="Lato" panose="020B0604020202020204" pitchFamily="34" charset="0"/>
              <a:cs typeface="Lato" panose="020B0604020202020204" pitchFamily="34" charset="0"/>
            </a:endParaRPr>
          </a:p>
        </p:txBody>
      </p:sp>
    </p:spTree>
    <p:extLst>
      <p:ext uri="{BB962C8B-B14F-4D97-AF65-F5344CB8AC3E}">
        <p14:creationId xmlns:p14="http://schemas.microsoft.com/office/powerpoint/2010/main" val="29236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pic>
        <p:nvPicPr>
          <p:cNvPr id="5" name="Picture 4">
            <a:extLst>
              <a:ext uri="{FF2B5EF4-FFF2-40B4-BE49-F238E27FC236}">
                <a16:creationId xmlns:a16="http://schemas.microsoft.com/office/drawing/2014/main" id="{3053E0C0-AC5A-4D2D-80BB-19C1D58E54AA}"/>
              </a:ext>
            </a:extLst>
          </p:cNvPr>
          <p:cNvPicPr>
            <a:picLocks noChangeAspect="1"/>
          </p:cNvPicPr>
          <p:nvPr/>
        </p:nvPicPr>
        <p:blipFill>
          <a:blip r:embed="rId2"/>
          <a:stretch>
            <a:fillRect/>
          </a:stretch>
        </p:blipFill>
        <p:spPr>
          <a:xfrm>
            <a:off x="623799" y="1221334"/>
            <a:ext cx="4353533" cy="5182323"/>
          </a:xfrm>
          <a:prstGeom prst="rect">
            <a:avLst/>
          </a:prstGeom>
        </p:spPr>
      </p:pic>
      <p:pic>
        <p:nvPicPr>
          <p:cNvPr id="7" name="Picture 6">
            <a:extLst>
              <a:ext uri="{FF2B5EF4-FFF2-40B4-BE49-F238E27FC236}">
                <a16:creationId xmlns:a16="http://schemas.microsoft.com/office/drawing/2014/main" id="{8F313B13-CC5D-4849-8B1A-80BF1EC12B18}"/>
              </a:ext>
            </a:extLst>
          </p:cNvPr>
          <p:cNvPicPr>
            <a:picLocks noChangeAspect="1"/>
          </p:cNvPicPr>
          <p:nvPr/>
        </p:nvPicPr>
        <p:blipFill>
          <a:blip r:embed="rId3"/>
          <a:stretch>
            <a:fillRect/>
          </a:stretch>
        </p:blipFill>
        <p:spPr>
          <a:xfrm>
            <a:off x="5214565" y="3641021"/>
            <a:ext cx="3305636" cy="2762636"/>
          </a:xfrm>
          <a:prstGeom prst="rect">
            <a:avLst/>
          </a:prstGeom>
        </p:spPr>
      </p:pic>
      <p:sp>
        <p:nvSpPr>
          <p:cNvPr id="9" name="TextBox 8">
            <a:extLst>
              <a:ext uri="{FF2B5EF4-FFF2-40B4-BE49-F238E27FC236}">
                <a16:creationId xmlns:a16="http://schemas.microsoft.com/office/drawing/2014/main" id="{DDABB046-E9C0-457A-8A9F-6855C9CF376A}"/>
              </a:ext>
            </a:extLst>
          </p:cNvPr>
          <p:cNvSpPr txBox="1"/>
          <p:nvPr/>
        </p:nvSpPr>
        <p:spPr>
          <a:xfrm>
            <a:off x="623799" y="821224"/>
            <a:ext cx="5178021" cy="461665"/>
          </a:xfrm>
          <a:prstGeom prst="rect">
            <a:avLst/>
          </a:prstGeom>
          <a:noFill/>
        </p:spPr>
        <p:txBody>
          <a:bodyPr wrap="none" rtlCol="0">
            <a:spAutoFit/>
          </a:bodyPr>
          <a:lstStyle/>
          <a:p>
            <a:r>
              <a:rPr lang="en-US" sz="2400" dirty="0" err="1">
                <a:latin typeface="Lato" panose="020B0604020202020204" pitchFamily="34" charset="0"/>
                <a:ea typeface="Lato" panose="020B0604020202020204" pitchFamily="34" charset="0"/>
                <a:cs typeface="Lato" panose="020B0604020202020204" pitchFamily="34" charset="0"/>
              </a:rPr>
              <a:t>Hàm</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giải</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mã</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và</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sửa</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sai</a:t>
            </a:r>
            <a:r>
              <a:rPr lang="en-US" sz="2400" dirty="0">
                <a:latin typeface="Lato" panose="020B0604020202020204" pitchFamily="34" charset="0"/>
                <a:ea typeface="Lato" panose="020B0604020202020204" pitchFamily="34" charset="0"/>
                <a:cs typeface="Lato" panose="020B0604020202020204" pitchFamily="34" charset="0"/>
              </a:rPr>
              <a:t> hamming(7,4)</a:t>
            </a:r>
            <a:endParaRPr lang="en-SG" sz="2400" dirty="0">
              <a:latin typeface="Lato" panose="020B0604020202020204" pitchFamily="34" charset="0"/>
              <a:ea typeface="Lato" panose="020B0604020202020204" pitchFamily="34" charset="0"/>
              <a:cs typeface="Lato" panose="020B0604020202020204" pitchFamily="34" charset="0"/>
            </a:endParaRPr>
          </a:p>
        </p:txBody>
      </p:sp>
    </p:spTree>
    <p:extLst>
      <p:ext uri="{BB962C8B-B14F-4D97-AF65-F5344CB8AC3E}">
        <p14:creationId xmlns:p14="http://schemas.microsoft.com/office/powerpoint/2010/main" val="376834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pic>
        <p:nvPicPr>
          <p:cNvPr id="6" name="Picture 5">
            <a:extLst>
              <a:ext uri="{FF2B5EF4-FFF2-40B4-BE49-F238E27FC236}">
                <a16:creationId xmlns:a16="http://schemas.microsoft.com/office/drawing/2014/main" id="{E0670AA7-9376-4AB4-93E4-E42F3A4087AE}"/>
              </a:ext>
            </a:extLst>
          </p:cNvPr>
          <p:cNvPicPr>
            <a:picLocks noChangeAspect="1"/>
          </p:cNvPicPr>
          <p:nvPr/>
        </p:nvPicPr>
        <p:blipFill>
          <a:blip r:embed="rId2"/>
          <a:stretch>
            <a:fillRect/>
          </a:stretch>
        </p:blipFill>
        <p:spPr>
          <a:xfrm>
            <a:off x="3464190" y="892556"/>
            <a:ext cx="5460593" cy="5317365"/>
          </a:xfrm>
          <a:prstGeom prst="rect">
            <a:avLst/>
          </a:prstGeom>
        </p:spPr>
      </p:pic>
      <p:sp>
        <p:nvSpPr>
          <p:cNvPr id="8" name="TextBox 7">
            <a:extLst>
              <a:ext uri="{FF2B5EF4-FFF2-40B4-BE49-F238E27FC236}">
                <a16:creationId xmlns:a16="http://schemas.microsoft.com/office/drawing/2014/main" id="{BB7038A2-8FEA-42CA-82BF-A0E47E483FBF}"/>
              </a:ext>
            </a:extLst>
          </p:cNvPr>
          <p:cNvSpPr txBox="1"/>
          <p:nvPr/>
        </p:nvSpPr>
        <p:spPr>
          <a:xfrm>
            <a:off x="235078" y="740894"/>
            <a:ext cx="3074180" cy="830997"/>
          </a:xfrm>
          <a:prstGeom prst="rect">
            <a:avLst/>
          </a:prstGeom>
          <a:noFill/>
        </p:spPr>
        <p:txBody>
          <a:bodyPr wrap="square" rtlCol="0">
            <a:spAutoFit/>
          </a:bodyPr>
          <a:lstStyle/>
          <a:p>
            <a:r>
              <a:rPr lang="en-US" sz="2400" dirty="0" err="1">
                <a:latin typeface="Lato" panose="020B0604020202020204" pitchFamily="34" charset="0"/>
                <a:ea typeface="Lato" panose="020B0604020202020204" pitchFamily="34" charset="0"/>
                <a:cs typeface="Lato" panose="020B0604020202020204" pitchFamily="34" charset="0"/>
              </a:rPr>
              <a:t>Mô</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phỏng</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sự</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nhiễu</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của</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kênh</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truyền</a:t>
            </a:r>
            <a:endParaRPr lang="en-SG" sz="2400" dirty="0">
              <a:latin typeface="Lato" panose="020B0604020202020204" pitchFamily="34" charset="0"/>
              <a:ea typeface="Lato" panose="020B0604020202020204" pitchFamily="34" charset="0"/>
              <a:cs typeface="Lato" panose="020B0604020202020204" pitchFamily="34" charset="0"/>
            </a:endParaRPr>
          </a:p>
        </p:txBody>
      </p:sp>
    </p:spTree>
    <p:extLst>
      <p:ext uri="{BB962C8B-B14F-4D97-AF65-F5344CB8AC3E}">
        <p14:creationId xmlns:p14="http://schemas.microsoft.com/office/powerpoint/2010/main" val="3689913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Cách</a:t>
            </a:r>
            <a:r>
              <a:rPr lang="en-US" dirty="0"/>
              <a:t> </a:t>
            </a:r>
            <a:r>
              <a:rPr lang="en-US" dirty="0" err="1"/>
              <a:t>sử</a:t>
            </a:r>
            <a:r>
              <a:rPr lang="en-US" dirty="0"/>
              <a:t> </a:t>
            </a:r>
            <a:r>
              <a:rPr lang="en-US" dirty="0" err="1"/>
              <a:t>dụng</a:t>
            </a:r>
            <a:r>
              <a:rPr lang="en-US" dirty="0"/>
              <a:t>:</a:t>
            </a:r>
          </a:p>
          <a:p>
            <a:pPr>
              <a:buFontTx/>
              <a:buChar char="-"/>
            </a:pPr>
            <a:r>
              <a:rPr lang="en-US" dirty="0" err="1"/>
              <a:t>Máy</a:t>
            </a:r>
            <a:r>
              <a:rPr lang="en-US" dirty="0"/>
              <a:t> </a:t>
            </a:r>
            <a:r>
              <a:rPr lang="en-US" dirty="0" err="1"/>
              <a:t>cần</a:t>
            </a:r>
            <a:r>
              <a:rPr lang="en-US" dirty="0"/>
              <a:t> </a:t>
            </a:r>
            <a:r>
              <a:rPr lang="en-US" dirty="0" err="1"/>
              <a:t>cài</a:t>
            </a:r>
            <a:r>
              <a:rPr lang="en-US" dirty="0"/>
              <a:t> </a:t>
            </a:r>
            <a:r>
              <a:rPr lang="en-US" dirty="0" err="1"/>
              <a:t>đặt</a:t>
            </a:r>
            <a:r>
              <a:rPr lang="en-US" dirty="0"/>
              <a:t> Python3, </a:t>
            </a:r>
            <a:r>
              <a:rPr lang="en-US" dirty="0" err="1"/>
              <a:t>cài</a:t>
            </a:r>
            <a:r>
              <a:rPr lang="en-US" dirty="0"/>
              <a:t> </a:t>
            </a:r>
            <a:r>
              <a:rPr lang="en-US" dirty="0" err="1"/>
              <a:t>scipy</a:t>
            </a:r>
            <a:r>
              <a:rPr lang="en-US" dirty="0"/>
              <a:t> </a:t>
            </a:r>
            <a:r>
              <a:rPr lang="en-US" dirty="0" err="1"/>
              <a:t>và</a:t>
            </a:r>
            <a:r>
              <a:rPr lang="en-US" dirty="0"/>
              <a:t> </a:t>
            </a:r>
            <a:r>
              <a:rPr lang="en-US" dirty="0" err="1"/>
              <a:t>matplolib</a:t>
            </a:r>
            <a:endParaRPr lang="en-US" dirty="0"/>
          </a:p>
          <a:p>
            <a:pPr>
              <a:buFontTx/>
              <a:buChar char="-"/>
            </a:pPr>
            <a:r>
              <a:rPr lang="en-US" dirty="0" err="1"/>
              <a:t>Mở</a:t>
            </a:r>
            <a:r>
              <a:rPr lang="en-US" dirty="0"/>
              <a:t> </a:t>
            </a:r>
            <a:r>
              <a:rPr lang="en-US" dirty="0" err="1"/>
              <a:t>thư</a:t>
            </a:r>
            <a:r>
              <a:rPr lang="en-US" dirty="0"/>
              <a:t> </a:t>
            </a:r>
            <a:r>
              <a:rPr lang="en-US" dirty="0" err="1"/>
              <a:t>mục</a:t>
            </a:r>
            <a:r>
              <a:rPr lang="en-US" dirty="0"/>
              <a:t> hamming, </a:t>
            </a:r>
          </a:p>
          <a:p>
            <a:pPr marL="0" indent="0" algn="ctr">
              <a:buNone/>
            </a:pPr>
            <a:r>
              <a:rPr lang="en-US" dirty="0"/>
              <a:t>pip install –r requirements.txt</a:t>
            </a:r>
          </a:p>
          <a:p>
            <a:pPr>
              <a:buFontTx/>
              <a:buChar char="-"/>
            </a:pPr>
            <a:r>
              <a:rPr lang="en-US" dirty="0"/>
              <a:t>Trong terminal </a:t>
            </a:r>
            <a:r>
              <a:rPr lang="en-US" dirty="0" err="1"/>
              <a:t>gõ</a:t>
            </a:r>
            <a:r>
              <a:rPr lang="en-US" dirty="0"/>
              <a:t>:</a:t>
            </a:r>
          </a:p>
          <a:p>
            <a:pPr>
              <a:buFontTx/>
              <a:buChar char="-"/>
            </a:pPr>
            <a:endParaRPr lang="en-US" dirty="0"/>
          </a:p>
          <a:p>
            <a:pPr>
              <a:buFontTx/>
              <a:buChar char="-"/>
            </a:pPr>
            <a:endParaRPr lang="en-US" dirty="0"/>
          </a:p>
          <a:p>
            <a:pPr>
              <a:buFontTx/>
              <a:buChar char="-"/>
            </a:pPr>
            <a:endParaRPr lang="en-US" dirty="0"/>
          </a:p>
          <a:p>
            <a:pPr>
              <a:buFontTx/>
              <a:buChar char="-"/>
            </a:pPr>
            <a:r>
              <a:rPr lang="en-US" dirty="0"/>
              <a:t>“sound.wav” file </a:t>
            </a:r>
            <a:r>
              <a:rPr lang="en-US" dirty="0" err="1"/>
              <a:t>âm</a:t>
            </a:r>
            <a:r>
              <a:rPr lang="en-US" dirty="0"/>
              <a:t> </a:t>
            </a:r>
            <a:r>
              <a:rPr lang="en-US" dirty="0" err="1"/>
              <a:t>thanh</a:t>
            </a:r>
            <a:r>
              <a:rPr lang="en-US" dirty="0"/>
              <a:t> 8-bit</a:t>
            </a:r>
          </a:p>
          <a:p>
            <a:pPr>
              <a:buFontTx/>
              <a:buChar char="-"/>
            </a:pPr>
            <a:r>
              <a:rPr lang="en-US" dirty="0"/>
              <a:t>“1” </a:t>
            </a:r>
            <a:r>
              <a:rPr lang="en-US" dirty="0" err="1"/>
              <a:t>xác</a:t>
            </a:r>
            <a:r>
              <a:rPr lang="en-US" dirty="0"/>
              <a:t> </a:t>
            </a:r>
            <a:r>
              <a:rPr lang="en-US" dirty="0" err="1"/>
              <a:t>suất</a:t>
            </a:r>
            <a:r>
              <a:rPr lang="en-US" dirty="0"/>
              <a:t> </a:t>
            </a:r>
            <a:r>
              <a:rPr lang="en-US" dirty="0" err="1"/>
              <a:t>nhiễu</a:t>
            </a:r>
            <a:r>
              <a:rPr lang="en-US" dirty="0"/>
              <a:t> </a:t>
            </a:r>
          </a:p>
          <a:p>
            <a:pPr marL="0" indent="0">
              <a:buNone/>
            </a:pPr>
            <a:endParaRPr lang="en-US" dirty="0"/>
          </a:p>
          <a:p>
            <a:pPr marL="0" indent="0">
              <a:buNone/>
            </a:pPr>
            <a:endParaRPr lang="en-US" dirty="0"/>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D8853294-7EBE-4BDC-BB5B-8A7B3A34FB0D}"/>
              </a:ext>
            </a:extLst>
          </p:cNvPr>
          <p:cNvPicPr>
            <a:picLocks noChangeAspect="1"/>
          </p:cNvPicPr>
          <p:nvPr/>
        </p:nvPicPr>
        <p:blipFill rotWithShape="1">
          <a:blip r:embed="rId2">
            <a:extLst>
              <a:ext uri="{28A0092B-C50C-407E-A947-70E740481C1C}">
                <a14:useLocalDpi xmlns:a14="http://schemas.microsoft.com/office/drawing/2010/main" val="0"/>
              </a:ext>
            </a:extLst>
          </a:blip>
          <a:srcRect l="7606" t="6524" r="8109" b="75612"/>
          <a:stretch/>
        </p:blipFill>
        <p:spPr>
          <a:xfrm>
            <a:off x="921657" y="3645699"/>
            <a:ext cx="7300686" cy="1095829"/>
          </a:xfrm>
          <a:prstGeom prst="rect">
            <a:avLst/>
          </a:prstGeom>
        </p:spPr>
      </p:pic>
    </p:spTree>
    <p:extLst>
      <p:ext uri="{BB962C8B-B14F-4D97-AF65-F5344CB8AC3E}">
        <p14:creationId xmlns:p14="http://schemas.microsoft.com/office/powerpoint/2010/main" val="3858176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7" name="Text Placeholder 6">
            <a:extLst>
              <a:ext uri="{FF2B5EF4-FFF2-40B4-BE49-F238E27FC236}">
                <a16:creationId xmlns:a16="http://schemas.microsoft.com/office/drawing/2014/main" id="{6BEF66D7-5AD7-4072-9882-6B8D6C9EE83C}"/>
              </a:ext>
            </a:extLst>
          </p:cNvPr>
          <p:cNvSpPr>
            <a:spLocks noGrp="1"/>
          </p:cNvSpPr>
          <p:nvPr>
            <p:ph type="body" sz="quarter" idx="13"/>
          </p:nvPr>
        </p:nvSpPr>
        <p:spPr/>
        <p:txBody>
          <a:bodyPr/>
          <a:lstStyle/>
          <a:p>
            <a:r>
              <a:rPr lang="en-US" dirty="0" err="1"/>
              <a:t>Âm</a:t>
            </a:r>
            <a:r>
              <a:rPr lang="en-US" dirty="0"/>
              <a:t> </a:t>
            </a:r>
            <a:r>
              <a:rPr lang="en-US" dirty="0" err="1"/>
              <a:t>thanh</a:t>
            </a:r>
            <a:r>
              <a:rPr lang="en-US" dirty="0"/>
              <a:t> </a:t>
            </a:r>
            <a:r>
              <a:rPr lang="en-US" dirty="0" err="1"/>
              <a:t>khi</a:t>
            </a:r>
            <a:r>
              <a:rPr lang="en-US" dirty="0"/>
              <a:t> </a:t>
            </a:r>
            <a:r>
              <a:rPr lang="en-US" dirty="0" err="1"/>
              <a:t>đi</a:t>
            </a:r>
            <a:r>
              <a:rPr lang="en-US" dirty="0"/>
              <a:t> qua </a:t>
            </a:r>
            <a:r>
              <a:rPr lang="en-US" dirty="0" err="1"/>
              <a:t>kênh</a:t>
            </a:r>
            <a:r>
              <a:rPr lang="en-US" dirty="0"/>
              <a:t> </a:t>
            </a:r>
            <a:r>
              <a:rPr lang="en-US" dirty="0" err="1"/>
              <a:t>truyền</a:t>
            </a:r>
            <a:r>
              <a:rPr lang="en-US" dirty="0"/>
              <a:t> </a:t>
            </a:r>
            <a:r>
              <a:rPr lang="en-US" dirty="0" err="1"/>
              <a:t>với</a:t>
            </a:r>
            <a:r>
              <a:rPr lang="en-US" dirty="0"/>
              <a:t> </a:t>
            </a:r>
            <a:r>
              <a:rPr lang="en-US" dirty="0" err="1"/>
              <a:t>nhiễu</a:t>
            </a:r>
            <a:r>
              <a:rPr lang="en-US" dirty="0"/>
              <a:t> 1% </a:t>
            </a:r>
            <a:r>
              <a:rPr lang="en-US" dirty="0" err="1"/>
              <a:t>sử</a:t>
            </a:r>
            <a:r>
              <a:rPr lang="en-US" dirty="0"/>
              <a:t> </a:t>
            </a:r>
            <a:r>
              <a:rPr lang="en-US" dirty="0" err="1"/>
              <a:t>dụng</a:t>
            </a:r>
            <a:r>
              <a:rPr lang="en-US" dirty="0"/>
              <a:t> </a:t>
            </a:r>
            <a:r>
              <a:rPr lang="en-US" dirty="0" err="1"/>
              <a:t>mã</a:t>
            </a:r>
            <a:r>
              <a:rPr lang="en-US" dirty="0"/>
              <a:t> Hamming</a:t>
            </a:r>
            <a:endParaRPr lang="en-SG" dirty="0"/>
          </a:p>
        </p:txBody>
      </p:sp>
      <p:pic>
        <p:nvPicPr>
          <p:cNvPr id="9" name="Picture 8" descr="Chart, histogram&#10;&#10;Description automatically generated">
            <a:extLst>
              <a:ext uri="{FF2B5EF4-FFF2-40B4-BE49-F238E27FC236}">
                <a16:creationId xmlns:a16="http://schemas.microsoft.com/office/drawing/2014/main" id="{BE92FFC8-4D50-4995-931F-C52592F75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14" y="1844035"/>
            <a:ext cx="5852172" cy="4389129"/>
          </a:xfrm>
          <a:prstGeom prst="rect">
            <a:avLst/>
          </a:prstGeom>
        </p:spPr>
      </p:pic>
      <p:pic>
        <p:nvPicPr>
          <p:cNvPr id="10" name="corrupted_sound">
            <a:hlinkClick r:id="" action="ppaction://media"/>
            <a:extLst>
              <a:ext uri="{FF2B5EF4-FFF2-40B4-BE49-F238E27FC236}">
                <a16:creationId xmlns:a16="http://schemas.microsoft.com/office/drawing/2014/main" id="{0ED5ACB5-812F-436E-8E09-FDEB8DF54DA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591283" y="3733799"/>
            <a:ext cx="609600" cy="609600"/>
          </a:xfrm>
          <a:prstGeom prst="rect">
            <a:avLst/>
          </a:prstGeom>
        </p:spPr>
      </p:pic>
    </p:spTree>
    <p:extLst>
      <p:ext uri="{BB962C8B-B14F-4D97-AF65-F5344CB8AC3E}">
        <p14:creationId xmlns:p14="http://schemas.microsoft.com/office/powerpoint/2010/main" val="39104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7" name="Text Placeholder 6">
            <a:extLst>
              <a:ext uri="{FF2B5EF4-FFF2-40B4-BE49-F238E27FC236}">
                <a16:creationId xmlns:a16="http://schemas.microsoft.com/office/drawing/2014/main" id="{6BEF66D7-5AD7-4072-9882-6B8D6C9EE83C}"/>
              </a:ext>
            </a:extLst>
          </p:cNvPr>
          <p:cNvSpPr>
            <a:spLocks noGrp="1"/>
          </p:cNvSpPr>
          <p:nvPr>
            <p:ph type="body" sz="quarter" idx="13"/>
          </p:nvPr>
        </p:nvSpPr>
        <p:spPr/>
        <p:txBody>
          <a:bodyPr/>
          <a:lstStyle/>
          <a:p>
            <a:r>
              <a:rPr lang="en-US" dirty="0" err="1"/>
              <a:t>Âm</a:t>
            </a:r>
            <a:r>
              <a:rPr lang="en-US" dirty="0"/>
              <a:t> </a:t>
            </a:r>
            <a:r>
              <a:rPr lang="en-US" dirty="0" err="1"/>
              <a:t>thanh</a:t>
            </a:r>
            <a:r>
              <a:rPr lang="en-US" dirty="0"/>
              <a:t> </a:t>
            </a:r>
            <a:r>
              <a:rPr lang="en-US" dirty="0" err="1"/>
              <a:t>khi</a:t>
            </a:r>
            <a:r>
              <a:rPr lang="en-US" dirty="0"/>
              <a:t> </a:t>
            </a:r>
            <a:r>
              <a:rPr lang="en-US" dirty="0" err="1"/>
              <a:t>đi</a:t>
            </a:r>
            <a:r>
              <a:rPr lang="en-US" dirty="0"/>
              <a:t> qua </a:t>
            </a:r>
            <a:r>
              <a:rPr lang="en-US" dirty="0" err="1"/>
              <a:t>kênh</a:t>
            </a:r>
            <a:r>
              <a:rPr lang="en-US" dirty="0"/>
              <a:t> </a:t>
            </a:r>
            <a:r>
              <a:rPr lang="en-US" dirty="0" err="1"/>
              <a:t>truyền</a:t>
            </a:r>
            <a:r>
              <a:rPr lang="en-US" dirty="0"/>
              <a:t> </a:t>
            </a:r>
            <a:r>
              <a:rPr lang="en-US" dirty="0" err="1"/>
              <a:t>với</a:t>
            </a:r>
            <a:r>
              <a:rPr lang="en-US" dirty="0"/>
              <a:t> </a:t>
            </a:r>
            <a:r>
              <a:rPr lang="en-US" dirty="0" err="1"/>
              <a:t>nhiễu</a:t>
            </a:r>
            <a:r>
              <a:rPr lang="en-US" dirty="0"/>
              <a:t> 1% </a:t>
            </a:r>
            <a:r>
              <a:rPr lang="en-US" dirty="0" err="1"/>
              <a:t>không</a:t>
            </a:r>
            <a:r>
              <a:rPr lang="en-US" dirty="0"/>
              <a:t> </a:t>
            </a:r>
            <a:r>
              <a:rPr lang="en-US" dirty="0" err="1"/>
              <a:t>sử</a:t>
            </a:r>
            <a:r>
              <a:rPr lang="en-US" dirty="0"/>
              <a:t> </a:t>
            </a:r>
            <a:r>
              <a:rPr lang="en-US" dirty="0" err="1"/>
              <a:t>dụng</a:t>
            </a:r>
            <a:r>
              <a:rPr lang="en-US" dirty="0"/>
              <a:t> </a:t>
            </a:r>
            <a:r>
              <a:rPr lang="en-US" dirty="0" err="1"/>
              <a:t>mã</a:t>
            </a:r>
            <a:r>
              <a:rPr lang="en-US" dirty="0"/>
              <a:t> Hamming</a:t>
            </a:r>
            <a:endParaRPr lang="en-SG" dirty="0"/>
          </a:p>
        </p:txBody>
      </p:sp>
      <p:pic>
        <p:nvPicPr>
          <p:cNvPr id="5" name="Picture 4" descr="Chart, histogram&#10;&#10;Description automatically generated">
            <a:extLst>
              <a:ext uri="{FF2B5EF4-FFF2-40B4-BE49-F238E27FC236}">
                <a16:creationId xmlns:a16="http://schemas.microsoft.com/office/drawing/2014/main" id="{9E9FE11F-EC31-4598-A2A8-D75B27630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14" y="1944934"/>
            <a:ext cx="5852172" cy="4389129"/>
          </a:xfrm>
          <a:prstGeom prst="rect">
            <a:avLst/>
          </a:prstGeom>
        </p:spPr>
      </p:pic>
      <p:pic>
        <p:nvPicPr>
          <p:cNvPr id="6" name="corrected_sound">
            <a:hlinkClick r:id="" action="ppaction://media"/>
            <a:extLst>
              <a:ext uri="{FF2B5EF4-FFF2-40B4-BE49-F238E27FC236}">
                <a16:creationId xmlns:a16="http://schemas.microsoft.com/office/drawing/2014/main" id="{8BEA0343-1C22-4FDB-9CFF-7CEB9C868C5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373569" y="3562555"/>
            <a:ext cx="609600" cy="609600"/>
          </a:xfrm>
          <a:prstGeom prst="rect">
            <a:avLst/>
          </a:prstGeom>
        </p:spPr>
      </p:pic>
    </p:spTree>
    <p:extLst>
      <p:ext uri="{BB962C8B-B14F-4D97-AF65-F5344CB8AC3E}">
        <p14:creationId xmlns:p14="http://schemas.microsoft.com/office/powerpoint/2010/main" val="404084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7" name="Text Placeholder 6">
            <a:extLst>
              <a:ext uri="{FF2B5EF4-FFF2-40B4-BE49-F238E27FC236}">
                <a16:creationId xmlns:a16="http://schemas.microsoft.com/office/drawing/2014/main" id="{6BEF66D7-5AD7-4072-9882-6B8D6C9EE83C}"/>
              </a:ext>
            </a:extLst>
          </p:cNvPr>
          <p:cNvSpPr>
            <a:spLocks noGrp="1"/>
          </p:cNvSpPr>
          <p:nvPr>
            <p:ph type="body" sz="quarter" idx="13"/>
          </p:nvPr>
        </p:nvSpPr>
        <p:spPr/>
        <p:txBody>
          <a:bodyPr/>
          <a:lstStyle/>
          <a:p>
            <a:r>
              <a:rPr lang="en-US" dirty="0" err="1"/>
              <a:t>Với</a:t>
            </a:r>
            <a:r>
              <a:rPr lang="en-US" dirty="0"/>
              <a:t> </a:t>
            </a:r>
            <a:r>
              <a:rPr lang="en-US" dirty="0" err="1"/>
              <a:t>mức</a:t>
            </a:r>
            <a:r>
              <a:rPr lang="en-US" dirty="0"/>
              <a:t> </a:t>
            </a:r>
            <a:r>
              <a:rPr lang="en-US" dirty="0" err="1"/>
              <a:t>nhiễu</a:t>
            </a:r>
            <a:r>
              <a:rPr lang="en-US" dirty="0"/>
              <a:t> 10% </a:t>
            </a:r>
            <a:r>
              <a:rPr lang="en-US" dirty="0" err="1"/>
              <a:t>âm</a:t>
            </a:r>
            <a:r>
              <a:rPr lang="en-US" dirty="0"/>
              <a:t> </a:t>
            </a:r>
            <a:r>
              <a:rPr lang="en-US" dirty="0" err="1"/>
              <a:t>thanh</a:t>
            </a:r>
            <a:r>
              <a:rPr lang="en-US" dirty="0"/>
              <a:t> </a:t>
            </a:r>
            <a:r>
              <a:rPr lang="en-US" dirty="0" err="1"/>
              <a:t>khi</a:t>
            </a:r>
            <a:r>
              <a:rPr lang="en-US" dirty="0"/>
              <a:t> </a:t>
            </a:r>
            <a:r>
              <a:rPr lang="en-US" dirty="0" err="1"/>
              <a:t>không</a:t>
            </a:r>
            <a:r>
              <a:rPr lang="en-US" dirty="0"/>
              <a:t> </a:t>
            </a:r>
            <a:r>
              <a:rPr lang="en-US" dirty="0" err="1"/>
              <a:t>sử</a:t>
            </a:r>
            <a:r>
              <a:rPr lang="en-US" dirty="0"/>
              <a:t> </a:t>
            </a:r>
            <a:r>
              <a:rPr lang="en-US" dirty="0" err="1"/>
              <a:t>dụng</a:t>
            </a:r>
            <a:r>
              <a:rPr lang="en-US" dirty="0"/>
              <a:t> </a:t>
            </a:r>
            <a:r>
              <a:rPr lang="en-US" dirty="0" err="1"/>
              <a:t>mã</a:t>
            </a:r>
            <a:r>
              <a:rPr lang="en-US" dirty="0"/>
              <a:t> Huffman </a:t>
            </a:r>
            <a:r>
              <a:rPr lang="en-US" dirty="0" err="1"/>
              <a:t>không</a:t>
            </a:r>
            <a:r>
              <a:rPr lang="en-US" dirty="0"/>
              <a:t> </a:t>
            </a:r>
            <a:r>
              <a:rPr lang="en-US" dirty="0" err="1"/>
              <a:t>còn</a:t>
            </a:r>
            <a:r>
              <a:rPr lang="en-US" dirty="0"/>
              <a:t> </a:t>
            </a:r>
            <a:r>
              <a:rPr lang="en-US" dirty="0" err="1"/>
              <a:t>nghe</a:t>
            </a:r>
            <a:r>
              <a:rPr lang="en-US" dirty="0"/>
              <a:t> </a:t>
            </a:r>
            <a:r>
              <a:rPr lang="en-US" dirty="0" err="1"/>
              <a:t>được</a:t>
            </a:r>
            <a:r>
              <a:rPr lang="en-US" dirty="0"/>
              <a:t> </a:t>
            </a:r>
            <a:r>
              <a:rPr lang="en-US" dirty="0" err="1"/>
              <a:t>thông</a:t>
            </a:r>
            <a:r>
              <a:rPr lang="en-US" dirty="0"/>
              <a:t> </a:t>
            </a:r>
            <a:r>
              <a:rPr lang="en-US" dirty="0" err="1"/>
              <a:t>điệp</a:t>
            </a:r>
            <a:r>
              <a:rPr lang="en-SG" dirty="0"/>
              <a:t>, </a:t>
            </a:r>
            <a:r>
              <a:rPr lang="en-SG" dirty="0" err="1"/>
              <a:t>trong</a:t>
            </a:r>
            <a:r>
              <a:rPr lang="en-SG" dirty="0"/>
              <a:t> </a:t>
            </a:r>
            <a:r>
              <a:rPr lang="en-SG" dirty="0" err="1"/>
              <a:t>khi</a:t>
            </a:r>
            <a:r>
              <a:rPr lang="en-US" dirty="0"/>
              <a:t> </a:t>
            </a:r>
            <a:r>
              <a:rPr lang="en-US" dirty="0" err="1"/>
              <a:t>nếu</a:t>
            </a:r>
            <a:r>
              <a:rPr lang="en-US" dirty="0"/>
              <a:t> </a:t>
            </a:r>
            <a:r>
              <a:rPr lang="en-US" dirty="0" err="1"/>
              <a:t>sử</a:t>
            </a:r>
            <a:r>
              <a:rPr lang="en-US" dirty="0"/>
              <a:t> </a:t>
            </a:r>
            <a:r>
              <a:rPr lang="en-US" dirty="0" err="1"/>
              <a:t>dụng</a:t>
            </a:r>
            <a:r>
              <a:rPr lang="en-US" dirty="0"/>
              <a:t> </a:t>
            </a:r>
            <a:r>
              <a:rPr lang="en-US" dirty="0" err="1"/>
              <a:t>mã</a:t>
            </a:r>
            <a:r>
              <a:rPr lang="en-US" dirty="0"/>
              <a:t> Huffman </a:t>
            </a:r>
            <a:r>
              <a:rPr lang="en-US" dirty="0" err="1"/>
              <a:t>tuy</a:t>
            </a:r>
            <a:r>
              <a:rPr lang="en-US" dirty="0"/>
              <a:t> </a:t>
            </a:r>
            <a:r>
              <a:rPr lang="en-US" dirty="0" err="1"/>
              <a:t>có</a:t>
            </a:r>
            <a:r>
              <a:rPr lang="en-US" dirty="0"/>
              <a:t> </a:t>
            </a:r>
            <a:r>
              <a:rPr lang="en-US" dirty="0" err="1"/>
              <a:t>nhiễu</a:t>
            </a:r>
            <a:r>
              <a:rPr lang="en-US" dirty="0"/>
              <a:t> </a:t>
            </a:r>
            <a:r>
              <a:rPr lang="en-US" dirty="0" err="1"/>
              <a:t>rõ</a:t>
            </a:r>
            <a:r>
              <a:rPr lang="en-US" dirty="0"/>
              <a:t> </a:t>
            </a:r>
            <a:r>
              <a:rPr lang="en-US" dirty="0" err="1"/>
              <a:t>rệt</a:t>
            </a:r>
            <a:r>
              <a:rPr lang="en-US" dirty="0"/>
              <a:t> </a:t>
            </a:r>
            <a:r>
              <a:rPr lang="en-US" dirty="0" err="1"/>
              <a:t>nhưng</a:t>
            </a:r>
            <a:r>
              <a:rPr lang="en-US" dirty="0"/>
              <a:t> </a:t>
            </a:r>
            <a:r>
              <a:rPr lang="en-US" dirty="0" err="1"/>
              <a:t>vẫn</a:t>
            </a:r>
            <a:r>
              <a:rPr lang="en-US" dirty="0"/>
              <a:t> </a:t>
            </a:r>
            <a:r>
              <a:rPr lang="en-US" dirty="0" err="1"/>
              <a:t>nghe</a:t>
            </a:r>
            <a:r>
              <a:rPr lang="en-US" dirty="0"/>
              <a:t> </a:t>
            </a:r>
            <a:r>
              <a:rPr lang="en-US" dirty="0" err="1"/>
              <a:t>được</a:t>
            </a:r>
            <a:r>
              <a:rPr lang="en-US" dirty="0"/>
              <a:t> </a:t>
            </a:r>
            <a:r>
              <a:rPr lang="en-US" dirty="0" err="1"/>
              <a:t>thông</a:t>
            </a:r>
            <a:r>
              <a:rPr lang="en-US" dirty="0"/>
              <a:t> </a:t>
            </a:r>
            <a:r>
              <a:rPr lang="en-US" dirty="0" err="1"/>
              <a:t>điệp</a:t>
            </a:r>
            <a:endParaRPr lang="en-SG" dirty="0"/>
          </a:p>
        </p:txBody>
      </p:sp>
    </p:spTree>
    <p:extLst>
      <p:ext uri="{BB962C8B-B14F-4D97-AF65-F5344CB8AC3E}">
        <p14:creationId xmlns:p14="http://schemas.microsoft.com/office/powerpoint/2010/main" val="3291994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7" name="Text Placeholder 6">
            <a:extLst>
              <a:ext uri="{FF2B5EF4-FFF2-40B4-BE49-F238E27FC236}">
                <a16:creationId xmlns:a16="http://schemas.microsoft.com/office/drawing/2014/main" id="{6BEF66D7-5AD7-4072-9882-6B8D6C9EE83C}"/>
              </a:ext>
            </a:extLst>
          </p:cNvPr>
          <p:cNvSpPr>
            <a:spLocks noGrp="1"/>
          </p:cNvSpPr>
          <p:nvPr>
            <p:ph type="body" sz="quarter" idx="13"/>
          </p:nvPr>
        </p:nvSpPr>
        <p:spPr/>
        <p:txBody>
          <a:bodyPr/>
          <a:lstStyle/>
          <a:p>
            <a:r>
              <a:rPr lang="vi-VN" dirty="0"/>
              <a:t>Đối với phần ứng dụng Mã Huffman cho mã hoá văn bản, hệ số nén không thay đổi nhiều so với lượng dữ liệu ngày càng tăng. Mã Huffman giúp nén dữ liệu một cách hiệu quả</a:t>
            </a:r>
            <a:endParaRPr lang="en-US" dirty="0"/>
          </a:p>
          <a:p>
            <a:r>
              <a:rPr lang="vi-VN" dirty="0"/>
              <a:t>Phần mã hoá kênh, có thể nhận thấy rõ việc sử dụng mã phát hiện sai và sửa sai giúp giảm sự nhiễu đáng kể trong việc truyền thông tin. Trên thực tế mã Hamming(7,4) không còn phổ biến như các thuật toán hiện đại hơn như Reed-Solomon, Turbor, Shor và còn tồn tại nhược điểm như chỉ sửa được 1 lỗi sai và hiệu quả kém với kênh có lỗi chùm (burst error</a:t>
            </a:r>
            <a:r>
              <a:rPr lang="en-US" dirty="0"/>
              <a:t>)</a:t>
            </a:r>
            <a:endParaRPr lang="en-SG" dirty="0"/>
          </a:p>
        </p:txBody>
      </p:sp>
    </p:spTree>
    <p:extLst>
      <p:ext uri="{BB962C8B-B14F-4D97-AF65-F5344CB8AC3E}">
        <p14:creationId xmlns:p14="http://schemas.microsoft.com/office/powerpoint/2010/main" val="168468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27</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3608174" y="3021991"/>
            <a:ext cx="5316610"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3600" dirty="0"/>
              <a:t>CẢM ƠN THẦY VÀ CÁC BẠN ĐÃ LẮNG NGHE</a:t>
            </a:r>
          </a:p>
        </p:txBody>
      </p:sp>
    </p:spTree>
    <p:extLst>
      <p:ext uri="{BB962C8B-B14F-4D97-AF65-F5344CB8AC3E}">
        <p14:creationId xmlns:p14="http://schemas.microsoft.com/office/powerpoint/2010/main" val="28305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pPr lvl="1"/>
            <a:r>
              <a:rPr lang="en-US" dirty="0" err="1"/>
              <a:t>Tính</a:t>
            </a:r>
            <a:r>
              <a:rPr lang="en-US" dirty="0"/>
              <a:t> </a:t>
            </a:r>
            <a:r>
              <a:rPr lang="en-US" dirty="0" err="1"/>
              <a:t>toán</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các</a:t>
            </a:r>
            <a:r>
              <a:rPr lang="en-US" dirty="0"/>
              <a:t> </a:t>
            </a:r>
            <a:r>
              <a:rPr lang="en-US" dirty="0" err="1"/>
              <a:t>ký</a:t>
            </a:r>
            <a:r>
              <a:rPr lang="en-US" dirty="0"/>
              <a:t> </a:t>
            </a:r>
            <a:r>
              <a:rPr lang="en-US" dirty="0" err="1"/>
              <a:t>hiệu</a:t>
            </a:r>
            <a:endParaRPr lang="en-US" dirty="0"/>
          </a:p>
          <a:p>
            <a:pPr lvl="1"/>
            <a:r>
              <a:rPr lang="en-US" dirty="0" err="1"/>
              <a:t>Chuyển</a:t>
            </a:r>
            <a:r>
              <a:rPr lang="en-US" dirty="0"/>
              <a:t> </a:t>
            </a:r>
            <a:r>
              <a:rPr lang="en-US" dirty="0" err="1"/>
              <a:t>đổi</a:t>
            </a:r>
            <a:r>
              <a:rPr lang="en-US" dirty="0"/>
              <a:t> </a:t>
            </a:r>
            <a:r>
              <a:rPr lang="en-US" dirty="0" err="1"/>
              <a:t>cây</a:t>
            </a:r>
            <a:r>
              <a:rPr lang="en-US" dirty="0"/>
              <a:t> </a:t>
            </a:r>
            <a:r>
              <a:rPr lang="en-US" dirty="0" err="1"/>
              <a:t>nhị</a:t>
            </a:r>
            <a:r>
              <a:rPr lang="en-US" dirty="0"/>
              <a:t> </a:t>
            </a:r>
            <a:r>
              <a:rPr lang="en-US" dirty="0" err="1"/>
              <a:t>phân</a:t>
            </a:r>
            <a:endParaRPr lang="en-US" dirty="0"/>
          </a:p>
          <a:p>
            <a:pPr lvl="1"/>
            <a:r>
              <a:rPr lang="en-US" dirty="0" err="1"/>
              <a:t>Gán</a:t>
            </a:r>
            <a:r>
              <a:rPr lang="en-US" dirty="0"/>
              <a:t> </a:t>
            </a:r>
            <a:r>
              <a:rPr lang="en-US" dirty="0" err="1"/>
              <a:t>mã</a:t>
            </a:r>
            <a:r>
              <a:rPr lang="en-US" dirty="0"/>
              <a:t> </a:t>
            </a:r>
            <a:r>
              <a:rPr lang="en-US" dirty="0" err="1"/>
              <a:t>cho</a:t>
            </a:r>
            <a:r>
              <a:rPr lang="en-US" dirty="0"/>
              <a:t> </a:t>
            </a:r>
            <a:r>
              <a:rPr lang="en-US" dirty="0" err="1"/>
              <a:t>các</a:t>
            </a:r>
            <a:r>
              <a:rPr lang="en-US" dirty="0"/>
              <a:t> </a:t>
            </a:r>
            <a:r>
              <a:rPr lang="en-US" dirty="0" err="1"/>
              <a:t>ký</a:t>
            </a:r>
            <a:r>
              <a:rPr lang="en-US" dirty="0"/>
              <a:t> </a:t>
            </a:r>
            <a:r>
              <a:rPr lang="en-US" dirty="0" err="1"/>
              <a:t>hiệu</a:t>
            </a:r>
            <a:endParaRPr lang="en-US" dirty="0"/>
          </a:p>
        </p:txBody>
      </p:sp>
      <p:pic>
        <p:nvPicPr>
          <p:cNvPr id="5" name="Picture 4">
            <a:extLst>
              <a:ext uri="{FF2B5EF4-FFF2-40B4-BE49-F238E27FC236}">
                <a16:creationId xmlns:a16="http://schemas.microsoft.com/office/drawing/2014/main" id="{2CB1D99C-6AB8-49FB-96D1-C649B10D0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84" y="3220926"/>
            <a:ext cx="7573432" cy="2476846"/>
          </a:xfrm>
          <a:prstGeom prst="rect">
            <a:avLst/>
          </a:prstGeom>
        </p:spPr>
      </p:pic>
    </p:spTree>
    <p:extLst>
      <p:ext uri="{BB962C8B-B14F-4D97-AF65-F5344CB8AC3E}">
        <p14:creationId xmlns:p14="http://schemas.microsoft.com/office/powerpoint/2010/main" val="275135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Bước</a:t>
            </a:r>
            <a:r>
              <a:rPr lang="en-US" dirty="0"/>
              <a:t> 1: </a:t>
            </a:r>
            <a:r>
              <a:rPr lang="en-US" dirty="0" err="1"/>
              <a:t>Tính</a:t>
            </a:r>
            <a:r>
              <a:rPr lang="en-US" dirty="0"/>
              <a:t> </a:t>
            </a:r>
            <a:r>
              <a:rPr lang="en-US" dirty="0" err="1"/>
              <a:t>toán</a:t>
            </a:r>
            <a:r>
              <a:rPr lang="en-US" dirty="0"/>
              <a:t> </a:t>
            </a:r>
            <a:r>
              <a:rPr lang="en-US" dirty="0" err="1"/>
              <a:t>xác</a:t>
            </a:r>
            <a:r>
              <a:rPr lang="en-US" dirty="0"/>
              <a:t> </a:t>
            </a:r>
            <a:r>
              <a:rPr lang="en-US" dirty="0" err="1"/>
              <a:t>suất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các</a:t>
            </a:r>
            <a:r>
              <a:rPr lang="en-US" dirty="0"/>
              <a:t> </a:t>
            </a:r>
            <a:r>
              <a:rPr lang="en-US" dirty="0" err="1"/>
              <a:t>ký</a:t>
            </a:r>
            <a:r>
              <a:rPr lang="en-US" dirty="0"/>
              <a:t> </a:t>
            </a:r>
            <a:r>
              <a:rPr lang="en-US" dirty="0" err="1"/>
              <a:t>hiệu</a:t>
            </a:r>
            <a:endParaRPr lang="en-US" dirty="0"/>
          </a:p>
          <a:p>
            <a:r>
              <a:rPr lang="en-US" dirty="0" err="1"/>
              <a:t>Đếm</a:t>
            </a:r>
            <a:r>
              <a:rPr lang="en-US" dirty="0"/>
              <a:t> </a:t>
            </a:r>
            <a:r>
              <a:rPr lang="en-US" dirty="0" err="1"/>
              <a:t>số</a:t>
            </a:r>
            <a:r>
              <a:rPr lang="en-US" dirty="0"/>
              <a:t> </a:t>
            </a:r>
            <a:r>
              <a:rPr lang="en-US" dirty="0" err="1"/>
              <a:t>lượng</a:t>
            </a:r>
            <a:r>
              <a:rPr lang="en-US" dirty="0"/>
              <a:t> </a:t>
            </a:r>
            <a:r>
              <a:rPr lang="en-US" dirty="0" err="1"/>
              <a:t>mỗi</a:t>
            </a:r>
            <a:r>
              <a:rPr lang="en-US" dirty="0"/>
              <a:t> </a:t>
            </a:r>
            <a:r>
              <a:rPr lang="en-US" dirty="0" err="1"/>
              <a:t>ký</a:t>
            </a:r>
            <a:r>
              <a:rPr lang="en-US" dirty="0"/>
              <a:t> </a:t>
            </a:r>
            <a:r>
              <a:rPr lang="en-US" dirty="0" err="1"/>
              <a:t>hiệu</a:t>
            </a:r>
            <a:r>
              <a:rPr lang="en-US" dirty="0"/>
              <a:t> </a:t>
            </a:r>
            <a:r>
              <a:rPr lang="en-US" dirty="0" err="1"/>
              <a:t>trong</a:t>
            </a:r>
            <a:r>
              <a:rPr lang="en-US" dirty="0"/>
              <a:t> </a:t>
            </a:r>
            <a:r>
              <a:rPr lang="en-US" dirty="0" err="1"/>
              <a:t>dữ</a:t>
            </a:r>
            <a:r>
              <a:rPr lang="en-US" dirty="0"/>
              <a:t> </a:t>
            </a:r>
            <a:r>
              <a:rPr lang="en-US" dirty="0" err="1"/>
              <a:t>liệu</a:t>
            </a:r>
            <a:endParaRPr lang="en-US" dirty="0"/>
          </a:p>
          <a:p>
            <a:r>
              <a:rPr lang="en-US" dirty="0" err="1"/>
              <a:t>Tính</a:t>
            </a:r>
            <a:r>
              <a:rPr lang="en-US" dirty="0"/>
              <a:t> </a:t>
            </a:r>
            <a:r>
              <a:rPr lang="en-US" dirty="0" err="1"/>
              <a:t>xác</a:t>
            </a:r>
            <a:r>
              <a:rPr lang="en-US" dirty="0"/>
              <a:t> </a:t>
            </a:r>
            <a:r>
              <a:rPr lang="en-US" dirty="0" err="1"/>
              <a:t>suất</a:t>
            </a:r>
            <a:r>
              <a:rPr lang="en-US" dirty="0"/>
              <a:t> </a:t>
            </a:r>
            <a:r>
              <a:rPr lang="en-US" dirty="0" err="1"/>
              <a:t>của</a:t>
            </a:r>
            <a:r>
              <a:rPr lang="en-US" dirty="0"/>
              <a:t> </a:t>
            </a:r>
            <a:r>
              <a:rPr lang="en-US" dirty="0" err="1"/>
              <a:t>mỗi</a:t>
            </a:r>
            <a:r>
              <a:rPr lang="en-US" dirty="0"/>
              <a:t> </a:t>
            </a:r>
            <a:r>
              <a:rPr lang="en-US" dirty="0" err="1"/>
              <a:t>ký</a:t>
            </a:r>
            <a:r>
              <a:rPr lang="en-US" dirty="0"/>
              <a:t> </a:t>
            </a:r>
            <a:r>
              <a:rPr lang="en-US" dirty="0" err="1"/>
              <a:t>hiệu</a:t>
            </a:r>
            <a:r>
              <a:rPr lang="en-US" dirty="0"/>
              <a:t> </a:t>
            </a:r>
            <a:r>
              <a:rPr lang="en-US" dirty="0" err="1"/>
              <a:t>đó</a:t>
            </a:r>
            <a:endParaRPr lang="en-US" dirty="0"/>
          </a:p>
        </p:txBody>
      </p:sp>
      <p:pic>
        <p:nvPicPr>
          <p:cNvPr id="5" name="Picture 4">
            <a:extLst>
              <a:ext uri="{FF2B5EF4-FFF2-40B4-BE49-F238E27FC236}">
                <a16:creationId xmlns:a16="http://schemas.microsoft.com/office/drawing/2014/main" id="{2CB1D99C-6AB8-49FB-96D1-C649B10D0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84" y="3220926"/>
            <a:ext cx="7573432" cy="2476846"/>
          </a:xfrm>
          <a:prstGeom prst="rect">
            <a:avLst/>
          </a:prstGeom>
        </p:spPr>
      </p:pic>
    </p:spTree>
    <p:extLst>
      <p:ext uri="{BB962C8B-B14F-4D97-AF65-F5344CB8AC3E}">
        <p14:creationId xmlns:p14="http://schemas.microsoft.com/office/powerpoint/2010/main" val="354316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Bước</a:t>
            </a:r>
            <a:r>
              <a:rPr lang="en-US" dirty="0"/>
              <a:t> 2: </a:t>
            </a:r>
            <a:r>
              <a:rPr lang="en-US" dirty="0" err="1"/>
              <a:t>Chuyển</a:t>
            </a:r>
            <a:r>
              <a:rPr lang="en-US" dirty="0"/>
              <a:t> </a:t>
            </a:r>
            <a:r>
              <a:rPr lang="en-US" dirty="0" err="1"/>
              <a:t>đổi</a:t>
            </a:r>
            <a:r>
              <a:rPr lang="en-US" dirty="0"/>
              <a:t> </a:t>
            </a:r>
            <a:r>
              <a:rPr lang="en-US" dirty="0" err="1"/>
              <a:t>cây</a:t>
            </a:r>
            <a:r>
              <a:rPr lang="en-US" dirty="0"/>
              <a:t> </a:t>
            </a:r>
            <a:r>
              <a:rPr lang="en-US" dirty="0" err="1"/>
              <a:t>nhị</a:t>
            </a:r>
            <a:r>
              <a:rPr lang="en-US" dirty="0"/>
              <a:t> </a:t>
            </a:r>
            <a:r>
              <a:rPr lang="en-US" dirty="0" err="1"/>
              <a:t>phân</a:t>
            </a:r>
            <a:endParaRPr lang="en-US" dirty="0"/>
          </a:p>
          <a:p>
            <a:r>
              <a:rPr lang="en-US" dirty="0" err="1"/>
              <a:t>Chọn</a:t>
            </a:r>
            <a:r>
              <a:rPr lang="en-US" dirty="0"/>
              <a:t> ra 2 </a:t>
            </a:r>
            <a:r>
              <a:rPr lang="en-US" dirty="0" err="1"/>
              <a:t>nút</a:t>
            </a:r>
            <a:r>
              <a:rPr lang="en-US" dirty="0"/>
              <a:t> </a:t>
            </a:r>
            <a:r>
              <a:rPr lang="en-US" dirty="0" err="1"/>
              <a:t>có</a:t>
            </a:r>
            <a:r>
              <a:rPr lang="en-US" dirty="0"/>
              <a:t> </a:t>
            </a:r>
            <a:r>
              <a:rPr lang="en-US" dirty="0" err="1"/>
              <a:t>tổng</a:t>
            </a:r>
            <a:r>
              <a:rPr lang="en-US" dirty="0"/>
              <a:t> </a:t>
            </a:r>
            <a:r>
              <a:rPr lang="en-US" dirty="0" err="1"/>
              <a:t>xác</a:t>
            </a:r>
            <a:r>
              <a:rPr lang="en-US" dirty="0"/>
              <a:t> </a:t>
            </a:r>
            <a:r>
              <a:rPr lang="en-US" dirty="0" err="1"/>
              <a:t>suất</a:t>
            </a:r>
            <a:r>
              <a:rPr lang="en-US" dirty="0"/>
              <a:t> </a:t>
            </a:r>
            <a:r>
              <a:rPr lang="en-US" dirty="0" err="1"/>
              <a:t>nhỏ</a:t>
            </a:r>
            <a:r>
              <a:rPr lang="en-US" dirty="0"/>
              <a:t> </a:t>
            </a:r>
            <a:r>
              <a:rPr lang="en-US" dirty="0" err="1"/>
              <a:t>nhất</a:t>
            </a:r>
            <a:r>
              <a:rPr lang="en-US" dirty="0"/>
              <a:t>, </a:t>
            </a:r>
            <a:r>
              <a:rPr lang="en-US" dirty="0" err="1"/>
              <a:t>kết</a:t>
            </a:r>
            <a:r>
              <a:rPr lang="en-US" dirty="0"/>
              <a:t> </a:t>
            </a:r>
            <a:r>
              <a:rPr lang="en-US" dirty="0" err="1"/>
              <a:t>hợp</a:t>
            </a:r>
            <a:r>
              <a:rPr lang="en-US" dirty="0"/>
              <a:t> </a:t>
            </a:r>
            <a:r>
              <a:rPr lang="en-US" dirty="0" err="1"/>
              <a:t>nó</a:t>
            </a:r>
            <a:r>
              <a:rPr lang="en-US" dirty="0"/>
              <a:t> </a:t>
            </a:r>
            <a:r>
              <a:rPr lang="en-US" dirty="0" err="1"/>
              <a:t>thánh</a:t>
            </a:r>
            <a:r>
              <a:rPr lang="en-US" dirty="0"/>
              <a:t> </a:t>
            </a:r>
            <a:r>
              <a:rPr lang="en-US" dirty="0" err="1"/>
              <a:t>một</a:t>
            </a:r>
            <a:r>
              <a:rPr lang="en-US" dirty="0"/>
              <a:t> </a:t>
            </a:r>
            <a:r>
              <a:rPr lang="en-US" dirty="0" err="1"/>
              <a:t>nút</a:t>
            </a:r>
            <a:r>
              <a:rPr lang="en-US" dirty="0"/>
              <a:t> </a:t>
            </a:r>
            <a:r>
              <a:rPr lang="en-US" dirty="0" err="1"/>
              <a:t>mới</a:t>
            </a:r>
            <a:r>
              <a:rPr lang="en-US" dirty="0"/>
              <a:t> </a:t>
            </a:r>
            <a:r>
              <a:rPr lang="en-US" dirty="0" err="1"/>
              <a:t>có</a:t>
            </a:r>
            <a:r>
              <a:rPr lang="en-US" dirty="0"/>
              <a:t> </a:t>
            </a:r>
            <a:r>
              <a:rPr lang="en-US" dirty="0" err="1"/>
              <a:t>gốc</a:t>
            </a:r>
            <a:r>
              <a:rPr lang="en-US" dirty="0"/>
              <a:t> </a:t>
            </a:r>
            <a:r>
              <a:rPr lang="en-US" dirty="0" err="1"/>
              <a:t>là</a:t>
            </a:r>
            <a:r>
              <a:rPr lang="en-US" dirty="0"/>
              <a:t> </a:t>
            </a:r>
            <a:r>
              <a:rPr lang="en-US" dirty="0" err="1"/>
              <a:t>xác</a:t>
            </a:r>
            <a:r>
              <a:rPr lang="en-US" dirty="0"/>
              <a:t> </a:t>
            </a:r>
            <a:r>
              <a:rPr lang="en-US" dirty="0" err="1"/>
              <a:t>suất</a:t>
            </a:r>
            <a:r>
              <a:rPr lang="en-US" dirty="0"/>
              <a:t> </a:t>
            </a:r>
            <a:r>
              <a:rPr lang="en-US" dirty="0" err="1"/>
              <a:t>là</a:t>
            </a:r>
            <a:r>
              <a:rPr lang="en-US" dirty="0"/>
              <a:t> </a:t>
            </a:r>
            <a:r>
              <a:rPr lang="en-US" dirty="0" err="1"/>
              <a:t>tổng</a:t>
            </a:r>
            <a:r>
              <a:rPr lang="en-US" dirty="0"/>
              <a:t> </a:t>
            </a:r>
            <a:r>
              <a:rPr lang="en-US" dirty="0" err="1"/>
              <a:t>trước</a:t>
            </a:r>
            <a:r>
              <a:rPr lang="en-US" dirty="0"/>
              <a:t> </a:t>
            </a:r>
            <a:r>
              <a:rPr lang="en-US" dirty="0" err="1"/>
              <a:t>đó</a:t>
            </a:r>
            <a:r>
              <a:rPr lang="en-US" dirty="0"/>
              <a:t>.</a:t>
            </a:r>
          </a:p>
          <a:p>
            <a:r>
              <a:rPr lang="en-US" dirty="0" err="1"/>
              <a:t>Thêm</a:t>
            </a:r>
            <a:r>
              <a:rPr lang="en-US" dirty="0"/>
              <a:t> </a:t>
            </a:r>
            <a:r>
              <a:rPr lang="en-US" dirty="0" err="1"/>
              <a:t>nút</a:t>
            </a:r>
            <a:r>
              <a:rPr lang="en-US" dirty="0"/>
              <a:t> </a:t>
            </a:r>
            <a:r>
              <a:rPr lang="en-US" dirty="0" err="1"/>
              <a:t>mới</a:t>
            </a:r>
            <a:r>
              <a:rPr lang="en-US" dirty="0"/>
              <a:t> </a:t>
            </a:r>
            <a:r>
              <a:rPr lang="en-US" dirty="0" err="1"/>
              <a:t>vào</a:t>
            </a:r>
            <a:r>
              <a:rPr lang="en-US" dirty="0"/>
              <a:t> </a:t>
            </a:r>
            <a:r>
              <a:rPr lang="en-US" dirty="0" err="1"/>
              <a:t>sơ</a:t>
            </a:r>
            <a:r>
              <a:rPr lang="en-US" dirty="0"/>
              <a:t> </a:t>
            </a:r>
            <a:r>
              <a:rPr lang="en-US" dirty="0" err="1"/>
              <a:t>đồ</a:t>
            </a:r>
            <a:r>
              <a:rPr lang="en-US" dirty="0"/>
              <a:t>.</a:t>
            </a:r>
          </a:p>
          <a:p>
            <a:r>
              <a:rPr lang="en-US" dirty="0" err="1"/>
              <a:t>Lặp</a:t>
            </a:r>
            <a:r>
              <a:rPr lang="en-US" dirty="0"/>
              <a:t> </a:t>
            </a:r>
            <a:r>
              <a:rPr lang="en-US" dirty="0" err="1"/>
              <a:t>lại</a:t>
            </a:r>
            <a:r>
              <a:rPr lang="en-US" dirty="0"/>
              <a:t> </a:t>
            </a:r>
            <a:r>
              <a:rPr lang="en-US" dirty="0" err="1"/>
              <a:t>quá</a:t>
            </a:r>
            <a:r>
              <a:rPr lang="en-US" dirty="0"/>
              <a:t> </a:t>
            </a:r>
            <a:r>
              <a:rPr lang="en-US" dirty="0" err="1"/>
              <a:t>trình</a:t>
            </a:r>
            <a:r>
              <a:rPr lang="en-US" dirty="0"/>
              <a:t> </a:t>
            </a:r>
            <a:r>
              <a:rPr lang="en-US" dirty="0" err="1"/>
              <a:t>này</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một</a:t>
            </a:r>
            <a:r>
              <a:rPr lang="en-US" dirty="0"/>
              <a:t> </a:t>
            </a:r>
            <a:r>
              <a:rPr lang="en-US" dirty="0" err="1"/>
              <a:t>nút</a:t>
            </a:r>
            <a:r>
              <a:rPr lang="en-US" dirty="0"/>
              <a:t> </a:t>
            </a:r>
            <a:r>
              <a:rPr lang="en-US" dirty="0" err="1"/>
              <a:t>có</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xác</a:t>
            </a:r>
            <a:r>
              <a:rPr lang="en-US" dirty="0"/>
              <a:t> </a:t>
            </a:r>
            <a:r>
              <a:rPr lang="en-US" dirty="0" err="1"/>
              <a:t>suất</a:t>
            </a:r>
            <a:r>
              <a:rPr lang="en-US" dirty="0"/>
              <a:t> </a:t>
            </a:r>
            <a:r>
              <a:rPr lang="en-US" dirty="0" err="1"/>
              <a:t>đầu</a:t>
            </a:r>
            <a:r>
              <a:rPr lang="en-US" dirty="0"/>
              <a:t> </a:t>
            </a:r>
            <a:r>
              <a:rPr lang="en-US" dirty="0" err="1"/>
              <a:t>vào</a:t>
            </a:r>
            <a:r>
              <a:rPr lang="en-US" dirty="0"/>
              <a:t> </a:t>
            </a:r>
            <a:r>
              <a:rPr lang="en-US" dirty="0" err="1"/>
              <a:t>đã</a:t>
            </a:r>
            <a:r>
              <a:rPr lang="en-US" dirty="0"/>
              <a:t> </a:t>
            </a:r>
            <a:r>
              <a:rPr lang="en-US" dirty="0" err="1"/>
              <a:t>xây</a:t>
            </a:r>
            <a:r>
              <a:rPr lang="en-US" dirty="0"/>
              <a:t> </a:t>
            </a:r>
            <a:r>
              <a:rPr lang="en-US" dirty="0" err="1"/>
              <a:t>dựng</a:t>
            </a:r>
            <a:r>
              <a:rPr lang="en-US" dirty="0"/>
              <a:t>. </a:t>
            </a:r>
          </a:p>
          <a:p>
            <a:pPr marL="0" indent="0">
              <a:buNone/>
            </a:pPr>
            <a:endParaRPr lang="en-US" dirty="0"/>
          </a:p>
        </p:txBody>
      </p:sp>
    </p:spTree>
    <p:extLst>
      <p:ext uri="{BB962C8B-B14F-4D97-AF65-F5344CB8AC3E}">
        <p14:creationId xmlns:p14="http://schemas.microsoft.com/office/powerpoint/2010/main" val="411091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pic>
        <p:nvPicPr>
          <p:cNvPr id="5" name="Content Placeholder 5">
            <a:extLst>
              <a:ext uri="{FF2B5EF4-FFF2-40B4-BE49-F238E27FC236}">
                <a16:creationId xmlns:a16="http://schemas.microsoft.com/office/drawing/2014/main" id="{99D99AF4-C969-41CF-94C5-9B612119E2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13855" y="809119"/>
            <a:ext cx="5516290" cy="5239761"/>
          </a:xfrm>
        </p:spPr>
      </p:pic>
      <p:pic>
        <p:nvPicPr>
          <p:cNvPr id="7" name="Content Placeholder 5">
            <a:extLst>
              <a:ext uri="{FF2B5EF4-FFF2-40B4-BE49-F238E27FC236}">
                <a16:creationId xmlns:a16="http://schemas.microsoft.com/office/drawing/2014/main" id="{66711B38-336A-4DAE-868B-4721129F7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682" y="1031224"/>
            <a:ext cx="5048635" cy="4795550"/>
          </a:xfrm>
          <a:prstGeom prst="rect">
            <a:avLst/>
          </a:prstGeom>
        </p:spPr>
      </p:pic>
    </p:spTree>
    <p:extLst>
      <p:ext uri="{BB962C8B-B14F-4D97-AF65-F5344CB8AC3E}">
        <p14:creationId xmlns:p14="http://schemas.microsoft.com/office/powerpoint/2010/main" val="1703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Bước</a:t>
            </a:r>
            <a:r>
              <a:rPr lang="en-US" dirty="0"/>
              <a:t> 3: </a:t>
            </a:r>
            <a:r>
              <a:rPr lang="en-US" dirty="0" err="1"/>
              <a:t>Gán</a:t>
            </a:r>
            <a:r>
              <a:rPr lang="en-US" dirty="0"/>
              <a:t> </a:t>
            </a:r>
            <a:r>
              <a:rPr lang="en-US" dirty="0" err="1"/>
              <a:t>mã</a:t>
            </a:r>
            <a:r>
              <a:rPr lang="en-US" dirty="0"/>
              <a:t> </a:t>
            </a:r>
            <a:r>
              <a:rPr lang="en-US" dirty="0" err="1"/>
              <a:t>cho</a:t>
            </a:r>
            <a:r>
              <a:rPr lang="en-US" dirty="0"/>
              <a:t> </a:t>
            </a:r>
            <a:r>
              <a:rPr lang="en-US" dirty="0" err="1"/>
              <a:t>cây</a:t>
            </a:r>
            <a:r>
              <a:rPr lang="en-US" dirty="0"/>
              <a:t> </a:t>
            </a:r>
            <a:r>
              <a:rPr lang="en-US" dirty="0" err="1"/>
              <a:t>nhị</a:t>
            </a:r>
            <a:r>
              <a:rPr lang="en-US" dirty="0"/>
              <a:t> </a:t>
            </a:r>
            <a:r>
              <a:rPr lang="en-US" dirty="0" err="1"/>
              <a:t>phân</a:t>
            </a:r>
            <a:endParaRPr lang="en-US" dirty="0"/>
          </a:p>
          <a:p>
            <a:r>
              <a:rPr lang="en-US" dirty="0" err="1"/>
              <a:t>Gán</a:t>
            </a:r>
            <a:r>
              <a:rPr lang="en-US" dirty="0"/>
              <a:t> 1 </a:t>
            </a:r>
            <a:r>
              <a:rPr lang="en-US" dirty="0" err="1"/>
              <a:t>cho</a:t>
            </a:r>
            <a:r>
              <a:rPr lang="en-US" dirty="0"/>
              <a:t> </a:t>
            </a:r>
            <a:r>
              <a:rPr lang="en-US" dirty="0" err="1"/>
              <a:t>mỗi</a:t>
            </a:r>
            <a:r>
              <a:rPr lang="en-US" dirty="0"/>
              <a:t> </a:t>
            </a:r>
            <a:r>
              <a:rPr lang="en-US" dirty="0" err="1"/>
              <a:t>lân</a:t>
            </a:r>
            <a:r>
              <a:rPr lang="en-US" dirty="0"/>
              <a:t> </a:t>
            </a:r>
            <a:r>
              <a:rPr lang="en-US" dirty="0" err="1"/>
              <a:t>đi</a:t>
            </a:r>
            <a:r>
              <a:rPr lang="en-US" dirty="0"/>
              <a:t> qua </a:t>
            </a:r>
            <a:r>
              <a:rPr lang="en-US" dirty="0" err="1"/>
              <a:t>nút</a:t>
            </a:r>
            <a:r>
              <a:rPr lang="en-US" dirty="0"/>
              <a:t> </a:t>
            </a:r>
            <a:r>
              <a:rPr lang="en-US" dirty="0" err="1"/>
              <a:t>phải</a:t>
            </a:r>
            <a:endParaRPr lang="en-US" dirty="0"/>
          </a:p>
          <a:p>
            <a:r>
              <a:rPr lang="en-US" dirty="0" err="1"/>
              <a:t>Gán</a:t>
            </a:r>
            <a:r>
              <a:rPr lang="en-US" dirty="0"/>
              <a:t> 0 </a:t>
            </a:r>
            <a:r>
              <a:rPr lang="en-US" dirty="0" err="1"/>
              <a:t>cho</a:t>
            </a:r>
            <a:r>
              <a:rPr lang="en-US" dirty="0"/>
              <a:t> </a:t>
            </a:r>
            <a:r>
              <a:rPr lang="en-US" dirty="0" err="1"/>
              <a:t>mỗi</a:t>
            </a:r>
            <a:r>
              <a:rPr lang="en-US" dirty="0"/>
              <a:t> </a:t>
            </a:r>
            <a:r>
              <a:rPr lang="en-US" dirty="0" err="1"/>
              <a:t>lần</a:t>
            </a:r>
            <a:r>
              <a:rPr lang="en-US" dirty="0"/>
              <a:t> </a:t>
            </a:r>
            <a:r>
              <a:rPr lang="en-US" dirty="0" err="1"/>
              <a:t>đi</a:t>
            </a:r>
            <a:r>
              <a:rPr lang="en-US" dirty="0"/>
              <a:t> qua </a:t>
            </a:r>
            <a:r>
              <a:rPr lang="en-US" dirty="0" err="1"/>
              <a:t>nút</a:t>
            </a:r>
            <a:r>
              <a:rPr lang="en-US" dirty="0"/>
              <a:t> </a:t>
            </a:r>
            <a:r>
              <a:rPr lang="en-US" dirty="0" err="1"/>
              <a:t>trái</a:t>
            </a:r>
            <a:endParaRPr lang="en-US" dirty="0"/>
          </a:p>
          <a:p>
            <a:r>
              <a:rPr lang="en-US" dirty="0" err="1"/>
              <a:t>Gán</a:t>
            </a:r>
            <a:r>
              <a:rPr lang="en-US" dirty="0"/>
              <a:t> </a:t>
            </a:r>
            <a:r>
              <a:rPr lang="en-US" dirty="0" err="1"/>
              <a:t>các</a:t>
            </a:r>
            <a:r>
              <a:rPr lang="en-US" dirty="0"/>
              <a:t> </a:t>
            </a:r>
            <a:r>
              <a:rPr lang="en-US" dirty="0" err="1"/>
              <a:t>ký</a:t>
            </a:r>
            <a:r>
              <a:rPr lang="en-US" dirty="0"/>
              <a:t> </a:t>
            </a:r>
            <a:r>
              <a:rPr lang="en-US" dirty="0" err="1"/>
              <a:t>hiệu</a:t>
            </a:r>
            <a:r>
              <a:rPr lang="en-US" dirty="0"/>
              <a:t> </a:t>
            </a:r>
            <a:r>
              <a:rPr lang="en-US" dirty="0" err="1"/>
              <a:t>cho</a:t>
            </a:r>
            <a:r>
              <a:rPr lang="en-US" dirty="0"/>
              <a:t> </a:t>
            </a:r>
            <a:r>
              <a:rPr lang="en-US" dirty="0" err="1"/>
              <a:t>mỗi</a:t>
            </a:r>
            <a:r>
              <a:rPr lang="en-US" dirty="0"/>
              <a:t> </a:t>
            </a:r>
            <a:r>
              <a:rPr lang="en-US" dirty="0" err="1"/>
              <a:t>mã</a:t>
            </a:r>
            <a:r>
              <a:rPr lang="en-US" dirty="0"/>
              <a:t> </a:t>
            </a:r>
            <a:r>
              <a:rPr lang="en-US" dirty="0" err="1"/>
              <a:t>của</a:t>
            </a:r>
            <a:r>
              <a:rPr lang="en-US" dirty="0"/>
              <a:t> </a:t>
            </a:r>
            <a:r>
              <a:rPr lang="en-US" dirty="0" err="1"/>
              <a:t>chúng</a:t>
            </a:r>
            <a:endParaRPr lang="en-US" dirty="0"/>
          </a:p>
          <a:p>
            <a:endParaRPr lang="en-US" dirty="0"/>
          </a:p>
        </p:txBody>
      </p:sp>
      <p:pic>
        <p:nvPicPr>
          <p:cNvPr id="5" name="Content Placeholder 5">
            <a:extLst>
              <a:ext uri="{FF2B5EF4-FFF2-40B4-BE49-F238E27FC236}">
                <a16:creationId xmlns:a16="http://schemas.microsoft.com/office/drawing/2014/main" id="{3AA697CD-2F54-4758-8E30-3270CF493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440" y="2973423"/>
            <a:ext cx="4767943" cy="3360640"/>
          </a:xfrm>
          <a:prstGeom prst="rect">
            <a:avLst/>
          </a:prstGeom>
        </p:spPr>
      </p:pic>
    </p:spTree>
    <p:extLst>
      <p:ext uri="{BB962C8B-B14F-4D97-AF65-F5344CB8AC3E}">
        <p14:creationId xmlns:p14="http://schemas.microsoft.com/office/powerpoint/2010/main" val="204846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Lớp</a:t>
            </a:r>
            <a:r>
              <a:rPr lang="en-US" dirty="0"/>
              <a:t> Node (</a:t>
            </a:r>
            <a:r>
              <a:rPr lang="en-US" dirty="0" err="1"/>
              <a:t>nút</a:t>
            </a:r>
            <a:r>
              <a:rPr lang="en-US" dirty="0"/>
              <a:t> </a:t>
            </a:r>
            <a:r>
              <a:rPr lang="en-US" dirty="0" err="1"/>
              <a:t>trong</a:t>
            </a:r>
            <a:r>
              <a:rPr lang="en-US" dirty="0"/>
              <a:t> </a:t>
            </a:r>
            <a:r>
              <a:rPr lang="en-US" dirty="0" err="1"/>
              <a:t>sơ</a:t>
            </a:r>
            <a:r>
              <a:rPr lang="en-US" dirty="0"/>
              <a:t> </a:t>
            </a:r>
            <a:r>
              <a:rPr lang="en-US" dirty="0" err="1"/>
              <a:t>đồ</a:t>
            </a:r>
            <a:r>
              <a:rPr lang="en-US" dirty="0"/>
              <a:t> </a:t>
            </a:r>
            <a:r>
              <a:rPr lang="en-US" dirty="0" err="1"/>
              <a:t>cây</a:t>
            </a:r>
            <a:r>
              <a:rPr lang="en-US" dirty="0"/>
              <a:t>)</a:t>
            </a:r>
          </a:p>
          <a:p>
            <a:r>
              <a:rPr lang="en-US" dirty="0" err="1"/>
              <a:t>Mỗi</a:t>
            </a:r>
            <a:r>
              <a:rPr lang="en-US" dirty="0"/>
              <a:t> </a:t>
            </a:r>
            <a:r>
              <a:rPr lang="en-US" dirty="0" err="1"/>
              <a:t>nút</a:t>
            </a:r>
            <a:r>
              <a:rPr lang="en-US" dirty="0"/>
              <a:t> </a:t>
            </a:r>
            <a:r>
              <a:rPr lang="en-US" dirty="0" err="1"/>
              <a:t>có</a:t>
            </a:r>
            <a:r>
              <a:rPr lang="en-US" dirty="0"/>
              <a:t> 1 </a:t>
            </a:r>
            <a:r>
              <a:rPr lang="en-US" dirty="0" err="1"/>
              <a:t>ký</a:t>
            </a:r>
            <a:r>
              <a:rPr lang="en-US" dirty="0"/>
              <a:t> </a:t>
            </a:r>
            <a:r>
              <a:rPr lang="en-US" dirty="0" err="1"/>
              <a:t>hiệu</a:t>
            </a:r>
            <a:r>
              <a:rPr lang="en-US" dirty="0"/>
              <a:t>, </a:t>
            </a:r>
            <a:r>
              <a:rPr lang="en-US" dirty="0" err="1"/>
              <a:t>biến</a:t>
            </a:r>
            <a:r>
              <a:rPr lang="en-US" dirty="0"/>
              <a:t> </a:t>
            </a:r>
            <a:r>
              <a:rPr lang="en-US" dirty="0" err="1"/>
              <a:t>xác</a:t>
            </a:r>
            <a:r>
              <a:rPr lang="en-US" dirty="0"/>
              <a:t> </a:t>
            </a:r>
            <a:r>
              <a:rPr lang="en-US" dirty="0" err="1"/>
              <a:t>suất</a:t>
            </a:r>
            <a:r>
              <a:rPr lang="en-US" dirty="0"/>
              <a:t>, </a:t>
            </a:r>
            <a:r>
              <a:rPr lang="en-US" dirty="0" err="1"/>
              <a:t>nút</a:t>
            </a:r>
            <a:r>
              <a:rPr lang="en-US" dirty="0"/>
              <a:t> </a:t>
            </a:r>
            <a:r>
              <a:rPr lang="en-US" dirty="0" err="1"/>
              <a:t>trái</a:t>
            </a:r>
            <a:r>
              <a:rPr lang="en-US" dirty="0"/>
              <a:t>, </a:t>
            </a:r>
            <a:r>
              <a:rPr lang="en-US" dirty="0" err="1"/>
              <a:t>phải</a:t>
            </a:r>
            <a:r>
              <a:rPr lang="en-US" dirty="0"/>
              <a:t> </a:t>
            </a:r>
            <a:r>
              <a:rPr lang="en-US" dirty="0" err="1"/>
              <a:t>và</a:t>
            </a:r>
            <a:r>
              <a:rPr lang="en-US" dirty="0"/>
              <a:t> </a:t>
            </a:r>
            <a:r>
              <a:rPr lang="en-US" dirty="0" err="1"/>
              <a:t>mã</a:t>
            </a:r>
            <a:r>
              <a:rPr lang="en-US" dirty="0"/>
              <a:t> </a:t>
            </a:r>
            <a:r>
              <a:rPr lang="en-US" dirty="0" err="1"/>
              <a:t>hoá</a:t>
            </a:r>
            <a:endParaRPr lang="en-US" dirty="0"/>
          </a:p>
          <a:p>
            <a:r>
              <a:rPr lang="en-US" dirty="0" err="1"/>
              <a:t>Mã</a:t>
            </a:r>
            <a:r>
              <a:rPr lang="en-US" dirty="0"/>
              <a:t> </a:t>
            </a:r>
            <a:r>
              <a:rPr lang="en-US" dirty="0" err="1"/>
              <a:t>hoá</a:t>
            </a:r>
            <a:r>
              <a:rPr lang="en-US" dirty="0"/>
              <a:t> (0|1) </a:t>
            </a:r>
            <a:r>
              <a:rPr lang="en-US" dirty="0" err="1"/>
              <a:t>khi</a:t>
            </a:r>
            <a:r>
              <a:rPr lang="en-US" dirty="0"/>
              <a:t> </a:t>
            </a:r>
            <a:r>
              <a:rPr lang="en-US" dirty="0" err="1"/>
              <a:t>đi</a:t>
            </a:r>
            <a:r>
              <a:rPr lang="en-US" dirty="0"/>
              <a:t> qua </a:t>
            </a:r>
            <a:r>
              <a:rPr lang="en-US" dirty="0" err="1"/>
              <a:t>cây</a:t>
            </a:r>
            <a:r>
              <a:rPr lang="en-US" dirty="0"/>
              <a:t> </a:t>
            </a:r>
            <a:r>
              <a:rPr lang="en-US" dirty="0" err="1"/>
              <a:t>theo</a:t>
            </a:r>
            <a:r>
              <a:rPr lang="en-US" dirty="0"/>
              <a:t> </a:t>
            </a:r>
            <a:r>
              <a:rPr lang="en-US" dirty="0" err="1"/>
              <a:t>phía</a:t>
            </a:r>
            <a:r>
              <a:rPr lang="en-US" dirty="0"/>
              <a:t> </a:t>
            </a:r>
            <a:r>
              <a:rPr lang="en-US" dirty="0" err="1"/>
              <a:t>đã</a:t>
            </a:r>
            <a:r>
              <a:rPr lang="en-US" dirty="0"/>
              <a:t> </a:t>
            </a:r>
            <a:r>
              <a:rPr lang="en-US" dirty="0" err="1"/>
              <a:t>chọn</a:t>
            </a:r>
            <a:r>
              <a:rPr lang="en-US" dirty="0"/>
              <a:t> (</a:t>
            </a:r>
            <a:r>
              <a:rPr lang="en-US" dirty="0" err="1"/>
              <a:t>trái</a:t>
            </a:r>
            <a:r>
              <a:rPr lang="en-US" dirty="0"/>
              <a:t> 0, </a:t>
            </a:r>
            <a:r>
              <a:rPr lang="en-US" dirty="0" err="1"/>
              <a:t>phải</a:t>
            </a:r>
            <a:r>
              <a:rPr lang="en-US" dirty="0"/>
              <a:t> 1)</a:t>
            </a:r>
          </a:p>
          <a:p>
            <a:endParaRPr lang="en-US" dirty="0"/>
          </a:p>
        </p:txBody>
      </p:sp>
      <p:pic>
        <p:nvPicPr>
          <p:cNvPr id="6" name="Content Placeholder 7">
            <a:extLst>
              <a:ext uri="{FF2B5EF4-FFF2-40B4-BE49-F238E27FC236}">
                <a16:creationId xmlns:a16="http://schemas.microsoft.com/office/drawing/2014/main" id="{5CA6EF7F-4E45-4811-9623-90E718395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971" y="3148448"/>
            <a:ext cx="5181600" cy="3185615"/>
          </a:xfrm>
          <a:prstGeom prst="rect">
            <a:avLst/>
          </a:prstGeom>
        </p:spPr>
      </p:pic>
    </p:spTree>
    <p:extLst>
      <p:ext uri="{BB962C8B-B14F-4D97-AF65-F5344CB8AC3E}">
        <p14:creationId xmlns:p14="http://schemas.microsoft.com/office/powerpoint/2010/main" val="268160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Hàm</a:t>
            </a:r>
            <a:r>
              <a:rPr lang="en-US" dirty="0"/>
              <a:t> </a:t>
            </a:r>
            <a:r>
              <a:rPr lang="en-US" dirty="0" err="1"/>
              <a:t>trợ</a:t>
            </a:r>
            <a:r>
              <a:rPr lang="en-US" dirty="0"/>
              <a:t> </a:t>
            </a:r>
            <a:r>
              <a:rPr lang="en-US" dirty="0" err="1"/>
              <a:t>giúp</a:t>
            </a:r>
            <a:r>
              <a:rPr lang="en-US" dirty="0"/>
              <a:t> </a:t>
            </a:r>
            <a:r>
              <a:rPr lang="en-US" dirty="0" err="1"/>
              <a:t>tính</a:t>
            </a:r>
            <a:r>
              <a:rPr lang="en-US" dirty="0"/>
              <a:t> </a:t>
            </a:r>
            <a:r>
              <a:rPr lang="en-US" dirty="0" err="1"/>
              <a:t>toán</a:t>
            </a:r>
            <a:r>
              <a:rPr lang="en-US" dirty="0"/>
              <a:t> </a:t>
            </a:r>
            <a:r>
              <a:rPr lang="en-US" dirty="0" err="1"/>
              <a:t>xác</a:t>
            </a:r>
            <a:r>
              <a:rPr lang="en-US" dirty="0"/>
              <a:t> </a:t>
            </a:r>
            <a:r>
              <a:rPr lang="en-US" dirty="0" err="1"/>
              <a:t>suất</a:t>
            </a:r>
            <a:endParaRPr lang="en-US" dirty="0"/>
          </a:p>
          <a:p>
            <a:endParaRPr lang="en-US" dirty="0"/>
          </a:p>
        </p:txBody>
      </p:sp>
      <p:pic>
        <p:nvPicPr>
          <p:cNvPr id="7" name="Content Placeholder 4">
            <a:extLst>
              <a:ext uri="{FF2B5EF4-FFF2-40B4-BE49-F238E27FC236}">
                <a16:creationId xmlns:a16="http://schemas.microsoft.com/office/drawing/2014/main" id="{2156A4E1-D5B5-4923-ACF2-0EE7548BD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71" y="1789244"/>
            <a:ext cx="7474857" cy="2484192"/>
          </a:xfrm>
          <a:prstGeom prst="rect">
            <a:avLst/>
          </a:prstGeom>
        </p:spPr>
      </p:pic>
    </p:spTree>
    <p:extLst>
      <p:ext uri="{BB962C8B-B14F-4D97-AF65-F5344CB8AC3E}">
        <p14:creationId xmlns:p14="http://schemas.microsoft.com/office/powerpoint/2010/main" val="22212903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1158</Words>
  <Application>Microsoft Macintosh PowerPoint</Application>
  <PresentationFormat>On-screen Show (4:3)</PresentationFormat>
  <Paragraphs>143</Paragraphs>
  <Slides>27</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Lato</vt:lpstr>
      <vt:lpstr>Office Theme</vt:lpstr>
      <vt:lpstr>PowerPoint Presentation</vt:lpstr>
      <vt:lpstr>Nội dung trình bày</vt:lpstr>
      <vt:lpstr>Mã hoá văn bản theo mã Huffman</vt:lpstr>
      <vt:lpstr>Mã hoá văn bản theo mã Huffman</vt:lpstr>
      <vt:lpstr>Mã hoá văn bản theo mã Huffman</vt:lpstr>
      <vt:lpstr>Mã hoá văn bản theo mã Huffman</vt:lpstr>
      <vt:lpstr>Mã hoá văn bản theo mã Huffman</vt:lpstr>
      <vt:lpstr>Mã hoá Huffman sử dụng Python3</vt:lpstr>
      <vt:lpstr>Mã hoá Huffman sử dụng Python3</vt:lpstr>
      <vt:lpstr>Mã hoá Huffman sử dụng Python3</vt:lpstr>
      <vt:lpstr>Mã hoá Huffman sử dụng Python3</vt:lpstr>
      <vt:lpstr>Mã hoá Huffman sử dụng Python3</vt:lpstr>
      <vt:lpstr>Mã hoá Huffman sử dụng Python3</vt:lpstr>
      <vt:lpstr>Mã hoá Huffman sử dụng Python3</vt:lpstr>
      <vt:lpstr>Mã hoá Huffman sử dụng Python3</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PHAM QUANG SANG 20193076</cp:lastModifiedBy>
  <cp:revision>15</cp:revision>
  <dcterms:created xsi:type="dcterms:W3CDTF">2021-05-28T04:32:29Z</dcterms:created>
  <dcterms:modified xsi:type="dcterms:W3CDTF">2022-01-11T13:34:21Z</dcterms:modified>
</cp:coreProperties>
</file>