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925807C-60F6-4A76-9B62-A9EB7E2593A2}">
  <a:tblStyle styleName="Table_0" styleId="{A925807C-60F6-4A76-9B62-A9EB7E2593A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7.jpg" Type="http://schemas.openxmlformats.org/officeDocument/2006/relationships/image" Id="rId3"/><Relationship Target="../media/image14.jpg" Type="http://schemas.openxmlformats.org/officeDocument/2006/relationships/image" Id="rId9"/><Relationship Target="../media/image05.jpg" Type="http://schemas.openxmlformats.org/officeDocument/2006/relationships/image" Id="rId6"/><Relationship Target="../media/image04.jpg" Type="http://schemas.openxmlformats.org/officeDocument/2006/relationships/image" Id="rId5"/><Relationship Target="../media/image15.png" Type="http://schemas.openxmlformats.org/officeDocument/2006/relationships/image" Id="rId8"/><Relationship Target="../media/image06.jpg" Type="http://schemas.openxmlformats.org/officeDocument/2006/relationships/image" Id="rId7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gif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4"/><Relationship Target="../media/image17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SALTS</a:t>
            </a:r>
          </a:p>
          <a:p>
            <a:pPr>
              <a:buNone/>
            </a:pPr>
            <a:r>
              <a:rPr sz="2000" lang="en"/>
              <a:t>(Submersible Acoustically Linked Transmission System)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by James King, Patrick Cunniff, Stephen MacKinnon, Colemann Johnston, Ryan Penny, and Rafal Premik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Robot Electronics - To Do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Solve major I2C driver issue that causes MPU to hang.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Get final assembly together for pool testing and PID loop tuning.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Determine a method for remote programming/tuning while in the water.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Better define the interface between PIC and BeagleBoard.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/>
        </p:nvSpPr>
        <p:spPr>
          <a:xfrm>
            <a:off y="3359468" x="0"/>
            <a:ext cy="3516779" cx="91718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1" name="Shape 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Communication System</a:t>
            </a:r>
          </a:p>
        </p:txBody>
      </p:sp>
      <p:sp>
        <p:nvSpPr>
          <p:cNvPr id="92" name="Shape 92"/>
          <p:cNvSpPr/>
          <p:nvPr/>
        </p:nvSpPr>
        <p:spPr>
          <a:xfrm>
            <a:off y="5198964" x="4187710"/>
            <a:ext cy="1091221" cx="20395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93" name="Shape 93"/>
          <p:cNvSpPr/>
          <p:nvPr/>
        </p:nvSpPr>
        <p:spPr>
          <a:xfrm>
            <a:off y="4969429" x="1901400"/>
            <a:ext cy="1550292" cx="158878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94" name="Shape 94"/>
          <p:cNvSpPr/>
          <p:nvPr/>
        </p:nvSpPr>
        <p:spPr>
          <a:xfrm>
            <a:off y="1417637" x="6227270"/>
            <a:ext cy="1941830" cx="170426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95" name="Shape 95"/>
          <p:cNvSpPr/>
          <p:nvPr/>
        </p:nvSpPr>
        <p:spPr>
          <a:xfrm>
            <a:off y="4944295" x="6828909"/>
            <a:ext cy="1600558" cx="140378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96" name="Shape 96"/>
          <p:cNvSpPr/>
          <p:nvPr/>
        </p:nvSpPr>
        <p:spPr>
          <a:xfrm>
            <a:off y="4925901" x="246387"/>
            <a:ext cy="1637347" cx="149562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sp>
        <p:nvSpPr>
          <p:cNvPr id="97" name="Shape 97"/>
          <p:cNvSpPr/>
          <p:nvPr/>
        </p:nvSpPr>
        <p:spPr>
          <a:xfrm>
            <a:off y="1842942" x="3932725"/>
            <a:ext cy="1091221" cx="20395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cxnSp>
        <p:nvCxnSpPr>
          <p:cNvPr id="98" name="Shape 98"/>
          <p:cNvCxnSpPr/>
          <p:nvPr/>
        </p:nvCxnSpPr>
        <p:spPr>
          <a:xfrm>
            <a:off y="5833625" x="954950"/>
            <a:ext cy="17399" cx="1128599"/>
          </a:xfrm>
          <a:prstGeom prst="straightConnector1">
            <a:avLst/>
          </a:prstGeom>
          <a:noFill/>
          <a:ln w="76200" cap="flat">
            <a:solidFill>
              <a:srgbClr val="CC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9" name="Shape 99"/>
          <p:cNvCxnSpPr/>
          <p:nvPr/>
        </p:nvCxnSpPr>
        <p:spPr>
          <a:xfrm>
            <a:off y="5833625" x="3190775"/>
            <a:ext cy="17399" cx="1128599"/>
          </a:xfrm>
          <a:prstGeom prst="straightConnector1">
            <a:avLst/>
          </a:prstGeom>
          <a:noFill/>
          <a:ln w="76200" cap="flat">
            <a:solidFill>
              <a:srgbClr val="CC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0" name="Shape 100"/>
          <p:cNvCxnSpPr/>
          <p:nvPr/>
        </p:nvCxnSpPr>
        <p:spPr>
          <a:xfrm>
            <a:off y="5833625" x="5972285"/>
            <a:ext cy="17399" cx="1128599"/>
          </a:xfrm>
          <a:prstGeom prst="straightConnector1">
            <a:avLst/>
          </a:prstGeom>
          <a:noFill/>
          <a:ln w="76200" cap="flat">
            <a:solidFill>
              <a:srgbClr val="CC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1" name="Shape 101"/>
          <p:cNvCxnSpPr/>
          <p:nvPr/>
        </p:nvCxnSpPr>
        <p:spPr>
          <a:xfrm>
            <a:off y="2379853" x="5700309"/>
            <a:ext cy="17399" cx="1128599"/>
          </a:xfrm>
          <a:prstGeom prst="straightConnector1">
            <a:avLst/>
          </a:prstGeom>
          <a:noFill/>
          <a:ln w="76200" cap="flat">
            <a:solidFill>
              <a:srgbClr val="CC0000"/>
            </a:solidFill>
            <a:prstDash val="solid"/>
            <a:round/>
            <a:headEnd w="lg" len="lg" type="triangle"/>
            <a:tailEnd w="lg" len="lg" type="none"/>
          </a:ln>
        </p:spPr>
      </p:cxnSp>
      <p:sp>
        <p:nvSpPr>
          <p:cNvPr id="102" name="Shape 102"/>
          <p:cNvSpPr/>
          <p:nvPr/>
        </p:nvSpPr>
        <p:spPr>
          <a:xfrm>
            <a:off y="1457088" x="1193088"/>
            <a:ext cy="1862928" cx="217294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</p:sp>
      <p:cxnSp>
        <p:nvCxnSpPr>
          <p:cNvPr id="103" name="Shape 103"/>
          <p:cNvCxnSpPr/>
          <p:nvPr/>
        </p:nvCxnSpPr>
        <p:spPr>
          <a:xfrm>
            <a:off y="2379853" x="2935884"/>
            <a:ext cy="17399" cx="1128599"/>
          </a:xfrm>
          <a:prstGeom prst="straightConnector1">
            <a:avLst/>
          </a:prstGeom>
          <a:noFill/>
          <a:ln w="76200" cap="flat">
            <a:solidFill>
              <a:srgbClr val="CC0000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104" name="Shape 104"/>
          <p:cNvCxnSpPr/>
          <p:nvPr/>
        </p:nvCxnSpPr>
        <p:spPr>
          <a:xfrm>
            <a:off y="3541850" x="7118425"/>
            <a:ext cy="1299600" cx="100799"/>
          </a:xfrm>
          <a:prstGeom prst="straightConnector1">
            <a:avLst/>
          </a:prstGeom>
          <a:noFill/>
          <a:ln w="76200" cap="flat">
            <a:solidFill>
              <a:srgbClr val="CC0000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105" name="Shape 105"/>
          <p:cNvCxnSpPr/>
          <p:nvPr/>
        </p:nvCxnSpPr>
        <p:spPr>
          <a:xfrm>
            <a:off y="3468550" x="7480400"/>
            <a:ext cy="1299600" cx="100799"/>
          </a:xfrm>
          <a:prstGeom prst="straightConnector1">
            <a:avLst/>
          </a:prstGeom>
          <a:noFill/>
          <a:ln w="76200" cap="flat">
            <a:solidFill>
              <a:srgbClr val="CC0000"/>
            </a:solidFill>
            <a:prstDash val="solid"/>
            <a:round/>
            <a:headEnd w="lg" len="lg" type="triangl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we chose USRP/GNURadio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417637" x="5887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48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Initially wrote our own OFDM code</a:t>
            </a:r>
          </a:p>
          <a:p>
            <a:pPr rtl="0" lvl="1" indent="-381000" marL="91440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"/>
              <a:t>C++, based on pre-existing Matlab code</a:t>
            </a:r>
          </a:p>
          <a:p>
            <a:pPr rtl="0" lvl="0" indent="-419100" marL="457200">
              <a:spcBef>
                <a:spcPts val="48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Opted to use GNU Radio after we were given 2 USRPs</a:t>
            </a:r>
          </a:p>
          <a:p>
            <a:pPr rtl="0" lvl="1" indent="-381000" marL="91440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"/>
              <a:t>More reliable, robust code</a:t>
            </a:r>
          </a:p>
          <a:p>
            <a:pPr rtl="0" lvl="1" indent="-381000" marL="91440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"/>
              <a:t>Easy to modify (Python, C++)</a:t>
            </a:r>
          </a:p>
          <a:p>
            <a:pPr rtl="0" lvl="1" indent="-381000" marL="914400">
              <a:spcBef>
                <a:spcPts val="48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Community support</a:t>
            </a:r>
          </a:p>
          <a:p>
            <a:pPr lvl="0" indent="-419100" marL="457200">
              <a:spcBef>
                <a:spcPts val="48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Disadvantage: OFDM not a large community action item so less support really exists for our use case.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Specs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494537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Ettus Research USRP1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Capable of DC - 6 GHz TX/RX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Two dual 64 MS/s 12-bit ADCs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Two dual 128 MS/s 14-bit DACs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Up to 16 MS/s USB Streaming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Altera Cyclone FPGA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GNU Radio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Free, open-source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Easy-to-use, easy-to-modify signal processing blocks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BeagleBoard-xM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More than 2,000 Dhrystone MIPS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C64+ TMDSP core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512MB LPDDR RAM </a:t>
            </a:r>
          </a:p>
          <a:p>
            <a:r>
              <a:t/>
            </a:r>
          </a:p>
        </p:txBody>
      </p:sp>
      <p:sp>
        <p:nvSpPr>
          <p:cNvPr id="118" name="Shape 118"/>
          <p:cNvSpPr/>
          <p:nvPr/>
        </p:nvSpPr>
        <p:spPr>
          <a:xfrm>
            <a:off y="1417637" x="5643415"/>
            <a:ext cy="2362439" cx="28662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OFDM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OFDM used to best utilize our bandwidth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Guard intervals used to resolve multipathing and reduce intersymbol interference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Cyclic prefix for redundancy</a:t>
            </a:r>
          </a:p>
          <a:p>
            <a:r>
              <a:t/>
            </a:r>
          </a:p>
        </p:txBody>
      </p:sp>
      <p:sp>
        <p:nvSpPr>
          <p:cNvPr id="125" name="Shape 125"/>
          <p:cNvSpPr/>
          <p:nvPr/>
        </p:nvSpPr>
        <p:spPr>
          <a:xfrm>
            <a:off y="3561561" x="1593200"/>
            <a:ext cy="2734714" cx="5957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Modulation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600200" x="457200"/>
            <a:ext cy="4967700" cx="8219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QPSK modulation used, though DQPSK would be ideal to sync phases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Other modulation schemes were tested and worked - low-M PSK best for ocean-like channels</a:t>
            </a:r>
          </a:p>
        </p:txBody>
      </p:sp>
      <p:sp>
        <p:nvSpPr>
          <p:cNvPr id="132" name="Shape 132"/>
          <p:cNvSpPr/>
          <p:nvPr/>
        </p:nvSpPr>
        <p:spPr>
          <a:xfrm>
            <a:off y="3570620" x="4438415"/>
            <a:ext cy="2997279" cx="296250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Compression &amp; Bit Errors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1st draft - Text File</a:t>
            </a:r>
          </a:p>
          <a:p>
            <a:pPr rtl="0" lvl="0">
              <a:buNone/>
            </a:pPr>
            <a:r>
              <a:rPr lang="en"/>
              <a:t>2nd draft - BMP Image</a:t>
            </a:r>
          </a:p>
          <a:p>
            <a:pPr rtl="0" lvl="0">
              <a:buNone/>
            </a:pPr>
            <a:r>
              <a:rPr lang="en"/>
              <a:t>3rd draft - H264 Video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DSP or CPU encoding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Bit errors very small (excluding GNU Radio bugs) and H264 is pretty resilient to errors</a:t>
            </a:r>
          </a:p>
          <a:p>
            <a:pPr rtl="0" lvl="0">
              <a:buNone/>
            </a:pPr>
            <a:r>
              <a:rPr lang="en"/>
              <a:t>10</a:t>
            </a:r>
            <a:r>
              <a:rPr baseline="30000" lang="en"/>
              <a:t>-3</a:t>
            </a:r>
            <a:r>
              <a:rPr lang="en"/>
              <a:t> - 10</a:t>
            </a:r>
            <a:r>
              <a:rPr baseline="30000" lang="en"/>
              <a:t>-4</a:t>
            </a:r>
            <a:r>
              <a:rPr lang="en"/>
              <a:t> when tested with Rameez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Data Rates for Live Video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Xducers bandwidth = 15 kHz</a:t>
            </a:r>
          </a:p>
          <a:p>
            <a:pPr rtl="0" lvl="0">
              <a:buNone/>
            </a:pPr>
            <a:r>
              <a:rPr lang="en"/>
              <a:t>Our data rate limit (-packets loss) = 30 kbps</a:t>
            </a:r>
          </a:p>
          <a:p>
            <a:pPr rtl="0" lvl="0">
              <a:buNone/>
            </a:pPr>
            <a:r>
              <a:rPr lang="en"/>
              <a:t>Video data rate achieved = 29kbps</a:t>
            </a:r>
          </a:p>
          <a:p>
            <a:pPr rtl="0" lvl="0">
              <a:buNone/>
            </a:pPr>
            <a:r>
              <a:rPr lang="en"/>
              <a:t>(5fps, 160x120px, low quality)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CRC &amp; cyclic prefix - minimal overhead</a:t>
            </a:r>
          </a:p>
          <a:p>
            <a:pPr>
              <a:buNone/>
            </a:pPr>
            <a:r>
              <a:rPr lang="en"/>
              <a:t>GNU Radio - maximal overhead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Amplifier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Needs to be fairly efficient and designed for linear operation.   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Multistage amplifier required to isolate load from filtering.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20V/us slew rate amps required 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Must be able to drive capacitive loads (transducer)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Any added filtering should have linear phase over the band (Bessel filter)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Tx/Rx Switch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 Tx/Rx switch must be designed to protect the receive path from possible high power exposure as well as to accommodate simplex communication.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Initial attempts at a switch sufficiently protected the receiver path, but loaded down the received signal. Further design revisions must be implemented.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Problem Summary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25850" x="457200"/>
            <a:ext cy="4967700" cx="797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Goal: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Transmit video underwater in near-real time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Design and build a robot capable of housing the video transmission system and maneuvering underwater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Filtering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 fourth order Bessel</a:t>
            </a:r>
          </a:p>
          <a:p>
            <a:pPr rtl="0" lvl="0">
              <a:buNone/>
            </a:pPr>
            <a:r>
              <a:rPr lang="en"/>
              <a:t>filter is implemented,</a:t>
            </a:r>
          </a:p>
          <a:p>
            <a:pPr rtl="0" lvl="0">
              <a:buNone/>
            </a:pPr>
            <a:r>
              <a:rPr lang="en"/>
              <a:t>which provides a </a:t>
            </a:r>
          </a:p>
          <a:p>
            <a:pPr rtl="0" lvl="0">
              <a:buNone/>
            </a:pPr>
            <a:r>
              <a:rPr lang="en"/>
              <a:t>flat group delay over</a:t>
            </a:r>
          </a:p>
          <a:p>
            <a:pPr rtl="0" lvl="0">
              <a:buNone/>
            </a:pPr>
            <a:r>
              <a:rPr lang="en"/>
              <a:t>the frequency band.</a:t>
            </a:r>
          </a:p>
          <a:p>
            <a:pPr rtl="0" lvl="0">
              <a:buNone/>
            </a:pPr>
            <a:r>
              <a:rPr lang="en"/>
              <a:t>This prevents a non-</a:t>
            </a:r>
          </a:p>
          <a:p>
            <a:pPr rtl="0" lvl="0">
              <a:buNone/>
            </a:pPr>
            <a:r>
              <a:rPr lang="en"/>
              <a:t>linear frequency</a:t>
            </a:r>
          </a:p>
          <a:p>
            <a:pPr rtl="0" lvl="0">
              <a:buNone/>
            </a:pPr>
            <a:r>
              <a:rPr lang="en"/>
              <a:t>dependent spreading</a:t>
            </a:r>
          </a:p>
          <a:p>
            <a:pPr rtl="0" lvl="0">
              <a:buNone/>
            </a:pPr>
            <a:r>
              <a:rPr lang="en"/>
              <a:t> of the signal in the </a:t>
            </a:r>
          </a:p>
          <a:p>
            <a:pPr rtl="0" lvl="0">
              <a:buNone/>
            </a:pPr>
            <a:r>
              <a:rPr lang="en"/>
              <a:t>time domain. </a:t>
            </a:r>
          </a:p>
        </p:txBody>
      </p:sp>
      <p:sp>
        <p:nvSpPr>
          <p:cNvPr id="163" name="Shape 163"/>
          <p:cNvSpPr/>
          <p:nvPr/>
        </p:nvSpPr>
        <p:spPr>
          <a:xfrm>
            <a:off y="2387262" x="4335904"/>
            <a:ext cy="3393574" cx="45741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Automatic Gain Amplifier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To further condition the received signal, an AGC may be added to the signal path to appropriately balance the incoming signal. This will be essential when transmitting over longer distances. 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AGC implementation will present several design challenges such as signal envelope detection, as well as DC biasing circuit.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Power Board/Requirements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+/- 18V@2 for the amplifiers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+3.3V@1A for PIC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+5V@2A for BeagleBoard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+6V@3.5A for the USRP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+12V@30A for all motors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Note: This needs to be a PCB spin since it won't fit in the robot as a breadboard.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Budget Totals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y="1417637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{A925807C-60F6-4A76-9B62-A9EB7E2593A2}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Robot Mechanicals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buNone/>
                      </a:pPr>
                      <a:r>
                        <a:rPr lang="en"/>
                        <a:t>$2141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Robot Electronics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buNone/>
                      </a:pPr>
                      <a:r>
                        <a:rPr lang="en"/>
                        <a:t>$678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Communication Host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buNone/>
                      </a:pPr>
                      <a:r>
                        <a:rPr lang="en"/>
                        <a:t>$150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Communication Analog Front End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buNone/>
                      </a:pPr>
                      <a:r>
                        <a:rPr lang="en"/>
                        <a:t>Donated ($1400)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Communication Amplifier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buNone/>
                      </a:pPr>
                      <a:r>
                        <a:rPr lang="en"/>
                        <a:t>$100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Camera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buNone/>
                      </a:pPr>
                      <a:r>
                        <a:rPr lang="en"/>
                        <a:t>$25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Power Supply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buNone/>
                      </a:pPr>
                      <a:r>
                        <a:rPr lang="en"/>
                        <a:t>$35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buNone/>
                      </a:pPr>
                      <a:r>
                        <a:rPr lang="en"/>
                        <a:t>Totals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buNone/>
                      </a:pPr>
                      <a:r>
                        <a:rPr lang="en"/>
                        <a:t>$3129 ($4529)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Accomplishments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Underwater communication successful. Rate and distance things to work on.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Nearly complete underwater robot design assembled. Iteration will assist in robustness and completeness.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Early Amplifier &amp; Filtering completed.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Learned a ton.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Shortcomings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SPI jitter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Fixing GNU radio takes a long time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Unable to conduct a full pool test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Transducer bandwidth was much narrower than communicated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Major delays in machined parts delayed robot control troubleshooting as well as a full pool test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If we were to do it again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Greater modularity. Too much was happening on one device (BeagleBoard).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Larger pressure vessel or better batteries so there can be in pool prototyping.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Utilize just the USRP devices and not GnuRadio with our own code.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Thanks to: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351175" x="457200"/>
            <a:ext cy="4186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Prof. Salehi</a:t>
            </a:r>
          </a:p>
          <a:p>
            <a:pPr algn="ctr" rtl="0" lvl="0">
              <a:buNone/>
            </a:pPr>
            <a:r>
              <a:rPr lang="en"/>
              <a:t>Prof. Shafai</a:t>
            </a:r>
          </a:p>
          <a:p>
            <a:pPr algn="ctr" rtl="0" lvl="0">
              <a:buNone/>
            </a:pPr>
            <a:r>
              <a:rPr lang="en"/>
              <a:t>Prof. Stojanovic</a:t>
            </a:r>
          </a:p>
          <a:p>
            <a:pPr algn="ctr" rtl="0" lvl="0">
              <a:buNone/>
            </a:pPr>
            <a:r>
              <a:rPr lang="en"/>
              <a:t>Rameez Ahmed</a:t>
            </a:r>
          </a:p>
          <a:p>
            <a:pPr algn="ctr" rtl="0" lvl="0">
              <a:buNone/>
            </a:pPr>
            <a:r>
              <a:rPr lang="en"/>
              <a:t>Kurt Braun and Michael MacNeil</a:t>
            </a:r>
          </a:p>
          <a:p>
            <a:pPr algn="ctr" rtl="0" lvl="0">
              <a:buNone/>
            </a:pPr>
            <a:r>
              <a:rPr lang="en"/>
              <a:t>Materials Systems Incorporated - Transducers</a:t>
            </a:r>
          </a:p>
          <a:p>
            <a:pPr algn="ctr" rtl="0" lvl="0">
              <a:buNone/>
            </a:pPr>
            <a:r>
              <a:rPr lang="en"/>
              <a:t>Sue Ekizian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332887" x="5329672"/>
            <a:ext cy="1143000" cx="23033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ROBOT</a:t>
            </a:r>
          </a:p>
          <a:p>
            <a:r>
              <a:t/>
            </a:r>
          </a:p>
        </p:txBody>
      </p:sp>
      <p:sp>
        <p:nvSpPr>
          <p:cNvPr id="211" name="Shape 211"/>
          <p:cNvSpPr/>
          <p:nvPr/>
        </p:nvSpPr>
        <p:spPr>
          <a:xfrm>
            <a:off y="949664" x="5329672"/>
            <a:ext cy="5618236" cx="29421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12" name="Shape 212"/>
          <p:cNvSpPr/>
          <p:nvPr/>
        </p:nvSpPr>
        <p:spPr>
          <a:xfrm>
            <a:off y="540067" x="352162"/>
            <a:ext cy="5952664" cx="275175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13" name="Shape 213"/>
          <p:cNvSpPr txBox="1"/>
          <p:nvPr>
            <p:ph idx="2" type="title"/>
          </p:nvPr>
        </p:nvSpPr>
        <p:spPr>
          <a:xfrm>
            <a:off y="4460312" x="3103922"/>
            <a:ext cy="1143000" cx="23033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Safety</a:t>
            </a:r>
          </a:p>
          <a:p>
            <a:pPr rtl="0" lvl="0">
              <a:buNone/>
            </a:pPr>
            <a:r>
              <a:rPr lang="en"/>
              <a:t>Scout!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we tried to solve this problem.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48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Harbor security/surveillance</a:t>
            </a:r>
          </a:p>
          <a:p>
            <a:pPr rtl="0" lvl="0" indent="-419100" marL="457200">
              <a:spcBef>
                <a:spcPts val="48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Better AUV mobility in hostile environments</a:t>
            </a:r>
          </a:p>
          <a:p>
            <a:pPr rtl="0" lvl="0" indent="-419100" marL="457200">
              <a:spcBef>
                <a:spcPts val="48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Ability to communicate underwater without surfacing</a:t>
            </a:r>
          </a:p>
          <a:p>
            <a:pPr rtl="0" lvl="0" indent="-419100" marL="457200">
              <a:spcBef>
                <a:spcPts val="48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Target tracking and identification</a:t>
            </a:r>
          </a:p>
          <a:p>
            <a:pPr rtl="0" lvl="0" indent="-419100" marL="457200">
              <a:spcBef>
                <a:spcPts val="48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New exploration opportunities</a:t>
            </a:r>
          </a:p>
          <a:p>
            <a:pPr rtl="0" lvl="0" indent="-419100" marL="457200">
              <a:spcBef>
                <a:spcPts val="48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Proof of concept for sonar video transmission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System Overview</a:t>
            </a:r>
          </a:p>
        </p:txBody>
      </p:sp>
      <p:sp>
        <p:nvSpPr>
          <p:cNvPr id="42" name="Shape 42"/>
          <p:cNvSpPr/>
          <p:nvPr/>
        </p:nvSpPr>
        <p:spPr>
          <a:xfrm>
            <a:off y="4025200" x="298188"/>
            <a:ext cy="2368204" cx="85476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3" name="Shape 43"/>
          <p:cNvSpPr/>
          <p:nvPr/>
        </p:nvSpPr>
        <p:spPr>
          <a:xfrm>
            <a:off y="1752512" x="1066706"/>
            <a:ext cy="1773987" cx="701058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4" name="Shape 44"/>
          <p:cNvSpPr txBox="1"/>
          <p:nvPr/>
        </p:nvSpPr>
        <p:spPr>
          <a:xfrm>
            <a:off y="1417637" x="611550"/>
            <a:ext cy="218400" cx="3028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"/>
              <a:t>Base Station</a:t>
            </a:r>
          </a:p>
        </p:txBody>
      </p:sp>
      <p:sp>
        <p:nvSpPr>
          <p:cNvPr id="45" name="Shape 45"/>
          <p:cNvSpPr txBox="1"/>
          <p:nvPr/>
        </p:nvSpPr>
        <p:spPr>
          <a:xfrm rot="4625" flipH="1">
            <a:off y="3625160" x="298487"/>
            <a:ext cy="524100" cx="1783801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Mobile Unit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Robot Overview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590995" x="457200"/>
            <a:ext cy="4967700" cx="416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Fully Holonomic Drive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All parts delivered</a:t>
            </a:r>
          </a:p>
          <a:p>
            <a:pPr rtl="0" lvl="0" indent="0" marL="457200">
              <a:buNone/>
            </a:pPr>
            <a:r>
              <a:rPr sz="2400" lang="en"/>
              <a:t>have been successfully</a:t>
            </a:r>
          </a:p>
          <a:p>
            <a:pPr rtl="0" lvl="0" indent="0" marL="457200">
              <a:buNone/>
            </a:pPr>
            <a:r>
              <a:rPr sz="2400" lang="en"/>
              <a:t>test-fit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Pressure vessel seals</a:t>
            </a:r>
          </a:p>
          <a:p>
            <a:pPr rtl="0" lvl="0">
              <a:buNone/>
            </a:pPr>
            <a:r>
              <a:rPr sz="2400" lang="en"/>
              <a:t>	have been designed</a:t>
            </a:r>
          </a:p>
          <a:p>
            <a:pPr rtl="0" lvl="0">
              <a:buNone/>
            </a:pPr>
            <a:r>
              <a:rPr sz="2400" lang="en"/>
              <a:t>	and documented -</a:t>
            </a:r>
          </a:p>
          <a:p>
            <a:pPr rtl="0" lvl="0">
              <a:buNone/>
            </a:pPr>
            <a:r>
              <a:rPr sz="2400" lang="en"/>
              <a:t>	but not manufactured</a:t>
            </a:r>
          </a:p>
          <a:p>
            <a:pPr rtl="0" lvl="0">
              <a:buNone/>
            </a:pPr>
            <a:r>
              <a:rPr sz="2400" lang="en"/>
              <a:t>	by the machine shop</a:t>
            </a:r>
          </a:p>
        </p:txBody>
      </p:sp>
      <p:sp>
        <p:nvSpPr>
          <p:cNvPr id="52" name="Shape 52"/>
          <p:cNvSpPr/>
          <p:nvPr/>
        </p:nvSpPr>
        <p:spPr>
          <a:xfrm>
            <a:off y="923450" x="3450525"/>
            <a:ext cy="5212270" cx="61451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Robot Assembly To Do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38888"/>
              <a:buFont typeface="Arial"/>
              <a:buChar char="•"/>
            </a:pPr>
            <a:r>
              <a:rPr sz="3600" lang="en">
                <a:solidFill>
                  <a:schemeClr val="dk1"/>
                </a:solidFill>
              </a:rPr>
              <a:t>Bottom of pressure bucket needs to be drilled for cable holes and then glued to the electronics assembly</a:t>
            </a:r>
          </a:p>
          <a:p>
            <a:pPr rtl="0" lvl="0" indent="-419100" marL="457200">
              <a:buClr>
                <a:srgbClr val="000000"/>
              </a:buClr>
              <a:buSzPct val="138888"/>
              <a:buFont typeface="Arial"/>
              <a:buChar char="•"/>
            </a:pPr>
            <a:r>
              <a:rPr sz="3600" lang="en">
                <a:solidFill>
                  <a:schemeClr val="dk1"/>
                </a:solidFill>
              </a:rPr>
              <a:t>Lids need to be machined</a:t>
            </a:r>
          </a:p>
          <a:p>
            <a:pPr rtl="0" lvl="0" indent="-419100" marL="457200">
              <a:buClr>
                <a:srgbClr val="000000"/>
              </a:buClr>
              <a:buSzPct val="138888"/>
              <a:buFont typeface="Arial"/>
              <a:buChar char="•"/>
            </a:pPr>
            <a:r>
              <a:rPr sz="3600" lang="en">
                <a:solidFill>
                  <a:schemeClr val="dk1"/>
                </a:solidFill>
              </a:rPr>
              <a:t>Mineral oil needs to be selected and tested</a:t>
            </a:r>
          </a:p>
          <a:p>
            <a:pPr rtl="0" lvl="0" indent="-419100" marL="457200">
              <a:buClr>
                <a:srgbClr val="000000"/>
              </a:buClr>
              <a:buSzPct val="138888"/>
              <a:buFont typeface="Arial"/>
              <a:buChar char="•"/>
            </a:pPr>
            <a:r>
              <a:rPr sz="3600" lang="en">
                <a:solidFill>
                  <a:schemeClr val="dk1"/>
                </a:solidFill>
              </a:rPr>
              <a:t>Troubleshoot the transducer gimbal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/>
        </p:nvSpPr>
        <p:spPr>
          <a:xfrm>
            <a:off y="2236979" x="4255054"/>
            <a:ext cy="4431745" cx="44317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4" name="Shape 64"/>
          <p:cNvSpPr txBox="1"/>
          <p:nvPr>
            <p:ph type="title"/>
          </p:nvPr>
        </p:nvSpPr>
        <p:spPr>
          <a:xfrm>
            <a:off y="256787" x="457199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Motion Control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DSPIC33FJ64GS610-I-/PF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Processing Unit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16 bit architecture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100 pin package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18 PWM outputs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Two I2C ports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Fixed Point DSP</a:t>
            </a:r>
          </a:p>
          <a:p>
            <a:pPr rtl="0" lvl="2" indent="-381000" marL="137160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PID</a:t>
            </a:r>
          </a:p>
          <a:p>
            <a:pPr rtl="0" lvl="2" indent="-381000" marL="137160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Inertial Processing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333300"/>
            <a:ext cy="1143000" cx="84773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Robot Electronics - Sensor Feedback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MPU-6050QFN 6-axis accelerometer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Communicated via I2C</a:t>
            </a:r>
          </a:p>
        </p:txBody>
      </p:sp>
      <p:sp>
        <p:nvSpPr>
          <p:cNvPr id="72" name="Shape 72"/>
          <p:cNvSpPr/>
          <p:nvPr/>
        </p:nvSpPr>
        <p:spPr>
          <a:xfrm>
            <a:off y="3232599" x="245517"/>
            <a:ext cy="1702900" cx="85651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Robot Electronics - Motor Control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3110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H-Bridge LM18200T 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12 populate the robot control board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2 are used for each stepper motor</a:t>
            </a:r>
          </a:p>
          <a:p>
            <a:r>
              <a:t/>
            </a:r>
          </a:p>
        </p:txBody>
      </p:sp>
      <p:sp>
        <p:nvSpPr>
          <p:cNvPr id="79" name="Shape 79"/>
          <p:cNvSpPr/>
          <p:nvPr/>
        </p:nvSpPr>
        <p:spPr>
          <a:xfrm>
            <a:off y="1600200" x="3760084"/>
            <a:ext cy="4825953" cx="501991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