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6" r:id="rId6"/>
    <p:sldId id="271" r:id="rId7"/>
    <p:sldId id="272" r:id="rId8"/>
    <p:sldId id="273" r:id="rId9"/>
    <p:sldId id="269" r:id="rId10"/>
    <p:sldId id="27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A8E3C-E4B5-4B60-A7BD-B75442F801E2}" type="datetimeFigureOut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8EF6-6CF3-449C-AC04-2A60DC43D8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8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EDC12-716A-46C2-ADB0-504B607F1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689982-7E32-4329-AD37-6F88DA0C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45E296-FAD6-4756-B230-8CC15E98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78EDE-ED43-4C5D-8CAA-DE19DBC774F7}" type="datetime1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6143A-611F-43CF-9973-519615ED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A7D7E-333D-4D83-9F08-0A4BA786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9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FB9E3-5D8E-4817-AEA2-243B2CCA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A89A06-DBC0-40F1-9D36-C409D993A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5DE55-56EB-4C44-B061-292609B5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4AEF-0D9E-42CE-9D4A-A560F8CEA814}" type="datetime1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044ED-0F4B-430C-BE9C-601850F8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8196F-9B28-4B96-98BC-E3B11E04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7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2EC4EC-2848-4768-9AB2-1E15922FC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25E11B-EF4B-4B22-BE8C-64E996A2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E7CC1E-1E75-4405-871C-E21434EA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67E4-6EB7-4CB6-937E-6D6F437406C6}" type="datetime1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0E30F-87D2-4AB6-BB42-70205602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92947-0B6D-4580-BB34-751922D0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2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92045-5DF2-4AFE-B8D5-66D7E2F2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3085D-211B-44C2-9746-566B2610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D3A57-C357-4942-AA2B-3101C722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D855-F7FF-4F0D-8EB7-ED0FB953A335}" type="datetime1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7FA83-CAC3-4C74-A04B-71B6A2C9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07608-8F51-4043-9E64-585BA528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41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7FEC5-7C82-4166-8844-F910D334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407EB-E1DB-4CBB-82B0-A0DC1A78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98388-FAE8-4315-B775-50DCA18A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DB15-4DD2-49BB-A85E-56C471CC6075}" type="datetime1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B31AE-3C81-41B4-B133-5A620EE4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0E0D9-27AA-4C4E-818A-7FABD8D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AFFC4-305B-43CC-932E-8B8F6134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C3A3A-0060-496A-B0FB-FAF3C73A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6F1FE5-1DCD-4A2A-9217-0FA5DFD7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F49F8C-163A-4E1B-ADE7-AF1FD4D5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3989-0E6F-4AB5-B978-810B36F28E7A}" type="datetime1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9C6251-5878-4D28-9FFA-CD655D8F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870AE-E126-4D65-BF3F-A2D836A2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06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0F602-212E-417D-9F9F-DDD7FCD3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6E3732-67AB-403A-9054-C5556C67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8C9034-540A-465F-B210-21B68BC26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B1A75C-0963-41B9-B024-22952B078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A501C-8D29-481A-8E66-B8F1AB83D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CB7521-ABA9-4C7B-AE59-55A8B89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7084-A7B5-4B64-A2E5-0C2D30232760}" type="datetime1">
              <a:rPr lang="fr-FR" smtClean="0"/>
              <a:t>20/04/2021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2980BF-2D37-42E6-9D47-739BCF62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066F49-0CEC-4C98-A6AE-57099269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23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7F060-EBA7-4455-AAA5-CE5D786D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9BB79B-A36D-4796-A4E9-E8333D1B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E342-3A91-4404-BBFD-98EE5DF54839}" type="datetime1">
              <a:rPr lang="fr-FR" smtClean="0"/>
              <a:t>20/04/2021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1C7681-3D9B-4AA3-967A-36CDAA64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50C787-5151-4520-9738-E910E2F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134B8-A2D2-429F-AA06-B9852284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4CF0-64E8-4200-8356-EE1FF21348D8}" type="datetime1">
              <a:rPr lang="fr-FR" smtClean="0"/>
              <a:t>20/04/2021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375CE6-5BAB-4718-AFE5-4FE92AC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0E9425-6A09-4FB4-B884-F06AAAA2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10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A1F50-3EC0-4865-823F-7371283F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CBB86-688F-4106-BCB0-3B6CFE8F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417F20-327C-436A-9E70-E715720A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75D857-CD33-49F8-8BEC-8E587DF5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C67F-AB8C-4F1D-AB63-1ADCE4B7CA51}" type="datetime1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0E27B-7165-4871-B884-04E07D6A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F8BB4-F816-4E86-AF99-C9A9A57F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5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E6D98-7165-4255-8417-DEABCA54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86FE87-6EEB-495C-8E15-877B2883F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8DAA94-A424-46A9-8A15-14AD37DA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94BE7A-4909-411B-8C6D-7CBE979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1C54-A693-43F0-84D2-71E2282CF124}" type="datetime1">
              <a:rPr lang="fr-FR" smtClean="0"/>
              <a:t>20/04/2021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543A15-3806-4F5C-BF16-C13A99E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FAD551-E1E9-4FAD-8451-7EB8264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6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3EF269-1417-42E0-BA90-464B69A4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941882-CE68-4583-9FB9-1E6A590D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249A7-43BA-4C48-A0AA-A118819EA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C4AF-FAD3-494E-B113-4CCAC8DFC211}" type="datetime1">
              <a:rPr lang="fr-FR" smtClean="0"/>
              <a:t>20/04/2021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A52975-5878-4E15-AD4E-980A51A0B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F79F25-B887-48A6-B297-9E784EC9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A377-D311-425F-80BE-AD152292CF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courses/1233741-gerez-vos-codes-source-avec-git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mytechblogs.com/2019/12/15/git-under-the-hoo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Git" TargetMode="External"/><Relationship Id="rId5" Type="http://schemas.openxmlformats.org/officeDocument/2006/relationships/hyperlink" Target="https://itsfoss.com/github-alternatives/" TargetMode="External"/><Relationship Id="rId4" Type="http://schemas.openxmlformats.org/officeDocument/2006/relationships/hyperlink" Target="https://www.atlassian.com/fr/git/tutoria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0077C5D-2868-4944-B3D9-12B86B9F3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76"/>
          <a:stretch/>
        </p:blipFill>
        <p:spPr>
          <a:xfrm>
            <a:off x="7802027" y="1339588"/>
            <a:ext cx="3618332" cy="3466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D1D389-6E22-47AB-A95F-42A40196F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16" y="2636046"/>
            <a:ext cx="6372225" cy="87391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Britannic Bold" panose="020B0903060703020204" pitchFamily="34" charset="0"/>
              </a:rPr>
              <a:t>Get</a:t>
            </a:r>
            <a:r>
              <a:rPr lang="fr-FR" dirty="0">
                <a:latin typeface="Britannic Bold" panose="020B0903060703020204" pitchFamily="34" charset="0"/>
              </a:rPr>
              <a:t> down on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946A2-63F5-485E-8577-67C344AB6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3039" y="3630614"/>
            <a:ext cx="3676651" cy="419893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Thomas Bersani--</a:t>
            </a:r>
            <a:r>
              <a:rPr lang="fr-FR" dirty="0" err="1">
                <a:latin typeface="Bahnschrift Light Condensed" panose="020B0502040204020203" pitchFamily="34" charset="0"/>
              </a:rPr>
              <a:t>Veroni</a:t>
            </a:r>
            <a:endParaRPr lang="fr-FR" dirty="0">
              <a:latin typeface="Bahnschrift Light Condensed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03131AF-0495-4AAC-9E6A-C59773882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79" y="5988052"/>
            <a:ext cx="3319545" cy="7334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B1CACA6-739B-40BE-A47A-1E480FA0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8FF4C32-398C-4D39-B0D5-FFC6D260A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" y="5710793"/>
            <a:ext cx="1167153" cy="1147207"/>
          </a:xfrm>
          <a:prstGeom prst="rect">
            <a:avLst/>
          </a:prstGeom>
        </p:spPr>
      </p:pic>
      <p:pic>
        <p:nvPicPr>
          <p:cNvPr id="8" name="Image 7" descr="Une image contenant texte, personne, posant, groupe&#10;&#10;Description générée automatiquement">
            <a:extLst>
              <a:ext uri="{FF2B5EF4-FFF2-40B4-BE49-F238E27FC236}">
                <a16:creationId xmlns:a16="http://schemas.microsoft.com/office/drawing/2014/main" id="{FA55ED05-6BEB-40C9-AE32-3272355CA7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/>
          <a:stretch/>
        </p:blipFill>
        <p:spPr>
          <a:xfrm>
            <a:off x="0" y="4497670"/>
            <a:ext cx="3071584" cy="24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4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ersonne, posant, groupe&#10;&#10;Description générée automatiquement">
            <a:extLst>
              <a:ext uri="{FF2B5EF4-FFF2-40B4-BE49-F238E27FC236}">
                <a16:creationId xmlns:a16="http://schemas.microsoft.com/office/drawing/2014/main" id="{78E1E0E0-7505-4E3C-B3AB-D42A8F1520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/>
          <a:stretch/>
        </p:blipFill>
        <p:spPr>
          <a:xfrm>
            <a:off x="0" y="4438464"/>
            <a:ext cx="3071584" cy="2426245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CB8CB1E0-204F-4F1D-A834-321987889731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Sources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295913-4445-411C-A688-C85EF8CE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10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90B995-7EA4-466D-9A54-4BB575DB1CAE}"/>
              </a:ext>
            </a:extLst>
          </p:cNvPr>
          <p:cNvSpPr txBox="1"/>
          <p:nvPr/>
        </p:nvSpPr>
        <p:spPr>
          <a:xfrm>
            <a:off x="1761067" y="1042987"/>
            <a:ext cx="10120523" cy="582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latin typeface="Bahnschrift Light Condensed" panose="020B0502040204020203" pitchFamily="34" charset="0"/>
              </a:rPr>
              <a:t>Documentation officielle de git - </a:t>
            </a:r>
            <a:r>
              <a:rPr lang="fr-FR" sz="2800" dirty="0">
                <a:latin typeface="Bahnschrift Light Condensed" panose="020B0502040204020203" pitchFamily="34" charset="0"/>
                <a:hlinkClick r:id="rId3"/>
              </a:rPr>
              <a:t>https://git-scm.com/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latin typeface="Bahnschrift Light Condensed" panose="020B0502040204020203" pitchFamily="34" charset="0"/>
              </a:rPr>
              <a:t>Des tutos pratiques - </a:t>
            </a:r>
            <a:r>
              <a:rPr lang="fr-FR" sz="2800" dirty="0">
                <a:latin typeface="Bahnschrift Light Condensed" panose="020B0502040204020203" pitchFamily="34" charset="0"/>
                <a:hlinkClick r:id="rId4"/>
              </a:rPr>
              <a:t>https://www.atlassian.com/fr/git/tutorials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latin typeface="Bahnschrift Light Condensed" panose="020B0502040204020203" pitchFamily="34" charset="0"/>
              </a:rPr>
              <a:t>Les alternatives à GitHub - </a:t>
            </a:r>
            <a:r>
              <a:rPr lang="fr-FR" sz="2800" dirty="0">
                <a:latin typeface="Bahnschrift Light Condensed" panose="020B0502040204020203" pitchFamily="34" charset="0"/>
                <a:hlinkClick r:id="rId5"/>
              </a:rPr>
              <a:t>https://itsfoss.com/github-alternatives/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latin typeface="Bahnschrift Light Condensed" panose="020B0502040204020203" pitchFamily="34" charset="0"/>
              </a:rPr>
              <a:t>La page Wiki de Git - </a:t>
            </a:r>
            <a:r>
              <a:rPr lang="fr-FR" sz="2800" dirty="0">
                <a:latin typeface="Bahnschrift Light Condensed" panose="020B0502040204020203" pitchFamily="34" charset="0"/>
                <a:hlinkClick r:id="rId6"/>
              </a:rPr>
              <a:t>https://en.wikipedia.org/wiki/Git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latin typeface="Bahnschrift Light Condensed" panose="020B0502040204020203" pitchFamily="34" charset="0"/>
              </a:rPr>
              <a:t>Une explication claire du fonctionnement de git - </a:t>
            </a:r>
            <a:r>
              <a:rPr lang="fr-FR" sz="2800" dirty="0">
                <a:latin typeface="Bahnschrift Light Condensed" panose="020B0502040204020203" pitchFamily="34" charset="0"/>
                <a:hlinkClick r:id="rId7"/>
              </a:rPr>
              <a:t>https://mytechblogs.com/2019/12/15/git-under-the-hood/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latin typeface="Bahnschrift Light Condensed" panose="020B0502040204020203" pitchFamily="34" charset="0"/>
              </a:rPr>
              <a:t>Un (très) bon tutoriel pour l’utilisation de git - </a:t>
            </a:r>
            <a:r>
              <a:rPr lang="fr-FR" sz="2800" dirty="0">
                <a:latin typeface="Bahnschrift Light Condensed" panose="020B0502040204020203" pitchFamily="34" charset="0"/>
                <a:hlinkClick r:id="rId8"/>
              </a:rPr>
              <a:t>https://openclassrooms.com/fr/courses/1233741-gerez-vos-codes-source-avec-git</a:t>
            </a:r>
            <a:endParaRPr lang="fr-FR" sz="2800" dirty="0">
              <a:latin typeface="Bahnschrift Light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fr-FR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8AE64919-DB74-45BD-B9E9-99C037AE2FE4}"/>
              </a:ext>
            </a:extLst>
          </p:cNvPr>
          <p:cNvSpPr/>
          <p:nvPr/>
        </p:nvSpPr>
        <p:spPr>
          <a:xfrm>
            <a:off x="5085320" y="1588129"/>
            <a:ext cx="654844" cy="6488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0816698-784E-4C43-9A7C-6D69BB180CDC}"/>
              </a:ext>
            </a:extLst>
          </p:cNvPr>
          <p:cNvSpPr/>
          <p:nvPr/>
        </p:nvSpPr>
        <p:spPr>
          <a:xfrm>
            <a:off x="5251196" y="2802310"/>
            <a:ext cx="488968" cy="4719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C4B7008-2D20-43CE-A5F4-423D0E73B6BD}"/>
              </a:ext>
            </a:extLst>
          </p:cNvPr>
          <p:cNvSpPr/>
          <p:nvPr/>
        </p:nvSpPr>
        <p:spPr>
          <a:xfrm>
            <a:off x="4318279" y="3652878"/>
            <a:ext cx="654844" cy="6488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8927E2E-ADB9-417D-9764-EFF45CC44FB4}"/>
              </a:ext>
            </a:extLst>
          </p:cNvPr>
          <p:cNvSpPr/>
          <p:nvPr/>
        </p:nvSpPr>
        <p:spPr>
          <a:xfrm>
            <a:off x="6136760" y="4762335"/>
            <a:ext cx="585789" cy="5988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AFDF23-467D-4F0B-973B-272BCBE6C60C}"/>
              </a:ext>
            </a:extLst>
          </p:cNvPr>
          <p:cNvSpPr txBox="1">
            <a:spLocks/>
          </p:cNvSpPr>
          <p:nvPr/>
        </p:nvSpPr>
        <p:spPr>
          <a:xfrm>
            <a:off x="200026" y="371477"/>
            <a:ext cx="6372225" cy="87391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>
                <a:latin typeface="Britannic Bold" panose="020B0903060703020204" pitchFamily="34" charset="0"/>
              </a:rPr>
              <a:t>Plan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85D35F-657D-4552-89AF-10C36B82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95BA31-D45E-4A5A-A143-E8351BA209FC}"/>
              </a:ext>
            </a:extLst>
          </p:cNvPr>
          <p:cNvSpPr txBox="1"/>
          <p:nvPr/>
        </p:nvSpPr>
        <p:spPr>
          <a:xfrm>
            <a:off x="4443748" y="1483053"/>
            <a:ext cx="33146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600" dirty="0">
                <a:latin typeface="Bahnschrift Light Condensed" panose="020B0502040204020203" pitchFamily="34" charset="0"/>
              </a:rPr>
              <a:t>Les origines de Git</a:t>
            </a:r>
          </a:p>
          <a:p>
            <a:pPr algn="just"/>
            <a:endParaRPr lang="fr-FR" sz="3600" dirty="0">
              <a:latin typeface="Bahnschrift Light Condensed" panose="020B0502040204020203" pitchFamily="34" charset="0"/>
            </a:endParaRPr>
          </a:p>
          <a:p>
            <a:pPr algn="just"/>
            <a:r>
              <a:rPr lang="fr-FR" sz="3600" dirty="0">
                <a:latin typeface="Bahnschrift Light Condensed" panose="020B0502040204020203" pitchFamily="34" charset="0"/>
              </a:rPr>
              <a:t>Git 101</a:t>
            </a:r>
          </a:p>
          <a:p>
            <a:pPr algn="just"/>
            <a:endParaRPr lang="fr-FR" sz="3600" dirty="0">
              <a:latin typeface="Bahnschrift Light Condensed" panose="020B0502040204020203" pitchFamily="34" charset="0"/>
            </a:endParaRPr>
          </a:p>
          <a:p>
            <a:pPr algn="just"/>
            <a:r>
              <a:rPr lang="fr-FR" sz="3600" dirty="0">
                <a:latin typeface="Bahnschrift Light Condensed" panose="020B0502040204020203" pitchFamily="34" charset="0"/>
              </a:rPr>
              <a:t>Sous le capot de git</a:t>
            </a:r>
          </a:p>
          <a:p>
            <a:pPr algn="just"/>
            <a:endParaRPr lang="fr-FR" sz="3600" dirty="0">
              <a:latin typeface="Bahnschrift Light Condensed" panose="020B0502040204020203" pitchFamily="34" charset="0"/>
            </a:endParaRPr>
          </a:p>
          <a:p>
            <a:pPr algn="just"/>
            <a:r>
              <a:rPr lang="fr-FR" sz="3600" dirty="0">
                <a:latin typeface="Bahnschrift Light Condensed" panose="020B0502040204020203" pitchFamily="34" charset="0"/>
              </a:rPr>
              <a:t>Les dépôts en ligne</a:t>
            </a:r>
          </a:p>
          <a:p>
            <a:pPr algn="just"/>
            <a:endParaRPr lang="fr-FR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B82AC9-99AF-4DF7-9E8E-677DE26F8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4" y="3362892"/>
            <a:ext cx="3358585" cy="33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5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108FF78A-2BC5-4DA7-B28B-8D03B17EC98F}"/>
              </a:ext>
            </a:extLst>
          </p:cNvPr>
          <p:cNvSpPr/>
          <p:nvPr/>
        </p:nvSpPr>
        <p:spPr>
          <a:xfrm>
            <a:off x="10078278" y="5477992"/>
            <a:ext cx="1374925" cy="124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7FFFB23-208C-4E7B-9CB3-260680D88391}"/>
              </a:ext>
            </a:extLst>
          </p:cNvPr>
          <p:cNvSpPr/>
          <p:nvPr/>
        </p:nvSpPr>
        <p:spPr>
          <a:xfrm>
            <a:off x="10010025" y="2359441"/>
            <a:ext cx="1374925" cy="124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BA25DCE-EC0F-47CC-A255-05F7B47F9914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Les origines de Git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235F05A-F612-49A0-836A-9CC01315C689}"/>
              </a:ext>
            </a:extLst>
          </p:cNvPr>
          <p:cNvSpPr txBox="1"/>
          <p:nvPr/>
        </p:nvSpPr>
        <p:spPr>
          <a:xfrm>
            <a:off x="352422" y="3618331"/>
            <a:ext cx="516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>
                <a:latin typeface="Bahnschrift Light Condensed" panose="020B0502040204020203" pitchFamily="34" charset="0"/>
              </a:rPr>
            </a:br>
            <a:endParaRPr lang="fr-FR" dirty="0">
              <a:latin typeface="Bahnschrift Light Condensed" panose="020B0502040204020203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4CA2BB-0406-4BB9-9459-F0D3651BFC23}"/>
              </a:ext>
            </a:extLst>
          </p:cNvPr>
          <p:cNvSpPr txBox="1"/>
          <p:nvPr/>
        </p:nvSpPr>
        <p:spPr>
          <a:xfrm>
            <a:off x="352422" y="3153461"/>
            <a:ext cx="516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fr-FR" dirty="0">
                <a:latin typeface="Bahnschrift Light Condensed" panose="020B0502040204020203" pitchFamily="34" charset="0"/>
              </a:rPr>
            </a:br>
            <a:endParaRPr lang="fr-FR" dirty="0">
              <a:latin typeface="Bahnschrift Light Condensed" panose="020B0502040204020203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0D3BBA-927A-45FF-9BD9-1160CD2B86FE}"/>
              </a:ext>
            </a:extLst>
          </p:cNvPr>
          <p:cNvSpPr txBox="1"/>
          <p:nvPr/>
        </p:nvSpPr>
        <p:spPr>
          <a:xfrm>
            <a:off x="1185715" y="2481714"/>
            <a:ext cx="516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Bahnschrift Light Condensed" panose="020B0502040204020203" pitchFamily="34" charset="0"/>
              </a:rPr>
              <a:t>Création en 2005 pour le kernel LINUX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806F0C-7B99-468B-9903-AB99761B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3</a:t>
            </a:fld>
            <a:endParaRPr lang="fr-FR"/>
          </a:p>
        </p:txBody>
      </p:sp>
      <p:pic>
        <p:nvPicPr>
          <p:cNvPr id="14" name="Image 13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0A09075D-161C-498D-8019-0392655CB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1698" r="8159" b="50000"/>
          <a:stretch/>
        </p:blipFill>
        <p:spPr>
          <a:xfrm>
            <a:off x="9027826" y="869521"/>
            <a:ext cx="2256843" cy="2283940"/>
          </a:xfrm>
          <a:prstGeom prst="flowChartConnector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8EEB2D7-9FAD-44BA-92E6-FE81F82432E7}"/>
              </a:ext>
            </a:extLst>
          </p:cNvPr>
          <p:cNvSpPr txBox="1"/>
          <p:nvPr/>
        </p:nvSpPr>
        <p:spPr>
          <a:xfrm>
            <a:off x="9479833" y="3147361"/>
            <a:ext cx="164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 Light Condensed" panose="020B0502040204020203" pitchFamily="34" charset="0"/>
              </a:rPr>
              <a:t>Linus Torvalds</a:t>
            </a:r>
            <a:endParaRPr lang="fr-FR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9F61A-5CBD-4E34-BA10-78A8458CE2B8}"/>
              </a:ext>
            </a:extLst>
          </p:cNvPr>
          <p:cNvSpPr txBox="1"/>
          <p:nvPr/>
        </p:nvSpPr>
        <p:spPr>
          <a:xfrm>
            <a:off x="1185715" y="3638912"/>
            <a:ext cx="516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Bahnschrift Light Condensed" panose="020B0502040204020203" pitchFamily="34" charset="0"/>
              </a:rPr>
              <a:t>Logiciel de </a:t>
            </a:r>
            <a:r>
              <a:rPr lang="fr-FR" sz="2400" b="1" dirty="0" err="1">
                <a:latin typeface="Bahnschrift Light Condensed" panose="020B0502040204020203" pitchFamily="34" charset="0"/>
              </a:rPr>
              <a:t>versionning</a:t>
            </a:r>
            <a:r>
              <a:rPr lang="fr-FR" sz="2400" b="1" dirty="0">
                <a:latin typeface="Bahnschrift Light Condensed" panose="020B0502040204020203" pitchFamily="34" charset="0"/>
              </a:rPr>
              <a:t> décentralisé 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F5115E2-711A-4E41-B414-53CDA5798858}"/>
              </a:ext>
            </a:extLst>
          </p:cNvPr>
          <p:cNvSpPr/>
          <p:nvPr/>
        </p:nvSpPr>
        <p:spPr>
          <a:xfrm>
            <a:off x="612287" y="2443907"/>
            <a:ext cx="552215" cy="5372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F54CFAF-3766-41E0-8DEF-04FE49577D2F}"/>
              </a:ext>
            </a:extLst>
          </p:cNvPr>
          <p:cNvSpPr/>
          <p:nvPr/>
        </p:nvSpPr>
        <p:spPr>
          <a:xfrm>
            <a:off x="612286" y="3606889"/>
            <a:ext cx="552215" cy="5372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94544E-6AE7-46E6-9DD4-E6B0F4489A79}"/>
              </a:ext>
            </a:extLst>
          </p:cNvPr>
          <p:cNvSpPr/>
          <p:nvPr/>
        </p:nvSpPr>
        <p:spPr>
          <a:xfrm>
            <a:off x="807050" y="2943379"/>
            <a:ext cx="162685" cy="695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D0A4CC-B5AE-46D4-ABA6-B4C17698514F}"/>
              </a:ext>
            </a:extLst>
          </p:cNvPr>
          <p:cNvSpPr txBox="1"/>
          <p:nvPr/>
        </p:nvSpPr>
        <p:spPr>
          <a:xfrm>
            <a:off x="1185715" y="4816691"/>
            <a:ext cx="516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Bahnschrift Light Condensed" panose="020B0502040204020203" pitchFamily="34" charset="0"/>
              </a:rPr>
              <a:t>Utilisation en forte croissance depuis sa création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CA10ED-90AD-4247-B4C9-9BA344ED391F}"/>
              </a:ext>
            </a:extLst>
          </p:cNvPr>
          <p:cNvSpPr/>
          <p:nvPr/>
        </p:nvSpPr>
        <p:spPr>
          <a:xfrm>
            <a:off x="612286" y="4784668"/>
            <a:ext cx="552215" cy="5372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6272B-E847-4B2B-81AC-4DA97CDA51CE}"/>
              </a:ext>
            </a:extLst>
          </p:cNvPr>
          <p:cNvSpPr/>
          <p:nvPr/>
        </p:nvSpPr>
        <p:spPr>
          <a:xfrm>
            <a:off x="807050" y="4092340"/>
            <a:ext cx="162685" cy="724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personne, mur, intérieur, habits&#10;&#10;Description générée automatiquement">
            <a:extLst>
              <a:ext uri="{FF2B5EF4-FFF2-40B4-BE49-F238E27FC236}">
                <a16:creationId xmlns:a16="http://schemas.microsoft.com/office/drawing/2014/main" id="{6E418041-BCA9-4644-BE72-5C6B2449E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" r="18098"/>
          <a:stretch/>
        </p:blipFill>
        <p:spPr>
          <a:xfrm>
            <a:off x="9027826" y="3916679"/>
            <a:ext cx="2256843" cy="2348592"/>
          </a:xfrm>
          <a:prstGeom prst="ellipse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2678192-83BF-4D4C-A297-6213CF5079FC}"/>
              </a:ext>
            </a:extLst>
          </p:cNvPr>
          <p:cNvSpPr txBox="1"/>
          <p:nvPr/>
        </p:nvSpPr>
        <p:spPr>
          <a:xfrm>
            <a:off x="9548086" y="6265912"/>
            <a:ext cx="164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 Light Condensed" panose="020B0502040204020203" pitchFamily="34" charset="0"/>
              </a:rPr>
              <a:t>Julio Hamano</a:t>
            </a:r>
            <a:endParaRPr lang="fr-FR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BCADECE-569F-4898-91FA-AF25BF526D63}"/>
              </a:ext>
            </a:extLst>
          </p:cNvPr>
          <p:cNvSpPr txBox="1"/>
          <p:nvPr/>
        </p:nvSpPr>
        <p:spPr>
          <a:xfrm>
            <a:off x="1185714" y="5137279"/>
            <a:ext cx="319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GitHub ~ 56 Millions d’utilisateurs</a:t>
            </a:r>
          </a:p>
        </p:txBody>
      </p:sp>
    </p:spTree>
    <p:extLst>
      <p:ext uri="{BB962C8B-B14F-4D97-AF65-F5344CB8AC3E}">
        <p14:creationId xmlns:p14="http://schemas.microsoft.com/office/powerpoint/2010/main" val="27539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>
            <a:extLst>
              <a:ext uri="{FF2B5EF4-FFF2-40B4-BE49-F238E27FC236}">
                <a16:creationId xmlns:a16="http://schemas.microsoft.com/office/drawing/2014/main" id="{8ECD7481-1FC1-4933-A6F6-9DC0588D32EB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Git 101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C86522-F8EE-4E00-BDBB-686DFAEAE0F4}"/>
              </a:ext>
            </a:extLst>
          </p:cNvPr>
          <p:cNvSpPr txBox="1"/>
          <p:nvPr/>
        </p:nvSpPr>
        <p:spPr>
          <a:xfrm>
            <a:off x="200025" y="1042987"/>
            <a:ext cx="516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Bahnschrift Light Condensed" panose="020B0502040204020203" pitchFamily="34" charset="0"/>
              </a:rPr>
              <a:t>Les principales commandes de git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3C5C20-C883-47B7-8568-D5487978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4</a:t>
            </a:fld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2A19B2B-ACF1-4743-AA46-A309847A1C55}"/>
              </a:ext>
            </a:extLst>
          </p:cNvPr>
          <p:cNvSpPr/>
          <p:nvPr/>
        </p:nvSpPr>
        <p:spPr>
          <a:xfrm>
            <a:off x="368845" y="2257424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274D4B3-B27C-4303-B1A1-5FB64776A009}"/>
              </a:ext>
            </a:extLst>
          </p:cNvPr>
          <p:cNvSpPr/>
          <p:nvPr/>
        </p:nvSpPr>
        <p:spPr>
          <a:xfrm>
            <a:off x="1700590" y="2257424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913988-E162-49A0-B81F-9FA379F9C8EC}"/>
              </a:ext>
            </a:extLst>
          </p:cNvPr>
          <p:cNvSpPr/>
          <p:nvPr/>
        </p:nvSpPr>
        <p:spPr>
          <a:xfrm>
            <a:off x="872734" y="2503206"/>
            <a:ext cx="970499" cy="134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B635F4C-61C7-4875-8D70-6D5494A890DF}"/>
              </a:ext>
            </a:extLst>
          </p:cNvPr>
          <p:cNvSpPr txBox="1"/>
          <p:nvPr/>
        </p:nvSpPr>
        <p:spPr>
          <a:xfrm>
            <a:off x="476364" y="2883624"/>
            <a:ext cx="43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init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B68FDF-68FE-4B53-A79D-60D9FDCBF0C2}"/>
              </a:ext>
            </a:extLst>
          </p:cNvPr>
          <p:cNvSpPr txBox="1"/>
          <p:nvPr/>
        </p:nvSpPr>
        <p:spPr>
          <a:xfrm>
            <a:off x="1626432" y="2883624"/>
            <a:ext cx="7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commit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2E5B5C6-88C5-45CC-990F-57B85786FD7D}"/>
              </a:ext>
            </a:extLst>
          </p:cNvPr>
          <p:cNvSpPr/>
          <p:nvPr/>
        </p:nvSpPr>
        <p:spPr>
          <a:xfrm rot="2227035">
            <a:off x="2703906" y="2981348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BBB53-8D40-4432-9439-0C106B6C4EF1}"/>
              </a:ext>
            </a:extLst>
          </p:cNvPr>
          <p:cNvSpPr/>
          <p:nvPr/>
        </p:nvSpPr>
        <p:spPr>
          <a:xfrm rot="2227035">
            <a:off x="2071073" y="2880628"/>
            <a:ext cx="970499" cy="134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F57A2-CA68-4F75-AEA9-A93899C48C3B}"/>
              </a:ext>
            </a:extLst>
          </p:cNvPr>
          <p:cNvSpPr txBox="1"/>
          <p:nvPr/>
        </p:nvSpPr>
        <p:spPr>
          <a:xfrm>
            <a:off x="2679038" y="3554523"/>
            <a:ext cx="7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Branch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84C8D50-BFA5-40CB-97BA-96F13F033452}"/>
              </a:ext>
            </a:extLst>
          </p:cNvPr>
          <p:cNvSpPr/>
          <p:nvPr/>
        </p:nvSpPr>
        <p:spPr>
          <a:xfrm>
            <a:off x="3205199" y="2223507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90B093-CD2F-4052-9E00-E7C4544E5036}"/>
              </a:ext>
            </a:extLst>
          </p:cNvPr>
          <p:cNvSpPr/>
          <p:nvPr/>
        </p:nvSpPr>
        <p:spPr>
          <a:xfrm>
            <a:off x="2236281" y="2501451"/>
            <a:ext cx="1033130" cy="114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3677373-9968-4D8B-80BB-4B89C81590FA}"/>
              </a:ext>
            </a:extLst>
          </p:cNvPr>
          <p:cNvSpPr/>
          <p:nvPr/>
        </p:nvSpPr>
        <p:spPr>
          <a:xfrm>
            <a:off x="3925583" y="2998306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978ACD-06BE-427B-90C8-0D4AA8F82D58}"/>
              </a:ext>
            </a:extLst>
          </p:cNvPr>
          <p:cNvSpPr/>
          <p:nvPr/>
        </p:nvSpPr>
        <p:spPr>
          <a:xfrm>
            <a:off x="3097727" y="3244088"/>
            <a:ext cx="970499" cy="134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CAE907-9AC3-47F6-AE7C-122DEB1759FE}"/>
              </a:ext>
            </a:extLst>
          </p:cNvPr>
          <p:cNvSpPr/>
          <p:nvPr/>
        </p:nvSpPr>
        <p:spPr>
          <a:xfrm>
            <a:off x="4669117" y="2257424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478710-157F-4A29-997F-E01D84B2BDB1}"/>
              </a:ext>
            </a:extLst>
          </p:cNvPr>
          <p:cNvSpPr/>
          <p:nvPr/>
        </p:nvSpPr>
        <p:spPr>
          <a:xfrm>
            <a:off x="3841261" y="2503206"/>
            <a:ext cx="970499" cy="134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685B9C-482E-4F7A-A522-EDAE6ACD624E}"/>
              </a:ext>
            </a:extLst>
          </p:cNvPr>
          <p:cNvSpPr/>
          <p:nvPr/>
        </p:nvSpPr>
        <p:spPr>
          <a:xfrm rot="18829364">
            <a:off x="4106822" y="2902946"/>
            <a:ext cx="970499" cy="134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6640EE-3E1D-45F4-A7E1-59DB862B349F}"/>
              </a:ext>
            </a:extLst>
          </p:cNvPr>
          <p:cNvSpPr txBox="1"/>
          <p:nvPr/>
        </p:nvSpPr>
        <p:spPr>
          <a:xfrm>
            <a:off x="4686049" y="1883290"/>
            <a:ext cx="7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Merge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38AD40E-E539-4227-A78D-5FB1BD5C73E6}"/>
              </a:ext>
            </a:extLst>
          </p:cNvPr>
          <p:cNvSpPr/>
          <p:nvPr/>
        </p:nvSpPr>
        <p:spPr>
          <a:xfrm>
            <a:off x="371997" y="4399306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4E4775-F8CD-4041-8528-762B76376163}"/>
              </a:ext>
            </a:extLst>
          </p:cNvPr>
          <p:cNvSpPr/>
          <p:nvPr/>
        </p:nvSpPr>
        <p:spPr>
          <a:xfrm>
            <a:off x="1703742" y="4399306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49711-855A-4A00-B42F-DC53CE67EE34}"/>
              </a:ext>
            </a:extLst>
          </p:cNvPr>
          <p:cNvSpPr/>
          <p:nvPr/>
        </p:nvSpPr>
        <p:spPr>
          <a:xfrm>
            <a:off x="875886" y="4645088"/>
            <a:ext cx="970499" cy="13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46431D4-1D8F-4188-A249-B5C3ED705402}"/>
              </a:ext>
            </a:extLst>
          </p:cNvPr>
          <p:cNvSpPr/>
          <p:nvPr/>
        </p:nvSpPr>
        <p:spPr>
          <a:xfrm rot="2227035">
            <a:off x="2707058" y="5123230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CFB53E-C4BD-4495-8CA6-0AEE70194083}"/>
              </a:ext>
            </a:extLst>
          </p:cNvPr>
          <p:cNvSpPr/>
          <p:nvPr/>
        </p:nvSpPr>
        <p:spPr>
          <a:xfrm rot="2227035">
            <a:off x="2074225" y="5022510"/>
            <a:ext cx="970499" cy="13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112E3098-7668-47C8-A53B-87F638707D00}"/>
              </a:ext>
            </a:extLst>
          </p:cNvPr>
          <p:cNvSpPr/>
          <p:nvPr/>
        </p:nvSpPr>
        <p:spPr>
          <a:xfrm>
            <a:off x="3208351" y="4365389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B2D476-D1C3-4C2E-8259-90471CE21202}"/>
              </a:ext>
            </a:extLst>
          </p:cNvPr>
          <p:cNvSpPr/>
          <p:nvPr/>
        </p:nvSpPr>
        <p:spPr>
          <a:xfrm>
            <a:off x="2239434" y="4665040"/>
            <a:ext cx="1033130" cy="1146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666CCFA-13A8-43AB-83B0-48E8A88A0289}"/>
              </a:ext>
            </a:extLst>
          </p:cNvPr>
          <p:cNvSpPr/>
          <p:nvPr/>
        </p:nvSpPr>
        <p:spPr>
          <a:xfrm>
            <a:off x="3928735" y="5140188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CC7DC7-CA8C-4367-AB79-D6639C4DCA6A}"/>
              </a:ext>
            </a:extLst>
          </p:cNvPr>
          <p:cNvSpPr/>
          <p:nvPr/>
        </p:nvSpPr>
        <p:spPr>
          <a:xfrm>
            <a:off x="3100879" y="5385970"/>
            <a:ext cx="970499" cy="13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FB6B07D-E3B0-42CB-8E10-2AD9BDA9811F}"/>
              </a:ext>
            </a:extLst>
          </p:cNvPr>
          <p:cNvSpPr/>
          <p:nvPr/>
        </p:nvSpPr>
        <p:spPr>
          <a:xfrm>
            <a:off x="4672269" y="4399306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6E731E-A2FC-4D48-8D21-FEC379A59075}"/>
              </a:ext>
            </a:extLst>
          </p:cNvPr>
          <p:cNvSpPr/>
          <p:nvPr/>
        </p:nvSpPr>
        <p:spPr>
          <a:xfrm>
            <a:off x="3844413" y="4645088"/>
            <a:ext cx="970499" cy="13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8A57AC-097A-44CF-AEE7-47DC30662CE8}"/>
              </a:ext>
            </a:extLst>
          </p:cNvPr>
          <p:cNvSpPr/>
          <p:nvPr/>
        </p:nvSpPr>
        <p:spPr>
          <a:xfrm rot="18829364">
            <a:off x="4109974" y="5044828"/>
            <a:ext cx="970499" cy="13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CA1D9FE5-EBF9-4A55-AEBF-AA460397DF14}"/>
              </a:ext>
            </a:extLst>
          </p:cNvPr>
          <p:cNvSpPr/>
          <p:nvPr/>
        </p:nvSpPr>
        <p:spPr>
          <a:xfrm>
            <a:off x="4860551" y="3252956"/>
            <a:ext cx="263661" cy="1032328"/>
          </a:xfrm>
          <a:prstGeom prst="downArrow">
            <a:avLst>
              <a:gd name="adj1" fmla="val 45745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ED4FA55-5AE4-41EC-8841-01CDFE2AEFB2}"/>
              </a:ext>
            </a:extLst>
          </p:cNvPr>
          <p:cNvSpPr txBox="1"/>
          <p:nvPr/>
        </p:nvSpPr>
        <p:spPr>
          <a:xfrm>
            <a:off x="4395137" y="3554523"/>
            <a:ext cx="58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Push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2AC16D50-C6B4-4346-BB37-AA54A876E70C}"/>
              </a:ext>
            </a:extLst>
          </p:cNvPr>
          <p:cNvSpPr/>
          <p:nvPr/>
        </p:nvSpPr>
        <p:spPr>
          <a:xfrm>
            <a:off x="5812921" y="4372703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6575FD-299F-4B91-B527-FBEB86DD44F5}"/>
              </a:ext>
            </a:extLst>
          </p:cNvPr>
          <p:cNvSpPr/>
          <p:nvPr/>
        </p:nvSpPr>
        <p:spPr>
          <a:xfrm>
            <a:off x="4985065" y="4618485"/>
            <a:ext cx="970499" cy="13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944442-4D84-44CF-B9BD-FD4D0E8C7568}"/>
              </a:ext>
            </a:extLst>
          </p:cNvPr>
          <p:cNvSpPr/>
          <p:nvPr/>
        </p:nvSpPr>
        <p:spPr>
          <a:xfrm>
            <a:off x="6937833" y="4372703"/>
            <a:ext cx="646531" cy="62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0007E1-A2E2-477E-9987-1DC8E31FBEFA}"/>
              </a:ext>
            </a:extLst>
          </p:cNvPr>
          <p:cNvSpPr/>
          <p:nvPr/>
        </p:nvSpPr>
        <p:spPr>
          <a:xfrm>
            <a:off x="6109977" y="4618485"/>
            <a:ext cx="970499" cy="1346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4F592B8-C2E3-4D5F-AA5C-E0DFF6BD1A0C}"/>
              </a:ext>
            </a:extLst>
          </p:cNvPr>
          <p:cNvSpPr/>
          <p:nvPr/>
        </p:nvSpPr>
        <p:spPr>
          <a:xfrm>
            <a:off x="5860779" y="2257424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66E80D-9DD8-4344-8934-CBEBAE5E035E}"/>
              </a:ext>
            </a:extLst>
          </p:cNvPr>
          <p:cNvSpPr/>
          <p:nvPr/>
        </p:nvSpPr>
        <p:spPr>
          <a:xfrm>
            <a:off x="4854192" y="2518357"/>
            <a:ext cx="1033130" cy="114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D4F97-3C65-44C1-AEB0-6137069DCCB7}"/>
              </a:ext>
            </a:extLst>
          </p:cNvPr>
          <p:cNvSpPr/>
          <p:nvPr/>
        </p:nvSpPr>
        <p:spPr>
          <a:xfrm>
            <a:off x="6384472" y="2516655"/>
            <a:ext cx="2372451" cy="134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C4E3461D-5027-4653-B6DB-FA9B5E3E7D2F}"/>
              </a:ext>
            </a:extLst>
          </p:cNvPr>
          <p:cNvSpPr/>
          <p:nvPr/>
        </p:nvSpPr>
        <p:spPr>
          <a:xfrm>
            <a:off x="8654076" y="2280848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B3095F7-18B2-47D0-9FB2-84688F7D3CED}"/>
              </a:ext>
            </a:extLst>
          </p:cNvPr>
          <p:cNvSpPr txBox="1"/>
          <p:nvPr/>
        </p:nvSpPr>
        <p:spPr>
          <a:xfrm>
            <a:off x="5589626" y="3519441"/>
            <a:ext cx="7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Pull</a:t>
            </a:r>
          </a:p>
        </p:txBody>
      </p:sp>
      <p:sp>
        <p:nvSpPr>
          <p:cNvPr id="74" name="Flèche : bas 73">
            <a:extLst>
              <a:ext uri="{FF2B5EF4-FFF2-40B4-BE49-F238E27FC236}">
                <a16:creationId xmlns:a16="http://schemas.microsoft.com/office/drawing/2014/main" id="{AED2E25A-DE4D-43E4-AC26-5A94F8E60908}"/>
              </a:ext>
            </a:extLst>
          </p:cNvPr>
          <p:cNvSpPr/>
          <p:nvPr/>
        </p:nvSpPr>
        <p:spPr>
          <a:xfrm rot="10800000">
            <a:off x="6025740" y="3244051"/>
            <a:ext cx="263661" cy="1032328"/>
          </a:xfrm>
          <a:prstGeom prst="downArrow">
            <a:avLst>
              <a:gd name="adj1" fmla="val 45745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Flèche : bas 74">
            <a:extLst>
              <a:ext uri="{FF2B5EF4-FFF2-40B4-BE49-F238E27FC236}">
                <a16:creationId xmlns:a16="http://schemas.microsoft.com/office/drawing/2014/main" id="{8EB4DBFA-1CB6-49CA-B8DD-E09B235ED83F}"/>
              </a:ext>
            </a:extLst>
          </p:cNvPr>
          <p:cNvSpPr/>
          <p:nvPr/>
        </p:nvSpPr>
        <p:spPr>
          <a:xfrm rot="10800000">
            <a:off x="5987359" y="5244685"/>
            <a:ext cx="263661" cy="1032328"/>
          </a:xfrm>
          <a:prstGeom prst="downArrow">
            <a:avLst>
              <a:gd name="adj1" fmla="val 45745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6952B13-7C89-40BE-B752-AA480D485ACA}"/>
              </a:ext>
            </a:extLst>
          </p:cNvPr>
          <p:cNvSpPr txBox="1"/>
          <p:nvPr/>
        </p:nvSpPr>
        <p:spPr>
          <a:xfrm>
            <a:off x="5497359" y="5563680"/>
            <a:ext cx="58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Push</a:t>
            </a:r>
          </a:p>
        </p:txBody>
      </p:sp>
      <p:sp>
        <p:nvSpPr>
          <p:cNvPr id="77" name="Flèche : bas 76">
            <a:extLst>
              <a:ext uri="{FF2B5EF4-FFF2-40B4-BE49-F238E27FC236}">
                <a16:creationId xmlns:a16="http://schemas.microsoft.com/office/drawing/2014/main" id="{42D1862E-0D39-4AB8-BE90-4635B395A381}"/>
              </a:ext>
            </a:extLst>
          </p:cNvPr>
          <p:cNvSpPr/>
          <p:nvPr/>
        </p:nvSpPr>
        <p:spPr>
          <a:xfrm rot="10800000">
            <a:off x="7126753" y="5244685"/>
            <a:ext cx="263661" cy="1032328"/>
          </a:xfrm>
          <a:prstGeom prst="downArrow">
            <a:avLst>
              <a:gd name="adj1" fmla="val 45745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91A1F14-1BD0-4F39-B794-57A5A04326DB}"/>
              </a:ext>
            </a:extLst>
          </p:cNvPr>
          <p:cNvSpPr txBox="1"/>
          <p:nvPr/>
        </p:nvSpPr>
        <p:spPr>
          <a:xfrm>
            <a:off x="6636753" y="5563680"/>
            <a:ext cx="58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Push</a:t>
            </a:r>
          </a:p>
        </p:txBody>
      </p:sp>
      <p:sp>
        <p:nvSpPr>
          <p:cNvPr id="79" name="Flèche : bas 78">
            <a:extLst>
              <a:ext uri="{FF2B5EF4-FFF2-40B4-BE49-F238E27FC236}">
                <a16:creationId xmlns:a16="http://schemas.microsoft.com/office/drawing/2014/main" id="{DD4214A1-591D-46A3-ABF4-2F622E783799}"/>
              </a:ext>
            </a:extLst>
          </p:cNvPr>
          <p:cNvSpPr/>
          <p:nvPr/>
        </p:nvSpPr>
        <p:spPr>
          <a:xfrm>
            <a:off x="4881175" y="5267453"/>
            <a:ext cx="263661" cy="1032328"/>
          </a:xfrm>
          <a:prstGeom prst="downArrow">
            <a:avLst>
              <a:gd name="adj1" fmla="val 45745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9B5153B2-5D63-4ED0-A0BF-B2D253D018D3}"/>
              </a:ext>
            </a:extLst>
          </p:cNvPr>
          <p:cNvSpPr txBox="1"/>
          <p:nvPr/>
        </p:nvSpPr>
        <p:spPr>
          <a:xfrm>
            <a:off x="4391175" y="5586448"/>
            <a:ext cx="58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Fork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0873B1C1-E046-43FF-9059-CCE6773C48DF}"/>
              </a:ext>
            </a:extLst>
          </p:cNvPr>
          <p:cNvSpPr txBox="1"/>
          <p:nvPr/>
        </p:nvSpPr>
        <p:spPr>
          <a:xfrm>
            <a:off x="6888576" y="3657580"/>
            <a:ext cx="7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ahnschrift Light Condensed" panose="020B0502040204020203" pitchFamily="34" charset="0"/>
              </a:rPr>
              <a:t>Fetch</a:t>
            </a:r>
            <a:endParaRPr lang="fr-FR" dirty="0">
              <a:latin typeface="Bahnschrift Light Condensed" panose="020B0502040204020203" pitchFamily="34" charset="0"/>
            </a:endParaRPr>
          </a:p>
        </p:txBody>
      </p:sp>
      <p:sp>
        <p:nvSpPr>
          <p:cNvPr id="82" name="Flèche : bas 81">
            <a:extLst>
              <a:ext uri="{FF2B5EF4-FFF2-40B4-BE49-F238E27FC236}">
                <a16:creationId xmlns:a16="http://schemas.microsoft.com/office/drawing/2014/main" id="{3AA686C9-B252-4FAB-8E61-6439FD933E65}"/>
              </a:ext>
            </a:extLst>
          </p:cNvPr>
          <p:cNvSpPr/>
          <p:nvPr/>
        </p:nvSpPr>
        <p:spPr>
          <a:xfrm rot="12960756">
            <a:off x="7462696" y="3579182"/>
            <a:ext cx="292471" cy="785125"/>
          </a:xfrm>
          <a:prstGeom prst="downArrow">
            <a:avLst>
              <a:gd name="adj1" fmla="val 45745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3601ACF-1EC5-4C15-A69E-053B34172BD5}"/>
              </a:ext>
            </a:extLst>
          </p:cNvPr>
          <p:cNvSpPr/>
          <p:nvPr/>
        </p:nvSpPr>
        <p:spPr>
          <a:xfrm>
            <a:off x="7759595" y="2998306"/>
            <a:ext cx="646531" cy="626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E80CA3-84DC-47AB-A9FA-ACB873656768}"/>
              </a:ext>
            </a:extLst>
          </p:cNvPr>
          <p:cNvSpPr/>
          <p:nvPr/>
        </p:nvSpPr>
        <p:spPr>
          <a:xfrm rot="19363183">
            <a:off x="8088900" y="2863065"/>
            <a:ext cx="938283" cy="146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CD7EC0F-682D-4977-97F3-FE4CB7283DA6}"/>
              </a:ext>
            </a:extLst>
          </p:cNvPr>
          <p:cNvSpPr txBox="1"/>
          <p:nvPr/>
        </p:nvSpPr>
        <p:spPr>
          <a:xfrm flipH="1">
            <a:off x="277800" y="1867133"/>
            <a:ext cx="107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Bahnschrift Light Condensed" panose="020B0502040204020203" pitchFamily="34" charset="0"/>
              </a:rPr>
              <a:t>Dépôt local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0B2967B-9B98-4453-943B-6E8EE5E88A9C}"/>
              </a:ext>
            </a:extLst>
          </p:cNvPr>
          <p:cNvSpPr txBox="1"/>
          <p:nvPr/>
        </p:nvSpPr>
        <p:spPr>
          <a:xfrm flipH="1">
            <a:off x="5452751" y="6356352"/>
            <a:ext cx="148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Autre utilisateur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838D19B-5E75-43B5-B54F-C001B0F62464}"/>
              </a:ext>
            </a:extLst>
          </p:cNvPr>
          <p:cNvSpPr txBox="1"/>
          <p:nvPr/>
        </p:nvSpPr>
        <p:spPr>
          <a:xfrm flipH="1">
            <a:off x="233548" y="4026912"/>
            <a:ext cx="148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Dépôt en ligne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BF26FA6D-9369-4CA1-A634-D7A7A7E3B5A3}"/>
              </a:ext>
            </a:extLst>
          </p:cNvPr>
          <p:cNvSpPr txBox="1"/>
          <p:nvPr/>
        </p:nvSpPr>
        <p:spPr>
          <a:xfrm>
            <a:off x="427058" y="3109782"/>
            <a:ext cx="79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Bahnschrift Light Condensed" panose="020B0502040204020203" pitchFamily="34" charset="0"/>
              </a:rPr>
              <a:t>add</a:t>
            </a:r>
            <a:endParaRPr lang="fr-FR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10" grpId="0"/>
      <p:bldP spid="11" grpId="0"/>
      <p:bldP spid="12" grpId="0" animBg="1"/>
      <p:bldP spid="13" grpId="0" animBg="1"/>
      <p:bldP spid="14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41" grpId="0" animBg="1"/>
      <p:bldP spid="42" grpId="0" animBg="1"/>
      <p:bldP spid="43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/>
      <p:bldP spid="74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82" grpId="0" animBg="1"/>
      <p:bldP spid="83" grpId="0" animBg="1"/>
      <p:bldP spid="84" grpId="0" animBg="1"/>
      <p:bldP spid="86" grpId="0"/>
      <p:bldP spid="87" grpId="0"/>
      <p:bldP spid="88" grpId="0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407E1A0F-B67C-4DA2-8D50-525321646DD6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Sous le capot de Git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837F29-B130-4B50-BA90-1C7566EC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2F6041-C5D4-4835-994F-4A9DCBF3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53" y="1694164"/>
            <a:ext cx="6180493" cy="4423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82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407E1A0F-B67C-4DA2-8D50-525321646DD6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Sous le capot de Git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837F29-B130-4B50-BA90-1C7566EC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04BFDF-449A-4B81-99B7-6C5ED726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54" y="1650206"/>
            <a:ext cx="6180492" cy="4423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89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407E1A0F-B67C-4DA2-8D50-525321646DD6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Sous le capot de Git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837F29-B130-4B50-BA90-1C7566EC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94AB3CE-6A1A-4E21-B942-64912F83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70" y="1650206"/>
            <a:ext cx="6221259" cy="4423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05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407E1A0F-B67C-4DA2-8D50-525321646DD6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Sous le capot de Git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837F29-B130-4B50-BA90-1C7566EC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8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A5A9C4-86FC-4D0F-8C55-843F9961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70" y="1650206"/>
            <a:ext cx="6221259" cy="4375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033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CB8CB1E0-204F-4F1D-A834-321987889731}"/>
              </a:ext>
            </a:extLst>
          </p:cNvPr>
          <p:cNvSpPr/>
          <p:nvPr/>
        </p:nvSpPr>
        <p:spPr>
          <a:xfrm>
            <a:off x="76200" y="76200"/>
            <a:ext cx="1624390" cy="157566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2474A4-EEFE-4F4B-963D-11BDCBEFADCD}"/>
              </a:ext>
            </a:extLst>
          </p:cNvPr>
          <p:cNvSpPr txBox="1">
            <a:spLocks/>
          </p:cNvSpPr>
          <p:nvPr/>
        </p:nvSpPr>
        <p:spPr>
          <a:xfrm>
            <a:off x="200025" y="435769"/>
            <a:ext cx="6929437" cy="1214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latin typeface="Britannic Bold" panose="020B0903060703020204" pitchFamily="34" charset="0"/>
              </a:rPr>
              <a:t>Les dépôts en ligne Git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56ED16-3323-42ED-B191-4F40528A8BD8}"/>
              </a:ext>
            </a:extLst>
          </p:cNvPr>
          <p:cNvSpPr txBox="1"/>
          <p:nvPr/>
        </p:nvSpPr>
        <p:spPr>
          <a:xfrm>
            <a:off x="2902933" y="1955138"/>
            <a:ext cx="116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dirty="0">
                <a:latin typeface="Bahnschrift Light Condensed" panose="020B0502040204020203" pitchFamily="34" charset="0"/>
              </a:rPr>
              <a:t>GitHub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295913-4445-411C-A688-C85EF8CE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0A377-D311-425F-80BE-AD152292CF34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E46C43-AE00-465B-BC04-2A418C780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45" y="1298544"/>
            <a:ext cx="1826930" cy="18269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AC7900-C47F-4E89-9565-22B84473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39" y="3125474"/>
            <a:ext cx="1566541" cy="156654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D6957A2-83E4-434D-97FE-37DD0EE6380B}"/>
              </a:ext>
            </a:extLst>
          </p:cNvPr>
          <p:cNvSpPr txBox="1"/>
          <p:nvPr/>
        </p:nvSpPr>
        <p:spPr>
          <a:xfrm>
            <a:off x="2902933" y="3400814"/>
            <a:ext cx="116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dirty="0" err="1">
                <a:latin typeface="Bahnschrift Light Condensed" panose="020B0502040204020203" pitchFamily="34" charset="0"/>
              </a:rPr>
              <a:t>GitLab</a:t>
            </a:r>
            <a:endParaRPr lang="fr-FR" sz="3200" b="1" dirty="0">
              <a:latin typeface="Bahnschrift Light Condensed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A2A4F0-AF1D-4A18-8EA8-B65BA14A26FC}"/>
              </a:ext>
            </a:extLst>
          </p:cNvPr>
          <p:cNvSpPr txBox="1"/>
          <p:nvPr/>
        </p:nvSpPr>
        <p:spPr>
          <a:xfrm>
            <a:off x="2902933" y="4970016"/>
            <a:ext cx="116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b="1" dirty="0" err="1">
                <a:latin typeface="Bahnschrift Light Condensed" panose="020B0502040204020203" pitchFamily="34" charset="0"/>
              </a:rPr>
              <a:t>Gitea</a:t>
            </a:r>
            <a:endParaRPr lang="fr-FR" sz="3200" b="1" dirty="0">
              <a:latin typeface="Bahnschrift Light Condensed" panose="020B0502040204020203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A02CCF-4744-41D3-AABE-780F69CBD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5" y="4563256"/>
            <a:ext cx="1983070" cy="198307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41D1F9C-E556-4670-B8A5-A562C19370E3}"/>
              </a:ext>
            </a:extLst>
          </p:cNvPr>
          <p:cNvSpPr txBox="1"/>
          <p:nvPr/>
        </p:nvSpPr>
        <p:spPr>
          <a:xfrm>
            <a:off x="2906701" y="2538452"/>
            <a:ext cx="275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Le plus utilisé</a:t>
            </a:r>
            <a:br>
              <a:rPr lang="fr-FR" dirty="0">
                <a:latin typeface="Bahnschrift Light Condensed" panose="020B0502040204020203" pitchFamily="34" charset="0"/>
              </a:rPr>
            </a:br>
            <a:r>
              <a:rPr lang="fr-FR" dirty="0">
                <a:latin typeface="Bahnschrift Light Condensed" panose="020B0502040204020203" pitchFamily="34" charset="0"/>
              </a:rPr>
              <a:t>Détenu par Microsoft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71A5AD-C9DD-4C89-9BEE-E0641A11A134}"/>
              </a:ext>
            </a:extLst>
          </p:cNvPr>
          <p:cNvSpPr txBox="1"/>
          <p:nvPr/>
        </p:nvSpPr>
        <p:spPr>
          <a:xfrm>
            <a:off x="2902933" y="3916925"/>
            <a:ext cx="275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Une alternative proche de GitHub</a:t>
            </a:r>
            <a:br>
              <a:rPr lang="fr-FR" dirty="0">
                <a:latin typeface="Bahnschrift Light Condensed" panose="020B0502040204020203" pitchFamily="34" charset="0"/>
              </a:rPr>
            </a:br>
            <a:r>
              <a:rPr lang="fr-FR" dirty="0">
                <a:latin typeface="Bahnschrift Light Condensed" panose="020B0502040204020203" pitchFamily="34" charset="0"/>
              </a:rPr>
              <a:t>Libre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B5F4AD2-BA34-4067-AA07-98A2DB02FDF2}"/>
              </a:ext>
            </a:extLst>
          </p:cNvPr>
          <p:cNvSpPr txBox="1"/>
          <p:nvPr/>
        </p:nvSpPr>
        <p:spPr>
          <a:xfrm>
            <a:off x="2902933" y="5505438"/>
            <a:ext cx="275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 Light Condensed" panose="020B0502040204020203" pitchFamily="34" charset="0"/>
              </a:rPr>
              <a:t>Une (autre) alternative libre à GitHub</a:t>
            </a:r>
          </a:p>
        </p:txBody>
      </p:sp>
    </p:spTree>
    <p:extLst>
      <p:ext uri="{BB962C8B-B14F-4D97-AF65-F5344CB8AC3E}">
        <p14:creationId xmlns:p14="http://schemas.microsoft.com/office/powerpoint/2010/main" val="222871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Stage pédagogique</Template>
  <TotalTime>555</TotalTime>
  <Words>241</Words>
  <Application>Microsoft Office PowerPoint</Application>
  <PresentationFormat>Grand écran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Bahnschrift Light Condensed</vt:lpstr>
      <vt:lpstr>Britannic Bold</vt:lpstr>
      <vt:lpstr>Calibri</vt:lpstr>
      <vt:lpstr>Calibri Light</vt:lpstr>
      <vt:lpstr>Thème Office</vt:lpstr>
      <vt:lpstr>Get down on GIT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down on GIT</dc:title>
  <dc:creator>thomas Bersani</dc:creator>
  <cp:lastModifiedBy>thomas Bersani</cp:lastModifiedBy>
  <cp:revision>24</cp:revision>
  <dcterms:created xsi:type="dcterms:W3CDTF">2021-04-19T20:01:48Z</dcterms:created>
  <dcterms:modified xsi:type="dcterms:W3CDTF">2021-04-20T14:23:55Z</dcterms:modified>
</cp:coreProperties>
</file>