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5"/>
  </p:notesMasterIdLst>
  <p:sldIdLst>
    <p:sldId id="372" r:id="rId2"/>
    <p:sldId id="373" r:id="rId3"/>
    <p:sldId id="330" r:id="rId4"/>
    <p:sldId id="434" r:id="rId5"/>
    <p:sldId id="360" r:id="rId6"/>
    <p:sldId id="331" r:id="rId7"/>
    <p:sldId id="332" r:id="rId8"/>
    <p:sldId id="364" r:id="rId9"/>
    <p:sldId id="333" r:id="rId10"/>
    <p:sldId id="334" r:id="rId11"/>
    <p:sldId id="387" r:id="rId12"/>
    <p:sldId id="314" r:id="rId13"/>
    <p:sldId id="315" r:id="rId14"/>
    <p:sldId id="396" r:id="rId15"/>
    <p:sldId id="397" r:id="rId16"/>
    <p:sldId id="365" r:id="rId17"/>
    <p:sldId id="398" r:id="rId18"/>
    <p:sldId id="317" r:id="rId19"/>
    <p:sldId id="391" r:id="rId20"/>
    <p:sldId id="390" r:id="rId21"/>
    <p:sldId id="392" r:id="rId22"/>
    <p:sldId id="400" r:id="rId23"/>
    <p:sldId id="401" r:id="rId24"/>
    <p:sldId id="393" r:id="rId25"/>
    <p:sldId id="318" r:id="rId26"/>
    <p:sldId id="319" r:id="rId27"/>
    <p:sldId id="320" r:id="rId28"/>
    <p:sldId id="321" r:id="rId29"/>
    <p:sldId id="376" r:id="rId30"/>
    <p:sldId id="377" r:id="rId31"/>
    <p:sldId id="378" r:id="rId32"/>
    <p:sldId id="379" r:id="rId33"/>
    <p:sldId id="338" r:id="rId34"/>
    <p:sldId id="322" r:id="rId35"/>
    <p:sldId id="402" r:id="rId36"/>
    <p:sldId id="403" r:id="rId37"/>
    <p:sldId id="431" r:id="rId38"/>
    <p:sldId id="414" r:id="rId39"/>
    <p:sldId id="419" r:id="rId40"/>
    <p:sldId id="420" r:id="rId41"/>
    <p:sldId id="421" r:id="rId42"/>
    <p:sldId id="422" r:id="rId43"/>
    <p:sldId id="323" r:id="rId44"/>
    <p:sldId id="361" r:id="rId45"/>
    <p:sldId id="362" r:id="rId46"/>
    <p:sldId id="399" r:id="rId47"/>
    <p:sldId id="353" r:id="rId48"/>
    <p:sldId id="340" r:id="rId49"/>
    <p:sldId id="342" r:id="rId50"/>
    <p:sldId id="351" r:id="rId51"/>
    <p:sldId id="433" r:id="rId52"/>
    <p:sldId id="417" r:id="rId53"/>
    <p:sldId id="366" r:id="rId54"/>
    <p:sldId id="409" r:id="rId55"/>
    <p:sldId id="344" r:id="rId56"/>
    <p:sldId id="367" r:id="rId57"/>
    <p:sldId id="408" r:id="rId58"/>
    <p:sldId id="341" r:id="rId59"/>
    <p:sldId id="324" r:id="rId60"/>
    <p:sldId id="326" r:id="rId61"/>
    <p:sldId id="327" r:id="rId62"/>
    <p:sldId id="368" r:id="rId63"/>
    <p:sldId id="343" r:id="rId64"/>
    <p:sldId id="418" r:id="rId65"/>
    <p:sldId id="405" r:id="rId66"/>
    <p:sldId id="406" r:id="rId67"/>
    <p:sldId id="424" r:id="rId68"/>
    <p:sldId id="423" r:id="rId69"/>
    <p:sldId id="425" r:id="rId70"/>
    <p:sldId id="335" r:id="rId71"/>
    <p:sldId id="384" r:id="rId72"/>
    <p:sldId id="386" r:id="rId73"/>
    <p:sldId id="336" r:id="rId74"/>
    <p:sldId id="337" r:id="rId75"/>
    <p:sldId id="375" r:id="rId76"/>
    <p:sldId id="394" r:id="rId77"/>
    <p:sldId id="410" r:id="rId78"/>
    <p:sldId id="415" r:id="rId79"/>
    <p:sldId id="416" r:id="rId80"/>
    <p:sldId id="412" r:id="rId81"/>
    <p:sldId id="426" r:id="rId82"/>
    <p:sldId id="427" r:id="rId83"/>
    <p:sldId id="428" r:id="rId84"/>
    <p:sldId id="429" r:id="rId85"/>
    <p:sldId id="432" r:id="rId86"/>
    <p:sldId id="430" r:id="rId87"/>
    <p:sldId id="355" r:id="rId88"/>
    <p:sldId id="328" r:id="rId89"/>
    <p:sldId id="329" r:id="rId90"/>
    <p:sldId id="371" r:id="rId91"/>
    <p:sldId id="358" r:id="rId92"/>
    <p:sldId id="370" r:id="rId93"/>
    <p:sldId id="395" r:id="rId94"/>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78578" autoAdjust="0"/>
  </p:normalViewPr>
  <p:slideViewPr>
    <p:cSldViewPr>
      <p:cViewPr varScale="1">
        <p:scale>
          <a:sx n="65" d="100"/>
          <a:sy n="65" d="100"/>
        </p:scale>
        <p:origin x="130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C533654-7A39-4C86-974B-43B83DE884AA}" type="slidenum">
              <a:rPr lang="en-US" altLang="zh-CN"/>
              <a:pPr>
                <a:defRPr/>
              </a:pPr>
              <a:t>‹#›</a:t>
            </a:fld>
            <a:endParaRPr lang="en-US" altLang="zh-CN"/>
          </a:p>
        </p:txBody>
      </p:sp>
    </p:spTree>
    <p:extLst>
      <p:ext uri="{BB962C8B-B14F-4D97-AF65-F5344CB8AC3E}">
        <p14:creationId xmlns:p14="http://schemas.microsoft.com/office/powerpoint/2010/main" val="1204232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C533654-7A39-4C86-974B-43B83DE884AA}" type="slidenum">
              <a:rPr lang="en-US" altLang="zh-CN" smtClean="0"/>
              <a:pPr>
                <a:defRPr/>
              </a:pPr>
              <a:t>1</a:t>
            </a:fld>
            <a:endParaRPr lang="en-US" altLang="zh-CN"/>
          </a:p>
        </p:txBody>
      </p:sp>
    </p:spTree>
    <p:extLst>
      <p:ext uri="{BB962C8B-B14F-4D97-AF65-F5344CB8AC3E}">
        <p14:creationId xmlns:p14="http://schemas.microsoft.com/office/powerpoint/2010/main" val="1440488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C533654-7A39-4C86-974B-43B83DE884AA}" type="slidenum">
              <a:rPr lang="en-US" altLang="zh-CN" smtClean="0"/>
              <a:pPr>
                <a:defRPr/>
              </a:pPr>
              <a:t>63</a:t>
            </a:fld>
            <a:endParaRPr lang="en-US" altLang="zh-CN"/>
          </a:p>
        </p:txBody>
      </p:sp>
    </p:spTree>
    <p:extLst>
      <p:ext uri="{BB962C8B-B14F-4D97-AF65-F5344CB8AC3E}">
        <p14:creationId xmlns:p14="http://schemas.microsoft.com/office/powerpoint/2010/main" val="2034833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C533654-7A39-4C86-974B-43B83DE884AA}" type="slidenum">
              <a:rPr lang="en-US" altLang="zh-CN" smtClean="0"/>
              <a:pPr>
                <a:defRPr/>
              </a:pPr>
              <a:t>73</a:t>
            </a:fld>
            <a:endParaRPr lang="en-US" altLang="zh-CN"/>
          </a:p>
        </p:txBody>
      </p:sp>
    </p:spTree>
    <p:extLst>
      <p:ext uri="{BB962C8B-B14F-4D97-AF65-F5344CB8AC3E}">
        <p14:creationId xmlns:p14="http://schemas.microsoft.com/office/powerpoint/2010/main" val="2436847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C533654-7A39-4C86-974B-43B83DE884AA}" type="slidenum">
              <a:rPr lang="en-US" altLang="zh-CN" smtClean="0"/>
              <a:pPr>
                <a:defRPr/>
              </a:pPr>
              <a:t>80</a:t>
            </a:fld>
            <a:endParaRPr lang="en-US" altLang="zh-CN"/>
          </a:p>
        </p:txBody>
      </p:sp>
    </p:spTree>
    <p:extLst>
      <p:ext uri="{BB962C8B-B14F-4D97-AF65-F5344CB8AC3E}">
        <p14:creationId xmlns:p14="http://schemas.microsoft.com/office/powerpoint/2010/main" val="3170513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C533654-7A39-4C86-974B-43B83DE884AA}" type="slidenum">
              <a:rPr lang="en-US" altLang="zh-CN" smtClean="0"/>
              <a:pPr>
                <a:defRPr/>
              </a:pPr>
              <a:t>83</a:t>
            </a:fld>
            <a:endParaRPr lang="en-US" altLang="zh-CN"/>
          </a:p>
        </p:txBody>
      </p:sp>
    </p:spTree>
    <p:extLst>
      <p:ext uri="{BB962C8B-B14F-4D97-AF65-F5344CB8AC3E}">
        <p14:creationId xmlns:p14="http://schemas.microsoft.com/office/powerpoint/2010/main" val="178161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C533654-7A39-4C86-974B-43B83DE884AA}" type="slidenum">
              <a:rPr lang="en-US" altLang="zh-CN" smtClean="0"/>
              <a:pPr>
                <a:defRPr/>
              </a:pPr>
              <a:t>2</a:t>
            </a:fld>
            <a:endParaRPr lang="en-US" altLang="zh-CN"/>
          </a:p>
        </p:txBody>
      </p:sp>
    </p:spTree>
    <p:extLst>
      <p:ext uri="{BB962C8B-B14F-4D97-AF65-F5344CB8AC3E}">
        <p14:creationId xmlns:p14="http://schemas.microsoft.com/office/powerpoint/2010/main" val="3740632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避免级联夭折</a:t>
            </a:r>
          </a:p>
        </p:txBody>
      </p:sp>
      <p:sp>
        <p:nvSpPr>
          <p:cNvPr id="4" name="灯片编号占位符 3"/>
          <p:cNvSpPr>
            <a:spLocks noGrp="1"/>
          </p:cNvSpPr>
          <p:nvPr>
            <p:ph type="sldNum" sz="quarter" idx="5"/>
          </p:nvPr>
        </p:nvSpPr>
        <p:spPr/>
        <p:txBody>
          <a:bodyPr/>
          <a:lstStyle/>
          <a:p>
            <a:pPr>
              <a:defRPr/>
            </a:pPr>
            <a:fld id="{CC533654-7A39-4C86-974B-43B83DE884AA}" type="slidenum">
              <a:rPr lang="en-US" altLang="zh-CN" smtClean="0"/>
              <a:pPr>
                <a:defRPr/>
              </a:pPr>
              <a:t>6</a:t>
            </a:fld>
            <a:endParaRPr lang="en-US" altLang="zh-CN"/>
          </a:p>
        </p:txBody>
      </p:sp>
    </p:spTree>
    <p:extLst>
      <p:ext uri="{BB962C8B-B14F-4D97-AF65-F5344CB8AC3E}">
        <p14:creationId xmlns:p14="http://schemas.microsoft.com/office/powerpoint/2010/main" val="3752276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C533654-7A39-4C86-974B-43B83DE884AA}" type="slidenum">
              <a:rPr lang="en-US" altLang="zh-CN" smtClean="0"/>
              <a:pPr>
                <a:defRPr/>
              </a:pPr>
              <a:t>44</a:t>
            </a:fld>
            <a:endParaRPr lang="en-US" altLang="zh-CN"/>
          </a:p>
        </p:txBody>
      </p:sp>
    </p:spTree>
    <p:extLst>
      <p:ext uri="{BB962C8B-B14F-4D97-AF65-F5344CB8AC3E}">
        <p14:creationId xmlns:p14="http://schemas.microsoft.com/office/powerpoint/2010/main" val="3042128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C533654-7A39-4C86-974B-43B83DE884AA}" type="slidenum">
              <a:rPr lang="en-US" altLang="zh-CN" smtClean="0"/>
              <a:pPr>
                <a:defRPr/>
              </a:pPr>
              <a:t>47</a:t>
            </a:fld>
            <a:endParaRPr lang="en-US" altLang="zh-CN"/>
          </a:p>
        </p:txBody>
      </p:sp>
    </p:spTree>
    <p:extLst>
      <p:ext uri="{BB962C8B-B14F-4D97-AF65-F5344CB8AC3E}">
        <p14:creationId xmlns:p14="http://schemas.microsoft.com/office/powerpoint/2010/main" val="1708717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C533654-7A39-4C86-974B-43B83DE884AA}" type="slidenum">
              <a:rPr lang="en-US" altLang="zh-CN" smtClean="0"/>
              <a:pPr>
                <a:defRPr/>
              </a:pPr>
              <a:t>49</a:t>
            </a:fld>
            <a:endParaRPr lang="en-US" altLang="zh-CN"/>
          </a:p>
        </p:txBody>
      </p:sp>
    </p:spTree>
    <p:extLst>
      <p:ext uri="{BB962C8B-B14F-4D97-AF65-F5344CB8AC3E}">
        <p14:creationId xmlns:p14="http://schemas.microsoft.com/office/powerpoint/2010/main" val="1503966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C533654-7A39-4C86-974B-43B83DE884AA}" type="slidenum">
              <a:rPr lang="en-US" altLang="zh-CN" smtClean="0"/>
              <a:pPr>
                <a:defRPr/>
              </a:pPr>
              <a:t>54</a:t>
            </a:fld>
            <a:endParaRPr lang="en-US" altLang="zh-CN"/>
          </a:p>
        </p:txBody>
      </p:sp>
    </p:spTree>
    <p:extLst>
      <p:ext uri="{BB962C8B-B14F-4D97-AF65-F5344CB8AC3E}">
        <p14:creationId xmlns:p14="http://schemas.microsoft.com/office/powerpoint/2010/main" val="580991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https://blog.csdn.net/lxyvonne/article/details/115196291</a:t>
            </a:r>
          </a:p>
          <a:p>
            <a:endParaRPr lang="en-US" altLang="zh-CN" dirty="0"/>
          </a:p>
          <a:p>
            <a:r>
              <a:rPr kumimoji="1" lang="zh-CN" altLang="en-US" sz="1200" b="0" i="0" kern="1200" dirty="0">
                <a:solidFill>
                  <a:schemeClr val="tx1"/>
                </a:solidFill>
                <a:effectLst/>
                <a:latin typeface="Times New Roman" pitchFamily="18" charset="0"/>
                <a:ea typeface="宋体" pitchFamily="2" charset="-122"/>
                <a:cs typeface="+mn-cs"/>
              </a:rPr>
              <a:t>传统的实现：</a:t>
            </a:r>
          </a:p>
          <a:p>
            <a:r>
              <a:rPr kumimoji="1" lang="zh-CN" altLang="en-US" sz="1200" b="0" i="0" kern="1200" dirty="0">
                <a:solidFill>
                  <a:schemeClr val="tx1"/>
                </a:solidFill>
                <a:effectLst/>
                <a:latin typeface="Times New Roman" pitchFamily="18" charset="0"/>
                <a:ea typeface="宋体" pitchFamily="2" charset="-122"/>
                <a:cs typeface="+mn-cs"/>
              </a:rPr>
              <a:t>　　写到磁盘，每个请求都去磁盘上</a:t>
            </a:r>
            <a:r>
              <a:rPr kumimoji="1" lang="en-US" altLang="zh-CN" sz="1200" b="0" i="0" kern="1200" dirty="0" err="1">
                <a:solidFill>
                  <a:schemeClr val="tx1"/>
                </a:solidFill>
                <a:effectLst/>
                <a:latin typeface="Times New Roman" pitchFamily="18" charset="0"/>
                <a:ea typeface="宋体" pitchFamily="2" charset="-122"/>
                <a:cs typeface="+mn-cs"/>
              </a:rPr>
              <a:t>io</a:t>
            </a:r>
            <a:r>
              <a:rPr kumimoji="1" lang="zh-CN" altLang="en-US" sz="1200" b="0" i="0" kern="1200" dirty="0">
                <a:solidFill>
                  <a:schemeClr val="tx1"/>
                </a:solidFill>
                <a:effectLst/>
                <a:latin typeface="Times New Roman" pitchFamily="18" charset="0"/>
                <a:ea typeface="宋体" pitchFamily="2" charset="-122"/>
                <a:cs typeface="+mn-cs"/>
              </a:rPr>
              <a:t>读取</a:t>
            </a:r>
            <a:r>
              <a:rPr kumimoji="1" lang="en-US" altLang="zh-CN" sz="1200" b="0" i="0" kern="1200" dirty="0">
                <a:solidFill>
                  <a:schemeClr val="tx1"/>
                </a:solidFill>
                <a:effectLst/>
                <a:latin typeface="Times New Roman" pitchFamily="18" charset="0"/>
                <a:ea typeface="宋体" pitchFamily="2" charset="-122"/>
                <a:cs typeface="+mn-cs"/>
              </a:rPr>
              <a:t>/</a:t>
            </a:r>
            <a:r>
              <a:rPr kumimoji="1" lang="zh-CN" altLang="en-US" sz="1200" b="0" i="0" kern="1200" dirty="0">
                <a:solidFill>
                  <a:schemeClr val="tx1"/>
                </a:solidFill>
                <a:effectLst/>
                <a:latin typeface="Times New Roman" pitchFamily="18" charset="0"/>
                <a:ea typeface="宋体" pitchFamily="2" charset="-122"/>
                <a:cs typeface="+mn-cs"/>
              </a:rPr>
              <a:t>关闭。实时大量的请求是无法承受的。</a:t>
            </a:r>
          </a:p>
          <a:p>
            <a:r>
              <a:rPr kumimoji="1" lang="zh-CN" altLang="en-US" sz="1200" b="0" i="0" kern="1200" dirty="0">
                <a:solidFill>
                  <a:schemeClr val="tx1"/>
                </a:solidFill>
                <a:effectLst/>
                <a:latin typeface="Times New Roman" pitchFamily="18" charset="0"/>
                <a:ea typeface="宋体" pitchFamily="2" charset="-122"/>
                <a:cs typeface="+mn-cs"/>
              </a:rPr>
              <a:t>改进：</a:t>
            </a:r>
          </a:p>
          <a:p>
            <a:r>
              <a:rPr kumimoji="1" lang="zh-CN" altLang="en-US" sz="1200" b="0" i="0" kern="1200" dirty="0">
                <a:solidFill>
                  <a:schemeClr val="tx1"/>
                </a:solidFill>
                <a:effectLst/>
                <a:latin typeface="Times New Roman" pitchFamily="18" charset="0"/>
                <a:ea typeface="宋体" pitchFamily="2" charset="-122"/>
                <a:cs typeface="+mn-cs"/>
              </a:rPr>
              <a:t>　　利用虚拟内存实现高效率的文件读取，因为文件本身就是在内存中的，没有</a:t>
            </a:r>
            <a:r>
              <a:rPr kumimoji="1" lang="en-US" altLang="zh-CN" sz="1200" b="0" i="0" kern="1200" dirty="0" err="1">
                <a:solidFill>
                  <a:schemeClr val="tx1"/>
                </a:solidFill>
                <a:effectLst/>
                <a:latin typeface="Times New Roman" pitchFamily="18" charset="0"/>
                <a:ea typeface="宋体" pitchFamily="2" charset="-122"/>
                <a:cs typeface="+mn-cs"/>
              </a:rPr>
              <a:t>io</a:t>
            </a:r>
            <a:r>
              <a:rPr kumimoji="1" lang="zh-CN" altLang="en-US" sz="1200" b="0" i="0" kern="1200" dirty="0">
                <a:solidFill>
                  <a:schemeClr val="tx1"/>
                </a:solidFill>
                <a:effectLst/>
                <a:latin typeface="Times New Roman" pitchFamily="18" charset="0"/>
                <a:ea typeface="宋体" pitchFamily="2" charset="-122"/>
                <a:cs typeface="+mn-cs"/>
              </a:rPr>
              <a:t>之说。</a:t>
            </a:r>
          </a:p>
          <a:p>
            <a:r>
              <a:rPr kumimoji="1" lang="zh-CN" altLang="en-US" sz="1200" b="0" i="0" kern="1200" dirty="0">
                <a:solidFill>
                  <a:schemeClr val="tx1"/>
                </a:solidFill>
                <a:effectLst/>
                <a:latin typeface="Times New Roman" pitchFamily="18" charset="0"/>
                <a:ea typeface="宋体" pitchFamily="2" charset="-122"/>
                <a:cs typeface="+mn-cs"/>
              </a:rPr>
              <a:t>　　创建内存文件系统，文件将都存储在内存中。</a:t>
            </a:r>
          </a:p>
          <a:p>
            <a:endParaRPr lang="zh-CN" altLang="en-US" dirty="0"/>
          </a:p>
        </p:txBody>
      </p:sp>
      <p:sp>
        <p:nvSpPr>
          <p:cNvPr id="4" name="灯片编号占位符 3"/>
          <p:cNvSpPr>
            <a:spLocks noGrp="1"/>
          </p:cNvSpPr>
          <p:nvPr>
            <p:ph type="sldNum" sz="quarter" idx="5"/>
          </p:nvPr>
        </p:nvSpPr>
        <p:spPr/>
        <p:txBody>
          <a:bodyPr/>
          <a:lstStyle/>
          <a:p>
            <a:pPr>
              <a:defRPr/>
            </a:pPr>
            <a:fld id="{CC533654-7A39-4C86-974B-43B83DE884AA}" type="slidenum">
              <a:rPr lang="en-US" altLang="zh-CN" smtClean="0"/>
              <a:pPr>
                <a:defRPr/>
              </a:pPr>
              <a:t>57</a:t>
            </a:fld>
            <a:endParaRPr lang="en-US" altLang="zh-CN"/>
          </a:p>
        </p:txBody>
      </p:sp>
    </p:spTree>
    <p:extLst>
      <p:ext uri="{BB962C8B-B14F-4D97-AF65-F5344CB8AC3E}">
        <p14:creationId xmlns:p14="http://schemas.microsoft.com/office/powerpoint/2010/main" val="2560931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C533654-7A39-4C86-974B-43B83DE884AA}" type="slidenum">
              <a:rPr lang="en-US" altLang="zh-CN" smtClean="0"/>
              <a:pPr>
                <a:defRPr/>
              </a:pPr>
              <a:t>59</a:t>
            </a:fld>
            <a:endParaRPr lang="en-US" altLang="zh-CN"/>
          </a:p>
        </p:txBody>
      </p:sp>
    </p:spTree>
    <p:extLst>
      <p:ext uri="{BB962C8B-B14F-4D97-AF65-F5344CB8AC3E}">
        <p14:creationId xmlns:p14="http://schemas.microsoft.com/office/powerpoint/2010/main" val="6478033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50250D5D-A3D6-4D41-94BF-17D8DF82EC46}"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1549329E-55D4-4791-A543-155CA47E3F5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16E0DC78-1F11-4736-BD11-3191F1C07D7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3C52541-0E55-448D-9C6C-64FB315CE913}"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3FA79783-F830-498F-9D21-E25BED1F02DF}"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6864ECA4-F2FC-4F1A-B74C-589642A8A804}"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003D0A2A-D00A-4572-877B-262E4FC5A08B}"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B255E60C-A6B9-4AA9-B75B-FA4C81E8588A}"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A4A714E6-9499-4B9D-945F-12ACD332B638}" type="slidenum">
              <a:rPr lang="en-US" altLang="zh-CN"/>
              <a:pPr>
                <a:defRPr/>
              </a:pPr>
              <a:t>‹#›</a:t>
            </a:fld>
            <a:endParaRPr lang="en-US" altLang="zh-CN"/>
          </a:p>
        </p:txBody>
      </p:sp>
      <p:sp>
        <p:nvSpPr>
          <p:cNvPr id="5" name="TextBox 4"/>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8E7B7CA0-9917-4298-ADF2-A289072BC83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1320CCD7-6899-411D-BBCC-7CD9CA99451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1028"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1029"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65E05A0B-EF3C-4102-8D6C-161D894112A0}" type="slidenum">
              <a:rPr lang="en-US" altLang="zh-CN"/>
              <a:pPr>
                <a:defRPr/>
              </a:pPr>
              <a:t>‹#›</a:t>
            </a:fld>
            <a:endParaRPr lang="en-US" altLang="zh-CN"/>
          </a:p>
        </p:txBody>
      </p:sp>
      <p:grpSp>
        <p:nvGrpSpPr>
          <p:cNvPr id="1033"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684" r:id="rId1"/>
    <p:sldLayoutId id="2147483676" r:id="rId2"/>
    <p:sldLayoutId id="2147483685" r:id="rId3"/>
    <p:sldLayoutId id="2147483677" r:id="rId4"/>
    <p:sldLayoutId id="2147483678" r:id="rId5"/>
    <p:sldLayoutId id="2147483679" r:id="rId6"/>
    <p:sldLayoutId id="2147483680" r:id="rId7"/>
    <p:sldLayoutId id="2147483681" r:id="rId8"/>
    <p:sldLayoutId id="2147483686" r:id="rId9"/>
    <p:sldLayoutId id="2147483682" r:id="rId10"/>
    <p:sldLayoutId id="2147483683" r:id="rId11"/>
  </p:sldLayoutIdLst>
  <p:hf hdr="0" ft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Verdana" pitchFamily="34" charset="0"/>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Verdana" pitchFamily="34" charset="0"/>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Verdana" pitchFamily="34" charset="0"/>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Verdana" pitchFamily="34" charset="0"/>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Verdana"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32656"/>
            <a:ext cx="8229600" cy="776304"/>
          </a:xfrm>
        </p:spPr>
        <p:txBody>
          <a:bodyPr/>
          <a:lstStyle/>
          <a:p>
            <a:r>
              <a:rPr lang="zh-CN" altLang="en-US" sz="5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第</a:t>
            </a:r>
            <a:r>
              <a:rPr lang="en-US" altLang="zh-CN" sz="5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10</a:t>
            </a:r>
            <a:r>
              <a:rPr lang="zh-CN" altLang="en-US" sz="5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章 数据库恢复技术</a:t>
            </a:r>
            <a:endParaRPr lang="zh-CN" altLang="en-US" dirty="0"/>
          </a:p>
        </p:txBody>
      </p:sp>
      <p:sp>
        <p:nvSpPr>
          <p:cNvPr id="4" name="内容占位符 3"/>
          <p:cNvSpPr>
            <a:spLocks noGrp="1"/>
          </p:cNvSpPr>
          <p:nvPr>
            <p:ph idx="1"/>
          </p:nvPr>
        </p:nvSpPr>
        <p:spPr>
          <a:xfrm>
            <a:off x="446856" y="1214422"/>
            <a:ext cx="8229600" cy="4950882"/>
          </a:xfrm>
        </p:spPr>
        <p:txBody>
          <a:bodyPr/>
          <a:lstStyle/>
          <a:p>
            <a:pPr marL="0" indent="0">
              <a:buNone/>
            </a:pPr>
            <a:r>
              <a:rPr lang="zh-CN" altLang="en-US" b="1" dirty="0"/>
              <a:t>备份与恢复技术？</a:t>
            </a:r>
            <a:endParaRPr lang="en-US" altLang="zh-CN" b="1" dirty="0"/>
          </a:p>
          <a:p>
            <a:pPr>
              <a:buNone/>
            </a:pPr>
            <a:r>
              <a:rPr lang="zh-CN" altLang="en-US" dirty="0"/>
              <a:t>    </a:t>
            </a:r>
            <a:r>
              <a:rPr lang="zh-CN" altLang="en-US" dirty="0">
                <a:solidFill>
                  <a:srgbClr val="0000FF"/>
                </a:solidFill>
              </a:rPr>
              <a:t>文件管理系统</a:t>
            </a:r>
            <a:endParaRPr lang="en-US" altLang="zh-CN" dirty="0">
              <a:solidFill>
                <a:srgbClr val="0000FF"/>
              </a:solidFill>
            </a:endParaRPr>
          </a:p>
          <a:p>
            <a:pPr>
              <a:buNone/>
            </a:pPr>
            <a:r>
              <a:rPr lang="en-US" altLang="zh-CN" dirty="0"/>
              <a:t>    </a:t>
            </a:r>
            <a:r>
              <a:rPr lang="zh-CN" altLang="en-US" dirty="0"/>
              <a:t>方法：</a:t>
            </a:r>
            <a:r>
              <a:rPr lang="en-US" altLang="zh-CN" dirty="0"/>
              <a:t>Ghost</a:t>
            </a:r>
            <a:r>
              <a:rPr lang="zh-CN" altLang="en-US" dirty="0"/>
              <a:t>、恢复出厂设置、副本文件、操作系统补丁更新时的备份、备份软件（例如：云备份）</a:t>
            </a:r>
            <a:endParaRPr lang="en-US" altLang="zh-CN" dirty="0"/>
          </a:p>
          <a:p>
            <a:pPr>
              <a:buNone/>
            </a:pPr>
            <a:endParaRPr lang="en-US" altLang="zh-CN" dirty="0"/>
          </a:p>
          <a:p>
            <a:pPr>
              <a:buNone/>
            </a:pPr>
            <a:r>
              <a:rPr lang="en-US" altLang="zh-CN" dirty="0"/>
              <a:t>    </a:t>
            </a:r>
            <a:r>
              <a:rPr lang="zh-CN" altLang="en-US" dirty="0">
                <a:solidFill>
                  <a:srgbClr val="0000FF"/>
                </a:solidFill>
              </a:rPr>
              <a:t>数据库管理系统</a:t>
            </a:r>
            <a:endParaRPr lang="en-US" altLang="zh-CN" dirty="0">
              <a:solidFill>
                <a:srgbClr val="0000FF"/>
              </a:solidFill>
            </a:endParaRPr>
          </a:p>
          <a:p>
            <a:pPr>
              <a:buNone/>
            </a:pPr>
            <a:r>
              <a:rPr lang="en-US" altLang="zh-CN" dirty="0"/>
              <a:t>    </a:t>
            </a:r>
            <a:r>
              <a:rPr lang="zh-CN" altLang="en-US" dirty="0"/>
              <a:t>方法：备份</a:t>
            </a:r>
            <a:r>
              <a:rPr lang="en-US" altLang="zh-CN" dirty="0"/>
              <a:t>+</a:t>
            </a:r>
            <a:r>
              <a:rPr lang="zh-CN" altLang="en-US" dirty="0"/>
              <a:t>日志、镜像、备份软件</a:t>
            </a:r>
            <a:endParaRPr lang="en-US" altLang="zh-CN" dirty="0"/>
          </a:p>
          <a:p>
            <a:pPr>
              <a:buNone/>
            </a:pPr>
            <a:endParaRPr lang="en-US" altLang="zh-CN" sz="1000" dirty="0">
              <a:solidFill>
                <a:schemeClr val="tx2"/>
              </a:solidFill>
            </a:endParaRPr>
          </a:p>
          <a:p>
            <a:pPr>
              <a:buNone/>
            </a:pPr>
            <a:r>
              <a:rPr lang="zh-CN" altLang="en-US" b="1" dirty="0"/>
              <a:t>应用背景：</a:t>
            </a:r>
            <a:endParaRPr lang="en-US" altLang="zh-CN" b="1" dirty="0"/>
          </a:p>
          <a:p>
            <a:pPr>
              <a:buNone/>
            </a:pPr>
            <a:r>
              <a:rPr lang="en-US" altLang="zh-CN" dirty="0">
                <a:solidFill>
                  <a:schemeClr val="tx2"/>
                </a:solidFill>
              </a:rPr>
              <a:t>       DBMS——</a:t>
            </a:r>
            <a:r>
              <a:rPr lang="zh-CN" altLang="en-US" dirty="0">
                <a:solidFill>
                  <a:schemeClr val="tx2"/>
                </a:solidFill>
              </a:rPr>
              <a:t>提供数据共享和管理服务的系统软件，数据动态更新、大量并发访问的用户</a:t>
            </a:r>
            <a:endParaRPr lang="en-US" altLang="zh-CN" dirty="0">
              <a:solidFill>
                <a:schemeClr val="tx2"/>
              </a:solidFill>
            </a:endParaRPr>
          </a:p>
        </p:txBody>
      </p:sp>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1</a:t>
            </a:fld>
            <a:endParaRPr lang="en-US" altLang="zh-CN"/>
          </a:p>
        </p:txBody>
      </p:sp>
      <p:sp>
        <p:nvSpPr>
          <p:cNvPr id="7" name="圆角矩形标注 6"/>
          <p:cNvSpPr/>
          <p:nvPr/>
        </p:nvSpPr>
        <p:spPr>
          <a:xfrm>
            <a:off x="3779912" y="1300006"/>
            <a:ext cx="4248472" cy="774040"/>
          </a:xfrm>
          <a:prstGeom prst="wedgeRoundRectCallout">
            <a:avLst>
              <a:gd name="adj1" fmla="val -58518"/>
              <a:gd name="adj2" fmla="val 4748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a:t>以文件为单位，涉及版本、快照、副本。。。</a:t>
            </a:r>
          </a:p>
        </p:txBody>
      </p:sp>
      <p:sp>
        <p:nvSpPr>
          <p:cNvPr id="8" name="圆角矩形标注 7"/>
          <p:cNvSpPr/>
          <p:nvPr/>
        </p:nvSpPr>
        <p:spPr>
          <a:xfrm>
            <a:off x="3779912" y="3079711"/>
            <a:ext cx="5328592" cy="774040"/>
          </a:xfrm>
          <a:prstGeom prst="wedgeRoundRectCallout">
            <a:avLst>
              <a:gd name="adj1" fmla="val -56285"/>
              <a:gd name="adj2" fmla="val 4718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2200" dirty="0"/>
              <a:t>细化到数据结构（项）、备份涉及数据变化的</a:t>
            </a:r>
            <a:r>
              <a:rPr lang="zh-CN" altLang="en-US" sz="2200" b="1" dirty="0">
                <a:solidFill>
                  <a:schemeClr val="tx1"/>
                </a:solidFill>
              </a:rPr>
              <a:t>过程，</a:t>
            </a:r>
            <a:r>
              <a:rPr lang="zh-CN" altLang="en-US" sz="2200" dirty="0">
                <a:solidFill>
                  <a:schemeClr val="tx1"/>
                </a:solidFill>
              </a:rPr>
              <a:t>数据的取值对应任务</a:t>
            </a:r>
            <a:r>
              <a:rPr lang="zh-CN" altLang="en-US" sz="2200" dirty="0"/>
              <a:t>的状态</a:t>
            </a:r>
          </a:p>
        </p:txBody>
      </p:sp>
      <p:sp>
        <p:nvSpPr>
          <p:cNvPr id="9" name="圆角矩形标注 8"/>
          <p:cNvSpPr/>
          <p:nvPr/>
        </p:nvSpPr>
        <p:spPr>
          <a:xfrm>
            <a:off x="2267744" y="6067538"/>
            <a:ext cx="5400600" cy="774041"/>
          </a:xfrm>
          <a:prstGeom prst="wedgeRoundRectCallout">
            <a:avLst>
              <a:gd name="adj1" fmla="val -36950"/>
              <a:gd name="adj2" fmla="val -6690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2200" dirty="0"/>
              <a:t>故障的特征，数据的问题（内存</a:t>
            </a:r>
            <a:r>
              <a:rPr lang="en-US" altLang="zh-CN" sz="2200" dirty="0"/>
              <a:t>/</a:t>
            </a:r>
            <a:r>
              <a:rPr lang="zh-CN" altLang="en-US" sz="2200" dirty="0"/>
              <a:t>外存、干净</a:t>
            </a:r>
            <a:r>
              <a:rPr lang="en-US" altLang="zh-CN" sz="2200" dirty="0"/>
              <a:t>/</a:t>
            </a:r>
            <a:r>
              <a:rPr lang="zh-CN" altLang="en-US" sz="2200" dirty="0"/>
              <a:t>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04800" y="804863"/>
            <a:ext cx="8458200" cy="5632311"/>
          </a:xfrm>
          <a:prstGeom prst="rect">
            <a:avLst/>
          </a:prstGeom>
          <a:noFill/>
          <a:ln w="9525">
            <a:noFill/>
            <a:miter lim="800000"/>
            <a:headEnd/>
            <a:tailEnd/>
          </a:ln>
        </p:spPr>
        <p:txBody>
          <a:bodyPr>
            <a:spAutoFit/>
          </a:bodyPr>
          <a:lstStyle/>
          <a:p>
            <a:r>
              <a:rPr lang="en-US" altLang="zh-CN" dirty="0"/>
              <a:t>4</a:t>
            </a:r>
            <a:r>
              <a:rPr lang="zh-CN" altLang="en-US" dirty="0">
                <a:latin typeface="Times New Roman" pitchFamily="18" charset="0"/>
              </a:rPr>
              <a:t>）持久性（</a:t>
            </a:r>
            <a:r>
              <a:rPr lang="en-US" altLang="zh-CN" dirty="0"/>
              <a:t>Durability</a:t>
            </a:r>
            <a:r>
              <a:rPr lang="zh-CN" altLang="en-US" dirty="0">
                <a:latin typeface="Times New Roman" pitchFamily="18" charset="0"/>
              </a:rPr>
              <a:t>）</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定义</a:t>
            </a:r>
            <a:endParaRPr lang="zh-CN" altLang="en-US" dirty="0"/>
          </a:p>
          <a:p>
            <a:r>
              <a:rPr lang="en-US" altLang="zh-CN" dirty="0">
                <a:latin typeface="Times New Roman" pitchFamily="18" charset="0"/>
              </a:rPr>
              <a:t>        </a:t>
            </a:r>
            <a:r>
              <a:rPr lang="zh-CN" altLang="en-US" dirty="0">
                <a:latin typeface="Times New Roman" pitchFamily="18" charset="0"/>
              </a:rPr>
              <a:t>一个</a:t>
            </a:r>
            <a:r>
              <a:rPr lang="zh-CN" altLang="en-US" dirty="0">
                <a:solidFill>
                  <a:srgbClr val="FF0000"/>
                </a:solidFill>
                <a:latin typeface="Times New Roman" pitchFamily="18" charset="0"/>
              </a:rPr>
              <a:t>已提交</a:t>
            </a:r>
            <a:r>
              <a:rPr lang="zh-CN" altLang="en-US" dirty="0">
                <a:latin typeface="Times New Roman" pitchFamily="18" charset="0"/>
              </a:rPr>
              <a:t>事务对数据库的更新是</a:t>
            </a:r>
            <a:r>
              <a:rPr lang="zh-CN" altLang="en-US" dirty="0">
                <a:solidFill>
                  <a:srgbClr val="FF0000"/>
                </a:solidFill>
                <a:latin typeface="Times New Roman" pitchFamily="18" charset="0"/>
              </a:rPr>
              <a:t>永久性</a:t>
            </a:r>
            <a:r>
              <a:rPr lang="zh-CN" altLang="en-US" dirty="0">
                <a:latin typeface="Times New Roman" pitchFamily="18" charset="0"/>
              </a:rPr>
              <a:t>的，</a:t>
            </a:r>
            <a:r>
              <a:rPr lang="zh-CN" altLang="en-US" dirty="0">
                <a:solidFill>
                  <a:srgbClr val="FF0000"/>
                </a:solidFill>
                <a:latin typeface="Times New Roman" pitchFamily="18" charset="0"/>
              </a:rPr>
              <a:t>不受后来故障的影响</a:t>
            </a:r>
            <a:r>
              <a:rPr lang="zh-CN" altLang="en-US" dirty="0">
                <a:latin typeface="Times New Roman" pitchFamily="18" charset="0"/>
              </a:rPr>
              <a:t>。</a:t>
            </a:r>
            <a:endParaRPr lang="zh-CN" altLang="en-US" dirty="0"/>
          </a:p>
          <a:p>
            <a:r>
              <a:rPr lang="zh-CN" altLang="en-US" dirty="0">
                <a:latin typeface="宋体" pitchFamily="2" charset="-122"/>
              </a:rPr>
              <a:t>②</a:t>
            </a:r>
            <a:r>
              <a:rPr lang="zh-CN" altLang="en-US" dirty="0"/>
              <a:t> </a:t>
            </a:r>
            <a:r>
              <a:rPr lang="zh-CN" altLang="en-US" dirty="0">
                <a:latin typeface="Times New Roman" pitchFamily="18" charset="0"/>
              </a:rPr>
              <a:t>目标</a:t>
            </a:r>
            <a:endParaRPr lang="zh-CN" altLang="en-US" dirty="0"/>
          </a:p>
          <a:p>
            <a:r>
              <a:rPr lang="zh-CN" altLang="en-US" dirty="0">
                <a:latin typeface="Times New Roman" pitchFamily="18" charset="0"/>
              </a:rPr>
              <a:t>       保证数据库可靠性</a:t>
            </a:r>
            <a:endParaRPr lang="zh-CN" altLang="en-US" dirty="0"/>
          </a:p>
          <a:p>
            <a:pPr>
              <a:spcBef>
                <a:spcPct val="50000"/>
              </a:spcBef>
            </a:pPr>
            <a:r>
              <a:rPr lang="en-US" altLang="zh-CN" dirty="0">
                <a:latin typeface="宋体" pitchFamily="2" charset="-122"/>
              </a:rPr>
              <a:t>③</a:t>
            </a:r>
            <a:r>
              <a:rPr lang="en-US" altLang="zh-CN" dirty="0"/>
              <a:t> </a:t>
            </a:r>
            <a:r>
              <a:rPr lang="zh-CN" altLang="en-US" dirty="0">
                <a:latin typeface="Times New Roman" pitchFamily="18" charset="0"/>
              </a:rPr>
              <a:t>技术</a:t>
            </a:r>
            <a:endParaRPr lang="zh-CN" altLang="en-US" dirty="0"/>
          </a:p>
          <a:p>
            <a:pPr>
              <a:spcBef>
                <a:spcPct val="50000"/>
              </a:spcBef>
            </a:pPr>
            <a:r>
              <a:rPr lang="en-US" altLang="zh-CN" dirty="0">
                <a:latin typeface="Times New Roman" pitchFamily="18" charset="0"/>
              </a:rPr>
              <a:t>       </a:t>
            </a:r>
            <a:r>
              <a:rPr lang="zh-CN" altLang="en-US" dirty="0">
                <a:latin typeface="Times New Roman" pitchFamily="18" charset="0"/>
              </a:rPr>
              <a:t>提交持久（内存是挥发装置，外存是抗挥发装置）。</a:t>
            </a:r>
            <a:endParaRPr lang="zh-CN" altLang="en-US" dirty="0"/>
          </a:p>
          <a:p>
            <a:pPr>
              <a:spcBef>
                <a:spcPct val="50000"/>
              </a:spcBef>
            </a:pPr>
            <a:r>
              <a:rPr lang="zh-CN" altLang="en-US" dirty="0">
                <a:latin typeface="Times New Roman" pitchFamily="18" charset="0"/>
              </a:rPr>
              <a:t>      （事务终止前应完成</a:t>
            </a:r>
            <a:r>
              <a:rPr lang="en-US" altLang="zh-CN" dirty="0"/>
              <a:t>commit</a:t>
            </a:r>
            <a:r>
              <a:rPr lang="zh-CN" altLang="en-US" dirty="0">
                <a:latin typeface="Times New Roman" pitchFamily="18" charset="0"/>
              </a:rPr>
              <a:t>）</a:t>
            </a:r>
            <a:endParaRPr lang="zh-CN" altLang="en-US" dirty="0"/>
          </a:p>
          <a:p>
            <a:pPr>
              <a:spcBef>
                <a:spcPct val="50000"/>
              </a:spcBef>
            </a:pPr>
            <a:r>
              <a:rPr lang="zh-CN" altLang="en-US" dirty="0">
                <a:latin typeface="Times New Roman" pitchFamily="18" charset="0"/>
              </a:rPr>
              <a:t>       备份    ＋    日志。</a:t>
            </a:r>
            <a:endParaRPr lang="zh-CN" altLang="en-US" dirty="0"/>
          </a:p>
          <a:p>
            <a:pPr>
              <a:spcBef>
                <a:spcPct val="50000"/>
              </a:spcBef>
            </a:pPr>
            <a:r>
              <a:rPr lang="zh-CN" altLang="en-US" dirty="0">
                <a:latin typeface="宋体" pitchFamily="2" charset="-122"/>
              </a:rPr>
              <a:t>④</a:t>
            </a:r>
            <a:r>
              <a:rPr lang="zh-CN" altLang="en-US" dirty="0"/>
              <a:t> </a:t>
            </a:r>
            <a:r>
              <a:rPr lang="zh-CN" altLang="en-US" dirty="0">
                <a:latin typeface="Times New Roman" pitchFamily="18" charset="0"/>
              </a:rPr>
              <a:t>实现</a:t>
            </a:r>
            <a:endParaRPr lang="zh-CN" altLang="en-US" dirty="0"/>
          </a:p>
          <a:p>
            <a:pPr>
              <a:spcBef>
                <a:spcPct val="50000"/>
              </a:spcBef>
            </a:pPr>
            <a:r>
              <a:rPr lang="en-US" altLang="zh-CN" dirty="0"/>
              <a:t>      </a:t>
            </a:r>
            <a:r>
              <a:rPr lang="zh-CN" altLang="en-US" dirty="0"/>
              <a:t>持久性需要依靠</a:t>
            </a:r>
            <a:r>
              <a:rPr lang="en-US" altLang="zh-CN" dirty="0"/>
              <a:t>DBMS</a:t>
            </a:r>
            <a:r>
              <a:rPr lang="zh-CN" altLang="en-US" dirty="0"/>
              <a:t>的</a:t>
            </a:r>
            <a:r>
              <a:rPr lang="zh-CN" altLang="en-US" dirty="0">
                <a:latin typeface="宋体" pitchFamily="2" charset="-122"/>
              </a:rPr>
              <a:t>恢复子系统。</a:t>
            </a:r>
            <a:r>
              <a:rPr lang="zh-CN" altLang="en-US" dirty="0"/>
              <a:t> </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10</a:t>
            </a:fld>
            <a:endParaRPr lang="en-US" altLang="zh-CN"/>
          </a:p>
        </p:txBody>
      </p:sp>
      <p:sp>
        <p:nvSpPr>
          <p:cNvPr id="4" name="圆角矩形标注 3"/>
          <p:cNvSpPr/>
          <p:nvPr/>
        </p:nvSpPr>
        <p:spPr>
          <a:xfrm>
            <a:off x="6156176" y="4365104"/>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外存</a:t>
            </a:r>
            <a:r>
              <a:rPr lang="en-US" altLang="zh-CN" dirty="0"/>
              <a:t>!</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11</a:t>
            </a:fld>
            <a:endParaRPr lang="en-US" altLang="zh-CN"/>
          </a:p>
        </p:txBody>
      </p:sp>
      <p:sp>
        <p:nvSpPr>
          <p:cNvPr id="3" name="标题 1"/>
          <p:cNvSpPr txBox="1">
            <a:spLocks/>
          </p:cNvSpPr>
          <p:nvPr/>
        </p:nvSpPr>
        <p:spPr>
          <a:xfrm>
            <a:off x="910631" y="563621"/>
            <a:ext cx="7693818" cy="849949"/>
          </a:xfrm>
          <a:prstGeom prst="rect">
            <a:avLst/>
          </a:prstGeom>
        </p:spPr>
        <p:txBody>
          <a:bodyPr/>
          <a:lst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a:lstStyle>
          <a:p>
            <a:r>
              <a:rPr kumimoji="0" lang="en-US" altLang="zh-CN" sz="4000" dirty="0"/>
              <a:t>ACID</a:t>
            </a:r>
            <a:r>
              <a:rPr kumimoji="0" lang="zh-CN" altLang="en-US" sz="4000" dirty="0"/>
              <a:t>特性带来的</a:t>
            </a:r>
            <a:r>
              <a:rPr kumimoji="0" lang="en-US" altLang="zh-CN" sz="4000" dirty="0"/>
              <a:t>DBMS</a:t>
            </a:r>
            <a:r>
              <a:rPr kumimoji="0" lang="zh-CN" altLang="en-US" sz="4000" dirty="0"/>
              <a:t>技术需求</a:t>
            </a:r>
          </a:p>
        </p:txBody>
      </p:sp>
      <p:sp>
        <p:nvSpPr>
          <p:cNvPr id="4" name="内容占位符 2"/>
          <p:cNvSpPr txBox="1">
            <a:spLocks/>
          </p:cNvSpPr>
          <p:nvPr/>
        </p:nvSpPr>
        <p:spPr>
          <a:xfrm>
            <a:off x="910631" y="1448135"/>
            <a:ext cx="7693818" cy="4789971"/>
          </a:xfrm>
          <a:prstGeom prst="rect">
            <a:avLst/>
          </a:prstGeom>
        </p:spPr>
        <p:txBody>
          <a:bodyPr/>
          <a:lst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Verdana" pitchFamily="34" charset="0"/>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Verdana" pitchFamily="34" charset="0"/>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Verdana" pitchFamily="34" charset="0"/>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Verdana" pitchFamily="34" charset="0"/>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Verdana"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kumimoji="0" lang="zh-CN" altLang="en-US" dirty="0"/>
              <a:t>恢复</a:t>
            </a:r>
            <a:r>
              <a:rPr kumimoji="0" lang="en-US" altLang="zh-CN" dirty="0"/>
              <a:t>:</a:t>
            </a:r>
          </a:p>
          <a:p>
            <a:pPr marL="0" indent="0">
              <a:buNone/>
            </a:pPr>
            <a:r>
              <a:rPr kumimoji="0" lang="en-US" altLang="zh-CN" dirty="0"/>
              <a:t>       </a:t>
            </a:r>
            <a:r>
              <a:rPr kumimoji="0" lang="zh-CN" altLang="en-US" dirty="0"/>
              <a:t>复杂系统如何保存数据（记录过程）、恢复策略（算法）、高可用性、其他技术手段</a:t>
            </a:r>
            <a:endParaRPr kumimoji="0" lang="en-US" altLang="zh-CN" dirty="0"/>
          </a:p>
          <a:p>
            <a:pPr marL="0" indent="0">
              <a:buNone/>
            </a:pPr>
            <a:endParaRPr kumimoji="0" lang="en-US" altLang="zh-CN" dirty="0"/>
          </a:p>
          <a:p>
            <a:pPr marL="0" indent="0">
              <a:buNone/>
            </a:pPr>
            <a:r>
              <a:rPr kumimoji="0" lang="zh-CN" altLang="en-US" dirty="0"/>
              <a:t>并发</a:t>
            </a:r>
            <a:r>
              <a:rPr kumimoji="0" lang="en-US" altLang="zh-CN" dirty="0"/>
              <a:t>:</a:t>
            </a:r>
          </a:p>
          <a:p>
            <a:pPr marL="0" indent="0">
              <a:buNone/>
            </a:pPr>
            <a:r>
              <a:rPr kumimoji="0" lang="en-US" altLang="zh-CN" dirty="0"/>
              <a:t>       </a:t>
            </a:r>
            <a:r>
              <a:rPr kumimoji="0" lang="zh-CN" altLang="en-US" dirty="0"/>
              <a:t>锁、协议、标准</a:t>
            </a:r>
          </a:p>
        </p:txBody>
      </p:sp>
    </p:spTree>
    <p:extLst>
      <p:ext uri="{BB962C8B-B14F-4D97-AF65-F5344CB8AC3E}">
        <p14:creationId xmlns:p14="http://schemas.microsoft.com/office/powerpoint/2010/main" val="1537298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212725" y="714356"/>
            <a:ext cx="8778875" cy="3539430"/>
          </a:xfrm>
          <a:prstGeom prst="rect">
            <a:avLst/>
          </a:prstGeom>
          <a:noFill/>
          <a:ln w="9525">
            <a:noFill/>
            <a:miter lim="800000"/>
            <a:headEnd/>
            <a:tailEnd/>
          </a:ln>
        </p:spPr>
        <p:txBody>
          <a:bodyPr>
            <a:spAutoFit/>
          </a:bodyPr>
          <a:lstStyle/>
          <a:p>
            <a:pPr>
              <a:spcBef>
                <a:spcPct val="50000"/>
              </a:spcBef>
            </a:pPr>
            <a:r>
              <a:rPr lang="en-US" altLang="zh-CN" sz="2800" b="1" dirty="0">
                <a:ea typeface="黑体" pitchFamily="2" charset="-122"/>
              </a:rPr>
              <a:t>10.2  </a:t>
            </a:r>
            <a:r>
              <a:rPr lang="zh-CN" altLang="en-US" sz="2800" b="1" dirty="0">
                <a:ea typeface="黑体" pitchFamily="2" charset="-122"/>
              </a:rPr>
              <a:t>数据库恢复概述</a:t>
            </a:r>
          </a:p>
          <a:p>
            <a:pPr>
              <a:spcBef>
                <a:spcPct val="50000"/>
              </a:spcBef>
            </a:pPr>
            <a:r>
              <a:rPr lang="zh-CN" altLang="en-US" sz="2800" dirty="0">
                <a:latin typeface="Times New Roman" pitchFamily="18" charset="0"/>
              </a:rPr>
              <a:t>        将因破坏或故障而导致的数据库</a:t>
            </a:r>
            <a:r>
              <a:rPr lang="zh-CN" altLang="en-US" sz="2800" dirty="0">
                <a:solidFill>
                  <a:srgbClr val="FF0000"/>
                </a:solidFill>
                <a:latin typeface="Times New Roman" pitchFamily="18" charset="0"/>
              </a:rPr>
              <a:t>数据的错误状态</a:t>
            </a:r>
            <a:r>
              <a:rPr lang="zh-CN" altLang="en-US" sz="2800" dirty="0">
                <a:latin typeface="Times New Roman" pitchFamily="18" charset="0"/>
              </a:rPr>
              <a:t>恢复到</a:t>
            </a:r>
            <a:r>
              <a:rPr lang="zh-CN" altLang="en-US" sz="2800" dirty="0">
                <a:solidFill>
                  <a:srgbClr val="FF0000"/>
                </a:solidFill>
                <a:latin typeface="Times New Roman" pitchFamily="18" charset="0"/>
              </a:rPr>
              <a:t>最近一个正确状态</a:t>
            </a:r>
            <a:r>
              <a:rPr lang="zh-CN" altLang="en-US" sz="2800" dirty="0">
                <a:latin typeface="Times New Roman" pitchFamily="18" charset="0"/>
              </a:rPr>
              <a:t>的技术。</a:t>
            </a:r>
            <a:endParaRPr lang="zh-CN" altLang="en-US" sz="2800" dirty="0"/>
          </a:p>
          <a:p>
            <a:pPr>
              <a:spcBef>
                <a:spcPct val="50000"/>
              </a:spcBef>
            </a:pPr>
            <a:r>
              <a:rPr lang="zh-CN" altLang="en-US" sz="2800" b="1" dirty="0">
                <a:ea typeface="黑体" pitchFamily="2" charset="-122"/>
              </a:rPr>
              <a:t>目标</a:t>
            </a:r>
          </a:p>
          <a:p>
            <a:pPr>
              <a:spcBef>
                <a:spcPct val="50000"/>
              </a:spcBef>
            </a:pPr>
            <a:r>
              <a:rPr lang="en-US" altLang="zh-CN" sz="2800" dirty="0"/>
              <a:t>1</a:t>
            </a:r>
            <a:r>
              <a:rPr lang="zh-CN" altLang="en-US" sz="2800" dirty="0">
                <a:latin typeface="Times New Roman" pitchFamily="18" charset="0"/>
              </a:rPr>
              <a:t>、保持事务原子性（</a:t>
            </a:r>
            <a:r>
              <a:rPr lang="en-US" altLang="zh-CN" sz="2800" dirty="0"/>
              <a:t>Atomicity</a:t>
            </a:r>
            <a:r>
              <a:rPr lang="zh-CN" altLang="en-US" sz="2800" dirty="0">
                <a:latin typeface="Times New Roman" pitchFamily="18" charset="0"/>
              </a:rPr>
              <a:t>） ；</a:t>
            </a:r>
            <a:endParaRPr lang="zh-CN" altLang="en-US" sz="2800" dirty="0"/>
          </a:p>
          <a:p>
            <a:pPr>
              <a:spcBef>
                <a:spcPct val="50000"/>
              </a:spcBef>
            </a:pPr>
            <a:r>
              <a:rPr lang="en-US" altLang="zh-CN" sz="2800" dirty="0"/>
              <a:t>2</a:t>
            </a:r>
            <a:r>
              <a:rPr lang="zh-CN" altLang="en-US" sz="2800" dirty="0">
                <a:latin typeface="Times New Roman" pitchFamily="18" charset="0"/>
              </a:rPr>
              <a:t>、保持事务持久性（</a:t>
            </a:r>
            <a:r>
              <a:rPr lang="en-US" altLang="zh-CN" sz="2800" dirty="0"/>
              <a:t>Durability</a:t>
            </a:r>
            <a:r>
              <a:rPr lang="zh-CN" altLang="en-US" sz="2800" dirty="0">
                <a:latin typeface="Times New Roman" pitchFamily="18" charset="0"/>
              </a:rPr>
              <a:t>） 。</a:t>
            </a:r>
          </a:p>
        </p:txBody>
      </p:sp>
      <p:sp>
        <p:nvSpPr>
          <p:cNvPr id="63491" name="Rectangle 3"/>
          <p:cNvSpPr>
            <a:spLocks noChangeArrowheads="1"/>
          </p:cNvSpPr>
          <p:nvPr/>
        </p:nvSpPr>
        <p:spPr bwMode="auto">
          <a:xfrm>
            <a:off x="304800" y="609600"/>
            <a:ext cx="8162925" cy="762000"/>
          </a:xfrm>
          <a:prstGeom prst="rect">
            <a:avLst/>
          </a:prstGeom>
          <a:noFill/>
          <a:ln w="9525">
            <a:noFill/>
            <a:miter lim="800000"/>
            <a:headEnd/>
            <a:tailEnd/>
          </a:ln>
          <a:effectLst/>
        </p:spPr>
        <p:txBody>
          <a:bodyPr anchor="b">
            <a:spAutoFit/>
          </a:bodyPr>
          <a:lstStyle/>
          <a:p>
            <a:pPr>
              <a:defRPr/>
            </a:pPr>
            <a:r>
              <a:rPr lang="en-US" altLang="zh-CN" sz="4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 </a:t>
            </a:r>
            <a:endParaRPr lang="zh-CN" altLang="en-US" sz="4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endParaRPr>
          </a:p>
        </p:txBody>
      </p:sp>
      <p:sp>
        <p:nvSpPr>
          <p:cNvPr id="5124" name="AutoShape 4"/>
          <p:cNvSpPr>
            <a:spLocks noChangeArrowheads="1"/>
          </p:cNvSpPr>
          <p:nvPr/>
        </p:nvSpPr>
        <p:spPr bwMode="auto">
          <a:xfrm>
            <a:off x="8316913" y="279717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A4A714E6-9499-4B9D-945F-12ACD332B638}" type="slidenum">
              <a:rPr lang="en-US" altLang="zh-CN" smtClean="0"/>
              <a:pPr>
                <a:defRPr/>
              </a:pPr>
              <a:t>12</a:t>
            </a:fld>
            <a:endParaRPr lang="en-US" altLang="zh-CN"/>
          </a:p>
        </p:txBody>
      </p:sp>
      <p:sp>
        <p:nvSpPr>
          <p:cNvPr id="6" name="横卷形 5"/>
          <p:cNvSpPr/>
          <p:nvPr/>
        </p:nvSpPr>
        <p:spPr>
          <a:xfrm>
            <a:off x="428596" y="4143380"/>
            <a:ext cx="7572428" cy="100013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背景：事务</a:t>
            </a:r>
            <a:r>
              <a:rPr lang="en-US" altLang="zh-CN" dirty="0"/>
              <a:t>——transaction——</a:t>
            </a:r>
            <a:r>
              <a:rPr lang="zh-CN" altLang="en-US" dirty="0"/>
              <a:t>交易、买卖</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07504" y="709613"/>
            <a:ext cx="8778875" cy="5262979"/>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10. 3  </a:t>
            </a:r>
            <a:r>
              <a:rPr lang="zh-CN" altLang="en-US" b="1" dirty="0">
                <a:ea typeface="黑体" pitchFamily="2" charset="-122"/>
              </a:rPr>
              <a:t>数据库系统故障</a:t>
            </a:r>
          </a:p>
          <a:p>
            <a:pPr>
              <a:spcBef>
                <a:spcPct val="50000"/>
              </a:spcBef>
            </a:pPr>
            <a:r>
              <a:rPr lang="en-US" altLang="zh-CN" b="1" dirty="0">
                <a:ea typeface="黑体" pitchFamily="2" charset="-122"/>
              </a:rPr>
              <a:t>1</a:t>
            </a:r>
            <a:r>
              <a:rPr lang="zh-CN" altLang="en-US" b="1" dirty="0">
                <a:ea typeface="黑体" pitchFamily="2" charset="-122"/>
              </a:rPr>
              <a:t>、事务故障</a:t>
            </a:r>
          </a:p>
          <a:p>
            <a:pPr>
              <a:spcBef>
                <a:spcPct val="50000"/>
              </a:spcBef>
            </a:pPr>
            <a:r>
              <a:rPr lang="en-US" altLang="zh-CN" dirty="0"/>
              <a:t>1</a:t>
            </a:r>
            <a:r>
              <a:rPr lang="zh-CN" altLang="en-US" dirty="0">
                <a:latin typeface="Times New Roman" pitchFamily="18" charset="0"/>
              </a:rPr>
              <a:t>）表现形式</a:t>
            </a:r>
            <a:endParaRPr lang="zh-CN" altLang="en-US" dirty="0"/>
          </a:p>
          <a:p>
            <a:pPr marL="0" indent="0">
              <a:spcBef>
                <a:spcPct val="50000"/>
              </a:spcBef>
              <a:buNone/>
            </a:pPr>
            <a:r>
              <a:rPr lang="zh-CN" altLang="en-US" dirty="0">
                <a:latin typeface="宋体" pitchFamily="2" charset="-122"/>
              </a:rPr>
              <a:t>①</a:t>
            </a:r>
            <a:r>
              <a:rPr lang="zh-CN" altLang="en-US" dirty="0"/>
              <a:t>应用处理异常</a:t>
            </a:r>
            <a:endParaRPr lang="en-US" altLang="zh-CN" dirty="0">
              <a:latin typeface="Times New Roman" pitchFamily="18" charset="0"/>
            </a:endParaRPr>
          </a:p>
          <a:p>
            <a:pPr marL="0" indent="0">
              <a:spcBef>
                <a:spcPct val="50000"/>
              </a:spcBef>
              <a:buNone/>
            </a:pPr>
            <a:r>
              <a:rPr lang="zh-CN" altLang="en-US" dirty="0">
                <a:latin typeface="Times New Roman" pitchFamily="18" charset="0"/>
              </a:rPr>
              <a:t>       可能产生自程序</a:t>
            </a:r>
            <a:r>
              <a:rPr lang="zh-CN" altLang="en-US" dirty="0">
                <a:solidFill>
                  <a:srgbClr val="FF0000"/>
                </a:solidFill>
                <a:latin typeface="Times New Roman" pitchFamily="18" charset="0"/>
              </a:rPr>
              <a:t>预留的</a:t>
            </a:r>
            <a:r>
              <a:rPr lang="zh-CN" altLang="en-US" dirty="0">
                <a:latin typeface="Times New Roman" pitchFamily="18" charset="0"/>
              </a:rPr>
              <a:t>异常情况的应对方案。</a:t>
            </a:r>
            <a:endParaRPr lang="en-US" altLang="zh-CN" dirty="0">
              <a:latin typeface="Times New Roman" pitchFamily="18" charset="0"/>
            </a:endParaRPr>
          </a:p>
          <a:p>
            <a:pPr marL="0" indent="0">
              <a:spcBef>
                <a:spcPct val="50000"/>
              </a:spcBef>
              <a:buNone/>
            </a:pPr>
            <a:r>
              <a:rPr lang="zh-CN" altLang="en-US" dirty="0">
                <a:latin typeface="Times New Roman" pitchFamily="18" charset="0"/>
              </a:rPr>
              <a:t>       更多的故障来自于</a:t>
            </a:r>
            <a:r>
              <a:rPr lang="zh-CN" altLang="en-US" dirty="0">
                <a:solidFill>
                  <a:srgbClr val="FF0000"/>
                </a:solidFill>
                <a:latin typeface="Times New Roman" pitchFamily="18" charset="0"/>
              </a:rPr>
              <a:t>非预期的</a:t>
            </a:r>
            <a:r>
              <a:rPr lang="zh-CN" altLang="en-US" dirty="0">
                <a:latin typeface="Times New Roman" pitchFamily="18" charset="0"/>
              </a:rPr>
              <a:t>，是不能由应用程序处理的。</a:t>
            </a:r>
          </a:p>
          <a:p>
            <a:pPr marL="990600">
              <a:spcBef>
                <a:spcPct val="50000"/>
              </a:spcBef>
            </a:pPr>
            <a:r>
              <a:rPr lang="zh-CN" altLang="en-US" i="1" dirty="0">
                <a:solidFill>
                  <a:srgbClr val="0000FF"/>
                </a:solidFill>
                <a:latin typeface="Times New Roman" pitchFamily="18" charset="0"/>
              </a:rPr>
              <a:t> 断网、应用程序进程僵死、应用程序进程被意外杀死、应用程序端电脑死机、断电</a:t>
            </a:r>
            <a:endParaRPr lang="en-US" altLang="zh-CN" dirty="0">
              <a:latin typeface="Times New Roman" pitchFamily="18" charset="0"/>
            </a:endParaRPr>
          </a:p>
          <a:p>
            <a:pPr marL="0" indent="0">
              <a:spcBef>
                <a:spcPct val="50000"/>
              </a:spcBef>
              <a:buNone/>
            </a:pPr>
            <a:r>
              <a:rPr lang="zh-CN" altLang="en-US" dirty="0">
                <a:latin typeface="宋体" pitchFamily="2" charset="-122"/>
              </a:rPr>
              <a:t>②</a:t>
            </a:r>
            <a:r>
              <a:rPr lang="zh-CN" altLang="en-US" dirty="0">
                <a:latin typeface="Times New Roman" pitchFamily="18" charset="0"/>
              </a:rPr>
              <a:t>系统异常</a:t>
            </a:r>
            <a:endParaRPr lang="zh-CN" altLang="en-US" dirty="0"/>
          </a:p>
          <a:p>
            <a:pPr marL="0" indent="0">
              <a:spcBef>
                <a:spcPct val="50000"/>
              </a:spcBef>
              <a:buNone/>
            </a:pPr>
            <a:r>
              <a:rPr lang="zh-CN" altLang="en-US" dirty="0">
                <a:latin typeface="Times New Roman" pitchFamily="18" charset="0"/>
              </a:rPr>
              <a:t>    事务超时、死锁、活锁等</a:t>
            </a:r>
            <a:endParaRPr lang="zh-CN" altLang="en-US" dirty="0"/>
          </a:p>
        </p:txBody>
      </p:sp>
      <p:sp>
        <p:nvSpPr>
          <p:cNvPr id="11267" name="AutoShape 3"/>
          <p:cNvSpPr>
            <a:spLocks noChangeArrowheads="1"/>
          </p:cNvSpPr>
          <p:nvPr/>
        </p:nvSpPr>
        <p:spPr bwMode="auto">
          <a:xfrm>
            <a:off x="8316913" y="578167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A4A714E6-9499-4B9D-945F-12ACD332B638}" type="slidenum">
              <a:rPr lang="en-US" altLang="zh-CN" smtClean="0"/>
              <a:pPr>
                <a:defRPr/>
              </a:pPr>
              <a:t>13</a:t>
            </a:fld>
            <a:endParaRPr lang="en-US" altLang="zh-CN"/>
          </a:p>
        </p:txBody>
      </p:sp>
      <p:sp>
        <p:nvSpPr>
          <p:cNvPr id="6" name="AutoShape 3"/>
          <p:cNvSpPr>
            <a:spLocks noChangeArrowheads="1"/>
          </p:cNvSpPr>
          <p:nvPr/>
        </p:nvSpPr>
        <p:spPr bwMode="auto">
          <a:xfrm>
            <a:off x="8221663" y="350100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476673"/>
            <a:ext cx="8229600" cy="5847928"/>
          </a:xfrm>
        </p:spPr>
        <p:txBody>
          <a:bodyPr/>
          <a:lstStyle/>
          <a:p>
            <a:pPr marL="0" indent="0">
              <a:spcBef>
                <a:spcPct val="50000"/>
              </a:spcBef>
              <a:buNone/>
            </a:pPr>
            <a:r>
              <a:rPr lang="en-US" altLang="zh-CN" dirty="0"/>
              <a:t>2</a:t>
            </a:r>
            <a:r>
              <a:rPr lang="zh-CN" altLang="en-US" dirty="0">
                <a:latin typeface="Times New Roman" pitchFamily="18" charset="0"/>
              </a:rPr>
              <a:t>）事务故障的特征</a:t>
            </a:r>
            <a:endParaRPr lang="zh-CN" altLang="en-US" dirty="0"/>
          </a:p>
          <a:p>
            <a:pPr marL="0" indent="0">
              <a:spcBef>
                <a:spcPct val="50000"/>
              </a:spcBef>
              <a:buNone/>
            </a:pPr>
            <a:r>
              <a:rPr lang="zh-CN" altLang="en-US" dirty="0">
                <a:latin typeface="宋体" pitchFamily="2" charset="-122"/>
              </a:rPr>
              <a:t>①</a:t>
            </a:r>
            <a:r>
              <a:rPr lang="zh-CN" altLang="en-US" dirty="0"/>
              <a:t> 特定的事务没有到达预期的终点（</a:t>
            </a:r>
            <a:r>
              <a:rPr lang="en-US" altLang="zh-CN" dirty="0"/>
              <a:t>COMMIT</a:t>
            </a:r>
            <a:r>
              <a:rPr lang="zh-CN" altLang="en-US" dirty="0"/>
              <a:t>），</a:t>
            </a:r>
            <a:r>
              <a:rPr lang="zh-CN" altLang="en-US" dirty="0">
                <a:latin typeface="Times New Roman" pitchFamily="18" charset="0"/>
              </a:rPr>
              <a:t>事务夭折；</a:t>
            </a:r>
            <a:endParaRPr lang="zh-CN" altLang="en-US" dirty="0"/>
          </a:p>
          <a:p>
            <a:pPr marL="0" indent="0">
              <a:spcBef>
                <a:spcPct val="50000"/>
              </a:spcBef>
              <a:buNone/>
            </a:pPr>
            <a:r>
              <a:rPr lang="zh-CN" altLang="en-US" dirty="0">
                <a:latin typeface="宋体" pitchFamily="2" charset="-122"/>
              </a:rPr>
              <a:t>②</a:t>
            </a:r>
            <a:r>
              <a:rPr lang="zh-CN" altLang="en-US" dirty="0"/>
              <a:t> </a:t>
            </a:r>
            <a:r>
              <a:rPr lang="zh-CN" altLang="en-US" dirty="0">
                <a:latin typeface="Times New Roman" pitchFamily="18" charset="0"/>
              </a:rPr>
              <a:t>夭折事务对数据库的</a:t>
            </a:r>
            <a:r>
              <a:rPr lang="zh-CN" altLang="en-US" dirty="0">
                <a:solidFill>
                  <a:srgbClr val="FF0000"/>
                </a:solidFill>
                <a:latin typeface="Times New Roman" pitchFamily="18" charset="0"/>
              </a:rPr>
              <a:t>部分修改可能已写入数据文件</a:t>
            </a:r>
            <a:r>
              <a:rPr lang="zh-CN" altLang="en-US" dirty="0">
                <a:latin typeface="Times New Roman" pitchFamily="18" charset="0"/>
              </a:rPr>
              <a:t>。</a:t>
            </a:r>
            <a:endParaRPr lang="zh-CN" altLang="en-US" dirty="0"/>
          </a:p>
          <a:p>
            <a:pPr marL="0" indent="0">
              <a:spcBef>
                <a:spcPct val="50000"/>
              </a:spcBef>
              <a:buNone/>
            </a:pPr>
            <a:r>
              <a:rPr lang="zh-CN" altLang="en-US" dirty="0">
                <a:latin typeface="Times New Roman" pitchFamily="18" charset="0"/>
              </a:rPr>
              <a:t>    （数据库可能因此处于不正确、不一致状态）</a:t>
            </a: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5" name="圆角矩形标注 4"/>
          <p:cNvSpPr/>
          <p:nvPr/>
        </p:nvSpPr>
        <p:spPr>
          <a:xfrm>
            <a:off x="5651843" y="3140968"/>
            <a:ext cx="2272957" cy="1656184"/>
          </a:xfrm>
          <a:prstGeom prst="wedgeRoundRectCallout">
            <a:avLst>
              <a:gd name="adj1" fmla="val -57973"/>
              <a:gd name="adj2" fmla="val -489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事务的</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ACID</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特性，原子性</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，一致性</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C</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p>
        </p:txBody>
      </p:sp>
      <p:sp>
        <p:nvSpPr>
          <p:cNvPr id="6" name="圆角矩形标注 5"/>
          <p:cNvSpPr/>
          <p:nvPr/>
        </p:nvSpPr>
        <p:spPr>
          <a:xfrm>
            <a:off x="457200" y="3284984"/>
            <a:ext cx="3538736" cy="2376264"/>
          </a:xfrm>
          <a:prstGeom prst="wedgeRoundRectCallout">
            <a:avLst>
              <a:gd name="adj1" fmla="val -7856"/>
              <a:gd name="adj2" fmla="val -5643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lvl="0">
              <a:defRPr/>
            </a:pP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例：理财产品交易中，客户的理财账户</a:t>
            </a:r>
            <a:r>
              <a:rPr kumimoji="1" lang="zh-CN" altLang="en-US" sz="2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余额已减少</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，但理财产品的</a:t>
            </a:r>
            <a:r>
              <a:rPr kumimoji="1" lang="zh-CN" altLang="en-US" sz="2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购买记录</a:t>
            </a:r>
            <a:r>
              <a:rPr lang="zh-CN" altLang="en-US" dirty="0">
                <a:solidFill>
                  <a:srgbClr val="FF0000"/>
                </a:solidFill>
                <a:latin typeface="宋体" panose="02010600030101010101" pitchFamily="2" charset="-122"/>
              </a:rPr>
              <a:t>还未来得及保存</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到数据文件，此时事务发生了异常。</a:t>
            </a:r>
          </a:p>
        </p:txBody>
      </p:sp>
    </p:spTree>
    <p:extLst>
      <p:ext uri="{BB962C8B-B14F-4D97-AF65-F5344CB8AC3E}">
        <p14:creationId xmlns:p14="http://schemas.microsoft.com/office/powerpoint/2010/main" val="332894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20039" y="441599"/>
            <a:ext cx="8778875" cy="6186309"/>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2</a:t>
            </a:r>
            <a:r>
              <a:rPr kumimoji="1"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、系统故障</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）表现形式</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①</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特定类型的</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硬件故障（</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CPU</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、内存、主板等</a:t>
            </a:r>
            <a:r>
              <a:rPr kumimoji="1" lang="zh-CN" altLang="en-US" sz="2400" b="1"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非外存储</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设备</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②</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系统</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软件故障</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DBMS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ORACLE</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SQL SERVER</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MYSQL</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DB2</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OS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UNIX</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WINDOWS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LINUX</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endPar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③</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系统</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操作失误：非正常关机</a:t>
            </a: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重启、强行终止系统进程、意外卸载相关系统运行环境。。。</a:t>
            </a:r>
            <a:endPar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④</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系统异常断电（</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重启之后系统未发现数据库的存储文件错误或者磁盘错误</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9" name="圆角矩形标注 8"/>
          <p:cNvSpPr/>
          <p:nvPr/>
        </p:nvSpPr>
        <p:spPr>
          <a:xfrm>
            <a:off x="220039" y="3805414"/>
            <a:ext cx="914400" cy="487682"/>
          </a:xfrm>
          <a:prstGeom prst="wedgeRoundRectCallout">
            <a:avLst>
              <a:gd name="adj1" fmla="val 45101"/>
              <a:gd name="adj2" fmla="val -104795"/>
              <a:gd name="adj3" fmla="val 16667"/>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死机</a:t>
            </a:r>
          </a:p>
        </p:txBody>
      </p:sp>
      <p:sp>
        <p:nvSpPr>
          <p:cNvPr id="10" name="圆角矩形标注 9"/>
          <p:cNvSpPr/>
          <p:nvPr/>
        </p:nvSpPr>
        <p:spPr>
          <a:xfrm>
            <a:off x="1431926" y="3805414"/>
            <a:ext cx="914400" cy="487682"/>
          </a:xfrm>
          <a:prstGeom prst="wedgeRoundRectCallout">
            <a:avLst>
              <a:gd name="adj1" fmla="val 45101"/>
              <a:gd name="adj2" fmla="val -104795"/>
              <a:gd name="adj3" fmla="val 16667"/>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蓝屏</a:t>
            </a:r>
          </a:p>
        </p:txBody>
      </p:sp>
      <p:sp>
        <p:nvSpPr>
          <p:cNvPr id="11" name="圆角矩形标注 10"/>
          <p:cNvSpPr/>
          <p:nvPr/>
        </p:nvSpPr>
        <p:spPr>
          <a:xfrm>
            <a:off x="2663260" y="3788042"/>
            <a:ext cx="1512168" cy="487682"/>
          </a:xfrm>
          <a:prstGeom prst="wedgeRoundRectCallout">
            <a:avLst>
              <a:gd name="adj1" fmla="val 45101"/>
              <a:gd name="adj2" fmla="val -104795"/>
              <a:gd name="adj3" fmla="val 16667"/>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意外重启</a:t>
            </a:r>
          </a:p>
        </p:txBody>
      </p:sp>
      <p:sp>
        <p:nvSpPr>
          <p:cNvPr id="12" name="圆角矩形标注 11"/>
          <p:cNvSpPr/>
          <p:nvPr/>
        </p:nvSpPr>
        <p:spPr>
          <a:xfrm>
            <a:off x="4485491" y="3805414"/>
            <a:ext cx="3146648" cy="487682"/>
          </a:xfrm>
          <a:prstGeom prst="wedgeRoundRectCallout">
            <a:avLst>
              <a:gd name="adj1" fmla="val 45101"/>
              <a:gd name="adj2" fmla="val -104795"/>
              <a:gd name="adj3" fmla="val 16667"/>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某系统功能意外退出</a:t>
            </a:r>
          </a:p>
        </p:txBody>
      </p:sp>
      <p:sp>
        <p:nvSpPr>
          <p:cNvPr id="2" name="矩形 1"/>
          <p:cNvSpPr/>
          <p:nvPr/>
        </p:nvSpPr>
        <p:spPr>
          <a:xfrm>
            <a:off x="7734618" y="3759423"/>
            <a:ext cx="110799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B0F0"/>
                </a:solidFill>
                <a:effectLst/>
                <a:uLnTx/>
                <a:uFillTx/>
                <a:latin typeface="Verdana" pitchFamily="34" charset="0"/>
                <a:ea typeface="宋体" pitchFamily="2" charset="-122"/>
                <a:cs typeface="+mn-cs"/>
              </a:rPr>
              <a:t>。。。</a:t>
            </a:r>
          </a:p>
        </p:txBody>
      </p:sp>
    </p:spTree>
    <p:extLst>
      <p:ext uri="{BB962C8B-B14F-4D97-AF65-F5344CB8AC3E}">
        <p14:creationId xmlns:p14="http://schemas.microsoft.com/office/powerpoint/2010/main" val="620972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16</a:t>
            </a:fld>
            <a:endParaRPr lang="en-US" altLang="zh-CN"/>
          </a:p>
        </p:txBody>
      </p:sp>
      <p:sp>
        <p:nvSpPr>
          <p:cNvPr id="3" name="矩形 2"/>
          <p:cNvSpPr/>
          <p:nvPr/>
        </p:nvSpPr>
        <p:spPr>
          <a:xfrm>
            <a:off x="357158" y="785794"/>
            <a:ext cx="8501122" cy="3970318"/>
          </a:xfrm>
          <a:prstGeom prst="rect">
            <a:avLst/>
          </a:prstGeom>
        </p:spPr>
        <p:txBody>
          <a:bodyPr wrap="square">
            <a:spAutoFit/>
          </a:bodyPr>
          <a:lstStyle/>
          <a:p>
            <a:pPr>
              <a:spcBef>
                <a:spcPct val="50000"/>
              </a:spcBef>
            </a:pPr>
            <a:r>
              <a:rPr lang="en-US" altLang="zh-CN" dirty="0"/>
              <a:t>2</a:t>
            </a:r>
            <a:r>
              <a:rPr lang="zh-CN" altLang="en-US" dirty="0">
                <a:latin typeface="Times New Roman" pitchFamily="18" charset="0"/>
              </a:rPr>
              <a:t>）特征</a:t>
            </a:r>
            <a:endParaRPr lang="zh-CN" altLang="en-US" dirty="0"/>
          </a:p>
          <a:p>
            <a:pPr marL="0" indent="0">
              <a:spcBef>
                <a:spcPct val="50000"/>
              </a:spcBef>
              <a:buNone/>
            </a:pPr>
            <a:r>
              <a:rPr lang="zh-CN" altLang="en-US" dirty="0">
                <a:latin typeface="宋体" pitchFamily="2" charset="-122"/>
              </a:rPr>
              <a:t>①</a:t>
            </a:r>
            <a:r>
              <a:rPr lang="zh-CN" altLang="en-US" dirty="0"/>
              <a:t> </a:t>
            </a:r>
            <a:r>
              <a:rPr lang="zh-CN" altLang="en-US" dirty="0">
                <a:solidFill>
                  <a:srgbClr val="FF0000"/>
                </a:solidFill>
                <a:latin typeface="Times New Roman" pitchFamily="18" charset="0"/>
              </a:rPr>
              <a:t>内存数据丢失或不再可靠</a:t>
            </a:r>
            <a:r>
              <a:rPr lang="zh-CN" altLang="en-US" dirty="0">
                <a:latin typeface="Times New Roman" pitchFamily="18" charset="0"/>
              </a:rPr>
              <a:t>；</a:t>
            </a:r>
            <a:endParaRPr lang="zh-CN" altLang="en-US" dirty="0"/>
          </a:p>
          <a:p>
            <a:pPr marL="0" indent="0">
              <a:spcBef>
                <a:spcPct val="50000"/>
              </a:spcBef>
              <a:buNone/>
            </a:pPr>
            <a:r>
              <a:rPr lang="zh-CN" altLang="en-US" dirty="0">
                <a:latin typeface="宋体" pitchFamily="2" charset="-122"/>
              </a:rPr>
              <a:t>②</a:t>
            </a:r>
            <a:r>
              <a:rPr lang="zh-CN" altLang="en-US" dirty="0"/>
              <a:t> </a:t>
            </a:r>
            <a:r>
              <a:rPr lang="zh-CN" altLang="en-US" dirty="0">
                <a:latin typeface="Times New Roman" pitchFamily="18" charset="0"/>
              </a:rPr>
              <a:t>外存数据未受到破坏；</a:t>
            </a:r>
            <a:endParaRPr lang="zh-CN" altLang="en-US" dirty="0"/>
          </a:p>
          <a:p>
            <a:pPr marL="0" indent="0">
              <a:spcBef>
                <a:spcPct val="50000"/>
              </a:spcBef>
              <a:buNone/>
            </a:pPr>
            <a:r>
              <a:rPr lang="zh-CN" altLang="en-US" dirty="0">
                <a:latin typeface="宋体" pitchFamily="2" charset="-122"/>
              </a:rPr>
              <a:t>③</a:t>
            </a:r>
            <a:r>
              <a:rPr lang="zh-CN" altLang="en-US" dirty="0"/>
              <a:t> </a:t>
            </a:r>
            <a:r>
              <a:rPr lang="zh-CN" altLang="en-US" dirty="0">
                <a:latin typeface="Times New Roman" pitchFamily="18" charset="0"/>
              </a:rPr>
              <a:t>一些</a:t>
            </a:r>
            <a:r>
              <a:rPr lang="zh-CN" altLang="en-US" dirty="0">
                <a:solidFill>
                  <a:srgbClr val="FF0000"/>
                </a:solidFill>
                <a:latin typeface="Times New Roman" pitchFamily="18" charset="0"/>
              </a:rPr>
              <a:t>尚未完成</a:t>
            </a:r>
            <a:r>
              <a:rPr lang="zh-CN" altLang="en-US" dirty="0">
                <a:latin typeface="Times New Roman" pitchFamily="18" charset="0"/>
              </a:rPr>
              <a:t>事务的更新结果</a:t>
            </a:r>
            <a:r>
              <a:rPr lang="zh-CN" altLang="en-US" dirty="0">
                <a:solidFill>
                  <a:srgbClr val="FF0000"/>
                </a:solidFill>
                <a:latin typeface="Times New Roman" pitchFamily="18" charset="0"/>
              </a:rPr>
              <a:t>可能已写入</a:t>
            </a:r>
            <a:r>
              <a:rPr lang="zh-CN" altLang="en-US" dirty="0">
                <a:latin typeface="Times New Roman" pitchFamily="18" charset="0"/>
              </a:rPr>
              <a:t>数据库存储介质；</a:t>
            </a:r>
            <a:endParaRPr lang="zh-CN" altLang="en-US" dirty="0"/>
          </a:p>
          <a:p>
            <a:pPr marL="0" indent="0">
              <a:spcBef>
                <a:spcPct val="50000"/>
              </a:spcBef>
              <a:buNone/>
            </a:pPr>
            <a:r>
              <a:rPr lang="zh-CN" altLang="en-US" dirty="0">
                <a:latin typeface="宋体" pitchFamily="2" charset="-122"/>
              </a:rPr>
              <a:t>④</a:t>
            </a:r>
            <a:r>
              <a:rPr lang="zh-CN" altLang="en-US" dirty="0"/>
              <a:t> </a:t>
            </a:r>
            <a:r>
              <a:rPr lang="zh-CN" altLang="en-US" dirty="0">
                <a:solidFill>
                  <a:srgbClr val="FF0000"/>
                </a:solidFill>
              </a:rPr>
              <a:t>已完成</a:t>
            </a:r>
            <a:r>
              <a:rPr lang="zh-CN" altLang="en-US" dirty="0">
                <a:solidFill>
                  <a:srgbClr val="FF0000"/>
                </a:solidFill>
                <a:latin typeface="Times New Roman" pitchFamily="18" charset="0"/>
              </a:rPr>
              <a:t>事务</a:t>
            </a:r>
            <a:r>
              <a:rPr lang="zh-CN" altLang="en-US" dirty="0">
                <a:latin typeface="Times New Roman" pitchFamily="18" charset="0"/>
              </a:rPr>
              <a:t>的更新结果</a:t>
            </a:r>
            <a:r>
              <a:rPr lang="zh-CN" altLang="en-US" dirty="0">
                <a:solidFill>
                  <a:srgbClr val="FF0000"/>
                </a:solidFill>
                <a:latin typeface="Times New Roman" pitchFamily="18" charset="0"/>
              </a:rPr>
              <a:t>可能部分还未写入</a:t>
            </a:r>
            <a:r>
              <a:rPr lang="zh-CN" altLang="en-US" dirty="0">
                <a:latin typeface="Times New Roman" pitchFamily="18" charset="0"/>
              </a:rPr>
              <a:t>数据库存储介质（数据文件，也可能正处于提交过程之中）；</a:t>
            </a:r>
            <a:endParaRPr lang="en-US" altLang="zh-CN" dirty="0">
              <a:latin typeface="Times New Roman" pitchFamily="18" charset="0"/>
            </a:endParaRPr>
          </a:p>
          <a:p>
            <a:pPr marL="0" indent="0">
              <a:spcBef>
                <a:spcPct val="50000"/>
              </a:spcBef>
              <a:buNone/>
            </a:pPr>
            <a:r>
              <a:rPr lang="en-US" altLang="zh-CN" dirty="0">
                <a:latin typeface="宋体" pitchFamily="2" charset="-122"/>
              </a:rPr>
              <a:t>⑤</a:t>
            </a:r>
            <a:r>
              <a:rPr lang="en-US" altLang="zh-CN" dirty="0"/>
              <a:t> </a:t>
            </a:r>
            <a:r>
              <a:rPr lang="zh-CN" altLang="en-US" dirty="0">
                <a:solidFill>
                  <a:srgbClr val="FF0000"/>
                </a:solidFill>
                <a:latin typeface="Times New Roman" pitchFamily="18" charset="0"/>
              </a:rPr>
              <a:t>已完成事务</a:t>
            </a:r>
            <a:r>
              <a:rPr lang="zh-CN" altLang="en-US" dirty="0">
                <a:latin typeface="Times New Roman" pitchFamily="18" charset="0"/>
              </a:rPr>
              <a:t>的结果</a:t>
            </a:r>
            <a:r>
              <a:rPr lang="zh-CN" altLang="en-US" dirty="0">
                <a:solidFill>
                  <a:srgbClr val="FF0000"/>
                </a:solidFill>
                <a:latin typeface="Times New Roman" pitchFamily="18" charset="0"/>
              </a:rPr>
              <a:t>可能全部未写入</a:t>
            </a:r>
            <a:r>
              <a:rPr lang="zh-CN" altLang="en-US" dirty="0">
                <a:latin typeface="Times New Roman" pitchFamily="18" charset="0"/>
              </a:rPr>
              <a:t>数据库（例如正在等待检查点）。</a:t>
            </a:r>
            <a:endParaRPr lang="zh-CN" altLang="en-US" dirty="0"/>
          </a:p>
        </p:txBody>
      </p:sp>
      <p:sp>
        <p:nvSpPr>
          <p:cNvPr id="4" name="AutoShape 3"/>
          <p:cNvSpPr>
            <a:spLocks noChangeArrowheads="1"/>
          </p:cNvSpPr>
          <p:nvPr/>
        </p:nvSpPr>
        <p:spPr bwMode="auto">
          <a:xfrm>
            <a:off x="8316913" y="3570291"/>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圆角矩形标注 4"/>
          <p:cNvSpPr/>
          <p:nvPr/>
        </p:nvSpPr>
        <p:spPr>
          <a:xfrm>
            <a:off x="357158" y="4881602"/>
            <a:ext cx="8329642" cy="1067677"/>
          </a:xfrm>
          <a:prstGeom prst="wedgeRoundRectCallout">
            <a:avLst>
              <a:gd name="adj1" fmla="val -10534"/>
              <a:gd name="adj2" fmla="val -10733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lvl="0" defTabSz="914400">
              <a:spcBef>
                <a:spcPct val="50000"/>
              </a:spcBef>
              <a:buClr>
                <a:srgbClr val="D34817"/>
              </a:buClr>
              <a:buSzPct val="85000"/>
            </a:pPr>
            <a:r>
              <a:rPr lang="zh-CN" altLang="en-US" sz="2400" dirty="0">
                <a:solidFill>
                  <a:prstClr val="black"/>
                </a:solidFill>
                <a:latin typeface="宋体" panose="02010600030101010101" pitchFamily="2" charset="-122"/>
                <a:ea typeface="宋体" panose="02010600030101010101" pitchFamily="2" charset="-122"/>
              </a:rPr>
              <a:t>数据库的数据存储介质依然可靠，但是数据处于不正确或不一致状态</a:t>
            </a:r>
            <a:r>
              <a:rPr lang="zh-CN" altLang="en-US" sz="2400" dirty="0">
                <a:solidFill>
                  <a:srgbClr val="FF0000"/>
                </a:solidFill>
                <a:latin typeface="宋体" panose="02010600030101010101" pitchFamily="2" charset="-122"/>
                <a:ea typeface="宋体" panose="02010600030101010101" pitchFamily="2" charset="-122"/>
              </a:rPr>
              <a:t>（包括破坏了持久性）</a:t>
            </a:r>
            <a:endParaRPr lang="zh-CN" altLang="en-US" dirty="0">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3" name="标题 1"/>
          <p:cNvSpPr txBox="1">
            <a:spLocks/>
          </p:cNvSpPr>
          <p:nvPr/>
        </p:nvSpPr>
        <p:spPr>
          <a:xfrm>
            <a:off x="484892" y="260648"/>
            <a:ext cx="7796947" cy="849949"/>
          </a:xfrm>
          <a:prstGeom prst="rect">
            <a:avLst/>
          </a:prstGeom>
        </p:spPr>
        <p:txBody>
          <a:bodyPr/>
          <a:lst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5000" b="0" i="0" u="none" strike="noStrike" kern="1200" cap="none" spc="0" normalizeH="0" baseline="0" noProof="0" dirty="0">
                <a:ln>
                  <a:noFill/>
                </a:ln>
                <a:solidFill>
                  <a:srgbClr val="04617B"/>
                </a:solidFill>
                <a:effectLst/>
                <a:uLnTx/>
                <a:uFillTx/>
                <a:latin typeface="Calibri"/>
                <a:ea typeface="隶书" panose="02010509060101010101" pitchFamily="49" charset="-122"/>
                <a:cs typeface="+mj-cs"/>
              </a:rPr>
              <a:t>DBMS</a:t>
            </a:r>
            <a:r>
              <a:rPr kumimoji="0" lang="zh-CN" altLang="en-US" sz="5000" b="0" i="0" u="none" strike="noStrike" kern="1200" cap="none" spc="0" normalizeH="0" baseline="0" noProof="0" dirty="0">
                <a:ln>
                  <a:noFill/>
                </a:ln>
                <a:solidFill>
                  <a:srgbClr val="04617B"/>
                </a:solidFill>
                <a:effectLst/>
                <a:uLnTx/>
                <a:uFillTx/>
                <a:latin typeface="Calibri"/>
                <a:ea typeface="隶书" panose="02010509060101010101" pitchFamily="49" charset="-122"/>
                <a:cs typeface="+mj-cs"/>
              </a:rPr>
              <a:t>的缓存与核心进程</a:t>
            </a:r>
          </a:p>
        </p:txBody>
      </p:sp>
      <p:pic>
        <p:nvPicPr>
          <p:cNvPr id="4" name="Picture 6" descr="缓冲区内容"/>
          <p:cNvPicPr>
            <a:picLocks noChangeAspect="1" noChangeArrowheads="1"/>
          </p:cNvPicPr>
          <p:nvPr/>
        </p:nvPicPr>
        <p:blipFill>
          <a:blip r:embed="rId2" cstate="print"/>
          <a:srcRect/>
          <a:stretch>
            <a:fillRect/>
          </a:stretch>
        </p:blipFill>
        <p:spPr bwMode="auto">
          <a:xfrm>
            <a:off x="583632" y="1273461"/>
            <a:ext cx="7315200" cy="5067622"/>
          </a:xfrm>
          <a:prstGeom prst="rect">
            <a:avLst/>
          </a:prstGeom>
          <a:noFill/>
          <a:ln w="9525">
            <a:noFill/>
            <a:miter lim="800000"/>
            <a:headEnd/>
            <a:tailEnd/>
          </a:ln>
        </p:spPr>
      </p:pic>
      <p:sp>
        <p:nvSpPr>
          <p:cNvPr id="5" name="椭圆 4"/>
          <p:cNvSpPr/>
          <p:nvPr/>
        </p:nvSpPr>
        <p:spPr>
          <a:xfrm>
            <a:off x="827584" y="3573016"/>
            <a:ext cx="2304256" cy="648072"/>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7" name="星形: 十二角 6">
            <a:extLst>
              <a:ext uri="{FF2B5EF4-FFF2-40B4-BE49-F238E27FC236}">
                <a16:creationId xmlns:a16="http://schemas.microsoft.com/office/drawing/2014/main" id="{FE4D6EB6-E5CF-4FDE-B784-3CE1E4E7071B}"/>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2523346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2725" y="709613"/>
            <a:ext cx="8702675" cy="3231654"/>
          </a:xfrm>
          <a:prstGeom prst="rect">
            <a:avLst/>
          </a:prstGeom>
          <a:noFill/>
          <a:ln w="9525">
            <a:noFill/>
            <a:miter lim="800000"/>
            <a:headEnd/>
            <a:tailEnd/>
          </a:ln>
        </p:spPr>
        <p:txBody>
          <a:bodyPr>
            <a:spAutoFit/>
          </a:bodyPr>
          <a:lstStyle/>
          <a:p>
            <a:pPr>
              <a:spcBef>
                <a:spcPct val="50000"/>
              </a:spcBef>
            </a:pPr>
            <a:r>
              <a:rPr lang="en-US" altLang="zh-CN" dirty="0"/>
              <a:t>3</a:t>
            </a:r>
            <a:r>
              <a:rPr lang="zh-CN" altLang="en-US" dirty="0">
                <a:latin typeface="Times New Roman" pitchFamily="18" charset="0"/>
              </a:rPr>
              <a:t>、介质故障</a:t>
            </a:r>
            <a:endParaRPr lang="zh-CN" altLang="en-US" dirty="0"/>
          </a:p>
          <a:p>
            <a:pPr>
              <a:spcBef>
                <a:spcPct val="50000"/>
              </a:spcBef>
            </a:pPr>
            <a:r>
              <a:rPr lang="en-US" altLang="zh-CN" dirty="0"/>
              <a:t>1</a:t>
            </a:r>
            <a:r>
              <a:rPr lang="zh-CN" altLang="en-US" dirty="0">
                <a:latin typeface="Times New Roman" pitchFamily="18" charset="0"/>
              </a:rPr>
              <a:t>）分类</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磁盘故障</a:t>
            </a:r>
            <a:endParaRPr lang="zh-CN" altLang="en-US" dirty="0"/>
          </a:p>
          <a:p>
            <a:pPr marL="0" indent="0">
              <a:spcBef>
                <a:spcPct val="50000"/>
              </a:spcBef>
              <a:buNone/>
            </a:pPr>
            <a:r>
              <a:rPr lang="zh-CN" altLang="en-US" dirty="0">
                <a:latin typeface="Times New Roman" pitchFamily="18" charset="0"/>
              </a:rPr>
              <a:t>     磁盘损坏（磁道、扇区、分区、文件分配信息。。。），</a:t>
            </a:r>
            <a:endParaRPr lang="en-US" altLang="zh-CN" dirty="0">
              <a:latin typeface="Times New Roman" pitchFamily="18" charset="0"/>
            </a:endParaRPr>
          </a:p>
          <a:p>
            <a:pPr marL="0" indent="0">
              <a:spcBef>
                <a:spcPct val="50000"/>
              </a:spcBef>
              <a:buNone/>
            </a:pPr>
            <a:r>
              <a:rPr lang="en-US" altLang="zh-CN" dirty="0">
                <a:latin typeface="Times New Roman" pitchFamily="18" charset="0"/>
              </a:rPr>
              <a:t>     </a:t>
            </a:r>
            <a:r>
              <a:rPr lang="zh-CN" altLang="en-US" dirty="0">
                <a:latin typeface="Times New Roman" pitchFamily="18" charset="0"/>
              </a:rPr>
              <a:t>磁盘读写装置损坏（磁头、电机。。。）。</a:t>
            </a:r>
            <a:endParaRPr lang="zh-CN" altLang="en-US" dirty="0"/>
          </a:p>
          <a:p>
            <a:pPr>
              <a:spcBef>
                <a:spcPct val="50000"/>
              </a:spcBef>
            </a:pPr>
            <a:r>
              <a:rPr lang="zh-CN" altLang="en-US" dirty="0">
                <a:latin typeface="Times New Roman" pitchFamily="18" charset="0"/>
              </a:rPr>
              <a:t>。</a:t>
            </a:r>
            <a:endParaRPr lang="zh-CN" altLang="en-US" dirty="0"/>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18</a:t>
            </a:fld>
            <a:endParaRPr lang="en-US" altLang="zh-CN"/>
          </a:p>
        </p:txBody>
      </p:sp>
      <p:pic>
        <p:nvPicPr>
          <p:cNvPr id="5" name="图片 4"/>
          <p:cNvPicPr>
            <a:picLocks noChangeAspect="1"/>
          </p:cNvPicPr>
          <p:nvPr/>
        </p:nvPicPr>
        <p:blipFill>
          <a:blip r:embed="rId2"/>
          <a:stretch>
            <a:fillRect/>
          </a:stretch>
        </p:blipFill>
        <p:spPr>
          <a:xfrm>
            <a:off x="563019" y="3425720"/>
            <a:ext cx="8352381" cy="290476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692697"/>
            <a:ext cx="8229600" cy="2808311"/>
          </a:xfrm>
        </p:spPr>
        <p:txBody>
          <a:bodyPr/>
          <a:lstStyle/>
          <a:p>
            <a:pPr marL="0" indent="0">
              <a:spcBef>
                <a:spcPct val="50000"/>
              </a:spcBef>
              <a:buNone/>
            </a:pPr>
            <a:r>
              <a:rPr lang="zh-CN" altLang="en-US" dirty="0">
                <a:latin typeface="宋体" pitchFamily="2" charset="-122"/>
              </a:rPr>
              <a:t>②</a:t>
            </a:r>
            <a:r>
              <a:rPr lang="zh-CN" altLang="en-US" dirty="0"/>
              <a:t> </a:t>
            </a:r>
            <a:r>
              <a:rPr lang="zh-CN" altLang="en-US" dirty="0">
                <a:latin typeface="Times New Roman" pitchFamily="18" charset="0"/>
              </a:rPr>
              <a:t>外界干扰</a:t>
            </a:r>
            <a:endParaRPr lang="zh-CN" altLang="en-US" dirty="0"/>
          </a:p>
          <a:p>
            <a:pPr marL="0" indent="0">
              <a:spcBef>
                <a:spcPct val="50000"/>
              </a:spcBef>
              <a:buNone/>
            </a:pPr>
            <a:r>
              <a:rPr lang="zh-CN" altLang="en-US" dirty="0">
                <a:latin typeface="Times New Roman" pitchFamily="18" charset="0"/>
              </a:rPr>
              <a:t>      强磁场干扰（磁性数据被清洗），灾害。</a:t>
            </a:r>
            <a:endParaRPr lang="zh-CN" altLang="en-US" dirty="0"/>
          </a:p>
          <a:p>
            <a:pPr marL="0" indent="0">
              <a:spcBef>
                <a:spcPct val="50000"/>
              </a:spcBef>
              <a:buNone/>
            </a:pPr>
            <a:r>
              <a:rPr lang="en-US" altLang="zh-CN" dirty="0"/>
              <a:t>2</a:t>
            </a:r>
            <a:r>
              <a:rPr lang="zh-CN" altLang="en-US" dirty="0">
                <a:latin typeface="Times New Roman" pitchFamily="18" charset="0"/>
              </a:rPr>
              <a:t>）特征</a:t>
            </a:r>
            <a:endParaRPr lang="zh-CN" altLang="en-US" dirty="0"/>
          </a:p>
          <a:p>
            <a:pPr marL="0" indent="0">
              <a:spcBef>
                <a:spcPct val="50000"/>
              </a:spcBef>
              <a:buNone/>
            </a:pPr>
            <a:r>
              <a:rPr lang="zh-CN" altLang="en-US" dirty="0">
                <a:latin typeface="Times New Roman" pitchFamily="18" charset="0"/>
              </a:rPr>
              <a:t>      外存数据库中的数据部分或全部丢失，数据存储</a:t>
            </a:r>
            <a:r>
              <a:rPr lang="zh-CN" altLang="en-US" dirty="0"/>
              <a:t>文件</a:t>
            </a:r>
            <a:r>
              <a:rPr lang="zh-CN" altLang="en-US" dirty="0">
                <a:latin typeface="Times New Roman" pitchFamily="18" charset="0"/>
              </a:rPr>
              <a:t>本身被破坏。</a:t>
            </a:r>
            <a:endParaRPr lang="zh-CN" altLang="en-US" dirty="0"/>
          </a:p>
        </p:txBody>
      </p:sp>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19</a:t>
            </a:fld>
            <a:endParaRPr lang="en-US" altLang="zh-CN"/>
          </a:p>
        </p:txBody>
      </p:sp>
      <p:sp>
        <p:nvSpPr>
          <p:cNvPr id="5" name="圆角矩形标注 4"/>
          <p:cNvSpPr/>
          <p:nvPr/>
        </p:nvSpPr>
        <p:spPr>
          <a:xfrm>
            <a:off x="251520" y="3498329"/>
            <a:ext cx="8856984" cy="1152128"/>
          </a:xfrm>
          <a:prstGeom prst="wedgeRoundRectCallout">
            <a:avLst>
              <a:gd name="adj1" fmla="val -16214"/>
              <a:gd name="adj2" fmla="val -7883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a:latin typeface="宋体" panose="02010600030101010101" pitchFamily="2" charset="-122"/>
                <a:ea typeface="宋体" panose="02010600030101010101" pitchFamily="2" charset="-122"/>
              </a:rPr>
              <a:t>目前，成熟的</a:t>
            </a:r>
            <a:r>
              <a:rPr lang="en-US" altLang="zh-CN" sz="2400" dirty="0">
                <a:latin typeface="宋体" panose="02010600030101010101" pitchFamily="2" charset="-122"/>
                <a:ea typeface="宋体" panose="02010600030101010101" pitchFamily="2" charset="-122"/>
              </a:rPr>
              <a:t>DBMS</a:t>
            </a:r>
            <a:r>
              <a:rPr lang="zh-CN" altLang="en-US" sz="2400" dirty="0">
                <a:latin typeface="宋体" panose="02010600030101010101" pitchFamily="2" charset="-122"/>
                <a:ea typeface="宋体" panose="02010600030101010101" pitchFamily="2" charset="-122"/>
              </a:rPr>
              <a:t>软件一般能够在服务启动时校验存储介质上的数据文件是否异常。</a:t>
            </a:r>
          </a:p>
        </p:txBody>
      </p:sp>
    </p:spTree>
    <p:extLst>
      <p:ext uri="{BB962C8B-B14F-4D97-AF65-F5344CB8AC3E}">
        <p14:creationId xmlns:p14="http://schemas.microsoft.com/office/powerpoint/2010/main" val="281090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标注 6"/>
          <p:cNvSpPr/>
          <p:nvPr/>
        </p:nvSpPr>
        <p:spPr>
          <a:xfrm>
            <a:off x="5364088" y="6300850"/>
            <a:ext cx="914400" cy="476123"/>
          </a:xfrm>
          <a:prstGeom prst="wedgeRoundRectCallout">
            <a:avLst>
              <a:gd name="adj1" fmla="val -82371"/>
              <a:gd name="adj2" fmla="val -4780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事务</a:t>
            </a:r>
          </a:p>
        </p:txBody>
      </p:sp>
      <p:sp>
        <p:nvSpPr>
          <p:cNvPr id="2" name="标题 1"/>
          <p:cNvSpPr>
            <a:spLocks noGrp="1"/>
          </p:cNvSpPr>
          <p:nvPr>
            <p:ph type="title"/>
          </p:nvPr>
        </p:nvSpPr>
        <p:spPr>
          <a:xfrm>
            <a:off x="457200" y="714356"/>
            <a:ext cx="8229600" cy="704866"/>
          </a:xfrm>
        </p:spPr>
        <p:txBody>
          <a:bodyPr/>
          <a:lstStyle/>
          <a:p>
            <a:r>
              <a:rPr lang="en-US" altLang="zh-CN" dirty="0"/>
              <a:t>DBMS</a:t>
            </a:r>
            <a:r>
              <a:rPr lang="zh-CN" altLang="en-US" dirty="0"/>
              <a:t>的备份与恢复</a:t>
            </a:r>
          </a:p>
        </p:txBody>
      </p:sp>
      <p:sp>
        <p:nvSpPr>
          <p:cNvPr id="3" name="内容占位符 2"/>
          <p:cNvSpPr>
            <a:spLocks noGrp="1"/>
          </p:cNvSpPr>
          <p:nvPr>
            <p:ph idx="1"/>
          </p:nvPr>
        </p:nvSpPr>
        <p:spPr>
          <a:xfrm>
            <a:off x="457200" y="1500174"/>
            <a:ext cx="8229600" cy="560674"/>
          </a:xfrm>
        </p:spPr>
        <p:txBody>
          <a:bodyPr/>
          <a:lstStyle/>
          <a:p>
            <a:pPr>
              <a:buFont typeface="Wingdings" panose="05000000000000000000" pitchFamily="2" charset="2"/>
              <a:buChar char="Ø"/>
            </a:pPr>
            <a:r>
              <a:rPr lang="zh-CN" altLang="en-US" dirty="0"/>
              <a:t>正确性的标准？（不</a:t>
            </a:r>
            <a:r>
              <a:rPr lang="zh-CN" altLang="en-US" i="1" dirty="0">
                <a:solidFill>
                  <a:srgbClr val="FF0000"/>
                </a:solidFill>
              </a:rPr>
              <a:t>“丢失”</a:t>
            </a:r>
            <a:r>
              <a:rPr lang="zh-CN" altLang="en-US" dirty="0"/>
              <a:t>数据？）</a:t>
            </a:r>
            <a:endParaRPr lang="en-US" altLang="zh-CN" dirty="0"/>
          </a:p>
        </p:txBody>
      </p:sp>
      <p:sp>
        <p:nvSpPr>
          <p:cNvPr id="4" name="灯片编号占位符 3"/>
          <p:cNvSpPr>
            <a:spLocks noGrp="1"/>
          </p:cNvSpPr>
          <p:nvPr>
            <p:ph type="sldNum" sz="quarter" idx="12"/>
          </p:nvPr>
        </p:nvSpPr>
        <p:spPr/>
        <p:txBody>
          <a:bodyPr/>
          <a:lstStyle/>
          <a:p>
            <a:pPr>
              <a:defRPr/>
            </a:pPr>
            <a:fld id="{E3C52541-0E55-448D-9C6C-64FB315CE913}" type="slidenum">
              <a:rPr lang="en-US" altLang="zh-CN" smtClean="0"/>
              <a:pPr>
                <a:defRPr/>
              </a:pPr>
              <a:t>2</a:t>
            </a:fld>
            <a:endParaRPr lang="en-US" altLang="zh-CN"/>
          </a:p>
        </p:txBody>
      </p:sp>
      <p:sp>
        <p:nvSpPr>
          <p:cNvPr id="6" name="矩形 5"/>
          <p:cNvSpPr/>
          <p:nvPr/>
        </p:nvSpPr>
        <p:spPr>
          <a:xfrm>
            <a:off x="467544" y="4739660"/>
            <a:ext cx="8424936" cy="1938992"/>
          </a:xfrm>
          <a:prstGeom prst="rect">
            <a:avLst/>
          </a:prstGeom>
        </p:spPr>
        <p:txBody>
          <a:bodyPr wrap="square">
            <a:spAutoFit/>
          </a:bodyPr>
          <a:lstStyle/>
          <a:p>
            <a:pPr marL="342900" indent="-342900">
              <a:buClr>
                <a:schemeClr val="accent3"/>
              </a:buClr>
              <a:buFont typeface="Wingdings" panose="05000000000000000000" pitchFamily="2" charset="2"/>
              <a:buChar char="Ø"/>
            </a:pPr>
            <a:r>
              <a:rPr lang="zh-CN" altLang="en-US" dirty="0"/>
              <a:t>学习内容</a:t>
            </a:r>
            <a:endParaRPr lang="en-US" altLang="zh-CN" dirty="0"/>
          </a:p>
          <a:p>
            <a:pPr>
              <a:buClr>
                <a:schemeClr val="accent3"/>
              </a:buClr>
            </a:pPr>
            <a:r>
              <a:rPr lang="zh-CN" altLang="en-US" dirty="0"/>
              <a:t>      备份与恢复的基本原理、系统内部的协议、优化机制</a:t>
            </a:r>
          </a:p>
          <a:p>
            <a:pPr marL="342900" indent="-342900">
              <a:buClr>
                <a:schemeClr val="accent3"/>
              </a:buClr>
              <a:buFont typeface="Wingdings" panose="05000000000000000000" pitchFamily="2" charset="2"/>
              <a:buChar char="Ø"/>
            </a:pPr>
            <a:r>
              <a:rPr lang="zh-CN" altLang="en-US" dirty="0"/>
              <a:t>问题复杂的原因</a:t>
            </a:r>
            <a:endParaRPr lang="en-US" altLang="zh-CN" dirty="0"/>
          </a:p>
          <a:p>
            <a:pPr>
              <a:buClr>
                <a:schemeClr val="accent3"/>
              </a:buClr>
            </a:pPr>
            <a:r>
              <a:rPr lang="en-US" altLang="zh-CN" dirty="0"/>
              <a:t>      1</a:t>
            </a:r>
            <a:r>
              <a:rPr lang="zh-CN" altLang="en-US" dirty="0"/>
              <a:t>）</a:t>
            </a:r>
            <a:r>
              <a:rPr lang="en-US" altLang="zh-CN" dirty="0"/>
              <a:t>DBMS</a:t>
            </a:r>
            <a:r>
              <a:rPr lang="zh-CN" altLang="en-US" dirty="0"/>
              <a:t>内部程序结构及其执行的复杂性（多任务）；</a:t>
            </a:r>
            <a:endParaRPr lang="en-US" altLang="zh-CN" dirty="0"/>
          </a:p>
          <a:p>
            <a:pPr>
              <a:buClr>
                <a:schemeClr val="accent3"/>
              </a:buClr>
            </a:pPr>
            <a:r>
              <a:rPr lang="en-US" altLang="zh-CN" dirty="0"/>
              <a:t>      2</a:t>
            </a:r>
            <a:r>
              <a:rPr lang="zh-CN" altLang="en-US" dirty="0"/>
              <a:t>）应用的业务逻辑需求。</a:t>
            </a:r>
          </a:p>
        </p:txBody>
      </p:sp>
      <p:sp>
        <p:nvSpPr>
          <p:cNvPr id="5" name="矩形 4"/>
          <p:cNvSpPr/>
          <p:nvPr/>
        </p:nvSpPr>
        <p:spPr>
          <a:xfrm>
            <a:off x="457200" y="1994064"/>
            <a:ext cx="8435280" cy="2308324"/>
          </a:xfrm>
          <a:prstGeom prst="rect">
            <a:avLst/>
          </a:prstGeom>
        </p:spPr>
        <p:txBody>
          <a:bodyPr wrap="square">
            <a:spAutoFit/>
          </a:bodyPr>
          <a:lstStyle/>
          <a:p>
            <a:pPr marL="342900" indent="-342900">
              <a:buClr>
                <a:schemeClr val="tx2">
                  <a:lumMod val="60000"/>
                  <a:lumOff val="40000"/>
                </a:schemeClr>
              </a:buClr>
              <a:buSzPct val="80000"/>
              <a:buFont typeface="Wingdings" panose="05000000000000000000" pitchFamily="2" charset="2"/>
              <a:buChar char="Ø"/>
            </a:pPr>
            <a:r>
              <a:rPr lang="zh-CN" altLang="en-US" dirty="0"/>
              <a:t>面临的问题</a:t>
            </a:r>
            <a:endParaRPr lang="en-US" altLang="zh-CN" dirty="0"/>
          </a:p>
          <a:p>
            <a:pPr marL="358775">
              <a:buNone/>
            </a:pPr>
            <a:r>
              <a:rPr lang="en-US" altLang="zh-CN" dirty="0"/>
              <a:t>1</a:t>
            </a:r>
            <a:r>
              <a:rPr lang="zh-CN" altLang="en-US" dirty="0"/>
              <a:t>）正确；</a:t>
            </a:r>
            <a:endParaRPr lang="en-US" altLang="zh-CN" dirty="0"/>
          </a:p>
          <a:p>
            <a:pPr marL="358775">
              <a:buNone/>
            </a:pPr>
            <a:r>
              <a:rPr lang="en-US" altLang="zh-CN" dirty="0"/>
              <a:t>2</a:t>
            </a:r>
            <a:r>
              <a:rPr lang="zh-CN" altLang="en-US" dirty="0"/>
              <a:t>）智能（自我保护的程序机制）；</a:t>
            </a:r>
            <a:endParaRPr lang="en-US" altLang="zh-CN" dirty="0"/>
          </a:p>
          <a:p>
            <a:pPr marL="358775">
              <a:buNone/>
            </a:pPr>
            <a:r>
              <a:rPr lang="en-US" altLang="zh-CN" dirty="0"/>
              <a:t>3</a:t>
            </a:r>
            <a:r>
              <a:rPr lang="zh-CN" altLang="en-US" dirty="0"/>
              <a:t>）故障的种类多（应用程序出错、网络断了、操作系统蓝屏、宕机、硬盘坏了。。。），响应机制不同；</a:t>
            </a:r>
            <a:endParaRPr lang="en-US" altLang="zh-CN" dirty="0"/>
          </a:p>
          <a:p>
            <a:pPr marL="358775">
              <a:buNone/>
            </a:pPr>
            <a:r>
              <a:rPr lang="en-US" altLang="zh-CN" dirty="0"/>
              <a:t>4</a:t>
            </a:r>
            <a:r>
              <a:rPr lang="zh-CN" altLang="en-US" dirty="0"/>
              <a:t>）性能（备份的开销、恢复的开销、服务的性能） 。</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20</a:t>
            </a:fld>
            <a:endParaRPr lang="en-US" altLang="zh-CN"/>
          </a:p>
        </p:txBody>
      </p:sp>
      <p:pic>
        <p:nvPicPr>
          <p:cNvPr id="3"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50" y="405458"/>
            <a:ext cx="8058695" cy="489575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3155330"/>
            <a:ext cx="8071296" cy="3383582"/>
          </a:xfrm>
          <a:prstGeom prst="rect">
            <a:avLst/>
          </a:prstGeom>
        </p:spPr>
      </p:pic>
    </p:spTree>
    <p:extLst>
      <p:ext uri="{BB962C8B-B14F-4D97-AF65-F5344CB8AC3E}">
        <p14:creationId xmlns:p14="http://schemas.microsoft.com/office/powerpoint/2010/main" val="55810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3C52541-0E55-448D-9C6C-64FB315CE913}" type="slidenum">
              <a:rPr lang="en-US" altLang="zh-CN" smtClean="0"/>
              <a:pPr>
                <a:defRPr/>
              </a:pPr>
              <a:t>21</a:t>
            </a:fld>
            <a:endParaRPr lang="en-US" altLang="zh-CN"/>
          </a:p>
        </p:txBody>
      </p:sp>
      <p:sp>
        <p:nvSpPr>
          <p:cNvPr id="5" name="标题 1"/>
          <p:cNvSpPr txBox="1">
            <a:spLocks/>
          </p:cNvSpPr>
          <p:nvPr/>
        </p:nvSpPr>
        <p:spPr>
          <a:xfrm>
            <a:off x="467544" y="332656"/>
            <a:ext cx="7776170" cy="849949"/>
          </a:xfrm>
          <a:prstGeom prst="rect">
            <a:avLst/>
          </a:prstGeom>
        </p:spPr>
        <p:txBody>
          <a:bodyPr/>
          <a:lst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a:lstStyle>
          <a:p>
            <a:r>
              <a:rPr kumimoji="0" lang="en-US" altLang="zh-CN"/>
              <a:t>4 </a:t>
            </a:r>
            <a:r>
              <a:rPr kumimoji="0" lang="zh-CN" altLang="en-US"/>
              <a:t>计算机病毒</a:t>
            </a:r>
            <a:endParaRPr kumimoji="0" lang="zh-CN" altLang="en-US" dirty="0"/>
          </a:p>
        </p:txBody>
      </p:sp>
      <p:sp>
        <p:nvSpPr>
          <p:cNvPr id="6" name="内容占位符 2"/>
          <p:cNvSpPr txBox="1">
            <a:spLocks/>
          </p:cNvSpPr>
          <p:nvPr/>
        </p:nvSpPr>
        <p:spPr>
          <a:xfrm>
            <a:off x="467544" y="1217170"/>
            <a:ext cx="7776170" cy="5380182"/>
          </a:xfrm>
          <a:prstGeom prst="rect">
            <a:avLst/>
          </a:prstGeom>
        </p:spPr>
        <p:txBody>
          <a:bodyPr>
            <a:normAutofit fontScale="85000" lnSpcReduction="20000"/>
          </a:bodyPr>
          <a:lst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Verdana" pitchFamily="34" charset="0"/>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Verdana" pitchFamily="34" charset="0"/>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Verdana" pitchFamily="34" charset="0"/>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Verdana" pitchFamily="34" charset="0"/>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Verdana"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itchFamily="18" charset="2"/>
              <a:buNone/>
            </a:pPr>
            <a:r>
              <a:rPr kumimoji="0" lang="en-US" altLang="zh-CN" dirty="0"/>
              <a:t>1</a:t>
            </a:r>
            <a:r>
              <a:rPr kumimoji="0" lang="zh-CN" altLang="en-US" dirty="0"/>
              <a:t>）表现形式</a:t>
            </a:r>
            <a:endParaRPr kumimoji="0" lang="en-US" altLang="zh-CN" dirty="0"/>
          </a:p>
          <a:p>
            <a:pPr marL="0" indent="0">
              <a:spcBef>
                <a:spcPct val="50000"/>
              </a:spcBef>
              <a:buFont typeface="Wingdings 2" pitchFamily="18" charset="2"/>
              <a:buNone/>
            </a:pPr>
            <a:r>
              <a:rPr kumimoji="0" lang="zh-CN" altLang="en-US" dirty="0">
                <a:latin typeface="宋体" pitchFamily="2" charset="-122"/>
              </a:rPr>
              <a:t>①</a:t>
            </a:r>
            <a:r>
              <a:rPr kumimoji="0" lang="zh-CN" altLang="en-US" dirty="0"/>
              <a:t> 消耗资源</a:t>
            </a:r>
          </a:p>
          <a:p>
            <a:pPr marL="0" indent="0">
              <a:spcBef>
                <a:spcPct val="50000"/>
              </a:spcBef>
              <a:buFont typeface="Wingdings 2" pitchFamily="18" charset="2"/>
              <a:buNone/>
            </a:pPr>
            <a:r>
              <a:rPr kumimoji="0" lang="zh-CN" altLang="en-US" dirty="0">
                <a:latin typeface="宋体" pitchFamily="2" charset="-122"/>
              </a:rPr>
              <a:t>   内存、磁盘、网络端口，破坏系统的正常运行</a:t>
            </a:r>
            <a:endParaRPr kumimoji="0" lang="en-US" altLang="zh-CN" dirty="0">
              <a:latin typeface="宋体" pitchFamily="2" charset="-122"/>
            </a:endParaRPr>
          </a:p>
          <a:p>
            <a:pPr marL="0" indent="0">
              <a:spcBef>
                <a:spcPct val="50000"/>
              </a:spcBef>
              <a:buFont typeface="Wingdings 2" pitchFamily="18" charset="2"/>
              <a:buNone/>
            </a:pPr>
            <a:r>
              <a:rPr kumimoji="0" lang="zh-CN" altLang="en-US" dirty="0">
                <a:latin typeface="宋体" pitchFamily="2" charset="-122"/>
              </a:rPr>
              <a:t>②</a:t>
            </a:r>
            <a:r>
              <a:rPr kumimoji="0" lang="zh-CN" altLang="en-US" dirty="0"/>
              <a:t> 泄露信息</a:t>
            </a:r>
          </a:p>
          <a:p>
            <a:pPr marL="0" indent="0">
              <a:spcBef>
                <a:spcPct val="50000"/>
              </a:spcBef>
              <a:buFont typeface="Wingdings 2" pitchFamily="18" charset="2"/>
              <a:buNone/>
            </a:pPr>
            <a:r>
              <a:rPr kumimoji="0" lang="en-US" altLang="zh-CN" dirty="0"/>
              <a:t>     </a:t>
            </a:r>
            <a:r>
              <a:rPr kumimoji="0" lang="zh-CN" altLang="en-US" dirty="0"/>
              <a:t>系统信息、数据库信息</a:t>
            </a:r>
            <a:endParaRPr kumimoji="0" lang="en-US" altLang="zh-CN" dirty="0"/>
          </a:p>
          <a:p>
            <a:pPr marL="0" indent="0">
              <a:spcBef>
                <a:spcPct val="50000"/>
              </a:spcBef>
              <a:buFont typeface="Wingdings 2" pitchFamily="18" charset="2"/>
              <a:buNone/>
            </a:pPr>
            <a:r>
              <a:rPr kumimoji="0" lang="zh-CN" altLang="en-US" dirty="0">
                <a:latin typeface="宋体" pitchFamily="2" charset="-122"/>
              </a:rPr>
              <a:t>③</a:t>
            </a:r>
            <a:r>
              <a:rPr kumimoji="0" lang="zh-CN" altLang="en-US" dirty="0"/>
              <a:t> 篡改数据</a:t>
            </a:r>
            <a:endParaRPr kumimoji="0" lang="en-US" altLang="zh-CN" dirty="0"/>
          </a:p>
          <a:p>
            <a:pPr marL="0" indent="0">
              <a:spcBef>
                <a:spcPct val="50000"/>
              </a:spcBef>
              <a:buNone/>
            </a:pPr>
            <a:r>
              <a:rPr lang="zh-CN" altLang="en-US" dirty="0">
                <a:latin typeface="宋体" pitchFamily="2" charset="-122"/>
              </a:rPr>
              <a:t>④</a:t>
            </a:r>
            <a:r>
              <a:rPr lang="zh-CN" altLang="en-US" dirty="0"/>
              <a:t> 篡改程序</a:t>
            </a:r>
            <a:endParaRPr lang="en-US" altLang="zh-CN" dirty="0"/>
          </a:p>
          <a:p>
            <a:pPr marL="0" indent="0">
              <a:spcBef>
                <a:spcPct val="50000"/>
              </a:spcBef>
              <a:buNone/>
            </a:pPr>
            <a:r>
              <a:rPr lang="en-US" altLang="zh-CN" dirty="0"/>
              <a:t>     </a:t>
            </a:r>
            <a:r>
              <a:rPr lang="zh-CN" altLang="en-US" dirty="0"/>
              <a:t>植入木马，埋下隐患</a:t>
            </a:r>
            <a:endParaRPr lang="en-US" altLang="zh-CN" dirty="0"/>
          </a:p>
          <a:p>
            <a:pPr marL="0" indent="0">
              <a:spcBef>
                <a:spcPct val="50000"/>
              </a:spcBef>
              <a:buNone/>
            </a:pPr>
            <a:r>
              <a:rPr lang="en-US" altLang="zh-CN" dirty="0"/>
              <a:t>2</a:t>
            </a:r>
            <a:r>
              <a:rPr lang="zh-CN" altLang="en-US" dirty="0">
                <a:latin typeface="Times New Roman" pitchFamily="18" charset="0"/>
              </a:rPr>
              <a:t>）特征</a:t>
            </a:r>
            <a:endParaRPr lang="zh-CN" altLang="en-US" dirty="0"/>
          </a:p>
          <a:p>
            <a:pPr marL="0" indent="0">
              <a:spcBef>
                <a:spcPct val="50000"/>
              </a:spcBef>
              <a:buNone/>
            </a:pPr>
            <a:r>
              <a:rPr lang="zh-CN" altLang="en-US" dirty="0"/>
              <a:t>     计算机病毒是一种人为造成的技术</a:t>
            </a:r>
            <a:r>
              <a:rPr lang="zh-CN" altLang="en-US" dirty="0">
                <a:solidFill>
                  <a:srgbClr val="FF0000"/>
                </a:solidFill>
              </a:rPr>
              <a:t>故障或破坏</a:t>
            </a:r>
            <a:r>
              <a:rPr lang="zh-CN" altLang="en-US" dirty="0"/>
              <a:t>，含有</a:t>
            </a:r>
            <a:r>
              <a:rPr lang="zh-CN" altLang="en-US" dirty="0">
                <a:solidFill>
                  <a:srgbClr val="FF0000"/>
                </a:solidFill>
              </a:rPr>
              <a:t>非法或者恶意企图</a:t>
            </a:r>
            <a:r>
              <a:rPr lang="zh-CN" altLang="en-US" dirty="0"/>
              <a:t>，在执行某个功能时启动病毒代码，可能造成对数据库系统的危害。</a:t>
            </a:r>
            <a:endParaRPr lang="en-US" altLang="zh-CN" dirty="0"/>
          </a:p>
          <a:p>
            <a:pPr marL="0" indent="0">
              <a:spcBef>
                <a:spcPct val="50000"/>
              </a:spcBef>
              <a:buNone/>
            </a:pPr>
            <a:r>
              <a:rPr lang="en-US" altLang="zh-CN" dirty="0"/>
              <a:t>     </a:t>
            </a:r>
            <a:r>
              <a:rPr lang="zh-CN" altLang="en-US" dirty="0"/>
              <a:t>系统</a:t>
            </a:r>
            <a:r>
              <a:rPr lang="zh-CN" altLang="en-US" dirty="0">
                <a:solidFill>
                  <a:srgbClr val="FF0000"/>
                </a:solidFill>
              </a:rPr>
              <a:t>不再可靠、可信</a:t>
            </a:r>
            <a:r>
              <a:rPr lang="zh-CN" altLang="en-US" dirty="0"/>
              <a:t>。</a:t>
            </a:r>
            <a:endParaRPr kumimoji="0" lang="en-US" altLang="zh-CN" dirty="0"/>
          </a:p>
        </p:txBody>
      </p:sp>
    </p:spTree>
    <p:extLst>
      <p:ext uri="{BB962C8B-B14F-4D97-AF65-F5344CB8AC3E}">
        <p14:creationId xmlns:p14="http://schemas.microsoft.com/office/powerpoint/2010/main" val="2388066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630CE80A-1B98-4989-9812-0F138348D06F}"/>
              </a:ext>
            </a:extLst>
          </p:cNvPr>
          <p:cNvSpPr>
            <a:spLocks noGrp="1"/>
          </p:cNvSpPr>
          <p:nvPr>
            <p:ph idx="1"/>
          </p:nvPr>
        </p:nvSpPr>
        <p:spPr>
          <a:xfrm>
            <a:off x="457200" y="836713"/>
            <a:ext cx="8229600" cy="5487888"/>
          </a:xfrm>
        </p:spPr>
        <p:txBody>
          <a:bodyPr/>
          <a:lstStyle/>
          <a:p>
            <a:pPr marL="0" indent="0">
              <a:buNone/>
            </a:pPr>
            <a:r>
              <a:rPr lang="zh-CN" altLang="en-US" sz="2400" dirty="0">
                <a:latin typeface="黑体" panose="02010609060101010101" pitchFamily="49" charset="-122"/>
                <a:ea typeface="黑体" panose="02010609060101010101" pitchFamily="49" charset="-122"/>
              </a:rPr>
              <a:t>数据块：</a:t>
            </a:r>
            <a:r>
              <a:rPr lang="zh-CN" altLang="en-US" sz="2400" dirty="0"/>
              <a:t>数据库系统中，数据库的存储单位一般是</a:t>
            </a:r>
            <a:r>
              <a:rPr lang="zh-CN" altLang="en-US" sz="2400" dirty="0">
                <a:solidFill>
                  <a:srgbClr val="FF0000"/>
                </a:solidFill>
              </a:rPr>
              <a:t>数据块（物理块）</a:t>
            </a:r>
            <a:r>
              <a:rPr lang="zh-CN" altLang="en-US" sz="2400" dirty="0"/>
              <a:t>，数据块可能包含多个数据记录、数据项。</a:t>
            </a:r>
            <a:endParaRPr lang="en-US" altLang="zh-CN" sz="2400" dirty="0"/>
          </a:p>
          <a:p>
            <a:pPr marL="0" indent="0">
              <a:buNone/>
            </a:pPr>
            <a:r>
              <a:rPr lang="zh-CN" altLang="en-US" sz="2400" dirty="0">
                <a:latin typeface="黑体" panose="02010609060101010101" pitchFamily="49" charset="-122"/>
                <a:ea typeface="黑体" panose="02010609060101010101" pitchFamily="49" charset="-122"/>
              </a:rPr>
              <a:t>缓冲块：</a:t>
            </a:r>
            <a:r>
              <a:rPr lang="zh-CN" altLang="en-US" sz="2400" dirty="0"/>
              <a:t>当数据库规模较大时，不可能所有的数据库内容驻留内存，一般选取事务操作需要访问的数据块驻留内存，主存中的数据块称为</a:t>
            </a:r>
            <a:r>
              <a:rPr lang="zh-CN" altLang="en-US" sz="2400" dirty="0">
                <a:solidFill>
                  <a:srgbClr val="FF0000"/>
                </a:solidFill>
              </a:rPr>
              <a:t>缓冲块（缓存页面）</a:t>
            </a:r>
            <a:r>
              <a:rPr lang="zh-CN" altLang="en-US" sz="2400" dirty="0"/>
              <a:t>。</a:t>
            </a:r>
            <a:endParaRPr lang="en-US" altLang="zh-CN" sz="2400" dirty="0"/>
          </a:p>
          <a:p>
            <a:pPr marL="0" indent="0">
              <a:buNone/>
            </a:pPr>
            <a:r>
              <a:rPr lang="zh-CN" altLang="en-US" sz="2400" dirty="0">
                <a:latin typeface="黑体" panose="02010609060101010101" pitchFamily="49" charset="-122"/>
                <a:ea typeface="黑体" panose="02010609060101010101" pitchFamily="49" charset="-122"/>
              </a:rPr>
              <a:t>磁盘缓冲区：</a:t>
            </a:r>
            <a:r>
              <a:rPr lang="en-US" altLang="zh-CN" sz="2400" dirty="0">
                <a:latin typeface="+mn-ea"/>
              </a:rPr>
              <a:t>DBMS</a:t>
            </a:r>
            <a:r>
              <a:rPr lang="zh-CN" altLang="en-US" sz="2400" dirty="0">
                <a:latin typeface="+mn-ea"/>
              </a:rPr>
              <a:t>中有集中</a:t>
            </a:r>
            <a:r>
              <a:rPr lang="zh-CN" altLang="en-US" sz="2400" dirty="0"/>
              <a:t>存放缓冲块的内存区域，在本章后续讨论中称为磁盘缓冲区，简称缓冲区、缓存。</a:t>
            </a:r>
            <a:endParaRPr lang="en-US" altLang="zh-CN" sz="2400" dirty="0"/>
          </a:p>
          <a:p>
            <a:pPr marL="0" indent="0">
              <a:buNone/>
            </a:pPr>
            <a:endParaRPr lang="en-US" altLang="zh-CN" sz="2400" dirty="0"/>
          </a:p>
          <a:p>
            <a:pPr marL="0" indent="0">
              <a:buNone/>
            </a:pPr>
            <a:r>
              <a:rPr lang="zh-CN" altLang="en-US" sz="2400" dirty="0"/>
              <a:t>因为数据访问、缓存有限等原因，磁盘和缓存间有</a:t>
            </a:r>
            <a:r>
              <a:rPr lang="zh-CN" altLang="en-US" sz="2400" dirty="0">
                <a:solidFill>
                  <a:srgbClr val="FF0000"/>
                </a:solidFill>
              </a:rPr>
              <a:t>块移动</a:t>
            </a:r>
            <a:r>
              <a:rPr lang="zh-CN" altLang="en-US" sz="2400" dirty="0"/>
              <a:t>，对应的两个操作：</a:t>
            </a:r>
            <a:endParaRPr lang="en-US" altLang="zh-CN" sz="2400" dirty="0"/>
          </a:p>
          <a:p>
            <a:pPr marL="0" indent="0">
              <a:buNone/>
            </a:pPr>
            <a:r>
              <a:rPr lang="en-US" altLang="zh-CN" sz="2400" dirty="0"/>
              <a:t>input</a:t>
            </a:r>
            <a:r>
              <a:rPr lang="zh-CN" altLang="en-US" sz="2400" dirty="0"/>
              <a:t>（</a:t>
            </a:r>
            <a:r>
              <a:rPr lang="en-US" altLang="zh-CN" sz="2400" dirty="0"/>
              <a:t>B</a:t>
            </a:r>
            <a:r>
              <a:rPr lang="zh-CN" altLang="en-US" sz="2400" dirty="0"/>
              <a:t>）：读取物理块</a:t>
            </a:r>
            <a:r>
              <a:rPr lang="en-US" altLang="zh-CN" sz="2400" dirty="0"/>
              <a:t>B</a:t>
            </a:r>
            <a:r>
              <a:rPr lang="zh-CN" altLang="en-US" sz="2400" dirty="0"/>
              <a:t>到缓存。</a:t>
            </a:r>
            <a:endParaRPr lang="en-US" altLang="zh-CN" sz="2400" dirty="0"/>
          </a:p>
          <a:p>
            <a:pPr marL="0" indent="0">
              <a:buNone/>
            </a:pPr>
            <a:r>
              <a:rPr lang="en-US" altLang="zh-CN" sz="2400" dirty="0"/>
              <a:t>output</a:t>
            </a:r>
            <a:r>
              <a:rPr lang="zh-CN" altLang="en-US" sz="2400" dirty="0"/>
              <a:t>（</a:t>
            </a:r>
            <a:r>
              <a:rPr lang="en-US" altLang="zh-CN" sz="2400" dirty="0"/>
              <a:t>B</a:t>
            </a:r>
            <a:r>
              <a:rPr lang="zh-CN" altLang="en-US" sz="2400" dirty="0"/>
              <a:t>）：将缓存中的缓冲块</a:t>
            </a:r>
            <a:r>
              <a:rPr lang="en-US" altLang="zh-CN" sz="2400" dirty="0"/>
              <a:t>B</a:t>
            </a:r>
            <a:r>
              <a:rPr lang="zh-CN" altLang="en-US" sz="2400" dirty="0"/>
              <a:t>覆盖写到磁盘上的物理块。</a:t>
            </a:r>
            <a:endParaRPr lang="en-US" altLang="zh-CN" sz="2400" dirty="0"/>
          </a:p>
        </p:txBody>
      </p:sp>
      <p:sp>
        <p:nvSpPr>
          <p:cNvPr id="2" name="灯片编号占位符 1">
            <a:extLst>
              <a:ext uri="{FF2B5EF4-FFF2-40B4-BE49-F238E27FC236}">
                <a16:creationId xmlns:a16="http://schemas.microsoft.com/office/drawing/2014/main" id="{3E9B4501-0085-4DDC-AEC8-6F4466FF2113}"/>
              </a:ext>
            </a:extLst>
          </p:cNvPr>
          <p:cNvSpPr>
            <a:spLocks noGrp="1"/>
          </p:cNvSpPr>
          <p:nvPr>
            <p:ph type="sldNum" sz="quarter" idx="12"/>
          </p:nvPr>
        </p:nvSpPr>
        <p:spPr/>
        <p:txBody>
          <a:bodyPr/>
          <a:lstStyle/>
          <a:p>
            <a:pPr>
              <a:defRPr/>
            </a:pPr>
            <a:fld id="{A4A714E6-9499-4B9D-945F-12ACD332B638}" type="slidenum">
              <a:rPr lang="en-US" altLang="zh-CN" smtClean="0"/>
              <a:pPr>
                <a:defRPr/>
              </a:pPr>
              <a:t>22</a:t>
            </a:fld>
            <a:endParaRPr lang="en-US" altLang="zh-CN"/>
          </a:p>
        </p:txBody>
      </p:sp>
      <p:sp>
        <p:nvSpPr>
          <p:cNvPr id="5" name="星形: 十二角 4">
            <a:extLst>
              <a:ext uri="{FF2B5EF4-FFF2-40B4-BE49-F238E27FC236}">
                <a16:creationId xmlns:a16="http://schemas.microsoft.com/office/drawing/2014/main" id="{1BBF857F-0CA6-49C3-B7DB-BE351EFC97E6}"/>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21834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D57767-1399-4067-A298-0BBCE758A45F}"/>
              </a:ext>
            </a:extLst>
          </p:cNvPr>
          <p:cNvSpPr>
            <a:spLocks noGrp="1"/>
          </p:cNvSpPr>
          <p:nvPr>
            <p:ph idx="1"/>
          </p:nvPr>
        </p:nvSpPr>
        <p:spPr>
          <a:xfrm>
            <a:off x="457200" y="764705"/>
            <a:ext cx="8229600" cy="5914714"/>
          </a:xfrm>
        </p:spPr>
        <p:txBody>
          <a:bodyPr/>
          <a:lstStyle/>
          <a:p>
            <a:pPr marL="0" indent="0">
              <a:buNone/>
            </a:pPr>
            <a:r>
              <a:rPr lang="zh-CN" altLang="en-US" sz="2400" b="1" dirty="0">
                <a:latin typeface="黑体" panose="02010609060101010101" pitchFamily="49" charset="-122"/>
                <a:ea typeface="黑体" panose="02010609060101010101" pitchFamily="49" charset="-122"/>
              </a:rPr>
              <a:t>事务和数据库的交互：</a:t>
            </a:r>
            <a:r>
              <a:rPr lang="zh-CN" altLang="en-US" sz="2400" dirty="0"/>
              <a:t>交互是通过</a:t>
            </a:r>
            <a:r>
              <a:rPr lang="en-US" altLang="zh-CN" sz="2400" dirty="0"/>
              <a:t>read</a:t>
            </a:r>
            <a:r>
              <a:rPr lang="zh-CN" altLang="en-US" sz="2400" dirty="0"/>
              <a:t>或</a:t>
            </a:r>
            <a:r>
              <a:rPr lang="en-US" altLang="zh-CN" sz="2400" dirty="0"/>
              <a:t>write</a:t>
            </a:r>
            <a:r>
              <a:rPr lang="zh-CN" altLang="en-US" sz="2400" dirty="0"/>
              <a:t>操作完成的。在执行这两个操作时，若数据</a:t>
            </a:r>
            <a:r>
              <a:rPr lang="en-US" altLang="zh-CN" sz="2400" dirty="0"/>
              <a:t>X</a:t>
            </a:r>
            <a:r>
              <a:rPr lang="zh-CN" altLang="en-US" sz="2400" dirty="0"/>
              <a:t>所在块</a:t>
            </a:r>
            <a:r>
              <a:rPr lang="en-US" altLang="zh-CN" sz="2400" dirty="0"/>
              <a:t>B</a:t>
            </a:r>
            <a:r>
              <a:rPr lang="en-US" altLang="zh-CN" sz="2400" baseline="-25000" dirty="0"/>
              <a:t>X</a:t>
            </a:r>
            <a:r>
              <a:rPr lang="zh-CN" altLang="en-US" sz="2400" dirty="0"/>
              <a:t>不在缓存中，会触发执行</a:t>
            </a:r>
            <a:r>
              <a:rPr lang="en-US" altLang="zh-CN" sz="2400" dirty="0"/>
              <a:t>input</a:t>
            </a:r>
            <a:r>
              <a:rPr lang="zh-CN" altLang="en-US" sz="2400" dirty="0"/>
              <a:t>（</a:t>
            </a:r>
            <a:r>
              <a:rPr lang="en-US" altLang="zh-CN" sz="2400" dirty="0"/>
              <a:t> B</a:t>
            </a:r>
            <a:r>
              <a:rPr lang="en-US" altLang="zh-CN" sz="2400" baseline="-25000" dirty="0"/>
              <a:t>X </a:t>
            </a:r>
            <a:r>
              <a:rPr lang="zh-CN" altLang="en-US" sz="2400" dirty="0"/>
              <a:t>）。</a:t>
            </a:r>
            <a:endParaRPr lang="en-US" altLang="zh-CN" sz="2400" dirty="0"/>
          </a:p>
          <a:p>
            <a:pPr marL="0" indent="0">
              <a:buNone/>
            </a:pPr>
            <a:r>
              <a:rPr lang="zh-CN" altLang="en-US" sz="2400" dirty="0"/>
              <a:t>缓冲块写到磁盘（</a:t>
            </a:r>
            <a:r>
              <a:rPr lang="en-US" altLang="zh-CN" sz="2400" dirty="0"/>
              <a:t>output</a:t>
            </a:r>
            <a:r>
              <a:rPr lang="zh-CN" altLang="en-US" sz="2400" dirty="0"/>
              <a:t>操作）的原因：</a:t>
            </a:r>
            <a:endParaRPr lang="en-US" altLang="zh-CN" sz="2400" dirty="0"/>
          </a:p>
          <a:p>
            <a:pPr>
              <a:buFont typeface="Wingdings" panose="05000000000000000000" pitchFamily="2" charset="2"/>
              <a:buChar char="Ø"/>
            </a:pPr>
            <a:r>
              <a:rPr lang="zh-CN" altLang="en-US" sz="2400" dirty="0"/>
              <a:t>缓冲区管理器基于缓存使用策略调度页面（内存资源有限）、</a:t>
            </a:r>
            <a:endParaRPr lang="en-US" altLang="zh-CN" sz="2400" dirty="0"/>
          </a:p>
          <a:p>
            <a:pPr>
              <a:buFont typeface="Wingdings" panose="05000000000000000000" pitchFamily="2" charset="2"/>
              <a:buChar char="Ø"/>
            </a:pPr>
            <a:r>
              <a:rPr lang="zh-CN" altLang="en-US" sz="2400" dirty="0"/>
              <a:t>数据库系统强制输出（</a:t>
            </a:r>
            <a:r>
              <a:rPr lang="en-US" altLang="zh-CN" sz="2400" dirty="0"/>
              <a:t>force-output</a:t>
            </a:r>
            <a:r>
              <a:rPr lang="zh-CN" altLang="en-US" sz="2400" dirty="0"/>
              <a:t>（），例如检查点、转储、关机、。。。）</a:t>
            </a:r>
            <a:endParaRPr lang="en-US" altLang="zh-CN" sz="2400" dirty="0"/>
          </a:p>
          <a:p>
            <a:pPr marL="0" indent="0">
              <a:buNone/>
            </a:pPr>
            <a:endParaRPr lang="en-US" altLang="zh-CN" sz="2400" dirty="0"/>
          </a:p>
          <a:p>
            <a:pPr marL="0" indent="0">
              <a:buNone/>
            </a:pPr>
            <a:r>
              <a:rPr lang="en-US" altLang="zh-CN" sz="2400" b="1" dirty="0">
                <a:latin typeface="黑体" panose="02010609060101010101" pitchFamily="49" charset="-122"/>
                <a:ea typeface="黑体" panose="02010609060101010101" pitchFamily="49" charset="-122"/>
              </a:rPr>
              <a:t>Write</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X</a:t>
            </a:r>
            <a:r>
              <a:rPr lang="zh-CN" altLang="en-US" sz="2400" b="1" dirty="0">
                <a:latin typeface="黑体" panose="02010609060101010101" pitchFamily="49" charset="-122"/>
                <a:ea typeface="黑体" panose="02010609060101010101" pitchFamily="49" charset="-122"/>
              </a:rPr>
              <a:t>）和</a:t>
            </a:r>
            <a:r>
              <a:rPr lang="en-US" altLang="zh-CN" sz="2400" b="1" dirty="0">
                <a:latin typeface="黑体" panose="02010609060101010101" pitchFamily="49" charset="-122"/>
                <a:ea typeface="黑体" panose="02010609060101010101" pitchFamily="49" charset="-122"/>
              </a:rPr>
              <a:t>output</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B</a:t>
            </a:r>
            <a:r>
              <a:rPr lang="en-US" altLang="zh-CN" sz="2400" b="1" baseline="-25000" dirty="0">
                <a:latin typeface="黑体" panose="02010609060101010101" pitchFamily="49" charset="-122"/>
                <a:ea typeface="黑体" panose="02010609060101010101" pitchFamily="49" charset="-122"/>
              </a:rPr>
              <a:t>X</a:t>
            </a:r>
            <a:r>
              <a:rPr lang="zh-CN" altLang="en-US" sz="2400" b="1" dirty="0">
                <a:latin typeface="黑体" panose="02010609060101010101" pitchFamily="49" charset="-122"/>
                <a:ea typeface="黑体" panose="02010609060101010101" pitchFamily="49" charset="-122"/>
              </a:rPr>
              <a:t>）操作之间的关系：</a:t>
            </a:r>
            <a:endParaRPr lang="en-US" altLang="zh-CN" sz="2400" b="1" dirty="0">
              <a:latin typeface="黑体" panose="02010609060101010101" pitchFamily="49" charset="-122"/>
              <a:ea typeface="黑体" panose="02010609060101010101" pitchFamily="49" charset="-122"/>
            </a:endParaRPr>
          </a:p>
          <a:p>
            <a:pPr marL="0" indent="0">
              <a:buNone/>
            </a:pPr>
            <a:r>
              <a:rPr lang="zh-CN" altLang="en-US" sz="2400" dirty="0"/>
              <a:t>    </a:t>
            </a:r>
            <a:r>
              <a:rPr lang="zh-CN" altLang="en-US" sz="2400" dirty="0">
                <a:solidFill>
                  <a:srgbClr val="FF0000"/>
                </a:solidFill>
              </a:rPr>
              <a:t>二者不必紧密相邻，</a:t>
            </a:r>
            <a:r>
              <a:rPr lang="zh-CN" altLang="en-US" sz="2400" dirty="0"/>
              <a:t>可能</a:t>
            </a:r>
            <a:r>
              <a:rPr lang="en-US" altLang="zh-CN" sz="2400" dirty="0"/>
              <a:t>write</a:t>
            </a:r>
            <a:r>
              <a:rPr lang="zh-CN" altLang="en-US" sz="2400" dirty="0"/>
              <a:t>操作后过一段时间才真正执行</a:t>
            </a:r>
            <a:r>
              <a:rPr lang="en-US" altLang="zh-CN" sz="2400" dirty="0"/>
              <a:t>output</a:t>
            </a:r>
            <a:r>
              <a:rPr lang="zh-CN" altLang="en-US" sz="2400" dirty="0"/>
              <a:t>操作。</a:t>
            </a:r>
            <a:endParaRPr lang="en-US" altLang="zh-CN" sz="2400" dirty="0"/>
          </a:p>
          <a:p>
            <a:pPr marL="0" indent="0">
              <a:buNone/>
            </a:pPr>
            <a:r>
              <a:rPr lang="zh-CN" altLang="en-US" sz="2400" b="1" dirty="0" smtClean="0">
                <a:latin typeface="黑体" panose="02010609060101010101" pitchFamily="49" charset="-122"/>
                <a:ea typeface="黑体" panose="02010609060101010101" pitchFamily="49" charset="-122"/>
              </a:rPr>
              <a:t>存在的</a:t>
            </a:r>
            <a:r>
              <a:rPr lang="zh-CN" altLang="en-US" sz="2400" b="1" dirty="0" smtClean="0">
                <a:latin typeface="黑体" panose="02010609060101010101" pitchFamily="49" charset="-122"/>
                <a:ea typeface="黑体" panose="02010609060101010101" pitchFamily="49" charset="-122"/>
              </a:rPr>
              <a:t>问题：</a:t>
            </a:r>
            <a:r>
              <a:rPr lang="zh-CN" altLang="en-US" sz="2400" dirty="0">
                <a:solidFill>
                  <a:srgbClr val="FF0000"/>
                </a:solidFill>
              </a:rPr>
              <a:t>在</a:t>
            </a:r>
            <a:r>
              <a:rPr lang="en-US" altLang="zh-CN" sz="2400" dirty="0">
                <a:solidFill>
                  <a:srgbClr val="FF0000"/>
                </a:solidFill>
              </a:rPr>
              <a:t>write</a:t>
            </a:r>
            <a:r>
              <a:rPr lang="zh-CN" altLang="en-US" sz="2400" dirty="0">
                <a:solidFill>
                  <a:srgbClr val="FF0000"/>
                </a:solidFill>
              </a:rPr>
              <a:t>（</a:t>
            </a:r>
            <a:r>
              <a:rPr lang="en-US" altLang="zh-CN" sz="2400" dirty="0">
                <a:solidFill>
                  <a:srgbClr val="FF0000"/>
                </a:solidFill>
              </a:rPr>
              <a:t>X</a:t>
            </a:r>
            <a:r>
              <a:rPr lang="zh-CN" altLang="en-US" sz="2400" dirty="0">
                <a:solidFill>
                  <a:srgbClr val="FF0000"/>
                </a:solidFill>
              </a:rPr>
              <a:t>）和</a:t>
            </a:r>
            <a:r>
              <a:rPr lang="en-US" altLang="zh-CN" sz="2400" dirty="0">
                <a:solidFill>
                  <a:srgbClr val="FF0000"/>
                </a:solidFill>
              </a:rPr>
              <a:t>output</a:t>
            </a:r>
            <a:r>
              <a:rPr lang="zh-CN" altLang="en-US" sz="2400" dirty="0">
                <a:solidFill>
                  <a:srgbClr val="FF0000"/>
                </a:solidFill>
              </a:rPr>
              <a:t>（</a:t>
            </a:r>
            <a:r>
              <a:rPr lang="en-US" altLang="zh-CN" sz="2400" dirty="0">
                <a:solidFill>
                  <a:srgbClr val="FF0000"/>
                </a:solidFill>
              </a:rPr>
              <a:t>B</a:t>
            </a:r>
            <a:r>
              <a:rPr lang="en-US" altLang="zh-CN" sz="2400" baseline="-25000" dirty="0">
                <a:solidFill>
                  <a:srgbClr val="FF0000"/>
                </a:solidFill>
              </a:rPr>
              <a:t>X</a:t>
            </a:r>
            <a:r>
              <a:rPr lang="zh-CN" altLang="en-US" sz="2400" dirty="0">
                <a:solidFill>
                  <a:srgbClr val="FF0000"/>
                </a:solidFill>
              </a:rPr>
              <a:t>）操作之间系统可能崩溃，</a:t>
            </a:r>
            <a:r>
              <a:rPr lang="zh-CN" altLang="en-US" sz="2400" dirty="0"/>
              <a:t>此时的故障恢复需要分析针对</a:t>
            </a:r>
            <a:r>
              <a:rPr lang="en-US" altLang="zh-CN" sz="2400" dirty="0"/>
              <a:t>X</a:t>
            </a:r>
            <a:r>
              <a:rPr lang="zh-CN" altLang="en-US" sz="2400" dirty="0"/>
              <a:t>该采取何种动作。</a:t>
            </a:r>
          </a:p>
        </p:txBody>
      </p:sp>
      <p:sp>
        <p:nvSpPr>
          <p:cNvPr id="4" name="灯片编号占位符 3">
            <a:extLst>
              <a:ext uri="{FF2B5EF4-FFF2-40B4-BE49-F238E27FC236}">
                <a16:creationId xmlns:a16="http://schemas.microsoft.com/office/drawing/2014/main" id="{35A4DADE-ACF3-4BD5-8376-5008A3A502E6}"/>
              </a:ext>
            </a:extLst>
          </p:cNvPr>
          <p:cNvSpPr>
            <a:spLocks noGrp="1"/>
          </p:cNvSpPr>
          <p:nvPr>
            <p:ph type="sldNum" sz="quarter" idx="12"/>
          </p:nvPr>
        </p:nvSpPr>
        <p:spPr/>
        <p:txBody>
          <a:bodyPr/>
          <a:lstStyle/>
          <a:p>
            <a:pPr>
              <a:defRPr/>
            </a:pPr>
            <a:fld id="{E3C52541-0E55-448D-9C6C-64FB315CE913}" type="slidenum">
              <a:rPr lang="en-US" altLang="zh-CN" smtClean="0"/>
              <a:pPr>
                <a:defRPr/>
              </a:pPr>
              <a:t>23</a:t>
            </a:fld>
            <a:endParaRPr lang="en-US" altLang="zh-CN"/>
          </a:p>
        </p:txBody>
      </p:sp>
      <p:sp>
        <p:nvSpPr>
          <p:cNvPr id="5" name="星形: 十二角 4">
            <a:extLst>
              <a:ext uri="{FF2B5EF4-FFF2-40B4-BE49-F238E27FC236}">
                <a16:creationId xmlns:a16="http://schemas.microsoft.com/office/drawing/2014/main" id="{389CDE3B-17F0-4A25-90EE-5E8085D59A62}"/>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36537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24</a:t>
            </a:fld>
            <a:endParaRPr lang="en-US" altLang="zh-CN"/>
          </a:p>
        </p:txBody>
      </p:sp>
      <p:sp>
        <p:nvSpPr>
          <p:cNvPr id="3" name="标题 1"/>
          <p:cNvSpPr txBox="1">
            <a:spLocks/>
          </p:cNvSpPr>
          <p:nvPr/>
        </p:nvSpPr>
        <p:spPr>
          <a:xfrm>
            <a:off x="539553" y="404664"/>
            <a:ext cx="8147248" cy="849949"/>
          </a:xfrm>
          <a:prstGeom prst="rect">
            <a:avLst/>
          </a:prstGeom>
        </p:spPr>
        <p:txBody>
          <a:bodyPr/>
          <a:lst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a:lstStyle>
          <a:p>
            <a:r>
              <a:rPr kumimoji="0" lang="zh-CN" altLang="en-US" dirty="0"/>
              <a:t>各类故障对数据库的影响</a:t>
            </a:r>
          </a:p>
        </p:txBody>
      </p:sp>
      <p:sp>
        <p:nvSpPr>
          <p:cNvPr id="4" name="内容占位符 2"/>
          <p:cNvSpPr txBox="1">
            <a:spLocks/>
          </p:cNvSpPr>
          <p:nvPr/>
        </p:nvSpPr>
        <p:spPr>
          <a:xfrm>
            <a:off x="539553" y="1289178"/>
            <a:ext cx="8280920" cy="5390241"/>
          </a:xfrm>
          <a:prstGeom prst="rect">
            <a:avLst/>
          </a:prstGeom>
        </p:spPr>
        <p:txBody>
          <a:bodyPr>
            <a:normAutofit fontScale="92500" lnSpcReduction="10000"/>
          </a:bodyPr>
          <a:lst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Verdana" pitchFamily="34" charset="0"/>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Verdana" pitchFamily="34" charset="0"/>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Verdana" pitchFamily="34" charset="0"/>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Verdana" pitchFamily="34" charset="0"/>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Verdana"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Wingdings" panose="05000000000000000000" pitchFamily="2" charset="2"/>
              <a:buChar char="Ø"/>
            </a:pPr>
            <a:r>
              <a:rPr kumimoji="0" lang="zh-CN" altLang="en-US" dirty="0"/>
              <a:t>故障发生时数据可能不正确（事务的运行被恶意干扰或非正常终止）。</a:t>
            </a:r>
            <a:endParaRPr kumimoji="0" lang="en-US" altLang="zh-CN" dirty="0"/>
          </a:p>
          <a:p>
            <a:pPr marL="0" indent="0">
              <a:buNone/>
            </a:pPr>
            <a:r>
              <a:rPr kumimoji="0" lang="en-US" altLang="zh-CN" dirty="0"/>
              <a:t>    </a:t>
            </a:r>
            <a:r>
              <a:rPr kumimoji="0" lang="zh-CN" altLang="en-US" dirty="0"/>
              <a:t>当涉及多个</a:t>
            </a:r>
            <a:r>
              <a:rPr kumimoji="0" lang="en-US" altLang="zh-CN" dirty="0"/>
              <a:t>output</a:t>
            </a:r>
            <a:r>
              <a:rPr kumimoji="0" lang="zh-CN" altLang="en-US" dirty="0"/>
              <a:t>操作的事务出现故障时，如果只知道数据本身的当前值状态</a:t>
            </a:r>
            <a:r>
              <a:rPr kumimoji="0" lang="zh-CN" altLang="en-US" dirty="0">
                <a:solidFill>
                  <a:srgbClr val="FF0000"/>
                </a:solidFill>
              </a:rPr>
              <a:t>而无相关事务信息</a:t>
            </a:r>
            <a:r>
              <a:rPr kumimoji="0" lang="zh-CN" altLang="en-US" dirty="0"/>
              <a:t>，是无法判断哪些值是完成了相应的</a:t>
            </a:r>
            <a:r>
              <a:rPr kumimoji="0" lang="en-US" altLang="zh-CN" dirty="0"/>
              <a:t>output</a:t>
            </a:r>
            <a:r>
              <a:rPr kumimoji="0" lang="zh-CN" altLang="en-US" dirty="0"/>
              <a:t>操作的。需要借助系统的容错机制，</a:t>
            </a:r>
            <a:r>
              <a:rPr kumimoji="0" lang="zh-CN" altLang="en-US" dirty="0">
                <a:solidFill>
                  <a:srgbClr val="FF0000"/>
                </a:solidFill>
              </a:rPr>
              <a:t>找出不正确的数据，恢复正确的数据</a:t>
            </a:r>
            <a:r>
              <a:rPr kumimoji="0" lang="zh-CN" altLang="en-US" dirty="0"/>
              <a:t>。</a:t>
            </a:r>
            <a:endParaRPr kumimoji="0" lang="en-US" altLang="zh-CN" dirty="0"/>
          </a:p>
          <a:p>
            <a:pPr>
              <a:buFont typeface="Wingdings" panose="05000000000000000000" pitchFamily="2" charset="2"/>
              <a:buChar char="Ø"/>
            </a:pPr>
            <a:endParaRPr kumimoji="0" lang="en-US" altLang="zh-CN" dirty="0"/>
          </a:p>
          <a:p>
            <a:pPr>
              <a:buFont typeface="Wingdings" panose="05000000000000000000" pitchFamily="2" charset="2"/>
              <a:buChar char="Ø"/>
            </a:pPr>
            <a:r>
              <a:rPr kumimoji="0" lang="zh-CN" altLang="en-US" dirty="0"/>
              <a:t>不同的故障影响的范围不同，采取的恢复策略也不尽相同。</a:t>
            </a:r>
            <a:endParaRPr kumimoji="0" lang="en-US" altLang="zh-CN" dirty="0"/>
          </a:p>
          <a:p>
            <a:pPr marL="0" indent="0">
              <a:buNone/>
            </a:pPr>
            <a:r>
              <a:rPr kumimoji="0" lang="en-US" altLang="zh-CN" dirty="0"/>
              <a:t>    </a:t>
            </a:r>
            <a:r>
              <a:rPr kumimoji="0" lang="zh-CN" altLang="en-US" dirty="0"/>
              <a:t>自动、人工启动、借助外部资源</a:t>
            </a:r>
            <a:endParaRPr kumimoji="0" lang="en-US" altLang="zh-CN" dirty="0"/>
          </a:p>
          <a:p>
            <a:endParaRPr kumimoji="0" lang="en-US" altLang="zh-CN" dirty="0"/>
          </a:p>
          <a:p>
            <a:pPr>
              <a:buFont typeface="Wingdings" panose="05000000000000000000" pitchFamily="2" charset="2"/>
              <a:buChar char="Ø"/>
            </a:pPr>
            <a:r>
              <a:rPr kumimoji="0" lang="zh-CN" altLang="en-US" dirty="0"/>
              <a:t>数据文件本身可能被破坏</a:t>
            </a:r>
            <a:endParaRPr kumimoji="0" lang="en-US" altLang="zh-CN" dirty="0"/>
          </a:p>
          <a:p>
            <a:pPr marL="0" indent="0">
              <a:buFont typeface="Wingdings 2" pitchFamily="18" charset="2"/>
              <a:buNone/>
            </a:pPr>
            <a:r>
              <a:rPr kumimoji="0" lang="en-US" altLang="zh-CN" dirty="0"/>
              <a:t>    </a:t>
            </a:r>
            <a:r>
              <a:rPr kumimoji="0" lang="zh-CN" altLang="en-US" dirty="0"/>
              <a:t>需要去寻找可用的数据，重建系统状态。</a:t>
            </a:r>
            <a:endParaRPr kumimoji="0" lang="en-US" altLang="zh-CN" dirty="0"/>
          </a:p>
          <a:p>
            <a:pPr marL="0" indent="0">
              <a:buFont typeface="Wingdings 2" pitchFamily="18" charset="2"/>
              <a:buNone/>
            </a:pPr>
            <a:endParaRPr kumimoji="0" lang="en-US" altLang="zh-CN" dirty="0"/>
          </a:p>
          <a:p>
            <a:pPr>
              <a:buFont typeface="Wingdings" panose="05000000000000000000" pitchFamily="2" charset="2"/>
              <a:buChar char="Ø"/>
            </a:pPr>
            <a:r>
              <a:rPr kumimoji="0" lang="zh-CN" altLang="en-US" dirty="0"/>
              <a:t>恢复的基本原理：冗余（包括对于数据变化过程的记录）</a:t>
            </a:r>
            <a:r>
              <a:rPr kumimoji="0" lang="en-US" altLang="zh-CN" dirty="0"/>
              <a:t> </a:t>
            </a:r>
            <a:endParaRPr kumimoji="0" lang="zh-CN" altLang="en-US" dirty="0"/>
          </a:p>
        </p:txBody>
      </p:sp>
      <p:sp>
        <p:nvSpPr>
          <p:cNvPr id="5" name="星形: 十二角 4">
            <a:extLst>
              <a:ext uri="{FF2B5EF4-FFF2-40B4-BE49-F238E27FC236}">
                <a16:creationId xmlns:a16="http://schemas.microsoft.com/office/drawing/2014/main" id="{7475FD17-5DFD-4336-B7FF-6A3E01EB6B55}"/>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403718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2725" y="357166"/>
            <a:ext cx="8702675" cy="6001643"/>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10. 4  </a:t>
            </a:r>
            <a:r>
              <a:rPr lang="zh-CN" altLang="en-US" b="1" dirty="0">
                <a:ea typeface="黑体" pitchFamily="2" charset="-122"/>
              </a:rPr>
              <a:t>恢复技术</a:t>
            </a:r>
          </a:p>
          <a:p>
            <a:pPr>
              <a:spcBef>
                <a:spcPct val="50000"/>
              </a:spcBef>
            </a:pPr>
            <a:r>
              <a:rPr lang="zh-CN" altLang="en-US" dirty="0">
                <a:latin typeface="Times New Roman" pitchFamily="18" charset="0"/>
              </a:rPr>
              <a:t>备份</a:t>
            </a:r>
            <a:r>
              <a:rPr lang="en-US" altLang="zh-CN" dirty="0">
                <a:latin typeface="Times New Roman" pitchFamily="18" charset="0"/>
              </a:rPr>
              <a:t> </a:t>
            </a:r>
            <a:r>
              <a:rPr lang="en-US" altLang="zh-CN" dirty="0"/>
              <a:t>+ </a:t>
            </a:r>
            <a:r>
              <a:rPr lang="zh-CN" altLang="en-US" dirty="0">
                <a:latin typeface="Times New Roman" pitchFamily="18" charset="0"/>
              </a:rPr>
              <a:t>日志</a:t>
            </a:r>
            <a:endParaRPr lang="en-US" altLang="zh-CN" dirty="0"/>
          </a:p>
          <a:p>
            <a:pPr>
              <a:spcBef>
                <a:spcPct val="50000"/>
              </a:spcBef>
            </a:pPr>
            <a:r>
              <a:rPr lang="en-US" altLang="zh-CN" b="1" dirty="0">
                <a:ea typeface="黑体" pitchFamily="2" charset="-122"/>
              </a:rPr>
              <a:t>10.</a:t>
            </a:r>
            <a:r>
              <a:rPr lang="en-US" altLang="zh-CN" b="1" dirty="0">
                <a:latin typeface="Arial" charset="0"/>
                <a:cs typeface="Arial" charset="0"/>
              </a:rPr>
              <a:t> 4.1  </a:t>
            </a:r>
            <a:r>
              <a:rPr lang="zh-CN" altLang="en-US" b="1" dirty="0">
                <a:latin typeface="Arial" charset="0"/>
                <a:ea typeface="黑体" pitchFamily="2" charset="-122"/>
              </a:rPr>
              <a:t>备份技术</a:t>
            </a:r>
            <a:endParaRPr lang="zh-CN" altLang="en-US" b="1" dirty="0">
              <a:latin typeface="Arial" charset="0"/>
              <a:cs typeface="Arial" charset="0"/>
            </a:endParaRPr>
          </a:p>
          <a:p>
            <a:pPr>
              <a:spcBef>
                <a:spcPct val="50000"/>
              </a:spcBef>
            </a:pPr>
            <a:r>
              <a:rPr lang="en-US" altLang="zh-CN" b="1" dirty="0"/>
              <a:t>1</a:t>
            </a:r>
            <a:r>
              <a:rPr lang="zh-CN" altLang="en-US" b="1" dirty="0">
                <a:latin typeface="Times New Roman" pitchFamily="18" charset="0"/>
              </a:rPr>
              <a:t>、备份方式</a:t>
            </a:r>
            <a:endParaRPr lang="zh-CN" altLang="en-US" b="1" dirty="0"/>
          </a:p>
          <a:p>
            <a:pPr>
              <a:spcBef>
                <a:spcPct val="50000"/>
              </a:spcBef>
            </a:pPr>
            <a:r>
              <a:rPr lang="en-US" altLang="zh-CN" dirty="0"/>
              <a:t>1</a:t>
            </a:r>
            <a:r>
              <a:rPr lang="zh-CN" altLang="en-US" dirty="0">
                <a:latin typeface="Times New Roman" pitchFamily="18" charset="0"/>
              </a:rPr>
              <a:t>）静态备份</a:t>
            </a:r>
            <a:endParaRPr lang="zh-CN" altLang="en-US" dirty="0"/>
          </a:p>
          <a:p>
            <a:pPr>
              <a:spcBef>
                <a:spcPct val="50000"/>
              </a:spcBef>
            </a:pPr>
            <a:r>
              <a:rPr lang="en-US" altLang="zh-CN" dirty="0">
                <a:latin typeface="Times New Roman" pitchFamily="18" charset="0"/>
              </a:rPr>
              <a:t>——</a:t>
            </a:r>
            <a:r>
              <a:rPr lang="zh-CN" altLang="en-US" dirty="0">
                <a:latin typeface="Times New Roman" pitchFamily="18" charset="0"/>
              </a:rPr>
              <a:t>数据库系统中无事务运行时进行转储（</a:t>
            </a:r>
            <a:r>
              <a:rPr lang="en-US" altLang="zh-CN" dirty="0">
                <a:latin typeface="Times New Roman" pitchFamily="18" charset="0"/>
              </a:rPr>
              <a:t>dump</a:t>
            </a:r>
            <a:r>
              <a:rPr lang="zh-CN" altLang="en-US" dirty="0">
                <a:latin typeface="Times New Roman" pitchFamily="18" charset="0"/>
              </a:rPr>
              <a:t>）。</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特征：</a:t>
            </a:r>
            <a:endParaRPr lang="zh-CN" altLang="en-US" dirty="0"/>
          </a:p>
          <a:p>
            <a:pPr marL="342900" indent="-342900">
              <a:spcBef>
                <a:spcPct val="50000"/>
              </a:spcBef>
              <a:buFont typeface="Wingdings" panose="05000000000000000000" pitchFamily="2" charset="2"/>
              <a:buChar char="Ø"/>
            </a:pPr>
            <a:r>
              <a:rPr lang="zh-CN" altLang="en-US" dirty="0">
                <a:latin typeface="Times New Roman" pitchFamily="18" charset="0"/>
              </a:rPr>
              <a:t>转储期间不对数据库进行任何操作；</a:t>
            </a:r>
            <a:endParaRPr lang="zh-CN" altLang="en-US" dirty="0"/>
          </a:p>
          <a:p>
            <a:pPr marL="342900" indent="-342900">
              <a:spcBef>
                <a:spcPct val="50000"/>
              </a:spcBef>
              <a:buFont typeface="Wingdings" panose="05000000000000000000" pitchFamily="2" charset="2"/>
              <a:buChar char="Ø"/>
            </a:pPr>
            <a:r>
              <a:rPr lang="zh-CN" altLang="en-US" dirty="0">
                <a:latin typeface="Times New Roman" pitchFamily="18" charset="0"/>
              </a:rPr>
              <a:t>得到一个一致性付本。</a:t>
            </a:r>
            <a:endParaRPr lang="zh-CN" altLang="en-US" dirty="0"/>
          </a:p>
          <a:p>
            <a:pPr>
              <a:spcBef>
                <a:spcPct val="50000"/>
              </a:spcBef>
            </a:pPr>
            <a:r>
              <a:rPr lang="zh-CN" altLang="en-US" dirty="0">
                <a:latin typeface="宋体" pitchFamily="2" charset="-122"/>
              </a:rPr>
              <a:t>②</a:t>
            </a:r>
            <a:r>
              <a:rPr lang="zh-CN" altLang="en-US" dirty="0"/>
              <a:t> </a:t>
            </a:r>
            <a:r>
              <a:rPr lang="zh-CN" altLang="en-US" dirty="0">
                <a:latin typeface="Times New Roman" pitchFamily="18" charset="0"/>
              </a:rPr>
              <a:t>优点</a:t>
            </a:r>
            <a:r>
              <a:rPr lang="en-US" altLang="zh-CN" dirty="0">
                <a:latin typeface="Times New Roman" pitchFamily="18" charset="0"/>
              </a:rPr>
              <a:t>——</a:t>
            </a:r>
            <a:r>
              <a:rPr lang="zh-CN" altLang="en-US" dirty="0">
                <a:latin typeface="Times New Roman" pitchFamily="18" charset="0"/>
              </a:rPr>
              <a:t>简单</a:t>
            </a:r>
            <a:endParaRPr lang="en-US" altLang="zh-CN" dirty="0">
              <a:latin typeface="Times New Roman" pitchFamily="18" charset="0"/>
            </a:endParaRPr>
          </a:p>
          <a:p>
            <a:pPr>
              <a:spcBef>
                <a:spcPct val="50000"/>
              </a:spcBef>
            </a:pPr>
            <a:r>
              <a:rPr lang="en-US" altLang="zh-CN" dirty="0">
                <a:latin typeface="宋体" pitchFamily="2" charset="-122"/>
              </a:rPr>
              <a:t>③</a:t>
            </a:r>
            <a:r>
              <a:rPr lang="en-US" altLang="zh-CN" dirty="0"/>
              <a:t> </a:t>
            </a:r>
            <a:r>
              <a:rPr lang="zh-CN" altLang="en-US" dirty="0">
                <a:latin typeface="Times New Roman" pitchFamily="18" charset="0"/>
              </a:rPr>
              <a:t>缺点：停止一切事务运行；降低数据库可用性。</a:t>
            </a:r>
          </a:p>
        </p:txBody>
      </p:sp>
      <p:sp>
        <p:nvSpPr>
          <p:cNvPr id="14339" name="AutoShape 3"/>
          <p:cNvSpPr>
            <a:spLocks noChangeArrowheads="1"/>
          </p:cNvSpPr>
          <p:nvPr/>
        </p:nvSpPr>
        <p:spPr bwMode="auto">
          <a:xfrm>
            <a:off x="8316913" y="34813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A4A714E6-9499-4B9D-945F-12ACD332B638}" type="slidenum">
              <a:rPr lang="en-US" altLang="zh-CN" smtClean="0"/>
              <a:pPr>
                <a:defRPr/>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2725" y="709613"/>
            <a:ext cx="8702675" cy="5632311"/>
          </a:xfrm>
          <a:prstGeom prst="rect">
            <a:avLst/>
          </a:prstGeom>
          <a:noFill/>
          <a:ln w="9525">
            <a:noFill/>
            <a:miter lim="800000"/>
            <a:headEnd/>
            <a:tailEnd/>
          </a:ln>
        </p:spPr>
        <p:txBody>
          <a:bodyPr>
            <a:spAutoFit/>
          </a:bodyPr>
          <a:lstStyle/>
          <a:p>
            <a:pPr>
              <a:spcBef>
                <a:spcPct val="50000"/>
              </a:spcBef>
            </a:pPr>
            <a:r>
              <a:rPr lang="en-US" altLang="zh-CN" dirty="0"/>
              <a:t>2</a:t>
            </a:r>
            <a:r>
              <a:rPr lang="zh-CN" altLang="en-US" dirty="0">
                <a:latin typeface="Times New Roman" pitchFamily="18" charset="0"/>
              </a:rPr>
              <a:t>）动态备份</a:t>
            </a:r>
            <a:endParaRPr lang="zh-CN" altLang="en-US" dirty="0"/>
          </a:p>
          <a:p>
            <a:pPr>
              <a:spcBef>
                <a:spcPct val="50000"/>
              </a:spcBef>
            </a:pPr>
            <a:r>
              <a:rPr lang="en-US" altLang="zh-CN" dirty="0">
                <a:latin typeface="Times New Roman" pitchFamily="18" charset="0"/>
              </a:rPr>
              <a:t>      </a:t>
            </a:r>
            <a:r>
              <a:rPr lang="zh-CN" altLang="en-US" dirty="0">
                <a:latin typeface="Times New Roman" pitchFamily="18" charset="0"/>
              </a:rPr>
              <a:t>转储与事务并发执行。</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特征</a:t>
            </a:r>
            <a:endParaRPr lang="zh-CN" altLang="en-US" dirty="0"/>
          </a:p>
          <a:p>
            <a:pPr>
              <a:spcBef>
                <a:spcPct val="50000"/>
              </a:spcBef>
            </a:pPr>
            <a:r>
              <a:rPr lang="zh-CN" altLang="en-US" dirty="0">
                <a:latin typeface="Times New Roman" pitchFamily="18" charset="0"/>
              </a:rPr>
              <a:t>转储期间可对数据库进行存取与修改操作。</a:t>
            </a:r>
            <a:endParaRPr lang="zh-CN" altLang="en-US" dirty="0"/>
          </a:p>
          <a:p>
            <a:pPr>
              <a:spcBef>
                <a:spcPct val="50000"/>
              </a:spcBef>
            </a:pPr>
            <a:r>
              <a:rPr lang="zh-CN" altLang="en-US" dirty="0">
                <a:latin typeface="宋体" pitchFamily="2" charset="-122"/>
              </a:rPr>
              <a:t>②</a:t>
            </a:r>
            <a:r>
              <a:rPr lang="zh-CN" altLang="en-US" dirty="0"/>
              <a:t> </a:t>
            </a:r>
            <a:r>
              <a:rPr lang="zh-CN" altLang="en-US" dirty="0">
                <a:latin typeface="Times New Roman" pitchFamily="18" charset="0"/>
              </a:rPr>
              <a:t>优点</a:t>
            </a:r>
            <a:endParaRPr lang="zh-CN" altLang="en-US" dirty="0"/>
          </a:p>
          <a:p>
            <a:pPr>
              <a:spcBef>
                <a:spcPct val="50000"/>
              </a:spcBef>
            </a:pPr>
            <a:r>
              <a:rPr lang="zh-CN" altLang="en-US" dirty="0">
                <a:latin typeface="Times New Roman" pitchFamily="18" charset="0"/>
              </a:rPr>
              <a:t>不影响事务运行。</a:t>
            </a:r>
            <a:endParaRPr lang="zh-CN" altLang="en-US" dirty="0"/>
          </a:p>
          <a:p>
            <a:pPr>
              <a:spcBef>
                <a:spcPct val="50000"/>
              </a:spcBef>
            </a:pPr>
            <a:r>
              <a:rPr lang="zh-CN" altLang="en-US" dirty="0">
                <a:latin typeface="宋体" pitchFamily="2" charset="-122"/>
              </a:rPr>
              <a:t>③</a:t>
            </a:r>
            <a:r>
              <a:rPr lang="zh-CN" altLang="en-US" dirty="0"/>
              <a:t> </a:t>
            </a:r>
            <a:r>
              <a:rPr lang="zh-CN" altLang="en-US" dirty="0">
                <a:latin typeface="Times New Roman" pitchFamily="18" charset="0"/>
              </a:rPr>
              <a:t>缺点</a:t>
            </a:r>
            <a:endParaRPr lang="zh-CN" altLang="en-US" dirty="0"/>
          </a:p>
          <a:p>
            <a:pPr>
              <a:spcBef>
                <a:spcPct val="50000"/>
              </a:spcBef>
            </a:pPr>
            <a:r>
              <a:rPr lang="zh-CN" altLang="en-US" dirty="0">
                <a:latin typeface="Times New Roman" pitchFamily="18" charset="0"/>
              </a:rPr>
              <a:t>获得一致性副本较麻烦。</a:t>
            </a:r>
            <a:endParaRPr lang="en-US" altLang="zh-CN" dirty="0">
              <a:latin typeface="Times New Roman" pitchFamily="18" charset="0"/>
            </a:endParaRPr>
          </a:p>
          <a:p>
            <a:pPr>
              <a:spcBef>
                <a:spcPct val="50000"/>
              </a:spcBef>
            </a:pPr>
            <a:r>
              <a:rPr lang="zh-CN" altLang="en-US" dirty="0">
                <a:latin typeface="Times New Roman" pitchFamily="18" charset="0"/>
              </a:rPr>
              <a:t>如</a:t>
            </a:r>
            <a:r>
              <a:rPr lang="zh-CN" altLang="en-US" dirty="0">
                <a:solidFill>
                  <a:srgbClr val="FF0000"/>
                </a:solidFill>
                <a:latin typeface="Times New Roman" pitchFamily="18" charset="0"/>
              </a:rPr>
              <a:t>转储</a:t>
            </a:r>
            <a:r>
              <a:rPr lang="en-US" altLang="zh-CN" dirty="0">
                <a:solidFill>
                  <a:srgbClr val="FF0000"/>
                </a:solidFill>
                <a:latin typeface="Times New Roman" pitchFamily="18" charset="0"/>
              </a:rPr>
              <a:t>A</a:t>
            </a:r>
            <a:r>
              <a:rPr lang="zh-CN" altLang="en-US" dirty="0">
                <a:solidFill>
                  <a:srgbClr val="FF0000"/>
                </a:solidFill>
                <a:latin typeface="Times New Roman" pitchFamily="18" charset="0"/>
              </a:rPr>
              <a:t>时，其值为</a:t>
            </a:r>
            <a:r>
              <a:rPr lang="en-US" altLang="zh-CN" dirty="0">
                <a:solidFill>
                  <a:srgbClr val="FF0000"/>
                </a:solidFill>
              </a:rPr>
              <a:t>100</a:t>
            </a:r>
            <a:r>
              <a:rPr lang="zh-CN" altLang="en-US" dirty="0">
                <a:latin typeface="Times New Roman" pitchFamily="18" charset="0"/>
              </a:rPr>
              <a:t>，</a:t>
            </a:r>
            <a:r>
              <a:rPr lang="en-US" altLang="zh-CN" dirty="0">
                <a:latin typeface="Times New Roman" pitchFamily="18" charset="0"/>
              </a:rPr>
              <a:t>B</a:t>
            </a:r>
            <a:r>
              <a:rPr lang="zh-CN" altLang="en-US" dirty="0">
                <a:latin typeface="Times New Roman" pitchFamily="18" charset="0"/>
              </a:rPr>
              <a:t>值为</a:t>
            </a:r>
            <a:r>
              <a:rPr lang="en-US" altLang="zh-CN" dirty="0">
                <a:latin typeface="Times New Roman" pitchFamily="18" charset="0"/>
              </a:rPr>
              <a:t>200</a:t>
            </a:r>
            <a:r>
              <a:rPr lang="zh-CN" altLang="en-US" dirty="0">
                <a:latin typeface="Times New Roman" pitchFamily="18" charset="0"/>
              </a:rPr>
              <a:t>，但在随后</a:t>
            </a:r>
            <a:r>
              <a:rPr lang="zh-CN" altLang="en-US" dirty="0">
                <a:solidFill>
                  <a:srgbClr val="FF0000"/>
                </a:solidFill>
                <a:latin typeface="Times New Roman" pitchFamily="18" charset="0"/>
              </a:rPr>
              <a:t>转储</a:t>
            </a:r>
            <a:r>
              <a:rPr lang="en-US" altLang="zh-CN" dirty="0">
                <a:solidFill>
                  <a:srgbClr val="FF0000"/>
                </a:solidFill>
                <a:latin typeface="Times New Roman" pitchFamily="18" charset="0"/>
              </a:rPr>
              <a:t>B</a:t>
            </a:r>
            <a:r>
              <a:rPr lang="zh-CN" altLang="en-US" dirty="0">
                <a:solidFill>
                  <a:srgbClr val="FF0000"/>
                </a:solidFill>
                <a:latin typeface="Times New Roman" pitchFamily="18" charset="0"/>
              </a:rPr>
              <a:t>时</a:t>
            </a:r>
            <a:r>
              <a:rPr lang="zh-CN" altLang="en-US" dirty="0">
                <a:latin typeface="Times New Roman" pitchFamily="18" charset="0"/>
              </a:rPr>
              <a:t>，但另一事务修改数据库为</a:t>
            </a:r>
            <a:r>
              <a:rPr lang="en-US" altLang="zh-CN" dirty="0">
                <a:latin typeface="Times New Roman" pitchFamily="18" charset="0"/>
              </a:rPr>
              <a:t>A=200</a:t>
            </a:r>
            <a:r>
              <a:rPr lang="zh-CN" altLang="en-US" dirty="0">
                <a:latin typeface="Times New Roman" pitchFamily="18" charset="0"/>
              </a:rPr>
              <a:t>，</a:t>
            </a:r>
            <a:r>
              <a:rPr lang="en-US" altLang="zh-CN" dirty="0">
                <a:solidFill>
                  <a:srgbClr val="FF0000"/>
                </a:solidFill>
                <a:latin typeface="Times New Roman" pitchFamily="18" charset="0"/>
              </a:rPr>
              <a:t>B=100</a:t>
            </a:r>
            <a:r>
              <a:rPr lang="zh-CN" altLang="en-US" dirty="0">
                <a:latin typeface="Times New Roman" pitchFamily="18" charset="0"/>
              </a:rPr>
              <a:t>，这样备份副本是与</a:t>
            </a:r>
            <a:r>
              <a:rPr lang="en-US" altLang="zh-CN" dirty="0"/>
              <a:t>DB</a:t>
            </a:r>
            <a:r>
              <a:rPr lang="zh-CN" altLang="en-US" dirty="0">
                <a:latin typeface="Times New Roman" pitchFamily="18" charset="0"/>
              </a:rPr>
              <a:t>中实际值不一致的过时数据。</a:t>
            </a:r>
            <a:endParaRPr lang="zh-CN" altLang="en-US" dirty="0"/>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26</a:t>
            </a:fld>
            <a:endParaRPr lang="en-US" altLang="zh-CN"/>
          </a:p>
        </p:txBody>
      </p:sp>
      <p:graphicFrame>
        <p:nvGraphicFramePr>
          <p:cNvPr id="2" name="表格 1"/>
          <p:cNvGraphicFramePr>
            <a:graphicFrameLocks noGrp="1"/>
          </p:cNvGraphicFramePr>
          <p:nvPr>
            <p:extLst>
              <p:ext uri="{D42A27DB-BD31-4B8C-83A1-F6EECF244321}">
                <p14:modId xmlns:p14="http://schemas.microsoft.com/office/powerpoint/2010/main" val="2668100211"/>
              </p:ext>
            </p:extLst>
          </p:nvPr>
        </p:nvGraphicFramePr>
        <p:xfrm>
          <a:off x="3635896" y="3140968"/>
          <a:ext cx="4896544" cy="1112520"/>
        </p:xfrm>
        <a:graphic>
          <a:graphicData uri="http://schemas.openxmlformats.org/drawingml/2006/table">
            <a:tbl>
              <a:tblPr firstRow="1" bandRow="1">
                <a:tableStyleId>{5C22544A-7EE6-4342-B048-85BDC9FD1C3A}</a:tableStyleId>
              </a:tblPr>
              <a:tblGrid>
                <a:gridCol w="1035521">
                  <a:extLst>
                    <a:ext uri="{9D8B030D-6E8A-4147-A177-3AD203B41FA5}">
                      <a16:colId xmlns:a16="http://schemas.microsoft.com/office/drawing/2014/main" val="20000"/>
                    </a:ext>
                  </a:extLst>
                </a:gridCol>
                <a:gridCol w="1916807">
                  <a:extLst>
                    <a:ext uri="{9D8B030D-6E8A-4147-A177-3AD203B41FA5}">
                      <a16:colId xmlns:a16="http://schemas.microsoft.com/office/drawing/2014/main" val="20001"/>
                    </a:ext>
                  </a:extLst>
                </a:gridCol>
                <a:gridCol w="1944216">
                  <a:extLst>
                    <a:ext uri="{9D8B030D-6E8A-4147-A177-3AD203B41FA5}">
                      <a16:colId xmlns:a16="http://schemas.microsoft.com/office/drawing/2014/main" val="20002"/>
                    </a:ext>
                  </a:extLst>
                </a:gridCol>
              </a:tblGrid>
              <a:tr h="370840">
                <a:tc>
                  <a:txBody>
                    <a:bodyPr/>
                    <a:lstStyle/>
                    <a:p>
                      <a:r>
                        <a:rPr lang="zh-CN" altLang="en-US" dirty="0">
                          <a:latin typeface="微软雅黑" panose="020B0503020204020204" pitchFamily="34" charset="-122"/>
                          <a:ea typeface="微软雅黑" panose="020B0503020204020204" pitchFamily="34" charset="-122"/>
                        </a:rPr>
                        <a:t>时刻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dirty="0">
                          <a:latin typeface="微软雅黑" panose="020B0503020204020204" pitchFamily="34" charset="-122"/>
                          <a:ea typeface="微软雅黑" panose="020B0503020204020204" pitchFamily="34" charset="-122"/>
                        </a:rPr>
                        <a:t>事务</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dirty="0">
                          <a:latin typeface="微软雅黑" panose="020B0503020204020204" pitchFamily="34" charset="-122"/>
                          <a:ea typeface="微软雅黑" panose="020B0503020204020204" pitchFamily="34" charset="-122"/>
                        </a:rPr>
                        <a:t>事务</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zh-CN" altLang="en-US" dirty="0">
                          <a:latin typeface="微软雅黑" panose="020B0503020204020204" pitchFamily="34" charset="-122"/>
                          <a:ea typeface="微软雅黑" panose="020B0503020204020204" pitchFamily="34" charset="-122"/>
                        </a:rPr>
                        <a:t>转储</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solidFill>
                            <a:srgbClr val="FF0000"/>
                          </a:solidFill>
                          <a:latin typeface="微软雅黑" panose="020B0503020204020204" pitchFamily="34" charset="-122"/>
                          <a:ea typeface="微软雅黑" panose="020B0503020204020204" pitchFamily="34" charset="-122"/>
                        </a:rPr>
                        <a:t>A=100</a:t>
                      </a:r>
                      <a:r>
                        <a:rPr lang="en-US" altLang="zh-CN" dirty="0">
                          <a:latin typeface="微软雅黑" panose="020B0503020204020204" pitchFamily="34" charset="-122"/>
                          <a:ea typeface="微软雅黑" panose="020B0503020204020204" pitchFamily="34" charset="-122"/>
                        </a:rPr>
                        <a:t>,B=200</a:t>
                      </a:r>
                      <a:endParaRPr lang="zh-CN" altLang="en-US"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zh-CN" altLang="en-US" dirty="0">
                          <a:latin typeface="微软雅黑" panose="020B0503020204020204" pitchFamily="34" charset="-122"/>
                          <a:ea typeface="微软雅黑" panose="020B0503020204020204" pitchFamily="34" charset="-122"/>
                        </a:rPr>
                        <a:t>转储</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latin typeface="微软雅黑" panose="020B0503020204020204" pitchFamily="34" charset="-122"/>
                          <a:ea typeface="微软雅黑" panose="020B0503020204020204" pitchFamily="34" charset="-122"/>
                        </a:rPr>
                        <a:t>A=200,</a:t>
                      </a:r>
                      <a:r>
                        <a:rPr lang="en-US" altLang="zh-CN" dirty="0">
                          <a:solidFill>
                            <a:srgbClr val="FF0000"/>
                          </a:solidFill>
                          <a:latin typeface="微软雅黑" panose="020B0503020204020204" pitchFamily="34" charset="-122"/>
                          <a:ea typeface="微软雅黑" panose="020B0503020204020204" pitchFamily="34" charset="-122"/>
                        </a:rPr>
                        <a:t>B=100</a:t>
                      </a:r>
                      <a:endParaRPr lang="zh-CN" altLang="en-US" dirty="0">
                        <a:solidFill>
                          <a:srgbClr val="FF000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36525" y="788988"/>
            <a:ext cx="8778875" cy="3785652"/>
          </a:xfrm>
          <a:prstGeom prst="rect">
            <a:avLst/>
          </a:prstGeom>
          <a:noFill/>
          <a:ln w="9525">
            <a:noFill/>
            <a:miter lim="800000"/>
            <a:headEnd/>
            <a:tailEnd/>
          </a:ln>
        </p:spPr>
        <p:txBody>
          <a:bodyPr>
            <a:spAutoFit/>
          </a:bodyPr>
          <a:lstStyle/>
          <a:p>
            <a:pPr>
              <a:spcBef>
                <a:spcPct val="50000"/>
              </a:spcBef>
            </a:pPr>
            <a:r>
              <a:rPr lang="en-US" altLang="zh-CN" b="1" dirty="0"/>
              <a:t>2</a:t>
            </a:r>
            <a:r>
              <a:rPr lang="zh-CN" altLang="en-US" b="1" dirty="0">
                <a:latin typeface="Times New Roman" pitchFamily="18" charset="0"/>
              </a:rPr>
              <a:t>、备份策略</a:t>
            </a:r>
            <a:endParaRPr lang="zh-CN" altLang="en-US" b="1" dirty="0"/>
          </a:p>
          <a:p>
            <a:pPr>
              <a:spcBef>
                <a:spcPct val="50000"/>
              </a:spcBef>
            </a:pPr>
            <a:r>
              <a:rPr lang="en-US" altLang="zh-CN" dirty="0"/>
              <a:t>1</a:t>
            </a:r>
            <a:r>
              <a:rPr lang="zh-CN" altLang="en-US" dirty="0">
                <a:latin typeface="Times New Roman" pitchFamily="18" charset="0"/>
              </a:rPr>
              <a:t>）海量备份</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方法：定期或不定期将数据库全部数据转储。</a:t>
            </a:r>
            <a:endParaRPr lang="zh-CN" altLang="en-US" dirty="0"/>
          </a:p>
          <a:p>
            <a:pPr>
              <a:spcBef>
                <a:spcPct val="50000"/>
              </a:spcBef>
            </a:pPr>
            <a:r>
              <a:rPr lang="zh-CN" altLang="en-US" dirty="0">
                <a:latin typeface="宋体" pitchFamily="2" charset="-122"/>
              </a:rPr>
              <a:t>②</a:t>
            </a:r>
            <a:r>
              <a:rPr lang="zh-CN" altLang="en-US" dirty="0"/>
              <a:t> </a:t>
            </a:r>
            <a:r>
              <a:rPr lang="zh-CN" altLang="en-US" dirty="0">
                <a:latin typeface="Times New Roman" pitchFamily="18" charset="0"/>
              </a:rPr>
              <a:t>优点：简单。</a:t>
            </a:r>
            <a:endParaRPr lang="zh-CN" altLang="en-US" dirty="0"/>
          </a:p>
          <a:p>
            <a:pPr>
              <a:spcBef>
                <a:spcPct val="50000"/>
              </a:spcBef>
            </a:pPr>
            <a:r>
              <a:rPr lang="zh-CN" altLang="en-US" dirty="0">
                <a:latin typeface="宋体" pitchFamily="2" charset="-122"/>
              </a:rPr>
              <a:t>③</a:t>
            </a:r>
            <a:r>
              <a:rPr lang="zh-CN" altLang="en-US" dirty="0"/>
              <a:t> </a:t>
            </a:r>
            <a:r>
              <a:rPr lang="zh-CN" altLang="en-US" dirty="0">
                <a:latin typeface="Times New Roman" pitchFamily="18" charset="0"/>
              </a:rPr>
              <a:t>缺点：重复转储；</a:t>
            </a:r>
            <a:endParaRPr lang="zh-CN" altLang="en-US" dirty="0"/>
          </a:p>
          <a:p>
            <a:pPr>
              <a:spcBef>
                <a:spcPct val="50000"/>
              </a:spcBef>
            </a:pPr>
            <a:r>
              <a:rPr lang="zh-CN" altLang="en-US" dirty="0">
                <a:latin typeface="Times New Roman" pitchFamily="18" charset="0"/>
              </a:rPr>
              <a:t>转储量大；</a:t>
            </a:r>
            <a:endParaRPr lang="zh-CN" altLang="en-US" dirty="0"/>
          </a:p>
          <a:p>
            <a:pPr>
              <a:spcBef>
                <a:spcPct val="50000"/>
              </a:spcBef>
            </a:pPr>
            <a:r>
              <a:rPr lang="zh-CN" altLang="en-US" dirty="0">
                <a:latin typeface="Times New Roman" pitchFamily="18" charset="0"/>
              </a:rPr>
              <a:t>停止运行（多为静态转储）。</a:t>
            </a:r>
            <a:endParaRPr lang="zh-CN" altLang="en-US" dirty="0"/>
          </a:p>
        </p:txBody>
      </p:sp>
      <p:sp>
        <p:nvSpPr>
          <p:cNvPr id="16387" name="AutoShape 3"/>
          <p:cNvSpPr>
            <a:spLocks noChangeArrowheads="1"/>
          </p:cNvSpPr>
          <p:nvPr/>
        </p:nvSpPr>
        <p:spPr bwMode="auto">
          <a:xfrm>
            <a:off x="8316913" y="491807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A4A714E6-9499-4B9D-945F-12ACD332B638}" type="slidenum">
              <a:rPr lang="en-US" altLang="zh-CN" smtClean="0"/>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36525" y="781050"/>
            <a:ext cx="8778875" cy="5447645"/>
          </a:xfrm>
          <a:prstGeom prst="rect">
            <a:avLst/>
          </a:prstGeom>
          <a:noFill/>
          <a:ln w="9525">
            <a:noFill/>
            <a:miter lim="800000"/>
            <a:headEnd/>
            <a:tailEnd/>
          </a:ln>
        </p:spPr>
        <p:txBody>
          <a:bodyPr>
            <a:spAutoFit/>
          </a:bodyPr>
          <a:lstStyle/>
          <a:p>
            <a:r>
              <a:rPr lang="en-US" altLang="zh-CN" dirty="0"/>
              <a:t>2</a:t>
            </a:r>
            <a:r>
              <a:rPr lang="zh-CN" altLang="en-US" dirty="0"/>
              <a:t>）增量备份（</a:t>
            </a:r>
            <a:r>
              <a:rPr lang="en-US" altLang="zh-CN" dirty="0"/>
              <a:t>incremental clumping</a:t>
            </a:r>
            <a:r>
              <a:rPr lang="zh-CN" altLang="en-US" dirty="0"/>
              <a:t>）</a:t>
            </a:r>
          </a:p>
          <a:p>
            <a:r>
              <a:rPr lang="zh-CN" altLang="en-US" dirty="0"/>
              <a:t>① 方法：每次转储上次转储后更新过的数据。</a:t>
            </a:r>
          </a:p>
          <a:p>
            <a:r>
              <a:rPr lang="zh-CN" altLang="en-US" dirty="0"/>
              <a:t>② 优点：备份量小。</a:t>
            </a:r>
          </a:p>
          <a:p>
            <a:r>
              <a:rPr lang="zh-CN" altLang="en-US" dirty="0"/>
              <a:t>③ 缺点：恢复过程较复杂。</a:t>
            </a:r>
            <a:endParaRPr lang="en-US" altLang="zh-CN" dirty="0"/>
          </a:p>
          <a:p>
            <a:r>
              <a:rPr lang="zh-CN" altLang="en-US" dirty="0"/>
              <a:t>（完全、</a:t>
            </a:r>
            <a:endParaRPr lang="en-US" altLang="zh-CN" dirty="0"/>
          </a:p>
          <a:p>
            <a:r>
              <a:rPr lang="en-US" altLang="zh-CN" dirty="0"/>
              <a:t>   </a:t>
            </a:r>
            <a:r>
              <a:rPr lang="zh-CN" altLang="en-US" b="1" dirty="0"/>
              <a:t>累积</a:t>
            </a:r>
            <a:r>
              <a:rPr lang="en-US" altLang="zh-CN" b="1" dirty="0"/>
              <a:t>——</a:t>
            </a:r>
            <a:r>
              <a:rPr lang="zh-CN" altLang="en-US" b="1" dirty="0"/>
              <a:t>自上次完全备份或者累积备份之后的修改、</a:t>
            </a:r>
            <a:endParaRPr lang="en-US" altLang="zh-CN" b="1" dirty="0"/>
          </a:p>
          <a:p>
            <a:r>
              <a:rPr lang="en-US" altLang="zh-CN" dirty="0"/>
              <a:t>   </a:t>
            </a:r>
            <a:r>
              <a:rPr lang="zh-CN" altLang="en-US" dirty="0"/>
              <a:t>增量</a:t>
            </a:r>
            <a:r>
              <a:rPr lang="en-US" altLang="zh-CN" dirty="0"/>
              <a:t>——</a:t>
            </a:r>
            <a:r>
              <a:rPr lang="zh-CN" altLang="en-US" dirty="0"/>
              <a:t>自上次完全或者累积或者增量备份之后的修改）</a:t>
            </a:r>
          </a:p>
          <a:p>
            <a:pPr>
              <a:spcBef>
                <a:spcPct val="50000"/>
              </a:spcBef>
            </a:pPr>
            <a:endParaRPr lang="zh-CN" altLang="en-US" dirty="0"/>
          </a:p>
          <a:p>
            <a:pPr>
              <a:spcBef>
                <a:spcPct val="50000"/>
              </a:spcBef>
            </a:pPr>
            <a:r>
              <a:rPr lang="en-US" altLang="zh-CN" dirty="0"/>
              <a:t>3</a:t>
            </a:r>
            <a:r>
              <a:rPr lang="zh-CN" altLang="en-US" dirty="0">
                <a:latin typeface="Times New Roman" pitchFamily="18" charset="0"/>
              </a:rPr>
              <a:t>）写副本</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方法：每次写时，同时写另一个副本。</a:t>
            </a:r>
            <a:endParaRPr lang="zh-CN" altLang="en-US" dirty="0"/>
          </a:p>
          <a:p>
            <a:pPr>
              <a:spcBef>
                <a:spcPct val="50000"/>
              </a:spcBef>
            </a:pPr>
            <a:r>
              <a:rPr lang="zh-CN" altLang="en-US" dirty="0">
                <a:latin typeface="宋体" pitchFamily="2" charset="-122"/>
              </a:rPr>
              <a:t>②</a:t>
            </a:r>
            <a:r>
              <a:rPr lang="zh-CN" altLang="en-US" dirty="0"/>
              <a:t> </a:t>
            </a:r>
            <a:r>
              <a:rPr lang="zh-CN" altLang="en-US" dirty="0">
                <a:latin typeface="Times New Roman" pitchFamily="18" charset="0"/>
              </a:rPr>
              <a:t>优点：简单。</a:t>
            </a:r>
            <a:endParaRPr lang="zh-CN" altLang="en-US" dirty="0"/>
          </a:p>
          <a:p>
            <a:pPr>
              <a:spcBef>
                <a:spcPct val="50000"/>
              </a:spcBef>
            </a:pPr>
            <a:r>
              <a:rPr lang="zh-CN" altLang="en-US" dirty="0">
                <a:latin typeface="宋体" pitchFamily="2" charset="-122"/>
              </a:rPr>
              <a:t>③</a:t>
            </a:r>
            <a:r>
              <a:rPr lang="zh-CN" altLang="en-US" dirty="0"/>
              <a:t> </a:t>
            </a:r>
            <a:r>
              <a:rPr lang="zh-CN" altLang="en-US" dirty="0">
                <a:latin typeface="Times New Roman" pitchFamily="18" charset="0"/>
              </a:rPr>
              <a:t>缺点：重复写，操作效率下降。</a:t>
            </a:r>
            <a:endParaRPr lang="zh-CN" altLang="en-US" dirty="0"/>
          </a:p>
        </p:txBody>
      </p:sp>
      <p:sp>
        <p:nvSpPr>
          <p:cNvPr id="17411" name="AutoShape 3"/>
          <p:cNvSpPr>
            <a:spLocks noChangeArrowheads="1"/>
          </p:cNvSpPr>
          <p:nvPr/>
        </p:nvSpPr>
        <p:spPr bwMode="auto">
          <a:xfrm>
            <a:off x="8316913" y="171767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A4A714E6-9499-4B9D-945F-12ACD332B638}" type="slidenum">
              <a:rPr lang="en-US" altLang="zh-CN" smtClean="0"/>
              <a:pPr>
                <a:defRPr/>
              </a:pPr>
              <a:t>28</a:t>
            </a:fld>
            <a:endParaRPr lang="en-US" altLang="zh-CN"/>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3573016"/>
            <a:ext cx="2111309" cy="42267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29</a:t>
            </a:fld>
            <a:endParaRPr lang="en-US" altLang="zh-CN"/>
          </a:p>
        </p:txBody>
      </p:sp>
      <p:sp>
        <p:nvSpPr>
          <p:cNvPr id="3" name="矩形 2"/>
          <p:cNvSpPr/>
          <p:nvPr/>
        </p:nvSpPr>
        <p:spPr>
          <a:xfrm>
            <a:off x="428596" y="71414"/>
            <a:ext cx="3555782" cy="461665"/>
          </a:xfrm>
          <a:prstGeom prst="rect">
            <a:avLst/>
          </a:prstGeom>
        </p:spPr>
        <p:txBody>
          <a:bodyPr wrap="none">
            <a:spAutoFit/>
          </a:bodyPr>
          <a:lstStyle/>
          <a:p>
            <a:pPr>
              <a:spcBef>
                <a:spcPct val="50000"/>
              </a:spcBef>
            </a:pPr>
            <a:r>
              <a:rPr lang="en-US" altLang="zh-CN" b="1" dirty="0">
                <a:latin typeface="Arial" charset="0"/>
                <a:cs typeface="Arial" charset="0"/>
              </a:rPr>
              <a:t>10.4.2  </a:t>
            </a:r>
            <a:r>
              <a:rPr lang="zh-CN" altLang="en-US" b="1" dirty="0">
                <a:latin typeface="Arial" charset="0"/>
                <a:ea typeface="黑体" pitchFamily="2" charset="-122"/>
              </a:rPr>
              <a:t>日志（</a:t>
            </a:r>
            <a:r>
              <a:rPr lang="en-US" altLang="zh-CN" b="1" dirty="0">
                <a:latin typeface="Arial" charset="0"/>
                <a:cs typeface="Arial" charset="0"/>
              </a:rPr>
              <a:t>logging</a:t>
            </a:r>
            <a:r>
              <a:rPr lang="zh-CN" altLang="en-US" b="1" dirty="0">
                <a:latin typeface="Arial" charset="0"/>
                <a:ea typeface="黑体" pitchFamily="2" charset="-122"/>
              </a:rPr>
              <a:t>）</a:t>
            </a:r>
            <a:endParaRPr lang="zh-CN" altLang="en-US" b="1" dirty="0">
              <a:latin typeface="Arial" charset="0"/>
              <a:cs typeface="Arial" charset="0"/>
            </a:endParaRPr>
          </a:p>
        </p:txBody>
      </p:sp>
      <p:pic>
        <p:nvPicPr>
          <p:cNvPr id="4" name="图片 3" descr="机组值班日志---事件描述事件类别.jpg"/>
          <p:cNvPicPr>
            <a:picLocks noChangeAspect="1"/>
          </p:cNvPicPr>
          <p:nvPr/>
        </p:nvPicPr>
        <p:blipFill>
          <a:blip r:embed="rId2" cstate="print"/>
          <a:stretch>
            <a:fillRect/>
          </a:stretch>
        </p:blipFill>
        <p:spPr>
          <a:xfrm>
            <a:off x="428596" y="1190326"/>
            <a:ext cx="7610475" cy="5557859"/>
          </a:xfrm>
          <a:prstGeom prst="rect">
            <a:avLst/>
          </a:prstGeom>
        </p:spPr>
      </p:pic>
      <p:grpSp>
        <p:nvGrpSpPr>
          <p:cNvPr id="8" name="组合 7"/>
          <p:cNvGrpSpPr/>
          <p:nvPr/>
        </p:nvGrpSpPr>
        <p:grpSpPr>
          <a:xfrm>
            <a:off x="3071802" y="442909"/>
            <a:ext cx="4143404" cy="1571636"/>
            <a:chOff x="3071802" y="214290"/>
            <a:chExt cx="4143404" cy="1571636"/>
          </a:xfrm>
        </p:grpSpPr>
        <p:sp>
          <p:nvSpPr>
            <p:cNvPr id="6" name="椭圆 5"/>
            <p:cNvSpPr/>
            <p:nvPr/>
          </p:nvSpPr>
          <p:spPr>
            <a:xfrm>
              <a:off x="3071802" y="1285860"/>
              <a:ext cx="271464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标注 6"/>
            <p:cNvSpPr/>
            <p:nvPr/>
          </p:nvSpPr>
          <p:spPr>
            <a:xfrm>
              <a:off x="4929190" y="214290"/>
              <a:ext cx="2286016" cy="500066"/>
            </a:xfrm>
            <a:prstGeom prst="wedgeRoundRectCallout">
              <a:avLst>
                <a:gd name="adj1" fmla="val -67018"/>
                <a:gd name="adj2" fmla="val 162951"/>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日志本页号</a:t>
              </a:r>
            </a:p>
          </p:txBody>
        </p:sp>
      </p:grpSp>
      <p:grpSp>
        <p:nvGrpSpPr>
          <p:cNvPr id="16" name="组合 15"/>
          <p:cNvGrpSpPr/>
          <p:nvPr/>
        </p:nvGrpSpPr>
        <p:grpSpPr>
          <a:xfrm>
            <a:off x="759579" y="2804977"/>
            <a:ext cx="3000396" cy="1071570"/>
            <a:chOff x="642910" y="2643182"/>
            <a:chExt cx="3000396" cy="1071570"/>
          </a:xfrm>
        </p:grpSpPr>
        <p:sp>
          <p:nvSpPr>
            <p:cNvPr id="9" name="椭圆 8"/>
            <p:cNvSpPr/>
            <p:nvPr/>
          </p:nvSpPr>
          <p:spPr>
            <a:xfrm>
              <a:off x="642910" y="3357562"/>
              <a:ext cx="714380"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标注 12"/>
            <p:cNvSpPr/>
            <p:nvPr/>
          </p:nvSpPr>
          <p:spPr>
            <a:xfrm>
              <a:off x="1571604" y="2643182"/>
              <a:ext cx="2071702" cy="500066"/>
            </a:xfrm>
            <a:prstGeom prst="wedgeRoundRectCallout">
              <a:avLst>
                <a:gd name="adj1" fmla="val -70886"/>
                <a:gd name="adj2" fmla="val 98317"/>
                <a:gd name="adj3" fmla="val 16667"/>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事件开始时间</a:t>
              </a:r>
            </a:p>
          </p:txBody>
        </p:sp>
      </p:grpSp>
      <p:grpSp>
        <p:nvGrpSpPr>
          <p:cNvPr id="10" name="组合 9"/>
          <p:cNvGrpSpPr/>
          <p:nvPr/>
        </p:nvGrpSpPr>
        <p:grpSpPr>
          <a:xfrm>
            <a:off x="2500298" y="3859126"/>
            <a:ext cx="2286016" cy="1265633"/>
            <a:chOff x="2500298" y="3859126"/>
            <a:chExt cx="2286016" cy="1265633"/>
          </a:xfrm>
        </p:grpSpPr>
        <p:sp>
          <p:nvSpPr>
            <p:cNvPr id="12" name="椭圆 11"/>
            <p:cNvSpPr/>
            <p:nvPr/>
          </p:nvSpPr>
          <p:spPr>
            <a:xfrm>
              <a:off x="2500298" y="3859126"/>
              <a:ext cx="228601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标注 13"/>
            <p:cNvSpPr/>
            <p:nvPr/>
          </p:nvSpPr>
          <p:spPr>
            <a:xfrm>
              <a:off x="2797525" y="4624693"/>
              <a:ext cx="1643074" cy="500066"/>
            </a:xfrm>
            <a:prstGeom prst="wedgeRoundRectCallout">
              <a:avLst>
                <a:gd name="adj1" fmla="val 8130"/>
                <a:gd name="adj2" fmla="val -110930"/>
                <a:gd name="adj3" fmla="val 16667"/>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事件描述</a:t>
              </a:r>
            </a:p>
          </p:txBody>
        </p:sp>
      </p:grpSp>
      <p:grpSp>
        <p:nvGrpSpPr>
          <p:cNvPr id="18" name="组合 17"/>
          <p:cNvGrpSpPr/>
          <p:nvPr/>
        </p:nvGrpSpPr>
        <p:grpSpPr>
          <a:xfrm>
            <a:off x="4643438" y="3586181"/>
            <a:ext cx="3714776" cy="1500198"/>
            <a:chOff x="4643438" y="3357562"/>
            <a:chExt cx="3714776" cy="1500198"/>
          </a:xfrm>
        </p:grpSpPr>
        <p:sp>
          <p:nvSpPr>
            <p:cNvPr id="11" name="椭圆 10"/>
            <p:cNvSpPr/>
            <p:nvPr/>
          </p:nvSpPr>
          <p:spPr>
            <a:xfrm>
              <a:off x="4643438" y="4357694"/>
              <a:ext cx="85725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标注 14"/>
            <p:cNvSpPr/>
            <p:nvPr/>
          </p:nvSpPr>
          <p:spPr>
            <a:xfrm>
              <a:off x="6286512" y="3357562"/>
              <a:ext cx="2071702" cy="500066"/>
            </a:xfrm>
            <a:prstGeom prst="wedgeRoundRectCallout">
              <a:avLst>
                <a:gd name="adj1" fmla="val -92727"/>
                <a:gd name="adj2" fmla="val 158641"/>
                <a:gd name="adj3" fmla="val 16667"/>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事件类别</a:t>
              </a:r>
            </a:p>
          </p:txBody>
        </p:sp>
      </p:grpSp>
      <p:sp>
        <p:nvSpPr>
          <p:cNvPr id="19" name="TextBox 18"/>
          <p:cNvSpPr txBox="1"/>
          <p:nvPr/>
        </p:nvSpPr>
        <p:spPr>
          <a:xfrm>
            <a:off x="714348" y="728661"/>
            <a:ext cx="2954655" cy="461665"/>
          </a:xfrm>
          <a:prstGeom prst="rect">
            <a:avLst/>
          </a:prstGeom>
          <a:noFill/>
        </p:spPr>
        <p:txBody>
          <a:bodyPr wrap="none" rtlCol="0">
            <a:spAutoFit/>
          </a:bodyPr>
          <a:lstStyle/>
          <a:p>
            <a:r>
              <a:rPr lang="zh-CN" altLang="en-US" dirty="0">
                <a:solidFill>
                  <a:srgbClr val="0000FF"/>
                </a:solidFill>
              </a:rPr>
              <a:t>某工厂机组值班日志</a:t>
            </a:r>
          </a:p>
        </p:txBody>
      </p:sp>
      <p:grpSp>
        <p:nvGrpSpPr>
          <p:cNvPr id="20" name="组合 19"/>
          <p:cNvGrpSpPr/>
          <p:nvPr/>
        </p:nvGrpSpPr>
        <p:grpSpPr>
          <a:xfrm>
            <a:off x="3071802" y="2844268"/>
            <a:ext cx="3098426" cy="1029175"/>
            <a:chOff x="3964380" y="2169311"/>
            <a:chExt cx="3098426" cy="1029175"/>
          </a:xfrm>
        </p:grpSpPr>
        <p:sp>
          <p:nvSpPr>
            <p:cNvPr id="21" name="椭圆 20"/>
            <p:cNvSpPr/>
            <p:nvPr/>
          </p:nvSpPr>
          <p:spPr>
            <a:xfrm>
              <a:off x="3964380" y="2841296"/>
              <a:ext cx="714380"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4991104" y="2169311"/>
              <a:ext cx="2071702" cy="500066"/>
            </a:xfrm>
            <a:prstGeom prst="wedgeRoundRectCallout">
              <a:avLst>
                <a:gd name="adj1" fmla="val -70886"/>
                <a:gd name="adj2" fmla="val 98317"/>
                <a:gd name="adj3" fmla="val 16667"/>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事件结束时间</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23528" y="260648"/>
            <a:ext cx="8640960" cy="1949508"/>
          </a:xfrm>
          <a:prstGeom prst="rect">
            <a:avLst/>
          </a:prstGeom>
          <a:noFill/>
          <a:ln w="9525">
            <a:noFill/>
            <a:miter lim="800000"/>
            <a:headEnd/>
            <a:tailEnd/>
          </a:ln>
        </p:spPr>
        <p:txBody>
          <a:bodyPr wrap="square">
            <a:spAutoFit/>
          </a:bodyPr>
          <a:lstStyle/>
          <a:p>
            <a:pPr>
              <a:lnSpc>
                <a:spcPct val="150000"/>
              </a:lnSpc>
            </a:pPr>
            <a:r>
              <a:rPr lang="en-US" altLang="zh-CN" sz="2800" b="1" dirty="0">
                <a:ea typeface="黑体" pitchFamily="2" charset="-122"/>
              </a:rPr>
              <a:t>10.1 </a:t>
            </a:r>
            <a:r>
              <a:rPr lang="zh-CN" altLang="en-US" sz="2800" b="1" dirty="0">
                <a:ea typeface="黑体" pitchFamily="2" charset="-122"/>
              </a:rPr>
              <a:t>事务的基本概念（</a:t>
            </a:r>
            <a:r>
              <a:rPr lang="en-US" altLang="zh-CN" sz="2800" b="1" dirty="0">
                <a:ea typeface="黑体" pitchFamily="2" charset="-122"/>
              </a:rPr>
              <a:t>transaction</a:t>
            </a:r>
            <a:r>
              <a:rPr lang="zh-CN" altLang="en-US" sz="2800" b="1" dirty="0">
                <a:ea typeface="黑体" pitchFamily="2" charset="-122"/>
              </a:rPr>
              <a:t>）</a:t>
            </a:r>
          </a:p>
          <a:p>
            <a:pPr>
              <a:lnSpc>
                <a:spcPct val="150000"/>
              </a:lnSpc>
            </a:pPr>
            <a:r>
              <a:rPr lang="en-US" altLang="zh-CN" sz="2800" dirty="0"/>
              <a:t>1</a:t>
            </a:r>
            <a:r>
              <a:rPr lang="zh-CN" altLang="en-US" sz="2800" dirty="0">
                <a:latin typeface="Times New Roman" pitchFamily="18" charset="0"/>
              </a:rPr>
              <a:t>、定义</a:t>
            </a:r>
            <a:endParaRPr lang="zh-CN" altLang="en-US" sz="2800" dirty="0"/>
          </a:p>
          <a:p>
            <a:pPr>
              <a:lnSpc>
                <a:spcPct val="150000"/>
              </a:lnSpc>
            </a:pPr>
            <a:r>
              <a:rPr lang="zh-CN" altLang="en-US" sz="2800" dirty="0">
                <a:latin typeface="Times New Roman" pitchFamily="18" charset="0"/>
              </a:rPr>
              <a:t>构成一个独立逻辑工作单位的数据库操作集。</a:t>
            </a:r>
            <a:endParaRPr lang="en-US" altLang="zh-CN" sz="2800" dirty="0">
              <a:latin typeface="Times New Roman" pitchFamily="18" charset="0"/>
            </a:endParaRPr>
          </a:p>
        </p:txBody>
      </p:sp>
      <p:sp>
        <p:nvSpPr>
          <p:cNvPr id="6147" name="AutoShape 3"/>
          <p:cNvSpPr>
            <a:spLocks noChangeArrowheads="1"/>
          </p:cNvSpPr>
          <p:nvPr/>
        </p:nvSpPr>
        <p:spPr bwMode="auto">
          <a:xfrm>
            <a:off x="8316913" y="10525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A4A714E6-9499-4B9D-945F-12ACD332B638}" type="slidenum">
              <a:rPr lang="en-US" altLang="zh-CN" smtClean="0"/>
              <a:pPr>
                <a:defRPr/>
              </a:pPr>
              <a:t>3</a:t>
            </a:fld>
            <a:endParaRPr lang="en-US" altLang="zh-CN"/>
          </a:p>
        </p:txBody>
      </p:sp>
      <p:sp>
        <p:nvSpPr>
          <p:cNvPr id="6" name="横卷形 5">
            <a:extLst>
              <a:ext uri="{FF2B5EF4-FFF2-40B4-BE49-F238E27FC236}">
                <a16:creationId xmlns:a16="http://schemas.microsoft.com/office/drawing/2014/main" id="{7E87E916-7953-4DAC-A6D1-1BA031214633}"/>
              </a:ext>
            </a:extLst>
          </p:cNvPr>
          <p:cNvSpPr/>
          <p:nvPr/>
        </p:nvSpPr>
        <p:spPr>
          <a:xfrm>
            <a:off x="708551" y="2279986"/>
            <a:ext cx="7572428" cy="100013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事务</a:t>
            </a:r>
            <a:r>
              <a:rPr lang="en-US" altLang="zh-CN" dirty="0"/>
              <a:t>——transaction——</a:t>
            </a:r>
            <a:r>
              <a:rPr lang="zh-CN" altLang="en-US" dirty="0"/>
              <a:t>交易、买卖</a:t>
            </a:r>
          </a:p>
        </p:txBody>
      </p:sp>
      <p:sp>
        <p:nvSpPr>
          <p:cNvPr id="7" name="圆角矩形标注 6">
            <a:extLst>
              <a:ext uri="{FF2B5EF4-FFF2-40B4-BE49-F238E27FC236}">
                <a16:creationId xmlns:a16="http://schemas.microsoft.com/office/drawing/2014/main" id="{4990FC76-C955-4628-9723-4041865A6D7C}"/>
              </a:ext>
            </a:extLst>
          </p:cNvPr>
          <p:cNvSpPr/>
          <p:nvPr/>
        </p:nvSpPr>
        <p:spPr>
          <a:xfrm>
            <a:off x="323528" y="3789040"/>
            <a:ext cx="8501122" cy="2304256"/>
          </a:xfrm>
          <a:prstGeom prst="wedgeRoundRectCallout">
            <a:avLst>
              <a:gd name="adj1" fmla="val -29922"/>
              <a:gd name="adj2" fmla="val -669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现代计算机的运行原理及硬件特点使得事务处理任务艰巨，</a:t>
            </a:r>
            <a:r>
              <a:rPr lang="en-US" altLang="zh-CN" dirty="0"/>
              <a:t>DBMS</a:t>
            </a:r>
            <a:r>
              <a:rPr lang="zh-CN" altLang="en-US" dirty="0"/>
              <a:t>提供数据共享服务的需求使得事务处理更加复杂。</a:t>
            </a:r>
            <a:endParaRPr lang="en-US" altLang="zh-CN" dirty="0"/>
          </a:p>
          <a:p>
            <a:r>
              <a:rPr lang="en-US" altLang="zh-CN" dirty="0">
                <a:latin typeface="宋体" panose="02010600030101010101" pitchFamily="2" charset="-122"/>
                <a:ea typeface="宋体" panose="02010600030101010101" pitchFamily="2" charset="-122"/>
              </a:rPr>
              <a:t>    ↓</a:t>
            </a:r>
            <a:endParaRPr lang="en-US" altLang="zh-CN" dirty="0"/>
          </a:p>
          <a:p>
            <a:r>
              <a:rPr lang="zh-CN" altLang="en-US" dirty="0"/>
              <a:t>事务处理成为数据库的核心问题之一，标志性人物：</a:t>
            </a:r>
            <a:r>
              <a:rPr lang="en-US" altLang="zh-CN" dirty="0"/>
              <a:t>Jim Gray</a:t>
            </a:r>
            <a:r>
              <a:rPr lang="zh-CN" alt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30</a:t>
            </a:fld>
            <a:endParaRPr lang="en-US" altLang="zh-CN"/>
          </a:p>
        </p:txBody>
      </p:sp>
      <p:pic>
        <p:nvPicPr>
          <p:cNvPr id="3" name="图片 2" descr="电站通讯设备值班日志---操作及新值旧值.png"/>
          <p:cNvPicPr>
            <a:picLocks noChangeAspect="1"/>
          </p:cNvPicPr>
          <p:nvPr/>
        </p:nvPicPr>
        <p:blipFill>
          <a:blip r:embed="rId2" cstate="print"/>
          <a:stretch>
            <a:fillRect/>
          </a:stretch>
        </p:blipFill>
        <p:spPr>
          <a:xfrm>
            <a:off x="285720" y="1094757"/>
            <a:ext cx="7572428" cy="5620391"/>
          </a:xfrm>
          <a:prstGeom prst="rect">
            <a:avLst/>
          </a:prstGeom>
        </p:spPr>
      </p:pic>
      <p:grpSp>
        <p:nvGrpSpPr>
          <p:cNvPr id="9" name="组合 8"/>
          <p:cNvGrpSpPr/>
          <p:nvPr/>
        </p:nvGrpSpPr>
        <p:grpSpPr>
          <a:xfrm>
            <a:off x="6000760" y="2044115"/>
            <a:ext cx="2357454" cy="1928826"/>
            <a:chOff x="6000760" y="2044115"/>
            <a:chExt cx="2357454" cy="1928826"/>
          </a:xfrm>
        </p:grpSpPr>
        <p:sp>
          <p:nvSpPr>
            <p:cNvPr id="5" name="椭圆 4"/>
            <p:cNvSpPr/>
            <p:nvPr/>
          </p:nvSpPr>
          <p:spPr>
            <a:xfrm>
              <a:off x="6000760" y="2044115"/>
              <a:ext cx="857256"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标注 5"/>
            <p:cNvSpPr/>
            <p:nvPr/>
          </p:nvSpPr>
          <p:spPr>
            <a:xfrm>
              <a:off x="6286512" y="3472875"/>
              <a:ext cx="2071702" cy="500066"/>
            </a:xfrm>
            <a:prstGeom prst="wedgeRoundRectCallout">
              <a:avLst>
                <a:gd name="adj1" fmla="val -21288"/>
                <a:gd name="adj2" fmla="val -271165"/>
                <a:gd name="adj3" fmla="val 16667"/>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新值与旧值</a:t>
              </a:r>
            </a:p>
          </p:txBody>
        </p:sp>
        <p:sp>
          <p:nvSpPr>
            <p:cNvPr id="7" name="椭圆 6"/>
            <p:cNvSpPr/>
            <p:nvPr/>
          </p:nvSpPr>
          <p:spPr>
            <a:xfrm>
              <a:off x="6929454" y="2044115"/>
              <a:ext cx="857256"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1071538" y="615355"/>
            <a:ext cx="3570208" cy="461665"/>
          </a:xfrm>
          <a:prstGeom prst="rect">
            <a:avLst/>
          </a:prstGeom>
          <a:noFill/>
        </p:spPr>
        <p:txBody>
          <a:bodyPr wrap="square" rtlCol="0">
            <a:spAutoFit/>
          </a:bodyPr>
          <a:lstStyle/>
          <a:p>
            <a:r>
              <a:rPr lang="zh-CN" altLang="en-US" dirty="0">
                <a:solidFill>
                  <a:srgbClr val="0000FF"/>
                </a:solidFill>
              </a:rPr>
              <a:t>某电站通讯设备监控日志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31</a:t>
            </a:fld>
            <a:endParaRPr lang="en-US" altLang="zh-CN"/>
          </a:p>
        </p:txBody>
      </p:sp>
      <p:pic>
        <p:nvPicPr>
          <p:cNvPr id="3" name="图片 2" descr="市场经理值班日志---处理状态.gif"/>
          <p:cNvPicPr>
            <a:picLocks noChangeAspect="1"/>
          </p:cNvPicPr>
          <p:nvPr/>
        </p:nvPicPr>
        <p:blipFill>
          <a:blip r:embed="rId2" cstate="print"/>
          <a:stretch>
            <a:fillRect/>
          </a:stretch>
        </p:blipFill>
        <p:spPr>
          <a:xfrm>
            <a:off x="71406" y="1214422"/>
            <a:ext cx="8429684" cy="5429288"/>
          </a:xfrm>
          <a:prstGeom prst="rect">
            <a:avLst/>
          </a:prstGeom>
        </p:spPr>
      </p:pic>
      <p:sp>
        <p:nvSpPr>
          <p:cNvPr id="4" name="TextBox 3"/>
          <p:cNvSpPr txBox="1"/>
          <p:nvPr/>
        </p:nvSpPr>
        <p:spPr>
          <a:xfrm>
            <a:off x="1000100" y="714356"/>
            <a:ext cx="2954655" cy="461665"/>
          </a:xfrm>
          <a:prstGeom prst="rect">
            <a:avLst/>
          </a:prstGeom>
          <a:noFill/>
        </p:spPr>
        <p:txBody>
          <a:bodyPr wrap="none" rtlCol="0">
            <a:spAutoFit/>
          </a:bodyPr>
          <a:lstStyle/>
          <a:p>
            <a:r>
              <a:rPr lang="zh-CN" altLang="en-US" dirty="0">
                <a:solidFill>
                  <a:srgbClr val="0000FF"/>
                </a:solidFill>
              </a:rPr>
              <a:t>某市场经理值班日志</a:t>
            </a:r>
          </a:p>
        </p:txBody>
      </p:sp>
      <p:grpSp>
        <p:nvGrpSpPr>
          <p:cNvPr id="8" name="组合 7"/>
          <p:cNvGrpSpPr/>
          <p:nvPr/>
        </p:nvGrpSpPr>
        <p:grpSpPr>
          <a:xfrm>
            <a:off x="4929190" y="442908"/>
            <a:ext cx="2714644" cy="2343150"/>
            <a:chOff x="4929190" y="442908"/>
            <a:chExt cx="2714644" cy="2343150"/>
          </a:xfrm>
        </p:grpSpPr>
        <p:sp>
          <p:nvSpPr>
            <p:cNvPr id="6" name="椭圆 5"/>
            <p:cNvSpPr/>
            <p:nvPr/>
          </p:nvSpPr>
          <p:spPr>
            <a:xfrm>
              <a:off x="6858016" y="1643050"/>
              <a:ext cx="785818" cy="1143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标注 6"/>
            <p:cNvSpPr/>
            <p:nvPr/>
          </p:nvSpPr>
          <p:spPr>
            <a:xfrm>
              <a:off x="4929190" y="442908"/>
              <a:ext cx="2286016" cy="1329907"/>
            </a:xfrm>
            <a:prstGeom prst="wedgeRoundRectCallout">
              <a:avLst>
                <a:gd name="adj1" fmla="val 38136"/>
                <a:gd name="adj2" fmla="val 67166"/>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事件处理状态：</a:t>
              </a:r>
              <a:endParaRPr lang="en-US" altLang="zh-CN" dirty="0"/>
            </a:p>
            <a:p>
              <a:pPr algn="ctr"/>
              <a:r>
                <a:rPr lang="zh-CN" altLang="en-US" dirty="0"/>
                <a:t>正在处理、</a:t>
              </a:r>
              <a:endParaRPr lang="en-US" altLang="zh-CN" dirty="0"/>
            </a:p>
            <a:p>
              <a:pPr algn="ctr"/>
              <a:r>
                <a:rPr lang="zh-CN" altLang="en-US" dirty="0"/>
                <a:t>处理完毕</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32</a:t>
            </a:fld>
            <a:endParaRPr lang="en-US" altLang="zh-CN"/>
          </a:p>
        </p:txBody>
      </p:sp>
      <p:sp>
        <p:nvSpPr>
          <p:cNvPr id="3" name="矩形 2"/>
          <p:cNvSpPr/>
          <p:nvPr/>
        </p:nvSpPr>
        <p:spPr>
          <a:xfrm>
            <a:off x="428596" y="642918"/>
            <a:ext cx="8429684" cy="3416320"/>
          </a:xfrm>
          <a:prstGeom prst="rect">
            <a:avLst/>
          </a:prstGeom>
        </p:spPr>
        <p:txBody>
          <a:bodyPr wrap="square">
            <a:spAutoFit/>
          </a:bodyPr>
          <a:lstStyle/>
          <a:p>
            <a:pPr>
              <a:spcBef>
                <a:spcPct val="50000"/>
              </a:spcBef>
            </a:pPr>
            <a:r>
              <a:rPr lang="en-US" altLang="zh-CN" b="1" dirty="0">
                <a:ea typeface="黑体" pitchFamily="2" charset="-122"/>
              </a:rPr>
              <a:t>10.</a:t>
            </a:r>
            <a:r>
              <a:rPr lang="en-US" altLang="zh-CN" b="1" dirty="0">
                <a:latin typeface="Arial" charset="0"/>
                <a:cs typeface="Arial" charset="0"/>
              </a:rPr>
              <a:t> 4.2  </a:t>
            </a:r>
            <a:r>
              <a:rPr lang="zh-CN" altLang="en-US" b="1" dirty="0">
                <a:latin typeface="Arial" charset="0"/>
                <a:ea typeface="黑体" pitchFamily="2" charset="-122"/>
              </a:rPr>
              <a:t>日志（</a:t>
            </a:r>
            <a:r>
              <a:rPr lang="en-US" altLang="zh-CN" b="1" dirty="0">
                <a:latin typeface="Arial" charset="0"/>
                <a:cs typeface="Arial" charset="0"/>
              </a:rPr>
              <a:t>logging</a:t>
            </a:r>
            <a:r>
              <a:rPr lang="zh-CN" altLang="en-US" b="1" dirty="0">
                <a:latin typeface="Arial" charset="0"/>
                <a:ea typeface="黑体" pitchFamily="2" charset="-122"/>
              </a:rPr>
              <a:t>）</a:t>
            </a:r>
            <a:endParaRPr lang="en-US" altLang="zh-CN" b="1" dirty="0">
              <a:latin typeface="Arial" charset="0"/>
              <a:ea typeface="黑体" pitchFamily="2" charset="-122"/>
            </a:endParaRPr>
          </a:p>
          <a:p>
            <a:pPr>
              <a:lnSpc>
                <a:spcPct val="150000"/>
              </a:lnSpc>
              <a:spcBef>
                <a:spcPct val="50000"/>
              </a:spcBef>
            </a:pPr>
            <a:r>
              <a:rPr lang="zh-CN" altLang="en-US" dirty="0">
                <a:latin typeface="宋体" pitchFamily="2" charset="-122"/>
                <a:cs typeface="Arial" charset="0"/>
              </a:rPr>
              <a:t>    </a:t>
            </a:r>
            <a:r>
              <a:rPr lang="zh-CN" altLang="en-US" dirty="0">
                <a:solidFill>
                  <a:srgbClr val="0000FF"/>
                </a:solidFill>
                <a:latin typeface="宋体" pitchFamily="2" charset="-122"/>
                <a:cs typeface="Arial" charset="0"/>
              </a:rPr>
              <a:t>实际生活中的日志</a:t>
            </a:r>
            <a:r>
              <a:rPr lang="en-US" altLang="zh-CN" dirty="0">
                <a:latin typeface="宋体" pitchFamily="2" charset="-122"/>
                <a:cs typeface="Arial" charset="0"/>
              </a:rPr>
              <a:t>——</a:t>
            </a:r>
            <a:r>
              <a:rPr lang="zh-CN" altLang="en-US" dirty="0">
                <a:latin typeface="宋体" pitchFamily="2" charset="-122"/>
                <a:cs typeface="Arial" charset="0"/>
              </a:rPr>
              <a:t>对某个设备、某种资源的动态变化过程的历史记录，以便对曾经发生的问题进行分析</a:t>
            </a:r>
            <a:endParaRPr lang="en-US" altLang="zh-CN" dirty="0">
              <a:latin typeface="宋体" pitchFamily="2" charset="-122"/>
              <a:cs typeface="Arial" charset="0"/>
            </a:endParaRPr>
          </a:p>
          <a:p>
            <a:pPr>
              <a:spcBef>
                <a:spcPct val="50000"/>
              </a:spcBef>
            </a:pPr>
            <a:r>
              <a:rPr lang="en-US" altLang="zh-CN" dirty="0">
                <a:latin typeface="宋体" pitchFamily="2" charset="-122"/>
                <a:cs typeface="Arial" charset="0"/>
              </a:rPr>
              <a:t>    ——</a:t>
            </a:r>
            <a:r>
              <a:rPr lang="zh-CN" altLang="en-US" dirty="0">
                <a:latin typeface="宋体" pitchFamily="2" charset="-122"/>
                <a:cs typeface="Arial" charset="0"/>
              </a:rPr>
              <a:t>故障分析</a:t>
            </a:r>
            <a:endParaRPr lang="en-US" altLang="zh-CN" dirty="0">
              <a:latin typeface="宋体" pitchFamily="2" charset="-122"/>
              <a:cs typeface="Arial" charset="0"/>
            </a:endParaRPr>
          </a:p>
          <a:p>
            <a:pPr>
              <a:spcBef>
                <a:spcPct val="50000"/>
              </a:spcBef>
            </a:pPr>
            <a:r>
              <a:rPr lang="en-US" altLang="zh-CN" dirty="0">
                <a:latin typeface="宋体" pitchFamily="2" charset="-122"/>
                <a:cs typeface="Arial" charset="0"/>
              </a:rPr>
              <a:t>    ——</a:t>
            </a:r>
            <a:r>
              <a:rPr lang="zh-CN" altLang="en-US" dirty="0">
                <a:latin typeface="宋体" pitchFamily="2" charset="-122"/>
                <a:cs typeface="Arial" charset="0"/>
              </a:rPr>
              <a:t>安全性分析</a:t>
            </a:r>
            <a:endParaRPr lang="en-US" altLang="zh-CN" dirty="0">
              <a:latin typeface="宋体" pitchFamily="2" charset="-122"/>
              <a:cs typeface="Arial" charset="0"/>
            </a:endParaRPr>
          </a:p>
          <a:p>
            <a:pPr>
              <a:spcBef>
                <a:spcPct val="50000"/>
              </a:spcBef>
            </a:pPr>
            <a:r>
              <a:rPr lang="en-US" altLang="zh-CN" dirty="0">
                <a:latin typeface="宋体" pitchFamily="2" charset="-122"/>
                <a:cs typeface="Arial" charset="0"/>
              </a:rPr>
              <a:t>    </a:t>
            </a:r>
            <a:r>
              <a:rPr lang="zh-CN" altLang="en-US" dirty="0">
                <a:latin typeface="宋体" pitchFamily="2" charset="-122"/>
                <a:cs typeface="Arial" charset="0"/>
              </a:rPr>
              <a:t>。。。</a:t>
            </a:r>
            <a:endParaRPr lang="en-US" altLang="zh-CN" dirty="0">
              <a:latin typeface="宋体" pitchFamily="2" charset="-122"/>
              <a:cs typeface="Arial" charset="0"/>
            </a:endParaRPr>
          </a:p>
        </p:txBody>
      </p:sp>
      <p:sp>
        <p:nvSpPr>
          <p:cNvPr id="4" name="圆角矩形标注 3"/>
          <p:cNvSpPr/>
          <p:nvPr/>
        </p:nvSpPr>
        <p:spPr>
          <a:xfrm>
            <a:off x="3795771" y="2592180"/>
            <a:ext cx="2428892" cy="612648"/>
          </a:xfrm>
          <a:prstGeom prst="wedgeRoundRectCallout">
            <a:avLst>
              <a:gd name="adj1" fmla="val -47275"/>
              <a:gd name="adj2" fmla="val -71353"/>
              <a:gd name="adj3" fmla="val 16667"/>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a:latin typeface="宋体" pitchFamily="2" charset="-122"/>
                <a:cs typeface="Arial" charset="0"/>
              </a:rPr>
              <a:t>时间、先后顺序</a:t>
            </a:r>
            <a:endParaRPr lang="zh-CN" altLang="en-US" dirty="0"/>
          </a:p>
        </p:txBody>
      </p:sp>
      <p:sp>
        <p:nvSpPr>
          <p:cNvPr id="5" name="圆角矩形标注 4"/>
          <p:cNvSpPr/>
          <p:nvPr/>
        </p:nvSpPr>
        <p:spPr>
          <a:xfrm>
            <a:off x="6635366" y="2599086"/>
            <a:ext cx="1643074" cy="612648"/>
          </a:xfrm>
          <a:prstGeom prst="wedgeRoundRectCallout">
            <a:avLst>
              <a:gd name="adj1" fmla="val -55681"/>
              <a:gd name="adj2" fmla="val -74238"/>
              <a:gd name="adj3" fmla="val 16667"/>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a:latin typeface="宋体" pitchFamily="2" charset="-122"/>
                <a:cs typeface="Arial" charset="0"/>
              </a:rPr>
              <a:t>地点</a:t>
            </a:r>
          </a:p>
        </p:txBody>
      </p:sp>
      <p:sp>
        <p:nvSpPr>
          <p:cNvPr id="7" name="圆角矩形标注 6"/>
          <p:cNvSpPr/>
          <p:nvPr/>
        </p:nvSpPr>
        <p:spPr>
          <a:xfrm>
            <a:off x="6563243" y="3680446"/>
            <a:ext cx="2428892" cy="612649"/>
          </a:xfrm>
          <a:prstGeom prst="wedgeRoundRectCallout">
            <a:avLst>
              <a:gd name="adj1" fmla="val -51048"/>
              <a:gd name="adj2" fmla="val -73331"/>
              <a:gd name="adj3" fmla="val 16667"/>
            </a:avLst>
          </a:prstGeom>
          <a:ln/>
        </p:spPr>
        <p:style>
          <a:lnRef idx="2">
            <a:schemeClr val="accent4"/>
          </a:lnRef>
          <a:fillRef idx="1">
            <a:schemeClr val="lt1"/>
          </a:fillRef>
          <a:effectRef idx="0">
            <a:schemeClr val="accent4"/>
          </a:effectRef>
          <a:fontRef idx="minor">
            <a:schemeClr val="dk1"/>
          </a:fontRef>
        </p:style>
        <p:txBody>
          <a:bodyPr rtlCol="0" anchor="ctr"/>
          <a:lstStyle/>
          <a:p>
            <a:r>
              <a:rPr lang="zh-CN" altLang="en-US" dirty="0">
                <a:latin typeface="宋体" pitchFamily="2" charset="-122"/>
                <a:cs typeface="Arial" charset="0"/>
              </a:rPr>
              <a:t>旧状态和新状态</a:t>
            </a:r>
          </a:p>
        </p:txBody>
      </p:sp>
      <p:sp>
        <p:nvSpPr>
          <p:cNvPr id="8" name="TextBox 7"/>
          <p:cNvSpPr txBox="1"/>
          <p:nvPr/>
        </p:nvSpPr>
        <p:spPr>
          <a:xfrm>
            <a:off x="444951" y="4489226"/>
            <a:ext cx="8286808" cy="1677639"/>
          </a:xfrm>
          <a:prstGeom prst="rect">
            <a:avLst/>
          </a:prstGeom>
          <a:noFill/>
        </p:spPr>
        <p:txBody>
          <a:bodyPr wrap="square" rtlCol="0">
            <a:spAutoFit/>
          </a:bodyPr>
          <a:lstStyle/>
          <a:p>
            <a:pPr>
              <a:lnSpc>
                <a:spcPct val="150000"/>
              </a:lnSpc>
            </a:pPr>
            <a:r>
              <a:rPr lang="zh-CN" altLang="en-US" dirty="0"/>
              <a:t>     </a:t>
            </a:r>
            <a:r>
              <a:rPr lang="zh-CN" altLang="en-US" dirty="0">
                <a:solidFill>
                  <a:srgbClr val="0000FF"/>
                </a:solidFill>
              </a:rPr>
              <a:t>在数据库系统中，数据库文件也是一种设备和资源，也有类似的需求，对应的有日志文件及其维护机制。</a:t>
            </a:r>
            <a:endParaRPr lang="en-US" altLang="zh-CN" dirty="0">
              <a:solidFill>
                <a:srgbClr val="0000FF"/>
              </a:solidFill>
            </a:endParaRPr>
          </a:p>
          <a:p>
            <a:pPr>
              <a:lnSpc>
                <a:spcPct val="150000"/>
              </a:lnSpc>
            </a:pPr>
            <a:r>
              <a:rPr lang="zh-CN" altLang="en-US" dirty="0">
                <a:solidFill>
                  <a:srgbClr val="FF0000"/>
                </a:solidFill>
              </a:rPr>
              <a:t>     </a:t>
            </a:r>
            <a:r>
              <a:rPr lang="zh-CN" altLang="en-US" b="1" dirty="0">
                <a:solidFill>
                  <a:srgbClr val="FF0000"/>
                </a:solidFill>
              </a:rPr>
              <a:t>有了日志，数据库的恢复子系统就有了“自己的数据”。</a:t>
            </a:r>
          </a:p>
        </p:txBody>
      </p:sp>
      <p:sp>
        <p:nvSpPr>
          <p:cNvPr id="9" name="圆角矩形标注 6">
            <a:extLst>
              <a:ext uri="{FF2B5EF4-FFF2-40B4-BE49-F238E27FC236}">
                <a16:creationId xmlns:a16="http://schemas.microsoft.com/office/drawing/2014/main" id="{E7538D60-5201-4A5F-8DD6-6D9A5F19ECD3}"/>
              </a:ext>
            </a:extLst>
          </p:cNvPr>
          <p:cNvSpPr/>
          <p:nvPr/>
        </p:nvSpPr>
        <p:spPr>
          <a:xfrm>
            <a:off x="3803163" y="3680447"/>
            <a:ext cx="2428892" cy="612649"/>
          </a:xfrm>
          <a:prstGeom prst="wedgeRoundRectCallout">
            <a:avLst>
              <a:gd name="adj1" fmla="val -43030"/>
              <a:gd name="adj2" fmla="val -76096"/>
              <a:gd name="adj3" fmla="val 16667"/>
            </a:avLst>
          </a:prstGeom>
          <a:ln/>
        </p:spPr>
        <p:style>
          <a:lnRef idx="2">
            <a:schemeClr val="accent4"/>
          </a:lnRef>
          <a:fillRef idx="1">
            <a:schemeClr val="lt1"/>
          </a:fillRef>
          <a:effectRef idx="0">
            <a:schemeClr val="accent4"/>
          </a:effectRef>
          <a:fontRef idx="minor">
            <a:schemeClr val="dk1"/>
          </a:fontRef>
        </p:style>
        <p:txBody>
          <a:bodyPr rtlCol="0" anchor="ctr"/>
          <a:lstStyle/>
          <a:p>
            <a:r>
              <a:rPr lang="zh-CN" altLang="en-US" dirty="0">
                <a:latin typeface="宋体" pitchFamily="2" charset="-122"/>
                <a:cs typeface="Arial" charset="0"/>
              </a:rPr>
              <a:t>是否正常完成</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136525" y="776288"/>
            <a:ext cx="8778875" cy="5078313"/>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10.</a:t>
            </a:r>
            <a:r>
              <a:rPr lang="en-US" altLang="zh-CN" b="1" dirty="0">
                <a:latin typeface="Arial" charset="0"/>
                <a:cs typeface="Arial" charset="0"/>
              </a:rPr>
              <a:t> 4.2  </a:t>
            </a:r>
            <a:r>
              <a:rPr lang="zh-CN" altLang="en-US" b="1" dirty="0">
                <a:latin typeface="Arial" charset="0"/>
                <a:ea typeface="黑体" pitchFamily="2" charset="-122"/>
              </a:rPr>
              <a:t>日志（</a:t>
            </a:r>
            <a:r>
              <a:rPr lang="en-US" altLang="zh-CN" b="1" dirty="0">
                <a:latin typeface="Arial" charset="0"/>
                <a:cs typeface="Arial" charset="0"/>
              </a:rPr>
              <a:t>logging</a:t>
            </a:r>
            <a:r>
              <a:rPr lang="zh-CN" altLang="en-US" b="1" dirty="0">
                <a:latin typeface="Arial" charset="0"/>
                <a:ea typeface="黑体" pitchFamily="2" charset="-122"/>
              </a:rPr>
              <a:t>）</a:t>
            </a:r>
            <a:endParaRPr lang="zh-CN" altLang="en-US" b="1" dirty="0">
              <a:latin typeface="Arial" charset="0"/>
              <a:cs typeface="Arial" charset="0"/>
            </a:endParaRPr>
          </a:p>
          <a:p>
            <a:pPr>
              <a:spcBef>
                <a:spcPct val="50000"/>
              </a:spcBef>
            </a:pPr>
            <a:r>
              <a:rPr lang="en-US" altLang="zh-CN" b="1" dirty="0"/>
              <a:t>1</a:t>
            </a:r>
            <a:r>
              <a:rPr lang="zh-CN" altLang="en-US" b="1" dirty="0">
                <a:latin typeface="Times New Roman" pitchFamily="18" charset="0"/>
              </a:rPr>
              <a:t>、日志概念</a:t>
            </a:r>
            <a:endParaRPr lang="zh-CN" altLang="en-US" b="1" dirty="0"/>
          </a:p>
          <a:p>
            <a:pPr>
              <a:spcBef>
                <a:spcPct val="50000"/>
              </a:spcBef>
            </a:pPr>
            <a:r>
              <a:rPr lang="en-US" altLang="zh-CN" dirty="0">
                <a:latin typeface="Times New Roman" pitchFamily="18" charset="0"/>
              </a:rPr>
              <a:t>——</a:t>
            </a:r>
            <a:r>
              <a:rPr lang="zh-CN" altLang="en-US" dirty="0">
                <a:latin typeface="Times New Roman" pitchFamily="18" charset="0"/>
              </a:rPr>
              <a:t>记录</a:t>
            </a:r>
            <a:r>
              <a:rPr lang="zh-CN" altLang="en-US" dirty="0">
                <a:solidFill>
                  <a:srgbClr val="0000FF"/>
                </a:solidFill>
                <a:latin typeface="Times New Roman" pitchFamily="18" charset="0"/>
              </a:rPr>
              <a:t>事务</a:t>
            </a:r>
            <a:r>
              <a:rPr lang="zh-CN" altLang="en-US" dirty="0">
                <a:latin typeface="Times New Roman" pitchFamily="18" charset="0"/>
              </a:rPr>
              <a:t>对数据库</a:t>
            </a:r>
            <a:r>
              <a:rPr lang="zh-CN" altLang="en-US" dirty="0">
                <a:solidFill>
                  <a:srgbClr val="0000FF"/>
                </a:solidFill>
                <a:latin typeface="Times New Roman" pitchFamily="18" charset="0"/>
              </a:rPr>
              <a:t>更新操作</a:t>
            </a:r>
            <a:r>
              <a:rPr lang="zh-CN" altLang="en-US" dirty="0">
                <a:latin typeface="Times New Roman" pitchFamily="18" charset="0"/>
              </a:rPr>
              <a:t>的文件称之为日志文件。</a:t>
            </a:r>
            <a:endParaRPr lang="zh-CN" altLang="en-US" dirty="0"/>
          </a:p>
          <a:p>
            <a:pPr>
              <a:spcBef>
                <a:spcPct val="50000"/>
              </a:spcBef>
            </a:pPr>
            <a:r>
              <a:rPr lang="en-US" altLang="zh-CN" b="1" dirty="0"/>
              <a:t>2</a:t>
            </a:r>
            <a:r>
              <a:rPr lang="zh-CN" altLang="en-US" b="1" dirty="0">
                <a:latin typeface="Times New Roman" pitchFamily="18" charset="0"/>
              </a:rPr>
              <a:t>、日志文件类型</a:t>
            </a:r>
            <a:endParaRPr lang="zh-CN" altLang="en-US" b="1" dirty="0"/>
          </a:p>
          <a:p>
            <a:pPr>
              <a:spcBef>
                <a:spcPct val="50000"/>
              </a:spcBef>
            </a:pPr>
            <a:r>
              <a:rPr lang="en-US" altLang="zh-CN" dirty="0"/>
              <a:t>1</a:t>
            </a:r>
            <a:r>
              <a:rPr lang="zh-CN" altLang="en-US" dirty="0">
                <a:latin typeface="Times New Roman" pitchFamily="18" charset="0"/>
              </a:rPr>
              <a:t>）以记录为单位的日志文件；</a:t>
            </a:r>
            <a:endParaRPr lang="zh-CN" altLang="en-US" dirty="0"/>
          </a:p>
          <a:p>
            <a:pPr>
              <a:spcBef>
                <a:spcPct val="50000"/>
              </a:spcBef>
            </a:pPr>
            <a:r>
              <a:rPr lang="en-US" altLang="zh-CN" dirty="0"/>
              <a:t>2</a:t>
            </a:r>
            <a:r>
              <a:rPr lang="zh-CN" altLang="en-US" dirty="0">
                <a:latin typeface="Times New Roman" pitchFamily="18" charset="0"/>
              </a:rPr>
              <a:t>）以数据块为单位的日志文件。</a:t>
            </a:r>
          </a:p>
          <a:p>
            <a:endParaRPr lang="zh-CN" altLang="en-US" dirty="0"/>
          </a:p>
          <a:p>
            <a:r>
              <a:rPr lang="en-US" altLang="zh-CN" b="1" dirty="0"/>
              <a:t>3</a:t>
            </a:r>
            <a:r>
              <a:rPr lang="zh-CN" altLang="en-US" b="1" dirty="0">
                <a:latin typeface="Times New Roman" pitchFamily="18" charset="0"/>
              </a:rPr>
              <a:t>、以记录为单位的日志文件内容</a:t>
            </a:r>
          </a:p>
          <a:p>
            <a:r>
              <a:rPr lang="en-US" altLang="zh-CN" dirty="0"/>
              <a:t>1</a:t>
            </a:r>
            <a:r>
              <a:rPr lang="zh-CN" altLang="en-US" dirty="0"/>
              <a:t>）事务开始标记（一个日志记录）；</a:t>
            </a:r>
          </a:p>
          <a:p>
            <a:r>
              <a:rPr lang="en-US" altLang="zh-CN" dirty="0"/>
              <a:t>2</a:t>
            </a:r>
            <a:r>
              <a:rPr lang="zh-CN" altLang="en-US" dirty="0"/>
              <a:t>）事务结束标记（一个日志记录，提交</a:t>
            </a:r>
            <a:r>
              <a:rPr lang="en-US" altLang="zh-CN" dirty="0"/>
              <a:t>/</a:t>
            </a:r>
            <a:r>
              <a:rPr lang="zh-CN" altLang="en-US" dirty="0"/>
              <a:t>撤销）；</a:t>
            </a:r>
          </a:p>
          <a:p>
            <a:r>
              <a:rPr lang="en-US" altLang="zh-CN" dirty="0"/>
              <a:t>3</a:t>
            </a:r>
            <a:r>
              <a:rPr lang="zh-CN" altLang="en-US" dirty="0"/>
              <a:t>）每个事务的所有更新操作（每个操作一个日志记录）。</a:t>
            </a:r>
          </a:p>
        </p:txBody>
      </p:sp>
      <p:sp>
        <p:nvSpPr>
          <p:cNvPr id="98311" name="AutoShape 7"/>
          <p:cNvSpPr>
            <a:spLocks noChangeArrowheads="1"/>
          </p:cNvSpPr>
          <p:nvPr/>
        </p:nvSpPr>
        <p:spPr bwMode="auto">
          <a:xfrm>
            <a:off x="2051720" y="6034088"/>
            <a:ext cx="6265193" cy="609600"/>
          </a:xfrm>
          <a:prstGeom prst="wedgeRoundRectCallout">
            <a:avLst>
              <a:gd name="adj1" fmla="val 8500"/>
              <a:gd name="adj2" fmla="val -89577"/>
              <a:gd name="adj3" fmla="val 16667"/>
            </a:avLst>
          </a:prstGeom>
          <a:ln>
            <a:headEnd/>
            <a:tailEnd/>
          </a:ln>
        </p:spPr>
        <p:style>
          <a:lnRef idx="2">
            <a:schemeClr val="accent3"/>
          </a:lnRef>
          <a:fillRef idx="1">
            <a:schemeClr val="lt1"/>
          </a:fillRef>
          <a:effectRef idx="0">
            <a:schemeClr val="accent3"/>
          </a:effectRef>
          <a:fontRef idx="minor">
            <a:schemeClr val="dk1"/>
          </a:fontRef>
        </p:style>
        <p:txBody>
          <a:bodyPr/>
          <a:lstStyle/>
          <a:p>
            <a:pPr>
              <a:spcBef>
                <a:spcPct val="50000"/>
              </a:spcBef>
            </a:pPr>
            <a:r>
              <a:rPr lang="en-US" altLang="zh-CN" dirty="0"/>
              <a:t> </a:t>
            </a:r>
            <a:r>
              <a:rPr lang="zh-CN" altLang="en-US" dirty="0"/>
              <a:t>如何描述</a:t>
            </a:r>
            <a:r>
              <a:rPr lang="zh-CN" altLang="en-US" dirty="0">
                <a:solidFill>
                  <a:srgbClr val="0000FF"/>
                </a:solidFill>
              </a:rPr>
              <a:t>“操作”？事务夭折有无“操作？”</a:t>
            </a:r>
            <a:endParaRPr lang="zh-CN" altLang="en-US" dirty="0"/>
          </a:p>
        </p:txBody>
      </p:sp>
      <p:sp>
        <p:nvSpPr>
          <p:cNvPr id="18436" name="AutoShape 8"/>
          <p:cNvSpPr>
            <a:spLocks noChangeArrowheads="1"/>
          </p:cNvSpPr>
          <p:nvPr/>
        </p:nvSpPr>
        <p:spPr bwMode="auto">
          <a:xfrm>
            <a:off x="8316913" y="185737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E3C52541-0E55-448D-9C6C-64FB315CE913}" type="slidenum">
              <a:rPr lang="en-US" altLang="zh-CN" smtClean="0"/>
              <a:pPr>
                <a:defRPr/>
              </a:pPr>
              <a:t>33</a:t>
            </a:fld>
            <a:endParaRPr lang="en-US" altLang="zh-CN"/>
          </a:p>
        </p:txBody>
      </p:sp>
      <p:sp>
        <p:nvSpPr>
          <p:cNvPr id="3" name="圆角矩形标注 2"/>
          <p:cNvSpPr/>
          <p:nvPr/>
        </p:nvSpPr>
        <p:spPr>
          <a:xfrm>
            <a:off x="5867400" y="3284984"/>
            <a:ext cx="2232992" cy="720080"/>
          </a:xfrm>
          <a:prstGeom prst="wedgeRoundRectCallout">
            <a:avLst>
              <a:gd name="adj1" fmla="val -95685"/>
              <a:gd name="adj2" fmla="val -2678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两种日志都对应数据库操作</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36525" y="781050"/>
            <a:ext cx="8778875" cy="6001643"/>
          </a:xfrm>
          <a:prstGeom prst="rect">
            <a:avLst/>
          </a:prstGeom>
          <a:noFill/>
          <a:ln w="9525">
            <a:noFill/>
            <a:miter lim="800000"/>
            <a:headEnd/>
            <a:tailEnd/>
          </a:ln>
        </p:spPr>
        <p:txBody>
          <a:bodyPr>
            <a:spAutoFit/>
          </a:bodyPr>
          <a:lstStyle/>
          <a:p>
            <a:pPr>
              <a:spcBef>
                <a:spcPct val="50000"/>
              </a:spcBef>
            </a:pPr>
            <a:r>
              <a:rPr lang="zh-CN" altLang="en-US" dirty="0">
                <a:latin typeface="Times New Roman" pitchFamily="18" charset="0"/>
              </a:rPr>
              <a:t>每个</a:t>
            </a:r>
            <a:r>
              <a:rPr lang="zh-CN" altLang="en-US" b="1" dirty="0">
                <a:latin typeface="微软雅黑" panose="020B0503020204020204" pitchFamily="34" charset="-122"/>
                <a:ea typeface="微软雅黑" panose="020B0503020204020204" pitchFamily="34" charset="-122"/>
              </a:rPr>
              <a:t>日志记录内容</a:t>
            </a:r>
            <a:r>
              <a:rPr lang="zh-CN" altLang="en-US" dirty="0">
                <a:latin typeface="Times New Roman" pitchFamily="18" charset="0"/>
              </a:rPr>
              <a:t>：</a:t>
            </a:r>
            <a:endParaRPr lang="zh-CN" altLang="en-US" dirty="0"/>
          </a:p>
          <a:p>
            <a:pPr>
              <a:spcBef>
                <a:spcPct val="50000"/>
              </a:spcBef>
            </a:pPr>
            <a:r>
              <a:rPr lang="en-US" altLang="zh-CN" dirty="0"/>
              <a:t>1</a:t>
            </a:r>
            <a:r>
              <a:rPr lang="zh-CN" altLang="en-US" dirty="0">
                <a:latin typeface="Times New Roman" pitchFamily="18" charset="0"/>
              </a:rPr>
              <a:t>）事务标识（</a:t>
            </a:r>
            <a:r>
              <a:rPr lang="en-US" altLang="zh-CN" dirty="0">
                <a:latin typeface="Times New Roman" pitchFamily="18" charset="0"/>
              </a:rPr>
              <a:t>TRID</a:t>
            </a:r>
            <a:r>
              <a:rPr lang="zh-CN" altLang="en-US" dirty="0">
                <a:latin typeface="Times New Roman" pitchFamily="18" charset="0"/>
              </a:rPr>
              <a:t>）；</a:t>
            </a:r>
            <a:endParaRPr lang="zh-CN" altLang="en-US" dirty="0"/>
          </a:p>
          <a:p>
            <a:pPr>
              <a:spcBef>
                <a:spcPct val="50000"/>
              </a:spcBef>
            </a:pPr>
            <a:r>
              <a:rPr lang="en-US" altLang="zh-CN" dirty="0"/>
              <a:t>2</a:t>
            </a:r>
            <a:r>
              <a:rPr lang="zh-CN" altLang="en-US" dirty="0">
                <a:latin typeface="Times New Roman" pitchFamily="18" charset="0"/>
              </a:rPr>
              <a:t>）操作类型（插入</a:t>
            </a:r>
            <a:r>
              <a:rPr lang="en-US" altLang="zh-CN" dirty="0">
                <a:latin typeface="Times New Roman" pitchFamily="18" charset="0"/>
              </a:rPr>
              <a:t>/</a:t>
            </a:r>
            <a:r>
              <a:rPr lang="zh-CN" altLang="en-US" dirty="0">
                <a:latin typeface="Times New Roman" pitchFamily="18" charset="0"/>
              </a:rPr>
              <a:t>删除</a:t>
            </a:r>
            <a:r>
              <a:rPr lang="en-US" altLang="zh-CN" dirty="0">
                <a:latin typeface="Times New Roman" pitchFamily="18" charset="0"/>
              </a:rPr>
              <a:t>/</a:t>
            </a:r>
            <a:r>
              <a:rPr lang="zh-CN" altLang="en-US" dirty="0">
                <a:latin typeface="Times New Roman" pitchFamily="18" charset="0"/>
              </a:rPr>
              <a:t>修改）；</a:t>
            </a:r>
            <a:endParaRPr lang="zh-CN" altLang="en-US" dirty="0"/>
          </a:p>
          <a:p>
            <a:pPr>
              <a:spcBef>
                <a:spcPct val="50000"/>
              </a:spcBef>
            </a:pPr>
            <a:r>
              <a:rPr lang="en-US" altLang="zh-CN" dirty="0"/>
              <a:t>3</a:t>
            </a:r>
            <a:r>
              <a:rPr lang="zh-CN" altLang="en-US" dirty="0">
                <a:latin typeface="Times New Roman" pitchFamily="18" charset="0"/>
              </a:rPr>
              <a:t>）操作对象标识；</a:t>
            </a:r>
            <a:endParaRPr lang="zh-CN" altLang="en-US" dirty="0"/>
          </a:p>
          <a:p>
            <a:pPr>
              <a:spcBef>
                <a:spcPct val="50000"/>
              </a:spcBef>
            </a:pPr>
            <a:r>
              <a:rPr lang="en-US" altLang="zh-CN" dirty="0"/>
              <a:t>4</a:t>
            </a:r>
            <a:r>
              <a:rPr lang="zh-CN" altLang="en-US" dirty="0">
                <a:latin typeface="Times New Roman" pitchFamily="18" charset="0"/>
              </a:rPr>
              <a:t>）更新前数据旧值；</a:t>
            </a:r>
            <a:endParaRPr lang="zh-CN" altLang="en-US" dirty="0"/>
          </a:p>
          <a:p>
            <a:pPr>
              <a:spcBef>
                <a:spcPct val="50000"/>
              </a:spcBef>
            </a:pPr>
            <a:r>
              <a:rPr lang="en-US" altLang="zh-CN" dirty="0"/>
              <a:t>5</a:t>
            </a:r>
            <a:r>
              <a:rPr lang="zh-CN" altLang="en-US" dirty="0">
                <a:latin typeface="Times New Roman" pitchFamily="18" charset="0"/>
              </a:rPr>
              <a:t>）更新后数据新值。</a:t>
            </a:r>
            <a:endParaRPr lang="en-US" altLang="zh-CN" dirty="0">
              <a:latin typeface="Times New Roman" pitchFamily="18" charset="0"/>
            </a:endParaRPr>
          </a:p>
          <a:p>
            <a:pPr>
              <a:spcBef>
                <a:spcPct val="50000"/>
              </a:spcBef>
            </a:pPr>
            <a:endParaRPr lang="en-US" altLang="zh-CN" dirty="0">
              <a:latin typeface="Times New Roman" pitchFamily="18" charset="0"/>
            </a:endParaRPr>
          </a:p>
          <a:p>
            <a:pPr marL="0" lvl="0" indent="0">
              <a:spcBef>
                <a:spcPct val="50000"/>
              </a:spcBef>
              <a:buClrTx/>
              <a:buSzTx/>
              <a:buNone/>
            </a:pPr>
            <a:r>
              <a:rPr lang="en-US" altLang="zh-CN" b="1" dirty="0">
                <a:solidFill>
                  <a:prstClr val="black"/>
                </a:solidFill>
              </a:rPr>
              <a:t>4</a:t>
            </a:r>
            <a:r>
              <a:rPr lang="zh-CN" altLang="en-US" b="1" dirty="0">
                <a:solidFill>
                  <a:prstClr val="black"/>
                </a:solidFill>
                <a:latin typeface="Times New Roman" pitchFamily="18" charset="0"/>
              </a:rPr>
              <a:t>、以数据块为单位的日志文件内容</a:t>
            </a:r>
            <a:endParaRPr lang="zh-CN" altLang="en-US" b="1" dirty="0">
              <a:solidFill>
                <a:prstClr val="black"/>
              </a:solidFill>
            </a:endParaRPr>
          </a:p>
          <a:p>
            <a:pPr marL="0" lvl="0" indent="0">
              <a:spcBef>
                <a:spcPct val="50000"/>
              </a:spcBef>
              <a:buClrTx/>
              <a:buSzTx/>
              <a:buNone/>
            </a:pPr>
            <a:r>
              <a:rPr lang="zh-CN" altLang="en-US" dirty="0">
                <a:solidFill>
                  <a:prstClr val="black"/>
                </a:solidFill>
              </a:rPr>
              <a:t>     事务标识</a:t>
            </a:r>
            <a:r>
              <a:rPr lang="en-US" altLang="zh-CN" dirty="0">
                <a:solidFill>
                  <a:prstClr val="black"/>
                </a:solidFill>
              </a:rPr>
              <a:t>+</a:t>
            </a:r>
            <a:r>
              <a:rPr lang="zh-CN" altLang="en-US" dirty="0">
                <a:solidFill>
                  <a:prstClr val="black"/>
                </a:solidFill>
              </a:rPr>
              <a:t>数据块</a:t>
            </a:r>
          </a:p>
          <a:p>
            <a:pPr marL="0" lvl="0" indent="0">
              <a:spcBef>
                <a:spcPct val="50000"/>
              </a:spcBef>
              <a:buClrTx/>
              <a:buSzTx/>
              <a:buNone/>
            </a:pPr>
            <a:r>
              <a:rPr lang="en-US" altLang="zh-CN" dirty="0">
                <a:solidFill>
                  <a:prstClr val="black"/>
                </a:solidFill>
              </a:rPr>
              <a:t>     1</a:t>
            </a:r>
            <a:r>
              <a:rPr lang="zh-CN" altLang="en-US" dirty="0">
                <a:solidFill>
                  <a:prstClr val="black"/>
                </a:solidFill>
                <a:latin typeface="Times New Roman" pitchFamily="18" charset="0"/>
              </a:rPr>
              <a:t>）数据块（整块）更新前内容；</a:t>
            </a:r>
            <a:endParaRPr lang="zh-CN" altLang="en-US" dirty="0">
              <a:solidFill>
                <a:prstClr val="black"/>
              </a:solidFill>
            </a:endParaRPr>
          </a:p>
          <a:p>
            <a:pPr marL="0" lvl="0" indent="0">
              <a:spcBef>
                <a:spcPct val="50000"/>
              </a:spcBef>
              <a:buClrTx/>
              <a:buSzTx/>
              <a:buNone/>
            </a:pPr>
            <a:r>
              <a:rPr lang="en-US" altLang="zh-CN" dirty="0">
                <a:solidFill>
                  <a:prstClr val="black"/>
                </a:solidFill>
              </a:rPr>
              <a:t>     2</a:t>
            </a:r>
            <a:r>
              <a:rPr lang="zh-CN" altLang="en-US" dirty="0">
                <a:solidFill>
                  <a:prstClr val="black"/>
                </a:solidFill>
                <a:latin typeface="Times New Roman" pitchFamily="18" charset="0"/>
              </a:rPr>
              <a:t>）数据块更新后内容。</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34</a:t>
            </a:fld>
            <a:endParaRPr lang="en-US" altLang="zh-CN"/>
          </a:p>
        </p:txBody>
      </p:sp>
      <p:sp>
        <p:nvSpPr>
          <p:cNvPr id="2" name="对话气泡: 圆角矩形 1">
            <a:extLst>
              <a:ext uri="{FF2B5EF4-FFF2-40B4-BE49-F238E27FC236}">
                <a16:creationId xmlns:a16="http://schemas.microsoft.com/office/drawing/2014/main" id="{906076C8-FC40-49B2-8B10-424A67C81913}"/>
              </a:ext>
            </a:extLst>
          </p:cNvPr>
          <p:cNvSpPr/>
          <p:nvPr/>
        </p:nvSpPr>
        <p:spPr>
          <a:xfrm>
            <a:off x="4932040" y="2276872"/>
            <a:ext cx="2448272" cy="612648"/>
          </a:xfrm>
          <a:prstGeom prst="wedgeRoundRectCallout">
            <a:avLst>
              <a:gd name="adj1" fmla="val -55415"/>
              <a:gd name="adj2" fmla="val -10610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Times New Roman" pitchFamily="18" charset="0"/>
              </a:rPr>
              <a:t>记录头</a:t>
            </a:r>
            <a:r>
              <a:rPr lang="en-US" altLang="zh-CN" dirty="0">
                <a:latin typeface="Times New Roman" pitchFamily="18" charset="0"/>
              </a:rPr>
              <a:t>+</a:t>
            </a:r>
            <a:r>
              <a:rPr lang="zh-CN" altLang="en-US" dirty="0">
                <a:latin typeface="Times New Roman" pitchFamily="18" charset="0"/>
              </a:rPr>
              <a:t>记录体</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0170B12D-AC1E-4EAB-8B72-6DB2EBB74E27}"/>
              </a:ext>
            </a:extLst>
          </p:cNvPr>
          <p:cNvSpPr>
            <a:spLocks noGrp="1"/>
          </p:cNvSpPr>
          <p:nvPr>
            <p:ph idx="1"/>
          </p:nvPr>
        </p:nvSpPr>
        <p:spPr>
          <a:xfrm>
            <a:off x="457200" y="404664"/>
            <a:ext cx="8229600" cy="5919937"/>
          </a:xfrm>
        </p:spPr>
        <p:txBody>
          <a:bodyPr/>
          <a:lstStyle/>
          <a:p>
            <a:pPr marL="0" lvl="0" indent="0">
              <a:spcBef>
                <a:spcPct val="50000"/>
              </a:spcBef>
              <a:buClrTx/>
              <a:buSzTx/>
              <a:buNone/>
            </a:pPr>
            <a:r>
              <a:rPr kumimoji="1" lang="en-US" altLang="zh-CN" sz="2400" b="1" dirty="0">
                <a:solidFill>
                  <a:prstClr val="black"/>
                </a:solidFill>
              </a:rPr>
              <a:t>5</a:t>
            </a:r>
            <a:r>
              <a:rPr kumimoji="1" lang="zh-CN" altLang="en-US" sz="2400" b="1" dirty="0">
                <a:solidFill>
                  <a:prstClr val="black"/>
                </a:solidFill>
                <a:latin typeface="Times New Roman" pitchFamily="18" charset="0"/>
              </a:rPr>
              <a:t>、</a:t>
            </a:r>
            <a:r>
              <a:rPr lang="zh-CN" altLang="en-US" sz="2400" b="1" dirty="0"/>
              <a:t>影子拷贝与影子页面</a:t>
            </a:r>
            <a:endParaRPr kumimoji="1" lang="zh-CN" altLang="en-US" sz="2400" b="1" dirty="0">
              <a:solidFill>
                <a:prstClr val="black"/>
              </a:solidFill>
            </a:endParaRPr>
          </a:p>
          <a:p>
            <a:pPr marL="0" lvl="0" indent="0">
              <a:spcBef>
                <a:spcPct val="50000"/>
              </a:spcBef>
              <a:buClrTx/>
              <a:buSzTx/>
              <a:buNone/>
            </a:pPr>
            <a:r>
              <a:rPr kumimoji="1" lang="zh-CN" altLang="en-US" sz="2400" dirty="0">
                <a:solidFill>
                  <a:prstClr val="black"/>
                </a:solidFill>
              </a:rPr>
              <a:t>     影子拷贝是一种数据库的更新方式，要更新数据库的事务先创建数据库的一个完整拷贝，所有更新在该拷贝上进行。</a:t>
            </a:r>
            <a:endParaRPr kumimoji="1" lang="en-US" altLang="zh-CN" sz="2400" dirty="0">
              <a:solidFill>
                <a:prstClr val="black"/>
              </a:solidFill>
            </a:endParaRPr>
          </a:p>
          <a:p>
            <a:pPr marL="0" lvl="0" indent="0">
              <a:spcBef>
                <a:spcPct val="50000"/>
              </a:spcBef>
              <a:buClrTx/>
              <a:buSzTx/>
              <a:buNone/>
            </a:pPr>
            <a:r>
              <a:rPr kumimoji="1" lang="zh-CN" altLang="en-US" sz="2400" b="1" dirty="0">
                <a:solidFill>
                  <a:prstClr val="black"/>
                </a:solidFill>
                <a:latin typeface="黑体" panose="02010609060101010101" pitchFamily="49" charset="-122"/>
                <a:ea typeface="黑体" panose="02010609060101010101" pitchFamily="49" charset="-122"/>
              </a:rPr>
              <a:t>数据库指针：</a:t>
            </a:r>
            <a:r>
              <a:rPr kumimoji="1" lang="zh-CN" altLang="en-US" sz="2400" dirty="0">
                <a:solidFill>
                  <a:prstClr val="black"/>
                </a:solidFill>
              </a:rPr>
              <a:t>影子拷贝中使用一个指针来标识数据库的当前拷贝，称为数据库指针，该指针存放于磁盘上。</a:t>
            </a:r>
            <a:endParaRPr kumimoji="1" lang="en-US" altLang="zh-CN" sz="2400" dirty="0">
              <a:solidFill>
                <a:prstClr val="black"/>
              </a:solidFill>
            </a:endParaRPr>
          </a:p>
          <a:p>
            <a:pPr marL="0" lvl="0" indent="0">
              <a:spcBef>
                <a:spcPct val="50000"/>
              </a:spcBef>
              <a:buClrTx/>
              <a:buSzTx/>
              <a:buNone/>
            </a:pPr>
            <a:r>
              <a:rPr kumimoji="1" lang="zh-CN" altLang="en-US" sz="2400" b="1" dirty="0">
                <a:solidFill>
                  <a:prstClr val="black"/>
                </a:solidFill>
                <a:latin typeface="黑体" panose="02010609060101010101" pitchFamily="49" charset="-122"/>
                <a:ea typeface="黑体" panose="02010609060101010101" pitchFamily="49" charset="-122"/>
              </a:rPr>
              <a:t>影子拷贝事务的执行</a:t>
            </a:r>
            <a:endParaRPr kumimoji="1" lang="en-US" altLang="zh-CN" sz="2400" b="1" dirty="0">
              <a:solidFill>
                <a:prstClr val="black"/>
              </a:solidFill>
              <a:latin typeface="黑体" panose="02010609060101010101" pitchFamily="49" charset="-122"/>
              <a:ea typeface="黑体" panose="02010609060101010101" pitchFamily="49" charset="-122"/>
            </a:endParaRPr>
          </a:p>
          <a:p>
            <a:pPr lvl="0">
              <a:spcBef>
                <a:spcPct val="50000"/>
              </a:spcBef>
              <a:buClrTx/>
              <a:buSzTx/>
              <a:buFont typeface="Wingdings" panose="05000000000000000000" pitchFamily="2" charset="2"/>
              <a:buChar char="Ø"/>
            </a:pPr>
            <a:r>
              <a:rPr kumimoji="1" lang="zh-CN" altLang="en-US" sz="2400" dirty="0">
                <a:solidFill>
                  <a:prstClr val="black"/>
                </a:solidFill>
              </a:rPr>
              <a:t>若事务半途中止，仅需删除新生成的拷贝，旧版数据库拷贝不受影响。</a:t>
            </a:r>
            <a:endParaRPr kumimoji="1" lang="en-US" altLang="zh-CN" sz="2400" dirty="0">
              <a:solidFill>
                <a:prstClr val="black"/>
              </a:solidFill>
            </a:endParaRPr>
          </a:p>
          <a:p>
            <a:pPr lvl="0">
              <a:spcBef>
                <a:spcPct val="50000"/>
              </a:spcBef>
              <a:buClrTx/>
              <a:buSzTx/>
              <a:buFont typeface="Wingdings" panose="05000000000000000000" pitchFamily="2" charset="2"/>
              <a:buChar char="Ø"/>
            </a:pPr>
            <a:r>
              <a:rPr kumimoji="1" lang="zh-CN" altLang="en-US" sz="2400" dirty="0">
                <a:solidFill>
                  <a:prstClr val="black"/>
                </a:solidFill>
              </a:rPr>
              <a:t>若事务提交：（</a:t>
            </a:r>
            <a:r>
              <a:rPr kumimoji="1" lang="en-US" altLang="zh-CN" sz="2400" dirty="0">
                <a:solidFill>
                  <a:prstClr val="black"/>
                </a:solidFill>
              </a:rPr>
              <a:t>1</a:t>
            </a:r>
            <a:r>
              <a:rPr kumimoji="1" lang="zh-CN" altLang="en-US" sz="2400" dirty="0">
                <a:solidFill>
                  <a:prstClr val="black"/>
                </a:solidFill>
              </a:rPr>
              <a:t>）先将新拷贝的所有页面写到磁盘；</a:t>
            </a:r>
            <a:endParaRPr kumimoji="1" lang="en-US" altLang="zh-CN" sz="2400" dirty="0">
              <a:solidFill>
                <a:prstClr val="black"/>
              </a:solidFill>
            </a:endParaRPr>
          </a:p>
          <a:p>
            <a:pPr marL="0" lvl="0" indent="0">
              <a:spcBef>
                <a:spcPct val="50000"/>
              </a:spcBef>
              <a:buClrTx/>
              <a:buSzTx/>
              <a:buNone/>
            </a:pPr>
            <a:r>
              <a:rPr kumimoji="1" lang="zh-CN" altLang="en-US" sz="2400" dirty="0">
                <a:solidFill>
                  <a:prstClr val="black"/>
                </a:solidFill>
              </a:rPr>
              <a:t>（</a:t>
            </a:r>
            <a:r>
              <a:rPr kumimoji="1" lang="en-US" altLang="zh-CN" sz="2400" dirty="0">
                <a:solidFill>
                  <a:prstClr val="black"/>
                </a:solidFill>
              </a:rPr>
              <a:t>2</a:t>
            </a:r>
            <a:r>
              <a:rPr kumimoji="1" lang="zh-CN" altLang="en-US" sz="2400" dirty="0">
                <a:solidFill>
                  <a:prstClr val="black"/>
                </a:solidFill>
              </a:rPr>
              <a:t>）完成上述这一批写操作后，更新数据库指针使其指向新版的拷贝（更新后的</a:t>
            </a:r>
            <a:r>
              <a:rPr kumimoji="1" lang="zh-CN" altLang="en-US" sz="2400" dirty="0">
                <a:solidFill>
                  <a:srgbClr val="FF0000"/>
                </a:solidFill>
              </a:rPr>
              <a:t>数据库指针写到磁盘上</a:t>
            </a:r>
            <a:r>
              <a:rPr kumimoji="1" lang="zh-CN" altLang="en-US" sz="2400" dirty="0">
                <a:solidFill>
                  <a:prstClr val="black"/>
                </a:solidFill>
              </a:rPr>
              <a:t>时意味着事务提交完成）；</a:t>
            </a:r>
            <a:endParaRPr kumimoji="1" lang="en-US" altLang="zh-CN" sz="2400" dirty="0">
              <a:solidFill>
                <a:prstClr val="black"/>
              </a:solidFill>
            </a:endParaRPr>
          </a:p>
          <a:p>
            <a:pPr marL="0" lvl="0" indent="0">
              <a:spcBef>
                <a:spcPct val="50000"/>
              </a:spcBef>
              <a:buClrTx/>
              <a:buSzTx/>
              <a:buNone/>
            </a:pPr>
            <a:r>
              <a:rPr kumimoji="1" lang="zh-CN" altLang="en-US" sz="2400" dirty="0">
                <a:solidFill>
                  <a:prstClr val="black"/>
                </a:solidFill>
              </a:rPr>
              <a:t>（</a:t>
            </a:r>
            <a:r>
              <a:rPr kumimoji="1" lang="en-US" altLang="zh-CN" sz="2400" dirty="0">
                <a:solidFill>
                  <a:prstClr val="black"/>
                </a:solidFill>
              </a:rPr>
              <a:t>3</a:t>
            </a:r>
            <a:r>
              <a:rPr kumimoji="1" lang="zh-CN" altLang="en-US" sz="2400" dirty="0">
                <a:solidFill>
                  <a:prstClr val="black"/>
                </a:solidFill>
              </a:rPr>
              <a:t>）更新完成后，可删除旧拷贝。</a:t>
            </a:r>
            <a:endParaRPr lang="zh-CN" altLang="en-US" dirty="0"/>
          </a:p>
        </p:txBody>
      </p:sp>
      <p:sp>
        <p:nvSpPr>
          <p:cNvPr id="2" name="灯片编号占位符 1">
            <a:extLst>
              <a:ext uri="{FF2B5EF4-FFF2-40B4-BE49-F238E27FC236}">
                <a16:creationId xmlns:a16="http://schemas.microsoft.com/office/drawing/2014/main" id="{0F2485F0-8E77-4700-A03D-49E6E9706803}"/>
              </a:ext>
            </a:extLst>
          </p:cNvPr>
          <p:cNvSpPr>
            <a:spLocks noGrp="1"/>
          </p:cNvSpPr>
          <p:nvPr>
            <p:ph type="sldNum" sz="quarter" idx="12"/>
          </p:nvPr>
        </p:nvSpPr>
        <p:spPr/>
        <p:txBody>
          <a:bodyPr/>
          <a:lstStyle/>
          <a:p>
            <a:pPr>
              <a:defRPr/>
            </a:pPr>
            <a:fld id="{A4A714E6-9499-4B9D-945F-12ACD332B638}" type="slidenum">
              <a:rPr lang="en-US" altLang="zh-CN" smtClean="0"/>
              <a:pPr>
                <a:defRPr/>
              </a:pPr>
              <a:t>35</a:t>
            </a:fld>
            <a:endParaRPr lang="en-US" altLang="zh-CN"/>
          </a:p>
        </p:txBody>
      </p:sp>
      <p:sp>
        <p:nvSpPr>
          <p:cNvPr id="6" name="星形: 十二角 5">
            <a:extLst>
              <a:ext uri="{FF2B5EF4-FFF2-40B4-BE49-F238E27FC236}">
                <a16:creationId xmlns:a16="http://schemas.microsoft.com/office/drawing/2014/main" id="{CA4D01CE-60F0-4C4C-B630-985A8D2FF2E1}"/>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16157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0170B12D-AC1E-4EAB-8B72-6DB2EBB74E27}"/>
              </a:ext>
            </a:extLst>
          </p:cNvPr>
          <p:cNvSpPr>
            <a:spLocks noGrp="1"/>
          </p:cNvSpPr>
          <p:nvPr>
            <p:ph idx="1"/>
          </p:nvPr>
        </p:nvSpPr>
        <p:spPr>
          <a:xfrm>
            <a:off x="457200" y="685056"/>
            <a:ext cx="8229600" cy="5768280"/>
          </a:xfrm>
        </p:spPr>
        <p:txBody>
          <a:bodyPr/>
          <a:lstStyle/>
          <a:p>
            <a:pPr marL="0" lvl="0" indent="0">
              <a:lnSpc>
                <a:spcPct val="150000"/>
              </a:lnSpc>
              <a:spcBef>
                <a:spcPct val="50000"/>
              </a:spcBef>
              <a:buClrTx/>
              <a:buSzTx/>
              <a:buNone/>
            </a:pPr>
            <a:r>
              <a:rPr kumimoji="1" lang="zh-CN" altLang="en-US" sz="2400" b="1" dirty="0">
                <a:solidFill>
                  <a:prstClr val="black"/>
                </a:solidFill>
                <a:latin typeface="黑体" panose="02010609060101010101" pitchFamily="49" charset="-122"/>
                <a:ea typeface="黑体" panose="02010609060101010101" pitchFamily="49" charset="-122"/>
              </a:rPr>
              <a:t>影子拷贝</a:t>
            </a:r>
            <a:r>
              <a:rPr kumimoji="1" lang="zh-CN" altLang="en-US" sz="2400" b="1" dirty="0">
                <a:solidFill>
                  <a:srgbClr val="FF0000"/>
                </a:solidFill>
                <a:latin typeface="黑体" panose="02010609060101010101" pitchFamily="49" charset="-122"/>
                <a:ea typeface="黑体" panose="02010609060101010101" pitchFamily="49" charset="-122"/>
              </a:rPr>
              <a:t>事务的原子性</a:t>
            </a:r>
            <a:r>
              <a:rPr kumimoji="1" lang="zh-CN" altLang="en-US" sz="2400" b="1" dirty="0">
                <a:solidFill>
                  <a:prstClr val="black"/>
                </a:solidFill>
                <a:latin typeface="黑体" panose="02010609060101010101" pitchFamily="49" charset="-122"/>
                <a:ea typeface="黑体" panose="02010609060101010101" pitchFamily="49" charset="-122"/>
              </a:rPr>
              <a:t>保障机制：</a:t>
            </a:r>
            <a:r>
              <a:rPr kumimoji="1" lang="zh-CN" altLang="en-US" sz="2400" dirty="0">
                <a:solidFill>
                  <a:prstClr val="black"/>
                </a:solidFill>
              </a:rPr>
              <a:t>依赖于对</a:t>
            </a:r>
            <a:r>
              <a:rPr kumimoji="1" lang="zh-CN" altLang="en-US" sz="2400" dirty="0">
                <a:solidFill>
                  <a:srgbClr val="FF0000"/>
                </a:solidFill>
              </a:rPr>
              <a:t>数据库指针的写操作的原子性，</a:t>
            </a:r>
            <a:r>
              <a:rPr kumimoji="1" lang="zh-CN" altLang="en-US" sz="2400" dirty="0">
                <a:solidFill>
                  <a:prstClr val="black"/>
                </a:solidFill>
              </a:rPr>
              <a:t>该原子性来源于</a:t>
            </a:r>
            <a:r>
              <a:rPr kumimoji="1" lang="zh-CN" altLang="en-US" sz="2400" dirty="0">
                <a:solidFill>
                  <a:srgbClr val="FF0000"/>
                </a:solidFill>
              </a:rPr>
              <a:t>磁盘系统对单个块</a:t>
            </a:r>
            <a:r>
              <a:rPr kumimoji="1" lang="zh-CN" altLang="en-US" sz="2400" dirty="0">
                <a:solidFill>
                  <a:prstClr val="black"/>
                </a:solidFill>
              </a:rPr>
              <a:t>（单个磁盘扇区）的原子性更新机制。</a:t>
            </a:r>
            <a:endParaRPr kumimoji="1" lang="en-US" altLang="zh-CN" sz="2400" dirty="0">
              <a:solidFill>
                <a:prstClr val="black"/>
              </a:solidFill>
            </a:endParaRPr>
          </a:p>
          <a:p>
            <a:pPr marL="0" lvl="0" indent="0">
              <a:lnSpc>
                <a:spcPct val="150000"/>
              </a:lnSpc>
              <a:spcBef>
                <a:spcPct val="50000"/>
              </a:spcBef>
              <a:buClrTx/>
              <a:buSzTx/>
              <a:buNone/>
            </a:pPr>
            <a:r>
              <a:rPr kumimoji="1" lang="en-US" altLang="zh-CN" sz="2400" dirty="0">
                <a:solidFill>
                  <a:prstClr val="black"/>
                </a:solidFill>
              </a:rPr>
              <a:t>      </a:t>
            </a:r>
            <a:r>
              <a:rPr kumimoji="1" lang="zh-CN" altLang="en-US" sz="2400" dirty="0">
                <a:solidFill>
                  <a:srgbClr val="0000FF"/>
                </a:solidFill>
              </a:rPr>
              <a:t>只要能保证数据库指针处于单个磁盘块（或者单个扇区），即可实现影子拷贝事务的原子性。</a:t>
            </a:r>
            <a:endParaRPr kumimoji="1" lang="en-US" altLang="zh-CN" sz="2400" dirty="0">
              <a:solidFill>
                <a:srgbClr val="0000FF"/>
              </a:solidFill>
            </a:endParaRPr>
          </a:p>
          <a:p>
            <a:pPr marL="0" lvl="0" indent="0">
              <a:lnSpc>
                <a:spcPct val="150000"/>
              </a:lnSpc>
              <a:spcBef>
                <a:spcPct val="50000"/>
              </a:spcBef>
              <a:buClrTx/>
              <a:buSzTx/>
              <a:buNone/>
            </a:pPr>
            <a:endParaRPr lang="en-US" altLang="zh-CN" sz="2400" dirty="0"/>
          </a:p>
          <a:p>
            <a:pPr marL="0" lvl="0" indent="0">
              <a:lnSpc>
                <a:spcPct val="150000"/>
              </a:lnSpc>
              <a:spcBef>
                <a:spcPct val="50000"/>
              </a:spcBef>
              <a:buClrTx/>
              <a:buSzTx/>
              <a:buNone/>
            </a:pPr>
            <a:r>
              <a:rPr lang="zh-CN" altLang="en-US" sz="2400" dirty="0"/>
              <a:t>     影子拷贝模式</a:t>
            </a:r>
            <a:r>
              <a:rPr lang="zh-CN" altLang="en-US" sz="2400" dirty="0">
                <a:solidFill>
                  <a:srgbClr val="FF0000"/>
                </a:solidFill>
              </a:rPr>
              <a:t>可用于小型的数据库</a:t>
            </a:r>
            <a:r>
              <a:rPr lang="zh-CN" altLang="en-US" sz="2400" dirty="0"/>
              <a:t>，也普遍用于正文编辑器，但对于大型数据库则开销过大，此时可采用</a:t>
            </a:r>
            <a:r>
              <a:rPr lang="zh-CN" altLang="en-US" sz="2400" dirty="0">
                <a:solidFill>
                  <a:srgbClr val="FF0000"/>
                </a:solidFill>
              </a:rPr>
              <a:t>影子拷贝方法的一个变种</a:t>
            </a:r>
            <a:r>
              <a:rPr lang="en-US" altLang="zh-CN" sz="2400" dirty="0">
                <a:solidFill>
                  <a:srgbClr val="FF0000"/>
                </a:solidFill>
              </a:rPr>
              <a:t>——</a:t>
            </a:r>
            <a:r>
              <a:rPr lang="zh-CN" altLang="en-US" sz="2400" dirty="0">
                <a:solidFill>
                  <a:srgbClr val="FF0000"/>
                </a:solidFill>
              </a:rPr>
              <a:t>影子页面</a:t>
            </a:r>
            <a:r>
              <a:rPr lang="zh-CN" altLang="en-US" sz="2400" dirty="0"/>
              <a:t>，以减少拷贝的开销。</a:t>
            </a:r>
            <a:endParaRPr lang="en-US" altLang="zh-CN" sz="2400" dirty="0"/>
          </a:p>
        </p:txBody>
      </p:sp>
      <p:sp>
        <p:nvSpPr>
          <p:cNvPr id="2" name="灯片编号占位符 1">
            <a:extLst>
              <a:ext uri="{FF2B5EF4-FFF2-40B4-BE49-F238E27FC236}">
                <a16:creationId xmlns:a16="http://schemas.microsoft.com/office/drawing/2014/main" id="{0F2485F0-8E77-4700-A03D-49E6E9706803}"/>
              </a:ext>
            </a:extLst>
          </p:cNvPr>
          <p:cNvSpPr>
            <a:spLocks noGrp="1"/>
          </p:cNvSpPr>
          <p:nvPr>
            <p:ph type="sldNum" sz="quarter" idx="12"/>
          </p:nvPr>
        </p:nvSpPr>
        <p:spPr/>
        <p:txBody>
          <a:bodyPr/>
          <a:lstStyle/>
          <a:p>
            <a:pPr>
              <a:defRPr/>
            </a:pPr>
            <a:fld id="{A4A714E6-9499-4B9D-945F-12ACD332B638}" type="slidenum">
              <a:rPr lang="en-US" altLang="zh-CN" smtClean="0"/>
              <a:pPr>
                <a:defRPr/>
              </a:pPr>
              <a:t>36</a:t>
            </a:fld>
            <a:endParaRPr lang="en-US" altLang="zh-CN"/>
          </a:p>
        </p:txBody>
      </p:sp>
      <p:sp>
        <p:nvSpPr>
          <p:cNvPr id="6" name="星形: 十二角 5">
            <a:extLst>
              <a:ext uri="{FF2B5EF4-FFF2-40B4-BE49-F238E27FC236}">
                <a16:creationId xmlns:a16="http://schemas.microsoft.com/office/drawing/2014/main" id="{CA4D01CE-60F0-4C4C-B630-985A8D2FF2E1}"/>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078501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0170B12D-AC1E-4EAB-8B72-6DB2EBB74E27}"/>
              </a:ext>
            </a:extLst>
          </p:cNvPr>
          <p:cNvSpPr>
            <a:spLocks noGrp="1"/>
          </p:cNvSpPr>
          <p:nvPr>
            <p:ph idx="1"/>
          </p:nvPr>
        </p:nvSpPr>
        <p:spPr>
          <a:xfrm>
            <a:off x="457200" y="685056"/>
            <a:ext cx="8229600" cy="5840288"/>
          </a:xfrm>
        </p:spPr>
        <p:txBody>
          <a:bodyPr/>
          <a:lstStyle/>
          <a:p>
            <a:pPr marL="0" lvl="0" indent="0">
              <a:lnSpc>
                <a:spcPct val="150000"/>
              </a:lnSpc>
              <a:spcBef>
                <a:spcPct val="50000"/>
              </a:spcBef>
              <a:buClrTx/>
              <a:buSzTx/>
              <a:buNone/>
            </a:pPr>
            <a:r>
              <a:rPr lang="zh-CN" altLang="en-US" sz="2400" b="1" dirty="0">
                <a:latin typeface="黑体" panose="02010609060101010101" pitchFamily="49" charset="-122"/>
                <a:ea typeface="黑体" panose="02010609060101010101" pitchFamily="49" charset="-122"/>
              </a:rPr>
              <a:t>影子页面</a:t>
            </a:r>
            <a:endParaRPr lang="en-US" altLang="zh-CN" sz="2400" b="1" dirty="0">
              <a:latin typeface="黑体" panose="02010609060101010101" pitchFamily="49" charset="-122"/>
              <a:ea typeface="黑体" panose="02010609060101010101" pitchFamily="49" charset="-122"/>
            </a:endParaRPr>
          </a:p>
          <a:p>
            <a:pPr marL="0" lvl="0" indent="0">
              <a:lnSpc>
                <a:spcPct val="150000"/>
              </a:lnSpc>
              <a:spcBef>
                <a:spcPct val="50000"/>
              </a:spcBef>
              <a:buClrTx/>
              <a:buSzTx/>
              <a:buNone/>
            </a:pPr>
            <a:r>
              <a:rPr lang="zh-CN" altLang="en-US" sz="2400" b="1" dirty="0">
                <a:latin typeface="黑体" panose="02010609060101010101" pitchFamily="49" charset="-122"/>
                <a:ea typeface="黑体" panose="02010609060101010101" pitchFamily="49" charset="-122"/>
              </a:rPr>
              <a:t>相关概念：页表，</a:t>
            </a:r>
            <a:r>
              <a:rPr lang="zh-CN" altLang="en-US" sz="2400" dirty="0"/>
              <a:t>一个包含指向所有页面的指针的列表，作用和数据库指针相同。</a:t>
            </a:r>
            <a:endParaRPr lang="en-US" altLang="zh-CN" sz="2400" dirty="0"/>
          </a:p>
          <a:p>
            <a:pPr marL="0" lvl="0" indent="0">
              <a:lnSpc>
                <a:spcPct val="150000"/>
              </a:lnSpc>
              <a:spcBef>
                <a:spcPct val="50000"/>
              </a:spcBef>
              <a:buClrTx/>
              <a:buSzTx/>
              <a:buNone/>
            </a:pPr>
            <a:r>
              <a:rPr lang="zh-CN" altLang="en-US" sz="2400" dirty="0"/>
              <a:t>     影子页面机制在页面拷贝时，只将</a:t>
            </a:r>
            <a:r>
              <a:rPr lang="zh-CN" altLang="en-US" sz="2400" dirty="0">
                <a:solidFill>
                  <a:srgbClr val="FF0000"/>
                </a:solidFill>
              </a:rPr>
              <a:t>页表和所有更新的页面（只对增量生成影子）</a:t>
            </a:r>
            <a:r>
              <a:rPr lang="zh-CN" altLang="en-US" sz="2400" dirty="0"/>
              <a:t>拷贝到一个新位置，当提交事务时，原子性的更新指向页表的指针以指向新拷贝。</a:t>
            </a:r>
            <a:endParaRPr lang="en-US" altLang="zh-CN" sz="2400" dirty="0"/>
          </a:p>
          <a:p>
            <a:pPr marL="0" lvl="0" indent="0">
              <a:lnSpc>
                <a:spcPct val="150000"/>
              </a:lnSpc>
              <a:spcBef>
                <a:spcPct val="50000"/>
              </a:spcBef>
              <a:buClrTx/>
              <a:buSzTx/>
              <a:buNone/>
            </a:pPr>
            <a:r>
              <a:rPr lang="zh-CN" altLang="en-US" sz="2400" b="1" dirty="0">
                <a:latin typeface="黑体" panose="02010609060101010101" pitchFamily="49" charset="-122"/>
                <a:ea typeface="黑体" panose="02010609060101010101" pitchFamily="49" charset="-122"/>
              </a:rPr>
              <a:t>影子页面的局限性：</a:t>
            </a:r>
            <a:r>
              <a:rPr lang="zh-CN" altLang="en-US" sz="2400" dirty="0"/>
              <a:t>对并发事务支持较弱，在数据库中未广泛使用。</a:t>
            </a:r>
          </a:p>
        </p:txBody>
      </p:sp>
      <p:sp>
        <p:nvSpPr>
          <p:cNvPr id="2" name="灯片编号占位符 1">
            <a:extLst>
              <a:ext uri="{FF2B5EF4-FFF2-40B4-BE49-F238E27FC236}">
                <a16:creationId xmlns:a16="http://schemas.microsoft.com/office/drawing/2014/main" id="{0F2485F0-8E77-4700-A03D-49E6E9706803}"/>
              </a:ext>
            </a:extLst>
          </p:cNvPr>
          <p:cNvSpPr>
            <a:spLocks noGrp="1"/>
          </p:cNvSpPr>
          <p:nvPr>
            <p:ph type="sldNum" sz="quarter" idx="12"/>
          </p:nvPr>
        </p:nvSpPr>
        <p:spPr/>
        <p:txBody>
          <a:bodyPr/>
          <a:lstStyle/>
          <a:p>
            <a:pPr>
              <a:defRPr/>
            </a:pPr>
            <a:fld id="{A4A714E6-9499-4B9D-945F-12ACD332B638}" type="slidenum">
              <a:rPr lang="en-US" altLang="zh-CN" smtClean="0"/>
              <a:pPr>
                <a:defRPr/>
              </a:pPr>
              <a:t>37</a:t>
            </a:fld>
            <a:endParaRPr lang="en-US" altLang="zh-CN"/>
          </a:p>
        </p:txBody>
      </p:sp>
      <p:sp>
        <p:nvSpPr>
          <p:cNvPr id="6" name="星形: 十二角 5">
            <a:extLst>
              <a:ext uri="{FF2B5EF4-FFF2-40B4-BE49-F238E27FC236}">
                <a16:creationId xmlns:a16="http://schemas.microsoft.com/office/drawing/2014/main" id="{CA4D01CE-60F0-4C4C-B630-985A8D2FF2E1}"/>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263557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C9EE56-8D46-4DB0-BED1-CA92D1BB2532}"/>
              </a:ext>
            </a:extLst>
          </p:cNvPr>
          <p:cNvSpPr>
            <a:spLocks noGrp="1"/>
          </p:cNvSpPr>
          <p:nvPr>
            <p:ph idx="1"/>
          </p:nvPr>
        </p:nvSpPr>
        <p:spPr>
          <a:xfrm>
            <a:off x="457200" y="908721"/>
            <a:ext cx="8229600" cy="5415880"/>
          </a:xfrm>
        </p:spPr>
        <p:txBody>
          <a:bodyPr/>
          <a:lstStyle/>
          <a:p>
            <a:pPr marL="0" indent="0">
              <a:buNone/>
            </a:pPr>
            <a:r>
              <a:rPr lang="zh-CN" altLang="en-US" sz="2400" dirty="0"/>
              <a:t>例：影子页面</a:t>
            </a:r>
          </a:p>
        </p:txBody>
      </p:sp>
      <p:sp>
        <p:nvSpPr>
          <p:cNvPr id="4" name="灯片编号占位符 3">
            <a:extLst>
              <a:ext uri="{FF2B5EF4-FFF2-40B4-BE49-F238E27FC236}">
                <a16:creationId xmlns:a16="http://schemas.microsoft.com/office/drawing/2014/main" id="{1D5FB5F8-91F0-4262-B237-F9BD47A4A1DB}"/>
              </a:ext>
            </a:extLst>
          </p:cNvPr>
          <p:cNvSpPr>
            <a:spLocks noGrp="1"/>
          </p:cNvSpPr>
          <p:nvPr>
            <p:ph type="sldNum" sz="quarter" idx="12"/>
          </p:nvPr>
        </p:nvSpPr>
        <p:spPr/>
        <p:txBody>
          <a:bodyPr/>
          <a:lstStyle/>
          <a:p>
            <a:pPr>
              <a:defRPr/>
            </a:pPr>
            <a:fld id="{E3C52541-0E55-448D-9C6C-64FB315CE913}" type="slidenum">
              <a:rPr lang="en-US" altLang="zh-CN" smtClean="0"/>
              <a:pPr>
                <a:defRPr/>
              </a:pPr>
              <a:t>38</a:t>
            </a:fld>
            <a:endParaRPr lang="en-US" altLang="zh-CN"/>
          </a:p>
        </p:txBody>
      </p:sp>
      <p:pic>
        <p:nvPicPr>
          <p:cNvPr id="7" name="图片 6">
            <a:extLst>
              <a:ext uri="{FF2B5EF4-FFF2-40B4-BE49-F238E27FC236}">
                <a16:creationId xmlns:a16="http://schemas.microsoft.com/office/drawing/2014/main" id="{F72C582F-7F1B-43BD-A236-1B381FF561A0}"/>
              </a:ext>
            </a:extLst>
          </p:cNvPr>
          <p:cNvPicPr>
            <a:picLocks noChangeAspect="1"/>
          </p:cNvPicPr>
          <p:nvPr/>
        </p:nvPicPr>
        <p:blipFill>
          <a:blip r:embed="rId2"/>
          <a:stretch>
            <a:fillRect/>
          </a:stretch>
        </p:blipFill>
        <p:spPr>
          <a:xfrm>
            <a:off x="827584" y="1484784"/>
            <a:ext cx="6624736" cy="3791412"/>
          </a:xfrm>
          <a:prstGeom prst="rect">
            <a:avLst/>
          </a:prstGeom>
        </p:spPr>
      </p:pic>
      <p:sp>
        <p:nvSpPr>
          <p:cNvPr id="8" name="文本框 7">
            <a:extLst>
              <a:ext uri="{FF2B5EF4-FFF2-40B4-BE49-F238E27FC236}">
                <a16:creationId xmlns:a16="http://schemas.microsoft.com/office/drawing/2014/main" id="{45645595-8FF0-46CA-AC29-381EAA2A7384}"/>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sp>
        <p:nvSpPr>
          <p:cNvPr id="9" name="星形: 十二角 8">
            <a:extLst>
              <a:ext uri="{FF2B5EF4-FFF2-40B4-BE49-F238E27FC236}">
                <a16:creationId xmlns:a16="http://schemas.microsoft.com/office/drawing/2014/main" id="{3DF5FE1C-1961-46F6-8769-83EE8883D3DD}"/>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1435868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6015E141-32DF-4B46-B32F-C64F5A705A3D}"/>
              </a:ext>
            </a:extLst>
          </p:cNvPr>
          <p:cNvPicPr>
            <a:picLocks noGrp="1" noChangeAspect="1"/>
          </p:cNvPicPr>
          <p:nvPr>
            <p:ph idx="1"/>
          </p:nvPr>
        </p:nvPicPr>
        <p:blipFill>
          <a:blip r:embed="rId2"/>
          <a:stretch>
            <a:fillRect/>
          </a:stretch>
        </p:blipFill>
        <p:spPr>
          <a:xfrm>
            <a:off x="755575" y="980728"/>
            <a:ext cx="7554281" cy="3384376"/>
          </a:xfrm>
          <a:prstGeom prst="rect">
            <a:avLst/>
          </a:prstGeom>
        </p:spPr>
      </p:pic>
      <p:sp>
        <p:nvSpPr>
          <p:cNvPr id="4" name="灯片编号占位符 3">
            <a:extLst>
              <a:ext uri="{FF2B5EF4-FFF2-40B4-BE49-F238E27FC236}">
                <a16:creationId xmlns:a16="http://schemas.microsoft.com/office/drawing/2014/main" id="{4757F714-827B-4B6C-8E8A-55F1D10CFED3}"/>
              </a:ext>
            </a:extLst>
          </p:cNvPr>
          <p:cNvSpPr>
            <a:spLocks noGrp="1"/>
          </p:cNvSpPr>
          <p:nvPr>
            <p:ph type="sldNum" sz="quarter" idx="12"/>
          </p:nvPr>
        </p:nvSpPr>
        <p:spPr/>
        <p:txBody>
          <a:bodyPr/>
          <a:lstStyle/>
          <a:p>
            <a:pPr>
              <a:defRPr/>
            </a:pPr>
            <a:fld id="{E3C52541-0E55-448D-9C6C-64FB315CE913}" type="slidenum">
              <a:rPr lang="en-US" altLang="zh-CN" smtClean="0"/>
              <a:pPr>
                <a:defRPr/>
              </a:pPr>
              <a:t>39</a:t>
            </a:fld>
            <a:endParaRPr lang="en-US" altLang="zh-CN"/>
          </a:p>
        </p:txBody>
      </p:sp>
      <p:sp>
        <p:nvSpPr>
          <p:cNvPr id="6" name="文本框 5">
            <a:extLst>
              <a:ext uri="{FF2B5EF4-FFF2-40B4-BE49-F238E27FC236}">
                <a16:creationId xmlns:a16="http://schemas.microsoft.com/office/drawing/2014/main" id="{D85CBEF0-5764-402D-8911-9AE101E6E70C}"/>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sp>
        <p:nvSpPr>
          <p:cNvPr id="7" name="星形: 十二角 6">
            <a:extLst>
              <a:ext uri="{FF2B5EF4-FFF2-40B4-BE49-F238E27FC236}">
                <a16:creationId xmlns:a16="http://schemas.microsoft.com/office/drawing/2014/main" id="{6864BC1D-7A27-48B5-83E1-434D923BC68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43279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90599" y="647906"/>
            <a:ext cx="8640960" cy="5181162"/>
          </a:xfrm>
          <a:prstGeom prst="rect">
            <a:avLst/>
          </a:prstGeom>
          <a:noFill/>
          <a:ln w="9525">
            <a:noFill/>
            <a:miter lim="800000"/>
            <a:headEnd/>
            <a:tailEnd/>
          </a:ln>
        </p:spPr>
        <p:txBody>
          <a:bodyPr wrap="square">
            <a:spAutoFit/>
          </a:bodyPr>
          <a:lstStyle/>
          <a:p>
            <a:pPr>
              <a:lnSpc>
                <a:spcPct val="150000"/>
              </a:lnSpc>
            </a:pPr>
            <a:r>
              <a:rPr lang="zh-CN" altLang="en-US" sz="2800" b="1" dirty="0">
                <a:latin typeface="微软雅黑" panose="020B0503020204020204" pitchFamily="34" charset="-122"/>
                <a:ea typeface="微软雅黑" panose="020B0503020204020204" pitchFamily="34" charset="-122"/>
              </a:rPr>
              <a:t>事务的定义形式</a:t>
            </a:r>
          </a:p>
          <a:p>
            <a:pPr marL="457200" indent="-4572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一条</a:t>
            </a:r>
            <a:r>
              <a:rPr lang="en-US" altLang="zh-CN" sz="2800" b="1" dirty="0">
                <a:latin typeface="微软雅黑" panose="020B0503020204020204" pitchFamily="34" charset="-122"/>
                <a:ea typeface="微软雅黑" panose="020B0503020204020204" pitchFamily="34" charset="-122"/>
              </a:rPr>
              <a:t>SQL</a:t>
            </a:r>
            <a:r>
              <a:rPr lang="zh-CN" altLang="en-US" sz="2800" b="1" dirty="0">
                <a:latin typeface="微软雅黑" panose="020B0503020204020204" pitchFamily="34" charset="-122"/>
                <a:ea typeface="微软雅黑" panose="020B0503020204020204" pitchFamily="34" charset="-122"/>
              </a:rPr>
              <a:t>语句；</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Times New Roman" pitchFamily="18" charset="0"/>
              </a:rPr>
              <a:t>例：</a:t>
            </a:r>
            <a:r>
              <a:rPr lang="zh-CN" altLang="en-US" sz="2800" dirty="0">
                <a:solidFill>
                  <a:srgbClr val="0000FF"/>
                </a:solidFill>
                <a:latin typeface="Times New Roman" pitchFamily="18" charset="0"/>
              </a:rPr>
              <a:t>将</a:t>
            </a:r>
            <a:r>
              <a:rPr lang="en-US" altLang="zh-CN" sz="2800" dirty="0">
                <a:solidFill>
                  <a:srgbClr val="0000FF"/>
                </a:solidFill>
                <a:latin typeface="Times New Roman" pitchFamily="18" charset="0"/>
              </a:rPr>
              <a:t>2</a:t>
            </a:r>
            <a:r>
              <a:rPr lang="zh-CN" altLang="en-US" sz="2800" dirty="0">
                <a:solidFill>
                  <a:srgbClr val="0000FF"/>
                </a:solidFill>
                <a:latin typeface="Times New Roman" pitchFamily="18" charset="0"/>
              </a:rPr>
              <a:t>号课程的成绩记录增加</a:t>
            </a:r>
            <a:r>
              <a:rPr lang="en-US" altLang="zh-CN" sz="2800" dirty="0">
                <a:solidFill>
                  <a:srgbClr val="0000FF"/>
                </a:solidFill>
                <a:latin typeface="Times New Roman" pitchFamily="18" charset="0"/>
              </a:rPr>
              <a:t>10</a:t>
            </a:r>
            <a:r>
              <a:rPr lang="zh-CN" altLang="en-US" sz="2800" dirty="0">
                <a:solidFill>
                  <a:srgbClr val="0000FF"/>
                </a:solidFill>
                <a:latin typeface="Times New Roman" pitchFamily="18" charset="0"/>
              </a:rPr>
              <a:t>分</a:t>
            </a:r>
            <a:endParaRPr lang="zh-CN" altLang="en-US" sz="2800" dirty="0">
              <a:solidFill>
                <a:srgbClr val="0000FF"/>
              </a:solidFill>
            </a:endParaRPr>
          </a:p>
          <a:p>
            <a:pPr marL="457200" indent="-4572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一组</a:t>
            </a:r>
            <a:r>
              <a:rPr lang="en-US" altLang="zh-CN" sz="2800" b="1" dirty="0">
                <a:latin typeface="微软雅黑" panose="020B0503020204020204" pitchFamily="34" charset="-122"/>
                <a:ea typeface="微软雅黑" panose="020B0503020204020204" pitchFamily="34" charset="-122"/>
              </a:rPr>
              <a:t>SQL</a:t>
            </a:r>
            <a:r>
              <a:rPr lang="zh-CN" altLang="en-US" sz="2800" b="1" dirty="0">
                <a:latin typeface="微软雅黑" panose="020B0503020204020204" pitchFamily="34" charset="-122"/>
                <a:ea typeface="微软雅黑" panose="020B0503020204020204" pitchFamily="34" charset="-122"/>
              </a:rPr>
              <a:t>语句序列</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Times New Roman" pitchFamily="18" charset="0"/>
              </a:rPr>
              <a:t>例：</a:t>
            </a:r>
            <a:r>
              <a:rPr lang="zh-CN" altLang="en-US" sz="2800" dirty="0">
                <a:solidFill>
                  <a:srgbClr val="0000FF"/>
                </a:solidFill>
                <a:latin typeface="Times New Roman" pitchFamily="18" charset="0"/>
              </a:rPr>
              <a:t>（</a:t>
            </a:r>
            <a:r>
              <a:rPr lang="en-US" altLang="zh-CN" sz="2800" dirty="0">
                <a:solidFill>
                  <a:srgbClr val="0000FF"/>
                </a:solidFill>
                <a:latin typeface="Times New Roman" pitchFamily="18" charset="0"/>
              </a:rPr>
              <a:t>1</a:t>
            </a:r>
            <a:r>
              <a:rPr lang="zh-CN" altLang="en-US" sz="2800" dirty="0">
                <a:solidFill>
                  <a:srgbClr val="0000FF"/>
                </a:solidFill>
                <a:latin typeface="Times New Roman" pitchFamily="18" charset="0"/>
              </a:rPr>
              <a:t>）将</a:t>
            </a:r>
            <a:r>
              <a:rPr lang="en-US" altLang="zh-CN" sz="2800" dirty="0">
                <a:solidFill>
                  <a:srgbClr val="0000FF"/>
                </a:solidFill>
                <a:latin typeface="Times New Roman" pitchFamily="18" charset="0"/>
              </a:rPr>
              <a:t>2</a:t>
            </a:r>
            <a:r>
              <a:rPr lang="zh-CN" altLang="en-US" sz="2800" dirty="0">
                <a:solidFill>
                  <a:srgbClr val="0000FF"/>
                </a:solidFill>
                <a:latin typeface="Times New Roman" pitchFamily="18" charset="0"/>
              </a:rPr>
              <a:t>号课程的成绩记录增加</a:t>
            </a:r>
            <a:r>
              <a:rPr lang="en-US" altLang="zh-CN" sz="2800" dirty="0">
                <a:solidFill>
                  <a:srgbClr val="0000FF"/>
                </a:solidFill>
                <a:latin typeface="Times New Roman" pitchFamily="18" charset="0"/>
              </a:rPr>
              <a:t>10</a:t>
            </a:r>
            <a:r>
              <a:rPr lang="zh-CN" altLang="en-US" sz="2800" dirty="0">
                <a:solidFill>
                  <a:srgbClr val="0000FF"/>
                </a:solidFill>
                <a:latin typeface="Times New Roman" pitchFamily="18" charset="0"/>
              </a:rPr>
              <a:t>分；</a:t>
            </a:r>
            <a:endParaRPr lang="en-US" altLang="zh-CN" sz="2800" dirty="0">
              <a:solidFill>
                <a:srgbClr val="0000FF"/>
              </a:solidFill>
              <a:latin typeface="Times New Roman" pitchFamily="18" charset="0"/>
            </a:endParaRPr>
          </a:p>
          <a:p>
            <a:pPr>
              <a:lnSpc>
                <a:spcPct val="150000"/>
              </a:lnSpc>
            </a:pPr>
            <a:r>
              <a:rPr lang="en-US" altLang="zh-CN" sz="2800" dirty="0">
                <a:solidFill>
                  <a:srgbClr val="0000FF"/>
                </a:solidFill>
                <a:latin typeface="Times New Roman" pitchFamily="18" charset="0"/>
              </a:rPr>
              <a:t>     </a:t>
            </a:r>
            <a:r>
              <a:rPr lang="zh-CN" altLang="en-US" sz="2800" dirty="0">
                <a:solidFill>
                  <a:srgbClr val="0000FF"/>
                </a:solidFill>
                <a:latin typeface="Times New Roman" pitchFamily="18" charset="0"/>
              </a:rPr>
              <a:t>（</a:t>
            </a:r>
            <a:r>
              <a:rPr lang="en-US" altLang="zh-CN" sz="2800" dirty="0">
                <a:solidFill>
                  <a:srgbClr val="0000FF"/>
                </a:solidFill>
                <a:latin typeface="Times New Roman" pitchFamily="18" charset="0"/>
              </a:rPr>
              <a:t>2</a:t>
            </a:r>
            <a:r>
              <a:rPr lang="zh-CN" altLang="en-US" sz="2800" dirty="0">
                <a:solidFill>
                  <a:srgbClr val="0000FF"/>
                </a:solidFill>
                <a:latin typeface="Times New Roman" pitchFamily="18" charset="0"/>
              </a:rPr>
              <a:t>）在应用日志表中增加描述上述操作的一条记录；</a:t>
            </a:r>
            <a:endParaRPr lang="zh-CN" altLang="en-US" sz="2800" dirty="0">
              <a:solidFill>
                <a:srgbClr val="0000FF"/>
              </a:solidFill>
            </a:endParaRPr>
          </a:p>
          <a:p>
            <a:pPr marL="457200" indent="-4572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一个包含对数据库操作的应用程序</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Times New Roman" pitchFamily="18" charset="0"/>
              </a:rPr>
              <a:t>例：</a:t>
            </a:r>
            <a:r>
              <a:rPr lang="zh-CN" altLang="en-US" sz="2800" dirty="0">
                <a:solidFill>
                  <a:srgbClr val="0000FF"/>
                </a:solidFill>
                <a:latin typeface="Times New Roman" pitchFamily="18" charset="0"/>
              </a:rPr>
              <a:t>可能多条</a:t>
            </a:r>
            <a:r>
              <a:rPr lang="en-US" altLang="zh-CN" sz="2800" dirty="0">
                <a:solidFill>
                  <a:srgbClr val="0000FF"/>
                </a:solidFill>
                <a:latin typeface="Times New Roman" pitchFamily="18" charset="0"/>
              </a:rPr>
              <a:t>SQL</a:t>
            </a:r>
            <a:r>
              <a:rPr lang="zh-CN" altLang="en-US" sz="2800" dirty="0">
                <a:solidFill>
                  <a:srgbClr val="0000FF"/>
                </a:solidFill>
                <a:latin typeface="Times New Roman" pitchFamily="18" charset="0"/>
              </a:rPr>
              <a:t>语句，存在于不同的程序分支。</a:t>
            </a:r>
            <a:endParaRPr lang="zh-CN" altLang="en-US" sz="2800" dirty="0">
              <a:solidFill>
                <a:srgbClr val="0000FF"/>
              </a:solidFill>
            </a:endParaRPr>
          </a:p>
        </p:txBody>
      </p:sp>
      <p:sp>
        <p:nvSpPr>
          <p:cNvPr id="6147" name="AutoShape 3"/>
          <p:cNvSpPr>
            <a:spLocks noChangeArrowheads="1"/>
          </p:cNvSpPr>
          <p:nvPr/>
        </p:nvSpPr>
        <p:spPr bwMode="auto">
          <a:xfrm>
            <a:off x="8316913" y="10525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A4A714E6-9499-4B9D-945F-12ACD332B638}" type="slidenum">
              <a:rPr lang="en-US" altLang="zh-CN" smtClean="0"/>
              <a:pPr>
                <a:defRPr/>
              </a:pPr>
              <a:t>4</a:t>
            </a:fld>
            <a:endParaRPr lang="en-US" altLang="zh-CN"/>
          </a:p>
        </p:txBody>
      </p:sp>
    </p:spTree>
    <p:extLst>
      <p:ext uri="{BB962C8B-B14F-4D97-AF65-F5344CB8AC3E}">
        <p14:creationId xmlns:p14="http://schemas.microsoft.com/office/powerpoint/2010/main" val="2820208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757F714-827B-4B6C-8E8A-55F1D10CFED3}"/>
              </a:ext>
            </a:extLst>
          </p:cNvPr>
          <p:cNvSpPr>
            <a:spLocks noGrp="1"/>
          </p:cNvSpPr>
          <p:nvPr>
            <p:ph type="sldNum" sz="quarter" idx="12"/>
          </p:nvPr>
        </p:nvSpPr>
        <p:spPr/>
        <p:txBody>
          <a:bodyPr/>
          <a:lstStyle/>
          <a:p>
            <a:pPr>
              <a:defRPr/>
            </a:pPr>
            <a:fld id="{E3C52541-0E55-448D-9C6C-64FB315CE913}" type="slidenum">
              <a:rPr lang="en-US" altLang="zh-CN" smtClean="0"/>
              <a:pPr>
                <a:defRPr/>
              </a:pPr>
              <a:t>40</a:t>
            </a:fld>
            <a:endParaRPr lang="en-US" altLang="zh-CN"/>
          </a:p>
        </p:txBody>
      </p:sp>
      <p:sp>
        <p:nvSpPr>
          <p:cNvPr id="6" name="文本框 5">
            <a:extLst>
              <a:ext uri="{FF2B5EF4-FFF2-40B4-BE49-F238E27FC236}">
                <a16:creationId xmlns:a16="http://schemas.microsoft.com/office/drawing/2014/main" id="{D85CBEF0-5764-402D-8911-9AE101E6E70C}"/>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sp>
        <p:nvSpPr>
          <p:cNvPr id="7" name="星形: 十二角 6">
            <a:extLst>
              <a:ext uri="{FF2B5EF4-FFF2-40B4-BE49-F238E27FC236}">
                <a16:creationId xmlns:a16="http://schemas.microsoft.com/office/drawing/2014/main" id="{6864BC1D-7A27-48B5-83E1-434D923BC68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9" name="内容占位符 8">
            <a:extLst>
              <a:ext uri="{FF2B5EF4-FFF2-40B4-BE49-F238E27FC236}">
                <a16:creationId xmlns:a16="http://schemas.microsoft.com/office/drawing/2014/main" id="{AAADDF0D-7371-4946-8D63-21AFFC8B737E}"/>
              </a:ext>
            </a:extLst>
          </p:cNvPr>
          <p:cNvPicPr>
            <a:picLocks noGrp="1" noChangeAspect="1"/>
          </p:cNvPicPr>
          <p:nvPr>
            <p:ph idx="1"/>
          </p:nvPr>
        </p:nvPicPr>
        <p:blipFill>
          <a:blip r:embed="rId2"/>
          <a:stretch>
            <a:fillRect/>
          </a:stretch>
        </p:blipFill>
        <p:spPr>
          <a:xfrm>
            <a:off x="393546" y="980728"/>
            <a:ext cx="7982926" cy="4464496"/>
          </a:xfrm>
          <a:prstGeom prst="rect">
            <a:avLst/>
          </a:prstGeom>
        </p:spPr>
      </p:pic>
      <p:sp>
        <p:nvSpPr>
          <p:cNvPr id="2" name="对话气泡: 圆角矩形 1">
            <a:extLst>
              <a:ext uri="{FF2B5EF4-FFF2-40B4-BE49-F238E27FC236}">
                <a16:creationId xmlns:a16="http://schemas.microsoft.com/office/drawing/2014/main" id="{11178389-803F-4B4A-AB40-A00086734B82}"/>
              </a:ext>
            </a:extLst>
          </p:cNvPr>
          <p:cNvSpPr/>
          <p:nvPr/>
        </p:nvSpPr>
        <p:spPr>
          <a:xfrm>
            <a:off x="35496" y="1073448"/>
            <a:ext cx="1800199" cy="915392"/>
          </a:xfrm>
          <a:prstGeom prst="wedgeRoundRectCallout">
            <a:avLst>
              <a:gd name="adj1" fmla="val 32871"/>
              <a:gd name="adj2" fmla="val 7217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只读事务可利用影子</a:t>
            </a:r>
          </a:p>
        </p:txBody>
      </p:sp>
    </p:spTree>
    <p:extLst>
      <p:ext uri="{BB962C8B-B14F-4D97-AF65-F5344CB8AC3E}">
        <p14:creationId xmlns:p14="http://schemas.microsoft.com/office/powerpoint/2010/main" val="3382556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757F714-827B-4B6C-8E8A-55F1D10CFED3}"/>
              </a:ext>
            </a:extLst>
          </p:cNvPr>
          <p:cNvSpPr>
            <a:spLocks noGrp="1"/>
          </p:cNvSpPr>
          <p:nvPr>
            <p:ph type="sldNum" sz="quarter" idx="12"/>
          </p:nvPr>
        </p:nvSpPr>
        <p:spPr/>
        <p:txBody>
          <a:bodyPr/>
          <a:lstStyle/>
          <a:p>
            <a:pPr>
              <a:defRPr/>
            </a:pPr>
            <a:fld id="{E3C52541-0E55-448D-9C6C-64FB315CE913}" type="slidenum">
              <a:rPr lang="en-US" altLang="zh-CN" smtClean="0"/>
              <a:pPr>
                <a:defRPr/>
              </a:pPr>
              <a:t>41</a:t>
            </a:fld>
            <a:endParaRPr lang="en-US" altLang="zh-CN"/>
          </a:p>
        </p:txBody>
      </p:sp>
      <p:sp>
        <p:nvSpPr>
          <p:cNvPr id="6" name="文本框 5">
            <a:extLst>
              <a:ext uri="{FF2B5EF4-FFF2-40B4-BE49-F238E27FC236}">
                <a16:creationId xmlns:a16="http://schemas.microsoft.com/office/drawing/2014/main" id="{D85CBEF0-5764-402D-8911-9AE101E6E70C}"/>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sp>
        <p:nvSpPr>
          <p:cNvPr id="7" name="星形: 十二角 6">
            <a:extLst>
              <a:ext uri="{FF2B5EF4-FFF2-40B4-BE49-F238E27FC236}">
                <a16:creationId xmlns:a16="http://schemas.microsoft.com/office/drawing/2014/main" id="{6864BC1D-7A27-48B5-83E1-434D923BC68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5" name="内容占位符 4">
            <a:extLst>
              <a:ext uri="{FF2B5EF4-FFF2-40B4-BE49-F238E27FC236}">
                <a16:creationId xmlns:a16="http://schemas.microsoft.com/office/drawing/2014/main" id="{1031514C-EE8B-4666-856F-82BF36AEE323}"/>
              </a:ext>
            </a:extLst>
          </p:cNvPr>
          <p:cNvPicPr>
            <a:picLocks noGrp="1" noChangeAspect="1"/>
          </p:cNvPicPr>
          <p:nvPr>
            <p:ph idx="1"/>
          </p:nvPr>
        </p:nvPicPr>
        <p:blipFill>
          <a:blip r:embed="rId2"/>
          <a:stretch>
            <a:fillRect/>
          </a:stretch>
        </p:blipFill>
        <p:spPr>
          <a:xfrm>
            <a:off x="583632" y="836712"/>
            <a:ext cx="8143588" cy="4608512"/>
          </a:xfrm>
          <a:prstGeom prst="rect">
            <a:avLst/>
          </a:prstGeom>
        </p:spPr>
      </p:pic>
      <p:sp>
        <p:nvSpPr>
          <p:cNvPr id="8" name="对话气泡: 圆角矩形 7">
            <a:extLst>
              <a:ext uri="{FF2B5EF4-FFF2-40B4-BE49-F238E27FC236}">
                <a16:creationId xmlns:a16="http://schemas.microsoft.com/office/drawing/2014/main" id="{193EF454-F9B4-4C80-A6F2-8CBB309F8A87}"/>
              </a:ext>
            </a:extLst>
          </p:cNvPr>
          <p:cNvSpPr/>
          <p:nvPr/>
        </p:nvSpPr>
        <p:spPr>
          <a:xfrm>
            <a:off x="272469" y="1873985"/>
            <a:ext cx="1696662" cy="1043380"/>
          </a:xfrm>
          <a:prstGeom prst="wedgeRoundRectCallout">
            <a:avLst>
              <a:gd name="adj1" fmla="val 69086"/>
              <a:gd name="adj2" fmla="val 2754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更新事务提交后旧影子失效</a:t>
            </a:r>
          </a:p>
        </p:txBody>
      </p:sp>
    </p:spTree>
    <p:extLst>
      <p:ext uri="{BB962C8B-B14F-4D97-AF65-F5344CB8AC3E}">
        <p14:creationId xmlns:p14="http://schemas.microsoft.com/office/powerpoint/2010/main" val="376967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757F714-827B-4B6C-8E8A-55F1D10CFED3}"/>
              </a:ext>
            </a:extLst>
          </p:cNvPr>
          <p:cNvSpPr>
            <a:spLocks noGrp="1"/>
          </p:cNvSpPr>
          <p:nvPr>
            <p:ph type="sldNum" sz="quarter" idx="12"/>
          </p:nvPr>
        </p:nvSpPr>
        <p:spPr/>
        <p:txBody>
          <a:bodyPr/>
          <a:lstStyle/>
          <a:p>
            <a:pPr>
              <a:defRPr/>
            </a:pPr>
            <a:fld id="{E3C52541-0E55-448D-9C6C-64FB315CE913}" type="slidenum">
              <a:rPr lang="en-US" altLang="zh-CN" smtClean="0"/>
              <a:pPr>
                <a:defRPr/>
              </a:pPr>
              <a:t>42</a:t>
            </a:fld>
            <a:endParaRPr lang="en-US" altLang="zh-CN"/>
          </a:p>
        </p:txBody>
      </p:sp>
      <p:sp>
        <p:nvSpPr>
          <p:cNvPr id="6" name="文本框 5">
            <a:extLst>
              <a:ext uri="{FF2B5EF4-FFF2-40B4-BE49-F238E27FC236}">
                <a16:creationId xmlns:a16="http://schemas.microsoft.com/office/drawing/2014/main" id="{D85CBEF0-5764-402D-8911-9AE101E6E70C}"/>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sp>
        <p:nvSpPr>
          <p:cNvPr id="7" name="星形: 十二角 6">
            <a:extLst>
              <a:ext uri="{FF2B5EF4-FFF2-40B4-BE49-F238E27FC236}">
                <a16:creationId xmlns:a16="http://schemas.microsoft.com/office/drawing/2014/main" id="{6864BC1D-7A27-48B5-83E1-434D923BC68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8" name="内容占位符 7">
            <a:extLst>
              <a:ext uri="{FF2B5EF4-FFF2-40B4-BE49-F238E27FC236}">
                <a16:creationId xmlns:a16="http://schemas.microsoft.com/office/drawing/2014/main" id="{D128C20F-929F-469B-A9CF-07FDCD2EAF49}"/>
              </a:ext>
            </a:extLst>
          </p:cNvPr>
          <p:cNvPicPr>
            <a:picLocks noGrp="1" noChangeAspect="1"/>
          </p:cNvPicPr>
          <p:nvPr>
            <p:ph idx="1"/>
          </p:nvPr>
        </p:nvPicPr>
        <p:blipFill>
          <a:blip r:embed="rId2"/>
          <a:stretch>
            <a:fillRect/>
          </a:stretch>
        </p:blipFill>
        <p:spPr>
          <a:xfrm>
            <a:off x="470646" y="908720"/>
            <a:ext cx="8182205" cy="4464496"/>
          </a:xfrm>
          <a:prstGeom prst="rect">
            <a:avLst/>
          </a:prstGeom>
        </p:spPr>
      </p:pic>
      <p:sp>
        <p:nvSpPr>
          <p:cNvPr id="10" name="对话气泡: 圆角矩形 9">
            <a:extLst>
              <a:ext uri="{FF2B5EF4-FFF2-40B4-BE49-F238E27FC236}">
                <a16:creationId xmlns:a16="http://schemas.microsoft.com/office/drawing/2014/main" id="{2F9A0895-E23F-4C6A-96C0-F4C8E859AF71}"/>
              </a:ext>
            </a:extLst>
          </p:cNvPr>
          <p:cNvSpPr/>
          <p:nvPr/>
        </p:nvSpPr>
        <p:spPr>
          <a:xfrm>
            <a:off x="5004048" y="5264699"/>
            <a:ext cx="1800199" cy="1043380"/>
          </a:xfrm>
          <a:prstGeom prst="wedgeRoundRectCallout">
            <a:avLst>
              <a:gd name="adj1" fmla="val 38045"/>
              <a:gd name="adj2" fmla="val -12825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只替换更新数据的页面</a:t>
            </a:r>
          </a:p>
        </p:txBody>
      </p:sp>
    </p:spTree>
    <p:extLst>
      <p:ext uri="{BB962C8B-B14F-4D97-AF65-F5344CB8AC3E}">
        <p14:creationId xmlns:p14="http://schemas.microsoft.com/office/powerpoint/2010/main" val="25784926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36525" y="781050"/>
            <a:ext cx="8855075" cy="4339650"/>
          </a:xfrm>
          <a:prstGeom prst="rect">
            <a:avLst/>
          </a:prstGeom>
          <a:noFill/>
          <a:ln w="9525">
            <a:noFill/>
            <a:miter lim="800000"/>
            <a:headEnd/>
            <a:tailEnd/>
          </a:ln>
        </p:spPr>
        <p:txBody>
          <a:bodyPr>
            <a:spAutoFit/>
          </a:bodyPr>
          <a:lstStyle/>
          <a:p>
            <a:pPr>
              <a:spcBef>
                <a:spcPct val="50000"/>
              </a:spcBef>
            </a:pPr>
            <a:r>
              <a:rPr lang="en-US" altLang="zh-CN" dirty="0"/>
              <a:t>6</a:t>
            </a:r>
            <a:r>
              <a:rPr lang="zh-CN" altLang="en-US" dirty="0">
                <a:latin typeface="Times New Roman" pitchFamily="18" charset="0"/>
              </a:rPr>
              <a:t>、日志管理</a:t>
            </a:r>
            <a:endParaRPr lang="zh-CN" altLang="en-US" dirty="0"/>
          </a:p>
          <a:p>
            <a:pPr>
              <a:spcBef>
                <a:spcPct val="50000"/>
              </a:spcBef>
            </a:pPr>
            <a:r>
              <a:rPr lang="en-US" altLang="zh-CN" dirty="0"/>
              <a:t>1</a:t>
            </a:r>
            <a:r>
              <a:rPr lang="zh-CN" altLang="en-US" dirty="0">
                <a:latin typeface="Times New Roman" pitchFamily="18" charset="0"/>
              </a:rPr>
              <a:t>）按事务操作执行时间顺序记日志（多个事务操作并发）；</a:t>
            </a:r>
            <a:endParaRPr lang="zh-CN" altLang="en-US" dirty="0"/>
          </a:p>
          <a:p>
            <a:pPr>
              <a:spcBef>
                <a:spcPct val="50000"/>
              </a:spcBef>
            </a:pPr>
            <a:r>
              <a:rPr lang="en-US" altLang="zh-CN" dirty="0"/>
              <a:t>2</a:t>
            </a:r>
            <a:r>
              <a:rPr lang="zh-CN" altLang="en-US" dirty="0">
                <a:latin typeface="Times New Roman" pitchFamily="18" charset="0"/>
              </a:rPr>
              <a:t>）须先写日志后写</a:t>
            </a:r>
            <a:r>
              <a:rPr lang="en-US" altLang="zh-CN" dirty="0"/>
              <a:t>DB</a:t>
            </a:r>
            <a:r>
              <a:rPr lang="zh-CN" altLang="en-US" dirty="0"/>
              <a:t>文件</a:t>
            </a:r>
            <a:r>
              <a:rPr lang="zh-CN" altLang="en-US" dirty="0">
                <a:latin typeface="Times New Roman" pitchFamily="18" charset="0"/>
              </a:rPr>
              <a:t>！！！！！</a:t>
            </a:r>
          </a:p>
          <a:p>
            <a:pPr>
              <a:spcBef>
                <a:spcPct val="50000"/>
              </a:spcBef>
            </a:pPr>
            <a:r>
              <a:rPr lang="zh-CN" altLang="en-US" dirty="0">
                <a:latin typeface="Times New Roman" pitchFamily="18" charset="0"/>
              </a:rPr>
              <a:t>      </a:t>
            </a:r>
            <a:r>
              <a:rPr lang="zh-CN" altLang="en-US" dirty="0">
                <a:solidFill>
                  <a:srgbClr val="0000FF"/>
                </a:solidFill>
                <a:latin typeface="Times New Roman" pitchFamily="18" charset="0"/>
              </a:rPr>
              <a:t>先写日志协议</a:t>
            </a:r>
            <a:r>
              <a:rPr lang="en-US" altLang="zh-CN" dirty="0">
                <a:solidFill>
                  <a:srgbClr val="0000FF"/>
                </a:solidFill>
                <a:latin typeface="Times New Roman" pitchFamily="18" charset="0"/>
              </a:rPr>
              <a:t>——</a:t>
            </a:r>
            <a:r>
              <a:rPr lang="en-US" altLang="zh-CN" dirty="0" smtClean="0">
                <a:solidFill>
                  <a:srgbClr val="0000FF"/>
                </a:solidFill>
                <a:latin typeface="Times New Roman" pitchFamily="18" charset="0"/>
              </a:rPr>
              <a:t>WAL</a:t>
            </a:r>
            <a:r>
              <a:rPr lang="zh-CN" altLang="en-US" dirty="0" smtClean="0">
                <a:solidFill>
                  <a:srgbClr val="0000FF"/>
                </a:solidFill>
                <a:latin typeface="Times New Roman" pitchFamily="18" charset="0"/>
              </a:rPr>
              <a:t>（</a:t>
            </a:r>
            <a:r>
              <a:rPr lang="en-US" altLang="zh-CN" dirty="0">
                <a:solidFill>
                  <a:srgbClr val="0000FF"/>
                </a:solidFill>
                <a:latin typeface="Times New Roman" pitchFamily="18" charset="0"/>
              </a:rPr>
              <a:t> Write Ahead Logging</a:t>
            </a:r>
            <a:r>
              <a:rPr lang="zh-CN" altLang="en-US" dirty="0" smtClean="0">
                <a:solidFill>
                  <a:srgbClr val="0000FF"/>
                </a:solidFill>
                <a:latin typeface="Times New Roman" pitchFamily="18" charset="0"/>
              </a:rPr>
              <a:t>）</a:t>
            </a:r>
            <a:endParaRPr lang="en-US" altLang="zh-CN" dirty="0">
              <a:solidFill>
                <a:srgbClr val="0000FF"/>
              </a:solidFill>
            </a:endParaRPr>
          </a:p>
          <a:p>
            <a:pPr>
              <a:spcBef>
                <a:spcPct val="50000"/>
              </a:spcBef>
            </a:pPr>
            <a:r>
              <a:rPr lang="en-US" altLang="zh-CN" dirty="0"/>
              <a:t>7</a:t>
            </a:r>
            <a:r>
              <a:rPr lang="zh-CN" altLang="en-US" dirty="0" smtClean="0">
                <a:latin typeface="Times New Roman" pitchFamily="18" charset="0"/>
              </a:rPr>
              <a:t>、日志的用途</a:t>
            </a:r>
            <a:endParaRPr lang="zh-CN" altLang="en-US" dirty="0"/>
          </a:p>
          <a:p>
            <a:pPr>
              <a:spcBef>
                <a:spcPct val="50000"/>
              </a:spcBef>
            </a:pPr>
            <a:r>
              <a:rPr lang="en-US" altLang="zh-CN" dirty="0"/>
              <a:t>1</a:t>
            </a:r>
            <a:r>
              <a:rPr lang="zh-CN" altLang="en-US" dirty="0">
                <a:latin typeface="Times New Roman" pitchFamily="18" charset="0"/>
              </a:rPr>
              <a:t>）事务恢复</a:t>
            </a:r>
            <a:endParaRPr lang="zh-CN" altLang="en-US" dirty="0"/>
          </a:p>
          <a:p>
            <a:pPr>
              <a:spcBef>
                <a:spcPct val="50000"/>
              </a:spcBef>
            </a:pPr>
            <a:r>
              <a:rPr lang="en-US" altLang="zh-CN" dirty="0"/>
              <a:t>2</a:t>
            </a:r>
            <a:r>
              <a:rPr lang="zh-CN" altLang="en-US" dirty="0">
                <a:latin typeface="Times New Roman" pitchFamily="18" charset="0"/>
              </a:rPr>
              <a:t>）</a:t>
            </a:r>
            <a:r>
              <a:rPr lang="en-US" altLang="zh-CN" dirty="0"/>
              <a:t>DB</a:t>
            </a:r>
            <a:r>
              <a:rPr lang="zh-CN" altLang="en-US" dirty="0">
                <a:latin typeface="Times New Roman" pitchFamily="18" charset="0"/>
              </a:rPr>
              <a:t>故障恢复</a:t>
            </a:r>
            <a:endParaRPr lang="zh-CN" altLang="en-US" dirty="0"/>
          </a:p>
          <a:p>
            <a:pPr>
              <a:spcBef>
                <a:spcPct val="50000"/>
              </a:spcBef>
            </a:pPr>
            <a:r>
              <a:rPr lang="en-US" altLang="zh-CN" dirty="0"/>
              <a:t>3</a:t>
            </a:r>
            <a:r>
              <a:rPr lang="zh-CN" altLang="en-US" dirty="0">
                <a:latin typeface="Times New Roman" pitchFamily="18" charset="0"/>
              </a:rPr>
              <a:t>）系统分析</a:t>
            </a:r>
            <a:endParaRPr lang="zh-CN" altLang="en-US" b="1" dirty="0">
              <a:ea typeface="黑体" pitchFamily="2" charset="-122"/>
            </a:endParaRPr>
          </a:p>
        </p:txBody>
      </p:sp>
      <p:sp>
        <p:nvSpPr>
          <p:cNvPr id="20483" name="AutoShape 3"/>
          <p:cNvSpPr>
            <a:spLocks noChangeArrowheads="1"/>
          </p:cNvSpPr>
          <p:nvPr/>
        </p:nvSpPr>
        <p:spPr bwMode="auto">
          <a:xfrm>
            <a:off x="8388350" y="181292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A4A714E6-9499-4B9D-945F-12ACD332B638}" type="slidenum">
              <a:rPr lang="en-US" altLang="zh-CN" smtClean="0"/>
              <a:pPr>
                <a:defRPr/>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466336"/>
            <a:ext cx="4972056" cy="6000792"/>
          </a:xfrm>
        </p:spPr>
        <p:txBody>
          <a:bodyPr/>
          <a:lstStyle/>
          <a:p>
            <a:pPr marL="0" indent="0">
              <a:spcBef>
                <a:spcPct val="50000"/>
              </a:spcBef>
              <a:buNone/>
            </a:pPr>
            <a:r>
              <a:rPr lang="zh-CN" altLang="en-US" b="1" dirty="0">
                <a:solidFill>
                  <a:srgbClr val="0000FF"/>
                </a:solidFill>
                <a:latin typeface="黑体" panose="02010609060101010101" pitchFamily="49" charset="-122"/>
                <a:ea typeface="黑体" panose="02010609060101010101" pitchFamily="49" charset="-122"/>
              </a:rPr>
              <a:t>联机日志文件和归档日志文件</a:t>
            </a:r>
          </a:p>
          <a:p>
            <a:pPr marL="0" indent="0">
              <a:spcBef>
                <a:spcPct val="50000"/>
              </a:spcBef>
              <a:buNone/>
            </a:pPr>
            <a:r>
              <a:rPr lang="zh-CN" altLang="en-US" dirty="0"/>
              <a:t>日志文件可分为两类：</a:t>
            </a:r>
            <a:endParaRPr lang="en-US" altLang="zh-CN" dirty="0"/>
          </a:p>
          <a:p>
            <a:pPr marL="0" indent="0">
              <a:spcBef>
                <a:spcPct val="50000"/>
              </a:spcBef>
              <a:buNone/>
            </a:pPr>
            <a:r>
              <a:rPr lang="en-US" altLang="zh-CN" dirty="0"/>
              <a:t>1</a:t>
            </a:r>
            <a:r>
              <a:rPr lang="zh-CN" altLang="en-US" dirty="0"/>
              <a:t>）联机日志文件</a:t>
            </a:r>
            <a:endParaRPr lang="en-US" altLang="zh-CN" dirty="0"/>
          </a:p>
          <a:p>
            <a:pPr marL="0" indent="0">
              <a:spcBef>
                <a:spcPct val="50000"/>
              </a:spcBef>
              <a:buNone/>
            </a:pPr>
            <a:r>
              <a:rPr lang="zh-CN" altLang="en-US" dirty="0"/>
              <a:t>    </a:t>
            </a:r>
            <a:r>
              <a:rPr lang="zh-CN" altLang="en-US" dirty="0" smtClean="0"/>
              <a:t>最新日志内容，但</a:t>
            </a:r>
            <a:r>
              <a:rPr lang="zh-CN" altLang="en-US" dirty="0"/>
              <a:t>大小有限，直接和</a:t>
            </a:r>
            <a:r>
              <a:rPr lang="en-US" altLang="zh-CN" dirty="0"/>
              <a:t>DBMS</a:t>
            </a:r>
            <a:r>
              <a:rPr lang="zh-CN" altLang="en-US" dirty="0"/>
              <a:t>日志缓冲区关联，保存数据库</a:t>
            </a:r>
            <a:r>
              <a:rPr lang="zh-CN" altLang="en-US" dirty="0">
                <a:solidFill>
                  <a:srgbClr val="FF0000"/>
                </a:solidFill>
              </a:rPr>
              <a:t>当前一段时间</a:t>
            </a:r>
            <a:r>
              <a:rPr lang="zh-CN" altLang="en-US" dirty="0"/>
              <a:t>内的事务执行的变化过程，主要用于</a:t>
            </a:r>
            <a:r>
              <a:rPr lang="zh-CN" altLang="en-US" dirty="0">
                <a:solidFill>
                  <a:srgbClr val="FF0000"/>
                </a:solidFill>
              </a:rPr>
              <a:t>事务故障</a:t>
            </a:r>
            <a:r>
              <a:rPr lang="zh-CN" altLang="en-US" dirty="0"/>
              <a:t>和</a:t>
            </a:r>
            <a:r>
              <a:rPr lang="zh-CN" altLang="en-US" dirty="0">
                <a:solidFill>
                  <a:srgbClr val="FF0000"/>
                </a:solidFill>
              </a:rPr>
              <a:t>系统故障</a:t>
            </a:r>
            <a:r>
              <a:rPr lang="zh-CN" altLang="en-US" dirty="0"/>
              <a:t>。</a:t>
            </a:r>
            <a:endParaRPr lang="en-US" altLang="zh-CN" dirty="0"/>
          </a:p>
          <a:p>
            <a:pPr marL="0" indent="0">
              <a:spcBef>
                <a:spcPct val="50000"/>
              </a:spcBef>
              <a:buNone/>
            </a:pPr>
            <a:r>
              <a:rPr lang="en-US" altLang="zh-CN" dirty="0"/>
              <a:t>2</a:t>
            </a:r>
            <a:r>
              <a:rPr lang="zh-CN" altLang="en-US" dirty="0"/>
              <a:t>）归档日志文件。</a:t>
            </a:r>
            <a:endParaRPr lang="en-US" altLang="zh-CN" dirty="0"/>
          </a:p>
          <a:p>
            <a:pPr marL="0" indent="0">
              <a:spcBef>
                <a:spcPct val="50000"/>
              </a:spcBef>
              <a:buNone/>
            </a:pPr>
            <a:r>
              <a:rPr lang="zh-CN" altLang="en-US" dirty="0"/>
              <a:t>    保存历史上所有的</a:t>
            </a:r>
            <a:r>
              <a:rPr lang="zh-CN" altLang="en-US" dirty="0">
                <a:solidFill>
                  <a:srgbClr val="FF0000"/>
                </a:solidFill>
              </a:rPr>
              <a:t>不再用于联机处理的</a:t>
            </a:r>
            <a:r>
              <a:rPr lang="zh-CN" altLang="en-US" dirty="0"/>
              <a:t>日志记录，由联机日志文件归档而成，主要用于</a:t>
            </a:r>
            <a:r>
              <a:rPr lang="zh-CN" altLang="en-US" dirty="0">
                <a:solidFill>
                  <a:srgbClr val="FF0000"/>
                </a:solidFill>
              </a:rPr>
              <a:t>介质故障</a:t>
            </a:r>
            <a:r>
              <a:rPr lang="zh-CN" altLang="en-US" dirty="0"/>
              <a:t>的恢复。</a:t>
            </a:r>
          </a:p>
          <a:p>
            <a:pPr marL="0" indent="0">
              <a:buNone/>
            </a:pPr>
            <a:endParaRPr lang="zh-CN" altLang="en-US" dirty="0"/>
          </a:p>
        </p:txBody>
      </p:sp>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44</a:t>
            </a:fld>
            <a:endParaRPr lang="en-US" altLang="zh-CN"/>
          </a:p>
        </p:txBody>
      </p:sp>
      <p:pic>
        <p:nvPicPr>
          <p:cNvPr id="6" name="图片 5" descr="联机日志和归档日志.emf"/>
          <p:cNvPicPr>
            <a:picLocks noChangeAspect="1"/>
          </p:cNvPicPr>
          <p:nvPr/>
        </p:nvPicPr>
        <p:blipFill>
          <a:blip r:embed="rId3" cstate="print"/>
          <a:stretch>
            <a:fillRect/>
          </a:stretch>
        </p:blipFill>
        <p:spPr>
          <a:xfrm>
            <a:off x="5429256" y="857232"/>
            <a:ext cx="3500462" cy="5534432"/>
          </a:xfrm>
          <a:prstGeom prst="rect">
            <a:avLst/>
          </a:prstGeom>
        </p:spPr>
      </p:pic>
      <p:sp>
        <p:nvSpPr>
          <p:cNvPr id="5" name="星形: 十二角 4">
            <a:extLst>
              <a:ext uri="{FF2B5EF4-FFF2-40B4-BE49-F238E27FC236}">
                <a16:creationId xmlns:a16="http://schemas.microsoft.com/office/drawing/2014/main" id="{96A74158-9EF5-419E-A55A-B2E15A5B51AF}"/>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45</a:t>
            </a:fld>
            <a:endParaRPr lang="en-US" altLang="zh-CN"/>
          </a:p>
        </p:txBody>
      </p:sp>
      <p:sp>
        <p:nvSpPr>
          <p:cNvPr id="3" name="矩形 2"/>
          <p:cNvSpPr/>
          <p:nvPr/>
        </p:nvSpPr>
        <p:spPr>
          <a:xfrm>
            <a:off x="285720" y="785794"/>
            <a:ext cx="8501122" cy="1938992"/>
          </a:xfrm>
          <a:prstGeom prst="rect">
            <a:avLst/>
          </a:prstGeom>
        </p:spPr>
        <p:txBody>
          <a:bodyPr wrap="square">
            <a:spAutoFit/>
          </a:bodyPr>
          <a:lstStyle/>
          <a:p>
            <a:r>
              <a:rPr lang="zh-CN" altLang="en-US" b="1" dirty="0">
                <a:solidFill>
                  <a:srgbClr val="0000FF"/>
                </a:solidFill>
                <a:latin typeface="黑体" panose="02010609060101010101" pitchFamily="49" charset="-122"/>
                <a:ea typeface="黑体" panose="02010609060101010101" pitchFamily="49" charset="-122"/>
              </a:rPr>
              <a:t>日志记录的使用（操作）</a:t>
            </a:r>
          </a:p>
          <a:p>
            <a:r>
              <a:rPr lang="zh-CN" altLang="en-US" dirty="0"/>
              <a:t>     </a:t>
            </a:r>
            <a:r>
              <a:rPr lang="en-US" altLang="zh-CN" dirty="0"/>
              <a:t>REDO</a:t>
            </a:r>
            <a:r>
              <a:rPr lang="en-US" altLang="zh-CN" dirty="0">
                <a:latin typeface="Times New Roman" pitchFamily="18" charset="0"/>
              </a:rPr>
              <a:t>——</a:t>
            </a:r>
            <a:r>
              <a:rPr lang="zh-CN" altLang="en-US" dirty="0"/>
              <a:t>可理解为将日志记录对应的操作执行一遍，运用数据的</a:t>
            </a:r>
            <a:r>
              <a:rPr lang="zh-CN" altLang="en-US" dirty="0">
                <a:solidFill>
                  <a:srgbClr val="0000FF"/>
                </a:solidFill>
              </a:rPr>
              <a:t>后像</a:t>
            </a:r>
            <a:r>
              <a:rPr lang="zh-CN" altLang="en-US" dirty="0"/>
              <a:t>。</a:t>
            </a:r>
          </a:p>
          <a:p>
            <a:r>
              <a:rPr lang="zh-CN" altLang="en-US" dirty="0"/>
              <a:t>     </a:t>
            </a:r>
            <a:r>
              <a:rPr lang="en-US" altLang="zh-CN" dirty="0"/>
              <a:t>UNDO</a:t>
            </a:r>
            <a:r>
              <a:rPr lang="en-US" altLang="zh-CN" dirty="0">
                <a:latin typeface="Times New Roman" pitchFamily="18" charset="0"/>
              </a:rPr>
              <a:t>——</a:t>
            </a:r>
            <a:r>
              <a:rPr lang="zh-CN" altLang="en-US" dirty="0"/>
              <a:t>可理解为将日志记录对应的操作的逆操作执行一遍，运用数据的</a:t>
            </a:r>
            <a:r>
              <a:rPr lang="zh-CN" altLang="en-US" dirty="0">
                <a:solidFill>
                  <a:srgbClr val="0000FF"/>
                </a:solidFill>
              </a:rPr>
              <a:t>前像</a:t>
            </a:r>
            <a:r>
              <a:rPr lang="zh-CN" altLang="en-US" dirty="0"/>
              <a:t>。</a:t>
            </a:r>
          </a:p>
        </p:txBody>
      </p:sp>
      <p:sp>
        <p:nvSpPr>
          <p:cNvPr id="4" name="波形 3"/>
          <p:cNvSpPr/>
          <p:nvPr/>
        </p:nvSpPr>
        <p:spPr>
          <a:xfrm>
            <a:off x="428596" y="3000372"/>
            <a:ext cx="7429552" cy="164307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注：</a:t>
            </a:r>
            <a:r>
              <a:rPr lang="en-US" altLang="zh-CN" dirty="0">
                <a:latin typeface="Verdana" pitchFamily="34" charset="0"/>
                <a:ea typeface="Verdana" pitchFamily="34" charset="0"/>
                <a:cs typeface="Verdana" pitchFamily="34" charset="0"/>
              </a:rPr>
              <a:t>1</a:t>
            </a:r>
            <a:r>
              <a:rPr lang="zh-CN" altLang="en-US" dirty="0">
                <a:latin typeface="Verdana" pitchFamily="34" charset="0"/>
                <a:cs typeface="Verdana" pitchFamily="34" charset="0"/>
              </a:rPr>
              <a:t>）</a:t>
            </a:r>
            <a:r>
              <a:rPr lang="zh-CN" altLang="en-US" dirty="0"/>
              <a:t>执行的方向；</a:t>
            </a:r>
            <a:endParaRPr lang="en-US" altLang="zh-CN" dirty="0"/>
          </a:p>
          <a:p>
            <a:pPr algn="ctr"/>
            <a:r>
              <a:rPr lang="en-US" altLang="zh-CN" dirty="0">
                <a:latin typeface="Verdana" pitchFamily="34" charset="0"/>
                <a:ea typeface="Verdana" pitchFamily="34" charset="0"/>
                <a:cs typeface="Verdana" pitchFamily="34" charset="0"/>
              </a:rPr>
              <a:t>    2</a:t>
            </a:r>
            <a:r>
              <a:rPr lang="zh-CN" altLang="en-US" dirty="0">
                <a:latin typeface="Verdana" pitchFamily="34" charset="0"/>
                <a:cs typeface="Verdana" pitchFamily="34" charset="0"/>
              </a:rPr>
              <a:t>）</a:t>
            </a:r>
            <a:r>
              <a:rPr lang="en-US" altLang="zh-CN" dirty="0">
                <a:latin typeface="Verdana" pitchFamily="34" charset="0"/>
                <a:cs typeface="Verdana" pitchFamily="34" charset="0"/>
              </a:rPr>
              <a:t>DB</a:t>
            </a:r>
            <a:r>
              <a:rPr lang="zh-CN" altLang="en-US" dirty="0">
                <a:latin typeface="Verdana" pitchFamily="34" charset="0"/>
                <a:cs typeface="Verdana" pitchFamily="34" charset="0"/>
              </a:rPr>
              <a:t>的</a:t>
            </a:r>
            <a:r>
              <a:rPr lang="zh-CN" altLang="en-US" dirty="0"/>
              <a:t>状态。</a:t>
            </a:r>
          </a:p>
        </p:txBody>
      </p:sp>
      <p:sp>
        <p:nvSpPr>
          <p:cNvPr id="5" name="矩形 4"/>
          <p:cNvSpPr/>
          <p:nvPr/>
        </p:nvSpPr>
        <p:spPr>
          <a:xfrm>
            <a:off x="357158" y="4857760"/>
            <a:ext cx="8286808" cy="1384995"/>
          </a:xfrm>
          <a:prstGeom prst="rect">
            <a:avLst/>
          </a:prstGeom>
        </p:spPr>
        <p:txBody>
          <a:bodyPr wrap="square">
            <a:spAutoFit/>
          </a:bodyPr>
          <a:lstStyle/>
          <a:p>
            <a:pPr>
              <a:spcBef>
                <a:spcPct val="50000"/>
              </a:spcBef>
              <a:buFontTx/>
              <a:buBlip>
                <a:blip r:embed="rId2"/>
              </a:buBlip>
            </a:pPr>
            <a:r>
              <a:rPr lang="zh-CN" altLang="en-US" dirty="0"/>
              <a:t> 幂等性</a:t>
            </a:r>
          </a:p>
          <a:p>
            <a:pPr>
              <a:spcBef>
                <a:spcPct val="50000"/>
              </a:spcBef>
            </a:pPr>
            <a:r>
              <a:rPr lang="zh-CN" altLang="en-US" dirty="0"/>
              <a:t>    每个日志记录的</a:t>
            </a:r>
            <a:r>
              <a:rPr lang="en-US" altLang="zh-CN" dirty="0"/>
              <a:t>UNDO</a:t>
            </a:r>
            <a:r>
              <a:rPr lang="zh-CN" altLang="en-US" dirty="0"/>
              <a:t>操作和</a:t>
            </a:r>
            <a:r>
              <a:rPr lang="en-US" altLang="zh-CN" dirty="0"/>
              <a:t>REDO</a:t>
            </a:r>
            <a:r>
              <a:rPr lang="zh-CN" altLang="en-US" dirty="0"/>
              <a:t>操作都具有幂等性，即无论重复执行多少次，效果等同于执行一次。</a:t>
            </a:r>
          </a:p>
        </p:txBody>
      </p:sp>
      <p:sp>
        <p:nvSpPr>
          <p:cNvPr id="6" name="圆角矩形标注 5"/>
          <p:cNvSpPr/>
          <p:nvPr/>
        </p:nvSpPr>
        <p:spPr>
          <a:xfrm>
            <a:off x="2500298" y="4572008"/>
            <a:ext cx="914400" cy="612648"/>
          </a:xfrm>
          <a:prstGeom prst="wedgeRoundRectCallout">
            <a:avLst>
              <a:gd name="adj1" fmla="val -128625"/>
              <a:gd name="adj2" fmla="val 39240"/>
              <a:gd name="adj3" fmla="val 16667"/>
            </a:avLst>
          </a:prstGeom>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latin typeface="宋体" pitchFamily="2" charset="-122"/>
                <a:cs typeface="Arial" charset="0"/>
              </a:rPr>
              <a:t>Why?</a:t>
            </a:r>
            <a:endParaRPr lang="zh-CN" altLang="en-US" dirty="0">
              <a:latin typeface="宋体" pitchFamily="2" charset="-122"/>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136525" y="476672"/>
            <a:ext cx="8855075" cy="341632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日志文件是一个单调递增的文件</a:t>
            </a:r>
            <a:endParaRPr kumimoji="1" lang="en-US" altLang="zh-CN" sz="24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每个日志记录在日志中都有一个唯一的码，叫做日志序号（</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Log Sequence Number</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，简称</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LSN</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日志文件是按照</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LSN</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单调递增的顺序文件，</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如果操作</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的日志记录在操作</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B</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的日志记录之后生成，则</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LSN(A)&gt;LSN(B)</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a:p>
            <a:pPr lvl="0">
              <a:spcBef>
                <a:spcPct val="50000"/>
              </a:spcBef>
              <a:defRPr/>
            </a:pPr>
            <a:r>
              <a:rPr kumimoji="1"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sym typeface="Symbol" pitchFamily="18" charset="2"/>
              </a:rPr>
              <a:t>LSN</a:t>
            </a:r>
            <a:r>
              <a:rPr kumimoji="1"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sym typeface="Symbol" pitchFamily="18" charset="2"/>
              </a:rPr>
              <a:t>的实现</a:t>
            </a:r>
            <a:r>
              <a:rPr lang="zh-CN" altLang="en-US" dirty="0">
                <a:solidFill>
                  <a:prstClr val="black"/>
                </a:solidFill>
                <a:sym typeface="Symbol" pitchFamily="18" charset="2"/>
              </a:rPr>
              <a:t>（地址的递增与逻辑序号递增一致的策略）</a:t>
            </a:r>
            <a:endParaRPr lang="en-US" altLang="zh-CN" dirty="0">
              <a:solidFill>
                <a:prstClr val="black"/>
              </a:solidFill>
              <a:sym typeface="Symbol" pitchFamily="18" charset="2"/>
            </a:endParaRPr>
          </a:p>
          <a:p>
            <a:pPr lvl="0">
              <a:spcBef>
                <a:spcPct val="50000"/>
              </a:spcBef>
              <a:defRPr/>
            </a:pPr>
            <a:r>
              <a:rPr lang="zh-CN" altLang="en-US" dirty="0">
                <a:solidFill>
                  <a:prstClr val="black"/>
                </a:solidFill>
              </a:rPr>
              <a:t>    一般由日志文件序号和记录在文件中的相对地址两部分组成。</a:t>
            </a:r>
            <a:endParaRPr kumimoji="1"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5" name="星形: 十二角 4">
            <a:extLst>
              <a:ext uri="{FF2B5EF4-FFF2-40B4-BE49-F238E27FC236}">
                <a16:creationId xmlns:a16="http://schemas.microsoft.com/office/drawing/2014/main" id="{2EAAAAD9-805A-45F2-99AD-6D6A058BE217}"/>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Text Box 3">
            <a:extLst>
              <a:ext uri="{FF2B5EF4-FFF2-40B4-BE49-F238E27FC236}">
                <a16:creationId xmlns:a16="http://schemas.microsoft.com/office/drawing/2014/main" id="{94F44134-B9E3-4032-9C64-8A8029E69B7F}"/>
              </a:ext>
            </a:extLst>
          </p:cNvPr>
          <p:cNvSpPr txBox="1">
            <a:spLocks noChangeArrowheads="1"/>
          </p:cNvSpPr>
          <p:nvPr/>
        </p:nvSpPr>
        <p:spPr bwMode="auto">
          <a:xfrm>
            <a:off x="136524" y="4555761"/>
            <a:ext cx="8855075" cy="2123658"/>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sym typeface="Symbol" pitchFamily="18" charset="2"/>
              </a:rPr>
              <a:t>日志的写操作问题：</a:t>
            </a:r>
            <a:r>
              <a:rPr kumimoji="1" lang="zh-CN" altLang="en-US" sz="2400" i="0" u="none" strike="noStrike" kern="1200" cap="none" spc="0" normalizeH="0" baseline="0" noProof="0" dirty="0">
                <a:ln>
                  <a:noFill/>
                </a:ln>
                <a:solidFill>
                  <a:prstClr val="black"/>
                </a:solidFill>
                <a:effectLst/>
                <a:uLnTx/>
                <a:uFillTx/>
                <a:latin typeface="+mn-ea"/>
                <a:ea typeface="+mn-ea"/>
                <a:sym typeface="Symbol" pitchFamily="18" charset="2"/>
              </a:rPr>
              <a:t>事务</a:t>
            </a:r>
            <a:r>
              <a:rPr kumimoji="1" lang="zh-CN" altLang="en-US" sz="2400" i="0" u="none" strike="noStrike" kern="1200" cap="none" spc="0" normalizeH="0" baseline="0" noProof="0" dirty="0">
                <a:ln>
                  <a:noFill/>
                </a:ln>
                <a:solidFill>
                  <a:srgbClr val="FF0000"/>
                </a:solidFill>
                <a:effectLst/>
                <a:uLnTx/>
                <a:uFillTx/>
                <a:latin typeface="+mn-ea"/>
                <a:ea typeface="+mn-ea"/>
                <a:sym typeface="Symbol" pitchFamily="18" charset="2"/>
              </a:rPr>
              <a:t>撤销如何遵守</a:t>
            </a:r>
            <a:r>
              <a:rPr kumimoji="1" lang="zh-CN" altLang="en-US" sz="2400" i="0" u="none" strike="noStrike" kern="1200" cap="none" spc="0" normalizeH="0" baseline="0" noProof="0" dirty="0">
                <a:ln>
                  <a:noFill/>
                </a:ln>
                <a:solidFill>
                  <a:prstClr val="black"/>
                </a:solidFill>
                <a:effectLst/>
                <a:uLnTx/>
                <a:uFillTx/>
                <a:latin typeface="+mn-ea"/>
                <a:ea typeface="+mn-ea"/>
                <a:sym typeface="Symbol" pitchFamily="18" charset="2"/>
              </a:rPr>
              <a:t>日志文件的单调递增特性？</a:t>
            </a:r>
            <a:endParaRPr kumimoji="1" lang="en-US" altLang="zh-CN" sz="2400" i="0" u="none" strike="noStrike" kern="1200" cap="none" spc="0" normalizeH="0" baseline="0" noProof="0" dirty="0">
              <a:ln>
                <a:noFill/>
              </a:ln>
              <a:solidFill>
                <a:prstClr val="black"/>
              </a:solidFill>
              <a:effectLst/>
              <a:uLnTx/>
              <a:uFillTx/>
              <a:latin typeface="+mn-ea"/>
              <a:ea typeface="+mn-ea"/>
              <a:sym typeface="Symbol" pitchFamily="18" charset="2"/>
            </a:endParaRPr>
          </a:p>
          <a:p>
            <a:pPr lvl="0">
              <a:spcBef>
                <a:spcPct val="50000"/>
              </a:spcBef>
              <a:defRPr/>
            </a:pPr>
            <a:r>
              <a:rPr lang="en-US" altLang="zh-CN" b="1" dirty="0">
                <a:solidFill>
                  <a:prstClr val="black"/>
                </a:solidFill>
                <a:latin typeface="黑体" panose="02010609060101010101" pitchFamily="49" charset="-122"/>
                <a:ea typeface="黑体" panose="02010609060101010101" pitchFamily="49" charset="-122"/>
                <a:sym typeface="Symbol" pitchFamily="18" charset="2"/>
              </a:rPr>
              <a:t>redo-only</a:t>
            </a:r>
            <a:r>
              <a:rPr lang="zh-CN" altLang="en-US" b="1" dirty="0">
                <a:solidFill>
                  <a:prstClr val="black"/>
                </a:solidFill>
                <a:latin typeface="黑体" panose="02010609060101010101" pitchFamily="49" charset="-122"/>
                <a:ea typeface="黑体" panose="02010609060101010101" pitchFamily="49" charset="-122"/>
                <a:sym typeface="Symbol" pitchFamily="18" charset="2"/>
              </a:rPr>
              <a:t>日志（</a:t>
            </a:r>
            <a:r>
              <a:rPr lang="zh-CN" altLang="en-US" b="1" dirty="0">
                <a:solidFill>
                  <a:srgbClr val="FF0000"/>
                </a:solidFill>
                <a:latin typeface="黑体" panose="02010609060101010101" pitchFamily="49" charset="-122"/>
                <a:ea typeface="黑体" panose="02010609060101010101" pitchFamily="49" charset="-122"/>
                <a:sym typeface="Symbol" pitchFamily="18" charset="2"/>
              </a:rPr>
              <a:t>补偿日志</a:t>
            </a:r>
            <a:r>
              <a:rPr lang="zh-CN" altLang="en-US" b="1" dirty="0">
                <a:solidFill>
                  <a:prstClr val="black"/>
                </a:solidFill>
                <a:latin typeface="黑体" panose="02010609060101010101" pitchFamily="49" charset="-122"/>
                <a:ea typeface="黑体" panose="02010609060101010101" pitchFamily="49" charset="-122"/>
                <a:sym typeface="Symbol" pitchFamily="18" charset="2"/>
              </a:rPr>
              <a:t>，</a:t>
            </a:r>
            <a:r>
              <a:rPr lang="en-US" altLang="zh-CN" b="1" dirty="0">
                <a:solidFill>
                  <a:prstClr val="black"/>
                </a:solidFill>
                <a:latin typeface="黑体" panose="02010609060101010101" pitchFamily="49" charset="-122"/>
                <a:ea typeface="黑体" panose="02010609060101010101" pitchFamily="49" charset="-122"/>
                <a:sym typeface="Symbol" pitchFamily="18" charset="2"/>
              </a:rPr>
              <a:t>compensation log</a:t>
            </a:r>
            <a:r>
              <a:rPr lang="zh-CN" altLang="en-US" b="1" dirty="0">
                <a:solidFill>
                  <a:prstClr val="black"/>
                </a:solidFill>
                <a:latin typeface="黑体" panose="02010609060101010101" pitchFamily="49" charset="-122"/>
                <a:ea typeface="黑体" panose="02010609060101010101" pitchFamily="49" charset="-122"/>
                <a:sym typeface="Symbol" pitchFamily="18" charset="2"/>
              </a:rPr>
              <a:t>）：</a:t>
            </a:r>
            <a:r>
              <a:rPr lang="en-US" altLang="zh-CN" dirty="0">
                <a:solidFill>
                  <a:prstClr val="black"/>
                </a:solidFill>
                <a:latin typeface="+mn-ea"/>
                <a:ea typeface="+mn-ea"/>
                <a:sym typeface="Symbol" pitchFamily="18" charset="2"/>
              </a:rPr>
              <a:t>Undo</a:t>
            </a:r>
            <a:r>
              <a:rPr lang="zh-CN" altLang="en-US" dirty="0">
                <a:solidFill>
                  <a:prstClr val="black"/>
                </a:solidFill>
                <a:latin typeface="+mn-ea"/>
                <a:ea typeface="+mn-ea"/>
                <a:sym typeface="Symbol" pitchFamily="18" charset="2"/>
              </a:rPr>
              <a:t>操作除了将数据项设置成旧值，还额外生成一条“</a:t>
            </a:r>
            <a:r>
              <a:rPr lang="en-US" altLang="zh-CN" dirty="0">
                <a:solidFill>
                  <a:prstClr val="black"/>
                </a:solidFill>
                <a:latin typeface="+mn-ea"/>
                <a:ea typeface="+mn-ea"/>
                <a:sym typeface="Symbol" pitchFamily="18" charset="2"/>
              </a:rPr>
              <a:t>redo-only</a:t>
            </a:r>
            <a:r>
              <a:rPr lang="zh-CN" altLang="en-US" dirty="0">
                <a:solidFill>
                  <a:prstClr val="black"/>
                </a:solidFill>
                <a:latin typeface="+mn-ea"/>
                <a:sym typeface="Symbol" pitchFamily="18" charset="2"/>
              </a:rPr>
              <a:t>”</a:t>
            </a:r>
            <a:r>
              <a:rPr lang="zh-CN" altLang="en-US" dirty="0">
                <a:solidFill>
                  <a:prstClr val="black"/>
                </a:solidFill>
                <a:latin typeface="+mn-ea"/>
                <a:ea typeface="+mn-ea"/>
                <a:sym typeface="Symbol" pitchFamily="18" charset="2"/>
              </a:rPr>
              <a:t>日志记录来体现该数据的</a:t>
            </a:r>
            <a:r>
              <a:rPr lang="en-US" altLang="zh-CN" dirty="0">
                <a:solidFill>
                  <a:prstClr val="black"/>
                </a:solidFill>
                <a:latin typeface="+mn-ea"/>
                <a:ea typeface="+mn-ea"/>
                <a:sym typeface="Symbol" pitchFamily="18" charset="2"/>
              </a:rPr>
              <a:t>undo</a:t>
            </a:r>
            <a:r>
              <a:rPr lang="zh-CN" altLang="en-US" dirty="0">
                <a:solidFill>
                  <a:prstClr val="black"/>
                </a:solidFill>
                <a:latin typeface="+mn-ea"/>
                <a:ea typeface="+mn-ea"/>
                <a:sym typeface="Symbol" pitchFamily="18" charset="2"/>
              </a:rPr>
              <a:t>更新，该日志记录不需要包含数据项的旧值。</a:t>
            </a:r>
            <a:endParaRPr kumimoji="1" lang="en-US" altLang="zh-CN" sz="2400" i="0" u="none" strike="noStrike" kern="1200" cap="none" spc="0" normalizeH="0" baseline="0" noProof="0" dirty="0">
              <a:ln>
                <a:noFill/>
              </a:ln>
              <a:solidFill>
                <a:prstClr val="black"/>
              </a:solidFill>
              <a:effectLst/>
              <a:uLnTx/>
              <a:uFillTx/>
              <a:latin typeface="+mn-ea"/>
              <a:ea typeface="+mn-ea"/>
            </a:endParaRPr>
          </a:p>
        </p:txBody>
      </p:sp>
    </p:spTree>
    <p:extLst>
      <p:ext uri="{BB962C8B-B14F-4D97-AF65-F5344CB8AC3E}">
        <p14:creationId xmlns:p14="http://schemas.microsoft.com/office/powerpoint/2010/main" val="11118301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028"/>
          <p:cNvSpPr txBox="1">
            <a:spLocks noChangeArrowheads="1"/>
          </p:cNvSpPr>
          <p:nvPr/>
        </p:nvSpPr>
        <p:spPr bwMode="auto">
          <a:xfrm>
            <a:off x="288925" y="627067"/>
            <a:ext cx="8675688" cy="6186309"/>
          </a:xfrm>
          <a:prstGeom prst="rect">
            <a:avLst/>
          </a:prstGeom>
          <a:noFill/>
          <a:ln w="9525">
            <a:noFill/>
            <a:miter lim="800000"/>
            <a:headEnd/>
            <a:tailEnd/>
          </a:ln>
        </p:spPr>
        <p:txBody>
          <a:bodyPr>
            <a:spAutoFit/>
          </a:bodyPr>
          <a:lstStyle/>
          <a:p>
            <a:pPr>
              <a:spcBef>
                <a:spcPct val="50000"/>
              </a:spcBef>
            </a:pPr>
            <a:r>
              <a:rPr lang="zh-CN" altLang="en-US" b="1" dirty="0">
                <a:solidFill>
                  <a:srgbClr val="0000FF"/>
                </a:solidFill>
                <a:latin typeface="黑体" panose="02010609060101010101" pitchFamily="49" charset="-122"/>
                <a:ea typeface="黑体" panose="02010609060101010101" pitchFamily="49" charset="-122"/>
                <a:sym typeface="Symbol" pitchFamily="18" charset="2"/>
              </a:rPr>
              <a:t>日志记录的</a:t>
            </a:r>
            <a:r>
              <a:rPr lang="en-US" altLang="zh-CN" b="1" dirty="0">
                <a:solidFill>
                  <a:srgbClr val="0000FF"/>
                </a:solidFill>
                <a:latin typeface="黑体" panose="02010609060101010101" pitchFamily="49" charset="-122"/>
                <a:ea typeface="黑体" panose="02010609060101010101" pitchFamily="49" charset="-122"/>
                <a:sym typeface="Symbol" pitchFamily="18" charset="2"/>
              </a:rPr>
              <a:t>REDO</a:t>
            </a:r>
            <a:r>
              <a:rPr lang="zh-CN" altLang="en-US" b="1" dirty="0">
                <a:solidFill>
                  <a:srgbClr val="0000FF"/>
                </a:solidFill>
                <a:latin typeface="黑体" panose="02010609060101010101" pitchFamily="49" charset="-122"/>
                <a:ea typeface="黑体" panose="02010609060101010101" pitchFamily="49" charset="-122"/>
                <a:sym typeface="Symbol" pitchFamily="18" charset="2"/>
              </a:rPr>
              <a:t>和</a:t>
            </a:r>
            <a:r>
              <a:rPr lang="en-US" altLang="zh-CN" b="1" dirty="0">
                <a:solidFill>
                  <a:srgbClr val="0000FF"/>
                </a:solidFill>
                <a:latin typeface="黑体" panose="02010609060101010101" pitchFamily="49" charset="-122"/>
                <a:ea typeface="黑体" panose="02010609060101010101" pitchFamily="49" charset="-122"/>
                <a:sym typeface="Symbol" pitchFamily="18" charset="2"/>
              </a:rPr>
              <a:t>UNDO</a:t>
            </a:r>
            <a:r>
              <a:rPr lang="zh-CN" altLang="en-US" b="1" dirty="0">
                <a:solidFill>
                  <a:srgbClr val="0000FF"/>
                </a:solidFill>
                <a:latin typeface="黑体" panose="02010609060101010101" pitchFamily="49" charset="-122"/>
                <a:ea typeface="黑体" panose="02010609060101010101" pitchFamily="49" charset="-122"/>
                <a:sym typeface="Symbol" pitchFamily="18" charset="2"/>
              </a:rPr>
              <a:t>执行方式</a:t>
            </a:r>
          </a:p>
          <a:p>
            <a:pPr marL="342900" indent="-342900">
              <a:lnSpc>
                <a:spcPct val="150000"/>
              </a:lnSpc>
              <a:spcBef>
                <a:spcPts val="0"/>
              </a:spcBef>
              <a:buClr>
                <a:srgbClr val="0000FF"/>
              </a:buClr>
              <a:buFont typeface="Wingdings" panose="05000000000000000000" pitchFamily="2" charset="2"/>
              <a:buChar char="Ø"/>
            </a:pPr>
            <a:r>
              <a:rPr lang="zh-CN" altLang="en-US" dirty="0">
                <a:solidFill>
                  <a:srgbClr val="0000FF"/>
                </a:solidFill>
                <a:sym typeface="Symbol" pitchFamily="18" charset="2"/>
              </a:rPr>
              <a:t>      </a:t>
            </a:r>
            <a:r>
              <a:rPr lang="zh-CN" altLang="en-US" dirty="0">
                <a:sym typeface="Symbol" pitchFamily="18" charset="2"/>
              </a:rPr>
              <a:t>对日志文件中的多条日志记录进行</a:t>
            </a:r>
            <a:r>
              <a:rPr lang="en-US" altLang="zh-CN" dirty="0">
                <a:sym typeface="Symbol" pitchFamily="18" charset="2"/>
              </a:rPr>
              <a:t>REDO</a:t>
            </a:r>
            <a:r>
              <a:rPr lang="zh-CN" altLang="en-US" dirty="0">
                <a:sym typeface="Symbol" pitchFamily="18" charset="2"/>
              </a:rPr>
              <a:t>，要按照</a:t>
            </a:r>
            <a:r>
              <a:rPr lang="zh-CN" altLang="en-US" dirty="0">
                <a:solidFill>
                  <a:srgbClr val="FF0000"/>
                </a:solidFill>
                <a:sym typeface="Symbol" pitchFamily="18" charset="2"/>
              </a:rPr>
              <a:t>日志序号</a:t>
            </a:r>
            <a:r>
              <a:rPr lang="en-US" altLang="zh-CN" dirty="0">
                <a:solidFill>
                  <a:srgbClr val="FF0000"/>
                </a:solidFill>
                <a:sym typeface="Symbol" pitchFamily="18" charset="2"/>
              </a:rPr>
              <a:t>(LSN)</a:t>
            </a:r>
            <a:r>
              <a:rPr lang="zh-CN" altLang="en-US" dirty="0">
                <a:solidFill>
                  <a:srgbClr val="FF0000"/>
                </a:solidFill>
                <a:sym typeface="Symbol" pitchFamily="18" charset="2"/>
              </a:rPr>
              <a:t>递增</a:t>
            </a:r>
            <a:r>
              <a:rPr lang="zh-CN" altLang="en-US" dirty="0">
                <a:sym typeface="Symbol" pitchFamily="18" charset="2"/>
              </a:rPr>
              <a:t>的顺序进行，即正向扫描日志文件进行</a:t>
            </a:r>
            <a:r>
              <a:rPr lang="en-US" altLang="zh-CN" dirty="0">
                <a:sym typeface="Symbol" pitchFamily="18" charset="2"/>
              </a:rPr>
              <a:t>REDO</a:t>
            </a:r>
            <a:r>
              <a:rPr lang="zh-CN" altLang="en-US" dirty="0">
                <a:sym typeface="Symbol" pitchFamily="18" charset="2"/>
              </a:rPr>
              <a:t>。</a:t>
            </a:r>
          </a:p>
          <a:p>
            <a:pPr marL="342900" indent="-342900">
              <a:lnSpc>
                <a:spcPct val="150000"/>
              </a:lnSpc>
              <a:spcBef>
                <a:spcPts val="0"/>
              </a:spcBef>
              <a:buClr>
                <a:srgbClr val="0000FF"/>
              </a:buClr>
              <a:buFont typeface="Wingdings" panose="05000000000000000000" pitchFamily="2" charset="2"/>
              <a:buChar char="Ø"/>
            </a:pPr>
            <a:r>
              <a:rPr lang="zh-CN" altLang="en-US" dirty="0">
                <a:sym typeface="Symbol" pitchFamily="18" charset="2"/>
              </a:rPr>
              <a:t>      对日志文件中的多条日志记录进行</a:t>
            </a:r>
            <a:r>
              <a:rPr lang="en-US" altLang="zh-CN" dirty="0">
                <a:sym typeface="Symbol" pitchFamily="18" charset="2"/>
              </a:rPr>
              <a:t>UNDO</a:t>
            </a:r>
            <a:r>
              <a:rPr lang="zh-CN" altLang="en-US" dirty="0">
                <a:sym typeface="Symbol" pitchFamily="18" charset="2"/>
              </a:rPr>
              <a:t>，要按照</a:t>
            </a:r>
            <a:r>
              <a:rPr lang="zh-CN" altLang="en-US" dirty="0">
                <a:solidFill>
                  <a:srgbClr val="FF0000"/>
                </a:solidFill>
                <a:sym typeface="Symbol" pitchFamily="18" charset="2"/>
              </a:rPr>
              <a:t>日志序号</a:t>
            </a:r>
            <a:r>
              <a:rPr lang="en-US" altLang="zh-CN" dirty="0">
                <a:solidFill>
                  <a:srgbClr val="FF0000"/>
                </a:solidFill>
                <a:sym typeface="Symbol" pitchFamily="18" charset="2"/>
              </a:rPr>
              <a:t>(LSN)</a:t>
            </a:r>
            <a:r>
              <a:rPr lang="zh-CN" altLang="en-US" dirty="0">
                <a:solidFill>
                  <a:srgbClr val="FF0000"/>
                </a:solidFill>
                <a:sym typeface="Symbol" pitchFamily="18" charset="2"/>
              </a:rPr>
              <a:t>递减</a:t>
            </a:r>
            <a:r>
              <a:rPr lang="zh-CN" altLang="en-US" dirty="0">
                <a:sym typeface="Symbol" pitchFamily="18" charset="2"/>
              </a:rPr>
              <a:t>的顺序进行，即反向扫描日志文件进行</a:t>
            </a:r>
            <a:r>
              <a:rPr lang="en-US" altLang="zh-CN" dirty="0">
                <a:sym typeface="Symbol" pitchFamily="18" charset="2"/>
              </a:rPr>
              <a:t>UNDO</a:t>
            </a:r>
            <a:r>
              <a:rPr lang="zh-CN" altLang="en-US" dirty="0">
                <a:sym typeface="Symbol" pitchFamily="18" charset="2"/>
              </a:rPr>
              <a:t>。</a:t>
            </a:r>
          </a:p>
          <a:p>
            <a:pPr>
              <a:lnSpc>
                <a:spcPct val="150000"/>
              </a:lnSpc>
              <a:spcBef>
                <a:spcPts val="0"/>
              </a:spcBef>
            </a:pPr>
            <a:r>
              <a:rPr lang="zh-CN" altLang="en-US" dirty="0">
                <a:sym typeface="Symbol" pitchFamily="18" charset="2"/>
              </a:rPr>
              <a:t>      当要对日志文件中的多</a:t>
            </a:r>
            <a:r>
              <a:rPr lang="zh-CN" altLang="en-US" dirty="0" smtClean="0">
                <a:sym typeface="Symbol" pitchFamily="18" charset="2"/>
              </a:rPr>
              <a:t>条</a:t>
            </a:r>
            <a:r>
              <a:rPr lang="zh-CN" altLang="en-US" dirty="0" smtClean="0">
                <a:sym typeface="Symbol" pitchFamily="18" charset="2"/>
              </a:rPr>
              <a:t>按自然顺序</a:t>
            </a:r>
            <a:r>
              <a:rPr lang="zh-CN" altLang="en-US" dirty="0" smtClean="0">
                <a:sym typeface="Symbol" pitchFamily="18" charset="2"/>
              </a:rPr>
              <a:t>交错排列的</a:t>
            </a:r>
            <a:r>
              <a:rPr lang="zh-CN" altLang="en-US" dirty="0">
                <a:sym typeface="Symbol" pitchFamily="18" charset="2"/>
              </a:rPr>
              <a:t>日志记录进行</a:t>
            </a:r>
            <a:r>
              <a:rPr lang="en-US" altLang="zh-CN" dirty="0">
                <a:sym typeface="Symbol" pitchFamily="18" charset="2"/>
              </a:rPr>
              <a:t>REDO</a:t>
            </a:r>
            <a:r>
              <a:rPr lang="zh-CN" altLang="en-US" dirty="0">
                <a:sym typeface="Symbol" pitchFamily="18" charset="2"/>
              </a:rPr>
              <a:t>和</a:t>
            </a:r>
            <a:r>
              <a:rPr lang="en-US" altLang="zh-CN" dirty="0">
                <a:sym typeface="Symbol" pitchFamily="18" charset="2"/>
              </a:rPr>
              <a:t>UNDO</a:t>
            </a:r>
            <a:r>
              <a:rPr lang="zh-CN" altLang="en-US" dirty="0">
                <a:sym typeface="Symbol" pitchFamily="18" charset="2"/>
              </a:rPr>
              <a:t>操作时，只需各自按照上述规则进行</a:t>
            </a:r>
            <a:r>
              <a:rPr lang="zh-CN" altLang="en-US" dirty="0" smtClean="0">
                <a:sym typeface="Symbol" pitchFamily="18" charset="2"/>
              </a:rPr>
              <a:t>，原理上讲，</a:t>
            </a:r>
            <a:r>
              <a:rPr lang="en-US" altLang="zh-CN" dirty="0">
                <a:sym typeface="Symbol" pitchFamily="18" charset="2"/>
              </a:rPr>
              <a:t>REDO</a:t>
            </a:r>
            <a:r>
              <a:rPr lang="zh-CN" altLang="en-US" dirty="0">
                <a:sym typeface="Symbol" pitchFamily="18" charset="2"/>
              </a:rPr>
              <a:t>和</a:t>
            </a:r>
            <a:r>
              <a:rPr lang="en-US" altLang="zh-CN" dirty="0">
                <a:sym typeface="Symbol" pitchFamily="18" charset="2"/>
              </a:rPr>
              <a:t>UNDO</a:t>
            </a:r>
            <a:r>
              <a:rPr lang="zh-CN" altLang="en-US" dirty="0">
                <a:sym typeface="Symbol" pitchFamily="18" charset="2"/>
              </a:rPr>
              <a:t>之间</a:t>
            </a:r>
            <a:r>
              <a:rPr lang="zh-CN" altLang="en-US" dirty="0">
                <a:solidFill>
                  <a:srgbClr val="FF0000"/>
                </a:solidFill>
                <a:sym typeface="Symbol" pitchFamily="18" charset="2"/>
              </a:rPr>
              <a:t>原则上没有先后的要求，执行多次也没有影响</a:t>
            </a:r>
            <a:r>
              <a:rPr lang="zh-CN" altLang="en-US" dirty="0">
                <a:sym typeface="Symbol" pitchFamily="18" charset="2"/>
              </a:rPr>
              <a:t>。</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47</a:t>
            </a:fld>
            <a:endParaRPr lang="en-US" altLang="zh-CN"/>
          </a:p>
        </p:txBody>
      </p:sp>
      <p:sp>
        <p:nvSpPr>
          <p:cNvPr id="4" name="星形: 十二角 3">
            <a:extLst>
              <a:ext uri="{FF2B5EF4-FFF2-40B4-BE49-F238E27FC236}">
                <a16:creationId xmlns:a16="http://schemas.microsoft.com/office/drawing/2014/main" id="{F6C1CC8D-ED04-452D-96ED-BFB7EEBC22A5}"/>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 name="对话气泡: 圆角矩形 1">
            <a:extLst>
              <a:ext uri="{FF2B5EF4-FFF2-40B4-BE49-F238E27FC236}">
                <a16:creationId xmlns:a16="http://schemas.microsoft.com/office/drawing/2014/main" id="{0360EE2E-5DC0-4702-9F68-E1CC5F3FF601}"/>
              </a:ext>
            </a:extLst>
          </p:cNvPr>
          <p:cNvSpPr/>
          <p:nvPr/>
        </p:nvSpPr>
        <p:spPr>
          <a:xfrm>
            <a:off x="3707904" y="6021288"/>
            <a:ext cx="4762872" cy="831250"/>
          </a:xfrm>
          <a:prstGeom prst="wedgeRoundRectCallout">
            <a:avLst>
              <a:gd name="adj1" fmla="val 2072"/>
              <a:gd name="adj2" fmla="val -6489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latin typeface="+mn-ea"/>
              </a:rPr>
              <a:t>现有系统中的</a:t>
            </a:r>
            <a:r>
              <a:rPr lang="en-US" altLang="zh-CN" dirty="0">
                <a:solidFill>
                  <a:srgbClr val="FF0000"/>
                </a:solidFill>
                <a:latin typeface="+mn-ea"/>
              </a:rPr>
              <a:t>ARIES</a:t>
            </a:r>
            <a:r>
              <a:rPr lang="zh-CN" altLang="en-US" dirty="0">
                <a:solidFill>
                  <a:srgbClr val="FF0000"/>
                </a:solidFill>
                <a:latin typeface="+mn-ea"/>
              </a:rPr>
              <a:t>经典恢复算法中二者有处理上的先后顺序</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152400" y="152400"/>
            <a:ext cx="8855075" cy="457200"/>
          </a:xfrm>
          <a:prstGeom prst="rect">
            <a:avLst/>
          </a:prstGeom>
          <a:noFill/>
          <a:ln w="9525">
            <a:noFill/>
            <a:miter lim="800000"/>
            <a:headEnd/>
            <a:tailEnd/>
          </a:ln>
        </p:spPr>
        <p:txBody>
          <a:bodyPr>
            <a:spAutoFit/>
          </a:bodyPr>
          <a:lstStyle/>
          <a:p>
            <a:r>
              <a:rPr lang="en-US" altLang="zh-CN" b="1" dirty="0">
                <a:solidFill>
                  <a:srgbClr val="0070C0"/>
                </a:solidFill>
                <a:latin typeface="+mn-ea"/>
                <a:ea typeface="+mn-ea"/>
              </a:rPr>
              <a:t>DBMS</a:t>
            </a:r>
            <a:r>
              <a:rPr lang="zh-CN" altLang="en-US" b="1" dirty="0">
                <a:solidFill>
                  <a:srgbClr val="0070C0"/>
                </a:solidFill>
                <a:latin typeface="+mn-ea"/>
                <a:ea typeface="+mn-ea"/>
              </a:rPr>
              <a:t>的缓存与核心进程</a:t>
            </a:r>
          </a:p>
        </p:txBody>
      </p:sp>
      <p:pic>
        <p:nvPicPr>
          <p:cNvPr id="31747" name="Picture 6" descr="缓冲区内容"/>
          <p:cNvPicPr>
            <a:picLocks noChangeAspect="1" noChangeArrowheads="1"/>
          </p:cNvPicPr>
          <p:nvPr/>
        </p:nvPicPr>
        <p:blipFill>
          <a:blip r:embed="rId2" cstate="print"/>
          <a:srcRect/>
          <a:stretch>
            <a:fillRect/>
          </a:stretch>
        </p:blipFill>
        <p:spPr bwMode="auto">
          <a:xfrm>
            <a:off x="838200" y="685800"/>
            <a:ext cx="7315200" cy="58674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E3C52541-0E55-448D-9C6C-64FB315CE913}" type="slidenum">
              <a:rPr lang="en-US" altLang="zh-CN" smtClean="0"/>
              <a:pPr>
                <a:defRPr/>
              </a:pPr>
              <a:t>48</a:t>
            </a:fld>
            <a:endParaRPr lang="en-US" altLang="zh-CN"/>
          </a:p>
        </p:txBody>
      </p:sp>
      <p:sp>
        <p:nvSpPr>
          <p:cNvPr id="2" name="对话气泡: 圆角矩形 1">
            <a:extLst>
              <a:ext uri="{FF2B5EF4-FFF2-40B4-BE49-F238E27FC236}">
                <a16:creationId xmlns:a16="http://schemas.microsoft.com/office/drawing/2014/main" id="{1D69BE11-2530-422B-9D46-AFA54370C571}"/>
              </a:ext>
            </a:extLst>
          </p:cNvPr>
          <p:cNvSpPr/>
          <p:nvPr/>
        </p:nvSpPr>
        <p:spPr>
          <a:xfrm>
            <a:off x="7003173" y="701245"/>
            <a:ext cx="2106960" cy="612648"/>
          </a:xfrm>
          <a:prstGeom prst="wedgeRoundRectCallout">
            <a:avLst>
              <a:gd name="adj1" fmla="val -79756"/>
              <a:gd name="adj2" fmla="val 4868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solidFill>
                  <a:srgbClr val="FF0000"/>
                </a:solidFill>
              </a:rPr>
              <a:t>随着数据库运行，日志不断增加</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68933" y="620688"/>
            <a:ext cx="8363508" cy="4893647"/>
          </a:xfrm>
          <a:prstGeom prst="rect">
            <a:avLst/>
          </a:prstGeom>
          <a:noFill/>
          <a:ln w="9525">
            <a:noFill/>
            <a:miter lim="800000"/>
            <a:headEnd/>
            <a:tailEnd/>
          </a:ln>
        </p:spPr>
        <p:txBody>
          <a:bodyPr wrap="square">
            <a:spAutoFit/>
          </a:bodyPr>
          <a:lstStyle/>
          <a:p>
            <a:pPr>
              <a:buClr>
                <a:srgbClr val="0000FF"/>
              </a:buClr>
            </a:pPr>
            <a:r>
              <a:rPr lang="zh-CN" altLang="en-US" b="1" dirty="0">
                <a:latin typeface="黑体" panose="02010609060101010101" pitchFamily="49" charset="-122"/>
                <a:ea typeface="黑体" panose="02010609060101010101" pitchFamily="49" charset="-122"/>
              </a:rPr>
              <a:t>缓存中的日志写出到磁盘日志文件的机制</a:t>
            </a:r>
            <a:endParaRPr lang="en-US" altLang="zh-CN" b="1" dirty="0">
              <a:latin typeface="黑体" panose="02010609060101010101" pitchFamily="49" charset="-122"/>
              <a:ea typeface="黑体" panose="02010609060101010101" pitchFamily="49" charset="-122"/>
            </a:endParaRPr>
          </a:p>
          <a:p>
            <a:pPr>
              <a:buClr>
                <a:srgbClr val="0000FF"/>
              </a:buClr>
            </a:pPr>
            <a:r>
              <a:rPr lang="zh-CN" altLang="en-US" dirty="0"/>
              <a:t>    缓存中的日志内容单调递增，缓存资源有限</a:t>
            </a:r>
            <a:endParaRPr lang="en-US" altLang="zh-CN" dirty="0"/>
          </a:p>
          <a:p>
            <a:pPr>
              <a:buClr>
                <a:srgbClr val="0000FF"/>
              </a:buClr>
            </a:pPr>
            <a:r>
              <a:rPr lang="zh-CN" altLang="en-US" dirty="0">
                <a:latin typeface="宋体" panose="02010600030101010101" pitchFamily="2" charset="-122"/>
              </a:rPr>
              <a:t>   ↓</a:t>
            </a:r>
            <a:endParaRPr lang="en-US" altLang="zh-CN" dirty="0">
              <a:latin typeface="宋体" panose="02010600030101010101" pitchFamily="2" charset="-122"/>
            </a:endParaRPr>
          </a:p>
          <a:p>
            <a:pPr>
              <a:buClr>
                <a:srgbClr val="0000FF"/>
              </a:buClr>
            </a:pPr>
            <a:r>
              <a:rPr lang="en-US" altLang="zh-CN" dirty="0"/>
              <a:t>    DBMS</a:t>
            </a:r>
            <a:r>
              <a:rPr lang="zh-CN" altLang="en-US" dirty="0"/>
              <a:t>需要建立缓存中的日志写出到磁盘日志文件的机制</a:t>
            </a:r>
            <a:r>
              <a:rPr lang="zh-CN" altLang="en-US" dirty="0" smtClean="0"/>
              <a:t>。    </a:t>
            </a:r>
            <a:r>
              <a:rPr lang="zh-CN" altLang="en-US" dirty="0"/>
              <a:t>其中，触发日志缓存页面写出到外存联机日志文件的原因包括：</a:t>
            </a:r>
          </a:p>
          <a:p>
            <a:pPr marL="342900" indent="-342900">
              <a:buClr>
                <a:schemeClr val="tx1"/>
              </a:buClr>
              <a:buFont typeface="Wingdings" panose="05000000000000000000" pitchFamily="2" charset="2"/>
              <a:buChar char="Ø"/>
            </a:pPr>
            <a:r>
              <a:rPr lang="zh-CN" altLang="en-US" dirty="0" smtClean="0"/>
              <a:t>事务</a:t>
            </a:r>
            <a:r>
              <a:rPr lang="zh-CN" altLang="en-US" dirty="0">
                <a:solidFill>
                  <a:srgbClr val="FF0000"/>
                </a:solidFill>
              </a:rPr>
              <a:t>提交</a:t>
            </a:r>
          </a:p>
          <a:p>
            <a:pPr marL="342900" indent="-342900">
              <a:buClr>
                <a:schemeClr val="tx1"/>
              </a:buClr>
              <a:buFont typeface="Wingdings" panose="05000000000000000000" pitchFamily="2" charset="2"/>
              <a:buChar char="Ø"/>
            </a:pPr>
            <a:r>
              <a:rPr lang="zh-CN" altLang="en-US" dirty="0" smtClean="0">
                <a:solidFill>
                  <a:srgbClr val="FF0000"/>
                </a:solidFill>
              </a:rPr>
              <a:t>缓冲区</a:t>
            </a:r>
            <a:r>
              <a:rPr lang="zh-CN" altLang="en-US" dirty="0">
                <a:solidFill>
                  <a:srgbClr val="FF0000"/>
                </a:solidFill>
              </a:rPr>
              <a:t>使用</a:t>
            </a:r>
            <a:r>
              <a:rPr lang="zh-CN" altLang="en-US" dirty="0"/>
              <a:t>达到一定限度</a:t>
            </a:r>
            <a:endParaRPr lang="en-US" altLang="zh-CN" dirty="0"/>
          </a:p>
          <a:p>
            <a:pPr marL="342900" indent="-342900">
              <a:buClr>
                <a:schemeClr val="tx1"/>
              </a:buClr>
              <a:buFont typeface="Wingdings" panose="05000000000000000000" pitchFamily="2" charset="2"/>
              <a:buChar char="Ø"/>
            </a:pPr>
            <a:r>
              <a:rPr lang="en-US" altLang="zh-CN" dirty="0" smtClean="0"/>
              <a:t>DBMS</a:t>
            </a:r>
            <a:r>
              <a:rPr lang="zh-CN" altLang="en-US" dirty="0" smtClean="0"/>
              <a:t>的</a:t>
            </a:r>
            <a:r>
              <a:rPr lang="zh-CN" altLang="en-US" dirty="0" smtClean="0">
                <a:solidFill>
                  <a:srgbClr val="FF0000"/>
                </a:solidFill>
              </a:rPr>
              <a:t>关机</a:t>
            </a:r>
            <a:r>
              <a:rPr lang="en-US" altLang="zh-CN" dirty="0" smtClean="0">
                <a:solidFill>
                  <a:srgbClr val="FF0000"/>
                </a:solidFill>
              </a:rPr>
              <a:t>shutdown</a:t>
            </a:r>
            <a:r>
              <a:rPr lang="zh-CN" altLang="en-US" dirty="0"/>
              <a:t>、</a:t>
            </a:r>
            <a:r>
              <a:rPr lang="zh-CN" altLang="en-US" dirty="0">
                <a:solidFill>
                  <a:srgbClr val="FF0000"/>
                </a:solidFill>
              </a:rPr>
              <a:t>检查点</a:t>
            </a:r>
            <a:endParaRPr lang="en-US" altLang="zh-CN" dirty="0">
              <a:solidFill>
                <a:srgbClr val="FF0000"/>
              </a:solidFill>
            </a:endParaRPr>
          </a:p>
          <a:p>
            <a:pPr>
              <a:buFont typeface="Wingdings" pitchFamily="2" charset="2"/>
              <a:buNone/>
            </a:pPr>
            <a:endParaRPr lang="en-US" altLang="zh-CN" dirty="0"/>
          </a:p>
          <a:p>
            <a:pPr>
              <a:spcBef>
                <a:spcPct val="50000"/>
              </a:spcBef>
            </a:pPr>
            <a:r>
              <a:rPr lang="zh-CN" altLang="en-US" b="1" dirty="0">
                <a:latin typeface="黑体" panose="02010609060101010101" pitchFamily="49" charset="-122"/>
                <a:ea typeface="黑体" panose="02010609060101010101" pitchFamily="49" charset="-122"/>
                <a:sym typeface="Symbol" pitchFamily="18" charset="2"/>
              </a:rPr>
              <a:t>日志相关的协议（保证事务的原子性和持久性）：</a:t>
            </a:r>
            <a:endParaRPr lang="en-US" altLang="zh-CN" b="1" dirty="0">
              <a:latin typeface="黑体" panose="02010609060101010101" pitchFamily="49" charset="-122"/>
              <a:ea typeface="黑体" panose="02010609060101010101" pitchFamily="49" charset="-122"/>
              <a:sym typeface="Symbol" pitchFamily="18" charset="2"/>
            </a:endParaRPr>
          </a:p>
          <a:p>
            <a:pPr>
              <a:spcBef>
                <a:spcPct val="50000"/>
              </a:spcBef>
            </a:pPr>
            <a:r>
              <a:rPr lang="en-US" altLang="zh-CN" b="1" dirty="0">
                <a:latin typeface="黑体" panose="02010609060101010101" pitchFamily="49" charset="-122"/>
                <a:ea typeface="黑体" panose="02010609060101010101" pitchFamily="49" charset="-122"/>
                <a:sym typeface="Symbol" pitchFamily="18" charset="2"/>
              </a:rPr>
              <a:t>WAL</a:t>
            </a:r>
            <a:r>
              <a:rPr lang="zh-CN" altLang="en-US" b="1" dirty="0">
                <a:latin typeface="黑体" panose="02010609060101010101" pitchFamily="49" charset="-122"/>
                <a:ea typeface="黑体" panose="02010609060101010101" pitchFamily="49" charset="-122"/>
                <a:sym typeface="Symbol" pitchFamily="18" charset="2"/>
              </a:rPr>
              <a:t>日志先写、提交、成组提交</a:t>
            </a:r>
          </a:p>
        </p:txBody>
      </p:sp>
      <p:sp>
        <p:nvSpPr>
          <p:cNvPr id="32771" name="AutoShape 3"/>
          <p:cNvSpPr>
            <a:spLocks noChangeArrowheads="1"/>
          </p:cNvSpPr>
          <p:nvPr/>
        </p:nvSpPr>
        <p:spPr bwMode="auto">
          <a:xfrm>
            <a:off x="8388350" y="37211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A4A714E6-9499-4B9D-945F-12ACD332B638}" type="slidenum">
              <a:rPr lang="en-US" altLang="zh-CN" smtClean="0"/>
              <a:pPr>
                <a:defRPr/>
              </a:pPr>
              <a:t>49</a:t>
            </a:fld>
            <a:endParaRPr lang="en-US" altLang="zh-CN"/>
          </a:p>
        </p:txBody>
      </p:sp>
      <p:sp>
        <p:nvSpPr>
          <p:cNvPr id="6" name="星形: 十二角 5">
            <a:extLst>
              <a:ext uri="{FF2B5EF4-FFF2-40B4-BE49-F238E27FC236}">
                <a16:creationId xmlns:a16="http://schemas.microsoft.com/office/drawing/2014/main" id="{B377A621-BF7E-4C44-8DB3-72A495CF4E2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2928" y="1071546"/>
            <a:ext cx="8229600" cy="5597814"/>
          </a:xfrm>
        </p:spPr>
        <p:txBody>
          <a:bodyPr/>
          <a:lstStyle/>
          <a:p>
            <a:pPr>
              <a:buNone/>
            </a:pPr>
            <a:r>
              <a:rPr lang="en-US" altLang="zh-CN" sz="2400" dirty="0"/>
              <a:t>2</a:t>
            </a:r>
            <a:r>
              <a:rPr lang="zh-CN" altLang="en-US" sz="2400" dirty="0">
                <a:latin typeface="Times New Roman" pitchFamily="18" charset="0"/>
              </a:rPr>
              <a:t>、事务的构成方式</a:t>
            </a:r>
            <a:endParaRPr lang="zh-CN" altLang="en-US" sz="2400" dirty="0"/>
          </a:p>
          <a:p>
            <a:pPr>
              <a:buNone/>
            </a:pPr>
            <a:r>
              <a:rPr lang="zh-CN" altLang="en-US" sz="2400" b="1" dirty="0">
                <a:latin typeface="宋体" pitchFamily="2" charset="-122"/>
              </a:rPr>
              <a:t>① 显式</a:t>
            </a:r>
            <a:endParaRPr lang="zh-CN" altLang="en-US" sz="2400" b="1" dirty="0"/>
          </a:p>
          <a:p>
            <a:pPr>
              <a:buNone/>
            </a:pPr>
            <a:r>
              <a:rPr lang="en-US" altLang="zh-CN" sz="2400" dirty="0">
                <a:latin typeface="+mn-ea"/>
              </a:rPr>
              <a:t>  BEGIN TRANSACTION</a:t>
            </a:r>
          </a:p>
          <a:p>
            <a:pPr>
              <a:buNone/>
            </a:pPr>
            <a:r>
              <a:rPr lang="en-US" altLang="zh-CN" sz="2400" dirty="0">
                <a:latin typeface="+mn-ea"/>
              </a:rPr>
              <a:t>  ···</a:t>
            </a:r>
          </a:p>
          <a:p>
            <a:pPr>
              <a:buNone/>
            </a:pPr>
            <a:r>
              <a:rPr lang="en-US" altLang="zh-CN" sz="2400" dirty="0">
                <a:latin typeface="+mn-ea"/>
              </a:rPr>
              <a:t>  </a:t>
            </a:r>
            <a:r>
              <a:rPr lang="en-US" altLang="zh-CN" sz="2400" dirty="0">
                <a:solidFill>
                  <a:srgbClr val="FF0000"/>
                </a:solidFill>
                <a:latin typeface="+mn-ea"/>
              </a:rPr>
              <a:t>COMMIT    </a:t>
            </a:r>
            <a:r>
              <a:rPr lang="zh-CN" altLang="en-US" sz="2400" dirty="0">
                <a:solidFill>
                  <a:srgbClr val="FF0000"/>
                </a:solidFill>
                <a:latin typeface="+mn-ea"/>
              </a:rPr>
              <a:t>或者</a:t>
            </a:r>
            <a:r>
              <a:rPr lang="en-US" altLang="zh-CN" sz="2400" dirty="0">
                <a:solidFill>
                  <a:srgbClr val="FF0000"/>
                </a:solidFill>
                <a:latin typeface="+mn-ea"/>
              </a:rPr>
              <a:t>ROLLBACK</a:t>
            </a:r>
          </a:p>
          <a:p>
            <a:pPr>
              <a:buNone/>
            </a:pPr>
            <a:r>
              <a:rPr lang="zh-CN" altLang="en-US" sz="2400" dirty="0">
                <a:latin typeface="+mn-ea"/>
              </a:rPr>
              <a:t>  其中：</a:t>
            </a:r>
          </a:p>
          <a:p>
            <a:pPr>
              <a:buNone/>
            </a:pPr>
            <a:r>
              <a:rPr lang="en-US" altLang="zh-CN" sz="2400" dirty="0">
                <a:latin typeface="+mn-ea"/>
              </a:rPr>
              <a:t>  COMMIT</a:t>
            </a:r>
            <a:r>
              <a:rPr lang="zh-CN" altLang="en-US" sz="2400" dirty="0">
                <a:latin typeface="+mn-ea"/>
              </a:rPr>
              <a:t>：提交，事务对</a:t>
            </a:r>
            <a:r>
              <a:rPr lang="en-US" altLang="zh-CN" sz="2400" dirty="0">
                <a:latin typeface="+mn-ea"/>
              </a:rPr>
              <a:t>DB</a:t>
            </a:r>
            <a:r>
              <a:rPr lang="zh-CN" altLang="en-US" sz="2400" dirty="0">
                <a:latin typeface="+mn-ea"/>
              </a:rPr>
              <a:t>修改写回到磁盘上的</a:t>
            </a:r>
            <a:r>
              <a:rPr lang="en-US" altLang="zh-CN" sz="2400" dirty="0">
                <a:latin typeface="+mn-ea"/>
              </a:rPr>
              <a:t>DB</a:t>
            </a:r>
            <a:r>
              <a:rPr lang="zh-CN" altLang="en-US" sz="2400" dirty="0">
                <a:latin typeface="+mn-ea"/>
              </a:rPr>
              <a:t>中去。</a:t>
            </a:r>
          </a:p>
          <a:p>
            <a:pPr>
              <a:buNone/>
            </a:pPr>
            <a:r>
              <a:rPr lang="en-US" altLang="zh-CN" sz="2400" dirty="0">
                <a:latin typeface="+mn-ea"/>
              </a:rPr>
              <a:t>  ROLLBACK</a:t>
            </a:r>
            <a:r>
              <a:rPr lang="zh-CN" altLang="en-US" sz="2400" dirty="0">
                <a:latin typeface="+mn-ea"/>
              </a:rPr>
              <a:t>：回滚，撤消对</a:t>
            </a:r>
            <a:r>
              <a:rPr lang="en-US" altLang="zh-CN" sz="2400" dirty="0">
                <a:latin typeface="+mn-ea"/>
              </a:rPr>
              <a:t>DB</a:t>
            </a:r>
            <a:r>
              <a:rPr lang="zh-CN" altLang="en-US" sz="2400" dirty="0">
                <a:latin typeface="+mn-ea"/>
              </a:rPr>
              <a:t>之修改，回滚到事务开始状态。</a:t>
            </a:r>
          </a:p>
          <a:p>
            <a:pPr>
              <a:buNone/>
            </a:pPr>
            <a:r>
              <a:rPr lang="en-US" altLang="zh-CN" sz="2400" dirty="0">
                <a:solidFill>
                  <a:srgbClr val="0000FF"/>
                </a:solidFill>
                <a:latin typeface="+mn-ea"/>
              </a:rPr>
              <a:t>  ABORT???——</a:t>
            </a:r>
            <a:r>
              <a:rPr lang="zh-CN" altLang="en-US" sz="2400" dirty="0">
                <a:solidFill>
                  <a:srgbClr val="0000FF"/>
                </a:solidFill>
                <a:latin typeface="+mn-ea"/>
              </a:rPr>
              <a:t>底层实现技术</a:t>
            </a:r>
            <a:endParaRPr lang="en-US" altLang="zh-CN" sz="2400" dirty="0">
              <a:solidFill>
                <a:srgbClr val="0000FF"/>
              </a:solidFill>
              <a:latin typeface="+mn-ea"/>
            </a:endParaRPr>
          </a:p>
          <a:p>
            <a:pPr>
              <a:buNone/>
            </a:pPr>
            <a:r>
              <a:rPr lang="en-US" altLang="zh-CN" sz="2400" b="1" dirty="0">
                <a:latin typeface="宋体" pitchFamily="2" charset="-122"/>
              </a:rPr>
              <a:t>②</a:t>
            </a:r>
            <a:r>
              <a:rPr lang="en-US" altLang="zh-CN" sz="2400" b="1" dirty="0"/>
              <a:t> </a:t>
            </a:r>
            <a:r>
              <a:rPr lang="zh-CN" altLang="en-US" sz="2400" b="1" dirty="0"/>
              <a:t>隐式（可能是系统默认方式）</a:t>
            </a:r>
          </a:p>
          <a:p>
            <a:pPr>
              <a:buNone/>
            </a:pPr>
            <a:r>
              <a:rPr lang="zh-CN" altLang="en-US" sz="2400" dirty="0">
                <a:latin typeface="+mn-ea"/>
              </a:rPr>
              <a:t>  某种环境或者程序中的一条</a:t>
            </a:r>
            <a:r>
              <a:rPr lang="en-US" altLang="zh-CN" sz="2400" dirty="0">
                <a:latin typeface="+mn-ea"/>
              </a:rPr>
              <a:t>SQL</a:t>
            </a:r>
            <a:r>
              <a:rPr lang="zh-CN" altLang="en-US" sz="2400" dirty="0">
                <a:latin typeface="+mn-ea"/>
              </a:rPr>
              <a:t>语句、</a:t>
            </a:r>
          </a:p>
          <a:p>
            <a:pPr>
              <a:buNone/>
            </a:pPr>
            <a:r>
              <a:rPr lang="zh-CN" altLang="en-US" sz="2400" dirty="0">
                <a:latin typeface="Times New Roman" pitchFamily="18" charset="0"/>
              </a:rPr>
              <a:t>    应用程序或操作窗口退出</a:t>
            </a:r>
            <a:endParaRPr lang="zh-CN" altLang="en-US" sz="2400" dirty="0"/>
          </a:p>
        </p:txBody>
      </p:sp>
      <p:sp>
        <p:nvSpPr>
          <p:cNvPr id="4" name="灯片编号占位符 3"/>
          <p:cNvSpPr>
            <a:spLocks noGrp="1"/>
          </p:cNvSpPr>
          <p:nvPr>
            <p:ph type="sldNum" sz="quarter" idx="12"/>
          </p:nvPr>
        </p:nvSpPr>
        <p:spPr/>
        <p:txBody>
          <a:bodyPr/>
          <a:lstStyle/>
          <a:p>
            <a:pPr>
              <a:defRPr/>
            </a:pPr>
            <a:fld id="{E3C52541-0E55-448D-9C6C-64FB315CE913}" type="slidenum">
              <a:rPr lang="en-US" altLang="zh-CN" smtClean="0"/>
              <a:pPr>
                <a:defRPr/>
              </a:pPr>
              <a:t>5</a:t>
            </a:fld>
            <a:endParaRPr lang="en-US" altLang="zh-CN"/>
          </a:p>
        </p:txBody>
      </p:sp>
      <p:sp>
        <p:nvSpPr>
          <p:cNvPr id="5" name="右大括号 4"/>
          <p:cNvSpPr/>
          <p:nvPr/>
        </p:nvSpPr>
        <p:spPr>
          <a:xfrm>
            <a:off x="4475401" y="2132856"/>
            <a:ext cx="432048" cy="1008112"/>
          </a:xfrm>
          <a:prstGeom prst="rightBrace">
            <a:avLst>
              <a:gd name="adj1" fmla="val 39854"/>
              <a:gd name="adj2" fmla="val 50000"/>
            </a:avLst>
          </a:prstGeom>
          <a:ln w="762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028"/>
          <p:cNvSpPr txBox="1">
            <a:spLocks noChangeArrowheads="1"/>
          </p:cNvSpPr>
          <p:nvPr/>
        </p:nvSpPr>
        <p:spPr bwMode="auto">
          <a:xfrm>
            <a:off x="181232" y="444053"/>
            <a:ext cx="8474075" cy="5632311"/>
          </a:xfrm>
          <a:prstGeom prst="rect">
            <a:avLst/>
          </a:prstGeom>
          <a:noFill/>
          <a:ln w="9525">
            <a:noFill/>
            <a:miter lim="800000"/>
            <a:headEnd/>
            <a:tailEnd/>
          </a:ln>
        </p:spPr>
        <p:txBody>
          <a:bodyPr>
            <a:spAutoFit/>
          </a:bodyPr>
          <a:lstStyle/>
          <a:p>
            <a:pPr>
              <a:spcBef>
                <a:spcPct val="50000"/>
              </a:spcBef>
            </a:pPr>
            <a:r>
              <a:rPr lang="zh-CN" altLang="en-US" dirty="0">
                <a:solidFill>
                  <a:srgbClr val="0000FF"/>
                </a:solidFill>
                <a:sym typeface="Symbol" pitchFamily="18" charset="2"/>
              </a:rPr>
              <a:t>先写日志协议</a:t>
            </a:r>
            <a:r>
              <a:rPr lang="en-US" altLang="zh-CN" dirty="0">
                <a:solidFill>
                  <a:srgbClr val="0000FF"/>
                </a:solidFill>
                <a:sym typeface="Symbol" pitchFamily="18" charset="2"/>
              </a:rPr>
              <a:t>WAL</a:t>
            </a:r>
            <a:r>
              <a:rPr lang="en-US" altLang="zh-CN" dirty="0">
                <a:latin typeface="Times New Roman" pitchFamily="18" charset="0"/>
                <a:sym typeface="Symbol" pitchFamily="18" charset="2"/>
              </a:rPr>
              <a:t>——</a:t>
            </a:r>
            <a:r>
              <a:rPr lang="zh-CN" altLang="en-US" dirty="0">
                <a:sym typeface="Symbol" pitchFamily="18" charset="2"/>
              </a:rPr>
              <a:t>在覆盖一个外存页面之前，必须先强制写出该页面新版本对应的日志记录。</a:t>
            </a:r>
          </a:p>
          <a:p>
            <a:pPr>
              <a:spcBef>
                <a:spcPct val="50000"/>
              </a:spcBef>
            </a:pPr>
            <a:r>
              <a:rPr lang="en-US" altLang="zh-CN" dirty="0">
                <a:sym typeface="Symbol" pitchFamily="18" charset="2"/>
              </a:rPr>
              <a:t>WAL</a:t>
            </a:r>
            <a:r>
              <a:rPr lang="zh-CN" altLang="en-US" dirty="0">
                <a:sym typeface="Symbol" pitchFamily="18" charset="2"/>
              </a:rPr>
              <a:t>协议实现技术：每个</a:t>
            </a:r>
            <a:r>
              <a:rPr lang="zh-CN" altLang="en-US" dirty="0">
                <a:solidFill>
                  <a:srgbClr val="FF0000"/>
                </a:solidFill>
                <a:sym typeface="Symbol" pitchFamily="18" charset="2"/>
              </a:rPr>
              <a:t>数据页面</a:t>
            </a:r>
            <a:r>
              <a:rPr lang="zh-CN" altLang="en-US" dirty="0">
                <a:sym typeface="Symbol" pitchFamily="18" charset="2"/>
              </a:rPr>
              <a:t>有一个字段记录</a:t>
            </a:r>
            <a:r>
              <a:rPr lang="zh-CN" altLang="en-US" dirty="0">
                <a:solidFill>
                  <a:srgbClr val="FF0000"/>
                </a:solidFill>
                <a:sym typeface="Symbol" pitchFamily="18" charset="2"/>
              </a:rPr>
              <a:t>最近版本</a:t>
            </a:r>
            <a:r>
              <a:rPr lang="zh-CN" altLang="en-US" dirty="0">
                <a:sym typeface="Symbol" pitchFamily="18" charset="2"/>
              </a:rPr>
              <a:t>对应的日志记录</a:t>
            </a:r>
            <a:r>
              <a:rPr lang="en-US" altLang="zh-CN" i="1" dirty="0">
                <a:solidFill>
                  <a:srgbClr val="FF0000"/>
                </a:solidFill>
                <a:sym typeface="Symbol" pitchFamily="18" charset="2"/>
              </a:rPr>
              <a:t>LSN</a:t>
            </a:r>
            <a:r>
              <a:rPr lang="zh-CN" altLang="en-US" dirty="0">
                <a:sym typeface="Symbol" pitchFamily="18" charset="2"/>
              </a:rPr>
              <a:t>，写出该页面前，调用</a:t>
            </a:r>
            <a:r>
              <a:rPr lang="en-US" altLang="zh-CN" dirty="0" err="1">
                <a:sym typeface="Symbol" pitchFamily="18" charset="2"/>
              </a:rPr>
              <a:t>Log_flush</a:t>
            </a:r>
            <a:r>
              <a:rPr lang="zh-CN" altLang="en-US" dirty="0">
                <a:sym typeface="Symbol" pitchFamily="18" charset="2"/>
              </a:rPr>
              <a:t>（</a:t>
            </a:r>
            <a:r>
              <a:rPr lang="en-US" altLang="zh-CN" i="1" dirty="0">
                <a:sym typeface="Symbol" pitchFamily="18" charset="2"/>
              </a:rPr>
              <a:t>LSN</a:t>
            </a:r>
            <a:r>
              <a:rPr lang="zh-CN" altLang="en-US" dirty="0">
                <a:sym typeface="Symbol" pitchFamily="18" charset="2"/>
              </a:rPr>
              <a:t>）内部函数将该</a:t>
            </a:r>
            <a:r>
              <a:rPr lang="en-US" altLang="zh-CN" i="1" dirty="0">
                <a:sym typeface="Symbol" pitchFamily="18" charset="2"/>
              </a:rPr>
              <a:t>LSN</a:t>
            </a:r>
            <a:r>
              <a:rPr lang="zh-CN" altLang="en-US" dirty="0">
                <a:sym typeface="Symbol" pitchFamily="18" charset="2"/>
              </a:rPr>
              <a:t>之前的所有日志记录写出。</a:t>
            </a:r>
            <a:endParaRPr lang="en-US" altLang="zh-CN" dirty="0">
              <a:solidFill>
                <a:srgbClr val="0000FF"/>
              </a:solidFill>
              <a:sym typeface="Symbol" pitchFamily="18" charset="2"/>
            </a:endParaRPr>
          </a:p>
          <a:p>
            <a:pPr>
              <a:spcBef>
                <a:spcPct val="50000"/>
              </a:spcBef>
            </a:pPr>
            <a:endParaRPr lang="en-US" altLang="zh-CN" sz="800" dirty="0">
              <a:solidFill>
                <a:srgbClr val="0000FF"/>
              </a:solidFill>
              <a:sym typeface="Symbol" pitchFamily="18" charset="2"/>
            </a:endParaRPr>
          </a:p>
          <a:p>
            <a:pPr>
              <a:spcBef>
                <a:spcPct val="50000"/>
              </a:spcBef>
            </a:pPr>
            <a:r>
              <a:rPr lang="zh-CN" altLang="en-US" dirty="0">
                <a:solidFill>
                  <a:srgbClr val="0000FF"/>
                </a:solidFill>
                <a:sym typeface="Symbol" pitchFamily="18" charset="2"/>
              </a:rPr>
              <a:t>提交时强制写日志协议</a:t>
            </a:r>
            <a:r>
              <a:rPr lang="en-US" altLang="zh-CN" dirty="0">
                <a:solidFill>
                  <a:srgbClr val="0000FF"/>
                </a:solidFill>
                <a:sym typeface="Symbol" pitchFamily="18" charset="2"/>
              </a:rPr>
              <a:t>force-log-at-commit</a:t>
            </a:r>
            <a:r>
              <a:rPr lang="en-US" altLang="zh-CN" dirty="0">
                <a:latin typeface="Times New Roman" pitchFamily="18" charset="0"/>
                <a:sym typeface="Symbol" pitchFamily="18" charset="2"/>
              </a:rPr>
              <a:t>——</a:t>
            </a:r>
            <a:r>
              <a:rPr lang="zh-CN" altLang="en-US" dirty="0">
                <a:sym typeface="Symbol" pitchFamily="18" charset="2"/>
              </a:rPr>
              <a:t>作为提交工作的一部分，必须强制写出该事务的所有日志记录。</a:t>
            </a:r>
          </a:p>
          <a:p>
            <a:pPr>
              <a:spcBef>
                <a:spcPct val="50000"/>
              </a:spcBef>
            </a:pPr>
            <a:r>
              <a:rPr lang="zh-CN" altLang="en-US" dirty="0">
                <a:sym typeface="Symbol" pitchFamily="18" charset="2"/>
              </a:rPr>
              <a:t>实现技术：调用</a:t>
            </a:r>
            <a:r>
              <a:rPr lang="en-US" altLang="zh-CN" dirty="0" err="1" smtClean="0">
                <a:sym typeface="Symbol" pitchFamily="18" charset="2"/>
              </a:rPr>
              <a:t>Log_flush</a:t>
            </a:r>
            <a:r>
              <a:rPr lang="zh-CN" altLang="en-US" dirty="0" smtClean="0">
                <a:sym typeface="Symbol" pitchFamily="18" charset="2"/>
              </a:rPr>
              <a:t>（</a:t>
            </a:r>
            <a:r>
              <a:rPr lang="en-US" altLang="zh-CN" i="1" dirty="0" smtClean="0">
                <a:sym typeface="Symbol" pitchFamily="18" charset="2"/>
              </a:rPr>
              <a:t>COMMIT_LSN</a:t>
            </a:r>
            <a:r>
              <a:rPr lang="zh-CN" altLang="en-US" dirty="0" smtClean="0">
                <a:sym typeface="Symbol" pitchFamily="18" charset="2"/>
              </a:rPr>
              <a:t>）将</a:t>
            </a:r>
            <a:r>
              <a:rPr lang="zh-CN" altLang="en-US" dirty="0">
                <a:sym typeface="Symbol" pitchFamily="18" charset="2"/>
              </a:rPr>
              <a:t>该事务的</a:t>
            </a:r>
            <a:r>
              <a:rPr lang="en-US" altLang="zh-CN" dirty="0">
                <a:sym typeface="Symbol" pitchFamily="18" charset="2"/>
              </a:rPr>
              <a:t>commit</a:t>
            </a:r>
            <a:r>
              <a:rPr lang="zh-CN" altLang="en-US" dirty="0">
                <a:sym typeface="Symbol" pitchFamily="18" charset="2"/>
              </a:rPr>
              <a:t>日志记录及其之前的所有日志记录写出。</a:t>
            </a:r>
          </a:p>
          <a:p>
            <a:pPr>
              <a:spcBef>
                <a:spcPct val="50000"/>
              </a:spcBef>
            </a:pPr>
            <a:endParaRPr lang="en-US" altLang="zh-CN" sz="800" dirty="0">
              <a:sym typeface="Symbol" pitchFamily="18" charset="2"/>
            </a:endParaRPr>
          </a:p>
          <a:p>
            <a:pPr>
              <a:spcBef>
                <a:spcPct val="50000"/>
              </a:spcBef>
            </a:pPr>
            <a:r>
              <a:rPr lang="zh-CN" altLang="en-US" dirty="0">
                <a:solidFill>
                  <a:srgbClr val="0000FF"/>
                </a:solidFill>
                <a:sym typeface="Symbol" pitchFamily="18" charset="2"/>
              </a:rPr>
              <a:t>成组提交</a:t>
            </a:r>
            <a:r>
              <a:rPr lang="zh-CN" altLang="en-US" dirty="0">
                <a:sym typeface="Symbol" pitchFamily="18" charset="2"/>
              </a:rPr>
              <a:t>优化技术：当日志记录产生较为频繁时，凑齐一组（一个日志缓存页面）的日志记录才执行日志缓存写出操作，在此之前该组日志对应的</a:t>
            </a:r>
            <a:r>
              <a:rPr lang="zh-CN" altLang="en-US" dirty="0">
                <a:solidFill>
                  <a:srgbClr val="FF0000"/>
                </a:solidFill>
                <a:sym typeface="Symbol" pitchFamily="18" charset="2"/>
              </a:rPr>
              <a:t>事务提交均处于等待状态</a:t>
            </a:r>
            <a:r>
              <a:rPr lang="zh-CN" altLang="en-US" dirty="0">
                <a:sym typeface="Symbol" pitchFamily="18" charset="2"/>
              </a:rPr>
              <a:t>。</a:t>
            </a:r>
            <a:endParaRPr lang="en-US" altLang="zh-CN" dirty="0">
              <a:sym typeface="Symbol" pitchFamily="18" charset="2"/>
            </a:endParaRPr>
          </a:p>
        </p:txBody>
      </p:sp>
      <p:sp>
        <p:nvSpPr>
          <p:cNvPr id="30723" name="AutoShape 1030"/>
          <p:cNvSpPr>
            <a:spLocks noChangeArrowheads="1"/>
          </p:cNvSpPr>
          <p:nvPr/>
        </p:nvSpPr>
        <p:spPr bwMode="auto">
          <a:xfrm>
            <a:off x="8604448" y="8763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A4A714E6-9499-4B9D-945F-12ACD332B638}" type="slidenum">
              <a:rPr lang="en-US" altLang="zh-CN" smtClean="0"/>
              <a:pPr>
                <a:defRPr/>
              </a:pPr>
              <a:t>50</a:t>
            </a:fld>
            <a:endParaRPr lang="en-US" altLang="zh-CN"/>
          </a:p>
        </p:txBody>
      </p:sp>
      <p:sp>
        <p:nvSpPr>
          <p:cNvPr id="5" name="星形: 十二角 4">
            <a:extLst>
              <a:ext uri="{FF2B5EF4-FFF2-40B4-BE49-F238E27FC236}">
                <a16:creationId xmlns:a16="http://schemas.microsoft.com/office/drawing/2014/main" id="{01E088EA-0BB0-443C-BDCE-D46D3BDC7035}"/>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对话气泡: 圆角矩形 1">
            <a:extLst>
              <a:ext uri="{FF2B5EF4-FFF2-40B4-BE49-F238E27FC236}">
                <a16:creationId xmlns:a16="http://schemas.microsoft.com/office/drawing/2014/main" id="{03FDDC57-A0AD-4076-89BD-55DD505B98A3}"/>
              </a:ext>
            </a:extLst>
          </p:cNvPr>
          <p:cNvSpPr/>
          <p:nvPr/>
        </p:nvSpPr>
        <p:spPr>
          <a:xfrm>
            <a:off x="7308304" y="6356350"/>
            <a:ext cx="1835696" cy="488886"/>
          </a:xfrm>
          <a:prstGeom prst="wedgeRoundRectCallout">
            <a:avLst>
              <a:gd name="adj1" fmla="val -68612"/>
              <a:gd name="adj2" fmla="val -5496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优化整体性能</a:t>
            </a:r>
          </a:p>
        </p:txBody>
      </p:sp>
      <p:sp>
        <p:nvSpPr>
          <p:cNvPr id="7" name="对话气泡: 圆角矩形 6">
            <a:extLst>
              <a:ext uri="{FF2B5EF4-FFF2-40B4-BE49-F238E27FC236}">
                <a16:creationId xmlns:a16="http://schemas.microsoft.com/office/drawing/2014/main" id="{1128560C-32A7-4F59-878A-E0D680743F54}"/>
              </a:ext>
            </a:extLst>
          </p:cNvPr>
          <p:cNvSpPr/>
          <p:nvPr/>
        </p:nvSpPr>
        <p:spPr>
          <a:xfrm>
            <a:off x="6412632" y="4509120"/>
            <a:ext cx="1512168" cy="396624"/>
          </a:xfrm>
          <a:prstGeom prst="wedgeRoundRectCallout">
            <a:avLst>
              <a:gd name="adj1" fmla="val -73464"/>
              <a:gd name="adj2" fmla="val -4667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可能迟滞</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52257CB-B215-4BED-B7DF-AEC5B5BC1E64}"/>
              </a:ext>
            </a:extLst>
          </p:cNvPr>
          <p:cNvSpPr>
            <a:spLocks noGrp="1"/>
          </p:cNvSpPr>
          <p:nvPr>
            <p:ph type="sldNum" sz="quarter" idx="12"/>
          </p:nvPr>
        </p:nvSpPr>
        <p:spPr/>
        <p:txBody>
          <a:bodyPr/>
          <a:lstStyle/>
          <a:p>
            <a:pPr>
              <a:defRPr/>
            </a:pPr>
            <a:fld id="{A4A714E6-9499-4B9D-945F-12ACD332B638}" type="slidenum">
              <a:rPr lang="en-US" altLang="zh-CN" smtClean="0"/>
              <a:pPr>
                <a:defRPr/>
              </a:pPr>
              <a:t>51</a:t>
            </a:fld>
            <a:endParaRPr lang="en-US" altLang="zh-CN"/>
          </a:p>
        </p:txBody>
      </p:sp>
      <p:sp>
        <p:nvSpPr>
          <p:cNvPr id="3" name="矩形 2">
            <a:extLst>
              <a:ext uri="{FF2B5EF4-FFF2-40B4-BE49-F238E27FC236}">
                <a16:creationId xmlns:a16="http://schemas.microsoft.com/office/drawing/2014/main" id="{9A3BEFF1-3C47-4E6D-B2C2-34F7A0C6C948}"/>
              </a:ext>
            </a:extLst>
          </p:cNvPr>
          <p:cNvSpPr/>
          <p:nvPr/>
        </p:nvSpPr>
        <p:spPr>
          <a:xfrm>
            <a:off x="1836769" y="2276872"/>
            <a:ext cx="144016" cy="432048"/>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4D69D18-C348-4522-B3CF-5F40664414ED}"/>
              </a:ext>
            </a:extLst>
          </p:cNvPr>
          <p:cNvSpPr/>
          <p:nvPr/>
        </p:nvSpPr>
        <p:spPr>
          <a:xfrm>
            <a:off x="2340825" y="1844824"/>
            <a:ext cx="144016" cy="864096"/>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CE723A6E-0F9B-4035-9A82-A979E583D5E1}"/>
              </a:ext>
            </a:extLst>
          </p:cNvPr>
          <p:cNvSpPr/>
          <p:nvPr/>
        </p:nvSpPr>
        <p:spPr>
          <a:xfrm>
            <a:off x="2772873" y="1484784"/>
            <a:ext cx="144016" cy="1224136"/>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D8D7E251-CFC8-4EF0-B15C-37EBA61A9030}"/>
              </a:ext>
            </a:extLst>
          </p:cNvPr>
          <p:cNvSpPr/>
          <p:nvPr/>
        </p:nvSpPr>
        <p:spPr>
          <a:xfrm>
            <a:off x="3204921" y="1052736"/>
            <a:ext cx="144016" cy="1656184"/>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E71CCB6-CD63-4B5C-9192-9678CF1207A5}"/>
              </a:ext>
            </a:extLst>
          </p:cNvPr>
          <p:cNvSpPr/>
          <p:nvPr/>
        </p:nvSpPr>
        <p:spPr>
          <a:xfrm>
            <a:off x="5177654" y="2132856"/>
            <a:ext cx="144016" cy="576064"/>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A1A9A44A-E1C4-4ED7-A32F-600BC2E7E95D}"/>
              </a:ext>
            </a:extLst>
          </p:cNvPr>
          <p:cNvSpPr/>
          <p:nvPr/>
        </p:nvSpPr>
        <p:spPr>
          <a:xfrm>
            <a:off x="5653193" y="2132856"/>
            <a:ext cx="144016" cy="576064"/>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7E98B6A-49CD-46CF-A431-33CE8DC6BE9E}"/>
              </a:ext>
            </a:extLst>
          </p:cNvPr>
          <p:cNvSpPr/>
          <p:nvPr/>
        </p:nvSpPr>
        <p:spPr>
          <a:xfrm>
            <a:off x="6013233" y="2125948"/>
            <a:ext cx="144016" cy="576064"/>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0635A55-39AA-4C72-900B-46B1E1E2D9DA}"/>
              </a:ext>
            </a:extLst>
          </p:cNvPr>
          <p:cNvSpPr/>
          <p:nvPr/>
        </p:nvSpPr>
        <p:spPr>
          <a:xfrm>
            <a:off x="6444208" y="2125948"/>
            <a:ext cx="144016" cy="576064"/>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E83F678-02D1-45AA-94BF-BF312788AA37}"/>
              </a:ext>
            </a:extLst>
          </p:cNvPr>
          <p:cNvSpPr txBox="1"/>
          <p:nvPr/>
        </p:nvSpPr>
        <p:spPr>
          <a:xfrm>
            <a:off x="86490" y="3140968"/>
            <a:ext cx="6770828" cy="830997"/>
          </a:xfrm>
          <a:prstGeom prst="rect">
            <a:avLst/>
          </a:prstGeom>
          <a:noFill/>
        </p:spPr>
        <p:txBody>
          <a:bodyPr wrap="none" rtlCol="0">
            <a:spAutoFit/>
          </a:bodyPr>
          <a:lstStyle/>
          <a:p>
            <a:r>
              <a:rPr lang="en-US" altLang="zh-CN" dirty="0"/>
              <a:t>Wait</a:t>
            </a:r>
            <a:r>
              <a:rPr lang="zh-CN" altLang="en-US" dirty="0"/>
              <a:t>：      </a:t>
            </a:r>
            <a:r>
              <a:rPr lang="en-US" altLang="zh-CN" dirty="0"/>
              <a:t>1   2  3  4                2   2  2   2</a:t>
            </a:r>
          </a:p>
          <a:p>
            <a:r>
              <a:rPr lang="en-US" altLang="zh-CN" dirty="0"/>
              <a:t>Avg</a:t>
            </a:r>
            <a:r>
              <a:rPr lang="zh-CN" altLang="en-US" dirty="0"/>
              <a:t>（</a:t>
            </a:r>
            <a:r>
              <a:rPr lang="en-US" altLang="zh-CN" dirty="0"/>
              <a:t>wait</a:t>
            </a:r>
            <a:r>
              <a:rPr lang="zh-CN" altLang="en-US" dirty="0"/>
              <a:t>）</a:t>
            </a:r>
            <a:r>
              <a:rPr lang="en-US" altLang="zh-CN" dirty="0"/>
              <a:t>2.5                        2  </a:t>
            </a:r>
            <a:endParaRPr lang="zh-CN" altLang="en-US" dirty="0"/>
          </a:p>
        </p:txBody>
      </p:sp>
    </p:spTree>
    <p:extLst>
      <p:ext uri="{BB962C8B-B14F-4D97-AF65-F5344CB8AC3E}">
        <p14:creationId xmlns:p14="http://schemas.microsoft.com/office/powerpoint/2010/main" val="36653907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52400" y="798498"/>
            <a:ext cx="8855075" cy="5632311"/>
          </a:xfrm>
          <a:prstGeom prst="rect">
            <a:avLst/>
          </a:prstGeom>
          <a:noFill/>
          <a:ln w="9525">
            <a:noFill/>
            <a:miter lim="800000"/>
            <a:headEnd/>
            <a:tailEnd/>
          </a:ln>
        </p:spPr>
        <p:txBody>
          <a:bodyPr>
            <a:spAutoFit/>
          </a:bodyPr>
          <a:lstStyle/>
          <a:p>
            <a:pPr>
              <a:buClr>
                <a:srgbClr val="0000FF"/>
              </a:buClr>
            </a:pPr>
            <a:r>
              <a:rPr lang="en-US" altLang="zh-CN" dirty="0"/>
              <a:t>7 </a:t>
            </a:r>
            <a:r>
              <a:rPr lang="zh-CN" altLang="en-US" dirty="0"/>
              <a:t>、缓存管理</a:t>
            </a:r>
            <a:endParaRPr lang="en-US" altLang="zh-CN" dirty="0"/>
          </a:p>
          <a:p>
            <a:pPr>
              <a:buClr>
                <a:srgbClr val="0000FF"/>
              </a:buClr>
            </a:pPr>
            <a:r>
              <a:rPr lang="zh-CN" altLang="en-US" dirty="0"/>
              <a:t>数据缓存中的页面可分为两类：</a:t>
            </a:r>
          </a:p>
          <a:p>
            <a:r>
              <a:rPr lang="zh-CN" altLang="en-US" dirty="0"/>
              <a:t>      干净页面</a:t>
            </a:r>
            <a:r>
              <a:rPr lang="en-US" altLang="zh-CN" dirty="0">
                <a:latin typeface="Times New Roman" pitchFamily="18" charset="0"/>
              </a:rPr>
              <a:t>——</a:t>
            </a:r>
            <a:r>
              <a:rPr lang="zh-CN" altLang="en-US" dirty="0"/>
              <a:t>由已提交的事务更新完的页面</a:t>
            </a:r>
          </a:p>
          <a:p>
            <a:r>
              <a:rPr lang="zh-CN" altLang="en-US" dirty="0"/>
              <a:t>      脏页面   </a:t>
            </a:r>
            <a:r>
              <a:rPr lang="en-US" altLang="zh-CN" dirty="0">
                <a:latin typeface="Times New Roman" pitchFamily="18" charset="0"/>
              </a:rPr>
              <a:t>——</a:t>
            </a:r>
            <a:r>
              <a:rPr lang="zh-CN" altLang="en-US" dirty="0"/>
              <a:t>由未完成的事务更新的页面</a:t>
            </a:r>
          </a:p>
          <a:p>
            <a:pPr>
              <a:buClr>
                <a:srgbClr val="0000FF"/>
              </a:buClr>
              <a:buFont typeface="Wingdings" pitchFamily="2" charset="2"/>
              <a:buChar char="n"/>
            </a:pPr>
            <a:endParaRPr lang="en-US" altLang="zh-CN" dirty="0"/>
          </a:p>
          <a:p>
            <a:pPr>
              <a:buClr>
                <a:srgbClr val="0000FF"/>
              </a:buClr>
            </a:pPr>
            <a:r>
              <a:rPr lang="zh-CN" altLang="en-US" b="1" dirty="0">
                <a:latin typeface="黑体" panose="02010609060101010101" pitchFamily="49" charset="-122"/>
                <a:ea typeface="黑体" panose="02010609060101010101" pitchFamily="49" charset="-122"/>
              </a:rPr>
              <a:t>上述两类页面带来的系统性能相关问题</a:t>
            </a:r>
          </a:p>
          <a:p>
            <a:pPr>
              <a:buClr>
                <a:schemeClr val="tx1"/>
              </a:buClr>
              <a:buSzPct val="50000"/>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 干净页面的写出策略</a:t>
            </a:r>
          </a:p>
          <a:p>
            <a:pPr>
              <a:buFont typeface="Wingdings" pitchFamily="2" charset="2"/>
              <a:buNone/>
            </a:pPr>
            <a:r>
              <a:rPr lang="zh-CN" altLang="en-US" b="1" dirty="0"/>
              <a:t>      </a:t>
            </a:r>
            <a:r>
              <a:rPr lang="zh-CN" altLang="en-US" dirty="0">
                <a:solidFill>
                  <a:srgbClr val="FF0000"/>
                </a:solidFill>
              </a:rPr>
              <a:t>强制写</a:t>
            </a:r>
            <a:r>
              <a:rPr lang="zh-CN" altLang="en-US" dirty="0"/>
              <a:t>（</a:t>
            </a:r>
            <a:r>
              <a:rPr lang="en-US" altLang="zh-CN" dirty="0"/>
              <a:t>force</a:t>
            </a:r>
            <a:r>
              <a:rPr lang="zh-CN" altLang="en-US" dirty="0" smtClean="0"/>
              <a:t>）</a:t>
            </a:r>
            <a:r>
              <a:rPr lang="en-US" altLang="zh-CN" dirty="0">
                <a:latin typeface="Times New Roman" pitchFamily="18" charset="0"/>
              </a:rPr>
              <a:t> ——</a:t>
            </a:r>
            <a:r>
              <a:rPr lang="zh-CN" altLang="en-US" dirty="0" smtClean="0"/>
              <a:t>事务</a:t>
            </a:r>
            <a:r>
              <a:rPr lang="zh-CN" altLang="en-US" dirty="0"/>
              <a:t>提交时</a:t>
            </a:r>
            <a:r>
              <a:rPr lang="zh-CN" altLang="en-US" dirty="0">
                <a:solidFill>
                  <a:srgbClr val="FF0000"/>
                </a:solidFill>
              </a:rPr>
              <a:t>必须先写出</a:t>
            </a:r>
            <a:r>
              <a:rPr lang="zh-CN" altLang="en-US" dirty="0"/>
              <a:t>所有该事务相关的干净页面，然后才能完成提交。</a:t>
            </a:r>
          </a:p>
          <a:p>
            <a:pPr>
              <a:buFont typeface="Wingdings" pitchFamily="2" charset="2"/>
              <a:buNone/>
            </a:pPr>
            <a:r>
              <a:rPr lang="zh-CN" altLang="en-US" dirty="0"/>
              <a:t>      </a:t>
            </a:r>
            <a:r>
              <a:rPr lang="zh-CN" altLang="en-US" dirty="0">
                <a:solidFill>
                  <a:srgbClr val="FF0000"/>
                </a:solidFill>
              </a:rPr>
              <a:t>非强制写</a:t>
            </a:r>
            <a:r>
              <a:rPr lang="zh-CN" altLang="en-US" dirty="0"/>
              <a:t>（</a:t>
            </a:r>
            <a:r>
              <a:rPr lang="en-US" altLang="zh-CN" dirty="0"/>
              <a:t>no-force</a:t>
            </a:r>
            <a:r>
              <a:rPr lang="zh-CN" altLang="en-US" dirty="0" smtClean="0"/>
              <a:t>）</a:t>
            </a:r>
            <a:r>
              <a:rPr lang="en-US" altLang="zh-CN" dirty="0">
                <a:latin typeface="Times New Roman" pitchFamily="18" charset="0"/>
              </a:rPr>
              <a:t> ——</a:t>
            </a:r>
            <a:r>
              <a:rPr lang="zh-CN" altLang="en-US" dirty="0" smtClean="0"/>
              <a:t>即使</a:t>
            </a:r>
            <a:r>
              <a:rPr lang="zh-CN" altLang="en-US" dirty="0">
                <a:latin typeface="Times New Roman" pitchFamily="18" charset="0"/>
              </a:rPr>
              <a:t>事务修改的磁盘块</a:t>
            </a:r>
            <a:r>
              <a:rPr lang="zh-CN" altLang="en-US" dirty="0">
                <a:solidFill>
                  <a:srgbClr val="FF0000"/>
                </a:solidFill>
                <a:latin typeface="Times New Roman" pitchFamily="18" charset="0"/>
              </a:rPr>
              <a:t>不必等到</a:t>
            </a:r>
            <a:r>
              <a:rPr lang="zh-CN" altLang="en-US" dirty="0">
                <a:latin typeface="Times New Roman" pitchFamily="18" charset="0"/>
              </a:rPr>
              <a:t>全部写回到磁盘，也允许它提交完成。</a:t>
            </a:r>
            <a:endParaRPr lang="zh-CN" altLang="en-US" dirty="0"/>
          </a:p>
          <a:p>
            <a:pPr>
              <a:buFont typeface="Wingdings" pitchFamily="2" charset="2"/>
              <a:buNone/>
            </a:pPr>
            <a:endParaRPr lang="zh-CN" altLang="en-US" dirty="0"/>
          </a:p>
          <a:p>
            <a:pPr>
              <a:buFont typeface="Wingdings" pitchFamily="2" charset="2"/>
              <a:buChar char="§"/>
            </a:pPr>
            <a:r>
              <a:rPr lang="zh-CN" altLang="en-US" dirty="0"/>
              <a:t> 强制写与非强制写对性能的影响</a:t>
            </a:r>
          </a:p>
          <a:p>
            <a:pPr>
              <a:buFont typeface="Wingdings" pitchFamily="2" charset="2"/>
              <a:buNone/>
            </a:pPr>
            <a:r>
              <a:rPr lang="zh-CN" altLang="en-US" dirty="0"/>
              <a:t>      强制写策略增加了</a:t>
            </a:r>
            <a:r>
              <a:rPr lang="zh-CN" altLang="en-US" dirty="0">
                <a:solidFill>
                  <a:srgbClr val="FF0000"/>
                </a:solidFill>
              </a:rPr>
              <a:t>事务提交的响应时间</a:t>
            </a:r>
            <a:r>
              <a:rPr lang="zh-CN" altLang="en-US" dirty="0"/>
              <a:t>，还造成</a:t>
            </a:r>
            <a:r>
              <a:rPr lang="zh-CN" altLang="en-US" dirty="0">
                <a:solidFill>
                  <a:srgbClr val="FF0000"/>
                </a:solidFill>
              </a:rPr>
              <a:t>频繁的</a:t>
            </a:r>
            <a:r>
              <a:rPr lang="en-US" altLang="zh-CN" dirty="0">
                <a:solidFill>
                  <a:srgbClr val="FF0000"/>
                </a:solidFill>
              </a:rPr>
              <a:t>I/O</a:t>
            </a:r>
            <a:r>
              <a:rPr lang="zh-CN" altLang="en-US" dirty="0"/>
              <a:t>操作，降低了系统的</a:t>
            </a:r>
            <a:r>
              <a:rPr lang="zh-CN" altLang="en-US" dirty="0">
                <a:solidFill>
                  <a:srgbClr val="FF0000"/>
                </a:solidFill>
              </a:rPr>
              <a:t>事务吞吐率</a:t>
            </a:r>
            <a:r>
              <a:rPr lang="zh-CN" altLang="en-US" dirty="0"/>
              <a:t>。</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52</a:t>
            </a:fld>
            <a:endParaRPr lang="en-US" altLang="zh-CN"/>
          </a:p>
        </p:txBody>
      </p:sp>
      <p:sp>
        <p:nvSpPr>
          <p:cNvPr id="5" name="星形: 十二角 4">
            <a:extLst>
              <a:ext uri="{FF2B5EF4-FFF2-40B4-BE49-F238E27FC236}">
                <a16:creationId xmlns:a16="http://schemas.microsoft.com/office/drawing/2014/main" id="{6C989D87-DD2E-4C1A-B4D4-B99514730391}"/>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7131726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53</a:t>
            </a:fld>
            <a:endParaRPr lang="en-US" altLang="zh-CN"/>
          </a:p>
        </p:txBody>
      </p:sp>
      <p:sp>
        <p:nvSpPr>
          <p:cNvPr id="3" name="矩形 2"/>
          <p:cNvSpPr/>
          <p:nvPr/>
        </p:nvSpPr>
        <p:spPr>
          <a:xfrm>
            <a:off x="500034" y="785794"/>
            <a:ext cx="8429684" cy="4893647"/>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）脏页面写出的策略</a:t>
            </a:r>
          </a:p>
          <a:p>
            <a:pPr>
              <a:buFont typeface="Wingdings" pitchFamily="2" charset="2"/>
              <a:buNone/>
            </a:pPr>
            <a:r>
              <a:rPr lang="zh-CN" altLang="en-US" dirty="0"/>
              <a:t>     </a:t>
            </a:r>
            <a:r>
              <a:rPr lang="zh-CN" altLang="en-US" dirty="0">
                <a:solidFill>
                  <a:srgbClr val="FF0000"/>
                </a:solidFill>
              </a:rPr>
              <a:t>隐   形（</a:t>
            </a:r>
            <a:r>
              <a:rPr lang="en-US" altLang="zh-CN" dirty="0">
                <a:solidFill>
                  <a:srgbClr val="FF0000"/>
                </a:solidFill>
              </a:rPr>
              <a:t>steal</a:t>
            </a:r>
            <a:r>
              <a:rPr lang="zh-CN" altLang="en-US" dirty="0" smtClean="0">
                <a:solidFill>
                  <a:srgbClr val="FF0000"/>
                </a:solidFill>
              </a:rPr>
              <a:t>）</a:t>
            </a:r>
            <a:r>
              <a:rPr lang="en-US" altLang="zh-CN" dirty="0">
                <a:latin typeface="Times New Roman" pitchFamily="18" charset="0"/>
              </a:rPr>
              <a:t> ——</a:t>
            </a:r>
            <a:r>
              <a:rPr lang="zh-CN" altLang="en-US" dirty="0" smtClean="0">
                <a:latin typeface="Times New Roman" pitchFamily="18" charset="0"/>
              </a:rPr>
              <a:t>脏</a:t>
            </a:r>
            <a:r>
              <a:rPr lang="zh-CN" altLang="en-US" dirty="0">
                <a:latin typeface="Times New Roman" pitchFamily="18" charset="0"/>
              </a:rPr>
              <a:t>页面</a:t>
            </a:r>
            <a:r>
              <a:rPr lang="zh-CN" altLang="en-US" dirty="0"/>
              <a:t>可</a:t>
            </a:r>
            <a:r>
              <a:rPr lang="zh-CN" altLang="en-US" dirty="0">
                <a:solidFill>
                  <a:srgbClr val="FF0000"/>
                </a:solidFill>
              </a:rPr>
              <a:t>随时</a:t>
            </a:r>
            <a:r>
              <a:rPr lang="zh-CN" altLang="en-US" dirty="0"/>
              <a:t>由于页面替换被写出</a:t>
            </a:r>
          </a:p>
          <a:p>
            <a:pPr>
              <a:buFont typeface="Wingdings" pitchFamily="2" charset="2"/>
              <a:buNone/>
            </a:pPr>
            <a:r>
              <a:rPr lang="zh-CN" altLang="en-US" dirty="0"/>
              <a:t>     </a:t>
            </a:r>
            <a:r>
              <a:rPr lang="zh-CN" altLang="en-US" dirty="0">
                <a:solidFill>
                  <a:srgbClr val="FF0000"/>
                </a:solidFill>
              </a:rPr>
              <a:t>非隐形（</a:t>
            </a:r>
            <a:r>
              <a:rPr lang="en-US" altLang="zh-CN" dirty="0">
                <a:solidFill>
                  <a:srgbClr val="FF0000"/>
                </a:solidFill>
              </a:rPr>
              <a:t>no-steal</a:t>
            </a:r>
            <a:r>
              <a:rPr lang="zh-CN" altLang="en-US" dirty="0">
                <a:solidFill>
                  <a:srgbClr val="FF0000"/>
                </a:solidFill>
              </a:rPr>
              <a:t>）</a:t>
            </a:r>
            <a:r>
              <a:rPr lang="en-US" altLang="zh-CN" dirty="0">
                <a:latin typeface="Times New Roman" pitchFamily="18" charset="0"/>
              </a:rPr>
              <a:t>——</a:t>
            </a:r>
            <a:r>
              <a:rPr lang="zh-CN" altLang="en-US" dirty="0">
                <a:latin typeface="Times New Roman" pitchFamily="18" charset="0"/>
              </a:rPr>
              <a:t>脏</a:t>
            </a:r>
            <a:r>
              <a:rPr lang="zh-CN" altLang="en-US" dirty="0"/>
              <a:t>页面</a:t>
            </a:r>
            <a:r>
              <a:rPr lang="zh-CN" altLang="en-US" dirty="0">
                <a:solidFill>
                  <a:srgbClr val="FF0000"/>
                </a:solidFill>
              </a:rPr>
              <a:t>被固定</a:t>
            </a:r>
            <a:r>
              <a:rPr lang="zh-CN" altLang="en-US" dirty="0"/>
              <a:t>在缓冲区中，不允许被替换出去，直到事务结束（提交或者夭折） </a:t>
            </a:r>
            <a:endParaRPr lang="en-US" altLang="zh-CN" dirty="0"/>
          </a:p>
          <a:p>
            <a:pPr>
              <a:buFont typeface="Wingdings" pitchFamily="2" charset="2"/>
              <a:buNone/>
            </a:pPr>
            <a:endParaRPr lang="en-US" altLang="zh-CN" dirty="0"/>
          </a:p>
          <a:p>
            <a:pPr>
              <a:buFont typeface="Wingdings" pitchFamily="2" charset="2"/>
              <a:buChar char="§"/>
            </a:pPr>
            <a:r>
              <a:rPr lang="zh-CN" altLang="en-US" dirty="0"/>
              <a:t>隐形与非隐形对性能的影响</a:t>
            </a:r>
          </a:p>
          <a:p>
            <a:pPr>
              <a:buFont typeface="Wingdings" pitchFamily="2" charset="2"/>
              <a:buNone/>
            </a:pPr>
            <a:r>
              <a:rPr lang="zh-CN" altLang="en-US" dirty="0"/>
              <a:t>      非隐形策略增加了对</a:t>
            </a:r>
            <a:r>
              <a:rPr lang="zh-CN" altLang="en-US" dirty="0">
                <a:solidFill>
                  <a:srgbClr val="FF0000"/>
                </a:solidFill>
              </a:rPr>
              <a:t>缓冲区容量</a:t>
            </a:r>
            <a:r>
              <a:rPr lang="zh-CN" altLang="en-US" dirty="0"/>
              <a:t>的要求</a:t>
            </a:r>
            <a:endParaRPr lang="en-US" altLang="zh-CN" dirty="0"/>
          </a:p>
          <a:p>
            <a:pPr>
              <a:buFont typeface="Wingdings" pitchFamily="2" charset="2"/>
              <a:buNone/>
            </a:pPr>
            <a:endParaRPr lang="en-US" altLang="zh-CN" dirty="0"/>
          </a:p>
          <a:p>
            <a:pPr>
              <a:buFont typeface="Wingdings" pitchFamily="2" charset="2"/>
              <a:buNone/>
            </a:pPr>
            <a:r>
              <a:rPr lang="zh-CN" altLang="en-US" b="1" dirty="0">
                <a:latin typeface="黑体" panose="02010609060101010101" pitchFamily="49" charset="-122"/>
                <a:ea typeface="黑体" panose="02010609060101010101" pitchFamily="49" charset="-122"/>
              </a:rPr>
              <a:t>相关实现机制： </a:t>
            </a:r>
            <a:r>
              <a:rPr lang="zh-CN" altLang="en-US" dirty="0"/>
              <a:t>缓存页面固定</a:t>
            </a:r>
            <a:endParaRPr lang="en-US" altLang="zh-CN" dirty="0"/>
          </a:p>
          <a:p>
            <a:pPr>
              <a:buFont typeface="Wingdings" pitchFamily="2" charset="2"/>
              <a:buNone/>
            </a:pPr>
            <a:r>
              <a:rPr lang="zh-CN" altLang="en-US" dirty="0"/>
              <a:t>原理：       对数据页面封锁</a:t>
            </a:r>
            <a:endParaRPr lang="en-US" altLang="zh-CN" dirty="0"/>
          </a:p>
          <a:p>
            <a:pPr>
              <a:buFont typeface="Wingdings" pitchFamily="2" charset="2"/>
              <a:buNone/>
            </a:pPr>
            <a:r>
              <a:rPr lang="zh-CN" altLang="en-US" dirty="0"/>
              <a:t>锁的类型： 闩锁（</a:t>
            </a:r>
            <a:r>
              <a:rPr lang="en-US" altLang="zh-CN" dirty="0"/>
              <a:t>latch</a:t>
            </a:r>
            <a:r>
              <a:rPr lang="zh-CN" altLang="en-US" dirty="0"/>
              <a:t>）</a:t>
            </a:r>
            <a:endParaRPr lang="en-US" altLang="zh-CN" dirty="0"/>
          </a:p>
          <a:p>
            <a:pPr>
              <a:buFont typeface="Wingdings" pitchFamily="2" charset="2"/>
              <a:buNone/>
            </a:pPr>
            <a:r>
              <a:rPr lang="zh-CN" altLang="en-US" dirty="0"/>
              <a:t>     缓冲页面上的闩锁与事务并发控制的锁无关，是一种短期持有的锁。</a:t>
            </a:r>
          </a:p>
        </p:txBody>
      </p:sp>
      <p:sp>
        <p:nvSpPr>
          <p:cNvPr id="5" name="星形: 十二角 4">
            <a:extLst>
              <a:ext uri="{FF2B5EF4-FFF2-40B4-BE49-F238E27FC236}">
                <a16:creationId xmlns:a16="http://schemas.microsoft.com/office/drawing/2014/main" id="{085B1729-C997-4C6F-BFAF-ADD747940B50}"/>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54</a:t>
            </a:fld>
            <a:endParaRPr lang="en-US" altLang="zh-CN"/>
          </a:p>
        </p:txBody>
      </p:sp>
      <p:sp>
        <p:nvSpPr>
          <p:cNvPr id="3" name="矩形 2"/>
          <p:cNvSpPr/>
          <p:nvPr/>
        </p:nvSpPr>
        <p:spPr>
          <a:xfrm>
            <a:off x="500034" y="785794"/>
            <a:ext cx="8429684" cy="5632311"/>
          </a:xfrm>
          <a:prstGeom prst="rect">
            <a:avLst/>
          </a:prstGeom>
        </p:spPr>
        <p:txBody>
          <a:bodyPr wrap="square">
            <a:spAutoFit/>
          </a:bodyPr>
          <a:lstStyle/>
          <a:p>
            <a:pPr>
              <a:buFont typeface="Wingdings" pitchFamily="2" charset="2"/>
              <a:buNone/>
            </a:pPr>
            <a:r>
              <a:rPr lang="zh-CN" altLang="en-US" dirty="0"/>
              <a:t>     先写日志</a:t>
            </a:r>
            <a:r>
              <a:rPr lang="zh-CN" altLang="en-US" dirty="0" smtClean="0"/>
              <a:t>协议</a:t>
            </a:r>
            <a:r>
              <a:rPr lang="en-US" altLang="zh-CN" dirty="0" smtClean="0"/>
              <a:t>WAL</a:t>
            </a:r>
            <a:r>
              <a:rPr lang="zh-CN" altLang="en-US" dirty="0" smtClean="0"/>
              <a:t>要求</a:t>
            </a:r>
            <a:r>
              <a:rPr lang="zh-CN" altLang="en-US" dirty="0"/>
              <a:t>缓冲页</a:t>
            </a:r>
            <a:r>
              <a:rPr lang="en-US" altLang="zh-CN" dirty="0"/>
              <a:t>B</a:t>
            </a:r>
            <a:r>
              <a:rPr lang="en-US" altLang="zh-CN" baseline="-25000" dirty="0"/>
              <a:t>x</a:t>
            </a:r>
            <a:r>
              <a:rPr lang="zh-CN" altLang="en-US" dirty="0"/>
              <a:t>的相关日志必须在</a:t>
            </a:r>
            <a:r>
              <a:rPr lang="en-US" altLang="zh-CN" dirty="0"/>
              <a:t>B</a:t>
            </a:r>
            <a:r>
              <a:rPr lang="en-US" altLang="zh-CN" baseline="-25000" dirty="0"/>
              <a:t>x</a:t>
            </a:r>
            <a:r>
              <a:rPr lang="zh-CN" altLang="en-US" dirty="0"/>
              <a:t>输出之前输出到磁盘</a:t>
            </a:r>
            <a:r>
              <a:rPr lang="zh-CN" altLang="en-US" dirty="0" smtClean="0"/>
              <a:t>，而</a:t>
            </a:r>
            <a:r>
              <a:rPr lang="zh-CN" altLang="en-US" dirty="0" smtClean="0">
                <a:solidFill>
                  <a:srgbClr val="FF0000"/>
                </a:solidFill>
              </a:rPr>
              <a:t>为了</a:t>
            </a:r>
            <a:r>
              <a:rPr lang="zh-CN" altLang="en-US" dirty="0">
                <a:solidFill>
                  <a:srgbClr val="FF0000"/>
                </a:solidFill>
              </a:rPr>
              <a:t>保证该协议，在输出缓冲页</a:t>
            </a:r>
            <a:r>
              <a:rPr lang="en-US" altLang="zh-CN" dirty="0">
                <a:solidFill>
                  <a:srgbClr val="FF0000"/>
                </a:solidFill>
              </a:rPr>
              <a:t>B</a:t>
            </a:r>
            <a:r>
              <a:rPr lang="en-US" altLang="zh-CN" baseline="-25000" dirty="0">
                <a:solidFill>
                  <a:srgbClr val="FF0000"/>
                </a:solidFill>
              </a:rPr>
              <a:t>x</a:t>
            </a:r>
            <a:r>
              <a:rPr lang="zh-CN" altLang="en-US" dirty="0">
                <a:solidFill>
                  <a:srgbClr val="FF0000"/>
                </a:solidFill>
              </a:rPr>
              <a:t>到磁盘时，不能允许同时有向</a:t>
            </a:r>
            <a:r>
              <a:rPr lang="en-US" altLang="zh-CN" dirty="0">
                <a:solidFill>
                  <a:srgbClr val="FF0000"/>
                </a:solidFill>
              </a:rPr>
              <a:t>B</a:t>
            </a:r>
            <a:r>
              <a:rPr lang="en-US" altLang="zh-CN" baseline="-25000" dirty="0">
                <a:solidFill>
                  <a:srgbClr val="FF0000"/>
                </a:solidFill>
              </a:rPr>
              <a:t>x</a:t>
            </a:r>
            <a:r>
              <a:rPr lang="zh-CN" altLang="en-US" dirty="0">
                <a:solidFill>
                  <a:srgbClr val="FF0000"/>
                </a:solidFill>
              </a:rPr>
              <a:t>缓冲页的写操作</a:t>
            </a:r>
            <a:r>
              <a:rPr lang="zh-CN" altLang="en-US" dirty="0"/>
              <a:t>。</a:t>
            </a:r>
            <a:endParaRPr lang="en-US" altLang="zh-CN" dirty="0"/>
          </a:p>
          <a:p>
            <a:pPr>
              <a:buFont typeface="Wingdings" pitchFamily="2" charset="2"/>
              <a:buNone/>
            </a:pPr>
            <a:r>
              <a:rPr lang="zh-CN" altLang="en-US" b="1" dirty="0">
                <a:latin typeface="黑体" panose="02010609060101010101" pitchFamily="49" charset="-122"/>
                <a:ea typeface="黑体" panose="02010609060101010101" pitchFamily="49" charset="-122"/>
              </a:rPr>
              <a:t>缓冲页面相应措施：</a:t>
            </a:r>
            <a:r>
              <a:rPr lang="zh-CN" altLang="en-US" dirty="0"/>
              <a:t>当事务要对一个数据项执行写操作时，需要先获得该数据项所在页面的排它锁（闩锁），并且更新完后立即释放该锁。</a:t>
            </a:r>
            <a:endParaRPr lang="en-US" altLang="zh-CN" dirty="0"/>
          </a:p>
          <a:p>
            <a:pPr>
              <a:buFont typeface="Wingdings" pitchFamily="2" charset="2"/>
              <a:buNone/>
            </a:pPr>
            <a:endParaRPr lang="en-US" altLang="zh-CN" dirty="0"/>
          </a:p>
          <a:p>
            <a:pPr>
              <a:buFont typeface="Wingdings" pitchFamily="2" charset="2"/>
              <a:buNone/>
            </a:pPr>
            <a:r>
              <a:rPr lang="zh-CN" altLang="en-US" b="1" dirty="0">
                <a:latin typeface="黑体" panose="02010609060101010101" pitchFamily="49" charset="-122"/>
                <a:ea typeface="黑体" panose="02010609060101010101" pitchFamily="49" charset="-122"/>
              </a:rPr>
              <a:t>使用闩</a:t>
            </a:r>
            <a:r>
              <a:rPr lang="zh-CN" altLang="en-US" b="1" dirty="0" smtClean="0">
                <a:latin typeface="黑体" panose="02010609060101010101" pitchFamily="49" charset="-122"/>
                <a:ea typeface="黑体" panose="02010609060101010101" pitchFamily="49" charset="-122"/>
              </a:rPr>
              <a:t>锁的</a:t>
            </a:r>
            <a:r>
              <a:rPr lang="zh-CN" altLang="en-US" b="1" dirty="0">
                <a:latin typeface="黑体" panose="02010609060101010101" pitchFamily="49" charset="-122"/>
                <a:ea typeface="黑体" panose="02010609060101010101" pitchFamily="49" charset="-122"/>
              </a:rPr>
              <a:t>缓冲页</a:t>
            </a:r>
            <a:r>
              <a:rPr lang="en-US" altLang="zh-CN" b="1" dirty="0">
                <a:latin typeface="黑体" panose="02010609060101010101" pitchFamily="49" charset="-122"/>
                <a:ea typeface="黑体" panose="02010609060101010101" pitchFamily="49" charset="-122"/>
              </a:rPr>
              <a:t>Bx</a:t>
            </a:r>
            <a:r>
              <a:rPr lang="zh-CN" altLang="en-US" b="1" dirty="0">
                <a:latin typeface="黑体" panose="02010609060101010101" pitchFamily="49" charset="-122"/>
                <a:ea typeface="黑体" panose="02010609060101010101" pitchFamily="49" charset="-122"/>
              </a:rPr>
              <a:t>输出到磁盘的过程：</a:t>
            </a:r>
            <a:endParaRPr lang="en-US" altLang="zh-CN" b="1" dirty="0">
              <a:latin typeface="黑体" panose="02010609060101010101" pitchFamily="49" charset="-122"/>
              <a:ea typeface="黑体" panose="02010609060101010101" pitchFamily="49" charset="-122"/>
            </a:endParaRPr>
          </a:p>
          <a:p>
            <a:pPr>
              <a:buFont typeface="Wingdings" pitchFamily="2" charset="2"/>
              <a:buNone/>
            </a:pPr>
            <a:r>
              <a:rPr lang="zh-CN" altLang="en-US" dirty="0"/>
              <a:t>（</a:t>
            </a:r>
            <a:r>
              <a:rPr lang="en-US" altLang="zh-CN" dirty="0"/>
              <a:t>1</a:t>
            </a:r>
            <a:r>
              <a:rPr lang="zh-CN" altLang="en-US" dirty="0"/>
              <a:t>）获取</a:t>
            </a:r>
            <a:r>
              <a:rPr lang="en-US" altLang="zh-CN" dirty="0"/>
              <a:t>B</a:t>
            </a:r>
            <a:r>
              <a:rPr lang="en-US" altLang="zh-CN" baseline="-25000" dirty="0"/>
              <a:t>x</a:t>
            </a:r>
            <a:r>
              <a:rPr lang="zh-CN" altLang="en-US" dirty="0"/>
              <a:t>上的</a:t>
            </a:r>
            <a:r>
              <a:rPr lang="zh-CN" altLang="en-US" dirty="0">
                <a:solidFill>
                  <a:srgbClr val="FF0000"/>
                </a:solidFill>
              </a:rPr>
              <a:t>排他锁闩锁</a:t>
            </a:r>
            <a:r>
              <a:rPr lang="zh-CN" altLang="en-US" dirty="0"/>
              <a:t>，以确保没有其他事务正在对</a:t>
            </a:r>
            <a:r>
              <a:rPr lang="en-US" altLang="zh-CN" dirty="0"/>
              <a:t>B</a:t>
            </a:r>
            <a:r>
              <a:rPr lang="en-US" altLang="zh-CN" baseline="-25000" dirty="0"/>
              <a:t>x</a:t>
            </a:r>
            <a:r>
              <a:rPr lang="zh-CN" altLang="en-US" dirty="0"/>
              <a:t>执行写操作；</a:t>
            </a:r>
            <a:endParaRPr lang="en-US" altLang="zh-CN" dirty="0"/>
          </a:p>
          <a:p>
            <a:pPr>
              <a:buFont typeface="Wingdings" pitchFamily="2" charset="2"/>
              <a:buNone/>
            </a:pPr>
            <a:r>
              <a:rPr lang="zh-CN" altLang="en-US" dirty="0"/>
              <a:t>（</a:t>
            </a:r>
            <a:r>
              <a:rPr lang="en-US" altLang="zh-CN" dirty="0"/>
              <a:t>2</a:t>
            </a:r>
            <a:r>
              <a:rPr lang="zh-CN" altLang="en-US" dirty="0"/>
              <a:t>）将</a:t>
            </a:r>
            <a:r>
              <a:rPr lang="en-US" altLang="zh-CN" dirty="0"/>
              <a:t>B</a:t>
            </a:r>
            <a:r>
              <a:rPr lang="en-US" altLang="zh-CN" baseline="-25000" dirty="0"/>
              <a:t>x</a:t>
            </a:r>
            <a:r>
              <a:rPr lang="zh-CN" altLang="en-US" dirty="0"/>
              <a:t>相关的</a:t>
            </a:r>
            <a:r>
              <a:rPr lang="zh-CN" altLang="en-US" dirty="0">
                <a:solidFill>
                  <a:srgbClr val="FF0000"/>
                </a:solidFill>
              </a:rPr>
              <a:t>全部日志</a:t>
            </a:r>
            <a:r>
              <a:rPr lang="zh-CN" altLang="en-US" dirty="0"/>
              <a:t>记录输出到磁盘；</a:t>
            </a:r>
            <a:endParaRPr lang="en-US" altLang="zh-CN" dirty="0"/>
          </a:p>
          <a:p>
            <a:pPr>
              <a:buFont typeface="Wingdings" pitchFamily="2" charset="2"/>
              <a:buNone/>
            </a:pPr>
            <a:r>
              <a:rPr lang="zh-CN" altLang="en-US" dirty="0"/>
              <a:t>（</a:t>
            </a:r>
            <a:r>
              <a:rPr lang="en-US" altLang="zh-CN" dirty="0"/>
              <a:t>3</a:t>
            </a:r>
            <a:r>
              <a:rPr lang="zh-CN" altLang="en-US" dirty="0"/>
              <a:t>）将</a:t>
            </a:r>
            <a:r>
              <a:rPr lang="en-US" altLang="zh-CN" dirty="0">
                <a:solidFill>
                  <a:srgbClr val="FF0000"/>
                </a:solidFill>
              </a:rPr>
              <a:t>B</a:t>
            </a:r>
            <a:r>
              <a:rPr lang="en-US" altLang="zh-CN" baseline="-25000" dirty="0">
                <a:solidFill>
                  <a:srgbClr val="FF0000"/>
                </a:solidFill>
              </a:rPr>
              <a:t>x</a:t>
            </a:r>
            <a:r>
              <a:rPr lang="zh-CN" altLang="en-US" dirty="0">
                <a:solidFill>
                  <a:srgbClr val="FF0000"/>
                </a:solidFill>
              </a:rPr>
              <a:t>输出</a:t>
            </a:r>
            <a:r>
              <a:rPr lang="zh-CN" altLang="en-US" dirty="0"/>
              <a:t>到磁盘；</a:t>
            </a:r>
            <a:endParaRPr lang="en-US" altLang="zh-CN" dirty="0"/>
          </a:p>
          <a:p>
            <a:pPr>
              <a:buFont typeface="Wingdings" pitchFamily="2" charset="2"/>
              <a:buNone/>
            </a:pPr>
            <a:r>
              <a:rPr lang="zh-CN" altLang="en-US" dirty="0"/>
              <a:t>（</a:t>
            </a:r>
            <a:r>
              <a:rPr lang="en-US" altLang="zh-CN" dirty="0"/>
              <a:t>4</a:t>
            </a:r>
            <a:r>
              <a:rPr lang="zh-CN" altLang="en-US" dirty="0"/>
              <a:t>）</a:t>
            </a:r>
            <a:r>
              <a:rPr lang="zh-CN" altLang="en-US" dirty="0">
                <a:solidFill>
                  <a:srgbClr val="FF0000"/>
                </a:solidFill>
              </a:rPr>
              <a:t>释放</a:t>
            </a:r>
            <a:r>
              <a:rPr lang="en-US" altLang="zh-CN" dirty="0"/>
              <a:t>B</a:t>
            </a:r>
            <a:r>
              <a:rPr lang="en-US" altLang="zh-CN" baseline="-25000" dirty="0"/>
              <a:t>x</a:t>
            </a:r>
            <a:r>
              <a:rPr lang="zh-CN" altLang="en-US" dirty="0"/>
              <a:t>上的排他锁闩锁。</a:t>
            </a:r>
            <a:endParaRPr lang="en-US" altLang="zh-CN" dirty="0"/>
          </a:p>
          <a:p>
            <a:r>
              <a:rPr lang="zh-CN" altLang="en-US" dirty="0"/>
              <a:t>     </a:t>
            </a:r>
            <a:r>
              <a:rPr lang="zh-CN" altLang="en-US" dirty="0">
                <a:solidFill>
                  <a:srgbClr val="0000FF"/>
                </a:solidFill>
              </a:rPr>
              <a:t>申请和释放缓冲页面的闩锁即使不遵循两阶段锁协议，也不影响事务的可串行性。</a:t>
            </a:r>
            <a:endParaRPr lang="en-US" altLang="zh-CN" dirty="0">
              <a:solidFill>
                <a:srgbClr val="0000FF"/>
              </a:solidFill>
            </a:endParaRPr>
          </a:p>
        </p:txBody>
      </p:sp>
      <p:sp>
        <p:nvSpPr>
          <p:cNvPr id="5" name="星形: 十二角 4">
            <a:extLst>
              <a:ext uri="{FF2B5EF4-FFF2-40B4-BE49-F238E27FC236}">
                <a16:creationId xmlns:a16="http://schemas.microsoft.com/office/drawing/2014/main" id="{085B1729-C997-4C6F-BFAF-ADD747940B50}"/>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38978430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026"/>
          <p:cNvSpPr txBox="1">
            <a:spLocks noChangeArrowheads="1"/>
          </p:cNvSpPr>
          <p:nvPr/>
        </p:nvSpPr>
        <p:spPr bwMode="auto">
          <a:xfrm>
            <a:off x="376283" y="980728"/>
            <a:ext cx="8310517" cy="2677656"/>
          </a:xfrm>
          <a:prstGeom prst="rect">
            <a:avLst/>
          </a:prstGeom>
          <a:noFill/>
          <a:ln w="9525">
            <a:noFill/>
            <a:miter lim="800000"/>
            <a:headEnd/>
            <a:tailEnd/>
          </a:ln>
        </p:spPr>
        <p:txBody>
          <a:bodyPr wrap="square">
            <a:spAutoFit/>
          </a:bodyPr>
          <a:lstStyle/>
          <a:p>
            <a:r>
              <a:rPr lang="zh-CN" altLang="en-US" b="1" dirty="0">
                <a:latin typeface="黑体" panose="02010609060101010101" pitchFamily="49" charset="-122"/>
                <a:ea typeface="黑体" panose="02010609060101010101" pitchFamily="49" charset="-122"/>
              </a:rPr>
              <a:t>强制写与非强制写对日志与恢复的影响</a:t>
            </a:r>
          </a:p>
          <a:p>
            <a:pPr>
              <a:buFont typeface="Wingdings" pitchFamily="2" charset="2"/>
              <a:buNone/>
            </a:pPr>
            <a:r>
              <a:rPr lang="zh-CN" altLang="en-US" dirty="0"/>
              <a:t>      强制写策略减少了对日志记录中</a:t>
            </a:r>
            <a:r>
              <a:rPr lang="en-US" altLang="zh-CN" dirty="0"/>
              <a:t>REDO</a:t>
            </a:r>
            <a:r>
              <a:rPr lang="zh-CN" altLang="en-US" dirty="0"/>
              <a:t>信息的需求，恢复时一般不需要</a:t>
            </a:r>
            <a:r>
              <a:rPr lang="en-US" altLang="zh-CN" dirty="0"/>
              <a:t>REDO</a:t>
            </a:r>
            <a:r>
              <a:rPr lang="zh-CN" altLang="en-US" dirty="0"/>
              <a:t>操作。</a:t>
            </a:r>
          </a:p>
          <a:p>
            <a:pPr>
              <a:buFont typeface="Wingdings" pitchFamily="2" charset="2"/>
              <a:buNone/>
            </a:pPr>
            <a:endParaRPr lang="zh-CN" altLang="en-US" dirty="0"/>
          </a:p>
          <a:p>
            <a:r>
              <a:rPr lang="zh-CN" altLang="en-US" b="1" dirty="0">
                <a:latin typeface="黑体" panose="02010609060101010101" pitchFamily="49" charset="-122"/>
                <a:ea typeface="黑体" panose="02010609060101010101" pitchFamily="49" charset="-122"/>
              </a:rPr>
              <a:t>隐形与非隐形对日志与恢复的影响</a:t>
            </a:r>
          </a:p>
          <a:p>
            <a:pPr>
              <a:buFont typeface="Wingdings" pitchFamily="2" charset="2"/>
              <a:buNone/>
            </a:pPr>
            <a:r>
              <a:rPr lang="zh-CN" altLang="en-US" dirty="0"/>
              <a:t>      非隐形策略减少了对日志记录中</a:t>
            </a:r>
            <a:r>
              <a:rPr lang="en-US" altLang="zh-CN" dirty="0"/>
              <a:t>UNDO</a:t>
            </a:r>
            <a:r>
              <a:rPr lang="zh-CN" altLang="en-US" dirty="0"/>
              <a:t>信息的需求，恢复时一般不需要</a:t>
            </a:r>
            <a:r>
              <a:rPr lang="en-US" altLang="zh-CN" dirty="0"/>
              <a:t>UNDO</a:t>
            </a:r>
            <a:r>
              <a:rPr lang="zh-CN" altLang="en-US" dirty="0"/>
              <a:t>操作。</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55</a:t>
            </a:fld>
            <a:endParaRPr lang="en-US" altLang="zh-CN"/>
          </a:p>
        </p:txBody>
      </p:sp>
      <p:sp>
        <p:nvSpPr>
          <p:cNvPr id="5" name="星形: 十二角 4">
            <a:extLst>
              <a:ext uri="{FF2B5EF4-FFF2-40B4-BE49-F238E27FC236}">
                <a16:creationId xmlns:a16="http://schemas.microsoft.com/office/drawing/2014/main" id="{22BC8B90-B814-4736-B96D-A77DA1BA4F4D}"/>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56</a:t>
            </a:fld>
            <a:endParaRPr lang="en-US" altLang="zh-CN"/>
          </a:p>
        </p:txBody>
      </p:sp>
      <p:sp>
        <p:nvSpPr>
          <p:cNvPr id="3" name="矩形 2"/>
          <p:cNvSpPr/>
          <p:nvPr/>
        </p:nvSpPr>
        <p:spPr>
          <a:xfrm>
            <a:off x="428596" y="1369268"/>
            <a:ext cx="8501122" cy="523220"/>
          </a:xfrm>
          <a:prstGeom prst="rect">
            <a:avLst/>
          </a:prstGeom>
        </p:spPr>
        <p:txBody>
          <a:bodyPr wrap="square">
            <a:spAutoFit/>
          </a:bodyPr>
          <a:lstStyle/>
          <a:p>
            <a:r>
              <a:rPr lang="zh-CN" altLang="en-US" sz="2800" dirty="0"/>
              <a:t>强制写＋非隐形策略？</a:t>
            </a:r>
            <a:r>
              <a:rPr lang="zh-CN" altLang="en-US" sz="2800" dirty="0">
                <a:sym typeface="Symbol" pitchFamily="18" charset="2"/>
              </a:rPr>
              <a:t> </a:t>
            </a:r>
            <a:r>
              <a:rPr lang="zh-CN" altLang="en-US" sz="2800" i="1" dirty="0" smtClean="0">
                <a:solidFill>
                  <a:srgbClr val="0000FF"/>
                </a:solidFill>
                <a:sym typeface="Symbol" pitchFamily="18" charset="2"/>
              </a:rPr>
              <a:t>不需要日志</a:t>
            </a:r>
            <a:r>
              <a:rPr lang="zh-CN" altLang="en-US" sz="2800" dirty="0" smtClean="0">
                <a:sym typeface="Symbol" pitchFamily="18" charset="2"/>
              </a:rPr>
              <a:t>？</a:t>
            </a:r>
            <a:endParaRPr lang="zh-CN" altLang="en-US" sz="2800" dirty="0">
              <a:sym typeface="Symbol" pitchFamily="18" charset="2"/>
            </a:endParaRPr>
          </a:p>
        </p:txBody>
      </p:sp>
      <p:sp>
        <p:nvSpPr>
          <p:cNvPr id="4" name="矩形 3"/>
          <p:cNvSpPr/>
          <p:nvPr/>
        </p:nvSpPr>
        <p:spPr>
          <a:xfrm>
            <a:off x="428596" y="1976988"/>
            <a:ext cx="8072494" cy="1569660"/>
          </a:xfrm>
          <a:prstGeom prst="rect">
            <a:avLst/>
          </a:prstGeom>
        </p:spPr>
        <p:txBody>
          <a:bodyPr wrap="square">
            <a:spAutoFit/>
          </a:bodyPr>
          <a:lstStyle/>
          <a:p>
            <a:pPr>
              <a:buFont typeface="Wingdings" pitchFamily="2" charset="2"/>
              <a:buNone/>
            </a:pPr>
            <a:r>
              <a:rPr lang="zh-CN" altLang="en-US" dirty="0"/>
              <a:t>日志仍然不能省略，原因：</a:t>
            </a:r>
          </a:p>
          <a:p>
            <a:pPr>
              <a:buFont typeface="Wingdings" pitchFamily="2" charset="2"/>
              <a:buNone/>
            </a:pPr>
            <a:r>
              <a:rPr lang="en-US" altLang="zh-CN" dirty="0"/>
              <a:t>1</a:t>
            </a:r>
            <a:r>
              <a:rPr lang="zh-CN" altLang="en-US" dirty="0"/>
              <a:t>）介质故障</a:t>
            </a:r>
            <a:r>
              <a:rPr lang="zh-CN" altLang="en-US" dirty="0">
                <a:sym typeface="Symbol" pitchFamily="18" charset="2"/>
              </a:rPr>
              <a:t></a:t>
            </a:r>
            <a:r>
              <a:rPr lang="en-US" altLang="zh-CN" dirty="0">
                <a:sym typeface="Symbol" pitchFamily="18" charset="2"/>
              </a:rPr>
              <a:t>REDO</a:t>
            </a:r>
            <a:r>
              <a:rPr lang="zh-CN" altLang="en-US" dirty="0">
                <a:sym typeface="Symbol" pitchFamily="18" charset="2"/>
              </a:rPr>
              <a:t>信息的必要性</a:t>
            </a:r>
          </a:p>
          <a:p>
            <a:pPr>
              <a:buFont typeface="Wingdings" pitchFamily="2" charset="2"/>
              <a:buNone/>
            </a:pPr>
            <a:r>
              <a:rPr lang="en-US" altLang="zh-CN" dirty="0">
                <a:sym typeface="Symbol" pitchFamily="18" charset="2"/>
              </a:rPr>
              <a:t>2</a:t>
            </a:r>
            <a:r>
              <a:rPr lang="zh-CN" altLang="en-US" dirty="0">
                <a:sym typeface="Symbol" pitchFamily="18" charset="2"/>
              </a:rPr>
              <a:t>）</a:t>
            </a:r>
            <a:r>
              <a:rPr lang="zh-CN" altLang="en-US" dirty="0">
                <a:solidFill>
                  <a:srgbClr val="FF0000"/>
                </a:solidFill>
                <a:sym typeface="Symbol" pitchFamily="18" charset="2"/>
              </a:rPr>
              <a:t>提交的过程中，页面是脏的</a:t>
            </a:r>
            <a:r>
              <a:rPr lang="zh-CN" altLang="en-US" dirty="0">
                <a:sym typeface="Symbol" pitchFamily="18" charset="2"/>
              </a:rPr>
              <a:t>，</a:t>
            </a:r>
            <a:r>
              <a:rPr lang="zh-CN" altLang="en-US" dirty="0" smtClean="0">
                <a:sym typeface="Symbol" pitchFamily="18" charset="2"/>
              </a:rPr>
              <a:t>隐含的采用</a:t>
            </a:r>
            <a:r>
              <a:rPr lang="zh-CN" altLang="en-US" dirty="0">
                <a:sym typeface="Symbol" pitchFamily="18" charset="2"/>
              </a:rPr>
              <a:t>了隐形策略，除非</a:t>
            </a:r>
            <a:r>
              <a:rPr lang="zh-CN" altLang="en-US" dirty="0" smtClean="0">
                <a:sym typeface="Symbol" pitchFamily="18" charset="2"/>
              </a:rPr>
              <a:t>采用复杂</a:t>
            </a:r>
            <a:r>
              <a:rPr lang="zh-CN" altLang="en-US" dirty="0">
                <a:sym typeface="Symbol" pitchFamily="18" charset="2"/>
              </a:rPr>
              <a:t>的影子页算法，保证提交操作的原子性。</a:t>
            </a:r>
          </a:p>
        </p:txBody>
      </p:sp>
      <p:sp>
        <p:nvSpPr>
          <p:cNvPr id="6" name="矩形 5"/>
          <p:cNvSpPr/>
          <p:nvPr/>
        </p:nvSpPr>
        <p:spPr>
          <a:xfrm>
            <a:off x="428596" y="4005064"/>
            <a:ext cx="8072494" cy="1569660"/>
          </a:xfrm>
          <a:prstGeom prst="rect">
            <a:avLst/>
          </a:prstGeom>
        </p:spPr>
        <p:txBody>
          <a:bodyPr wrap="square">
            <a:spAutoFit/>
          </a:bodyPr>
          <a:lstStyle/>
          <a:p>
            <a:pPr>
              <a:buFont typeface="Wingdings" pitchFamily="2" charset="2"/>
              <a:buBlip>
                <a:blip r:embed="rId2"/>
              </a:buBlip>
            </a:pPr>
            <a:r>
              <a:rPr lang="zh-CN" altLang="en-US" dirty="0">
                <a:sym typeface="Symbol" pitchFamily="18" charset="2"/>
              </a:rPr>
              <a:t> </a:t>
            </a:r>
            <a:r>
              <a:rPr lang="zh-CN" altLang="en-US" dirty="0" smtClean="0">
                <a:sym typeface="Symbol" pitchFamily="18" charset="2"/>
              </a:rPr>
              <a:t>因此，一般</a:t>
            </a:r>
            <a:r>
              <a:rPr lang="zh-CN" altLang="en-US" dirty="0">
                <a:sym typeface="Symbol" pitchFamily="18" charset="2"/>
              </a:rPr>
              <a:t>采用非强制写＋隐形策略，以降低系统开销，提高响应能力。</a:t>
            </a:r>
            <a:endParaRPr lang="en-US" altLang="zh-CN" dirty="0">
              <a:sym typeface="Symbol" pitchFamily="18" charset="2"/>
            </a:endParaRPr>
          </a:p>
          <a:p>
            <a:r>
              <a:rPr lang="en-US" altLang="zh-CN" dirty="0">
                <a:latin typeface="宋体" panose="02010600030101010101" pitchFamily="2" charset="-122"/>
                <a:sym typeface="Symbol" pitchFamily="18" charset="2"/>
              </a:rPr>
              <a:t>   </a:t>
            </a:r>
            <a:r>
              <a:rPr lang="zh-CN" altLang="zh-CN" dirty="0">
                <a:latin typeface="宋体" panose="02010600030101010101" pitchFamily="2" charset="-122"/>
                <a:sym typeface="Symbol" pitchFamily="18" charset="2"/>
              </a:rPr>
              <a:t>↓</a:t>
            </a:r>
            <a:endParaRPr lang="en-US" altLang="zh-CN" dirty="0">
              <a:latin typeface="宋体" panose="02010600030101010101" pitchFamily="2" charset="-122"/>
              <a:sym typeface="Symbol" pitchFamily="18" charset="2"/>
            </a:endParaRPr>
          </a:p>
          <a:p>
            <a:r>
              <a:rPr lang="zh-CN" altLang="en-US" dirty="0">
                <a:latin typeface="宋体" pitchFamily="2" charset="-122"/>
                <a:sym typeface="Symbol" pitchFamily="18" charset="2"/>
              </a:rPr>
              <a:t>日志的开销大。</a:t>
            </a:r>
          </a:p>
        </p:txBody>
      </p:sp>
      <p:sp>
        <p:nvSpPr>
          <p:cNvPr id="5" name="圆角矩形标注 4"/>
          <p:cNvSpPr/>
          <p:nvPr/>
        </p:nvSpPr>
        <p:spPr>
          <a:xfrm>
            <a:off x="185682" y="700715"/>
            <a:ext cx="2226078" cy="612648"/>
          </a:xfrm>
          <a:prstGeom prst="wedgeRoundRectCallout">
            <a:avLst>
              <a:gd name="adj1" fmla="val 5278"/>
              <a:gd name="adj2" fmla="val 737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solidFill>
                  <a:srgbClr val="0000FF"/>
                </a:solidFill>
              </a:rPr>
              <a:t>不需要</a:t>
            </a:r>
            <a:r>
              <a:rPr lang="en-US" altLang="zh-CN" dirty="0" smtClean="0">
                <a:solidFill>
                  <a:srgbClr val="0000FF"/>
                </a:solidFill>
              </a:rPr>
              <a:t>REDO</a:t>
            </a:r>
            <a:r>
              <a:rPr lang="en-US" altLang="zh-CN" dirty="0">
                <a:solidFill>
                  <a:srgbClr val="0000FF"/>
                </a:solidFill>
              </a:rPr>
              <a:t>?</a:t>
            </a:r>
            <a:endParaRPr lang="zh-CN" altLang="en-US" dirty="0">
              <a:solidFill>
                <a:srgbClr val="0000FF"/>
              </a:solidFill>
            </a:endParaRPr>
          </a:p>
        </p:txBody>
      </p:sp>
      <p:sp>
        <p:nvSpPr>
          <p:cNvPr id="7" name="圆角矩形标注 6"/>
          <p:cNvSpPr/>
          <p:nvPr/>
        </p:nvSpPr>
        <p:spPr>
          <a:xfrm>
            <a:off x="2915816" y="702004"/>
            <a:ext cx="2224355" cy="612648"/>
          </a:xfrm>
          <a:prstGeom prst="wedgeRoundRectCallout">
            <a:avLst>
              <a:gd name="adj1" fmla="val -47249"/>
              <a:gd name="adj2" fmla="val 7607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solidFill>
                  <a:srgbClr val="0000FF"/>
                </a:solidFill>
              </a:rPr>
              <a:t>不需要</a:t>
            </a:r>
            <a:r>
              <a:rPr lang="en-US" altLang="zh-CN" dirty="0" smtClean="0">
                <a:solidFill>
                  <a:srgbClr val="0000FF"/>
                </a:solidFill>
              </a:rPr>
              <a:t>UNDO</a:t>
            </a:r>
            <a:r>
              <a:rPr lang="en-US" altLang="zh-CN" dirty="0">
                <a:solidFill>
                  <a:srgbClr val="0000FF"/>
                </a:solidFill>
              </a:rPr>
              <a:t>?</a:t>
            </a:r>
            <a:endParaRPr lang="zh-CN" altLang="en-US" dirty="0">
              <a:solidFill>
                <a:srgbClr val="0000FF"/>
              </a:solidFill>
            </a:endParaRPr>
          </a:p>
        </p:txBody>
      </p:sp>
      <p:sp>
        <p:nvSpPr>
          <p:cNvPr id="9" name="星形: 十二角 8">
            <a:extLst>
              <a:ext uri="{FF2B5EF4-FFF2-40B4-BE49-F238E27FC236}">
                <a16:creationId xmlns:a16="http://schemas.microsoft.com/office/drawing/2014/main" id="{24BDCA34-8C01-4F9D-8032-38696982C89D}"/>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BF719B3F-1591-42EB-9AB9-3977AD912E2C}"/>
              </a:ext>
            </a:extLst>
          </p:cNvPr>
          <p:cNvSpPr>
            <a:spLocks noGrp="1"/>
          </p:cNvSpPr>
          <p:nvPr>
            <p:ph idx="1"/>
          </p:nvPr>
        </p:nvSpPr>
        <p:spPr>
          <a:xfrm>
            <a:off x="457200" y="980729"/>
            <a:ext cx="8229600" cy="5343872"/>
          </a:xfrm>
        </p:spPr>
        <p:txBody>
          <a:bodyPr/>
          <a:lstStyle/>
          <a:p>
            <a:pPr marL="0" indent="0">
              <a:buNone/>
            </a:pPr>
            <a:r>
              <a:rPr lang="zh-CN" altLang="en-US" b="1" dirty="0">
                <a:latin typeface="黑体" panose="02010609060101010101" pitchFamily="49" charset="-122"/>
                <a:ea typeface="黑体" panose="02010609060101010101" pitchFamily="49" charset="-122"/>
              </a:rPr>
              <a:t>操作系统在缓冲区管理中的作用</a:t>
            </a:r>
          </a:p>
          <a:p>
            <a:pPr>
              <a:buFont typeface="Wingdings" pitchFamily="2" charset="2"/>
              <a:buNone/>
            </a:pPr>
            <a:r>
              <a:rPr lang="zh-CN" altLang="en-US" dirty="0"/>
              <a:t>    有两种管理缓存的技术途径：</a:t>
            </a:r>
            <a:endParaRPr lang="en-US" altLang="zh-CN" dirty="0"/>
          </a:p>
          <a:p>
            <a:pPr marL="0" indent="0">
              <a:buFont typeface="Wingdings" pitchFamily="2" charset="2"/>
              <a:buNone/>
            </a:pPr>
            <a:r>
              <a:rPr lang="zh-CN" altLang="en-US" dirty="0"/>
              <a:t>（</a:t>
            </a:r>
            <a:r>
              <a:rPr lang="en-US" altLang="zh-CN" dirty="0"/>
              <a:t>1</a:t>
            </a:r>
            <a:r>
              <a:rPr lang="zh-CN" altLang="en-US" dirty="0"/>
              <a:t>）为</a:t>
            </a:r>
            <a:r>
              <a:rPr lang="en-US" altLang="zh-CN" dirty="0"/>
              <a:t>DBMS</a:t>
            </a:r>
            <a:r>
              <a:rPr lang="zh-CN" altLang="en-US" dirty="0"/>
              <a:t>保留部分专属的主存，</a:t>
            </a:r>
            <a:r>
              <a:rPr lang="en-US" altLang="zh-CN" dirty="0" smtClean="0"/>
              <a:t>DBMS</a:t>
            </a:r>
            <a:r>
              <a:rPr lang="zh-CN" altLang="en-US" dirty="0" smtClean="0"/>
              <a:t>的子系统直接负责管理这部分缓存</a:t>
            </a:r>
            <a:r>
              <a:rPr lang="zh-CN" altLang="en-US" dirty="0"/>
              <a:t>。</a:t>
            </a:r>
          </a:p>
          <a:p>
            <a:pPr marL="0" indent="0">
              <a:buNone/>
            </a:pPr>
            <a:r>
              <a:rPr lang="zh-CN" altLang="en-US" dirty="0"/>
              <a:t>（</a:t>
            </a:r>
            <a:r>
              <a:rPr lang="en-US" altLang="zh-CN" dirty="0"/>
              <a:t>2</a:t>
            </a:r>
            <a:r>
              <a:rPr lang="zh-CN" altLang="en-US" dirty="0"/>
              <a:t>）</a:t>
            </a:r>
            <a:r>
              <a:rPr lang="en-US" altLang="zh-CN" dirty="0"/>
              <a:t>DBMS</a:t>
            </a:r>
            <a:r>
              <a:rPr lang="zh-CN" altLang="en-US" dirty="0"/>
              <a:t>在</a:t>
            </a:r>
            <a:r>
              <a:rPr lang="zh-CN" altLang="en-US" dirty="0">
                <a:solidFill>
                  <a:srgbClr val="0000FF"/>
                </a:solidFill>
              </a:rPr>
              <a:t>操作系统提供的虚拟内存中</a:t>
            </a:r>
            <a:r>
              <a:rPr lang="zh-CN" altLang="en-US" dirty="0"/>
              <a:t>实现缓冲区。目前多数操作系统会完全控制虚拟内存，会通过交换区（</a:t>
            </a:r>
            <a:r>
              <a:rPr lang="en-US" altLang="zh-CN" dirty="0"/>
              <a:t>swap space</a:t>
            </a:r>
            <a:r>
              <a:rPr lang="zh-CN" altLang="en-US" dirty="0"/>
              <a:t>）磁盘空间来保留不在主存的虚拟内存页。数据库文件和虚拟内存中的缓冲区之间的数据传输必须由</a:t>
            </a:r>
            <a:r>
              <a:rPr lang="en-US" altLang="zh-CN" dirty="0"/>
              <a:t>DBMS</a:t>
            </a:r>
            <a:r>
              <a:rPr lang="zh-CN" altLang="en-US" dirty="0"/>
              <a:t>管理，从而实现先写日志协议。</a:t>
            </a:r>
            <a:endParaRPr lang="en-US" altLang="zh-CN" dirty="0"/>
          </a:p>
          <a:p>
            <a:pPr marL="0" indent="0">
              <a:buNone/>
            </a:pPr>
            <a:r>
              <a:rPr lang="zh-CN" altLang="en-US" dirty="0"/>
              <a:t>     </a:t>
            </a:r>
            <a:r>
              <a:rPr lang="zh-CN" altLang="en-US" dirty="0">
                <a:solidFill>
                  <a:srgbClr val="0000FF"/>
                </a:solidFill>
              </a:rPr>
              <a:t>当</a:t>
            </a:r>
            <a:r>
              <a:rPr lang="en-US" altLang="zh-CN" dirty="0">
                <a:solidFill>
                  <a:srgbClr val="0000FF"/>
                </a:solidFill>
              </a:rPr>
              <a:t>DBMS</a:t>
            </a:r>
            <a:r>
              <a:rPr lang="zh-CN" altLang="en-US" dirty="0">
                <a:solidFill>
                  <a:srgbClr val="0000FF"/>
                </a:solidFill>
              </a:rPr>
              <a:t>要输出缓存页</a:t>
            </a:r>
            <a:r>
              <a:rPr lang="en-US" altLang="zh-CN" dirty="0">
                <a:solidFill>
                  <a:srgbClr val="0000FF"/>
                </a:solidFill>
              </a:rPr>
              <a:t>B</a:t>
            </a:r>
            <a:r>
              <a:rPr lang="en-US" altLang="zh-CN" baseline="-25000" dirty="0">
                <a:solidFill>
                  <a:srgbClr val="0000FF"/>
                </a:solidFill>
              </a:rPr>
              <a:t>x</a:t>
            </a:r>
            <a:r>
              <a:rPr lang="zh-CN" altLang="en-US" dirty="0">
                <a:solidFill>
                  <a:srgbClr val="0000FF"/>
                </a:solidFill>
              </a:rPr>
              <a:t>时，操作系统先从交换区输入</a:t>
            </a:r>
            <a:r>
              <a:rPr lang="en-US" altLang="zh-CN" dirty="0">
                <a:solidFill>
                  <a:srgbClr val="0000FF"/>
                </a:solidFill>
              </a:rPr>
              <a:t>B</a:t>
            </a:r>
            <a:r>
              <a:rPr lang="en-US" altLang="zh-CN" baseline="-25000" dirty="0">
                <a:solidFill>
                  <a:srgbClr val="0000FF"/>
                </a:solidFill>
              </a:rPr>
              <a:t>x </a:t>
            </a:r>
            <a:r>
              <a:rPr lang="zh-CN" altLang="en-US" dirty="0">
                <a:solidFill>
                  <a:srgbClr val="0000FF"/>
                </a:solidFill>
              </a:rPr>
              <a:t>，然后可能两次</a:t>
            </a:r>
            <a:r>
              <a:rPr lang="en-US" altLang="zh-CN" dirty="0">
                <a:solidFill>
                  <a:srgbClr val="0000FF"/>
                </a:solidFill>
              </a:rPr>
              <a:t>B</a:t>
            </a:r>
            <a:r>
              <a:rPr lang="en-US" altLang="zh-CN" baseline="-25000" dirty="0">
                <a:solidFill>
                  <a:srgbClr val="0000FF"/>
                </a:solidFill>
              </a:rPr>
              <a:t>x</a:t>
            </a:r>
            <a:r>
              <a:rPr lang="zh-CN" altLang="en-US" dirty="0">
                <a:solidFill>
                  <a:srgbClr val="0000FF"/>
                </a:solidFill>
              </a:rPr>
              <a:t>输出（一次</a:t>
            </a:r>
            <a:r>
              <a:rPr lang="en-US" altLang="zh-CN" dirty="0">
                <a:solidFill>
                  <a:srgbClr val="0000FF"/>
                </a:solidFill>
              </a:rPr>
              <a:t>DBMS</a:t>
            </a:r>
            <a:r>
              <a:rPr lang="zh-CN" altLang="en-US" dirty="0">
                <a:solidFill>
                  <a:srgbClr val="0000FF"/>
                </a:solidFill>
              </a:rPr>
              <a:t>输出，一次操作系统输出）。</a:t>
            </a:r>
            <a:endParaRPr lang="en-US" altLang="zh-CN" dirty="0">
              <a:solidFill>
                <a:srgbClr val="0000FF"/>
              </a:solidFill>
            </a:endParaRPr>
          </a:p>
          <a:p>
            <a:pPr marL="0" indent="0">
              <a:buNone/>
            </a:pPr>
            <a:endParaRPr lang="zh-CN" altLang="en-US" dirty="0"/>
          </a:p>
        </p:txBody>
      </p:sp>
      <p:sp>
        <p:nvSpPr>
          <p:cNvPr id="2" name="灯片编号占位符 1">
            <a:extLst>
              <a:ext uri="{FF2B5EF4-FFF2-40B4-BE49-F238E27FC236}">
                <a16:creationId xmlns:a16="http://schemas.microsoft.com/office/drawing/2014/main" id="{304B66E8-FAD0-4D97-ABD3-3C172AF4B23D}"/>
              </a:ext>
            </a:extLst>
          </p:cNvPr>
          <p:cNvSpPr>
            <a:spLocks noGrp="1"/>
          </p:cNvSpPr>
          <p:nvPr>
            <p:ph type="sldNum" sz="quarter" idx="12"/>
          </p:nvPr>
        </p:nvSpPr>
        <p:spPr/>
        <p:txBody>
          <a:bodyPr/>
          <a:lstStyle/>
          <a:p>
            <a:pPr>
              <a:defRPr/>
            </a:pPr>
            <a:fld id="{A4A714E6-9499-4B9D-945F-12ACD332B638}" type="slidenum">
              <a:rPr lang="en-US" altLang="zh-CN" smtClean="0"/>
              <a:pPr>
                <a:defRPr/>
              </a:pPr>
              <a:t>57</a:t>
            </a:fld>
            <a:endParaRPr lang="en-US" altLang="zh-CN"/>
          </a:p>
        </p:txBody>
      </p:sp>
      <p:sp>
        <p:nvSpPr>
          <p:cNvPr id="5" name="星形: 十二角 4">
            <a:extLst>
              <a:ext uri="{FF2B5EF4-FFF2-40B4-BE49-F238E27FC236}">
                <a16:creationId xmlns:a16="http://schemas.microsoft.com/office/drawing/2014/main" id="{54319B74-BADD-4D42-89A6-7C1BE6CB1B57}"/>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2698800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231775" y="788988"/>
            <a:ext cx="8588375" cy="5632311"/>
          </a:xfrm>
          <a:prstGeom prst="rect">
            <a:avLst/>
          </a:prstGeom>
          <a:noFill/>
          <a:ln w="9525">
            <a:noFill/>
            <a:miter lim="800000"/>
            <a:headEnd/>
            <a:tailEnd/>
          </a:ln>
        </p:spPr>
        <p:txBody>
          <a:bodyPr>
            <a:spAutoFit/>
          </a:bodyPr>
          <a:lstStyle/>
          <a:p>
            <a:r>
              <a:rPr lang="en-US" altLang="zh-CN" b="1" dirty="0"/>
              <a:t>10. 5  </a:t>
            </a:r>
            <a:r>
              <a:rPr lang="zh-CN" altLang="en-US" b="1" dirty="0"/>
              <a:t>恢复策略</a:t>
            </a:r>
          </a:p>
          <a:p>
            <a:endParaRPr lang="zh-CN" altLang="en-US" dirty="0"/>
          </a:p>
          <a:p>
            <a:r>
              <a:rPr lang="en-US" altLang="zh-CN" dirty="0"/>
              <a:t>1</a:t>
            </a:r>
            <a:r>
              <a:rPr lang="zh-CN" altLang="en-US" dirty="0"/>
              <a:t>、事务故障恢复</a:t>
            </a:r>
          </a:p>
          <a:p>
            <a:r>
              <a:rPr lang="en-US" altLang="zh-CN" dirty="0">
                <a:latin typeface="Times New Roman" pitchFamily="18" charset="0"/>
              </a:rPr>
              <a:t>——</a:t>
            </a:r>
            <a:r>
              <a:rPr lang="zh-CN" altLang="en-US" dirty="0"/>
              <a:t>因各种故障导致事务未执行完而</a:t>
            </a:r>
            <a:r>
              <a:rPr lang="en-US" altLang="zh-CN" dirty="0"/>
              <a:t>abort</a:t>
            </a:r>
            <a:r>
              <a:rPr lang="zh-CN" altLang="en-US" dirty="0"/>
              <a:t>时的恢复。</a:t>
            </a:r>
          </a:p>
          <a:p>
            <a:r>
              <a:rPr lang="en-US" altLang="zh-CN" dirty="0"/>
              <a:t>1</a:t>
            </a:r>
            <a:r>
              <a:rPr lang="zh-CN" altLang="en-US" dirty="0"/>
              <a:t>）目标：维护原子性</a:t>
            </a:r>
          </a:p>
          <a:p>
            <a:endParaRPr lang="zh-CN" altLang="en-US" dirty="0"/>
          </a:p>
          <a:p>
            <a:r>
              <a:rPr lang="en-US" altLang="zh-CN" dirty="0"/>
              <a:t>2</a:t>
            </a:r>
            <a:r>
              <a:rPr lang="zh-CN" altLang="en-US" dirty="0"/>
              <a:t>）恢复步骤</a:t>
            </a:r>
          </a:p>
          <a:p>
            <a:r>
              <a:rPr lang="zh-CN" altLang="en-US" dirty="0"/>
              <a:t>① 反向扫描日志文件：</a:t>
            </a:r>
          </a:p>
          <a:p>
            <a:r>
              <a:rPr lang="en-US" altLang="zh-CN" dirty="0">
                <a:latin typeface="Times New Roman" pitchFamily="18" charset="0"/>
              </a:rPr>
              <a:t>——</a:t>
            </a:r>
            <a:r>
              <a:rPr lang="zh-CN" altLang="en-US" dirty="0"/>
              <a:t>查事务执行过的更新操作；</a:t>
            </a:r>
          </a:p>
          <a:p>
            <a:r>
              <a:rPr lang="zh-CN" altLang="en-US" dirty="0"/>
              <a:t>② 执行该事务</a:t>
            </a:r>
            <a:r>
              <a:rPr lang="zh-CN" altLang="en-US" dirty="0" smtClean="0"/>
              <a:t>的最后一条日志</a:t>
            </a:r>
            <a:r>
              <a:rPr lang="zh-CN" altLang="en-US" dirty="0"/>
              <a:t>记录的</a:t>
            </a:r>
            <a:r>
              <a:rPr lang="en-US" altLang="zh-CN" dirty="0">
                <a:solidFill>
                  <a:srgbClr val="FF0000"/>
                </a:solidFill>
              </a:rPr>
              <a:t>UNDO</a:t>
            </a:r>
            <a:r>
              <a:rPr lang="zh-CN" altLang="en-US" dirty="0">
                <a:solidFill>
                  <a:srgbClr val="FF0000"/>
                </a:solidFill>
              </a:rPr>
              <a:t>操作</a:t>
            </a:r>
            <a:r>
              <a:rPr lang="zh-CN" altLang="en-US" dirty="0"/>
              <a:t>；</a:t>
            </a:r>
          </a:p>
          <a:p>
            <a:r>
              <a:rPr lang="zh-CN" altLang="en-US" dirty="0"/>
              <a:t>③ 循环执行上述操作并同样处理，</a:t>
            </a:r>
            <a:r>
              <a:rPr lang="zh-CN" altLang="en-US" dirty="0">
                <a:solidFill>
                  <a:srgbClr val="FF0000"/>
                </a:solidFill>
              </a:rPr>
              <a:t>直至事务开始标记。</a:t>
            </a:r>
          </a:p>
          <a:p>
            <a:endParaRPr lang="zh-CN" altLang="en-US" dirty="0"/>
          </a:p>
          <a:p>
            <a:r>
              <a:rPr lang="en-US" altLang="zh-CN" dirty="0"/>
              <a:t>3</a:t>
            </a:r>
            <a:r>
              <a:rPr lang="zh-CN" altLang="en-US" dirty="0"/>
              <a:t>）特点</a:t>
            </a:r>
          </a:p>
          <a:p>
            <a:r>
              <a:rPr lang="en-US" altLang="zh-CN" dirty="0"/>
              <a:t>DBMS</a:t>
            </a:r>
            <a:r>
              <a:rPr lang="zh-CN" altLang="en-US" dirty="0"/>
              <a:t>自动完成</a:t>
            </a:r>
          </a:p>
          <a:p>
            <a:endParaRPr lang="en-US" altLang="zh-CN" dirty="0"/>
          </a:p>
        </p:txBody>
      </p:sp>
      <p:sp>
        <p:nvSpPr>
          <p:cNvPr id="36867" name="AutoShape 6"/>
          <p:cNvSpPr>
            <a:spLocks noChangeArrowheads="1"/>
          </p:cNvSpPr>
          <p:nvPr/>
        </p:nvSpPr>
        <p:spPr bwMode="auto">
          <a:xfrm>
            <a:off x="8388350" y="315436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E3C52541-0E55-448D-9C6C-64FB315CE913}" type="slidenum">
              <a:rPr lang="en-US" altLang="zh-CN" smtClean="0"/>
              <a:pPr>
                <a:defRPr/>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07504" y="117693"/>
            <a:ext cx="8574088" cy="6186309"/>
          </a:xfrm>
          <a:prstGeom prst="rect">
            <a:avLst/>
          </a:prstGeom>
          <a:noFill/>
          <a:ln w="9525">
            <a:noFill/>
            <a:miter lim="800000"/>
            <a:headEnd/>
            <a:tailEnd/>
          </a:ln>
        </p:spPr>
        <p:txBody>
          <a:bodyPr wrap="square">
            <a:spAutoFit/>
          </a:bodyPr>
          <a:lstStyle/>
          <a:p>
            <a:pPr>
              <a:spcBef>
                <a:spcPct val="50000"/>
              </a:spcBef>
            </a:pPr>
            <a:r>
              <a:rPr lang="en-US" altLang="zh-CN" dirty="0"/>
              <a:t>2</a:t>
            </a:r>
            <a:r>
              <a:rPr lang="zh-CN" altLang="en-US" dirty="0">
                <a:latin typeface="Times New Roman" pitchFamily="18" charset="0"/>
              </a:rPr>
              <a:t>、</a:t>
            </a:r>
            <a:r>
              <a:rPr lang="en-US" altLang="zh-CN" dirty="0"/>
              <a:t>DB</a:t>
            </a:r>
            <a:r>
              <a:rPr lang="zh-CN" altLang="en-US" dirty="0">
                <a:latin typeface="Times New Roman" pitchFamily="18" charset="0"/>
              </a:rPr>
              <a:t>故障恢复</a:t>
            </a:r>
            <a:endParaRPr lang="zh-CN" altLang="en-US" dirty="0"/>
          </a:p>
          <a:p>
            <a:pPr>
              <a:spcBef>
                <a:spcPct val="50000"/>
              </a:spcBef>
            </a:pPr>
            <a:r>
              <a:rPr lang="en-US" altLang="zh-CN" dirty="0"/>
              <a:t>1</a:t>
            </a:r>
            <a:r>
              <a:rPr lang="zh-CN" altLang="en-US" dirty="0">
                <a:latin typeface="Times New Roman" pitchFamily="18" charset="0"/>
              </a:rPr>
              <a:t>）系统故障</a:t>
            </a:r>
            <a:endParaRPr lang="zh-CN" altLang="en-US" dirty="0"/>
          </a:p>
          <a:p>
            <a:pPr>
              <a:spcBef>
                <a:spcPct val="50000"/>
              </a:spcBef>
            </a:pPr>
            <a:r>
              <a:rPr lang="en-US" altLang="zh-CN" dirty="0">
                <a:latin typeface="Times New Roman" pitchFamily="18" charset="0"/>
              </a:rPr>
              <a:t>——</a:t>
            </a:r>
            <a:r>
              <a:rPr lang="zh-CN" altLang="en-US" dirty="0">
                <a:latin typeface="Times New Roman" pitchFamily="18" charset="0"/>
              </a:rPr>
              <a:t>撤消故障发生时</a:t>
            </a:r>
            <a:r>
              <a:rPr lang="zh-CN" altLang="en-US" dirty="0">
                <a:solidFill>
                  <a:srgbClr val="FF0000"/>
                </a:solidFill>
                <a:latin typeface="Times New Roman" pitchFamily="18" charset="0"/>
              </a:rPr>
              <a:t>未完成事务</a:t>
            </a:r>
            <a:r>
              <a:rPr lang="zh-CN" altLang="en-US" dirty="0">
                <a:latin typeface="Times New Roman" pitchFamily="18" charset="0"/>
              </a:rPr>
              <a:t>和重做</a:t>
            </a:r>
            <a:r>
              <a:rPr lang="zh-CN" altLang="en-US" dirty="0">
                <a:solidFill>
                  <a:srgbClr val="FF0000"/>
                </a:solidFill>
                <a:latin typeface="Times New Roman" pitchFamily="18" charset="0"/>
              </a:rPr>
              <a:t>已完成事务</a:t>
            </a:r>
            <a:r>
              <a:rPr lang="zh-CN" altLang="en-US" dirty="0">
                <a:latin typeface="Times New Roman" pitchFamily="18" charset="0"/>
              </a:rPr>
              <a:t>的恢复。</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目标：持久性</a:t>
            </a:r>
          </a:p>
          <a:p>
            <a:endParaRPr lang="zh-CN" altLang="en-US" dirty="0"/>
          </a:p>
          <a:p>
            <a:r>
              <a:rPr lang="zh-CN" altLang="en-US" dirty="0"/>
              <a:t>② 步骤</a:t>
            </a:r>
          </a:p>
          <a:p>
            <a:r>
              <a:rPr lang="en-US" altLang="zh-CN" dirty="0">
                <a:latin typeface="+mn-ea"/>
                <a:ea typeface="+mn-ea"/>
              </a:rPr>
              <a:t>[1]</a:t>
            </a:r>
            <a:r>
              <a:rPr lang="zh-CN" altLang="en-US" dirty="0" smtClean="0">
                <a:latin typeface="+mn-ea"/>
                <a:ea typeface="+mn-ea"/>
              </a:rPr>
              <a:t>正向</a:t>
            </a:r>
            <a:r>
              <a:rPr lang="zh-CN" altLang="en-US" dirty="0">
                <a:latin typeface="+mn-ea"/>
                <a:ea typeface="+mn-ea"/>
              </a:rPr>
              <a:t>扫描日志文件；</a:t>
            </a:r>
          </a:p>
          <a:p>
            <a:r>
              <a:rPr lang="en-US" altLang="zh-CN" dirty="0">
                <a:latin typeface="+mn-ea"/>
                <a:ea typeface="+mn-ea"/>
              </a:rPr>
              <a:t>[2]</a:t>
            </a:r>
            <a:r>
              <a:rPr lang="zh-CN" altLang="en-US" dirty="0" smtClean="0">
                <a:latin typeface="+mn-ea"/>
                <a:ea typeface="+mn-ea"/>
              </a:rPr>
              <a:t>找出</a:t>
            </a:r>
            <a:r>
              <a:rPr lang="zh-CN" altLang="en-US" dirty="0">
                <a:latin typeface="+mn-ea"/>
                <a:ea typeface="+mn-ea"/>
              </a:rPr>
              <a:t>故障发生前</a:t>
            </a:r>
            <a:r>
              <a:rPr lang="zh-CN" altLang="en-US" dirty="0">
                <a:solidFill>
                  <a:srgbClr val="FF0000"/>
                </a:solidFill>
                <a:latin typeface="+mn-ea"/>
                <a:ea typeface="+mn-ea"/>
              </a:rPr>
              <a:t>已提交</a:t>
            </a:r>
            <a:r>
              <a:rPr lang="zh-CN" altLang="en-US" dirty="0">
                <a:latin typeface="+mn-ea"/>
                <a:ea typeface="+mn-ea"/>
              </a:rPr>
              <a:t>事务，该事务标识记入</a:t>
            </a:r>
            <a:r>
              <a:rPr lang="en-US" altLang="zh-CN" dirty="0">
                <a:latin typeface="+mn-ea"/>
                <a:ea typeface="+mn-ea"/>
              </a:rPr>
              <a:t>REDO</a:t>
            </a:r>
            <a:r>
              <a:rPr lang="zh-CN" altLang="en-US" dirty="0">
                <a:latin typeface="+mn-ea"/>
                <a:ea typeface="+mn-ea"/>
              </a:rPr>
              <a:t>队列；</a:t>
            </a:r>
          </a:p>
          <a:p>
            <a:r>
              <a:rPr lang="en-US" altLang="zh-CN" dirty="0">
                <a:latin typeface="+mn-ea"/>
                <a:ea typeface="+mn-ea"/>
              </a:rPr>
              <a:t>[3]</a:t>
            </a:r>
            <a:r>
              <a:rPr lang="zh-CN" altLang="en-US" dirty="0" smtClean="0">
                <a:latin typeface="+mn-ea"/>
                <a:ea typeface="+mn-ea"/>
              </a:rPr>
              <a:t>找出</a:t>
            </a:r>
            <a:r>
              <a:rPr lang="zh-CN" altLang="en-US" dirty="0">
                <a:latin typeface="+mn-ea"/>
                <a:ea typeface="+mn-ea"/>
              </a:rPr>
              <a:t>故障发生时</a:t>
            </a:r>
            <a:r>
              <a:rPr lang="zh-CN" altLang="en-US" dirty="0">
                <a:solidFill>
                  <a:srgbClr val="FF0000"/>
                </a:solidFill>
                <a:latin typeface="+mn-ea"/>
                <a:ea typeface="+mn-ea"/>
              </a:rPr>
              <a:t>未完成</a:t>
            </a:r>
            <a:r>
              <a:rPr lang="zh-CN" altLang="en-US" dirty="0">
                <a:latin typeface="+mn-ea"/>
                <a:ea typeface="+mn-ea"/>
              </a:rPr>
              <a:t>事务，该事务标识记入</a:t>
            </a:r>
            <a:r>
              <a:rPr lang="en-US" altLang="zh-CN" dirty="0">
                <a:latin typeface="+mn-ea"/>
                <a:ea typeface="+mn-ea"/>
              </a:rPr>
              <a:t>UNDO</a:t>
            </a:r>
            <a:r>
              <a:rPr lang="zh-CN" altLang="en-US" dirty="0">
                <a:latin typeface="+mn-ea"/>
                <a:ea typeface="+mn-ea"/>
              </a:rPr>
              <a:t>队列；</a:t>
            </a:r>
          </a:p>
          <a:p>
            <a:r>
              <a:rPr lang="en-US" altLang="zh-CN" dirty="0" smtClean="0">
                <a:latin typeface="+mn-ea"/>
                <a:ea typeface="+mn-ea"/>
              </a:rPr>
              <a:t>[4]</a:t>
            </a:r>
            <a:r>
              <a:rPr lang="zh-CN" altLang="en-US" dirty="0" smtClean="0">
                <a:latin typeface="+mn-ea"/>
                <a:ea typeface="+mn-ea"/>
              </a:rPr>
              <a:t>依照</a:t>
            </a:r>
            <a:r>
              <a:rPr lang="zh-CN" altLang="en-US" dirty="0">
                <a:latin typeface="+mn-ea"/>
                <a:ea typeface="+mn-ea"/>
              </a:rPr>
              <a:t>日志记录</a:t>
            </a:r>
            <a:r>
              <a:rPr lang="zh-CN" altLang="en-US" dirty="0">
                <a:solidFill>
                  <a:srgbClr val="FF0000"/>
                </a:solidFill>
                <a:latin typeface="+mn-ea"/>
                <a:ea typeface="+mn-ea"/>
              </a:rPr>
              <a:t>反向顺序</a:t>
            </a:r>
            <a:r>
              <a:rPr lang="zh-CN" altLang="en-US" dirty="0">
                <a:latin typeface="+mn-ea"/>
                <a:ea typeface="+mn-ea"/>
              </a:rPr>
              <a:t>对</a:t>
            </a:r>
            <a:r>
              <a:rPr lang="en-US" altLang="zh-CN" dirty="0">
                <a:latin typeface="+mn-ea"/>
                <a:ea typeface="+mn-ea"/>
              </a:rPr>
              <a:t>UNDO</a:t>
            </a:r>
            <a:r>
              <a:rPr lang="zh-CN" altLang="en-US" dirty="0">
                <a:latin typeface="+mn-ea"/>
                <a:ea typeface="+mn-ea"/>
              </a:rPr>
              <a:t>队列中事务进行</a:t>
            </a:r>
            <a:r>
              <a:rPr lang="en-US" altLang="zh-CN" dirty="0">
                <a:latin typeface="+mn-ea"/>
                <a:ea typeface="+mn-ea"/>
              </a:rPr>
              <a:t>UNDO</a:t>
            </a:r>
            <a:r>
              <a:rPr lang="zh-CN" altLang="en-US" dirty="0">
                <a:latin typeface="+mn-ea"/>
                <a:ea typeface="+mn-ea"/>
              </a:rPr>
              <a:t>操作：</a:t>
            </a:r>
          </a:p>
          <a:p>
            <a:r>
              <a:rPr lang="zh-CN" altLang="en-US" dirty="0">
                <a:solidFill>
                  <a:srgbClr val="0000FF"/>
                </a:solidFill>
                <a:latin typeface="+mn-ea"/>
                <a:ea typeface="+mn-ea"/>
              </a:rPr>
              <a:t>（反向扫描日志文件，执行该事务的</a:t>
            </a:r>
            <a:r>
              <a:rPr lang="en-US" altLang="zh-CN" dirty="0">
                <a:solidFill>
                  <a:srgbClr val="0000FF"/>
                </a:solidFill>
                <a:latin typeface="+mn-ea"/>
                <a:ea typeface="+mn-ea"/>
              </a:rPr>
              <a:t>UNDO</a:t>
            </a:r>
            <a:r>
              <a:rPr lang="zh-CN" altLang="en-US" dirty="0">
                <a:solidFill>
                  <a:srgbClr val="0000FF"/>
                </a:solidFill>
                <a:latin typeface="+mn-ea"/>
                <a:ea typeface="+mn-ea"/>
              </a:rPr>
              <a:t>操作）</a:t>
            </a:r>
            <a:r>
              <a:rPr lang="zh-CN" altLang="en-US" dirty="0">
                <a:latin typeface="+mn-ea"/>
                <a:ea typeface="+mn-ea"/>
              </a:rPr>
              <a:t>；</a:t>
            </a:r>
          </a:p>
          <a:p>
            <a:r>
              <a:rPr lang="en-US" altLang="zh-CN" dirty="0" smtClean="0">
                <a:latin typeface="+mn-ea"/>
                <a:ea typeface="+mn-ea"/>
              </a:rPr>
              <a:t>[5]</a:t>
            </a:r>
            <a:r>
              <a:rPr lang="zh-CN" altLang="en-US" dirty="0" smtClean="0">
                <a:latin typeface="+mn-ea"/>
                <a:ea typeface="+mn-ea"/>
              </a:rPr>
              <a:t>依照</a:t>
            </a:r>
            <a:r>
              <a:rPr lang="zh-CN" altLang="en-US" dirty="0">
                <a:latin typeface="+mn-ea"/>
                <a:ea typeface="+mn-ea"/>
              </a:rPr>
              <a:t>日志记录</a:t>
            </a:r>
            <a:r>
              <a:rPr lang="zh-CN" altLang="en-US" dirty="0">
                <a:solidFill>
                  <a:srgbClr val="FF0000"/>
                </a:solidFill>
                <a:latin typeface="+mn-ea"/>
                <a:ea typeface="+mn-ea"/>
              </a:rPr>
              <a:t>正向顺序</a:t>
            </a:r>
            <a:r>
              <a:rPr lang="zh-CN" altLang="en-US" dirty="0">
                <a:latin typeface="+mn-ea"/>
                <a:ea typeface="+mn-ea"/>
              </a:rPr>
              <a:t>对</a:t>
            </a:r>
            <a:r>
              <a:rPr lang="en-US" altLang="zh-CN" dirty="0">
                <a:latin typeface="+mn-ea"/>
                <a:ea typeface="+mn-ea"/>
              </a:rPr>
              <a:t>REDO</a:t>
            </a:r>
            <a:r>
              <a:rPr lang="zh-CN" altLang="en-US" dirty="0">
                <a:latin typeface="+mn-ea"/>
                <a:ea typeface="+mn-ea"/>
              </a:rPr>
              <a:t>队列中事务进行</a:t>
            </a:r>
            <a:r>
              <a:rPr lang="en-US" altLang="zh-CN" dirty="0">
                <a:latin typeface="+mn-ea"/>
                <a:ea typeface="+mn-ea"/>
              </a:rPr>
              <a:t>REDO</a:t>
            </a:r>
            <a:r>
              <a:rPr lang="zh-CN" altLang="en-US" dirty="0">
                <a:latin typeface="+mn-ea"/>
                <a:ea typeface="+mn-ea"/>
              </a:rPr>
              <a:t>操作；</a:t>
            </a:r>
          </a:p>
          <a:p>
            <a:r>
              <a:rPr lang="zh-CN" altLang="en-US" dirty="0">
                <a:solidFill>
                  <a:srgbClr val="0000FF"/>
                </a:solidFill>
                <a:latin typeface="+mn-ea"/>
                <a:ea typeface="+mn-ea"/>
              </a:rPr>
              <a:t>（正向扫描日志文件，执行该事务的</a:t>
            </a:r>
            <a:r>
              <a:rPr lang="en-US" altLang="zh-CN" dirty="0">
                <a:solidFill>
                  <a:srgbClr val="0000FF"/>
                </a:solidFill>
                <a:latin typeface="+mn-ea"/>
                <a:ea typeface="+mn-ea"/>
              </a:rPr>
              <a:t>REDO</a:t>
            </a:r>
            <a:r>
              <a:rPr lang="zh-CN" altLang="en-US" dirty="0">
                <a:solidFill>
                  <a:srgbClr val="0000FF"/>
                </a:solidFill>
                <a:latin typeface="+mn-ea"/>
                <a:ea typeface="+mn-ea"/>
              </a:rPr>
              <a:t>操作）</a:t>
            </a:r>
            <a:r>
              <a:rPr lang="zh-CN" altLang="en-US" dirty="0">
                <a:latin typeface="+mn-ea"/>
                <a:ea typeface="+mn-ea"/>
              </a:rPr>
              <a:t>。</a:t>
            </a:r>
          </a:p>
          <a:p>
            <a:endParaRPr lang="zh-CN" altLang="en-US" dirty="0"/>
          </a:p>
          <a:p>
            <a:r>
              <a:rPr lang="zh-CN" altLang="en-US" dirty="0"/>
              <a:t>③ 特点：</a:t>
            </a:r>
            <a:r>
              <a:rPr lang="en-US" altLang="zh-CN" dirty="0"/>
              <a:t>DBMS</a:t>
            </a:r>
            <a:r>
              <a:rPr lang="zh-CN" altLang="en-US" dirty="0"/>
              <a:t>自动完成。</a:t>
            </a:r>
            <a:endParaRPr lang="en-US" altLang="zh-CN" dirty="0"/>
          </a:p>
        </p:txBody>
      </p:sp>
      <p:sp>
        <p:nvSpPr>
          <p:cNvPr id="37891" name="AutoShape 3"/>
          <p:cNvSpPr>
            <a:spLocks noChangeArrowheads="1"/>
          </p:cNvSpPr>
          <p:nvPr/>
        </p:nvSpPr>
        <p:spPr bwMode="auto">
          <a:xfrm>
            <a:off x="8388350" y="136842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73732" name="AutoShape 4"/>
          <p:cNvSpPr>
            <a:spLocks noChangeArrowheads="1"/>
          </p:cNvSpPr>
          <p:nvPr/>
        </p:nvSpPr>
        <p:spPr bwMode="auto">
          <a:xfrm>
            <a:off x="3670707" y="2097682"/>
            <a:ext cx="5184576" cy="609600"/>
          </a:xfrm>
          <a:prstGeom prst="wedgeEllipseCallout">
            <a:avLst>
              <a:gd name="adj1" fmla="val -37368"/>
              <a:gd name="adj2" fmla="val -10390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r>
              <a:rPr lang="zh-CN" altLang="en-US" dirty="0" smtClean="0"/>
              <a:t>注意两种操作的执行</a:t>
            </a:r>
            <a:r>
              <a:rPr lang="zh-CN" altLang="en-US" dirty="0"/>
              <a:t>方向</a:t>
            </a:r>
          </a:p>
        </p:txBody>
      </p:sp>
      <p:sp>
        <p:nvSpPr>
          <p:cNvPr id="6" name="灯片编号占位符 5"/>
          <p:cNvSpPr>
            <a:spLocks noGrp="1"/>
          </p:cNvSpPr>
          <p:nvPr>
            <p:ph type="sldNum" sz="quarter" idx="12"/>
          </p:nvPr>
        </p:nvSpPr>
        <p:spPr/>
        <p:txBody>
          <a:bodyPr/>
          <a:lstStyle/>
          <a:p>
            <a:pPr>
              <a:defRPr/>
            </a:pPr>
            <a:fld id="{A4A714E6-9499-4B9D-945F-12ACD332B638}" type="slidenum">
              <a:rPr lang="en-US" altLang="zh-CN" smtClean="0"/>
              <a:pPr>
                <a:defRPr/>
              </a:pPr>
              <a:t>59</a:t>
            </a:fld>
            <a:endParaRPr lang="en-US" altLang="zh-CN"/>
          </a:p>
        </p:txBody>
      </p:sp>
      <p:sp>
        <p:nvSpPr>
          <p:cNvPr id="2" name="对话气泡: 圆角矩形 1">
            <a:extLst>
              <a:ext uri="{FF2B5EF4-FFF2-40B4-BE49-F238E27FC236}">
                <a16:creationId xmlns:a16="http://schemas.microsoft.com/office/drawing/2014/main" id="{D37E5EBE-30F7-414E-A536-F0287EF0F179}"/>
              </a:ext>
            </a:extLst>
          </p:cNvPr>
          <p:cNvSpPr/>
          <p:nvPr/>
        </p:nvSpPr>
        <p:spPr>
          <a:xfrm>
            <a:off x="4067944" y="5907958"/>
            <a:ext cx="2592288" cy="792088"/>
          </a:xfrm>
          <a:prstGeom prst="wedgeRoundRectCallout">
            <a:avLst>
              <a:gd name="adj1" fmla="val -57390"/>
              <a:gd name="adj2" fmla="val -10033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思考</a:t>
            </a:r>
            <a:r>
              <a:rPr lang="zh-CN" altLang="en-US" dirty="0" smtClean="0"/>
              <a:t>问题：</a:t>
            </a:r>
            <a:r>
              <a:rPr lang="zh-CN" altLang="en-US" dirty="0" smtClean="0"/>
              <a:t>查找</a:t>
            </a:r>
            <a:r>
              <a:rPr lang="zh-CN" altLang="en-US" dirty="0"/>
              <a:t>日志文件的范围</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12725" y="860424"/>
            <a:ext cx="8702675" cy="4524315"/>
          </a:xfrm>
          <a:prstGeom prst="rect">
            <a:avLst/>
          </a:prstGeom>
          <a:noFill/>
          <a:ln w="9525">
            <a:noFill/>
            <a:miter lim="800000"/>
            <a:headEnd/>
            <a:tailEnd/>
          </a:ln>
        </p:spPr>
        <p:txBody>
          <a:bodyPr wrap="square">
            <a:spAutoFit/>
          </a:bodyPr>
          <a:lstStyle/>
          <a:p>
            <a:r>
              <a:rPr lang="en-US" altLang="zh-CN" dirty="0"/>
              <a:t>3</a:t>
            </a:r>
            <a:r>
              <a:rPr lang="zh-CN" altLang="en-US" dirty="0">
                <a:latin typeface="Times New Roman" pitchFamily="18" charset="0"/>
              </a:rPr>
              <a:t>、事务的</a:t>
            </a:r>
            <a:r>
              <a:rPr lang="en-US" altLang="zh-CN" dirty="0"/>
              <a:t>ACID</a:t>
            </a:r>
            <a:r>
              <a:rPr lang="zh-CN" altLang="en-US" dirty="0">
                <a:latin typeface="Times New Roman" pitchFamily="18" charset="0"/>
              </a:rPr>
              <a:t>性质</a:t>
            </a:r>
            <a:endParaRPr lang="zh-CN" altLang="en-US" dirty="0"/>
          </a:p>
          <a:p>
            <a:r>
              <a:rPr lang="en-US" altLang="zh-CN" dirty="0"/>
              <a:t>1</a:t>
            </a:r>
            <a:r>
              <a:rPr lang="zh-CN" altLang="en-US" dirty="0">
                <a:latin typeface="Times New Roman" pitchFamily="18" charset="0"/>
              </a:rPr>
              <a:t>）原子性（</a:t>
            </a:r>
            <a:r>
              <a:rPr lang="en-US" altLang="zh-CN" dirty="0"/>
              <a:t>Atomicity</a:t>
            </a:r>
            <a:r>
              <a:rPr lang="zh-CN" altLang="en-US" dirty="0">
                <a:latin typeface="Times New Roman" pitchFamily="18" charset="0"/>
              </a:rPr>
              <a:t>）</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定义</a:t>
            </a:r>
            <a:endParaRPr lang="zh-CN" altLang="en-US" dirty="0"/>
          </a:p>
          <a:p>
            <a:r>
              <a:rPr lang="zh-CN" altLang="en-US" dirty="0">
                <a:latin typeface="Times New Roman" pitchFamily="18" charset="0"/>
              </a:rPr>
              <a:t>        事务是一个不可分割的工作单元，其对</a:t>
            </a:r>
            <a:r>
              <a:rPr lang="en-US" altLang="zh-CN" dirty="0"/>
              <a:t>DB</a:t>
            </a:r>
            <a:r>
              <a:rPr lang="zh-CN" altLang="en-US" dirty="0">
                <a:latin typeface="Times New Roman" pitchFamily="18" charset="0"/>
              </a:rPr>
              <a:t>的操作要么都做，要么都不做。</a:t>
            </a:r>
            <a:endParaRPr lang="zh-CN" altLang="en-US" dirty="0"/>
          </a:p>
          <a:p>
            <a:r>
              <a:rPr lang="zh-CN" altLang="en-US" dirty="0">
                <a:latin typeface="宋体" pitchFamily="2" charset="-122"/>
              </a:rPr>
              <a:t>②</a:t>
            </a:r>
            <a:r>
              <a:rPr lang="zh-CN" altLang="en-US" dirty="0"/>
              <a:t> </a:t>
            </a:r>
            <a:r>
              <a:rPr lang="zh-CN" altLang="en-US" dirty="0">
                <a:latin typeface="Times New Roman" pitchFamily="18" charset="0"/>
              </a:rPr>
              <a:t>目标</a:t>
            </a:r>
            <a:endParaRPr lang="zh-CN" altLang="en-US" dirty="0"/>
          </a:p>
          <a:p>
            <a:r>
              <a:rPr lang="zh-CN" altLang="en-US" dirty="0">
                <a:latin typeface="Times New Roman" pitchFamily="18" charset="0"/>
              </a:rPr>
              <a:t>        保证</a:t>
            </a:r>
            <a:r>
              <a:rPr lang="en-US" altLang="zh-CN" dirty="0"/>
              <a:t>DB</a:t>
            </a:r>
            <a:r>
              <a:rPr lang="zh-CN" altLang="en-US" dirty="0">
                <a:latin typeface="Times New Roman" pitchFamily="18" charset="0"/>
              </a:rPr>
              <a:t>数据的正确性（例如：所有员工涨工资、转帐、售票的事务不能只做一部分动作）。</a:t>
            </a:r>
            <a:endParaRPr lang="zh-CN" altLang="en-US" dirty="0"/>
          </a:p>
          <a:p>
            <a:r>
              <a:rPr lang="zh-CN" altLang="en-US" dirty="0"/>
              <a:t>③ </a:t>
            </a:r>
            <a:r>
              <a:rPr lang="zh-CN" altLang="en-US" dirty="0">
                <a:latin typeface="Times New Roman" pitchFamily="18" charset="0"/>
              </a:rPr>
              <a:t>技术</a:t>
            </a:r>
            <a:endParaRPr lang="zh-CN" altLang="en-US" dirty="0"/>
          </a:p>
          <a:p>
            <a:r>
              <a:rPr lang="zh-CN" altLang="en-US" dirty="0">
                <a:latin typeface="Times New Roman" pitchFamily="18" charset="0"/>
              </a:rPr>
              <a:t>       日志十</a:t>
            </a:r>
            <a:r>
              <a:rPr lang="en-US" altLang="zh-CN" dirty="0"/>
              <a:t>ROLLBACK</a:t>
            </a:r>
            <a:r>
              <a:rPr lang="zh-CN" altLang="en-US" dirty="0">
                <a:latin typeface="Times New Roman" pitchFamily="18" charset="0"/>
              </a:rPr>
              <a:t>（</a:t>
            </a:r>
            <a:r>
              <a:rPr lang="en-US" altLang="zh-CN" dirty="0"/>
              <a:t>UNDO</a:t>
            </a:r>
            <a:r>
              <a:rPr lang="zh-CN" altLang="en-US" dirty="0">
                <a:latin typeface="Times New Roman" pitchFamily="18" charset="0"/>
              </a:rPr>
              <a:t>）（意外终止）、影子数据；</a:t>
            </a:r>
            <a:endParaRPr lang="zh-CN" altLang="en-US" dirty="0"/>
          </a:p>
          <a:p>
            <a:r>
              <a:rPr lang="zh-CN" altLang="en-US" dirty="0">
                <a:latin typeface="Times New Roman" pitchFamily="18" charset="0"/>
              </a:rPr>
              <a:t>       并发控制（隔离保护）。</a:t>
            </a:r>
            <a:endParaRPr lang="zh-CN" altLang="en-US" dirty="0"/>
          </a:p>
          <a:p>
            <a:r>
              <a:rPr lang="zh-CN" altLang="en-US" dirty="0">
                <a:latin typeface="Times New Roman" pitchFamily="18" charset="0"/>
              </a:rPr>
              <a:t>       原子性需要依靠</a:t>
            </a:r>
            <a:r>
              <a:rPr lang="en-US" altLang="zh-CN" dirty="0"/>
              <a:t>DBMS</a:t>
            </a:r>
            <a:r>
              <a:rPr lang="zh-CN" altLang="en-US" dirty="0"/>
              <a:t>内部的</a:t>
            </a:r>
            <a:r>
              <a:rPr lang="zh-CN" altLang="en-US" dirty="0">
                <a:latin typeface="Times New Roman" pitchFamily="18" charset="0"/>
              </a:rPr>
              <a:t>自动保障机制。</a:t>
            </a:r>
            <a:endParaRPr lang="zh-CN" altLang="en-US" dirty="0"/>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52400" y="709613"/>
            <a:ext cx="8702675" cy="6001643"/>
          </a:xfrm>
          <a:prstGeom prst="rect">
            <a:avLst/>
          </a:prstGeom>
          <a:noFill/>
          <a:ln w="9525">
            <a:noFill/>
            <a:miter lim="800000"/>
            <a:headEnd/>
            <a:tailEnd/>
          </a:ln>
        </p:spPr>
        <p:txBody>
          <a:bodyPr>
            <a:spAutoFit/>
          </a:bodyPr>
          <a:lstStyle/>
          <a:p>
            <a:r>
              <a:rPr lang="en-US" altLang="zh-CN" dirty="0"/>
              <a:t>2</a:t>
            </a:r>
            <a:r>
              <a:rPr lang="zh-CN" altLang="en-US" dirty="0"/>
              <a:t>）介质故障</a:t>
            </a:r>
          </a:p>
          <a:p>
            <a:r>
              <a:rPr lang="en-US" altLang="zh-CN" dirty="0">
                <a:latin typeface="Times New Roman" pitchFamily="18" charset="0"/>
              </a:rPr>
              <a:t>——</a:t>
            </a:r>
            <a:r>
              <a:rPr lang="zh-CN" altLang="en-US" dirty="0" smtClean="0"/>
              <a:t>数据</a:t>
            </a:r>
            <a:r>
              <a:rPr lang="zh-CN" altLang="en-US" dirty="0"/>
              <a:t>和日志文件破环时的恢复。</a:t>
            </a:r>
          </a:p>
          <a:p>
            <a:r>
              <a:rPr lang="zh-CN" altLang="en-US" dirty="0"/>
              <a:t>① 目标：持久性</a:t>
            </a:r>
          </a:p>
          <a:p>
            <a:pPr>
              <a:spcBef>
                <a:spcPct val="50000"/>
              </a:spcBef>
            </a:pPr>
            <a:r>
              <a:rPr lang="zh-CN" altLang="en-US" dirty="0"/>
              <a:t>② 方法</a:t>
            </a:r>
          </a:p>
          <a:p>
            <a:pPr>
              <a:spcBef>
                <a:spcPct val="50000"/>
              </a:spcBef>
            </a:pPr>
            <a:r>
              <a:rPr lang="en-US" altLang="zh-CN" dirty="0">
                <a:solidFill>
                  <a:srgbClr val="0000FF"/>
                </a:solidFill>
              </a:rPr>
              <a:t>a</a:t>
            </a:r>
            <a:r>
              <a:rPr lang="zh-CN" altLang="en-US" dirty="0">
                <a:solidFill>
                  <a:srgbClr val="0000FF"/>
                </a:solidFill>
              </a:rPr>
              <a:t>：向前恢复（恢复未写出的提交数据，</a:t>
            </a:r>
            <a:r>
              <a:rPr lang="en-US" altLang="zh-CN" dirty="0">
                <a:solidFill>
                  <a:srgbClr val="0000FF"/>
                </a:solidFill>
              </a:rPr>
              <a:t>forward</a:t>
            </a:r>
            <a:r>
              <a:rPr lang="zh-CN" altLang="en-US" dirty="0">
                <a:solidFill>
                  <a:srgbClr val="0000FF"/>
                </a:solidFill>
              </a:rPr>
              <a:t>）→</a:t>
            </a:r>
          </a:p>
          <a:p>
            <a:pPr>
              <a:spcBef>
                <a:spcPct val="50000"/>
              </a:spcBef>
            </a:pPr>
            <a:r>
              <a:rPr lang="en-US" altLang="zh-CN" dirty="0" smtClean="0">
                <a:latin typeface="+mn-ea"/>
                <a:ea typeface="+mn-ea"/>
              </a:rPr>
              <a:t>[1]</a:t>
            </a:r>
            <a:r>
              <a:rPr lang="zh-CN" altLang="en-US" dirty="0" smtClean="0">
                <a:latin typeface="+mn-ea"/>
                <a:ea typeface="+mn-ea"/>
              </a:rPr>
              <a:t>装入</a:t>
            </a:r>
            <a:r>
              <a:rPr lang="zh-CN" altLang="en-US" dirty="0">
                <a:latin typeface="+mn-ea"/>
                <a:ea typeface="+mn-ea"/>
              </a:rPr>
              <a:t>后备付本：</a:t>
            </a:r>
          </a:p>
          <a:p>
            <a:pPr>
              <a:spcBef>
                <a:spcPct val="50000"/>
              </a:spcBef>
            </a:pPr>
            <a:r>
              <a:rPr lang="en-US" altLang="zh-CN" dirty="0" smtClean="0">
                <a:latin typeface="+mn-ea"/>
                <a:ea typeface="+mn-ea"/>
              </a:rPr>
              <a:t>   </a:t>
            </a:r>
            <a:r>
              <a:rPr lang="en-US" altLang="zh-CN" dirty="0" smtClean="0">
                <a:latin typeface="Times New Roman" pitchFamily="18" charset="0"/>
              </a:rPr>
              <a:t>——</a:t>
            </a:r>
            <a:r>
              <a:rPr lang="zh-CN" altLang="en-US" dirty="0" smtClean="0">
                <a:latin typeface="+mn-ea"/>
                <a:ea typeface="+mn-ea"/>
              </a:rPr>
              <a:t>先</a:t>
            </a:r>
            <a:r>
              <a:rPr lang="zh-CN" altLang="en-US" dirty="0">
                <a:latin typeface="+mn-ea"/>
                <a:ea typeface="+mn-ea"/>
              </a:rPr>
              <a:t>恢复到最近备份时的正确状态；</a:t>
            </a:r>
          </a:p>
          <a:p>
            <a:pPr>
              <a:spcBef>
                <a:spcPct val="50000"/>
              </a:spcBef>
            </a:pPr>
            <a:r>
              <a:rPr lang="en-US" altLang="zh-CN" dirty="0" smtClean="0">
                <a:latin typeface="+mn-ea"/>
                <a:ea typeface="+mn-ea"/>
              </a:rPr>
              <a:t>[2]</a:t>
            </a:r>
            <a:r>
              <a:rPr lang="zh-CN" altLang="en-US" dirty="0" smtClean="0">
                <a:latin typeface="+mn-ea"/>
                <a:ea typeface="+mn-ea"/>
              </a:rPr>
              <a:t>装入</a:t>
            </a:r>
            <a:r>
              <a:rPr lang="zh-CN" altLang="en-US" dirty="0">
                <a:latin typeface="+mn-ea"/>
                <a:ea typeface="+mn-ea"/>
              </a:rPr>
              <a:t>系统日志文件；</a:t>
            </a:r>
          </a:p>
          <a:p>
            <a:pPr>
              <a:spcBef>
                <a:spcPct val="50000"/>
              </a:spcBef>
            </a:pPr>
            <a:r>
              <a:rPr lang="en-US" altLang="zh-CN" dirty="0" smtClean="0">
                <a:latin typeface="+mn-ea"/>
                <a:ea typeface="+mn-ea"/>
              </a:rPr>
              <a:t>[3]</a:t>
            </a:r>
            <a:r>
              <a:rPr lang="zh-CN" altLang="en-US" dirty="0" smtClean="0">
                <a:latin typeface="+mn-ea"/>
                <a:ea typeface="+mn-ea"/>
              </a:rPr>
              <a:t>正向</a:t>
            </a:r>
            <a:r>
              <a:rPr lang="zh-CN" altLang="en-US" dirty="0">
                <a:latin typeface="+mn-ea"/>
                <a:ea typeface="+mn-ea"/>
              </a:rPr>
              <a:t>扫描日志文件</a:t>
            </a:r>
            <a:r>
              <a:rPr lang="zh-CN" altLang="en-US" dirty="0" smtClean="0">
                <a:latin typeface="+mn-ea"/>
                <a:ea typeface="+mn-ea"/>
              </a:rPr>
              <a:t>； </a:t>
            </a:r>
            <a:endParaRPr lang="zh-CN" altLang="en-US" dirty="0">
              <a:latin typeface="+mn-ea"/>
              <a:ea typeface="+mn-ea"/>
            </a:endParaRPr>
          </a:p>
          <a:p>
            <a:pPr>
              <a:spcBef>
                <a:spcPct val="50000"/>
              </a:spcBef>
            </a:pPr>
            <a:r>
              <a:rPr lang="en-US" altLang="zh-CN" dirty="0" smtClean="0">
                <a:latin typeface="+mn-ea"/>
                <a:ea typeface="+mn-ea"/>
              </a:rPr>
              <a:t>[4]</a:t>
            </a:r>
            <a:r>
              <a:rPr lang="zh-CN" altLang="en-US" dirty="0" smtClean="0">
                <a:latin typeface="+mn-ea"/>
                <a:ea typeface="+mn-ea"/>
              </a:rPr>
              <a:t>利用</a:t>
            </a:r>
            <a:r>
              <a:rPr lang="zh-CN" altLang="en-US" dirty="0">
                <a:latin typeface="+mn-ea"/>
                <a:ea typeface="+mn-ea"/>
              </a:rPr>
              <a:t>日志文件后映像（该备份点以后做了哪些操作）执行</a:t>
            </a:r>
            <a:r>
              <a:rPr lang="en-US" altLang="zh-CN" dirty="0">
                <a:latin typeface="+mn-ea"/>
                <a:ea typeface="+mn-ea"/>
              </a:rPr>
              <a:t>REDO</a:t>
            </a:r>
            <a:r>
              <a:rPr lang="zh-CN" altLang="en-US" dirty="0">
                <a:latin typeface="+mn-ea"/>
                <a:ea typeface="+mn-ea"/>
              </a:rPr>
              <a:t>。</a:t>
            </a:r>
          </a:p>
          <a:p>
            <a:pPr>
              <a:spcBef>
                <a:spcPct val="50000"/>
              </a:spcBef>
            </a:pPr>
            <a:r>
              <a:rPr lang="zh-CN" altLang="en-US" dirty="0">
                <a:latin typeface="+mn-ea"/>
                <a:ea typeface="+mn-ea"/>
              </a:rPr>
              <a:t>（前一个付本</a:t>
            </a:r>
            <a:r>
              <a:rPr lang="en-US" altLang="zh-CN" dirty="0">
                <a:latin typeface="+mn-ea"/>
                <a:ea typeface="+mn-ea"/>
              </a:rPr>
              <a:t>+REDO</a:t>
            </a:r>
            <a:r>
              <a:rPr lang="zh-CN" altLang="en-US" dirty="0">
                <a:latin typeface="+mn-ea"/>
                <a:ea typeface="+mn-ea"/>
              </a:rPr>
              <a:t>）</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467544" y="882078"/>
            <a:ext cx="8539931" cy="3046988"/>
          </a:xfrm>
          <a:prstGeom prst="rect">
            <a:avLst/>
          </a:prstGeom>
          <a:noFill/>
          <a:ln w="9525">
            <a:noFill/>
            <a:miter lim="800000"/>
            <a:headEnd/>
            <a:tailEnd/>
          </a:ln>
        </p:spPr>
        <p:txBody>
          <a:bodyPr wrap="square">
            <a:spAutoFit/>
          </a:bodyPr>
          <a:lstStyle/>
          <a:p>
            <a:r>
              <a:rPr lang="en-US" altLang="zh-CN" dirty="0">
                <a:solidFill>
                  <a:srgbClr val="0000FF"/>
                </a:solidFill>
              </a:rPr>
              <a:t>b</a:t>
            </a:r>
            <a:r>
              <a:rPr lang="zh-CN" altLang="en-US" dirty="0">
                <a:solidFill>
                  <a:srgbClr val="0000FF"/>
                </a:solidFill>
              </a:rPr>
              <a:t>、向后恢复（撤销已写出的未提交数据，</a:t>
            </a:r>
            <a:r>
              <a:rPr lang="en-US" altLang="zh-CN" dirty="0">
                <a:solidFill>
                  <a:srgbClr val="0000FF"/>
                </a:solidFill>
              </a:rPr>
              <a:t>backward</a:t>
            </a:r>
            <a:r>
              <a:rPr lang="zh-CN" altLang="en-US" dirty="0">
                <a:solidFill>
                  <a:srgbClr val="0000FF"/>
                </a:solidFill>
              </a:rPr>
              <a:t>）</a:t>
            </a:r>
            <a:r>
              <a:rPr lang="zh-CN" altLang="en-US" dirty="0">
                <a:solidFill>
                  <a:srgbClr val="0000FF"/>
                </a:solidFill>
                <a:latin typeface="宋体" pitchFamily="2" charset="-122"/>
              </a:rPr>
              <a:t>←</a:t>
            </a:r>
          </a:p>
          <a:p>
            <a:r>
              <a:rPr lang="en-US" altLang="zh-CN" dirty="0" smtClean="0">
                <a:latin typeface="+mn-ea"/>
                <a:ea typeface="+mn-ea"/>
              </a:rPr>
              <a:t>[1]</a:t>
            </a:r>
            <a:r>
              <a:rPr lang="zh-CN" altLang="en-US" dirty="0" smtClean="0">
                <a:latin typeface="+mn-ea"/>
                <a:ea typeface="+mn-ea"/>
              </a:rPr>
              <a:t>装入</a:t>
            </a:r>
            <a:r>
              <a:rPr lang="zh-CN" altLang="en-US" dirty="0">
                <a:latin typeface="+mn-ea"/>
                <a:ea typeface="+mn-ea"/>
              </a:rPr>
              <a:t>后备付本；</a:t>
            </a:r>
          </a:p>
          <a:p>
            <a:pPr>
              <a:spcBef>
                <a:spcPct val="50000"/>
              </a:spcBef>
            </a:pPr>
            <a:r>
              <a:rPr lang="en-US" altLang="zh-CN" dirty="0" smtClean="0">
                <a:latin typeface="+mn-ea"/>
                <a:ea typeface="+mn-ea"/>
              </a:rPr>
              <a:t>[2]</a:t>
            </a:r>
            <a:r>
              <a:rPr lang="zh-CN" altLang="en-US" dirty="0" smtClean="0">
                <a:latin typeface="+mn-ea"/>
                <a:ea typeface="+mn-ea"/>
              </a:rPr>
              <a:t>装入</a:t>
            </a:r>
            <a:r>
              <a:rPr lang="zh-CN" altLang="en-US" dirty="0">
                <a:latin typeface="+mn-ea"/>
                <a:ea typeface="+mn-ea"/>
              </a:rPr>
              <a:t>日志文件；</a:t>
            </a:r>
          </a:p>
          <a:p>
            <a:pPr>
              <a:spcBef>
                <a:spcPct val="50000"/>
              </a:spcBef>
            </a:pPr>
            <a:r>
              <a:rPr lang="en-US" altLang="zh-CN" dirty="0" smtClean="0">
                <a:latin typeface="+mn-ea"/>
                <a:ea typeface="+mn-ea"/>
              </a:rPr>
              <a:t>[3]</a:t>
            </a:r>
            <a:r>
              <a:rPr lang="zh-CN" altLang="en-US" dirty="0" smtClean="0">
                <a:latin typeface="+mn-ea"/>
                <a:ea typeface="+mn-ea"/>
              </a:rPr>
              <a:t>反向</a:t>
            </a:r>
            <a:r>
              <a:rPr lang="zh-CN" altLang="en-US" dirty="0">
                <a:latin typeface="+mn-ea"/>
                <a:ea typeface="+mn-ea"/>
              </a:rPr>
              <a:t>扫描日志文件；</a:t>
            </a:r>
          </a:p>
          <a:p>
            <a:pPr>
              <a:spcBef>
                <a:spcPct val="50000"/>
              </a:spcBef>
            </a:pPr>
            <a:r>
              <a:rPr lang="en-US" altLang="zh-CN" dirty="0" smtClean="0">
                <a:latin typeface="+mn-ea"/>
                <a:ea typeface="+mn-ea"/>
              </a:rPr>
              <a:t>[4]</a:t>
            </a:r>
            <a:r>
              <a:rPr lang="zh-CN" altLang="en-US" dirty="0" smtClean="0">
                <a:latin typeface="+mn-ea"/>
                <a:ea typeface="+mn-ea"/>
              </a:rPr>
              <a:t>利用</a:t>
            </a:r>
            <a:r>
              <a:rPr lang="zh-CN" altLang="en-US" dirty="0">
                <a:latin typeface="+mn-ea"/>
                <a:ea typeface="+mn-ea"/>
              </a:rPr>
              <a:t>日志文件中前映像排除对</a:t>
            </a:r>
            <a:r>
              <a:rPr lang="en-US" altLang="zh-CN" dirty="0">
                <a:latin typeface="+mn-ea"/>
                <a:ea typeface="+mn-ea"/>
              </a:rPr>
              <a:t>DB</a:t>
            </a:r>
            <a:r>
              <a:rPr lang="zh-CN" altLang="en-US" dirty="0">
                <a:latin typeface="+mn-ea"/>
                <a:ea typeface="+mn-ea"/>
              </a:rPr>
              <a:t>的改变。</a:t>
            </a:r>
          </a:p>
          <a:p>
            <a:pPr>
              <a:spcBef>
                <a:spcPct val="50000"/>
              </a:spcBef>
            </a:pPr>
            <a:r>
              <a:rPr lang="zh-CN" altLang="en-US" dirty="0">
                <a:latin typeface="+mn-ea"/>
                <a:ea typeface="+mn-ea"/>
              </a:rPr>
              <a:t>（当前映像</a:t>
            </a:r>
            <a:r>
              <a:rPr lang="en-US" altLang="zh-CN" dirty="0">
                <a:latin typeface="+mn-ea"/>
                <a:ea typeface="+mn-ea"/>
              </a:rPr>
              <a:t>+UNDO</a:t>
            </a:r>
            <a:r>
              <a:rPr lang="zh-CN" altLang="en-US" dirty="0">
                <a:latin typeface="+mn-ea"/>
                <a:ea typeface="+mn-ea"/>
              </a:rPr>
              <a:t>）</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62</a:t>
            </a:fld>
            <a:endParaRPr lang="en-US" altLang="zh-CN"/>
          </a:p>
        </p:txBody>
      </p:sp>
      <p:sp>
        <p:nvSpPr>
          <p:cNvPr id="3" name="矩形 2"/>
          <p:cNvSpPr/>
          <p:nvPr/>
        </p:nvSpPr>
        <p:spPr>
          <a:xfrm>
            <a:off x="428596" y="857232"/>
            <a:ext cx="8429684" cy="3231654"/>
          </a:xfrm>
          <a:prstGeom prst="rect">
            <a:avLst/>
          </a:prstGeom>
        </p:spPr>
        <p:txBody>
          <a:bodyPr wrap="square">
            <a:spAutoFit/>
          </a:bodyPr>
          <a:lstStyle/>
          <a:p>
            <a:pPr>
              <a:spcBef>
                <a:spcPct val="50000"/>
              </a:spcBef>
            </a:pPr>
            <a:r>
              <a:rPr lang="en-US" altLang="zh-CN" dirty="0">
                <a:solidFill>
                  <a:srgbClr val="0000FF"/>
                </a:solidFill>
                <a:latin typeface="+mn-ea"/>
                <a:ea typeface="+mn-ea"/>
              </a:rPr>
              <a:t>c</a:t>
            </a:r>
            <a:r>
              <a:rPr lang="zh-CN" altLang="en-US" dirty="0">
                <a:solidFill>
                  <a:srgbClr val="0000FF"/>
                </a:solidFill>
                <a:latin typeface="+mn-ea"/>
                <a:ea typeface="+mn-ea"/>
              </a:rPr>
              <a:t>、重运行</a:t>
            </a:r>
          </a:p>
          <a:p>
            <a:pPr>
              <a:spcBef>
                <a:spcPct val="50000"/>
              </a:spcBef>
            </a:pPr>
            <a:r>
              <a:rPr lang="en-US" altLang="zh-CN" dirty="0" smtClean="0">
                <a:latin typeface="+mn-ea"/>
                <a:ea typeface="+mn-ea"/>
              </a:rPr>
              <a:t>[1]</a:t>
            </a:r>
            <a:r>
              <a:rPr lang="zh-CN" altLang="en-US" dirty="0" smtClean="0">
                <a:latin typeface="+mn-ea"/>
                <a:ea typeface="+mn-ea"/>
              </a:rPr>
              <a:t>装入</a:t>
            </a:r>
            <a:r>
              <a:rPr lang="zh-CN" altLang="en-US" dirty="0">
                <a:latin typeface="+mn-ea"/>
                <a:ea typeface="+mn-ea"/>
              </a:rPr>
              <a:t>最新正备付本；</a:t>
            </a:r>
          </a:p>
          <a:p>
            <a:pPr>
              <a:spcBef>
                <a:spcPct val="50000"/>
              </a:spcBef>
            </a:pPr>
            <a:r>
              <a:rPr lang="en-US" altLang="zh-CN" dirty="0" smtClean="0">
                <a:latin typeface="+mn-ea"/>
                <a:ea typeface="+mn-ea"/>
              </a:rPr>
              <a:t>[2]</a:t>
            </a:r>
            <a:r>
              <a:rPr lang="zh-CN" altLang="en-US" dirty="0" smtClean="0">
                <a:latin typeface="+mn-ea"/>
                <a:ea typeface="+mn-ea"/>
              </a:rPr>
              <a:t>重新</a:t>
            </a:r>
            <a:r>
              <a:rPr lang="zh-CN" altLang="en-US" dirty="0">
                <a:latin typeface="+mn-ea"/>
                <a:ea typeface="+mn-ea"/>
              </a:rPr>
              <a:t>运行最近一次备份以来的事务。</a:t>
            </a:r>
          </a:p>
          <a:p>
            <a:pPr>
              <a:spcBef>
                <a:spcPct val="50000"/>
              </a:spcBef>
            </a:pPr>
            <a:r>
              <a:rPr lang="zh-CN" altLang="en-US" dirty="0">
                <a:latin typeface="+mn-ea"/>
                <a:ea typeface="+mn-ea"/>
              </a:rPr>
              <a:t>优点：简单：无日志，只需登记已执行事务。</a:t>
            </a:r>
          </a:p>
          <a:p>
            <a:pPr>
              <a:spcBef>
                <a:spcPct val="50000"/>
              </a:spcBef>
            </a:pPr>
            <a:r>
              <a:rPr lang="zh-CN" altLang="en-US" dirty="0">
                <a:latin typeface="+mn-ea"/>
                <a:ea typeface="+mn-ea"/>
              </a:rPr>
              <a:t>缺点：时间长；</a:t>
            </a:r>
          </a:p>
          <a:p>
            <a:pPr>
              <a:spcBef>
                <a:spcPct val="50000"/>
              </a:spcBef>
            </a:pPr>
            <a:r>
              <a:rPr lang="zh-CN" altLang="en-US" dirty="0" smtClean="0">
                <a:latin typeface="+mn-ea"/>
                <a:ea typeface="+mn-ea"/>
              </a:rPr>
              <a:t>重</a:t>
            </a:r>
            <a:r>
              <a:rPr lang="zh-CN" altLang="en-US" dirty="0">
                <a:latin typeface="+mn-ea"/>
                <a:ea typeface="+mn-ea"/>
              </a:rPr>
              <a:t>运行事务执行顺序可能变化。</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52400" y="798498"/>
            <a:ext cx="8855075" cy="6001643"/>
          </a:xfrm>
          <a:prstGeom prst="rect">
            <a:avLst/>
          </a:prstGeom>
          <a:noFill/>
          <a:ln w="9525">
            <a:noFill/>
            <a:miter lim="800000"/>
            <a:headEnd/>
            <a:tailEnd/>
          </a:ln>
        </p:spPr>
        <p:txBody>
          <a:bodyPr>
            <a:spAutoFit/>
          </a:bodyPr>
          <a:lstStyle/>
          <a:p>
            <a:pPr>
              <a:buClr>
                <a:srgbClr val="0000FF"/>
              </a:buClr>
              <a:buFont typeface="Wingdings" pitchFamily="2" charset="2"/>
              <a:buChar char="n"/>
            </a:pPr>
            <a:r>
              <a:rPr lang="zh-CN" altLang="en-US" b="1" dirty="0">
                <a:latin typeface="黑体" panose="02010609060101010101" pitchFamily="49" charset="-122"/>
                <a:ea typeface="黑体" panose="02010609060101010101" pitchFamily="49" charset="-122"/>
              </a:rPr>
              <a:t>日志模式的具体实现策略</a:t>
            </a:r>
            <a:r>
              <a:rPr lang="zh-CN" altLang="en-US" dirty="0"/>
              <a:t>（记录</a:t>
            </a:r>
            <a:r>
              <a:rPr lang="en-US" altLang="zh-CN" dirty="0"/>
              <a:t>/</a:t>
            </a:r>
            <a:r>
              <a:rPr lang="zh-CN" altLang="en-US" dirty="0"/>
              <a:t>数据块</a:t>
            </a:r>
            <a:r>
              <a:rPr lang="zh-CN" altLang="en-US" dirty="0">
                <a:latin typeface="宋体" panose="02010600030101010101" pitchFamily="2" charset="-122"/>
              </a:rPr>
              <a:t>→</a:t>
            </a:r>
            <a:r>
              <a:rPr lang="zh-CN" altLang="en-US" dirty="0">
                <a:solidFill>
                  <a:srgbClr val="FF0000"/>
                </a:solidFill>
                <a:latin typeface="宋体" panose="02010600030101010101" pitchFamily="2" charset="-122"/>
              </a:rPr>
              <a:t>物理</a:t>
            </a:r>
            <a:r>
              <a:rPr lang="en-US" altLang="zh-CN" dirty="0">
                <a:solidFill>
                  <a:srgbClr val="FF0000"/>
                </a:solidFill>
                <a:latin typeface="宋体" panose="02010600030101010101" pitchFamily="2" charset="-122"/>
              </a:rPr>
              <a:t>/</a:t>
            </a:r>
            <a:r>
              <a:rPr lang="zh-CN" altLang="en-US" dirty="0">
                <a:solidFill>
                  <a:srgbClr val="FF0000"/>
                </a:solidFill>
                <a:latin typeface="宋体" panose="02010600030101010101" pitchFamily="2" charset="-122"/>
              </a:rPr>
              <a:t>逻辑</a:t>
            </a:r>
            <a:r>
              <a:rPr lang="en-US" altLang="zh-CN" dirty="0">
                <a:solidFill>
                  <a:srgbClr val="FF0000"/>
                </a:solidFill>
                <a:latin typeface="宋体" panose="02010600030101010101" pitchFamily="2" charset="-122"/>
              </a:rPr>
              <a:t>/</a:t>
            </a:r>
            <a:r>
              <a:rPr lang="zh-CN" altLang="en-US" dirty="0">
                <a:solidFill>
                  <a:srgbClr val="FF0000"/>
                </a:solidFill>
                <a:latin typeface="宋体" panose="02010600030101010101" pitchFamily="2" charset="-122"/>
              </a:rPr>
              <a:t>物理逻辑</a:t>
            </a:r>
            <a:r>
              <a:rPr lang="zh-CN" altLang="en-US" dirty="0"/>
              <a:t>）</a:t>
            </a:r>
          </a:p>
          <a:p>
            <a:r>
              <a:rPr lang="zh-CN" altLang="en-US" dirty="0">
                <a:solidFill>
                  <a:srgbClr val="FF0000"/>
                </a:solidFill>
                <a:latin typeface="宋体" panose="02010600030101010101" pitchFamily="2" charset="-122"/>
              </a:rPr>
              <a:t>物理日志（</a:t>
            </a:r>
            <a:r>
              <a:rPr lang="en-US" altLang="zh-CN" dirty="0">
                <a:solidFill>
                  <a:srgbClr val="FF0000"/>
                </a:solidFill>
                <a:latin typeface="宋体" panose="02010600030101010101" pitchFamily="2" charset="-122"/>
              </a:rPr>
              <a:t>Physical logging</a:t>
            </a:r>
            <a:r>
              <a:rPr lang="zh-CN" altLang="en-US" dirty="0">
                <a:solidFill>
                  <a:srgbClr val="FF0000"/>
                </a:solidFill>
                <a:latin typeface="宋体" panose="02010600030101010101" pitchFamily="2" charset="-122"/>
              </a:rPr>
              <a:t>）：</a:t>
            </a:r>
            <a:r>
              <a:rPr lang="zh-CN" altLang="en-US" dirty="0"/>
              <a:t>记录字节级的数据库变化</a:t>
            </a:r>
            <a:r>
              <a:rPr lang="zh-CN" altLang="en-US" dirty="0"/>
              <a:t>，例如记录一个页面内的某个地址的</a:t>
            </a:r>
            <a:r>
              <a:rPr lang="zh-CN" altLang="en-US" dirty="0" smtClean="0"/>
              <a:t>数据，实现一般</a:t>
            </a:r>
            <a:r>
              <a:rPr lang="zh-CN" altLang="en-US" dirty="0" smtClean="0"/>
              <a:t>以</a:t>
            </a:r>
            <a:r>
              <a:rPr lang="zh-CN" altLang="en-US" dirty="0"/>
              <a:t>页面为</a:t>
            </a:r>
            <a:r>
              <a:rPr lang="zh-CN" altLang="en-US" dirty="0" smtClean="0"/>
              <a:t>单位。</a:t>
            </a:r>
            <a:endParaRPr lang="en-US" altLang="zh-CN" dirty="0"/>
          </a:p>
          <a:p>
            <a:r>
              <a:rPr lang="zh-CN" altLang="en-US" dirty="0">
                <a:solidFill>
                  <a:srgbClr val="FF0000"/>
                </a:solidFill>
                <a:latin typeface="宋体" panose="02010600030101010101" pitchFamily="2" charset="-122"/>
              </a:rPr>
              <a:t>存在的问题：</a:t>
            </a:r>
            <a:r>
              <a:rPr lang="zh-CN" altLang="en-US" dirty="0"/>
              <a:t>存储开销大。</a:t>
            </a:r>
            <a:endParaRPr lang="en-US" altLang="zh-CN" dirty="0"/>
          </a:p>
          <a:p>
            <a:endParaRPr lang="en-US" altLang="zh-CN" b="1" dirty="0">
              <a:latin typeface="黑体" panose="02010609060101010101" pitchFamily="49" charset="-122"/>
              <a:ea typeface="黑体" panose="02010609060101010101" pitchFamily="49" charset="-122"/>
            </a:endParaRPr>
          </a:p>
          <a:p>
            <a:r>
              <a:rPr lang="zh-CN" altLang="en-US" dirty="0">
                <a:solidFill>
                  <a:srgbClr val="FF0000"/>
                </a:solidFill>
                <a:latin typeface="宋体" panose="02010600030101010101" pitchFamily="2" charset="-122"/>
              </a:rPr>
              <a:t>逻辑日志（</a:t>
            </a:r>
            <a:r>
              <a:rPr lang="en-US" altLang="zh-CN" dirty="0">
                <a:solidFill>
                  <a:srgbClr val="FF0000"/>
                </a:solidFill>
                <a:latin typeface="宋体" panose="02010600030101010101" pitchFamily="2" charset="-122"/>
              </a:rPr>
              <a:t>Logical logging</a:t>
            </a:r>
            <a:r>
              <a:rPr lang="zh-CN" altLang="en-US" dirty="0">
                <a:solidFill>
                  <a:srgbClr val="FF0000"/>
                </a:solidFill>
                <a:latin typeface="宋体" panose="02010600030101010101" pitchFamily="2" charset="-122"/>
              </a:rPr>
              <a:t>）：</a:t>
            </a:r>
            <a:r>
              <a:rPr lang="zh-CN" altLang="en-US" dirty="0"/>
              <a:t>记录高级别的事务</a:t>
            </a:r>
            <a:r>
              <a:rPr lang="zh-CN" altLang="en-US" dirty="0"/>
              <a:t>操作（一条逻辑日志可能涉及多个页面上的多个元组的更新） ，</a:t>
            </a:r>
            <a:r>
              <a:rPr lang="zh-CN" altLang="en-US" dirty="0"/>
              <a:t>比物理日志耗费的存储空间更</a:t>
            </a:r>
            <a:r>
              <a:rPr lang="zh-CN" altLang="en-US" dirty="0" smtClean="0"/>
              <a:t>小。</a:t>
            </a:r>
            <a:endParaRPr lang="en-US" altLang="zh-CN" dirty="0"/>
          </a:p>
          <a:p>
            <a:r>
              <a:rPr lang="zh-CN" altLang="en-US" dirty="0">
                <a:solidFill>
                  <a:srgbClr val="FF0000"/>
                </a:solidFill>
                <a:latin typeface="宋体" panose="02010600030101010101" pitchFamily="2" charset="-122"/>
              </a:rPr>
              <a:t>存在的问题：</a:t>
            </a:r>
            <a:r>
              <a:rPr lang="zh-CN" altLang="en-US" dirty="0"/>
              <a:t>基于逻辑日志的恢复技术实现复杂，尤其是日志包含了并发事务时，涉及原子性、并发正确性等问题。</a:t>
            </a:r>
            <a:endParaRPr lang="en-US" altLang="zh-CN" dirty="0"/>
          </a:p>
          <a:p>
            <a:endParaRPr lang="en-US" altLang="zh-CN" dirty="0"/>
          </a:p>
          <a:p>
            <a:r>
              <a:rPr lang="zh-CN" altLang="en-US" dirty="0">
                <a:solidFill>
                  <a:srgbClr val="FF0000"/>
                </a:solidFill>
                <a:latin typeface="宋体" panose="02010600030101010101" pitchFamily="2" charset="-122"/>
              </a:rPr>
              <a:t>物理逻辑日志（</a:t>
            </a:r>
            <a:r>
              <a:rPr lang="en-US" altLang="zh-CN" dirty="0">
                <a:solidFill>
                  <a:srgbClr val="FF0000"/>
                </a:solidFill>
                <a:latin typeface="宋体" panose="02010600030101010101" pitchFamily="2" charset="-122"/>
              </a:rPr>
              <a:t>Physiological logging</a:t>
            </a:r>
            <a:r>
              <a:rPr lang="zh-CN" altLang="en-US" dirty="0">
                <a:solidFill>
                  <a:srgbClr val="FF0000"/>
                </a:solidFill>
                <a:latin typeface="宋体" panose="02010600030101010101" pitchFamily="2" charset="-122"/>
              </a:rPr>
              <a:t>）：</a:t>
            </a:r>
            <a:r>
              <a:rPr lang="zh-CN" altLang="en-US" dirty="0"/>
              <a:t>物理和逻辑两种日志技术的混合策略。</a:t>
            </a:r>
            <a:r>
              <a:rPr lang="zh-CN" altLang="en-US" dirty="0" smtClean="0"/>
              <a:t>物理角度以</a:t>
            </a:r>
            <a:r>
              <a:rPr lang="zh-CN" altLang="en-US" dirty="0"/>
              <a:t>页面为单位（日志记录仅针对单个数据页面，对应内容不跨页），</a:t>
            </a:r>
            <a:r>
              <a:rPr lang="zh-CN" altLang="en-US" dirty="0" smtClean="0"/>
              <a:t>逻辑角度限于</a:t>
            </a:r>
            <a:r>
              <a:rPr lang="zh-CN" altLang="en-US" dirty="0"/>
              <a:t>页面内部（例如记录某个数据页内某些槽（</a:t>
            </a:r>
            <a:r>
              <a:rPr lang="en-US" altLang="zh-CN" dirty="0"/>
              <a:t>slot</a:t>
            </a:r>
            <a:r>
              <a:rPr lang="zh-CN" altLang="en-US" dirty="0"/>
              <a:t>）的字节级变化。</a:t>
            </a:r>
            <a:endParaRPr lang="en-US" altLang="zh-CN" dirty="0"/>
          </a:p>
          <a:p>
            <a:r>
              <a:rPr lang="zh-CN" altLang="en-US" dirty="0">
                <a:solidFill>
                  <a:srgbClr val="0000FF"/>
                </a:solidFill>
              </a:rPr>
              <a:t>原子性可控，存储开销不大，在现有的</a:t>
            </a:r>
            <a:r>
              <a:rPr lang="en-US" altLang="zh-CN" dirty="0">
                <a:solidFill>
                  <a:srgbClr val="0000FF"/>
                </a:solidFill>
              </a:rPr>
              <a:t>DBMS</a:t>
            </a:r>
            <a:r>
              <a:rPr lang="zh-CN" altLang="en-US" dirty="0">
                <a:solidFill>
                  <a:srgbClr val="0000FF"/>
                </a:solidFill>
              </a:rPr>
              <a:t>中较多使用。</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63</a:t>
            </a:fld>
            <a:endParaRPr lang="en-US" altLang="zh-CN"/>
          </a:p>
        </p:txBody>
      </p:sp>
      <p:sp>
        <p:nvSpPr>
          <p:cNvPr id="5" name="星形: 十二角 4">
            <a:extLst>
              <a:ext uri="{FF2B5EF4-FFF2-40B4-BE49-F238E27FC236}">
                <a16:creationId xmlns:a16="http://schemas.microsoft.com/office/drawing/2014/main" id="{6C989D87-DD2E-4C1A-B4D4-B99514730391}"/>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AAC099D0-E90B-40A4-8A5B-A0C55AEDEF42}"/>
              </a:ext>
            </a:extLst>
          </p:cNvPr>
          <p:cNvSpPr>
            <a:spLocks noGrp="1"/>
          </p:cNvSpPr>
          <p:nvPr>
            <p:ph idx="1"/>
          </p:nvPr>
        </p:nvSpPr>
        <p:spPr>
          <a:xfrm>
            <a:off x="457200" y="692697"/>
            <a:ext cx="8229600" cy="504055"/>
          </a:xfrm>
        </p:spPr>
        <p:txBody>
          <a:bodyPr/>
          <a:lstStyle/>
          <a:p>
            <a:pPr marL="0" indent="0">
              <a:buNone/>
            </a:pPr>
            <a:r>
              <a:rPr lang="zh-CN" altLang="en-US" sz="2400" dirty="0"/>
              <a:t>例：</a:t>
            </a:r>
            <a:r>
              <a:rPr lang="en-US" altLang="zh-CN" sz="2400" dirty="0"/>
              <a:t>UPDATE foo SET </a:t>
            </a:r>
            <a:r>
              <a:rPr lang="en-US" altLang="zh-CN" sz="2400" dirty="0" err="1"/>
              <a:t>val</a:t>
            </a:r>
            <a:r>
              <a:rPr lang="en-US" altLang="zh-CN" sz="2400" dirty="0"/>
              <a:t> = XYZ WHERE id = 1;</a:t>
            </a:r>
            <a:endParaRPr lang="zh-CN" altLang="en-US" sz="2400" dirty="0"/>
          </a:p>
        </p:txBody>
      </p:sp>
      <p:sp>
        <p:nvSpPr>
          <p:cNvPr id="2" name="灯片编号占位符 1">
            <a:extLst>
              <a:ext uri="{FF2B5EF4-FFF2-40B4-BE49-F238E27FC236}">
                <a16:creationId xmlns:a16="http://schemas.microsoft.com/office/drawing/2014/main" id="{E5B0614E-0838-4972-9A3C-AC5F5FAA23B0}"/>
              </a:ext>
            </a:extLst>
          </p:cNvPr>
          <p:cNvSpPr>
            <a:spLocks noGrp="1"/>
          </p:cNvSpPr>
          <p:nvPr>
            <p:ph type="sldNum" sz="quarter" idx="12"/>
          </p:nvPr>
        </p:nvSpPr>
        <p:spPr/>
        <p:txBody>
          <a:bodyPr/>
          <a:lstStyle/>
          <a:p>
            <a:pPr>
              <a:defRPr/>
            </a:pPr>
            <a:fld id="{A4A714E6-9499-4B9D-945F-12ACD332B638}" type="slidenum">
              <a:rPr lang="en-US" altLang="zh-CN" smtClean="0"/>
              <a:pPr>
                <a:defRPr/>
              </a:pPr>
              <a:t>64</a:t>
            </a:fld>
            <a:endParaRPr lang="en-US" altLang="zh-CN"/>
          </a:p>
        </p:txBody>
      </p:sp>
      <p:pic>
        <p:nvPicPr>
          <p:cNvPr id="5" name="图片 4">
            <a:extLst>
              <a:ext uri="{FF2B5EF4-FFF2-40B4-BE49-F238E27FC236}">
                <a16:creationId xmlns:a16="http://schemas.microsoft.com/office/drawing/2014/main" id="{F0631A02-4307-40A6-96DC-C12BD60FFDC3}"/>
              </a:ext>
            </a:extLst>
          </p:cNvPr>
          <p:cNvPicPr>
            <a:picLocks noChangeAspect="1"/>
          </p:cNvPicPr>
          <p:nvPr/>
        </p:nvPicPr>
        <p:blipFill>
          <a:blip r:embed="rId2"/>
          <a:stretch>
            <a:fillRect/>
          </a:stretch>
        </p:blipFill>
        <p:spPr>
          <a:xfrm>
            <a:off x="230847" y="2708920"/>
            <a:ext cx="8682306" cy="3240360"/>
          </a:xfrm>
          <a:prstGeom prst="rect">
            <a:avLst/>
          </a:prstGeom>
        </p:spPr>
      </p:pic>
      <p:sp>
        <p:nvSpPr>
          <p:cNvPr id="6" name="星形: 十二角 5">
            <a:extLst>
              <a:ext uri="{FF2B5EF4-FFF2-40B4-BE49-F238E27FC236}">
                <a16:creationId xmlns:a16="http://schemas.microsoft.com/office/drawing/2014/main" id="{452D7338-A95F-42B4-B438-0D31841AFBD3}"/>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7" name="文本框 6">
            <a:extLst>
              <a:ext uri="{FF2B5EF4-FFF2-40B4-BE49-F238E27FC236}">
                <a16:creationId xmlns:a16="http://schemas.microsoft.com/office/drawing/2014/main" id="{3ED4D63A-EDEA-447B-AF01-E1D65F8F3CBF}"/>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sp>
        <p:nvSpPr>
          <p:cNvPr id="3" name="任意多边形: 形状 2">
            <a:extLst>
              <a:ext uri="{FF2B5EF4-FFF2-40B4-BE49-F238E27FC236}">
                <a16:creationId xmlns:a16="http://schemas.microsoft.com/office/drawing/2014/main" id="{AA3A6FB1-8ADF-4AD2-97E7-B63BB132FEA5}"/>
              </a:ext>
            </a:extLst>
          </p:cNvPr>
          <p:cNvSpPr/>
          <p:nvPr/>
        </p:nvSpPr>
        <p:spPr>
          <a:xfrm>
            <a:off x="6485467" y="2802445"/>
            <a:ext cx="1126066" cy="76222"/>
          </a:xfrm>
          <a:custGeom>
            <a:avLst/>
            <a:gdLst>
              <a:gd name="connsiteX0" fmla="*/ 0 w 1126066"/>
              <a:gd name="connsiteY0" fmla="*/ 22 h 76222"/>
              <a:gd name="connsiteX1" fmla="*/ 50800 w 1126066"/>
              <a:gd name="connsiteY1" fmla="*/ 8488 h 76222"/>
              <a:gd name="connsiteX2" fmla="*/ 67733 w 1126066"/>
              <a:gd name="connsiteY2" fmla="*/ 25422 h 76222"/>
              <a:gd name="connsiteX3" fmla="*/ 169333 w 1126066"/>
              <a:gd name="connsiteY3" fmla="*/ 16955 h 76222"/>
              <a:gd name="connsiteX4" fmla="*/ 228600 w 1126066"/>
              <a:gd name="connsiteY4" fmla="*/ 22 h 76222"/>
              <a:gd name="connsiteX5" fmla="*/ 296333 w 1126066"/>
              <a:gd name="connsiteY5" fmla="*/ 8488 h 76222"/>
              <a:gd name="connsiteX6" fmla="*/ 567266 w 1126066"/>
              <a:gd name="connsiteY6" fmla="*/ 33888 h 76222"/>
              <a:gd name="connsiteX7" fmla="*/ 592666 w 1126066"/>
              <a:gd name="connsiteY7" fmla="*/ 59288 h 76222"/>
              <a:gd name="connsiteX8" fmla="*/ 635000 w 1126066"/>
              <a:gd name="connsiteY8" fmla="*/ 67755 h 76222"/>
              <a:gd name="connsiteX9" fmla="*/ 660400 w 1126066"/>
              <a:gd name="connsiteY9" fmla="*/ 76222 h 76222"/>
              <a:gd name="connsiteX10" fmla="*/ 821266 w 1126066"/>
              <a:gd name="connsiteY10" fmla="*/ 67755 h 76222"/>
              <a:gd name="connsiteX11" fmla="*/ 863600 w 1126066"/>
              <a:gd name="connsiteY11" fmla="*/ 42355 h 76222"/>
              <a:gd name="connsiteX12" fmla="*/ 922866 w 1126066"/>
              <a:gd name="connsiteY12" fmla="*/ 25422 h 76222"/>
              <a:gd name="connsiteX13" fmla="*/ 948266 w 1126066"/>
              <a:gd name="connsiteY13" fmla="*/ 8488 h 76222"/>
              <a:gd name="connsiteX14" fmla="*/ 1126066 w 1126066"/>
              <a:gd name="connsiteY14" fmla="*/ 22 h 7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26066" h="76222">
                <a:moveTo>
                  <a:pt x="0" y="22"/>
                </a:moveTo>
                <a:cubicBezTo>
                  <a:pt x="16933" y="2844"/>
                  <a:pt x="34726" y="2460"/>
                  <a:pt x="50800" y="8488"/>
                </a:cubicBezTo>
                <a:cubicBezTo>
                  <a:pt x="58274" y="11291"/>
                  <a:pt x="59771" y="24853"/>
                  <a:pt x="67733" y="25422"/>
                </a:cubicBezTo>
                <a:cubicBezTo>
                  <a:pt x="101631" y="27843"/>
                  <a:pt x="135466" y="19777"/>
                  <a:pt x="169333" y="16955"/>
                </a:cubicBezTo>
                <a:cubicBezTo>
                  <a:pt x="181314" y="12961"/>
                  <a:pt x="217965" y="22"/>
                  <a:pt x="228600" y="22"/>
                </a:cubicBezTo>
                <a:cubicBezTo>
                  <a:pt x="251353" y="22"/>
                  <a:pt x="273755" y="5666"/>
                  <a:pt x="296333" y="8488"/>
                </a:cubicBezTo>
                <a:cubicBezTo>
                  <a:pt x="395181" y="74389"/>
                  <a:pt x="268835" y="-3415"/>
                  <a:pt x="567266" y="33888"/>
                </a:cubicBezTo>
                <a:cubicBezTo>
                  <a:pt x="579147" y="35373"/>
                  <a:pt x="581956" y="53933"/>
                  <a:pt x="592666" y="59288"/>
                </a:cubicBezTo>
                <a:cubicBezTo>
                  <a:pt x="605538" y="65724"/>
                  <a:pt x="621039" y="64265"/>
                  <a:pt x="635000" y="67755"/>
                </a:cubicBezTo>
                <a:cubicBezTo>
                  <a:pt x="643658" y="69920"/>
                  <a:pt x="651933" y="73400"/>
                  <a:pt x="660400" y="76222"/>
                </a:cubicBezTo>
                <a:cubicBezTo>
                  <a:pt x="714022" y="73400"/>
                  <a:pt x="767790" y="72617"/>
                  <a:pt x="821266" y="67755"/>
                </a:cubicBezTo>
                <a:cubicBezTo>
                  <a:pt x="858954" y="64329"/>
                  <a:pt x="836138" y="58832"/>
                  <a:pt x="863600" y="42355"/>
                </a:cubicBezTo>
                <a:cubicBezTo>
                  <a:pt x="872279" y="37148"/>
                  <a:pt x="916536" y="27004"/>
                  <a:pt x="922866" y="25422"/>
                </a:cubicBezTo>
                <a:cubicBezTo>
                  <a:pt x="931333" y="19777"/>
                  <a:pt x="938215" y="10075"/>
                  <a:pt x="948266" y="8488"/>
                </a:cubicBezTo>
                <a:cubicBezTo>
                  <a:pt x="1007458" y="-858"/>
                  <a:pt x="1066671" y="22"/>
                  <a:pt x="1126066" y="22"/>
                </a:cubicBezTo>
              </a:path>
            </a:pathLst>
          </a:cu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任意多边形: 形状 8">
            <a:extLst>
              <a:ext uri="{FF2B5EF4-FFF2-40B4-BE49-F238E27FC236}">
                <a16:creationId xmlns:a16="http://schemas.microsoft.com/office/drawing/2014/main" id="{294D8C9B-A82E-44DE-9FD9-66AA41195A98}"/>
              </a:ext>
            </a:extLst>
          </p:cNvPr>
          <p:cNvSpPr/>
          <p:nvPr/>
        </p:nvSpPr>
        <p:spPr>
          <a:xfrm>
            <a:off x="6510867" y="3801533"/>
            <a:ext cx="1058333" cy="67734"/>
          </a:xfrm>
          <a:custGeom>
            <a:avLst/>
            <a:gdLst>
              <a:gd name="connsiteX0" fmla="*/ 0 w 1058333"/>
              <a:gd name="connsiteY0" fmla="*/ 16934 h 67734"/>
              <a:gd name="connsiteX1" fmla="*/ 42333 w 1058333"/>
              <a:gd name="connsiteY1" fmla="*/ 42334 h 67734"/>
              <a:gd name="connsiteX2" fmla="*/ 67733 w 1058333"/>
              <a:gd name="connsiteY2" fmla="*/ 59267 h 67734"/>
              <a:gd name="connsiteX3" fmla="*/ 177800 w 1058333"/>
              <a:gd name="connsiteY3" fmla="*/ 50800 h 67734"/>
              <a:gd name="connsiteX4" fmla="*/ 211666 w 1058333"/>
              <a:gd name="connsiteY4" fmla="*/ 42334 h 67734"/>
              <a:gd name="connsiteX5" fmla="*/ 262466 w 1058333"/>
              <a:gd name="connsiteY5" fmla="*/ 33867 h 67734"/>
              <a:gd name="connsiteX6" fmla="*/ 355600 w 1058333"/>
              <a:gd name="connsiteY6" fmla="*/ 8467 h 67734"/>
              <a:gd name="connsiteX7" fmla="*/ 431800 w 1058333"/>
              <a:gd name="connsiteY7" fmla="*/ 0 h 67734"/>
              <a:gd name="connsiteX8" fmla="*/ 465666 w 1058333"/>
              <a:gd name="connsiteY8" fmla="*/ 8467 h 67734"/>
              <a:gd name="connsiteX9" fmla="*/ 508000 w 1058333"/>
              <a:gd name="connsiteY9" fmla="*/ 33867 h 67734"/>
              <a:gd name="connsiteX10" fmla="*/ 533400 w 1058333"/>
              <a:gd name="connsiteY10" fmla="*/ 50800 h 67734"/>
              <a:gd name="connsiteX11" fmla="*/ 575733 w 1058333"/>
              <a:gd name="connsiteY11" fmla="*/ 59267 h 67734"/>
              <a:gd name="connsiteX12" fmla="*/ 601133 w 1058333"/>
              <a:gd name="connsiteY12" fmla="*/ 67734 h 67734"/>
              <a:gd name="connsiteX13" fmla="*/ 728133 w 1058333"/>
              <a:gd name="connsiteY13" fmla="*/ 59267 h 67734"/>
              <a:gd name="connsiteX14" fmla="*/ 804333 w 1058333"/>
              <a:gd name="connsiteY14" fmla="*/ 42334 h 67734"/>
              <a:gd name="connsiteX15" fmla="*/ 1058333 w 1058333"/>
              <a:gd name="connsiteY15" fmla="*/ 42334 h 67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8333" h="67734">
                <a:moveTo>
                  <a:pt x="0" y="16934"/>
                </a:moveTo>
                <a:cubicBezTo>
                  <a:pt x="14111" y="25401"/>
                  <a:pt x="28378" y="33612"/>
                  <a:pt x="42333" y="42334"/>
                </a:cubicBezTo>
                <a:cubicBezTo>
                  <a:pt x="50962" y="47727"/>
                  <a:pt x="57577" y="58632"/>
                  <a:pt x="67733" y="59267"/>
                </a:cubicBezTo>
                <a:cubicBezTo>
                  <a:pt x="104459" y="61562"/>
                  <a:pt x="141111" y="53622"/>
                  <a:pt x="177800" y="50800"/>
                </a:cubicBezTo>
                <a:cubicBezTo>
                  <a:pt x="189089" y="47978"/>
                  <a:pt x="200256" y="44616"/>
                  <a:pt x="211666" y="42334"/>
                </a:cubicBezTo>
                <a:cubicBezTo>
                  <a:pt x="228500" y="38967"/>
                  <a:pt x="245708" y="37591"/>
                  <a:pt x="262466" y="33867"/>
                </a:cubicBezTo>
                <a:cubicBezTo>
                  <a:pt x="320809" y="20901"/>
                  <a:pt x="250877" y="20103"/>
                  <a:pt x="355600" y="8467"/>
                </a:cubicBezTo>
                <a:lnTo>
                  <a:pt x="431800" y="0"/>
                </a:lnTo>
                <a:cubicBezTo>
                  <a:pt x="443089" y="2822"/>
                  <a:pt x="455033" y="3741"/>
                  <a:pt x="465666" y="8467"/>
                </a:cubicBezTo>
                <a:cubicBezTo>
                  <a:pt x="480704" y="15151"/>
                  <a:pt x="494045" y="25145"/>
                  <a:pt x="508000" y="33867"/>
                </a:cubicBezTo>
                <a:cubicBezTo>
                  <a:pt x="516629" y="39260"/>
                  <a:pt x="523872" y="47227"/>
                  <a:pt x="533400" y="50800"/>
                </a:cubicBezTo>
                <a:cubicBezTo>
                  <a:pt x="546874" y="55853"/>
                  <a:pt x="561772" y="55777"/>
                  <a:pt x="575733" y="59267"/>
                </a:cubicBezTo>
                <a:cubicBezTo>
                  <a:pt x="584391" y="61432"/>
                  <a:pt x="592666" y="64912"/>
                  <a:pt x="601133" y="67734"/>
                </a:cubicBezTo>
                <a:cubicBezTo>
                  <a:pt x="643466" y="64912"/>
                  <a:pt x="685939" y="63709"/>
                  <a:pt x="728133" y="59267"/>
                </a:cubicBezTo>
                <a:cubicBezTo>
                  <a:pt x="769091" y="54955"/>
                  <a:pt x="759085" y="43627"/>
                  <a:pt x="804333" y="42334"/>
                </a:cubicBezTo>
                <a:cubicBezTo>
                  <a:pt x="888965" y="39916"/>
                  <a:pt x="973666" y="42334"/>
                  <a:pt x="1058333" y="42334"/>
                </a:cubicBezTo>
              </a:path>
            </a:pathLst>
          </a:cu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圆角矩形标注 7"/>
          <p:cNvSpPr/>
          <p:nvPr/>
        </p:nvSpPr>
        <p:spPr>
          <a:xfrm>
            <a:off x="1231225" y="1381624"/>
            <a:ext cx="5544616" cy="612648"/>
          </a:xfrm>
          <a:prstGeom prst="wedgeRoundRectCallout">
            <a:avLst>
              <a:gd name="adj1" fmla="val 40904"/>
              <a:gd name="adj2" fmla="val 10651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页面为单位的操作序列</a:t>
            </a:r>
            <a:endParaRPr lang="zh-CN" altLang="en-US" dirty="0"/>
          </a:p>
        </p:txBody>
      </p:sp>
    </p:spTree>
    <p:extLst>
      <p:ext uri="{BB962C8B-B14F-4D97-AF65-F5344CB8AC3E}">
        <p14:creationId xmlns:p14="http://schemas.microsoft.com/office/powerpoint/2010/main" val="38663192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02FD4BA4-CD01-45F2-AF04-691864DE0415}"/>
              </a:ext>
            </a:extLst>
          </p:cNvPr>
          <p:cNvSpPr>
            <a:spLocks noGrp="1"/>
          </p:cNvSpPr>
          <p:nvPr>
            <p:ph idx="1"/>
          </p:nvPr>
        </p:nvSpPr>
        <p:spPr>
          <a:xfrm>
            <a:off x="457200" y="836713"/>
            <a:ext cx="8229600" cy="5487888"/>
          </a:xfrm>
        </p:spPr>
        <p:txBody>
          <a:bodyPr/>
          <a:lstStyle/>
          <a:p>
            <a:pPr marL="0" indent="0">
              <a:buNone/>
            </a:pPr>
            <a:r>
              <a:rPr lang="en-US" altLang="zh-CN" b="1" dirty="0">
                <a:latin typeface="黑体" panose="02010609060101010101" pitchFamily="49" charset="-122"/>
                <a:ea typeface="黑体" panose="02010609060101010101" pitchFamily="49" charset="-122"/>
              </a:rPr>
              <a:t>abort</a:t>
            </a:r>
            <a:r>
              <a:rPr lang="zh-CN" altLang="en-US" b="1" dirty="0">
                <a:latin typeface="黑体" panose="02010609060101010101" pitchFamily="49" charset="-122"/>
                <a:ea typeface="黑体" panose="02010609060101010101" pitchFamily="49" charset="-122"/>
              </a:rPr>
              <a:t>日志：</a:t>
            </a:r>
            <a:r>
              <a:rPr lang="zh-CN" altLang="en-US" dirty="0"/>
              <a:t>当回滚事务</a:t>
            </a:r>
            <a:r>
              <a:rPr lang="en-US" altLang="zh-CN" dirty="0"/>
              <a:t>Ti</a:t>
            </a:r>
            <a:r>
              <a:rPr lang="zh-CN" altLang="en-US" dirty="0"/>
              <a:t>的所有</a:t>
            </a:r>
            <a:r>
              <a:rPr lang="en-US" altLang="zh-CN" dirty="0"/>
              <a:t>undo</a:t>
            </a:r>
            <a:r>
              <a:rPr lang="zh-CN" altLang="en-US" dirty="0"/>
              <a:t>操作都完成后，系统为该事务写一个</a:t>
            </a:r>
            <a:r>
              <a:rPr lang="en-US" altLang="zh-CN" dirty="0">
                <a:solidFill>
                  <a:srgbClr val="FF0000"/>
                </a:solidFill>
              </a:rPr>
              <a:t>&lt;Ti abort&gt;</a:t>
            </a:r>
            <a:r>
              <a:rPr lang="zh-CN" altLang="en-US" dirty="0">
                <a:solidFill>
                  <a:srgbClr val="FF0000"/>
                </a:solidFill>
              </a:rPr>
              <a:t>日志记录</a:t>
            </a:r>
            <a:r>
              <a:rPr lang="zh-CN" altLang="en-US" dirty="0"/>
              <a:t>，表明撤销完成了，也</a:t>
            </a:r>
            <a:r>
              <a:rPr lang="zh-CN" altLang="en-US" dirty="0">
                <a:solidFill>
                  <a:srgbClr val="FF0000"/>
                </a:solidFill>
              </a:rPr>
              <a:t>对应事务的一种结束状态</a:t>
            </a:r>
            <a:r>
              <a:rPr lang="zh-CN" altLang="en-US" dirty="0"/>
              <a:t>。</a:t>
            </a:r>
            <a:endParaRPr lang="en-US" altLang="zh-CN" dirty="0"/>
          </a:p>
          <a:p>
            <a:pPr marL="0" indent="0">
              <a:buNone/>
            </a:pPr>
            <a:r>
              <a:rPr lang="zh-CN" altLang="en-US" dirty="0"/>
              <a:t>     该机制可使得每个事务的</a:t>
            </a:r>
            <a:r>
              <a:rPr lang="en-US" altLang="zh-CN" dirty="0">
                <a:solidFill>
                  <a:srgbClr val="FF0000"/>
                </a:solidFill>
              </a:rPr>
              <a:t>undo</a:t>
            </a:r>
            <a:r>
              <a:rPr lang="zh-CN" altLang="en-US" dirty="0">
                <a:solidFill>
                  <a:srgbClr val="FF0000"/>
                </a:solidFill>
              </a:rPr>
              <a:t>过程至多完整执行一遍</a:t>
            </a:r>
            <a:r>
              <a:rPr lang="zh-CN" altLang="en-US" dirty="0"/>
              <a:t>。</a:t>
            </a:r>
            <a:endParaRPr lang="en-US" altLang="zh-CN" dirty="0"/>
          </a:p>
          <a:p>
            <a:pPr marL="0" indent="0">
              <a:buNone/>
            </a:pPr>
            <a:r>
              <a:rPr lang="zh-CN" altLang="en-US" dirty="0"/>
              <a:t>     引入</a:t>
            </a:r>
            <a:r>
              <a:rPr lang="en-US" altLang="zh-CN" dirty="0"/>
              <a:t>abort</a:t>
            </a:r>
            <a:r>
              <a:rPr lang="zh-CN" altLang="en-US" dirty="0"/>
              <a:t>日志后，当发生系统崩溃后，扫描日志文件，当发现</a:t>
            </a:r>
            <a:r>
              <a:rPr lang="en-US" altLang="zh-CN" dirty="0"/>
              <a:t>&lt;Ti start&gt;</a:t>
            </a:r>
            <a:r>
              <a:rPr lang="zh-CN" altLang="en-US" dirty="0"/>
              <a:t>日志记录时：</a:t>
            </a:r>
            <a:endParaRPr lang="en-US" altLang="zh-CN" dirty="0"/>
          </a:p>
          <a:p>
            <a:pPr>
              <a:buFont typeface="Wingdings" panose="05000000000000000000" pitchFamily="2" charset="2"/>
              <a:buChar char="Ø"/>
            </a:pPr>
            <a:r>
              <a:rPr lang="zh-CN" altLang="en-US" dirty="0"/>
              <a:t>若未发现</a:t>
            </a:r>
            <a:r>
              <a:rPr lang="en-US" altLang="zh-CN" dirty="0"/>
              <a:t>&lt;Ti commit&gt;</a:t>
            </a:r>
            <a:r>
              <a:rPr lang="zh-CN" altLang="en-US" dirty="0"/>
              <a:t>，也没有</a:t>
            </a:r>
            <a:r>
              <a:rPr lang="en-US" altLang="zh-CN" dirty="0"/>
              <a:t>&lt;Ti abort&gt;</a:t>
            </a:r>
            <a:r>
              <a:rPr lang="zh-CN" altLang="en-US" dirty="0"/>
              <a:t>，则需要对该事务的所有日志记录执行撤销操作；</a:t>
            </a:r>
            <a:endParaRPr lang="en-US" altLang="zh-CN" dirty="0"/>
          </a:p>
          <a:p>
            <a:pPr>
              <a:buFont typeface="Wingdings" panose="05000000000000000000" pitchFamily="2" charset="2"/>
              <a:buChar char="Ø"/>
            </a:pPr>
            <a:r>
              <a:rPr lang="zh-CN" altLang="en-US" dirty="0"/>
              <a:t>若发现</a:t>
            </a:r>
            <a:r>
              <a:rPr lang="en-US" altLang="zh-CN" dirty="0"/>
              <a:t>&lt;Ti commit&gt;</a:t>
            </a:r>
            <a:r>
              <a:rPr lang="zh-CN" altLang="en-US" dirty="0"/>
              <a:t>或者</a:t>
            </a:r>
            <a:r>
              <a:rPr lang="en-US" altLang="zh-CN" dirty="0"/>
              <a:t>&lt;Ti abort&gt;</a:t>
            </a:r>
            <a:r>
              <a:rPr lang="zh-CN" altLang="en-US" dirty="0"/>
              <a:t>日志记录，都标识事务到达结束状态，</a:t>
            </a:r>
            <a:r>
              <a:rPr lang="zh-CN" altLang="en-US" dirty="0">
                <a:solidFill>
                  <a:srgbClr val="FF0000"/>
                </a:solidFill>
              </a:rPr>
              <a:t>都会对该事务的日志记录执行</a:t>
            </a:r>
            <a:r>
              <a:rPr lang="en-US" altLang="zh-CN" dirty="0">
                <a:solidFill>
                  <a:srgbClr val="FF0000"/>
                </a:solidFill>
              </a:rPr>
              <a:t>redo</a:t>
            </a:r>
            <a:r>
              <a:rPr lang="zh-CN" altLang="en-US" dirty="0">
                <a:solidFill>
                  <a:srgbClr val="FF0000"/>
                </a:solidFill>
              </a:rPr>
              <a:t>操作</a:t>
            </a:r>
            <a:r>
              <a:rPr lang="zh-CN" altLang="en-US" dirty="0"/>
              <a:t>。</a:t>
            </a:r>
          </a:p>
        </p:txBody>
      </p:sp>
      <p:sp>
        <p:nvSpPr>
          <p:cNvPr id="2" name="灯片编号占位符 1">
            <a:extLst>
              <a:ext uri="{FF2B5EF4-FFF2-40B4-BE49-F238E27FC236}">
                <a16:creationId xmlns:a16="http://schemas.microsoft.com/office/drawing/2014/main" id="{F58CC174-9850-4E90-BF27-3CDB9A965BF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5" name="星形: 十二角 4">
            <a:extLst>
              <a:ext uri="{FF2B5EF4-FFF2-40B4-BE49-F238E27FC236}">
                <a16:creationId xmlns:a16="http://schemas.microsoft.com/office/drawing/2014/main" id="{5D5A9963-AA62-46A0-9B7F-9D0CD91DA19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6" name="圆角矩形标注 5"/>
          <p:cNvSpPr/>
          <p:nvPr/>
        </p:nvSpPr>
        <p:spPr>
          <a:xfrm>
            <a:off x="2761184" y="5926264"/>
            <a:ext cx="5544616" cy="612648"/>
          </a:xfrm>
          <a:prstGeom prst="wedgeRoundRectCallout">
            <a:avLst>
              <a:gd name="adj1" fmla="val -748"/>
              <a:gd name="adj2" fmla="val -8866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abort</a:t>
            </a:r>
            <a:r>
              <a:rPr lang="zh-CN" altLang="en-US" dirty="0" smtClean="0"/>
              <a:t>日志让“夭折”变“提交”</a:t>
            </a:r>
            <a:endParaRPr lang="zh-CN" altLang="en-US" dirty="0"/>
          </a:p>
        </p:txBody>
      </p:sp>
    </p:spTree>
    <p:extLst>
      <p:ext uri="{BB962C8B-B14F-4D97-AF65-F5344CB8AC3E}">
        <p14:creationId xmlns:p14="http://schemas.microsoft.com/office/powerpoint/2010/main" val="9471323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02FD4BA4-CD01-45F2-AF04-691864DE0415}"/>
              </a:ext>
            </a:extLst>
          </p:cNvPr>
          <p:cNvSpPr>
            <a:spLocks noGrp="1"/>
          </p:cNvSpPr>
          <p:nvPr>
            <p:ph idx="1"/>
          </p:nvPr>
        </p:nvSpPr>
        <p:spPr>
          <a:xfrm>
            <a:off x="457200" y="836713"/>
            <a:ext cx="8229600" cy="5487888"/>
          </a:xfrm>
        </p:spPr>
        <p:txBody>
          <a:bodyPr/>
          <a:lstStyle/>
          <a:p>
            <a:pPr marL="0" indent="0">
              <a:buNone/>
            </a:pPr>
            <a:r>
              <a:rPr lang="en-US" altLang="zh-CN" sz="2400" b="1" dirty="0">
                <a:latin typeface="黑体" panose="02010609060101010101" pitchFamily="49" charset="-122"/>
                <a:ea typeface="黑体" panose="02010609060101010101" pitchFamily="49" charset="-122"/>
              </a:rPr>
              <a:t>B+</a:t>
            </a:r>
            <a:r>
              <a:rPr lang="zh-CN" altLang="en-US" sz="2400" b="1" dirty="0">
                <a:latin typeface="黑体" panose="02010609060101010101" pitchFamily="49" charset="-122"/>
                <a:ea typeface="黑体" panose="02010609060101010101" pitchFamily="49" charset="-122"/>
              </a:rPr>
              <a:t>树索引的</a:t>
            </a:r>
            <a:r>
              <a:rPr lang="en-US" altLang="zh-CN" sz="2400" b="1" dirty="0">
                <a:latin typeface="黑体" panose="02010609060101010101" pitchFamily="49" charset="-122"/>
                <a:ea typeface="黑体" panose="02010609060101010101" pitchFamily="49" charset="-122"/>
              </a:rPr>
              <a:t>undo</a:t>
            </a:r>
            <a:r>
              <a:rPr lang="zh-CN" altLang="en-US" sz="2400" b="1" dirty="0">
                <a:latin typeface="黑体" panose="02010609060101010101" pitchFamily="49" charset="-122"/>
                <a:ea typeface="黑体" panose="02010609060101010101" pitchFamily="49" charset="-122"/>
              </a:rPr>
              <a:t>操作</a:t>
            </a:r>
            <a:endParaRPr lang="en-US" altLang="zh-CN" sz="2400" dirty="0"/>
          </a:p>
          <a:p>
            <a:pPr marL="0" indent="0">
              <a:buNone/>
            </a:pPr>
            <a:r>
              <a:rPr lang="zh-CN" altLang="en-US" sz="2400" dirty="0"/>
              <a:t>存在的问题：</a:t>
            </a:r>
            <a:r>
              <a:rPr lang="zh-CN" altLang="en-US" sz="2400" dirty="0">
                <a:solidFill>
                  <a:srgbClr val="FF0000"/>
                </a:solidFill>
              </a:rPr>
              <a:t>层次索引</a:t>
            </a:r>
            <a:r>
              <a:rPr lang="zh-CN" altLang="en-US" sz="2400" dirty="0"/>
              <a:t>通常采用的并发控制策略会在获取下层结点的锁之后尽快释放祖先结点的</a:t>
            </a:r>
            <a:r>
              <a:rPr lang="zh-CN" altLang="en-US" sz="2400" dirty="0" smtClean="0"/>
              <a:t>锁</a:t>
            </a:r>
            <a:r>
              <a:rPr lang="zh-CN" altLang="en-US" sz="2400" dirty="0"/>
              <a:t>（蟹行），</a:t>
            </a:r>
            <a:r>
              <a:rPr lang="zh-CN" altLang="en-US" sz="2400" dirty="0"/>
              <a:t>因此，插入操作可能在</a:t>
            </a:r>
            <a:r>
              <a:rPr lang="en-US" altLang="zh-CN" sz="2400" dirty="0"/>
              <a:t>undo</a:t>
            </a:r>
            <a:r>
              <a:rPr lang="zh-CN" altLang="en-US" sz="2400" dirty="0"/>
              <a:t>之前已释放结点锁，从而出现其他事务已经读</a:t>
            </a:r>
            <a:r>
              <a:rPr lang="en-US" altLang="zh-CN" sz="2400" dirty="0"/>
              <a:t>/</a:t>
            </a:r>
            <a:r>
              <a:rPr lang="zh-CN" altLang="en-US" sz="2400" dirty="0"/>
              <a:t>写相关中间结点的内容。此时，若插入操作的</a:t>
            </a:r>
            <a:r>
              <a:rPr lang="en-US" altLang="zh-CN" sz="2400" dirty="0"/>
              <a:t>undo</a:t>
            </a:r>
            <a:r>
              <a:rPr lang="zh-CN" altLang="en-US" sz="2400" dirty="0"/>
              <a:t>直接用旧值代替结点的新值，则会出现并发错误。</a:t>
            </a:r>
            <a:endParaRPr lang="en-US" altLang="zh-CN" sz="2400" dirty="0"/>
          </a:p>
          <a:p>
            <a:pPr marL="0" indent="0">
              <a:buNone/>
            </a:pPr>
            <a:endParaRPr lang="en-US" altLang="zh-CN" sz="2400" dirty="0"/>
          </a:p>
          <a:p>
            <a:pPr marL="0" indent="0">
              <a:buNone/>
            </a:pPr>
            <a:r>
              <a:rPr lang="zh-CN" altLang="en-US" sz="2400" b="1" dirty="0">
                <a:latin typeface="黑体" panose="02010609060101010101" pitchFamily="49" charset="-122"/>
                <a:ea typeface="黑体" panose="02010609060101010101" pitchFamily="49" charset="-122"/>
              </a:rPr>
              <a:t>解决思路：</a:t>
            </a:r>
            <a:r>
              <a:rPr lang="zh-CN" altLang="en-US" sz="2400" dirty="0"/>
              <a:t>在</a:t>
            </a:r>
            <a:r>
              <a:rPr lang="en-US" altLang="zh-CN" sz="2400" dirty="0"/>
              <a:t>B+</a:t>
            </a:r>
            <a:r>
              <a:rPr lang="zh-CN" altLang="en-US" sz="2400" dirty="0"/>
              <a:t>树上的插入和删除操作</a:t>
            </a:r>
            <a:r>
              <a:rPr lang="zh-CN" altLang="en-US" sz="2400" dirty="0">
                <a:solidFill>
                  <a:srgbClr val="FF0000"/>
                </a:solidFill>
              </a:rPr>
              <a:t>采用逻辑</a:t>
            </a:r>
            <a:r>
              <a:rPr lang="zh-CN" altLang="en-US" sz="2400" dirty="0" smtClean="0">
                <a:solidFill>
                  <a:srgbClr val="FF0000"/>
                </a:solidFill>
              </a:rPr>
              <a:t>操作（便于撤销）</a:t>
            </a:r>
            <a:r>
              <a:rPr lang="zh-CN" altLang="en-US" sz="2400" dirty="0" smtClean="0"/>
              <a:t>，</a:t>
            </a:r>
            <a:r>
              <a:rPr lang="zh-CN" altLang="en-US" sz="2400" dirty="0"/>
              <a:t>同时</a:t>
            </a:r>
            <a:r>
              <a:rPr lang="zh-CN" altLang="en-US" sz="2400" dirty="0">
                <a:solidFill>
                  <a:srgbClr val="FF0000"/>
                </a:solidFill>
              </a:rPr>
              <a:t>使用逻辑和物理日志</a:t>
            </a:r>
            <a:r>
              <a:rPr lang="zh-CN" altLang="en-US" sz="2400" dirty="0"/>
              <a:t>。</a:t>
            </a:r>
            <a:endParaRPr lang="en-US" altLang="zh-CN" sz="2400" dirty="0"/>
          </a:p>
        </p:txBody>
      </p:sp>
      <p:sp>
        <p:nvSpPr>
          <p:cNvPr id="2" name="灯片编号占位符 1">
            <a:extLst>
              <a:ext uri="{FF2B5EF4-FFF2-40B4-BE49-F238E27FC236}">
                <a16:creationId xmlns:a16="http://schemas.microsoft.com/office/drawing/2014/main" id="{F58CC174-9850-4E90-BF27-3CDB9A965BF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5" name="星形: 十二角 4">
            <a:extLst>
              <a:ext uri="{FF2B5EF4-FFF2-40B4-BE49-F238E27FC236}">
                <a16:creationId xmlns:a16="http://schemas.microsoft.com/office/drawing/2014/main" id="{5D5A9963-AA62-46A0-9B7F-9D0CD91DA19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18897955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02FD4BA4-CD01-45F2-AF04-691864DE0415}"/>
              </a:ext>
            </a:extLst>
          </p:cNvPr>
          <p:cNvSpPr>
            <a:spLocks noGrp="1"/>
          </p:cNvSpPr>
          <p:nvPr>
            <p:ph idx="1"/>
          </p:nvPr>
        </p:nvSpPr>
        <p:spPr>
          <a:xfrm>
            <a:off x="457200" y="836713"/>
            <a:ext cx="8363272" cy="5487888"/>
          </a:xfrm>
        </p:spPr>
        <p:txBody>
          <a:bodyPr/>
          <a:lstStyle/>
          <a:p>
            <a:pPr marL="0" indent="0">
              <a:buNone/>
            </a:pPr>
            <a:r>
              <a:rPr lang="zh-CN" altLang="en-US" sz="2400" b="1" dirty="0">
                <a:latin typeface="黑体" panose="02010609060101010101" pitchFamily="49" charset="-122"/>
                <a:ea typeface="黑体" panose="02010609060101010101" pitchFamily="49" charset="-122"/>
              </a:rPr>
              <a:t>索引更新过程：</a:t>
            </a:r>
            <a:endParaRPr lang="en-US" altLang="zh-CN" sz="2400" b="1" dirty="0">
              <a:latin typeface="黑体" panose="02010609060101010101" pitchFamily="49" charset="-122"/>
              <a:ea typeface="黑体" panose="02010609060101010101" pitchFamily="49" charset="-122"/>
            </a:endParaRPr>
          </a:p>
          <a:p>
            <a:pPr marL="0" indent="0">
              <a:buNone/>
            </a:pPr>
            <a:r>
              <a:rPr lang="zh-CN" altLang="en-US" sz="2400" dirty="0"/>
              <a:t>（</a:t>
            </a:r>
            <a:r>
              <a:rPr lang="en-US" altLang="zh-CN" sz="2400" dirty="0"/>
              <a:t>1</a:t>
            </a:r>
            <a:r>
              <a:rPr lang="zh-CN" altLang="en-US" sz="2400" dirty="0"/>
              <a:t>）在执行修改索引的操作之前，事务</a:t>
            </a:r>
            <a:r>
              <a:rPr lang="en-US" altLang="zh-CN" sz="2400" dirty="0"/>
              <a:t>Ti</a:t>
            </a:r>
            <a:r>
              <a:rPr lang="zh-CN" altLang="en-US" sz="2400" dirty="0"/>
              <a:t>创建一个</a:t>
            </a:r>
            <a:r>
              <a:rPr lang="en-US" altLang="zh-CN" sz="2400" dirty="0"/>
              <a:t>&lt;T</a:t>
            </a:r>
            <a:r>
              <a:rPr lang="en-US" altLang="zh-CN" sz="2400" baseline="-25000" dirty="0"/>
              <a:t>i</a:t>
            </a:r>
            <a:r>
              <a:rPr lang="zh-CN" altLang="en-US" sz="2400" dirty="0"/>
              <a:t>，</a:t>
            </a:r>
            <a:r>
              <a:rPr lang="en-US" altLang="zh-CN" sz="2400" dirty="0">
                <a:solidFill>
                  <a:srgbClr val="FF0000"/>
                </a:solidFill>
              </a:rPr>
              <a:t>O</a:t>
            </a:r>
            <a:r>
              <a:rPr lang="en-US" altLang="zh-CN" sz="2400" baseline="-25000" dirty="0">
                <a:solidFill>
                  <a:srgbClr val="FF0000"/>
                </a:solidFill>
              </a:rPr>
              <a:t>j</a:t>
            </a:r>
            <a:r>
              <a:rPr lang="zh-CN" altLang="en-US" sz="2400" dirty="0"/>
              <a:t>，</a:t>
            </a:r>
            <a:r>
              <a:rPr lang="en-US" altLang="zh-CN" sz="2400" dirty="0">
                <a:solidFill>
                  <a:srgbClr val="FF0000"/>
                </a:solidFill>
              </a:rPr>
              <a:t>operation-begin</a:t>
            </a:r>
            <a:r>
              <a:rPr lang="en-US" altLang="zh-CN" sz="2400" dirty="0"/>
              <a:t>&gt;</a:t>
            </a:r>
            <a:r>
              <a:rPr lang="zh-CN" altLang="en-US" sz="2400" dirty="0"/>
              <a:t>日志记录，</a:t>
            </a:r>
            <a:r>
              <a:rPr lang="en-US" altLang="zh-CN" sz="2400" dirty="0"/>
              <a:t> O</a:t>
            </a:r>
            <a:r>
              <a:rPr lang="en-US" altLang="zh-CN" sz="2400" baseline="-25000" dirty="0"/>
              <a:t>j</a:t>
            </a:r>
            <a:r>
              <a:rPr lang="zh-CN" altLang="en-US" sz="2400" dirty="0"/>
              <a:t> 为操作实例的唯一标识；</a:t>
            </a:r>
            <a:endParaRPr lang="en-US" altLang="zh-CN" sz="2400" dirty="0"/>
          </a:p>
          <a:p>
            <a:pPr marL="0" indent="0">
              <a:buNone/>
            </a:pPr>
            <a:r>
              <a:rPr lang="zh-CN" altLang="en-US" sz="2400" dirty="0"/>
              <a:t>（</a:t>
            </a:r>
            <a:r>
              <a:rPr lang="en-US" altLang="zh-CN" sz="2400" dirty="0"/>
              <a:t>2</a:t>
            </a:r>
            <a:r>
              <a:rPr lang="zh-CN" altLang="en-US" sz="2400" dirty="0"/>
              <a:t>）开始记录后，操作所做的所有更新按正常方式创建更新日志记录，</a:t>
            </a:r>
            <a:r>
              <a:rPr lang="zh-CN" altLang="en-US" sz="2400" dirty="0">
                <a:solidFill>
                  <a:srgbClr val="FF0000"/>
                </a:solidFill>
              </a:rPr>
              <a:t>对应物理日志记录</a:t>
            </a:r>
            <a:r>
              <a:rPr lang="zh-CN" altLang="en-US" sz="2400" dirty="0"/>
              <a:t>；</a:t>
            </a:r>
            <a:endParaRPr lang="en-US" altLang="zh-CN" sz="2400" dirty="0"/>
          </a:p>
          <a:p>
            <a:pPr marL="0" indent="0">
              <a:buNone/>
            </a:pPr>
            <a:r>
              <a:rPr lang="zh-CN" altLang="en-US" sz="2400" dirty="0"/>
              <a:t>（</a:t>
            </a:r>
            <a:r>
              <a:rPr lang="en-US" altLang="zh-CN" sz="2400" dirty="0"/>
              <a:t>3</a:t>
            </a:r>
            <a:r>
              <a:rPr lang="zh-CN" altLang="en-US" sz="2400" dirty="0"/>
              <a:t>）操作结束后，写入一个形如</a:t>
            </a:r>
            <a:r>
              <a:rPr lang="en-US" altLang="zh-CN" sz="2400" dirty="0"/>
              <a:t>&lt;T</a:t>
            </a:r>
            <a:r>
              <a:rPr lang="en-US" altLang="zh-CN" sz="2400" baseline="-25000" dirty="0"/>
              <a:t>i</a:t>
            </a:r>
            <a:r>
              <a:rPr lang="zh-CN" altLang="en-US" sz="2400" dirty="0"/>
              <a:t>，</a:t>
            </a:r>
            <a:r>
              <a:rPr lang="en-US" altLang="zh-CN" sz="2400" dirty="0"/>
              <a:t>O</a:t>
            </a:r>
            <a:r>
              <a:rPr lang="en-US" altLang="zh-CN" sz="2400" baseline="-25000" dirty="0"/>
              <a:t>j</a:t>
            </a:r>
            <a:r>
              <a:rPr lang="zh-CN" altLang="en-US" sz="2400" dirty="0"/>
              <a:t>，</a:t>
            </a:r>
            <a:r>
              <a:rPr lang="en-US" altLang="zh-CN" sz="2400" dirty="0">
                <a:solidFill>
                  <a:srgbClr val="FF0000"/>
                </a:solidFill>
              </a:rPr>
              <a:t>operation-end</a:t>
            </a:r>
            <a:r>
              <a:rPr lang="zh-CN" altLang="en-US" sz="2400" dirty="0"/>
              <a:t>，</a:t>
            </a:r>
            <a:r>
              <a:rPr lang="en-US" altLang="zh-CN" sz="2400" dirty="0">
                <a:solidFill>
                  <a:srgbClr val="FF0000"/>
                </a:solidFill>
              </a:rPr>
              <a:t>U</a:t>
            </a:r>
            <a:r>
              <a:rPr lang="en-US" altLang="zh-CN" sz="2400" dirty="0"/>
              <a:t>&gt;</a:t>
            </a:r>
            <a:r>
              <a:rPr lang="zh-CN" altLang="en-US" sz="2400" dirty="0"/>
              <a:t>的日志记录，</a:t>
            </a:r>
            <a:r>
              <a:rPr lang="en-US" altLang="zh-CN" sz="2400" dirty="0"/>
              <a:t> </a:t>
            </a:r>
            <a:r>
              <a:rPr lang="zh-CN" altLang="en-US" sz="2400" dirty="0"/>
              <a:t>其中</a:t>
            </a:r>
            <a:r>
              <a:rPr lang="en-US" altLang="zh-CN" sz="2400" dirty="0">
                <a:solidFill>
                  <a:srgbClr val="FF0000"/>
                </a:solidFill>
              </a:rPr>
              <a:t>U</a:t>
            </a:r>
            <a:r>
              <a:rPr lang="zh-CN" altLang="en-US" sz="2400" dirty="0">
                <a:solidFill>
                  <a:srgbClr val="FF0000"/>
                </a:solidFill>
              </a:rPr>
              <a:t>包含</a:t>
            </a:r>
            <a:r>
              <a:rPr lang="en-US" altLang="zh-CN" sz="2400" dirty="0">
                <a:solidFill>
                  <a:srgbClr val="FF0000"/>
                </a:solidFill>
              </a:rPr>
              <a:t>undo</a:t>
            </a:r>
            <a:r>
              <a:rPr lang="zh-CN" altLang="en-US" sz="2400" dirty="0">
                <a:solidFill>
                  <a:srgbClr val="FF0000"/>
                </a:solidFill>
              </a:rPr>
              <a:t>信息，对应逻辑日志记录</a:t>
            </a:r>
            <a:r>
              <a:rPr lang="zh-CN" altLang="en-US" sz="2400" dirty="0"/>
              <a:t>，例如插入的</a:t>
            </a:r>
            <a:r>
              <a:rPr lang="en-US" altLang="zh-CN" sz="2400" dirty="0"/>
              <a:t>undo</a:t>
            </a:r>
            <a:r>
              <a:rPr lang="zh-CN" altLang="en-US" sz="2400" dirty="0"/>
              <a:t>信息为删除。</a:t>
            </a:r>
            <a:endParaRPr lang="en-US" altLang="zh-CN" sz="2400" dirty="0"/>
          </a:p>
          <a:p>
            <a:pPr marL="0" indent="0">
              <a:buNone/>
            </a:pPr>
            <a:r>
              <a:rPr lang="zh-CN" altLang="en-US" sz="2400" dirty="0">
                <a:solidFill>
                  <a:srgbClr val="FF0000"/>
                </a:solidFill>
              </a:rPr>
              <a:t>该过程中，逻辑日志仅用于撤销，</a:t>
            </a:r>
            <a:r>
              <a:rPr lang="zh-CN" altLang="en-US" sz="2400" dirty="0"/>
              <a:t>不用于重做。</a:t>
            </a:r>
            <a:endParaRPr lang="en-US" altLang="zh-CN" sz="2400" dirty="0"/>
          </a:p>
        </p:txBody>
      </p:sp>
      <p:sp>
        <p:nvSpPr>
          <p:cNvPr id="2" name="灯片编号占位符 1">
            <a:extLst>
              <a:ext uri="{FF2B5EF4-FFF2-40B4-BE49-F238E27FC236}">
                <a16:creationId xmlns:a16="http://schemas.microsoft.com/office/drawing/2014/main" id="{F58CC174-9850-4E90-BF27-3CDB9A965BF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5" name="星形: 十二角 4">
            <a:extLst>
              <a:ext uri="{FF2B5EF4-FFF2-40B4-BE49-F238E27FC236}">
                <a16:creationId xmlns:a16="http://schemas.microsoft.com/office/drawing/2014/main" id="{5D5A9963-AA62-46A0-9B7F-9D0CD91DA19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4786720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02FD4BA4-CD01-45F2-AF04-691864DE0415}"/>
              </a:ext>
            </a:extLst>
          </p:cNvPr>
          <p:cNvSpPr>
            <a:spLocks noGrp="1"/>
          </p:cNvSpPr>
          <p:nvPr>
            <p:ph idx="1"/>
          </p:nvPr>
        </p:nvSpPr>
        <p:spPr>
          <a:xfrm>
            <a:off x="457200" y="836713"/>
            <a:ext cx="8229600" cy="5487888"/>
          </a:xfrm>
        </p:spPr>
        <p:txBody>
          <a:bodyPr/>
          <a:lstStyle/>
          <a:p>
            <a:pPr marL="0" indent="0">
              <a:buNone/>
            </a:pPr>
            <a:r>
              <a:rPr lang="zh-CN" altLang="en-US" sz="2400" b="1" dirty="0">
                <a:latin typeface="黑体" panose="02010609060101010101" pitchFamily="49" charset="-122"/>
                <a:ea typeface="黑体" panose="02010609060101010101" pitchFamily="49" charset="-122"/>
              </a:rPr>
              <a:t>引入索引逻辑日志后的恢复动作原理：</a:t>
            </a:r>
            <a:endParaRPr lang="en-US" altLang="zh-CN" sz="2400" dirty="0"/>
          </a:p>
          <a:p>
            <a:pPr marL="0" indent="0">
              <a:buNone/>
            </a:pPr>
            <a:r>
              <a:rPr lang="zh-CN" altLang="en-US" sz="2400" dirty="0"/>
              <a:t>     新增加的“</a:t>
            </a:r>
            <a:r>
              <a:rPr lang="en-US" altLang="zh-CN" sz="2400" dirty="0"/>
              <a:t>operation-end</a:t>
            </a:r>
            <a:r>
              <a:rPr lang="zh-CN" altLang="en-US" sz="2400" dirty="0"/>
              <a:t>类型日志记录”</a:t>
            </a:r>
            <a:r>
              <a:rPr lang="zh-CN" altLang="en-US" sz="2400" dirty="0">
                <a:solidFill>
                  <a:srgbClr val="FF0000"/>
                </a:solidFill>
              </a:rPr>
              <a:t>标识已完成的逻辑操作</a:t>
            </a:r>
            <a:r>
              <a:rPr lang="zh-CN" altLang="en-US" sz="2400" dirty="0"/>
              <a:t>，其</a:t>
            </a:r>
            <a:r>
              <a:rPr lang="zh-CN" altLang="en-US" sz="2400" dirty="0">
                <a:solidFill>
                  <a:srgbClr val="FF0000"/>
                </a:solidFill>
              </a:rPr>
              <a:t>回滚和其他操作不同</a:t>
            </a:r>
            <a:r>
              <a:rPr lang="zh-CN" altLang="en-US" sz="2400" dirty="0" smtClean="0"/>
              <a:t>。、</a:t>
            </a:r>
            <a:endParaRPr lang="en-US" altLang="zh-CN" sz="2400" dirty="0" smtClean="0"/>
          </a:p>
          <a:p>
            <a:pPr marL="0" indent="0">
              <a:buNone/>
            </a:pP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a:t>
            </a:r>
            <a:endParaRPr lang="en-US" altLang="zh-CN" sz="2400" dirty="0"/>
          </a:p>
          <a:p>
            <a:pPr marL="0" indent="0">
              <a:buNone/>
            </a:pPr>
            <a:r>
              <a:rPr lang="zh-CN" altLang="en-US" sz="2400" dirty="0"/>
              <a:t>     一旦系统发现一个</a:t>
            </a:r>
            <a:r>
              <a:rPr lang="en-US" altLang="zh-CN" sz="2400" dirty="0"/>
              <a:t>&lt;T</a:t>
            </a:r>
            <a:r>
              <a:rPr lang="en-US" altLang="zh-CN" sz="2400" baseline="-25000" dirty="0"/>
              <a:t>i</a:t>
            </a:r>
            <a:r>
              <a:rPr lang="zh-CN" altLang="en-US" sz="2400" dirty="0"/>
              <a:t>，</a:t>
            </a:r>
            <a:r>
              <a:rPr lang="en-US" altLang="zh-CN" sz="2400" dirty="0"/>
              <a:t>O</a:t>
            </a:r>
            <a:r>
              <a:rPr lang="en-US" altLang="zh-CN" sz="2400" baseline="-25000" dirty="0"/>
              <a:t>j</a:t>
            </a:r>
            <a:r>
              <a:rPr lang="zh-CN" altLang="en-US" sz="2400" dirty="0"/>
              <a:t>，</a:t>
            </a:r>
            <a:r>
              <a:rPr lang="en-US" altLang="zh-CN" sz="2400" dirty="0"/>
              <a:t>operation-end</a:t>
            </a:r>
            <a:r>
              <a:rPr lang="zh-CN" altLang="en-US" sz="2400" dirty="0"/>
              <a:t>，</a:t>
            </a:r>
            <a:r>
              <a:rPr lang="en-US" altLang="zh-CN" sz="2400" dirty="0"/>
              <a:t>U&gt;</a:t>
            </a:r>
            <a:r>
              <a:rPr lang="zh-CN" altLang="en-US" sz="2400" dirty="0"/>
              <a:t>的日志记录，</a:t>
            </a:r>
            <a:r>
              <a:rPr lang="en-US" altLang="zh-CN" sz="2400" dirty="0"/>
              <a:t> </a:t>
            </a:r>
            <a:r>
              <a:rPr lang="zh-CN" altLang="en-US" sz="2400" dirty="0"/>
              <a:t>就使用其中的</a:t>
            </a:r>
            <a:r>
              <a:rPr lang="en-US" altLang="zh-CN" sz="2400" dirty="0"/>
              <a:t>U</a:t>
            </a:r>
            <a:r>
              <a:rPr lang="zh-CN" altLang="en-US" sz="2400" dirty="0"/>
              <a:t>信息</a:t>
            </a:r>
            <a:r>
              <a:rPr lang="zh-CN" altLang="en-US" sz="2400" dirty="0">
                <a:solidFill>
                  <a:srgbClr val="FF0000"/>
                </a:solidFill>
              </a:rPr>
              <a:t>执行逻辑</a:t>
            </a:r>
            <a:r>
              <a:rPr lang="en-US" altLang="zh-CN" sz="2400" dirty="0">
                <a:solidFill>
                  <a:srgbClr val="FF0000"/>
                </a:solidFill>
              </a:rPr>
              <a:t>undo</a:t>
            </a:r>
            <a:r>
              <a:rPr lang="zh-CN" altLang="en-US" sz="2400" dirty="0"/>
              <a:t>，但是</a:t>
            </a:r>
            <a:r>
              <a:rPr lang="zh-CN" altLang="en-US" sz="2400" dirty="0">
                <a:solidFill>
                  <a:srgbClr val="FF0000"/>
                </a:solidFill>
              </a:rPr>
              <a:t>逻辑</a:t>
            </a:r>
            <a:r>
              <a:rPr lang="en-US" altLang="zh-CN" sz="2400" dirty="0">
                <a:solidFill>
                  <a:srgbClr val="FF0000"/>
                </a:solidFill>
              </a:rPr>
              <a:t>undo</a:t>
            </a:r>
            <a:r>
              <a:rPr lang="zh-CN" altLang="en-US" sz="2400" dirty="0">
                <a:solidFill>
                  <a:srgbClr val="FF0000"/>
                </a:solidFill>
              </a:rPr>
              <a:t>过程中依然会对产生的内容更新生成物理</a:t>
            </a:r>
            <a:r>
              <a:rPr lang="en-US" altLang="zh-CN" sz="2400" dirty="0">
                <a:solidFill>
                  <a:srgbClr val="FF0000"/>
                </a:solidFill>
              </a:rPr>
              <a:t>undo</a:t>
            </a:r>
            <a:r>
              <a:rPr lang="zh-CN" altLang="en-US" sz="2400" dirty="0">
                <a:solidFill>
                  <a:srgbClr val="FF0000"/>
                </a:solidFill>
              </a:rPr>
              <a:t>日志</a:t>
            </a:r>
            <a:r>
              <a:rPr lang="zh-CN" altLang="en-US" sz="2400" dirty="0"/>
              <a:t>（补偿日志）</a:t>
            </a:r>
            <a:r>
              <a:rPr lang="zh-CN" altLang="en-US" sz="2400" dirty="0" smtClean="0"/>
              <a:t>。</a:t>
            </a:r>
            <a:endParaRPr lang="en-US" altLang="zh-CN" sz="2400" dirty="0" smtClean="0"/>
          </a:p>
          <a:p>
            <a:pPr marL="0" indent="0">
              <a:buNone/>
            </a:pPr>
            <a:endParaRPr lang="en-US" altLang="zh-CN" sz="2400" dirty="0"/>
          </a:p>
          <a:p>
            <a:pPr marL="0" indent="0">
              <a:buNone/>
            </a:pPr>
            <a:r>
              <a:rPr lang="zh-CN" altLang="en-US" sz="2400" dirty="0"/>
              <a:t>     执行完逻辑</a:t>
            </a:r>
            <a:r>
              <a:rPr lang="en-US" altLang="zh-CN" sz="2400" dirty="0"/>
              <a:t>undo</a:t>
            </a:r>
            <a:r>
              <a:rPr lang="zh-CN" altLang="en-US" sz="2400" dirty="0"/>
              <a:t>后，写入一条</a:t>
            </a:r>
            <a:r>
              <a:rPr lang="en-US" altLang="zh-CN" sz="2400" dirty="0"/>
              <a:t>&lt;T</a:t>
            </a:r>
            <a:r>
              <a:rPr lang="en-US" altLang="zh-CN" sz="2400" baseline="-25000" dirty="0"/>
              <a:t>i</a:t>
            </a:r>
            <a:r>
              <a:rPr lang="zh-CN" altLang="en-US" sz="2400" dirty="0"/>
              <a:t>，</a:t>
            </a:r>
            <a:r>
              <a:rPr lang="en-US" altLang="zh-CN" sz="2400" dirty="0"/>
              <a:t>O</a:t>
            </a:r>
            <a:r>
              <a:rPr lang="en-US" altLang="zh-CN" sz="2400" baseline="-25000" dirty="0"/>
              <a:t>j</a:t>
            </a:r>
            <a:r>
              <a:rPr lang="zh-CN" altLang="en-US" sz="2400" dirty="0"/>
              <a:t>，</a:t>
            </a:r>
            <a:r>
              <a:rPr lang="en-US" altLang="zh-CN" sz="2400" dirty="0">
                <a:solidFill>
                  <a:srgbClr val="FF0000"/>
                </a:solidFill>
              </a:rPr>
              <a:t>operation-abort</a:t>
            </a:r>
            <a:r>
              <a:rPr lang="en-US" altLang="zh-CN" sz="2400" dirty="0"/>
              <a:t>&gt;</a:t>
            </a:r>
            <a:r>
              <a:rPr lang="zh-CN" altLang="en-US" sz="2400" dirty="0"/>
              <a:t>日志记录，表示索引</a:t>
            </a:r>
            <a:r>
              <a:rPr lang="zh-CN" altLang="en-US" sz="2400" dirty="0" smtClean="0"/>
              <a:t>操作回滚完成</a:t>
            </a:r>
            <a:r>
              <a:rPr lang="zh-CN" altLang="en-US" sz="2400" dirty="0"/>
              <a:t>。</a:t>
            </a:r>
            <a:r>
              <a:rPr lang="zh-CN" altLang="en-US" sz="2400" dirty="0">
                <a:solidFill>
                  <a:srgbClr val="FF0000"/>
                </a:solidFill>
              </a:rPr>
              <a:t>之后，恢复动作直接跳过</a:t>
            </a:r>
            <a:r>
              <a:rPr lang="en-US" altLang="zh-CN" sz="2400" dirty="0">
                <a:solidFill>
                  <a:srgbClr val="FF0000"/>
                </a:solidFill>
              </a:rPr>
              <a:t>T</a:t>
            </a:r>
            <a:r>
              <a:rPr lang="en-US" altLang="zh-CN" sz="2400" baseline="-25000" dirty="0">
                <a:solidFill>
                  <a:srgbClr val="FF0000"/>
                </a:solidFill>
              </a:rPr>
              <a:t>i</a:t>
            </a:r>
            <a:r>
              <a:rPr lang="zh-CN" altLang="en-US" sz="2400" dirty="0">
                <a:solidFill>
                  <a:srgbClr val="FF0000"/>
                </a:solidFill>
              </a:rPr>
              <a:t>之前的日志记录，直至遇到</a:t>
            </a:r>
            <a:r>
              <a:rPr lang="en-US" altLang="zh-CN" sz="2400" dirty="0">
                <a:solidFill>
                  <a:srgbClr val="FF0000"/>
                </a:solidFill>
              </a:rPr>
              <a:t>&lt;T</a:t>
            </a:r>
            <a:r>
              <a:rPr lang="en-US" altLang="zh-CN" sz="2400" baseline="-25000" dirty="0">
                <a:solidFill>
                  <a:srgbClr val="FF0000"/>
                </a:solidFill>
              </a:rPr>
              <a:t>i</a:t>
            </a:r>
            <a:r>
              <a:rPr lang="zh-CN" altLang="en-US" sz="2400" dirty="0">
                <a:solidFill>
                  <a:srgbClr val="FF0000"/>
                </a:solidFill>
              </a:rPr>
              <a:t>，</a:t>
            </a:r>
            <a:r>
              <a:rPr lang="en-US" altLang="zh-CN" sz="2400" dirty="0">
                <a:solidFill>
                  <a:srgbClr val="FF0000"/>
                </a:solidFill>
              </a:rPr>
              <a:t>O</a:t>
            </a:r>
            <a:r>
              <a:rPr lang="en-US" altLang="zh-CN" sz="2400" baseline="-25000" dirty="0">
                <a:solidFill>
                  <a:srgbClr val="FF0000"/>
                </a:solidFill>
              </a:rPr>
              <a:t>j</a:t>
            </a:r>
            <a:r>
              <a:rPr lang="zh-CN" altLang="en-US" sz="2400" dirty="0">
                <a:solidFill>
                  <a:srgbClr val="FF0000"/>
                </a:solidFill>
              </a:rPr>
              <a:t>，</a:t>
            </a:r>
            <a:r>
              <a:rPr lang="en-US" altLang="zh-CN" sz="2400" dirty="0">
                <a:solidFill>
                  <a:srgbClr val="FF0000"/>
                </a:solidFill>
              </a:rPr>
              <a:t>operation-begin&gt;</a:t>
            </a:r>
            <a:r>
              <a:rPr lang="zh-CN" altLang="en-US" sz="2400" dirty="0">
                <a:solidFill>
                  <a:srgbClr val="FF0000"/>
                </a:solidFill>
              </a:rPr>
              <a:t>日志记录。</a:t>
            </a:r>
            <a:endParaRPr lang="en-US" altLang="zh-CN" sz="2400" dirty="0">
              <a:solidFill>
                <a:srgbClr val="FF0000"/>
              </a:solidFill>
            </a:endParaRPr>
          </a:p>
        </p:txBody>
      </p:sp>
      <p:sp>
        <p:nvSpPr>
          <p:cNvPr id="2" name="灯片编号占位符 1">
            <a:extLst>
              <a:ext uri="{FF2B5EF4-FFF2-40B4-BE49-F238E27FC236}">
                <a16:creationId xmlns:a16="http://schemas.microsoft.com/office/drawing/2014/main" id="{F58CC174-9850-4E90-BF27-3CDB9A965BF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5" name="星形: 十二角 4">
            <a:extLst>
              <a:ext uri="{FF2B5EF4-FFF2-40B4-BE49-F238E27FC236}">
                <a16:creationId xmlns:a16="http://schemas.microsoft.com/office/drawing/2014/main" id="{5D5A9963-AA62-46A0-9B7F-9D0CD91DA19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20831311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02FD4BA4-CD01-45F2-AF04-691864DE0415}"/>
              </a:ext>
            </a:extLst>
          </p:cNvPr>
          <p:cNvSpPr>
            <a:spLocks noGrp="1"/>
          </p:cNvSpPr>
          <p:nvPr>
            <p:ph idx="1"/>
          </p:nvPr>
        </p:nvSpPr>
        <p:spPr>
          <a:xfrm>
            <a:off x="457200" y="836713"/>
            <a:ext cx="8229600" cy="5487888"/>
          </a:xfrm>
        </p:spPr>
        <p:txBody>
          <a:bodyPr/>
          <a:lstStyle/>
          <a:p>
            <a:pPr marL="0" indent="0">
              <a:buNone/>
            </a:pPr>
            <a:r>
              <a:rPr lang="zh-CN" altLang="en-US" sz="2400" b="1" dirty="0">
                <a:latin typeface="黑体" panose="02010609060101010101" pitchFamily="49" charset="-122"/>
                <a:ea typeface="黑体" panose="02010609060101010101" pitchFamily="49" charset="-122"/>
              </a:rPr>
              <a:t>引入索引逻辑日志后的恢复动作原理（续）：</a:t>
            </a:r>
            <a:endParaRPr lang="en-US" altLang="zh-CN" sz="2400" dirty="0"/>
          </a:p>
          <a:p>
            <a:pPr marL="0" indent="0">
              <a:buNone/>
            </a:pPr>
            <a:r>
              <a:rPr lang="zh-CN" altLang="en-US" sz="2400" dirty="0"/>
              <a:t>     常规恢复时，如果遇到一个</a:t>
            </a:r>
            <a:r>
              <a:rPr lang="en-US" altLang="zh-CN" sz="2400" dirty="0"/>
              <a:t>&lt;T</a:t>
            </a:r>
            <a:r>
              <a:rPr lang="en-US" altLang="zh-CN" sz="2400" baseline="-25000" dirty="0"/>
              <a:t>i</a:t>
            </a:r>
            <a:r>
              <a:rPr lang="zh-CN" altLang="en-US" sz="2400" dirty="0"/>
              <a:t>，</a:t>
            </a:r>
            <a:r>
              <a:rPr lang="en-US" altLang="zh-CN" sz="2400" dirty="0"/>
              <a:t>O</a:t>
            </a:r>
            <a:r>
              <a:rPr lang="en-US" altLang="zh-CN" sz="2400" baseline="-25000" dirty="0"/>
              <a:t>j</a:t>
            </a:r>
            <a:r>
              <a:rPr lang="zh-CN" altLang="en-US" sz="2400" dirty="0"/>
              <a:t>，</a:t>
            </a:r>
            <a:r>
              <a:rPr lang="en-US" altLang="zh-CN" sz="2400" dirty="0"/>
              <a:t>operation-abort&gt;</a:t>
            </a:r>
            <a:r>
              <a:rPr lang="zh-CN" altLang="en-US" sz="2400" dirty="0"/>
              <a:t>日志记录，则</a:t>
            </a:r>
            <a:r>
              <a:rPr lang="zh-CN" altLang="en-US" sz="2400" dirty="0">
                <a:solidFill>
                  <a:srgbClr val="FF0000"/>
                </a:solidFill>
              </a:rPr>
              <a:t>跳过</a:t>
            </a:r>
            <a:r>
              <a:rPr lang="en-US" altLang="zh-CN" sz="2400" dirty="0">
                <a:solidFill>
                  <a:srgbClr val="FF0000"/>
                </a:solidFill>
              </a:rPr>
              <a:t>T</a:t>
            </a:r>
            <a:r>
              <a:rPr lang="en-US" altLang="zh-CN" sz="2400" baseline="-25000" dirty="0">
                <a:solidFill>
                  <a:srgbClr val="FF0000"/>
                </a:solidFill>
              </a:rPr>
              <a:t>i</a:t>
            </a:r>
            <a:r>
              <a:rPr lang="zh-CN" altLang="en-US" sz="2400" dirty="0">
                <a:solidFill>
                  <a:srgbClr val="FF0000"/>
                </a:solidFill>
              </a:rPr>
              <a:t>中</a:t>
            </a:r>
            <a:r>
              <a:rPr lang="en-US" altLang="zh-CN" sz="2400" dirty="0">
                <a:solidFill>
                  <a:srgbClr val="FF0000"/>
                </a:solidFill>
              </a:rPr>
              <a:t>O</a:t>
            </a:r>
            <a:r>
              <a:rPr lang="en-US" altLang="zh-CN" sz="2400" baseline="-25000" dirty="0">
                <a:solidFill>
                  <a:srgbClr val="FF0000"/>
                </a:solidFill>
              </a:rPr>
              <a:t>j</a:t>
            </a:r>
            <a:r>
              <a:rPr lang="zh-CN" altLang="en-US" sz="2400" dirty="0">
                <a:solidFill>
                  <a:srgbClr val="FF0000"/>
                </a:solidFill>
              </a:rPr>
              <a:t>前面所有的记录（包括</a:t>
            </a:r>
            <a:r>
              <a:rPr lang="en-US" altLang="zh-CN" sz="2400" dirty="0">
                <a:solidFill>
                  <a:srgbClr val="FF0000"/>
                </a:solidFill>
              </a:rPr>
              <a:t>O</a:t>
            </a:r>
            <a:r>
              <a:rPr lang="en-US" altLang="zh-CN" sz="2400" baseline="-25000" dirty="0">
                <a:solidFill>
                  <a:srgbClr val="FF0000"/>
                </a:solidFill>
              </a:rPr>
              <a:t>j</a:t>
            </a:r>
            <a:r>
              <a:rPr lang="zh-CN" altLang="en-US" sz="2400" dirty="0">
                <a:solidFill>
                  <a:srgbClr val="FF0000"/>
                </a:solidFill>
              </a:rPr>
              <a:t>的</a:t>
            </a:r>
            <a:r>
              <a:rPr lang="en-US" altLang="zh-CN" sz="2400" dirty="0">
                <a:solidFill>
                  <a:srgbClr val="FF0000"/>
                </a:solidFill>
              </a:rPr>
              <a:t>operation-end</a:t>
            </a:r>
            <a:r>
              <a:rPr lang="zh-CN" altLang="en-US" sz="2400" dirty="0">
                <a:solidFill>
                  <a:srgbClr val="FF0000"/>
                </a:solidFill>
              </a:rPr>
              <a:t>记录），</a:t>
            </a:r>
            <a:r>
              <a:rPr lang="zh-CN" altLang="en-US" sz="2400" dirty="0"/>
              <a:t>直至</a:t>
            </a:r>
            <a:r>
              <a:rPr lang="en-US" altLang="zh-CN" sz="2400" dirty="0"/>
              <a:t>&lt;T</a:t>
            </a:r>
            <a:r>
              <a:rPr lang="en-US" altLang="zh-CN" sz="2400" baseline="-25000" dirty="0"/>
              <a:t>i</a:t>
            </a:r>
            <a:r>
              <a:rPr lang="zh-CN" altLang="en-US" sz="2400" dirty="0"/>
              <a:t>，</a:t>
            </a:r>
            <a:r>
              <a:rPr lang="en-US" altLang="zh-CN" sz="2400" dirty="0"/>
              <a:t>O</a:t>
            </a:r>
            <a:r>
              <a:rPr lang="en-US" altLang="zh-CN" sz="2400" baseline="-25000" dirty="0"/>
              <a:t>j</a:t>
            </a:r>
            <a:r>
              <a:rPr lang="zh-CN" altLang="en-US" sz="2400" dirty="0"/>
              <a:t>，</a:t>
            </a:r>
            <a:r>
              <a:rPr lang="en-US" altLang="zh-CN" sz="2400" dirty="0"/>
              <a:t>operation-begin&gt;</a:t>
            </a:r>
            <a:r>
              <a:rPr lang="zh-CN" altLang="en-US" sz="2400" dirty="0"/>
              <a:t>日志记录。</a:t>
            </a:r>
            <a:endParaRPr lang="en-US" altLang="zh-CN" sz="2400" dirty="0"/>
          </a:p>
          <a:p>
            <a:pPr marL="0" indent="0">
              <a:buNone/>
            </a:pPr>
            <a:r>
              <a:rPr lang="zh-CN" altLang="en-US" sz="2400" dirty="0"/>
              <a:t>     </a:t>
            </a:r>
            <a:endParaRPr lang="en-US" altLang="zh-CN" sz="2400" dirty="0"/>
          </a:p>
          <a:p>
            <a:pPr marL="0" indent="0">
              <a:buNone/>
            </a:pPr>
            <a:r>
              <a:rPr lang="en-US" altLang="zh-CN" sz="2400" dirty="0"/>
              <a:t>     </a:t>
            </a:r>
            <a:r>
              <a:rPr lang="zh-CN" altLang="en-US" sz="2400" dirty="0" smtClean="0"/>
              <a:t>直至遇到</a:t>
            </a:r>
            <a:r>
              <a:rPr lang="en-US" altLang="zh-CN" sz="2400" dirty="0"/>
              <a:t>&lt;T</a:t>
            </a:r>
            <a:r>
              <a:rPr lang="en-US" altLang="zh-CN" sz="2400" baseline="-25000" dirty="0"/>
              <a:t>i</a:t>
            </a:r>
            <a:r>
              <a:rPr lang="zh-CN" altLang="en-US" sz="2400" dirty="0"/>
              <a:t>，</a:t>
            </a:r>
            <a:r>
              <a:rPr lang="en-US" altLang="zh-CN" sz="2400" dirty="0"/>
              <a:t>start&gt;</a:t>
            </a:r>
            <a:r>
              <a:rPr lang="zh-CN" altLang="en-US" sz="2400" dirty="0"/>
              <a:t>日志记录时，</a:t>
            </a:r>
            <a:r>
              <a:rPr lang="zh-CN" altLang="en-US" sz="2400" dirty="0">
                <a:solidFill>
                  <a:srgbClr val="FF0000"/>
                </a:solidFill>
              </a:rPr>
              <a:t>事务回滚完成，向日志中写入一个</a:t>
            </a:r>
            <a:r>
              <a:rPr lang="en-US" altLang="zh-CN" sz="2400" dirty="0">
                <a:solidFill>
                  <a:srgbClr val="FF0000"/>
                </a:solidFill>
              </a:rPr>
              <a:t>&lt;T</a:t>
            </a:r>
            <a:r>
              <a:rPr lang="en-US" altLang="zh-CN" sz="2400" baseline="-25000" dirty="0">
                <a:solidFill>
                  <a:srgbClr val="FF0000"/>
                </a:solidFill>
              </a:rPr>
              <a:t>i</a:t>
            </a:r>
            <a:r>
              <a:rPr lang="zh-CN" altLang="en-US" sz="2400" dirty="0">
                <a:solidFill>
                  <a:srgbClr val="FF0000"/>
                </a:solidFill>
              </a:rPr>
              <a:t>，</a:t>
            </a:r>
            <a:r>
              <a:rPr lang="en-US" altLang="zh-CN" sz="2400" dirty="0">
                <a:solidFill>
                  <a:srgbClr val="FF0000"/>
                </a:solidFill>
              </a:rPr>
              <a:t>abort&gt;</a:t>
            </a:r>
            <a:r>
              <a:rPr lang="zh-CN" altLang="en-US" sz="2400" dirty="0">
                <a:solidFill>
                  <a:srgbClr val="FF0000"/>
                </a:solidFill>
              </a:rPr>
              <a:t>日记录</a:t>
            </a:r>
            <a:r>
              <a:rPr lang="zh-CN" altLang="en-US" sz="2400" dirty="0"/>
              <a:t>。</a:t>
            </a:r>
            <a:endParaRPr lang="en-US" altLang="zh-CN" sz="2400" dirty="0"/>
          </a:p>
        </p:txBody>
      </p:sp>
      <p:sp>
        <p:nvSpPr>
          <p:cNvPr id="2" name="灯片编号占位符 1">
            <a:extLst>
              <a:ext uri="{FF2B5EF4-FFF2-40B4-BE49-F238E27FC236}">
                <a16:creationId xmlns:a16="http://schemas.microsoft.com/office/drawing/2014/main" id="{F58CC174-9850-4E90-BF27-3CDB9A965BF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5" name="星形: 十二角 4">
            <a:extLst>
              <a:ext uri="{FF2B5EF4-FFF2-40B4-BE49-F238E27FC236}">
                <a16:creationId xmlns:a16="http://schemas.microsoft.com/office/drawing/2014/main" id="{5D5A9963-AA62-46A0-9B7F-9D0CD91DA19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3636235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12725" y="714356"/>
            <a:ext cx="8702675" cy="6001643"/>
          </a:xfrm>
          <a:prstGeom prst="rect">
            <a:avLst/>
          </a:prstGeom>
          <a:noFill/>
          <a:ln w="9525">
            <a:noFill/>
            <a:miter lim="800000"/>
            <a:headEnd/>
            <a:tailEnd/>
          </a:ln>
        </p:spPr>
        <p:txBody>
          <a:bodyPr>
            <a:spAutoFit/>
          </a:bodyPr>
          <a:lstStyle/>
          <a:p>
            <a:r>
              <a:rPr lang="en-US" altLang="zh-CN" dirty="0"/>
              <a:t>2</a:t>
            </a:r>
            <a:r>
              <a:rPr lang="zh-CN" altLang="en-US" dirty="0">
                <a:latin typeface="宋体" pitchFamily="2" charset="-122"/>
              </a:rPr>
              <a:t>）</a:t>
            </a:r>
            <a:r>
              <a:rPr lang="zh-CN" altLang="en-US" dirty="0">
                <a:solidFill>
                  <a:srgbClr val="FF0000"/>
                </a:solidFill>
                <a:latin typeface="宋体" pitchFamily="2" charset="-122"/>
              </a:rPr>
              <a:t>一致性（</a:t>
            </a:r>
            <a:r>
              <a:rPr lang="en-US" altLang="zh-CN" dirty="0">
                <a:solidFill>
                  <a:srgbClr val="FF0000"/>
                </a:solidFill>
              </a:rPr>
              <a:t>Consistency</a:t>
            </a:r>
            <a:r>
              <a:rPr lang="zh-CN" altLang="en-US" dirty="0">
                <a:solidFill>
                  <a:srgbClr val="FF0000"/>
                </a:solidFill>
                <a:latin typeface="宋体" pitchFamily="2" charset="-122"/>
              </a:rPr>
              <a:t>）</a:t>
            </a:r>
            <a:r>
              <a:rPr lang="zh-CN" altLang="en-US" dirty="0">
                <a:solidFill>
                  <a:srgbClr val="FF0000"/>
                </a:solidFill>
              </a:rPr>
              <a:t> </a:t>
            </a:r>
          </a:p>
          <a:p>
            <a:r>
              <a:rPr lang="zh-CN" altLang="en-US" dirty="0">
                <a:latin typeface="宋体" pitchFamily="2" charset="-122"/>
              </a:rPr>
              <a:t>①</a:t>
            </a:r>
            <a:r>
              <a:rPr lang="zh-CN" altLang="en-US" dirty="0"/>
              <a:t> </a:t>
            </a:r>
            <a:r>
              <a:rPr lang="zh-CN" altLang="en-US" dirty="0">
                <a:latin typeface="Times New Roman" pitchFamily="18" charset="0"/>
              </a:rPr>
              <a:t>定义</a:t>
            </a:r>
            <a:endParaRPr lang="zh-CN" altLang="en-US" dirty="0"/>
          </a:p>
          <a:p>
            <a:r>
              <a:rPr lang="en-US" altLang="zh-CN" dirty="0">
                <a:latin typeface="Times New Roman" pitchFamily="18" charset="0"/>
              </a:rPr>
              <a:t>        </a:t>
            </a:r>
            <a:r>
              <a:rPr lang="zh-CN" altLang="en-US" dirty="0">
                <a:latin typeface="Times New Roman" pitchFamily="18" charset="0"/>
              </a:rPr>
              <a:t>事务的执行必须是将数据库</a:t>
            </a:r>
            <a:r>
              <a:rPr lang="zh-CN" altLang="en-US" dirty="0">
                <a:solidFill>
                  <a:srgbClr val="FF0000"/>
                </a:solidFill>
                <a:latin typeface="Times New Roman" pitchFamily="18" charset="0"/>
              </a:rPr>
              <a:t>从一个正确（一致）状态</a:t>
            </a:r>
            <a:r>
              <a:rPr lang="zh-CN" altLang="en-US" dirty="0">
                <a:latin typeface="Times New Roman" pitchFamily="18" charset="0"/>
              </a:rPr>
              <a:t>转换到</a:t>
            </a:r>
            <a:r>
              <a:rPr lang="zh-CN" altLang="en-US" dirty="0">
                <a:solidFill>
                  <a:srgbClr val="FF0000"/>
                </a:solidFill>
                <a:latin typeface="Times New Roman" pitchFamily="18" charset="0"/>
              </a:rPr>
              <a:t>另一个正确（一致）状态</a:t>
            </a:r>
            <a:r>
              <a:rPr lang="zh-CN" altLang="en-US" dirty="0">
                <a:latin typeface="Times New Roman" pitchFamily="18" charset="0"/>
              </a:rPr>
              <a:t>。</a:t>
            </a:r>
            <a:endParaRPr lang="zh-CN" altLang="en-US" dirty="0"/>
          </a:p>
          <a:p>
            <a:r>
              <a:rPr lang="zh-CN" altLang="en-US" dirty="0">
                <a:latin typeface="Times New Roman" pitchFamily="18" charset="0"/>
              </a:rPr>
              <a:t>例</a:t>
            </a:r>
            <a:r>
              <a:rPr lang="en-US" altLang="zh-CN" dirty="0">
                <a:latin typeface="Times New Roman" pitchFamily="18" charset="0"/>
              </a:rPr>
              <a:t>1</a:t>
            </a:r>
            <a:r>
              <a:rPr lang="zh-CN" altLang="en-US" dirty="0">
                <a:latin typeface="Times New Roman" pitchFamily="18" charset="0"/>
              </a:rPr>
              <a:t>：一个人的工龄不能大于年龄，工龄的增长和年龄的增长必须一致的、配套的修改。</a:t>
            </a:r>
            <a:endParaRPr lang="en-US" altLang="zh-CN" dirty="0">
              <a:latin typeface="Times New Roman" pitchFamily="18" charset="0"/>
            </a:endParaRPr>
          </a:p>
          <a:p>
            <a:r>
              <a:rPr lang="zh-CN" altLang="en-US" dirty="0">
                <a:latin typeface="Times New Roman" pitchFamily="18" charset="0"/>
              </a:rPr>
              <a:t>例</a:t>
            </a:r>
            <a:r>
              <a:rPr lang="en-US" altLang="zh-CN" dirty="0">
                <a:latin typeface="Times New Roman" pitchFamily="18" charset="0"/>
              </a:rPr>
              <a:t>2</a:t>
            </a:r>
            <a:r>
              <a:rPr lang="zh-CN" altLang="en-US" dirty="0">
                <a:latin typeface="Times New Roman" pitchFamily="18" charset="0"/>
              </a:rPr>
              <a:t>：所有员工工资的公积金应该依据政策同步调整。</a:t>
            </a:r>
            <a:endParaRPr lang="en-US" altLang="zh-CN" dirty="0">
              <a:latin typeface="Times New Roman" pitchFamily="18" charset="0"/>
            </a:endParaRPr>
          </a:p>
          <a:p>
            <a:endParaRPr lang="en-US" altLang="zh-CN" dirty="0">
              <a:latin typeface="Times New Roman" pitchFamily="18" charset="0"/>
            </a:endParaRPr>
          </a:p>
          <a:p>
            <a:r>
              <a:rPr lang="zh-CN" altLang="en-US" dirty="0">
                <a:latin typeface="Times New Roman" pitchFamily="18" charset="0"/>
              </a:rPr>
              <a:t>例</a:t>
            </a:r>
            <a:r>
              <a:rPr lang="en-US" altLang="zh-CN" dirty="0">
                <a:latin typeface="Times New Roman" pitchFamily="18" charset="0"/>
              </a:rPr>
              <a:t>3</a:t>
            </a:r>
            <a:r>
              <a:rPr lang="zh-CN" altLang="en-US" dirty="0">
                <a:latin typeface="Times New Roman" pitchFamily="18" charset="0"/>
              </a:rPr>
              <a:t>：</a:t>
            </a:r>
            <a:r>
              <a:rPr lang="zh-CN" altLang="en-US" dirty="0">
                <a:solidFill>
                  <a:srgbClr val="FF0000"/>
                </a:solidFill>
                <a:latin typeface="Times New Roman" pitchFamily="18" charset="0"/>
              </a:rPr>
              <a:t>转帐问题</a:t>
            </a:r>
            <a:r>
              <a:rPr lang="zh-CN" altLang="en-US" dirty="0">
                <a:latin typeface="Times New Roman" pitchFamily="18" charset="0"/>
              </a:rPr>
              <a:t>，</a:t>
            </a:r>
            <a:r>
              <a:rPr lang="en-US" altLang="zh-CN" dirty="0"/>
              <a:t>A</a:t>
            </a:r>
            <a:r>
              <a:rPr lang="zh-CN" altLang="en-US" dirty="0">
                <a:latin typeface="Times New Roman" pitchFamily="18" charset="0"/>
              </a:rPr>
              <a:t>有</a:t>
            </a:r>
            <a:r>
              <a:rPr lang="en-US" altLang="zh-CN" dirty="0"/>
              <a:t>100</a:t>
            </a:r>
            <a:r>
              <a:rPr lang="zh-CN" altLang="en-US" dirty="0">
                <a:latin typeface="Times New Roman" pitchFamily="18" charset="0"/>
              </a:rPr>
              <a:t>万人民币是一个正确状态，</a:t>
            </a:r>
            <a:r>
              <a:rPr lang="zh-CN" altLang="en-US" dirty="0">
                <a:solidFill>
                  <a:srgbClr val="FF0000"/>
                </a:solidFill>
                <a:latin typeface="Times New Roman" pitchFamily="18" charset="0"/>
              </a:rPr>
              <a:t>减去</a:t>
            </a:r>
            <a:r>
              <a:rPr lang="en-US" altLang="zh-CN" dirty="0">
                <a:solidFill>
                  <a:srgbClr val="FF0000"/>
                </a:solidFill>
              </a:rPr>
              <a:t>50</a:t>
            </a:r>
            <a:r>
              <a:rPr lang="zh-CN" altLang="en-US" dirty="0">
                <a:solidFill>
                  <a:srgbClr val="FF0000"/>
                </a:solidFill>
                <a:latin typeface="Times New Roman" pitchFamily="18" charset="0"/>
              </a:rPr>
              <a:t>万</a:t>
            </a:r>
            <a:r>
              <a:rPr lang="zh-CN" altLang="en-US" dirty="0">
                <a:latin typeface="Times New Roman" pitchFamily="18" charset="0"/>
              </a:rPr>
              <a:t>，</a:t>
            </a:r>
            <a:r>
              <a:rPr lang="en-US" altLang="zh-CN" dirty="0"/>
              <a:t>B</a:t>
            </a:r>
            <a:r>
              <a:rPr lang="zh-CN" altLang="en-US" dirty="0">
                <a:latin typeface="Times New Roman" pitchFamily="18" charset="0"/>
              </a:rPr>
              <a:t>帐上相应</a:t>
            </a:r>
            <a:r>
              <a:rPr lang="zh-CN" altLang="en-US" dirty="0">
                <a:solidFill>
                  <a:srgbClr val="FF0000"/>
                </a:solidFill>
                <a:latin typeface="Times New Roman" pitchFamily="18" charset="0"/>
              </a:rPr>
              <a:t>增加</a:t>
            </a:r>
            <a:r>
              <a:rPr lang="en-US" altLang="zh-CN" dirty="0">
                <a:solidFill>
                  <a:srgbClr val="FF0000"/>
                </a:solidFill>
              </a:rPr>
              <a:t>50</a:t>
            </a:r>
            <a:r>
              <a:rPr lang="zh-CN" altLang="en-US" dirty="0">
                <a:solidFill>
                  <a:srgbClr val="FF0000"/>
                </a:solidFill>
                <a:latin typeface="Times New Roman" pitchFamily="18" charset="0"/>
              </a:rPr>
              <a:t>万</a:t>
            </a:r>
            <a:r>
              <a:rPr lang="zh-CN" altLang="en-US" dirty="0">
                <a:latin typeface="Times New Roman" pitchFamily="18" charset="0"/>
              </a:rPr>
              <a:t>，数据库从一个正确状态转变另一个正确状态。    </a:t>
            </a:r>
            <a:endParaRPr lang="en-US" altLang="zh-CN" dirty="0">
              <a:latin typeface="Times New Roman" pitchFamily="18" charset="0"/>
            </a:endParaRPr>
          </a:p>
          <a:p>
            <a:r>
              <a:rPr lang="en-US" altLang="zh-CN" dirty="0">
                <a:latin typeface="Times New Roman" pitchFamily="18" charset="0"/>
              </a:rPr>
              <a:t>      </a:t>
            </a:r>
            <a:r>
              <a:rPr lang="zh-CN" altLang="en-US" i="1" dirty="0">
                <a:solidFill>
                  <a:srgbClr val="0000FF"/>
                </a:solidFill>
                <a:latin typeface="Times New Roman" pitchFamily="18" charset="0"/>
              </a:rPr>
              <a:t>这两个操作，若只做其中一个，则不能实现数据库从一个正确状态转到另一个正确状态，破坏了事务一致性。</a:t>
            </a:r>
            <a:endParaRPr lang="en-US" altLang="zh-CN" i="1" dirty="0">
              <a:solidFill>
                <a:srgbClr val="0000FF"/>
              </a:solidFill>
              <a:latin typeface="Times New Roman" pitchFamily="18" charset="0"/>
            </a:endParaRPr>
          </a:p>
          <a:p>
            <a:r>
              <a:rPr lang="zh-CN" altLang="en-US" dirty="0"/>
              <a:t>例</a:t>
            </a:r>
            <a:r>
              <a:rPr lang="en-US" altLang="zh-CN" dirty="0">
                <a:latin typeface="Times New Roman" pitchFamily="18" charset="0"/>
              </a:rPr>
              <a:t>4</a:t>
            </a:r>
            <a:r>
              <a:rPr lang="zh-CN" altLang="en-US" dirty="0"/>
              <a:t>：将数据集合划分为</a:t>
            </a:r>
            <a:r>
              <a:rPr lang="zh-CN" altLang="en-US" dirty="0">
                <a:solidFill>
                  <a:srgbClr val="FF0000"/>
                </a:solidFill>
              </a:rPr>
              <a:t>三个子集，分三次读取三个子集的数据并进行小计和总计</a:t>
            </a:r>
            <a:r>
              <a:rPr lang="zh-CN" altLang="en-US" dirty="0"/>
              <a:t>（一个事务内部的多次相关的读写操作，内容之间在全局逻辑上应该是相容的、一致的）。</a:t>
            </a:r>
            <a:endParaRPr lang="en-US" altLang="zh-CN" i="1" dirty="0">
              <a:solidFill>
                <a:srgbClr val="0000FF"/>
              </a:solidFill>
              <a:latin typeface="Times New Roman" pitchFamily="18" charset="0"/>
            </a:endParaRP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88925" y="638175"/>
            <a:ext cx="8474075" cy="2923877"/>
          </a:xfrm>
          <a:prstGeom prst="rect">
            <a:avLst/>
          </a:prstGeom>
          <a:noFill/>
          <a:ln w="9525">
            <a:noFill/>
            <a:miter lim="800000"/>
            <a:headEnd/>
            <a:tailEnd/>
          </a:ln>
        </p:spPr>
        <p:txBody>
          <a:bodyPr>
            <a:spAutoFit/>
          </a:bodyPr>
          <a:lstStyle/>
          <a:p>
            <a:pPr>
              <a:spcBef>
                <a:spcPct val="50000"/>
              </a:spcBef>
            </a:pPr>
            <a:r>
              <a:rPr lang="en-US" altLang="zh-CN" sz="2800" b="1" dirty="0">
                <a:ea typeface="黑体" pitchFamily="2" charset="-122"/>
              </a:rPr>
              <a:t>10.</a:t>
            </a:r>
            <a:r>
              <a:rPr lang="en-US" altLang="zh-CN" sz="2800" b="1" dirty="0">
                <a:latin typeface="Arial" charset="0"/>
                <a:cs typeface="Arial" charset="0"/>
              </a:rPr>
              <a:t> 6  </a:t>
            </a:r>
            <a:r>
              <a:rPr lang="zh-CN" altLang="en-US" sz="2800" b="1" dirty="0">
                <a:latin typeface="Arial" charset="0"/>
                <a:ea typeface="黑体" pitchFamily="2" charset="-122"/>
              </a:rPr>
              <a:t>具有检查点的恢复技术</a:t>
            </a:r>
            <a:endParaRPr lang="zh-CN" altLang="en-US" sz="2800" b="1" dirty="0">
              <a:latin typeface="Arial" charset="0"/>
              <a:cs typeface="Arial" charset="0"/>
            </a:endParaRPr>
          </a:p>
          <a:p>
            <a:endParaRPr lang="zh-CN" altLang="en-US" sz="2800" b="1" dirty="0"/>
          </a:p>
          <a:p>
            <a:r>
              <a:rPr lang="en-US" altLang="zh-CN" sz="2800" b="1" dirty="0"/>
              <a:t>10.6.1 </a:t>
            </a:r>
            <a:r>
              <a:rPr lang="zh-CN" altLang="en-US" sz="2800" b="1" dirty="0"/>
              <a:t>产生的原因</a:t>
            </a:r>
            <a:endParaRPr lang="en-US" altLang="zh-CN" sz="2800" b="1" dirty="0"/>
          </a:p>
          <a:p>
            <a:r>
              <a:rPr lang="zh-CN" altLang="en-US" sz="2800" dirty="0"/>
              <a:t>      </a:t>
            </a:r>
            <a:r>
              <a:rPr lang="zh-CN" altLang="en-US" dirty="0"/>
              <a:t>利用日志恢复的过程需要扫描全部的日志记录，进行相关的恢复操作，而日志文件过大将带来大量的恢复操作。</a:t>
            </a:r>
            <a:endParaRPr lang="en-US" altLang="zh-CN" b="1" i="1" dirty="0">
              <a:solidFill>
                <a:srgbClr val="0000FF"/>
              </a:solidFill>
            </a:endParaRPr>
          </a:p>
          <a:p>
            <a:r>
              <a:rPr lang="zh-CN" altLang="en-US" b="1" i="1" dirty="0">
                <a:solidFill>
                  <a:srgbClr val="0000FF"/>
                </a:solidFill>
              </a:rPr>
              <a:t>     恢复涉及两类操作，</a:t>
            </a:r>
            <a:r>
              <a:rPr lang="en-US" altLang="zh-CN" b="1" i="1" dirty="0">
                <a:solidFill>
                  <a:srgbClr val="0000FF"/>
                </a:solidFill>
              </a:rPr>
              <a:t>redo</a:t>
            </a:r>
            <a:r>
              <a:rPr lang="zh-CN" altLang="en-US" b="1" i="1" dirty="0">
                <a:solidFill>
                  <a:srgbClr val="0000FF"/>
                </a:solidFill>
              </a:rPr>
              <a:t>和</a:t>
            </a:r>
            <a:r>
              <a:rPr lang="en-US" altLang="zh-CN" b="1" i="1" dirty="0">
                <a:solidFill>
                  <a:srgbClr val="0000FF"/>
                </a:solidFill>
              </a:rPr>
              <a:t>undo</a:t>
            </a:r>
            <a:r>
              <a:rPr lang="zh-CN" altLang="en-US" b="1" i="1" dirty="0">
                <a:solidFill>
                  <a:srgbClr val="0000FF"/>
                </a:solidFill>
              </a:rPr>
              <a:t>，二者都是“必须”的么？</a:t>
            </a:r>
            <a:r>
              <a:rPr lang="zh-CN" altLang="en-US" dirty="0"/>
              <a:t>    </a:t>
            </a:r>
          </a:p>
        </p:txBody>
      </p:sp>
      <p:sp>
        <p:nvSpPr>
          <p:cNvPr id="4" name="灯片编号占位符 3"/>
          <p:cNvSpPr>
            <a:spLocks noGrp="1"/>
          </p:cNvSpPr>
          <p:nvPr>
            <p:ph type="sldNum" sz="quarter" idx="12"/>
          </p:nvPr>
        </p:nvSpPr>
        <p:spPr/>
        <p:txBody>
          <a:bodyPr/>
          <a:lstStyle/>
          <a:p>
            <a:pPr>
              <a:defRPr/>
            </a:pPr>
            <a:fld id="{A4A714E6-9499-4B9D-945F-12ACD332B638}" type="slidenum">
              <a:rPr lang="en-US" altLang="zh-CN" smtClean="0"/>
              <a:pPr>
                <a:defRPr/>
              </a:pPr>
              <a:t>70</a:t>
            </a:fld>
            <a:endParaRPr lang="en-US" altLang="zh-CN"/>
          </a:p>
        </p:txBody>
      </p:sp>
      <p:sp>
        <p:nvSpPr>
          <p:cNvPr id="2" name="矩形 1"/>
          <p:cNvSpPr/>
          <p:nvPr/>
        </p:nvSpPr>
        <p:spPr>
          <a:xfrm>
            <a:off x="294283" y="3548707"/>
            <a:ext cx="8561635" cy="1200329"/>
          </a:xfrm>
          <a:prstGeom prst="rect">
            <a:avLst/>
          </a:prstGeom>
        </p:spPr>
        <p:txBody>
          <a:bodyPr wrap="square">
            <a:spAutoFit/>
          </a:bodyPr>
          <a:lstStyle/>
          <a:p>
            <a:r>
              <a:rPr lang="zh-CN" altLang="en-US" dirty="0"/>
              <a:t>     很多需要</a:t>
            </a:r>
            <a:r>
              <a:rPr lang="en-US" altLang="zh-CN" dirty="0"/>
              <a:t>redo</a:t>
            </a:r>
            <a:r>
              <a:rPr lang="zh-CN" altLang="en-US" dirty="0"/>
              <a:t>的事务的更新操作</a:t>
            </a:r>
            <a:r>
              <a:rPr lang="zh-CN" altLang="en-US" dirty="0" smtClean="0"/>
              <a:t>结果可能已经</a:t>
            </a:r>
            <a:r>
              <a:rPr lang="zh-CN" altLang="en-US" dirty="0"/>
              <a:t>被写入磁盘文件中，对其</a:t>
            </a:r>
            <a:r>
              <a:rPr lang="en-US" altLang="zh-CN" dirty="0"/>
              <a:t>redo</a:t>
            </a:r>
            <a:r>
              <a:rPr lang="zh-CN" altLang="en-US" dirty="0"/>
              <a:t>没有必要。</a:t>
            </a:r>
            <a:endParaRPr lang="en-US" altLang="zh-CN" dirty="0"/>
          </a:p>
          <a:p>
            <a:r>
              <a:rPr lang="zh-CN" altLang="en-US" dirty="0">
                <a:latin typeface="Century Gothic" panose="020B0502020202020204" pitchFamily="34" charset="0"/>
              </a:rPr>
              <a:t>                </a:t>
            </a:r>
            <a:r>
              <a:rPr lang="zh-CN" altLang="en-US" dirty="0" smtClean="0">
                <a:latin typeface="Century Gothic" panose="020B0502020202020204" pitchFamily="34" charset="0"/>
              </a:rPr>
              <a:t>↓</a:t>
            </a:r>
            <a:endParaRPr lang="zh-CN" altLang="en-US" b="1" i="1" dirty="0">
              <a:solidFill>
                <a:srgbClr val="0000FF"/>
              </a:solidFill>
            </a:endParaRPr>
          </a:p>
        </p:txBody>
      </p:sp>
      <p:sp>
        <p:nvSpPr>
          <p:cNvPr id="3" name="矩形 2"/>
          <p:cNvSpPr/>
          <p:nvPr/>
        </p:nvSpPr>
        <p:spPr>
          <a:xfrm>
            <a:off x="395536" y="5275693"/>
            <a:ext cx="8568952" cy="461665"/>
          </a:xfrm>
          <a:prstGeom prst="rect">
            <a:avLst/>
          </a:prstGeom>
        </p:spPr>
        <p:txBody>
          <a:bodyPr wrap="square">
            <a:spAutoFit/>
          </a:bodyPr>
          <a:lstStyle/>
          <a:p>
            <a:r>
              <a:rPr lang="zh-CN" altLang="en-US" dirty="0"/>
              <a:t>优化机制</a:t>
            </a:r>
            <a:r>
              <a:rPr lang="en-US" altLang="zh-CN" dirty="0">
                <a:latin typeface="Times New Roman" pitchFamily="18" charset="0"/>
              </a:rPr>
              <a:t>——</a:t>
            </a:r>
            <a:r>
              <a:rPr lang="zh-CN" altLang="en-US" dirty="0"/>
              <a:t>周期性</a:t>
            </a:r>
            <a:r>
              <a:rPr lang="zh-CN" altLang="en-US" dirty="0" smtClean="0"/>
              <a:t>的</a:t>
            </a:r>
            <a:r>
              <a:rPr lang="zh-CN" altLang="en-US" dirty="0" smtClean="0"/>
              <a:t>“确定”：</a:t>
            </a:r>
            <a:r>
              <a:rPr lang="zh-CN" altLang="en-US" dirty="0" smtClean="0"/>
              <a:t>建立检查点（</a:t>
            </a:r>
            <a:r>
              <a:rPr lang="en-US" altLang="zh-CN" dirty="0" smtClean="0"/>
              <a:t>checkpoint</a:t>
            </a:r>
            <a:r>
              <a:rPr lang="zh-CN" altLang="en-US" dirty="0"/>
              <a:t>）。</a:t>
            </a:r>
          </a:p>
        </p:txBody>
      </p:sp>
      <p:sp>
        <p:nvSpPr>
          <p:cNvPr id="5" name="矩形 4"/>
          <p:cNvSpPr/>
          <p:nvPr/>
        </p:nvSpPr>
        <p:spPr>
          <a:xfrm>
            <a:off x="1979712" y="4338862"/>
            <a:ext cx="4572000" cy="830997"/>
          </a:xfrm>
          <a:prstGeom prst="rect">
            <a:avLst/>
          </a:prstGeom>
        </p:spPr>
        <p:txBody>
          <a:bodyPr>
            <a:spAutoFit/>
          </a:bodyPr>
          <a:lstStyle/>
          <a:p>
            <a:r>
              <a:rPr lang="zh-CN" altLang="en-US" dirty="0">
                <a:solidFill>
                  <a:srgbClr val="0000FF"/>
                </a:solidFill>
                <a:latin typeface="Century Gothic" panose="020B0502020202020204" pitchFamily="34" charset="0"/>
              </a:rPr>
              <a:t>问题：是否已写出存在不确定性，解决思路：增加确定性</a:t>
            </a:r>
            <a:endParaRPr lang="zh-CN" altLang="en-US" b="1" i="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71</a:t>
            </a:fld>
            <a:endParaRPr lang="en-US" altLang="zh-CN"/>
          </a:p>
        </p:txBody>
      </p:sp>
      <p:sp>
        <p:nvSpPr>
          <p:cNvPr id="3" name="矩形 2"/>
          <p:cNvSpPr/>
          <p:nvPr/>
        </p:nvSpPr>
        <p:spPr>
          <a:xfrm>
            <a:off x="500034" y="1000108"/>
            <a:ext cx="8358246" cy="3108543"/>
          </a:xfrm>
          <a:prstGeom prst="rect">
            <a:avLst/>
          </a:prstGeom>
        </p:spPr>
        <p:txBody>
          <a:bodyPr wrap="square">
            <a:spAutoFit/>
          </a:bodyPr>
          <a:lstStyle/>
          <a:p>
            <a:r>
              <a:rPr lang="en-US" altLang="zh-CN" sz="2800" b="1" dirty="0"/>
              <a:t>10.6.2 </a:t>
            </a:r>
            <a:r>
              <a:rPr lang="zh-CN" altLang="en-US" sz="2800" b="1" dirty="0"/>
              <a:t>检查点机制</a:t>
            </a:r>
          </a:p>
          <a:p>
            <a:r>
              <a:rPr lang="zh-CN" altLang="en-US" sz="2800" dirty="0"/>
              <a:t>      在日志中增加</a:t>
            </a:r>
            <a:r>
              <a:rPr lang="zh-CN" altLang="en-US" sz="2800" dirty="0">
                <a:solidFill>
                  <a:srgbClr val="FF0000"/>
                </a:solidFill>
              </a:rPr>
              <a:t>新的一类记录</a:t>
            </a:r>
            <a:r>
              <a:rPr lang="zh-CN" altLang="en-US" sz="2800" dirty="0"/>
              <a:t>（检查点记录），并</a:t>
            </a:r>
            <a:r>
              <a:rPr lang="zh-CN" altLang="en-US" sz="2800" dirty="0">
                <a:solidFill>
                  <a:srgbClr val="FF0000"/>
                </a:solidFill>
              </a:rPr>
              <a:t>增设重新开始文件</a:t>
            </a:r>
            <a:r>
              <a:rPr lang="zh-CN" altLang="en-US" sz="2800" dirty="0"/>
              <a:t>。</a:t>
            </a:r>
          </a:p>
          <a:p>
            <a:pPr>
              <a:buFontTx/>
              <a:buChar char="•"/>
            </a:pPr>
            <a:r>
              <a:rPr lang="zh-CN" altLang="en-US" sz="2800" b="1" dirty="0">
                <a:solidFill>
                  <a:srgbClr val="0000FF"/>
                </a:solidFill>
              </a:rPr>
              <a:t>检查点记录内容：</a:t>
            </a:r>
          </a:p>
          <a:p>
            <a:r>
              <a:rPr lang="zh-CN" altLang="en-US" sz="2800" dirty="0"/>
              <a:t>    </a:t>
            </a:r>
            <a:r>
              <a:rPr lang="en-US" altLang="zh-CN" sz="2800" dirty="0"/>
              <a:t>1</a:t>
            </a:r>
            <a:r>
              <a:rPr lang="zh-CN" altLang="en-US" sz="2800" dirty="0"/>
              <a:t>）建立检查点时刻所有正在执行的事务清单（</a:t>
            </a:r>
            <a:r>
              <a:rPr lang="en-US" altLang="zh-CN" sz="2800" dirty="0"/>
              <a:t>Active Transaction Table</a:t>
            </a:r>
            <a:r>
              <a:rPr lang="zh-CN" altLang="en-US" sz="2800" dirty="0"/>
              <a:t>） ；</a:t>
            </a:r>
          </a:p>
          <a:p>
            <a:r>
              <a:rPr lang="zh-CN" altLang="en-US" sz="2800" dirty="0"/>
              <a:t>    </a:t>
            </a:r>
            <a:r>
              <a:rPr lang="en-US" altLang="zh-CN" sz="2800" dirty="0">
                <a:solidFill>
                  <a:srgbClr val="FF0000"/>
                </a:solidFill>
              </a:rPr>
              <a:t>2</a:t>
            </a:r>
            <a:r>
              <a:rPr lang="zh-CN" altLang="en-US" sz="2800" dirty="0">
                <a:solidFill>
                  <a:srgbClr val="FF0000"/>
                </a:solidFill>
              </a:rPr>
              <a:t>）上述事务最近一个日志记录的地址。</a:t>
            </a:r>
          </a:p>
        </p:txBody>
      </p:sp>
      <p:sp>
        <p:nvSpPr>
          <p:cNvPr id="4" name="Text Box 3"/>
          <p:cNvSpPr txBox="1">
            <a:spLocks noChangeArrowheads="1"/>
          </p:cNvSpPr>
          <p:nvPr/>
        </p:nvSpPr>
        <p:spPr bwMode="auto">
          <a:xfrm>
            <a:off x="642910" y="4929198"/>
            <a:ext cx="5724644" cy="461665"/>
          </a:xfrm>
          <a:prstGeom prst="rect">
            <a:avLst/>
          </a:prstGeom>
          <a:noFill/>
          <a:ln w="9525">
            <a:noFill/>
            <a:miter lim="800000"/>
            <a:headEnd/>
            <a:tailEnd/>
          </a:ln>
        </p:spPr>
        <p:txBody>
          <a:bodyPr wrap="none">
            <a:spAutoFit/>
          </a:bodyPr>
          <a:lstStyle/>
          <a:p>
            <a:r>
              <a:rPr lang="en-US" altLang="zh-CN" dirty="0">
                <a:solidFill>
                  <a:srgbClr val="0000FF"/>
                </a:solidFill>
              </a:rPr>
              <a:t>【</a:t>
            </a:r>
            <a:r>
              <a:rPr lang="zh-CN" altLang="en-US" dirty="0">
                <a:solidFill>
                  <a:srgbClr val="0000FF"/>
                </a:solidFill>
              </a:rPr>
              <a:t>注</a:t>
            </a:r>
            <a:r>
              <a:rPr lang="en-US" altLang="zh-CN" dirty="0">
                <a:solidFill>
                  <a:srgbClr val="0000FF"/>
                </a:solidFill>
              </a:rPr>
              <a:t>】</a:t>
            </a:r>
            <a:r>
              <a:rPr lang="zh-CN" altLang="en-US" dirty="0">
                <a:solidFill>
                  <a:srgbClr val="0000FF"/>
                </a:solidFill>
              </a:rPr>
              <a:t>：</a:t>
            </a:r>
            <a:r>
              <a:rPr lang="zh-CN" altLang="en-US" dirty="0" smtClean="0">
                <a:solidFill>
                  <a:srgbClr val="0000FF"/>
                </a:solidFill>
              </a:rPr>
              <a:t>检查点技术</a:t>
            </a:r>
            <a:r>
              <a:rPr lang="zh-CN" altLang="en-US" dirty="0" smtClean="0">
                <a:solidFill>
                  <a:srgbClr val="0000FF"/>
                </a:solidFill>
                <a:latin typeface="宋体" pitchFamily="2" charset="-122"/>
              </a:rPr>
              <a:t>→</a:t>
            </a:r>
            <a:r>
              <a:rPr lang="zh-CN" altLang="en-US" dirty="0">
                <a:solidFill>
                  <a:srgbClr val="0000FF"/>
                </a:solidFill>
              </a:rPr>
              <a:t>日志归档的可行性</a:t>
            </a:r>
          </a:p>
        </p:txBody>
      </p:sp>
      <p:sp>
        <p:nvSpPr>
          <p:cNvPr id="5" name="圆角矩形标注 4"/>
          <p:cNvSpPr/>
          <p:nvPr/>
        </p:nvSpPr>
        <p:spPr>
          <a:xfrm>
            <a:off x="4499992" y="4313528"/>
            <a:ext cx="1008112" cy="483624"/>
          </a:xfrm>
          <a:prstGeom prst="wedgeRoundRectCallout">
            <a:avLst>
              <a:gd name="adj1" fmla="val -95301"/>
              <a:gd name="adj2" fmla="val -12009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目的？</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72</a:t>
            </a:fld>
            <a:endParaRPr lang="en-US" altLang="zh-CN"/>
          </a:p>
        </p:txBody>
      </p:sp>
      <p:pic>
        <p:nvPicPr>
          <p:cNvPr id="3" name="Picture 6" descr="缓冲区内容"/>
          <p:cNvPicPr>
            <a:picLocks noChangeAspect="1" noChangeArrowheads="1"/>
          </p:cNvPicPr>
          <p:nvPr/>
        </p:nvPicPr>
        <p:blipFill>
          <a:blip r:embed="rId2" cstate="print"/>
          <a:srcRect/>
          <a:stretch>
            <a:fillRect/>
          </a:stretch>
        </p:blipFill>
        <p:spPr bwMode="auto">
          <a:xfrm>
            <a:off x="838200" y="685800"/>
            <a:ext cx="7315200" cy="5867400"/>
          </a:xfrm>
          <a:prstGeom prst="rect">
            <a:avLst/>
          </a:prstGeom>
          <a:noFill/>
          <a:ln w="9525">
            <a:noFill/>
            <a:miter lim="800000"/>
            <a:headEnd/>
            <a:tailEnd/>
          </a:ln>
        </p:spPr>
      </p:pic>
      <p:sp>
        <p:nvSpPr>
          <p:cNvPr id="4" name="流程图: 可选过程 3"/>
          <p:cNvSpPr/>
          <p:nvPr/>
        </p:nvSpPr>
        <p:spPr>
          <a:xfrm>
            <a:off x="3707904" y="1700808"/>
            <a:ext cx="2520280" cy="1800200"/>
          </a:xfrm>
          <a:prstGeom prst="flowChartAlternateProcess">
            <a:avLst/>
          </a:prstGeom>
          <a:solidFill>
            <a:schemeClr val="lt1">
              <a:alpha val="0"/>
            </a:schemeClr>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14238621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288925" y="788988"/>
            <a:ext cx="8675688" cy="2308324"/>
          </a:xfrm>
          <a:prstGeom prst="rect">
            <a:avLst/>
          </a:prstGeom>
          <a:noFill/>
          <a:ln w="9525">
            <a:noFill/>
            <a:miter lim="800000"/>
            <a:headEnd/>
            <a:tailEnd/>
          </a:ln>
        </p:spPr>
        <p:txBody>
          <a:bodyPr>
            <a:spAutoFit/>
          </a:bodyPr>
          <a:lstStyle/>
          <a:p>
            <a:r>
              <a:rPr lang="zh-CN" altLang="en-US" b="1" dirty="0">
                <a:solidFill>
                  <a:srgbClr val="0000FF"/>
                </a:solidFill>
              </a:rPr>
              <a:t>生成检查点的时机</a:t>
            </a:r>
            <a:r>
              <a:rPr lang="en-US" altLang="zh-CN" b="1" dirty="0">
                <a:solidFill>
                  <a:srgbClr val="0000FF"/>
                </a:solidFill>
                <a:latin typeface="Times New Roman" pitchFamily="18" charset="0"/>
              </a:rPr>
              <a:t>——</a:t>
            </a:r>
            <a:r>
              <a:rPr lang="zh-CN" altLang="en-US" b="1" dirty="0">
                <a:solidFill>
                  <a:srgbClr val="0000FF"/>
                </a:solidFill>
              </a:rPr>
              <a:t>周期性</a:t>
            </a:r>
          </a:p>
          <a:p>
            <a:r>
              <a:rPr lang="zh-CN" altLang="en-US" dirty="0"/>
              <a:t>     时间周期</a:t>
            </a:r>
          </a:p>
          <a:p>
            <a:r>
              <a:rPr lang="zh-CN" altLang="en-US" dirty="0"/>
              <a:t>     日志记录周期</a:t>
            </a:r>
          </a:p>
          <a:p>
            <a:pPr>
              <a:buFontTx/>
              <a:buChar char="•"/>
            </a:pPr>
            <a:endParaRPr lang="zh-CN" altLang="en-US" b="1" dirty="0"/>
          </a:p>
          <a:p>
            <a:pPr>
              <a:buFontTx/>
              <a:buChar char="•"/>
            </a:pPr>
            <a:r>
              <a:rPr lang="zh-CN" altLang="en-US" b="1" dirty="0">
                <a:solidFill>
                  <a:srgbClr val="0000FF"/>
                </a:solidFill>
              </a:rPr>
              <a:t>检查点的动作（基本检查点策略，清晰检查点）</a:t>
            </a:r>
          </a:p>
          <a:p>
            <a:r>
              <a:rPr lang="zh-CN" altLang="en-US" dirty="0"/>
              <a:t>     建立检查点，保存数据库状态。</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73</a:t>
            </a:fld>
            <a:endParaRPr lang="en-US" altLang="zh-CN"/>
          </a:p>
        </p:txBody>
      </p:sp>
      <p:sp>
        <p:nvSpPr>
          <p:cNvPr id="4" name="矩形 3"/>
          <p:cNvSpPr/>
          <p:nvPr/>
        </p:nvSpPr>
        <p:spPr>
          <a:xfrm>
            <a:off x="285720" y="3394550"/>
            <a:ext cx="8643998" cy="461665"/>
          </a:xfrm>
          <a:prstGeom prst="rect">
            <a:avLst/>
          </a:prstGeom>
        </p:spPr>
        <p:txBody>
          <a:bodyPr wrap="square">
            <a:spAutoFit/>
          </a:bodyPr>
          <a:lstStyle/>
          <a:p>
            <a:r>
              <a:rPr lang="zh-CN" altLang="en-US" dirty="0"/>
              <a:t> </a:t>
            </a:r>
            <a:r>
              <a:rPr lang="en-US" altLang="zh-CN" dirty="0"/>
              <a:t>1</a:t>
            </a:r>
            <a:r>
              <a:rPr lang="zh-CN" altLang="en-US" dirty="0"/>
              <a:t>）将当前</a:t>
            </a:r>
            <a:r>
              <a:rPr lang="zh-CN" altLang="en-US" dirty="0">
                <a:solidFill>
                  <a:srgbClr val="FF0000"/>
                </a:solidFill>
              </a:rPr>
              <a:t>日志缓冲区</a:t>
            </a:r>
            <a:r>
              <a:rPr lang="zh-CN" altLang="en-US" dirty="0"/>
              <a:t>中的所有日志记录写入磁盘的日志文件；</a:t>
            </a:r>
          </a:p>
        </p:txBody>
      </p:sp>
      <p:sp>
        <p:nvSpPr>
          <p:cNvPr id="5" name="矩形 4"/>
          <p:cNvSpPr/>
          <p:nvPr/>
        </p:nvSpPr>
        <p:spPr>
          <a:xfrm>
            <a:off x="285720" y="3990338"/>
            <a:ext cx="8501122" cy="461665"/>
          </a:xfrm>
          <a:prstGeom prst="rect">
            <a:avLst/>
          </a:prstGeom>
        </p:spPr>
        <p:txBody>
          <a:bodyPr wrap="square">
            <a:spAutoFit/>
          </a:bodyPr>
          <a:lstStyle/>
          <a:p>
            <a:r>
              <a:rPr lang="zh-CN" altLang="en-US" dirty="0"/>
              <a:t> </a:t>
            </a:r>
            <a:r>
              <a:rPr lang="en-US" altLang="zh-CN" dirty="0"/>
              <a:t>2</a:t>
            </a:r>
            <a:r>
              <a:rPr lang="zh-CN" altLang="en-US" dirty="0"/>
              <a:t>）在</a:t>
            </a:r>
            <a:r>
              <a:rPr lang="zh-CN" altLang="en-US" dirty="0">
                <a:solidFill>
                  <a:srgbClr val="FF0000"/>
                </a:solidFill>
              </a:rPr>
              <a:t>日志文件</a:t>
            </a:r>
            <a:r>
              <a:rPr lang="zh-CN" altLang="en-US" dirty="0"/>
              <a:t>中写入一个检查点记录；</a:t>
            </a:r>
          </a:p>
        </p:txBody>
      </p:sp>
      <p:sp>
        <p:nvSpPr>
          <p:cNvPr id="6" name="矩形 5"/>
          <p:cNvSpPr/>
          <p:nvPr/>
        </p:nvSpPr>
        <p:spPr>
          <a:xfrm>
            <a:off x="142844" y="4657563"/>
            <a:ext cx="8572560" cy="461665"/>
          </a:xfrm>
          <a:prstGeom prst="rect">
            <a:avLst/>
          </a:prstGeom>
        </p:spPr>
        <p:txBody>
          <a:bodyPr wrap="square">
            <a:spAutoFit/>
          </a:bodyPr>
          <a:lstStyle/>
          <a:p>
            <a:r>
              <a:rPr lang="zh-CN" altLang="en-US" dirty="0"/>
              <a:t>  </a:t>
            </a:r>
            <a:r>
              <a:rPr lang="en-US" altLang="zh-CN" dirty="0">
                <a:solidFill>
                  <a:srgbClr val="FF0000"/>
                </a:solidFill>
              </a:rPr>
              <a:t>3</a:t>
            </a:r>
            <a:r>
              <a:rPr lang="zh-CN" altLang="en-US" dirty="0">
                <a:solidFill>
                  <a:srgbClr val="FF0000"/>
                </a:solidFill>
              </a:rPr>
              <a:t>）把当前数据缓冲区的所有数据记录写入磁盘数据文件；</a:t>
            </a:r>
          </a:p>
        </p:txBody>
      </p:sp>
      <p:sp>
        <p:nvSpPr>
          <p:cNvPr id="7" name="矩形 6"/>
          <p:cNvSpPr/>
          <p:nvPr/>
        </p:nvSpPr>
        <p:spPr>
          <a:xfrm>
            <a:off x="285720" y="5286388"/>
            <a:ext cx="8572560" cy="461665"/>
          </a:xfrm>
          <a:prstGeom prst="rect">
            <a:avLst/>
          </a:prstGeom>
        </p:spPr>
        <p:txBody>
          <a:bodyPr wrap="square">
            <a:spAutoFit/>
          </a:bodyPr>
          <a:lstStyle/>
          <a:p>
            <a:r>
              <a:rPr lang="zh-CN" altLang="en-US" dirty="0"/>
              <a:t> </a:t>
            </a:r>
            <a:r>
              <a:rPr lang="en-US" altLang="zh-CN" dirty="0"/>
              <a:t>4</a:t>
            </a:r>
            <a:r>
              <a:rPr lang="zh-CN" altLang="en-US" dirty="0"/>
              <a:t>）在</a:t>
            </a:r>
            <a:r>
              <a:rPr lang="zh-CN" altLang="en-US" dirty="0">
                <a:solidFill>
                  <a:srgbClr val="FF0000"/>
                </a:solidFill>
              </a:rPr>
              <a:t>重新开始文件</a:t>
            </a:r>
            <a:r>
              <a:rPr lang="zh-CN" altLang="en-US" dirty="0"/>
              <a:t>中记录检查点记录的地址。</a:t>
            </a:r>
          </a:p>
        </p:txBody>
      </p:sp>
      <p:sp>
        <p:nvSpPr>
          <p:cNvPr id="8" name="矩形 7">
            <a:extLst>
              <a:ext uri="{FF2B5EF4-FFF2-40B4-BE49-F238E27FC236}">
                <a16:creationId xmlns:a16="http://schemas.microsoft.com/office/drawing/2014/main" id="{5CFD365B-40E6-4DE1-94B4-0B02BE108307}"/>
              </a:ext>
            </a:extLst>
          </p:cNvPr>
          <p:cNvSpPr/>
          <p:nvPr/>
        </p:nvSpPr>
        <p:spPr>
          <a:xfrm>
            <a:off x="285720" y="5748053"/>
            <a:ext cx="8572560" cy="830997"/>
          </a:xfrm>
          <a:prstGeom prst="rect">
            <a:avLst/>
          </a:prstGeom>
        </p:spPr>
        <p:txBody>
          <a:bodyPr wrap="square">
            <a:spAutoFit/>
          </a:bodyPr>
          <a:lstStyle/>
          <a:p>
            <a:r>
              <a:rPr lang="zh-CN" altLang="en-US" dirty="0">
                <a:solidFill>
                  <a:srgbClr val="0000FF"/>
                </a:solidFill>
              </a:rPr>
              <a:t>     缓冲页面的闩锁可以在检查点过程中保护缓冲页面不更新，从而没有产生新的日志记录，检查点执行完成后释放闩锁。</a:t>
            </a:r>
          </a:p>
        </p:txBody>
      </p:sp>
      <p:sp>
        <p:nvSpPr>
          <p:cNvPr id="9" name="星形: 十二角 8">
            <a:extLst>
              <a:ext uri="{FF2B5EF4-FFF2-40B4-BE49-F238E27FC236}">
                <a16:creationId xmlns:a16="http://schemas.microsoft.com/office/drawing/2014/main" id="{64FF9A12-B8C1-4EE1-BD49-D43A02075CD0}"/>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10" name="星形: 十二角 9">
            <a:extLst>
              <a:ext uri="{FF2B5EF4-FFF2-40B4-BE49-F238E27FC236}">
                <a16:creationId xmlns:a16="http://schemas.microsoft.com/office/drawing/2014/main" id="{F59C58EE-DC25-4069-9C8D-25F52DEEFC1D}"/>
              </a:ext>
            </a:extLst>
          </p:cNvPr>
          <p:cNvSpPr/>
          <p:nvPr/>
        </p:nvSpPr>
        <p:spPr>
          <a:xfrm>
            <a:off x="168932" y="5784445"/>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288925" y="717550"/>
            <a:ext cx="8675688" cy="5632311"/>
          </a:xfrm>
          <a:prstGeom prst="rect">
            <a:avLst/>
          </a:prstGeom>
          <a:noFill/>
          <a:ln w="9525">
            <a:noFill/>
            <a:miter lim="800000"/>
            <a:headEnd/>
            <a:tailEnd/>
          </a:ln>
        </p:spPr>
        <p:txBody>
          <a:bodyPr>
            <a:spAutoFit/>
          </a:bodyPr>
          <a:lstStyle/>
          <a:p>
            <a:pPr>
              <a:buFontTx/>
              <a:buChar char="•"/>
            </a:pPr>
            <a:r>
              <a:rPr lang="zh-CN" altLang="en-US" b="1" dirty="0">
                <a:solidFill>
                  <a:srgbClr val="0000FF"/>
                </a:solidFill>
              </a:rPr>
              <a:t>使用检查点的恢复技术</a:t>
            </a:r>
          </a:p>
          <a:p>
            <a:r>
              <a:rPr lang="zh-CN" altLang="en-US" dirty="0"/>
              <a:t>     </a:t>
            </a:r>
          </a:p>
          <a:p>
            <a:r>
              <a:rPr lang="zh-CN" altLang="en-US" dirty="0"/>
              <a:t>     </a:t>
            </a:r>
            <a:r>
              <a:rPr lang="en-US" altLang="zh-CN" dirty="0"/>
              <a:t>1</a:t>
            </a:r>
            <a:r>
              <a:rPr lang="zh-CN" altLang="en-US" dirty="0"/>
              <a:t>）从重新开始文件中找到最后一个检查点的信息，并从日志文件中找到该检查点记录；</a:t>
            </a:r>
          </a:p>
          <a:p>
            <a:endParaRPr lang="zh-CN" altLang="en-US" dirty="0"/>
          </a:p>
          <a:p>
            <a:r>
              <a:rPr lang="zh-CN" altLang="en-US" dirty="0"/>
              <a:t>     </a:t>
            </a:r>
            <a:r>
              <a:rPr lang="en-US" altLang="zh-CN" dirty="0"/>
              <a:t>2</a:t>
            </a:r>
            <a:r>
              <a:rPr lang="zh-CN" altLang="en-US" dirty="0"/>
              <a:t>）</a:t>
            </a:r>
            <a:r>
              <a:rPr lang="zh-CN" altLang="en-US" dirty="0">
                <a:solidFill>
                  <a:srgbClr val="0000FF"/>
                </a:solidFill>
              </a:rPr>
              <a:t>从检查点记录中得到</a:t>
            </a:r>
            <a:r>
              <a:rPr lang="en-US" altLang="zh-CN" dirty="0">
                <a:solidFill>
                  <a:srgbClr val="0000FF"/>
                </a:solidFill>
              </a:rPr>
              <a:t>ACTIVE-TRANSACTION-LIST</a:t>
            </a:r>
            <a:r>
              <a:rPr lang="zh-CN" altLang="en-US" dirty="0"/>
              <a:t>，</a:t>
            </a:r>
          </a:p>
          <a:p>
            <a:r>
              <a:rPr lang="zh-CN" altLang="en-US" dirty="0"/>
              <a:t>并暂时将其全部列入</a:t>
            </a:r>
            <a:r>
              <a:rPr lang="en-US" altLang="zh-CN" dirty="0"/>
              <a:t>UNDO-LIST</a:t>
            </a:r>
            <a:r>
              <a:rPr lang="zh-CN" altLang="en-US" dirty="0"/>
              <a:t>队列，而</a:t>
            </a:r>
            <a:r>
              <a:rPr lang="en-US" altLang="zh-CN" dirty="0"/>
              <a:t>REDO-LIST</a:t>
            </a:r>
            <a:r>
              <a:rPr lang="zh-CN" altLang="en-US" dirty="0"/>
              <a:t>队列初始化为空；</a:t>
            </a:r>
          </a:p>
          <a:p>
            <a:endParaRPr lang="zh-CN" altLang="en-US" dirty="0"/>
          </a:p>
          <a:p>
            <a:r>
              <a:rPr lang="zh-CN" altLang="en-US" dirty="0"/>
              <a:t>     </a:t>
            </a:r>
            <a:r>
              <a:rPr lang="en-US" altLang="zh-CN" dirty="0"/>
              <a:t>3</a:t>
            </a:r>
            <a:r>
              <a:rPr lang="zh-CN" altLang="en-US" dirty="0"/>
              <a:t>）</a:t>
            </a:r>
            <a:r>
              <a:rPr lang="zh-CN" altLang="en-US" dirty="0">
                <a:solidFill>
                  <a:srgbClr val="0000FF"/>
                </a:solidFill>
              </a:rPr>
              <a:t>从检查点开始正向扫描日志文件</a:t>
            </a:r>
            <a:r>
              <a:rPr lang="zh-CN" altLang="en-US" dirty="0"/>
              <a:t>，新开始的事务并入</a:t>
            </a:r>
            <a:r>
              <a:rPr lang="en-US" altLang="zh-CN" dirty="0"/>
              <a:t>UNDO-LIST</a:t>
            </a:r>
            <a:r>
              <a:rPr lang="zh-CN" altLang="en-US" dirty="0"/>
              <a:t>，遇到事务提交的日志记录，则该事务从</a:t>
            </a:r>
            <a:r>
              <a:rPr lang="en-US" altLang="zh-CN" dirty="0"/>
              <a:t>UNDO-LIST</a:t>
            </a:r>
            <a:r>
              <a:rPr lang="zh-CN" altLang="en-US" dirty="0"/>
              <a:t>移入</a:t>
            </a:r>
            <a:r>
              <a:rPr lang="en-US" altLang="zh-CN" dirty="0"/>
              <a:t>REDO-LIST</a:t>
            </a:r>
            <a:r>
              <a:rPr lang="zh-CN" altLang="en-US" dirty="0"/>
              <a:t>，直到日志文件尾；</a:t>
            </a:r>
          </a:p>
          <a:p>
            <a:endParaRPr lang="zh-CN" altLang="en-US" dirty="0"/>
          </a:p>
          <a:p>
            <a:r>
              <a:rPr lang="zh-CN" altLang="en-US" dirty="0"/>
              <a:t>     </a:t>
            </a:r>
            <a:r>
              <a:rPr lang="en-US" altLang="zh-CN" dirty="0"/>
              <a:t>4</a:t>
            </a:r>
            <a:r>
              <a:rPr lang="zh-CN" altLang="en-US" dirty="0"/>
              <a:t>）以检查点记载的最早日志记录和日志文件末尾为界，分别对</a:t>
            </a:r>
            <a:r>
              <a:rPr lang="en-US" altLang="zh-CN" dirty="0"/>
              <a:t>UNDO-LIST</a:t>
            </a:r>
            <a:r>
              <a:rPr lang="zh-CN" altLang="en-US" dirty="0"/>
              <a:t>和</a:t>
            </a:r>
            <a:r>
              <a:rPr lang="en-US" altLang="zh-CN" dirty="0"/>
              <a:t>REDO-LIST</a:t>
            </a:r>
            <a:r>
              <a:rPr lang="zh-CN" altLang="en-US" dirty="0"/>
              <a:t>执行</a:t>
            </a:r>
            <a:r>
              <a:rPr lang="en-US" altLang="zh-CN" dirty="0"/>
              <a:t>UNDO</a:t>
            </a:r>
            <a:r>
              <a:rPr lang="zh-CN" altLang="en-US" dirty="0"/>
              <a:t>和</a:t>
            </a:r>
            <a:r>
              <a:rPr lang="en-US" altLang="zh-CN" dirty="0"/>
              <a:t>REDO</a:t>
            </a:r>
            <a:r>
              <a:rPr lang="zh-CN" altLang="en-US" dirty="0"/>
              <a:t>操作。</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74</a:t>
            </a:fld>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75</a:t>
            </a:fld>
            <a:endParaRPr lang="en-US" altLang="zh-CN"/>
          </a:p>
        </p:txBody>
      </p:sp>
      <p:pic>
        <p:nvPicPr>
          <p:cNvPr id="3" name="图片 2" descr="检查点.emf"/>
          <p:cNvPicPr>
            <a:picLocks noChangeAspect="1"/>
          </p:cNvPicPr>
          <p:nvPr/>
        </p:nvPicPr>
        <p:blipFill>
          <a:blip r:embed="rId2" cstate="print"/>
          <a:stretch>
            <a:fillRect/>
          </a:stretch>
        </p:blipFill>
        <p:spPr>
          <a:xfrm>
            <a:off x="571472" y="785794"/>
            <a:ext cx="7215238" cy="4363231"/>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76</a:t>
            </a:fld>
            <a:endParaRPr lang="en-US" altLang="zh-CN"/>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95" y="2147831"/>
            <a:ext cx="8495646" cy="4521529"/>
          </a:xfrm>
          <a:prstGeom prst="rect">
            <a:avLst/>
          </a:prstGeom>
        </p:spPr>
      </p:pic>
      <p:pic>
        <p:nvPicPr>
          <p:cNvPr id="5" name="图片 4" descr="检查点.emf"/>
          <p:cNvPicPr>
            <a:picLocks noChangeAspect="1"/>
          </p:cNvPicPr>
          <p:nvPr/>
        </p:nvPicPr>
        <p:blipFill>
          <a:blip r:embed="rId3" cstate="print"/>
          <a:stretch>
            <a:fillRect/>
          </a:stretch>
        </p:blipFill>
        <p:spPr>
          <a:xfrm>
            <a:off x="1250628" y="188640"/>
            <a:ext cx="3249364" cy="2139150"/>
          </a:xfrm>
          <a:prstGeom prst="rect">
            <a:avLst/>
          </a:prstGeom>
          <a:ln w="19050" cmpd="dbl">
            <a:solidFill>
              <a:srgbClr val="0000FF"/>
            </a:solidFill>
            <a:prstDash val="sysDot"/>
          </a:ln>
        </p:spPr>
      </p:pic>
    </p:spTree>
    <p:extLst>
      <p:ext uri="{BB962C8B-B14F-4D97-AF65-F5344CB8AC3E}">
        <p14:creationId xmlns:p14="http://schemas.microsoft.com/office/powerpoint/2010/main" val="294139901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60F359FB-39A2-4643-B8E0-8EFEB36AA3E7}"/>
              </a:ext>
            </a:extLst>
          </p:cNvPr>
          <p:cNvSpPr>
            <a:spLocks noGrp="1"/>
          </p:cNvSpPr>
          <p:nvPr>
            <p:ph idx="1"/>
          </p:nvPr>
        </p:nvSpPr>
        <p:spPr>
          <a:xfrm>
            <a:off x="457200" y="980729"/>
            <a:ext cx="8229600" cy="5343872"/>
          </a:xfrm>
        </p:spPr>
        <p:txBody>
          <a:bodyPr/>
          <a:lstStyle/>
          <a:p>
            <a:pPr marL="0" indent="0">
              <a:buNone/>
            </a:pPr>
            <a:r>
              <a:rPr lang="zh-CN" altLang="en-US" sz="2400" b="1" dirty="0">
                <a:latin typeface="黑体" panose="02010609060101010101" pitchFamily="49" charset="-122"/>
                <a:ea typeface="黑体" panose="02010609060101010101" pitchFamily="49" charset="-122"/>
              </a:rPr>
              <a:t>原始的阻塞检查点</a:t>
            </a:r>
            <a:endParaRPr lang="en-US" altLang="zh-CN" sz="2400" b="1" dirty="0">
              <a:latin typeface="黑体" panose="02010609060101010101" pitchFamily="49" charset="-122"/>
              <a:ea typeface="黑体" panose="02010609060101010101" pitchFamily="49" charset="-122"/>
            </a:endParaRPr>
          </a:p>
          <a:p>
            <a:pPr marL="0" indent="0">
              <a:buNone/>
            </a:pPr>
            <a:r>
              <a:rPr lang="zh-CN" altLang="en-US" sz="2400" dirty="0"/>
              <a:t>     在较为原始版本的基本检查点策略中</a:t>
            </a:r>
            <a:r>
              <a:rPr lang="zh-CN" altLang="en-US" sz="2400" dirty="0" smtClean="0"/>
              <a:t>，</a:t>
            </a:r>
            <a:r>
              <a:rPr lang="zh-CN" altLang="en-US" sz="2400" dirty="0" smtClean="0">
                <a:solidFill>
                  <a:srgbClr val="FF0000"/>
                </a:solidFill>
              </a:rPr>
              <a:t>检查点</a:t>
            </a:r>
            <a:r>
              <a:rPr lang="zh-CN" altLang="en-US" sz="2400" dirty="0">
                <a:solidFill>
                  <a:srgbClr val="FF0000"/>
                </a:solidFill>
              </a:rPr>
              <a:t>进行过程中需要暂停对缓冲区页面的更新（可通过闩锁实现</a:t>
            </a:r>
            <a:r>
              <a:rPr lang="zh-CN" altLang="en-US" sz="2400" dirty="0" smtClean="0">
                <a:solidFill>
                  <a:srgbClr val="FF0000"/>
                </a:solidFill>
              </a:rPr>
              <a:t>），</a:t>
            </a:r>
            <a:r>
              <a:rPr lang="zh-CN" altLang="en-US" sz="2400" dirty="0"/>
              <a:t>类似快照，</a:t>
            </a:r>
            <a:r>
              <a:rPr lang="zh-CN" altLang="en-US" sz="2400" dirty="0" smtClean="0">
                <a:solidFill>
                  <a:srgbClr val="FF0000"/>
                </a:solidFill>
              </a:rPr>
              <a:t>禁止</a:t>
            </a:r>
            <a:r>
              <a:rPr lang="zh-CN" altLang="en-US" sz="2400" dirty="0">
                <a:solidFill>
                  <a:srgbClr val="FF0000"/>
                </a:solidFill>
              </a:rPr>
              <a:t>开启新事务，同时等待活跃事务结束，</a:t>
            </a:r>
            <a:r>
              <a:rPr lang="zh-CN" altLang="en-US" sz="2400" dirty="0"/>
              <a:t>会导致</a:t>
            </a:r>
            <a:r>
              <a:rPr lang="zh-CN" altLang="en-US" sz="2400" dirty="0">
                <a:solidFill>
                  <a:srgbClr val="FF0000"/>
                </a:solidFill>
              </a:rPr>
              <a:t>系统的停顿</a:t>
            </a:r>
            <a:r>
              <a:rPr lang="zh-CN" altLang="en-US" sz="2400" dirty="0"/>
              <a:t>。如果缓冲区页面数量很大，则清晰检查点的时间会很长，导致对事务处理的中断影响较大。</a:t>
            </a:r>
            <a:endParaRPr lang="en-US" altLang="zh-CN" sz="2400" dirty="0"/>
          </a:p>
          <a:p>
            <a:pPr marL="0" indent="0">
              <a:buNone/>
            </a:pPr>
            <a:endParaRPr lang="en-US" altLang="zh-CN" sz="2400" dirty="0"/>
          </a:p>
          <a:p>
            <a:pPr marL="0" indent="0">
              <a:buNone/>
            </a:pPr>
            <a:r>
              <a:rPr lang="zh-CN" altLang="en-US" sz="2400" b="1" dirty="0">
                <a:solidFill>
                  <a:srgbClr val="0000FF"/>
                </a:solidFill>
              </a:rPr>
              <a:t>引入概念</a:t>
            </a:r>
            <a:endParaRPr lang="en-US" altLang="zh-CN" sz="2400" b="1" dirty="0">
              <a:solidFill>
                <a:srgbClr val="0000FF"/>
              </a:solidFill>
            </a:endParaRPr>
          </a:p>
          <a:p>
            <a:pPr marL="0" indent="0">
              <a:buNone/>
            </a:pPr>
            <a:r>
              <a:rPr lang="zh-CN" altLang="en-US" sz="2400" b="1" dirty="0">
                <a:latin typeface="黑体" panose="02010609060101010101" pitchFamily="49" charset="-122"/>
                <a:ea typeface="黑体" panose="02010609060101010101" pitchFamily="49" charset="-122"/>
              </a:rPr>
              <a:t>脏页面列表（</a:t>
            </a:r>
            <a:r>
              <a:rPr lang="en-US" altLang="zh-CN" sz="2400" b="1" dirty="0">
                <a:latin typeface="黑体" panose="02010609060101010101" pitchFamily="49" charset="-122"/>
                <a:ea typeface="黑体" panose="02010609060101010101" pitchFamily="49" charset="-122"/>
              </a:rPr>
              <a:t>Dirty Page Table</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DPT</a:t>
            </a:r>
            <a:r>
              <a:rPr lang="zh-CN" altLang="en-US" sz="2400" b="1" dirty="0">
                <a:latin typeface="黑体" panose="02010609060101010101" pitchFamily="49" charset="-122"/>
                <a:ea typeface="黑体" panose="02010609060101010101" pitchFamily="49" charset="-122"/>
              </a:rPr>
              <a:t>）：</a:t>
            </a:r>
            <a:r>
              <a:rPr lang="zh-CN" altLang="en-US" sz="2400" dirty="0"/>
              <a:t>缓冲区中所有更新过的页面列表（含未提交事务修改过的页面），每个脏页面中有信息</a:t>
            </a:r>
            <a:r>
              <a:rPr lang="zh-CN" altLang="en-US" sz="2400" dirty="0" smtClean="0"/>
              <a:t>项来记录最</a:t>
            </a:r>
            <a:r>
              <a:rPr lang="zh-CN" altLang="en-US" sz="2400" dirty="0"/>
              <a:t>开始导致该页面为脏的事务日志记录的</a:t>
            </a:r>
            <a:r>
              <a:rPr lang="en-US" altLang="zh-CN" sz="2400" dirty="0"/>
              <a:t>LSN</a:t>
            </a:r>
            <a:r>
              <a:rPr lang="zh-CN" altLang="en-US" sz="2400" dirty="0"/>
              <a:t>（</a:t>
            </a:r>
            <a:r>
              <a:rPr lang="en-US" altLang="zh-CN" sz="2400" dirty="0"/>
              <a:t>recLSN</a:t>
            </a:r>
            <a:r>
              <a:rPr lang="zh-CN" altLang="en-US" sz="2400" dirty="0"/>
              <a:t>）。</a:t>
            </a:r>
            <a:endParaRPr lang="en-US" altLang="zh-CN" sz="2400" dirty="0"/>
          </a:p>
        </p:txBody>
      </p:sp>
      <p:sp>
        <p:nvSpPr>
          <p:cNvPr id="2" name="灯片编号占位符 1">
            <a:extLst>
              <a:ext uri="{FF2B5EF4-FFF2-40B4-BE49-F238E27FC236}">
                <a16:creationId xmlns:a16="http://schemas.microsoft.com/office/drawing/2014/main" id="{C23E5603-F884-4688-93A5-E76F1FCC1A7B}"/>
              </a:ext>
            </a:extLst>
          </p:cNvPr>
          <p:cNvSpPr>
            <a:spLocks noGrp="1"/>
          </p:cNvSpPr>
          <p:nvPr>
            <p:ph type="sldNum" sz="quarter" idx="12"/>
          </p:nvPr>
        </p:nvSpPr>
        <p:spPr/>
        <p:txBody>
          <a:bodyPr/>
          <a:lstStyle/>
          <a:p>
            <a:pPr>
              <a:defRPr/>
            </a:pPr>
            <a:fld id="{A4A714E6-9499-4B9D-945F-12ACD332B638}" type="slidenum">
              <a:rPr lang="en-US" altLang="zh-CN" smtClean="0"/>
              <a:pPr>
                <a:defRPr/>
              </a:pPr>
              <a:t>77</a:t>
            </a:fld>
            <a:endParaRPr lang="en-US" altLang="zh-CN"/>
          </a:p>
        </p:txBody>
      </p:sp>
      <p:sp>
        <p:nvSpPr>
          <p:cNvPr id="5" name="星形: 十二角 4">
            <a:extLst>
              <a:ext uri="{FF2B5EF4-FFF2-40B4-BE49-F238E27FC236}">
                <a16:creationId xmlns:a16="http://schemas.microsoft.com/office/drawing/2014/main" id="{6239019A-A4B3-450F-8962-93A164CF7215}"/>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20869635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58F0EE-14D1-40B4-A763-20772AC8DD58}"/>
              </a:ext>
            </a:extLst>
          </p:cNvPr>
          <p:cNvSpPr>
            <a:spLocks noGrp="1"/>
          </p:cNvSpPr>
          <p:nvPr>
            <p:ph idx="1"/>
          </p:nvPr>
        </p:nvSpPr>
        <p:spPr>
          <a:xfrm>
            <a:off x="457200" y="908721"/>
            <a:ext cx="8229600" cy="5415880"/>
          </a:xfrm>
        </p:spPr>
        <p:txBody>
          <a:bodyPr/>
          <a:lstStyle/>
          <a:p>
            <a:pPr marL="0" indent="0">
              <a:buNone/>
            </a:pPr>
            <a:r>
              <a:rPr lang="zh-CN" altLang="en-US" sz="2400" b="1" dirty="0">
                <a:solidFill>
                  <a:prstClr val="black"/>
                </a:solidFill>
                <a:latin typeface="黑体" panose="02010609060101010101" pitchFamily="49" charset="-122"/>
                <a:ea typeface="黑体" panose="02010609060101010101" pitchFamily="49" charset="-122"/>
              </a:rPr>
              <a:t>阻塞检查点改进思路：</a:t>
            </a:r>
            <a:endParaRPr lang="en-US" altLang="zh-CN" sz="2400" b="1" dirty="0">
              <a:solidFill>
                <a:prstClr val="black"/>
              </a:solidFill>
              <a:latin typeface="黑体" panose="02010609060101010101" pitchFamily="49" charset="-122"/>
              <a:ea typeface="黑体" panose="02010609060101010101" pitchFamily="49" charset="-122"/>
            </a:endParaRPr>
          </a:p>
          <a:p>
            <a:pPr marL="0" lvl="0" indent="0">
              <a:buNone/>
            </a:pPr>
            <a:r>
              <a:rPr lang="zh-CN" altLang="en-US" sz="2400" dirty="0">
                <a:solidFill>
                  <a:prstClr val="black"/>
                </a:solidFill>
              </a:rPr>
              <a:t>     在检查点记录写入日志后</a:t>
            </a:r>
            <a:r>
              <a:rPr lang="zh-CN" altLang="en-US" sz="2400" dirty="0" smtClean="0">
                <a:solidFill>
                  <a:prstClr val="black"/>
                </a:solidFill>
              </a:rPr>
              <a:t>、修改</a:t>
            </a:r>
            <a:r>
              <a:rPr lang="zh-CN" altLang="en-US" sz="2400" dirty="0">
                <a:solidFill>
                  <a:prstClr val="black"/>
                </a:solidFill>
              </a:rPr>
              <a:t>过的缓存页写到磁盘之前</a:t>
            </a:r>
            <a:r>
              <a:rPr lang="zh-CN" altLang="en-US" sz="2400" dirty="0" smtClean="0">
                <a:solidFill>
                  <a:prstClr val="black"/>
                </a:solidFill>
              </a:rPr>
              <a:t>，仍然不能</a:t>
            </a:r>
            <a:r>
              <a:rPr lang="zh-CN" altLang="en-US" sz="2400" dirty="0">
                <a:solidFill>
                  <a:prstClr val="black"/>
                </a:solidFill>
              </a:rPr>
              <a:t>开启新事务</a:t>
            </a:r>
            <a:r>
              <a:rPr lang="zh-CN" altLang="en-US" sz="2400" dirty="0" smtClean="0">
                <a:solidFill>
                  <a:prstClr val="black"/>
                </a:solidFill>
              </a:rPr>
              <a:t>，同时阻塞</a:t>
            </a:r>
            <a:r>
              <a:rPr lang="zh-CN" altLang="en-US" sz="2400" dirty="0">
                <a:solidFill>
                  <a:prstClr val="black"/>
                </a:solidFill>
              </a:rPr>
              <a:t>当前事务</a:t>
            </a:r>
            <a:r>
              <a:rPr lang="zh-CN" altLang="en-US" sz="2400" dirty="0" smtClean="0">
                <a:solidFill>
                  <a:prstClr val="black"/>
                </a:solidFill>
              </a:rPr>
              <a:t>，而不用</a:t>
            </a:r>
            <a:r>
              <a:rPr lang="zh-CN" altLang="en-US" sz="2400" dirty="0">
                <a:solidFill>
                  <a:prstClr val="black"/>
                </a:solidFill>
              </a:rPr>
              <a:t>等待当前活跃事务结束。</a:t>
            </a:r>
            <a:endParaRPr lang="en-US" altLang="zh-CN" sz="2400" dirty="0">
              <a:solidFill>
                <a:prstClr val="black"/>
              </a:solidFill>
            </a:endParaRPr>
          </a:p>
          <a:p>
            <a:pPr marL="0" indent="0">
              <a:buNone/>
            </a:pPr>
            <a:endParaRPr lang="en-US" altLang="zh-CN" sz="2400" dirty="0"/>
          </a:p>
          <a:p>
            <a:pPr marL="0" indent="0">
              <a:buNone/>
            </a:pPr>
            <a:r>
              <a:rPr lang="zh-CN" altLang="en-US" sz="2400" b="1" dirty="0">
                <a:latin typeface="黑体" panose="02010609060101010101" pitchFamily="49" charset="-122"/>
                <a:ea typeface="黑体" panose="02010609060101010101" pitchFamily="49" charset="-122"/>
              </a:rPr>
              <a:t>基本改进策略：</a:t>
            </a:r>
            <a:endParaRPr lang="en-US" altLang="zh-CN" sz="2400" b="1" dirty="0">
              <a:latin typeface="黑体" panose="02010609060101010101" pitchFamily="49" charset="-122"/>
              <a:ea typeface="黑体" panose="02010609060101010101" pitchFamily="49" charset="-122"/>
            </a:endParaRPr>
          </a:p>
          <a:p>
            <a:pPr marL="0" indent="0">
              <a:buNone/>
            </a:pPr>
            <a:r>
              <a:rPr lang="zh-CN" altLang="en-US" sz="2400" dirty="0"/>
              <a:t>（</a:t>
            </a:r>
            <a:r>
              <a:rPr lang="en-US" altLang="zh-CN" sz="2400" dirty="0"/>
              <a:t>1</a:t>
            </a:r>
            <a:r>
              <a:rPr lang="zh-CN" altLang="en-US" sz="2400" dirty="0"/>
              <a:t>）将最后一个检查点记录在日志中的位置存在磁盘上专用的位置</a:t>
            </a:r>
            <a:r>
              <a:rPr lang="en-US" altLang="zh-CN" sz="2400" dirty="0"/>
              <a:t>last_checkpoint</a:t>
            </a:r>
            <a:r>
              <a:rPr lang="zh-CN" altLang="en-US" sz="2400" dirty="0"/>
              <a:t>；</a:t>
            </a:r>
            <a:endParaRPr lang="en-US" altLang="zh-CN" sz="2400" dirty="0"/>
          </a:p>
          <a:p>
            <a:pPr marL="0" indent="0">
              <a:buNone/>
            </a:pPr>
            <a:r>
              <a:rPr lang="zh-CN" altLang="en-US" sz="2400" dirty="0"/>
              <a:t>（</a:t>
            </a:r>
            <a:r>
              <a:rPr lang="en-US" altLang="zh-CN" sz="2400" dirty="0"/>
              <a:t>2</a:t>
            </a:r>
            <a:r>
              <a:rPr lang="zh-CN" altLang="en-US" sz="2400" dirty="0"/>
              <a:t>）在写检查点记录之前，创建所有</a:t>
            </a:r>
            <a:r>
              <a:rPr lang="zh-CN" altLang="en-US" sz="2400" dirty="0">
                <a:solidFill>
                  <a:srgbClr val="FF0000"/>
                </a:solidFill>
              </a:rPr>
              <a:t>修改过的缓冲页列表</a:t>
            </a:r>
            <a:r>
              <a:rPr lang="en-US" altLang="zh-CN" sz="2400" dirty="0">
                <a:solidFill>
                  <a:srgbClr val="FF0000"/>
                </a:solidFill>
              </a:rPr>
              <a:t>DPT</a:t>
            </a:r>
            <a:r>
              <a:rPr lang="zh-CN" altLang="en-US" sz="2400" dirty="0"/>
              <a:t>，仅当该列表中的所有缓冲页都输出到磁盘后，才更新磁盘上的</a:t>
            </a:r>
            <a:r>
              <a:rPr lang="en-US" altLang="zh-CN" sz="2400" dirty="0"/>
              <a:t>last_checkpoint</a:t>
            </a:r>
            <a:r>
              <a:rPr lang="zh-CN" altLang="en-US" sz="2400" dirty="0"/>
              <a:t>信息。</a:t>
            </a:r>
            <a:endParaRPr lang="en-US" altLang="zh-CN" sz="2400" dirty="0"/>
          </a:p>
        </p:txBody>
      </p:sp>
      <p:sp>
        <p:nvSpPr>
          <p:cNvPr id="4" name="灯片编号占位符 3">
            <a:extLst>
              <a:ext uri="{FF2B5EF4-FFF2-40B4-BE49-F238E27FC236}">
                <a16:creationId xmlns:a16="http://schemas.microsoft.com/office/drawing/2014/main" id="{DDB26352-3C71-4949-880F-21F197077A7B}"/>
              </a:ext>
            </a:extLst>
          </p:cNvPr>
          <p:cNvSpPr>
            <a:spLocks noGrp="1"/>
          </p:cNvSpPr>
          <p:nvPr>
            <p:ph type="sldNum" sz="quarter" idx="12"/>
          </p:nvPr>
        </p:nvSpPr>
        <p:spPr/>
        <p:txBody>
          <a:bodyPr/>
          <a:lstStyle/>
          <a:p>
            <a:pPr>
              <a:defRPr/>
            </a:pPr>
            <a:fld id="{E3C52541-0E55-448D-9C6C-64FB315CE913}" type="slidenum">
              <a:rPr lang="en-US" altLang="zh-CN" smtClean="0"/>
              <a:pPr>
                <a:defRPr/>
              </a:pPr>
              <a:t>78</a:t>
            </a:fld>
            <a:endParaRPr lang="en-US" altLang="zh-CN"/>
          </a:p>
        </p:txBody>
      </p:sp>
      <p:sp>
        <p:nvSpPr>
          <p:cNvPr id="5" name="星形: 十二角 4">
            <a:extLst>
              <a:ext uri="{FF2B5EF4-FFF2-40B4-BE49-F238E27FC236}">
                <a16:creationId xmlns:a16="http://schemas.microsoft.com/office/drawing/2014/main" id="{F35A1128-CA60-4227-84C9-31699B700EB6}"/>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19702164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60F359FB-39A2-4643-B8E0-8EFEB36AA3E7}"/>
              </a:ext>
            </a:extLst>
          </p:cNvPr>
          <p:cNvSpPr>
            <a:spLocks noGrp="1"/>
          </p:cNvSpPr>
          <p:nvPr>
            <p:ph idx="1"/>
          </p:nvPr>
        </p:nvSpPr>
        <p:spPr>
          <a:xfrm>
            <a:off x="457200" y="980729"/>
            <a:ext cx="8229600" cy="5343872"/>
          </a:xfrm>
        </p:spPr>
        <p:txBody>
          <a:bodyPr/>
          <a:lstStyle/>
          <a:p>
            <a:pPr marL="0" indent="0">
              <a:buNone/>
            </a:pPr>
            <a:r>
              <a:rPr lang="zh-CN" altLang="en-US" sz="2400" b="1" dirty="0">
                <a:latin typeface="黑体" panose="02010609060101010101" pitchFamily="49" charset="-122"/>
                <a:ea typeface="黑体" panose="02010609060101010101" pitchFamily="49" charset="-122"/>
              </a:rPr>
              <a:t>进一步改进：模糊检查点</a:t>
            </a:r>
            <a:endParaRPr lang="en-US" altLang="zh-CN" sz="2400" b="1" dirty="0">
              <a:latin typeface="黑体" panose="02010609060101010101" pitchFamily="49" charset="-122"/>
              <a:ea typeface="黑体" panose="02010609060101010101" pitchFamily="49" charset="-122"/>
            </a:endParaRPr>
          </a:p>
          <a:p>
            <a:pPr marL="0" indent="0">
              <a:buNone/>
            </a:pPr>
            <a:r>
              <a:rPr lang="zh-CN" altLang="en-US" sz="2400" dirty="0"/>
              <a:t>     执行检查点过程中可以开启新事务，活跃事务还可以更新数据。</a:t>
            </a:r>
            <a:endParaRPr lang="en-US" altLang="zh-CN" sz="2400" dirty="0"/>
          </a:p>
          <a:p>
            <a:pPr marL="0" indent="0">
              <a:buNone/>
            </a:pPr>
            <a:r>
              <a:rPr lang="en-US" altLang="zh-CN" sz="2400" dirty="0"/>
              <a:t>     </a:t>
            </a:r>
            <a:r>
              <a:rPr lang="zh-CN" altLang="en-US" sz="2400" dirty="0"/>
              <a:t>在日志中增加</a:t>
            </a:r>
            <a:r>
              <a:rPr lang="zh-CN" altLang="en-US" sz="2400" dirty="0">
                <a:solidFill>
                  <a:srgbClr val="FF0000"/>
                </a:solidFill>
              </a:rPr>
              <a:t>新的日志记录来描述检查点的边界</a:t>
            </a:r>
            <a:r>
              <a:rPr lang="zh-CN" altLang="en-US" sz="2400" dirty="0"/>
              <a:t>：</a:t>
            </a:r>
            <a:endParaRPr lang="en-US" altLang="zh-CN" sz="2400" dirty="0"/>
          </a:p>
          <a:p>
            <a:pPr>
              <a:buFont typeface="Wingdings" panose="05000000000000000000" pitchFamily="2" charset="2"/>
              <a:buChar char="Ø"/>
            </a:pPr>
            <a:r>
              <a:rPr lang="en-US" altLang="zh-CN" sz="2400" dirty="0"/>
              <a:t>&lt;CHECKPOINT-BEGIN&gt;</a:t>
            </a:r>
            <a:r>
              <a:rPr lang="zh-CN" altLang="en-US" sz="2400" dirty="0"/>
              <a:t>：记录检查点的开始；</a:t>
            </a:r>
            <a:endParaRPr lang="en-US" altLang="zh-CN" sz="2400" dirty="0"/>
          </a:p>
          <a:p>
            <a:pPr>
              <a:buFont typeface="Wingdings" panose="05000000000000000000" pitchFamily="2" charset="2"/>
              <a:buChar char="Ø"/>
            </a:pPr>
            <a:r>
              <a:rPr lang="en-US" altLang="zh-CN" sz="2400" dirty="0"/>
              <a:t>&lt;CHECKPOINT-END&gt;</a:t>
            </a:r>
            <a:r>
              <a:rPr lang="zh-CN" altLang="en-US" sz="2400" dirty="0"/>
              <a:t>：记录检查点的完整过程结束，其中</a:t>
            </a:r>
            <a:r>
              <a:rPr lang="zh-CN" altLang="en-US" sz="2400" dirty="0">
                <a:solidFill>
                  <a:srgbClr val="FF0000"/>
                </a:solidFill>
              </a:rPr>
              <a:t>包含活跃事务列表（</a:t>
            </a:r>
            <a:r>
              <a:rPr lang="en-US" altLang="zh-CN" sz="2400" dirty="0">
                <a:solidFill>
                  <a:srgbClr val="FF0000"/>
                </a:solidFill>
              </a:rPr>
              <a:t>ATT</a:t>
            </a:r>
            <a:r>
              <a:rPr lang="zh-CN" altLang="en-US" sz="2400" dirty="0">
                <a:solidFill>
                  <a:srgbClr val="FF0000"/>
                </a:solidFill>
              </a:rPr>
              <a:t>）和脏页表（</a:t>
            </a:r>
            <a:r>
              <a:rPr lang="en-US" altLang="zh-CN" sz="2400" dirty="0">
                <a:solidFill>
                  <a:srgbClr val="FF0000"/>
                </a:solidFill>
              </a:rPr>
              <a:t>DPT</a:t>
            </a:r>
            <a:r>
              <a:rPr lang="zh-CN" altLang="en-US" sz="2400" dirty="0">
                <a:solidFill>
                  <a:srgbClr val="FF0000"/>
                </a:solidFill>
              </a:rPr>
              <a:t>），而</a:t>
            </a:r>
            <a:r>
              <a:rPr lang="en-US" altLang="zh-CN" sz="2400" dirty="0">
                <a:solidFill>
                  <a:srgbClr val="FF0000"/>
                </a:solidFill>
              </a:rPr>
              <a:t>CHECKPOINT-BEGIN</a:t>
            </a:r>
            <a:r>
              <a:rPr lang="zh-CN" altLang="en-US" sz="2400" dirty="0">
                <a:solidFill>
                  <a:srgbClr val="FF0000"/>
                </a:solidFill>
              </a:rPr>
              <a:t>后开启的事务则不列入</a:t>
            </a:r>
            <a:r>
              <a:rPr lang="en-US" altLang="zh-CN" sz="2400" dirty="0">
                <a:solidFill>
                  <a:srgbClr val="FF0000"/>
                </a:solidFill>
              </a:rPr>
              <a:t>ATT</a:t>
            </a:r>
            <a:r>
              <a:rPr lang="zh-CN" altLang="en-US" sz="2400" dirty="0">
                <a:solidFill>
                  <a:srgbClr val="FF0000"/>
                </a:solidFill>
              </a:rPr>
              <a:t>列表</a:t>
            </a:r>
            <a:r>
              <a:rPr lang="zh-CN" altLang="en-US" sz="2400" dirty="0"/>
              <a:t>。</a:t>
            </a:r>
          </a:p>
          <a:p>
            <a:pPr marL="0" indent="0">
              <a:buNone/>
            </a:pPr>
            <a:endParaRPr lang="en-US" altLang="zh-CN" sz="2400" dirty="0"/>
          </a:p>
        </p:txBody>
      </p:sp>
      <p:sp>
        <p:nvSpPr>
          <p:cNvPr id="2" name="灯片编号占位符 1">
            <a:extLst>
              <a:ext uri="{FF2B5EF4-FFF2-40B4-BE49-F238E27FC236}">
                <a16:creationId xmlns:a16="http://schemas.microsoft.com/office/drawing/2014/main" id="{C23E5603-F884-4688-93A5-E76F1FCC1A7B}"/>
              </a:ext>
            </a:extLst>
          </p:cNvPr>
          <p:cNvSpPr>
            <a:spLocks noGrp="1"/>
          </p:cNvSpPr>
          <p:nvPr>
            <p:ph type="sldNum" sz="quarter" idx="12"/>
          </p:nvPr>
        </p:nvSpPr>
        <p:spPr/>
        <p:txBody>
          <a:bodyPr/>
          <a:lstStyle/>
          <a:p>
            <a:pPr>
              <a:defRPr/>
            </a:pPr>
            <a:fld id="{A4A714E6-9499-4B9D-945F-12ACD332B638}" type="slidenum">
              <a:rPr lang="en-US" altLang="zh-CN" smtClean="0"/>
              <a:pPr>
                <a:defRPr/>
              </a:pPr>
              <a:t>79</a:t>
            </a:fld>
            <a:endParaRPr lang="en-US" altLang="zh-CN"/>
          </a:p>
        </p:txBody>
      </p:sp>
      <p:sp>
        <p:nvSpPr>
          <p:cNvPr id="5" name="星形: 十二角 4">
            <a:extLst>
              <a:ext uri="{FF2B5EF4-FFF2-40B4-BE49-F238E27FC236}">
                <a16:creationId xmlns:a16="http://schemas.microsoft.com/office/drawing/2014/main" id="{6239019A-A4B3-450F-8962-93A164CF7215}"/>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4240533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8</a:t>
            </a:fld>
            <a:endParaRPr lang="en-US" altLang="zh-CN"/>
          </a:p>
        </p:txBody>
      </p:sp>
      <p:sp>
        <p:nvSpPr>
          <p:cNvPr id="3" name="矩形 2"/>
          <p:cNvSpPr/>
          <p:nvPr/>
        </p:nvSpPr>
        <p:spPr>
          <a:xfrm>
            <a:off x="428596" y="714356"/>
            <a:ext cx="8572560" cy="4524315"/>
          </a:xfrm>
          <a:prstGeom prst="rect">
            <a:avLst/>
          </a:prstGeom>
        </p:spPr>
        <p:txBody>
          <a:bodyPr wrap="square">
            <a:spAutoFit/>
          </a:bodyPr>
          <a:lstStyle/>
          <a:p>
            <a:r>
              <a:rPr lang="en-US" altLang="zh-CN" dirty="0"/>
              <a:t>2</a:t>
            </a:r>
            <a:r>
              <a:rPr lang="zh-CN" altLang="en-US" dirty="0">
                <a:latin typeface="宋体" pitchFamily="2" charset="-122"/>
              </a:rPr>
              <a:t>）</a:t>
            </a:r>
            <a:r>
              <a:rPr lang="zh-CN" altLang="en-US" dirty="0">
                <a:solidFill>
                  <a:srgbClr val="FF0000"/>
                </a:solidFill>
                <a:latin typeface="宋体" pitchFamily="2" charset="-122"/>
              </a:rPr>
              <a:t>一致性（</a:t>
            </a:r>
            <a:r>
              <a:rPr lang="en-US" altLang="zh-CN" dirty="0">
                <a:solidFill>
                  <a:srgbClr val="FF0000"/>
                </a:solidFill>
              </a:rPr>
              <a:t>consistency</a:t>
            </a:r>
            <a:r>
              <a:rPr lang="zh-CN" altLang="en-US" dirty="0">
                <a:solidFill>
                  <a:srgbClr val="FF0000"/>
                </a:solidFill>
                <a:latin typeface="宋体" pitchFamily="2" charset="-122"/>
              </a:rPr>
              <a:t>）</a:t>
            </a:r>
            <a:r>
              <a:rPr lang="zh-CN" altLang="en-US" dirty="0">
                <a:solidFill>
                  <a:srgbClr val="FF0000"/>
                </a:solidFill>
              </a:rPr>
              <a:t> </a:t>
            </a:r>
          </a:p>
          <a:p>
            <a:r>
              <a:rPr lang="zh-CN" altLang="en-US" dirty="0">
                <a:latin typeface="宋体" pitchFamily="2" charset="-122"/>
              </a:rPr>
              <a:t>② 目标</a:t>
            </a:r>
            <a:endParaRPr lang="zh-CN" altLang="en-US" dirty="0"/>
          </a:p>
          <a:p>
            <a:r>
              <a:rPr lang="zh-CN" altLang="en-US" dirty="0">
                <a:latin typeface="宋体" pitchFamily="2" charset="-122"/>
              </a:rPr>
              <a:t>    保证</a:t>
            </a:r>
            <a:r>
              <a:rPr lang="en-US" altLang="zh-CN" dirty="0">
                <a:latin typeface="宋体" pitchFamily="2" charset="-122"/>
              </a:rPr>
              <a:t>DB</a:t>
            </a:r>
            <a:r>
              <a:rPr lang="zh-CN" altLang="en-US" dirty="0">
                <a:latin typeface="宋体" pitchFamily="2" charset="-122"/>
              </a:rPr>
              <a:t>数据正确性（</a:t>
            </a:r>
            <a:r>
              <a:rPr lang="zh-CN" altLang="en-US" dirty="0">
                <a:latin typeface="宋体" pitchFamily="2" charset="-122"/>
                <a:cs typeface="Times New Roman" pitchFamily="18" charset="0"/>
              </a:rPr>
              <a:t>防止</a:t>
            </a:r>
            <a:r>
              <a:rPr lang="zh-CN" altLang="en-US" dirty="0">
                <a:latin typeface="宋体" pitchFamily="2" charset="-122"/>
              </a:rPr>
              <a:t>丢失更新、读脏、读不可重复）。</a:t>
            </a:r>
            <a:endParaRPr lang="zh-CN" altLang="en-US" dirty="0"/>
          </a:p>
          <a:p>
            <a:endParaRPr lang="zh-CN" altLang="en-US" dirty="0">
              <a:latin typeface="宋体" pitchFamily="2" charset="-122"/>
            </a:endParaRPr>
          </a:p>
          <a:p>
            <a:r>
              <a:rPr lang="zh-CN" altLang="en-US" dirty="0">
                <a:latin typeface="宋体" pitchFamily="2" charset="-122"/>
              </a:rPr>
              <a:t>③ 技术</a:t>
            </a:r>
            <a:endParaRPr lang="zh-CN" altLang="en-US" dirty="0"/>
          </a:p>
          <a:p>
            <a:r>
              <a:rPr lang="zh-CN" altLang="en-US" dirty="0">
                <a:latin typeface="宋体" pitchFamily="2" charset="-122"/>
              </a:rPr>
              <a:t>    并发控制、恢复机制</a:t>
            </a:r>
            <a:endParaRPr lang="zh-CN" altLang="en-US" dirty="0"/>
          </a:p>
          <a:p>
            <a:endParaRPr lang="zh-CN" altLang="en-US" dirty="0">
              <a:latin typeface="宋体" pitchFamily="2" charset="-122"/>
            </a:endParaRPr>
          </a:p>
          <a:p>
            <a:r>
              <a:rPr lang="zh-CN" altLang="en-US" dirty="0">
                <a:latin typeface="宋体" pitchFamily="2" charset="-122"/>
              </a:rPr>
              <a:t>④ 实现</a:t>
            </a:r>
            <a:endParaRPr lang="zh-CN" altLang="en-US" dirty="0"/>
          </a:p>
          <a:p>
            <a:r>
              <a:rPr lang="en-US" altLang="zh-CN" dirty="0">
                <a:latin typeface="Times New Roman" pitchFamily="18" charset="0"/>
              </a:rPr>
              <a:t>        </a:t>
            </a:r>
            <a:r>
              <a:rPr lang="zh-CN" altLang="en-US" dirty="0">
                <a:latin typeface="宋体" pitchFamily="2" charset="-122"/>
              </a:rPr>
              <a:t>用户定义事务（保证相关操作在一个事务中）；</a:t>
            </a:r>
            <a:endParaRPr lang="zh-CN" altLang="en-US" dirty="0"/>
          </a:p>
          <a:p>
            <a:pPr marL="0" indent="0">
              <a:buNone/>
            </a:pPr>
            <a:r>
              <a:rPr lang="en-US" altLang="zh-CN" dirty="0">
                <a:latin typeface="Times New Roman" pitchFamily="18" charset="0"/>
              </a:rPr>
              <a:t>        </a:t>
            </a:r>
            <a:r>
              <a:rPr lang="en-US" altLang="zh-CN" dirty="0"/>
              <a:t>DBMS</a:t>
            </a:r>
            <a:r>
              <a:rPr lang="zh-CN" altLang="en-US" dirty="0"/>
              <a:t>负责</a:t>
            </a:r>
            <a:r>
              <a:rPr lang="zh-CN" altLang="en-US" dirty="0">
                <a:latin typeface="Times New Roman" pitchFamily="18" charset="0"/>
              </a:rPr>
              <a:t>维护事务执行导致数据库状态变化过程中的一致性。</a:t>
            </a:r>
            <a:endParaRPr lang="zh-CN" altLang="en-US" dirty="0"/>
          </a:p>
          <a:p>
            <a:endParaRPr lang="zh-CN" altLang="en-US" dirty="0">
              <a:latin typeface="Times New Roman"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B05B5C-7549-4971-90CB-580128681AA4}"/>
              </a:ext>
            </a:extLst>
          </p:cNvPr>
          <p:cNvSpPr>
            <a:spLocks noGrp="1"/>
          </p:cNvSpPr>
          <p:nvPr>
            <p:ph idx="1"/>
          </p:nvPr>
        </p:nvSpPr>
        <p:spPr>
          <a:xfrm>
            <a:off x="457200" y="460561"/>
            <a:ext cx="8507288" cy="6136791"/>
          </a:xfrm>
        </p:spPr>
        <p:txBody>
          <a:bodyPr/>
          <a:lstStyle/>
          <a:p>
            <a:pPr marL="0" indent="0">
              <a:buNone/>
            </a:pPr>
            <a:r>
              <a:rPr lang="zh-CN" altLang="en-US" sz="2400" b="1" dirty="0">
                <a:latin typeface="黑体" panose="02010609060101010101" pitchFamily="49" charset="-122"/>
                <a:ea typeface="黑体" panose="02010609060101010101" pitchFamily="49" charset="-122"/>
              </a:rPr>
              <a:t>转储（</a:t>
            </a:r>
            <a:r>
              <a:rPr lang="en-US" altLang="zh-CN" sz="2400" b="1" dirty="0">
                <a:latin typeface="黑体" panose="02010609060101010101" pitchFamily="49" charset="-122"/>
                <a:ea typeface="黑体" panose="02010609060101010101" pitchFamily="49" charset="-122"/>
              </a:rPr>
              <a:t>dump</a:t>
            </a:r>
            <a:r>
              <a:rPr lang="zh-CN" altLang="en-US" sz="2400" b="1" dirty="0" smtClean="0">
                <a:latin typeface="黑体" panose="02010609060101010101" pitchFamily="49" charset="-122"/>
                <a:ea typeface="黑体" panose="02010609060101010101" pitchFamily="49" charset="-122"/>
              </a:rPr>
              <a:t>）的实现</a:t>
            </a:r>
            <a:r>
              <a:rPr lang="zh-CN" altLang="en-US" sz="2400" b="1" dirty="0">
                <a:latin typeface="黑体" panose="02010609060101010101" pitchFamily="49" charset="-122"/>
                <a:ea typeface="黑体" panose="02010609060101010101" pitchFamily="49" charset="-122"/>
              </a:rPr>
              <a:t>技术</a:t>
            </a:r>
            <a:endParaRPr lang="en-US" altLang="zh-CN" sz="2400" b="1" dirty="0">
              <a:latin typeface="黑体" panose="02010609060101010101" pitchFamily="49" charset="-122"/>
              <a:ea typeface="黑体" panose="02010609060101010101" pitchFamily="49" charset="-122"/>
            </a:endParaRPr>
          </a:p>
          <a:p>
            <a:pPr>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归档转储（</a:t>
            </a:r>
            <a:r>
              <a:rPr lang="en-US" altLang="zh-CN" sz="2400" b="1" dirty="0">
                <a:latin typeface="黑体" panose="02010609060101010101" pitchFamily="49" charset="-122"/>
                <a:ea typeface="黑体" panose="02010609060101010101" pitchFamily="49" charset="-122"/>
              </a:rPr>
              <a:t>archival dump</a:t>
            </a:r>
            <a:r>
              <a:rPr lang="zh-CN" altLang="en-US" sz="2400" b="1" dirty="0">
                <a:latin typeface="黑体" panose="02010609060101010101" pitchFamily="49" charset="-122"/>
                <a:ea typeface="黑体" panose="02010609060101010101" pitchFamily="49" charset="-122"/>
              </a:rPr>
              <a:t>），</a:t>
            </a:r>
            <a:r>
              <a:rPr lang="zh-CN" altLang="en-US" sz="2400" dirty="0"/>
              <a:t>可用</a:t>
            </a:r>
            <a:r>
              <a:rPr lang="zh-CN" altLang="en-US" sz="2400" dirty="0" smtClean="0"/>
              <a:t>于保留数据库</a:t>
            </a:r>
            <a:r>
              <a:rPr lang="zh-CN" altLang="en-US" sz="2400" dirty="0"/>
              <a:t>的旧状态。</a:t>
            </a:r>
            <a:endParaRPr lang="en-US" altLang="zh-CN" sz="2400" dirty="0"/>
          </a:p>
          <a:p>
            <a:pPr marL="0" indent="0">
              <a:buNone/>
            </a:pPr>
            <a:r>
              <a:rPr lang="zh-CN" altLang="en-US" sz="2400" b="1" dirty="0">
                <a:latin typeface="黑体" panose="02010609060101010101" pitchFamily="49" charset="-122"/>
                <a:ea typeface="黑体" panose="02010609060101010101" pitchFamily="49" charset="-122"/>
              </a:rPr>
              <a:t>典型实现方法：</a:t>
            </a:r>
            <a:r>
              <a:rPr lang="zh-CN" altLang="en-US" sz="2400" dirty="0"/>
              <a:t>在转储过程中不允许有活跃事务，执行过程类似检查点。</a:t>
            </a:r>
            <a:endParaRPr lang="en-US" altLang="zh-CN" sz="2400" dirty="0"/>
          </a:p>
          <a:p>
            <a:pPr marL="0" indent="0">
              <a:buNone/>
            </a:pPr>
            <a:r>
              <a:rPr lang="zh-CN" altLang="en-US" sz="2400" dirty="0"/>
              <a:t>（</a:t>
            </a:r>
            <a:r>
              <a:rPr lang="en-US" altLang="zh-CN" sz="2400" dirty="0"/>
              <a:t>1</a:t>
            </a:r>
            <a:r>
              <a:rPr lang="zh-CN" altLang="en-US" sz="2400" dirty="0"/>
              <a:t>）</a:t>
            </a:r>
            <a:r>
              <a:rPr lang="zh-CN" altLang="en-US" sz="2400" dirty="0">
                <a:solidFill>
                  <a:srgbClr val="FF0000"/>
                </a:solidFill>
              </a:rPr>
              <a:t>日志缓存</a:t>
            </a:r>
            <a:r>
              <a:rPr lang="zh-CN" altLang="en-US" sz="2400" dirty="0"/>
              <a:t>内容写出到磁盘；</a:t>
            </a:r>
            <a:endParaRPr lang="en-US" altLang="zh-CN" sz="2400" dirty="0"/>
          </a:p>
          <a:p>
            <a:pPr marL="0" indent="0">
              <a:buNone/>
            </a:pPr>
            <a:r>
              <a:rPr lang="zh-CN" altLang="en-US" sz="2400" dirty="0"/>
              <a:t>（</a:t>
            </a:r>
            <a:r>
              <a:rPr lang="en-US" altLang="zh-CN" sz="2400" dirty="0"/>
              <a:t>2</a:t>
            </a:r>
            <a:r>
              <a:rPr lang="zh-CN" altLang="en-US" sz="2400" dirty="0"/>
              <a:t>）</a:t>
            </a:r>
            <a:r>
              <a:rPr lang="zh-CN" altLang="en-US" sz="2400" dirty="0">
                <a:solidFill>
                  <a:srgbClr val="FF0000"/>
                </a:solidFill>
              </a:rPr>
              <a:t>数据缓存</a:t>
            </a:r>
            <a:r>
              <a:rPr lang="zh-CN" altLang="en-US" sz="2400" dirty="0"/>
              <a:t>页写出到磁盘；</a:t>
            </a:r>
            <a:endParaRPr lang="en-US" altLang="zh-CN" sz="2400" dirty="0"/>
          </a:p>
          <a:p>
            <a:pPr marL="0" indent="0">
              <a:buNone/>
            </a:pPr>
            <a:r>
              <a:rPr lang="zh-CN" altLang="en-US" sz="2400" dirty="0"/>
              <a:t>（</a:t>
            </a:r>
            <a:r>
              <a:rPr lang="en-US" altLang="zh-CN" sz="2400" dirty="0"/>
              <a:t>3</a:t>
            </a:r>
            <a:r>
              <a:rPr lang="zh-CN" altLang="en-US" sz="2400" dirty="0"/>
              <a:t>）将数据库的内容拷贝到</a:t>
            </a:r>
            <a:r>
              <a:rPr lang="zh-CN" altLang="en-US" sz="2400" dirty="0">
                <a:solidFill>
                  <a:srgbClr val="FF0000"/>
                </a:solidFill>
              </a:rPr>
              <a:t>转储介质</a:t>
            </a:r>
            <a:r>
              <a:rPr lang="zh-CN" altLang="en-US" sz="2400" dirty="0"/>
              <a:t>；</a:t>
            </a:r>
            <a:endParaRPr lang="en-US" altLang="zh-CN" sz="2400" dirty="0"/>
          </a:p>
          <a:p>
            <a:pPr marL="0" indent="0">
              <a:buNone/>
            </a:pPr>
            <a:r>
              <a:rPr lang="zh-CN" altLang="en-US" sz="2400" dirty="0"/>
              <a:t>（</a:t>
            </a:r>
            <a:r>
              <a:rPr lang="en-US" altLang="zh-CN" sz="2400" dirty="0"/>
              <a:t>4</a:t>
            </a:r>
            <a:r>
              <a:rPr lang="zh-CN" altLang="en-US" sz="2400" dirty="0"/>
              <a:t>）将日志记录拷贝到</a:t>
            </a:r>
            <a:r>
              <a:rPr lang="zh-CN" altLang="en-US" sz="2400" dirty="0">
                <a:solidFill>
                  <a:srgbClr val="FF0000"/>
                </a:solidFill>
              </a:rPr>
              <a:t>转储介质</a:t>
            </a:r>
            <a:r>
              <a:rPr lang="zh-CN" altLang="en-US" sz="2400" dirty="0"/>
              <a:t>。</a:t>
            </a:r>
            <a:endParaRPr lang="en-US" altLang="zh-CN" sz="2400" dirty="0"/>
          </a:p>
          <a:p>
            <a:pPr marL="0" indent="0">
              <a:buNone/>
            </a:pPr>
            <a:r>
              <a:rPr lang="zh-CN" altLang="en-US" sz="2400" dirty="0"/>
              <a:t>     其中第</a:t>
            </a:r>
            <a:r>
              <a:rPr lang="en-US" altLang="zh-CN" sz="2400" dirty="0"/>
              <a:t>1</a:t>
            </a:r>
            <a:r>
              <a:rPr lang="zh-CN" altLang="en-US" sz="2400" dirty="0"/>
              <a:t>、</a:t>
            </a:r>
            <a:r>
              <a:rPr lang="en-US" altLang="zh-CN" sz="2400" dirty="0"/>
              <a:t>2</a:t>
            </a:r>
            <a:r>
              <a:rPr lang="zh-CN" altLang="en-US" sz="2400" dirty="0"/>
              <a:t>、</a:t>
            </a:r>
            <a:r>
              <a:rPr lang="en-US" altLang="zh-CN" sz="2400" dirty="0"/>
              <a:t>4</a:t>
            </a:r>
            <a:r>
              <a:rPr lang="zh-CN" altLang="en-US" sz="2400" dirty="0"/>
              <a:t>步类似检查点动作。</a:t>
            </a:r>
            <a:endParaRPr lang="en-US" altLang="zh-CN" sz="2400" dirty="0"/>
          </a:p>
          <a:p>
            <a:pPr marL="0" indent="0">
              <a:buNone/>
            </a:pPr>
            <a:r>
              <a:rPr lang="zh-CN" altLang="en-US" sz="2400" dirty="0" smtClean="0"/>
              <a:t>      可以</a:t>
            </a:r>
            <a:r>
              <a:rPr lang="zh-CN" altLang="en-US" sz="2400" dirty="0"/>
              <a:t>有模糊转储机制，类似于</a:t>
            </a:r>
            <a:r>
              <a:rPr lang="zh-CN" altLang="en-US" sz="2400" dirty="0"/>
              <a:t>模糊检查点策略</a:t>
            </a:r>
            <a:r>
              <a:rPr lang="zh-CN" altLang="en-US" sz="2400" dirty="0" smtClean="0"/>
              <a:t>，允许</a:t>
            </a:r>
            <a:r>
              <a:rPr lang="zh-CN" altLang="en-US" sz="2400" dirty="0"/>
              <a:t>转储过程中事务仍然是活跃的。</a:t>
            </a:r>
            <a:endParaRPr lang="en-US" altLang="zh-CN" sz="2400" dirty="0"/>
          </a:p>
          <a:p>
            <a:pPr>
              <a:buFont typeface="Wingdings" panose="05000000000000000000" pitchFamily="2" charset="2"/>
              <a:buChar char="Ø"/>
            </a:pPr>
            <a:r>
              <a:rPr lang="en-US" altLang="zh-CN" sz="2400" b="1" dirty="0">
                <a:latin typeface="黑体" panose="02010609060101010101" pitchFamily="49" charset="-122"/>
                <a:ea typeface="黑体" panose="02010609060101010101" pitchFamily="49" charset="-122"/>
              </a:rPr>
              <a:t>SQL</a:t>
            </a:r>
            <a:r>
              <a:rPr lang="zh-CN" altLang="en-US" sz="2400" b="1" dirty="0">
                <a:latin typeface="黑体" panose="02010609060101010101" pitchFamily="49" charset="-122"/>
                <a:ea typeface="黑体" panose="02010609060101010101" pitchFamily="49" charset="-122"/>
              </a:rPr>
              <a:t>转储（</a:t>
            </a:r>
            <a:r>
              <a:rPr lang="en-US" altLang="zh-CN" sz="2400" b="1" dirty="0">
                <a:latin typeface="黑体" panose="02010609060101010101" pitchFamily="49" charset="-122"/>
                <a:ea typeface="黑体" panose="02010609060101010101" pitchFamily="49" charset="-122"/>
              </a:rPr>
              <a:t>SQL dump</a:t>
            </a:r>
            <a:r>
              <a:rPr lang="zh-CN" altLang="en-US" sz="2400" b="1" dirty="0">
                <a:latin typeface="黑体" panose="02010609060101010101" pitchFamily="49" charset="-122"/>
                <a:ea typeface="黑体" panose="02010609060101010101" pitchFamily="49" charset="-122"/>
              </a:rPr>
              <a:t>）</a:t>
            </a:r>
            <a:r>
              <a:rPr lang="zh-CN" altLang="en-US" sz="2400" dirty="0"/>
              <a:t>，将</a:t>
            </a:r>
            <a:r>
              <a:rPr lang="en-US" altLang="zh-CN" sz="2400" dirty="0"/>
              <a:t>SQL DDL</a:t>
            </a:r>
            <a:r>
              <a:rPr lang="zh-CN" altLang="en-US" sz="2400" dirty="0"/>
              <a:t>和</a:t>
            </a:r>
            <a:r>
              <a:rPr lang="en-US" altLang="zh-CN" sz="2400" dirty="0"/>
              <a:t>SQL insert</a:t>
            </a:r>
            <a:r>
              <a:rPr lang="zh-CN" altLang="en-US" sz="2400" dirty="0"/>
              <a:t>语句写到文件中，</a:t>
            </a:r>
            <a:r>
              <a:rPr lang="zh-CN" altLang="en-US" sz="2400" dirty="0" smtClean="0"/>
              <a:t>可以基于</a:t>
            </a:r>
            <a:r>
              <a:rPr lang="zh-CN" altLang="en-US" sz="2400" dirty="0"/>
              <a:t>这样的文件重建数据库。在移植数据库（例如版本更新）时，数据库的物理位置、布局可能变化，此时</a:t>
            </a:r>
            <a:r>
              <a:rPr lang="en-US" altLang="zh-CN" sz="2400" dirty="0"/>
              <a:t>SQL</a:t>
            </a:r>
            <a:r>
              <a:rPr lang="zh-CN" altLang="en-US" sz="2400" dirty="0"/>
              <a:t>转储比较实用。</a:t>
            </a:r>
            <a:endParaRPr lang="en-US" altLang="zh-CN" sz="2400" dirty="0"/>
          </a:p>
        </p:txBody>
      </p:sp>
      <p:sp>
        <p:nvSpPr>
          <p:cNvPr id="4" name="灯片编号占位符 3">
            <a:extLst>
              <a:ext uri="{FF2B5EF4-FFF2-40B4-BE49-F238E27FC236}">
                <a16:creationId xmlns:a16="http://schemas.microsoft.com/office/drawing/2014/main" id="{2592E571-5099-4D25-AE5B-2DAFEAC5D452}"/>
              </a:ext>
            </a:extLst>
          </p:cNvPr>
          <p:cNvSpPr>
            <a:spLocks noGrp="1"/>
          </p:cNvSpPr>
          <p:nvPr>
            <p:ph type="sldNum" sz="quarter" idx="12"/>
          </p:nvPr>
        </p:nvSpPr>
        <p:spPr/>
        <p:txBody>
          <a:bodyPr/>
          <a:lstStyle/>
          <a:p>
            <a:pPr>
              <a:defRPr/>
            </a:pPr>
            <a:fld id="{E3C52541-0E55-448D-9C6C-64FB315CE913}" type="slidenum">
              <a:rPr lang="en-US" altLang="zh-CN" smtClean="0"/>
              <a:pPr>
                <a:defRPr/>
              </a:pPr>
              <a:t>80</a:t>
            </a:fld>
            <a:endParaRPr lang="en-US" altLang="zh-CN"/>
          </a:p>
        </p:txBody>
      </p:sp>
      <p:sp>
        <p:nvSpPr>
          <p:cNvPr id="7" name="星形: 十二角 6">
            <a:extLst>
              <a:ext uri="{FF2B5EF4-FFF2-40B4-BE49-F238E27FC236}">
                <a16:creationId xmlns:a16="http://schemas.microsoft.com/office/drawing/2014/main" id="{FE37E5F4-E452-4AF9-BB34-BE2B413AFFD5}"/>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82987480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3" name="矩形 2"/>
          <p:cNvSpPr/>
          <p:nvPr/>
        </p:nvSpPr>
        <p:spPr>
          <a:xfrm>
            <a:off x="500034" y="1000108"/>
            <a:ext cx="8358246" cy="513025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10.6.3 </a:t>
            </a:r>
            <a:r>
              <a:rPr lang="en-US" altLang="zh-CN" b="1" dirty="0">
                <a:solidFill>
                  <a:prstClr val="black"/>
                </a:solidFill>
              </a:rPr>
              <a:t>ARIES</a:t>
            </a:r>
            <a:r>
              <a:rPr lang="zh-CN" altLang="en-US" b="1" dirty="0">
                <a:solidFill>
                  <a:prstClr val="black"/>
                </a:solidFill>
              </a:rPr>
              <a:t>恢复算法</a:t>
            </a:r>
          </a:p>
          <a:p>
            <a:pPr lvl="0"/>
            <a:r>
              <a:rPr lang="zh-CN" altLang="en-US" dirty="0"/>
              <a:t>     利用语义的恢复（遵守隔离性）算法，</a:t>
            </a:r>
            <a:r>
              <a:rPr lang="en-US" altLang="zh-CN" dirty="0"/>
              <a:t>Algorithm for Recovery and Isolation Exploiting Semantics</a:t>
            </a:r>
            <a:r>
              <a:rPr lang="zh-CN" altLang="en-US" dirty="0"/>
              <a:t>。</a:t>
            </a:r>
            <a:endParaRPr lang="en-US" altLang="zh-CN" dirty="0"/>
          </a:p>
          <a:p>
            <a:pPr lvl="0">
              <a:lnSpc>
                <a:spcPct val="120000"/>
              </a:lnSpc>
            </a:pPr>
            <a:r>
              <a:rPr kumimoji="1" lang="zh-CN" altLang="en-US"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算法运行环境：</a:t>
            </a:r>
            <a:r>
              <a:rPr kumimoji="1" lang="zh-CN" altLang="en-US" b="0" i="0" u="none" strike="noStrike" kern="1200" cap="none" spc="0" normalizeH="0" baseline="0" noProof="0" dirty="0">
                <a:ln>
                  <a:noFill/>
                </a:ln>
                <a:effectLst/>
                <a:uLnTx/>
                <a:uFillTx/>
                <a:latin typeface="Verdana" pitchFamily="34" charset="0"/>
                <a:ea typeface="宋体" pitchFamily="2" charset="-122"/>
                <a:cs typeface="+mn-cs"/>
              </a:rPr>
              <a:t>缓存</a:t>
            </a:r>
            <a:r>
              <a:rPr kumimoji="1" lang="en-US" altLang="zh-CN" b="0" i="0" u="none" strike="noStrike" kern="1200" cap="none" spc="0" normalizeH="0" baseline="0" noProof="0" dirty="0">
                <a:ln>
                  <a:noFill/>
                </a:ln>
                <a:effectLst/>
                <a:uLnTx/>
                <a:uFillTx/>
                <a:latin typeface="Verdana" pitchFamily="34" charset="0"/>
                <a:ea typeface="宋体" pitchFamily="2" charset="-122"/>
                <a:cs typeface="+mn-cs"/>
              </a:rPr>
              <a:t>-</a:t>
            </a:r>
            <a:r>
              <a:rPr kumimoji="1" lang="zh-CN" altLang="en-US" b="0" i="0" u="none" strike="noStrike" kern="1200" cap="none" spc="0" normalizeH="0" baseline="0" noProof="0" dirty="0">
                <a:ln>
                  <a:noFill/>
                </a:ln>
                <a:effectLst/>
                <a:uLnTx/>
                <a:uFillTx/>
                <a:latin typeface="Verdana" pitchFamily="34" charset="0"/>
                <a:ea typeface="宋体" pitchFamily="2" charset="-122"/>
                <a:cs typeface="+mn-cs"/>
              </a:rPr>
              <a:t>日志及其相关数据结构</a:t>
            </a:r>
            <a:endParaRPr kumimoji="1" lang="en-US" altLang="zh-CN" b="0" i="0" u="none" strike="noStrike" kern="1200" cap="none" spc="0" normalizeH="0" baseline="0" noProof="0" dirty="0">
              <a:ln>
                <a:noFill/>
              </a:ln>
              <a:effectLst/>
              <a:uLnTx/>
              <a:uFillTx/>
              <a:latin typeface="Verdana" pitchFamily="34" charset="0"/>
              <a:ea typeface="宋体" pitchFamily="2" charset="-122"/>
              <a:cs typeface="+mn-cs"/>
            </a:endParaRPr>
          </a:p>
          <a:p>
            <a:pPr lvl="0">
              <a:lnSpc>
                <a:spcPct val="120000"/>
              </a:lnSpc>
            </a:pPr>
            <a:r>
              <a:rPr lang="en-US" altLang="zh-CN" b="1" dirty="0">
                <a:latin typeface="黑体" panose="02010609060101010101" pitchFamily="49" charset="-122"/>
                <a:ea typeface="黑体" panose="02010609060101010101" pitchFamily="49" charset="-122"/>
              </a:rPr>
              <a:t>flushedLSN</a:t>
            </a:r>
            <a:r>
              <a:rPr lang="zh-CN" altLang="en-US" b="1" dirty="0">
                <a:latin typeface="黑体" panose="02010609060101010101" pitchFamily="49" charset="-122"/>
                <a:ea typeface="黑体" panose="02010609060101010101" pitchFamily="49" charset="-122"/>
              </a:rPr>
              <a:t>：</a:t>
            </a:r>
            <a:r>
              <a:rPr lang="zh-CN" altLang="en-US" dirty="0">
                <a:latin typeface="+mn-ea"/>
              </a:rPr>
              <a:t>缓存中记录的上一次写出的日志</a:t>
            </a:r>
            <a:r>
              <a:rPr lang="en-US" altLang="zh-CN" dirty="0">
                <a:latin typeface="+mn-ea"/>
              </a:rPr>
              <a:t>LSN</a:t>
            </a:r>
            <a:r>
              <a:rPr lang="zh-CN" altLang="en-US" dirty="0">
                <a:latin typeface="+mn-ea"/>
              </a:rPr>
              <a:t>号。</a:t>
            </a:r>
            <a:endParaRPr lang="en-US" altLang="zh-CN" dirty="0">
              <a:latin typeface="+mn-ea"/>
            </a:endParaRPr>
          </a:p>
          <a:p>
            <a:pPr lvl="0">
              <a:lnSpc>
                <a:spcPct val="120000"/>
              </a:lnSpc>
            </a:pPr>
            <a:r>
              <a:rPr lang="en-US" altLang="zh-CN" b="1" dirty="0">
                <a:solidFill>
                  <a:srgbClr val="FF0000"/>
                </a:solidFill>
                <a:latin typeface="黑体" panose="02010609060101010101" pitchFamily="49" charset="-122"/>
                <a:ea typeface="黑体" panose="02010609060101010101" pitchFamily="49" charset="-122"/>
              </a:rPr>
              <a:t>pageLSN</a:t>
            </a:r>
            <a:r>
              <a:rPr lang="zh-CN" altLang="en-US" b="1" dirty="0">
                <a:solidFill>
                  <a:srgbClr val="FF0000"/>
                </a:solidFill>
                <a:latin typeface="黑体" panose="02010609060101010101" pitchFamily="49" charset="-122"/>
                <a:ea typeface="黑体" panose="02010609060101010101" pitchFamily="49" charset="-122"/>
              </a:rPr>
              <a:t>：</a:t>
            </a:r>
            <a:r>
              <a:rPr lang="zh-CN" altLang="en-US" dirty="0">
                <a:solidFill>
                  <a:srgbClr val="FF0000"/>
                </a:solidFill>
                <a:latin typeface="+mn-ea"/>
              </a:rPr>
              <a:t>每个页面</a:t>
            </a:r>
            <a:r>
              <a:rPr lang="en-US" altLang="zh-CN" dirty="0">
                <a:solidFill>
                  <a:srgbClr val="FF0000"/>
                </a:solidFill>
                <a:latin typeface="+mn-ea"/>
              </a:rPr>
              <a:t>page</a:t>
            </a:r>
            <a:r>
              <a:rPr lang="en-US" altLang="zh-CN" baseline="-25000" dirty="0">
                <a:solidFill>
                  <a:srgbClr val="FF0000"/>
                </a:solidFill>
                <a:latin typeface="+mn-ea"/>
              </a:rPr>
              <a:t>x</a:t>
            </a:r>
            <a:r>
              <a:rPr lang="zh-CN" altLang="en-US" dirty="0">
                <a:solidFill>
                  <a:srgbClr val="FF0000"/>
                </a:solidFill>
                <a:latin typeface="+mn-ea"/>
              </a:rPr>
              <a:t>中记录的最新更新操作对应的日志</a:t>
            </a:r>
            <a:r>
              <a:rPr lang="en-US" altLang="zh-CN" dirty="0">
                <a:solidFill>
                  <a:srgbClr val="FF0000"/>
                </a:solidFill>
                <a:latin typeface="+mn-ea"/>
              </a:rPr>
              <a:t>LSN</a:t>
            </a:r>
            <a:r>
              <a:rPr lang="zh-CN" altLang="en-US" dirty="0">
                <a:solidFill>
                  <a:srgbClr val="FF0000"/>
                </a:solidFill>
                <a:latin typeface="+mn-ea"/>
              </a:rPr>
              <a:t>号。</a:t>
            </a:r>
            <a:endParaRPr lang="en-US" altLang="zh-CN" b="1" dirty="0">
              <a:solidFill>
                <a:srgbClr val="FF0000"/>
              </a:solidFill>
              <a:latin typeface="黑体" panose="02010609060101010101" pitchFamily="49" charset="-122"/>
              <a:ea typeface="黑体" panose="02010609060101010101" pitchFamily="49" charset="-122"/>
            </a:endParaRPr>
          </a:p>
          <a:p>
            <a:pPr lvl="0">
              <a:lnSpc>
                <a:spcPct val="120000"/>
              </a:lnSpc>
            </a:pPr>
            <a:r>
              <a:rPr lang="en-US" altLang="zh-CN" b="1" dirty="0">
                <a:solidFill>
                  <a:srgbClr val="FF0000"/>
                </a:solidFill>
                <a:latin typeface="黑体" panose="02010609060101010101" pitchFamily="49" charset="-122"/>
                <a:ea typeface="黑体" panose="02010609060101010101" pitchFamily="49" charset="-122"/>
              </a:rPr>
              <a:t>recLSN</a:t>
            </a:r>
            <a:r>
              <a:rPr lang="zh-CN" altLang="en-US" b="1" dirty="0">
                <a:solidFill>
                  <a:srgbClr val="FF0000"/>
                </a:solidFill>
                <a:latin typeface="黑体" panose="02010609060101010101" pitchFamily="49" charset="-122"/>
                <a:ea typeface="黑体" panose="02010609060101010101" pitchFamily="49" charset="-122"/>
              </a:rPr>
              <a:t>：</a:t>
            </a:r>
            <a:r>
              <a:rPr lang="zh-CN" altLang="en-US" dirty="0">
                <a:solidFill>
                  <a:srgbClr val="FF0000"/>
                </a:solidFill>
                <a:latin typeface="+mn-ea"/>
              </a:rPr>
              <a:t>每个页面</a:t>
            </a:r>
            <a:r>
              <a:rPr lang="en-US" altLang="zh-CN" dirty="0">
                <a:solidFill>
                  <a:srgbClr val="FF0000"/>
                </a:solidFill>
                <a:latin typeface="+mn-ea"/>
              </a:rPr>
              <a:t>page</a:t>
            </a:r>
            <a:r>
              <a:rPr lang="en-US" altLang="zh-CN" baseline="-25000" dirty="0">
                <a:solidFill>
                  <a:srgbClr val="FF0000"/>
                </a:solidFill>
                <a:latin typeface="+mn-ea"/>
              </a:rPr>
              <a:t>x</a:t>
            </a:r>
            <a:r>
              <a:rPr lang="zh-CN" altLang="en-US" dirty="0">
                <a:solidFill>
                  <a:srgbClr val="FF0000"/>
                </a:solidFill>
                <a:latin typeface="+mn-ea"/>
              </a:rPr>
              <a:t>中记录的自从上一次从缓存中写出后的首次更新该页面的操作的日志</a:t>
            </a:r>
            <a:r>
              <a:rPr lang="en-US" altLang="zh-CN" dirty="0">
                <a:solidFill>
                  <a:srgbClr val="FF0000"/>
                </a:solidFill>
                <a:latin typeface="+mn-ea"/>
              </a:rPr>
              <a:t>LSN</a:t>
            </a:r>
            <a:r>
              <a:rPr lang="zh-CN" altLang="en-US" dirty="0">
                <a:solidFill>
                  <a:srgbClr val="FF0000"/>
                </a:solidFill>
                <a:latin typeface="+mn-ea"/>
              </a:rPr>
              <a:t>号。</a:t>
            </a:r>
            <a:endParaRPr lang="en-US" altLang="zh-CN" b="1" dirty="0">
              <a:solidFill>
                <a:srgbClr val="FF0000"/>
              </a:solidFill>
              <a:latin typeface="黑体" panose="02010609060101010101" pitchFamily="49" charset="-122"/>
              <a:ea typeface="黑体" panose="02010609060101010101" pitchFamily="49" charset="-122"/>
            </a:endParaRPr>
          </a:p>
          <a:p>
            <a:pPr lvl="0">
              <a:lnSpc>
                <a:spcPct val="120000"/>
              </a:lnSpc>
            </a:pPr>
            <a:r>
              <a:rPr lang="en-US" altLang="zh-CN" b="1" dirty="0">
                <a:latin typeface="黑体" panose="02010609060101010101" pitchFamily="49" charset="-122"/>
                <a:ea typeface="黑体" panose="02010609060101010101" pitchFamily="49" charset="-122"/>
              </a:rPr>
              <a:t>lastLSN</a:t>
            </a:r>
            <a:r>
              <a:rPr lang="zh-CN" altLang="en-US" b="1" dirty="0">
                <a:latin typeface="黑体" panose="02010609060101010101" pitchFamily="49" charset="-122"/>
                <a:ea typeface="黑体" panose="02010609060101010101" pitchFamily="49" charset="-122"/>
              </a:rPr>
              <a:t>：</a:t>
            </a:r>
            <a:r>
              <a:rPr lang="zh-CN" altLang="en-US" dirty="0">
                <a:latin typeface="+mn-ea"/>
              </a:rPr>
              <a:t>缓存每个事务都有一个</a:t>
            </a:r>
            <a:r>
              <a:rPr lang="en-US" altLang="zh-CN" dirty="0">
                <a:latin typeface="+mn-ea"/>
              </a:rPr>
              <a:t>lastLSN</a:t>
            </a:r>
            <a:r>
              <a:rPr lang="zh-CN" altLang="en-US" dirty="0">
                <a:latin typeface="+mn-ea"/>
              </a:rPr>
              <a:t>，对应该事务的当前最新日志</a:t>
            </a:r>
            <a:r>
              <a:rPr lang="en-US" altLang="zh-CN" dirty="0">
                <a:latin typeface="+mn-ea"/>
              </a:rPr>
              <a:t>LSN</a:t>
            </a:r>
            <a:r>
              <a:rPr lang="zh-CN" altLang="en-US" dirty="0">
                <a:latin typeface="+mn-ea"/>
              </a:rPr>
              <a:t>号。</a:t>
            </a:r>
            <a:endParaRPr lang="en-US" altLang="zh-CN" b="1" dirty="0">
              <a:latin typeface="黑体" panose="02010609060101010101" pitchFamily="49" charset="-122"/>
              <a:ea typeface="黑体" panose="02010609060101010101" pitchFamily="49" charset="-122"/>
            </a:endParaRPr>
          </a:p>
          <a:p>
            <a:pPr lvl="0">
              <a:lnSpc>
                <a:spcPct val="120000"/>
              </a:lnSpc>
            </a:pPr>
            <a:r>
              <a:rPr lang="en-US" altLang="zh-CN" b="1" dirty="0" err="1">
                <a:latin typeface="黑体" panose="02010609060101010101" pitchFamily="49" charset="-122"/>
                <a:ea typeface="黑体" panose="02010609060101010101" pitchFamily="49" charset="-122"/>
              </a:rPr>
              <a:t>MasterRecord</a:t>
            </a:r>
            <a:r>
              <a:rPr lang="zh-CN" altLang="en-US" b="1" dirty="0">
                <a:latin typeface="黑体" panose="02010609060101010101" pitchFamily="49" charset="-122"/>
                <a:ea typeface="黑体" panose="02010609060101010101" pitchFamily="49" charset="-122"/>
              </a:rPr>
              <a:t>：</a:t>
            </a:r>
            <a:r>
              <a:rPr lang="zh-CN" altLang="en-US" dirty="0">
                <a:latin typeface="+mn-ea"/>
              </a:rPr>
              <a:t>缓存最新的检查点日志记录的日志</a:t>
            </a:r>
            <a:r>
              <a:rPr lang="en-US" altLang="zh-CN" dirty="0">
                <a:latin typeface="+mn-ea"/>
              </a:rPr>
              <a:t>LSN</a:t>
            </a:r>
            <a:r>
              <a:rPr lang="zh-CN" altLang="en-US" dirty="0">
                <a:latin typeface="+mn-ea"/>
              </a:rPr>
              <a:t>号。</a:t>
            </a:r>
            <a:endParaRPr lang="en-US" altLang="zh-CN" b="1" dirty="0">
              <a:latin typeface="黑体" panose="02010609060101010101" pitchFamily="49" charset="-122"/>
              <a:ea typeface="黑体" panose="02010609060101010101" pitchFamily="49" charset="-122"/>
            </a:endParaRPr>
          </a:p>
        </p:txBody>
      </p:sp>
      <p:sp>
        <p:nvSpPr>
          <p:cNvPr id="6" name="星形: 十二角 5">
            <a:extLst>
              <a:ext uri="{FF2B5EF4-FFF2-40B4-BE49-F238E27FC236}">
                <a16:creationId xmlns:a16="http://schemas.microsoft.com/office/drawing/2014/main" id="{0233F023-A5F6-4E7A-B4F1-D7E17FB2D052}"/>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7" name="文本框 6">
            <a:extLst>
              <a:ext uri="{FF2B5EF4-FFF2-40B4-BE49-F238E27FC236}">
                <a16:creationId xmlns:a16="http://schemas.microsoft.com/office/drawing/2014/main" id="{FB31BF28-09EE-4DA0-9E5E-EF1688B80578}"/>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sp>
        <p:nvSpPr>
          <p:cNvPr id="8" name="星形: 七角 7">
            <a:extLst>
              <a:ext uri="{FF2B5EF4-FFF2-40B4-BE49-F238E27FC236}">
                <a16:creationId xmlns:a16="http://schemas.microsoft.com/office/drawing/2014/main" id="{616E5ADD-0BDD-4B8C-807E-D6F1BE1E7084}"/>
              </a:ext>
            </a:extLst>
          </p:cNvPr>
          <p:cNvSpPr/>
          <p:nvPr/>
        </p:nvSpPr>
        <p:spPr>
          <a:xfrm>
            <a:off x="795" y="24867"/>
            <a:ext cx="3452619"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自选阅读</a:t>
            </a:r>
          </a:p>
        </p:txBody>
      </p:sp>
    </p:spTree>
    <p:extLst>
      <p:ext uri="{BB962C8B-B14F-4D97-AF65-F5344CB8AC3E}">
        <p14:creationId xmlns:p14="http://schemas.microsoft.com/office/powerpoint/2010/main" val="223206833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6" name="星形: 十二角 5">
            <a:extLst>
              <a:ext uri="{FF2B5EF4-FFF2-40B4-BE49-F238E27FC236}">
                <a16:creationId xmlns:a16="http://schemas.microsoft.com/office/drawing/2014/main" id="{0233F023-A5F6-4E7A-B4F1-D7E17FB2D052}"/>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7" name="文本框 6">
            <a:extLst>
              <a:ext uri="{FF2B5EF4-FFF2-40B4-BE49-F238E27FC236}">
                <a16:creationId xmlns:a16="http://schemas.microsoft.com/office/drawing/2014/main" id="{FB31BF28-09EE-4DA0-9E5E-EF1688B80578}"/>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pic>
        <p:nvPicPr>
          <p:cNvPr id="9" name="图片 8">
            <a:extLst>
              <a:ext uri="{FF2B5EF4-FFF2-40B4-BE49-F238E27FC236}">
                <a16:creationId xmlns:a16="http://schemas.microsoft.com/office/drawing/2014/main" id="{511372CE-30A4-4094-95C9-1DCC97D036C8}"/>
              </a:ext>
            </a:extLst>
          </p:cNvPr>
          <p:cNvPicPr>
            <a:picLocks noChangeAspect="1"/>
          </p:cNvPicPr>
          <p:nvPr/>
        </p:nvPicPr>
        <p:blipFill>
          <a:blip r:embed="rId2"/>
          <a:stretch>
            <a:fillRect/>
          </a:stretch>
        </p:blipFill>
        <p:spPr>
          <a:xfrm>
            <a:off x="469196" y="706605"/>
            <a:ext cx="8616705" cy="4032448"/>
          </a:xfrm>
          <a:prstGeom prst="rect">
            <a:avLst/>
          </a:prstGeom>
        </p:spPr>
      </p:pic>
      <p:sp>
        <p:nvSpPr>
          <p:cNvPr id="3" name="矩形 2">
            <a:extLst>
              <a:ext uri="{FF2B5EF4-FFF2-40B4-BE49-F238E27FC236}">
                <a16:creationId xmlns:a16="http://schemas.microsoft.com/office/drawing/2014/main" id="{0F406A7E-1B8F-4F1C-A96D-4756CA5CD3EF}"/>
              </a:ext>
            </a:extLst>
          </p:cNvPr>
          <p:cNvSpPr/>
          <p:nvPr/>
        </p:nvSpPr>
        <p:spPr>
          <a:xfrm>
            <a:off x="683568" y="4883937"/>
            <a:ext cx="8187963" cy="1938992"/>
          </a:xfrm>
          <a:prstGeom prst="rect">
            <a:avLst/>
          </a:prstGeom>
        </p:spPr>
        <p:txBody>
          <a:bodyPr wrap="square">
            <a:spAutoFit/>
          </a:bodyPr>
          <a:lstStyle/>
          <a:p>
            <a:r>
              <a:rPr lang="en-US" altLang="zh-CN" b="1" dirty="0">
                <a:solidFill>
                  <a:srgbClr val="FF0000"/>
                </a:solidFill>
                <a:latin typeface="微软雅黑" panose="020B0503020204020204" pitchFamily="34" charset="-122"/>
                <a:ea typeface="微软雅黑" panose="020B0503020204020204" pitchFamily="34" charset="-122"/>
              </a:rPr>
              <a:t>TXN-END</a:t>
            </a:r>
            <a:r>
              <a:rPr lang="zh-CN" altLang="en-US" b="1" dirty="0">
                <a:solidFill>
                  <a:srgbClr val="FF0000"/>
                </a:solidFill>
                <a:latin typeface="微软雅黑" panose="020B0503020204020204" pitchFamily="34" charset="-122"/>
                <a:ea typeface="微软雅黑" panose="020B0503020204020204" pitchFamily="34" charset="-122"/>
              </a:rPr>
              <a:t>日志：</a:t>
            </a:r>
            <a:r>
              <a:rPr lang="zh-CN" altLang="zh-CN" dirty="0">
                <a:latin typeface="Times New Roman" pitchFamily="18" charset="0"/>
              </a:rPr>
              <a:t>事务提交</a:t>
            </a:r>
            <a:r>
              <a:rPr lang="zh-CN" altLang="en-US" dirty="0">
                <a:latin typeface="Times New Roman" pitchFamily="18" charset="0"/>
              </a:rPr>
              <a:t>后，</a:t>
            </a:r>
            <a:r>
              <a:rPr lang="zh-CN" altLang="zh-CN" dirty="0">
                <a:latin typeface="Times New Roman" pitchFamily="18" charset="0"/>
              </a:rPr>
              <a:t>当</a:t>
            </a:r>
            <a:r>
              <a:rPr lang="en-US" altLang="zh-CN" dirty="0">
                <a:latin typeface="Times New Roman" pitchFamily="18" charset="0"/>
              </a:rPr>
              <a:t>commit</a:t>
            </a:r>
            <a:r>
              <a:rPr lang="zh-CN" altLang="zh-CN" dirty="0">
                <a:latin typeface="Times New Roman" pitchFamily="18" charset="0"/>
              </a:rPr>
              <a:t>日志被刷出到磁盘，</a:t>
            </a:r>
            <a:r>
              <a:rPr lang="en-US" altLang="zh-CN" dirty="0">
                <a:latin typeface="Times New Roman" pitchFamily="18" charset="0"/>
              </a:rPr>
              <a:t>DBMS</a:t>
            </a:r>
            <a:r>
              <a:rPr lang="zh-CN" altLang="zh-CN" dirty="0">
                <a:latin typeface="Times New Roman" pitchFamily="18" charset="0"/>
              </a:rPr>
              <a:t>返回一个事务提交的认可信息，之后某个时间点，</a:t>
            </a:r>
            <a:r>
              <a:rPr lang="en-US" altLang="zh-CN" dirty="0">
                <a:latin typeface="Times New Roman" pitchFamily="18" charset="0"/>
              </a:rPr>
              <a:t>DBMS</a:t>
            </a:r>
            <a:r>
              <a:rPr lang="zh-CN" altLang="zh-CN" dirty="0">
                <a:latin typeface="Times New Roman" pitchFamily="18" charset="0"/>
              </a:rPr>
              <a:t>会在日志中写一个</a:t>
            </a:r>
            <a:r>
              <a:rPr lang="en-US" altLang="zh-CN" dirty="0">
                <a:latin typeface="Times New Roman" pitchFamily="18" charset="0"/>
              </a:rPr>
              <a:t>TXN-END</a:t>
            </a:r>
            <a:r>
              <a:rPr lang="zh-CN" altLang="zh-CN" dirty="0">
                <a:latin typeface="Times New Roman" pitchFamily="18" charset="0"/>
              </a:rPr>
              <a:t>日志，用于系统内部提示，</a:t>
            </a:r>
            <a:r>
              <a:rPr lang="zh-CN" altLang="zh-CN" dirty="0">
                <a:solidFill>
                  <a:srgbClr val="FF0000"/>
                </a:solidFill>
                <a:latin typeface="Times New Roman" pitchFamily="18" charset="0"/>
              </a:rPr>
              <a:t>表示该事务后期不会再有任何日志信息了</a:t>
            </a:r>
            <a:r>
              <a:rPr lang="zh-CN" altLang="zh-CN" dirty="0">
                <a:latin typeface="Times New Roman" pitchFamily="18" charset="0"/>
              </a:rPr>
              <a:t>。</a:t>
            </a:r>
            <a:r>
              <a:rPr lang="zh-CN" altLang="en-US" dirty="0" smtClean="0">
                <a:solidFill>
                  <a:srgbClr val="FF0000"/>
                </a:solidFill>
                <a:latin typeface="Times New Roman" pitchFamily="18" charset="0"/>
              </a:rPr>
              <a:t>（拓展、改变</a:t>
            </a:r>
            <a:r>
              <a:rPr lang="zh-CN" altLang="en-US" dirty="0">
                <a:solidFill>
                  <a:srgbClr val="FF0000"/>
                </a:solidFill>
                <a:latin typeface="Times New Roman" pitchFamily="18" charset="0"/>
              </a:rPr>
              <a:t>了</a:t>
            </a:r>
            <a:r>
              <a:rPr lang="en-US" altLang="zh-CN" dirty="0">
                <a:solidFill>
                  <a:srgbClr val="FF0000"/>
                </a:solidFill>
                <a:latin typeface="Times New Roman" pitchFamily="18" charset="0"/>
              </a:rPr>
              <a:t>abort</a:t>
            </a:r>
            <a:r>
              <a:rPr lang="zh-CN" altLang="en-US" dirty="0">
                <a:solidFill>
                  <a:srgbClr val="FF0000"/>
                </a:solidFill>
                <a:latin typeface="Times New Roman" pitchFamily="18" charset="0"/>
              </a:rPr>
              <a:t>日志的设计思想）</a:t>
            </a:r>
            <a:endParaRPr lang="zh-CN" altLang="en-US" dirty="0">
              <a:solidFill>
                <a:srgbClr val="FF0000"/>
              </a:solidFill>
            </a:endParaRPr>
          </a:p>
        </p:txBody>
      </p:sp>
      <p:sp>
        <p:nvSpPr>
          <p:cNvPr id="8" name="星形: 七角 7">
            <a:extLst>
              <a:ext uri="{FF2B5EF4-FFF2-40B4-BE49-F238E27FC236}">
                <a16:creationId xmlns:a16="http://schemas.microsoft.com/office/drawing/2014/main" id="{D95B4344-E653-4626-BC3F-5926985DDA1C}"/>
              </a:ext>
            </a:extLst>
          </p:cNvPr>
          <p:cNvSpPr/>
          <p:nvPr/>
        </p:nvSpPr>
        <p:spPr>
          <a:xfrm>
            <a:off x="795" y="24867"/>
            <a:ext cx="3452619"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自选阅读</a:t>
            </a:r>
          </a:p>
        </p:txBody>
      </p:sp>
    </p:spTree>
    <p:extLst>
      <p:ext uri="{BB962C8B-B14F-4D97-AF65-F5344CB8AC3E}">
        <p14:creationId xmlns:p14="http://schemas.microsoft.com/office/powerpoint/2010/main" val="84550876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3" name="矩形 2"/>
          <p:cNvSpPr/>
          <p:nvPr/>
        </p:nvSpPr>
        <p:spPr>
          <a:xfrm>
            <a:off x="500034" y="1000108"/>
            <a:ext cx="8358246" cy="514012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b="1" dirty="0">
                <a:solidFill>
                  <a:prstClr val="black"/>
                </a:solidFill>
                <a:latin typeface="黑体" panose="02010609060101010101" pitchFamily="49" charset="-122"/>
                <a:ea typeface="黑体" panose="02010609060101010101" pitchFamily="49" charset="-122"/>
              </a:rPr>
              <a:t>ARIES</a:t>
            </a:r>
            <a:r>
              <a:rPr lang="zh-CN" altLang="en-US" b="1" dirty="0">
                <a:solidFill>
                  <a:prstClr val="black"/>
                </a:solidFill>
                <a:latin typeface="黑体" panose="02010609060101010101" pitchFamily="49" charset="-122"/>
                <a:ea typeface="黑体" panose="02010609060101010101" pitchFamily="49" charset="-122"/>
              </a:rPr>
              <a:t>恢复算法执行过程</a:t>
            </a:r>
          </a:p>
          <a:p>
            <a:pPr lvl="0"/>
            <a:r>
              <a:rPr lang="zh-CN" altLang="en-US" dirty="0"/>
              <a:t>     分为三个阶段：</a:t>
            </a:r>
            <a:r>
              <a:rPr lang="en-US" altLang="zh-CN" dirty="0"/>
              <a:t>analysis</a:t>
            </a:r>
            <a:r>
              <a:rPr lang="zh-CN" altLang="en-US" dirty="0"/>
              <a:t>、</a:t>
            </a:r>
            <a:r>
              <a:rPr lang="en-US" altLang="zh-CN" dirty="0"/>
              <a:t>redo</a:t>
            </a:r>
            <a:r>
              <a:rPr lang="zh-CN" altLang="en-US" dirty="0"/>
              <a:t>、</a:t>
            </a:r>
            <a:r>
              <a:rPr lang="en-US" altLang="zh-CN" dirty="0"/>
              <a:t>undo</a:t>
            </a:r>
          </a:p>
          <a:p>
            <a:pPr lvl="0"/>
            <a:r>
              <a:rPr lang="en-US" altLang="zh-CN" b="1" dirty="0">
                <a:latin typeface="黑体" panose="02010609060101010101" pitchFamily="49" charset="-122"/>
                <a:ea typeface="黑体" panose="02010609060101010101" pitchFamily="49" charset="-122"/>
              </a:rPr>
              <a:t>Analysis</a:t>
            </a:r>
            <a:r>
              <a:rPr lang="zh-CN" altLang="en-US" b="1" dirty="0">
                <a:latin typeface="黑体" panose="02010609060101010101" pitchFamily="49" charset="-122"/>
                <a:ea typeface="黑体" panose="02010609060101010101" pitchFamily="49" charset="-122"/>
              </a:rPr>
              <a:t>阶段</a:t>
            </a:r>
            <a:endParaRPr lang="en-US" altLang="zh-CN" b="1" dirty="0">
              <a:latin typeface="黑体" panose="02010609060101010101" pitchFamily="49" charset="-122"/>
              <a:ea typeface="黑体" panose="02010609060101010101" pitchFamily="49" charset="-122"/>
            </a:endParaRPr>
          </a:p>
          <a:p>
            <a:pPr lvl="0">
              <a:lnSpc>
                <a:spcPct val="120000"/>
              </a:lnSpc>
            </a:pPr>
            <a:r>
              <a:rPr lang="zh-CN" altLang="en-US" dirty="0"/>
              <a:t>     </a:t>
            </a:r>
            <a:r>
              <a:rPr lang="zh-CN" altLang="en-US" i="1" dirty="0">
                <a:solidFill>
                  <a:srgbClr val="FF0000"/>
                </a:solidFill>
              </a:rPr>
              <a:t>生成</a:t>
            </a:r>
            <a:r>
              <a:rPr lang="en-US" altLang="zh-CN" i="1" dirty="0">
                <a:solidFill>
                  <a:srgbClr val="FF0000"/>
                </a:solidFill>
              </a:rPr>
              <a:t>ATT</a:t>
            </a:r>
            <a:r>
              <a:rPr lang="zh-CN" altLang="en-US" i="1" dirty="0">
                <a:solidFill>
                  <a:srgbClr val="FF0000"/>
                </a:solidFill>
              </a:rPr>
              <a:t>（活动事务表）和</a:t>
            </a:r>
            <a:r>
              <a:rPr lang="en-US" altLang="zh-CN" i="1" dirty="0">
                <a:solidFill>
                  <a:srgbClr val="FF0000"/>
                </a:solidFill>
              </a:rPr>
              <a:t>DPT</a:t>
            </a:r>
            <a:r>
              <a:rPr lang="zh-CN" altLang="en-US" i="1" dirty="0">
                <a:solidFill>
                  <a:srgbClr val="FF0000"/>
                </a:solidFill>
              </a:rPr>
              <a:t>（脏页面表）信息。</a:t>
            </a:r>
            <a:endParaRPr lang="en-US" altLang="zh-CN" i="1" dirty="0">
              <a:solidFill>
                <a:srgbClr val="FF0000"/>
              </a:solidFill>
            </a:endParaRPr>
          </a:p>
          <a:p>
            <a:pPr lvl="0">
              <a:lnSpc>
                <a:spcPct val="120000"/>
              </a:lnSpc>
            </a:pPr>
            <a:r>
              <a:rPr lang="zh-CN" altLang="en-US" dirty="0"/>
              <a:t>（</a:t>
            </a:r>
            <a:r>
              <a:rPr lang="en-US" altLang="zh-CN" dirty="0"/>
              <a:t>1</a:t>
            </a:r>
            <a:r>
              <a:rPr lang="zh-CN" altLang="en-US" dirty="0"/>
              <a:t>）读取检查点记录，初始化</a:t>
            </a:r>
            <a:r>
              <a:rPr lang="en-US" altLang="zh-CN" dirty="0"/>
              <a:t>ATT</a:t>
            </a:r>
            <a:r>
              <a:rPr lang="zh-CN" altLang="en-US" dirty="0"/>
              <a:t>和</a:t>
            </a:r>
            <a:r>
              <a:rPr lang="en-US" altLang="zh-CN" dirty="0"/>
              <a:t>DPT</a:t>
            </a:r>
            <a:r>
              <a:rPr lang="zh-CN" altLang="en-US" dirty="0"/>
              <a:t>，然后从检查点开始正向扫描日志；</a:t>
            </a:r>
            <a:endParaRPr lang="en-US" altLang="zh-CN" dirty="0"/>
          </a:p>
          <a:p>
            <a:pPr lvl="0">
              <a:lnSpc>
                <a:spcPct val="120000"/>
              </a:lnSpc>
            </a:pPr>
            <a:r>
              <a:rPr lang="zh-CN" altLang="en-US" dirty="0"/>
              <a:t>（</a:t>
            </a:r>
            <a:r>
              <a:rPr lang="en-US" altLang="zh-CN" dirty="0"/>
              <a:t>2</a:t>
            </a:r>
            <a:r>
              <a:rPr lang="zh-CN" altLang="en-US" dirty="0"/>
              <a:t>）当</a:t>
            </a:r>
            <a:r>
              <a:rPr lang="zh-CN" altLang="en-US" dirty="0">
                <a:solidFill>
                  <a:srgbClr val="FF0000"/>
                </a:solidFill>
              </a:rPr>
              <a:t>遇见</a:t>
            </a:r>
            <a:r>
              <a:rPr lang="en-US" altLang="zh-CN" dirty="0">
                <a:solidFill>
                  <a:srgbClr val="FF0000"/>
                </a:solidFill>
              </a:rPr>
              <a:t>TXN-END</a:t>
            </a:r>
            <a:r>
              <a:rPr lang="zh-CN" altLang="en-US" dirty="0">
                <a:solidFill>
                  <a:srgbClr val="FF0000"/>
                </a:solidFill>
              </a:rPr>
              <a:t>记录时，将该事务从</a:t>
            </a:r>
            <a:r>
              <a:rPr lang="en-US" altLang="zh-CN" dirty="0">
                <a:solidFill>
                  <a:srgbClr val="FF0000"/>
                </a:solidFill>
              </a:rPr>
              <a:t>ATT</a:t>
            </a:r>
            <a:r>
              <a:rPr lang="zh-CN" altLang="en-US" dirty="0">
                <a:solidFill>
                  <a:srgbClr val="FF0000"/>
                </a:solidFill>
              </a:rPr>
              <a:t>中移除</a:t>
            </a:r>
            <a:r>
              <a:rPr lang="zh-CN" altLang="en-US" dirty="0"/>
              <a:t>；</a:t>
            </a:r>
            <a:endParaRPr lang="en-US" altLang="zh-CN" dirty="0"/>
          </a:p>
          <a:p>
            <a:pPr lvl="0">
              <a:lnSpc>
                <a:spcPct val="120000"/>
              </a:lnSpc>
            </a:pPr>
            <a:r>
              <a:rPr lang="zh-CN" altLang="en-US" dirty="0"/>
              <a:t>（</a:t>
            </a:r>
            <a:r>
              <a:rPr lang="en-US" altLang="zh-CN" dirty="0"/>
              <a:t>3</a:t>
            </a:r>
            <a:r>
              <a:rPr lang="zh-CN" altLang="en-US" dirty="0"/>
              <a:t>）当遇见其他事务记录（非</a:t>
            </a:r>
            <a:r>
              <a:rPr lang="en-US" altLang="zh-CN" dirty="0"/>
              <a:t>commit</a:t>
            </a:r>
            <a:r>
              <a:rPr lang="zh-CN" altLang="en-US" dirty="0"/>
              <a:t>记录）时，将事务加入</a:t>
            </a:r>
            <a:r>
              <a:rPr lang="en-US" altLang="zh-CN" dirty="0">
                <a:solidFill>
                  <a:srgbClr val="FF0000"/>
                </a:solidFill>
              </a:rPr>
              <a:t>ATT</a:t>
            </a:r>
            <a:r>
              <a:rPr lang="zh-CN" altLang="en-US" dirty="0"/>
              <a:t>并标记状态为</a:t>
            </a:r>
            <a:r>
              <a:rPr lang="en-US" altLang="zh-CN" dirty="0"/>
              <a:t>UNDO</a:t>
            </a:r>
            <a:r>
              <a:rPr lang="zh-CN" altLang="en-US" dirty="0"/>
              <a:t>，</a:t>
            </a:r>
            <a:r>
              <a:rPr lang="zh-CN" altLang="en-US" dirty="0">
                <a:solidFill>
                  <a:srgbClr val="FF0000"/>
                </a:solidFill>
              </a:rPr>
              <a:t>当预见</a:t>
            </a:r>
            <a:r>
              <a:rPr lang="en-US" altLang="zh-CN" dirty="0">
                <a:solidFill>
                  <a:srgbClr val="FF0000"/>
                </a:solidFill>
              </a:rPr>
              <a:t>commit</a:t>
            </a:r>
            <a:r>
              <a:rPr lang="zh-CN" altLang="en-US" dirty="0">
                <a:solidFill>
                  <a:srgbClr val="FF0000"/>
                </a:solidFill>
              </a:rPr>
              <a:t>记录时，将该事务状态改为</a:t>
            </a:r>
            <a:r>
              <a:rPr lang="en-US" altLang="zh-CN" dirty="0">
                <a:solidFill>
                  <a:srgbClr val="FF0000"/>
                </a:solidFill>
              </a:rPr>
              <a:t>COMMIT</a:t>
            </a:r>
            <a:r>
              <a:rPr lang="zh-CN" altLang="en-US" dirty="0">
                <a:solidFill>
                  <a:srgbClr val="FF0000"/>
                </a:solidFill>
              </a:rPr>
              <a:t>；</a:t>
            </a:r>
            <a:endParaRPr lang="en-US" altLang="zh-CN" dirty="0">
              <a:solidFill>
                <a:srgbClr val="FF0000"/>
              </a:solidFill>
            </a:endParaRPr>
          </a:p>
          <a:p>
            <a:pPr lvl="0">
              <a:lnSpc>
                <a:spcPct val="120000"/>
              </a:lnSpc>
            </a:pPr>
            <a:r>
              <a:rPr lang="zh-CN" altLang="en-US" dirty="0"/>
              <a:t>（</a:t>
            </a:r>
            <a:r>
              <a:rPr lang="en-US" altLang="zh-CN" dirty="0"/>
              <a:t>4</a:t>
            </a:r>
            <a:r>
              <a:rPr lang="zh-CN" altLang="en-US" dirty="0"/>
              <a:t>）当</a:t>
            </a:r>
            <a:r>
              <a:rPr lang="zh-CN" altLang="en-US" dirty="0">
                <a:solidFill>
                  <a:srgbClr val="FF0000"/>
                </a:solidFill>
              </a:rPr>
              <a:t>遇见操作日志记录时</a:t>
            </a:r>
            <a:r>
              <a:rPr lang="zh-CN" altLang="en-US" dirty="0"/>
              <a:t>，若该页面</a:t>
            </a:r>
            <a:r>
              <a:rPr lang="en-US" altLang="zh-CN" dirty="0"/>
              <a:t>P</a:t>
            </a:r>
            <a:r>
              <a:rPr lang="zh-CN" altLang="en-US" dirty="0"/>
              <a:t>不在</a:t>
            </a:r>
            <a:r>
              <a:rPr lang="en-US" altLang="zh-CN" dirty="0"/>
              <a:t>DPT</a:t>
            </a:r>
            <a:r>
              <a:rPr lang="zh-CN" altLang="en-US" dirty="0"/>
              <a:t>，则将</a:t>
            </a:r>
            <a:r>
              <a:rPr lang="en-US" altLang="zh-CN" dirty="0"/>
              <a:t>P</a:t>
            </a:r>
            <a:r>
              <a:rPr lang="zh-CN" altLang="en-US" dirty="0"/>
              <a:t>加入</a:t>
            </a:r>
            <a:r>
              <a:rPr lang="en-US" altLang="zh-CN" dirty="0">
                <a:solidFill>
                  <a:srgbClr val="FF0000"/>
                </a:solidFill>
              </a:rPr>
              <a:t>DPT</a:t>
            </a:r>
            <a:r>
              <a:rPr lang="zh-CN" altLang="en-US" dirty="0"/>
              <a:t>，并设置</a:t>
            </a:r>
            <a:r>
              <a:rPr lang="en-US" altLang="zh-CN" dirty="0"/>
              <a:t>P</a:t>
            </a:r>
            <a:r>
              <a:rPr lang="zh-CN" altLang="en-US" dirty="0"/>
              <a:t>的</a:t>
            </a:r>
            <a:r>
              <a:rPr lang="en-US" altLang="zh-CN" dirty="0"/>
              <a:t>recLSN</a:t>
            </a:r>
            <a:r>
              <a:rPr lang="zh-CN" altLang="en-US" dirty="0"/>
              <a:t>为该更新日志记录。</a:t>
            </a:r>
            <a:endParaRPr lang="en-US" altLang="zh-CN" dirty="0"/>
          </a:p>
        </p:txBody>
      </p:sp>
      <p:sp>
        <p:nvSpPr>
          <p:cNvPr id="6" name="星形: 十二角 5">
            <a:extLst>
              <a:ext uri="{FF2B5EF4-FFF2-40B4-BE49-F238E27FC236}">
                <a16:creationId xmlns:a16="http://schemas.microsoft.com/office/drawing/2014/main" id="{0233F023-A5F6-4E7A-B4F1-D7E17FB2D052}"/>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7" name="文本框 6">
            <a:extLst>
              <a:ext uri="{FF2B5EF4-FFF2-40B4-BE49-F238E27FC236}">
                <a16:creationId xmlns:a16="http://schemas.microsoft.com/office/drawing/2014/main" id="{FB31BF28-09EE-4DA0-9E5E-EF1688B80578}"/>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sp>
        <p:nvSpPr>
          <p:cNvPr id="8" name="星形: 七角 7">
            <a:extLst>
              <a:ext uri="{FF2B5EF4-FFF2-40B4-BE49-F238E27FC236}">
                <a16:creationId xmlns:a16="http://schemas.microsoft.com/office/drawing/2014/main" id="{8AD26921-CB87-430B-A172-573D7E30E65F}"/>
              </a:ext>
            </a:extLst>
          </p:cNvPr>
          <p:cNvSpPr/>
          <p:nvPr/>
        </p:nvSpPr>
        <p:spPr>
          <a:xfrm>
            <a:off x="795" y="24867"/>
            <a:ext cx="3452619"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自选阅读</a:t>
            </a:r>
          </a:p>
        </p:txBody>
      </p:sp>
    </p:spTree>
    <p:extLst>
      <p:ext uri="{BB962C8B-B14F-4D97-AF65-F5344CB8AC3E}">
        <p14:creationId xmlns:p14="http://schemas.microsoft.com/office/powerpoint/2010/main" val="87425300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3" name="矩形 2"/>
          <p:cNvSpPr/>
          <p:nvPr/>
        </p:nvSpPr>
        <p:spPr>
          <a:xfrm>
            <a:off x="500034" y="1000108"/>
            <a:ext cx="8358246" cy="452431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b="1" dirty="0">
                <a:solidFill>
                  <a:prstClr val="black"/>
                </a:solidFill>
                <a:latin typeface="黑体" panose="02010609060101010101" pitchFamily="49" charset="-122"/>
                <a:ea typeface="黑体" panose="02010609060101010101" pitchFamily="49" charset="-122"/>
              </a:rPr>
              <a:t>ARIES</a:t>
            </a:r>
            <a:r>
              <a:rPr lang="zh-CN" altLang="en-US" b="1" dirty="0">
                <a:solidFill>
                  <a:prstClr val="black"/>
                </a:solidFill>
                <a:latin typeface="黑体" panose="02010609060101010101" pitchFamily="49" charset="-122"/>
                <a:ea typeface="黑体" panose="02010609060101010101" pitchFamily="49" charset="-122"/>
              </a:rPr>
              <a:t>恢复算法执行过程（续）</a:t>
            </a:r>
          </a:p>
          <a:p>
            <a:pPr lvl="0"/>
            <a:r>
              <a:rPr lang="en-US" altLang="zh-CN" b="1" dirty="0">
                <a:latin typeface="黑体" panose="02010609060101010101" pitchFamily="49" charset="-122"/>
                <a:ea typeface="黑体" panose="02010609060101010101" pitchFamily="49" charset="-122"/>
              </a:rPr>
              <a:t>Redo</a:t>
            </a:r>
            <a:r>
              <a:rPr lang="zh-CN" altLang="en-US" b="1" dirty="0">
                <a:latin typeface="黑体" panose="02010609060101010101" pitchFamily="49" charset="-122"/>
                <a:ea typeface="黑体" panose="02010609060101010101" pitchFamily="49" charset="-122"/>
              </a:rPr>
              <a:t>阶段</a:t>
            </a:r>
            <a:endParaRPr lang="en-US" altLang="zh-CN" b="1" dirty="0">
              <a:latin typeface="黑体" panose="02010609060101010101" pitchFamily="49" charset="-122"/>
              <a:ea typeface="黑体" panose="02010609060101010101" pitchFamily="49" charset="-122"/>
            </a:endParaRPr>
          </a:p>
          <a:p>
            <a:pPr lvl="0"/>
            <a:r>
              <a:rPr lang="zh-CN" altLang="en-US" dirty="0"/>
              <a:t>     该</a:t>
            </a:r>
            <a:r>
              <a:rPr lang="zh-CN" altLang="en-US" dirty="0" smtClean="0"/>
              <a:t>阶段原则上</a:t>
            </a:r>
            <a:r>
              <a:rPr lang="zh-CN" altLang="en-US" dirty="0" smtClean="0">
                <a:solidFill>
                  <a:srgbClr val="FF0000"/>
                </a:solidFill>
              </a:rPr>
              <a:t>执行</a:t>
            </a:r>
            <a:r>
              <a:rPr lang="zh-CN" altLang="en-US" dirty="0">
                <a:solidFill>
                  <a:srgbClr val="FF0000"/>
                </a:solidFill>
              </a:rPr>
              <a:t>所有日志的更新操作</a:t>
            </a:r>
            <a:r>
              <a:rPr lang="zh-CN" altLang="en-US" dirty="0"/>
              <a:t>，即使是夭折事务的更新日志</a:t>
            </a:r>
            <a:r>
              <a:rPr lang="zh-CN" altLang="en-US" dirty="0" smtClean="0"/>
              <a:t>，同理，</a:t>
            </a:r>
            <a:r>
              <a:rPr lang="zh-CN" altLang="en-US" dirty="0" smtClean="0">
                <a:solidFill>
                  <a:srgbClr val="FF0000"/>
                </a:solidFill>
              </a:rPr>
              <a:t>也重做</a:t>
            </a:r>
            <a:r>
              <a:rPr lang="zh-CN" altLang="en-US" dirty="0">
                <a:solidFill>
                  <a:srgbClr val="FF0000"/>
                </a:solidFill>
              </a:rPr>
              <a:t>补偿日志</a:t>
            </a:r>
            <a:r>
              <a:rPr lang="zh-CN" altLang="en-US" dirty="0"/>
              <a:t>（</a:t>
            </a:r>
            <a:r>
              <a:rPr lang="en-US" altLang="zh-CN" dirty="0"/>
              <a:t>CLR</a:t>
            </a:r>
            <a:r>
              <a:rPr lang="zh-CN" altLang="en-US" dirty="0" smtClean="0"/>
              <a:t>）。</a:t>
            </a:r>
            <a:endParaRPr lang="en-US" altLang="zh-CN" dirty="0" smtClean="0"/>
          </a:p>
          <a:p>
            <a:pPr lvl="0"/>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a:t>
            </a:r>
            <a:endParaRPr lang="en-US" altLang="zh-CN" dirty="0"/>
          </a:p>
          <a:p>
            <a:pPr lvl="0"/>
            <a:r>
              <a:rPr lang="zh-CN" altLang="en-US" dirty="0"/>
              <a:t>     系统从</a:t>
            </a:r>
            <a:r>
              <a:rPr lang="en-US" altLang="zh-CN" dirty="0"/>
              <a:t>DPT</a:t>
            </a:r>
            <a:r>
              <a:rPr lang="zh-CN" altLang="en-US" dirty="0"/>
              <a:t>页面中的最小</a:t>
            </a:r>
            <a:r>
              <a:rPr lang="en-US" altLang="zh-CN" dirty="0"/>
              <a:t>recLSN</a:t>
            </a:r>
            <a:r>
              <a:rPr lang="zh-CN" altLang="en-US" dirty="0"/>
              <a:t>对应的日志记录开始正向扫描日志文件，对于每一个遇到的日志记录或补偿日志记录，</a:t>
            </a:r>
            <a:r>
              <a:rPr lang="zh-CN" altLang="en-US" dirty="0" smtClean="0">
                <a:solidFill>
                  <a:srgbClr val="FF0000"/>
                </a:solidFill>
              </a:rPr>
              <a:t>除了特殊情况</a:t>
            </a:r>
            <a:r>
              <a:rPr lang="zh-CN" altLang="en-US" dirty="0">
                <a:solidFill>
                  <a:srgbClr val="FF0000"/>
                </a:solidFill>
              </a:rPr>
              <a:t>外</a:t>
            </a:r>
            <a:r>
              <a:rPr lang="zh-CN" altLang="en-US" dirty="0"/>
              <a:t>，均对该日志应用</a:t>
            </a:r>
            <a:r>
              <a:rPr lang="en-US" altLang="zh-CN" dirty="0"/>
              <a:t>redo</a:t>
            </a:r>
            <a:r>
              <a:rPr lang="zh-CN" altLang="en-US" dirty="0"/>
              <a:t>操作（包含刷新页面的</a:t>
            </a:r>
            <a:r>
              <a:rPr lang="en-US" altLang="zh-CN" dirty="0"/>
              <a:t>pageLSN</a:t>
            </a:r>
            <a:r>
              <a:rPr lang="zh-CN" altLang="en-US" dirty="0"/>
              <a:t>动作）</a:t>
            </a:r>
            <a:r>
              <a:rPr lang="zh-CN" altLang="en-US" dirty="0" smtClean="0"/>
              <a:t>。</a:t>
            </a:r>
            <a:endParaRPr lang="en-US" altLang="zh-CN" dirty="0" smtClean="0"/>
          </a:p>
          <a:p>
            <a:pPr lvl="0"/>
            <a:endParaRPr lang="en-US" altLang="zh-CN" dirty="0"/>
          </a:p>
          <a:p>
            <a:r>
              <a:rPr lang="en-US" altLang="zh-CN" dirty="0"/>
              <a:t>      Redo</a:t>
            </a:r>
            <a:r>
              <a:rPr lang="zh-CN" altLang="en-US" dirty="0"/>
              <a:t>阶段的</a:t>
            </a:r>
            <a:r>
              <a:rPr lang="zh-CN" altLang="en-US" dirty="0">
                <a:solidFill>
                  <a:srgbClr val="FF0000"/>
                </a:solidFill>
              </a:rPr>
              <a:t>最后，为每个具有</a:t>
            </a:r>
            <a:r>
              <a:rPr lang="en-US" altLang="zh-CN" dirty="0">
                <a:solidFill>
                  <a:srgbClr val="FF0000"/>
                </a:solidFill>
              </a:rPr>
              <a:t>COMMIT</a:t>
            </a:r>
            <a:r>
              <a:rPr lang="zh-CN" altLang="en-US" dirty="0">
                <a:solidFill>
                  <a:srgbClr val="FF0000"/>
                </a:solidFill>
              </a:rPr>
              <a:t>状态的事务写入一个</a:t>
            </a:r>
            <a:r>
              <a:rPr lang="en-US" altLang="zh-CN" dirty="0">
                <a:solidFill>
                  <a:srgbClr val="FF0000"/>
                </a:solidFill>
              </a:rPr>
              <a:t>TXN-END</a:t>
            </a:r>
            <a:r>
              <a:rPr lang="zh-CN" altLang="en-US" dirty="0">
                <a:solidFill>
                  <a:srgbClr val="FF0000"/>
                </a:solidFill>
              </a:rPr>
              <a:t>日志记录，并将这些事务从</a:t>
            </a:r>
            <a:r>
              <a:rPr lang="en-US" altLang="zh-CN" dirty="0">
                <a:solidFill>
                  <a:srgbClr val="FF0000"/>
                </a:solidFill>
              </a:rPr>
              <a:t>ATT</a:t>
            </a:r>
            <a:r>
              <a:rPr lang="zh-CN" altLang="en-US" dirty="0">
                <a:solidFill>
                  <a:srgbClr val="FF0000"/>
                </a:solidFill>
              </a:rPr>
              <a:t>中移除。</a:t>
            </a:r>
            <a:endParaRPr lang="en-US" altLang="zh-CN" dirty="0">
              <a:solidFill>
                <a:srgbClr val="FF0000"/>
              </a:solidFill>
            </a:endParaRPr>
          </a:p>
        </p:txBody>
      </p:sp>
      <p:sp>
        <p:nvSpPr>
          <p:cNvPr id="6" name="星形: 十二角 5">
            <a:extLst>
              <a:ext uri="{FF2B5EF4-FFF2-40B4-BE49-F238E27FC236}">
                <a16:creationId xmlns:a16="http://schemas.microsoft.com/office/drawing/2014/main" id="{0233F023-A5F6-4E7A-B4F1-D7E17FB2D052}"/>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7" name="文本框 6">
            <a:extLst>
              <a:ext uri="{FF2B5EF4-FFF2-40B4-BE49-F238E27FC236}">
                <a16:creationId xmlns:a16="http://schemas.microsoft.com/office/drawing/2014/main" id="{FB31BF28-09EE-4DA0-9E5E-EF1688B80578}"/>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sp>
        <p:nvSpPr>
          <p:cNvPr id="8" name="星形: 七角 7">
            <a:extLst>
              <a:ext uri="{FF2B5EF4-FFF2-40B4-BE49-F238E27FC236}">
                <a16:creationId xmlns:a16="http://schemas.microsoft.com/office/drawing/2014/main" id="{A4B8AA73-B1ED-4A92-B246-CF37EACF0554}"/>
              </a:ext>
            </a:extLst>
          </p:cNvPr>
          <p:cNvSpPr/>
          <p:nvPr/>
        </p:nvSpPr>
        <p:spPr>
          <a:xfrm>
            <a:off x="795" y="24867"/>
            <a:ext cx="3452619"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自选阅读</a:t>
            </a:r>
          </a:p>
        </p:txBody>
      </p:sp>
      <p:sp>
        <p:nvSpPr>
          <p:cNvPr id="4" name="圆角矩形标注 3"/>
          <p:cNvSpPr/>
          <p:nvPr/>
        </p:nvSpPr>
        <p:spPr>
          <a:xfrm>
            <a:off x="4139952" y="4040488"/>
            <a:ext cx="4718328" cy="612648"/>
          </a:xfrm>
          <a:prstGeom prst="wedgeRoundRectCallout">
            <a:avLst>
              <a:gd name="adj1" fmla="val -47186"/>
              <a:gd name="adj2" fmla="val -6421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smtClean="0">
                <a:solidFill>
                  <a:schemeClr val="tx1"/>
                </a:solidFill>
                <a:latin typeface="+mn-ea"/>
              </a:rPr>
              <a:t>存在跳</a:t>
            </a:r>
            <a:r>
              <a:rPr lang="zh-CN" altLang="en-US" dirty="0">
                <a:solidFill>
                  <a:schemeClr val="tx1"/>
                </a:solidFill>
                <a:latin typeface="+mn-ea"/>
              </a:rPr>
              <a:t>过</a:t>
            </a:r>
            <a:r>
              <a:rPr lang="en-US" altLang="zh-CN" dirty="0">
                <a:solidFill>
                  <a:schemeClr val="tx1"/>
                </a:solidFill>
                <a:latin typeface="+mn-ea"/>
              </a:rPr>
              <a:t>redo</a:t>
            </a:r>
            <a:r>
              <a:rPr lang="zh-CN" altLang="en-US" dirty="0">
                <a:solidFill>
                  <a:schemeClr val="tx1"/>
                </a:solidFill>
                <a:latin typeface="+mn-ea"/>
              </a:rPr>
              <a:t>操作的特殊情况</a:t>
            </a:r>
          </a:p>
        </p:txBody>
      </p:sp>
    </p:spTree>
    <p:extLst>
      <p:ext uri="{BB962C8B-B14F-4D97-AF65-F5344CB8AC3E}">
        <p14:creationId xmlns:p14="http://schemas.microsoft.com/office/powerpoint/2010/main" val="283395453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3" name="矩形 2"/>
          <p:cNvSpPr/>
          <p:nvPr/>
        </p:nvSpPr>
        <p:spPr>
          <a:xfrm>
            <a:off x="500034" y="1000108"/>
            <a:ext cx="8358246" cy="4339650"/>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en-US" altLang="zh-CN" b="1" dirty="0">
                <a:solidFill>
                  <a:prstClr val="black"/>
                </a:solidFill>
                <a:latin typeface="黑体" panose="02010609060101010101" pitchFamily="49" charset="-122"/>
                <a:ea typeface="黑体" panose="02010609060101010101" pitchFamily="49" charset="-122"/>
              </a:rPr>
              <a:t>ARIES</a:t>
            </a:r>
            <a:r>
              <a:rPr lang="zh-CN" altLang="en-US" b="1" dirty="0">
                <a:solidFill>
                  <a:prstClr val="black"/>
                </a:solidFill>
                <a:latin typeface="黑体" panose="02010609060101010101" pitchFamily="49" charset="-122"/>
                <a:ea typeface="黑体" panose="02010609060101010101" pitchFamily="49" charset="-122"/>
              </a:rPr>
              <a:t>恢复算法执行过程（续）</a:t>
            </a:r>
          </a:p>
          <a:p>
            <a:pPr lvl="0">
              <a:lnSpc>
                <a:spcPct val="150000"/>
              </a:lnSpc>
            </a:pPr>
            <a:r>
              <a:rPr lang="en-US" altLang="zh-CN" b="1" dirty="0">
                <a:latin typeface="黑体" panose="02010609060101010101" pitchFamily="49" charset="-122"/>
                <a:ea typeface="黑体" panose="02010609060101010101" pitchFamily="49" charset="-122"/>
              </a:rPr>
              <a:t>Redo</a:t>
            </a:r>
            <a:r>
              <a:rPr lang="zh-CN" altLang="en-US" b="1" dirty="0">
                <a:latin typeface="黑体" panose="02010609060101010101" pitchFamily="49" charset="-122"/>
                <a:ea typeface="黑体" panose="02010609060101010101" pitchFamily="49" charset="-122"/>
              </a:rPr>
              <a:t>阶段日志记录</a:t>
            </a:r>
            <a:r>
              <a:rPr lang="zh-CN" altLang="en-US" b="1" dirty="0">
                <a:solidFill>
                  <a:srgbClr val="FF0000"/>
                </a:solidFill>
                <a:latin typeface="黑体" panose="02010609060101010101" pitchFamily="49" charset="-122"/>
                <a:ea typeface="黑体" panose="02010609060101010101" pitchFamily="49" charset="-122"/>
              </a:rPr>
              <a:t>跳过</a:t>
            </a:r>
            <a:r>
              <a:rPr lang="en-US" altLang="zh-CN" b="1" dirty="0">
                <a:solidFill>
                  <a:srgbClr val="FF0000"/>
                </a:solidFill>
                <a:latin typeface="黑体" panose="02010609060101010101" pitchFamily="49" charset="-122"/>
                <a:ea typeface="黑体" panose="02010609060101010101" pitchFamily="49" charset="-122"/>
              </a:rPr>
              <a:t>redo</a:t>
            </a:r>
            <a:r>
              <a:rPr lang="zh-CN" altLang="en-US" b="1" dirty="0">
                <a:solidFill>
                  <a:srgbClr val="FF0000"/>
                </a:solidFill>
                <a:latin typeface="黑体" panose="02010609060101010101" pitchFamily="49" charset="-122"/>
                <a:ea typeface="黑体" panose="02010609060101010101" pitchFamily="49" charset="-122"/>
              </a:rPr>
              <a:t>操作的特殊情况</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lvl="0">
              <a:lnSpc>
                <a:spcPct val="150000"/>
              </a:lnSpc>
            </a:pPr>
            <a:r>
              <a:rPr lang="zh-CN" altLang="en-US" dirty="0"/>
              <a:t>（</a:t>
            </a:r>
            <a:r>
              <a:rPr lang="en-US" altLang="zh-CN" dirty="0"/>
              <a:t>1</a:t>
            </a:r>
            <a:r>
              <a:rPr lang="zh-CN" altLang="en-US" dirty="0"/>
              <a:t>）该日志记录对应</a:t>
            </a:r>
            <a:r>
              <a:rPr lang="zh-CN" altLang="en-US" dirty="0" smtClean="0"/>
              <a:t>页面不在</a:t>
            </a:r>
            <a:r>
              <a:rPr lang="en-US" altLang="zh-CN" dirty="0"/>
              <a:t>DPT</a:t>
            </a:r>
            <a:r>
              <a:rPr lang="zh-CN" altLang="en-US" dirty="0"/>
              <a:t>中（检查点时清理过了）；</a:t>
            </a:r>
            <a:endParaRPr lang="en-US" altLang="zh-CN" dirty="0"/>
          </a:p>
          <a:p>
            <a:pPr lvl="0">
              <a:lnSpc>
                <a:spcPct val="150000"/>
              </a:lnSpc>
            </a:pPr>
            <a:r>
              <a:rPr lang="zh-CN" altLang="en-US" dirty="0"/>
              <a:t>（</a:t>
            </a:r>
            <a:r>
              <a:rPr lang="en-US" altLang="zh-CN" dirty="0"/>
              <a:t>2</a:t>
            </a:r>
            <a:r>
              <a:rPr lang="zh-CN" altLang="en-US" dirty="0"/>
              <a:t>）该日志记录对应页面在</a:t>
            </a:r>
            <a:r>
              <a:rPr lang="en-US" altLang="zh-CN" dirty="0"/>
              <a:t>DPT</a:t>
            </a:r>
            <a:r>
              <a:rPr lang="zh-CN" altLang="en-US" dirty="0"/>
              <a:t>中，但是日志的</a:t>
            </a:r>
            <a:r>
              <a:rPr lang="en-US" altLang="zh-CN" dirty="0"/>
              <a:t>LSN</a:t>
            </a:r>
            <a:r>
              <a:rPr lang="zh-CN" altLang="en-US" dirty="0"/>
              <a:t>小于该页的</a:t>
            </a:r>
            <a:r>
              <a:rPr lang="en-US" altLang="zh-CN" dirty="0"/>
              <a:t>recLSN</a:t>
            </a:r>
            <a:r>
              <a:rPr lang="zh-CN" altLang="en-US" dirty="0"/>
              <a:t>（之前的状态，已经应用于磁盘）；</a:t>
            </a:r>
            <a:endParaRPr lang="en-US" altLang="zh-CN" dirty="0"/>
          </a:p>
          <a:p>
            <a:pPr lvl="0">
              <a:lnSpc>
                <a:spcPct val="150000"/>
              </a:lnSpc>
            </a:pPr>
            <a:r>
              <a:rPr lang="zh-CN" altLang="en-US" dirty="0"/>
              <a:t>（</a:t>
            </a:r>
            <a:r>
              <a:rPr lang="en-US" altLang="zh-CN" dirty="0"/>
              <a:t>3</a:t>
            </a:r>
            <a:r>
              <a:rPr lang="zh-CN" altLang="en-US" dirty="0"/>
              <a:t>）该日志记录对应页面的</a:t>
            </a:r>
            <a:r>
              <a:rPr lang="en-US" altLang="zh-CN" dirty="0"/>
              <a:t>pageLSN</a:t>
            </a:r>
            <a:r>
              <a:rPr lang="zh-CN" altLang="en-US" dirty="0"/>
              <a:t>大于日志记录的</a:t>
            </a:r>
            <a:r>
              <a:rPr lang="en-US" altLang="zh-CN" dirty="0"/>
              <a:t>LSN</a:t>
            </a:r>
            <a:r>
              <a:rPr lang="zh-CN" altLang="en-US" dirty="0"/>
              <a:t>（幂等性）。</a:t>
            </a:r>
            <a:endParaRPr lang="en-US" altLang="zh-CN" dirty="0"/>
          </a:p>
          <a:p>
            <a:pPr lvl="0"/>
            <a:endParaRPr lang="en-US" altLang="zh-CN" dirty="0"/>
          </a:p>
        </p:txBody>
      </p:sp>
      <p:sp>
        <p:nvSpPr>
          <p:cNvPr id="6" name="星形: 十二角 5">
            <a:extLst>
              <a:ext uri="{FF2B5EF4-FFF2-40B4-BE49-F238E27FC236}">
                <a16:creationId xmlns:a16="http://schemas.microsoft.com/office/drawing/2014/main" id="{0233F023-A5F6-4E7A-B4F1-D7E17FB2D052}"/>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7" name="文本框 6">
            <a:extLst>
              <a:ext uri="{FF2B5EF4-FFF2-40B4-BE49-F238E27FC236}">
                <a16:creationId xmlns:a16="http://schemas.microsoft.com/office/drawing/2014/main" id="{FB31BF28-09EE-4DA0-9E5E-EF1688B80578}"/>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sp>
        <p:nvSpPr>
          <p:cNvPr id="8" name="星形: 七角 7">
            <a:extLst>
              <a:ext uri="{FF2B5EF4-FFF2-40B4-BE49-F238E27FC236}">
                <a16:creationId xmlns:a16="http://schemas.microsoft.com/office/drawing/2014/main" id="{7E818B1C-720C-42E7-BC53-71C009BDEEA0}"/>
              </a:ext>
            </a:extLst>
          </p:cNvPr>
          <p:cNvSpPr/>
          <p:nvPr/>
        </p:nvSpPr>
        <p:spPr>
          <a:xfrm>
            <a:off x="795" y="24867"/>
            <a:ext cx="3452619"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自选阅读</a:t>
            </a:r>
          </a:p>
        </p:txBody>
      </p:sp>
    </p:spTree>
    <p:extLst>
      <p:ext uri="{BB962C8B-B14F-4D97-AF65-F5344CB8AC3E}">
        <p14:creationId xmlns:p14="http://schemas.microsoft.com/office/powerpoint/2010/main" val="161926298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3" name="矩形 2"/>
          <p:cNvSpPr/>
          <p:nvPr/>
        </p:nvSpPr>
        <p:spPr>
          <a:xfrm>
            <a:off x="500034" y="1000108"/>
            <a:ext cx="8358246" cy="3970318"/>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en-US" altLang="zh-CN" b="1" dirty="0">
                <a:solidFill>
                  <a:prstClr val="black"/>
                </a:solidFill>
                <a:latin typeface="黑体" panose="02010609060101010101" pitchFamily="49" charset="-122"/>
                <a:ea typeface="黑体" panose="02010609060101010101" pitchFamily="49" charset="-122"/>
              </a:rPr>
              <a:t>ARIES</a:t>
            </a:r>
            <a:r>
              <a:rPr lang="zh-CN" altLang="en-US" b="1" dirty="0">
                <a:solidFill>
                  <a:prstClr val="black"/>
                </a:solidFill>
                <a:latin typeface="黑体" panose="02010609060101010101" pitchFamily="49" charset="-122"/>
                <a:ea typeface="黑体" panose="02010609060101010101" pitchFamily="49" charset="-122"/>
              </a:rPr>
              <a:t>恢复算法执行过程（续）</a:t>
            </a:r>
          </a:p>
          <a:p>
            <a:pPr lvl="0">
              <a:lnSpc>
                <a:spcPct val="150000"/>
              </a:lnSpc>
            </a:pPr>
            <a:r>
              <a:rPr lang="en-US" altLang="zh-CN" b="1" dirty="0">
                <a:latin typeface="黑体" panose="02010609060101010101" pitchFamily="49" charset="-122"/>
                <a:ea typeface="黑体" panose="02010609060101010101" pitchFamily="49" charset="-122"/>
              </a:rPr>
              <a:t>Undo</a:t>
            </a:r>
            <a:r>
              <a:rPr lang="zh-CN" altLang="en-US" b="1" dirty="0">
                <a:latin typeface="黑体" panose="02010609060101010101" pitchFamily="49" charset="-122"/>
                <a:ea typeface="黑体" panose="02010609060101010101" pitchFamily="49" charset="-122"/>
              </a:rPr>
              <a:t>阶段</a:t>
            </a:r>
            <a:endParaRPr lang="en-US" altLang="zh-CN" b="1" dirty="0">
              <a:latin typeface="黑体" panose="02010609060101010101" pitchFamily="49" charset="-122"/>
              <a:ea typeface="黑体" panose="02010609060101010101" pitchFamily="49" charset="-122"/>
            </a:endParaRPr>
          </a:p>
          <a:p>
            <a:pPr lvl="0">
              <a:lnSpc>
                <a:spcPct val="150000"/>
              </a:lnSpc>
            </a:pPr>
            <a:r>
              <a:rPr lang="zh-CN" altLang="en-US" dirty="0"/>
              <a:t>     反向扫描日志文件，对</a:t>
            </a:r>
            <a:r>
              <a:rPr lang="en-US" altLang="zh-CN" dirty="0"/>
              <a:t>undo</a:t>
            </a:r>
            <a:r>
              <a:rPr lang="zh-CN" altLang="en-US" dirty="0"/>
              <a:t>列表（</a:t>
            </a:r>
            <a:r>
              <a:rPr lang="en-US" altLang="zh-CN" dirty="0"/>
              <a:t>ATT</a:t>
            </a:r>
            <a:r>
              <a:rPr lang="zh-CN" altLang="en-US" dirty="0"/>
              <a:t>中具有</a:t>
            </a:r>
            <a:r>
              <a:rPr lang="en-US" altLang="zh-CN" dirty="0"/>
              <a:t>undo</a:t>
            </a:r>
            <a:r>
              <a:rPr lang="zh-CN" altLang="en-US" dirty="0"/>
              <a:t>状态的所有事务）中的所有事务的日志记录执行撤销操作，同时</a:t>
            </a:r>
            <a:r>
              <a:rPr lang="zh-CN" altLang="en-US" dirty="0">
                <a:solidFill>
                  <a:srgbClr val="FF0000"/>
                </a:solidFill>
              </a:rPr>
              <a:t>撤销操作产生补偿日志（</a:t>
            </a:r>
            <a:r>
              <a:rPr lang="en-US" altLang="zh-CN" dirty="0">
                <a:solidFill>
                  <a:srgbClr val="FF0000"/>
                </a:solidFill>
              </a:rPr>
              <a:t>CLR</a:t>
            </a:r>
            <a:r>
              <a:rPr lang="zh-CN" altLang="en-US" dirty="0">
                <a:solidFill>
                  <a:srgbClr val="FF0000"/>
                </a:solidFill>
              </a:rPr>
              <a:t>），</a:t>
            </a:r>
            <a:r>
              <a:rPr lang="zh-CN" altLang="en-US" dirty="0"/>
              <a:t>并且</a:t>
            </a:r>
            <a:r>
              <a:rPr lang="zh-CN" altLang="en-US" dirty="0">
                <a:solidFill>
                  <a:srgbClr val="FF0000"/>
                </a:solidFill>
              </a:rPr>
              <a:t>补偿日志的</a:t>
            </a:r>
            <a:r>
              <a:rPr lang="en-US" altLang="zh-CN" dirty="0" err="1">
                <a:solidFill>
                  <a:srgbClr val="FF0000"/>
                </a:solidFill>
              </a:rPr>
              <a:t>UndoNextLSN</a:t>
            </a:r>
            <a:r>
              <a:rPr lang="zh-CN" altLang="en-US" dirty="0">
                <a:solidFill>
                  <a:srgbClr val="FF0000"/>
                </a:solidFill>
              </a:rPr>
              <a:t>设置为该更新日志记录的</a:t>
            </a:r>
            <a:r>
              <a:rPr lang="en-US" altLang="zh-CN" dirty="0" err="1">
                <a:solidFill>
                  <a:srgbClr val="FF0000"/>
                </a:solidFill>
              </a:rPr>
              <a:t>PrevLSN</a:t>
            </a:r>
            <a:r>
              <a:rPr lang="zh-CN" altLang="en-US" dirty="0" smtClean="0">
                <a:solidFill>
                  <a:srgbClr val="FF0000"/>
                </a:solidFill>
              </a:rPr>
              <a:t>值（跳过被补偿的操作）</a:t>
            </a:r>
            <a:r>
              <a:rPr lang="zh-CN" altLang="en-US" dirty="0" smtClean="0"/>
              <a:t>。</a:t>
            </a:r>
            <a:endParaRPr lang="en-US" altLang="zh-CN" dirty="0"/>
          </a:p>
        </p:txBody>
      </p:sp>
      <p:sp>
        <p:nvSpPr>
          <p:cNvPr id="6" name="星形: 十二角 5">
            <a:extLst>
              <a:ext uri="{FF2B5EF4-FFF2-40B4-BE49-F238E27FC236}">
                <a16:creationId xmlns:a16="http://schemas.microsoft.com/office/drawing/2014/main" id="{0233F023-A5F6-4E7A-B4F1-D7E17FB2D052}"/>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7" name="文本框 6">
            <a:extLst>
              <a:ext uri="{FF2B5EF4-FFF2-40B4-BE49-F238E27FC236}">
                <a16:creationId xmlns:a16="http://schemas.microsoft.com/office/drawing/2014/main" id="{FB31BF28-09EE-4DA0-9E5E-EF1688B80578}"/>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sp>
        <p:nvSpPr>
          <p:cNvPr id="8" name="星形: 七角 7">
            <a:extLst>
              <a:ext uri="{FF2B5EF4-FFF2-40B4-BE49-F238E27FC236}">
                <a16:creationId xmlns:a16="http://schemas.microsoft.com/office/drawing/2014/main" id="{DDCFECE5-F012-4095-B240-EB212DE95B99}"/>
              </a:ext>
            </a:extLst>
          </p:cNvPr>
          <p:cNvSpPr/>
          <p:nvPr/>
        </p:nvSpPr>
        <p:spPr>
          <a:xfrm>
            <a:off x="795" y="24867"/>
            <a:ext cx="3452619"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自选阅读</a:t>
            </a:r>
          </a:p>
        </p:txBody>
      </p:sp>
    </p:spTree>
    <p:extLst>
      <p:ext uri="{BB962C8B-B14F-4D97-AF65-F5344CB8AC3E}">
        <p14:creationId xmlns:p14="http://schemas.microsoft.com/office/powerpoint/2010/main" val="216677382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395288" y="588963"/>
            <a:ext cx="8162925" cy="762000"/>
          </a:xfrm>
        </p:spPr>
        <p:txBody>
          <a:bodyPr>
            <a:normAutofit fontScale="90000"/>
          </a:bodyPr>
          <a:lstStyle/>
          <a:p>
            <a:pPr fontAlgn="auto">
              <a:spcAft>
                <a:spcPts val="0"/>
              </a:spcAft>
              <a:defRPr/>
            </a:pPr>
            <a:r>
              <a:rPr lang="en-US" altLang="zh-CN"/>
              <a:t>DBMS</a:t>
            </a:r>
            <a:r>
              <a:rPr lang="zh-CN" altLang="en-US"/>
              <a:t>的启动意味着什么？</a:t>
            </a:r>
          </a:p>
        </p:txBody>
      </p:sp>
      <p:sp>
        <p:nvSpPr>
          <p:cNvPr id="45059" name="Rectangle 3"/>
          <p:cNvSpPr>
            <a:spLocks noGrp="1" noChangeArrowheads="1"/>
          </p:cNvSpPr>
          <p:nvPr>
            <p:ph idx="1"/>
          </p:nvPr>
        </p:nvSpPr>
        <p:spPr>
          <a:xfrm>
            <a:off x="395288" y="1381125"/>
            <a:ext cx="8110537" cy="4191000"/>
          </a:xfrm>
        </p:spPr>
        <p:txBody>
          <a:bodyPr/>
          <a:lstStyle/>
          <a:p>
            <a:pPr marL="0" indent="0">
              <a:lnSpc>
                <a:spcPct val="90000"/>
              </a:lnSpc>
              <a:buFont typeface="Wingdings" pitchFamily="2" charset="2"/>
              <a:buNone/>
            </a:pPr>
            <a:r>
              <a:rPr lang="en-US" altLang="zh-CN" dirty="0"/>
              <a:t>1</a:t>
            </a:r>
            <a:r>
              <a:rPr lang="zh-CN" altLang="en-US" dirty="0"/>
              <a:t>）先检查各个外存文件是否完好、正常，若发现问题，则需要人工进行介质故障恢复；</a:t>
            </a:r>
          </a:p>
          <a:p>
            <a:pPr marL="0" indent="0">
              <a:lnSpc>
                <a:spcPct val="90000"/>
              </a:lnSpc>
              <a:buFont typeface="Wingdings" pitchFamily="2" charset="2"/>
              <a:buNone/>
            </a:pPr>
            <a:r>
              <a:rPr lang="en-US" altLang="zh-CN" dirty="0"/>
              <a:t>2</a:t>
            </a:r>
            <a:r>
              <a:rPr lang="zh-CN" altLang="en-US" dirty="0"/>
              <a:t>）查看联机日志，是否存在未提交事务，如存在则进行类似于系统故障恢复的处理。</a:t>
            </a:r>
          </a:p>
          <a:p>
            <a:pPr marL="0" indent="0">
              <a:lnSpc>
                <a:spcPct val="90000"/>
              </a:lnSpc>
              <a:buFont typeface="Wingdings" pitchFamily="2" charset="2"/>
              <a:buNone/>
            </a:pPr>
            <a:endParaRPr lang="zh-CN" altLang="en-US" dirty="0"/>
          </a:p>
          <a:p>
            <a:pPr marL="0" indent="0">
              <a:lnSpc>
                <a:spcPct val="90000"/>
              </a:lnSpc>
              <a:buFont typeface="Wingdings" pitchFamily="2" charset="2"/>
              <a:buNone/>
            </a:pPr>
            <a:r>
              <a:rPr lang="zh-CN" altLang="en-US" dirty="0"/>
              <a:t>好处：增强可靠性（不能保证</a:t>
            </a:r>
            <a:r>
              <a:rPr lang="en-US" altLang="zh-CN" dirty="0"/>
              <a:t>DBMS</a:t>
            </a:r>
            <a:r>
              <a:rPr lang="zh-CN" altLang="en-US" dirty="0"/>
              <a:t>每次都是正常</a:t>
            </a:r>
            <a:r>
              <a:rPr lang="en-US" altLang="zh-CN" dirty="0"/>
              <a:t>SHUTDOWN</a:t>
            </a:r>
            <a:r>
              <a:rPr lang="zh-CN" altLang="en-US" dirty="0"/>
              <a:t>）。</a:t>
            </a:r>
          </a:p>
        </p:txBody>
      </p:sp>
      <p:sp>
        <p:nvSpPr>
          <p:cNvPr id="4" name="灯片编号占位符 3"/>
          <p:cNvSpPr>
            <a:spLocks noGrp="1"/>
          </p:cNvSpPr>
          <p:nvPr>
            <p:ph type="sldNum" sz="quarter" idx="12"/>
          </p:nvPr>
        </p:nvSpPr>
        <p:spPr/>
        <p:txBody>
          <a:bodyPr/>
          <a:lstStyle/>
          <a:p>
            <a:pPr>
              <a:defRPr/>
            </a:pPr>
            <a:fld id="{E3C52541-0E55-448D-9C6C-64FB315CE913}" type="slidenum">
              <a:rPr lang="en-US" altLang="zh-CN" smtClean="0"/>
              <a:pPr>
                <a:defRPr/>
              </a:pPr>
              <a:t>87</a:t>
            </a:fld>
            <a:endParaRPr lang="en-US" altLang="zh-CN"/>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36525" y="714918"/>
            <a:ext cx="8778875" cy="3785652"/>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10.</a:t>
            </a:r>
            <a:r>
              <a:rPr lang="en-US" altLang="zh-CN" b="1" dirty="0">
                <a:latin typeface="Arial" charset="0"/>
                <a:cs typeface="Arial" charset="0"/>
              </a:rPr>
              <a:t> 7  DB</a:t>
            </a:r>
            <a:r>
              <a:rPr lang="zh-CN" altLang="en-US" b="1" dirty="0">
                <a:latin typeface="Arial" charset="0"/>
                <a:ea typeface="黑体" pitchFamily="2" charset="-122"/>
              </a:rPr>
              <a:t>镜像（</a:t>
            </a:r>
            <a:r>
              <a:rPr lang="en-US" altLang="zh-CN" b="1" dirty="0">
                <a:latin typeface="Arial" charset="0"/>
                <a:cs typeface="Arial" charset="0"/>
              </a:rPr>
              <a:t>DB mirror</a:t>
            </a:r>
            <a:r>
              <a:rPr lang="zh-CN" altLang="en-US" b="1" dirty="0">
                <a:latin typeface="Arial" charset="0"/>
                <a:ea typeface="黑体" pitchFamily="2" charset="-122"/>
              </a:rPr>
              <a:t>）</a:t>
            </a:r>
            <a:endParaRPr lang="zh-CN" altLang="en-US" b="1" dirty="0">
              <a:latin typeface="Arial" charset="0"/>
              <a:cs typeface="Arial" charset="0"/>
            </a:endParaRPr>
          </a:p>
          <a:p>
            <a:pPr>
              <a:spcBef>
                <a:spcPct val="50000"/>
              </a:spcBef>
            </a:pPr>
            <a:r>
              <a:rPr lang="en-US" altLang="zh-CN" dirty="0"/>
              <a:t>1</a:t>
            </a:r>
            <a:r>
              <a:rPr lang="zh-CN" altLang="en-US" dirty="0">
                <a:latin typeface="Times New Roman" pitchFamily="18" charset="0"/>
              </a:rPr>
              <a:t>、原因：介质故障：中断运行，周期备份，恢复麻烦</a:t>
            </a:r>
            <a:endParaRPr lang="zh-CN" altLang="en-US" dirty="0"/>
          </a:p>
          <a:p>
            <a:pPr>
              <a:spcBef>
                <a:spcPct val="50000"/>
              </a:spcBef>
            </a:pPr>
            <a:r>
              <a:rPr lang="en-US" altLang="zh-CN" dirty="0"/>
              <a:t>2</a:t>
            </a:r>
            <a:r>
              <a:rPr lang="zh-CN" altLang="en-US" dirty="0">
                <a:latin typeface="Times New Roman" pitchFamily="18" charset="0"/>
              </a:rPr>
              <a:t>、方法：利用自动复制技术（例如日志文件镜像）</a:t>
            </a:r>
            <a:endParaRPr lang="zh-CN" altLang="en-US" dirty="0"/>
          </a:p>
          <a:p>
            <a:pPr>
              <a:spcBef>
                <a:spcPct val="50000"/>
              </a:spcBef>
            </a:pPr>
            <a:r>
              <a:rPr lang="en-US" altLang="zh-CN" dirty="0"/>
              <a:t>3</a:t>
            </a:r>
            <a:r>
              <a:rPr lang="zh-CN" altLang="en-US" dirty="0">
                <a:latin typeface="Times New Roman" pitchFamily="18" charset="0"/>
              </a:rPr>
              <a:t>、策略</a:t>
            </a:r>
            <a:endParaRPr lang="zh-CN" altLang="en-US" dirty="0"/>
          </a:p>
          <a:p>
            <a:pPr>
              <a:spcBef>
                <a:spcPct val="50000"/>
              </a:spcBef>
            </a:pPr>
            <a:r>
              <a:rPr lang="en-US" altLang="zh-CN" dirty="0"/>
              <a:t>1</a:t>
            </a:r>
            <a:r>
              <a:rPr lang="zh-CN" altLang="en-US" dirty="0">
                <a:latin typeface="Times New Roman" pitchFamily="18" charset="0"/>
              </a:rPr>
              <a:t>）整个</a:t>
            </a:r>
            <a:r>
              <a:rPr lang="en-US" altLang="zh-CN" dirty="0" smtClean="0"/>
              <a:t>DB</a:t>
            </a:r>
            <a:r>
              <a:rPr lang="zh-CN" altLang="en-US" dirty="0" smtClean="0"/>
              <a:t>或者</a:t>
            </a:r>
            <a:r>
              <a:rPr lang="zh-CN" altLang="en-US" dirty="0" smtClean="0">
                <a:latin typeface="Times New Roman" pitchFamily="18" charset="0"/>
              </a:rPr>
              <a:t>关键</a:t>
            </a:r>
            <a:r>
              <a:rPr lang="zh-CN" altLang="en-US" dirty="0">
                <a:latin typeface="Times New Roman" pitchFamily="18" charset="0"/>
              </a:rPr>
              <a:t>数据复制到另一个介质（镜像磁盘）；</a:t>
            </a:r>
            <a:endParaRPr lang="zh-CN" altLang="en-US" dirty="0"/>
          </a:p>
          <a:p>
            <a:pPr>
              <a:spcBef>
                <a:spcPct val="50000"/>
              </a:spcBef>
            </a:pPr>
            <a:r>
              <a:rPr lang="en-US" altLang="zh-CN" dirty="0"/>
              <a:t>2</a:t>
            </a:r>
            <a:r>
              <a:rPr lang="zh-CN" altLang="en-US" dirty="0">
                <a:latin typeface="Times New Roman" pitchFamily="18" charset="0"/>
              </a:rPr>
              <a:t>）</a:t>
            </a:r>
            <a:r>
              <a:rPr lang="en-US" altLang="zh-CN" dirty="0"/>
              <a:t>DB</a:t>
            </a:r>
            <a:r>
              <a:rPr lang="zh-CN" altLang="en-US" dirty="0">
                <a:latin typeface="Times New Roman" pitchFamily="18" charset="0"/>
              </a:rPr>
              <a:t>更新时，</a:t>
            </a:r>
            <a:r>
              <a:rPr lang="en-US" altLang="zh-CN" dirty="0"/>
              <a:t>DBMS</a:t>
            </a:r>
            <a:r>
              <a:rPr lang="zh-CN" altLang="en-US" dirty="0">
                <a:latin typeface="Times New Roman" pitchFamily="18" charset="0"/>
              </a:rPr>
              <a:t>自动将更新结果复制到该副本；</a:t>
            </a:r>
            <a:endParaRPr lang="zh-CN" altLang="en-US" dirty="0"/>
          </a:p>
          <a:p>
            <a:pPr>
              <a:spcBef>
                <a:spcPct val="50000"/>
              </a:spcBef>
            </a:pPr>
            <a:r>
              <a:rPr lang="en-US" altLang="zh-CN" dirty="0"/>
              <a:t>3</a:t>
            </a:r>
            <a:r>
              <a:rPr lang="zh-CN" altLang="en-US" dirty="0">
                <a:latin typeface="Times New Roman" pitchFamily="18" charset="0"/>
              </a:rPr>
              <a:t>）故障发生时，利用该镜像磁盘进行恢复。</a:t>
            </a:r>
            <a:endParaRPr lang="zh-CN" altLang="en-US" dirty="0"/>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88</a:t>
            </a:fld>
            <a:endParaRPr lang="en-US" altLang="zh-C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28600" y="571480"/>
            <a:ext cx="8610600" cy="6186309"/>
          </a:xfrm>
          <a:prstGeom prst="rect">
            <a:avLst/>
          </a:prstGeom>
          <a:noFill/>
          <a:ln w="9525">
            <a:noFill/>
            <a:miter lim="800000"/>
            <a:headEnd/>
            <a:tailEnd/>
          </a:ln>
        </p:spPr>
        <p:txBody>
          <a:bodyPr>
            <a:spAutoFit/>
          </a:bodyPr>
          <a:lstStyle/>
          <a:p>
            <a:pPr>
              <a:spcBef>
                <a:spcPct val="50000"/>
              </a:spcBef>
            </a:pPr>
            <a:r>
              <a:rPr lang="en-US" altLang="zh-CN" dirty="0"/>
              <a:t>4</a:t>
            </a:r>
            <a:r>
              <a:rPr lang="zh-CN" altLang="en-US" dirty="0">
                <a:latin typeface="Times New Roman" pitchFamily="18" charset="0"/>
              </a:rPr>
              <a:t>、优点</a:t>
            </a:r>
            <a:endParaRPr lang="zh-CN" altLang="en-US" dirty="0"/>
          </a:p>
          <a:p>
            <a:pPr>
              <a:spcBef>
                <a:spcPct val="50000"/>
              </a:spcBef>
            </a:pPr>
            <a:r>
              <a:rPr lang="en-US" altLang="zh-CN" dirty="0"/>
              <a:t>1</a:t>
            </a:r>
            <a:r>
              <a:rPr lang="zh-CN" altLang="en-US" dirty="0">
                <a:latin typeface="Times New Roman" pitchFamily="18" charset="0"/>
              </a:rPr>
              <a:t>）无需关闭系统（自动进行镜像复制）；</a:t>
            </a:r>
            <a:endParaRPr lang="zh-CN" altLang="en-US" dirty="0"/>
          </a:p>
          <a:p>
            <a:pPr>
              <a:spcBef>
                <a:spcPct val="50000"/>
              </a:spcBef>
            </a:pPr>
            <a:r>
              <a:rPr lang="en-US" altLang="zh-CN" dirty="0"/>
              <a:t>2</a:t>
            </a:r>
            <a:r>
              <a:rPr lang="zh-CN" altLang="en-US" dirty="0">
                <a:latin typeface="Times New Roman" pitchFamily="18" charset="0"/>
              </a:rPr>
              <a:t>）无需重装副本，自动保证一致性；</a:t>
            </a:r>
            <a:endParaRPr lang="zh-CN" altLang="en-US" dirty="0"/>
          </a:p>
          <a:p>
            <a:pPr>
              <a:spcBef>
                <a:spcPct val="50000"/>
              </a:spcBef>
            </a:pPr>
            <a:r>
              <a:rPr lang="en-US" altLang="zh-CN" dirty="0"/>
              <a:t>3</a:t>
            </a:r>
            <a:r>
              <a:rPr lang="zh-CN" altLang="en-US" dirty="0">
                <a:latin typeface="Times New Roman" pitchFamily="18" charset="0"/>
              </a:rPr>
              <a:t>）提高可用性；</a:t>
            </a:r>
            <a:endParaRPr lang="zh-CN" altLang="en-US" dirty="0"/>
          </a:p>
          <a:p>
            <a:pPr>
              <a:spcBef>
                <a:spcPct val="50000"/>
              </a:spcBef>
            </a:pPr>
            <a:r>
              <a:rPr lang="en-US" altLang="zh-CN" dirty="0"/>
              <a:t>4</a:t>
            </a:r>
            <a:r>
              <a:rPr lang="zh-CN" altLang="en-US" dirty="0">
                <a:latin typeface="Times New Roman" pitchFamily="18" charset="0"/>
              </a:rPr>
              <a:t>）提高并发性。</a:t>
            </a:r>
          </a:p>
          <a:p>
            <a:pPr>
              <a:spcBef>
                <a:spcPct val="50000"/>
              </a:spcBef>
            </a:pPr>
            <a:r>
              <a:rPr lang="en-US" altLang="zh-CN" dirty="0"/>
              <a:t>5</a:t>
            </a:r>
            <a:r>
              <a:rPr lang="zh-CN" altLang="en-US" dirty="0">
                <a:latin typeface="Times New Roman" pitchFamily="18" charset="0"/>
              </a:rPr>
              <a:t>、缺点</a:t>
            </a:r>
            <a:endParaRPr lang="zh-CN" altLang="en-US" dirty="0"/>
          </a:p>
          <a:p>
            <a:pPr>
              <a:spcBef>
                <a:spcPct val="50000"/>
              </a:spcBef>
            </a:pPr>
            <a:r>
              <a:rPr lang="zh-CN" altLang="en-US" dirty="0">
                <a:latin typeface="宋体" pitchFamily="2" charset="-122"/>
              </a:rPr>
              <a:t>频繁复制更新，效率下降。</a:t>
            </a:r>
            <a:r>
              <a:rPr lang="zh-CN" altLang="en-US" dirty="0"/>
              <a:t> </a:t>
            </a:r>
          </a:p>
          <a:p>
            <a:pPr>
              <a:spcBef>
                <a:spcPct val="50000"/>
              </a:spcBef>
            </a:pPr>
            <a:r>
              <a:rPr lang="zh-CN" altLang="en-US" dirty="0"/>
              <a:t>实用案例：双机热备（</a:t>
            </a:r>
            <a:r>
              <a:rPr lang="zh-CN" altLang="en-US" dirty="0">
                <a:latin typeface="Tahoma" pitchFamily="34" charset="0"/>
              </a:rPr>
              <a:t>双机互备援</a:t>
            </a:r>
            <a:r>
              <a:rPr lang="en-US" altLang="zh-CN" dirty="0">
                <a:cs typeface="Tahoma" pitchFamily="34" charset="0"/>
              </a:rPr>
              <a:t>Dual </a:t>
            </a:r>
            <a:r>
              <a:rPr lang="en-US" altLang="zh-CN" dirty="0">
                <a:latin typeface="Times New Roman" pitchFamily="18" charset="0"/>
                <a:cs typeface="Tahoma" pitchFamily="34" charset="0"/>
              </a:rPr>
              <a:t> </a:t>
            </a:r>
            <a:r>
              <a:rPr lang="en-US" altLang="zh-CN" dirty="0">
                <a:cs typeface="Tahoma" pitchFamily="34" charset="0"/>
              </a:rPr>
              <a:t> Active</a:t>
            </a:r>
            <a:r>
              <a:rPr lang="zh-CN" altLang="en-US" dirty="0"/>
              <a:t>、</a:t>
            </a:r>
            <a:r>
              <a:rPr lang="zh-CN" altLang="en-US" dirty="0">
                <a:latin typeface="Tahoma" pitchFamily="34" charset="0"/>
              </a:rPr>
              <a:t>双机热备份</a:t>
            </a:r>
            <a:r>
              <a:rPr lang="en-US" altLang="zh-CN" dirty="0">
                <a:latin typeface="Tahoma" pitchFamily="34" charset="0"/>
                <a:cs typeface="Tahoma" pitchFamily="34" charset="0"/>
              </a:rPr>
              <a:t>Hot </a:t>
            </a:r>
            <a:r>
              <a:rPr lang="en-US" altLang="zh-CN" dirty="0">
                <a:latin typeface="Times New Roman" pitchFamily="18" charset="0"/>
                <a:cs typeface="Tahoma" pitchFamily="34" charset="0"/>
              </a:rPr>
              <a:t> </a:t>
            </a:r>
            <a:r>
              <a:rPr lang="en-US" altLang="zh-CN" dirty="0">
                <a:latin typeface="Tahoma" pitchFamily="34" charset="0"/>
                <a:cs typeface="Tahoma" pitchFamily="34" charset="0"/>
              </a:rPr>
              <a:t> Standby</a:t>
            </a:r>
            <a:r>
              <a:rPr lang="zh-CN" altLang="en-US" dirty="0"/>
              <a:t>）、远程备份。</a:t>
            </a:r>
          </a:p>
          <a:p>
            <a:pPr>
              <a:spcBef>
                <a:spcPct val="50000"/>
              </a:spcBef>
            </a:pPr>
            <a:r>
              <a:rPr lang="en-US" altLang="zh-CN" dirty="0"/>
              <a:t>6</a:t>
            </a:r>
            <a:r>
              <a:rPr lang="zh-CN" altLang="en-US" dirty="0"/>
              <a:t>、关键技术</a:t>
            </a:r>
          </a:p>
          <a:p>
            <a:pPr>
              <a:spcBef>
                <a:spcPct val="50000"/>
              </a:spcBef>
            </a:pPr>
            <a:r>
              <a:rPr lang="zh-CN" altLang="en-US" dirty="0"/>
              <a:t>    如何监测（心跳线、</a:t>
            </a:r>
            <a:r>
              <a:rPr lang="en-US" altLang="zh-CN" dirty="0">
                <a:latin typeface="Arial" charset="0"/>
                <a:cs typeface="Arial" charset="0"/>
              </a:rPr>
              <a:t>PARTNER TIMEOUT</a:t>
            </a:r>
            <a:r>
              <a:rPr lang="zh-CN" altLang="en-US" dirty="0">
                <a:latin typeface="Arial" charset="0"/>
                <a:cs typeface="Arial" charset="0"/>
              </a:rPr>
              <a:t>、</a:t>
            </a:r>
            <a:r>
              <a:rPr lang="zh-CN" altLang="en-US" dirty="0"/>
              <a:t>证人机制</a:t>
            </a:r>
            <a:r>
              <a:rPr lang="en-US" altLang="zh-CN" dirty="0"/>
              <a:t> </a:t>
            </a:r>
            <a:r>
              <a:rPr lang="zh-CN" altLang="en-US" dirty="0"/>
              <a:t>）、是否自动恢复。</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89</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12725" y="774214"/>
            <a:ext cx="8702675" cy="3785652"/>
          </a:xfrm>
          <a:prstGeom prst="rect">
            <a:avLst/>
          </a:prstGeom>
          <a:noFill/>
          <a:ln w="9525">
            <a:noFill/>
            <a:miter lim="800000"/>
            <a:headEnd/>
            <a:tailEnd/>
          </a:ln>
        </p:spPr>
        <p:txBody>
          <a:bodyPr>
            <a:spAutoFit/>
          </a:bodyPr>
          <a:lstStyle/>
          <a:p>
            <a:r>
              <a:rPr lang="en-US" altLang="zh-CN" dirty="0"/>
              <a:t>3</a:t>
            </a:r>
            <a:r>
              <a:rPr lang="zh-CN" altLang="en-US" dirty="0">
                <a:latin typeface="Times New Roman" pitchFamily="18" charset="0"/>
              </a:rPr>
              <a:t>）隔离性（</a:t>
            </a:r>
            <a:r>
              <a:rPr lang="en-US" altLang="zh-CN" dirty="0"/>
              <a:t>isolation</a:t>
            </a:r>
            <a:r>
              <a:rPr lang="zh-CN" altLang="en-US" dirty="0">
                <a:latin typeface="Times New Roman" pitchFamily="18" charset="0"/>
              </a:rPr>
              <a:t>）</a:t>
            </a:r>
            <a:endParaRPr lang="zh-CN" altLang="en-US" dirty="0"/>
          </a:p>
          <a:p>
            <a:r>
              <a:rPr lang="zh-CN" altLang="en-US" dirty="0">
                <a:latin typeface="宋体" pitchFamily="2" charset="-122"/>
              </a:rPr>
              <a:t>① 定义</a:t>
            </a:r>
            <a:endParaRPr lang="zh-CN" altLang="en-US" dirty="0"/>
          </a:p>
          <a:p>
            <a:r>
              <a:rPr lang="en-US" altLang="zh-CN" dirty="0">
                <a:latin typeface="Times New Roman" pitchFamily="18" charset="0"/>
              </a:rPr>
              <a:t>         </a:t>
            </a:r>
            <a:r>
              <a:rPr lang="zh-CN" altLang="en-US" dirty="0">
                <a:latin typeface="Times New Roman" pitchFamily="18" charset="0"/>
              </a:rPr>
              <a:t>一个事务中对数据库的操作及使用的数据与其它并发事务无关，并发执行的事务间不能互相干扰。</a:t>
            </a:r>
            <a:endParaRPr lang="zh-CN" altLang="en-US" dirty="0"/>
          </a:p>
          <a:p>
            <a:r>
              <a:rPr lang="zh-CN" altLang="en-US" dirty="0">
                <a:latin typeface="宋体" pitchFamily="2" charset="-122"/>
              </a:rPr>
              <a:t>②</a:t>
            </a:r>
            <a:r>
              <a:rPr lang="zh-CN" altLang="en-US" dirty="0"/>
              <a:t> </a:t>
            </a:r>
            <a:r>
              <a:rPr lang="zh-CN" altLang="en-US" dirty="0">
                <a:latin typeface="Times New Roman" pitchFamily="18" charset="0"/>
              </a:rPr>
              <a:t>目标</a:t>
            </a:r>
            <a:endParaRPr lang="zh-CN" altLang="en-US" dirty="0"/>
          </a:p>
          <a:p>
            <a:r>
              <a:rPr lang="zh-CN" altLang="en-US" dirty="0">
                <a:latin typeface="Times New Roman" pitchFamily="18" charset="0"/>
              </a:rPr>
              <a:t>         避免链式干扰。</a:t>
            </a:r>
            <a:endParaRPr lang="zh-CN" altLang="en-US" dirty="0"/>
          </a:p>
          <a:p>
            <a:r>
              <a:rPr lang="zh-CN" altLang="en-US" dirty="0">
                <a:latin typeface="宋体" pitchFamily="2" charset="-122"/>
              </a:rPr>
              <a:t>③</a:t>
            </a:r>
            <a:r>
              <a:rPr lang="zh-CN" altLang="en-US" dirty="0"/>
              <a:t> </a:t>
            </a:r>
            <a:r>
              <a:rPr lang="zh-CN" altLang="en-US" dirty="0">
                <a:latin typeface="Times New Roman" pitchFamily="18" charset="0"/>
              </a:rPr>
              <a:t>技术</a:t>
            </a:r>
            <a:endParaRPr lang="zh-CN" altLang="en-US" dirty="0"/>
          </a:p>
          <a:p>
            <a:r>
              <a:rPr lang="zh-CN" altLang="en-US" dirty="0">
                <a:latin typeface="Times New Roman" pitchFamily="18" charset="0"/>
              </a:rPr>
              <a:t>        并发控制。</a:t>
            </a:r>
            <a:endParaRPr lang="zh-CN" altLang="en-US" dirty="0"/>
          </a:p>
          <a:p>
            <a:r>
              <a:rPr lang="zh-CN" altLang="en-US" dirty="0">
                <a:latin typeface="宋体" pitchFamily="2" charset="-122"/>
              </a:rPr>
              <a:t>④</a:t>
            </a:r>
            <a:r>
              <a:rPr lang="zh-CN" altLang="en-US" dirty="0"/>
              <a:t> </a:t>
            </a:r>
            <a:r>
              <a:rPr lang="zh-CN" altLang="en-US" dirty="0">
                <a:latin typeface="Times New Roman" pitchFamily="18" charset="0"/>
              </a:rPr>
              <a:t>实现</a:t>
            </a:r>
            <a:endParaRPr lang="zh-CN" altLang="en-US" dirty="0"/>
          </a:p>
          <a:p>
            <a:pPr marL="0" indent="0">
              <a:buNone/>
            </a:pPr>
            <a:r>
              <a:rPr lang="en-US" altLang="zh-CN" dirty="0"/>
              <a:t>      DBMS</a:t>
            </a:r>
            <a:r>
              <a:rPr lang="zh-CN" altLang="en-US" dirty="0"/>
              <a:t>依据应用程序设定的事务隔离级别</a:t>
            </a:r>
            <a:r>
              <a:rPr lang="zh-CN" altLang="en-US" dirty="0">
                <a:latin typeface="Times New Roman" pitchFamily="18" charset="0"/>
              </a:rPr>
              <a:t>自动实现。</a:t>
            </a:r>
            <a:endParaRPr lang="zh-CN" altLang="en-US" dirty="0"/>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9</a:t>
            </a:fld>
            <a:endParaRPr lang="en-US" altLang="zh-CN"/>
          </a:p>
        </p:txBody>
      </p:sp>
      <p:sp>
        <p:nvSpPr>
          <p:cNvPr id="4" name="圆角矩形标注 3"/>
          <p:cNvSpPr/>
          <p:nvPr/>
        </p:nvSpPr>
        <p:spPr>
          <a:xfrm>
            <a:off x="3354710" y="2780928"/>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插入</a:t>
            </a:r>
          </a:p>
        </p:txBody>
      </p:sp>
      <p:sp>
        <p:nvSpPr>
          <p:cNvPr id="5" name="圆角矩形标注 4"/>
          <p:cNvSpPr/>
          <p:nvPr/>
        </p:nvSpPr>
        <p:spPr>
          <a:xfrm>
            <a:off x="4578846" y="3087252"/>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更新</a:t>
            </a:r>
          </a:p>
        </p:txBody>
      </p:sp>
      <p:sp>
        <p:nvSpPr>
          <p:cNvPr id="6" name="圆角矩形标注 5"/>
          <p:cNvSpPr/>
          <p:nvPr/>
        </p:nvSpPr>
        <p:spPr>
          <a:xfrm>
            <a:off x="5457800" y="3517235"/>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更新</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90</a:t>
            </a:fld>
            <a:endParaRPr lang="en-US" altLang="zh-CN"/>
          </a:p>
        </p:txBody>
      </p:sp>
      <p:sp>
        <p:nvSpPr>
          <p:cNvPr id="62467" name="Rectangle 3"/>
          <p:cNvSpPr>
            <a:spLocks noChangeArrowheads="1"/>
          </p:cNvSpPr>
          <p:nvPr/>
        </p:nvSpPr>
        <p:spPr bwMode="auto">
          <a:xfrm>
            <a:off x="357158" y="3643314"/>
            <a:ext cx="8358214" cy="3046988"/>
          </a:xfrm>
          <a:prstGeom prst="rect">
            <a:avLst/>
          </a:prstGeom>
          <a:noFill/>
          <a:ln w="9525" cap="flat" cmpd="sng">
            <a:noFill/>
            <a:prstDash val="solid"/>
            <a:miter lim="800000"/>
            <a:headEnd type="none" w="med" len="med"/>
            <a:tailEnd type="none" w="med" len="med"/>
          </a:ln>
          <a:effectLst/>
        </p:spPr>
        <p:txBody>
          <a:bodyPr vert="horz" wrap="square" lIns="91440" tIns="45720" rIns="91440" bIns="45720" numCol="1" anchor="ctr" anchorCtr="0" compatLnSpc="1">
            <a:prstTxWarp prst="textNoShape">
              <a:avLst/>
            </a:prstTxWarp>
            <a:spAutoFit/>
          </a:bodyPr>
          <a:lstStyle/>
          <a:p>
            <a:pPr lvl="0" eaLnBrk="0" hangingPunct="0"/>
            <a:r>
              <a:rPr kumimoji="1" lang="zh-CN" b="0" i="0" u="none" strike="noStrike" cap="none" normalizeH="0" baseline="0" dirty="0">
                <a:ln>
                  <a:noFill/>
                </a:ln>
                <a:solidFill>
                  <a:schemeClr val="tx1"/>
                </a:solidFill>
                <a:effectLst/>
                <a:latin typeface="Arial" pitchFamily="34" charset="0"/>
                <a:ea typeface="宋体" pitchFamily="2" charset="-122"/>
                <a:cs typeface="Arial" pitchFamily="34" charset="0"/>
              </a:rPr>
              <a:t>　　</a:t>
            </a:r>
            <a:r>
              <a:rPr lang="zh-CN" altLang="en-US" dirty="0"/>
              <a:t>基本</a:t>
            </a:r>
            <a:r>
              <a:rPr lang="en-US" altLang="zh-CN" dirty="0"/>
              <a:t>+</a:t>
            </a:r>
            <a:r>
              <a:rPr lang="zh-CN" altLang="en-US" dirty="0"/>
              <a:t>镜像</a:t>
            </a:r>
            <a:r>
              <a:rPr lang="en-US" altLang="zh-CN" dirty="0"/>
              <a:t>+</a:t>
            </a:r>
            <a:r>
              <a:rPr lang="zh-CN" altLang="en-US" dirty="0">
                <a:solidFill>
                  <a:srgbClr val="FF0000"/>
                </a:solidFill>
              </a:rPr>
              <a:t>“证人”</a:t>
            </a:r>
            <a:r>
              <a:rPr lang="zh-CN" altLang="en-US" dirty="0"/>
              <a:t>。</a:t>
            </a:r>
            <a:r>
              <a:rPr kumimoji="1" lang="zh-CN" b="0" i="0" u="none" strike="noStrike" cap="none" normalizeH="0" baseline="0" dirty="0">
                <a:ln>
                  <a:noFill/>
                </a:ln>
                <a:solidFill>
                  <a:schemeClr val="tx1"/>
                </a:solidFill>
                <a:effectLst/>
                <a:latin typeface="Arial" pitchFamily="34" charset="0"/>
                <a:ea typeface="宋体" pitchFamily="2" charset="-122"/>
                <a:cs typeface="Arial" pitchFamily="34" charset="0"/>
              </a:rPr>
              <a:t>三个服务器不断地</a:t>
            </a:r>
            <a:r>
              <a:rPr kumimoji="1" lang="en-US" altLang="zh-CN" b="0" i="0" u="none" strike="noStrike" cap="none" normalizeH="0" baseline="0" dirty="0">
                <a:ln>
                  <a:noFill/>
                </a:ln>
                <a:solidFill>
                  <a:schemeClr val="tx1"/>
                </a:solidFill>
                <a:effectLst/>
                <a:latin typeface="Arial" pitchFamily="34" charset="0"/>
                <a:ea typeface="宋体" pitchFamily="2" charset="-122"/>
                <a:cs typeface="Arial" pitchFamily="34" charset="0"/>
              </a:rPr>
              <a:t>ping</a:t>
            </a:r>
            <a:r>
              <a:rPr kumimoji="1" lang="zh-CN" altLang="en-US" b="0" i="0" u="none" strike="noStrike" cap="none" normalizeH="0" baseline="0" dirty="0">
                <a:ln>
                  <a:noFill/>
                </a:ln>
                <a:solidFill>
                  <a:schemeClr val="tx1"/>
                </a:solidFill>
                <a:effectLst/>
                <a:latin typeface="Arial" pitchFamily="34" charset="0"/>
                <a:ea typeface="宋体" pitchFamily="2" charset="-122"/>
                <a:cs typeface="Arial" pitchFamily="34" charset="0"/>
              </a:rPr>
              <a:t>对方，形成保留仲裁。如果服务器不能用，则其他服务器将确定怎样解决故障转移。考虑到机器所处的位置和网络的可靠性，主体服务器将会断开连接，见证服务器和镜像服务器仍然保留仲裁。</a:t>
            </a:r>
            <a:endParaRPr kumimoji="1" lang="en-US" altLang="zh-CN" b="0" i="0" u="none" strike="noStrike" cap="none" normalizeH="0" baseline="0" dirty="0">
              <a:ln>
                <a:noFill/>
              </a:ln>
              <a:solidFill>
                <a:schemeClr val="tx1"/>
              </a:solidFill>
              <a:effectLst/>
              <a:latin typeface="Arial" pitchFamily="34" charset="0"/>
              <a:ea typeface="宋体" pitchFamily="2" charset="-122"/>
              <a:cs typeface="Arial" pitchFamily="34" charset="0"/>
            </a:endParaRPr>
          </a:p>
          <a:p>
            <a:pPr lvl="0" eaLnBrk="0" hangingPunct="0"/>
            <a:r>
              <a:rPr lang="zh-CN" altLang="en-US" dirty="0"/>
              <a:t>     证人数据库是第三个</a:t>
            </a:r>
            <a:r>
              <a:rPr lang="en-US" altLang="zh-CN" dirty="0"/>
              <a:t>SQL Server</a:t>
            </a:r>
            <a:r>
              <a:rPr lang="zh-CN" altLang="en-US" dirty="0"/>
              <a:t>运行实例，当一个服务不可达并因此需要进行自动错误恢复的时候，证人服务器实现了</a:t>
            </a:r>
            <a:r>
              <a:rPr lang="en-US" altLang="zh-CN" dirty="0"/>
              <a:t>2</a:t>
            </a:r>
            <a:r>
              <a:rPr lang="zh-CN" altLang="en-US" dirty="0"/>
              <a:t>比</a:t>
            </a:r>
            <a:r>
              <a:rPr lang="en-US" altLang="zh-CN" dirty="0"/>
              <a:t>1</a:t>
            </a:r>
            <a:r>
              <a:rPr lang="zh-CN" altLang="en-US" dirty="0"/>
              <a:t>投票的能力。 </a:t>
            </a:r>
            <a:endParaRPr kumimoji="1" lang="zh-CN" altLang="en-US" b="0" i="0" u="none" strike="noStrike" cap="none" normalizeH="0" baseline="0" dirty="0">
              <a:ln>
                <a:noFill/>
              </a:ln>
              <a:solidFill>
                <a:schemeClr val="tx1"/>
              </a:solidFill>
              <a:effectLst/>
              <a:latin typeface="Verdana" pitchFamily="34" charset="0"/>
              <a:ea typeface="宋体" pitchFamily="2" charset="-122"/>
            </a:endParaRPr>
          </a:p>
        </p:txBody>
      </p:sp>
      <p:pic>
        <p:nvPicPr>
          <p:cNvPr id="6" name="图片 5" descr="sqlserver证人机制.png"/>
          <p:cNvPicPr>
            <a:picLocks noChangeAspect="1"/>
          </p:cNvPicPr>
          <p:nvPr/>
        </p:nvPicPr>
        <p:blipFill>
          <a:blip r:embed="rId2" cstate="print"/>
          <a:stretch>
            <a:fillRect/>
          </a:stretch>
        </p:blipFill>
        <p:spPr>
          <a:xfrm>
            <a:off x="1428728" y="857232"/>
            <a:ext cx="6516010" cy="2610271"/>
          </a:xfrm>
          <a:prstGeom prst="rect">
            <a:avLst/>
          </a:prstGeom>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231775" y="714356"/>
            <a:ext cx="8588375" cy="3416320"/>
          </a:xfrm>
          <a:prstGeom prst="rect">
            <a:avLst/>
          </a:prstGeom>
          <a:noFill/>
          <a:ln w="9525">
            <a:noFill/>
            <a:miter lim="800000"/>
            <a:headEnd/>
            <a:tailEnd/>
          </a:ln>
        </p:spPr>
        <p:txBody>
          <a:bodyPr>
            <a:spAutoFit/>
          </a:bodyPr>
          <a:lstStyle/>
          <a:p>
            <a:pPr marL="457200" indent="-457200"/>
            <a:r>
              <a:rPr lang="zh-CN" altLang="en-US" b="1" dirty="0"/>
              <a:t>例：</a:t>
            </a:r>
            <a:r>
              <a:rPr lang="zh-CN" altLang="en-US" dirty="0"/>
              <a:t>假设日志记录有如下几种类型：</a:t>
            </a:r>
          </a:p>
          <a:p>
            <a:pPr marL="457200" indent="-457200"/>
            <a:r>
              <a:rPr lang="en-US" altLang="zh-CN" dirty="0"/>
              <a:t>&lt;START T&gt;</a:t>
            </a:r>
            <a:r>
              <a:rPr lang="zh-CN" altLang="en-US" dirty="0"/>
              <a:t>：表示事务</a:t>
            </a:r>
            <a:r>
              <a:rPr lang="en-US" altLang="zh-CN" dirty="0"/>
              <a:t>T</a:t>
            </a:r>
            <a:r>
              <a:rPr lang="zh-CN" altLang="en-US" dirty="0"/>
              <a:t>开始；	</a:t>
            </a:r>
            <a:r>
              <a:rPr lang="en-US" altLang="zh-CN" dirty="0"/>
              <a:t>&lt;COMMIT T&gt;</a:t>
            </a:r>
            <a:r>
              <a:rPr lang="zh-CN" altLang="en-US" dirty="0"/>
              <a:t>：表示事务</a:t>
            </a:r>
            <a:r>
              <a:rPr lang="en-US" altLang="zh-CN" dirty="0"/>
              <a:t>T</a:t>
            </a:r>
            <a:r>
              <a:rPr lang="zh-CN" altLang="en-US" dirty="0"/>
              <a:t>已经提交；</a:t>
            </a:r>
          </a:p>
          <a:p>
            <a:pPr marL="457200" indent="-457200"/>
            <a:r>
              <a:rPr lang="en-US" altLang="zh-CN" dirty="0"/>
              <a:t>&lt;</a:t>
            </a:r>
            <a:r>
              <a:rPr lang="en-US" altLang="zh-CN" dirty="0" err="1"/>
              <a:t>T,X,u,v</a:t>
            </a:r>
            <a:r>
              <a:rPr lang="en-US" altLang="zh-CN" dirty="0"/>
              <a:t>&gt;</a:t>
            </a:r>
            <a:r>
              <a:rPr lang="zh-CN" altLang="en-US" dirty="0"/>
              <a:t>：表示事务</a:t>
            </a:r>
            <a:r>
              <a:rPr lang="en-US" altLang="zh-CN" dirty="0"/>
              <a:t>T</a:t>
            </a:r>
            <a:r>
              <a:rPr lang="zh-CN" altLang="en-US" dirty="0"/>
              <a:t>修改了数据</a:t>
            </a:r>
            <a:r>
              <a:rPr lang="en-US" altLang="zh-CN" dirty="0"/>
              <a:t>X</a:t>
            </a:r>
            <a:r>
              <a:rPr lang="zh-CN" altLang="en-US" dirty="0"/>
              <a:t>，其原来的值是</a:t>
            </a:r>
            <a:r>
              <a:rPr lang="en-US" altLang="zh-CN" dirty="0"/>
              <a:t>u,</a:t>
            </a:r>
            <a:r>
              <a:rPr lang="zh-CN" altLang="en-US" dirty="0"/>
              <a:t>更新后的值是</a:t>
            </a:r>
            <a:r>
              <a:rPr lang="en-US" altLang="zh-CN" dirty="0"/>
              <a:t>v</a:t>
            </a:r>
            <a:r>
              <a:rPr lang="zh-CN" altLang="en-US" dirty="0"/>
              <a:t>。</a:t>
            </a:r>
          </a:p>
          <a:p>
            <a:pPr marL="457200" indent="-457200"/>
            <a:r>
              <a:rPr lang="zh-CN" altLang="en-US" dirty="0"/>
              <a:t>若某系统故障发生时，磁盘上日志文件的内容为：</a:t>
            </a:r>
          </a:p>
          <a:p>
            <a:pPr marL="457200" indent="-457200"/>
            <a:r>
              <a:rPr lang="en-US" altLang="zh-CN" dirty="0"/>
              <a:t>&lt;</a:t>
            </a:r>
            <a:r>
              <a:rPr lang="en-US" altLang="zh-CN" dirty="0">
                <a:solidFill>
                  <a:srgbClr val="FF0000"/>
                </a:solidFill>
              </a:rPr>
              <a:t>START T</a:t>
            </a:r>
            <a:r>
              <a:rPr lang="en-US" altLang="zh-CN" dirty="0"/>
              <a:t>&gt;;&lt;T,C,29,30&gt; &lt;T,A,10,11&gt;; &lt;</a:t>
            </a:r>
            <a:r>
              <a:rPr lang="en-US" altLang="zh-CN" dirty="0">
                <a:solidFill>
                  <a:srgbClr val="FF0000"/>
                </a:solidFill>
              </a:rPr>
              <a:t>START U</a:t>
            </a:r>
            <a:r>
              <a:rPr lang="en-US" altLang="zh-CN" dirty="0"/>
              <a:t>&gt;; &lt;U,B,20,21&gt;;&lt;T,C,30,31&gt;;&lt;U,D,40,41&gt;;</a:t>
            </a:r>
          </a:p>
          <a:p>
            <a:pPr marL="457200" indent="-457200"/>
            <a:r>
              <a:rPr lang="en-US" altLang="zh-CN" dirty="0"/>
              <a:t>&lt;U,B,21,22&gt; &lt;</a:t>
            </a:r>
            <a:r>
              <a:rPr lang="en-US" altLang="zh-CN" dirty="0">
                <a:solidFill>
                  <a:srgbClr val="FF0000"/>
                </a:solidFill>
              </a:rPr>
              <a:t>COMMIT U</a:t>
            </a:r>
            <a:r>
              <a:rPr lang="en-US" altLang="zh-CN" dirty="0"/>
              <a:t>&gt;</a:t>
            </a:r>
            <a:r>
              <a:rPr lang="zh-CN" altLang="en-US" dirty="0"/>
              <a:t>，请简述恢复的过程。</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91</a:t>
            </a:fld>
            <a:endParaRPr lang="en-US" altLang="zh-CN"/>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标注 4"/>
          <p:cNvSpPr/>
          <p:nvPr/>
        </p:nvSpPr>
        <p:spPr>
          <a:xfrm>
            <a:off x="5101894" y="5498922"/>
            <a:ext cx="3827824" cy="733666"/>
          </a:xfrm>
          <a:prstGeom prst="wedgeRoundRectCallout">
            <a:avLst>
              <a:gd name="adj1" fmla="val 9859"/>
              <a:gd name="adj2" fmla="val -14034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mn-ea"/>
              </a:rPr>
              <a:t>思考：如果增加检查点记录，本题有何变化？</a:t>
            </a:r>
          </a:p>
        </p:txBody>
      </p:sp>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92</a:t>
            </a:fld>
            <a:endParaRPr lang="en-US" altLang="zh-CN"/>
          </a:p>
        </p:txBody>
      </p:sp>
      <p:sp>
        <p:nvSpPr>
          <p:cNvPr id="3" name="矩形 2"/>
          <p:cNvSpPr/>
          <p:nvPr/>
        </p:nvSpPr>
        <p:spPr>
          <a:xfrm>
            <a:off x="214282" y="690635"/>
            <a:ext cx="8715436" cy="4893647"/>
          </a:xfrm>
          <a:prstGeom prst="rect">
            <a:avLst/>
          </a:prstGeom>
        </p:spPr>
        <p:txBody>
          <a:bodyPr wrap="square">
            <a:spAutoFit/>
          </a:bodyPr>
          <a:lstStyle/>
          <a:p>
            <a:pPr marL="457200" indent="-457200"/>
            <a:r>
              <a:rPr lang="zh-CN" altLang="en-US" b="1" dirty="0"/>
              <a:t>例：</a:t>
            </a:r>
            <a:r>
              <a:rPr lang="zh-CN" altLang="en-US" dirty="0"/>
              <a:t>若某系统故障发生时，磁盘上日志文件的内容为：</a:t>
            </a:r>
          </a:p>
          <a:p>
            <a:pPr marL="457200" indent="-457200"/>
            <a:r>
              <a:rPr lang="en-US" altLang="zh-CN" dirty="0"/>
              <a:t>&lt;START T&gt;;&lt;T,C,29,30&gt; &lt;T,A,10,11&gt;; &lt;START U&gt;; &lt;U,B,20,21&gt;;&lt;T,C,30,31&gt;;&lt;U,D,40,41&gt;;</a:t>
            </a:r>
          </a:p>
          <a:p>
            <a:pPr marL="457200" indent="-457200"/>
            <a:r>
              <a:rPr lang="en-US" altLang="zh-CN" dirty="0"/>
              <a:t>&lt;U,B,21,22&gt; &lt;COMMIT U&gt;</a:t>
            </a:r>
            <a:r>
              <a:rPr lang="zh-CN" altLang="en-US" dirty="0"/>
              <a:t>，如何进行恢复？</a:t>
            </a:r>
          </a:p>
          <a:p>
            <a:pPr marL="457200" indent="-457200"/>
            <a:r>
              <a:rPr lang="zh-CN" altLang="en-US" dirty="0">
                <a:solidFill>
                  <a:srgbClr val="0000FF"/>
                </a:solidFill>
              </a:rPr>
              <a:t>恢复过程：</a:t>
            </a:r>
          </a:p>
          <a:p>
            <a:pPr marL="457200" indent="-457200"/>
            <a:r>
              <a:rPr lang="en-US" altLang="zh-CN" dirty="0">
                <a:solidFill>
                  <a:srgbClr val="0000FF"/>
                </a:solidFill>
              </a:rPr>
              <a:t>(1)</a:t>
            </a:r>
            <a:r>
              <a:rPr lang="zh-CN" altLang="en-US" dirty="0">
                <a:solidFill>
                  <a:srgbClr val="0000FF"/>
                </a:solidFill>
              </a:rPr>
              <a:t>正向扫描日志，由于事务Ｕ有</a:t>
            </a:r>
            <a:r>
              <a:rPr lang="en-US" altLang="zh-CN" dirty="0">
                <a:solidFill>
                  <a:srgbClr val="0000FF"/>
                </a:solidFill>
              </a:rPr>
              <a:t>START</a:t>
            </a:r>
            <a:r>
              <a:rPr lang="zh-CN" altLang="en-US" dirty="0">
                <a:solidFill>
                  <a:srgbClr val="0000FF"/>
                </a:solidFill>
              </a:rPr>
              <a:t>和</a:t>
            </a:r>
            <a:r>
              <a:rPr lang="en-US" altLang="zh-CN" dirty="0">
                <a:solidFill>
                  <a:srgbClr val="0000FF"/>
                </a:solidFill>
              </a:rPr>
              <a:t>COMMIT</a:t>
            </a:r>
            <a:r>
              <a:rPr lang="zh-CN" altLang="en-US" dirty="0">
                <a:solidFill>
                  <a:srgbClr val="0000FF"/>
                </a:solidFill>
              </a:rPr>
              <a:t>，放到</a:t>
            </a:r>
            <a:r>
              <a:rPr lang="en-US" altLang="zh-CN" dirty="0">
                <a:solidFill>
                  <a:srgbClr val="0000FF"/>
                </a:solidFill>
              </a:rPr>
              <a:t>REDO</a:t>
            </a:r>
            <a:r>
              <a:rPr lang="zh-CN" altLang="en-US" dirty="0">
                <a:solidFill>
                  <a:srgbClr val="0000FF"/>
                </a:solidFill>
              </a:rPr>
              <a:t>队列中，而事务Ｔ只有</a:t>
            </a:r>
            <a:r>
              <a:rPr lang="en-US" altLang="zh-CN" dirty="0">
                <a:solidFill>
                  <a:srgbClr val="0000FF"/>
                </a:solidFill>
              </a:rPr>
              <a:t>START</a:t>
            </a:r>
            <a:r>
              <a:rPr lang="zh-CN" altLang="en-US" dirty="0">
                <a:solidFill>
                  <a:srgbClr val="0000FF"/>
                </a:solidFill>
              </a:rPr>
              <a:t>，故而放到</a:t>
            </a:r>
            <a:r>
              <a:rPr lang="en-US" altLang="zh-CN" dirty="0">
                <a:solidFill>
                  <a:srgbClr val="0000FF"/>
                </a:solidFill>
              </a:rPr>
              <a:t>UNDO</a:t>
            </a:r>
            <a:r>
              <a:rPr lang="zh-CN" altLang="en-US" dirty="0">
                <a:solidFill>
                  <a:srgbClr val="0000FF"/>
                </a:solidFill>
              </a:rPr>
              <a:t>队列。 </a:t>
            </a:r>
          </a:p>
          <a:p>
            <a:pPr marL="457200" indent="-457200"/>
            <a:r>
              <a:rPr lang="en-US" altLang="zh-CN" dirty="0">
                <a:solidFill>
                  <a:srgbClr val="0000FF"/>
                </a:solidFill>
              </a:rPr>
              <a:t>(2)</a:t>
            </a:r>
            <a:r>
              <a:rPr lang="zh-CN" altLang="en-US" dirty="0">
                <a:solidFill>
                  <a:srgbClr val="0000FF"/>
                </a:solidFill>
              </a:rPr>
              <a:t>对</a:t>
            </a:r>
            <a:r>
              <a:rPr lang="en-US" altLang="zh-CN" dirty="0">
                <a:solidFill>
                  <a:srgbClr val="0000FF"/>
                </a:solidFill>
              </a:rPr>
              <a:t>UNDO</a:t>
            </a:r>
            <a:r>
              <a:rPr lang="zh-CN" altLang="en-US" dirty="0">
                <a:solidFill>
                  <a:srgbClr val="0000FF"/>
                </a:solidFill>
              </a:rPr>
              <a:t>队列中进行</a:t>
            </a:r>
            <a:r>
              <a:rPr lang="en-US" altLang="zh-CN" dirty="0">
                <a:solidFill>
                  <a:srgbClr val="0000FF"/>
                </a:solidFill>
              </a:rPr>
              <a:t>UNDO</a:t>
            </a:r>
            <a:r>
              <a:rPr lang="zh-CN" altLang="en-US" dirty="0">
                <a:solidFill>
                  <a:srgbClr val="0000FF"/>
                </a:solidFill>
              </a:rPr>
              <a:t>操作，即对Ｔ进行</a:t>
            </a:r>
            <a:r>
              <a:rPr lang="en-US" altLang="zh-CN" dirty="0">
                <a:solidFill>
                  <a:srgbClr val="0000FF"/>
                </a:solidFill>
              </a:rPr>
              <a:t>UNDO</a:t>
            </a:r>
            <a:r>
              <a:rPr lang="zh-CN" altLang="en-US" dirty="0">
                <a:solidFill>
                  <a:srgbClr val="0000FF"/>
                </a:solidFill>
              </a:rPr>
              <a:t>操作，即反向扫描Ｔ的日志，即对</a:t>
            </a:r>
            <a:r>
              <a:rPr lang="en-US" altLang="zh-CN" dirty="0">
                <a:solidFill>
                  <a:srgbClr val="0000FF"/>
                </a:solidFill>
              </a:rPr>
              <a:t>C</a:t>
            </a:r>
            <a:r>
              <a:rPr lang="zh-CN" altLang="en-US" dirty="0">
                <a:solidFill>
                  <a:srgbClr val="0000FF"/>
                </a:solidFill>
              </a:rPr>
              <a:t>写</a:t>
            </a:r>
            <a:r>
              <a:rPr lang="en-US" altLang="zh-CN" dirty="0">
                <a:solidFill>
                  <a:srgbClr val="0000FF"/>
                </a:solidFill>
              </a:rPr>
              <a:t>30</a:t>
            </a:r>
            <a:r>
              <a:rPr lang="zh-CN" altLang="en-US" dirty="0">
                <a:solidFill>
                  <a:srgbClr val="0000FF"/>
                </a:solidFill>
              </a:rPr>
              <a:t>，对</a:t>
            </a:r>
            <a:r>
              <a:rPr lang="en-US" altLang="zh-CN" dirty="0">
                <a:solidFill>
                  <a:srgbClr val="0000FF"/>
                </a:solidFill>
              </a:rPr>
              <a:t>A</a:t>
            </a:r>
            <a:r>
              <a:rPr lang="zh-CN" altLang="en-US" dirty="0">
                <a:solidFill>
                  <a:srgbClr val="0000FF"/>
                </a:solidFill>
              </a:rPr>
              <a:t>写</a:t>
            </a:r>
            <a:r>
              <a:rPr lang="en-US" altLang="zh-CN" dirty="0">
                <a:solidFill>
                  <a:srgbClr val="0000FF"/>
                </a:solidFill>
              </a:rPr>
              <a:t>10</a:t>
            </a:r>
            <a:r>
              <a:rPr lang="zh-CN" altLang="en-US" dirty="0">
                <a:solidFill>
                  <a:srgbClr val="0000FF"/>
                </a:solidFill>
              </a:rPr>
              <a:t>，对</a:t>
            </a:r>
            <a:r>
              <a:rPr lang="en-US" altLang="zh-CN" dirty="0">
                <a:solidFill>
                  <a:srgbClr val="0000FF"/>
                </a:solidFill>
              </a:rPr>
              <a:t>C</a:t>
            </a:r>
            <a:r>
              <a:rPr lang="zh-CN" altLang="en-US" dirty="0">
                <a:solidFill>
                  <a:srgbClr val="0000FF"/>
                </a:solidFill>
              </a:rPr>
              <a:t>写</a:t>
            </a:r>
            <a:r>
              <a:rPr lang="en-US" altLang="zh-CN" dirty="0">
                <a:solidFill>
                  <a:srgbClr val="0000FF"/>
                </a:solidFill>
              </a:rPr>
              <a:t>29</a:t>
            </a:r>
            <a:r>
              <a:rPr lang="zh-CN" altLang="en-US" dirty="0">
                <a:solidFill>
                  <a:srgbClr val="0000FF"/>
                </a:solidFill>
              </a:rPr>
              <a:t>。</a:t>
            </a:r>
          </a:p>
          <a:p>
            <a:pPr marL="457200" indent="-457200"/>
            <a:r>
              <a:rPr lang="en-US" altLang="zh-CN" dirty="0">
                <a:solidFill>
                  <a:srgbClr val="0000FF"/>
                </a:solidFill>
              </a:rPr>
              <a:t>(3)</a:t>
            </a:r>
            <a:r>
              <a:rPr lang="zh-CN" altLang="en-US" dirty="0">
                <a:solidFill>
                  <a:srgbClr val="0000FF"/>
                </a:solidFill>
              </a:rPr>
              <a:t>对</a:t>
            </a:r>
            <a:r>
              <a:rPr lang="en-US" altLang="zh-CN" dirty="0">
                <a:solidFill>
                  <a:srgbClr val="0000FF"/>
                </a:solidFill>
              </a:rPr>
              <a:t>REDO</a:t>
            </a:r>
            <a:r>
              <a:rPr lang="zh-CN" altLang="en-US" dirty="0">
                <a:solidFill>
                  <a:srgbClr val="0000FF"/>
                </a:solidFill>
              </a:rPr>
              <a:t>队列中进行</a:t>
            </a:r>
            <a:r>
              <a:rPr lang="en-US" altLang="zh-CN" dirty="0">
                <a:solidFill>
                  <a:srgbClr val="0000FF"/>
                </a:solidFill>
              </a:rPr>
              <a:t>REDO</a:t>
            </a:r>
            <a:r>
              <a:rPr lang="zh-CN" altLang="en-US" dirty="0">
                <a:solidFill>
                  <a:srgbClr val="0000FF"/>
                </a:solidFill>
              </a:rPr>
              <a:t>操作，即对</a:t>
            </a:r>
            <a:r>
              <a:rPr lang="en-US" altLang="zh-CN" dirty="0">
                <a:solidFill>
                  <a:srgbClr val="0000FF"/>
                </a:solidFill>
              </a:rPr>
              <a:t>U</a:t>
            </a:r>
            <a:r>
              <a:rPr lang="zh-CN" altLang="en-US" dirty="0">
                <a:solidFill>
                  <a:srgbClr val="0000FF"/>
                </a:solidFill>
              </a:rPr>
              <a:t>进行</a:t>
            </a:r>
            <a:r>
              <a:rPr lang="en-US" altLang="zh-CN" dirty="0">
                <a:solidFill>
                  <a:srgbClr val="0000FF"/>
                </a:solidFill>
              </a:rPr>
              <a:t>REDO</a:t>
            </a:r>
            <a:r>
              <a:rPr lang="zh-CN" altLang="en-US" dirty="0">
                <a:solidFill>
                  <a:srgbClr val="0000FF"/>
                </a:solidFill>
              </a:rPr>
              <a:t>操作，即正向扫描Ｕ的日志，即对Ｂ写</a:t>
            </a:r>
            <a:r>
              <a:rPr lang="en-US" altLang="zh-CN" dirty="0">
                <a:solidFill>
                  <a:srgbClr val="0000FF"/>
                </a:solidFill>
              </a:rPr>
              <a:t>21</a:t>
            </a:r>
            <a:r>
              <a:rPr lang="zh-CN" altLang="en-US" dirty="0">
                <a:solidFill>
                  <a:srgbClr val="0000FF"/>
                </a:solidFill>
              </a:rPr>
              <a:t>，对</a:t>
            </a:r>
            <a:r>
              <a:rPr lang="en-US" altLang="zh-CN" dirty="0">
                <a:solidFill>
                  <a:srgbClr val="0000FF"/>
                </a:solidFill>
              </a:rPr>
              <a:t>D</a:t>
            </a:r>
            <a:r>
              <a:rPr lang="zh-CN" altLang="en-US" dirty="0">
                <a:solidFill>
                  <a:srgbClr val="0000FF"/>
                </a:solidFill>
              </a:rPr>
              <a:t>写</a:t>
            </a:r>
            <a:r>
              <a:rPr lang="en-US" altLang="zh-CN" dirty="0">
                <a:solidFill>
                  <a:srgbClr val="0000FF"/>
                </a:solidFill>
              </a:rPr>
              <a:t>41</a:t>
            </a:r>
            <a:r>
              <a:rPr lang="zh-CN" altLang="en-US" dirty="0">
                <a:solidFill>
                  <a:srgbClr val="0000FF"/>
                </a:solidFill>
              </a:rPr>
              <a:t>，对</a:t>
            </a:r>
            <a:r>
              <a:rPr lang="en-US" altLang="zh-CN" dirty="0">
                <a:solidFill>
                  <a:srgbClr val="0000FF"/>
                </a:solidFill>
              </a:rPr>
              <a:t>B</a:t>
            </a:r>
            <a:r>
              <a:rPr lang="zh-CN" altLang="en-US" dirty="0">
                <a:solidFill>
                  <a:srgbClr val="0000FF"/>
                </a:solidFill>
              </a:rPr>
              <a:t>写</a:t>
            </a:r>
            <a:r>
              <a:rPr lang="en-US" altLang="zh-CN" dirty="0">
                <a:solidFill>
                  <a:srgbClr val="0000FF"/>
                </a:solidFill>
              </a:rPr>
              <a:t>22</a:t>
            </a:r>
            <a:r>
              <a:rPr lang="zh-CN" altLang="en-US" dirty="0">
                <a:solidFill>
                  <a:srgbClr val="0000FF"/>
                </a:solidFill>
              </a:rPr>
              <a:t>。</a:t>
            </a:r>
            <a:endParaRPr lang="zh-CN" altLang="en-US" u="sng" dirty="0">
              <a:solidFill>
                <a:srgbClr val="0000FF"/>
              </a:solidFill>
            </a:endParaRPr>
          </a:p>
          <a:p>
            <a:pPr marL="457200" indent="-457200"/>
            <a:endParaRPr lang="en-US" altLang="zh-CN" u="sng" dirty="0">
              <a:solidFill>
                <a:srgbClr val="FF0000"/>
              </a:solidFill>
            </a:endParaRPr>
          </a:p>
          <a:p>
            <a:pPr marL="457200" indent="-457200"/>
            <a:r>
              <a:rPr lang="zh-CN" altLang="en-US" u="sng" dirty="0">
                <a:solidFill>
                  <a:srgbClr val="FF0000"/>
                </a:solidFill>
              </a:rPr>
              <a:t>注意：</a:t>
            </a:r>
            <a:r>
              <a:rPr lang="zh-CN" altLang="en-US" u="sng" dirty="0">
                <a:solidFill>
                  <a:srgbClr val="0000FF"/>
                </a:solidFill>
              </a:rPr>
              <a:t>写成类似</a:t>
            </a:r>
            <a:r>
              <a:rPr lang="zh-CN" altLang="en-US" u="sng" dirty="0">
                <a:solidFill>
                  <a:srgbClr val="0000FF"/>
                </a:solidFill>
                <a:latin typeface="Times New Roman" pitchFamily="18" charset="0"/>
              </a:rPr>
              <a:t>“</a:t>
            </a:r>
            <a:r>
              <a:rPr lang="zh-CN" altLang="en-US" u="sng" dirty="0">
                <a:solidFill>
                  <a:srgbClr val="0000FF"/>
                </a:solidFill>
              </a:rPr>
              <a:t>Ｃ由</a:t>
            </a:r>
            <a:r>
              <a:rPr lang="en-US" altLang="zh-CN" u="sng" dirty="0">
                <a:solidFill>
                  <a:srgbClr val="0000FF"/>
                </a:solidFill>
              </a:rPr>
              <a:t>29</a:t>
            </a:r>
            <a:r>
              <a:rPr lang="zh-CN" altLang="en-US" u="sng" dirty="0">
                <a:solidFill>
                  <a:srgbClr val="0000FF"/>
                </a:solidFill>
              </a:rPr>
              <a:t>变做</a:t>
            </a:r>
            <a:r>
              <a:rPr lang="en-US" altLang="zh-CN" u="sng" dirty="0">
                <a:solidFill>
                  <a:srgbClr val="0000FF"/>
                </a:solidFill>
              </a:rPr>
              <a:t>30</a:t>
            </a:r>
            <a:r>
              <a:rPr lang="en-US" altLang="zh-CN" u="sng" dirty="0">
                <a:solidFill>
                  <a:srgbClr val="0000FF"/>
                </a:solidFill>
                <a:latin typeface="Times New Roman" pitchFamily="18" charset="0"/>
              </a:rPr>
              <a:t>”</a:t>
            </a:r>
            <a:r>
              <a:rPr lang="zh-CN" altLang="en-US" u="sng" dirty="0">
                <a:solidFill>
                  <a:srgbClr val="0000FF"/>
                </a:solidFill>
              </a:rPr>
              <a:t>是错误的。</a:t>
            </a:r>
            <a:r>
              <a:rPr lang="zh-CN" altLang="en-US" dirty="0">
                <a:solidFill>
                  <a:srgbClr val="0000FF"/>
                </a:solidFill>
              </a:rPr>
              <a:t>  </a:t>
            </a:r>
          </a:p>
        </p:txBody>
      </p:sp>
      <p:sp>
        <p:nvSpPr>
          <p:cNvPr id="4" name="圆角矩形标注 3"/>
          <p:cNvSpPr/>
          <p:nvPr/>
        </p:nvSpPr>
        <p:spPr>
          <a:xfrm>
            <a:off x="227574" y="5955423"/>
            <a:ext cx="4104456" cy="766052"/>
          </a:xfrm>
          <a:prstGeom prst="wedgeRoundRectCallout">
            <a:avLst>
              <a:gd name="adj1" fmla="val -38172"/>
              <a:gd name="adj2" fmla="val -7423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mn-ea"/>
              </a:rPr>
              <a:t>课后作业第</a:t>
            </a:r>
            <a:r>
              <a:rPr lang="en-US" altLang="zh-CN" dirty="0">
                <a:latin typeface="+mn-ea"/>
              </a:rPr>
              <a:t>2</a:t>
            </a:r>
            <a:r>
              <a:rPr lang="zh-CN" altLang="en-US" dirty="0">
                <a:latin typeface="+mn-ea"/>
              </a:rPr>
              <a:t>题，</a:t>
            </a:r>
            <a:endParaRPr lang="en-US" altLang="zh-CN" dirty="0">
              <a:latin typeface="+mn-ea"/>
            </a:endParaRPr>
          </a:p>
          <a:p>
            <a:pPr algn="ctr"/>
            <a:r>
              <a:rPr lang="zh-CN" altLang="en-US" dirty="0">
                <a:latin typeface="+mn-ea"/>
              </a:rPr>
              <a:t>日志表述方式不同</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慕课讨论题</a:t>
            </a:r>
          </a:p>
        </p:txBody>
      </p:sp>
      <p:sp>
        <p:nvSpPr>
          <p:cNvPr id="3" name="内容占位符 2"/>
          <p:cNvSpPr>
            <a:spLocks noGrp="1"/>
          </p:cNvSpPr>
          <p:nvPr>
            <p:ph idx="1"/>
          </p:nvPr>
        </p:nvSpPr>
        <p:spPr/>
        <p:txBody>
          <a:bodyPr/>
          <a:lstStyle/>
          <a:p>
            <a:r>
              <a:rPr lang="zh-CN" altLang="zh-CN" dirty="0"/>
              <a:t>数据库系统哪些情况下会将缓存中的日志文件写出到磁盘？</a:t>
            </a:r>
            <a:endParaRPr lang="en-US" altLang="zh-CN" dirty="0"/>
          </a:p>
          <a:p>
            <a:pPr marL="0" indent="0">
              <a:buNone/>
            </a:pPr>
            <a:r>
              <a:rPr lang="en-US" altLang="zh-CN" sz="2400" dirty="0"/>
              <a:t>     </a:t>
            </a:r>
            <a:r>
              <a:rPr lang="zh-CN" altLang="zh-CN" sz="2400" dirty="0"/>
              <a:t>日志在数据库系统的恢复中发挥着重要的作用，日志在什么情况下需要写出到磁盘文件？</a:t>
            </a:r>
            <a:endParaRPr lang="en-US" altLang="zh-CN" sz="2400" dirty="0"/>
          </a:p>
          <a:p>
            <a:r>
              <a:rPr lang="zh-CN" altLang="zh-CN" dirty="0"/>
              <a:t>检查点机制对性能可能产生哪些影响？</a:t>
            </a:r>
            <a:endParaRPr lang="en-US" altLang="zh-CN" dirty="0"/>
          </a:p>
          <a:p>
            <a:pPr marL="0" indent="0">
              <a:buNone/>
            </a:pPr>
            <a:r>
              <a:rPr lang="en-US" altLang="zh-CN" sz="2400" dirty="0"/>
              <a:t>     </a:t>
            </a:r>
            <a:r>
              <a:rPr lang="zh-CN" altLang="zh-CN" sz="2400" dirty="0"/>
              <a:t>数据库系统的检查点是其恢复子系统的一种周期性执行的机制，该机制对于数据库系统的性能有哪些影响？</a:t>
            </a:r>
            <a:endParaRPr lang="zh-CN" altLang="en-US" sz="2400" dirty="0"/>
          </a:p>
        </p:txBody>
      </p:sp>
      <p:sp>
        <p:nvSpPr>
          <p:cNvPr id="4" name="灯片编号占位符 3"/>
          <p:cNvSpPr>
            <a:spLocks noGrp="1"/>
          </p:cNvSpPr>
          <p:nvPr>
            <p:ph type="sldNum" sz="quarter" idx="12"/>
          </p:nvPr>
        </p:nvSpPr>
        <p:spPr/>
        <p:txBody>
          <a:bodyPr/>
          <a:lstStyle/>
          <a:p>
            <a:pPr>
              <a:defRPr/>
            </a:pPr>
            <a:fld id="{E3C52541-0E55-448D-9C6C-64FB315CE913}" type="slidenum">
              <a:rPr lang="en-US" altLang="zh-CN" smtClean="0"/>
              <a:pPr>
                <a:defRPr/>
              </a:pPr>
              <a:t>93</a:t>
            </a:fld>
            <a:endParaRPr lang="en-US" altLang="zh-CN"/>
          </a:p>
        </p:txBody>
      </p:sp>
    </p:spTree>
    <p:extLst>
      <p:ext uri="{BB962C8B-B14F-4D97-AF65-F5344CB8AC3E}">
        <p14:creationId xmlns:p14="http://schemas.microsoft.com/office/powerpoint/2010/main" val="19676745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7223</TotalTime>
  <Words>8607</Words>
  <Application>Microsoft Office PowerPoint</Application>
  <PresentationFormat>全屏显示(4:3)</PresentationFormat>
  <Paragraphs>794</Paragraphs>
  <Slides>93</Slides>
  <Notes>13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93</vt:i4>
      </vt:variant>
    </vt:vector>
  </HeadingPairs>
  <TitlesOfParts>
    <vt:vector size="109" baseType="lpstr">
      <vt:lpstr>黑体</vt:lpstr>
      <vt:lpstr>华文新魏</vt:lpstr>
      <vt:lpstr>隶书</vt:lpstr>
      <vt:lpstr>宋体</vt:lpstr>
      <vt:lpstr>微软雅黑</vt:lpstr>
      <vt:lpstr>Arial</vt:lpstr>
      <vt:lpstr>Calibri</vt:lpstr>
      <vt:lpstr>Century Gothic</vt:lpstr>
      <vt:lpstr>Constantia</vt:lpstr>
      <vt:lpstr>Symbol</vt:lpstr>
      <vt:lpstr>Tahoma</vt:lpstr>
      <vt:lpstr>Times New Roman</vt:lpstr>
      <vt:lpstr>Verdana</vt:lpstr>
      <vt:lpstr>Wingdings</vt:lpstr>
      <vt:lpstr>Wingdings 2</vt:lpstr>
      <vt:lpstr>流畅</vt:lpstr>
      <vt:lpstr>第10章 数据库恢复技术</vt:lpstr>
      <vt:lpstr>DBMS的备份与恢复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DBMS的启动意味着什么？</vt:lpstr>
      <vt:lpstr>PowerPoint 演示文稿</vt:lpstr>
      <vt:lpstr>PowerPoint 演示文稿</vt:lpstr>
      <vt:lpstr>PowerPoint 演示文稿</vt:lpstr>
      <vt:lpstr>PowerPoint 演示文稿</vt:lpstr>
      <vt:lpstr>PowerPoint 演示文稿</vt:lpstr>
      <vt:lpstr>慕课讨论题</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数据库保护</dc:title>
  <dc:creator>panpeng</dc:creator>
  <cp:lastModifiedBy>teacher</cp:lastModifiedBy>
  <cp:revision>843</cp:revision>
  <dcterms:created xsi:type="dcterms:W3CDTF">2005-04-05T01:48:35Z</dcterms:created>
  <dcterms:modified xsi:type="dcterms:W3CDTF">2024-05-27T09:41:42Z</dcterms:modified>
</cp:coreProperties>
</file>