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0AD45F-4847-40C3-AEDC-A9DCC3924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08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706E-41D3-43E4-9E7D-D9C1A38F8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35411-E83C-439E-A0B9-2FE61CEE6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26D29-247B-481B-9F98-73A5DF564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799FE-0C67-46D8-AF0E-1251F47F8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BD3F-334B-4B75-85CD-DB7690101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7FA6E-2EEC-4D21-9644-6A3027D60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E94A4-C81D-4E1C-A137-9250F3D7F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4A4E-9C3B-4989-B07C-987C64A4E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1EC4-A775-4106-9FB2-4C78E6ADB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9C4D3-00B1-4AD1-B128-C8E9229EE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4DED3-70C8-45E2-8AC1-6C8F7182C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B67EAD7-10A4-40B8-BFE2-687CEBCCC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900E3-3B82-4FB2-8562-592EB82414D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S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(SNO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SNAME CHAR(10),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STATUS CHAR(2),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CITY …);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F5264-4831-42DE-AF98-E41811CBAC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4)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SNO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CITY=‘…</a:t>
            </a:r>
            <a:r>
              <a:rPr lang="zh-CN" altLang="en-US" sz="2800" dirty="0"/>
              <a:t>’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</a:t>
            </a:r>
            <a:r>
              <a:rPr lang="en-US" altLang="zh-CN" sz="2800" dirty="0"/>
              <a:t>PNO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PNO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P </a:t>
            </a:r>
            <a:r>
              <a:rPr lang="en-US" altLang="zh-CN" sz="2800" dirty="0">
                <a:solidFill>
                  <a:srgbClr val="0000FF"/>
                </a:solidFill>
              </a:rPr>
              <a:t>WHERE </a:t>
            </a:r>
            <a:r>
              <a:rPr lang="en-US" altLang="zh-CN" sz="2800" dirty="0"/>
              <a:t>COLOR=‘…</a:t>
            </a:r>
            <a:r>
              <a:rPr lang="zh-CN" altLang="en-US" sz="2800" dirty="0"/>
              <a:t>’</a:t>
            </a:r>
            <a:r>
              <a:rPr lang="en-US" altLang="zh-CN" sz="2800" dirty="0"/>
              <a:t>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注：本题也可用“差”运算的思路求解。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524AF-5399-49E0-BE4B-E75E81C20FA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5)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SPJ 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SNO=‘S1’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Z.PNO=</a:t>
            </a:r>
            <a:r>
              <a:rPr lang="en-US" altLang="zh-CN" sz="2800" dirty="0">
                <a:solidFill>
                  <a:srgbClr val="FF0000"/>
                </a:solidFill>
              </a:rPr>
              <a:t>Y.PNO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Z.JNO=</a:t>
            </a:r>
            <a:r>
              <a:rPr lang="en-US" altLang="zh-CN" sz="2800" dirty="0">
                <a:solidFill>
                  <a:srgbClr val="FF0000"/>
                </a:solidFill>
              </a:rPr>
              <a:t>***.JNO</a:t>
            </a:r>
            <a:r>
              <a:rPr lang="en-US" altLang="zh-CN" sz="2800" dirty="0"/>
              <a:t>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35969-ED3D-4BEE-AD57-DE8DEF46DC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5)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J 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SPJ  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 </a:t>
            </a:r>
            <a:r>
              <a:rPr lang="en-US" altLang="zh-CN" sz="2800" dirty="0"/>
              <a:t>SNO=‘S1’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 </a:t>
            </a:r>
            <a:r>
              <a:rPr lang="en-US" altLang="zh-CN" sz="2800" dirty="0"/>
              <a:t>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Z.PNO=</a:t>
            </a:r>
            <a:r>
              <a:rPr lang="en-US" altLang="zh-CN" sz="2800" dirty="0">
                <a:solidFill>
                  <a:srgbClr val="FF0000"/>
                </a:solidFill>
              </a:rPr>
              <a:t>Y.PNO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Z.JNO=***</a:t>
            </a:r>
            <a:r>
              <a:rPr lang="en-US" altLang="zh-CN" sz="2800" dirty="0">
                <a:solidFill>
                  <a:srgbClr val="FF0000"/>
                </a:solidFill>
              </a:rPr>
              <a:t>.JNO</a:t>
            </a:r>
            <a:r>
              <a:rPr lang="en-US" altLang="zh-CN" sz="2800" dirty="0"/>
              <a:t>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499B2-CDA0-4519-BB4B-14FF65A7BFE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600" dirty="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6)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J,SPJ,S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/>
              <a:t>SPJ.SNO=S.SNO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SPJ.JNO=J.JNO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S.CITY=‘...</a:t>
            </a:r>
            <a:r>
              <a:rPr lang="zh-CN" altLang="en-US" sz="2400" dirty="0"/>
              <a:t>’城市名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/>
              <a:t>JNO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SPJ,S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/>
              <a:t> SPJ.SNO=S.SNO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S.CITY=‘…</a:t>
            </a:r>
            <a:r>
              <a:rPr lang="zh-CN" altLang="en-US" sz="2400" dirty="0"/>
              <a:t>’城市名</a:t>
            </a:r>
            <a:r>
              <a:rPr lang="en-US" altLang="zh-CN" sz="2400" dirty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B97BF-A8E8-43DE-8B23-CECF0C9137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6)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*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SPJ,S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WHERE </a:t>
            </a:r>
            <a:r>
              <a:rPr lang="en-US" altLang="zh-CN" dirty="0"/>
              <a:t>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S.CITY=‘…</a:t>
            </a:r>
            <a:r>
              <a:rPr lang="zh-CN" altLang="en-US" dirty="0"/>
              <a:t>’城市名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SPJ.JNO=J.JNO);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85C1E-87A1-4AFA-8324-936181D7E14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7)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(</a:t>
            </a: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en-US" altLang="zh-CN" dirty="0"/>
              <a:t>*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SPJ,S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S.CITY=‘…</a:t>
            </a:r>
            <a:r>
              <a:rPr lang="zh-CN" altLang="en-US" dirty="0"/>
              <a:t>’城市名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39606-B9B2-4192-AC28-209F4307CD0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7)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*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CITY=‘…</a:t>
            </a:r>
            <a:r>
              <a:rPr lang="zh-CN" altLang="en-US" dirty="0"/>
              <a:t>’</a:t>
            </a:r>
            <a:r>
              <a:rPr lang="en-US" altLang="zh-CN" dirty="0"/>
              <a:t>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0A0DC-869E-44B2-9937-317C6F9528B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8)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en-US" altLang="zh-CN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 COLOR=‘</a:t>
            </a:r>
            <a:r>
              <a:rPr lang="zh-CN" altLang="en-US" dirty="0"/>
              <a:t>蓝’</a:t>
            </a:r>
            <a:r>
              <a:rPr lang="en-US" altLang="zh-CN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9)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 SNO=‘S3’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 </a:t>
            </a:r>
            <a:r>
              <a:rPr lang="en-US" altLang="zh-CN" dirty="0"/>
              <a:t>SNO=‘S5’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JNO=‘J4’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PNO=‘P6’;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F88A7-FECF-4E6E-A4DA-D6126B5A3C9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10)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  <a:r>
              <a:rPr lang="en-US" altLang="zh-CN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SNO=‘S2’;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FROM </a:t>
            </a:r>
            <a:r>
              <a:rPr lang="en-US" altLang="zh-CN" dirty="0"/>
              <a:t>S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SNO=‘…’;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C42E1-F911-40EF-85AB-34DE0EFE86A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11)</a:t>
            </a:r>
            <a:r>
              <a:rPr lang="en-US" altLang="zh-CN" dirty="0">
                <a:solidFill>
                  <a:srgbClr val="0000FF"/>
                </a:solidFill>
              </a:rPr>
              <a:t>INSERT INTO</a:t>
            </a:r>
            <a:r>
              <a:rPr lang="en-US" altLang="zh-CN" dirty="0"/>
              <a:t> SPJ(SNO,JNO,PNO.QTY)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VALUES</a:t>
            </a:r>
            <a:r>
              <a:rPr lang="en-US" altLang="zh-CN" dirty="0"/>
              <a:t>(‘S2’,’J6’,’P4’,200);</a:t>
            </a:r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INSERT INTO </a:t>
            </a:r>
            <a:r>
              <a:rPr lang="en-US" altLang="zh-CN" dirty="0"/>
              <a:t>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VALUES</a:t>
            </a:r>
            <a:r>
              <a:rPr lang="en-US" altLang="zh-CN" dirty="0"/>
              <a:t>(‘S2’,’J6’,’P4’,200);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A79C7-7EE3-47AA-8813-D3E3F2603C4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97516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(PNO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PNAME …,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COLOR CHAR(4),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WEIGHT INT);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3D334-35FC-4234-A2D6-ADABE17A1BF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9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VIEW </a:t>
            </a:r>
            <a:r>
              <a:rPr lang="en-US" altLang="zh-CN" dirty="0"/>
              <a:t>V_SPJ </a:t>
            </a:r>
            <a:r>
              <a:rPr lang="en-US" altLang="zh-CN" dirty="0">
                <a:solidFill>
                  <a:srgbClr val="0000FF"/>
                </a:solidFill>
              </a:rPr>
              <a:t>AS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SNO,PNO,QTY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 IN (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JNAME=‘</a:t>
            </a:r>
            <a:r>
              <a:rPr lang="zh-CN" altLang="en-US" dirty="0"/>
              <a:t>三建’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C49B7-6D0F-4265-9F36-EE7AA2471B9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PNO,QTY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V_SPJ;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或者：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SELECT</a:t>
            </a:r>
            <a:r>
              <a:rPr lang="en-US" altLang="zh-CN" dirty="0"/>
              <a:t> PNO,SUM(QTY)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GROUP BY PNO;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2) 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PNO,QTY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SNO=‘…’;</a:t>
            </a:r>
            <a:r>
              <a:rPr lang="zh-CN" altLang="en-US" dirty="0"/>
              <a:t>供应商号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F9613-71E9-4C48-AB77-349D681A861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(JNO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JNAME …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CITY CHAR(10));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333A5-A870-4FCE-8F46-8638D31F594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sz="2800" dirty="0"/>
              <a:t>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(SNO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PNO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JNO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QTY …,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PRIMARY KEY</a:t>
            </a:r>
            <a:r>
              <a:rPr lang="en-US" altLang="zh-CN" sz="2800" dirty="0"/>
              <a:t>(SNO,PNO,JNO),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(SNO)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S(SNO),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(PNO)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P(PNO),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(JNO)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J(…))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E2426-2704-48AD-9D12-C8B9A27AF36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 AND PNO=‘P1’;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64E84-6A42-4FA4-9604-A66A44A2175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PNO IN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(</a:t>
            </a: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en-US" altLang="zh-CN" dirty="0"/>
              <a:t>PNO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COLOR=‘…</a:t>
            </a:r>
            <a:r>
              <a:rPr lang="zh-CN" altLang="en-US" dirty="0"/>
              <a:t>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D3732-69E8-4773-BF99-D1ED682420E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SPJ,P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SPJ.PNO=P.PNO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SPJ.JNO=‘J1’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AND </a:t>
            </a:r>
            <a:r>
              <a:rPr lang="en-US" altLang="zh-CN" dirty="0"/>
              <a:t>P.COLOR=‘…</a:t>
            </a:r>
            <a:r>
              <a:rPr lang="zh-CN" altLang="en-US" dirty="0"/>
              <a:t>’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954B7-18AF-441E-B2C6-5EE5C96E2E4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SPJ,S,P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J.JNO=SPJ.JNO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S.CITY=‘…</a:t>
            </a:r>
            <a:r>
              <a:rPr lang="zh-CN" altLang="en-US" sz="2800" dirty="0"/>
              <a:t>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SPJ.PNO=P.PNO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 </a:t>
            </a:r>
            <a:r>
              <a:rPr lang="en-US" altLang="zh-CN" sz="2800" dirty="0"/>
              <a:t>P.COLOR=‘…</a:t>
            </a:r>
            <a:r>
              <a:rPr lang="zh-CN" altLang="en-US" sz="2800" dirty="0"/>
              <a:t>’</a:t>
            </a:r>
            <a:r>
              <a:rPr lang="en-US" altLang="zh-CN" sz="2800" dirty="0"/>
              <a:t>)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AA75A-E53F-463C-B011-316D9694330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 </a:t>
            </a:r>
            <a:r>
              <a:rPr lang="en-US" altLang="zh-CN" dirty="0">
                <a:solidFill>
                  <a:srgbClr val="0000FF"/>
                </a:solidFill>
              </a:rPr>
              <a:t>NOT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SPJ,S,P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S.CITY=‘…</a:t>
            </a:r>
            <a:r>
              <a:rPr lang="zh-CN" altLang="en-US" dirty="0"/>
              <a:t>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SPJ.PNO=P.PNO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P.COLOR=‘…</a:t>
            </a:r>
            <a:r>
              <a:rPr lang="zh-CN" altLang="en-US" dirty="0"/>
              <a:t>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935</Words>
  <Application>Microsoft Office PowerPoint</Application>
  <PresentationFormat>全屏显示(4:3)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宋体</vt:lpstr>
      <vt:lpstr>Arial</vt:lpstr>
      <vt:lpstr>默认设计模板</vt:lpstr>
      <vt:lpstr>4</vt:lpstr>
      <vt:lpstr>PowerPoint 演示文稿</vt:lpstr>
      <vt:lpstr>PowerPoint 演示文稿</vt:lpstr>
      <vt:lpstr>PowerPoint 演示文稿</vt:lpstr>
      <vt:lpstr>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teacher潘</cp:lastModifiedBy>
  <cp:revision>43</cp:revision>
  <cp:lastPrinted>1601-01-01T00:00:00Z</cp:lastPrinted>
  <dcterms:created xsi:type="dcterms:W3CDTF">1601-01-01T00:00:00Z</dcterms:created>
  <dcterms:modified xsi:type="dcterms:W3CDTF">2024-05-27T17:16:03Z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