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391" r:id="rId12"/>
    <p:sldId id="266" r:id="rId13"/>
    <p:sldId id="267" r:id="rId14"/>
    <p:sldId id="374" r:id="rId15"/>
    <p:sldId id="268" r:id="rId16"/>
    <p:sldId id="269" r:id="rId17"/>
    <p:sldId id="270" r:id="rId18"/>
    <p:sldId id="271" r:id="rId19"/>
    <p:sldId id="308" r:id="rId20"/>
    <p:sldId id="272" r:id="rId21"/>
    <p:sldId id="375" r:id="rId22"/>
    <p:sldId id="273" r:id="rId23"/>
    <p:sldId id="274" r:id="rId24"/>
    <p:sldId id="275" r:id="rId25"/>
    <p:sldId id="307" r:id="rId26"/>
    <p:sldId id="276" r:id="rId27"/>
    <p:sldId id="277" r:id="rId28"/>
    <p:sldId id="278" r:id="rId29"/>
    <p:sldId id="279" r:id="rId30"/>
    <p:sldId id="280" r:id="rId31"/>
    <p:sldId id="281" r:id="rId32"/>
    <p:sldId id="282" r:id="rId33"/>
    <p:sldId id="283" r:id="rId34"/>
    <p:sldId id="309" r:id="rId35"/>
    <p:sldId id="284" r:id="rId36"/>
    <p:sldId id="285" r:id="rId37"/>
    <p:sldId id="306" r:id="rId38"/>
    <p:sldId id="381" r:id="rId39"/>
    <p:sldId id="382" r:id="rId40"/>
    <p:sldId id="286" r:id="rId41"/>
    <p:sldId id="310" r:id="rId42"/>
    <p:sldId id="311" r:id="rId43"/>
    <p:sldId id="366" r:id="rId44"/>
    <p:sldId id="383" r:id="rId45"/>
    <p:sldId id="312" r:id="rId46"/>
    <p:sldId id="313" r:id="rId47"/>
    <p:sldId id="314" r:id="rId48"/>
    <p:sldId id="315" r:id="rId49"/>
    <p:sldId id="385" r:id="rId50"/>
    <p:sldId id="317" r:id="rId51"/>
    <p:sldId id="316" r:id="rId52"/>
    <p:sldId id="318" r:id="rId53"/>
    <p:sldId id="384" r:id="rId54"/>
    <p:sldId id="320" r:id="rId55"/>
    <p:sldId id="319" r:id="rId56"/>
    <p:sldId id="341" r:id="rId57"/>
    <p:sldId id="342" r:id="rId58"/>
    <p:sldId id="343" r:id="rId59"/>
    <p:sldId id="344" r:id="rId60"/>
    <p:sldId id="321" r:id="rId61"/>
    <p:sldId id="356" r:id="rId62"/>
    <p:sldId id="372" r:id="rId63"/>
    <p:sldId id="373" r:id="rId64"/>
    <p:sldId id="376" r:id="rId65"/>
    <p:sldId id="323" r:id="rId66"/>
    <p:sldId id="324" r:id="rId67"/>
    <p:sldId id="346" r:id="rId68"/>
    <p:sldId id="345" r:id="rId69"/>
    <p:sldId id="325" r:id="rId70"/>
    <p:sldId id="347" r:id="rId71"/>
    <p:sldId id="348" r:id="rId72"/>
    <p:sldId id="387" r:id="rId73"/>
    <p:sldId id="392" r:id="rId74"/>
    <p:sldId id="388" r:id="rId75"/>
    <p:sldId id="389" r:id="rId76"/>
    <p:sldId id="377" r:id="rId77"/>
    <p:sldId id="349" r:id="rId78"/>
    <p:sldId id="298" r:id="rId79"/>
    <p:sldId id="299" r:id="rId80"/>
    <p:sldId id="300" r:id="rId81"/>
    <p:sldId id="301" r:id="rId82"/>
    <p:sldId id="302" r:id="rId83"/>
    <p:sldId id="303" r:id="rId84"/>
    <p:sldId id="371" r:id="rId85"/>
    <p:sldId id="304" r:id="rId86"/>
    <p:sldId id="305" r:id="rId87"/>
    <p:sldId id="369" r:id="rId88"/>
    <p:sldId id="326" r:id="rId89"/>
    <p:sldId id="357" r:id="rId90"/>
    <p:sldId id="350" r:id="rId91"/>
    <p:sldId id="351" r:id="rId92"/>
    <p:sldId id="352" r:id="rId93"/>
    <p:sldId id="353" r:id="rId94"/>
    <p:sldId id="355" r:id="rId95"/>
    <p:sldId id="359" r:id="rId96"/>
    <p:sldId id="378" r:id="rId97"/>
    <p:sldId id="360" r:id="rId98"/>
    <p:sldId id="379" r:id="rId99"/>
    <p:sldId id="362" r:id="rId100"/>
    <p:sldId id="358" r:id="rId101"/>
    <p:sldId id="364" r:id="rId102"/>
    <p:sldId id="390" r:id="rId10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D60093"/>
    <a:srgbClr val="FF33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0541" autoAdjust="0"/>
  </p:normalViewPr>
  <p:slideViewPr>
    <p:cSldViewPr>
      <p:cViewPr varScale="1">
        <p:scale>
          <a:sx n="87" d="100"/>
          <a:sy n="87" d="100"/>
        </p:scale>
        <p:origin x="16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7.wmf"/><Relationship Id="rId1" Type="http://schemas.openxmlformats.org/officeDocument/2006/relationships/image" Target="../media/image10.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D2F9EDAA-5102-414C-994B-465DEB6BE567}" type="slidenum">
              <a:rPr lang="en-US" altLang="zh-CN"/>
              <a:pPr>
                <a:defRPr/>
              </a:pPr>
              <a:t>‹#›</a:t>
            </a:fld>
            <a:endParaRPr lang="en-US" altLang="zh-CN"/>
          </a:p>
        </p:txBody>
      </p:sp>
    </p:spTree>
    <p:extLst>
      <p:ext uri="{BB962C8B-B14F-4D97-AF65-F5344CB8AC3E}">
        <p14:creationId xmlns:p14="http://schemas.microsoft.com/office/powerpoint/2010/main" val="1056587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3</a:t>
            </a:fld>
            <a:endParaRPr lang="en-US" altLang="zh-CN"/>
          </a:p>
        </p:txBody>
      </p:sp>
    </p:spTree>
    <p:extLst>
      <p:ext uri="{BB962C8B-B14F-4D97-AF65-F5344CB8AC3E}">
        <p14:creationId xmlns:p14="http://schemas.microsoft.com/office/powerpoint/2010/main" val="1749734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函数依赖，共同语言，潜在</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87</a:t>
            </a:fld>
            <a:endParaRPr lang="en-US" altLang="zh-CN"/>
          </a:p>
        </p:txBody>
      </p:sp>
    </p:spTree>
    <p:extLst>
      <p:ext uri="{BB962C8B-B14F-4D97-AF65-F5344CB8AC3E}">
        <p14:creationId xmlns:p14="http://schemas.microsoft.com/office/powerpoint/2010/main" val="2587951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达成共识</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92</a:t>
            </a:fld>
            <a:endParaRPr lang="en-US" altLang="zh-CN"/>
          </a:p>
        </p:txBody>
      </p:sp>
    </p:spTree>
    <p:extLst>
      <p:ext uri="{BB962C8B-B14F-4D97-AF65-F5344CB8AC3E}">
        <p14:creationId xmlns:p14="http://schemas.microsoft.com/office/powerpoint/2010/main" val="2189276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Am</a:t>
            </a:r>
            <a:r>
              <a:rPr lang="zh-CN" altLang="en-US" dirty="0"/>
              <a:t>，非主属性特征？</a:t>
            </a:r>
            <a:endParaRPr lang="en-US" altLang="zh-CN" dirty="0"/>
          </a:p>
          <a:p>
            <a:r>
              <a:rPr lang="en-US" altLang="zh-CN" dirty="0"/>
              <a:t>BCNF?</a:t>
            </a:r>
          </a:p>
          <a:p>
            <a:r>
              <a:rPr lang="zh-CN" altLang="en-US"/>
              <a:t>函数依赖的环路。</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96</a:t>
            </a:fld>
            <a:endParaRPr lang="en-US" altLang="zh-CN"/>
          </a:p>
        </p:txBody>
      </p:sp>
    </p:spTree>
    <p:extLst>
      <p:ext uri="{BB962C8B-B14F-4D97-AF65-F5344CB8AC3E}">
        <p14:creationId xmlns:p14="http://schemas.microsoft.com/office/powerpoint/2010/main" val="292006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102</a:t>
            </a:fld>
            <a:endParaRPr lang="en-US" altLang="zh-CN"/>
          </a:p>
        </p:txBody>
      </p:sp>
    </p:spTree>
    <p:extLst>
      <p:ext uri="{BB962C8B-B14F-4D97-AF65-F5344CB8AC3E}">
        <p14:creationId xmlns:p14="http://schemas.microsoft.com/office/powerpoint/2010/main" val="109768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频繁句，特征</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4</a:t>
            </a:fld>
            <a:endParaRPr lang="en-US" altLang="zh-CN"/>
          </a:p>
        </p:txBody>
      </p:sp>
    </p:spTree>
    <p:extLst>
      <p:ext uri="{BB962C8B-B14F-4D97-AF65-F5344CB8AC3E}">
        <p14:creationId xmlns:p14="http://schemas.microsoft.com/office/powerpoint/2010/main" val="3633575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6</a:t>
            </a:fld>
            <a:endParaRPr lang="en-US" altLang="zh-CN"/>
          </a:p>
        </p:txBody>
      </p:sp>
    </p:spTree>
    <p:extLst>
      <p:ext uri="{BB962C8B-B14F-4D97-AF65-F5344CB8AC3E}">
        <p14:creationId xmlns:p14="http://schemas.microsoft.com/office/powerpoint/2010/main" val="39193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11</a:t>
            </a:fld>
            <a:endParaRPr lang="en-US" altLang="zh-CN"/>
          </a:p>
        </p:txBody>
      </p:sp>
    </p:spTree>
    <p:extLst>
      <p:ext uri="{BB962C8B-B14F-4D97-AF65-F5344CB8AC3E}">
        <p14:creationId xmlns:p14="http://schemas.microsoft.com/office/powerpoint/2010/main" val="130011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25</a:t>
            </a:fld>
            <a:endParaRPr lang="en-US" altLang="zh-CN"/>
          </a:p>
        </p:txBody>
      </p:sp>
    </p:spTree>
    <p:extLst>
      <p:ext uri="{BB962C8B-B14F-4D97-AF65-F5344CB8AC3E}">
        <p14:creationId xmlns:p14="http://schemas.microsoft.com/office/powerpoint/2010/main" val="173010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36</a:t>
            </a:fld>
            <a:endParaRPr lang="en-US" altLang="zh-CN"/>
          </a:p>
        </p:txBody>
      </p:sp>
    </p:spTree>
    <p:extLst>
      <p:ext uri="{BB962C8B-B14F-4D97-AF65-F5344CB8AC3E}">
        <p14:creationId xmlns:p14="http://schemas.microsoft.com/office/powerpoint/2010/main" val="3533240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逻辑系统，安全规则</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45</a:t>
            </a:fld>
            <a:endParaRPr lang="en-US" altLang="zh-CN"/>
          </a:p>
        </p:txBody>
      </p:sp>
    </p:spTree>
    <p:extLst>
      <p:ext uri="{BB962C8B-B14F-4D97-AF65-F5344CB8AC3E}">
        <p14:creationId xmlns:p14="http://schemas.microsoft.com/office/powerpoint/2010/main" val="165813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爱因斯坦 </a:t>
            </a:r>
            <a:r>
              <a:rPr lang="en-US" altLang="zh-CN" dirty="0"/>
              <a:t>VS. </a:t>
            </a:r>
            <a:r>
              <a:rPr lang="zh-CN" altLang="en-US" dirty="0"/>
              <a:t>玻尔</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51</a:t>
            </a:fld>
            <a:endParaRPr lang="en-US" altLang="zh-CN"/>
          </a:p>
        </p:txBody>
      </p:sp>
    </p:spTree>
    <p:extLst>
      <p:ext uri="{BB962C8B-B14F-4D97-AF65-F5344CB8AC3E}">
        <p14:creationId xmlns:p14="http://schemas.microsoft.com/office/powerpoint/2010/main" val="3042889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 </a:t>
            </a:r>
            <a:r>
              <a:rPr lang="en-US" altLang="zh-CN" dirty="0"/>
              <a:t>3 </a:t>
            </a:r>
            <a:r>
              <a:rPr lang="zh-CN" altLang="en-US" dirty="0"/>
              <a:t>特例</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75</a:t>
            </a:fld>
            <a:endParaRPr lang="en-US" altLang="zh-CN"/>
          </a:p>
        </p:txBody>
      </p:sp>
    </p:spTree>
    <p:extLst>
      <p:ext uri="{BB962C8B-B14F-4D97-AF65-F5344CB8AC3E}">
        <p14:creationId xmlns:p14="http://schemas.microsoft.com/office/powerpoint/2010/main" val="1950361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91CED322-A546-4B83-A228-6FB22AD41887}"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E602FA4-ED8C-4349-8E08-B0CF2CF16BD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72EDA30-CB2B-4F06-B5B1-E7505D7E2AE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Verdana" pitchFamily="34" charset="0"/>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itchFamily="34" charset="0"/>
              </a:defRPr>
            </a:lvl1pPr>
            <a:lvl2pPr>
              <a:defRPr baseline="0">
                <a:latin typeface="Verdana" pitchFamily="34" charset="0"/>
              </a:defRPr>
            </a:lvl2pPr>
            <a:lvl3pPr>
              <a:defRPr baseline="0">
                <a:latin typeface="Verdana" pitchFamily="34" charset="0"/>
              </a:defRPr>
            </a:lvl3pPr>
            <a:lvl4pPr>
              <a:defRPr baseline="0">
                <a:latin typeface="Verdana" pitchFamily="34" charset="0"/>
              </a:defRPr>
            </a:lvl4pPr>
            <a:lvl5pPr>
              <a:defRPr baseline="0">
                <a:latin typeface="Verdana"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B4D6303-3282-4DB8-9005-5112EC43B43D}" type="slidenum">
              <a:rPr lang="en-US" altLang="zh-CN"/>
              <a:pPr>
                <a:defRPr/>
              </a:pPr>
              <a:t>‹#›</a:t>
            </a:fld>
            <a:endParaRPr lang="en-US" altLang="zh-CN"/>
          </a:p>
        </p:txBody>
      </p:sp>
      <p:sp>
        <p:nvSpPr>
          <p:cNvPr id="7" name="TextBox 6"/>
          <p:cNvSpPr txBox="1"/>
          <p:nvPr userDrawn="1"/>
        </p:nvSpPr>
        <p:spPr>
          <a:xfrm>
            <a:off x="5404217" y="0"/>
            <a:ext cx="3705245" cy="461665"/>
          </a:xfrm>
          <a:prstGeom prst="rect">
            <a:avLst/>
          </a:prstGeom>
          <a:noFill/>
        </p:spPr>
        <p:txBody>
          <a:bodyPr wrap="none" rtlCol="0">
            <a:spAutoFit/>
          </a:bodyPr>
          <a:ls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chemeClr val="accent1">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accent1">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8595F6E-F6DD-443B-ADAF-2EEB1E887D3F}"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486F48E-0126-4110-BF19-6FAB1512C36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75A13141-26F6-446E-A833-14323F7A889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95CE5002-473E-4C5B-BFAB-C3742753AB2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9DE1296-2980-4750-811F-E4840BE06F5D}" type="slidenum">
              <a:rPr lang="en-US" altLang="zh-CN"/>
              <a:pPr>
                <a:defRPr/>
              </a:pPr>
              <a:t>‹#›</a:t>
            </a:fld>
            <a:endParaRPr lang="en-US" altLang="zh-CN"/>
          </a:p>
        </p:txBody>
      </p:sp>
      <p:sp>
        <p:nvSpPr>
          <p:cNvPr id="5" name="TextBox 4"/>
          <p:cNvSpPr txBox="1"/>
          <p:nvPr userDrawn="1"/>
        </p:nvSpPr>
        <p:spPr>
          <a:xfrm>
            <a:off x="5404217" y="0"/>
            <a:ext cx="3705245" cy="461665"/>
          </a:xfrm>
          <a:prstGeom prst="rect">
            <a:avLst/>
          </a:prstGeom>
          <a:noFill/>
        </p:spPr>
        <p:txBody>
          <a:bodyPr wrap="none" rtlCol="0">
            <a:spAutoFit/>
          </a:bodyPr>
          <a:ls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chemeClr val="accent1">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accent1">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F903A8D-018C-4CB5-BE72-1DBC5EB1C85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EAE50AB9-2318-4EAF-B2EE-EAC78428B26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3174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3174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ea typeface="宋体" pitchFamily="2" charset="-122"/>
              </a:defRPr>
            </a:lvl1pPr>
          </a:lstStyle>
          <a:p>
            <a:pPr>
              <a:defRPr/>
            </a:pPr>
            <a:fld id="{8987B3EE-83EC-4057-9099-E803DF20AF84}" type="slidenum">
              <a:rPr lang="en-US" altLang="zh-CN"/>
              <a:pPr>
                <a:defRPr/>
              </a:pPr>
              <a:t>‹#›</a:t>
            </a:fld>
            <a:endParaRPr lang="en-US" altLang="zh-CN"/>
          </a:p>
        </p:txBody>
      </p:sp>
      <p:grpSp>
        <p:nvGrpSpPr>
          <p:cNvPr id="3175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02" r:id="rId1"/>
    <p:sldLayoutId id="2147483694" r:id="rId2"/>
    <p:sldLayoutId id="2147483703" r:id="rId3"/>
    <p:sldLayoutId id="2147483695" r:id="rId4"/>
    <p:sldLayoutId id="2147483696" r:id="rId5"/>
    <p:sldLayoutId id="2147483697" r:id="rId6"/>
    <p:sldLayoutId id="2147483698" r:id="rId7"/>
    <p:sldLayoutId id="2147483699" r:id="rId8"/>
    <p:sldLayoutId id="2147483704" r:id="rId9"/>
    <p:sldLayoutId id="2147483700" r:id="rId10"/>
    <p:sldLayoutId id="2147483701"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7.w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5.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24.e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27.emf"/><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1.wmf"/><Relationship Id="rId5" Type="http://schemas.openxmlformats.org/officeDocument/2006/relationships/oleObject" Target="../embeddings/oleObject16.bin"/><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3.emf"/><Relationship Id="rId5" Type="http://schemas.openxmlformats.org/officeDocument/2006/relationships/oleObject" Target="../embeddings/oleObject35.bin"/><Relationship Id="rId4"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36.emf"/><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3.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0.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3.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11"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5.wmf"/><Relationship Id="rId9" Type="http://schemas.openxmlformats.org/officeDocument/2006/relationships/oleObject" Target="../embeddings/oleObject10.bin"/><Relationship Id="rId1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2.wmf"/></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43.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slide" Target="slide83.xml"/><Relationship Id="rId4" Type="http://schemas.openxmlformats.org/officeDocument/2006/relationships/image" Target="../media/image44.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3.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oleObject" Target="../embeddings/oleObject15.bin"/><Relationship Id="rId10" Type="http://schemas.openxmlformats.org/officeDocument/2006/relationships/oleObject" Target="../embeddings/oleObject18.bin"/><Relationship Id="rId4" Type="http://schemas.openxmlformats.org/officeDocument/2006/relationships/image" Target="../media/image10.wmf"/><Relationship Id="rId9" Type="http://schemas.openxmlformats.org/officeDocument/2006/relationships/oleObject" Target="../embeddings/oleObject17.bin"/><Relationship Id="rId14"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slide" Target="slide83.xml"/><Relationship Id="rId4" Type="http://schemas.openxmlformats.org/officeDocument/2006/relationships/image" Target="../media/image45.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slide" Target="slide84.xml"/><Relationship Id="rId4" Type="http://schemas.openxmlformats.org/officeDocument/2006/relationships/image" Target="../media/image46.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slide" Target="slide80.xml"/><Relationship Id="rId5" Type="http://schemas.openxmlformats.org/officeDocument/2006/relationships/slide" Target="slide79.xml"/><Relationship Id="rId4" Type="http://schemas.openxmlformats.org/officeDocument/2006/relationships/image" Target="../media/image47.emf"/></Relationships>
</file>

<file path=ppt/slides/_rels/slide84.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1.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228600" y="555625"/>
            <a:ext cx="8162925" cy="762000"/>
          </a:xfrm>
        </p:spPr>
        <p:txBody>
          <a:bodyPr>
            <a:normAutofit fontScale="90000"/>
          </a:bodyPr>
          <a:lstStyle/>
          <a:p>
            <a:pPr eaLnBrk="1" fontAlgn="auto" hangingPunct="1">
              <a:spcAft>
                <a:spcPts val="0"/>
              </a:spcAft>
              <a:defRPr/>
            </a:pPr>
            <a:r>
              <a:rPr lang="zh-CN" altLang="en-US" dirty="0"/>
              <a:t>第</a:t>
            </a:r>
            <a:r>
              <a:rPr lang="en-US" altLang="zh-CN" dirty="0"/>
              <a:t>6</a:t>
            </a:r>
            <a:r>
              <a:rPr lang="zh-CN" altLang="en-US" dirty="0"/>
              <a:t>章	关系数据库设计理论</a:t>
            </a:r>
          </a:p>
        </p:txBody>
      </p:sp>
      <p:sp>
        <p:nvSpPr>
          <p:cNvPr id="1028" name="Rectangle 3"/>
          <p:cNvSpPr>
            <a:spLocks noGrp="1" noChangeArrowheads="1"/>
          </p:cNvSpPr>
          <p:nvPr>
            <p:ph idx="1"/>
          </p:nvPr>
        </p:nvSpPr>
        <p:spPr>
          <a:xfrm>
            <a:off x="228600" y="1628800"/>
            <a:ext cx="8110538" cy="5022850"/>
          </a:xfrm>
        </p:spPr>
        <p:txBody>
          <a:bodyPr/>
          <a:lstStyle/>
          <a:p>
            <a:pPr marL="0" indent="0" algn="just" eaLnBrk="1" hangingPunct="1">
              <a:lnSpc>
                <a:spcPct val="80000"/>
              </a:lnSpc>
              <a:buFont typeface="Wingdings" pitchFamily="2" charset="2"/>
              <a:buNone/>
            </a:pPr>
            <a:r>
              <a:rPr lang="en-US" altLang="zh-CN" sz="2800" b="1" dirty="0">
                <a:latin typeface="Arial" pitchFamily="34" charset="0"/>
                <a:cs typeface="Arial" pitchFamily="34" charset="0"/>
              </a:rPr>
              <a:t>6.1  </a:t>
            </a:r>
            <a:r>
              <a:rPr lang="zh-CN" altLang="en-US" sz="2800" b="1" dirty="0">
                <a:latin typeface="Arial" pitchFamily="34" charset="0"/>
                <a:ea typeface="黑体" pitchFamily="49" charset="-122"/>
              </a:rPr>
              <a:t>问题提出</a:t>
            </a:r>
            <a:endParaRPr lang="zh-CN" altLang="en-US" sz="2800" b="1" dirty="0">
              <a:latin typeface="Arial" pitchFamily="34" charset="0"/>
              <a:cs typeface="Arial" pitchFamily="34" charset="0"/>
            </a:endParaRPr>
          </a:p>
          <a:p>
            <a:pPr marL="0" indent="0" algn="just" eaLnBrk="1" hangingPunct="1">
              <a:lnSpc>
                <a:spcPct val="80000"/>
              </a:lnSpc>
              <a:buFont typeface="Wingdings" pitchFamily="2" charset="2"/>
              <a:buNone/>
            </a:pPr>
            <a:r>
              <a:rPr lang="en-US" altLang="zh-CN" sz="2400" b="1" dirty="0">
                <a:ea typeface="黑体" pitchFamily="49" charset="-122"/>
              </a:rPr>
              <a:t>6.1.1  </a:t>
            </a:r>
            <a:r>
              <a:rPr lang="zh-CN" altLang="en-US" sz="2400" b="1" dirty="0">
                <a:ea typeface="黑体" pitchFamily="49" charset="-122"/>
              </a:rPr>
              <a:t>关系模式：</a:t>
            </a:r>
            <a:r>
              <a:rPr lang="en-US" altLang="zh-CN" sz="2400" b="1" dirty="0">
                <a:ea typeface="黑体" pitchFamily="49" charset="-122"/>
              </a:rPr>
              <a:t>R (U, D, DOM, F)</a:t>
            </a:r>
          </a:p>
          <a:p>
            <a:pPr marL="0" indent="0" algn="just" eaLnBrk="1" hangingPunct="1">
              <a:lnSpc>
                <a:spcPct val="80000"/>
              </a:lnSpc>
              <a:buFont typeface="Wingdings" pitchFamily="2" charset="2"/>
              <a:buNone/>
            </a:pPr>
            <a:r>
              <a:rPr lang="en-US" altLang="zh-CN" sz="2000" dirty="0"/>
              <a:t>U</a:t>
            </a:r>
            <a:r>
              <a:rPr lang="zh-CN" altLang="en-US" sz="2000" dirty="0">
                <a:latin typeface="Times New Roman" pitchFamily="18" charset="0"/>
              </a:rPr>
              <a:t>：属性全集</a:t>
            </a:r>
            <a:endParaRPr lang="zh-CN" altLang="en-US" sz="2000" dirty="0"/>
          </a:p>
          <a:p>
            <a:pPr marL="0" indent="0" algn="just" eaLnBrk="1" hangingPunct="1">
              <a:lnSpc>
                <a:spcPct val="80000"/>
              </a:lnSpc>
              <a:buFont typeface="Wingdings" pitchFamily="2" charset="2"/>
              <a:buNone/>
            </a:pPr>
            <a:r>
              <a:rPr lang="en-US" altLang="zh-CN" sz="2000" dirty="0"/>
              <a:t>D</a:t>
            </a:r>
            <a:r>
              <a:rPr lang="zh-CN" altLang="en-US" sz="2000" dirty="0">
                <a:latin typeface="Times New Roman" pitchFamily="18" charset="0"/>
              </a:rPr>
              <a:t>：</a:t>
            </a:r>
            <a:r>
              <a:rPr lang="en-US" altLang="zh-CN" sz="2000" dirty="0"/>
              <a:t>U</a:t>
            </a:r>
            <a:r>
              <a:rPr lang="zh-CN" altLang="en-US" sz="2000" dirty="0">
                <a:latin typeface="Times New Roman" pitchFamily="18" charset="0"/>
              </a:rPr>
              <a:t>中属性域</a:t>
            </a:r>
            <a:endParaRPr lang="zh-CN" altLang="en-US" sz="2000" dirty="0"/>
          </a:p>
          <a:p>
            <a:pPr marL="0" indent="0" algn="just" eaLnBrk="1" hangingPunct="1">
              <a:lnSpc>
                <a:spcPct val="80000"/>
              </a:lnSpc>
              <a:buFont typeface="Wingdings" pitchFamily="2" charset="2"/>
              <a:buNone/>
            </a:pPr>
            <a:r>
              <a:rPr lang="en-US" altLang="zh-CN" sz="2000" dirty="0"/>
              <a:t>DOM</a:t>
            </a:r>
            <a:r>
              <a:rPr lang="zh-CN" altLang="en-US" sz="2000" dirty="0">
                <a:latin typeface="Times New Roman" pitchFamily="18" charset="0"/>
              </a:rPr>
              <a:t>：属性向域的映像集合</a:t>
            </a:r>
            <a:endParaRPr lang="zh-CN" altLang="en-US" sz="2000" dirty="0"/>
          </a:p>
          <a:p>
            <a:pPr marL="0" indent="0" algn="just" eaLnBrk="1" hangingPunct="1">
              <a:lnSpc>
                <a:spcPct val="80000"/>
              </a:lnSpc>
              <a:buFont typeface="Wingdings" pitchFamily="2" charset="2"/>
              <a:buNone/>
            </a:pPr>
            <a:r>
              <a:rPr lang="en-US" altLang="zh-CN" sz="2000" dirty="0"/>
              <a:t>F</a:t>
            </a:r>
            <a:r>
              <a:rPr lang="zh-CN" altLang="en-US" sz="2000" dirty="0">
                <a:latin typeface="Times New Roman" pitchFamily="18" charset="0"/>
              </a:rPr>
              <a:t>：属性间数据的依赖关系集</a:t>
            </a:r>
            <a:endParaRPr lang="zh-CN" altLang="en-US" sz="2000" dirty="0"/>
          </a:p>
          <a:p>
            <a:pPr marL="0" indent="0" algn="just" eaLnBrk="1" hangingPunct="1">
              <a:lnSpc>
                <a:spcPct val="80000"/>
              </a:lnSpc>
              <a:buFont typeface="Wingdings" pitchFamily="2" charset="2"/>
              <a:buNone/>
            </a:pPr>
            <a:r>
              <a:rPr lang="zh-CN" altLang="en-US" sz="2000" dirty="0">
                <a:latin typeface="Times New Roman" pitchFamily="18" charset="0"/>
              </a:rPr>
              <a:t>简化关系模式表示：</a:t>
            </a:r>
            <a:r>
              <a:rPr lang="en-US" altLang="zh-CN" sz="2000" dirty="0"/>
              <a:t>R(U</a:t>
            </a:r>
            <a:r>
              <a:rPr lang="zh-CN" altLang="en-US" sz="2000" dirty="0">
                <a:latin typeface="Times New Roman" pitchFamily="18" charset="0"/>
              </a:rPr>
              <a:t>，</a:t>
            </a:r>
            <a:r>
              <a:rPr lang="en-US" altLang="zh-CN" sz="2000" dirty="0"/>
              <a:t>F)</a:t>
            </a:r>
          </a:p>
          <a:p>
            <a:pPr marL="0" indent="0" algn="just" eaLnBrk="1" hangingPunct="1">
              <a:lnSpc>
                <a:spcPct val="80000"/>
              </a:lnSpc>
              <a:buFont typeface="Wingdings" pitchFamily="2" charset="2"/>
              <a:buNone/>
            </a:pPr>
            <a:endParaRPr lang="en-US" altLang="zh-CN" sz="2000" dirty="0"/>
          </a:p>
          <a:p>
            <a:pPr marL="0" indent="0" algn="just" eaLnBrk="1" hangingPunct="1">
              <a:lnSpc>
                <a:spcPct val="80000"/>
              </a:lnSpc>
              <a:buFont typeface="Wingdings" pitchFamily="2" charset="2"/>
              <a:buNone/>
            </a:pPr>
            <a:r>
              <a:rPr lang="en-US" altLang="zh-CN" sz="2400" b="1" dirty="0">
                <a:ea typeface="黑体" pitchFamily="49" charset="-122"/>
              </a:rPr>
              <a:t>6.1.2  </a:t>
            </a:r>
            <a:r>
              <a:rPr lang="zh-CN" altLang="en-US" sz="2400" b="1" dirty="0">
                <a:ea typeface="黑体" pitchFamily="49" charset="-122"/>
              </a:rPr>
              <a:t>数据依赖</a:t>
            </a:r>
          </a:p>
          <a:p>
            <a:pPr marL="0" indent="0" algn="just" eaLnBrk="1" hangingPunct="1">
              <a:lnSpc>
                <a:spcPct val="80000"/>
              </a:lnSpc>
              <a:buFont typeface="Wingdings" pitchFamily="2" charset="2"/>
              <a:buNone/>
            </a:pPr>
            <a:r>
              <a:rPr lang="en-US" altLang="zh-CN" sz="2400" dirty="0">
                <a:latin typeface="Times New Roman" pitchFamily="18" charset="0"/>
              </a:rPr>
              <a:t>——</a:t>
            </a:r>
            <a:r>
              <a:rPr lang="zh-CN" altLang="en-US" sz="2400" dirty="0">
                <a:latin typeface="Times New Roman" pitchFamily="18" charset="0"/>
              </a:rPr>
              <a:t>属性间的依赖关系</a:t>
            </a:r>
            <a:endParaRPr lang="zh-CN" altLang="en-US" sz="2400" dirty="0"/>
          </a:p>
          <a:p>
            <a:pPr marL="0" indent="0" algn="just" eaLnBrk="1" hangingPunct="1">
              <a:lnSpc>
                <a:spcPct val="80000"/>
              </a:lnSpc>
              <a:buFont typeface="Wingdings" pitchFamily="2" charset="2"/>
              <a:buNone/>
            </a:pPr>
            <a:r>
              <a:rPr lang="en-US" altLang="zh-CN" sz="2400" dirty="0"/>
              <a:t>Student (SNO, NM, SEX, BYR)</a:t>
            </a:r>
          </a:p>
          <a:p>
            <a:pPr marL="0" indent="0" algn="just" eaLnBrk="1" hangingPunct="1">
              <a:lnSpc>
                <a:spcPct val="80000"/>
              </a:lnSpc>
              <a:buFont typeface="Wingdings" pitchFamily="2" charset="2"/>
              <a:buNone/>
            </a:pPr>
            <a:r>
              <a:rPr lang="en-US" altLang="zh-CN" sz="2400" dirty="0"/>
              <a:t>SNO</a:t>
            </a:r>
            <a:r>
              <a:rPr lang="en-US" altLang="zh-CN" sz="2400" dirty="0">
                <a:latin typeface="Times New Roman" pitchFamily="18" charset="0"/>
                <a:sym typeface="Symbol" pitchFamily="18" charset="2"/>
              </a:rPr>
              <a:t></a:t>
            </a:r>
            <a:r>
              <a:rPr lang="en-US" altLang="zh-CN" sz="2400" dirty="0"/>
              <a:t>NM</a:t>
            </a:r>
            <a:r>
              <a:rPr lang="zh-CN" altLang="en-US" sz="2400" dirty="0">
                <a:latin typeface="Times New Roman" pitchFamily="18" charset="0"/>
              </a:rPr>
              <a:t>，</a:t>
            </a:r>
            <a:r>
              <a:rPr lang="en-US" altLang="zh-CN" sz="2400" dirty="0"/>
              <a:t>SNO</a:t>
            </a:r>
            <a:r>
              <a:rPr lang="en-US" altLang="zh-CN" sz="2400" dirty="0">
                <a:latin typeface="Times New Roman" pitchFamily="18" charset="0"/>
                <a:sym typeface="Symbol" pitchFamily="18" charset="2"/>
              </a:rPr>
              <a:t></a:t>
            </a:r>
            <a:r>
              <a:rPr lang="en-US" altLang="zh-CN" sz="2400" dirty="0"/>
              <a:t>SEX</a:t>
            </a:r>
            <a:r>
              <a:rPr lang="zh-CN" altLang="en-US" sz="2400" dirty="0">
                <a:latin typeface="Times New Roman" pitchFamily="18" charset="0"/>
              </a:rPr>
              <a:t>，</a:t>
            </a:r>
            <a:r>
              <a:rPr lang="en-US" altLang="zh-CN" sz="2400" dirty="0"/>
              <a:t>(SNO</a:t>
            </a:r>
            <a:r>
              <a:rPr lang="zh-CN" altLang="en-US" sz="2400" dirty="0">
                <a:latin typeface="Times New Roman" pitchFamily="18" charset="0"/>
              </a:rPr>
              <a:t>，</a:t>
            </a:r>
            <a:r>
              <a:rPr lang="en-US" altLang="zh-CN" sz="2400" dirty="0"/>
              <a:t>NM)</a:t>
            </a:r>
            <a:r>
              <a:rPr lang="en-US" altLang="zh-CN" sz="2400" dirty="0">
                <a:latin typeface="Times New Roman" pitchFamily="18" charset="0"/>
                <a:sym typeface="Symbol" pitchFamily="18" charset="2"/>
              </a:rPr>
              <a:t></a:t>
            </a:r>
            <a:r>
              <a:rPr lang="en-US" altLang="zh-CN" sz="2400" dirty="0"/>
              <a:t>BYR</a:t>
            </a:r>
            <a:r>
              <a:rPr lang="zh-CN" altLang="en-US" sz="2400" dirty="0">
                <a:latin typeface="Times New Roman" pitchFamily="18" charset="0"/>
              </a:rPr>
              <a:t>，</a:t>
            </a:r>
            <a:endParaRPr lang="en-US" altLang="zh-CN" sz="2400" dirty="0">
              <a:latin typeface="Times New Roman" pitchFamily="18" charset="0"/>
            </a:endParaRPr>
          </a:p>
          <a:p>
            <a:pPr marL="0" indent="0" algn="just" eaLnBrk="1" hangingPunct="1">
              <a:lnSpc>
                <a:spcPct val="80000"/>
              </a:lnSpc>
              <a:buFont typeface="Wingdings" pitchFamily="2" charset="2"/>
              <a:buNone/>
            </a:pPr>
            <a:r>
              <a:rPr lang="en-US" altLang="zh-CN" sz="2400" dirty="0"/>
              <a:t>BYR     SEX</a:t>
            </a:r>
          </a:p>
          <a:p>
            <a:pPr marL="0" indent="0" algn="just" eaLnBrk="1" hangingPunct="1">
              <a:lnSpc>
                <a:spcPct val="80000"/>
              </a:lnSpc>
              <a:buFont typeface="Wingdings" pitchFamily="2" charset="2"/>
              <a:buNone/>
            </a:pPr>
            <a:r>
              <a:rPr lang="en-US" altLang="zh-CN" sz="2400" dirty="0"/>
              <a:t>    </a:t>
            </a:r>
            <a:r>
              <a:rPr lang="zh-CN" altLang="en-US" sz="2400" dirty="0"/>
              <a:t>关系内部属性之间的一种约束，通过值的相等与否体现，是现实世界属性间联系的抽象，是语义的体现。</a:t>
            </a:r>
          </a:p>
        </p:txBody>
      </p:sp>
      <p:graphicFrame>
        <p:nvGraphicFramePr>
          <p:cNvPr id="2" name="Object 4"/>
          <p:cNvGraphicFramePr>
            <a:graphicFrameLocks noChangeAspect="1"/>
          </p:cNvGraphicFramePr>
          <p:nvPr>
            <p:extLst>
              <p:ext uri="{D42A27DB-BD31-4B8C-83A1-F6EECF244321}">
                <p14:modId xmlns:p14="http://schemas.microsoft.com/office/powerpoint/2010/main" val="3987006340"/>
              </p:ext>
            </p:extLst>
          </p:nvPr>
        </p:nvGraphicFramePr>
        <p:xfrm>
          <a:off x="1008361" y="5733256"/>
          <a:ext cx="395287" cy="230188"/>
        </p:xfrm>
        <a:graphic>
          <a:graphicData uri="http://schemas.openxmlformats.org/presentationml/2006/ole">
            <mc:AlternateContent xmlns:mc="http://schemas.openxmlformats.org/markup-compatibility/2006">
              <mc:Choice xmlns:v="urn:schemas-microsoft-com:vml" Requires="v">
                <p:oleObj spid="_x0000_s1340" r:id="rId3" imgW="522732" imgH="181356" progId="Word.Picture.8">
                  <p:embed/>
                </p:oleObj>
              </mc:Choice>
              <mc:Fallback>
                <p:oleObj r:id="rId3" imgW="522732" imgH="181356" progId="Word.Picture.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1008361" y="5733256"/>
                        <a:ext cx="395287"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AutoShape 6"/>
          <p:cNvSpPr>
            <a:spLocks noChangeArrowheads="1"/>
          </p:cNvSpPr>
          <p:nvPr/>
        </p:nvSpPr>
        <p:spPr bwMode="auto">
          <a:xfrm>
            <a:off x="8388350" y="54879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BFEDC7EF-892F-4462-BDB9-4962AABBE635}"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735013"/>
            <a:ext cx="8626475" cy="3477875"/>
          </a:xfrm>
          <a:prstGeom prst="rect">
            <a:avLst/>
          </a:prstGeom>
          <a:noFill/>
          <a:ln w="9525">
            <a:noFill/>
            <a:miter lim="800000"/>
            <a:headEnd/>
            <a:tailEnd/>
          </a:ln>
        </p:spPr>
        <p:txBody>
          <a:bodyPr>
            <a:spAutoFit/>
          </a:bodyPr>
          <a:lstStyle/>
          <a:p>
            <a:r>
              <a:rPr lang="en-US" altLang="zh-CN" sz="2800" b="1" dirty="0">
                <a:latin typeface="Arial" pitchFamily="34" charset="0"/>
                <a:cs typeface="Arial" pitchFamily="34" charset="0"/>
              </a:rPr>
              <a:t>6.2.3  </a:t>
            </a:r>
            <a:r>
              <a:rPr lang="zh-CN" altLang="en-US" sz="2800" b="1" dirty="0">
                <a:latin typeface="Arial" pitchFamily="34" charset="0"/>
                <a:ea typeface="黑体" pitchFamily="49" charset="-122"/>
              </a:rPr>
              <a:t>范式</a:t>
            </a:r>
            <a:r>
              <a:rPr lang="en-US" altLang="zh-CN" sz="2800" b="1" dirty="0">
                <a:latin typeface="Arial" pitchFamily="34" charset="0"/>
                <a:cs typeface="Arial" pitchFamily="34" charset="0"/>
              </a:rPr>
              <a:t>(Relation Normalization)</a:t>
            </a:r>
          </a:p>
          <a:p>
            <a:endParaRPr lang="en-US" altLang="zh-CN" b="1" dirty="0">
              <a:latin typeface="Arial" pitchFamily="34" charset="0"/>
              <a:cs typeface="Arial" pitchFamily="34" charset="0"/>
            </a:endParaRP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关系规范化</a:t>
            </a:r>
            <a:r>
              <a:rPr lang="en-US" altLang="zh-CN" b="1" dirty="0">
                <a:latin typeface="Arial" pitchFamily="34" charset="0"/>
                <a:cs typeface="Arial" pitchFamily="34" charset="0"/>
              </a:rPr>
              <a:t>(Relation Normalization)</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将关系模式从低级范式向高级范式分解的过程。</a:t>
            </a:r>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范式</a:t>
            </a:r>
            <a:r>
              <a:rPr lang="en-US" altLang="zh-CN" b="1" dirty="0">
                <a:latin typeface="Arial" pitchFamily="34" charset="0"/>
                <a:cs typeface="Arial" pitchFamily="34" charset="0"/>
              </a:rPr>
              <a:t>(Normal Form)</a:t>
            </a:r>
          </a:p>
          <a:p>
            <a:r>
              <a:rPr lang="en-US" altLang="zh-CN" dirty="0">
                <a:latin typeface="Times New Roman" pitchFamily="18" charset="0"/>
              </a:rPr>
              <a:t>——</a:t>
            </a:r>
            <a:r>
              <a:rPr lang="zh-CN" altLang="en-US" dirty="0">
                <a:latin typeface="Times New Roman" pitchFamily="18" charset="0"/>
              </a:rPr>
              <a:t>满足某种条件规范的关系模式集合。</a:t>
            </a:r>
            <a:endParaRPr lang="zh-CN" altLang="en-US" dirty="0"/>
          </a:p>
          <a:p>
            <a:r>
              <a:rPr lang="en-US" altLang="zh-CN" b="1" dirty="0">
                <a:latin typeface="Arial" pitchFamily="34" charset="0"/>
                <a:cs typeface="Arial" pitchFamily="34" charset="0"/>
              </a:rPr>
              <a:t>3. </a:t>
            </a:r>
            <a:r>
              <a:rPr lang="zh-CN" altLang="en-US" b="1" dirty="0">
                <a:latin typeface="Arial" pitchFamily="34" charset="0"/>
                <a:ea typeface="黑体" pitchFamily="49" charset="-122"/>
              </a:rPr>
              <a:t>级别</a:t>
            </a:r>
            <a:endParaRPr lang="zh-CN" altLang="en-US" b="1" dirty="0">
              <a:latin typeface="Arial" pitchFamily="34" charset="0"/>
              <a:cs typeface="Arial" pitchFamily="34" charset="0"/>
            </a:endParaRPr>
          </a:p>
          <a:p>
            <a:r>
              <a:rPr lang="en-US" altLang="zh-CN" dirty="0"/>
              <a:t>1NF</a:t>
            </a:r>
            <a:r>
              <a:rPr lang="en-US" altLang="zh-CN" dirty="0">
                <a:latin typeface="Times New Roman" pitchFamily="18" charset="0"/>
                <a:sym typeface="Symbol" pitchFamily="18" charset="2"/>
              </a:rPr>
              <a:t></a:t>
            </a:r>
            <a:r>
              <a:rPr lang="en-US" altLang="zh-CN" dirty="0"/>
              <a:t>2NF</a:t>
            </a:r>
            <a:r>
              <a:rPr lang="en-US" altLang="zh-CN" dirty="0">
                <a:latin typeface="Times New Roman" pitchFamily="18" charset="0"/>
                <a:sym typeface="Symbol" pitchFamily="18" charset="2"/>
              </a:rPr>
              <a:t></a:t>
            </a:r>
            <a:r>
              <a:rPr lang="en-US" altLang="zh-CN" dirty="0"/>
              <a:t>3NF</a:t>
            </a:r>
            <a:r>
              <a:rPr lang="en-US" altLang="zh-CN" dirty="0">
                <a:latin typeface="Times New Roman" pitchFamily="18" charset="0"/>
                <a:sym typeface="Symbol" pitchFamily="18" charset="2"/>
              </a:rPr>
              <a:t></a:t>
            </a:r>
            <a:r>
              <a:rPr lang="en-US" altLang="zh-CN" dirty="0"/>
              <a:t>BCNF</a:t>
            </a:r>
            <a:r>
              <a:rPr lang="en-US" altLang="zh-CN" dirty="0">
                <a:latin typeface="Times New Roman" pitchFamily="18" charset="0"/>
                <a:sym typeface="Symbol" pitchFamily="18" charset="2"/>
              </a:rPr>
              <a:t></a:t>
            </a:r>
            <a:r>
              <a:rPr lang="en-US" altLang="zh-CN" dirty="0"/>
              <a:t>4NF</a:t>
            </a:r>
            <a:r>
              <a:rPr lang="en-US" altLang="zh-CN" dirty="0">
                <a:latin typeface="Times New Roman" pitchFamily="18" charset="0"/>
                <a:sym typeface="Symbol" pitchFamily="18" charset="2"/>
              </a:rPr>
              <a:t></a:t>
            </a:r>
            <a:r>
              <a:rPr lang="en-US" altLang="zh-CN" dirty="0"/>
              <a:t>5NF</a:t>
            </a:r>
            <a:r>
              <a:rPr lang="zh-CN" altLang="en-US" dirty="0">
                <a:latin typeface="Times New Roman" pitchFamily="18" charset="0"/>
              </a:rPr>
              <a:t>。</a:t>
            </a:r>
          </a:p>
          <a:p>
            <a:r>
              <a:rPr lang="zh-CN" altLang="en-US" dirty="0">
                <a:latin typeface="Times New Roman" pitchFamily="18" charset="0"/>
              </a:rPr>
              <a:t>范式的包含关系</a:t>
            </a:r>
            <a:endParaRPr lang="zh-CN" altLang="en-US" dirty="0"/>
          </a:p>
        </p:txBody>
      </p:sp>
      <p:sp>
        <p:nvSpPr>
          <p:cNvPr id="39939" name="AutoShape 3"/>
          <p:cNvSpPr>
            <a:spLocks noChangeArrowheads="1"/>
          </p:cNvSpPr>
          <p:nvPr/>
        </p:nvSpPr>
        <p:spPr bwMode="auto">
          <a:xfrm>
            <a:off x="8316913" y="29591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6798653-B364-43AF-B9CF-4BFEB6B1D53D}" type="slidenum">
              <a:rPr lang="en-US" altLang="zh-CN" smtClean="0"/>
              <a:pPr>
                <a:defRPr/>
              </a:pPr>
              <a:t>10</a:t>
            </a:fld>
            <a:endParaRPr lang="en-US" altLang="zh-CN"/>
          </a:p>
        </p:txBody>
      </p:sp>
      <p:sp>
        <p:nvSpPr>
          <p:cNvPr id="2" name="圆角矩形标注 1"/>
          <p:cNvSpPr/>
          <p:nvPr/>
        </p:nvSpPr>
        <p:spPr>
          <a:xfrm>
            <a:off x="6237947" y="3317875"/>
            <a:ext cx="2683024" cy="1263253"/>
          </a:xfrm>
          <a:prstGeom prst="wedgeRoundRectCallout">
            <a:avLst>
              <a:gd name="adj1" fmla="val -70496"/>
              <a:gd name="adj2" fmla="val -472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一个关系中不出现某种类型的数据依赖</a:t>
            </a:r>
          </a:p>
        </p:txBody>
      </p:sp>
      <p:pic>
        <p:nvPicPr>
          <p:cNvPr id="5" name="图片 4">
            <a:extLst>
              <a:ext uri="{FF2B5EF4-FFF2-40B4-BE49-F238E27FC236}">
                <a16:creationId xmlns:a16="http://schemas.microsoft.com/office/drawing/2014/main" id="{264F447C-3A86-404C-8238-6EC35668E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657312"/>
            <a:ext cx="6993296" cy="188160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228600" y="487363"/>
            <a:ext cx="8626475" cy="6370637"/>
          </a:xfrm>
          <a:prstGeom prst="rect">
            <a:avLst/>
          </a:prstGeom>
          <a:noFill/>
          <a:ln w="9525">
            <a:noFill/>
            <a:miter lim="800000"/>
            <a:headEnd/>
            <a:tailEnd/>
          </a:ln>
        </p:spPr>
        <p:txBody>
          <a:bodyPr>
            <a:spAutoFit/>
          </a:bodyPr>
          <a:lstStyle/>
          <a:p>
            <a:r>
              <a:rPr lang="zh-CN" altLang="en-US" dirty="0"/>
              <a:t>数据依赖的有效且完备的公理系统及其推理规则。</a:t>
            </a:r>
          </a:p>
          <a:p>
            <a:endParaRPr lang="zh-CN" altLang="en-US" dirty="0"/>
          </a:p>
          <a:p>
            <a:r>
              <a:rPr lang="zh-CN" altLang="en-US" dirty="0"/>
              <a:t>公理系统</a:t>
            </a:r>
            <a:r>
              <a:rPr lang="en-US" altLang="zh-CN" dirty="0">
                <a:latin typeface="Times New Roman" pitchFamily="18" charset="0"/>
              </a:rPr>
              <a:t>——</a:t>
            </a:r>
            <a:endParaRPr lang="en-US" altLang="zh-CN" dirty="0"/>
          </a:p>
          <a:p>
            <a:r>
              <a:rPr lang="en-US" altLang="zh-CN" dirty="0"/>
              <a:t>A1:</a:t>
            </a:r>
            <a:r>
              <a:rPr lang="zh-CN" altLang="en-US" dirty="0"/>
              <a:t>函数依赖的自反律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Y  X  U</a:t>
            </a:r>
            <a:r>
              <a:rPr lang="zh-CN" altLang="en-US" dirty="0">
                <a:latin typeface="Arial" pitchFamily="34" charset="0"/>
                <a:sym typeface="Symbol" pitchFamily="18" charset="2"/>
              </a:rPr>
              <a:t>， 则</a:t>
            </a:r>
            <a:r>
              <a:rPr lang="en-US" altLang="zh-CN" dirty="0">
                <a:latin typeface="Arial" pitchFamily="34" charset="0"/>
                <a:sym typeface="Symbol" pitchFamily="18" charset="2"/>
              </a:rPr>
              <a:t>X  Y</a:t>
            </a:r>
            <a:r>
              <a:rPr lang="zh-CN" altLang="en-US" dirty="0"/>
              <a:t>；</a:t>
            </a:r>
          </a:p>
          <a:p>
            <a:r>
              <a:rPr lang="en-US" altLang="zh-CN" dirty="0"/>
              <a:t>A2:</a:t>
            </a:r>
            <a:r>
              <a:rPr lang="zh-CN" altLang="en-US" dirty="0"/>
              <a:t>函数依赖的增广律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X  Y </a:t>
            </a:r>
            <a:r>
              <a:rPr lang="zh-CN" altLang="en-US" dirty="0">
                <a:latin typeface="Arial" pitchFamily="34" charset="0"/>
                <a:sym typeface="Symbol" pitchFamily="18" charset="2"/>
              </a:rPr>
              <a:t>，</a:t>
            </a:r>
            <a:r>
              <a:rPr lang="en-US" altLang="zh-CN" dirty="0">
                <a:latin typeface="Arial" pitchFamily="34" charset="0"/>
                <a:sym typeface="Symbol" pitchFamily="18" charset="2"/>
              </a:rPr>
              <a:t>Z U</a:t>
            </a:r>
            <a:r>
              <a:rPr lang="zh-CN" altLang="en-US" dirty="0">
                <a:latin typeface="Arial" pitchFamily="34" charset="0"/>
                <a:sym typeface="Symbol" pitchFamily="18" charset="2"/>
              </a:rPr>
              <a:t>，则</a:t>
            </a:r>
            <a:r>
              <a:rPr lang="en-US" altLang="zh-CN" dirty="0">
                <a:latin typeface="Arial" pitchFamily="34" charset="0"/>
                <a:sym typeface="Symbol" pitchFamily="18" charset="2"/>
              </a:rPr>
              <a:t>XZ  YZ</a:t>
            </a:r>
            <a:r>
              <a:rPr lang="en-US" altLang="zh-CN" dirty="0"/>
              <a:t> </a:t>
            </a:r>
            <a:r>
              <a:rPr lang="zh-CN" altLang="en-US" dirty="0"/>
              <a:t>；</a:t>
            </a:r>
          </a:p>
          <a:p>
            <a:r>
              <a:rPr lang="en-US" altLang="zh-CN" dirty="0"/>
              <a:t>A3:</a:t>
            </a:r>
            <a:r>
              <a:rPr lang="zh-CN" altLang="en-US" dirty="0"/>
              <a:t>函数依赖的传递律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Y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Z</a:t>
            </a:r>
            <a:r>
              <a:rPr lang="en-US" altLang="zh-CN" dirty="0"/>
              <a:t> </a:t>
            </a:r>
            <a:r>
              <a:rPr lang="zh-CN" altLang="en-US" dirty="0"/>
              <a:t>；</a:t>
            </a:r>
          </a:p>
          <a:p>
            <a:r>
              <a:rPr lang="en-US" altLang="zh-CN" dirty="0">
                <a:solidFill>
                  <a:srgbClr val="3333FF"/>
                </a:solidFill>
              </a:rPr>
              <a:t>A4:</a:t>
            </a:r>
            <a:r>
              <a:rPr lang="zh-CN" altLang="en-US" dirty="0">
                <a:solidFill>
                  <a:srgbClr val="3333FF"/>
                </a:solidFill>
              </a:rPr>
              <a:t>若</a:t>
            </a:r>
            <a:r>
              <a:rPr lang="en-US" altLang="zh-CN" dirty="0">
                <a:solidFill>
                  <a:srgbClr val="3333FF"/>
                </a:solidFill>
              </a:rPr>
              <a:t>X</a:t>
            </a:r>
            <a:r>
              <a:rPr lang="en-US" altLang="zh-CN" dirty="0">
                <a:solidFill>
                  <a:srgbClr val="3333FF"/>
                </a:solidFill>
                <a:sym typeface="Symbol" pitchFamily="18" charset="2"/>
              </a:rPr>
              <a:t>  </a:t>
            </a:r>
            <a:r>
              <a:rPr lang="en-US" altLang="zh-CN" dirty="0">
                <a:solidFill>
                  <a:srgbClr val="3333FF"/>
                </a:solidFill>
              </a:rPr>
              <a:t>Y</a:t>
            </a:r>
            <a:r>
              <a:rPr lang="zh-CN" altLang="en-US" dirty="0">
                <a:solidFill>
                  <a:srgbClr val="3333FF"/>
                </a:solidFill>
              </a:rPr>
              <a:t>，</a:t>
            </a:r>
            <a:r>
              <a:rPr lang="en-US" altLang="zh-CN" dirty="0">
                <a:solidFill>
                  <a:srgbClr val="3333FF"/>
                </a:solidFill>
              </a:rPr>
              <a:t>V</a:t>
            </a:r>
            <a:r>
              <a:rPr lang="en-US" altLang="zh-CN" dirty="0">
                <a:solidFill>
                  <a:srgbClr val="3333FF"/>
                </a:solidFill>
                <a:sym typeface="Symbol" pitchFamily="18" charset="2"/>
              </a:rPr>
              <a:t></a:t>
            </a:r>
            <a:r>
              <a:rPr lang="en-US" altLang="zh-CN" dirty="0">
                <a:solidFill>
                  <a:srgbClr val="3333FF"/>
                </a:solidFill>
              </a:rPr>
              <a:t>W </a:t>
            </a:r>
            <a:r>
              <a:rPr lang="en-US" altLang="zh-CN" dirty="0">
                <a:solidFill>
                  <a:srgbClr val="3333FF"/>
                </a:solidFill>
                <a:sym typeface="Symbol" pitchFamily="18" charset="2"/>
              </a:rPr>
              <a:t></a:t>
            </a:r>
            <a:r>
              <a:rPr lang="en-US" altLang="zh-CN" dirty="0">
                <a:solidFill>
                  <a:srgbClr val="3333FF"/>
                </a:solidFill>
              </a:rPr>
              <a:t> U</a:t>
            </a:r>
            <a:r>
              <a:rPr lang="zh-CN" altLang="en-US" dirty="0">
                <a:solidFill>
                  <a:srgbClr val="3333FF"/>
                </a:solidFill>
              </a:rPr>
              <a:t>，则</a:t>
            </a:r>
            <a:r>
              <a:rPr lang="en-US" altLang="zh-CN" dirty="0">
                <a:solidFill>
                  <a:srgbClr val="3333FF"/>
                </a:solidFill>
              </a:rPr>
              <a:t>XW </a:t>
            </a:r>
            <a:r>
              <a:rPr lang="en-US" altLang="zh-CN" dirty="0">
                <a:solidFill>
                  <a:srgbClr val="3333FF"/>
                </a:solidFill>
                <a:sym typeface="Symbol" pitchFamily="18" charset="2"/>
              </a:rPr>
              <a:t></a:t>
            </a:r>
            <a:r>
              <a:rPr lang="en-US" altLang="zh-CN" dirty="0">
                <a:solidFill>
                  <a:srgbClr val="3333FF"/>
                </a:solidFill>
              </a:rPr>
              <a:t> </a:t>
            </a:r>
            <a:r>
              <a:rPr lang="en-US" altLang="zh-CN" dirty="0">
                <a:solidFill>
                  <a:srgbClr val="3333FF"/>
                </a:solidFill>
                <a:sym typeface="Symbol" pitchFamily="18" charset="2"/>
              </a:rPr>
              <a:t></a:t>
            </a:r>
            <a:r>
              <a:rPr lang="en-US" altLang="zh-CN" dirty="0">
                <a:solidFill>
                  <a:srgbClr val="3333FF"/>
                </a:solidFill>
              </a:rPr>
              <a:t> YV</a:t>
            </a:r>
            <a:r>
              <a:rPr lang="zh-CN" altLang="en-US" dirty="0">
                <a:solidFill>
                  <a:srgbClr val="3333FF"/>
                </a:solidFill>
              </a:rPr>
              <a:t>；</a:t>
            </a:r>
          </a:p>
          <a:p>
            <a:r>
              <a:rPr lang="en-US" altLang="zh-CN" dirty="0">
                <a:solidFill>
                  <a:srgbClr val="3333FF"/>
                </a:solidFill>
              </a:rPr>
              <a:t>A5:</a:t>
            </a:r>
            <a:r>
              <a:rPr lang="zh-CN" altLang="en-US" dirty="0">
                <a:solidFill>
                  <a:srgbClr val="3333FF"/>
                </a:solidFill>
              </a:rPr>
              <a:t>多值依赖的对称性</a:t>
            </a:r>
          </a:p>
          <a:p>
            <a:r>
              <a:rPr lang="zh-CN" altLang="en-US" dirty="0">
                <a:solidFill>
                  <a:srgbClr val="3333FF"/>
                </a:solidFill>
                <a:latin typeface="Times New Roman" pitchFamily="18" charset="0"/>
              </a:rPr>
              <a:t>	若</a:t>
            </a:r>
            <a:r>
              <a:rPr lang="en-US" altLang="zh-CN" dirty="0">
                <a:solidFill>
                  <a:srgbClr val="3333FF"/>
                </a:solidFill>
                <a:latin typeface="Times New Roman" pitchFamily="18" charset="0"/>
              </a:rPr>
              <a:t>X→→</a:t>
            </a:r>
            <a:r>
              <a:rPr lang="en-US" altLang="zh-CN" dirty="0">
                <a:solidFill>
                  <a:srgbClr val="3333FF"/>
                </a:solidFill>
              </a:rPr>
              <a:t>Y</a:t>
            </a:r>
            <a:r>
              <a:rPr lang="zh-CN" altLang="en-US" dirty="0">
                <a:solidFill>
                  <a:srgbClr val="3333FF"/>
                </a:solidFill>
                <a:latin typeface="Times New Roman" pitchFamily="18" charset="0"/>
              </a:rPr>
              <a:t>，则</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Z</a:t>
            </a:r>
            <a:r>
              <a:rPr lang="zh-CN" altLang="en-US" dirty="0">
                <a:solidFill>
                  <a:srgbClr val="3333FF"/>
                </a:solidFill>
                <a:latin typeface="Times New Roman" pitchFamily="18" charset="0"/>
              </a:rPr>
              <a:t>，其中</a:t>
            </a:r>
            <a:r>
              <a:rPr lang="en-US" altLang="zh-CN" dirty="0">
                <a:solidFill>
                  <a:srgbClr val="3333FF"/>
                </a:solidFill>
              </a:rPr>
              <a:t>Z=U-X-Y</a:t>
            </a:r>
            <a:r>
              <a:rPr lang="zh-CN" altLang="en-US" dirty="0">
                <a:solidFill>
                  <a:srgbClr val="3333FF"/>
                </a:solidFill>
              </a:rPr>
              <a:t>；</a:t>
            </a:r>
          </a:p>
          <a:p>
            <a:r>
              <a:rPr lang="en-US" altLang="zh-CN" dirty="0">
                <a:solidFill>
                  <a:srgbClr val="3333FF"/>
                </a:solidFill>
              </a:rPr>
              <a:t>A6:</a:t>
            </a:r>
            <a:r>
              <a:rPr lang="zh-CN" altLang="en-US" dirty="0">
                <a:solidFill>
                  <a:srgbClr val="3333FF"/>
                </a:solidFill>
              </a:rPr>
              <a:t>多值依赖的传递性</a:t>
            </a:r>
          </a:p>
          <a:p>
            <a:r>
              <a:rPr lang="zh-CN" altLang="en-US" dirty="0">
                <a:solidFill>
                  <a:srgbClr val="3333FF"/>
                </a:solidFill>
                <a:latin typeface="Times New Roman" pitchFamily="18" charset="0"/>
              </a:rPr>
              <a:t>	若</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Y</a:t>
            </a:r>
            <a:r>
              <a:rPr lang="zh-CN" altLang="en-US" dirty="0">
                <a:solidFill>
                  <a:srgbClr val="3333FF"/>
                </a:solidFill>
                <a:latin typeface="Times New Roman" pitchFamily="18" charset="0"/>
              </a:rPr>
              <a:t>，</a:t>
            </a:r>
            <a:r>
              <a:rPr lang="en-US" altLang="zh-CN" dirty="0">
                <a:solidFill>
                  <a:srgbClr val="3333FF"/>
                </a:solidFill>
              </a:rPr>
              <a:t>Y</a:t>
            </a:r>
            <a:r>
              <a:rPr lang="en-US" altLang="zh-CN" dirty="0">
                <a:solidFill>
                  <a:srgbClr val="3333FF"/>
                </a:solidFill>
                <a:latin typeface="Times New Roman" pitchFamily="18" charset="0"/>
              </a:rPr>
              <a:t>→→</a:t>
            </a:r>
            <a:r>
              <a:rPr lang="en-US" altLang="zh-CN" dirty="0">
                <a:solidFill>
                  <a:srgbClr val="3333FF"/>
                </a:solidFill>
              </a:rPr>
              <a:t>Z</a:t>
            </a:r>
            <a:r>
              <a:rPr lang="zh-CN" altLang="en-US" dirty="0">
                <a:solidFill>
                  <a:srgbClr val="3333FF"/>
                </a:solidFill>
                <a:latin typeface="Times New Roman" pitchFamily="18" charset="0"/>
              </a:rPr>
              <a:t>，则</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Z-Y</a:t>
            </a:r>
            <a:r>
              <a:rPr lang="zh-CN" altLang="en-US" dirty="0">
                <a:solidFill>
                  <a:srgbClr val="3333FF"/>
                </a:solidFill>
              </a:rPr>
              <a:t>；</a:t>
            </a:r>
          </a:p>
          <a:p>
            <a:r>
              <a:rPr lang="en-US" altLang="zh-CN" dirty="0">
                <a:solidFill>
                  <a:srgbClr val="3333FF"/>
                </a:solidFill>
              </a:rPr>
              <a:t>A7:</a:t>
            </a:r>
            <a:r>
              <a:rPr lang="zh-CN" altLang="en-US" dirty="0">
                <a:solidFill>
                  <a:srgbClr val="3333FF"/>
                </a:solidFill>
              </a:rPr>
              <a:t>多值依赖的复制规则</a:t>
            </a:r>
          </a:p>
          <a:p>
            <a:r>
              <a:rPr lang="zh-CN" altLang="en-US" dirty="0">
                <a:solidFill>
                  <a:srgbClr val="3333FF"/>
                </a:solidFill>
                <a:latin typeface="Times New Roman" pitchFamily="18" charset="0"/>
              </a:rPr>
              <a:t>	若</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Y</a:t>
            </a:r>
            <a:r>
              <a:rPr lang="zh-CN" altLang="en-US" dirty="0">
                <a:solidFill>
                  <a:srgbClr val="3333FF"/>
                </a:solidFill>
                <a:latin typeface="Times New Roman" pitchFamily="18" charset="0"/>
              </a:rPr>
              <a:t>，则</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Y</a:t>
            </a:r>
            <a:r>
              <a:rPr lang="zh-CN" altLang="en-US" dirty="0">
                <a:solidFill>
                  <a:srgbClr val="3333FF"/>
                </a:solidFill>
              </a:rPr>
              <a:t>；</a:t>
            </a:r>
          </a:p>
          <a:p>
            <a:r>
              <a:rPr lang="en-US" altLang="zh-CN" dirty="0">
                <a:solidFill>
                  <a:srgbClr val="3333FF"/>
                </a:solidFill>
              </a:rPr>
              <a:t>A8:</a:t>
            </a:r>
            <a:r>
              <a:rPr lang="zh-CN" altLang="en-US" dirty="0">
                <a:solidFill>
                  <a:srgbClr val="3333FF"/>
                </a:solidFill>
              </a:rPr>
              <a:t>若</a:t>
            </a:r>
            <a:r>
              <a:rPr lang="en-US" altLang="zh-CN" dirty="0">
                <a:solidFill>
                  <a:srgbClr val="3333FF"/>
                </a:solidFill>
              </a:rPr>
              <a:t>X </a:t>
            </a:r>
            <a:r>
              <a:rPr lang="en-US" altLang="zh-CN" dirty="0">
                <a:solidFill>
                  <a:srgbClr val="3333FF"/>
                </a:solidFill>
                <a:sym typeface="Symbol" pitchFamily="18" charset="2"/>
              </a:rPr>
              <a:t>  </a:t>
            </a:r>
            <a:r>
              <a:rPr lang="en-US" altLang="zh-CN" dirty="0">
                <a:solidFill>
                  <a:srgbClr val="3333FF"/>
                </a:solidFill>
              </a:rPr>
              <a:t>Y</a:t>
            </a:r>
            <a:r>
              <a:rPr lang="zh-CN" altLang="en-US" dirty="0">
                <a:solidFill>
                  <a:srgbClr val="3333FF"/>
                </a:solidFill>
              </a:rPr>
              <a:t>，</a:t>
            </a:r>
            <a:r>
              <a:rPr lang="en-US" altLang="zh-CN" dirty="0">
                <a:solidFill>
                  <a:srgbClr val="3333FF"/>
                </a:solidFill>
              </a:rPr>
              <a:t>W </a:t>
            </a:r>
            <a:r>
              <a:rPr lang="en-US" altLang="zh-CN" dirty="0">
                <a:solidFill>
                  <a:srgbClr val="3333FF"/>
                </a:solidFill>
                <a:sym typeface="Symbol" pitchFamily="18" charset="2"/>
              </a:rPr>
              <a:t></a:t>
            </a:r>
            <a:r>
              <a:rPr lang="en-US" altLang="zh-CN" dirty="0">
                <a:solidFill>
                  <a:srgbClr val="3333FF"/>
                </a:solidFill>
              </a:rPr>
              <a:t>Z</a:t>
            </a:r>
            <a:r>
              <a:rPr lang="zh-CN" altLang="en-US" dirty="0">
                <a:solidFill>
                  <a:srgbClr val="3333FF"/>
                </a:solidFill>
              </a:rPr>
              <a:t>，</a:t>
            </a:r>
            <a:r>
              <a:rPr lang="en-US" altLang="zh-CN" dirty="0">
                <a:solidFill>
                  <a:srgbClr val="3333FF"/>
                </a:solidFill>
              </a:rPr>
              <a:t>W</a:t>
            </a:r>
            <a:r>
              <a:rPr lang="en-US" altLang="zh-CN" dirty="0">
                <a:solidFill>
                  <a:srgbClr val="3333FF"/>
                </a:solidFill>
                <a:sym typeface="Symbol" pitchFamily="18" charset="2"/>
              </a:rPr>
              <a:t> </a:t>
            </a:r>
            <a:r>
              <a:rPr lang="en-US" altLang="zh-CN" dirty="0">
                <a:solidFill>
                  <a:srgbClr val="3333FF"/>
                </a:solidFill>
              </a:rPr>
              <a:t>Y=</a:t>
            </a:r>
            <a:r>
              <a:rPr lang="en-US" altLang="zh-CN" dirty="0">
                <a:solidFill>
                  <a:srgbClr val="3333FF"/>
                </a:solidFill>
                <a:sym typeface="Symbol" pitchFamily="18" charset="2"/>
              </a:rPr>
              <a:t> </a:t>
            </a:r>
            <a:r>
              <a:rPr lang="zh-CN" altLang="en-US" dirty="0">
                <a:solidFill>
                  <a:srgbClr val="3333FF"/>
                </a:solidFill>
              </a:rPr>
              <a:t>，</a:t>
            </a:r>
            <a:r>
              <a:rPr lang="en-US" altLang="zh-CN" dirty="0">
                <a:solidFill>
                  <a:srgbClr val="3333FF"/>
                </a:solidFill>
              </a:rPr>
              <a:t>Z </a:t>
            </a:r>
            <a:r>
              <a:rPr lang="en-US" altLang="zh-CN" dirty="0">
                <a:solidFill>
                  <a:srgbClr val="3333FF"/>
                </a:solidFill>
                <a:sym typeface="Symbol" pitchFamily="18" charset="2"/>
              </a:rPr>
              <a:t></a:t>
            </a:r>
            <a:r>
              <a:rPr lang="en-US" altLang="zh-CN" dirty="0">
                <a:solidFill>
                  <a:srgbClr val="3333FF"/>
                </a:solidFill>
              </a:rPr>
              <a:t> Y</a:t>
            </a:r>
            <a:r>
              <a:rPr lang="zh-CN" altLang="en-US" dirty="0">
                <a:solidFill>
                  <a:srgbClr val="3333FF"/>
                </a:solidFill>
              </a:rPr>
              <a:t>，则</a:t>
            </a:r>
            <a:r>
              <a:rPr lang="en-US" altLang="zh-CN" dirty="0">
                <a:solidFill>
                  <a:srgbClr val="3333FF"/>
                </a:solidFill>
              </a:rPr>
              <a:t>X </a:t>
            </a:r>
            <a:r>
              <a:rPr lang="en-US" altLang="zh-CN" dirty="0">
                <a:solidFill>
                  <a:srgbClr val="3333FF"/>
                </a:solidFill>
                <a:sym typeface="Symbol" pitchFamily="18" charset="2"/>
              </a:rPr>
              <a:t></a:t>
            </a:r>
            <a:r>
              <a:rPr lang="en-US" altLang="zh-CN" dirty="0">
                <a:solidFill>
                  <a:srgbClr val="3333FF"/>
                </a:solidFill>
              </a:rPr>
              <a:t> Z</a:t>
            </a:r>
            <a:r>
              <a:rPr lang="zh-CN" altLang="en-US" dirty="0">
                <a:solidFill>
                  <a:srgbClr val="3333FF"/>
                </a:solidFill>
              </a:rPr>
              <a:t>；</a:t>
            </a:r>
          </a:p>
        </p:txBody>
      </p:sp>
      <p:sp>
        <p:nvSpPr>
          <p:cNvPr id="3" name="灯片编号占位符 2"/>
          <p:cNvSpPr>
            <a:spLocks noGrp="1"/>
          </p:cNvSpPr>
          <p:nvPr>
            <p:ph type="sldNum" sz="quarter" idx="12"/>
          </p:nvPr>
        </p:nvSpPr>
        <p:spPr/>
        <p:txBody>
          <a:bodyPr/>
          <a:lstStyle/>
          <a:p>
            <a:pPr>
              <a:defRPr/>
            </a:pPr>
            <a:fld id="{B1317222-78EB-43EA-BB53-0F4680AAD2E0}" type="slidenum">
              <a:rPr lang="en-US" altLang="zh-CN" smtClean="0"/>
              <a:pPr>
                <a:defRPr/>
              </a:pPr>
              <a:t>100</a:t>
            </a:fld>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36525" y="828675"/>
            <a:ext cx="8855075" cy="3785652"/>
          </a:xfrm>
          <a:prstGeom prst="rect">
            <a:avLst/>
          </a:prstGeom>
          <a:noFill/>
          <a:ln w="9525">
            <a:noFill/>
            <a:miter lim="800000"/>
            <a:headEnd/>
            <a:tailEnd/>
          </a:ln>
        </p:spPr>
        <p:txBody>
          <a:bodyPr>
            <a:spAutoFit/>
          </a:bodyPr>
          <a:lstStyle/>
          <a:p>
            <a:r>
              <a:rPr lang="zh-CN" altLang="en-US" dirty="0">
                <a:solidFill>
                  <a:srgbClr val="3333FF"/>
                </a:solidFill>
              </a:rPr>
              <a:t>推理规则：</a:t>
            </a:r>
          </a:p>
          <a:p>
            <a:r>
              <a:rPr lang="en-US" altLang="zh-CN" dirty="0">
                <a:solidFill>
                  <a:srgbClr val="3333FF"/>
                </a:solidFill>
              </a:rPr>
              <a:t>1</a:t>
            </a:r>
            <a:r>
              <a:rPr lang="zh-CN" altLang="en-US" dirty="0">
                <a:solidFill>
                  <a:srgbClr val="3333FF"/>
                </a:solidFill>
              </a:rPr>
              <a:t>）</a:t>
            </a:r>
            <a:r>
              <a:rPr lang="zh-CN" altLang="en-US" dirty="0">
                <a:solidFill>
                  <a:srgbClr val="3333FF"/>
                </a:solidFill>
                <a:latin typeface="Times New Roman" pitchFamily="18" charset="0"/>
              </a:rPr>
              <a:t>并规则</a:t>
            </a:r>
            <a:endParaRPr lang="zh-CN" altLang="en-US" dirty="0">
              <a:solidFill>
                <a:srgbClr val="3333FF"/>
              </a:solidFill>
            </a:endParaRPr>
          </a:p>
          <a:p>
            <a:r>
              <a:rPr lang="zh-CN" altLang="en-US" dirty="0">
                <a:solidFill>
                  <a:srgbClr val="3333FF"/>
                </a:solidFill>
              </a:rPr>
              <a:t>若</a:t>
            </a:r>
            <a:r>
              <a:rPr lang="en-US" altLang="zh-CN" dirty="0">
                <a:solidFill>
                  <a:srgbClr val="3333FF"/>
                </a:solidFill>
              </a:rPr>
              <a:t>X→→Y</a:t>
            </a:r>
            <a:r>
              <a:rPr lang="zh-CN" altLang="en-US" dirty="0">
                <a:solidFill>
                  <a:srgbClr val="3333FF"/>
                </a:solidFill>
              </a:rPr>
              <a:t>，</a:t>
            </a:r>
            <a:r>
              <a:rPr lang="en-US" altLang="zh-CN" dirty="0">
                <a:solidFill>
                  <a:srgbClr val="3333FF"/>
                </a:solidFill>
              </a:rPr>
              <a:t>X→→Z</a:t>
            </a:r>
            <a:r>
              <a:rPr lang="zh-CN" altLang="en-US" dirty="0">
                <a:solidFill>
                  <a:srgbClr val="3333FF"/>
                </a:solidFill>
              </a:rPr>
              <a:t>，则</a:t>
            </a:r>
            <a:r>
              <a:rPr lang="en-US" altLang="zh-CN" dirty="0">
                <a:solidFill>
                  <a:srgbClr val="3333FF"/>
                </a:solidFill>
              </a:rPr>
              <a:t>X→→YZ</a:t>
            </a:r>
            <a:r>
              <a:rPr lang="zh-CN" altLang="en-US" dirty="0">
                <a:solidFill>
                  <a:srgbClr val="3333FF"/>
                </a:solidFill>
              </a:rPr>
              <a:t>；</a:t>
            </a:r>
          </a:p>
          <a:p>
            <a:r>
              <a:rPr lang="en-US" altLang="zh-CN" dirty="0">
                <a:solidFill>
                  <a:srgbClr val="3333FF"/>
                </a:solidFill>
              </a:rPr>
              <a:t>2</a:t>
            </a:r>
            <a:r>
              <a:rPr lang="zh-CN" altLang="en-US" dirty="0">
                <a:solidFill>
                  <a:srgbClr val="3333FF"/>
                </a:solidFill>
              </a:rPr>
              <a:t>）伪传递规则</a:t>
            </a:r>
          </a:p>
          <a:p>
            <a:r>
              <a:rPr lang="zh-CN" altLang="en-US" dirty="0">
                <a:solidFill>
                  <a:srgbClr val="3333FF"/>
                </a:solidFill>
              </a:rPr>
              <a:t>若</a:t>
            </a:r>
            <a:r>
              <a:rPr lang="en-US" altLang="zh-CN" dirty="0">
                <a:solidFill>
                  <a:srgbClr val="3333FF"/>
                </a:solidFill>
              </a:rPr>
              <a:t>X→→Y</a:t>
            </a:r>
            <a:r>
              <a:rPr lang="zh-CN" altLang="en-US" dirty="0">
                <a:solidFill>
                  <a:srgbClr val="3333FF"/>
                </a:solidFill>
              </a:rPr>
              <a:t>，</a:t>
            </a:r>
            <a:r>
              <a:rPr lang="en-US" altLang="zh-CN" dirty="0">
                <a:solidFill>
                  <a:srgbClr val="3333FF"/>
                </a:solidFill>
              </a:rPr>
              <a:t>WY→Z</a:t>
            </a:r>
            <a:r>
              <a:rPr lang="zh-CN" altLang="en-US" dirty="0">
                <a:solidFill>
                  <a:srgbClr val="3333FF"/>
                </a:solidFill>
              </a:rPr>
              <a:t>，则</a:t>
            </a:r>
            <a:r>
              <a:rPr lang="en-US" altLang="zh-CN" dirty="0">
                <a:solidFill>
                  <a:srgbClr val="3333FF"/>
                </a:solidFill>
              </a:rPr>
              <a:t>WX→→Z-WY</a:t>
            </a:r>
            <a:r>
              <a:rPr lang="zh-CN" altLang="en-US" dirty="0">
                <a:solidFill>
                  <a:srgbClr val="3333FF"/>
                </a:solidFill>
              </a:rPr>
              <a:t>；</a:t>
            </a:r>
          </a:p>
          <a:p>
            <a:r>
              <a:rPr lang="en-US" altLang="zh-CN" dirty="0">
                <a:solidFill>
                  <a:srgbClr val="3333FF"/>
                </a:solidFill>
              </a:rPr>
              <a:t>3</a:t>
            </a:r>
            <a:r>
              <a:rPr lang="zh-CN" altLang="en-US" dirty="0">
                <a:solidFill>
                  <a:srgbClr val="3333FF"/>
                </a:solidFill>
              </a:rPr>
              <a:t>）混合伪传递规则</a:t>
            </a:r>
          </a:p>
          <a:p>
            <a:r>
              <a:rPr lang="zh-CN" altLang="en-US" dirty="0">
                <a:solidFill>
                  <a:srgbClr val="3333FF"/>
                </a:solidFill>
              </a:rPr>
              <a:t>若</a:t>
            </a:r>
            <a:r>
              <a:rPr lang="en-US" altLang="zh-CN" dirty="0">
                <a:solidFill>
                  <a:srgbClr val="3333FF"/>
                </a:solidFill>
              </a:rPr>
              <a:t>X→→Y</a:t>
            </a:r>
            <a:r>
              <a:rPr lang="zh-CN" altLang="en-US" dirty="0">
                <a:solidFill>
                  <a:srgbClr val="3333FF"/>
                </a:solidFill>
              </a:rPr>
              <a:t>， </a:t>
            </a:r>
            <a:r>
              <a:rPr lang="en-US" altLang="zh-CN" dirty="0">
                <a:solidFill>
                  <a:srgbClr val="3333FF"/>
                </a:solidFill>
              </a:rPr>
              <a:t>XY→Z</a:t>
            </a:r>
            <a:r>
              <a:rPr lang="zh-CN" altLang="en-US" dirty="0">
                <a:solidFill>
                  <a:srgbClr val="3333FF"/>
                </a:solidFill>
              </a:rPr>
              <a:t>，则</a:t>
            </a:r>
            <a:r>
              <a:rPr lang="en-US" altLang="zh-CN" dirty="0">
                <a:solidFill>
                  <a:srgbClr val="3333FF"/>
                </a:solidFill>
              </a:rPr>
              <a:t>X→Z-Y</a:t>
            </a:r>
          </a:p>
          <a:p>
            <a:r>
              <a:rPr lang="en-US" altLang="zh-CN" dirty="0">
                <a:solidFill>
                  <a:srgbClr val="3333FF"/>
                </a:solidFill>
              </a:rPr>
              <a:t>4</a:t>
            </a:r>
            <a:r>
              <a:rPr lang="zh-CN" altLang="en-US" dirty="0">
                <a:solidFill>
                  <a:srgbClr val="3333FF"/>
                </a:solidFill>
              </a:rPr>
              <a:t>）分解规则</a:t>
            </a:r>
          </a:p>
          <a:p>
            <a:r>
              <a:rPr lang="zh-CN" altLang="en-US" dirty="0">
                <a:solidFill>
                  <a:srgbClr val="3333FF"/>
                </a:solidFill>
              </a:rPr>
              <a:t>若</a:t>
            </a:r>
            <a:r>
              <a:rPr lang="en-US" altLang="zh-CN" dirty="0">
                <a:solidFill>
                  <a:srgbClr val="3333FF"/>
                </a:solidFill>
              </a:rPr>
              <a:t>X→→Y</a:t>
            </a:r>
            <a:r>
              <a:rPr lang="zh-CN" altLang="en-US" dirty="0">
                <a:solidFill>
                  <a:srgbClr val="3333FF"/>
                </a:solidFill>
              </a:rPr>
              <a:t>， </a:t>
            </a:r>
            <a:r>
              <a:rPr lang="en-US" altLang="zh-CN" dirty="0">
                <a:solidFill>
                  <a:srgbClr val="3333FF"/>
                </a:solidFill>
              </a:rPr>
              <a:t>X→Z</a:t>
            </a:r>
            <a:r>
              <a:rPr lang="zh-CN" altLang="en-US" dirty="0">
                <a:solidFill>
                  <a:srgbClr val="3333FF"/>
                </a:solidFill>
              </a:rPr>
              <a:t>，则</a:t>
            </a:r>
            <a:r>
              <a:rPr lang="en-US" altLang="zh-CN" dirty="0">
                <a:solidFill>
                  <a:srgbClr val="3333FF"/>
                </a:solidFill>
              </a:rPr>
              <a:t>X →→ Y </a:t>
            </a:r>
            <a:r>
              <a:rPr lang="en-US" altLang="zh-CN" dirty="0">
                <a:solidFill>
                  <a:srgbClr val="3333FF"/>
                </a:solidFill>
                <a:sym typeface="Symbol" pitchFamily="18" charset="2"/>
              </a:rPr>
              <a:t></a:t>
            </a:r>
            <a:r>
              <a:rPr lang="en-US" altLang="zh-CN" dirty="0">
                <a:solidFill>
                  <a:srgbClr val="3333FF"/>
                </a:solidFill>
              </a:rPr>
              <a:t> Z</a:t>
            </a:r>
            <a:r>
              <a:rPr lang="zh-CN" altLang="en-US" dirty="0">
                <a:solidFill>
                  <a:srgbClr val="3333FF"/>
                </a:solidFill>
              </a:rPr>
              <a:t>， </a:t>
            </a:r>
            <a:r>
              <a:rPr lang="en-US" altLang="zh-CN" dirty="0">
                <a:solidFill>
                  <a:srgbClr val="3333FF"/>
                </a:solidFill>
              </a:rPr>
              <a:t>X →→ Y</a:t>
            </a:r>
            <a:r>
              <a:rPr lang="zh-CN" altLang="en-US" dirty="0">
                <a:solidFill>
                  <a:srgbClr val="3333FF"/>
                </a:solidFill>
                <a:sym typeface="Symbol" pitchFamily="18" charset="2"/>
              </a:rPr>
              <a:t>－</a:t>
            </a:r>
            <a:r>
              <a:rPr lang="en-US" altLang="zh-CN" dirty="0">
                <a:solidFill>
                  <a:srgbClr val="3333FF"/>
                </a:solidFill>
              </a:rPr>
              <a:t>Z</a:t>
            </a:r>
            <a:r>
              <a:rPr lang="zh-CN" altLang="en-US" dirty="0">
                <a:solidFill>
                  <a:srgbClr val="3333FF"/>
                </a:solidFill>
              </a:rPr>
              <a:t>，</a:t>
            </a:r>
          </a:p>
          <a:p>
            <a:r>
              <a:rPr lang="en-US" altLang="zh-CN" dirty="0">
                <a:solidFill>
                  <a:srgbClr val="3333FF"/>
                </a:solidFill>
              </a:rPr>
              <a:t>X →→ Z</a:t>
            </a:r>
            <a:r>
              <a:rPr lang="zh-CN" altLang="en-US" dirty="0">
                <a:solidFill>
                  <a:srgbClr val="3333FF"/>
                </a:solidFill>
                <a:sym typeface="Symbol" pitchFamily="18" charset="2"/>
              </a:rPr>
              <a:t>－</a:t>
            </a:r>
            <a:r>
              <a:rPr lang="en-US" altLang="zh-CN" dirty="0">
                <a:solidFill>
                  <a:srgbClr val="3333FF"/>
                </a:solidFill>
              </a:rPr>
              <a:t>Y</a:t>
            </a:r>
            <a:r>
              <a:rPr lang="zh-CN" altLang="en-US" dirty="0">
                <a:solidFill>
                  <a:srgbClr val="3333FF"/>
                </a:solidFill>
              </a:rPr>
              <a:t>，</a:t>
            </a:r>
          </a:p>
        </p:txBody>
      </p:sp>
      <p:sp>
        <p:nvSpPr>
          <p:cNvPr id="3" name="灯片编号占位符 2"/>
          <p:cNvSpPr>
            <a:spLocks noGrp="1"/>
          </p:cNvSpPr>
          <p:nvPr>
            <p:ph type="sldNum" sz="quarter" idx="12"/>
          </p:nvPr>
        </p:nvSpPr>
        <p:spPr/>
        <p:txBody>
          <a:bodyPr/>
          <a:lstStyle/>
          <a:p>
            <a:pPr>
              <a:defRPr/>
            </a:pPr>
            <a:fld id="{1468C6B9-DE96-43EF-B119-B3502E62D684}" type="slidenum">
              <a:rPr lang="en-US" altLang="zh-CN" smtClean="0"/>
              <a:pPr>
                <a:defRPr/>
              </a:pPr>
              <a:t>101</a:t>
            </a:fld>
            <a:endParaRPr lang="en-US" altLang="zh-CN"/>
          </a:p>
        </p:txBody>
      </p:sp>
      <p:sp>
        <p:nvSpPr>
          <p:cNvPr id="2" name="圆角矩形标注 1"/>
          <p:cNvSpPr/>
          <p:nvPr/>
        </p:nvSpPr>
        <p:spPr>
          <a:xfrm>
            <a:off x="1691680" y="5013176"/>
            <a:ext cx="1224136" cy="612648"/>
          </a:xfrm>
          <a:prstGeom prst="wedgeRoundRectCallout">
            <a:avLst>
              <a:gd name="adj1" fmla="val -64583"/>
              <a:gd name="adj2" fmla="val -851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知识？</a:t>
            </a:r>
          </a:p>
        </p:txBody>
      </p:sp>
      <p:sp>
        <p:nvSpPr>
          <p:cNvPr id="5" name="圆角矩形标注 4"/>
          <p:cNvSpPr/>
          <p:nvPr/>
        </p:nvSpPr>
        <p:spPr>
          <a:xfrm>
            <a:off x="3339926" y="5013176"/>
            <a:ext cx="1224136" cy="612648"/>
          </a:xfrm>
          <a:prstGeom prst="wedgeRoundRectCallout">
            <a:avLst>
              <a:gd name="adj1" fmla="val -64583"/>
              <a:gd name="adj2" fmla="val -851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安全？</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错误理解应用的语义规则对于模式设计有哪些影响？</a:t>
            </a:r>
            <a:endParaRPr lang="en-US" altLang="zh-CN" dirty="0"/>
          </a:p>
          <a:p>
            <a:pPr marL="0" indent="0">
              <a:buNone/>
            </a:pPr>
            <a:r>
              <a:rPr lang="en-US" altLang="zh-CN" sz="2400" dirty="0"/>
              <a:t>     </a:t>
            </a:r>
            <a:r>
              <a:rPr lang="zh-CN" altLang="zh-CN" sz="2400" dirty="0"/>
              <a:t>如果未能正确理解应用的某些语义规则，可能会对关系模式设计造成什么影响？</a:t>
            </a:r>
            <a:endParaRPr lang="en-US" altLang="zh-CN" sz="2400" dirty="0"/>
          </a:p>
          <a:p>
            <a:pPr marL="0" indent="0">
              <a:buNone/>
            </a:pPr>
            <a:endParaRPr lang="en-US" altLang="zh-CN" sz="2400" dirty="0"/>
          </a:p>
          <a:p>
            <a:r>
              <a:rPr lang="zh-CN" altLang="zh-CN" dirty="0"/>
              <a:t>如何设计一个关系规范化处理的程序？</a:t>
            </a:r>
            <a:endParaRPr lang="en-US" altLang="zh-CN" dirty="0"/>
          </a:p>
          <a:p>
            <a:pPr marL="0" indent="0">
              <a:buNone/>
            </a:pPr>
            <a:r>
              <a:rPr lang="en-US" altLang="zh-CN" sz="2400" dirty="0"/>
              <a:t>     </a:t>
            </a:r>
            <a:r>
              <a:rPr lang="zh-CN" altLang="zh-CN" sz="2400" dirty="0"/>
              <a:t>如何设计一个程序，使其能对给定的关系模式自动地进行必要的关系规范化处理（比如规范到</a:t>
            </a:r>
            <a:r>
              <a:rPr lang="en-US" altLang="zh-CN" sz="2400" dirty="0"/>
              <a:t>3NF</a:t>
            </a:r>
            <a:r>
              <a:rPr lang="zh-CN" altLang="zh-CN" sz="2400" dirty="0"/>
              <a:t>）？</a:t>
            </a: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102</a:t>
            </a:fld>
            <a:endParaRPr lang="en-US" altLang="zh-CN"/>
          </a:p>
        </p:txBody>
      </p:sp>
    </p:spTree>
    <p:extLst>
      <p:ext uri="{BB962C8B-B14F-4D97-AF65-F5344CB8AC3E}">
        <p14:creationId xmlns:p14="http://schemas.microsoft.com/office/powerpoint/2010/main" val="49594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735013"/>
            <a:ext cx="8626475" cy="1200329"/>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目标</a:t>
            </a:r>
            <a:endParaRPr lang="zh-CN" altLang="en-US" b="1" dirty="0">
              <a:latin typeface="Arial" pitchFamily="34" charset="0"/>
              <a:cs typeface="Arial" pitchFamily="34" charset="0"/>
            </a:endParaRPr>
          </a:p>
          <a:p>
            <a:r>
              <a:rPr lang="zh-CN" altLang="en-US" dirty="0">
                <a:solidFill>
                  <a:srgbClr val="FF0000"/>
                </a:solidFill>
                <a:latin typeface="Times New Roman" pitchFamily="18" charset="0"/>
              </a:rPr>
              <a:t>概念单一化：</a:t>
            </a:r>
            <a:r>
              <a:rPr lang="zh-CN" altLang="en-US" dirty="0">
                <a:latin typeface="Times New Roman" pitchFamily="18" charset="0"/>
              </a:rPr>
              <a:t>一个关系模式表示一个概念，一个实体，</a:t>
            </a:r>
            <a:r>
              <a:rPr lang="zh-CN" altLang="en-US" dirty="0">
                <a:solidFill>
                  <a:srgbClr val="FF0000"/>
                </a:solidFill>
                <a:latin typeface="Times New Roman" pitchFamily="18" charset="0"/>
              </a:rPr>
              <a:t>一个实体间联系</a:t>
            </a:r>
            <a:r>
              <a:rPr lang="zh-CN" altLang="en-US" dirty="0">
                <a:latin typeface="Times New Roman" pitchFamily="18" charset="0"/>
              </a:rPr>
              <a:t>；</a:t>
            </a:r>
            <a:r>
              <a:rPr lang="zh-CN" altLang="en-US" dirty="0">
                <a:latin typeface="宋体" pitchFamily="2" charset="-122"/>
              </a:rPr>
              <a:t>多余部分分解出去。</a:t>
            </a:r>
            <a:r>
              <a:rPr lang="zh-CN" altLang="en-US" dirty="0"/>
              <a:t> </a:t>
            </a:r>
          </a:p>
        </p:txBody>
      </p:sp>
      <p:sp>
        <p:nvSpPr>
          <p:cNvPr id="39939" name="AutoShape 3"/>
          <p:cNvSpPr>
            <a:spLocks noChangeArrowheads="1"/>
          </p:cNvSpPr>
          <p:nvPr/>
        </p:nvSpPr>
        <p:spPr bwMode="auto">
          <a:xfrm>
            <a:off x="8316913" y="184482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6798653-B364-43AF-B9CF-4BFEB6B1D53D}" type="slidenum">
              <a:rPr lang="en-US" altLang="zh-CN" smtClean="0"/>
              <a:pPr>
                <a:defRPr/>
              </a:pPr>
              <a:t>11</a:t>
            </a:fld>
            <a:endParaRPr lang="en-US" altLang="zh-CN"/>
          </a:p>
        </p:txBody>
      </p:sp>
      <p:sp>
        <p:nvSpPr>
          <p:cNvPr id="6" name="圆角矩形标注 5"/>
          <p:cNvSpPr/>
          <p:nvPr/>
        </p:nvSpPr>
        <p:spPr>
          <a:xfrm>
            <a:off x="4279038" y="2359743"/>
            <a:ext cx="3551746" cy="1263253"/>
          </a:xfrm>
          <a:prstGeom prst="wedgeRoundRectCallout">
            <a:avLst>
              <a:gd name="adj1" fmla="val -64726"/>
              <a:gd name="adj2" fmla="val -497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尽量不要让一个属性受到除主属性外其他属性的影响</a:t>
            </a:r>
          </a:p>
        </p:txBody>
      </p:sp>
      <p:sp>
        <p:nvSpPr>
          <p:cNvPr id="7" name="矩形 6">
            <a:extLst>
              <a:ext uri="{FF2B5EF4-FFF2-40B4-BE49-F238E27FC236}">
                <a16:creationId xmlns:a16="http://schemas.microsoft.com/office/drawing/2014/main" id="{D62400EE-3D15-4894-8D5A-05B8F8887746}"/>
              </a:ext>
            </a:extLst>
          </p:cNvPr>
          <p:cNvSpPr/>
          <p:nvPr/>
        </p:nvSpPr>
        <p:spPr>
          <a:xfrm>
            <a:off x="3576439" y="3978372"/>
            <a:ext cx="720080"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课</a:t>
            </a:r>
          </a:p>
        </p:txBody>
      </p:sp>
      <p:sp>
        <p:nvSpPr>
          <p:cNvPr id="8" name="矩形 7">
            <a:extLst>
              <a:ext uri="{FF2B5EF4-FFF2-40B4-BE49-F238E27FC236}">
                <a16:creationId xmlns:a16="http://schemas.microsoft.com/office/drawing/2014/main" id="{197F753B-A165-479F-86CC-83F9634E1556}"/>
              </a:ext>
            </a:extLst>
          </p:cNvPr>
          <p:cNvSpPr/>
          <p:nvPr/>
        </p:nvSpPr>
        <p:spPr>
          <a:xfrm>
            <a:off x="6401916" y="3978371"/>
            <a:ext cx="892324"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教师</a:t>
            </a:r>
          </a:p>
        </p:txBody>
      </p:sp>
      <p:sp>
        <p:nvSpPr>
          <p:cNvPr id="9" name="流程图: 决策 8">
            <a:extLst>
              <a:ext uri="{FF2B5EF4-FFF2-40B4-BE49-F238E27FC236}">
                <a16:creationId xmlns:a16="http://schemas.microsoft.com/office/drawing/2014/main" id="{0A1A7629-E6DA-4021-8E52-B3B1B5B4E312}"/>
              </a:ext>
            </a:extLst>
          </p:cNvPr>
          <p:cNvSpPr/>
          <p:nvPr/>
        </p:nvSpPr>
        <p:spPr>
          <a:xfrm>
            <a:off x="4932040" y="3854052"/>
            <a:ext cx="914400" cy="729586"/>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E449B216-E8DC-48E3-8B6E-EAAAB43A5CB2}"/>
              </a:ext>
            </a:extLst>
          </p:cNvPr>
          <p:cNvCxnSpPr>
            <a:cxnSpLocks/>
            <a:endCxn id="7" idx="3"/>
          </p:cNvCxnSpPr>
          <p:nvPr/>
        </p:nvCxnSpPr>
        <p:spPr>
          <a:xfrm flipH="1">
            <a:off x="4296519" y="4202628"/>
            <a:ext cx="6355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2B71575-1B95-4805-8C88-0BE519BE5AE7}"/>
              </a:ext>
            </a:extLst>
          </p:cNvPr>
          <p:cNvCxnSpPr>
            <a:cxnSpLocks/>
            <a:stCxn id="9" idx="3"/>
          </p:cNvCxnSpPr>
          <p:nvPr/>
        </p:nvCxnSpPr>
        <p:spPr>
          <a:xfrm>
            <a:off x="5846440" y="4218845"/>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E2D16D0-98D3-4B3D-99C3-FE2EAEA4954B}"/>
              </a:ext>
            </a:extLst>
          </p:cNvPr>
          <p:cNvSpPr txBox="1"/>
          <p:nvPr/>
        </p:nvSpPr>
        <p:spPr>
          <a:xfrm>
            <a:off x="5865521" y="3783342"/>
            <a:ext cx="380232" cy="461665"/>
          </a:xfrm>
          <a:prstGeom prst="rect">
            <a:avLst/>
          </a:prstGeom>
          <a:noFill/>
        </p:spPr>
        <p:txBody>
          <a:bodyPr wrap="none" rtlCol="0">
            <a:spAutoFit/>
          </a:bodyPr>
          <a:lstStyle/>
          <a:p>
            <a:r>
              <a:rPr lang="en-US" altLang="zh-CN" dirty="0"/>
              <a:t>n</a:t>
            </a:r>
            <a:endParaRPr lang="zh-CN" altLang="en-US" dirty="0"/>
          </a:p>
        </p:txBody>
      </p:sp>
      <p:sp>
        <p:nvSpPr>
          <p:cNvPr id="13" name="文本框 12">
            <a:extLst>
              <a:ext uri="{FF2B5EF4-FFF2-40B4-BE49-F238E27FC236}">
                <a16:creationId xmlns:a16="http://schemas.microsoft.com/office/drawing/2014/main" id="{8B876156-2790-45E6-A377-53E601C88608}"/>
              </a:ext>
            </a:extLst>
          </p:cNvPr>
          <p:cNvSpPr txBox="1"/>
          <p:nvPr/>
        </p:nvSpPr>
        <p:spPr>
          <a:xfrm>
            <a:off x="4524487" y="3783343"/>
            <a:ext cx="380232" cy="461665"/>
          </a:xfrm>
          <a:prstGeom prst="rect">
            <a:avLst/>
          </a:prstGeom>
          <a:noFill/>
        </p:spPr>
        <p:txBody>
          <a:bodyPr wrap="none" rtlCol="0">
            <a:spAutoFit/>
          </a:bodyPr>
          <a:lstStyle/>
          <a:p>
            <a:r>
              <a:rPr lang="en-US" altLang="zh-CN" dirty="0"/>
              <a:t>1</a:t>
            </a:r>
            <a:endParaRPr lang="zh-CN" altLang="en-US" dirty="0"/>
          </a:p>
        </p:txBody>
      </p:sp>
      <p:sp>
        <p:nvSpPr>
          <p:cNvPr id="14" name="矩形 13">
            <a:extLst>
              <a:ext uri="{FF2B5EF4-FFF2-40B4-BE49-F238E27FC236}">
                <a16:creationId xmlns:a16="http://schemas.microsoft.com/office/drawing/2014/main" id="{0FBB1028-997A-48CE-9A62-030BDDB34D85}"/>
              </a:ext>
            </a:extLst>
          </p:cNvPr>
          <p:cNvSpPr/>
          <p:nvPr/>
        </p:nvSpPr>
        <p:spPr>
          <a:xfrm>
            <a:off x="790551" y="3962676"/>
            <a:ext cx="990600"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学生</a:t>
            </a:r>
          </a:p>
        </p:txBody>
      </p:sp>
      <p:sp>
        <p:nvSpPr>
          <p:cNvPr id="15" name="流程图: 决策 14">
            <a:extLst>
              <a:ext uri="{FF2B5EF4-FFF2-40B4-BE49-F238E27FC236}">
                <a16:creationId xmlns:a16="http://schemas.microsoft.com/office/drawing/2014/main" id="{572B4491-F276-431C-B428-B1AF2BBE5155}"/>
              </a:ext>
            </a:extLst>
          </p:cNvPr>
          <p:cNvSpPr/>
          <p:nvPr/>
        </p:nvSpPr>
        <p:spPr>
          <a:xfrm>
            <a:off x="2314551" y="4014176"/>
            <a:ext cx="914400" cy="37690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C4FECC18-250C-4304-8C22-4C50355DEC06}"/>
              </a:ext>
            </a:extLst>
          </p:cNvPr>
          <p:cNvCxnSpPr>
            <a:cxnSpLocks/>
          </p:cNvCxnSpPr>
          <p:nvPr/>
        </p:nvCxnSpPr>
        <p:spPr>
          <a:xfrm flipH="1" flipV="1">
            <a:off x="1781151" y="4202629"/>
            <a:ext cx="59474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0804E0B-48F7-483A-AB1C-7D20A685A35B}"/>
              </a:ext>
            </a:extLst>
          </p:cNvPr>
          <p:cNvCxnSpPr>
            <a:cxnSpLocks/>
          </p:cNvCxnSpPr>
          <p:nvPr/>
        </p:nvCxnSpPr>
        <p:spPr>
          <a:xfrm flipH="1">
            <a:off x="3228951" y="4213424"/>
            <a:ext cx="3349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FCA11BB-9B10-4F4D-A394-0E3C312F1B29}"/>
              </a:ext>
            </a:extLst>
          </p:cNvPr>
          <p:cNvSpPr txBox="1"/>
          <p:nvPr/>
        </p:nvSpPr>
        <p:spPr>
          <a:xfrm>
            <a:off x="3115803" y="3771802"/>
            <a:ext cx="380232" cy="461665"/>
          </a:xfrm>
          <a:prstGeom prst="rect">
            <a:avLst/>
          </a:prstGeom>
          <a:noFill/>
        </p:spPr>
        <p:txBody>
          <a:bodyPr wrap="none" rtlCol="0">
            <a:spAutoFit/>
          </a:bodyPr>
          <a:lstStyle/>
          <a:p>
            <a:r>
              <a:rPr lang="en-US" altLang="zh-CN" dirty="0"/>
              <a:t>n</a:t>
            </a:r>
            <a:endParaRPr lang="zh-CN" altLang="en-US" dirty="0"/>
          </a:p>
        </p:txBody>
      </p:sp>
      <p:sp>
        <p:nvSpPr>
          <p:cNvPr id="25" name="文本框 24">
            <a:extLst>
              <a:ext uri="{FF2B5EF4-FFF2-40B4-BE49-F238E27FC236}">
                <a16:creationId xmlns:a16="http://schemas.microsoft.com/office/drawing/2014/main" id="{656C0952-5E8C-449C-88D9-27ADEAC9BE9C}"/>
              </a:ext>
            </a:extLst>
          </p:cNvPr>
          <p:cNvSpPr txBox="1"/>
          <p:nvPr/>
        </p:nvSpPr>
        <p:spPr>
          <a:xfrm>
            <a:off x="1844369" y="3771801"/>
            <a:ext cx="484428" cy="461665"/>
          </a:xfrm>
          <a:prstGeom prst="rect">
            <a:avLst/>
          </a:prstGeom>
          <a:noFill/>
        </p:spPr>
        <p:txBody>
          <a:bodyPr wrap="none" rtlCol="0">
            <a:spAutoFit/>
          </a:bodyPr>
          <a:lstStyle/>
          <a:p>
            <a:r>
              <a:rPr lang="en-US" altLang="zh-CN" dirty="0"/>
              <a:t>m</a:t>
            </a:r>
            <a:endParaRPr lang="zh-CN" altLang="en-US" dirty="0"/>
          </a:p>
        </p:txBody>
      </p:sp>
    </p:spTree>
    <p:extLst>
      <p:ext uri="{BB962C8B-B14F-4D97-AF65-F5344CB8AC3E}">
        <p14:creationId xmlns:p14="http://schemas.microsoft.com/office/powerpoint/2010/main" val="335119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365125" y="625475"/>
            <a:ext cx="8397875" cy="3416320"/>
          </a:xfrm>
          <a:prstGeom prst="rect">
            <a:avLst/>
          </a:prstGeom>
          <a:noFill/>
          <a:ln w="9525">
            <a:noFill/>
            <a:miter lim="800000"/>
            <a:headEnd/>
            <a:tailEnd/>
          </a:ln>
        </p:spPr>
        <p:txBody>
          <a:bodyPr>
            <a:spAutoFit/>
          </a:bodyPr>
          <a:lstStyle/>
          <a:p>
            <a:r>
              <a:rPr lang="en-US" altLang="zh-CN" b="1" dirty="0">
                <a:ea typeface="黑体" pitchFamily="49" charset="-122"/>
              </a:rPr>
              <a:t>1NF</a:t>
            </a:r>
            <a:r>
              <a:rPr lang="zh-CN" altLang="en-US" b="1" dirty="0">
                <a:ea typeface="黑体" pitchFamily="49" charset="-122"/>
              </a:rPr>
              <a:t>（</a:t>
            </a:r>
            <a:r>
              <a:rPr lang="en-US" altLang="zh-CN" b="1" dirty="0">
                <a:ea typeface="黑体" pitchFamily="49" charset="-122"/>
              </a:rPr>
              <a:t>First Normal Form</a:t>
            </a:r>
            <a:r>
              <a:rPr lang="zh-CN" altLang="en-US" b="1" dirty="0">
                <a:ea typeface="黑体" pitchFamily="49" charset="-122"/>
              </a:rPr>
              <a:t>）</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任给关系模式</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），若</a:t>
            </a:r>
            <a:r>
              <a:rPr lang="en-US" altLang="zh-CN" dirty="0"/>
              <a:t>U</a:t>
            </a:r>
            <a:r>
              <a:rPr lang="zh-CN" altLang="en-US" dirty="0">
                <a:latin typeface="Times New Roman" pitchFamily="18" charset="0"/>
              </a:rPr>
              <a:t>中每个属性均为不可再分的基本数据元素（原子项），则</a:t>
            </a:r>
            <a:r>
              <a:rPr lang="en-US" altLang="zh-CN" dirty="0"/>
              <a:t>R</a:t>
            </a:r>
            <a:r>
              <a:rPr lang="en-US" altLang="zh-CN" dirty="0">
                <a:latin typeface="Times New Roman" pitchFamily="18" charset="0"/>
              </a:rPr>
              <a:t>∈</a:t>
            </a:r>
            <a:r>
              <a:rPr lang="en-US" altLang="zh-CN" dirty="0"/>
              <a:t>1NF</a:t>
            </a:r>
            <a:r>
              <a:rPr lang="zh-CN" altLang="en-US" dirty="0">
                <a:latin typeface="Times New Roman" pitchFamily="18" charset="0"/>
              </a:rPr>
              <a:t>。</a:t>
            </a:r>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）关系数据库系统中，所有关系模式都必须是</a:t>
            </a:r>
            <a:r>
              <a:rPr lang="en-US" altLang="zh-CN" dirty="0"/>
              <a:t>1NF</a:t>
            </a:r>
            <a:r>
              <a:rPr lang="zh-CN" altLang="en-US" dirty="0">
                <a:latin typeface="Times New Roman" pitchFamily="18" charset="0"/>
              </a:rPr>
              <a:t>。</a:t>
            </a:r>
            <a:endParaRPr lang="zh-CN" altLang="en-US" dirty="0"/>
          </a:p>
          <a:p>
            <a:r>
              <a:rPr lang="en-US" altLang="zh-CN" dirty="0"/>
              <a:t>2</a:t>
            </a:r>
            <a:r>
              <a:rPr lang="zh-CN" altLang="en-US" dirty="0">
                <a:latin typeface="Times New Roman" pitchFamily="18" charset="0"/>
              </a:rPr>
              <a:t>）</a:t>
            </a:r>
            <a:r>
              <a:rPr lang="en-US" altLang="zh-CN" dirty="0"/>
              <a:t>R1</a:t>
            </a:r>
            <a:r>
              <a:rPr lang="en-US" altLang="zh-CN" dirty="0">
                <a:latin typeface="Times New Roman" pitchFamily="18" charset="0"/>
              </a:rPr>
              <a:t>∈</a:t>
            </a:r>
            <a:r>
              <a:rPr lang="en-US" altLang="zh-CN" dirty="0"/>
              <a:t>1NF</a:t>
            </a:r>
            <a:r>
              <a:rPr lang="zh-CN" altLang="en-US" dirty="0">
                <a:latin typeface="Times New Roman" pitchFamily="18" charset="0"/>
              </a:rPr>
              <a:t>。</a:t>
            </a:r>
            <a:endParaRPr lang="zh-CN" altLang="en-US" dirty="0"/>
          </a:p>
          <a:p>
            <a:r>
              <a:rPr lang="en-US" altLang="zh-CN" dirty="0"/>
              <a:t>3</a:t>
            </a:r>
            <a:r>
              <a:rPr lang="zh-CN" altLang="en-US" dirty="0">
                <a:latin typeface="宋体" pitchFamily="2" charset="-122"/>
              </a:rPr>
              <a:t>）下面</a:t>
            </a:r>
            <a:r>
              <a:rPr lang="en-US" altLang="zh-CN" dirty="0"/>
              <a:t>R</a:t>
            </a:r>
            <a:r>
              <a:rPr lang="zh-CN" altLang="en-US" dirty="0">
                <a:latin typeface="宋体" pitchFamily="2" charset="-122"/>
              </a:rPr>
              <a:t>为非</a:t>
            </a:r>
            <a:r>
              <a:rPr lang="en-US" altLang="zh-CN" dirty="0"/>
              <a:t>1NF</a:t>
            </a:r>
            <a:r>
              <a:rPr lang="zh-CN" altLang="en-US" dirty="0">
                <a:latin typeface="宋体" pitchFamily="2" charset="-122"/>
              </a:rPr>
              <a:t>（非规范关系模式）：</a:t>
            </a:r>
            <a:r>
              <a:rPr lang="zh-CN" altLang="en-US" dirty="0"/>
              <a:t> </a:t>
            </a:r>
          </a:p>
          <a:p>
            <a:r>
              <a:rPr lang="en-US" altLang="zh-CN" dirty="0"/>
              <a:t>R</a:t>
            </a:r>
          </a:p>
        </p:txBody>
      </p:sp>
      <p:graphicFrame>
        <p:nvGraphicFramePr>
          <p:cNvPr id="6146" name="Object 0"/>
          <p:cNvGraphicFramePr>
            <a:graphicFrameLocks noChangeAspect="1"/>
          </p:cNvGraphicFramePr>
          <p:nvPr/>
        </p:nvGraphicFramePr>
        <p:xfrm>
          <a:off x="1219200" y="4175125"/>
          <a:ext cx="6232525" cy="2754313"/>
        </p:xfrm>
        <a:graphic>
          <a:graphicData uri="http://schemas.openxmlformats.org/presentationml/2006/ole">
            <mc:AlternateContent xmlns:mc="http://schemas.openxmlformats.org/markup-compatibility/2006">
              <mc:Choice xmlns:v="urn:schemas-microsoft-com:vml" Requires="v">
                <p:oleObj spid="_x0000_s6460" name="Document" r:id="rId3" imgW="6263640" imgH="3835908" progId="Word.Document.8">
                  <p:embed/>
                </p:oleObj>
              </mc:Choice>
              <mc:Fallback>
                <p:oleObj name="Document" r:id="rId3" imgW="6263640" imgH="3835908"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75125"/>
                        <a:ext cx="6232525" cy="275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0AA7DF88-0BDE-4F40-BD95-1BC1639A3B2F}"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04800" y="727075"/>
            <a:ext cx="2335213" cy="1187450"/>
          </a:xfrm>
          <a:prstGeom prst="rect">
            <a:avLst/>
          </a:prstGeom>
          <a:noFill/>
          <a:ln w="9525">
            <a:noFill/>
            <a:miter lim="800000"/>
            <a:headEnd/>
            <a:tailEnd/>
          </a:ln>
        </p:spPr>
        <p:txBody>
          <a:bodyPr wrap="none">
            <a:spAutoFit/>
          </a:bodyPr>
          <a:lstStyle/>
          <a:p>
            <a:r>
              <a:rPr lang="en-US" altLang="zh-CN" b="1">
                <a:latin typeface="Arial" pitchFamily="34" charset="0"/>
                <a:cs typeface="Arial" pitchFamily="34" charset="0"/>
              </a:rPr>
              <a:t>3. </a:t>
            </a:r>
            <a:r>
              <a:rPr lang="zh-CN" altLang="en-US" b="1">
                <a:latin typeface="Arial" pitchFamily="34" charset="0"/>
                <a:ea typeface="黑体" pitchFamily="49" charset="-122"/>
              </a:rPr>
              <a:t>转换</a:t>
            </a:r>
          </a:p>
          <a:p>
            <a:endParaRPr lang="zh-CN" altLang="en-US" b="1">
              <a:latin typeface="Arial" pitchFamily="34" charset="0"/>
              <a:cs typeface="Arial" pitchFamily="34" charset="0"/>
            </a:endParaRPr>
          </a:p>
          <a:p>
            <a:r>
              <a:rPr lang="zh-CN" altLang="en-US">
                <a:latin typeface="Times New Roman" pitchFamily="18" charset="0"/>
              </a:rPr>
              <a:t> 将非</a:t>
            </a:r>
            <a:r>
              <a:rPr lang="en-US" altLang="zh-CN"/>
              <a:t>1NF</a:t>
            </a:r>
            <a:r>
              <a:rPr lang="en-US" altLang="zh-CN">
                <a:latin typeface="Times New Roman" pitchFamily="18" charset="0"/>
                <a:sym typeface="Wingdings" pitchFamily="2" charset="2"/>
              </a:rPr>
              <a:t></a:t>
            </a:r>
            <a:r>
              <a:rPr lang="en-US" altLang="zh-CN"/>
              <a:t>1NF</a:t>
            </a:r>
          </a:p>
        </p:txBody>
      </p:sp>
      <p:graphicFrame>
        <p:nvGraphicFramePr>
          <p:cNvPr id="7170" name="Object 5"/>
          <p:cNvGraphicFramePr>
            <a:graphicFrameLocks noChangeAspect="1"/>
          </p:cNvGraphicFramePr>
          <p:nvPr/>
        </p:nvGraphicFramePr>
        <p:xfrm>
          <a:off x="381000" y="1927225"/>
          <a:ext cx="6267450" cy="2787650"/>
        </p:xfrm>
        <a:graphic>
          <a:graphicData uri="http://schemas.openxmlformats.org/presentationml/2006/ole">
            <mc:AlternateContent xmlns:mc="http://schemas.openxmlformats.org/markup-compatibility/2006">
              <mc:Choice xmlns:v="urn:schemas-microsoft-com:vml" Requires="v">
                <p:oleObj spid="_x0000_s7484" name="Document" r:id="rId3" imgW="6268212" imgH="2788920" progId="Word.Document.8">
                  <p:embed/>
                </p:oleObj>
              </mc:Choice>
              <mc:Fallback>
                <p:oleObj name="Document" r:id="rId3" imgW="6268212" imgH="278892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27225"/>
                        <a:ext cx="6267450" cy="278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2D7D150D-477A-453B-9ABA-8D78EEDF981E}"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259" name="Group 163"/>
          <p:cNvGraphicFramePr>
            <a:graphicFrameLocks noGrp="1"/>
          </p:cNvGraphicFramePr>
          <p:nvPr>
            <p:ph sz="half" idx="1"/>
          </p:nvPr>
        </p:nvGraphicFramePr>
        <p:xfrm>
          <a:off x="539750" y="4759325"/>
          <a:ext cx="7920038" cy="1884363"/>
        </p:xfrm>
        <a:graphic>
          <a:graphicData uri="http://schemas.openxmlformats.org/drawingml/2006/table">
            <a:tbl>
              <a:tblPr/>
              <a:tblGrid>
                <a:gridCol w="1584325">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2159000">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顾客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商品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商场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是否免税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税金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2244" name="Group 148"/>
          <p:cNvGraphicFramePr>
            <a:graphicFrameLocks noGrp="1"/>
          </p:cNvGraphicFramePr>
          <p:nvPr>
            <p:ph sz="half" idx="2"/>
          </p:nvPr>
        </p:nvGraphicFramePr>
        <p:xfrm>
          <a:off x="539750" y="1316038"/>
          <a:ext cx="7920038" cy="2238376"/>
        </p:xfrm>
        <a:graphic>
          <a:graphicData uri="http://schemas.openxmlformats.org/drawingml/2006/table">
            <a:tbl>
              <a:tblPr/>
              <a:tblGrid>
                <a:gridCol w="1582738">
                  <a:extLst>
                    <a:ext uri="{9D8B030D-6E8A-4147-A177-3AD203B41FA5}">
                      <a16:colId xmlns:a16="http://schemas.microsoft.com/office/drawing/2014/main" val="20000"/>
                    </a:ext>
                  </a:extLst>
                </a:gridCol>
                <a:gridCol w="158591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2160587">
                  <a:extLst>
                    <a:ext uri="{9D8B030D-6E8A-4147-A177-3AD203B41FA5}">
                      <a16:colId xmlns:a16="http://schemas.microsoft.com/office/drawing/2014/main" val="20003"/>
                    </a:ext>
                  </a:extLst>
                </a:gridCol>
                <a:gridCol w="1582738">
                  <a:extLst>
                    <a:ext uri="{9D8B030D-6E8A-4147-A177-3AD203B41FA5}">
                      <a16:colId xmlns:a16="http://schemas.microsoft.com/office/drawing/2014/main" val="20004"/>
                    </a:ext>
                  </a:extLst>
                </a:gridCol>
              </a:tblGrid>
              <a:tr h="576263">
                <a:tc grid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扣税记录</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76263">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交易</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商场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是否免税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税金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顾客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商品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011" name="Text Box 90"/>
          <p:cNvSpPr txBox="1">
            <a:spLocks noChangeArrowheads="1"/>
          </p:cNvSpPr>
          <p:nvPr/>
        </p:nvSpPr>
        <p:spPr bwMode="auto">
          <a:xfrm>
            <a:off x="158750" y="642938"/>
            <a:ext cx="2012950" cy="457200"/>
          </a:xfrm>
          <a:prstGeom prst="rect">
            <a:avLst/>
          </a:prstGeom>
          <a:noFill/>
          <a:ln w="9525">
            <a:noFill/>
            <a:miter lim="800000"/>
            <a:headEnd/>
            <a:tailEnd/>
          </a:ln>
        </p:spPr>
        <p:txBody>
          <a:bodyPr wrap="none">
            <a:spAutoFit/>
          </a:bodyPr>
          <a:lstStyle/>
          <a:p>
            <a:r>
              <a:rPr lang="zh-CN" altLang="en-US"/>
              <a:t>例：嵌套属性</a:t>
            </a:r>
          </a:p>
        </p:txBody>
      </p:sp>
      <p:sp>
        <p:nvSpPr>
          <p:cNvPr id="41012" name="AutoShape 92"/>
          <p:cNvSpPr>
            <a:spLocks noChangeArrowheads="1"/>
          </p:cNvSpPr>
          <p:nvPr/>
        </p:nvSpPr>
        <p:spPr bwMode="auto">
          <a:xfrm>
            <a:off x="4211638" y="3763963"/>
            <a:ext cx="431800" cy="6477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E150DB0C-47F6-4202-9E4D-340BCBE6429D}" type="slidenum">
              <a:rPr lang="en-US" altLang="zh-CN" smtClean="0"/>
              <a:pPr>
                <a:defRPr/>
              </a:pPr>
              <a:t>14</a:t>
            </a:fld>
            <a:endParaRPr lang="en-US" altLang="zh-CN"/>
          </a:p>
        </p:txBody>
      </p:sp>
      <p:sp>
        <p:nvSpPr>
          <p:cNvPr id="41014" name="AutoShape 3"/>
          <p:cNvSpPr>
            <a:spLocks noChangeArrowheads="1"/>
          </p:cNvSpPr>
          <p:nvPr/>
        </p:nvSpPr>
        <p:spPr bwMode="auto">
          <a:xfrm>
            <a:off x="8286750" y="12858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212725" y="717550"/>
            <a:ext cx="8550275" cy="5632311"/>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存在问题</a:t>
            </a:r>
            <a:endParaRPr lang="zh-CN" altLang="en-US" b="1" dirty="0">
              <a:latin typeface="Arial" pitchFamily="34" charset="0"/>
              <a:cs typeface="Arial" pitchFamily="34" charset="0"/>
            </a:endParaRPr>
          </a:p>
          <a:p>
            <a:r>
              <a:rPr lang="zh-CN" altLang="en-US" dirty="0">
                <a:latin typeface="Times New Roman" pitchFamily="18" charset="0"/>
              </a:rPr>
              <a:t>如</a:t>
            </a:r>
            <a:r>
              <a:rPr lang="en-US" altLang="zh-CN" dirty="0"/>
              <a:t>R</a:t>
            </a:r>
            <a:r>
              <a:rPr lang="zh-CN" altLang="en-US" dirty="0">
                <a:latin typeface="Times New Roman" pitchFamily="18" charset="0"/>
              </a:rPr>
              <a:t>为</a:t>
            </a:r>
            <a:r>
              <a:rPr lang="en-US" altLang="zh-CN" dirty="0"/>
              <a:t>1NF</a:t>
            </a:r>
            <a:r>
              <a:rPr lang="zh-CN" altLang="en-US" dirty="0">
                <a:latin typeface="Times New Roman" pitchFamily="18" charset="0"/>
              </a:rPr>
              <a:t>，可能存在冗余，修改麻烦，操作异常问题。</a:t>
            </a:r>
            <a:endParaRPr lang="zh-CN" altLang="en-US" dirty="0"/>
          </a:p>
          <a:p>
            <a:r>
              <a:rPr lang="en-US" altLang="zh-CN" b="1" dirty="0">
                <a:latin typeface="Arial" pitchFamily="34" charset="0"/>
                <a:cs typeface="Arial" pitchFamily="34" charset="0"/>
              </a:rPr>
              <a:t>5. </a:t>
            </a:r>
            <a:r>
              <a:rPr lang="zh-CN" altLang="en-US" b="1" dirty="0">
                <a:latin typeface="Arial" pitchFamily="34" charset="0"/>
                <a:ea typeface="黑体" pitchFamily="49" charset="-122"/>
              </a:rPr>
              <a:t>原因：</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非主属性部分</a:t>
            </a:r>
            <a:r>
              <a:rPr lang="en-US" altLang="zh-CN" dirty="0"/>
              <a:t>fd</a:t>
            </a:r>
            <a:r>
              <a:rPr lang="zh-CN" altLang="en-US" dirty="0">
                <a:latin typeface="Times New Roman" pitchFamily="18" charset="0"/>
              </a:rPr>
              <a:t>于候选码。</a:t>
            </a:r>
            <a:endParaRPr lang="zh-CN" altLang="en-US" dirty="0"/>
          </a:p>
          <a:p>
            <a:r>
              <a:rPr lang="en-US" altLang="zh-CN" dirty="0"/>
              <a:t>R</a:t>
            </a:r>
            <a:r>
              <a:rPr lang="zh-CN" altLang="en-US" dirty="0">
                <a:latin typeface="Times New Roman" pitchFamily="18" charset="0"/>
              </a:rPr>
              <a:t>中：</a:t>
            </a:r>
            <a:endParaRPr lang="zh-CN" altLang="en-US" dirty="0"/>
          </a:p>
          <a:p>
            <a:r>
              <a:rPr lang="zh-CN" altLang="en-US" dirty="0">
                <a:latin typeface="Times New Roman" pitchFamily="18" charset="0"/>
              </a:rPr>
              <a:t>∵</a:t>
            </a:r>
            <a:r>
              <a:rPr lang="en-US" altLang="zh-CN" dirty="0">
                <a:solidFill>
                  <a:srgbClr val="FF0000"/>
                </a:solidFill>
              </a:rPr>
              <a:t>CNO(</a:t>
            </a:r>
            <a:r>
              <a:rPr lang="zh-CN" altLang="en-US" dirty="0">
                <a:solidFill>
                  <a:srgbClr val="FF0000"/>
                </a:solidFill>
              </a:rPr>
              <a:t>课程编号</a:t>
            </a:r>
            <a:r>
              <a:rPr lang="en-US" altLang="zh-CN" dirty="0">
                <a:solidFill>
                  <a:srgbClr val="FF0000"/>
                </a:solidFill>
              </a:rPr>
              <a:t>)/CNM(</a:t>
            </a:r>
            <a:r>
              <a:rPr lang="zh-CN" altLang="en-US" dirty="0">
                <a:solidFill>
                  <a:srgbClr val="FF0000"/>
                </a:solidFill>
              </a:rPr>
              <a:t>课程名称</a:t>
            </a:r>
            <a:r>
              <a:rPr lang="en-US" altLang="zh-CN" dirty="0">
                <a:solidFill>
                  <a:srgbClr val="FF0000"/>
                </a:solidFill>
              </a:rPr>
              <a:t>)</a:t>
            </a:r>
            <a:r>
              <a:rPr lang="en-US" altLang="zh-CN" dirty="0">
                <a:solidFill>
                  <a:srgbClr val="FF0000"/>
                </a:solidFill>
                <a:latin typeface="Times New Roman" pitchFamily="18" charset="0"/>
                <a:sym typeface="Symbol" pitchFamily="18" charset="2"/>
              </a:rPr>
              <a:t></a:t>
            </a:r>
            <a:r>
              <a:rPr lang="en-US" altLang="zh-CN" dirty="0">
                <a:solidFill>
                  <a:srgbClr val="FF0000"/>
                </a:solidFill>
                <a:sym typeface="Symbol" pitchFamily="18" charset="2"/>
              </a:rPr>
              <a:t>T</a:t>
            </a:r>
            <a:r>
              <a:rPr lang="en-US" altLang="zh-CN" dirty="0">
                <a:solidFill>
                  <a:srgbClr val="FF0000"/>
                </a:solidFill>
              </a:rPr>
              <a:t>NM(</a:t>
            </a:r>
            <a:r>
              <a:rPr lang="zh-CN" altLang="en-US" dirty="0">
                <a:solidFill>
                  <a:srgbClr val="FF0000"/>
                </a:solidFill>
              </a:rPr>
              <a:t>教师姓名</a:t>
            </a:r>
            <a:r>
              <a:rPr lang="en-US" altLang="zh-CN" dirty="0">
                <a:solidFill>
                  <a:srgbClr val="FF0000"/>
                </a:solidFill>
              </a:rPr>
              <a:t>)</a:t>
            </a:r>
          </a:p>
          <a:p>
            <a:r>
              <a:rPr lang="en-US" altLang="zh-CN" dirty="0">
                <a:solidFill>
                  <a:srgbClr val="FF0000"/>
                </a:solidFill>
              </a:rPr>
              <a:t>CNO/CNM</a:t>
            </a:r>
            <a:r>
              <a:rPr lang="en-US" altLang="zh-CN" dirty="0">
                <a:solidFill>
                  <a:srgbClr val="FF0000"/>
                </a:solidFill>
                <a:latin typeface="Times New Roman" pitchFamily="18" charset="0"/>
                <a:sym typeface="Symbol" pitchFamily="18" charset="2"/>
              </a:rPr>
              <a:t></a:t>
            </a:r>
            <a:r>
              <a:rPr lang="en-US" altLang="zh-CN" dirty="0">
                <a:solidFill>
                  <a:srgbClr val="FF0000"/>
                </a:solidFill>
              </a:rPr>
              <a:t>ADDR(</a:t>
            </a:r>
            <a:r>
              <a:rPr lang="zh-CN" altLang="en-US" dirty="0">
                <a:solidFill>
                  <a:srgbClr val="FF0000"/>
                </a:solidFill>
              </a:rPr>
              <a:t>教师地址</a:t>
            </a:r>
            <a:r>
              <a:rPr lang="en-US" altLang="zh-CN" dirty="0">
                <a:solidFill>
                  <a:srgbClr val="FF0000"/>
                </a:solidFill>
              </a:rPr>
              <a:t>)</a:t>
            </a:r>
          </a:p>
          <a:p>
            <a:endParaRPr lang="en-US" altLang="zh-CN" dirty="0">
              <a:latin typeface="宋体" pitchFamily="2" charset="-122"/>
            </a:endParaRPr>
          </a:p>
          <a:p>
            <a:r>
              <a:rPr lang="en-US" altLang="zh-CN" dirty="0">
                <a:latin typeface="宋体" pitchFamily="2" charset="-122"/>
              </a:rPr>
              <a:t>∴</a:t>
            </a:r>
            <a:r>
              <a:rPr lang="en-US" altLang="zh-CN" dirty="0">
                <a:ea typeface="Verdana" panose="020B0604030504040204" pitchFamily="34" charset="0"/>
              </a:rPr>
              <a:t>(SNO, CNO)                     TNM</a:t>
            </a:r>
          </a:p>
          <a:p>
            <a:r>
              <a:rPr lang="en-US" altLang="zh-CN" dirty="0">
                <a:ea typeface="Verdana" panose="020B0604030504040204" pitchFamily="34" charset="0"/>
              </a:rPr>
              <a:t>  (SNO, CNO)                      ADDR </a:t>
            </a:r>
          </a:p>
          <a:p>
            <a:endParaRPr lang="en-US" altLang="zh-CN" dirty="0">
              <a:latin typeface="宋体" pitchFamily="2" charset="-122"/>
            </a:endParaRPr>
          </a:p>
          <a:p>
            <a:pPr algn="just"/>
            <a:r>
              <a:rPr lang="en-US" altLang="zh-CN" b="1" dirty="0">
                <a:latin typeface="Arial" pitchFamily="34" charset="0"/>
                <a:cs typeface="Arial" pitchFamily="34" charset="0"/>
              </a:rPr>
              <a:t>6.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pPr algn="just"/>
            <a:r>
              <a:rPr lang="en-US" altLang="zh-CN" dirty="0">
                <a:latin typeface="Times New Roman" pitchFamily="18" charset="0"/>
              </a:rPr>
              <a:t>——</a:t>
            </a:r>
            <a:r>
              <a:rPr lang="zh-CN" altLang="en-US" dirty="0">
                <a:latin typeface="Times New Roman" pitchFamily="18" charset="0"/>
              </a:rPr>
              <a:t>消去</a:t>
            </a:r>
            <a:r>
              <a:rPr lang="zh-CN" altLang="en-US" dirty="0">
                <a:solidFill>
                  <a:srgbClr val="FF0000"/>
                </a:solidFill>
                <a:latin typeface="Times New Roman" pitchFamily="18" charset="0"/>
              </a:rPr>
              <a:t>非主属性</a:t>
            </a:r>
            <a:r>
              <a:rPr lang="zh-CN" altLang="en-US" dirty="0">
                <a:latin typeface="Times New Roman" pitchFamily="18" charset="0"/>
              </a:rPr>
              <a:t>对候选码的</a:t>
            </a:r>
            <a:r>
              <a:rPr lang="zh-CN" altLang="en-US" dirty="0">
                <a:solidFill>
                  <a:srgbClr val="FF0000"/>
                </a:solidFill>
                <a:latin typeface="Times New Roman" pitchFamily="18" charset="0"/>
              </a:rPr>
              <a:t>部分</a:t>
            </a:r>
            <a:r>
              <a:rPr lang="en-US" altLang="zh-CN" dirty="0">
                <a:solidFill>
                  <a:srgbClr val="FF0000"/>
                </a:solidFill>
                <a:latin typeface="宋体" pitchFamily="2" charset="-122"/>
              </a:rPr>
              <a:t>fd</a:t>
            </a:r>
            <a:r>
              <a:rPr lang="zh-CN" altLang="en-US" dirty="0">
                <a:latin typeface="Times New Roman" pitchFamily="18" charset="0"/>
              </a:rPr>
              <a:t>。</a:t>
            </a:r>
            <a:endParaRPr lang="zh-CN" altLang="en-US" dirty="0">
              <a:latin typeface="宋体" pitchFamily="2" charset="-122"/>
            </a:endParaRPr>
          </a:p>
          <a:p>
            <a:pPr algn="just"/>
            <a:r>
              <a:rPr lang="en-US" altLang="zh-CN" dirty="0">
                <a:latin typeface="宋体" pitchFamily="2" charset="-122"/>
              </a:rPr>
              <a:t>1</a:t>
            </a:r>
            <a:r>
              <a:rPr lang="zh-CN" altLang="en-US" dirty="0">
                <a:latin typeface="Times New Roman" pitchFamily="18" charset="0"/>
              </a:rPr>
              <a:t>）将满足</a:t>
            </a:r>
            <a:r>
              <a:rPr lang="zh-CN" altLang="en-US" dirty="0">
                <a:solidFill>
                  <a:srgbClr val="FF0000"/>
                </a:solidFill>
                <a:latin typeface="Times New Roman" pitchFamily="18" charset="0"/>
              </a:rPr>
              <a:t>完全</a:t>
            </a:r>
            <a:r>
              <a:rPr lang="en-US" altLang="zh-CN" dirty="0">
                <a:latin typeface="宋体" pitchFamily="2" charset="-122"/>
              </a:rPr>
              <a:t>fd</a:t>
            </a:r>
            <a:r>
              <a:rPr lang="zh-CN" altLang="en-US" dirty="0">
                <a:latin typeface="Times New Roman" pitchFamily="18" charset="0"/>
              </a:rPr>
              <a:t>的属性集分解组成一个关系模式</a:t>
            </a:r>
            <a:r>
              <a:rPr lang="en-US" altLang="zh-CN" dirty="0">
                <a:latin typeface="宋体" pitchFamily="2" charset="-122"/>
              </a:rPr>
              <a:t>R2</a:t>
            </a:r>
            <a:r>
              <a:rPr lang="zh-CN" altLang="en-US" dirty="0">
                <a:latin typeface="Times New Roman" pitchFamily="18" charset="0"/>
              </a:rPr>
              <a:t>。</a:t>
            </a:r>
            <a:endParaRPr lang="zh-CN" altLang="en-US" dirty="0">
              <a:latin typeface="宋体" pitchFamily="2" charset="-122"/>
            </a:endParaRPr>
          </a:p>
          <a:p>
            <a:r>
              <a:rPr lang="en-US" altLang="zh-CN" dirty="0">
                <a:latin typeface="宋体" pitchFamily="2" charset="-122"/>
              </a:rPr>
              <a:t>2</a:t>
            </a:r>
            <a:r>
              <a:rPr lang="zh-CN" altLang="en-US" dirty="0">
                <a:latin typeface="宋体" pitchFamily="2" charset="-122"/>
              </a:rPr>
              <a:t>）将导致</a:t>
            </a:r>
            <a:r>
              <a:rPr lang="zh-CN" altLang="en-US" dirty="0">
                <a:solidFill>
                  <a:srgbClr val="FF0000"/>
                </a:solidFill>
                <a:latin typeface="宋体" pitchFamily="2" charset="-122"/>
              </a:rPr>
              <a:t>部分</a:t>
            </a:r>
            <a:r>
              <a:rPr lang="en-US" altLang="zh-CN" dirty="0">
                <a:latin typeface="宋体" pitchFamily="2" charset="-122"/>
              </a:rPr>
              <a:t>fd</a:t>
            </a:r>
            <a:r>
              <a:rPr lang="zh-CN" altLang="en-US" dirty="0">
                <a:latin typeface="宋体" pitchFamily="2" charset="-122"/>
              </a:rPr>
              <a:t>的属性集分解成一个关系模式</a:t>
            </a:r>
            <a:r>
              <a:rPr lang="en-US" altLang="zh-CN" dirty="0">
                <a:latin typeface="宋体" pitchFamily="2" charset="-122"/>
              </a:rPr>
              <a:t>R3</a:t>
            </a:r>
            <a:r>
              <a:rPr lang="zh-CN" altLang="en-US" dirty="0">
                <a:latin typeface="宋体" pitchFamily="2" charset="-122"/>
              </a:rPr>
              <a:t>。</a:t>
            </a:r>
            <a:r>
              <a:rPr lang="zh-CN" altLang="en-US" dirty="0"/>
              <a:t> </a:t>
            </a:r>
          </a:p>
        </p:txBody>
      </p:sp>
      <p:sp>
        <p:nvSpPr>
          <p:cNvPr id="4" name="灯片编号占位符 3"/>
          <p:cNvSpPr>
            <a:spLocks noGrp="1"/>
          </p:cNvSpPr>
          <p:nvPr>
            <p:ph type="sldNum" sz="quarter" idx="12"/>
          </p:nvPr>
        </p:nvSpPr>
        <p:spPr/>
        <p:txBody>
          <a:bodyPr/>
          <a:lstStyle/>
          <a:p>
            <a:pPr>
              <a:defRPr/>
            </a:pPr>
            <a:fld id="{8E91E665-73F8-4B4D-A03F-55B059F24ED0}" type="slidenum">
              <a:rPr lang="en-US" altLang="zh-CN" smtClean="0"/>
              <a:pPr>
                <a:defRPr/>
              </a:pPr>
              <a:t>15</a:t>
            </a:fld>
            <a:endParaRPr lang="en-US" altLang="zh-CN"/>
          </a:p>
        </p:txBody>
      </p:sp>
      <p:sp>
        <p:nvSpPr>
          <p:cNvPr id="2" name="椭圆 1"/>
          <p:cNvSpPr/>
          <p:nvPr/>
        </p:nvSpPr>
        <p:spPr>
          <a:xfrm>
            <a:off x="1547664" y="3659018"/>
            <a:ext cx="864096" cy="45795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椭圆 5"/>
          <p:cNvSpPr/>
          <p:nvPr/>
        </p:nvSpPr>
        <p:spPr>
          <a:xfrm>
            <a:off x="1547664" y="4057074"/>
            <a:ext cx="720080" cy="44437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18CC6C6-574E-48C0-9B4A-8FF11BC8DB4B}"/>
              </a:ext>
            </a:extLst>
          </p:cNvPr>
          <p:cNvPicPr>
            <a:picLocks noChangeAspect="1"/>
          </p:cNvPicPr>
          <p:nvPr/>
        </p:nvPicPr>
        <p:blipFill>
          <a:blip r:embed="rId2"/>
          <a:stretch>
            <a:fillRect/>
          </a:stretch>
        </p:blipFill>
        <p:spPr>
          <a:xfrm>
            <a:off x="2559200" y="3547110"/>
            <a:ext cx="1924050" cy="561975"/>
          </a:xfrm>
          <a:prstGeom prst="rect">
            <a:avLst/>
          </a:prstGeom>
        </p:spPr>
      </p:pic>
      <p:pic>
        <p:nvPicPr>
          <p:cNvPr id="5" name="图片 4">
            <a:extLst>
              <a:ext uri="{FF2B5EF4-FFF2-40B4-BE49-F238E27FC236}">
                <a16:creationId xmlns:a16="http://schemas.microsoft.com/office/drawing/2014/main" id="{5115F5A7-408F-48BE-8060-CCEA5924F969}"/>
              </a:ext>
            </a:extLst>
          </p:cNvPr>
          <p:cNvPicPr>
            <a:picLocks noChangeAspect="1"/>
          </p:cNvPicPr>
          <p:nvPr/>
        </p:nvPicPr>
        <p:blipFill>
          <a:blip r:embed="rId2"/>
          <a:stretch>
            <a:fillRect/>
          </a:stretch>
        </p:blipFill>
        <p:spPr>
          <a:xfrm>
            <a:off x="2555776" y="4005064"/>
            <a:ext cx="1924050" cy="4963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0"/>
          <p:cNvGraphicFramePr>
            <a:graphicFrameLocks noChangeAspect="1"/>
          </p:cNvGraphicFramePr>
          <p:nvPr>
            <p:extLst>
              <p:ext uri="{D42A27DB-BD31-4B8C-83A1-F6EECF244321}">
                <p14:modId xmlns:p14="http://schemas.microsoft.com/office/powerpoint/2010/main" val="852761362"/>
              </p:ext>
            </p:extLst>
          </p:nvPr>
        </p:nvGraphicFramePr>
        <p:xfrm>
          <a:off x="539750" y="712788"/>
          <a:ext cx="7689850" cy="4984750"/>
        </p:xfrm>
        <a:graphic>
          <a:graphicData uri="http://schemas.openxmlformats.org/presentationml/2006/ole">
            <mc:AlternateContent xmlns:mc="http://schemas.openxmlformats.org/markup-compatibility/2006">
              <mc:Choice xmlns:v="urn:schemas-microsoft-com:vml" Requires="v">
                <p:oleObj spid="_x0000_s9532" name="Document" r:id="rId3" imgW="8336655" imgH="5399391" progId="Word.Document.8">
                  <p:embed/>
                </p:oleObj>
              </mc:Choice>
              <mc:Fallback>
                <p:oleObj name="Document" r:id="rId3" imgW="8336655" imgH="5399391" progId="Word.Document.8">
                  <p:embed/>
                  <p:pic>
                    <p:nvPicPr>
                      <p:cNvPr id="0" name="Picture 34"/>
                      <p:cNvPicPr>
                        <a:picLocks noChangeAspect="1" noChangeArrowheads="1"/>
                      </p:cNvPicPr>
                      <p:nvPr/>
                    </p:nvPicPr>
                    <p:blipFill>
                      <a:blip r:embed="rId4"/>
                      <a:srcRect/>
                      <a:stretch>
                        <a:fillRect/>
                      </a:stretch>
                    </p:blipFill>
                    <p:spPr bwMode="auto">
                      <a:xfrm>
                        <a:off x="539750" y="712788"/>
                        <a:ext cx="7689850" cy="498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FACB5D2D-CFEA-4C17-BC02-B2BD669CC208}" type="slidenum">
              <a:rPr lang="en-US" altLang="zh-CN" smtClean="0"/>
              <a:pPr>
                <a:defRPr/>
              </a:pPr>
              <a:t>16</a:t>
            </a:fld>
            <a:endParaRPr lang="en-US" altLang="zh-CN"/>
          </a:p>
        </p:txBody>
      </p:sp>
      <p:sp>
        <p:nvSpPr>
          <p:cNvPr id="4" name="圆角矩形标注 3"/>
          <p:cNvSpPr/>
          <p:nvPr/>
        </p:nvSpPr>
        <p:spPr>
          <a:xfrm>
            <a:off x="4214810" y="4071942"/>
            <a:ext cx="3143272" cy="1071570"/>
          </a:xfrm>
          <a:prstGeom prst="wedgeRoundRectCallout">
            <a:avLst>
              <a:gd name="adj1" fmla="val -56438"/>
              <a:gd name="adj2" fmla="val -787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依据理论分析</a:t>
            </a:r>
            <a:endParaRPr lang="en-US" altLang="zh-CN" sz="2800" dirty="0"/>
          </a:p>
          <a:p>
            <a:pPr algn="ctr"/>
            <a:r>
              <a:rPr lang="zh-CN" altLang="en-US" sz="2800" dirty="0"/>
              <a:t>人工解决问题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212725" y="192088"/>
            <a:ext cx="8677375" cy="3785652"/>
          </a:xfrm>
          <a:prstGeom prst="rect">
            <a:avLst/>
          </a:prstGeom>
          <a:noFill/>
          <a:ln w="9525">
            <a:noFill/>
            <a:miter lim="800000"/>
            <a:headEnd/>
            <a:tailEnd/>
          </a:ln>
        </p:spPr>
        <p:txBody>
          <a:bodyPr wrap="none">
            <a:spAutoFit/>
          </a:bodyPr>
          <a:lstStyle/>
          <a:p>
            <a:r>
              <a:rPr lang="en-US" altLang="zh-CN" b="1" dirty="0">
                <a:latin typeface="Arial" pitchFamily="34" charset="0"/>
                <a:cs typeface="Arial" pitchFamily="34" charset="0"/>
              </a:rPr>
              <a:t>7.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）冗余减少</a:t>
            </a:r>
            <a:endParaRPr lang="zh-CN" altLang="en-US" dirty="0"/>
          </a:p>
          <a:p>
            <a:r>
              <a:rPr lang="zh-CN" altLang="en-US" dirty="0">
                <a:latin typeface="Times New Roman" pitchFamily="18" charset="0"/>
              </a:rPr>
              <a:t>仍然存在多个</a:t>
            </a:r>
            <a:r>
              <a:rPr lang="en-US" altLang="zh-CN" dirty="0"/>
              <a:t>CNO</a:t>
            </a:r>
            <a:r>
              <a:rPr lang="zh-CN" altLang="en-US" dirty="0">
                <a:latin typeface="Times New Roman" pitchFamily="18" charset="0"/>
              </a:rPr>
              <a:t>（三个分量值）；</a:t>
            </a:r>
            <a:endParaRPr lang="zh-CN" altLang="en-US" dirty="0"/>
          </a:p>
          <a:p>
            <a:r>
              <a:rPr lang="zh-CN" altLang="en-US" dirty="0">
                <a:solidFill>
                  <a:srgbClr val="FF0000"/>
                </a:solidFill>
                <a:latin typeface="Times New Roman" pitchFamily="18" charset="0"/>
              </a:rPr>
              <a:t>选同一课程的</a:t>
            </a:r>
            <a:r>
              <a:rPr lang="en-US" altLang="zh-CN" dirty="0">
                <a:solidFill>
                  <a:srgbClr val="FF0000"/>
                </a:solidFill>
              </a:rPr>
              <a:t>CNM</a:t>
            </a:r>
            <a:r>
              <a:rPr lang="zh-CN" altLang="en-US" dirty="0">
                <a:solidFill>
                  <a:srgbClr val="FF0000"/>
                </a:solidFill>
                <a:latin typeface="Times New Roman" pitchFamily="18" charset="0"/>
              </a:rPr>
              <a:t>，</a:t>
            </a:r>
            <a:r>
              <a:rPr lang="en-US" altLang="zh-CN" dirty="0">
                <a:solidFill>
                  <a:srgbClr val="FF0000"/>
                </a:solidFill>
              </a:rPr>
              <a:t>TNM</a:t>
            </a:r>
            <a:r>
              <a:rPr lang="zh-CN" altLang="en-US" dirty="0">
                <a:solidFill>
                  <a:srgbClr val="FF0000"/>
                </a:solidFill>
                <a:latin typeface="Times New Roman" pitchFamily="18" charset="0"/>
              </a:rPr>
              <a:t>，</a:t>
            </a:r>
            <a:r>
              <a:rPr lang="en-US" altLang="zh-CN" dirty="0">
                <a:solidFill>
                  <a:srgbClr val="FF0000"/>
                </a:solidFill>
              </a:rPr>
              <a:t>ADDR</a:t>
            </a:r>
            <a:r>
              <a:rPr lang="zh-CN" altLang="en-US" dirty="0">
                <a:solidFill>
                  <a:srgbClr val="FF0000"/>
                </a:solidFill>
                <a:latin typeface="Times New Roman" pitchFamily="18" charset="0"/>
              </a:rPr>
              <a:t>仅出现一次。</a:t>
            </a:r>
            <a:endParaRPr lang="zh-CN" altLang="en-US" dirty="0">
              <a:solidFill>
                <a:srgbClr val="FF0000"/>
              </a:solidFill>
            </a:endParaRPr>
          </a:p>
          <a:p>
            <a:r>
              <a:rPr lang="en-US" altLang="zh-CN" dirty="0"/>
              <a:t>2</a:t>
            </a:r>
            <a:r>
              <a:rPr lang="zh-CN" altLang="en-US" dirty="0">
                <a:latin typeface="Times New Roman" pitchFamily="18" charset="0"/>
              </a:rPr>
              <a:t>）避免了</a:t>
            </a:r>
            <a:r>
              <a:rPr lang="zh-CN" altLang="en-US" dirty="0">
                <a:solidFill>
                  <a:srgbClr val="FF0000"/>
                </a:solidFill>
                <a:latin typeface="Times New Roman" pitchFamily="18" charset="0"/>
              </a:rPr>
              <a:t>原修改麻烦</a:t>
            </a:r>
            <a:endParaRPr lang="zh-CN" altLang="en-US" dirty="0">
              <a:solidFill>
                <a:srgbClr val="FF0000"/>
              </a:solidFill>
            </a:endParaRPr>
          </a:p>
          <a:p>
            <a:r>
              <a:rPr lang="en-US" altLang="zh-CN" dirty="0">
                <a:solidFill>
                  <a:srgbClr val="FF0000"/>
                </a:solidFill>
              </a:rPr>
              <a:t>OS</a:t>
            </a:r>
            <a:r>
              <a:rPr lang="zh-CN" altLang="en-US" dirty="0">
                <a:solidFill>
                  <a:srgbClr val="FF0000"/>
                </a:solidFill>
                <a:latin typeface="Times New Roman" pitchFamily="18" charset="0"/>
              </a:rPr>
              <a:t>换教师</a:t>
            </a:r>
            <a:r>
              <a:rPr lang="zh-CN" altLang="en-US" dirty="0">
                <a:latin typeface="Times New Roman" pitchFamily="18" charset="0"/>
              </a:rPr>
              <a:t>、修改</a:t>
            </a:r>
            <a:r>
              <a:rPr lang="en-US" altLang="zh-CN" dirty="0"/>
              <a:t>R</a:t>
            </a:r>
            <a:r>
              <a:rPr lang="en-US" altLang="zh-CN" baseline="-30000" dirty="0"/>
              <a:t>3</a:t>
            </a:r>
            <a:r>
              <a:rPr lang="zh-CN" altLang="en-US" dirty="0">
                <a:latin typeface="Times New Roman" pitchFamily="18" charset="0"/>
              </a:rPr>
              <a:t>中一个元组。</a:t>
            </a:r>
            <a:endParaRPr lang="zh-CN" altLang="en-US" dirty="0"/>
          </a:p>
          <a:p>
            <a:r>
              <a:rPr lang="en-US" altLang="zh-CN" dirty="0"/>
              <a:t>3</a:t>
            </a:r>
            <a:r>
              <a:rPr lang="zh-CN" altLang="en-US" dirty="0">
                <a:latin typeface="Times New Roman" pitchFamily="18" charset="0"/>
              </a:rPr>
              <a:t>）避免了</a:t>
            </a:r>
            <a:r>
              <a:rPr lang="zh-CN" altLang="en-US" dirty="0">
                <a:solidFill>
                  <a:srgbClr val="FF0000"/>
                </a:solidFill>
                <a:latin typeface="Times New Roman" pitchFamily="18" charset="0"/>
              </a:rPr>
              <a:t>原插入操作异常</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新开课程</a:t>
            </a:r>
            <a:r>
              <a:rPr lang="zh-CN" altLang="en-US" dirty="0">
                <a:latin typeface="Times New Roman" pitchFamily="18" charset="0"/>
              </a:rPr>
              <a:t>无人选修仍可插入到</a:t>
            </a:r>
            <a:r>
              <a:rPr lang="en-US" altLang="zh-CN" dirty="0"/>
              <a:t>DB</a:t>
            </a:r>
            <a:r>
              <a:rPr lang="zh-CN" altLang="en-US" dirty="0">
                <a:latin typeface="Times New Roman" pitchFamily="18" charset="0"/>
              </a:rPr>
              <a:t>中（</a:t>
            </a:r>
            <a:r>
              <a:rPr lang="en-US" altLang="zh-CN" dirty="0"/>
              <a:t>R</a:t>
            </a:r>
            <a:r>
              <a:rPr lang="en-US" altLang="zh-CN" baseline="-30000" dirty="0"/>
              <a:t>3</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）避免了</a:t>
            </a:r>
            <a:r>
              <a:rPr lang="zh-CN" altLang="en-US" dirty="0">
                <a:solidFill>
                  <a:srgbClr val="FF0000"/>
                </a:solidFill>
                <a:latin typeface="Times New Roman" pitchFamily="18" charset="0"/>
              </a:rPr>
              <a:t>原删除异常</a:t>
            </a:r>
            <a:endParaRPr lang="zh-CN" altLang="en-US" dirty="0">
              <a:solidFill>
                <a:srgbClr val="FF0000"/>
              </a:solidFill>
            </a:endParaRPr>
          </a:p>
          <a:p>
            <a:r>
              <a:rPr lang="zh-CN" altLang="en-US" dirty="0">
                <a:latin typeface="宋体" pitchFamily="2" charset="-122"/>
              </a:rPr>
              <a:t>删除学生信息在</a:t>
            </a:r>
            <a:r>
              <a:rPr lang="en-US" altLang="zh-CN" dirty="0"/>
              <a:t>R</a:t>
            </a:r>
            <a:r>
              <a:rPr lang="en-US" altLang="zh-CN" baseline="-30000" dirty="0"/>
              <a:t>2</a:t>
            </a:r>
            <a:r>
              <a:rPr lang="zh-CN" altLang="en-US" dirty="0">
                <a:latin typeface="宋体" pitchFamily="2" charset="-122"/>
              </a:rPr>
              <a:t>中进行，</a:t>
            </a:r>
            <a:r>
              <a:rPr lang="en-US" altLang="zh-CN" dirty="0"/>
              <a:t>R</a:t>
            </a:r>
            <a:r>
              <a:rPr lang="en-US" altLang="zh-CN" baseline="-30000" dirty="0"/>
              <a:t>3</a:t>
            </a:r>
            <a:r>
              <a:rPr lang="zh-CN" altLang="en-US" dirty="0">
                <a:latin typeface="宋体" pitchFamily="2" charset="-122"/>
              </a:rPr>
              <a:t>中的课程、教师数据不受影响。</a:t>
            </a:r>
            <a:r>
              <a:rPr lang="zh-CN" altLang="en-US" dirty="0"/>
              <a:t> </a:t>
            </a:r>
          </a:p>
        </p:txBody>
      </p:sp>
      <p:graphicFrame>
        <p:nvGraphicFramePr>
          <p:cNvPr id="10242" name="Object 1024"/>
          <p:cNvGraphicFramePr>
            <a:graphicFrameLocks noChangeAspect="1"/>
          </p:cNvGraphicFramePr>
          <p:nvPr>
            <p:extLst>
              <p:ext uri="{D42A27DB-BD31-4B8C-83A1-F6EECF244321}">
                <p14:modId xmlns:p14="http://schemas.microsoft.com/office/powerpoint/2010/main" val="1186732883"/>
              </p:ext>
            </p:extLst>
          </p:nvPr>
        </p:nvGraphicFramePr>
        <p:xfrm>
          <a:off x="365125" y="3859213"/>
          <a:ext cx="5495925" cy="3051175"/>
        </p:xfrm>
        <a:graphic>
          <a:graphicData uri="http://schemas.openxmlformats.org/presentationml/2006/ole">
            <mc:AlternateContent xmlns:mc="http://schemas.openxmlformats.org/markup-compatibility/2006">
              <mc:Choice xmlns:v="urn:schemas-microsoft-com:vml" Requires="v">
                <p:oleObj spid="_x0000_s10556" name="Document" r:id="rId3" imgW="8865881" imgH="4921789" progId="Word.Document.8">
                  <p:embed/>
                </p:oleObj>
              </mc:Choice>
              <mc:Fallback>
                <p:oleObj name="Document" r:id="rId3" imgW="8865881" imgH="4921789" progId="Word.Document.8">
                  <p:embed/>
                  <p:pic>
                    <p:nvPicPr>
                      <p:cNvPr id="0" name="Picture 34"/>
                      <p:cNvPicPr>
                        <a:picLocks noChangeAspect="1" noChangeArrowheads="1"/>
                      </p:cNvPicPr>
                      <p:nvPr/>
                    </p:nvPicPr>
                    <p:blipFill>
                      <a:blip r:embed="rId4"/>
                      <a:srcRect/>
                      <a:stretch>
                        <a:fillRect/>
                      </a:stretch>
                    </p:blipFill>
                    <p:spPr bwMode="auto">
                      <a:xfrm>
                        <a:off x="365125" y="3859213"/>
                        <a:ext cx="5495925"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E9B39B9F-B13E-40DA-82E1-E46FEBABF58E}"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04800" y="715963"/>
            <a:ext cx="8534400" cy="3108543"/>
          </a:xfrm>
          <a:prstGeom prst="rect">
            <a:avLst/>
          </a:prstGeom>
          <a:noFill/>
          <a:ln w="9525">
            <a:noFill/>
            <a:miter lim="800000"/>
            <a:headEnd/>
            <a:tailEnd/>
          </a:ln>
        </p:spPr>
        <p:txBody>
          <a:bodyPr>
            <a:spAutoFit/>
          </a:bodyPr>
          <a:lstStyle/>
          <a:p>
            <a:r>
              <a:rPr lang="en-US" altLang="zh-CN" sz="2800" b="1" dirty="0">
                <a:ea typeface="黑体" pitchFamily="49" charset="-122"/>
              </a:rPr>
              <a:t>6.2.4 2NF</a:t>
            </a:r>
          </a:p>
          <a:p>
            <a:r>
              <a:rPr lang="en-US" altLang="zh-CN" sz="2800" b="1" dirty="0">
                <a:latin typeface="Arial" pitchFamily="34" charset="0"/>
                <a:cs typeface="Arial" pitchFamily="34" charset="0"/>
              </a:rPr>
              <a:t>1. </a:t>
            </a:r>
            <a:r>
              <a:rPr lang="zh-CN" altLang="en-US" sz="2800" b="1" dirty="0">
                <a:latin typeface="Arial" pitchFamily="34" charset="0"/>
                <a:ea typeface="黑体" pitchFamily="49" charset="-122"/>
              </a:rPr>
              <a:t>定义</a:t>
            </a:r>
            <a:endParaRPr lang="zh-CN" altLang="en-US" sz="2800" b="1" dirty="0">
              <a:latin typeface="Arial" pitchFamily="34" charset="0"/>
              <a:cs typeface="Arial" pitchFamily="34" charset="0"/>
            </a:endParaRPr>
          </a:p>
          <a:p>
            <a:r>
              <a:rPr lang="zh-CN" altLang="en-US" sz="2800" dirty="0">
                <a:latin typeface="Times New Roman" pitchFamily="18" charset="0"/>
              </a:rPr>
              <a:t>任给</a:t>
            </a:r>
            <a:r>
              <a:rPr lang="en-US" altLang="zh-CN" sz="2800" dirty="0"/>
              <a:t>R</a:t>
            </a:r>
            <a:r>
              <a:rPr lang="zh-CN" altLang="en-US" sz="2800" dirty="0">
                <a:latin typeface="Times New Roman" pitchFamily="18" charset="0"/>
              </a:rPr>
              <a:t>（</a:t>
            </a:r>
            <a:r>
              <a:rPr lang="en-US" altLang="zh-CN" sz="2800" dirty="0"/>
              <a:t>U</a:t>
            </a:r>
            <a:r>
              <a:rPr lang="zh-CN" altLang="en-US" sz="2800" dirty="0">
                <a:latin typeface="Times New Roman" pitchFamily="18" charset="0"/>
              </a:rPr>
              <a:t>，</a:t>
            </a:r>
            <a:r>
              <a:rPr lang="en-US" altLang="zh-CN" sz="2800" dirty="0"/>
              <a:t>F</a:t>
            </a:r>
            <a:r>
              <a:rPr lang="zh-CN" altLang="en-US" sz="2800" dirty="0">
                <a:latin typeface="Times New Roman" pitchFamily="18" charset="0"/>
              </a:rPr>
              <a:t>），若</a:t>
            </a:r>
            <a:r>
              <a:rPr lang="en-US" altLang="zh-CN" sz="2800" dirty="0"/>
              <a:t>R</a:t>
            </a:r>
            <a:r>
              <a:rPr lang="en-US" altLang="zh-CN" sz="2800" dirty="0">
                <a:latin typeface="Times New Roman" pitchFamily="18" charset="0"/>
              </a:rPr>
              <a:t>∈</a:t>
            </a:r>
            <a:r>
              <a:rPr lang="en-US" altLang="zh-CN" sz="2800" dirty="0"/>
              <a:t>1NF</a:t>
            </a:r>
            <a:r>
              <a:rPr lang="zh-CN" altLang="en-US" sz="2800" dirty="0">
                <a:latin typeface="Times New Roman" pitchFamily="18" charset="0"/>
              </a:rPr>
              <a:t>，且每个</a:t>
            </a:r>
            <a:r>
              <a:rPr lang="zh-CN" altLang="en-US" sz="2800" dirty="0">
                <a:solidFill>
                  <a:srgbClr val="FF3300"/>
                </a:solidFill>
                <a:latin typeface="Times New Roman" pitchFamily="18" charset="0"/>
              </a:rPr>
              <a:t>非主属性</a:t>
            </a:r>
            <a:r>
              <a:rPr lang="zh-CN" altLang="en-US" sz="2800" dirty="0">
                <a:latin typeface="Times New Roman" pitchFamily="18" charset="0"/>
              </a:rPr>
              <a:t>都</a:t>
            </a:r>
            <a:endParaRPr lang="en-US" altLang="zh-CN" sz="2800" dirty="0">
              <a:latin typeface="Times New Roman" pitchFamily="18" charset="0"/>
            </a:endParaRPr>
          </a:p>
          <a:p>
            <a:r>
              <a:rPr lang="zh-CN" altLang="en-US" sz="2800" dirty="0">
                <a:solidFill>
                  <a:srgbClr val="FF0000"/>
                </a:solidFill>
                <a:latin typeface="Times New Roman" pitchFamily="18" charset="0"/>
              </a:rPr>
              <a:t>完全</a:t>
            </a:r>
            <a:r>
              <a:rPr lang="zh-CN" altLang="en-US" sz="2800" dirty="0"/>
              <a:t>函数依赖</a:t>
            </a:r>
            <a:r>
              <a:rPr lang="zh-CN" altLang="en-US" sz="2800" dirty="0">
                <a:latin typeface="Times New Roman" pitchFamily="18" charset="0"/>
              </a:rPr>
              <a:t>于候选码，则</a:t>
            </a:r>
            <a:r>
              <a:rPr lang="en-US" altLang="zh-CN" sz="2800" dirty="0"/>
              <a:t>R</a:t>
            </a:r>
            <a:r>
              <a:rPr lang="en-US" altLang="zh-CN" sz="2800" dirty="0">
                <a:latin typeface="Times New Roman" pitchFamily="18" charset="0"/>
              </a:rPr>
              <a:t>∈</a:t>
            </a:r>
            <a:r>
              <a:rPr lang="en-US" altLang="zh-CN" sz="2800" dirty="0"/>
              <a:t>2NF</a:t>
            </a:r>
            <a:r>
              <a:rPr lang="zh-CN" altLang="en-US" sz="2800" dirty="0">
                <a:latin typeface="Times New Roman" pitchFamily="18" charset="0"/>
              </a:rPr>
              <a:t>。</a:t>
            </a:r>
          </a:p>
          <a:p>
            <a:endParaRPr lang="zh-CN" altLang="en-US" sz="2800" dirty="0">
              <a:latin typeface="Times New Roman" pitchFamily="18" charset="0"/>
            </a:endParaRPr>
          </a:p>
          <a:p>
            <a:r>
              <a:rPr lang="zh-CN" altLang="en-US" sz="2800" dirty="0">
                <a:solidFill>
                  <a:srgbClr val="FF0000"/>
                </a:solidFill>
                <a:latin typeface="Times New Roman" pitchFamily="18" charset="0"/>
              </a:rPr>
              <a:t>换言之：</a:t>
            </a:r>
            <a:r>
              <a:rPr lang="en-US" altLang="zh-CN" sz="2800" dirty="0">
                <a:solidFill>
                  <a:srgbClr val="FF0000"/>
                </a:solidFill>
                <a:latin typeface="Times New Roman" pitchFamily="18" charset="0"/>
              </a:rPr>
              <a:t>2NF</a:t>
            </a:r>
            <a:r>
              <a:rPr lang="zh-CN" altLang="en-US" sz="2800" dirty="0">
                <a:solidFill>
                  <a:srgbClr val="3333FF"/>
                </a:solidFill>
                <a:latin typeface="Times New Roman" pitchFamily="18" charset="0"/>
              </a:rPr>
              <a:t>不允许</a:t>
            </a:r>
            <a:r>
              <a:rPr lang="en-US" altLang="zh-CN" sz="2800" dirty="0">
                <a:solidFill>
                  <a:srgbClr val="FF0000"/>
                </a:solidFill>
                <a:latin typeface="Times New Roman" pitchFamily="18" charset="0"/>
              </a:rPr>
              <a:t>F</a:t>
            </a:r>
            <a:r>
              <a:rPr lang="zh-CN" altLang="en-US" sz="2800" dirty="0">
                <a:solidFill>
                  <a:srgbClr val="FF0000"/>
                </a:solidFill>
                <a:latin typeface="Times New Roman" pitchFamily="18" charset="0"/>
              </a:rPr>
              <a:t>中有这样的函数依赖“</a:t>
            </a:r>
            <a:r>
              <a:rPr lang="en-US" altLang="zh-CN" sz="2800" dirty="0">
                <a:solidFill>
                  <a:srgbClr val="FF0000"/>
                </a:solidFill>
                <a:latin typeface="Times New Roman" pitchFamily="18" charset="0"/>
              </a:rPr>
              <a:t>X</a:t>
            </a:r>
            <a:r>
              <a:rPr lang="en-US" altLang="zh-CN" sz="2800" dirty="0">
                <a:solidFill>
                  <a:srgbClr val="FF0000"/>
                </a:solidFill>
                <a:latin typeface="Times New Roman" pitchFamily="18" charset="0"/>
                <a:sym typeface="Symbol" pitchFamily="18" charset="2"/>
              </a:rPr>
              <a:t></a:t>
            </a:r>
            <a:r>
              <a:rPr lang="en-US" altLang="zh-CN" sz="2800" dirty="0">
                <a:solidFill>
                  <a:srgbClr val="FF0000"/>
                </a:solidFill>
                <a:latin typeface="Times New Roman" pitchFamily="18" charset="0"/>
              </a:rPr>
              <a:t>Y”,</a:t>
            </a:r>
            <a:r>
              <a:rPr lang="zh-CN" altLang="en-US" sz="2800" dirty="0">
                <a:solidFill>
                  <a:srgbClr val="FF0000"/>
                </a:solidFill>
                <a:latin typeface="Times New Roman" pitchFamily="18" charset="0"/>
              </a:rPr>
              <a:t>其中</a:t>
            </a:r>
            <a:r>
              <a:rPr lang="en-US" altLang="zh-CN" sz="2800" dirty="0">
                <a:solidFill>
                  <a:srgbClr val="FF0000"/>
                </a:solidFill>
                <a:latin typeface="Times New Roman" pitchFamily="18" charset="0"/>
              </a:rPr>
              <a:t>X</a:t>
            </a:r>
            <a:r>
              <a:rPr lang="zh-CN" altLang="en-US" sz="2800" dirty="0">
                <a:solidFill>
                  <a:srgbClr val="FF0000"/>
                </a:solidFill>
                <a:latin typeface="Times New Roman" pitchFamily="18" charset="0"/>
              </a:rPr>
              <a:t>是</a:t>
            </a:r>
            <a:r>
              <a:rPr lang="zh-CN" altLang="en-US" sz="2800" dirty="0">
                <a:solidFill>
                  <a:srgbClr val="3333FF"/>
                </a:solidFill>
                <a:latin typeface="Times New Roman" pitchFamily="18" charset="0"/>
              </a:rPr>
              <a:t>码的真子集</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Y</a:t>
            </a:r>
            <a:r>
              <a:rPr lang="zh-CN" altLang="en-US" sz="2800" dirty="0">
                <a:solidFill>
                  <a:srgbClr val="FF0000"/>
                </a:solidFill>
                <a:latin typeface="Times New Roman" pitchFamily="18" charset="0"/>
              </a:rPr>
              <a:t>是</a:t>
            </a:r>
            <a:r>
              <a:rPr lang="zh-CN" altLang="en-US" sz="2800" dirty="0">
                <a:solidFill>
                  <a:srgbClr val="3333FF"/>
                </a:solidFill>
                <a:latin typeface="Times New Roman" pitchFamily="18" charset="0"/>
              </a:rPr>
              <a:t>非主属性</a:t>
            </a:r>
            <a:r>
              <a:rPr lang="zh-CN" altLang="en-US" sz="2800" dirty="0">
                <a:solidFill>
                  <a:srgbClr val="FF0000"/>
                </a:solidFill>
                <a:latin typeface="Times New Roman" pitchFamily="18" charset="0"/>
              </a:rPr>
              <a:t>。</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B21B71AE-130C-450B-A279-192ACBC11476}"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1026"/>
          <p:cNvSpPr txBox="1">
            <a:spLocks noChangeArrowheads="1"/>
          </p:cNvSpPr>
          <p:nvPr/>
        </p:nvSpPr>
        <p:spPr bwMode="auto">
          <a:xfrm>
            <a:off x="228600" y="228600"/>
            <a:ext cx="8534400" cy="6001643"/>
          </a:xfrm>
          <a:prstGeom prst="rect">
            <a:avLst/>
          </a:prstGeom>
          <a:noFill/>
          <a:ln w="9525">
            <a:noFill/>
            <a:miter lim="800000"/>
            <a:headEnd/>
            <a:tailEnd/>
          </a:ln>
        </p:spPr>
        <p:txBody>
          <a:bodyPr>
            <a:spAutoFit/>
          </a:bodyPr>
          <a:lstStyle/>
          <a:p>
            <a:r>
              <a:rPr lang="en-US" altLang="zh-CN" dirty="0"/>
              <a:t>1</a:t>
            </a:r>
            <a:r>
              <a:rPr lang="zh-CN" altLang="en-US" dirty="0">
                <a:latin typeface="Times New Roman" pitchFamily="18" charset="0"/>
              </a:rPr>
              <a:t>）</a:t>
            </a:r>
            <a:r>
              <a:rPr lang="en-US" altLang="zh-CN" dirty="0"/>
              <a:t>R</a:t>
            </a:r>
            <a:r>
              <a:rPr lang="en-US" altLang="zh-CN" baseline="-30000" dirty="0"/>
              <a:t>2</a:t>
            </a:r>
            <a:endParaRPr lang="en-US" altLang="zh-CN" dirty="0"/>
          </a:p>
          <a:p>
            <a:r>
              <a:rPr lang="zh-CN" altLang="en-US" dirty="0">
                <a:latin typeface="Times New Roman" pitchFamily="18" charset="0"/>
              </a:rPr>
              <a:t>候选码：（</a:t>
            </a:r>
            <a:r>
              <a:rPr lang="en-US" altLang="zh-CN" dirty="0"/>
              <a:t>SNO</a:t>
            </a:r>
            <a:r>
              <a:rPr lang="zh-CN" altLang="en-US" dirty="0">
                <a:latin typeface="Times New Roman" pitchFamily="18" charset="0"/>
              </a:rPr>
              <a:t>，</a:t>
            </a:r>
            <a:r>
              <a:rPr lang="en-US" altLang="zh-CN" dirty="0"/>
              <a:t>CNO</a:t>
            </a:r>
            <a:r>
              <a:rPr lang="zh-CN" altLang="en-US" dirty="0">
                <a:latin typeface="Times New Roman" pitchFamily="18" charset="0"/>
              </a:rPr>
              <a:t>）</a:t>
            </a:r>
            <a:endParaRPr lang="zh-CN" altLang="en-US" dirty="0"/>
          </a:p>
          <a:p>
            <a:r>
              <a:rPr lang="zh-CN" altLang="en-US" dirty="0">
                <a:latin typeface="Times New Roman" pitchFamily="18" charset="0"/>
              </a:rPr>
              <a:t>非主属性：</a:t>
            </a:r>
            <a:r>
              <a:rPr lang="en-US" altLang="zh-CN" dirty="0"/>
              <a:t>GRADE</a:t>
            </a:r>
          </a:p>
          <a:p>
            <a:r>
              <a:rPr lang="en-US" altLang="zh-CN" dirty="0" err="1">
                <a:ea typeface="Verdana" panose="020B0604030504040204" pitchFamily="34" charset="0"/>
              </a:rPr>
              <a:t>fd</a:t>
            </a:r>
            <a:r>
              <a:rPr lang="zh-CN" altLang="en-US" dirty="0"/>
              <a:t>： </a:t>
            </a:r>
            <a:r>
              <a:rPr lang="en-US" altLang="zh-CN" dirty="0">
                <a:ea typeface="Verdana" panose="020B0604030504040204" pitchFamily="34" charset="0"/>
              </a:rPr>
              <a:t>(SNO,CNO)     GRADE</a:t>
            </a:r>
            <a:endParaRPr lang="zh-CN" altLang="en-US" dirty="0"/>
          </a:p>
          <a:p>
            <a:r>
              <a:rPr lang="zh-CN" altLang="en-US" dirty="0">
                <a:latin typeface="宋体" pitchFamily="2" charset="-122"/>
              </a:rPr>
              <a:t>∴</a:t>
            </a:r>
            <a:r>
              <a:rPr lang="en-US" altLang="zh-CN" dirty="0"/>
              <a:t>R</a:t>
            </a:r>
            <a:r>
              <a:rPr lang="en-US" altLang="zh-CN" baseline="-30000" dirty="0"/>
              <a:t>2</a:t>
            </a:r>
            <a:r>
              <a:rPr lang="en-US" altLang="zh-CN" dirty="0">
                <a:latin typeface="宋体" pitchFamily="2" charset="-122"/>
              </a:rPr>
              <a:t>∈</a:t>
            </a:r>
            <a:r>
              <a:rPr lang="en-US" altLang="zh-CN" dirty="0"/>
              <a:t>2NF </a:t>
            </a:r>
          </a:p>
          <a:p>
            <a:pPr algn="just"/>
            <a:endParaRPr lang="en-US" altLang="zh-CN" dirty="0"/>
          </a:p>
          <a:p>
            <a:pPr algn="just"/>
            <a:r>
              <a:rPr lang="en-US" altLang="zh-CN" dirty="0"/>
              <a:t>2</a:t>
            </a:r>
            <a:r>
              <a:rPr lang="zh-CN" altLang="en-US" dirty="0">
                <a:latin typeface="Times New Roman" pitchFamily="18" charset="0"/>
              </a:rPr>
              <a:t>）</a:t>
            </a:r>
            <a:r>
              <a:rPr lang="en-US" altLang="zh-CN" dirty="0"/>
              <a:t>R</a:t>
            </a:r>
            <a:r>
              <a:rPr lang="en-US" altLang="zh-CN" baseline="-30000" dirty="0"/>
              <a:t>3</a:t>
            </a:r>
            <a:r>
              <a:rPr lang="zh-CN" altLang="en-US" dirty="0">
                <a:latin typeface="Times New Roman" pitchFamily="18" charset="0"/>
              </a:rPr>
              <a:t>中：</a:t>
            </a:r>
            <a:endParaRPr lang="zh-CN" altLang="en-US" dirty="0"/>
          </a:p>
          <a:p>
            <a:pPr algn="just"/>
            <a:r>
              <a:rPr lang="zh-CN" altLang="en-US" dirty="0">
                <a:latin typeface="Times New Roman" pitchFamily="18" charset="0"/>
              </a:rPr>
              <a:t>候选码：</a:t>
            </a:r>
            <a:r>
              <a:rPr lang="en-US" altLang="zh-CN" dirty="0"/>
              <a:t>CNO</a:t>
            </a:r>
            <a:r>
              <a:rPr lang="zh-CN" altLang="en-US" dirty="0">
                <a:latin typeface="Times New Roman" pitchFamily="18" charset="0"/>
              </a:rPr>
              <a:t>，</a:t>
            </a:r>
            <a:r>
              <a:rPr lang="en-US" altLang="zh-CN" dirty="0"/>
              <a:t>CNM</a:t>
            </a:r>
          </a:p>
          <a:p>
            <a:pPr algn="just"/>
            <a:r>
              <a:rPr lang="zh-CN" altLang="en-US" dirty="0">
                <a:latin typeface="Times New Roman" pitchFamily="18" charset="0"/>
              </a:rPr>
              <a:t>非主属性：</a:t>
            </a:r>
            <a:r>
              <a:rPr lang="en-US" altLang="zh-CN" dirty="0"/>
              <a:t>TNM</a:t>
            </a:r>
            <a:r>
              <a:rPr lang="zh-CN" altLang="en-US" dirty="0">
                <a:latin typeface="Times New Roman" pitchFamily="18" charset="0"/>
              </a:rPr>
              <a:t>，</a:t>
            </a:r>
            <a:r>
              <a:rPr lang="en-US" altLang="zh-CN" dirty="0"/>
              <a:t>ADDR</a:t>
            </a:r>
          </a:p>
          <a:p>
            <a:pPr algn="just"/>
            <a:r>
              <a:rPr lang="en-US" altLang="zh-CN" dirty="0" err="1"/>
              <a:t>fd</a:t>
            </a:r>
            <a:r>
              <a:rPr lang="zh-CN" altLang="en-US" dirty="0">
                <a:latin typeface="Times New Roman" pitchFamily="18" charset="0"/>
              </a:rPr>
              <a:t>：</a:t>
            </a:r>
            <a:r>
              <a:rPr lang="en-US" altLang="zh-CN" dirty="0">
                <a:ea typeface="Verdana" panose="020B0604030504040204" pitchFamily="34" charset="0"/>
              </a:rPr>
              <a:t>CNO      TNM, CNO      ADDR, CNM      TNM,  </a:t>
            </a:r>
          </a:p>
          <a:p>
            <a:pPr algn="just"/>
            <a:r>
              <a:rPr lang="en-US" altLang="zh-CN" dirty="0">
                <a:ea typeface="Verdana" panose="020B0604030504040204" pitchFamily="34" charset="0"/>
              </a:rPr>
              <a:t>CNM       ADDR</a:t>
            </a:r>
            <a:endParaRPr lang="zh-CN" altLang="en-US" dirty="0"/>
          </a:p>
          <a:p>
            <a:endParaRPr lang="en-US" altLang="zh-CN" dirty="0">
              <a:latin typeface="宋体" pitchFamily="2" charset="-122"/>
            </a:endParaRPr>
          </a:p>
          <a:p>
            <a:r>
              <a:rPr lang="zh-CN" altLang="en-US" dirty="0">
                <a:latin typeface="宋体" pitchFamily="2" charset="-122"/>
              </a:rPr>
              <a:t>∴根据定义：</a:t>
            </a:r>
            <a:r>
              <a:rPr lang="en-US" altLang="zh-CN" dirty="0"/>
              <a:t>R</a:t>
            </a:r>
            <a:r>
              <a:rPr lang="en-US" altLang="zh-CN" baseline="-30000" dirty="0"/>
              <a:t>3</a:t>
            </a:r>
            <a:r>
              <a:rPr lang="en-US" altLang="zh-CN" dirty="0">
                <a:latin typeface="宋体" pitchFamily="2" charset="-122"/>
              </a:rPr>
              <a:t>∈</a:t>
            </a:r>
            <a:r>
              <a:rPr lang="en-US" altLang="zh-CN" dirty="0"/>
              <a:t>2NF </a:t>
            </a:r>
          </a:p>
          <a:p>
            <a:pPr>
              <a:spcBef>
                <a:spcPct val="50000"/>
              </a:spcBef>
              <a:buClr>
                <a:schemeClr val="hlink"/>
              </a:buClr>
              <a:buSzPct val="65000"/>
              <a:buFont typeface="Wingdings" pitchFamily="2" charset="2"/>
              <a:buNone/>
            </a:pPr>
            <a:endParaRPr lang="en-US" altLang="zh-CN" sz="800" dirty="0">
              <a:latin typeface="Arial" pitchFamily="34" charset="0"/>
              <a:ea typeface="仿宋_GB2312"/>
              <a:cs typeface="仿宋_GB2312"/>
            </a:endParaRPr>
          </a:p>
          <a:p>
            <a:pPr>
              <a:spcBef>
                <a:spcPct val="50000"/>
              </a:spcBef>
              <a:buClr>
                <a:schemeClr val="hlink"/>
              </a:buClr>
              <a:buSzPct val="65000"/>
              <a:buFont typeface="Wingdings" pitchFamily="2" charset="2"/>
              <a:buNone/>
            </a:pPr>
            <a:r>
              <a:rPr lang="zh-CN" altLang="en-US" dirty="0">
                <a:latin typeface="Times New Roman" pitchFamily="18" charset="0"/>
              </a:rPr>
              <a:t>例：关系模式</a:t>
            </a:r>
            <a:r>
              <a:rPr lang="en-US" altLang="zh-CN" dirty="0">
                <a:latin typeface="Times New Roman" pitchFamily="18" charset="0"/>
              </a:rPr>
              <a:t>R</a:t>
            </a:r>
            <a:r>
              <a:rPr lang="zh-CN" altLang="en-US" dirty="0">
                <a:latin typeface="Times New Roman" pitchFamily="18" charset="0"/>
              </a:rPr>
              <a:t>（</a:t>
            </a:r>
            <a:r>
              <a:rPr lang="en-US" altLang="zh-CN" dirty="0">
                <a:latin typeface="Times New Roman" pitchFamily="18" charset="0"/>
              </a:rPr>
              <a:t>A</a:t>
            </a:r>
            <a:r>
              <a:rPr lang="zh-CN" altLang="en-US" dirty="0">
                <a:latin typeface="Times New Roman" pitchFamily="18" charset="0"/>
              </a:rPr>
              <a:t>，</a:t>
            </a:r>
            <a:r>
              <a:rPr lang="en-US" altLang="zh-CN" dirty="0">
                <a:latin typeface="Times New Roman" pitchFamily="18" charset="0"/>
              </a:rPr>
              <a:t>B</a:t>
            </a:r>
            <a:r>
              <a:rPr lang="zh-CN" altLang="en-US" dirty="0">
                <a:latin typeface="Times New Roman" pitchFamily="18" charset="0"/>
              </a:rPr>
              <a:t>，</a:t>
            </a:r>
            <a:r>
              <a:rPr lang="en-US" altLang="zh-CN" dirty="0">
                <a:latin typeface="Times New Roman" pitchFamily="18" charset="0"/>
              </a:rPr>
              <a:t>C</a:t>
            </a:r>
            <a:r>
              <a:rPr lang="zh-CN" altLang="en-US" dirty="0">
                <a:latin typeface="Times New Roman" pitchFamily="18" charset="0"/>
              </a:rPr>
              <a:t>，</a:t>
            </a:r>
            <a:r>
              <a:rPr lang="en-US" altLang="zh-CN" dirty="0">
                <a:latin typeface="Times New Roman" pitchFamily="18" charset="0"/>
              </a:rPr>
              <a:t>D</a:t>
            </a:r>
            <a:r>
              <a:rPr lang="zh-CN" altLang="en-US" dirty="0">
                <a:latin typeface="Times New Roman" pitchFamily="18" charset="0"/>
              </a:rPr>
              <a:t>），码为</a:t>
            </a:r>
            <a:r>
              <a:rPr lang="en-US" altLang="zh-CN" dirty="0">
                <a:latin typeface="Times New Roman" pitchFamily="18" charset="0"/>
              </a:rPr>
              <a:t>AB</a:t>
            </a:r>
            <a:r>
              <a:rPr lang="zh-CN" altLang="en-US" dirty="0">
                <a:latin typeface="Times New Roman" pitchFamily="18" charset="0"/>
              </a:rPr>
              <a:t>，给出它的一个函数依赖集，使得</a:t>
            </a:r>
            <a:r>
              <a:rPr lang="en-US" altLang="zh-CN" dirty="0">
                <a:latin typeface="Times New Roman" pitchFamily="18" charset="0"/>
              </a:rPr>
              <a:t>R</a:t>
            </a:r>
            <a:r>
              <a:rPr lang="zh-CN" altLang="en-US" dirty="0">
                <a:latin typeface="Times New Roman" pitchFamily="18" charset="0"/>
              </a:rPr>
              <a:t>属于</a:t>
            </a:r>
            <a:r>
              <a:rPr lang="en-US" altLang="zh-CN" dirty="0">
                <a:latin typeface="Times New Roman" pitchFamily="18" charset="0"/>
              </a:rPr>
              <a:t>1NF</a:t>
            </a:r>
            <a:r>
              <a:rPr lang="zh-CN" altLang="en-US" dirty="0">
                <a:latin typeface="Times New Roman" pitchFamily="18" charset="0"/>
              </a:rPr>
              <a:t>而不属于</a:t>
            </a:r>
            <a:r>
              <a:rPr lang="en-US" altLang="zh-CN" dirty="0">
                <a:latin typeface="Times New Roman" pitchFamily="18" charset="0"/>
              </a:rPr>
              <a:t>2NF</a:t>
            </a:r>
          </a:p>
        </p:txBody>
      </p:sp>
      <p:sp>
        <p:nvSpPr>
          <p:cNvPr id="62471" name="Rectangle 1031"/>
          <p:cNvSpPr>
            <a:spLocks noChangeArrowheads="1"/>
          </p:cNvSpPr>
          <p:nvPr/>
        </p:nvSpPr>
        <p:spPr bwMode="auto">
          <a:xfrm>
            <a:off x="228600" y="6019800"/>
            <a:ext cx="8229600" cy="457200"/>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zh-CN" altLang="en-US" dirty="0">
                <a:latin typeface="Times New Roman" pitchFamily="18" charset="0"/>
              </a:rPr>
              <a:t>答案：</a:t>
            </a:r>
            <a:r>
              <a:rPr lang="en-US" altLang="zh-CN" dirty="0">
                <a:latin typeface="Times New Roman" pitchFamily="18" charset="0"/>
              </a:rPr>
              <a:t>AB</a:t>
            </a:r>
            <a:r>
              <a:rPr lang="en-US" altLang="zh-CN" dirty="0">
                <a:latin typeface="Times New Roman" pitchFamily="18" charset="0"/>
                <a:sym typeface="Symbol" pitchFamily="18" charset="2"/>
              </a:rPr>
              <a:t></a:t>
            </a:r>
            <a:r>
              <a:rPr lang="en-US" altLang="zh-CN" dirty="0">
                <a:latin typeface="Times New Roman" pitchFamily="18" charset="0"/>
              </a:rPr>
              <a:t>CD,     B</a:t>
            </a:r>
            <a:r>
              <a:rPr lang="en-US" altLang="zh-CN" dirty="0">
                <a:latin typeface="Times New Roman" pitchFamily="18" charset="0"/>
                <a:sym typeface="Symbol" pitchFamily="18" charset="2"/>
              </a:rPr>
              <a:t></a:t>
            </a:r>
            <a:r>
              <a:rPr lang="en-US" altLang="zh-CN" dirty="0">
                <a:latin typeface="Times New Roman" pitchFamily="18" charset="0"/>
              </a:rPr>
              <a:t>C</a:t>
            </a:r>
          </a:p>
        </p:txBody>
      </p:sp>
      <p:sp>
        <p:nvSpPr>
          <p:cNvPr id="6" name="灯片编号占位符 5"/>
          <p:cNvSpPr>
            <a:spLocks noGrp="1"/>
          </p:cNvSpPr>
          <p:nvPr>
            <p:ph type="sldNum" sz="quarter" idx="12"/>
          </p:nvPr>
        </p:nvSpPr>
        <p:spPr/>
        <p:txBody>
          <a:bodyPr/>
          <a:lstStyle/>
          <a:p>
            <a:pPr>
              <a:defRPr/>
            </a:pPr>
            <a:fld id="{794934DD-A06B-41B6-8CB1-438189F0B050}" type="slidenum">
              <a:rPr lang="en-US" altLang="zh-CN" smtClean="0"/>
              <a:pPr>
                <a:defRPr/>
              </a:pPr>
              <a:t>19</a:t>
            </a:fld>
            <a:endParaRPr lang="en-US" altLang="zh-CN"/>
          </a:p>
        </p:txBody>
      </p:sp>
      <p:graphicFrame>
        <p:nvGraphicFramePr>
          <p:cNvPr id="8" name="表格 7"/>
          <p:cNvGraphicFramePr>
            <a:graphicFrameLocks noGrp="1"/>
          </p:cNvGraphicFramePr>
          <p:nvPr>
            <p:extLst>
              <p:ext uri="{D42A27DB-BD31-4B8C-83A1-F6EECF244321}">
                <p14:modId xmlns:p14="http://schemas.microsoft.com/office/powerpoint/2010/main" val="1888294197"/>
              </p:ext>
            </p:extLst>
          </p:nvPr>
        </p:nvGraphicFramePr>
        <p:xfrm>
          <a:off x="3867496" y="228600"/>
          <a:ext cx="5019320" cy="2854645"/>
        </p:xfrm>
        <a:graphic>
          <a:graphicData uri="http://schemas.openxmlformats.org/drawingml/2006/table">
            <a:tbl>
              <a:tblPr/>
              <a:tblGrid>
                <a:gridCol w="1470489">
                  <a:extLst>
                    <a:ext uri="{9D8B030D-6E8A-4147-A177-3AD203B41FA5}">
                      <a16:colId xmlns:a16="http://schemas.microsoft.com/office/drawing/2014/main" val="20000"/>
                    </a:ext>
                  </a:extLst>
                </a:gridCol>
                <a:gridCol w="1606481">
                  <a:extLst>
                    <a:ext uri="{9D8B030D-6E8A-4147-A177-3AD203B41FA5}">
                      <a16:colId xmlns:a16="http://schemas.microsoft.com/office/drawing/2014/main" val="20001"/>
                    </a:ext>
                  </a:extLst>
                </a:gridCol>
                <a:gridCol w="1026346">
                  <a:extLst>
                    <a:ext uri="{9D8B030D-6E8A-4147-A177-3AD203B41FA5}">
                      <a16:colId xmlns:a16="http://schemas.microsoft.com/office/drawing/2014/main" val="20002"/>
                    </a:ext>
                  </a:extLst>
                </a:gridCol>
                <a:gridCol w="916004">
                  <a:extLst>
                    <a:ext uri="{9D8B030D-6E8A-4147-A177-3AD203B41FA5}">
                      <a16:colId xmlns:a16="http://schemas.microsoft.com/office/drawing/2014/main" val="20003"/>
                    </a:ext>
                  </a:extLst>
                </a:gridCol>
              </a:tblGrid>
              <a:tr h="570929">
                <a:tc>
                  <a:txBody>
                    <a:bodyPr/>
                    <a:lstStyle/>
                    <a:p>
                      <a:pPr algn="just">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0929">
                <a:tc>
                  <a:txBody>
                    <a:bodyPr/>
                    <a:lstStyle/>
                    <a:p>
                      <a:pPr algn="just">
                        <a:spcAft>
                          <a:spcPts val="0"/>
                        </a:spcAft>
                      </a:pPr>
                      <a:r>
                        <a:rPr lang="en-US" sz="2400" kern="100" dirty="0">
                          <a:latin typeface="Calibri"/>
                          <a:ea typeface="宋体"/>
                          <a:cs typeface="Times New Roman"/>
                        </a:rPr>
                        <a:t>SNO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CNO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GRADE</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70929">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70929">
                <a:tc>
                  <a:txBody>
                    <a:bodyPr/>
                    <a:lstStyle/>
                    <a:p>
                      <a:pPr algn="just">
                        <a:spcAft>
                          <a:spcPts val="0"/>
                        </a:spcAft>
                      </a:pPr>
                      <a:r>
                        <a:rPr lang="en-US" sz="2400" kern="100" dirty="0">
                          <a:latin typeface="Calibri"/>
                          <a:ea typeface="宋体"/>
                          <a:cs typeface="Times New Roman"/>
                        </a:rPr>
                        <a:t>R3</a:t>
                      </a:r>
                      <a:endParaRPr lang="zh-CN"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70929">
                <a:tc>
                  <a:txBody>
                    <a:bodyPr/>
                    <a:lstStyle/>
                    <a:p>
                      <a:pPr algn="just">
                        <a:spcAft>
                          <a:spcPts val="0"/>
                        </a:spcAft>
                      </a:pPr>
                      <a:r>
                        <a:rPr lang="en-US" sz="2400" kern="100" dirty="0">
                          <a:latin typeface="Calibri"/>
                          <a:ea typeface="宋体"/>
                          <a:cs typeface="Times New Roman"/>
                        </a:rPr>
                        <a:t>CNO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CNM</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TNM</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ADDR</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圆角矩形标注 8"/>
          <p:cNvSpPr/>
          <p:nvPr/>
        </p:nvSpPr>
        <p:spPr>
          <a:xfrm>
            <a:off x="4475216" y="6248400"/>
            <a:ext cx="4211584" cy="519659"/>
          </a:xfrm>
          <a:prstGeom prst="wedgeRoundRectCallout">
            <a:avLst>
              <a:gd name="adj1" fmla="val -63910"/>
              <a:gd name="adj2" fmla="val -452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答案之一</a:t>
            </a:r>
            <a:r>
              <a:rPr lang="en-US" altLang="zh-CN" dirty="0"/>
              <a:t>,B</a:t>
            </a:r>
            <a:r>
              <a:rPr lang="en-US" altLang="zh-CN" dirty="0">
                <a:latin typeface="宋体" panose="02010600030101010101" pitchFamily="2" charset="-122"/>
                <a:ea typeface="宋体" panose="02010600030101010101" pitchFamily="2" charset="-122"/>
              </a:rPr>
              <a:t>→</a:t>
            </a:r>
            <a:r>
              <a:rPr lang="en-US" altLang="zh-CN" dirty="0"/>
              <a:t>D, A</a:t>
            </a:r>
            <a:r>
              <a:rPr lang="en-US" altLang="zh-CN" dirty="0">
                <a:latin typeface="宋体" panose="02010600030101010101" pitchFamily="2" charset="-122"/>
              </a:rPr>
              <a:t>→</a:t>
            </a:r>
            <a:r>
              <a:rPr lang="en-US" altLang="zh-CN" dirty="0"/>
              <a:t>D…</a:t>
            </a:r>
            <a:endParaRPr lang="zh-CN" altLang="en-US" dirty="0"/>
          </a:p>
        </p:txBody>
      </p:sp>
      <p:pic>
        <p:nvPicPr>
          <p:cNvPr id="3" name="图片 2">
            <a:extLst>
              <a:ext uri="{FF2B5EF4-FFF2-40B4-BE49-F238E27FC236}">
                <a16:creationId xmlns:a16="http://schemas.microsoft.com/office/drawing/2014/main" id="{58FD9F10-79AB-4F9E-A9CC-639D1EE52B78}"/>
              </a:ext>
            </a:extLst>
          </p:cNvPr>
          <p:cNvPicPr>
            <a:picLocks noChangeAspect="1"/>
          </p:cNvPicPr>
          <p:nvPr/>
        </p:nvPicPr>
        <p:blipFill>
          <a:blip r:embed="rId2"/>
          <a:stretch>
            <a:fillRect/>
          </a:stretch>
        </p:blipFill>
        <p:spPr>
          <a:xfrm>
            <a:off x="1755626" y="3492106"/>
            <a:ext cx="419100" cy="342900"/>
          </a:xfrm>
          <a:prstGeom prst="rect">
            <a:avLst/>
          </a:prstGeom>
        </p:spPr>
      </p:pic>
      <p:pic>
        <p:nvPicPr>
          <p:cNvPr id="14" name="图片 13">
            <a:extLst>
              <a:ext uri="{FF2B5EF4-FFF2-40B4-BE49-F238E27FC236}">
                <a16:creationId xmlns:a16="http://schemas.microsoft.com/office/drawing/2014/main" id="{DAD627A7-DBE1-4DD8-8778-9587CB8F4AAE}"/>
              </a:ext>
            </a:extLst>
          </p:cNvPr>
          <p:cNvPicPr>
            <a:picLocks noChangeAspect="1"/>
          </p:cNvPicPr>
          <p:nvPr/>
        </p:nvPicPr>
        <p:blipFill>
          <a:blip r:embed="rId2"/>
          <a:stretch>
            <a:fillRect/>
          </a:stretch>
        </p:blipFill>
        <p:spPr>
          <a:xfrm>
            <a:off x="3953996" y="3492106"/>
            <a:ext cx="419100" cy="342900"/>
          </a:xfrm>
          <a:prstGeom prst="rect">
            <a:avLst/>
          </a:prstGeom>
        </p:spPr>
      </p:pic>
      <p:pic>
        <p:nvPicPr>
          <p:cNvPr id="15" name="图片 14">
            <a:extLst>
              <a:ext uri="{FF2B5EF4-FFF2-40B4-BE49-F238E27FC236}">
                <a16:creationId xmlns:a16="http://schemas.microsoft.com/office/drawing/2014/main" id="{0ECF195F-7CD2-447D-9D5D-0E289B5E380C}"/>
              </a:ext>
            </a:extLst>
          </p:cNvPr>
          <p:cNvPicPr>
            <a:picLocks noChangeAspect="1"/>
          </p:cNvPicPr>
          <p:nvPr/>
        </p:nvPicPr>
        <p:blipFill>
          <a:blip r:embed="rId2"/>
          <a:stretch>
            <a:fillRect/>
          </a:stretch>
        </p:blipFill>
        <p:spPr>
          <a:xfrm>
            <a:off x="6377156" y="3492106"/>
            <a:ext cx="419100" cy="342900"/>
          </a:xfrm>
          <a:prstGeom prst="rect">
            <a:avLst/>
          </a:prstGeom>
        </p:spPr>
      </p:pic>
      <p:pic>
        <p:nvPicPr>
          <p:cNvPr id="16" name="图片 15">
            <a:extLst>
              <a:ext uri="{FF2B5EF4-FFF2-40B4-BE49-F238E27FC236}">
                <a16:creationId xmlns:a16="http://schemas.microsoft.com/office/drawing/2014/main" id="{8165FBFC-B21F-46C2-857D-1DA77DE66C3C}"/>
              </a:ext>
            </a:extLst>
          </p:cNvPr>
          <p:cNvPicPr>
            <a:picLocks noChangeAspect="1"/>
          </p:cNvPicPr>
          <p:nvPr/>
        </p:nvPicPr>
        <p:blipFill>
          <a:blip r:embed="rId2"/>
          <a:stretch>
            <a:fillRect/>
          </a:stretch>
        </p:blipFill>
        <p:spPr>
          <a:xfrm>
            <a:off x="1187624" y="3878188"/>
            <a:ext cx="419100" cy="342900"/>
          </a:xfrm>
          <a:prstGeom prst="rect">
            <a:avLst/>
          </a:prstGeom>
        </p:spPr>
      </p:pic>
      <p:pic>
        <p:nvPicPr>
          <p:cNvPr id="12" name="图片 11">
            <a:extLst>
              <a:ext uri="{FF2B5EF4-FFF2-40B4-BE49-F238E27FC236}">
                <a16:creationId xmlns:a16="http://schemas.microsoft.com/office/drawing/2014/main" id="{82D7EA5C-0D69-4DCF-96B4-8B7BB8069152}"/>
              </a:ext>
            </a:extLst>
          </p:cNvPr>
          <p:cNvPicPr>
            <a:picLocks noChangeAspect="1"/>
          </p:cNvPicPr>
          <p:nvPr/>
        </p:nvPicPr>
        <p:blipFill>
          <a:blip r:embed="rId2"/>
          <a:stretch>
            <a:fillRect/>
          </a:stretch>
        </p:blipFill>
        <p:spPr>
          <a:xfrm>
            <a:off x="2856756" y="1313022"/>
            <a:ext cx="419100" cy="342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71"/>
                                        </p:tgtEl>
                                        <p:attrNameLst>
                                          <p:attrName>style.visibility</p:attrName>
                                        </p:attrNameLst>
                                      </p:cBhvr>
                                      <p:to>
                                        <p:strVal val="visible"/>
                                      </p:to>
                                    </p:set>
                                    <p:anim calcmode="lin" valueType="num">
                                      <p:cBhvr additive="base">
                                        <p:cTn id="7" dur="500" fill="hold"/>
                                        <p:tgtEl>
                                          <p:spTgt spid="62471"/>
                                        </p:tgtEl>
                                        <p:attrNameLst>
                                          <p:attrName>ppt_x</p:attrName>
                                        </p:attrNameLst>
                                      </p:cBhvr>
                                      <p:tavLst>
                                        <p:tav tm="0">
                                          <p:val>
                                            <p:strVal val="0-#ppt_w/2"/>
                                          </p:val>
                                        </p:tav>
                                        <p:tav tm="100000">
                                          <p:val>
                                            <p:strVal val="#ppt_x"/>
                                          </p:val>
                                        </p:tav>
                                      </p:tavLst>
                                    </p:anim>
                                    <p:anim calcmode="lin" valueType="num">
                                      <p:cBhvr additive="base">
                                        <p:cTn id="8"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utoUpdateAnimBg="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395536" y="476744"/>
            <a:ext cx="8519864" cy="1184916"/>
          </a:xfrm>
          <a:prstGeom prst="rect">
            <a:avLst/>
          </a:prstGeom>
          <a:noFill/>
          <a:ln w="9525">
            <a:noFill/>
            <a:miter lim="800000"/>
            <a:headEnd/>
            <a:tailEnd/>
          </a:ln>
        </p:spPr>
        <p:txBody>
          <a:bodyPr wrap="square" tIns="38088" bIns="38088">
            <a:spAutoFit/>
          </a:bodyPr>
          <a:lstStyle/>
          <a:p>
            <a:pPr algn="just"/>
            <a:r>
              <a:rPr lang="en-US" altLang="zh-CN" b="1" dirty="0">
                <a:latin typeface="Times New Roman" pitchFamily="18" charset="0"/>
                <a:ea typeface="黑体" pitchFamily="49" charset="-122"/>
              </a:rPr>
              <a:t>6.1.3  R(U</a:t>
            </a:r>
            <a:r>
              <a:rPr lang="zh-CN" altLang="en-US" b="1" dirty="0">
                <a:latin typeface="Times New Roman" pitchFamily="18" charset="0"/>
                <a:ea typeface="黑体" pitchFamily="49" charset="-122"/>
              </a:rPr>
              <a:t>，</a:t>
            </a:r>
            <a:r>
              <a:rPr lang="en-US" altLang="zh-CN" b="1" dirty="0">
                <a:latin typeface="Times New Roman" pitchFamily="18" charset="0"/>
                <a:ea typeface="黑体" pitchFamily="49" charset="-122"/>
              </a:rPr>
              <a:t>F)</a:t>
            </a:r>
            <a:r>
              <a:rPr lang="zh-CN" altLang="en-US" b="1" dirty="0">
                <a:latin typeface="Times New Roman" pitchFamily="18" charset="0"/>
                <a:ea typeface="黑体" pitchFamily="49" charset="-122"/>
              </a:rPr>
              <a:t>存在问题</a:t>
            </a:r>
          </a:p>
          <a:p>
            <a:pPr algn="just" eaLnBrk="0" hangingPunct="0"/>
            <a:r>
              <a:rPr lang="en-US" altLang="zh-CN" dirty="0">
                <a:latin typeface="Times New Roman" pitchFamily="18" charset="0"/>
              </a:rPr>
              <a:t>R</a:t>
            </a:r>
            <a:r>
              <a:rPr lang="en-US" altLang="zh-CN" baseline="-30000" dirty="0">
                <a:latin typeface="Times New Roman" pitchFamily="18" charset="0"/>
              </a:rPr>
              <a:t>1</a:t>
            </a:r>
            <a:r>
              <a:rPr lang="zh-CN" altLang="en-US" dirty="0">
                <a:latin typeface="Times New Roman" pitchFamily="18" charset="0"/>
              </a:rPr>
              <a:t>：</a:t>
            </a:r>
            <a:endParaRPr lang="zh-CN" altLang="en-US" dirty="0"/>
          </a:p>
          <a:p>
            <a:pPr eaLnBrk="0" hangingPunct="0"/>
            <a:endParaRPr lang="en-US" altLang="zh-CN" dirty="0">
              <a:latin typeface="Times New Roman" pitchFamily="18" charset="0"/>
            </a:endParaRPr>
          </a:p>
        </p:txBody>
      </p:sp>
      <p:graphicFrame>
        <p:nvGraphicFramePr>
          <p:cNvPr id="2050" name="Object 3"/>
          <p:cNvGraphicFramePr>
            <a:graphicFrameLocks noChangeAspect="1"/>
          </p:cNvGraphicFramePr>
          <p:nvPr>
            <p:extLst>
              <p:ext uri="{D42A27DB-BD31-4B8C-83A1-F6EECF244321}">
                <p14:modId xmlns:p14="http://schemas.microsoft.com/office/powerpoint/2010/main" val="1519133753"/>
              </p:ext>
            </p:extLst>
          </p:nvPr>
        </p:nvGraphicFramePr>
        <p:xfrm>
          <a:off x="290822" y="1281821"/>
          <a:ext cx="5699125" cy="4919662"/>
        </p:xfrm>
        <a:graphic>
          <a:graphicData uri="http://schemas.openxmlformats.org/presentationml/2006/ole">
            <mc:AlternateContent xmlns:mc="http://schemas.openxmlformats.org/markup-compatibility/2006">
              <mc:Choice xmlns:v="urn:schemas-microsoft-com:vml" Requires="v">
                <p:oleObj spid="_x0000_s2364" name="Document" r:id="rId3" imgW="4808627" imgH="4156940" progId="Word.Document.8">
                  <p:embed/>
                </p:oleObj>
              </mc:Choice>
              <mc:Fallback>
                <p:oleObj name="Document" r:id="rId3" imgW="4808627" imgH="4156940" progId="Word.Document.8">
                  <p:embed/>
                  <p:pic>
                    <p:nvPicPr>
                      <p:cNvPr id="0" name="Picture 34"/>
                      <p:cNvPicPr>
                        <a:picLocks noChangeAspect="1" noChangeArrowheads="1"/>
                      </p:cNvPicPr>
                      <p:nvPr/>
                    </p:nvPicPr>
                    <p:blipFill>
                      <a:blip r:embed="rId4"/>
                      <a:srcRect/>
                      <a:stretch>
                        <a:fillRect/>
                      </a:stretch>
                    </p:blipFill>
                    <p:spPr bwMode="auto">
                      <a:xfrm>
                        <a:off x="290822" y="1281821"/>
                        <a:ext cx="5699125" cy="4919662"/>
                      </a:xfrm>
                      <a:prstGeom prst="rect">
                        <a:avLst/>
                      </a:prstGeom>
                      <a:noFill/>
                      <a:extLst/>
                    </p:spPr>
                  </p:pic>
                </p:oleObj>
              </mc:Fallback>
            </mc:AlternateContent>
          </a:graphicData>
        </a:graphic>
      </p:graphicFrame>
      <p:sp>
        <p:nvSpPr>
          <p:cNvPr id="2052" name="Text Box 4"/>
          <p:cNvSpPr txBox="1">
            <a:spLocks noChangeArrowheads="1"/>
          </p:cNvSpPr>
          <p:nvPr/>
        </p:nvSpPr>
        <p:spPr bwMode="auto">
          <a:xfrm>
            <a:off x="1043608" y="847646"/>
            <a:ext cx="4960012" cy="461665"/>
          </a:xfrm>
          <a:prstGeom prst="rect">
            <a:avLst/>
          </a:prstGeom>
          <a:noFill/>
          <a:ln w="9525">
            <a:noFill/>
            <a:miter lim="800000"/>
            <a:headEnd/>
            <a:tailEnd/>
          </a:ln>
        </p:spPr>
        <p:txBody>
          <a:bodyPr wrap="none">
            <a:spAutoFit/>
          </a:bodyPr>
          <a:lstStyle/>
          <a:p>
            <a:r>
              <a:rPr lang="en-US" altLang="zh-CN" dirty="0"/>
              <a:t>NM</a:t>
            </a:r>
            <a:r>
              <a:rPr lang="zh-CN" altLang="en-US" dirty="0"/>
              <a:t>：教师姓名，</a:t>
            </a:r>
            <a:r>
              <a:rPr lang="en-US" altLang="zh-CN" dirty="0"/>
              <a:t>ADDR</a:t>
            </a:r>
            <a:r>
              <a:rPr lang="zh-CN" altLang="en-US" dirty="0"/>
              <a:t>：教师地址</a:t>
            </a:r>
          </a:p>
        </p:txBody>
      </p:sp>
      <p:sp>
        <p:nvSpPr>
          <p:cNvPr id="9221" name="Text Box 5"/>
          <p:cNvSpPr txBox="1">
            <a:spLocks noChangeArrowheads="1"/>
          </p:cNvSpPr>
          <p:nvPr/>
        </p:nvSpPr>
        <p:spPr bwMode="auto">
          <a:xfrm>
            <a:off x="250825" y="6154738"/>
            <a:ext cx="2622550" cy="457200"/>
          </a:xfrm>
          <a:prstGeom prst="rect">
            <a:avLst/>
          </a:prstGeom>
          <a:noFill/>
          <a:ln w="9525">
            <a:noFill/>
            <a:miter lim="800000"/>
            <a:headEnd/>
            <a:tailEnd/>
          </a:ln>
        </p:spPr>
        <p:txBody>
          <a:bodyPr wrap="none">
            <a:spAutoFit/>
          </a:bodyPr>
          <a:lstStyle/>
          <a:p>
            <a:r>
              <a:rPr lang="zh-CN" altLang="en-US"/>
              <a:t>问题存在于何处？</a:t>
            </a:r>
          </a:p>
        </p:txBody>
      </p:sp>
      <p:sp>
        <p:nvSpPr>
          <p:cNvPr id="9224" name="Text Box 8"/>
          <p:cNvSpPr txBox="1">
            <a:spLocks noChangeArrowheads="1"/>
          </p:cNvSpPr>
          <p:nvPr/>
        </p:nvSpPr>
        <p:spPr bwMode="auto">
          <a:xfrm>
            <a:off x="3005357" y="6152656"/>
            <a:ext cx="1673225" cy="457200"/>
          </a:xfrm>
          <a:prstGeom prst="rect">
            <a:avLst/>
          </a:prstGeom>
          <a:noFill/>
          <a:ln w="9525">
            <a:noFill/>
            <a:miter lim="800000"/>
            <a:headEnd/>
            <a:tailEnd/>
          </a:ln>
        </p:spPr>
        <p:txBody>
          <a:bodyPr wrap="none">
            <a:spAutoFit/>
          </a:bodyPr>
          <a:lstStyle/>
          <a:p>
            <a:r>
              <a:rPr lang="en-US" altLang="zh-CN" dirty="0">
                <a:latin typeface="Times New Roman" pitchFamily="18" charset="0"/>
              </a:rPr>
              <a:t>“</a:t>
            </a:r>
            <a:r>
              <a:rPr lang="zh-CN" altLang="en-US" dirty="0"/>
              <a:t>更新</a:t>
            </a:r>
            <a:r>
              <a:rPr lang="zh-CN" altLang="en-US" dirty="0">
                <a:latin typeface="Times New Roman" pitchFamily="18" charset="0"/>
              </a:rPr>
              <a:t>”</a:t>
            </a:r>
            <a:r>
              <a:rPr lang="zh-CN" altLang="en-US" dirty="0"/>
              <a:t>操作</a:t>
            </a:r>
          </a:p>
        </p:txBody>
      </p:sp>
      <p:sp>
        <p:nvSpPr>
          <p:cNvPr id="9" name="灯片编号占位符 8"/>
          <p:cNvSpPr>
            <a:spLocks noGrp="1"/>
          </p:cNvSpPr>
          <p:nvPr>
            <p:ph type="sldNum" sz="quarter" idx="12"/>
          </p:nvPr>
        </p:nvSpPr>
        <p:spPr/>
        <p:txBody>
          <a:bodyPr/>
          <a:lstStyle/>
          <a:p>
            <a:pPr>
              <a:defRPr/>
            </a:pPr>
            <a:fld id="{38F233C3-90D0-42D7-BC64-608392F4B3FE}" type="slidenum">
              <a:rPr lang="en-US" altLang="zh-CN" smtClean="0"/>
              <a:pPr>
                <a:defRPr/>
              </a:pPr>
              <a:t>2</a:t>
            </a:fld>
            <a:endParaRPr lang="en-US" altLang="zh-CN"/>
          </a:p>
        </p:txBody>
      </p:sp>
      <p:sp>
        <p:nvSpPr>
          <p:cNvPr id="10" name="TextBox 9"/>
          <p:cNvSpPr txBox="1"/>
          <p:nvPr/>
        </p:nvSpPr>
        <p:spPr>
          <a:xfrm>
            <a:off x="6969813" y="1785124"/>
            <a:ext cx="1785950" cy="3416320"/>
          </a:xfrm>
          <a:prstGeom prst="rect">
            <a:avLst/>
          </a:prstGeom>
          <a:noFill/>
        </p:spPr>
        <p:txBody>
          <a:bodyPr wrap="square" rtlCol="0">
            <a:spAutoFit/>
          </a:bodyPr>
          <a:lstStyle/>
          <a:p>
            <a:r>
              <a:rPr lang="zh-CN" altLang="en-US" b="1" i="1" dirty="0"/>
              <a:t>一门课</a:t>
            </a:r>
            <a:endParaRPr lang="en-US" altLang="zh-CN" b="1" i="1" dirty="0"/>
          </a:p>
          <a:p>
            <a:r>
              <a:rPr lang="en-US" altLang="zh-CN" b="1" dirty="0">
                <a:latin typeface="宋体" panose="02010600030101010101" pitchFamily="2" charset="-122"/>
              </a:rPr>
              <a:t>  ↓</a:t>
            </a:r>
            <a:endParaRPr lang="en-US" altLang="zh-CN" b="1" dirty="0"/>
          </a:p>
          <a:p>
            <a:r>
              <a:rPr lang="zh-CN" altLang="en-US" b="1" i="1" dirty="0"/>
              <a:t>只有一名任课教师，</a:t>
            </a:r>
            <a:endParaRPr lang="en-US" altLang="zh-CN" b="1" i="1" dirty="0"/>
          </a:p>
          <a:p>
            <a:endParaRPr lang="en-US" altLang="zh-CN" b="1" i="1" dirty="0"/>
          </a:p>
          <a:p>
            <a:r>
              <a:rPr lang="zh-CN" altLang="en-US" b="1" i="1" dirty="0"/>
              <a:t>一名教师</a:t>
            </a:r>
            <a:endParaRPr lang="en-US" altLang="zh-CN" b="1" i="1" dirty="0"/>
          </a:p>
          <a:p>
            <a:r>
              <a:rPr lang="en-US" altLang="zh-CN" b="1" dirty="0">
                <a:latin typeface="宋体" panose="02010600030101010101" pitchFamily="2" charset="-122"/>
              </a:rPr>
              <a:t>  ↓</a:t>
            </a:r>
            <a:endParaRPr lang="en-US" altLang="zh-CN" b="1" i="1" dirty="0"/>
          </a:p>
          <a:p>
            <a:r>
              <a:rPr lang="zh-CN" altLang="en-US" b="1" i="1" dirty="0"/>
              <a:t>可讲授多门课程</a:t>
            </a:r>
          </a:p>
        </p:txBody>
      </p:sp>
      <p:sp>
        <p:nvSpPr>
          <p:cNvPr id="11" name="圆角矩形标注 10"/>
          <p:cNvSpPr/>
          <p:nvPr/>
        </p:nvSpPr>
        <p:spPr>
          <a:xfrm>
            <a:off x="5386308" y="6272702"/>
            <a:ext cx="2000264" cy="480579"/>
          </a:xfrm>
          <a:prstGeom prst="wedgeRoundRectCallout">
            <a:avLst>
              <a:gd name="adj1" fmla="val -75132"/>
              <a:gd name="adj2" fmla="val -360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增、删、改</a:t>
            </a:r>
          </a:p>
        </p:txBody>
      </p:sp>
      <p:sp>
        <p:nvSpPr>
          <p:cNvPr id="12" name="圆角矩形标注 11"/>
          <p:cNvSpPr/>
          <p:nvPr/>
        </p:nvSpPr>
        <p:spPr>
          <a:xfrm>
            <a:off x="3734174" y="5732903"/>
            <a:ext cx="2906986" cy="448511"/>
          </a:xfrm>
          <a:prstGeom prst="wedgeRoundRectCallout">
            <a:avLst>
              <a:gd name="adj1" fmla="val -48303"/>
              <a:gd name="adj2" fmla="val -1114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结构是否合理？</a:t>
            </a:r>
          </a:p>
        </p:txBody>
      </p:sp>
      <p:sp>
        <p:nvSpPr>
          <p:cNvPr id="2" name="矩形 1">
            <a:extLst>
              <a:ext uri="{FF2B5EF4-FFF2-40B4-BE49-F238E27FC236}">
                <a16:creationId xmlns:a16="http://schemas.microsoft.com/office/drawing/2014/main" id="{09607E3D-6CDE-455D-8286-12714713681C}"/>
              </a:ext>
            </a:extLst>
          </p:cNvPr>
          <p:cNvSpPr/>
          <p:nvPr/>
        </p:nvSpPr>
        <p:spPr>
          <a:xfrm>
            <a:off x="6170290" y="1854402"/>
            <a:ext cx="720080"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课</a:t>
            </a:r>
          </a:p>
        </p:txBody>
      </p:sp>
      <p:sp>
        <p:nvSpPr>
          <p:cNvPr id="14" name="矩形 13">
            <a:extLst>
              <a:ext uri="{FF2B5EF4-FFF2-40B4-BE49-F238E27FC236}">
                <a16:creationId xmlns:a16="http://schemas.microsoft.com/office/drawing/2014/main" id="{9A8DB03F-5A51-487E-BF79-549933E532FD}"/>
              </a:ext>
            </a:extLst>
          </p:cNvPr>
          <p:cNvSpPr/>
          <p:nvPr/>
        </p:nvSpPr>
        <p:spPr>
          <a:xfrm>
            <a:off x="6084168" y="4852697"/>
            <a:ext cx="892324"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教师</a:t>
            </a:r>
          </a:p>
        </p:txBody>
      </p:sp>
      <p:sp>
        <p:nvSpPr>
          <p:cNvPr id="3" name="流程图: 决策 2">
            <a:extLst>
              <a:ext uri="{FF2B5EF4-FFF2-40B4-BE49-F238E27FC236}">
                <a16:creationId xmlns:a16="http://schemas.microsoft.com/office/drawing/2014/main" id="{349D35DA-0595-49A4-8F77-C0391A5AE05E}"/>
              </a:ext>
            </a:extLst>
          </p:cNvPr>
          <p:cNvSpPr/>
          <p:nvPr/>
        </p:nvSpPr>
        <p:spPr>
          <a:xfrm>
            <a:off x="6088047" y="3275478"/>
            <a:ext cx="914400" cy="729586"/>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EDF5A50E-E5A7-418E-B2D9-46196F7EAE5D}"/>
              </a:ext>
            </a:extLst>
          </p:cNvPr>
          <p:cNvCxnSpPr>
            <a:cxnSpLocks/>
            <a:stCxn id="3" idx="0"/>
          </p:cNvCxnSpPr>
          <p:nvPr/>
        </p:nvCxnSpPr>
        <p:spPr>
          <a:xfrm flipH="1" flipV="1">
            <a:off x="6544375" y="2323552"/>
            <a:ext cx="872" cy="9519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C92899E-9244-4BB1-AC11-F78F5796284E}"/>
              </a:ext>
            </a:extLst>
          </p:cNvPr>
          <p:cNvCxnSpPr>
            <a:cxnSpLocks/>
            <a:endCxn id="14" idx="0"/>
          </p:cNvCxnSpPr>
          <p:nvPr/>
        </p:nvCxnSpPr>
        <p:spPr>
          <a:xfrm flipH="1">
            <a:off x="6530330" y="3997975"/>
            <a:ext cx="7460" cy="8547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169EA8D-9A0A-41A1-9C0E-ACB4AC2B22A6}"/>
              </a:ext>
            </a:extLst>
          </p:cNvPr>
          <p:cNvSpPr txBox="1"/>
          <p:nvPr/>
        </p:nvSpPr>
        <p:spPr>
          <a:xfrm>
            <a:off x="6566594" y="2685258"/>
            <a:ext cx="380232" cy="461665"/>
          </a:xfrm>
          <a:prstGeom prst="rect">
            <a:avLst/>
          </a:prstGeom>
          <a:noFill/>
        </p:spPr>
        <p:txBody>
          <a:bodyPr wrap="none" rtlCol="0">
            <a:spAutoFit/>
          </a:bodyPr>
          <a:lstStyle/>
          <a:p>
            <a:r>
              <a:rPr lang="en-US" altLang="zh-CN" dirty="0"/>
              <a:t>n</a:t>
            </a:r>
            <a:endParaRPr lang="zh-CN" altLang="en-US" dirty="0"/>
          </a:p>
        </p:txBody>
      </p:sp>
      <p:sp>
        <p:nvSpPr>
          <p:cNvPr id="22" name="文本框 21">
            <a:extLst>
              <a:ext uri="{FF2B5EF4-FFF2-40B4-BE49-F238E27FC236}">
                <a16:creationId xmlns:a16="http://schemas.microsoft.com/office/drawing/2014/main" id="{B476AFC5-3F43-47CE-A201-01AC14A40771}"/>
              </a:ext>
            </a:extLst>
          </p:cNvPr>
          <p:cNvSpPr txBox="1"/>
          <p:nvPr/>
        </p:nvSpPr>
        <p:spPr>
          <a:xfrm>
            <a:off x="6544375" y="4128783"/>
            <a:ext cx="380232" cy="461665"/>
          </a:xfrm>
          <a:prstGeom prst="rect">
            <a:avLst/>
          </a:prstGeom>
          <a:noFill/>
        </p:spPr>
        <p:txBody>
          <a:bodyPr wrap="none" rtlCol="0">
            <a:spAutoFit/>
          </a:bodyPr>
          <a:lstStyle/>
          <a:p>
            <a:r>
              <a:rPr lang="en-US" altLang="zh-CN" dirty="0"/>
              <a:t>1</a:t>
            </a:r>
            <a:endParaRPr lang="zh-CN" altLang="en-US" dirty="0"/>
          </a:p>
        </p:txBody>
      </p:sp>
      <p:sp>
        <p:nvSpPr>
          <p:cNvPr id="25" name="矩形 24">
            <a:extLst>
              <a:ext uri="{FF2B5EF4-FFF2-40B4-BE49-F238E27FC236}">
                <a16:creationId xmlns:a16="http://schemas.microsoft.com/office/drawing/2014/main" id="{DE3C1B77-2587-42E7-93AA-8CC0F8DD3546}"/>
              </a:ext>
            </a:extLst>
          </p:cNvPr>
          <p:cNvSpPr/>
          <p:nvPr/>
        </p:nvSpPr>
        <p:spPr>
          <a:xfrm>
            <a:off x="7765163" y="1057625"/>
            <a:ext cx="990600"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学生</a:t>
            </a:r>
          </a:p>
        </p:txBody>
      </p:sp>
      <p:sp>
        <p:nvSpPr>
          <p:cNvPr id="26" name="流程图: 决策 25">
            <a:extLst>
              <a:ext uri="{FF2B5EF4-FFF2-40B4-BE49-F238E27FC236}">
                <a16:creationId xmlns:a16="http://schemas.microsoft.com/office/drawing/2014/main" id="{87CF2669-CF36-43D3-BDBB-FBA151104E77}"/>
              </a:ext>
            </a:extLst>
          </p:cNvPr>
          <p:cNvSpPr/>
          <p:nvPr/>
        </p:nvSpPr>
        <p:spPr>
          <a:xfrm>
            <a:off x="6489626" y="1210661"/>
            <a:ext cx="914400" cy="37690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BDE97EF4-91BC-4674-AC75-D7AB9A3C2D1F}"/>
              </a:ext>
            </a:extLst>
          </p:cNvPr>
          <p:cNvCxnSpPr>
            <a:stCxn id="25" idx="1"/>
          </p:cNvCxnSpPr>
          <p:nvPr/>
        </p:nvCxnSpPr>
        <p:spPr>
          <a:xfrm flipH="1" flipV="1">
            <a:off x="7170422" y="1281880"/>
            <a:ext cx="59474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A07DF1-5CF4-4998-86E9-BC330930964A}"/>
              </a:ext>
            </a:extLst>
          </p:cNvPr>
          <p:cNvCxnSpPr>
            <a:endCxn id="2" idx="0"/>
          </p:cNvCxnSpPr>
          <p:nvPr/>
        </p:nvCxnSpPr>
        <p:spPr>
          <a:xfrm flipH="1">
            <a:off x="6530330" y="1506136"/>
            <a:ext cx="226380" cy="348266"/>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1+#ppt_w/2"/>
                                          </p:val>
                                        </p:tav>
                                        <p:tav tm="100000">
                                          <p:val>
                                            <p:strVal val="#ppt_x"/>
                                          </p:val>
                                        </p:tav>
                                      </p:tavLst>
                                    </p:anim>
                                    <p:anim calcmode="lin" valueType="num">
                                      <p:cBhvr additive="base">
                                        <p:cTn id="14"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24"/>
                                        </p:tgtEl>
                                        <p:attrNameLst>
                                          <p:attrName>style.visibility</p:attrName>
                                        </p:attrNameLst>
                                      </p:cBhvr>
                                      <p:to>
                                        <p:strVal val="visible"/>
                                      </p:to>
                                    </p:set>
                                    <p:anim calcmode="lin" valueType="num">
                                      <p:cBhvr additive="base">
                                        <p:cTn id="19" dur="500" fill="hold"/>
                                        <p:tgtEl>
                                          <p:spTgt spid="9224"/>
                                        </p:tgtEl>
                                        <p:attrNameLst>
                                          <p:attrName>ppt_x</p:attrName>
                                        </p:attrNameLst>
                                      </p:cBhvr>
                                      <p:tavLst>
                                        <p:tav tm="0">
                                          <p:val>
                                            <p:strVal val="1+#ppt_w/2"/>
                                          </p:val>
                                        </p:tav>
                                        <p:tav tm="100000">
                                          <p:val>
                                            <p:strVal val="#ppt_x"/>
                                          </p:val>
                                        </p:tav>
                                      </p:tavLst>
                                    </p:anim>
                                    <p:anim calcmode="lin" valueType="num">
                                      <p:cBhvr additive="base">
                                        <p:cTn id="20"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4" grpId="0"/>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88925" y="774700"/>
            <a:ext cx="8328025" cy="4154488"/>
          </a:xfrm>
          <a:prstGeom prst="rect">
            <a:avLst/>
          </a:prstGeom>
          <a:noFill/>
          <a:ln w="9525">
            <a:noFill/>
            <a:miter lim="800000"/>
            <a:headEnd/>
            <a:tailEnd/>
          </a:ln>
        </p:spPr>
        <p:txBody>
          <a:bodyPr wrap="none">
            <a:spAutoFit/>
          </a:bodyPr>
          <a:lstStyle/>
          <a:p>
            <a:r>
              <a:rPr lang="en-US" altLang="zh-CN" b="1" dirty="0">
                <a:latin typeface="Arial" pitchFamily="34" charset="0"/>
                <a:cs typeface="Arial" pitchFamily="34" charset="0"/>
              </a:rPr>
              <a:t>2. </a:t>
            </a:r>
            <a:r>
              <a:rPr lang="zh-CN" altLang="en-US" b="1" dirty="0">
                <a:latin typeface="Arial" pitchFamily="34" charset="0"/>
                <a:ea typeface="黑体" pitchFamily="49" charset="-122"/>
              </a:rPr>
              <a:t>问题</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）冗余仍存在</a:t>
            </a:r>
            <a:endParaRPr lang="zh-CN" altLang="en-US" dirty="0"/>
          </a:p>
          <a:p>
            <a:r>
              <a:rPr lang="en-US" altLang="zh-CN" dirty="0"/>
              <a:t>R2</a:t>
            </a:r>
            <a:r>
              <a:rPr lang="zh-CN" altLang="en-US" dirty="0">
                <a:latin typeface="Times New Roman" pitchFamily="18" charset="0"/>
              </a:rPr>
              <a:t>：同一课程多人选修，</a:t>
            </a:r>
            <a:r>
              <a:rPr lang="en-US" altLang="zh-CN" dirty="0"/>
              <a:t>CNO</a:t>
            </a:r>
            <a:r>
              <a:rPr lang="zh-CN" altLang="en-US" dirty="0">
                <a:latin typeface="Times New Roman" pitchFamily="18" charset="0"/>
              </a:rPr>
              <a:t>冗余（必要冗余）。</a:t>
            </a:r>
            <a:endParaRPr lang="zh-CN" altLang="en-US" dirty="0"/>
          </a:p>
          <a:p>
            <a:r>
              <a:rPr lang="en-US" altLang="zh-CN" dirty="0"/>
              <a:t>R3</a:t>
            </a:r>
            <a:r>
              <a:rPr lang="zh-CN" altLang="en-US" dirty="0">
                <a:latin typeface="Times New Roman" pitchFamily="18" charset="0"/>
              </a:rPr>
              <a:t>：</a:t>
            </a:r>
            <a:r>
              <a:rPr lang="zh-CN" altLang="en-US" dirty="0">
                <a:solidFill>
                  <a:srgbClr val="FF0000"/>
                </a:solidFill>
                <a:latin typeface="Times New Roman" pitchFamily="18" charset="0"/>
              </a:rPr>
              <a:t>一教师讲授多门课程，</a:t>
            </a:r>
            <a:r>
              <a:rPr lang="en-US" altLang="zh-CN" dirty="0">
                <a:solidFill>
                  <a:srgbClr val="FF0000"/>
                </a:solidFill>
              </a:rPr>
              <a:t>TNM</a:t>
            </a:r>
            <a:r>
              <a:rPr lang="zh-CN" altLang="en-US" dirty="0">
                <a:solidFill>
                  <a:srgbClr val="FF0000"/>
                </a:solidFill>
                <a:latin typeface="Times New Roman" pitchFamily="18" charset="0"/>
              </a:rPr>
              <a:t>，</a:t>
            </a:r>
            <a:r>
              <a:rPr lang="en-US" altLang="zh-CN" dirty="0">
                <a:solidFill>
                  <a:srgbClr val="FF0000"/>
                </a:solidFill>
              </a:rPr>
              <a:t>ADDR</a:t>
            </a:r>
            <a:r>
              <a:rPr lang="zh-CN" altLang="en-US" dirty="0">
                <a:solidFill>
                  <a:srgbClr val="FF0000"/>
                </a:solidFill>
                <a:latin typeface="Times New Roman" pitchFamily="18" charset="0"/>
              </a:rPr>
              <a:t>冗余。</a:t>
            </a:r>
            <a:endParaRPr lang="zh-CN" altLang="en-US" dirty="0">
              <a:solidFill>
                <a:srgbClr val="FF0000"/>
              </a:solidFill>
            </a:endParaRPr>
          </a:p>
          <a:p>
            <a:r>
              <a:rPr lang="en-US" altLang="zh-CN" dirty="0"/>
              <a:t>2</a:t>
            </a:r>
            <a:r>
              <a:rPr lang="zh-CN" altLang="en-US" dirty="0">
                <a:latin typeface="Times New Roman" pitchFamily="18" charset="0"/>
              </a:rPr>
              <a:t>）修改麻烦</a:t>
            </a:r>
            <a:endParaRPr lang="zh-CN" altLang="en-US" dirty="0"/>
          </a:p>
          <a:p>
            <a:r>
              <a:rPr lang="zh-CN" altLang="en-US" dirty="0">
                <a:solidFill>
                  <a:srgbClr val="FF0000"/>
                </a:solidFill>
                <a:latin typeface="Times New Roman" pitchFamily="18" charset="0"/>
              </a:rPr>
              <a:t>教师搬家，</a:t>
            </a:r>
            <a:r>
              <a:rPr lang="zh-CN" altLang="en-US" dirty="0">
                <a:latin typeface="Times New Roman" pitchFamily="18" charset="0"/>
              </a:rPr>
              <a:t>修改多个元组。</a:t>
            </a:r>
            <a:endParaRPr lang="zh-CN" altLang="en-US" dirty="0"/>
          </a:p>
          <a:p>
            <a:r>
              <a:rPr lang="en-US" altLang="zh-CN" dirty="0"/>
              <a:t>3</a:t>
            </a:r>
            <a:r>
              <a:rPr lang="zh-CN" altLang="en-US" dirty="0">
                <a:latin typeface="Times New Roman" pitchFamily="18" charset="0"/>
              </a:rPr>
              <a:t>）插入操作异常</a:t>
            </a:r>
            <a:endParaRPr lang="zh-CN" altLang="en-US" dirty="0"/>
          </a:p>
          <a:p>
            <a:r>
              <a:rPr lang="zh-CN" altLang="en-US" dirty="0">
                <a:solidFill>
                  <a:srgbClr val="FF0000"/>
                </a:solidFill>
                <a:latin typeface="Times New Roman" pitchFamily="18" charset="0"/>
              </a:rPr>
              <a:t>新教师报到，</a:t>
            </a:r>
            <a:r>
              <a:rPr lang="zh-CN" altLang="en-US" dirty="0">
                <a:latin typeface="Times New Roman" pitchFamily="18" charset="0"/>
              </a:rPr>
              <a:t>未承担任何教学任务，教师信息不能进入</a:t>
            </a:r>
            <a:r>
              <a:rPr lang="en-US" altLang="zh-CN" dirty="0"/>
              <a:t>DB</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）删除异常</a:t>
            </a:r>
            <a:endParaRPr lang="zh-CN" altLang="en-US" dirty="0"/>
          </a:p>
          <a:p>
            <a:r>
              <a:rPr lang="zh-CN" altLang="en-US" dirty="0">
                <a:solidFill>
                  <a:srgbClr val="FF0000"/>
                </a:solidFill>
                <a:latin typeface="宋体" pitchFamily="2" charset="-122"/>
              </a:rPr>
              <a:t>删去课程信息，</a:t>
            </a:r>
            <a:r>
              <a:rPr lang="zh-CN" altLang="en-US" dirty="0">
                <a:latin typeface="宋体" pitchFamily="2" charset="-122"/>
              </a:rPr>
              <a:t>同时会删去教师信息。</a:t>
            </a:r>
            <a:r>
              <a:rPr lang="zh-CN" altLang="en-US" dirty="0"/>
              <a:t> </a:t>
            </a:r>
          </a:p>
          <a:p>
            <a:endParaRPr lang="zh-CN" altLang="en-US" dirty="0"/>
          </a:p>
        </p:txBody>
      </p:sp>
      <p:sp>
        <p:nvSpPr>
          <p:cNvPr id="5" name="灯片编号占位符 4"/>
          <p:cNvSpPr>
            <a:spLocks noGrp="1"/>
          </p:cNvSpPr>
          <p:nvPr>
            <p:ph type="sldNum" sz="quarter" idx="12"/>
          </p:nvPr>
        </p:nvSpPr>
        <p:spPr/>
        <p:txBody>
          <a:bodyPr/>
          <a:lstStyle/>
          <a:p>
            <a:pPr>
              <a:defRPr/>
            </a:pPr>
            <a:fld id="{3FE3A3D1-5FAF-49D9-804B-BA61EA0F1386}" type="slidenum">
              <a:rPr lang="en-US" altLang="zh-CN" smtClean="0"/>
              <a:pPr>
                <a:defRPr/>
              </a:pPr>
              <a:t>20</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213999167"/>
              </p:ext>
            </p:extLst>
          </p:nvPr>
        </p:nvGraphicFramePr>
        <p:xfrm>
          <a:off x="5436096" y="3829152"/>
          <a:ext cx="3559049" cy="2496334"/>
        </p:xfrm>
        <a:graphic>
          <a:graphicData uri="http://schemas.openxmlformats.org/drawingml/2006/table">
            <a:tbl>
              <a:tblPr/>
              <a:tblGrid>
                <a:gridCol w="747161">
                  <a:extLst>
                    <a:ext uri="{9D8B030D-6E8A-4147-A177-3AD203B41FA5}">
                      <a16:colId xmlns:a16="http://schemas.microsoft.com/office/drawing/2014/main" val="20000"/>
                    </a:ext>
                  </a:extLst>
                </a:gridCol>
                <a:gridCol w="850106">
                  <a:extLst>
                    <a:ext uri="{9D8B030D-6E8A-4147-A177-3AD203B41FA5}">
                      <a16:colId xmlns:a16="http://schemas.microsoft.com/office/drawing/2014/main" val="20001"/>
                    </a:ext>
                  </a:extLst>
                </a:gridCol>
                <a:gridCol w="109768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553222">
                <a:tc>
                  <a:txBody>
                    <a:bodyPr/>
                    <a:lstStyle/>
                    <a:p>
                      <a:pPr algn="just">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5778">
                <a:tc>
                  <a:txBody>
                    <a:bodyPr/>
                    <a:lstStyle/>
                    <a:p>
                      <a:pPr algn="just">
                        <a:spcAft>
                          <a:spcPts val="0"/>
                        </a:spcAft>
                      </a:pPr>
                      <a:r>
                        <a:rPr lang="en-US" sz="2400" kern="100" dirty="0">
                          <a:latin typeface="Calibri"/>
                          <a:ea typeface="宋体"/>
                          <a:cs typeface="Times New Roman"/>
                        </a:rPr>
                        <a:t>SNO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CNO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GRADE</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5778">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5778">
                <a:tc>
                  <a:txBody>
                    <a:bodyPr/>
                    <a:lstStyle/>
                    <a:p>
                      <a:pPr algn="just">
                        <a:spcAft>
                          <a:spcPts val="0"/>
                        </a:spcAft>
                      </a:pPr>
                      <a:r>
                        <a:rPr lang="en-US" sz="2400" kern="100" dirty="0">
                          <a:solidFill>
                            <a:srgbClr val="FF0000"/>
                          </a:solidFill>
                          <a:latin typeface="Calibri"/>
                          <a:ea typeface="宋体"/>
                          <a:cs typeface="Times New Roman"/>
                        </a:rPr>
                        <a:t>R3</a:t>
                      </a:r>
                      <a:endParaRPr lang="zh-CN"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85778">
                <a:tc>
                  <a:txBody>
                    <a:bodyPr/>
                    <a:lstStyle/>
                    <a:p>
                      <a:pPr algn="just">
                        <a:spcAft>
                          <a:spcPts val="0"/>
                        </a:spcAft>
                      </a:pPr>
                      <a:r>
                        <a:rPr lang="en-US" sz="2400" kern="100" dirty="0">
                          <a:solidFill>
                            <a:srgbClr val="FF0000"/>
                          </a:solidFill>
                          <a:latin typeface="Calibri"/>
                          <a:ea typeface="宋体"/>
                          <a:cs typeface="Times New Roman"/>
                        </a:rPr>
                        <a:t>CNO</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CNM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TNM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ADDR</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7" name="圆角矩形标注 6"/>
          <p:cNvSpPr/>
          <p:nvPr/>
        </p:nvSpPr>
        <p:spPr>
          <a:xfrm>
            <a:off x="857224" y="5000636"/>
            <a:ext cx="4434856" cy="969838"/>
          </a:xfrm>
          <a:prstGeom prst="wedgeRoundRectCallout">
            <a:avLst>
              <a:gd name="adj1" fmla="val -26087"/>
              <a:gd name="adj2" fmla="val -82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教师的基本信息与任课关系并存于一张表，</a:t>
            </a:r>
            <a:r>
              <a:rPr lang="zh-CN" altLang="en-US" i="1" dirty="0"/>
              <a:t>主题不单一！！！</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92" name="内容占位符 3"/>
              <p:cNvSpPr>
                <a:spLocks noGrp="1"/>
              </p:cNvSpPr>
              <p:nvPr>
                <p:ph idx="1"/>
              </p:nvPr>
            </p:nvSpPr>
            <p:spPr>
              <a:xfrm>
                <a:off x="457200" y="928688"/>
                <a:ext cx="8229600" cy="4389437"/>
              </a:xfrm>
            </p:spPr>
            <p:txBody>
              <a:bodyPr/>
              <a:lstStyle/>
              <a:p>
                <a:pPr eaLnBrk="1" hangingPunct="1">
                  <a:buFont typeface="Wingdings 2" pitchFamily="18" charset="2"/>
                  <a:buNone/>
                </a:pPr>
                <a:r>
                  <a:rPr lang="en-US" altLang="zh-CN" b="1" dirty="0">
                    <a:latin typeface="Arial" pitchFamily="34" charset="0"/>
                    <a:cs typeface="Arial" pitchFamily="34" charset="0"/>
                  </a:rPr>
                  <a:t>3. </a:t>
                </a:r>
                <a:r>
                  <a:rPr lang="zh-CN" altLang="en-US" b="1" dirty="0">
                    <a:latin typeface="Arial" pitchFamily="34" charset="0"/>
                    <a:ea typeface="黑体" pitchFamily="49" charset="-122"/>
                  </a:rPr>
                  <a:t>原因</a:t>
                </a:r>
                <a:endParaRPr lang="zh-CN" altLang="en-US" b="1" dirty="0">
                  <a:latin typeface="Arial" pitchFamily="34" charset="0"/>
                  <a:cs typeface="Arial" pitchFamily="34" charset="0"/>
                </a:endParaRPr>
              </a:p>
              <a:p>
                <a:pPr eaLnBrk="1" hangingPunct="1">
                  <a:buFont typeface="Wingdings 2" pitchFamily="18" charset="2"/>
                  <a:buNone/>
                </a:pPr>
                <a:r>
                  <a:rPr lang="en-US" altLang="zh-CN" dirty="0">
                    <a:latin typeface="Times New Roman" pitchFamily="18" charset="0"/>
                  </a:rPr>
                  <a:t>——</a:t>
                </a:r>
                <a:r>
                  <a:rPr lang="zh-CN" altLang="en-US" dirty="0">
                    <a:solidFill>
                      <a:srgbClr val="FF0000"/>
                    </a:solidFill>
                    <a:latin typeface="Times New Roman" pitchFamily="18" charset="0"/>
                  </a:rPr>
                  <a:t>非主属性</a:t>
                </a:r>
                <a:r>
                  <a:rPr lang="zh-CN" altLang="en-US" dirty="0">
                    <a:latin typeface="Times New Roman" pitchFamily="18" charset="0"/>
                  </a:rPr>
                  <a:t>对候选码的</a:t>
                </a:r>
                <a:r>
                  <a:rPr lang="zh-CN" altLang="en-US" dirty="0">
                    <a:solidFill>
                      <a:srgbClr val="FF0000"/>
                    </a:solidFill>
                    <a:latin typeface="Times New Roman" pitchFamily="18" charset="0"/>
                  </a:rPr>
                  <a:t>传递</a:t>
                </a:r>
                <a:r>
                  <a:rPr lang="en-US" altLang="zh-CN" dirty="0">
                    <a:solidFill>
                      <a:srgbClr val="FF0000"/>
                    </a:solidFill>
                  </a:rPr>
                  <a:t>fd</a:t>
                </a:r>
                <a:r>
                  <a:rPr lang="zh-CN" altLang="en-US" dirty="0">
                    <a:latin typeface="Times New Roman" pitchFamily="18" charset="0"/>
                  </a:rPr>
                  <a:t>。</a:t>
                </a:r>
                <a:endParaRPr lang="zh-CN" altLang="en-US" dirty="0"/>
              </a:p>
              <a:p>
                <a:pPr eaLnBrk="1" hangingPunct="1">
                  <a:buFont typeface="Wingdings 2" pitchFamily="18" charset="2"/>
                  <a:buNone/>
                </a:pPr>
                <a:r>
                  <a:rPr lang="en-US" altLang="zh-CN" dirty="0"/>
                  <a:t>R3</a:t>
                </a:r>
                <a:r>
                  <a:rPr lang="zh-CN" altLang="en-US" dirty="0">
                    <a:latin typeface="Times New Roman" pitchFamily="18" charset="0"/>
                  </a:rPr>
                  <a:t>中：</a:t>
                </a:r>
                <a:endParaRPr lang="zh-CN" altLang="en-US" dirty="0"/>
              </a:p>
              <a:p>
                <a:pPr eaLnBrk="1" hangingPunct="1">
                  <a:buFont typeface="Wingdings 2" pitchFamily="18" charset="2"/>
                  <a:buNone/>
                </a:pPr>
                <a:r>
                  <a:rPr lang="zh-CN" altLang="en-US" dirty="0">
                    <a:latin typeface="Times New Roman" pitchFamily="18" charset="0"/>
                  </a:rPr>
                  <a:t>候选码：</a:t>
                </a:r>
                <a:r>
                  <a:rPr lang="en-US" altLang="zh-CN" dirty="0"/>
                  <a:t>CNO</a:t>
                </a:r>
                <a:r>
                  <a:rPr lang="zh-CN" altLang="en-US" dirty="0">
                    <a:latin typeface="Times New Roman" pitchFamily="18" charset="0"/>
                  </a:rPr>
                  <a:t>，</a:t>
                </a:r>
                <a:r>
                  <a:rPr lang="en-US" altLang="zh-CN" dirty="0"/>
                  <a:t>CNM</a:t>
                </a:r>
              </a:p>
              <a:p>
                <a:pPr eaLnBrk="1" hangingPunct="1">
                  <a:buNone/>
                </a:pPr>
                <a:r>
                  <a:rPr lang="zh-CN" altLang="en-US" dirty="0">
                    <a:latin typeface="Times New Roman" pitchFamily="18" charset="0"/>
                  </a:rPr>
                  <a:t>非主属性：</a:t>
                </a:r>
                <a:r>
                  <a:rPr lang="en-US" altLang="zh-CN" dirty="0">
                    <a:sym typeface="Symbol" pitchFamily="18" charset="2"/>
                  </a:rPr>
                  <a:t>T</a:t>
                </a:r>
                <a:r>
                  <a:rPr lang="en-US" altLang="zh-CN" dirty="0"/>
                  <a:t>NM</a:t>
                </a:r>
                <a:r>
                  <a:rPr lang="zh-CN" altLang="en-US" dirty="0">
                    <a:latin typeface="Times New Roman" pitchFamily="18" charset="0"/>
                  </a:rPr>
                  <a:t>，</a:t>
                </a:r>
                <a:r>
                  <a:rPr lang="en-US" altLang="zh-CN" dirty="0"/>
                  <a:t>ADDR</a:t>
                </a:r>
              </a:p>
              <a:p>
                <a:pPr eaLnBrk="1" hangingPunct="1">
                  <a:buNone/>
                </a:pPr>
                <a:r>
                  <a:rPr lang="en-US" altLang="zh-CN" dirty="0" err="1"/>
                  <a:t>fd</a:t>
                </a:r>
                <a:r>
                  <a:rPr lang="zh-CN" altLang="en-US"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solidFill>
                      <a:srgbClr val="FF0000"/>
                    </a:solidFill>
                    <a:sym typeface="Symbol" pitchFamily="18" charset="2"/>
                  </a:rPr>
                  <a:t>T</a:t>
                </a:r>
                <a:r>
                  <a:rPr lang="en-US" altLang="zh-CN" dirty="0">
                    <a:solidFill>
                      <a:srgbClr val="FF0000"/>
                    </a:solidFill>
                  </a:rPr>
                  <a:t>NM</a:t>
                </a:r>
                <a:r>
                  <a:rPr lang="zh-CN" altLang="en-US" dirty="0">
                    <a:solidFill>
                      <a:srgbClr val="FF0000"/>
                    </a:solidFill>
                    <a:latin typeface="Times New Roman" pitchFamily="18" charset="0"/>
                  </a:rPr>
                  <a:t>，</a:t>
                </a:r>
                <a:r>
                  <a:rPr lang="en-US" altLang="zh-CN" dirty="0">
                    <a:solidFill>
                      <a:srgbClr val="FF0000"/>
                    </a:solidFill>
                    <a:sym typeface="Symbol" pitchFamily="18" charset="2"/>
                  </a:rPr>
                  <a:t>T</a:t>
                </a:r>
                <a:r>
                  <a:rPr lang="en-US" altLang="zh-CN" dirty="0">
                    <a:solidFill>
                      <a:srgbClr val="FF0000"/>
                    </a:solidFill>
                  </a:rPr>
                  <a:t>NM</a:t>
                </a:r>
                <a:r>
                  <a:rPr lang="en-US" altLang="zh-CN" dirty="0">
                    <a:latin typeface="Times New Roman" pitchFamily="18" charset="0"/>
                    <a:sym typeface="Symbol" pitchFamily="18" charset="2"/>
                  </a:rPr>
                  <a:t></a:t>
                </a:r>
                <a:r>
                  <a:rPr lang="en-US" altLang="zh-CN" dirty="0"/>
                  <a:t>ADDR</a:t>
                </a:r>
                <a:r>
                  <a:rPr lang="zh-CN" altLang="en-US" dirty="0">
                    <a:latin typeface="Times New Roman" pitchFamily="18" charset="0"/>
                  </a:rPr>
                  <a:t>，</a:t>
                </a:r>
                <a:r>
                  <a:rPr lang="en-US" altLang="zh-CN" dirty="0">
                    <a:sym typeface="Symbol" pitchFamily="18" charset="2"/>
                  </a:rPr>
                  <a:t>T</a:t>
                </a:r>
                <a:r>
                  <a:rPr lang="en-US" altLang="zh-CN" dirty="0"/>
                  <a:t>NM      CNO</a:t>
                </a:r>
                <a:r>
                  <a:rPr lang="zh-CN" altLang="en-US" dirty="0">
                    <a:latin typeface="Times New Roman" pitchFamily="18" charset="0"/>
                  </a:rPr>
                  <a:t>；</a:t>
                </a:r>
                <a:endParaRPr lang="zh-CN" altLang="en-US" dirty="0"/>
              </a:p>
              <a:p>
                <a:pPr eaLnBrk="1" hangingPunct="1">
                  <a:buFont typeface="Wingdings 2" pitchFamily="18" charset="2"/>
                  <a:buNone/>
                </a:pPr>
                <a:endParaRPr lang="zh-CN" altLang="en-US" dirty="0">
                  <a:latin typeface="宋体" pitchFamily="2" charset="-122"/>
                </a:endParaRPr>
              </a:p>
              <a:p>
                <a:pPr eaLnBrk="1" hangingPunct="1">
                  <a:buFont typeface="Wingdings 2" pitchFamily="18" charset="2"/>
                  <a:buNone/>
                </a:pPr>
                <a:r>
                  <a:rPr lang="zh-CN" altLang="en-US" dirty="0">
                    <a:latin typeface="宋体" pitchFamily="2" charset="-122"/>
                  </a:rPr>
                  <a:t>∴</a:t>
                </a:r>
                <a:r>
                  <a:rPr lang="en-US" altLang="zh-CN" dirty="0">
                    <a:ea typeface="Verdana" panose="020B0604030504040204" pitchFamily="34" charset="0"/>
                  </a:rPr>
                  <a:t>CNO</a:t>
                </a:r>
                <a14:m>
                  <m:oMath xmlns:m="http://schemas.openxmlformats.org/officeDocument/2006/math">
                    <m:groupChr>
                      <m:groupChrPr>
                        <m:chr m:val="→"/>
                        <m:vertJc m:val="bot"/>
                        <m:ctrlPr>
                          <a:rPr lang="en-US" altLang="zh-CN" i="1" smtClean="0">
                            <a:latin typeface="Cambria Math" panose="02040503050406030204" pitchFamily="18" charset="0"/>
                            <a:ea typeface="Cambria Math" panose="02040503050406030204" pitchFamily="18" charset="0"/>
                          </a:rPr>
                        </m:ctrlPr>
                      </m:groupChrPr>
                      <m:e>
                        <m:r>
                          <m:rPr>
                            <m:sty m:val="p"/>
                            <m:brk m:alnAt="2"/>
                          </m:rPr>
                          <a:rPr lang="en-US" altLang="zh-CN" i="1">
                            <a:latin typeface="Cambria Math" panose="02040503050406030204" pitchFamily="18" charset="0"/>
                            <a:ea typeface="Cambria Math" panose="02040503050406030204" pitchFamily="18" charset="0"/>
                          </a:rPr>
                          <m:t>t</m:t>
                        </m:r>
                      </m:e>
                    </m:groupChr>
                  </m:oMath>
                </a14:m>
                <a:r>
                  <a:rPr lang="en-US" altLang="zh-CN" dirty="0">
                    <a:ea typeface="Verdana" panose="020B0604030504040204" pitchFamily="34" charset="0"/>
                  </a:rPr>
                  <a:t>ADDR</a:t>
                </a:r>
                <a:endParaRPr lang="zh-CN" altLang="en-US" dirty="0"/>
              </a:p>
            </p:txBody>
          </p:sp>
        </mc:Choice>
        <mc:Fallback xmlns="">
          <p:sp>
            <p:nvSpPr>
              <p:cNvPr id="12292" name="内容占位符 3"/>
              <p:cNvSpPr>
                <a:spLocks noGrp="1" noRot="1" noChangeAspect="1" noMove="1" noResize="1" noEditPoints="1" noAdjustHandles="1" noChangeArrowheads="1" noChangeShapeType="1" noTextEdit="1"/>
              </p:cNvSpPr>
              <p:nvPr>
                <p:ph idx="1"/>
              </p:nvPr>
            </p:nvSpPr>
            <p:spPr>
              <a:xfrm>
                <a:off x="457200" y="928688"/>
                <a:ext cx="8229600" cy="4389437"/>
              </a:xfrm>
              <a:blipFill>
                <a:blip r:embed="rId3"/>
                <a:stretch>
                  <a:fillRect l="-1333" t="-1528"/>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7B55A961-0A01-4A78-966E-A6B1931B37FA}" type="slidenum">
              <a:rPr lang="en-US" altLang="zh-CN" smtClean="0"/>
              <a:pPr>
                <a:defRPr/>
              </a:pPr>
              <a:t>21</a:t>
            </a:fld>
            <a:endParaRPr lang="en-US" altLang="zh-CN"/>
          </a:p>
        </p:txBody>
      </p:sp>
      <p:graphicFrame>
        <p:nvGraphicFramePr>
          <p:cNvPr id="12291" name="Object 1025"/>
          <p:cNvGraphicFramePr>
            <a:graphicFrameLocks noChangeAspect="1"/>
          </p:cNvGraphicFramePr>
          <p:nvPr>
            <p:extLst>
              <p:ext uri="{D42A27DB-BD31-4B8C-83A1-F6EECF244321}">
                <p14:modId xmlns:p14="http://schemas.microsoft.com/office/powerpoint/2010/main" val="1767219698"/>
              </p:ext>
            </p:extLst>
          </p:nvPr>
        </p:nvGraphicFramePr>
        <p:xfrm>
          <a:off x="6444208" y="3356992"/>
          <a:ext cx="609600" cy="352425"/>
        </p:xfrm>
        <a:graphic>
          <a:graphicData uri="http://schemas.openxmlformats.org/presentationml/2006/ole">
            <mc:AlternateContent xmlns:mc="http://schemas.openxmlformats.org/markup-compatibility/2006">
              <mc:Choice xmlns:v="urn:schemas-microsoft-com:vml" Requires="v">
                <p:oleObj spid="_x0000_s12842" r:id="rId4" imgW="522732" imgH="181356" progId="Word.Picture.8">
                  <p:embed/>
                </p:oleObj>
              </mc:Choice>
              <mc:Fallback>
                <p:oleObj r:id="rId4" imgW="522732" imgH="181356" progId="Word.Picture.8">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t="38799" r="69090" b="9416"/>
                      <a:stretch>
                        <a:fillRect/>
                      </a:stretch>
                    </p:blipFill>
                    <p:spPr bwMode="auto">
                      <a:xfrm>
                        <a:off x="6444208" y="3356992"/>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199666706"/>
              </p:ext>
            </p:extLst>
          </p:nvPr>
        </p:nvGraphicFramePr>
        <p:xfrm>
          <a:off x="5436096" y="1357313"/>
          <a:ext cx="3600400" cy="971556"/>
        </p:xfrm>
        <a:graphic>
          <a:graphicData uri="http://schemas.openxmlformats.org/drawingml/2006/table">
            <a:tbl>
              <a:tblPr/>
              <a:tblGrid>
                <a:gridCol w="900100">
                  <a:extLst>
                    <a:ext uri="{9D8B030D-6E8A-4147-A177-3AD203B41FA5}">
                      <a16:colId xmlns:a16="http://schemas.microsoft.com/office/drawing/2014/main" val="20000"/>
                    </a:ext>
                  </a:extLst>
                </a:gridCol>
                <a:gridCol w="82809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485778">
                <a:tc>
                  <a:txBody>
                    <a:bodyPr/>
                    <a:lstStyle/>
                    <a:p>
                      <a:pPr algn="just">
                        <a:spcAft>
                          <a:spcPts val="0"/>
                        </a:spcAft>
                      </a:pPr>
                      <a:r>
                        <a:rPr lang="en-US" sz="2400" kern="100" dirty="0">
                          <a:solidFill>
                            <a:srgbClr val="FF0000"/>
                          </a:solidFill>
                          <a:latin typeface="Calibri"/>
                          <a:ea typeface="宋体"/>
                          <a:cs typeface="Times New Roman"/>
                        </a:rPr>
                        <a:t>R3</a:t>
                      </a:r>
                      <a:endParaRPr lang="zh-CN"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5778">
                <a:tc>
                  <a:txBody>
                    <a:bodyPr/>
                    <a:lstStyle/>
                    <a:p>
                      <a:pPr algn="just">
                        <a:spcAft>
                          <a:spcPts val="0"/>
                        </a:spcAft>
                      </a:pPr>
                      <a:r>
                        <a:rPr lang="en-US" sz="2400" kern="100" dirty="0">
                          <a:solidFill>
                            <a:srgbClr val="FF0000"/>
                          </a:solidFill>
                          <a:latin typeface="Calibri"/>
                          <a:ea typeface="宋体"/>
                          <a:cs typeface="Times New Roman"/>
                        </a:rPr>
                        <a:t>CNO</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CNM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TNM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ADDR</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288925" y="747713"/>
            <a:ext cx="8550275" cy="1200329"/>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消去非主属性对码的传递</a:t>
            </a:r>
            <a:r>
              <a:rPr lang="en-US" altLang="zh-CN" dirty="0"/>
              <a:t>fd</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宋体" pitchFamily="2" charset="-122"/>
              </a:rPr>
              <a:t>策略是</a:t>
            </a:r>
            <a:r>
              <a:rPr lang="zh-CN" altLang="en-US" dirty="0">
                <a:solidFill>
                  <a:srgbClr val="FF0000"/>
                </a:solidFill>
                <a:latin typeface="宋体" pitchFamily="2" charset="-122"/>
              </a:rPr>
              <a:t>使 </a:t>
            </a:r>
            <a:r>
              <a:rPr lang="zh-CN" altLang="en-US" dirty="0">
                <a:solidFill>
                  <a:srgbClr val="FF0000"/>
                </a:solidFill>
                <a:latin typeface="Times New Roman" pitchFamily="18" charset="0"/>
              </a:rPr>
              <a:t>“</a:t>
            </a:r>
            <a:r>
              <a:rPr lang="zh-CN" altLang="en-US" dirty="0">
                <a:solidFill>
                  <a:srgbClr val="FF0000"/>
                </a:solidFill>
                <a:latin typeface="宋体" pitchFamily="2" charset="-122"/>
              </a:rPr>
              <a:t>传递</a:t>
            </a:r>
            <a:r>
              <a:rPr lang="zh-CN" altLang="en-US" dirty="0">
                <a:solidFill>
                  <a:srgbClr val="FF0000"/>
                </a:solidFill>
                <a:latin typeface="Times New Roman" pitchFamily="18" charset="0"/>
              </a:rPr>
              <a:t>”</a:t>
            </a:r>
            <a:r>
              <a:rPr lang="zh-CN" altLang="en-US" dirty="0">
                <a:solidFill>
                  <a:srgbClr val="FF0000"/>
                </a:solidFill>
                <a:latin typeface="宋体" pitchFamily="2" charset="-122"/>
              </a:rPr>
              <a:t>的动作</a:t>
            </a:r>
            <a:r>
              <a:rPr lang="zh-CN" altLang="en-US" dirty="0">
                <a:latin typeface="宋体" pitchFamily="2" charset="-122"/>
              </a:rPr>
              <a:t>不在表内发生。</a:t>
            </a:r>
            <a:r>
              <a:rPr lang="zh-CN" altLang="en-US" dirty="0"/>
              <a:t> </a:t>
            </a:r>
          </a:p>
        </p:txBody>
      </p:sp>
      <p:graphicFrame>
        <p:nvGraphicFramePr>
          <p:cNvPr id="13314" name="Object 2048"/>
          <p:cNvGraphicFramePr>
            <a:graphicFrameLocks noChangeAspect="1"/>
          </p:cNvGraphicFramePr>
          <p:nvPr>
            <p:extLst>
              <p:ext uri="{D42A27DB-BD31-4B8C-83A1-F6EECF244321}">
                <p14:modId xmlns:p14="http://schemas.microsoft.com/office/powerpoint/2010/main" val="2554235070"/>
              </p:ext>
            </p:extLst>
          </p:nvPr>
        </p:nvGraphicFramePr>
        <p:xfrm>
          <a:off x="914400" y="2001838"/>
          <a:ext cx="6891338" cy="4495800"/>
        </p:xfrm>
        <a:graphic>
          <a:graphicData uri="http://schemas.openxmlformats.org/presentationml/2006/ole">
            <mc:AlternateContent xmlns:mc="http://schemas.openxmlformats.org/markup-compatibility/2006">
              <mc:Choice xmlns:v="urn:schemas-microsoft-com:vml" Requires="v">
                <p:oleObj spid="_x0000_s13628" name="Document" r:id="rId3" imgW="7355406" imgH="4781783" progId="Word.Document.8">
                  <p:embed/>
                </p:oleObj>
              </mc:Choice>
              <mc:Fallback>
                <p:oleObj name="Document" r:id="rId3" imgW="7355406" imgH="4781783" progId="Word.Document.8">
                  <p:embed/>
                  <p:pic>
                    <p:nvPicPr>
                      <p:cNvPr id="0" name="Picture 34"/>
                      <p:cNvPicPr>
                        <a:picLocks noChangeAspect="1" noChangeArrowheads="1"/>
                      </p:cNvPicPr>
                      <p:nvPr/>
                    </p:nvPicPr>
                    <p:blipFill>
                      <a:blip r:embed="rId4"/>
                      <a:srcRect/>
                      <a:stretch>
                        <a:fillRect/>
                      </a:stretch>
                    </p:blipFill>
                    <p:spPr bwMode="auto">
                      <a:xfrm>
                        <a:off x="914400" y="2001838"/>
                        <a:ext cx="6891338"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AutoShape 4"/>
          <p:cNvSpPr>
            <a:spLocks noChangeArrowheads="1"/>
          </p:cNvSpPr>
          <p:nvPr/>
        </p:nvSpPr>
        <p:spPr bwMode="auto">
          <a:xfrm>
            <a:off x="8316913" y="15398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364061F1-193C-4F41-A811-14A1861854D2}"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65125" y="715963"/>
            <a:ext cx="8397875" cy="2677656"/>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5.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）冗余有条件地减少</a:t>
            </a:r>
            <a:endParaRPr lang="zh-CN" altLang="en-US" dirty="0"/>
          </a:p>
          <a:p>
            <a:r>
              <a:rPr lang="zh-CN" altLang="en-US" dirty="0">
                <a:latin typeface="Times New Roman" pitchFamily="18" charset="0"/>
              </a:rPr>
              <a:t>一个教师讲授课程多时，冗余减少（如一个教师讲</a:t>
            </a:r>
            <a:r>
              <a:rPr lang="en-US" altLang="zh-CN" dirty="0"/>
              <a:t>4</a:t>
            </a:r>
            <a:r>
              <a:rPr lang="zh-CN" altLang="en-US" dirty="0">
                <a:latin typeface="Times New Roman" pitchFamily="18" charset="0"/>
              </a:rPr>
              <a:t>门课，则</a:t>
            </a:r>
            <a:r>
              <a:rPr lang="zh-CN" altLang="en-US" dirty="0">
                <a:solidFill>
                  <a:srgbClr val="FF0000"/>
                </a:solidFill>
                <a:latin typeface="Times New Roman" pitchFamily="18" charset="0"/>
              </a:rPr>
              <a:t>减少</a:t>
            </a:r>
            <a:r>
              <a:rPr lang="en-US" altLang="zh-CN" dirty="0">
                <a:solidFill>
                  <a:srgbClr val="FF0000"/>
                </a:solidFill>
              </a:rPr>
              <a:t>3</a:t>
            </a:r>
            <a:r>
              <a:rPr lang="zh-CN" altLang="en-US" dirty="0">
                <a:solidFill>
                  <a:srgbClr val="FF0000"/>
                </a:solidFill>
                <a:latin typeface="Times New Roman" pitchFamily="18" charset="0"/>
              </a:rPr>
              <a:t>个</a:t>
            </a:r>
            <a:r>
              <a:rPr lang="en-US" altLang="zh-CN" dirty="0">
                <a:solidFill>
                  <a:srgbClr val="FF0000"/>
                </a:solidFill>
              </a:rPr>
              <a:t>ADDR</a:t>
            </a:r>
            <a:r>
              <a:rPr lang="zh-CN" altLang="en-US" dirty="0">
                <a:solidFill>
                  <a:srgbClr val="FF0000"/>
                </a:solidFill>
                <a:latin typeface="Times New Roman" pitchFamily="18" charset="0"/>
              </a:rPr>
              <a:t>分量值</a:t>
            </a:r>
            <a:r>
              <a:rPr lang="zh-CN" altLang="en-US" dirty="0">
                <a:latin typeface="Times New Roman" pitchFamily="18" charset="0"/>
              </a:rPr>
              <a:t>）。</a:t>
            </a:r>
            <a:endParaRPr lang="zh-CN" altLang="en-US" dirty="0"/>
          </a:p>
          <a:p>
            <a:r>
              <a:rPr lang="en-US" altLang="zh-CN" dirty="0"/>
              <a:t>2</a:t>
            </a:r>
            <a:r>
              <a:rPr lang="zh-CN" altLang="en-US" dirty="0">
                <a:latin typeface="Times New Roman" pitchFamily="18" charset="0"/>
              </a:rPr>
              <a:t>）避免了原修改麻烦（</a:t>
            </a:r>
            <a:r>
              <a:rPr lang="zh-CN" altLang="en-US" dirty="0">
                <a:solidFill>
                  <a:srgbClr val="FF0000"/>
                </a:solidFill>
                <a:latin typeface="Times New Roman" pitchFamily="18" charset="0"/>
              </a:rPr>
              <a:t>地址</a:t>
            </a:r>
            <a:r>
              <a:rPr lang="zh-CN" altLang="en-US" dirty="0">
                <a:latin typeface="Times New Roman" pitchFamily="18" charset="0"/>
              </a:rPr>
              <a:t>）</a:t>
            </a:r>
            <a:endParaRPr lang="zh-CN" altLang="en-US" dirty="0"/>
          </a:p>
          <a:p>
            <a:r>
              <a:rPr lang="en-US" altLang="zh-CN" dirty="0"/>
              <a:t>3</a:t>
            </a:r>
            <a:r>
              <a:rPr lang="zh-CN" altLang="en-US" dirty="0">
                <a:latin typeface="Times New Roman" pitchFamily="18" charset="0"/>
              </a:rPr>
              <a:t>）避免了原插入异常（</a:t>
            </a:r>
            <a:r>
              <a:rPr lang="zh-CN" altLang="en-US" dirty="0">
                <a:solidFill>
                  <a:srgbClr val="FF0000"/>
                </a:solidFill>
                <a:latin typeface="Times New Roman" pitchFamily="18" charset="0"/>
              </a:rPr>
              <a:t>教师</a:t>
            </a:r>
            <a:r>
              <a:rPr lang="zh-CN" altLang="en-US" dirty="0">
                <a:latin typeface="Times New Roman" pitchFamily="18" charset="0"/>
              </a:rPr>
              <a:t>）</a:t>
            </a:r>
            <a:endParaRPr lang="zh-CN" altLang="en-US" dirty="0"/>
          </a:p>
          <a:p>
            <a:r>
              <a:rPr lang="en-US" altLang="zh-CN" dirty="0"/>
              <a:t>4</a:t>
            </a:r>
            <a:r>
              <a:rPr lang="zh-CN" altLang="en-US" dirty="0">
                <a:latin typeface="宋体" pitchFamily="2" charset="-122"/>
              </a:rPr>
              <a:t>）避免了原删除异常</a:t>
            </a:r>
            <a:r>
              <a:rPr lang="zh-CN" altLang="en-US" dirty="0"/>
              <a:t>（</a:t>
            </a:r>
            <a:r>
              <a:rPr lang="zh-CN" altLang="en-US" dirty="0">
                <a:solidFill>
                  <a:srgbClr val="FF0000"/>
                </a:solidFill>
              </a:rPr>
              <a:t>课程</a:t>
            </a:r>
            <a:r>
              <a:rPr lang="zh-CN" altLang="en-US" dirty="0"/>
              <a:t>）</a:t>
            </a:r>
          </a:p>
        </p:txBody>
      </p:sp>
      <p:sp>
        <p:nvSpPr>
          <p:cNvPr id="4" name="灯片编号占位符 3"/>
          <p:cNvSpPr>
            <a:spLocks noGrp="1"/>
          </p:cNvSpPr>
          <p:nvPr>
            <p:ph type="sldNum" sz="quarter" idx="12"/>
          </p:nvPr>
        </p:nvSpPr>
        <p:spPr/>
        <p:txBody>
          <a:bodyPr/>
          <a:lstStyle/>
          <a:p>
            <a:pPr>
              <a:defRPr/>
            </a:pPr>
            <a:fld id="{1EBE01BA-D63B-4F6C-B8C9-4EFE72DEC925}" type="slidenum">
              <a:rPr lang="en-US" altLang="zh-CN" smtClean="0"/>
              <a:pPr>
                <a:defRPr/>
              </a:pPr>
              <a:t>23</a:t>
            </a:fld>
            <a:endParaRPr lang="en-US" altLang="zh-CN"/>
          </a:p>
        </p:txBody>
      </p:sp>
      <p:graphicFrame>
        <p:nvGraphicFramePr>
          <p:cNvPr id="2" name="Object 2048"/>
          <p:cNvGraphicFramePr>
            <a:graphicFrameLocks noChangeAspect="1"/>
          </p:cNvGraphicFramePr>
          <p:nvPr>
            <p:extLst>
              <p:ext uri="{D42A27DB-BD31-4B8C-83A1-F6EECF244321}">
                <p14:modId xmlns:p14="http://schemas.microsoft.com/office/powerpoint/2010/main" val="71517720"/>
              </p:ext>
            </p:extLst>
          </p:nvPr>
        </p:nvGraphicFramePr>
        <p:xfrm>
          <a:off x="461963" y="3368675"/>
          <a:ext cx="5476875" cy="3032125"/>
        </p:xfrm>
        <a:graphic>
          <a:graphicData uri="http://schemas.openxmlformats.org/presentationml/2006/ole">
            <mc:AlternateContent xmlns:mc="http://schemas.openxmlformats.org/markup-compatibility/2006">
              <mc:Choice xmlns:v="urn:schemas-microsoft-com:vml" Requires="v">
                <p:oleObj spid="_x0000_s14653" name="Document" r:id="rId3" imgW="7247180" imgH="4343051" progId="Word.Document.8">
                  <p:embed/>
                </p:oleObj>
              </mc:Choice>
              <mc:Fallback>
                <p:oleObj name="Document" r:id="rId3" imgW="7247180" imgH="4343051" progId="Word.Document.8">
                  <p:embed/>
                  <p:pic>
                    <p:nvPicPr>
                      <p:cNvPr id="0" name="Picture 35"/>
                      <p:cNvPicPr>
                        <a:picLocks noChangeAspect="1" noChangeArrowheads="1"/>
                      </p:cNvPicPr>
                      <p:nvPr/>
                    </p:nvPicPr>
                    <p:blipFill>
                      <a:blip r:embed="rId4"/>
                      <a:srcRect/>
                      <a:stretch>
                        <a:fillRect/>
                      </a:stretch>
                    </p:blipFill>
                    <p:spPr bwMode="auto">
                      <a:xfrm>
                        <a:off x="461963" y="3368675"/>
                        <a:ext cx="5476875" cy="3032125"/>
                      </a:xfrm>
                      <a:prstGeom prst="rect">
                        <a:avLst/>
                      </a:prstGeom>
                      <a:noFill/>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DFBA75E-53DC-4EDA-AF1C-144531A929D3}"/>
              </a:ext>
            </a:extLst>
          </p:cNvPr>
          <p:cNvPicPr>
            <a:picLocks noChangeAspect="1"/>
          </p:cNvPicPr>
          <p:nvPr/>
        </p:nvPicPr>
        <p:blipFill>
          <a:blip r:embed="rId2"/>
          <a:stretch>
            <a:fillRect/>
          </a:stretch>
        </p:blipFill>
        <p:spPr>
          <a:xfrm>
            <a:off x="480690" y="3140968"/>
            <a:ext cx="7259662" cy="1146904"/>
          </a:xfrm>
          <a:prstGeom prst="rect">
            <a:avLst/>
          </a:prstGeom>
        </p:spPr>
      </p:pic>
      <p:sp>
        <p:nvSpPr>
          <p:cNvPr id="44034" name="Text Box 2"/>
          <p:cNvSpPr txBox="1">
            <a:spLocks noChangeArrowheads="1"/>
          </p:cNvSpPr>
          <p:nvPr/>
        </p:nvSpPr>
        <p:spPr bwMode="auto">
          <a:xfrm>
            <a:off x="212725" y="708025"/>
            <a:ext cx="8550275" cy="1938992"/>
          </a:xfrm>
          <a:prstGeom prst="rect">
            <a:avLst/>
          </a:prstGeom>
          <a:noFill/>
          <a:ln w="9525">
            <a:noFill/>
            <a:miter lim="800000"/>
            <a:headEnd/>
            <a:tailEnd/>
          </a:ln>
        </p:spPr>
        <p:txBody>
          <a:bodyPr>
            <a:spAutoFit/>
          </a:bodyPr>
          <a:lstStyle/>
          <a:p>
            <a:r>
              <a:rPr lang="en-US" altLang="zh-CN" b="1" dirty="0">
                <a:ea typeface="黑体" pitchFamily="49" charset="-122"/>
              </a:rPr>
              <a:t>6.2.5 3NF</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），若</a:t>
            </a:r>
            <a:r>
              <a:rPr lang="zh-CN" altLang="en-US" dirty="0">
                <a:solidFill>
                  <a:srgbClr val="FF3300"/>
                </a:solidFill>
                <a:latin typeface="Times New Roman" pitchFamily="18" charset="0"/>
              </a:rPr>
              <a:t>不存在</a:t>
            </a:r>
            <a:r>
              <a:rPr lang="zh-CN" altLang="en-US" dirty="0">
                <a:latin typeface="Times New Roman" pitchFamily="18" charset="0"/>
              </a:rPr>
              <a:t>这样的码</a:t>
            </a:r>
            <a:r>
              <a:rPr lang="en-US" altLang="zh-CN" dirty="0">
                <a:latin typeface="Times New Roman" pitchFamily="18" charset="0"/>
              </a:rPr>
              <a:t>X</a:t>
            </a:r>
            <a:r>
              <a:rPr lang="zh-CN" altLang="en-US" dirty="0">
                <a:latin typeface="Times New Roman" pitchFamily="18" charset="0"/>
              </a:rPr>
              <a:t>、属性组</a:t>
            </a:r>
            <a:r>
              <a:rPr lang="en-US" altLang="zh-CN" dirty="0">
                <a:latin typeface="Times New Roman" pitchFamily="18" charset="0"/>
              </a:rPr>
              <a:t>Y</a:t>
            </a:r>
            <a:r>
              <a:rPr lang="zh-CN" altLang="en-US" dirty="0">
                <a:latin typeface="Times New Roman" pitchFamily="18" charset="0"/>
              </a:rPr>
              <a:t>及</a:t>
            </a:r>
            <a:r>
              <a:rPr lang="zh-CN" altLang="en-US" dirty="0">
                <a:solidFill>
                  <a:srgbClr val="FF3300"/>
                </a:solidFill>
                <a:latin typeface="Times New Roman" pitchFamily="18" charset="0"/>
              </a:rPr>
              <a:t>非主属性</a:t>
            </a:r>
            <a:r>
              <a:rPr lang="en-US" altLang="zh-CN" dirty="0">
                <a:latin typeface="Times New Roman" pitchFamily="18" charset="0"/>
              </a:rPr>
              <a:t>Z</a:t>
            </a:r>
            <a:r>
              <a:rPr lang="zh-CN" altLang="en-US" dirty="0">
                <a:latin typeface="Times New Roman" pitchFamily="18" charset="0"/>
              </a:rPr>
              <a:t>（</a:t>
            </a:r>
            <a:r>
              <a:rPr lang="en-US" altLang="zh-CN" dirty="0">
                <a:solidFill>
                  <a:srgbClr val="FF0000"/>
                </a:solidFill>
                <a:latin typeface="Times New Roman" pitchFamily="18" charset="0"/>
              </a:rPr>
              <a:t>Z</a:t>
            </a:r>
            <a:r>
              <a:rPr lang="zh-CN" altLang="en-US" dirty="0">
                <a:solidFill>
                  <a:srgbClr val="FF0000"/>
                </a:solidFill>
                <a:latin typeface="Times New Roman" pitchFamily="18" charset="0"/>
              </a:rPr>
              <a:t>不包含于</a:t>
            </a:r>
            <a:r>
              <a:rPr lang="en-US" altLang="zh-CN" dirty="0">
                <a:solidFill>
                  <a:srgbClr val="FF0000"/>
                </a:solidFill>
                <a:latin typeface="Times New Roman" pitchFamily="18" charset="0"/>
              </a:rPr>
              <a:t>Y</a:t>
            </a:r>
            <a:r>
              <a:rPr lang="zh-CN" altLang="en-US" dirty="0">
                <a:latin typeface="Times New Roman" pitchFamily="18" charset="0"/>
              </a:rPr>
              <a:t>），使得</a:t>
            </a:r>
            <a:r>
              <a:rPr lang="en-US" altLang="zh-CN" dirty="0">
                <a:latin typeface="Times New Roman" pitchFamily="18" charset="0"/>
              </a:rPr>
              <a:t>X —</a:t>
            </a:r>
            <a:r>
              <a:rPr lang="en-US" altLang="zh-CN" dirty="0">
                <a:latin typeface="Times New Roman" pitchFamily="18" charset="0"/>
                <a:sym typeface="Symbol" pitchFamily="18" charset="2"/>
              </a:rPr>
              <a:t></a:t>
            </a:r>
            <a:r>
              <a:rPr lang="en-US" altLang="zh-CN" dirty="0">
                <a:latin typeface="Times New Roman" pitchFamily="18" charset="0"/>
              </a:rPr>
              <a:t> Y</a:t>
            </a:r>
            <a:r>
              <a:rPr lang="zh-CN" altLang="en-US" dirty="0">
                <a:latin typeface="Times New Roman" pitchFamily="18" charset="0"/>
              </a:rPr>
              <a:t>，（</a:t>
            </a:r>
            <a:r>
              <a:rPr lang="en-US" altLang="zh-CN" dirty="0">
                <a:solidFill>
                  <a:srgbClr val="FF0000"/>
                </a:solidFill>
                <a:latin typeface="Times New Roman" pitchFamily="18" charset="0"/>
              </a:rPr>
              <a:t>Y—/</a:t>
            </a:r>
            <a:r>
              <a:rPr lang="en-US" altLang="zh-CN" dirty="0">
                <a:solidFill>
                  <a:srgbClr val="FF0000"/>
                </a:solidFill>
                <a:latin typeface="Times New Roman" pitchFamily="18" charset="0"/>
                <a:sym typeface="Symbol" pitchFamily="18" charset="2"/>
              </a:rPr>
              <a:t></a:t>
            </a:r>
            <a:r>
              <a:rPr lang="en-US" altLang="zh-CN" dirty="0">
                <a:solidFill>
                  <a:srgbClr val="FF0000"/>
                </a:solidFill>
                <a:latin typeface="Times New Roman" pitchFamily="18" charset="0"/>
              </a:rPr>
              <a:t>X</a:t>
            </a:r>
            <a:r>
              <a:rPr lang="zh-CN" altLang="en-US" dirty="0">
                <a:latin typeface="Times New Roman" pitchFamily="18" charset="0"/>
              </a:rPr>
              <a:t>）， </a:t>
            </a:r>
            <a:r>
              <a:rPr lang="en-US" altLang="zh-CN" dirty="0">
                <a:latin typeface="Times New Roman" pitchFamily="18" charset="0"/>
              </a:rPr>
              <a:t>Y —</a:t>
            </a:r>
            <a:r>
              <a:rPr lang="en-US" altLang="zh-CN" dirty="0">
                <a:latin typeface="Times New Roman" pitchFamily="18" charset="0"/>
                <a:sym typeface="Symbol" pitchFamily="18" charset="2"/>
              </a:rPr>
              <a:t></a:t>
            </a:r>
            <a:r>
              <a:rPr lang="en-US" altLang="zh-CN" dirty="0">
                <a:latin typeface="Times New Roman" pitchFamily="18" charset="0"/>
              </a:rPr>
              <a:t> Z</a:t>
            </a:r>
            <a:r>
              <a:rPr lang="zh-CN" altLang="en-US" dirty="0">
                <a:latin typeface="Times New Roman" pitchFamily="18" charset="0"/>
              </a:rPr>
              <a:t>成立，则</a:t>
            </a:r>
            <a:r>
              <a:rPr lang="en-US" altLang="zh-CN" dirty="0"/>
              <a:t>R</a:t>
            </a:r>
            <a:r>
              <a:rPr lang="en-US" altLang="zh-CN" dirty="0">
                <a:latin typeface="Times New Roman" pitchFamily="18" charset="0"/>
              </a:rPr>
              <a:t>∈</a:t>
            </a:r>
            <a:r>
              <a:rPr lang="en-US" altLang="zh-CN" dirty="0"/>
              <a:t>3NF</a:t>
            </a:r>
            <a:r>
              <a:rPr lang="zh-CN" altLang="en-US" dirty="0">
                <a:latin typeface="Times New Roman" pitchFamily="18" charset="0"/>
              </a:rPr>
              <a:t>。</a:t>
            </a:r>
          </a:p>
        </p:txBody>
      </p:sp>
      <p:sp>
        <p:nvSpPr>
          <p:cNvPr id="44035" name="AutoShape 3"/>
          <p:cNvSpPr>
            <a:spLocks noChangeArrowheads="1"/>
          </p:cNvSpPr>
          <p:nvPr/>
        </p:nvSpPr>
        <p:spPr bwMode="auto">
          <a:xfrm>
            <a:off x="8604696" y="6094561"/>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4036" name="AutoShape 4"/>
          <p:cNvSpPr>
            <a:spLocks noChangeArrowheads="1"/>
          </p:cNvSpPr>
          <p:nvPr/>
        </p:nvSpPr>
        <p:spPr bwMode="auto">
          <a:xfrm>
            <a:off x="8604696" y="494116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13C1A0AB-F585-43F6-858F-2B303C0235C8}" type="slidenum">
              <a:rPr lang="en-US" altLang="zh-CN" smtClean="0"/>
              <a:pPr>
                <a:defRPr/>
              </a:pPr>
              <a:t>24</a:t>
            </a:fld>
            <a:endParaRPr lang="en-US" altLang="zh-CN"/>
          </a:p>
        </p:txBody>
      </p:sp>
      <p:sp>
        <p:nvSpPr>
          <p:cNvPr id="6" name="圆角矩形标注 5"/>
          <p:cNvSpPr/>
          <p:nvPr/>
        </p:nvSpPr>
        <p:spPr>
          <a:xfrm>
            <a:off x="5220072" y="2348880"/>
            <a:ext cx="1044116" cy="612648"/>
          </a:xfrm>
          <a:prstGeom prst="wedgeRoundRectCallout">
            <a:avLst>
              <a:gd name="adj1" fmla="val -85005"/>
              <a:gd name="adj2" fmla="val -76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传递</a:t>
            </a:r>
            <a:r>
              <a:rPr lang="en-US" altLang="zh-CN" dirty="0"/>
              <a:t>?</a:t>
            </a:r>
            <a:endParaRPr lang="zh-CN" altLang="en-US" dirty="0"/>
          </a:p>
        </p:txBody>
      </p:sp>
      <p:sp>
        <p:nvSpPr>
          <p:cNvPr id="8" name="矩形 7"/>
          <p:cNvSpPr/>
          <p:nvPr/>
        </p:nvSpPr>
        <p:spPr>
          <a:xfrm>
            <a:off x="251520" y="4442336"/>
            <a:ext cx="8712968" cy="1938992"/>
          </a:xfrm>
          <a:prstGeom prst="rect">
            <a:avLst/>
          </a:prstGeom>
        </p:spPr>
        <p:txBody>
          <a:bodyPr wrap="square">
            <a:spAutoFit/>
          </a:bodyPr>
          <a:lstStyle/>
          <a:p>
            <a:r>
              <a:rPr lang="zh-CN" altLang="en-US" dirty="0">
                <a:latin typeface="Times New Roman" pitchFamily="18" charset="0"/>
              </a:rPr>
              <a:t>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zh-CN" altLang="en-US" dirty="0">
                <a:solidFill>
                  <a:srgbClr val="FF0000"/>
                </a:solidFill>
                <a:latin typeface="Times New Roman" pitchFamily="18" charset="0"/>
              </a:rPr>
              <a:t>若</a:t>
            </a:r>
            <a:r>
              <a:rPr lang="en-US" altLang="zh-CN" dirty="0">
                <a:solidFill>
                  <a:srgbClr val="FF0000"/>
                </a:solidFill>
              </a:rPr>
              <a:t>R</a:t>
            </a:r>
            <a:r>
              <a:rPr lang="zh-CN" altLang="en-US" dirty="0">
                <a:solidFill>
                  <a:srgbClr val="FF0000"/>
                </a:solidFill>
                <a:latin typeface="Times New Roman" pitchFamily="18" charset="0"/>
              </a:rPr>
              <a:t>为</a:t>
            </a:r>
            <a:r>
              <a:rPr lang="en-US" altLang="zh-CN" dirty="0">
                <a:solidFill>
                  <a:srgbClr val="FF0000"/>
                </a:solidFill>
              </a:rPr>
              <a:t>2NF</a:t>
            </a:r>
            <a:r>
              <a:rPr lang="zh-CN" altLang="en-US" dirty="0">
                <a:solidFill>
                  <a:srgbClr val="FF0000"/>
                </a:solidFill>
                <a:latin typeface="Times New Roman" pitchFamily="18" charset="0"/>
              </a:rPr>
              <a:t>，</a:t>
            </a:r>
            <a:r>
              <a:rPr lang="zh-CN" altLang="en-US" dirty="0">
                <a:latin typeface="Times New Roman" pitchFamily="18" charset="0"/>
              </a:rPr>
              <a:t>且其每一个非主属性都</a:t>
            </a:r>
            <a:r>
              <a:rPr lang="zh-CN" altLang="en-US" dirty="0">
                <a:solidFill>
                  <a:srgbClr val="FF3300"/>
                </a:solidFill>
                <a:latin typeface="Times New Roman" pitchFamily="18" charset="0"/>
              </a:rPr>
              <a:t>不</a:t>
            </a:r>
            <a:r>
              <a:rPr lang="zh-CN" altLang="en-US" dirty="0">
                <a:latin typeface="Times New Roman" pitchFamily="18" charset="0"/>
              </a:rPr>
              <a:t>传递</a:t>
            </a:r>
            <a:r>
              <a:rPr lang="en-US" altLang="zh-CN" dirty="0"/>
              <a:t>fd</a:t>
            </a:r>
            <a:r>
              <a:rPr lang="zh-CN" altLang="en-US" dirty="0">
                <a:latin typeface="Times New Roman" pitchFamily="18" charset="0"/>
              </a:rPr>
              <a:t>于候选码，则</a:t>
            </a:r>
            <a:r>
              <a:rPr lang="en-US" altLang="zh-CN" dirty="0"/>
              <a:t>R</a:t>
            </a:r>
            <a:r>
              <a:rPr lang="en-US" altLang="zh-CN" dirty="0">
                <a:latin typeface="Times New Roman" pitchFamily="18" charset="0"/>
              </a:rPr>
              <a:t>∈</a:t>
            </a:r>
            <a:r>
              <a:rPr lang="en-US" altLang="zh-CN" dirty="0"/>
              <a:t>3NF</a:t>
            </a:r>
            <a:r>
              <a:rPr lang="zh-CN" altLang="en-US" dirty="0">
                <a:latin typeface="Times New Roman" pitchFamily="18" charset="0"/>
              </a:rPr>
              <a:t>。</a:t>
            </a:r>
          </a:p>
          <a:p>
            <a:endParaRPr lang="zh-CN" altLang="en-US" dirty="0">
              <a:latin typeface="Times New Roman" pitchFamily="18" charset="0"/>
            </a:endParaRPr>
          </a:p>
          <a:p>
            <a:r>
              <a:rPr lang="zh-CN" altLang="en-US" dirty="0">
                <a:solidFill>
                  <a:srgbClr val="FF0000"/>
                </a:solidFill>
                <a:latin typeface="Times New Roman" pitchFamily="18" charset="0"/>
              </a:rPr>
              <a:t>理解：</a:t>
            </a:r>
            <a:r>
              <a:rPr lang="en-US" altLang="zh-CN" dirty="0">
                <a:solidFill>
                  <a:srgbClr val="FF0000"/>
                </a:solidFill>
                <a:latin typeface="Times New Roman" pitchFamily="18" charset="0"/>
              </a:rPr>
              <a:t>3NF</a:t>
            </a:r>
            <a:r>
              <a:rPr lang="zh-CN" altLang="en-US" dirty="0">
                <a:solidFill>
                  <a:srgbClr val="3333FF"/>
                </a:solidFill>
                <a:latin typeface="Times New Roman" pitchFamily="18" charset="0"/>
              </a:rPr>
              <a:t>不允许</a:t>
            </a:r>
            <a:r>
              <a:rPr lang="en-US" altLang="zh-CN" dirty="0">
                <a:solidFill>
                  <a:srgbClr val="FF0000"/>
                </a:solidFill>
                <a:latin typeface="Times New Roman" pitchFamily="18" charset="0"/>
              </a:rPr>
              <a:t>F</a:t>
            </a:r>
            <a:r>
              <a:rPr lang="zh-CN" altLang="en-US" dirty="0">
                <a:solidFill>
                  <a:srgbClr val="FF0000"/>
                </a:solidFill>
                <a:latin typeface="Times New Roman" pitchFamily="18" charset="0"/>
              </a:rPr>
              <a:t>中有这样的非平凡函数依赖“</a:t>
            </a:r>
            <a:r>
              <a:rPr lang="en-US" altLang="zh-CN" dirty="0">
                <a:solidFill>
                  <a:srgbClr val="FF0000"/>
                </a:solidFill>
                <a:latin typeface="Times New Roman" pitchFamily="18" charset="0"/>
              </a:rPr>
              <a:t>X —</a:t>
            </a:r>
            <a:r>
              <a:rPr lang="en-US" altLang="zh-CN" dirty="0">
                <a:solidFill>
                  <a:srgbClr val="FF0000"/>
                </a:solidFill>
                <a:latin typeface="Times New Roman" pitchFamily="18" charset="0"/>
                <a:sym typeface="Symbol" pitchFamily="18" charset="2"/>
              </a:rPr>
              <a:t></a:t>
            </a:r>
            <a:r>
              <a:rPr lang="en-US" altLang="zh-CN" dirty="0">
                <a:solidFill>
                  <a:srgbClr val="FF0000"/>
                </a:solidFill>
                <a:latin typeface="Times New Roman" pitchFamily="18" charset="0"/>
              </a:rPr>
              <a:t> Y”</a:t>
            </a:r>
            <a:r>
              <a:rPr lang="zh-CN" altLang="en-US" dirty="0">
                <a:solidFill>
                  <a:srgbClr val="FF0000"/>
                </a:solidFill>
                <a:latin typeface="Times New Roman" pitchFamily="18" charset="0"/>
              </a:rPr>
              <a:t>，其中</a:t>
            </a:r>
            <a:r>
              <a:rPr lang="en-US" altLang="zh-CN" dirty="0">
                <a:solidFill>
                  <a:srgbClr val="FF0000"/>
                </a:solidFill>
                <a:latin typeface="Times New Roman" pitchFamily="18" charset="0"/>
              </a:rPr>
              <a:t>X</a:t>
            </a:r>
            <a:r>
              <a:rPr lang="zh-CN" altLang="en-US" dirty="0">
                <a:solidFill>
                  <a:srgbClr val="3333FF"/>
                </a:solidFill>
                <a:latin typeface="Times New Roman" pitchFamily="18" charset="0"/>
              </a:rPr>
              <a:t>不包含码</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Y</a:t>
            </a:r>
            <a:r>
              <a:rPr lang="zh-CN" altLang="en-US" dirty="0">
                <a:solidFill>
                  <a:srgbClr val="FF0000"/>
                </a:solidFill>
                <a:latin typeface="Times New Roman" pitchFamily="18" charset="0"/>
              </a:rPr>
              <a:t>是</a:t>
            </a:r>
            <a:r>
              <a:rPr lang="zh-CN" altLang="en-US" dirty="0">
                <a:solidFill>
                  <a:srgbClr val="3333FF"/>
                </a:solidFill>
                <a:latin typeface="Times New Roman" pitchFamily="18" charset="0"/>
              </a:rPr>
              <a:t>非主属性</a:t>
            </a:r>
            <a:r>
              <a:rPr lang="zh-CN" altLang="en-US" dirty="0">
                <a:solidFill>
                  <a:srgbClr val="FF0000"/>
                </a:solidFill>
                <a:latin typeface="Times New Roman" pitchFamily="18" charset="0"/>
              </a:rPr>
              <a:t>。</a:t>
            </a:r>
          </a:p>
        </p:txBody>
      </p:sp>
      <p:sp>
        <p:nvSpPr>
          <p:cNvPr id="9" name="圆角矩形标注 8"/>
          <p:cNvSpPr/>
          <p:nvPr/>
        </p:nvSpPr>
        <p:spPr>
          <a:xfrm>
            <a:off x="6876256" y="2348880"/>
            <a:ext cx="1944340" cy="720080"/>
          </a:xfrm>
          <a:prstGeom prst="wedgeRoundRectCallout">
            <a:avLst>
              <a:gd name="adj1" fmla="val -85005"/>
              <a:gd name="adj2" fmla="val -76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比传递</a:t>
            </a:r>
            <a:endParaRPr lang="en-US" altLang="zh-CN" dirty="0"/>
          </a:p>
          <a:p>
            <a:pPr algn="ctr"/>
            <a:r>
              <a:rPr lang="zh-CN" altLang="en-US" dirty="0"/>
              <a:t>范围更广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3075"/>
          <p:cNvSpPr txBox="1">
            <a:spLocks noChangeArrowheads="1"/>
          </p:cNvSpPr>
          <p:nvPr/>
        </p:nvSpPr>
        <p:spPr bwMode="auto">
          <a:xfrm>
            <a:off x="228600" y="687462"/>
            <a:ext cx="8702675" cy="6063198"/>
          </a:xfrm>
          <a:prstGeom prst="rect">
            <a:avLst/>
          </a:prstGeom>
          <a:noFill/>
          <a:ln w="9525">
            <a:noFill/>
            <a:miter lim="800000"/>
            <a:headEnd/>
            <a:tailEnd/>
          </a:ln>
        </p:spPr>
        <p:txBody>
          <a:bodyPr>
            <a:spAutoFit/>
          </a:bodyPr>
          <a:lstStyle/>
          <a:p>
            <a:r>
              <a:rPr lang="en-US" altLang="zh-CN" b="1" dirty="0"/>
              <a:t>1</a:t>
            </a:r>
            <a:r>
              <a:rPr lang="zh-CN" altLang="en-US" b="1" dirty="0">
                <a:latin typeface="Times New Roman" pitchFamily="18" charset="0"/>
              </a:rPr>
              <a:t>）</a:t>
            </a:r>
            <a:r>
              <a:rPr lang="en-US" altLang="zh-CN" b="1" dirty="0"/>
              <a:t>R</a:t>
            </a:r>
            <a:r>
              <a:rPr lang="en-US" altLang="zh-CN" b="1" baseline="-30000" dirty="0"/>
              <a:t>4</a:t>
            </a:r>
            <a:endParaRPr lang="zh-CN" altLang="en-US" b="1" dirty="0"/>
          </a:p>
          <a:p>
            <a:r>
              <a:rPr lang="zh-CN" altLang="en-US" dirty="0">
                <a:latin typeface="Times New Roman" pitchFamily="18" charset="0"/>
              </a:rPr>
              <a:t>候选码：</a:t>
            </a:r>
            <a:r>
              <a:rPr lang="en-US" altLang="zh-CN" dirty="0"/>
              <a:t>CNO</a:t>
            </a:r>
            <a:r>
              <a:rPr lang="zh-CN" altLang="en-US" dirty="0">
                <a:latin typeface="Times New Roman" pitchFamily="18" charset="0"/>
              </a:rPr>
              <a:t>，</a:t>
            </a:r>
            <a:r>
              <a:rPr lang="en-US" altLang="zh-CN" dirty="0"/>
              <a:t>CNM</a:t>
            </a:r>
          </a:p>
          <a:p>
            <a:r>
              <a:rPr lang="zh-CN" altLang="en-US" dirty="0">
                <a:latin typeface="Times New Roman" pitchFamily="18" charset="0"/>
              </a:rPr>
              <a:t>非主属性：</a:t>
            </a:r>
            <a:r>
              <a:rPr lang="en-US" altLang="zh-CN" dirty="0"/>
              <a:t>TNM</a:t>
            </a:r>
          </a:p>
          <a:p>
            <a:r>
              <a:rPr lang="en-US" altLang="zh-CN" dirty="0">
                <a:latin typeface="Times New Roman" pitchFamily="18" charset="0"/>
              </a:rPr>
              <a:t>∵</a:t>
            </a:r>
            <a:r>
              <a:rPr lang="zh-CN" altLang="en-US" dirty="0">
                <a:latin typeface="Times New Roman" pitchFamily="18" charset="0"/>
              </a:rPr>
              <a:t>每个候选码均为单个属性</a:t>
            </a:r>
            <a:r>
              <a:rPr lang="en-US" altLang="zh-CN" dirty="0"/>
              <a:t>,</a:t>
            </a:r>
            <a:r>
              <a:rPr lang="zh-CN" altLang="en-US" dirty="0">
                <a:latin typeface="Times New Roman" pitchFamily="18" charset="0"/>
              </a:rPr>
              <a:t>显然不存在非主属性对候选码的部分函数依赖。</a:t>
            </a:r>
            <a:endParaRPr lang="en-US" altLang="zh-CN" dirty="0"/>
          </a:p>
          <a:p>
            <a:r>
              <a:rPr lang="en-US" altLang="zh-CN" dirty="0">
                <a:latin typeface="Times New Roman" pitchFamily="18" charset="0"/>
              </a:rPr>
              <a:t>∴</a:t>
            </a:r>
            <a:r>
              <a:rPr lang="en-US" altLang="zh-CN" dirty="0"/>
              <a:t>R4</a:t>
            </a:r>
            <a:r>
              <a:rPr lang="en-US" altLang="zh-CN" dirty="0">
                <a:latin typeface="Times New Roman" pitchFamily="18" charset="0"/>
              </a:rPr>
              <a:t>∈</a:t>
            </a:r>
            <a:r>
              <a:rPr lang="en-US" altLang="zh-CN" dirty="0"/>
              <a:t>2NF.</a:t>
            </a:r>
          </a:p>
          <a:p>
            <a:r>
              <a:rPr lang="zh-CN" altLang="en-US" dirty="0">
                <a:latin typeface="Times New Roman" pitchFamily="18" charset="0"/>
              </a:rPr>
              <a:t>又∵只存在一个非主属性，不存在该非主属性对候选码的传递函数依赖。</a:t>
            </a:r>
            <a:endParaRPr lang="zh-CN" altLang="en-US" dirty="0"/>
          </a:p>
          <a:p>
            <a:r>
              <a:rPr lang="zh-CN" altLang="en-US" dirty="0">
                <a:latin typeface="Times New Roman" pitchFamily="18" charset="0"/>
              </a:rPr>
              <a:t>∴</a:t>
            </a:r>
            <a:r>
              <a:rPr lang="en-US" altLang="zh-CN" dirty="0"/>
              <a:t>R4</a:t>
            </a:r>
            <a:r>
              <a:rPr lang="en-US" altLang="zh-CN" dirty="0">
                <a:latin typeface="Times New Roman" pitchFamily="18" charset="0"/>
              </a:rPr>
              <a:t>∈</a:t>
            </a:r>
            <a:r>
              <a:rPr lang="en-US" altLang="zh-CN" dirty="0"/>
              <a:t>3NF</a:t>
            </a:r>
          </a:p>
          <a:p>
            <a:endParaRPr lang="en-US" altLang="zh-CN" dirty="0"/>
          </a:p>
          <a:p>
            <a:r>
              <a:rPr lang="en-US" altLang="zh-CN" b="1" dirty="0"/>
              <a:t>2</a:t>
            </a:r>
            <a:r>
              <a:rPr lang="zh-CN" altLang="en-US" b="1" dirty="0">
                <a:latin typeface="Times New Roman" pitchFamily="18" charset="0"/>
              </a:rPr>
              <a:t>）</a:t>
            </a:r>
            <a:r>
              <a:rPr lang="en-US" altLang="zh-CN" b="1" dirty="0"/>
              <a:t>R</a:t>
            </a:r>
            <a:r>
              <a:rPr lang="en-US" altLang="zh-CN" b="1" baseline="-30000" dirty="0"/>
              <a:t>5</a:t>
            </a:r>
            <a:endParaRPr lang="en-US" altLang="zh-CN" b="1" dirty="0"/>
          </a:p>
          <a:p>
            <a:r>
              <a:rPr lang="en-US" altLang="zh-CN" dirty="0">
                <a:latin typeface="Times New Roman" pitchFamily="18" charset="0"/>
              </a:rPr>
              <a:t>∵</a:t>
            </a:r>
            <a:r>
              <a:rPr lang="en-US" altLang="zh-CN" dirty="0"/>
              <a:t>R</a:t>
            </a:r>
            <a:r>
              <a:rPr lang="en-US" altLang="zh-CN" baseline="-30000" dirty="0"/>
              <a:t>5</a:t>
            </a:r>
            <a:r>
              <a:rPr lang="zh-CN" altLang="en-US" dirty="0">
                <a:latin typeface="Times New Roman" pitchFamily="18" charset="0"/>
              </a:rPr>
              <a:t>中只存在一个非主属性和一个主属性，显然为</a:t>
            </a:r>
            <a:r>
              <a:rPr lang="en-US" altLang="zh-CN" dirty="0"/>
              <a:t>2NF</a:t>
            </a:r>
            <a:r>
              <a:rPr lang="zh-CN" altLang="en-US" dirty="0">
                <a:latin typeface="Times New Roman" pitchFamily="18" charset="0"/>
              </a:rPr>
              <a:t>，同时又满足</a:t>
            </a:r>
            <a:r>
              <a:rPr lang="en-US" altLang="zh-CN" dirty="0"/>
              <a:t>3NF</a:t>
            </a:r>
            <a:r>
              <a:rPr lang="zh-CN" altLang="en-US" dirty="0">
                <a:latin typeface="Times New Roman" pitchFamily="18" charset="0"/>
              </a:rPr>
              <a:t>定义。</a:t>
            </a:r>
            <a:endParaRPr lang="zh-CN" altLang="en-US" dirty="0"/>
          </a:p>
          <a:p>
            <a:r>
              <a:rPr lang="zh-CN" altLang="en-US" dirty="0">
                <a:latin typeface="Times New Roman" pitchFamily="18" charset="0"/>
              </a:rPr>
              <a:t>∴</a:t>
            </a:r>
            <a:r>
              <a:rPr lang="en-US" altLang="zh-CN" dirty="0"/>
              <a:t>R</a:t>
            </a:r>
            <a:r>
              <a:rPr lang="en-US" altLang="zh-CN" baseline="-30000" dirty="0"/>
              <a:t>5</a:t>
            </a:r>
            <a:r>
              <a:rPr lang="en-US" altLang="zh-CN" dirty="0">
                <a:latin typeface="Times New Roman" pitchFamily="18" charset="0"/>
              </a:rPr>
              <a:t>∈</a:t>
            </a:r>
            <a:r>
              <a:rPr lang="en-US" altLang="zh-CN" dirty="0"/>
              <a:t>3NF</a:t>
            </a:r>
          </a:p>
          <a:p>
            <a:endParaRPr lang="en-US" altLang="zh-CN" dirty="0"/>
          </a:p>
          <a:p>
            <a:r>
              <a:rPr lang="zh-CN" altLang="en-US" sz="2800" b="1" dirty="0">
                <a:latin typeface="宋体" pitchFamily="2" charset="-122"/>
              </a:rPr>
              <a:t>推论：任何二元关系模式必为</a:t>
            </a:r>
            <a:r>
              <a:rPr lang="en-US" altLang="zh-CN" sz="2800" b="1" dirty="0"/>
              <a:t>3NF</a:t>
            </a:r>
            <a:r>
              <a:rPr lang="zh-CN" altLang="en-US" sz="2800" b="1" dirty="0">
                <a:latin typeface="宋体" pitchFamily="2" charset="-122"/>
              </a:rPr>
              <a:t>。</a:t>
            </a:r>
            <a:r>
              <a:rPr lang="zh-CN" altLang="en-US" dirty="0"/>
              <a:t> </a:t>
            </a:r>
          </a:p>
        </p:txBody>
      </p:sp>
      <p:sp>
        <p:nvSpPr>
          <p:cNvPr id="3" name="灯片编号占位符 2"/>
          <p:cNvSpPr>
            <a:spLocks noGrp="1"/>
          </p:cNvSpPr>
          <p:nvPr>
            <p:ph type="sldNum" sz="quarter" idx="12"/>
          </p:nvPr>
        </p:nvSpPr>
        <p:spPr/>
        <p:txBody>
          <a:bodyPr/>
          <a:lstStyle/>
          <a:p>
            <a:pPr>
              <a:defRPr/>
            </a:pPr>
            <a:fld id="{C5A40C74-D144-438D-9028-D5DEA4D2BD09}" type="slidenum">
              <a:rPr lang="en-US" altLang="zh-CN" smtClean="0"/>
              <a:pPr>
                <a:defRPr/>
              </a:pPr>
              <a:t>25</a:t>
            </a:fld>
            <a:endParaRPr lang="en-US" altLang="zh-CN"/>
          </a:p>
        </p:txBody>
      </p:sp>
      <p:graphicFrame>
        <p:nvGraphicFramePr>
          <p:cNvPr id="15362" name="Object 1024"/>
          <p:cNvGraphicFramePr>
            <a:graphicFrameLocks noChangeAspect="1"/>
          </p:cNvGraphicFramePr>
          <p:nvPr>
            <p:extLst>
              <p:ext uri="{D42A27DB-BD31-4B8C-83A1-F6EECF244321}">
                <p14:modId xmlns:p14="http://schemas.microsoft.com/office/powerpoint/2010/main" val="4194948878"/>
              </p:ext>
            </p:extLst>
          </p:nvPr>
        </p:nvGraphicFramePr>
        <p:xfrm>
          <a:off x="4360863" y="539750"/>
          <a:ext cx="3175000" cy="1847850"/>
        </p:xfrm>
        <a:graphic>
          <a:graphicData uri="http://schemas.openxmlformats.org/presentationml/2006/ole">
            <mc:AlternateContent xmlns:mc="http://schemas.openxmlformats.org/markup-compatibility/2006">
              <mc:Choice xmlns:v="urn:schemas-microsoft-com:vml" Requires="v">
                <p:oleObj spid="_x0000_s15992" name="Document" r:id="rId4" imgW="3760135" imgH="2177464" progId="Word.Document.8">
                  <p:embed/>
                </p:oleObj>
              </mc:Choice>
              <mc:Fallback>
                <p:oleObj name="Document" r:id="rId4" imgW="3760135" imgH="2177464" progId="Word.Document.8">
                  <p:embed/>
                  <p:pic>
                    <p:nvPicPr>
                      <p:cNvPr id="0" name="Picture 66"/>
                      <p:cNvPicPr>
                        <a:picLocks noChangeAspect="1" noChangeArrowheads="1"/>
                      </p:cNvPicPr>
                      <p:nvPr/>
                    </p:nvPicPr>
                    <p:blipFill>
                      <a:blip r:embed="rId5"/>
                      <a:srcRect/>
                      <a:stretch>
                        <a:fillRect/>
                      </a:stretch>
                    </p:blipFill>
                    <p:spPr bwMode="auto">
                      <a:xfrm>
                        <a:off x="4360863" y="539750"/>
                        <a:ext cx="3175000" cy="184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2"/>
          <p:cNvGraphicFramePr>
            <a:graphicFrameLocks noChangeAspect="1"/>
          </p:cNvGraphicFramePr>
          <p:nvPr>
            <p:extLst>
              <p:ext uri="{D42A27DB-BD31-4B8C-83A1-F6EECF244321}">
                <p14:modId xmlns:p14="http://schemas.microsoft.com/office/powerpoint/2010/main" val="2413213155"/>
              </p:ext>
            </p:extLst>
          </p:nvPr>
        </p:nvGraphicFramePr>
        <p:xfrm>
          <a:off x="5429250" y="3282950"/>
          <a:ext cx="1973263" cy="1577975"/>
        </p:xfrm>
        <a:graphic>
          <a:graphicData uri="http://schemas.openxmlformats.org/presentationml/2006/ole">
            <mc:AlternateContent xmlns:mc="http://schemas.openxmlformats.org/markup-compatibility/2006">
              <mc:Choice xmlns:v="urn:schemas-microsoft-com:vml" Requires="v">
                <p:oleObj spid="_x0000_s15993" name="Document" r:id="rId6" imgW="2661803" imgH="2132916" progId="Word.Document.8">
                  <p:embed/>
                </p:oleObj>
              </mc:Choice>
              <mc:Fallback>
                <p:oleObj name="Document" r:id="rId6" imgW="2661803" imgH="2132916" progId="Word.Document.8">
                  <p:embed/>
                  <p:pic>
                    <p:nvPicPr>
                      <p:cNvPr id="0" name="Picture 67"/>
                      <p:cNvPicPr>
                        <a:picLocks noChangeAspect="1" noChangeArrowheads="1"/>
                      </p:cNvPicPr>
                      <p:nvPr/>
                    </p:nvPicPr>
                    <p:blipFill>
                      <a:blip r:embed="rId7"/>
                      <a:srcRect/>
                      <a:stretch>
                        <a:fillRect/>
                      </a:stretch>
                    </p:blipFill>
                    <p:spPr bwMode="auto">
                      <a:xfrm>
                        <a:off x="5429250" y="3282950"/>
                        <a:ext cx="1973263"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圆角矩形标注 6"/>
          <p:cNvSpPr/>
          <p:nvPr/>
        </p:nvSpPr>
        <p:spPr>
          <a:xfrm>
            <a:off x="7556845" y="871664"/>
            <a:ext cx="1044116" cy="612648"/>
          </a:xfrm>
          <a:prstGeom prst="wedgeRoundRectCallout">
            <a:avLst>
              <a:gd name="adj1" fmla="val -89519"/>
              <a:gd name="adj2" fmla="val 4048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E?/R?</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2725" y="763588"/>
            <a:ext cx="8626475" cy="860425"/>
          </a:xfrm>
          <a:prstGeom prst="rect">
            <a:avLst/>
          </a:prstGeom>
          <a:noFill/>
          <a:ln w="9525">
            <a:noFill/>
            <a:miter lim="800000"/>
            <a:headEnd/>
            <a:tailEnd/>
          </a:ln>
        </p:spPr>
        <p:txBody>
          <a:bodyPr>
            <a:spAutoFit/>
          </a:bodyPr>
          <a:lstStyle/>
          <a:p>
            <a:pPr>
              <a:lnSpc>
                <a:spcPct val="105000"/>
              </a:lnSpc>
              <a:spcBef>
                <a:spcPct val="20000"/>
              </a:spcBef>
              <a:buClr>
                <a:schemeClr val="hlink"/>
              </a:buClr>
              <a:buSzPct val="65000"/>
              <a:buFont typeface="Wingdings" pitchFamily="2" charset="2"/>
              <a:buNone/>
            </a:pPr>
            <a:r>
              <a:rPr lang="zh-CN" altLang="en-US">
                <a:latin typeface="Times New Roman" pitchFamily="18" charset="0"/>
              </a:rPr>
              <a:t>例：关系模式</a:t>
            </a:r>
            <a:r>
              <a:rPr lang="en-US" altLang="zh-CN">
                <a:latin typeface="Times New Roman" pitchFamily="18" charset="0"/>
              </a:rPr>
              <a:t>R</a:t>
            </a:r>
            <a:r>
              <a:rPr lang="zh-CN" altLang="en-US">
                <a:latin typeface="Times New Roman" pitchFamily="18" charset="0"/>
              </a:rPr>
              <a:t>（</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），码为</a:t>
            </a:r>
            <a:r>
              <a:rPr lang="en-US" altLang="zh-CN">
                <a:latin typeface="Times New Roman" pitchFamily="18" charset="0"/>
              </a:rPr>
              <a:t>AB</a:t>
            </a:r>
            <a:r>
              <a:rPr lang="zh-CN" altLang="en-US">
                <a:latin typeface="Times New Roman" pitchFamily="18" charset="0"/>
              </a:rPr>
              <a:t>，给出它的一个函数依赖集，使得</a:t>
            </a:r>
            <a:r>
              <a:rPr lang="en-US" altLang="zh-CN">
                <a:latin typeface="Times New Roman" pitchFamily="18" charset="0"/>
              </a:rPr>
              <a:t>R</a:t>
            </a:r>
            <a:r>
              <a:rPr lang="zh-CN" altLang="en-US">
                <a:latin typeface="Times New Roman" pitchFamily="18" charset="0"/>
              </a:rPr>
              <a:t>属于</a:t>
            </a:r>
            <a:r>
              <a:rPr lang="en-US" altLang="zh-CN">
                <a:latin typeface="Times New Roman" pitchFamily="18" charset="0"/>
              </a:rPr>
              <a:t>2NF</a:t>
            </a:r>
            <a:r>
              <a:rPr lang="zh-CN" altLang="en-US">
                <a:latin typeface="Times New Roman" pitchFamily="18" charset="0"/>
              </a:rPr>
              <a:t>而不属于</a:t>
            </a:r>
            <a:r>
              <a:rPr lang="en-US" altLang="zh-CN">
                <a:latin typeface="Times New Roman" pitchFamily="18" charset="0"/>
              </a:rPr>
              <a:t>3NF</a:t>
            </a:r>
            <a:endParaRPr lang="en-US" altLang="zh-CN"/>
          </a:p>
        </p:txBody>
      </p:sp>
      <p:sp>
        <p:nvSpPr>
          <p:cNvPr id="29699" name="Rectangle 3"/>
          <p:cNvSpPr>
            <a:spLocks noChangeArrowheads="1"/>
          </p:cNvSpPr>
          <p:nvPr/>
        </p:nvSpPr>
        <p:spPr bwMode="auto">
          <a:xfrm>
            <a:off x="304800" y="1943100"/>
            <a:ext cx="8534400" cy="476250"/>
          </a:xfrm>
          <a:prstGeom prst="rect">
            <a:avLst/>
          </a:prstGeom>
          <a:noFill/>
          <a:ln w="9525">
            <a:noFill/>
            <a:miter lim="800000"/>
            <a:headEnd/>
            <a:tailEnd/>
          </a:ln>
        </p:spPr>
        <p:txBody>
          <a:bodyPr>
            <a:spAutoFit/>
          </a:bodyPr>
          <a:lstStyle/>
          <a:p>
            <a:pPr>
              <a:lnSpc>
                <a:spcPct val="105000"/>
              </a:lnSpc>
              <a:spcBef>
                <a:spcPct val="50000"/>
              </a:spcBef>
              <a:buClr>
                <a:schemeClr val="hlink"/>
              </a:buClr>
              <a:buSzPct val="65000"/>
              <a:buFont typeface="Wingdings" pitchFamily="2" charset="2"/>
              <a:buNone/>
            </a:pPr>
            <a:r>
              <a:rPr lang="zh-CN" altLang="en-US" dirty="0">
                <a:latin typeface="Times New Roman" pitchFamily="18" charset="0"/>
              </a:rPr>
              <a:t>答案： </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C </a:t>
            </a:r>
            <a:r>
              <a:rPr lang="en-US" altLang="zh-CN" dirty="0">
                <a:latin typeface="Times New Roman" pitchFamily="18" charset="0"/>
                <a:sym typeface="Symbol" pitchFamily="18" charset="2"/>
              </a:rPr>
              <a:t></a:t>
            </a:r>
            <a:r>
              <a:rPr lang="en-US" altLang="zh-CN" dirty="0">
                <a:latin typeface="Times New Roman" pitchFamily="18" charset="0"/>
              </a:rPr>
              <a:t> D</a:t>
            </a:r>
            <a:r>
              <a:rPr lang="zh-CN" altLang="en-US" dirty="0">
                <a:latin typeface="Times New Roman" pitchFamily="18" charset="0"/>
              </a:rPr>
              <a:t>；或者</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BC </a:t>
            </a:r>
            <a:r>
              <a:rPr lang="en-US" altLang="zh-CN" dirty="0">
                <a:latin typeface="Times New Roman" pitchFamily="18" charset="0"/>
                <a:sym typeface="Symbol" pitchFamily="18" charset="2"/>
              </a:rPr>
              <a:t></a:t>
            </a:r>
            <a:r>
              <a:rPr lang="en-US" altLang="zh-CN" dirty="0">
                <a:latin typeface="Times New Roman" pitchFamily="18" charset="0"/>
              </a:rPr>
              <a:t> D</a:t>
            </a:r>
            <a:endParaRPr lang="en-US" altLang="zh-CN" b="1" dirty="0">
              <a:latin typeface="Arial" pitchFamily="34" charset="0"/>
              <a:cs typeface="Arial" pitchFamily="34" charset="0"/>
            </a:endParaRPr>
          </a:p>
        </p:txBody>
      </p:sp>
      <p:sp>
        <p:nvSpPr>
          <p:cNvPr id="45060" name="Rectangle 4"/>
          <p:cNvSpPr>
            <a:spLocks noChangeArrowheads="1"/>
          </p:cNvSpPr>
          <p:nvPr/>
        </p:nvSpPr>
        <p:spPr bwMode="auto">
          <a:xfrm>
            <a:off x="304800" y="2781300"/>
            <a:ext cx="8458200" cy="2677656"/>
          </a:xfrm>
          <a:prstGeom prst="rect">
            <a:avLst/>
          </a:prstGeom>
          <a:noFill/>
          <a:ln w="9525">
            <a:noFill/>
            <a:miter lim="800000"/>
            <a:headEnd/>
            <a:tailEnd/>
          </a:ln>
        </p:spPr>
        <p:txBody>
          <a:bodyPr>
            <a:spAutoFit/>
          </a:bodyPr>
          <a:lstStyle/>
          <a:p>
            <a:pPr>
              <a:spcBef>
                <a:spcPct val="50000"/>
              </a:spcBef>
            </a:pPr>
            <a:r>
              <a:rPr lang="en-US" altLang="zh-CN" b="1" dirty="0">
                <a:latin typeface="Arial" pitchFamily="34" charset="0"/>
                <a:cs typeface="Arial" pitchFamily="34" charset="0"/>
              </a:rPr>
              <a:t>2. </a:t>
            </a:r>
            <a:r>
              <a:rPr lang="zh-CN" altLang="en-US" b="1" dirty="0">
                <a:latin typeface="Arial" pitchFamily="34" charset="0"/>
                <a:ea typeface="黑体" pitchFamily="49" charset="-122"/>
              </a:rPr>
              <a:t>分析评价</a:t>
            </a:r>
            <a:endParaRPr lang="zh-CN" altLang="en-US" b="1" dirty="0">
              <a:latin typeface="Arial" pitchFamily="34" charset="0"/>
              <a:cs typeface="Arial" pitchFamily="34" charset="0"/>
            </a:endParaRPr>
          </a:p>
          <a:p>
            <a:pPr>
              <a:spcBef>
                <a:spcPct val="50000"/>
              </a:spcBef>
            </a:pPr>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部分</a:t>
            </a:r>
            <a:r>
              <a:rPr lang="en-US" altLang="zh-CN" dirty="0">
                <a:solidFill>
                  <a:srgbClr val="FF0000"/>
                </a:solidFill>
              </a:rPr>
              <a:t>fd</a:t>
            </a:r>
            <a:r>
              <a:rPr lang="zh-CN" altLang="en-US" dirty="0">
                <a:solidFill>
                  <a:srgbClr val="FF0000"/>
                </a:solidFill>
                <a:latin typeface="Times New Roman" pitchFamily="18" charset="0"/>
              </a:rPr>
              <a:t>和传递</a:t>
            </a:r>
            <a:r>
              <a:rPr lang="en-US" altLang="zh-CN" dirty="0">
                <a:solidFill>
                  <a:srgbClr val="FF0000"/>
                </a:solidFill>
              </a:rPr>
              <a:t>fd</a:t>
            </a:r>
            <a:r>
              <a:rPr lang="zh-CN" altLang="en-US" dirty="0">
                <a:solidFill>
                  <a:srgbClr val="FF0000"/>
                </a:solidFill>
                <a:latin typeface="Times New Roman" pitchFamily="18" charset="0"/>
              </a:rPr>
              <a:t>是冗余及操作异常的重要根源</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a:t>
            </a:r>
            <a:r>
              <a:rPr lang="en-US" altLang="zh-CN" dirty="0"/>
              <a:t>3NF</a:t>
            </a:r>
            <a:r>
              <a:rPr lang="zh-CN" altLang="en-US" dirty="0">
                <a:latin typeface="Times New Roman" pitchFamily="18" charset="0"/>
              </a:rPr>
              <a:t>不存在</a:t>
            </a:r>
            <a:r>
              <a:rPr lang="zh-CN" altLang="en-US" dirty="0">
                <a:solidFill>
                  <a:srgbClr val="FF0000"/>
                </a:solidFill>
                <a:latin typeface="Times New Roman" pitchFamily="18" charset="0"/>
              </a:rPr>
              <a:t>非主属性</a:t>
            </a:r>
            <a:r>
              <a:rPr lang="zh-CN" altLang="en-US" dirty="0">
                <a:latin typeface="Times New Roman" pitchFamily="18" charset="0"/>
              </a:rPr>
              <a:t>对候选码的部分</a:t>
            </a:r>
            <a:r>
              <a:rPr lang="en-US" altLang="zh-CN" dirty="0"/>
              <a:t>fd</a:t>
            </a:r>
            <a:r>
              <a:rPr lang="zh-CN" altLang="en-US" dirty="0">
                <a:latin typeface="Times New Roman" pitchFamily="18" charset="0"/>
              </a:rPr>
              <a:t>和传递</a:t>
            </a:r>
            <a:r>
              <a:rPr lang="en-US" altLang="zh-CN" dirty="0"/>
              <a:t>fd</a:t>
            </a:r>
            <a:r>
              <a:rPr lang="zh-CN" altLang="en-US" dirty="0">
                <a:latin typeface="Times New Roman" pitchFamily="18" charset="0"/>
              </a:rPr>
              <a:t>。</a:t>
            </a:r>
            <a:endParaRPr lang="zh-CN" altLang="en-US" dirty="0"/>
          </a:p>
          <a:p>
            <a:pPr>
              <a:spcBef>
                <a:spcPct val="50000"/>
              </a:spcBef>
            </a:pPr>
            <a:r>
              <a:rPr lang="en-US" altLang="zh-CN" dirty="0"/>
              <a:t>3</a:t>
            </a:r>
            <a:r>
              <a:rPr lang="zh-CN" altLang="en-US" dirty="0">
                <a:latin typeface="Times New Roman" pitchFamily="18" charset="0"/>
              </a:rPr>
              <a:t>）</a:t>
            </a:r>
            <a:r>
              <a:rPr lang="en-US" altLang="zh-CN" dirty="0"/>
              <a:t>3NF</a:t>
            </a:r>
            <a:r>
              <a:rPr lang="zh-CN" altLang="en-US" dirty="0">
                <a:latin typeface="Times New Roman" pitchFamily="18" charset="0"/>
              </a:rPr>
              <a:t>消去了大部分冗余及操作异常。</a:t>
            </a:r>
            <a:endParaRPr lang="zh-CN" altLang="en-US" dirty="0"/>
          </a:p>
          <a:p>
            <a:pPr>
              <a:spcBef>
                <a:spcPct val="50000"/>
              </a:spcBef>
            </a:pPr>
            <a:r>
              <a:rPr lang="en-US" altLang="zh-CN" dirty="0"/>
              <a:t>4</a:t>
            </a:r>
            <a:r>
              <a:rPr lang="zh-CN" altLang="en-US" dirty="0">
                <a:latin typeface="宋体" pitchFamily="2" charset="-122"/>
              </a:rPr>
              <a:t>）并非所有的</a:t>
            </a:r>
            <a:r>
              <a:rPr lang="en-US" altLang="zh-CN" dirty="0"/>
              <a:t>3NF</a:t>
            </a:r>
            <a:r>
              <a:rPr lang="zh-CN" altLang="en-US" dirty="0">
                <a:latin typeface="宋体" pitchFamily="2" charset="-122"/>
              </a:rPr>
              <a:t>都能完全消除冗余及操作异常。</a:t>
            </a:r>
          </a:p>
        </p:txBody>
      </p:sp>
      <p:sp>
        <p:nvSpPr>
          <p:cNvPr id="5" name="灯片编号占位符 4"/>
          <p:cNvSpPr>
            <a:spLocks noGrp="1"/>
          </p:cNvSpPr>
          <p:nvPr>
            <p:ph type="sldNum" sz="quarter" idx="12"/>
          </p:nvPr>
        </p:nvSpPr>
        <p:spPr/>
        <p:txBody>
          <a:bodyPr/>
          <a:lstStyle/>
          <a:p>
            <a:pPr>
              <a:defRPr/>
            </a:pPr>
            <a:fld id="{719CC82B-8F91-4E5D-94B2-AB989AB09839}" type="slidenum">
              <a:rPr lang="en-US" altLang="zh-CN" smtClean="0"/>
              <a:pPr>
                <a:defRPr/>
              </a:pPr>
              <a:t>26</a:t>
            </a:fld>
            <a:endParaRPr lang="en-US" altLang="zh-CN"/>
          </a:p>
        </p:txBody>
      </p:sp>
      <p:sp>
        <p:nvSpPr>
          <p:cNvPr id="6" name="Rectangle 3"/>
          <p:cNvSpPr>
            <a:spLocks noChangeArrowheads="1"/>
          </p:cNvSpPr>
          <p:nvPr/>
        </p:nvSpPr>
        <p:spPr bwMode="auto">
          <a:xfrm>
            <a:off x="212725" y="5667587"/>
            <a:ext cx="8534400" cy="480131"/>
          </a:xfrm>
          <a:prstGeom prst="rect">
            <a:avLst/>
          </a:prstGeom>
          <a:noFill/>
          <a:ln w="9525">
            <a:noFill/>
            <a:miter lim="800000"/>
            <a:headEnd/>
            <a:tailEnd/>
          </a:ln>
        </p:spPr>
        <p:txBody>
          <a:bodyPr>
            <a:spAutoFit/>
          </a:bodyPr>
          <a:lstStyle/>
          <a:p>
            <a:pPr>
              <a:lnSpc>
                <a:spcPct val="105000"/>
              </a:lnSpc>
              <a:spcBef>
                <a:spcPct val="50000"/>
              </a:spcBef>
              <a:buClr>
                <a:schemeClr val="hlink"/>
              </a:buClr>
              <a:buSzPct val="65000"/>
              <a:buFont typeface="Wingdings" pitchFamily="2" charset="2"/>
              <a:buNone/>
            </a:pPr>
            <a:r>
              <a:rPr lang="zh-CN" altLang="en-US" dirty="0">
                <a:latin typeface="Times New Roman" pitchFamily="18" charset="0"/>
              </a:rPr>
              <a:t>            </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CD </a:t>
            </a:r>
            <a:r>
              <a:rPr lang="en-US" altLang="zh-CN" dirty="0">
                <a:latin typeface="Times New Roman" pitchFamily="18" charset="0"/>
                <a:sym typeface="Symbol" pitchFamily="18" charset="2"/>
              </a:rPr>
              <a:t></a:t>
            </a:r>
            <a:r>
              <a:rPr lang="en-US" altLang="zh-CN" dirty="0">
                <a:latin typeface="Times New Roman" pitchFamily="18" charset="0"/>
              </a:rPr>
              <a:t> A?     </a:t>
            </a:r>
            <a:r>
              <a:rPr lang="zh-CN" altLang="en-US" dirty="0">
                <a:latin typeface="Times New Roman" pitchFamily="18" charset="0"/>
              </a:rPr>
              <a:t>或者</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C </a:t>
            </a:r>
            <a:r>
              <a:rPr lang="en-US" altLang="zh-CN" dirty="0">
                <a:latin typeface="Times New Roman" pitchFamily="18" charset="0"/>
                <a:sym typeface="Symbol" pitchFamily="18" charset="2"/>
              </a:rPr>
              <a:t></a:t>
            </a:r>
            <a:r>
              <a:rPr lang="en-US" altLang="zh-CN" dirty="0">
                <a:latin typeface="Times New Roman" pitchFamily="18" charset="0"/>
              </a:rPr>
              <a:t> A?</a:t>
            </a:r>
            <a:endParaRPr lang="en-US" altLang="zh-CN"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ppt_x"/>
                                          </p:val>
                                        </p:tav>
                                        <p:tav tm="100000">
                                          <p:val>
                                            <p:strVal val="#ppt_x"/>
                                          </p:val>
                                        </p:tav>
                                      </p:tavLst>
                                    </p:anim>
                                    <p:anim calcmode="lin" valueType="num">
                                      <p:cBhvr additive="base">
                                        <p:cTn id="14"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45060" grpId="0"/>
      <p:bldP spid="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0"/>
          <p:cNvGraphicFramePr>
            <a:graphicFrameLocks noChangeAspect="1"/>
          </p:cNvGraphicFramePr>
          <p:nvPr>
            <p:extLst>
              <p:ext uri="{D42A27DB-BD31-4B8C-83A1-F6EECF244321}">
                <p14:modId xmlns:p14="http://schemas.microsoft.com/office/powerpoint/2010/main" val="1213554554"/>
              </p:ext>
            </p:extLst>
          </p:nvPr>
        </p:nvGraphicFramePr>
        <p:xfrm>
          <a:off x="539750" y="722313"/>
          <a:ext cx="4003675" cy="4657725"/>
        </p:xfrm>
        <a:graphic>
          <a:graphicData uri="http://schemas.openxmlformats.org/presentationml/2006/ole">
            <mc:AlternateContent xmlns:mc="http://schemas.openxmlformats.org/markup-compatibility/2006">
              <mc:Choice xmlns:v="urn:schemas-microsoft-com:vml" Requires="v">
                <p:oleObj spid="_x0000_s16701" name="Document" r:id="rId3" imgW="4399230" imgH="5118638" progId="Word.Document.8">
                  <p:embed/>
                </p:oleObj>
              </mc:Choice>
              <mc:Fallback>
                <p:oleObj name="Document" r:id="rId3" imgW="4399230" imgH="5118638" progId="Word.Document.8">
                  <p:embed/>
                  <p:pic>
                    <p:nvPicPr>
                      <p:cNvPr id="0" name="Picture 34"/>
                      <p:cNvPicPr>
                        <a:picLocks noChangeAspect="1" noChangeArrowheads="1"/>
                      </p:cNvPicPr>
                      <p:nvPr/>
                    </p:nvPicPr>
                    <p:blipFill>
                      <a:blip r:embed="rId4"/>
                      <a:srcRect/>
                      <a:stretch>
                        <a:fillRect/>
                      </a:stretch>
                    </p:blipFill>
                    <p:spPr bwMode="auto">
                      <a:xfrm>
                        <a:off x="539750" y="722313"/>
                        <a:ext cx="4003675" cy="465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Rectangle 3"/>
          <p:cNvSpPr>
            <a:spLocks noChangeArrowheads="1"/>
          </p:cNvSpPr>
          <p:nvPr/>
        </p:nvSpPr>
        <p:spPr bwMode="auto">
          <a:xfrm>
            <a:off x="4211960" y="4430156"/>
            <a:ext cx="3269165" cy="830997"/>
          </a:xfrm>
          <a:prstGeom prst="rect">
            <a:avLst/>
          </a:prstGeom>
          <a:noFill/>
          <a:ln w="9525">
            <a:noFill/>
            <a:miter lim="800000"/>
            <a:headEnd/>
            <a:tailEnd/>
          </a:ln>
        </p:spPr>
        <p:txBody>
          <a:bodyPr wrap="none">
            <a:spAutoFit/>
          </a:bodyPr>
          <a:lstStyle/>
          <a:p>
            <a:r>
              <a:rPr lang="en-US" altLang="zh-CN" dirty="0">
                <a:solidFill>
                  <a:schemeClr val="accent1"/>
                </a:solidFill>
                <a:ea typeface="Verdana" panose="020B0604030504040204" pitchFamily="34" charset="0"/>
              </a:rPr>
              <a:t>TNM </a:t>
            </a:r>
            <a:r>
              <a:rPr lang="en-US" altLang="zh-CN" dirty="0">
                <a:solidFill>
                  <a:schemeClr val="accent1"/>
                </a:solidFill>
                <a:ea typeface="Verdana" panose="020B0604030504040204" pitchFamily="34" charset="0"/>
                <a:sym typeface="Symbol" pitchFamily="18" charset="2"/>
              </a:rPr>
              <a:t></a:t>
            </a:r>
            <a:r>
              <a:rPr lang="en-US" altLang="zh-CN" dirty="0">
                <a:solidFill>
                  <a:schemeClr val="accent1"/>
                </a:solidFill>
                <a:ea typeface="Verdana" panose="020B0604030504040204" pitchFamily="34" charset="0"/>
              </a:rPr>
              <a:t> CNM</a:t>
            </a:r>
          </a:p>
          <a:p>
            <a:r>
              <a:rPr lang="en-US" altLang="zh-CN" dirty="0">
                <a:solidFill>
                  <a:schemeClr val="accent1"/>
                </a:solidFill>
                <a:ea typeface="Verdana" panose="020B0604030504040204" pitchFamily="34" charset="0"/>
              </a:rPr>
              <a:t>(SNO, CNM) </a:t>
            </a:r>
            <a:r>
              <a:rPr lang="en-US" altLang="zh-CN" dirty="0">
                <a:solidFill>
                  <a:schemeClr val="accent1"/>
                </a:solidFill>
                <a:ea typeface="Verdana" panose="020B0604030504040204" pitchFamily="34" charset="0"/>
                <a:sym typeface="Symbol" pitchFamily="18" charset="2"/>
              </a:rPr>
              <a:t> TNM</a:t>
            </a:r>
          </a:p>
        </p:txBody>
      </p:sp>
      <p:sp>
        <p:nvSpPr>
          <p:cNvPr id="4" name="灯片编号占位符 3"/>
          <p:cNvSpPr>
            <a:spLocks noGrp="1"/>
          </p:cNvSpPr>
          <p:nvPr>
            <p:ph type="sldNum" sz="quarter" idx="12"/>
          </p:nvPr>
        </p:nvSpPr>
        <p:spPr/>
        <p:txBody>
          <a:bodyPr/>
          <a:lstStyle/>
          <a:p>
            <a:pPr>
              <a:defRPr/>
            </a:pPr>
            <a:fld id="{D5B65826-933B-4DA5-AC42-CDB06DE66C33}" type="slidenum">
              <a:rPr lang="en-US" altLang="zh-CN" smtClean="0"/>
              <a:pPr>
                <a:defRPr/>
              </a:pPr>
              <a:t>27</a:t>
            </a:fld>
            <a:endParaRPr lang="en-US" altLang="zh-CN"/>
          </a:p>
        </p:txBody>
      </p:sp>
      <p:sp>
        <p:nvSpPr>
          <p:cNvPr id="5" name="Rectangle 3"/>
          <p:cNvSpPr>
            <a:spLocks noChangeArrowheads="1"/>
          </p:cNvSpPr>
          <p:nvPr/>
        </p:nvSpPr>
        <p:spPr bwMode="auto">
          <a:xfrm>
            <a:off x="500034" y="334012"/>
            <a:ext cx="2698175" cy="523220"/>
          </a:xfrm>
          <a:prstGeom prst="rect">
            <a:avLst/>
          </a:prstGeom>
          <a:noFill/>
          <a:ln w="9525">
            <a:noFill/>
            <a:miter lim="800000"/>
            <a:headEnd/>
            <a:tailEnd/>
          </a:ln>
        </p:spPr>
        <p:txBody>
          <a:bodyPr wrap="none">
            <a:spAutoFit/>
          </a:bodyPr>
          <a:lstStyle/>
          <a:p>
            <a:r>
              <a:rPr lang="zh-CN" altLang="en-US" sz="2800" b="1" dirty="0">
                <a:latin typeface="Times New Roman" pitchFamily="18" charset="0"/>
                <a:sym typeface="Symbol" pitchFamily="18" charset="2"/>
              </a:rPr>
              <a:t>再来看一个例子</a:t>
            </a:r>
            <a:endParaRPr lang="en-US" altLang="zh-CN" sz="2800" b="1" dirty="0">
              <a:latin typeface="Times New Roman" pitchFamily="18" charset="0"/>
              <a:sym typeface="Symbol" pitchFamily="18" charset="2"/>
            </a:endParaRPr>
          </a:p>
        </p:txBody>
      </p:sp>
      <p:sp>
        <p:nvSpPr>
          <p:cNvPr id="6" name="矩形 5"/>
          <p:cNvSpPr/>
          <p:nvPr/>
        </p:nvSpPr>
        <p:spPr>
          <a:xfrm>
            <a:off x="428596" y="5286388"/>
            <a:ext cx="8429652" cy="1569660"/>
          </a:xfrm>
          <a:prstGeom prst="rect">
            <a:avLst/>
          </a:prstGeom>
        </p:spPr>
        <p:txBody>
          <a:bodyPr wrap="square">
            <a:spAutoFit/>
          </a:bodyPr>
          <a:lstStyle/>
          <a:p>
            <a:r>
              <a:rPr lang="zh-CN" altLang="en-US" dirty="0">
                <a:latin typeface="Times New Roman" pitchFamily="18" charset="0"/>
              </a:rPr>
              <a:t>候选码：（</a:t>
            </a:r>
            <a:r>
              <a:rPr lang="en-US" altLang="zh-CN" dirty="0"/>
              <a:t>SNO</a:t>
            </a:r>
            <a:r>
              <a:rPr lang="zh-CN" altLang="en-US" dirty="0">
                <a:latin typeface="Times New Roman" pitchFamily="18" charset="0"/>
              </a:rPr>
              <a:t>，</a:t>
            </a:r>
            <a:r>
              <a:rPr lang="en-US" altLang="zh-CN" dirty="0"/>
              <a:t>CNM</a:t>
            </a: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TNM</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非主属性：无</a:t>
            </a:r>
            <a:endParaRPr lang="zh-CN" altLang="en-US" dirty="0">
              <a:solidFill>
                <a:srgbClr val="FF0000"/>
              </a:solidFill>
            </a:endParaRPr>
          </a:p>
          <a:p>
            <a:r>
              <a:rPr lang="en-US" altLang="zh-CN" dirty="0"/>
              <a:t>fd</a:t>
            </a:r>
            <a:r>
              <a:rPr lang="zh-CN" altLang="en-US" dirty="0">
                <a:latin typeface="Times New Roman" pitchFamily="18" charset="0"/>
              </a:rPr>
              <a:t>：无非主属性对候选码的部分</a:t>
            </a:r>
            <a:r>
              <a:rPr lang="en-US" altLang="zh-CN" dirty="0"/>
              <a:t>fd</a:t>
            </a:r>
            <a:r>
              <a:rPr lang="zh-CN" altLang="en-US" dirty="0">
                <a:latin typeface="Times New Roman" pitchFamily="18" charset="0"/>
              </a:rPr>
              <a:t>和传递</a:t>
            </a:r>
            <a:r>
              <a:rPr lang="en-US" altLang="zh-CN" dirty="0"/>
              <a:t>fd</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a:t>
            </a:r>
            <a:r>
              <a:rPr lang="en-US" altLang="zh-CN" dirty="0">
                <a:solidFill>
                  <a:srgbClr val="FF0000"/>
                </a:solidFill>
              </a:rPr>
              <a:t>R6</a:t>
            </a:r>
            <a:r>
              <a:rPr lang="en-US" altLang="zh-CN" dirty="0">
                <a:solidFill>
                  <a:srgbClr val="FF0000"/>
                </a:solidFill>
                <a:latin typeface="Times New Roman" pitchFamily="18" charset="0"/>
              </a:rPr>
              <a:t>∈</a:t>
            </a:r>
            <a:r>
              <a:rPr lang="en-US" altLang="zh-CN" dirty="0">
                <a:solidFill>
                  <a:srgbClr val="FF0000"/>
                </a:solidFill>
              </a:rPr>
              <a:t>3NF</a:t>
            </a:r>
          </a:p>
        </p:txBody>
      </p:sp>
      <p:sp>
        <p:nvSpPr>
          <p:cNvPr id="2" name="矩形 1">
            <a:extLst>
              <a:ext uri="{FF2B5EF4-FFF2-40B4-BE49-F238E27FC236}">
                <a16:creationId xmlns:a16="http://schemas.microsoft.com/office/drawing/2014/main" id="{86BB1649-F4B6-4BE4-9991-E8CE5D05F1D7}"/>
              </a:ext>
            </a:extLst>
          </p:cNvPr>
          <p:cNvSpPr/>
          <p:nvPr/>
        </p:nvSpPr>
        <p:spPr>
          <a:xfrm>
            <a:off x="4415731" y="1196752"/>
            <a:ext cx="4572000" cy="1569660"/>
          </a:xfrm>
          <a:prstGeom prst="rect">
            <a:avLst/>
          </a:prstGeom>
        </p:spPr>
        <p:txBody>
          <a:bodyPr>
            <a:spAutoFit/>
          </a:bodyPr>
          <a:lstStyle/>
          <a:p>
            <a:pPr algn="just">
              <a:spcAft>
                <a:spcPts val="0"/>
              </a:spcAft>
            </a:pPr>
            <a:r>
              <a:rPr lang="zh-CN" altLang="zh-CN" kern="100" dirty="0">
                <a:solidFill>
                  <a:schemeClr val="accent1"/>
                </a:solidFill>
                <a:latin typeface="Calibri" panose="020F0502020204030204" pitchFamily="34" charset="0"/>
                <a:cs typeface="Times New Roman" panose="02020603050405020304" pitchFamily="18" charset="0"/>
              </a:rPr>
              <a:t>每一教师只讲一门课</a:t>
            </a:r>
            <a:r>
              <a:rPr lang="zh-CN" altLang="en-US" kern="100" dirty="0">
                <a:solidFill>
                  <a:schemeClr val="accent1"/>
                </a:solidFill>
                <a:latin typeface="Calibri" panose="020F0502020204030204" pitchFamily="34" charset="0"/>
                <a:cs typeface="Times New Roman" panose="02020603050405020304" pitchFamily="18" charset="0"/>
              </a:rPr>
              <a:t>，</a:t>
            </a:r>
            <a:endParaRPr lang="zh-CN" altLang="zh-CN" sz="1000" kern="100" dirty="0">
              <a:solidFill>
                <a:schemeClr val="accent1"/>
              </a:solidFill>
              <a:latin typeface="Calibri" panose="020F0502020204030204" pitchFamily="34" charset="0"/>
              <a:cs typeface="Times New Roman" panose="02020603050405020304" pitchFamily="18" charset="0"/>
            </a:endParaRPr>
          </a:p>
          <a:p>
            <a:pPr algn="just">
              <a:spcAft>
                <a:spcPts val="0"/>
              </a:spcAft>
            </a:pPr>
            <a:r>
              <a:rPr lang="zh-CN" altLang="zh-CN" kern="100" dirty="0">
                <a:solidFill>
                  <a:schemeClr val="accent1"/>
                </a:solidFill>
                <a:latin typeface="Calibri" panose="020F0502020204030204" pitchFamily="34" charset="0"/>
                <a:cs typeface="Times New Roman" panose="02020603050405020304" pitchFamily="18" charset="0"/>
              </a:rPr>
              <a:t>每门课可由多个教师讲</a:t>
            </a:r>
            <a:r>
              <a:rPr lang="zh-CN" altLang="en-US" kern="100" dirty="0">
                <a:solidFill>
                  <a:schemeClr val="accent1"/>
                </a:solidFill>
                <a:latin typeface="Calibri" panose="020F0502020204030204" pitchFamily="34" charset="0"/>
                <a:cs typeface="Times New Roman" panose="02020603050405020304" pitchFamily="18" charset="0"/>
              </a:rPr>
              <a:t>，</a:t>
            </a:r>
            <a:endParaRPr lang="zh-CN" altLang="zh-CN" sz="1000" kern="100" dirty="0">
              <a:solidFill>
                <a:schemeClr val="accent1"/>
              </a:solidFill>
              <a:latin typeface="Calibri" panose="020F0502020204030204" pitchFamily="34" charset="0"/>
              <a:cs typeface="Times New Roman" panose="02020603050405020304" pitchFamily="18" charset="0"/>
            </a:endParaRPr>
          </a:p>
          <a:p>
            <a:pPr algn="just">
              <a:spcAft>
                <a:spcPts val="0"/>
              </a:spcAft>
            </a:pPr>
            <a:r>
              <a:rPr lang="zh-CN" altLang="zh-CN" kern="100" dirty="0">
                <a:solidFill>
                  <a:schemeClr val="accent1"/>
                </a:solidFill>
                <a:latin typeface="Calibri" panose="020F0502020204030204" pitchFamily="34" charset="0"/>
                <a:cs typeface="Times New Roman" panose="02020603050405020304" pitchFamily="18" charset="0"/>
              </a:rPr>
              <a:t>学生一旦选定一门课，就确定了其任课教师</a:t>
            </a:r>
            <a:endParaRPr lang="zh-CN" altLang="zh-CN" sz="1000" kern="100" dirty="0">
              <a:solidFill>
                <a:schemeClr val="accent1"/>
              </a:solidFill>
              <a:latin typeface="Calibri" panose="020F0502020204030204" pitchFamily="34" charset="0"/>
              <a:cs typeface="Times New Roman" panose="02020603050405020304" pitchFamily="18" charset="0"/>
            </a:endParaRPr>
          </a:p>
        </p:txBody>
      </p:sp>
      <p:pic>
        <p:nvPicPr>
          <p:cNvPr id="7" name="图片 6">
            <a:extLst>
              <a:ext uri="{FF2B5EF4-FFF2-40B4-BE49-F238E27FC236}">
                <a16:creationId xmlns:a16="http://schemas.microsoft.com/office/drawing/2014/main" id="{CCB685D7-FEA9-44B9-BDAA-745EB27D3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546" y="2766412"/>
            <a:ext cx="3744310" cy="27131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12725" y="1214422"/>
            <a:ext cx="8626475" cy="4154984"/>
          </a:xfrm>
          <a:prstGeom prst="rect">
            <a:avLst/>
          </a:prstGeom>
          <a:noFill/>
          <a:ln w="9525">
            <a:noFill/>
            <a:miter lim="800000"/>
            <a:headEnd/>
            <a:tailEnd/>
          </a:ln>
        </p:spPr>
        <p:txBody>
          <a:bodyPr>
            <a:spAutoFit/>
          </a:bodyPr>
          <a:lstStyle/>
          <a:p>
            <a:r>
              <a:rPr lang="en-US" altLang="zh-CN" b="1" dirty="0">
                <a:latin typeface="Arial" pitchFamily="34" charset="0"/>
                <a:ea typeface="黑体" pitchFamily="49" charset="-122"/>
              </a:rPr>
              <a:t>3. 	3NF</a:t>
            </a:r>
            <a:r>
              <a:rPr lang="zh-CN" altLang="en-US" b="1" dirty="0">
                <a:latin typeface="Arial" pitchFamily="34" charset="0"/>
                <a:ea typeface="黑体" pitchFamily="49" charset="-122"/>
              </a:rPr>
              <a:t>存在问题（可能存在）</a:t>
            </a:r>
          </a:p>
          <a:p>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冗余</a:t>
            </a:r>
            <a:endParaRPr lang="zh-CN" altLang="en-US" dirty="0">
              <a:solidFill>
                <a:srgbClr val="FF0000"/>
              </a:solidFill>
            </a:endParaRPr>
          </a:p>
          <a:p>
            <a:r>
              <a:rPr lang="zh-CN" altLang="en-US" dirty="0">
                <a:latin typeface="Times New Roman" pitchFamily="18" charset="0"/>
              </a:rPr>
              <a:t>多个学生选同一个教师的同一门课时，</a:t>
            </a:r>
            <a:r>
              <a:rPr lang="en-US" altLang="zh-CN" dirty="0"/>
              <a:t>CNM</a:t>
            </a:r>
            <a:r>
              <a:rPr lang="zh-CN" altLang="en-US" dirty="0">
                <a:latin typeface="Times New Roman" pitchFamily="18" charset="0"/>
              </a:rPr>
              <a:t>重复。</a:t>
            </a:r>
            <a:endParaRPr lang="zh-CN" altLang="en-US" dirty="0"/>
          </a:p>
          <a:p>
            <a:r>
              <a:rPr lang="en-US" altLang="zh-CN" dirty="0"/>
              <a:t>2</a:t>
            </a:r>
            <a:r>
              <a:rPr lang="zh-CN" altLang="en-US" dirty="0">
                <a:latin typeface="Times New Roman" pitchFamily="18" charset="0"/>
              </a:rPr>
              <a:t>）</a:t>
            </a:r>
            <a:r>
              <a:rPr lang="zh-CN" altLang="en-US" dirty="0">
                <a:solidFill>
                  <a:srgbClr val="FF0000"/>
                </a:solidFill>
                <a:latin typeface="Times New Roman" pitchFamily="18" charset="0"/>
              </a:rPr>
              <a:t>修改麻烦</a:t>
            </a:r>
            <a:endParaRPr lang="zh-CN" altLang="en-US" dirty="0">
              <a:solidFill>
                <a:srgbClr val="FF0000"/>
              </a:solidFill>
            </a:endParaRPr>
          </a:p>
          <a:p>
            <a:r>
              <a:rPr lang="zh-CN" altLang="en-US" dirty="0">
                <a:latin typeface="Times New Roman" pitchFamily="18" charset="0"/>
              </a:rPr>
              <a:t>同一教师讲授的课程改名，则修改多个元组。</a:t>
            </a:r>
            <a:endParaRPr lang="zh-CN" altLang="en-US" dirty="0"/>
          </a:p>
          <a:p>
            <a:r>
              <a:rPr lang="en-US" altLang="zh-CN" dirty="0"/>
              <a:t>3</a:t>
            </a:r>
            <a:r>
              <a:rPr lang="zh-CN" altLang="en-US" dirty="0">
                <a:latin typeface="Times New Roman" pitchFamily="18" charset="0"/>
              </a:rPr>
              <a:t>）</a:t>
            </a:r>
            <a:r>
              <a:rPr lang="zh-CN" altLang="en-US" dirty="0">
                <a:solidFill>
                  <a:srgbClr val="FF0000"/>
                </a:solidFill>
                <a:latin typeface="Times New Roman" pitchFamily="18" charset="0"/>
              </a:rPr>
              <a:t>插入异常</a:t>
            </a:r>
            <a:endParaRPr lang="zh-CN" altLang="en-US" dirty="0">
              <a:solidFill>
                <a:srgbClr val="FF0000"/>
              </a:solidFill>
            </a:endParaRPr>
          </a:p>
          <a:p>
            <a:r>
              <a:rPr lang="zh-CN" altLang="en-US" dirty="0">
                <a:latin typeface="Times New Roman" pitchFamily="18" charset="0"/>
              </a:rPr>
              <a:t>（</a:t>
            </a:r>
            <a:r>
              <a:rPr lang="en-US" altLang="zh-CN" dirty="0">
                <a:solidFill>
                  <a:srgbClr val="FF0000"/>
                </a:solidFill>
              </a:rPr>
              <a:t>SNO</a:t>
            </a:r>
            <a:r>
              <a:rPr lang="zh-CN" altLang="en-US" dirty="0">
                <a:latin typeface="Times New Roman" pitchFamily="18" charset="0"/>
              </a:rPr>
              <a:t>，</a:t>
            </a:r>
            <a:r>
              <a:rPr lang="en-US" altLang="zh-CN" dirty="0"/>
              <a:t>CNM</a:t>
            </a:r>
            <a:r>
              <a:rPr lang="zh-CN" altLang="en-US" dirty="0">
                <a:latin typeface="Times New Roman" pitchFamily="18" charset="0"/>
              </a:rPr>
              <a:t>），（</a:t>
            </a:r>
            <a:r>
              <a:rPr lang="en-US" altLang="zh-CN" dirty="0">
                <a:solidFill>
                  <a:srgbClr val="FF0000"/>
                </a:solidFill>
              </a:rPr>
              <a:t>SNO</a:t>
            </a:r>
            <a:r>
              <a:rPr lang="zh-CN" altLang="en-US" dirty="0">
                <a:latin typeface="Times New Roman" pitchFamily="18" charset="0"/>
              </a:rPr>
              <a:t>，</a:t>
            </a:r>
            <a:r>
              <a:rPr lang="en-US" altLang="zh-CN" dirty="0"/>
              <a:t>TNM</a:t>
            </a:r>
            <a:r>
              <a:rPr lang="zh-CN" altLang="en-US" dirty="0">
                <a:latin typeface="Times New Roman" pitchFamily="18" charset="0"/>
              </a:rPr>
              <a:t>）</a:t>
            </a:r>
            <a:endParaRPr lang="zh-CN" altLang="en-US" dirty="0"/>
          </a:p>
          <a:p>
            <a:r>
              <a:rPr lang="zh-CN" altLang="en-US" dirty="0">
                <a:latin typeface="Times New Roman" pitchFamily="18" charset="0"/>
              </a:rPr>
              <a:t>教师开设某门课程，尚无学生选修，无</a:t>
            </a:r>
            <a:r>
              <a:rPr lang="en-US" altLang="zh-CN" dirty="0"/>
              <a:t>SNO</a:t>
            </a:r>
            <a:r>
              <a:rPr lang="zh-CN" altLang="en-US" dirty="0">
                <a:latin typeface="Times New Roman" pitchFamily="18" charset="0"/>
              </a:rPr>
              <a:t>，则课程、教师信息不能进入</a:t>
            </a:r>
            <a:r>
              <a:rPr lang="en-US" altLang="zh-CN" dirty="0"/>
              <a:t>DB</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a:t>
            </a:r>
            <a:r>
              <a:rPr lang="zh-CN" altLang="en-US" dirty="0">
                <a:solidFill>
                  <a:srgbClr val="FF0000"/>
                </a:solidFill>
                <a:latin typeface="Times New Roman" pitchFamily="18" charset="0"/>
              </a:rPr>
              <a:t>删除异常</a:t>
            </a:r>
            <a:endParaRPr lang="zh-CN" altLang="en-US" dirty="0">
              <a:solidFill>
                <a:srgbClr val="FF0000"/>
              </a:solidFill>
            </a:endParaRPr>
          </a:p>
          <a:p>
            <a:r>
              <a:rPr lang="zh-CN" altLang="en-US" dirty="0">
                <a:solidFill>
                  <a:srgbClr val="FF0000"/>
                </a:solidFill>
                <a:latin typeface="宋体" pitchFamily="2" charset="-122"/>
              </a:rPr>
              <a:t>删去学生</a:t>
            </a:r>
            <a:r>
              <a:rPr lang="zh-CN" altLang="en-US" dirty="0">
                <a:latin typeface="宋体" pitchFamily="2" charset="-122"/>
              </a:rPr>
              <a:t>信息丢失课程及教师信息。</a:t>
            </a:r>
            <a:r>
              <a:rPr lang="zh-CN" altLang="en-US" dirty="0"/>
              <a:t> </a:t>
            </a:r>
          </a:p>
        </p:txBody>
      </p:sp>
      <p:sp>
        <p:nvSpPr>
          <p:cNvPr id="3" name="灯片编号占位符 2"/>
          <p:cNvSpPr>
            <a:spLocks noGrp="1"/>
          </p:cNvSpPr>
          <p:nvPr>
            <p:ph type="sldNum" sz="quarter" idx="12"/>
          </p:nvPr>
        </p:nvSpPr>
        <p:spPr/>
        <p:txBody>
          <a:bodyPr/>
          <a:lstStyle/>
          <a:p>
            <a:pPr>
              <a:defRPr/>
            </a:pPr>
            <a:fld id="{5630DC2C-2810-442F-897F-717A3EBD6185}"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2"/>
          <p:cNvSpPr txBox="1">
            <a:spLocks noChangeArrowheads="1"/>
          </p:cNvSpPr>
          <p:nvPr/>
        </p:nvSpPr>
        <p:spPr bwMode="auto">
          <a:xfrm>
            <a:off x="288925" y="733425"/>
            <a:ext cx="8550275" cy="5262979"/>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原因</a:t>
            </a:r>
            <a:endParaRPr lang="zh-CN" altLang="en-US" b="1" dirty="0">
              <a:latin typeface="Arial" pitchFamily="34" charset="0"/>
              <a:cs typeface="Arial" pitchFamily="34" charset="0"/>
            </a:endParaRPr>
          </a:p>
          <a:p>
            <a:r>
              <a:rPr lang="zh-CN" altLang="en-US" dirty="0">
                <a:latin typeface="宋体" pitchFamily="2" charset="-122"/>
              </a:rPr>
              <a:t>①</a:t>
            </a:r>
            <a:r>
              <a:rPr lang="zh-CN" altLang="en-US" dirty="0">
                <a:latin typeface="Times New Roman" pitchFamily="18" charset="0"/>
              </a:rPr>
              <a:t>存在</a:t>
            </a:r>
            <a:r>
              <a:rPr lang="zh-CN" altLang="en-US" dirty="0">
                <a:solidFill>
                  <a:srgbClr val="FF0000"/>
                </a:solidFill>
                <a:latin typeface="Times New Roman" pitchFamily="18" charset="0"/>
              </a:rPr>
              <a:t>主属性</a:t>
            </a:r>
            <a:r>
              <a:rPr lang="zh-CN" altLang="en-US" dirty="0">
                <a:latin typeface="Times New Roman" pitchFamily="18" charset="0"/>
              </a:rPr>
              <a:t>对候选码的</a:t>
            </a:r>
            <a:r>
              <a:rPr lang="zh-CN" altLang="en-US" dirty="0">
                <a:solidFill>
                  <a:srgbClr val="FF0000"/>
                </a:solidFill>
                <a:latin typeface="Times New Roman" pitchFamily="18" charset="0"/>
              </a:rPr>
              <a:t>部分</a:t>
            </a:r>
            <a:r>
              <a:rPr lang="en-US" altLang="zh-CN" dirty="0">
                <a:solidFill>
                  <a:srgbClr val="FF0000"/>
                </a:solidFill>
              </a:rPr>
              <a:t>fd</a:t>
            </a:r>
            <a:r>
              <a:rPr lang="zh-CN" altLang="en-US" dirty="0">
                <a:latin typeface="Times New Roman" pitchFamily="18" charset="0"/>
              </a:rPr>
              <a:t>。</a:t>
            </a:r>
            <a:endParaRPr lang="zh-CN" altLang="en-US" dirty="0"/>
          </a:p>
          <a:p>
            <a:r>
              <a:rPr lang="en-US" altLang="zh-CN" dirty="0"/>
              <a:t>R6</a:t>
            </a:r>
            <a:r>
              <a:rPr lang="zh-CN" altLang="en-US" dirty="0">
                <a:latin typeface="Times New Roman" pitchFamily="18" charset="0"/>
              </a:rPr>
              <a:t>中：</a:t>
            </a:r>
            <a:r>
              <a:rPr lang="zh-CN" altLang="en-US" dirty="0"/>
              <a:t> </a:t>
            </a:r>
          </a:p>
          <a:p>
            <a:r>
              <a:rPr lang="zh-CN" altLang="en-US" dirty="0">
                <a:latin typeface="Times New Roman" pitchFamily="18" charset="0"/>
              </a:rPr>
              <a:t>∵</a:t>
            </a:r>
            <a:r>
              <a:rPr lang="en-US" altLang="zh-CN" dirty="0"/>
              <a:t>TNM</a:t>
            </a:r>
            <a:r>
              <a:rPr lang="en-US" altLang="zh-CN" dirty="0">
                <a:latin typeface="Times New Roman" pitchFamily="18" charset="0"/>
                <a:sym typeface="Symbol" pitchFamily="18" charset="2"/>
              </a:rPr>
              <a:t></a:t>
            </a:r>
            <a:r>
              <a:rPr lang="en-US" altLang="zh-CN" dirty="0"/>
              <a:t>CNM</a:t>
            </a:r>
          </a:p>
          <a:p>
            <a:r>
              <a:rPr lang="en-US" altLang="zh-CN" dirty="0">
                <a:latin typeface="Times New Roman" pitchFamily="18" charset="0"/>
              </a:rPr>
              <a:t>∴</a:t>
            </a: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TNM</a:t>
            </a:r>
            <a:r>
              <a:rPr lang="zh-CN" altLang="en-US" dirty="0">
                <a:latin typeface="Times New Roman" pitchFamily="18" charset="0"/>
              </a:rPr>
              <a:t>）            </a:t>
            </a:r>
            <a:r>
              <a:rPr lang="en-US" altLang="zh-CN" dirty="0">
                <a:ea typeface="Verdana" panose="020B0604030504040204" pitchFamily="34" charset="0"/>
              </a:rPr>
              <a:t>CNM</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存在</a:t>
            </a:r>
            <a:r>
              <a:rPr lang="zh-CN" altLang="en-US" dirty="0">
                <a:solidFill>
                  <a:srgbClr val="FF0000"/>
                </a:solidFill>
                <a:latin typeface="Times New Roman" pitchFamily="18" charset="0"/>
              </a:rPr>
              <a:t>主属性</a:t>
            </a:r>
            <a:r>
              <a:rPr lang="zh-CN" altLang="en-US" dirty="0">
                <a:latin typeface="Times New Roman" pitchFamily="18" charset="0"/>
              </a:rPr>
              <a:t>对候选码的</a:t>
            </a:r>
            <a:r>
              <a:rPr lang="zh-CN" altLang="en-US" dirty="0">
                <a:solidFill>
                  <a:srgbClr val="FF0000"/>
                </a:solidFill>
                <a:latin typeface="Times New Roman" pitchFamily="18" charset="0"/>
              </a:rPr>
              <a:t>传递</a:t>
            </a:r>
            <a:r>
              <a:rPr lang="en-US" altLang="zh-CN" dirty="0">
                <a:solidFill>
                  <a:srgbClr val="FF0000"/>
                </a:solidFill>
              </a:rPr>
              <a:t>fd</a:t>
            </a:r>
            <a:r>
              <a:rPr lang="zh-CN" altLang="en-US" dirty="0">
                <a:latin typeface="Times New Roman" pitchFamily="18" charset="0"/>
              </a:rPr>
              <a:t>。</a:t>
            </a:r>
            <a:endParaRPr lang="zh-CN" altLang="en-US" dirty="0"/>
          </a:p>
          <a:p>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CNM</a:t>
            </a:r>
            <a:r>
              <a:rPr lang="zh-CN" altLang="en-US" dirty="0">
                <a:latin typeface="Times New Roman" pitchFamily="18" charset="0"/>
              </a:rPr>
              <a:t>）</a:t>
            </a:r>
            <a:r>
              <a:rPr lang="zh-CN" altLang="en-US" dirty="0">
                <a:latin typeface="Times New Roman" pitchFamily="18" charset="0"/>
                <a:sym typeface="Symbol" pitchFamily="18" charset="2"/>
              </a:rPr>
              <a:t></a:t>
            </a:r>
            <a:r>
              <a:rPr lang="en-US" altLang="zh-CN" dirty="0">
                <a:solidFill>
                  <a:srgbClr val="FF0000"/>
                </a:solidFill>
              </a:rPr>
              <a:t>TNM</a:t>
            </a:r>
          </a:p>
          <a:p>
            <a:r>
              <a:rPr lang="en-US" altLang="zh-CN" dirty="0">
                <a:solidFill>
                  <a:srgbClr val="FF0000"/>
                </a:solidFill>
              </a:rPr>
              <a:t>                       TNM</a:t>
            </a:r>
            <a:r>
              <a:rPr lang="en-US" altLang="zh-CN" dirty="0">
                <a:latin typeface="Times New Roman" pitchFamily="18" charset="0"/>
              </a:rPr>
              <a:t>→</a:t>
            </a:r>
            <a:r>
              <a:rPr lang="en-US" altLang="zh-CN" dirty="0"/>
              <a:t>CNM</a:t>
            </a:r>
          </a:p>
          <a:p>
            <a:r>
              <a:rPr lang="en-US" altLang="zh-CN" dirty="0">
                <a:latin typeface="宋体" pitchFamily="2" charset="-122"/>
              </a:rPr>
              <a:t>∴</a:t>
            </a:r>
            <a:r>
              <a:rPr lang="zh-CN" altLang="en-US" dirty="0">
                <a:latin typeface="宋体" pitchFamily="2" charset="-122"/>
              </a:rPr>
              <a:t>（</a:t>
            </a:r>
            <a:r>
              <a:rPr lang="en-US" altLang="zh-CN" dirty="0"/>
              <a:t>SNO</a:t>
            </a:r>
            <a:r>
              <a:rPr lang="zh-CN" altLang="en-US" dirty="0">
                <a:latin typeface="宋体" pitchFamily="2" charset="-122"/>
              </a:rPr>
              <a:t>，</a:t>
            </a:r>
            <a:r>
              <a:rPr lang="en-US" altLang="zh-CN" dirty="0">
                <a:ea typeface="Verdana" panose="020B0604030504040204" pitchFamily="34" charset="0"/>
              </a:rPr>
              <a:t>CNM</a:t>
            </a:r>
            <a:r>
              <a:rPr lang="zh-CN" altLang="en-US" dirty="0"/>
              <a:t>）       </a:t>
            </a:r>
            <a:r>
              <a:rPr lang="en-US" altLang="zh-CN" dirty="0">
                <a:ea typeface="Verdana" panose="020B0604030504040204" pitchFamily="34" charset="0"/>
              </a:rPr>
              <a:t>CNM</a:t>
            </a:r>
            <a:endParaRPr lang="zh-CN" altLang="en-US" dirty="0"/>
          </a:p>
          <a:p>
            <a:endParaRPr lang="zh-CN" altLang="en-US" dirty="0">
              <a:latin typeface="宋体" pitchFamily="2" charset="-122"/>
            </a:endParaRPr>
          </a:p>
          <a:p>
            <a:pPr algn="just"/>
            <a:r>
              <a:rPr lang="en-US" altLang="zh-CN" b="1" dirty="0">
                <a:latin typeface="Arial" pitchFamily="34" charset="0"/>
                <a:cs typeface="Arial" pitchFamily="34" charset="0"/>
              </a:rPr>
              <a:t>5.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pPr algn="just"/>
            <a:r>
              <a:rPr lang="en-US" altLang="zh-CN" dirty="0">
                <a:latin typeface="Times New Roman" pitchFamily="18" charset="0"/>
              </a:rPr>
              <a:t>——</a:t>
            </a:r>
            <a:r>
              <a:rPr lang="zh-CN" altLang="en-US" dirty="0">
                <a:latin typeface="Times New Roman" pitchFamily="18" charset="0"/>
              </a:rPr>
              <a:t>消去主属性对候选码的部分及</a:t>
            </a:r>
            <a:endParaRPr lang="en-US" altLang="zh-CN" dirty="0">
              <a:latin typeface="Times New Roman" pitchFamily="18" charset="0"/>
            </a:endParaRPr>
          </a:p>
          <a:p>
            <a:pPr algn="just"/>
            <a:r>
              <a:rPr lang="zh-CN" altLang="en-US" dirty="0">
                <a:latin typeface="Times New Roman" pitchFamily="18" charset="0"/>
              </a:rPr>
              <a:t>传递</a:t>
            </a:r>
            <a:r>
              <a:rPr lang="en-US" altLang="zh-CN" dirty="0">
                <a:latin typeface="宋体" pitchFamily="2" charset="-122"/>
              </a:rPr>
              <a:t>fd</a:t>
            </a:r>
            <a:r>
              <a:rPr lang="zh-CN" altLang="en-US" dirty="0">
                <a:latin typeface="Times New Roman" pitchFamily="18" charset="0"/>
              </a:rPr>
              <a:t>。</a:t>
            </a:r>
            <a:endParaRPr lang="zh-CN" altLang="en-US" dirty="0">
              <a:latin typeface="宋体" pitchFamily="2" charset="-122"/>
            </a:endParaRPr>
          </a:p>
          <a:p>
            <a:r>
              <a:rPr lang="zh-CN" altLang="en-US" dirty="0">
                <a:latin typeface="宋体" pitchFamily="2" charset="-122"/>
              </a:rPr>
              <a:t>    </a:t>
            </a:r>
            <a:r>
              <a:rPr lang="zh-CN" altLang="en-US" dirty="0">
                <a:solidFill>
                  <a:srgbClr val="FF0000"/>
                </a:solidFill>
                <a:latin typeface="宋体" pitchFamily="2" charset="-122"/>
              </a:rPr>
              <a:t>将</a:t>
            </a:r>
            <a:r>
              <a:rPr lang="en-US" altLang="zh-CN" dirty="0">
                <a:solidFill>
                  <a:srgbClr val="FF0000"/>
                </a:solidFill>
                <a:latin typeface="宋体" pitchFamily="2" charset="-122"/>
              </a:rPr>
              <a:t>R6</a:t>
            </a:r>
            <a:r>
              <a:rPr lang="zh-CN" altLang="en-US" dirty="0">
                <a:solidFill>
                  <a:srgbClr val="FF0000"/>
                </a:solidFill>
                <a:latin typeface="宋体" pitchFamily="2" charset="-122"/>
              </a:rPr>
              <a:t>分解 </a:t>
            </a:r>
            <a:r>
              <a:rPr lang="zh-CN" altLang="en-US" dirty="0">
                <a:solidFill>
                  <a:srgbClr val="FF0000"/>
                </a:solidFill>
              </a:rPr>
              <a:t> </a:t>
            </a:r>
          </a:p>
        </p:txBody>
      </p:sp>
      <p:sp>
        <p:nvSpPr>
          <p:cNvPr id="5" name="灯片编号占位符 4"/>
          <p:cNvSpPr>
            <a:spLocks noGrp="1"/>
          </p:cNvSpPr>
          <p:nvPr>
            <p:ph type="sldNum" sz="quarter" idx="12"/>
          </p:nvPr>
        </p:nvSpPr>
        <p:spPr/>
        <p:txBody>
          <a:bodyPr/>
          <a:lstStyle/>
          <a:p>
            <a:pPr>
              <a:defRPr/>
            </a:pPr>
            <a:fld id="{432E7775-3E69-4986-A2C8-AE91A8E1F1A1}" type="slidenum">
              <a:rPr lang="en-US" altLang="zh-CN" smtClean="0"/>
              <a:pPr>
                <a:defRPr/>
              </a:pPr>
              <a:t>29</a:t>
            </a:fld>
            <a:endParaRPr lang="en-US" altLang="zh-CN"/>
          </a:p>
        </p:txBody>
      </p:sp>
      <p:graphicFrame>
        <p:nvGraphicFramePr>
          <p:cNvPr id="17412" name="Object 0"/>
          <p:cNvGraphicFramePr>
            <a:graphicFrameLocks noChangeAspect="1"/>
          </p:cNvGraphicFramePr>
          <p:nvPr>
            <p:extLst>
              <p:ext uri="{D42A27DB-BD31-4B8C-83A1-F6EECF244321}">
                <p14:modId xmlns:p14="http://schemas.microsoft.com/office/powerpoint/2010/main" val="931304298"/>
              </p:ext>
            </p:extLst>
          </p:nvPr>
        </p:nvGraphicFramePr>
        <p:xfrm>
          <a:off x="5033963" y="857250"/>
          <a:ext cx="4071937" cy="5072063"/>
        </p:xfrm>
        <a:graphic>
          <a:graphicData uri="http://schemas.openxmlformats.org/presentationml/2006/ole">
            <mc:AlternateContent xmlns:mc="http://schemas.openxmlformats.org/markup-compatibility/2006">
              <mc:Choice xmlns:v="urn:schemas-microsoft-com:vml" Requires="v">
                <p:oleObj spid="_x0000_s18289" name="Document" r:id="rId3" imgW="4328842" imgH="5390689" progId="Word.Document.8">
                  <p:embed/>
                </p:oleObj>
              </mc:Choice>
              <mc:Fallback>
                <p:oleObj name="Document" r:id="rId3" imgW="4328842" imgH="5390689" progId="Word.Document.8">
                  <p:embed/>
                  <p:pic>
                    <p:nvPicPr>
                      <p:cNvPr id="0" name="Picture 100"/>
                      <p:cNvPicPr>
                        <a:picLocks noChangeAspect="1" noChangeArrowheads="1"/>
                      </p:cNvPicPr>
                      <p:nvPr/>
                    </p:nvPicPr>
                    <p:blipFill>
                      <a:blip r:embed="rId4"/>
                      <a:srcRect/>
                      <a:stretch>
                        <a:fillRect/>
                      </a:stretch>
                    </p:blipFill>
                    <p:spPr bwMode="auto">
                      <a:xfrm>
                        <a:off x="5033963" y="857250"/>
                        <a:ext cx="4071937" cy="507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1">
            <a:extLst>
              <a:ext uri="{FF2B5EF4-FFF2-40B4-BE49-F238E27FC236}">
                <a16:creationId xmlns:a16="http://schemas.microsoft.com/office/drawing/2014/main" id="{F85A8121-7DDE-45F8-9EC4-7440D74E144B}"/>
              </a:ext>
            </a:extLst>
          </p:cNvPr>
          <p:cNvGraphicFramePr>
            <a:graphicFrameLocks noChangeAspect="1"/>
          </p:cNvGraphicFramePr>
          <p:nvPr>
            <p:extLst>
              <p:ext uri="{D42A27DB-BD31-4B8C-83A1-F6EECF244321}">
                <p14:modId xmlns:p14="http://schemas.microsoft.com/office/powerpoint/2010/main" val="894316727"/>
              </p:ext>
            </p:extLst>
          </p:nvPr>
        </p:nvGraphicFramePr>
        <p:xfrm>
          <a:off x="2771800" y="3539680"/>
          <a:ext cx="1009650" cy="560387"/>
        </p:xfrm>
        <a:graphic>
          <a:graphicData uri="http://schemas.openxmlformats.org/presentationml/2006/ole">
            <mc:AlternateContent xmlns:mc="http://schemas.openxmlformats.org/markup-compatibility/2006">
              <mc:Choice xmlns:v="urn:schemas-microsoft-com:vml" Requires="v">
                <p:oleObj spid="_x0000_s18290" r:id="rId5" imgW="342751" imgH="190417" progId="Equation.3">
                  <p:embed/>
                </p:oleObj>
              </mc:Choice>
              <mc:Fallback>
                <p:oleObj r:id="rId5" imgW="342751" imgH="190417" progId="Equation.3">
                  <p:embed/>
                  <p:pic>
                    <p:nvPicPr>
                      <p:cNvPr id="5124"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3539680"/>
                        <a:ext cx="100965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图片 1">
            <a:extLst>
              <a:ext uri="{FF2B5EF4-FFF2-40B4-BE49-F238E27FC236}">
                <a16:creationId xmlns:a16="http://schemas.microsoft.com/office/drawing/2014/main" id="{BE9BDFDA-3AA3-4C4E-9F79-97201AE1DD18}"/>
              </a:ext>
            </a:extLst>
          </p:cNvPr>
          <p:cNvPicPr>
            <a:picLocks noChangeAspect="1"/>
          </p:cNvPicPr>
          <p:nvPr/>
        </p:nvPicPr>
        <p:blipFill>
          <a:blip r:embed="rId7"/>
          <a:stretch>
            <a:fillRect/>
          </a:stretch>
        </p:blipFill>
        <p:spPr>
          <a:xfrm>
            <a:off x="2862287" y="2204864"/>
            <a:ext cx="828675" cy="400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8600" y="620688"/>
            <a:ext cx="8686800" cy="6001643"/>
          </a:xfrm>
          <a:prstGeom prst="rect">
            <a:avLst/>
          </a:prstGeom>
          <a:noFill/>
          <a:ln w="9525">
            <a:noFill/>
            <a:miter lim="800000"/>
            <a:headEnd/>
            <a:tailEnd/>
          </a:ln>
        </p:spPr>
        <p:txBody>
          <a:bodyPr>
            <a:spAutoFit/>
          </a:bodyPr>
          <a:lstStyle/>
          <a:p>
            <a:r>
              <a:rPr lang="en-US" altLang="zh-CN" b="1" dirty="0">
                <a:latin typeface="Arial" pitchFamily="34" charset="0"/>
                <a:ea typeface="黑体" pitchFamily="49" charset="-122"/>
              </a:rPr>
              <a:t>1. </a:t>
            </a:r>
            <a:r>
              <a:rPr lang="zh-CN" altLang="en-US" b="1" dirty="0">
                <a:latin typeface="Arial" pitchFamily="34" charset="0"/>
                <a:ea typeface="黑体" pitchFamily="49" charset="-122"/>
              </a:rPr>
              <a:t>冗余大</a:t>
            </a:r>
          </a:p>
          <a:p>
            <a:r>
              <a:rPr lang="zh-CN" altLang="en-US" dirty="0">
                <a:latin typeface="Times New Roman" pitchFamily="18" charset="0"/>
              </a:rPr>
              <a:t>多人选相同的课程，</a:t>
            </a:r>
            <a:r>
              <a:rPr lang="en-US" altLang="zh-CN" dirty="0"/>
              <a:t>CNO</a:t>
            </a:r>
            <a:r>
              <a:rPr lang="zh-CN" altLang="en-US" dirty="0">
                <a:latin typeface="Times New Roman" pitchFamily="18" charset="0"/>
              </a:rPr>
              <a:t>，</a:t>
            </a:r>
            <a:r>
              <a:rPr lang="en-US" altLang="zh-CN" dirty="0"/>
              <a:t>CNM</a:t>
            </a:r>
            <a:r>
              <a:rPr lang="zh-CN" altLang="en-US" dirty="0">
                <a:latin typeface="Times New Roman" pitchFamily="18" charset="0"/>
              </a:rPr>
              <a:t>，</a:t>
            </a:r>
            <a:r>
              <a:rPr lang="en-US" altLang="zh-CN" dirty="0">
                <a:solidFill>
                  <a:srgbClr val="FF0000"/>
                </a:solidFill>
              </a:rPr>
              <a:t>TNM</a:t>
            </a:r>
            <a:r>
              <a:rPr lang="zh-CN" altLang="en-US" dirty="0">
                <a:solidFill>
                  <a:srgbClr val="FF0000"/>
                </a:solidFill>
              </a:rPr>
              <a:t>，</a:t>
            </a:r>
            <a:r>
              <a:rPr lang="en-US" altLang="zh-CN" dirty="0">
                <a:solidFill>
                  <a:srgbClr val="FF0000"/>
                </a:solidFill>
              </a:rPr>
              <a:t>ADDR</a:t>
            </a:r>
            <a:r>
              <a:rPr lang="zh-CN" altLang="en-US" dirty="0">
                <a:latin typeface="Times New Roman" pitchFamily="18" charset="0"/>
              </a:rPr>
              <a:t>冗余</a:t>
            </a:r>
          </a:p>
          <a:p>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修改麻烦</a:t>
            </a:r>
            <a:endParaRPr lang="zh-CN" altLang="en-US" b="1" dirty="0">
              <a:latin typeface="Arial" pitchFamily="34" charset="0"/>
              <a:cs typeface="Arial" pitchFamily="34" charset="0"/>
            </a:endParaRPr>
          </a:p>
          <a:p>
            <a:r>
              <a:rPr lang="zh-CN" altLang="en-US" dirty="0">
                <a:latin typeface="Times New Roman" pitchFamily="18" charset="0"/>
              </a:rPr>
              <a:t>冗余直接导致某门</a:t>
            </a:r>
            <a:r>
              <a:rPr lang="zh-CN" altLang="en-US" dirty="0">
                <a:solidFill>
                  <a:srgbClr val="FF0000"/>
                </a:solidFill>
                <a:latin typeface="Times New Roman" pitchFamily="18" charset="0"/>
              </a:rPr>
              <a:t>课程换教师</a:t>
            </a:r>
            <a:r>
              <a:rPr lang="zh-CN" altLang="en-US" dirty="0">
                <a:latin typeface="Times New Roman" pitchFamily="18" charset="0"/>
              </a:rPr>
              <a:t>时的修改麻烦</a:t>
            </a:r>
          </a:p>
          <a:p>
            <a:endParaRPr lang="zh-CN" altLang="en-US" dirty="0"/>
          </a:p>
          <a:p>
            <a:r>
              <a:rPr lang="en-US" altLang="zh-CN" b="1" dirty="0">
                <a:latin typeface="Arial" pitchFamily="34" charset="0"/>
                <a:cs typeface="Arial" pitchFamily="34" charset="0"/>
              </a:rPr>
              <a:t>3. </a:t>
            </a:r>
            <a:r>
              <a:rPr lang="zh-CN" altLang="en-US" b="1" dirty="0">
                <a:latin typeface="Arial" pitchFamily="34" charset="0"/>
                <a:ea typeface="黑体" pitchFamily="49" charset="-122"/>
              </a:rPr>
              <a:t>插入操作异常</a:t>
            </a:r>
            <a:r>
              <a:rPr lang="en-US" altLang="zh-CN" b="1" dirty="0">
                <a:latin typeface="Arial" pitchFamily="34" charset="0"/>
                <a:cs typeface="Arial" pitchFamily="34" charset="0"/>
              </a:rPr>
              <a:t>(insertion anomalies)</a:t>
            </a:r>
          </a:p>
          <a:p>
            <a:r>
              <a:rPr lang="en-US" altLang="zh-CN" dirty="0">
                <a:latin typeface="Times New Roman" pitchFamily="18" charset="0"/>
              </a:rPr>
              <a:t>——</a:t>
            </a:r>
            <a:r>
              <a:rPr lang="zh-CN" altLang="en-US" dirty="0">
                <a:latin typeface="Times New Roman" pitchFamily="18" charset="0"/>
              </a:rPr>
              <a:t>需要插入到</a:t>
            </a:r>
            <a:r>
              <a:rPr lang="en-US" altLang="zh-CN" dirty="0"/>
              <a:t>DB</a:t>
            </a:r>
            <a:r>
              <a:rPr lang="zh-CN" altLang="en-US" dirty="0">
                <a:latin typeface="Times New Roman" pitchFamily="18" charset="0"/>
              </a:rPr>
              <a:t>中的数据插入不进去，例如</a:t>
            </a:r>
            <a:r>
              <a:rPr lang="zh-CN" altLang="en-US" dirty="0">
                <a:solidFill>
                  <a:srgbClr val="FF0000"/>
                </a:solidFill>
                <a:latin typeface="Times New Roman" pitchFamily="18" charset="0"/>
              </a:rPr>
              <a:t>课程、教师</a:t>
            </a:r>
            <a:r>
              <a:rPr lang="zh-CN" altLang="en-US" dirty="0">
                <a:latin typeface="Times New Roman" pitchFamily="18" charset="0"/>
              </a:rPr>
              <a:t>信息。</a:t>
            </a:r>
            <a:endParaRPr lang="zh-CN" altLang="en-US" dirty="0"/>
          </a:p>
          <a:p>
            <a:r>
              <a:rPr lang="zh-CN" altLang="en-US" dirty="0"/>
              <a:t>因为</a:t>
            </a:r>
            <a:r>
              <a:rPr lang="en-US" altLang="zh-CN" dirty="0">
                <a:latin typeface="Times New Roman" pitchFamily="18" charset="0"/>
              </a:rPr>
              <a:t>——</a:t>
            </a:r>
            <a:r>
              <a:rPr lang="zh-CN" altLang="en-US" dirty="0"/>
              <a:t>候选码：</a:t>
            </a:r>
            <a:r>
              <a:rPr lang="en-US" altLang="zh-CN" dirty="0"/>
              <a:t>(SNO</a:t>
            </a:r>
            <a:r>
              <a:rPr lang="zh-CN" altLang="en-US" dirty="0">
                <a:latin typeface="Times New Roman" pitchFamily="18" charset="0"/>
              </a:rPr>
              <a:t>，</a:t>
            </a:r>
            <a:r>
              <a:rPr lang="en-US" altLang="zh-CN" dirty="0"/>
              <a:t>CNO)</a:t>
            </a: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CNM)</a:t>
            </a:r>
          </a:p>
          <a:p>
            <a:endParaRPr lang="en-US" altLang="zh-CN" dirty="0"/>
          </a:p>
          <a:p>
            <a:r>
              <a:rPr lang="en-US" altLang="zh-CN" b="1" dirty="0">
                <a:latin typeface="Arial" pitchFamily="34" charset="0"/>
                <a:cs typeface="Arial" pitchFamily="34" charset="0"/>
              </a:rPr>
              <a:t>4. </a:t>
            </a:r>
            <a:r>
              <a:rPr lang="zh-CN" altLang="en-US" b="1" dirty="0">
                <a:latin typeface="Arial" pitchFamily="34" charset="0"/>
                <a:ea typeface="黑体" pitchFamily="49" charset="-122"/>
              </a:rPr>
              <a:t>删除异常</a:t>
            </a:r>
            <a:r>
              <a:rPr lang="en-US" altLang="zh-CN" b="1" dirty="0">
                <a:latin typeface="Arial" pitchFamily="34" charset="0"/>
                <a:cs typeface="Arial" pitchFamily="34" charset="0"/>
              </a:rPr>
              <a:t>(deletion anomalies)</a:t>
            </a:r>
          </a:p>
          <a:p>
            <a:r>
              <a:rPr lang="en-US" altLang="zh-CN" dirty="0">
                <a:latin typeface="Times New Roman" pitchFamily="18" charset="0"/>
              </a:rPr>
              <a:t>——</a:t>
            </a:r>
            <a:r>
              <a:rPr lang="zh-CN" altLang="en-US" dirty="0">
                <a:latin typeface="Times New Roman" pitchFamily="18" charset="0"/>
              </a:rPr>
              <a:t>不应该删去的信息丢失了。</a:t>
            </a:r>
            <a:endParaRPr lang="zh-CN" altLang="en-US" dirty="0"/>
          </a:p>
          <a:p>
            <a:r>
              <a:rPr lang="zh-CN" altLang="en-US" dirty="0">
                <a:latin typeface="Times New Roman" pitchFamily="18" charset="0"/>
              </a:rPr>
              <a:t>例如可能出现的情况：删去某些学生选课数据，导致</a:t>
            </a:r>
            <a:r>
              <a:rPr lang="zh-CN" altLang="en-US" dirty="0">
                <a:solidFill>
                  <a:srgbClr val="FF0000"/>
                </a:solidFill>
                <a:latin typeface="Times New Roman" pitchFamily="18" charset="0"/>
              </a:rPr>
              <a:t>课程及教师</a:t>
            </a:r>
            <a:r>
              <a:rPr lang="zh-CN" altLang="en-US" dirty="0">
                <a:latin typeface="Times New Roman" pitchFamily="18" charset="0"/>
              </a:rPr>
              <a:t>信息丢失。</a:t>
            </a:r>
          </a:p>
          <a:p>
            <a:endParaRPr lang="zh-CN" altLang="en-US" dirty="0">
              <a:latin typeface="Times New Roman" pitchFamily="18" charset="0"/>
            </a:endParaRPr>
          </a:p>
          <a:p>
            <a:r>
              <a:rPr lang="en-US" altLang="zh-CN" dirty="0">
                <a:latin typeface="Times New Roman" pitchFamily="18" charset="0"/>
              </a:rPr>
              <a:t>【</a:t>
            </a:r>
            <a:r>
              <a:rPr lang="zh-CN" altLang="en-US" dirty="0">
                <a:latin typeface="Times New Roman" pitchFamily="18" charset="0"/>
              </a:rPr>
              <a:t>综上述</a:t>
            </a:r>
            <a:r>
              <a:rPr lang="en-US" altLang="zh-CN" dirty="0">
                <a:latin typeface="Times New Roman" pitchFamily="18" charset="0"/>
              </a:rPr>
              <a:t>】</a:t>
            </a:r>
            <a:r>
              <a:rPr lang="zh-CN" altLang="en-US" dirty="0">
                <a:latin typeface="Times New Roman" pitchFamily="18" charset="0"/>
              </a:rPr>
              <a:t>：对“</a:t>
            </a:r>
            <a:r>
              <a:rPr lang="zh-CN" altLang="en-US" dirty="0">
                <a:solidFill>
                  <a:srgbClr val="FF0000"/>
                </a:solidFill>
                <a:latin typeface="Times New Roman" pitchFamily="18" charset="0"/>
              </a:rPr>
              <a:t>操作异常</a:t>
            </a:r>
            <a:r>
              <a:rPr lang="zh-CN" altLang="en-US" dirty="0">
                <a:latin typeface="Times New Roman" pitchFamily="18" charset="0"/>
              </a:rPr>
              <a:t>”的分析</a:t>
            </a:r>
            <a:endParaRPr lang="en-US" altLang="zh-CN" dirty="0"/>
          </a:p>
        </p:txBody>
      </p:sp>
      <p:sp>
        <p:nvSpPr>
          <p:cNvPr id="3" name="灯片编号占位符 2"/>
          <p:cNvSpPr>
            <a:spLocks noGrp="1"/>
          </p:cNvSpPr>
          <p:nvPr>
            <p:ph type="sldNum" sz="quarter" idx="12"/>
          </p:nvPr>
        </p:nvSpPr>
        <p:spPr/>
        <p:txBody>
          <a:bodyPr/>
          <a:lstStyle/>
          <a:p>
            <a:pPr>
              <a:defRPr/>
            </a:pPr>
            <a:fld id="{78594DB4-7A94-46C1-A02C-AB1AEA00FEA3}" type="slidenum">
              <a:rPr lang="en-US" altLang="zh-CN" smtClean="0"/>
              <a:pPr>
                <a:defRPr/>
              </a:pPr>
              <a:t>3</a:t>
            </a:fld>
            <a:endParaRPr lang="en-US" altLang="zh-CN"/>
          </a:p>
        </p:txBody>
      </p:sp>
      <p:cxnSp>
        <p:nvCxnSpPr>
          <p:cNvPr id="5" name="直接箭头连接符 4"/>
          <p:cNvCxnSpPr>
            <a:cxnSpLocks/>
          </p:cNvCxnSpPr>
          <p:nvPr/>
        </p:nvCxnSpPr>
        <p:spPr>
          <a:xfrm flipH="1" flipV="1">
            <a:off x="1857356" y="4786322"/>
            <a:ext cx="1071570" cy="1357322"/>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cxnSpLocks/>
          </p:cNvCxnSpPr>
          <p:nvPr/>
        </p:nvCxnSpPr>
        <p:spPr>
          <a:xfrm flipH="1" flipV="1">
            <a:off x="2214546" y="3214686"/>
            <a:ext cx="714380" cy="292895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6200000" flipV="1">
            <a:off x="214282" y="3429000"/>
            <a:ext cx="3929090" cy="150019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24"/>
          <p:cNvGraphicFramePr>
            <a:graphicFrameLocks noChangeAspect="1"/>
          </p:cNvGraphicFramePr>
          <p:nvPr>
            <p:extLst>
              <p:ext uri="{D42A27DB-BD31-4B8C-83A1-F6EECF244321}">
                <p14:modId xmlns:p14="http://schemas.microsoft.com/office/powerpoint/2010/main" val="3089078453"/>
              </p:ext>
            </p:extLst>
          </p:nvPr>
        </p:nvGraphicFramePr>
        <p:xfrm>
          <a:off x="1184275" y="1193800"/>
          <a:ext cx="5813425" cy="3956050"/>
        </p:xfrm>
        <a:graphic>
          <a:graphicData uri="http://schemas.openxmlformats.org/presentationml/2006/ole">
            <mc:AlternateContent xmlns:mc="http://schemas.openxmlformats.org/markup-compatibility/2006">
              <mc:Choice xmlns:v="urn:schemas-microsoft-com:vml" Requires="v">
                <p:oleObj spid="_x0000_s18748" name="Document" r:id="rId3" imgW="6416003" imgH="4350250" progId="Word.Document.8">
                  <p:embed/>
                </p:oleObj>
              </mc:Choice>
              <mc:Fallback>
                <p:oleObj name="Document" r:id="rId3" imgW="6416003" imgH="4350250" progId="Word.Document.8">
                  <p:embed/>
                  <p:pic>
                    <p:nvPicPr>
                      <p:cNvPr id="0" name="Picture 34"/>
                      <p:cNvPicPr>
                        <a:picLocks noChangeAspect="1" noChangeArrowheads="1"/>
                      </p:cNvPicPr>
                      <p:nvPr/>
                    </p:nvPicPr>
                    <p:blipFill>
                      <a:blip r:embed="rId4"/>
                      <a:srcRect/>
                      <a:stretch>
                        <a:fillRect/>
                      </a:stretch>
                    </p:blipFill>
                    <p:spPr bwMode="auto">
                      <a:xfrm>
                        <a:off x="1184275" y="1193800"/>
                        <a:ext cx="5813425" cy="395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EA46BFFE-A7C8-4EEE-A25E-1B9A6D2C793C}" type="slidenum">
              <a:rPr lang="en-US" altLang="zh-CN" smtClean="0"/>
              <a:pPr>
                <a:defRPr/>
              </a:pPr>
              <a:t>30</a:t>
            </a:fld>
            <a:endParaRPr lang="en-US" altLang="zh-CN"/>
          </a:p>
        </p:txBody>
      </p:sp>
      <p:sp>
        <p:nvSpPr>
          <p:cNvPr id="4" name="圆角矩形标注 3"/>
          <p:cNvSpPr/>
          <p:nvPr/>
        </p:nvSpPr>
        <p:spPr>
          <a:xfrm>
            <a:off x="1071538" y="4714884"/>
            <a:ext cx="4429156" cy="802348"/>
          </a:xfrm>
          <a:prstGeom prst="wedgeRoundRectCallout">
            <a:avLst>
              <a:gd name="adj1" fmla="val -60440"/>
              <a:gd name="adj2" fmla="val -481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分解为</a:t>
            </a:r>
            <a:r>
              <a:rPr lang="en-US" altLang="zh-CN" dirty="0"/>
              <a:t>(SNO,CNM), (TNM,CNM)?</a:t>
            </a:r>
            <a:endParaRPr lang="zh-CN" altLang="en-US" dirty="0"/>
          </a:p>
        </p:txBody>
      </p:sp>
      <p:sp>
        <p:nvSpPr>
          <p:cNvPr id="5" name="圆角矩形标注 4"/>
          <p:cNvSpPr/>
          <p:nvPr/>
        </p:nvSpPr>
        <p:spPr>
          <a:xfrm>
            <a:off x="3313540" y="5664200"/>
            <a:ext cx="2798052" cy="612648"/>
          </a:xfrm>
          <a:prstGeom prst="wedgeRoundRectCallout">
            <a:avLst>
              <a:gd name="adj1" fmla="val -60440"/>
              <a:gd name="adj2" fmla="val -481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再补充</a:t>
            </a:r>
            <a:r>
              <a:rPr lang="en-US" altLang="zh-CN" dirty="0"/>
              <a:t>(SNO,TNM)?</a:t>
            </a:r>
            <a:endParaRPr lang="zh-CN" altLang="en-US" dirty="0"/>
          </a:p>
        </p:txBody>
      </p:sp>
      <p:sp>
        <p:nvSpPr>
          <p:cNvPr id="2" name="矩形 1">
            <a:extLst>
              <a:ext uri="{FF2B5EF4-FFF2-40B4-BE49-F238E27FC236}">
                <a16:creationId xmlns:a16="http://schemas.microsoft.com/office/drawing/2014/main" id="{5B622A19-F82A-4F3D-8247-90B71AB7F83B}"/>
              </a:ext>
            </a:extLst>
          </p:cNvPr>
          <p:cNvSpPr/>
          <p:nvPr/>
        </p:nvSpPr>
        <p:spPr>
          <a:xfrm>
            <a:off x="827584" y="650230"/>
            <a:ext cx="2294218" cy="461665"/>
          </a:xfrm>
          <a:prstGeom prst="rect">
            <a:avLst/>
          </a:prstGeom>
        </p:spPr>
        <p:txBody>
          <a:bodyPr wrap="none">
            <a:spAutoFit/>
          </a:bodyPr>
          <a:lstStyle/>
          <a:p>
            <a:r>
              <a:rPr lang="zh-CN" altLang="en-US" dirty="0">
                <a:latin typeface="宋体" pitchFamily="2" charset="-122"/>
              </a:rPr>
              <a:t>将</a:t>
            </a:r>
            <a:r>
              <a:rPr lang="en-US" altLang="zh-CN" dirty="0">
                <a:latin typeface="宋体" pitchFamily="2" charset="-122"/>
              </a:rPr>
              <a:t>R6</a:t>
            </a:r>
            <a:r>
              <a:rPr lang="zh-CN" altLang="en-US" dirty="0">
                <a:latin typeface="宋体" pitchFamily="2" charset="-122"/>
              </a:rPr>
              <a:t>分解为： </a:t>
            </a:r>
            <a:r>
              <a:rPr lang="zh-CN" alt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381000" y="323850"/>
            <a:ext cx="8382000" cy="5632311"/>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6.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、冗余得到了较好控制</a:t>
            </a:r>
            <a:endParaRPr lang="zh-CN" altLang="en-US" dirty="0"/>
          </a:p>
          <a:p>
            <a:r>
              <a:rPr lang="zh-CN" altLang="en-US" dirty="0">
                <a:latin typeface="Times New Roman" pitchFamily="18" charset="0"/>
              </a:rPr>
              <a:t>多了</a:t>
            </a:r>
            <a:r>
              <a:rPr lang="en-US" altLang="zh-CN" dirty="0"/>
              <a:t>TNM</a:t>
            </a:r>
            <a:r>
              <a:rPr lang="zh-CN" altLang="en-US" dirty="0"/>
              <a:t>属性</a:t>
            </a:r>
            <a:r>
              <a:rPr lang="zh-CN" altLang="en-US" dirty="0">
                <a:latin typeface="Times New Roman" pitchFamily="18" charset="0"/>
              </a:rPr>
              <a:t>，但</a:t>
            </a:r>
            <a:r>
              <a:rPr lang="zh-CN" altLang="en-US" dirty="0">
                <a:solidFill>
                  <a:srgbClr val="FF0000"/>
                </a:solidFill>
                <a:latin typeface="Times New Roman" pitchFamily="18" charset="0"/>
              </a:rPr>
              <a:t>很多学生选同一教师</a:t>
            </a:r>
            <a:r>
              <a:rPr lang="zh-CN" altLang="en-US" dirty="0">
                <a:latin typeface="Times New Roman" pitchFamily="18" charset="0"/>
              </a:rPr>
              <a:t>的一门课程时，课程信息只存一次。</a:t>
            </a:r>
            <a:endParaRPr lang="zh-CN" altLang="en-US" dirty="0"/>
          </a:p>
          <a:p>
            <a:endParaRPr lang="zh-CN" altLang="en-US" dirty="0"/>
          </a:p>
          <a:p>
            <a:r>
              <a:rPr lang="en-US" altLang="zh-CN" dirty="0"/>
              <a:t>2</a:t>
            </a:r>
            <a:r>
              <a:rPr lang="zh-CN" altLang="en-US" dirty="0">
                <a:latin typeface="Times New Roman" pitchFamily="18" charset="0"/>
              </a:rPr>
              <a:t>、修改麻烦避免了</a:t>
            </a:r>
            <a:endParaRPr lang="zh-CN" altLang="en-US" dirty="0"/>
          </a:p>
          <a:p>
            <a:r>
              <a:rPr lang="zh-CN" altLang="en-US" dirty="0">
                <a:latin typeface="Times New Roman" pitchFamily="18" charset="0"/>
              </a:rPr>
              <a:t>一名</a:t>
            </a:r>
            <a:r>
              <a:rPr lang="zh-CN" altLang="en-US" dirty="0">
                <a:solidFill>
                  <a:srgbClr val="FF0000"/>
                </a:solidFill>
                <a:latin typeface="Times New Roman" pitchFamily="18" charset="0"/>
              </a:rPr>
              <a:t>教师的课程改名</a:t>
            </a:r>
            <a:r>
              <a:rPr lang="zh-CN" altLang="en-US" dirty="0">
                <a:latin typeface="Times New Roman" pitchFamily="18" charset="0"/>
              </a:rPr>
              <a:t>后，</a:t>
            </a:r>
          </a:p>
          <a:p>
            <a:r>
              <a:rPr lang="zh-CN" altLang="en-US" dirty="0">
                <a:latin typeface="Times New Roman" pitchFamily="18" charset="0"/>
              </a:rPr>
              <a:t>只在</a:t>
            </a:r>
            <a:r>
              <a:rPr lang="en-US" altLang="zh-CN" dirty="0"/>
              <a:t>R8</a:t>
            </a:r>
            <a:r>
              <a:rPr lang="zh-CN" altLang="en-US" dirty="0">
                <a:latin typeface="Times New Roman" pitchFamily="18" charset="0"/>
              </a:rPr>
              <a:t>中改一元组。</a:t>
            </a:r>
            <a:endParaRPr lang="zh-CN" altLang="en-US" dirty="0"/>
          </a:p>
          <a:p>
            <a:endParaRPr lang="zh-CN" altLang="en-US" dirty="0"/>
          </a:p>
          <a:p>
            <a:r>
              <a:rPr lang="en-US" altLang="zh-CN" dirty="0"/>
              <a:t>3</a:t>
            </a:r>
            <a:r>
              <a:rPr lang="zh-CN" altLang="en-US" dirty="0">
                <a:latin typeface="Times New Roman" pitchFamily="18" charset="0"/>
              </a:rPr>
              <a:t>、插入异常避免了</a:t>
            </a:r>
            <a:endParaRPr lang="zh-CN" altLang="en-US" dirty="0"/>
          </a:p>
          <a:p>
            <a:r>
              <a:rPr lang="en-US" altLang="zh-CN" dirty="0"/>
              <a:t>R8</a:t>
            </a:r>
            <a:r>
              <a:rPr lang="zh-CN" altLang="en-US" dirty="0">
                <a:latin typeface="Times New Roman" pitchFamily="18" charset="0"/>
              </a:rPr>
              <a:t>中可以插入无学生选修</a:t>
            </a:r>
          </a:p>
          <a:p>
            <a:r>
              <a:rPr lang="zh-CN" altLang="en-US" dirty="0">
                <a:latin typeface="Times New Roman" pitchFamily="18" charset="0"/>
              </a:rPr>
              <a:t>的</a:t>
            </a:r>
            <a:r>
              <a:rPr lang="zh-CN" altLang="en-US" dirty="0">
                <a:solidFill>
                  <a:srgbClr val="FF0000"/>
                </a:solidFill>
                <a:latin typeface="Times New Roman" pitchFamily="18" charset="0"/>
              </a:rPr>
              <a:t>课程和教师</a:t>
            </a:r>
            <a:r>
              <a:rPr lang="zh-CN" altLang="en-US" dirty="0">
                <a:latin typeface="Times New Roman" pitchFamily="18" charset="0"/>
              </a:rPr>
              <a:t>信息。</a:t>
            </a:r>
            <a:endParaRPr lang="zh-CN" altLang="en-US" dirty="0"/>
          </a:p>
          <a:p>
            <a:endParaRPr lang="zh-CN" altLang="en-US" dirty="0"/>
          </a:p>
          <a:p>
            <a:r>
              <a:rPr lang="en-US" altLang="zh-CN" dirty="0"/>
              <a:t>4</a:t>
            </a:r>
            <a:r>
              <a:rPr lang="zh-CN" altLang="en-US" dirty="0">
                <a:latin typeface="Times New Roman" pitchFamily="18" charset="0"/>
              </a:rPr>
              <a:t>、删除异常避免了</a:t>
            </a:r>
            <a:endParaRPr lang="zh-CN" altLang="en-US" dirty="0"/>
          </a:p>
          <a:p>
            <a:r>
              <a:rPr lang="zh-CN" altLang="en-US" dirty="0">
                <a:latin typeface="宋体" pitchFamily="2" charset="-122"/>
              </a:rPr>
              <a:t>删去学生信息在</a:t>
            </a:r>
            <a:r>
              <a:rPr lang="en-US" altLang="zh-CN" dirty="0"/>
              <a:t>R7</a:t>
            </a:r>
            <a:r>
              <a:rPr lang="zh-CN" altLang="en-US" dirty="0">
                <a:latin typeface="宋体" pitchFamily="2" charset="-122"/>
              </a:rPr>
              <a:t>中进行，教师及课程信息在</a:t>
            </a:r>
            <a:r>
              <a:rPr lang="en-US" altLang="zh-CN" dirty="0"/>
              <a:t>R8</a:t>
            </a:r>
            <a:r>
              <a:rPr lang="zh-CN" altLang="en-US" dirty="0">
                <a:latin typeface="宋体" pitchFamily="2" charset="-122"/>
              </a:rPr>
              <a:t>中不受影响。</a:t>
            </a:r>
            <a:r>
              <a:rPr lang="zh-CN" altLang="en-US" dirty="0"/>
              <a:t> </a:t>
            </a:r>
          </a:p>
        </p:txBody>
      </p:sp>
      <p:graphicFrame>
        <p:nvGraphicFramePr>
          <p:cNvPr id="19458" name="Object 1024"/>
          <p:cNvGraphicFramePr>
            <a:graphicFrameLocks noChangeAspect="1"/>
          </p:cNvGraphicFramePr>
          <p:nvPr>
            <p:extLst>
              <p:ext uri="{D42A27DB-BD31-4B8C-83A1-F6EECF244321}">
                <p14:modId xmlns:p14="http://schemas.microsoft.com/office/powerpoint/2010/main" val="3214924236"/>
              </p:ext>
            </p:extLst>
          </p:nvPr>
        </p:nvGraphicFramePr>
        <p:xfrm>
          <a:off x="4043363" y="1828800"/>
          <a:ext cx="4551362" cy="3098800"/>
        </p:xfrm>
        <a:graphic>
          <a:graphicData uri="http://schemas.openxmlformats.org/presentationml/2006/ole">
            <mc:AlternateContent xmlns:mc="http://schemas.openxmlformats.org/markup-compatibility/2006">
              <mc:Choice xmlns:v="urn:schemas-microsoft-com:vml" Requires="v">
                <p:oleObj spid="_x0000_s19772" name="Document" r:id="rId3" imgW="6416003" imgH="4350250" progId="Word.Document.8">
                  <p:embed/>
                </p:oleObj>
              </mc:Choice>
              <mc:Fallback>
                <p:oleObj name="Document" r:id="rId3" imgW="6416003" imgH="4350250" progId="Word.Document.8">
                  <p:embed/>
                  <p:pic>
                    <p:nvPicPr>
                      <p:cNvPr id="0" name="Picture 34"/>
                      <p:cNvPicPr>
                        <a:picLocks noChangeAspect="1" noChangeArrowheads="1"/>
                      </p:cNvPicPr>
                      <p:nvPr/>
                    </p:nvPicPr>
                    <p:blipFill>
                      <a:blip r:embed="rId4"/>
                      <a:srcRect/>
                      <a:stretch>
                        <a:fillRect/>
                      </a:stretch>
                    </p:blipFill>
                    <p:spPr bwMode="auto">
                      <a:xfrm>
                        <a:off x="4043363" y="1828800"/>
                        <a:ext cx="4551362" cy="309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026DFFE9-4175-40A0-B720-F1FE4C779D68}"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2725" y="709613"/>
            <a:ext cx="8550275" cy="6001643"/>
          </a:xfrm>
          <a:prstGeom prst="rect">
            <a:avLst/>
          </a:prstGeom>
          <a:noFill/>
          <a:ln w="9525">
            <a:noFill/>
            <a:miter lim="800000"/>
            <a:headEnd/>
            <a:tailEnd/>
          </a:ln>
        </p:spPr>
        <p:txBody>
          <a:bodyPr>
            <a:spAutoFit/>
          </a:bodyPr>
          <a:lstStyle/>
          <a:p>
            <a:r>
              <a:rPr lang="en-US" altLang="zh-CN" b="1" dirty="0">
                <a:ea typeface="黑体" pitchFamily="49" charset="-122"/>
              </a:rPr>
              <a:t>6.2.6 BCNF</a:t>
            </a:r>
            <a:r>
              <a:rPr lang="zh-CN" altLang="en-US" b="1" dirty="0">
                <a:ea typeface="黑体" pitchFamily="49" charset="-122"/>
              </a:rPr>
              <a:t>（</a:t>
            </a:r>
            <a:r>
              <a:rPr lang="en-US" altLang="zh-CN" b="1" dirty="0">
                <a:ea typeface="黑体" pitchFamily="49" charset="-122"/>
              </a:rPr>
              <a:t>Boyce Codd Normal Form</a:t>
            </a:r>
            <a:r>
              <a:rPr lang="zh-CN" altLang="en-US" b="1" dirty="0">
                <a:ea typeface="黑体" pitchFamily="49" charset="-122"/>
              </a:rPr>
              <a:t>）</a:t>
            </a:r>
          </a:p>
          <a:p>
            <a:r>
              <a:rPr lang="en-US" altLang="zh-CN" b="1" dirty="0">
                <a:latin typeface="Arial" pitchFamily="34" charset="0"/>
                <a:cs typeface="Arial" pitchFamily="34" charset="0"/>
              </a:rPr>
              <a:t>1</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为</a:t>
            </a:r>
            <a:r>
              <a:rPr lang="en-US" altLang="zh-CN" dirty="0"/>
              <a:t>U</a:t>
            </a:r>
            <a:r>
              <a:rPr lang="zh-CN" altLang="en-US" dirty="0">
                <a:latin typeface="Times New Roman" pitchFamily="18" charset="0"/>
              </a:rPr>
              <a:t>中属性子集，若</a:t>
            </a:r>
            <a:r>
              <a:rPr lang="en-US" altLang="zh-CN" dirty="0"/>
              <a:t>R</a:t>
            </a:r>
            <a:r>
              <a:rPr lang="en-US" altLang="zh-CN" dirty="0">
                <a:latin typeface="Times New Roman" pitchFamily="18" charset="0"/>
              </a:rPr>
              <a:t>∈</a:t>
            </a:r>
            <a:r>
              <a:rPr lang="en-US" altLang="zh-CN" dirty="0"/>
              <a:t>1NF</a:t>
            </a:r>
            <a:r>
              <a:rPr lang="zh-CN" altLang="en-US" dirty="0">
                <a:latin typeface="Times New Roman" pitchFamily="18" charset="0"/>
              </a:rPr>
              <a:t>，且对</a:t>
            </a:r>
            <a:r>
              <a:rPr lang="en-US" altLang="zh-CN" dirty="0"/>
              <a:t>R</a:t>
            </a:r>
            <a:r>
              <a:rPr lang="zh-CN" altLang="en-US" dirty="0">
                <a:latin typeface="Times New Roman" pitchFamily="18" charset="0"/>
              </a:rPr>
              <a:t>的每一个</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r>
              <a:rPr lang="en-US" altLang="zh-CN" dirty="0"/>
              <a:t>Y </a:t>
            </a:r>
            <a:r>
              <a:rPr lang="en-US" altLang="zh-CN" dirty="0">
                <a:latin typeface="Lucida Sans Unicode"/>
              </a:rPr>
              <a:t>⊈</a:t>
            </a:r>
            <a:r>
              <a:rPr lang="en-US" altLang="zh-CN" dirty="0"/>
              <a:t> X</a:t>
            </a:r>
            <a:r>
              <a:rPr lang="zh-CN" altLang="en-US" dirty="0">
                <a:latin typeface="Times New Roman" pitchFamily="18" charset="0"/>
              </a:rPr>
              <a:t>，</a:t>
            </a:r>
            <a:r>
              <a:rPr lang="en-US" altLang="zh-CN" dirty="0"/>
              <a:t>X</a:t>
            </a:r>
            <a:r>
              <a:rPr lang="zh-CN" altLang="en-US" dirty="0">
                <a:solidFill>
                  <a:srgbClr val="FF0000"/>
                </a:solidFill>
                <a:latin typeface="Times New Roman" pitchFamily="18" charset="0"/>
              </a:rPr>
              <a:t>必包含侯选码</a:t>
            </a:r>
            <a:r>
              <a:rPr lang="zh-CN" altLang="en-US" dirty="0">
                <a:latin typeface="Times New Roman" pitchFamily="18" charset="0"/>
              </a:rPr>
              <a:t>，则</a:t>
            </a:r>
            <a:r>
              <a:rPr lang="en-US" altLang="zh-CN" dirty="0"/>
              <a:t>R</a:t>
            </a:r>
            <a:r>
              <a:rPr lang="en-US" altLang="zh-CN" dirty="0">
                <a:latin typeface="Times New Roman" pitchFamily="18" charset="0"/>
              </a:rPr>
              <a:t>∈</a:t>
            </a:r>
            <a:r>
              <a:rPr lang="en-US" altLang="zh-CN" dirty="0"/>
              <a:t>BCNF</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换言之：若</a:t>
            </a:r>
            <a:r>
              <a:rPr lang="en-US" altLang="zh-CN" dirty="0">
                <a:solidFill>
                  <a:srgbClr val="FF0000"/>
                </a:solidFill>
              </a:rPr>
              <a:t>R</a:t>
            </a:r>
            <a:r>
              <a:rPr lang="zh-CN" altLang="en-US" dirty="0">
                <a:solidFill>
                  <a:srgbClr val="FF0000"/>
                </a:solidFill>
                <a:latin typeface="Times New Roman" pitchFamily="18" charset="0"/>
              </a:rPr>
              <a:t>中的每一个函数依赖中的左部决定属性集都包含有候选码，则</a:t>
            </a:r>
            <a:r>
              <a:rPr lang="en-US" altLang="zh-CN" dirty="0">
                <a:solidFill>
                  <a:srgbClr val="FF0000"/>
                </a:solidFill>
              </a:rPr>
              <a:t>R</a:t>
            </a:r>
            <a:r>
              <a:rPr lang="en-US" altLang="zh-CN" dirty="0">
                <a:solidFill>
                  <a:srgbClr val="FF0000"/>
                </a:solidFill>
                <a:latin typeface="Times New Roman" pitchFamily="18" charset="0"/>
              </a:rPr>
              <a:t>∈</a:t>
            </a:r>
            <a:r>
              <a:rPr lang="en-US" altLang="zh-CN" dirty="0">
                <a:solidFill>
                  <a:srgbClr val="FF0000"/>
                </a:solidFill>
              </a:rPr>
              <a:t>BCNF</a:t>
            </a:r>
            <a:r>
              <a:rPr lang="zh-CN" altLang="en-US" dirty="0">
                <a:solidFill>
                  <a:srgbClr val="FF0000"/>
                </a:solidFill>
                <a:latin typeface="Times New Roman" pitchFamily="18" charset="0"/>
              </a:rPr>
              <a:t>。</a:t>
            </a:r>
            <a:endParaRPr lang="zh-CN" altLang="en-US" dirty="0">
              <a:solidFill>
                <a:srgbClr val="FF0000"/>
              </a:solidFill>
            </a:endParaRPr>
          </a:p>
          <a:p>
            <a:r>
              <a:rPr lang="en-US" altLang="zh-CN" dirty="0"/>
              <a:t>1</a:t>
            </a:r>
            <a:r>
              <a:rPr lang="zh-CN" altLang="en-US" dirty="0">
                <a:latin typeface="Times New Roman" pitchFamily="18" charset="0"/>
              </a:rPr>
              <a:t>）</a:t>
            </a:r>
            <a:r>
              <a:rPr lang="en-US" altLang="zh-CN" dirty="0"/>
              <a:t>R7</a:t>
            </a:r>
          </a:p>
          <a:p>
            <a:r>
              <a:rPr lang="en-US" altLang="zh-CN" dirty="0"/>
              <a:t>(SNO</a:t>
            </a:r>
            <a:r>
              <a:rPr lang="zh-CN" altLang="en-US" dirty="0"/>
              <a:t>，</a:t>
            </a:r>
            <a:r>
              <a:rPr lang="en-US" altLang="zh-CN" dirty="0"/>
              <a:t>NM)</a:t>
            </a:r>
            <a:r>
              <a:rPr lang="zh-CN" altLang="en-US" dirty="0">
                <a:latin typeface="Times New Roman" pitchFamily="18" charset="0"/>
              </a:rPr>
              <a:t>为候选码，无特殊的函数依赖，∴</a:t>
            </a:r>
            <a:r>
              <a:rPr lang="en-US" altLang="zh-CN" dirty="0"/>
              <a:t>R7</a:t>
            </a:r>
            <a:r>
              <a:rPr lang="en-US" altLang="zh-CN" dirty="0">
                <a:latin typeface="Times New Roman" pitchFamily="18" charset="0"/>
              </a:rPr>
              <a:t>∈</a:t>
            </a:r>
            <a:r>
              <a:rPr lang="en-US" altLang="zh-CN" dirty="0"/>
              <a:t>BCNF</a:t>
            </a:r>
          </a:p>
          <a:p>
            <a:r>
              <a:rPr lang="en-US" altLang="zh-CN" dirty="0"/>
              <a:t>2</a:t>
            </a:r>
            <a:r>
              <a:rPr lang="zh-CN" altLang="en-US" dirty="0">
                <a:latin typeface="Times New Roman" pitchFamily="18" charset="0"/>
              </a:rPr>
              <a:t>）</a:t>
            </a:r>
            <a:r>
              <a:rPr lang="en-US" altLang="zh-CN" dirty="0"/>
              <a:t>R8</a:t>
            </a:r>
          </a:p>
          <a:p>
            <a:r>
              <a:rPr lang="en-US" altLang="zh-CN" dirty="0"/>
              <a:t>TNM</a:t>
            </a:r>
            <a:r>
              <a:rPr lang="en-US" altLang="zh-CN" dirty="0">
                <a:latin typeface="宋体" pitchFamily="2" charset="-122"/>
              </a:rPr>
              <a:t>→</a:t>
            </a:r>
            <a:r>
              <a:rPr lang="en-US" altLang="zh-CN" dirty="0"/>
              <a:t>CNM</a:t>
            </a:r>
            <a:r>
              <a:rPr lang="zh-CN" altLang="en-US" dirty="0">
                <a:latin typeface="宋体" pitchFamily="2" charset="-122"/>
              </a:rPr>
              <a:t>，</a:t>
            </a:r>
            <a:r>
              <a:rPr lang="en-US" altLang="zh-CN" dirty="0"/>
              <a:t>TNM</a:t>
            </a:r>
            <a:r>
              <a:rPr lang="zh-CN" altLang="en-US" dirty="0">
                <a:latin typeface="宋体" pitchFamily="2" charset="-122"/>
              </a:rPr>
              <a:t>为候选码；∴</a:t>
            </a:r>
            <a:r>
              <a:rPr lang="en-US" altLang="zh-CN" dirty="0"/>
              <a:t>R8</a:t>
            </a:r>
            <a:r>
              <a:rPr lang="en-US" altLang="zh-CN" dirty="0">
                <a:latin typeface="宋体" pitchFamily="2" charset="-122"/>
              </a:rPr>
              <a:t>∈</a:t>
            </a:r>
            <a:r>
              <a:rPr lang="en-US" altLang="zh-CN" dirty="0"/>
              <a:t>BCNF </a:t>
            </a:r>
          </a:p>
          <a:p>
            <a:pPr algn="just"/>
            <a:r>
              <a:rPr lang="en-US" altLang="zh-CN" b="1" dirty="0">
                <a:latin typeface="Arial" pitchFamily="34" charset="0"/>
                <a:cs typeface="Arial" pitchFamily="34" charset="0"/>
              </a:rPr>
              <a:t>2</a:t>
            </a:r>
            <a:r>
              <a:rPr lang="zh-CN" altLang="en-US" b="1" dirty="0">
                <a:latin typeface="Arial" pitchFamily="34" charset="0"/>
                <a:ea typeface="黑体" pitchFamily="49" charset="-122"/>
              </a:rPr>
              <a:t>、</a:t>
            </a:r>
            <a:r>
              <a:rPr lang="en-US" altLang="zh-CN" b="1" dirty="0">
                <a:latin typeface="Arial" pitchFamily="34" charset="0"/>
                <a:cs typeface="Arial" pitchFamily="34" charset="0"/>
              </a:rPr>
              <a:t>BCNF</a:t>
            </a:r>
            <a:r>
              <a:rPr lang="zh-CN" altLang="en-US" b="1" dirty="0">
                <a:latin typeface="Arial" pitchFamily="34" charset="0"/>
                <a:ea typeface="黑体" pitchFamily="49" charset="-122"/>
              </a:rPr>
              <a:t>性质</a:t>
            </a:r>
            <a:endParaRPr lang="zh-CN" altLang="en-US" b="1" dirty="0">
              <a:latin typeface="Arial" pitchFamily="34" charset="0"/>
              <a:cs typeface="Arial" pitchFamily="34" charset="0"/>
            </a:endParaRPr>
          </a:p>
          <a:p>
            <a:pPr algn="just"/>
            <a:r>
              <a:rPr lang="en-US" altLang="zh-CN" dirty="0"/>
              <a:t>1</a:t>
            </a:r>
            <a:r>
              <a:rPr lang="zh-CN" altLang="en-US" dirty="0">
                <a:latin typeface="Times New Roman" pitchFamily="18" charset="0"/>
              </a:rPr>
              <a:t>）所有非主属性都完全</a:t>
            </a:r>
            <a:r>
              <a:rPr lang="zh-CN" altLang="en-US" dirty="0"/>
              <a:t>函数依赖</a:t>
            </a:r>
            <a:r>
              <a:rPr lang="zh-CN" altLang="en-US" dirty="0">
                <a:latin typeface="Times New Roman" pitchFamily="18" charset="0"/>
              </a:rPr>
              <a:t>于候选码；</a:t>
            </a:r>
            <a:endParaRPr lang="zh-CN" altLang="en-US" dirty="0"/>
          </a:p>
          <a:p>
            <a:pPr algn="just"/>
            <a:r>
              <a:rPr lang="en-US" altLang="zh-CN" dirty="0"/>
              <a:t>2</a:t>
            </a:r>
            <a:r>
              <a:rPr lang="zh-CN" altLang="en-US" dirty="0">
                <a:latin typeface="Times New Roman" pitchFamily="18" charset="0"/>
              </a:rPr>
              <a:t>）所有非主属性都不传递</a:t>
            </a:r>
            <a:r>
              <a:rPr lang="zh-CN" altLang="en-US" dirty="0"/>
              <a:t>函数依赖</a:t>
            </a:r>
            <a:r>
              <a:rPr lang="zh-CN" altLang="en-US" dirty="0">
                <a:latin typeface="Times New Roman" pitchFamily="18" charset="0"/>
              </a:rPr>
              <a:t>于候选码；</a:t>
            </a:r>
            <a:endParaRPr lang="zh-CN" altLang="en-US" dirty="0"/>
          </a:p>
          <a:p>
            <a:pPr algn="just"/>
            <a:r>
              <a:rPr lang="en-US" altLang="zh-CN" dirty="0"/>
              <a:t>3</a:t>
            </a:r>
            <a:r>
              <a:rPr lang="zh-CN" altLang="en-US" dirty="0">
                <a:latin typeface="Times New Roman" pitchFamily="18" charset="0"/>
              </a:rPr>
              <a:t>）所有主属性都完全</a:t>
            </a:r>
            <a:r>
              <a:rPr lang="zh-CN" altLang="en-US" dirty="0"/>
              <a:t>函数依赖</a:t>
            </a:r>
            <a:r>
              <a:rPr lang="zh-CN" altLang="en-US" dirty="0">
                <a:latin typeface="Times New Roman" pitchFamily="18" charset="0"/>
              </a:rPr>
              <a:t>于不包含它的候选码；</a:t>
            </a:r>
            <a:endParaRPr lang="zh-CN" altLang="en-US" dirty="0"/>
          </a:p>
          <a:p>
            <a:pPr algn="just"/>
            <a:r>
              <a:rPr lang="en-US" altLang="zh-CN" dirty="0"/>
              <a:t>4</a:t>
            </a:r>
            <a:r>
              <a:rPr lang="zh-CN" altLang="en-US" dirty="0">
                <a:latin typeface="Times New Roman" pitchFamily="18" charset="0"/>
              </a:rPr>
              <a:t>）所有主属性都不传递</a:t>
            </a:r>
            <a:r>
              <a:rPr lang="zh-CN" altLang="en-US" dirty="0"/>
              <a:t>函数依赖</a:t>
            </a:r>
            <a:r>
              <a:rPr lang="zh-CN" altLang="en-US" dirty="0">
                <a:latin typeface="Times New Roman" pitchFamily="18" charset="0"/>
              </a:rPr>
              <a:t>于候选</a:t>
            </a:r>
            <a:r>
              <a:rPr lang="en-US" altLang="zh-CN" dirty="0"/>
              <a:t>KEY</a:t>
            </a:r>
            <a:r>
              <a:rPr lang="zh-CN" altLang="en-US" dirty="0">
                <a:latin typeface="Times New Roman" pitchFamily="18" charset="0"/>
              </a:rPr>
              <a:t>。</a:t>
            </a:r>
            <a:endParaRPr lang="en-US" altLang="zh-CN" dirty="0">
              <a:latin typeface="Times New Roman" pitchFamily="18" charset="0"/>
            </a:endParaRPr>
          </a:p>
          <a:p>
            <a:pPr algn="just"/>
            <a:r>
              <a:rPr lang="zh-CN" altLang="en-US" dirty="0">
                <a:latin typeface="Times New Roman" pitchFamily="18" charset="0"/>
              </a:rPr>
              <a:t>       没有任何属性</a:t>
            </a:r>
            <a:r>
              <a:rPr lang="zh-CN" altLang="en-US" dirty="0"/>
              <a:t>函数依赖</a:t>
            </a:r>
            <a:r>
              <a:rPr lang="zh-CN" altLang="en-US" dirty="0">
                <a:latin typeface="Times New Roman" pitchFamily="18" charset="0"/>
              </a:rPr>
              <a:t>于非码的任何一组属性。</a:t>
            </a:r>
          </a:p>
        </p:txBody>
      </p:sp>
      <p:sp>
        <p:nvSpPr>
          <p:cNvPr id="3" name="灯片编号占位符 2"/>
          <p:cNvSpPr>
            <a:spLocks noGrp="1"/>
          </p:cNvSpPr>
          <p:nvPr>
            <p:ph type="sldNum" sz="quarter" idx="12"/>
          </p:nvPr>
        </p:nvSpPr>
        <p:spPr/>
        <p:txBody>
          <a:bodyPr/>
          <a:lstStyle/>
          <a:p>
            <a:pPr>
              <a:defRPr/>
            </a:pPr>
            <a:fld id="{E8E4F512-BD75-45D5-8288-1C68DB5FE0FA}" type="slidenum">
              <a:rPr lang="en-US" altLang="zh-CN" smtClean="0"/>
              <a:pPr>
                <a:defRPr/>
              </a:pPr>
              <a:t>32</a:t>
            </a:fld>
            <a:endParaRPr lang="en-US" altLang="zh-CN"/>
          </a:p>
        </p:txBody>
      </p:sp>
      <p:sp>
        <p:nvSpPr>
          <p:cNvPr id="2" name="对话气泡: 圆角矩形 1">
            <a:extLst>
              <a:ext uri="{FF2B5EF4-FFF2-40B4-BE49-F238E27FC236}">
                <a16:creationId xmlns:a16="http://schemas.microsoft.com/office/drawing/2014/main" id="{608E26E4-4CA9-4202-9940-02B859B84774}"/>
              </a:ext>
            </a:extLst>
          </p:cNvPr>
          <p:cNvSpPr/>
          <p:nvPr/>
        </p:nvSpPr>
        <p:spPr>
          <a:xfrm>
            <a:off x="6588224" y="3861048"/>
            <a:ext cx="1954560" cy="756664"/>
          </a:xfrm>
          <a:prstGeom prst="wedgeRoundRectCallout">
            <a:avLst>
              <a:gd name="adj1" fmla="val -84593"/>
              <a:gd name="adj2" fmla="val -4443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mn-ea"/>
              </a:rPr>
              <a:t>2</a:t>
            </a:r>
            <a:r>
              <a:rPr lang="zh-CN" altLang="en-US" dirty="0">
                <a:latin typeface="+mn-ea"/>
              </a:rPr>
              <a:t>元关系都是</a:t>
            </a:r>
            <a:r>
              <a:rPr lang="en-US" altLang="zh-CN" dirty="0">
                <a:latin typeface="+mn-ea"/>
              </a:rPr>
              <a:t>BCNF</a:t>
            </a:r>
            <a:endParaRPr lang="zh-CN" altLang="en-US" dirty="0">
              <a:latin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749300"/>
            <a:ext cx="8458200" cy="4154984"/>
          </a:xfrm>
          <a:prstGeom prst="rect">
            <a:avLst/>
          </a:prstGeom>
          <a:noFill/>
          <a:ln w="9525">
            <a:noFill/>
            <a:miter lim="800000"/>
            <a:headEnd/>
            <a:tailEnd/>
          </a:ln>
        </p:spPr>
        <p:txBody>
          <a:bodyPr>
            <a:spAutoFit/>
          </a:bodyPr>
          <a:lstStyle/>
          <a:p>
            <a:pPr>
              <a:spcBef>
                <a:spcPct val="50000"/>
              </a:spcBef>
            </a:pPr>
            <a:r>
              <a:rPr lang="en-US" altLang="zh-CN" b="1" dirty="0">
                <a:latin typeface="Arial" pitchFamily="34" charset="0"/>
                <a:cs typeface="Arial" pitchFamily="34" charset="0"/>
              </a:rPr>
              <a:t>3</a:t>
            </a:r>
            <a:r>
              <a:rPr lang="zh-CN" altLang="en-US" b="1" dirty="0">
                <a:latin typeface="Arial" pitchFamily="34" charset="0"/>
                <a:ea typeface="黑体" pitchFamily="49" charset="-122"/>
              </a:rPr>
              <a:t>、定理：如果</a:t>
            </a:r>
            <a:r>
              <a:rPr lang="en-US" altLang="zh-CN" b="1" dirty="0">
                <a:latin typeface="Arial" pitchFamily="34" charset="0"/>
                <a:cs typeface="Arial" pitchFamily="34" charset="0"/>
              </a:rPr>
              <a:t>R</a:t>
            </a:r>
            <a:r>
              <a:rPr lang="en-US" altLang="zh-CN" b="1" dirty="0">
                <a:latin typeface="Arial" pitchFamily="34" charset="0"/>
                <a:ea typeface="黑体" pitchFamily="49" charset="-122"/>
              </a:rPr>
              <a:t>∈</a:t>
            </a:r>
            <a:r>
              <a:rPr lang="en-US" altLang="zh-CN" b="1" dirty="0">
                <a:latin typeface="Arial" pitchFamily="34" charset="0"/>
                <a:cs typeface="Arial" pitchFamily="34" charset="0"/>
              </a:rPr>
              <a:t>BCNF</a:t>
            </a:r>
            <a:r>
              <a:rPr lang="zh-CN" altLang="en-US" b="1" dirty="0">
                <a:latin typeface="Arial" pitchFamily="34" charset="0"/>
                <a:ea typeface="黑体" pitchFamily="49" charset="-122"/>
              </a:rPr>
              <a:t>，则</a:t>
            </a:r>
            <a:r>
              <a:rPr lang="en-US" altLang="zh-CN" b="1" dirty="0">
                <a:latin typeface="Arial" pitchFamily="34" charset="0"/>
                <a:cs typeface="Arial" pitchFamily="34" charset="0"/>
              </a:rPr>
              <a:t>R</a:t>
            </a:r>
            <a:r>
              <a:rPr lang="en-US" altLang="zh-CN" b="1" dirty="0">
                <a:latin typeface="Arial" pitchFamily="34" charset="0"/>
                <a:ea typeface="黑体" pitchFamily="49" charset="-122"/>
              </a:rPr>
              <a:t>∈</a:t>
            </a:r>
            <a:r>
              <a:rPr lang="en-US" altLang="zh-CN" b="1" dirty="0">
                <a:latin typeface="Arial" pitchFamily="34" charset="0"/>
                <a:cs typeface="Arial" pitchFamily="34" charset="0"/>
              </a:rPr>
              <a:t>3NF</a:t>
            </a:r>
          </a:p>
          <a:p>
            <a:pPr>
              <a:spcBef>
                <a:spcPct val="50000"/>
              </a:spcBef>
            </a:pPr>
            <a:r>
              <a:rPr lang="zh-CN" altLang="en-US" dirty="0">
                <a:latin typeface="Times New Roman" pitchFamily="18" charset="0"/>
              </a:rPr>
              <a:t>证（反证法）</a:t>
            </a:r>
            <a:endParaRPr lang="zh-CN" altLang="en-US" dirty="0"/>
          </a:p>
          <a:p>
            <a:pPr>
              <a:spcBef>
                <a:spcPct val="50000"/>
              </a:spcBef>
            </a:pPr>
            <a:r>
              <a:rPr lang="zh-CN" altLang="en-US" dirty="0">
                <a:latin typeface="Times New Roman" pitchFamily="18" charset="0"/>
              </a:rPr>
              <a:t>设</a:t>
            </a:r>
            <a:r>
              <a:rPr lang="en-US" altLang="zh-CN" dirty="0"/>
              <a:t>R</a:t>
            </a:r>
            <a:r>
              <a:rPr lang="en-US" altLang="zh-CN" dirty="0">
                <a:latin typeface="Times New Roman" pitchFamily="18" charset="0"/>
              </a:rPr>
              <a:t>∈</a:t>
            </a:r>
            <a:r>
              <a:rPr lang="en-US" altLang="zh-CN" dirty="0"/>
              <a:t>BCNF</a:t>
            </a:r>
            <a:r>
              <a:rPr lang="zh-CN" altLang="en-US" dirty="0">
                <a:latin typeface="Times New Roman" pitchFamily="18" charset="0"/>
              </a:rPr>
              <a:t>，但</a:t>
            </a:r>
            <a:r>
              <a:rPr lang="en-US" altLang="zh-CN" dirty="0"/>
              <a:t>R</a:t>
            </a:r>
            <a:r>
              <a:rPr lang="en-US" altLang="zh-CN" dirty="0">
                <a:latin typeface="Lucida Sans Unicode"/>
              </a:rPr>
              <a:t>∉</a:t>
            </a:r>
            <a:r>
              <a:rPr lang="en-US" altLang="zh-CN" dirty="0"/>
              <a:t> 3NF</a:t>
            </a:r>
            <a:r>
              <a:rPr lang="zh-CN" altLang="en-US" dirty="0">
                <a:latin typeface="Times New Roman" pitchFamily="18" charset="0"/>
              </a:rPr>
              <a:t>，则总可找到属性集</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a:t>
            </a:r>
            <a:r>
              <a:rPr lang="en-US" altLang="zh-CN" dirty="0"/>
              <a:t>z</a:t>
            </a:r>
            <a:r>
              <a:rPr lang="zh-CN" altLang="en-US" dirty="0">
                <a:latin typeface="Times New Roman" pitchFamily="18" charset="0"/>
              </a:rPr>
              <a:t>，其中</a:t>
            </a:r>
            <a:r>
              <a:rPr lang="en-US" altLang="zh-CN" dirty="0">
                <a:solidFill>
                  <a:srgbClr val="FF0000"/>
                </a:solidFill>
              </a:rPr>
              <a:t>z</a:t>
            </a:r>
            <a:r>
              <a:rPr lang="zh-CN" altLang="en-US" dirty="0">
                <a:solidFill>
                  <a:srgbClr val="FF0000"/>
                </a:solidFill>
                <a:latin typeface="Times New Roman" pitchFamily="18" charset="0"/>
              </a:rPr>
              <a:t>为非主属性，</a:t>
            </a:r>
            <a:r>
              <a:rPr lang="en-US" altLang="zh-CN" dirty="0"/>
              <a:t> y</a:t>
            </a:r>
            <a:r>
              <a:rPr lang="zh-CN" altLang="en-US" dirty="0"/>
              <a:t>不包含候选码，</a:t>
            </a:r>
            <a:r>
              <a:rPr lang="en-US" altLang="zh-CN" dirty="0"/>
              <a:t>x</a:t>
            </a:r>
            <a:r>
              <a:rPr lang="zh-CN" altLang="en-US" dirty="0">
                <a:latin typeface="Times New Roman" pitchFamily="18" charset="0"/>
              </a:rPr>
              <a:t>为候选码（</a:t>
            </a:r>
            <a:r>
              <a:rPr lang="en-US" altLang="zh-CN" dirty="0">
                <a:solidFill>
                  <a:srgbClr val="3333FF"/>
                </a:solidFill>
              </a:rPr>
              <a:t>R  </a:t>
            </a:r>
            <a:r>
              <a:rPr lang="en-US" altLang="zh-CN" dirty="0">
                <a:solidFill>
                  <a:srgbClr val="3333FF"/>
                </a:solidFill>
                <a:latin typeface="Lucida Sans Unicode"/>
              </a:rPr>
              <a:t>∉</a:t>
            </a:r>
            <a:r>
              <a:rPr lang="en-US" altLang="zh-CN" dirty="0">
                <a:solidFill>
                  <a:srgbClr val="3333FF"/>
                </a:solidFill>
              </a:rPr>
              <a:t>   3NF</a:t>
            </a:r>
            <a:r>
              <a:rPr lang="zh-CN" altLang="en-US" dirty="0">
                <a:solidFill>
                  <a:srgbClr val="3333FF"/>
                </a:solidFill>
                <a:latin typeface="Times New Roman" pitchFamily="18" charset="0"/>
              </a:rPr>
              <a:t>，则存在非主属性，它部分或者传递函数依赖</a:t>
            </a:r>
            <a:r>
              <a:rPr lang="zh-CN" altLang="en-US" dirty="0">
                <a:solidFill>
                  <a:srgbClr val="3333FF"/>
                </a:solidFill>
              </a:rPr>
              <a:t>于码</a:t>
            </a:r>
            <a:r>
              <a:rPr lang="zh-CN" altLang="en-US" dirty="0">
                <a:latin typeface="Times New Roman" pitchFamily="18" charset="0"/>
              </a:rPr>
              <a:t>），从而它们之间存在违反</a:t>
            </a:r>
            <a:r>
              <a:rPr lang="en-US" altLang="zh-CN" dirty="0"/>
              <a:t>3NF</a:t>
            </a:r>
            <a:r>
              <a:rPr lang="zh-CN" altLang="en-US" dirty="0">
                <a:latin typeface="Times New Roman" pitchFamily="18" charset="0"/>
              </a:rPr>
              <a:t>定义的函数依赖的传递，即</a:t>
            </a:r>
            <a:r>
              <a:rPr lang="en-US" altLang="zh-CN" dirty="0">
                <a:solidFill>
                  <a:srgbClr val="FF0000"/>
                </a:solidFill>
              </a:rPr>
              <a:t>y</a:t>
            </a:r>
            <a:r>
              <a:rPr lang="en-US" altLang="zh-CN" dirty="0">
                <a:solidFill>
                  <a:srgbClr val="FF0000"/>
                </a:solidFill>
                <a:latin typeface="Times New Roman" pitchFamily="18" charset="0"/>
              </a:rPr>
              <a:t>→</a:t>
            </a:r>
            <a:r>
              <a:rPr lang="en-US" altLang="zh-CN" dirty="0">
                <a:solidFill>
                  <a:srgbClr val="FF0000"/>
                </a:solidFill>
              </a:rPr>
              <a:t>z</a:t>
            </a:r>
            <a:r>
              <a:rPr lang="zh-CN" altLang="en-US" dirty="0">
                <a:solidFill>
                  <a:srgbClr val="FF0000"/>
                </a:solidFill>
                <a:latin typeface="Times New Roman" pitchFamily="18" charset="0"/>
              </a:rPr>
              <a:t>成立</a:t>
            </a:r>
            <a:r>
              <a:rPr lang="zh-CN" altLang="en-US" dirty="0">
                <a:latin typeface="Times New Roman" pitchFamily="18" charset="0"/>
              </a:rPr>
              <a:t>，</a:t>
            </a:r>
            <a:r>
              <a:rPr lang="zh-CN" altLang="en-US" dirty="0">
                <a:solidFill>
                  <a:srgbClr val="FF0000"/>
                </a:solidFill>
                <a:latin typeface="Times New Roman" pitchFamily="18" charset="0"/>
              </a:rPr>
              <a:t>且其左边的决定因素不含候选码。</a:t>
            </a:r>
            <a:endParaRPr lang="zh-CN" altLang="en-US" dirty="0">
              <a:solidFill>
                <a:srgbClr val="FF0000"/>
              </a:solidFill>
            </a:endParaRPr>
          </a:p>
          <a:p>
            <a:pPr>
              <a:spcBef>
                <a:spcPct val="50000"/>
              </a:spcBef>
            </a:pPr>
            <a:r>
              <a:rPr lang="zh-CN" altLang="en-US" dirty="0">
                <a:latin typeface="Times New Roman" pitchFamily="18" charset="0"/>
              </a:rPr>
              <a:t>根据</a:t>
            </a:r>
            <a:r>
              <a:rPr lang="en-US" altLang="zh-CN" dirty="0"/>
              <a:t>BCNF</a:t>
            </a:r>
            <a:r>
              <a:rPr lang="zh-CN" altLang="en-US" dirty="0">
                <a:latin typeface="Times New Roman" pitchFamily="18" charset="0"/>
              </a:rPr>
              <a:t>定义，</a:t>
            </a:r>
            <a:r>
              <a:rPr lang="en-US" altLang="zh-CN" dirty="0"/>
              <a:t>R  </a:t>
            </a:r>
            <a:r>
              <a:rPr lang="en-US" altLang="zh-CN" dirty="0">
                <a:latin typeface="Lucida Sans Unicode"/>
              </a:rPr>
              <a:t>∉</a:t>
            </a:r>
            <a:r>
              <a:rPr lang="en-US" altLang="zh-CN" dirty="0"/>
              <a:t>  BCNF</a:t>
            </a:r>
            <a:r>
              <a:rPr lang="zh-CN" altLang="en-US" dirty="0">
                <a:latin typeface="Times New Roman" pitchFamily="18" charset="0"/>
              </a:rPr>
              <a:t>，与假设矛盾。</a:t>
            </a:r>
            <a:endParaRPr lang="zh-CN" altLang="en-US" dirty="0"/>
          </a:p>
          <a:p>
            <a:pPr>
              <a:spcBef>
                <a:spcPct val="50000"/>
              </a:spcBef>
            </a:pPr>
            <a:r>
              <a:rPr lang="zh-CN" altLang="en-US" dirty="0">
                <a:latin typeface="宋体" pitchFamily="2" charset="-122"/>
              </a:rPr>
              <a:t>定理得证。</a:t>
            </a:r>
            <a:r>
              <a:rPr lang="zh-CN" altLang="en-US" dirty="0"/>
              <a:t> </a:t>
            </a:r>
          </a:p>
        </p:txBody>
      </p:sp>
      <p:sp>
        <p:nvSpPr>
          <p:cNvPr id="3" name="灯片编号占位符 2"/>
          <p:cNvSpPr>
            <a:spLocks noGrp="1"/>
          </p:cNvSpPr>
          <p:nvPr>
            <p:ph type="sldNum" sz="quarter" idx="12"/>
          </p:nvPr>
        </p:nvSpPr>
        <p:spPr/>
        <p:txBody>
          <a:bodyPr/>
          <a:lstStyle/>
          <a:p>
            <a:pPr>
              <a:defRPr/>
            </a:pPr>
            <a:fld id="{6CD77B04-7940-43E3-8322-2DB17CD1D4CE}" type="slidenum">
              <a:rPr lang="en-US" altLang="zh-CN" smtClean="0"/>
              <a:pPr>
                <a:defRPr/>
              </a:pPr>
              <a:t>33</a:t>
            </a:fld>
            <a:endParaRPr lang="en-US" altLang="zh-CN"/>
          </a:p>
        </p:txBody>
      </p:sp>
      <p:sp>
        <p:nvSpPr>
          <p:cNvPr id="5" name="圆角矩形标注 4"/>
          <p:cNvSpPr/>
          <p:nvPr/>
        </p:nvSpPr>
        <p:spPr>
          <a:xfrm>
            <a:off x="285750" y="4929188"/>
            <a:ext cx="8572500" cy="1541462"/>
          </a:xfrm>
          <a:prstGeom prst="wedgeRoundRectCallout">
            <a:avLst>
              <a:gd name="adj1" fmla="val -21936"/>
              <a:gd name="adj2" fmla="val -69447"/>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b="1" dirty="0">
                <a:latin typeface="Arial Unicode MS" pitchFamily="34" charset="-122"/>
                <a:cs typeface="Arial" charset="0"/>
              </a:rPr>
              <a:t>3NF</a:t>
            </a:r>
            <a:r>
              <a:rPr lang="zh-CN" altLang="en-US" b="1" dirty="0">
                <a:latin typeface="Arial Unicode MS" pitchFamily="34" charset="-122"/>
                <a:ea typeface="黑体" pitchFamily="2" charset="-122"/>
              </a:rPr>
              <a:t>定义</a:t>
            </a:r>
            <a:endParaRPr lang="zh-CN" altLang="en-US" b="1" dirty="0">
              <a:latin typeface="Arial Unicode MS" pitchFamily="34" charset="-122"/>
              <a:cs typeface="Arial" charset="0"/>
            </a:endParaRPr>
          </a:p>
          <a:p>
            <a:pPr>
              <a:defRPr/>
            </a:pPr>
            <a:r>
              <a:rPr lang="zh-CN" altLang="en-US" dirty="0">
                <a:latin typeface="Arial Unicode MS" pitchFamily="34" charset="-122"/>
              </a:rPr>
              <a:t>任给</a:t>
            </a:r>
            <a:r>
              <a:rPr lang="en-US" altLang="zh-CN" dirty="0">
                <a:latin typeface="Arial Unicode MS" pitchFamily="34" charset="-122"/>
              </a:rPr>
              <a:t>R</a:t>
            </a:r>
            <a:r>
              <a:rPr lang="zh-CN" altLang="en-US" dirty="0">
                <a:latin typeface="Arial Unicode MS" pitchFamily="34" charset="-122"/>
              </a:rPr>
              <a:t>（</a:t>
            </a:r>
            <a:r>
              <a:rPr lang="en-US" altLang="zh-CN" dirty="0">
                <a:latin typeface="Arial Unicode MS" pitchFamily="34" charset="-122"/>
              </a:rPr>
              <a:t>U</a:t>
            </a:r>
            <a:r>
              <a:rPr lang="zh-CN" altLang="en-US" dirty="0">
                <a:latin typeface="Arial Unicode MS" pitchFamily="34" charset="-122"/>
              </a:rPr>
              <a:t>，</a:t>
            </a:r>
            <a:r>
              <a:rPr lang="en-US" altLang="zh-CN" dirty="0">
                <a:latin typeface="Arial Unicode MS" pitchFamily="34" charset="-122"/>
              </a:rPr>
              <a:t>F</a:t>
            </a:r>
            <a:r>
              <a:rPr lang="zh-CN" altLang="en-US" dirty="0">
                <a:latin typeface="Arial Unicode MS" pitchFamily="34" charset="-122"/>
              </a:rPr>
              <a:t>），若</a:t>
            </a:r>
            <a:r>
              <a:rPr lang="zh-CN" altLang="en-US" dirty="0">
                <a:solidFill>
                  <a:srgbClr val="FF3300"/>
                </a:solidFill>
                <a:latin typeface="Arial Unicode MS" pitchFamily="34" charset="-122"/>
              </a:rPr>
              <a:t>不存在</a:t>
            </a:r>
            <a:r>
              <a:rPr lang="zh-CN" altLang="en-US" dirty="0">
                <a:latin typeface="Arial Unicode MS" pitchFamily="34" charset="-122"/>
              </a:rPr>
              <a:t>这样的码</a:t>
            </a:r>
            <a:r>
              <a:rPr lang="en-US" altLang="zh-CN" dirty="0">
                <a:latin typeface="Arial Unicode MS" pitchFamily="34" charset="-122"/>
              </a:rPr>
              <a:t>X</a:t>
            </a:r>
            <a:r>
              <a:rPr lang="zh-CN" altLang="en-US" dirty="0">
                <a:latin typeface="Arial Unicode MS" pitchFamily="34" charset="-122"/>
              </a:rPr>
              <a:t>、属性组</a:t>
            </a:r>
            <a:r>
              <a:rPr lang="en-US" altLang="zh-CN" dirty="0">
                <a:latin typeface="Arial Unicode MS" pitchFamily="34" charset="-122"/>
              </a:rPr>
              <a:t>Y</a:t>
            </a:r>
            <a:r>
              <a:rPr lang="zh-CN" altLang="en-US" dirty="0">
                <a:latin typeface="Arial Unicode MS" pitchFamily="34" charset="-122"/>
              </a:rPr>
              <a:t>及</a:t>
            </a:r>
            <a:r>
              <a:rPr lang="zh-CN" altLang="en-US" dirty="0">
                <a:solidFill>
                  <a:srgbClr val="FF3300"/>
                </a:solidFill>
                <a:latin typeface="Arial Unicode MS" pitchFamily="34" charset="-122"/>
              </a:rPr>
              <a:t>非主属性</a:t>
            </a:r>
            <a:r>
              <a:rPr lang="en-US" altLang="zh-CN" dirty="0">
                <a:latin typeface="Arial Unicode MS" pitchFamily="34" charset="-122"/>
              </a:rPr>
              <a:t>Z</a:t>
            </a:r>
            <a:r>
              <a:rPr lang="zh-CN" altLang="en-US" dirty="0">
                <a:latin typeface="Arial Unicode MS" pitchFamily="34" charset="-122"/>
              </a:rPr>
              <a:t>（</a:t>
            </a:r>
            <a:r>
              <a:rPr lang="en-US" altLang="zh-CN" dirty="0">
                <a:latin typeface="Arial Unicode MS" pitchFamily="34" charset="-122"/>
              </a:rPr>
              <a:t>Z</a:t>
            </a:r>
            <a:r>
              <a:rPr lang="zh-CN" altLang="en-US" dirty="0">
                <a:latin typeface="Arial Unicode MS" pitchFamily="34" charset="-122"/>
              </a:rPr>
              <a:t>不包含于</a:t>
            </a:r>
            <a:r>
              <a:rPr lang="en-US" altLang="zh-CN" dirty="0">
                <a:latin typeface="Arial Unicode MS" pitchFamily="34" charset="-122"/>
              </a:rPr>
              <a:t>Y</a:t>
            </a:r>
            <a:r>
              <a:rPr lang="zh-CN" altLang="en-US" dirty="0">
                <a:latin typeface="Arial Unicode MS" pitchFamily="34" charset="-122"/>
              </a:rPr>
              <a:t>），使得</a:t>
            </a:r>
            <a:r>
              <a:rPr lang="en-US" altLang="zh-CN" dirty="0">
                <a:latin typeface="Arial Unicode MS" pitchFamily="34" charset="-122"/>
              </a:rPr>
              <a:t>X —</a:t>
            </a:r>
            <a:r>
              <a:rPr lang="en-US" altLang="zh-CN" dirty="0">
                <a:latin typeface="Arial Unicode MS" pitchFamily="34" charset="-122"/>
                <a:sym typeface="Symbol" pitchFamily="18" charset="2"/>
              </a:rPr>
              <a:t></a:t>
            </a:r>
            <a:r>
              <a:rPr lang="en-US" altLang="zh-CN" dirty="0">
                <a:latin typeface="Arial Unicode MS" pitchFamily="34" charset="-122"/>
              </a:rPr>
              <a:t> Y</a:t>
            </a:r>
            <a:r>
              <a:rPr lang="zh-CN" altLang="en-US" dirty="0">
                <a:latin typeface="Arial Unicode MS" pitchFamily="34" charset="-122"/>
              </a:rPr>
              <a:t>，（</a:t>
            </a:r>
            <a:r>
              <a:rPr lang="en-US" altLang="zh-CN" dirty="0">
                <a:latin typeface="Arial Unicode MS" pitchFamily="34" charset="-122"/>
              </a:rPr>
              <a:t>Y—/</a:t>
            </a:r>
            <a:r>
              <a:rPr lang="en-US" altLang="zh-CN" dirty="0">
                <a:latin typeface="Arial Unicode MS" pitchFamily="34" charset="-122"/>
                <a:sym typeface="Symbol" pitchFamily="18" charset="2"/>
              </a:rPr>
              <a:t></a:t>
            </a:r>
            <a:r>
              <a:rPr lang="en-US" altLang="zh-CN" dirty="0">
                <a:latin typeface="Arial Unicode MS" pitchFamily="34" charset="-122"/>
              </a:rPr>
              <a:t>X</a:t>
            </a:r>
            <a:r>
              <a:rPr lang="zh-CN" altLang="en-US" dirty="0">
                <a:latin typeface="Arial Unicode MS" pitchFamily="34" charset="-122"/>
              </a:rPr>
              <a:t>）， </a:t>
            </a:r>
            <a:r>
              <a:rPr lang="en-US" altLang="zh-CN" dirty="0">
                <a:latin typeface="Arial Unicode MS" pitchFamily="34" charset="-122"/>
              </a:rPr>
              <a:t>Y —</a:t>
            </a:r>
            <a:r>
              <a:rPr lang="en-US" altLang="zh-CN" dirty="0">
                <a:latin typeface="Arial Unicode MS" pitchFamily="34" charset="-122"/>
                <a:sym typeface="Symbol" pitchFamily="18" charset="2"/>
              </a:rPr>
              <a:t></a:t>
            </a:r>
            <a:r>
              <a:rPr lang="en-US" altLang="zh-CN" dirty="0">
                <a:latin typeface="Arial Unicode MS" pitchFamily="34" charset="-122"/>
              </a:rPr>
              <a:t> Z</a:t>
            </a:r>
            <a:r>
              <a:rPr lang="zh-CN" altLang="en-US" dirty="0">
                <a:latin typeface="Arial Unicode MS" pitchFamily="34" charset="-122"/>
              </a:rPr>
              <a:t>成立，则</a:t>
            </a:r>
            <a:r>
              <a:rPr lang="en-US" altLang="zh-CN" dirty="0">
                <a:latin typeface="Arial Unicode MS" pitchFamily="34" charset="-122"/>
              </a:rPr>
              <a:t>R∈3NF</a:t>
            </a:r>
            <a:r>
              <a:rPr lang="zh-CN" altLang="en-US" dirty="0">
                <a:latin typeface="Arial Unicode MS" pitchFamily="34" charset="-122"/>
              </a:rPr>
              <a:t>。</a:t>
            </a:r>
          </a:p>
        </p:txBody>
      </p:sp>
      <p:sp>
        <p:nvSpPr>
          <p:cNvPr id="2" name="对话气泡: 圆角矩形 1">
            <a:extLst>
              <a:ext uri="{FF2B5EF4-FFF2-40B4-BE49-F238E27FC236}">
                <a16:creationId xmlns:a16="http://schemas.microsoft.com/office/drawing/2014/main" id="{7F4CEFB1-FA6F-489B-9041-D8B526675F19}"/>
              </a:ext>
            </a:extLst>
          </p:cNvPr>
          <p:cNvSpPr/>
          <p:nvPr/>
        </p:nvSpPr>
        <p:spPr>
          <a:xfrm>
            <a:off x="5652120" y="387350"/>
            <a:ext cx="3434680" cy="1350042"/>
          </a:xfrm>
          <a:prstGeom prst="wedgeRoundRectCallout">
            <a:avLst>
              <a:gd name="adj1" fmla="val -54910"/>
              <a:gd name="adj2" fmla="val 245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000" dirty="0">
                <a:solidFill>
                  <a:srgbClr val="FF0000"/>
                </a:solidFill>
                <a:latin typeface="Times New Roman" pitchFamily="18" charset="0"/>
              </a:rPr>
              <a:t>理解：</a:t>
            </a:r>
            <a:r>
              <a:rPr lang="en-US" altLang="zh-CN" sz="2000" dirty="0">
                <a:solidFill>
                  <a:srgbClr val="FF0000"/>
                </a:solidFill>
                <a:latin typeface="Times New Roman" pitchFamily="18" charset="0"/>
              </a:rPr>
              <a:t>3NF</a:t>
            </a:r>
            <a:r>
              <a:rPr lang="zh-CN" altLang="en-US" sz="2000" dirty="0">
                <a:solidFill>
                  <a:srgbClr val="3333FF"/>
                </a:solidFill>
                <a:latin typeface="Times New Roman" pitchFamily="18" charset="0"/>
              </a:rPr>
              <a:t>不允许</a:t>
            </a:r>
            <a:r>
              <a:rPr lang="en-US" altLang="zh-CN" sz="2000" dirty="0">
                <a:solidFill>
                  <a:srgbClr val="FF0000"/>
                </a:solidFill>
                <a:latin typeface="Times New Roman" pitchFamily="18" charset="0"/>
              </a:rPr>
              <a:t>F</a:t>
            </a:r>
            <a:r>
              <a:rPr lang="zh-CN" altLang="en-US" sz="2000" dirty="0">
                <a:solidFill>
                  <a:srgbClr val="FF0000"/>
                </a:solidFill>
                <a:latin typeface="Times New Roman" pitchFamily="18" charset="0"/>
              </a:rPr>
              <a:t>中有这样的非平凡函数依赖“</a:t>
            </a:r>
            <a:r>
              <a:rPr lang="en-US" altLang="zh-CN" sz="2000" dirty="0">
                <a:solidFill>
                  <a:srgbClr val="FF0000"/>
                </a:solidFill>
                <a:latin typeface="Times New Roman" pitchFamily="18" charset="0"/>
              </a:rPr>
              <a:t>X —</a:t>
            </a:r>
            <a:r>
              <a:rPr lang="en-US" altLang="zh-CN" sz="2000" dirty="0">
                <a:solidFill>
                  <a:srgbClr val="FF0000"/>
                </a:solidFill>
                <a:latin typeface="Times New Roman" pitchFamily="18" charset="0"/>
                <a:sym typeface="Symbol" pitchFamily="18" charset="2"/>
              </a:rPr>
              <a:t></a:t>
            </a:r>
            <a:r>
              <a:rPr lang="en-US" altLang="zh-CN" sz="2000" dirty="0">
                <a:solidFill>
                  <a:srgbClr val="FF0000"/>
                </a:solidFill>
                <a:latin typeface="Times New Roman" pitchFamily="18" charset="0"/>
              </a:rPr>
              <a:t> Y”</a:t>
            </a:r>
            <a:r>
              <a:rPr lang="zh-CN" altLang="en-US" sz="2000" dirty="0">
                <a:solidFill>
                  <a:srgbClr val="FF0000"/>
                </a:solidFill>
                <a:latin typeface="Times New Roman" pitchFamily="18" charset="0"/>
              </a:rPr>
              <a:t>，其中</a:t>
            </a:r>
            <a:r>
              <a:rPr lang="en-US" altLang="zh-CN" sz="2000" dirty="0">
                <a:solidFill>
                  <a:srgbClr val="FF0000"/>
                </a:solidFill>
                <a:latin typeface="Times New Roman" pitchFamily="18" charset="0"/>
              </a:rPr>
              <a:t>X</a:t>
            </a:r>
            <a:r>
              <a:rPr lang="zh-CN" altLang="en-US" sz="2000" dirty="0">
                <a:solidFill>
                  <a:srgbClr val="3333FF"/>
                </a:solidFill>
                <a:latin typeface="Times New Roman" pitchFamily="18" charset="0"/>
              </a:rPr>
              <a:t>不包含码</a:t>
            </a:r>
            <a:r>
              <a:rPr lang="zh-CN" altLang="en-US" sz="2000" dirty="0">
                <a:solidFill>
                  <a:srgbClr val="FF0000"/>
                </a:solidFill>
                <a:latin typeface="Times New Roman" pitchFamily="18" charset="0"/>
              </a:rPr>
              <a:t>，</a:t>
            </a:r>
            <a:r>
              <a:rPr lang="en-US" altLang="zh-CN" sz="2000" dirty="0">
                <a:solidFill>
                  <a:srgbClr val="FF0000"/>
                </a:solidFill>
                <a:latin typeface="Times New Roman" pitchFamily="18" charset="0"/>
              </a:rPr>
              <a:t>Y</a:t>
            </a:r>
            <a:r>
              <a:rPr lang="zh-CN" altLang="en-US" sz="2000" dirty="0">
                <a:solidFill>
                  <a:srgbClr val="FF0000"/>
                </a:solidFill>
                <a:latin typeface="Times New Roman" pitchFamily="18" charset="0"/>
              </a:rPr>
              <a:t>是</a:t>
            </a:r>
            <a:r>
              <a:rPr lang="zh-CN" altLang="en-US" sz="2000" dirty="0">
                <a:solidFill>
                  <a:srgbClr val="3333FF"/>
                </a:solidFill>
                <a:latin typeface="Times New Roman" pitchFamily="18" charset="0"/>
              </a:rPr>
              <a:t>非主属性</a:t>
            </a:r>
            <a:r>
              <a:rPr lang="zh-CN" altLang="en-US" sz="2000" dirty="0">
                <a:solidFill>
                  <a:srgbClr val="FF0000"/>
                </a:solidFill>
                <a:latin typeface="Times New Roman" pitchFamily="18" charset="0"/>
              </a:rPr>
              <a:t>。</a:t>
            </a:r>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12725" y="731838"/>
            <a:ext cx="8626475" cy="860425"/>
          </a:xfrm>
          <a:prstGeom prst="rect">
            <a:avLst/>
          </a:prstGeom>
          <a:noFill/>
          <a:ln w="9525">
            <a:noFill/>
            <a:miter lim="800000"/>
            <a:headEnd/>
            <a:tailEnd/>
          </a:ln>
        </p:spPr>
        <p:txBody>
          <a:bodyPr>
            <a:spAutoFit/>
          </a:bodyPr>
          <a:lstStyle/>
          <a:p>
            <a:pPr>
              <a:lnSpc>
                <a:spcPct val="105000"/>
              </a:lnSpc>
              <a:spcBef>
                <a:spcPct val="20000"/>
              </a:spcBef>
              <a:buClr>
                <a:schemeClr val="hlink"/>
              </a:buClr>
              <a:buSzPct val="65000"/>
              <a:buFont typeface="Wingdings" pitchFamily="2" charset="2"/>
              <a:buNone/>
            </a:pPr>
            <a:r>
              <a:rPr lang="zh-CN" altLang="en-US" dirty="0">
                <a:latin typeface="Times New Roman" pitchFamily="18" charset="0"/>
                <a:sym typeface="Symbol" pitchFamily="18" charset="2"/>
              </a:rPr>
              <a:t>例：关系模式</a:t>
            </a:r>
            <a:r>
              <a:rPr lang="en-US" altLang="zh-CN" dirty="0">
                <a:latin typeface="Times New Roman" pitchFamily="18" charset="0"/>
                <a:sym typeface="Symbol" pitchFamily="18" charset="2"/>
              </a:rPr>
              <a:t>SCO(S# , C# , O)</a:t>
            </a:r>
            <a:r>
              <a:rPr lang="zh-CN" altLang="en-US" dirty="0">
                <a:latin typeface="Times New Roman" pitchFamily="18" charset="0"/>
                <a:sym typeface="Symbol" pitchFamily="18" charset="2"/>
              </a:rPr>
              <a:t>，表示学生选修课程的名次，有函数依赖</a:t>
            </a:r>
            <a:r>
              <a:rPr lang="en-US" altLang="zh-CN" dirty="0">
                <a:latin typeface="Times New Roman" pitchFamily="18" charset="0"/>
                <a:sym typeface="Symbol" pitchFamily="18" charset="2"/>
              </a:rPr>
              <a:t>(S#</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 O</a:t>
            </a:r>
            <a:r>
              <a:rPr lang="zh-CN" altLang="en-US" dirty="0">
                <a:latin typeface="Times New Roman" pitchFamily="18" charset="0"/>
                <a:sym typeface="Symbol" pitchFamily="18" charset="2"/>
              </a:rPr>
              <a:t>， </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O)  S#</a:t>
            </a:r>
            <a:r>
              <a:rPr lang="zh-CN" altLang="en-US" dirty="0">
                <a:latin typeface="Times New Roman" pitchFamily="18" charset="0"/>
                <a:sym typeface="Symbol" pitchFamily="18" charset="2"/>
              </a:rPr>
              <a:t>，它属于</a:t>
            </a:r>
            <a:r>
              <a:rPr lang="en-US" altLang="zh-CN" dirty="0">
                <a:latin typeface="Times New Roman" pitchFamily="18" charset="0"/>
                <a:sym typeface="Symbol" pitchFamily="18" charset="2"/>
              </a:rPr>
              <a:t>3NF</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BCNF</a:t>
            </a:r>
            <a:r>
              <a:rPr lang="zh-CN" altLang="en-US" dirty="0">
                <a:latin typeface="Times New Roman" pitchFamily="18" charset="0"/>
                <a:sym typeface="Symbol" pitchFamily="18" charset="2"/>
              </a:rPr>
              <a:t>吗？</a:t>
            </a:r>
            <a:endParaRPr lang="zh-CN" altLang="en-US" dirty="0">
              <a:latin typeface="Times New Roman" pitchFamily="18" charset="0"/>
            </a:endParaRPr>
          </a:p>
        </p:txBody>
      </p:sp>
      <p:sp>
        <p:nvSpPr>
          <p:cNvPr id="64515" name="Rectangle 3"/>
          <p:cNvSpPr>
            <a:spLocks noChangeArrowheads="1"/>
          </p:cNvSpPr>
          <p:nvPr/>
        </p:nvSpPr>
        <p:spPr bwMode="auto">
          <a:xfrm>
            <a:off x="304800" y="2006600"/>
            <a:ext cx="8731696" cy="1625060"/>
          </a:xfrm>
          <a:prstGeom prst="rect">
            <a:avLst/>
          </a:prstGeom>
          <a:noFill/>
          <a:ln w="9525">
            <a:noFill/>
            <a:miter lim="800000"/>
            <a:headEnd/>
            <a:tailEnd/>
          </a:ln>
        </p:spPr>
        <p:txBody>
          <a:bodyPr wrap="square">
            <a:spAutoFit/>
          </a:bodyPr>
          <a:lstStyle/>
          <a:p>
            <a:pPr>
              <a:lnSpc>
                <a:spcPct val="105000"/>
              </a:lnSpc>
              <a:spcBef>
                <a:spcPct val="50000"/>
              </a:spcBef>
              <a:buClr>
                <a:schemeClr val="hlink"/>
              </a:buClr>
              <a:buSzPct val="65000"/>
              <a:buFont typeface="Wingdings" pitchFamily="2" charset="2"/>
              <a:buNone/>
            </a:pPr>
            <a:r>
              <a:rPr lang="zh-CN" altLang="en-US" dirty="0">
                <a:latin typeface="Times New Roman" pitchFamily="18" charset="0"/>
                <a:sym typeface="Symbol" pitchFamily="18" charset="2"/>
              </a:rPr>
              <a:t>答案：</a:t>
            </a:r>
          </a:p>
          <a:p>
            <a:pPr>
              <a:lnSpc>
                <a:spcPct val="105000"/>
              </a:lnSpc>
              <a:spcBef>
                <a:spcPct val="50000"/>
              </a:spcBef>
              <a:buClr>
                <a:schemeClr val="tx1"/>
              </a:buClr>
              <a:buSzPct val="60000"/>
              <a:buFont typeface="Wingdings" pitchFamily="2" charset="2"/>
              <a:buChar char="l"/>
            </a:pPr>
            <a:r>
              <a:rPr lang="en-US" altLang="zh-CN" dirty="0">
                <a:latin typeface="Times New Roman" pitchFamily="18" charset="0"/>
                <a:sym typeface="Symbol" pitchFamily="18" charset="2"/>
              </a:rPr>
              <a:t>(S#,C#)</a:t>
            </a:r>
            <a:r>
              <a:rPr lang="zh-CN" altLang="en-US" dirty="0">
                <a:latin typeface="Times New Roman" pitchFamily="18" charset="0"/>
                <a:sym typeface="Symbol" pitchFamily="18" charset="2"/>
              </a:rPr>
              <a:t>或者</a:t>
            </a:r>
            <a:r>
              <a:rPr lang="en-US" altLang="zh-CN" dirty="0">
                <a:latin typeface="Times New Roman" pitchFamily="18" charset="0"/>
                <a:sym typeface="Symbol" pitchFamily="18" charset="2"/>
              </a:rPr>
              <a:t>(C#,O)</a:t>
            </a:r>
            <a:r>
              <a:rPr lang="zh-CN" altLang="en-US" dirty="0">
                <a:latin typeface="Times New Roman" pitchFamily="18" charset="0"/>
                <a:sym typeface="Symbol" pitchFamily="18" charset="2"/>
              </a:rPr>
              <a:t>都可以作为候选码</a:t>
            </a:r>
          </a:p>
          <a:p>
            <a:pPr>
              <a:lnSpc>
                <a:spcPct val="105000"/>
              </a:lnSpc>
              <a:spcBef>
                <a:spcPct val="50000"/>
              </a:spcBef>
              <a:buClr>
                <a:schemeClr val="tx1"/>
              </a:buClr>
              <a:buSzPct val="60000"/>
              <a:buFont typeface="Wingdings" pitchFamily="2" charset="2"/>
              <a:buChar char="l"/>
            </a:pPr>
            <a:r>
              <a:rPr lang="zh-CN" altLang="en-US" dirty="0">
                <a:latin typeface="Times New Roman" pitchFamily="18" charset="0"/>
                <a:sym typeface="Symbol" pitchFamily="18" charset="2"/>
              </a:rPr>
              <a:t>不存在非主属性对码传递依赖或部分依赖，</a:t>
            </a:r>
            <a:r>
              <a:rPr lang="en-US" altLang="zh-CN" dirty="0">
                <a:latin typeface="Times New Roman" pitchFamily="18" charset="0"/>
                <a:sym typeface="Symbol" pitchFamily="18" charset="2"/>
              </a:rPr>
              <a:t>SCO∈ 3NF</a:t>
            </a:r>
          </a:p>
        </p:txBody>
      </p:sp>
      <p:sp>
        <p:nvSpPr>
          <p:cNvPr id="64516" name="Text Box 4"/>
          <p:cNvSpPr txBox="1">
            <a:spLocks noChangeArrowheads="1"/>
          </p:cNvSpPr>
          <p:nvPr/>
        </p:nvSpPr>
        <p:spPr bwMode="auto">
          <a:xfrm>
            <a:off x="288925" y="4313238"/>
            <a:ext cx="8550275" cy="830997"/>
          </a:xfrm>
          <a:prstGeom prst="rect">
            <a:avLst/>
          </a:prstGeom>
          <a:noFill/>
          <a:ln w="9525">
            <a:noFill/>
            <a:miter lim="800000"/>
            <a:headEnd/>
            <a:tailEnd/>
          </a:ln>
        </p:spPr>
        <p:txBody>
          <a:bodyPr>
            <a:spAutoFit/>
          </a:bodyPr>
          <a:lstStyle/>
          <a:p>
            <a:r>
              <a:rPr lang="zh-CN" altLang="en-US" b="1" dirty="0">
                <a:solidFill>
                  <a:srgbClr val="FF0000"/>
                </a:solidFill>
                <a:latin typeface="微软雅黑" panose="020B0503020204020204" pitchFamily="34" charset="-122"/>
                <a:ea typeface="微软雅黑" panose="020B0503020204020204" pitchFamily="34" charset="-122"/>
              </a:rPr>
              <a:t>问题判定的关键环节：</a:t>
            </a:r>
          </a:p>
          <a:p>
            <a:r>
              <a:rPr lang="zh-CN" altLang="en-US" dirty="0">
                <a:solidFill>
                  <a:srgbClr val="FF0000"/>
                </a:solidFill>
              </a:rPr>
              <a:t>      分析属性间的依赖关联，找出关系的</a:t>
            </a:r>
            <a:r>
              <a:rPr lang="zh-CN" altLang="en-US" b="1" dirty="0">
                <a:solidFill>
                  <a:srgbClr val="FF0000"/>
                </a:solidFill>
                <a:latin typeface="微软雅黑" panose="020B0503020204020204" pitchFamily="34" charset="-122"/>
                <a:ea typeface="微软雅黑" panose="020B0503020204020204" pitchFamily="34" charset="-122"/>
              </a:rPr>
              <a:t>候选码</a:t>
            </a:r>
            <a:r>
              <a:rPr lang="zh-CN" altLang="en-US" dirty="0">
                <a:solidFill>
                  <a:srgbClr val="FF0000"/>
                </a:solidFill>
              </a:rPr>
              <a:t>。</a:t>
            </a:r>
          </a:p>
        </p:txBody>
      </p:sp>
      <p:sp>
        <p:nvSpPr>
          <p:cNvPr id="5" name="灯片编号占位符 4"/>
          <p:cNvSpPr>
            <a:spLocks noGrp="1"/>
          </p:cNvSpPr>
          <p:nvPr>
            <p:ph type="sldNum" sz="quarter" idx="12"/>
          </p:nvPr>
        </p:nvSpPr>
        <p:spPr/>
        <p:txBody>
          <a:bodyPr/>
          <a:lstStyle/>
          <a:p>
            <a:pPr>
              <a:defRPr/>
            </a:pPr>
            <a:fld id="{3CDA8503-E2B7-4CAF-A138-B0A1925D34E6}" type="slidenum">
              <a:rPr lang="en-US" altLang="zh-CN" smtClean="0"/>
              <a:pPr>
                <a:defRPr/>
              </a:pPr>
              <a:t>34</a:t>
            </a:fld>
            <a:endParaRPr lang="en-US" altLang="zh-CN"/>
          </a:p>
        </p:txBody>
      </p:sp>
      <p:sp>
        <p:nvSpPr>
          <p:cNvPr id="6" name="矩形 5"/>
          <p:cNvSpPr/>
          <p:nvPr/>
        </p:nvSpPr>
        <p:spPr>
          <a:xfrm>
            <a:off x="285720" y="3643314"/>
            <a:ext cx="6929486" cy="480131"/>
          </a:xfrm>
          <a:prstGeom prst="rect">
            <a:avLst/>
          </a:prstGeom>
        </p:spPr>
        <p:txBody>
          <a:bodyPr wrap="square">
            <a:spAutoFit/>
          </a:bodyPr>
          <a:lstStyle/>
          <a:p>
            <a:pPr>
              <a:lnSpc>
                <a:spcPct val="105000"/>
              </a:lnSpc>
              <a:spcBef>
                <a:spcPct val="50000"/>
              </a:spcBef>
              <a:buClr>
                <a:schemeClr val="tx1"/>
              </a:buClr>
              <a:buSzPct val="60000"/>
              <a:buFont typeface="Wingdings" pitchFamily="2" charset="2"/>
              <a:buChar char="l"/>
            </a:pPr>
            <a:r>
              <a:rPr lang="zh-CN" altLang="en-US" dirty="0">
                <a:latin typeface="Times New Roman" pitchFamily="18" charset="0"/>
                <a:sym typeface="Symbol" pitchFamily="18" charset="2"/>
              </a:rPr>
              <a:t>没有其他决定因素，</a:t>
            </a:r>
            <a:r>
              <a:rPr lang="en-US" altLang="zh-CN" dirty="0">
                <a:latin typeface="Times New Roman" pitchFamily="18" charset="0"/>
                <a:sym typeface="Symbol" pitchFamily="18" charset="2"/>
              </a:rPr>
              <a:t>SCO ∈BCNF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6"/>
                                        </p:tgtEl>
                                        <p:attrNameLst>
                                          <p:attrName>style.visibility</p:attrName>
                                        </p:attrNameLst>
                                      </p:cBhvr>
                                      <p:to>
                                        <p:strVal val="visible"/>
                                      </p:to>
                                    </p:set>
                                    <p:anim calcmode="lin" valueType="num">
                                      <p:cBhvr additive="base">
                                        <p:cTn id="19" dur="500" fill="hold"/>
                                        <p:tgtEl>
                                          <p:spTgt spid="64516"/>
                                        </p:tgtEl>
                                        <p:attrNameLst>
                                          <p:attrName>ppt_x</p:attrName>
                                        </p:attrNameLst>
                                      </p:cBhvr>
                                      <p:tavLst>
                                        <p:tav tm="0">
                                          <p:val>
                                            <p:strVal val="#ppt_x"/>
                                          </p:val>
                                        </p:tav>
                                        <p:tav tm="100000">
                                          <p:val>
                                            <p:strVal val="#ppt_x"/>
                                          </p:val>
                                        </p:tav>
                                      </p:tavLst>
                                    </p:anim>
                                    <p:anim calcmode="lin" valueType="num">
                                      <p:cBhvr additive="base">
                                        <p:cTn id="20"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12725" y="736600"/>
            <a:ext cx="8626475" cy="1200329"/>
          </a:xfrm>
          <a:prstGeom prst="rect">
            <a:avLst/>
          </a:prstGeom>
          <a:noFill/>
          <a:ln w="9525">
            <a:noFill/>
            <a:miter lim="800000"/>
            <a:headEnd/>
            <a:tailEnd/>
          </a:ln>
        </p:spPr>
        <p:txBody>
          <a:bodyPr>
            <a:spAutoFit/>
          </a:bodyPr>
          <a:lstStyle/>
          <a:p>
            <a:r>
              <a:rPr lang="en-US" altLang="zh-CN" b="1" dirty="0">
                <a:ea typeface="黑体" pitchFamily="49" charset="-122"/>
              </a:rPr>
              <a:t>6.2  </a:t>
            </a:r>
            <a:r>
              <a:rPr lang="zh-CN" altLang="en-US" b="1" dirty="0">
                <a:ea typeface="黑体" pitchFamily="49" charset="-122"/>
              </a:rPr>
              <a:t>总结</a:t>
            </a:r>
          </a:p>
          <a:p>
            <a:r>
              <a:rPr lang="en-US" altLang="zh-CN" dirty="0"/>
              <a:t>1</a:t>
            </a:r>
            <a:r>
              <a:rPr lang="zh-CN" altLang="en-US" dirty="0">
                <a:latin typeface="Times New Roman" pitchFamily="18" charset="0"/>
              </a:rPr>
              <a:t>、关系规范化进程</a:t>
            </a:r>
            <a:endParaRPr lang="zh-CN" altLang="en-US" dirty="0"/>
          </a:p>
          <a:p>
            <a:r>
              <a:rPr lang="zh-CN" altLang="en-US" dirty="0"/>
              <a:t>	</a:t>
            </a:r>
            <a:r>
              <a:rPr lang="zh-CN" altLang="en-US" dirty="0">
                <a:latin typeface="Times New Roman" pitchFamily="18" charset="0"/>
              </a:rPr>
              <a:t>非规范关系</a:t>
            </a:r>
          </a:p>
        </p:txBody>
      </p:sp>
      <p:sp>
        <p:nvSpPr>
          <p:cNvPr id="50179" name="Line 3"/>
          <p:cNvSpPr>
            <a:spLocks noChangeShapeType="1"/>
          </p:cNvSpPr>
          <p:nvPr/>
        </p:nvSpPr>
        <p:spPr bwMode="auto">
          <a:xfrm>
            <a:off x="1066800" y="1543050"/>
            <a:ext cx="0" cy="46482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7892" name="Rectangle 4"/>
          <p:cNvSpPr>
            <a:spLocks noChangeArrowheads="1"/>
          </p:cNvSpPr>
          <p:nvPr/>
        </p:nvSpPr>
        <p:spPr bwMode="auto">
          <a:xfrm>
            <a:off x="762000" y="5567363"/>
            <a:ext cx="68580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进一步消去主属性对候选</a:t>
            </a:r>
            <a:r>
              <a:rPr lang="en-US" altLang="zh-CN" dirty="0"/>
              <a:t>KEY</a:t>
            </a:r>
            <a:r>
              <a:rPr lang="zh-CN" altLang="en-US" dirty="0">
                <a:latin typeface="Times New Roman" pitchFamily="18" charset="0"/>
              </a:rPr>
              <a:t>的部分和传递</a:t>
            </a:r>
            <a:r>
              <a:rPr lang="en-US" altLang="zh-CN" dirty="0"/>
              <a:t>fd</a:t>
            </a:r>
          </a:p>
          <a:p>
            <a:pPr marL="381000" lvl="2">
              <a:spcBef>
                <a:spcPct val="50000"/>
              </a:spcBef>
            </a:pPr>
            <a:r>
              <a:rPr lang="en-US" altLang="zh-CN" dirty="0"/>
              <a:t>     BCNF </a:t>
            </a:r>
          </a:p>
        </p:txBody>
      </p:sp>
      <p:sp>
        <p:nvSpPr>
          <p:cNvPr id="37893" name="Rectangle 5"/>
          <p:cNvSpPr>
            <a:spLocks noChangeArrowheads="1"/>
          </p:cNvSpPr>
          <p:nvPr/>
        </p:nvSpPr>
        <p:spPr bwMode="auto">
          <a:xfrm>
            <a:off x="762000" y="4438650"/>
            <a:ext cx="62484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进一步消去非主属性对候选</a:t>
            </a:r>
            <a:r>
              <a:rPr lang="en-US" altLang="zh-CN" dirty="0"/>
              <a:t>KEY</a:t>
            </a:r>
            <a:r>
              <a:rPr lang="zh-CN" altLang="en-US" dirty="0">
                <a:latin typeface="Times New Roman" pitchFamily="18" charset="0"/>
              </a:rPr>
              <a:t>的传递</a:t>
            </a:r>
            <a:r>
              <a:rPr lang="en-US" altLang="zh-CN" dirty="0"/>
              <a:t>fd</a:t>
            </a:r>
          </a:p>
          <a:p>
            <a:pPr marL="381000" lvl="2">
              <a:spcBef>
                <a:spcPct val="50000"/>
              </a:spcBef>
            </a:pPr>
            <a:r>
              <a:rPr lang="en-US" altLang="zh-CN" dirty="0"/>
              <a:t>     3NF</a:t>
            </a:r>
          </a:p>
        </p:txBody>
      </p:sp>
      <p:sp>
        <p:nvSpPr>
          <p:cNvPr id="37894" name="Rectangle 6"/>
          <p:cNvSpPr>
            <a:spLocks noChangeArrowheads="1"/>
          </p:cNvSpPr>
          <p:nvPr/>
        </p:nvSpPr>
        <p:spPr bwMode="auto">
          <a:xfrm>
            <a:off x="762000" y="3295650"/>
            <a:ext cx="59436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消去非主属性对候选</a:t>
            </a:r>
            <a:r>
              <a:rPr lang="en-US" altLang="zh-CN" dirty="0"/>
              <a:t>KEY</a:t>
            </a:r>
            <a:r>
              <a:rPr lang="zh-CN" altLang="en-US" dirty="0">
                <a:latin typeface="Times New Roman" pitchFamily="18" charset="0"/>
              </a:rPr>
              <a:t>的部分</a:t>
            </a:r>
            <a:r>
              <a:rPr lang="en-US" altLang="zh-CN" dirty="0"/>
              <a:t>fd</a:t>
            </a:r>
          </a:p>
          <a:p>
            <a:pPr marL="381000" lvl="2">
              <a:spcBef>
                <a:spcPct val="50000"/>
              </a:spcBef>
            </a:pPr>
            <a:r>
              <a:rPr lang="en-US" altLang="zh-CN" dirty="0"/>
              <a:t>     2NF</a:t>
            </a:r>
          </a:p>
        </p:txBody>
      </p:sp>
      <p:sp>
        <p:nvSpPr>
          <p:cNvPr id="37895" name="Rectangle 7"/>
          <p:cNvSpPr>
            <a:spLocks noChangeArrowheads="1"/>
          </p:cNvSpPr>
          <p:nvPr/>
        </p:nvSpPr>
        <p:spPr bwMode="auto">
          <a:xfrm>
            <a:off x="1143000" y="2138363"/>
            <a:ext cx="5943600" cy="1015663"/>
          </a:xfrm>
          <a:prstGeom prst="rect">
            <a:avLst/>
          </a:prstGeom>
          <a:noFill/>
          <a:ln w="9525">
            <a:noFill/>
            <a:miter lim="800000"/>
            <a:headEnd/>
            <a:tailEnd/>
          </a:ln>
        </p:spPr>
        <p:txBody>
          <a:bodyPr>
            <a:spAutoFit/>
          </a:bodyPr>
          <a:lstStyle/>
          <a:p>
            <a:pPr>
              <a:spcBef>
                <a:spcPct val="50000"/>
              </a:spcBef>
            </a:pPr>
            <a:r>
              <a:rPr lang="zh-CN" altLang="en-US" dirty="0">
                <a:latin typeface="Times New Roman" pitchFamily="18" charset="0"/>
              </a:rPr>
              <a:t>去掉嵌套属性、重复组</a:t>
            </a:r>
            <a:endParaRPr lang="zh-CN" altLang="en-US" dirty="0"/>
          </a:p>
          <a:p>
            <a:pPr>
              <a:spcBef>
                <a:spcPct val="50000"/>
              </a:spcBef>
            </a:pPr>
            <a:r>
              <a:rPr lang="en-US" altLang="zh-CN" dirty="0"/>
              <a:t>     1NF</a:t>
            </a:r>
          </a:p>
        </p:txBody>
      </p:sp>
      <p:sp>
        <p:nvSpPr>
          <p:cNvPr id="8" name="灯片编号占位符 7"/>
          <p:cNvSpPr>
            <a:spLocks noGrp="1"/>
          </p:cNvSpPr>
          <p:nvPr>
            <p:ph type="sldNum" sz="quarter" idx="12"/>
          </p:nvPr>
        </p:nvSpPr>
        <p:spPr/>
        <p:txBody>
          <a:bodyPr/>
          <a:lstStyle/>
          <a:p>
            <a:pPr>
              <a:defRPr/>
            </a:pPr>
            <a:fld id="{A908B950-F7A6-48D3-AA86-C71A287F0123}" type="slidenum">
              <a:rPr lang="en-US" altLang="zh-CN" smtClean="0"/>
              <a:pPr>
                <a:defRPr/>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additive="base">
                                        <p:cTn id="7" dur="500" fill="hold"/>
                                        <p:tgtEl>
                                          <p:spTgt spid="37895"/>
                                        </p:tgtEl>
                                        <p:attrNameLst>
                                          <p:attrName>ppt_x</p:attrName>
                                        </p:attrNameLst>
                                      </p:cBhvr>
                                      <p:tavLst>
                                        <p:tav tm="0">
                                          <p:val>
                                            <p:strVal val="1+#ppt_w/2"/>
                                          </p:val>
                                        </p:tav>
                                        <p:tav tm="100000">
                                          <p:val>
                                            <p:strVal val="#ppt_x"/>
                                          </p:val>
                                        </p:tav>
                                      </p:tavLst>
                                    </p:anim>
                                    <p:anim calcmode="lin" valueType="num">
                                      <p:cBhvr additive="base">
                                        <p:cTn id="8"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894"/>
                                        </p:tgtEl>
                                        <p:attrNameLst>
                                          <p:attrName>style.visibility</p:attrName>
                                        </p:attrNameLst>
                                      </p:cBhvr>
                                      <p:to>
                                        <p:strVal val="visible"/>
                                      </p:to>
                                    </p:set>
                                    <p:anim calcmode="lin" valueType="num">
                                      <p:cBhvr additive="base">
                                        <p:cTn id="13" dur="500" fill="hold"/>
                                        <p:tgtEl>
                                          <p:spTgt spid="37894"/>
                                        </p:tgtEl>
                                        <p:attrNameLst>
                                          <p:attrName>ppt_x</p:attrName>
                                        </p:attrNameLst>
                                      </p:cBhvr>
                                      <p:tavLst>
                                        <p:tav tm="0">
                                          <p:val>
                                            <p:strVal val="1+#ppt_w/2"/>
                                          </p:val>
                                        </p:tav>
                                        <p:tav tm="100000">
                                          <p:val>
                                            <p:strVal val="#ppt_x"/>
                                          </p:val>
                                        </p:tav>
                                      </p:tavLst>
                                    </p:anim>
                                    <p:anim calcmode="lin" valueType="num">
                                      <p:cBhvr additive="base">
                                        <p:cTn id="14"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893"/>
                                        </p:tgtEl>
                                        <p:attrNameLst>
                                          <p:attrName>style.visibility</p:attrName>
                                        </p:attrNameLst>
                                      </p:cBhvr>
                                      <p:to>
                                        <p:strVal val="visible"/>
                                      </p:to>
                                    </p:set>
                                    <p:anim calcmode="lin" valueType="num">
                                      <p:cBhvr additive="base">
                                        <p:cTn id="19" dur="500" fill="hold"/>
                                        <p:tgtEl>
                                          <p:spTgt spid="37893"/>
                                        </p:tgtEl>
                                        <p:attrNameLst>
                                          <p:attrName>ppt_x</p:attrName>
                                        </p:attrNameLst>
                                      </p:cBhvr>
                                      <p:tavLst>
                                        <p:tav tm="0">
                                          <p:val>
                                            <p:strVal val="1+#ppt_w/2"/>
                                          </p:val>
                                        </p:tav>
                                        <p:tav tm="100000">
                                          <p:val>
                                            <p:strVal val="#ppt_x"/>
                                          </p:val>
                                        </p:tav>
                                      </p:tavLst>
                                    </p:anim>
                                    <p:anim calcmode="lin" valueType="num">
                                      <p:cBhvr additive="base">
                                        <p:cTn id="20"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892"/>
                                        </p:tgtEl>
                                        <p:attrNameLst>
                                          <p:attrName>style.visibility</p:attrName>
                                        </p:attrNameLst>
                                      </p:cBhvr>
                                      <p:to>
                                        <p:strVal val="visible"/>
                                      </p:to>
                                    </p:set>
                                    <p:anim calcmode="lin" valueType="num">
                                      <p:cBhvr additive="base">
                                        <p:cTn id="25" dur="500" fill="hold"/>
                                        <p:tgtEl>
                                          <p:spTgt spid="37892"/>
                                        </p:tgtEl>
                                        <p:attrNameLst>
                                          <p:attrName>ppt_x</p:attrName>
                                        </p:attrNameLst>
                                      </p:cBhvr>
                                      <p:tavLst>
                                        <p:tav tm="0">
                                          <p:val>
                                            <p:strVal val="1+#ppt_w/2"/>
                                          </p:val>
                                        </p:tav>
                                        <p:tav tm="100000">
                                          <p:val>
                                            <p:strVal val="#ppt_x"/>
                                          </p:val>
                                        </p:tav>
                                      </p:tavLst>
                                    </p:anim>
                                    <p:anim calcmode="lin" valueType="num">
                                      <p:cBhvr additive="base">
                                        <p:cTn id="26"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utoUpdateAnimBg="0"/>
      <p:bldP spid="37894" grpId="0" autoUpdateAnimBg="0"/>
      <p:bldP spid="3789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12725" y="731838"/>
            <a:ext cx="8550275" cy="4967514"/>
          </a:xfrm>
          <a:prstGeom prst="rect">
            <a:avLst/>
          </a:prstGeom>
          <a:noFill/>
          <a:ln w="9525">
            <a:noFill/>
            <a:miter lim="800000"/>
            <a:headEnd/>
            <a:tailEnd/>
          </a:ln>
        </p:spPr>
        <p:txBody>
          <a:bodyPr>
            <a:spAutoFit/>
          </a:bodyPr>
          <a:lstStyle/>
          <a:p>
            <a:pPr>
              <a:lnSpc>
                <a:spcPct val="120000"/>
              </a:lnSpc>
            </a:pPr>
            <a:r>
              <a:rPr lang="en-US" altLang="zh-CN" dirty="0"/>
              <a:t>2</a:t>
            </a:r>
            <a:r>
              <a:rPr lang="zh-CN" altLang="en-US" dirty="0">
                <a:latin typeface="Times New Roman" pitchFamily="18" charset="0"/>
              </a:rPr>
              <a:t>、结论</a:t>
            </a:r>
            <a:endParaRPr lang="zh-CN" altLang="en-US" dirty="0"/>
          </a:p>
          <a:p>
            <a:pPr>
              <a:lnSpc>
                <a:spcPct val="120000"/>
              </a:lnSpc>
            </a:pPr>
            <a:r>
              <a:rPr lang="en-US" altLang="zh-CN" dirty="0"/>
              <a:t>1</a:t>
            </a:r>
            <a:r>
              <a:rPr lang="zh-CN" altLang="en-US" dirty="0">
                <a:latin typeface="Times New Roman" pitchFamily="18" charset="0"/>
              </a:rPr>
              <a:t>）</a:t>
            </a:r>
            <a:r>
              <a:rPr lang="en-US" altLang="zh-CN" dirty="0"/>
              <a:t>3NF</a:t>
            </a:r>
            <a:r>
              <a:rPr lang="zh-CN" altLang="en-US" dirty="0">
                <a:latin typeface="Times New Roman" pitchFamily="18" charset="0"/>
              </a:rPr>
              <a:t>必定为</a:t>
            </a:r>
            <a:r>
              <a:rPr lang="en-US" altLang="zh-CN" dirty="0"/>
              <a:t>2NF</a:t>
            </a:r>
            <a:r>
              <a:rPr lang="zh-CN" altLang="en-US" dirty="0">
                <a:latin typeface="Times New Roman" pitchFamily="18" charset="0"/>
              </a:rPr>
              <a:t>和</a:t>
            </a:r>
            <a:r>
              <a:rPr lang="en-US" altLang="zh-CN" dirty="0"/>
              <a:t>1NF</a:t>
            </a:r>
            <a:r>
              <a:rPr lang="zh-CN" altLang="en-US" dirty="0">
                <a:latin typeface="Times New Roman" pitchFamily="18" charset="0"/>
              </a:rPr>
              <a:t>，反之不一定；</a:t>
            </a:r>
            <a:endParaRPr lang="zh-CN" altLang="en-US" dirty="0"/>
          </a:p>
          <a:p>
            <a:pPr>
              <a:lnSpc>
                <a:spcPct val="120000"/>
              </a:lnSpc>
            </a:pPr>
            <a:r>
              <a:rPr lang="en-US" altLang="zh-CN" dirty="0"/>
              <a:t>2</a:t>
            </a:r>
            <a:r>
              <a:rPr lang="zh-CN" altLang="en-US" dirty="0">
                <a:latin typeface="Times New Roman" pitchFamily="18" charset="0"/>
              </a:rPr>
              <a:t>）</a:t>
            </a:r>
            <a:r>
              <a:rPr lang="en-US" altLang="zh-CN" dirty="0"/>
              <a:t>BCNF</a:t>
            </a:r>
            <a:r>
              <a:rPr lang="zh-CN" altLang="en-US" dirty="0">
                <a:latin typeface="Times New Roman" pitchFamily="18" charset="0"/>
              </a:rPr>
              <a:t>必为</a:t>
            </a:r>
            <a:r>
              <a:rPr lang="en-US" altLang="zh-CN" dirty="0"/>
              <a:t>3NF</a:t>
            </a:r>
            <a:r>
              <a:rPr lang="zh-CN" altLang="en-US" dirty="0">
                <a:latin typeface="Times New Roman" pitchFamily="18" charset="0"/>
              </a:rPr>
              <a:t>，反之不一定；</a:t>
            </a:r>
            <a:endParaRPr lang="zh-CN" altLang="en-US" dirty="0"/>
          </a:p>
          <a:p>
            <a:pPr>
              <a:lnSpc>
                <a:spcPct val="120000"/>
              </a:lnSpc>
            </a:pPr>
            <a:r>
              <a:rPr lang="en-US" altLang="zh-CN" dirty="0"/>
              <a:t>3</a:t>
            </a:r>
            <a:r>
              <a:rPr lang="zh-CN" altLang="en-US" dirty="0">
                <a:latin typeface="Times New Roman" pitchFamily="18" charset="0"/>
              </a:rPr>
              <a:t>）</a:t>
            </a:r>
            <a:r>
              <a:rPr lang="en-US" altLang="zh-CN" dirty="0"/>
              <a:t>3NF</a:t>
            </a:r>
            <a:r>
              <a:rPr lang="zh-CN" altLang="en-US" dirty="0">
                <a:latin typeface="Times New Roman" pitchFamily="18" charset="0"/>
              </a:rPr>
              <a:t>已在很大程度上控制了数据冗余；</a:t>
            </a:r>
            <a:endParaRPr lang="zh-CN" altLang="en-US" dirty="0"/>
          </a:p>
          <a:p>
            <a:pPr>
              <a:lnSpc>
                <a:spcPct val="120000"/>
              </a:lnSpc>
            </a:pPr>
            <a:r>
              <a:rPr lang="en-US" altLang="zh-CN" dirty="0"/>
              <a:t>4</a:t>
            </a:r>
            <a:r>
              <a:rPr lang="zh-CN" altLang="en-US" dirty="0">
                <a:latin typeface="Times New Roman" pitchFamily="18" charset="0"/>
              </a:rPr>
              <a:t>）</a:t>
            </a:r>
            <a:r>
              <a:rPr lang="en-US" altLang="zh-CN" dirty="0"/>
              <a:t>3NF</a:t>
            </a:r>
            <a:r>
              <a:rPr lang="zh-CN" altLang="en-US" dirty="0">
                <a:latin typeface="Times New Roman" pitchFamily="18" charset="0"/>
              </a:rPr>
              <a:t>已在很大程度上消去了插入和删除操作异常；</a:t>
            </a:r>
            <a:endParaRPr lang="zh-CN" altLang="en-US" dirty="0"/>
          </a:p>
          <a:p>
            <a:pPr>
              <a:lnSpc>
                <a:spcPct val="120000"/>
              </a:lnSpc>
            </a:pPr>
            <a:r>
              <a:rPr lang="en-US" altLang="zh-CN" dirty="0"/>
              <a:t>5</a:t>
            </a:r>
            <a:r>
              <a:rPr lang="zh-CN" altLang="en-US" dirty="0">
                <a:latin typeface="Times New Roman" pitchFamily="18" charset="0"/>
              </a:rPr>
              <a:t>）</a:t>
            </a:r>
            <a:r>
              <a:rPr lang="en-US" altLang="zh-CN" dirty="0"/>
              <a:t>3NF</a:t>
            </a:r>
            <a:r>
              <a:rPr lang="zh-CN" altLang="en-US" dirty="0">
                <a:latin typeface="Times New Roman" pitchFamily="18" charset="0"/>
              </a:rPr>
              <a:t>分解仍不够彻底（可能存在主属性对候选码的部分</a:t>
            </a:r>
            <a:r>
              <a:rPr lang="en-US" altLang="zh-CN" dirty="0"/>
              <a:t>fd</a:t>
            </a:r>
            <a:r>
              <a:rPr lang="zh-CN" altLang="en-US" dirty="0">
                <a:latin typeface="Times New Roman" pitchFamily="18" charset="0"/>
              </a:rPr>
              <a:t>和传递</a:t>
            </a:r>
            <a:r>
              <a:rPr lang="en-US" altLang="zh-CN" dirty="0"/>
              <a:t>fd</a:t>
            </a:r>
            <a:r>
              <a:rPr lang="zh-CN" altLang="en-US" dirty="0">
                <a:latin typeface="Times New Roman" pitchFamily="18" charset="0"/>
              </a:rPr>
              <a:t>）；</a:t>
            </a:r>
            <a:endParaRPr lang="zh-CN" altLang="en-US" dirty="0"/>
          </a:p>
          <a:p>
            <a:pPr>
              <a:lnSpc>
                <a:spcPct val="120000"/>
              </a:lnSpc>
            </a:pPr>
            <a:r>
              <a:rPr lang="en-US" altLang="zh-CN" dirty="0"/>
              <a:t>6</a:t>
            </a:r>
            <a:r>
              <a:rPr lang="zh-CN" altLang="en-US" dirty="0">
                <a:latin typeface="Times New Roman" pitchFamily="18" charset="0"/>
              </a:rPr>
              <a:t>）在</a:t>
            </a:r>
            <a:r>
              <a:rPr lang="zh-CN" altLang="en-US" dirty="0">
                <a:solidFill>
                  <a:srgbClr val="FF0000"/>
                </a:solidFill>
                <a:latin typeface="Times New Roman" pitchFamily="18" charset="0"/>
              </a:rPr>
              <a:t>函数依赖</a:t>
            </a:r>
            <a:r>
              <a:rPr lang="zh-CN" altLang="en-US" dirty="0">
                <a:latin typeface="Times New Roman" pitchFamily="18" charset="0"/>
              </a:rPr>
              <a:t>范围内，</a:t>
            </a:r>
            <a:r>
              <a:rPr lang="en-US" altLang="zh-CN" dirty="0">
                <a:solidFill>
                  <a:srgbClr val="FF0000"/>
                </a:solidFill>
              </a:rPr>
              <a:t>BCNF</a:t>
            </a:r>
            <a:r>
              <a:rPr lang="zh-CN" altLang="en-US" dirty="0">
                <a:latin typeface="Times New Roman" pitchFamily="18" charset="0"/>
              </a:rPr>
              <a:t>已完全消去了插入删除异常；</a:t>
            </a:r>
            <a:endParaRPr lang="zh-CN" altLang="en-US" dirty="0"/>
          </a:p>
          <a:p>
            <a:pPr>
              <a:lnSpc>
                <a:spcPct val="120000"/>
              </a:lnSpc>
            </a:pPr>
            <a:r>
              <a:rPr lang="en-US" altLang="zh-CN" dirty="0"/>
              <a:t>7</a:t>
            </a:r>
            <a:r>
              <a:rPr lang="zh-CN" altLang="en-US" dirty="0">
                <a:latin typeface="Times New Roman" pitchFamily="18" charset="0"/>
              </a:rPr>
              <a:t>）范式并非越高越好；</a:t>
            </a:r>
            <a:endParaRPr lang="zh-CN" altLang="en-US" dirty="0"/>
          </a:p>
          <a:p>
            <a:pPr>
              <a:lnSpc>
                <a:spcPct val="120000"/>
              </a:lnSpc>
            </a:pPr>
            <a:r>
              <a:rPr lang="en-US" altLang="zh-CN" dirty="0"/>
              <a:t>8</a:t>
            </a:r>
            <a:r>
              <a:rPr lang="zh-CN" altLang="en-US" dirty="0">
                <a:latin typeface="Times New Roman" pitchFamily="18" charset="0"/>
              </a:rPr>
              <a:t>）依然存在其它问题（冗余垃圾，连接运算）；</a:t>
            </a:r>
            <a:endParaRPr lang="zh-CN" altLang="en-US" dirty="0"/>
          </a:p>
          <a:p>
            <a:pPr>
              <a:lnSpc>
                <a:spcPct val="120000"/>
              </a:lnSpc>
            </a:pPr>
            <a:r>
              <a:rPr lang="en-US" altLang="zh-CN" dirty="0"/>
              <a:t>9</a:t>
            </a:r>
            <a:r>
              <a:rPr lang="zh-CN" altLang="en-US" dirty="0">
                <a:latin typeface="宋体" pitchFamily="2" charset="-122"/>
              </a:rPr>
              <a:t>）</a:t>
            </a:r>
            <a:r>
              <a:rPr lang="zh-CN" altLang="en-US" dirty="0">
                <a:solidFill>
                  <a:srgbClr val="FF0000"/>
                </a:solidFill>
                <a:latin typeface="宋体" pitchFamily="2" charset="-122"/>
              </a:rPr>
              <a:t>分解不唯一</a:t>
            </a:r>
            <a:r>
              <a:rPr lang="zh-CN" altLang="en-US" dirty="0">
                <a:latin typeface="宋体" pitchFamily="2" charset="-122"/>
              </a:rPr>
              <a:t>。</a:t>
            </a:r>
            <a:r>
              <a:rPr lang="zh-CN" altLang="en-US" dirty="0"/>
              <a:t> </a:t>
            </a:r>
          </a:p>
        </p:txBody>
      </p:sp>
      <p:sp>
        <p:nvSpPr>
          <p:cNvPr id="51203" name="AutoShape 3"/>
          <p:cNvSpPr>
            <a:spLocks noChangeArrowheads="1"/>
          </p:cNvSpPr>
          <p:nvPr/>
        </p:nvSpPr>
        <p:spPr bwMode="auto">
          <a:xfrm>
            <a:off x="8458200" y="43576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2B553F4-6E33-4358-AEAF-3BC6B1CCA0A1}" type="slidenum">
              <a:rPr lang="en-US" altLang="zh-CN"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1026"/>
          <p:cNvGraphicFramePr>
            <a:graphicFrameLocks noChangeAspect="1"/>
          </p:cNvGraphicFramePr>
          <p:nvPr>
            <p:extLst>
              <p:ext uri="{D42A27DB-BD31-4B8C-83A1-F6EECF244321}">
                <p14:modId xmlns:p14="http://schemas.microsoft.com/office/powerpoint/2010/main" val="4056720956"/>
              </p:ext>
            </p:extLst>
          </p:nvPr>
        </p:nvGraphicFramePr>
        <p:xfrm>
          <a:off x="404813" y="3638550"/>
          <a:ext cx="5119687" cy="2705100"/>
        </p:xfrm>
        <a:graphic>
          <a:graphicData uri="http://schemas.openxmlformats.org/presentationml/2006/ole">
            <mc:AlternateContent xmlns:mc="http://schemas.openxmlformats.org/markup-compatibility/2006">
              <mc:Choice xmlns:v="urn:schemas-microsoft-com:vml" Requires="v">
                <p:oleObj spid="_x0000_s21110" name="Document" r:id="rId3" imgW="8261979" imgH="4351689" progId="Word.Document.8">
                  <p:embed/>
                </p:oleObj>
              </mc:Choice>
              <mc:Fallback>
                <p:oleObj name="Document" r:id="rId3" imgW="8261979" imgH="4351689" progId="Word.Document.8">
                  <p:embed/>
                  <p:pic>
                    <p:nvPicPr>
                      <p:cNvPr id="0" name="Picture 66"/>
                      <p:cNvPicPr>
                        <a:picLocks noChangeAspect="1" noChangeArrowheads="1"/>
                      </p:cNvPicPr>
                      <p:nvPr/>
                    </p:nvPicPr>
                    <p:blipFill>
                      <a:blip r:embed="rId4"/>
                      <a:srcRect/>
                      <a:stretch>
                        <a:fillRect/>
                      </a:stretch>
                    </p:blipFill>
                    <p:spPr bwMode="auto">
                      <a:xfrm>
                        <a:off x="404813" y="3638550"/>
                        <a:ext cx="5119687"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027"/>
          <p:cNvGraphicFramePr>
            <a:graphicFrameLocks noChangeAspect="1"/>
          </p:cNvGraphicFramePr>
          <p:nvPr>
            <p:extLst>
              <p:ext uri="{D42A27DB-BD31-4B8C-83A1-F6EECF244321}">
                <p14:modId xmlns:p14="http://schemas.microsoft.com/office/powerpoint/2010/main" val="3988313020"/>
              </p:ext>
            </p:extLst>
          </p:nvPr>
        </p:nvGraphicFramePr>
        <p:xfrm>
          <a:off x="395288" y="615951"/>
          <a:ext cx="4680768" cy="3171530"/>
        </p:xfrm>
        <a:graphic>
          <a:graphicData uri="http://schemas.openxmlformats.org/presentationml/2006/ole">
            <mc:AlternateContent xmlns:mc="http://schemas.openxmlformats.org/markup-compatibility/2006">
              <mc:Choice xmlns:v="urn:schemas-microsoft-com:vml" Requires="v">
                <p:oleObj spid="_x0000_s21111" name="Document" r:id="rId5" imgW="6587361" imgH="4456783" progId="Word.Document.8">
                  <p:embed/>
                </p:oleObj>
              </mc:Choice>
              <mc:Fallback>
                <p:oleObj name="Document" r:id="rId5" imgW="6587361" imgH="4456783" progId="Word.Document.8">
                  <p:embed/>
                  <p:pic>
                    <p:nvPicPr>
                      <p:cNvPr id="0" name="Picture 67"/>
                      <p:cNvPicPr>
                        <a:picLocks noChangeAspect="1" noChangeArrowheads="1"/>
                      </p:cNvPicPr>
                      <p:nvPr/>
                    </p:nvPicPr>
                    <p:blipFill>
                      <a:blip r:embed="rId6"/>
                      <a:srcRect/>
                      <a:stretch>
                        <a:fillRect/>
                      </a:stretch>
                    </p:blipFill>
                    <p:spPr bwMode="auto">
                      <a:xfrm>
                        <a:off x="395288" y="615951"/>
                        <a:ext cx="4680768" cy="3171530"/>
                      </a:xfrm>
                      <a:prstGeom prst="rect">
                        <a:avLst/>
                      </a:prstGeom>
                      <a:noFill/>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7C2217D-A884-48EB-A8EF-FCAE675DDFF8}" type="slidenum">
              <a:rPr lang="en-US" altLang="zh-CN" smtClean="0"/>
              <a:pPr>
                <a:defRPr/>
              </a:pPr>
              <a:t>37</a:t>
            </a:fld>
            <a:endParaRPr lang="en-US" altLang="zh-CN"/>
          </a:p>
        </p:txBody>
      </p:sp>
      <p:sp>
        <p:nvSpPr>
          <p:cNvPr id="5" name="圆角矩形标注 4"/>
          <p:cNvSpPr/>
          <p:nvPr/>
        </p:nvSpPr>
        <p:spPr>
          <a:xfrm>
            <a:off x="5434584" y="600991"/>
            <a:ext cx="2857520" cy="642942"/>
          </a:xfrm>
          <a:prstGeom prst="wedgeRoundRectCallout">
            <a:avLst>
              <a:gd name="adj1" fmla="val -87110"/>
              <a:gd name="adj2" fmla="val -416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分解不唯一</a:t>
            </a:r>
          </a:p>
        </p:txBody>
      </p:sp>
      <p:sp>
        <p:nvSpPr>
          <p:cNvPr id="2" name="矩形 1">
            <a:extLst>
              <a:ext uri="{FF2B5EF4-FFF2-40B4-BE49-F238E27FC236}">
                <a16:creationId xmlns:a16="http://schemas.microsoft.com/office/drawing/2014/main" id="{ABE2DE26-7351-4091-ABCF-0FB928D94DBA}"/>
              </a:ext>
            </a:extLst>
          </p:cNvPr>
          <p:cNvSpPr/>
          <p:nvPr/>
        </p:nvSpPr>
        <p:spPr>
          <a:xfrm>
            <a:off x="323528" y="3573016"/>
            <a:ext cx="8363272" cy="132780"/>
          </a:xfrm>
          <a:prstGeom prst="rect">
            <a:avLst/>
          </a:prstGeom>
          <a:solidFill>
            <a:schemeClr val="accent2"/>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gtEl>
                                        <p:attrNameLst>
                                          <p:attrName>style.visibility</p:attrName>
                                        </p:attrNameLst>
                                      </p:cBhvr>
                                      <p:to>
                                        <p:strVal val="visible"/>
                                      </p:to>
                                    </p:set>
                                    <p:anim calcmode="lin" valueType="num">
                                      <p:cBhvr additive="base">
                                        <p:cTn id="13" dur="500" fill="hold"/>
                                        <p:tgtEl>
                                          <p:spTgt spid="20482"/>
                                        </p:tgtEl>
                                        <p:attrNameLst>
                                          <p:attrName>ppt_x</p:attrName>
                                        </p:attrNameLst>
                                      </p:cBhvr>
                                      <p:tavLst>
                                        <p:tav tm="0">
                                          <p:val>
                                            <p:strVal val="#ppt_x"/>
                                          </p:val>
                                        </p:tav>
                                        <p:tav tm="100000">
                                          <p:val>
                                            <p:strVal val="#ppt_x"/>
                                          </p:val>
                                        </p:tav>
                                      </p:tavLst>
                                    </p:anim>
                                    <p:anim calcmode="lin" valueType="num">
                                      <p:cBhvr additive="base">
                                        <p:cTn id="14"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extLst>
              <p:ext uri="{D42A27DB-BD31-4B8C-83A1-F6EECF244321}">
                <p14:modId xmlns:p14="http://schemas.microsoft.com/office/powerpoint/2010/main" val="3801046322"/>
              </p:ext>
            </p:extLst>
          </p:nvPr>
        </p:nvGraphicFramePr>
        <p:xfrm>
          <a:off x="644525" y="1241425"/>
          <a:ext cx="8066088" cy="5360988"/>
        </p:xfrm>
        <a:graphic>
          <a:graphicData uri="http://schemas.openxmlformats.org/presentationml/2006/ole">
            <mc:AlternateContent xmlns:mc="http://schemas.openxmlformats.org/markup-compatibility/2006">
              <mc:Choice xmlns:v="urn:schemas-microsoft-com:vml" Requires="v">
                <p:oleObj spid="_x0000_s147772" name="Document" r:id="rId3" imgW="8601088" imgH="5713594" progId="Word.Document.8">
                  <p:embed/>
                </p:oleObj>
              </mc:Choice>
              <mc:Fallback>
                <p:oleObj name="Document" r:id="rId3" imgW="8601088" imgH="5713594" progId="Word.Document.8">
                  <p:embed/>
                  <p:pic>
                    <p:nvPicPr>
                      <p:cNvPr id="0" name="Picture 34"/>
                      <p:cNvPicPr>
                        <a:picLocks noChangeAspect="1" noChangeArrowheads="1"/>
                      </p:cNvPicPr>
                      <p:nvPr/>
                    </p:nvPicPr>
                    <p:blipFill>
                      <a:blip r:embed="rId4"/>
                      <a:srcRect/>
                      <a:stretch>
                        <a:fillRect/>
                      </a:stretch>
                    </p:blipFill>
                    <p:spPr bwMode="auto">
                      <a:xfrm>
                        <a:off x="644525" y="1241425"/>
                        <a:ext cx="8066088" cy="536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3E1F9F61-399D-4809-A89D-7653C05A2971}" type="slidenum">
              <a:rPr lang="en-US" altLang="zh-CN" smtClean="0"/>
              <a:pPr>
                <a:defRPr/>
              </a:pPr>
              <a:t>38</a:t>
            </a:fld>
            <a:endParaRPr lang="en-US" altLang="zh-CN"/>
          </a:p>
        </p:txBody>
      </p:sp>
      <p:sp>
        <p:nvSpPr>
          <p:cNvPr id="5" name="TextBox 4"/>
          <p:cNvSpPr txBox="1"/>
          <p:nvPr/>
        </p:nvSpPr>
        <p:spPr>
          <a:xfrm>
            <a:off x="602231" y="198759"/>
            <a:ext cx="2502608" cy="1015663"/>
          </a:xfrm>
          <a:prstGeom prst="rect">
            <a:avLst/>
          </a:prstGeom>
          <a:noFill/>
        </p:spPr>
        <p:txBody>
          <a:bodyPr wrap="none" rtlCol="0">
            <a:spAutoFit/>
          </a:bodyPr>
          <a:lstStyle/>
          <a:p>
            <a:r>
              <a:rPr lang="zh-CN" altLang="en-US" sz="6000" b="1" dirty="0">
                <a:solidFill>
                  <a:schemeClr val="accent3">
                    <a:lumMod val="50000"/>
                  </a:schemeClr>
                </a:solidFill>
                <a:effectLst>
                  <a:outerShdw blurRad="38100" dist="38100" dir="2700000" algn="tl">
                    <a:srgbClr val="000000">
                      <a:alpha val="43137"/>
                    </a:srgbClr>
                  </a:outerShdw>
                </a:effectLst>
                <a:latin typeface="隶书" pitchFamily="49" charset="-122"/>
                <a:ea typeface="隶书" pitchFamily="49" charset="-122"/>
              </a:rPr>
              <a:t>新问题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0"/>
          <p:cNvGraphicFramePr>
            <a:graphicFrameLocks noChangeAspect="1"/>
          </p:cNvGraphicFramePr>
          <p:nvPr/>
        </p:nvGraphicFramePr>
        <p:xfrm>
          <a:off x="1296988" y="528638"/>
          <a:ext cx="6137275" cy="4524375"/>
        </p:xfrm>
        <a:graphic>
          <a:graphicData uri="http://schemas.openxmlformats.org/presentationml/2006/ole">
            <mc:AlternateContent xmlns:mc="http://schemas.openxmlformats.org/markup-compatibility/2006">
              <mc:Choice xmlns:v="urn:schemas-microsoft-com:vml" Requires="v">
                <p:oleObj spid="_x0000_s148796" name="Document" r:id="rId3" imgW="6501384" imgH="4791456" progId="Word.Document.8">
                  <p:embed/>
                </p:oleObj>
              </mc:Choice>
              <mc:Fallback>
                <p:oleObj name="Document" r:id="rId3" imgW="6501384" imgH="4791456"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528638"/>
                        <a:ext cx="6137275"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1" name="Text Box 3"/>
          <p:cNvSpPr txBox="1">
            <a:spLocks noChangeArrowheads="1"/>
          </p:cNvSpPr>
          <p:nvPr/>
        </p:nvSpPr>
        <p:spPr bwMode="auto">
          <a:xfrm>
            <a:off x="190500" y="4664075"/>
            <a:ext cx="4730782" cy="830997"/>
          </a:xfrm>
          <a:prstGeom prst="rect">
            <a:avLst/>
          </a:prstGeom>
          <a:noFill/>
          <a:ln w="9525">
            <a:noFill/>
            <a:miter lim="800000"/>
            <a:headEnd/>
            <a:tailEnd/>
          </a:ln>
        </p:spPr>
        <p:txBody>
          <a:bodyPr wrap="none">
            <a:spAutoFit/>
          </a:bodyPr>
          <a:lstStyle/>
          <a:p>
            <a:r>
              <a:rPr lang="zh-CN" altLang="en-US" dirty="0"/>
              <a:t>教材例</a:t>
            </a:r>
            <a:r>
              <a:rPr lang="en-US" altLang="zh-CN" dirty="0"/>
              <a:t>6.10</a:t>
            </a:r>
            <a:r>
              <a:rPr lang="zh-CN" altLang="en-US" dirty="0"/>
              <a:t>：</a:t>
            </a:r>
          </a:p>
          <a:p>
            <a:r>
              <a:rPr lang="zh-CN" altLang="en-US" dirty="0"/>
              <a:t>     关系（仓库，保管员，商品）</a:t>
            </a:r>
          </a:p>
        </p:txBody>
      </p:sp>
      <p:pic>
        <p:nvPicPr>
          <p:cNvPr id="22532" name="Picture 4" descr="多值依赖"/>
          <p:cNvPicPr>
            <a:picLocks noChangeAspect="1" noChangeArrowheads="1"/>
          </p:cNvPicPr>
          <p:nvPr/>
        </p:nvPicPr>
        <p:blipFill>
          <a:blip r:embed="rId5" cstate="print"/>
          <a:srcRect/>
          <a:stretch>
            <a:fillRect/>
          </a:stretch>
        </p:blipFill>
        <p:spPr bwMode="auto">
          <a:xfrm>
            <a:off x="4114800" y="4856163"/>
            <a:ext cx="4648200" cy="16208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56CC8BFC-ECA2-4D77-BD00-28BAD0325270}"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04800" y="679450"/>
            <a:ext cx="8458200" cy="2308324"/>
          </a:xfrm>
          <a:prstGeom prst="rect">
            <a:avLst/>
          </a:prstGeom>
          <a:noFill/>
          <a:ln w="9525">
            <a:noFill/>
            <a:miter lim="800000"/>
            <a:headEnd/>
            <a:tailEnd/>
          </a:ln>
        </p:spPr>
        <p:txBody>
          <a:bodyPr>
            <a:spAutoFit/>
          </a:bodyPr>
          <a:lstStyle/>
          <a:p>
            <a:r>
              <a:rPr lang="en-US" altLang="zh-CN" b="1" dirty="0">
                <a:ea typeface="黑体" pitchFamily="49" charset="-122"/>
              </a:rPr>
              <a:t>6.1.4  </a:t>
            </a:r>
            <a:r>
              <a:rPr lang="zh-CN" altLang="en-US" b="1" dirty="0">
                <a:ea typeface="黑体" pitchFamily="49" charset="-122"/>
              </a:rPr>
              <a:t>结论</a:t>
            </a:r>
          </a:p>
          <a:p>
            <a:r>
              <a:rPr lang="zh-CN" altLang="en-US" dirty="0">
                <a:latin typeface="Times New Roman" pitchFamily="18" charset="0"/>
              </a:rPr>
              <a:t>	</a:t>
            </a:r>
            <a:r>
              <a:rPr lang="en-US" altLang="zh-CN" dirty="0">
                <a:latin typeface="Times New Roman" pitchFamily="18" charset="0"/>
              </a:rPr>
              <a:t>1.</a:t>
            </a:r>
            <a:r>
              <a:rPr lang="zh-CN" altLang="en-US" dirty="0">
                <a:latin typeface="Times New Roman" pitchFamily="18" charset="0"/>
              </a:rPr>
              <a:t>一个好的关系模式应冗余尽可能少；</a:t>
            </a:r>
            <a:endParaRPr lang="zh-CN" altLang="en-US" dirty="0"/>
          </a:p>
          <a:p>
            <a:r>
              <a:rPr lang="zh-CN" altLang="en-US" dirty="0">
                <a:latin typeface="Times New Roman" pitchFamily="18" charset="0"/>
              </a:rPr>
              <a:t>	</a:t>
            </a:r>
            <a:r>
              <a:rPr lang="en-US" altLang="zh-CN" dirty="0">
                <a:latin typeface="Times New Roman" pitchFamily="18" charset="0"/>
              </a:rPr>
              <a:t>2.</a:t>
            </a:r>
            <a:r>
              <a:rPr lang="zh-CN" altLang="en-US" dirty="0">
                <a:latin typeface="Times New Roman" pitchFamily="18" charset="0"/>
              </a:rPr>
              <a:t>一个好的关系模式应避免插入、删除异常；</a:t>
            </a:r>
            <a:endParaRPr lang="zh-CN" altLang="en-US" dirty="0"/>
          </a:p>
          <a:p>
            <a:r>
              <a:rPr lang="zh-CN" altLang="en-US" dirty="0">
                <a:latin typeface="Times New Roman" pitchFamily="18" charset="0"/>
              </a:rPr>
              <a:t>	</a:t>
            </a:r>
            <a:r>
              <a:rPr lang="en-US" altLang="zh-CN" dirty="0">
                <a:latin typeface="Times New Roman" pitchFamily="18" charset="0"/>
              </a:rPr>
              <a:t>3.</a:t>
            </a:r>
            <a:r>
              <a:rPr lang="zh-CN" altLang="en-US" dirty="0">
                <a:latin typeface="Times New Roman" pitchFamily="18" charset="0"/>
              </a:rPr>
              <a:t>原因是关系模式中</a:t>
            </a:r>
            <a:r>
              <a:rPr lang="zh-CN" altLang="en-US" dirty="0">
                <a:solidFill>
                  <a:srgbClr val="FF0000"/>
                </a:solidFill>
                <a:latin typeface="Times New Roman" pitchFamily="18" charset="0"/>
              </a:rPr>
              <a:t>存在不合适的属性间联系</a:t>
            </a:r>
            <a:r>
              <a:rPr lang="zh-CN" altLang="en-US" dirty="0">
                <a:latin typeface="Times New Roman" pitchFamily="18" charset="0"/>
              </a:rPr>
              <a:t>；</a:t>
            </a:r>
            <a:endParaRPr lang="zh-CN" altLang="en-US" dirty="0"/>
          </a:p>
          <a:p>
            <a:r>
              <a:rPr lang="zh-CN" altLang="en-US" dirty="0">
                <a:latin typeface="Times New Roman" pitchFamily="18" charset="0"/>
              </a:rPr>
              <a:t>	</a:t>
            </a:r>
            <a:r>
              <a:rPr lang="en-US" altLang="zh-CN" dirty="0">
                <a:latin typeface="Times New Roman" pitchFamily="18" charset="0"/>
              </a:rPr>
              <a:t>4.</a:t>
            </a:r>
            <a:r>
              <a:rPr lang="zh-CN" altLang="en-US" dirty="0">
                <a:latin typeface="Times New Roman" pitchFamily="18" charset="0"/>
              </a:rPr>
              <a:t>解决方法是消去不合适联系；</a:t>
            </a:r>
            <a:endParaRPr lang="zh-CN" altLang="en-US" dirty="0"/>
          </a:p>
          <a:p>
            <a:r>
              <a:rPr lang="zh-CN" altLang="en-US" dirty="0">
                <a:latin typeface="Times New Roman" pitchFamily="18" charset="0"/>
              </a:rPr>
              <a:t>	</a:t>
            </a:r>
            <a:r>
              <a:rPr lang="en-US" altLang="zh-CN" dirty="0">
                <a:latin typeface="Times New Roman" pitchFamily="18" charset="0"/>
              </a:rPr>
              <a:t>5.</a:t>
            </a:r>
            <a:r>
              <a:rPr lang="zh-CN" altLang="en-US" dirty="0">
                <a:latin typeface="Times New Roman" pitchFamily="18" charset="0"/>
              </a:rPr>
              <a:t>采用分解的策略消去。</a:t>
            </a:r>
            <a:endParaRPr lang="zh-CN" altLang="en-US" dirty="0"/>
          </a:p>
        </p:txBody>
      </p:sp>
      <p:sp>
        <p:nvSpPr>
          <p:cNvPr id="36867" name="Text Box 3"/>
          <p:cNvSpPr txBox="1">
            <a:spLocks noChangeArrowheads="1"/>
          </p:cNvSpPr>
          <p:nvPr/>
        </p:nvSpPr>
        <p:spPr bwMode="auto">
          <a:xfrm>
            <a:off x="304800" y="3060700"/>
            <a:ext cx="8534400" cy="3477875"/>
          </a:xfrm>
          <a:prstGeom prst="rect">
            <a:avLst/>
          </a:prstGeom>
          <a:noFill/>
          <a:ln w="9525">
            <a:noFill/>
            <a:miter lim="800000"/>
            <a:headEnd/>
            <a:tailEnd/>
          </a:ln>
        </p:spPr>
        <p:txBody>
          <a:bodyPr>
            <a:spAutoFit/>
          </a:bodyPr>
          <a:lstStyle/>
          <a:p>
            <a:endParaRPr lang="en-US" altLang="zh-CN" b="1" dirty="0">
              <a:latin typeface="Arial" pitchFamily="34" charset="0"/>
              <a:cs typeface="Arial" pitchFamily="34" charset="0"/>
            </a:endParaRPr>
          </a:p>
          <a:p>
            <a:r>
              <a:rPr lang="en-US" altLang="zh-CN" sz="2800" b="1" dirty="0">
                <a:latin typeface="Arial" pitchFamily="34" charset="0"/>
                <a:cs typeface="Arial" pitchFamily="34" charset="0"/>
              </a:rPr>
              <a:t>6.2  </a:t>
            </a:r>
            <a:r>
              <a:rPr lang="zh-CN" altLang="en-US" sz="2800" b="1" dirty="0">
                <a:latin typeface="Arial" pitchFamily="34" charset="0"/>
                <a:ea typeface="黑体" pitchFamily="49" charset="-122"/>
              </a:rPr>
              <a:t>规范化</a:t>
            </a:r>
            <a:endParaRPr lang="en-US" altLang="zh-CN" sz="2800" b="1" dirty="0">
              <a:latin typeface="Arial" pitchFamily="34" charset="0"/>
              <a:cs typeface="Arial" pitchFamily="34" charset="0"/>
            </a:endParaRPr>
          </a:p>
          <a:p>
            <a:r>
              <a:rPr lang="en-US" altLang="zh-CN" b="1" dirty="0">
                <a:ea typeface="黑体" pitchFamily="49" charset="-122"/>
              </a:rPr>
              <a:t>6.2.1</a:t>
            </a:r>
            <a:r>
              <a:rPr lang="zh-CN" altLang="en-US" b="1" dirty="0">
                <a:ea typeface="黑体" pitchFamily="49" charset="-122"/>
              </a:rPr>
              <a:t>函数依赖概念</a:t>
            </a:r>
            <a:r>
              <a:rPr lang="en-US" altLang="zh-CN" b="1" dirty="0">
                <a:latin typeface="Arial" pitchFamily="34" charset="0"/>
                <a:cs typeface="Arial" pitchFamily="34" charset="0"/>
              </a:rPr>
              <a:t>(functional dependency)</a:t>
            </a:r>
            <a:endParaRPr lang="zh-CN" altLang="en-US" b="1" dirty="0">
              <a:ea typeface="黑体" pitchFamily="49" charset="-122"/>
            </a:endParaRP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的子集。对于</a:t>
            </a:r>
            <a:r>
              <a:rPr lang="en-US" altLang="zh-CN" dirty="0"/>
              <a:t>R(U)</a:t>
            </a:r>
            <a:r>
              <a:rPr lang="zh-CN" altLang="en-US" dirty="0">
                <a:latin typeface="Times New Roman" pitchFamily="18" charset="0"/>
              </a:rPr>
              <a:t>的任何一个具体关系值集</a:t>
            </a:r>
            <a:r>
              <a:rPr lang="en-US" altLang="zh-CN" dirty="0"/>
              <a:t>r</a:t>
            </a:r>
            <a:r>
              <a:rPr lang="zh-CN" altLang="en-US" dirty="0">
                <a:latin typeface="Times New Roman" pitchFamily="18" charset="0"/>
              </a:rPr>
              <a:t>，</a:t>
            </a:r>
            <a:r>
              <a:rPr lang="en-US" altLang="zh-CN" dirty="0"/>
              <a:t>t</a:t>
            </a:r>
            <a:r>
              <a:rPr lang="zh-CN" altLang="en-US" dirty="0"/>
              <a:t>、</a:t>
            </a:r>
            <a:r>
              <a:rPr lang="en-US" altLang="zh-CN" dirty="0"/>
              <a:t>s</a:t>
            </a:r>
            <a:r>
              <a:rPr lang="zh-CN" altLang="en-US" dirty="0">
                <a:latin typeface="Times New Roman" pitchFamily="18" charset="0"/>
              </a:rPr>
              <a:t>是</a:t>
            </a:r>
            <a:r>
              <a:rPr lang="en-US" altLang="zh-CN" dirty="0"/>
              <a:t>r</a:t>
            </a:r>
            <a:r>
              <a:rPr lang="zh-CN" altLang="en-US" dirty="0">
                <a:latin typeface="Times New Roman" pitchFamily="18" charset="0"/>
              </a:rPr>
              <a:t>中的任意两个元组。若有</a:t>
            </a:r>
            <a:r>
              <a:rPr lang="en-US" altLang="zh-CN" dirty="0"/>
              <a:t>t[x]=s[x]</a:t>
            </a:r>
            <a:r>
              <a:rPr lang="en-US" altLang="zh-CN" dirty="0">
                <a:latin typeface="Times New Roman" pitchFamily="18" charset="0"/>
                <a:sym typeface="Symbol" pitchFamily="18" charset="2"/>
              </a:rPr>
              <a:t></a:t>
            </a:r>
            <a:r>
              <a:rPr lang="en-US" altLang="zh-CN" dirty="0"/>
              <a:t>t[y]=s[y]</a:t>
            </a:r>
            <a:r>
              <a:rPr lang="zh-CN" altLang="en-US" dirty="0">
                <a:latin typeface="Times New Roman" pitchFamily="18" charset="0"/>
              </a:rPr>
              <a:t>，则称</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endParaRPr lang="zh-CN" altLang="en-US" dirty="0"/>
          </a:p>
          <a:p>
            <a:r>
              <a:rPr lang="en-US" altLang="zh-CN" dirty="0">
                <a:solidFill>
                  <a:srgbClr val="0000CC"/>
                </a:solidFill>
              </a:rPr>
              <a:t>(</a:t>
            </a:r>
            <a:r>
              <a:rPr lang="zh-CN" altLang="en-US" dirty="0">
                <a:solidFill>
                  <a:srgbClr val="0000CC"/>
                </a:solidFill>
                <a:latin typeface="Times New Roman" pitchFamily="18" charset="0"/>
              </a:rPr>
              <a:t>任给一</a:t>
            </a:r>
            <a:r>
              <a:rPr lang="en-US" altLang="zh-CN" dirty="0">
                <a:solidFill>
                  <a:srgbClr val="0000CC"/>
                </a:solidFill>
              </a:rPr>
              <a:t>x</a:t>
            </a:r>
            <a:r>
              <a:rPr lang="zh-CN" altLang="en-US" dirty="0">
                <a:solidFill>
                  <a:srgbClr val="0000CC"/>
                </a:solidFill>
                <a:latin typeface="Times New Roman" pitchFamily="18" charset="0"/>
              </a:rPr>
              <a:t>，有唯一</a:t>
            </a:r>
            <a:r>
              <a:rPr lang="en-US" altLang="zh-CN" dirty="0">
                <a:solidFill>
                  <a:srgbClr val="0000CC"/>
                </a:solidFill>
              </a:rPr>
              <a:t>y</a:t>
            </a:r>
            <a:r>
              <a:rPr lang="zh-CN" altLang="en-US" dirty="0">
                <a:solidFill>
                  <a:srgbClr val="0000CC"/>
                </a:solidFill>
                <a:latin typeface="Times New Roman" pitchFamily="18" charset="0"/>
              </a:rPr>
              <a:t>与之对应，则</a:t>
            </a:r>
            <a:r>
              <a:rPr lang="en-US" altLang="zh-CN" dirty="0">
                <a:solidFill>
                  <a:srgbClr val="0000CC"/>
                </a:solidFill>
              </a:rPr>
              <a:t>x</a:t>
            </a:r>
            <a:r>
              <a:rPr lang="en-US" altLang="zh-CN" dirty="0">
                <a:solidFill>
                  <a:srgbClr val="0000CC"/>
                </a:solidFill>
                <a:latin typeface="Times New Roman" pitchFamily="18" charset="0"/>
                <a:sym typeface="Symbol" pitchFamily="18" charset="2"/>
              </a:rPr>
              <a:t></a:t>
            </a:r>
            <a:r>
              <a:rPr lang="en-US" altLang="zh-CN" dirty="0">
                <a:solidFill>
                  <a:srgbClr val="0000CC"/>
                </a:solidFill>
              </a:rPr>
              <a:t>y)</a:t>
            </a:r>
          </a:p>
          <a:p>
            <a:r>
              <a:rPr lang="zh-CN" altLang="en-US" dirty="0"/>
              <a:t>注：</a:t>
            </a:r>
            <a:r>
              <a:rPr lang="zh-CN" altLang="en-US" dirty="0">
                <a:latin typeface="Times New Roman" pitchFamily="18" charset="0"/>
              </a:rPr>
              <a:t>“</a:t>
            </a:r>
            <a:r>
              <a:rPr lang="en-US" altLang="zh-CN" dirty="0"/>
              <a:t>x</a:t>
            </a:r>
            <a:r>
              <a:rPr lang="en-US" altLang="zh-CN" dirty="0">
                <a:sym typeface="Symbol" pitchFamily="18" charset="2"/>
              </a:rPr>
              <a:t></a:t>
            </a:r>
            <a:r>
              <a:rPr lang="en-US" altLang="zh-CN" dirty="0"/>
              <a:t>y</a:t>
            </a:r>
            <a:r>
              <a:rPr lang="en-US" altLang="zh-CN" dirty="0">
                <a:latin typeface="Times New Roman" pitchFamily="18" charset="0"/>
              </a:rPr>
              <a:t>”</a:t>
            </a:r>
            <a:r>
              <a:rPr lang="zh-CN" altLang="en-US" dirty="0"/>
              <a:t>与</a:t>
            </a:r>
            <a:r>
              <a:rPr lang="en-US" altLang="zh-CN" dirty="0"/>
              <a:t>F</a:t>
            </a:r>
            <a:r>
              <a:rPr lang="zh-CN" altLang="en-US" dirty="0"/>
              <a:t>的关系。</a:t>
            </a:r>
          </a:p>
        </p:txBody>
      </p:sp>
      <p:sp>
        <p:nvSpPr>
          <p:cNvPr id="36868" name="AutoShape 4"/>
          <p:cNvSpPr>
            <a:spLocks noChangeArrowheads="1"/>
          </p:cNvSpPr>
          <p:nvPr/>
        </p:nvSpPr>
        <p:spPr bwMode="auto">
          <a:xfrm>
            <a:off x="8388350" y="58245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34E20B8A-5647-446B-9E92-4D075E99BE15}"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34962" y="1124744"/>
            <a:ext cx="8474075" cy="830997"/>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6.4  </a:t>
            </a:r>
            <a:r>
              <a:rPr lang="zh-CN" altLang="en-US" b="1" dirty="0">
                <a:latin typeface="Arial" pitchFamily="34" charset="0"/>
                <a:ea typeface="黑体" pitchFamily="49" charset="-122"/>
              </a:rPr>
              <a:t>多值依赖（</a:t>
            </a:r>
            <a:r>
              <a:rPr lang="en-US" altLang="zh-CN" b="1" dirty="0">
                <a:latin typeface="Arial" pitchFamily="34" charset="0"/>
                <a:cs typeface="Arial" pitchFamily="34" charset="0"/>
              </a:rPr>
              <a:t>MVD</a:t>
            </a:r>
            <a:r>
              <a:rPr lang="zh-CN" altLang="en-US" b="1" dirty="0">
                <a:latin typeface="Arial" pitchFamily="34" charset="0"/>
                <a:ea typeface="黑体" pitchFamily="49" charset="-122"/>
              </a:rPr>
              <a:t>：</a:t>
            </a:r>
            <a:r>
              <a:rPr lang="en-US" altLang="zh-CN" b="1" dirty="0">
                <a:latin typeface="Arial" pitchFamily="34" charset="0"/>
                <a:cs typeface="Arial" pitchFamily="34" charset="0"/>
              </a:rPr>
              <a:t>multivalued dependency</a:t>
            </a:r>
            <a:r>
              <a:rPr lang="zh-CN" altLang="en-US" b="1" dirty="0">
                <a:latin typeface="Arial" pitchFamily="34" charset="0"/>
                <a:ea typeface="黑体" pitchFamily="49" charset="-122"/>
              </a:rPr>
              <a:t>）</a:t>
            </a:r>
            <a:endParaRPr lang="en-US" altLang="zh-CN" b="1" dirty="0">
              <a:latin typeface="Arial" pitchFamily="34" charset="0"/>
              <a:ea typeface="黑体" pitchFamily="49" charset="-122"/>
            </a:endParaRPr>
          </a:p>
          <a:p>
            <a:r>
              <a:rPr lang="zh-CN" altLang="en-US" dirty="0">
                <a:solidFill>
                  <a:srgbClr val="FF0000"/>
                </a:solidFill>
                <a:latin typeface="Arial" pitchFamily="34" charset="0"/>
                <a:ea typeface="黑体" pitchFamily="49" charset="-122"/>
                <a:cs typeface="Arial" pitchFamily="34" charset="0"/>
              </a:rPr>
              <a:t>（本节内容作为课外阅读）</a:t>
            </a:r>
            <a:endParaRPr lang="zh-CN" altLang="en-US" dirty="0">
              <a:solidFill>
                <a:srgbClr val="FF0000"/>
              </a:solidFill>
              <a:latin typeface="Arial" pitchFamily="34" charset="0"/>
              <a:cs typeface="Arial" pitchFamily="34" charset="0"/>
            </a:endParaRPr>
          </a:p>
        </p:txBody>
      </p:sp>
      <p:sp>
        <p:nvSpPr>
          <p:cNvPr id="3" name="灯片编号占位符 2"/>
          <p:cNvSpPr>
            <a:spLocks noGrp="1"/>
          </p:cNvSpPr>
          <p:nvPr>
            <p:ph type="sldNum" sz="quarter" idx="12"/>
          </p:nvPr>
        </p:nvSpPr>
        <p:spPr/>
        <p:txBody>
          <a:bodyPr/>
          <a:lstStyle/>
          <a:p>
            <a:pPr>
              <a:defRPr/>
            </a:pPr>
            <a:fld id="{88930388-521E-4E96-9520-3D280C29299F}" type="slidenum">
              <a:rPr lang="en-US" altLang="zh-CN"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88925" y="760413"/>
            <a:ext cx="8626475" cy="3170099"/>
          </a:xfrm>
          <a:prstGeom prst="rect">
            <a:avLst/>
          </a:prstGeom>
          <a:noFill/>
          <a:ln w="9525">
            <a:noFill/>
            <a:miter lim="800000"/>
            <a:headEnd/>
            <a:tailEnd/>
          </a:ln>
        </p:spPr>
        <p:txBody>
          <a:bodyPr>
            <a:spAutoFit/>
          </a:bodyPr>
          <a:lstStyle/>
          <a:p>
            <a:r>
              <a:rPr lang="en-US" altLang="zh-CN" sz="4000" b="1" dirty="0"/>
              <a:t>6.3 </a:t>
            </a:r>
            <a:r>
              <a:rPr lang="zh-CN" altLang="en-US" sz="4000" b="1" dirty="0"/>
              <a:t>数据依赖的公理系统</a:t>
            </a:r>
          </a:p>
          <a:p>
            <a:r>
              <a:rPr lang="zh-CN" altLang="en-US" sz="2800" b="1" dirty="0"/>
              <a:t>          </a:t>
            </a:r>
            <a:r>
              <a:rPr lang="zh-CN" altLang="en-US" sz="3200" b="1" dirty="0">
                <a:solidFill>
                  <a:srgbClr val="3333FF"/>
                </a:solidFill>
              </a:rPr>
              <a:t>函数依赖</a:t>
            </a:r>
            <a:r>
              <a:rPr lang="zh-CN" altLang="en-US" sz="3200" b="1" dirty="0"/>
              <a:t>的公理系统</a:t>
            </a:r>
            <a:r>
              <a:rPr lang="en-US" altLang="zh-CN" sz="3200" dirty="0">
                <a:latin typeface="Times New Roman" pitchFamily="18" charset="0"/>
              </a:rPr>
              <a:t>——</a:t>
            </a:r>
            <a:r>
              <a:rPr lang="en-US" altLang="zh-CN" sz="3200" dirty="0"/>
              <a:t>Armstrong</a:t>
            </a:r>
            <a:r>
              <a:rPr lang="zh-CN" altLang="en-US" sz="3200" dirty="0"/>
              <a:t>公理系统（一个</a:t>
            </a:r>
            <a:r>
              <a:rPr lang="zh-CN" altLang="en-US" sz="3200" dirty="0">
                <a:solidFill>
                  <a:srgbClr val="FF0000"/>
                </a:solidFill>
              </a:rPr>
              <a:t>有效而完备</a:t>
            </a:r>
            <a:r>
              <a:rPr lang="zh-CN" altLang="en-US" sz="3200" dirty="0"/>
              <a:t>的公理系统）</a:t>
            </a:r>
            <a:endParaRPr lang="en-US" altLang="zh-CN" sz="3200" dirty="0"/>
          </a:p>
          <a:p>
            <a:r>
              <a:rPr lang="zh-CN" altLang="en-US" sz="3200" dirty="0"/>
              <a:t>        ↓</a:t>
            </a:r>
            <a:endParaRPr lang="en-US" altLang="zh-CN" sz="3200" dirty="0"/>
          </a:p>
          <a:p>
            <a:r>
              <a:rPr lang="zh-CN" altLang="en-US" sz="3200" dirty="0"/>
              <a:t>求关系的</a:t>
            </a:r>
            <a:r>
              <a:rPr lang="zh-CN" altLang="en-US" sz="3200" dirty="0">
                <a:solidFill>
                  <a:srgbClr val="FF0000"/>
                </a:solidFill>
              </a:rPr>
              <a:t>候选码</a:t>
            </a:r>
            <a:r>
              <a:rPr lang="zh-CN" altLang="en-US" sz="3200" dirty="0"/>
              <a:t>的算法；</a:t>
            </a:r>
            <a:endParaRPr lang="en-US" altLang="zh-CN" sz="3200" dirty="0"/>
          </a:p>
          <a:p>
            <a:r>
              <a:rPr lang="zh-CN" altLang="en-US" sz="3200" dirty="0"/>
              <a:t>实现关系规范化</a:t>
            </a:r>
            <a:r>
              <a:rPr lang="zh-CN" altLang="en-US" sz="3200" dirty="0">
                <a:solidFill>
                  <a:srgbClr val="FF0000"/>
                </a:solidFill>
              </a:rPr>
              <a:t>分解</a:t>
            </a:r>
            <a:r>
              <a:rPr lang="zh-CN" altLang="en-US" sz="3200" dirty="0"/>
              <a:t>算法</a:t>
            </a:r>
          </a:p>
        </p:txBody>
      </p:sp>
      <p:sp>
        <p:nvSpPr>
          <p:cNvPr id="3" name="灯片编号占位符 2"/>
          <p:cNvSpPr>
            <a:spLocks noGrp="1"/>
          </p:cNvSpPr>
          <p:nvPr>
            <p:ph type="sldNum" sz="quarter" idx="12"/>
          </p:nvPr>
        </p:nvSpPr>
        <p:spPr/>
        <p:txBody>
          <a:bodyPr/>
          <a:lstStyle/>
          <a:p>
            <a:pPr>
              <a:defRPr/>
            </a:pPr>
            <a:fld id="{64F2A89F-BE58-48B1-B4C0-CEBECB4F790B}" type="slidenum">
              <a:rPr lang="en-US" altLang="zh-CN" smtClean="0"/>
              <a:pPr>
                <a:defRPr/>
              </a:pPr>
              <a:t>41</a:t>
            </a:fld>
            <a:endParaRPr lang="en-US" altLang="zh-CN"/>
          </a:p>
        </p:txBody>
      </p:sp>
      <p:sp>
        <p:nvSpPr>
          <p:cNvPr id="4" name="圆角矩形标注 3"/>
          <p:cNvSpPr/>
          <p:nvPr/>
        </p:nvSpPr>
        <p:spPr>
          <a:xfrm>
            <a:off x="1979712" y="4365104"/>
            <a:ext cx="3888432" cy="612648"/>
          </a:xfrm>
          <a:prstGeom prst="wedgeRoundRectCallout">
            <a:avLst>
              <a:gd name="adj1" fmla="val -48403"/>
              <a:gd name="adj2" fmla="val -1124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一切，从函数依赖说起</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52400" y="1529533"/>
            <a:ext cx="8686800" cy="2982355"/>
          </a:xfrm>
          <a:prstGeom prst="rect">
            <a:avLst/>
          </a:prstGeom>
          <a:noFill/>
          <a:ln w="9525">
            <a:noFill/>
            <a:miter lim="800000"/>
            <a:headEnd/>
            <a:tailEnd/>
          </a:ln>
        </p:spPr>
        <p:txBody>
          <a:bodyPr>
            <a:spAutoFit/>
          </a:bodyPr>
          <a:lstStyle/>
          <a:p>
            <a:pPr marL="457200" indent="-457200">
              <a:buSzPct val="150000"/>
              <a:buFontTx/>
              <a:buChar char="•"/>
            </a:pPr>
            <a:r>
              <a:rPr lang="zh-CN" altLang="en-US" sz="3200" dirty="0">
                <a:solidFill>
                  <a:srgbClr val="FF0000"/>
                </a:solidFill>
                <a:latin typeface="Arial Black" pitchFamily="34" charset="0"/>
                <a:sym typeface="Symbol" pitchFamily="18" charset="2"/>
              </a:rPr>
              <a:t>逻辑蕴涵</a:t>
            </a:r>
          </a:p>
          <a:p>
            <a:pPr marL="457200" indent="-457200">
              <a:lnSpc>
                <a:spcPct val="95000"/>
              </a:lnSpc>
              <a:spcBef>
                <a:spcPct val="20000"/>
              </a:spcBef>
              <a:buSzPct val="85000"/>
            </a:pPr>
            <a:r>
              <a:rPr lang="zh-CN" altLang="en-US" dirty="0">
                <a:latin typeface="Arial" pitchFamily="34" charset="0"/>
              </a:rPr>
              <a:t> 定义</a:t>
            </a:r>
            <a:r>
              <a:rPr lang="en-US" altLang="zh-CN" dirty="0">
                <a:latin typeface="Arial" pitchFamily="34" charset="0"/>
              </a:rPr>
              <a:t>:</a:t>
            </a:r>
            <a:r>
              <a:rPr lang="zh-CN" altLang="en-US" dirty="0">
                <a:latin typeface="Arial" pitchFamily="34" charset="0"/>
                <a:sym typeface="Symbol" pitchFamily="18" charset="2"/>
              </a:rPr>
              <a:t>对于满足一组函数依赖</a:t>
            </a:r>
            <a:r>
              <a:rPr lang="en-US" altLang="zh-CN" dirty="0">
                <a:latin typeface="Arial" pitchFamily="34" charset="0"/>
                <a:sym typeface="Symbol" pitchFamily="18" charset="2"/>
              </a:rPr>
              <a:t>F</a:t>
            </a:r>
            <a:r>
              <a:rPr lang="zh-CN" altLang="en-US" dirty="0">
                <a:latin typeface="Arial" pitchFamily="34" charset="0"/>
                <a:sym typeface="Symbol" pitchFamily="18" charset="2"/>
              </a:rPr>
              <a:t>的关系模式</a:t>
            </a:r>
            <a:r>
              <a:rPr lang="en-US" altLang="zh-CN" dirty="0">
                <a:latin typeface="Arial" pitchFamily="34" charset="0"/>
                <a:sym typeface="Symbol" pitchFamily="18" charset="2"/>
              </a:rPr>
              <a:t>R〈U,F〉</a:t>
            </a:r>
            <a:r>
              <a:rPr lang="zh-CN" altLang="en-US" dirty="0">
                <a:latin typeface="Arial" pitchFamily="34" charset="0"/>
                <a:sym typeface="Symbol" pitchFamily="18" charset="2"/>
              </a:rPr>
              <a:t>，</a:t>
            </a:r>
            <a:r>
              <a:rPr lang="zh-CN" altLang="en-US" dirty="0">
                <a:solidFill>
                  <a:srgbClr val="FF0000"/>
                </a:solidFill>
                <a:latin typeface="Arial" pitchFamily="34" charset="0"/>
                <a:sym typeface="Symbol" pitchFamily="18" charset="2"/>
              </a:rPr>
              <a:t>其任何一个关系</a:t>
            </a:r>
            <a:r>
              <a:rPr lang="en-US" altLang="zh-CN" dirty="0">
                <a:solidFill>
                  <a:srgbClr val="FF0000"/>
                </a:solidFill>
                <a:latin typeface="Arial" pitchFamily="34" charset="0"/>
                <a:sym typeface="Symbol" pitchFamily="18" charset="2"/>
              </a:rPr>
              <a:t>r</a:t>
            </a:r>
            <a:r>
              <a:rPr lang="zh-CN" altLang="en-US" dirty="0">
                <a:latin typeface="Arial" pitchFamily="34" charset="0"/>
                <a:sym typeface="Symbol" pitchFamily="18" charset="2"/>
              </a:rPr>
              <a:t>，若函数依赖</a:t>
            </a:r>
            <a:r>
              <a:rPr lang="en-US" altLang="zh-CN" dirty="0">
                <a:latin typeface="Arial" pitchFamily="34" charset="0"/>
                <a:sym typeface="Symbol" pitchFamily="18" charset="2"/>
              </a:rPr>
              <a:t>X→Y</a:t>
            </a:r>
            <a:r>
              <a:rPr lang="zh-CN" altLang="en-US" dirty="0">
                <a:latin typeface="Arial" pitchFamily="34" charset="0"/>
                <a:sym typeface="Symbol" pitchFamily="18" charset="2"/>
              </a:rPr>
              <a:t>都成立</a:t>
            </a:r>
            <a:r>
              <a:rPr lang="en-US" altLang="zh-CN" dirty="0">
                <a:latin typeface="Arial" pitchFamily="34" charset="0"/>
                <a:sym typeface="Symbol" pitchFamily="18" charset="2"/>
              </a:rPr>
              <a:t>(</a:t>
            </a:r>
            <a:r>
              <a:rPr lang="zh-CN" altLang="en-US" dirty="0">
                <a:latin typeface="Arial" pitchFamily="34" charset="0"/>
                <a:sym typeface="Symbol" pitchFamily="18" charset="2"/>
              </a:rPr>
              <a:t>即</a:t>
            </a:r>
            <a:r>
              <a:rPr lang="en-US" altLang="zh-CN" dirty="0">
                <a:latin typeface="Arial" pitchFamily="34" charset="0"/>
                <a:sym typeface="Symbol" pitchFamily="18" charset="2"/>
              </a:rPr>
              <a:t>r</a:t>
            </a:r>
            <a:r>
              <a:rPr lang="zh-CN" altLang="en-US" dirty="0">
                <a:latin typeface="Arial" pitchFamily="34" charset="0"/>
                <a:sym typeface="Symbol" pitchFamily="18" charset="2"/>
              </a:rPr>
              <a:t>中任意两元组</a:t>
            </a:r>
            <a:r>
              <a:rPr lang="en-US" altLang="zh-CN" dirty="0">
                <a:latin typeface="Arial" pitchFamily="34" charset="0"/>
                <a:sym typeface="Symbol" pitchFamily="18" charset="2"/>
              </a:rPr>
              <a:t>t</a:t>
            </a:r>
            <a:r>
              <a:rPr lang="zh-CN" altLang="en-US" dirty="0">
                <a:latin typeface="Arial" pitchFamily="34" charset="0"/>
                <a:sym typeface="Symbol" pitchFamily="18" charset="2"/>
              </a:rPr>
              <a:t>、</a:t>
            </a:r>
            <a:r>
              <a:rPr lang="en-US" altLang="zh-CN" dirty="0">
                <a:latin typeface="Arial" pitchFamily="34" charset="0"/>
                <a:sym typeface="Symbol" pitchFamily="18" charset="2"/>
              </a:rPr>
              <a:t>s</a:t>
            </a:r>
            <a:r>
              <a:rPr lang="zh-CN" altLang="en-US" dirty="0">
                <a:latin typeface="Arial" pitchFamily="34" charset="0"/>
                <a:sym typeface="Symbol" pitchFamily="18" charset="2"/>
              </a:rPr>
              <a:t>，若</a:t>
            </a:r>
            <a:r>
              <a:rPr lang="en-US" altLang="zh-CN" dirty="0">
                <a:latin typeface="Arial" pitchFamily="34" charset="0"/>
                <a:sym typeface="Symbol" pitchFamily="18" charset="2"/>
              </a:rPr>
              <a:t>t[X]=s[X]</a:t>
            </a:r>
            <a:r>
              <a:rPr lang="zh-CN" altLang="en-US" dirty="0">
                <a:latin typeface="Arial" pitchFamily="34" charset="0"/>
                <a:sym typeface="Symbol" pitchFamily="18" charset="2"/>
              </a:rPr>
              <a:t>，则</a:t>
            </a:r>
            <a:r>
              <a:rPr lang="en-US" altLang="zh-CN" dirty="0">
                <a:latin typeface="Arial" pitchFamily="34" charset="0"/>
                <a:sym typeface="Symbol" pitchFamily="18" charset="2"/>
              </a:rPr>
              <a:t>t[Y]=s[Y])</a:t>
            </a:r>
            <a:r>
              <a:rPr lang="zh-CN" altLang="en-US" dirty="0">
                <a:latin typeface="Arial" pitchFamily="34" charset="0"/>
                <a:sym typeface="Symbol" pitchFamily="18" charset="2"/>
              </a:rPr>
              <a:t>，则称</a:t>
            </a:r>
            <a:r>
              <a:rPr lang="en-US" altLang="zh-CN" dirty="0">
                <a:solidFill>
                  <a:srgbClr val="FF0000"/>
                </a:solidFill>
                <a:latin typeface="Arial" pitchFamily="34" charset="0"/>
                <a:sym typeface="Symbol" pitchFamily="18" charset="2"/>
              </a:rPr>
              <a:t>F</a:t>
            </a:r>
            <a:r>
              <a:rPr lang="zh-CN" altLang="en-US" dirty="0">
                <a:solidFill>
                  <a:srgbClr val="FF0000"/>
                </a:solidFill>
                <a:latin typeface="Arial" pitchFamily="34" charset="0"/>
                <a:sym typeface="Symbol" pitchFamily="18" charset="2"/>
              </a:rPr>
              <a:t>逻辑蕴含</a:t>
            </a:r>
            <a:r>
              <a:rPr lang="en-US" altLang="zh-CN" dirty="0">
                <a:solidFill>
                  <a:srgbClr val="FF0000"/>
                </a:solidFill>
                <a:latin typeface="Arial" pitchFamily="34" charset="0"/>
                <a:sym typeface="Symbol" pitchFamily="18" charset="2"/>
              </a:rPr>
              <a:t>X→Y</a:t>
            </a:r>
          </a:p>
          <a:p>
            <a:pPr marL="457200" indent="-457200">
              <a:lnSpc>
                <a:spcPct val="95000"/>
              </a:lnSpc>
              <a:spcBef>
                <a:spcPct val="20000"/>
              </a:spcBef>
              <a:buSzPct val="85000"/>
            </a:pPr>
            <a:r>
              <a:rPr lang="zh-CN" altLang="en-US" dirty="0">
                <a:solidFill>
                  <a:srgbClr val="FF0000"/>
                </a:solidFill>
                <a:latin typeface="Arial" pitchFamily="34" charset="0"/>
                <a:sym typeface="Symbol" pitchFamily="18" charset="2"/>
              </a:rPr>
              <a:t>（记为</a:t>
            </a:r>
            <a:r>
              <a:rPr lang="en-US" altLang="zh-CN" dirty="0">
                <a:latin typeface="Arial" pitchFamily="34" charset="0"/>
                <a:sym typeface="Symbol" pitchFamily="18" charset="2"/>
              </a:rPr>
              <a:t> F</a:t>
            </a:r>
            <a:r>
              <a:rPr lang="en-US" altLang="zh-CN" dirty="0">
                <a:solidFill>
                  <a:srgbClr val="FF0000"/>
                </a:solidFill>
                <a:latin typeface="Arial" pitchFamily="34" charset="0"/>
                <a:sym typeface="MS Outlook" pitchFamily="2" charset="2"/>
              </a:rPr>
              <a:t>├</a:t>
            </a:r>
            <a:r>
              <a:rPr lang="en-US" altLang="zh-CN" dirty="0">
                <a:latin typeface="Arial" pitchFamily="34" charset="0"/>
                <a:sym typeface="Symbol" pitchFamily="18" charset="2"/>
              </a:rPr>
              <a:t> </a:t>
            </a:r>
            <a:r>
              <a:rPr lang="en-US" altLang="zh-CN" dirty="0">
                <a:latin typeface="Arial" pitchFamily="34" charset="0"/>
              </a:rPr>
              <a:t>X</a:t>
            </a:r>
            <a:r>
              <a:rPr lang="en-US" altLang="zh-CN" dirty="0">
                <a:latin typeface="Arial" pitchFamily="34" charset="0"/>
                <a:sym typeface="Symbol" pitchFamily="18" charset="2"/>
              </a:rPr>
              <a:t>Y </a:t>
            </a:r>
            <a:r>
              <a:rPr lang="zh-CN" altLang="en-US" dirty="0">
                <a:solidFill>
                  <a:srgbClr val="FF0000"/>
                </a:solidFill>
                <a:latin typeface="Arial" pitchFamily="34" charset="0"/>
                <a:sym typeface="Symbol" pitchFamily="18" charset="2"/>
              </a:rPr>
              <a:t>）</a:t>
            </a:r>
            <a:endParaRPr lang="en-US" altLang="zh-CN" dirty="0">
              <a:latin typeface="Arial" pitchFamily="34" charset="0"/>
              <a:sym typeface="Symbol" pitchFamily="18" charset="2"/>
            </a:endParaRPr>
          </a:p>
          <a:p>
            <a:pPr marL="457200" indent="-457200">
              <a:lnSpc>
                <a:spcPct val="95000"/>
              </a:lnSpc>
              <a:spcBef>
                <a:spcPct val="20000"/>
              </a:spcBef>
              <a:buClr>
                <a:schemeClr val="tx2"/>
              </a:buClr>
              <a:buSzPct val="70000"/>
              <a:buFont typeface="Wingdings" pitchFamily="2" charset="2"/>
              <a:buNone/>
            </a:pPr>
            <a:r>
              <a:rPr lang="zh-CN" altLang="en-US" sz="2800" b="1" dirty="0">
                <a:latin typeface="Arial" pitchFamily="34" charset="0"/>
                <a:sym typeface="Symbol" pitchFamily="18" charset="2"/>
              </a:rPr>
              <a:t>作用</a:t>
            </a:r>
            <a:r>
              <a:rPr lang="zh-CN" altLang="en-US" dirty="0">
                <a:latin typeface="Arial" pitchFamily="34" charset="0"/>
                <a:sym typeface="Symbol" pitchFamily="18" charset="2"/>
              </a:rPr>
              <a:t>：确定关系的</a:t>
            </a:r>
            <a:r>
              <a:rPr lang="zh-CN" altLang="en-US" dirty="0">
                <a:solidFill>
                  <a:srgbClr val="FF0000"/>
                </a:solidFill>
                <a:latin typeface="Arial" pitchFamily="34" charset="0"/>
                <a:sym typeface="Symbol" pitchFamily="18" charset="2"/>
              </a:rPr>
              <a:t>候选码</a:t>
            </a:r>
            <a:r>
              <a:rPr lang="zh-CN" altLang="en-US" dirty="0">
                <a:latin typeface="Arial" pitchFamily="34" charset="0"/>
                <a:sym typeface="Symbol" pitchFamily="18" charset="2"/>
              </a:rPr>
              <a:t>、确定关系的</a:t>
            </a:r>
            <a:r>
              <a:rPr lang="zh-CN" altLang="en-US" dirty="0">
                <a:solidFill>
                  <a:srgbClr val="FF0000"/>
                </a:solidFill>
                <a:latin typeface="Arial" pitchFamily="34" charset="0"/>
                <a:sym typeface="Symbol" pitchFamily="18" charset="2"/>
              </a:rPr>
              <a:t>范式级别</a:t>
            </a:r>
            <a:r>
              <a:rPr lang="zh-CN" altLang="en-US" dirty="0">
                <a:latin typeface="Arial" pitchFamily="34" charset="0"/>
                <a:sym typeface="Symbol" pitchFamily="18" charset="2"/>
              </a:rPr>
              <a:t>、关系的</a:t>
            </a:r>
            <a:r>
              <a:rPr lang="zh-CN" altLang="en-US" dirty="0">
                <a:solidFill>
                  <a:srgbClr val="FF0000"/>
                </a:solidFill>
                <a:latin typeface="Arial" pitchFamily="34" charset="0"/>
                <a:sym typeface="Symbol" pitchFamily="18" charset="2"/>
              </a:rPr>
              <a:t>分解正确性判断</a:t>
            </a:r>
            <a:r>
              <a:rPr lang="zh-CN" altLang="en-US" dirty="0">
                <a:latin typeface="Arial" pitchFamily="34" charset="0"/>
                <a:sym typeface="Symbol" pitchFamily="18" charset="2"/>
              </a:rPr>
              <a:t>时需要对</a:t>
            </a:r>
            <a:r>
              <a:rPr lang="en-US" altLang="zh-CN" dirty="0">
                <a:latin typeface="Arial" pitchFamily="34" charset="0"/>
                <a:sym typeface="Symbol" pitchFamily="18" charset="2"/>
              </a:rPr>
              <a:t>F</a:t>
            </a:r>
            <a:r>
              <a:rPr lang="zh-CN" altLang="en-US" dirty="0">
                <a:latin typeface="Arial" pitchFamily="34" charset="0"/>
                <a:sym typeface="Symbol" pitchFamily="18" charset="2"/>
              </a:rPr>
              <a:t>逻辑蕴涵的函数依赖判断。</a:t>
            </a:r>
          </a:p>
        </p:txBody>
      </p:sp>
      <p:sp>
        <p:nvSpPr>
          <p:cNvPr id="66563" name="Text Box 3"/>
          <p:cNvSpPr txBox="1">
            <a:spLocks noChangeArrowheads="1"/>
          </p:cNvSpPr>
          <p:nvPr/>
        </p:nvSpPr>
        <p:spPr bwMode="auto">
          <a:xfrm>
            <a:off x="152400" y="4857760"/>
            <a:ext cx="8763000" cy="1439862"/>
          </a:xfrm>
          <a:prstGeom prst="rect">
            <a:avLst/>
          </a:prstGeom>
          <a:noFill/>
          <a:ln w="9525">
            <a:noFill/>
            <a:miter lim="800000"/>
            <a:headEnd/>
            <a:tailEnd/>
          </a:ln>
        </p:spPr>
        <p:txBody>
          <a:bodyPr>
            <a:spAutoFit/>
          </a:bodyPr>
          <a:lstStyle/>
          <a:p>
            <a:pPr>
              <a:lnSpc>
                <a:spcPct val="95000"/>
              </a:lnSpc>
              <a:spcBef>
                <a:spcPct val="20000"/>
              </a:spcBef>
              <a:buClr>
                <a:schemeClr val="tx2"/>
              </a:buClr>
              <a:buSzPct val="70000"/>
              <a:buFont typeface="Wingdings" pitchFamily="2" charset="2"/>
              <a:buChar char="l"/>
            </a:pPr>
            <a:r>
              <a:rPr lang="en-US" altLang="zh-CN" sz="3200" dirty="0">
                <a:latin typeface="宋体" pitchFamily="2" charset="-122"/>
                <a:sym typeface="Symbol" pitchFamily="18" charset="2"/>
              </a:rPr>
              <a:t>F</a:t>
            </a:r>
            <a:r>
              <a:rPr lang="zh-CN" altLang="en-US" sz="3200" dirty="0">
                <a:latin typeface="宋体" pitchFamily="2" charset="-122"/>
                <a:sym typeface="Symbol" pitchFamily="18" charset="2"/>
              </a:rPr>
              <a:t>的</a:t>
            </a:r>
            <a:r>
              <a:rPr lang="zh-CN" altLang="en-US" sz="3200" dirty="0">
                <a:solidFill>
                  <a:srgbClr val="FF0000"/>
                </a:solidFill>
                <a:latin typeface="宋体" pitchFamily="2" charset="-122"/>
                <a:sym typeface="Symbol" pitchFamily="18" charset="2"/>
              </a:rPr>
              <a:t>闭包</a:t>
            </a:r>
            <a:r>
              <a:rPr lang="en-US" altLang="zh-CN" sz="3200" dirty="0">
                <a:latin typeface="Times New Roman" pitchFamily="18" charset="0"/>
                <a:sym typeface="Symbol" pitchFamily="18" charset="2"/>
              </a:rPr>
              <a:t>——</a:t>
            </a:r>
            <a:r>
              <a:rPr lang="en-US" altLang="zh-CN" sz="3200" dirty="0">
                <a:latin typeface="宋体" pitchFamily="2" charset="-122"/>
                <a:sym typeface="Symbol" pitchFamily="18" charset="2"/>
              </a:rPr>
              <a:t>F</a:t>
            </a:r>
            <a:r>
              <a:rPr lang="en-US" altLang="zh-CN" sz="3200" b="1" baseline="28000" dirty="0">
                <a:latin typeface="宋体" pitchFamily="2" charset="-122"/>
                <a:sym typeface="Symbol" pitchFamily="18" charset="2"/>
              </a:rPr>
              <a:t>+</a:t>
            </a:r>
          </a:p>
          <a:p>
            <a:pPr>
              <a:lnSpc>
                <a:spcPct val="95000"/>
              </a:lnSpc>
              <a:spcBef>
                <a:spcPct val="20000"/>
              </a:spcBef>
              <a:buClr>
                <a:schemeClr val="tx2"/>
              </a:buClr>
              <a:buSzPct val="70000"/>
              <a:buFont typeface="Wingdings" pitchFamily="2" charset="2"/>
              <a:buNone/>
            </a:pPr>
            <a:r>
              <a:rPr lang="zh-CN" altLang="en-US" dirty="0">
                <a:latin typeface="Arial" pitchFamily="34" charset="0"/>
                <a:sym typeface="Symbol" pitchFamily="18" charset="2"/>
              </a:rPr>
              <a:t>定义：被</a:t>
            </a:r>
            <a:r>
              <a:rPr lang="en-US" altLang="zh-CN" dirty="0">
                <a:latin typeface="Arial" pitchFamily="34" charset="0"/>
                <a:sym typeface="Symbol" pitchFamily="18" charset="2"/>
              </a:rPr>
              <a:t>F</a:t>
            </a:r>
            <a:r>
              <a:rPr lang="zh-CN" altLang="en-US" dirty="0">
                <a:latin typeface="Arial" pitchFamily="34" charset="0"/>
                <a:sym typeface="Symbol" pitchFamily="18" charset="2"/>
              </a:rPr>
              <a:t>所逻辑蕴涵的函数依赖的全体所构成的集合称作</a:t>
            </a:r>
            <a:r>
              <a:rPr lang="en-US" altLang="zh-CN" dirty="0">
                <a:latin typeface="Arial" pitchFamily="34" charset="0"/>
                <a:sym typeface="Symbol" pitchFamily="18" charset="2"/>
              </a:rPr>
              <a:t>F</a:t>
            </a:r>
            <a:r>
              <a:rPr lang="zh-CN" altLang="en-US" dirty="0">
                <a:latin typeface="Arial" pitchFamily="34" charset="0"/>
                <a:sym typeface="Symbol" pitchFamily="18" charset="2"/>
              </a:rPr>
              <a:t>的闭包，记作</a:t>
            </a:r>
            <a:r>
              <a:rPr lang="en-US" altLang="zh-CN" sz="3200" dirty="0">
                <a:latin typeface="宋体" pitchFamily="2" charset="-122"/>
                <a:sym typeface="Symbol" pitchFamily="18" charset="2"/>
              </a:rPr>
              <a:t>F</a:t>
            </a:r>
            <a:r>
              <a:rPr lang="en-US" altLang="zh-CN" sz="3200" b="1" baseline="28000" dirty="0">
                <a:latin typeface="宋体" pitchFamily="2" charset="-122"/>
                <a:sym typeface="Symbol" pitchFamily="18" charset="2"/>
              </a:rPr>
              <a:t>+</a:t>
            </a:r>
            <a:r>
              <a:rPr lang="en-US" altLang="zh-CN" dirty="0">
                <a:latin typeface="Arial" pitchFamily="34" charset="0"/>
                <a:sym typeface="Symbol" pitchFamily="18" charset="2"/>
              </a:rPr>
              <a:t> = {</a:t>
            </a:r>
            <a:r>
              <a:rPr lang="en-US" altLang="zh-CN" dirty="0">
                <a:latin typeface="Arial" pitchFamily="34" charset="0"/>
              </a:rPr>
              <a:t>X</a:t>
            </a:r>
            <a:r>
              <a:rPr lang="en-US" altLang="zh-CN" dirty="0">
                <a:latin typeface="Arial" pitchFamily="34" charset="0"/>
                <a:sym typeface="Symbol" pitchFamily="18" charset="2"/>
              </a:rPr>
              <a:t>Y | F</a:t>
            </a:r>
            <a:r>
              <a:rPr lang="en-US" altLang="zh-CN" dirty="0">
                <a:solidFill>
                  <a:srgbClr val="FF0000"/>
                </a:solidFill>
                <a:latin typeface="Arial" pitchFamily="34" charset="0"/>
                <a:sym typeface="MS Outlook" pitchFamily="2" charset="2"/>
              </a:rPr>
              <a:t>├</a:t>
            </a:r>
            <a:r>
              <a:rPr lang="en-US" altLang="zh-CN" dirty="0">
                <a:latin typeface="Arial" pitchFamily="34" charset="0"/>
                <a:sym typeface="Symbol" pitchFamily="18" charset="2"/>
              </a:rPr>
              <a:t> </a:t>
            </a:r>
            <a:r>
              <a:rPr lang="en-US" altLang="zh-CN" dirty="0">
                <a:latin typeface="Arial" pitchFamily="34" charset="0"/>
              </a:rPr>
              <a:t>X</a:t>
            </a:r>
            <a:r>
              <a:rPr lang="en-US" altLang="zh-CN" dirty="0">
                <a:latin typeface="Arial" pitchFamily="34" charset="0"/>
                <a:sym typeface="Symbol" pitchFamily="18" charset="2"/>
              </a:rPr>
              <a:t>Y}</a:t>
            </a:r>
            <a:endParaRPr lang="en-US" altLang="zh-CN" dirty="0"/>
          </a:p>
        </p:txBody>
      </p:sp>
      <p:sp>
        <p:nvSpPr>
          <p:cNvPr id="5" name="灯片编号占位符 4"/>
          <p:cNvSpPr>
            <a:spLocks noGrp="1"/>
          </p:cNvSpPr>
          <p:nvPr>
            <p:ph type="sldNum" sz="quarter" idx="12"/>
          </p:nvPr>
        </p:nvSpPr>
        <p:spPr/>
        <p:txBody>
          <a:bodyPr/>
          <a:lstStyle/>
          <a:p>
            <a:pPr>
              <a:defRPr/>
            </a:pPr>
            <a:fld id="{F123B08B-853F-49E0-91CA-02F1E7019E35}" type="slidenum">
              <a:rPr lang="en-US" altLang="zh-CN" smtClean="0"/>
              <a:pPr>
                <a:defRPr/>
              </a:pPr>
              <a:t>42</a:t>
            </a:fld>
            <a:endParaRPr lang="en-US" altLang="zh-CN"/>
          </a:p>
        </p:txBody>
      </p:sp>
      <p:sp>
        <p:nvSpPr>
          <p:cNvPr id="8" name="流程图: 过程 7"/>
          <p:cNvSpPr/>
          <p:nvPr/>
        </p:nvSpPr>
        <p:spPr>
          <a:xfrm>
            <a:off x="539552" y="584104"/>
            <a:ext cx="3960440" cy="6126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函数依赖集就是表象上的</a:t>
            </a:r>
            <a:r>
              <a:rPr lang="en-US" altLang="zh-CN" dirty="0"/>
              <a:t>F?</a:t>
            </a:r>
          </a:p>
        </p:txBody>
      </p:sp>
      <p:sp>
        <p:nvSpPr>
          <p:cNvPr id="9" name="圆角矩形标注 8"/>
          <p:cNvSpPr/>
          <p:nvPr/>
        </p:nvSpPr>
        <p:spPr>
          <a:xfrm>
            <a:off x="5724128" y="692696"/>
            <a:ext cx="2016224" cy="612648"/>
          </a:xfrm>
          <a:prstGeom prst="wedgeRoundRectCallout">
            <a:avLst>
              <a:gd name="adj1" fmla="val -114573"/>
              <a:gd name="adj2" fmla="val -172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No</a:t>
            </a:r>
            <a:r>
              <a:rPr lang="zh-CN" altLang="en-US" dirty="0"/>
              <a:t>！有内涵</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0"/>
                                        </p:tgtEl>
                                        <p:attrNameLst>
                                          <p:attrName>style.visibility</p:attrName>
                                        </p:attrNameLst>
                                      </p:cBhvr>
                                      <p:to>
                                        <p:strVal val="visible"/>
                                      </p:to>
                                    </p:set>
                                    <p:anim calcmode="lin" valueType="num">
                                      <p:cBhvr additive="base">
                                        <p:cTn id="13" dur="500" fill="hold"/>
                                        <p:tgtEl>
                                          <p:spTgt spid="63490"/>
                                        </p:tgtEl>
                                        <p:attrNameLst>
                                          <p:attrName>ppt_x</p:attrName>
                                        </p:attrNameLst>
                                      </p:cBhvr>
                                      <p:tavLst>
                                        <p:tav tm="0">
                                          <p:val>
                                            <p:strVal val="#ppt_x"/>
                                          </p:val>
                                        </p:tav>
                                        <p:tav tm="100000">
                                          <p:val>
                                            <p:strVal val="#ppt_x"/>
                                          </p:val>
                                        </p:tav>
                                      </p:tavLst>
                                    </p:anim>
                                    <p:anim calcmode="lin" valueType="num">
                                      <p:cBhvr additive="base">
                                        <p:cTn id="14" dur="500" fill="hold"/>
                                        <p:tgtEl>
                                          <p:spTgt spid="634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gtEl>
                                        <p:attrNameLst>
                                          <p:attrName>style.visibility</p:attrName>
                                        </p:attrNameLst>
                                      </p:cBhvr>
                                      <p:to>
                                        <p:strVal val="visible"/>
                                      </p:to>
                                    </p:set>
                                    <p:anim calcmode="lin" valueType="num">
                                      <p:cBhvr additive="base">
                                        <p:cTn id="19" dur="500" fill="hold"/>
                                        <p:tgtEl>
                                          <p:spTgt spid="66563"/>
                                        </p:tgtEl>
                                        <p:attrNameLst>
                                          <p:attrName>ppt_x</p:attrName>
                                        </p:attrNameLst>
                                      </p:cBhvr>
                                      <p:tavLst>
                                        <p:tav tm="0">
                                          <p:val>
                                            <p:strVal val="#ppt_x"/>
                                          </p:val>
                                        </p:tav>
                                        <p:tav tm="100000">
                                          <p:val>
                                            <p:strVal val="#ppt_x"/>
                                          </p:val>
                                        </p:tav>
                                      </p:tavLst>
                                    </p:anim>
                                    <p:anim calcmode="lin" valueType="num">
                                      <p:cBhvr additive="base">
                                        <p:cTn id="20" dur="500" fill="hold"/>
                                        <p:tgtEl>
                                          <p:spTgt spid="66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6563" grpId="0" autoUpdateAnimBg="0"/>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ChangeArrowheads="1"/>
          </p:cNvSpPr>
          <p:nvPr/>
        </p:nvSpPr>
        <p:spPr bwMode="auto">
          <a:xfrm>
            <a:off x="609600" y="152400"/>
            <a:ext cx="7793038" cy="1143000"/>
          </a:xfrm>
          <a:prstGeom prst="rect">
            <a:avLst/>
          </a:prstGeom>
          <a:noFill/>
          <a:ln w="9525">
            <a:noFill/>
            <a:miter lim="800000"/>
            <a:headEnd/>
            <a:tailEnd/>
          </a:ln>
        </p:spPr>
        <p:txBody>
          <a:bodyPr anchor="b"/>
          <a:lstStyle/>
          <a:p>
            <a:pPr algn="ctr"/>
            <a:r>
              <a:rPr lang="en-US" altLang="zh-CN" sz="3600">
                <a:solidFill>
                  <a:schemeClr val="tx2"/>
                </a:solidFill>
                <a:latin typeface="Times New Roman" pitchFamily="18" charset="0"/>
              </a:rPr>
              <a:t>F</a:t>
            </a:r>
            <a:r>
              <a:rPr lang="zh-CN" altLang="en-US" sz="3600">
                <a:solidFill>
                  <a:schemeClr val="tx2"/>
                </a:solidFill>
                <a:latin typeface="Times New Roman" pitchFamily="18" charset="0"/>
              </a:rPr>
              <a:t>的闭包</a:t>
            </a:r>
          </a:p>
        </p:txBody>
      </p:sp>
      <p:sp>
        <p:nvSpPr>
          <p:cNvPr id="68611" name="Rectangle 1027"/>
          <p:cNvSpPr>
            <a:spLocks noChangeArrowheads="1"/>
          </p:cNvSpPr>
          <p:nvPr/>
        </p:nvSpPr>
        <p:spPr bwMode="auto">
          <a:xfrm>
            <a:off x="357158" y="1600200"/>
            <a:ext cx="8572560" cy="4686320"/>
          </a:xfrm>
          <a:prstGeom prst="rect">
            <a:avLst/>
          </a:prstGeom>
          <a:noFill/>
          <a:ln w="9525">
            <a:noFill/>
            <a:miter lim="800000"/>
            <a:headEnd/>
            <a:tailEnd/>
          </a:ln>
        </p:spPr>
        <p:txBody>
          <a:bodyPr/>
          <a:lstStyle/>
          <a:p>
            <a:pPr marL="342900" indent="-342900">
              <a:lnSpc>
                <a:spcPct val="90000"/>
              </a:lnSpc>
              <a:spcBef>
                <a:spcPct val="20000"/>
              </a:spcBef>
              <a:buClr>
                <a:srgbClr val="FF3300"/>
              </a:buClr>
              <a:buFont typeface="Wingdings" pitchFamily="2" charset="2"/>
              <a:buNone/>
            </a:pPr>
            <a:r>
              <a:rPr lang="en-US" altLang="zh-CN" i="1" dirty="0">
                <a:latin typeface="Times New Roman" pitchFamily="18" charset="0"/>
              </a:rPr>
              <a:t>  F</a:t>
            </a:r>
            <a:r>
              <a:rPr lang="en-US" altLang="zh-CN" dirty="0">
                <a:latin typeface="Times New Roman" pitchFamily="18" charset="0"/>
              </a:rPr>
              <a:t>={X→Y,Y→Z}</a:t>
            </a:r>
            <a:r>
              <a:rPr lang="en-US" altLang="zh-CN" sz="2800" dirty="0">
                <a:latin typeface="Times New Roman" pitchFamily="18" charset="0"/>
              </a:rPr>
              <a:t>, </a:t>
            </a:r>
            <a:r>
              <a:rPr lang="en-US" altLang="zh-CN" i="1" dirty="0">
                <a:solidFill>
                  <a:srgbClr val="FF3300"/>
                </a:solidFill>
                <a:latin typeface="Times New Roman" pitchFamily="18" charset="0"/>
              </a:rPr>
              <a:t>F</a:t>
            </a:r>
            <a:r>
              <a:rPr lang="en-US" altLang="zh-CN" baseline="30000" dirty="0">
                <a:solidFill>
                  <a:srgbClr val="FF3300"/>
                </a:solidFill>
                <a:latin typeface="Times New Roman" pitchFamily="18" charset="0"/>
              </a:rPr>
              <a:t>+</a:t>
            </a:r>
            <a:r>
              <a:rPr lang="zh-CN" altLang="en-US" dirty="0">
                <a:solidFill>
                  <a:srgbClr val="FF3300"/>
                </a:solidFill>
                <a:latin typeface="Times New Roman" pitchFamily="18" charset="0"/>
              </a:rPr>
              <a:t>验证是指数级的计算复杂度</a:t>
            </a:r>
            <a:r>
              <a:rPr lang="zh-CN" altLang="en-US" dirty="0">
                <a:latin typeface="Times New Roman" pitchFamily="18" charset="0"/>
              </a:rPr>
              <a:t>，</a:t>
            </a:r>
            <a:endParaRPr lang="en-US" altLang="zh-CN" sz="2800"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sz="2800" dirty="0">
                <a:latin typeface="Times New Roman" pitchFamily="18" charset="0"/>
              </a:rPr>
              <a:t> </a:t>
            </a:r>
            <a:r>
              <a:rPr lang="en-US" altLang="zh-CN" i="1" dirty="0">
                <a:latin typeface="Times New Roman" pitchFamily="18" charset="0"/>
              </a:rPr>
              <a:t>F</a:t>
            </a:r>
            <a:r>
              <a:rPr lang="en-US" altLang="zh-CN" baseline="30000" dirty="0">
                <a:latin typeface="Times New Roman" pitchFamily="18" charset="0"/>
              </a:rPr>
              <a:t>+  </a:t>
            </a:r>
            <a:r>
              <a:rPr lang="en-US" altLang="zh-CN" dirty="0">
                <a:latin typeface="Times New Roman" pitchFamily="18" charset="0"/>
              </a:rPr>
              <a:t>=</a:t>
            </a:r>
            <a:r>
              <a:rPr lang="zh-CN" altLang="en-US" dirty="0">
                <a:latin typeface="Times New Roman" pitchFamily="18" charset="0"/>
              </a:rPr>
              <a:t>？</a:t>
            </a:r>
            <a:r>
              <a:rPr lang="en-US" altLang="zh-CN" dirty="0">
                <a:latin typeface="Times New Roman" pitchFamily="18" charset="0"/>
              </a:rPr>
              <a:t>{</a:t>
            </a:r>
          </a:p>
          <a:p>
            <a:pPr marL="342900" indent="-342900">
              <a:lnSpc>
                <a:spcPct val="90000"/>
              </a:lnSpc>
              <a:spcBef>
                <a:spcPct val="20000"/>
              </a:spcBef>
              <a:buClr>
                <a:srgbClr val="FF3300"/>
              </a:buClr>
              <a:buFont typeface="Wingdings" pitchFamily="2" charset="2"/>
              <a:buNone/>
            </a:pPr>
            <a:r>
              <a:rPr lang="en-US" altLang="zh-CN" dirty="0" err="1">
                <a:latin typeface="Times New Roman" pitchFamily="18" charset="0"/>
              </a:rPr>
              <a:t>X→φ</a:t>
            </a:r>
            <a:r>
              <a:rPr lang="en-US" altLang="zh-CN" dirty="0">
                <a:latin typeface="Times New Roman" pitchFamily="18" charset="0"/>
              </a:rPr>
              <a:t>, </a:t>
            </a:r>
            <a:r>
              <a:rPr lang="en-US" altLang="zh-CN" dirty="0" err="1">
                <a:latin typeface="Times New Roman" pitchFamily="18" charset="0"/>
              </a:rPr>
              <a:t>Y→φ</a:t>
            </a:r>
            <a:r>
              <a:rPr lang="en-US" altLang="zh-CN" dirty="0">
                <a:latin typeface="Times New Roman" pitchFamily="18" charset="0"/>
              </a:rPr>
              <a:t>, </a:t>
            </a:r>
            <a:r>
              <a:rPr lang="en-US" altLang="zh-CN" dirty="0" err="1">
                <a:latin typeface="Times New Roman" pitchFamily="18" charset="0"/>
              </a:rPr>
              <a:t>Z→φ</a:t>
            </a:r>
            <a:r>
              <a:rPr lang="en-US" altLang="zh-CN" dirty="0">
                <a:latin typeface="Times New Roman" pitchFamily="18" charset="0"/>
              </a:rPr>
              <a:t>,   </a:t>
            </a:r>
            <a:r>
              <a:rPr lang="en-US" altLang="zh-CN" dirty="0" err="1">
                <a:latin typeface="Times New Roman" pitchFamily="18" charset="0"/>
              </a:rPr>
              <a:t>XY→φ</a:t>
            </a:r>
            <a:r>
              <a:rPr lang="en-US" altLang="zh-CN" dirty="0">
                <a:latin typeface="Times New Roman" pitchFamily="18" charset="0"/>
              </a:rPr>
              <a:t>,     XZ →φ, </a:t>
            </a:r>
            <a:r>
              <a:rPr lang="en-US" altLang="zh-CN" dirty="0" err="1">
                <a:latin typeface="Times New Roman" pitchFamily="18" charset="0"/>
              </a:rPr>
              <a:t>YZ→φ</a:t>
            </a:r>
            <a:r>
              <a:rPr lang="en-US" altLang="zh-CN" dirty="0">
                <a:latin typeface="Times New Roman" pitchFamily="18" charset="0"/>
              </a:rPr>
              <a:t>,       </a:t>
            </a:r>
            <a:r>
              <a:rPr lang="en-US" altLang="zh-CN" dirty="0" err="1">
                <a:latin typeface="Times New Roman" pitchFamily="18" charset="0"/>
              </a:rPr>
              <a:t>XYZ→φ</a:t>
            </a:r>
            <a:r>
              <a:rPr lang="en-US" altLang="zh-CN" dirty="0">
                <a:latin typeface="Times New Roman" pitchFamily="18" charset="0"/>
              </a:rPr>
              <a:t>, </a:t>
            </a:r>
            <a:endParaRPr lang="en-US" altLang="zh-CN" sz="2800"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X→X, Y→Y, Z→Z,  XY→X,    XZ →X,  YZ→Y,      XYZ→X,</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X→Y, Y→Z ,            XY→Y,     XZ→Y,   YZ→Z,       XYZ→Y,</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X→Z, Y→YZ,          XY→Z,     XZ→Z,   YZ→YZ,    XYZ→Z,</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X→XY,  </a:t>
            </a:r>
            <a:r>
              <a:rPr lang="zh-CN" altLang="en-US" dirty="0">
                <a:latin typeface="Times New Roman" pitchFamily="18" charset="0"/>
              </a:rPr>
              <a:t>。。。</a:t>
            </a:r>
            <a:r>
              <a:rPr lang="en-US" altLang="zh-CN" dirty="0">
                <a:latin typeface="Times New Roman" pitchFamily="18" charset="0"/>
              </a:rPr>
              <a:t>       XY→XY,   XZ→XY,                   XYZ→XY, </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X→XZ,   </a:t>
            </a:r>
            <a:r>
              <a:rPr lang="zh-CN" altLang="en-US" dirty="0">
                <a:latin typeface="Times New Roman" pitchFamily="18" charset="0"/>
              </a:rPr>
              <a:t>。。。</a:t>
            </a:r>
            <a:r>
              <a:rPr lang="en-US" altLang="zh-CN" dirty="0">
                <a:latin typeface="Times New Roman" pitchFamily="18" charset="0"/>
              </a:rPr>
              <a:t>      XY→YZ,   XZ→XZ,                   XYZ→YZ</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X→YZ,   </a:t>
            </a:r>
            <a:r>
              <a:rPr lang="zh-CN" altLang="en-US" dirty="0">
                <a:latin typeface="Times New Roman" pitchFamily="18" charset="0"/>
              </a:rPr>
              <a:t>。。。</a:t>
            </a:r>
            <a:r>
              <a:rPr lang="en-US" altLang="zh-CN" dirty="0">
                <a:latin typeface="Times New Roman" pitchFamily="18" charset="0"/>
              </a:rPr>
              <a:t>      XY→XZ,   XZ→XY,                   XYZ→XZ,</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X→ZYZ, </a:t>
            </a:r>
            <a:r>
              <a:rPr lang="zh-CN" altLang="en-US" dirty="0">
                <a:latin typeface="Times New Roman" pitchFamily="18" charset="0"/>
              </a:rPr>
              <a:t>。。。</a:t>
            </a:r>
            <a:r>
              <a:rPr lang="en-US" altLang="zh-CN" dirty="0">
                <a:latin typeface="Times New Roman" pitchFamily="18" charset="0"/>
              </a:rPr>
              <a:t>     XY→XYZ, XZ→XYZ,               XYZ→XYZ }</a:t>
            </a:r>
          </a:p>
        </p:txBody>
      </p:sp>
      <p:sp>
        <p:nvSpPr>
          <p:cNvPr id="49" name="灯片编号占位符 48"/>
          <p:cNvSpPr>
            <a:spLocks noGrp="1"/>
          </p:cNvSpPr>
          <p:nvPr>
            <p:ph type="sldNum" sz="quarter" idx="12"/>
          </p:nvPr>
        </p:nvSpPr>
        <p:spPr/>
        <p:txBody>
          <a:bodyPr/>
          <a:lstStyle/>
          <a:p>
            <a:pPr>
              <a:defRPr/>
            </a:pPr>
            <a:fld id="{9FF8D6BB-BEE9-407F-98C1-F5923968F4D8}" type="slidenum">
              <a:rPr lang="en-US" altLang="zh-CN" smtClean="0"/>
              <a:pPr>
                <a:defRPr/>
              </a:pPr>
              <a:t>43</a:t>
            </a:fld>
            <a:endParaRPr lang="en-US" altLang="zh-CN"/>
          </a:p>
        </p:txBody>
      </p:sp>
      <p:sp>
        <p:nvSpPr>
          <p:cNvPr id="5" name="爆炸形 1 4"/>
          <p:cNvSpPr/>
          <p:nvPr/>
        </p:nvSpPr>
        <p:spPr>
          <a:xfrm>
            <a:off x="5915467" y="332656"/>
            <a:ext cx="3000396" cy="1414466"/>
          </a:xfrm>
          <a:prstGeom prst="irregularSeal1">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Arial Unicode MS" pitchFamily="34" charset="-122"/>
              </a:rPr>
              <a:t>n</a:t>
            </a:r>
            <a:r>
              <a:rPr lang="zh-CN" altLang="en-US" sz="2800" dirty="0">
                <a:solidFill>
                  <a:schemeClr val="tx1"/>
                </a:solidFill>
                <a:latin typeface="Arial Unicode MS" pitchFamily="34" charset="-122"/>
              </a:rPr>
              <a:t>个属性：</a:t>
            </a:r>
            <a:r>
              <a:rPr lang="en-US" altLang="zh-CN" sz="2800" dirty="0">
                <a:solidFill>
                  <a:schemeClr val="tx1"/>
                </a:solidFill>
                <a:latin typeface="Arial Unicode MS" pitchFamily="34" charset="-122"/>
              </a:rPr>
              <a:t>O(2</a:t>
            </a:r>
            <a:r>
              <a:rPr lang="en-US" altLang="zh-CN" sz="2800" baseline="30000" dirty="0">
                <a:solidFill>
                  <a:schemeClr val="tx1"/>
                </a:solidFill>
                <a:latin typeface="Arial Unicode MS" pitchFamily="34" charset="-122"/>
              </a:rPr>
              <a:t>2n</a:t>
            </a:r>
            <a:r>
              <a:rPr lang="en-US" altLang="zh-CN" sz="2800" dirty="0">
                <a:solidFill>
                  <a:schemeClr val="tx1"/>
                </a:solidFill>
                <a:latin typeface="Arial Unicode MS" pitchFamily="34" charset="-122"/>
              </a:rPr>
              <a:t>)</a:t>
            </a:r>
            <a:endParaRPr lang="zh-CN" altLang="en-US" sz="2800" dirty="0">
              <a:solidFill>
                <a:schemeClr val="tx1"/>
              </a:solidFill>
              <a:latin typeface="Arial Unicode MS"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36712"/>
            <a:ext cx="8229600" cy="723106"/>
          </a:xfrm>
        </p:spPr>
        <p:txBody>
          <a:bodyPr/>
          <a:lstStyle/>
          <a:p>
            <a:r>
              <a:rPr lang="zh-CN" altLang="en-US" dirty="0"/>
              <a:t>问题</a:t>
            </a:r>
          </a:p>
        </p:txBody>
      </p:sp>
      <p:sp>
        <p:nvSpPr>
          <p:cNvPr id="4" name="内容占位符 3"/>
          <p:cNvSpPr>
            <a:spLocks noGrp="1"/>
          </p:cNvSpPr>
          <p:nvPr>
            <p:ph idx="1"/>
          </p:nvPr>
        </p:nvSpPr>
        <p:spPr>
          <a:xfrm>
            <a:off x="457200" y="1412777"/>
            <a:ext cx="8229600" cy="2952328"/>
          </a:xfrm>
        </p:spPr>
        <p:txBody>
          <a:bodyPr/>
          <a:lstStyle/>
          <a:p>
            <a:pPr marL="0" indent="0">
              <a:lnSpc>
                <a:spcPct val="150000"/>
              </a:lnSpc>
              <a:buNone/>
            </a:pPr>
            <a:r>
              <a:rPr lang="zh-CN" altLang="en-US" sz="2400" dirty="0">
                <a:latin typeface="Arial" pitchFamily="34" charset="0"/>
                <a:sym typeface="Symbol" pitchFamily="18" charset="2"/>
              </a:rPr>
              <a:t>        根据定义，只能逐个的判断某个函数依赖是否被</a:t>
            </a:r>
            <a:r>
              <a:rPr lang="zh-CN" altLang="en-US" sz="2400" dirty="0">
                <a:solidFill>
                  <a:srgbClr val="FF0000"/>
                </a:solidFill>
                <a:latin typeface="Arial" pitchFamily="34" charset="0"/>
                <a:sym typeface="Symbol" pitchFamily="18" charset="2"/>
              </a:rPr>
              <a:t>关系的值</a:t>
            </a:r>
            <a:r>
              <a:rPr lang="zh-CN" altLang="en-US" sz="2400" dirty="0">
                <a:latin typeface="Arial" pitchFamily="34" charset="0"/>
                <a:sym typeface="Symbol" pitchFamily="18" charset="2"/>
              </a:rPr>
              <a:t>满足，从而判断该函数依赖是否被</a:t>
            </a:r>
            <a:r>
              <a:rPr lang="en-US" altLang="zh-CN" sz="2400" dirty="0">
                <a:latin typeface="Arial" pitchFamily="34" charset="0"/>
                <a:sym typeface="Symbol" pitchFamily="18" charset="2"/>
              </a:rPr>
              <a:t>F</a:t>
            </a:r>
            <a:r>
              <a:rPr lang="zh-CN" altLang="en-US" sz="2400" dirty="0">
                <a:latin typeface="Arial" pitchFamily="34" charset="0"/>
                <a:sym typeface="Symbol" pitchFamily="18" charset="2"/>
              </a:rPr>
              <a:t>逻辑蕴涵（该函数依赖属于</a:t>
            </a:r>
            <a:r>
              <a:rPr lang="en-US" altLang="zh-CN" sz="2400" dirty="0">
                <a:latin typeface="宋体" pitchFamily="2" charset="-122"/>
                <a:sym typeface="Symbol" pitchFamily="18" charset="2"/>
              </a:rPr>
              <a:t>F</a:t>
            </a:r>
            <a:r>
              <a:rPr lang="en-US" altLang="zh-CN" sz="2400" baseline="28000" dirty="0">
                <a:latin typeface="宋体" pitchFamily="2" charset="-122"/>
                <a:sym typeface="Symbol" pitchFamily="18" charset="2"/>
              </a:rPr>
              <a:t>+</a:t>
            </a:r>
            <a:r>
              <a:rPr lang="en-US" altLang="zh-CN" sz="2400" dirty="0">
                <a:latin typeface="Arial" pitchFamily="34" charset="0"/>
                <a:sym typeface="Symbol" pitchFamily="18" charset="2"/>
              </a:rPr>
              <a:t> </a:t>
            </a:r>
            <a:r>
              <a:rPr lang="zh-CN" altLang="en-US" sz="2400" dirty="0">
                <a:latin typeface="Arial" pitchFamily="34" charset="0"/>
                <a:sym typeface="Symbol" pitchFamily="18" charset="2"/>
              </a:rPr>
              <a:t>），提出了一个</a:t>
            </a:r>
            <a:r>
              <a:rPr lang="zh-CN" altLang="en-US" sz="2400" dirty="0">
                <a:solidFill>
                  <a:srgbClr val="FF3300"/>
                </a:solidFill>
                <a:latin typeface="Arial" pitchFamily="34" charset="0"/>
                <a:sym typeface="Symbol" pitchFamily="18" charset="2"/>
              </a:rPr>
              <a:t>“放之四海皆需准”</a:t>
            </a:r>
            <a:r>
              <a:rPr lang="zh-CN" altLang="en-US" sz="2400" dirty="0">
                <a:latin typeface="Arial" pitchFamily="34" charset="0"/>
                <a:sym typeface="Symbol" pitchFamily="18" charset="2"/>
              </a:rPr>
              <a:t>的标准的验证问题，</a:t>
            </a:r>
            <a:r>
              <a:rPr lang="zh-CN" altLang="en-US" sz="2400" dirty="0">
                <a:solidFill>
                  <a:srgbClr val="FF3300"/>
                </a:solidFill>
                <a:latin typeface="Arial" pitchFamily="34" charset="0"/>
                <a:sym typeface="Symbol" pitchFamily="18" charset="2"/>
              </a:rPr>
              <a:t>“举轻若重”</a:t>
            </a:r>
            <a:r>
              <a:rPr lang="zh-CN" altLang="en-US" sz="2400" dirty="0">
                <a:latin typeface="Arial" pitchFamily="34" charset="0"/>
                <a:sym typeface="Symbol" pitchFamily="18" charset="2"/>
              </a:rPr>
              <a:t>，</a:t>
            </a:r>
            <a:r>
              <a:rPr lang="zh-CN" altLang="en-US" sz="2400" i="1" dirty="0">
                <a:solidFill>
                  <a:srgbClr val="FF0000"/>
                </a:solidFill>
                <a:latin typeface="Arial" pitchFamily="34" charset="0"/>
                <a:sym typeface="Symbol" pitchFamily="18" charset="2"/>
              </a:rPr>
              <a:t>具体验证操作成本高</a:t>
            </a:r>
            <a:r>
              <a:rPr lang="zh-CN" altLang="en-US" sz="2400" dirty="0">
                <a:latin typeface="Arial" pitchFamily="34" charset="0"/>
                <a:sym typeface="Symbol" pitchFamily="18" charset="2"/>
              </a:rPr>
              <a:t>。</a:t>
            </a:r>
            <a:endParaRPr lang="zh-CN" altLang="en-US" sz="2400"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44</a:t>
            </a:fld>
            <a:endParaRPr lang="en-US" altLang="zh-CN"/>
          </a:p>
        </p:txBody>
      </p:sp>
      <p:sp>
        <p:nvSpPr>
          <p:cNvPr id="5" name="圆角矩形标注 4"/>
          <p:cNvSpPr/>
          <p:nvPr/>
        </p:nvSpPr>
        <p:spPr>
          <a:xfrm>
            <a:off x="407179" y="3861048"/>
            <a:ext cx="8329642" cy="1780305"/>
          </a:xfrm>
          <a:prstGeom prst="wedgeRoundRectCallout">
            <a:avLst>
              <a:gd name="adj1" fmla="val -36811"/>
              <a:gd name="adj2" fmla="val -646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人们更愿意“四两拨千斤”，思路有哪些？</a:t>
            </a:r>
            <a:endParaRPr lang="en-US" altLang="zh-CN" dirty="0"/>
          </a:p>
          <a:p>
            <a:pPr marL="342900" indent="-342900">
              <a:buFont typeface="Wingdings" panose="05000000000000000000" pitchFamily="2" charset="2"/>
              <a:buChar char="Ø"/>
            </a:pPr>
            <a:r>
              <a:rPr lang="zh-CN" altLang="en-US" dirty="0"/>
              <a:t>运用</a:t>
            </a:r>
            <a:r>
              <a:rPr lang="zh-CN" altLang="en-US" dirty="0">
                <a:solidFill>
                  <a:srgbClr val="FF0000"/>
                </a:solidFill>
              </a:rPr>
              <a:t>推理规则</a:t>
            </a:r>
            <a:r>
              <a:rPr lang="zh-CN" altLang="en-US" dirty="0"/>
              <a:t>，三点确定一个平面、一个系统。。。</a:t>
            </a:r>
            <a:endParaRPr lang="en-US" altLang="zh-CN" dirty="0"/>
          </a:p>
          <a:p>
            <a:pPr marL="342900" indent="-342900">
              <a:buFont typeface="Wingdings" panose="05000000000000000000" pitchFamily="2" charset="2"/>
              <a:buChar char="Ø"/>
            </a:pPr>
            <a:r>
              <a:rPr lang="zh-CN" altLang="en-US" dirty="0"/>
              <a:t>正面不易说清楚，则看看反面，试试</a:t>
            </a:r>
            <a:r>
              <a:rPr lang="zh-CN" altLang="en-US" dirty="0">
                <a:solidFill>
                  <a:srgbClr val="FF0000"/>
                </a:solidFill>
              </a:rPr>
              <a:t>反证法</a:t>
            </a:r>
            <a:r>
              <a:rPr lang="zh-CN" altLang="en-US" dirty="0"/>
              <a:t>通过反例推出矛盾。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12725" y="731838"/>
            <a:ext cx="8626475" cy="1200150"/>
          </a:xfrm>
          <a:prstGeom prst="rect">
            <a:avLst/>
          </a:prstGeom>
          <a:noFill/>
          <a:ln w="9525">
            <a:noFill/>
            <a:miter lim="800000"/>
            <a:headEnd/>
            <a:tailEnd/>
          </a:ln>
        </p:spPr>
        <p:txBody>
          <a:bodyPr>
            <a:spAutoFit/>
          </a:bodyPr>
          <a:lstStyle/>
          <a:p>
            <a:pPr marL="457200" indent="-457200">
              <a:buFontTx/>
              <a:buChar char="•"/>
              <a:defRPr/>
            </a:pPr>
            <a:r>
              <a:rPr lang="zh-CN" altLang="en-US" dirty="0">
                <a:ea typeface="宋体" charset="-122"/>
              </a:rPr>
              <a:t>如何能够不依据定义获取</a:t>
            </a:r>
            <a:r>
              <a:rPr lang="en-US" altLang="zh-CN" dirty="0">
                <a:ea typeface="宋体" charset="-122"/>
              </a:rPr>
              <a:t>F</a:t>
            </a:r>
            <a:r>
              <a:rPr lang="zh-CN" altLang="en-US" dirty="0">
                <a:ea typeface="宋体" charset="-122"/>
              </a:rPr>
              <a:t>的逻辑蕴含闭包？</a:t>
            </a:r>
          </a:p>
          <a:p>
            <a:pPr>
              <a:defRPr/>
            </a:pPr>
            <a:r>
              <a:rPr lang="zh-CN" altLang="en-US" dirty="0">
                <a:ea typeface="宋体" charset="-122"/>
              </a:rPr>
              <a:t>     </a:t>
            </a:r>
            <a:r>
              <a:rPr lang="zh-CN" altLang="en-US" dirty="0">
                <a:solidFill>
                  <a:srgbClr val="FF0000"/>
                </a:solidFill>
                <a:ea typeface="宋体" charset="-122"/>
              </a:rPr>
              <a:t>建立一套推理规则</a:t>
            </a:r>
            <a:r>
              <a:rPr lang="zh-CN" altLang="en-US" dirty="0">
                <a:ea typeface="宋体" charset="-122"/>
              </a:rPr>
              <a:t>，通过算法求出（或可校验）</a:t>
            </a:r>
            <a:r>
              <a:rPr lang="en-US" altLang="zh-CN" dirty="0">
                <a:ea typeface="宋体" charset="-122"/>
              </a:rPr>
              <a:t>F</a:t>
            </a:r>
            <a:r>
              <a:rPr lang="zh-CN" altLang="en-US" dirty="0">
                <a:ea typeface="宋体" charset="-122"/>
              </a:rPr>
              <a:t>所蕴涵的各个函数依赖。</a:t>
            </a:r>
          </a:p>
        </p:txBody>
      </p:sp>
      <p:sp>
        <p:nvSpPr>
          <p:cNvPr id="67587" name="Rectangle 3"/>
          <p:cNvSpPr>
            <a:spLocks noChangeArrowheads="1"/>
          </p:cNvSpPr>
          <p:nvPr/>
        </p:nvSpPr>
        <p:spPr bwMode="auto">
          <a:xfrm>
            <a:off x="228600" y="1924050"/>
            <a:ext cx="8686800" cy="1004888"/>
          </a:xfrm>
          <a:prstGeom prst="rect">
            <a:avLst/>
          </a:prstGeom>
          <a:noFill/>
          <a:ln w="9525">
            <a:noFill/>
            <a:miter lim="800000"/>
            <a:headEnd/>
            <a:tailEnd/>
          </a:ln>
        </p:spPr>
        <p:txBody>
          <a:bodyPr>
            <a:spAutoFit/>
          </a:bodyPr>
          <a:lstStyle/>
          <a:p>
            <a:pPr marL="385763" indent="-385763">
              <a:spcBef>
                <a:spcPct val="50000"/>
              </a:spcBef>
              <a:buFontTx/>
              <a:buChar char="•"/>
            </a:pPr>
            <a:r>
              <a:rPr lang="zh-CN" altLang="en-US" dirty="0"/>
              <a:t>解决者：</a:t>
            </a:r>
            <a:r>
              <a:rPr lang="en-US" altLang="zh-CN" dirty="0"/>
              <a:t>Armstrong</a:t>
            </a:r>
          </a:p>
          <a:p>
            <a:pPr marL="385763" indent="-385763">
              <a:spcBef>
                <a:spcPct val="50000"/>
              </a:spcBef>
            </a:pPr>
            <a:r>
              <a:rPr lang="en-US" altLang="zh-CN" dirty="0"/>
              <a:t>	</a:t>
            </a:r>
            <a:r>
              <a:rPr lang="zh-CN" altLang="en-US" dirty="0"/>
              <a:t>相应的一套推理规则被命名为</a:t>
            </a:r>
            <a:r>
              <a:rPr lang="en-US" altLang="zh-CN" dirty="0"/>
              <a:t>Armstrong</a:t>
            </a:r>
            <a:r>
              <a:rPr lang="zh-CN" altLang="en-US" dirty="0"/>
              <a:t>公理系统。</a:t>
            </a:r>
          </a:p>
        </p:txBody>
      </p:sp>
      <p:sp>
        <p:nvSpPr>
          <p:cNvPr id="67588" name="Rectangle 4"/>
          <p:cNvSpPr>
            <a:spLocks noChangeArrowheads="1"/>
          </p:cNvSpPr>
          <p:nvPr/>
        </p:nvSpPr>
        <p:spPr bwMode="auto">
          <a:xfrm>
            <a:off x="152400" y="3000375"/>
            <a:ext cx="8763000" cy="2825389"/>
          </a:xfrm>
          <a:prstGeom prst="rect">
            <a:avLst/>
          </a:prstGeom>
          <a:noFill/>
          <a:ln w="9525">
            <a:noFill/>
            <a:miter lim="800000"/>
            <a:headEnd/>
            <a:tailEnd/>
          </a:ln>
        </p:spPr>
        <p:txBody>
          <a:bodyPr>
            <a:spAutoFit/>
          </a:bodyPr>
          <a:lstStyle/>
          <a:p>
            <a:pPr>
              <a:lnSpc>
                <a:spcPct val="90000"/>
              </a:lnSpc>
              <a:spcBef>
                <a:spcPct val="50000"/>
              </a:spcBef>
              <a:buClr>
                <a:schemeClr val="tx2"/>
              </a:buClr>
              <a:buSzPct val="70000"/>
              <a:buFont typeface="Wingdings" pitchFamily="2" charset="2"/>
              <a:buChar char="l"/>
            </a:pPr>
            <a:r>
              <a:rPr lang="en-US" altLang="zh-CN" dirty="0">
                <a:latin typeface="Arial" pitchFamily="34" charset="0"/>
                <a:sym typeface="Symbol" pitchFamily="18" charset="2"/>
              </a:rPr>
              <a:t>Armstrong</a:t>
            </a:r>
            <a:r>
              <a:rPr lang="zh-CN" altLang="en-US" dirty="0">
                <a:latin typeface="Arial" pitchFamily="34" charset="0"/>
                <a:sym typeface="Symbol" pitchFamily="18" charset="2"/>
              </a:rPr>
              <a:t>公理系统：</a:t>
            </a:r>
          </a:p>
          <a:p>
            <a:pPr lvl="1">
              <a:lnSpc>
                <a:spcPct val="90000"/>
              </a:lnSpc>
              <a:spcBef>
                <a:spcPct val="50000"/>
              </a:spcBef>
              <a:buClr>
                <a:schemeClr val="tx2"/>
              </a:buClr>
              <a:buSzPct val="70000"/>
              <a:buFont typeface="Wingdings" pitchFamily="2" charset="2"/>
              <a:buNone/>
            </a:pPr>
            <a:r>
              <a:rPr lang="zh-CN" altLang="en-US" dirty="0">
                <a:latin typeface="Arial" pitchFamily="34" charset="0"/>
                <a:sym typeface="Symbol" pitchFamily="18" charset="2"/>
              </a:rPr>
              <a:t>关系模式</a:t>
            </a:r>
            <a:r>
              <a:rPr lang="en-US" altLang="zh-CN" dirty="0">
                <a:latin typeface="Arial" pitchFamily="34" charset="0"/>
                <a:sym typeface="Symbol" pitchFamily="18" charset="2"/>
              </a:rPr>
              <a:t>R&lt;U,F&gt; </a:t>
            </a:r>
            <a:r>
              <a:rPr lang="zh-CN" altLang="en-US" dirty="0">
                <a:latin typeface="Arial" pitchFamily="34" charset="0"/>
                <a:sym typeface="Symbol" pitchFamily="18" charset="2"/>
              </a:rPr>
              <a:t>，</a:t>
            </a:r>
            <a:r>
              <a:rPr lang="en-US" altLang="zh-CN" dirty="0">
                <a:latin typeface="Arial" pitchFamily="34" charset="0"/>
                <a:sym typeface="Symbol" pitchFamily="18" charset="2"/>
              </a:rPr>
              <a:t>U</a:t>
            </a:r>
            <a:r>
              <a:rPr lang="zh-CN" altLang="fr-FR" dirty="0">
                <a:latin typeface="Arial" pitchFamily="34" charset="0"/>
                <a:sym typeface="Symbol" pitchFamily="18" charset="2"/>
              </a:rPr>
              <a:t>为</a:t>
            </a:r>
            <a:r>
              <a:rPr lang="zh-CN" altLang="en-US" dirty="0">
                <a:latin typeface="Arial" pitchFamily="34" charset="0"/>
                <a:sym typeface="Symbol" pitchFamily="18" charset="2"/>
              </a:rPr>
              <a:t>属性集，</a:t>
            </a:r>
            <a:r>
              <a:rPr lang="en-US" altLang="zh-CN" dirty="0">
                <a:latin typeface="Arial" pitchFamily="34" charset="0"/>
                <a:sym typeface="Symbol" pitchFamily="18" charset="2"/>
              </a:rPr>
              <a:t>F</a:t>
            </a:r>
            <a:r>
              <a:rPr lang="zh-CN" altLang="en-US" dirty="0">
                <a:latin typeface="Arial" pitchFamily="34" charset="0"/>
                <a:sym typeface="Symbol" pitchFamily="18" charset="2"/>
              </a:rPr>
              <a:t>是</a:t>
            </a:r>
            <a:r>
              <a:rPr lang="en-US" altLang="zh-CN" dirty="0">
                <a:latin typeface="Arial" pitchFamily="34" charset="0"/>
                <a:sym typeface="Symbol" pitchFamily="18" charset="2"/>
              </a:rPr>
              <a:t>U</a:t>
            </a:r>
            <a:r>
              <a:rPr lang="zh-CN" altLang="en-US" dirty="0">
                <a:latin typeface="Arial" pitchFamily="34" charset="0"/>
                <a:sym typeface="Symbol" pitchFamily="18" charset="2"/>
              </a:rPr>
              <a:t>上的一组函数依赖，存在下述三条</a:t>
            </a:r>
            <a:r>
              <a:rPr lang="en-US" altLang="zh-CN" dirty="0">
                <a:latin typeface="Arial" pitchFamily="34" charset="0"/>
                <a:sym typeface="Symbol" pitchFamily="18" charset="2"/>
              </a:rPr>
              <a:t>F</a:t>
            </a:r>
            <a:r>
              <a:rPr lang="zh-CN" altLang="en-US" dirty="0">
                <a:latin typeface="Arial" pitchFamily="34" charset="0"/>
                <a:sym typeface="Symbol" pitchFamily="18" charset="2"/>
              </a:rPr>
              <a:t>上的推理规则</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自反律</a:t>
            </a:r>
            <a:r>
              <a:rPr lang="en-US" altLang="zh-CN" dirty="0">
                <a:latin typeface="Arial" pitchFamily="34" charset="0"/>
                <a:sym typeface="Symbol" pitchFamily="18" charset="2"/>
              </a:rPr>
              <a:t>(reflexivity)</a:t>
            </a:r>
            <a:r>
              <a:rPr lang="zh-CN" altLang="en-US" dirty="0">
                <a:latin typeface="Arial" pitchFamily="34" charset="0"/>
                <a:sym typeface="Symbol" pitchFamily="18" charset="2"/>
              </a:rPr>
              <a:t>：若</a:t>
            </a:r>
            <a:r>
              <a:rPr lang="en-US" altLang="zh-CN" dirty="0">
                <a:latin typeface="Arial" pitchFamily="34" charset="0"/>
                <a:sym typeface="Symbol" pitchFamily="18" charset="2"/>
              </a:rPr>
              <a:t>Y  X  U</a:t>
            </a:r>
            <a:r>
              <a:rPr lang="zh-CN" altLang="en-US" dirty="0">
                <a:latin typeface="Arial" pitchFamily="34" charset="0"/>
                <a:sym typeface="Symbol" pitchFamily="18" charset="2"/>
              </a:rPr>
              <a:t>， 则</a:t>
            </a:r>
            <a:r>
              <a:rPr lang="en-US" altLang="zh-CN" dirty="0">
                <a:latin typeface="Arial" pitchFamily="34" charset="0"/>
                <a:sym typeface="Symbol" pitchFamily="18" charset="2"/>
              </a:rPr>
              <a:t>X  Y</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增广律</a:t>
            </a:r>
            <a:r>
              <a:rPr lang="en-US" altLang="zh-CN" dirty="0">
                <a:latin typeface="Arial" pitchFamily="34" charset="0"/>
                <a:sym typeface="Symbol" pitchFamily="18" charset="2"/>
              </a:rPr>
              <a:t>(augmentation)</a:t>
            </a:r>
            <a:r>
              <a:rPr lang="zh-CN" altLang="en-US" dirty="0">
                <a:latin typeface="Arial" pitchFamily="34" charset="0"/>
                <a:sym typeface="Symbol" pitchFamily="18" charset="2"/>
              </a:rPr>
              <a:t>：若</a:t>
            </a:r>
            <a:r>
              <a:rPr lang="en-US" altLang="zh-CN" dirty="0">
                <a:latin typeface="Arial" pitchFamily="34" charset="0"/>
                <a:sym typeface="Symbol" pitchFamily="18" charset="2"/>
              </a:rPr>
              <a:t>X  Y </a:t>
            </a:r>
            <a:r>
              <a:rPr lang="zh-CN" altLang="en-US" dirty="0">
                <a:latin typeface="Arial" pitchFamily="34" charset="0"/>
                <a:sym typeface="Symbol" pitchFamily="18" charset="2"/>
              </a:rPr>
              <a:t>，</a:t>
            </a:r>
            <a:r>
              <a:rPr lang="en-US" altLang="zh-CN" dirty="0">
                <a:latin typeface="Arial" pitchFamily="34" charset="0"/>
                <a:sym typeface="Symbol" pitchFamily="18" charset="2"/>
              </a:rPr>
              <a:t>Z U</a:t>
            </a:r>
            <a:r>
              <a:rPr lang="zh-CN" altLang="en-US" dirty="0">
                <a:latin typeface="Arial" pitchFamily="34" charset="0"/>
                <a:sym typeface="Symbol" pitchFamily="18" charset="2"/>
              </a:rPr>
              <a:t>，则</a:t>
            </a:r>
            <a:r>
              <a:rPr lang="en-US" altLang="zh-CN" dirty="0">
                <a:latin typeface="Arial" pitchFamily="34" charset="0"/>
                <a:sym typeface="Symbol" pitchFamily="18" charset="2"/>
              </a:rPr>
              <a:t>XZ  YZ</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传递律</a:t>
            </a:r>
            <a:r>
              <a:rPr lang="en-US" altLang="zh-CN" dirty="0">
                <a:latin typeface="Arial" pitchFamily="34" charset="0"/>
                <a:sym typeface="Symbol" pitchFamily="18" charset="2"/>
              </a:rPr>
              <a:t>(transitivity)</a:t>
            </a: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Y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Z</a:t>
            </a:r>
          </a:p>
        </p:txBody>
      </p:sp>
      <p:sp>
        <p:nvSpPr>
          <p:cNvPr id="5" name="灯片编号占位符 4"/>
          <p:cNvSpPr>
            <a:spLocks noGrp="1"/>
          </p:cNvSpPr>
          <p:nvPr>
            <p:ph type="sldNum" sz="quarter" idx="12"/>
          </p:nvPr>
        </p:nvSpPr>
        <p:spPr/>
        <p:txBody>
          <a:bodyPr/>
          <a:lstStyle/>
          <a:p>
            <a:pPr>
              <a:defRPr/>
            </a:pPr>
            <a:fld id="{FC85DE80-E27E-4713-9F02-60C89496602A}" type="slidenum">
              <a:rPr lang="en-US" altLang="zh-CN" smtClean="0"/>
              <a:pPr>
                <a:defRPr/>
              </a:pPr>
              <a:t>45</a:t>
            </a:fld>
            <a:endParaRPr lang="en-US" altLang="zh-CN"/>
          </a:p>
        </p:txBody>
      </p:sp>
      <p:sp>
        <p:nvSpPr>
          <p:cNvPr id="2" name="圆角矩形标注 1"/>
          <p:cNvSpPr/>
          <p:nvPr/>
        </p:nvSpPr>
        <p:spPr>
          <a:xfrm>
            <a:off x="4996709" y="1617515"/>
            <a:ext cx="3312368" cy="771820"/>
          </a:xfrm>
          <a:prstGeom prst="wedgeRoundRectCallout">
            <a:avLst>
              <a:gd name="adj1" fmla="val -87563"/>
              <a:gd name="adj2" fmla="val -579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规则是否可用（有效、完备）？反证法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additive="base">
                                        <p:cTn id="7" dur="500" fill="hold"/>
                                        <p:tgtEl>
                                          <p:spTgt spid="67587"/>
                                        </p:tgtEl>
                                        <p:attrNameLst>
                                          <p:attrName>ppt_x</p:attrName>
                                        </p:attrNameLst>
                                      </p:cBhvr>
                                      <p:tavLst>
                                        <p:tav tm="0">
                                          <p:val>
                                            <p:strVal val="0-#ppt_w/2"/>
                                          </p:val>
                                        </p:tav>
                                        <p:tav tm="100000">
                                          <p:val>
                                            <p:strVal val="#ppt_x"/>
                                          </p:val>
                                        </p:tav>
                                      </p:tavLst>
                                    </p:anim>
                                    <p:anim calcmode="lin" valueType="num">
                                      <p:cBhvr additive="base">
                                        <p:cTn id="8" dur="500" fill="hold"/>
                                        <p:tgtEl>
                                          <p:spTgt spid="675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36525" y="887413"/>
            <a:ext cx="8778875" cy="4376583"/>
          </a:xfrm>
          <a:prstGeom prst="rect">
            <a:avLst/>
          </a:prstGeom>
          <a:noFill/>
          <a:ln w="9525">
            <a:noFill/>
            <a:miter lim="800000"/>
            <a:headEnd/>
            <a:tailEnd/>
          </a:ln>
        </p:spPr>
        <p:txBody>
          <a:bodyPr>
            <a:spAutoFit/>
          </a:bodyPr>
          <a:lstStyle/>
          <a:p>
            <a:pPr>
              <a:spcBef>
                <a:spcPct val="20000"/>
              </a:spcBef>
              <a:buSzPct val="85000"/>
              <a:buFontTx/>
              <a:buBlip>
                <a:blip r:embed="rId2"/>
              </a:buBlip>
            </a:pPr>
            <a:r>
              <a:rPr lang="zh-CN" altLang="en-US" dirty="0">
                <a:latin typeface="Arial" pitchFamily="34" charset="0"/>
              </a:rPr>
              <a:t>对其扩充</a:t>
            </a:r>
            <a:r>
              <a:rPr lang="en-US" altLang="zh-CN" dirty="0">
                <a:latin typeface="Times New Roman" pitchFamily="18" charset="0"/>
              </a:rPr>
              <a:t>——</a:t>
            </a:r>
            <a:r>
              <a:rPr lang="zh-CN" altLang="en-US" dirty="0">
                <a:latin typeface="Arial" pitchFamily="34" charset="0"/>
              </a:rPr>
              <a:t>由</a:t>
            </a:r>
            <a:r>
              <a:rPr lang="en-US" altLang="zh-CN" dirty="0">
                <a:latin typeface="Arial" pitchFamily="34" charset="0"/>
              </a:rPr>
              <a:t>Armstrong</a:t>
            </a:r>
            <a:r>
              <a:rPr lang="zh-CN" altLang="en-US" dirty="0">
                <a:latin typeface="Arial" pitchFamily="34" charset="0"/>
              </a:rPr>
              <a:t>公理导出的推理规则</a:t>
            </a:r>
          </a:p>
          <a:p>
            <a:pPr>
              <a:spcBef>
                <a:spcPct val="20000"/>
              </a:spcBef>
              <a:buSzPct val="85000"/>
              <a:buFontTx/>
              <a:buBlip>
                <a:blip r:embed="rId2"/>
              </a:buBlip>
            </a:pPr>
            <a:endParaRPr lang="zh-CN" altLang="en-US" dirty="0">
              <a:latin typeface="Arial" pitchFamily="34" charset="0"/>
            </a:endParaRPr>
          </a:p>
          <a:p>
            <a:pPr lvl="1">
              <a:spcBef>
                <a:spcPct val="40000"/>
              </a:spcBef>
              <a:buClr>
                <a:schemeClr val="tx2"/>
              </a:buClr>
              <a:buSzPct val="70000"/>
              <a:buFont typeface="Wingdings" pitchFamily="2" charset="2"/>
              <a:buChar char="l"/>
            </a:pPr>
            <a:r>
              <a:rPr lang="zh-CN" altLang="en-US" dirty="0">
                <a:solidFill>
                  <a:srgbClr val="FF0000"/>
                </a:solidFill>
                <a:latin typeface="Arial" pitchFamily="34" charset="0"/>
                <a:sym typeface="Symbol" pitchFamily="18" charset="2"/>
              </a:rPr>
              <a:t>合并规则</a:t>
            </a:r>
            <a:r>
              <a:rPr lang="en-US" altLang="zh-CN" dirty="0">
                <a:solidFill>
                  <a:srgbClr val="FF0000"/>
                </a:solidFill>
                <a:latin typeface="Arial" pitchFamily="34" charset="0"/>
                <a:sym typeface="Symbol" pitchFamily="18" charset="2"/>
              </a:rPr>
              <a:t>(union 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X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YZ</a:t>
            </a:r>
          </a:p>
          <a:p>
            <a:pPr lvl="1">
              <a:spcBef>
                <a:spcPct val="40000"/>
              </a:spcBef>
              <a:buClr>
                <a:schemeClr val="tx2"/>
              </a:buClr>
              <a:buSzPct val="70000"/>
              <a:buFont typeface="Wingdings" pitchFamily="2" charset="2"/>
              <a:buChar char="l"/>
            </a:pPr>
            <a:r>
              <a:rPr lang="zh-CN" altLang="en-US" dirty="0">
                <a:solidFill>
                  <a:srgbClr val="FF0000"/>
                </a:solidFill>
                <a:latin typeface="Arial" pitchFamily="34" charset="0"/>
                <a:sym typeface="Symbol" pitchFamily="18" charset="2"/>
              </a:rPr>
              <a:t>分解规则</a:t>
            </a:r>
            <a:r>
              <a:rPr lang="en-US" altLang="zh-CN" dirty="0">
                <a:solidFill>
                  <a:srgbClr val="FF0000"/>
                </a:solidFill>
                <a:latin typeface="Arial" pitchFamily="34" charset="0"/>
                <a:sym typeface="Symbol" pitchFamily="18" charset="2"/>
              </a:rPr>
              <a:t>(decomposition 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YZ </a:t>
            </a:r>
            <a:r>
              <a:rPr lang="zh-CN" altLang="en-US" dirty="0">
                <a:latin typeface="Arial" pitchFamily="34" charset="0"/>
                <a:sym typeface="Symbol" pitchFamily="18" charset="2"/>
              </a:rPr>
              <a:t>，则</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X  Z</a:t>
            </a:r>
          </a:p>
          <a:p>
            <a:pPr lvl="1">
              <a:spcBef>
                <a:spcPct val="40000"/>
              </a:spcBef>
              <a:buClr>
                <a:schemeClr val="tx2"/>
              </a:buClr>
              <a:buSzPct val="70000"/>
              <a:buFont typeface="Wingdings" pitchFamily="2" charset="2"/>
              <a:buChar char="l"/>
            </a:pPr>
            <a:r>
              <a:rPr lang="zh-CN" altLang="en-US" dirty="0">
                <a:latin typeface="Arial" pitchFamily="34" charset="0"/>
                <a:sym typeface="Symbol" pitchFamily="18" charset="2"/>
              </a:rPr>
              <a:t>伪传递规则</a:t>
            </a:r>
            <a:r>
              <a:rPr lang="en-US" altLang="zh-CN" dirty="0">
                <a:latin typeface="Arial" pitchFamily="34" charset="0"/>
                <a:sym typeface="Symbol" pitchFamily="18" charset="2"/>
              </a:rPr>
              <a:t>(pseudo transitivity 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WY  Z</a:t>
            </a:r>
            <a:r>
              <a:rPr lang="zh-CN" altLang="en-US" dirty="0">
                <a:latin typeface="Arial" pitchFamily="34" charset="0"/>
                <a:sym typeface="Symbol" pitchFamily="18" charset="2"/>
              </a:rPr>
              <a:t>，则</a:t>
            </a:r>
            <a:r>
              <a:rPr lang="en-US" altLang="zh-CN" dirty="0">
                <a:latin typeface="Arial" pitchFamily="34" charset="0"/>
                <a:sym typeface="Symbol" pitchFamily="18" charset="2"/>
              </a:rPr>
              <a:t>WX  Z</a:t>
            </a:r>
            <a:endParaRPr lang="en-US" altLang="zh-CN" sz="1800" dirty="0">
              <a:latin typeface="Arial" pitchFamily="34" charset="0"/>
            </a:endParaRPr>
          </a:p>
          <a:p>
            <a:endParaRPr lang="en-US" altLang="zh-CN" dirty="0"/>
          </a:p>
        </p:txBody>
      </p:sp>
      <p:sp>
        <p:nvSpPr>
          <p:cNvPr id="65539" name="AutoShape 3"/>
          <p:cNvSpPr>
            <a:spLocks noChangeArrowheads="1"/>
          </p:cNvSpPr>
          <p:nvPr/>
        </p:nvSpPr>
        <p:spPr bwMode="auto">
          <a:xfrm>
            <a:off x="8027988" y="183515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37C6555C-3E94-448D-BB55-836749EFAD14}" type="slidenum">
              <a:rPr lang="en-US" altLang="zh-CN"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过程 13"/>
          <p:cNvSpPr/>
          <p:nvPr/>
        </p:nvSpPr>
        <p:spPr>
          <a:xfrm>
            <a:off x="251520" y="3933056"/>
            <a:ext cx="7056784" cy="1800200"/>
          </a:xfrm>
          <a:prstGeom prst="flowChartProcess">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562" name="Text Box 2"/>
          <p:cNvSpPr txBox="1">
            <a:spLocks noChangeArrowheads="1"/>
          </p:cNvSpPr>
          <p:nvPr/>
        </p:nvSpPr>
        <p:spPr bwMode="auto">
          <a:xfrm>
            <a:off x="212725" y="188640"/>
            <a:ext cx="8702675" cy="2936188"/>
          </a:xfrm>
          <a:prstGeom prst="rect">
            <a:avLst/>
          </a:prstGeom>
          <a:noFill/>
          <a:ln w="9525">
            <a:noFill/>
            <a:miter lim="800000"/>
            <a:headEnd/>
            <a:tailEnd/>
          </a:ln>
        </p:spPr>
        <p:txBody>
          <a:bodyPr wrap="square">
            <a:spAutoFit/>
          </a:bodyPr>
          <a:lstStyle/>
          <a:p>
            <a:r>
              <a:rPr lang="zh-CN" altLang="en-US" b="1" dirty="0">
                <a:solidFill>
                  <a:srgbClr val="FF3300"/>
                </a:solidFill>
              </a:rPr>
              <a:t>能用么？</a:t>
            </a:r>
            <a:endParaRPr lang="en-US" altLang="zh-CN" b="1" dirty="0">
              <a:solidFill>
                <a:srgbClr val="FF3300"/>
              </a:solidFill>
            </a:endParaRPr>
          </a:p>
          <a:p>
            <a:r>
              <a:rPr lang="zh-CN" altLang="en-US" dirty="0"/>
              <a:t>    使用</a:t>
            </a:r>
            <a:r>
              <a:rPr lang="en-US" altLang="zh-CN" dirty="0"/>
              <a:t>Armstrong</a:t>
            </a:r>
            <a:r>
              <a:rPr lang="zh-CN" altLang="en-US" dirty="0"/>
              <a:t>公理系统及其扩充推理规则的前提条件：</a:t>
            </a:r>
          </a:p>
          <a:p>
            <a:r>
              <a:rPr lang="en-US" altLang="zh-CN" dirty="0">
                <a:latin typeface="Times New Roman" pitchFamily="18" charset="0"/>
              </a:rPr>
              <a:t>——“</a:t>
            </a:r>
            <a:r>
              <a:rPr lang="en-US" altLang="zh-CN" dirty="0"/>
              <a:t>Armstrong</a:t>
            </a:r>
            <a:r>
              <a:rPr lang="zh-CN" altLang="en-US" dirty="0"/>
              <a:t>公理系统必须是有效的、完备的</a:t>
            </a:r>
            <a:r>
              <a:rPr lang="zh-CN" altLang="en-US" dirty="0">
                <a:latin typeface="Times New Roman" pitchFamily="18" charset="0"/>
              </a:rPr>
              <a:t>”</a:t>
            </a:r>
            <a:endParaRPr lang="zh-CN" altLang="en-US" dirty="0"/>
          </a:p>
          <a:p>
            <a:pPr lvl="1">
              <a:lnSpc>
                <a:spcPct val="105000"/>
              </a:lnSpc>
              <a:spcBef>
                <a:spcPct val="25000"/>
              </a:spcBef>
              <a:buClr>
                <a:schemeClr val="tx2"/>
              </a:buClr>
              <a:buSzPct val="70000"/>
              <a:buFont typeface="Wingdings" pitchFamily="2" charset="2"/>
              <a:buChar char="l"/>
            </a:pPr>
            <a:r>
              <a:rPr lang="zh-CN" altLang="en-US" b="1" dirty="0">
                <a:solidFill>
                  <a:srgbClr val="FF0000"/>
                </a:solidFill>
                <a:latin typeface="Arial" pitchFamily="34" charset="0"/>
              </a:rPr>
              <a:t>有效性</a:t>
            </a:r>
            <a:r>
              <a:rPr lang="zh-CN" altLang="en-US" dirty="0">
                <a:latin typeface="Arial" pitchFamily="34" charset="0"/>
              </a:rPr>
              <a:t>：用</a:t>
            </a:r>
            <a:r>
              <a:rPr lang="en-US" altLang="zh-CN" dirty="0">
                <a:latin typeface="Arial" pitchFamily="34" charset="0"/>
              </a:rPr>
              <a:t>Armstrong</a:t>
            </a:r>
            <a:r>
              <a:rPr lang="zh-CN" altLang="en-US" dirty="0">
                <a:latin typeface="Arial" pitchFamily="34" charset="0"/>
              </a:rPr>
              <a:t>公理从</a:t>
            </a:r>
            <a:r>
              <a:rPr lang="en-US" altLang="zh-CN" dirty="0">
                <a:latin typeface="Arial" pitchFamily="34" charset="0"/>
              </a:rPr>
              <a:t>F</a:t>
            </a:r>
            <a:r>
              <a:rPr lang="zh-CN" altLang="en-US" dirty="0">
                <a:latin typeface="Arial" pitchFamily="34" charset="0"/>
              </a:rPr>
              <a:t>中导出的函数依赖</a:t>
            </a:r>
            <a:r>
              <a:rPr lang="zh-CN" altLang="en-US" dirty="0">
                <a:solidFill>
                  <a:srgbClr val="FF0000"/>
                </a:solidFill>
                <a:latin typeface="Arial" pitchFamily="34" charset="0"/>
              </a:rPr>
              <a:t>必为</a:t>
            </a:r>
            <a:r>
              <a:rPr lang="en-US" altLang="zh-CN" dirty="0">
                <a:solidFill>
                  <a:srgbClr val="FF0000"/>
                </a:solidFill>
                <a:latin typeface="Arial" pitchFamily="34" charset="0"/>
              </a:rPr>
              <a:t>F</a:t>
            </a:r>
            <a:r>
              <a:rPr lang="zh-CN" altLang="en-US" dirty="0">
                <a:solidFill>
                  <a:srgbClr val="FF0000"/>
                </a:solidFill>
                <a:latin typeface="Arial" pitchFamily="34" charset="0"/>
              </a:rPr>
              <a:t>所蕴涵</a:t>
            </a:r>
            <a:r>
              <a:rPr lang="zh-CN" altLang="en-US" dirty="0">
                <a:latin typeface="Arial" pitchFamily="34" charset="0"/>
              </a:rPr>
              <a:t>。（相当于公理系统的正确性）</a:t>
            </a:r>
          </a:p>
          <a:p>
            <a:pPr lvl="1">
              <a:lnSpc>
                <a:spcPct val="105000"/>
              </a:lnSpc>
              <a:spcBef>
                <a:spcPct val="25000"/>
              </a:spcBef>
              <a:buClr>
                <a:schemeClr val="tx2"/>
              </a:buClr>
              <a:buSzPct val="70000"/>
              <a:buFont typeface="Wingdings" pitchFamily="2" charset="2"/>
              <a:buChar char="l"/>
            </a:pPr>
            <a:r>
              <a:rPr lang="zh-CN" altLang="en-US" b="1" dirty="0">
                <a:solidFill>
                  <a:srgbClr val="FF0000"/>
                </a:solidFill>
                <a:latin typeface="Arial" pitchFamily="34" charset="0"/>
              </a:rPr>
              <a:t>完备性</a:t>
            </a:r>
            <a:r>
              <a:rPr lang="zh-CN" altLang="en-US" dirty="0">
                <a:latin typeface="Arial" pitchFamily="34" charset="0"/>
              </a:rPr>
              <a:t>：</a:t>
            </a:r>
            <a:r>
              <a:rPr lang="en-US" altLang="zh-CN" dirty="0">
                <a:latin typeface="Arial" pitchFamily="34" charset="0"/>
              </a:rPr>
              <a:t>F</a:t>
            </a:r>
            <a:r>
              <a:rPr lang="zh-CN" altLang="en-US" dirty="0">
                <a:latin typeface="Arial" pitchFamily="34" charset="0"/>
              </a:rPr>
              <a:t>所蕴涵的函数依赖都</a:t>
            </a:r>
            <a:r>
              <a:rPr lang="zh-CN" altLang="en-US" dirty="0">
                <a:solidFill>
                  <a:srgbClr val="FF0000"/>
                </a:solidFill>
                <a:latin typeface="Arial" pitchFamily="34" charset="0"/>
              </a:rPr>
              <a:t>能用</a:t>
            </a:r>
            <a:r>
              <a:rPr lang="en-US" altLang="zh-CN" dirty="0">
                <a:solidFill>
                  <a:srgbClr val="FF0000"/>
                </a:solidFill>
                <a:latin typeface="Arial" pitchFamily="34" charset="0"/>
              </a:rPr>
              <a:t>Armstrong</a:t>
            </a:r>
            <a:r>
              <a:rPr lang="zh-CN" altLang="en-US" dirty="0">
                <a:solidFill>
                  <a:srgbClr val="FF0000"/>
                </a:solidFill>
                <a:latin typeface="Arial" pitchFamily="34" charset="0"/>
              </a:rPr>
              <a:t>公理从</a:t>
            </a:r>
            <a:r>
              <a:rPr lang="en-US" altLang="zh-CN" dirty="0">
                <a:solidFill>
                  <a:srgbClr val="FF0000"/>
                </a:solidFill>
                <a:latin typeface="Arial" pitchFamily="34" charset="0"/>
              </a:rPr>
              <a:t>F</a:t>
            </a:r>
            <a:r>
              <a:rPr lang="zh-CN" altLang="en-US" dirty="0">
                <a:solidFill>
                  <a:srgbClr val="FF0000"/>
                </a:solidFill>
                <a:latin typeface="Arial" pitchFamily="34" charset="0"/>
              </a:rPr>
              <a:t>中导出</a:t>
            </a:r>
            <a:r>
              <a:rPr lang="zh-CN" altLang="en-US" dirty="0">
                <a:latin typeface="Arial" pitchFamily="34" charset="0"/>
              </a:rPr>
              <a:t>。</a:t>
            </a:r>
            <a:endParaRPr lang="zh-CN" altLang="en-US" dirty="0"/>
          </a:p>
        </p:txBody>
      </p:sp>
      <p:sp>
        <p:nvSpPr>
          <p:cNvPr id="69636" name="Text Box 4"/>
          <p:cNvSpPr txBox="1">
            <a:spLocks noChangeArrowheads="1"/>
          </p:cNvSpPr>
          <p:nvPr/>
        </p:nvSpPr>
        <p:spPr bwMode="auto">
          <a:xfrm>
            <a:off x="152400" y="5762625"/>
            <a:ext cx="8778875" cy="952500"/>
          </a:xfrm>
          <a:prstGeom prst="rect">
            <a:avLst/>
          </a:prstGeom>
          <a:noFill/>
          <a:ln w="9525">
            <a:noFill/>
            <a:miter lim="800000"/>
            <a:headEnd/>
            <a:tailEnd/>
          </a:ln>
        </p:spPr>
        <p:txBody>
          <a:bodyPr>
            <a:spAutoFit/>
          </a:bodyPr>
          <a:lstStyle/>
          <a:p>
            <a:pPr>
              <a:lnSpc>
                <a:spcPct val="105000"/>
              </a:lnSpc>
              <a:spcBef>
                <a:spcPct val="25000"/>
              </a:spcBef>
              <a:buClr>
                <a:schemeClr val="tx2"/>
              </a:buClr>
              <a:buSzPct val="70000"/>
              <a:buFont typeface="Wingdings" pitchFamily="2" charset="2"/>
              <a:buNone/>
            </a:pPr>
            <a:r>
              <a:rPr lang="zh-CN" altLang="en-US" dirty="0">
                <a:sym typeface="Symbol" pitchFamily="18" charset="2"/>
              </a:rPr>
              <a:t>问题：如何证明？</a:t>
            </a:r>
          </a:p>
          <a:p>
            <a:pPr>
              <a:lnSpc>
                <a:spcPct val="105000"/>
              </a:lnSpc>
              <a:spcBef>
                <a:spcPct val="25000"/>
              </a:spcBef>
              <a:buClr>
                <a:schemeClr val="tx2"/>
              </a:buClr>
              <a:buSzPct val="70000"/>
              <a:buFont typeface="Wingdings" pitchFamily="2" charset="2"/>
              <a:buNone/>
            </a:pPr>
            <a:r>
              <a:rPr lang="zh-CN" altLang="en-US" dirty="0">
                <a:sym typeface="Symbol" pitchFamily="18" charset="2"/>
              </a:rPr>
              <a:t>答：有效性</a:t>
            </a:r>
            <a:r>
              <a:rPr lang="en-US" altLang="zh-CN" dirty="0">
                <a:sym typeface="Symbol" pitchFamily="18" charset="2"/>
              </a:rPr>
              <a:t>/</a:t>
            </a:r>
            <a:r>
              <a:rPr lang="zh-CN" altLang="en-US" dirty="0">
                <a:sym typeface="Symbol" pitchFamily="18" charset="2"/>
              </a:rPr>
              <a:t>正确性（易证），证明完备性</a:t>
            </a:r>
            <a:r>
              <a:rPr lang="en-US" altLang="zh-CN" dirty="0">
                <a:sym typeface="Symbol" pitchFamily="18" charset="2"/>
              </a:rPr>
              <a:t>——</a:t>
            </a:r>
            <a:r>
              <a:rPr lang="zh-CN" altLang="en-US" dirty="0">
                <a:solidFill>
                  <a:srgbClr val="FF0000"/>
                </a:solidFill>
                <a:sym typeface="Symbol" pitchFamily="18" charset="2"/>
              </a:rPr>
              <a:t>构造法</a:t>
            </a:r>
            <a:r>
              <a:rPr lang="en-US" altLang="zh-CN" dirty="0">
                <a:solidFill>
                  <a:srgbClr val="FF0000"/>
                </a:solidFill>
                <a:sym typeface="Symbol" pitchFamily="18" charset="2"/>
              </a:rPr>
              <a:t>+</a:t>
            </a:r>
            <a:r>
              <a:rPr lang="zh-CN" altLang="en-US" dirty="0">
                <a:solidFill>
                  <a:srgbClr val="FF0000"/>
                </a:solidFill>
                <a:sym typeface="Symbol" pitchFamily="18" charset="2"/>
              </a:rPr>
              <a:t>反证法</a:t>
            </a:r>
            <a:r>
              <a:rPr lang="zh-CN" altLang="en-US" dirty="0">
                <a:sym typeface="Symbol" pitchFamily="18" charset="2"/>
              </a:rPr>
              <a:t>。</a:t>
            </a:r>
            <a:endParaRPr lang="zh-CN" altLang="en-US" dirty="0"/>
          </a:p>
        </p:txBody>
      </p:sp>
      <p:sp>
        <p:nvSpPr>
          <p:cNvPr id="5" name="灯片编号占位符 4"/>
          <p:cNvSpPr>
            <a:spLocks noGrp="1"/>
          </p:cNvSpPr>
          <p:nvPr>
            <p:ph type="sldNum" sz="quarter" idx="12"/>
          </p:nvPr>
        </p:nvSpPr>
        <p:spPr/>
        <p:txBody>
          <a:bodyPr/>
          <a:lstStyle/>
          <a:p>
            <a:pPr>
              <a:defRPr/>
            </a:pPr>
            <a:fld id="{B68766BF-C009-4CE0-8518-5CC6B9EFBA9B}" type="slidenum">
              <a:rPr lang="en-US" altLang="zh-CN" smtClean="0"/>
              <a:pPr>
                <a:defRPr/>
              </a:pPr>
              <a:t>47</a:t>
            </a:fld>
            <a:endParaRPr lang="en-US" altLang="zh-CN"/>
          </a:p>
        </p:txBody>
      </p:sp>
      <p:grpSp>
        <p:nvGrpSpPr>
          <p:cNvPr id="9" name="组合 8"/>
          <p:cNvGrpSpPr/>
          <p:nvPr/>
        </p:nvGrpSpPr>
        <p:grpSpPr>
          <a:xfrm>
            <a:off x="357158" y="3286124"/>
            <a:ext cx="7929618" cy="500066"/>
            <a:chOff x="357158" y="3286124"/>
            <a:chExt cx="7929618" cy="500066"/>
          </a:xfrm>
        </p:grpSpPr>
        <p:sp>
          <p:nvSpPr>
            <p:cNvPr id="6" name="左右箭头 5"/>
            <p:cNvSpPr/>
            <p:nvPr/>
          </p:nvSpPr>
          <p:spPr>
            <a:xfrm>
              <a:off x="2714612" y="3286124"/>
              <a:ext cx="1357322" cy="5000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43372" y="3324525"/>
              <a:ext cx="4143404" cy="461665"/>
            </a:xfrm>
            <a:prstGeom prst="rect">
              <a:avLst/>
            </a:prstGeom>
          </p:spPr>
          <p:txBody>
            <a:bodyPr wrap="square">
              <a:spAutoFit/>
            </a:bodyPr>
            <a:lstStyle/>
            <a:p>
              <a:r>
                <a:rPr lang="zh-CN" altLang="en-US" dirty="0">
                  <a:latin typeface="Times New Roman" pitchFamily="18" charset="0"/>
                </a:rPr>
                <a:t>“</a:t>
              </a:r>
              <a:r>
                <a:rPr lang="zh-CN" altLang="en-US" dirty="0"/>
                <a:t>可由</a:t>
              </a:r>
              <a:r>
                <a:rPr lang="en-US" altLang="zh-CN" dirty="0"/>
                <a:t>Armstrong</a:t>
              </a:r>
              <a:r>
                <a:rPr lang="zh-CN" altLang="en-US" dirty="0"/>
                <a:t>公理导出</a:t>
              </a:r>
              <a:r>
                <a:rPr lang="zh-CN" altLang="en-US" dirty="0">
                  <a:latin typeface="Times New Roman" pitchFamily="18" charset="0"/>
                </a:rPr>
                <a:t>”</a:t>
              </a:r>
              <a:endParaRPr lang="zh-CN" altLang="en-US" dirty="0"/>
            </a:p>
          </p:txBody>
        </p:sp>
        <p:sp>
          <p:nvSpPr>
            <p:cNvPr id="8" name="矩形 7"/>
            <p:cNvSpPr/>
            <p:nvPr/>
          </p:nvSpPr>
          <p:spPr>
            <a:xfrm>
              <a:off x="357158" y="3324525"/>
              <a:ext cx="2515432" cy="461665"/>
            </a:xfrm>
            <a:prstGeom prst="rect">
              <a:avLst/>
            </a:prstGeom>
          </p:spPr>
          <p:txBody>
            <a:bodyPr wrap="none">
              <a:spAutoFit/>
            </a:bodyPr>
            <a:lstStyle/>
            <a:p>
              <a:r>
                <a:rPr lang="zh-CN" altLang="en-US" dirty="0">
                  <a:latin typeface="Times New Roman" pitchFamily="18" charset="0"/>
                </a:rPr>
                <a:t>即“</a:t>
              </a:r>
              <a:r>
                <a:rPr lang="zh-CN" altLang="en-US" dirty="0"/>
                <a:t>被</a:t>
              </a:r>
              <a:r>
                <a:rPr lang="en-US" altLang="zh-CN" dirty="0"/>
                <a:t>F</a:t>
              </a:r>
              <a:r>
                <a:rPr lang="zh-CN" altLang="en-US" dirty="0"/>
                <a:t>所蕴涵</a:t>
              </a:r>
              <a:r>
                <a:rPr lang="zh-CN" altLang="en-US" dirty="0">
                  <a:latin typeface="Times New Roman" pitchFamily="18" charset="0"/>
                </a:rPr>
                <a:t>”</a:t>
              </a:r>
              <a:endParaRPr lang="zh-CN" altLang="en-US" dirty="0"/>
            </a:p>
          </p:txBody>
        </p:sp>
      </p:grpSp>
      <p:grpSp>
        <p:nvGrpSpPr>
          <p:cNvPr id="12" name="组合 11"/>
          <p:cNvGrpSpPr/>
          <p:nvPr/>
        </p:nvGrpSpPr>
        <p:grpSpPr>
          <a:xfrm>
            <a:off x="214282" y="3929066"/>
            <a:ext cx="8001056" cy="1785950"/>
            <a:chOff x="214282" y="3929066"/>
            <a:chExt cx="8001056" cy="1785950"/>
          </a:xfrm>
        </p:grpSpPr>
        <p:sp>
          <p:nvSpPr>
            <p:cNvPr id="69635" name="Text Box 3"/>
            <p:cNvSpPr txBox="1">
              <a:spLocks noChangeArrowheads="1"/>
            </p:cNvSpPr>
            <p:nvPr/>
          </p:nvSpPr>
          <p:spPr bwMode="auto">
            <a:xfrm>
              <a:off x="285720" y="3929066"/>
              <a:ext cx="6491302" cy="609398"/>
            </a:xfrm>
            <a:prstGeom prst="rect">
              <a:avLst/>
            </a:prstGeom>
            <a:noFill/>
            <a:ln w="9525">
              <a:noFill/>
              <a:miter lim="800000"/>
              <a:headEnd/>
              <a:tailEnd/>
            </a:ln>
          </p:spPr>
          <p:txBody>
            <a:bodyPr wrap="square">
              <a:spAutoFit/>
            </a:bodyPr>
            <a:lstStyle/>
            <a:p>
              <a:pPr>
                <a:lnSpc>
                  <a:spcPct val="105000"/>
                </a:lnSpc>
                <a:spcBef>
                  <a:spcPct val="25000"/>
                </a:spcBef>
                <a:buClr>
                  <a:schemeClr val="tx2"/>
                </a:buClr>
                <a:buSzPct val="70000"/>
                <a:buFont typeface="Wingdings" pitchFamily="2" charset="2"/>
                <a:buNone/>
              </a:pPr>
              <a:r>
                <a:rPr lang="en-US" altLang="zh-CN" dirty="0">
                  <a:sym typeface="Symbol" pitchFamily="18" charset="2"/>
                </a:rPr>
                <a:t>F</a:t>
              </a:r>
              <a:r>
                <a:rPr lang="zh-CN" altLang="en-US" dirty="0">
                  <a:sym typeface="Symbol" pitchFamily="18" charset="2"/>
                </a:rPr>
                <a:t>的闭包</a:t>
              </a:r>
              <a:r>
                <a:rPr lang="en-US" altLang="zh-CN" dirty="0">
                  <a:latin typeface="Times New Roman" pitchFamily="18" charset="0"/>
                  <a:sym typeface="Symbol" pitchFamily="18" charset="2"/>
                </a:rPr>
                <a:t>——</a:t>
              </a:r>
              <a:r>
                <a:rPr lang="en-US" altLang="zh-CN" dirty="0">
                  <a:sym typeface="Symbol" pitchFamily="18" charset="2"/>
                </a:rPr>
                <a:t>F </a:t>
              </a:r>
              <a:r>
                <a:rPr lang="en-US" altLang="zh-CN" baseline="50000" dirty="0">
                  <a:sym typeface="Symbol" pitchFamily="18" charset="2"/>
                </a:rPr>
                <a:t>+</a:t>
              </a:r>
              <a:r>
                <a:rPr lang="zh-CN" altLang="en-US" sz="3200" dirty="0">
                  <a:latin typeface="宋体" pitchFamily="2" charset="-122"/>
                  <a:sym typeface="Symbol" pitchFamily="18" charset="2"/>
                </a:rPr>
                <a:t>（</a:t>
              </a:r>
              <a:r>
                <a:rPr lang="en-US" altLang="zh-CN" dirty="0">
                  <a:sym typeface="Symbol" pitchFamily="18" charset="2"/>
                </a:rPr>
                <a:t>F</a:t>
              </a:r>
              <a:r>
                <a:rPr lang="zh-CN" altLang="en-US" dirty="0">
                  <a:sym typeface="Symbol" pitchFamily="18" charset="2"/>
                </a:rPr>
                <a:t>逻辑蕴涵的函数依赖集合）</a:t>
              </a:r>
            </a:p>
          </p:txBody>
        </p:sp>
        <p:sp>
          <p:nvSpPr>
            <p:cNvPr id="10" name="矩形 9"/>
            <p:cNvSpPr/>
            <p:nvPr/>
          </p:nvSpPr>
          <p:spPr>
            <a:xfrm>
              <a:off x="214282" y="5253351"/>
              <a:ext cx="8001056" cy="461665"/>
            </a:xfrm>
            <a:prstGeom prst="rect">
              <a:avLst/>
            </a:prstGeom>
          </p:spPr>
          <p:txBody>
            <a:bodyPr wrap="square">
              <a:spAutoFit/>
            </a:bodyPr>
            <a:lstStyle/>
            <a:p>
              <a:r>
                <a:rPr lang="en-US" altLang="zh-CN" dirty="0">
                  <a:sym typeface="Symbol" pitchFamily="18" charset="2"/>
                </a:rPr>
                <a:t>{F</a:t>
              </a:r>
              <a:r>
                <a:rPr lang="zh-CN" altLang="en-US" dirty="0">
                  <a:sym typeface="Symbol" pitchFamily="18" charset="2"/>
                </a:rPr>
                <a:t>出发借助</a:t>
              </a:r>
              <a:r>
                <a:rPr lang="en-US" altLang="zh-CN" dirty="0">
                  <a:sym typeface="Symbol" pitchFamily="18" charset="2"/>
                </a:rPr>
                <a:t>Armstrong</a:t>
              </a:r>
              <a:r>
                <a:rPr lang="zh-CN" altLang="en-US" dirty="0">
                  <a:sym typeface="Symbol" pitchFamily="18" charset="2"/>
                </a:rPr>
                <a:t>公理导出的函数依赖</a:t>
              </a:r>
              <a:r>
                <a:rPr lang="en-US" altLang="zh-CN" dirty="0">
                  <a:sym typeface="Symbol" pitchFamily="18" charset="2"/>
                </a:rPr>
                <a:t>}</a:t>
              </a:r>
              <a:endParaRPr lang="zh-CN" altLang="en-US" dirty="0"/>
            </a:p>
          </p:txBody>
        </p:sp>
        <p:sp>
          <p:nvSpPr>
            <p:cNvPr id="11" name="上下箭头 10"/>
            <p:cNvSpPr/>
            <p:nvPr/>
          </p:nvSpPr>
          <p:spPr>
            <a:xfrm>
              <a:off x="1714480" y="4429132"/>
              <a:ext cx="428628" cy="7858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9636"/>
                                        </p:tgtEl>
                                        <p:attrNameLst>
                                          <p:attrName>style.visibility</p:attrName>
                                        </p:attrNameLst>
                                      </p:cBhvr>
                                      <p:to>
                                        <p:strVal val="visible"/>
                                      </p:to>
                                    </p:set>
                                    <p:anim calcmode="lin" valueType="num">
                                      <p:cBhvr additive="base">
                                        <p:cTn id="23" dur="500" fill="hold"/>
                                        <p:tgtEl>
                                          <p:spTgt spid="69636"/>
                                        </p:tgtEl>
                                        <p:attrNameLst>
                                          <p:attrName>ppt_x</p:attrName>
                                        </p:attrNameLst>
                                      </p:cBhvr>
                                      <p:tavLst>
                                        <p:tav tm="0">
                                          <p:val>
                                            <p:strVal val="0-#ppt_w/2"/>
                                          </p:val>
                                        </p:tav>
                                        <p:tav tm="100000">
                                          <p:val>
                                            <p:strVal val="#ppt_x"/>
                                          </p:val>
                                        </p:tav>
                                      </p:tavLst>
                                    </p:anim>
                                    <p:anim calcmode="lin" valueType="num">
                                      <p:cBhvr additive="base">
                                        <p:cTn id="24"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963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2725" y="-76200"/>
            <a:ext cx="8778875" cy="6956425"/>
          </a:xfrm>
          <a:prstGeom prst="rect">
            <a:avLst/>
          </a:prstGeom>
          <a:noFill/>
          <a:ln w="9525">
            <a:noFill/>
            <a:miter lim="800000"/>
            <a:headEnd/>
            <a:tailEnd/>
          </a:ln>
        </p:spPr>
        <p:txBody>
          <a:bodyPr>
            <a:spAutoFit/>
          </a:bodyPr>
          <a:lstStyle/>
          <a:p>
            <a:pPr>
              <a:spcBef>
                <a:spcPct val="20000"/>
              </a:spcBef>
              <a:buClr>
                <a:schemeClr val="bg2"/>
              </a:buClr>
              <a:buFont typeface="Monotype Sorts"/>
              <a:buNone/>
            </a:pPr>
            <a:r>
              <a:rPr lang="zh-CN" altLang="en-US">
                <a:latin typeface="宋体" pitchFamily="2" charset="-122"/>
              </a:rPr>
              <a:t>有效性证明：</a:t>
            </a:r>
          </a:p>
          <a:p>
            <a:pPr>
              <a:spcBef>
                <a:spcPct val="20000"/>
              </a:spcBef>
              <a:buClr>
                <a:schemeClr val="bg2"/>
              </a:buClr>
              <a:buFont typeface="Monotype Sorts"/>
              <a:buNone/>
            </a:pPr>
            <a:r>
              <a:rPr lang="en-US" altLang="zh-CN">
                <a:latin typeface="宋体" pitchFamily="2" charset="-122"/>
              </a:rPr>
              <a:t>1</a:t>
            </a:r>
            <a:r>
              <a:rPr lang="zh-CN" altLang="en-US">
                <a:latin typeface="宋体" pitchFamily="2" charset="-122"/>
              </a:rPr>
              <a:t>）自反律（</a:t>
            </a:r>
            <a:r>
              <a:rPr lang="zh-CN" altLang="en-US">
                <a:latin typeface="宋体" pitchFamily="2" charset="-122"/>
                <a:sym typeface="Symbol" pitchFamily="18" charset="2"/>
              </a:rPr>
              <a:t>若</a:t>
            </a:r>
            <a:r>
              <a:rPr lang="en-US" altLang="zh-CN">
                <a:latin typeface="宋体" pitchFamily="2" charset="-122"/>
                <a:sym typeface="Symbol" pitchFamily="18" charset="2"/>
              </a:rPr>
              <a:t>Y  X  U</a:t>
            </a:r>
            <a:r>
              <a:rPr lang="zh-CN" altLang="en-US">
                <a:latin typeface="宋体" pitchFamily="2" charset="-122"/>
                <a:sym typeface="Symbol" pitchFamily="18" charset="2"/>
              </a:rPr>
              <a:t>， 则</a:t>
            </a:r>
            <a:r>
              <a:rPr lang="en-US" altLang="zh-CN">
                <a:latin typeface="宋体" pitchFamily="2" charset="-122"/>
                <a:sym typeface="Symbol" pitchFamily="18" charset="2"/>
              </a:rPr>
              <a:t>X  Y</a:t>
            </a:r>
            <a:r>
              <a:rPr lang="en-US" altLang="zh-CN">
                <a:latin typeface="宋体" pitchFamily="2" charset="-122"/>
              </a:rPr>
              <a:t> </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证明：</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   如果</a:t>
            </a:r>
            <a:r>
              <a:rPr lang="en-US" altLang="zh-CN">
                <a:latin typeface="宋体" pitchFamily="2" charset="-122"/>
              </a:rPr>
              <a:t>t[X] = s[X]</a:t>
            </a:r>
            <a:r>
              <a:rPr lang="zh-CN" altLang="en-US">
                <a:latin typeface="宋体" pitchFamily="2" charset="-122"/>
              </a:rPr>
              <a:t>，且</a:t>
            </a:r>
            <a:r>
              <a:rPr lang="en-US" altLang="zh-CN">
                <a:latin typeface="宋体" pitchFamily="2" charset="-122"/>
              </a:rPr>
              <a:t>Y</a:t>
            </a:r>
            <a:r>
              <a:rPr lang="en-US" altLang="zh-CN">
                <a:latin typeface="宋体" pitchFamily="2" charset="-122"/>
                <a:sym typeface="Symbol" pitchFamily="18" charset="2"/>
              </a:rPr>
              <a:t></a:t>
            </a:r>
            <a:r>
              <a:rPr lang="en-US" altLang="zh-CN">
                <a:latin typeface="宋体" pitchFamily="2" charset="-122"/>
              </a:rPr>
              <a:t>X</a:t>
            </a:r>
            <a:r>
              <a:rPr lang="zh-CN" altLang="en-US">
                <a:latin typeface="宋体" pitchFamily="2" charset="-122"/>
              </a:rPr>
              <a:t>，则显然</a:t>
            </a:r>
            <a:r>
              <a:rPr lang="en-US" altLang="zh-CN">
                <a:latin typeface="宋体" pitchFamily="2" charset="-122"/>
              </a:rPr>
              <a:t>t[Y] = s[Y]</a:t>
            </a:r>
            <a:r>
              <a:rPr lang="zh-CN" altLang="en-US">
                <a:latin typeface="宋体" pitchFamily="2" charset="-122"/>
              </a:rPr>
              <a:t>，满足</a:t>
            </a:r>
            <a:r>
              <a:rPr lang="en-US" altLang="zh-CN">
                <a:latin typeface="宋体" pitchFamily="2" charset="-122"/>
              </a:rPr>
              <a:t>X </a:t>
            </a:r>
            <a:r>
              <a:rPr lang="en-US" altLang="zh-CN">
                <a:latin typeface="宋体" pitchFamily="2" charset="-122"/>
                <a:sym typeface="Symbol" pitchFamily="18" charset="2"/>
              </a:rPr>
              <a:t></a:t>
            </a:r>
            <a:r>
              <a:rPr lang="en-US" altLang="zh-CN">
                <a:latin typeface="宋体" pitchFamily="2" charset="-122"/>
              </a:rPr>
              <a:t> Y</a:t>
            </a:r>
          </a:p>
          <a:p>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逻辑蕴涵的定义，故自反律是正确的。</a:t>
            </a:r>
          </a:p>
          <a:p>
            <a:endParaRPr lang="zh-CN" altLang="en-US">
              <a:latin typeface="宋体" pitchFamily="2" charset="-122"/>
            </a:endParaRPr>
          </a:p>
          <a:p>
            <a:r>
              <a:rPr lang="en-US" altLang="zh-CN">
                <a:latin typeface="宋体" pitchFamily="2" charset="-122"/>
              </a:rPr>
              <a:t>2</a:t>
            </a:r>
            <a:r>
              <a:rPr lang="zh-CN" altLang="en-US">
                <a:latin typeface="宋体" pitchFamily="2" charset="-122"/>
              </a:rPr>
              <a:t>）增广律（</a:t>
            </a:r>
            <a:r>
              <a:rPr lang="zh-CN" altLang="en-US">
                <a:latin typeface="宋体" pitchFamily="2" charset="-122"/>
                <a:sym typeface="Symbol" pitchFamily="18" charset="2"/>
              </a:rPr>
              <a:t>若</a:t>
            </a:r>
            <a:r>
              <a:rPr lang="en-US" altLang="zh-CN">
                <a:latin typeface="宋体" pitchFamily="2" charset="-122"/>
                <a:sym typeface="Symbol" pitchFamily="18" charset="2"/>
              </a:rPr>
              <a:t>X  Y </a:t>
            </a:r>
            <a:r>
              <a:rPr lang="zh-CN" altLang="en-US">
                <a:latin typeface="宋体" pitchFamily="2" charset="-122"/>
                <a:sym typeface="Symbol" pitchFamily="18" charset="2"/>
              </a:rPr>
              <a:t>，</a:t>
            </a:r>
            <a:r>
              <a:rPr lang="en-US" altLang="zh-CN">
                <a:latin typeface="宋体" pitchFamily="2" charset="-122"/>
                <a:sym typeface="Symbol" pitchFamily="18" charset="2"/>
              </a:rPr>
              <a:t>Z U</a:t>
            </a:r>
            <a:r>
              <a:rPr lang="zh-CN" altLang="en-US">
                <a:latin typeface="宋体" pitchFamily="2" charset="-122"/>
                <a:sym typeface="Symbol" pitchFamily="18" charset="2"/>
              </a:rPr>
              <a:t>，则</a:t>
            </a:r>
            <a:r>
              <a:rPr lang="en-US" altLang="zh-CN">
                <a:latin typeface="宋体" pitchFamily="2" charset="-122"/>
                <a:sym typeface="Symbol" pitchFamily="18" charset="2"/>
              </a:rPr>
              <a:t>XZ  YZ</a:t>
            </a:r>
            <a:r>
              <a:rPr lang="en-US" altLang="zh-CN">
                <a:latin typeface="宋体" pitchFamily="2" charset="-122"/>
              </a:rPr>
              <a:t> </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证明：</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r>
              <a:rPr lang="zh-CN" altLang="en-US">
                <a:latin typeface="宋体" pitchFamily="2" charset="-122"/>
              </a:rPr>
              <a:t>   若</a:t>
            </a:r>
            <a:r>
              <a:rPr lang="en-US" altLang="zh-CN">
                <a:latin typeface="宋体" pitchFamily="2" charset="-122"/>
              </a:rPr>
              <a:t>t[XZ] = s[XZ]</a:t>
            </a:r>
            <a:r>
              <a:rPr lang="zh-CN" altLang="en-US">
                <a:latin typeface="宋体" pitchFamily="2" charset="-122"/>
              </a:rPr>
              <a:t>，则有</a:t>
            </a:r>
            <a:r>
              <a:rPr lang="en-US" altLang="zh-CN">
                <a:latin typeface="宋体" pitchFamily="2" charset="-122"/>
              </a:rPr>
              <a:t>t[X] = s[X]</a:t>
            </a:r>
            <a:r>
              <a:rPr lang="zh-CN" altLang="en-US">
                <a:latin typeface="宋体" pitchFamily="2" charset="-122"/>
              </a:rPr>
              <a:t>和</a:t>
            </a:r>
            <a:r>
              <a:rPr lang="en-US" altLang="zh-CN">
                <a:latin typeface="宋体" pitchFamily="2" charset="-122"/>
              </a:rPr>
              <a:t>t[Z] = s[Z]</a:t>
            </a:r>
            <a:r>
              <a:rPr lang="zh-CN" altLang="en-US">
                <a:latin typeface="宋体" pitchFamily="2" charset="-122"/>
              </a:rPr>
              <a:t>。</a:t>
            </a:r>
          </a:p>
          <a:p>
            <a:r>
              <a:rPr lang="zh-CN" altLang="en-US">
                <a:latin typeface="宋体" pitchFamily="2" charset="-122"/>
              </a:rPr>
              <a:t>   又因为</a:t>
            </a:r>
            <a:r>
              <a:rPr lang="en-US" altLang="zh-CN">
                <a:latin typeface="宋体" pitchFamily="2" charset="-122"/>
                <a:sym typeface="Symbol" pitchFamily="18" charset="2"/>
              </a:rPr>
              <a:t>X  Y </a:t>
            </a:r>
            <a:r>
              <a:rPr lang="zh-CN" altLang="en-US">
                <a:latin typeface="宋体" pitchFamily="2" charset="-122"/>
                <a:sym typeface="Symbol" pitchFamily="18" charset="2"/>
              </a:rPr>
              <a:t>，所以</a:t>
            </a:r>
            <a:r>
              <a:rPr lang="en-US" altLang="zh-CN">
                <a:latin typeface="宋体" pitchFamily="2" charset="-122"/>
              </a:rPr>
              <a:t>t[Y] = s[Y]</a:t>
            </a:r>
            <a:r>
              <a:rPr lang="zh-CN" altLang="en-US">
                <a:latin typeface="宋体" pitchFamily="2" charset="-122"/>
              </a:rPr>
              <a:t>，所以</a:t>
            </a:r>
            <a:r>
              <a:rPr lang="en-US" altLang="zh-CN">
                <a:latin typeface="宋体" pitchFamily="2" charset="-122"/>
              </a:rPr>
              <a:t>t[YZ] = s[YZ]</a:t>
            </a:r>
            <a:r>
              <a:rPr lang="zh-CN" altLang="en-US">
                <a:latin typeface="宋体" pitchFamily="2" charset="-122"/>
              </a:rPr>
              <a:t>。</a:t>
            </a:r>
          </a:p>
          <a:p>
            <a:r>
              <a:rPr lang="zh-CN" altLang="en-US">
                <a:latin typeface="宋体" pitchFamily="2" charset="-122"/>
              </a:rPr>
              <a:t>   故</a:t>
            </a:r>
            <a:r>
              <a:rPr lang="en-US" altLang="zh-CN">
                <a:latin typeface="宋体" pitchFamily="2" charset="-122"/>
                <a:sym typeface="Symbol" pitchFamily="18" charset="2"/>
              </a:rPr>
              <a:t>XZ  YZ</a:t>
            </a:r>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a:t>
            </a:r>
          </a:p>
          <a:p>
            <a:endParaRPr lang="zh-CN" altLang="en-US">
              <a:latin typeface="宋体" pitchFamily="2" charset="-122"/>
            </a:endParaRPr>
          </a:p>
          <a:p>
            <a:r>
              <a:rPr lang="en-US" altLang="zh-CN">
                <a:latin typeface="宋体" pitchFamily="2" charset="-122"/>
              </a:rPr>
              <a:t>3</a:t>
            </a:r>
            <a:r>
              <a:rPr lang="zh-CN" altLang="en-US">
                <a:latin typeface="宋体" pitchFamily="2" charset="-122"/>
              </a:rPr>
              <a:t>）传递律（</a:t>
            </a:r>
            <a:r>
              <a:rPr lang="zh-CN" altLang="en-US">
                <a:latin typeface="宋体" pitchFamily="2" charset="-122"/>
                <a:sym typeface="Symbol" pitchFamily="18" charset="2"/>
              </a:rPr>
              <a:t>若</a:t>
            </a:r>
            <a:r>
              <a:rPr lang="en-US" altLang="zh-CN">
                <a:latin typeface="宋体" pitchFamily="2" charset="-122"/>
                <a:sym typeface="Symbol" pitchFamily="18" charset="2"/>
              </a:rPr>
              <a:t>X  Y</a:t>
            </a:r>
            <a:r>
              <a:rPr lang="zh-CN" altLang="en-US">
                <a:latin typeface="宋体" pitchFamily="2" charset="-122"/>
                <a:sym typeface="Symbol" pitchFamily="18" charset="2"/>
              </a:rPr>
              <a:t>，</a:t>
            </a:r>
            <a:r>
              <a:rPr lang="en-US" altLang="zh-CN">
                <a:latin typeface="宋体" pitchFamily="2" charset="-122"/>
                <a:sym typeface="Symbol" pitchFamily="18" charset="2"/>
              </a:rPr>
              <a:t>Y  Z</a:t>
            </a:r>
            <a:r>
              <a:rPr lang="zh-CN" altLang="en-US">
                <a:latin typeface="宋体" pitchFamily="2" charset="-122"/>
                <a:sym typeface="Symbol" pitchFamily="18" charset="2"/>
              </a:rPr>
              <a:t>，则</a:t>
            </a:r>
            <a:r>
              <a:rPr lang="en-US" altLang="zh-CN">
                <a:latin typeface="宋体" pitchFamily="2" charset="-122"/>
                <a:sym typeface="Symbol" pitchFamily="18" charset="2"/>
              </a:rPr>
              <a:t>X  Z</a:t>
            </a:r>
            <a:r>
              <a:rPr lang="en-US" altLang="zh-CN">
                <a:latin typeface="宋体" pitchFamily="2" charset="-122"/>
              </a:rPr>
              <a:t> </a:t>
            </a:r>
            <a:r>
              <a:rPr lang="zh-CN" altLang="en-US">
                <a:latin typeface="宋体" pitchFamily="2" charset="-122"/>
              </a:rPr>
              <a:t>）；</a:t>
            </a:r>
          </a:p>
          <a:p>
            <a:r>
              <a:rPr lang="zh-CN" altLang="en-US">
                <a:latin typeface="宋体" pitchFamily="2" charset="-122"/>
              </a:rPr>
              <a:t>证明： </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r>
              <a:rPr lang="zh-CN" altLang="en-US">
                <a:latin typeface="宋体" pitchFamily="2" charset="-122"/>
              </a:rPr>
              <a:t>   若</a:t>
            </a:r>
            <a:r>
              <a:rPr lang="en-US" altLang="zh-CN">
                <a:latin typeface="宋体" pitchFamily="2" charset="-122"/>
              </a:rPr>
              <a:t>t[X] = s[X]</a:t>
            </a:r>
            <a:r>
              <a:rPr lang="zh-CN" altLang="en-US">
                <a:latin typeface="宋体" pitchFamily="2" charset="-122"/>
              </a:rPr>
              <a:t>，则由</a:t>
            </a:r>
            <a:r>
              <a:rPr lang="en-US" altLang="zh-CN">
                <a:latin typeface="宋体" pitchFamily="2" charset="-122"/>
                <a:sym typeface="Symbol" pitchFamily="18" charset="2"/>
              </a:rPr>
              <a:t>X  Y</a:t>
            </a:r>
            <a:r>
              <a:rPr lang="zh-CN" altLang="en-US">
                <a:latin typeface="宋体" pitchFamily="2" charset="-122"/>
                <a:sym typeface="Symbol" pitchFamily="18" charset="2"/>
              </a:rPr>
              <a:t>可知</a:t>
            </a:r>
            <a:r>
              <a:rPr lang="en-US" altLang="zh-CN">
                <a:latin typeface="宋体" pitchFamily="2" charset="-122"/>
              </a:rPr>
              <a:t>t[Y] = s[Y]</a:t>
            </a:r>
            <a:r>
              <a:rPr lang="zh-CN" altLang="en-US">
                <a:latin typeface="宋体" pitchFamily="2" charset="-122"/>
              </a:rPr>
              <a:t>，同理，</a:t>
            </a:r>
          </a:p>
          <a:p>
            <a:r>
              <a:rPr lang="zh-CN" altLang="en-US">
                <a:latin typeface="宋体" pitchFamily="2" charset="-122"/>
              </a:rPr>
              <a:t>   由</a:t>
            </a:r>
            <a:r>
              <a:rPr lang="en-US" altLang="zh-CN">
                <a:latin typeface="宋体" pitchFamily="2" charset="-122"/>
                <a:sym typeface="Symbol" pitchFamily="18" charset="2"/>
              </a:rPr>
              <a:t>Y  Z</a:t>
            </a:r>
            <a:r>
              <a:rPr lang="zh-CN" altLang="en-US">
                <a:latin typeface="宋体" pitchFamily="2" charset="-122"/>
                <a:sym typeface="Symbol" pitchFamily="18" charset="2"/>
              </a:rPr>
              <a:t>可知</a:t>
            </a:r>
            <a:r>
              <a:rPr lang="en-US" altLang="zh-CN">
                <a:latin typeface="宋体" pitchFamily="2" charset="-122"/>
              </a:rPr>
              <a:t>t[Z] = s[Z]</a:t>
            </a:r>
            <a:r>
              <a:rPr lang="zh-CN" altLang="en-US">
                <a:latin typeface="宋体" pitchFamily="2" charset="-122"/>
              </a:rPr>
              <a:t>，故</a:t>
            </a:r>
            <a:r>
              <a:rPr lang="en-US" altLang="zh-CN">
                <a:latin typeface="宋体" pitchFamily="2" charset="-122"/>
                <a:sym typeface="Symbol" pitchFamily="18" charset="2"/>
              </a:rPr>
              <a:t>X  Z</a:t>
            </a:r>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a:t>
            </a:r>
          </a:p>
          <a:p>
            <a:endParaRPr lang="zh-CN" altLang="en-US">
              <a:latin typeface="宋体" pitchFamily="2" charset="-122"/>
            </a:endParaRPr>
          </a:p>
          <a:p>
            <a:r>
              <a:rPr lang="zh-CN" altLang="en-US">
                <a:latin typeface="宋体" pitchFamily="2" charset="-122"/>
              </a:rPr>
              <a:t>综上所述，</a:t>
            </a:r>
            <a:r>
              <a:rPr lang="en-US" altLang="zh-CN">
                <a:latin typeface="宋体" pitchFamily="2" charset="-122"/>
              </a:rPr>
              <a:t>Armstrong</a:t>
            </a:r>
            <a:r>
              <a:rPr lang="zh-CN" altLang="en-US">
                <a:latin typeface="宋体" pitchFamily="2" charset="-122"/>
              </a:rPr>
              <a:t>公理系统是有效的（正确的）。</a:t>
            </a:r>
          </a:p>
        </p:txBody>
      </p:sp>
      <p:sp>
        <p:nvSpPr>
          <p:cNvPr id="3" name="灯片编号占位符 2"/>
          <p:cNvSpPr>
            <a:spLocks noGrp="1"/>
          </p:cNvSpPr>
          <p:nvPr>
            <p:ph type="sldNum" sz="quarter" idx="12"/>
          </p:nvPr>
        </p:nvSpPr>
        <p:spPr/>
        <p:txBody>
          <a:bodyPr/>
          <a:lstStyle/>
          <a:p>
            <a:pPr>
              <a:defRPr/>
            </a:pPr>
            <a:fld id="{9C0D41B3-E0D6-49F7-B738-C729FCAD9602}"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82637"/>
            <a:ext cx="8229600" cy="960413"/>
          </a:xfrm>
        </p:spPr>
        <p:txBody>
          <a:bodyPr/>
          <a:lstStyle/>
          <a:p>
            <a:pPr>
              <a:buNone/>
            </a:pPr>
            <a:r>
              <a:rPr lang="zh-CN" altLang="en-US" dirty="0"/>
              <a:t>如何证明</a:t>
            </a:r>
            <a:r>
              <a:rPr lang="en-US" altLang="zh-CN" dirty="0"/>
              <a:t>Armstrong</a:t>
            </a:r>
            <a:r>
              <a:rPr lang="zh-CN" altLang="en-US" dirty="0"/>
              <a:t>公理的</a:t>
            </a:r>
            <a:r>
              <a:rPr lang="zh-CN" altLang="en-US" dirty="0">
                <a:solidFill>
                  <a:srgbClr val="FF0000"/>
                </a:solidFill>
              </a:rPr>
              <a:t>完备性？</a:t>
            </a:r>
            <a:r>
              <a:rPr lang="zh-CN" altLang="en-US" dirty="0"/>
              <a:t>（ </a:t>
            </a:r>
            <a:r>
              <a:rPr lang="en-US" altLang="zh-CN" dirty="0">
                <a:latin typeface="Arial" pitchFamily="34" charset="0"/>
              </a:rPr>
              <a:t>F</a:t>
            </a:r>
            <a:r>
              <a:rPr lang="zh-CN" altLang="en-US" dirty="0">
                <a:latin typeface="Arial" pitchFamily="34" charset="0"/>
              </a:rPr>
              <a:t>所蕴涵的函数依赖都能用</a:t>
            </a:r>
            <a:r>
              <a:rPr lang="en-US" altLang="zh-CN" dirty="0">
                <a:latin typeface="Arial" pitchFamily="34" charset="0"/>
              </a:rPr>
              <a:t>Armstrong</a:t>
            </a:r>
            <a:r>
              <a:rPr lang="zh-CN" altLang="en-US" dirty="0">
                <a:latin typeface="Arial" pitchFamily="34" charset="0"/>
              </a:rPr>
              <a:t>公理从</a:t>
            </a:r>
            <a:r>
              <a:rPr lang="en-US" altLang="zh-CN" dirty="0">
                <a:latin typeface="Arial" pitchFamily="34" charset="0"/>
              </a:rPr>
              <a:t>F</a:t>
            </a:r>
            <a:r>
              <a:rPr lang="zh-CN" altLang="en-US" dirty="0">
                <a:latin typeface="Arial" pitchFamily="34" charset="0"/>
              </a:rPr>
              <a:t>中导出</a:t>
            </a:r>
            <a:r>
              <a:rPr lang="zh-CN" altLang="en-US" dirty="0"/>
              <a:t>）</a:t>
            </a:r>
          </a:p>
          <a:p>
            <a:pPr>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49</a:t>
            </a:fld>
            <a:endParaRPr lang="en-US" altLang="zh-CN"/>
          </a:p>
        </p:txBody>
      </p:sp>
      <p:sp>
        <p:nvSpPr>
          <p:cNvPr id="5" name="圆角矩形标注 4"/>
          <p:cNvSpPr/>
          <p:nvPr/>
        </p:nvSpPr>
        <p:spPr>
          <a:xfrm>
            <a:off x="357158" y="1785926"/>
            <a:ext cx="8358246" cy="778978"/>
          </a:xfrm>
          <a:prstGeom prst="wedgeRoundRectCallout">
            <a:avLst>
              <a:gd name="adj1" fmla="val -27863"/>
              <a:gd name="adj2" fmla="val -790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蕴含？有多少个蕴含</a:t>
            </a:r>
            <a:r>
              <a:rPr lang="zh-CN" altLang="en-US" dirty="0"/>
              <a:t>？太多，说不清。</a:t>
            </a:r>
            <a:endParaRPr lang="en-US" altLang="zh-CN" dirty="0"/>
          </a:p>
        </p:txBody>
      </p:sp>
      <p:sp>
        <p:nvSpPr>
          <p:cNvPr id="6" name="圆角矩形标注 5"/>
          <p:cNvSpPr/>
          <p:nvPr/>
        </p:nvSpPr>
        <p:spPr>
          <a:xfrm>
            <a:off x="467544" y="3429000"/>
            <a:ext cx="8280920" cy="2714644"/>
          </a:xfrm>
          <a:prstGeom prst="wedgeRoundRectCallout">
            <a:avLst>
              <a:gd name="adj1" fmla="val -38352"/>
              <a:gd name="adj2" fmla="val -815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换个思路，逆否命题：</a:t>
            </a:r>
            <a:endParaRPr lang="en-US" altLang="zh-CN" dirty="0"/>
          </a:p>
          <a:p>
            <a:r>
              <a:rPr lang="zh-CN" altLang="en-US" dirty="0"/>
              <a:t>    不能用公理推导出的就一定不被逻辑蕴含，似乎容易说清楚了。</a:t>
            </a:r>
            <a:endParaRPr lang="en-US" altLang="zh-CN" dirty="0"/>
          </a:p>
          <a:p>
            <a:r>
              <a:rPr lang="zh-CN" altLang="en-US" dirty="0">
                <a:solidFill>
                  <a:srgbClr val="FF3300"/>
                </a:solidFill>
              </a:rPr>
              <a:t>举例：“你这个人，一怎么。。。。。，就怎么。。。。”</a:t>
            </a:r>
            <a:r>
              <a:rPr lang="en-US" altLang="zh-CN" dirty="0">
                <a:solidFill>
                  <a:srgbClr val="FF3300"/>
                </a:solidFill>
              </a:rPr>
              <a:t>——</a:t>
            </a:r>
            <a:r>
              <a:rPr lang="zh-CN" altLang="en-US" dirty="0">
                <a:solidFill>
                  <a:srgbClr val="FF3300"/>
                </a:solidFill>
              </a:rPr>
              <a:t>似乎比较感性，难以接受</a:t>
            </a:r>
            <a:endParaRPr lang="en-US" altLang="zh-CN" dirty="0">
              <a:solidFill>
                <a:srgbClr val="FF3300"/>
              </a:solidFill>
            </a:endParaRPr>
          </a:p>
          <a:p>
            <a:r>
              <a:rPr lang="en-US" altLang="zh-CN" dirty="0">
                <a:solidFill>
                  <a:srgbClr val="FF3300"/>
                </a:solidFill>
              </a:rPr>
              <a:t>             </a:t>
            </a:r>
            <a:r>
              <a:rPr lang="zh-CN" altLang="en-US" dirty="0">
                <a:solidFill>
                  <a:srgbClr val="FF3300"/>
                </a:solidFill>
              </a:rPr>
              <a:t>“我这个人，只要不怎么。。。。。，就不怎么。。。。”</a:t>
            </a:r>
            <a:r>
              <a:rPr lang="en-US" altLang="zh-CN" dirty="0">
                <a:solidFill>
                  <a:srgbClr val="FF3300"/>
                </a:solidFill>
              </a:rPr>
              <a:t>——</a:t>
            </a:r>
            <a:r>
              <a:rPr lang="zh-CN" altLang="en-US" dirty="0">
                <a:solidFill>
                  <a:srgbClr val="FF3300"/>
                </a:solidFill>
              </a:rPr>
              <a:t>似乎比较理性，可接受</a:t>
            </a:r>
            <a:endParaRPr lang="en-US" altLang="zh-CN"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2"/>
          <p:cNvSpPr txBox="1">
            <a:spLocks noChangeArrowheads="1"/>
          </p:cNvSpPr>
          <p:nvPr/>
        </p:nvSpPr>
        <p:spPr bwMode="auto">
          <a:xfrm>
            <a:off x="304800" y="677863"/>
            <a:ext cx="8534400" cy="4918526"/>
          </a:xfrm>
          <a:prstGeom prst="rect">
            <a:avLst/>
          </a:prstGeom>
          <a:noFill/>
          <a:ln w="9525">
            <a:noFill/>
            <a:miter lim="800000"/>
            <a:headEnd/>
            <a:tailEnd/>
          </a:ln>
        </p:spPr>
        <p:txBody>
          <a:bodyPr>
            <a:spAutoFit/>
          </a:bodyPr>
          <a:lstStyle/>
          <a:p>
            <a:pPr>
              <a:lnSpc>
                <a:spcPct val="120000"/>
              </a:lnSpc>
            </a:pPr>
            <a:r>
              <a:rPr lang="zh-CN" altLang="en-US" dirty="0">
                <a:latin typeface="Times New Roman" pitchFamily="18" charset="0"/>
              </a:rPr>
              <a:t>上例中：</a:t>
            </a:r>
            <a:endParaRPr lang="zh-CN" altLang="en-US" dirty="0"/>
          </a:p>
          <a:p>
            <a:pPr>
              <a:lnSpc>
                <a:spcPct val="120000"/>
              </a:lnSpc>
            </a:pPr>
            <a:r>
              <a:rPr lang="en-US" altLang="zh-CN" dirty="0"/>
              <a:t>CNO</a:t>
            </a:r>
            <a:r>
              <a:rPr lang="en-US" altLang="zh-CN" dirty="0">
                <a:latin typeface="Times New Roman" pitchFamily="18" charset="0"/>
                <a:sym typeface="Symbol" pitchFamily="18" charset="2"/>
              </a:rPr>
              <a:t></a:t>
            </a:r>
            <a:r>
              <a:rPr lang="en-US" altLang="zh-CN" dirty="0"/>
              <a:t>ADDR</a:t>
            </a:r>
            <a:r>
              <a:rPr lang="zh-CN" altLang="en-US" dirty="0">
                <a:latin typeface="Times New Roman" pitchFamily="18" charset="0"/>
              </a:rPr>
              <a:t>，</a:t>
            </a:r>
            <a:r>
              <a:rPr lang="en-US" altLang="zh-CN" dirty="0"/>
              <a:t>CNM</a:t>
            </a:r>
            <a:r>
              <a:rPr lang="en-US" altLang="zh-CN" dirty="0">
                <a:latin typeface="Times New Roman" pitchFamily="18" charset="0"/>
                <a:sym typeface="Symbol" pitchFamily="18" charset="2"/>
              </a:rPr>
              <a:t></a:t>
            </a:r>
            <a:r>
              <a:rPr lang="en-US" altLang="zh-CN" dirty="0">
                <a:sym typeface="Symbol" pitchFamily="18" charset="2"/>
              </a:rPr>
              <a:t>T</a:t>
            </a:r>
            <a:r>
              <a:rPr lang="en-US" altLang="zh-CN" dirty="0"/>
              <a:t>NM</a:t>
            </a:r>
            <a:r>
              <a:rPr lang="zh-CN" altLang="en-US" dirty="0">
                <a:latin typeface="Times New Roman" pitchFamily="18" charset="0"/>
              </a:rPr>
              <a:t>，</a:t>
            </a:r>
            <a:r>
              <a:rPr lang="en-US" altLang="zh-CN" dirty="0"/>
              <a:t>CNM</a:t>
            </a:r>
            <a:r>
              <a:rPr lang="en-US" altLang="zh-CN" dirty="0">
                <a:latin typeface="Times New Roman" pitchFamily="18" charset="0"/>
                <a:sym typeface="Symbol" pitchFamily="18" charset="2"/>
              </a:rPr>
              <a:t></a:t>
            </a:r>
            <a:r>
              <a:rPr lang="en-US" altLang="zh-CN" dirty="0"/>
              <a:t>ADDR</a:t>
            </a:r>
            <a:r>
              <a:rPr lang="zh-CN" altLang="en-US" dirty="0">
                <a:latin typeface="Times New Roman" pitchFamily="18" charset="0"/>
              </a:rPr>
              <a:t>，</a:t>
            </a:r>
            <a:r>
              <a:rPr lang="en-US" altLang="zh-CN" dirty="0">
                <a:sym typeface="Symbol" pitchFamily="18" charset="2"/>
              </a:rPr>
              <a:t>T</a:t>
            </a:r>
            <a:r>
              <a:rPr lang="en-US" altLang="zh-CN" dirty="0"/>
              <a:t>NM</a:t>
            </a:r>
            <a:r>
              <a:rPr lang="en-US" altLang="zh-CN" dirty="0">
                <a:latin typeface="Times New Roman" pitchFamily="18" charset="0"/>
                <a:sym typeface="Symbol" pitchFamily="18" charset="2"/>
              </a:rPr>
              <a:t></a:t>
            </a:r>
            <a:r>
              <a:rPr lang="en-US" altLang="zh-CN" dirty="0"/>
              <a:t>ADDR</a:t>
            </a:r>
          </a:p>
          <a:p>
            <a:pPr>
              <a:lnSpc>
                <a:spcPct val="120000"/>
              </a:lnSpc>
            </a:pPr>
            <a:r>
              <a:rPr lang="en-US" altLang="zh-CN" dirty="0"/>
              <a:t>CNO   GRADE</a:t>
            </a:r>
            <a:r>
              <a:rPr lang="zh-CN" altLang="en-US" dirty="0">
                <a:latin typeface="Times New Roman" pitchFamily="18" charset="0"/>
              </a:rPr>
              <a:t>，</a:t>
            </a:r>
            <a:r>
              <a:rPr lang="en-US" altLang="zh-CN" dirty="0"/>
              <a:t>SNO   GRADE</a:t>
            </a:r>
            <a:r>
              <a:rPr lang="zh-CN" altLang="en-US" dirty="0">
                <a:latin typeface="Times New Roman" pitchFamily="18" charset="0"/>
              </a:rPr>
              <a:t>，</a:t>
            </a:r>
            <a:r>
              <a:rPr lang="en-US" altLang="zh-CN" dirty="0"/>
              <a:t>SNO   ADDR</a:t>
            </a:r>
            <a:r>
              <a:rPr lang="zh-CN" altLang="en-US" dirty="0">
                <a:latin typeface="Times New Roman" pitchFamily="18" charset="0"/>
              </a:rPr>
              <a:t>，</a:t>
            </a:r>
            <a:endParaRPr lang="en-US" altLang="zh-CN" dirty="0">
              <a:latin typeface="Times New Roman" pitchFamily="18" charset="0"/>
            </a:endParaRPr>
          </a:p>
          <a:p>
            <a:pPr>
              <a:lnSpc>
                <a:spcPct val="120000"/>
              </a:lnSpc>
            </a:pPr>
            <a:r>
              <a:rPr lang="en-US" altLang="zh-CN" dirty="0"/>
              <a:t>(SNO</a:t>
            </a:r>
            <a:r>
              <a:rPr lang="zh-CN" altLang="en-US" dirty="0">
                <a:latin typeface="Times New Roman" pitchFamily="18" charset="0"/>
              </a:rPr>
              <a:t>，</a:t>
            </a:r>
            <a:r>
              <a:rPr lang="en-US" altLang="zh-CN" dirty="0"/>
              <a:t>CNO)</a:t>
            </a:r>
            <a:r>
              <a:rPr lang="en-US" altLang="zh-CN" dirty="0">
                <a:sym typeface="Symbol" pitchFamily="18" charset="2"/>
              </a:rPr>
              <a:t>GRADE</a:t>
            </a:r>
            <a:endParaRPr lang="en-US" altLang="zh-CN" dirty="0"/>
          </a:p>
          <a:p>
            <a:pPr algn="just">
              <a:lnSpc>
                <a:spcPct val="120000"/>
              </a:lnSpc>
            </a:pPr>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pPr algn="just">
              <a:lnSpc>
                <a:spcPct val="120000"/>
              </a:lnSpc>
            </a:pPr>
            <a:r>
              <a:rPr lang="en-US" altLang="zh-CN" dirty="0"/>
              <a:t>1</a:t>
            </a:r>
            <a:r>
              <a:rPr lang="zh-CN" altLang="en-US" dirty="0">
                <a:latin typeface="Times New Roman" pitchFamily="18" charset="0"/>
              </a:rPr>
              <a:t>）依据定义判断</a:t>
            </a:r>
            <a:r>
              <a:rPr lang="en-US" altLang="zh-CN" dirty="0"/>
              <a:t>R</a:t>
            </a:r>
            <a:r>
              <a:rPr lang="zh-CN" altLang="en-US" dirty="0">
                <a:latin typeface="Times New Roman" pitchFamily="18" charset="0"/>
              </a:rPr>
              <a:t>中函数依赖（</a:t>
            </a:r>
            <a:r>
              <a:rPr lang="en-US" altLang="zh-CN" dirty="0"/>
              <a:t>fd</a:t>
            </a:r>
            <a:r>
              <a:rPr lang="zh-CN" altLang="en-US" dirty="0"/>
              <a:t>）</a:t>
            </a:r>
            <a:r>
              <a:rPr lang="zh-CN" altLang="en-US" dirty="0">
                <a:solidFill>
                  <a:srgbClr val="FF0000"/>
                </a:solidFill>
                <a:latin typeface="Times New Roman" pitchFamily="18" charset="0"/>
              </a:rPr>
              <a:t>必须分析其全部元组</a:t>
            </a:r>
            <a:r>
              <a:rPr lang="zh-CN" altLang="en-US" dirty="0">
                <a:latin typeface="Times New Roman" pitchFamily="18" charset="0"/>
              </a:rPr>
              <a:t>；</a:t>
            </a:r>
            <a:endParaRPr lang="zh-CN" altLang="en-US" dirty="0"/>
          </a:p>
          <a:p>
            <a:pPr algn="just">
              <a:lnSpc>
                <a:spcPct val="120000"/>
              </a:lnSpc>
            </a:pPr>
            <a:r>
              <a:rPr lang="en-US" altLang="zh-CN" dirty="0"/>
              <a:t>2</a:t>
            </a:r>
            <a:r>
              <a:rPr lang="zh-CN" altLang="en-US" dirty="0">
                <a:latin typeface="Times New Roman" pitchFamily="18" charset="0"/>
              </a:rPr>
              <a:t>）有时可依据客观语义确定函数依赖；</a:t>
            </a:r>
          </a:p>
          <a:p>
            <a:pPr algn="just">
              <a:lnSpc>
                <a:spcPct val="120000"/>
              </a:lnSpc>
            </a:pPr>
            <a:r>
              <a:rPr lang="zh-CN" altLang="en-US" dirty="0">
                <a:latin typeface="Times New Roman" pitchFamily="18" charset="0"/>
              </a:rPr>
              <a:t>例如</a:t>
            </a:r>
            <a:r>
              <a:rPr lang="en-US" altLang="zh-CN" dirty="0">
                <a:ea typeface="Verdana" panose="020B0604030504040204" pitchFamily="34" charset="0"/>
              </a:rPr>
              <a:t>student</a:t>
            </a:r>
            <a:r>
              <a:rPr lang="zh-CN" altLang="en-US" dirty="0">
                <a:latin typeface="Times New Roman" pitchFamily="18" charset="0"/>
              </a:rPr>
              <a:t>表中：</a:t>
            </a:r>
            <a:endParaRPr lang="zh-CN" altLang="en-US" dirty="0"/>
          </a:p>
          <a:p>
            <a:pPr algn="just">
              <a:lnSpc>
                <a:spcPct val="120000"/>
              </a:lnSpc>
            </a:pPr>
            <a:r>
              <a:rPr lang="en-US" altLang="zh-CN" dirty="0"/>
              <a:t>SNO</a:t>
            </a:r>
            <a:r>
              <a:rPr lang="en-US" altLang="zh-CN" dirty="0">
                <a:latin typeface="Times New Roman" pitchFamily="18" charset="0"/>
                <a:sym typeface="Symbol" pitchFamily="18" charset="2"/>
              </a:rPr>
              <a:t></a:t>
            </a:r>
            <a:r>
              <a:rPr lang="en-US" altLang="zh-CN" dirty="0"/>
              <a:t>NM     NM       BYR</a:t>
            </a:r>
          </a:p>
          <a:p>
            <a:pPr algn="just">
              <a:lnSpc>
                <a:spcPct val="120000"/>
              </a:lnSpc>
            </a:pPr>
            <a:r>
              <a:rPr lang="en-US" altLang="zh-CN" dirty="0"/>
              <a:t>3</a:t>
            </a:r>
            <a:r>
              <a:rPr lang="zh-CN" altLang="en-US" dirty="0">
                <a:latin typeface="Times New Roman" pitchFamily="18" charset="0"/>
              </a:rPr>
              <a:t>）</a:t>
            </a:r>
            <a:r>
              <a:rPr lang="en-US" altLang="zh-CN" dirty="0"/>
              <a:t>1:1</a:t>
            </a:r>
            <a:r>
              <a:rPr lang="zh-CN" altLang="en-US" dirty="0">
                <a:latin typeface="Times New Roman" pitchFamily="18" charset="0"/>
              </a:rPr>
              <a:t>，</a:t>
            </a:r>
            <a:r>
              <a:rPr lang="en-US" altLang="zh-CN" dirty="0"/>
              <a:t>m:1</a:t>
            </a:r>
            <a:r>
              <a:rPr lang="zh-CN" altLang="en-US" dirty="0">
                <a:latin typeface="Times New Roman" pitchFamily="18" charset="0"/>
              </a:rPr>
              <a:t>存在函数依赖</a:t>
            </a:r>
            <a:r>
              <a:rPr lang="en-US" altLang="zh-CN" dirty="0"/>
              <a:t>;</a:t>
            </a:r>
          </a:p>
          <a:p>
            <a:pPr algn="just">
              <a:lnSpc>
                <a:spcPct val="120000"/>
              </a:lnSpc>
            </a:pPr>
            <a:r>
              <a:rPr lang="en-US" altLang="zh-CN" dirty="0"/>
              <a:t>4</a:t>
            </a:r>
            <a:r>
              <a:rPr lang="zh-CN" altLang="en-US" dirty="0">
                <a:latin typeface="Times New Roman" pitchFamily="18" charset="0"/>
              </a:rPr>
              <a:t>）</a:t>
            </a:r>
            <a:r>
              <a:rPr lang="en-US" altLang="zh-CN" dirty="0"/>
              <a:t>1:m</a:t>
            </a:r>
            <a:r>
              <a:rPr lang="zh-CN" altLang="en-US" dirty="0">
                <a:latin typeface="Times New Roman" pitchFamily="18" charset="0"/>
              </a:rPr>
              <a:t>，</a:t>
            </a:r>
            <a:r>
              <a:rPr lang="en-US" altLang="zh-CN" dirty="0"/>
              <a:t>m:n</a:t>
            </a:r>
            <a:r>
              <a:rPr lang="zh-CN" altLang="en-US" dirty="0">
                <a:latin typeface="Times New Roman" pitchFamily="18" charset="0"/>
              </a:rPr>
              <a:t>不存在函数依赖。</a:t>
            </a:r>
            <a:endParaRPr lang="en-US" altLang="zh-CN" dirty="0"/>
          </a:p>
        </p:txBody>
      </p:sp>
      <p:graphicFrame>
        <p:nvGraphicFramePr>
          <p:cNvPr id="3074" name="Object 1024"/>
          <p:cNvGraphicFramePr>
            <a:graphicFrameLocks noChangeAspect="1"/>
          </p:cNvGraphicFramePr>
          <p:nvPr>
            <p:extLst>
              <p:ext uri="{D42A27DB-BD31-4B8C-83A1-F6EECF244321}">
                <p14:modId xmlns:p14="http://schemas.microsoft.com/office/powerpoint/2010/main" val="2831563443"/>
              </p:ext>
            </p:extLst>
          </p:nvPr>
        </p:nvGraphicFramePr>
        <p:xfrm>
          <a:off x="1094656" y="1686941"/>
          <a:ext cx="381000" cy="220662"/>
        </p:xfrm>
        <a:graphic>
          <a:graphicData uri="http://schemas.openxmlformats.org/presentationml/2006/ole">
            <mc:AlternateContent xmlns:mc="http://schemas.openxmlformats.org/markup-compatibility/2006">
              <mc:Choice xmlns:v="urn:schemas-microsoft-com:vml" Requires="v">
                <p:oleObj spid="_x0000_s152810" r:id="rId3" imgW="522732" imgH="181356" progId="Word.Picture.8">
                  <p:embed/>
                </p:oleObj>
              </mc:Choice>
              <mc:Fallback>
                <p:oleObj r:id="rId3" imgW="522732" imgH="181356" progId="Word.Picture.8">
                  <p:embed/>
                  <p:pic>
                    <p:nvPicPr>
                      <p:cNvPr id="0" name="Picture 130"/>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1094656" y="1686941"/>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025"/>
          <p:cNvGraphicFramePr>
            <a:graphicFrameLocks noChangeAspect="1"/>
          </p:cNvGraphicFramePr>
          <p:nvPr>
            <p:extLst>
              <p:ext uri="{D42A27DB-BD31-4B8C-83A1-F6EECF244321}">
                <p14:modId xmlns:p14="http://schemas.microsoft.com/office/powerpoint/2010/main" val="2221956963"/>
              </p:ext>
            </p:extLst>
          </p:nvPr>
        </p:nvGraphicFramePr>
        <p:xfrm>
          <a:off x="3499717" y="1669976"/>
          <a:ext cx="381000" cy="220662"/>
        </p:xfrm>
        <a:graphic>
          <a:graphicData uri="http://schemas.openxmlformats.org/presentationml/2006/ole">
            <mc:AlternateContent xmlns:mc="http://schemas.openxmlformats.org/markup-compatibility/2006">
              <mc:Choice xmlns:v="urn:schemas-microsoft-com:vml" Requires="v">
                <p:oleObj spid="_x0000_s152811" r:id="rId5" imgW="522732" imgH="181356" progId="Word.Picture.8">
                  <p:embed/>
                </p:oleObj>
              </mc:Choice>
              <mc:Fallback>
                <p:oleObj r:id="rId5" imgW="522732" imgH="181356" progId="Word.Picture.8">
                  <p:embed/>
                  <p:pic>
                    <p:nvPicPr>
                      <p:cNvPr id="0" name="Picture 131"/>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3499717" y="1669976"/>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026"/>
          <p:cNvGraphicFramePr>
            <a:graphicFrameLocks noChangeAspect="1"/>
          </p:cNvGraphicFramePr>
          <p:nvPr>
            <p:extLst>
              <p:ext uri="{D42A27DB-BD31-4B8C-83A1-F6EECF244321}">
                <p14:modId xmlns:p14="http://schemas.microsoft.com/office/powerpoint/2010/main" val="2997807348"/>
              </p:ext>
            </p:extLst>
          </p:nvPr>
        </p:nvGraphicFramePr>
        <p:xfrm>
          <a:off x="5879634" y="1696170"/>
          <a:ext cx="381000" cy="220662"/>
        </p:xfrm>
        <a:graphic>
          <a:graphicData uri="http://schemas.openxmlformats.org/presentationml/2006/ole">
            <mc:AlternateContent xmlns:mc="http://schemas.openxmlformats.org/markup-compatibility/2006">
              <mc:Choice xmlns:v="urn:schemas-microsoft-com:vml" Requires="v">
                <p:oleObj spid="_x0000_s152812" r:id="rId6" imgW="522732" imgH="181356" progId="Word.Picture.8">
                  <p:embed/>
                </p:oleObj>
              </mc:Choice>
              <mc:Fallback>
                <p:oleObj r:id="rId6" imgW="522732" imgH="181356" progId="Word.Picture.8">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5879634" y="1696170"/>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1027"/>
          <p:cNvGraphicFramePr>
            <a:graphicFrameLocks noChangeAspect="1"/>
          </p:cNvGraphicFramePr>
          <p:nvPr>
            <p:extLst>
              <p:ext uri="{D42A27DB-BD31-4B8C-83A1-F6EECF244321}">
                <p14:modId xmlns:p14="http://schemas.microsoft.com/office/powerpoint/2010/main" val="1200392332"/>
              </p:ext>
            </p:extLst>
          </p:nvPr>
        </p:nvGraphicFramePr>
        <p:xfrm>
          <a:off x="2930475" y="4221088"/>
          <a:ext cx="633413" cy="342900"/>
        </p:xfrm>
        <a:graphic>
          <a:graphicData uri="http://schemas.openxmlformats.org/presentationml/2006/ole">
            <mc:AlternateContent xmlns:mc="http://schemas.openxmlformats.org/markup-compatibility/2006">
              <mc:Choice xmlns:v="urn:schemas-microsoft-com:vml" Requires="v">
                <p:oleObj spid="_x0000_s152813" r:id="rId7" imgW="355446" imgH="190417" progId="Equation.3">
                  <p:embed/>
                </p:oleObj>
              </mc:Choice>
              <mc:Fallback>
                <p:oleObj r:id="rId7" imgW="355446" imgH="190417" progId="Equation.3">
                  <p:embed/>
                  <p:pic>
                    <p:nvPicPr>
                      <p:cNvPr id="0" name="Picture 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0475" y="4221088"/>
                        <a:ext cx="6334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8B0C8B4-1B5E-4CA4-8AAA-DC41A332C2C1}"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105221" y="404664"/>
            <a:ext cx="8931275" cy="1938992"/>
          </a:xfrm>
          <a:prstGeom prst="rect">
            <a:avLst/>
          </a:prstGeom>
          <a:noFill/>
          <a:ln w="9525">
            <a:noFill/>
            <a:miter lim="800000"/>
            <a:headEnd/>
            <a:tailEnd/>
          </a:ln>
        </p:spPr>
        <p:txBody>
          <a:bodyPr>
            <a:spAutoFit/>
          </a:bodyPr>
          <a:lstStyle/>
          <a:p>
            <a:r>
              <a:rPr lang="zh-CN" altLang="en-US" b="1" dirty="0"/>
              <a:t>可是：</a:t>
            </a:r>
            <a:endParaRPr lang="en-US" altLang="zh-CN" b="1" dirty="0"/>
          </a:p>
          <a:p>
            <a:r>
              <a:rPr lang="zh-CN" altLang="en-US" dirty="0"/>
              <a:t>    要判断某个函数依赖是否能由 </a:t>
            </a:r>
            <a:r>
              <a:rPr lang="en-US" altLang="zh-CN" dirty="0"/>
              <a:t>Armstrong</a:t>
            </a:r>
            <a:r>
              <a:rPr lang="zh-CN" altLang="en-US" dirty="0"/>
              <a:t>公理导出，有时也难以直接得出结论，特别是</a:t>
            </a:r>
            <a:r>
              <a:rPr lang="zh-CN" altLang="en-US" dirty="0">
                <a:solidFill>
                  <a:srgbClr val="FF0000"/>
                </a:solidFill>
              </a:rPr>
              <a:t>当需要证明某个函数依赖</a:t>
            </a:r>
            <a:r>
              <a:rPr lang="zh-CN" altLang="en-US" b="1" dirty="0">
                <a:solidFill>
                  <a:srgbClr val="FF0000"/>
                </a:solidFill>
                <a:latin typeface="黑体" panose="02010609060101010101" pitchFamily="49" charset="-122"/>
                <a:ea typeface="黑体" panose="02010609060101010101" pitchFamily="49" charset="-122"/>
              </a:rPr>
              <a:t>不能</a:t>
            </a:r>
            <a:r>
              <a:rPr lang="zh-CN" altLang="en-US" dirty="0">
                <a:solidFill>
                  <a:srgbClr val="FF0000"/>
                </a:solidFill>
              </a:rPr>
              <a:t>由</a:t>
            </a:r>
            <a:r>
              <a:rPr lang="en-US" altLang="zh-CN" dirty="0">
                <a:solidFill>
                  <a:srgbClr val="FF0000"/>
                </a:solidFill>
              </a:rPr>
              <a:t>Armstrong</a:t>
            </a:r>
            <a:r>
              <a:rPr lang="zh-CN" altLang="en-US" dirty="0">
                <a:solidFill>
                  <a:srgbClr val="FF0000"/>
                </a:solidFill>
              </a:rPr>
              <a:t>公理导出时</a:t>
            </a:r>
            <a:r>
              <a:rPr lang="zh-CN" altLang="en-US" dirty="0"/>
              <a:t>，直观的方法需要求出这个由公理导出的函数依赖集合。</a:t>
            </a:r>
          </a:p>
        </p:txBody>
      </p:sp>
      <p:sp>
        <p:nvSpPr>
          <p:cNvPr id="72709" name="Text Box 5"/>
          <p:cNvSpPr txBox="1">
            <a:spLocks noChangeArrowheads="1"/>
          </p:cNvSpPr>
          <p:nvPr/>
        </p:nvSpPr>
        <p:spPr bwMode="auto">
          <a:xfrm>
            <a:off x="136525" y="2309971"/>
            <a:ext cx="8855075" cy="830997"/>
          </a:xfrm>
          <a:prstGeom prst="rect">
            <a:avLst/>
          </a:prstGeom>
          <a:noFill/>
          <a:ln w="9525">
            <a:noFill/>
            <a:miter lim="800000"/>
            <a:headEnd/>
            <a:tailEnd/>
          </a:ln>
        </p:spPr>
        <p:txBody>
          <a:bodyPr>
            <a:spAutoFit/>
          </a:bodyPr>
          <a:lstStyle/>
          <a:p>
            <a:r>
              <a:rPr lang="en-US" altLang="zh-CN" dirty="0">
                <a:sym typeface="Symbol" pitchFamily="18" charset="2"/>
              </a:rPr>
              <a:t>		                  </a:t>
            </a:r>
            <a:r>
              <a:rPr lang="zh-CN" altLang="en-US" dirty="0">
                <a:sym typeface="Symbol" pitchFamily="18" charset="2"/>
              </a:rPr>
              <a:t>类似逻辑蕴含闭包不可求解的</a:t>
            </a:r>
            <a:endParaRPr lang="en-US" altLang="zh-CN" dirty="0">
              <a:sym typeface="Symbol" pitchFamily="18" charset="2"/>
            </a:endParaRPr>
          </a:p>
          <a:p>
            <a:r>
              <a:rPr lang="zh-CN" altLang="en-US" dirty="0">
                <a:sym typeface="Symbol" pitchFamily="18" charset="2"/>
              </a:rPr>
              <a:t>		                  问题再次出现</a:t>
            </a:r>
            <a:endParaRPr lang="zh-CN" altLang="en-US" dirty="0"/>
          </a:p>
        </p:txBody>
      </p:sp>
      <p:sp>
        <p:nvSpPr>
          <p:cNvPr id="72710" name="Text Box 6"/>
          <p:cNvSpPr txBox="1">
            <a:spLocks noChangeArrowheads="1"/>
          </p:cNvSpPr>
          <p:nvPr/>
        </p:nvSpPr>
        <p:spPr bwMode="auto">
          <a:xfrm>
            <a:off x="152400" y="3155484"/>
            <a:ext cx="8763000" cy="1569660"/>
          </a:xfrm>
          <a:prstGeom prst="rect">
            <a:avLst/>
          </a:prstGeom>
          <a:noFill/>
          <a:ln w="9525">
            <a:noFill/>
            <a:miter lim="800000"/>
            <a:headEnd/>
            <a:tailEnd/>
          </a:ln>
        </p:spPr>
        <p:txBody>
          <a:bodyPr>
            <a:spAutoFit/>
          </a:bodyPr>
          <a:lstStyle/>
          <a:p>
            <a:r>
              <a:rPr lang="zh-CN" altLang="en-US" dirty="0"/>
              <a:t>求函数依赖的推导集合计算量也过大（</a:t>
            </a:r>
            <a:r>
              <a:rPr lang="en-US" altLang="zh-CN" dirty="0"/>
              <a:t>n</a:t>
            </a:r>
            <a:r>
              <a:rPr lang="zh-CN" altLang="en-US" dirty="0"/>
              <a:t>个函数依赖可能推导出</a:t>
            </a:r>
            <a:r>
              <a:rPr lang="en-US" altLang="zh-CN" dirty="0"/>
              <a:t>2</a:t>
            </a:r>
            <a:r>
              <a:rPr lang="en-US" altLang="zh-CN" baseline="50000" dirty="0"/>
              <a:t>n</a:t>
            </a:r>
            <a:r>
              <a:rPr lang="zh-CN" altLang="en-US" dirty="0"/>
              <a:t>个不同的函数依赖，</a:t>
            </a:r>
            <a:r>
              <a:rPr lang="en-US" altLang="zh-CN" dirty="0"/>
              <a:t>n</a:t>
            </a:r>
            <a:r>
              <a:rPr lang="zh-CN" altLang="en-US" dirty="0"/>
              <a:t>过大则计算机无法处理）。</a:t>
            </a:r>
          </a:p>
          <a:p>
            <a:r>
              <a:rPr lang="zh-CN" altLang="en-US" dirty="0">
                <a:sym typeface="Symbol" pitchFamily="18" charset="2"/>
              </a:rPr>
              <a:t>		                  </a:t>
            </a:r>
            <a:endParaRPr lang="zh-CN" altLang="en-US" dirty="0"/>
          </a:p>
          <a:p>
            <a:r>
              <a:rPr lang="zh-CN" altLang="en-US" dirty="0">
                <a:sym typeface="Symbol" pitchFamily="18" charset="2"/>
              </a:rPr>
              <a:t>		                  再看</a:t>
            </a:r>
            <a:r>
              <a:rPr lang="en-US" altLang="zh-CN" dirty="0">
                <a:sym typeface="Symbol" pitchFamily="18" charset="2"/>
              </a:rPr>
              <a:t>Armstrong</a:t>
            </a:r>
            <a:r>
              <a:rPr lang="zh-CN" altLang="en-US" dirty="0">
                <a:sym typeface="Symbol" pitchFamily="18" charset="2"/>
              </a:rPr>
              <a:t>公理</a:t>
            </a:r>
            <a:r>
              <a:rPr lang="en-US" altLang="zh-CN" dirty="0">
                <a:solidFill>
                  <a:srgbClr val="FF3300"/>
                </a:solidFill>
                <a:sym typeface="Symbol" pitchFamily="18" charset="2"/>
              </a:rPr>
              <a:t>(</a:t>
            </a:r>
            <a:r>
              <a:rPr lang="zh-CN" altLang="en-US" dirty="0">
                <a:solidFill>
                  <a:srgbClr val="FF3300"/>
                </a:solidFill>
                <a:sym typeface="Symbol" pitchFamily="18" charset="2"/>
              </a:rPr>
              <a:t>约法三章</a:t>
            </a:r>
            <a:r>
              <a:rPr lang="en-US" altLang="zh-CN" dirty="0">
                <a:solidFill>
                  <a:srgbClr val="FF3300"/>
                </a:solidFill>
                <a:sym typeface="Symbol" pitchFamily="18" charset="2"/>
              </a:rPr>
              <a:t>)</a:t>
            </a:r>
            <a:endParaRPr lang="zh-CN" altLang="en-US" dirty="0">
              <a:solidFill>
                <a:srgbClr val="FF3300"/>
              </a:solidFill>
            </a:endParaRPr>
          </a:p>
        </p:txBody>
      </p:sp>
      <p:sp>
        <p:nvSpPr>
          <p:cNvPr id="72711" name="Text Box 7"/>
          <p:cNvSpPr txBox="1">
            <a:spLocks noChangeArrowheads="1"/>
          </p:cNvSpPr>
          <p:nvPr/>
        </p:nvSpPr>
        <p:spPr bwMode="auto">
          <a:xfrm>
            <a:off x="136525" y="4725144"/>
            <a:ext cx="8778875" cy="1569660"/>
          </a:xfrm>
          <a:prstGeom prst="rect">
            <a:avLst/>
          </a:prstGeom>
          <a:noFill/>
          <a:ln w="9525">
            <a:noFill/>
            <a:miter lim="800000"/>
            <a:headEnd/>
            <a:tailEnd/>
          </a:ln>
        </p:spPr>
        <p:txBody>
          <a:bodyPr>
            <a:spAutoFit/>
          </a:bodyPr>
          <a:lstStyle/>
          <a:p>
            <a:r>
              <a:rPr lang="en-US" altLang="zh-CN" dirty="0"/>
              <a:t>Armstrong</a:t>
            </a:r>
            <a:r>
              <a:rPr lang="zh-CN" altLang="en-US" dirty="0"/>
              <a:t>公理有效性的一个重要应用</a:t>
            </a:r>
            <a:r>
              <a:rPr lang="en-US" altLang="zh-CN" dirty="0">
                <a:latin typeface="Times New Roman" pitchFamily="18" charset="0"/>
              </a:rPr>
              <a:t>——</a:t>
            </a:r>
            <a:endParaRPr lang="en-US" altLang="zh-CN" dirty="0"/>
          </a:p>
          <a:p>
            <a:r>
              <a:rPr lang="zh-CN" altLang="en-US" dirty="0"/>
              <a:t>引理</a:t>
            </a:r>
            <a:r>
              <a:rPr lang="en-US" altLang="zh-CN" dirty="0"/>
              <a:t>6.1</a:t>
            </a:r>
            <a:r>
              <a:rPr lang="zh-CN" altLang="en-US" dirty="0"/>
              <a:t>：</a:t>
            </a:r>
            <a:r>
              <a:rPr lang="en-US" altLang="zh-CN" dirty="0"/>
              <a:t>X </a:t>
            </a:r>
            <a:r>
              <a:rPr lang="en-US" altLang="zh-CN" dirty="0">
                <a:latin typeface="宋体" pitchFamily="2" charset="-122"/>
                <a:sym typeface="Symbol" pitchFamily="18" charset="2"/>
              </a:rPr>
              <a:t></a:t>
            </a:r>
            <a:r>
              <a:rPr lang="en-US" altLang="zh-CN" dirty="0">
                <a:sym typeface="Symbol" pitchFamily="18" charset="2"/>
              </a:rPr>
              <a:t>A</a:t>
            </a:r>
            <a:r>
              <a:rPr lang="en-US" altLang="zh-CN" baseline="-25000" dirty="0">
                <a:sym typeface="Symbol" pitchFamily="18" charset="2"/>
              </a:rPr>
              <a:t>1</a:t>
            </a:r>
            <a:r>
              <a:rPr lang="en-US" altLang="zh-CN" dirty="0">
                <a:sym typeface="Symbol" pitchFamily="18" charset="2"/>
              </a:rPr>
              <a:t>A</a:t>
            </a:r>
            <a:r>
              <a:rPr lang="en-US" altLang="zh-CN" baseline="-25000" dirty="0">
                <a:sym typeface="Symbol" pitchFamily="18" charset="2"/>
              </a:rPr>
              <a:t>2</a:t>
            </a:r>
            <a:r>
              <a:rPr lang="en-US" altLang="zh-CN" dirty="0">
                <a:sym typeface="Symbol" pitchFamily="18" charset="2"/>
              </a:rPr>
              <a:t>…A</a:t>
            </a:r>
            <a:r>
              <a:rPr lang="en-US" altLang="zh-CN" b="1" baseline="-25000" dirty="0">
                <a:sym typeface="Symbol" pitchFamily="18" charset="2"/>
              </a:rPr>
              <a:t>K</a:t>
            </a:r>
            <a:r>
              <a:rPr lang="zh-CN" altLang="en-US" dirty="0">
                <a:sym typeface="Symbol" pitchFamily="18" charset="2"/>
              </a:rPr>
              <a:t>可由公理导出的</a:t>
            </a:r>
            <a:r>
              <a:rPr lang="zh-CN" altLang="en-US" dirty="0">
                <a:solidFill>
                  <a:srgbClr val="FF0000"/>
                </a:solidFill>
                <a:sym typeface="Symbol" pitchFamily="18" charset="2"/>
              </a:rPr>
              <a:t>充要条件</a:t>
            </a:r>
            <a:r>
              <a:rPr lang="zh-CN" altLang="en-US" dirty="0">
                <a:sym typeface="Symbol" pitchFamily="18" charset="2"/>
              </a:rPr>
              <a:t>是</a:t>
            </a:r>
            <a:r>
              <a:rPr lang="en-US" altLang="zh-CN" dirty="0"/>
              <a:t>X </a:t>
            </a:r>
            <a:r>
              <a:rPr lang="en-US" altLang="zh-CN" dirty="0">
                <a:latin typeface="宋体" pitchFamily="2" charset="-122"/>
                <a:sym typeface="Symbol" pitchFamily="18" charset="2"/>
              </a:rPr>
              <a:t></a:t>
            </a:r>
            <a:r>
              <a:rPr lang="en-US" altLang="zh-CN" dirty="0">
                <a:sym typeface="Symbol" pitchFamily="18" charset="2"/>
              </a:rPr>
              <a:t>A</a:t>
            </a:r>
            <a:r>
              <a:rPr lang="en-US" altLang="zh-CN" b="1" baseline="-25000" dirty="0">
                <a:sym typeface="Symbol" pitchFamily="18" charset="2"/>
              </a:rPr>
              <a:t>i</a:t>
            </a:r>
            <a:r>
              <a:rPr lang="zh-CN" altLang="en-US" dirty="0">
                <a:sym typeface="Symbol" pitchFamily="18" charset="2"/>
              </a:rPr>
              <a:t>（</a:t>
            </a:r>
            <a:r>
              <a:rPr lang="en-US" altLang="zh-CN" dirty="0">
                <a:sym typeface="Symbol" pitchFamily="18" charset="2"/>
              </a:rPr>
              <a:t>i=1,2,…k</a:t>
            </a:r>
            <a:r>
              <a:rPr lang="zh-CN" altLang="en-US" dirty="0">
                <a:sym typeface="Symbol" pitchFamily="18" charset="2"/>
              </a:rPr>
              <a:t>）</a:t>
            </a:r>
          </a:p>
          <a:p>
            <a:r>
              <a:rPr lang="zh-CN" altLang="en-US" dirty="0">
                <a:sym typeface="Symbol" pitchFamily="18" charset="2"/>
              </a:rPr>
              <a:t>（推论：合并规则和分解规则）</a:t>
            </a:r>
            <a:endParaRPr lang="zh-CN" altLang="en-US" dirty="0"/>
          </a:p>
        </p:txBody>
      </p:sp>
      <p:sp>
        <p:nvSpPr>
          <p:cNvPr id="7" name="灯片编号占位符 6"/>
          <p:cNvSpPr>
            <a:spLocks noGrp="1"/>
          </p:cNvSpPr>
          <p:nvPr>
            <p:ph type="sldNum" sz="quarter" idx="12"/>
          </p:nvPr>
        </p:nvSpPr>
        <p:spPr/>
        <p:txBody>
          <a:bodyPr/>
          <a:lstStyle/>
          <a:p>
            <a:pPr>
              <a:defRPr/>
            </a:pPr>
            <a:fld id="{6F6A8A03-854A-4965-A107-F39802941A24}" type="slidenum">
              <a:rPr lang="en-US" altLang="zh-CN" smtClean="0"/>
              <a:pPr>
                <a:defRPr/>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0-#ppt_w/2"/>
                                          </p:val>
                                        </p:tav>
                                        <p:tav tm="100000">
                                          <p:val>
                                            <p:strVal val="#ppt_x"/>
                                          </p:val>
                                        </p:tav>
                                      </p:tavLst>
                                    </p:anim>
                                    <p:anim calcmode="lin" valueType="num">
                                      <p:cBhvr additive="base">
                                        <p:cTn id="8"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10"/>
                                        </p:tgtEl>
                                        <p:attrNameLst>
                                          <p:attrName>style.visibility</p:attrName>
                                        </p:attrNameLst>
                                      </p:cBhvr>
                                      <p:to>
                                        <p:strVal val="visible"/>
                                      </p:to>
                                    </p:set>
                                    <p:anim calcmode="lin" valueType="num">
                                      <p:cBhvr additive="base">
                                        <p:cTn id="13" dur="500" fill="hold"/>
                                        <p:tgtEl>
                                          <p:spTgt spid="72710"/>
                                        </p:tgtEl>
                                        <p:attrNameLst>
                                          <p:attrName>ppt_x</p:attrName>
                                        </p:attrNameLst>
                                      </p:cBhvr>
                                      <p:tavLst>
                                        <p:tav tm="0">
                                          <p:val>
                                            <p:strVal val="0-#ppt_w/2"/>
                                          </p:val>
                                        </p:tav>
                                        <p:tav tm="100000">
                                          <p:val>
                                            <p:strVal val="#ppt_x"/>
                                          </p:val>
                                        </p:tav>
                                      </p:tavLst>
                                    </p:anim>
                                    <p:anim calcmode="lin" valueType="num">
                                      <p:cBhvr additive="base">
                                        <p:cTn id="14" dur="500" fill="hold"/>
                                        <p:tgtEl>
                                          <p:spTgt spid="727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11"/>
                                        </p:tgtEl>
                                        <p:attrNameLst>
                                          <p:attrName>style.visibility</p:attrName>
                                        </p:attrNameLst>
                                      </p:cBhvr>
                                      <p:to>
                                        <p:strVal val="visible"/>
                                      </p:to>
                                    </p:set>
                                    <p:anim calcmode="lin" valueType="num">
                                      <p:cBhvr additive="base">
                                        <p:cTn id="19" dur="500" fill="hold"/>
                                        <p:tgtEl>
                                          <p:spTgt spid="72711"/>
                                        </p:tgtEl>
                                        <p:attrNameLst>
                                          <p:attrName>ppt_x</p:attrName>
                                        </p:attrNameLst>
                                      </p:cBhvr>
                                      <p:tavLst>
                                        <p:tav tm="0">
                                          <p:val>
                                            <p:strVal val="#ppt_x"/>
                                          </p:val>
                                        </p:tav>
                                        <p:tav tm="100000">
                                          <p:val>
                                            <p:strVal val="#ppt_x"/>
                                          </p:val>
                                        </p:tav>
                                      </p:tavLst>
                                    </p:anim>
                                    <p:anim calcmode="lin" valueType="num">
                                      <p:cBhvr additive="base">
                                        <p:cTn id="20"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utoUpdateAnimBg="0"/>
      <p:bldP spid="72710" grpId="0" autoUpdateAnimBg="0"/>
      <p:bldP spid="727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12725" y="491188"/>
            <a:ext cx="8931275" cy="1569660"/>
          </a:xfrm>
          <a:prstGeom prst="rect">
            <a:avLst/>
          </a:prstGeom>
          <a:noFill/>
          <a:ln w="9525">
            <a:noFill/>
            <a:miter lim="800000"/>
            <a:headEnd/>
            <a:tailEnd/>
          </a:ln>
        </p:spPr>
        <p:txBody>
          <a:bodyPr>
            <a:spAutoFit/>
          </a:bodyPr>
          <a:lstStyle/>
          <a:p>
            <a:r>
              <a:rPr lang="zh-CN" altLang="en-US" dirty="0">
                <a:sym typeface="Symbol" pitchFamily="18" charset="2"/>
              </a:rPr>
              <a:t>不妨将</a:t>
            </a:r>
            <a:r>
              <a:rPr lang="zh-CN" altLang="en-US" dirty="0">
                <a:solidFill>
                  <a:srgbClr val="FF0000"/>
                </a:solidFill>
                <a:sym typeface="Symbol" pitchFamily="18" charset="2"/>
              </a:rPr>
              <a:t>所有能由公理导出的</a:t>
            </a:r>
            <a:r>
              <a:rPr lang="en-US" altLang="zh-CN" dirty="0">
                <a:solidFill>
                  <a:srgbClr val="FF0000"/>
                </a:solidFill>
              </a:rPr>
              <a:t>X </a:t>
            </a:r>
            <a:r>
              <a:rPr lang="en-US" altLang="zh-CN" dirty="0">
                <a:solidFill>
                  <a:srgbClr val="FF0000"/>
                </a:solidFill>
                <a:latin typeface="宋体" pitchFamily="2" charset="-122"/>
                <a:sym typeface="Symbol" pitchFamily="18" charset="2"/>
              </a:rPr>
              <a:t></a:t>
            </a:r>
            <a:r>
              <a:rPr lang="en-US" altLang="zh-CN" dirty="0">
                <a:solidFill>
                  <a:srgbClr val="FF0000"/>
                </a:solidFill>
                <a:sym typeface="Symbol" pitchFamily="18" charset="2"/>
              </a:rPr>
              <a:t>A</a:t>
            </a:r>
            <a:r>
              <a:rPr lang="en-US" altLang="zh-CN" b="1" baseline="-25000" dirty="0">
                <a:solidFill>
                  <a:srgbClr val="FF0000"/>
                </a:solidFill>
                <a:sym typeface="Symbol" pitchFamily="18" charset="2"/>
              </a:rPr>
              <a:t>i</a:t>
            </a:r>
            <a:r>
              <a:rPr lang="zh-CN" altLang="en-US" dirty="0">
                <a:solidFill>
                  <a:srgbClr val="FF0000"/>
                </a:solidFill>
              </a:rPr>
              <a:t>依赖的单个属性</a:t>
            </a:r>
            <a:r>
              <a:rPr lang="en-US" altLang="zh-CN" dirty="0">
                <a:solidFill>
                  <a:srgbClr val="FF0000"/>
                </a:solidFill>
                <a:sym typeface="Symbol" pitchFamily="18" charset="2"/>
              </a:rPr>
              <a:t>A</a:t>
            </a:r>
            <a:r>
              <a:rPr lang="en-US" altLang="zh-CN" b="1" baseline="-25000" dirty="0">
                <a:solidFill>
                  <a:srgbClr val="FF0000"/>
                </a:solidFill>
                <a:sym typeface="Symbol" pitchFamily="18" charset="2"/>
              </a:rPr>
              <a:t>i</a:t>
            </a:r>
            <a:r>
              <a:rPr lang="zh-CN" altLang="en-US" dirty="0"/>
              <a:t>定义为一个集合</a:t>
            </a:r>
            <a:r>
              <a:rPr lang="fr-FR" altLang="zh-CN" dirty="0">
                <a:solidFill>
                  <a:srgbClr val="FF0000"/>
                </a:solidFill>
                <a:latin typeface="Arial" pitchFamily="34" charset="0"/>
              </a:rPr>
              <a:t>X</a:t>
            </a:r>
            <a:r>
              <a:rPr lang="fr-FR" altLang="zh-CN" baseline="-25000" dirty="0">
                <a:solidFill>
                  <a:srgbClr val="FF0000"/>
                </a:solidFill>
                <a:latin typeface="Arial" pitchFamily="34" charset="0"/>
              </a:rPr>
              <a:t>F</a:t>
            </a:r>
            <a:r>
              <a:rPr lang="fr-FR" altLang="zh-CN" baseline="30000" dirty="0">
                <a:solidFill>
                  <a:srgbClr val="FF0000"/>
                </a:solidFill>
                <a:latin typeface="Arial" pitchFamily="34" charset="0"/>
              </a:rPr>
              <a:t>+</a:t>
            </a:r>
            <a:r>
              <a:rPr lang="en-US" altLang="zh-CN" dirty="0">
                <a:latin typeface="Arial" pitchFamily="34" charset="0"/>
              </a:rPr>
              <a:t> </a:t>
            </a:r>
            <a:r>
              <a:rPr lang="zh-CN" altLang="en-US" dirty="0"/>
              <a:t>，如果属性集</a:t>
            </a:r>
            <a:r>
              <a:rPr lang="en-US" altLang="zh-CN" dirty="0"/>
              <a:t>Y</a:t>
            </a:r>
            <a:r>
              <a:rPr lang="zh-CN" altLang="en-US" dirty="0"/>
              <a:t>包含于该集合，即</a:t>
            </a:r>
            <a:r>
              <a:rPr lang="en-US" altLang="zh-CN" dirty="0"/>
              <a:t>Y</a:t>
            </a:r>
            <a:r>
              <a:rPr lang="zh-CN" altLang="en-US" dirty="0"/>
              <a:t>的每个属性都函数依赖于</a:t>
            </a:r>
            <a:r>
              <a:rPr lang="en-US" altLang="zh-CN" dirty="0"/>
              <a:t>X</a:t>
            </a:r>
            <a:r>
              <a:rPr lang="zh-CN" altLang="en-US" dirty="0"/>
              <a:t>，则根据引理</a:t>
            </a:r>
            <a:r>
              <a:rPr lang="en-US" altLang="zh-CN" dirty="0"/>
              <a:t>6.1</a:t>
            </a:r>
            <a:r>
              <a:rPr lang="zh-CN" altLang="en-US" dirty="0"/>
              <a:t>，这等价于</a:t>
            </a:r>
            <a:r>
              <a:rPr lang="en-US" altLang="zh-CN" dirty="0"/>
              <a:t>X </a:t>
            </a:r>
            <a:r>
              <a:rPr lang="en-US" altLang="zh-CN" dirty="0">
                <a:latin typeface="宋体" pitchFamily="2" charset="-122"/>
                <a:sym typeface="Symbol" pitchFamily="18" charset="2"/>
              </a:rPr>
              <a:t></a:t>
            </a:r>
            <a:r>
              <a:rPr lang="en-US" altLang="zh-CN" dirty="0">
                <a:sym typeface="Symbol" pitchFamily="18" charset="2"/>
              </a:rPr>
              <a:t>Y</a:t>
            </a:r>
            <a:r>
              <a:rPr lang="zh-CN" altLang="en-US" dirty="0">
                <a:sym typeface="Symbol" pitchFamily="18" charset="2"/>
              </a:rPr>
              <a:t>可由公理导出</a:t>
            </a:r>
            <a:r>
              <a:rPr lang="zh-CN" altLang="en-US" dirty="0"/>
              <a:t>，反之，如果</a:t>
            </a:r>
            <a:r>
              <a:rPr lang="en-US" altLang="zh-CN" dirty="0"/>
              <a:t>Y</a:t>
            </a:r>
            <a:r>
              <a:rPr lang="zh-CN" altLang="en-US" dirty="0"/>
              <a:t>不包含于这个集合</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t>，等价于</a:t>
            </a:r>
            <a:r>
              <a:rPr lang="en-US" altLang="zh-CN" dirty="0"/>
              <a:t>X </a:t>
            </a:r>
            <a:r>
              <a:rPr lang="en-US" altLang="zh-CN" dirty="0">
                <a:latin typeface="宋体" pitchFamily="2" charset="-122"/>
                <a:sym typeface="Symbol" pitchFamily="18" charset="2"/>
              </a:rPr>
              <a:t></a:t>
            </a:r>
            <a:r>
              <a:rPr lang="en-US" altLang="zh-CN" dirty="0">
                <a:sym typeface="Symbol" pitchFamily="18" charset="2"/>
              </a:rPr>
              <a:t>Y</a:t>
            </a:r>
            <a:r>
              <a:rPr lang="zh-CN" altLang="en-US" dirty="0">
                <a:sym typeface="Symbol" pitchFamily="18" charset="2"/>
              </a:rPr>
              <a:t>不能由公理导出</a:t>
            </a:r>
            <a:r>
              <a:rPr lang="zh-CN" altLang="en-US" dirty="0"/>
              <a:t>。</a:t>
            </a:r>
          </a:p>
        </p:txBody>
      </p:sp>
      <p:sp>
        <p:nvSpPr>
          <p:cNvPr id="71683" name="Text Box 3"/>
          <p:cNvSpPr txBox="1">
            <a:spLocks noChangeArrowheads="1"/>
          </p:cNvSpPr>
          <p:nvPr/>
        </p:nvSpPr>
        <p:spPr bwMode="auto">
          <a:xfrm>
            <a:off x="212725" y="2708920"/>
            <a:ext cx="8855075" cy="830997"/>
          </a:xfrm>
          <a:prstGeom prst="rect">
            <a:avLst/>
          </a:prstGeom>
          <a:noFill/>
          <a:ln w="9525">
            <a:noFill/>
            <a:miter lim="800000"/>
            <a:headEnd/>
            <a:tailEnd/>
          </a:ln>
        </p:spPr>
        <p:txBody>
          <a:bodyPr>
            <a:spAutoFit/>
          </a:bodyPr>
          <a:lstStyle/>
          <a:p>
            <a:r>
              <a:rPr lang="zh-CN" altLang="en-US" dirty="0">
                <a:solidFill>
                  <a:srgbClr val="FF0000"/>
                </a:solidFill>
                <a:sym typeface="Symbol" pitchFamily="18" charset="2"/>
              </a:rPr>
              <a:t>剩下的问题</a:t>
            </a:r>
            <a:r>
              <a:rPr lang="en-US" altLang="zh-CN" dirty="0">
                <a:sym typeface="Symbol" pitchFamily="18" charset="2"/>
              </a:rPr>
              <a:t>——</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zh-CN" altLang="en-US" dirty="0"/>
              <a:t>能否被计算机在令人满意的时间</a:t>
            </a:r>
            <a:r>
              <a:rPr lang="en-US" altLang="zh-CN" dirty="0"/>
              <a:t>(</a:t>
            </a:r>
            <a:r>
              <a:rPr lang="zh-CN" altLang="en-US" dirty="0"/>
              <a:t>至少不超过</a:t>
            </a:r>
            <a:r>
              <a:rPr lang="en-US" altLang="zh-CN" dirty="0"/>
              <a:t>2</a:t>
            </a:r>
            <a:r>
              <a:rPr lang="en-US" altLang="zh-CN" baseline="50000" dirty="0"/>
              <a:t>n</a:t>
            </a:r>
            <a:r>
              <a:rPr lang="zh-CN" altLang="en-US" dirty="0"/>
              <a:t>数量级或者</a:t>
            </a:r>
            <a:r>
              <a:rPr lang="en-US" altLang="zh-CN" dirty="0"/>
              <a:t>n!</a:t>
            </a:r>
            <a:r>
              <a:rPr lang="zh-CN" altLang="en-US" dirty="0"/>
              <a:t>时间</a:t>
            </a:r>
            <a:r>
              <a:rPr lang="en-US" altLang="zh-CN" dirty="0"/>
              <a:t>)</a:t>
            </a:r>
            <a:r>
              <a:rPr lang="zh-CN" altLang="en-US" dirty="0"/>
              <a:t>内求出？？？</a:t>
            </a:r>
          </a:p>
        </p:txBody>
      </p:sp>
      <p:sp>
        <p:nvSpPr>
          <p:cNvPr id="71684" name="Rectangle 4"/>
          <p:cNvSpPr>
            <a:spLocks noChangeArrowheads="1"/>
          </p:cNvSpPr>
          <p:nvPr/>
        </p:nvSpPr>
        <p:spPr bwMode="auto">
          <a:xfrm>
            <a:off x="228600" y="5517232"/>
            <a:ext cx="8686800" cy="1200329"/>
          </a:xfrm>
          <a:prstGeom prst="rect">
            <a:avLst/>
          </a:prstGeom>
          <a:noFill/>
          <a:ln w="9525">
            <a:noFill/>
            <a:miter lim="800000"/>
            <a:headEnd/>
            <a:tailEnd/>
          </a:ln>
        </p:spPr>
        <p:txBody>
          <a:bodyPr>
            <a:spAutoFit/>
          </a:bodyPr>
          <a:lstStyle/>
          <a:p>
            <a:r>
              <a:rPr lang="zh-CN" altLang="en-US" dirty="0">
                <a:sym typeface="Symbol" pitchFamily="18" charset="2"/>
              </a:rPr>
              <a:t>函数依赖的推导验证至此可行，如何关联到逻辑蕴含？从而分析公理的完备性？</a:t>
            </a:r>
            <a:r>
              <a:rPr lang="en-US" altLang="zh-CN" i="1" dirty="0">
                <a:solidFill>
                  <a:srgbClr val="FF0000"/>
                </a:solidFill>
                <a:latin typeface="Arial" pitchFamily="34" charset="0"/>
              </a:rPr>
              <a:t>F</a:t>
            </a:r>
            <a:r>
              <a:rPr lang="zh-CN" altLang="en-US" i="1" dirty="0">
                <a:solidFill>
                  <a:srgbClr val="FF0000"/>
                </a:solidFill>
                <a:latin typeface="Arial" pitchFamily="34" charset="0"/>
              </a:rPr>
              <a:t>所蕴涵的每一个函数依赖都能用</a:t>
            </a:r>
            <a:r>
              <a:rPr lang="en-US" altLang="zh-CN" i="1" dirty="0">
                <a:solidFill>
                  <a:srgbClr val="FF0000"/>
                </a:solidFill>
                <a:latin typeface="Arial" pitchFamily="34" charset="0"/>
              </a:rPr>
              <a:t>Armstrong</a:t>
            </a:r>
            <a:r>
              <a:rPr lang="zh-CN" altLang="en-US" i="1" dirty="0">
                <a:solidFill>
                  <a:srgbClr val="FF0000"/>
                </a:solidFill>
                <a:latin typeface="Arial" pitchFamily="34" charset="0"/>
              </a:rPr>
              <a:t>公理从</a:t>
            </a:r>
            <a:r>
              <a:rPr lang="en-US" altLang="zh-CN" i="1" dirty="0">
                <a:solidFill>
                  <a:srgbClr val="FF0000"/>
                </a:solidFill>
                <a:latin typeface="Arial" pitchFamily="34" charset="0"/>
              </a:rPr>
              <a:t>F</a:t>
            </a:r>
            <a:r>
              <a:rPr lang="zh-CN" altLang="en-US" i="1" dirty="0">
                <a:solidFill>
                  <a:srgbClr val="FF0000"/>
                </a:solidFill>
                <a:latin typeface="Arial" pitchFamily="34" charset="0"/>
              </a:rPr>
              <a:t>中导出么？</a:t>
            </a:r>
            <a:r>
              <a:rPr lang="zh-CN" altLang="en-US" dirty="0">
                <a:latin typeface="Arial" pitchFamily="34" charset="0"/>
              </a:rPr>
              <a:t>（不能推导出就不被蕴含？）</a:t>
            </a:r>
            <a:endParaRPr lang="zh-CN" altLang="en-US" dirty="0">
              <a:solidFill>
                <a:srgbClr val="FF0000"/>
              </a:solidFill>
              <a:latin typeface="Arial" pitchFamily="34" charset="0"/>
            </a:endParaRPr>
          </a:p>
        </p:txBody>
      </p:sp>
      <p:sp>
        <p:nvSpPr>
          <p:cNvPr id="5" name="灯片编号占位符 4"/>
          <p:cNvSpPr>
            <a:spLocks noGrp="1"/>
          </p:cNvSpPr>
          <p:nvPr>
            <p:ph type="sldNum" sz="quarter" idx="12"/>
          </p:nvPr>
        </p:nvSpPr>
        <p:spPr/>
        <p:txBody>
          <a:bodyPr/>
          <a:lstStyle/>
          <a:p>
            <a:pPr>
              <a:defRPr/>
            </a:pPr>
            <a:fld id="{A32823FC-DE43-441C-ADB9-1A004AC0A487}" type="slidenum">
              <a:rPr lang="en-US" altLang="zh-CN" smtClean="0"/>
              <a:pPr>
                <a:defRPr/>
              </a:pPr>
              <a:t>51</a:t>
            </a:fld>
            <a:endParaRPr lang="en-US" altLang="zh-CN"/>
          </a:p>
        </p:txBody>
      </p:sp>
      <p:sp>
        <p:nvSpPr>
          <p:cNvPr id="10" name="矩形 9"/>
          <p:cNvSpPr/>
          <p:nvPr/>
        </p:nvSpPr>
        <p:spPr>
          <a:xfrm>
            <a:off x="214282" y="1988840"/>
            <a:ext cx="8643998" cy="830997"/>
          </a:xfrm>
          <a:prstGeom prst="rect">
            <a:avLst/>
          </a:prstGeom>
        </p:spPr>
        <p:txBody>
          <a:bodyPr wrap="square">
            <a:spAutoFit/>
          </a:bodyPr>
          <a:lstStyle/>
          <a:p>
            <a:r>
              <a:rPr lang="zh-CN" altLang="en-US" dirty="0">
                <a:solidFill>
                  <a:srgbClr val="FF0000"/>
                </a:solidFill>
              </a:rPr>
              <a:t>突破点：</a:t>
            </a:r>
            <a:r>
              <a:rPr lang="zh-CN" altLang="en-US" dirty="0"/>
              <a:t>判断</a:t>
            </a:r>
            <a:r>
              <a:rPr lang="en-US" altLang="zh-CN" dirty="0"/>
              <a:t>X </a:t>
            </a:r>
            <a:r>
              <a:rPr lang="en-US" altLang="zh-CN" dirty="0">
                <a:latin typeface="宋体" pitchFamily="2" charset="-122"/>
                <a:sym typeface="Symbol" pitchFamily="18" charset="2"/>
              </a:rPr>
              <a:t></a:t>
            </a:r>
            <a:r>
              <a:rPr lang="en-US" altLang="zh-CN" dirty="0">
                <a:sym typeface="Symbol" pitchFamily="18" charset="2"/>
              </a:rPr>
              <a:t>Y</a:t>
            </a:r>
            <a:r>
              <a:rPr lang="zh-CN" altLang="en-US" dirty="0">
                <a:sym typeface="Symbol" pitchFamily="18" charset="2"/>
              </a:rPr>
              <a:t>能否由公理导出不需要求得</a:t>
            </a:r>
            <a:r>
              <a:rPr lang="en-US" altLang="zh-CN" dirty="0">
                <a:sym typeface="Symbol" pitchFamily="18" charset="2"/>
              </a:rPr>
              <a:t>F</a:t>
            </a:r>
            <a:r>
              <a:rPr lang="zh-CN" altLang="en-US" dirty="0">
                <a:sym typeface="Symbol" pitchFamily="18" charset="2"/>
              </a:rPr>
              <a:t>导出的全部依赖的集合，只需要求得</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sym typeface="Symbol" pitchFamily="18" charset="2"/>
              </a:rPr>
              <a:t>。</a:t>
            </a:r>
          </a:p>
        </p:txBody>
      </p:sp>
      <p:pic>
        <p:nvPicPr>
          <p:cNvPr id="11" name="图片 10" descr="爱因斯坦.jpg"/>
          <p:cNvPicPr>
            <a:picLocks noChangeAspect="1"/>
          </p:cNvPicPr>
          <p:nvPr/>
        </p:nvPicPr>
        <p:blipFill>
          <a:blip r:embed="rId3" cstate="print"/>
          <a:stretch>
            <a:fillRect/>
          </a:stretch>
        </p:blipFill>
        <p:spPr>
          <a:xfrm flipH="1">
            <a:off x="285720" y="3541013"/>
            <a:ext cx="1357322" cy="1256139"/>
          </a:xfrm>
          <a:prstGeom prst="rect">
            <a:avLst/>
          </a:prstGeom>
        </p:spPr>
      </p:pic>
      <p:sp>
        <p:nvSpPr>
          <p:cNvPr id="12" name="圆角矩形标注 11"/>
          <p:cNvSpPr/>
          <p:nvPr/>
        </p:nvSpPr>
        <p:spPr>
          <a:xfrm>
            <a:off x="3071802" y="3654144"/>
            <a:ext cx="1285884" cy="541210"/>
          </a:xfrm>
          <a:prstGeom prst="wedgeRoundRectCallout">
            <a:avLst>
              <a:gd name="adj1" fmla="val -155698"/>
              <a:gd name="adj2" fmla="val 683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可以</a:t>
            </a:r>
            <a:endParaRPr lang="en-US" altLang="zh-CN" sz="2800" dirty="0"/>
          </a:p>
        </p:txBody>
      </p:sp>
      <p:sp>
        <p:nvSpPr>
          <p:cNvPr id="14" name="圆角矩形标注 13"/>
          <p:cNvSpPr/>
          <p:nvPr/>
        </p:nvSpPr>
        <p:spPr>
          <a:xfrm>
            <a:off x="6732240" y="6195632"/>
            <a:ext cx="2335560" cy="634478"/>
          </a:xfrm>
          <a:prstGeom prst="wedgeRoundRectCallout">
            <a:avLst>
              <a:gd name="adj1" fmla="val -57046"/>
              <a:gd name="adj2" fmla="val -346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FF0000"/>
                </a:solidFill>
              </a:rPr>
              <a:t>构造反例，</a:t>
            </a:r>
            <a:endParaRPr lang="en-US" altLang="zh-CN" sz="1800" dirty="0">
              <a:solidFill>
                <a:srgbClr val="FF0000"/>
              </a:solidFill>
            </a:endParaRPr>
          </a:p>
          <a:p>
            <a:pPr algn="ctr"/>
            <a:r>
              <a:rPr lang="zh-CN" altLang="en-US" sz="1800" dirty="0">
                <a:solidFill>
                  <a:srgbClr val="FF0000"/>
                </a:solidFill>
              </a:rPr>
              <a:t>推出矛盾（课外阅读）</a:t>
            </a:r>
          </a:p>
        </p:txBody>
      </p:sp>
      <p:sp>
        <p:nvSpPr>
          <p:cNvPr id="13" name="圆角矩形标注 12"/>
          <p:cNvSpPr/>
          <p:nvPr/>
        </p:nvSpPr>
        <p:spPr>
          <a:xfrm>
            <a:off x="3490230" y="4615982"/>
            <a:ext cx="2376264" cy="541210"/>
          </a:xfrm>
          <a:prstGeom prst="wedgeRoundRectCallout">
            <a:avLst>
              <a:gd name="adj1" fmla="val 66978"/>
              <a:gd name="adj2" fmla="val 927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求解空间变了</a:t>
            </a:r>
            <a:endParaRPr lang="en-US" altLang="zh-CN" sz="2800" dirty="0"/>
          </a:p>
        </p:txBody>
      </p:sp>
      <p:pic>
        <p:nvPicPr>
          <p:cNvPr id="4" name="图片 3">
            <a:extLst>
              <a:ext uri="{FF2B5EF4-FFF2-40B4-BE49-F238E27FC236}">
                <a16:creationId xmlns:a16="http://schemas.microsoft.com/office/drawing/2014/main" id="{C739F7CB-A5B3-4ADE-A4AC-4E39E2EE9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699" y="4166230"/>
            <a:ext cx="2307101" cy="12618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gtEl>
                                        <p:attrNameLst>
                                          <p:attrName>style.visibility</p:attrName>
                                        </p:attrNameLst>
                                      </p:cBhvr>
                                      <p:to>
                                        <p:strVal val="visible"/>
                                      </p:to>
                                    </p:set>
                                    <p:anim calcmode="lin" valueType="num">
                                      <p:cBhvr additive="base">
                                        <p:cTn id="13" dur="500" fill="hold"/>
                                        <p:tgtEl>
                                          <p:spTgt spid="71683"/>
                                        </p:tgtEl>
                                        <p:attrNameLst>
                                          <p:attrName>ppt_x</p:attrName>
                                        </p:attrNameLst>
                                      </p:cBhvr>
                                      <p:tavLst>
                                        <p:tav tm="0">
                                          <p:val>
                                            <p:strVal val="0-#ppt_w/2"/>
                                          </p:val>
                                        </p:tav>
                                        <p:tav tm="100000">
                                          <p:val>
                                            <p:strVal val="#ppt_x"/>
                                          </p:val>
                                        </p:tav>
                                      </p:tavLst>
                                    </p:anim>
                                    <p:anim calcmode="lin" valueType="num">
                                      <p:cBhvr additive="base">
                                        <p:cTn id="14"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1684"/>
                                        </p:tgtEl>
                                        <p:attrNameLst>
                                          <p:attrName>style.visibility</p:attrName>
                                        </p:attrNameLst>
                                      </p:cBhvr>
                                      <p:to>
                                        <p:strVal val="visible"/>
                                      </p:to>
                                    </p:set>
                                    <p:anim calcmode="lin" valueType="num">
                                      <p:cBhvr additive="base">
                                        <p:cTn id="39" dur="500" fill="hold"/>
                                        <p:tgtEl>
                                          <p:spTgt spid="71684"/>
                                        </p:tgtEl>
                                        <p:attrNameLst>
                                          <p:attrName>ppt_x</p:attrName>
                                        </p:attrNameLst>
                                      </p:cBhvr>
                                      <p:tavLst>
                                        <p:tav tm="0">
                                          <p:val>
                                            <p:strVal val="0-#ppt_w/2"/>
                                          </p:val>
                                        </p:tav>
                                        <p:tav tm="100000">
                                          <p:val>
                                            <p:strVal val="#ppt_x"/>
                                          </p:val>
                                        </p:tav>
                                      </p:tavLst>
                                    </p:anim>
                                    <p:anim calcmode="lin" valueType="num">
                                      <p:cBhvr additive="base">
                                        <p:cTn id="4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utoUpdateAnimBg="0"/>
      <p:bldP spid="10" grpId="0"/>
      <p:bldP spid="12" grpId="0" animBg="1"/>
      <p:bldP spid="14"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12725" y="715963"/>
            <a:ext cx="8626475" cy="4302125"/>
          </a:xfrm>
          <a:prstGeom prst="rect">
            <a:avLst/>
          </a:prstGeom>
          <a:noFill/>
          <a:ln w="9525">
            <a:noFill/>
            <a:miter lim="800000"/>
            <a:headEnd/>
            <a:tailEnd/>
          </a:ln>
        </p:spPr>
        <p:txBody>
          <a:bodyPr>
            <a:spAutoFit/>
          </a:bodyPr>
          <a:lstStyle/>
          <a:p>
            <a:r>
              <a:rPr lang="zh-CN" altLang="en-US" b="1" i="1" dirty="0">
                <a:solidFill>
                  <a:srgbClr val="FF0000"/>
                </a:solidFill>
              </a:rPr>
              <a:t>首先解决属性闭包的问题</a:t>
            </a:r>
          </a:p>
          <a:p>
            <a:endParaRPr lang="zh-CN" altLang="en-US" dirty="0"/>
          </a:p>
          <a:p>
            <a:pPr>
              <a:spcBef>
                <a:spcPct val="20000"/>
              </a:spcBef>
              <a:buClr>
                <a:schemeClr val="tx2"/>
              </a:buClr>
              <a:buSzPct val="70000"/>
              <a:buFont typeface="Wingdings" pitchFamily="2" charset="2"/>
              <a:buChar char="l"/>
            </a:pP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endParaRPr lang="fr-FR" altLang="zh-CN" baseline="30000" dirty="0">
              <a:solidFill>
                <a:schemeClr val="hlink"/>
              </a:solidFill>
              <a:latin typeface="Arial" pitchFamily="34" charset="0"/>
            </a:endParaRPr>
          </a:p>
          <a:p>
            <a:pPr>
              <a:spcBef>
                <a:spcPct val="50000"/>
              </a:spcBef>
              <a:buClr>
                <a:schemeClr val="hlink"/>
              </a:buClr>
              <a:buSzPct val="55000"/>
              <a:buFont typeface="Wingdings" pitchFamily="2" charset="2"/>
              <a:buNone/>
            </a:pPr>
            <a:r>
              <a:rPr lang="zh-CN" altLang="en-US" dirty="0">
                <a:latin typeface="Arial" pitchFamily="34" charset="0"/>
              </a:rPr>
              <a:t>定义：设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a:t>
            </a:r>
            <a:r>
              <a:rPr lang="en-US" altLang="zh-CN" dirty="0">
                <a:latin typeface="Arial" pitchFamily="34" charset="0"/>
              </a:rPr>
              <a:t>X </a:t>
            </a:r>
            <a:r>
              <a:rPr lang="en-US" altLang="zh-CN" dirty="0">
                <a:latin typeface="Arial" pitchFamily="34" charset="0"/>
                <a:sym typeface="Symbol" pitchFamily="18" charset="2"/>
              </a:rPr>
              <a:t> </a:t>
            </a:r>
            <a:r>
              <a:rPr lang="en-US" altLang="zh-CN" dirty="0">
                <a:latin typeface="Arial" pitchFamily="34" charset="0"/>
              </a:rPr>
              <a:t>U</a:t>
            </a:r>
            <a:r>
              <a:rPr lang="zh-CN" altLang="en-US" dirty="0">
                <a:latin typeface="Arial" pitchFamily="34" charset="0"/>
              </a:rPr>
              <a:t>，</a:t>
            </a:r>
          </a:p>
          <a:p>
            <a:pPr>
              <a:spcBef>
                <a:spcPct val="20000"/>
              </a:spcBef>
              <a:buClr>
                <a:schemeClr val="hlink"/>
              </a:buClr>
              <a:buSzPct val="65000"/>
              <a:buFont typeface="Wingdings" pitchFamily="2" charset="2"/>
              <a:buNone/>
            </a:pPr>
            <a:r>
              <a:rPr lang="fr-FR" altLang="zh-CN" dirty="0">
                <a:latin typeface="Arial" pitchFamily="34" charset="0"/>
              </a:rPr>
              <a:t>           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 {A | X</a:t>
            </a:r>
            <a:r>
              <a:rPr lang="en-US" altLang="zh-CN" dirty="0">
                <a:latin typeface="Arial" pitchFamily="34" charset="0"/>
                <a:sym typeface="Symbol" pitchFamily="18" charset="2"/>
              </a:rPr>
              <a:t></a:t>
            </a:r>
            <a:r>
              <a:rPr lang="en-US" altLang="zh-CN" dirty="0">
                <a:latin typeface="Arial" pitchFamily="34" charset="0"/>
              </a:rPr>
              <a:t>A</a:t>
            </a:r>
            <a:r>
              <a:rPr lang="zh-CN" altLang="en-US" dirty="0">
                <a:latin typeface="Arial" pitchFamily="34" charset="0"/>
              </a:rPr>
              <a:t>能由</a:t>
            </a:r>
            <a:r>
              <a:rPr lang="en-US" altLang="zh-CN" dirty="0">
                <a:latin typeface="Arial" pitchFamily="34" charset="0"/>
              </a:rPr>
              <a:t>F</a:t>
            </a:r>
            <a:r>
              <a:rPr lang="zh-CN" altLang="en-US" dirty="0">
                <a:latin typeface="Arial" pitchFamily="34" charset="0"/>
              </a:rPr>
              <a:t>根据</a:t>
            </a:r>
            <a:r>
              <a:rPr lang="en-US" altLang="zh-CN" dirty="0">
                <a:latin typeface="Arial" pitchFamily="34" charset="0"/>
              </a:rPr>
              <a:t>Armstrong</a:t>
            </a:r>
            <a:r>
              <a:rPr lang="zh-CN" altLang="en-US" dirty="0">
                <a:latin typeface="Arial" pitchFamily="34" charset="0"/>
              </a:rPr>
              <a:t>公理导出</a:t>
            </a:r>
            <a:r>
              <a:rPr lang="en-US" altLang="zh-CN" dirty="0">
                <a:latin typeface="Arial" pitchFamily="34" charset="0"/>
              </a:rPr>
              <a:t>}</a:t>
            </a:r>
          </a:p>
          <a:p>
            <a:pPr>
              <a:spcBef>
                <a:spcPct val="50000"/>
              </a:spcBef>
              <a:buClr>
                <a:schemeClr val="hlink"/>
              </a:buClr>
              <a:buSzPct val="55000"/>
              <a:buFont typeface="Wingdings" pitchFamily="2" charset="2"/>
              <a:buNone/>
            </a:pPr>
            <a:r>
              <a:rPr lang="en-US" altLang="zh-CN" dirty="0">
                <a:latin typeface="Arial" pitchFamily="34" charset="0"/>
              </a:rPr>
              <a:t>           </a:t>
            </a:r>
            <a:r>
              <a:rPr lang="zh-CN" altLang="en-US" dirty="0">
                <a:latin typeface="Arial" pitchFamily="34" charset="0"/>
              </a:rPr>
              <a:t>称</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为属性集</a:t>
            </a: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p>
          <a:p>
            <a:pPr>
              <a:spcBef>
                <a:spcPct val="50000"/>
              </a:spcBef>
              <a:buClr>
                <a:schemeClr val="hlink"/>
              </a:buClr>
              <a:buSzPct val="55000"/>
              <a:buFont typeface="Wingdings" pitchFamily="2" charset="2"/>
              <a:buNone/>
            </a:pPr>
            <a:r>
              <a:rPr lang="zh-CN" altLang="en-US" b="1" i="1" dirty="0">
                <a:solidFill>
                  <a:srgbClr val="FF0000"/>
                </a:solidFill>
                <a:latin typeface="Arial" pitchFamily="34" charset="0"/>
              </a:rPr>
              <a:t>用途？</a:t>
            </a:r>
            <a:r>
              <a:rPr lang="en-US" altLang="zh-CN" b="1" i="1" dirty="0">
                <a:solidFill>
                  <a:srgbClr val="FF0000"/>
                </a:solidFill>
                <a:latin typeface="Arial" pitchFamily="34" charset="0"/>
              </a:rPr>
              <a:t>——</a:t>
            </a:r>
            <a:r>
              <a:rPr lang="zh-CN" altLang="en-US" b="1" i="1" dirty="0">
                <a:solidFill>
                  <a:srgbClr val="FF0000"/>
                </a:solidFill>
                <a:latin typeface="Arial" pitchFamily="34" charset="0"/>
              </a:rPr>
              <a:t>由属性闭包的定义可做如下判断：</a:t>
            </a:r>
          </a:p>
          <a:p>
            <a:pPr>
              <a:spcBef>
                <a:spcPct val="50000"/>
              </a:spcBef>
              <a:buClr>
                <a:schemeClr val="tx1"/>
              </a:buClr>
              <a:buSzPct val="150000"/>
              <a:buFontTx/>
              <a:buChar char="•"/>
            </a:pPr>
            <a:r>
              <a:rPr lang="zh-CN" altLang="en-US" dirty="0">
                <a:latin typeface="Arial" pitchFamily="34" charset="0"/>
              </a:rPr>
              <a:t>引理</a:t>
            </a:r>
            <a:r>
              <a:rPr lang="en-US" altLang="zh-CN" dirty="0">
                <a:latin typeface="Arial" pitchFamily="34" charset="0"/>
              </a:rPr>
              <a:t>6.2</a:t>
            </a:r>
            <a:r>
              <a:rPr lang="zh-CN" altLang="en-US" dirty="0">
                <a:latin typeface="Arial" pitchFamily="34" charset="0"/>
              </a:rPr>
              <a:t>：设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 </a:t>
            </a:r>
            <a:r>
              <a:rPr lang="en-US" altLang="zh-CN" dirty="0">
                <a:latin typeface="Arial" pitchFamily="34" charset="0"/>
              </a:rPr>
              <a:t>X </a:t>
            </a:r>
            <a:r>
              <a:rPr lang="zh-CN" altLang="en-US" dirty="0">
                <a:latin typeface="Arial" pitchFamily="34" charset="0"/>
              </a:rPr>
              <a:t>、</a:t>
            </a:r>
            <a:r>
              <a:rPr lang="en-US" altLang="zh-CN" dirty="0">
                <a:latin typeface="Arial" pitchFamily="34" charset="0"/>
              </a:rPr>
              <a:t>Y</a:t>
            </a:r>
            <a:r>
              <a:rPr lang="en-US" altLang="zh-CN" dirty="0">
                <a:latin typeface="Arial" pitchFamily="34" charset="0"/>
                <a:sym typeface="Symbol" pitchFamily="18" charset="2"/>
              </a:rPr>
              <a:t> </a:t>
            </a:r>
            <a:r>
              <a:rPr lang="en-US" altLang="zh-CN" dirty="0">
                <a:latin typeface="Arial" pitchFamily="34" charset="0"/>
              </a:rPr>
              <a:t>U </a:t>
            </a:r>
            <a:r>
              <a:rPr lang="zh-CN" altLang="en-US" dirty="0">
                <a:latin typeface="Arial" pitchFamily="34" charset="0"/>
              </a:rPr>
              <a:t>，则</a:t>
            </a:r>
            <a:r>
              <a:rPr lang="en-US" altLang="zh-CN" dirty="0">
                <a:solidFill>
                  <a:srgbClr val="FF0000"/>
                </a:solidFill>
                <a:latin typeface="Arial" pitchFamily="34" charset="0"/>
              </a:rPr>
              <a:t>X</a:t>
            </a:r>
            <a:r>
              <a:rPr lang="en-US" altLang="zh-CN" dirty="0">
                <a:solidFill>
                  <a:srgbClr val="FF0000"/>
                </a:solidFill>
                <a:latin typeface="Arial" pitchFamily="34" charset="0"/>
                <a:sym typeface="Symbol" pitchFamily="18" charset="2"/>
              </a:rPr>
              <a:t></a:t>
            </a:r>
            <a:r>
              <a:rPr lang="en-US" altLang="zh-CN" dirty="0">
                <a:solidFill>
                  <a:srgbClr val="FF0000"/>
                </a:solidFill>
                <a:latin typeface="Arial" pitchFamily="34" charset="0"/>
              </a:rPr>
              <a:t>Y</a:t>
            </a:r>
            <a:r>
              <a:rPr lang="zh-CN" altLang="en-US" dirty="0">
                <a:solidFill>
                  <a:srgbClr val="FF0000"/>
                </a:solidFill>
                <a:latin typeface="Arial" pitchFamily="34" charset="0"/>
              </a:rPr>
              <a:t>能由</a:t>
            </a:r>
            <a:r>
              <a:rPr lang="en-US" altLang="zh-CN" dirty="0">
                <a:solidFill>
                  <a:srgbClr val="FF0000"/>
                </a:solidFill>
                <a:latin typeface="Arial" pitchFamily="34" charset="0"/>
              </a:rPr>
              <a:t>F</a:t>
            </a:r>
            <a:r>
              <a:rPr lang="zh-CN" altLang="en-US" dirty="0">
                <a:solidFill>
                  <a:srgbClr val="FF0000"/>
                </a:solidFill>
                <a:latin typeface="Arial" pitchFamily="34" charset="0"/>
              </a:rPr>
              <a:t>导出的充要条件</a:t>
            </a:r>
            <a:r>
              <a:rPr lang="zh-CN" altLang="en-US" dirty="0">
                <a:latin typeface="Arial" pitchFamily="34" charset="0"/>
              </a:rPr>
              <a:t>是</a:t>
            </a:r>
            <a:r>
              <a:rPr lang="en-US" altLang="zh-CN" dirty="0">
                <a:latin typeface="Arial" pitchFamily="34" charset="0"/>
              </a:rPr>
              <a:t>Y</a:t>
            </a:r>
            <a:r>
              <a:rPr lang="en-US" altLang="zh-CN" dirty="0">
                <a:latin typeface="Arial" pitchFamily="34" charset="0"/>
                <a:sym typeface="Symbol" pitchFamily="18" charset="2"/>
              </a:rPr>
              <a:t> </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a:t>
            </a:r>
          </a:p>
        </p:txBody>
      </p:sp>
      <p:sp>
        <p:nvSpPr>
          <p:cNvPr id="73731" name="Text Box 3"/>
          <p:cNvSpPr txBox="1">
            <a:spLocks noChangeArrowheads="1"/>
          </p:cNvSpPr>
          <p:nvPr/>
        </p:nvSpPr>
        <p:spPr bwMode="auto">
          <a:xfrm>
            <a:off x="136525" y="5345113"/>
            <a:ext cx="8778875" cy="1384995"/>
          </a:xfrm>
          <a:prstGeom prst="rect">
            <a:avLst/>
          </a:prstGeom>
          <a:noFill/>
          <a:ln w="9525">
            <a:noFill/>
            <a:miter lim="800000"/>
            <a:headEnd/>
            <a:tailEnd/>
          </a:ln>
        </p:spPr>
        <p:txBody>
          <a:bodyPr>
            <a:spAutoFit/>
          </a:bodyPr>
          <a:lstStyle/>
          <a:p>
            <a:pPr>
              <a:spcBef>
                <a:spcPct val="50000"/>
              </a:spcBef>
              <a:buClr>
                <a:schemeClr val="tx1"/>
              </a:buClr>
              <a:buSzPct val="150000"/>
              <a:buFontTx/>
              <a:buChar char="•"/>
            </a:pPr>
            <a:r>
              <a:rPr lang="zh-CN" altLang="en-US" dirty="0">
                <a:solidFill>
                  <a:srgbClr val="FF0000"/>
                </a:solidFill>
                <a:latin typeface="Arial" pitchFamily="34" charset="0"/>
              </a:rPr>
              <a:t>如何证明</a:t>
            </a:r>
            <a:r>
              <a:rPr lang="fr-FR" altLang="zh-CN" dirty="0">
                <a:solidFill>
                  <a:srgbClr val="FF0000"/>
                </a:solidFill>
                <a:latin typeface="Arial" pitchFamily="34" charset="0"/>
              </a:rPr>
              <a:t>X</a:t>
            </a:r>
            <a:r>
              <a:rPr lang="fr-FR" altLang="zh-CN" baseline="-25000" dirty="0">
                <a:solidFill>
                  <a:srgbClr val="FF0000"/>
                </a:solidFill>
                <a:latin typeface="Arial" pitchFamily="34" charset="0"/>
              </a:rPr>
              <a:t>F</a:t>
            </a:r>
            <a:r>
              <a:rPr lang="fr-FR" altLang="zh-CN" baseline="30000" dirty="0">
                <a:solidFill>
                  <a:srgbClr val="FF0000"/>
                </a:solidFill>
                <a:latin typeface="Arial" pitchFamily="34" charset="0"/>
              </a:rPr>
              <a:t>+</a:t>
            </a:r>
            <a:r>
              <a:rPr lang="en-US" altLang="zh-CN" dirty="0">
                <a:solidFill>
                  <a:srgbClr val="FF0000"/>
                </a:solidFill>
                <a:latin typeface="Arial" pitchFamily="34" charset="0"/>
              </a:rPr>
              <a:t> </a:t>
            </a:r>
            <a:r>
              <a:rPr lang="zh-CN" altLang="en-US" dirty="0">
                <a:solidFill>
                  <a:srgbClr val="FF0000"/>
                </a:solidFill>
                <a:latin typeface="Arial" pitchFamily="34" charset="0"/>
              </a:rPr>
              <a:t>能够在足够小的时间内得到？</a:t>
            </a:r>
          </a:p>
          <a:p>
            <a:pPr>
              <a:spcBef>
                <a:spcPct val="50000"/>
              </a:spcBef>
              <a:buClr>
                <a:schemeClr val="tx1"/>
              </a:buClr>
              <a:buSzPct val="150000"/>
            </a:pPr>
            <a:r>
              <a:rPr lang="zh-CN" altLang="en-US" dirty="0">
                <a:latin typeface="Arial" pitchFamily="34" charset="0"/>
              </a:rPr>
              <a:t>思路：构造一个算法，输入</a:t>
            </a:r>
            <a:r>
              <a:rPr lang="en-US" altLang="zh-CN" dirty="0">
                <a:latin typeface="Arial" pitchFamily="34" charset="0"/>
              </a:rPr>
              <a:t>X,F</a:t>
            </a:r>
            <a:r>
              <a:rPr lang="zh-CN" altLang="en-US" dirty="0">
                <a:latin typeface="Arial" pitchFamily="34" charset="0"/>
              </a:rPr>
              <a:t>，输出</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，如能证明算法必在足够小的时间内正确的结束，则问题得证。</a:t>
            </a:r>
            <a:endParaRPr lang="zh-CN" altLang="en-US" dirty="0"/>
          </a:p>
        </p:txBody>
      </p:sp>
      <p:sp>
        <p:nvSpPr>
          <p:cNvPr id="4" name="灯片编号占位符 3"/>
          <p:cNvSpPr>
            <a:spLocks noGrp="1"/>
          </p:cNvSpPr>
          <p:nvPr>
            <p:ph type="sldNum" sz="quarter" idx="12"/>
          </p:nvPr>
        </p:nvSpPr>
        <p:spPr/>
        <p:txBody>
          <a:bodyPr/>
          <a:lstStyle/>
          <a:p>
            <a:pPr>
              <a:defRPr/>
            </a:pPr>
            <a:fld id="{1F8D0C95-CFCF-473B-9FBD-73D46E8FAFF8}" type="slidenum">
              <a:rPr lang="en-US" altLang="zh-CN" smtClean="0"/>
              <a:pPr>
                <a:defRPr/>
              </a:pPr>
              <a:t>52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 calcmode="lin" valueType="num">
                                      <p:cBhvr additive="base">
                                        <p:cTn id="7" dur="500" fill="hold"/>
                                        <p:tgtEl>
                                          <p:spTgt spid="73731"/>
                                        </p:tgtEl>
                                        <p:attrNameLst>
                                          <p:attrName>ppt_x</p:attrName>
                                        </p:attrNameLst>
                                      </p:cBhvr>
                                      <p:tavLst>
                                        <p:tav tm="0">
                                          <p:val>
                                            <p:strVal val="0-#ppt_w/2"/>
                                          </p:val>
                                        </p:tav>
                                        <p:tav tm="100000">
                                          <p:val>
                                            <p:strVal val="#ppt_x"/>
                                          </p:val>
                                        </p:tav>
                                      </p:tavLst>
                                    </p:anim>
                                    <p:anim calcmode="lin" valueType="num">
                                      <p:cBhvr additive="base">
                                        <p:cTn id="8" dur="500" fill="hold"/>
                                        <p:tgtEl>
                                          <p:spTgt spid="73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2852"/>
            <a:ext cx="8229600" cy="6500858"/>
          </a:xfrm>
        </p:spPr>
        <p:txBody>
          <a:bodyPr/>
          <a:lstStyle/>
          <a:p>
            <a:pPr>
              <a:lnSpc>
                <a:spcPct val="90000"/>
              </a:lnSpc>
              <a:spcBef>
                <a:spcPct val="50000"/>
              </a:spcBef>
              <a:buSzPct val="85000"/>
              <a:buFontTx/>
              <a:buBlip>
                <a:blip r:embed="rId2"/>
              </a:buBlip>
            </a:pPr>
            <a:r>
              <a:rPr lang="zh-CN" altLang="en-US" dirty="0">
                <a:latin typeface="Arial" pitchFamily="34" charset="0"/>
              </a:rPr>
              <a:t>算法 </a:t>
            </a:r>
            <a:r>
              <a:rPr lang="en-US" altLang="zh-CN" dirty="0">
                <a:latin typeface="Arial" pitchFamily="34" charset="0"/>
              </a:rPr>
              <a:t>6.1</a:t>
            </a:r>
            <a:r>
              <a:rPr lang="zh-CN" altLang="en-US" dirty="0">
                <a:latin typeface="Arial" pitchFamily="34" charset="0"/>
              </a:rPr>
              <a:t>（求属性集</a:t>
            </a: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Input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zh-CN" altLang="en-US" dirty="0">
                <a:latin typeface="Arial" pitchFamily="34" charset="0"/>
                <a:sym typeface="Symbol" pitchFamily="18" charset="2"/>
              </a:rPr>
              <a:t>，</a:t>
            </a:r>
            <a:r>
              <a:rPr lang="en-US" altLang="zh-CN" dirty="0">
                <a:latin typeface="Arial" pitchFamily="34" charset="0"/>
                <a:sym typeface="Symbol" pitchFamily="18" charset="2"/>
              </a:rPr>
              <a:t>F                      Output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方法：计算</a:t>
            </a:r>
            <a:r>
              <a:rPr lang="en-US" altLang="zh-CN" dirty="0">
                <a:latin typeface="Arial" pitchFamily="34" charset="0"/>
                <a:sym typeface="Symbol" pitchFamily="18" charset="2"/>
              </a:rPr>
              <a:t>X</a:t>
            </a:r>
            <a:r>
              <a:rPr lang="en-US" altLang="zh-CN" baseline="30000" dirty="0">
                <a:latin typeface="Arial" pitchFamily="34" charset="0"/>
                <a:sym typeface="Symbol" pitchFamily="18" charset="2"/>
              </a:rPr>
              <a:t>(i) </a:t>
            </a:r>
            <a:r>
              <a:rPr lang="en-US" altLang="zh-CN" dirty="0">
                <a:latin typeface="Arial" pitchFamily="34" charset="0"/>
                <a:sym typeface="Symbol" pitchFamily="18" charset="2"/>
              </a:rPr>
              <a:t>(i = 1,2,…n)</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(1) X</a:t>
            </a:r>
            <a:r>
              <a:rPr lang="en-US" altLang="zh-CN" baseline="30000" dirty="0">
                <a:latin typeface="Arial" pitchFamily="34" charset="0"/>
                <a:sym typeface="Symbol" pitchFamily="18" charset="2"/>
              </a:rPr>
              <a:t>(0)</a:t>
            </a:r>
            <a:r>
              <a:rPr lang="en-US" altLang="zh-CN" dirty="0">
                <a:latin typeface="Arial" pitchFamily="34" charset="0"/>
                <a:sym typeface="Symbol" pitchFamily="18" charset="2"/>
              </a:rPr>
              <a:t> := X, i = 0</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(2) </a:t>
            </a:r>
            <a:r>
              <a:rPr lang="zh-CN" altLang="en-US" dirty="0">
                <a:latin typeface="Arial" pitchFamily="34" charset="0"/>
                <a:sym typeface="Symbol" pitchFamily="18" charset="2"/>
              </a:rPr>
              <a:t>在</a:t>
            </a:r>
            <a:r>
              <a:rPr lang="en-US" altLang="zh-CN" dirty="0">
                <a:latin typeface="Arial" pitchFamily="34" charset="0"/>
                <a:sym typeface="Symbol" pitchFamily="18" charset="2"/>
              </a:rPr>
              <a:t>F</a:t>
            </a:r>
            <a:r>
              <a:rPr lang="zh-CN" altLang="en-US" dirty="0">
                <a:latin typeface="Arial" pitchFamily="34" charset="0"/>
                <a:sym typeface="Symbol" pitchFamily="18" charset="2"/>
              </a:rPr>
              <a:t>中寻找</a:t>
            </a:r>
            <a:r>
              <a:rPr lang="zh-CN" altLang="en-US" dirty="0">
                <a:solidFill>
                  <a:srgbClr val="FF3300"/>
                </a:solidFill>
                <a:latin typeface="Arial" pitchFamily="34" charset="0"/>
                <a:sym typeface="Symbol" pitchFamily="18" charset="2"/>
              </a:rPr>
              <a:t>左边是</a:t>
            </a:r>
            <a:r>
              <a:rPr lang="en-US" altLang="zh-CN" dirty="0">
                <a:solidFill>
                  <a:srgbClr val="FF3300"/>
                </a:solidFill>
                <a:latin typeface="Arial" pitchFamily="34" charset="0"/>
                <a:sym typeface="Symbol" pitchFamily="18" charset="2"/>
              </a:rPr>
              <a:t>X </a:t>
            </a:r>
            <a:r>
              <a:rPr lang="en-US" altLang="zh-CN" baseline="30000" dirty="0">
                <a:solidFill>
                  <a:srgbClr val="FF3300"/>
                </a:solidFill>
                <a:latin typeface="Arial" pitchFamily="34" charset="0"/>
                <a:sym typeface="Symbol" pitchFamily="18" charset="2"/>
              </a:rPr>
              <a:t>(i)</a:t>
            </a:r>
            <a:r>
              <a:rPr lang="zh-CN" altLang="en-US" dirty="0">
                <a:solidFill>
                  <a:srgbClr val="FF3300"/>
                </a:solidFill>
                <a:latin typeface="Arial" pitchFamily="34" charset="0"/>
                <a:sym typeface="Symbol" pitchFamily="18" charset="2"/>
              </a:rPr>
              <a:t>的子集的</a:t>
            </a:r>
            <a:r>
              <a:rPr lang="zh-CN" altLang="en-US" dirty="0">
                <a:latin typeface="Arial" pitchFamily="34" charset="0"/>
                <a:sym typeface="Symbol" pitchFamily="18" charset="2"/>
              </a:rPr>
              <a:t>函数依赖 </a:t>
            </a:r>
            <a:r>
              <a:rPr lang="en-US" altLang="zh-CN" dirty="0">
                <a:latin typeface="Arial" pitchFamily="34" charset="0"/>
                <a:sym typeface="Symbol" pitchFamily="18" charset="2"/>
              </a:rPr>
              <a:t>Y</a:t>
            </a:r>
            <a:r>
              <a:rPr lang="en-US" altLang="zh-CN" baseline="-25000" dirty="0">
                <a:latin typeface="Arial" pitchFamily="34" charset="0"/>
                <a:sym typeface="Symbol" pitchFamily="18" charset="2"/>
              </a:rPr>
              <a:t>j </a:t>
            </a:r>
            <a:r>
              <a:rPr lang="en-US" altLang="zh-CN" dirty="0">
                <a:latin typeface="Arial" pitchFamily="34" charset="0"/>
                <a:sym typeface="Symbol" pitchFamily="18" charset="2"/>
              </a:rPr>
              <a:t>-&gt; Z</a:t>
            </a:r>
            <a:r>
              <a:rPr lang="en-US" altLang="zh-CN" baseline="-25000" dirty="0">
                <a:latin typeface="Arial" pitchFamily="34" charset="0"/>
                <a:sym typeface="Symbol" pitchFamily="18" charset="2"/>
              </a:rPr>
              <a:t>j </a:t>
            </a:r>
            <a:r>
              <a:rPr lang="en-US" altLang="zh-CN" dirty="0">
                <a:latin typeface="Arial" pitchFamily="34" charset="0"/>
                <a:sym typeface="Symbol" pitchFamily="18" charset="2"/>
              </a:rPr>
              <a:t>(j= 1,2,…,k),  Y</a:t>
            </a:r>
            <a:r>
              <a:rPr lang="en-US" altLang="zh-CN" baseline="-25000" dirty="0">
                <a:latin typeface="Arial" pitchFamily="34" charset="0"/>
                <a:sym typeface="Symbol" pitchFamily="18" charset="2"/>
              </a:rPr>
              <a:t>j</a:t>
            </a:r>
            <a:r>
              <a:rPr lang="en-US" altLang="zh-CN" dirty="0">
                <a:latin typeface="Arial" pitchFamily="34" charset="0"/>
                <a:sym typeface="Symbol" pitchFamily="18" charset="2"/>
              </a:rPr>
              <a:t> </a:t>
            </a:r>
            <a:r>
              <a:rPr lang="en-US" altLang="zh-CN" dirty="0">
                <a:latin typeface="Times New Roman" pitchFamily="18" charset="0"/>
                <a:sym typeface="Symbol" pitchFamily="18" charset="2"/>
              </a:rPr>
              <a:t></a:t>
            </a:r>
            <a:r>
              <a:rPr lang="en-US" altLang="zh-CN" dirty="0">
                <a:latin typeface="Arial" pitchFamily="34" charset="0"/>
                <a:sym typeface="Symbol" pitchFamily="18" charset="2"/>
              </a:rPr>
              <a:t> X </a:t>
            </a:r>
            <a:r>
              <a:rPr lang="en-US" altLang="zh-CN" baseline="30000" dirty="0">
                <a:latin typeface="Arial" pitchFamily="34" charset="0"/>
                <a:sym typeface="Symbol" pitchFamily="18" charset="2"/>
              </a:rPr>
              <a:t>(i)</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    所有</a:t>
            </a:r>
            <a:r>
              <a:rPr lang="en-US" altLang="zh-CN" dirty="0">
                <a:latin typeface="Arial" pitchFamily="34" charset="0"/>
                <a:sym typeface="Symbol" pitchFamily="18" charset="2"/>
              </a:rPr>
              <a:t>Z</a:t>
            </a:r>
            <a:r>
              <a:rPr lang="en-US" altLang="zh-CN" baseline="-25000" dirty="0">
                <a:latin typeface="Arial" pitchFamily="34" charset="0"/>
                <a:sym typeface="Symbol" pitchFamily="18" charset="2"/>
              </a:rPr>
              <a:t>j </a:t>
            </a:r>
            <a:r>
              <a:rPr lang="zh-CN" altLang="en-US" dirty="0">
                <a:latin typeface="Arial" pitchFamily="34" charset="0"/>
                <a:sym typeface="Symbol" pitchFamily="18" charset="2"/>
              </a:rPr>
              <a:t>中的属性构成集合</a:t>
            </a:r>
            <a:r>
              <a:rPr lang="en-US" altLang="zh-CN" dirty="0">
                <a:latin typeface="Arial" pitchFamily="34" charset="0"/>
                <a:sym typeface="Symbol" pitchFamily="18" charset="2"/>
              </a:rPr>
              <a:t>A;</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    X</a:t>
            </a:r>
            <a:r>
              <a:rPr lang="en-US" altLang="zh-CN" baseline="30000" dirty="0">
                <a:latin typeface="Arial" pitchFamily="34" charset="0"/>
                <a:sym typeface="Symbol" pitchFamily="18" charset="2"/>
              </a:rPr>
              <a:t>(i+1)</a:t>
            </a:r>
            <a:r>
              <a:rPr lang="en-US" altLang="zh-CN" dirty="0">
                <a:latin typeface="Arial" pitchFamily="34" charset="0"/>
                <a:sym typeface="Symbol" pitchFamily="18" charset="2"/>
              </a:rPr>
              <a:t> = </a:t>
            </a:r>
            <a:r>
              <a:rPr lang="en-US" altLang="zh-CN" dirty="0">
                <a:solidFill>
                  <a:srgbClr val="FF0000"/>
                </a:solidFill>
                <a:latin typeface="Arial" pitchFamily="34" charset="0"/>
                <a:sym typeface="Symbol" pitchFamily="18" charset="2"/>
              </a:rPr>
              <a:t>X</a:t>
            </a:r>
            <a:r>
              <a:rPr lang="en-US" altLang="zh-CN" baseline="30000" dirty="0">
                <a:solidFill>
                  <a:srgbClr val="FF0000"/>
                </a:solidFill>
                <a:latin typeface="Arial" pitchFamily="34" charset="0"/>
                <a:sym typeface="Symbol" pitchFamily="18" charset="2"/>
              </a:rPr>
              <a:t>(i)</a:t>
            </a:r>
            <a:r>
              <a:rPr lang="en-US" altLang="zh-CN" dirty="0">
                <a:solidFill>
                  <a:srgbClr val="FF0000"/>
                </a:solidFill>
                <a:latin typeface="Arial" pitchFamily="34" charset="0"/>
                <a:sym typeface="Symbol" pitchFamily="18" charset="2"/>
              </a:rPr>
              <a:t>A</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endParaRPr lang="en-US" altLang="zh-CN" dirty="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(3) </a:t>
            </a:r>
            <a:r>
              <a:rPr lang="zh-CN" altLang="en-US" dirty="0">
                <a:latin typeface="Arial" pitchFamily="34" charset="0"/>
                <a:sym typeface="Symbol" pitchFamily="18" charset="2"/>
              </a:rPr>
              <a:t>判断是否有</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zh-CN" altLang="en-US" baseline="30000" dirty="0">
                <a:latin typeface="Arial" pitchFamily="34" charset="0"/>
                <a:sym typeface="Symbol" pitchFamily="18" charset="2"/>
              </a:rPr>
              <a:t>＋</a:t>
            </a:r>
            <a:r>
              <a:rPr lang="en-US" altLang="zh-CN" baseline="30000" dirty="0">
                <a:latin typeface="Arial" pitchFamily="34" charset="0"/>
                <a:sym typeface="Symbol" pitchFamily="18" charset="2"/>
              </a:rPr>
              <a:t>1)</a:t>
            </a:r>
            <a:r>
              <a:rPr lang="zh-CN" altLang="en-US" dirty="0">
                <a:latin typeface="Arial" pitchFamily="34" charset="0"/>
                <a:sym typeface="Symbol" pitchFamily="18" charset="2"/>
              </a:rPr>
              <a:t>＝</a:t>
            </a:r>
            <a:r>
              <a:rPr lang="zh-CN" altLang="en-US" baseline="30000" dirty="0">
                <a:latin typeface="Arial" pitchFamily="34" charset="0"/>
                <a:sym typeface="Symbol" pitchFamily="18" charset="2"/>
              </a:rPr>
              <a:t> </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zh-CN" altLang="en-US" dirty="0">
                <a:latin typeface="Arial" pitchFamily="34" charset="0"/>
                <a:sym typeface="Symbol" pitchFamily="18" charset="2"/>
              </a:rPr>
              <a:t>或者</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zh-CN" altLang="en-US" baseline="30000" dirty="0">
                <a:latin typeface="Arial" pitchFamily="34" charset="0"/>
                <a:sym typeface="Symbol" pitchFamily="18" charset="2"/>
              </a:rPr>
              <a:t>＋</a:t>
            </a:r>
            <a:r>
              <a:rPr lang="en-US" altLang="zh-CN" baseline="30000" dirty="0">
                <a:latin typeface="Arial" pitchFamily="34" charset="0"/>
                <a:sym typeface="Symbol" pitchFamily="18" charset="2"/>
              </a:rPr>
              <a:t>1)</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U</a:t>
            </a:r>
            <a:r>
              <a:rPr lang="zh-CN" altLang="en-US" dirty="0">
                <a:latin typeface="Arial" pitchFamily="34" charset="0"/>
                <a:sym typeface="Symbol" pitchFamily="18" charset="2"/>
              </a:rPr>
              <a:t>，若是则转</a:t>
            </a:r>
            <a:endParaRPr lang="en-US" altLang="zh-CN" dirty="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4</a:t>
            </a:r>
            <a:r>
              <a:rPr lang="zh-CN" altLang="en-US" dirty="0">
                <a:latin typeface="Arial" pitchFamily="34" charset="0"/>
                <a:sym typeface="Symbol" pitchFamily="18" charset="2"/>
              </a:rPr>
              <a:t>），否则转（</a:t>
            </a:r>
            <a:r>
              <a:rPr lang="en-US" altLang="zh-CN" dirty="0">
                <a:latin typeface="Arial" pitchFamily="34" charset="0"/>
                <a:sym typeface="Symbol" pitchFamily="18" charset="2"/>
              </a:rPr>
              <a:t>2</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(4) </a:t>
            </a:r>
            <a:r>
              <a:rPr lang="zh-CN" altLang="en-US" dirty="0">
                <a:latin typeface="Arial" pitchFamily="34" charset="0"/>
                <a:sym typeface="Symbol" pitchFamily="18" charset="2"/>
              </a:rPr>
              <a:t>输出</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en-US" altLang="zh-CN" dirty="0">
                <a:latin typeface="Arial" pitchFamily="34" charset="0"/>
                <a:sym typeface="Symbol" pitchFamily="18" charset="2"/>
              </a:rPr>
              <a:t> </a:t>
            </a:r>
            <a:r>
              <a:rPr lang="zh-CN" altLang="en-US" dirty="0">
                <a:latin typeface="Arial" pitchFamily="34" charset="0"/>
                <a:sym typeface="Symbol" pitchFamily="18" charset="2"/>
              </a:rPr>
              <a:t>，即为</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endParaRPr lang="en-US" altLang="zh-CN" baseline="30000" dirty="0">
              <a:latin typeface="Arial" pitchFamily="34" charset="0"/>
              <a:sym typeface="Symbol" pitchFamily="18" charset="2"/>
            </a:endParaRPr>
          </a:p>
          <a:p>
            <a:pPr>
              <a:lnSpc>
                <a:spcPct val="90000"/>
              </a:lnSpc>
              <a:spcBef>
                <a:spcPct val="50000"/>
              </a:spcBef>
              <a:buClr>
                <a:schemeClr val="hlink"/>
              </a:buClr>
              <a:buSzPct val="55000"/>
              <a:buFont typeface="Wingdings" pitchFamily="2" charset="2"/>
              <a:buNone/>
            </a:pPr>
            <a:r>
              <a:rPr lang="zh-CN" altLang="en-US" i="1" dirty="0">
                <a:solidFill>
                  <a:srgbClr val="C00000"/>
                </a:solidFill>
                <a:latin typeface="Arial" pitchFamily="34" charset="0"/>
                <a:sym typeface="Symbol" pitchFamily="18" charset="2"/>
              </a:rPr>
              <a:t>分析：一旦</a:t>
            </a:r>
            <a:r>
              <a:rPr lang="en-US" altLang="zh-CN" i="1" dirty="0">
                <a:solidFill>
                  <a:srgbClr val="C00000"/>
                </a:solidFill>
                <a:latin typeface="Arial" pitchFamily="34" charset="0"/>
                <a:sym typeface="Symbol" pitchFamily="18" charset="2"/>
              </a:rPr>
              <a:t>X </a:t>
            </a:r>
            <a:r>
              <a:rPr lang="en-US" altLang="zh-CN" i="1" baseline="30000" dirty="0">
                <a:solidFill>
                  <a:srgbClr val="C00000"/>
                </a:solidFill>
                <a:latin typeface="Arial" pitchFamily="34" charset="0"/>
                <a:sym typeface="Symbol" pitchFamily="18" charset="2"/>
              </a:rPr>
              <a:t>(i</a:t>
            </a:r>
            <a:r>
              <a:rPr lang="zh-CN" altLang="en-US" i="1" baseline="30000" dirty="0">
                <a:solidFill>
                  <a:srgbClr val="C00000"/>
                </a:solidFill>
                <a:latin typeface="Arial" pitchFamily="34" charset="0"/>
                <a:sym typeface="Symbol" pitchFamily="18" charset="2"/>
              </a:rPr>
              <a:t>＋</a:t>
            </a:r>
            <a:r>
              <a:rPr lang="en-US" altLang="zh-CN" i="1" baseline="30000" dirty="0">
                <a:solidFill>
                  <a:srgbClr val="C00000"/>
                </a:solidFill>
                <a:latin typeface="Arial" pitchFamily="34" charset="0"/>
                <a:sym typeface="Symbol" pitchFamily="18" charset="2"/>
              </a:rPr>
              <a:t>1)</a:t>
            </a:r>
            <a:r>
              <a:rPr lang="zh-CN" altLang="en-US" i="1" dirty="0">
                <a:solidFill>
                  <a:srgbClr val="C00000"/>
                </a:solidFill>
                <a:latin typeface="Arial" pitchFamily="34" charset="0"/>
                <a:sym typeface="Symbol" pitchFamily="18" charset="2"/>
              </a:rPr>
              <a:t>＝</a:t>
            </a:r>
            <a:r>
              <a:rPr lang="zh-CN" altLang="en-US" i="1" baseline="30000" dirty="0">
                <a:solidFill>
                  <a:srgbClr val="C00000"/>
                </a:solidFill>
                <a:latin typeface="Arial" pitchFamily="34" charset="0"/>
                <a:sym typeface="Symbol" pitchFamily="18" charset="2"/>
              </a:rPr>
              <a:t> </a:t>
            </a:r>
            <a:r>
              <a:rPr lang="en-US" altLang="zh-CN" i="1" dirty="0">
                <a:solidFill>
                  <a:srgbClr val="C00000"/>
                </a:solidFill>
                <a:latin typeface="Arial" pitchFamily="34" charset="0"/>
                <a:sym typeface="Symbol" pitchFamily="18" charset="2"/>
              </a:rPr>
              <a:t>X </a:t>
            </a:r>
            <a:r>
              <a:rPr lang="en-US" altLang="zh-CN" i="1" baseline="30000" dirty="0">
                <a:solidFill>
                  <a:srgbClr val="C00000"/>
                </a:solidFill>
                <a:latin typeface="Arial" pitchFamily="34" charset="0"/>
                <a:sym typeface="Symbol" pitchFamily="18" charset="2"/>
              </a:rPr>
              <a:t>(i)</a:t>
            </a:r>
            <a:r>
              <a:rPr lang="zh-CN" altLang="en-US" i="1" dirty="0">
                <a:solidFill>
                  <a:srgbClr val="C00000"/>
                </a:solidFill>
                <a:latin typeface="Arial" pitchFamily="34" charset="0"/>
                <a:sym typeface="Symbol" pitchFamily="18" charset="2"/>
              </a:rPr>
              <a:t>则算法即使再进入</a:t>
            </a:r>
            <a:r>
              <a:rPr lang="en-US" altLang="zh-CN" i="1" dirty="0">
                <a:solidFill>
                  <a:srgbClr val="C00000"/>
                </a:solidFill>
                <a:latin typeface="Arial" pitchFamily="34" charset="0"/>
                <a:sym typeface="Symbol" pitchFamily="18" charset="2"/>
              </a:rPr>
              <a:t>(2)</a:t>
            </a:r>
            <a:r>
              <a:rPr lang="zh-CN" altLang="en-US" i="1" dirty="0">
                <a:solidFill>
                  <a:srgbClr val="C00000"/>
                </a:solidFill>
                <a:latin typeface="Arial" pitchFamily="34" charset="0"/>
                <a:sym typeface="Symbol" pitchFamily="18" charset="2"/>
              </a:rPr>
              <a:t>的循环，输出结果也不会再改变。</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53</a:t>
            </a:fld>
            <a:endParaRPr lang="en-US" altLang="zh-CN"/>
          </a:p>
        </p:txBody>
      </p:sp>
      <p:grpSp>
        <p:nvGrpSpPr>
          <p:cNvPr id="15" name="组合 14">
            <a:extLst>
              <a:ext uri="{FF2B5EF4-FFF2-40B4-BE49-F238E27FC236}">
                <a16:creationId xmlns:a16="http://schemas.microsoft.com/office/drawing/2014/main" id="{60557042-0020-46B9-85FD-F1296CE3B44F}"/>
              </a:ext>
            </a:extLst>
          </p:cNvPr>
          <p:cNvGrpSpPr/>
          <p:nvPr/>
        </p:nvGrpSpPr>
        <p:grpSpPr>
          <a:xfrm>
            <a:off x="385192" y="2420888"/>
            <a:ext cx="658416" cy="2016224"/>
            <a:chOff x="385192" y="2420888"/>
            <a:chExt cx="658416" cy="2016224"/>
          </a:xfrm>
        </p:grpSpPr>
        <p:sp>
          <p:nvSpPr>
            <p:cNvPr id="3" name="椭圆 2">
              <a:extLst>
                <a:ext uri="{FF2B5EF4-FFF2-40B4-BE49-F238E27FC236}">
                  <a16:creationId xmlns:a16="http://schemas.microsoft.com/office/drawing/2014/main" id="{5839DA3A-DE4D-4C39-A3B5-299EE6C3A403}"/>
                </a:ext>
              </a:extLst>
            </p:cNvPr>
            <p:cNvSpPr/>
            <p:nvPr/>
          </p:nvSpPr>
          <p:spPr>
            <a:xfrm>
              <a:off x="457200" y="2420888"/>
              <a:ext cx="514400" cy="201622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4D5210AF-A365-46EA-A9DC-6EADC5D850BB}"/>
                </a:ext>
              </a:extLst>
            </p:cNvPr>
            <p:cNvCxnSpPr>
              <a:endCxn id="3" idx="6"/>
            </p:cNvCxnSpPr>
            <p:nvPr/>
          </p:nvCxnSpPr>
          <p:spPr>
            <a:xfrm>
              <a:off x="899592" y="3212976"/>
              <a:ext cx="72008"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F5C3303-2DBF-4F76-8674-062EAC317EB2}"/>
                </a:ext>
              </a:extLst>
            </p:cNvPr>
            <p:cNvCxnSpPr>
              <a:endCxn id="3" idx="6"/>
            </p:cNvCxnSpPr>
            <p:nvPr/>
          </p:nvCxnSpPr>
          <p:spPr>
            <a:xfrm flipH="1">
              <a:off x="971600" y="3212976"/>
              <a:ext cx="72008"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8CC1778-5E94-4B46-A600-1AA44EBEDCA7}"/>
                </a:ext>
              </a:extLst>
            </p:cNvPr>
            <p:cNvCxnSpPr/>
            <p:nvPr/>
          </p:nvCxnSpPr>
          <p:spPr>
            <a:xfrm>
              <a:off x="457200" y="3284984"/>
              <a:ext cx="72008" cy="2880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7217E64-3712-44AA-A9BF-5A749DEACBC1}"/>
                </a:ext>
              </a:extLst>
            </p:cNvPr>
            <p:cNvCxnSpPr/>
            <p:nvPr/>
          </p:nvCxnSpPr>
          <p:spPr>
            <a:xfrm flipH="1">
              <a:off x="385192" y="3284984"/>
              <a:ext cx="72008" cy="288032"/>
            </a:xfrm>
            <a:prstGeom prst="line">
              <a:avLst/>
            </a:prstGeom>
            <a:ln w="28575"/>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026"/>
          <p:cNvSpPr txBox="1">
            <a:spLocks noChangeArrowheads="1"/>
          </p:cNvSpPr>
          <p:nvPr/>
        </p:nvSpPr>
        <p:spPr bwMode="auto">
          <a:xfrm>
            <a:off x="288925" y="722313"/>
            <a:ext cx="8626475" cy="3194721"/>
          </a:xfrm>
          <a:prstGeom prst="rect">
            <a:avLst/>
          </a:prstGeom>
          <a:noFill/>
          <a:ln w="9525">
            <a:noFill/>
            <a:miter lim="800000"/>
            <a:headEnd/>
            <a:tailEnd/>
          </a:ln>
        </p:spPr>
        <p:txBody>
          <a:bodyPr>
            <a:spAutoFit/>
          </a:bodyPr>
          <a:lstStyle/>
          <a:p>
            <a:pPr>
              <a:lnSpc>
                <a:spcPct val="120000"/>
              </a:lnSpc>
            </a:pPr>
            <a:r>
              <a:rPr lang="zh-CN" altLang="en-US" dirty="0"/>
              <a:t>算法正确性说明：</a:t>
            </a:r>
          </a:p>
          <a:p>
            <a:pPr>
              <a:lnSpc>
                <a:spcPct val="120000"/>
              </a:lnSpc>
            </a:pPr>
            <a:r>
              <a:rPr lang="zh-CN" altLang="en-US" dirty="0"/>
              <a:t>    算法</a:t>
            </a:r>
            <a:r>
              <a:rPr lang="en-US" altLang="zh-CN" dirty="0"/>
              <a:t>6.1</a:t>
            </a:r>
            <a:r>
              <a:rPr lang="zh-CN" altLang="en-US" dirty="0"/>
              <a:t>的第</a:t>
            </a:r>
            <a:r>
              <a:rPr lang="en-US" altLang="zh-CN" dirty="0"/>
              <a:t>(2)</a:t>
            </a:r>
            <a:r>
              <a:rPr lang="zh-CN" altLang="en-US" dirty="0"/>
              <a:t>步执行到第</a:t>
            </a:r>
            <a:r>
              <a:rPr lang="en-US" altLang="zh-CN" dirty="0"/>
              <a:t>i</a:t>
            </a:r>
            <a:r>
              <a:rPr lang="zh-CN" altLang="en-US" dirty="0"/>
              <a:t>次，则输出结果包含</a:t>
            </a:r>
            <a:r>
              <a:rPr lang="zh-CN" altLang="en-US" dirty="0">
                <a:solidFill>
                  <a:srgbClr val="FF0000"/>
                </a:solidFill>
              </a:rPr>
              <a:t>所有经过</a:t>
            </a:r>
            <a:r>
              <a:rPr lang="en-US" altLang="zh-CN" dirty="0">
                <a:solidFill>
                  <a:srgbClr val="FF0000"/>
                </a:solidFill>
              </a:rPr>
              <a:t>i</a:t>
            </a:r>
            <a:r>
              <a:rPr lang="zh-CN" altLang="en-US" dirty="0">
                <a:solidFill>
                  <a:srgbClr val="FF0000"/>
                </a:solidFill>
              </a:rPr>
              <a:t>次推导</a:t>
            </a:r>
            <a:r>
              <a:rPr lang="zh-CN" altLang="en-US" dirty="0"/>
              <a:t>就能导出的属性</a:t>
            </a:r>
            <a:r>
              <a:rPr lang="en-US" altLang="zh-CN" dirty="0"/>
              <a:t>A</a:t>
            </a:r>
            <a:r>
              <a:rPr lang="zh-CN" altLang="en-US" dirty="0"/>
              <a:t>，算法</a:t>
            </a:r>
            <a:r>
              <a:rPr lang="zh-CN" altLang="en-US" dirty="0">
                <a:solidFill>
                  <a:srgbClr val="D60093"/>
                </a:solidFill>
              </a:rPr>
              <a:t>结束条件为结果等于</a:t>
            </a:r>
            <a:r>
              <a:rPr lang="en-US" altLang="zh-CN" dirty="0">
                <a:solidFill>
                  <a:srgbClr val="D60093"/>
                </a:solidFill>
              </a:rPr>
              <a:t>U</a:t>
            </a:r>
            <a:r>
              <a:rPr lang="zh-CN" altLang="en-US" dirty="0"/>
              <a:t>（属性闭包不可能超过</a:t>
            </a:r>
            <a:r>
              <a:rPr lang="en-US" altLang="zh-CN" dirty="0"/>
              <a:t>U</a:t>
            </a:r>
            <a:r>
              <a:rPr lang="zh-CN" altLang="en-US" dirty="0"/>
              <a:t>）或者</a:t>
            </a:r>
            <a:r>
              <a:rPr lang="zh-CN" altLang="en-US" dirty="0">
                <a:solidFill>
                  <a:srgbClr val="D60093"/>
                </a:solidFill>
              </a:rPr>
              <a:t>输出结果和上次相比没有变化</a:t>
            </a:r>
            <a:r>
              <a:rPr lang="zh-CN" altLang="en-US" dirty="0"/>
              <a:t>（此时即使在已有结果上继续任意多次推导，输出结果也不会再增加，</a:t>
            </a:r>
            <a:r>
              <a:rPr lang="zh-CN" altLang="en-US" dirty="0">
                <a:solidFill>
                  <a:srgbClr val="FF0000"/>
                </a:solidFill>
              </a:rPr>
              <a:t>即能够被推导出来的属性肯定全部都在当前结果中</a:t>
            </a:r>
            <a:r>
              <a:rPr lang="zh-CN" altLang="en-US" dirty="0"/>
              <a:t>），故算法的最终结果就是满足定义的</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r>
              <a:rPr lang="en-US" altLang="zh-CN" dirty="0"/>
              <a:t> </a:t>
            </a:r>
            <a:r>
              <a:rPr lang="zh-CN" altLang="en-US" dirty="0"/>
              <a:t>。</a:t>
            </a:r>
          </a:p>
        </p:txBody>
      </p:sp>
      <p:sp>
        <p:nvSpPr>
          <p:cNvPr id="3" name="灯片编号占位符 2"/>
          <p:cNvSpPr>
            <a:spLocks noGrp="1"/>
          </p:cNvSpPr>
          <p:nvPr>
            <p:ph type="sldNum" sz="quarter" idx="12"/>
          </p:nvPr>
        </p:nvSpPr>
        <p:spPr/>
        <p:txBody>
          <a:bodyPr/>
          <a:lstStyle/>
          <a:p>
            <a:pPr>
              <a:defRPr/>
            </a:pPr>
            <a:fld id="{D47A3322-F560-4F1F-8AB9-9DF29E72F01A}" type="slidenum">
              <a:rPr lang="en-US" altLang="zh-CN" smtClean="0"/>
              <a:pPr>
                <a:defRPr/>
              </a:pPr>
              <a:t>54</a:t>
            </a:fld>
            <a:endParaRPr lang="en-US" altLang="zh-CN"/>
          </a:p>
        </p:txBody>
      </p:sp>
      <p:sp>
        <p:nvSpPr>
          <p:cNvPr id="4" name="矩形 3"/>
          <p:cNvSpPr/>
          <p:nvPr/>
        </p:nvSpPr>
        <p:spPr>
          <a:xfrm>
            <a:off x="285720" y="4000504"/>
            <a:ext cx="8643998" cy="1865126"/>
          </a:xfrm>
          <a:prstGeom prst="rect">
            <a:avLst/>
          </a:prstGeom>
        </p:spPr>
        <p:txBody>
          <a:bodyPr wrap="square">
            <a:spAutoFit/>
          </a:bodyPr>
          <a:lstStyle/>
          <a:p>
            <a:pPr>
              <a:lnSpc>
                <a:spcPct val="120000"/>
              </a:lnSpc>
            </a:pPr>
            <a:r>
              <a:rPr lang="zh-CN" altLang="en-US" dirty="0"/>
              <a:t>算法执行的时间开销：</a:t>
            </a:r>
          </a:p>
          <a:p>
            <a:pPr>
              <a:lnSpc>
                <a:spcPct val="120000"/>
              </a:lnSpc>
            </a:pPr>
            <a:r>
              <a:rPr lang="zh-CN" altLang="en-US" dirty="0"/>
              <a:t>    算法的第</a:t>
            </a:r>
            <a:r>
              <a:rPr lang="en-US" altLang="zh-CN" dirty="0"/>
              <a:t>(2)</a:t>
            </a:r>
            <a:r>
              <a:rPr lang="zh-CN" altLang="en-US" dirty="0"/>
              <a:t>步每执行一次，输出结果元素个数加</a:t>
            </a:r>
            <a:r>
              <a:rPr lang="en-US" altLang="zh-CN" dirty="0"/>
              <a:t>m</a:t>
            </a:r>
            <a:r>
              <a:rPr lang="zh-CN" altLang="en-US" dirty="0"/>
              <a:t>（</a:t>
            </a:r>
            <a:r>
              <a:rPr lang="en-US" altLang="zh-CN" dirty="0"/>
              <a:t>m</a:t>
            </a:r>
            <a:r>
              <a:rPr lang="en-US" altLang="zh-CN" dirty="0">
                <a:sym typeface="Symbol" pitchFamily="18" charset="2"/>
              </a:rPr>
              <a:t>1</a:t>
            </a:r>
            <a:r>
              <a:rPr lang="zh-CN" altLang="en-US" dirty="0"/>
              <a:t>），而根据第</a:t>
            </a:r>
            <a:r>
              <a:rPr lang="en-US" altLang="zh-CN" dirty="0"/>
              <a:t>(3)</a:t>
            </a:r>
            <a:r>
              <a:rPr lang="zh-CN" altLang="en-US" dirty="0"/>
              <a:t>步，输出结果的元素个数不超过</a:t>
            </a:r>
            <a:r>
              <a:rPr lang="en-US" altLang="zh-CN" dirty="0"/>
              <a:t>|U|</a:t>
            </a:r>
            <a:r>
              <a:rPr lang="zh-CN" altLang="en-US" dirty="0"/>
              <a:t>，故算法</a:t>
            </a:r>
            <a:r>
              <a:rPr lang="zh-CN" altLang="en-US" dirty="0">
                <a:solidFill>
                  <a:srgbClr val="FF0000"/>
                </a:solidFill>
              </a:rPr>
              <a:t>第</a:t>
            </a:r>
            <a:r>
              <a:rPr lang="en-US" altLang="zh-CN" dirty="0">
                <a:solidFill>
                  <a:srgbClr val="FF0000"/>
                </a:solidFill>
              </a:rPr>
              <a:t>(2)</a:t>
            </a:r>
            <a:r>
              <a:rPr lang="zh-CN" altLang="en-US" dirty="0">
                <a:solidFill>
                  <a:srgbClr val="FF0000"/>
                </a:solidFill>
              </a:rPr>
              <a:t>步执行的次数不超过</a:t>
            </a:r>
            <a:r>
              <a:rPr lang="en-US" altLang="zh-CN" dirty="0">
                <a:solidFill>
                  <a:srgbClr val="FF0000"/>
                </a:solidFill>
              </a:rPr>
              <a:t>|U|</a:t>
            </a:r>
            <a:r>
              <a:rPr lang="zh-CN" altLang="en-US" dirty="0">
                <a:solidFill>
                  <a:srgbClr val="FF0000"/>
                </a:solidFill>
              </a:rPr>
              <a:t>－</a:t>
            </a:r>
            <a:r>
              <a:rPr lang="en-US" altLang="zh-CN" dirty="0">
                <a:solidFill>
                  <a:srgbClr val="FF0000"/>
                </a:solidFill>
              </a:rPr>
              <a:t>|X|</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04800" y="892807"/>
            <a:ext cx="8534400" cy="4893647"/>
          </a:xfrm>
          <a:prstGeom prst="rect">
            <a:avLst/>
          </a:prstGeom>
          <a:noFill/>
          <a:ln w="9525">
            <a:noFill/>
            <a:miter lim="800000"/>
            <a:headEnd/>
            <a:tailEnd/>
          </a:ln>
        </p:spPr>
        <p:txBody>
          <a:bodyPr>
            <a:spAutoFit/>
          </a:bodyPr>
          <a:lstStyle/>
          <a:p>
            <a:pPr>
              <a:lnSpc>
                <a:spcPct val="90000"/>
              </a:lnSpc>
              <a:spcBef>
                <a:spcPct val="50000"/>
              </a:spcBef>
              <a:buSzPct val="85000"/>
              <a:buFontTx/>
              <a:buBlip>
                <a:blip r:embed="rId2"/>
              </a:buBlip>
            </a:pPr>
            <a:r>
              <a:rPr lang="zh-CN" altLang="en-US" dirty="0">
                <a:latin typeface="Arial" pitchFamily="34" charset="0"/>
              </a:rPr>
              <a:t>算法 </a:t>
            </a:r>
            <a:r>
              <a:rPr lang="en-US" altLang="zh-CN" dirty="0">
                <a:latin typeface="Arial" pitchFamily="34" charset="0"/>
              </a:rPr>
              <a:t>6.1</a:t>
            </a:r>
            <a:r>
              <a:rPr lang="zh-CN" altLang="en-US" dirty="0">
                <a:latin typeface="Arial" pitchFamily="34" charset="0"/>
              </a:rPr>
              <a:t>修改版本（求属性集</a:t>
            </a: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Input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zh-CN" altLang="en-US" dirty="0">
                <a:latin typeface="Arial" pitchFamily="34" charset="0"/>
                <a:sym typeface="Symbol" pitchFamily="18" charset="2"/>
              </a:rPr>
              <a:t>，</a:t>
            </a:r>
            <a:r>
              <a:rPr lang="en-US" altLang="zh-CN" dirty="0">
                <a:latin typeface="Arial" pitchFamily="34" charset="0"/>
                <a:sym typeface="Symbol" pitchFamily="18" charset="2"/>
              </a:rPr>
              <a:t>F                      Output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方法：计算</a:t>
            </a:r>
            <a:r>
              <a:rPr lang="en-US" altLang="zh-CN" dirty="0">
                <a:latin typeface="Arial" pitchFamily="34" charset="0"/>
                <a:sym typeface="Symbol" pitchFamily="18" charset="2"/>
              </a:rPr>
              <a:t>X</a:t>
            </a:r>
            <a:r>
              <a:rPr lang="en-US" altLang="zh-CN" baseline="30000" dirty="0">
                <a:latin typeface="Arial" pitchFamily="34" charset="0"/>
                <a:sym typeface="Symbol" pitchFamily="18" charset="2"/>
              </a:rPr>
              <a:t>(i) </a:t>
            </a:r>
            <a:r>
              <a:rPr lang="en-US" altLang="zh-CN" dirty="0">
                <a:latin typeface="Arial" pitchFamily="34" charset="0"/>
                <a:sym typeface="Symbol" pitchFamily="18" charset="2"/>
              </a:rPr>
              <a:t>(i = 1,2,…n)</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(1) X</a:t>
            </a:r>
            <a:r>
              <a:rPr lang="en-US" altLang="zh-CN" baseline="30000" dirty="0">
                <a:latin typeface="Arial" pitchFamily="34" charset="0"/>
                <a:sym typeface="Symbol" pitchFamily="18" charset="2"/>
              </a:rPr>
              <a:t>(0)</a:t>
            </a:r>
            <a:r>
              <a:rPr lang="en-US" altLang="zh-CN" dirty="0">
                <a:latin typeface="Arial" pitchFamily="34" charset="0"/>
                <a:sym typeface="Symbol" pitchFamily="18" charset="2"/>
              </a:rPr>
              <a:t> := X, i = 0</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(2) </a:t>
            </a:r>
            <a:r>
              <a:rPr lang="zh-CN" altLang="en-US" dirty="0">
                <a:latin typeface="Arial" pitchFamily="34" charset="0"/>
                <a:sym typeface="Symbol" pitchFamily="18" charset="2"/>
              </a:rPr>
              <a:t>在</a:t>
            </a:r>
            <a:r>
              <a:rPr lang="en-US" altLang="zh-CN" dirty="0">
                <a:latin typeface="Arial" pitchFamily="34" charset="0"/>
                <a:sym typeface="Symbol" pitchFamily="18" charset="2"/>
              </a:rPr>
              <a:t>F</a:t>
            </a:r>
            <a:r>
              <a:rPr lang="zh-CN" altLang="en-US" dirty="0">
                <a:latin typeface="Arial" pitchFamily="34" charset="0"/>
                <a:sym typeface="Symbol" pitchFamily="18" charset="2"/>
              </a:rPr>
              <a:t>中寻找</a:t>
            </a:r>
            <a:r>
              <a:rPr lang="zh-CN" altLang="en-US" dirty="0">
                <a:solidFill>
                  <a:srgbClr val="FF3300"/>
                </a:solidFill>
                <a:latin typeface="Arial" pitchFamily="34" charset="0"/>
                <a:sym typeface="Symbol" pitchFamily="18" charset="2"/>
              </a:rPr>
              <a:t>左边是</a:t>
            </a:r>
            <a:r>
              <a:rPr lang="en-US" altLang="zh-CN" dirty="0">
                <a:solidFill>
                  <a:srgbClr val="FF3300"/>
                </a:solidFill>
                <a:latin typeface="Arial" pitchFamily="34" charset="0"/>
                <a:sym typeface="Symbol" pitchFamily="18" charset="2"/>
              </a:rPr>
              <a:t>X </a:t>
            </a:r>
            <a:r>
              <a:rPr lang="en-US" altLang="zh-CN" baseline="30000" dirty="0">
                <a:solidFill>
                  <a:srgbClr val="FF3300"/>
                </a:solidFill>
                <a:latin typeface="Arial" pitchFamily="34" charset="0"/>
                <a:sym typeface="Symbol" pitchFamily="18" charset="2"/>
              </a:rPr>
              <a:t>(i)</a:t>
            </a:r>
            <a:r>
              <a:rPr lang="zh-CN" altLang="en-US" dirty="0">
                <a:solidFill>
                  <a:srgbClr val="FF3300"/>
                </a:solidFill>
                <a:latin typeface="Arial" pitchFamily="34" charset="0"/>
                <a:sym typeface="Symbol" pitchFamily="18" charset="2"/>
              </a:rPr>
              <a:t>的子集的</a:t>
            </a:r>
            <a:r>
              <a:rPr lang="zh-CN" altLang="en-US" dirty="0">
                <a:latin typeface="Arial" pitchFamily="34" charset="0"/>
                <a:sym typeface="Symbol" pitchFamily="18" charset="2"/>
              </a:rPr>
              <a:t>函数依赖 </a:t>
            </a:r>
            <a:r>
              <a:rPr lang="en-US" altLang="zh-CN" dirty="0">
                <a:latin typeface="Arial" pitchFamily="34" charset="0"/>
                <a:sym typeface="Symbol" pitchFamily="18" charset="2"/>
              </a:rPr>
              <a:t>Y</a:t>
            </a:r>
            <a:r>
              <a:rPr lang="en-US" altLang="zh-CN" baseline="-25000" dirty="0">
                <a:latin typeface="Arial" pitchFamily="34" charset="0"/>
                <a:sym typeface="Symbol" pitchFamily="18" charset="2"/>
              </a:rPr>
              <a:t>j </a:t>
            </a:r>
            <a:r>
              <a:rPr lang="en-US" altLang="zh-CN" dirty="0">
                <a:latin typeface="Arial" pitchFamily="34" charset="0"/>
                <a:sym typeface="Symbol" pitchFamily="18" charset="2"/>
              </a:rPr>
              <a:t>-&gt; Z</a:t>
            </a:r>
            <a:r>
              <a:rPr lang="en-US" altLang="zh-CN" baseline="-25000" dirty="0">
                <a:latin typeface="Arial" pitchFamily="34" charset="0"/>
                <a:sym typeface="Symbol" pitchFamily="18" charset="2"/>
              </a:rPr>
              <a:t>j </a:t>
            </a:r>
            <a:r>
              <a:rPr lang="en-US" altLang="zh-CN" dirty="0">
                <a:latin typeface="Arial" pitchFamily="34" charset="0"/>
                <a:sym typeface="Symbol" pitchFamily="18" charset="2"/>
              </a:rPr>
              <a:t>(j= 1,2,…,k),  Y</a:t>
            </a:r>
            <a:r>
              <a:rPr lang="en-US" altLang="zh-CN" baseline="-25000" dirty="0">
                <a:latin typeface="Arial" pitchFamily="34" charset="0"/>
                <a:sym typeface="Symbol" pitchFamily="18" charset="2"/>
              </a:rPr>
              <a:t>j</a:t>
            </a:r>
            <a:r>
              <a:rPr lang="en-US" altLang="zh-CN" dirty="0">
                <a:latin typeface="Arial" pitchFamily="34" charset="0"/>
                <a:sym typeface="Symbol" pitchFamily="18" charset="2"/>
              </a:rPr>
              <a:t> </a:t>
            </a:r>
            <a:r>
              <a:rPr lang="en-US" altLang="zh-CN" dirty="0">
                <a:latin typeface="Times New Roman" pitchFamily="18" charset="0"/>
                <a:sym typeface="Symbol" pitchFamily="18" charset="2"/>
              </a:rPr>
              <a:t></a:t>
            </a:r>
            <a:r>
              <a:rPr lang="en-US" altLang="zh-CN" dirty="0">
                <a:latin typeface="Arial" pitchFamily="34" charset="0"/>
                <a:sym typeface="Symbol" pitchFamily="18" charset="2"/>
              </a:rPr>
              <a:t> X </a:t>
            </a:r>
            <a:r>
              <a:rPr lang="en-US" altLang="zh-CN" baseline="30000" dirty="0">
                <a:latin typeface="Arial" pitchFamily="34" charset="0"/>
                <a:sym typeface="Symbol" pitchFamily="18" charset="2"/>
              </a:rPr>
              <a:t>(i)</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    在所有</a:t>
            </a:r>
            <a:r>
              <a:rPr lang="en-US" altLang="zh-CN" dirty="0">
                <a:latin typeface="Arial" pitchFamily="34" charset="0"/>
                <a:sym typeface="Symbol" pitchFamily="18" charset="2"/>
              </a:rPr>
              <a:t>Z</a:t>
            </a:r>
            <a:r>
              <a:rPr lang="en-US" altLang="zh-CN" baseline="-25000" dirty="0">
                <a:latin typeface="Arial" pitchFamily="34" charset="0"/>
                <a:sym typeface="Symbol" pitchFamily="18" charset="2"/>
              </a:rPr>
              <a:t>j </a:t>
            </a:r>
            <a:r>
              <a:rPr lang="zh-CN" altLang="en-US" dirty="0">
                <a:latin typeface="Arial" pitchFamily="34" charset="0"/>
                <a:sym typeface="Symbol" pitchFamily="18" charset="2"/>
              </a:rPr>
              <a:t>中寻找</a:t>
            </a:r>
            <a:r>
              <a:rPr lang="en-US" altLang="zh-CN" dirty="0">
                <a:solidFill>
                  <a:srgbClr val="FF3300"/>
                </a:solidFill>
                <a:latin typeface="Arial" pitchFamily="34" charset="0"/>
                <a:sym typeface="Symbol" pitchFamily="18" charset="2"/>
              </a:rPr>
              <a:t>X </a:t>
            </a:r>
            <a:r>
              <a:rPr lang="en-US" altLang="zh-CN" baseline="30000" dirty="0">
                <a:solidFill>
                  <a:srgbClr val="FF3300"/>
                </a:solidFill>
                <a:latin typeface="Arial" pitchFamily="34" charset="0"/>
                <a:sym typeface="Symbol" pitchFamily="18" charset="2"/>
              </a:rPr>
              <a:t>(i)</a:t>
            </a:r>
            <a:r>
              <a:rPr lang="zh-CN" altLang="en-US" dirty="0">
                <a:solidFill>
                  <a:srgbClr val="FF3300"/>
                </a:solidFill>
                <a:latin typeface="Arial" pitchFamily="34" charset="0"/>
                <a:sym typeface="Symbol" pitchFamily="18" charset="2"/>
              </a:rPr>
              <a:t>中未出现过的属性</a:t>
            </a:r>
            <a:r>
              <a:rPr lang="zh-CN" altLang="en-US" dirty="0">
                <a:latin typeface="Arial" pitchFamily="34" charset="0"/>
                <a:sym typeface="Symbol" pitchFamily="18" charset="2"/>
              </a:rPr>
              <a:t>构成集合</a:t>
            </a:r>
            <a:r>
              <a:rPr lang="en-US" altLang="zh-CN" dirty="0">
                <a:latin typeface="Arial" pitchFamily="34" charset="0"/>
                <a:sym typeface="Symbol" pitchFamily="18" charset="2"/>
              </a:rPr>
              <a:t>A;</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    </a:t>
            </a:r>
            <a:r>
              <a:rPr lang="zh-CN" altLang="en-US" dirty="0">
                <a:latin typeface="Arial" pitchFamily="34" charset="0"/>
                <a:sym typeface="Symbol" pitchFamily="18" charset="2"/>
              </a:rPr>
              <a:t>若</a:t>
            </a:r>
            <a:r>
              <a:rPr lang="en-US" altLang="zh-CN" dirty="0">
                <a:latin typeface="Arial" pitchFamily="34" charset="0"/>
                <a:sym typeface="Symbol" pitchFamily="18" charset="2"/>
              </a:rPr>
              <a:t>A</a:t>
            </a:r>
            <a:r>
              <a:rPr lang="zh-CN" altLang="en-US" dirty="0">
                <a:latin typeface="Arial" pitchFamily="34" charset="0"/>
                <a:sym typeface="Symbol" pitchFamily="18" charset="2"/>
              </a:rPr>
              <a:t>为空集则转</a:t>
            </a:r>
            <a:r>
              <a:rPr lang="en-US" altLang="zh-CN" dirty="0">
                <a:latin typeface="Arial" pitchFamily="34" charset="0"/>
                <a:sym typeface="Symbol" pitchFamily="18" charset="2"/>
              </a:rPr>
              <a:t>(4)</a:t>
            </a:r>
            <a:r>
              <a:rPr lang="zh-CN" altLang="en-US" dirty="0">
                <a:latin typeface="Arial" pitchFamily="34" charset="0"/>
                <a:sym typeface="Symbol" pitchFamily="18" charset="2"/>
              </a:rPr>
              <a:t>，否则</a:t>
            </a:r>
            <a:r>
              <a:rPr lang="en-US" altLang="zh-CN" dirty="0">
                <a:latin typeface="Arial" pitchFamily="34" charset="0"/>
                <a:sym typeface="Symbol" pitchFamily="18" charset="2"/>
              </a:rPr>
              <a:t>X</a:t>
            </a:r>
            <a:r>
              <a:rPr lang="en-US" altLang="zh-CN" baseline="30000" dirty="0">
                <a:latin typeface="Arial" pitchFamily="34" charset="0"/>
                <a:sym typeface="Symbol" pitchFamily="18" charset="2"/>
              </a:rPr>
              <a:t>(i+1)</a:t>
            </a:r>
            <a:r>
              <a:rPr lang="en-US" altLang="zh-CN" dirty="0">
                <a:latin typeface="Arial" pitchFamily="34" charset="0"/>
                <a:sym typeface="Symbol" pitchFamily="18" charset="2"/>
              </a:rPr>
              <a:t> = X</a:t>
            </a:r>
            <a:r>
              <a:rPr lang="en-US" altLang="zh-CN" baseline="30000" dirty="0">
                <a:latin typeface="Arial" pitchFamily="34" charset="0"/>
                <a:sym typeface="Symbol" pitchFamily="18" charset="2"/>
              </a:rPr>
              <a:t>(i)</a:t>
            </a:r>
            <a:r>
              <a:rPr lang="en-US" altLang="zh-CN" dirty="0">
                <a:latin typeface="Arial" pitchFamily="34" charset="0"/>
                <a:sym typeface="Symbol" pitchFamily="18" charset="2"/>
              </a:rPr>
              <a:t>A </a:t>
            </a:r>
            <a:r>
              <a:rPr lang="zh-CN" altLang="en-US" dirty="0">
                <a:latin typeface="Arial" pitchFamily="34" charset="0"/>
                <a:sym typeface="Symbol" pitchFamily="18" charset="2"/>
              </a:rPr>
              <a:t>；</a:t>
            </a:r>
            <a:endParaRPr lang="en-US" altLang="zh-CN" dirty="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(3) </a:t>
            </a:r>
            <a:r>
              <a:rPr lang="zh-CN" altLang="en-US" dirty="0">
                <a:latin typeface="Arial" pitchFamily="34" charset="0"/>
                <a:sym typeface="Symbol" pitchFamily="18" charset="2"/>
              </a:rPr>
              <a:t>转（</a:t>
            </a:r>
            <a:r>
              <a:rPr lang="en-US" altLang="zh-CN" dirty="0">
                <a:latin typeface="Arial" pitchFamily="34" charset="0"/>
                <a:sym typeface="Symbol" pitchFamily="18" charset="2"/>
              </a:rPr>
              <a:t>2</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(4) </a:t>
            </a:r>
            <a:r>
              <a:rPr lang="zh-CN" altLang="en-US" dirty="0">
                <a:latin typeface="Arial" pitchFamily="34" charset="0"/>
                <a:sym typeface="Symbol" pitchFamily="18" charset="2"/>
              </a:rPr>
              <a:t>输出</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en-US" altLang="zh-CN" dirty="0">
                <a:latin typeface="Arial" pitchFamily="34" charset="0"/>
                <a:sym typeface="Symbol" pitchFamily="18" charset="2"/>
              </a:rPr>
              <a:t> </a:t>
            </a:r>
            <a:r>
              <a:rPr lang="zh-CN" altLang="en-US" dirty="0">
                <a:latin typeface="Arial" pitchFamily="34" charset="0"/>
                <a:sym typeface="Symbol" pitchFamily="18" charset="2"/>
              </a:rPr>
              <a:t>，即为</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p:txBody>
      </p:sp>
      <p:sp>
        <p:nvSpPr>
          <p:cNvPr id="3" name="灯片编号占位符 2"/>
          <p:cNvSpPr>
            <a:spLocks noGrp="1"/>
          </p:cNvSpPr>
          <p:nvPr>
            <p:ph type="sldNum" sz="quarter" idx="12"/>
          </p:nvPr>
        </p:nvSpPr>
        <p:spPr/>
        <p:txBody>
          <a:bodyPr/>
          <a:lstStyle/>
          <a:p>
            <a:pPr>
              <a:defRPr/>
            </a:pPr>
            <a:fld id="{C99E92C4-2BB8-4459-B327-87446E3BBB4D}" type="slidenum">
              <a:rPr lang="en-US" altLang="zh-CN" smtClean="0"/>
              <a:pPr>
                <a:defRPr/>
              </a:pPr>
              <a:t>55</a:t>
            </a:fld>
            <a:endParaRPr lang="en-US" altLang="zh-CN"/>
          </a:p>
        </p:txBody>
      </p:sp>
      <p:sp>
        <p:nvSpPr>
          <p:cNvPr id="2" name="对话气泡: 圆角矩形 1">
            <a:extLst>
              <a:ext uri="{FF2B5EF4-FFF2-40B4-BE49-F238E27FC236}">
                <a16:creationId xmlns:a16="http://schemas.microsoft.com/office/drawing/2014/main" id="{76362268-15CE-4E25-94F7-65EA5A8835F0}"/>
              </a:ext>
            </a:extLst>
          </p:cNvPr>
          <p:cNvSpPr/>
          <p:nvPr/>
        </p:nvSpPr>
        <p:spPr>
          <a:xfrm>
            <a:off x="4355976" y="5229200"/>
            <a:ext cx="3424808" cy="612648"/>
          </a:xfrm>
          <a:prstGeom prst="wedgeRoundRectCallout">
            <a:avLst>
              <a:gd name="adj1" fmla="val -36543"/>
              <a:gd name="adj2" fmla="val -1218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mn-ea"/>
              </a:rPr>
              <a:t>算法</a:t>
            </a:r>
            <a:r>
              <a:rPr lang="en-US" altLang="zh-CN" dirty="0">
                <a:latin typeface="+mn-ea"/>
              </a:rPr>
              <a:t>6.1</a:t>
            </a:r>
            <a:r>
              <a:rPr lang="zh-CN" altLang="en-US" dirty="0">
                <a:latin typeface="+mn-ea"/>
              </a:rPr>
              <a:t>表述不同</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768350"/>
            <a:ext cx="8534400" cy="4875213"/>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1:  </a:t>
            </a:r>
            <a:r>
              <a:rPr lang="zh-CN" altLang="en-US" dirty="0">
                <a:latin typeface="Times New Roman" pitchFamily="18" charset="0"/>
              </a:rPr>
              <a:t>已知关系模式</a:t>
            </a:r>
            <a:r>
              <a:rPr lang="en-US" altLang="zh-CN" i="1" dirty="0">
                <a:latin typeface="Times New Roman" pitchFamily="18" charset="0"/>
              </a:rPr>
              <a:t>R</a:t>
            </a:r>
            <a:r>
              <a:rPr lang="en-US" altLang="zh-CN" dirty="0">
                <a:latin typeface="Times New Roman" pitchFamily="18" charset="0"/>
              </a:rPr>
              <a:t>&lt;</a:t>
            </a:r>
            <a:r>
              <a:rPr lang="en-US" altLang="zh-CN" i="1" dirty="0">
                <a:latin typeface="Times New Roman" pitchFamily="18" charset="0"/>
              </a:rPr>
              <a:t>U</a:t>
            </a:r>
            <a:r>
              <a:rPr lang="zh-CN" altLang="en-US" dirty="0">
                <a:latin typeface="Times New Roman" pitchFamily="18" charset="0"/>
              </a:rPr>
              <a:t>，</a:t>
            </a:r>
            <a:r>
              <a:rPr lang="en-US" altLang="zh-CN" i="1" dirty="0">
                <a:latin typeface="Times New Roman" pitchFamily="18" charset="0"/>
              </a:rPr>
              <a:t>F</a:t>
            </a:r>
            <a:r>
              <a:rPr lang="en-US" altLang="zh-CN" dirty="0">
                <a:latin typeface="Times New Roman" pitchFamily="18" charset="0"/>
              </a:rPr>
              <a:t>&gt;</a:t>
            </a:r>
            <a:r>
              <a:rPr lang="zh-CN" altLang="en-US" dirty="0">
                <a:latin typeface="Times New Roman" pitchFamily="18" charset="0"/>
              </a:rPr>
              <a:t>，其中</a:t>
            </a:r>
          </a:p>
          <a:p>
            <a:pPr lvl="1">
              <a:lnSpc>
                <a:spcPct val="90000"/>
              </a:lnSpc>
              <a:spcBef>
                <a:spcPct val="50000"/>
              </a:spcBef>
              <a:buClr>
                <a:schemeClr val="accent2"/>
              </a:buClr>
              <a:buFont typeface="Wingdings" pitchFamily="2" charset="2"/>
              <a:buNone/>
            </a:pPr>
            <a:r>
              <a:rPr lang="en-US" altLang="zh-CN" i="1" dirty="0">
                <a:latin typeface="Times New Roman" pitchFamily="18" charset="0"/>
              </a:rPr>
              <a:t>U</a:t>
            </a:r>
            <a:r>
              <a:rPr lang="en-US" altLang="zh-CN" dirty="0">
                <a:latin typeface="Times New Roman" pitchFamily="18" charset="0"/>
              </a:rPr>
              <a:t>={</a:t>
            </a:r>
            <a:r>
              <a:rPr lang="en-US" altLang="zh-CN" i="1" dirty="0">
                <a:latin typeface="Times New Roman" pitchFamily="18" charset="0"/>
              </a:rPr>
              <a:t>A</a:t>
            </a:r>
            <a:r>
              <a:rPr lang="zh-CN" altLang="en-US" i="1" dirty="0">
                <a:latin typeface="Times New Roman" pitchFamily="18" charset="0"/>
              </a:rPr>
              <a:t>，</a:t>
            </a:r>
            <a:r>
              <a:rPr lang="en-US" altLang="zh-CN" i="1" dirty="0">
                <a:latin typeface="Times New Roman" pitchFamily="18" charset="0"/>
              </a:rPr>
              <a:t>B</a:t>
            </a:r>
            <a:r>
              <a:rPr lang="zh-CN" altLang="en-US" i="1" dirty="0">
                <a:latin typeface="Times New Roman" pitchFamily="18" charset="0"/>
              </a:rPr>
              <a:t>，</a:t>
            </a:r>
            <a:r>
              <a:rPr lang="en-US" altLang="zh-CN" i="1" dirty="0">
                <a:latin typeface="Times New Roman" pitchFamily="18" charset="0"/>
              </a:rPr>
              <a:t>C</a:t>
            </a:r>
            <a:r>
              <a:rPr lang="zh-CN" altLang="en-US" i="1" dirty="0">
                <a:latin typeface="Times New Roman" pitchFamily="18" charset="0"/>
              </a:rPr>
              <a:t>，</a:t>
            </a:r>
            <a:r>
              <a:rPr lang="en-US" altLang="zh-CN" i="1" dirty="0">
                <a:latin typeface="Times New Roman" pitchFamily="18" charset="0"/>
              </a:rPr>
              <a:t>D</a:t>
            </a:r>
            <a:r>
              <a:rPr lang="zh-CN" altLang="en-US" i="1" dirty="0">
                <a:latin typeface="Times New Roman" pitchFamily="18" charset="0"/>
              </a:rPr>
              <a:t>，</a:t>
            </a:r>
            <a:r>
              <a:rPr lang="en-US" altLang="zh-CN" i="1" dirty="0">
                <a:latin typeface="Times New Roman" pitchFamily="18" charset="0"/>
              </a:rPr>
              <a:t>E</a:t>
            </a:r>
            <a:r>
              <a:rPr lang="en-US" altLang="zh-CN" dirty="0">
                <a:latin typeface="Times New Roman" pitchFamily="18" charset="0"/>
              </a:rPr>
              <a:t>}</a:t>
            </a:r>
            <a:r>
              <a:rPr lang="zh-CN" altLang="en-US" dirty="0">
                <a:latin typeface="Times New Roman" pitchFamily="18" charset="0"/>
              </a:rPr>
              <a:t>；</a:t>
            </a:r>
          </a:p>
          <a:p>
            <a:pPr lvl="1">
              <a:lnSpc>
                <a:spcPct val="90000"/>
              </a:lnSpc>
              <a:spcBef>
                <a:spcPct val="50000"/>
              </a:spcBef>
              <a:buClr>
                <a:schemeClr val="accent2"/>
              </a:buClr>
              <a:buFont typeface="Wingdings" pitchFamily="2" charset="2"/>
              <a:buNone/>
            </a:pPr>
            <a:r>
              <a:rPr lang="en-US" altLang="zh-CN" i="1" dirty="0">
                <a:latin typeface="Times New Roman" pitchFamily="18" charset="0"/>
              </a:rPr>
              <a:t>F</a:t>
            </a:r>
            <a:r>
              <a:rPr lang="en-US" altLang="zh-CN" dirty="0">
                <a:latin typeface="Times New Roman" pitchFamily="18" charset="0"/>
              </a:rPr>
              <a:t>={</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a:t>
            </a:r>
            <a:r>
              <a:rPr lang="zh-CN" altLang="en-US"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D</a:t>
            </a:r>
            <a:r>
              <a:rPr lang="zh-CN" altLang="en-US" dirty="0">
                <a:latin typeface="Times New Roman" pitchFamily="18" charset="0"/>
              </a:rPr>
              <a:t>，</a:t>
            </a:r>
            <a:r>
              <a:rPr lang="en-US" altLang="zh-CN" i="1" dirty="0">
                <a:latin typeface="Times New Roman" pitchFamily="18" charset="0"/>
              </a:rPr>
              <a:t>C</a:t>
            </a:r>
            <a:r>
              <a:rPr lang="en-US" altLang="zh-CN" dirty="0">
                <a:latin typeface="Times New Roman" pitchFamily="18" charset="0"/>
              </a:rPr>
              <a:t>→</a:t>
            </a:r>
            <a:r>
              <a:rPr lang="en-US" altLang="zh-CN" i="1" dirty="0">
                <a:latin typeface="Times New Roman" pitchFamily="18" charset="0"/>
              </a:rPr>
              <a:t>E</a:t>
            </a:r>
            <a:r>
              <a:rPr lang="zh-CN" altLang="en-US" dirty="0">
                <a:latin typeface="Times New Roman" pitchFamily="18" charset="0"/>
              </a:rPr>
              <a:t>，</a:t>
            </a:r>
            <a:r>
              <a:rPr lang="en-US" altLang="zh-CN" i="1" dirty="0">
                <a:latin typeface="Times New Roman" pitchFamily="18" charset="0"/>
              </a:rPr>
              <a:t>EC</a:t>
            </a:r>
            <a:r>
              <a:rPr lang="en-US" altLang="zh-CN" dirty="0">
                <a:latin typeface="Times New Roman" pitchFamily="18" charset="0"/>
              </a:rPr>
              <a:t>→</a:t>
            </a:r>
            <a:r>
              <a:rPr lang="en-US" altLang="zh-CN" i="1" dirty="0">
                <a:latin typeface="Times New Roman" pitchFamily="18" charset="0"/>
              </a:rPr>
              <a:t>B</a:t>
            </a:r>
            <a:r>
              <a:rPr lang="zh-CN" altLang="en-US" dirty="0">
                <a:latin typeface="Times New Roman" pitchFamily="18" charset="0"/>
              </a:rPr>
              <a:t>，</a:t>
            </a:r>
            <a:r>
              <a:rPr lang="en-US" altLang="zh-CN" i="1" dirty="0">
                <a:latin typeface="Times New Roman" pitchFamily="18" charset="0"/>
              </a:rPr>
              <a:t>AC</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zh-CN" altLang="en-US" dirty="0">
                <a:latin typeface="Times New Roman" pitchFamily="18" charset="0"/>
              </a:rPr>
              <a:t>。</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求（</a:t>
            </a:r>
            <a:r>
              <a:rPr lang="en-US" altLang="zh-CN" i="1" dirty="0">
                <a:latin typeface="Times New Roman" pitchFamily="18" charset="0"/>
              </a:rPr>
              <a:t>AB</a:t>
            </a:r>
            <a:r>
              <a:rPr lang="zh-CN" altLang="en-US" dirty="0">
                <a:latin typeface="Times New Roman" pitchFamily="18" charset="0"/>
              </a:rPr>
              <a:t>）</a:t>
            </a:r>
            <a:r>
              <a:rPr lang="en-US" altLang="zh-CN" i="1" baseline="-25000" dirty="0">
                <a:latin typeface="Times New Roman" pitchFamily="18" charset="0"/>
              </a:rPr>
              <a:t>F</a:t>
            </a:r>
            <a:r>
              <a:rPr lang="en-US" altLang="zh-CN" i="1" baseline="30000" dirty="0">
                <a:latin typeface="Times New Roman" pitchFamily="18" charset="0"/>
              </a:rPr>
              <a:t>+</a:t>
            </a:r>
            <a:r>
              <a:rPr lang="en-US" altLang="zh-CN" dirty="0">
                <a:latin typeface="Times New Roman" pitchFamily="18" charset="0"/>
              </a:rPr>
              <a:t> </a:t>
            </a:r>
            <a:r>
              <a:rPr lang="zh-CN" altLang="en-US" dirty="0">
                <a:latin typeface="Times New Roman" pitchFamily="18" charset="0"/>
              </a:rPr>
              <a:t>。</a:t>
            </a:r>
          </a:p>
          <a:p>
            <a:pPr>
              <a:lnSpc>
                <a:spcPct val="110000"/>
              </a:lnSpc>
              <a:spcBef>
                <a:spcPct val="50000"/>
              </a:spcBef>
              <a:buClr>
                <a:srgbClr val="FF3300"/>
              </a:buClr>
              <a:buFont typeface="Wingdings" pitchFamily="2" charset="2"/>
              <a:buNone/>
            </a:pPr>
            <a:r>
              <a:rPr lang="zh-CN" altLang="en-US" dirty="0">
                <a:latin typeface="Times New Roman" pitchFamily="18" charset="0"/>
              </a:rPr>
              <a:t>解  设</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0</a:t>
            </a:r>
            <a:r>
              <a:rPr lang="zh-CN" altLang="en-US" i="1" baseline="30000" dirty="0">
                <a:latin typeface="Times New Roman" pitchFamily="18" charset="0"/>
              </a:rPr>
              <a:t>）</a:t>
            </a:r>
            <a:r>
              <a:rPr lang="en-US" altLang="zh-CN" dirty="0">
                <a:latin typeface="Times New Roman" pitchFamily="18" charset="0"/>
              </a:rPr>
              <a:t>=</a:t>
            </a:r>
            <a:r>
              <a:rPr lang="en-US" altLang="zh-CN" i="1" dirty="0">
                <a:latin typeface="Times New Roman" pitchFamily="18" charset="0"/>
              </a:rPr>
              <a:t>AB</a:t>
            </a:r>
            <a:r>
              <a:rPr lang="zh-CN" altLang="en-US" dirty="0">
                <a:latin typeface="Times New Roman" pitchFamily="18" charset="0"/>
              </a:rPr>
              <a:t>；</a:t>
            </a:r>
          </a:p>
          <a:p>
            <a:pPr lvl="1">
              <a:lnSpc>
                <a:spcPct val="110000"/>
              </a:lnSpc>
              <a:spcBef>
                <a:spcPct val="50000"/>
              </a:spcBef>
              <a:buClr>
                <a:schemeClr val="accent2"/>
              </a:buClr>
              <a:buFont typeface="Wingdings" pitchFamily="2" charset="2"/>
              <a:buNone/>
            </a:pPr>
            <a:r>
              <a:rPr lang="en-US" altLang="zh-CN" dirty="0">
                <a:latin typeface="Times New Roman" pitchFamily="18" charset="0"/>
              </a:rPr>
              <a:t>(1)</a:t>
            </a:r>
            <a:r>
              <a:rPr lang="zh-CN" altLang="en-US" dirty="0">
                <a:latin typeface="Times New Roman" pitchFamily="18" charset="0"/>
              </a:rPr>
              <a:t>计算</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1</a:t>
            </a:r>
            <a:r>
              <a:rPr lang="zh-CN" altLang="en-US" i="1" baseline="30000" dirty="0">
                <a:latin typeface="Times New Roman" pitchFamily="18" charset="0"/>
              </a:rPr>
              <a:t>）</a:t>
            </a:r>
            <a:r>
              <a:rPr lang="en-US" altLang="zh-CN" dirty="0">
                <a:latin typeface="Times New Roman" pitchFamily="18" charset="0"/>
              </a:rPr>
              <a:t>:  </a:t>
            </a:r>
            <a:r>
              <a:rPr lang="zh-CN" altLang="en-US" dirty="0">
                <a:latin typeface="Times New Roman" pitchFamily="18" charset="0"/>
              </a:rPr>
              <a:t>逐一的扫描</a:t>
            </a:r>
            <a:r>
              <a:rPr lang="en-US" altLang="zh-CN" i="1" dirty="0">
                <a:latin typeface="Times New Roman" pitchFamily="18" charset="0"/>
              </a:rPr>
              <a:t>F</a:t>
            </a:r>
            <a:r>
              <a:rPr lang="zh-CN" altLang="en-US" dirty="0">
                <a:latin typeface="Times New Roman" pitchFamily="18" charset="0"/>
              </a:rPr>
              <a:t>集合中各个函数依赖，  </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找左部为</a:t>
            </a:r>
            <a:r>
              <a:rPr lang="en-US" altLang="zh-CN" i="1" dirty="0">
                <a:latin typeface="Times New Roman" pitchFamily="18" charset="0"/>
              </a:rPr>
              <a:t>A</a:t>
            </a:r>
            <a:r>
              <a:rPr lang="zh-CN" altLang="en-US" dirty="0">
                <a:latin typeface="Times New Roman" pitchFamily="18" charset="0"/>
              </a:rPr>
              <a:t>，</a:t>
            </a:r>
            <a:r>
              <a:rPr lang="en-US" altLang="zh-CN" i="1" dirty="0">
                <a:latin typeface="Times New Roman" pitchFamily="18" charset="0"/>
              </a:rPr>
              <a:t>B</a:t>
            </a:r>
            <a:r>
              <a:rPr lang="zh-CN" altLang="en-US" dirty="0">
                <a:latin typeface="Times New Roman" pitchFamily="18" charset="0"/>
              </a:rPr>
              <a:t>或</a:t>
            </a:r>
            <a:r>
              <a:rPr lang="en-US" altLang="zh-CN" i="1" dirty="0">
                <a:latin typeface="Times New Roman" pitchFamily="18" charset="0"/>
              </a:rPr>
              <a:t>AB</a:t>
            </a:r>
            <a:r>
              <a:rPr lang="zh-CN" altLang="en-US" dirty="0">
                <a:latin typeface="Times New Roman" pitchFamily="18" charset="0"/>
              </a:rPr>
              <a:t>的函数依赖。得到两个：</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a:t>
            </a:r>
            <a:r>
              <a:rPr lang="zh-CN" altLang="en-US"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D</a:t>
            </a:r>
            <a:r>
              <a:rPr lang="zh-CN" altLang="en-US" dirty="0">
                <a:latin typeface="Times New Roman" pitchFamily="18" charset="0"/>
              </a:rPr>
              <a:t>。</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于是</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1</a:t>
            </a:r>
            <a:r>
              <a:rPr lang="zh-CN" altLang="en-US" i="1" baseline="30000" dirty="0">
                <a:latin typeface="Times New Roman" pitchFamily="18" charset="0"/>
              </a:rPr>
              <a:t>）</a:t>
            </a:r>
            <a:r>
              <a:rPr lang="en-US" altLang="zh-CN" dirty="0">
                <a:latin typeface="Times New Roman" pitchFamily="18" charset="0"/>
              </a:rPr>
              <a:t>=</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CD</a:t>
            </a:r>
            <a:r>
              <a:rPr lang="en-US" altLang="zh-CN" dirty="0">
                <a:latin typeface="Times New Roman" pitchFamily="18" charset="0"/>
              </a:rPr>
              <a:t>=</a:t>
            </a:r>
            <a:r>
              <a:rPr lang="en-US" altLang="zh-CN" i="1" dirty="0">
                <a:latin typeface="Times New Roman" pitchFamily="18" charset="0"/>
              </a:rPr>
              <a:t>ABCD</a:t>
            </a:r>
            <a:r>
              <a:rPr lang="zh-CN" altLang="en-US" dirty="0">
                <a:latin typeface="Times New Roman" pitchFamily="18" charset="0"/>
              </a:rPr>
              <a:t>。</a:t>
            </a:r>
          </a:p>
        </p:txBody>
      </p:sp>
      <p:sp>
        <p:nvSpPr>
          <p:cNvPr id="3" name="灯片编号占位符 2"/>
          <p:cNvSpPr>
            <a:spLocks noGrp="1"/>
          </p:cNvSpPr>
          <p:nvPr>
            <p:ph type="sldNum" sz="quarter" idx="12"/>
          </p:nvPr>
        </p:nvSpPr>
        <p:spPr/>
        <p:txBody>
          <a:bodyPr/>
          <a:lstStyle/>
          <a:p>
            <a:pPr>
              <a:defRPr/>
            </a:pPr>
            <a:fld id="{38DA8D3D-AEEE-492D-96F7-F273D1945518}" type="slidenum">
              <a:rPr lang="en-US" altLang="zh-CN" smtClean="0"/>
              <a:pPr>
                <a:defRPr/>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ChangeArrowheads="1"/>
          </p:cNvSpPr>
          <p:nvPr/>
        </p:nvSpPr>
        <p:spPr bwMode="auto">
          <a:xfrm>
            <a:off x="381000" y="741363"/>
            <a:ext cx="8382000" cy="2830512"/>
          </a:xfrm>
          <a:prstGeom prst="rect">
            <a:avLst/>
          </a:prstGeom>
          <a:noFill/>
          <a:ln w="9525">
            <a:noFill/>
            <a:miter lim="800000"/>
            <a:headEnd/>
            <a:tailEnd/>
          </a:ln>
        </p:spPr>
        <p:txBody>
          <a:bodyPr>
            <a:spAutoFit/>
          </a:bodyPr>
          <a:lstStyle/>
          <a:p>
            <a:pPr>
              <a:lnSpc>
                <a:spcPct val="120000"/>
              </a:lnSpc>
              <a:spcBef>
                <a:spcPct val="50000"/>
              </a:spcBef>
              <a:buClr>
                <a:srgbClr val="FF3300"/>
              </a:buClr>
              <a:buFont typeface="Wingdings" pitchFamily="2" charset="2"/>
              <a:buNone/>
            </a:pPr>
            <a:r>
              <a:rPr lang="en-US" altLang="zh-CN">
                <a:latin typeface="Times New Roman" pitchFamily="18" charset="0"/>
              </a:rPr>
              <a:t>(2)</a:t>
            </a:r>
            <a:r>
              <a:rPr lang="zh-CN" altLang="en-US">
                <a:latin typeface="Times New Roman" pitchFamily="18" charset="0"/>
              </a:rPr>
              <a:t>因为</a:t>
            </a:r>
            <a:r>
              <a:rPr lang="en-US" altLang="zh-CN">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0</a:t>
            </a:r>
            <a:r>
              <a:rPr lang="zh-CN" altLang="en-US" i="1" baseline="30000">
                <a:latin typeface="Times New Roman" pitchFamily="18" charset="0"/>
              </a:rPr>
              <a:t>）</a:t>
            </a:r>
            <a:r>
              <a:rPr lang="zh-CN" altLang="en-US">
                <a:latin typeface="Times New Roman" pitchFamily="18" charset="0"/>
              </a:rPr>
              <a:t>≠ </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1</a:t>
            </a:r>
            <a:r>
              <a:rPr lang="zh-CN" altLang="en-US" i="1" baseline="30000">
                <a:latin typeface="Times New Roman" pitchFamily="18" charset="0"/>
              </a:rPr>
              <a:t>）</a:t>
            </a:r>
            <a:r>
              <a:rPr lang="zh-CN" altLang="en-US">
                <a:latin typeface="Times New Roman" pitchFamily="18" charset="0"/>
              </a:rPr>
              <a:t> ，所以再找出左部为</a:t>
            </a:r>
            <a:r>
              <a:rPr lang="en-US" altLang="zh-CN" i="1">
                <a:latin typeface="Times New Roman" pitchFamily="18" charset="0"/>
              </a:rPr>
              <a:t>ABCD</a:t>
            </a:r>
            <a:r>
              <a:rPr lang="zh-CN" altLang="en-US">
                <a:latin typeface="Times New Roman" pitchFamily="18" charset="0"/>
              </a:rPr>
              <a:t>子集的那些函数依赖，又得到</a:t>
            </a:r>
            <a:r>
              <a:rPr lang="en-US" altLang="zh-CN" i="1">
                <a:latin typeface="Times New Roman" pitchFamily="18" charset="0"/>
              </a:rPr>
              <a:t>AB</a:t>
            </a:r>
            <a:r>
              <a:rPr lang="en-US" altLang="zh-CN">
                <a:latin typeface="Times New Roman" pitchFamily="18" charset="0"/>
              </a:rPr>
              <a:t>→</a:t>
            </a:r>
            <a:r>
              <a:rPr lang="en-US" altLang="zh-CN" i="1">
                <a:latin typeface="Times New Roman" pitchFamily="18" charset="0"/>
              </a:rPr>
              <a:t>C</a:t>
            </a:r>
            <a:r>
              <a:rPr lang="zh-CN" altLang="en-US">
                <a:latin typeface="Times New Roman" pitchFamily="18" charset="0"/>
              </a:rPr>
              <a:t>，</a:t>
            </a:r>
            <a:r>
              <a:rPr lang="en-US" altLang="zh-CN" i="1">
                <a:latin typeface="Times New Roman" pitchFamily="18" charset="0"/>
              </a:rPr>
              <a:t>B</a:t>
            </a:r>
            <a:r>
              <a:rPr lang="en-US" altLang="zh-CN">
                <a:latin typeface="Times New Roman" pitchFamily="18" charset="0"/>
              </a:rPr>
              <a:t>→</a:t>
            </a:r>
            <a:r>
              <a:rPr lang="en-US" altLang="zh-CN" i="1">
                <a:latin typeface="Times New Roman" pitchFamily="18" charset="0"/>
              </a:rPr>
              <a:t>D</a:t>
            </a:r>
            <a:r>
              <a:rPr lang="zh-CN" altLang="en-US">
                <a:latin typeface="Times New Roman" pitchFamily="18" charset="0"/>
              </a:rPr>
              <a:t>， </a:t>
            </a:r>
            <a:r>
              <a:rPr lang="en-US" altLang="zh-CN" i="1">
                <a:latin typeface="Times New Roman" pitchFamily="18" charset="0"/>
              </a:rPr>
              <a:t>C</a:t>
            </a:r>
            <a:r>
              <a:rPr lang="en-US" altLang="zh-CN">
                <a:latin typeface="Times New Roman" pitchFamily="18" charset="0"/>
              </a:rPr>
              <a:t>→</a:t>
            </a:r>
            <a:r>
              <a:rPr lang="en-US" altLang="zh-CN" i="1">
                <a:latin typeface="Times New Roman" pitchFamily="18" charset="0"/>
              </a:rPr>
              <a:t>E</a:t>
            </a:r>
            <a:r>
              <a:rPr lang="zh-CN" altLang="en-US">
                <a:latin typeface="Times New Roman" pitchFamily="18" charset="0"/>
              </a:rPr>
              <a:t>，</a:t>
            </a:r>
            <a:r>
              <a:rPr lang="en-US" altLang="zh-CN" i="1">
                <a:latin typeface="Times New Roman" pitchFamily="18" charset="0"/>
              </a:rPr>
              <a:t>AC</a:t>
            </a:r>
            <a:r>
              <a:rPr lang="en-US" altLang="zh-CN">
                <a:latin typeface="Times New Roman" pitchFamily="18" charset="0"/>
              </a:rPr>
              <a:t>→</a:t>
            </a:r>
            <a:r>
              <a:rPr lang="en-US" altLang="zh-CN" i="1">
                <a:latin typeface="Times New Roman" pitchFamily="18" charset="0"/>
              </a:rPr>
              <a:t>B</a:t>
            </a:r>
            <a:r>
              <a:rPr lang="zh-CN" altLang="en-US">
                <a:latin typeface="Times New Roman" pitchFamily="18" charset="0"/>
              </a:rPr>
              <a:t>，</a:t>
            </a:r>
          </a:p>
          <a:p>
            <a:pPr>
              <a:lnSpc>
                <a:spcPct val="120000"/>
              </a:lnSpc>
              <a:spcBef>
                <a:spcPct val="50000"/>
              </a:spcBef>
              <a:buClr>
                <a:srgbClr val="FF3300"/>
              </a:buClr>
              <a:buFont typeface="Wingdings" pitchFamily="2" charset="2"/>
              <a:buNone/>
            </a:pPr>
            <a:r>
              <a:rPr lang="zh-CN" altLang="en-US">
                <a:latin typeface="Times New Roman" pitchFamily="18" charset="0"/>
              </a:rPr>
              <a:t>    于是</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2</a:t>
            </a:r>
            <a:r>
              <a:rPr lang="zh-CN" altLang="en-US" i="1" baseline="30000">
                <a:latin typeface="Times New Roman" pitchFamily="18" charset="0"/>
              </a:rPr>
              <a:t>）</a:t>
            </a:r>
            <a:r>
              <a:rPr lang="en-US" altLang="zh-CN">
                <a:latin typeface="Times New Roman" pitchFamily="18" charset="0"/>
              </a:rPr>
              <a:t>=</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1</a:t>
            </a:r>
            <a:r>
              <a:rPr lang="zh-CN" altLang="en-US" i="1" baseline="30000">
                <a:latin typeface="Times New Roman" pitchFamily="18" charset="0"/>
              </a:rPr>
              <a:t>）</a:t>
            </a:r>
            <a:r>
              <a:rPr lang="zh-CN" altLang="en-US">
                <a:latin typeface="Times New Roman" pitchFamily="18" charset="0"/>
              </a:rPr>
              <a:t>∪</a:t>
            </a:r>
            <a:r>
              <a:rPr lang="en-US" altLang="zh-CN" i="1">
                <a:latin typeface="Times New Roman" pitchFamily="18" charset="0"/>
              </a:rPr>
              <a:t>BCDE</a:t>
            </a:r>
            <a:r>
              <a:rPr lang="en-US" altLang="zh-CN">
                <a:latin typeface="Times New Roman" pitchFamily="18" charset="0"/>
              </a:rPr>
              <a:t>=</a:t>
            </a:r>
            <a:r>
              <a:rPr lang="en-US" altLang="zh-CN" i="1">
                <a:latin typeface="Times New Roman" pitchFamily="18" charset="0"/>
              </a:rPr>
              <a:t>ABCDE</a:t>
            </a:r>
            <a:r>
              <a:rPr lang="zh-CN" altLang="en-US">
                <a:latin typeface="Times New Roman" pitchFamily="18" charset="0"/>
              </a:rPr>
              <a:t>。</a:t>
            </a:r>
          </a:p>
          <a:p>
            <a:pPr>
              <a:lnSpc>
                <a:spcPct val="120000"/>
              </a:lnSpc>
              <a:spcBef>
                <a:spcPct val="50000"/>
              </a:spcBef>
              <a:buClr>
                <a:srgbClr val="FF3300"/>
              </a:buClr>
              <a:buFont typeface="Wingdings" pitchFamily="2" charset="2"/>
              <a:buNone/>
            </a:pPr>
            <a:r>
              <a:rPr lang="en-US" altLang="zh-CN">
                <a:latin typeface="Times New Roman" pitchFamily="18" charset="0"/>
              </a:rPr>
              <a:t>(3)</a:t>
            </a:r>
            <a:r>
              <a:rPr lang="zh-CN" altLang="en-US">
                <a:latin typeface="Times New Roman" pitchFamily="18" charset="0"/>
              </a:rPr>
              <a:t>因为</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2</a:t>
            </a:r>
            <a:r>
              <a:rPr lang="zh-CN" altLang="en-US" i="1" baseline="30000">
                <a:latin typeface="Times New Roman" pitchFamily="18" charset="0"/>
              </a:rPr>
              <a:t>）</a:t>
            </a:r>
            <a:r>
              <a:rPr lang="en-US" altLang="zh-CN">
                <a:latin typeface="Times New Roman" pitchFamily="18" charset="0"/>
              </a:rPr>
              <a:t>=U</a:t>
            </a:r>
            <a:r>
              <a:rPr lang="zh-CN" altLang="en-US">
                <a:latin typeface="Times New Roman" pitchFamily="18" charset="0"/>
              </a:rPr>
              <a:t>，算法终止</a:t>
            </a:r>
          </a:p>
          <a:p>
            <a:pPr>
              <a:lnSpc>
                <a:spcPct val="120000"/>
              </a:lnSpc>
              <a:spcBef>
                <a:spcPct val="50000"/>
              </a:spcBef>
              <a:buClr>
                <a:srgbClr val="FF3300"/>
              </a:buClr>
              <a:buFont typeface="Wingdings" pitchFamily="2" charset="2"/>
              <a:buNone/>
            </a:pPr>
            <a:r>
              <a:rPr lang="zh-CN" altLang="en-US">
                <a:latin typeface="Times New Roman" pitchFamily="18" charset="0"/>
              </a:rPr>
              <a:t>所以（</a:t>
            </a:r>
            <a:r>
              <a:rPr lang="en-US" altLang="zh-CN" i="1">
                <a:latin typeface="Times New Roman" pitchFamily="18" charset="0"/>
              </a:rPr>
              <a:t>AB</a:t>
            </a:r>
            <a:r>
              <a:rPr lang="zh-CN" altLang="en-US">
                <a:latin typeface="Times New Roman" pitchFamily="18" charset="0"/>
              </a:rPr>
              <a:t>）</a:t>
            </a:r>
            <a:r>
              <a:rPr lang="en-US" altLang="zh-CN" i="1" baseline="-25000">
                <a:latin typeface="Times New Roman" pitchFamily="18" charset="0"/>
              </a:rPr>
              <a:t>F</a:t>
            </a:r>
            <a:r>
              <a:rPr lang="en-US" altLang="zh-CN" i="1" baseline="30000">
                <a:latin typeface="Times New Roman" pitchFamily="18" charset="0"/>
              </a:rPr>
              <a:t>+</a:t>
            </a:r>
            <a:r>
              <a:rPr lang="en-US" altLang="zh-CN">
                <a:latin typeface="Times New Roman" pitchFamily="18" charset="0"/>
              </a:rPr>
              <a:t> =</a:t>
            </a:r>
            <a:r>
              <a:rPr lang="en-US" altLang="zh-CN" i="1">
                <a:latin typeface="Times New Roman" pitchFamily="18" charset="0"/>
              </a:rPr>
              <a:t>ABCDE</a:t>
            </a:r>
            <a:r>
              <a:rPr lang="zh-CN" altLang="en-US">
                <a:latin typeface="Times New Roman" pitchFamily="18" charset="0"/>
              </a:rPr>
              <a:t>。</a:t>
            </a:r>
          </a:p>
        </p:txBody>
      </p:sp>
      <p:sp>
        <p:nvSpPr>
          <p:cNvPr id="3" name="灯片编号占位符 2"/>
          <p:cNvSpPr>
            <a:spLocks noGrp="1"/>
          </p:cNvSpPr>
          <p:nvPr>
            <p:ph type="sldNum" sz="quarter" idx="12"/>
          </p:nvPr>
        </p:nvSpPr>
        <p:spPr/>
        <p:txBody>
          <a:bodyPr/>
          <a:lstStyle/>
          <a:p>
            <a:pPr>
              <a:defRPr/>
            </a:pPr>
            <a:fld id="{18EC6636-5158-4362-A17E-EEFDABD80ABF}" type="slidenum">
              <a:rPr lang="en-US" altLang="zh-CN"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04800" y="819150"/>
            <a:ext cx="8610600" cy="822325"/>
          </a:xfrm>
          <a:prstGeom prst="rect">
            <a:avLst/>
          </a:prstGeom>
          <a:noFill/>
          <a:ln w="9525">
            <a:noFill/>
            <a:miter lim="800000"/>
            <a:headEnd/>
            <a:tailEnd/>
          </a:ln>
        </p:spPr>
        <p:txBody>
          <a:bodyPr>
            <a:spAutoFit/>
          </a:bodyPr>
          <a:lstStyle/>
          <a:p>
            <a:r>
              <a:rPr lang="zh-CN" altLang="en-US" dirty="0">
                <a:latin typeface="Times New Roman" pitchFamily="18" charset="0"/>
              </a:rPr>
              <a:t>例</a:t>
            </a: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R&lt; U, F &gt;, U = (A, B, C, G, H, I), F = {A</a:t>
            </a:r>
            <a:r>
              <a:rPr lang="en-US" altLang="zh-CN" dirty="0">
                <a:latin typeface="Times New Roman" pitchFamily="18" charset="0"/>
                <a:sym typeface="Symbol" pitchFamily="18" charset="2"/>
              </a:rPr>
              <a:t></a:t>
            </a:r>
            <a:r>
              <a:rPr lang="en-US" altLang="zh-CN" dirty="0">
                <a:latin typeface="Times New Roman" pitchFamily="18" charset="0"/>
              </a:rPr>
              <a:t>B, A</a:t>
            </a:r>
            <a:r>
              <a:rPr lang="en-US" altLang="zh-CN" dirty="0">
                <a:latin typeface="Times New Roman" pitchFamily="18" charset="0"/>
                <a:sym typeface="Symbol" pitchFamily="18" charset="2"/>
              </a:rPr>
              <a:t>C, CGH, CGI, BH},</a:t>
            </a:r>
            <a:r>
              <a:rPr lang="zh-CN" altLang="en-US" dirty="0">
                <a:latin typeface="Times New Roman" pitchFamily="18" charset="0"/>
                <a:sym typeface="Symbol" pitchFamily="18" charset="2"/>
              </a:rPr>
              <a:t>计算</a:t>
            </a:r>
            <a:r>
              <a:rPr lang="en-US" altLang="zh-CN" dirty="0">
                <a:latin typeface="Times New Roman" pitchFamily="18" charset="0"/>
                <a:sym typeface="Symbol" pitchFamily="18" charset="2"/>
              </a:rPr>
              <a:t>(AG)</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a:t>
            </a:r>
          </a:p>
        </p:txBody>
      </p:sp>
      <p:sp>
        <p:nvSpPr>
          <p:cNvPr id="99331" name="Text Box 3"/>
          <p:cNvSpPr txBox="1">
            <a:spLocks noChangeArrowheads="1"/>
          </p:cNvSpPr>
          <p:nvPr/>
        </p:nvSpPr>
        <p:spPr bwMode="auto">
          <a:xfrm>
            <a:off x="288925" y="1768475"/>
            <a:ext cx="8474075" cy="1223963"/>
          </a:xfrm>
          <a:prstGeom prst="rect">
            <a:avLst/>
          </a:prstGeom>
          <a:noFill/>
          <a:ln w="9525">
            <a:noFill/>
            <a:miter lim="800000"/>
            <a:headEnd/>
            <a:tailEnd/>
          </a:ln>
        </p:spPr>
        <p:txBody>
          <a:bodyPr>
            <a:spAutoFit/>
          </a:bodyPr>
          <a:lstStyle/>
          <a:p>
            <a:r>
              <a:rPr lang="en-US" altLang="zh-CN"/>
              <a:t>                </a:t>
            </a:r>
            <a:r>
              <a:rPr lang="zh-CN" altLang="en-US"/>
              <a:t>所用依赖：    </a:t>
            </a:r>
            <a:r>
              <a:rPr lang="en-US" altLang="zh-CN">
                <a:latin typeface="Times New Roman" pitchFamily="18" charset="0"/>
                <a:sym typeface="Symbol" pitchFamily="18" charset="2"/>
              </a:rPr>
              <a:t>X</a:t>
            </a:r>
            <a:r>
              <a:rPr lang="en-US" altLang="zh-CN" baseline="30000">
                <a:latin typeface="Times New Roman" pitchFamily="18" charset="0"/>
                <a:sym typeface="Symbol" pitchFamily="18" charset="2"/>
              </a:rPr>
              <a:t>i</a:t>
            </a:r>
          </a:p>
          <a:p>
            <a:r>
              <a:rPr lang="en-US" altLang="zh-CN">
                <a:latin typeface="Times New Roman" pitchFamily="18" charset="0"/>
                <a:sym typeface="Symbol" pitchFamily="18" charset="2"/>
              </a:rPr>
              <a:t>X</a:t>
            </a:r>
            <a:r>
              <a:rPr lang="en-US" altLang="zh-CN" baseline="30000">
                <a:latin typeface="Times New Roman" pitchFamily="18" charset="0"/>
                <a:sym typeface="Symbol" pitchFamily="18" charset="2"/>
              </a:rPr>
              <a:t>0</a:t>
            </a:r>
            <a:r>
              <a:rPr lang="en-US" altLang="zh-CN">
                <a:latin typeface="Times New Roman" pitchFamily="18" charset="0"/>
                <a:sym typeface="Symbol" pitchFamily="18" charset="2"/>
              </a:rPr>
              <a:t>=AG</a:t>
            </a:r>
            <a:r>
              <a:rPr lang="en-US" altLang="zh-CN">
                <a:sym typeface="Symbol" pitchFamily="18" charset="2"/>
              </a:rPr>
              <a:t>        </a:t>
            </a:r>
            <a:r>
              <a:rPr lang="en-US" altLang="zh-CN">
                <a:latin typeface="Times New Roman" pitchFamily="18" charset="0"/>
              </a:rPr>
              <a:t>A</a:t>
            </a:r>
            <a:r>
              <a:rPr lang="en-US" altLang="zh-CN">
                <a:latin typeface="Times New Roman" pitchFamily="18" charset="0"/>
                <a:sym typeface="Symbol" pitchFamily="18" charset="2"/>
              </a:rPr>
              <a:t></a:t>
            </a:r>
            <a:r>
              <a:rPr lang="en-US" altLang="zh-CN">
                <a:latin typeface="Times New Roman" pitchFamily="18" charset="0"/>
              </a:rPr>
              <a:t>B		AGB</a:t>
            </a:r>
            <a:r>
              <a:rPr lang="en-US" altLang="zh-CN">
                <a:latin typeface="Times New Roman" pitchFamily="18" charset="0"/>
                <a:sym typeface="Symbol" pitchFamily="18" charset="2"/>
              </a:rPr>
              <a:t> 	</a:t>
            </a:r>
          </a:p>
          <a:p>
            <a:pPr>
              <a:lnSpc>
                <a:spcPct val="90000"/>
              </a:lnSpc>
              <a:spcBef>
                <a:spcPct val="20000"/>
              </a:spcBef>
              <a:buClr>
                <a:schemeClr val="accent2"/>
              </a:buClr>
              <a:buFont typeface="Wingdings" pitchFamily="2" charset="2"/>
              <a:buNone/>
            </a:pPr>
            <a:r>
              <a:rPr lang="en-US" altLang="zh-CN">
                <a:latin typeface="Times New Roman" pitchFamily="18" charset="0"/>
                <a:sym typeface="Symbol" pitchFamily="18" charset="2"/>
              </a:rPr>
              <a:t>	           </a:t>
            </a:r>
            <a:r>
              <a:rPr lang="en-US" altLang="zh-CN">
                <a:latin typeface="Times New Roman" pitchFamily="18" charset="0"/>
              </a:rPr>
              <a:t>A</a:t>
            </a:r>
            <a:r>
              <a:rPr lang="en-US" altLang="zh-CN">
                <a:latin typeface="Times New Roman" pitchFamily="18" charset="0"/>
                <a:sym typeface="Symbol" pitchFamily="18" charset="2"/>
              </a:rPr>
              <a:t>C		AGBC</a:t>
            </a:r>
          </a:p>
        </p:txBody>
      </p:sp>
      <p:sp>
        <p:nvSpPr>
          <p:cNvPr id="99332" name="Rectangle 4"/>
          <p:cNvSpPr>
            <a:spLocks noChangeArrowheads="1"/>
          </p:cNvSpPr>
          <p:nvPr/>
        </p:nvSpPr>
        <p:spPr bwMode="auto">
          <a:xfrm>
            <a:off x="304800" y="3181350"/>
            <a:ext cx="8610600" cy="931863"/>
          </a:xfrm>
          <a:prstGeom prst="rect">
            <a:avLst/>
          </a:prstGeom>
          <a:noFill/>
          <a:ln w="9525">
            <a:noFill/>
            <a:miter lim="800000"/>
            <a:headEnd/>
            <a:tailEnd/>
          </a:ln>
        </p:spPr>
        <p:txBody>
          <a:bodyPr>
            <a:spAutoFit/>
          </a:bodyPr>
          <a:lstStyle/>
          <a:p>
            <a:pPr>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X</a:t>
            </a:r>
            <a:r>
              <a:rPr lang="en-US" altLang="zh-CN" baseline="30000" dirty="0">
                <a:latin typeface="Times New Roman" pitchFamily="18" charset="0"/>
                <a:sym typeface="Symbol" pitchFamily="18" charset="2"/>
              </a:rPr>
              <a:t>1</a:t>
            </a:r>
            <a:r>
              <a:rPr lang="en-US" altLang="zh-CN" dirty="0">
                <a:latin typeface="Times New Roman" pitchFamily="18" charset="0"/>
                <a:sym typeface="Symbol" pitchFamily="18" charset="2"/>
              </a:rPr>
              <a:t>=AGBC     CGH		AGBCH</a:t>
            </a:r>
          </a:p>
          <a:p>
            <a:pPr>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CGI		AGBCH I</a:t>
            </a:r>
            <a:endParaRPr lang="en-US" altLang="zh-CN" dirty="0">
              <a:latin typeface="Times New Roman" pitchFamily="18" charset="0"/>
            </a:endParaRPr>
          </a:p>
        </p:txBody>
      </p:sp>
      <p:sp>
        <p:nvSpPr>
          <p:cNvPr id="99333" name="Rectangle 5"/>
          <p:cNvSpPr>
            <a:spLocks noChangeArrowheads="1"/>
          </p:cNvSpPr>
          <p:nvPr/>
        </p:nvSpPr>
        <p:spPr bwMode="auto">
          <a:xfrm>
            <a:off x="381000" y="4400550"/>
            <a:ext cx="85344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sym typeface="Symbol" pitchFamily="18" charset="2"/>
              </a:rPr>
              <a:t>(AG)</a:t>
            </a:r>
            <a:r>
              <a:rPr lang="en-US" altLang="zh-CN" baseline="-25000">
                <a:latin typeface="Times New Roman" pitchFamily="18" charset="0"/>
                <a:sym typeface="Symbol" pitchFamily="18" charset="2"/>
              </a:rPr>
              <a:t>F</a:t>
            </a:r>
            <a:r>
              <a:rPr lang="en-US" altLang="zh-CN" baseline="30000">
                <a:latin typeface="Times New Roman" pitchFamily="18" charset="0"/>
                <a:sym typeface="Symbol" pitchFamily="18" charset="2"/>
              </a:rPr>
              <a:t>+</a:t>
            </a:r>
            <a:r>
              <a:rPr lang="en-US" altLang="zh-CN">
                <a:latin typeface="Times New Roman" pitchFamily="18" charset="0"/>
              </a:rPr>
              <a:t>=         ABCGHI</a:t>
            </a:r>
          </a:p>
        </p:txBody>
      </p:sp>
      <p:sp>
        <p:nvSpPr>
          <p:cNvPr id="6" name="灯片编号占位符 5"/>
          <p:cNvSpPr>
            <a:spLocks noGrp="1"/>
          </p:cNvSpPr>
          <p:nvPr>
            <p:ph type="sldNum" sz="quarter" idx="12"/>
          </p:nvPr>
        </p:nvSpPr>
        <p:spPr/>
        <p:txBody>
          <a:bodyPr/>
          <a:lstStyle/>
          <a:p>
            <a:pPr>
              <a:defRPr/>
            </a:pPr>
            <a:fld id="{AE356347-088E-45CF-B7F1-6774EB7F8B9C}" type="slidenum">
              <a:rPr lang="en-US" altLang="zh-CN" smtClean="0"/>
              <a:pPr>
                <a:defRPr/>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0-#ppt_w/2"/>
                                          </p:val>
                                        </p:tav>
                                        <p:tav tm="100000">
                                          <p:val>
                                            <p:strVal val="#ppt_x"/>
                                          </p:val>
                                        </p:tav>
                                      </p:tavLst>
                                    </p:anim>
                                    <p:anim calcmode="lin" valueType="num">
                                      <p:cBhvr additive="base">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2"/>
                                        </p:tgtEl>
                                        <p:attrNameLst>
                                          <p:attrName>style.visibility</p:attrName>
                                        </p:attrNameLst>
                                      </p:cBhvr>
                                      <p:to>
                                        <p:strVal val="visible"/>
                                      </p:to>
                                    </p:set>
                                    <p:anim calcmode="lin" valueType="num">
                                      <p:cBhvr additive="base">
                                        <p:cTn id="13" dur="500" fill="hold"/>
                                        <p:tgtEl>
                                          <p:spTgt spid="99332"/>
                                        </p:tgtEl>
                                        <p:attrNameLst>
                                          <p:attrName>ppt_x</p:attrName>
                                        </p:attrNameLst>
                                      </p:cBhvr>
                                      <p:tavLst>
                                        <p:tav tm="0">
                                          <p:val>
                                            <p:strVal val="0-#ppt_w/2"/>
                                          </p:val>
                                        </p:tav>
                                        <p:tav tm="100000">
                                          <p:val>
                                            <p:strVal val="#ppt_x"/>
                                          </p:val>
                                        </p:tav>
                                      </p:tavLst>
                                    </p:anim>
                                    <p:anim calcmode="lin" valueType="num">
                                      <p:cBhvr additive="base">
                                        <p:cTn id="14"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333"/>
                                        </p:tgtEl>
                                        <p:attrNameLst>
                                          <p:attrName>style.visibility</p:attrName>
                                        </p:attrNameLst>
                                      </p:cBhvr>
                                      <p:to>
                                        <p:strVal val="visible"/>
                                      </p:to>
                                    </p:set>
                                    <p:anim calcmode="lin" valueType="num">
                                      <p:cBhvr additive="base">
                                        <p:cTn id="19" dur="500" fill="hold"/>
                                        <p:tgtEl>
                                          <p:spTgt spid="99333"/>
                                        </p:tgtEl>
                                        <p:attrNameLst>
                                          <p:attrName>ppt_x</p:attrName>
                                        </p:attrNameLst>
                                      </p:cBhvr>
                                      <p:tavLst>
                                        <p:tav tm="0">
                                          <p:val>
                                            <p:strVal val="0-#ppt_w/2"/>
                                          </p:val>
                                        </p:tav>
                                        <p:tav tm="100000">
                                          <p:val>
                                            <p:strVal val="#ppt_x"/>
                                          </p:val>
                                        </p:tav>
                                      </p:tavLst>
                                    </p:anim>
                                    <p:anim calcmode="lin" valueType="num">
                                      <p:cBhvr additive="base">
                                        <p:cTn id="20"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2" grpId="0" autoUpdateAnimBg="0"/>
      <p:bldP spid="9933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12725" y="833438"/>
            <a:ext cx="8550275" cy="1150937"/>
          </a:xfrm>
          <a:prstGeom prst="rect">
            <a:avLst/>
          </a:prstGeom>
          <a:noFill/>
          <a:ln w="9525">
            <a:noFill/>
            <a:miter lim="800000"/>
            <a:headEnd/>
            <a:tailEnd/>
          </a:ln>
        </p:spPr>
        <p:txBody>
          <a:bodyPr>
            <a:spAutoFit/>
          </a:bodyPr>
          <a:lstStyle/>
          <a:p>
            <a:pPr>
              <a:lnSpc>
                <a:spcPct val="90000"/>
              </a:lnSpc>
              <a:spcBef>
                <a:spcPct val="2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3</a:t>
            </a:r>
          </a:p>
          <a:p>
            <a:pPr lvl="1">
              <a:lnSpc>
                <a:spcPct val="90000"/>
              </a:lnSpc>
              <a:spcBef>
                <a:spcPct val="20000"/>
              </a:spcBef>
              <a:buClr>
                <a:schemeClr val="accent2"/>
              </a:buClr>
              <a:buFont typeface="Wingdings" pitchFamily="2" charset="2"/>
              <a:buNone/>
            </a:pPr>
            <a:r>
              <a:rPr lang="en-US" altLang="zh-CN" dirty="0">
                <a:latin typeface="Times New Roman" pitchFamily="18" charset="0"/>
              </a:rPr>
              <a:t>	R&lt; U, F &gt;, U = (A, B, C, D, E, G), F = {A</a:t>
            </a:r>
            <a:r>
              <a:rPr lang="en-US" altLang="zh-CN" dirty="0">
                <a:latin typeface="Times New Roman" pitchFamily="18" charset="0"/>
                <a:sym typeface="Symbol" pitchFamily="18" charset="2"/>
              </a:rPr>
              <a:t>E</a:t>
            </a:r>
            <a:r>
              <a:rPr lang="en-US" altLang="zh-CN" dirty="0">
                <a:latin typeface="Times New Roman" pitchFamily="18" charset="0"/>
              </a:rPr>
              <a:t>, BE</a:t>
            </a:r>
            <a:r>
              <a:rPr lang="en-US" altLang="zh-CN" dirty="0">
                <a:latin typeface="Times New Roman" pitchFamily="18" charset="0"/>
                <a:sym typeface="Symbol" pitchFamily="18" charset="2"/>
              </a:rPr>
              <a:t>AG, CEA, GD},</a:t>
            </a:r>
            <a:r>
              <a:rPr lang="zh-CN" altLang="en-US" dirty="0">
                <a:latin typeface="Times New Roman" pitchFamily="18" charset="0"/>
                <a:sym typeface="Symbol" pitchFamily="18" charset="2"/>
              </a:rPr>
              <a:t>计算</a:t>
            </a: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a:t>
            </a:r>
            <a:endParaRPr lang="en-US" altLang="zh-CN" dirty="0"/>
          </a:p>
        </p:txBody>
      </p:sp>
      <p:sp>
        <p:nvSpPr>
          <p:cNvPr id="100355" name="Text Box 3"/>
          <p:cNvSpPr txBox="1">
            <a:spLocks noChangeArrowheads="1"/>
          </p:cNvSpPr>
          <p:nvPr/>
        </p:nvSpPr>
        <p:spPr bwMode="auto">
          <a:xfrm>
            <a:off x="0" y="2219591"/>
            <a:ext cx="8626475" cy="1791260"/>
          </a:xfrm>
          <a:prstGeom prst="rect">
            <a:avLst/>
          </a:prstGeom>
          <a:noFill/>
          <a:ln w="9525">
            <a:noFill/>
            <a:miter lim="800000"/>
            <a:headEnd/>
            <a:tailEnd/>
          </a:ln>
        </p:spPr>
        <p:txBody>
          <a:bodyPr>
            <a:spAutoFit/>
          </a:bodyPr>
          <a:lstStyle/>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所用依赖                   </a:t>
            </a: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a:t>
            </a:r>
            <a:endParaRPr lang="en-US" altLang="zh-CN" dirty="0">
              <a:latin typeface="Times New Roman" pitchFamily="18" charset="0"/>
              <a:sym typeface="Symbol" pitchFamily="18" charset="2"/>
            </a:endParaRPr>
          </a:p>
          <a:p>
            <a:pPr>
              <a:lnSpc>
                <a:spcPct val="90000"/>
              </a:lnSpc>
              <a:spcBef>
                <a:spcPct val="60000"/>
              </a:spcBef>
              <a:buClr>
                <a:schemeClr val="accent2"/>
              </a:buClr>
              <a:buFont typeface="Wingdings" pitchFamily="2" charset="2"/>
              <a:buNone/>
            </a:pP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E</a:t>
            </a:r>
            <a:r>
              <a:rPr lang="en-US" altLang="zh-CN" dirty="0">
                <a:latin typeface="Times New Roman" pitchFamily="18" charset="0"/>
              </a:rPr>
              <a:t>		ABE</a:t>
            </a:r>
            <a:r>
              <a:rPr lang="en-US" altLang="zh-CN" dirty="0">
                <a:latin typeface="Times New Roman" pitchFamily="18" charset="0"/>
                <a:sym typeface="Symbol" pitchFamily="18" charset="2"/>
              </a:rPr>
              <a:t> 	</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BEAG		ABEG</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GD		ABEGD</a:t>
            </a:r>
            <a:endParaRPr lang="en-US" altLang="zh-CN" dirty="0"/>
          </a:p>
        </p:txBody>
      </p:sp>
      <p:sp>
        <p:nvSpPr>
          <p:cNvPr id="4" name="灯片编号占位符 3"/>
          <p:cNvSpPr>
            <a:spLocks noGrp="1"/>
          </p:cNvSpPr>
          <p:nvPr>
            <p:ph type="sldNum" sz="quarter" idx="12"/>
          </p:nvPr>
        </p:nvSpPr>
        <p:spPr/>
        <p:txBody>
          <a:bodyPr/>
          <a:lstStyle/>
          <a:p>
            <a:pPr>
              <a:defRPr/>
            </a:pPr>
            <a:fld id="{0826B72B-7053-4C42-8F2A-DA7F0F4B234A}" type="slidenum">
              <a:rPr lang="en-US" altLang="zh-CN" smtClean="0"/>
              <a:pPr>
                <a:defRPr/>
              </a:pPr>
              <a:t>59</a:t>
            </a:fld>
            <a:endParaRPr lang="en-US" altLang="zh-CN"/>
          </a:p>
        </p:txBody>
      </p:sp>
      <p:sp>
        <p:nvSpPr>
          <p:cNvPr id="5" name="圆角矩形标注 4"/>
          <p:cNvSpPr/>
          <p:nvPr/>
        </p:nvSpPr>
        <p:spPr>
          <a:xfrm>
            <a:off x="5598271" y="4227401"/>
            <a:ext cx="1785950" cy="857256"/>
          </a:xfrm>
          <a:prstGeom prst="wedgeRoundRectCallout">
            <a:avLst>
              <a:gd name="adj1" fmla="val -71887"/>
              <a:gd name="adj2" fmla="val 69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再无函数依赖可用</a:t>
            </a:r>
          </a:p>
        </p:txBody>
      </p:sp>
      <p:sp>
        <p:nvSpPr>
          <p:cNvPr id="2" name="矩形 1"/>
          <p:cNvSpPr/>
          <p:nvPr/>
        </p:nvSpPr>
        <p:spPr>
          <a:xfrm>
            <a:off x="2195736" y="5301208"/>
            <a:ext cx="3402535" cy="424732"/>
          </a:xfrm>
          <a:prstGeom prst="rect">
            <a:avLst/>
          </a:prstGeom>
        </p:spPr>
        <p:txBody>
          <a:bodyPr wrap="none">
            <a:spAutoFit/>
          </a:bodyPr>
          <a:lstStyle/>
          <a:p>
            <a:pPr>
              <a:lnSpc>
                <a:spcPct val="90000"/>
              </a:lnSpc>
              <a:spcBef>
                <a:spcPct val="40000"/>
              </a:spcBef>
              <a:buClr>
                <a:schemeClr val="accent2"/>
              </a:buClr>
              <a:buFont typeface="Wingdings" pitchFamily="2" charset="2"/>
              <a:buNone/>
            </a:pP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  </a:t>
            </a:r>
            <a:r>
              <a:rPr lang="en-US" altLang="zh-CN" dirty="0">
                <a:latin typeface="Times New Roman" pitchFamily="18" charset="0"/>
                <a:sym typeface="Symbol" pitchFamily="18" charset="2"/>
              </a:rPr>
              <a:t>	=  </a:t>
            </a:r>
            <a:r>
              <a:rPr lang="en-US" altLang="zh-CN" dirty="0">
                <a:solidFill>
                  <a:srgbClr val="FF3300"/>
                </a:solidFill>
                <a:latin typeface="Times New Roman" pitchFamily="18" charset="0"/>
              </a:rPr>
              <a:t>ABEGD</a:t>
            </a:r>
            <a:endParaRPr lang="en-US" altLang="zh-CN" dirty="0"/>
          </a:p>
        </p:txBody>
      </p:sp>
      <p:sp>
        <p:nvSpPr>
          <p:cNvPr id="7" name="AutoShape 3"/>
          <p:cNvSpPr>
            <a:spLocks noChangeArrowheads="1"/>
          </p:cNvSpPr>
          <p:nvPr/>
        </p:nvSpPr>
        <p:spPr bwMode="auto">
          <a:xfrm>
            <a:off x="8089900" y="429725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圆角矩形标注 7"/>
          <p:cNvSpPr/>
          <p:nvPr/>
        </p:nvSpPr>
        <p:spPr>
          <a:xfrm>
            <a:off x="6084168" y="5513574"/>
            <a:ext cx="1785950" cy="857256"/>
          </a:xfrm>
          <a:prstGeom prst="wedgeRoundRectCallout">
            <a:avLst>
              <a:gd name="adj1" fmla="val -71887"/>
              <a:gd name="adj2" fmla="val 69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a:t>
            </a:r>
            <a:r>
              <a:rPr lang="zh-CN" altLang="en-US" dirty="0"/>
              <a:t>属性有无特殊之处？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0-#ppt_w/2"/>
                                          </p:val>
                                        </p:tav>
                                        <p:tav tm="100000">
                                          <p:val>
                                            <p:strVal val="#ppt_x"/>
                                          </p:val>
                                        </p:tav>
                                      </p:tavLst>
                                    </p:anim>
                                    <p:anim calcmode="lin" valueType="num">
                                      <p:cBhvr additive="base">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5" grpId="0" animBg="1"/>
      <p:bldP spid="2"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46050" y="136525"/>
            <a:ext cx="8931275" cy="6494085"/>
          </a:xfrm>
          <a:prstGeom prst="rect">
            <a:avLst/>
          </a:prstGeom>
          <a:noFill/>
          <a:ln w="9525">
            <a:noFill/>
            <a:miter lim="800000"/>
            <a:headEnd/>
            <a:tailEnd/>
          </a:ln>
        </p:spPr>
        <p:txBody>
          <a:bodyPr>
            <a:spAutoFit/>
          </a:bodyPr>
          <a:lstStyle/>
          <a:p>
            <a:r>
              <a:rPr lang="zh-CN" altLang="en-US" sz="2800" b="1" dirty="0">
                <a:ea typeface="黑体" pitchFamily="49" charset="-122"/>
              </a:rPr>
              <a:t>平凡函数依赖</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设有关系模式</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都是</a:t>
            </a:r>
            <a:r>
              <a:rPr lang="en-US" altLang="zh-CN" dirty="0"/>
              <a:t>U</a:t>
            </a:r>
            <a:r>
              <a:rPr lang="zh-CN" altLang="en-US" dirty="0">
                <a:latin typeface="Times New Roman" pitchFamily="18" charset="0"/>
              </a:rPr>
              <a:t>的子集，若</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r>
              <a:rPr lang="en-US" altLang="zh-CN" dirty="0">
                <a:solidFill>
                  <a:srgbClr val="FF0000"/>
                </a:solidFill>
              </a:rPr>
              <a:t>y</a:t>
            </a:r>
            <a:r>
              <a:rPr lang="en-US" altLang="zh-CN" dirty="0">
                <a:solidFill>
                  <a:srgbClr val="FF0000"/>
                </a:solidFill>
                <a:sym typeface="Symbol" pitchFamily="18" charset="2"/>
              </a:rPr>
              <a:t></a:t>
            </a:r>
            <a:r>
              <a:rPr lang="en-US" altLang="zh-CN" dirty="0">
                <a:solidFill>
                  <a:srgbClr val="FF0000"/>
                </a:solidFill>
              </a:rPr>
              <a:t>x</a:t>
            </a:r>
            <a:r>
              <a:rPr lang="zh-CN" altLang="en-US" dirty="0">
                <a:latin typeface="Times New Roman" pitchFamily="18" charset="0"/>
              </a:rPr>
              <a:t>，则称</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是平凡函数依赖。</a:t>
            </a:r>
            <a:endParaRPr lang="zh-CN" altLang="en-US" dirty="0"/>
          </a:p>
          <a:p>
            <a:r>
              <a:rPr lang="en-US" altLang="zh-CN" dirty="0"/>
              <a:t>(SNO</a:t>
            </a:r>
            <a:r>
              <a:rPr lang="zh-CN" altLang="en-US"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t>CNO</a:t>
            </a:r>
          </a:p>
          <a:p>
            <a:r>
              <a:rPr lang="en-US" altLang="zh-CN" dirty="0"/>
              <a:t>CNO </a:t>
            </a:r>
            <a:r>
              <a:rPr lang="en-US" altLang="zh-CN" dirty="0">
                <a:sym typeface="Symbol" pitchFamily="18" charset="2"/>
              </a:rPr>
              <a:t></a:t>
            </a:r>
            <a:r>
              <a:rPr lang="en-US" altLang="zh-CN" dirty="0"/>
              <a:t>(SNO</a:t>
            </a:r>
            <a:r>
              <a:rPr lang="zh-CN" altLang="en-US" dirty="0">
                <a:latin typeface="Times New Roman" pitchFamily="18" charset="0"/>
              </a:rPr>
              <a:t>，</a:t>
            </a:r>
            <a:r>
              <a:rPr lang="en-US" altLang="zh-CN" dirty="0"/>
              <a:t>CNO)</a:t>
            </a:r>
          </a:p>
          <a:p>
            <a:pPr algn="just"/>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pPr algn="just"/>
            <a:r>
              <a:rPr lang="zh-CN" altLang="en-US" dirty="0">
                <a:solidFill>
                  <a:srgbClr val="FF0000"/>
                </a:solidFill>
                <a:latin typeface="Times New Roman" pitchFamily="18" charset="0"/>
              </a:rPr>
              <a:t>对任何</a:t>
            </a:r>
            <a:r>
              <a:rPr lang="en-US" altLang="zh-CN" dirty="0">
                <a:solidFill>
                  <a:srgbClr val="FF0000"/>
                </a:solidFill>
              </a:rPr>
              <a:t>R</a:t>
            </a:r>
            <a:r>
              <a:rPr lang="zh-CN" altLang="en-US" dirty="0">
                <a:solidFill>
                  <a:srgbClr val="FF0000"/>
                </a:solidFill>
                <a:latin typeface="Times New Roman" pitchFamily="18" charset="0"/>
              </a:rPr>
              <a:t>，平凡函数依赖总是成立的。</a:t>
            </a:r>
          </a:p>
          <a:p>
            <a:pPr algn="just"/>
            <a:endParaRPr lang="zh-CN" altLang="en-US" dirty="0"/>
          </a:p>
          <a:p>
            <a:pPr algn="just"/>
            <a:r>
              <a:rPr lang="zh-CN" altLang="en-US" sz="2800" b="1" dirty="0">
                <a:ea typeface="黑体" pitchFamily="49" charset="-122"/>
              </a:rPr>
              <a:t>非平凡函数依赖</a:t>
            </a:r>
            <a:endParaRPr lang="en-US" altLang="zh-CN" sz="2800" b="1" dirty="0">
              <a:ea typeface="黑体" pitchFamily="49" charset="-122"/>
            </a:endParaRPr>
          </a:p>
          <a:p>
            <a:pPr algn="just"/>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pPr algn="just"/>
            <a:r>
              <a:rPr lang="zh-CN" altLang="en-US" dirty="0">
                <a:latin typeface="Times New Roman" pitchFamily="18" charset="0"/>
              </a:rPr>
              <a:t>设有关系模式</a:t>
            </a:r>
            <a:r>
              <a:rPr lang="zh-CN" altLang="en-US" dirty="0"/>
              <a:t> </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的子集，如果</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，但</a:t>
            </a:r>
            <a:r>
              <a:rPr lang="en-US" altLang="zh-CN" dirty="0"/>
              <a:t>y</a:t>
            </a:r>
            <a:r>
              <a:rPr lang="en-US" altLang="zh-CN" dirty="0">
                <a:latin typeface="Lucida Sans Unicode"/>
              </a:rPr>
              <a:t>⊈</a:t>
            </a:r>
            <a:r>
              <a:rPr lang="en-US" altLang="zh-CN" dirty="0"/>
              <a:t>x</a:t>
            </a:r>
            <a:r>
              <a:rPr lang="zh-CN" altLang="en-US" dirty="0">
                <a:latin typeface="Times New Roman" pitchFamily="18" charset="0"/>
              </a:rPr>
              <a:t>，则称</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是非平凡函数依赖。</a:t>
            </a:r>
            <a:endParaRPr lang="zh-CN" altLang="en-US" dirty="0"/>
          </a:p>
          <a:p>
            <a:pPr algn="just"/>
            <a:r>
              <a:rPr lang="en-US" altLang="zh-CN" dirty="0"/>
              <a:t>CNO</a:t>
            </a:r>
            <a:r>
              <a:rPr lang="en-US" altLang="zh-CN" dirty="0">
                <a:latin typeface="Times New Roman" pitchFamily="18" charset="0"/>
                <a:sym typeface="Symbol" pitchFamily="18" charset="2"/>
              </a:rPr>
              <a:t></a:t>
            </a:r>
            <a:r>
              <a:rPr lang="en-US" altLang="zh-CN" dirty="0"/>
              <a:t>NM	NM </a:t>
            </a:r>
            <a:r>
              <a:rPr lang="en-US" altLang="zh-CN" dirty="0">
                <a:latin typeface="Lucida Sans Unicode"/>
              </a:rPr>
              <a:t>⊈</a:t>
            </a:r>
            <a:r>
              <a:rPr lang="en-US" altLang="zh-CN" dirty="0"/>
              <a:t> CNO</a:t>
            </a:r>
            <a:r>
              <a:rPr lang="zh-CN" altLang="en-US" dirty="0">
                <a:latin typeface="Times New Roman" pitchFamily="18" charset="0"/>
              </a:rPr>
              <a:t>，   非平凡函数依赖</a:t>
            </a:r>
            <a:endParaRPr lang="en-US" altLang="zh-CN" dirty="0"/>
          </a:p>
          <a:p>
            <a:pPr algn="just"/>
            <a:r>
              <a:rPr lang="en-US" altLang="zh-CN" dirty="0"/>
              <a:t>(SNO</a:t>
            </a:r>
            <a:r>
              <a:rPr lang="zh-CN" altLang="en-US"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t>GRADE	GRADE</a:t>
            </a:r>
            <a:r>
              <a:rPr lang="en-US" altLang="zh-CN" dirty="0">
                <a:latin typeface="Lucida Sans Unicode"/>
              </a:rPr>
              <a:t>⊈</a:t>
            </a:r>
            <a:r>
              <a:rPr lang="en-US" altLang="zh-CN" dirty="0"/>
              <a:t>(SNO</a:t>
            </a:r>
            <a:r>
              <a:rPr lang="zh-CN" altLang="en-US" dirty="0">
                <a:latin typeface="Times New Roman" pitchFamily="18" charset="0"/>
              </a:rPr>
              <a:t>，</a:t>
            </a:r>
            <a:r>
              <a:rPr lang="en-US" altLang="zh-CN" dirty="0"/>
              <a:t>CNM)</a:t>
            </a:r>
            <a:r>
              <a:rPr lang="zh-CN" altLang="en-US" dirty="0">
                <a:latin typeface="Times New Roman" pitchFamily="18" charset="0"/>
              </a:rPr>
              <a:t> </a:t>
            </a:r>
            <a:endParaRPr lang="en-US" altLang="zh-CN" dirty="0">
              <a:latin typeface="Times New Roman" pitchFamily="18" charset="0"/>
            </a:endParaRPr>
          </a:p>
          <a:p>
            <a:pPr algn="just"/>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zh-CN" altLang="en-US" dirty="0">
                <a:solidFill>
                  <a:srgbClr val="FF0000"/>
                </a:solidFill>
                <a:latin typeface="宋体" pitchFamily="2" charset="-122"/>
              </a:rPr>
              <a:t>若未特别声明，今后总是讨论非平凡函数依赖。</a:t>
            </a:r>
            <a:endParaRPr lang="en-US" altLang="zh-CN" dirty="0"/>
          </a:p>
        </p:txBody>
      </p:sp>
      <p:sp>
        <p:nvSpPr>
          <p:cNvPr id="37891" name="Rectangle 4"/>
          <p:cNvSpPr>
            <a:spLocks noChangeArrowheads="1"/>
          </p:cNvSpPr>
          <p:nvPr/>
        </p:nvSpPr>
        <p:spPr bwMode="auto">
          <a:xfrm>
            <a:off x="4505325" y="3362325"/>
            <a:ext cx="9144000" cy="0"/>
          </a:xfrm>
          <a:prstGeom prst="rect">
            <a:avLst/>
          </a:prstGeom>
          <a:noFill/>
          <a:ln w="9525">
            <a:noFill/>
            <a:miter lim="800000"/>
            <a:headEnd/>
            <a:tailEnd/>
          </a:ln>
        </p:spPr>
        <p:txBody>
          <a:bodyPr>
            <a:spAutoFit/>
          </a:bodyPr>
          <a:lstStyle/>
          <a:p>
            <a:endParaRPr lang="zh-CN" altLang="en-US"/>
          </a:p>
        </p:txBody>
      </p:sp>
      <p:sp>
        <p:nvSpPr>
          <p:cNvPr id="37892" name="Rectangle 7"/>
          <p:cNvSpPr>
            <a:spLocks noChangeArrowheads="1"/>
          </p:cNvSpPr>
          <p:nvPr/>
        </p:nvSpPr>
        <p:spPr bwMode="auto">
          <a:xfrm>
            <a:off x="4505325" y="3362325"/>
            <a:ext cx="9144000" cy="0"/>
          </a:xfrm>
          <a:prstGeom prst="rect">
            <a:avLst/>
          </a:prstGeom>
          <a:noFill/>
          <a:ln w="9525">
            <a:noFill/>
            <a:miter lim="800000"/>
            <a:headEnd/>
            <a:tailEnd/>
          </a:ln>
        </p:spPr>
        <p:txBody>
          <a:bodyPr>
            <a:spAutoFit/>
          </a:bodyPr>
          <a:lstStyle/>
          <a:p>
            <a:endParaRPr lang="zh-CN" altLang="en-US"/>
          </a:p>
        </p:txBody>
      </p:sp>
      <p:sp>
        <p:nvSpPr>
          <p:cNvPr id="5" name="灯片编号占位符 4"/>
          <p:cNvSpPr>
            <a:spLocks noGrp="1"/>
          </p:cNvSpPr>
          <p:nvPr>
            <p:ph type="sldNum" sz="quarter" idx="12"/>
          </p:nvPr>
        </p:nvSpPr>
        <p:spPr/>
        <p:txBody>
          <a:bodyPr/>
          <a:lstStyle/>
          <a:p>
            <a:pPr>
              <a:defRPr/>
            </a:pPr>
            <a:fld id="{8B1876C9-15D2-4C8E-8064-7F6A91392484}" type="slidenum">
              <a:rPr lang="en-US" altLang="zh-CN" smtClean="0"/>
              <a:pPr>
                <a:defRPr/>
              </a:pPr>
              <a:t>6</a:t>
            </a:fld>
            <a:endParaRPr lang="en-US" altLang="zh-CN" dirty="0"/>
          </a:p>
        </p:txBody>
      </p:sp>
      <p:sp>
        <p:nvSpPr>
          <p:cNvPr id="2" name="对话气泡: 圆角矩形 1">
            <a:extLst>
              <a:ext uri="{FF2B5EF4-FFF2-40B4-BE49-F238E27FC236}">
                <a16:creationId xmlns:a16="http://schemas.microsoft.com/office/drawing/2014/main" id="{B0C86098-5C29-4A77-A143-367F8E513B80}"/>
              </a:ext>
            </a:extLst>
          </p:cNvPr>
          <p:cNvSpPr/>
          <p:nvPr/>
        </p:nvSpPr>
        <p:spPr>
          <a:xfrm>
            <a:off x="6012160" y="5800176"/>
            <a:ext cx="2736304" cy="365125"/>
          </a:xfrm>
          <a:prstGeom prst="wedgeRoundRectCallout">
            <a:avLst>
              <a:gd name="adj1" fmla="val -87833"/>
              <a:gd name="adj2" fmla="val -628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Times New Roman" pitchFamily="18" charset="0"/>
              </a:rPr>
              <a:t>非平凡函数依赖</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88925" y="730250"/>
            <a:ext cx="8702675" cy="1377878"/>
          </a:xfrm>
          <a:prstGeom prst="rect">
            <a:avLst/>
          </a:prstGeom>
          <a:noFill/>
          <a:ln w="9525">
            <a:noFill/>
            <a:miter lim="800000"/>
            <a:headEnd/>
            <a:tailEnd/>
          </a:ln>
        </p:spPr>
        <p:txBody>
          <a:bodyPr>
            <a:spAutoFit/>
          </a:bodyPr>
          <a:lstStyle/>
          <a:p>
            <a:pPr>
              <a:lnSpc>
                <a:spcPct val="120000"/>
              </a:lnSpc>
            </a:pPr>
            <a:r>
              <a:rPr lang="zh-CN" altLang="en-US" dirty="0"/>
              <a:t>综上所述：能够在足够少的时间内求出属性集</a:t>
            </a:r>
            <a:r>
              <a:rPr lang="en-US" altLang="zh-CN" dirty="0"/>
              <a:t>X</a:t>
            </a:r>
            <a:r>
              <a:rPr lang="zh-CN" altLang="en-US" dirty="0"/>
              <a:t>关于函数依赖集</a:t>
            </a:r>
            <a:r>
              <a:rPr lang="en-US" altLang="zh-CN" dirty="0"/>
              <a:t>F</a:t>
            </a:r>
            <a:r>
              <a:rPr lang="zh-CN" altLang="en-US" dirty="0"/>
              <a:t>的闭包，从而有效的判断某个函数依赖</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能否由</a:t>
            </a:r>
            <a:r>
              <a:rPr lang="en-US" altLang="zh-CN" dirty="0">
                <a:latin typeface="Arial" pitchFamily="34" charset="0"/>
              </a:rPr>
              <a:t>Armstrong</a:t>
            </a:r>
            <a:r>
              <a:rPr lang="zh-CN" altLang="en-US" dirty="0">
                <a:latin typeface="Arial" pitchFamily="34" charset="0"/>
              </a:rPr>
              <a:t>公理系统导出。</a:t>
            </a:r>
            <a:endParaRPr lang="en-US" altLang="zh-CN" dirty="0">
              <a:latin typeface="Arial" pitchFamily="34" charset="0"/>
            </a:endParaRPr>
          </a:p>
        </p:txBody>
      </p:sp>
      <p:sp>
        <p:nvSpPr>
          <p:cNvPr id="76804" name="Text Box 4"/>
          <p:cNvSpPr txBox="1">
            <a:spLocks noChangeArrowheads="1"/>
          </p:cNvSpPr>
          <p:nvPr/>
        </p:nvSpPr>
        <p:spPr bwMode="auto">
          <a:xfrm>
            <a:off x="228600" y="2511128"/>
            <a:ext cx="8778875" cy="1421928"/>
          </a:xfrm>
          <a:prstGeom prst="rect">
            <a:avLst/>
          </a:prstGeom>
          <a:noFill/>
          <a:ln w="9525">
            <a:noFill/>
            <a:miter lim="800000"/>
            <a:headEnd/>
            <a:tailEnd/>
          </a:ln>
        </p:spPr>
        <p:txBody>
          <a:bodyPr>
            <a:spAutoFit/>
          </a:bodyPr>
          <a:lstStyle/>
          <a:p>
            <a:pPr>
              <a:lnSpc>
                <a:spcPct val="120000"/>
              </a:lnSpc>
            </a:pPr>
            <a:r>
              <a:rPr lang="zh-CN" altLang="en-US" dirty="0">
                <a:solidFill>
                  <a:srgbClr val="FF0000"/>
                </a:solidFill>
                <a:latin typeface="Arial" pitchFamily="34" charset="0"/>
              </a:rPr>
              <a:t>课外阅读内容：证明</a:t>
            </a:r>
            <a:r>
              <a:rPr lang="en-US" altLang="zh-CN" dirty="0">
                <a:solidFill>
                  <a:srgbClr val="FF0000"/>
                </a:solidFill>
                <a:latin typeface="Arial" pitchFamily="34" charset="0"/>
              </a:rPr>
              <a:t>Armstrong</a:t>
            </a:r>
            <a:r>
              <a:rPr lang="zh-CN" altLang="en-US" dirty="0">
                <a:solidFill>
                  <a:srgbClr val="FF0000"/>
                </a:solidFill>
                <a:latin typeface="Arial" pitchFamily="34" charset="0"/>
              </a:rPr>
              <a:t>公理系统的完备性</a:t>
            </a:r>
          </a:p>
          <a:p>
            <a:pPr>
              <a:lnSpc>
                <a:spcPct val="120000"/>
              </a:lnSpc>
            </a:pPr>
            <a:r>
              <a:rPr lang="en-US" altLang="zh-CN" dirty="0">
                <a:solidFill>
                  <a:srgbClr val="FF0000"/>
                </a:solidFill>
                <a:latin typeface="Arial" pitchFamily="34" charset="0"/>
              </a:rPr>
              <a:t>——</a:t>
            </a:r>
            <a:r>
              <a:rPr lang="zh-CN" altLang="en-US" dirty="0">
                <a:solidFill>
                  <a:srgbClr val="FF0000"/>
                </a:solidFill>
                <a:latin typeface="Arial" pitchFamily="34" charset="0"/>
              </a:rPr>
              <a:t>每个</a:t>
            </a:r>
            <a:r>
              <a:rPr lang="en-US" altLang="zh-CN" dirty="0">
                <a:solidFill>
                  <a:srgbClr val="FF0000"/>
                </a:solidFill>
                <a:latin typeface="Arial" pitchFamily="34" charset="0"/>
              </a:rPr>
              <a:t>F</a:t>
            </a:r>
            <a:r>
              <a:rPr lang="zh-CN" altLang="en-US" dirty="0">
                <a:solidFill>
                  <a:srgbClr val="FF0000"/>
                </a:solidFill>
                <a:latin typeface="Arial" pitchFamily="34" charset="0"/>
              </a:rPr>
              <a:t>逻辑蕴涵的函数依赖都能够由</a:t>
            </a:r>
            <a:r>
              <a:rPr lang="en-US" altLang="zh-CN" dirty="0">
                <a:solidFill>
                  <a:srgbClr val="FF0000"/>
                </a:solidFill>
                <a:latin typeface="Arial" pitchFamily="34" charset="0"/>
              </a:rPr>
              <a:t>Armstrong</a:t>
            </a:r>
            <a:r>
              <a:rPr lang="zh-CN" altLang="en-US" dirty="0">
                <a:solidFill>
                  <a:srgbClr val="FF0000"/>
                </a:solidFill>
                <a:latin typeface="Arial" pitchFamily="34" charset="0"/>
              </a:rPr>
              <a:t>公理导出。</a:t>
            </a:r>
            <a:endParaRPr lang="en-US" altLang="zh-CN" dirty="0">
              <a:solidFill>
                <a:srgbClr val="FF0000"/>
              </a:solidFill>
              <a:latin typeface="Arial" pitchFamily="34" charset="0"/>
            </a:endParaRPr>
          </a:p>
          <a:p>
            <a:pPr>
              <a:lnSpc>
                <a:spcPct val="120000"/>
              </a:lnSpc>
            </a:pPr>
            <a:r>
              <a:rPr lang="en-US" altLang="zh-CN" dirty="0">
                <a:solidFill>
                  <a:srgbClr val="FF0000"/>
                </a:solidFill>
                <a:latin typeface="Arial" pitchFamily="34" charset="0"/>
              </a:rPr>
              <a:t>      </a:t>
            </a:r>
            <a:r>
              <a:rPr lang="zh-CN" altLang="en-US" dirty="0">
                <a:solidFill>
                  <a:srgbClr val="FF0000"/>
                </a:solidFill>
                <a:latin typeface="Arial" pitchFamily="34" charset="0"/>
              </a:rPr>
              <a:t>（不能导出则也不会被蕴含）</a:t>
            </a:r>
          </a:p>
        </p:txBody>
      </p:sp>
      <p:sp>
        <p:nvSpPr>
          <p:cNvPr id="5" name="灯片编号占位符 4"/>
          <p:cNvSpPr>
            <a:spLocks noGrp="1"/>
          </p:cNvSpPr>
          <p:nvPr>
            <p:ph type="sldNum" sz="quarter" idx="12"/>
          </p:nvPr>
        </p:nvSpPr>
        <p:spPr/>
        <p:txBody>
          <a:bodyPr/>
          <a:lstStyle/>
          <a:p>
            <a:pPr>
              <a:defRPr/>
            </a:pPr>
            <a:fld id="{FCCF4A58-3039-4DC6-9A23-B8500940F1E4}" type="slidenum">
              <a:rPr lang="en-US" altLang="zh-CN" smtClean="0"/>
              <a:pPr>
                <a:defRPr/>
              </a:pPr>
              <a:t>60</a:t>
            </a:fld>
            <a:endParaRPr lang="en-US" altLang="zh-CN"/>
          </a:p>
        </p:txBody>
      </p:sp>
      <p:sp>
        <p:nvSpPr>
          <p:cNvPr id="9" name="Rectangle 1026">
            <a:extLst>
              <a:ext uri="{FF2B5EF4-FFF2-40B4-BE49-F238E27FC236}">
                <a16:creationId xmlns:a16="http://schemas.microsoft.com/office/drawing/2014/main" id="{DC772FAA-4453-46B3-B118-AD64B2C14390}"/>
              </a:ext>
            </a:extLst>
          </p:cNvPr>
          <p:cNvSpPr>
            <a:spLocks noChangeArrowheads="1"/>
          </p:cNvSpPr>
          <p:nvPr/>
        </p:nvSpPr>
        <p:spPr bwMode="auto">
          <a:xfrm>
            <a:off x="309245" y="4077515"/>
            <a:ext cx="8305800" cy="1200329"/>
          </a:xfrm>
          <a:prstGeom prst="rect">
            <a:avLst/>
          </a:prstGeom>
          <a:noFill/>
          <a:ln w="9525">
            <a:noFill/>
            <a:miter lim="800000"/>
            <a:headEnd/>
            <a:tailEnd/>
          </a:ln>
        </p:spPr>
        <p:txBody>
          <a:bodyPr wrap="square">
            <a:spAutoFit/>
          </a:bodyPr>
          <a:lstStyle/>
          <a:p>
            <a:r>
              <a:rPr lang="zh-CN" altLang="en-US" dirty="0">
                <a:solidFill>
                  <a:srgbClr val="FF0000"/>
                </a:solidFill>
                <a:latin typeface="Arial" pitchFamily="34" charset="0"/>
              </a:rPr>
              <a:t>思路</a:t>
            </a:r>
            <a:endParaRPr lang="en-US" altLang="zh-CN" dirty="0">
              <a:solidFill>
                <a:srgbClr val="FF0000"/>
              </a:solidFill>
              <a:latin typeface="Arial" pitchFamily="34" charset="0"/>
            </a:endParaRPr>
          </a:p>
          <a:p>
            <a:r>
              <a:rPr lang="en-US" altLang="zh-CN" dirty="0">
                <a:solidFill>
                  <a:srgbClr val="FF0000"/>
                </a:solidFill>
                <a:latin typeface="Arial" pitchFamily="34" charset="0"/>
              </a:rPr>
              <a:t>    </a:t>
            </a:r>
            <a:r>
              <a:rPr lang="zh-CN" altLang="en-US" dirty="0">
                <a:solidFill>
                  <a:srgbClr val="FF0000"/>
                </a:solidFill>
                <a:latin typeface="Arial" pitchFamily="34" charset="0"/>
              </a:rPr>
              <a:t>回忆</a:t>
            </a:r>
            <a:r>
              <a:rPr lang="zh-CN" altLang="en-US" dirty="0">
                <a:latin typeface="Arial" pitchFamily="34" charset="0"/>
              </a:rPr>
              <a:t>引理</a:t>
            </a:r>
            <a:r>
              <a:rPr lang="en-US" altLang="zh-CN" dirty="0">
                <a:latin typeface="Arial" pitchFamily="34" charset="0"/>
              </a:rPr>
              <a:t>6.2</a:t>
            </a:r>
            <a:r>
              <a:rPr lang="zh-CN" altLang="en-US" dirty="0">
                <a:latin typeface="Arial" pitchFamily="34" charset="0"/>
              </a:rPr>
              <a:t>：设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 </a:t>
            </a:r>
            <a:r>
              <a:rPr lang="en-US" altLang="zh-CN" dirty="0">
                <a:latin typeface="Arial" pitchFamily="34" charset="0"/>
              </a:rPr>
              <a:t>X </a:t>
            </a:r>
            <a:r>
              <a:rPr lang="zh-CN" altLang="en-US" dirty="0">
                <a:latin typeface="Arial" pitchFamily="34" charset="0"/>
              </a:rPr>
              <a:t>、</a:t>
            </a:r>
            <a:r>
              <a:rPr lang="en-US" altLang="zh-CN" dirty="0">
                <a:latin typeface="Arial" pitchFamily="34" charset="0"/>
              </a:rPr>
              <a:t>Y</a:t>
            </a:r>
            <a:r>
              <a:rPr lang="en-US" altLang="zh-CN" dirty="0">
                <a:latin typeface="Arial" pitchFamily="34" charset="0"/>
                <a:sym typeface="Symbol" pitchFamily="18" charset="2"/>
              </a:rPr>
              <a:t> </a:t>
            </a:r>
            <a:r>
              <a:rPr lang="en-US" altLang="zh-CN" dirty="0">
                <a:latin typeface="Arial" pitchFamily="34" charset="0"/>
              </a:rPr>
              <a:t>U </a:t>
            </a:r>
            <a:r>
              <a:rPr lang="zh-CN" altLang="en-US" dirty="0">
                <a:latin typeface="Arial" pitchFamily="34" charset="0"/>
              </a:rPr>
              <a:t>，则</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能由</a:t>
            </a:r>
            <a:r>
              <a:rPr lang="en-US" altLang="zh-CN" dirty="0">
                <a:latin typeface="Arial" pitchFamily="34" charset="0"/>
              </a:rPr>
              <a:t>F</a:t>
            </a:r>
            <a:r>
              <a:rPr lang="zh-CN" altLang="en-US" dirty="0">
                <a:latin typeface="Arial" pitchFamily="34" charset="0"/>
              </a:rPr>
              <a:t>导出的充要条件是</a:t>
            </a:r>
            <a:r>
              <a:rPr lang="en-US" altLang="zh-CN" dirty="0">
                <a:latin typeface="Arial" pitchFamily="34" charset="0"/>
              </a:rPr>
              <a:t>Y</a:t>
            </a:r>
            <a:r>
              <a:rPr lang="en-US" altLang="zh-CN" dirty="0">
                <a:latin typeface="Arial" pitchFamily="34" charset="0"/>
                <a:sym typeface="Symbol" pitchFamily="18" charset="2"/>
              </a:rPr>
              <a:t> </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a:t>
            </a:r>
            <a:endParaRPr lang="zh-CN" altLang="en-US" dirty="0"/>
          </a:p>
        </p:txBody>
      </p:sp>
      <p:graphicFrame>
        <p:nvGraphicFramePr>
          <p:cNvPr id="10" name="Object 3">
            <a:extLst>
              <a:ext uri="{FF2B5EF4-FFF2-40B4-BE49-F238E27FC236}">
                <a16:creationId xmlns:a16="http://schemas.microsoft.com/office/drawing/2014/main" id="{9DB2DF53-2B61-42E5-8DB1-FDBC8C6BF101}"/>
              </a:ext>
            </a:extLst>
          </p:cNvPr>
          <p:cNvGraphicFramePr>
            <a:graphicFrameLocks noChangeAspect="1"/>
          </p:cNvGraphicFramePr>
          <p:nvPr>
            <p:extLst>
              <p:ext uri="{D42A27DB-BD31-4B8C-83A1-F6EECF244321}">
                <p14:modId xmlns:p14="http://schemas.microsoft.com/office/powerpoint/2010/main" val="2046996622"/>
              </p:ext>
            </p:extLst>
          </p:nvPr>
        </p:nvGraphicFramePr>
        <p:xfrm>
          <a:off x="349885" y="5426075"/>
          <a:ext cx="4343400" cy="1295400"/>
        </p:xfrm>
        <a:graphic>
          <a:graphicData uri="http://schemas.openxmlformats.org/presentationml/2006/ole">
            <mc:AlternateContent xmlns:mc="http://schemas.openxmlformats.org/markup-compatibility/2006">
              <mc:Choice xmlns:v="urn:schemas-microsoft-com:vml" Requires="v">
                <p:oleObj spid="_x0000_s149710" name="Document" r:id="rId3" imgW="4533900" imgH="2205228" progId="Word.Document.8">
                  <p:embed/>
                </p:oleObj>
              </mc:Choice>
              <mc:Fallback>
                <p:oleObj name="Document" r:id="rId3" imgW="4533900" imgH="2205228" progId="Word.Document.8">
                  <p:embed/>
                  <p:pic>
                    <p:nvPicPr>
                      <p:cNvPr id="2457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5" y="5426075"/>
                        <a:ext cx="43434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圆角矩形标注 5">
            <a:extLst>
              <a:ext uri="{FF2B5EF4-FFF2-40B4-BE49-F238E27FC236}">
                <a16:creationId xmlns:a16="http://schemas.microsoft.com/office/drawing/2014/main" id="{01615404-DD05-4860-BB59-4709CA13CADA}"/>
              </a:ext>
            </a:extLst>
          </p:cNvPr>
          <p:cNvSpPr/>
          <p:nvPr/>
        </p:nvSpPr>
        <p:spPr>
          <a:xfrm>
            <a:off x="5064793" y="5449869"/>
            <a:ext cx="3786214" cy="785818"/>
          </a:xfrm>
          <a:prstGeom prst="wedgeRoundRectCallout">
            <a:avLst>
              <a:gd name="adj1" fmla="val -64138"/>
              <a:gd name="adj2" fmla="val -217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该关系的特征：两个元组，一半重复，一半不重复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0-#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28600" y="741363"/>
            <a:ext cx="8686800" cy="2677656"/>
          </a:xfrm>
          <a:prstGeom prst="rect">
            <a:avLst/>
          </a:prstGeom>
          <a:noFill/>
          <a:ln w="9525">
            <a:noFill/>
            <a:miter lim="800000"/>
            <a:headEnd/>
            <a:tailEnd/>
          </a:ln>
        </p:spPr>
        <p:txBody>
          <a:bodyPr>
            <a:spAutoFit/>
          </a:bodyPr>
          <a:lstStyle/>
          <a:p>
            <a:pPr>
              <a:spcBef>
                <a:spcPct val="50000"/>
              </a:spcBef>
            </a:pPr>
            <a:r>
              <a:rPr lang="zh-CN" altLang="en-US" sz="2800" dirty="0"/>
              <a:t>证明了逻辑蕴涵和根据</a:t>
            </a:r>
            <a:r>
              <a:rPr lang="en-US" altLang="zh-CN" sz="2800" dirty="0"/>
              <a:t>Armstrong</a:t>
            </a:r>
            <a:r>
              <a:rPr lang="zh-CN" altLang="en-US" sz="2800" dirty="0"/>
              <a:t>公理系统导出是等价的。</a:t>
            </a:r>
          </a:p>
          <a:p>
            <a:pPr>
              <a:spcBef>
                <a:spcPct val="50000"/>
              </a:spcBef>
            </a:pPr>
            <a:r>
              <a:rPr lang="zh-CN" altLang="en-US" sz="2800" dirty="0">
                <a:latin typeface="宋体" panose="02010600030101010101" pitchFamily="2" charset="-122"/>
              </a:rPr>
              <a:t>   ↓</a:t>
            </a:r>
            <a:endParaRPr lang="zh-CN" altLang="en-US" sz="2800" dirty="0"/>
          </a:p>
          <a:p>
            <a:pPr>
              <a:spcBef>
                <a:spcPct val="50000"/>
              </a:spcBef>
            </a:pPr>
            <a:r>
              <a:rPr lang="zh-CN" altLang="en-US" sz="2800" dirty="0"/>
              <a:t>分解的正确性和函数依赖（集）密切相关，而合理的关系分解可利用</a:t>
            </a:r>
            <a:r>
              <a:rPr lang="en-US" altLang="zh-CN" sz="2800" dirty="0"/>
              <a:t>Armstrong</a:t>
            </a:r>
            <a:r>
              <a:rPr lang="zh-CN" altLang="en-US" sz="2800" dirty="0"/>
              <a:t>公理。</a:t>
            </a:r>
          </a:p>
        </p:txBody>
      </p:sp>
      <p:sp>
        <p:nvSpPr>
          <p:cNvPr id="3" name="灯片编号占位符 2"/>
          <p:cNvSpPr>
            <a:spLocks noGrp="1"/>
          </p:cNvSpPr>
          <p:nvPr>
            <p:ph type="sldNum" sz="quarter" idx="12"/>
          </p:nvPr>
        </p:nvSpPr>
        <p:spPr/>
        <p:txBody>
          <a:bodyPr/>
          <a:lstStyle/>
          <a:p>
            <a:pPr>
              <a:defRPr/>
            </a:pPr>
            <a:fld id="{F5FEE602-CC2B-45CF-AF90-EBFFA5297048}" type="slidenum">
              <a:rPr lang="en-US" altLang="zh-CN"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8"/>
          <p:cNvSpPr txBox="1">
            <a:spLocks noChangeArrowheads="1"/>
          </p:cNvSpPr>
          <p:nvPr/>
        </p:nvSpPr>
        <p:spPr bwMode="auto">
          <a:xfrm>
            <a:off x="231775" y="760413"/>
            <a:ext cx="8661400" cy="4228850"/>
          </a:xfrm>
          <a:prstGeom prst="rect">
            <a:avLst/>
          </a:prstGeom>
          <a:noFill/>
          <a:ln w="9525">
            <a:noFill/>
            <a:miter lim="800000"/>
            <a:headEnd/>
            <a:tailEnd/>
          </a:ln>
        </p:spPr>
        <p:txBody>
          <a:bodyPr>
            <a:spAutoFit/>
          </a:bodyPr>
          <a:lstStyle/>
          <a:p>
            <a:pPr>
              <a:lnSpc>
                <a:spcPct val="120000"/>
              </a:lnSpc>
            </a:pPr>
            <a:r>
              <a:rPr lang="zh-CN" altLang="en-US" sz="2800" b="1" dirty="0">
                <a:latin typeface="微软雅黑" panose="020B0503020204020204" pitchFamily="34" charset="-122"/>
                <a:ea typeface="微软雅黑" panose="020B0503020204020204" pitchFamily="34" charset="-122"/>
              </a:rPr>
              <a:t>候选码的求解</a:t>
            </a:r>
            <a:r>
              <a:rPr lang="zh-CN" altLang="en-US" sz="2800" dirty="0"/>
              <a:t>（基本方法）</a:t>
            </a:r>
          </a:p>
          <a:p>
            <a:pPr>
              <a:lnSpc>
                <a:spcPct val="120000"/>
              </a:lnSpc>
            </a:pPr>
            <a:endParaRPr lang="zh-CN" altLang="en-US" sz="2800" dirty="0"/>
          </a:p>
          <a:p>
            <a:pPr>
              <a:lnSpc>
                <a:spcPct val="120000"/>
              </a:lnSpc>
            </a:pPr>
            <a:r>
              <a:rPr kumimoji="0" lang="zh-CN" altLang="en-US" sz="2800" dirty="0"/>
              <a:t>     对于给定的关系</a:t>
            </a:r>
            <a:r>
              <a:rPr kumimoji="0" lang="en-US" altLang="zh-CN" sz="2800" dirty="0"/>
              <a:t>R</a:t>
            </a:r>
            <a:r>
              <a:rPr kumimoji="0" lang="zh-CN" altLang="en-US" sz="2800" dirty="0"/>
              <a:t>（</a:t>
            </a:r>
            <a:r>
              <a:rPr kumimoji="0" lang="en-US" altLang="zh-CN" sz="2800" dirty="0"/>
              <a:t>A1</a:t>
            </a:r>
            <a:r>
              <a:rPr kumimoji="0" lang="zh-CN" altLang="en-US" sz="2800" dirty="0"/>
              <a:t>，</a:t>
            </a:r>
            <a:r>
              <a:rPr kumimoji="0" lang="en-US" altLang="zh-CN" sz="2800" dirty="0"/>
              <a:t>A2</a:t>
            </a:r>
            <a:r>
              <a:rPr kumimoji="0" lang="zh-CN" altLang="en-US" sz="2800" dirty="0"/>
              <a:t>，</a:t>
            </a:r>
            <a:r>
              <a:rPr kumimoji="0" lang="en-US" altLang="zh-CN" sz="2800" dirty="0">
                <a:latin typeface="Times New Roman" pitchFamily="18" charset="0"/>
              </a:rPr>
              <a:t>…</a:t>
            </a:r>
            <a:r>
              <a:rPr kumimoji="0" lang="en-US" altLang="zh-CN" sz="2800" dirty="0"/>
              <a:t>,An</a:t>
            </a:r>
            <a:r>
              <a:rPr kumimoji="0" lang="zh-CN" altLang="en-US" sz="2800" dirty="0"/>
              <a:t>）和</a:t>
            </a:r>
            <a:r>
              <a:rPr kumimoji="0" lang="zh-CN" altLang="en-US" sz="2800" dirty="0">
                <a:solidFill>
                  <a:srgbClr val="FF0000"/>
                </a:solidFill>
              </a:rPr>
              <a:t>函数依赖集</a:t>
            </a:r>
            <a:r>
              <a:rPr kumimoji="0" lang="en-US" altLang="zh-CN" sz="2800" dirty="0"/>
              <a:t>F</a:t>
            </a:r>
            <a:r>
              <a:rPr kumimoji="0" lang="zh-CN" altLang="en-US" sz="2800" dirty="0"/>
              <a:t>，可将其属性分为</a:t>
            </a:r>
            <a:r>
              <a:rPr kumimoji="0" lang="en-US" altLang="zh-CN" sz="2800" dirty="0"/>
              <a:t>4</a:t>
            </a:r>
            <a:r>
              <a:rPr kumimoji="0" lang="zh-CN" altLang="en-US" sz="2800" dirty="0"/>
              <a:t>类：</a:t>
            </a:r>
          </a:p>
          <a:p>
            <a:pPr>
              <a:lnSpc>
                <a:spcPct val="120000"/>
              </a:lnSpc>
            </a:pPr>
            <a:r>
              <a:rPr kumimoji="0" lang="en-US" altLang="zh-CN" sz="2800" dirty="0"/>
              <a:t>L</a:t>
            </a:r>
            <a:r>
              <a:rPr kumimoji="0" lang="zh-CN" altLang="en-US" sz="2800" dirty="0"/>
              <a:t>类：仅出现在</a:t>
            </a:r>
            <a:r>
              <a:rPr kumimoji="0" lang="en-US" altLang="zh-CN" sz="2800" dirty="0"/>
              <a:t>F</a:t>
            </a:r>
            <a:r>
              <a:rPr kumimoji="0" lang="zh-CN" altLang="en-US" sz="2800" dirty="0"/>
              <a:t>的函数依赖</a:t>
            </a:r>
            <a:r>
              <a:rPr kumimoji="0" lang="zh-CN" altLang="en-US" sz="2800" dirty="0">
                <a:solidFill>
                  <a:srgbClr val="FF0000"/>
                </a:solidFill>
              </a:rPr>
              <a:t>左部</a:t>
            </a:r>
            <a:r>
              <a:rPr kumimoji="0" lang="zh-CN" altLang="en-US" sz="2800" dirty="0"/>
              <a:t>的属性。</a:t>
            </a:r>
          </a:p>
          <a:p>
            <a:pPr>
              <a:lnSpc>
                <a:spcPct val="120000"/>
              </a:lnSpc>
            </a:pPr>
            <a:r>
              <a:rPr kumimoji="0" lang="en-US" altLang="zh-CN" sz="2800" dirty="0"/>
              <a:t>R</a:t>
            </a:r>
            <a:r>
              <a:rPr kumimoji="0" lang="zh-CN" altLang="en-US" sz="2800" dirty="0"/>
              <a:t>类：仅出现在</a:t>
            </a:r>
            <a:r>
              <a:rPr kumimoji="0" lang="en-US" altLang="zh-CN" sz="2800" dirty="0"/>
              <a:t>F</a:t>
            </a:r>
            <a:r>
              <a:rPr kumimoji="0" lang="zh-CN" altLang="en-US" sz="2800" dirty="0"/>
              <a:t>的函数依赖</a:t>
            </a:r>
            <a:r>
              <a:rPr kumimoji="0" lang="zh-CN" altLang="en-US" sz="2800" dirty="0">
                <a:solidFill>
                  <a:srgbClr val="FF0000"/>
                </a:solidFill>
              </a:rPr>
              <a:t>右部</a:t>
            </a:r>
            <a:r>
              <a:rPr kumimoji="0" lang="zh-CN" altLang="en-US" sz="2800" dirty="0"/>
              <a:t>的属性。</a:t>
            </a:r>
          </a:p>
          <a:p>
            <a:pPr>
              <a:lnSpc>
                <a:spcPct val="120000"/>
              </a:lnSpc>
            </a:pPr>
            <a:r>
              <a:rPr kumimoji="0" lang="en-US" altLang="zh-CN" sz="2800" dirty="0"/>
              <a:t>N</a:t>
            </a:r>
            <a:r>
              <a:rPr kumimoji="0" lang="zh-CN" altLang="en-US" sz="2800" dirty="0"/>
              <a:t>类：在</a:t>
            </a:r>
            <a:r>
              <a:rPr kumimoji="0" lang="en-US" altLang="zh-CN" sz="2800" dirty="0"/>
              <a:t>F</a:t>
            </a:r>
            <a:r>
              <a:rPr kumimoji="0" lang="zh-CN" altLang="en-US" sz="2800" dirty="0"/>
              <a:t>的函数依赖左右</a:t>
            </a:r>
            <a:r>
              <a:rPr kumimoji="0" lang="zh-CN" altLang="en-US" sz="2800" dirty="0">
                <a:solidFill>
                  <a:srgbClr val="FF0000"/>
                </a:solidFill>
              </a:rPr>
              <a:t>两边均未出现</a:t>
            </a:r>
            <a:r>
              <a:rPr kumimoji="0" lang="zh-CN" altLang="en-US" sz="2800" dirty="0"/>
              <a:t>的属性。</a:t>
            </a:r>
          </a:p>
          <a:p>
            <a:pPr>
              <a:lnSpc>
                <a:spcPct val="120000"/>
              </a:lnSpc>
            </a:pPr>
            <a:r>
              <a:rPr kumimoji="0" lang="en-US" altLang="zh-CN" sz="2800" dirty="0"/>
              <a:t>LR</a:t>
            </a:r>
            <a:r>
              <a:rPr kumimoji="0" lang="zh-CN" altLang="en-US" sz="2800" dirty="0"/>
              <a:t>类：在</a:t>
            </a:r>
            <a:r>
              <a:rPr kumimoji="0" lang="en-US" altLang="zh-CN" sz="2800" dirty="0"/>
              <a:t>F</a:t>
            </a:r>
            <a:r>
              <a:rPr kumimoji="0" lang="zh-CN" altLang="en-US" sz="2800" dirty="0"/>
              <a:t>的函数依赖左右</a:t>
            </a:r>
            <a:r>
              <a:rPr kumimoji="0" lang="zh-CN" altLang="en-US" sz="2800" dirty="0">
                <a:solidFill>
                  <a:srgbClr val="FF0000"/>
                </a:solidFill>
              </a:rPr>
              <a:t>两边均出现</a:t>
            </a:r>
            <a:r>
              <a:rPr kumimoji="0" lang="zh-CN" altLang="en-US" sz="2800" dirty="0"/>
              <a:t>的属性。</a:t>
            </a:r>
          </a:p>
        </p:txBody>
      </p:sp>
      <p:sp>
        <p:nvSpPr>
          <p:cNvPr id="3" name="灯片编号占位符 2"/>
          <p:cNvSpPr>
            <a:spLocks noGrp="1"/>
          </p:cNvSpPr>
          <p:nvPr>
            <p:ph type="sldNum" sz="quarter" idx="12"/>
          </p:nvPr>
        </p:nvSpPr>
        <p:spPr/>
        <p:txBody>
          <a:bodyPr/>
          <a:lstStyle/>
          <a:p>
            <a:pPr>
              <a:defRPr/>
            </a:pPr>
            <a:fld id="{0590B2F9-034C-4711-BAF4-0973526BBCE5}" type="slidenum">
              <a:rPr lang="en-US" altLang="zh-CN" smtClean="0"/>
              <a:pPr>
                <a:defRPr/>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250825" y="746125"/>
            <a:ext cx="8642350" cy="882650"/>
          </a:xfrm>
        </p:spPr>
        <p:txBody>
          <a:bodyPr/>
          <a:lstStyle/>
          <a:p>
            <a:pPr eaLnBrk="1" hangingPunct="1">
              <a:lnSpc>
                <a:spcPct val="80000"/>
              </a:lnSpc>
            </a:pPr>
            <a:r>
              <a:rPr lang="zh-CN" altLang="en-US" sz="2800" dirty="0"/>
              <a:t>定理：对于给定的关系模式</a:t>
            </a:r>
            <a:r>
              <a:rPr lang="en-US" altLang="zh-CN" sz="2800" dirty="0"/>
              <a:t>R&lt;U,F&gt;</a:t>
            </a:r>
            <a:r>
              <a:rPr lang="zh-CN" altLang="en-US" sz="2800" dirty="0"/>
              <a:t>，若</a:t>
            </a:r>
            <a:r>
              <a:rPr lang="en-US" altLang="zh-CN" sz="2800" dirty="0"/>
              <a:t>X</a:t>
            </a:r>
            <a:r>
              <a:rPr lang="zh-CN" altLang="en-US" sz="2800" dirty="0"/>
              <a:t>是</a:t>
            </a:r>
            <a:r>
              <a:rPr lang="en-US" altLang="zh-CN" sz="2800" dirty="0"/>
              <a:t>L</a:t>
            </a:r>
            <a:r>
              <a:rPr lang="zh-CN" altLang="en-US" sz="2800" dirty="0"/>
              <a:t>类属性，</a:t>
            </a:r>
          </a:p>
        </p:txBody>
      </p:sp>
      <p:sp>
        <p:nvSpPr>
          <p:cNvPr id="131076" name="Rectangle 4"/>
          <p:cNvSpPr>
            <a:spLocks noChangeArrowheads="1"/>
          </p:cNvSpPr>
          <p:nvPr/>
        </p:nvSpPr>
        <p:spPr bwMode="auto">
          <a:xfrm>
            <a:off x="228600" y="1857375"/>
            <a:ext cx="84582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推论：对于给定的关系模式</a:t>
            </a:r>
            <a:r>
              <a:rPr kumimoji="0" lang="en-US" altLang="zh-CN" sz="2800" dirty="0"/>
              <a:t>R&lt;U,F&gt;</a:t>
            </a:r>
            <a:r>
              <a:rPr kumimoji="0" lang="zh-CN" altLang="en-US" sz="2800" dirty="0"/>
              <a:t>，若</a:t>
            </a:r>
            <a:r>
              <a:rPr kumimoji="0" lang="en-US" altLang="zh-CN" sz="2800" dirty="0"/>
              <a:t>X</a:t>
            </a:r>
            <a:r>
              <a:rPr kumimoji="0" lang="zh-CN" altLang="en-US" sz="2800" dirty="0"/>
              <a:t>是</a:t>
            </a:r>
            <a:r>
              <a:rPr kumimoji="0" lang="en-US" altLang="zh-CN" sz="2800" dirty="0"/>
              <a:t>L</a:t>
            </a:r>
            <a:r>
              <a:rPr kumimoji="0" lang="zh-CN" altLang="en-US" sz="2800" dirty="0"/>
              <a:t>类属性，且</a:t>
            </a:r>
            <a:r>
              <a:rPr kumimoji="0" lang="en-US" altLang="zh-CN" sz="2800" dirty="0"/>
              <a:t>X</a:t>
            </a:r>
            <a:r>
              <a:rPr kumimoji="0" lang="en-US" altLang="zh-CN" sz="2800" baseline="-25000" dirty="0"/>
              <a:t>F</a:t>
            </a:r>
            <a:r>
              <a:rPr kumimoji="0" lang="en-US" altLang="zh-CN" sz="2800" baseline="30000" dirty="0"/>
              <a:t>+</a:t>
            </a:r>
            <a:r>
              <a:rPr kumimoji="0" lang="en-US" altLang="zh-CN" sz="2800" dirty="0"/>
              <a:t>=U</a:t>
            </a:r>
            <a:r>
              <a:rPr kumimoji="0" lang="zh-CN" altLang="en-US" sz="2800" dirty="0"/>
              <a:t>，</a:t>
            </a:r>
          </a:p>
        </p:txBody>
      </p:sp>
      <p:sp>
        <p:nvSpPr>
          <p:cNvPr id="131077" name="Rectangle 5"/>
          <p:cNvSpPr>
            <a:spLocks noChangeArrowheads="1"/>
          </p:cNvSpPr>
          <p:nvPr/>
        </p:nvSpPr>
        <p:spPr bwMode="auto">
          <a:xfrm>
            <a:off x="228600" y="2924175"/>
            <a:ext cx="84582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定理：对于给定的关系模式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类属性，</a:t>
            </a:r>
          </a:p>
        </p:txBody>
      </p:sp>
      <p:sp>
        <p:nvSpPr>
          <p:cNvPr id="131078" name="Rectangle 6"/>
          <p:cNvSpPr>
            <a:spLocks noChangeArrowheads="1"/>
          </p:cNvSpPr>
          <p:nvPr/>
        </p:nvSpPr>
        <p:spPr bwMode="auto">
          <a:xfrm>
            <a:off x="228600" y="4130675"/>
            <a:ext cx="86868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定理：对于给定的关系模式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的</a:t>
            </a:r>
            <a:r>
              <a:rPr kumimoji="0" lang="en-US" altLang="zh-CN" sz="2800" dirty="0"/>
              <a:t>N</a:t>
            </a:r>
            <a:r>
              <a:rPr kumimoji="0" lang="zh-CN" altLang="en-US" sz="2800" dirty="0"/>
              <a:t>类属性，</a:t>
            </a:r>
          </a:p>
        </p:txBody>
      </p:sp>
      <p:sp>
        <p:nvSpPr>
          <p:cNvPr id="131079" name="Rectangle 7"/>
          <p:cNvSpPr>
            <a:spLocks noChangeArrowheads="1"/>
          </p:cNvSpPr>
          <p:nvPr/>
        </p:nvSpPr>
        <p:spPr bwMode="auto">
          <a:xfrm>
            <a:off x="228600" y="5313363"/>
            <a:ext cx="8686800" cy="781752"/>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lang="zh-CN" altLang="en-US" sz="2800" dirty="0"/>
              <a:t>推论：</a:t>
            </a:r>
            <a:r>
              <a:rPr kumimoji="0" lang="zh-CN" altLang="en-US" sz="2800" dirty="0"/>
              <a:t>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的</a:t>
            </a:r>
            <a:r>
              <a:rPr kumimoji="0" lang="en-US" altLang="zh-CN" sz="2800" dirty="0"/>
              <a:t>N</a:t>
            </a:r>
            <a:r>
              <a:rPr kumimoji="0" lang="zh-CN" altLang="en-US" sz="2800" dirty="0"/>
              <a:t>类和</a:t>
            </a:r>
            <a:r>
              <a:rPr kumimoji="0" lang="en-US" altLang="zh-CN" sz="2800" dirty="0"/>
              <a:t>L</a:t>
            </a:r>
            <a:r>
              <a:rPr kumimoji="0" lang="zh-CN" altLang="en-US" sz="2800" dirty="0"/>
              <a:t>类属性组成的集合，且</a:t>
            </a:r>
            <a:r>
              <a:rPr kumimoji="0" lang="en-US" altLang="zh-CN" sz="2800" dirty="0"/>
              <a:t>X</a:t>
            </a:r>
            <a:r>
              <a:rPr kumimoji="0" lang="en-US" altLang="zh-CN" sz="2800" baseline="-25000" dirty="0"/>
              <a:t>F</a:t>
            </a:r>
            <a:r>
              <a:rPr kumimoji="0" lang="en-US" altLang="zh-CN" sz="2800" baseline="30000" dirty="0"/>
              <a:t>+</a:t>
            </a:r>
            <a:r>
              <a:rPr kumimoji="0" lang="en-US" altLang="zh-CN" sz="2800" dirty="0"/>
              <a:t>=U</a:t>
            </a:r>
            <a:r>
              <a:rPr kumimoji="0" lang="zh-CN" altLang="en-US" sz="2800" dirty="0"/>
              <a:t>，</a:t>
            </a:r>
          </a:p>
        </p:txBody>
      </p:sp>
      <p:sp>
        <p:nvSpPr>
          <p:cNvPr id="7" name="灯片编号占位符 6"/>
          <p:cNvSpPr>
            <a:spLocks noGrp="1"/>
          </p:cNvSpPr>
          <p:nvPr>
            <p:ph type="sldNum" sz="quarter" idx="12"/>
          </p:nvPr>
        </p:nvSpPr>
        <p:spPr/>
        <p:txBody>
          <a:bodyPr/>
          <a:lstStyle/>
          <a:p>
            <a:pPr>
              <a:defRPr/>
            </a:pPr>
            <a:fld id="{1617CF99-3372-429D-BE73-1AACFCA1B6AC}" type="slidenum">
              <a:rPr lang="en-US" altLang="zh-CN" smtClean="0"/>
              <a:pPr>
                <a:defRPr/>
              </a:pPr>
              <a:t>63</a:t>
            </a:fld>
            <a:endParaRPr lang="en-US" altLang="zh-CN"/>
          </a:p>
        </p:txBody>
      </p:sp>
      <p:sp>
        <p:nvSpPr>
          <p:cNvPr id="8" name="矩形 7"/>
          <p:cNvSpPr/>
          <p:nvPr/>
        </p:nvSpPr>
        <p:spPr>
          <a:xfrm>
            <a:off x="1142976" y="1016860"/>
            <a:ext cx="5347939" cy="523220"/>
          </a:xfrm>
          <a:prstGeom prst="rect">
            <a:avLst/>
          </a:prstGeom>
        </p:spPr>
        <p:txBody>
          <a:bodyPr wrap="none">
            <a:spAutoFit/>
          </a:bodyPr>
          <a:lstStyle/>
          <a:p>
            <a:r>
              <a:rPr lang="zh-CN" altLang="en-US" sz="2800" dirty="0"/>
              <a:t>则</a:t>
            </a:r>
            <a:r>
              <a:rPr lang="en-US" altLang="zh-CN" sz="2800" dirty="0"/>
              <a:t>X</a:t>
            </a:r>
            <a:r>
              <a:rPr lang="zh-CN" altLang="en-US" sz="2800" dirty="0"/>
              <a:t>必为</a:t>
            </a:r>
            <a:r>
              <a:rPr lang="en-US" altLang="zh-CN" sz="2800" dirty="0"/>
              <a:t>R</a:t>
            </a:r>
            <a:r>
              <a:rPr lang="zh-CN" altLang="en-US" sz="2800" dirty="0"/>
              <a:t>的</a:t>
            </a:r>
            <a:r>
              <a:rPr lang="zh-CN" altLang="en-US" sz="2800" dirty="0">
                <a:solidFill>
                  <a:srgbClr val="FF0000"/>
                </a:solidFill>
              </a:rPr>
              <a:t>任何候选码的成员</a:t>
            </a:r>
            <a:r>
              <a:rPr lang="zh-CN" altLang="en-US" sz="2800" dirty="0"/>
              <a:t>。</a:t>
            </a:r>
          </a:p>
        </p:txBody>
      </p:sp>
      <p:sp>
        <p:nvSpPr>
          <p:cNvPr id="9" name="矩形 8"/>
          <p:cNvSpPr/>
          <p:nvPr/>
        </p:nvSpPr>
        <p:spPr>
          <a:xfrm>
            <a:off x="2727585" y="2119962"/>
            <a:ext cx="4270721" cy="523220"/>
          </a:xfrm>
          <a:prstGeom prst="rect">
            <a:avLst/>
          </a:prstGeom>
        </p:spPr>
        <p:txBody>
          <a:bodyPr wrap="none">
            <a:spAutoFit/>
          </a:bodyPr>
          <a:lstStyle/>
          <a:p>
            <a:r>
              <a:rPr kumimoji="0" lang="zh-CN" altLang="en-US" sz="2800" dirty="0"/>
              <a:t>则</a:t>
            </a:r>
            <a:r>
              <a:rPr kumimoji="0" lang="en-US" altLang="zh-CN" sz="2800" dirty="0"/>
              <a:t>X</a:t>
            </a:r>
            <a:r>
              <a:rPr kumimoji="0" lang="zh-CN" altLang="en-US" sz="2800" dirty="0"/>
              <a:t>必为</a:t>
            </a:r>
            <a:r>
              <a:rPr kumimoji="0" lang="en-US" altLang="zh-CN" sz="2800" dirty="0"/>
              <a:t>R</a:t>
            </a:r>
            <a:r>
              <a:rPr kumimoji="0" lang="zh-CN" altLang="en-US" sz="2800" dirty="0"/>
              <a:t>的</a:t>
            </a:r>
            <a:r>
              <a:rPr kumimoji="0" lang="zh-CN" altLang="en-US" sz="2800" dirty="0">
                <a:solidFill>
                  <a:srgbClr val="0000CC"/>
                </a:solidFill>
              </a:rPr>
              <a:t>唯一候选码</a:t>
            </a:r>
            <a:r>
              <a:rPr kumimoji="0" lang="zh-CN" altLang="en-US" sz="2800" dirty="0"/>
              <a:t>。</a:t>
            </a:r>
            <a:endParaRPr lang="zh-CN" altLang="en-US" sz="2800" dirty="0"/>
          </a:p>
        </p:txBody>
      </p:sp>
      <p:sp>
        <p:nvSpPr>
          <p:cNvPr id="10" name="矩形 9"/>
          <p:cNvSpPr/>
          <p:nvPr/>
        </p:nvSpPr>
        <p:spPr>
          <a:xfrm>
            <a:off x="1192407" y="3191532"/>
            <a:ext cx="4633000" cy="523220"/>
          </a:xfrm>
          <a:prstGeom prst="rect">
            <a:avLst/>
          </a:prstGeom>
        </p:spPr>
        <p:txBody>
          <a:bodyPr wrap="none">
            <a:spAutoFit/>
          </a:bodyPr>
          <a:lstStyle/>
          <a:p>
            <a:r>
              <a:rPr kumimoji="0" lang="zh-CN" altLang="en-US" sz="2800" dirty="0"/>
              <a:t>则</a:t>
            </a:r>
            <a:r>
              <a:rPr kumimoji="0" lang="en-US" altLang="zh-CN" sz="2800" dirty="0"/>
              <a:t>X</a:t>
            </a:r>
            <a:r>
              <a:rPr kumimoji="0" lang="zh-CN" altLang="en-US" sz="2800" dirty="0"/>
              <a:t>必</a:t>
            </a:r>
            <a:r>
              <a:rPr kumimoji="0" lang="zh-CN" altLang="en-US" sz="2800" dirty="0">
                <a:solidFill>
                  <a:srgbClr val="FF0000"/>
                </a:solidFill>
              </a:rPr>
              <a:t>不在  任何候选码中</a:t>
            </a:r>
            <a:r>
              <a:rPr kumimoji="0" lang="zh-CN" altLang="en-US" sz="2800" dirty="0"/>
              <a:t>。</a:t>
            </a:r>
            <a:endParaRPr lang="zh-CN" altLang="en-US" sz="2800" dirty="0"/>
          </a:p>
        </p:txBody>
      </p:sp>
      <p:sp>
        <p:nvSpPr>
          <p:cNvPr id="11" name="矩形 10"/>
          <p:cNvSpPr/>
          <p:nvPr/>
        </p:nvSpPr>
        <p:spPr>
          <a:xfrm>
            <a:off x="1571604" y="4405978"/>
            <a:ext cx="6066084" cy="523220"/>
          </a:xfrm>
          <a:prstGeom prst="rect">
            <a:avLst/>
          </a:prstGeom>
        </p:spPr>
        <p:txBody>
          <a:bodyPr wrap="none">
            <a:spAutoFit/>
          </a:bodyPr>
          <a:lstStyle/>
          <a:p>
            <a:r>
              <a:rPr kumimoji="0" lang="zh-CN" altLang="en-US" sz="2800" dirty="0"/>
              <a:t>则</a:t>
            </a:r>
            <a:r>
              <a:rPr kumimoji="0" lang="en-US" altLang="zh-CN" sz="2800" dirty="0"/>
              <a:t>X</a:t>
            </a:r>
            <a:r>
              <a:rPr kumimoji="0" lang="zh-CN" altLang="en-US" sz="2800" dirty="0"/>
              <a:t>必包括在</a:t>
            </a:r>
            <a:r>
              <a:rPr kumimoji="0" lang="en-US" altLang="zh-CN" sz="2800" dirty="0"/>
              <a:t>R</a:t>
            </a:r>
            <a:r>
              <a:rPr kumimoji="0" lang="zh-CN" altLang="en-US" sz="2800" dirty="0"/>
              <a:t>的</a:t>
            </a:r>
            <a:r>
              <a:rPr kumimoji="0" lang="zh-CN" altLang="en-US" sz="2800" dirty="0">
                <a:solidFill>
                  <a:srgbClr val="FF0000"/>
                </a:solidFill>
              </a:rPr>
              <a:t>任何</a:t>
            </a:r>
            <a:r>
              <a:rPr kumimoji="0" lang="zh-CN" altLang="en-US" sz="2800">
                <a:solidFill>
                  <a:srgbClr val="FF0000"/>
                </a:solidFill>
              </a:rPr>
              <a:t>候选码的成员</a:t>
            </a:r>
            <a:r>
              <a:rPr kumimoji="0" lang="zh-CN" altLang="en-US" sz="2800"/>
              <a:t>。</a:t>
            </a:r>
            <a:endParaRPr lang="zh-CN" altLang="en-US" sz="2800" dirty="0"/>
          </a:p>
        </p:txBody>
      </p:sp>
      <p:sp>
        <p:nvSpPr>
          <p:cNvPr id="12" name="矩形 11"/>
          <p:cNvSpPr/>
          <p:nvPr/>
        </p:nvSpPr>
        <p:spPr>
          <a:xfrm>
            <a:off x="214282" y="6072206"/>
            <a:ext cx="4270721" cy="437043"/>
          </a:xfrm>
          <a:prstGeom prst="rect">
            <a:avLst/>
          </a:prstGeom>
        </p:spPr>
        <p:txBody>
          <a:bodyPr wrap="none">
            <a:spAutoFit/>
          </a:bodyPr>
          <a:lstStyle/>
          <a:p>
            <a:pPr>
              <a:lnSpc>
                <a:spcPct val="80000"/>
              </a:lnSpc>
              <a:spcBef>
                <a:spcPct val="50000"/>
              </a:spcBef>
              <a:buClr>
                <a:schemeClr val="folHlink"/>
              </a:buClr>
              <a:buSzPct val="75000"/>
            </a:pPr>
            <a:r>
              <a:rPr kumimoji="0" lang="zh-CN" altLang="en-US" sz="2800" dirty="0"/>
              <a:t>则</a:t>
            </a:r>
            <a:r>
              <a:rPr kumimoji="0" lang="en-US" altLang="zh-CN" sz="2800" dirty="0"/>
              <a:t>X</a:t>
            </a:r>
            <a:r>
              <a:rPr kumimoji="0" lang="zh-CN" altLang="en-US" sz="2800" dirty="0"/>
              <a:t>必为</a:t>
            </a:r>
            <a:r>
              <a:rPr kumimoji="0" lang="en-US" altLang="zh-CN" sz="2800" dirty="0"/>
              <a:t>R</a:t>
            </a:r>
            <a:r>
              <a:rPr kumimoji="0" lang="zh-CN" altLang="en-US" sz="2800" dirty="0"/>
              <a:t>的</a:t>
            </a:r>
            <a:r>
              <a:rPr kumimoji="0" lang="zh-CN" altLang="en-US" sz="2800" dirty="0">
                <a:solidFill>
                  <a:srgbClr val="0000CC"/>
                </a:solidFill>
              </a:rPr>
              <a:t>唯一候选码</a:t>
            </a:r>
            <a:r>
              <a:rPr kumimoji="0" lang="zh-CN" altLang="en-US" sz="2800" dirty="0"/>
              <a:t>。</a:t>
            </a:r>
          </a:p>
        </p:txBody>
      </p:sp>
      <p:sp>
        <p:nvSpPr>
          <p:cNvPr id="13" name="AutoShape 3"/>
          <p:cNvSpPr>
            <a:spLocks noChangeArrowheads="1"/>
          </p:cNvSpPr>
          <p:nvPr/>
        </p:nvSpPr>
        <p:spPr bwMode="auto">
          <a:xfrm>
            <a:off x="8143900" y="464344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p:txBody>
          <a:bodyPr/>
          <a:lstStyle/>
          <a:p>
            <a:pPr marL="0" indent="0">
              <a:buNone/>
            </a:pPr>
            <a:r>
              <a:rPr lang="zh-CN" altLang="en-US" sz="2800" dirty="0"/>
              <a:t>     已证明了</a:t>
            </a:r>
            <a:r>
              <a:rPr lang="en-US" altLang="zh-CN" sz="2800" dirty="0"/>
              <a:t>Armstrong</a:t>
            </a:r>
            <a:r>
              <a:rPr lang="zh-CN" altLang="en-US" sz="2800" dirty="0"/>
              <a:t>公理的有效性与完备性，因此，任意写出一个函数依赖集，可以很容易的推导出一个新的“等价”的函数依赖集。</a:t>
            </a:r>
            <a:endParaRPr lang="en-US" altLang="zh-CN" sz="2800" dirty="0"/>
          </a:p>
          <a:p>
            <a:pPr marL="0" indent="0">
              <a:buNone/>
            </a:pPr>
            <a:r>
              <a:rPr lang="en-US" altLang="zh-CN" sz="2800" dirty="0"/>
              <a:t>     </a:t>
            </a:r>
            <a:r>
              <a:rPr lang="zh-CN" altLang="en-US" sz="2800" dirty="0">
                <a:solidFill>
                  <a:srgbClr val="FF0000"/>
                </a:solidFill>
              </a:rPr>
              <a:t>使用哪一个？</a:t>
            </a:r>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64</a:t>
            </a:fld>
            <a:endParaRPr lang="en-US" altLang="zh-CN"/>
          </a:p>
        </p:txBody>
      </p:sp>
      <p:sp>
        <p:nvSpPr>
          <p:cNvPr id="5" name="圆角矩形标注 4"/>
          <p:cNvSpPr/>
          <p:nvPr/>
        </p:nvSpPr>
        <p:spPr>
          <a:xfrm>
            <a:off x="3286116" y="4000504"/>
            <a:ext cx="4429156" cy="928694"/>
          </a:xfrm>
          <a:prstGeom prst="wedgeRoundRectCallout">
            <a:avLst>
              <a:gd name="adj1" fmla="val -46871"/>
              <a:gd name="adj2" fmla="val -941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为什么不用最小的那一个？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36525" y="639786"/>
            <a:ext cx="8778875" cy="2973122"/>
          </a:xfrm>
          <a:prstGeom prst="rect">
            <a:avLst/>
          </a:prstGeom>
          <a:noFill/>
          <a:ln w="9525">
            <a:noFill/>
            <a:miter lim="800000"/>
            <a:headEnd/>
            <a:tailEnd/>
          </a:ln>
        </p:spPr>
        <p:txBody>
          <a:bodyPr>
            <a:spAutoFit/>
          </a:bodyPr>
          <a:lstStyle/>
          <a:p>
            <a:pPr>
              <a:spcBef>
                <a:spcPct val="20000"/>
              </a:spcBef>
              <a:buSzPct val="85000"/>
              <a:buFontTx/>
              <a:buBlip>
                <a:blip r:embed="rId2"/>
              </a:buBlip>
            </a:pPr>
            <a:r>
              <a:rPr lang="zh-CN" altLang="en-US" b="1" dirty="0">
                <a:latin typeface="Arial" pitchFamily="34" charset="0"/>
              </a:rPr>
              <a:t>函数依赖集的等价性</a:t>
            </a:r>
          </a:p>
          <a:p>
            <a:pPr>
              <a:spcBef>
                <a:spcPct val="20000"/>
              </a:spcBef>
              <a:buClr>
                <a:schemeClr val="hlink"/>
              </a:buClr>
              <a:buSzPct val="65000"/>
              <a:buFont typeface="Wingdings" pitchFamily="2" charset="2"/>
              <a:buNone/>
            </a:pPr>
            <a:r>
              <a:rPr lang="zh-CN" altLang="en-US" dirty="0">
                <a:latin typeface="Arial" pitchFamily="34" charset="0"/>
              </a:rPr>
              <a:t>定义：函数依赖集</a:t>
            </a:r>
            <a:r>
              <a:rPr lang="en-US" altLang="zh-CN" dirty="0">
                <a:latin typeface="Arial" pitchFamily="34" charset="0"/>
              </a:rPr>
              <a:t>F</a:t>
            </a:r>
            <a:r>
              <a:rPr lang="zh-CN" altLang="en-US" dirty="0">
                <a:latin typeface="Arial" pitchFamily="34" charset="0"/>
              </a:rPr>
              <a:t>，</a:t>
            </a:r>
            <a:r>
              <a:rPr lang="en-US" altLang="zh-CN" dirty="0">
                <a:latin typeface="Arial" pitchFamily="34" charset="0"/>
              </a:rPr>
              <a:t>G</a:t>
            </a:r>
            <a:r>
              <a:rPr lang="zh-CN" altLang="en-US" dirty="0">
                <a:latin typeface="Arial" pitchFamily="34" charset="0"/>
              </a:rPr>
              <a:t>，若</a:t>
            </a:r>
            <a:r>
              <a:rPr lang="en-US" altLang="zh-CN" dirty="0">
                <a:latin typeface="Arial" pitchFamily="34" charset="0"/>
                <a:sym typeface="Symbol" pitchFamily="18" charset="2"/>
              </a:rPr>
              <a:t>F</a:t>
            </a:r>
            <a:r>
              <a:rPr lang="en-US" altLang="zh-CN" baseline="28000" dirty="0">
                <a:latin typeface="Arial" pitchFamily="34" charset="0"/>
                <a:sym typeface="Symbol" pitchFamily="18" charset="2"/>
              </a:rPr>
              <a:t>+</a:t>
            </a:r>
            <a:r>
              <a:rPr lang="en-US" altLang="zh-CN" dirty="0">
                <a:latin typeface="Arial" pitchFamily="34" charset="0"/>
                <a:sym typeface="Symbol" pitchFamily="18" charset="2"/>
              </a:rPr>
              <a:t>= G</a:t>
            </a:r>
            <a:r>
              <a:rPr lang="en-US" altLang="zh-CN" baseline="28000" dirty="0">
                <a:latin typeface="Arial" pitchFamily="34" charset="0"/>
                <a:sym typeface="Symbol" pitchFamily="18" charset="2"/>
              </a:rPr>
              <a:t>+</a:t>
            </a:r>
            <a:r>
              <a:rPr lang="zh-CN" altLang="en-US" dirty="0">
                <a:latin typeface="Arial" pitchFamily="34" charset="0"/>
              </a:rPr>
              <a:t>，则称</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G</a:t>
            </a:r>
            <a:r>
              <a:rPr lang="zh-CN" altLang="en-US" dirty="0">
                <a:solidFill>
                  <a:srgbClr val="FF0000"/>
                </a:solidFill>
                <a:latin typeface="Arial" pitchFamily="34" charset="0"/>
              </a:rPr>
              <a:t>等价</a:t>
            </a:r>
            <a:r>
              <a:rPr lang="zh-CN" altLang="en-US" dirty="0">
                <a:latin typeface="Arial" pitchFamily="34" charset="0"/>
              </a:rPr>
              <a:t>，或者说函数依赖集</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G</a:t>
            </a:r>
            <a:r>
              <a:rPr lang="zh-CN" altLang="en-US" dirty="0">
                <a:solidFill>
                  <a:srgbClr val="FF0000"/>
                </a:solidFill>
                <a:latin typeface="Arial" pitchFamily="34" charset="0"/>
              </a:rPr>
              <a:t>互相覆盖</a:t>
            </a:r>
            <a:r>
              <a:rPr lang="zh-CN" altLang="en-US" dirty="0">
                <a:latin typeface="Arial" pitchFamily="34" charset="0"/>
              </a:rPr>
              <a:t>。</a:t>
            </a:r>
          </a:p>
          <a:p>
            <a:pPr>
              <a:spcBef>
                <a:spcPct val="20000"/>
              </a:spcBef>
              <a:buClr>
                <a:schemeClr val="hlink"/>
              </a:buClr>
              <a:buSzPct val="65000"/>
              <a:buFont typeface="Wingdings" pitchFamily="2" charset="2"/>
              <a:buNone/>
            </a:pPr>
            <a:endParaRPr lang="zh-CN" altLang="en-US" dirty="0">
              <a:latin typeface="Arial" pitchFamily="34" charset="0"/>
            </a:endParaRPr>
          </a:p>
          <a:p>
            <a:pPr>
              <a:spcBef>
                <a:spcPct val="20000"/>
              </a:spcBef>
              <a:buClr>
                <a:schemeClr val="hlink"/>
              </a:buClr>
              <a:buSzPct val="65000"/>
              <a:buFont typeface="Wingdings" pitchFamily="2" charset="2"/>
              <a:buNone/>
            </a:pPr>
            <a:r>
              <a:rPr lang="zh-CN" altLang="en-US" dirty="0">
                <a:latin typeface="Arial" pitchFamily="34" charset="0"/>
              </a:rPr>
              <a:t>引理</a:t>
            </a:r>
            <a:r>
              <a:rPr lang="en-US" altLang="zh-CN" dirty="0">
                <a:latin typeface="Arial" pitchFamily="34" charset="0"/>
              </a:rPr>
              <a:t>6.3</a:t>
            </a:r>
            <a:r>
              <a:rPr lang="zh-CN" altLang="en-US" dirty="0">
                <a:latin typeface="Arial" pitchFamily="34" charset="0"/>
              </a:rPr>
              <a:t>： </a:t>
            </a:r>
            <a:r>
              <a:rPr lang="en-US" altLang="zh-CN" dirty="0">
                <a:latin typeface="Arial" pitchFamily="34" charset="0"/>
                <a:sym typeface="Symbol" pitchFamily="18" charset="2"/>
              </a:rPr>
              <a:t>F</a:t>
            </a:r>
            <a:r>
              <a:rPr lang="en-US" altLang="zh-CN" baseline="28000" dirty="0">
                <a:latin typeface="Arial" pitchFamily="34" charset="0"/>
                <a:sym typeface="Symbol" pitchFamily="18" charset="2"/>
              </a:rPr>
              <a:t>+ </a:t>
            </a:r>
            <a:r>
              <a:rPr lang="en-US" altLang="zh-CN" dirty="0">
                <a:latin typeface="Arial" pitchFamily="34" charset="0"/>
                <a:sym typeface="Symbol" pitchFamily="18" charset="2"/>
              </a:rPr>
              <a:t>= G</a:t>
            </a:r>
            <a:r>
              <a:rPr lang="en-US" altLang="zh-CN" baseline="28000" dirty="0">
                <a:latin typeface="Arial" pitchFamily="34" charset="0"/>
                <a:sym typeface="Symbol" pitchFamily="18" charset="2"/>
              </a:rPr>
              <a:t>+ </a:t>
            </a:r>
            <a:r>
              <a:rPr lang="zh-CN" altLang="en-US" dirty="0">
                <a:latin typeface="Arial" pitchFamily="34" charset="0"/>
                <a:sym typeface="Symbol" pitchFamily="18" charset="2"/>
              </a:rPr>
              <a:t>充要条件是</a:t>
            </a:r>
            <a:r>
              <a:rPr lang="en-US" altLang="zh-CN" dirty="0">
                <a:latin typeface="Arial" pitchFamily="34" charset="0"/>
                <a:sym typeface="Symbol" pitchFamily="18" charset="2"/>
              </a:rPr>
              <a:t>F  G</a:t>
            </a:r>
            <a:r>
              <a:rPr lang="en-US" altLang="zh-CN" baseline="28000" dirty="0">
                <a:latin typeface="Arial" pitchFamily="34" charset="0"/>
                <a:sym typeface="Symbol" pitchFamily="18" charset="2"/>
              </a:rPr>
              <a:t>+</a:t>
            </a:r>
            <a:r>
              <a:rPr lang="zh-CN" altLang="en-US" dirty="0">
                <a:latin typeface="Arial" pitchFamily="34" charset="0"/>
                <a:sym typeface="Symbol" pitchFamily="18" charset="2"/>
              </a:rPr>
              <a:t>，</a:t>
            </a:r>
            <a:r>
              <a:rPr lang="en-US" altLang="zh-CN" dirty="0">
                <a:latin typeface="Arial" pitchFamily="34" charset="0"/>
                <a:sym typeface="Symbol" pitchFamily="18" charset="2"/>
              </a:rPr>
              <a:t>G  F</a:t>
            </a:r>
            <a:r>
              <a:rPr lang="en-US" altLang="zh-CN" baseline="28000" dirty="0">
                <a:latin typeface="Arial" pitchFamily="34" charset="0"/>
                <a:sym typeface="Symbol" pitchFamily="18" charset="2"/>
              </a:rPr>
              <a:t>+</a:t>
            </a:r>
          </a:p>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证明</a:t>
            </a:r>
            <a:r>
              <a:rPr lang="zh-CN" altLang="en-US" dirty="0">
                <a:latin typeface="Arial" pitchFamily="34" charset="0"/>
                <a:sym typeface="Wingdings" pitchFamily="2" charset="2"/>
              </a:rPr>
              <a:t>：</a:t>
            </a:r>
            <a:r>
              <a:rPr lang="en-US" altLang="zh-CN" dirty="0">
                <a:latin typeface="Arial" pitchFamily="34" charset="0"/>
                <a:sym typeface="Wingdings" pitchFamily="2" charset="2"/>
              </a:rPr>
              <a:t>(</a:t>
            </a:r>
            <a:r>
              <a:rPr lang="zh-CN" altLang="en-US" dirty="0">
                <a:latin typeface="Arial" pitchFamily="34" charset="0"/>
                <a:sym typeface="Wingdings" pitchFamily="2" charset="2"/>
              </a:rPr>
              <a:t>充分性</a:t>
            </a:r>
            <a:r>
              <a:rPr lang="en-US" altLang="zh-CN" dirty="0">
                <a:latin typeface="Arial" pitchFamily="34" charset="0"/>
                <a:sym typeface="Wingdings" pitchFamily="2" charset="2"/>
              </a:rPr>
              <a:t>)</a:t>
            </a:r>
            <a:r>
              <a:rPr lang="zh-CN" altLang="en-US" dirty="0">
                <a:latin typeface="Arial" pitchFamily="34" charset="0"/>
                <a:sym typeface="Symbol" pitchFamily="18" charset="2"/>
              </a:rPr>
              <a:t>任选由</a:t>
            </a:r>
            <a:r>
              <a:rPr lang="en-US" altLang="zh-CN" dirty="0">
                <a:latin typeface="Arial" pitchFamily="34" charset="0"/>
                <a:sym typeface="Symbol" pitchFamily="18" charset="2"/>
              </a:rPr>
              <a:t>X </a:t>
            </a:r>
            <a:r>
              <a:rPr lang="en-US" altLang="zh-CN" dirty="0">
                <a:latin typeface="Arial" pitchFamily="34" charset="0"/>
              </a:rPr>
              <a:t>Y</a:t>
            </a:r>
            <a:r>
              <a:rPr lang="en-US" altLang="zh-CN" dirty="0">
                <a:latin typeface="Arial" pitchFamily="34" charset="0"/>
                <a:sym typeface="Symbol" pitchFamily="18" charset="2"/>
              </a:rPr>
              <a:t> F, </a:t>
            </a:r>
            <a:r>
              <a:rPr lang="zh-CN" altLang="en-US" dirty="0">
                <a:latin typeface="Arial" pitchFamily="34" charset="0"/>
                <a:sym typeface="Symbol" pitchFamily="18" charset="2"/>
              </a:rPr>
              <a:t>则由</a:t>
            </a:r>
            <a:r>
              <a:rPr lang="en-US" altLang="zh-CN" dirty="0">
                <a:latin typeface="Arial" pitchFamily="34" charset="0"/>
                <a:sym typeface="Symbol" pitchFamily="18" charset="2"/>
              </a:rPr>
              <a:t>F  G</a:t>
            </a:r>
            <a:r>
              <a:rPr lang="en-US" altLang="zh-CN" baseline="28000" dirty="0">
                <a:latin typeface="Arial" pitchFamily="34" charset="0"/>
                <a:sym typeface="Symbol" pitchFamily="18" charset="2"/>
              </a:rPr>
              <a:t>+</a:t>
            </a:r>
            <a:r>
              <a:rPr lang="en-US" altLang="zh-CN" dirty="0">
                <a:latin typeface="Arial" pitchFamily="34" charset="0"/>
                <a:sym typeface="Symbol" pitchFamily="18" charset="2"/>
              </a:rPr>
              <a:t> </a:t>
            </a:r>
            <a:r>
              <a:rPr lang="zh-CN" altLang="en-US" dirty="0">
                <a:latin typeface="Arial" pitchFamily="34" charset="0"/>
                <a:sym typeface="Symbol" pitchFamily="18" charset="2"/>
              </a:rPr>
              <a:t>可得</a:t>
            </a:r>
            <a:r>
              <a:rPr lang="en-US" altLang="zh-CN" dirty="0">
                <a:latin typeface="Arial" pitchFamily="34" charset="0"/>
                <a:sym typeface="Symbol" pitchFamily="18" charset="2"/>
              </a:rPr>
              <a:t>X</a:t>
            </a:r>
            <a:r>
              <a:rPr lang="zh-CN" altLang="en-US" dirty="0">
                <a:latin typeface="Arial" pitchFamily="34" charset="0"/>
                <a:sym typeface="Symbol" pitchFamily="18" charset="2"/>
              </a:rPr>
              <a:t>的</a:t>
            </a:r>
            <a:r>
              <a:rPr lang="en-US" altLang="zh-CN" dirty="0">
                <a:latin typeface="Arial" pitchFamily="34" charset="0"/>
                <a:sym typeface="Symbol" pitchFamily="18" charset="2"/>
              </a:rPr>
              <a:t>F</a:t>
            </a:r>
            <a:r>
              <a:rPr lang="zh-CN" altLang="en-US" dirty="0">
                <a:latin typeface="Arial" pitchFamily="34" charset="0"/>
                <a:sym typeface="Symbol" pitchFamily="18" charset="2"/>
              </a:rPr>
              <a:t>闭包</a:t>
            </a:r>
            <a:r>
              <a:rPr lang="en-US" altLang="zh-CN" dirty="0">
                <a:sym typeface="Symbol" pitchFamily="18" charset="2"/>
              </a:rPr>
              <a:t>X</a:t>
            </a:r>
            <a:r>
              <a:rPr lang="en-US" altLang="zh-CN" baseline="-30000" dirty="0">
                <a:sym typeface="Symbol" pitchFamily="18" charset="2"/>
              </a:rPr>
              <a:t>F</a:t>
            </a:r>
            <a:r>
              <a:rPr lang="en-US" altLang="zh-CN" baseline="30000" dirty="0">
                <a:sym typeface="Symbol" pitchFamily="18" charset="2"/>
              </a:rPr>
              <a:t>+</a:t>
            </a:r>
            <a:r>
              <a:rPr lang="zh-CN" altLang="en-US" dirty="0">
                <a:latin typeface="Arial" pitchFamily="34" charset="0"/>
                <a:sym typeface="Symbol" pitchFamily="18" charset="2"/>
              </a:rPr>
              <a:t>包含于</a:t>
            </a:r>
            <a:r>
              <a:rPr lang="en-US" altLang="zh-CN" dirty="0">
                <a:latin typeface="Arial" pitchFamily="34" charset="0"/>
                <a:sym typeface="Symbol" pitchFamily="18" charset="2"/>
              </a:rPr>
              <a:t>X</a:t>
            </a:r>
            <a:r>
              <a:rPr lang="zh-CN" altLang="en-US" dirty="0">
                <a:latin typeface="Arial" pitchFamily="34" charset="0"/>
                <a:sym typeface="Symbol" pitchFamily="18" charset="2"/>
              </a:rPr>
              <a:t>的</a:t>
            </a:r>
            <a:r>
              <a:rPr lang="en-US" altLang="zh-CN" dirty="0">
                <a:latin typeface="Arial" pitchFamily="34" charset="0"/>
                <a:sym typeface="Symbol" pitchFamily="18" charset="2"/>
              </a:rPr>
              <a:t>G</a:t>
            </a:r>
            <a:r>
              <a:rPr lang="en-US" altLang="zh-CN" baseline="28000" dirty="0">
                <a:latin typeface="Arial" pitchFamily="34" charset="0"/>
                <a:sym typeface="Symbol" pitchFamily="18" charset="2"/>
              </a:rPr>
              <a:t>+</a:t>
            </a:r>
            <a:r>
              <a:rPr lang="zh-CN" altLang="en-US" dirty="0">
                <a:latin typeface="Arial" pitchFamily="34" charset="0"/>
                <a:sym typeface="Symbol" pitchFamily="18" charset="2"/>
              </a:rPr>
              <a:t>闭包</a:t>
            </a:r>
            <a:r>
              <a:rPr lang="en-US" altLang="zh-CN" dirty="0">
                <a:solidFill>
                  <a:srgbClr val="FF0000"/>
                </a:solidFill>
                <a:sym typeface="Symbol" pitchFamily="18" charset="2"/>
              </a:rPr>
              <a:t>X</a:t>
            </a:r>
            <a:r>
              <a:rPr lang="en-US" altLang="zh-CN" baseline="-30000" dirty="0">
                <a:solidFill>
                  <a:srgbClr val="FF0000"/>
                </a:solidFill>
                <a:sym typeface="Symbol" pitchFamily="18" charset="2"/>
              </a:rPr>
              <a:t>G+</a:t>
            </a:r>
            <a:r>
              <a:rPr lang="en-US" altLang="zh-CN" baseline="30000" dirty="0">
                <a:solidFill>
                  <a:srgbClr val="FF0000"/>
                </a:solidFill>
                <a:sym typeface="Symbol" pitchFamily="18" charset="2"/>
              </a:rPr>
              <a:t>+</a:t>
            </a:r>
            <a:r>
              <a:rPr lang="en-US" altLang="zh-CN" dirty="0">
                <a:solidFill>
                  <a:srgbClr val="FF0000"/>
                </a:solidFill>
                <a:latin typeface="Arial" pitchFamily="34" charset="0"/>
                <a:sym typeface="Symbol" pitchFamily="18" charset="2"/>
              </a:rPr>
              <a:t> </a:t>
            </a:r>
            <a:r>
              <a:rPr lang="zh-CN" altLang="en-US" dirty="0">
                <a:latin typeface="Arial" pitchFamily="34" charset="0"/>
                <a:sym typeface="Symbol" pitchFamily="18" charset="2"/>
              </a:rPr>
              <a:t>。</a:t>
            </a:r>
          </a:p>
        </p:txBody>
      </p:sp>
      <p:sp>
        <p:nvSpPr>
          <p:cNvPr id="78851" name="Rectangle 3"/>
          <p:cNvSpPr>
            <a:spLocks noChangeArrowheads="1"/>
          </p:cNvSpPr>
          <p:nvPr/>
        </p:nvSpPr>
        <p:spPr bwMode="auto">
          <a:xfrm>
            <a:off x="152400" y="4614886"/>
            <a:ext cx="8686800" cy="2123658"/>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baseline="28000" dirty="0">
                <a:latin typeface="Arial" pitchFamily="34" charset="0"/>
                <a:sym typeface="Symbol" pitchFamily="18" charset="2"/>
              </a:rPr>
              <a:t>			</a:t>
            </a:r>
            <a:r>
              <a:rPr lang="en-US" altLang="zh-CN" dirty="0">
                <a:latin typeface="Arial" pitchFamily="34" charset="0"/>
                <a:sym typeface="Symbol" pitchFamily="18" charset="2"/>
              </a:rPr>
              <a:t></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solidFill>
                  <a:srgbClr val="FF0000"/>
                </a:solidFill>
                <a:latin typeface="Arial" pitchFamily="34" charset="0"/>
                <a:sym typeface="Symbol" pitchFamily="18" charset="2"/>
              </a:rPr>
              <a:t>判断两个函数依赖集等价的方法：</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逐一判断</a:t>
            </a:r>
            <a:r>
              <a:rPr lang="en-US" altLang="zh-CN" dirty="0">
                <a:latin typeface="Arial" pitchFamily="34" charset="0"/>
                <a:sym typeface="Symbol" pitchFamily="18" charset="2"/>
              </a:rPr>
              <a:t>F</a:t>
            </a:r>
            <a:r>
              <a:rPr lang="zh-CN" altLang="en-US" dirty="0">
                <a:latin typeface="Arial" pitchFamily="34" charset="0"/>
                <a:sym typeface="Symbol" pitchFamily="18" charset="2"/>
              </a:rPr>
              <a:t>和</a:t>
            </a:r>
            <a:r>
              <a:rPr lang="en-US" altLang="zh-CN" dirty="0">
                <a:latin typeface="Arial" pitchFamily="34" charset="0"/>
                <a:sym typeface="Symbol" pitchFamily="18" charset="2"/>
              </a:rPr>
              <a:t>G</a:t>
            </a:r>
            <a:r>
              <a:rPr lang="zh-CN" altLang="en-US" dirty="0">
                <a:latin typeface="Arial" pitchFamily="34" charset="0"/>
                <a:sym typeface="Symbol" pitchFamily="18" charset="2"/>
              </a:rPr>
              <a:t>中的函数依赖</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是否能由对方导出。</a:t>
            </a:r>
          </a:p>
        </p:txBody>
      </p:sp>
      <p:sp>
        <p:nvSpPr>
          <p:cNvPr id="4" name="灯片编号占位符 3"/>
          <p:cNvSpPr>
            <a:spLocks noGrp="1"/>
          </p:cNvSpPr>
          <p:nvPr>
            <p:ph type="sldNum" sz="quarter" idx="12"/>
          </p:nvPr>
        </p:nvSpPr>
        <p:spPr/>
        <p:txBody>
          <a:bodyPr/>
          <a:lstStyle/>
          <a:p>
            <a:pPr>
              <a:defRPr/>
            </a:pPr>
            <a:fld id="{B905D57E-FC71-4587-8883-AA1692B2DF32}" type="slidenum">
              <a:rPr lang="en-US" altLang="zh-CN" smtClean="0"/>
              <a:pPr>
                <a:defRPr/>
              </a:pPr>
              <a:t>65</a:t>
            </a:fld>
            <a:endParaRPr lang="en-US" altLang="zh-CN"/>
          </a:p>
        </p:txBody>
      </p:sp>
      <p:sp>
        <p:nvSpPr>
          <p:cNvPr id="5" name="矩形 4"/>
          <p:cNvSpPr/>
          <p:nvPr/>
        </p:nvSpPr>
        <p:spPr>
          <a:xfrm>
            <a:off x="142844" y="3595707"/>
            <a:ext cx="8643998" cy="461665"/>
          </a:xfrm>
          <a:prstGeom prst="rect">
            <a:avLst/>
          </a:prstGeom>
        </p:spPr>
        <p:txBody>
          <a:bodyPr wrap="square">
            <a:spAutoFit/>
          </a:bodyPr>
          <a:lstStyle/>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          因此</a:t>
            </a:r>
            <a:r>
              <a:rPr lang="en-US" altLang="zh-CN" dirty="0">
                <a:latin typeface="Arial" pitchFamily="34" charset="0"/>
                <a:sym typeface="Symbol" pitchFamily="18" charset="2"/>
              </a:rPr>
              <a:t>X </a:t>
            </a:r>
            <a:r>
              <a:rPr lang="en-US" altLang="zh-CN" dirty="0">
                <a:latin typeface="Arial" pitchFamily="34" charset="0"/>
              </a:rPr>
              <a:t>Y </a:t>
            </a:r>
            <a:r>
              <a:rPr lang="en-US" altLang="zh-CN" dirty="0">
                <a:latin typeface="Arial" pitchFamily="34" charset="0"/>
                <a:sym typeface="Symbol" pitchFamily="18" charset="2"/>
              </a:rPr>
              <a:t></a:t>
            </a:r>
            <a:r>
              <a:rPr lang="en-US" altLang="zh-CN" dirty="0">
                <a:solidFill>
                  <a:srgbClr val="FF0000"/>
                </a:solidFill>
                <a:latin typeface="Arial" pitchFamily="34" charset="0"/>
                <a:sym typeface="Symbol" pitchFamily="18" charset="2"/>
              </a:rPr>
              <a:t> (G</a:t>
            </a:r>
            <a:r>
              <a:rPr lang="en-US" altLang="zh-CN" baseline="28000" dirty="0">
                <a:solidFill>
                  <a:srgbClr val="FF0000"/>
                </a:solidFill>
                <a:latin typeface="Arial" pitchFamily="34" charset="0"/>
                <a:sym typeface="Symbol" pitchFamily="18" charset="2"/>
              </a:rPr>
              <a:t>+ </a:t>
            </a:r>
            <a:r>
              <a:rPr lang="en-US" altLang="zh-CN" dirty="0">
                <a:solidFill>
                  <a:srgbClr val="FF0000"/>
                </a:solidFill>
                <a:latin typeface="Arial" pitchFamily="34" charset="0"/>
                <a:sym typeface="Symbol" pitchFamily="18" charset="2"/>
              </a:rPr>
              <a:t>)</a:t>
            </a:r>
            <a:r>
              <a:rPr lang="en-US" altLang="zh-CN" baseline="28000" dirty="0">
                <a:solidFill>
                  <a:srgbClr val="FF0000"/>
                </a:solidFill>
                <a:latin typeface="Arial" pitchFamily="34" charset="0"/>
                <a:sym typeface="Symbol" pitchFamily="18" charset="2"/>
              </a:rPr>
              <a:t> + </a:t>
            </a:r>
            <a:r>
              <a:rPr lang="en-US" altLang="zh-CN" dirty="0">
                <a:solidFill>
                  <a:srgbClr val="FF0000"/>
                </a:solidFill>
                <a:latin typeface="Arial" pitchFamily="34" charset="0"/>
                <a:sym typeface="Symbol" pitchFamily="18" charset="2"/>
              </a:rPr>
              <a:t>= G</a:t>
            </a:r>
            <a:r>
              <a:rPr lang="en-US" altLang="zh-CN" baseline="28000" dirty="0">
                <a:solidFill>
                  <a:srgbClr val="FF0000"/>
                </a:solidFill>
                <a:latin typeface="Arial" pitchFamily="34" charset="0"/>
                <a:sym typeface="Symbol" pitchFamily="18" charset="2"/>
              </a:rPr>
              <a:t>+</a:t>
            </a:r>
            <a:r>
              <a:rPr lang="en-US" altLang="zh-CN" baseline="28000" dirty="0">
                <a:latin typeface="Arial" pitchFamily="34" charset="0"/>
                <a:sym typeface="Symbol" pitchFamily="18" charset="2"/>
              </a:rPr>
              <a:t> </a:t>
            </a:r>
            <a:r>
              <a:rPr lang="zh-CN" altLang="en-US" dirty="0">
                <a:latin typeface="Arial" pitchFamily="34" charset="0"/>
                <a:sym typeface="Symbol" pitchFamily="18" charset="2"/>
              </a:rPr>
              <a:t>，即</a:t>
            </a:r>
            <a:r>
              <a:rPr lang="en-US" altLang="zh-CN" dirty="0">
                <a:solidFill>
                  <a:srgbClr val="FF0000"/>
                </a:solidFill>
                <a:latin typeface="Arial" pitchFamily="34" charset="0"/>
                <a:sym typeface="Symbol" pitchFamily="18" charset="2"/>
              </a:rPr>
              <a:t>F</a:t>
            </a:r>
            <a:r>
              <a:rPr lang="en-US" altLang="zh-CN" baseline="28000" dirty="0">
                <a:solidFill>
                  <a:srgbClr val="FF0000"/>
                </a:solidFill>
                <a:latin typeface="Arial" pitchFamily="34" charset="0"/>
                <a:sym typeface="Symbol" pitchFamily="18" charset="2"/>
              </a:rPr>
              <a:t>+ </a:t>
            </a:r>
            <a:r>
              <a:rPr lang="en-US" altLang="zh-CN" dirty="0">
                <a:solidFill>
                  <a:srgbClr val="FF0000"/>
                </a:solidFill>
                <a:latin typeface="Arial" pitchFamily="34" charset="0"/>
                <a:sym typeface="Symbol" pitchFamily="18" charset="2"/>
              </a:rPr>
              <a:t> G</a:t>
            </a:r>
            <a:r>
              <a:rPr lang="en-US" altLang="zh-CN" baseline="28000" dirty="0">
                <a:solidFill>
                  <a:srgbClr val="FF0000"/>
                </a:solidFill>
                <a:latin typeface="Arial" pitchFamily="34" charset="0"/>
                <a:sym typeface="Symbol" pitchFamily="18" charset="2"/>
              </a:rPr>
              <a:t>+ </a:t>
            </a:r>
            <a:r>
              <a:rPr lang="zh-CN" altLang="en-US" dirty="0">
                <a:latin typeface="Arial" pitchFamily="34" charset="0"/>
                <a:sym typeface="Symbol" pitchFamily="18" charset="2"/>
              </a:rPr>
              <a:t>。         </a:t>
            </a:r>
          </a:p>
        </p:txBody>
      </p:sp>
      <p:sp>
        <p:nvSpPr>
          <p:cNvPr id="6" name="矩形 5"/>
          <p:cNvSpPr/>
          <p:nvPr/>
        </p:nvSpPr>
        <p:spPr>
          <a:xfrm>
            <a:off x="944444" y="4038905"/>
            <a:ext cx="2270234" cy="461665"/>
          </a:xfrm>
          <a:prstGeom prst="rect">
            <a:avLst/>
          </a:prstGeom>
        </p:spPr>
        <p:txBody>
          <a:bodyPr wrap="square">
            <a:spAutoFit/>
          </a:bodyPr>
          <a:lstStyle/>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同理</a:t>
            </a:r>
            <a:r>
              <a:rPr lang="en-US" altLang="zh-CN" dirty="0">
                <a:latin typeface="Arial" pitchFamily="34" charset="0"/>
                <a:sym typeface="Symbol" pitchFamily="18" charset="2"/>
              </a:rPr>
              <a:t>G </a:t>
            </a:r>
            <a:r>
              <a:rPr lang="en-US" altLang="zh-CN" baseline="28000" dirty="0">
                <a:latin typeface="Arial" pitchFamily="34" charset="0"/>
                <a:sym typeface="Symbol" pitchFamily="18" charset="2"/>
              </a:rPr>
              <a:t>+ </a:t>
            </a:r>
            <a:r>
              <a:rPr lang="en-US" altLang="zh-CN" dirty="0">
                <a:latin typeface="Arial" pitchFamily="34" charset="0"/>
                <a:sym typeface="Symbol" pitchFamily="18" charset="2"/>
              </a:rPr>
              <a:t> F</a:t>
            </a:r>
            <a:r>
              <a:rPr lang="en-US" altLang="zh-CN" baseline="28000" dirty="0">
                <a:latin typeface="Arial" pitchFamily="34" charset="0"/>
                <a:sym typeface="Symbol" pitchFamily="18" charset="2"/>
              </a:rPr>
              <a:t> + </a:t>
            </a:r>
            <a:r>
              <a:rPr lang="zh-CN" altLang="en-US" dirty="0">
                <a:latin typeface="Arial" pitchFamily="34" charset="0"/>
                <a:sym typeface="Symbol" pitchFamily="18" charset="2"/>
              </a:rPr>
              <a:t>。</a:t>
            </a:r>
          </a:p>
        </p:txBody>
      </p:sp>
      <p:sp>
        <p:nvSpPr>
          <p:cNvPr id="7" name="矩形 6"/>
          <p:cNvSpPr/>
          <p:nvPr/>
        </p:nvSpPr>
        <p:spPr>
          <a:xfrm>
            <a:off x="3100883" y="4038905"/>
            <a:ext cx="2031325" cy="461665"/>
          </a:xfrm>
          <a:prstGeom prst="rect">
            <a:avLst/>
          </a:prstGeom>
        </p:spPr>
        <p:txBody>
          <a:bodyPr wrap="none">
            <a:spAutoFit/>
          </a:bodyPr>
          <a:lstStyle/>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充分性得证。</a:t>
            </a:r>
          </a:p>
        </p:txBody>
      </p:sp>
      <p:sp>
        <p:nvSpPr>
          <p:cNvPr id="8" name="矩形 7"/>
          <p:cNvSpPr/>
          <p:nvPr/>
        </p:nvSpPr>
        <p:spPr>
          <a:xfrm>
            <a:off x="4661790" y="4040410"/>
            <a:ext cx="2339102" cy="461665"/>
          </a:xfrm>
          <a:prstGeom prst="rect">
            <a:avLst/>
          </a:prstGeom>
        </p:spPr>
        <p:txBody>
          <a:bodyPr wrap="none">
            <a:spAutoFit/>
          </a:bodyPr>
          <a:lstStyle/>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（必要性易知）</a:t>
            </a:r>
          </a:p>
        </p:txBody>
      </p:sp>
      <p:sp>
        <p:nvSpPr>
          <p:cNvPr id="9" name="圆角矩形标注 8"/>
          <p:cNvSpPr/>
          <p:nvPr/>
        </p:nvSpPr>
        <p:spPr>
          <a:xfrm>
            <a:off x="6500826" y="3286124"/>
            <a:ext cx="2428892" cy="857256"/>
          </a:xfrm>
          <a:prstGeom prst="wedgeRoundRectCallout">
            <a:avLst>
              <a:gd name="adj1" fmla="val -60428"/>
              <a:gd name="adj2" fmla="val 15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“闭包”是什么？顾名思义。。。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851"/>
                                        </p:tgtEl>
                                        <p:attrNameLst>
                                          <p:attrName>style.visibility</p:attrName>
                                        </p:attrNameLst>
                                      </p:cBhvr>
                                      <p:to>
                                        <p:strVal val="visible"/>
                                      </p:to>
                                    </p:set>
                                    <p:anim calcmode="lin" valueType="num">
                                      <p:cBhvr additive="base">
                                        <p:cTn id="37" dur="500" fill="hold"/>
                                        <p:tgtEl>
                                          <p:spTgt spid="78851"/>
                                        </p:tgtEl>
                                        <p:attrNameLst>
                                          <p:attrName>ppt_x</p:attrName>
                                        </p:attrNameLst>
                                      </p:cBhvr>
                                      <p:tavLst>
                                        <p:tav tm="0">
                                          <p:val>
                                            <p:strVal val="0-#ppt_w/2"/>
                                          </p:val>
                                        </p:tav>
                                        <p:tav tm="100000">
                                          <p:val>
                                            <p:strVal val="#ppt_x"/>
                                          </p:val>
                                        </p:tav>
                                      </p:tavLst>
                                    </p:anim>
                                    <p:anim calcmode="lin" valueType="num">
                                      <p:cBhvr additive="base">
                                        <p:cTn id="38"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5" grpId="0"/>
      <p:bldP spid="6" grpId="0"/>
      <p:bldP spid="7" grpId="0"/>
      <p:bldP spid="8" grpId="0"/>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381000" y="869950"/>
            <a:ext cx="8467725" cy="4419671"/>
          </a:xfrm>
          <a:prstGeom prst="rect">
            <a:avLst/>
          </a:prstGeom>
          <a:noFill/>
          <a:ln w="9525">
            <a:noFill/>
            <a:miter lim="800000"/>
            <a:headEnd/>
            <a:tailEnd/>
          </a:ln>
        </p:spPr>
        <p:txBody>
          <a:bodyPr>
            <a:spAutoFit/>
          </a:bodyPr>
          <a:lstStyle/>
          <a:p>
            <a:pPr>
              <a:lnSpc>
                <a:spcPct val="90000"/>
              </a:lnSpc>
              <a:spcBef>
                <a:spcPct val="20000"/>
              </a:spcBef>
              <a:buSzPct val="85000"/>
              <a:tabLst>
                <a:tab pos="290513" algn="l"/>
              </a:tabLst>
            </a:pPr>
            <a:r>
              <a:rPr lang="zh-CN" altLang="en-US" sz="2800" b="1" dirty="0">
                <a:solidFill>
                  <a:srgbClr val="0000CC"/>
                </a:solidFill>
                <a:latin typeface="Arial" pitchFamily="34" charset="0"/>
              </a:rPr>
              <a:t>等价的作用</a:t>
            </a:r>
            <a:r>
              <a:rPr lang="en-US" altLang="zh-CN" sz="2800" b="1" dirty="0">
                <a:solidFill>
                  <a:srgbClr val="0000CC"/>
                </a:solidFill>
                <a:latin typeface="Arial" pitchFamily="34" charset="0"/>
              </a:rPr>
              <a:t>——</a:t>
            </a:r>
          </a:p>
          <a:p>
            <a:pPr>
              <a:lnSpc>
                <a:spcPct val="90000"/>
              </a:lnSpc>
              <a:spcBef>
                <a:spcPct val="20000"/>
              </a:spcBef>
              <a:buSzPct val="85000"/>
              <a:tabLst>
                <a:tab pos="290513" algn="l"/>
              </a:tabLst>
            </a:pPr>
            <a:endParaRPr lang="en-US" altLang="zh-CN" b="1" dirty="0">
              <a:latin typeface="Arial" pitchFamily="34" charset="0"/>
            </a:endParaRPr>
          </a:p>
          <a:p>
            <a:pPr>
              <a:lnSpc>
                <a:spcPct val="90000"/>
              </a:lnSpc>
              <a:spcBef>
                <a:spcPct val="20000"/>
              </a:spcBef>
              <a:buSzPct val="85000"/>
              <a:buFontTx/>
              <a:buChar char="•"/>
              <a:tabLst>
                <a:tab pos="290513" algn="l"/>
              </a:tabLst>
            </a:pPr>
            <a:r>
              <a:rPr lang="zh-CN" altLang="en-US" b="1" dirty="0">
                <a:latin typeface="Arial" pitchFamily="34" charset="0"/>
              </a:rPr>
              <a:t>最小依赖集</a:t>
            </a:r>
            <a:r>
              <a:rPr lang="en-US" altLang="zh-CN" b="1" dirty="0">
                <a:latin typeface="Arial" pitchFamily="34" charset="0"/>
              </a:rPr>
              <a:t>/</a:t>
            </a:r>
            <a:r>
              <a:rPr lang="zh-CN" altLang="en-US" b="1" dirty="0">
                <a:latin typeface="Arial" pitchFamily="34" charset="0"/>
              </a:rPr>
              <a:t>最小覆盖</a:t>
            </a:r>
          </a:p>
          <a:p>
            <a:pPr>
              <a:lnSpc>
                <a:spcPct val="90000"/>
              </a:lnSpc>
              <a:spcBef>
                <a:spcPct val="20000"/>
              </a:spcBef>
              <a:buSzPct val="85000"/>
              <a:tabLst>
                <a:tab pos="290513" algn="l"/>
              </a:tabLst>
            </a:pPr>
            <a:r>
              <a:rPr lang="zh-CN" altLang="en-US" dirty="0">
                <a:latin typeface="Arial" pitchFamily="34" charset="0"/>
              </a:rPr>
              <a:t>定义：满足下列条件的函数依赖集</a:t>
            </a:r>
            <a:r>
              <a:rPr lang="en-US" altLang="zh-CN" dirty="0">
                <a:latin typeface="Arial" pitchFamily="34" charset="0"/>
              </a:rPr>
              <a:t>F</a:t>
            </a:r>
            <a:r>
              <a:rPr lang="zh-CN" altLang="en-US" dirty="0">
                <a:latin typeface="Arial" pitchFamily="34" charset="0"/>
              </a:rPr>
              <a:t>称为最小依赖集，亦称极小依赖集或者最小覆盖，记作</a:t>
            </a:r>
            <a:r>
              <a:rPr lang="en-US" altLang="zh-CN" dirty="0">
                <a:latin typeface="Arial" pitchFamily="34" charset="0"/>
              </a:rPr>
              <a:t>F</a:t>
            </a:r>
            <a:r>
              <a:rPr lang="en-US" altLang="zh-CN" baseline="-16000" dirty="0">
                <a:latin typeface="Arial" pitchFamily="34" charset="0"/>
              </a:rPr>
              <a:t>min</a:t>
            </a:r>
            <a:r>
              <a:rPr lang="zh-CN" altLang="en-US" dirty="0">
                <a:latin typeface="Arial" pitchFamily="34" charset="0"/>
              </a:rPr>
              <a:t>：</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单属性化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中任一函数依赖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a:t>
            </a:r>
            <a:r>
              <a:rPr lang="en-US" altLang="zh-CN" dirty="0">
                <a:latin typeface="Arial" pitchFamily="34" charset="0"/>
              </a:rPr>
              <a:t>A</a:t>
            </a:r>
            <a:r>
              <a:rPr lang="zh-CN" altLang="en-US" dirty="0">
                <a:latin typeface="Arial" pitchFamily="34" charset="0"/>
              </a:rPr>
              <a:t>必是单属性</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无冗余化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中不存在这样的函数依赖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，使得</a:t>
            </a:r>
            <a:r>
              <a:rPr lang="en-US" altLang="zh-CN" dirty="0">
                <a:latin typeface="Arial" pitchFamily="34" charset="0"/>
              </a:rPr>
              <a:t>F</a:t>
            </a:r>
            <a:r>
              <a:rPr lang="zh-CN" altLang="en-US" dirty="0">
                <a:latin typeface="Arial" pitchFamily="34" charset="0"/>
              </a:rPr>
              <a:t>与</a:t>
            </a:r>
            <a:endParaRPr lang="en-US" altLang="zh-CN" dirty="0">
              <a:latin typeface="Arial" pitchFamily="34" charset="0"/>
            </a:endParaRPr>
          </a:p>
          <a:p>
            <a:pPr marL="381000" lvl="2" indent="3175">
              <a:lnSpc>
                <a:spcPct val="90000"/>
              </a:lnSpc>
              <a:spcBef>
                <a:spcPct val="40000"/>
              </a:spcBef>
              <a:buClr>
                <a:schemeClr val="tx1"/>
              </a:buClr>
              <a:buSzPct val="65000"/>
              <a:tabLst>
                <a:tab pos="290513" algn="l"/>
              </a:tabLst>
            </a:pPr>
            <a:r>
              <a:rPr lang="en-US" altLang="zh-CN" dirty="0">
                <a:latin typeface="Arial" pitchFamily="34" charset="0"/>
              </a:rPr>
              <a:t>   F </a:t>
            </a:r>
            <a:r>
              <a:rPr lang="en-US" altLang="zh-CN" dirty="0">
                <a:latin typeface="Arial" pitchFamily="34" charset="0"/>
                <a:sym typeface="Symbol" pitchFamily="18" charset="2"/>
              </a:rPr>
              <a:t> </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sz="2800" b="1" dirty="0">
                <a:solidFill>
                  <a:srgbClr val="0000CC"/>
                </a:solidFill>
                <a:latin typeface="Arial" pitchFamily="34" charset="0"/>
              </a:rPr>
              <a:t>等价</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既约化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中不存在这样的函数依赖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，在</a:t>
            </a:r>
            <a:r>
              <a:rPr lang="en-US" altLang="zh-CN" dirty="0">
                <a:latin typeface="Arial" pitchFamily="34" charset="0"/>
              </a:rPr>
              <a:t>X</a:t>
            </a:r>
            <a:r>
              <a:rPr lang="zh-CN" altLang="en-US" dirty="0">
                <a:latin typeface="Arial" pitchFamily="34" charset="0"/>
              </a:rPr>
              <a:t>中有真子集</a:t>
            </a:r>
            <a:r>
              <a:rPr lang="en-US" altLang="zh-CN" dirty="0">
                <a:latin typeface="Arial" pitchFamily="34" charset="0"/>
              </a:rPr>
              <a:t>Z</a:t>
            </a:r>
            <a:r>
              <a:rPr lang="zh-CN" altLang="en-US" dirty="0">
                <a:latin typeface="Arial" pitchFamily="34" charset="0"/>
              </a:rPr>
              <a:t>，使得</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F </a:t>
            </a:r>
            <a:r>
              <a:rPr lang="en-US" altLang="zh-CN" dirty="0">
                <a:latin typeface="Arial" pitchFamily="34" charset="0"/>
                <a:sym typeface="Symbol" pitchFamily="18" charset="2"/>
              </a:rPr>
              <a:t> </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 </a:t>
            </a:r>
            <a:r>
              <a:rPr lang="en-US" altLang="zh-CN" dirty="0">
                <a:latin typeface="Arial" pitchFamily="34" charset="0"/>
                <a:sym typeface="Symbol" pitchFamily="18" charset="2"/>
              </a:rPr>
              <a:t> </a:t>
            </a:r>
            <a:r>
              <a:rPr lang="en-US" altLang="zh-CN" dirty="0">
                <a:latin typeface="Arial" pitchFamily="34" charset="0"/>
              </a:rPr>
              <a:t>{Z </a:t>
            </a:r>
            <a:r>
              <a:rPr lang="en-US" altLang="zh-CN" dirty="0">
                <a:latin typeface="Arial" pitchFamily="34" charset="0"/>
                <a:sym typeface="Symbol" pitchFamily="18" charset="2"/>
              </a:rPr>
              <a:t></a:t>
            </a:r>
            <a:r>
              <a:rPr lang="en-US" altLang="zh-CN" dirty="0">
                <a:latin typeface="Arial" pitchFamily="34" charset="0"/>
              </a:rPr>
              <a:t> A}</a:t>
            </a:r>
            <a:r>
              <a:rPr lang="zh-CN" altLang="en-US" sz="2800" b="1" dirty="0">
                <a:solidFill>
                  <a:srgbClr val="0000CC"/>
                </a:solidFill>
                <a:latin typeface="Arial" pitchFamily="34" charset="0"/>
              </a:rPr>
              <a:t>等价</a:t>
            </a:r>
          </a:p>
        </p:txBody>
      </p:sp>
      <p:sp>
        <p:nvSpPr>
          <p:cNvPr id="3" name="灯片编号占位符 2"/>
          <p:cNvSpPr>
            <a:spLocks noGrp="1"/>
          </p:cNvSpPr>
          <p:nvPr>
            <p:ph type="sldNum" sz="quarter" idx="12"/>
          </p:nvPr>
        </p:nvSpPr>
        <p:spPr/>
        <p:txBody>
          <a:bodyPr/>
          <a:lstStyle/>
          <a:p>
            <a:pPr>
              <a:defRPr/>
            </a:pPr>
            <a:fld id="{41AAE78E-A57B-4426-9C4C-1430E736C175}" type="slidenum">
              <a:rPr lang="en-US" altLang="zh-CN" smtClean="0"/>
              <a:pPr>
                <a:defRPr/>
              </a:pPr>
              <a:t>66</a:t>
            </a:fld>
            <a:endParaRPr lang="en-US" altLang="zh-CN"/>
          </a:p>
        </p:txBody>
      </p:sp>
      <p:sp>
        <p:nvSpPr>
          <p:cNvPr id="4" name="圆角矩形标注 3"/>
          <p:cNvSpPr/>
          <p:nvPr/>
        </p:nvSpPr>
        <p:spPr>
          <a:xfrm>
            <a:off x="7072330" y="2500306"/>
            <a:ext cx="914400" cy="398334"/>
          </a:xfrm>
          <a:prstGeom prst="wedgeRoundRectCallout">
            <a:avLst>
              <a:gd name="adj1" fmla="val -172557"/>
              <a:gd name="adj2" fmla="val 856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右部</a:t>
            </a:r>
          </a:p>
        </p:txBody>
      </p:sp>
      <p:sp>
        <p:nvSpPr>
          <p:cNvPr id="5" name="圆角矩形标注 4"/>
          <p:cNvSpPr/>
          <p:nvPr/>
        </p:nvSpPr>
        <p:spPr>
          <a:xfrm>
            <a:off x="6858016" y="5715016"/>
            <a:ext cx="914400" cy="612648"/>
          </a:xfrm>
          <a:prstGeom prst="wedgeRoundRectCallout">
            <a:avLst>
              <a:gd name="adj1" fmla="val -144971"/>
              <a:gd name="adj2" fmla="val -1588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左部</a:t>
            </a:r>
          </a:p>
        </p:txBody>
      </p:sp>
      <p:sp>
        <p:nvSpPr>
          <p:cNvPr id="6" name="圆角矩形标注 5"/>
          <p:cNvSpPr/>
          <p:nvPr/>
        </p:nvSpPr>
        <p:spPr>
          <a:xfrm>
            <a:off x="5756528" y="3892846"/>
            <a:ext cx="2143140" cy="544266"/>
          </a:xfrm>
          <a:prstGeom prst="wedgeRoundRectCallout">
            <a:avLst>
              <a:gd name="adj1" fmla="val -108320"/>
              <a:gd name="adj2" fmla="val -610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整个依赖关系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28600" y="838200"/>
            <a:ext cx="8686800" cy="6666440"/>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en-US" altLang="zh-CN" dirty="0">
                <a:latin typeface="Times New Roman" pitchFamily="18" charset="0"/>
              </a:rPr>
              <a:t>[</a:t>
            </a:r>
            <a:r>
              <a:rPr lang="zh-CN" altLang="en-US" dirty="0">
                <a:latin typeface="Times New Roman" pitchFamily="18" charset="0"/>
                <a:ea typeface="黑体" pitchFamily="49" charset="-122"/>
              </a:rPr>
              <a:t>例</a:t>
            </a:r>
            <a:r>
              <a:rPr lang="en-US" altLang="zh-CN" dirty="0">
                <a:latin typeface="Times New Roman" pitchFamily="18" charset="0"/>
              </a:rPr>
              <a:t>2] </a:t>
            </a:r>
            <a:r>
              <a:rPr lang="zh-CN" altLang="en-US" dirty="0">
                <a:latin typeface="Times New Roman" pitchFamily="18" charset="0"/>
              </a:rPr>
              <a:t>关系模式</a:t>
            </a:r>
            <a:r>
              <a:rPr lang="en-US" altLang="zh-CN" i="1" dirty="0">
                <a:latin typeface="Times New Roman" pitchFamily="18" charset="0"/>
              </a:rPr>
              <a:t>S</a:t>
            </a:r>
            <a:r>
              <a:rPr lang="en-US" altLang="zh-CN" dirty="0">
                <a:latin typeface="Times New Roman" pitchFamily="18" charset="0"/>
              </a:rPr>
              <a:t>&lt;</a:t>
            </a:r>
            <a:r>
              <a:rPr lang="en-US" altLang="zh-CN" i="1" dirty="0">
                <a:latin typeface="Times New Roman" pitchFamily="18" charset="0"/>
              </a:rPr>
              <a:t>U</a:t>
            </a:r>
            <a:r>
              <a:rPr lang="zh-CN" altLang="en-US" dirty="0">
                <a:latin typeface="Times New Roman" pitchFamily="18" charset="0"/>
              </a:rPr>
              <a:t>，</a:t>
            </a:r>
            <a:r>
              <a:rPr lang="en-US" altLang="zh-CN" i="1" dirty="0">
                <a:latin typeface="Times New Roman" pitchFamily="18" charset="0"/>
              </a:rPr>
              <a:t>F</a:t>
            </a:r>
            <a:r>
              <a:rPr lang="en-US" altLang="zh-CN" dirty="0">
                <a:latin typeface="Times New Roman" pitchFamily="18" charset="0"/>
              </a:rPr>
              <a:t>&gt;</a:t>
            </a:r>
            <a:r>
              <a:rPr lang="zh-CN" altLang="en-US" dirty="0">
                <a:latin typeface="Times New Roman" pitchFamily="18" charset="0"/>
              </a:rPr>
              <a:t>，其中：</a:t>
            </a: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i="1" dirty="0">
                <a:latin typeface="Times New Roman" pitchFamily="18" charset="0"/>
              </a:rPr>
              <a:t>U</a:t>
            </a:r>
            <a:r>
              <a:rPr lang="en-US" altLang="zh-CN" dirty="0">
                <a:latin typeface="Times New Roman" pitchFamily="18" charset="0"/>
              </a:rPr>
              <a:t>={ SNO</a:t>
            </a:r>
            <a:r>
              <a:rPr lang="zh-CN" altLang="en-US" dirty="0">
                <a:latin typeface="Times New Roman" pitchFamily="18" charset="0"/>
              </a:rPr>
              <a:t>，</a:t>
            </a:r>
            <a:r>
              <a:rPr lang="en-US" altLang="zh-CN" dirty="0">
                <a:latin typeface="Times New Roman" pitchFamily="18" charset="0"/>
              </a:rPr>
              <a:t>SDEPT</a:t>
            </a:r>
            <a:r>
              <a:rPr lang="zh-CN" altLang="en-US" dirty="0">
                <a:latin typeface="Times New Roman" pitchFamily="18" charset="0"/>
              </a:rPr>
              <a:t>，</a:t>
            </a:r>
            <a:r>
              <a:rPr lang="en-US" altLang="zh-CN" dirty="0">
                <a:latin typeface="Times New Roman" pitchFamily="18" charset="0"/>
              </a:rPr>
              <a:t>DPRES</a:t>
            </a:r>
            <a:r>
              <a:rPr lang="zh-CN" altLang="en-US" dirty="0">
                <a:latin typeface="Times New Roman" pitchFamily="18" charset="0"/>
              </a:rPr>
              <a:t>，</a:t>
            </a:r>
            <a:r>
              <a:rPr lang="en-US" altLang="zh-CN" dirty="0">
                <a:latin typeface="Times New Roman" pitchFamily="18" charset="0"/>
              </a:rPr>
              <a:t>CNAME</a:t>
            </a:r>
            <a:r>
              <a:rPr lang="zh-CN" altLang="en-US" dirty="0">
                <a:latin typeface="Times New Roman" pitchFamily="18" charset="0"/>
              </a:rPr>
              <a:t>，</a:t>
            </a:r>
            <a:r>
              <a:rPr lang="en-US" altLang="zh-CN" dirty="0">
                <a:latin typeface="Times New Roman" pitchFamily="18" charset="0"/>
              </a:rPr>
              <a:t>G }</a:t>
            </a:r>
            <a:r>
              <a:rPr lang="zh-CN" altLang="en-US" dirty="0">
                <a:latin typeface="Times New Roman" pitchFamily="18" charset="0"/>
              </a:rPr>
              <a:t>，</a:t>
            </a: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dirty="0">
                <a:latin typeface="Times New Roman" pitchFamily="18" charset="0"/>
              </a:rPr>
              <a:t>{ </a:t>
            </a:r>
            <a:r>
              <a:rPr lang="zh-CN" altLang="en-US" dirty="0">
                <a:latin typeface="Times New Roman" pitchFamily="18" charset="0"/>
              </a:rPr>
              <a:t>学号，所在院系，系主任，课程名，成绩</a:t>
            </a:r>
            <a:r>
              <a:rPr lang="en-US" altLang="zh-CN" dirty="0">
                <a:latin typeface="Times New Roman" pitchFamily="18" charset="0"/>
              </a:rPr>
              <a:t>}</a:t>
            </a:r>
          </a:p>
          <a:p>
            <a:pPr>
              <a:lnSpc>
                <a:spcPct val="90000"/>
              </a:lnSpc>
              <a:spcBef>
                <a:spcPct val="50000"/>
              </a:spcBef>
              <a:buClr>
                <a:srgbClr val="FF3300"/>
              </a:buClr>
              <a:buFont typeface="Wingdings" pitchFamily="2" charset="2"/>
              <a:buNone/>
            </a:pPr>
            <a:r>
              <a:rPr lang="en-US" altLang="zh-CN" i="1" dirty="0">
                <a:latin typeface="Times New Roman" pitchFamily="18" charset="0"/>
              </a:rPr>
              <a:t>F</a:t>
            </a:r>
            <a:r>
              <a:rPr lang="en-US" altLang="zh-CN" dirty="0">
                <a:latin typeface="Times New Roman" pitchFamily="18" charset="0"/>
              </a:rPr>
              <a:t>={ SNO→SDEPT</a:t>
            </a:r>
            <a:r>
              <a:rPr lang="zh-CN" altLang="en-US" dirty="0">
                <a:latin typeface="Times New Roman" pitchFamily="18" charset="0"/>
              </a:rPr>
              <a:t>，</a:t>
            </a:r>
            <a:r>
              <a:rPr lang="en-US" altLang="zh-CN" dirty="0">
                <a:latin typeface="Times New Roman" pitchFamily="18" charset="0"/>
              </a:rPr>
              <a:t>SDEPT→DPRES</a:t>
            </a:r>
            <a:r>
              <a:rPr lang="zh-CN" altLang="en-US" dirty="0">
                <a:latin typeface="Times New Roman" pitchFamily="18" charset="0"/>
              </a:rPr>
              <a:t>，</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CNAME</a:t>
            </a:r>
            <a:r>
              <a:rPr lang="zh-CN" altLang="en-US" dirty="0">
                <a:latin typeface="Times New Roman" pitchFamily="18" charset="0"/>
              </a:rPr>
              <a:t>）→</a:t>
            </a:r>
            <a:r>
              <a:rPr lang="en-US" altLang="zh-CN" dirty="0">
                <a:latin typeface="Times New Roman" pitchFamily="18" charset="0"/>
              </a:rPr>
              <a:t>G }</a:t>
            </a:r>
          </a:p>
          <a:p>
            <a:pPr>
              <a:lnSpc>
                <a:spcPct val="90000"/>
              </a:lnSpc>
              <a:spcBef>
                <a:spcPct val="50000"/>
              </a:spcBef>
              <a:buClr>
                <a:srgbClr val="FF3300"/>
              </a:buClr>
              <a:buFont typeface="Wingdings" pitchFamily="2" charset="2"/>
              <a:buNone/>
            </a:pPr>
            <a:endParaRPr lang="en-US" altLang="zh-CN" dirty="0">
              <a:latin typeface="Times New Roman" pitchFamily="18" charset="0"/>
            </a:endParaRPr>
          </a:p>
          <a:p>
            <a:pPr>
              <a:lnSpc>
                <a:spcPct val="90000"/>
              </a:lnSpc>
              <a:spcBef>
                <a:spcPct val="50000"/>
              </a:spcBef>
              <a:buClr>
                <a:srgbClr val="FF3300"/>
              </a:buClr>
              <a:buFont typeface="Wingdings" pitchFamily="2" charset="2"/>
              <a:buNone/>
            </a:pPr>
            <a:r>
              <a:rPr lang="zh-CN" altLang="en-US" dirty="0">
                <a:latin typeface="Times New Roman" pitchFamily="18" charset="0"/>
              </a:rPr>
              <a:t>设</a:t>
            </a:r>
            <a:r>
              <a:rPr lang="en-US" altLang="zh-CN" dirty="0">
                <a:latin typeface="Times New Roman" pitchFamily="18" charset="0"/>
              </a:rPr>
              <a:t>F</a:t>
            </a:r>
            <a:r>
              <a:rPr lang="en-US" altLang="zh-CN" i="1" dirty="0">
                <a:latin typeface="Times New Roman" pitchFamily="18" charset="0"/>
              </a:rPr>
              <a:t>’</a:t>
            </a:r>
            <a:r>
              <a:rPr lang="en-US" altLang="zh-CN" dirty="0">
                <a:latin typeface="Times New Roman" pitchFamily="18" charset="0"/>
              </a:rPr>
              <a:t>={</a:t>
            </a:r>
            <a:r>
              <a:rPr lang="en-US" altLang="zh-CN" dirty="0">
                <a:solidFill>
                  <a:srgbClr val="FF0000"/>
                </a:solidFill>
                <a:latin typeface="Times New Roman" pitchFamily="18" charset="0"/>
              </a:rPr>
              <a:t>SNO→SDEPT</a:t>
            </a:r>
            <a:r>
              <a:rPr lang="zh-CN" altLang="en-US" dirty="0">
                <a:latin typeface="Times New Roman" pitchFamily="18" charset="0"/>
              </a:rPr>
              <a:t>，</a:t>
            </a:r>
            <a:r>
              <a:rPr lang="en-US" altLang="zh-CN" dirty="0">
                <a:latin typeface="Times New Roman" pitchFamily="18" charset="0"/>
              </a:rPr>
              <a:t>SNO→DPRES</a:t>
            </a:r>
            <a:r>
              <a:rPr lang="zh-CN" altLang="en-US" dirty="0">
                <a:latin typeface="Times New Roman" pitchFamily="18" charset="0"/>
              </a:rPr>
              <a:t>，</a:t>
            </a:r>
            <a:r>
              <a:rPr lang="en-US" altLang="zh-CN" dirty="0">
                <a:solidFill>
                  <a:srgbClr val="FF0000"/>
                </a:solidFill>
                <a:latin typeface="Times New Roman" pitchFamily="18" charset="0"/>
              </a:rPr>
              <a:t>SDEPT→DPRES</a:t>
            </a:r>
            <a:r>
              <a:rPr lang="zh-CN" altLang="en-US" dirty="0">
                <a:latin typeface="Times New Roman" pitchFamily="18" charset="0"/>
              </a:rPr>
              <a:t>，</a:t>
            </a: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CNAME)→G</a:t>
            </a:r>
            <a:r>
              <a:rPr lang="zh-CN" altLang="en-US" dirty="0">
                <a:latin typeface="Times New Roman" pitchFamily="18" charset="0"/>
              </a:rPr>
              <a:t>，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SDEPT)→SDEPT}</a:t>
            </a:r>
          </a:p>
          <a:p>
            <a:pPr>
              <a:lnSpc>
                <a:spcPct val="90000"/>
              </a:lnSpc>
              <a:spcBef>
                <a:spcPct val="50000"/>
              </a:spcBef>
              <a:buClr>
                <a:srgbClr val="FF3300"/>
              </a:buClr>
              <a:buFont typeface="Wingdings" pitchFamily="2" charset="2"/>
              <a:buNone/>
            </a:pPr>
            <a:r>
              <a:rPr lang="en-US" altLang="zh-CN" dirty="0">
                <a:latin typeface="Times New Roman" pitchFamily="18" charset="0"/>
              </a:rPr>
              <a:t> </a:t>
            </a:r>
          </a:p>
          <a:p>
            <a:pPr>
              <a:lnSpc>
                <a:spcPct val="90000"/>
              </a:lnSpc>
              <a:spcBef>
                <a:spcPct val="50000"/>
              </a:spcBef>
              <a:buClr>
                <a:srgbClr val="FF3300"/>
              </a:buClr>
              <a:buFont typeface="Wingdings" pitchFamily="2" charset="2"/>
              <a:buNone/>
            </a:pPr>
            <a:r>
              <a:rPr lang="en-US" altLang="zh-CN" i="1" dirty="0">
                <a:latin typeface="Times New Roman" pitchFamily="18" charset="0"/>
              </a:rPr>
              <a:t>F</a:t>
            </a:r>
            <a:r>
              <a:rPr lang="zh-CN" altLang="en-US" dirty="0">
                <a:latin typeface="Times New Roman" pitchFamily="18" charset="0"/>
              </a:rPr>
              <a:t>是最小覆盖，而</a:t>
            </a:r>
            <a:r>
              <a:rPr lang="en-US" altLang="zh-CN" i="1" dirty="0">
                <a:latin typeface="Times New Roman" pitchFamily="18" charset="0"/>
              </a:rPr>
              <a:t>F ’</a:t>
            </a:r>
            <a:r>
              <a:rPr lang="zh-CN" altLang="en-US" dirty="0">
                <a:latin typeface="Times New Roman" pitchFamily="18" charset="0"/>
              </a:rPr>
              <a:t>不是。</a:t>
            </a:r>
          </a:p>
          <a:p>
            <a:pPr>
              <a:lnSpc>
                <a:spcPct val="90000"/>
              </a:lnSpc>
              <a:spcBef>
                <a:spcPct val="50000"/>
              </a:spcBef>
              <a:buClr>
                <a:srgbClr val="FF3300"/>
              </a:buClr>
              <a:buFont typeface="Wingdings" pitchFamily="2" charset="2"/>
              <a:buNone/>
            </a:pPr>
            <a:r>
              <a:rPr lang="zh-CN" altLang="en-US" dirty="0">
                <a:latin typeface="Times New Roman" pitchFamily="18" charset="0"/>
              </a:rPr>
              <a:t>因为：</a:t>
            </a:r>
            <a:r>
              <a:rPr lang="en-US" altLang="zh-CN" i="1" dirty="0">
                <a:latin typeface="Times New Roman" pitchFamily="18" charset="0"/>
              </a:rPr>
              <a:t>F ’</a:t>
            </a:r>
            <a:r>
              <a:rPr lang="en-US" altLang="zh-CN" dirty="0">
                <a:latin typeface="Times New Roman" pitchFamily="18" charset="0"/>
              </a:rPr>
              <a:t>-{SNO→DPRES}</a:t>
            </a:r>
            <a:r>
              <a:rPr lang="zh-CN" altLang="en-US" dirty="0">
                <a:latin typeface="Times New Roman" pitchFamily="18" charset="0"/>
              </a:rPr>
              <a:t>与</a:t>
            </a:r>
            <a:r>
              <a:rPr lang="en-US" altLang="zh-CN" i="1" dirty="0">
                <a:latin typeface="Times New Roman" pitchFamily="18" charset="0"/>
              </a:rPr>
              <a:t>F </a:t>
            </a:r>
            <a:r>
              <a:rPr lang="en-US" altLang="zh-CN" dirty="0">
                <a:latin typeface="Times New Roman" pitchFamily="18" charset="0"/>
              </a:rPr>
              <a:t>’</a:t>
            </a:r>
            <a:r>
              <a:rPr lang="zh-CN" altLang="en-US" dirty="0">
                <a:latin typeface="Times New Roman" pitchFamily="18" charset="0"/>
              </a:rPr>
              <a:t>等价</a:t>
            </a:r>
          </a:p>
          <a:p>
            <a:pPr>
              <a:lnSpc>
                <a:spcPct val="90000"/>
              </a:lnSpc>
              <a:spcBef>
                <a:spcPct val="50000"/>
              </a:spcBef>
              <a:buClr>
                <a:srgbClr val="FF3300"/>
              </a:buClr>
              <a:buFont typeface="Wingdings" pitchFamily="2" charset="2"/>
              <a:buNone/>
            </a:pPr>
            <a:r>
              <a:rPr lang="zh-CN" altLang="en-US" i="1" dirty="0">
                <a:latin typeface="Times New Roman" pitchFamily="18" charset="0"/>
              </a:rPr>
              <a:t>          </a:t>
            </a:r>
            <a:r>
              <a:rPr lang="en-US" altLang="zh-CN" i="1" dirty="0">
                <a:latin typeface="Times New Roman" pitchFamily="18" charset="0"/>
              </a:rPr>
              <a:t>F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SDEPT)→SDEPT}</a:t>
            </a:r>
            <a:r>
              <a:rPr lang="zh-CN" altLang="en-US" dirty="0">
                <a:latin typeface="Times New Roman" pitchFamily="18" charset="0"/>
              </a:rPr>
              <a:t>也与</a:t>
            </a:r>
            <a:r>
              <a:rPr lang="en-US" altLang="zh-CN" i="1" dirty="0">
                <a:latin typeface="Times New Roman" pitchFamily="18" charset="0"/>
              </a:rPr>
              <a:t>F </a:t>
            </a:r>
            <a:r>
              <a:rPr lang="en-US" altLang="zh-CN" dirty="0">
                <a:latin typeface="Times New Roman" pitchFamily="18" charset="0"/>
              </a:rPr>
              <a:t>’</a:t>
            </a:r>
            <a:r>
              <a:rPr lang="zh-CN" altLang="en-US" dirty="0">
                <a:latin typeface="Times New Roman" pitchFamily="18" charset="0"/>
              </a:rPr>
              <a:t>等价</a:t>
            </a:r>
          </a:p>
          <a:p>
            <a:pPr>
              <a:lnSpc>
                <a:spcPct val="90000"/>
              </a:lnSpc>
              <a:spcBef>
                <a:spcPct val="50000"/>
              </a:spcBef>
              <a:buClr>
                <a:srgbClr val="FF3300"/>
              </a:buClr>
              <a:buFont typeface="Wingdings" pitchFamily="2" charset="2"/>
              <a:buNone/>
            </a:pPr>
            <a:r>
              <a:rPr lang="zh-CN" altLang="en-US" i="1" dirty="0">
                <a:latin typeface="Times New Roman" pitchFamily="18" charset="0"/>
              </a:rPr>
              <a:t>          </a:t>
            </a:r>
            <a:endParaRPr lang="zh-CN" altLang="en-US" dirty="0">
              <a:latin typeface="Times New Roman" pitchFamily="18" charset="0"/>
            </a:endParaRPr>
          </a:p>
          <a:p>
            <a:pPr>
              <a:spcBef>
                <a:spcPct val="50000"/>
              </a:spcBef>
            </a:pPr>
            <a:endParaRPr lang="en-US" altLang="zh-CN" dirty="0"/>
          </a:p>
        </p:txBody>
      </p:sp>
      <p:sp>
        <p:nvSpPr>
          <p:cNvPr id="3" name="灯片编号占位符 2"/>
          <p:cNvSpPr>
            <a:spLocks noGrp="1"/>
          </p:cNvSpPr>
          <p:nvPr>
            <p:ph type="sldNum" sz="quarter" idx="12"/>
          </p:nvPr>
        </p:nvSpPr>
        <p:spPr/>
        <p:txBody>
          <a:bodyPr/>
          <a:lstStyle/>
          <a:p>
            <a:pPr>
              <a:defRPr/>
            </a:pPr>
            <a:fld id="{BFE5706C-151E-4E83-BE11-A142D45AC3DD}"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28600" y="733425"/>
            <a:ext cx="8686800" cy="2282825"/>
          </a:xfrm>
          <a:prstGeom prst="rect">
            <a:avLst/>
          </a:prstGeom>
          <a:noFill/>
          <a:ln w="9525">
            <a:noFill/>
            <a:miter lim="800000"/>
            <a:headEnd/>
            <a:tailEnd/>
          </a:ln>
        </p:spPr>
        <p:txBody>
          <a:bodyPr>
            <a:spAutoFit/>
          </a:bodyPr>
          <a:lstStyle/>
          <a:p>
            <a:pPr>
              <a:spcBef>
                <a:spcPct val="50000"/>
              </a:spcBef>
              <a:buClr>
                <a:schemeClr val="tx2"/>
              </a:buClr>
              <a:buSzPct val="70000"/>
              <a:buFont typeface="Wingdings" pitchFamily="2" charset="2"/>
              <a:buChar char="l"/>
            </a:pPr>
            <a:r>
              <a:rPr lang="zh-CN" altLang="en-US" b="1" dirty="0">
                <a:latin typeface="Arial" pitchFamily="34" charset="0"/>
              </a:rPr>
              <a:t>定理</a:t>
            </a:r>
            <a:r>
              <a:rPr lang="en-US" altLang="zh-CN" b="1" dirty="0">
                <a:latin typeface="Arial" pitchFamily="34" charset="0"/>
              </a:rPr>
              <a:t>6.3</a:t>
            </a:r>
          </a:p>
          <a:p>
            <a:pPr lvl="1">
              <a:spcBef>
                <a:spcPct val="50000"/>
              </a:spcBef>
              <a:buClr>
                <a:schemeClr val="hlink"/>
              </a:buClr>
              <a:buSzPct val="65000"/>
              <a:buFont typeface="Wingdings" pitchFamily="2" charset="2"/>
              <a:buNone/>
            </a:pPr>
            <a:r>
              <a:rPr lang="zh-CN" altLang="en-US" b="1" dirty="0">
                <a:latin typeface="Arial" pitchFamily="34" charset="0"/>
              </a:rPr>
              <a:t>每一个函数依赖集</a:t>
            </a:r>
            <a:r>
              <a:rPr lang="en-US" altLang="zh-CN" b="1" dirty="0">
                <a:latin typeface="Arial" pitchFamily="34" charset="0"/>
              </a:rPr>
              <a:t>F</a:t>
            </a:r>
            <a:r>
              <a:rPr lang="zh-CN" altLang="en-US" b="1" dirty="0">
                <a:latin typeface="Arial" pitchFamily="34" charset="0"/>
              </a:rPr>
              <a:t>都与一个极小函数依赖集</a:t>
            </a:r>
            <a:r>
              <a:rPr lang="en-US" altLang="zh-CN" b="1" dirty="0">
                <a:latin typeface="Arial" pitchFamily="34" charset="0"/>
              </a:rPr>
              <a:t>F</a:t>
            </a:r>
            <a:r>
              <a:rPr lang="en-US" altLang="zh-CN" b="1" baseline="-25000" dirty="0">
                <a:latin typeface="Arial" pitchFamily="34" charset="0"/>
              </a:rPr>
              <a:t>m</a:t>
            </a:r>
            <a:r>
              <a:rPr lang="zh-CN" altLang="en-US" b="1" dirty="0">
                <a:latin typeface="Arial" pitchFamily="34" charset="0"/>
              </a:rPr>
              <a:t>等价，此</a:t>
            </a:r>
            <a:r>
              <a:rPr lang="en-US" altLang="zh-CN" b="1" dirty="0">
                <a:latin typeface="Arial" pitchFamily="34" charset="0"/>
              </a:rPr>
              <a:t>F</a:t>
            </a:r>
            <a:r>
              <a:rPr lang="en-US" altLang="zh-CN" b="1" baseline="-25000" dirty="0">
                <a:latin typeface="Arial" pitchFamily="34" charset="0"/>
              </a:rPr>
              <a:t>m</a:t>
            </a:r>
            <a:r>
              <a:rPr lang="zh-CN" altLang="en-US" b="1" dirty="0">
                <a:latin typeface="Arial" pitchFamily="34" charset="0"/>
              </a:rPr>
              <a:t>称为</a:t>
            </a:r>
            <a:r>
              <a:rPr lang="en-US" altLang="zh-CN" b="1" dirty="0">
                <a:latin typeface="Arial" pitchFamily="34" charset="0"/>
              </a:rPr>
              <a:t>F</a:t>
            </a:r>
            <a:r>
              <a:rPr lang="zh-CN" altLang="en-US" b="1" dirty="0">
                <a:latin typeface="Arial" pitchFamily="34" charset="0"/>
              </a:rPr>
              <a:t>的最小依赖集。</a:t>
            </a:r>
          </a:p>
          <a:p>
            <a:pPr>
              <a:spcBef>
                <a:spcPct val="50000"/>
              </a:spcBef>
              <a:buClr>
                <a:schemeClr val="hlink"/>
              </a:buClr>
              <a:buSzPct val="65000"/>
              <a:buFont typeface="Wingdings" pitchFamily="2" charset="2"/>
              <a:buNone/>
            </a:pPr>
            <a:r>
              <a:rPr lang="zh-CN" altLang="en-US" dirty="0">
                <a:latin typeface="Arial" pitchFamily="34" charset="0"/>
              </a:rPr>
              <a:t>证明思路：构造性的证明，找到一个求解等价最小依赖集的算法即可。</a:t>
            </a:r>
            <a:endParaRPr lang="zh-CN" altLang="en-US" dirty="0">
              <a:latin typeface="Arial" pitchFamily="34" charset="0"/>
              <a:sym typeface="Symbol" pitchFamily="18" charset="2"/>
            </a:endParaRPr>
          </a:p>
        </p:txBody>
      </p:sp>
      <p:sp>
        <p:nvSpPr>
          <p:cNvPr id="101379" name="Rectangle 3"/>
          <p:cNvSpPr>
            <a:spLocks noChangeArrowheads="1"/>
          </p:cNvSpPr>
          <p:nvPr/>
        </p:nvSpPr>
        <p:spPr bwMode="auto">
          <a:xfrm>
            <a:off x="381000" y="3448050"/>
            <a:ext cx="8610600" cy="1552575"/>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F</a:t>
            </a:r>
            <a:r>
              <a:rPr lang="zh-CN" altLang="en-US" dirty="0">
                <a:latin typeface="Arial" pitchFamily="34" charset="0"/>
                <a:sym typeface="Symbol" pitchFamily="18" charset="2"/>
              </a:rPr>
              <a:t>的最小依赖集的出现使关系的分解变得“明朗”、易于验证。</a:t>
            </a:r>
          </a:p>
        </p:txBody>
      </p:sp>
      <p:sp>
        <p:nvSpPr>
          <p:cNvPr id="4" name="灯片编号占位符 3"/>
          <p:cNvSpPr>
            <a:spLocks noGrp="1"/>
          </p:cNvSpPr>
          <p:nvPr>
            <p:ph type="sldNum" sz="quarter" idx="12"/>
          </p:nvPr>
        </p:nvSpPr>
        <p:spPr/>
        <p:txBody>
          <a:bodyPr/>
          <a:lstStyle/>
          <a:p>
            <a:pPr>
              <a:defRPr/>
            </a:pPr>
            <a:fld id="{ED0F84C7-3C10-45D4-AC8D-31501B59A93B}" type="slidenum">
              <a:rPr lang="en-US" altLang="zh-CN" smtClean="0"/>
              <a:pPr>
                <a:defRPr/>
              </a:pPr>
              <a:t>68</a:t>
            </a:fld>
            <a:endParaRPr lang="en-US" altLang="zh-CN"/>
          </a:p>
        </p:txBody>
      </p:sp>
      <p:sp>
        <p:nvSpPr>
          <p:cNvPr id="5" name="圆角矩形标注 4"/>
          <p:cNvSpPr/>
          <p:nvPr/>
        </p:nvSpPr>
        <p:spPr>
          <a:xfrm>
            <a:off x="2857488" y="357166"/>
            <a:ext cx="4714908" cy="612648"/>
          </a:xfrm>
          <a:prstGeom prst="wedgeRoundRectCallout">
            <a:avLst>
              <a:gd name="adj1" fmla="val -70321"/>
              <a:gd name="adj2" fmla="val -147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最小依赖集在哪？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additive="base">
                                        <p:cTn id="7" dur="500" fill="hold"/>
                                        <p:tgtEl>
                                          <p:spTgt spid="87042"/>
                                        </p:tgtEl>
                                        <p:attrNameLst>
                                          <p:attrName>ppt_x</p:attrName>
                                        </p:attrNameLst>
                                      </p:cBhvr>
                                      <p:tavLst>
                                        <p:tav tm="0">
                                          <p:val>
                                            <p:strVal val="#ppt_x"/>
                                          </p:val>
                                        </p:tav>
                                        <p:tav tm="100000">
                                          <p:val>
                                            <p:strVal val="#ppt_x"/>
                                          </p:val>
                                        </p:tav>
                                      </p:tavLst>
                                    </p:anim>
                                    <p:anim calcmode="lin" valueType="num">
                                      <p:cBhvr additive="base">
                                        <p:cTn id="8" dur="500" fill="hold"/>
                                        <p:tgtEl>
                                          <p:spTgt spid="87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1379"/>
                                        </p:tgtEl>
                                        <p:attrNameLst>
                                          <p:attrName>style.visibility</p:attrName>
                                        </p:attrNameLst>
                                      </p:cBhvr>
                                      <p:to>
                                        <p:strVal val="visible"/>
                                      </p:to>
                                    </p:set>
                                    <p:anim calcmode="lin" valueType="num">
                                      <p:cBhvr additive="base">
                                        <p:cTn id="13" dur="500" fill="hold"/>
                                        <p:tgtEl>
                                          <p:spTgt spid="101379"/>
                                        </p:tgtEl>
                                        <p:attrNameLst>
                                          <p:attrName>ppt_x</p:attrName>
                                        </p:attrNameLst>
                                      </p:cBhvr>
                                      <p:tavLst>
                                        <p:tav tm="0">
                                          <p:val>
                                            <p:strVal val="#ppt_x"/>
                                          </p:val>
                                        </p:tav>
                                        <p:tav tm="100000">
                                          <p:val>
                                            <p:strVal val="#ppt_x"/>
                                          </p:val>
                                        </p:tav>
                                      </p:tavLst>
                                    </p:anim>
                                    <p:anim calcmode="lin" valueType="num">
                                      <p:cBhvr additive="base">
                                        <p:cTn id="14" dur="500" fill="hold"/>
                                        <p:tgtEl>
                                          <p:spTgt spid="1013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10137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04800" y="898525"/>
            <a:ext cx="8534400" cy="6531019"/>
          </a:xfrm>
          <a:prstGeom prst="rect">
            <a:avLst/>
          </a:prstGeom>
          <a:noFill/>
          <a:ln w="9525">
            <a:noFill/>
            <a:miter lim="800000"/>
            <a:headEnd/>
            <a:tailEnd/>
          </a:ln>
        </p:spPr>
        <p:txBody>
          <a:bodyPr>
            <a:spAutoFit/>
          </a:bodyPr>
          <a:lstStyle/>
          <a:p>
            <a:pPr>
              <a:lnSpc>
                <a:spcPct val="90000"/>
              </a:lnSpc>
              <a:spcBef>
                <a:spcPct val="20000"/>
              </a:spcBef>
              <a:buClr>
                <a:schemeClr val="tx2"/>
              </a:buClr>
              <a:buSzPct val="70000"/>
              <a:buFont typeface="Wingdings" pitchFamily="2" charset="2"/>
              <a:buChar char="l"/>
            </a:pPr>
            <a:r>
              <a:rPr lang="zh-CN" altLang="en-US" dirty="0">
                <a:latin typeface="Arial" pitchFamily="34" charset="0"/>
              </a:rPr>
              <a:t>算法</a:t>
            </a:r>
            <a:r>
              <a:rPr lang="en-US" altLang="zh-CN" dirty="0">
                <a:latin typeface="Arial" pitchFamily="34" charset="0"/>
              </a:rPr>
              <a:t>1——</a:t>
            </a:r>
            <a:r>
              <a:rPr lang="zh-CN" altLang="en-US" dirty="0">
                <a:latin typeface="Arial" pitchFamily="34" charset="0"/>
              </a:rPr>
              <a:t>求解函数依赖集</a:t>
            </a:r>
            <a:r>
              <a:rPr lang="en-US" altLang="zh-CN" dirty="0">
                <a:latin typeface="Arial" pitchFamily="34" charset="0"/>
              </a:rPr>
              <a:t>F</a:t>
            </a:r>
            <a:r>
              <a:rPr lang="zh-CN" altLang="en-US" dirty="0">
                <a:latin typeface="Arial" pitchFamily="34" charset="0"/>
              </a:rPr>
              <a:t>的最小覆盖</a:t>
            </a:r>
            <a:r>
              <a:rPr lang="en-US" altLang="zh-CN" dirty="0">
                <a:latin typeface="Arial" pitchFamily="34" charset="0"/>
              </a:rPr>
              <a:t>F</a:t>
            </a:r>
            <a:r>
              <a:rPr lang="en-US" altLang="zh-CN" baseline="-25000" dirty="0">
                <a:latin typeface="Arial" pitchFamily="34" charset="0"/>
              </a:rPr>
              <a:t>m</a:t>
            </a:r>
          </a:p>
          <a:p>
            <a:pPr lvl="1">
              <a:lnSpc>
                <a:spcPct val="90000"/>
              </a:lnSpc>
              <a:spcBef>
                <a:spcPct val="20000"/>
              </a:spcBef>
              <a:buClr>
                <a:schemeClr val="tx2"/>
              </a:buClr>
              <a:buSzPct val="70000"/>
              <a:buFont typeface="Wingdings" pitchFamily="2" charset="2"/>
              <a:buChar char="l"/>
            </a:pPr>
            <a:endParaRPr lang="en-US" altLang="zh-CN" baseline="-25000" dirty="0">
              <a:latin typeface="Arial" pitchFamily="34" charset="0"/>
            </a:endParaRPr>
          </a:p>
          <a:p>
            <a:pPr lvl="1">
              <a:lnSpc>
                <a:spcPct val="90000"/>
              </a:lnSpc>
              <a:spcBef>
                <a:spcPct val="40000"/>
              </a:spcBef>
              <a:buClr>
                <a:schemeClr val="hlink"/>
              </a:buClr>
              <a:buSzPct val="65000"/>
              <a:buFont typeface="Wingdings" pitchFamily="2" charset="2"/>
              <a:buNone/>
            </a:pPr>
            <a:r>
              <a:rPr lang="en-US" altLang="zh-CN" dirty="0">
                <a:latin typeface="宋体" pitchFamily="2" charset="-122"/>
              </a:rPr>
              <a:t>①</a:t>
            </a:r>
            <a:r>
              <a:rPr lang="zh-CN" altLang="en-US" dirty="0">
                <a:latin typeface="Arial" pitchFamily="34" charset="0"/>
              </a:rPr>
              <a:t>单属性化：逐个检查</a:t>
            </a:r>
            <a:r>
              <a:rPr lang="en-US" altLang="zh-CN" dirty="0">
                <a:latin typeface="Arial" pitchFamily="34" charset="0"/>
              </a:rPr>
              <a:t>F</a:t>
            </a:r>
            <a:r>
              <a:rPr lang="zh-CN" altLang="en-US" dirty="0">
                <a:latin typeface="Arial" pitchFamily="34" charset="0"/>
              </a:rPr>
              <a:t>中各函数依赖</a:t>
            </a:r>
            <a:r>
              <a:rPr lang="en-US" altLang="zh-CN" dirty="0" err="1">
                <a:latin typeface="Arial" pitchFamily="34" charset="0"/>
              </a:rPr>
              <a:t>FD</a:t>
            </a:r>
            <a:r>
              <a:rPr lang="en-US" altLang="zh-CN" baseline="-16000" dirty="0" err="1">
                <a:latin typeface="Arial" pitchFamily="34" charset="0"/>
              </a:rPr>
              <a:t>i</a:t>
            </a:r>
            <a:r>
              <a:rPr lang="en-US" altLang="zh-CN" dirty="0">
                <a:latin typeface="Arial" pitchFamily="34" charset="0"/>
              </a:rPr>
              <a:t> </a:t>
            </a:r>
            <a:r>
              <a:rPr lang="zh-CN" altLang="en-US" dirty="0">
                <a:latin typeface="Arial" pitchFamily="34" charset="0"/>
              </a:rPr>
              <a:t>：</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a:t>
            </a:r>
          </a:p>
          <a:p>
            <a:pPr lvl="1">
              <a:lnSpc>
                <a:spcPct val="90000"/>
              </a:lnSpc>
              <a:spcBef>
                <a:spcPct val="40000"/>
              </a:spcBef>
              <a:buClr>
                <a:schemeClr val="hlink"/>
              </a:buClr>
              <a:buSzPct val="65000"/>
              <a:buFont typeface="Wingdings" pitchFamily="2" charset="2"/>
              <a:buNone/>
            </a:pPr>
            <a:r>
              <a:rPr lang="zh-CN" altLang="en-US" dirty="0">
                <a:latin typeface="Arial" pitchFamily="34" charset="0"/>
              </a:rPr>
              <a:t>	若</a:t>
            </a:r>
            <a:r>
              <a:rPr lang="en-US" altLang="zh-CN" dirty="0">
                <a:latin typeface="Arial" pitchFamily="34" charset="0"/>
              </a:rPr>
              <a:t>Y=A</a:t>
            </a:r>
            <a:r>
              <a:rPr lang="en-US" altLang="zh-CN" baseline="-16000" dirty="0">
                <a:latin typeface="Arial" pitchFamily="34" charset="0"/>
              </a:rPr>
              <a:t>1 </a:t>
            </a:r>
            <a:r>
              <a:rPr lang="en-US" altLang="zh-CN" dirty="0">
                <a:latin typeface="Arial" pitchFamily="34" charset="0"/>
              </a:rPr>
              <a:t>A</a:t>
            </a:r>
            <a:r>
              <a:rPr lang="en-US" altLang="zh-CN" baseline="-16000" dirty="0">
                <a:latin typeface="Arial" pitchFamily="34" charset="0"/>
              </a:rPr>
              <a:t>2 </a:t>
            </a:r>
            <a:r>
              <a:rPr lang="en-US" altLang="zh-CN" dirty="0">
                <a:latin typeface="Arial" pitchFamily="34" charset="0"/>
                <a:sym typeface="Symbol" pitchFamily="18" charset="2"/>
              </a:rPr>
              <a:t></a:t>
            </a:r>
            <a:r>
              <a:rPr lang="en-US" altLang="zh-CN" baseline="-16000" dirty="0">
                <a:latin typeface="Arial" pitchFamily="34" charset="0"/>
              </a:rPr>
              <a:t> </a:t>
            </a:r>
            <a:r>
              <a:rPr lang="en-US" altLang="zh-CN" dirty="0" err="1">
                <a:latin typeface="Arial" pitchFamily="34" charset="0"/>
              </a:rPr>
              <a:t>A</a:t>
            </a:r>
            <a:r>
              <a:rPr lang="en-US" altLang="zh-CN" baseline="-16000" dirty="0" err="1">
                <a:latin typeface="Arial" pitchFamily="34" charset="0"/>
              </a:rPr>
              <a:t>k</a:t>
            </a:r>
            <a:r>
              <a:rPr lang="en-US" altLang="zh-CN" baseline="-16000" dirty="0">
                <a:latin typeface="Arial" pitchFamily="34" charset="0"/>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k</a:t>
            </a:r>
            <a:r>
              <a:rPr lang="en-US" altLang="zh-CN" dirty="0">
                <a:latin typeface="Arial" pitchFamily="34" charset="0"/>
                <a:ea typeface="仿宋_GB2312"/>
                <a:cs typeface="仿宋_GB2312"/>
                <a:sym typeface="Symbol" pitchFamily="18" charset="2"/>
              </a:rPr>
              <a:t>≥2</a:t>
            </a:r>
            <a:r>
              <a:rPr lang="zh-CN" altLang="en-US" dirty="0">
                <a:latin typeface="Arial" pitchFamily="34" charset="0"/>
                <a:ea typeface="仿宋_GB2312"/>
                <a:cs typeface="仿宋_GB2312"/>
                <a:sym typeface="Symbol" pitchFamily="18" charset="2"/>
              </a:rPr>
              <a:t>，</a:t>
            </a:r>
            <a:r>
              <a:rPr lang="zh-CN" altLang="en-US" dirty="0">
                <a:latin typeface="华文新魏" pitchFamily="2" charset="-122"/>
                <a:sym typeface="Symbol" pitchFamily="18" charset="2"/>
              </a:rPr>
              <a:t>则用诸</a:t>
            </a:r>
            <a:r>
              <a:rPr lang="en-US" altLang="zh-CN" dirty="0" err="1">
                <a:latin typeface="华文新魏" pitchFamily="2" charset="-122"/>
              </a:rPr>
              <a:t>X</a:t>
            </a:r>
            <a:r>
              <a:rPr lang="en-US" altLang="zh-CN" dirty="0" err="1">
                <a:latin typeface="华文新魏" pitchFamily="2" charset="-122"/>
                <a:sym typeface="Symbol" pitchFamily="18" charset="2"/>
              </a:rPr>
              <a:t>A</a:t>
            </a:r>
            <a:r>
              <a:rPr lang="en-US" altLang="zh-CN" baseline="-16000" dirty="0" err="1">
                <a:latin typeface="华文新魏" pitchFamily="2" charset="-122"/>
              </a:rPr>
              <a:t>i</a:t>
            </a:r>
            <a:r>
              <a:rPr lang="en-US" altLang="zh-CN" baseline="-16000" dirty="0">
                <a:latin typeface="华文新魏" pitchFamily="2" charset="-122"/>
              </a:rPr>
              <a:t> </a:t>
            </a:r>
            <a:r>
              <a:rPr lang="zh-CN" altLang="en-US" dirty="0">
                <a:latin typeface="华文新魏" pitchFamily="2" charset="-122"/>
                <a:sym typeface="Symbol" pitchFamily="18" charset="2"/>
              </a:rPr>
              <a:t>代替</a:t>
            </a:r>
            <a:r>
              <a:rPr lang="en-US" altLang="zh-CN" dirty="0">
                <a:latin typeface="华文新魏" pitchFamily="2" charset="-122"/>
                <a:sym typeface="Symbol" pitchFamily="18" charset="2"/>
              </a:rPr>
              <a:t>Y</a:t>
            </a:r>
          </a:p>
          <a:p>
            <a:pPr lvl="2">
              <a:lnSpc>
                <a:spcPct val="90000"/>
              </a:lnSpc>
              <a:spcBef>
                <a:spcPct val="40000"/>
              </a:spcBef>
              <a:buClr>
                <a:schemeClr val="hlink"/>
              </a:buClr>
              <a:buSzPct val="65000"/>
              <a:buFont typeface="Wingdings" pitchFamily="2" charset="2"/>
              <a:buNone/>
            </a:pPr>
            <a:endParaRPr lang="en-US" altLang="zh-CN" dirty="0">
              <a:latin typeface="华文新魏" pitchFamily="2" charset="-122"/>
              <a:sym typeface="Symbol" pitchFamily="18" charset="2"/>
            </a:endParaRPr>
          </a:p>
          <a:p>
            <a:pPr lvl="1">
              <a:lnSpc>
                <a:spcPct val="90000"/>
              </a:lnSpc>
              <a:spcBef>
                <a:spcPct val="40000"/>
              </a:spcBef>
              <a:buClr>
                <a:schemeClr val="hlink"/>
              </a:buClr>
              <a:buSzPct val="65000"/>
              <a:buFont typeface="Wingdings" pitchFamily="2" charset="2"/>
              <a:buNone/>
            </a:pPr>
            <a:r>
              <a:rPr lang="en-US" altLang="zh-CN" dirty="0">
                <a:latin typeface="宋体" pitchFamily="2" charset="-122"/>
              </a:rPr>
              <a:t>②</a:t>
            </a:r>
            <a:r>
              <a:rPr lang="zh-CN" altLang="en-US" dirty="0">
                <a:latin typeface="Arial" pitchFamily="34" charset="0"/>
              </a:rPr>
              <a:t>无冗余化：逐个检查</a:t>
            </a:r>
            <a:r>
              <a:rPr lang="en-US" altLang="zh-CN" dirty="0">
                <a:latin typeface="Arial" pitchFamily="34" charset="0"/>
              </a:rPr>
              <a:t>F</a:t>
            </a:r>
            <a:r>
              <a:rPr lang="zh-CN" altLang="en-US" dirty="0">
                <a:latin typeface="Arial" pitchFamily="34" charset="0"/>
              </a:rPr>
              <a:t>中各函数依赖</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rPr>
              <a:t>，</a:t>
            </a:r>
          </a:p>
          <a:p>
            <a:pPr lvl="2">
              <a:lnSpc>
                <a:spcPct val="90000"/>
              </a:lnSpc>
              <a:spcBef>
                <a:spcPct val="40000"/>
              </a:spcBef>
              <a:buClr>
                <a:schemeClr val="hlink"/>
              </a:buClr>
              <a:buSzPct val="65000"/>
              <a:buFont typeface="Wingdings" pitchFamily="2" charset="2"/>
              <a:buNone/>
            </a:pPr>
            <a:r>
              <a:rPr lang="zh-CN" altLang="en-US" dirty="0">
                <a:latin typeface="Arial" pitchFamily="34" charset="0"/>
              </a:rPr>
              <a:t>令</a:t>
            </a:r>
            <a:r>
              <a:rPr lang="en-US" altLang="zh-CN" dirty="0">
                <a:latin typeface="Arial" pitchFamily="34" charset="0"/>
              </a:rPr>
              <a:t>G = F</a:t>
            </a:r>
            <a:r>
              <a:rPr lang="en-US" altLang="zh-CN" dirty="0">
                <a:latin typeface="Arial" pitchFamily="34" charset="0"/>
                <a:sym typeface="Symbol" pitchFamily="18" charset="2"/>
              </a:rPr>
              <a:t></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sym typeface="Symbol" pitchFamily="18" charset="2"/>
              </a:rPr>
              <a:t>，若</a:t>
            </a:r>
            <a:r>
              <a:rPr lang="en-US" altLang="zh-CN" dirty="0">
                <a:latin typeface="Arial" pitchFamily="34" charset="0"/>
                <a:sym typeface="Symbol" pitchFamily="18" charset="2"/>
              </a:rPr>
              <a:t>A X</a:t>
            </a:r>
            <a:r>
              <a:rPr lang="en-US" altLang="zh-CN" baseline="-25000" dirty="0">
                <a:solidFill>
                  <a:srgbClr val="FF0000"/>
                </a:solidFill>
                <a:latin typeface="Arial" pitchFamily="34" charset="0"/>
                <a:sym typeface="Symbol" pitchFamily="18" charset="2"/>
              </a:rPr>
              <a:t>G</a:t>
            </a:r>
            <a:r>
              <a:rPr lang="en-US" altLang="zh-CN" baseline="30000" dirty="0">
                <a:latin typeface="Arial" pitchFamily="34" charset="0"/>
                <a:sym typeface="Symbol" pitchFamily="18" charset="2"/>
              </a:rPr>
              <a:t>+</a:t>
            </a:r>
            <a:r>
              <a:rPr lang="zh-CN" altLang="en-US" dirty="0">
                <a:latin typeface="Arial" pitchFamily="34" charset="0"/>
                <a:sym typeface="Symbol" pitchFamily="18" charset="2"/>
              </a:rPr>
              <a:t>，则从</a:t>
            </a:r>
            <a:r>
              <a:rPr lang="en-US" altLang="zh-CN" dirty="0">
                <a:latin typeface="Arial" pitchFamily="34" charset="0"/>
                <a:sym typeface="Symbol" pitchFamily="18" charset="2"/>
              </a:rPr>
              <a:t>F</a:t>
            </a:r>
            <a:r>
              <a:rPr lang="zh-CN" altLang="en-US" dirty="0">
                <a:latin typeface="Arial" pitchFamily="34" charset="0"/>
                <a:sym typeface="Symbol" pitchFamily="18" charset="2"/>
              </a:rPr>
              <a:t>中去掉该函数依赖</a:t>
            </a:r>
          </a:p>
          <a:p>
            <a:pPr lvl="2">
              <a:lnSpc>
                <a:spcPct val="90000"/>
              </a:lnSpc>
              <a:spcBef>
                <a:spcPct val="40000"/>
              </a:spcBef>
              <a:buClr>
                <a:schemeClr val="hlink"/>
              </a:buClr>
              <a:buSzPct val="65000"/>
              <a:buFont typeface="Wingdings" pitchFamily="2" charset="2"/>
              <a:buNone/>
            </a:pPr>
            <a:r>
              <a:rPr lang="zh-CN" altLang="en-US" dirty="0">
                <a:latin typeface="宋体" pitchFamily="2" charset="-122"/>
                <a:sym typeface="Symbol" pitchFamily="18" charset="2"/>
              </a:rPr>
              <a:t>  （</a:t>
            </a:r>
            <a:r>
              <a:rPr lang="en-US" altLang="zh-CN" dirty="0">
                <a:latin typeface="Arial" pitchFamily="34" charset="0"/>
                <a:sym typeface="Symbol" pitchFamily="18" charset="2"/>
              </a:rPr>
              <a:t>F</a:t>
            </a:r>
            <a:r>
              <a:rPr lang="zh-CN" altLang="en-US" dirty="0">
                <a:latin typeface="Arial" pitchFamily="34" charset="0"/>
                <a:sym typeface="Symbol" pitchFamily="18" charset="2"/>
              </a:rPr>
              <a:t>与</a:t>
            </a:r>
            <a:r>
              <a:rPr lang="en-US" altLang="zh-CN" dirty="0">
                <a:latin typeface="Arial" pitchFamily="34" charset="0"/>
                <a:sym typeface="Symbol" pitchFamily="18" charset="2"/>
              </a:rPr>
              <a:t>G</a:t>
            </a:r>
            <a:r>
              <a:rPr lang="zh-CN" altLang="en-US" dirty="0">
                <a:latin typeface="Arial" pitchFamily="34" charset="0"/>
                <a:sym typeface="Symbol" pitchFamily="18" charset="2"/>
              </a:rPr>
              <a:t>等价</a:t>
            </a:r>
            <a:r>
              <a:rPr lang="zh-CN" altLang="en-US" dirty="0">
                <a:latin typeface="Arial" pitchFamily="34" charset="0"/>
                <a:sym typeface="Wingdings" pitchFamily="2" charset="2"/>
              </a:rPr>
              <a:t></a:t>
            </a:r>
            <a:r>
              <a:rPr lang="en-US" altLang="zh-CN" dirty="0">
                <a:latin typeface="Arial" pitchFamily="34" charset="0"/>
                <a:sym typeface="Wingdings" pitchFamily="2" charset="2"/>
              </a:rPr>
              <a:t>A </a:t>
            </a:r>
            <a:r>
              <a:rPr lang="en-US" altLang="zh-CN" dirty="0">
                <a:latin typeface="Arial" pitchFamily="34" charset="0"/>
                <a:sym typeface="Symbol" pitchFamily="18" charset="2"/>
              </a:rPr>
              <a:t> X</a:t>
            </a:r>
            <a:r>
              <a:rPr lang="en-US" altLang="zh-CN" baseline="-25000" dirty="0">
                <a:latin typeface="Arial" pitchFamily="34" charset="0"/>
                <a:sym typeface="Symbol" pitchFamily="18" charset="2"/>
              </a:rPr>
              <a:t>G</a:t>
            </a:r>
            <a:r>
              <a:rPr lang="en-US" altLang="zh-CN" baseline="30000" dirty="0">
                <a:latin typeface="Arial" pitchFamily="34" charset="0"/>
                <a:sym typeface="Symbol" pitchFamily="18" charset="2"/>
              </a:rPr>
              <a:t>+ </a:t>
            </a:r>
            <a:r>
              <a:rPr lang="zh-CN" altLang="en-US" dirty="0">
                <a:latin typeface="宋体" pitchFamily="2" charset="-122"/>
                <a:sym typeface="Symbol" pitchFamily="18" charset="2"/>
              </a:rPr>
              <a:t>）</a:t>
            </a:r>
            <a:endParaRPr lang="zh-CN" altLang="en-US" dirty="0">
              <a:latin typeface="Arial" pitchFamily="34" charset="0"/>
              <a:sym typeface="Symbol" pitchFamily="18" charset="2"/>
            </a:endParaRPr>
          </a:p>
          <a:p>
            <a:pPr lvl="1">
              <a:spcBef>
                <a:spcPct val="40000"/>
              </a:spcBef>
              <a:buClr>
                <a:schemeClr val="hlink"/>
              </a:buClr>
              <a:buSzPct val="65000"/>
              <a:buFont typeface="Wingdings" pitchFamily="2" charset="2"/>
              <a:buNone/>
            </a:pPr>
            <a:r>
              <a:rPr lang="zh-CN" altLang="en-US" dirty="0">
                <a:latin typeface="宋体" pitchFamily="2" charset="-122"/>
              </a:rPr>
              <a:t>③</a:t>
            </a:r>
            <a:r>
              <a:rPr lang="zh-CN" altLang="en-US" dirty="0">
                <a:latin typeface="Arial" pitchFamily="34" charset="0"/>
              </a:rPr>
              <a:t>既约化：逐个检查</a:t>
            </a:r>
            <a:r>
              <a:rPr lang="zh-CN" altLang="en-US" dirty="0">
                <a:solidFill>
                  <a:srgbClr val="FF0000"/>
                </a:solidFill>
                <a:latin typeface="Arial" pitchFamily="34" charset="0"/>
              </a:rPr>
              <a:t>“</a:t>
            </a:r>
            <a:r>
              <a:rPr lang="en-US" altLang="zh-CN" dirty="0">
                <a:solidFill>
                  <a:srgbClr val="FF0000"/>
                </a:solidFill>
                <a:latin typeface="Arial" pitchFamily="34" charset="0"/>
              </a:rPr>
              <a:t>F</a:t>
            </a:r>
            <a:r>
              <a:rPr lang="zh-CN" altLang="en-US" dirty="0">
                <a:solidFill>
                  <a:srgbClr val="FF0000"/>
                </a:solidFill>
                <a:latin typeface="Arial" pitchFamily="34" charset="0"/>
              </a:rPr>
              <a:t>”</a:t>
            </a:r>
            <a:r>
              <a:rPr lang="zh-CN" altLang="en-US" dirty="0">
                <a:latin typeface="Arial" pitchFamily="34" charset="0"/>
              </a:rPr>
              <a:t>中各函数依赖</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rPr>
              <a:t>，</a:t>
            </a:r>
          </a:p>
          <a:p>
            <a:pPr lvl="1">
              <a:spcBef>
                <a:spcPct val="40000"/>
              </a:spcBef>
              <a:buClr>
                <a:schemeClr val="hlink"/>
              </a:buClr>
              <a:buSzPct val="65000"/>
              <a:buFont typeface="Wingdings" pitchFamily="2" charset="2"/>
              <a:buNone/>
            </a:pPr>
            <a:r>
              <a:rPr lang="zh-CN" altLang="en-US" dirty="0">
                <a:latin typeface="Arial" pitchFamily="34" charset="0"/>
              </a:rPr>
              <a:t>	设</a:t>
            </a:r>
            <a:r>
              <a:rPr lang="en-US" altLang="zh-CN" dirty="0">
                <a:latin typeface="Arial" pitchFamily="34" charset="0"/>
              </a:rPr>
              <a:t>X = B</a:t>
            </a:r>
            <a:r>
              <a:rPr lang="en-US" altLang="zh-CN" baseline="-16000" dirty="0">
                <a:latin typeface="Arial" pitchFamily="34" charset="0"/>
              </a:rPr>
              <a:t>1</a:t>
            </a:r>
            <a:r>
              <a:rPr lang="en-US" altLang="zh-CN" dirty="0">
                <a:latin typeface="Arial" pitchFamily="34" charset="0"/>
                <a:sym typeface="Symbol" pitchFamily="18" charset="2"/>
              </a:rPr>
              <a:t>B</a:t>
            </a:r>
            <a:r>
              <a:rPr lang="en-US" altLang="zh-CN" baseline="-16000" dirty="0">
                <a:latin typeface="Arial" pitchFamily="34" charset="0"/>
              </a:rPr>
              <a:t>m</a:t>
            </a:r>
            <a:r>
              <a:rPr lang="zh-CN" altLang="en-US" dirty="0">
                <a:latin typeface="Arial" pitchFamily="34" charset="0"/>
                <a:sym typeface="Symbol" pitchFamily="18" charset="2"/>
              </a:rPr>
              <a:t>，逐个考查约减</a:t>
            </a:r>
            <a:r>
              <a:rPr lang="en-US" altLang="zh-CN" dirty="0">
                <a:latin typeface="Arial" pitchFamily="34" charset="0"/>
              </a:rPr>
              <a:t>B</a:t>
            </a:r>
            <a:r>
              <a:rPr lang="en-US" altLang="zh-CN" baseline="-16000" dirty="0">
                <a:latin typeface="Arial" pitchFamily="34" charset="0"/>
              </a:rPr>
              <a:t>i</a:t>
            </a:r>
            <a:r>
              <a:rPr lang="zh-CN" altLang="en-US" dirty="0">
                <a:latin typeface="Arial" pitchFamily="34" charset="0"/>
              </a:rPr>
              <a:t>（</a:t>
            </a:r>
            <a:r>
              <a:rPr lang="en-US" altLang="zh-CN" dirty="0">
                <a:latin typeface="Arial" pitchFamily="34" charset="0"/>
              </a:rPr>
              <a:t>i=1,2,</a:t>
            </a:r>
            <a:r>
              <a:rPr lang="en-US" altLang="zh-CN" dirty="0">
                <a:latin typeface="Times New Roman" pitchFamily="18" charset="0"/>
              </a:rPr>
              <a:t>…</a:t>
            </a:r>
            <a:r>
              <a:rPr lang="en-US" altLang="zh-CN" dirty="0">
                <a:latin typeface="Arial" pitchFamily="34" charset="0"/>
              </a:rPr>
              <a:t>,m</a:t>
            </a:r>
            <a:r>
              <a:rPr lang="zh-CN" altLang="en-US" dirty="0">
                <a:latin typeface="Arial" pitchFamily="34" charset="0"/>
              </a:rPr>
              <a:t>）</a:t>
            </a:r>
            <a:r>
              <a:rPr lang="zh-CN" altLang="en-US" dirty="0">
                <a:latin typeface="Arial" pitchFamily="34" charset="0"/>
                <a:sym typeface="Symbol" pitchFamily="18" charset="2"/>
              </a:rPr>
              <a:t>，</a:t>
            </a:r>
          </a:p>
          <a:p>
            <a:pPr lvl="1">
              <a:spcBef>
                <a:spcPct val="40000"/>
              </a:spcBef>
              <a:buClr>
                <a:schemeClr val="hlink"/>
              </a:buClr>
              <a:buSzPct val="65000"/>
              <a:buFont typeface="Wingdings" pitchFamily="2" charset="2"/>
              <a:buNone/>
            </a:pPr>
            <a:r>
              <a:rPr lang="zh-CN" altLang="en-US" dirty="0">
                <a:latin typeface="Arial" pitchFamily="34" charset="0"/>
                <a:sym typeface="Symbol" pitchFamily="18" charset="2"/>
              </a:rPr>
              <a:t>	若</a:t>
            </a:r>
            <a:r>
              <a:rPr lang="en-US" altLang="zh-CN" dirty="0">
                <a:latin typeface="Arial" pitchFamily="34" charset="0"/>
                <a:sym typeface="Symbol" pitchFamily="18" charset="2"/>
              </a:rPr>
              <a:t>A (X - B</a:t>
            </a:r>
            <a:r>
              <a:rPr lang="en-US" altLang="zh-CN" baseline="-25000" dirty="0">
                <a:latin typeface="Arial" pitchFamily="34" charset="0"/>
                <a:sym typeface="Symbol" pitchFamily="18" charset="2"/>
              </a:rPr>
              <a:t>i</a:t>
            </a:r>
            <a:r>
              <a:rPr lang="en-US" altLang="zh-CN" dirty="0">
                <a:latin typeface="Arial" pitchFamily="34" charset="0"/>
                <a:sym typeface="Symbol" pitchFamily="18" charset="2"/>
              </a:rPr>
              <a:t>)</a:t>
            </a:r>
            <a:r>
              <a:rPr lang="en-US" altLang="zh-CN" baseline="-25000" dirty="0">
                <a:solidFill>
                  <a:srgbClr val="FF0000"/>
                </a:solidFill>
                <a:latin typeface="Arial" pitchFamily="34" charset="0"/>
                <a:sym typeface="Symbol" pitchFamily="18" charset="2"/>
              </a:rPr>
              <a:t>F</a:t>
            </a:r>
            <a:r>
              <a:rPr lang="en-US" altLang="zh-CN" baseline="30000" dirty="0">
                <a:latin typeface="Arial" pitchFamily="34" charset="0"/>
                <a:sym typeface="Symbol" pitchFamily="18" charset="2"/>
              </a:rPr>
              <a:t>+</a:t>
            </a:r>
            <a:r>
              <a:rPr lang="en-US" altLang="zh-CN" dirty="0">
                <a:latin typeface="Arial" pitchFamily="34" charset="0"/>
                <a:sym typeface="Symbol" pitchFamily="18" charset="2"/>
              </a:rPr>
              <a:t> </a:t>
            </a:r>
            <a:r>
              <a:rPr lang="zh-CN" altLang="en-US" dirty="0">
                <a:latin typeface="Arial" pitchFamily="34" charset="0"/>
                <a:sym typeface="Symbol" pitchFamily="18" charset="2"/>
              </a:rPr>
              <a:t>，则以（</a:t>
            </a:r>
            <a:r>
              <a:rPr lang="en-US" altLang="zh-CN" dirty="0">
                <a:latin typeface="Arial" pitchFamily="34" charset="0"/>
                <a:sym typeface="Symbol" pitchFamily="18" charset="2"/>
              </a:rPr>
              <a:t>X  </a:t>
            </a:r>
            <a:r>
              <a:rPr lang="en-US" altLang="zh-CN" dirty="0">
                <a:latin typeface="Arial" pitchFamily="34" charset="0"/>
              </a:rPr>
              <a:t>B</a:t>
            </a:r>
            <a:r>
              <a:rPr lang="en-US" altLang="zh-CN" baseline="-16000" dirty="0">
                <a:latin typeface="Arial" pitchFamily="34" charset="0"/>
              </a:rPr>
              <a:t>i</a:t>
            </a:r>
            <a:r>
              <a:rPr lang="zh-CN" altLang="en-US" dirty="0">
                <a:latin typeface="Arial" pitchFamily="34" charset="0"/>
                <a:sym typeface="Symbol" pitchFamily="18" charset="2"/>
              </a:rPr>
              <a:t>）取代</a:t>
            </a:r>
            <a:r>
              <a:rPr lang="en-US" altLang="zh-CN" dirty="0">
                <a:latin typeface="Arial" pitchFamily="34" charset="0"/>
                <a:sym typeface="Symbol" pitchFamily="18" charset="2"/>
              </a:rPr>
              <a:t>X</a:t>
            </a:r>
          </a:p>
          <a:p>
            <a:pPr lvl="2">
              <a:spcBef>
                <a:spcPct val="40000"/>
              </a:spcBef>
              <a:buClr>
                <a:schemeClr val="hlink"/>
              </a:buClr>
              <a:buSzPct val="65000"/>
              <a:buFont typeface="Wingdings" pitchFamily="2" charset="2"/>
              <a:buNone/>
            </a:pPr>
            <a:r>
              <a:rPr lang="zh-CN" altLang="en-US" dirty="0">
                <a:latin typeface="宋体" pitchFamily="2" charset="-122"/>
                <a:sym typeface="Symbol" pitchFamily="18" charset="2"/>
              </a:rPr>
              <a:t>（</a:t>
            </a:r>
            <a:r>
              <a:rPr lang="en-US" altLang="zh-CN" dirty="0">
                <a:latin typeface="Arial" pitchFamily="34" charset="0"/>
                <a:sym typeface="Symbol" pitchFamily="18" charset="2"/>
              </a:rPr>
              <a:t>F</a:t>
            </a:r>
            <a:r>
              <a:rPr lang="zh-CN" altLang="en-US" dirty="0">
                <a:latin typeface="Arial" pitchFamily="34" charset="0"/>
                <a:sym typeface="Symbol" pitchFamily="18" charset="2"/>
              </a:rPr>
              <a:t>与</a:t>
            </a:r>
            <a:r>
              <a:rPr lang="en-US" altLang="zh-CN" dirty="0">
                <a:latin typeface="Arial" pitchFamily="34" charset="0"/>
                <a:sym typeface="Symbol" pitchFamily="18" charset="2"/>
              </a:rPr>
              <a:t>F-{X-&gt;A}U{Z-&gt;A}</a:t>
            </a:r>
            <a:r>
              <a:rPr lang="zh-CN" altLang="en-US" dirty="0">
                <a:latin typeface="Arial" pitchFamily="34" charset="0"/>
                <a:sym typeface="Symbol" pitchFamily="18" charset="2"/>
              </a:rPr>
              <a:t>等价</a:t>
            </a:r>
            <a:r>
              <a:rPr lang="zh-CN" altLang="en-US" dirty="0">
                <a:latin typeface="Arial" pitchFamily="34" charset="0"/>
                <a:sym typeface="Wingdings" pitchFamily="2" charset="2"/>
              </a:rPr>
              <a:t></a:t>
            </a:r>
            <a:r>
              <a:rPr lang="en-US" altLang="zh-CN" dirty="0">
                <a:latin typeface="Arial" pitchFamily="34" charset="0"/>
                <a:sym typeface="Wingdings" pitchFamily="2" charset="2"/>
              </a:rPr>
              <a:t>A</a:t>
            </a:r>
            <a:r>
              <a:rPr lang="en-US" altLang="zh-CN" dirty="0">
                <a:latin typeface="Arial" pitchFamily="34" charset="0"/>
                <a:sym typeface="Symbol" pitchFamily="18" charset="2"/>
              </a:rPr>
              <a:t>Z</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r>
              <a:rPr lang="zh-CN" altLang="en-US" dirty="0">
                <a:latin typeface="Arial" pitchFamily="34" charset="0"/>
                <a:sym typeface="Symbol" pitchFamily="18" charset="2"/>
              </a:rPr>
              <a:t>，其中</a:t>
            </a:r>
            <a:r>
              <a:rPr lang="en-US" altLang="zh-CN" dirty="0">
                <a:latin typeface="Arial" pitchFamily="34" charset="0"/>
                <a:sym typeface="Symbol" pitchFamily="18" charset="2"/>
              </a:rPr>
              <a:t>Z=X-B</a:t>
            </a:r>
            <a:r>
              <a:rPr lang="en-US" altLang="zh-CN" baseline="-25000" dirty="0">
                <a:latin typeface="Arial" pitchFamily="34" charset="0"/>
                <a:sym typeface="Symbol" pitchFamily="18" charset="2"/>
              </a:rPr>
              <a:t>i </a:t>
            </a:r>
            <a:r>
              <a:rPr lang="zh-CN" altLang="en-US" dirty="0">
                <a:latin typeface="宋体" pitchFamily="2" charset="-122"/>
                <a:sym typeface="Symbol" pitchFamily="18" charset="2"/>
              </a:rPr>
              <a:t>）</a:t>
            </a:r>
            <a:endParaRPr lang="zh-CN" altLang="en-US" baseline="-25000" dirty="0">
              <a:latin typeface="Arial" pitchFamily="34" charset="0"/>
              <a:sym typeface="Symbol" pitchFamily="18" charset="2"/>
            </a:endParaRPr>
          </a:p>
          <a:p>
            <a:pPr lvl="2">
              <a:spcBef>
                <a:spcPct val="40000"/>
              </a:spcBef>
              <a:buClr>
                <a:schemeClr val="hlink"/>
              </a:buClr>
              <a:buSzPct val="65000"/>
              <a:buFont typeface="Wingdings" pitchFamily="2" charset="2"/>
              <a:buNone/>
            </a:pPr>
            <a:endParaRPr lang="zh-CN" altLang="en-US" dirty="0">
              <a:latin typeface="Arial" pitchFamily="34" charset="0"/>
              <a:ea typeface="仿宋_GB2312"/>
              <a:cs typeface="仿宋_GB2312"/>
              <a:sym typeface="Symbol" pitchFamily="18" charset="2"/>
            </a:endParaRPr>
          </a:p>
          <a:p>
            <a:endParaRPr lang="en-US" altLang="zh-CN" dirty="0"/>
          </a:p>
        </p:txBody>
      </p:sp>
      <p:sp>
        <p:nvSpPr>
          <p:cNvPr id="3" name="灯片编号占位符 2"/>
          <p:cNvSpPr>
            <a:spLocks noGrp="1"/>
          </p:cNvSpPr>
          <p:nvPr>
            <p:ph type="sldNum" sz="quarter" idx="12"/>
          </p:nvPr>
        </p:nvSpPr>
        <p:spPr/>
        <p:txBody>
          <a:bodyPr/>
          <a:lstStyle/>
          <a:p>
            <a:pPr>
              <a:defRPr/>
            </a:pPr>
            <a:fld id="{DF35941D-5E52-4B5C-8C0B-B130F57B07D2}" type="slidenum">
              <a:rPr lang="en-US" altLang="zh-CN" smtClean="0"/>
              <a:pPr>
                <a:defRPr/>
              </a:pPr>
              <a:t>69</a:t>
            </a:fld>
            <a:endParaRPr lang="en-US" altLang="zh-CN"/>
          </a:p>
        </p:txBody>
      </p:sp>
      <p:sp>
        <p:nvSpPr>
          <p:cNvPr id="4" name="圆角矩形标注 3"/>
          <p:cNvSpPr/>
          <p:nvPr/>
        </p:nvSpPr>
        <p:spPr>
          <a:xfrm>
            <a:off x="7041670" y="4005064"/>
            <a:ext cx="914400" cy="612648"/>
          </a:xfrm>
          <a:prstGeom prst="wedgeRoundRectCallout">
            <a:avLst>
              <a:gd name="adj1" fmla="val -257207"/>
              <a:gd name="adj2" fmla="val -522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  G</a:t>
            </a:r>
            <a:endParaRPr lang="zh-CN" altLang="en-US" dirty="0"/>
          </a:p>
        </p:txBody>
      </p:sp>
      <p:sp>
        <p:nvSpPr>
          <p:cNvPr id="5" name="圆角矩形标注 4"/>
          <p:cNvSpPr/>
          <p:nvPr/>
        </p:nvSpPr>
        <p:spPr>
          <a:xfrm>
            <a:off x="179512" y="6000768"/>
            <a:ext cx="1034902" cy="612648"/>
          </a:xfrm>
          <a:prstGeom prst="wedgeRoundRectCallout">
            <a:avLst>
              <a:gd name="adj1" fmla="val 116478"/>
              <a:gd name="adj2" fmla="val -584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  F</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Text Box 3"/>
          <p:cNvSpPr txBox="1">
            <a:spLocks noChangeArrowheads="1"/>
          </p:cNvSpPr>
          <p:nvPr/>
        </p:nvSpPr>
        <p:spPr bwMode="auto">
          <a:xfrm>
            <a:off x="142844" y="404664"/>
            <a:ext cx="8855075" cy="6395853"/>
          </a:xfrm>
          <a:prstGeom prst="rect">
            <a:avLst/>
          </a:prstGeom>
          <a:noFill/>
          <a:ln w="9525">
            <a:noFill/>
            <a:miter lim="800000"/>
            <a:headEnd/>
            <a:tailEnd/>
          </a:ln>
        </p:spPr>
        <p:txBody>
          <a:bodyPr>
            <a:spAutoFit/>
          </a:bodyPr>
          <a:lstStyle/>
          <a:p>
            <a:pPr>
              <a:lnSpc>
                <a:spcPct val="120000"/>
              </a:lnSpc>
            </a:pPr>
            <a:r>
              <a:rPr lang="zh-CN" altLang="en-US" sz="2800" b="1" dirty="0">
                <a:ea typeface="黑体" pitchFamily="49" charset="-122"/>
              </a:rPr>
              <a:t>完全函数依赖</a:t>
            </a:r>
            <a:r>
              <a:rPr lang="en-US" altLang="zh-CN" sz="2800" b="1" dirty="0">
                <a:ea typeface="黑体" pitchFamily="49" charset="-122"/>
              </a:rPr>
              <a:t>(</a:t>
            </a:r>
            <a:r>
              <a:rPr lang="en-US" altLang="zh-CN" sz="2800" b="1" dirty="0" err="1">
                <a:ea typeface="黑体" pitchFamily="49" charset="-122"/>
              </a:rPr>
              <a:t>fulley</a:t>
            </a:r>
            <a:r>
              <a:rPr lang="en-US" altLang="zh-CN" sz="2800" b="1" dirty="0">
                <a:ea typeface="黑体" pitchFamily="49" charset="-122"/>
              </a:rPr>
              <a:t> fd)</a:t>
            </a:r>
          </a:p>
          <a:p>
            <a:pPr>
              <a:lnSpc>
                <a:spcPct val="120000"/>
              </a:lnSpc>
            </a:pPr>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，且对于</a:t>
            </a:r>
            <a:r>
              <a:rPr lang="en-US" altLang="zh-CN" dirty="0"/>
              <a:t>x</a:t>
            </a:r>
            <a:r>
              <a:rPr lang="zh-CN" altLang="en-US" dirty="0">
                <a:latin typeface="Times New Roman" pitchFamily="18" charset="0"/>
              </a:rPr>
              <a:t>的任何</a:t>
            </a:r>
            <a:r>
              <a:rPr lang="zh-CN" altLang="en-US" dirty="0">
                <a:solidFill>
                  <a:srgbClr val="FF0000"/>
                </a:solidFill>
                <a:latin typeface="Times New Roman" pitchFamily="18" charset="0"/>
              </a:rPr>
              <a:t>真子集</a:t>
            </a:r>
            <a:r>
              <a:rPr lang="zh-CN" altLang="en-US" dirty="0">
                <a:latin typeface="Times New Roman" pitchFamily="18" charset="0"/>
              </a:rPr>
              <a:t> </a:t>
            </a:r>
            <a:r>
              <a:rPr lang="en-US" altLang="zh-CN" dirty="0"/>
              <a:t>x’</a:t>
            </a:r>
            <a:r>
              <a:rPr lang="en-US" altLang="zh-CN" dirty="0">
                <a:latin typeface="Times New Roman" pitchFamily="18" charset="0"/>
              </a:rPr>
              <a:t> (</a:t>
            </a:r>
            <a:r>
              <a:rPr lang="en-US" altLang="zh-CN" dirty="0"/>
              <a:t>x’</a:t>
            </a:r>
            <a:r>
              <a:rPr lang="en-US" altLang="zh-CN" dirty="0">
                <a:sym typeface="Symbol" pitchFamily="18" charset="2"/>
              </a:rPr>
              <a:t> </a:t>
            </a:r>
            <a:r>
              <a:rPr lang="en-US" altLang="zh-CN" dirty="0"/>
              <a:t>x</a:t>
            </a:r>
            <a:r>
              <a:rPr lang="en-US" altLang="zh-CN" dirty="0">
                <a:latin typeface="Times New Roman" pitchFamily="18" charset="0"/>
              </a:rPr>
              <a:t>)</a:t>
            </a:r>
            <a:r>
              <a:rPr lang="zh-CN" altLang="en-US" dirty="0">
                <a:latin typeface="Times New Roman" pitchFamily="18" charset="0"/>
              </a:rPr>
              <a:t>，都有</a:t>
            </a:r>
            <a:r>
              <a:rPr lang="en-US" altLang="zh-CN" dirty="0"/>
              <a:t>x</a:t>
            </a:r>
            <a:r>
              <a:rPr lang="en-US" altLang="zh-CN" dirty="0">
                <a:latin typeface="Times New Roman" pitchFamily="18" charset="0"/>
              </a:rPr>
              <a:t> </a:t>
            </a:r>
            <a:r>
              <a:rPr lang="en-US" altLang="zh-CN" dirty="0"/>
              <a:t>’</a:t>
            </a:r>
            <a:r>
              <a:rPr lang="en-US" altLang="zh-CN" dirty="0">
                <a:latin typeface="Times New Roman" pitchFamily="18" charset="0"/>
              </a:rPr>
              <a:t>       </a:t>
            </a:r>
            <a:r>
              <a:rPr lang="en-US" altLang="zh-CN" dirty="0"/>
              <a:t>y</a:t>
            </a:r>
            <a:r>
              <a:rPr lang="zh-CN" altLang="en-US" dirty="0">
                <a:latin typeface="Times New Roman" pitchFamily="18" charset="0"/>
              </a:rPr>
              <a:t>，则称</a:t>
            </a:r>
            <a:r>
              <a:rPr lang="en-US" altLang="zh-CN" dirty="0"/>
              <a:t>y</a:t>
            </a:r>
            <a:r>
              <a:rPr lang="zh-CN" altLang="en-US" dirty="0">
                <a:latin typeface="Times New Roman" pitchFamily="18" charset="0"/>
              </a:rPr>
              <a:t>完全函数依赖于</a:t>
            </a:r>
            <a:r>
              <a:rPr lang="en-US" altLang="zh-CN" dirty="0"/>
              <a:t>x</a:t>
            </a:r>
            <a:r>
              <a:rPr lang="zh-CN" altLang="en-US" dirty="0">
                <a:latin typeface="Times New Roman" pitchFamily="18" charset="0"/>
              </a:rPr>
              <a:t>，记作                         。</a:t>
            </a:r>
            <a:endParaRPr lang="zh-CN" altLang="en-US" dirty="0"/>
          </a:p>
          <a:p>
            <a:pPr>
              <a:lnSpc>
                <a:spcPct val="120000"/>
              </a:lnSpc>
            </a:pPr>
            <a:r>
              <a:rPr lang="en-US" altLang="zh-CN" dirty="0"/>
              <a:t>(SNO</a:t>
            </a:r>
            <a:r>
              <a:rPr lang="zh-CN" altLang="en-US" dirty="0">
                <a:latin typeface="Times New Roman" pitchFamily="18" charset="0"/>
              </a:rPr>
              <a:t>，</a:t>
            </a:r>
            <a:r>
              <a:rPr lang="en-US" altLang="zh-CN" dirty="0"/>
              <a:t>CNO)          GRADE   </a:t>
            </a:r>
            <a:r>
              <a:rPr lang="en-US" altLang="zh-CN" dirty="0">
                <a:latin typeface="Times New Roman" pitchFamily="18" charset="0"/>
              </a:rPr>
              <a:t>∵</a:t>
            </a:r>
            <a:r>
              <a:rPr lang="en-US" altLang="zh-CN" dirty="0"/>
              <a:t>SNO    GRADE</a:t>
            </a:r>
            <a:r>
              <a:rPr lang="zh-CN" altLang="en-US" dirty="0">
                <a:latin typeface="Times New Roman" pitchFamily="18" charset="0"/>
              </a:rPr>
              <a:t>，</a:t>
            </a:r>
            <a:endParaRPr lang="en-US" altLang="zh-CN" dirty="0">
              <a:latin typeface="Times New Roman" pitchFamily="18" charset="0"/>
            </a:endParaRPr>
          </a:p>
          <a:p>
            <a:pPr>
              <a:lnSpc>
                <a:spcPct val="120000"/>
              </a:lnSpc>
            </a:pPr>
            <a:r>
              <a:rPr lang="en-US" altLang="zh-CN" dirty="0"/>
              <a:t>CNO    GRADE</a:t>
            </a:r>
          </a:p>
          <a:p>
            <a:pPr>
              <a:lnSpc>
                <a:spcPct val="120000"/>
              </a:lnSpc>
            </a:pPr>
            <a:endParaRPr lang="en-US" altLang="zh-CN" dirty="0"/>
          </a:p>
          <a:p>
            <a:pPr algn="just">
              <a:lnSpc>
                <a:spcPct val="120000"/>
              </a:lnSpc>
            </a:pPr>
            <a:r>
              <a:rPr lang="zh-CN" altLang="en-US" sz="2800" b="1" dirty="0">
                <a:ea typeface="黑体" pitchFamily="49" charset="-122"/>
              </a:rPr>
              <a:t>部分函数依赖</a:t>
            </a:r>
            <a:r>
              <a:rPr lang="en-US" altLang="zh-CN" b="1" dirty="0">
                <a:ea typeface="黑体" pitchFamily="49" charset="-122"/>
              </a:rPr>
              <a:t>(</a:t>
            </a:r>
            <a:r>
              <a:rPr lang="en-US" altLang="zh-CN" b="1" dirty="0" err="1">
                <a:ea typeface="黑体" pitchFamily="49" charset="-122"/>
              </a:rPr>
              <a:t>Partional</a:t>
            </a:r>
            <a:r>
              <a:rPr lang="en-US" altLang="zh-CN" b="1" dirty="0">
                <a:ea typeface="黑体" pitchFamily="49" charset="-122"/>
              </a:rPr>
              <a:t> fd)</a:t>
            </a:r>
          </a:p>
          <a:p>
            <a:pPr algn="just">
              <a:lnSpc>
                <a:spcPct val="120000"/>
              </a:lnSpc>
            </a:pPr>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，且存在一个</a:t>
            </a:r>
            <a:r>
              <a:rPr lang="en-US" altLang="zh-CN" dirty="0"/>
              <a:t>X</a:t>
            </a:r>
            <a:r>
              <a:rPr lang="zh-CN" altLang="en-US" dirty="0">
                <a:latin typeface="Times New Roman" pitchFamily="18" charset="0"/>
              </a:rPr>
              <a:t>的真子集</a:t>
            </a:r>
            <a:r>
              <a:rPr lang="en-US" altLang="zh-CN" dirty="0"/>
              <a:t>x’ (x’</a:t>
            </a:r>
            <a:r>
              <a:rPr lang="en-US" altLang="zh-CN" dirty="0">
                <a:sym typeface="Symbol" pitchFamily="18" charset="2"/>
              </a:rPr>
              <a:t> </a:t>
            </a:r>
            <a:r>
              <a:rPr lang="en-US" altLang="zh-CN" dirty="0"/>
              <a:t>x) </a:t>
            </a:r>
            <a:r>
              <a:rPr lang="zh-CN" altLang="en-US" dirty="0">
                <a:latin typeface="Times New Roman" pitchFamily="18" charset="0"/>
              </a:rPr>
              <a:t>，使得</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，则称</a:t>
            </a:r>
            <a:r>
              <a:rPr lang="en-US" altLang="zh-CN" dirty="0"/>
              <a:t>y</a:t>
            </a:r>
            <a:r>
              <a:rPr lang="zh-CN" altLang="en-US" dirty="0">
                <a:latin typeface="Times New Roman" pitchFamily="18" charset="0"/>
              </a:rPr>
              <a:t>部分函数依赖于</a:t>
            </a:r>
            <a:r>
              <a:rPr lang="en-US" altLang="zh-CN" dirty="0"/>
              <a:t>x</a:t>
            </a:r>
            <a:r>
              <a:rPr lang="zh-CN" altLang="en-US" dirty="0">
                <a:latin typeface="Times New Roman" pitchFamily="18" charset="0"/>
              </a:rPr>
              <a:t>，记作</a:t>
            </a:r>
            <a:endParaRPr lang="zh-CN" altLang="en-US" dirty="0"/>
          </a:p>
          <a:p>
            <a:pPr algn="just">
              <a:lnSpc>
                <a:spcPct val="120000"/>
              </a:lnSpc>
            </a:pPr>
            <a:r>
              <a:rPr lang="en-US" altLang="zh-CN" dirty="0"/>
              <a:t>(SNO</a:t>
            </a:r>
            <a:r>
              <a:rPr lang="zh-CN" altLang="en-US"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t>NM</a:t>
            </a:r>
          </a:p>
          <a:p>
            <a:pPr algn="just">
              <a:lnSpc>
                <a:spcPct val="120000"/>
              </a:lnSpc>
            </a:pPr>
            <a:r>
              <a:rPr lang="en-US" altLang="zh-CN"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t>NM</a:t>
            </a:r>
            <a:r>
              <a:rPr lang="zh-CN" altLang="en-US" dirty="0">
                <a:latin typeface="Times New Roman" pitchFamily="18" charset="0"/>
              </a:rPr>
              <a:t>，</a:t>
            </a:r>
            <a:endParaRPr lang="zh-CN" altLang="en-US" dirty="0"/>
          </a:p>
          <a:p>
            <a:pPr algn="just">
              <a:lnSpc>
                <a:spcPct val="120000"/>
              </a:lnSpc>
            </a:pP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CNO)        NM</a:t>
            </a:r>
          </a:p>
        </p:txBody>
      </p:sp>
      <p:graphicFrame>
        <p:nvGraphicFramePr>
          <p:cNvPr id="4098" name="Object 8"/>
          <p:cNvGraphicFramePr>
            <a:graphicFrameLocks noChangeAspect="1"/>
          </p:cNvGraphicFramePr>
          <p:nvPr>
            <p:extLst>
              <p:ext uri="{D42A27DB-BD31-4B8C-83A1-F6EECF244321}">
                <p14:modId xmlns:p14="http://schemas.microsoft.com/office/powerpoint/2010/main" val="1599994014"/>
              </p:ext>
            </p:extLst>
          </p:nvPr>
        </p:nvGraphicFramePr>
        <p:xfrm>
          <a:off x="1720850" y="1682602"/>
          <a:ext cx="1873250" cy="701675"/>
        </p:xfrm>
        <a:graphic>
          <a:graphicData uri="http://schemas.openxmlformats.org/presentationml/2006/ole">
            <mc:AlternateContent xmlns:mc="http://schemas.openxmlformats.org/markup-compatibility/2006">
              <mc:Choice xmlns:v="urn:schemas-microsoft-com:vml" Requires="v">
                <p:oleObj spid="_x0000_s153752" name="公式" r:id="rId3" imgW="622030" imgH="228501" progId="Equation.3">
                  <p:embed/>
                </p:oleObj>
              </mc:Choice>
              <mc:Fallback>
                <p:oleObj name="公式" r:id="rId3" imgW="622030" imgH="228501"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1682602"/>
                        <a:ext cx="18732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1"/>
          <p:cNvGraphicFramePr>
            <a:graphicFrameLocks noChangeAspect="1"/>
          </p:cNvGraphicFramePr>
          <p:nvPr>
            <p:extLst>
              <p:ext uri="{D42A27DB-BD31-4B8C-83A1-F6EECF244321}">
                <p14:modId xmlns:p14="http://schemas.microsoft.com/office/powerpoint/2010/main" val="2721494528"/>
              </p:ext>
            </p:extLst>
          </p:nvPr>
        </p:nvGraphicFramePr>
        <p:xfrm>
          <a:off x="2247156" y="2133452"/>
          <a:ext cx="1028700" cy="514350"/>
        </p:xfrm>
        <a:graphic>
          <a:graphicData uri="http://schemas.openxmlformats.org/presentationml/2006/ole">
            <mc:AlternateContent xmlns:mc="http://schemas.openxmlformats.org/markup-compatibility/2006">
              <mc:Choice xmlns:v="urn:schemas-microsoft-com:vml" Requires="v">
                <p:oleObj spid="_x0000_s153753" r:id="rId5" imgW="380835" imgH="190417" progId="Equation.3">
                  <p:embed/>
                </p:oleObj>
              </mc:Choice>
              <mc:Fallback>
                <p:oleObj r:id="rId5" imgW="380835" imgH="190417"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156" y="2133452"/>
                        <a:ext cx="10287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3"/>
          <p:cNvGraphicFramePr>
            <a:graphicFrameLocks noChangeAspect="1"/>
          </p:cNvGraphicFramePr>
          <p:nvPr>
            <p:extLst>
              <p:ext uri="{D42A27DB-BD31-4B8C-83A1-F6EECF244321}">
                <p14:modId xmlns:p14="http://schemas.microsoft.com/office/powerpoint/2010/main" val="2834400775"/>
              </p:ext>
            </p:extLst>
          </p:nvPr>
        </p:nvGraphicFramePr>
        <p:xfrm>
          <a:off x="5633601" y="2330302"/>
          <a:ext cx="547687" cy="317500"/>
        </p:xfrm>
        <a:graphic>
          <a:graphicData uri="http://schemas.openxmlformats.org/presentationml/2006/ole">
            <mc:AlternateContent xmlns:mc="http://schemas.openxmlformats.org/markup-compatibility/2006">
              <mc:Choice xmlns:v="urn:schemas-microsoft-com:vml" Requires="v">
                <p:oleObj spid="_x0000_s153754" r:id="rId7" imgW="522732" imgH="181356" progId="Word.Picture.8">
                  <p:embed/>
                </p:oleObj>
              </mc:Choice>
              <mc:Fallback>
                <p:oleObj r:id="rId7" imgW="522732" imgH="181356" progId="Word.Picture.8">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5633601" y="2330302"/>
                        <a:ext cx="547687"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5"/>
          <p:cNvGraphicFramePr>
            <a:graphicFrameLocks noChangeAspect="1"/>
          </p:cNvGraphicFramePr>
          <p:nvPr>
            <p:extLst>
              <p:ext uri="{D42A27DB-BD31-4B8C-83A1-F6EECF244321}">
                <p14:modId xmlns:p14="http://schemas.microsoft.com/office/powerpoint/2010/main" val="1304329181"/>
              </p:ext>
            </p:extLst>
          </p:nvPr>
        </p:nvGraphicFramePr>
        <p:xfrm>
          <a:off x="899592" y="2761407"/>
          <a:ext cx="547687" cy="317500"/>
        </p:xfrm>
        <a:graphic>
          <a:graphicData uri="http://schemas.openxmlformats.org/presentationml/2006/ole">
            <mc:AlternateContent xmlns:mc="http://schemas.openxmlformats.org/markup-compatibility/2006">
              <mc:Choice xmlns:v="urn:schemas-microsoft-com:vml" Requires="v">
                <p:oleObj spid="_x0000_s153755" r:id="rId9" imgW="522732" imgH="181356" progId="Word.Picture.8">
                  <p:embed/>
                </p:oleObj>
              </mc:Choice>
              <mc:Fallback>
                <p:oleObj r:id="rId9" imgW="522732" imgH="181356" progId="Word.Picture.8">
                  <p:embed/>
                  <p:pic>
                    <p:nvPicPr>
                      <p:cNvPr id="0" name="Picture 229"/>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899592" y="2761407"/>
                        <a:ext cx="547687"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24"/>
          <p:cNvGraphicFramePr>
            <a:graphicFrameLocks noChangeAspect="1"/>
          </p:cNvGraphicFramePr>
          <p:nvPr>
            <p:extLst>
              <p:ext uri="{D42A27DB-BD31-4B8C-83A1-F6EECF244321}">
                <p14:modId xmlns:p14="http://schemas.microsoft.com/office/powerpoint/2010/main" val="2949930974"/>
              </p:ext>
            </p:extLst>
          </p:nvPr>
        </p:nvGraphicFramePr>
        <p:xfrm>
          <a:off x="2483768" y="6256066"/>
          <a:ext cx="838200" cy="430212"/>
        </p:xfrm>
        <a:graphic>
          <a:graphicData uri="http://schemas.openxmlformats.org/presentationml/2006/ole">
            <mc:AlternateContent xmlns:mc="http://schemas.openxmlformats.org/markup-compatibility/2006">
              <mc:Choice xmlns:v="urn:schemas-microsoft-com:vml" Requires="v">
                <p:oleObj spid="_x0000_s153756" r:id="rId10" imgW="368300" imgH="190500" progId="Equation.3">
                  <p:embed/>
                </p:oleObj>
              </mc:Choice>
              <mc:Fallback>
                <p:oleObj r:id="rId10" imgW="368300" imgH="190500"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768" y="6256066"/>
                        <a:ext cx="8382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26"/>
          <p:cNvGraphicFramePr>
            <a:graphicFrameLocks noChangeAspect="1"/>
          </p:cNvGraphicFramePr>
          <p:nvPr>
            <p:extLst>
              <p:ext uri="{D42A27DB-BD31-4B8C-83A1-F6EECF244321}">
                <p14:modId xmlns:p14="http://schemas.microsoft.com/office/powerpoint/2010/main" val="2104123271"/>
              </p:ext>
            </p:extLst>
          </p:nvPr>
        </p:nvGraphicFramePr>
        <p:xfrm>
          <a:off x="5220073" y="1412727"/>
          <a:ext cx="432048" cy="317500"/>
        </p:xfrm>
        <a:graphic>
          <a:graphicData uri="http://schemas.openxmlformats.org/presentationml/2006/ole">
            <mc:AlternateContent xmlns:mc="http://schemas.openxmlformats.org/markup-compatibility/2006">
              <mc:Choice xmlns:v="urn:schemas-microsoft-com:vml" Requires="v">
                <p:oleObj spid="_x0000_s153757" r:id="rId12" imgW="522732" imgH="181356" progId="Word.Picture.8">
                  <p:embed/>
                </p:oleObj>
              </mc:Choice>
              <mc:Fallback>
                <p:oleObj r:id="rId12" imgW="522732" imgH="181356" progId="Word.Picture.8">
                  <p:embed/>
                  <p:pic>
                    <p:nvPicPr>
                      <p:cNvPr id="0" name="Picture 231"/>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5220073" y="1412727"/>
                        <a:ext cx="43204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4" name="Object 27"/>
          <p:cNvGraphicFramePr>
            <a:graphicFrameLocks noChangeAspect="1"/>
          </p:cNvGraphicFramePr>
          <p:nvPr>
            <p:extLst>
              <p:ext uri="{D42A27DB-BD31-4B8C-83A1-F6EECF244321}">
                <p14:modId xmlns:p14="http://schemas.microsoft.com/office/powerpoint/2010/main" val="506076409"/>
              </p:ext>
            </p:extLst>
          </p:nvPr>
        </p:nvGraphicFramePr>
        <p:xfrm>
          <a:off x="1691680" y="4846363"/>
          <a:ext cx="1873250" cy="701675"/>
        </p:xfrm>
        <a:graphic>
          <a:graphicData uri="http://schemas.openxmlformats.org/presentationml/2006/ole">
            <mc:AlternateContent xmlns:mc="http://schemas.openxmlformats.org/markup-compatibility/2006">
              <mc:Choice xmlns:v="urn:schemas-microsoft-com:vml" Requires="v">
                <p:oleObj spid="_x0000_s153758" name="公式" r:id="rId13" imgW="622030" imgH="228501" progId="Equation.3">
                  <p:embed/>
                </p:oleObj>
              </mc:Choice>
              <mc:Fallback>
                <p:oleObj name="公式" r:id="rId13" imgW="622030" imgH="228501" progId="Equation.3">
                  <p:embed/>
                  <p:pic>
                    <p:nvPicPr>
                      <p:cNvPr id="0" name="Picture 2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1680" y="4846363"/>
                        <a:ext cx="18732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2"/>
          </p:nvPr>
        </p:nvSpPr>
        <p:spPr/>
        <p:txBody>
          <a:bodyPr/>
          <a:lstStyle/>
          <a:p>
            <a:pPr>
              <a:defRPr/>
            </a:pPr>
            <a:fld id="{4933F1BE-14D2-4F05-99A1-8709FFAD0013}"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04800" y="847725"/>
            <a:ext cx="8534400" cy="4561249"/>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F = {A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r>
              <a:rPr lang="zh-CN" altLang="en-US" dirty="0">
                <a:latin typeface="Times New Roman" pitchFamily="18" charset="0"/>
                <a:sym typeface="Symbol" pitchFamily="18" charset="2"/>
              </a:rPr>
              <a:t>，求</a:t>
            </a:r>
            <a:r>
              <a:rPr lang="en-US" altLang="zh-CN" dirty="0">
                <a:latin typeface="Times New Roman" pitchFamily="18" charset="0"/>
              </a:rPr>
              <a:t>F</a:t>
            </a:r>
            <a:r>
              <a:rPr lang="en-US" altLang="zh-CN" baseline="-16000" dirty="0">
                <a:latin typeface="Times New Roman" pitchFamily="18" charset="0"/>
              </a:rPr>
              <a:t>min</a:t>
            </a:r>
            <a:endParaRPr lang="en-US" altLang="zh-CN" dirty="0">
              <a:latin typeface="Times New Roman" pitchFamily="18" charset="0"/>
            </a:endParaRPr>
          </a:p>
          <a:p>
            <a:pPr>
              <a:lnSpc>
                <a:spcPct val="90000"/>
              </a:lnSpc>
              <a:spcBef>
                <a:spcPct val="50000"/>
              </a:spcBef>
              <a:buClr>
                <a:schemeClr val="accent2"/>
              </a:buClr>
              <a:buFont typeface="Wingdings" pitchFamily="2" charset="2"/>
              <a:buNone/>
            </a:pPr>
            <a:r>
              <a:rPr lang="zh-CN" altLang="en-US" dirty="0">
                <a:latin typeface="Times New Roman" pitchFamily="18" charset="0"/>
              </a:rPr>
              <a:t>解：检查</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G=F{</a:t>
            </a:r>
            <a:r>
              <a:rPr lang="en-US" altLang="zh-CN" dirty="0">
                <a:latin typeface="Times New Roman" pitchFamily="18" charset="0"/>
              </a:rPr>
              <a:t>A</a:t>
            </a:r>
            <a:r>
              <a:rPr lang="en-US" altLang="zh-CN" dirty="0">
                <a:latin typeface="Times New Roman" pitchFamily="18" charset="0"/>
                <a:sym typeface="Symbol" pitchFamily="18" charset="2"/>
              </a:rPr>
              <a:t>B}={BA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a:t>
            </a:r>
            <a:r>
              <a:rPr lang="en-US" altLang="zh-CN" baseline="-25000" dirty="0">
                <a:latin typeface="Times New Roman" pitchFamily="18" charset="0"/>
                <a:sym typeface="Symbol" pitchFamily="18" charset="2"/>
              </a:rPr>
              <a:t>G</a:t>
            </a:r>
            <a:r>
              <a:rPr lang="en-US" altLang="zh-CN" baseline="30000" dirty="0">
                <a:latin typeface="Times New Roman" pitchFamily="18" charset="0"/>
                <a:sym typeface="Symbol" pitchFamily="18" charset="2"/>
              </a:rPr>
              <a:t>+</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p>
          <a:p>
            <a:pPr lvl="1">
              <a:lnSpc>
                <a:spcPct val="90000"/>
              </a:lnSpc>
              <a:spcBef>
                <a:spcPct val="50000"/>
              </a:spcBef>
              <a:buClr>
                <a:schemeClr val="accent2"/>
              </a:buClr>
              <a:buFont typeface="Wingdings" pitchFamily="2" charset="2"/>
              <a:buNone/>
            </a:pPr>
            <a:r>
              <a:rPr lang="en-US" altLang="zh-CN" dirty="0">
                <a:latin typeface="Times New Roman" pitchFamily="18" charset="0"/>
              </a:rPr>
              <a:t>  </a:t>
            </a:r>
            <a:r>
              <a:rPr lang="zh-CN" altLang="en-US" dirty="0">
                <a:latin typeface="Times New Roman" pitchFamily="18" charset="0"/>
              </a:rPr>
              <a:t>检查</a:t>
            </a:r>
            <a:r>
              <a:rPr lang="en-US" altLang="zh-CN" dirty="0">
                <a:solidFill>
                  <a:srgbClr val="FF0000"/>
                </a:solidFill>
                <a:latin typeface="Times New Roman" pitchFamily="18" charset="0"/>
              </a:rPr>
              <a:t>A</a:t>
            </a:r>
            <a:r>
              <a:rPr lang="en-US" altLang="zh-CN" dirty="0">
                <a:solidFill>
                  <a:srgbClr val="FF0000"/>
                </a:solidFill>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G=F{</a:t>
            </a:r>
            <a:r>
              <a:rPr lang="en-US" altLang="zh-CN" dirty="0">
                <a:latin typeface="Times New Roman" pitchFamily="18" charset="0"/>
              </a:rPr>
              <a:t>A</a:t>
            </a:r>
            <a:r>
              <a:rPr lang="en-US" altLang="zh-CN" dirty="0">
                <a:latin typeface="Times New Roman" pitchFamily="18" charset="0"/>
                <a:sym typeface="Symbol" pitchFamily="18" charset="2"/>
              </a:rPr>
              <a:t>C}={AB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a:t>
            </a:r>
            <a:r>
              <a:rPr lang="en-US" altLang="zh-CN" baseline="-25000" dirty="0">
                <a:latin typeface="Times New Roman" pitchFamily="18" charset="0"/>
                <a:sym typeface="Symbol" pitchFamily="18" charset="2"/>
              </a:rPr>
              <a:t>G</a:t>
            </a:r>
            <a:r>
              <a:rPr lang="en-US" altLang="zh-CN" baseline="30000" dirty="0">
                <a:latin typeface="Times New Roman" pitchFamily="18" charset="0"/>
                <a:sym typeface="Symbol" pitchFamily="18" charset="2"/>
              </a:rPr>
              <a:t>+</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  </a:t>
            </a:r>
            <a:r>
              <a:rPr lang="en-US" altLang="zh-CN" i="1" dirty="0">
                <a:latin typeface="Times New Roman" pitchFamily="18" charset="0"/>
                <a:sym typeface="Symbol" pitchFamily="18" charset="2"/>
              </a:rPr>
              <a:t>in </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所以从</a:t>
            </a:r>
            <a:r>
              <a:rPr lang="en-US" altLang="zh-CN" dirty="0">
                <a:latin typeface="Times New Roman" pitchFamily="18" charset="0"/>
                <a:sym typeface="Symbol" pitchFamily="18" charset="2"/>
              </a:rPr>
              <a:t>F</a:t>
            </a:r>
            <a:r>
              <a:rPr lang="zh-CN" altLang="en-US" dirty="0">
                <a:latin typeface="Times New Roman" pitchFamily="18" charset="0"/>
                <a:sym typeface="Symbol" pitchFamily="18" charset="2"/>
              </a:rPr>
              <a:t>中删除</a:t>
            </a:r>
            <a:r>
              <a:rPr lang="en-US" altLang="zh-CN" dirty="0">
                <a:latin typeface="Times New Roman" pitchFamily="18" charset="0"/>
              </a:rPr>
              <a:t>A</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	</a:t>
            </a:r>
            <a:r>
              <a:rPr lang="en-US" altLang="zh-CN" dirty="0">
                <a:latin typeface="Times New Roman" pitchFamily="18" charset="0"/>
              </a:rPr>
              <a:t>F</a:t>
            </a:r>
            <a:r>
              <a:rPr lang="en-US" altLang="zh-CN" baseline="-16000" dirty="0">
                <a:latin typeface="Times New Roman" pitchFamily="18" charset="0"/>
              </a:rPr>
              <a:t>min </a:t>
            </a: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zh-CN" altLang="en-US" dirty="0">
                <a:latin typeface="Times New Roman" pitchFamily="18" charset="0"/>
                <a:sym typeface="Symbol" pitchFamily="18" charset="2"/>
              </a:rPr>
              <a:t>或者选择对函数依赖不同的检查顺序，可得：</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	</a:t>
            </a:r>
            <a:r>
              <a:rPr lang="en-US" altLang="zh-CN" dirty="0">
                <a:latin typeface="Times New Roman" pitchFamily="18" charset="0"/>
              </a:rPr>
              <a:t>F</a:t>
            </a:r>
            <a:r>
              <a:rPr lang="en-US" altLang="zh-CN" baseline="-16000" dirty="0">
                <a:latin typeface="Times New Roman" pitchFamily="18" charset="0"/>
              </a:rPr>
              <a:t>min </a:t>
            </a: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p>
        </p:txBody>
      </p:sp>
      <p:sp>
        <p:nvSpPr>
          <p:cNvPr id="3" name="灯片编号占位符 2"/>
          <p:cNvSpPr>
            <a:spLocks noGrp="1"/>
          </p:cNvSpPr>
          <p:nvPr>
            <p:ph type="sldNum" sz="quarter" idx="12"/>
          </p:nvPr>
        </p:nvSpPr>
        <p:spPr/>
        <p:txBody>
          <a:bodyPr/>
          <a:lstStyle/>
          <a:p>
            <a:pPr>
              <a:defRPr/>
            </a:pPr>
            <a:fld id="{0D497A19-C3BB-4712-BAF0-CAF6AA630C51}" type="slidenum">
              <a:rPr lang="en-US" altLang="zh-CN"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12725" y="500042"/>
            <a:ext cx="8626475" cy="6170920"/>
          </a:xfrm>
          <a:prstGeom prst="rect">
            <a:avLst/>
          </a:prstGeom>
          <a:noFill/>
          <a:ln w="9525">
            <a:noFill/>
            <a:miter lim="800000"/>
            <a:headEnd/>
            <a:tailEnd/>
          </a:ln>
        </p:spPr>
        <p:txBody>
          <a:bodyPr>
            <a:spAutoFit/>
          </a:bodyPr>
          <a:lstStyle/>
          <a:p>
            <a:pPr>
              <a:lnSpc>
                <a:spcPct val="90000"/>
              </a:lnSpc>
              <a:spcBef>
                <a:spcPct val="20000"/>
              </a:spcBef>
              <a:buClr>
                <a:srgbClr val="FF3300"/>
              </a:buClr>
              <a:buFont typeface="Wingdings" pitchFamily="2" charset="2"/>
              <a:buNone/>
            </a:pPr>
            <a:r>
              <a:rPr lang="zh-CN" altLang="en-US" sz="2800" dirty="0">
                <a:latin typeface="Times New Roman" pitchFamily="18" charset="0"/>
              </a:rPr>
              <a:t>例</a:t>
            </a:r>
            <a:r>
              <a:rPr lang="en-US" altLang="zh-CN" sz="2800" dirty="0">
                <a:latin typeface="Times New Roman" pitchFamily="18" charset="0"/>
              </a:rPr>
              <a:t>2: </a:t>
            </a:r>
            <a:r>
              <a:rPr lang="en-US" altLang="zh-CN" dirty="0">
                <a:latin typeface="Times New Roman" pitchFamily="18" charset="0"/>
              </a:rPr>
              <a:t>F = {C</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AG</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CGB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，求</a:t>
            </a:r>
            <a:r>
              <a:rPr lang="en-US" altLang="zh-CN" sz="2200" dirty="0">
                <a:latin typeface="Times New Roman" pitchFamily="18" charset="0"/>
              </a:rPr>
              <a:t>F</a:t>
            </a:r>
            <a:r>
              <a:rPr lang="en-US" altLang="zh-CN" sz="2200" baseline="-16000" dirty="0">
                <a:latin typeface="Times New Roman" pitchFamily="18" charset="0"/>
              </a:rPr>
              <a:t>min</a:t>
            </a:r>
            <a:endParaRPr lang="en-US" altLang="zh-CN" sz="2200" dirty="0">
              <a:latin typeface="Times New Roman" pitchFamily="18" charset="0"/>
            </a:endParaRPr>
          </a:p>
          <a:p>
            <a:pPr>
              <a:lnSpc>
                <a:spcPct val="90000"/>
              </a:lnSpc>
              <a:spcBef>
                <a:spcPct val="20000"/>
              </a:spcBef>
              <a:buClr>
                <a:schemeClr val="accent2"/>
              </a:buClr>
              <a:buFont typeface="Wingdings" pitchFamily="2" charset="2"/>
              <a:buNone/>
            </a:pPr>
            <a:r>
              <a:rPr lang="zh-CN" altLang="en-US" sz="2200" dirty="0">
                <a:latin typeface="Times New Roman" pitchFamily="18" charset="0"/>
              </a:rPr>
              <a:t>解：</a:t>
            </a:r>
            <a:r>
              <a:rPr lang="en-US" altLang="zh-CN" sz="2200" dirty="0">
                <a:latin typeface="Times New Roman" pitchFamily="18" charset="0"/>
              </a:rPr>
              <a:t>F</a:t>
            </a:r>
            <a:r>
              <a:rPr lang="zh-CN" altLang="en-US" sz="2200" dirty="0">
                <a:latin typeface="Times New Roman" pitchFamily="18" charset="0"/>
              </a:rPr>
              <a:t>满足条件（</a:t>
            </a:r>
            <a:r>
              <a:rPr lang="en-US" altLang="zh-CN" sz="2200" dirty="0">
                <a:latin typeface="Times New Roman" pitchFamily="18" charset="0"/>
              </a:rPr>
              <a:t>1</a:t>
            </a:r>
            <a:r>
              <a:rPr lang="zh-CN" altLang="en-US" sz="2200" dirty="0">
                <a:latin typeface="Times New Roman" pitchFamily="18" charset="0"/>
              </a:rPr>
              <a:t>）。</a:t>
            </a:r>
          </a:p>
          <a:p>
            <a:pPr>
              <a:lnSpc>
                <a:spcPct val="90000"/>
              </a:lnSpc>
              <a:spcBef>
                <a:spcPct val="20000"/>
              </a:spcBef>
              <a:buClr>
                <a:schemeClr val="accent2"/>
              </a:buClr>
              <a:buFont typeface="Wingdings" pitchFamily="2" charset="2"/>
              <a:buNone/>
            </a:pPr>
            <a:r>
              <a:rPr lang="zh-CN" altLang="en-US" sz="2200" dirty="0">
                <a:latin typeface="Times New Roman" pitchFamily="18" charset="0"/>
              </a:rPr>
              <a:t>        </a:t>
            </a:r>
            <a:r>
              <a:rPr lang="zh-CN" altLang="en-US" sz="2200" dirty="0">
                <a:solidFill>
                  <a:srgbClr val="FF0000"/>
                </a:solidFill>
                <a:latin typeface="Times New Roman" pitchFamily="18" charset="0"/>
              </a:rPr>
              <a:t>易知</a:t>
            </a:r>
            <a:r>
              <a:rPr lang="en-US" altLang="zh-CN" sz="2200" dirty="0">
                <a:solidFill>
                  <a:srgbClr val="FF0000"/>
                </a:solidFill>
                <a:latin typeface="Times New Roman" pitchFamily="18" charset="0"/>
              </a:rPr>
              <a:t>F</a:t>
            </a:r>
            <a:r>
              <a:rPr lang="zh-CN" altLang="en-US" sz="2200" dirty="0">
                <a:solidFill>
                  <a:srgbClr val="FF0000"/>
                </a:solidFill>
                <a:latin typeface="Times New Roman" pitchFamily="18" charset="0"/>
              </a:rPr>
              <a:t>可能违反条件（</a:t>
            </a:r>
            <a:r>
              <a:rPr lang="en-US" altLang="zh-CN" sz="2200" dirty="0">
                <a:solidFill>
                  <a:srgbClr val="FF0000"/>
                </a:solidFill>
                <a:latin typeface="Times New Roman" pitchFamily="18" charset="0"/>
              </a:rPr>
              <a:t>2</a:t>
            </a:r>
            <a:r>
              <a:rPr lang="zh-CN" altLang="en-US" sz="2200" dirty="0">
                <a:solidFill>
                  <a:srgbClr val="FF0000"/>
                </a:solidFill>
                <a:latin typeface="Times New Roman" pitchFamily="18" charset="0"/>
              </a:rPr>
              <a:t>）的只有</a:t>
            </a:r>
            <a:r>
              <a:rPr lang="en-US" altLang="zh-CN" dirty="0">
                <a:solidFill>
                  <a:srgbClr val="FF0000"/>
                </a:solidFill>
                <a:latin typeface="Times New Roman" pitchFamily="18" charset="0"/>
              </a:rPr>
              <a:t>C</a:t>
            </a:r>
            <a:r>
              <a:rPr lang="en-US" altLang="zh-CN" dirty="0">
                <a:solidFill>
                  <a:srgbClr val="FF0000"/>
                </a:solidFill>
                <a:latin typeface="Times New Roman" pitchFamily="18" charset="0"/>
                <a:sym typeface="Symbol" pitchFamily="18" charset="2"/>
              </a:rPr>
              <a:t>A</a:t>
            </a:r>
            <a:r>
              <a:rPr lang="zh-CN" altLang="en-US" dirty="0">
                <a:solidFill>
                  <a:srgbClr val="FF0000"/>
                </a:solidFill>
                <a:latin typeface="Times New Roman" pitchFamily="18" charset="0"/>
                <a:sym typeface="Symbol" pitchFamily="18" charset="2"/>
              </a:rPr>
              <a:t>和</a:t>
            </a:r>
            <a:r>
              <a:rPr lang="en-US" altLang="zh-CN" dirty="0">
                <a:solidFill>
                  <a:srgbClr val="FF0000"/>
                </a:solidFill>
                <a:latin typeface="Times New Roman" pitchFamily="18" charset="0"/>
                <a:sym typeface="Symbol" pitchFamily="18" charset="2"/>
              </a:rPr>
              <a:t>BA</a:t>
            </a:r>
            <a:r>
              <a:rPr lang="zh-CN" altLang="en-US" dirty="0">
                <a:solidFill>
                  <a:srgbClr val="FF0000"/>
                </a:solidFill>
                <a:latin typeface="Times New Roman" pitchFamily="18" charset="0"/>
                <a:sym typeface="Symbol" pitchFamily="18" charset="2"/>
              </a:rPr>
              <a:t>，</a:t>
            </a:r>
            <a:r>
              <a:rPr lang="zh-CN" altLang="en-US" dirty="0">
                <a:latin typeface="Times New Roman" pitchFamily="18" charset="0"/>
                <a:sym typeface="Symbol" pitchFamily="18" charset="2"/>
              </a:rPr>
              <a:t>而</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A (C)</a:t>
            </a:r>
            <a:r>
              <a:rPr lang="en-US" altLang="zh-CN" baseline="-25000" dirty="0">
                <a:latin typeface="Times New Roman" pitchFamily="18" charset="0"/>
                <a:sym typeface="Symbol" pitchFamily="18" charset="2"/>
              </a:rPr>
              <a:t>F</a:t>
            </a:r>
            <a:r>
              <a:rPr lang="zh-CN" altLang="en-US" baseline="-25000" dirty="0">
                <a:latin typeface="Times New Roman" pitchFamily="18" charset="0"/>
                <a:sym typeface="Symbol" pitchFamily="18" charset="2"/>
              </a:rPr>
              <a:t>－</a:t>
            </a:r>
            <a:r>
              <a:rPr lang="en-US" altLang="zh-CN" baseline="-25000" dirty="0">
                <a:latin typeface="Times New Roman" pitchFamily="18" charset="0"/>
              </a:rPr>
              <a:t>{C</a:t>
            </a:r>
            <a:r>
              <a:rPr lang="en-US" altLang="zh-CN" baseline="-25000" dirty="0">
                <a:latin typeface="Times New Roman" pitchFamily="18" charset="0"/>
                <a:sym typeface="Symbol" pitchFamily="18" charset="2"/>
              </a:rPr>
              <a:t>A</a:t>
            </a:r>
            <a:r>
              <a:rPr lang="en-US" altLang="zh-CN" baseline="-25000" dirty="0">
                <a:latin typeface="Times New Roman" pitchFamily="18" charset="0"/>
              </a:rPr>
              <a:t>}</a:t>
            </a:r>
            <a:r>
              <a:rPr lang="en-US" altLang="zh-CN" baseline="30000" dirty="0">
                <a:latin typeface="Times New Roman" pitchFamily="18" charset="0"/>
                <a:sym typeface="Symbol" pitchFamily="18" charset="2"/>
              </a:rPr>
              <a:t>+</a:t>
            </a:r>
            <a:r>
              <a:rPr lang="en-US" altLang="zh-CN" sz="2200" dirty="0">
                <a:latin typeface="Times New Roman" pitchFamily="18" charset="0"/>
                <a:sym typeface="Symbol" pitchFamily="18" charset="2"/>
              </a:rPr>
              <a:t>=C, </a:t>
            </a:r>
            <a:r>
              <a:rPr lang="en-US" altLang="zh-CN" dirty="0">
                <a:latin typeface="Times New Roman" pitchFamily="18" charset="0"/>
                <a:sym typeface="Symbol" pitchFamily="18" charset="2"/>
              </a:rPr>
              <a:t>A (B)</a:t>
            </a:r>
            <a:r>
              <a:rPr lang="en-US" altLang="zh-CN" baseline="-25000" dirty="0">
                <a:latin typeface="Times New Roman" pitchFamily="18" charset="0"/>
                <a:sym typeface="Symbol" pitchFamily="18" charset="2"/>
              </a:rPr>
              <a:t>F</a:t>
            </a:r>
            <a:r>
              <a:rPr lang="zh-CN" altLang="en-US" baseline="-25000" dirty="0">
                <a:latin typeface="Times New Roman" pitchFamily="18" charset="0"/>
                <a:sym typeface="Symbol" pitchFamily="18" charset="2"/>
              </a:rPr>
              <a:t>－</a:t>
            </a:r>
            <a:r>
              <a:rPr lang="en-US" altLang="zh-CN" baseline="-25000" dirty="0">
                <a:latin typeface="Times New Roman" pitchFamily="18" charset="0"/>
              </a:rPr>
              <a:t>{B</a:t>
            </a:r>
            <a:r>
              <a:rPr lang="en-US" altLang="zh-CN" baseline="-25000" dirty="0">
                <a:latin typeface="Times New Roman" pitchFamily="18" charset="0"/>
                <a:sym typeface="Symbol" pitchFamily="18" charset="2"/>
              </a:rPr>
              <a:t>A</a:t>
            </a:r>
            <a:r>
              <a:rPr lang="en-US" altLang="zh-CN" baseline="-25000" dirty="0">
                <a:latin typeface="Times New Roman" pitchFamily="18" charset="0"/>
              </a:rPr>
              <a:t>}</a:t>
            </a:r>
            <a:r>
              <a:rPr lang="en-US" altLang="zh-CN" baseline="30000" dirty="0">
                <a:latin typeface="Times New Roman" pitchFamily="18" charset="0"/>
                <a:sym typeface="Symbol" pitchFamily="18" charset="2"/>
              </a:rPr>
              <a:t>+</a:t>
            </a:r>
            <a:r>
              <a:rPr lang="en-US" altLang="zh-CN" sz="2200" dirty="0">
                <a:latin typeface="Times New Roman" pitchFamily="18" charset="0"/>
                <a:sym typeface="Symbol" pitchFamily="18" charset="2"/>
              </a:rPr>
              <a:t>=B,</a:t>
            </a:r>
            <a:r>
              <a:rPr lang="zh-CN" altLang="en-US" sz="2200" dirty="0">
                <a:latin typeface="Times New Roman" pitchFamily="18" charset="0"/>
                <a:sym typeface="Symbol" pitchFamily="18" charset="2"/>
              </a:rPr>
              <a:t>故</a:t>
            </a:r>
            <a:r>
              <a:rPr lang="en-US" altLang="zh-CN" sz="2200" dirty="0">
                <a:latin typeface="Times New Roman" pitchFamily="18" charset="0"/>
                <a:sym typeface="Symbol" pitchFamily="18" charset="2"/>
              </a:rPr>
              <a:t>F</a:t>
            </a:r>
            <a:r>
              <a:rPr lang="zh-CN" altLang="en-US" sz="2200" dirty="0">
                <a:latin typeface="Times New Roman" pitchFamily="18" charset="0"/>
                <a:sym typeface="Symbol" pitchFamily="18" charset="2"/>
              </a:rPr>
              <a:t>满足条件（</a:t>
            </a:r>
            <a:r>
              <a:rPr lang="en-US" altLang="zh-CN" sz="2200" dirty="0">
                <a:latin typeface="Times New Roman" pitchFamily="18" charset="0"/>
                <a:sym typeface="Symbol" pitchFamily="18" charset="2"/>
              </a:rPr>
              <a:t>2</a:t>
            </a:r>
            <a:r>
              <a:rPr lang="zh-CN" altLang="en-US" sz="2200" dirty="0">
                <a:latin typeface="Times New Roman" pitchFamily="18" charset="0"/>
                <a:sym typeface="Symbol" pitchFamily="18" charset="2"/>
              </a:rPr>
              <a:t>）。</a:t>
            </a:r>
            <a:endParaRPr lang="zh-CN" altLang="en-US" sz="2200" dirty="0">
              <a:latin typeface="Times New Roman" pitchFamily="18" charset="0"/>
            </a:endParaRPr>
          </a:p>
          <a:p>
            <a:pPr>
              <a:lnSpc>
                <a:spcPct val="90000"/>
              </a:lnSpc>
              <a:spcBef>
                <a:spcPct val="20000"/>
              </a:spcBef>
              <a:buClr>
                <a:schemeClr val="accent2"/>
              </a:buClr>
              <a:buFont typeface="Wingdings" pitchFamily="2" charset="2"/>
              <a:buNone/>
            </a:pPr>
            <a:r>
              <a:rPr lang="zh-CN" altLang="en-US" sz="2200" dirty="0">
                <a:latin typeface="Times New Roman" pitchFamily="18" charset="0"/>
              </a:rPr>
              <a:t>条件（</a:t>
            </a:r>
            <a:r>
              <a:rPr lang="en-US" altLang="zh-CN" sz="2200" dirty="0">
                <a:latin typeface="Times New Roman" pitchFamily="18" charset="0"/>
              </a:rPr>
              <a:t>3):</a:t>
            </a:r>
            <a:r>
              <a:rPr lang="zh-CN" altLang="en-US" sz="2200" dirty="0">
                <a:latin typeface="Times New Roman" pitchFamily="18" charset="0"/>
              </a:rPr>
              <a:t>判断</a:t>
            </a:r>
            <a:r>
              <a:rPr lang="en-US" altLang="zh-CN" dirty="0">
                <a:solidFill>
                  <a:srgbClr val="FF3300"/>
                </a:solidFill>
                <a:latin typeface="Times New Roman" pitchFamily="18" charset="0"/>
                <a:sym typeface="Symbol" pitchFamily="18" charset="2"/>
              </a:rPr>
              <a:t>CG</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endParaRPr lang="zh-CN" altLang="en-US" sz="2200" dirty="0">
              <a:latin typeface="Times New Roman" pitchFamily="18" charset="0"/>
            </a:endParaRPr>
          </a:p>
          <a:p>
            <a:pPr>
              <a:lnSpc>
                <a:spcPct val="90000"/>
              </a:lnSpc>
              <a:spcBef>
                <a:spcPct val="45000"/>
              </a:spcBef>
              <a:buClr>
                <a:schemeClr val="accent2"/>
              </a:buClr>
              <a:buFont typeface="Wingdings" pitchFamily="2" charset="2"/>
              <a:buNone/>
            </a:pPr>
            <a:r>
              <a:rPr lang="zh-CN" altLang="en-US" dirty="0">
                <a:latin typeface="Times New Roman" pitchFamily="18" charset="0"/>
              </a:rPr>
              <a:t>	</a:t>
            </a:r>
            <a:r>
              <a:rPr lang="en-US" altLang="zh-CN" dirty="0">
                <a:latin typeface="Times New Roman" pitchFamily="18" charset="0"/>
              </a:rPr>
              <a:t>(CG-C)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{G}</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dirty="0">
                <a:latin typeface="Times New Roman" pitchFamily="18" charset="0"/>
                <a:sym typeface="Symbol" pitchFamily="18" charset="2"/>
              </a:rPr>
              <a:t>	B </a:t>
            </a:r>
            <a:r>
              <a:rPr lang="en-US" altLang="zh-CN" dirty="0">
                <a:latin typeface="Times New Roman" pitchFamily="18" charset="0"/>
              </a:rPr>
              <a:t>(CG-C)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dirty="0">
                <a:latin typeface="Times New Roman" pitchFamily="18" charset="0"/>
              </a:rPr>
              <a:t>	 (CG-G)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{C</a:t>
            </a:r>
            <a:r>
              <a:rPr lang="zh-CN" altLang="en-US" dirty="0">
                <a:latin typeface="Times New Roman" pitchFamily="18" charset="0"/>
              </a:rPr>
              <a:t>，</a:t>
            </a:r>
            <a:r>
              <a:rPr lang="en-US" altLang="zh-CN" dirty="0">
                <a:latin typeface="Times New Roman" pitchFamily="18" charset="0"/>
              </a:rPr>
              <a:t>A</a:t>
            </a:r>
            <a:r>
              <a:rPr lang="zh-CN" altLang="en-US" dirty="0">
                <a:latin typeface="Times New Roman" pitchFamily="18" charset="0"/>
              </a:rPr>
              <a:t>，</a:t>
            </a:r>
            <a:r>
              <a:rPr lang="en-US" altLang="zh-CN" dirty="0">
                <a:latin typeface="Times New Roman" pitchFamily="18" charset="0"/>
              </a:rPr>
              <a:t>G</a:t>
            </a:r>
            <a:r>
              <a:rPr lang="zh-CN" altLang="en-US" dirty="0">
                <a:latin typeface="Times New Roman" pitchFamily="18" charset="0"/>
              </a:rPr>
              <a:t>，</a:t>
            </a:r>
            <a:r>
              <a:rPr lang="en-US" altLang="zh-CN" dirty="0">
                <a:latin typeface="Times New Roman" pitchFamily="18" charset="0"/>
              </a:rPr>
              <a:t>B}</a:t>
            </a:r>
          </a:p>
          <a:p>
            <a:pPr>
              <a:lnSpc>
                <a:spcPct val="90000"/>
              </a:lnSpc>
              <a:spcBef>
                <a:spcPct val="45000"/>
              </a:spcBef>
              <a:buClr>
                <a:schemeClr val="accent2"/>
              </a:buClr>
              <a:buFont typeface="Wingdings" pitchFamily="2" charset="2"/>
              <a:buNone/>
            </a:pPr>
            <a:r>
              <a:rPr lang="en-US" altLang="zh-CN" dirty="0">
                <a:latin typeface="Times New Roman" pitchFamily="18" charset="0"/>
                <a:sym typeface="Symbol" pitchFamily="18" charset="2"/>
              </a:rPr>
              <a:t>	B  </a:t>
            </a:r>
            <a:r>
              <a:rPr lang="en-US" altLang="zh-CN" dirty="0">
                <a:latin typeface="Times New Roman" pitchFamily="18" charset="0"/>
              </a:rPr>
              <a:t>(CG-G)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，以</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代替</a:t>
            </a:r>
            <a:r>
              <a:rPr lang="en-US" altLang="zh-CN" dirty="0">
                <a:latin typeface="Times New Roman" pitchFamily="18" charset="0"/>
                <a:sym typeface="Symbol" pitchFamily="18" charset="2"/>
              </a:rPr>
              <a:t>CG</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sz="2200" dirty="0">
                <a:latin typeface="Times New Roman" pitchFamily="18" charset="0"/>
              </a:rPr>
              <a:t>	</a:t>
            </a:r>
            <a:r>
              <a:rPr lang="zh-CN" altLang="en-US" sz="2200" dirty="0">
                <a:latin typeface="Times New Roman" pitchFamily="18" charset="0"/>
              </a:rPr>
              <a:t>所以</a:t>
            </a:r>
            <a:r>
              <a:rPr lang="en-US" altLang="zh-CN" dirty="0">
                <a:latin typeface="Times New Roman" pitchFamily="18" charset="0"/>
              </a:rPr>
              <a:t>F</a:t>
            </a:r>
            <a:r>
              <a:rPr lang="en-US" altLang="zh-CN" sz="2200" baseline="-16000" dirty="0">
                <a:latin typeface="Times New Roman" pitchFamily="18" charset="0"/>
              </a:rPr>
              <a:t>min</a:t>
            </a:r>
            <a:r>
              <a:rPr lang="en-US" altLang="zh-CN" baseline="-16000" dirty="0">
                <a:latin typeface="Times New Roman" pitchFamily="18" charset="0"/>
              </a:rPr>
              <a:t> </a:t>
            </a:r>
            <a:r>
              <a:rPr lang="en-US" altLang="zh-CN" dirty="0">
                <a:latin typeface="Times New Roman" pitchFamily="18" charset="0"/>
                <a:sym typeface="Symbol" pitchFamily="18" charset="2"/>
              </a:rPr>
              <a:t>= </a:t>
            </a:r>
            <a:r>
              <a:rPr lang="en-US" altLang="zh-CN" dirty="0">
                <a:latin typeface="Times New Roman" pitchFamily="18" charset="0"/>
              </a:rPr>
              <a:t>{C</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AG</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p>
          <a:p>
            <a:pPr>
              <a:lnSpc>
                <a:spcPct val="90000"/>
              </a:lnSpc>
              <a:spcBef>
                <a:spcPct val="45000"/>
              </a:spcBef>
              <a:buClr>
                <a:schemeClr val="accent2"/>
              </a:buClr>
              <a:buFont typeface="Wingdings" pitchFamily="2" charset="2"/>
              <a:buNone/>
            </a:pPr>
            <a:endParaRPr lang="en-US" altLang="zh-CN" dirty="0">
              <a:latin typeface="Times New Roman" pitchFamily="18" charset="0"/>
              <a:sym typeface="Symbol" pitchFamily="18" charset="2"/>
            </a:endParaRPr>
          </a:p>
          <a:p>
            <a:pPr>
              <a:lnSpc>
                <a:spcPct val="140000"/>
              </a:lnSpc>
              <a:spcBef>
                <a:spcPct val="20000"/>
              </a:spcBef>
              <a:buClr>
                <a:schemeClr val="folHlink"/>
              </a:buClr>
              <a:buSzPct val="60000"/>
              <a:buFont typeface="Wingdings" pitchFamily="2" charset="2"/>
              <a:buChar char="n"/>
            </a:pPr>
            <a:r>
              <a:rPr lang="en-US" altLang="zh-CN" i="1" dirty="0">
                <a:latin typeface="Tahoma" pitchFamily="34" charset="0"/>
              </a:rPr>
              <a:t>F</a:t>
            </a:r>
            <a:r>
              <a:rPr lang="zh-CN" altLang="en-US" dirty="0">
                <a:latin typeface="Tahoma" pitchFamily="34" charset="0"/>
              </a:rPr>
              <a:t>的最小依赖集</a:t>
            </a:r>
            <a:r>
              <a:rPr lang="en-US" altLang="zh-CN" i="1" dirty="0">
                <a:latin typeface="Tahoma" pitchFamily="34" charset="0"/>
              </a:rPr>
              <a:t>F</a:t>
            </a:r>
            <a:r>
              <a:rPr lang="en-US" altLang="zh-CN" i="1" baseline="-30000" dirty="0">
                <a:latin typeface="Tahoma" pitchFamily="34" charset="0"/>
              </a:rPr>
              <a:t>m</a:t>
            </a:r>
            <a:r>
              <a:rPr lang="zh-CN" altLang="en-US" dirty="0">
                <a:latin typeface="Tahoma" pitchFamily="34" charset="0"/>
              </a:rPr>
              <a:t>不一定是唯一的，它与对各函数依赖</a:t>
            </a:r>
            <a:r>
              <a:rPr lang="en-US" altLang="zh-CN" i="1" dirty="0" err="1">
                <a:latin typeface="Tahoma" pitchFamily="34" charset="0"/>
              </a:rPr>
              <a:t>FD</a:t>
            </a:r>
            <a:r>
              <a:rPr lang="en-US" altLang="zh-CN" i="1" baseline="-30000" dirty="0" err="1">
                <a:latin typeface="Tahoma" pitchFamily="34" charset="0"/>
              </a:rPr>
              <a:t>i</a:t>
            </a:r>
            <a:r>
              <a:rPr lang="en-US" altLang="zh-CN" dirty="0">
                <a:latin typeface="Tahoma" pitchFamily="34" charset="0"/>
              </a:rPr>
              <a:t> </a:t>
            </a:r>
            <a:r>
              <a:rPr lang="zh-CN" altLang="en-US" dirty="0">
                <a:latin typeface="Tahoma" pitchFamily="34" charset="0"/>
              </a:rPr>
              <a:t>及</a:t>
            </a:r>
            <a:r>
              <a:rPr lang="en-US" altLang="zh-CN" i="1" dirty="0">
                <a:latin typeface="Tahoma" pitchFamily="34" charset="0"/>
              </a:rPr>
              <a:t>X</a:t>
            </a:r>
            <a:r>
              <a:rPr lang="en-US" altLang="zh-CN" dirty="0">
                <a:latin typeface="Tahoma" pitchFamily="34" charset="0"/>
              </a:rPr>
              <a:t>→</a:t>
            </a:r>
            <a:r>
              <a:rPr lang="en-US" altLang="zh-CN" i="1" dirty="0">
                <a:latin typeface="Tahoma" pitchFamily="34" charset="0"/>
              </a:rPr>
              <a:t>A</a:t>
            </a:r>
            <a:r>
              <a:rPr lang="zh-CN" altLang="en-US" dirty="0">
                <a:latin typeface="Tahoma" pitchFamily="34" charset="0"/>
              </a:rPr>
              <a:t>中</a:t>
            </a:r>
            <a:r>
              <a:rPr lang="en-US" altLang="zh-CN" i="1" dirty="0">
                <a:latin typeface="Tahoma" pitchFamily="34" charset="0"/>
              </a:rPr>
              <a:t>X</a:t>
            </a:r>
            <a:r>
              <a:rPr lang="zh-CN" altLang="en-US" dirty="0">
                <a:latin typeface="Tahoma" pitchFamily="34" charset="0"/>
              </a:rPr>
              <a:t>各属性的处置顺序有关。</a:t>
            </a:r>
          </a:p>
        </p:txBody>
      </p:sp>
      <p:sp>
        <p:nvSpPr>
          <p:cNvPr id="90115" name="AutoShape 3"/>
          <p:cNvSpPr>
            <a:spLocks noChangeArrowheads="1"/>
          </p:cNvSpPr>
          <p:nvPr/>
        </p:nvSpPr>
        <p:spPr bwMode="auto">
          <a:xfrm>
            <a:off x="8388350" y="464344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35C3ACC2-6B26-4BCF-8D6C-4B1B15605D73}" type="slidenum">
              <a:rPr lang="en-US" altLang="zh-CN" smtClean="0"/>
              <a:pPr>
                <a:defRPr/>
              </a:pPr>
              <a:t>71</a:t>
            </a:fld>
            <a:endParaRPr lang="en-US" altLang="zh-CN"/>
          </a:p>
        </p:txBody>
      </p:sp>
      <p:sp>
        <p:nvSpPr>
          <p:cNvPr id="2" name="椭圆形标注 1"/>
          <p:cNvSpPr/>
          <p:nvPr/>
        </p:nvSpPr>
        <p:spPr>
          <a:xfrm>
            <a:off x="7020272" y="3429000"/>
            <a:ext cx="1490464" cy="612648"/>
          </a:xfrm>
          <a:prstGeom prst="wedgeEllipseCallout">
            <a:avLst>
              <a:gd name="adj1" fmla="val -102083"/>
              <a:gd name="adj2" fmla="val 1044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850"/>
            <a:ext cx="8229600" cy="635918"/>
          </a:xfrm>
        </p:spPr>
        <p:txBody>
          <a:bodyPr/>
          <a:lstStyle/>
          <a:p>
            <a:r>
              <a:rPr lang="zh-CN" altLang="en-US" dirty="0"/>
              <a:t>算法存疑</a:t>
            </a:r>
          </a:p>
        </p:txBody>
      </p:sp>
      <p:sp>
        <p:nvSpPr>
          <p:cNvPr id="4" name="内容占位符 3"/>
          <p:cNvSpPr>
            <a:spLocks noGrp="1"/>
          </p:cNvSpPr>
          <p:nvPr>
            <p:ph idx="1"/>
          </p:nvPr>
        </p:nvSpPr>
        <p:spPr>
          <a:xfrm>
            <a:off x="457200" y="1556793"/>
            <a:ext cx="8363272" cy="4767808"/>
          </a:xfrm>
        </p:spPr>
        <p:txBody>
          <a:bodyPr/>
          <a:lstStyle/>
          <a:p>
            <a:pPr marL="0" indent="0">
              <a:buNone/>
            </a:pPr>
            <a:r>
              <a:rPr lang="zh-CN" altLang="zh-CN" dirty="0"/>
              <a:t>算法</a:t>
            </a:r>
            <a:r>
              <a:rPr lang="en-US" altLang="zh-CN" dirty="0"/>
              <a:t>1</a:t>
            </a:r>
            <a:r>
              <a:rPr lang="zh-CN" altLang="zh-CN" dirty="0"/>
              <a:t>并不能保证结果为最小依赖集，</a:t>
            </a:r>
            <a:r>
              <a:rPr lang="zh-CN" altLang="en-US" dirty="0"/>
              <a:t>举例分析</a:t>
            </a:r>
            <a:r>
              <a:rPr lang="zh-CN" altLang="zh-CN" dirty="0"/>
              <a:t>过程如下：</a:t>
            </a:r>
          </a:p>
          <a:p>
            <a:pPr marL="0" indent="0">
              <a:buNone/>
            </a:pPr>
            <a:r>
              <a:rPr lang="en-US" altLang="zh-CN" dirty="0"/>
              <a:t>    </a:t>
            </a:r>
            <a:r>
              <a:rPr lang="zh-CN" altLang="zh-CN" dirty="0"/>
              <a:t>假设经历了①②后剩余函数依赖</a:t>
            </a:r>
            <a:r>
              <a:rPr lang="en-US" altLang="zh-CN" dirty="0"/>
              <a:t>X</a:t>
            </a:r>
            <a:r>
              <a:rPr lang="en-US" altLang="zh-CN" dirty="0">
                <a:sym typeface="Symbol" panose="05050102010706020507" pitchFamily="18" charset="2"/>
              </a:rPr>
              <a:t>Z</a:t>
            </a:r>
            <a:r>
              <a:rPr lang="zh-CN" altLang="zh-CN" dirty="0"/>
              <a:t>、</a:t>
            </a:r>
            <a:r>
              <a:rPr lang="en-US" altLang="zh-CN" dirty="0"/>
              <a:t>Z</a:t>
            </a:r>
            <a:r>
              <a:rPr lang="en-US" altLang="zh-CN" dirty="0">
                <a:sym typeface="Symbol" panose="05050102010706020507" pitchFamily="18" charset="2"/>
              </a:rPr>
              <a:t>W</a:t>
            </a:r>
            <a:r>
              <a:rPr lang="zh-CN" altLang="zh-CN" dirty="0"/>
              <a:t>、 </a:t>
            </a:r>
            <a:r>
              <a:rPr lang="en-US" altLang="zh-CN" dirty="0"/>
              <a:t>XW</a:t>
            </a:r>
            <a:r>
              <a:rPr lang="en-US" altLang="zh-CN" dirty="0">
                <a:sym typeface="Symbol" panose="05050102010706020507" pitchFamily="18" charset="2"/>
              </a:rPr>
              <a:t>Y</a:t>
            </a:r>
            <a:r>
              <a:rPr lang="zh-CN" altLang="zh-CN" dirty="0"/>
              <a:t>和</a:t>
            </a:r>
            <a:r>
              <a:rPr lang="en-US" altLang="zh-CN" dirty="0"/>
              <a:t>Y</a:t>
            </a:r>
            <a:r>
              <a:rPr lang="en-US" altLang="zh-CN" dirty="0">
                <a:sym typeface="Symbol" panose="05050102010706020507" pitchFamily="18" charset="2"/>
              </a:rPr>
              <a:t></a:t>
            </a:r>
            <a:r>
              <a:rPr lang="en-US" altLang="zh-CN" dirty="0"/>
              <a:t>Z</a:t>
            </a:r>
            <a:r>
              <a:rPr lang="zh-CN" altLang="zh-CN" dirty="0"/>
              <a:t>，可知该依赖集无②能去掉的函数依赖。</a:t>
            </a:r>
            <a:endParaRPr lang="en-US" altLang="zh-CN" dirty="0"/>
          </a:p>
          <a:p>
            <a:pPr marL="0" indent="0">
              <a:buNone/>
            </a:pPr>
            <a:r>
              <a:rPr lang="en-US" altLang="zh-CN" dirty="0"/>
              <a:t>    </a:t>
            </a:r>
            <a:r>
              <a:rPr lang="zh-CN" altLang="zh-CN" dirty="0"/>
              <a:t>但是，不能排除之后经历③的处理上述函数依赖化简为</a:t>
            </a:r>
            <a:r>
              <a:rPr lang="en-US" altLang="zh-CN" dirty="0"/>
              <a:t>X</a:t>
            </a:r>
            <a:r>
              <a:rPr lang="en-US" altLang="zh-CN" dirty="0">
                <a:sym typeface="Symbol" panose="05050102010706020507" pitchFamily="18" charset="2"/>
              </a:rPr>
              <a:t>Z</a:t>
            </a:r>
            <a:r>
              <a:rPr lang="zh-CN" altLang="zh-CN" dirty="0"/>
              <a:t>、</a:t>
            </a:r>
            <a:r>
              <a:rPr lang="en-US" altLang="zh-CN" dirty="0"/>
              <a:t>X</a:t>
            </a:r>
            <a:r>
              <a:rPr lang="en-US" altLang="zh-CN" dirty="0">
                <a:sym typeface="Symbol" panose="05050102010706020507" pitchFamily="18" charset="2"/>
              </a:rPr>
              <a:t>Y</a:t>
            </a:r>
            <a:r>
              <a:rPr lang="zh-CN" altLang="zh-CN" dirty="0"/>
              <a:t>和</a:t>
            </a:r>
            <a:r>
              <a:rPr lang="en-US" altLang="zh-CN" dirty="0"/>
              <a:t>Y</a:t>
            </a:r>
            <a:r>
              <a:rPr lang="en-US" altLang="zh-CN" dirty="0">
                <a:sym typeface="Symbol" panose="05050102010706020507" pitchFamily="18" charset="2"/>
              </a:rPr>
              <a:t></a:t>
            </a:r>
            <a:r>
              <a:rPr lang="en-US" altLang="zh-CN" dirty="0"/>
              <a:t>Z</a:t>
            </a:r>
            <a:r>
              <a:rPr lang="zh-CN" altLang="zh-CN" dirty="0"/>
              <a:t>。此时则又产生了需要由②删除的函数依赖</a:t>
            </a:r>
            <a:r>
              <a:rPr lang="en-US" altLang="zh-CN" dirty="0"/>
              <a:t>X</a:t>
            </a:r>
            <a:r>
              <a:rPr lang="en-US" altLang="zh-CN" dirty="0">
                <a:sym typeface="Symbol" panose="05050102010706020507" pitchFamily="18" charset="2"/>
              </a:rPr>
              <a:t></a:t>
            </a:r>
            <a:r>
              <a:rPr lang="en-US" altLang="zh-CN" dirty="0"/>
              <a:t>Z</a:t>
            </a:r>
            <a:r>
              <a:rPr lang="zh-CN" altLang="zh-CN" dirty="0"/>
              <a:t>。</a:t>
            </a:r>
          </a:p>
          <a:p>
            <a:pPr marL="0" indent="0">
              <a:buNone/>
            </a:pPr>
            <a:r>
              <a:rPr lang="en-US" altLang="zh-CN" dirty="0"/>
              <a:t>    </a:t>
            </a:r>
            <a:r>
              <a:rPr lang="zh-CN" altLang="zh-CN" dirty="0"/>
              <a:t>因此</a:t>
            </a:r>
            <a:r>
              <a:rPr lang="zh-CN" altLang="en-US" dirty="0"/>
              <a:t>，</a:t>
            </a:r>
            <a:r>
              <a:rPr lang="zh-CN" altLang="zh-CN" dirty="0"/>
              <a:t>按照①②③顺序的求解过程无法保证结果的最小化。</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72</a:t>
            </a:fld>
            <a:endParaRPr lang="en-US" altLang="zh-CN"/>
          </a:p>
        </p:txBody>
      </p:sp>
    </p:spTree>
    <p:extLst>
      <p:ext uri="{BB962C8B-B14F-4D97-AF65-F5344CB8AC3E}">
        <p14:creationId xmlns:p14="http://schemas.microsoft.com/office/powerpoint/2010/main" val="3566356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312428A4-6DD0-4B10-B609-A46C59E21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40" y="908720"/>
            <a:ext cx="8229600" cy="4163261"/>
          </a:xfrm>
        </p:spPr>
      </p:pic>
      <p:sp>
        <p:nvSpPr>
          <p:cNvPr id="4" name="灯片编号占位符 3">
            <a:extLst>
              <a:ext uri="{FF2B5EF4-FFF2-40B4-BE49-F238E27FC236}">
                <a16:creationId xmlns:a16="http://schemas.microsoft.com/office/drawing/2014/main" id="{34F1FD43-2E66-43C5-8942-53E491A05CD2}"/>
              </a:ext>
            </a:extLst>
          </p:cNvPr>
          <p:cNvSpPr>
            <a:spLocks noGrp="1"/>
          </p:cNvSpPr>
          <p:nvPr>
            <p:ph type="sldNum" sz="quarter" idx="12"/>
          </p:nvPr>
        </p:nvSpPr>
        <p:spPr/>
        <p:txBody>
          <a:bodyPr/>
          <a:lstStyle/>
          <a:p>
            <a:pPr>
              <a:defRPr/>
            </a:pPr>
            <a:fld id="{FB4D6303-3282-4DB8-9005-5112EC43B43D}" type="slidenum">
              <a:rPr lang="en-US" altLang="zh-CN" smtClean="0"/>
              <a:pPr>
                <a:defRPr/>
              </a:pPr>
              <a:t>73</a:t>
            </a:fld>
            <a:endParaRPr lang="en-US" altLang="zh-CN"/>
          </a:p>
        </p:txBody>
      </p:sp>
    </p:spTree>
    <p:extLst>
      <p:ext uri="{BB962C8B-B14F-4D97-AF65-F5344CB8AC3E}">
        <p14:creationId xmlns:p14="http://schemas.microsoft.com/office/powerpoint/2010/main" val="532946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229600" cy="707926"/>
          </a:xfrm>
        </p:spPr>
        <p:txBody>
          <a:bodyPr/>
          <a:lstStyle/>
          <a:p>
            <a:r>
              <a:rPr lang="zh-CN" altLang="zh-CN" dirty="0"/>
              <a:t>修改策略</a:t>
            </a:r>
            <a:r>
              <a:rPr lang="en-US" altLang="zh-CN" dirty="0"/>
              <a:t>1</a:t>
            </a:r>
            <a:endParaRPr lang="zh-CN" altLang="en-US" dirty="0"/>
          </a:p>
        </p:txBody>
      </p:sp>
      <p:sp>
        <p:nvSpPr>
          <p:cNvPr id="3" name="内容占位符 2"/>
          <p:cNvSpPr>
            <a:spLocks noGrp="1"/>
          </p:cNvSpPr>
          <p:nvPr>
            <p:ph idx="1"/>
          </p:nvPr>
        </p:nvSpPr>
        <p:spPr>
          <a:xfrm>
            <a:off x="323528" y="1124744"/>
            <a:ext cx="8640960" cy="5231606"/>
          </a:xfrm>
        </p:spPr>
        <p:txBody>
          <a:bodyPr/>
          <a:lstStyle/>
          <a:p>
            <a:pPr marL="0" indent="0">
              <a:buNone/>
            </a:pPr>
            <a:r>
              <a:rPr lang="en-US" altLang="zh-CN" sz="2400" dirty="0"/>
              <a:t>     </a:t>
            </a:r>
            <a:r>
              <a:rPr lang="zh-CN" altLang="zh-CN" sz="2400" dirty="0"/>
              <a:t>将算法改成①②③②③②③②③。。。的循环，循环终止条件为函数依赖集</a:t>
            </a:r>
            <a:r>
              <a:rPr lang="zh-CN" altLang="zh-CN" sz="2400" dirty="0">
                <a:solidFill>
                  <a:srgbClr val="FF0000"/>
                </a:solidFill>
              </a:rPr>
              <a:t>字符数（字符多次出现则重复计算）不再减少</a:t>
            </a:r>
            <a:r>
              <a:rPr lang="zh-CN" altLang="zh-CN" sz="2400" dirty="0"/>
              <a:t>。</a:t>
            </a:r>
          </a:p>
          <a:p>
            <a:pPr marL="0" indent="0">
              <a:buNone/>
            </a:pPr>
            <a:r>
              <a:rPr lang="zh-CN" altLang="zh-CN" sz="2400" dirty="0"/>
              <a:t>策略</a:t>
            </a:r>
            <a:r>
              <a:rPr lang="en-US" altLang="zh-CN" sz="2400" dirty="0"/>
              <a:t>1</a:t>
            </a:r>
            <a:r>
              <a:rPr lang="zh-CN" altLang="zh-CN" sz="2400" dirty="0"/>
              <a:t>正确性证明：假如②③在中途某次执行后函数依赖集和执行前没有变化，则</a:t>
            </a:r>
            <a:r>
              <a:rPr lang="zh-CN" altLang="zh-CN" sz="2400" dirty="0">
                <a:solidFill>
                  <a:srgbClr val="FF0000"/>
                </a:solidFill>
              </a:rPr>
              <a:t>算法再次迭代执行②③时输入条件不变、处理过程不变的情况下，输出亦不会有变化，</a:t>
            </a:r>
            <a:r>
              <a:rPr lang="zh-CN" altLang="zh-CN" sz="2400" dirty="0"/>
              <a:t>因此算法若在继续迭代下去也</a:t>
            </a:r>
            <a:r>
              <a:rPr lang="zh-CN" altLang="zh-CN" sz="2400" dirty="0">
                <a:solidFill>
                  <a:srgbClr val="FF0000"/>
                </a:solidFill>
              </a:rPr>
              <a:t>无法找出新的</a:t>
            </a:r>
            <a:r>
              <a:rPr lang="zh-CN" altLang="zh-CN" sz="2400" dirty="0"/>
              <a:t>违反函数依赖集最小化原则的情况，算法可正确终止。</a:t>
            </a:r>
            <a:r>
              <a:rPr lang="en-US" altLang="zh-CN" sz="2400" dirty="0"/>
              <a:t> </a:t>
            </a:r>
            <a:endParaRPr lang="zh-CN" altLang="zh-CN" sz="2400" dirty="0"/>
          </a:p>
          <a:p>
            <a:pPr marL="0" indent="0">
              <a:buNone/>
            </a:pPr>
            <a:r>
              <a:rPr lang="zh-CN" altLang="zh-CN" sz="2400" dirty="0"/>
              <a:t>假如②③每一次迭代都发现了新的违反函数依赖集最小化原则的情况，则每一次化简将导致函数依赖集的字符数减少至少一个，</a:t>
            </a:r>
            <a:r>
              <a:rPr lang="zh-CN" altLang="zh-CN" sz="2400" dirty="0">
                <a:solidFill>
                  <a:srgbClr val="FF0000"/>
                </a:solidFill>
              </a:rPr>
              <a:t>按照①②③的过程，不可能导致</a:t>
            </a:r>
            <a:r>
              <a:rPr lang="en-US" altLang="zh-CN" sz="2400" dirty="0">
                <a:solidFill>
                  <a:srgbClr val="FF0000"/>
                </a:solidFill>
              </a:rPr>
              <a:t>F</a:t>
            </a:r>
            <a:r>
              <a:rPr lang="zh-CN" altLang="zh-CN" sz="2400" dirty="0">
                <a:solidFill>
                  <a:srgbClr val="FF0000"/>
                </a:solidFill>
              </a:rPr>
              <a:t>变为空集，因此，算法会在某一次迭代后字符不再减少，</a:t>
            </a:r>
            <a:r>
              <a:rPr lang="zh-CN" altLang="zh-CN" sz="2400" dirty="0"/>
              <a:t>亦即走到上一种情况的终止状态。从而算法可正确终止。</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74</a:t>
            </a:fld>
            <a:endParaRPr lang="en-US" altLang="zh-CN"/>
          </a:p>
        </p:txBody>
      </p:sp>
    </p:spTree>
    <p:extLst>
      <p:ext uri="{BB962C8B-B14F-4D97-AF65-F5344CB8AC3E}">
        <p14:creationId xmlns:p14="http://schemas.microsoft.com/office/powerpoint/2010/main" val="34695708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76672"/>
            <a:ext cx="8229600" cy="779934"/>
          </a:xfrm>
        </p:spPr>
        <p:txBody>
          <a:bodyPr/>
          <a:lstStyle/>
          <a:p>
            <a:r>
              <a:rPr lang="zh-CN" altLang="zh-CN" sz="5400" dirty="0"/>
              <a:t>修改策略</a:t>
            </a:r>
            <a:r>
              <a:rPr lang="en-US" altLang="zh-CN" sz="5400" dirty="0"/>
              <a:t>2</a:t>
            </a:r>
            <a:endParaRPr lang="zh-CN" altLang="en-US" dirty="0"/>
          </a:p>
        </p:txBody>
      </p:sp>
      <p:sp>
        <p:nvSpPr>
          <p:cNvPr id="3" name="内容占位符 2"/>
          <p:cNvSpPr>
            <a:spLocks noGrp="1"/>
          </p:cNvSpPr>
          <p:nvPr>
            <p:ph idx="1"/>
          </p:nvPr>
        </p:nvSpPr>
        <p:spPr>
          <a:xfrm>
            <a:off x="395536" y="1340768"/>
            <a:ext cx="8229600" cy="4389437"/>
          </a:xfrm>
        </p:spPr>
        <p:txBody>
          <a:bodyPr/>
          <a:lstStyle/>
          <a:p>
            <a:pPr marL="0" indent="0">
              <a:buNone/>
            </a:pPr>
            <a:r>
              <a:rPr lang="zh-CN" altLang="zh-CN" sz="2400" dirty="0"/>
              <a:t>将算法改成①③②。</a:t>
            </a:r>
          </a:p>
          <a:p>
            <a:pPr marL="0" indent="0">
              <a:buNone/>
            </a:pPr>
            <a:r>
              <a:rPr lang="zh-CN" altLang="zh-CN" sz="2400" dirty="0"/>
              <a:t>策略</a:t>
            </a:r>
            <a:r>
              <a:rPr lang="en-US" altLang="zh-CN" sz="2400" dirty="0"/>
              <a:t>2</a:t>
            </a:r>
            <a:r>
              <a:rPr lang="zh-CN" altLang="zh-CN" sz="2400" dirty="0"/>
              <a:t>正确性证明：反证法。</a:t>
            </a:r>
            <a:endParaRPr lang="en-US" altLang="zh-CN" sz="2400" dirty="0"/>
          </a:p>
          <a:p>
            <a:pPr marL="0" indent="0">
              <a:buNone/>
            </a:pPr>
            <a:r>
              <a:rPr lang="en-US" altLang="zh-CN" sz="2400" dirty="0"/>
              <a:t>     </a:t>
            </a:r>
            <a:r>
              <a:rPr lang="zh-CN" altLang="zh-CN" sz="2400" dirty="0"/>
              <a:t>假设经过①③②后还可能化简，则只可能是出现了违反步骤③条件的情况。不妨描述为</a:t>
            </a:r>
            <a:r>
              <a:rPr lang="en-US" altLang="zh-CN" sz="2400" dirty="0"/>
              <a:t>X</a:t>
            </a:r>
            <a:r>
              <a:rPr lang="en-US" altLang="zh-CN" sz="2400" dirty="0">
                <a:sym typeface="Symbol" panose="05050102010706020507" pitchFamily="18" charset="2"/>
              </a:rPr>
              <a:t></a:t>
            </a:r>
            <a:r>
              <a:rPr lang="en-US" altLang="zh-CN" sz="2400" dirty="0"/>
              <a:t>Y</a:t>
            </a:r>
            <a:r>
              <a:rPr lang="zh-CN" altLang="zh-CN" sz="2400" dirty="0"/>
              <a:t>可以化简为</a:t>
            </a:r>
            <a:r>
              <a:rPr lang="en-US" altLang="zh-CN" sz="2400" dirty="0"/>
              <a:t>X’</a:t>
            </a:r>
            <a:r>
              <a:rPr lang="en-US" altLang="zh-CN" sz="2400" dirty="0">
                <a:sym typeface="Symbol" panose="05050102010706020507" pitchFamily="18" charset="2"/>
              </a:rPr>
              <a:t></a:t>
            </a:r>
            <a:r>
              <a:rPr lang="en-US" altLang="zh-CN" sz="2400" dirty="0"/>
              <a:t>Y</a:t>
            </a:r>
            <a:r>
              <a:rPr lang="zh-CN" altLang="zh-CN" sz="2400" dirty="0"/>
              <a:t>（其中</a:t>
            </a:r>
            <a:r>
              <a:rPr lang="en-US" altLang="zh-CN" sz="2400" dirty="0"/>
              <a:t>X’</a:t>
            </a:r>
            <a:r>
              <a:rPr lang="zh-CN" altLang="zh-CN" sz="2400" dirty="0"/>
              <a:t>是</a:t>
            </a:r>
            <a:r>
              <a:rPr lang="en-US" altLang="zh-CN" sz="2400" dirty="0"/>
              <a:t>X</a:t>
            </a:r>
            <a:r>
              <a:rPr lang="zh-CN" altLang="zh-CN" sz="2400" dirty="0"/>
              <a:t>的真子集）。也就是说</a:t>
            </a:r>
            <a:r>
              <a:rPr lang="en-US" altLang="zh-CN" sz="2400" dirty="0"/>
              <a:t>X’</a:t>
            </a:r>
            <a:r>
              <a:rPr lang="zh-CN" altLang="zh-CN" sz="2400" dirty="0"/>
              <a:t>在经过②整体删除某一个或者多个冗余的函数依赖后的属性闭包是包含了</a:t>
            </a:r>
            <a:r>
              <a:rPr lang="en-US" altLang="zh-CN" sz="2400" dirty="0"/>
              <a:t>Y</a:t>
            </a:r>
            <a:r>
              <a:rPr lang="zh-CN" altLang="zh-CN" sz="2400" dirty="0"/>
              <a:t>的。</a:t>
            </a:r>
            <a:endParaRPr lang="en-US" altLang="zh-CN" sz="2400" dirty="0"/>
          </a:p>
          <a:p>
            <a:pPr marL="0" indent="0">
              <a:buNone/>
            </a:pPr>
            <a:r>
              <a:rPr lang="en-US" altLang="zh-CN" sz="2400" dirty="0"/>
              <a:t>     </a:t>
            </a:r>
            <a:r>
              <a:rPr lang="zh-CN" altLang="zh-CN" sz="2400" dirty="0">
                <a:solidFill>
                  <a:srgbClr val="FF0000"/>
                </a:solidFill>
              </a:rPr>
              <a:t>则按照属性闭包的定义，</a:t>
            </a:r>
            <a:r>
              <a:rPr lang="en-US" altLang="zh-CN" sz="2400" dirty="0">
                <a:solidFill>
                  <a:srgbClr val="FF0000"/>
                </a:solidFill>
              </a:rPr>
              <a:t>X’</a:t>
            </a:r>
            <a:r>
              <a:rPr lang="zh-CN" altLang="zh-CN" sz="2400" dirty="0">
                <a:solidFill>
                  <a:srgbClr val="FF0000"/>
                </a:solidFill>
              </a:rPr>
              <a:t>在执行②之前的属性闭包也必然包含</a:t>
            </a:r>
            <a:r>
              <a:rPr lang="en-US" altLang="zh-CN" sz="2400" dirty="0">
                <a:solidFill>
                  <a:srgbClr val="FF0000"/>
                </a:solidFill>
              </a:rPr>
              <a:t>Y</a:t>
            </a:r>
            <a:r>
              <a:rPr lang="zh-CN" altLang="zh-CN" sz="2400" dirty="0">
                <a:solidFill>
                  <a:srgbClr val="FF0000"/>
                </a:solidFill>
              </a:rPr>
              <a:t>，</a:t>
            </a:r>
            <a:r>
              <a:rPr lang="zh-CN" altLang="zh-CN" sz="2400" dirty="0"/>
              <a:t>但是这种情况在③执行后不可能出现，推出矛盾。故策略</a:t>
            </a:r>
            <a:r>
              <a:rPr lang="en-US" altLang="zh-CN" sz="2400" dirty="0"/>
              <a:t>2</a:t>
            </a:r>
            <a:r>
              <a:rPr lang="zh-CN" altLang="zh-CN" sz="2400" dirty="0"/>
              <a:t>是正确的。</a:t>
            </a:r>
          </a:p>
          <a:p>
            <a:pPr marL="0" indent="0">
              <a:buNone/>
            </a:pPr>
            <a:r>
              <a:rPr lang="en-US" altLang="zh-CN" sz="2400" dirty="0"/>
              <a:t> </a:t>
            </a:r>
            <a:endParaRPr lang="zh-CN"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75</a:t>
            </a:fld>
            <a:endParaRPr lang="en-US" altLang="zh-CN"/>
          </a:p>
        </p:txBody>
      </p:sp>
    </p:spTree>
    <p:extLst>
      <p:ext uri="{BB962C8B-B14F-4D97-AF65-F5344CB8AC3E}">
        <p14:creationId xmlns:p14="http://schemas.microsoft.com/office/powerpoint/2010/main" val="4054735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易知：</a:t>
            </a:r>
          </a:p>
        </p:txBody>
      </p:sp>
      <p:sp>
        <p:nvSpPr>
          <p:cNvPr id="4" name="内容占位符 3"/>
          <p:cNvSpPr>
            <a:spLocks noGrp="1"/>
          </p:cNvSpPr>
          <p:nvPr>
            <p:ph idx="1"/>
          </p:nvPr>
        </p:nvSpPr>
        <p:spPr>
          <a:xfrm>
            <a:off x="457200" y="1935163"/>
            <a:ext cx="8686800" cy="4389437"/>
          </a:xfrm>
        </p:spPr>
        <p:txBody>
          <a:bodyPr/>
          <a:lstStyle/>
          <a:p>
            <a:r>
              <a:rPr lang="zh-CN" altLang="en-US" dirty="0"/>
              <a:t>一个最小函数依赖集去掉其中某个函数依赖后仍然是一个最小函数依赖集，但是二者不等价。</a:t>
            </a:r>
            <a:endParaRPr lang="en-US" altLang="zh-CN" dirty="0"/>
          </a:p>
          <a:p>
            <a:r>
              <a:rPr lang="zh-CN" altLang="en-US" dirty="0"/>
              <a:t>给定最小函数依赖集</a:t>
            </a:r>
            <a:r>
              <a:rPr lang="en-US" altLang="zh-CN" dirty="0"/>
              <a:t>F={X →A</a:t>
            </a:r>
            <a:r>
              <a:rPr lang="en-US" altLang="zh-CN" baseline="-25000" dirty="0"/>
              <a:t>m</a:t>
            </a:r>
            <a:r>
              <a:rPr lang="en-US" altLang="zh-CN" dirty="0"/>
              <a:t>,…}</a:t>
            </a:r>
            <a:r>
              <a:rPr lang="zh-CN" altLang="en-US" dirty="0"/>
              <a:t>，</a:t>
            </a:r>
            <a:endParaRPr lang="en-US" altLang="zh-CN" dirty="0"/>
          </a:p>
          <a:p>
            <a:pPr>
              <a:buNone/>
            </a:pPr>
            <a:r>
              <a:rPr lang="en-US" altLang="zh-CN" dirty="0"/>
              <a:t>   G=F-{X →A</a:t>
            </a:r>
            <a:r>
              <a:rPr lang="en-US" altLang="zh-CN" baseline="-25000" dirty="0"/>
              <a:t>m</a:t>
            </a:r>
            <a:r>
              <a:rPr lang="en-US" altLang="zh-CN" dirty="0"/>
              <a:t>}</a:t>
            </a:r>
            <a:r>
              <a:rPr lang="zh-CN" altLang="en-US" dirty="0"/>
              <a:t>，若对于可由</a:t>
            </a:r>
            <a:r>
              <a:rPr lang="en-US" altLang="zh-CN" dirty="0"/>
              <a:t>X</a:t>
            </a:r>
            <a:r>
              <a:rPr lang="zh-CN" altLang="en-US" dirty="0"/>
              <a:t>导出的属性集</a:t>
            </a:r>
            <a:r>
              <a:rPr lang="en-US" altLang="zh-CN" dirty="0"/>
              <a:t>Y</a:t>
            </a:r>
            <a:r>
              <a:rPr lang="zh-CN" altLang="en-US" dirty="0"/>
              <a:t>，</a:t>
            </a:r>
            <a:r>
              <a:rPr lang="en-US" altLang="zh-CN" dirty="0"/>
              <a:t>Y</a:t>
            </a:r>
            <a:r>
              <a:rPr lang="zh-CN" altLang="en-US" dirty="0"/>
              <a:t>的</a:t>
            </a:r>
            <a:r>
              <a:rPr lang="en-US" altLang="zh-CN" dirty="0"/>
              <a:t>F</a:t>
            </a:r>
            <a:r>
              <a:rPr lang="zh-CN" altLang="en-US" dirty="0"/>
              <a:t>闭包包含</a:t>
            </a:r>
            <a:r>
              <a:rPr lang="en-US" altLang="zh-CN" dirty="0"/>
              <a:t>A</a:t>
            </a:r>
            <a:r>
              <a:rPr lang="en-US" altLang="zh-CN" baseline="-25000" dirty="0"/>
              <a:t>m </a:t>
            </a:r>
            <a:r>
              <a:rPr lang="zh-CN" altLang="en-US" dirty="0"/>
              <a:t>，而</a:t>
            </a:r>
            <a:r>
              <a:rPr lang="en-US" altLang="zh-CN" dirty="0"/>
              <a:t>Y</a:t>
            </a:r>
            <a:r>
              <a:rPr lang="zh-CN" altLang="en-US" dirty="0"/>
              <a:t>的</a:t>
            </a:r>
            <a:r>
              <a:rPr lang="en-US" altLang="zh-CN" dirty="0"/>
              <a:t>G</a:t>
            </a:r>
            <a:r>
              <a:rPr lang="zh-CN" altLang="en-US" dirty="0"/>
              <a:t>闭包不包含</a:t>
            </a:r>
            <a:r>
              <a:rPr lang="en-US" altLang="zh-CN" dirty="0"/>
              <a:t>A</a:t>
            </a:r>
            <a:r>
              <a:rPr lang="en-US" altLang="zh-CN" baseline="-25000" dirty="0"/>
              <a:t>m </a:t>
            </a:r>
            <a:r>
              <a:rPr lang="zh-CN" altLang="en-US" dirty="0"/>
              <a:t>，则</a:t>
            </a:r>
            <a:r>
              <a:rPr lang="en-US" altLang="zh-CN" dirty="0"/>
              <a:t>Y →X</a:t>
            </a:r>
            <a:r>
              <a:rPr lang="zh-CN" altLang="en-US" dirty="0"/>
              <a:t>被</a:t>
            </a:r>
            <a:r>
              <a:rPr lang="en-US" altLang="zh-CN" dirty="0"/>
              <a:t>F</a:t>
            </a:r>
            <a:r>
              <a:rPr lang="zh-CN" altLang="en-US" dirty="0"/>
              <a:t>逻辑蕴含。</a:t>
            </a:r>
            <a:endParaRPr lang="en-US" altLang="zh-CN" dirty="0"/>
          </a:p>
          <a:p>
            <a:pPr>
              <a:buNone/>
            </a:pPr>
            <a:r>
              <a:rPr lang="en-US" altLang="zh-CN" dirty="0"/>
              <a:t>   </a:t>
            </a:r>
          </a:p>
          <a:p>
            <a:pPr>
              <a:buNone/>
            </a:pPr>
            <a:r>
              <a:rPr lang="zh-CN" altLang="en-US" dirty="0"/>
              <a:t>应用：算法</a:t>
            </a:r>
            <a:r>
              <a:rPr lang="en-US" altLang="zh-CN" dirty="0"/>
              <a:t>6.3</a:t>
            </a:r>
            <a:r>
              <a:rPr lang="zh-CN" altLang="en-US" dirty="0"/>
              <a:t>的证明之中。</a:t>
            </a:r>
            <a:endParaRPr lang="en-US" altLang="zh-CN" dirty="0"/>
          </a:p>
          <a:p>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76</a:t>
            </a:fld>
            <a:endParaRPr lang="en-US" altLang="zh-CN" dirty="0"/>
          </a:p>
        </p:txBody>
      </p:sp>
      <p:graphicFrame>
        <p:nvGraphicFramePr>
          <p:cNvPr id="5" name="对象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24221" name="Equation" r:id="rId3" imgW="114102" imgH="177492" progId="Equation.DSMT4">
                  <p:embed/>
                </p:oleObj>
              </mc:Choice>
              <mc:Fallback>
                <p:oleObj name="Equation" r:id="rId3" imgW="114102" imgH="177492"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12725" y="677863"/>
            <a:ext cx="8626475" cy="476250"/>
          </a:xfrm>
          <a:prstGeom prst="rect">
            <a:avLst/>
          </a:prstGeom>
          <a:noFill/>
          <a:ln w="9525">
            <a:noFill/>
            <a:miter lim="800000"/>
            <a:headEnd/>
            <a:tailEnd/>
          </a:ln>
        </p:spPr>
        <p:txBody>
          <a:bodyPr>
            <a:spAutoFit/>
          </a:bodyPr>
          <a:lstStyle/>
          <a:p>
            <a:pPr>
              <a:lnSpc>
                <a:spcPct val="90000"/>
              </a:lnSpc>
              <a:spcBef>
                <a:spcPct val="20000"/>
              </a:spcBef>
              <a:buSzPct val="85000"/>
            </a:pPr>
            <a:r>
              <a:rPr lang="en-US" altLang="zh-CN" sz="2800" b="1" dirty="0">
                <a:latin typeface="Arial" pitchFamily="34" charset="0"/>
              </a:rPr>
              <a:t>6.4 </a:t>
            </a:r>
            <a:r>
              <a:rPr lang="zh-CN" altLang="en-US" sz="2800" b="1" dirty="0">
                <a:latin typeface="Arial" pitchFamily="34" charset="0"/>
              </a:rPr>
              <a:t>模式的分解</a:t>
            </a:r>
          </a:p>
        </p:txBody>
      </p:sp>
      <p:sp>
        <p:nvSpPr>
          <p:cNvPr id="105475" name="Rectangle 3"/>
          <p:cNvSpPr>
            <a:spLocks noChangeArrowheads="1"/>
          </p:cNvSpPr>
          <p:nvPr/>
        </p:nvSpPr>
        <p:spPr bwMode="auto">
          <a:xfrm>
            <a:off x="304800" y="1370013"/>
            <a:ext cx="8534400" cy="1274195"/>
          </a:xfrm>
          <a:prstGeom prst="rect">
            <a:avLst/>
          </a:prstGeom>
          <a:noFill/>
          <a:ln w="9525">
            <a:noFill/>
            <a:miter lim="800000"/>
            <a:headEnd/>
            <a:tailEnd/>
          </a:ln>
        </p:spPr>
        <p:txBody>
          <a:bodyPr>
            <a:spAutoFit/>
          </a:bodyPr>
          <a:lstStyle/>
          <a:p>
            <a:pPr>
              <a:lnSpc>
                <a:spcPct val="90000"/>
              </a:lnSpc>
              <a:spcBef>
                <a:spcPct val="50000"/>
              </a:spcBef>
              <a:buSzPct val="85000"/>
              <a:buFontTx/>
              <a:buBlip>
                <a:blip r:embed="rId2"/>
              </a:buBlip>
            </a:pPr>
            <a:r>
              <a:rPr lang="zh-CN" altLang="en-US" dirty="0">
                <a:latin typeface="Arial" pitchFamily="34" charset="0"/>
              </a:rPr>
              <a:t>定义</a:t>
            </a:r>
            <a:r>
              <a:rPr lang="en-US" altLang="zh-CN" dirty="0">
                <a:latin typeface="Arial" pitchFamily="34" charset="0"/>
              </a:rPr>
              <a:t>5.17</a:t>
            </a:r>
            <a:r>
              <a:rPr lang="zh-CN" altLang="en-US" dirty="0">
                <a:latin typeface="Arial" pitchFamily="34" charset="0"/>
              </a:rPr>
              <a:t>：</a:t>
            </a:r>
          </a:p>
          <a:p>
            <a:pPr lvl="1">
              <a:lnSpc>
                <a:spcPct val="90000"/>
              </a:lnSpc>
              <a:spcBef>
                <a:spcPct val="50000"/>
              </a:spcBef>
              <a:buClr>
                <a:schemeClr val="tx2"/>
              </a:buClr>
              <a:buSzPct val="70000"/>
              <a:buFont typeface="Wingdings" pitchFamily="2" charset="2"/>
              <a:buChar char="l"/>
            </a:pPr>
            <a:r>
              <a:rPr lang="zh-CN" altLang="en-US" dirty="0">
                <a:latin typeface="Arial" pitchFamily="34" charset="0"/>
                <a:sym typeface="Symbol" pitchFamily="18" charset="2"/>
              </a:rPr>
              <a:t>函数依赖集合</a:t>
            </a:r>
            <a:r>
              <a:rPr lang="en-US" altLang="zh-CN" dirty="0" err="1">
                <a:latin typeface="Arial" pitchFamily="34" charset="0"/>
              </a:rPr>
              <a:t>F</a:t>
            </a:r>
            <a:r>
              <a:rPr lang="en-US" altLang="zh-CN" baseline="-16000" dirty="0" err="1">
                <a:latin typeface="Arial" pitchFamily="34" charset="0"/>
              </a:rPr>
              <a:t>i</a:t>
            </a:r>
            <a:r>
              <a:rPr lang="en-US" altLang="zh-CN" dirty="0">
                <a:latin typeface="Arial" pitchFamily="34" charset="0"/>
                <a:sym typeface="Symbol" pitchFamily="18" charset="2"/>
              </a:rPr>
              <a:t> = {XY | XYF</a:t>
            </a:r>
            <a:r>
              <a:rPr lang="en-US" altLang="zh-CN" baseline="20000" dirty="0">
                <a:latin typeface="Arial" pitchFamily="34" charset="0"/>
                <a:sym typeface="Symbol" pitchFamily="18" charset="2"/>
              </a:rPr>
              <a:t>+</a:t>
            </a:r>
            <a:r>
              <a:rPr lang="en-US" altLang="zh-CN" dirty="0">
                <a:latin typeface="Arial" pitchFamily="34" charset="0"/>
                <a:sym typeface="Symbol" pitchFamily="18" charset="2"/>
              </a:rPr>
              <a:t>  X,Y  </a:t>
            </a:r>
            <a:r>
              <a:rPr lang="en-US" altLang="zh-CN" dirty="0" err="1">
                <a:latin typeface="Arial" pitchFamily="34" charset="0"/>
                <a:sym typeface="Symbol" pitchFamily="18" charset="2"/>
              </a:rPr>
              <a:t>U</a:t>
            </a:r>
            <a:r>
              <a:rPr lang="en-US" altLang="zh-CN" baseline="-16000" dirty="0" err="1">
                <a:latin typeface="Arial" pitchFamily="34" charset="0"/>
              </a:rPr>
              <a:t>i</a:t>
            </a:r>
            <a:r>
              <a:rPr lang="en-US" altLang="zh-CN" dirty="0">
                <a:latin typeface="Arial" pitchFamily="34" charset="0"/>
              </a:rPr>
              <a:t>}</a:t>
            </a:r>
            <a:r>
              <a:rPr lang="zh-CN" altLang="en-US" dirty="0">
                <a:latin typeface="Arial" pitchFamily="34" charset="0"/>
              </a:rPr>
              <a:t>称为</a:t>
            </a:r>
            <a:r>
              <a:rPr lang="en-US" altLang="zh-CN" dirty="0">
                <a:latin typeface="Arial" pitchFamily="34" charset="0"/>
                <a:sym typeface="Symbol" pitchFamily="18" charset="2"/>
              </a:rPr>
              <a:t>F</a:t>
            </a:r>
            <a:r>
              <a:rPr lang="zh-CN" altLang="en-US" dirty="0">
                <a:latin typeface="Arial" pitchFamily="34" charset="0"/>
                <a:sym typeface="Symbol" pitchFamily="18" charset="2"/>
              </a:rPr>
              <a:t>在</a:t>
            </a:r>
            <a:r>
              <a:rPr lang="en-US" altLang="zh-CN" dirty="0" err="1">
                <a:latin typeface="Arial" pitchFamily="34" charset="0"/>
                <a:sym typeface="Symbol" pitchFamily="18" charset="2"/>
              </a:rPr>
              <a:t>U</a:t>
            </a:r>
            <a:r>
              <a:rPr lang="en-US" altLang="zh-CN" baseline="-16000" dirty="0" err="1">
                <a:latin typeface="Arial" pitchFamily="34" charset="0"/>
              </a:rPr>
              <a:t>i</a:t>
            </a:r>
            <a:r>
              <a:rPr lang="zh-CN" altLang="en-US" dirty="0">
                <a:latin typeface="Arial" pitchFamily="34" charset="0"/>
              </a:rPr>
              <a:t>上的投影</a:t>
            </a:r>
          </a:p>
        </p:txBody>
      </p:sp>
      <p:sp>
        <p:nvSpPr>
          <p:cNvPr id="4" name="灯片编号占位符 3"/>
          <p:cNvSpPr>
            <a:spLocks noGrp="1"/>
          </p:cNvSpPr>
          <p:nvPr>
            <p:ph type="sldNum" sz="quarter" idx="12"/>
          </p:nvPr>
        </p:nvSpPr>
        <p:spPr/>
        <p:txBody>
          <a:bodyPr/>
          <a:lstStyle/>
          <a:p>
            <a:pPr>
              <a:defRPr/>
            </a:pPr>
            <a:fld id="{E20C4FE0-FD77-4048-ADBD-D732735B1C69}" type="slidenum">
              <a:rPr lang="en-US" altLang="zh-CN" smtClean="0"/>
              <a:pPr>
                <a:defRPr/>
              </a:pPr>
              <a:t>77</a:t>
            </a:fld>
            <a:endParaRPr lang="en-US" altLang="zh-CN"/>
          </a:p>
        </p:txBody>
      </p:sp>
      <p:sp>
        <p:nvSpPr>
          <p:cNvPr id="5" name="矩形 4"/>
          <p:cNvSpPr/>
          <p:nvPr/>
        </p:nvSpPr>
        <p:spPr>
          <a:xfrm>
            <a:off x="323528" y="2765710"/>
            <a:ext cx="8424936" cy="2751522"/>
          </a:xfrm>
          <a:prstGeom prst="rect">
            <a:avLst/>
          </a:prstGeom>
        </p:spPr>
        <p:txBody>
          <a:bodyPr wrap="square">
            <a:spAutoFit/>
          </a:bodyPr>
          <a:lstStyle/>
          <a:p>
            <a:pPr>
              <a:lnSpc>
                <a:spcPct val="90000"/>
              </a:lnSpc>
              <a:spcBef>
                <a:spcPct val="50000"/>
              </a:spcBef>
              <a:buSzPct val="85000"/>
              <a:buFontTx/>
              <a:buBlip>
                <a:blip r:embed="rId2"/>
              </a:buBlip>
            </a:pPr>
            <a:r>
              <a:rPr lang="zh-CN" altLang="en-US" dirty="0">
                <a:latin typeface="Arial" pitchFamily="34" charset="0"/>
              </a:rPr>
              <a:t>定义</a:t>
            </a:r>
            <a:r>
              <a:rPr lang="en-US" altLang="zh-CN" dirty="0">
                <a:latin typeface="Arial" pitchFamily="34" charset="0"/>
              </a:rPr>
              <a:t>5.16</a:t>
            </a:r>
            <a:r>
              <a:rPr lang="zh-CN" altLang="en-US" dirty="0">
                <a:latin typeface="Arial" pitchFamily="34" charset="0"/>
              </a:rPr>
              <a:t>：</a:t>
            </a:r>
          </a:p>
          <a:p>
            <a:pPr lvl="1">
              <a:lnSpc>
                <a:spcPct val="120000"/>
              </a:lnSpc>
              <a:spcBef>
                <a:spcPct val="50000"/>
              </a:spcBef>
              <a:buClr>
                <a:schemeClr val="tx2"/>
              </a:buClr>
              <a:buSzPct val="70000"/>
              <a:buFont typeface="Wingdings" pitchFamily="2" charset="2"/>
              <a:buChar char="l"/>
            </a:pPr>
            <a:r>
              <a:rPr lang="zh-CN" altLang="en-US" dirty="0">
                <a:latin typeface="Arial" pitchFamily="34" charset="0"/>
              </a:rPr>
              <a:t>关系模式</a:t>
            </a:r>
            <a:r>
              <a:rPr lang="en-US" altLang="zh-CN" dirty="0">
                <a:latin typeface="Arial" pitchFamily="34" charset="0"/>
              </a:rPr>
              <a:t>R&lt;U , F&gt;</a:t>
            </a:r>
            <a:r>
              <a:rPr lang="zh-CN" altLang="en-US" dirty="0">
                <a:latin typeface="Arial" pitchFamily="34" charset="0"/>
              </a:rPr>
              <a:t>的一个分解是指</a:t>
            </a:r>
          </a:p>
          <a:p>
            <a:pPr lvl="1">
              <a:lnSpc>
                <a:spcPct val="120000"/>
              </a:lnSpc>
              <a:spcBef>
                <a:spcPct val="50000"/>
              </a:spcBef>
              <a:buClr>
                <a:schemeClr val="tx2"/>
              </a:buClr>
              <a:buSzPct val="70000"/>
              <a:buFont typeface="Wingdings" pitchFamily="2" charset="2"/>
              <a:buNone/>
            </a:pPr>
            <a:r>
              <a:rPr lang="zh-CN" altLang="en-US" dirty="0">
                <a:latin typeface="Arial" pitchFamily="34" charset="0"/>
                <a:sym typeface="Symbol" pitchFamily="18" charset="2"/>
              </a:rPr>
              <a:t>	 </a:t>
            </a:r>
            <a:r>
              <a:rPr lang="en-US" altLang="zh-CN" dirty="0">
                <a:latin typeface="Arial" pitchFamily="34" charset="0"/>
                <a:sym typeface="Symbol" pitchFamily="18" charset="2"/>
              </a:rPr>
              <a:t>= </a:t>
            </a:r>
            <a:r>
              <a:rPr lang="en-US" altLang="zh-CN" dirty="0">
                <a:latin typeface="Arial" pitchFamily="34" charset="0"/>
              </a:rPr>
              <a:t>{R</a:t>
            </a:r>
            <a:r>
              <a:rPr lang="en-US" altLang="zh-CN" baseline="-16000" dirty="0">
                <a:latin typeface="Arial" pitchFamily="34" charset="0"/>
              </a:rPr>
              <a:t>1</a:t>
            </a:r>
            <a:r>
              <a:rPr lang="en-US" altLang="zh-CN" dirty="0">
                <a:latin typeface="Arial" pitchFamily="34" charset="0"/>
              </a:rPr>
              <a:t>&lt;U</a:t>
            </a:r>
            <a:r>
              <a:rPr lang="en-US" altLang="zh-CN" baseline="-16000" dirty="0">
                <a:latin typeface="Arial" pitchFamily="34" charset="0"/>
              </a:rPr>
              <a:t>1</a:t>
            </a:r>
            <a:r>
              <a:rPr lang="en-US" altLang="zh-CN" dirty="0">
                <a:latin typeface="Arial" pitchFamily="34" charset="0"/>
              </a:rPr>
              <a:t> , F</a:t>
            </a:r>
            <a:r>
              <a:rPr lang="en-US" altLang="zh-CN" baseline="-16000" dirty="0">
                <a:latin typeface="Arial" pitchFamily="34" charset="0"/>
              </a:rPr>
              <a:t>1</a:t>
            </a:r>
            <a:r>
              <a:rPr lang="en-US" altLang="zh-CN" dirty="0">
                <a:latin typeface="Arial" pitchFamily="34" charset="0"/>
              </a:rPr>
              <a:t>&gt; , R</a:t>
            </a:r>
            <a:r>
              <a:rPr lang="en-US" altLang="zh-CN" baseline="-16000" dirty="0">
                <a:latin typeface="Arial" pitchFamily="34" charset="0"/>
              </a:rPr>
              <a:t>2</a:t>
            </a:r>
            <a:r>
              <a:rPr lang="en-US" altLang="zh-CN" dirty="0">
                <a:latin typeface="Arial" pitchFamily="34" charset="0"/>
              </a:rPr>
              <a:t>&lt;U</a:t>
            </a:r>
            <a:r>
              <a:rPr lang="en-US" altLang="zh-CN" baseline="-16000" dirty="0">
                <a:latin typeface="Arial" pitchFamily="34" charset="0"/>
              </a:rPr>
              <a:t>2</a:t>
            </a:r>
            <a:r>
              <a:rPr lang="en-US" altLang="zh-CN" dirty="0">
                <a:latin typeface="Arial" pitchFamily="34" charset="0"/>
              </a:rPr>
              <a:t> , F</a:t>
            </a:r>
            <a:r>
              <a:rPr lang="en-US" altLang="zh-CN" baseline="-16000" dirty="0">
                <a:latin typeface="Arial" pitchFamily="34" charset="0"/>
              </a:rPr>
              <a:t>2</a:t>
            </a:r>
            <a:r>
              <a:rPr lang="en-US" altLang="zh-CN" dirty="0">
                <a:latin typeface="Arial" pitchFamily="34" charset="0"/>
              </a:rPr>
              <a:t>&gt;, </a:t>
            </a:r>
            <a:r>
              <a:rPr lang="en-US" altLang="zh-CN" dirty="0">
                <a:latin typeface="Times New Roman" pitchFamily="18" charset="0"/>
              </a:rPr>
              <a:t>…</a:t>
            </a:r>
            <a:r>
              <a:rPr lang="en-US" altLang="zh-CN" dirty="0">
                <a:latin typeface="Arial" pitchFamily="34" charset="0"/>
              </a:rPr>
              <a:t> , </a:t>
            </a:r>
            <a:r>
              <a:rPr lang="en-US" altLang="zh-CN" dirty="0" err="1">
                <a:latin typeface="Arial" pitchFamily="34" charset="0"/>
              </a:rPr>
              <a:t>R</a:t>
            </a:r>
            <a:r>
              <a:rPr lang="en-US" altLang="zh-CN" baseline="-16000" dirty="0" err="1">
                <a:latin typeface="Arial" pitchFamily="34" charset="0"/>
              </a:rPr>
              <a:t>n</a:t>
            </a:r>
            <a:r>
              <a:rPr lang="en-US" altLang="zh-CN" dirty="0">
                <a:latin typeface="Arial" pitchFamily="34" charset="0"/>
              </a:rPr>
              <a:t>&lt;U</a:t>
            </a:r>
            <a:r>
              <a:rPr lang="en-US" altLang="zh-CN" baseline="-16000" dirty="0">
                <a:latin typeface="Arial" pitchFamily="34" charset="0"/>
              </a:rPr>
              <a:t>n</a:t>
            </a:r>
            <a:r>
              <a:rPr lang="en-US" altLang="zh-CN" dirty="0">
                <a:latin typeface="Arial" pitchFamily="34" charset="0"/>
              </a:rPr>
              <a:t> , F</a:t>
            </a:r>
            <a:r>
              <a:rPr lang="en-US" altLang="zh-CN" baseline="-16000" dirty="0">
                <a:latin typeface="Arial" pitchFamily="34" charset="0"/>
              </a:rPr>
              <a:t>n</a:t>
            </a:r>
            <a:r>
              <a:rPr lang="en-US" altLang="zh-CN" dirty="0">
                <a:latin typeface="Arial" pitchFamily="34" charset="0"/>
              </a:rPr>
              <a:t>&gt;}</a:t>
            </a:r>
          </a:p>
          <a:p>
            <a:pPr lvl="1">
              <a:lnSpc>
                <a:spcPct val="120000"/>
              </a:lnSpc>
              <a:spcBef>
                <a:spcPct val="50000"/>
              </a:spcBef>
              <a:buClr>
                <a:schemeClr val="tx2"/>
              </a:buClr>
              <a:buSzPct val="70000"/>
              <a:buFont typeface="Wingdings" pitchFamily="2" charset="2"/>
              <a:buNone/>
            </a:pPr>
            <a:r>
              <a:rPr lang="en-US" altLang="zh-CN" dirty="0">
                <a:latin typeface="Arial" pitchFamily="34" charset="0"/>
              </a:rPr>
              <a:t>	</a:t>
            </a:r>
            <a:r>
              <a:rPr lang="zh-CN" altLang="en-US" dirty="0">
                <a:latin typeface="Arial" pitchFamily="34" charset="0"/>
              </a:rPr>
              <a:t>其中</a:t>
            </a:r>
            <a:r>
              <a:rPr lang="en-US" altLang="zh-CN" dirty="0">
                <a:latin typeface="Arial" pitchFamily="34" charset="0"/>
              </a:rPr>
              <a:t>U =  </a:t>
            </a:r>
            <a:r>
              <a:rPr lang="en-US" altLang="zh-CN" dirty="0">
                <a:latin typeface="Arial" pitchFamily="34" charset="0"/>
                <a:sym typeface="Symbol" pitchFamily="18" charset="2"/>
              </a:rPr>
              <a:t></a:t>
            </a:r>
            <a:r>
              <a:rPr lang="en-US" altLang="zh-CN" baseline="30000" dirty="0" err="1">
                <a:latin typeface="Arial" pitchFamily="34" charset="0"/>
                <a:sym typeface="Symbol" pitchFamily="18" charset="2"/>
              </a:rPr>
              <a:t>n</a:t>
            </a:r>
            <a:r>
              <a:rPr lang="en-US" altLang="zh-CN" baseline="-25000" dirty="0" err="1">
                <a:latin typeface="Arial" pitchFamily="34" charset="0"/>
                <a:sym typeface="Symbol" pitchFamily="18" charset="2"/>
              </a:rPr>
              <a:t>i</a:t>
            </a:r>
            <a:r>
              <a:rPr lang="en-US" altLang="zh-CN" baseline="-25000" dirty="0">
                <a:latin typeface="Arial" pitchFamily="34" charset="0"/>
                <a:sym typeface="Symbol" pitchFamily="18" charset="2"/>
              </a:rPr>
              <a:t>=1</a:t>
            </a:r>
            <a:r>
              <a:rPr lang="en-US" altLang="zh-CN" dirty="0">
                <a:latin typeface="Arial" pitchFamily="34" charset="0"/>
              </a:rPr>
              <a:t> </a:t>
            </a:r>
            <a:r>
              <a:rPr lang="en-US" altLang="zh-CN" dirty="0" err="1">
                <a:latin typeface="Arial" pitchFamily="34" charset="0"/>
              </a:rPr>
              <a:t>U</a:t>
            </a:r>
            <a:r>
              <a:rPr lang="en-US" altLang="zh-CN" baseline="-16000" dirty="0" err="1">
                <a:latin typeface="Times New Roman" pitchFamily="18" charset="0"/>
              </a:rPr>
              <a:t>i</a:t>
            </a:r>
            <a:r>
              <a:rPr lang="en-US" altLang="zh-CN" dirty="0">
                <a:latin typeface="Arial" pitchFamily="34" charset="0"/>
              </a:rPr>
              <a:t> </a:t>
            </a:r>
            <a:r>
              <a:rPr lang="zh-CN" altLang="en-US" dirty="0">
                <a:latin typeface="Arial" pitchFamily="34" charset="0"/>
              </a:rPr>
              <a:t>，并且没有</a:t>
            </a:r>
            <a:r>
              <a:rPr lang="en-US" altLang="zh-CN" dirty="0" err="1">
                <a:latin typeface="Arial" pitchFamily="34" charset="0"/>
              </a:rPr>
              <a:t>U</a:t>
            </a:r>
            <a:r>
              <a:rPr lang="en-US" altLang="zh-CN" baseline="-16000" dirty="0" err="1">
                <a:latin typeface="Times New Roman" pitchFamily="18" charset="0"/>
              </a:rPr>
              <a:t>i</a:t>
            </a:r>
            <a:r>
              <a:rPr lang="en-US" altLang="zh-CN" dirty="0">
                <a:latin typeface="Arial" pitchFamily="34" charset="0"/>
              </a:rPr>
              <a:t> </a:t>
            </a:r>
            <a:r>
              <a:rPr lang="en-US" altLang="zh-CN" dirty="0">
                <a:latin typeface="Arial" pitchFamily="34" charset="0"/>
                <a:sym typeface="Symbol" pitchFamily="18" charset="2"/>
              </a:rPr>
              <a:t> </a:t>
            </a:r>
            <a:r>
              <a:rPr lang="en-US" altLang="zh-CN" dirty="0" err="1">
                <a:latin typeface="Arial" pitchFamily="34" charset="0"/>
              </a:rPr>
              <a:t>U</a:t>
            </a:r>
            <a:r>
              <a:rPr lang="en-US" altLang="zh-CN" baseline="-16000" dirty="0" err="1">
                <a:latin typeface="Times New Roman" pitchFamily="18" charset="0"/>
              </a:rPr>
              <a:t>j</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1≤</a:t>
            </a:r>
            <a:r>
              <a:rPr lang="en-US" altLang="zh-CN" dirty="0">
                <a:latin typeface="Times New Roman" pitchFamily="18" charset="0"/>
                <a:sym typeface="Symbol" pitchFamily="18" charset="2"/>
              </a:rPr>
              <a:t>i</a:t>
            </a:r>
            <a:r>
              <a:rPr lang="zh-CN" altLang="en-US" dirty="0">
                <a:latin typeface="Arial" pitchFamily="34" charset="0"/>
                <a:sym typeface="Symbol" pitchFamily="18" charset="2"/>
              </a:rPr>
              <a:t>，</a:t>
            </a:r>
            <a:r>
              <a:rPr lang="en-US" altLang="zh-CN" dirty="0">
                <a:latin typeface="Times New Roman" pitchFamily="18" charset="0"/>
                <a:sym typeface="Symbol" pitchFamily="18" charset="2"/>
              </a:rPr>
              <a:t>j </a:t>
            </a:r>
            <a:r>
              <a:rPr lang="en-US" altLang="zh-CN" dirty="0">
                <a:latin typeface="Arial" pitchFamily="34" charset="0"/>
                <a:sym typeface="Symbol" pitchFamily="18" charset="2"/>
              </a:rPr>
              <a:t>≤n</a:t>
            </a:r>
            <a:r>
              <a:rPr lang="zh-CN" altLang="en-US" dirty="0">
                <a:latin typeface="Arial" pitchFamily="34" charset="0"/>
                <a:sym typeface="Symbol" pitchFamily="18" charset="2"/>
              </a:rPr>
              <a:t>， </a:t>
            </a:r>
            <a:r>
              <a:rPr lang="en-US" altLang="zh-CN" dirty="0" err="1">
                <a:latin typeface="Arial" pitchFamily="34" charset="0"/>
              </a:rPr>
              <a:t>F</a:t>
            </a:r>
            <a:r>
              <a:rPr lang="en-US" altLang="zh-CN" baseline="-16000" dirty="0" err="1">
                <a:latin typeface="Times New Roman" pitchFamily="18" charset="0"/>
              </a:rPr>
              <a:t>i</a:t>
            </a:r>
            <a:r>
              <a:rPr lang="en-US" altLang="zh-CN" dirty="0">
                <a:latin typeface="Arial" pitchFamily="34" charset="0"/>
                <a:sym typeface="Symbol" pitchFamily="18" charset="2"/>
              </a:rPr>
              <a:t> </a:t>
            </a:r>
            <a:r>
              <a:rPr lang="zh-CN" altLang="en-US" dirty="0">
                <a:latin typeface="Arial" pitchFamily="34" charset="0"/>
                <a:sym typeface="Symbol" pitchFamily="18" charset="2"/>
              </a:rPr>
              <a:t>是</a:t>
            </a:r>
            <a:r>
              <a:rPr lang="en-US" altLang="zh-CN" dirty="0">
                <a:latin typeface="Arial" pitchFamily="34" charset="0"/>
                <a:sym typeface="Symbol" pitchFamily="18" charset="2"/>
              </a:rPr>
              <a:t>F</a:t>
            </a:r>
            <a:r>
              <a:rPr lang="zh-CN" altLang="en-US" dirty="0">
                <a:latin typeface="Arial" pitchFamily="34" charset="0"/>
                <a:sym typeface="Symbol" pitchFamily="18" charset="2"/>
              </a:rPr>
              <a:t>在</a:t>
            </a:r>
            <a:r>
              <a:rPr lang="en-US" altLang="zh-CN" dirty="0" err="1">
                <a:latin typeface="Arial" pitchFamily="34" charset="0"/>
                <a:sym typeface="Symbol" pitchFamily="18" charset="2"/>
              </a:rPr>
              <a:t>U</a:t>
            </a:r>
            <a:r>
              <a:rPr lang="en-US" altLang="zh-CN" baseline="-16000" dirty="0" err="1">
                <a:latin typeface="Times New Roman" pitchFamily="18" charset="0"/>
              </a:rPr>
              <a:t>i</a:t>
            </a:r>
            <a:r>
              <a:rPr lang="zh-CN" altLang="en-US" dirty="0">
                <a:latin typeface="Arial" pitchFamily="34" charset="0"/>
              </a:rPr>
              <a:t>上的投影</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381000" y="0"/>
            <a:ext cx="8382000" cy="1261884"/>
          </a:xfrm>
          <a:prstGeom prst="rect">
            <a:avLst/>
          </a:prstGeom>
          <a:noFill/>
          <a:ln w="9525">
            <a:noFill/>
            <a:miter lim="800000"/>
            <a:headEnd/>
            <a:tailEnd/>
          </a:ln>
        </p:spPr>
        <p:txBody>
          <a:bodyPr>
            <a:spAutoFit/>
          </a:bodyPr>
          <a:lstStyle/>
          <a:p>
            <a:r>
              <a:rPr lang="en-US" altLang="zh-CN" sz="2800" b="1" dirty="0">
                <a:latin typeface="Arial" pitchFamily="34" charset="0"/>
                <a:cs typeface="Arial" pitchFamily="34" charset="0"/>
              </a:rPr>
              <a:t>6.4.1  </a:t>
            </a:r>
            <a:r>
              <a:rPr lang="zh-CN" altLang="en-US" sz="2800" b="1" dirty="0">
                <a:latin typeface="Arial" pitchFamily="34" charset="0"/>
                <a:ea typeface="黑体" pitchFamily="49" charset="-122"/>
              </a:rPr>
              <a:t>分解正确性</a:t>
            </a:r>
            <a:endParaRPr lang="zh-CN" altLang="en-US" sz="2800" b="1" dirty="0">
              <a:latin typeface="Arial" pitchFamily="34" charset="0"/>
              <a:cs typeface="Arial" pitchFamily="34" charset="0"/>
            </a:endParaRPr>
          </a:p>
          <a:p>
            <a:r>
              <a:rPr lang="zh-CN" altLang="en-US" b="1" dirty="0">
                <a:ea typeface="黑体" pitchFamily="49" charset="-122"/>
              </a:rPr>
              <a:t>分解不唯一</a:t>
            </a:r>
          </a:p>
          <a:p>
            <a:r>
              <a:rPr lang="zh-CN" altLang="en-US" dirty="0">
                <a:latin typeface="宋体" pitchFamily="2" charset="-122"/>
              </a:rPr>
              <a:t>例</a:t>
            </a:r>
            <a:r>
              <a:rPr lang="en-US" altLang="zh-CN" dirty="0"/>
              <a:t>R</a:t>
            </a:r>
            <a:r>
              <a:rPr lang="zh-CN" altLang="en-US" dirty="0">
                <a:latin typeface="宋体" pitchFamily="2" charset="-122"/>
              </a:rPr>
              <a:t>：</a:t>
            </a:r>
            <a:r>
              <a:rPr lang="zh-CN" altLang="en-US" dirty="0"/>
              <a:t> </a:t>
            </a:r>
          </a:p>
        </p:txBody>
      </p:sp>
      <p:graphicFrame>
        <p:nvGraphicFramePr>
          <p:cNvPr id="25602" name="Object 3"/>
          <p:cNvGraphicFramePr>
            <a:graphicFrameLocks noChangeAspect="1"/>
          </p:cNvGraphicFramePr>
          <p:nvPr/>
        </p:nvGraphicFramePr>
        <p:xfrm>
          <a:off x="1374775" y="993775"/>
          <a:ext cx="6230938" cy="4149725"/>
        </p:xfrm>
        <a:graphic>
          <a:graphicData uri="http://schemas.openxmlformats.org/presentationml/2006/ole">
            <mc:AlternateContent xmlns:mc="http://schemas.openxmlformats.org/markup-compatibility/2006">
              <mc:Choice xmlns:v="urn:schemas-microsoft-com:vml" Requires="v">
                <p:oleObj spid="_x0000_s25916" name="Document" r:id="rId3" imgW="6236208" imgH="4158996" progId="Word.Document.8">
                  <p:embed/>
                </p:oleObj>
              </mc:Choice>
              <mc:Fallback>
                <p:oleObj name="Document" r:id="rId3" imgW="6236208" imgH="4158996"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993775"/>
                        <a:ext cx="6230938"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4" name="Text Box 4"/>
          <p:cNvSpPr txBox="1">
            <a:spLocks noChangeArrowheads="1"/>
          </p:cNvSpPr>
          <p:nvPr/>
        </p:nvSpPr>
        <p:spPr bwMode="auto">
          <a:xfrm>
            <a:off x="457200" y="4940300"/>
            <a:ext cx="8001000" cy="1917700"/>
          </a:xfrm>
          <a:prstGeom prst="rect">
            <a:avLst/>
          </a:prstGeom>
          <a:noFill/>
          <a:ln w="9525">
            <a:noFill/>
            <a:miter lim="800000"/>
            <a:headEnd/>
            <a:tailEnd/>
          </a:ln>
        </p:spPr>
        <p:txBody>
          <a:bodyPr>
            <a:spAutoFit/>
          </a:bodyPr>
          <a:lstStyle/>
          <a:p>
            <a:r>
              <a:rPr lang="en-US" altLang="zh-CN" dirty="0"/>
              <a:t>KEY</a:t>
            </a:r>
            <a:r>
              <a:rPr lang="zh-CN" altLang="en-US" dirty="0">
                <a:latin typeface="Times New Roman" pitchFamily="18" charset="0"/>
              </a:rPr>
              <a:t>：</a:t>
            </a:r>
            <a:r>
              <a:rPr lang="en-US" altLang="zh-CN" dirty="0"/>
              <a:t>Sno</a:t>
            </a:r>
          </a:p>
          <a:p>
            <a:r>
              <a:rPr lang="en-US" altLang="zh-CN" dirty="0"/>
              <a:t>F</a:t>
            </a:r>
            <a:r>
              <a:rPr lang="zh-CN" altLang="en-US" dirty="0">
                <a:latin typeface="Times New Roman" pitchFamily="18" charset="0"/>
              </a:rPr>
              <a:t>：</a:t>
            </a:r>
            <a:r>
              <a:rPr lang="zh-CN" altLang="en-US" dirty="0"/>
              <a:t> </a:t>
            </a:r>
            <a:r>
              <a:rPr lang="en-US" altLang="zh-CN" dirty="0"/>
              <a:t>sno</a:t>
            </a:r>
            <a:r>
              <a:rPr lang="en-US" altLang="zh-CN" dirty="0">
                <a:latin typeface="Times New Roman" pitchFamily="18" charset="0"/>
              </a:rPr>
              <a:t>→</a:t>
            </a:r>
            <a:r>
              <a:rPr lang="en-US" altLang="zh-CN" dirty="0"/>
              <a:t>sdept</a:t>
            </a:r>
          </a:p>
          <a:p>
            <a:r>
              <a:rPr lang="en-US" altLang="zh-CN" dirty="0"/>
              <a:t>sno</a:t>
            </a:r>
            <a:r>
              <a:rPr lang="en-US" altLang="zh-CN" dirty="0">
                <a:latin typeface="Times New Roman" pitchFamily="18" charset="0"/>
              </a:rPr>
              <a:t>→</a:t>
            </a:r>
            <a:r>
              <a:rPr lang="en-US" altLang="zh-CN" dirty="0"/>
              <a:t>sloc</a:t>
            </a:r>
          </a:p>
          <a:p>
            <a:r>
              <a:rPr lang="en-US" altLang="zh-CN" dirty="0"/>
              <a:t>sdept</a:t>
            </a:r>
            <a:r>
              <a:rPr lang="en-US" altLang="zh-CN" dirty="0">
                <a:latin typeface="Times New Roman" pitchFamily="18" charset="0"/>
              </a:rPr>
              <a:t>→</a:t>
            </a:r>
            <a:r>
              <a:rPr lang="en-US" altLang="zh-CN" dirty="0"/>
              <a:t>sloc</a:t>
            </a:r>
          </a:p>
          <a:p>
            <a:r>
              <a:rPr lang="en-US" altLang="zh-CN" dirty="0">
                <a:latin typeface="宋体" pitchFamily="2" charset="-122"/>
              </a:rPr>
              <a:t>∴</a:t>
            </a:r>
            <a:r>
              <a:rPr lang="en-US" altLang="zh-CN" dirty="0"/>
              <a:t>R</a:t>
            </a:r>
            <a:r>
              <a:rPr lang="en-US" altLang="zh-CN" dirty="0">
                <a:latin typeface="Lucida Sans Unicode"/>
              </a:rPr>
              <a:t>∉</a:t>
            </a:r>
            <a:r>
              <a:rPr lang="en-US" altLang="zh-CN" dirty="0"/>
              <a:t>3NF </a:t>
            </a:r>
          </a:p>
        </p:txBody>
      </p:sp>
      <p:sp>
        <p:nvSpPr>
          <p:cNvPr id="5" name="灯片编号占位符 4"/>
          <p:cNvSpPr>
            <a:spLocks noGrp="1"/>
          </p:cNvSpPr>
          <p:nvPr>
            <p:ph type="sldNum" sz="quarter" idx="12"/>
          </p:nvPr>
        </p:nvSpPr>
        <p:spPr/>
        <p:txBody>
          <a:bodyPr/>
          <a:lstStyle/>
          <a:p>
            <a:pPr>
              <a:defRPr/>
            </a:pPr>
            <a:fld id="{3D658152-FEC8-4C4C-959E-7D90426737C9}" type="slidenum">
              <a:rPr lang="en-US" altLang="zh-CN"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288925" y="655638"/>
            <a:ext cx="1898650" cy="457200"/>
          </a:xfrm>
          <a:prstGeom prst="rect">
            <a:avLst/>
          </a:prstGeom>
          <a:noFill/>
          <a:ln w="9525">
            <a:noFill/>
            <a:miter lim="800000"/>
            <a:headEnd/>
            <a:tailEnd/>
          </a:ln>
        </p:spPr>
        <p:txBody>
          <a:bodyPr wrap="none">
            <a:spAutoFit/>
          </a:bodyPr>
          <a:lstStyle/>
          <a:p>
            <a:r>
              <a:rPr lang="en-US" altLang="zh-CN"/>
              <a:t>1</a:t>
            </a:r>
            <a:r>
              <a:rPr lang="zh-CN" altLang="en-US">
                <a:latin typeface="宋体" pitchFamily="2" charset="-122"/>
              </a:rPr>
              <a:t>、分解</a:t>
            </a:r>
            <a:r>
              <a:rPr lang="en-US" altLang="zh-CN"/>
              <a:t>1</a:t>
            </a:r>
            <a:r>
              <a:rPr lang="zh-CN" altLang="en-US">
                <a:latin typeface="宋体" pitchFamily="2" charset="-122"/>
              </a:rPr>
              <a:t>：</a:t>
            </a:r>
            <a:r>
              <a:rPr lang="zh-CN" altLang="en-US"/>
              <a:t> </a:t>
            </a:r>
          </a:p>
        </p:txBody>
      </p:sp>
      <p:graphicFrame>
        <p:nvGraphicFramePr>
          <p:cNvPr id="26626" name="Object 3"/>
          <p:cNvGraphicFramePr>
            <a:graphicFrameLocks noChangeAspect="1"/>
          </p:cNvGraphicFramePr>
          <p:nvPr/>
        </p:nvGraphicFramePr>
        <p:xfrm>
          <a:off x="1143000" y="1081088"/>
          <a:ext cx="6240463" cy="4600575"/>
        </p:xfrm>
        <a:graphic>
          <a:graphicData uri="http://schemas.openxmlformats.org/presentationml/2006/ole">
            <mc:AlternateContent xmlns:mc="http://schemas.openxmlformats.org/markup-compatibility/2006">
              <mc:Choice xmlns:v="urn:schemas-microsoft-com:vml" Requires="v">
                <p:oleObj spid="_x0000_s26940" name="Document" r:id="rId3" imgW="6240780" imgH="4599432" progId="Word.Document.8">
                  <p:embed/>
                </p:oleObj>
              </mc:Choice>
              <mc:Fallback>
                <p:oleObj name="Document" r:id="rId3" imgW="6240780" imgH="4599432"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81088"/>
                        <a:ext cx="6240463" cy="460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8" name="AutoShape 5">
            <a:hlinkClick r:id="rId5" action="ppaction://hlinksldjump" highlightClick="1"/>
          </p:cNvPr>
          <p:cNvSpPr>
            <a:spLocks noChangeArrowheads="1"/>
          </p:cNvSpPr>
          <p:nvPr/>
        </p:nvSpPr>
        <p:spPr bwMode="auto">
          <a:xfrm>
            <a:off x="609600" y="6186488"/>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8453AD99-10B6-4ADE-934A-7A3DF449517F}" type="slidenum">
              <a:rPr lang="en-US" altLang="zh-CN" smtClean="0"/>
              <a:pPr>
                <a:defRPr/>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Text Box 2"/>
          <p:cNvSpPr txBox="1">
            <a:spLocks noChangeArrowheads="1"/>
          </p:cNvSpPr>
          <p:nvPr/>
        </p:nvSpPr>
        <p:spPr bwMode="auto">
          <a:xfrm>
            <a:off x="19370" y="288945"/>
            <a:ext cx="9111803" cy="6432530"/>
          </a:xfrm>
          <a:prstGeom prst="rect">
            <a:avLst/>
          </a:prstGeom>
          <a:noFill/>
          <a:ln w="9525">
            <a:noFill/>
            <a:miter lim="800000"/>
            <a:headEnd/>
            <a:tailEnd/>
          </a:ln>
        </p:spPr>
        <p:txBody>
          <a:bodyPr wrap="square">
            <a:spAutoFit/>
          </a:bodyPr>
          <a:lstStyle/>
          <a:p>
            <a:r>
              <a:rPr lang="zh-CN" altLang="en-US" sz="2800" b="1" dirty="0">
                <a:ea typeface="黑体" pitchFamily="49" charset="-122"/>
              </a:rPr>
              <a:t>传递</a:t>
            </a:r>
            <a:r>
              <a:rPr lang="en-US" altLang="zh-CN" sz="2800" b="1" dirty="0">
                <a:ea typeface="黑体" pitchFamily="49" charset="-122"/>
              </a:rPr>
              <a:t>fd (transitive fd)</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r>
              <a:rPr lang="en-US" altLang="zh-CN" dirty="0"/>
              <a:t>y</a:t>
            </a:r>
            <a:r>
              <a:rPr lang="en-US" altLang="zh-CN" dirty="0">
                <a:latin typeface="Times New Roman" pitchFamily="18" charset="0"/>
                <a:sym typeface="Symbol" pitchFamily="18" charset="2"/>
              </a:rPr>
              <a:t></a:t>
            </a:r>
            <a:r>
              <a:rPr lang="en-US" altLang="zh-CN" dirty="0"/>
              <a:t>z</a:t>
            </a:r>
            <a:r>
              <a:rPr lang="zh-CN" altLang="en-US" dirty="0">
                <a:latin typeface="Times New Roman" pitchFamily="18" charset="0"/>
              </a:rPr>
              <a:t>，且</a:t>
            </a:r>
            <a:endParaRPr lang="en-US" altLang="zh-CN" dirty="0">
              <a:latin typeface="Times New Roman" pitchFamily="18" charset="0"/>
            </a:endParaRPr>
          </a:p>
          <a:p>
            <a:r>
              <a:rPr lang="en-US" altLang="zh-CN" dirty="0">
                <a:solidFill>
                  <a:srgbClr val="FF0000"/>
                </a:solidFill>
              </a:rPr>
              <a:t>y      x</a:t>
            </a:r>
            <a:r>
              <a:rPr lang="zh-CN" altLang="en-US" dirty="0">
                <a:latin typeface="Times New Roman" pitchFamily="18" charset="0"/>
              </a:rPr>
              <a:t>，</a:t>
            </a:r>
            <a:r>
              <a:rPr lang="en-US" altLang="zh-CN" dirty="0">
                <a:solidFill>
                  <a:srgbClr val="FF0000"/>
                </a:solidFill>
              </a:rPr>
              <a:t>y </a:t>
            </a:r>
            <a:r>
              <a:rPr lang="en-US" altLang="zh-CN" dirty="0">
                <a:solidFill>
                  <a:srgbClr val="FF0000"/>
                </a:solidFill>
                <a:latin typeface="Lucida Sans Unicode"/>
              </a:rPr>
              <a:t>⊈</a:t>
            </a:r>
            <a:r>
              <a:rPr lang="en-US" altLang="zh-CN" dirty="0">
                <a:solidFill>
                  <a:srgbClr val="FF0000"/>
                </a:solidFill>
              </a:rPr>
              <a:t> x </a:t>
            </a:r>
            <a:r>
              <a:rPr lang="en-US" altLang="zh-CN" dirty="0">
                <a:latin typeface="Times New Roman" pitchFamily="18" charset="0"/>
              </a:rPr>
              <a:t>,</a:t>
            </a:r>
            <a:r>
              <a:rPr lang="en-US" altLang="zh-CN" dirty="0"/>
              <a:t> </a:t>
            </a:r>
            <a:r>
              <a:rPr lang="en-US" altLang="zh-CN" dirty="0">
                <a:latin typeface="Times New Roman" pitchFamily="18" charset="0"/>
              </a:rPr>
              <a:t>z </a:t>
            </a:r>
            <a:r>
              <a:rPr lang="en-US" altLang="zh-CN" dirty="0">
                <a:latin typeface="Lucida Sans Unicode"/>
              </a:rPr>
              <a:t>⊈</a:t>
            </a:r>
            <a:r>
              <a:rPr lang="en-US" altLang="zh-CN" dirty="0">
                <a:latin typeface="Times New Roman" pitchFamily="18" charset="0"/>
              </a:rPr>
              <a:t> y,</a:t>
            </a:r>
            <a:r>
              <a:rPr lang="zh-CN" altLang="en-US" dirty="0">
                <a:latin typeface="Times New Roman" pitchFamily="18" charset="0"/>
              </a:rPr>
              <a:t>则称</a:t>
            </a:r>
            <a:r>
              <a:rPr lang="en-US" altLang="zh-CN" dirty="0"/>
              <a:t>z</a:t>
            </a:r>
            <a:r>
              <a:rPr lang="zh-CN" altLang="en-US" dirty="0">
                <a:latin typeface="Times New Roman" pitchFamily="18" charset="0"/>
              </a:rPr>
              <a:t>传递</a:t>
            </a:r>
            <a:r>
              <a:rPr lang="zh-CN" altLang="en-US" dirty="0"/>
              <a:t>函数依赖</a:t>
            </a:r>
            <a:r>
              <a:rPr lang="zh-CN" altLang="en-US" dirty="0">
                <a:latin typeface="Times New Roman" pitchFamily="18" charset="0"/>
              </a:rPr>
              <a:t>于</a:t>
            </a:r>
            <a:r>
              <a:rPr lang="en-US" altLang="zh-CN" dirty="0"/>
              <a:t>x</a:t>
            </a:r>
            <a:r>
              <a:rPr lang="zh-CN" altLang="en-US" dirty="0">
                <a:latin typeface="Times New Roman" pitchFamily="18" charset="0"/>
              </a:rPr>
              <a:t>，记作</a:t>
            </a:r>
            <a:endParaRPr lang="zh-CN" altLang="en-US" dirty="0"/>
          </a:p>
          <a:p>
            <a:endParaRPr lang="zh-CN" altLang="en-US" dirty="0"/>
          </a:p>
          <a:p>
            <a:r>
              <a:rPr lang="en-US" altLang="zh-CN" dirty="0"/>
              <a:t>CNM</a:t>
            </a:r>
            <a:r>
              <a:rPr lang="en-US" altLang="zh-CN" dirty="0">
                <a:latin typeface="Times New Roman" pitchFamily="18" charset="0"/>
                <a:sym typeface="Symbol" pitchFamily="18" charset="2"/>
              </a:rPr>
              <a:t></a:t>
            </a:r>
            <a:r>
              <a:rPr lang="en-US" altLang="zh-CN" dirty="0"/>
              <a:t>TNM</a:t>
            </a:r>
            <a:r>
              <a:rPr lang="zh-CN" altLang="en-US" dirty="0">
                <a:latin typeface="Times New Roman" pitchFamily="18" charset="0"/>
              </a:rPr>
              <a:t>，</a:t>
            </a:r>
            <a:r>
              <a:rPr lang="zh-CN" altLang="en-US" dirty="0"/>
              <a:t>  </a:t>
            </a:r>
            <a:r>
              <a:rPr lang="en-US" altLang="zh-CN" dirty="0"/>
              <a:t>TNM</a:t>
            </a:r>
            <a:r>
              <a:rPr lang="en-US" altLang="zh-CN" dirty="0">
                <a:latin typeface="Times New Roman" pitchFamily="18" charset="0"/>
                <a:sym typeface="Symbol" pitchFamily="18" charset="2"/>
              </a:rPr>
              <a:t></a:t>
            </a:r>
            <a:r>
              <a:rPr lang="en-US" altLang="zh-CN" dirty="0"/>
              <a:t>ADDR</a:t>
            </a:r>
            <a:r>
              <a:rPr lang="zh-CN" altLang="en-US" dirty="0">
                <a:latin typeface="Times New Roman" pitchFamily="18" charset="0"/>
              </a:rPr>
              <a:t>，</a:t>
            </a:r>
            <a:r>
              <a:rPr lang="zh-CN" altLang="en-US" dirty="0"/>
              <a:t>   </a:t>
            </a:r>
            <a:r>
              <a:rPr lang="en-US" altLang="zh-CN" dirty="0"/>
              <a:t>TNM      CNM</a:t>
            </a:r>
            <a:r>
              <a:rPr lang="zh-CN" altLang="en-US" dirty="0">
                <a:latin typeface="Times New Roman" pitchFamily="18" charset="0"/>
              </a:rPr>
              <a:t>，</a:t>
            </a:r>
            <a:endParaRPr lang="zh-CN" altLang="en-US" dirty="0"/>
          </a:p>
          <a:p>
            <a:r>
              <a:rPr lang="zh-CN" altLang="en-US" dirty="0">
                <a:latin typeface="Times New Roman" pitchFamily="18" charset="0"/>
              </a:rPr>
              <a:t>∴</a:t>
            </a:r>
            <a:r>
              <a:rPr lang="en-US" altLang="zh-CN" dirty="0"/>
              <a:t>CNM           ADDR</a:t>
            </a:r>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zh-CN" altLang="en-US" dirty="0">
                <a:latin typeface="Times New Roman" pitchFamily="18" charset="0"/>
              </a:rPr>
              <a:t>加上</a:t>
            </a:r>
            <a:r>
              <a:rPr lang="en-US" altLang="zh-CN" dirty="0"/>
              <a:t>y     x</a:t>
            </a:r>
            <a:r>
              <a:rPr lang="zh-CN" altLang="en-US" dirty="0">
                <a:latin typeface="Times New Roman" pitchFamily="18" charset="0"/>
              </a:rPr>
              <a:t>，是避免</a:t>
            </a:r>
            <a:r>
              <a:rPr lang="zh-CN" altLang="en-US" dirty="0"/>
              <a:t> </a:t>
            </a:r>
            <a:r>
              <a:rPr lang="en-US" altLang="zh-CN" dirty="0"/>
              <a:t>x </a:t>
            </a:r>
            <a:r>
              <a:rPr lang="en-US" altLang="zh-CN" dirty="0">
                <a:latin typeface="Times New Roman" pitchFamily="18" charset="0"/>
                <a:sym typeface="Symbol" pitchFamily="18" charset="2"/>
              </a:rPr>
              <a:t></a:t>
            </a:r>
            <a:r>
              <a:rPr lang="en-US" altLang="zh-CN" dirty="0"/>
              <a:t> y</a:t>
            </a:r>
            <a:r>
              <a:rPr lang="zh-CN" altLang="en-US" dirty="0">
                <a:latin typeface="Times New Roman" pitchFamily="18" charset="0"/>
              </a:rPr>
              <a:t>，否则</a:t>
            </a:r>
            <a:r>
              <a:rPr lang="en-US" altLang="zh-CN" dirty="0"/>
              <a:t>x                </a:t>
            </a:r>
            <a:r>
              <a:rPr lang="zh-CN" altLang="en-US" dirty="0">
                <a:latin typeface="Times New Roman" pitchFamily="18" charset="0"/>
              </a:rPr>
              <a:t>。</a:t>
            </a:r>
            <a:endParaRPr lang="zh-CN" altLang="en-US" dirty="0"/>
          </a:p>
          <a:p>
            <a:endParaRPr lang="zh-CN" altLang="en-US" dirty="0"/>
          </a:p>
          <a:p>
            <a:pPr algn="just"/>
            <a:r>
              <a:rPr lang="en-US" altLang="zh-CN" b="1" dirty="0">
                <a:ea typeface="黑体" pitchFamily="49" charset="-122"/>
              </a:rPr>
              <a:t>6.2.2  </a:t>
            </a:r>
            <a:r>
              <a:rPr lang="zh-CN" altLang="en-US" b="1" dirty="0">
                <a:ea typeface="黑体" pitchFamily="49" charset="-122"/>
              </a:rPr>
              <a:t>码</a:t>
            </a:r>
          </a:p>
          <a:p>
            <a:pPr algn="just"/>
            <a:r>
              <a:rPr lang="en-US" altLang="zh-CN" b="1" dirty="0">
                <a:latin typeface="Arial" pitchFamily="34" charset="0"/>
                <a:cs typeface="Arial" pitchFamily="34" charset="0"/>
              </a:rPr>
              <a:t>1. </a:t>
            </a:r>
            <a:r>
              <a:rPr lang="zh-CN" altLang="en-US" b="1" dirty="0">
                <a:latin typeface="Arial" pitchFamily="34" charset="0"/>
                <a:ea typeface="黑体" pitchFamily="49" charset="-122"/>
              </a:rPr>
              <a:t>码的形式化定义</a:t>
            </a:r>
            <a:endParaRPr lang="en-US" altLang="zh-CN" b="1" dirty="0">
              <a:latin typeface="Arial" pitchFamily="34" charset="0"/>
              <a:cs typeface="Arial" pitchFamily="34" charset="0"/>
            </a:endParaRPr>
          </a:p>
          <a:p>
            <a:pPr algn="just"/>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为</a:t>
            </a:r>
            <a:r>
              <a:rPr lang="en-US" altLang="zh-CN" dirty="0"/>
              <a:t>U</a:t>
            </a:r>
            <a:r>
              <a:rPr lang="zh-CN" altLang="en-US" dirty="0">
                <a:latin typeface="Times New Roman" pitchFamily="18" charset="0"/>
              </a:rPr>
              <a:t>的子集，若                  ，则</a:t>
            </a:r>
            <a:r>
              <a:rPr lang="en-US" altLang="zh-CN" dirty="0"/>
              <a:t>x</a:t>
            </a:r>
            <a:r>
              <a:rPr lang="zh-CN" altLang="en-US" dirty="0">
                <a:latin typeface="Times New Roman" pitchFamily="18" charset="0"/>
              </a:rPr>
              <a:t>为</a:t>
            </a:r>
            <a:r>
              <a:rPr lang="en-US" altLang="zh-CN" dirty="0"/>
              <a:t>R</a:t>
            </a:r>
            <a:r>
              <a:rPr lang="zh-CN" altLang="en-US" dirty="0">
                <a:latin typeface="Times New Roman" pitchFamily="18" charset="0"/>
              </a:rPr>
              <a:t>的一个候选码</a:t>
            </a:r>
            <a:r>
              <a:rPr lang="en-US" altLang="zh-CN" dirty="0"/>
              <a:t>(Candidate Key)</a:t>
            </a:r>
            <a:r>
              <a:rPr lang="zh-CN" altLang="en-US" dirty="0">
                <a:latin typeface="Times New Roman" pitchFamily="18" charset="0"/>
              </a:rPr>
              <a:t>。</a:t>
            </a:r>
            <a:endParaRPr lang="zh-CN" altLang="en-US" dirty="0"/>
          </a:p>
          <a:p>
            <a:pPr algn="just"/>
            <a:r>
              <a:rPr lang="en-US" altLang="zh-CN" dirty="0"/>
              <a:t>R1</a:t>
            </a:r>
            <a:r>
              <a:rPr lang="zh-CN" altLang="en-US" dirty="0">
                <a:latin typeface="Times New Roman" pitchFamily="18" charset="0"/>
              </a:rPr>
              <a:t>中：</a:t>
            </a:r>
            <a:endParaRPr lang="zh-CN" altLang="en-US" dirty="0"/>
          </a:p>
          <a:p>
            <a:pPr algn="just"/>
            <a:r>
              <a:rPr lang="en-US" altLang="zh-CN" dirty="0"/>
              <a:t>(SNO</a:t>
            </a:r>
            <a:r>
              <a:rPr lang="zh-CN" altLang="en-US" dirty="0">
                <a:latin typeface="Times New Roman" pitchFamily="18" charset="0"/>
              </a:rPr>
              <a:t>，</a:t>
            </a:r>
            <a:r>
              <a:rPr lang="en-US" altLang="zh-CN" dirty="0"/>
              <a:t>CNO) </a:t>
            </a:r>
            <a:r>
              <a:rPr lang="en-US" altLang="zh-CN" dirty="0">
                <a:latin typeface="Times New Roman" pitchFamily="18" charset="0"/>
                <a:sym typeface="Symbol" pitchFamily="18" charset="2"/>
              </a:rPr>
              <a:t> </a:t>
            </a:r>
            <a:r>
              <a:rPr lang="en-US" altLang="zh-CN" dirty="0"/>
              <a:t>(SNO</a:t>
            </a:r>
            <a:r>
              <a:rPr lang="zh-CN" altLang="en-US" dirty="0">
                <a:latin typeface="Times New Roman" pitchFamily="18" charset="0"/>
              </a:rPr>
              <a:t>，</a:t>
            </a:r>
            <a:r>
              <a:rPr lang="en-US" altLang="zh-CN" dirty="0"/>
              <a:t>CNO</a:t>
            </a:r>
            <a:r>
              <a:rPr lang="zh-CN" altLang="en-US" dirty="0">
                <a:latin typeface="Times New Roman" pitchFamily="18" charset="0"/>
              </a:rPr>
              <a:t>，</a:t>
            </a:r>
            <a:r>
              <a:rPr lang="en-US" altLang="zh-CN" dirty="0"/>
              <a:t>CNM</a:t>
            </a:r>
            <a:r>
              <a:rPr lang="zh-CN" altLang="en-US" dirty="0">
                <a:latin typeface="Times New Roman" pitchFamily="18" charset="0"/>
              </a:rPr>
              <a:t>，</a:t>
            </a:r>
            <a:r>
              <a:rPr lang="en-US" altLang="zh-CN" dirty="0">
                <a:sym typeface="Symbol" pitchFamily="18" charset="2"/>
              </a:rPr>
              <a:t>T</a:t>
            </a:r>
            <a:r>
              <a:rPr lang="en-US" altLang="zh-CN" dirty="0"/>
              <a:t>NM</a:t>
            </a:r>
            <a:r>
              <a:rPr lang="zh-CN" altLang="en-US" dirty="0">
                <a:latin typeface="Times New Roman" pitchFamily="18" charset="0"/>
              </a:rPr>
              <a:t>，</a:t>
            </a:r>
            <a:r>
              <a:rPr lang="en-US" altLang="zh-CN" dirty="0"/>
              <a:t>ADDR</a:t>
            </a:r>
            <a:r>
              <a:rPr lang="zh-CN" altLang="en-US" dirty="0">
                <a:latin typeface="Times New Roman" pitchFamily="18" charset="0"/>
              </a:rPr>
              <a:t>，</a:t>
            </a:r>
            <a:r>
              <a:rPr lang="en-US" altLang="zh-CN" dirty="0"/>
              <a:t>GRADE )</a:t>
            </a:r>
          </a:p>
          <a:p>
            <a:r>
              <a:rPr lang="en-US" altLang="zh-CN" dirty="0"/>
              <a:t>(SNO</a:t>
            </a:r>
            <a:r>
              <a:rPr lang="zh-CN" altLang="en-US" dirty="0">
                <a:latin typeface="宋体" pitchFamily="2" charset="-122"/>
              </a:rPr>
              <a:t>，</a:t>
            </a:r>
            <a:r>
              <a:rPr lang="en-US" altLang="zh-CN" dirty="0"/>
              <a:t>CNM) </a:t>
            </a:r>
            <a:r>
              <a:rPr lang="en-US" altLang="zh-CN" dirty="0">
                <a:latin typeface="Times New Roman" pitchFamily="18" charset="0"/>
                <a:sym typeface="Symbol" pitchFamily="18" charset="2"/>
              </a:rPr>
              <a:t> </a:t>
            </a:r>
            <a:r>
              <a:rPr lang="en-US" altLang="zh-CN" dirty="0"/>
              <a:t>(SNO</a:t>
            </a:r>
            <a:r>
              <a:rPr lang="zh-CN" altLang="en-US" dirty="0">
                <a:latin typeface="宋体" pitchFamily="2" charset="-122"/>
              </a:rPr>
              <a:t>，</a:t>
            </a:r>
            <a:r>
              <a:rPr lang="en-US" altLang="zh-CN" dirty="0"/>
              <a:t>CNO</a:t>
            </a:r>
            <a:r>
              <a:rPr lang="zh-CN" altLang="en-US" dirty="0">
                <a:latin typeface="宋体" pitchFamily="2" charset="-122"/>
              </a:rPr>
              <a:t>，</a:t>
            </a:r>
            <a:r>
              <a:rPr lang="en-US" altLang="zh-CN" dirty="0"/>
              <a:t>CNM</a:t>
            </a:r>
            <a:r>
              <a:rPr lang="zh-CN" altLang="en-US" dirty="0">
                <a:latin typeface="宋体" pitchFamily="2" charset="-122"/>
              </a:rPr>
              <a:t>，</a:t>
            </a:r>
            <a:r>
              <a:rPr lang="en-US" altLang="zh-CN" dirty="0">
                <a:sym typeface="Symbol" pitchFamily="18" charset="2"/>
              </a:rPr>
              <a:t>T</a:t>
            </a:r>
            <a:r>
              <a:rPr lang="en-US" altLang="zh-CN" dirty="0"/>
              <a:t>NM</a:t>
            </a:r>
            <a:r>
              <a:rPr lang="zh-CN" altLang="en-US" dirty="0">
                <a:latin typeface="宋体" pitchFamily="2" charset="-122"/>
              </a:rPr>
              <a:t>，</a:t>
            </a:r>
            <a:r>
              <a:rPr lang="en-US" altLang="zh-CN" dirty="0"/>
              <a:t>ADDR</a:t>
            </a:r>
            <a:r>
              <a:rPr lang="zh-CN" altLang="en-US" dirty="0">
                <a:latin typeface="宋体" pitchFamily="2" charset="-122"/>
              </a:rPr>
              <a:t>，</a:t>
            </a:r>
            <a:r>
              <a:rPr lang="en-US" altLang="zh-CN" dirty="0"/>
              <a:t>GRADE ) </a:t>
            </a:r>
          </a:p>
        </p:txBody>
      </p:sp>
      <p:graphicFrame>
        <p:nvGraphicFramePr>
          <p:cNvPr id="5122" name="Object 8"/>
          <p:cNvGraphicFramePr>
            <a:graphicFrameLocks noChangeAspect="1"/>
          </p:cNvGraphicFramePr>
          <p:nvPr>
            <p:extLst>
              <p:ext uri="{D42A27DB-BD31-4B8C-83A1-F6EECF244321}">
                <p14:modId xmlns:p14="http://schemas.microsoft.com/office/powerpoint/2010/main" val="2520641853"/>
              </p:ext>
            </p:extLst>
          </p:nvPr>
        </p:nvGraphicFramePr>
        <p:xfrm>
          <a:off x="7413826" y="1348383"/>
          <a:ext cx="1481138" cy="538162"/>
        </p:xfrm>
        <a:graphic>
          <a:graphicData uri="http://schemas.openxmlformats.org/presentationml/2006/ole">
            <mc:AlternateContent xmlns:mc="http://schemas.openxmlformats.org/markup-compatibility/2006">
              <mc:Choice xmlns:v="urn:schemas-microsoft-com:vml" Requires="v">
                <p:oleObj spid="_x0000_s154776" r:id="rId3" imgW="520474" imgH="190417" progId="Equation.3">
                  <p:embed/>
                </p:oleObj>
              </mc:Choice>
              <mc:Fallback>
                <p:oleObj r:id="rId3" imgW="520474" imgH="190417"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3826" y="1348383"/>
                        <a:ext cx="1481138"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0"/>
          <p:cNvGraphicFramePr>
            <a:graphicFrameLocks noChangeAspect="1"/>
          </p:cNvGraphicFramePr>
          <p:nvPr>
            <p:extLst>
              <p:ext uri="{D42A27DB-BD31-4B8C-83A1-F6EECF244321}">
                <p14:modId xmlns:p14="http://schemas.microsoft.com/office/powerpoint/2010/main" val="2117919496"/>
              </p:ext>
            </p:extLst>
          </p:nvPr>
        </p:nvGraphicFramePr>
        <p:xfrm>
          <a:off x="5556920" y="2237498"/>
          <a:ext cx="609600" cy="352425"/>
        </p:xfrm>
        <a:graphic>
          <a:graphicData uri="http://schemas.openxmlformats.org/presentationml/2006/ole">
            <mc:AlternateContent xmlns:mc="http://schemas.openxmlformats.org/markup-compatibility/2006">
              <mc:Choice xmlns:v="urn:schemas-microsoft-com:vml" Requires="v">
                <p:oleObj spid="_x0000_s154777" r:id="rId5" imgW="522732" imgH="181356" progId="Word.Picture.8">
                  <p:embed/>
                </p:oleObj>
              </mc:Choice>
              <mc:Fallback>
                <p:oleObj r:id="rId5" imgW="522732" imgH="181356" progId="Word.Picture.8">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5556920" y="2237498"/>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1"/>
          <p:cNvGraphicFramePr>
            <a:graphicFrameLocks noChangeAspect="1"/>
          </p:cNvGraphicFramePr>
          <p:nvPr>
            <p:extLst>
              <p:ext uri="{D42A27DB-BD31-4B8C-83A1-F6EECF244321}">
                <p14:modId xmlns:p14="http://schemas.microsoft.com/office/powerpoint/2010/main" val="4235349484"/>
              </p:ext>
            </p:extLst>
          </p:nvPr>
        </p:nvGraphicFramePr>
        <p:xfrm>
          <a:off x="1286744" y="2443438"/>
          <a:ext cx="1009650" cy="560387"/>
        </p:xfrm>
        <a:graphic>
          <a:graphicData uri="http://schemas.openxmlformats.org/presentationml/2006/ole">
            <mc:AlternateContent xmlns:mc="http://schemas.openxmlformats.org/markup-compatibility/2006">
              <mc:Choice xmlns:v="urn:schemas-microsoft-com:vml" Requires="v">
                <p:oleObj spid="_x0000_s154778" r:id="rId7" imgW="342751" imgH="190417" progId="Equation.3">
                  <p:embed/>
                </p:oleObj>
              </mc:Choice>
              <mc:Fallback>
                <p:oleObj r:id="rId7" imgW="342751" imgH="190417"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6744" y="2443438"/>
                        <a:ext cx="100965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13"/>
          <p:cNvGraphicFramePr>
            <a:graphicFrameLocks noChangeAspect="1"/>
          </p:cNvGraphicFramePr>
          <p:nvPr>
            <p:extLst>
              <p:ext uri="{D42A27DB-BD31-4B8C-83A1-F6EECF244321}">
                <p14:modId xmlns:p14="http://schemas.microsoft.com/office/powerpoint/2010/main" val="1314144390"/>
              </p:ext>
            </p:extLst>
          </p:nvPr>
        </p:nvGraphicFramePr>
        <p:xfrm>
          <a:off x="899592" y="3364607"/>
          <a:ext cx="609600" cy="352425"/>
        </p:xfrm>
        <a:graphic>
          <a:graphicData uri="http://schemas.openxmlformats.org/presentationml/2006/ole">
            <mc:AlternateContent xmlns:mc="http://schemas.openxmlformats.org/markup-compatibility/2006">
              <mc:Choice xmlns:v="urn:schemas-microsoft-com:vml" Requires="v">
                <p:oleObj spid="_x0000_s154779" r:id="rId9" imgW="522732" imgH="181356" progId="Word.Picture.8">
                  <p:embed/>
                </p:oleObj>
              </mc:Choice>
              <mc:Fallback>
                <p:oleObj r:id="rId9" imgW="522732" imgH="181356" progId="Word.Picture.8">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899592" y="3364607"/>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4"/>
          <p:cNvGraphicFramePr>
            <a:graphicFrameLocks noChangeAspect="1"/>
          </p:cNvGraphicFramePr>
          <p:nvPr>
            <p:extLst>
              <p:ext uri="{D42A27DB-BD31-4B8C-83A1-F6EECF244321}">
                <p14:modId xmlns:p14="http://schemas.microsoft.com/office/powerpoint/2010/main" val="2318004780"/>
              </p:ext>
            </p:extLst>
          </p:nvPr>
        </p:nvGraphicFramePr>
        <p:xfrm>
          <a:off x="5114528" y="3005076"/>
          <a:ext cx="1828800" cy="650875"/>
        </p:xfrm>
        <a:graphic>
          <a:graphicData uri="http://schemas.openxmlformats.org/presentationml/2006/ole">
            <mc:AlternateContent xmlns:mc="http://schemas.openxmlformats.org/markup-compatibility/2006">
              <mc:Choice xmlns:v="urn:schemas-microsoft-com:vml" Requires="v">
                <p:oleObj spid="_x0000_s154780" name="Microsoft 公式 3.0" r:id="rId10" imgW="558558" imgH="203112" progId="Equation.3">
                  <p:embed/>
                </p:oleObj>
              </mc:Choice>
              <mc:Fallback>
                <p:oleObj name="Microsoft 公式 3.0" r:id="rId10" imgW="558558" imgH="203112"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4528" y="3005076"/>
                        <a:ext cx="18288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16"/>
          <p:cNvGraphicFramePr>
            <a:graphicFrameLocks noChangeAspect="1"/>
          </p:cNvGraphicFramePr>
          <p:nvPr/>
        </p:nvGraphicFramePr>
        <p:xfrm>
          <a:off x="6781800" y="4572000"/>
          <a:ext cx="1462088" cy="436563"/>
        </p:xfrm>
        <a:graphic>
          <a:graphicData uri="http://schemas.openxmlformats.org/presentationml/2006/ole">
            <mc:AlternateContent xmlns:mc="http://schemas.openxmlformats.org/markup-compatibility/2006">
              <mc:Choice xmlns:v="urn:schemas-microsoft-com:vml" Requires="v">
                <p:oleObj spid="_x0000_s154781" r:id="rId12" imgW="634725" imgH="190417" progId="Equation.3">
                  <p:embed/>
                </p:oleObj>
              </mc:Choice>
              <mc:Fallback>
                <p:oleObj r:id="rId12" imgW="634725" imgH="190417" progId="Equation.3">
                  <p:embed/>
                  <p:pic>
                    <p:nvPicPr>
                      <p:cNvPr id="0" name="Picture 2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4572000"/>
                        <a:ext cx="14620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19"/>
          <p:cNvGraphicFramePr>
            <a:graphicFrameLocks noChangeAspect="1"/>
          </p:cNvGraphicFramePr>
          <p:nvPr>
            <p:extLst>
              <p:ext uri="{D42A27DB-BD31-4B8C-83A1-F6EECF244321}">
                <p14:modId xmlns:p14="http://schemas.microsoft.com/office/powerpoint/2010/main" val="4217498531"/>
              </p:ext>
            </p:extLst>
          </p:nvPr>
        </p:nvGraphicFramePr>
        <p:xfrm>
          <a:off x="395536" y="1534120"/>
          <a:ext cx="609600" cy="352425"/>
        </p:xfrm>
        <a:graphic>
          <a:graphicData uri="http://schemas.openxmlformats.org/presentationml/2006/ole">
            <mc:AlternateContent xmlns:mc="http://schemas.openxmlformats.org/markup-compatibility/2006">
              <mc:Choice xmlns:v="urn:schemas-microsoft-com:vml" Requires="v">
                <p:oleObj spid="_x0000_s154782" r:id="rId14" imgW="522732" imgH="181356" progId="Word.Picture.8">
                  <p:embed/>
                </p:oleObj>
              </mc:Choice>
              <mc:Fallback>
                <p:oleObj r:id="rId14" imgW="522732" imgH="181356" progId="Word.Picture.8">
                  <p:embed/>
                  <p:pic>
                    <p:nvPicPr>
                      <p:cNvPr id="0" name="Picture 232"/>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395536" y="1534120"/>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AutoShape 20"/>
          <p:cNvSpPr>
            <a:spLocks noChangeArrowheads="1"/>
          </p:cNvSpPr>
          <p:nvPr/>
        </p:nvSpPr>
        <p:spPr bwMode="auto">
          <a:xfrm>
            <a:off x="8459788" y="30686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灯片编号占位符 10"/>
          <p:cNvSpPr>
            <a:spLocks noGrp="1"/>
          </p:cNvSpPr>
          <p:nvPr>
            <p:ph type="sldNum" sz="quarter" idx="12"/>
          </p:nvPr>
        </p:nvSpPr>
        <p:spPr/>
        <p:txBody>
          <a:bodyPr/>
          <a:lstStyle/>
          <a:p>
            <a:pPr>
              <a:defRPr/>
            </a:pPr>
            <a:fld id="{67E2546C-890C-40D1-8814-0D54D108628C}" type="slidenum">
              <a:rPr lang="en-US" altLang="zh-CN" smtClean="0"/>
              <a:pPr>
                <a:defRPr/>
              </a:pPr>
              <a:t>8</a:t>
            </a:fld>
            <a:endParaRPr lang="en-US" altLang="zh-CN"/>
          </a:p>
        </p:txBody>
      </p:sp>
      <p:sp>
        <p:nvSpPr>
          <p:cNvPr id="12" name="圆角矩形标注 11"/>
          <p:cNvSpPr/>
          <p:nvPr/>
        </p:nvSpPr>
        <p:spPr>
          <a:xfrm>
            <a:off x="7317577" y="2092514"/>
            <a:ext cx="1214446" cy="755524"/>
          </a:xfrm>
          <a:prstGeom prst="wedgeRoundRectCallout">
            <a:avLst>
              <a:gd name="adj1" fmla="val 24603"/>
              <a:gd name="adj2" fmla="val -9608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双重</a:t>
            </a:r>
            <a:endParaRPr lang="en-US" altLang="zh-CN" dirty="0"/>
          </a:p>
          <a:p>
            <a:pPr algn="ctr"/>
            <a:r>
              <a:rPr lang="zh-CN" altLang="en-US" dirty="0"/>
              <a:t>影响</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212725" y="650875"/>
            <a:ext cx="1898650" cy="457200"/>
          </a:xfrm>
          <a:prstGeom prst="rect">
            <a:avLst/>
          </a:prstGeom>
          <a:noFill/>
          <a:ln w="9525">
            <a:noFill/>
            <a:miter lim="800000"/>
            <a:headEnd/>
            <a:tailEnd/>
          </a:ln>
        </p:spPr>
        <p:txBody>
          <a:bodyPr wrap="none">
            <a:spAutoFit/>
          </a:bodyPr>
          <a:lstStyle/>
          <a:p>
            <a:r>
              <a:rPr lang="en-US" altLang="zh-CN"/>
              <a:t>2</a:t>
            </a:r>
            <a:r>
              <a:rPr lang="zh-CN" altLang="en-US">
                <a:latin typeface="宋体" pitchFamily="2" charset="-122"/>
              </a:rPr>
              <a:t>、分解</a:t>
            </a:r>
            <a:r>
              <a:rPr lang="en-US" altLang="zh-CN"/>
              <a:t>2</a:t>
            </a:r>
            <a:r>
              <a:rPr lang="zh-CN" altLang="en-US">
                <a:latin typeface="宋体" pitchFamily="2" charset="-122"/>
              </a:rPr>
              <a:t>：</a:t>
            </a:r>
            <a:r>
              <a:rPr lang="zh-CN" altLang="en-US"/>
              <a:t> </a:t>
            </a:r>
          </a:p>
        </p:txBody>
      </p:sp>
      <p:graphicFrame>
        <p:nvGraphicFramePr>
          <p:cNvPr id="27650" name="Object 0"/>
          <p:cNvGraphicFramePr>
            <a:graphicFrameLocks noChangeAspect="1"/>
          </p:cNvGraphicFramePr>
          <p:nvPr/>
        </p:nvGraphicFramePr>
        <p:xfrm>
          <a:off x="1393825" y="1222375"/>
          <a:ext cx="6240463" cy="5392738"/>
        </p:xfrm>
        <a:graphic>
          <a:graphicData uri="http://schemas.openxmlformats.org/presentationml/2006/ole">
            <mc:AlternateContent xmlns:mc="http://schemas.openxmlformats.org/markup-compatibility/2006">
              <mc:Choice xmlns:v="urn:schemas-microsoft-com:vml" Requires="v">
                <p:oleObj spid="_x0000_s27964" name="Document" r:id="rId3" imgW="6240780" imgH="5394960" progId="Word.Document.8">
                  <p:embed/>
                </p:oleObj>
              </mc:Choice>
              <mc:Fallback>
                <p:oleObj name="Document" r:id="rId3" imgW="6240780" imgH="539496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1222375"/>
                        <a:ext cx="6240463" cy="539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AutoShape 4">
            <a:hlinkClick r:id="rId5" action="ppaction://hlinksldjump" highlightClick="1"/>
          </p:cNvPr>
          <p:cNvSpPr>
            <a:spLocks noChangeArrowheads="1"/>
          </p:cNvSpPr>
          <p:nvPr/>
        </p:nvSpPr>
        <p:spPr bwMode="auto">
          <a:xfrm>
            <a:off x="609600" y="6257925"/>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D91254A9-AD2F-4A4F-BB89-1F69CD1CA5D5}" type="slidenum">
              <a:rPr lang="en-US" altLang="zh-CN" smtClean="0"/>
              <a:pPr>
                <a:defRPr/>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304800" y="720725"/>
            <a:ext cx="1898650" cy="457200"/>
          </a:xfrm>
          <a:prstGeom prst="rect">
            <a:avLst/>
          </a:prstGeom>
          <a:noFill/>
          <a:ln w="9525">
            <a:noFill/>
            <a:miter lim="800000"/>
            <a:headEnd/>
            <a:tailEnd/>
          </a:ln>
        </p:spPr>
        <p:txBody>
          <a:bodyPr wrap="none">
            <a:spAutoFit/>
          </a:bodyPr>
          <a:lstStyle/>
          <a:p>
            <a:r>
              <a:rPr lang="en-US" altLang="zh-CN"/>
              <a:t>3</a:t>
            </a:r>
            <a:r>
              <a:rPr lang="zh-CN" altLang="en-US">
                <a:latin typeface="宋体" pitchFamily="2" charset="-122"/>
              </a:rPr>
              <a:t>、分解</a:t>
            </a:r>
            <a:r>
              <a:rPr lang="en-US" altLang="zh-CN"/>
              <a:t>3</a:t>
            </a:r>
            <a:r>
              <a:rPr lang="zh-CN" altLang="en-US">
                <a:latin typeface="宋体" pitchFamily="2" charset="-122"/>
              </a:rPr>
              <a:t>：</a:t>
            </a:r>
            <a:r>
              <a:rPr lang="zh-CN" altLang="en-US"/>
              <a:t> </a:t>
            </a:r>
          </a:p>
        </p:txBody>
      </p:sp>
      <p:graphicFrame>
        <p:nvGraphicFramePr>
          <p:cNvPr id="28674" name="Object 0"/>
          <p:cNvGraphicFramePr>
            <a:graphicFrameLocks noChangeAspect="1"/>
          </p:cNvGraphicFramePr>
          <p:nvPr>
            <p:extLst>
              <p:ext uri="{D42A27DB-BD31-4B8C-83A1-F6EECF244321}">
                <p14:modId xmlns:p14="http://schemas.microsoft.com/office/powerpoint/2010/main" val="2176567354"/>
              </p:ext>
            </p:extLst>
          </p:nvPr>
        </p:nvGraphicFramePr>
        <p:xfrm>
          <a:off x="1374775" y="1316038"/>
          <a:ext cx="6215063" cy="4572000"/>
        </p:xfrm>
        <a:graphic>
          <a:graphicData uri="http://schemas.openxmlformats.org/presentationml/2006/ole">
            <mc:AlternateContent xmlns:mc="http://schemas.openxmlformats.org/markup-compatibility/2006">
              <mc:Choice xmlns:v="urn:schemas-microsoft-com:vml" Requires="v">
                <p:oleObj spid="_x0000_s28988" name="Document" r:id="rId3" imgW="6262683" imgH="4600028" progId="Word.Document.8">
                  <p:embed/>
                </p:oleObj>
              </mc:Choice>
              <mc:Fallback>
                <p:oleObj name="Document" r:id="rId3" imgW="6262683" imgH="4600028" progId="Word.Document.8">
                  <p:embed/>
                  <p:pic>
                    <p:nvPicPr>
                      <p:cNvPr id="0" name="Picture 34"/>
                      <p:cNvPicPr>
                        <a:picLocks noChangeAspect="1" noChangeArrowheads="1"/>
                      </p:cNvPicPr>
                      <p:nvPr/>
                    </p:nvPicPr>
                    <p:blipFill>
                      <a:blip r:embed="rId4"/>
                      <a:srcRect/>
                      <a:stretch>
                        <a:fillRect/>
                      </a:stretch>
                    </p:blipFill>
                    <p:spPr bwMode="auto">
                      <a:xfrm>
                        <a:off x="1374775" y="1316038"/>
                        <a:ext cx="6215063"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AutoShape 4">
            <a:hlinkClick r:id="rId5" action="ppaction://hlinksldjump" highlightClick="1"/>
          </p:cNvPr>
          <p:cNvSpPr>
            <a:spLocks noChangeArrowheads="1"/>
          </p:cNvSpPr>
          <p:nvPr/>
        </p:nvSpPr>
        <p:spPr bwMode="auto">
          <a:xfrm>
            <a:off x="609600" y="6043613"/>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2CEC46CC-8FF2-4835-9C5E-F30C15626806}" type="slidenum">
              <a:rPr lang="en-US" altLang="zh-CN" smtClean="0"/>
              <a:pPr>
                <a:defRPr/>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65125" y="733425"/>
            <a:ext cx="8397875" cy="4893647"/>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、分解</a:t>
            </a:r>
            <a:r>
              <a:rPr lang="en-US" altLang="zh-CN" dirty="0"/>
              <a:t>4</a:t>
            </a:r>
            <a:r>
              <a:rPr lang="zh-CN" altLang="en-US" dirty="0">
                <a:latin typeface="Times New Roman" pitchFamily="18" charset="0"/>
              </a:rPr>
              <a:t>：</a:t>
            </a:r>
            <a:r>
              <a:rPr lang="en-US" altLang="zh-CN" dirty="0"/>
              <a:t>R7</a:t>
            </a: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R8</a:t>
            </a:r>
            <a:r>
              <a:rPr lang="zh-CN" altLang="en-US" dirty="0">
                <a:latin typeface="Times New Roman" pitchFamily="18" charset="0"/>
              </a:rPr>
              <a:t>（</a:t>
            </a:r>
            <a:r>
              <a:rPr lang="en-US" altLang="zh-CN" dirty="0"/>
              <a:t>sdept</a:t>
            </a:r>
            <a:r>
              <a:rPr lang="zh-CN" altLang="en-US" dirty="0">
                <a:latin typeface="Times New Roman" pitchFamily="18" charset="0"/>
              </a:rPr>
              <a:t>）、</a:t>
            </a:r>
            <a:r>
              <a:rPr lang="en-US" altLang="zh-CN" dirty="0"/>
              <a:t>R9</a:t>
            </a:r>
            <a:r>
              <a:rPr lang="zh-CN" altLang="en-US" dirty="0">
                <a:latin typeface="Times New Roman" pitchFamily="18" charset="0"/>
              </a:rPr>
              <a:t>（</a:t>
            </a:r>
            <a:r>
              <a:rPr lang="en-US" altLang="zh-CN" dirty="0"/>
              <a:t>sloc</a:t>
            </a:r>
            <a:r>
              <a:rPr lang="zh-CN" altLang="en-US" dirty="0">
                <a:latin typeface="Times New Roman" pitchFamily="18" charset="0"/>
              </a:rPr>
              <a:t>）</a:t>
            </a:r>
            <a:endParaRPr lang="zh-CN" altLang="en-US" dirty="0"/>
          </a:p>
          <a:p>
            <a:r>
              <a:rPr lang="zh-CN" altLang="en-US" dirty="0">
                <a:latin typeface="宋体" pitchFamily="2" charset="-122"/>
              </a:rPr>
              <a:t>哪种分解正确的呢？</a:t>
            </a:r>
            <a:r>
              <a:rPr lang="zh-CN" altLang="en-US" dirty="0"/>
              <a:t> </a:t>
            </a:r>
          </a:p>
          <a:p>
            <a:endParaRPr lang="zh-CN" altLang="en-US" dirty="0"/>
          </a:p>
          <a:p>
            <a:r>
              <a:rPr lang="en-US" altLang="zh-CN" b="1" dirty="0">
                <a:ea typeface="黑体" pitchFamily="49" charset="-122"/>
              </a:rPr>
              <a:t>6.4.2  </a:t>
            </a:r>
            <a:r>
              <a:rPr lang="zh-CN" altLang="en-US" b="1" dirty="0">
                <a:ea typeface="黑体" pitchFamily="49" charset="-122"/>
              </a:rPr>
              <a:t>分解正确性标准</a:t>
            </a:r>
          </a:p>
          <a:p>
            <a:r>
              <a:rPr lang="en-US" altLang="zh-CN" b="1" dirty="0"/>
              <a:t>6.4.2.1</a:t>
            </a:r>
            <a:r>
              <a:rPr lang="zh-CN" altLang="en-US" b="1" dirty="0">
                <a:latin typeface="Times New Roman" pitchFamily="18" charset="0"/>
              </a:rPr>
              <a:t>、分解具有无损连接性</a:t>
            </a:r>
            <a:endParaRPr lang="zh-CN" altLang="en-US" b="1" dirty="0"/>
          </a:p>
          <a:p>
            <a:r>
              <a:rPr lang="zh-CN" altLang="en-US" dirty="0">
                <a:latin typeface="宋体" pitchFamily="2" charset="-122"/>
              </a:rPr>
              <a:t>定义：任给</a:t>
            </a:r>
            <a:r>
              <a:rPr lang="en-US" altLang="zh-CN" dirty="0"/>
              <a:t>R</a:t>
            </a:r>
            <a:r>
              <a:rPr lang="zh-CN" altLang="en-US" dirty="0">
                <a:latin typeface="宋体" pitchFamily="2" charset="-122"/>
              </a:rPr>
              <a:t>（</a:t>
            </a:r>
            <a:r>
              <a:rPr lang="en-US" altLang="zh-CN" dirty="0"/>
              <a:t>U</a:t>
            </a:r>
            <a:r>
              <a:rPr lang="zh-CN" altLang="en-US" dirty="0">
                <a:latin typeface="宋体" pitchFamily="2" charset="-122"/>
              </a:rPr>
              <a:t>、</a:t>
            </a:r>
            <a:r>
              <a:rPr lang="en-US" altLang="zh-CN" dirty="0"/>
              <a:t>F</a:t>
            </a:r>
            <a:r>
              <a:rPr lang="zh-CN" altLang="en-US" dirty="0">
                <a:latin typeface="宋体" pitchFamily="2" charset="-122"/>
              </a:rPr>
              <a:t>），</a:t>
            </a:r>
            <a:r>
              <a:rPr lang="zh-CN" altLang="en-US" dirty="0">
                <a:latin typeface="Times New Roman" pitchFamily="18" charset="0"/>
                <a:sym typeface="Symbol" pitchFamily="18" charset="2"/>
              </a:rPr>
              <a:t></a:t>
            </a:r>
            <a:r>
              <a:rPr lang="en-US" altLang="zh-CN" dirty="0"/>
              <a:t>={R1</a:t>
            </a:r>
            <a:r>
              <a:rPr lang="zh-CN" altLang="en-US" dirty="0">
                <a:latin typeface="宋体" pitchFamily="2" charset="-122"/>
              </a:rPr>
              <a:t>，</a:t>
            </a:r>
            <a:r>
              <a:rPr lang="en-US" altLang="zh-CN" dirty="0"/>
              <a:t>R2</a:t>
            </a:r>
            <a:r>
              <a:rPr lang="en-US" altLang="zh-CN" dirty="0">
                <a:latin typeface="Times New Roman" pitchFamily="18" charset="0"/>
              </a:rPr>
              <a:t>…</a:t>
            </a:r>
            <a:r>
              <a:rPr lang="zh-CN" altLang="en-US" dirty="0">
                <a:latin typeface="宋体" pitchFamily="2" charset="-122"/>
              </a:rPr>
              <a:t>，</a:t>
            </a:r>
            <a:r>
              <a:rPr lang="en-US" altLang="zh-CN" dirty="0" err="1"/>
              <a:t>Rn</a:t>
            </a:r>
            <a:r>
              <a:rPr lang="en-US" altLang="zh-CN" dirty="0"/>
              <a:t>}</a:t>
            </a:r>
            <a:r>
              <a:rPr lang="zh-CN" altLang="en-US" dirty="0">
                <a:latin typeface="宋体" pitchFamily="2" charset="-122"/>
              </a:rPr>
              <a:t>是</a:t>
            </a:r>
            <a:r>
              <a:rPr lang="en-US" altLang="zh-CN" dirty="0"/>
              <a:t>R</a:t>
            </a:r>
            <a:r>
              <a:rPr lang="zh-CN" altLang="en-US" dirty="0">
                <a:latin typeface="宋体" pitchFamily="2" charset="-122"/>
              </a:rPr>
              <a:t>的一个分解，若对</a:t>
            </a:r>
            <a:r>
              <a:rPr lang="en-US" altLang="zh-CN" dirty="0"/>
              <a:t>R</a:t>
            </a:r>
            <a:r>
              <a:rPr lang="zh-CN" altLang="en-US" dirty="0">
                <a:latin typeface="宋体" pitchFamily="2" charset="-122"/>
              </a:rPr>
              <a:t>的任一满足</a:t>
            </a:r>
            <a:r>
              <a:rPr lang="en-US" altLang="zh-CN" dirty="0"/>
              <a:t>F</a:t>
            </a:r>
            <a:r>
              <a:rPr lang="zh-CN" altLang="en-US" dirty="0">
                <a:latin typeface="宋体" pitchFamily="2" charset="-122"/>
              </a:rPr>
              <a:t>的关系</a:t>
            </a:r>
            <a:r>
              <a:rPr lang="en-US" altLang="zh-CN" dirty="0"/>
              <a:t>r</a:t>
            </a:r>
            <a:r>
              <a:rPr lang="zh-CN" altLang="en-US" dirty="0">
                <a:latin typeface="宋体" pitchFamily="2" charset="-122"/>
              </a:rPr>
              <a:t>都有：</a:t>
            </a:r>
            <a:r>
              <a:rPr lang="zh-CN" altLang="en-US" dirty="0"/>
              <a:t> </a:t>
            </a:r>
          </a:p>
          <a:p>
            <a:pPr algn="just"/>
            <a:r>
              <a:rPr lang="en-US" altLang="zh-CN" dirty="0"/>
              <a:t>r=</a:t>
            </a:r>
            <a:r>
              <a:rPr lang="en-US" altLang="zh-CN" dirty="0">
                <a:latin typeface="Times New Roman" pitchFamily="18" charset="0"/>
              </a:rPr>
              <a:t>π</a:t>
            </a:r>
            <a:r>
              <a:rPr lang="en-US" altLang="zh-CN" baseline="-30000" dirty="0"/>
              <a:t>R1</a:t>
            </a:r>
            <a:r>
              <a:rPr lang="zh-CN" altLang="en-US" dirty="0">
                <a:latin typeface="Times New Roman" pitchFamily="18" charset="0"/>
              </a:rPr>
              <a:t>（</a:t>
            </a:r>
            <a:r>
              <a:rPr lang="en-US" altLang="zh-CN" dirty="0"/>
              <a:t>r</a:t>
            </a:r>
            <a:r>
              <a:rPr lang="zh-CN" altLang="en-US" dirty="0">
                <a:latin typeface="Times New Roman" pitchFamily="18" charset="0"/>
              </a:rPr>
              <a:t>）</a:t>
            </a:r>
            <a:r>
              <a:rPr lang="zh-CN" altLang="en-US" dirty="0">
                <a:latin typeface="Lucida Sans Unicode"/>
              </a:rPr>
              <a:t>⋈</a:t>
            </a:r>
            <a:r>
              <a:rPr lang="zh-CN" altLang="en-US" dirty="0">
                <a:latin typeface="Times New Roman" pitchFamily="18" charset="0"/>
              </a:rPr>
              <a:t> </a:t>
            </a:r>
            <a:r>
              <a:rPr lang="en-US" altLang="zh-CN" dirty="0">
                <a:latin typeface="Times New Roman" pitchFamily="18" charset="0"/>
              </a:rPr>
              <a:t>π</a:t>
            </a:r>
            <a:r>
              <a:rPr lang="en-US" altLang="zh-CN" baseline="-30000" dirty="0"/>
              <a:t>R2</a:t>
            </a:r>
            <a:r>
              <a:rPr lang="zh-CN" altLang="en-US" dirty="0">
                <a:latin typeface="Times New Roman" pitchFamily="18" charset="0"/>
              </a:rPr>
              <a:t>（</a:t>
            </a:r>
            <a:r>
              <a:rPr lang="en-US" altLang="zh-CN" dirty="0"/>
              <a:t>r</a:t>
            </a:r>
            <a:r>
              <a:rPr lang="zh-CN" altLang="en-US" dirty="0">
                <a:latin typeface="Times New Roman" pitchFamily="18" charset="0"/>
              </a:rPr>
              <a:t>）</a:t>
            </a:r>
            <a:r>
              <a:rPr lang="zh-CN" altLang="en-US" dirty="0">
                <a:latin typeface="Lucida Sans Unicode"/>
              </a:rPr>
              <a:t>⋈</a:t>
            </a:r>
            <a:r>
              <a:rPr lang="zh-CN" altLang="en-US" dirty="0">
                <a:latin typeface="Times New Roman" pitchFamily="18" charset="0"/>
              </a:rPr>
              <a:t> </a:t>
            </a:r>
            <a:r>
              <a:rPr lang="en-US" altLang="zh-CN" dirty="0">
                <a:latin typeface="Times New Roman" pitchFamily="18" charset="0"/>
              </a:rPr>
              <a:t>…… </a:t>
            </a:r>
            <a:r>
              <a:rPr lang="en-US" altLang="zh-CN" dirty="0">
                <a:latin typeface="Lucida Sans Unicode"/>
              </a:rPr>
              <a:t>⋈</a:t>
            </a:r>
            <a:r>
              <a:rPr lang="en-US" altLang="zh-CN" dirty="0">
                <a:latin typeface="Times New Roman" pitchFamily="18" charset="0"/>
              </a:rPr>
              <a:t> </a:t>
            </a:r>
            <a:r>
              <a:rPr lang="en-US" altLang="zh-CN" dirty="0" err="1">
                <a:latin typeface="Times New Roman" pitchFamily="18" charset="0"/>
              </a:rPr>
              <a:t>π</a:t>
            </a:r>
            <a:r>
              <a:rPr lang="en-US" altLang="zh-CN" baseline="-30000" dirty="0" err="1"/>
              <a:t>Rn</a:t>
            </a:r>
            <a:r>
              <a:rPr lang="zh-CN" altLang="en-US" dirty="0">
                <a:latin typeface="Times New Roman" pitchFamily="18" charset="0"/>
              </a:rPr>
              <a:t>（</a:t>
            </a:r>
            <a:r>
              <a:rPr lang="en-US" altLang="zh-CN" dirty="0"/>
              <a:t>r</a:t>
            </a:r>
            <a:r>
              <a:rPr lang="zh-CN" altLang="en-US" dirty="0">
                <a:latin typeface="Times New Roman" pitchFamily="18" charset="0"/>
              </a:rPr>
              <a:t>）</a:t>
            </a:r>
            <a:endParaRPr lang="zh-CN" altLang="en-US" dirty="0"/>
          </a:p>
          <a:p>
            <a:pPr algn="just"/>
            <a:r>
              <a:rPr lang="zh-CN" altLang="en-US" dirty="0">
                <a:latin typeface="Times New Roman" pitchFamily="18" charset="0"/>
              </a:rPr>
              <a:t>则称</a:t>
            </a:r>
            <a:r>
              <a:rPr lang="zh-CN" altLang="en-US" dirty="0">
                <a:latin typeface="Times New Roman" pitchFamily="18" charset="0"/>
                <a:sym typeface="Symbol" pitchFamily="18" charset="2"/>
              </a:rPr>
              <a:t></a:t>
            </a:r>
            <a:r>
              <a:rPr lang="zh-CN" altLang="en-US" dirty="0">
                <a:latin typeface="Times New Roman" pitchFamily="18" charset="0"/>
              </a:rPr>
              <a:t>是</a:t>
            </a:r>
            <a:r>
              <a:rPr lang="en-US" altLang="zh-CN" dirty="0"/>
              <a:t>R</a:t>
            </a:r>
            <a:r>
              <a:rPr lang="zh-CN" altLang="en-US" dirty="0">
                <a:latin typeface="Times New Roman" pitchFamily="18" charset="0"/>
              </a:rPr>
              <a:t>满足</a:t>
            </a:r>
            <a:r>
              <a:rPr lang="en-US" altLang="zh-CN" dirty="0"/>
              <a:t>F</a:t>
            </a:r>
            <a:r>
              <a:rPr lang="zh-CN" altLang="en-US" dirty="0">
                <a:latin typeface="Times New Roman" pitchFamily="18" charset="0"/>
              </a:rPr>
              <a:t>的一个</a:t>
            </a:r>
            <a:r>
              <a:rPr lang="zh-CN" altLang="en-US" dirty="0">
                <a:solidFill>
                  <a:srgbClr val="FF0000"/>
                </a:solidFill>
                <a:latin typeface="Times New Roman" pitchFamily="18" charset="0"/>
              </a:rPr>
              <a:t>无损连接分解</a:t>
            </a:r>
            <a:r>
              <a:rPr lang="zh-CN" altLang="en-US" dirty="0">
                <a:latin typeface="Times New Roman" pitchFamily="18" charset="0"/>
              </a:rPr>
              <a:t>。</a:t>
            </a:r>
            <a:endParaRPr lang="zh-CN" altLang="en-US" dirty="0"/>
          </a:p>
          <a:p>
            <a:pPr algn="just"/>
            <a:r>
              <a:rPr lang="zh-CN" altLang="en-US" dirty="0">
                <a:latin typeface="Times New Roman" pitchFamily="18" charset="0"/>
              </a:rPr>
              <a:t>其中：</a:t>
            </a:r>
            <a:endParaRPr lang="zh-CN" altLang="en-US" dirty="0"/>
          </a:p>
          <a:p>
            <a:pPr algn="just"/>
            <a:r>
              <a:rPr lang="en-US" altLang="zh-CN" dirty="0" err="1">
                <a:latin typeface="Times New Roman" pitchFamily="18" charset="0"/>
              </a:rPr>
              <a:t>π</a:t>
            </a:r>
            <a:r>
              <a:rPr lang="en-US" altLang="zh-CN" baseline="-30000" dirty="0" err="1"/>
              <a:t>Rn</a:t>
            </a:r>
            <a:r>
              <a:rPr lang="zh-CN" altLang="en-US" dirty="0">
                <a:latin typeface="Times New Roman" pitchFamily="18" charset="0"/>
              </a:rPr>
              <a:t>：投影</a:t>
            </a:r>
            <a:endParaRPr lang="zh-CN" altLang="en-US" dirty="0"/>
          </a:p>
          <a:p>
            <a:pPr algn="just"/>
            <a:r>
              <a:rPr lang="zh-CN" altLang="en-US" dirty="0">
                <a:latin typeface="Lucida Sans Unicode"/>
              </a:rPr>
              <a:t>⋈</a:t>
            </a:r>
            <a:r>
              <a:rPr lang="zh-CN" altLang="en-US" dirty="0">
                <a:latin typeface="Times New Roman" pitchFamily="18" charset="0"/>
              </a:rPr>
              <a:t>：自然连接运算</a:t>
            </a:r>
            <a:endParaRPr lang="zh-CN" altLang="en-US" dirty="0"/>
          </a:p>
          <a:p>
            <a:r>
              <a:rPr lang="zh-CN" altLang="en-US" dirty="0">
                <a:latin typeface="宋体" pitchFamily="2" charset="-122"/>
              </a:rPr>
              <a:t>可通过自然连接运算还原。</a:t>
            </a:r>
            <a:r>
              <a:rPr lang="zh-CN" altLang="en-US" dirty="0"/>
              <a:t> </a:t>
            </a:r>
          </a:p>
        </p:txBody>
      </p:sp>
      <p:sp>
        <p:nvSpPr>
          <p:cNvPr id="3" name="灯片编号占位符 2"/>
          <p:cNvSpPr>
            <a:spLocks noGrp="1"/>
          </p:cNvSpPr>
          <p:nvPr>
            <p:ph type="sldNum" sz="quarter" idx="12"/>
          </p:nvPr>
        </p:nvSpPr>
        <p:spPr/>
        <p:txBody>
          <a:bodyPr/>
          <a:lstStyle/>
          <a:p>
            <a:pPr>
              <a:defRPr/>
            </a:pPr>
            <a:fld id="{F4996A52-90BF-41FF-8289-93FA827B2CEC}" type="slidenum">
              <a:rPr lang="en-US" altLang="zh-CN" smtClean="0"/>
              <a:pPr>
                <a:defRPr/>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212725" y="698500"/>
            <a:ext cx="8626475" cy="1569660"/>
          </a:xfrm>
          <a:prstGeom prst="rect">
            <a:avLst/>
          </a:prstGeom>
          <a:noFill/>
          <a:ln w="9525">
            <a:noFill/>
            <a:miter lim="800000"/>
            <a:headEnd/>
            <a:tailEnd/>
          </a:ln>
        </p:spPr>
        <p:txBody>
          <a:bodyPr>
            <a:spAutoFit/>
          </a:bodyPr>
          <a:lstStyle/>
          <a:p>
            <a:r>
              <a:rPr lang="en-US" altLang="zh-CN" dirty="0"/>
              <a:t>① </a:t>
            </a:r>
            <a:r>
              <a:rPr lang="zh-CN" altLang="en-US" dirty="0">
                <a:latin typeface="Times New Roman" pitchFamily="18" charset="0"/>
              </a:rPr>
              <a:t>分解</a:t>
            </a:r>
            <a:r>
              <a:rPr lang="en-US" altLang="zh-CN" dirty="0"/>
              <a:t>1</a:t>
            </a:r>
          </a:p>
          <a:p>
            <a:r>
              <a:rPr lang="en-US" altLang="zh-CN" dirty="0"/>
              <a:t>R1 </a:t>
            </a:r>
            <a:r>
              <a:rPr lang="en-US" altLang="zh-CN" dirty="0">
                <a:latin typeface="Lucida Sans Unicode"/>
              </a:rPr>
              <a:t>⋈</a:t>
            </a:r>
            <a:r>
              <a:rPr lang="en-US" altLang="zh-CN" dirty="0"/>
              <a:t>R2=R</a:t>
            </a:r>
          </a:p>
          <a:p>
            <a:r>
              <a:rPr lang="zh-CN" altLang="en-US" dirty="0">
                <a:latin typeface="Times New Roman" pitchFamily="18" charset="0"/>
              </a:rPr>
              <a:t>无损连接分解，不丢失信息（实际是指连接后不多出元祖，多出元祖即丢失原来真实元组集合描述的事实）。</a:t>
            </a:r>
            <a:endParaRPr lang="zh-CN" altLang="en-US" dirty="0"/>
          </a:p>
        </p:txBody>
      </p:sp>
      <p:graphicFrame>
        <p:nvGraphicFramePr>
          <p:cNvPr id="29698" name="Object 3"/>
          <p:cNvGraphicFramePr>
            <a:graphicFrameLocks noChangeAspect="1"/>
          </p:cNvGraphicFramePr>
          <p:nvPr/>
        </p:nvGraphicFramePr>
        <p:xfrm>
          <a:off x="3657600" y="2495550"/>
          <a:ext cx="5105400" cy="4362450"/>
        </p:xfrm>
        <a:graphic>
          <a:graphicData uri="http://schemas.openxmlformats.org/presentationml/2006/ole">
            <mc:AlternateContent xmlns:mc="http://schemas.openxmlformats.org/markup-compatibility/2006">
              <mc:Choice xmlns:v="urn:schemas-microsoft-com:vml" Requires="v">
                <p:oleObj spid="_x0000_s30012" name="Document" r:id="rId3" imgW="6568131" imgH="6044611" progId="Word.Document.8">
                  <p:embed/>
                </p:oleObj>
              </mc:Choice>
              <mc:Fallback>
                <p:oleObj name="Document" r:id="rId3" imgW="6568131" imgH="6044611"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495550"/>
                        <a:ext cx="5105400" cy="436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Rectangle 4"/>
          <p:cNvSpPr>
            <a:spLocks noChangeArrowheads="1"/>
          </p:cNvSpPr>
          <p:nvPr/>
        </p:nvSpPr>
        <p:spPr bwMode="auto">
          <a:xfrm>
            <a:off x="228600" y="2495550"/>
            <a:ext cx="3352800" cy="3527119"/>
          </a:xfrm>
          <a:prstGeom prst="rect">
            <a:avLst/>
          </a:prstGeom>
          <a:noFill/>
          <a:ln w="9525">
            <a:noFill/>
            <a:miter lim="800000"/>
            <a:headEnd/>
            <a:tailEnd/>
          </a:ln>
        </p:spPr>
        <p:txBody>
          <a:bodyPr>
            <a:spAutoFit/>
          </a:bodyPr>
          <a:lstStyle/>
          <a:p>
            <a:pPr>
              <a:spcBef>
                <a:spcPct val="50000"/>
              </a:spcBef>
            </a:pPr>
            <a:r>
              <a:rPr lang="en-US" altLang="zh-CN" dirty="0"/>
              <a:t>② </a:t>
            </a:r>
            <a:r>
              <a:rPr lang="zh-CN" altLang="en-US" dirty="0">
                <a:latin typeface="Times New Roman" pitchFamily="18" charset="0"/>
              </a:rPr>
              <a:t>分解</a:t>
            </a:r>
            <a:r>
              <a:rPr lang="en-US" altLang="zh-CN" dirty="0"/>
              <a:t>2</a:t>
            </a:r>
          </a:p>
          <a:p>
            <a:pPr>
              <a:spcBef>
                <a:spcPct val="50000"/>
              </a:spcBef>
            </a:pPr>
            <a:r>
              <a:rPr lang="en-US" altLang="zh-CN" dirty="0"/>
              <a:t>R3 </a:t>
            </a:r>
            <a:r>
              <a:rPr lang="en-US" altLang="zh-CN" dirty="0">
                <a:latin typeface="Lucida Sans Unicode"/>
              </a:rPr>
              <a:t>⋈</a:t>
            </a:r>
            <a:r>
              <a:rPr lang="en-US" altLang="zh-CN" dirty="0"/>
              <a:t> R4</a:t>
            </a:r>
            <a:r>
              <a:rPr lang="en-US" altLang="zh-CN" dirty="0">
                <a:latin typeface="Times New Roman" pitchFamily="18" charset="0"/>
              </a:rPr>
              <a:t>≠</a:t>
            </a:r>
            <a:r>
              <a:rPr lang="en-US" altLang="zh-CN" dirty="0"/>
              <a:t>R</a:t>
            </a:r>
          </a:p>
          <a:p>
            <a:pPr>
              <a:lnSpc>
                <a:spcPct val="120000"/>
              </a:lnSpc>
              <a:spcBef>
                <a:spcPct val="50000"/>
              </a:spcBef>
            </a:pPr>
            <a:r>
              <a:rPr lang="zh-CN" altLang="en-US" dirty="0">
                <a:solidFill>
                  <a:srgbClr val="FF0000"/>
                </a:solidFill>
                <a:latin typeface="Times New Roman" pitchFamily="18" charset="0"/>
              </a:rPr>
              <a:t>多出三个元组：</a:t>
            </a:r>
            <a:r>
              <a:rPr lang="zh-CN" altLang="en-US" dirty="0">
                <a:solidFill>
                  <a:srgbClr val="3333FF"/>
                </a:solidFill>
                <a:latin typeface="Times New Roman" pitchFamily="18" charset="0"/>
              </a:rPr>
              <a:t>（</a:t>
            </a:r>
            <a:r>
              <a:rPr lang="en-US" altLang="zh-CN" dirty="0">
                <a:solidFill>
                  <a:srgbClr val="3333FF"/>
                </a:solidFill>
              </a:rPr>
              <a:t>9902</a:t>
            </a:r>
            <a:r>
              <a:rPr lang="zh-CN" altLang="en-US" dirty="0">
                <a:solidFill>
                  <a:srgbClr val="3333FF"/>
                </a:solidFill>
                <a:latin typeface="Times New Roman" pitchFamily="18" charset="0"/>
              </a:rPr>
              <a:t>，</a:t>
            </a:r>
            <a:r>
              <a:rPr lang="en-US" altLang="zh-CN" dirty="0">
                <a:solidFill>
                  <a:srgbClr val="3333FF"/>
                </a:solidFill>
              </a:rPr>
              <a:t>D2</a:t>
            </a:r>
            <a:r>
              <a:rPr lang="zh-CN" altLang="en-US" dirty="0">
                <a:solidFill>
                  <a:srgbClr val="3333FF"/>
                </a:solidFill>
                <a:latin typeface="Times New Roman" pitchFamily="18" charset="0"/>
              </a:rPr>
              <a:t>，管理）， （</a:t>
            </a:r>
            <a:r>
              <a:rPr lang="en-US" altLang="zh-CN" dirty="0">
                <a:solidFill>
                  <a:srgbClr val="3333FF"/>
                </a:solidFill>
              </a:rPr>
              <a:t>9904</a:t>
            </a:r>
            <a:r>
              <a:rPr lang="zh-CN" altLang="en-US" dirty="0">
                <a:solidFill>
                  <a:srgbClr val="3333FF"/>
                </a:solidFill>
                <a:latin typeface="Times New Roman" pitchFamily="18" charset="0"/>
              </a:rPr>
              <a:t>，</a:t>
            </a:r>
            <a:r>
              <a:rPr lang="en-US" altLang="zh-CN" dirty="0">
                <a:solidFill>
                  <a:srgbClr val="3333FF"/>
                </a:solidFill>
              </a:rPr>
              <a:t>D2</a:t>
            </a:r>
            <a:r>
              <a:rPr lang="zh-CN" altLang="en-US" dirty="0">
                <a:solidFill>
                  <a:srgbClr val="3333FF"/>
                </a:solidFill>
                <a:latin typeface="Times New Roman" pitchFamily="18" charset="0"/>
              </a:rPr>
              <a:t>，管理），</a:t>
            </a:r>
            <a:endParaRPr lang="zh-CN" altLang="en-US" dirty="0">
              <a:solidFill>
                <a:srgbClr val="3333FF"/>
              </a:solidFill>
            </a:endParaRPr>
          </a:p>
          <a:p>
            <a:pPr>
              <a:lnSpc>
                <a:spcPct val="120000"/>
              </a:lnSpc>
            </a:pPr>
            <a:r>
              <a:rPr lang="zh-CN" altLang="en-US" dirty="0">
                <a:solidFill>
                  <a:srgbClr val="3333FF"/>
                </a:solidFill>
              </a:rPr>
              <a:t>（</a:t>
            </a:r>
            <a:r>
              <a:rPr lang="en-US" altLang="zh-CN" dirty="0">
                <a:solidFill>
                  <a:srgbClr val="3333FF"/>
                </a:solidFill>
              </a:rPr>
              <a:t>9905</a:t>
            </a:r>
            <a:r>
              <a:rPr lang="zh-CN" altLang="en-US" dirty="0">
                <a:solidFill>
                  <a:srgbClr val="3333FF"/>
                </a:solidFill>
              </a:rPr>
              <a:t>，</a:t>
            </a:r>
            <a:r>
              <a:rPr lang="en-US" altLang="zh-CN" dirty="0">
                <a:solidFill>
                  <a:srgbClr val="3333FF"/>
                </a:solidFill>
              </a:rPr>
              <a:t>D2</a:t>
            </a:r>
            <a:r>
              <a:rPr lang="zh-CN" altLang="en-US" dirty="0">
                <a:solidFill>
                  <a:srgbClr val="3333FF"/>
                </a:solidFill>
              </a:rPr>
              <a:t>，电信），</a:t>
            </a:r>
          </a:p>
          <a:p>
            <a:pPr>
              <a:spcBef>
                <a:spcPct val="50000"/>
              </a:spcBef>
            </a:pPr>
            <a:r>
              <a:rPr lang="zh-CN" altLang="en-US" dirty="0">
                <a:latin typeface="Times New Roman" pitchFamily="18" charset="0"/>
              </a:rPr>
              <a:t>不具有无损连接性。</a:t>
            </a:r>
          </a:p>
        </p:txBody>
      </p:sp>
      <p:sp>
        <p:nvSpPr>
          <p:cNvPr id="29701" name="AutoShape 5">
            <a:hlinkClick r:id="rId5" action="ppaction://hlinksldjump" highlightClick="1"/>
          </p:cNvPr>
          <p:cNvSpPr>
            <a:spLocks noChangeArrowheads="1"/>
          </p:cNvSpPr>
          <p:nvPr/>
        </p:nvSpPr>
        <p:spPr bwMode="auto">
          <a:xfrm>
            <a:off x="2057400" y="742950"/>
            <a:ext cx="13716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1</a:t>
            </a:r>
          </a:p>
        </p:txBody>
      </p:sp>
      <p:sp>
        <p:nvSpPr>
          <p:cNvPr id="29702" name="AutoShape 6">
            <a:hlinkClick r:id="rId6" action="ppaction://hlinksldjump" highlightClick="1"/>
          </p:cNvPr>
          <p:cNvSpPr>
            <a:spLocks noChangeArrowheads="1"/>
          </p:cNvSpPr>
          <p:nvPr/>
        </p:nvSpPr>
        <p:spPr bwMode="auto">
          <a:xfrm>
            <a:off x="2057400" y="2495550"/>
            <a:ext cx="14478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2</a:t>
            </a:r>
          </a:p>
        </p:txBody>
      </p:sp>
      <p:sp>
        <p:nvSpPr>
          <p:cNvPr id="7" name="灯片编号占位符 6"/>
          <p:cNvSpPr>
            <a:spLocks noGrp="1"/>
          </p:cNvSpPr>
          <p:nvPr>
            <p:ph type="sldNum" sz="quarter" idx="12"/>
          </p:nvPr>
        </p:nvSpPr>
        <p:spPr/>
        <p:txBody>
          <a:bodyPr/>
          <a:lstStyle/>
          <a:p>
            <a:pPr>
              <a:defRPr/>
            </a:pPr>
            <a:fld id="{148205C3-3503-4287-8F0A-4FCC7A56B492}" type="slidenum">
              <a:rPr lang="en-US" altLang="zh-CN" smtClean="0"/>
              <a:pPr>
                <a:defRPr/>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7"/>
          <p:cNvSpPr>
            <a:spLocks noChangeArrowheads="1"/>
          </p:cNvSpPr>
          <p:nvPr/>
        </p:nvSpPr>
        <p:spPr bwMode="auto">
          <a:xfrm>
            <a:off x="381000" y="781050"/>
            <a:ext cx="8458200" cy="2647950"/>
          </a:xfrm>
          <a:prstGeom prst="rect">
            <a:avLst/>
          </a:prstGeom>
          <a:noFill/>
          <a:ln w="9525">
            <a:noFill/>
            <a:miter lim="800000"/>
            <a:headEnd/>
            <a:tailEnd/>
          </a:ln>
        </p:spPr>
        <p:txBody>
          <a:bodyPr>
            <a:spAutoFit/>
          </a:bodyPr>
          <a:lstStyle/>
          <a:p>
            <a:pPr>
              <a:spcBef>
                <a:spcPct val="50000"/>
              </a:spcBef>
            </a:pPr>
            <a:r>
              <a:rPr lang="en-US" altLang="zh-CN" dirty="0"/>
              <a:t>③ </a:t>
            </a:r>
            <a:r>
              <a:rPr lang="zh-CN" altLang="en-US" dirty="0"/>
              <a:t>分解</a:t>
            </a:r>
            <a:r>
              <a:rPr lang="en-US" altLang="zh-CN" dirty="0"/>
              <a:t>3</a:t>
            </a:r>
          </a:p>
          <a:p>
            <a:pPr>
              <a:spcBef>
                <a:spcPct val="50000"/>
              </a:spcBef>
            </a:pPr>
            <a:r>
              <a:rPr lang="en-US" altLang="zh-CN" dirty="0"/>
              <a:t>R5 </a:t>
            </a:r>
            <a:r>
              <a:rPr lang="en-US" altLang="zh-CN" dirty="0">
                <a:latin typeface="Lucida Sans Unicode"/>
              </a:rPr>
              <a:t>⋈</a:t>
            </a:r>
            <a:r>
              <a:rPr lang="en-US" altLang="zh-CN" dirty="0"/>
              <a:t> R6=R</a:t>
            </a:r>
          </a:p>
          <a:p>
            <a:pPr>
              <a:spcBef>
                <a:spcPct val="50000"/>
              </a:spcBef>
            </a:pPr>
            <a:r>
              <a:rPr lang="zh-CN" altLang="en-US" dirty="0">
                <a:latin typeface="Times New Roman" pitchFamily="18" charset="0"/>
              </a:rPr>
              <a:t>具有无损连接性。</a:t>
            </a:r>
            <a:endParaRPr lang="zh-CN" altLang="en-US" dirty="0"/>
          </a:p>
          <a:p>
            <a:pPr>
              <a:spcBef>
                <a:spcPct val="50000"/>
              </a:spcBef>
            </a:pPr>
            <a:r>
              <a:rPr lang="zh-CN" altLang="en-US" dirty="0"/>
              <a:t>④ </a:t>
            </a:r>
            <a:r>
              <a:rPr lang="zh-CN" altLang="en-US" dirty="0">
                <a:latin typeface="Times New Roman" pitchFamily="18" charset="0"/>
              </a:rPr>
              <a:t>分解</a:t>
            </a:r>
            <a:r>
              <a:rPr lang="en-US" altLang="zh-CN" dirty="0"/>
              <a:t>4</a:t>
            </a:r>
          </a:p>
          <a:p>
            <a:pPr>
              <a:spcBef>
                <a:spcPct val="50000"/>
              </a:spcBef>
            </a:pPr>
            <a:r>
              <a:rPr lang="zh-CN" altLang="en-US" dirty="0">
                <a:latin typeface="宋体" pitchFamily="2" charset="-122"/>
              </a:rPr>
              <a:t>显然不能还原，丢失很多信息。</a:t>
            </a:r>
            <a:r>
              <a:rPr lang="zh-CN" altLang="en-US" dirty="0"/>
              <a:t> </a:t>
            </a:r>
          </a:p>
        </p:txBody>
      </p:sp>
      <p:sp>
        <p:nvSpPr>
          <p:cNvPr id="93187" name="AutoShape 1028">
            <a:hlinkClick r:id="rId2" action="ppaction://hlinksldjump" highlightClick="1"/>
          </p:cNvPr>
          <p:cNvSpPr>
            <a:spLocks noChangeArrowheads="1"/>
          </p:cNvSpPr>
          <p:nvPr/>
        </p:nvSpPr>
        <p:spPr bwMode="auto">
          <a:xfrm>
            <a:off x="2085975" y="828675"/>
            <a:ext cx="14478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3</a:t>
            </a:r>
          </a:p>
        </p:txBody>
      </p:sp>
      <p:sp>
        <p:nvSpPr>
          <p:cNvPr id="4" name="灯片编号占位符 3"/>
          <p:cNvSpPr>
            <a:spLocks noGrp="1"/>
          </p:cNvSpPr>
          <p:nvPr>
            <p:ph type="sldNum" sz="quarter" idx="12"/>
          </p:nvPr>
        </p:nvSpPr>
        <p:spPr/>
        <p:txBody>
          <a:bodyPr/>
          <a:lstStyle/>
          <a:p>
            <a:pPr>
              <a:defRPr/>
            </a:pPr>
            <a:fld id="{6600F924-716C-4B77-B8A7-9CB2F2C7DEEA}" type="slidenum">
              <a:rPr lang="en-US" altLang="zh-CN" smtClean="0"/>
              <a:pPr>
                <a:defRPr/>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212725" y="771525"/>
            <a:ext cx="8626475" cy="6001643"/>
          </a:xfrm>
          <a:prstGeom prst="rect">
            <a:avLst/>
          </a:prstGeom>
          <a:noFill/>
          <a:ln w="9525">
            <a:noFill/>
            <a:miter lim="800000"/>
            <a:headEnd/>
            <a:tailEnd/>
          </a:ln>
        </p:spPr>
        <p:txBody>
          <a:bodyPr>
            <a:spAutoFit/>
          </a:bodyPr>
          <a:lstStyle/>
          <a:p>
            <a:r>
              <a:rPr lang="en-US" altLang="zh-CN" dirty="0"/>
              <a:t>6.2.2.2</a:t>
            </a:r>
            <a:r>
              <a:rPr lang="zh-CN" altLang="en-US" dirty="0">
                <a:latin typeface="Times New Roman" pitchFamily="18" charset="0"/>
              </a:rPr>
              <a:t>、保持函数依赖性质</a:t>
            </a:r>
            <a:endParaRPr lang="zh-CN" altLang="en-US" dirty="0"/>
          </a:p>
          <a:p>
            <a:r>
              <a:rPr lang="zh-CN" altLang="en-US" dirty="0">
                <a:latin typeface="Times New Roman" pitchFamily="18" charset="0"/>
              </a:rPr>
              <a:t>定义：任给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zh-CN" altLang="en-US" dirty="0">
                <a:latin typeface="Times New Roman" pitchFamily="18" charset="0"/>
                <a:sym typeface="Symbol" pitchFamily="18" charset="2"/>
              </a:rPr>
              <a:t></a:t>
            </a:r>
            <a:r>
              <a:rPr lang="en-US" altLang="zh-CN" dirty="0"/>
              <a:t>={R1</a:t>
            </a:r>
            <a:r>
              <a:rPr lang="zh-CN" altLang="en-US" dirty="0">
                <a:latin typeface="Times New Roman" pitchFamily="18" charset="0"/>
              </a:rPr>
              <a:t>，</a:t>
            </a:r>
            <a:r>
              <a:rPr lang="en-US" altLang="zh-CN" dirty="0"/>
              <a:t>R2</a:t>
            </a:r>
            <a:r>
              <a:rPr lang="zh-CN" altLang="en-US" dirty="0">
                <a:latin typeface="Times New Roman" pitchFamily="18" charset="0"/>
              </a:rPr>
              <a:t>，</a:t>
            </a:r>
            <a:r>
              <a:rPr lang="en-US" altLang="zh-CN" dirty="0">
                <a:latin typeface="Times New Roman" pitchFamily="18" charset="0"/>
              </a:rPr>
              <a:t>……</a:t>
            </a:r>
            <a:r>
              <a:rPr lang="en-US" altLang="zh-CN" dirty="0"/>
              <a:t>Rn}</a:t>
            </a:r>
            <a:r>
              <a:rPr lang="zh-CN" altLang="en-US" dirty="0">
                <a:latin typeface="Times New Roman" pitchFamily="18" charset="0"/>
              </a:rPr>
              <a:t>是</a:t>
            </a:r>
            <a:r>
              <a:rPr lang="en-US" altLang="zh-CN" dirty="0"/>
              <a:t>R</a:t>
            </a:r>
            <a:r>
              <a:rPr lang="zh-CN" altLang="en-US" dirty="0">
                <a:latin typeface="Times New Roman" pitchFamily="18" charset="0"/>
              </a:rPr>
              <a:t>的一个分解，若</a:t>
            </a:r>
            <a:r>
              <a:rPr lang="en-US" altLang="zh-CN" dirty="0"/>
              <a:t>F</a:t>
            </a:r>
            <a:r>
              <a:rPr lang="en-US" altLang="zh-CN" dirty="0">
                <a:solidFill>
                  <a:srgbClr val="FF0000"/>
                </a:solidFill>
                <a:latin typeface="Times New Roman" pitchFamily="18" charset="0"/>
                <a:sym typeface="Wingdings" pitchFamily="2" charset="2"/>
              </a:rPr>
              <a:t></a:t>
            </a:r>
            <a:r>
              <a:rPr lang="en-US" altLang="zh-CN" dirty="0">
                <a:latin typeface="Times New Roman" pitchFamily="18" charset="0"/>
              </a:rPr>
              <a:t>π</a:t>
            </a:r>
            <a:r>
              <a:rPr lang="en-US" altLang="zh-CN" baseline="-30000" dirty="0"/>
              <a:t>R1</a:t>
            </a:r>
            <a:r>
              <a:rPr lang="zh-CN" altLang="en-US" dirty="0">
                <a:latin typeface="Times New Roman" pitchFamily="18" charset="0"/>
              </a:rPr>
              <a:t>（</a:t>
            </a:r>
            <a:r>
              <a:rPr lang="en-US" altLang="zh-CN" dirty="0"/>
              <a:t>F1</a:t>
            </a:r>
            <a:r>
              <a:rPr lang="zh-CN" altLang="en-US" dirty="0">
                <a:latin typeface="Times New Roman" pitchFamily="18" charset="0"/>
              </a:rPr>
              <a:t>）∪</a:t>
            </a:r>
            <a:r>
              <a:rPr lang="en-US" altLang="zh-CN" dirty="0">
                <a:latin typeface="Times New Roman" pitchFamily="18" charset="0"/>
              </a:rPr>
              <a:t>π</a:t>
            </a:r>
            <a:r>
              <a:rPr lang="en-US" altLang="zh-CN" baseline="-30000" dirty="0"/>
              <a:t>R2</a:t>
            </a:r>
            <a:r>
              <a:rPr lang="zh-CN" altLang="en-US" dirty="0">
                <a:latin typeface="Times New Roman" pitchFamily="18" charset="0"/>
              </a:rPr>
              <a:t>（</a:t>
            </a:r>
            <a:r>
              <a:rPr lang="en-US" altLang="zh-CN" dirty="0"/>
              <a:t>F2</a:t>
            </a:r>
            <a:r>
              <a:rPr lang="zh-CN" altLang="en-US" dirty="0">
                <a:latin typeface="Times New Roman" pitchFamily="18" charset="0"/>
              </a:rPr>
              <a:t>）∪</a:t>
            </a:r>
            <a:r>
              <a:rPr lang="en-US" altLang="zh-CN" dirty="0">
                <a:latin typeface="Times New Roman" pitchFamily="18" charset="0"/>
              </a:rPr>
              <a:t>……∪π</a:t>
            </a:r>
            <a:r>
              <a:rPr lang="en-US" altLang="zh-CN" baseline="-25000" dirty="0"/>
              <a:t>Rn</a:t>
            </a:r>
            <a:r>
              <a:rPr lang="zh-CN" altLang="en-US" dirty="0">
                <a:latin typeface="Times New Roman" pitchFamily="18" charset="0"/>
              </a:rPr>
              <a:t>（</a:t>
            </a:r>
            <a:r>
              <a:rPr lang="en-US" altLang="zh-CN" dirty="0"/>
              <a:t>Fn</a:t>
            </a:r>
            <a:r>
              <a:rPr lang="zh-CN" altLang="en-US" dirty="0">
                <a:latin typeface="Times New Roman" pitchFamily="18" charset="0"/>
              </a:rPr>
              <a:t>），则称</a:t>
            </a:r>
            <a:r>
              <a:rPr lang="zh-CN" altLang="en-US" dirty="0">
                <a:latin typeface="Times New Roman" pitchFamily="18" charset="0"/>
                <a:sym typeface="Symbol" pitchFamily="18" charset="2"/>
              </a:rPr>
              <a:t></a:t>
            </a:r>
            <a:r>
              <a:rPr lang="zh-CN" altLang="en-US" dirty="0">
                <a:latin typeface="Times New Roman" pitchFamily="18" charset="0"/>
              </a:rPr>
              <a:t>具有</a:t>
            </a:r>
            <a:r>
              <a:rPr lang="zh-CN" altLang="en-US" dirty="0">
                <a:solidFill>
                  <a:srgbClr val="FF0000"/>
                </a:solidFill>
                <a:latin typeface="Times New Roman" pitchFamily="18" charset="0"/>
              </a:rPr>
              <a:t>函数依赖保持性</a:t>
            </a:r>
            <a:r>
              <a:rPr lang="zh-CN" altLang="en-US" dirty="0">
                <a:latin typeface="Times New Roman" pitchFamily="18" charset="0"/>
              </a:rPr>
              <a:t>。</a:t>
            </a:r>
            <a:endParaRPr lang="zh-CN" altLang="en-US" dirty="0"/>
          </a:p>
          <a:p>
            <a:r>
              <a:rPr lang="zh-CN" altLang="en-US" dirty="0"/>
              <a:t>① </a:t>
            </a:r>
            <a:r>
              <a:rPr lang="zh-CN" altLang="en-US" dirty="0">
                <a:latin typeface="Times New Roman" pitchFamily="18" charset="0"/>
              </a:rPr>
              <a:t>分解</a:t>
            </a:r>
            <a:r>
              <a:rPr lang="en-US" altLang="zh-CN" dirty="0"/>
              <a:t>1</a:t>
            </a:r>
          </a:p>
          <a:p>
            <a:r>
              <a:rPr lang="zh-CN" altLang="en-US" dirty="0">
                <a:latin typeface="Times New Roman" pitchFamily="18" charset="0"/>
              </a:rPr>
              <a:t>具有无损性连接性</a:t>
            </a:r>
            <a:endParaRPr lang="zh-CN" altLang="en-US" dirty="0"/>
          </a:p>
          <a:p>
            <a:r>
              <a:rPr lang="zh-CN" altLang="en-US" dirty="0">
                <a:latin typeface="Times New Roman" pitchFamily="18" charset="0"/>
              </a:rPr>
              <a:t>未保持</a:t>
            </a:r>
            <a:r>
              <a:rPr lang="en-US" altLang="zh-CN" dirty="0"/>
              <a:t>fd</a:t>
            </a:r>
            <a:r>
              <a:rPr lang="zh-CN" altLang="en-US" dirty="0">
                <a:latin typeface="Times New Roman" pitchFamily="18" charset="0"/>
              </a:rPr>
              <a:t>（丢失了</a:t>
            </a:r>
            <a:r>
              <a:rPr lang="en-US" altLang="zh-CN" dirty="0"/>
              <a:t>fd</a:t>
            </a:r>
            <a:r>
              <a:rPr lang="zh-CN" altLang="en-US" dirty="0">
                <a:latin typeface="Times New Roman" pitchFamily="18" charset="0"/>
              </a:rPr>
              <a:t>：</a:t>
            </a:r>
            <a:r>
              <a:rPr lang="en-US" altLang="zh-CN" dirty="0"/>
              <a:t>sdept</a:t>
            </a:r>
            <a:r>
              <a:rPr lang="en-US" altLang="zh-CN" dirty="0">
                <a:latin typeface="Times New Roman" pitchFamily="18" charset="0"/>
              </a:rPr>
              <a:t>→</a:t>
            </a:r>
            <a:r>
              <a:rPr lang="en-US" altLang="zh-CN" dirty="0"/>
              <a:t>sloc </a:t>
            </a:r>
            <a:r>
              <a:rPr lang="zh-CN" altLang="en-US" dirty="0">
                <a:latin typeface="Times New Roman" pitchFamily="18" charset="0"/>
              </a:rPr>
              <a:t>）</a:t>
            </a:r>
            <a:endParaRPr lang="zh-CN" altLang="en-US" dirty="0"/>
          </a:p>
          <a:p>
            <a:endParaRPr lang="zh-CN" altLang="en-US" dirty="0"/>
          </a:p>
          <a:p>
            <a:r>
              <a:rPr lang="zh-CN" altLang="en-US" dirty="0"/>
              <a:t>② </a:t>
            </a:r>
            <a:r>
              <a:rPr lang="zh-CN" altLang="en-US" dirty="0">
                <a:latin typeface="Times New Roman" pitchFamily="18" charset="0"/>
              </a:rPr>
              <a:t>分解</a:t>
            </a:r>
            <a:r>
              <a:rPr lang="en-US" altLang="zh-CN" dirty="0"/>
              <a:t>2</a:t>
            </a:r>
          </a:p>
          <a:p>
            <a:r>
              <a:rPr lang="zh-CN" altLang="en-US" dirty="0">
                <a:latin typeface="Times New Roman" pitchFamily="18" charset="0"/>
              </a:rPr>
              <a:t>不具有无损连接性（多出两个元组）</a:t>
            </a:r>
            <a:endParaRPr lang="zh-CN" altLang="en-US" dirty="0"/>
          </a:p>
          <a:p>
            <a:r>
              <a:rPr lang="zh-CN" altLang="en-US" dirty="0">
                <a:latin typeface="Times New Roman" pitchFamily="18" charset="0"/>
              </a:rPr>
              <a:t>未保持</a:t>
            </a:r>
            <a:r>
              <a:rPr lang="en-US" altLang="zh-CN" dirty="0"/>
              <a:t>fd</a:t>
            </a:r>
            <a:r>
              <a:rPr lang="zh-CN" altLang="en-US" dirty="0">
                <a:latin typeface="Times New Roman" pitchFamily="18" charset="0"/>
              </a:rPr>
              <a:t>（丢失了</a:t>
            </a:r>
            <a:r>
              <a:rPr lang="en-US" altLang="zh-CN" dirty="0"/>
              <a:t>fd</a:t>
            </a:r>
            <a:r>
              <a:rPr lang="zh-CN" altLang="en-US" dirty="0">
                <a:latin typeface="Times New Roman" pitchFamily="18" charset="0"/>
              </a:rPr>
              <a:t>：</a:t>
            </a:r>
            <a:r>
              <a:rPr lang="en-US" altLang="zh-CN" dirty="0"/>
              <a:t>sno</a:t>
            </a:r>
            <a:r>
              <a:rPr lang="en-US" altLang="zh-CN" dirty="0">
                <a:latin typeface="Times New Roman" pitchFamily="18" charset="0"/>
              </a:rPr>
              <a:t>→</a:t>
            </a:r>
            <a:r>
              <a:rPr lang="en-US" altLang="zh-CN" dirty="0"/>
              <a:t>sdept</a:t>
            </a:r>
            <a:r>
              <a:rPr lang="zh-CN" altLang="en-US" dirty="0">
                <a:latin typeface="Times New Roman" pitchFamily="18" charset="0"/>
              </a:rPr>
              <a:t>）</a:t>
            </a:r>
            <a:endParaRPr lang="zh-CN" altLang="en-US" dirty="0"/>
          </a:p>
          <a:p>
            <a:endParaRPr lang="zh-CN" altLang="en-US" dirty="0"/>
          </a:p>
          <a:p>
            <a:r>
              <a:rPr lang="zh-CN" altLang="en-US" dirty="0"/>
              <a:t>③ </a:t>
            </a:r>
            <a:r>
              <a:rPr lang="zh-CN" altLang="en-US" dirty="0">
                <a:latin typeface="Times New Roman" pitchFamily="18" charset="0"/>
              </a:rPr>
              <a:t>分解</a:t>
            </a:r>
            <a:r>
              <a:rPr lang="en-US" altLang="zh-CN" dirty="0"/>
              <a:t>3</a:t>
            </a:r>
          </a:p>
          <a:p>
            <a:r>
              <a:rPr lang="zh-CN" altLang="en-US" dirty="0">
                <a:latin typeface="Times New Roman" pitchFamily="18" charset="0"/>
              </a:rPr>
              <a:t>具有无损连接性</a:t>
            </a:r>
            <a:endParaRPr lang="zh-CN" altLang="en-US" dirty="0"/>
          </a:p>
          <a:p>
            <a:r>
              <a:rPr lang="zh-CN" altLang="en-US" dirty="0">
                <a:latin typeface="Times New Roman" pitchFamily="18" charset="0"/>
              </a:rPr>
              <a:t>保持了</a:t>
            </a:r>
            <a:r>
              <a:rPr lang="en-US" altLang="zh-CN" dirty="0"/>
              <a:t>fd</a:t>
            </a:r>
            <a:r>
              <a:rPr lang="zh-CN" altLang="en-US" dirty="0">
                <a:latin typeface="Times New Roman" pitchFamily="18" charset="0"/>
              </a:rPr>
              <a:t>（</a:t>
            </a:r>
            <a:r>
              <a:rPr lang="en-US" altLang="zh-CN" dirty="0"/>
              <a:t>sno</a:t>
            </a:r>
            <a:r>
              <a:rPr lang="en-US" altLang="zh-CN" dirty="0">
                <a:latin typeface="Times New Roman" pitchFamily="18" charset="0"/>
              </a:rPr>
              <a:t>→</a:t>
            </a:r>
            <a:r>
              <a:rPr lang="en-US" altLang="zh-CN" dirty="0"/>
              <a:t>sdept, sdept</a:t>
            </a:r>
            <a:r>
              <a:rPr lang="en-US" altLang="zh-CN" dirty="0">
                <a:latin typeface="Times New Roman" pitchFamily="18" charset="0"/>
              </a:rPr>
              <a:t>→</a:t>
            </a:r>
            <a:r>
              <a:rPr lang="en-US" altLang="zh-CN" dirty="0"/>
              <a:t>sloc,</a:t>
            </a:r>
            <a:r>
              <a:rPr lang="zh-CN" altLang="en-US" dirty="0">
                <a:latin typeface="Times New Roman" pitchFamily="18" charset="0"/>
              </a:rPr>
              <a:t>但</a:t>
            </a:r>
            <a:r>
              <a:rPr lang="en-US" altLang="zh-CN" dirty="0"/>
              <a:t>sdept—/</a:t>
            </a:r>
            <a:r>
              <a:rPr lang="en-US" altLang="zh-CN" dirty="0">
                <a:latin typeface="Times New Roman" pitchFamily="18" charset="0"/>
              </a:rPr>
              <a:t>→</a:t>
            </a:r>
            <a:r>
              <a:rPr lang="en-US" altLang="zh-CN" dirty="0"/>
              <a:t>sno</a:t>
            </a:r>
            <a:r>
              <a:rPr lang="zh-CN" altLang="en-US" dirty="0">
                <a:latin typeface="Times New Roman" pitchFamily="18" charset="0"/>
              </a:rPr>
              <a:t>）</a:t>
            </a:r>
            <a:endParaRPr lang="zh-CN" altLang="en-US" dirty="0"/>
          </a:p>
          <a:p>
            <a:r>
              <a:rPr lang="zh-CN" altLang="en-US" dirty="0">
                <a:latin typeface="Times New Roman" pitchFamily="18" charset="0"/>
              </a:rPr>
              <a:t>即</a:t>
            </a:r>
            <a:r>
              <a:rPr lang="en-US" altLang="zh-CN" dirty="0"/>
              <a:t>sno          sloc</a:t>
            </a:r>
          </a:p>
        </p:txBody>
      </p:sp>
      <p:graphicFrame>
        <p:nvGraphicFramePr>
          <p:cNvPr id="30722" name="Object 0"/>
          <p:cNvGraphicFramePr>
            <a:graphicFrameLocks noChangeAspect="1"/>
          </p:cNvGraphicFramePr>
          <p:nvPr/>
        </p:nvGraphicFramePr>
        <p:xfrm>
          <a:off x="1115616" y="6297612"/>
          <a:ext cx="1009650" cy="560388"/>
        </p:xfrm>
        <a:graphic>
          <a:graphicData uri="http://schemas.openxmlformats.org/presentationml/2006/ole">
            <mc:AlternateContent xmlns:mc="http://schemas.openxmlformats.org/markup-compatibility/2006">
              <mc:Choice xmlns:v="urn:schemas-microsoft-com:vml" Requires="v">
                <p:oleObj spid="_x0000_s31036" r:id="rId3" imgW="342751" imgH="190417" progId="Equation.3">
                  <p:embed/>
                </p:oleObj>
              </mc:Choice>
              <mc:Fallback>
                <p:oleObj r:id="rId3" imgW="342751" imgH="190417"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6297612"/>
                        <a:ext cx="100965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2CD03408-1103-4A78-9A36-76AE4FCF0886}" type="slidenum">
              <a:rPr lang="en-US" altLang="zh-CN" smtClean="0"/>
              <a:pPr>
                <a:defRPr/>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288925" y="757238"/>
            <a:ext cx="8474075" cy="4524315"/>
          </a:xfrm>
          <a:prstGeom prst="rect">
            <a:avLst/>
          </a:prstGeom>
          <a:noFill/>
          <a:ln w="9525">
            <a:noFill/>
            <a:miter lim="800000"/>
            <a:headEnd/>
            <a:tailEnd/>
          </a:ln>
        </p:spPr>
        <p:txBody>
          <a:bodyPr>
            <a:spAutoFit/>
          </a:bodyPr>
          <a:lstStyle/>
          <a:p>
            <a:r>
              <a:rPr lang="en-US" altLang="zh-CN" dirty="0"/>
              <a:t>④ </a:t>
            </a:r>
            <a:r>
              <a:rPr lang="zh-CN" altLang="en-US" dirty="0"/>
              <a:t>分解</a:t>
            </a:r>
            <a:r>
              <a:rPr lang="en-US" altLang="zh-CN" dirty="0"/>
              <a:t>4</a:t>
            </a:r>
          </a:p>
          <a:p>
            <a:r>
              <a:rPr lang="zh-CN" altLang="en-US" dirty="0"/>
              <a:t>不具有无损连接性</a:t>
            </a:r>
          </a:p>
          <a:p>
            <a:r>
              <a:rPr lang="zh-CN" altLang="en-US" dirty="0">
                <a:latin typeface="宋体" pitchFamily="2" charset="-122"/>
              </a:rPr>
              <a:t>未保持</a:t>
            </a:r>
            <a:r>
              <a:rPr lang="en-US" altLang="zh-CN" dirty="0">
                <a:latin typeface="宋体" pitchFamily="2" charset="-122"/>
              </a:rPr>
              <a:t>fd</a:t>
            </a:r>
            <a:r>
              <a:rPr lang="en-US" altLang="zh-CN" dirty="0"/>
              <a:t> </a:t>
            </a:r>
          </a:p>
          <a:p>
            <a:endParaRPr lang="en-US" altLang="zh-CN" dirty="0"/>
          </a:p>
          <a:p>
            <a:r>
              <a:rPr lang="zh-CN" altLang="en-US" b="1" dirty="0">
                <a:solidFill>
                  <a:srgbClr val="3333FF"/>
                </a:solidFill>
              </a:rPr>
              <a:t>分解与连接的基本性质：引理</a:t>
            </a:r>
            <a:r>
              <a:rPr lang="en-US" altLang="zh-CN" b="1" dirty="0">
                <a:solidFill>
                  <a:srgbClr val="3333FF"/>
                </a:solidFill>
              </a:rPr>
              <a:t>6.4</a:t>
            </a:r>
          </a:p>
          <a:p>
            <a:endParaRPr lang="en-US" altLang="zh-CN" dirty="0"/>
          </a:p>
          <a:p>
            <a:pPr algn="just"/>
            <a:r>
              <a:rPr lang="zh-CN" altLang="en-US" b="1" dirty="0">
                <a:ea typeface="黑体" pitchFamily="49" charset="-122"/>
              </a:rPr>
              <a:t>关于正确分解的结论</a:t>
            </a:r>
          </a:p>
          <a:p>
            <a:pPr algn="just"/>
            <a:r>
              <a:rPr lang="en-US" altLang="zh-CN" dirty="0"/>
              <a:t>1</a:t>
            </a:r>
            <a:r>
              <a:rPr lang="zh-CN" altLang="en-US" dirty="0">
                <a:latin typeface="Times New Roman" pitchFamily="18" charset="0"/>
              </a:rPr>
              <a:t>、若仅要求分解具有无损连接性，则分解一定能达到</a:t>
            </a:r>
            <a:r>
              <a:rPr lang="en-US" altLang="zh-CN" dirty="0"/>
              <a:t>4NF</a:t>
            </a:r>
            <a:r>
              <a:rPr lang="zh-CN" altLang="en-US" dirty="0">
                <a:latin typeface="Times New Roman" pitchFamily="18" charset="0"/>
              </a:rPr>
              <a:t>。</a:t>
            </a:r>
            <a:endParaRPr lang="zh-CN" altLang="en-US" dirty="0"/>
          </a:p>
          <a:p>
            <a:pPr algn="just"/>
            <a:r>
              <a:rPr lang="en-US" altLang="zh-CN" dirty="0"/>
              <a:t>2</a:t>
            </a:r>
            <a:r>
              <a:rPr lang="zh-CN" altLang="en-US" dirty="0">
                <a:latin typeface="Times New Roman" pitchFamily="18" charset="0"/>
              </a:rPr>
              <a:t>、若仅要求分解</a:t>
            </a:r>
            <a:r>
              <a:rPr lang="zh-CN" altLang="en-US" dirty="0">
                <a:solidFill>
                  <a:srgbClr val="FF0000"/>
                </a:solidFill>
                <a:latin typeface="Times New Roman" pitchFamily="18" charset="0"/>
              </a:rPr>
              <a:t>保持</a:t>
            </a:r>
            <a:r>
              <a:rPr lang="en-US" altLang="zh-CN" dirty="0">
                <a:solidFill>
                  <a:srgbClr val="FF0000"/>
                </a:solidFill>
              </a:rPr>
              <a:t>fd</a:t>
            </a:r>
            <a:r>
              <a:rPr lang="zh-CN" altLang="en-US" dirty="0">
                <a:latin typeface="Times New Roman" pitchFamily="18" charset="0"/>
              </a:rPr>
              <a:t>，则分解一定能达到</a:t>
            </a:r>
            <a:r>
              <a:rPr lang="en-US" altLang="zh-CN" dirty="0">
                <a:solidFill>
                  <a:srgbClr val="FF0000"/>
                </a:solidFill>
              </a:rPr>
              <a:t>3NF</a:t>
            </a:r>
            <a:r>
              <a:rPr lang="zh-CN" altLang="en-US" dirty="0">
                <a:latin typeface="Times New Roman" pitchFamily="18" charset="0"/>
              </a:rPr>
              <a:t>，但不一定能达到</a:t>
            </a:r>
            <a:r>
              <a:rPr lang="en-US" altLang="zh-CN" dirty="0"/>
              <a:t>BCNF</a:t>
            </a:r>
            <a:r>
              <a:rPr lang="zh-CN" altLang="en-US" dirty="0">
                <a:latin typeface="Times New Roman" pitchFamily="18" charset="0"/>
              </a:rPr>
              <a:t>。</a:t>
            </a:r>
            <a:endParaRPr lang="zh-CN" altLang="en-US" dirty="0"/>
          </a:p>
          <a:p>
            <a:r>
              <a:rPr lang="en-US" altLang="zh-CN" dirty="0"/>
              <a:t>3</a:t>
            </a:r>
            <a:r>
              <a:rPr lang="zh-CN" altLang="en-US" dirty="0">
                <a:latin typeface="宋体" pitchFamily="2" charset="-122"/>
              </a:rPr>
              <a:t>、若既要求分解具有无损连接性，又</a:t>
            </a:r>
            <a:r>
              <a:rPr lang="zh-CN" altLang="en-US" dirty="0">
                <a:solidFill>
                  <a:srgbClr val="FF0000"/>
                </a:solidFill>
                <a:latin typeface="宋体" pitchFamily="2" charset="-122"/>
              </a:rPr>
              <a:t>保持了</a:t>
            </a:r>
            <a:r>
              <a:rPr lang="en-US" altLang="zh-CN" dirty="0">
                <a:solidFill>
                  <a:srgbClr val="FF0000"/>
                </a:solidFill>
              </a:rPr>
              <a:t>fd</a:t>
            </a:r>
            <a:r>
              <a:rPr lang="zh-CN" altLang="en-US" dirty="0">
                <a:latin typeface="宋体" pitchFamily="2" charset="-122"/>
              </a:rPr>
              <a:t>，则分解一定能达到</a:t>
            </a:r>
            <a:r>
              <a:rPr lang="en-US" altLang="zh-CN" dirty="0">
                <a:solidFill>
                  <a:srgbClr val="FF0000"/>
                </a:solidFill>
              </a:rPr>
              <a:t>3NF</a:t>
            </a:r>
            <a:r>
              <a:rPr lang="zh-CN" altLang="en-US" dirty="0">
                <a:latin typeface="宋体" pitchFamily="2" charset="-122"/>
              </a:rPr>
              <a:t>，但不一定能达到</a:t>
            </a:r>
            <a:r>
              <a:rPr lang="en-US" altLang="zh-CN" dirty="0"/>
              <a:t>BCNF</a:t>
            </a:r>
            <a:r>
              <a:rPr lang="zh-CN" altLang="en-US" dirty="0">
                <a:latin typeface="宋体" pitchFamily="2" charset="-122"/>
              </a:rPr>
              <a:t>。</a:t>
            </a:r>
            <a:r>
              <a:rPr lang="zh-CN" altLang="en-US" dirty="0"/>
              <a:t> </a:t>
            </a:r>
          </a:p>
        </p:txBody>
      </p:sp>
      <p:sp>
        <p:nvSpPr>
          <p:cNvPr id="94211" name="AutoShape 3"/>
          <p:cNvSpPr>
            <a:spLocks noChangeArrowheads="1"/>
          </p:cNvSpPr>
          <p:nvPr/>
        </p:nvSpPr>
        <p:spPr bwMode="auto">
          <a:xfrm>
            <a:off x="8027988" y="17653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94B58914-2936-4A1C-BD57-E3B53C3A3C69}" type="slidenum">
              <a:rPr lang="en-US" altLang="zh-CN" smtClean="0"/>
              <a:pPr>
                <a:defRPr/>
              </a:pPr>
              <a:t>86</a:t>
            </a:fld>
            <a:endParaRPr lang="en-US" altLang="zh-CN"/>
          </a:p>
        </p:txBody>
      </p:sp>
      <p:sp>
        <p:nvSpPr>
          <p:cNvPr id="2" name="圆角矩形标注 1"/>
          <p:cNvSpPr/>
          <p:nvPr/>
        </p:nvSpPr>
        <p:spPr>
          <a:xfrm>
            <a:off x="5724128" y="1458976"/>
            <a:ext cx="2200672" cy="612648"/>
          </a:xfrm>
          <a:prstGeom prst="wedgeRoundRectCallout">
            <a:avLst>
              <a:gd name="adj1" fmla="val -71023"/>
              <a:gd name="adj2" fmla="val 800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分解默认有损？</a:t>
            </a:r>
          </a:p>
        </p:txBody>
      </p:sp>
      <p:sp>
        <p:nvSpPr>
          <p:cNvPr id="6" name="圆角矩形标注 5"/>
          <p:cNvSpPr/>
          <p:nvPr/>
        </p:nvSpPr>
        <p:spPr>
          <a:xfrm>
            <a:off x="5868144" y="2331297"/>
            <a:ext cx="2200672" cy="800839"/>
          </a:xfrm>
          <a:prstGeom prst="wedgeRoundRectCallout">
            <a:avLst>
              <a:gd name="adj1" fmla="val -77516"/>
              <a:gd name="adj2" fmla="val -183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分解</a:t>
            </a:r>
            <a:r>
              <a:rPr lang="en-US" altLang="zh-CN" dirty="0"/>
              <a:t>-</a:t>
            </a:r>
            <a:r>
              <a:rPr lang="zh-CN" altLang="en-US" dirty="0"/>
              <a:t>连接操作的幂等？</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14300" y="76200"/>
            <a:ext cx="8915400" cy="1447800"/>
          </a:xfrm>
          <a:prstGeom prst="rect">
            <a:avLst/>
          </a:prstGeom>
          <a:noFill/>
          <a:ln w="9525">
            <a:noFill/>
            <a:miter lim="800000"/>
            <a:headEnd/>
            <a:tailEnd/>
          </a:ln>
        </p:spPr>
        <p:txBody>
          <a:bodyPr anchor="ctr"/>
          <a:lstStyle/>
          <a:p>
            <a:r>
              <a:rPr lang="zh-CN" altLang="en-US" sz="2800" b="1">
                <a:solidFill>
                  <a:schemeClr val="tx2"/>
                </a:solidFill>
              </a:rPr>
              <a:t>无损连接分解检验算法描述</a:t>
            </a:r>
          </a:p>
          <a:p>
            <a:r>
              <a:rPr lang="zh-CN" altLang="en-US" sz="2800" b="1">
                <a:solidFill>
                  <a:schemeClr val="tx2"/>
                </a:solidFill>
              </a:rPr>
              <a:t>（对原关系</a:t>
            </a:r>
            <a:r>
              <a:rPr lang="en-US" altLang="zh-CN" sz="2800" b="1">
                <a:solidFill>
                  <a:schemeClr val="tx2"/>
                </a:solidFill>
              </a:rPr>
              <a:t>n</a:t>
            </a:r>
            <a:r>
              <a:rPr lang="zh-CN" altLang="en-US" sz="2800" b="1">
                <a:solidFill>
                  <a:schemeClr val="tx2"/>
                </a:solidFill>
              </a:rPr>
              <a:t>列，分解为</a:t>
            </a:r>
            <a:r>
              <a:rPr lang="en-US" altLang="zh-CN" sz="2800" b="1">
                <a:solidFill>
                  <a:schemeClr val="tx2"/>
                </a:solidFill>
              </a:rPr>
              <a:t>k</a:t>
            </a:r>
            <a:r>
              <a:rPr lang="zh-CN" altLang="en-US" sz="2800" b="1">
                <a:solidFill>
                  <a:schemeClr val="tx2"/>
                </a:solidFill>
              </a:rPr>
              <a:t>个子关系的情况，构造</a:t>
            </a:r>
            <a:r>
              <a:rPr lang="en-US" altLang="zh-CN" sz="2800" b="1">
                <a:solidFill>
                  <a:schemeClr val="tx2"/>
                </a:solidFill>
              </a:rPr>
              <a:t>n</a:t>
            </a:r>
            <a:r>
              <a:rPr lang="zh-CN" altLang="en-US" sz="2800" b="1">
                <a:solidFill>
                  <a:schemeClr val="tx2"/>
                </a:solidFill>
              </a:rPr>
              <a:t>列</a:t>
            </a:r>
            <a:r>
              <a:rPr lang="en-US" altLang="zh-CN" sz="2800" b="1">
                <a:solidFill>
                  <a:schemeClr val="tx2"/>
                </a:solidFill>
              </a:rPr>
              <a:t>k</a:t>
            </a:r>
            <a:r>
              <a:rPr lang="zh-CN" altLang="en-US" sz="2800" b="1">
                <a:solidFill>
                  <a:schemeClr val="tx2"/>
                </a:solidFill>
              </a:rPr>
              <a:t>行的表</a:t>
            </a:r>
            <a:r>
              <a:rPr lang="en-US" altLang="zh-CN" sz="2800" b="1">
                <a:solidFill>
                  <a:schemeClr val="tx2"/>
                </a:solidFill>
              </a:rPr>
              <a:t>S</a:t>
            </a:r>
            <a:r>
              <a:rPr lang="zh-CN" altLang="en-US" sz="2800" b="1">
                <a:solidFill>
                  <a:schemeClr val="tx2"/>
                </a:solidFill>
              </a:rPr>
              <a:t>），例如：</a:t>
            </a:r>
          </a:p>
        </p:txBody>
      </p:sp>
      <p:graphicFrame>
        <p:nvGraphicFramePr>
          <p:cNvPr id="127018" name="Group 42"/>
          <p:cNvGraphicFramePr>
            <a:graphicFrameLocks noGrp="1"/>
          </p:cNvGraphicFramePr>
          <p:nvPr/>
        </p:nvGraphicFramePr>
        <p:xfrm>
          <a:off x="685800" y="1762125"/>
          <a:ext cx="7924800" cy="2428876"/>
        </p:xfrm>
        <a:graphic>
          <a:graphicData uri="http://schemas.openxmlformats.org/drawingml/2006/table">
            <a:tbl>
              <a:tblPr/>
              <a:tblGrid>
                <a:gridCol w="1584325">
                  <a:extLst>
                    <a:ext uri="{9D8B030D-6E8A-4147-A177-3AD203B41FA5}">
                      <a16:colId xmlns:a16="http://schemas.microsoft.com/office/drawing/2014/main" val="20000"/>
                    </a:ext>
                  </a:extLst>
                </a:gridCol>
                <a:gridCol w="1585913">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gridCol w="1585912">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582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a:t>
                      </a:r>
                      <a:endParaRPr kumimoji="1" lang="en-US"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a:t>
                      </a:r>
                      <a:endParaRPr kumimoji="1" lang="en-US"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1n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a:t>
                      </a:r>
                      <a:endParaRPr kumimoji="1" lang="en-US"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2n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31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a:t>
                      </a:r>
                      <a:endParaRPr kumimoji="1" lang="en-US"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5267" name="Rectangle 37"/>
          <p:cNvSpPr>
            <a:spLocks noChangeArrowheads="1"/>
          </p:cNvSpPr>
          <p:nvPr/>
        </p:nvSpPr>
        <p:spPr bwMode="auto">
          <a:xfrm>
            <a:off x="457200" y="4267200"/>
            <a:ext cx="8305800" cy="2362200"/>
          </a:xfrm>
          <a:prstGeom prst="rect">
            <a:avLst/>
          </a:prstGeom>
          <a:noFill/>
          <a:ln w="9525">
            <a:noFill/>
            <a:miter lim="800000"/>
            <a:headEnd/>
            <a:tailEnd/>
          </a:ln>
        </p:spPr>
        <p:txBody>
          <a:bodyPr/>
          <a:lstStyle/>
          <a:p>
            <a:pPr>
              <a:lnSpc>
                <a:spcPct val="125000"/>
              </a:lnSpc>
              <a:spcBef>
                <a:spcPct val="20000"/>
              </a:spcBef>
              <a:buClr>
                <a:schemeClr val="folHlink"/>
              </a:buClr>
              <a:buSzPct val="70000"/>
              <a:buFont typeface="Wingdings" pitchFamily="2" charset="2"/>
              <a:buNone/>
            </a:pPr>
            <a:r>
              <a:rPr lang="zh-CN" altLang="en-US" dirty="0">
                <a:solidFill>
                  <a:srgbClr val="FF0000"/>
                </a:solidFill>
              </a:rPr>
              <a:t>一行</a:t>
            </a:r>
            <a:r>
              <a:rPr lang="zh-CN" altLang="en-US" dirty="0"/>
              <a:t>：一个子关系    </a:t>
            </a:r>
            <a:r>
              <a:rPr lang="zh-CN" altLang="en-US" dirty="0">
                <a:solidFill>
                  <a:srgbClr val="FF0000"/>
                </a:solidFill>
              </a:rPr>
              <a:t>一列</a:t>
            </a:r>
            <a:r>
              <a:rPr lang="zh-CN" altLang="en-US" dirty="0"/>
              <a:t>：关系的属性</a:t>
            </a:r>
            <a:endParaRPr lang="en-US" altLang="zh-CN" dirty="0"/>
          </a:p>
          <a:p>
            <a:pPr>
              <a:lnSpc>
                <a:spcPct val="125000"/>
              </a:lnSpc>
              <a:spcBef>
                <a:spcPct val="20000"/>
              </a:spcBef>
              <a:buClr>
                <a:schemeClr val="folHlink"/>
              </a:buClr>
              <a:buSzPct val="70000"/>
              <a:buFont typeface="Wingdings" pitchFamily="2" charset="2"/>
              <a:buNone/>
            </a:pPr>
            <a:r>
              <a:rPr lang="zh-CN" altLang="en-US" dirty="0">
                <a:solidFill>
                  <a:srgbClr val="FF0000"/>
                </a:solidFill>
              </a:rPr>
              <a:t>单元格</a:t>
            </a:r>
            <a:r>
              <a:rPr lang="zh-CN" altLang="en-US" dirty="0"/>
              <a:t>：符号</a:t>
            </a:r>
            <a:r>
              <a:rPr lang="en-US" altLang="zh-CN" dirty="0"/>
              <a:t>a</a:t>
            </a:r>
            <a:r>
              <a:rPr lang="zh-CN" altLang="en-US" dirty="0"/>
              <a:t>表示所在列对应的属性包含于所在行对应的子关系，</a:t>
            </a:r>
            <a:r>
              <a:rPr lang="en-US" altLang="zh-CN" dirty="0"/>
              <a:t>b</a:t>
            </a:r>
            <a:r>
              <a:rPr lang="zh-CN" altLang="en-US" dirty="0"/>
              <a:t>则表示不包含。</a:t>
            </a:r>
            <a:endParaRPr lang="en-US" altLang="zh-CN" dirty="0"/>
          </a:p>
          <a:p>
            <a:pPr>
              <a:lnSpc>
                <a:spcPct val="125000"/>
              </a:lnSpc>
              <a:spcBef>
                <a:spcPct val="20000"/>
              </a:spcBef>
              <a:buClr>
                <a:schemeClr val="folHlink"/>
              </a:buClr>
              <a:buSzPct val="70000"/>
              <a:buFont typeface="Wingdings" pitchFamily="2" charset="2"/>
              <a:buNone/>
            </a:pPr>
            <a:r>
              <a:rPr lang="zh-CN" altLang="en-US" dirty="0"/>
              <a:t>符号</a:t>
            </a:r>
            <a:r>
              <a:rPr lang="en-US" altLang="zh-CN" dirty="0"/>
              <a:t>a</a:t>
            </a:r>
            <a:r>
              <a:rPr lang="zh-CN" altLang="en-US" dirty="0"/>
              <a:t>具有单下标，描述属性序号，符号</a:t>
            </a:r>
            <a:r>
              <a:rPr lang="en-US" altLang="zh-CN" dirty="0"/>
              <a:t>b</a:t>
            </a:r>
            <a:r>
              <a:rPr lang="zh-CN" altLang="en-US" dirty="0"/>
              <a:t>具有双下标，描述（子关系序号、属性序号）。</a:t>
            </a:r>
          </a:p>
        </p:txBody>
      </p:sp>
      <p:sp>
        <p:nvSpPr>
          <p:cNvPr id="5" name="灯片编号占位符 4"/>
          <p:cNvSpPr>
            <a:spLocks noGrp="1"/>
          </p:cNvSpPr>
          <p:nvPr>
            <p:ph type="sldNum" sz="quarter" idx="12"/>
          </p:nvPr>
        </p:nvSpPr>
        <p:spPr/>
        <p:txBody>
          <a:bodyPr/>
          <a:lstStyle/>
          <a:p>
            <a:pPr>
              <a:defRPr/>
            </a:pPr>
            <a:fld id="{CFC3ED7E-E987-409E-B994-44F772579B79}" type="slidenum">
              <a:rPr lang="en-US" altLang="zh-CN" smtClean="0"/>
              <a:pPr>
                <a:defRPr/>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ChangeArrowheads="1"/>
          </p:cNvSpPr>
          <p:nvPr/>
        </p:nvSpPr>
        <p:spPr bwMode="auto">
          <a:xfrm>
            <a:off x="114300" y="771525"/>
            <a:ext cx="8915400" cy="457200"/>
          </a:xfrm>
          <a:prstGeom prst="rect">
            <a:avLst/>
          </a:prstGeom>
          <a:noFill/>
          <a:ln w="9525">
            <a:noFill/>
            <a:miter lim="800000"/>
            <a:headEnd/>
            <a:tailEnd/>
          </a:ln>
        </p:spPr>
        <p:txBody>
          <a:bodyPr anchor="ctr"/>
          <a:lstStyle/>
          <a:p>
            <a:r>
              <a:rPr lang="zh-CN" altLang="en-US" sz="2800" b="1">
                <a:solidFill>
                  <a:schemeClr val="tx2"/>
                </a:solidFill>
              </a:rPr>
              <a:t>无损连接分解检验算法描述（先构造</a:t>
            </a:r>
            <a:r>
              <a:rPr lang="en-US" altLang="zh-CN" sz="2800" b="1">
                <a:solidFill>
                  <a:schemeClr val="tx2"/>
                </a:solidFill>
              </a:rPr>
              <a:t>n</a:t>
            </a:r>
            <a:r>
              <a:rPr lang="zh-CN" altLang="en-US" sz="2800" b="1">
                <a:solidFill>
                  <a:schemeClr val="tx2"/>
                </a:solidFill>
              </a:rPr>
              <a:t>列</a:t>
            </a:r>
            <a:r>
              <a:rPr lang="en-US" altLang="zh-CN" sz="2800" b="1">
                <a:solidFill>
                  <a:schemeClr val="tx2"/>
                </a:solidFill>
              </a:rPr>
              <a:t>k</a:t>
            </a:r>
            <a:r>
              <a:rPr lang="zh-CN" altLang="en-US" sz="2800" b="1">
                <a:solidFill>
                  <a:schemeClr val="tx2"/>
                </a:solidFill>
              </a:rPr>
              <a:t>行的表</a:t>
            </a:r>
            <a:r>
              <a:rPr lang="en-US" altLang="zh-CN" sz="2800" b="1">
                <a:solidFill>
                  <a:schemeClr val="tx2"/>
                </a:solidFill>
              </a:rPr>
              <a:t>S</a:t>
            </a:r>
            <a:r>
              <a:rPr lang="zh-CN" altLang="en-US" sz="2800" b="1">
                <a:solidFill>
                  <a:schemeClr val="tx2"/>
                </a:solidFill>
              </a:rPr>
              <a:t>）：</a:t>
            </a:r>
          </a:p>
        </p:txBody>
      </p:sp>
      <p:sp>
        <p:nvSpPr>
          <p:cNvPr id="96259" name="Rectangle 4"/>
          <p:cNvSpPr>
            <a:spLocks noChangeArrowheads="1"/>
          </p:cNvSpPr>
          <p:nvPr/>
        </p:nvSpPr>
        <p:spPr bwMode="auto">
          <a:xfrm>
            <a:off x="304800" y="1152525"/>
            <a:ext cx="7772400" cy="5562600"/>
          </a:xfrm>
          <a:prstGeom prst="rect">
            <a:avLst/>
          </a:prstGeom>
          <a:noFill/>
          <a:ln w="9525">
            <a:noFill/>
            <a:miter lim="800000"/>
            <a:headEnd/>
            <a:tailEnd/>
          </a:ln>
        </p:spPr>
        <p:txBody>
          <a:bodyPr/>
          <a:lstStyle/>
          <a:p>
            <a:pPr marL="342900" indent="-342900">
              <a:lnSpc>
                <a:spcPct val="125000"/>
              </a:lnSpc>
              <a:spcBef>
                <a:spcPct val="20000"/>
              </a:spcBef>
              <a:buClr>
                <a:schemeClr val="folHlink"/>
              </a:buClr>
              <a:buSzPct val="70000"/>
              <a:buFont typeface="Wingdings" pitchFamily="2" charset="2"/>
              <a:buNone/>
            </a:pPr>
            <a:r>
              <a:rPr lang="en-US" altLang="zh-CN" sz="2800" dirty="0"/>
              <a:t>	</a:t>
            </a:r>
            <a:r>
              <a:rPr lang="en-US" altLang="zh-CN" dirty="0"/>
              <a:t>1.</a:t>
            </a:r>
            <a:r>
              <a:rPr lang="zh-CN" altLang="en-US" dirty="0"/>
              <a:t>对</a:t>
            </a:r>
            <a:r>
              <a:rPr lang="en-US" altLang="zh-CN" dirty="0"/>
              <a:t>F</a:t>
            </a:r>
            <a:r>
              <a:rPr lang="zh-CN" altLang="en-US" dirty="0"/>
              <a:t>中每一个函数依赖</a:t>
            </a:r>
            <a:r>
              <a:rPr lang="en-US" altLang="zh-CN" dirty="0"/>
              <a:t>X</a:t>
            </a:r>
            <a:r>
              <a:rPr lang="en-US" altLang="zh-CN" dirty="0">
                <a:sym typeface="Symbol" pitchFamily="18" charset="2"/>
              </a:rPr>
              <a:t></a:t>
            </a:r>
            <a:r>
              <a:rPr lang="en-US" altLang="zh-CN" dirty="0"/>
              <a:t>Y</a:t>
            </a:r>
            <a:r>
              <a:rPr lang="zh-CN" altLang="en-US" dirty="0"/>
              <a:t>，若</a:t>
            </a:r>
            <a:r>
              <a:rPr lang="en-US" altLang="zh-CN" dirty="0"/>
              <a:t>S</a:t>
            </a:r>
            <a:r>
              <a:rPr lang="zh-CN" altLang="en-US" dirty="0"/>
              <a:t>中存在元组	</a:t>
            </a:r>
            <a:r>
              <a:rPr lang="en-US" altLang="zh-CN" dirty="0"/>
              <a:t>t</a:t>
            </a:r>
            <a:r>
              <a:rPr lang="en-US" altLang="zh-CN" baseline="-16000" dirty="0"/>
              <a:t>1</a:t>
            </a:r>
            <a:r>
              <a:rPr lang="zh-CN" altLang="en-US" dirty="0"/>
              <a:t>，</a:t>
            </a:r>
            <a:r>
              <a:rPr lang="en-US" altLang="zh-CN" dirty="0"/>
              <a:t>t</a:t>
            </a:r>
            <a:r>
              <a:rPr lang="en-US" altLang="zh-CN" baseline="-16000" dirty="0"/>
              <a:t>2</a:t>
            </a:r>
            <a:r>
              <a:rPr lang="zh-CN" altLang="en-US" dirty="0"/>
              <a:t>，使得</a:t>
            </a:r>
            <a:r>
              <a:rPr lang="en-US" altLang="zh-CN" dirty="0"/>
              <a:t>t</a:t>
            </a:r>
            <a:r>
              <a:rPr lang="en-US" altLang="zh-CN" baseline="-16000" dirty="0"/>
              <a:t>1</a:t>
            </a:r>
            <a:r>
              <a:rPr lang="en-US" altLang="zh-CN" dirty="0"/>
              <a:t>[X]=t</a:t>
            </a:r>
            <a:r>
              <a:rPr lang="en-US" altLang="zh-CN" baseline="-16000" dirty="0"/>
              <a:t>2</a:t>
            </a:r>
            <a:r>
              <a:rPr lang="en-US" altLang="zh-CN" dirty="0"/>
              <a:t>[X]</a:t>
            </a:r>
            <a:r>
              <a:rPr lang="zh-CN" altLang="en-US" dirty="0"/>
              <a:t>，</a:t>
            </a:r>
            <a:r>
              <a:rPr lang="en-US" altLang="zh-CN" dirty="0"/>
              <a:t>t</a:t>
            </a:r>
            <a:r>
              <a:rPr lang="en-US" altLang="zh-CN" baseline="-16000" dirty="0"/>
              <a:t>1</a:t>
            </a:r>
            <a:r>
              <a:rPr lang="en-US" altLang="zh-CN" dirty="0"/>
              <a:t>[Y]</a:t>
            </a:r>
            <a:r>
              <a:rPr lang="en-US" altLang="zh-CN" dirty="0">
                <a:ea typeface="仿宋_GB2312"/>
                <a:cs typeface="仿宋_GB2312"/>
              </a:rPr>
              <a:t>≠</a:t>
            </a:r>
            <a:r>
              <a:rPr lang="en-US" altLang="zh-CN" dirty="0"/>
              <a:t>t</a:t>
            </a:r>
            <a:r>
              <a:rPr lang="en-US" altLang="zh-CN" baseline="-16000" dirty="0"/>
              <a:t>2</a:t>
            </a:r>
            <a:r>
              <a:rPr lang="en-US" altLang="zh-CN" dirty="0"/>
              <a:t>[Y]</a:t>
            </a:r>
            <a:r>
              <a:rPr lang="zh-CN" altLang="en-US" dirty="0"/>
              <a:t>，则对每一个</a:t>
            </a:r>
            <a:r>
              <a:rPr lang="en-US" altLang="zh-CN" dirty="0">
                <a:sym typeface="Symbol" pitchFamily="18" charset="2"/>
              </a:rPr>
              <a:t>A</a:t>
            </a:r>
            <a:r>
              <a:rPr lang="en-US" altLang="zh-CN" baseline="-16000" dirty="0"/>
              <a:t>i</a:t>
            </a:r>
            <a:r>
              <a:rPr lang="en-US" altLang="zh-CN" dirty="0"/>
              <a:t> </a:t>
            </a:r>
            <a:r>
              <a:rPr lang="en-US" altLang="zh-CN" dirty="0">
                <a:sym typeface="Symbol" pitchFamily="18" charset="2"/>
              </a:rPr>
              <a:t> Y</a:t>
            </a:r>
            <a:r>
              <a:rPr lang="zh-CN" altLang="en-US" dirty="0">
                <a:sym typeface="Symbol" pitchFamily="18" charset="2"/>
              </a:rPr>
              <a:t>：</a:t>
            </a:r>
            <a:endParaRPr lang="zh-CN" altLang="en-US" dirty="0"/>
          </a:p>
          <a:p>
            <a:pPr marL="342900" indent="-342900">
              <a:lnSpc>
                <a:spcPct val="125000"/>
              </a:lnSpc>
              <a:spcBef>
                <a:spcPct val="20000"/>
              </a:spcBef>
              <a:buClr>
                <a:schemeClr val="folHlink"/>
              </a:buClr>
              <a:buSzPct val="70000"/>
              <a:buFont typeface="Wingdings" pitchFamily="2" charset="2"/>
              <a:buNone/>
            </a:pPr>
            <a:r>
              <a:rPr lang="zh-CN" altLang="en-US" dirty="0"/>
              <a:t>		①若</a:t>
            </a:r>
            <a:r>
              <a:rPr lang="en-US" altLang="zh-CN" dirty="0"/>
              <a:t>t</a:t>
            </a:r>
            <a:r>
              <a:rPr lang="en-US" altLang="zh-CN" baseline="-16000" dirty="0"/>
              <a:t>1</a:t>
            </a:r>
            <a:r>
              <a:rPr lang="en-US" altLang="zh-CN" dirty="0"/>
              <a:t>[</a:t>
            </a:r>
            <a:r>
              <a:rPr lang="en-US" altLang="zh-CN" dirty="0">
                <a:sym typeface="Symbol" pitchFamily="18" charset="2"/>
              </a:rPr>
              <a:t>A</a:t>
            </a:r>
            <a:r>
              <a:rPr lang="en-US" altLang="zh-CN" baseline="-16000" dirty="0"/>
              <a:t>i</a:t>
            </a:r>
            <a:r>
              <a:rPr lang="en-US" altLang="zh-CN" dirty="0"/>
              <a:t>]</a:t>
            </a:r>
            <a:r>
              <a:rPr lang="zh-CN" altLang="en-US" dirty="0"/>
              <a:t>，</a:t>
            </a:r>
            <a:r>
              <a:rPr lang="en-US" altLang="zh-CN" dirty="0"/>
              <a:t>t</a:t>
            </a:r>
            <a:r>
              <a:rPr lang="en-US" altLang="zh-CN" baseline="-16000" dirty="0"/>
              <a:t>2</a:t>
            </a:r>
            <a:r>
              <a:rPr lang="en-US" altLang="zh-CN" dirty="0"/>
              <a:t>[</a:t>
            </a:r>
            <a:r>
              <a:rPr lang="en-US" altLang="zh-CN" dirty="0">
                <a:sym typeface="Symbol" pitchFamily="18" charset="2"/>
              </a:rPr>
              <a:t>A</a:t>
            </a:r>
            <a:r>
              <a:rPr lang="en-US" altLang="zh-CN" baseline="-16000" dirty="0"/>
              <a:t>i</a:t>
            </a:r>
            <a:r>
              <a:rPr lang="en-US" altLang="zh-CN" dirty="0"/>
              <a:t>]</a:t>
            </a:r>
            <a:r>
              <a:rPr lang="zh-CN" altLang="en-US" dirty="0"/>
              <a:t>中</a:t>
            </a:r>
            <a:r>
              <a:rPr lang="zh-CN" altLang="en-US" dirty="0">
                <a:solidFill>
                  <a:srgbClr val="FF0000"/>
                </a:solidFill>
              </a:rPr>
              <a:t>有一个等于</a:t>
            </a:r>
            <a:r>
              <a:rPr lang="en-US" altLang="zh-CN" dirty="0">
                <a:solidFill>
                  <a:srgbClr val="FF0000"/>
                </a:solidFill>
              </a:rPr>
              <a:t>a</a:t>
            </a:r>
            <a:r>
              <a:rPr lang="en-US" altLang="zh-CN" baseline="-16000" dirty="0">
                <a:solidFill>
                  <a:srgbClr val="FF0000"/>
                </a:solidFill>
              </a:rPr>
              <a:t>j</a:t>
            </a:r>
            <a:r>
              <a:rPr lang="zh-CN" altLang="en-US" dirty="0"/>
              <a:t>，则另一个也改为</a:t>
            </a:r>
            <a:r>
              <a:rPr lang="en-US" altLang="zh-CN" dirty="0"/>
              <a:t>a</a:t>
            </a:r>
            <a:r>
              <a:rPr lang="en-US" altLang="zh-CN" baseline="-16000" dirty="0"/>
              <a:t>j </a:t>
            </a:r>
            <a:r>
              <a:rPr lang="zh-CN" altLang="en-US" dirty="0"/>
              <a:t>；</a:t>
            </a:r>
          </a:p>
          <a:p>
            <a:pPr marL="342900" indent="-342900">
              <a:lnSpc>
                <a:spcPct val="125000"/>
              </a:lnSpc>
              <a:spcBef>
                <a:spcPct val="20000"/>
              </a:spcBef>
              <a:buClr>
                <a:schemeClr val="folHlink"/>
              </a:buClr>
              <a:buSzPct val="70000"/>
              <a:buFont typeface="Wingdings" pitchFamily="2" charset="2"/>
              <a:buNone/>
            </a:pPr>
            <a:r>
              <a:rPr lang="zh-CN" altLang="en-US" dirty="0"/>
              <a:t>		②若①不成立，则取</a:t>
            </a:r>
            <a:r>
              <a:rPr lang="en-US" altLang="zh-CN" dirty="0"/>
              <a:t>t</a:t>
            </a:r>
            <a:r>
              <a:rPr lang="en-US" altLang="zh-CN" baseline="-16000" dirty="0"/>
              <a:t>1</a:t>
            </a:r>
            <a:r>
              <a:rPr lang="en-US" altLang="zh-CN" dirty="0"/>
              <a:t>[</a:t>
            </a:r>
            <a:r>
              <a:rPr lang="en-US" altLang="zh-CN" dirty="0">
                <a:sym typeface="Symbol" pitchFamily="18" charset="2"/>
              </a:rPr>
              <a:t>A</a:t>
            </a:r>
            <a:r>
              <a:rPr lang="en-US" altLang="zh-CN" baseline="-16000" dirty="0"/>
              <a:t>i</a:t>
            </a:r>
            <a:r>
              <a:rPr lang="en-US" altLang="zh-CN" dirty="0"/>
              <a:t>] = t</a:t>
            </a:r>
            <a:r>
              <a:rPr lang="en-US" altLang="zh-CN" baseline="-16000" dirty="0"/>
              <a:t>2</a:t>
            </a:r>
            <a:r>
              <a:rPr lang="en-US" altLang="zh-CN" dirty="0"/>
              <a:t>[</a:t>
            </a:r>
            <a:r>
              <a:rPr lang="en-US" altLang="zh-CN" dirty="0">
                <a:sym typeface="Symbol" pitchFamily="18" charset="2"/>
              </a:rPr>
              <a:t>A</a:t>
            </a:r>
            <a:r>
              <a:rPr lang="en-US" altLang="zh-CN" baseline="-16000" dirty="0"/>
              <a:t>i</a:t>
            </a:r>
            <a:r>
              <a:rPr lang="en-US" altLang="zh-CN" dirty="0"/>
              <a:t>] </a:t>
            </a:r>
            <a:r>
              <a:rPr lang="zh-CN" altLang="en-US" dirty="0"/>
              <a:t>（</a:t>
            </a:r>
            <a:r>
              <a:rPr lang="en-US" altLang="zh-CN" dirty="0"/>
              <a:t>t</a:t>
            </a:r>
            <a:r>
              <a:rPr lang="en-US" altLang="zh-CN" baseline="-16000" dirty="0"/>
              <a:t>2</a:t>
            </a:r>
            <a:r>
              <a:rPr lang="zh-CN" altLang="en-US" dirty="0"/>
              <a:t>的行号小	于</a:t>
            </a:r>
            <a:r>
              <a:rPr lang="en-US" altLang="zh-CN" dirty="0"/>
              <a:t>t</a:t>
            </a:r>
            <a:r>
              <a:rPr lang="en-US" altLang="zh-CN" baseline="-16000" dirty="0"/>
              <a:t>1</a:t>
            </a:r>
            <a:r>
              <a:rPr lang="zh-CN" altLang="en-US" dirty="0">
                <a:solidFill>
                  <a:srgbClr val="FF0000"/>
                </a:solidFill>
              </a:rPr>
              <a:t>，即统一取行下标最小值</a:t>
            </a:r>
            <a:r>
              <a:rPr lang="zh-CN" altLang="en-US" dirty="0"/>
              <a:t>）。</a:t>
            </a:r>
          </a:p>
          <a:p>
            <a:pPr marL="742950" lvl="1" indent="-285750">
              <a:lnSpc>
                <a:spcPct val="125000"/>
              </a:lnSpc>
              <a:spcBef>
                <a:spcPct val="20000"/>
              </a:spcBef>
              <a:buClr>
                <a:schemeClr val="accent2"/>
              </a:buClr>
              <a:buFont typeface="Wingdings" pitchFamily="2" charset="2"/>
              <a:buNone/>
            </a:pPr>
            <a:r>
              <a:rPr lang="en-US" altLang="zh-CN" dirty="0"/>
              <a:t>2.</a:t>
            </a:r>
            <a:r>
              <a:rPr lang="zh-CN" altLang="en-US" dirty="0"/>
              <a:t>反复执行</a:t>
            </a:r>
            <a:r>
              <a:rPr lang="en-US" altLang="zh-CN" dirty="0"/>
              <a:t>1</a:t>
            </a:r>
            <a:r>
              <a:rPr lang="zh-CN" altLang="en-US" dirty="0"/>
              <a:t>，直至：</a:t>
            </a:r>
          </a:p>
          <a:p>
            <a:pPr marL="742950" lvl="1" indent="-285750">
              <a:lnSpc>
                <a:spcPct val="125000"/>
              </a:lnSpc>
              <a:spcBef>
                <a:spcPct val="20000"/>
              </a:spcBef>
              <a:buClr>
                <a:schemeClr val="accent2"/>
              </a:buClr>
              <a:buFont typeface="Wingdings" pitchFamily="2" charset="2"/>
              <a:buNone/>
            </a:pPr>
            <a:r>
              <a:rPr lang="zh-CN" altLang="en-US" dirty="0"/>
              <a:t>		①</a:t>
            </a:r>
            <a:r>
              <a:rPr lang="en-US" altLang="zh-CN" dirty="0"/>
              <a:t>S</a:t>
            </a:r>
            <a:r>
              <a:rPr lang="zh-CN" altLang="en-US" dirty="0"/>
              <a:t>中出现一行为</a:t>
            </a:r>
            <a:r>
              <a:rPr lang="en-US" altLang="zh-CN" dirty="0"/>
              <a:t>a</a:t>
            </a:r>
            <a:r>
              <a:rPr lang="en-US" altLang="zh-CN" baseline="-16000" dirty="0"/>
              <a:t>1</a:t>
            </a:r>
            <a:r>
              <a:rPr lang="en-US" altLang="zh-CN" dirty="0"/>
              <a:t>, a</a:t>
            </a:r>
            <a:r>
              <a:rPr lang="en-US" altLang="zh-CN" baseline="-16000" dirty="0"/>
              <a:t>2</a:t>
            </a:r>
            <a:r>
              <a:rPr lang="en-US" altLang="zh-CN" dirty="0"/>
              <a:t> , </a:t>
            </a:r>
            <a:r>
              <a:rPr lang="en-US" altLang="zh-CN" dirty="0">
                <a:latin typeface="Times New Roman" pitchFamily="18" charset="0"/>
              </a:rPr>
              <a:t>…</a:t>
            </a:r>
            <a:r>
              <a:rPr lang="en-US" altLang="zh-CN" dirty="0"/>
              <a:t> , a</a:t>
            </a:r>
            <a:r>
              <a:rPr lang="en-US" altLang="zh-CN" baseline="-16000" dirty="0"/>
              <a:t>n</a:t>
            </a:r>
            <a:r>
              <a:rPr lang="en-US" altLang="zh-CN" dirty="0"/>
              <a:t> </a:t>
            </a:r>
            <a:r>
              <a:rPr lang="zh-CN" altLang="en-US" dirty="0"/>
              <a:t>。 </a:t>
            </a:r>
          </a:p>
          <a:p>
            <a:pPr marL="742950" lvl="1" indent="-285750">
              <a:lnSpc>
                <a:spcPct val="125000"/>
              </a:lnSpc>
              <a:spcBef>
                <a:spcPct val="20000"/>
              </a:spcBef>
              <a:buClr>
                <a:schemeClr val="accent2"/>
              </a:buClr>
              <a:buFont typeface="Wingdings" pitchFamily="2" charset="2"/>
              <a:buNone/>
            </a:pPr>
            <a:r>
              <a:rPr lang="zh-CN" altLang="en-US" dirty="0"/>
              <a:t>		② </a:t>
            </a:r>
            <a:r>
              <a:rPr lang="en-US" altLang="zh-CN" dirty="0"/>
              <a:t>S</a:t>
            </a:r>
            <a:r>
              <a:rPr lang="zh-CN" altLang="en-US" dirty="0"/>
              <a:t>不再发生变化，且没有一行为</a:t>
            </a:r>
            <a:r>
              <a:rPr lang="en-US" altLang="zh-CN" dirty="0"/>
              <a:t>a</a:t>
            </a:r>
            <a:r>
              <a:rPr lang="en-US" altLang="zh-CN" baseline="-16000" dirty="0"/>
              <a:t>1</a:t>
            </a:r>
            <a:r>
              <a:rPr lang="en-US" altLang="zh-CN" dirty="0"/>
              <a:t>, </a:t>
            </a:r>
            <a:r>
              <a:rPr lang="en-US" altLang="zh-CN" dirty="0">
                <a:latin typeface="Times New Roman" pitchFamily="18" charset="0"/>
              </a:rPr>
              <a:t>…</a:t>
            </a:r>
            <a:r>
              <a:rPr lang="en-US" altLang="zh-CN" dirty="0"/>
              <a:t> , a</a:t>
            </a:r>
            <a:r>
              <a:rPr lang="en-US" altLang="zh-CN" baseline="-16000" dirty="0"/>
              <a:t>n</a:t>
            </a:r>
            <a:r>
              <a:rPr lang="zh-CN" altLang="en-US" dirty="0"/>
              <a:t>。</a:t>
            </a:r>
          </a:p>
          <a:p>
            <a:pPr marL="742950" lvl="1" indent="-285750">
              <a:lnSpc>
                <a:spcPct val="125000"/>
              </a:lnSpc>
              <a:spcBef>
                <a:spcPct val="20000"/>
              </a:spcBef>
              <a:buClr>
                <a:schemeClr val="accent2"/>
              </a:buClr>
              <a:buFont typeface="Wingdings" pitchFamily="2" charset="2"/>
              <a:buNone/>
            </a:pPr>
            <a:r>
              <a:rPr lang="zh-CN" altLang="en-US" dirty="0"/>
              <a:t>	在①情况下， </a:t>
            </a:r>
            <a:r>
              <a:rPr lang="zh-CN" altLang="en-US" dirty="0">
                <a:sym typeface="Symbol" pitchFamily="18" charset="2"/>
              </a:rPr>
              <a:t></a:t>
            </a:r>
            <a:r>
              <a:rPr lang="zh-CN" altLang="en-US" dirty="0"/>
              <a:t>为无损分解，否则为有损分解。	</a:t>
            </a:r>
          </a:p>
        </p:txBody>
      </p:sp>
      <p:sp>
        <p:nvSpPr>
          <p:cNvPr id="4" name="灯片编号占位符 3"/>
          <p:cNvSpPr>
            <a:spLocks noGrp="1"/>
          </p:cNvSpPr>
          <p:nvPr>
            <p:ph type="sldNum" sz="quarter" idx="12"/>
          </p:nvPr>
        </p:nvSpPr>
        <p:spPr/>
        <p:txBody>
          <a:bodyPr/>
          <a:lstStyle/>
          <a:p>
            <a:pPr>
              <a:defRPr/>
            </a:pPr>
            <a:fld id="{99465664-4D83-4D6E-9065-377E1DD595B9}" type="slidenum">
              <a:rPr lang="en-US" altLang="zh-CN" smtClean="0"/>
              <a:pPr>
                <a:defRPr/>
              </a:pPr>
              <a:t>88</a:t>
            </a:fld>
            <a:endParaRPr lang="en-US" altLang="zh-CN"/>
          </a:p>
        </p:txBody>
      </p:sp>
      <p:sp>
        <p:nvSpPr>
          <p:cNvPr id="2" name="圆角矩形标注 1"/>
          <p:cNvSpPr/>
          <p:nvPr/>
        </p:nvSpPr>
        <p:spPr>
          <a:xfrm>
            <a:off x="8077200" y="3052953"/>
            <a:ext cx="914400" cy="612648"/>
          </a:xfrm>
          <a:prstGeom prst="wedgeRoundRectCallout">
            <a:avLst>
              <a:gd name="adj1" fmla="val -155885"/>
              <a:gd name="adj2" fmla="val -128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变</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6" name="圆角矩形标注 5"/>
          <p:cNvSpPr/>
          <p:nvPr/>
        </p:nvSpPr>
        <p:spPr>
          <a:xfrm>
            <a:off x="8033208" y="4293096"/>
            <a:ext cx="914400" cy="612648"/>
          </a:xfrm>
          <a:prstGeom prst="wedgeRoundRectCallout">
            <a:avLst>
              <a:gd name="adj1" fmla="val -150730"/>
              <a:gd name="adj2" fmla="val -636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变</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 calcmode="lin" valueType="num">
                                      <p:cBhvr additive="base">
                                        <p:cTn id="7"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59">
                                            <p:txEl>
                                              <p:pRg st="2" end="2"/>
                                            </p:txEl>
                                          </p:spTgt>
                                        </p:tgtEl>
                                        <p:attrNameLst>
                                          <p:attrName>style.visibility</p:attrName>
                                        </p:attrNameLst>
                                      </p:cBhvr>
                                      <p:to>
                                        <p:strVal val="visible"/>
                                      </p:to>
                                    </p:set>
                                    <p:anim calcmode="lin" valueType="num">
                                      <p:cBhvr additive="base">
                                        <p:cTn id="13"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anim calcmode="lin" valueType="num">
                                      <p:cBhvr additive="base">
                                        <p:cTn id="19"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259">
                                            <p:txEl>
                                              <p:pRg st="4" end="4"/>
                                            </p:txEl>
                                          </p:spTgt>
                                        </p:tgtEl>
                                        <p:attrNameLst>
                                          <p:attrName>style.visibility</p:attrName>
                                        </p:attrNameLst>
                                      </p:cBhvr>
                                      <p:to>
                                        <p:strVal val="visible"/>
                                      </p:to>
                                    </p:set>
                                    <p:anim calcmode="lin" valueType="num">
                                      <p:cBhvr additive="base">
                                        <p:cTn id="25"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6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6259">
                                            <p:txEl>
                                              <p:pRg st="5" end="5"/>
                                            </p:txEl>
                                          </p:spTgt>
                                        </p:tgtEl>
                                        <p:attrNameLst>
                                          <p:attrName>style.visibility</p:attrName>
                                        </p:attrNameLst>
                                      </p:cBhvr>
                                      <p:to>
                                        <p:strVal val="visible"/>
                                      </p:to>
                                    </p:set>
                                    <p:anim calcmode="lin" valueType="num">
                                      <p:cBhvr additive="base">
                                        <p:cTn id="31"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6259">
                                            <p:txEl>
                                              <p:pRg st="6" end="6"/>
                                            </p:txEl>
                                          </p:spTgt>
                                        </p:tgtEl>
                                        <p:attrNameLst>
                                          <p:attrName>style.visibility</p:attrName>
                                        </p:attrNameLst>
                                      </p:cBhvr>
                                      <p:to>
                                        <p:strVal val="visible"/>
                                      </p:to>
                                    </p:set>
                                    <p:anim calcmode="lin" valueType="num">
                                      <p:cBhvr additive="base">
                                        <p:cTn id="37"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uiExpand="1" build="p" bldLvl="2"/>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12725" y="884238"/>
            <a:ext cx="8702675" cy="2830512"/>
          </a:xfrm>
          <a:prstGeom prst="rect">
            <a:avLst/>
          </a:prstGeom>
          <a:noFill/>
          <a:ln w="9525">
            <a:noFill/>
            <a:miter lim="800000"/>
            <a:headEnd/>
            <a:tailEnd/>
          </a:ln>
        </p:spPr>
        <p:txBody>
          <a:bodyPr>
            <a:spAutoFit/>
          </a:bodyPr>
          <a:lstStyle/>
          <a:p>
            <a:r>
              <a:rPr lang="zh-CN" altLang="en-US" dirty="0"/>
              <a:t>每执行一次步骤</a:t>
            </a:r>
            <a:r>
              <a:rPr lang="en-US" altLang="zh-CN" dirty="0"/>
              <a:t>1</a:t>
            </a:r>
            <a:r>
              <a:rPr lang="zh-CN" altLang="en-US" dirty="0"/>
              <a:t>，表中的符号至少减少一个，表中符号有限，故算法执行能够在有效时间内完成。</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定理</a:t>
            </a:r>
            <a:r>
              <a:rPr lang="en-US" altLang="zh-CN" dirty="0">
                <a:latin typeface="Arial" pitchFamily="34" charset="0"/>
                <a:sym typeface="Symbol" pitchFamily="18" charset="2"/>
              </a:rPr>
              <a:t>6.4</a:t>
            </a:r>
            <a:r>
              <a:rPr lang="zh-CN" altLang="en-US" dirty="0">
                <a:latin typeface="Arial" pitchFamily="34" charset="0"/>
                <a:sym typeface="Symbol" pitchFamily="18" charset="2"/>
              </a:rPr>
              <a:t>： </a:t>
            </a:r>
            <a:r>
              <a:rPr lang="zh-CN" altLang="en-US" dirty="0">
                <a:sym typeface="Symbol" pitchFamily="18" charset="2"/>
              </a:rPr>
              <a:t></a:t>
            </a:r>
            <a:r>
              <a:rPr lang="zh-CN" altLang="en-US" dirty="0"/>
              <a:t>为无损分解的充要条件是</a:t>
            </a:r>
            <a:r>
              <a:rPr lang="en-US" altLang="zh-CN" dirty="0"/>
              <a:t>S</a:t>
            </a:r>
            <a:r>
              <a:rPr lang="zh-CN" altLang="en-US" dirty="0"/>
              <a:t>中出现一行为</a:t>
            </a:r>
            <a:r>
              <a:rPr lang="en-US" altLang="zh-CN" dirty="0"/>
              <a:t>a</a:t>
            </a:r>
            <a:r>
              <a:rPr lang="en-US" altLang="zh-CN" baseline="-16000" dirty="0"/>
              <a:t>1</a:t>
            </a:r>
            <a:r>
              <a:rPr lang="en-US" altLang="zh-CN" dirty="0"/>
              <a:t>, a</a:t>
            </a:r>
            <a:r>
              <a:rPr lang="en-US" altLang="zh-CN" baseline="-16000" dirty="0"/>
              <a:t>2</a:t>
            </a:r>
            <a:r>
              <a:rPr lang="en-US" altLang="zh-CN" dirty="0"/>
              <a:t> , </a:t>
            </a:r>
            <a:r>
              <a:rPr lang="en-US" altLang="zh-CN" dirty="0">
                <a:latin typeface="Times New Roman" pitchFamily="18" charset="0"/>
              </a:rPr>
              <a:t>…</a:t>
            </a:r>
            <a:r>
              <a:rPr lang="en-US" altLang="zh-CN" dirty="0"/>
              <a:t> , a</a:t>
            </a:r>
            <a:r>
              <a:rPr lang="en-US" altLang="zh-CN" baseline="-16000" dirty="0"/>
              <a:t>n</a:t>
            </a:r>
            <a:r>
              <a:rPr lang="en-US" altLang="zh-CN" dirty="0"/>
              <a:t> </a:t>
            </a:r>
            <a:r>
              <a:rPr lang="zh-CN" altLang="en-US" dirty="0"/>
              <a:t>。 </a:t>
            </a:r>
          </a:p>
        </p:txBody>
      </p:sp>
      <p:sp>
        <p:nvSpPr>
          <p:cNvPr id="3" name="灯片编号占位符 2"/>
          <p:cNvSpPr>
            <a:spLocks noGrp="1"/>
          </p:cNvSpPr>
          <p:nvPr>
            <p:ph type="sldNum" sz="quarter" idx="12"/>
          </p:nvPr>
        </p:nvSpPr>
        <p:spPr/>
        <p:txBody>
          <a:bodyPr/>
          <a:lstStyle/>
          <a:p>
            <a:pPr>
              <a:defRPr/>
            </a:pPr>
            <a:fld id="{536F19E4-CA5A-47B8-8DBD-0673E431AEF9}" type="slidenum">
              <a:rPr lang="en-US" altLang="zh-CN" smtClean="0"/>
              <a:pPr>
                <a:defRPr/>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88925" y="757238"/>
            <a:ext cx="8474075" cy="3785652"/>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2. </a:t>
            </a:r>
            <a:r>
              <a:rPr lang="zh-CN" altLang="en-US" b="1" dirty="0">
                <a:latin typeface="Arial" pitchFamily="34" charset="0"/>
                <a:ea typeface="黑体" pitchFamily="49" charset="-122"/>
              </a:rPr>
              <a:t>主码</a:t>
            </a:r>
            <a:r>
              <a:rPr lang="zh-CN" altLang="en-US" b="1" dirty="0">
                <a:latin typeface="Arial" pitchFamily="34" charset="0"/>
                <a:cs typeface="Arial" pitchFamily="34" charset="0"/>
              </a:rPr>
              <a:t> </a:t>
            </a:r>
            <a:r>
              <a:rPr lang="en-US" altLang="zh-CN" b="1" dirty="0">
                <a:latin typeface="Arial" pitchFamily="34" charset="0"/>
                <a:cs typeface="Arial" pitchFamily="34" charset="0"/>
              </a:rPr>
              <a:t>(Primary Key)</a:t>
            </a:r>
          </a:p>
          <a:p>
            <a:r>
              <a:rPr lang="zh-CN" altLang="en-US" dirty="0">
                <a:latin typeface="Times New Roman" pitchFamily="18" charset="0"/>
              </a:rPr>
              <a:t>定义：任选候选码之一。</a:t>
            </a:r>
            <a:endParaRPr lang="zh-CN" altLang="en-US" dirty="0"/>
          </a:p>
          <a:p>
            <a:r>
              <a:rPr lang="en-US" altLang="zh-CN" b="1" dirty="0">
                <a:latin typeface="Arial" pitchFamily="34" charset="0"/>
                <a:cs typeface="Arial" pitchFamily="34" charset="0"/>
              </a:rPr>
              <a:t>3. </a:t>
            </a:r>
            <a:r>
              <a:rPr lang="zh-CN" altLang="en-US" b="1" dirty="0">
                <a:latin typeface="Arial" pitchFamily="34" charset="0"/>
                <a:ea typeface="黑体" pitchFamily="49" charset="-122"/>
              </a:rPr>
              <a:t>主属性</a:t>
            </a:r>
            <a:endParaRPr lang="zh-CN" altLang="en-US" b="1" dirty="0">
              <a:latin typeface="Arial" pitchFamily="34" charset="0"/>
              <a:cs typeface="Arial" pitchFamily="34" charset="0"/>
            </a:endParaRPr>
          </a:p>
          <a:p>
            <a:r>
              <a:rPr lang="zh-CN" altLang="en-US" dirty="0">
                <a:latin typeface="Times New Roman" pitchFamily="18" charset="0"/>
              </a:rPr>
              <a:t>定义：属于任何一个候选码中的属性称为主属性</a:t>
            </a:r>
            <a:endParaRPr lang="zh-CN" altLang="en-US" dirty="0"/>
          </a:p>
          <a:p>
            <a:r>
              <a:rPr lang="en-US" altLang="zh-CN" dirty="0"/>
              <a:t>R1</a:t>
            </a:r>
            <a:r>
              <a:rPr lang="zh-CN" altLang="en-US" dirty="0">
                <a:latin typeface="Times New Roman" pitchFamily="18" charset="0"/>
              </a:rPr>
              <a:t>中：</a:t>
            </a:r>
            <a:r>
              <a:rPr lang="en-US" altLang="zh-CN" dirty="0"/>
              <a:t>SNO</a:t>
            </a:r>
            <a:r>
              <a:rPr lang="zh-CN" altLang="en-US" dirty="0">
                <a:latin typeface="Times New Roman" pitchFamily="18" charset="0"/>
              </a:rPr>
              <a:t>，</a:t>
            </a:r>
            <a:r>
              <a:rPr lang="en-US" altLang="zh-CN" dirty="0"/>
              <a:t>CNO</a:t>
            </a:r>
            <a:r>
              <a:rPr lang="zh-CN" altLang="en-US" dirty="0">
                <a:latin typeface="Times New Roman" pitchFamily="18" charset="0"/>
              </a:rPr>
              <a:t>，</a:t>
            </a:r>
            <a:r>
              <a:rPr lang="en-US" altLang="zh-CN" dirty="0"/>
              <a:t>CNM</a:t>
            </a:r>
            <a:r>
              <a:rPr lang="zh-CN" altLang="en-US" dirty="0">
                <a:latin typeface="Times New Roman" pitchFamily="18" charset="0"/>
              </a:rPr>
              <a:t>为主属性。</a:t>
            </a:r>
            <a:endParaRPr lang="zh-CN" altLang="en-US" dirty="0"/>
          </a:p>
          <a:p>
            <a:r>
              <a:rPr lang="en-US" altLang="zh-CN" b="1" dirty="0">
                <a:latin typeface="Arial" pitchFamily="34" charset="0"/>
                <a:cs typeface="Arial" pitchFamily="34" charset="0"/>
              </a:rPr>
              <a:t>4. </a:t>
            </a:r>
            <a:r>
              <a:rPr lang="zh-CN" altLang="en-US" b="1" dirty="0">
                <a:latin typeface="Arial" pitchFamily="34" charset="0"/>
                <a:ea typeface="黑体" pitchFamily="49" charset="-122"/>
              </a:rPr>
              <a:t>非主属性</a:t>
            </a:r>
            <a:endParaRPr lang="zh-CN" altLang="en-US" b="1" dirty="0">
              <a:latin typeface="Arial" pitchFamily="34" charset="0"/>
              <a:cs typeface="Arial" pitchFamily="34" charset="0"/>
            </a:endParaRPr>
          </a:p>
          <a:p>
            <a:r>
              <a:rPr lang="zh-CN" altLang="en-US" dirty="0">
                <a:latin typeface="Times New Roman" pitchFamily="18" charset="0"/>
              </a:rPr>
              <a:t>定义：不属于任何候选码中的属性称为非主属性。</a:t>
            </a:r>
            <a:endParaRPr lang="zh-CN" altLang="en-US" dirty="0"/>
          </a:p>
          <a:p>
            <a:r>
              <a:rPr lang="en-US" altLang="zh-CN" dirty="0"/>
              <a:t>R1</a:t>
            </a:r>
            <a:r>
              <a:rPr lang="zh-CN" altLang="en-US" dirty="0">
                <a:latin typeface="宋体" pitchFamily="2" charset="-122"/>
              </a:rPr>
              <a:t>中：</a:t>
            </a:r>
            <a:r>
              <a:rPr lang="en-US" altLang="zh-CN" dirty="0">
                <a:sym typeface="Symbol" pitchFamily="18" charset="2"/>
              </a:rPr>
              <a:t>T</a:t>
            </a:r>
            <a:r>
              <a:rPr lang="en-US" altLang="zh-CN" dirty="0"/>
              <a:t>NM</a:t>
            </a:r>
            <a:r>
              <a:rPr lang="zh-CN" altLang="en-US" dirty="0">
                <a:latin typeface="宋体" pitchFamily="2" charset="-122"/>
              </a:rPr>
              <a:t>，</a:t>
            </a:r>
            <a:r>
              <a:rPr lang="en-US" altLang="zh-CN" dirty="0"/>
              <a:t>ADDR</a:t>
            </a:r>
            <a:r>
              <a:rPr lang="zh-CN" altLang="en-US" dirty="0">
                <a:latin typeface="宋体" pitchFamily="2" charset="-122"/>
              </a:rPr>
              <a:t>，</a:t>
            </a:r>
            <a:r>
              <a:rPr lang="en-US" altLang="zh-CN" dirty="0"/>
              <a:t>GRADE</a:t>
            </a:r>
            <a:r>
              <a:rPr lang="zh-CN" altLang="en-US" dirty="0">
                <a:latin typeface="宋体" pitchFamily="2" charset="-122"/>
              </a:rPr>
              <a:t>为非主属性。</a:t>
            </a:r>
            <a:r>
              <a:rPr lang="zh-CN" altLang="en-US" dirty="0"/>
              <a:t> </a:t>
            </a:r>
          </a:p>
          <a:p>
            <a:endParaRPr lang="zh-CN" altLang="en-US" dirty="0"/>
          </a:p>
          <a:p>
            <a:r>
              <a:rPr lang="zh-CN" altLang="en-US" dirty="0"/>
              <a:t>特例：整个属性组是码，则称为</a:t>
            </a:r>
            <a:r>
              <a:rPr lang="zh-CN" altLang="en-US" dirty="0">
                <a:solidFill>
                  <a:srgbClr val="FF0000"/>
                </a:solidFill>
              </a:rPr>
              <a:t>全码</a:t>
            </a:r>
            <a:r>
              <a:rPr lang="zh-CN" altLang="en-US" dirty="0"/>
              <a:t>。</a:t>
            </a:r>
          </a:p>
        </p:txBody>
      </p:sp>
      <p:sp>
        <p:nvSpPr>
          <p:cNvPr id="3" name="灯片编号占位符 2"/>
          <p:cNvSpPr>
            <a:spLocks noGrp="1"/>
          </p:cNvSpPr>
          <p:nvPr>
            <p:ph type="sldNum" sz="quarter" idx="12"/>
          </p:nvPr>
        </p:nvSpPr>
        <p:spPr/>
        <p:txBody>
          <a:bodyPr/>
          <a:lstStyle/>
          <a:p>
            <a:pPr>
              <a:defRPr/>
            </a:pPr>
            <a:fld id="{D16A4583-51C2-4491-8F87-01789AAE9A29}" type="slidenum">
              <a:rPr lang="en-US" altLang="zh-CN" smtClean="0"/>
              <a:pPr>
                <a:defRPr/>
              </a:pPr>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79388" y="876300"/>
            <a:ext cx="1223962" cy="579438"/>
          </a:xfrm>
          <a:prstGeom prst="rect">
            <a:avLst/>
          </a:prstGeom>
          <a:noFill/>
          <a:ln w="9525">
            <a:noFill/>
            <a:miter lim="800000"/>
            <a:headEnd/>
            <a:tailEnd/>
          </a:ln>
        </p:spPr>
        <p:txBody>
          <a:bodyPr anchor="ctr"/>
          <a:lstStyle/>
          <a:p>
            <a:r>
              <a:rPr lang="zh-CN" altLang="en-US" sz="3200">
                <a:solidFill>
                  <a:schemeClr val="tx2"/>
                </a:solidFill>
              </a:rPr>
              <a:t>例</a:t>
            </a:r>
            <a:r>
              <a:rPr lang="en-US" altLang="zh-CN" sz="3200">
                <a:solidFill>
                  <a:schemeClr val="tx2"/>
                </a:solidFill>
              </a:rPr>
              <a:t>1</a:t>
            </a:r>
            <a:r>
              <a:rPr lang="zh-CN" altLang="en-US" sz="3200">
                <a:solidFill>
                  <a:schemeClr val="tx2"/>
                </a:solidFill>
              </a:rPr>
              <a:t>：</a:t>
            </a:r>
          </a:p>
        </p:txBody>
      </p:sp>
      <p:sp>
        <p:nvSpPr>
          <p:cNvPr id="98307" name="Rectangle 3"/>
          <p:cNvSpPr>
            <a:spLocks noChangeArrowheads="1"/>
          </p:cNvSpPr>
          <p:nvPr/>
        </p:nvSpPr>
        <p:spPr bwMode="auto">
          <a:xfrm>
            <a:off x="1116013" y="947738"/>
            <a:ext cx="7772400" cy="838200"/>
          </a:xfrm>
          <a:prstGeom prst="rect">
            <a:avLst/>
          </a:prstGeom>
          <a:noFill/>
          <a:ln w="9525">
            <a:noFill/>
            <a:miter lim="800000"/>
            <a:headEnd/>
            <a:tailEnd/>
          </a:ln>
        </p:spPr>
        <p:txBody>
          <a:bodyPr/>
          <a:lstStyle/>
          <a:p>
            <a:pPr marL="179388" lvl="1">
              <a:lnSpc>
                <a:spcPct val="90000"/>
              </a:lnSpc>
              <a:spcBef>
                <a:spcPct val="20000"/>
              </a:spcBef>
              <a:buClr>
                <a:schemeClr val="folHlink"/>
              </a:buClr>
              <a:buSzPct val="70000"/>
              <a:buFont typeface="Wingdings" pitchFamily="2" charset="2"/>
              <a:buNone/>
            </a:pPr>
            <a:r>
              <a:rPr lang="en-US" altLang="zh-CN"/>
              <a:t>U={A,B,C,D,E}, F={AB</a:t>
            </a:r>
            <a:r>
              <a:rPr lang="en-US" altLang="zh-CN">
                <a:sym typeface="Symbol" pitchFamily="18" charset="2"/>
              </a:rPr>
              <a:t></a:t>
            </a:r>
            <a:r>
              <a:rPr lang="en-US" altLang="zh-CN"/>
              <a:t>C, C</a:t>
            </a:r>
            <a:r>
              <a:rPr lang="en-US" altLang="zh-CN">
                <a:sym typeface="Symbol" pitchFamily="18" charset="2"/>
              </a:rPr>
              <a:t>D,DE}</a:t>
            </a:r>
          </a:p>
          <a:p>
            <a:pPr marL="179388" lvl="1">
              <a:lnSpc>
                <a:spcPct val="90000"/>
              </a:lnSpc>
              <a:spcBef>
                <a:spcPct val="20000"/>
              </a:spcBef>
              <a:buClr>
                <a:schemeClr val="folHlink"/>
              </a:buClr>
              <a:buSzPct val="70000"/>
              <a:buFont typeface="Wingdings" pitchFamily="2" charset="2"/>
              <a:buNone/>
            </a:pPr>
            <a:r>
              <a:rPr lang="en-US" altLang="zh-CN">
                <a:sym typeface="Symbol" pitchFamily="18" charset="2"/>
              </a:rPr>
              <a:t> ={(A, B, C), (C, D), (D, E)}</a:t>
            </a:r>
            <a:endParaRPr lang="en-US" altLang="zh-CN" sz="2800"/>
          </a:p>
        </p:txBody>
      </p:sp>
      <p:graphicFrame>
        <p:nvGraphicFramePr>
          <p:cNvPr id="106500" name="Group 4"/>
          <p:cNvGraphicFramePr>
            <a:graphicFrameLocks noGrp="1"/>
          </p:cNvGraphicFramePr>
          <p:nvPr>
            <p:extLst>
              <p:ext uri="{D42A27DB-BD31-4B8C-83A1-F6EECF244321}">
                <p14:modId xmlns:p14="http://schemas.microsoft.com/office/powerpoint/2010/main" val="2348746917"/>
              </p:ext>
            </p:extLst>
          </p:nvPr>
        </p:nvGraphicFramePr>
        <p:xfrm>
          <a:off x="179388" y="1965325"/>
          <a:ext cx="4114800" cy="2133600"/>
        </p:xfrm>
        <a:graphic>
          <a:graphicData uri="http://schemas.openxmlformats.org/drawingml/2006/table">
            <a:tbl>
              <a:tblPr/>
              <a:tblGrid>
                <a:gridCol w="887413">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6112">
                  <a:extLst>
                    <a:ext uri="{9D8B030D-6E8A-4147-A177-3AD203B41FA5}">
                      <a16:colId xmlns:a16="http://schemas.microsoft.com/office/drawing/2014/main" val="20005"/>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a:ln>
                            <a:noFill/>
                          </a:ln>
                          <a:solidFill>
                            <a:srgbClr val="FF3300"/>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343" name="Rectangle 41"/>
          <p:cNvSpPr>
            <a:spLocks noChangeArrowheads="1"/>
          </p:cNvSpPr>
          <p:nvPr/>
        </p:nvSpPr>
        <p:spPr bwMode="auto">
          <a:xfrm>
            <a:off x="5435600" y="1700213"/>
            <a:ext cx="3384550" cy="530225"/>
          </a:xfrm>
          <a:prstGeom prst="rect">
            <a:avLst/>
          </a:prstGeom>
          <a:noFill/>
          <a:ln w="9525">
            <a:noFill/>
            <a:miter lim="800000"/>
            <a:headEnd/>
            <a:tailEnd/>
          </a:ln>
        </p:spPr>
        <p:txBody>
          <a:bodyPr>
            <a:spAutoFit/>
          </a:bodyPr>
          <a:lstStyle/>
          <a:p>
            <a:pPr marL="179388" lvl="1">
              <a:lnSpc>
                <a:spcPct val="120000"/>
              </a:lnSpc>
              <a:spcBef>
                <a:spcPct val="20000"/>
              </a:spcBef>
              <a:buClr>
                <a:schemeClr val="bg2"/>
              </a:buClr>
              <a:buSzPct val="50000"/>
              <a:buFont typeface="Monotype Sorts"/>
              <a:buNone/>
            </a:pPr>
            <a:r>
              <a:rPr lang="en-US" altLang="zh-CN">
                <a:latin typeface="Arial" pitchFamily="34" charset="0"/>
                <a:ea typeface="楷体_GB2312"/>
                <a:cs typeface="楷体_GB2312"/>
              </a:rPr>
              <a:t>AB</a:t>
            </a:r>
            <a:r>
              <a:rPr lang="en-US" altLang="zh-CN">
                <a:latin typeface="Arial" pitchFamily="34" charset="0"/>
                <a:ea typeface="楷体_GB2312"/>
                <a:cs typeface="楷体_GB2312"/>
                <a:sym typeface="Symbol" pitchFamily="18" charset="2"/>
              </a:rPr>
              <a:t></a:t>
            </a:r>
            <a:r>
              <a:rPr lang="en-US" altLang="zh-CN">
                <a:latin typeface="Arial" pitchFamily="34" charset="0"/>
                <a:ea typeface="楷体_GB2312"/>
                <a:cs typeface="楷体_GB2312"/>
              </a:rPr>
              <a:t>C   </a:t>
            </a:r>
            <a:r>
              <a:rPr lang="zh-CN" altLang="en-US">
                <a:latin typeface="Arial" pitchFamily="34" charset="0"/>
                <a:ea typeface="楷体_GB2312"/>
                <a:cs typeface="楷体_GB2312"/>
              </a:rPr>
              <a:t>表格无变化</a:t>
            </a:r>
          </a:p>
        </p:txBody>
      </p:sp>
      <p:graphicFrame>
        <p:nvGraphicFramePr>
          <p:cNvPr id="106613" name="Group 117"/>
          <p:cNvGraphicFramePr>
            <a:graphicFrameLocks noGrp="1"/>
          </p:cNvGraphicFramePr>
          <p:nvPr/>
        </p:nvGraphicFramePr>
        <p:xfrm>
          <a:off x="4724400" y="2209800"/>
          <a:ext cx="4267200" cy="1828800"/>
        </p:xfrm>
        <a:graphic>
          <a:graphicData uri="http://schemas.openxmlformats.org/drawingml/2006/table">
            <a:tbl>
              <a:tblPr/>
              <a:tblGrid>
                <a:gridCol w="920750">
                  <a:extLst>
                    <a:ext uri="{9D8B030D-6E8A-4147-A177-3AD203B41FA5}">
                      <a16:colId xmlns:a16="http://schemas.microsoft.com/office/drawing/2014/main" val="20000"/>
                    </a:ext>
                  </a:extLst>
                </a:gridCol>
                <a:gridCol w="668338">
                  <a:extLst>
                    <a:ext uri="{9D8B030D-6E8A-4147-A177-3AD203B41FA5}">
                      <a16:colId xmlns:a16="http://schemas.microsoft.com/office/drawing/2014/main" val="20001"/>
                    </a:ext>
                  </a:extLst>
                </a:gridCol>
                <a:gridCol w="669925">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gridCol w="668337">
                  <a:extLst>
                    <a:ext uri="{9D8B030D-6E8A-4147-A177-3AD203B41FA5}">
                      <a16:colId xmlns:a16="http://schemas.microsoft.com/office/drawing/2014/main" val="20004"/>
                    </a:ext>
                  </a:extLst>
                </a:gridCol>
                <a:gridCol w="669925">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379" name="Text Box 77"/>
          <p:cNvSpPr txBox="1">
            <a:spLocks noChangeArrowheads="1"/>
          </p:cNvSpPr>
          <p:nvPr/>
        </p:nvSpPr>
        <p:spPr bwMode="auto">
          <a:xfrm>
            <a:off x="2555776" y="5308460"/>
            <a:ext cx="1176536" cy="535531"/>
          </a:xfrm>
          <a:prstGeom prst="rect">
            <a:avLst/>
          </a:prstGeom>
          <a:noFill/>
          <a:ln w="9525">
            <a:noFill/>
            <a:miter lim="800000"/>
            <a:headEnd/>
            <a:tailEnd/>
          </a:ln>
        </p:spPr>
        <p:txBody>
          <a:bodyPr wrap="square">
            <a:spAutoFit/>
          </a:bodyPr>
          <a:lstStyle/>
          <a:p>
            <a:pPr marL="0" lvl="1" algn="ctr">
              <a:lnSpc>
                <a:spcPct val="120000"/>
              </a:lnSpc>
              <a:spcBef>
                <a:spcPct val="20000"/>
              </a:spcBef>
              <a:buClr>
                <a:schemeClr val="bg2"/>
              </a:buClr>
              <a:buSzPct val="50000"/>
              <a:buFont typeface="Monotype Sorts"/>
              <a:buNone/>
            </a:pPr>
            <a:r>
              <a:rPr lang="en-US" altLang="zh-CN" dirty="0">
                <a:solidFill>
                  <a:srgbClr val="FF66CC"/>
                </a:solidFill>
                <a:latin typeface="Times New Roman" pitchFamily="18" charset="0"/>
                <a:ea typeface="楷体_GB2312"/>
                <a:cs typeface="楷体_GB2312"/>
              </a:rPr>
              <a:t>C</a:t>
            </a:r>
            <a:r>
              <a:rPr lang="en-US" altLang="zh-CN" dirty="0">
                <a:solidFill>
                  <a:srgbClr val="FF66CC"/>
                </a:solidFill>
                <a:latin typeface="Times New Roman" pitchFamily="18" charset="0"/>
                <a:ea typeface="楷体_GB2312"/>
                <a:cs typeface="楷体_GB2312"/>
                <a:sym typeface="Symbol" pitchFamily="18" charset="2"/>
              </a:rPr>
              <a:t>D</a:t>
            </a:r>
            <a:endParaRPr lang="en-US" altLang="zh-CN" sz="2000" dirty="0">
              <a:solidFill>
                <a:srgbClr val="FF66CC"/>
              </a:solidFill>
              <a:latin typeface="Times New Roman" pitchFamily="18" charset="0"/>
            </a:endParaRPr>
          </a:p>
        </p:txBody>
      </p:sp>
      <p:graphicFrame>
        <p:nvGraphicFramePr>
          <p:cNvPr id="106574" name="Group 78"/>
          <p:cNvGraphicFramePr>
            <a:graphicFrameLocks noGrp="1"/>
          </p:cNvGraphicFramePr>
          <p:nvPr>
            <p:extLst>
              <p:ext uri="{D42A27DB-BD31-4B8C-83A1-F6EECF244321}">
                <p14:modId xmlns:p14="http://schemas.microsoft.com/office/powerpoint/2010/main" val="95984280"/>
              </p:ext>
            </p:extLst>
          </p:nvPr>
        </p:nvGraphicFramePr>
        <p:xfrm>
          <a:off x="3851920" y="4419600"/>
          <a:ext cx="4987280" cy="2057400"/>
        </p:xfrm>
        <a:graphic>
          <a:graphicData uri="http://schemas.openxmlformats.org/drawingml/2006/table">
            <a:tbl>
              <a:tblPr/>
              <a:tblGrid>
                <a:gridCol w="1053757">
                  <a:extLst>
                    <a:ext uri="{9D8B030D-6E8A-4147-A177-3AD203B41FA5}">
                      <a16:colId xmlns:a16="http://schemas.microsoft.com/office/drawing/2014/main" val="20000"/>
                    </a:ext>
                  </a:extLst>
                </a:gridCol>
                <a:gridCol w="804928">
                  <a:extLst>
                    <a:ext uri="{9D8B030D-6E8A-4147-A177-3AD203B41FA5}">
                      <a16:colId xmlns:a16="http://schemas.microsoft.com/office/drawing/2014/main" val="20001"/>
                    </a:ext>
                  </a:extLst>
                </a:gridCol>
                <a:gridCol w="781187">
                  <a:extLst>
                    <a:ext uri="{9D8B030D-6E8A-4147-A177-3AD203B41FA5}">
                      <a16:colId xmlns:a16="http://schemas.microsoft.com/office/drawing/2014/main" val="20002"/>
                    </a:ext>
                  </a:extLst>
                </a:gridCol>
                <a:gridCol w="783111">
                  <a:extLst>
                    <a:ext uri="{9D8B030D-6E8A-4147-A177-3AD203B41FA5}">
                      <a16:colId xmlns:a16="http://schemas.microsoft.com/office/drawing/2014/main" val="20003"/>
                    </a:ext>
                  </a:extLst>
                </a:gridCol>
                <a:gridCol w="781187">
                  <a:extLst>
                    <a:ext uri="{9D8B030D-6E8A-4147-A177-3AD203B41FA5}">
                      <a16:colId xmlns:a16="http://schemas.microsoft.com/office/drawing/2014/main" val="20004"/>
                    </a:ext>
                  </a:extLst>
                </a:gridCol>
                <a:gridCol w="783110">
                  <a:extLst>
                    <a:ext uri="{9D8B030D-6E8A-4147-A177-3AD203B41FA5}">
                      <a16:colId xmlns:a16="http://schemas.microsoft.com/office/drawing/2014/main" val="20005"/>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ABC</a:t>
                      </a:r>
                      <a:r>
                        <a:rPr kumimoji="1" lang="en-US" altLang="zh-CN" sz="2400" b="0" i="1" u="none" strike="noStrike" cap="none" normalizeH="0" baseline="0" dirty="0">
                          <a:ln>
                            <a:noFill/>
                          </a:ln>
                          <a:solidFill>
                            <a:srgbClr val="FF0000"/>
                          </a:solidFill>
                          <a:effectLst/>
                          <a:latin typeface="Verdana" pitchFamily="34"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a:ln>
                            <a:noFill/>
                          </a:ln>
                          <a:solidFill>
                            <a:srgbClr val="FF3300"/>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415" name="Oval 115"/>
          <p:cNvSpPr>
            <a:spLocks noChangeArrowheads="1"/>
          </p:cNvSpPr>
          <p:nvPr/>
        </p:nvSpPr>
        <p:spPr bwMode="auto">
          <a:xfrm>
            <a:off x="7503368" y="5181600"/>
            <a:ext cx="381000" cy="381000"/>
          </a:xfrm>
          <a:prstGeom prst="ellipse">
            <a:avLst/>
          </a:prstGeom>
          <a:noFill/>
          <a:ln w="28575">
            <a:solidFill>
              <a:srgbClr val="CC0000"/>
            </a:solidFill>
            <a:round/>
            <a:headEnd/>
            <a:tailEnd/>
          </a:ln>
        </p:spPr>
        <p:txBody>
          <a:bodyPr wrap="none" anchor="ctr"/>
          <a:lstStyle/>
          <a:p>
            <a:endParaRPr lang="zh-CN" altLang="en-US"/>
          </a:p>
        </p:txBody>
      </p:sp>
      <p:sp>
        <p:nvSpPr>
          <p:cNvPr id="10" name="灯片编号占位符 9"/>
          <p:cNvSpPr>
            <a:spLocks noGrp="1"/>
          </p:cNvSpPr>
          <p:nvPr>
            <p:ph type="sldNum" sz="quarter" idx="12"/>
          </p:nvPr>
        </p:nvSpPr>
        <p:spPr/>
        <p:txBody>
          <a:bodyPr/>
          <a:lstStyle/>
          <a:p>
            <a:pPr>
              <a:defRPr/>
            </a:pPr>
            <a:fld id="{D6FD2D87-F7B2-4C8F-A330-8EB3568BDC93}" type="slidenum">
              <a:rPr lang="en-US" altLang="zh-CN" smtClean="0"/>
              <a:pPr>
                <a:defRPr/>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611188" y="6152703"/>
            <a:ext cx="7772400" cy="574675"/>
          </a:xfrm>
          <a:prstGeom prst="rect">
            <a:avLst/>
          </a:prstGeom>
          <a:noFill/>
          <a:ln w="9525">
            <a:noFill/>
            <a:miter lim="800000"/>
            <a:headEnd/>
            <a:tailEnd/>
          </a:ln>
        </p:spPr>
        <p:txBody>
          <a:bodyPr/>
          <a:lstStyle/>
          <a:p>
            <a:pPr marL="342900" indent="-342900">
              <a:spcBef>
                <a:spcPct val="20000"/>
              </a:spcBef>
              <a:buClr>
                <a:schemeClr val="folHlink"/>
              </a:buClr>
              <a:buSzPct val="75000"/>
              <a:buFont typeface="Wingdings" pitchFamily="2" charset="2"/>
              <a:buNone/>
            </a:pPr>
            <a:r>
              <a:rPr lang="en-US" altLang="zh-CN" dirty="0"/>
              <a:t>S</a:t>
            </a:r>
            <a:r>
              <a:rPr lang="zh-CN" altLang="en-US" dirty="0"/>
              <a:t>中存在一行全为</a:t>
            </a:r>
            <a:r>
              <a:rPr lang="zh-CN" altLang="en-US" dirty="0">
                <a:latin typeface="Times New Roman" pitchFamily="18" charset="0"/>
              </a:rPr>
              <a:t>“</a:t>
            </a:r>
            <a:r>
              <a:rPr lang="en-US" altLang="zh-CN" dirty="0"/>
              <a:t>a</a:t>
            </a:r>
            <a:r>
              <a:rPr lang="en-US" altLang="zh-CN" dirty="0">
                <a:latin typeface="Times New Roman" pitchFamily="18" charset="0"/>
              </a:rPr>
              <a:t>”</a:t>
            </a:r>
            <a:r>
              <a:rPr lang="zh-CN" altLang="en-US" dirty="0"/>
              <a:t>类符号，</a:t>
            </a:r>
            <a:r>
              <a:rPr lang="zh-CN" altLang="en-US" dirty="0">
                <a:sym typeface="Symbol" pitchFamily="18" charset="2"/>
              </a:rPr>
              <a:t>具有无损连接性。</a:t>
            </a:r>
          </a:p>
        </p:txBody>
      </p:sp>
      <p:graphicFrame>
        <p:nvGraphicFramePr>
          <p:cNvPr id="107523" name="Group 3"/>
          <p:cNvGraphicFramePr>
            <a:graphicFrameLocks noGrp="1"/>
          </p:cNvGraphicFramePr>
          <p:nvPr>
            <p:extLst>
              <p:ext uri="{D42A27DB-BD31-4B8C-83A1-F6EECF244321}">
                <p14:modId xmlns:p14="http://schemas.microsoft.com/office/powerpoint/2010/main" val="2156129914"/>
              </p:ext>
            </p:extLst>
          </p:nvPr>
        </p:nvGraphicFramePr>
        <p:xfrm>
          <a:off x="3635897" y="3573016"/>
          <a:ext cx="5328592" cy="2247900"/>
        </p:xfrm>
        <a:graphic>
          <a:graphicData uri="http://schemas.openxmlformats.org/drawingml/2006/table">
            <a:tbl>
              <a:tblPr/>
              <a:tblGrid>
                <a:gridCol w="1296143">
                  <a:extLst>
                    <a:ext uri="{9D8B030D-6E8A-4147-A177-3AD203B41FA5}">
                      <a16:colId xmlns:a16="http://schemas.microsoft.com/office/drawing/2014/main" val="20000"/>
                    </a:ext>
                  </a:extLst>
                </a:gridCol>
                <a:gridCol w="689744">
                  <a:extLst>
                    <a:ext uri="{9D8B030D-6E8A-4147-A177-3AD203B41FA5}">
                      <a16:colId xmlns:a16="http://schemas.microsoft.com/office/drawing/2014/main" val="20001"/>
                    </a:ext>
                  </a:extLst>
                </a:gridCol>
                <a:gridCol w="834648">
                  <a:extLst>
                    <a:ext uri="{9D8B030D-6E8A-4147-A177-3AD203B41FA5}">
                      <a16:colId xmlns:a16="http://schemas.microsoft.com/office/drawing/2014/main" val="20002"/>
                    </a:ext>
                  </a:extLst>
                </a:gridCol>
                <a:gridCol w="836705">
                  <a:extLst>
                    <a:ext uri="{9D8B030D-6E8A-4147-A177-3AD203B41FA5}">
                      <a16:colId xmlns:a16="http://schemas.microsoft.com/office/drawing/2014/main" val="20003"/>
                    </a:ext>
                  </a:extLst>
                </a:gridCol>
                <a:gridCol w="834648">
                  <a:extLst>
                    <a:ext uri="{9D8B030D-6E8A-4147-A177-3AD203B41FA5}">
                      <a16:colId xmlns:a16="http://schemas.microsoft.com/office/drawing/2014/main" val="20004"/>
                    </a:ext>
                  </a:extLst>
                </a:gridCol>
                <a:gridCol w="836704">
                  <a:extLst>
                    <a:ext uri="{9D8B030D-6E8A-4147-A177-3AD203B41FA5}">
                      <a16:colId xmlns:a16="http://schemas.microsoft.com/office/drawing/2014/main" val="20005"/>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ABC</a:t>
                      </a:r>
                      <a:r>
                        <a:rPr kumimoji="1" lang="en-US" altLang="zh-CN" sz="2400" b="0" i="1" u="none" strike="noStrike" cap="none" normalizeH="0" baseline="0" dirty="0">
                          <a:ln>
                            <a:noFill/>
                          </a:ln>
                          <a:solidFill>
                            <a:srgbClr val="FF0000"/>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dirty="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dirty="0">
                          <a:ln>
                            <a:noFill/>
                          </a:ln>
                          <a:solidFill>
                            <a:srgbClr val="FF3300"/>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9366" name="Text Box 40"/>
          <p:cNvSpPr txBox="1">
            <a:spLocks noChangeArrowheads="1"/>
          </p:cNvSpPr>
          <p:nvPr/>
        </p:nvSpPr>
        <p:spPr bwMode="auto">
          <a:xfrm>
            <a:off x="5868144" y="2872207"/>
            <a:ext cx="1371600" cy="530225"/>
          </a:xfrm>
          <a:prstGeom prst="rect">
            <a:avLst/>
          </a:prstGeom>
          <a:noFill/>
          <a:ln w="9525">
            <a:noFill/>
            <a:miter lim="800000"/>
            <a:headEnd/>
            <a:tailEnd/>
          </a:ln>
        </p:spPr>
        <p:txBody>
          <a:bodyPr>
            <a:spAutoFit/>
          </a:bodyPr>
          <a:lstStyle/>
          <a:p>
            <a:pPr lvl="1" algn="ctr">
              <a:lnSpc>
                <a:spcPct val="120000"/>
              </a:lnSpc>
              <a:spcBef>
                <a:spcPct val="20000"/>
              </a:spcBef>
              <a:buClr>
                <a:schemeClr val="bg2"/>
              </a:buClr>
              <a:buSzPct val="50000"/>
              <a:buFont typeface="Monotype Sorts"/>
              <a:buNone/>
            </a:pPr>
            <a:r>
              <a:rPr lang="en-US" altLang="zh-CN" dirty="0">
                <a:latin typeface="Arial" pitchFamily="34" charset="0"/>
                <a:ea typeface="楷体_GB2312"/>
                <a:cs typeface="楷体_GB2312"/>
                <a:sym typeface="Symbol" pitchFamily="18" charset="2"/>
              </a:rPr>
              <a:t>DE</a:t>
            </a:r>
            <a:endParaRPr lang="en-US" altLang="zh-CN" sz="2000" dirty="0">
              <a:latin typeface="Arial" pitchFamily="34" charset="0"/>
            </a:endParaRPr>
          </a:p>
        </p:txBody>
      </p:sp>
      <p:sp>
        <p:nvSpPr>
          <p:cNvPr id="99367" name="Oval 41"/>
          <p:cNvSpPr>
            <a:spLocks noChangeArrowheads="1"/>
          </p:cNvSpPr>
          <p:nvPr/>
        </p:nvSpPr>
        <p:spPr bwMode="auto">
          <a:xfrm>
            <a:off x="8367464" y="4242792"/>
            <a:ext cx="381000" cy="381000"/>
          </a:xfrm>
          <a:prstGeom prst="ellipse">
            <a:avLst/>
          </a:prstGeom>
          <a:noFill/>
          <a:ln w="28575">
            <a:solidFill>
              <a:srgbClr val="CC0000"/>
            </a:solidFill>
            <a:round/>
            <a:headEnd/>
            <a:tailEnd/>
          </a:ln>
        </p:spPr>
        <p:txBody>
          <a:bodyPr wrap="none" anchor="ctr"/>
          <a:lstStyle/>
          <a:p>
            <a:endParaRPr lang="zh-CN" altLang="en-US"/>
          </a:p>
        </p:txBody>
      </p:sp>
      <p:sp>
        <p:nvSpPr>
          <p:cNvPr id="99368" name="Oval 42"/>
          <p:cNvSpPr>
            <a:spLocks noChangeArrowheads="1"/>
          </p:cNvSpPr>
          <p:nvPr/>
        </p:nvSpPr>
        <p:spPr bwMode="auto">
          <a:xfrm>
            <a:off x="8367464" y="4776192"/>
            <a:ext cx="381000" cy="381000"/>
          </a:xfrm>
          <a:prstGeom prst="ellipse">
            <a:avLst/>
          </a:prstGeom>
          <a:noFill/>
          <a:ln w="28575">
            <a:solidFill>
              <a:srgbClr val="CC0000"/>
            </a:solidFill>
            <a:round/>
            <a:headEnd/>
            <a:tailEnd/>
          </a:ln>
        </p:spPr>
        <p:txBody>
          <a:bodyPr wrap="none" anchor="ctr"/>
          <a:lstStyle/>
          <a:p>
            <a:endParaRPr lang="zh-CN" altLang="en-US"/>
          </a:p>
        </p:txBody>
      </p:sp>
      <p:graphicFrame>
        <p:nvGraphicFramePr>
          <p:cNvPr id="107604" name="Group 84"/>
          <p:cNvGraphicFramePr>
            <a:graphicFrameLocks noGrp="1"/>
          </p:cNvGraphicFramePr>
          <p:nvPr>
            <p:extLst>
              <p:ext uri="{D42A27DB-BD31-4B8C-83A1-F6EECF244321}">
                <p14:modId xmlns:p14="http://schemas.microsoft.com/office/powerpoint/2010/main" val="3434677839"/>
              </p:ext>
            </p:extLst>
          </p:nvPr>
        </p:nvGraphicFramePr>
        <p:xfrm>
          <a:off x="293489" y="1193105"/>
          <a:ext cx="4267646" cy="1947863"/>
        </p:xfrm>
        <a:graphic>
          <a:graphicData uri="http://schemas.openxmlformats.org/drawingml/2006/table">
            <a:tbl>
              <a:tblPr/>
              <a:tblGrid>
                <a:gridCol w="1080120">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574400">
                  <a:extLst>
                    <a:ext uri="{9D8B030D-6E8A-4147-A177-3AD203B41FA5}">
                      <a16:colId xmlns:a16="http://schemas.microsoft.com/office/drawing/2014/main" val="20004"/>
                    </a:ext>
                  </a:extLst>
                </a:gridCol>
                <a:gridCol w="668910">
                  <a:extLst>
                    <a:ext uri="{9D8B030D-6E8A-4147-A177-3AD203B41FA5}">
                      <a16:colId xmlns:a16="http://schemas.microsoft.com/office/drawing/2014/main" val="20005"/>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ABC</a:t>
                      </a:r>
                      <a:r>
                        <a:rPr kumimoji="1" lang="en-US" altLang="zh-CN" sz="2400" b="0" i="1" u="none" strike="noStrike" cap="none" normalizeH="0" baseline="0" dirty="0">
                          <a:ln>
                            <a:noFill/>
                          </a:ln>
                          <a:solidFill>
                            <a:srgbClr val="FF0000"/>
                          </a:solidFill>
                          <a:effectLst/>
                          <a:latin typeface="Verdana" pitchFamily="34"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dirty="0">
                          <a:ln>
                            <a:noFill/>
                          </a:ln>
                          <a:solidFill>
                            <a:srgbClr val="FF3300"/>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9404" name="Line 80"/>
          <p:cNvSpPr>
            <a:spLocks noChangeShapeType="1"/>
          </p:cNvSpPr>
          <p:nvPr/>
        </p:nvSpPr>
        <p:spPr bwMode="auto">
          <a:xfrm>
            <a:off x="5486400" y="4623792"/>
            <a:ext cx="3048000" cy="0"/>
          </a:xfrm>
          <a:prstGeom prst="line">
            <a:avLst/>
          </a:prstGeom>
          <a:noFill/>
          <a:ln w="19050">
            <a:solidFill>
              <a:srgbClr val="CC0000"/>
            </a:solidFill>
            <a:round/>
            <a:headEnd/>
            <a:tailEnd/>
          </a:ln>
        </p:spPr>
        <p:txBody>
          <a:bodyPr wrap="none"/>
          <a:lstStyle/>
          <a:p>
            <a:endParaRPr lang="zh-CN" altLang="en-US"/>
          </a:p>
        </p:txBody>
      </p:sp>
      <p:sp>
        <p:nvSpPr>
          <p:cNvPr id="99405" name="Rectangle 83"/>
          <p:cNvSpPr>
            <a:spLocks noChangeArrowheads="1"/>
          </p:cNvSpPr>
          <p:nvPr/>
        </p:nvSpPr>
        <p:spPr bwMode="auto">
          <a:xfrm>
            <a:off x="654298" y="711300"/>
            <a:ext cx="4349750" cy="420687"/>
          </a:xfrm>
          <a:prstGeom prst="rect">
            <a:avLst/>
          </a:prstGeom>
          <a:noFill/>
          <a:ln w="9525">
            <a:noFill/>
            <a:miter lim="800000"/>
            <a:headEnd/>
            <a:tailEnd/>
          </a:ln>
        </p:spPr>
        <p:txBody>
          <a:bodyPr wrap="none">
            <a:spAutoFit/>
          </a:bodyPr>
          <a:lstStyle/>
          <a:p>
            <a:pPr lvl="1">
              <a:lnSpc>
                <a:spcPct val="90000"/>
              </a:lnSpc>
              <a:spcBef>
                <a:spcPct val="20000"/>
              </a:spcBef>
              <a:buClr>
                <a:schemeClr val="folHlink"/>
              </a:buClr>
              <a:buSzPct val="70000"/>
              <a:buFont typeface="Wingdings" pitchFamily="2" charset="2"/>
              <a:buChar char="n"/>
            </a:pPr>
            <a:r>
              <a:rPr lang="en-US" altLang="zh-CN" dirty="0"/>
              <a:t>F={AB</a:t>
            </a:r>
            <a:r>
              <a:rPr lang="en-US" altLang="zh-CN" dirty="0">
                <a:sym typeface="Symbol" pitchFamily="18" charset="2"/>
              </a:rPr>
              <a:t></a:t>
            </a:r>
            <a:r>
              <a:rPr lang="en-US" altLang="zh-CN" dirty="0"/>
              <a:t>C, C</a:t>
            </a:r>
            <a:r>
              <a:rPr lang="en-US" altLang="zh-CN" dirty="0">
                <a:sym typeface="Symbol" pitchFamily="18" charset="2"/>
              </a:rPr>
              <a:t>D,DE}</a:t>
            </a:r>
          </a:p>
        </p:txBody>
      </p:sp>
      <p:sp>
        <p:nvSpPr>
          <p:cNvPr id="10" name="灯片编号占位符 9"/>
          <p:cNvSpPr>
            <a:spLocks noGrp="1"/>
          </p:cNvSpPr>
          <p:nvPr>
            <p:ph type="sldNum" sz="quarter" idx="12"/>
          </p:nvPr>
        </p:nvSpPr>
        <p:spPr/>
        <p:txBody>
          <a:bodyPr/>
          <a:lstStyle/>
          <a:p>
            <a:pPr>
              <a:defRPr/>
            </a:pPr>
            <a:fld id="{C596763A-306B-47E9-A4E6-57D11BF14382}" type="slidenum">
              <a:rPr lang="en-US" altLang="zh-CN" smtClean="0"/>
              <a:pPr>
                <a:defRPr/>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685800" y="787400"/>
            <a:ext cx="7772400" cy="461963"/>
          </a:xfrm>
          <a:prstGeom prst="rect">
            <a:avLst/>
          </a:prstGeom>
          <a:noFill/>
          <a:ln w="9525">
            <a:noFill/>
            <a:miter lim="800000"/>
            <a:headEnd/>
            <a:tailEnd/>
          </a:ln>
        </p:spPr>
        <p:txBody>
          <a:bodyPr anchor="ctr"/>
          <a:lstStyle/>
          <a:p>
            <a:r>
              <a:rPr lang="zh-CN" altLang="en-US" sz="3200">
                <a:solidFill>
                  <a:schemeClr val="tx2"/>
                </a:solidFill>
              </a:rPr>
              <a:t>无损连接分解 例</a:t>
            </a:r>
            <a:r>
              <a:rPr lang="en-US" altLang="zh-CN" sz="3200">
                <a:solidFill>
                  <a:schemeClr val="tx2"/>
                </a:solidFill>
              </a:rPr>
              <a:t>2</a:t>
            </a:r>
            <a:r>
              <a:rPr lang="zh-CN" altLang="en-US" sz="3200">
                <a:solidFill>
                  <a:schemeClr val="tx2"/>
                </a:solidFill>
              </a:rPr>
              <a:t>：</a:t>
            </a:r>
          </a:p>
        </p:txBody>
      </p:sp>
      <p:sp>
        <p:nvSpPr>
          <p:cNvPr id="100355" name="Rectangle 3"/>
          <p:cNvSpPr>
            <a:spLocks noChangeArrowheads="1"/>
          </p:cNvSpPr>
          <p:nvPr/>
        </p:nvSpPr>
        <p:spPr bwMode="auto">
          <a:xfrm>
            <a:off x="685800" y="1433513"/>
            <a:ext cx="7772400" cy="1371600"/>
          </a:xfrm>
          <a:prstGeom prst="rect">
            <a:avLst/>
          </a:prstGeom>
          <a:noFill/>
          <a:ln w="9525">
            <a:noFill/>
            <a:miter lim="800000"/>
            <a:headEnd/>
            <a:tailEnd/>
          </a:ln>
        </p:spPr>
        <p:txBody>
          <a:bodyPr/>
          <a:lstStyle/>
          <a:p>
            <a:pPr marL="742950" lvl="1" indent="-285750">
              <a:spcBef>
                <a:spcPct val="20000"/>
              </a:spcBef>
              <a:buClr>
                <a:schemeClr val="folHlink"/>
              </a:buClr>
              <a:buSzPct val="70000"/>
              <a:buFont typeface="Wingdings" pitchFamily="2" charset="2"/>
              <a:buChar char="n"/>
            </a:pPr>
            <a:r>
              <a:rPr lang="en-US" altLang="zh-CN" dirty="0"/>
              <a:t>U={A,B,C,D,E}, </a:t>
            </a:r>
          </a:p>
          <a:p>
            <a:pPr marL="742950" lvl="1" indent="-285750">
              <a:spcBef>
                <a:spcPct val="20000"/>
              </a:spcBef>
              <a:buClr>
                <a:schemeClr val="folHlink"/>
              </a:buClr>
              <a:buSzPct val="70000"/>
              <a:buFont typeface="Wingdings" pitchFamily="2" charset="2"/>
              <a:buNone/>
            </a:pPr>
            <a:r>
              <a:rPr lang="en-US" altLang="zh-CN" dirty="0"/>
              <a:t>	F={A</a:t>
            </a:r>
            <a:r>
              <a:rPr lang="en-US" altLang="zh-CN" dirty="0">
                <a:sym typeface="Symbol" pitchFamily="18" charset="2"/>
              </a:rPr>
              <a:t>B</a:t>
            </a:r>
            <a:r>
              <a:rPr lang="en-US" altLang="zh-CN" dirty="0"/>
              <a:t>, B</a:t>
            </a:r>
            <a:r>
              <a:rPr lang="en-US" altLang="zh-CN" dirty="0">
                <a:sym typeface="Symbol" pitchFamily="18" charset="2"/>
              </a:rPr>
              <a:t></a:t>
            </a:r>
            <a:r>
              <a:rPr lang="en-US" altLang="zh-CN" dirty="0"/>
              <a:t>C, C</a:t>
            </a:r>
            <a:r>
              <a:rPr lang="en-US" altLang="zh-CN" dirty="0">
                <a:sym typeface="Symbol" pitchFamily="18" charset="2"/>
              </a:rPr>
              <a:t>B}</a:t>
            </a:r>
          </a:p>
          <a:p>
            <a:pPr marL="742950" lvl="1" indent="-285750">
              <a:spcBef>
                <a:spcPct val="20000"/>
              </a:spcBef>
              <a:buClr>
                <a:schemeClr val="folHlink"/>
              </a:buClr>
              <a:buSzPct val="70000"/>
              <a:buFont typeface="Wingdings" pitchFamily="2" charset="2"/>
              <a:buNone/>
            </a:pPr>
            <a:r>
              <a:rPr lang="en-US" altLang="zh-CN" dirty="0">
                <a:sym typeface="Symbol" pitchFamily="18" charset="2"/>
              </a:rPr>
              <a:t>	 ={(A, C), (A, D), (B, C)}</a:t>
            </a:r>
            <a:endParaRPr lang="en-US" altLang="zh-CN" dirty="0"/>
          </a:p>
        </p:txBody>
      </p:sp>
      <p:graphicFrame>
        <p:nvGraphicFramePr>
          <p:cNvPr id="108663" name="Group 119"/>
          <p:cNvGraphicFramePr>
            <a:graphicFrameLocks noGrp="1"/>
          </p:cNvGraphicFramePr>
          <p:nvPr>
            <p:extLst>
              <p:ext uri="{D42A27DB-BD31-4B8C-83A1-F6EECF244321}">
                <p14:modId xmlns:p14="http://schemas.microsoft.com/office/powerpoint/2010/main" val="2700530452"/>
              </p:ext>
            </p:extLst>
          </p:nvPr>
        </p:nvGraphicFramePr>
        <p:xfrm>
          <a:off x="467544" y="3262313"/>
          <a:ext cx="3733800" cy="1828800"/>
        </p:xfrm>
        <a:graphic>
          <a:graphicData uri="http://schemas.openxmlformats.org/drawingml/2006/table">
            <a:tbl>
              <a:tblPr/>
              <a:tblGrid>
                <a:gridCol w="914400">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663575">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mn-ea"/>
                        </a:rPr>
                        <a:t>b</a:t>
                      </a:r>
                      <a:r>
                        <a:rPr kumimoji="1" lang="en-US" altLang="zh-CN" sz="2400" b="0" i="0" u="none" strike="noStrike" cap="none" normalizeH="0" baseline="-16000" dirty="0">
                          <a:ln>
                            <a:noFill/>
                          </a:ln>
                          <a:solidFill>
                            <a:schemeClr val="tx1"/>
                          </a:solidFill>
                          <a:effectLst/>
                          <a:latin typeface="Verdana" pitchFamily="34" charset="0"/>
                          <a:ea typeface="+mn-ea"/>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0403" name="Rectangle 53"/>
          <p:cNvSpPr>
            <a:spLocks noChangeArrowheads="1"/>
          </p:cNvSpPr>
          <p:nvPr/>
        </p:nvSpPr>
        <p:spPr bwMode="auto">
          <a:xfrm>
            <a:off x="6452835" y="2749699"/>
            <a:ext cx="824265" cy="461665"/>
          </a:xfrm>
          <a:prstGeom prst="rect">
            <a:avLst/>
          </a:prstGeom>
          <a:noFill/>
          <a:ln w="9525">
            <a:noFill/>
            <a:miter lim="800000"/>
            <a:headEnd/>
            <a:tailEnd/>
          </a:ln>
        </p:spPr>
        <p:txBody>
          <a:bodyPr wrap="none">
            <a:spAutoFit/>
          </a:bodyPr>
          <a:lstStyle/>
          <a:p>
            <a:r>
              <a:rPr lang="en-US" altLang="zh-CN" dirty="0">
                <a:latin typeface="Arial Narrow" pitchFamily="34" charset="0"/>
                <a:ea typeface="华文新魏" pitchFamily="2" charset="-122"/>
              </a:rPr>
              <a:t>A</a:t>
            </a:r>
            <a:r>
              <a:rPr lang="en-US" altLang="zh-CN" dirty="0">
                <a:latin typeface="Arial Narrow" pitchFamily="34" charset="0"/>
                <a:ea typeface="华文新魏" pitchFamily="2" charset="-122"/>
                <a:sym typeface="Symbol" pitchFamily="18" charset="2"/>
              </a:rPr>
              <a:t></a:t>
            </a:r>
            <a:r>
              <a:rPr lang="en-US" altLang="zh-CN" dirty="0">
                <a:latin typeface="Arial Narrow" pitchFamily="34" charset="0"/>
                <a:ea typeface="华文新魏" pitchFamily="2" charset="-122"/>
              </a:rPr>
              <a:t>B</a:t>
            </a:r>
          </a:p>
        </p:txBody>
      </p:sp>
      <p:graphicFrame>
        <p:nvGraphicFramePr>
          <p:cNvPr id="108669" name="Group 125"/>
          <p:cNvGraphicFramePr>
            <a:graphicFrameLocks noGrp="1"/>
          </p:cNvGraphicFramePr>
          <p:nvPr>
            <p:extLst>
              <p:ext uri="{D42A27DB-BD31-4B8C-83A1-F6EECF244321}">
                <p14:modId xmlns:p14="http://schemas.microsoft.com/office/powerpoint/2010/main" val="1908304040"/>
              </p:ext>
            </p:extLst>
          </p:nvPr>
        </p:nvGraphicFramePr>
        <p:xfrm>
          <a:off x="4572000" y="3262313"/>
          <a:ext cx="3810000" cy="1828800"/>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mn-ea"/>
                        </a:rPr>
                        <a:t>b</a:t>
                      </a:r>
                      <a:r>
                        <a:rPr kumimoji="1" lang="en-US" altLang="zh-CN" sz="2400" b="0" i="0" u="none" strike="noStrike" cap="none" normalizeH="0" baseline="-16000" dirty="0">
                          <a:ln>
                            <a:noFill/>
                          </a:ln>
                          <a:solidFill>
                            <a:schemeClr val="tx1"/>
                          </a:solidFill>
                          <a:effectLst/>
                          <a:latin typeface="Verdana" pitchFamily="34" charset="0"/>
                          <a:ea typeface="+mn-ea"/>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0451" name="Oval 103"/>
          <p:cNvSpPr>
            <a:spLocks noChangeArrowheads="1"/>
          </p:cNvSpPr>
          <p:nvPr/>
        </p:nvSpPr>
        <p:spPr bwMode="auto">
          <a:xfrm>
            <a:off x="6300192" y="3668564"/>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100452" name="Oval 104"/>
          <p:cNvSpPr>
            <a:spLocks noChangeArrowheads="1"/>
          </p:cNvSpPr>
          <p:nvPr/>
        </p:nvSpPr>
        <p:spPr bwMode="auto">
          <a:xfrm>
            <a:off x="6300192" y="4201964"/>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9" name="灯片编号占位符 8"/>
          <p:cNvSpPr>
            <a:spLocks noGrp="1"/>
          </p:cNvSpPr>
          <p:nvPr>
            <p:ph type="sldNum" sz="quarter" idx="12"/>
          </p:nvPr>
        </p:nvSpPr>
        <p:spPr/>
        <p:txBody>
          <a:bodyPr/>
          <a:lstStyle/>
          <a:p>
            <a:pPr>
              <a:defRPr/>
            </a:pPr>
            <a:fld id="{CAFFFF12-BDC3-4776-8391-46FED2C0E70D}" type="slidenum">
              <a:rPr lang="en-US" altLang="zh-CN" smtClean="0"/>
              <a:pPr>
                <a:defRPr/>
              </a:pPr>
              <a:t>92</a:t>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ChangeArrowheads="1"/>
          </p:cNvSpPr>
          <p:nvPr/>
        </p:nvSpPr>
        <p:spPr bwMode="auto">
          <a:xfrm>
            <a:off x="873125" y="1995488"/>
            <a:ext cx="831850" cy="457200"/>
          </a:xfrm>
          <a:prstGeom prst="rect">
            <a:avLst/>
          </a:prstGeom>
          <a:noFill/>
          <a:ln w="9525">
            <a:noFill/>
            <a:miter lim="800000"/>
            <a:headEnd/>
            <a:tailEnd/>
          </a:ln>
        </p:spPr>
        <p:txBody>
          <a:bodyPr wrap="none">
            <a:spAutoFit/>
          </a:bodyPr>
          <a:lstStyle/>
          <a:p>
            <a:r>
              <a:rPr lang="en-US" altLang="zh-CN" dirty="0">
                <a:latin typeface="Arial Narrow" pitchFamily="34" charset="0"/>
                <a:ea typeface="华文新魏" pitchFamily="2" charset="-122"/>
              </a:rPr>
              <a:t>B</a:t>
            </a:r>
            <a:r>
              <a:rPr lang="en-US" altLang="zh-CN" dirty="0">
                <a:latin typeface="Arial Narrow" pitchFamily="34" charset="0"/>
                <a:ea typeface="华文新魏" pitchFamily="2" charset="-122"/>
                <a:sym typeface="Symbol" pitchFamily="18" charset="2"/>
              </a:rPr>
              <a:t></a:t>
            </a:r>
            <a:r>
              <a:rPr lang="en-US" altLang="zh-CN" dirty="0">
                <a:latin typeface="Arial Narrow" pitchFamily="34" charset="0"/>
                <a:ea typeface="华文新魏" pitchFamily="2" charset="-122"/>
              </a:rPr>
              <a:t>C</a:t>
            </a:r>
          </a:p>
        </p:txBody>
      </p:sp>
      <p:sp>
        <p:nvSpPr>
          <p:cNvPr id="101426" name="Oval 53"/>
          <p:cNvSpPr>
            <a:spLocks noChangeArrowheads="1"/>
          </p:cNvSpPr>
          <p:nvPr/>
        </p:nvSpPr>
        <p:spPr bwMode="auto">
          <a:xfrm>
            <a:off x="2915816" y="3559773"/>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101474" name="Text Box 103"/>
          <p:cNvSpPr txBox="1">
            <a:spLocks noChangeArrowheads="1"/>
          </p:cNvSpPr>
          <p:nvPr/>
        </p:nvSpPr>
        <p:spPr bwMode="auto">
          <a:xfrm>
            <a:off x="6969125" y="2096616"/>
            <a:ext cx="990600" cy="461665"/>
          </a:xfrm>
          <a:prstGeom prst="rect">
            <a:avLst/>
          </a:prstGeom>
          <a:noFill/>
          <a:ln w="9525">
            <a:noFill/>
            <a:miter lim="800000"/>
            <a:headEnd/>
            <a:tailEnd/>
          </a:ln>
        </p:spPr>
        <p:txBody>
          <a:bodyPr>
            <a:spAutoFit/>
          </a:bodyPr>
          <a:lstStyle/>
          <a:p>
            <a:pPr>
              <a:spcBef>
                <a:spcPct val="50000"/>
              </a:spcBef>
            </a:pPr>
            <a:r>
              <a:rPr lang="en-US" altLang="zh-CN" dirty="0">
                <a:latin typeface="Arial Narrow" pitchFamily="34" charset="0"/>
                <a:ea typeface="华文新魏" pitchFamily="2" charset="-122"/>
              </a:rPr>
              <a:t>C</a:t>
            </a:r>
            <a:r>
              <a:rPr lang="en-US" altLang="zh-CN" dirty="0">
                <a:latin typeface="Arial Narrow" pitchFamily="34" charset="0"/>
                <a:ea typeface="华文新魏" pitchFamily="2" charset="-122"/>
                <a:sym typeface="Symbol" pitchFamily="18" charset="2"/>
              </a:rPr>
              <a:t>B</a:t>
            </a:r>
          </a:p>
        </p:txBody>
      </p:sp>
      <p:sp>
        <p:nvSpPr>
          <p:cNvPr id="101478" name="Rectangle 122"/>
          <p:cNvSpPr>
            <a:spLocks noChangeArrowheads="1"/>
          </p:cNvSpPr>
          <p:nvPr/>
        </p:nvSpPr>
        <p:spPr bwMode="auto">
          <a:xfrm>
            <a:off x="611188" y="842963"/>
            <a:ext cx="4088170" cy="461665"/>
          </a:xfrm>
          <a:prstGeom prst="rect">
            <a:avLst/>
          </a:prstGeom>
          <a:noFill/>
          <a:ln w="9525">
            <a:noFill/>
            <a:miter lim="800000"/>
            <a:headEnd/>
            <a:tailEnd/>
          </a:ln>
        </p:spPr>
        <p:txBody>
          <a:bodyPr wrap="none">
            <a:spAutoFit/>
          </a:bodyPr>
          <a:lstStyle/>
          <a:p>
            <a:pPr marL="742950" lvl="1" indent="-285750">
              <a:spcBef>
                <a:spcPct val="20000"/>
              </a:spcBef>
              <a:buClr>
                <a:schemeClr val="folHlink"/>
              </a:buClr>
              <a:buSzPct val="70000"/>
              <a:buFont typeface="Wingdings" pitchFamily="2" charset="2"/>
              <a:buNone/>
            </a:pPr>
            <a:r>
              <a:rPr lang="en-US" altLang="zh-CN" dirty="0"/>
              <a:t>F={A</a:t>
            </a:r>
            <a:r>
              <a:rPr lang="en-US" altLang="zh-CN" dirty="0">
                <a:sym typeface="Symbol" pitchFamily="18" charset="2"/>
              </a:rPr>
              <a:t>B</a:t>
            </a:r>
            <a:r>
              <a:rPr lang="en-US" altLang="zh-CN" dirty="0"/>
              <a:t>, B</a:t>
            </a:r>
            <a:r>
              <a:rPr lang="en-US" altLang="zh-CN" dirty="0">
                <a:sym typeface="Symbol" pitchFamily="18" charset="2"/>
              </a:rPr>
              <a:t></a:t>
            </a:r>
            <a:r>
              <a:rPr lang="en-US" altLang="zh-CN" dirty="0"/>
              <a:t>C, C</a:t>
            </a:r>
            <a:r>
              <a:rPr lang="en-US" altLang="zh-CN" dirty="0">
                <a:sym typeface="Symbol" pitchFamily="18" charset="2"/>
              </a:rPr>
              <a:t>B}</a:t>
            </a:r>
          </a:p>
        </p:txBody>
      </p:sp>
      <p:sp>
        <p:nvSpPr>
          <p:cNvPr id="11" name="灯片编号占位符 10"/>
          <p:cNvSpPr>
            <a:spLocks noGrp="1"/>
          </p:cNvSpPr>
          <p:nvPr>
            <p:ph type="sldNum" sz="quarter" idx="12"/>
          </p:nvPr>
        </p:nvSpPr>
        <p:spPr/>
        <p:txBody>
          <a:bodyPr/>
          <a:lstStyle/>
          <a:p>
            <a:pPr>
              <a:defRPr/>
            </a:pPr>
            <a:fld id="{B3C529E6-324D-4741-B584-9804A6939241}" type="slidenum">
              <a:rPr lang="en-US" altLang="zh-CN" smtClean="0"/>
              <a:pPr>
                <a:defRPr/>
              </a:pPr>
              <a:t>93</a:t>
            </a:fld>
            <a:endParaRPr lang="en-US" altLang="zh-CN"/>
          </a:p>
        </p:txBody>
      </p:sp>
      <p:graphicFrame>
        <p:nvGraphicFramePr>
          <p:cNvPr id="12" name="Group 125">
            <a:extLst>
              <a:ext uri="{FF2B5EF4-FFF2-40B4-BE49-F238E27FC236}">
                <a16:creationId xmlns:a16="http://schemas.microsoft.com/office/drawing/2014/main" id="{69C0D2F5-227A-497D-A1A9-3742F3C94CE4}"/>
              </a:ext>
            </a:extLst>
          </p:cNvPr>
          <p:cNvGraphicFramePr>
            <a:graphicFrameLocks noGrp="1"/>
          </p:cNvGraphicFramePr>
          <p:nvPr>
            <p:extLst>
              <p:ext uri="{D42A27DB-BD31-4B8C-83A1-F6EECF244321}">
                <p14:modId xmlns:p14="http://schemas.microsoft.com/office/powerpoint/2010/main" val="3364538067"/>
              </p:ext>
            </p:extLst>
          </p:nvPr>
        </p:nvGraphicFramePr>
        <p:xfrm>
          <a:off x="454025" y="2645373"/>
          <a:ext cx="3810000" cy="1828800"/>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0000CC"/>
                          </a:solidFill>
                          <a:effectLst/>
                          <a:latin typeface="Verdana" pitchFamily="34" charset="0"/>
                          <a:ea typeface="宋体" pitchFamily="2" charset="-122"/>
                        </a:rPr>
                        <a:t>b</a:t>
                      </a:r>
                      <a:r>
                        <a:rPr kumimoji="1" lang="en-US" altLang="zh-CN" sz="2400" b="0" i="0" u="none" strike="noStrike" cap="none" normalizeH="0" baseline="-16000" dirty="0">
                          <a:ln>
                            <a:noFill/>
                          </a:ln>
                          <a:solidFill>
                            <a:srgbClr val="0000CC"/>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1" u="none" strike="noStrike" cap="none" normalizeH="0" baseline="0" dirty="0">
                          <a:ln>
                            <a:noFill/>
                          </a:ln>
                          <a:solidFill>
                            <a:srgbClr val="FF0000"/>
                          </a:solidFill>
                          <a:effectLst/>
                          <a:latin typeface="Verdana" pitchFamily="34" charset="0"/>
                          <a:ea typeface="宋体" pitchFamily="2" charset="-122"/>
                        </a:rPr>
                        <a:t>C</a:t>
                      </a:r>
                      <a:r>
                        <a:rPr kumimoji="1" lang="en-US" altLang="zh-CN" sz="2400" b="0" i="0" u="none" strike="noStrike" cap="none" normalizeH="0" baseline="0" dirty="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0000CC"/>
                          </a:solidFill>
                          <a:effectLst/>
                          <a:latin typeface="Verdana" pitchFamily="34" charset="0"/>
                          <a:ea typeface="+mn-ea"/>
                        </a:rPr>
                        <a:t>b</a:t>
                      </a:r>
                      <a:r>
                        <a:rPr kumimoji="1" lang="en-US" altLang="zh-CN" sz="2400" b="0" i="0" u="none" strike="noStrike" cap="none" normalizeH="0" baseline="-16000" dirty="0">
                          <a:ln>
                            <a:noFill/>
                          </a:ln>
                          <a:solidFill>
                            <a:srgbClr val="0000CC"/>
                          </a:solidFill>
                          <a:effectLst/>
                          <a:latin typeface="Verdana" pitchFamily="34" charset="0"/>
                          <a:ea typeface="+mn-ea"/>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 name="Group 125">
            <a:extLst>
              <a:ext uri="{FF2B5EF4-FFF2-40B4-BE49-F238E27FC236}">
                <a16:creationId xmlns:a16="http://schemas.microsoft.com/office/drawing/2014/main" id="{1904800A-6B2E-45AA-A1D0-7A14321308F1}"/>
              </a:ext>
            </a:extLst>
          </p:cNvPr>
          <p:cNvGraphicFramePr>
            <a:graphicFrameLocks noGrp="1"/>
          </p:cNvGraphicFramePr>
          <p:nvPr>
            <p:extLst>
              <p:ext uri="{D42A27DB-BD31-4B8C-83A1-F6EECF244321}">
                <p14:modId xmlns:p14="http://schemas.microsoft.com/office/powerpoint/2010/main" val="4122965588"/>
              </p:ext>
            </p:extLst>
          </p:nvPr>
        </p:nvGraphicFramePr>
        <p:xfrm>
          <a:off x="4427983" y="2645373"/>
          <a:ext cx="4536504" cy="1828800"/>
        </p:xfrm>
        <a:graphic>
          <a:graphicData uri="http://schemas.openxmlformats.org/drawingml/2006/table">
            <a:tbl>
              <a:tblPr/>
              <a:tblGrid>
                <a:gridCol w="1088761">
                  <a:extLst>
                    <a:ext uri="{9D8B030D-6E8A-4147-A177-3AD203B41FA5}">
                      <a16:colId xmlns:a16="http://schemas.microsoft.com/office/drawing/2014/main" val="20000"/>
                    </a:ext>
                  </a:extLst>
                </a:gridCol>
                <a:gridCol w="816570">
                  <a:extLst>
                    <a:ext uri="{9D8B030D-6E8A-4147-A177-3AD203B41FA5}">
                      <a16:colId xmlns:a16="http://schemas.microsoft.com/office/drawing/2014/main" val="20001"/>
                    </a:ext>
                  </a:extLst>
                </a:gridCol>
                <a:gridCol w="907301">
                  <a:extLst>
                    <a:ext uri="{9D8B030D-6E8A-4147-A177-3AD203B41FA5}">
                      <a16:colId xmlns:a16="http://schemas.microsoft.com/office/drawing/2014/main" val="20002"/>
                    </a:ext>
                  </a:extLst>
                </a:gridCol>
                <a:gridCol w="854375">
                  <a:extLst>
                    <a:ext uri="{9D8B030D-6E8A-4147-A177-3AD203B41FA5}">
                      <a16:colId xmlns:a16="http://schemas.microsoft.com/office/drawing/2014/main" val="20003"/>
                    </a:ext>
                  </a:extLst>
                </a:gridCol>
                <a:gridCol w="869497">
                  <a:extLst>
                    <a:ext uri="{9D8B030D-6E8A-4147-A177-3AD203B41FA5}">
                      <a16:colId xmlns:a16="http://schemas.microsoft.com/office/drawing/2014/main" val="20004"/>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mn-ea"/>
                        </a:rPr>
                        <a:t>a</a:t>
                      </a:r>
                      <a:r>
                        <a:rPr kumimoji="1" lang="en-US" altLang="zh-CN" sz="2400" b="0" i="0" u="none" strike="noStrike" cap="none" normalizeH="0" baseline="-16000" dirty="0">
                          <a:ln>
                            <a:noFill/>
                          </a:ln>
                          <a:solidFill>
                            <a:schemeClr val="tx1"/>
                          </a:solidFill>
                          <a:effectLst/>
                          <a:latin typeface="Verdana" pitchFamily="34" charset="0"/>
                          <a:ea typeface="+mn-ea"/>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dirty="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1" u="none" strike="noStrike" cap="none" normalizeH="0" baseline="0" dirty="0">
                          <a:ln>
                            <a:noFill/>
                          </a:ln>
                          <a:solidFill>
                            <a:srgbClr val="FF0000"/>
                          </a:solidFill>
                          <a:effectLst/>
                          <a:latin typeface="Verdana" pitchFamily="34" charset="0"/>
                          <a:ea typeface="宋体" pitchFamily="2" charset="-122"/>
                        </a:rPr>
                        <a:t>BC</a:t>
                      </a:r>
                      <a:r>
                        <a:rPr kumimoji="1" lang="en-US" altLang="zh-CN" sz="2400" b="0" i="0" u="none" strike="noStrike" cap="none" normalizeH="0" baseline="0" dirty="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mn-ea"/>
                        </a:rPr>
                        <a:t>a</a:t>
                      </a:r>
                      <a:r>
                        <a:rPr kumimoji="1" lang="en-US" altLang="zh-CN" sz="2400" b="0" i="0" u="none" strike="noStrike" cap="none" normalizeH="0" baseline="-16000" dirty="0">
                          <a:ln>
                            <a:noFill/>
                          </a:ln>
                          <a:solidFill>
                            <a:schemeClr val="tx1"/>
                          </a:solidFill>
                          <a:effectLst/>
                          <a:latin typeface="Verdana" pitchFamily="34" charset="0"/>
                          <a:ea typeface="+mn-ea"/>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dirty="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dirty="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 name="Oval 53">
            <a:extLst>
              <a:ext uri="{FF2B5EF4-FFF2-40B4-BE49-F238E27FC236}">
                <a16:creationId xmlns:a16="http://schemas.microsoft.com/office/drawing/2014/main" id="{0409302B-5376-4A6D-9077-4048FE448E2E}"/>
              </a:ext>
            </a:extLst>
          </p:cNvPr>
          <p:cNvSpPr>
            <a:spLocks noChangeArrowheads="1"/>
          </p:cNvSpPr>
          <p:nvPr/>
        </p:nvSpPr>
        <p:spPr bwMode="auto">
          <a:xfrm>
            <a:off x="6516216" y="3576246"/>
            <a:ext cx="533400" cy="533400"/>
          </a:xfrm>
          <a:prstGeom prst="ellipse">
            <a:avLst/>
          </a:prstGeom>
          <a:noFill/>
          <a:ln w="28575">
            <a:solidFill>
              <a:srgbClr val="CC0000"/>
            </a:solidFill>
            <a:round/>
            <a:headEnd/>
            <a:tailEnd/>
          </a:ln>
        </p:spPr>
        <p:txBody>
          <a:bodyPr wrap="none" anchor="ctr"/>
          <a:lstStyle/>
          <a:p>
            <a:endParaRPr lang="zh-CN" altLang="en-US"/>
          </a:p>
        </p:txBody>
      </p:sp>
      <p:cxnSp>
        <p:nvCxnSpPr>
          <p:cNvPr id="3" name="直接连接符 2">
            <a:extLst>
              <a:ext uri="{FF2B5EF4-FFF2-40B4-BE49-F238E27FC236}">
                <a16:creationId xmlns:a16="http://schemas.microsoft.com/office/drawing/2014/main" id="{DDD77AD2-6943-4197-9F19-A1A10121E363}"/>
              </a:ext>
            </a:extLst>
          </p:cNvPr>
          <p:cNvCxnSpPr>
            <a:cxnSpLocks/>
          </p:cNvCxnSpPr>
          <p:nvPr/>
        </p:nvCxnSpPr>
        <p:spPr>
          <a:xfrm>
            <a:off x="4427984" y="4005064"/>
            <a:ext cx="42588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212725" y="779463"/>
            <a:ext cx="8626475" cy="2751522"/>
          </a:xfrm>
          <a:prstGeom prst="rect">
            <a:avLst/>
          </a:prstGeom>
          <a:noFill/>
          <a:ln w="9525">
            <a:noFill/>
            <a:miter lim="800000"/>
            <a:headEnd/>
            <a:tailEnd/>
          </a:ln>
        </p:spPr>
        <p:txBody>
          <a:bodyPr>
            <a:spAutoFit/>
          </a:bodyPr>
          <a:lstStyle/>
          <a:p>
            <a:pPr lvl="1">
              <a:lnSpc>
                <a:spcPct val="90000"/>
              </a:lnSpc>
              <a:spcBef>
                <a:spcPct val="20000"/>
              </a:spcBef>
              <a:buClr>
                <a:schemeClr val="tx1"/>
              </a:buClr>
              <a:buFont typeface="Wingdings" pitchFamily="2" charset="2"/>
              <a:buChar char="§"/>
            </a:pPr>
            <a:r>
              <a:rPr lang="zh-CN" altLang="en-US" dirty="0">
                <a:latin typeface="Times New Roman" pitchFamily="18" charset="0"/>
              </a:rPr>
              <a:t>分解的几个基本性质</a:t>
            </a:r>
            <a:r>
              <a:rPr lang="en-US" altLang="zh-CN" dirty="0">
                <a:latin typeface="Times New Roman" pitchFamily="18" charset="0"/>
              </a:rPr>
              <a:t>——</a:t>
            </a:r>
            <a:r>
              <a:rPr lang="zh-CN" altLang="en-US" dirty="0">
                <a:latin typeface="Times New Roman" pitchFamily="18" charset="0"/>
              </a:rPr>
              <a:t>引理</a:t>
            </a:r>
            <a:r>
              <a:rPr lang="en-US" altLang="zh-CN" dirty="0">
                <a:latin typeface="Times New Roman" pitchFamily="18" charset="0"/>
              </a:rPr>
              <a:t>6.4</a:t>
            </a:r>
          </a:p>
          <a:p>
            <a:pPr lvl="1">
              <a:lnSpc>
                <a:spcPct val="90000"/>
              </a:lnSpc>
              <a:spcBef>
                <a:spcPct val="20000"/>
              </a:spcBef>
              <a:buClr>
                <a:schemeClr val="tx1"/>
              </a:buClr>
              <a:buFont typeface="Wingdings" pitchFamily="2" charset="2"/>
              <a:buChar char="§"/>
            </a:pPr>
            <a:r>
              <a:rPr lang="zh-CN" altLang="en-US" dirty="0">
                <a:solidFill>
                  <a:srgbClr val="FF0000"/>
                </a:solidFill>
                <a:latin typeface="Times New Roman" pitchFamily="18" charset="0"/>
              </a:rPr>
              <a:t>定理</a:t>
            </a:r>
            <a:r>
              <a:rPr lang="en-US" altLang="zh-CN" dirty="0">
                <a:solidFill>
                  <a:srgbClr val="FF0000"/>
                </a:solidFill>
                <a:latin typeface="Times New Roman" pitchFamily="18" charset="0"/>
              </a:rPr>
              <a:t>6.5</a:t>
            </a:r>
          </a:p>
          <a:p>
            <a:pPr lvl="2">
              <a:lnSpc>
                <a:spcPct val="90000"/>
              </a:lnSpc>
              <a:spcBef>
                <a:spcPct val="20000"/>
              </a:spcBef>
              <a:buFontTx/>
              <a:buChar char="•"/>
            </a:pPr>
            <a:r>
              <a:rPr lang="en-US" altLang="zh-CN" dirty="0">
                <a:latin typeface="Times New Roman" pitchFamily="18" charset="0"/>
                <a:cs typeface="楷体_GB2312"/>
              </a:rPr>
              <a:t>R&lt;U,F&gt;</a:t>
            </a:r>
            <a:r>
              <a:rPr lang="zh-CN" altLang="en-US" dirty="0">
                <a:latin typeface="Times New Roman" pitchFamily="18" charset="0"/>
                <a:cs typeface="楷体_GB2312"/>
              </a:rPr>
              <a:t>的一个分解</a:t>
            </a:r>
            <a:r>
              <a:rPr lang="zh-CN" altLang="en-US" dirty="0">
                <a:latin typeface="Times New Roman" pitchFamily="18" charset="0"/>
                <a:cs typeface="楷体_GB2312"/>
                <a:sym typeface="Symbol" pitchFamily="18" charset="2"/>
              </a:rPr>
              <a:t> </a:t>
            </a:r>
            <a:r>
              <a:rPr lang="en-US" altLang="zh-CN" dirty="0">
                <a:latin typeface="Times New Roman" pitchFamily="18" charset="0"/>
                <a:cs typeface="楷体_GB2312"/>
                <a:sym typeface="Symbol" pitchFamily="18" charset="2"/>
              </a:rPr>
              <a:t>= {R</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&lt;U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,F</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&gt;,R</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&lt;U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,F</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&gt;}</a:t>
            </a:r>
            <a:r>
              <a:rPr lang="zh-CN" altLang="en-US" dirty="0">
                <a:solidFill>
                  <a:srgbClr val="FF0000"/>
                </a:solidFill>
                <a:latin typeface="Times New Roman" pitchFamily="18" charset="0"/>
                <a:cs typeface="楷体_GB2312"/>
                <a:sym typeface="Symbol" pitchFamily="18" charset="2"/>
              </a:rPr>
              <a:t>具有无损连接性的充要条件是 ：</a:t>
            </a:r>
          </a:p>
          <a:p>
            <a:pPr lvl="2">
              <a:lnSpc>
                <a:spcPct val="90000"/>
              </a:lnSpc>
              <a:spcBef>
                <a:spcPct val="20000"/>
              </a:spcBef>
            </a:pPr>
            <a:r>
              <a:rPr lang="zh-CN" altLang="en-US" dirty="0">
                <a:solidFill>
                  <a:srgbClr val="FF0000"/>
                </a:solidFill>
                <a:latin typeface="Times New Roman" pitchFamily="18" charset="0"/>
                <a:cs typeface="楷体_GB2312"/>
                <a:sym typeface="Symbol" pitchFamily="18" charset="2"/>
              </a:rPr>
              <a:t>     </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1</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2</a:t>
            </a:r>
            <a:r>
              <a:rPr lang="en-US" altLang="zh-CN" dirty="0">
                <a:solidFill>
                  <a:srgbClr val="FF0000"/>
                </a:solidFill>
                <a:latin typeface="Times New Roman" pitchFamily="18" charset="0"/>
                <a:cs typeface="楷体_GB2312"/>
                <a:sym typeface="Symbol" pitchFamily="18" charset="2"/>
              </a:rPr>
              <a:t> </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  F</a:t>
            </a:r>
            <a:r>
              <a:rPr lang="en-US" altLang="zh-CN" baseline="30000" dirty="0">
                <a:latin typeface="Times New Roman" pitchFamily="18" charset="0"/>
                <a:cs typeface="楷体_GB2312"/>
                <a:sym typeface="Symbol" pitchFamily="18" charset="2"/>
              </a:rPr>
              <a:t>+</a:t>
            </a:r>
          </a:p>
          <a:p>
            <a:pPr lvl="2">
              <a:lnSpc>
                <a:spcPct val="90000"/>
              </a:lnSpc>
              <a:spcBef>
                <a:spcPct val="20000"/>
              </a:spcBef>
            </a:pPr>
            <a:r>
              <a:rPr lang="zh-CN" altLang="en-US" dirty="0">
                <a:latin typeface="Times New Roman" pitchFamily="18" charset="0"/>
                <a:cs typeface="楷体_GB2312"/>
                <a:sym typeface="Symbol" pitchFamily="18" charset="2"/>
              </a:rPr>
              <a:t>或  </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1</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  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  F</a:t>
            </a:r>
            <a:r>
              <a:rPr lang="en-US" altLang="zh-CN" baseline="30000" dirty="0">
                <a:latin typeface="Times New Roman" pitchFamily="18" charset="0"/>
                <a:cs typeface="楷体_GB2312"/>
                <a:sym typeface="Symbol" pitchFamily="18" charset="2"/>
              </a:rPr>
              <a:t>+</a:t>
            </a:r>
          </a:p>
          <a:p>
            <a:endParaRPr lang="en-US" altLang="zh-CN" dirty="0"/>
          </a:p>
        </p:txBody>
      </p:sp>
      <p:sp>
        <p:nvSpPr>
          <p:cNvPr id="3" name="灯片编号占位符 2"/>
          <p:cNvSpPr>
            <a:spLocks noGrp="1"/>
          </p:cNvSpPr>
          <p:nvPr>
            <p:ph type="sldNum" sz="quarter" idx="12"/>
          </p:nvPr>
        </p:nvSpPr>
        <p:spPr/>
        <p:txBody>
          <a:bodyPr/>
          <a:lstStyle/>
          <a:p>
            <a:pPr>
              <a:defRPr/>
            </a:pPr>
            <a:fld id="{447CED53-8778-4150-ABF3-936F541C4042}" type="slidenum">
              <a:rPr lang="en-US" altLang="zh-CN" smtClean="0"/>
              <a:pPr>
                <a:defRPr/>
              </a:pPr>
              <a:t>94</a:t>
            </a:fld>
            <a:endParaRPr lang="en-US" altLang="zh-CN"/>
          </a:p>
        </p:txBody>
      </p:sp>
      <p:sp>
        <p:nvSpPr>
          <p:cNvPr id="4" name="圆角矩形标注 3"/>
          <p:cNvSpPr/>
          <p:nvPr/>
        </p:nvSpPr>
        <p:spPr>
          <a:xfrm>
            <a:off x="6084168" y="2564904"/>
            <a:ext cx="2232248" cy="966081"/>
          </a:xfrm>
          <a:prstGeom prst="wedgeRoundRectCallout">
            <a:avLst>
              <a:gd name="adj1" fmla="val -86043"/>
              <a:gd name="adj2" fmla="val -794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每次无损的一分为二</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06344" y="733764"/>
            <a:ext cx="8855075" cy="2123658"/>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b="1" dirty="0">
                <a:latin typeface="Arial" pitchFamily="34" charset="0"/>
                <a:sym typeface="Symbol" pitchFamily="18" charset="2"/>
              </a:rPr>
              <a:t>6.4.3 </a:t>
            </a:r>
            <a:r>
              <a:rPr lang="zh-CN" altLang="en-US" b="1" dirty="0">
                <a:latin typeface="Arial" pitchFamily="34" charset="0"/>
                <a:sym typeface="Symbol" pitchFamily="18" charset="2"/>
              </a:rPr>
              <a:t>分解的算法</a:t>
            </a:r>
            <a:endParaRPr lang="en-US" altLang="zh-CN" b="1" dirty="0">
              <a:latin typeface="Arial" pitchFamily="34" charset="0"/>
              <a:sym typeface="Symbol" pitchFamily="18" charset="2"/>
            </a:endParaRP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F</a:t>
            </a:r>
            <a:r>
              <a:rPr lang="zh-CN" altLang="en-US" dirty="0">
                <a:latin typeface="Arial" pitchFamily="34" charset="0"/>
                <a:sym typeface="Symbol" pitchFamily="18" charset="2"/>
              </a:rPr>
              <a:t>的最小依赖集的出现使关系的分解变得“明朗”、易于验证。</a:t>
            </a:r>
          </a:p>
          <a:p>
            <a:endParaRPr lang="zh-CN" altLang="en-US" dirty="0"/>
          </a:p>
          <a:p>
            <a:pPr algn="just">
              <a:buClr>
                <a:schemeClr val="tx2"/>
              </a:buClr>
              <a:buSzPct val="150000"/>
              <a:buFontTx/>
              <a:buChar char="•"/>
            </a:pPr>
            <a:r>
              <a:rPr lang="zh-CN" altLang="en-US" b="1" dirty="0">
                <a:latin typeface="微软雅黑" panose="020B0503020204020204" pitchFamily="34" charset="-122"/>
                <a:ea typeface="微软雅黑" panose="020B0503020204020204" pitchFamily="34" charset="-122"/>
              </a:rPr>
              <a:t>若仅要求分解保持函数依赖，则分解一定能达到</a:t>
            </a:r>
            <a:r>
              <a:rPr lang="en-US" altLang="zh-CN" b="1" dirty="0">
                <a:latin typeface="微软雅黑" panose="020B0503020204020204" pitchFamily="34" charset="-122"/>
                <a:ea typeface="微软雅黑" panose="020B0503020204020204" pitchFamily="34" charset="-122"/>
              </a:rPr>
              <a:t>3NF</a:t>
            </a:r>
            <a:r>
              <a:rPr lang="zh-CN" altLang="en-US" b="1" dirty="0">
                <a:latin typeface="微软雅黑" panose="020B0503020204020204" pitchFamily="34" charset="-122"/>
                <a:ea typeface="微软雅黑" panose="020B0503020204020204" pitchFamily="34" charset="-122"/>
              </a:rPr>
              <a:t>，但不一定能达到</a:t>
            </a:r>
            <a:r>
              <a:rPr lang="en-US" altLang="zh-CN" b="1" dirty="0">
                <a:latin typeface="微软雅黑" panose="020B0503020204020204" pitchFamily="34" charset="-122"/>
                <a:ea typeface="微软雅黑" panose="020B0503020204020204" pitchFamily="34" charset="-122"/>
              </a:rPr>
              <a:t>BCNF</a:t>
            </a:r>
            <a:r>
              <a:rPr lang="zh-CN" altLang="en-US" b="1" dirty="0">
                <a:latin typeface="微软雅黑" panose="020B0503020204020204" pitchFamily="34" charset="-122"/>
                <a:ea typeface="微软雅黑" panose="020B0503020204020204" pitchFamily="34" charset="-122"/>
              </a:rPr>
              <a:t>。</a:t>
            </a:r>
          </a:p>
        </p:txBody>
      </p:sp>
      <p:sp>
        <p:nvSpPr>
          <p:cNvPr id="3" name="灯片编号占位符 2"/>
          <p:cNvSpPr>
            <a:spLocks noGrp="1"/>
          </p:cNvSpPr>
          <p:nvPr>
            <p:ph type="sldNum" sz="quarter" idx="12"/>
          </p:nvPr>
        </p:nvSpPr>
        <p:spPr/>
        <p:txBody>
          <a:bodyPr/>
          <a:lstStyle/>
          <a:p>
            <a:pPr>
              <a:defRPr/>
            </a:pPr>
            <a:fld id="{9B2C5D68-29C0-4F14-B3D4-F12B2CD7D495}" type="slidenum">
              <a:rPr lang="en-US" altLang="zh-CN" smtClean="0"/>
              <a:pPr>
                <a:defRPr/>
              </a:pPr>
              <a:t>95</a:t>
            </a:fld>
            <a:endParaRPr lang="en-US" altLang="zh-CN"/>
          </a:p>
        </p:txBody>
      </p:sp>
      <p:sp>
        <p:nvSpPr>
          <p:cNvPr id="4" name="矩形 3"/>
          <p:cNvSpPr/>
          <p:nvPr/>
        </p:nvSpPr>
        <p:spPr>
          <a:xfrm>
            <a:off x="206344" y="3014362"/>
            <a:ext cx="8715436" cy="3046988"/>
          </a:xfrm>
          <a:prstGeom prst="rect">
            <a:avLst/>
          </a:prstGeom>
        </p:spPr>
        <p:txBody>
          <a:bodyPr wrap="square">
            <a:spAutoFit/>
          </a:bodyPr>
          <a:lstStyle/>
          <a:p>
            <a:r>
              <a:rPr lang="zh-CN" altLang="en-US" dirty="0"/>
              <a:t>算法</a:t>
            </a:r>
            <a:r>
              <a:rPr lang="en-US" altLang="zh-CN" dirty="0"/>
              <a:t>6.3</a:t>
            </a:r>
          </a:p>
          <a:p>
            <a:r>
              <a:rPr lang="en-US" altLang="zh-CN" dirty="0">
                <a:latin typeface="Times New Roman" pitchFamily="18" charset="0"/>
              </a:rPr>
              <a:t>——</a:t>
            </a:r>
            <a:r>
              <a:rPr lang="zh-CN" altLang="en-US" dirty="0"/>
              <a:t>转换为</a:t>
            </a:r>
            <a:r>
              <a:rPr lang="en-US" altLang="zh-CN" dirty="0"/>
              <a:t>3NF</a:t>
            </a:r>
            <a:r>
              <a:rPr lang="zh-CN" altLang="en-US" dirty="0"/>
              <a:t>的保持函数依赖的分解。</a:t>
            </a:r>
          </a:p>
          <a:p>
            <a:r>
              <a:rPr lang="en-US" altLang="zh-CN" dirty="0"/>
              <a:t>1</a:t>
            </a:r>
            <a:r>
              <a:rPr lang="zh-CN" altLang="en-US" dirty="0"/>
              <a:t>）将</a:t>
            </a:r>
            <a:r>
              <a:rPr lang="en-US" altLang="zh-CN" dirty="0"/>
              <a:t>F </a:t>
            </a:r>
            <a:r>
              <a:rPr lang="en-US" altLang="zh-CN" dirty="0">
                <a:latin typeface="Times New Roman" pitchFamily="18" charset="0"/>
              </a:rPr>
              <a:t>“</a:t>
            </a:r>
            <a:r>
              <a:rPr lang="zh-CN" altLang="en-US" dirty="0"/>
              <a:t>最小化</a:t>
            </a:r>
            <a:r>
              <a:rPr lang="zh-CN" altLang="en-US" dirty="0">
                <a:latin typeface="Times New Roman" pitchFamily="18" charset="0"/>
              </a:rPr>
              <a:t>”，得到</a:t>
            </a:r>
            <a:r>
              <a:rPr lang="en-US" altLang="zh-CN" dirty="0"/>
              <a:t>F</a:t>
            </a:r>
            <a:r>
              <a:rPr lang="en-US" altLang="zh-CN" baseline="-25000" dirty="0"/>
              <a:t>min </a:t>
            </a:r>
            <a:r>
              <a:rPr lang="zh-CN" altLang="en-US" dirty="0">
                <a:latin typeface="Times New Roman" pitchFamily="18" charset="0"/>
              </a:rPr>
              <a:t>；</a:t>
            </a:r>
            <a:endParaRPr lang="en-US" altLang="zh-CN" dirty="0">
              <a:latin typeface="Times New Roman" pitchFamily="18" charset="0"/>
            </a:endParaRPr>
          </a:p>
          <a:p>
            <a:r>
              <a:rPr lang="en-US" altLang="zh-CN" dirty="0">
                <a:latin typeface="Times New Roman" pitchFamily="18" charset="0"/>
              </a:rPr>
              <a:t>2</a:t>
            </a:r>
            <a:r>
              <a:rPr lang="zh-CN" altLang="en-US" dirty="0">
                <a:latin typeface="Times New Roman" pitchFamily="18" charset="0"/>
              </a:rPr>
              <a:t>）</a:t>
            </a:r>
            <a:r>
              <a:rPr lang="zh-CN" altLang="en-US" dirty="0"/>
              <a:t>将</a:t>
            </a:r>
            <a:r>
              <a:rPr lang="en-US" altLang="zh-CN" dirty="0"/>
              <a:t>F</a:t>
            </a:r>
            <a:r>
              <a:rPr lang="en-US" altLang="zh-CN" baseline="-25000" dirty="0"/>
              <a:t>min</a:t>
            </a:r>
            <a:r>
              <a:rPr lang="zh-CN" altLang="en-US" dirty="0"/>
              <a:t>中</a:t>
            </a:r>
            <a:r>
              <a:rPr lang="zh-CN" altLang="en-US" dirty="0">
                <a:solidFill>
                  <a:srgbClr val="FF0000"/>
                </a:solidFill>
              </a:rPr>
              <a:t>不出现的属性集</a:t>
            </a:r>
            <a:r>
              <a:rPr lang="zh-CN" altLang="en-US" dirty="0"/>
              <a:t>划分为一个子关系；</a:t>
            </a:r>
            <a:endParaRPr lang="en-US" altLang="zh-CN" dirty="0"/>
          </a:p>
          <a:p>
            <a:r>
              <a:rPr lang="en-US" altLang="zh-CN" dirty="0"/>
              <a:t>3</a:t>
            </a:r>
            <a:r>
              <a:rPr lang="zh-CN" altLang="en-US" dirty="0"/>
              <a:t>）若</a:t>
            </a:r>
            <a:r>
              <a:rPr lang="en-US" altLang="zh-CN" dirty="0"/>
              <a:t>F</a:t>
            </a:r>
            <a:r>
              <a:rPr lang="en-US" altLang="zh-CN" baseline="-25000" dirty="0"/>
              <a:t>min</a:t>
            </a:r>
            <a:r>
              <a:rPr lang="zh-CN" altLang="en-US" dirty="0"/>
              <a:t>中</a:t>
            </a:r>
            <a:r>
              <a:rPr lang="zh-CN" altLang="en-US" dirty="0">
                <a:solidFill>
                  <a:srgbClr val="FF0000"/>
                </a:solidFill>
              </a:rPr>
              <a:t>有函数依赖涉及到剩余的全部属性</a:t>
            </a:r>
            <a:r>
              <a:rPr lang="zh-CN" altLang="en-US" dirty="0"/>
              <a:t>，则分解终止，否则转步骤</a:t>
            </a:r>
            <a:r>
              <a:rPr lang="en-US" altLang="zh-CN" dirty="0"/>
              <a:t>4</a:t>
            </a:r>
            <a:r>
              <a:rPr lang="zh-CN" altLang="en-US" dirty="0"/>
              <a:t>）；</a:t>
            </a:r>
            <a:endParaRPr lang="en-US" altLang="zh-CN" dirty="0"/>
          </a:p>
          <a:p>
            <a:r>
              <a:rPr lang="en-US" altLang="zh-CN" dirty="0"/>
              <a:t>4</a:t>
            </a:r>
            <a:r>
              <a:rPr lang="zh-CN" altLang="en-US" dirty="0"/>
              <a:t>）对</a:t>
            </a:r>
            <a:r>
              <a:rPr lang="en-US" altLang="zh-CN" dirty="0"/>
              <a:t>F</a:t>
            </a:r>
            <a:r>
              <a:rPr lang="en-US" altLang="zh-CN" baseline="-25000" dirty="0"/>
              <a:t>min</a:t>
            </a:r>
            <a:r>
              <a:rPr lang="zh-CN" altLang="en-US" dirty="0">
                <a:solidFill>
                  <a:srgbClr val="FF0000"/>
                </a:solidFill>
              </a:rPr>
              <a:t>按照相同左部分组</a:t>
            </a:r>
            <a:r>
              <a:rPr lang="zh-CN" altLang="en-US" dirty="0"/>
              <a:t>，每组涉及到的属性集构成一个子关系，去掉其中可以被包含的子关系。</a:t>
            </a:r>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071546"/>
            <a:ext cx="7901014" cy="4389437"/>
          </a:xfrm>
        </p:spPr>
        <p:txBody>
          <a:bodyPr/>
          <a:lstStyle/>
          <a:p>
            <a:pPr marL="0" indent="0">
              <a:buNone/>
            </a:pPr>
            <a:r>
              <a:rPr lang="zh-CN" altLang="en-US" sz="2800" dirty="0"/>
              <a:t>理解：</a:t>
            </a:r>
            <a:endParaRPr lang="en-US" altLang="zh-CN" sz="2800" dirty="0"/>
          </a:p>
          <a:p>
            <a:pPr marL="0" indent="0">
              <a:buNone/>
            </a:pPr>
            <a:r>
              <a:rPr lang="en-US" altLang="zh-CN" sz="2800" dirty="0"/>
              <a:t>1</a:t>
            </a:r>
            <a:r>
              <a:rPr lang="zh-CN" altLang="en-US" sz="2800" dirty="0"/>
              <a:t>）</a:t>
            </a:r>
            <a:r>
              <a:rPr lang="en-US" altLang="zh-CN" sz="2800" dirty="0"/>
              <a:t>F</a:t>
            </a:r>
            <a:r>
              <a:rPr lang="zh-CN" altLang="en-US" sz="2800" dirty="0">
                <a:solidFill>
                  <a:srgbClr val="FF0000"/>
                </a:solidFill>
              </a:rPr>
              <a:t>最小化</a:t>
            </a:r>
            <a:r>
              <a:rPr lang="zh-CN" altLang="en-US" sz="2800" dirty="0"/>
              <a:t>之后按照相同的左部分组，消除了子关系中可能出现的非主属性对码的部分或传递函数依赖。</a:t>
            </a:r>
            <a:endParaRPr lang="en-US" altLang="zh-CN" sz="2800" dirty="0"/>
          </a:p>
          <a:p>
            <a:pPr marL="0" indent="0">
              <a:buNone/>
            </a:pPr>
            <a:r>
              <a:rPr lang="zh-CN" altLang="en-US" sz="2800" dirty="0">
                <a:solidFill>
                  <a:srgbClr val="00B0F0"/>
                </a:solidFill>
              </a:rPr>
              <a:t>证明采用反证法，传递依赖的出现违背了最小依赖集的定义（若有传递，则有</a:t>
            </a:r>
            <a:r>
              <a:rPr lang="en-US" altLang="zh-CN" sz="2800" dirty="0">
                <a:solidFill>
                  <a:srgbClr val="00B0F0"/>
                </a:solidFill>
              </a:rPr>
              <a:t>X</a:t>
            </a:r>
            <a:r>
              <a:rPr lang="en-US" altLang="zh-CN" sz="2800" dirty="0">
                <a:solidFill>
                  <a:srgbClr val="00B0F0"/>
                </a:solidFill>
                <a:latin typeface="宋体" panose="02010600030101010101" pitchFamily="2" charset="-122"/>
              </a:rPr>
              <a:t>→</a:t>
            </a:r>
            <a:r>
              <a:rPr lang="en-US" altLang="zh-CN" sz="2800" dirty="0">
                <a:solidFill>
                  <a:srgbClr val="00B0F0"/>
                </a:solidFill>
              </a:rPr>
              <a:t>Y</a:t>
            </a:r>
            <a:r>
              <a:rPr lang="zh-CN" altLang="en-US" sz="2800" dirty="0">
                <a:solidFill>
                  <a:srgbClr val="00B0F0"/>
                </a:solidFill>
              </a:rPr>
              <a:t>，且</a:t>
            </a:r>
            <a:r>
              <a:rPr lang="en-US" altLang="zh-CN" sz="2800" dirty="0">
                <a:solidFill>
                  <a:srgbClr val="00B0F0"/>
                </a:solidFill>
              </a:rPr>
              <a:t>Y-/</a:t>
            </a:r>
            <a:r>
              <a:rPr lang="en-US" altLang="zh-CN" sz="2800" dirty="0">
                <a:solidFill>
                  <a:srgbClr val="00B0F0"/>
                </a:solidFill>
                <a:latin typeface="宋体" panose="02010600030101010101" pitchFamily="2" charset="-122"/>
                <a:ea typeface="宋体" panose="02010600030101010101" pitchFamily="2" charset="-122"/>
              </a:rPr>
              <a:t>→</a:t>
            </a:r>
            <a:r>
              <a:rPr lang="en-US" altLang="zh-CN" sz="2800" dirty="0">
                <a:solidFill>
                  <a:srgbClr val="00B0F0"/>
                </a:solidFill>
              </a:rPr>
              <a:t>X</a:t>
            </a:r>
            <a:r>
              <a:rPr lang="zh-CN" altLang="en-US" sz="2800" dirty="0">
                <a:solidFill>
                  <a:srgbClr val="00B0F0"/>
                </a:solidFill>
              </a:rPr>
              <a:t>，</a:t>
            </a:r>
            <a:r>
              <a:rPr lang="en-US" altLang="zh-CN" sz="2800" dirty="0">
                <a:solidFill>
                  <a:srgbClr val="00B0F0"/>
                </a:solidFill>
              </a:rPr>
              <a:t> Y</a:t>
            </a:r>
            <a:r>
              <a:rPr lang="en-US" altLang="zh-CN" sz="2800" dirty="0">
                <a:solidFill>
                  <a:srgbClr val="00B0F0"/>
                </a:solidFill>
                <a:latin typeface="宋体" panose="02010600030101010101" pitchFamily="2" charset="-122"/>
              </a:rPr>
              <a:t>→</a:t>
            </a:r>
            <a:r>
              <a:rPr lang="en-US" altLang="zh-CN" sz="2800" dirty="0">
                <a:solidFill>
                  <a:srgbClr val="00B0F0"/>
                </a:solidFill>
              </a:rPr>
              <a:t>A</a:t>
            </a:r>
            <a:r>
              <a:rPr lang="en-US" altLang="zh-CN" sz="2800" baseline="-25000" dirty="0">
                <a:solidFill>
                  <a:srgbClr val="00B0F0"/>
                </a:solidFill>
              </a:rPr>
              <a:t>m</a:t>
            </a:r>
            <a:r>
              <a:rPr lang="en-US" altLang="zh-CN" sz="2800" dirty="0">
                <a:solidFill>
                  <a:srgbClr val="00B0F0"/>
                </a:solidFill>
              </a:rPr>
              <a:t> </a:t>
            </a:r>
            <a:r>
              <a:rPr lang="zh-CN" altLang="en-US" sz="2800" dirty="0">
                <a:solidFill>
                  <a:srgbClr val="00B0F0"/>
                </a:solidFill>
              </a:rPr>
              <a:t>。令</a:t>
            </a:r>
            <a:r>
              <a:rPr lang="en-US" altLang="zh-CN" sz="2800" dirty="0">
                <a:solidFill>
                  <a:srgbClr val="00B0F0"/>
                </a:solidFill>
              </a:rPr>
              <a:t>G=F-{X</a:t>
            </a:r>
            <a:r>
              <a:rPr lang="en-US" altLang="zh-CN" sz="2800" dirty="0">
                <a:solidFill>
                  <a:srgbClr val="00B0F0"/>
                </a:solidFill>
                <a:latin typeface="宋体" panose="02010600030101010101" pitchFamily="2" charset="-122"/>
              </a:rPr>
              <a:t>→</a:t>
            </a:r>
            <a:r>
              <a:rPr lang="en-US" altLang="zh-CN" sz="2800" dirty="0">
                <a:solidFill>
                  <a:srgbClr val="00B0F0"/>
                </a:solidFill>
              </a:rPr>
              <a:t>A</a:t>
            </a:r>
            <a:r>
              <a:rPr lang="en-US" altLang="zh-CN" sz="2800" baseline="-25000" dirty="0">
                <a:solidFill>
                  <a:srgbClr val="00B0F0"/>
                </a:solidFill>
              </a:rPr>
              <a:t>m</a:t>
            </a:r>
            <a:r>
              <a:rPr lang="en-US" altLang="zh-CN" sz="2800" dirty="0">
                <a:solidFill>
                  <a:srgbClr val="00B0F0"/>
                </a:solidFill>
              </a:rPr>
              <a:t>}</a:t>
            </a:r>
            <a:r>
              <a:rPr lang="zh-CN" altLang="en-US" sz="2800" dirty="0">
                <a:solidFill>
                  <a:srgbClr val="00B0F0"/>
                </a:solidFill>
              </a:rPr>
              <a:t>则可推出</a:t>
            </a:r>
            <a:r>
              <a:rPr lang="en-US" altLang="zh-CN" sz="2800" dirty="0">
                <a:solidFill>
                  <a:srgbClr val="00B0F0"/>
                </a:solidFill>
              </a:rPr>
              <a:t>X</a:t>
            </a:r>
            <a:r>
              <a:rPr lang="en-US" altLang="zh-CN" sz="2800" dirty="0">
                <a:solidFill>
                  <a:srgbClr val="00B0F0"/>
                </a:solidFill>
                <a:latin typeface="宋体" panose="02010600030101010101" pitchFamily="2" charset="-122"/>
              </a:rPr>
              <a:t>→</a:t>
            </a:r>
            <a:r>
              <a:rPr lang="en-US" altLang="zh-CN" sz="2800" dirty="0">
                <a:solidFill>
                  <a:srgbClr val="00B0F0"/>
                </a:solidFill>
              </a:rPr>
              <a:t>A</a:t>
            </a:r>
            <a:r>
              <a:rPr lang="en-US" altLang="zh-CN" sz="2800" baseline="-25000" dirty="0">
                <a:solidFill>
                  <a:srgbClr val="00B0F0"/>
                </a:solidFill>
              </a:rPr>
              <a:t>m </a:t>
            </a:r>
            <a:r>
              <a:rPr lang="zh-CN" altLang="en-US" sz="2800" dirty="0">
                <a:solidFill>
                  <a:srgbClr val="00B0F0"/>
                </a:solidFill>
              </a:rPr>
              <a:t>（</a:t>
            </a:r>
            <a:r>
              <a:rPr lang="en-US" altLang="zh-CN" sz="2800" dirty="0">
                <a:solidFill>
                  <a:srgbClr val="00B0F0"/>
                </a:solidFill>
              </a:rPr>
              <a:t> Y</a:t>
            </a:r>
            <a:r>
              <a:rPr lang="en-US" altLang="zh-CN" sz="2800" dirty="0">
                <a:solidFill>
                  <a:srgbClr val="00B0F0"/>
                </a:solidFill>
                <a:latin typeface="宋体" panose="02010600030101010101" pitchFamily="2" charset="-122"/>
              </a:rPr>
              <a:t>→</a:t>
            </a:r>
            <a:r>
              <a:rPr lang="en-US" altLang="zh-CN" sz="2800" dirty="0">
                <a:solidFill>
                  <a:srgbClr val="00B0F0"/>
                </a:solidFill>
              </a:rPr>
              <a:t>A</a:t>
            </a:r>
            <a:r>
              <a:rPr lang="en-US" altLang="zh-CN" sz="2800" baseline="-25000" dirty="0">
                <a:solidFill>
                  <a:srgbClr val="00B0F0"/>
                </a:solidFill>
              </a:rPr>
              <a:t>m</a:t>
            </a:r>
            <a:r>
              <a:rPr lang="en-US" altLang="zh-CN" sz="2800" dirty="0">
                <a:solidFill>
                  <a:srgbClr val="00B0F0"/>
                </a:solidFill>
              </a:rPr>
              <a:t> </a:t>
            </a:r>
            <a:r>
              <a:rPr lang="zh-CN" altLang="en-US" sz="2800" dirty="0">
                <a:solidFill>
                  <a:srgbClr val="00B0F0"/>
                </a:solidFill>
              </a:rPr>
              <a:t>）依然逻辑蕴含于</a:t>
            </a:r>
            <a:r>
              <a:rPr lang="en-US" altLang="zh-CN" sz="2800" dirty="0">
                <a:solidFill>
                  <a:srgbClr val="00B0F0"/>
                </a:solidFill>
              </a:rPr>
              <a:t>G</a:t>
            </a:r>
            <a:r>
              <a:rPr lang="zh-CN" altLang="en-US" sz="2800" dirty="0">
                <a:solidFill>
                  <a:srgbClr val="00B0F0"/>
                </a:solidFill>
              </a:rPr>
              <a:t>，得出</a:t>
            </a:r>
            <a:r>
              <a:rPr lang="en-US" altLang="zh-CN" sz="2800" dirty="0">
                <a:solidFill>
                  <a:srgbClr val="00B0F0"/>
                </a:solidFill>
              </a:rPr>
              <a:t>F</a:t>
            </a:r>
            <a:r>
              <a:rPr lang="zh-CN" altLang="en-US" sz="2800" dirty="0">
                <a:solidFill>
                  <a:srgbClr val="00B0F0"/>
                </a:solidFill>
              </a:rPr>
              <a:t>并非最小依赖集的矛盾结论）。</a:t>
            </a:r>
          </a:p>
          <a:p>
            <a:pPr marL="0" indent="0">
              <a:buNone/>
            </a:pPr>
            <a:r>
              <a:rPr lang="en-US" altLang="zh-CN" sz="2800" dirty="0"/>
              <a:t>2</a:t>
            </a:r>
            <a:r>
              <a:rPr lang="zh-CN" altLang="en-US" sz="2800" dirty="0"/>
              <a:t>）</a:t>
            </a:r>
            <a:r>
              <a:rPr lang="zh-CN" altLang="en-US" sz="2800" dirty="0">
                <a:solidFill>
                  <a:srgbClr val="FF0000"/>
                </a:solidFill>
              </a:rPr>
              <a:t>该算法显然能够在有效时间内完成（最小依赖集有限）。</a:t>
            </a:r>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96</a:t>
            </a:fld>
            <a:endParaRPr lang="en-US" altLang="zh-CN"/>
          </a:p>
        </p:txBody>
      </p:sp>
      <p:sp>
        <p:nvSpPr>
          <p:cNvPr id="3" name="对话气泡: 椭圆形 2">
            <a:extLst>
              <a:ext uri="{FF2B5EF4-FFF2-40B4-BE49-F238E27FC236}">
                <a16:creationId xmlns:a16="http://schemas.microsoft.com/office/drawing/2014/main" id="{5C8D170B-5F87-44EE-8555-13C2C3BF0DE1}"/>
              </a:ext>
            </a:extLst>
          </p:cNvPr>
          <p:cNvSpPr/>
          <p:nvPr/>
        </p:nvSpPr>
        <p:spPr>
          <a:xfrm>
            <a:off x="3419872" y="4869160"/>
            <a:ext cx="3888432" cy="360040"/>
          </a:xfrm>
          <a:prstGeom prst="wedgeEllipseCallout">
            <a:avLst>
              <a:gd name="adj1" fmla="val -87967"/>
              <a:gd name="adj2" fmla="val -1270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否则</a:t>
            </a:r>
            <a:r>
              <a:rPr lang="en-US" altLang="zh-CN" dirty="0">
                <a:solidFill>
                  <a:schemeClr val="tx1"/>
                </a:solidFill>
                <a:latin typeface="宋体" panose="02010600030101010101" pitchFamily="2" charset="-122"/>
              </a:rPr>
              <a:t>Y→X</a:t>
            </a:r>
            <a:endParaRPr lang="zh-CN" altLang="en-US" dirty="0">
              <a:solidFill>
                <a:schemeClr val="tx1"/>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36525" y="1011238"/>
            <a:ext cx="8855075" cy="4447628"/>
          </a:xfrm>
          <a:prstGeom prst="rect">
            <a:avLst/>
          </a:prstGeom>
          <a:noFill/>
          <a:ln w="9525">
            <a:noFill/>
            <a:miter lim="800000"/>
            <a:headEnd/>
            <a:tailEnd/>
          </a:ln>
        </p:spPr>
        <p:txBody>
          <a:bodyPr wrap="square">
            <a:spAutoFit/>
          </a:bodyPr>
          <a:lstStyle/>
          <a:p>
            <a:pPr algn="just">
              <a:lnSpc>
                <a:spcPct val="150000"/>
              </a:lnSpc>
              <a:buClr>
                <a:schemeClr val="tx2"/>
              </a:buClr>
              <a:buSzPct val="150000"/>
              <a:buFontTx/>
              <a:buChar char="•"/>
            </a:pPr>
            <a:r>
              <a:rPr lang="zh-CN" altLang="en-US" b="1" dirty="0">
                <a:latin typeface="微软雅黑" panose="020B0503020204020204" pitchFamily="34" charset="-122"/>
                <a:ea typeface="微软雅黑" panose="020B0503020204020204" pitchFamily="34" charset="-122"/>
              </a:rPr>
              <a:t>若既要求分解具有无损连接性，又保持了函数依赖，则分解一定能达到</a:t>
            </a:r>
            <a:r>
              <a:rPr lang="en-US" altLang="zh-CN" b="1" dirty="0">
                <a:latin typeface="微软雅黑" panose="020B0503020204020204" pitchFamily="34" charset="-122"/>
                <a:ea typeface="微软雅黑" panose="020B0503020204020204" pitchFamily="34" charset="-122"/>
              </a:rPr>
              <a:t>3NF</a:t>
            </a:r>
            <a:r>
              <a:rPr lang="zh-CN" altLang="en-US" b="1" dirty="0">
                <a:latin typeface="微软雅黑" panose="020B0503020204020204" pitchFamily="34" charset="-122"/>
                <a:ea typeface="微软雅黑" panose="020B0503020204020204" pitchFamily="34" charset="-122"/>
              </a:rPr>
              <a:t>，但不一定能达到</a:t>
            </a:r>
            <a:r>
              <a:rPr lang="en-US" altLang="zh-CN" b="1" dirty="0">
                <a:latin typeface="微软雅黑" panose="020B0503020204020204" pitchFamily="34" charset="-122"/>
                <a:ea typeface="微软雅黑" panose="020B0503020204020204" pitchFamily="34" charset="-122"/>
              </a:rPr>
              <a:t>BCNF</a:t>
            </a:r>
            <a:r>
              <a:rPr lang="zh-CN" altLang="en-US" b="1" dirty="0">
                <a:latin typeface="微软雅黑" panose="020B0503020204020204" pitchFamily="34" charset="-122"/>
                <a:ea typeface="微软雅黑" panose="020B0503020204020204" pitchFamily="34" charset="-122"/>
              </a:rPr>
              <a:t>。</a:t>
            </a:r>
          </a:p>
          <a:p>
            <a:pPr algn="just">
              <a:lnSpc>
                <a:spcPct val="150000"/>
              </a:lnSpc>
              <a:buClr>
                <a:schemeClr val="tx2"/>
              </a:buClr>
              <a:buSzPct val="150000"/>
              <a:buFontTx/>
              <a:buChar char="•"/>
            </a:pPr>
            <a:endParaRPr lang="zh-CN" altLang="en-US" dirty="0">
              <a:latin typeface="宋体" pitchFamily="2" charset="-122"/>
            </a:endParaRPr>
          </a:p>
          <a:p>
            <a:pPr>
              <a:lnSpc>
                <a:spcPct val="150000"/>
              </a:lnSpc>
            </a:pPr>
            <a:r>
              <a:rPr lang="zh-CN" altLang="en-US" dirty="0"/>
              <a:t>算法</a:t>
            </a:r>
            <a:r>
              <a:rPr lang="en-US" altLang="zh-CN" dirty="0"/>
              <a:t>6.4</a:t>
            </a:r>
          </a:p>
          <a:p>
            <a:pPr>
              <a:lnSpc>
                <a:spcPct val="150000"/>
              </a:lnSpc>
            </a:pPr>
            <a:r>
              <a:rPr lang="en-US" altLang="zh-CN" dirty="0">
                <a:latin typeface="Times New Roman" pitchFamily="18" charset="0"/>
              </a:rPr>
              <a:t>——</a:t>
            </a:r>
            <a:r>
              <a:rPr lang="zh-CN" altLang="en-US" dirty="0"/>
              <a:t>转换为</a:t>
            </a:r>
            <a:r>
              <a:rPr lang="en-US" altLang="zh-CN" dirty="0"/>
              <a:t>3NF</a:t>
            </a:r>
            <a:r>
              <a:rPr lang="zh-CN" altLang="en-US" dirty="0"/>
              <a:t>的保持函数依赖且无损连接的分解。</a:t>
            </a:r>
          </a:p>
          <a:p>
            <a:pPr>
              <a:lnSpc>
                <a:spcPct val="150000"/>
              </a:lnSpc>
            </a:pPr>
            <a:r>
              <a:rPr lang="en-US" altLang="zh-CN" dirty="0"/>
              <a:t>1</a:t>
            </a:r>
            <a:r>
              <a:rPr lang="zh-CN" altLang="en-US" dirty="0"/>
              <a:t>）按照算法</a:t>
            </a:r>
            <a:r>
              <a:rPr lang="en-US" altLang="zh-CN" dirty="0"/>
              <a:t>6.3</a:t>
            </a:r>
            <a:r>
              <a:rPr lang="zh-CN" altLang="en-US" dirty="0"/>
              <a:t>得到保持函数依赖的到</a:t>
            </a:r>
            <a:r>
              <a:rPr lang="en-US" altLang="zh-CN" dirty="0"/>
              <a:t>3NF</a:t>
            </a:r>
            <a:r>
              <a:rPr lang="zh-CN" altLang="en-US" dirty="0"/>
              <a:t>的分解；</a:t>
            </a:r>
            <a:endParaRPr lang="en-US" altLang="zh-CN" dirty="0"/>
          </a:p>
          <a:p>
            <a:pPr>
              <a:lnSpc>
                <a:spcPct val="150000"/>
              </a:lnSpc>
            </a:pPr>
            <a:r>
              <a:rPr lang="en-US" altLang="zh-CN" dirty="0"/>
              <a:t>2</a:t>
            </a:r>
            <a:r>
              <a:rPr lang="zh-CN" altLang="en-US" dirty="0"/>
              <a:t>）</a:t>
            </a:r>
            <a:r>
              <a:rPr lang="zh-CN" altLang="en-US" dirty="0">
                <a:solidFill>
                  <a:srgbClr val="FF0000"/>
                </a:solidFill>
              </a:rPr>
              <a:t>增加一个仅包含原关系主码的子关系</a:t>
            </a:r>
            <a:r>
              <a:rPr lang="zh-CN" altLang="en-US" dirty="0"/>
              <a:t>（如果该子关系被算法</a:t>
            </a:r>
            <a:r>
              <a:rPr lang="en-US" altLang="zh-CN" dirty="0"/>
              <a:t>6.3</a:t>
            </a:r>
            <a:r>
              <a:rPr lang="zh-CN" altLang="en-US" dirty="0"/>
              <a:t>的某个子关系包含，则可以不增加该子关系）。</a:t>
            </a:r>
            <a:endParaRPr lang="en-US" altLang="zh-CN" dirty="0"/>
          </a:p>
        </p:txBody>
      </p:sp>
      <p:sp>
        <p:nvSpPr>
          <p:cNvPr id="3" name="灯片编号占位符 2"/>
          <p:cNvSpPr>
            <a:spLocks noGrp="1"/>
          </p:cNvSpPr>
          <p:nvPr>
            <p:ph type="sldNum" sz="quarter" idx="12"/>
          </p:nvPr>
        </p:nvSpPr>
        <p:spPr/>
        <p:txBody>
          <a:bodyPr/>
          <a:lstStyle/>
          <a:p>
            <a:pPr>
              <a:defRPr/>
            </a:pPr>
            <a:fld id="{7AD80C3E-B3CE-4CBC-B082-EDD34382E45F}" type="slidenum">
              <a:rPr lang="en-US" altLang="zh-CN" smtClean="0"/>
              <a:pPr>
                <a:defRPr/>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968389"/>
            <a:ext cx="8229600" cy="4389437"/>
          </a:xfrm>
        </p:spPr>
        <p:txBody>
          <a:bodyPr/>
          <a:lstStyle/>
          <a:p>
            <a:pPr marL="0" indent="0">
              <a:buNone/>
            </a:pPr>
            <a:r>
              <a:rPr lang="zh-CN" altLang="en-US" sz="2800" dirty="0"/>
              <a:t>理解：</a:t>
            </a:r>
            <a:endParaRPr lang="en-US" altLang="zh-CN" sz="2800" dirty="0"/>
          </a:p>
          <a:p>
            <a:pPr marL="0" indent="0">
              <a:buNone/>
            </a:pPr>
            <a:r>
              <a:rPr lang="en-US" altLang="zh-CN" sz="2800" dirty="0"/>
              <a:t>1)</a:t>
            </a:r>
            <a:r>
              <a:rPr lang="zh-CN" altLang="en-US" sz="2800" dirty="0"/>
              <a:t>满足</a:t>
            </a:r>
            <a:r>
              <a:rPr lang="en-US" altLang="zh-CN" sz="2800" dirty="0"/>
              <a:t>3NF</a:t>
            </a:r>
            <a:r>
              <a:rPr lang="zh-CN" altLang="en-US" sz="2800" dirty="0"/>
              <a:t>且保持函数依赖根据算法</a:t>
            </a:r>
            <a:r>
              <a:rPr lang="en-US" altLang="zh-CN" sz="2800" dirty="0"/>
              <a:t>6.3</a:t>
            </a:r>
            <a:r>
              <a:rPr lang="zh-CN" altLang="en-US" sz="2800" dirty="0"/>
              <a:t>即达到要求，</a:t>
            </a:r>
            <a:r>
              <a:rPr lang="zh-CN" altLang="en-US" sz="2800" dirty="0">
                <a:solidFill>
                  <a:srgbClr val="FF0000"/>
                </a:solidFill>
              </a:rPr>
              <a:t>增加的子关系根据定理</a:t>
            </a:r>
            <a:r>
              <a:rPr lang="en-US" altLang="zh-CN" sz="2800" dirty="0">
                <a:solidFill>
                  <a:srgbClr val="FF0000"/>
                </a:solidFill>
              </a:rPr>
              <a:t>6.4</a:t>
            </a:r>
            <a:r>
              <a:rPr lang="zh-CN" altLang="en-US" sz="2800" dirty="0">
                <a:solidFill>
                  <a:srgbClr val="FF0000"/>
                </a:solidFill>
              </a:rPr>
              <a:t>可知，使分解具有无损连接性。</a:t>
            </a:r>
          </a:p>
          <a:p>
            <a:pPr marL="0" indent="0">
              <a:buNone/>
            </a:pPr>
            <a:r>
              <a:rPr lang="en-US" altLang="zh-CN" sz="2800" dirty="0"/>
              <a:t>2)</a:t>
            </a:r>
            <a:r>
              <a:rPr lang="zh-CN" altLang="en-US" sz="2800" dirty="0"/>
              <a:t>最小依赖集不唯一，因此分解的结果不唯一。</a:t>
            </a:r>
          </a:p>
          <a:p>
            <a:pPr marL="0" indent="0">
              <a:buNone/>
            </a:pPr>
            <a:r>
              <a:rPr lang="en-US" altLang="zh-CN" sz="2800" dirty="0"/>
              <a:t>3)</a:t>
            </a:r>
            <a:r>
              <a:rPr lang="zh-CN" altLang="en-US" sz="2800" dirty="0"/>
              <a:t>同算法</a:t>
            </a:r>
            <a:r>
              <a:rPr lang="en-US" altLang="zh-CN" sz="2800" dirty="0"/>
              <a:t>6.3</a:t>
            </a:r>
            <a:r>
              <a:rPr lang="zh-CN" altLang="en-US" sz="2800" dirty="0"/>
              <a:t>，其执行能在有效时间内完成。</a:t>
            </a:r>
            <a:endParaRPr lang="en-US" altLang="zh-CN" sz="2800" dirty="0"/>
          </a:p>
          <a:p>
            <a:pPr marL="0" indent="0">
              <a:buNone/>
            </a:pPr>
            <a:endParaRPr lang="en-US" altLang="zh-CN" sz="2800" dirty="0"/>
          </a:p>
          <a:p>
            <a:pPr marL="0" indent="0">
              <a:buNone/>
            </a:pPr>
            <a:r>
              <a:rPr lang="zh-CN" altLang="en-US" sz="2800" dirty="0">
                <a:solidFill>
                  <a:schemeClr val="accent1"/>
                </a:solidFill>
                <a:latin typeface="Arial" pitchFamily="34" charset="0"/>
                <a:sym typeface="Symbol" pitchFamily="18" charset="2"/>
              </a:rPr>
              <a:t>定理</a:t>
            </a:r>
            <a:r>
              <a:rPr lang="en-US" altLang="zh-CN" sz="2800" dirty="0">
                <a:solidFill>
                  <a:schemeClr val="accent1"/>
                </a:solidFill>
                <a:latin typeface="Arial" pitchFamily="34" charset="0"/>
                <a:sym typeface="Symbol" pitchFamily="18" charset="2"/>
              </a:rPr>
              <a:t>6.4</a:t>
            </a:r>
            <a:r>
              <a:rPr lang="zh-CN" altLang="en-US" sz="2800" dirty="0">
                <a:solidFill>
                  <a:schemeClr val="accent1"/>
                </a:solidFill>
                <a:latin typeface="Arial" pitchFamily="34" charset="0"/>
                <a:sym typeface="Symbol" pitchFamily="18" charset="2"/>
              </a:rPr>
              <a:t>： </a:t>
            </a:r>
            <a:r>
              <a:rPr lang="zh-CN" altLang="en-US" sz="2800" dirty="0">
                <a:solidFill>
                  <a:schemeClr val="accent1"/>
                </a:solidFill>
                <a:sym typeface="Symbol" pitchFamily="18" charset="2"/>
              </a:rPr>
              <a:t></a:t>
            </a:r>
            <a:r>
              <a:rPr lang="zh-CN" altLang="en-US" sz="2800" dirty="0">
                <a:solidFill>
                  <a:schemeClr val="accent1"/>
                </a:solidFill>
              </a:rPr>
              <a:t>为无损分解的充要条件是</a:t>
            </a:r>
            <a:r>
              <a:rPr lang="en-US" altLang="zh-CN" sz="2800" dirty="0">
                <a:solidFill>
                  <a:schemeClr val="accent1"/>
                </a:solidFill>
              </a:rPr>
              <a:t>S</a:t>
            </a:r>
            <a:r>
              <a:rPr lang="zh-CN" altLang="en-US" sz="2800" dirty="0">
                <a:solidFill>
                  <a:schemeClr val="accent1"/>
                </a:solidFill>
              </a:rPr>
              <a:t>中出现一行为</a:t>
            </a:r>
            <a:r>
              <a:rPr lang="en-US" altLang="zh-CN" sz="2800" dirty="0">
                <a:solidFill>
                  <a:schemeClr val="accent1"/>
                </a:solidFill>
              </a:rPr>
              <a:t>a</a:t>
            </a:r>
            <a:r>
              <a:rPr lang="en-US" altLang="zh-CN" sz="2800" baseline="-16000" dirty="0">
                <a:solidFill>
                  <a:schemeClr val="accent1"/>
                </a:solidFill>
              </a:rPr>
              <a:t>1</a:t>
            </a:r>
            <a:r>
              <a:rPr lang="en-US" altLang="zh-CN" sz="2800" dirty="0">
                <a:solidFill>
                  <a:schemeClr val="accent1"/>
                </a:solidFill>
              </a:rPr>
              <a:t>, a</a:t>
            </a:r>
            <a:r>
              <a:rPr lang="en-US" altLang="zh-CN" sz="2800" baseline="-16000" dirty="0">
                <a:solidFill>
                  <a:schemeClr val="accent1"/>
                </a:solidFill>
              </a:rPr>
              <a:t>2</a:t>
            </a:r>
            <a:r>
              <a:rPr lang="en-US" altLang="zh-CN" sz="2800" dirty="0">
                <a:solidFill>
                  <a:schemeClr val="accent1"/>
                </a:solidFill>
              </a:rPr>
              <a:t> , </a:t>
            </a:r>
            <a:r>
              <a:rPr lang="en-US" altLang="zh-CN" sz="2800" dirty="0">
                <a:solidFill>
                  <a:schemeClr val="accent1"/>
                </a:solidFill>
                <a:latin typeface="Times New Roman" pitchFamily="18" charset="0"/>
              </a:rPr>
              <a:t>…</a:t>
            </a:r>
            <a:r>
              <a:rPr lang="en-US" altLang="zh-CN" sz="2800" dirty="0">
                <a:solidFill>
                  <a:schemeClr val="accent1"/>
                </a:solidFill>
              </a:rPr>
              <a:t> , a</a:t>
            </a:r>
            <a:r>
              <a:rPr lang="en-US" altLang="zh-CN" sz="2800" baseline="-16000" dirty="0">
                <a:solidFill>
                  <a:schemeClr val="accent1"/>
                </a:solidFill>
              </a:rPr>
              <a:t>n</a:t>
            </a:r>
            <a:r>
              <a:rPr lang="en-US" altLang="zh-CN" sz="2800" dirty="0">
                <a:solidFill>
                  <a:schemeClr val="accent1"/>
                </a:solidFill>
              </a:rPr>
              <a:t> </a:t>
            </a:r>
            <a:r>
              <a:rPr lang="zh-CN" altLang="en-US" sz="2800" dirty="0">
                <a:solidFill>
                  <a:schemeClr val="accent1"/>
                </a:solidFill>
              </a:rPr>
              <a:t>。 </a:t>
            </a:r>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98</a:t>
            </a:fld>
            <a:endParaRPr lang="en-US" altLang="zh-CN"/>
          </a:p>
        </p:txBody>
      </p:sp>
      <p:sp>
        <p:nvSpPr>
          <p:cNvPr id="5" name="圆角矩形标注 4"/>
          <p:cNvSpPr/>
          <p:nvPr/>
        </p:nvSpPr>
        <p:spPr>
          <a:xfrm>
            <a:off x="4828456" y="5157192"/>
            <a:ext cx="3096344" cy="911126"/>
          </a:xfrm>
          <a:prstGeom prst="wedgeRoundRectCallout">
            <a:avLst>
              <a:gd name="adj1" fmla="val -72432"/>
              <a:gd name="adj2" fmla="val -653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有一个子关系包含码</a:t>
            </a:r>
          </a:p>
        </p:txBody>
      </p:sp>
      <p:sp>
        <p:nvSpPr>
          <p:cNvPr id="3" name="箭头: 右弧形 2">
            <a:extLst>
              <a:ext uri="{FF2B5EF4-FFF2-40B4-BE49-F238E27FC236}">
                <a16:creationId xmlns:a16="http://schemas.microsoft.com/office/drawing/2014/main" id="{7344335F-56AB-4345-A4BF-5B7EBE6CDEF6}"/>
              </a:ext>
            </a:extLst>
          </p:cNvPr>
          <p:cNvSpPr/>
          <p:nvPr/>
        </p:nvSpPr>
        <p:spPr>
          <a:xfrm flipV="1">
            <a:off x="8388424" y="2060848"/>
            <a:ext cx="576064" cy="3296978"/>
          </a:xfrm>
          <a:prstGeom prst="curved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36525" y="836613"/>
            <a:ext cx="8778875" cy="3785652"/>
          </a:xfrm>
          <a:prstGeom prst="rect">
            <a:avLst/>
          </a:prstGeom>
          <a:noFill/>
          <a:ln w="9525">
            <a:noFill/>
            <a:miter lim="800000"/>
            <a:headEnd/>
            <a:tailEnd/>
          </a:ln>
        </p:spPr>
        <p:txBody>
          <a:bodyPr>
            <a:spAutoFit/>
          </a:bodyPr>
          <a:lstStyle/>
          <a:p>
            <a:pPr>
              <a:buClr>
                <a:schemeClr val="tx2"/>
              </a:buClr>
              <a:buSzPct val="150000"/>
              <a:buFontTx/>
              <a:buChar char="•"/>
            </a:pPr>
            <a:r>
              <a:rPr lang="zh-CN" altLang="en-US" dirty="0"/>
              <a:t>引理</a:t>
            </a:r>
            <a:r>
              <a:rPr lang="en-US" altLang="zh-CN" dirty="0"/>
              <a:t>6.5</a:t>
            </a:r>
          </a:p>
          <a:p>
            <a:r>
              <a:rPr lang="zh-CN" altLang="en-US" dirty="0"/>
              <a:t>理解：</a:t>
            </a:r>
            <a:r>
              <a:rPr lang="en-US" altLang="zh-CN" dirty="0"/>
              <a:t>1</a:t>
            </a:r>
            <a:r>
              <a:rPr lang="zh-CN" altLang="en-US" dirty="0"/>
              <a:t>）只要分解的每一步都是无损连接的，则整个分解就是无损连接的。</a:t>
            </a:r>
          </a:p>
          <a:p>
            <a:r>
              <a:rPr lang="zh-CN" altLang="en-US" dirty="0"/>
              <a:t>	</a:t>
            </a:r>
            <a:r>
              <a:rPr lang="en-US" altLang="zh-CN" dirty="0"/>
              <a:t>2</a:t>
            </a:r>
            <a:r>
              <a:rPr lang="zh-CN" altLang="en-US" dirty="0"/>
              <a:t>）一个无损连接的分解再增加新的子关系，所得的分解仍然是无损连接的。</a:t>
            </a:r>
          </a:p>
          <a:p>
            <a:endParaRPr lang="zh-CN" altLang="en-US" dirty="0"/>
          </a:p>
          <a:p>
            <a:pPr>
              <a:buClr>
                <a:schemeClr val="tx2"/>
              </a:buClr>
              <a:buSzPct val="150000"/>
              <a:buFontTx/>
              <a:buChar char="•"/>
            </a:pPr>
            <a:r>
              <a:rPr lang="zh-CN" altLang="en-US" dirty="0"/>
              <a:t>引理</a:t>
            </a:r>
            <a:r>
              <a:rPr lang="en-US" altLang="zh-CN" dirty="0"/>
              <a:t>6.6 (R1</a:t>
            </a:r>
            <a:r>
              <a:rPr lang="en-US" altLang="zh-CN" dirty="0">
                <a:latin typeface="Arial Unicode MS"/>
                <a:ea typeface="Arial Unicode MS"/>
                <a:cs typeface="Arial Unicode MS"/>
              </a:rPr>
              <a:t> ⋈ </a:t>
            </a:r>
            <a:r>
              <a:rPr lang="en-US" altLang="zh-CN" dirty="0"/>
              <a:t>R2)</a:t>
            </a:r>
            <a:r>
              <a:rPr lang="en-US" altLang="zh-CN" dirty="0">
                <a:latin typeface="Arial Unicode MS"/>
                <a:ea typeface="Arial Unicode MS"/>
                <a:cs typeface="Arial Unicode MS"/>
              </a:rPr>
              <a:t> ⋈ </a:t>
            </a:r>
            <a:r>
              <a:rPr lang="en-US" altLang="zh-CN" dirty="0"/>
              <a:t>R3=R1</a:t>
            </a:r>
            <a:r>
              <a:rPr lang="en-US" altLang="zh-CN" dirty="0">
                <a:latin typeface="Arial Unicode MS"/>
                <a:ea typeface="Arial Unicode MS"/>
                <a:cs typeface="Arial Unicode MS"/>
              </a:rPr>
              <a:t> ⋈</a:t>
            </a:r>
            <a:r>
              <a:rPr lang="en-US" altLang="zh-CN" dirty="0"/>
              <a:t>(R2</a:t>
            </a:r>
            <a:r>
              <a:rPr lang="en-US" altLang="zh-CN" dirty="0">
                <a:latin typeface="Arial Unicode MS"/>
                <a:ea typeface="Arial Unicode MS"/>
                <a:cs typeface="Arial Unicode MS"/>
              </a:rPr>
              <a:t> ⋈ </a:t>
            </a:r>
            <a:r>
              <a:rPr lang="en-US" altLang="zh-CN" dirty="0"/>
              <a:t>R3)</a:t>
            </a:r>
          </a:p>
          <a:p>
            <a:r>
              <a:rPr lang="zh-CN" altLang="en-US" dirty="0"/>
              <a:t>理解：即关系代数等价变换规则中连接的结合律。根据连接的定义证明。</a:t>
            </a:r>
            <a:endParaRPr lang="en-US" altLang="zh-CN" dirty="0"/>
          </a:p>
          <a:p>
            <a:r>
              <a:rPr lang="zh-CN" altLang="en-US" dirty="0">
                <a:solidFill>
                  <a:srgbClr val="0000CC"/>
                </a:solidFill>
              </a:rPr>
              <a:t>（算法</a:t>
            </a:r>
            <a:r>
              <a:rPr lang="en-US" altLang="zh-CN" dirty="0">
                <a:solidFill>
                  <a:srgbClr val="0000CC"/>
                </a:solidFill>
              </a:rPr>
              <a:t>6.5</a:t>
            </a:r>
            <a:r>
              <a:rPr lang="zh-CN" altLang="en-US" dirty="0">
                <a:solidFill>
                  <a:srgbClr val="0000CC"/>
                </a:solidFill>
              </a:rPr>
              <a:t>、算法</a:t>
            </a:r>
            <a:r>
              <a:rPr lang="en-US" altLang="zh-CN" dirty="0">
                <a:solidFill>
                  <a:srgbClr val="0000CC"/>
                </a:solidFill>
              </a:rPr>
              <a:t>6.6</a:t>
            </a:r>
            <a:r>
              <a:rPr lang="zh-CN" altLang="en-US" dirty="0">
                <a:solidFill>
                  <a:srgbClr val="0000CC"/>
                </a:solidFill>
              </a:rPr>
              <a:t>作为课外阅读内容）</a:t>
            </a:r>
          </a:p>
        </p:txBody>
      </p:sp>
      <p:sp>
        <p:nvSpPr>
          <p:cNvPr id="3" name="灯片编号占位符 2"/>
          <p:cNvSpPr>
            <a:spLocks noGrp="1"/>
          </p:cNvSpPr>
          <p:nvPr>
            <p:ph type="sldNum" sz="quarter" idx="12"/>
          </p:nvPr>
        </p:nvSpPr>
        <p:spPr/>
        <p:txBody>
          <a:bodyPr/>
          <a:lstStyle/>
          <a:p>
            <a:pPr>
              <a:defRPr/>
            </a:pPr>
            <a:fld id="{AD851978-25CA-4917-AEC8-055B9AE4C256}" type="slidenum">
              <a:rPr lang="en-US" altLang="zh-CN" smtClean="0"/>
              <a:pPr>
                <a:defRPr/>
              </a:pPr>
              <a:t>99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9139</TotalTime>
  <Words>9517</Words>
  <Application>Microsoft Office PowerPoint</Application>
  <PresentationFormat>全屏显示(4:3)</PresentationFormat>
  <Paragraphs>1231</Paragraphs>
  <Slides>102</Slides>
  <Notes>13</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6</vt:i4>
      </vt:variant>
      <vt:variant>
        <vt:lpstr>幻灯片标题</vt:lpstr>
      </vt:variant>
      <vt:variant>
        <vt:i4>102</vt:i4>
      </vt:variant>
    </vt:vector>
  </HeadingPairs>
  <TitlesOfParts>
    <vt:vector size="132" baseType="lpstr">
      <vt:lpstr>Arial Unicode MS</vt:lpstr>
      <vt:lpstr>Monotype Sorts</vt:lpstr>
      <vt:lpstr>仿宋_GB2312</vt:lpstr>
      <vt:lpstr>黑体</vt:lpstr>
      <vt:lpstr>华文新魏</vt:lpstr>
      <vt:lpstr>楷体_GB2312</vt:lpstr>
      <vt:lpstr>隶书</vt:lpstr>
      <vt:lpstr>宋体</vt:lpstr>
      <vt:lpstr>微软雅黑</vt:lpstr>
      <vt:lpstr>Arial</vt:lpstr>
      <vt:lpstr>Arial Black</vt:lpstr>
      <vt:lpstr>Arial Narrow</vt:lpstr>
      <vt:lpstr>Calibri</vt:lpstr>
      <vt:lpstr>Cambria Math</vt:lpstr>
      <vt:lpstr>Constantia</vt:lpstr>
      <vt:lpstr>Lucida Sans Unicode</vt:lpstr>
      <vt:lpstr>MS Outlook</vt:lpstr>
      <vt:lpstr>Symbol</vt:lpstr>
      <vt:lpstr>Tahoma</vt:lpstr>
      <vt:lpstr>Times New Roman</vt:lpstr>
      <vt:lpstr>Verdana</vt:lpstr>
      <vt:lpstr>Wingdings</vt:lpstr>
      <vt:lpstr>Wingdings 2</vt:lpstr>
      <vt:lpstr>流畅</vt:lpstr>
      <vt:lpstr>Microsoft Word Picture</vt:lpstr>
      <vt:lpstr>Document</vt:lpstr>
      <vt:lpstr>Equation.3</vt:lpstr>
      <vt:lpstr>公式</vt:lpstr>
      <vt:lpstr>Microsoft 公式 3.0</vt:lpstr>
      <vt:lpstr>Equation</vt:lpstr>
      <vt:lpstr>第6章 关系数据库设计理论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算法存疑</vt:lpstr>
      <vt:lpstr>PowerPoint 演示文稿</vt:lpstr>
      <vt:lpstr>修改策略1</vt:lpstr>
      <vt:lpstr>修改策略2</vt:lpstr>
      <vt:lpstr>易知：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panpeng</dc:creator>
  <cp:lastModifiedBy>teacher潘</cp:lastModifiedBy>
  <cp:revision>1055</cp:revision>
  <dcterms:created xsi:type="dcterms:W3CDTF">2005-04-01T08:04:46Z</dcterms:created>
  <dcterms:modified xsi:type="dcterms:W3CDTF">2024-05-08T17:11:41Z</dcterms:modified>
</cp:coreProperties>
</file>