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69" r:id="rId6"/>
    <p:sldId id="271" r:id="rId7"/>
    <p:sldId id="258" r:id="rId8"/>
    <p:sldId id="259" r:id="rId9"/>
    <p:sldId id="260" r:id="rId10"/>
    <p:sldId id="261" r:id="rId11"/>
    <p:sldId id="262" r:id="rId12"/>
    <p:sldId id="263" r:id="rId13"/>
    <p:sldId id="264" r:id="rId14"/>
    <p:sldId id="265" r:id="rId15"/>
    <p:sldId id="266" r:id="rId16"/>
    <p:sldId id="267" r:id="rId17"/>
    <p:sldId id="277" r:id="rId18"/>
    <p:sldId id="278" r:id="rId19"/>
    <p:sldId id="279" r:id="rId20"/>
    <p:sldId id="276" r:id="rId21"/>
    <p:sldId id="280" r:id="rId22"/>
    <p:sldId id="281" r:id="rId23"/>
    <p:sldId id="282" r:id="rId24"/>
    <p:sldId id="283" r:id="rId25"/>
    <p:sldId id="284" r:id="rId26"/>
    <p:sldId id="285" r:id="rId27"/>
    <p:sldId id="287" r:id="rId28"/>
    <p:sldId id="288" r:id="rId29"/>
    <p:sldId id="289" r:id="rId30"/>
    <p:sldId id="290" r:id="rId31"/>
    <p:sldId id="29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125" d="100"/>
          <a:sy n="125" d="100"/>
        </p:scale>
        <p:origin x="-333" y="-10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E5FC9-0014-2073-E231-40989F0CB0A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E76475D-C266-01DC-EB5F-B154658AC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3E1917A-0FB7-8BC2-1276-FC921C7A1F56}"/>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1530F55C-C922-FC0C-4075-5E69C73CA2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042969-9C56-63D8-9B30-211642351508}"/>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277797028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470E6-C8DA-C329-244A-8E26E5A6E1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557B4F-041F-FB07-3653-9CAE772B6B9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FCCF2E-A288-B956-9EA3-630CBEB55F99}"/>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9D154821-B3F8-B32D-9D21-304D0CF7F1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3416AA-9488-9695-F5F6-4E9D94653F40}"/>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119971968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A7BBFD-6C97-D52D-206D-E3FD8F2E9C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9D7190D-D42F-CFC1-F24B-084C0D1165E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38C51F-41CC-D8A7-B21D-1F04C42A5AB1}"/>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8889FDED-4B77-02EC-9FAC-D3716C4817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CD4E6-895D-4D66-B71D-ACCC81C9415D}"/>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22197315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3C4CF-6FBF-000D-0B15-20173D868F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995928-507F-D5E0-2A8F-DB118A40A9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47F403-A7CF-C440-6898-483B9F9F3802}"/>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6EB87836-9D0E-B7D0-6167-BCB3C7F39B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A60089-C413-A73E-D9A4-BD39A799AE8E}"/>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288275518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A2830-54AB-304C-39E3-C300D5D6392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DBBB5E-3359-0901-1398-DEE9E30DE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7C7086-A62A-8706-E8EE-51369A6B7545}"/>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12051CE1-0165-2937-8213-7BA5C98FC0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D5B96D-2EA0-831A-1ADB-6599A2392169}"/>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393246848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D0372-BA70-1A32-6AED-096887709C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AB9130-681B-6433-C727-0E496D8163D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8D454A-30B4-7A46-8CD5-4ECEE6EAAA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9C21345-F4E7-F34D-CE34-03F03EAACC26}"/>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6" name="页脚占位符 5">
            <a:extLst>
              <a:ext uri="{FF2B5EF4-FFF2-40B4-BE49-F238E27FC236}">
                <a16:creationId xmlns:a16="http://schemas.microsoft.com/office/drawing/2014/main" id="{F6A47C37-A934-17DF-4ECB-7B1945C9B3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45C1E0-61B3-4935-7ACE-CAE1D0C16C6F}"/>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382813319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1E42C-5910-5CF0-8045-6C46C8E5A0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6156A09-C3F7-CDB8-FA94-83194D9C5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9E26082-9DF0-26A5-023F-90817A638DA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DE17904-3717-D652-E2F8-7633986B0D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755121-0884-1E50-75C6-D47D93B1D30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46280A-4B74-2F25-8DE7-5F1988BFDC49}"/>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8" name="页脚占位符 7">
            <a:extLst>
              <a:ext uri="{FF2B5EF4-FFF2-40B4-BE49-F238E27FC236}">
                <a16:creationId xmlns:a16="http://schemas.microsoft.com/office/drawing/2014/main" id="{E41CD6B2-9786-B3BB-B0EC-5CAA9A194F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F33460-59B8-0B58-096B-046787202A16}"/>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87911531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0880A-CB57-CA1A-AC73-E830AB0B79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20335F-6309-5F1E-8AE3-08523512AE58}"/>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4" name="页脚占位符 3">
            <a:extLst>
              <a:ext uri="{FF2B5EF4-FFF2-40B4-BE49-F238E27FC236}">
                <a16:creationId xmlns:a16="http://schemas.microsoft.com/office/drawing/2014/main" id="{13D898AD-0416-8216-F9AC-B06E800499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361A29-1FF6-9525-7787-2539F18099AE}"/>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327040085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DB164B-9DBE-FE43-6782-983167645DD8}"/>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3" name="页脚占位符 2">
            <a:extLst>
              <a:ext uri="{FF2B5EF4-FFF2-40B4-BE49-F238E27FC236}">
                <a16:creationId xmlns:a16="http://schemas.microsoft.com/office/drawing/2014/main" id="{7272A42C-3062-F27D-23E2-29F4EAE792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FB2FC5-D658-2B20-D1D0-0BF0D6EEB363}"/>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118089395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B0A30-5DB6-D001-CB8B-79AECF0305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1D4FB7-43F7-45BB-BC87-D2B283B8C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429EBD-E6D1-A6A0-95E7-ADA3A4119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3521FB-FAC5-DFD3-D572-EF1C57A99FAB}"/>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6" name="页脚占位符 5">
            <a:extLst>
              <a:ext uri="{FF2B5EF4-FFF2-40B4-BE49-F238E27FC236}">
                <a16:creationId xmlns:a16="http://schemas.microsoft.com/office/drawing/2014/main" id="{17C81E0D-6DF7-D8BC-CCD0-961610302D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18E241-D789-EE97-91AD-64BB0F4ADB16}"/>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123621400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D8ED6-E06A-2E47-A2D3-BC6F0E726B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08A90C-75DF-95E3-3AC2-BA85001AC1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820B39-23F5-6192-282F-A01937641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E07AFA-191C-5EEF-D1B0-98E85D6DBF59}"/>
              </a:ext>
            </a:extLst>
          </p:cNvPr>
          <p:cNvSpPr>
            <a:spLocks noGrp="1"/>
          </p:cNvSpPr>
          <p:nvPr>
            <p:ph type="dt" sz="half" idx="10"/>
          </p:nvPr>
        </p:nvSpPr>
        <p:spPr/>
        <p:txBody>
          <a:bodyPr/>
          <a:lstStyle/>
          <a:p>
            <a:fld id="{7F1EB696-23C4-40BB-B3FA-965656DA0389}" type="datetimeFigureOut">
              <a:rPr lang="zh-CN" altLang="en-US" smtClean="0"/>
              <a:t>2022/6/15</a:t>
            </a:fld>
            <a:endParaRPr lang="zh-CN" altLang="en-US"/>
          </a:p>
        </p:txBody>
      </p:sp>
      <p:sp>
        <p:nvSpPr>
          <p:cNvPr id="6" name="页脚占位符 5">
            <a:extLst>
              <a:ext uri="{FF2B5EF4-FFF2-40B4-BE49-F238E27FC236}">
                <a16:creationId xmlns:a16="http://schemas.microsoft.com/office/drawing/2014/main" id="{ABBC4724-A96B-7D6B-105A-BF73A428C8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699274-46E7-8408-488F-A073F063CF6E}"/>
              </a:ext>
            </a:extLst>
          </p:cNvPr>
          <p:cNvSpPr>
            <a:spLocks noGrp="1"/>
          </p:cNvSpPr>
          <p:nvPr>
            <p:ph type="sldNum" sz="quarter" idx="12"/>
          </p:nvPr>
        </p:nvSpPr>
        <p:spPr/>
        <p:txBody>
          <a:body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277289821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91D554-4709-BBBF-1A79-F4EA0500B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83B1F7B-89BB-F2A6-F711-093706CB9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A65415-6053-AC1D-B7D6-6CF1FDF9E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EB696-23C4-40BB-B3FA-965656DA0389}" type="datetimeFigureOut">
              <a:rPr lang="zh-CN" altLang="en-US" smtClean="0"/>
              <a:t>2022/6/15</a:t>
            </a:fld>
            <a:endParaRPr lang="zh-CN" altLang="en-US"/>
          </a:p>
        </p:txBody>
      </p:sp>
      <p:sp>
        <p:nvSpPr>
          <p:cNvPr id="5" name="页脚占位符 4">
            <a:extLst>
              <a:ext uri="{FF2B5EF4-FFF2-40B4-BE49-F238E27FC236}">
                <a16:creationId xmlns:a16="http://schemas.microsoft.com/office/drawing/2014/main" id="{36A29ECC-0517-F6E3-C656-74BACD364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4757AF-1390-A0C2-329A-E9DC119F9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3C884-F4F6-4F66-83B1-AD5B8E923E7E}" type="slidenum">
              <a:rPr lang="zh-CN" altLang="en-US" smtClean="0"/>
              <a:t>‹#›</a:t>
            </a:fld>
            <a:endParaRPr lang="zh-CN" altLang="en-US"/>
          </a:p>
        </p:txBody>
      </p:sp>
    </p:spTree>
    <p:extLst>
      <p:ext uri="{BB962C8B-B14F-4D97-AF65-F5344CB8AC3E}">
        <p14:creationId xmlns:p14="http://schemas.microsoft.com/office/powerpoint/2010/main" val="3140947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25.xml"/><Relationship Id="rId18" Type="http://schemas.openxmlformats.org/officeDocument/2006/relationships/slide" Target="slide6.xml"/><Relationship Id="rId26" Type="http://schemas.openxmlformats.org/officeDocument/2006/relationships/slide" Target="slide31.xml"/><Relationship Id="rId3" Type="http://schemas.openxmlformats.org/officeDocument/2006/relationships/slide" Target="slide18.xml"/><Relationship Id="rId21" Type="http://schemas.openxmlformats.org/officeDocument/2006/relationships/slide" Target="slide12.xml"/><Relationship Id="rId7" Type="http://schemas.openxmlformats.org/officeDocument/2006/relationships/slide" Target="slide23.xml"/><Relationship Id="rId12" Type="http://schemas.openxmlformats.org/officeDocument/2006/relationships/slide" Target="slide21.xml"/><Relationship Id="rId17" Type="http://schemas.openxmlformats.org/officeDocument/2006/relationships/slide" Target="slide5.xml"/><Relationship Id="rId25" Type="http://schemas.openxmlformats.org/officeDocument/2006/relationships/slide" Target="slide16.xml"/><Relationship Id="rId2" Type="http://schemas.openxmlformats.org/officeDocument/2006/relationships/slide" Target="slide17.xml"/><Relationship Id="rId16" Type="http://schemas.openxmlformats.org/officeDocument/2006/relationships/slide" Target="slide4.xml"/><Relationship Id="rId20"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22.xml"/><Relationship Id="rId11" Type="http://schemas.openxmlformats.org/officeDocument/2006/relationships/slide" Target="slide30.xml"/><Relationship Id="rId24" Type="http://schemas.openxmlformats.org/officeDocument/2006/relationships/slide" Target="slide15.xml"/><Relationship Id="rId5" Type="http://schemas.openxmlformats.org/officeDocument/2006/relationships/slide" Target="slide20.xml"/><Relationship Id="rId15" Type="http://schemas.openxmlformats.org/officeDocument/2006/relationships/slide" Target="slide3.xml"/><Relationship Id="rId23" Type="http://schemas.openxmlformats.org/officeDocument/2006/relationships/slide" Target="slide14.xml"/><Relationship Id="rId10" Type="http://schemas.openxmlformats.org/officeDocument/2006/relationships/slide" Target="slide29.xml"/><Relationship Id="rId19" Type="http://schemas.openxmlformats.org/officeDocument/2006/relationships/slide" Target="slide7.xml"/><Relationship Id="rId4" Type="http://schemas.openxmlformats.org/officeDocument/2006/relationships/slide" Target="slide19.xml"/><Relationship Id="rId9" Type="http://schemas.openxmlformats.org/officeDocument/2006/relationships/slide" Target="slide28.xml"/><Relationship Id="rId14" Type="http://schemas.openxmlformats.org/officeDocument/2006/relationships/slide" Target="slide26.xml"/><Relationship Id="rId22" Type="http://schemas.openxmlformats.org/officeDocument/2006/relationships/slide" Target="slide13.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BEDFC-F175-D2B2-A4F6-BF3051A73663}"/>
              </a:ext>
            </a:extLst>
          </p:cNvPr>
          <p:cNvSpPr>
            <a:spLocks noGrp="1"/>
          </p:cNvSpPr>
          <p:nvPr>
            <p:ph type="ctrTitle"/>
          </p:nvPr>
        </p:nvSpPr>
        <p:spPr>
          <a:xfrm>
            <a:off x="926353" y="1785752"/>
            <a:ext cx="9144000" cy="1094907"/>
          </a:xfrm>
        </p:spPr>
        <p:txBody>
          <a:bodyPr/>
          <a:lstStyle/>
          <a:p>
            <a:r>
              <a:rPr lang="zh-CN" altLang="en-US" dirty="0">
                <a:solidFill>
                  <a:srgbClr val="0070C0"/>
                </a:solidFill>
                <a:latin typeface="思源黑体 CN Bold" panose="020B0800000000000000" pitchFamily="34" charset="-122"/>
                <a:ea typeface="思源黑体 CN Bold" panose="020B0800000000000000" pitchFamily="34" charset="-122"/>
              </a:rPr>
              <a:t>物理学家与他们的工作</a:t>
            </a:r>
          </a:p>
        </p:txBody>
      </p:sp>
    </p:spTree>
    <p:extLst>
      <p:ext uri="{BB962C8B-B14F-4D97-AF65-F5344CB8AC3E}">
        <p14:creationId xmlns:p14="http://schemas.microsoft.com/office/powerpoint/2010/main" val="31326599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F7747-ABC6-6895-26D7-77588385C6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7402DDA-E7A0-9008-EB69-F91FA519F320}"/>
              </a:ext>
            </a:extLst>
          </p:cNvPr>
          <p:cNvSpPr>
            <a:spLocks noGrp="1"/>
          </p:cNvSpPr>
          <p:nvPr>
            <p:ph idx="1"/>
          </p:nvPr>
        </p:nvSpPr>
        <p:spPr/>
        <p:txBody>
          <a:bodyPr>
            <a:normAutofit/>
          </a:bodyPr>
          <a:lstStyle/>
          <a:p>
            <a:pPr>
              <a:lnSpc>
                <a:spcPct val="150000"/>
              </a:lnSpc>
            </a:pPr>
            <a:r>
              <a:rPr kumimoji="0" lang="en-US" altLang="zh-CN" sz="3600" b="1"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1785</a:t>
            </a:r>
            <a:r>
              <a:rPr kumimoji="0" lang="zh-CN" altLang="en-US" sz="3600" b="1"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年法国物理学家</a:t>
            </a:r>
            <a:r>
              <a:rPr kumimoji="0" lang="zh-CN" altLang="en-US" sz="3600" b="1" i="0" u="sng"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库仑</a:t>
            </a:r>
            <a:r>
              <a:rPr kumimoji="0" lang="zh-CN" altLang="en-US" sz="3600" b="1"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利用</a:t>
            </a:r>
            <a:r>
              <a:rPr kumimoji="0" lang="zh-CN" altLang="en-US" sz="3600" b="1" i="0" u="sng"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扭秤实验</a:t>
            </a:r>
            <a:r>
              <a:rPr kumimoji="0" lang="zh-CN" altLang="en-US" sz="3600" b="1"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发现了电荷之间的相互作用规律</a:t>
            </a:r>
            <a:r>
              <a:rPr kumimoji="0" lang="en-US" altLang="zh-CN" sz="3600" b="1"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a:t>
            </a:r>
            <a:r>
              <a:rPr kumimoji="0" lang="zh-CN" altLang="en-US" sz="3600" b="1"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库仑定律，并测出了静电力常量</a:t>
            </a:r>
            <a:r>
              <a:rPr kumimoji="0" lang="en-US" altLang="zh-CN" sz="3600" b="1"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k</a:t>
            </a:r>
            <a:r>
              <a:rPr kumimoji="0" lang="zh-CN" altLang="en-US" sz="3600" b="1" i="0" u="none" strike="noStrike" kern="1200" cap="none" spc="0" normalizeH="0" baseline="0" noProof="0" dirty="0">
                <a:ln>
                  <a:noFill/>
                </a:ln>
                <a:solidFill>
                  <a:srgbClr val="0070C0"/>
                </a:solidFill>
                <a:effectLst/>
                <a:uLnTx/>
                <a:uFillTx/>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的值。</a:t>
            </a:r>
            <a:endParaRPr lang="zh-CN" altLang="en-US" sz="3600" dirty="0">
              <a:solidFill>
                <a:srgbClr val="0070C0"/>
              </a:solidFill>
            </a:endParaRPr>
          </a:p>
        </p:txBody>
      </p:sp>
    </p:spTree>
    <p:extLst>
      <p:ext uri="{BB962C8B-B14F-4D97-AF65-F5344CB8AC3E}">
        <p14:creationId xmlns:p14="http://schemas.microsoft.com/office/powerpoint/2010/main" val="13299025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ED06163-F764-ADB1-D77B-8CB35BEF8D8D}"/>
              </a:ext>
            </a:extLst>
          </p:cNvPr>
          <p:cNvSpPr txBox="1"/>
          <p:nvPr/>
        </p:nvSpPr>
        <p:spPr>
          <a:xfrm>
            <a:off x="812799" y="1063813"/>
            <a:ext cx="8110071" cy="1904239"/>
          </a:xfrm>
          <a:prstGeom prst="rect">
            <a:avLst/>
          </a:prstGeom>
          <a:noFill/>
        </p:spPr>
        <p:txBody>
          <a:bodyPr wrap="square">
            <a:spAutoFit/>
          </a:bodyPr>
          <a:lstStyle/>
          <a:p>
            <a:pPr>
              <a:lnSpc>
                <a:spcPct val="150000"/>
              </a:lnSpc>
            </a:pPr>
            <a:r>
              <a:rPr lang="en-US" altLang="zh-CN" sz="28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1913</a:t>
            </a:r>
            <a:r>
              <a:rPr lang="zh-CN" altLang="zh-CN" sz="28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年，美国物理学家</a:t>
            </a:r>
            <a:r>
              <a:rPr lang="zh-CN" altLang="zh-CN" sz="2800" b="1" u="sng"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密立根</a:t>
            </a:r>
            <a:r>
              <a:rPr lang="zh-CN" altLang="zh-CN" sz="28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通过</a:t>
            </a:r>
            <a:r>
              <a:rPr lang="zh-CN" altLang="zh-CN" sz="2800" b="1" u="sng"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油滴实验</a:t>
            </a:r>
            <a:r>
              <a:rPr lang="zh-CN" altLang="zh-CN" sz="28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精确测定了元电荷</a:t>
            </a:r>
            <a:r>
              <a:rPr lang="en-US" altLang="zh-CN" sz="28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e</a:t>
            </a:r>
            <a:r>
              <a:rPr lang="zh-CN" altLang="zh-CN" sz="28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电荷量，获得诺贝尔奖。</a:t>
            </a:r>
            <a:br>
              <a:rPr lang="zh-CN" altLang="zh-CN" sz="2800"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br>
            <a:endParaRPr lang="zh-CN" altLang="en-US" sz="2800" dirty="0">
              <a:solidFill>
                <a:srgbClr val="0070C0"/>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55055367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2673CFA-AC6E-CCC3-403F-34A692EE192A}"/>
              </a:ext>
            </a:extLst>
          </p:cNvPr>
          <p:cNvSpPr txBox="1"/>
          <p:nvPr/>
        </p:nvSpPr>
        <p:spPr>
          <a:xfrm>
            <a:off x="830729" y="1583765"/>
            <a:ext cx="9287435" cy="3183628"/>
          </a:xfrm>
          <a:prstGeom prst="rect">
            <a:avLst/>
          </a:prstGeom>
          <a:noFill/>
        </p:spPr>
        <p:txBody>
          <a:bodyPr wrap="square">
            <a:spAutoFit/>
          </a:bodyPr>
          <a:lstStyle/>
          <a:p>
            <a:pPr>
              <a:lnSpc>
                <a:spcPct val="200000"/>
              </a:lnSpc>
            </a:pPr>
            <a:r>
              <a:rPr lang="en-US" altLang="zh-CN" sz="36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1826</a:t>
            </a:r>
            <a:r>
              <a:rPr lang="zh-CN" altLang="zh-CN" sz="36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年德国物理学家</a:t>
            </a:r>
            <a:r>
              <a:rPr lang="zh-CN" altLang="zh-CN" sz="3600" b="1" u="sng"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欧姆</a:t>
            </a:r>
            <a:r>
              <a:rPr lang="zh-CN" altLang="zh-CN" sz="36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a:t>
            </a:r>
            <a:r>
              <a:rPr lang="en-US" altLang="zh-CN" sz="36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1787-1854</a:t>
            </a:r>
            <a:r>
              <a:rPr lang="zh-CN" altLang="zh-CN" sz="36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）通过实验得出欧姆定律。</a:t>
            </a:r>
            <a:br>
              <a:rPr lang="zh-CN" altLang="zh-CN" sz="3600"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br>
            <a:endParaRPr lang="zh-CN" altLang="en-US" sz="3600" dirty="0">
              <a:solidFill>
                <a:srgbClr val="0070C0"/>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87573739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DE40C9E-BF44-C30A-8AC6-24BD4DB40825}"/>
              </a:ext>
            </a:extLst>
          </p:cNvPr>
          <p:cNvSpPr txBox="1"/>
          <p:nvPr/>
        </p:nvSpPr>
        <p:spPr>
          <a:xfrm>
            <a:off x="2247152" y="1248289"/>
            <a:ext cx="6096000" cy="1688732"/>
          </a:xfrm>
          <a:prstGeom prst="rect">
            <a:avLst/>
          </a:prstGeom>
          <a:noFill/>
        </p:spPr>
        <p:txBody>
          <a:bodyPr wrap="square">
            <a:spAutoFit/>
          </a:bodyPr>
          <a:lstStyle/>
          <a:p>
            <a:pPr algn="just">
              <a:lnSpc>
                <a:spcPct val="150000"/>
              </a:lnSpc>
            </a:pPr>
            <a:r>
              <a:rPr lang="en-US" altLang="zh-CN" sz="2400" b="1" dirty="0">
                <a:solidFill>
                  <a:srgbClr val="0070C0"/>
                </a:solidFill>
                <a:effectLst/>
                <a:latin typeface="Times New Roman" panose="02020603050405020304" pitchFamily="18" charset="0"/>
                <a:ea typeface="华文中宋" panose="02010600040101010101" pitchFamily="2" charset="-122"/>
                <a:hlinkClick r:id="rId2" action="ppaction://hlinksldjump"/>
              </a:rPr>
              <a:t>1837</a:t>
            </a:r>
            <a:r>
              <a:rPr lang="zh-CN" altLang="zh-CN" sz="2400" b="1" dirty="0">
                <a:solidFill>
                  <a:srgbClr val="0070C0"/>
                </a:solidFill>
                <a:effectLst/>
                <a:latin typeface="Times New Roman" panose="02020603050405020304" pitchFamily="18" charset="0"/>
                <a:ea typeface="华文中宋" panose="02010600040101010101" pitchFamily="2" charset="-122"/>
                <a:hlinkClick r:id="rId2" action="ppaction://hlinksldjump"/>
              </a:rPr>
              <a:t>年，英国物理学家</a:t>
            </a:r>
            <a:r>
              <a:rPr lang="zh-CN" altLang="zh-CN" sz="24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法拉第</a:t>
            </a:r>
            <a:r>
              <a:rPr lang="zh-CN" altLang="zh-CN" sz="2400" b="1" dirty="0">
                <a:solidFill>
                  <a:srgbClr val="0070C0"/>
                </a:solidFill>
                <a:effectLst/>
                <a:latin typeface="Times New Roman" panose="02020603050405020304" pitchFamily="18" charset="0"/>
                <a:ea typeface="华文中宋" panose="02010600040101010101" pitchFamily="2" charset="-122"/>
                <a:hlinkClick r:id="rId2" action="ppaction://hlinksldjump"/>
              </a:rPr>
              <a:t>最早引入了电场概念，并提出用电场线表示电场。（磁感应线也是他提出的）</a:t>
            </a:r>
            <a:endParaRPr lang="zh-CN" altLang="zh-CN" sz="2400" dirty="0">
              <a:solidFill>
                <a:srgbClr val="0070C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1333141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F73D33-D231-D573-3230-59B1574D406F}"/>
              </a:ext>
            </a:extLst>
          </p:cNvPr>
          <p:cNvSpPr txBox="1"/>
          <p:nvPr/>
        </p:nvSpPr>
        <p:spPr>
          <a:xfrm>
            <a:off x="2229223" y="1929607"/>
            <a:ext cx="6096000" cy="1955022"/>
          </a:xfrm>
          <a:prstGeom prst="rect">
            <a:avLst/>
          </a:prstGeom>
          <a:noFill/>
        </p:spPr>
        <p:txBody>
          <a:bodyPr wrap="square">
            <a:spAutoFit/>
          </a:bodyPr>
          <a:lstStyle/>
          <a:p>
            <a:pPr algn="just">
              <a:lnSpc>
                <a:spcPct val="150000"/>
              </a:lnSpc>
            </a:pPr>
            <a:r>
              <a:rPr lang="en-US" altLang="zh-CN" sz="28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1820</a:t>
            </a:r>
            <a:r>
              <a:rPr lang="zh-CN" altLang="zh-CN" sz="28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年，丹麦物理学家</a:t>
            </a:r>
            <a:r>
              <a:rPr lang="zh-CN" altLang="zh-CN" sz="2800" b="1" u="sng"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奥斯特</a:t>
            </a:r>
            <a:r>
              <a:rPr lang="zh-CN" altLang="zh-CN" sz="2800" b="1"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发现电流可以使周围的小磁针发生偏转，称为</a:t>
            </a:r>
            <a:r>
              <a:rPr lang="zh-CN" altLang="zh-CN" sz="2800" b="1" u="sng" dirty="0">
                <a:solidFill>
                  <a:srgbClr val="0070C0"/>
                </a:solidFill>
                <a:effectLst/>
                <a:latin typeface="思源黑体 CN Bold" panose="020B0800000000000000" pitchFamily="34" charset="-122"/>
                <a:ea typeface="思源黑体 CN Bold" panose="020B0800000000000000" pitchFamily="34" charset="-122"/>
                <a:hlinkClick r:id="rId2" action="ppaction://hlinksldjump"/>
              </a:rPr>
              <a:t>电流磁效应</a:t>
            </a:r>
            <a:r>
              <a:rPr lang="zh-CN" altLang="zh-CN" sz="1800" b="1" dirty="0">
                <a:effectLst/>
                <a:latin typeface="Times New Roman" panose="02020603050405020304" pitchFamily="18" charset="0"/>
                <a:ea typeface="华文中宋" panose="02010600040101010101" pitchFamily="2" charset="-122"/>
                <a:hlinkClick r:id="rId2" action="ppaction://hlinksldjump"/>
              </a:rPr>
              <a:t>。</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7921528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3A6D5A2-E7D3-319A-AA4F-18583659E2A3}"/>
              </a:ext>
            </a:extLst>
          </p:cNvPr>
          <p:cNvSpPr txBox="1"/>
          <p:nvPr/>
        </p:nvSpPr>
        <p:spPr>
          <a:xfrm>
            <a:off x="613709" y="1093814"/>
            <a:ext cx="9938870" cy="3698192"/>
          </a:xfrm>
          <a:prstGeom prst="rect">
            <a:avLst/>
          </a:prstGeom>
          <a:noFill/>
        </p:spPr>
        <p:txBody>
          <a:bodyPr wrap="square">
            <a:spAutoFit/>
          </a:bodyPr>
          <a:lstStyle/>
          <a:p>
            <a:pPr algn="just">
              <a:lnSpc>
                <a:spcPct val="150000"/>
              </a:lnSpc>
            </a:pPr>
            <a:r>
              <a:rPr lang="zh-CN" altLang="zh-CN" sz="3200" b="1" dirty="0">
                <a:solidFill>
                  <a:srgbClr val="0070C0"/>
                </a:solidFill>
                <a:effectLst/>
                <a:latin typeface="Times New Roman" panose="02020603050405020304" pitchFamily="18" charset="0"/>
                <a:ea typeface="华文中宋" panose="02010600040101010101" pitchFamily="2" charset="-122"/>
                <a:hlinkClick r:id="rId2" action="ppaction://hlinksldjump"/>
              </a:rPr>
              <a:t>法国物理学家</a:t>
            </a:r>
            <a:r>
              <a:rPr lang="zh-CN" altLang="zh-CN" sz="32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安培</a:t>
            </a:r>
            <a:r>
              <a:rPr lang="zh-CN" altLang="zh-CN" sz="3200" b="1" dirty="0">
                <a:solidFill>
                  <a:srgbClr val="0070C0"/>
                </a:solidFill>
                <a:effectLst/>
                <a:latin typeface="Times New Roman" panose="02020603050405020304" pitchFamily="18" charset="0"/>
                <a:ea typeface="华文中宋" panose="02010600040101010101" pitchFamily="2" charset="-122"/>
                <a:hlinkClick r:id="rId2" action="ppaction://hlinksldjump"/>
              </a:rPr>
              <a:t>发现两根通有同向电流的平行导线相吸，反向电流的平行导线则相斥，并总结出</a:t>
            </a:r>
            <a:r>
              <a:rPr lang="zh-CN" altLang="zh-CN" sz="32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安培定则</a:t>
            </a:r>
            <a:r>
              <a:rPr lang="zh-CN" altLang="zh-CN" sz="3200" b="1" dirty="0">
                <a:solidFill>
                  <a:srgbClr val="0070C0"/>
                </a:solidFill>
                <a:effectLst/>
                <a:latin typeface="Times New Roman" panose="02020603050405020304" pitchFamily="18" charset="0"/>
                <a:ea typeface="华文中宋" panose="02010600040101010101" pitchFamily="2" charset="-122"/>
                <a:hlinkClick r:id="rId2" action="ppaction://hlinksldjump"/>
              </a:rPr>
              <a:t>（</a:t>
            </a:r>
            <a:r>
              <a:rPr lang="zh-CN" altLang="zh-CN" sz="32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右手螺旋定则</a:t>
            </a:r>
            <a:r>
              <a:rPr lang="zh-CN" altLang="zh-CN" sz="3200" b="1" dirty="0">
                <a:solidFill>
                  <a:srgbClr val="0070C0"/>
                </a:solidFill>
                <a:effectLst/>
                <a:latin typeface="Times New Roman" panose="02020603050405020304" pitchFamily="18" charset="0"/>
                <a:ea typeface="华文中宋" panose="02010600040101010101" pitchFamily="2" charset="-122"/>
                <a:hlinkClick r:id="rId2" action="ppaction://hlinksldjump"/>
              </a:rPr>
              <a:t>）判断电流与磁场的相互关系和</a:t>
            </a:r>
            <a:r>
              <a:rPr lang="zh-CN" altLang="zh-CN" sz="32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左手定则（后人改叙）</a:t>
            </a:r>
            <a:r>
              <a:rPr lang="zh-CN" altLang="zh-CN" sz="3200" b="1" dirty="0">
                <a:solidFill>
                  <a:srgbClr val="0070C0"/>
                </a:solidFill>
                <a:effectLst/>
                <a:latin typeface="Times New Roman" panose="02020603050405020304" pitchFamily="18" charset="0"/>
                <a:ea typeface="华文中宋" panose="02010600040101010101" pitchFamily="2" charset="-122"/>
                <a:hlinkClick r:id="rId2" action="ppaction://hlinksldjump"/>
              </a:rPr>
              <a:t>判断通电导线在磁场中受到磁场力的方向。</a:t>
            </a:r>
            <a:endParaRPr lang="zh-CN" altLang="zh-CN" sz="3200" dirty="0">
              <a:solidFill>
                <a:srgbClr val="0070C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9567628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C42199AC-8D6B-FB21-567A-589CAA9FE798}"/>
              </a:ext>
            </a:extLst>
          </p:cNvPr>
          <p:cNvSpPr>
            <a:spLocks noGrp="1"/>
          </p:cNvSpPr>
          <p:nvPr>
            <p:ph idx="1"/>
          </p:nvPr>
        </p:nvSpPr>
        <p:spPr/>
        <p:txBody>
          <a:bodyPr>
            <a:normAutofit/>
          </a:bodyPr>
          <a:lstStyle/>
          <a:p>
            <a:pPr>
              <a:lnSpc>
                <a:spcPct val="150000"/>
              </a:lnSpc>
            </a:pPr>
            <a:r>
              <a:rPr lang="en-US" altLang="zh-CN" sz="36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19</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世纪，</a:t>
            </a:r>
            <a:r>
              <a:rPr lang="zh-CN" altLang="zh-CN" sz="36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焦耳</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和</a:t>
            </a:r>
            <a:r>
              <a:rPr lang="zh-CN" altLang="zh-CN" sz="36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楞次</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先后各自独立发现电流通过导体时产生热效应的规律，即焦耳定律。</a:t>
            </a:r>
            <a:endParaRPr lang="zh-CN" altLang="en-US" sz="3600" dirty="0">
              <a:solidFill>
                <a:srgbClr val="0070C0"/>
              </a:solidFill>
            </a:endParaRPr>
          </a:p>
        </p:txBody>
      </p:sp>
    </p:spTree>
    <p:extLst>
      <p:ext uri="{BB962C8B-B14F-4D97-AF65-F5344CB8AC3E}">
        <p14:creationId xmlns:p14="http://schemas.microsoft.com/office/powerpoint/2010/main" val="286020869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C107522-1066-80ED-300A-8C8957DFC451}"/>
              </a:ext>
            </a:extLst>
          </p:cNvPr>
          <p:cNvSpPr txBox="1"/>
          <p:nvPr/>
        </p:nvSpPr>
        <p:spPr>
          <a:xfrm>
            <a:off x="1302871" y="1111625"/>
            <a:ext cx="7841129" cy="5535233"/>
          </a:xfrm>
          <a:prstGeom prst="rect">
            <a:avLst/>
          </a:prstGeom>
          <a:noFill/>
        </p:spPr>
        <p:txBody>
          <a:bodyPr wrap="square">
            <a:spAutoFit/>
          </a:bodyPr>
          <a:lstStyle/>
          <a:p>
            <a:pPr>
              <a:lnSpc>
                <a:spcPct val="150000"/>
              </a:lnSpc>
            </a:pPr>
            <a:r>
              <a:rPr lang="zh-CN" altLang="zh-CN" sz="4000" b="1" kern="0" dirty="0">
                <a:solidFill>
                  <a:srgbClr val="0070C0"/>
                </a:solidFill>
                <a:effectLst/>
                <a:ea typeface="华文中宋" panose="02010600040101010101" pitchFamily="2" charset="-122"/>
                <a:cs typeface="Times New Roman" panose="02020603050405020304" pitchFamily="18" charset="0"/>
                <a:hlinkClick r:id="rId2" action="ppaction://hlinksldjump"/>
              </a:rPr>
              <a:t>英国物理学家</a:t>
            </a:r>
            <a:r>
              <a:rPr lang="zh-CN" altLang="zh-CN" sz="40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汤姆生</a:t>
            </a:r>
            <a:r>
              <a:rPr lang="zh-CN" altLang="zh-CN" sz="40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发现电子，并指出：阴极射线是高速运动的电子流。</a:t>
            </a:r>
            <a:r>
              <a:rPr lang="en-US" altLang="zh-CN" sz="4000" b="1" kern="0" dirty="0">
                <a:solidFill>
                  <a:srgbClr val="0070C0"/>
                </a:solidFill>
                <a:ea typeface="华文中宋" panose="02010600040101010101" pitchFamily="2" charset="-122"/>
                <a:cs typeface="Times New Roman" panose="02020603050405020304" pitchFamily="18" charset="0"/>
                <a:hlinkClick r:id="rId2" action="ppaction://hlinksldjump"/>
              </a:rPr>
              <a:t>1897</a:t>
            </a:r>
            <a:r>
              <a:rPr lang="zh-CN" altLang="zh-CN" sz="4000" b="1" kern="0" dirty="0">
                <a:solidFill>
                  <a:srgbClr val="0070C0"/>
                </a:solidFill>
                <a:ea typeface="华文中宋" panose="02010600040101010101" pitchFamily="2" charset="-122"/>
                <a:cs typeface="Times New Roman" panose="02020603050405020304" pitchFamily="18" charset="0"/>
                <a:hlinkClick r:id="rId2" action="ppaction://hlinksldjump"/>
              </a:rPr>
              <a:t>年，汤姆生利用阴极射线管发现了电子，说明原子可分，有复杂内部结构，并提出原子的枣糕模型。</a:t>
            </a:r>
            <a:endParaRPr lang="zh-CN" altLang="en-US" sz="4000" b="1" kern="0" dirty="0">
              <a:solidFill>
                <a:srgbClr val="0070C0"/>
              </a:solidFill>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3118979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E2E09-CC0D-3282-2E87-CBEC9082E17C}"/>
              </a:ext>
            </a:extLst>
          </p:cNvPr>
          <p:cNvSpPr>
            <a:spLocks noGrp="1"/>
          </p:cNvSpPr>
          <p:nvPr>
            <p:ph type="title"/>
          </p:nvPr>
        </p:nvSpPr>
        <p:spPr>
          <a:xfrm>
            <a:off x="635000" y="2241737"/>
            <a:ext cx="10515600" cy="1325563"/>
          </a:xfrm>
        </p:spPr>
        <p:txBody>
          <a:bodyPr>
            <a:normAutofit fontScale="90000"/>
          </a:bodyPr>
          <a:lstStyle/>
          <a:p>
            <a:pPr>
              <a:lnSpc>
                <a:spcPct val="200000"/>
              </a:lnSpc>
            </a:pPr>
            <a:r>
              <a:rPr lang="en-US" altLang="zh-CN" sz="36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1834</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年，俄国物理学家</a:t>
            </a:r>
            <a:r>
              <a:rPr lang="zh-CN" altLang="zh-CN" sz="36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楞次</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发表确定感应电流方向的定律——楞次定律。</a:t>
            </a:r>
            <a:endParaRPr lang="zh-CN" altLang="en-US" sz="3600" dirty="0">
              <a:solidFill>
                <a:srgbClr val="0070C0"/>
              </a:solidFill>
            </a:endParaRPr>
          </a:p>
        </p:txBody>
      </p:sp>
    </p:spTree>
    <p:extLst>
      <p:ext uri="{BB962C8B-B14F-4D97-AF65-F5344CB8AC3E}">
        <p14:creationId xmlns:p14="http://schemas.microsoft.com/office/powerpoint/2010/main" val="39411571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F1A3D17-AC1A-3287-4AE4-D5B19F420594}"/>
              </a:ext>
            </a:extLst>
          </p:cNvPr>
          <p:cNvSpPr txBox="1"/>
          <p:nvPr/>
        </p:nvSpPr>
        <p:spPr>
          <a:xfrm>
            <a:off x="1237130" y="681037"/>
            <a:ext cx="9173882" cy="3259675"/>
          </a:xfrm>
          <a:prstGeom prst="rect">
            <a:avLst/>
          </a:prstGeom>
          <a:noFill/>
        </p:spPr>
        <p:txBody>
          <a:bodyPr wrap="square">
            <a:spAutoFit/>
          </a:bodyPr>
          <a:lstStyle/>
          <a:p>
            <a:pPr>
              <a:lnSpc>
                <a:spcPct val="200000"/>
              </a:lnSpc>
            </a:pPr>
            <a:r>
              <a:rPr lang="en-US" altLang="zh-CN" sz="36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1827</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年，英国植物学家</a:t>
            </a:r>
            <a:r>
              <a:rPr lang="zh-CN" altLang="zh-CN" sz="36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布朗</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发现悬浮在水中的花粉微粒不停地做无规则运动的现象——布朗运动。</a:t>
            </a:r>
            <a:endParaRPr lang="zh-CN" altLang="en-US" sz="3600" dirty="0">
              <a:solidFill>
                <a:srgbClr val="0070C0"/>
              </a:solidFill>
            </a:endParaRPr>
          </a:p>
        </p:txBody>
      </p:sp>
    </p:spTree>
    <p:extLst>
      <p:ext uri="{BB962C8B-B14F-4D97-AF65-F5344CB8AC3E}">
        <p14:creationId xmlns:p14="http://schemas.microsoft.com/office/powerpoint/2010/main" val="144727471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F7747-ABC6-6895-26D7-77588385C68F}"/>
              </a:ext>
            </a:extLst>
          </p:cNvPr>
          <p:cNvSpPr>
            <a:spLocks noGrp="1"/>
          </p:cNvSpPr>
          <p:nvPr>
            <p:ph type="title"/>
          </p:nvPr>
        </p:nvSpPr>
        <p:spPr>
          <a:xfrm>
            <a:off x="4772209" y="0"/>
            <a:ext cx="2622178" cy="6532284"/>
          </a:xfrm>
        </p:spPr>
        <p:txBody>
          <a:bodyPr>
            <a:noAutofit/>
          </a:bodyPr>
          <a:lstStyle/>
          <a:p>
            <a:pPr>
              <a:lnSpc>
                <a:spcPct val="150000"/>
              </a:lnSpc>
            </a:pPr>
            <a:r>
              <a:rPr lang="en-US" altLang="zh-CN" sz="1800" b="1" dirty="0">
                <a:effectLst/>
                <a:latin typeface="华文中宋" panose="02010600040101010101" pitchFamily="2" charset="-122"/>
                <a:ea typeface="宋体" panose="02010600030101010101" pitchFamily="2" charset="-122"/>
              </a:rPr>
              <a:t>14</a:t>
            </a:r>
            <a:r>
              <a:rPr lang="zh-CN" altLang="zh-CN" sz="1800" b="1" dirty="0">
                <a:effectLst/>
                <a:latin typeface="Times New Roman" panose="02020603050405020304" pitchFamily="18" charset="0"/>
                <a:ea typeface="华文中宋" panose="02010600040101010101" pitchFamily="2" charset="-122"/>
              </a:rPr>
              <a:t>、</a:t>
            </a:r>
            <a:r>
              <a:rPr lang="zh-CN" altLang="zh-CN" sz="1800" b="1" u="sng" kern="0" dirty="0">
                <a:ea typeface="华文中宋" panose="02010600040101010101" pitchFamily="2" charset="-122"/>
                <a:cs typeface="Times New Roman" panose="02020603050405020304" pitchFamily="18" charset="0"/>
                <a:hlinkClick r:id="rId2" action="ppaction://hlinksldjump"/>
              </a:rPr>
              <a:t>汤姆生</a:t>
            </a:r>
            <a:br>
              <a:rPr lang="en-US" altLang="zh-CN" sz="1800" b="1" dirty="0">
                <a:effectLst/>
                <a:latin typeface="Times New Roman" panose="02020603050405020304" pitchFamily="18" charset="0"/>
                <a:ea typeface="华文中宋" panose="02010600040101010101" pitchFamily="2" charset="-122"/>
              </a:rPr>
            </a:br>
            <a:r>
              <a:rPr lang="en-US" altLang="zh-CN" sz="1800" b="1" dirty="0">
                <a:effectLst/>
                <a:latin typeface="华文中宋" panose="02010600040101010101" pitchFamily="2" charset="-122"/>
                <a:ea typeface="宋体" panose="02010600030101010101" pitchFamily="2" charset="-122"/>
              </a:rPr>
              <a:t>15</a:t>
            </a:r>
            <a:r>
              <a:rPr lang="zh-CN" altLang="zh-CN" sz="1800" b="1" dirty="0">
                <a:effectLst/>
                <a:latin typeface="Times New Roman" panose="02020603050405020304" pitchFamily="18" charset="0"/>
                <a:ea typeface="华文中宋" panose="02010600040101010101" pitchFamily="2" charset="-122"/>
              </a:rPr>
              <a:t>、</a:t>
            </a:r>
            <a:r>
              <a:rPr lang="zh-CN" altLang="zh-CN" sz="1800" b="1" u="sng" kern="0" dirty="0">
                <a:ea typeface="华文中宋" panose="02010600040101010101" pitchFamily="2" charset="-122"/>
                <a:cs typeface="Times New Roman" panose="02020603050405020304" pitchFamily="18" charset="0"/>
                <a:hlinkClick r:id="rId3" action="ppaction://hlinksldjump"/>
              </a:rPr>
              <a:t>楞次</a:t>
            </a:r>
            <a:br>
              <a:rPr lang="en-US" altLang="zh-CN" sz="1800" b="1" u="sng" dirty="0">
                <a:effectLst/>
                <a:latin typeface="Times New Roman" panose="02020603050405020304" pitchFamily="18" charset="0"/>
                <a:ea typeface="华文中宋" panose="02010600040101010101" pitchFamily="2" charset="-122"/>
              </a:rPr>
            </a:br>
            <a:r>
              <a:rPr lang="en-US" altLang="zh-CN" sz="1800" b="1" dirty="0">
                <a:effectLst/>
                <a:latin typeface="华文中宋" panose="02010600040101010101" pitchFamily="2" charset="-122"/>
                <a:ea typeface="宋体" panose="02010600030101010101" pitchFamily="2" charset="-122"/>
              </a:rPr>
              <a:t>16</a:t>
            </a:r>
            <a:r>
              <a:rPr lang="zh-CN" altLang="zh-CN" sz="1800" b="1" dirty="0">
                <a:effectLst/>
                <a:latin typeface="Times New Roman" panose="02020603050405020304" pitchFamily="18" charset="0"/>
                <a:ea typeface="华文中宋" panose="02010600040101010101" pitchFamily="2" charset="-122"/>
              </a:rPr>
              <a:t>、</a:t>
            </a:r>
            <a:r>
              <a:rPr lang="zh-CN" altLang="zh-CN" sz="1800" b="1" u="sng" kern="0" dirty="0">
                <a:ea typeface="华文中宋" panose="02010600040101010101" pitchFamily="2" charset="-122"/>
                <a:cs typeface="Times New Roman" panose="02020603050405020304" pitchFamily="18" charset="0"/>
                <a:hlinkClick r:id="rId4" action="ppaction://hlinksldjump"/>
              </a:rPr>
              <a:t>布朗</a:t>
            </a:r>
            <a:br>
              <a:rPr lang="zh-CN" altLang="zh-CN" sz="1800" dirty="0">
                <a:effectLst/>
                <a:latin typeface="Times New Roman" panose="02020603050405020304" pitchFamily="18" charset="0"/>
                <a:ea typeface="宋体" panose="02010600030101010101" pitchFamily="2" charset="-122"/>
              </a:rPr>
            </a:br>
            <a:r>
              <a:rPr lang="en-US" altLang="zh-CN" sz="1800" b="1" dirty="0">
                <a:effectLst/>
                <a:latin typeface="华文中宋" panose="02010600040101010101" pitchFamily="2" charset="-122"/>
                <a:ea typeface="宋体" panose="02010600030101010101" pitchFamily="2" charset="-122"/>
              </a:rPr>
              <a:t>17</a:t>
            </a:r>
            <a:r>
              <a:rPr lang="zh-CN" altLang="zh-CN" sz="1800" b="1" dirty="0">
                <a:effectLst/>
                <a:latin typeface="Times New Roman" panose="02020603050405020304" pitchFamily="18" charset="0"/>
                <a:ea typeface="华文中宋" panose="02010600040101010101" pitchFamily="2" charset="-122"/>
              </a:rPr>
              <a:t>、</a:t>
            </a:r>
            <a:r>
              <a:rPr lang="zh-CN" altLang="zh-CN" sz="1800" b="1" u="sng" kern="0" dirty="0">
                <a:ea typeface="华文中宋" panose="02010600040101010101" pitchFamily="2" charset="-122"/>
                <a:cs typeface="Times New Roman" panose="02020603050405020304" pitchFamily="18" charset="0"/>
                <a:hlinkClick r:id="rId5" action="ppaction://hlinksldjump"/>
              </a:rPr>
              <a:t>开尔文</a:t>
            </a:r>
            <a:br>
              <a:rPr lang="en-US" altLang="zh-CN" sz="1800" b="1" dirty="0">
                <a:effectLst/>
                <a:latin typeface="Times New Roman" panose="02020603050405020304" pitchFamily="18" charset="0"/>
                <a:ea typeface="华文中宋" panose="02010600040101010101" pitchFamily="2" charset="-122"/>
              </a:rPr>
            </a:br>
            <a:r>
              <a:rPr lang="en-US" altLang="zh-CN" sz="1800" b="1" dirty="0">
                <a:effectLst/>
                <a:latin typeface="华文中宋" panose="02010600040101010101" pitchFamily="2" charset="-122"/>
                <a:ea typeface="宋体" panose="02010600030101010101" pitchFamily="2" charset="-122"/>
              </a:rPr>
              <a:t>18</a:t>
            </a:r>
            <a:r>
              <a:rPr lang="zh-CN" altLang="zh-CN" sz="1800" b="1" dirty="0">
                <a:effectLst/>
                <a:latin typeface="Times New Roman" panose="02020603050405020304" pitchFamily="18" charset="0"/>
                <a:ea typeface="华文中宋" panose="02010600040101010101" pitchFamily="2" charset="-122"/>
              </a:rPr>
              <a:t>、</a:t>
            </a:r>
            <a:r>
              <a:rPr lang="zh-CN" altLang="zh-CN" sz="1800" b="1" u="sng" kern="0" dirty="0">
                <a:ea typeface="华文中宋" panose="02010600040101010101" pitchFamily="2" charset="-122"/>
                <a:cs typeface="Times New Roman" panose="02020603050405020304" pitchFamily="18" charset="0"/>
                <a:hlinkClick r:id="rId6" action="ppaction://hlinksldjump"/>
              </a:rPr>
              <a:t>麦克斯韦</a:t>
            </a:r>
            <a:br>
              <a:rPr lang="zh-CN" altLang="zh-CN" sz="1800" dirty="0">
                <a:effectLst/>
                <a:latin typeface="Times New Roman" panose="02020603050405020304" pitchFamily="18" charset="0"/>
                <a:ea typeface="宋体" panose="02010600030101010101" pitchFamily="2" charset="-122"/>
              </a:rPr>
            </a:br>
            <a:r>
              <a:rPr lang="en-US" altLang="zh-CN" sz="1800" b="1" dirty="0">
                <a:effectLst/>
                <a:latin typeface="华文中宋" panose="02010600040101010101" pitchFamily="2" charset="-122"/>
                <a:ea typeface="宋体" panose="02010600030101010101" pitchFamily="2" charset="-122"/>
              </a:rPr>
              <a:t>19</a:t>
            </a:r>
            <a:r>
              <a:rPr lang="zh-CN" altLang="zh-CN" sz="1800" b="1" dirty="0">
                <a:effectLst/>
                <a:latin typeface="Times New Roman" panose="02020603050405020304" pitchFamily="18" charset="0"/>
                <a:ea typeface="华文中宋" panose="02010600040101010101" pitchFamily="2" charset="-122"/>
              </a:rPr>
              <a:t>、</a:t>
            </a:r>
            <a:r>
              <a:rPr lang="zh-CN" altLang="zh-CN" sz="1800" b="1" u="sng" dirty="0">
                <a:latin typeface="Times New Roman" panose="02020603050405020304" pitchFamily="18" charset="0"/>
                <a:ea typeface="华文中宋" panose="02010600040101010101" pitchFamily="2" charset="-122"/>
                <a:hlinkClick r:id="rId7" action="ppaction://hlinksldjump"/>
              </a:rPr>
              <a:t>赫兹</a:t>
            </a:r>
            <a:br>
              <a:rPr lang="en-US" altLang="zh-CN" sz="1800" b="1" u="sng" kern="0" dirty="0">
                <a:effectLst/>
                <a:ea typeface="华文中宋" panose="02010600040101010101" pitchFamily="2" charset="-122"/>
                <a:cs typeface="Times New Roman" panose="02020603050405020304" pitchFamily="18" charset="0"/>
              </a:rPr>
            </a:br>
            <a:r>
              <a:rPr lang="en-US" altLang="zh-CN" sz="1800" b="1" dirty="0">
                <a:effectLst/>
                <a:latin typeface="华文中宋" panose="02010600040101010101" pitchFamily="2" charset="-122"/>
                <a:ea typeface="宋体" panose="02010600030101010101" pitchFamily="2" charset="-122"/>
              </a:rPr>
              <a:t>20</a:t>
            </a:r>
            <a:r>
              <a:rPr lang="en-US" altLang="zh-CN" sz="1800" b="1" dirty="0">
                <a:latin typeface="Times New Roman" panose="02020603050405020304" pitchFamily="18" charset="0"/>
                <a:ea typeface="华文中宋" panose="02010600040101010101" pitchFamily="2" charset="-122"/>
              </a:rPr>
              <a:t>.</a:t>
            </a:r>
            <a:r>
              <a:rPr lang="zh-CN" altLang="zh-CN" sz="1800" b="1" u="sng" kern="0" dirty="0">
                <a:ea typeface="华文中宋" panose="02010600040101010101" pitchFamily="2" charset="-122"/>
                <a:cs typeface="Times New Roman" panose="02020603050405020304" pitchFamily="18" charset="0"/>
                <a:hlinkClick r:id="rId8" action="ppaction://hlinksldjump"/>
              </a:rPr>
              <a:t>伦琴</a:t>
            </a:r>
            <a:br>
              <a:rPr lang="en-US" altLang="zh-CN" sz="1800" b="1" u="sng" kern="0" dirty="0">
                <a:effectLst/>
                <a:ea typeface="华文中宋" panose="02010600040101010101" pitchFamily="2" charset="-122"/>
                <a:cs typeface="Times New Roman" panose="02020603050405020304" pitchFamily="18" charset="0"/>
              </a:rPr>
            </a:br>
            <a:r>
              <a:rPr lang="en-US" altLang="zh-CN" sz="1800" b="1" dirty="0">
                <a:effectLst/>
                <a:latin typeface="Times New Roman" panose="02020603050405020304" pitchFamily="18" charset="0"/>
                <a:ea typeface="华文中宋" panose="02010600040101010101" pitchFamily="2" charset="-122"/>
              </a:rPr>
              <a:t>21.</a:t>
            </a:r>
            <a:r>
              <a:rPr lang="zh-CN" altLang="zh-CN" sz="1800" b="1" u="sng" kern="0" dirty="0">
                <a:ea typeface="华文中宋" panose="02010600040101010101" pitchFamily="2" charset="-122"/>
                <a:cs typeface="Times New Roman" panose="02020603050405020304" pitchFamily="18" charset="0"/>
                <a:hlinkClick r:id="rId9" action="ppaction://hlinksldjump"/>
              </a:rPr>
              <a:t>德布罗意</a:t>
            </a:r>
            <a:br>
              <a:rPr lang="en-US" altLang="zh-CN" sz="1800" b="1" dirty="0">
                <a:effectLst/>
                <a:latin typeface="Times New Roman" panose="02020603050405020304" pitchFamily="18" charset="0"/>
                <a:ea typeface="华文中宋" panose="02010600040101010101" pitchFamily="2" charset="-122"/>
              </a:rPr>
            </a:br>
            <a:r>
              <a:rPr lang="en-US" altLang="zh-CN" sz="1800" b="1" dirty="0">
                <a:effectLst/>
                <a:latin typeface="华文中宋" panose="02010600040101010101" pitchFamily="2" charset="-122"/>
                <a:ea typeface="宋体" panose="02010600030101010101" pitchFamily="2" charset="-122"/>
              </a:rPr>
              <a:t>22</a:t>
            </a:r>
            <a:r>
              <a:rPr lang="zh-CN" altLang="zh-CN" sz="1800" b="1" dirty="0">
                <a:effectLst/>
                <a:latin typeface="Times New Roman" panose="02020603050405020304" pitchFamily="18" charset="0"/>
                <a:ea typeface="华文中宋" panose="02010600040101010101" pitchFamily="2" charset="-122"/>
              </a:rPr>
              <a:t>、</a:t>
            </a:r>
            <a:r>
              <a:rPr lang="zh-CN" altLang="zh-CN" sz="1800" b="1" u="sng" kern="0" dirty="0">
                <a:ea typeface="华文中宋" panose="02010600040101010101" pitchFamily="2" charset="-122"/>
                <a:cs typeface="Times New Roman" panose="02020603050405020304" pitchFamily="18" charset="0"/>
                <a:hlinkClick r:id="rId10" action="ppaction://hlinksldjump"/>
              </a:rPr>
              <a:t>卢瑟福</a:t>
            </a:r>
            <a:br>
              <a:rPr lang="en-US" altLang="zh-CN" sz="1800" b="1" u="sng" kern="0" dirty="0">
                <a:effectLst/>
                <a:ea typeface="华文中宋" panose="02010600040101010101" pitchFamily="2" charset="-122"/>
                <a:cs typeface="Times New Roman" panose="02020603050405020304" pitchFamily="18" charset="0"/>
              </a:rPr>
            </a:br>
            <a:r>
              <a:rPr kumimoji="0" lang="en-US" altLang="zh-CN" sz="1800" b="1" i="0" u="sng"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23</a:t>
            </a:r>
            <a:r>
              <a:rPr kumimoji="0" lang="zh-CN" altLang="en-US" sz="1800" b="1" i="0" u="sng"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a:t>
            </a:r>
            <a:r>
              <a:rPr lang="zh-CN" altLang="zh-CN" sz="1800" b="1" u="sng" kern="0" dirty="0">
                <a:solidFill>
                  <a:srgbClr val="0070C0"/>
                </a:solidFill>
                <a:ea typeface="华文中宋" panose="02010600040101010101" pitchFamily="2" charset="-122"/>
                <a:cs typeface="Times New Roman" panose="02020603050405020304" pitchFamily="18" charset="0"/>
                <a:hlinkClick r:id="rId11" action="ppaction://hlinksldjump"/>
              </a:rPr>
              <a:t>贝克勒尔</a:t>
            </a:r>
            <a:br>
              <a:rPr kumimoji="0" lang="en-US" altLang="zh-CN" sz="1800" b="1" i="0" u="sng"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br>
            <a:r>
              <a:rPr lang="en-US" altLang="zh-CN" sz="1800" b="1" dirty="0">
                <a:effectLst/>
                <a:latin typeface="华文中宋" panose="02010600040101010101" pitchFamily="2" charset="-122"/>
                <a:ea typeface="宋体" panose="02010600030101010101" pitchFamily="2" charset="-122"/>
              </a:rPr>
              <a:t>24</a:t>
            </a:r>
            <a:r>
              <a:rPr lang="zh-CN" altLang="zh-CN" sz="1800" b="1" dirty="0">
                <a:effectLst/>
                <a:latin typeface="Times New Roman" panose="02020603050405020304" pitchFamily="18" charset="0"/>
                <a:ea typeface="华文中宋" panose="02010600040101010101" pitchFamily="2" charset="-122"/>
              </a:rPr>
              <a:t>、</a:t>
            </a:r>
            <a:r>
              <a:rPr lang="zh-CN" altLang="zh-CN" sz="1800" b="1" u="sng" kern="0" dirty="0">
                <a:solidFill>
                  <a:srgbClr val="0070C0"/>
                </a:solidFill>
                <a:ea typeface="华文中宋" panose="02010600040101010101" pitchFamily="2" charset="-122"/>
                <a:cs typeface="Times New Roman" panose="02020603050405020304" pitchFamily="18" charset="0"/>
                <a:hlinkClick r:id="rId12" action="ppaction://hlinksldjump"/>
              </a:rPr>
              <a:t>惠更斯</a:t>
            </a:r>
            <a:br>
              <a:rPr lang="en-US" altLang="zh-CN" sz="1800" b="1" dirty="0">
                <a:effectLst/>
                <a:latin typeface="Times New Roman" panose="02020603050405020304" pitchFamily="18" charset="0"/>
                <a:ea typeface="华文中宋" panose="02010600040101010101" pitchFamily="2" charset="-122"/>
              </a:rPr>
            </a:br>
            <a:r>
              <a:rPr lang="en-US" altLang="zh-CN" sz="1800" b="1" u="sng" dirty="0">
                <a:effectLst/>
                <a:latin typeface="Times New Roman" panose="02020603050405020304" pitchFamily="18" charset="0"/>
                <a:ea typeface="华文中宋" panose="02010600040101010101" pitchFamily="2" charset="-122"/>
              </a:rPr>
              <a:t>25.</a:t>
            </a:r>
            <a:r>
              <a:rPr kumimoji="0" lang="zh-CN" altLang="zh-CN" sz="1800" b="1" i="0" u="sng" strike="noStrike" kern="0" cap="none" spc="0" normalizeH="0" baseline="0" noProof="0" dirty="0">
                <a:ln>
                  <a:noFill/>
                </a:ln>
                <a:solidFill>
                  <a:srgbClr val="0070C0"/>
                </a:solidFill>
                <a:effectLst/>
                <a:uLnTx/>
                <a:uFillTx/>
                <a:latin typeface="等线" panose="020F0502020204030204"/>
                <a:ea typeface="华文中宋" panose="02010600040101010101" pitchFamily="2" charset="-122"/>
                <a:cs typeface="Times New Roman" panose="02020603050405020304" pitchFamily="18" charset="0"/>
              </a:rPr>
              <a:t>托马斯</a:t>
            </a:r>
            <a:r>
              <a:rPr kumimoji="0" lang="zh-CN" altLang="zh-CN" sz="1800" b="1" i="0" u="sng" strike="noStrike" kern="0" cap="none" spc="0" normalizeH="0" baseline="0" noProof="0" dirty="0">
                <a:ln>
                  <a:noFill/>
                </a:ln>
                <a:solidFill>
                  <a:srgbClr val="0070C0"/>
                </a:solidFill>
                <a:effectLst/>
                <a:uLnTx/>
                <a:uFillTx/>
                <a:latin typeface="等线" panose="020F0502020204030204"/>
                <a:ea typeface="华文中宋" panose="02010600040101010101" pitchFamily="2" charset="-122"/>
                <a:cs typeface="Times New Roman" panose="02020603050405020304" pitchFamily="18" charset="0"/>
                <a:hlinkClick r:id="rId13" action="ppaction://hlinksldjump"/>
              </a:rPr>
              <a:t>·</a:t>
            </a:r>
            <a:r>
              <a:rPr kumimoji="0" lang="zh-CN" altLang="zh-CN" sz="1800" b="1" i="0" u="sng" strike="noStrike" kern="0" cap="none" spc="0" normalizeH="0" baseline="0" noProof="0" dirty="0">
                <a:ln>
                  <a:noFill/>
                </a:ln>
                <a:solidFill>
                  <a:srgbClr val="0070C0"/>
                </a:solidFill>
                <a:effectLst/>
                <a:uLnTx/>
                <a:uFillTx/>
                <a:latin typeface="等线" panose="020F0502020204030204"/>
                <a:ea typeface="华文中宋" panose="02010600040101010101" pitchFamily="2" charset="-122"/>
                <a:cs typeface="Times New Roman" panose="02020603050405020304" pitchFamily="18" charset="0"/>
              </a:rPr>
              <a:t>杨</a:t>
            </a:r>
            <a:br>
              <a:rPr lang="en-US" altLang="zh-CN" sz="1800" b="1" u="sng" dirty="0">
                <a:effectLst/>
                <a:latin typeface="Times New Roman" panose="02020603050405020304" pitchFamily="18" charset="0"/>
                <a:ea typeface="华文中宋" panose="02010600040101010101" pitchFamily="2" charset="-122"/>
              </a:rPr>
            </a:br>
            <a:r>
              <a:rPr lang="en-US" altLang="zh-CN" sz="1800" b="1" u="sng" dirty="0">
                <a:effectLst/>
                <a:latin typeface="Times New Roman" panose="02020603050405020304" pitchFamily="18" charset="0"/>
                <a:ea typeface="华文中宋" panose="02010600040101010101" pitchFamily="2" charset="-122"/>
              </a:rPr>
              <a:t>26.</a:t>
            </a:r>
            <a:r>
              <a:rPr lang="zh-CN" altLang="zh-CN" sz="1800" b="1" u="sng" kern="0" dirty="0">
                <a:solidFill>
                  <a:srgbClr val="0070C0"/>
                </a:solidFill>
                <a:ea typeface="华文中宋" panose="02010600040101010101" pitchFamily="2" charset="-122"/>
                <a:cs typeface="Times New Roman" panose="02020603050405020304" pitchFamily="18" charset="0"/>
                <a:hlinkClick r:id="rId14" action="ppaction://hlinksldjump"/>
              </a:rPr>
              <a:t>菲涅尔</a:t>
            </a:r>
            <a:r>
              <a:rPr lang="zh-CN" altLang="zh-CN" sz="1800" b="1" kern="0" dirty="0">
                <a:solidFill>
                  <a:srgbClr val="0070C0"/>
                </a:solidFill>
                <a:ea typeface="华文中宋" panose="02010600040101010101" pitchFamily="2" charset="-122"/>
                <a:cs typeface="Times New Roman" panose="02020603050405020304" pitchFamily="18" charset="0"/>
                <a:hlinkClick r:id="rId14" action="ppaction://hlinksldjump"/>
              </a:rPr>
              <a:t>和</a:t>
            </a:r>
            <a:r>
              <a:rPr lang="zh-CN" altLang="zh-CN" sz="1800" b="1" u="sng" kern="0" dirty="0">
                <a:solidFill>
                  <a:srgbClr val="0070C0"/>
                </a:solidFill>
                <a:ea typeface="华文中宋" panose="02010600040101010101" pitchFamily="2" charset="-122"/>
                <a:cs typeface="Times New Roman" panose="02020603050405020304" pitchFamily="18" charset="0"/>
                <a:hlinkClick r:id="rId14" action="ppaction://hlinksldjump"/>
              </a:rPr>
              <a:t>泊松</a:t>
            </a:r>
            <a:endParaRPr lang="zh-CN" altLang="en-US" sz="1800" dirty="0"/>
          </a:p>
        </p:txBody>
      </p:sp>
      <p:sp>
        <p:nvSpPr>
          <p:cNvPr id="12" name="标题 1">
            <a:extLst>
              <a:ext uri="{FF2B5EF4-FFF2-40B4-BE49-F238E27FC236}">
                <a16:creationId xmlns:a16="http://schemas.microsoft.com/office/drawing/2014/main" id="{E4CBF1E5-99A4-E035-B570-EE07CAB5AFB8}"/>
              </a:ext>
            </a:extLst>
          </p:cNvPr>
          <p:cNvSpPr txBox="1">
            <a:spLocks/>
          </p:cNvSpPr>
          <p:nvPr/>
        </p:nvSpPr>
        <p:spPr>
          <a:xfrm>
            <a:off x="331692" y="162858"/>
            <a:ext cx="4170083" cy="65322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lvl="0" indent="-228600">
              <a:lnSpc>
                <a:spcPct val="150000"/>
              </a:lnSpc>
              <a:spcBef>
                <a:spcPts val="1000"/>
              </a:spcBef>
              <a:buFont typeface="Arial" panose="020B0604020202020204" pitchFamily="34" charset="0"/>
              <a:buChar char="•"/>
              <a:defRPr/>
            </a:pPr>
            <a:r>
              <a:rPr lang="en-US" altLang="zh-CN" sz="1800" b="1" dirty="0">
                <a:latin typeface="华文中宋" panose="02010600040101010101" pitchFamily="2" charset="-122"/>
                <a:ea typeface="宋体" panose="02010600030101010101" pitchFamily="2" charset="-122"/>
              </a:rPr>
              <a:t>1</a:t>
            </a:r>
            <a:r>
              <a:rPr lang="zh-CN" altLang="zh-CN" sz="1800" b="1" dirty="0">
                <a:latin typeface="Times New Roman" panose="02020603050405020304" pitchFamily="18" charset="0"/>
                <a:ea typeface="华文中宋" panose="02010600040101010101" pitchFamily="2" charset="-122"/>
              </a:rPr>
              <a:t>、</a:t>
            </a:r>
            <a:r>
              <a:rPr lang="zh-CN" altLang="zh-CN" sz="1800" b="1" u="sng" dirty="0">
                <a:latin typeface="Times New Roman" panose="02020603050405020304" pitchFamily="18" charset="0"/>
                <a:ea typeface="华文中宋" panose="02010600040101010101" pitchFamily="2" charset="-122"/>
                <a:hlinkClick r:id="rId15" action="ppaction://hlinksldjump"/>
              </a:rPr>
              <a:t>伽利略</a:t>
            </a:r>
            <a:br>
              <a:rPr lang="en-US" altLang="zh-CN" sz="1800" b="1" u="sng" dirty="0">
                <a:latin typeface="Times New Roman" panose="02020603050405020304" pitchFamily="18" charset="0"/>
                <a:ea typeface="华文中宋" panose="02010600040101010101" pitchFamily="2" charset="-122"/>
              </a:rPr>
            </a:br>
            <a:r>
              <a:rPr lang="en-US" altLang="zh-CN" sz="1800" b="1" dirty="0">
                <a:latin typeface="华文中宋" panose="02010600040101010101" pitchFamily="2" charset="-122"/>
                <a:ea typeface="宋体" panose="02010600030101010101" pitchFamily="2" charset="-122"/>
              </a:rPr>
              <a:t>2</a:t>
            </a:r>
            <a:r>
              <a:rPr lang="zh-CN" altLang="zh-CN" sz="1800" b="1" dirty="0">
                <a:latin typeface="Times New Roman" panose="02020603050405020304" pitchFamily="18" charset="0"/>
                <a:ea typeface="华文中宋" panose="02010600040101010101" pitchFamily="2" charset="-122"/>
              </a:rPr>
              <a:t>、</a:t>
            </a:r>
            <a:r>
              <a:rPr lang="zh-CN" altLang="zh-CN" sz="1800" b="1" u="sng" dirty="0">
                <a:latin typeface="Times New Roman" panose="02020603050405020304" pitchFamily="18" charset="0"/>
                <a:ea typeface="华文中宋" panose="02010600040101010101" pitchFamily="2" charset="-122"/>
                <a:hlinkClick r:id="rId16" action="ppaction://hlinksldjump"/>
              </a:rPr>
              <a:t>牛顿</a:t>
            </a:r>
            <a:br>
              <a:rPr lang="en-US" altLang="zh-CN" sz="1800" b="1" u="sng" dirty="0">
                <a:latin typeface="Times New Roman" panose="02020603050405020304" pitchFamily="18" charset="0"/>
                <a:ea typeface="华文中宋" panose="02010600040101010101" pitchFamily="2" charset="-122"/>
              </a:rPr>
            </a:br>
            <a:r>
              <a:rPr lang="en-US" altLang="zh-CN" sz="1800" b="1" dirty="0">
                <a:latin typeface="华文中宋" panose="02010600040101010101" pitchFamily="2" charset="-122"/>
                <a:ea typeface="宋体" panose="02010600030101010101" pitchFamily="2" charset="-122"/>
              </a:rPr>
              <a:t>3</a:t>
            </a:r>
            <a:r>
              <a:rPr lang="zh-CN" altLang="zh-CN" sz="1800" b="1" dirty="0">
                <a:latin typeface="Times New Roman" panose="02020603050405020304" pitchFamily="18" charset="0"/>
                <a:ea typeface="华文中宋" panose="02010600040101010101" pitchFamily="2" charset="-122"/>
              </a:rPr>
              <a:t>、</a:t>
            </a:r>
            <a:r>
              <a:rPr lang="zh-CN" altLang="zh-CN" sz="1800" b="1" dirty="0">
                <a:latin typeface="Times New Roman" panose="02020603050405020304" pitchFamily="18" charset="0"/>
                <a:ea typeface="华文中宋" panose="02010600040101010101" pitchFamily="2" charset="-122"/>
                <a:hlinkClick r:id="rId17" action="ppaction://hlinksldjump"/>
              </a:rPr>
              <a:t>爱因斯坦</a:t>
            </a:r>
            <a:br>
              <a:rPr lang="zh-CN" altLang="zh-CN" sz="1800" dirty="0">
                <a:latin typeface="Times New Roman" panose="02020603050405020304" pitchFamily="18" charset="0"/>
                <a:ea typeface="宋体" panose="02010600030101010101" pitchFamily="2" charset="-122"/>
              </a:rPr>
            </a:br>
            <a:r>
              <a:rPr lang="en-US" altLang="zh-CN" sz="1800" b="1" dirty="0">
                <a:latin typeface="华文中宋" panose="02010600040101010101" pitchFamily="2" charset="-122"/>
                <a:ea typeface="宋体" panose="02010600030101010101" pitchFamily="2" charset="-122"/>
              </a:rPr>
              <a:t>4</a:t>
            </a:r>
            <a:r>
              <a:rPr lang="zh-CN" altLang="zh-CN" sz="1800" b="1" dirty="0">
                <a:latin typeface="Times New Roman" panose="02020603050405020304" pitchFamily="18" charset="0"/>
                <a:ea typeface="华文中宋" panose="02010600040101010101" pitchFamily="2" charset="-122"/>
              </a:rPr>
              <a:t>、</a:t>
            </a:r>
            <a:r>
              <a:rPr lang="zh-CN" altLang="zh-CN" sz="1800" b="1" dirty="0">
                <a:latin typeface="Times New Roman" panose="02020603050405020304" pitchFamily="18" charset="0"/>
                <a:ea typeface="华文中宋" panose="02010600040101010101" pitchFamily="2" charset="-122"/>
                <a:hlinkClick r:id="rId18" action="ppaction://hlinksldjump"/>
              </a:rPr>
              <a:t>日心说</a:t>
            </a:r>
            <a:br>
              <a:rPr lang="en-US" altLang="zh-CN" sz="1800" b="1" dirty="0">
                <a:latin typeface="Times New Roman" panose="02020603050405020304" pitchFamily="18" charset="0"/>
                <a:ea typeface="华文中宋" panose="02010600040101010101" pitchFamily="2" charset="-122"/>
              </a:rPr>
            </a:br>
            <a:r>
              <a:rPr lang="en-US" altLang="zh-CN" sz="1800" b="1" dirty="0">
                <a:latin typeface="华文中宋" panose="02010600040101010101" pitchFamily="2" charset="-122"/>
                <a:ea typeface="宋体" panose="02010600030101010101" pitchFamily="2" charset="-122"/>
              </a:rPr>
              <a:t>5</a:t>
            </a:r>
            <a:r>
              <a:rPr lang="zh-CN" altLang="zh-CN" sz="1800" b="1" dirty="0">
                <a:latin typeface="Times New Roman" panose="02020603050405020304" pitchFamily="18" charset="0"/>
                <a:ea typeface="华文中宋" panose="02010600040101010101" pitchFamily="2" charset="-122"/>
              </a:rPr>
              <a:t>、</a:t>
            </a:r>
            <a:r>
              <a:rPr lang="zh-CN" altLang="zh-CN" sz="1800" b="1" u="sng" dirty="0">
                <a:latin typeface="Times New Roman" panose="02020603050405020304" pitchFamily="18" charset="0"/>
                <a:ea typeface="华文中宋" panose="02010600040101010101" pitchFamily="2" charset="-122"/>
                <a:hlinkClick r:id="rId19" action="ppaction://hlinksldjump"/>
              </a:rPr>
              <a:t>开普勒</a:t>
            </a:r>
            <a:br>
              <a:rPr lang="zh-CN" altLang="zh-CN" sz="1800" dirty="0">
                <a:latin typeface="Times New Roman" panose="02020603050405020304" pitchFamily="18" charset="0"/>
                <a:ea typeface="宋体" panose="02010600030101010101" pitchFamily="2" charset="-122"/>
              </a:rPr>
            </a:br>
            <a:r>
              <a:rPr lang="en-US" altLang="zh-CN" sz="1800" b="1" dirty="0">
                <a:latin typeface="华文中宋" panose="02010600040101010101" pitchFamily="2" charset="-122"/>
                <a:ea typeface="宋体" panose="02010600030101010101" pitchFamily="2" charset="-122"/>
              </a:rPr>
              <a:t>6</a:t>
            </a:r>
            <a:r>
              <a:rPr lang="zh-CN" altLang="zh-CN" sz="1800" b="1" dirty="0">
                <a:latin typeface="Times New Roman" panose="02020603050405020304" pitchFamily="18" charset="0"/>
                <a:ea typeface="华文中宋" panose="02010600040101010101" pitchFamily="2" charset="-122"/>
              </a:rPr>
              <a:t>、</a:t>
            </a:r>
            <a:r>
              <a:rPr lang="en-US" altLang="zh-CN" sz="1800" b="1" dirty="0">
                <a:latin typeface="华文中宋" panose="02010600040101010101" pitchFamily="2" charset="-122"/>
                <a:ea typeface="华文中宋" panose="02010600040101010101" pitchFamily="2" charset="-122"/>
                <a:cs typeface="Times New Roman" panose="02020603050405020304" pitchFamily="18" charset="0"/>
                <a:hlinkClick r:id="rId20" action="ppaction://hlinksldjump"/>
              </a:rPr>
              <a:t>19</a:t>
            </a:r>
            <a:r>
              <a:rPr lang="zh-CN" altLang="en-US" sz="1800" b="1" dirty="0">
                <a:latin typeface="华文中宋" panose="02010600040101010101" pitchFamily="2" charset="-122"/>
                <a:ea typeface="华文中宋" panose="02010600040101010101" pitchFamily="2" charset="-122"/>
                <a:cs typeface="Times New Roman" panose="02020603050405020304" pitchFamily="18" charset="0"/>
                <a:hlinkClick r:id="rId20" action="ppaction://hlinksldjump"/>
              </a:rPr>
              <a:t>世纪和</a:t>
            </a:r>
            <a:r>
              <a:rPr lang="en-US" altLang="zh-CN" sz="1800" b="1" dirty="0">
                <a:latin typeface="华文中宋" panose="02010600040101010101" pitchFamily="2" charset="-122"/>
                <a:ea typeface="华文中宋" panose="02010600040101010101" pitchFamily="2" charset="-122"/>
                <a:cs typeface="Times New Roman" panose="02020603050405020304" pitchFamily="18" charset="0"/>
                <a:hlinkClick r:id="rId20" action="ppaction://hlinksldjump"/>
              </a:rPr>
              <a:t>20</a:t>
            </a:r>
            <a:r>
              <a:rPr lang="zh-CN" altLang="en-US" sz="1800" b="1" dirty="0">
                <a:latin typeface="华文中宋" panose="02010600040101010101" pitchFamily="2" charset="-122"/>
                <a:ea typeface="华文中宋" panose="02010600040101010101" pitchFamily="2" charset="-122"/>
                <a:cs typeface="Times New Roman" panose="02020603050405020304" pitchFamily="18" charset="0"/>
                <a:hlinkClick r:id="rId20" action="ppaction://hlinksldjump"/>
              </a:rPr>
              <a:t>世纪之交的三大发现</a:t>
            </a:r>
            <a:br>
              <a:rPr lang="en-US" altLang="zh-CN" sz="1800" b="1" u="sng" dirty="0">
                <a:latin typeface="Times New Roman" panose="02020603050405020304" pitchFamily="18" charset="0"/>
                <a:ea typeface="华文中宋" panose="02010600040101010101" pitchFamily="2" charset="-122"/>
              </a:rPr>
            </a:br>
            <a:r>
              <a:rPr lang="en-US" altLang="zh-CN" sz="1800" b="1" dirty="0">
                <a:latin typeface="华文中宋" panose="02010600040101010101" pitchFamily="2" charset="-122"/>
                <a:ea typeface="宋体" panose="02010600030101010101" pitchFamily="2" charset="-122"/>
              </a:rPr>
              <a:t>7</a:t>
            </a:r>
            <a:r>
              <a:rPr lang="zh-CN" altLang="zh-CN" sz="1800" b="1" dirty="0">
                <a:latin typeface="Times New Roman" panose="02020603050405020304" pitchFamily="18" charset="0"/>
                <a:ea typeface="华文中宋" panose="02010600040101010101" pitchFamily="2" charset="-122"/>
              </a:rPr>
              <a:t>、</a:t>
            </a:r>
            <a:r>
              <a:rPr lang="zh-CN" altLang="en-US" sz="1800" b="1" u="sng" dirty="0">
                <a:latin typeface="华文中宋" panose="02010600040101010101" pitchFamily="2" charset="-122"/>
                <a:ea typeface="华文中宋" panose="02010600040101010101" pitchFamily="2" charset="-122"/>
                <a:cs typeface="Times New Roman" panose="02020603050405020304" pitchFamily="18" charset="0"/>
                <a:hlinkClick r:id="rId20" action="ppaction://hlinksldjump"/>
              </a:rPr>
              <a:t>普朗克</a:t>
            </a:r>
            <a:br>
              <a:rPr lang="en-US" altLang="zh-CN" sz="1800" b="1" dirty="0">
                <a:latin typeface="Times New Roman" panose="02020603050405020304" pitchFamily="18" charset="0"/>
                <a:ea typeface="华文中宋" panose="02010600040101010101" pitchFamily="2" charset="-122"/>
              </a:rPr>
            </a:br>
            <a:r>
              <a:rPr lang="en-US" altLang="zh-CN" sz="1800" b="1" dirty="0">
                <a:latin typeface="Times New Roman" panose="02020603050405020304" pitchFamily="18" charset="0"/>
                <a:ea typeface="华文中宋" panose="02010600040101010101" pitchFamily="2" charset="-122"/>
              </a:rPr>
              <a:t>8.</a:t>
            </a:r>
            <a:r>
              <a:rPr lang="zh-CN" altLang="en-US" sz="1800" b="1" u="sng" dirty="0">
                <a:latin typeface="华文中宋" panose="02010600040101010101" pitchFamily="2" charset="-122"/>
                <a:ea typeface="华文中宋" panose="02010600040101010101" pitchFamily="2" charset="-122"/>
                <a:cs typeface="Times New Roman" panose="02020603050405020304" pitchFamily="18" charset="0"/>
                <a:hlinkClick r:id="rId21" action="ppaction://hlinksldjump"/>
              </a:rPr>
              <a:t>库仑</a:t>
            </a:r>
            <a:br>
              <a:rPr lang="en-US" altLang="zh-CN" sz="1800" b="1" dirty="0">
                <a:latin typeface="Times New Roman" panose="02020603050405020304" pitchFamily="18" charset="0"/>
                <a:ea typeface="华文中宋" panose="02010600040101010101" pitchFamily="2" charset="-122"/>
              </a:rPr>
            </a:br>
            <a:r>
              <a:rPr lang="en-US" altLang="zh-CN" sz="1800" b="1" dirty="0">
                <a:latin typeface="华文中宋" panose="02010600040101010101" pitchFamily="2" charset="-122"/>
                <a:ea typeface="宋体" panose="02010600030101010101" pitchFamily="2" charset="-122"/>
              </a:rPr>
              <a:t>9</a:t>
            </a:r>
            <a:r>
              <a:rPr lang="zh-CN" altLang="zh-CN" sz="1800" b="1" dirty="0">
                <a:latin typeface="Times New Roman" panose="02020603050405020304" pitchFamily="18" charset="0"/>
                <a:ea typeface="华文中宋" panose="02010600040101010101" pitchFamily="2" charset="-122"/>
              </a:rPr>
              <a:t>、</a:t>
            </a:r>
            <a:r>
              <a:rPr lang="zh-CN" altLang="zh-CN" sz="1800" b="1" u="sng" dirty="0">
                <a:latin typeface="Times New Roman" panose="02020603050405020304" pitchFamily="18" charset="0"/>
                <a:ea typeface="华文中宋" panose="02010600040101010101" pitchFamily="2" charset="-122"/>
                <a:hlinkClick r:id="rId21" action="ppaction://hlinksldjump"/>
              </a:rPr>
              <a:t>欧姆</a:t>
            </a:r>
            <a:endParaRPr lang="en-US" altLang="zh-CN" sz="1800" b="1" dirty="0">
              <a:latin typeface="Times New Roman" panose="02020603050405020304" pitchFamily="18" charset="0"/>
              <a:ea typeface="华文中宋" panose="02010600040101010101" pitchFamily="2" charset="-122"/>
            </a:endParaRPr>
          </a:p>
          <a:p>
            <a:pPr marL="228600" lvl="0" indent="-228600">
              <a:lnSpc>
                <a:spcPct val="150000"/>
              </a:lnSpc>
              <a:spcBef>
                <a:spcPts val="1000"/>
              </a:spcBef>
              <a:buFont typeface="Arial" panose="020B0604020202020204" pitchFamily="34" charset="0"/>
              <a:buChar char="•"/>
              <a:defRPr/>
            </a:pPr>
            <a:r>
              <a:rPr lang="en-US" altLang="zh-CN" sz="1800" b="1" u="sng" dirty="0">
                <a:latin typeface="华文中宋" panose="02010600040101010101" pitchFamily="2" charset="-122"/>
                <a:ea typeface="华文中宋" panose="02010600040101010101" pitchFamily="2" charset="-122"/>
                <a:cs typeface="Times New Roman" panose="02020603050405020304" pitchFamily="18" charset="0"/>
              </a:rPr>
              <a:t>10</a:t>
            </a:r>
            <a:r>
              <a:rPr lang="zh-CN" altLang="en-US" sz="1800" b="1" u="sng" dirty="0">
                <a:latin typeface="华文中宋" panose="02010600040101010101" pitchFamily="2" charset="-122"/>
                <a:ea typeface="华文中宋" panose="02010600040101010101" pitchFamily="2" charset="-122"/>
                <a:cs typeface="Times New Roman" panose="02020603050405020304" pitchFamily="18" charset="0"/>
              </a:rPr>
              <a:t>、</a:t>
            </a:r>
            <a:r>
              <a:rPr lang="zh-CN" altLang="zh-CN" sz="1800" b="1" u="sng" dirty="0">
                <a:latin typeface="Times New Roman" panose="02020603050405020304" pitchFamily="18" charset="0"/>
                <a:ea typeface="华文中宋" panose="02010600040101010101" pitchFamily="2" charset="-122"/>
                <a:hlinkClick r:id="rId22" action="ppaction://hlinksldjump"/>
              </a:rPr>
              <a:t>法拉第</a:t>
            </a:r>
            <a:br>
              <a:rPr lang="en-US" altLang="zh-CN" sz="1800" b="1" dirty="0">
                <a:latin typeface="Times New Roman" panose="02020603050405020304" pitchFamily="18" charset="0"/>
                <a:ea typeface="华文中宋" panose="02010600040101010101" pitchFamily="2" charset="-122"/>
              </a:rPr>
            </a:br>
            <a:r>
              <a:rPr lang="en-US" altLang="zh-CN" sz="1800" b="1" dirty="0">
                <a:latin typeface="华文中宋" panose="02010600040101010101" pitchFamily="2" charset="-122"/>
                <a:ea typeface="宋体" panose="02010600030101010101" pitchFamily="2" charset="-122"/>
              </a:rPr>
              <a:t>11</a:t>
            </a:r>
            <a:r>
              <a:rPr lang="zh-CN" altLang="zh-CN" sz="1800" b="1" dirty="0">
                <a:latin typeface="Times New Roman" panose="02020603050405020304" pitchFamily="18" charset="0"/>
                <a:ea typeface="华文中宋" panose="02010600040101010101" pitchFamily="2" charset="-122"/>
              </a:rPr>
              <a:t>、</a:t>
            </a:r>
            <a:r>
              <a:rPr lang="zh-CN" altLang="zh-CN" sz="1800" b="1" u="sng" dirty="0">
                <a:latin typeface="Times New Roman" panose="02020603050405020304" pitchFamily="18" charset="0"/>
                <a:ea typeface="华文中宋" panose="02010600040101010101" pitchFamily="2" charset="-122"/>
                <a:hlinkClick r:id="rId23" action="ppaction://hlinksldjump"/>
              </a:rPr>
              <a:t>奥斯特</a:t>
            </a:r>
            <a:br>
              <a:rPr lang="en-US" altLang="zh-CN" sz="1800" b="1" u="sng" dirty="0">
                <a:latin typeface="Times New Roman" panose="02020603050405020304" pitchFamily="18" charset="0"/>
                <a:ea typeface="华文中宋" panose="02010600040101010101" pitchFamily="2" charset="-122"/>
              </a:rPr>
            </a:br>
            <a:r>
              <a:rPr lang="en-US" altLang="zh-CN" sz="1800" b="1" u="sng" dirty="0">
                <a:latin typeface="Times New Roman" panose="02020603050405020304" pitchFamily="18" charset="0"/>
                <a:ea typeface="华文中宋" panose="02010600040101010101" pitchFamily="2" charset="-122"/>
              </a:rPr>
              <a:t>12.</a:t>
            </a:r>
            <a:r>
              <a:rPr kumimoji="0" lang="zh-CN" altLang="zh-CN" sz="1800" b="1" i="0" u="sng" strike="noStrike" kern="1200" cap="none" spc="0" normalizeH="0" baseline="0" noProof="0" dirty="0">
                <a:ln>
                  <a:noFill/>
                </a:ln>
                <a:solidFill>
                  <a:prstClr val="black"/>
                </a:solidFill>
                <a:effectLst/>
                <a:uLnTx/>
                <a:uFillTx/>
                <a:latin typeface="Times New Roman" panose="02020603050405020304" pitchFamily="18" charset="0"/>
                <a:ea typeface="华文中宋" panose="02010600040101010101" pitchFamily="2" charset="-122"/>
                <a:cs typeface="+mj-cs"/>
                <a:hlinkClick r:id="rId24" action="ppaction://hlinksldjump"/>
              </a:rPr>
              <a:t>安培</a:t>
            </a:r>
            <a:br>
              <a:rPr lang="en-US" altLang="zh-CN" sz="1800" b="1" u="sng" dirty="0">
                <a:latin typeface="Times New Roman" panose="02020603050405020304" pitchFamily="18" charset="0"/>
                <a:ea typeface="华文中宋" panose="02010600040101010101" pitchFamily="2" charset="-122"/>
              </a:rPr>
            </a:br>
            <a:r>
              <a:rPr lang="en-US" altLang="zh-CN" sz="1800" b="1" u="sng" dirty="0">
                <a:latin typeface="Times New Roman" panose="02020603050405020304" pitchFamily="18" charset="0"/>
                <a:ea typeface="华文中宋" panose="02010600040101010101" pitchFamily="2" charset="-122"/>
              </a:rPr>
              <a:t>13.</a:t>
            </a:r>
            <a:r>
              <a:rPr kumimoji="0" lang="zh-CN" altLang="zh-CN" sz="1800" b="1" i="0" u="sng" strike="noStrike" kern="0" cap="none" spc="0" normalizeH="0" baseline="0" noProof="0" dirty="0">
                <a:ln>
                  <a:noFill/>
                </a:ln>
                <a:solidFill>
                  <a:prstClr val="black"/>
                </a:solidFill>
                <a:effectLst/>
                <a:uLnTx/>
                <a:uFillTx/>
                <a:latin typeface="等线 Light" panose="020F0302020204030204"/>
                <a:ea typeface="华文中宋" panose="02010600040101010101" pitchFamily="2" charset="-122"/>
                <a:cs typeface="Times New Roman" panose="02020603050405020304" pitchFamily="18" charset="0"/>
                <a:hlinkClick r:id="rId25" action="ppaction://hlinksldjump"/>
              </a:rPr>
              <a:t>焦耳</a:t>
            </a:r>
            <a:endParaRPr lang="en-US" altLang="zh-CN" sz="1800" b="1" u="sng" dirty="0">
              <a:latin typeface="Times New Roman" panose="02020603050405020304" pitchFamily="18" charset="0"/>
              <a:ea typeface="华文中宋" panose="02010600040101010101" pitchFamily="2" charset="-122"/>
            </a:endParaRPr>
          </a:p>
          <a:p>
            <a:pPr>
              <a:lnSpc>
                <a:spcPct val="150000"/>
              </a:lnSpc>
            </a:pPr>
            <a:endParaRPr lang="zh-CN" altLang="en-US" sz="1800" dirty="0"/>
          </a:p>
        </p:txBody>
      </p:sp>
      <p:sp>
        <p:nvSpPr>
          <p:cNvPr id="13" name="标题 1">
            <a:extLst>
              <a:ext uri="{FF2B5EF4-FFF2-40B4-BE49-F238E27FC236}">
                <a16:creationId xmlns:a16="http://schemas.microsoft.com/office/drawing/2014/main" id="{4F0E5396-8375-D9F1-0827-217B24458C4A}"/>
              </a:ext>
            </a:extLst>
          </p:cNvPr>
          <p:cNvSpPr txBox="1">
            <a:spLocks/>
          </p:cNvSpPr>
          <p:nvPr/>
        </p:nvSpPr>
        <p:spPr>
          <a:xfrm>
            <a:off x="7394387" y="675342"/>
            <a:ext cx="2622178" cy="3269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altLang="zh-CN" sz="1800" b="1" dirty="0">
                <a:latin typeface="华文中宋" panose="02010600040101010101" pitchFamily="2" charset="-122"/>
                <a:ea typeface="宋体" panose="02010600030101010101" pitchFamily="2" charset="-122"/>
              </a:rPr>
              <a:t>27</a:t>
            </a:r>
            <a:r>
              <a:rPr lang="zh-CN" altLang="zh-CN" sz="1800" b="1" dirty="0">
                <a:latin typeface="Times New Roman" panose="02020603050405020304" pitchFamily="18" charset="0"/>
                <a:ea typeface="华文中宋" panose="02010600040101010101" pitchFamily="2" charset="-122"/>
              </a:rPr>
              <a:t>、</a:t>
            </a:r>
            <a:r>
              <a:rPr lang="zh-CN" altLang="zh-CN" sz="1800" b="1" u="sng" dirty="0">
                <a:solidFill>
                  <a:srgbClr val="0070C0"/>
                </a:solidFill>
                <a:latin typeface="Times New Roman" panose="02020603050405020304" pitchFamily="18" charset="0"/>
                <a:ea typeface="华文中宋" panose="02010600040101010101" pitchFamily="2" charset="-122"/>
                <a:hlinkClick r:id="rId26" action="ppaction://hlinksldjump"/>
              </a:rPr>
              <a:t>查德威克</a:t>
            </a:r>
            <a:br>
              <a:rPr lang="en-US" altLang="zh-CN" sz="1800" b="1" dirty="0">
                <a:latin typeface="Times New Roman" panose="02020603050405020304" pitchFamily="18" charset="0"/>
                <a:ea typeface="华文中宋" panose="02010600040101010101" pitchFamily="2" charset="-122"/>
              </a:rPr>
            </a:br>
            <a:r>
              <a:rPr lang="en-US" altLang="zh-CN" sz="1800" b="1" dirty="0">
                <a:latin typeface="华文中宋" panose="02010600040101010101" pitchFamily="2" charset="-122"/>
                <a:ea typeface="宋体" panose="02010600030101010101" pitchFamily="2" charset="-122"/>
              </a:rPr>
              <a:t>28</a:t>
            </a:r>
            <a:r>
              <a:rPr lang="zh-CN" altLang="zh-CN" sz="1800" b="1" dirty="0">
                <a:latin typeface="Times New Roman" panose="02020603050405020304" pitchFamily="18" charset="0"/>
                <a:ea typeface="华文中宋" panose="02010600040101010101" pitchFamily="2" charset="-122"/>
              </a:rPr>
              <a:t>、</a:t>
            </a:r>
            <a:r>
              <a:rPr lang="zh-CN" altLang="zh-CN" sz="1800" b="1" dirty="0">
                <a:solidFill>
                  <a:srgbClr val="0070C0"/>
                </a:solidFill>
                <a:latin typeface="Times New Roman" panose="02020603050405020304" pitchFamily="18" charset="0"/>
                <a:ea typeface="华文中宋" panose="02010600040101010101" pitchFamily="2" charset="-122"/>
                <a:cs typeface="+mn-cs"/>
                <a:hlinkClick r:id="" action="ppaction://noaction"/>
              </a:rPr>
              <a:t>约里奥－居里夫妇</a:t>
            </a:r>
            <a:r>
              <a:rPr lang="zh-CN" altLang="en-US" sz="1800" b="1" dirty="0">
                <a:solidFill>
                  <a:srgbClr val="0070C0"/>
                </a:solidFill>
                <a:latin typeface="Times New Roman" panose="02020603050405020304" pitchFamily="18" charset="0"/>
                <a:ea typeface="华文中宋" panose="02010600040101010101" pitchFamily="2" charset="-122"/>
                <a:cs typeface="+mn-cs"/>
                <a:hlinkClick r:id="" action="ppaction://noaction"/>
              </a:rPr>
              <a:t>（小居里夫妇）</a:t>
            </a:r>
            <a:br>
              <a:rPr lang="zh-CN" altLang="zh-CN" sz="1800" dirty="0">
                <a:latin typeface="Times New Roman" panose="02020603050405020304" pitchFamily="18" charset="0"/>
                <a:ea typeface="宋体" panose="02010600030101010101" pitchFamily="2" charset="-122"/>
                <a:hlinkClick r:id="" action="ppaction://noaction"/>
              </a:rPr>
            </a:br>
            <a:r>
              <a:rPr lang="en-US" altLang="zh-CN" sz="1800" b="1" dirty="0">
                <a:latin typeface="华文中宋" panose="02010600040101010101" pitchFamily="2" charset="-122"/>
                <a:ea typeface="宋体" panose="02010600030101010101" pitchFamily="2" charset="-122"/>
              </a:rPr>
              <a:t>29</a:t>
            </a:r>
            <a:r>
              <a:rPr lang="zh-CN" altLang="zh-CN" sz="1800" b="1" dirty="0">
                <a:latin typeface="Times New Roman" panose="02020603050405020304" pitchFamily="18" charset="0"/>
                <a:ea typeface="华文中宋" panose="02010600040101010101" pitchFamily="2" charset="-122"/>
              </a:rPr>
              <a:t>、</a:t>
            </a:r>
            <a:br>
              <a:rPr lang="zh-CN" altLang="zh-CN" sz="1800" dirty="0">
                <a:latin typeface="Times New Roman" panose="02020603050405020304" pitchFamily="18" charset="0"/>
                <a:ea typeface="宋体" panose="02010600030101010101" pitchFamily="2" charset="-122"/>
              </a:rPr>
            </a:br>
            <a:r>
              <a:rPr lang="en-US" altLang="zh-CN" sz="1800" b="1" dirty="0">
                <a:latin typeface="华文中宋" panose="02010600040101010101" pitchFamily="2" charset="-122"/>
                <a:ea typeface="宋体" panose="02010600030101010101" pitchFamily="2" charset="-122"/>
              </a:rPr>
              <a:t>30</a:t>
            </a:r>
            <a:r>
              <a:rPr lang="zh-CN" altLang="zh-CN" sz="1800" b="1" dirty="0">
                <a:latin typeface="Times New Roman" panose="02020603050405020304" pitchFamily="18" charset="0"/>
                <a:ea typeface="华文中宋" panose="02010600040101010101" pitchFamily="2" charset="-122"/>
              </a:rPr>
              <a:t>、</a:t>
            </a:r>
            <a:br>
              <a:rPr lang="en-US" altLang="zh-CN" sz="1800" b="1" dirty="0">
                <a:latin typeface="Times New Roman" panose="02020603050405020304" pitchFamily="18" charset="0"/>
                <a:ea typeface="华文中宋" panose="02010600040101010101" pitchFamily="2" charset="-122"/>
              </a:rPr>
            </a:br>
            <a:r>
              <a:rPr lang="en-US" altLang="zh-CN" sz="1800" b="1" dirty="0">
                <a:latin typeface="华文中宋" panose="02010600040101010101" pitchFamily="2" charset="-122"/>
                <a:ea typeface="宋体" panose="02010600030101010101" pitchFamily="2" charset="-122"/>
              </a:rPr>
              <a:t>31</a:t>
            </a:r>
            <a:r>
              <a:rPr lang="zh-CN" altLang="zh-CN" sz="1800" b="1" dirty="0">
                <a:latin typeface="Times New Roman" panose="02020603050405020304" pitchFamily="18" charset="0"/>
                <a:ea typeface="华文中宋" panose="02010600040101010101" pitchFamily="2" charset="-122"/>
              </a:rPr>
              <a:t>、</a:t>
            </a:r>
            <a:endParaRPr lang="zh-CN" altLang="en-US" sz="1800" dirty="0"/>
          </a:p>
        </p:txBody>
      </p:sp>
    </p:spTree>
    <p:extLst>
      <p:ext uri="{BB962C8B-B14F-4D97-AF65-F5344CB8AC3E}">
        <p14:creationId xmlns:p14="http://schemas.microsoft.com/office/powerpoint/2010/main" val="299948120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401B87E-1F51-3F92-DE08-404C9782F7A5}"/>
              </a:ext>
            </a:extLst>
          </p:cNvPr>
          <p:cNvSpPr txBox="1"/>
          <p:nvPr/>
        </p:nvSpPr>
        <p:spPr>
          <a:xfrm>
            <a:off x="1255059" y="1415988"/>
            <a:ext cx="8349129" cy="2380523"/>
          </a:xfrm>
          <a:prstGeom prst="rect">
            <a:avLst/>
          </a:prstGeom>
          <a:noFill/>
        </p:spPr>
        <p:txBody>
          <a:bodyPr wrap="square">
            <a:spAutoFit/>
          </a:bodyPr>
          <a:lstStyle/>
          <a:p>
            <a:pPr>
              <a:lnSpc>
                <a:spcPct val="200000"/>
              </a:lnSpc>
            </a:pPr>
            <a:r>
              <a:rPr lang="en-US" altLang="zh-CN" sz="40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1848</a:t>
            </a:r>
            <a:r>
              <a:rPr lang="zh-CN" altLang="zh-CN" sz="40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a:t>
            </a:r>
            <a:r>
              <a:rPr lang="en-US" altLang="zh-CN" sz="4000" b="1" kern="0" dirty="0">
                <a:solidFill>
                  <a:srgbClr val="0070C0"/>
                </a:solidFill>
                <a:effectLst/>
                <a:ea typeface="华文中宋" panose="02010600040101010101" pitchFamily="2" charset="-122"/>
                <a:cs typeface="Times New Roman" panose="02020603050405020304" pitchFamily="18" charset="0"/>
                <a:hlinkClick r:id="rId2" action="ppaction://hlinksldjump"/>
              </a:rPr>
              <a:t>  </a:t>
            </a:r>
            <a:r>
              <a:rPr lang="zh-CN" altLang="zh-CN" sz="40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开尔文</a:t>
            </a:r>
            <a:r>
              <a:rPr lang="zh-CN" altLang="zh-CN" sz="4000" b="1" kern="0" dirty="0">
                <a:solidFill>
                  <a:srgbClr val="0070C0"/>
                </a:solidFill>
                <a:effectLst/>
                <a:ea typeface="华文中宋" panose="02010600040101010101" pitchFamily="2" charset="-122"/>
                <a:cs typeface="Times New Roman" panose="02020603050405020304" pitchFamily="18" charset="0"/>
                <a:hlinkClick r:id="rId2" action="ppaction://hlinksldjump"/>
              </a:rPr>
              <a:t>提出热力学温标，指出绝对零度是温度的下限。</a:t>
            </a:r>
            <a:endParaRPr lang="zh-CN" altLang="en-US" sz="4000" dirty="0">
              <a:solidFill>
                <a:srgbClr val="0070C0"/>
              </a:solidFill>
            </a:endParaRPr>
          </a:p>
        </p:txBody>
      </p:sp>
    </p:spTree>
    <p:extLst>
      <p:ext uri="{BB962C8B-B14F-4D97-AF65-F5344CB8AC3E}">
        <p14:creationId xmlns:p14="http://schemas.microsoft.com/office/powerpoint/2010/main" val="156984153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8810D8-1B76-DF91-DD62-D16CDF74A717}"/>
              </a:ext>
            </a:extLst>
          </p:cNvPr>
          <p:cNvSpPr>
            <a:spLocks noGrp="1"/>
          </p:cNvSpPr>
          <p:nvPr>
            <p:ph idx="1"/>
          </p:nvPr>
        </p:nvSpPr>
        <p:spPr>
          <a:xfrm>
            <a:off x="569259" y="791696"/>
            <a:ext cx="10515600" cy="4351338"/>
          </a:xfrm>
        </p:spPr>
        <p:txBody>
          <a:bodyPr>
            <a:normAutofit/>
          </a:bodyPr>
          <a:lstStyle/>
          <a:p>
            <a:pPr>
              <a:lnSpc>
                <a:spcPct val="200000"/>
              </a:lnSpc>
            </a:pPr>
            <a:r>
              <a:rPr lang="en-US" altLang="zh-CN" sz="36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17</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世纪，荷兰物理学家</a:t>
            </a:r>
            <a:r>
              <a:rPr lang="zh-CN" altLang="zh-CN" sz="36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惠更斯</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确定了单摆周期公式。提出周期是</a:t>
            </a:r>
            <a:r>
              <a:rPr lang="en-US"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2s</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的单摆叫秒摆。</a:t>
            </a:r>
            <a:r>
              <a:rPr lang="en-US" altLang="zh-CN" sz="3600" b="1" kern="0" dirty="0">
                <a:solidFill>
                  <a:srgbClr val="0070C0"/>
                </a:solidFill>
                <a:ea typeface="华文中宋" panose="02010600040101010101" pitchFamily="2" charset="-122"/>
                <a:cs typeface="Times New Roman" panose="02020603050405020304" pitchFamily="18" charset="0"/>
                <a:hlinkClick r:id="rId2" action="ppaction://hlinksldjump"/>
              </a:rPr>
              <a:t>1690</a:t>
            </a:r>
            <a:r>
              <a:rPr lang="zh-CN" altLang="zh-CN" sz="3600" b="1" kern="0" dirty="0">
                <a:solidFill>
                  <a:srgbClr val="0070C0"/>
                </a:solidFill>
                <a:ea typeface="华文中宋" panose="02010600040101010101" pitchFamily="2" charset="-122"/>
                <a:cs typeface="Times New Roman" panose="02020603050405020304" pitchFamily="18" charset="0"/>
                <a:hlinkClick r:id="rId2" action="ppaction://hlinksldjump"/>
              </a:rPr>
              <a:t>年，荷兰物理学家惠更斯提出了机械波的波动现象规律——惠更斯原理。</a:t>
            </a:r>
            <a:endParaRPr lang="zh-CN" altLang="en-US" sz="3600" b="1" kern="0" dirty="0">
              <a:solidFill>
                <a:srgbClr val="0070C0"/>
              </a:solidFill>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2158114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237DA0F-22C3-260A-EBE7-BBE796A80702}"/>
              </a:ext>
            </a:extLst>
          </p:cNvPr>
          <p:cNvSpPr txBox="1"/>
          <p:nvPr/>
        </p:nvSpPr>
        <p:spPr>
          <a:xfrm>
            <a:off x="1374589" y="948782"/>
            <a:ext cx="8540376" cy="3417602"/>
          </a:xfrm>
          <a:prstGeom prst="rect">
            <a:avLst/>
          </a:prstGeom>
          <a:noFill/>
        </p:spPr>
        <p:txBody>
          <a:bodyPr wrap="square">
            <a:spAutoFit/>
          </a:bodyPr>
          <a:lstStyle/>
          <a:p>
            <a:pPr>
              <a:lnSpc>
                <a:spcPct val="200000"/>
              </a:lnSpc>
            </a:pPr>
            <a:r>
              <a:rPr lang="en-US" altLang="zh-CN" sz="28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1864</a:t>
            </a:r>
            <a:r>
              <a:rPr lang="zh-CN" altLang="zh-CN" sz="28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年，英国物理学家</a:t>
            </a:r>
            <a:r>
              <a:rPr lang="zh-CN" altLang="zh-CN" sz="28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麦克斯韦</a:t>
            </a:r>
            <a:r>
              <a:rPr lang="zh-CN" altLang="zh-CN" sz="28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发表《电磁场的动力学理论》的论文，提出了电磁场理论，预言了电磁波的存在，指出光是一种电磁波，为光的电磁理论奠定了基础。</a:t>
            </a:r>
            <a:endParaRPr lang="zh-CN" altLang="en-US" sz="2800" dirty="0">
              <a:solidFill>
                <a:srgbClr val="0070C0"/>
              </a:solidFill>
            </a:endParaRPr>
          </a:p>
        </p:txBody>
      </p:sp>
    </p:spTree>
    <p:extLst>
      <p:ext uri="{BB962C8B-B14F-4D97-AF65-F5344CB8AC3E}">
        <p14:creationId xmlns:p14="http://schemas.microsoft.com/office/powerpoint/2010/main" val="373312413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64CD1A-0221-24F4-93EC-76DD38809C4E}"/>
              </a:ext>
            </a:extLst>
          </p:cNvPr>
          <p:cNvSpPr txBox="1"/>
          <p:nvPr/>
        </p:nvSpPr>
        <p:spPr>
          <a:xfrm>
            <a:off x="878542" y="1261670"/>
            <a:ext cx="9006541" cy="2486899"/>
          </a:xfrm>
          <a:prstGeom prst="rect">
            <a:avLst/>
          </a:prstGeom>
          <a:noFill/>
        </p:spPr>
        <p:txBody>
          <a:bodyPr wrap="square">
            <a:spAutoFit/>
          </a:bodyPr>
          <a:lstStyle/>
          <a:p>
            <a:pPr algn="just">
              <a:lnSpc>
                <a:spcPct val="150000"/>
              </a:lnSpc>
            </a:pPr>
            <a:r>
              <a:rPr lang="en-US" altLang="zh-CN" sz="3600" b="1" dirty="0">
                <a:solidFill>
                  <a:srgbClr val="0070C0"/>
                </a:solidFill>
                <a:effectLst/>
                <a:latin typeface="华文中宋" panose="02010600040101010101" pitchFamily="2" charset="-122"/>
                <a:ea typeface="宋体" panose="02010600030101010101" pitchFamily="2" charset="-122"/>
                <a:hlinkClick r:id="rId2" action="ppaction://hlinksldjump"/>
              </a:rPr>
              <a:t>1887</a:t>
            </a:r>
            <a:r>
              <a:rPr lang="zh-CN" altLang="zh-CN" sz="3600" b="1" dirty="0">
                <a:solidFill>
                  <a:srgbClr val="0070C0"/>
                </a:solidFill>
                <a:effectLst/>
                <a:latin typeface="Times New Roman" panose="02020603050405020304" pitchFamily="18" charset="0"/>
                <a:ea typeface="华文中宋" panose="02010600040101010101" pitchFamily="2" charset="-122"/>
                <a:hlinkClick r:id="rId2" action="ppaction://hlinksldjump"/>
              </a:rPr>
              <a:t>年，德国物理学家</a:t>
            </a:r>
            <a:r>
              <a:rPr lang="zh-CN" altLang="zh-CN" sz="36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赫兹</a:t>
            </a:r>
            <a:r>
              <a:rPr lang="zh-CN" altLang="zh-CN" sz="3600" b="1" dirty="0">
                <a:solidFill>
                  <a:srgbClr val="0070C0"/>
                </a:solidFill>
                <a:effectLst/>
                <a:latin typeface="Times New Roman" panose="02020603050405020304" pitchFamily="18" charset="0"/>
                <a:ea typeface="华文中宋" panose="02010600040101010101" pitchFamily="2" charset="-122"/>
                <a:hlinkClick r:id="rId2" action="ppaction://hlinksldjump"/>
              </a:rPr>
              <a:t>用实验证实了电磁波的存在，并测定了电磁波的传播速度等于光速，期间发现了光电效应现象。</a:t>
            </a:r>
            <a:endParaRPr lang="zh-CN" altLang="zh-CN" sz="3600" dirty="0">
              <a:solidFill>
                <a:srgbClr val="0070C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1143964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8810D8-1B76-DF91-DD62-D16CDF74A717}"/>
              </a:ext>
            </a:extLst>
          </p:cNvPr>
          <p:cNvSpPr>
            <a:spLocks noGrp="1"/>
          </p:cNvSpPr>
          <p:nvPr>
            <p:ph idx="1"/>
          </p:nvPr>
        </p:nvSpPr>
        <p:spPr/>
        <p:txBody>
          <a:bodyPr/>
          <a:lstStyle/>
          <a:p>
            <a:pPr>
              <a:lnSpc>
                <a:spcPct val="200000"/>
              </a:lnSpc>
            </a:pPr>
            <a:r>
              <a:rPr lang="en-US" altLang="zh-CN" sz="36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1895</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年，德国物理学家</a:t>
            </a:r>
            <a:r>
              <a:rPr lang="zh-CN" altLang="zh-CN" sz="36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伦琴</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发现</a:t>
            </a:r>
            <a:r>
              <a:rPr lang="en-US"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X</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射线（伦琴射线），并为他夫人的手拍下世界上第一张</a:t>
            </a:r>
            <a:r>
              <a:rPr lang="en-US"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X</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射线的人体照片</a:t>
            </a:r>
            <a:r>
              <a:rPr lang="zh-CN" altLang="zh-CN" sz="1800" b="1" kern="0" dirty="0">
                <a:effectLst/>
                <a:ea typeface="华文中宋" panose="02010600040101010101" pitchFamily="2" charset="-122"/>
                <a:cs typeface="Times New Roman" panose="02020603050405020304" pitchFamily="18" charset="0"/>
                <a:hlinkClick r:id="rId2" action="ppaction://hlinksldjump"/>
              </a:rPr>
              <a:t>。</a:t>
            </a:r>
            <a:endParaRPr lang="zh-CN" altLang="en-US" dirty="0"/>
          </a:p>
        </p:txBody>
      </p:sp>
    </p:spTree>
    <p:extLst>
      <p:ext uri="{BB962C8B-B14F-4D97-AF65-F5344CB8AC3E}">
        <p14:creationId xmlns:p14="http://schemas.microsoft.com/office/powerpoint/2010/main" val="410784706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D3A7E4C-966E-B466-5BCB-4AC354609DE8}"/>
              </a:ext>
            </a:extLst>
          </p:cNvPr>
          <p:cNvSpPr txBox="1"/>
          <p:nvPr/>
        </p:nvSpPr>
        <p:spPr>
          <a:xfrm>
            <a:off x="1099671" y="1218765"/>
            <a:ext cx="8468658" cy="2380523"/>
          </a:xfrm>
          <a:prstGeom prst="rect">
            <a:avLst/>
          </a:prstGeom>
          <a:noFill/>
        </p:spPr>
        <p:txBody>
          <a:bodyPr wrap="square">
            <a:spAutoFit/>
          </a:bodyPr>
          <a:lstStyle/>
          <a:p>
            <a:pPr>
              <a:lnSpc>
                <a:spcPct val="200000"/>
              </a:lnSpc>
            </a:pPr>
            <a:r>
              <a:rPr lang="en-US" altLang="zh-CN" sz="40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1801</a:t>
            </a:r>
            <a:r>
              <a:rPr lang="zh-CN" altLang="zh-CN" sz="40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年，英国物理学家</a:t>
            </a:r>
            <a:r>
              <a:rPr lang="zh-CN" altLang="zh-CN" sz="40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托马斯·杨</a:t>
            </a:r>
            <a:r>
              <a:rPr lang="zh-CN" altLang="zh-CN" sz="4000" b="1" kern="0" dirty="0">
                <a:solidFill>
                  <a:srgbClr val="0070C0"/>
                </a:solidFill>
                <a:effectLst/>
                <a:ea typeface="华文中宋" panose="02010600040101010101" pitchFamily="2" charset="-122"/>
                <a:cs typeface="Times New Roman" panose="02020603050405020304" pitchFamily="18" charset="0"/>
                <a:hlinkClick r:id="rId2" action="ppaction://hlinksldjump"/>
              </a:rPr>
              <a:t>成功地观察到了光的干涉现象。</a:t>
            </a:r>
            <a:endParaRPr lang="zh-CN" altLang="en-US" sz="4000" dirty="0">
              <a:solidFill>
                <a:srgbClr val="0070C0"/>
              </a:solidFill>
            </a:endParaRPr>
          </a:p>
        </p:txBody>
      </p:sp>
    </p:spTree>
    <p:extLst>
      <p:ext uri="{BB962C8B-B14F-4D97-AF65-F5344CB8AC3E}">
        <p14:creationId xmlns:p14="http://schemas.microsoft.com/office/powerpoint/2010/main" val="235902225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8810D8-1B76-DF91-DD62-D16CDF74A717}"/>
              </a:ext>
            </a:extLst>
          </p:cNvPr>
          <p:cNvSpPr>
            <a:spLocks noGrp="1"/>
          </p:cNvSpPr>
          <p:nvPr>
            <p:ph idx="1"/>
          </p:nvPr>
        </p:nvSpPr>
        <p:spPr/>
        <p:txBody>
          <a:bodyPr>
            <a:normAutofit/>
          </a:bodyPr>
          <a:lstStyle/>
          <a:p>
            <a:pPr>
              <a:lnSpc>
                <a:spcPct val="200000"/>
              </a:lnSpc>
            </a:pPr>
            <a:r>
              <a:rPr lang="en-US" altLang="zh-CN" sz="40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1818</a:t>
            </a:r>
            <a:r>
              <a:rPr lang="zh-CN" altLang="zh-CN" sz="40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年，法国科学家</a:t>
            </a:r>
            <a:r>
              <a:rPr lang="zh-CN" altLang="zh-CN" sz="40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菲涅尔</a:t>
            </a:r>
            <a:r>
              <a:rPr lang="zh-CN" altLang="zh-CN" sz="40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和</a:t>
            </a:r>
            <a:r>
              <a:rPr lang="zh-CN" altLang="zh-CN" sz="40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泊松</a:t>
            </a:r>
            <a:r>
              <a:rPr lang="zh-CN" altLang="zh-CN" sz="4000" b="1" kern="0" dirty="0">
                <a:solidFill>
                  <a:srgbClr val="0070C0"/>
                </a:solidFill>
                <a:effectLst/>
                <a:ea typeface="华文中宋" panose="02010600040101010101" pitchFamily="2" charset="-122"/>
                <a:cs typeface="Times New Roman" panose="02020603050405020304" pitchFamily="18" charset="0"/>
                <a:hlinkClick r:id="rId2" action="ppaction://hlinksldjump"/>
              </a:rPr>
              <a:t>计算并实验观察到光的圆板衍射——泊松亮斑。</a:t>
            </a:r>
            <a:endParaRPr lang="zh-CN" altLang="en-US" sz="4000" dirty="0">
              <a:solidFill>
                <a:srgbClr val="0070C0"/>
              </a:solidFill>
            </a:endParaRPr>
          </a:p>
        </p:txBody>
      </p:sp>
    </p:spTree>
    <p:extLst>
      <p:ext uri="{BB962C8B-B14F-4D97-AF65-F5344CB8AC3E}">
        <p14:creationId xmlns:p14="http://schemas.microsoft.com/office/powerpoint/2010/main" val="318849846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8810D8-1B76-DF91-DD62-D16CDF74A717}"/>
              </a:ext>
            </a:extLst>
          </p:cNvPr>
          <p:cNvSpPr>
            <a:spLocks noGrp="1"/>
          </p:cNvSpPr>
          <p:nvPr>
            <p:ph idx="1"/>
          </p:nvPr>
        </p:nvSpPr>
        <p:spPr>
          <a:xfrm>
            <a:off x="531354" y="757802"/>
            <a:ext cx="10515600" cy="4351338"/>
          </a:xfrm>
        </p:spPr>
        <p:txBody>
          <a:bodyPr>
            <a:normAutofit fontScale="85000" lnSpcReduction="10000"/>
          </a:bodyPr>
          <a:lstStyle/>
          <a:p>
            <a:pPr>
              <a:lnSpc>
                <a:spcPct val="200000"/>
              </a:lnSpc>
            </a:pPr>
            <a:r>
              <a:rPr lang="en-US" altLang="zh-CN" sz="3600" b="1" kern="0" dirty="0">
                <a:solidFill>
                  <a:srgbClr val="0070C0"/>
                </a:solidFill>
                <a:effectLst/>
                <a:latin typeface="华文中宋" panose="02010600040101010101" pitchFamily="2" charset="-122"/>
                <a:cs typeface="Times New Roman" panose="02020603050405020304" pitchFamily="18" charset="0"/>
              </a:rPr>
              <a:t>1900</a:t>
            </a:r>
            <a:r>
              <a:rPr lang="zh-CN" altLang="zh-CN" sz="3600" b="1" kern="0" dirty="0">
                <a:solidFill>
                  <a:srgbClr val="0070C0"/>
                </a:solidFill>
                <a:effectLst/>
                <a:ea typeface="华文中宋" panose="02010600040101010101" pitchFamily="2" charset="-122"/>
                <a:cs typeface="Times New Roman" panose="02020603050405020304" pitchFamily="18" charset="0"/>
              </a:rPr>
              <a:t>年，德国物理学家</a:t>
            </a:r>
            <a:r>
              <a:rPr lang="zh-CN" altLang="zh-CN" sz="3600" b="1" u="sng" kern="0" dirty="0">
                <a:solidFill>
                  <a:srgbClr val="0070C0"/>
                </a:solidFill>
                <a:effectLst/>
                <a:ea typeface="华文中宋" panose="02010600040101010101" pitchFamily="2" charset="-122"/>
                <a:cs typeface="Times New Roman" panose="02020603050405020304" pitchFamily="18" charset="0"/>
              </a:rPr>
              <a:t>普朗克</a:t>
            </a:r>
            <a:r>
              <a:rPr lang="zh-CN" altLang="zh-CN" sz="3600" b="1" kern="0" dirty="0">
                <a:solidFill>
                  <a:srgbClr val="0070C0"/>
                </a:solidFill>
                <a:effectLst/>
                <a:ea typeface="华文中宋" panose="02010600040101010101" pitchFamily="2" charset="-122"/>
                <a:cs typeface="Times New Roman" panose="02020603050405020304" pitchFamily="18" charset="0"/>
              </a:rPr>
              <a:t>为解释物体热辐射规律提出：</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电磁波的发射和吸收不是连续的，而是一份一份的，把物理学带进了量子世界；受其启发</a:t>
            </a:r>
            <a:r>
              <a:rPr lang="en-US"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1905</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a:t>
            </a:r>
            <a:r>
              <a:rPr lang="zh-CN" altLang="zh-CN" sz="36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爱因斯坦</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提出光子说，成功地解释了光电效应规律，因此获得诺贝尔物理奖。</a:t>
            </a:r>
            <a:endParaRPr lang="zh-CN" altLang="en-US" sz="3600" dirty="0">
              <a:solidFill>
                <a:srgbClr val="0070C0"/>
              </a:solidFill>
            </a:endParaRPr>
          </a:p>
        </p:txBody>
      </p:sp>
    </p:spTree>
    <p:extLst>
      <p:ext uri="{BB962C8B-B14F-4D97-AF65-F5344CB8AC3E}">
        <p14:creationId xmlns:p14="http://schemas.microsoft.com/office/powerpoint/2010/main" val="56186196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329CE45-86DD-F80B-69D6-3B99A7D551B8}"/>
              </a:ext>
            </a:extLst>
          </p:cNvPr>
          <p:cNvSpPr txBox="1"/>
          <p:nvPr/>
        </p:nvSpPr>
        <p:spPr>
          <a:xfrm>
            <a:off x="380488" y="973535"/>
            <a:ext cx="11070991" cy="3417602"/>
          </a:xfrm>
          <a:prstGeom prst="rect">
            <a:avLst/>
          </a:prstGeom>
          <a:noFill/>
        </p:spPr>
        <p:txBody>
          <a:bodyPr wrap="square">
            <a:spAutoFit/>
          </a:bodyPr>
          <a:lstStyle/>
          <a:p>
            <a:pPr>
              <a:lnSpc>
                <a:spcPct val="200000"/>
              </a:lnSpc>
            </a:pPr>
            <a:r>
              <a:rPr lang="en-US" altLang="zh-CN" sz="28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1924</a:t>
            </a:r>
            <a:r>
              <a:rPr lang="zh-CN" altLang="zh-CN" sz="28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年，法国物理学家</a:t>
            </a:r>
            <a:r>
              <a:rPr lang="zh-CN" altLang="zh-CN" sz="28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德布罗意</a:t>
            </a:r>
            <a:r>
              <a:rPr lang="zh-CN" altLang="zh-CN" sz="28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大胆预言了实物粒子在一定条件下会表现出波动性；</a:t>
            </a:r>
            <a:r>
              <a:rPr lang="en-US" altLang="zh-CN" sz="2800" b="1" kern="0" dirty="0">
                <a:solidFill>
                  <a:srgbClr val="0070C0"/>
                </a:solidFill>
                <a:effectLst/>
                <a:ea typeface="华文中宋" panose="02010600040101010101" pitchFamily="2" charset="-122"/>
                <a:cs typeface="Times New Roman" panose="02020603050405020304" pitchFamily="18" charset="0"/>
                <a:hlinkClick r:id="rId2" action="ppaction://hlinksldjump"/>
              </a:rPr>
              <a:t>1927</a:t>
            </a:r>
            <a:r>
              <a:rPr lang="zh-CN" altLang="zh-CN" sz="28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年美、英两国物理学家得到了电子束在金属晶体上的衍射图案。电子显微镜与光学显微镜相比，衍射现象影响小很多，大大地提高了分辨能力，质子显微镜的分辨本能更高</a:t>
            </a:r>
            <a:r>
              <a:rPr lang="en-US" altLang="zh-CN" sz="2800" b="1" kern="0" dirty="0">
                <a:solidFill>
                  <a:srgbClr val="0070C0"/>
                </a:solidFill>
                <a:effectLst/>
                <a:ea typeface="华文中宋" panose="02010600040101010101" pitchFamily="2" charset="-122"/>
                <a:cs typeface="Times New Roman" panose="02020603050405020304" pitchFamily="18" charset="0"/>
                <a:hlinkClick r:id="rId2" action="ppaction://hlinksldjump"/>
              </a:rPr>
              <a:t>.</a:t>
            </a:r>
            <a:endParaRPr lang="zh-CN" altLang="en-US" sz="2800" dirty="0">
              <a:solidFill>
                <a:srgbClr val="0070C0"/>
              </a:solidFill>
            </a:endParaRPr>
          </a:p>
        </p:txBody>
      </p:sp>
    </p:spTree>
    <p:extLst>
      <p:ext uri="{BB962C8B-B14F-4D97-AF65-F5344CB8AC3E}">
        <p14:creationId xmlns:p14="http://schemas.microsoft.com/office/powerpoint/2010/main" val="276171643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E2E4239-DB9A-665A-5A4C-2482DD14F133}"/>
              </a:ext>
            </a:extLst>
          </p:cNvPr>
          <p:cNvSpPr>
            <a:spLocks noGrp="1" noChangeArrowheads="1"/>
          </p:cNvSpPr>
          <p:nvPr>
            <p:ph idx="1"/>
          </p:nvPr>
        </p:nvSpPr>
        <p:spPr bwMode="auto">
          <a:xfrm>
            <a:off x="1141465" y="593631"/>
            <a:ext cx="8689869" cy="435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zh-CN"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1909</a:t>
            </a:r>
            <a:r>
              <a:rPr kumimoji="0" lang="zh-CN" altLang="en-US"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a:t>
            </a:r>
            <a:r>
              <a:rPr kumimoji="0" lang="en-US" altLang="zh-CN"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1911</a:t>
            </a:r>
            <a:r>
              <a:rPr kumimoji="0" lang="zh-CN" altLang="en-US"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年，英国物理学家</a:t>
            </a:r>
            <a:r>
              <a:rPr kumimoji="0" lang="zh-CN" altLang="en-US" sz="3600" b="1" i="0" u="sng"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卢瑟福</a:t>
            </a:r>
            <a:r>
              <a:rPr kumimoji="0" lang="zh-CN" altLang="en-US"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和助手们进行了</a:t>
            </a:r>
            <a:r>
              <a:rPr kumimoji="0" lang="en-US" altLang="zh-CN"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α</a:t>
            </a:r>
            <a:r>
              <a:rPr kumimoji="0" lang="zh-CN" altLang="en-US"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粒子散射实验，并提出了原子的核式结构模型。由实验结果估计原子核直径数量级为</a:t>
            </a:r>
            <a:r>
              <a:rPr kumimoji="0" lang="en-US" altLang="zh-CN"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10 </a:t>
            </a:r>
            <a:r>
              <a:rPr kumimoji="0" lang="en-US" altLang="zh-CN" sz="3600" b="1" i="0" u="none" strike="noStrike" cap="none" normalizeH="0" baseline="3000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-15 </a:t>
            </a:r>
            <a:r>
              <a:rPr kumimoji="0" lang="en-US" altLang="zh-CN"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m</a:t>
            </a:r>
            <a:endParaRPr kumimoji="0" lang="en-US" altLang="zh-CN" sz="36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145290734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8F034C-186E-CDDA-9C1B-40E7465896E8}"/>
              </a:ext>
            </a:extLst>
          </p:cNvPr>
          <p:cNvSpPr>
            <a:spLocks noGrp="1"/>
          </p:cNvSpPr>
          <p:nvPr>
            <p:ph idx="1"/>
          </p:nvPr>
        </p:nvSpPr>
        <p:spPr>
          <a:xfrm>
            <a:off x="366058" y="331507"/>
            <a:ext cx="10515600" cy="4993527"/>
          </a:xfrm>
        </p:spPr>
        <p:txBody>
          <a:bodyPr>
            <a:normAutofit fontScale="40000" lnSpcReduction="20000"/>
          </a:bodyPr>
          <a:lstStyle/>
          <a:p>
            <a:pPr>
              <a:lnSpc>
                <a:spcPct val="170000"/>
              </a:lnSpc>
            </a:pPr>
            <a:r>
              <a:rPr lang="zh-CN" altLang="zh-CN" sz="44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伽利略</a:t>
            </a:r>
            <a:r>
              <a:rPr lang="zh-CN" altLang="zh-CN" sz="4400" b="1" dirty="0">
                <a:solidFill>
                  <a:srgbClr val="0070C0"/>
                </a:solidFill>
                <a:effectLst/>
                <a:latin typeface="Times New Roman" panose="02020603050405020304" pitchFamily="18" charset="0"/>
                <a:ea typeface="华文中宋" panose="02010600040101010101" pitchFamily="2" charset="-122"/>
                <a:hlinkClick r:id="rId2" action="ppaction://hlinksldjump"/>
              </a:rPr>
              <a:t>在</a:t>
            </a:r>
            <a:r>
              <a:rPr lang="zh-CN" altLang="zh-CN" sz="44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《两种新科学的对话》</a:t>
            </a:r>
            <a:r>
              <a:rPr lang="zh-CN" altLang="zh-CN" sz="4400" b="1" dirty="0">
                <a:solidFill>
                  <a:srgbClr val="0070C0"/>
                </a:solidFill>
                <a:effectLst/>
                <a:latin typeface="Times New Roman" panose="02020603050405020304" pitchFamily="18" charset="0"/>
                <a:ea typeface="华文中宋" panose="02010600040101010101" pitchFamily="2" charset="-122"/>
                <a:hlinkClick r:id="rId2" action="ppaction://hlinksldjump"/>
              </a:rPr>
              <a:t>中①用单斜面实验结合推理论证得出重物体和轻物体下落一样快；并②在比萨斜塔做了两个不同质量的小球下落的实验，证明了他的观点是正确的，推翻了古希腊学者</a:t>
            </a:r>
            <a:r>
              <a:rPr lang="zh-CN" altLang="zh-CN" sz="44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亚里士多德</a:t>
            </a:r>
            <a:r>
              <a:rPr lang="zh-CN" altLang="zh-CN" sz="4400" b="1" dirty="0">
                <a:solidFill>
                  <a:srgbClr val="0070C0"/>
                </a:solidFill>
                <a:effectLst/>
                <a:latin typeface="Times New Roman" panose="02020603050405020304" pitchFamily="18" charset="0"/>
                <a:ea typeface="华文中宋" panose="02010600040101010101" pitchFamily="2" charset="-122"/>
                <a:hlinkClick r:id="rId2" action="ppaction://hlinksldjump"/>
              </a:rPr>
              <a:t>的观点：质量大的小球下落快是错误的</a:t>
            </a:r>
            <a:r>
              <a:rPr lang="zh-CN" altLang="zh-CN" sz="4400" b="1" dirty="0">
                <a:effectLst/>
                <a:latin typeface="Times New Roman" panose="02020603050405020304" pitchFamily="18" charset="0"/>
                <a:ea typeface="华文中宋" panose="02010600040101010101" pitchFamily="2" charset="-122"/>
                <a:hlinkClick r:id="rId2" action="ppaction://hlinksldjump"/>
              </a:rPr>
              <a:t>。</a:t>
            </a:r>
            <a:r>
              <a:rPr lang="en-US" altLang="zh-CN" sz="4400" b="1" dirty="0">
                <a:effectLst/>
                <a:latin typeface="Times New Roman" panose="02020603050405020304" pitchFamily="18" charset="0"/>
                <a:ea typeface="华文中宋" panose="02010600040101010101" pitchFamily="2" charset="-122"/>
                <a:hlinkClick r:id="rId2" action="ppaction://hlinksldjump"/>
              </a:rPr>
              <a:t>          </a:t>
            </a:r>
          </a:p>
          <a:p>
            <a:pPr marL="0" marR="0" lvl="0" indent="0" algn="l" defTabSz="914400" rtl="0" eaLnBrk="1" fontAlgn="auto" latinLnBrk="0" hangingPunct="1">
              <a:lnSpc>
                <a:spcPct val="170000"/>
              </a:lnSpc>
              <a:spcBef>
                <a:spcPts val="0"/>
              </a:spcBef>
              <a:spcAft>
                <a:spcPts val="0"/>
              </a:spcAft>
              <a:buClrTx/>
              <a:buSzTx/>
              <a:buFontTx/>
              <a:buNone/>
              <a:tabLst/>
              <a:defRPr/>
            </a:pPr>
            <a:r>
              <a:rPr lang="en-US" altLang="zh-CN" sz="4400" b="1" dirty="0">
                <a:solidFill>
                  <a:srgbClr val="0070C0"/>
                </a:solidFill>
                <a:effectLst/>
                <a:latin typeface="Times New Roman" panose="02020603050405020304" pitchFamily="18" charset="0"/>
                <a:ea typeface="华文中宋" panose="02010600040101010101" pitchFamily="2" charset="-122"/>
                <a:hlinkClick r:id="rId2" action="ppaction://hlinksldjump"/>
              </a:rPr>
              <a:t>1638</a:t>
            </a:r>
            <a:r>
              <a:rPr lang="zh-CN" altLang="zh-CN" sz="4400" b="1" dirty="0">
                <a:solidFill>
                  <a:srgbClr val="0070C0"/>
                </a:solidFill>
                <a:effectLst/>
                <a:latin typeface="Times New Roman" panose="02020603050405020304" pitchFamily="18" charset="0"/>
                <a:ea typeface="华文中宋" panose="02010600040101010101" pitchFamily="2" charset="-122"/>
                <a:hlinkClick r:id="rId2" action="ppaction://hlinksldjump"/>
              </a:rPr>
              <a:t>年，</a:t>
            </a:r>
            <a:r>
              <a:rPr lang="zh-CN" altLang="zh-CN" sz="44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伽利略</a:t>
            </a:r>
            <a:r>
              <a:rPr lang="zh-CN" altLang="zh-CN" sz="4400" b="1" dirty="0">
                <a:solidFill>
                  <a:srgbClr val="0070C0"/>
                </a:solidFill>
                <a:effectLst/>
                <a:latin typeface="Times New Roman" panose="02020603050405020304" pitchFamily="18" charset="0"/>
                <a:ea typeface="华文中宋" panose="02010600040101010101" pitchFamily="2" charset="-122"/>
                <a:hlinkClick r:id="rId2" action="ppaction://hlinksldjump"/>
              </a:rPr>
              <a:t>在</a:t>
            </a:r>
            <a:r>
              <a:rPr lang="zh-CN" altLang="zh-CN" sz="44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《两种新科学的对话》</a:t>
            </a:r>
            <a:r>
              <a:rPr lang="zh-CN" altLang="zh-CN" sz="4400" b="1" dirty="0">
                <a:solidFill>
                  <a:srgbClr val="0070C0"/>
                </a:solidFill>
                <a:effectLst/>
                <a:latin typeface="Times New Roman" panose="02020603050405020304" pitchFamily="18" charset="0"/>
                <a:ea typeface="华文中宋" panose="02010600040101010101" pitchFamily="2" charset="-122"/>
                <a:hlinkClick r:id="rId2" action="ppaction://hlinksldjump"/>
              </a:rPr>
              <a:t>一书中，运用观察－假设－数学推理的方法，详细研究了抛体运动。</a:t>
            </a:r>
            <a:r>
              <a:rPr kumimoji="0" lang="en-US" altLang="zh-CN" sz="4400" b="1" i="0" u="none" strike="noStrike" kern="1200" cap="none" spc="0" normalizeH="0" baseline="0" noProof="0" dirty="0">
                <a:ln>
                  <a:noFill/>
                </a:ln>
                <a:solidFill>
                  <a:srgbClr val="0070C0"/>
                </a:solidFill>
                <a:effectLst/>
                <a:uLnTx/>
                <a:uFillTx/>
                <a:latin typeface="Times New Roman" panose="02020603050405020304" pitchFamily="18" charset="0"/>
                <a:ea typeface="华文中宋" panose="02010600040101010101" pitchFamily="2" charset="-122"/>
                <a:hlinkClick r:id="rId2" action="ppaction://hlinksldjump"/>
              </a:rPr>
              <a:t>17</a:t>
            </a:r>
            <a:r>
              <a:rPr kumimoji="0" lang="zh-CN" altLang="zh-CN" sz="4400" b="1" i="0" u="none" strike="noStrike" kern="1200" cap="none" spc="0" normalizeH="0" baseline="0" noProof="0" dirty="0">
                <a:ln>
                  <a:noFill/>
                </a:ln>
                <a:solidFill>
                  <a:srgbClr val="0070C0"/>
                </a:solidFill>
                <a:effectLst/>
                <a:uLnTx/>
                <a:uFillTx/>
                <a:latin typeface="Times New Roman" panose="02020603050405020304" pitchFamily="18" charset="0"/>
                <a:ea typeface="华文中宋" panose="02010600040101010101" pitchFamily="2" charset="-122"/>
                <a:hlinkClick r:id="rId2" action="ppaction://hlinksldjump"/>
              </a:rPr>
              <a:t>世纪，</a:t>
            </a:r>
            <a:r>
              <a:rPr kumimoji="0" lang="zh-CN" altLang="zh-CN" sz="4400" b="1" i="0" u="sng" strike="noStrike" kern="1200" cap="none" spc="0" normalizeH="0" baseline="0" noProof="0" dirty="0">
                <a:ln>
                  <a:noFill/>
                </a:ln>
                <a:solidFill>
                  <a:srgbClr val="0070C0"/>
                </a:solidFill>
                <a:effectLst/>
                <a:uLnTx/>
                <a:uFillTx/>
                <a:latin typeface="Times New Roman" panose="02020603050405020304" pitchFamily="18" charset="0"/>
                <a:ea typeface="华文中宋" panose="02010600040101010101" pitchFamily="2" charset="-122"/>
                <a:hlinkClick r:id="rId2" action="ppaction://hlinksldjump"/>
              </a:rPr>
              <a:t>伽利略</a:t>
            </a:r>
            <a:r>
              <a:rPr kumimoji="0" lang="zh-CN" altLang="zh-CN" sz="4400" b="1" i="0" u="none" strike="noStrike" kern="1200" cap="none" spc="0" normalizeH="0" baseline="0" noProof="0" dirty="0">
                <a:ln>
                  <a:noFill/>
                </a:ln>
                <a:solidFill>
                  <a:srgbClr val="0070C0"/>
                </a:solidFill>
                <a:effectLst/>
                <a:uLnTx/>
                <a:uFillTx/>
                <a:latin typeface="Times New Roman" panose="02020603050405020304" pitchFamily="18" charset="0"/>
                <a:ea typeface="华文中宋" panose="02010600040101010101" pitchFamily="2" charset="-122"/>
                <a:hlinkClick r:id="rId2" action="ppaction://hlinksldjump"/>
              </a:rPr>
              <a:t>通过双斜面</a:t>
            </a:r>
            <a:r>
              <a:rPr kumimoji="0" lang="zh-CN" altLang="zh-CN" sz="4400" b="1" i="0" u="sng" strike="noStrike" kern="1200" cap="none" spc="0" normalizeH="0" baseline="0" noProof="0" dirty="0">
                <a:ln>
                  <a:noFill/>
                </a:ln>
                <a:solidFill>
                  <a:srgbClr val="0070C0"/>
                </a:solidFill>
                <a:effectLst/>
                <a:uLnTx/>
                <a:uFillTx/>
                <a:latin typeface="Times New Roman" panose="02020603050405020304" pitchFamily="18" charset="0"/>
                <a:ea typeface="华文中宋" panose="02010600040101010101" pitchFamily="2" charset="-122"/>
                <a:hlinkClick r:id="rId2" action="ppaction://hlinksldjump"/>
              </a:rPr>
              <a:t>理想实验</a:t>
            </a:r>
            <a:r>
              <a:rPr kumimoji="0" lang="zh-CN" altLang="zh-CN" sz="4400" b="1" i="0" u="none" strike="noStrike" kern="1200" cap="none" spc="0" normalizeH="0" baseline="0" noProof="0" dirty="0">
                <a:ln>
                  <a:noFill/>
                </a:ln>
                <a:solidFill>
                  <a:srgbClr val="0070C0"/>
                </a:solidFill>
                <a:effectLst/>
                <a:uLnTx/>
                <a:uFillTx/>
                <a:latin typeface="Times New Roman" panose="02020603050405020304" pitchFamily="18" charset="0"/>
                <a:ea typeface="华文中宋" panose="02010600040101010101" pitchFamily="2" charset="-122"/>
                <a:hlinkClick r:id="rId2" action="ppaction://hlinksldjump"/>
              </a:rPr>
              <a:t>指出：在水平面上运动的物体若没有摩擦，将保持这个速度一直运动下去；得出结论：物体的运动不需要力来维持，它们自身就有维持原理运动状态的性质。推翻了亚里士多德的观点：力是维持物体运动的原因。</a:t>
            </a:r>
            <a:br>
              <a:rPr kumimoji="0" lang="zh-CN" altLang="zh-CN" sz="4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hlinkClick r:id="rId2" action="ppaction://hlinksldjump"/>
              </a:rPr>
            </a:br>
            <a:r>
              <a:rPr kumimoji="0" lang="zh-CN" altLang="zh-CN" sz="4400" b="1" i="0" u="none" strike="noStrike" kern="1200" cap="none" spc="0" normalizeH="0" baseline="0" noProof="0" dirty="0">
                <a:ln>
                  <a:noFill/>
                </a:ln>
                <a:solidFill>
                  <a:srgbClr val="0070C0"/>
                </a:solidFill>
                <a:effectLst/>
                <a:uLnTx/>
                <a:uFillTx/>
                <a:latin typeface="Times New Roman" panose="02020603050405020304" pitchFamily="18" charset="0"/>
                <a:ea typeface="华文中宋" panose="02010600040101010101" pitchFamily="2" charset="-122"/>
                <a:hlinkClick r:id="rId2" action="ppaction://hlinksldjump"/>
              </a:rPr>
              <a:t>同时代的法国物理学家</a:t>
            </a:r>
            <a:r>
              <a:rPr kumimoji="0" lang="zh-CN" altLang="zh-CN" sz="4400" b="1" i="0" u="sng" strike="noStrike" kern="1200" cap="none" spc="0" normalizeH="0" baseline="0" noProof="0" dirty="0">
                <a:ln>
                  <a:noFill/>
                </a:ln>
                <a:solidFill>
                  <a:srgbClr val="0070C0"/>
                </a:solidFill>
                <a:effectLst/>
                <a:uLnTx/>
                <a:uFillTx/>
                <a:latin typeface="Times New Roman" panose="02020603050405020304" pitchFamily="18" charset="0"/>
                <a:ea typeface="华文中宋" panose="02010600040101010101" pitchFamily="2" charset="-122"/>
                <a:hlinkClick r:id="rId2" action="ppaction://hlinksldjump"/>
              </a:rPr>
              <a:t>笛卡儿</a:t>
            </a:r>
            <a:r>
              <a:rPr kumimoji="0" lang="zh-CN" altLang="zh-CN" sz="4400" b="1" i="0" u="none" strike="noStrike" kern="1200" cap="none" spc="0" normalizeH="0" baseline="0" noProof="0" dirty="0">
                <a:ln>
                  <a:noFill/>
                </a:ln>
                <a:solidFill>
                  <a:srgbClr val="0070C0"/>
                </a:solidFill>
                <a:effectLst/>
                <a:uLnTx/>
                <a:uFillTx/>
                <a:latin typeface="Times New Roman" panose="02020603050405020304" pitchFamily="18" charset="0"/>
                <a:ea typeface="华文中宋" panose="02010600040101010101" pitchFamily="2" charset="-122"/>
                <a:hlinkClick r:id="rId2" action="ppaction://hlinksldjump"/>
              </a:rPr>
              <a:t>进一步指出：如果没有其它原因，运动物体将继续以同速度沿着一条直线运动，既不会停下来，也不会偏离原来的方向。</a:t>
            </a:r>
            <a:br>
              <a:rPr kumimoji="0" lang="zh-CN" altLang="zh-CN" sz="4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hlinkClick r:id="rId2" action="ppaction://hlinksldjump"/>
              </a:rPr>
            </a:br>
            <a:endParaRPr kumimoji="0" lang="zh-CN" altLang="en-US" sz="4400" b="0" i="0" u="none" strike="noStrike" kern="1200" cap="none" spc="0" normalizeH="0" baseline="0" noProof="0" dirty="0">
              <a:ln>
                <a:noFill/>
              </a:ln>
              <a:solidFill>
                <a:srgbClr val="0070C0"/>
              </a:solidFill>
              <a:effectLst/>
              <a:uLnTx/>
              <a:uFillTx/>
              <a:latin typeface="等线" panose="020F0502020204030204"/>
              <a:ea typeface="等线" panose="02010600030101010101" pitchFamily="2" charset="-122"/>
              <a:cs typeface="+mn-cs"/>
            </a:endParaRPr>
          </a:p>
          <a:p>
            <a:pPr>
              <a:lnSpc>
                <a:spcPct val="150000"/>
              </a:lnSpc>
            </a:pPr>
            <a:endParaRPr lang="zh-CN" altLang="en-US" dirty="0">
              <a:solidFill>
                <a:srgbClr val="0070C0"/>
              </a:solidFill>
            </a:endParaRPr>
          </a:p>
          <a:p>
            <a:pPr>
              <a:lnSpc>
                <a:spcPct val="150000"/>
              </a:lnSpc>
            </a:pPr>
            <a:endParaRPr lang="zh-CN" altLang="en-US" dirty="0"/>
          </a:p>
        </p:txBody>
      </p:sp>
    </p:spTree>
    <p:extLst>
      <p:ext uri="{BB962C8B-B14F-4D97-AF65-F5344CB8AC3E}">
        <p14:creationId xmlns:p14="http://schemas.microsoft.com/office/powerpoint/2010/main" val="428138325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8810D8-1B76-DF91-DD62-D16CDF74A717}"/>
              </a:ext>
            </a:extLst>
          </p:cNvPr>
          <p:cNvSpPr>
            <a:spLocks noGrp="1"/>
          </p:cNvSpPr>
          <p:nvPr>
            <p:ph idx="1"/>
          </p:nvPr>
        </p:nvSpPr>
        <p:spPr/>
        <p:txBody>
          <a:bodyPr>
            <a:normAutofit/>
          </a:bodyPr>
          <a:lstStyle/>
          <a:p>
            <a:pPr>
              <a:lnSpc>
                <a:spcPct val="200000"/>
              </a:lnSpc>
            </a:pPr>
            <a:r>
              <a:rPr lang="en-US" altLang="zh-CN" sz="3600" b="1" kern="0" dirty="0">
                <a:solidFill>
                  <a:srgbClr val="0070C0"/>
                </a:solidFill>
                <a:effectLst/>
                <a:latin typeface="华文中宋" panose="02010600040101010101" pitchFamily="2" charset="-122"/>
                <a:cs typeface="Times New Roman" panose="02020603050405020304" pitchFamily="18" charset="0"/>
                <a:hlinkClick r:id="rId2" action="ppaction://hlinksldjump"/>
              </a:rPr>
              <a:t>1896</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年，法国物理学家</a:t>
            </a:r>
            <a:r>
              <a:rPr lang="zh-CN" altLang="zh-CN" sz="36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贝克勒尔</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发现天然放射现象，说明原子核有复杂的内部结构。</a:t>
            </a:r>
            <a:endParaRPr lang="zh-CN" altLang="en-US" sz="3600" dirty="0">
              <a:solidFill>
                <a:srgbClr val="0070C0"/>
              </a:solidFill>
            </a:endParaRPr>
          </a:p>
        </p:txBody>
      </p:sp>
    </p:spTree>
    <p:extLst>
      <p:ext uri="{BB962C8B-B14F-4D97-AF65-F5344CB8AC3E}">
        <p14:creationId xmlns:p14="http://schemas.microsoft.com/office/powerpoint/2010/main" val="47728721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E2E09-CC0D-3282-2E87-CBEC9082E17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8810D8-1B76-DF91-DD62-D16CDF74A717}"/>
              </a:ext>
            </a:extLst>
          </p:cNvPr>
          <p:cNvSpPr>
            <a:spLocks noGrp="1"/>
          </p:cNvSpPr>
          <p:nvPr>
            <p:ph idx="1"/>
          </p:nvPr>
        </p:nvSpPr>
        <p:spPr/>
        <p:txBody>
          <a:bodyPr/>
          <a:lstStyle/>
          <a:p>
            <a:pPr marL="0" indent="0" algn="just">
              <a:lnSpc>
                <a:spcPct val="200000"/>
              </a:lnSpc>
              <a:buNone/>
            </a:pPr>
            <a:r>
              <a:rPr lang="en-US" altLang="zh-CN" sz="2800" b="1" dirty="0">
                <a:solidFill>
                  <a:srgbClr val="0070C0"/>
                </a:solidFill>
                <a:effectLst/>
                <a:latin typeface="华文中宋" panose="02010600040101010101" pitchFamily="2" charset="-122"/>
                <a:ea typeface="宋体" panose="02010600030101010101" pitchFamily="2" charset="-122"/>
                <a:hlinkClick r:id="rId2" action="ppaction://hlinksldjump"/>
              </a:rPr>
              <a:t>1932</a:t>
            </a:r>
            <a:r>
              <a:rPr lang="zh-CN"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年，卢瑟福学生</a:t>
            </a:r>
            <a:r>
              <a:rPr lang="zh-CN" altLang="zh-CN" sz="28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查德威克</a:t>
            </a:r>
            <a:r>
              <a:rPr lang="zh-CN"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于在α粒子轰击铍核时发现</a:t>
            </a:r>
            <a:r>
              <a:rPr lang="zh-CN" altLang="zh-CN" sz="28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中子</a:t>
            </a:r>
            <a:r>
              <a:rPr lang="zh-CN"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，获得诺贝尔物理奖。</a:t>
            </a:r>
            <a:endParaRPr lang="zh-CN" altLang="zh-CN" sz="2800" dirty="0">
              <a:solidFill>
                <a:srgbClr val="0070C0"/>
              </a:solidFill>
              <a:effectLst/>
              <a:latin typeface="Times New Roman" panose="02020603050405020304" pitchFamily="18" charset="0"/>
              <a:ea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131113548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7A7923-832D-B77A-B63E-68ACA111B0A1}"/>
              </a:ext>
            </a:extLst>
          </p:cNvPr>
          <p:cNvSpPr>
            <a:spLocks noGrp="1"/>
          </p:cNvSpPr>
          <p:nvPr>
            <p:ph idx="1"/>
          </p:nvPr>
        </p:nvSpPr>
        <p:spPr/>
        <p:txBody>
          <a:bodyPr/>
          <a:lstStyle/>
          <a:p>
            <a:pPr>
              <a:lnSpc>
                <a:spcPct val="150000"/>
              </a:lnSpc>
            </a:pPr>
            <a:r>
              <a:rPr lang="en-US"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1687</a:t>
            </a:r>
            <a:r>
              <a:rPr lang="zh-CN"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年，英国科学家</a:t>
            </a:r>
            <a:r>
              <a:rPr lang="zh-CN" altLang="zh-CN" sz="28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牛顿</a:t>
            </a:r>
            <a:r>
              <a:rPr lang="zh-CN"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在</a:t>
            </a:r>
            <a:r>
              <a:rPr lang="zh-CN" altLang="zh-CN" sz="28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《自然哲学的数学原理》</a:t>
            </a:r>
            <a:r>
              <a:rPr lang="zh-CN"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著作中提出了三条运动定律、万有引力定律等。牛顿于</a:t>
            </a:r>
            <a:r>
              <a:rPr lang="en-US"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1687</a:t>
            </a:r>
            <a:r>
              <a:rPr lang="zh-CN"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年正式发表万有引力定律；</a:t>
            </a:r>
            <a:r>
              <a:rPr lang="en-US"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1798</a:t>
            </a:r>
            <a:r>
              <a:rPr lang="zh-CN"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年英国物理学家</a:t>
            </a:r>
            <a:r>
              <a:rPr lang="zh-CN" altLang="zh-CN" sz="28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卡文迪许</a:t>
            </a:r>
            <a:r>
              <a:rPr lang="zh-CN"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利用</a:t>
            </a:r>
            <a:r>
              <a:rPr lang="zh-CN" altLang="zh-CN" sz="28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扭秤实验</a:t>
            </a:r>
            <a:r>
              <a:rPr lang="zh-CN" altLang="zh-CN" sz="2800" b="1" dirty="0">
                <a:solidFill>
                  <a:srgbClr val="0070C0"/>
                </a:solidFill>
                <a:effectLst/>
                <a:latin typeface="Times New Roman" panose="02020603050405020304" pitchFamily="18" charset="0"/>
                <a:ea typeface="华文中宋" panose="02010600040101010101" pitchFamily="2" charset="-122"/>
                <a:hlinkClick r:id="rId2" action="ppaction://hlinksldjump"/>
              </a:rPr>
              <a:t>装置比较准确地测出了引力常量；</a:t>
            </a:r>
            <a:br>
              <a:rPr lang="zh-CN" altLang="zh-CN" sz="2800" dirty="0">
                <a:solidFill>
                  <a:srgbClr val="0070C0"/>
                </a:solidFill>
                <a:effectLst/>
                <a:latin typeface="Times New Roman" panose="02020603050405020304" pitchFamily="18" charset="0"/>
                <a:ea typeface="宋体" panose="02010600030101010101" pitchFamily="2" charset="-122"/>
                <a:hlinkClick r:id="rId2" action="ppaction://hlinksldjump"/>
              </a:rPr>
            </a:br>
            <a:br>
              <a:rPr lang="zh-CN" altLang="zh-CN" sz="2800" dirty="0">
                <a:solidFill>
                  <a:srgbClr val="0070C0"/>
                </a:solidFill>
                <a:effectLst/>
                <a:latin typeface="Times New Roman" panose="02020603050405020304" pitchFamily="18" charset="0"/>
                <a:ea typeface="宋体" panose="02010600030101010101" pitchFamily="2" charset="-122"/>
                <a:hlinkClick r:id="rId2" action="ppaction://hlinksldjump"/>
              </a:rPr>
            </a:br>
            <a:endParaRPr lang="zh-CN" altLang="en-US" dirty="0">
              <a:solidFill>
                <a:srgbClr val="0070C0"/>
              </a:solidFill>
            </a:endParaRPr>
          </a:p>
        </p:txBody>
      </p:sp>
    </p:spTree>
    <p:extLst>
      <p:ext uri="{BB962C8B-B14F-4D97-AF65-F5344CB8AC3E}">
        <p14:creationId xmlns:p14="http://schemas.microsoft.com/office/powerpoint/2010/main" val="304072550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402DDA-E7A0-9008-EB69-F91FA519F320}"/>
              </a:ext>
            </a:extLst>
          </p:cNvPr>
          <p:cNvSpPr>
            <a:spLocks noGrp="1"/>
          </p:cNvSpPr>
          <p:nvPr>
            <p:ph idx="1"/>
          </p:nvPr>
        </p:nvSpPr>
        <p:spPr>
          <a:xfrm>
            <a:off x="419847" y="462990"/>
            <a:ext cx="10515600" cy="4351338"/>
          </a:xfrm>
        </p:spPr>
        <p:txBody>
          <a:bodyPr>
            <a:normAutofit fontScale="25000" lnSpcReduction="20000"/>
          </a:bodyPr>
          <a:lstStyle/>
          <a:p>
            <a:pPr marL="0" marR="0" lvl="0" indent="266700" algn="l" defTabSz="914400" rtl="0" eaLnBrk="0" fontAlgn="base" latinLnBrk="0" hangingPunct="0">
              <a:lnSpc>
                <a:spcPct val="170000"/>
              </a:lnSpc>
              <a:spcBef>
                <a:spcPct val="0"/>
              </a:spcBef>
              <a:spcAft>
                <a:spcPct val="0"/>
              </a:spcAft>
              <a:buClrTx/>
              <a:buSzTx/>
              <a:buFontTx/>
              <a:buNone/>
              <a:tabLst/>
            </a:pPr>
            <a:r>
              <a:rPr lang="en-US" altLang="zh-CN" sz="9600" b="1" dirty="0">
                <a:solidFill>
                  <a:srgbClr val="0070C0"/>
                </a:solidFill>
                <a:effectLst/>
                <a:latin typeface="Times New Roman" panose="02020603050405020304" pitchFamily="18" charset="0"/>
                <a:ea typeface="华文中宋" panose="02010600040101010101" pitchFamily="2" charset="-122"/>
                <a:hlinkClick r:id="rId2" action="ppaction://hlinksldjump"/>
              </a:rPr>
              <a:t>20</a:t>
            </a:r>
            <a:r>
              <a:rPr lang="zh-CN" altLang="zh-CN" sz="9600" b="1" dirty="0">
                <a:solidFill>
                  <a:srgbClr val="0070C0"/>
                </a:solidFill>
                <a:effectLst/>
                <a:latin typeface="Times New Roman" panose="02020603050405020304" pitchFamily="18" charset="0"/>
                <a:ea typeface="华文中宋" panose="02010600040101010101" pitchFamily="2" charset="-122"/>
                <a:hlinkClick r:id="rId2" action="ppaction://hlinksldjump"/>
              </a:rPr>
              <a:t>世纪初建立的量子力学和爱因斯坦提出的狭义相对论表明经典力学不适用于微观粒子和高速运动物体。</a:t>
            </a:r>
            <a:r>
              <a:rPr kumimoji="0" lang="en-US" altLang="zh-CN"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1905</a:t>
            </a:r>
            <a:r>
              <a:rPr kumimoji="0" lang="zh-CN" altLang="en-US"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年，</a:t>
            </a:r>
            <a:r>
              <a:rPr kumimoji="0" lang="zh-CN" altLang="en-US" sz="9600" b="1" i="0" u="sng"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爱因斯坦</a:t>
            </a:r>
            <a:r>
              <a:rPr kumimoji="0" lang="zh-CN" altLang="en-US"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提出了狭义相对论，有两条基本原理：</a:t>
            </a:r>
            <a:endParaRPr kumimoji="0" lang="zh-CN" altLang="en-US" sz="9600" b="0" i="0" u="none" strike="noStrike" cap="none" normalizeH="0" baseline="0" dirty="0">
              <a:ln>
                <a:noFill/>
              </a:ln>
              <a:solidFill>
                <a:srgbClr val="0070C0"/>
              </a:solidFill>
              <a:effectLst/>
              <a:hlinkClick r:id="rId2" action="ppaction://hlinksldjump"/>
            </a:endParaRPr>
          </a:p>
          <a:p>
            <a:pPr marL="0" marR="0" lvl="0" indent="266700" algn="l" defTabSz="914400" rtl="0" eaLnBrk="0" fontAlgn="base" latinLnBrk="0" hangingPunct="0">
              <a:lnSpc>
                <a:spcPct val="170000"/>
              </a:lnSpc>
              <a:spcBef>
                <a:spcPct val="0"/>
              </a:spcBef>
              <a:spcAft>
                <a:spcPct val="0"/>
              </a:spcAft>
              <a:buClrTx/>
              <a:buSzTx/>
              <a:buFontTx/>
              <a:buNone/>
              <a:tabLst/>
            </a:pPr>
            <a:r>
              <a:rPr kumimoji="0" lang="zh-CN" altLang="en-US"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①相对性原理</a:t>
            </a:r>
            <a:r>
              <a:rPr kumimoji="0" lang="en-US" altLang="zh-CN"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a:t>
            </a:r>
            <a:r>
              <a:rPr kumimoji="0" lang="zh-CN" altLang="en-US"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不同的惯性参考系中，一切物理规律都是相同的；</a:t>
            </a:r>
            <a:endParaRPr kumimoji="0" lang="zh-CN" altLang="en-US" sz="9600" b="0" i="0" u="none" strike="noStrike" cap="none" normalizeH="0" baseline="0" dirty="0">
              <a:ln>
                <a:noFill/>
              </a:ln>
              <a:solidFill>
                <a:srgbClr val="0070C0"/>
              </a:solidFill>
              <a:effectLst/>
              <a:hlinkClick r:id="rId2" action="ppaction://hlinksldjump"/>
            </a:endParaRPr>
          </a:p>
          <a:p>
            <a:pPr marL="0" marR="0" lvl="0" indent="266700" algn="l" defTabSz="914400" rtl="0" eaLnBrk="0" fontAlgn="base" latinLnBrk="0" hangingPunct="0">
              <a:lnSpc>
                <a:spcPct val="170000"/>
              </a:lnSpc>
              <a:spcBef>
                <a:spcPct val="0"/>
              </a:spcBef>
              <a:spcAft>
                <a:spcPct val="0"/>
              </a:spcAft>
              <a:buClrTx/>
              <a:buSzTx/>
              <a:buFontTx/>
              <a:buNone/>
              <a:tabLst/>
            </a:pPr>
            <a:r>
              <a:rPr kumimoji="0" lang="zh-CN" altLang="en-US"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②光速不变原理</a:t>
            </a:r>
            <a:r>
              <a:rPr kumimoji="0" lang="en-US" altLang="zh-CN"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a:t>
            </a:r>
            <a:r>
              <a:rPr kumimoji="0" lang="zh-CN" altLang="en-US"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不同的惯性参考系中，光在真空中的速度一定是</a:t>
            </a:r>
            <a:r>
              <a:rPr kumimoji="0" lang="en-US" altLang="zh-CN"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c</a:t>
            </a:r>
            <a:r>
              <a:rPr kumimoji="0" lang="zh-CN" altLang="en-US"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不变</a:t>
            </a:r>
            <a:endParaRPr kumimoji="0" lang="en-US" altLang="zh-CN"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endParaRPr>
          </a:p>
          <a:p>
            <a:pPr marL="0" marR="0" lvl="0" indent="266700" algn="l" defTabSz="914400" rtl="0" eaLnBrk="0" fontAlgn="base" latinLnBrk="0" hangingPunct="0">
              <a:lnSpc>
                <a:spcPct val="170000"/>
              </a:lnSpc>
              <a:spcBef>
                <a:spcPct val="0"/>
              </a:spcBef>
              <a:spcAft>
                <a:spcPct val="0"/>
              </a:spcAft>
              <a:buClrTx/>
              <a:buSzTx/>
              <a:buFontTx/>
              <a:buNone/>
              <a:tabLst/>
            </a:pPr>
            <a:r>
              <a:rPr kumimoji="0" lang="zh-CN" altLang="en-US" sz="9600" b="1" i="0" u="sng"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爱因斯坦</a:t>
            </a:r>
            <a:r>
              <a:rPr kumimoji="0" lang="zh-CN" altLang="en-US"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还提出了相对论中的一些重要结论</a:t>
            </a:r>
            <a:r>
              <a:rPr kumimoji="0" lang="en-US" altLang="zh-CN"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——①</a:t>
            </a:r>
            <a:r>
              <a:rPr kumimoji="0" lang="zh-CN" altLang="en-US"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质能方程式：</a:t>
            </a:r>
            <a:endParaRPr kumimoji="0" lang="en-US" altLang="zh-CN"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endParaRPr>
          </a:p>
          <a:p>
            <a:pPr>
              <a:lnSpc>
                <a:spcPct val="170000"/>
              </a:lnSpc>
            </a:pPr>
            <a:r>
              <a:rPr kumimoji="0" lang="en-US" altLang="zh-CN"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                 </a:t>
            </a:r>
            <a:r>
              <a:rPr kumimoji="0" lang="zh-CN" altLang="zh-CN" sz="9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。②尺缩效应③时间膨胀效应。</a:t>
            </a:r>
            <a:endParaRPr kumimoji="0" lang="zh-CN" altLang="zh-CN" sz="9600" b="0" i="0" u="none" strike="noStrike" cap="none" normalizeH="0" baseline="0" dirty="0">
              <a:ln>
                <a:noFill/>
              </a:ln>
              <a:solidFill>
                <a:srgbClr val="0070C0"/>
              </a:solidFill>
              <a:effectLst/>
              <a:latin typeface="Arial" panose="020B0604020202020204" pitchFamily="34" charset="0"/>
            </a:endParaRPr>
          </a:p>
          <a:p>
            <a:pPr marL="0" marR="0" lvl="0" indent="266700" algn="l" defTabSz="914400" rtl="0" eaLnBrk="0" fontAlgn="base" latinLnBrk="0" hangingPunct="0">
              <a:lnSpc>
                <a:spcPct val="170000"/>
              </a:lnSpc>
              <a:spcBef>
                <a:spcPct val="0"/>
              </a:spcBef>
              <a:spcAft>
                <a:spcPct val="0"/>
              </a:spcAft>
              <a:buClrTx/>
              <a:buSzTx/>
              <a:buFontTx/>
              <a:buNone/>
              <a:tabLst/>
            </a:pPr>
            <a:endParaRPr lang="en-US" altLang="zh-CN" sz="9600" b="1"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endParaRPr>
          </a:p>
          <a:p>
            <a:pPr marL="0" marR="0" lvl="0" indent="266700" algn="l" defTabSz="914400" rtl="0" eaLnBrk="0" fontAlgn="base" latinLnBrk="0" hangingPunct="0">
              <a:lnSpc>
                <a:spcPct val="210000"/>
              </a:lnSpc>
              <a:spcBef>
                <a:spcPct val="0"/>
              </a:spcBef>
              <a:spcAft>
                <a:spcPct val="0"/>
              </a:spcAft>
              <a:buClrTx/>
              <a:buSzTx/>
              <a:buFontTx/>
              <a:buNone/>
              <a:tabLst/>
            </a:pPr>
            <a:endParaRPr kumimoji="0" lang="zh-CN" altLang="en-US" sz="6000" b="0" i="0" u="none" strike="noStrike" cap="none" normalizeH="0" baseline="0" dirty="0">
              <a:ln>
                <a:noFill/>
              </a:ln>
              <a:solidFill>
                <a:srgbClr val="0070C0"/>
              </a:solidFill>
              <a:effectLst/>
            </a:endParaRPr>
          </a:p>
          <a:p>
            <a:pPr>
              <a:lnSpc>
                <a:spcPct val="150000"/>
              </a:lnSpc>
            </a:pPr>
            <a:br>
              <a:rPr lang="zh-CN" altLang="zh-CN" sz="2800" dirty="0">
                <a:solidFill>
                  <a:srgbClr val="0070C0"/>
                </a:solidFill>
                <a:effectLst/>
                <a:latin typeface="Times New Roman" panose="02020603050405020304" pitchFamily="18" charset="0"/>
                <a:ea typeface="宋体" panose="02010600030101010101" pitchFamily="2" charset="-122"/>
              </a:rPr>
            </a:br>
            <a:endParaRPr lang="zh-CN" altLang="en-US" dirty="0">
              <a:solidFill>
                <a:srgbClr val="0070C0"/>
              </a:solidFill>
            </a:endParaRPr>
          </a:p>
        </p:txBody>
      </p:sp>
      <p:graphicFrame>
        <p:nvGraphicFramePr>
          <p:cNvPr id="4" name="对象 3">
            <a:extLst>
              <a:ext uri="{FF2B5EF4-FFF2-40B4-BE49-F238E27FC236}">
                <a16:creationId xmlns:a16="http://schemas.microsoft.com/office/drawing/2014/main" id="{74D54D09-D132-1FDC-CA6B-322E6F162899}"/>
              </a:ext>
            </a:extLst>
          </p:cNvPr>
          <p:cNvGraphicFramePr>
            <a:graphicFrameLocks noChangeAspect="1"/>
          </p:cNvGraphicFramePr>
          <p:nvPr>
            <p:extLst>
              <p:ext uri="{D42A27DB-BD31-4B8C-83A1-F6EECF244321}">
                <p14:modId xmlns:p14="http://schemas.microsoft.com/office/powerpoint/2010/main" val="264095687"/>
              </p:ext>
            </p:extLst>
          </p:nvPr>
        </p:nvGraphicFramePr>
        <p:xfrm>
          <a:off x="1064477" y="3954247"/>
          <a:ext cx="981075" cy="376238"/>
        </p:xfrm>
        <a:graphic>
          <a:graphicData uri="http://schemas.openxmlformats.org/presentationml/2006/ole">
            <mc:AlternateContent xmlns:mc="http://schemas.openxmlformats.org/markup-compatibility/2006">
              <mc:Choice xmlns:v="urn:schemas-microsoft-com:vml" Requires="v">
                <p:oleObj r:id="rId3" imgW="533169" imgH="203112" progId="Equation.3">
                  <p:embed/>
                </p:oleObj>
              </mc:Choice>
              <mc:Fallback>
                <p:oleObj r:id="rId3" imgW="533169" imgH="203112" progId="Equation.3">
                  <p:embed/>
                  <p:pic>
                    <p:nvPicPr>
                      <p:cNvPr id="5" name="对象 4">
                        <a:extLst>
                          <a:ext uri="{FF2B5EF4-FFF2-40B4-BE49-F238E27FC236}">
                            <a16:creationId xmlns:a16="http://schemas.microsoft.com/office/drawing/2014/main" id="{B95E7A31-C4E5-267F-F98F-C71BFD0BD8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477" y="3954247"/>
                        <a:ext cx="981075" cy="376238"/>
                      </a:xfrm>
                      <a:prstGeom prst="rect">
                        <a:avLst/>
                      </a:prstGeom>
                      <a:noFill/>
                    </p:spPr>
                  </p:pic>
                </p:oleObj>
              </mc:Fallback>
            </mc:AlternateContent>
          </a:graphicData>
        </a:graphic>
      </p:graphicFrame>
    </p:spTree>
    <p:extLst>
      <p:ext uri="{BB962C8B-B14F-4D97-AF65-F5344CB8AC3E}">
        <p14:creationId xmlns:p14="http://schemas.microsoft.com/office/powerpoint/2010/main" val="253013454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B4450EC-BCA5-4E31-53FA-CF1C4A0CB3EE}"/>
              </a:ext>
            </a:extLst>
          </p:cNvPr>
          <p:cNvSpPr txBox="1"/>
          <p:nvPr/>
        </p:nvSpPr>
        <p:spPr>
          <a:xfrm>
            <a:off x="1087718" y="950259"/>
            <a:ext cx="7876988" cy="3328925"/>
          </a:xfrm>
          <a:prstGeom prst="rect">
            <a:avLst/>
          </a:prstGeom>
          <a:noFill/>
        </p:spPr>
        <p:txBody>
          <a:bodyPr wrap="square">
            <a:spAutoFit/>
          </a:bodyPr>
          <a:lstStyle/>
          <a:p>
            <a:pPr>
              <a:lnSpc>
                <a:spcPct val="150000"/>
              </a:lnSpc>
            </a:pP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人们根据日常的观察和经验，提出“地心说”，古希腊科学家</a:t>
            </a:r>
            <a:r>
              <a:rPr lang="zh-CN" altLang="zh-CN" sz="36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托勒密</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是代表；而波兰天文学家</a:t>
            </a:r>
            <a:r>
              <a:rPr lang="zh-CN" altLang="zh-CN" sz="3600" b="1" u="sng" kern="0" dirty="0">
                <a:solidFill>
                  <a:srgbClr val="0070C0"/>
                </a:solidFill>
                <a:effectLst/>
                <a:ea typeface="华文中宋" panose="02010600040101010101" pitchFamily="2" charset="-122"/>
                <a:cs typeface="Times New Roman" panose="02020603050405020304" pitchFamily="18" charset="0"/>
                <a:hlinkClick r:id="rId2" action="ppaction://hlinksldjump"/>
              </a:rPr>
              <a:t>哥白尼</a:t>
            </a:r>
            <a:r>
              <a:rPr lang="zh-CN" altLang="zh-CN" sz="3600" b="1" kern="0" dirty="0">
                <a:solidFill>
                  <a:srgbClr val="0070C0"/>
                </a:solidFill>
                <a:effectLst/>
                <a:ea typeface="华文中宋" panose="02010600040101010101" pitchFamily="2" charset="-122"/>
                <a:cs typeface="Times New Roman" panose="02020603050405020304" pitchFamily="18" charset="0"/>
                <a:hlinkClick r:id="rId2" action="ppaction://hlinksldjump"/>
              </a:rPr>
              <a:t>提出了“日心说”，大胆反驳地心说。</a:t>
            </a:r>
            <a:endParaRPr lang="zh-CN" altLang="en-US" sz="3600" dirty="0">
              <a:solidFill>
                <a:srgbClr val="0070C0"/>
              </a:solidFill>
            </a:endParaRPr>
          </a:p>
        </p:txBody>
      </p:sp>
    </p:spTree>
    <p:extLst>
      <p:ext uri="{BB962C8B-B14F-4D97-AF65-F5344CB8AC3E}">
        <p14:creationId xmlns:p14="http://schemas.microsoft.com/office/powerpoint/2010/main" val="148351386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A5473F7-76E1-DE7D-E356-D479E2046036}"/>
              </a:ext>
            </a:extLst>
          </p:cNvPr>
          <p:cNvSpPr txBox="1"/>
          <p:nvPr/>
        </p:nvSpPr>
        <p:spPr>
          <a:xfrm>
            <a:off x="1649506" y="2420035"/>
            <a:ext cx="6096000" cy="2500877"/>
          </a:xfrm>
          <a:prstGeom prst="rect">
            <a:avLst/>
          </a:prstGeom>
          <a:noFill/>
        </p:spPr>
        <p:txBody>
          <a:bodyPr wrap="square">
            <a:spAutoFit/>
          </a:bodyPr>
          <a:lstStyle/>
          <a:p>
            <a:pPr>
              <a:lnSpc>
                <a:spcPct val="150000"/>
              </a:lnSpc>
            </a:pPr>
            <a:r>
              <a:rPr lang="en-US" altLang="zh-CN" sz="3600" b="1" dirty="0">
                <a:solidFill>
                  <a:srgbClr val="0070C0"/>
                </a:solidFill>
                <a:effectLst/>
                <a:latin typeface="Times New Roman" panose="02020603050405020304" pitchFamily="18" charset="0"/>
                <a:ea typeface="华文中宋" panose="02010600040101010101" pitchFamily="2" charset="-122"/>
                <a:hlinkClick r:id="rId2" action="ppaction://hlinksldjump"/>
              </a:rPr>
              <a:t>17</a:t>
            </a:r>
            <a:r>
              <a:rPr lang="zh-CN" altLang="zh-CN" sz="3600" b="1" dirty="0">
                <a:solidFill>
                  <a:srgbClr val="0070C0"/>
                </a:solidFill>
                <a:effectLst/>
                <a:latin typeface="Times New Roman" panose="02020603050405020304" pitchFamily="18" charset="0"/>
                <a:ea typeface="华文中宋" panose="02010600040101010101" pitchFamily="2" charset="-122"/>
                <a:hlinkClick r:id="rId2" action="ppaction://hlinksldjump"/>
              </a:rPr>
              <a:t>世纪，德国天文学家</a:t>
            </a:r>
            <a:r>
              <a:rPr lang="zh-CN" altLang="zh-CN" sz="36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开普勒</a:t>
            </a:r>
            <a:r>
              <a:rPr lang="zh-CN" altLang="zh-CN" sz="3600" b="1" dirty="0">
                <a:solidFill>
                  <a:srgbClr val="0070C0"/>
                </a:solidFill>
                <a:effectLst/>
                <a:latin typeface="Times New Roman" panose="02020603050405020304" pitchFamily="18" charset="0"/>
                <a:ea typeface="华文中宋" panose="02010600040101010101" pitchFamily="2" charset="-122"/>
                <a:hlinkClick r:id="rId2" action="ppaction://hlinksldjump"/>
              </a:rPr>
              <a:t>提出</a:t>
            </a:r>
            <a:r>
              <a:rPr lang="zh-CN" altLang="zh-CN" sz="3600" b="1" u="sng" dirty="0">
                <a:solidFill>
                  <a:srgbClr val="0070C0"/>
                </a:solidFill>
                <a:effectLst/>
                <a:latin typeface="Times New Roman" panose="02020603050405020304" pitchFamily="18" charset="0"/>
                <a:ea typeface="华文中宋" panose="02010600040101010101" pitchFamily="2" charset="-122"/>
                <a:hlinkClick r:id="rId2" action="ppaction://hlinksldjump"/>
              </a:rPr>
              <a:t>开普勒三大定律</a:t>
            </a:r>
            <a:r>
              <a:rPr lang="zh-CN" altLang="zh-CN" sz="3600" b="1" dirty="0">
                <a:solidFill>
                  <a:srgbClr val="0070C0"/>
                </a:solidFill>
                <a:effectLst/>
                <a:latin typeface="Times New Roman" panose="02020603050405020304" pitchFamily="18" charset="0"/>
                <a:ea typeface="华文中宋" panose="02010600040101010101" pitchFamily="2" charset="-122"/>
                <a:hlinkClick r:id="rId2" action="ppaction://hlinksldjump"/>
              </a:rPr>
              <a:t>；</a:t>
            </a:r>
            <a:br>
              <a:rPr lang="zh-CN" altLang="zh-CN" sz="3600" dirty="0">
                <a:solidFill>
                  <a:srgbClr val="0070C0"/>
                </a:solidFill>
                <a:effectLst/>
                <a:latin typeface="Times New Roman" panose="02020603050405020304" pitchFamily="18" charset="0"/>
                <a:ea typeface="宋体" panose="02010600030101010101" pitchFamily="2" charset="-122"/>
                <a:hlinkClick r:id="rId2" action="ppaction://hlinksldjump"/>
              </a:rPr>
            </a:br>
            <a:endParaRPr lang="zh-CN" altLang="en-US" sz="3600" dirty="0">
              <a:solidFill>
                <a:srgbClr val="0070C0"/>
              </a:solidFill>
            </a:endParaRPr>
          </a:p>
        </p:txBody>
      </p:sp>
    </p:spTree>
    <p:extLst>
      <p:ext uri="{BB962C8B-B14F-4D97-AF65-F5344CB8AC3E}">
        <p14:creationId xmlns:p14="http://schemas.microsoft.com/office/powerpoint/2010/main" val="355320786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9C590BC-A3CD-6B5C-564E-5EB98BA72E83}"/>
              </a:ext>
            </a:extLst>
          </p:cNvPr>
          <p:cNvSpPr txBox="1"/>
          <p:nvPr/>
        </p:nvSpPr>
        <p:spPr>
          <a:xfrm>
            <a:off x="1231985" y="1389034"/>
            <a:ext cx="8298640" cy="3259675"/>
          </a:xfrm>
          <a:prstGeom prst="rect">
            <a:avLst/>
          </a:prstGeom>
          <a:noFill/>
        </p:spPr>
        <p:txBody>
          <a:bodyPr wrap="square">
            <a:spAutoFit/>
          </a:bodyPr>
          <a:lstStyle/>
          <a:p>
            <a:pPr>
              <a:lnSpc>
                <a:spcPct val="200000"/>
              </a:lnSpc>
            </a:pPr>
            <a:r>
              <a:rPr kumimoji="0" lang="en-US" altLang="zh-CN"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19</a:t>
            </a:r>
            <a:r>
              <a:rPr kumimoji="0" lang="zh-CN" altLang="en-US"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世纪和</a:t>
            </a:r>
            <a:r>
              <a:rPr kumimoji="0" lang="en-US" altLang="zh-CN"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20</a:t>
            </a:r>
            <a:r>
              <a:rPr kumimoji="0" lang="zh-CN" altLang="en-US"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世纪之交，物理学的三大发现：</a:t>
            </a:r>
            <a:r>
              <a:rPr kumimoji="0" lang="en-US" altLang="zh-CN"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X</a:t>
            </a:r>
            <a:r>
              <a:rPr kumimoji="0" lang="zh-CN" altLang="en-US"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射线的发现，电子的发现，放射性的发现。</a:t>
            </a:r>
            <a:endParaRPr lang="zh-CN" altLang="en-US" sz="3600" dirty="0">
              <a:solidFill>
                <a:srgbClr val="0070C0"/>
              </a:solidFill>
            </a:endParaRPr>
          </a:p>
        </p:txBody>
      </p:sp>
    </p:spTree>
    <p:extLst>
      <p:ext uri="{BB962C8B-B14F-4D97-AF65-F5344CB8AC3E}">
        <p14:creationId xmlns:p14="http://schemas.microsoft.com/office/powerpoint/2010/main" val="353074836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BEDFC-F175-D2B2-A4F6-BF3051A73663}"/>
              </a:ext>
            </a:extLst>
          </p:cNvPr>
          <p:cNvSpPr>
            <a:spLocks noGrp="1"/>
          </p:cNvSpPr>
          <p:nvPr>
            <p:ph type="ctrTitle"/>
          </p:nvPr>
        </p:nvSpPr>
        <p:spPr>
          <a:xfrm>
            <a:off x="114300" y="194310"/>
            <a:ext cx="9483388" cy="3202324"/>
          </a:xfrm>
        </p:spPr>
        <p:txBody>
          <a:bodyPr>
            <a:normAutofit fontScale="90000"/>
          </a:bodyPr>
          <a:lstStyle/>
          <a:p>
            <a:pPr algn="l">
              <a:lnSpc>
                <a:spcPct val="150000"/>
              </a:lnSpc>
            </a:pPr>
            <a:r>
              <a:rPr kumimoji="0" lang="en-US" altLang="zh-CN"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1900</a:t>
            </a:r>
            <a:r>
              <a:rPr kumimoji="0" lang="zh-CN" altLang="en-US"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年，德国物理学家</a:t>
            </a:r>
            <a:r>
              <a:rPr kumimoji="0" lang="zh-CN" altLang="en-US" sz="3600" b="1" i="0" u="sng"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普朗克</a:t>
            </a:r>
            <a:r>
              <a:rPr kumimoji="0" lang="zh-CN" altLang="en-US" sz="3600" b="1" i="0" u="none" strike="noStrike" cap="none" normalizeH="0" baseline="0" dirty="0">
                <a:ln>
                  <a:noFill/>
                </a:ln>
                <a:solidFill>
                  <a:srgbClr val="0070C0"/>
                </a:solidFill>
                <a:effectLst/>
                <a:latin typeface="华文中宋" panose="02010600040101010101" pitchFamily="2" charset="-122"/>
                <a:ea typeface="华文中宋" panose="02010600040101010101" pitchFamily="2" charset="-122"/>
                <a:cs typeface="Times New Roman" panose="02020603050405020304" pitchFamily="18" charset="0"/>
                <a:hlinkClick r:id="rId2" action="ppaction://hlinksldjump"/>
              </a:rPr>
              <a:t>解释物体热辐射规律提出能量子假说：物质发射或吸收能量时，能量不是连续的，而是一份一份的，每一份就是一个最小的能量单位，即能量子</a:t>
            </a:r>
            <a:endParaRPr lang="zh-CN" altLang="en-US" sz="3600" dirty="0">
              <a:solidFill>
                <a:srgbClr val="0070C0"/>
              </a:solidFill>
            </a:endParaRPr>
          </a:p>
        </p:txBody>
      </p:sp>
    </p:spTree>
    <p:extLst>
      <p:ext uri="{BB962C8B-B14F-4D97-AF65-F5344CB8AC3E}">
        <p14:creationId xmlns:p14="http://schemas.microsoft.com/office/powerpoint/2010/main" val="6955032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1271</Words>
  <Application>Microsoft Office PowerPoint</Application>
  <PresentationFormat>宽屏</PresentationFormat>
  <Paragraphs>42</Paragraphs>
  <Slides>31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9" baseType="lpstr">
      <vt:lpstr>等线</vt:lpstr>
      <vt:lpstr>等线 Light</vt:lpstr>
      <vt:lpstr>华文中宋</vt:lpstr>
      <vt:lpstr>思源黑体 CN Bold</vt:lpstr>
      <vt:lpstr>Arial</vt:lpstr>
      <vt:lpstr>Times New Roman</vt:lpstr>
      <vt:lpstr>Office 主题​​</vt:lpstr>
      <vt:lpstr>Equation.3</vt:lpstr>
      <vt:lpstr>物理学家与他们的工作</vt:lpstr>
      <vt:lpstr>14、汤姆生 15、楞次 16、布朗 17、开尔文 18、麦克斯韦 19、赫兹 20.伦琴 21.德布罗意 22、卢瑟福 23、贝克勒尔 24、惠更斯 25.托马斯·杨 26.菲涅尔和泊松</vt:lpstr>
      <vt:lpstr>PowerPoint 演示文稿</vt:lpstr>
      <vt:lpstr>PowerPoint 演示文稿</vt:lpstr>
      <vt:lpstr>PowerPoint 演示文稿</vt:lpstr>
      <vt:lpstr>PowerPoint 演示文稿</vt:lpstr>
      <vt:lpstr>PowerPoint 演示文稿</vt:lpstr>
      <vt:lpstr>PowerPoint 演示文稿</vt:lpstr>
      <vt:lpstr>1900年，德国物理学家普朗克解释物体热辐射规律提出能量子假说：物质发射或吸收能量时，能量不是连续的，而是一份一份的，每一份就是一个最小的能量单位，即能量子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1834年，俄国物理学家楞次发表确定感应电流方向的定律——楞次定律。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物理学家与他们的工作</dc:title>
  <dc:creator>高 维峰</dc:creator>
  <cp:lastModifiedBy>高 维峰</cp:lastModifiedBy>
  <cp:revision>3</cp:revision>
  <dcterms:created xsi:type="dcterms:W3CDTF">2022-06-15T00:17:44Z</dcterms:created>
  <dcterms:modified xsi:type="dcterms:W3CDTF">2022-06-15T08:14:17Z</dcterms:modified>
</cp:coreProperties>
</file>