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Light"/>
      <p:regular r:id="rId13"/>
      <p:bold r:id="rId14"/>
    </p:embeddedFont>
    <p:embeddedFont>
      <p:font typeface="Average"/>
      <p:regular r:id="rId15"/>
    </p:embeddedFont>
    <p:embeddedFont>
      <p:font typeface="Lexend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LexendLight-bold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7086a74d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7086a74d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086a74d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086a74d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7086a74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7086a74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7086a74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7086a74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7086a74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7086a74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7086a74d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7086a74d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7086a74d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7086a74d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417888" y="798263"/>
            <a:ext cx="230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Problem statement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038" y="2052467"/>
            <a:ext cx="1935524" cy="2026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stCxn id="60" idx="3"/>
          </p:cNvCxnSpPr>
          <p:nvPr/>
        </p:nvCxnSpPr>
        <p:spPr>
          <a:xfrm flipH="1" rot="10800000">
            <a:off x="4157561" y="2173887"/>
            <a:ext cx="1186800" cy="89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0" idx="3"/>
          </p:cNvCxnSpPr>
          <p:nvPr/>
        </p:nvCxnSpPr>
        <p:spPr>
          <a:xfrm>
            <a:off x="4157561" y="3065487"/>
            <a:ext cx="1184100" cy="10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5341671" y="1915380"/>
            <a:ext cx="13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business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392393" y="3826670"/>
            <a:ext cx="11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medical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344258" y="2801524"/>
            <a:ext cx="15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financial</a:t>
            </a:r>
            <a:endParaRPr/>
          </a:p>
        </p:txBody>
      </p:sp>
      <p:cxnSp>
        <p:nvCxnSpPr>
          <p:cNvPr id="66" name="Google Shape;66;p13"/>
          <p:cNvCxnSpPr>
            <a:stCxn id="60" idx="3"/>
            <a:endCxn id="65" idx="1"/>
          </p:cNvCxnSpPr>
          <p:nvPr/>
        </p:nvCxnSpPr>
        <p:spPr>
          <a:xfrm flipH="1" rot="10800000">
            <a:off x="4157561" y="3032487"/>
            <a:ext cx="11868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5341669" y="1429500"/>
            <a:ext cx="13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D144"/>
                </a:solidFill>
                <a:latin typeface="Lexend"/>
                <a:ea typeface="Lexend"/>
                <a:cs typeface="Lexend"/>
                <a:sym typeface="Lexend"/>
              </a:rPr>
              <a:t>Category</a:t>
            </a:r>
            <a:endParaRPr>
              <a:solidFill>
                <a:srgbClr val="FFD1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953425" y="163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229650" y="702550"/>
            <a:ext cx="268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WORKFLOW</a:t>
            </a:r>
            <a:endParaRPr b="1" sz="31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0088" y="1844125"/>
            <a:ext cx="9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INPUT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5" name="Google Shape;75;p14"/>
          <p:cNvCxnSpPr>
            <a:stCxn id="74" idx="3"/>
          </p:cNvCxnSpPr>
          <p:nvPr/>
        </p:nvCxnSpPr>
        <p:spPr>
          <a:xfrm>
            <a:off x="1430888" y="2074975"/>
            <a:ext cx="8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2361163" y="1844125"/>
            <a:ext cx="2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Preprocessing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4165000" y="2120125"/>
            <a:ext cx="844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5009200" y="1901875"/>
            <a:ext cx="2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TRAINING DATA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657225" y="1901875"/>
            <a:ext cx="11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0" name="Google Shape;80;p14"/>
          <p:cNvCxnSpPr>
            <a:stCxn id="78" idx="3"/>
            <a:endCxn id="79" idx="1"/>
          </p:cNvCxnSpPr>
          <p:nvPr/>
        </p:nvCxnSpPr>
        <p:spPr>
          <a:xfrm>
            <a:off x="7064800" y="2132725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953425" y="163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229650" y="702550"/>
            <a:ext cx="268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WORKFLOW</a:t>
            </a:r>
            <a:endParaRPr b="1" sz="31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90088" y="1844125"/>
            <a:ext cx="9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INPUT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88" name="Google Shape;88;p15"/>
          <p:cNvCxnSpPr>
            <a:stCxn id="87" idx="3"/>
          </p:cNvCxnSpPr>
          <p:nvPr/>
        </p:nvCxnSpPr>
        <p:spPr>
          <a:xfrm>
            <a:off x="1430888" y="2074975"/>
            <a:ext cx="8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2361163" y="1844125"/>
            <a:ext cx="2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Preprocessing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0" name="Google Shape;90;p15"/>
          <p:cNvCxnSpPr>
            <a:endCxn id="91" idx="1"/>
          </p:cNvCxnSpPr>
          <p:nvPr/>
        </p:nvCxnSpPr>
        <p:spPr>
          <a:xfrm>
            <a:off x="4165000" y="2120125"/>
            <a:ext cx="844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5009200" y="1901875"/>
            <a:ext cx="2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TRAINING DATA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657225" y="1901875"/>
            <a:ext cx="11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3" name="Google Shape;93;p15"/>
          <p:cNvCxnSpPr>
            <a:stCxn id="91" idx="3"/>
            <a:endCxn id="92" idx="1"/>
          </p:cNvCxnSpPr>
          <p:nvPr/>
        </p:nvCxnSpPr>
        <p:spPr>
          <a:xfrm>
            <a:off x="7064800" y="2132725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521300" y="2571750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PDF</a:t>
            </a:r>
            <a:endParaRPr sz="18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605825" y="2733525"/>
            <a:ext cx="15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tokenization</a:t>
            </a:r>
            <a:endParaRPr sz="18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556625" y="4090925"/>
            <a:ext cx="16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vectorization</a:t>
            </a:r>
            <a:endParaRPr sz="18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488075" y="3412225"/>
            <a:ext cx="1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lemmatization</a:t>
            </a:r>
            <a:endParaRPr sz="18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98" name="Google Shape;98;p15"/>
          <p:cNvCxnSpPr>
            <a:stCxn id="89" idx="2"/>
            <a:endCxn id="95" idx="0"/>
          </p:cNvCxnSpPr>
          <p:nvPr/>
        </p:nvCxnSpPr>
        <p:spPr>
          <a:xfrm>
            <a:off x="3388963" y="2305825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5" idx="2"/>
            <a:endCxn id="97" idx="0"/>
          </p:cNvCxnSpPr>
          <p:nvPr/>
        </p:nvCxnSpPr>
        <p:spPr>
          <a:xfrm>
            <a:off x="3388975" y="3195225"/>
            <a:ext cx="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7" idx="2"/>
            <a:endCxn id="96" idx="0"/>
          </p:cNvCxnSpPr>
          <p:nvPr/>
        </p:nvCxnSpPr>
        <p:spPr>
          <a:xfrm>
            <a:off x="3388975" y="3873925"/>
            <a:ext cx="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4537000" y="3323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Multinomial </a:t>
            </a: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naive</a:t>
            </a: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 Bayes</a:t>
            </a:r>
            <a:endParaRPr/>
          </a:p>
        </p:txBody>
      </p:sp>
      <p:cxnSp>
        <p:nvCxnSpPr>
          <p:cNvPr id="102" name="Google Shape;102;p15"/>
          <p:cNvCxnSpPr>
            <a:stCxn id="91" idx="2"/>
            <a:endCxn id="101" idx="0"/>
          </p:cNvCxnSpPr>
          <p:nvPr/>
        </p:nvCxnSpPr>
        <p:spPr>
          <a:xfrm>
            <a:off x="6037000" y="2363575"/>
            <a:ext cx="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25450" y="3387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TOKENIZATION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50" y="2158650"/>
            <a:ext cx="826200" cy="8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815200" y="3100525"/>
            <a:ext cx="14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document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639950" y="3100525"/>
            <a:ext cx="13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sentences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932200" y="3134875"/>
            <a:ext cx="9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tokens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>
            <a:off x="2973200" y="22204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125600" y="23728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3278000" y="25252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3430400" y="26776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3582800" y="28300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3735200" y="29824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6200950" y="22204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353350" y="23728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6505750" y="25252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658150" y="26776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6810550" y="28300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6962950" y="2982475"/>
            <a:ext cx="1768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VECTORIZATION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252750" y="1482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[ Possible feature ]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17700" y="2249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Word count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17700" y="2711000"/>
            <a:ext cx="13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Author ID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17700" y="3172700"/>
            <a:ext cx="186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Document Age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277900" y="20901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277900" y="26314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4277900" y="31727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891925" y="20901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891925" y="26314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891925" y="31727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505950" y="20901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505950" y="26314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505950" y="31727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6119975" y="20901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119975" y="26314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119975" y="3172700"/>
            <a:ext cx="5394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275650" y="14050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Instance or Feature vector</a:t>
            </a:r>
            <a:endParaRPr/>
          </a:p>
        </p:txBody>
      </p:sp>
      <p:cxnSp>
        <p:nvCxnSpPr>
          <p:cNvPr id="146" name="Google Shape;146;p17"/>
          <p:cNvCxnSpPr>
            <a:stCxn id="147" idx="1"/>
            <a:endCxn id="148" idx="0"/>
          </p:cNvCxnSpPr>
          <p:nvPr/>
        </p:nvCxnSpPr>
        <p:spPr>
          <a:xfrm flipH="1">
            <a:off x="3330763" y="3403550"/>
            <a:ext cx="5907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 txBox="1"/>
          <p:nvPr/>
        </p:nvSpPr>
        <p:spPr>
          <a:xfrm>
            <a:off x="2089800" y="4015250"/>
            <a:ext cx="24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Row represent one document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921463" y="3103400"/>
            <a:ext cx="29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[</a:t>
            </a:r>
            <a:endParaRPr sz="2300"/>
          </a:p>
        </p:txBody>
      </p:sp>
      <p:sp>
        <p:nvSpPr>
          <p:cNvPr id="149" name="Google Shape;149;p17"/>
          <p:cNvSpPr txBox="1"/>
          <p:nvPr/>
        </p:nvSpPr>
        <p:spPr>
          <a:xfrm>
            <a:off x="5323325" y="4466875"/>
            <a:ext cx="22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Size of vocabulary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 rot="-5594447">
            <a:off x="6294792" y="3564702"/>
            <a:ext cx="297175" cy="631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[</a:t>
            </a:r>
            <a:endParaRPr sz="2500"/>
          </a:p>
        </p:txBody>
      </p:sp>
      <p:cxnSp>
        <p:nvCxnSpPr>
          <p:cNvPr id="151" name="Google Shape;151;p17"/>
          <p:cNvCxnSpPr>
            <a:stCxn id="150" idx="1"/>
            <a:endCxn id="149" idx="0"/>
          </p:cNvCxnSpPr>
          <p:nvPr/>
        </p:nvCxnSpPr>
        <p:spPr>
          <a:xfrm flipH="1">
            <a:off x="6443379" y="4028557"/>
            <a:ext cx="840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3299525" y="301100"/>
            <a:ext cx="18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lemmatization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2609488" y="2504900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change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497588" y="1861000"/>
            <a:ext cx="12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changing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2529838" y="3148800"/>
            <a:ext cx="11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changed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3648988" y="2735750"/>
            <a:ext cx="17427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8"/>
          <p:cNvSpPr txBox="1"/>
          <p:nvPr/>
        </p:nvSpPr>
        <p:spPr>
          <a:xfrm>
            <a:off x="5606913" y="2517050"/>
            <a:ext cx="1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change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35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0" y="0"/>
            <a:ext cx="30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Multinomial</a:t>
            </a: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naive</a:t>
            </a: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 bayes 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036000" y="1379975"/>
            <a:ext cx="1919400" cy="2038500"/>
          </a:xfrm>
          <a:prstGeom prst="rect">
            <a:avLst/>
          </a:prstGeom>
          <a:solidFill>
            <a:srgbClr val="F2FF9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437375" y="2195400"/>
            <a:ext cx="1342200" cy="7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544975" y="2263950"/>
            <a:ext cx="11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DATA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036000" y="1456500"/>
            <a:ext cx="16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1535D"/>
                </a:solidFill>
                <a:latin typeface="Lexend Light"/>
                <a:ea typeface="Lexend Light"/>
                <a:cs typeface="Lexend Light"/>
                <a:sym typeface="Lexend Light"/>
              </a:rPr>
              <a:t>Conditional</a:t>
            </a:r>
            <a:br>
              <a:rPr lang="en-GB" sz="1800">
                <a:solidFill>
                  <a:srgbClr val="51535D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lang="en-GB" sz="1800">
                <a:solidFill>
                  <a:srgbClr val="51535D"/>
                </a:solidFill>
                <a:latin typeface="Lexend Light"/>
                <a:ea typeface="Lexend Light"/>
                <a:cs typeface="Lexend Light"/>
                <a:sym typeface="Lexend Light"/>
              </a:rPr>
              <a:t> probability</a:t>
            </a:r>
            <a:endParaRPr>
              <a:solidFill>
                <a:srgbClr val="51535D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186700" y="2195400"/>
            <a:ext cx="37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=</a:t>
            </a:r>
            <a:endParaRPr sz="2300"/>
          </a:p>
        </p:txBody>
      </p:sp>
      <p:sp>
        <p:nvSpPr>
          <p:cNvPr id="172" name="Google Shape;172;p19"/>
          <p:cNvSpPr txBox="1"/>
          <p:nvPr/>
        </p:nvSpPr>
        <p:spPr>
          <a:xfrm>
            <a:off x="5788800" y="2340900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output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