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256" r:id="rId3"/>
    <p:sldId id="258" r:id="rId4"/>
    <p:sldId id="259" r:id="rId5"/>
    <p:sldId id="260" r:id="rId6"/>
    <p:sldId id="261" r:id="rId7"/>
    <p:sldId id="269" r:id="rId8"/>
    <p:sldId id="262" r:id="rId9"/>
    <p:sldId id="264" r:id="rId10"/>
    <p:sldId id="267" r:id="rId11"/>
    <p:sldId id="268" r:id="rId12"/>
    <p:sldId id="265" r:id="rId13"/>
    <p:sldId id="266" r:id="rId14"/>
    <p:sldId id="270" r:id="rId15"/>
    <p:sldId id="271" r:id="rId16"/>
    <p:sldId id="272"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97E55-4D92-4E43-8E00-C5ECB3A13C72}"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IN"/>
        </a:p>
      </dgm:t>
    </dgm:pt>
    <dgm:pt modelId="{D9A05C87-3CF6-4814-AE81-7244AE7C816D}">
      <dgm:prSet phldrT="[Text]" custT="1"/>
      <dgm:spPr/>
      <dgm:t>
        <a:bodyPr/>
        <a:lstStyle/>
        <a:p>
          <a:r>
            <a:rPr lang="en-US" sz="1600" dirty="0"/>
            <a:t>Take csv file</a:t>
          </a:r>
          <a:endParaRPr lang="en-IN" sz="1600" dirty="0"/>
        </a:p>
      </dgm:t>
    </dgm:pt>
    <dgm:pt modelId="{4115E4E0-156D-45EE-96A6-92C92E2827FF}" type="parTrans" cxnId="{B815DA4F-55F2-447E-B555-AB3F49A46D81}">
      <dgm:prSet/>
      <dgm:spPr/>
      <dgm:t>
        <a:bodyPr/>
        <a:lstStyle/>
        <a:p>
          <a:endParaRPr lang="en-IN"/>
        </a:p>
      </dgm:t>
    </dgm:pt>
    <dgm:pt modelId="{DD6A744D-7C15-4247-A423-E873A63BB7C9}" type="sibTrans" cxnId="{B815DA4F-55F2-447E-B555-AB3F49A46D81}">
      <dgm:prSet/>
      <dgm:spPr/>
      <dgm:t>
        <a:bodyPr/>
        <a:lstStyle/>
        <a:p>
          <a:endParaRPr lang="en-IN"/>
        </a:p>
      </dgm:t>
    </dgm:pt>
    <dgm:pt modelId="{08A09653-5FD5-4B48-AFCD-C45C9ABDD9BC}">
      <dgm:prSet phldrT="[Text]" custT="1"/>
      <dgm:spPr/>
      <dgm:t>
        <a:bodyPr/>
        <a:lstStyle/>
        <a:p>
          <a:r>
            <a:rPr lang="en-US" sz="1400" dirty="0"/>
            <a:t>Then give the full information of csv file</a:t>
          </a:r>
          <a:endParaRPr lang="en-IN" sz="1400" dirty="0"/>
        </a:p>
      </dgm:t>
    </dgm:pt>
    <dgm:pt modelId="{9C4F3B54-922D-4817-8652-F54819CF72DF}" type="parTrans" cxnId="{B495C141-1A91-4A6E-B888-1A5FB5572D84}">
      <dgm:prSet/>
      <dgm:spPr/>
      <dgm:t>
        <a:bodyPr/>
        <a:lstStyle/>
        <a:p>
          <a:endParaRPr lang="en-IN"/>
        </a:p>
      </dgm:t>
    </dgm:pt>
    <dgm:pt modelId="{96ACBEE9-E88B-479A-A16B-1C98F8BFD8C9}" type="sibTrans" cxnId="{B495C141-1A91-4A6E-B888-1A5FB5572D84}">
      <dgm:prSet/>
      <dgm:spPr/>
      <dgm:t>
        <a:bodyPr/>
        <a:lstStyle/>
        <a:p>
          <a:endParaRPr lang="en-IN"/>
        </a:p>
      </dgm:t>
    </dgm:pt>
    <dgm:pt modelId="{FEF54A45-ACAF-4BB1-BD78-ABB0715EE79A}">
      <dgm:prSet phldrT="[Text]"/>
      <dgm:spPr/>
      <dgm:t>
        <a:bodyPr/>
        <a:lstStyle/>
        <a:p>
          <a:r>
            <a:rPr lang="en-US" dirty="0"/>
            <a:t>Then we take the back of csv file .</a:t>
          </a:r>
          <a:endParaRPr lang="en-IN" dirty="0"/>
        </a:p>
      </dgm:t>
    </dgm:pt>
    <dgm:pt modelId="{A9DF3EBD-9197-4A55-B713-F93EBBDFDC68}" type="parTrans" cxnId="{71465DD7-EBD2-42EA-8C22-B49804627BD1}">
      <dgm:prSet/>
      <dgm:spPr/>
      <dgm:t>
        <a:bodyPr/>
        <a:lstStyle/>
        <a:p>
          <a:endParaRPr lang="en-IN"/>
        </a:p>
      </dgm:t>
    </dgm:pt>
    <dgm:pt modelId="{3B816027-A81F-452F-8A0F-B4348090D459}" type="sibTrans" cxnId="{71465DD7-EBD2-42EA-8C22-B49804627BD1}">
      <dgm:prSet/>
      <dgm:spPr/>
      <dgm:t>
        <a:bodyPr/>
        <a:lstStyle/>
        <a:p>
          <a:endParaRPr lang="en-IN"/>
        </a:p>
      </dgm:t>
    </dgm:pt>
    <dgm:pt modelId="{BB0689F6-5A12-4C9D-83D8-79D603223284}">
      <dgm:prSet phldrT="[Text]"/>
      <dgm:spPr/>
      <dgm:t>
        <a:bodyPr/>
        <a:lstStyle/>
        <a:p>
          <a:r>
            <a:rPr lang="en-US" dirty="0"/>
            <a:t>Then we analyses the data</a:t>
          </a:r>
          <a:endParaRPr lang="en-IN" dirty="0"/>
        </a:p>
      </dgm:t>
    </dgm:pt>
    <dgm:pt modelId="{31DF31B0-4330-4380-99F7-4FC8B8D022C7}" type="parTrans" cxnId="{C70A06F6-6FB4-42F7-973C-69F0C823EFCD}">
      <dgm:prSet/>
      <dgm:spPr/>
      <dgm:t>
        <a:bodyPr/>
        <a:lstStyle/>
        <a:p>
          <a:endParaRPr lang="en-IN"/>
        </a:p>
      </dgm:t>
    </dgm:pt>
    <dgm:pt modelId="{419CC2E0-671F-4EE9-BEE9-6F62FEDAC1F1}" type="sibTrans" cxnId="{C70A06F6-6FB4-42F7-973C-69F0C823EFCD}">
      <dgm:prSet/>
      <dgm:spPr/>
      <dgm:t>
        <a:bodyPr/>
        <a:lstStyle/>
        <a:p>
          <a:endParaRPr lang="en-IN"/>
        </a:p>
      </dgm:t>
    </dgm:pt>
    <dgm:pt modelId="{AE22B037-B150-4FE4-A28D-184087B2974D}">
      <dgm:prSet phldrT="[Text]" custT="1"/>
      <dgm:spPr/>
      <dgm:t>
        <a:bodyPr/>
        <a:lstStyle/>
        <a:p>
          <a:r>
            <a:rPr lang="en-US" sz="1600" dirty="0"/>
            <a:t>Then we get the result.</a:t>
          </a:r>
          <a:endParaRPr lang="en-IN" sz="1600" dirty="0"/>
        </a:p>
      </dgm:t>
    </dgm:pt>
    <dgm:pt modelId="{2CC860BD-4147-42E5-9E49-2299EB50D91D}" type="parTrans" cxnId="{DEB1C39E-56E9-404A-ACAE-3B4942A0EADD}">
      <dgm:prSet/>
      <dgm:spPr/>
      <dgm:t>
        <a:bodyPr/>
        <a:lstStyle/>
        <a:p>
          <a:endParaRPr lang="en-IN"/>
        </a:p>
      </dgm:t>
    </dgm:pt>
    <dgm:pt modelId="{1E2292F5-6442-4F27-B401-B6EFEE927C5D}" type="sibTrans" cxnId="{DEB1C39E-56E9-404A-ACAE-3B4942A0EADD}">
      <dgm:prSet/>
      <dgm:spPr/>
      <dgm:t>
        <a:bodyPr/>
        <a:lstStyle/>
        <a:p>
          <a:endParaRPr lang="en-IN"/>
        </a:p>
      </dgm:t>
    </dgm:pt>
    <dgm:pt modelId="{D93489FE-E55D-4597-B066-CCE5A3BB5AD1}" type="pres">
      <dgm:prSet presAssocID="{1DB97E55-4D92-4E43-8E00-C5ECB3A13C72}" presName="cycle" presStyleCnt="0">
        <dgm:presLayoutVars>
          <dgm:dir/>
          <dgm:resizeHandles val="exact"/>
        </dgm:presLayoutVars>
      </dgm:prSet>
      <dgm:spPr/>
    </dgm:pt>
    <dgm:pt modelId="{A8F896E6-F645-4138-9A70-C1A80383E509}" type="pres">
      <dgm:prSet presAssocID="{D9A05C87-3CF6-4814-AE81-7244AE7C816D}" presName="node" presStyleLbl="node1" presStyleIdx="0" presStyleCnt="5" custRadScaleRad="102410" custRadScaleInc="-1870">
        <dgm:presLayoutVars>
          <dgm:bulletEnabled val="1"/>
        </dgm:presLayoutVars>
      </dgm:prSet>
      <dgm:spPr/>
    </dgm:pt>
    <dgm:pt modelId="{8D504012-155C-474A-99A7-ABFFC5CF3D70}" type="pres">
      <dgm:prSet presAssocID="{D9A05C87-3CF6-4814-AE81-7244AE7C816D}" presName="spNode" presStyleCnt="0"/>
      <dgm:spPr/>
    </dgm:pt>
    <dgm:pt modelId="{A09FC500-3A0D-49E1-BB61-1D1495B92407}" type="pres">
      <dgm:prSet presAssocID="{DD6A744D-7C15-4247-A423-E873A63BB7C9}" presName="sibTrans" presStyleLbl="sibTrans1D1" presStyleIdx="0" presStyleCnt="5"/>
      <dgm:spPr/>
    </dgm:pt>
    <dgm:pt modelId="{EE43D2CA-0D44-4275-B0DF-E046AB71C2F5}" type="pres">
      <dgm:prSet presAssocID="{08A09653-5FD5-4B48-AFCD-C45C9ABDD9BC}" presName="node" presStyleLbl="node1" presStyleIdx="1" presStyleCnt="5" custScaleX="93186" custScaleY="129603">
        <dgm:presLayoutVars>
          <dgm:bulletEnabled val="1"/>
        </dgm:presLayoutVars>
      </dgm:prSet>
      <dgm:spPr/>
    </dgm:pt>
    <dgm:pt modelId="{BE844B50-F3DB-44DE-B425-D61979DE50FB}" type="pres">
      <dgm:prSet presAssocID="{08A09653-5FD5-4B48-AFCD-C45C9ABDD9BC}" presName="spNode" presStyleCnt="0"/>
      <dgm:spPr/>
    </dgm:pt>
    <dgm:pt modelId="{A7728BA3-36FA-4386-8300-1D543E60DA1D}" type="pres">
      <dgm:prSet presAssocID="{96ACBEE9-E88B-479A-A16B-1C98F8BFD8C9}" presName="sibTrans" presStyleLbl="sibTrans1D1" presStyleIdx="1" presStyleCnt="5"/>
      <dgm:spPr/>
    </dgm:pt>
    <dgm:pt modelId="{CB3B6C85-9BF9-4D5B-8D6B-A1D5EF095734}" type="pres">
      <dgm:prSet presAssocID="{FEF54A45-ACAF-4BB1-BD78-ABB0715EE79A}" presName="node" presStyleLbl="node1" presStyleIdx="2" presStyleCnt="5" custRadScaleRad="98338" custRadScaleInc="-4335">
        <dgm:presLayoutVars>
          <dgm:bulletEnabled val="1"/>
        </dgm:presLayoutVars>
      </dgm:prSet>
      <dgm:spPr/>
    </dgm:pt>
    <dgm:pt modelId="{C7C1151F-4202-4E5E-95FC-F78135D860A0}" type="pres">
      <dgm:prSet presAssocID="{FEF54A45-ACAF-4BB1-BD78-ABB0715EE79A}" presName="spNode" presStyleCnt="0"/>
      <dgm:spPr/>
    </dgm:pt>
    <dgm:pt modelId="{05528E9D-1C16-498F-8737-653EB4E1FD4B}" type="pres">
      <dgm:prSet presAssocID="{3B816027-A81F-452F-8A0F-B4348090D459}" presName="sibTrans" presStyleLbl="sibTrans1D1" presStyleIdx="2" presStyleCnt="5"/>
      <dgm:spPr/>
    </dgm:pt>
    <dgm:pt modelId="{633453E0-3C92-4D86-9558-5AFA9E07C6BD}" type="pres">
      <dgm:prSet presAssocID="{BB0689F6-5A12-4C9D-83D8-79D603223284}" presName="node" presStyleLbl="node1" presStyleIdx="3" presStyleCnt="5">
        <dgm:presLayoutVars>
          <dgm:bulletEnabled val="1"/>
        </dgm:presLayoutVars>
      </dgm:prSet>
      <dgm:spPr/>
    </dgm:pt>
    <dgm:pt modelId="{29108BC8-E5F1-417C-A1F1-495869C780FB}" type="pres">
      <dgm:prSet presAssocID="{BB0689F6-5A12-4C9D-83D8-79D603223284}" presName="spNode" presStyleCnt="0"/>
      <dgm:spPr/>
    </dgm:pt>
    <dgm:pt modelId="{94CF1797-B9F4-4172-8013-DA6B4F99C3E2}" type="pres">
      <dgm:prSet presAssocID="{419CC2E0-671F-4EE9-BEE9-6F62FEDAC1F1}" presName="sibTrans" presStyleLbl="sibTrans1D1" presStyleIdx="3" presStyleCnt="5"/>
      <dgm:spPr/>
    </dgm:pt>
    <dgm:pt modelId="{513679B0-4EDB-4540-9CC8-7546443DB063}" type="pres">
      <dgm:prSet presAssocID="{AE22B037-B150-4FE4-A28D-184087B2974D}" presName="node" presStyleLbl="node1" presStyleIdx="4" presStyleCnt="5">
        <dgm:presLayoutVars>
          <dgm:bulletEnabled val="1"/>
        </dgm:presLayoutVars>
      </dgm:prSet>
      <dgm:spPr/>
    </dgm:pt>
    <dgm:pt modelId="{908917D3-E1B0-4C7C-B3E4-8980C60CF160}" type="pres">
      <dgm:prSet presAssocID="{AE22B037-B150-4FE4-A28D-184087B2974D}" presName="spNode" presStyleCnt="0"/>
      <dgm:spPr/>
    </dgm:pt>
    <dgm:pt modelId="{5D1F4F97-58B6-4F38-84DE-18F3B89E68DC}" type="pres">
      <dgm:prSet presAssocID="{1E2292F5-6442-4F27-B401-B6EFEE927C5D}" presName="sibTrans" presStyleLbl="sibTrans1D1" presStyleIdx="4" presStyleCnt="5"/>
      <dgm:spPr/>
    </dgm:pt>
  </dgm:ptLst>
  <dgm:cxnLst>
    <dgm:cxn modelId="{A81F3905-5332-4773-B1F1-26228F765D9F}" type="presOf" srcId="{FEF54A45-ACAF-4BB1-BD78-ABB0715EE79A}" destId="{CB3B6C85-9BF9-4D5B-8D6B-A1D5EF095734}" srcOrd="0" destOrd="0" presId="urn:microsoft.com/office/officeart/2005/8/layout/cycle6"/>
    <dgm:cxn modelId="{2BFDA631-B268-4407-BADF-9F9C1AAB750F}" type="presOf" srcId="{1DB97E55-4D92-4E43-8E00-C5ECB3A13C72}" destId="{D93489FE-E55D-4597-B066-CCE5A3BB5AD1}" srcOrd="0" destOrd="0" presId="urn:microsoft.com/office/officeart/2005/8/layout/cycle6"/>
    <dgm:cxn modelId="{B495C141-1A91-4A6E-B888-1A5FB5572D84}" srcId="{1DB97E55-4D92-4E43-8E00-C5ECB3A13C72}" destId="{08A09653-5FD5-4B48-AFCD-C45C9ABDD9BC}" srcOrd="1" destOrd="0" parTransId="{9C4F3B54-922D-4817-8652-F54819CF72DF}" sibTransId="{96ACBEE9-E88B-479A-A16B-1C98F8BFD8C9}"/>
    <dgm:cxn modelId="{C857FA48-80D3-4983-908C-9572E8028E2A}" type="presOf" srcId="{1E2292F5-6442-4F27-B401-B6EFEE927C5D}" destId="{5D1F4F97-58B6-4F38-84DE-18F3B89E68DC}" srcOrd="0" destOrd="0" presId="urn:microsoft.com/office/officeart/2005/8/layout/cycle6"/>
    <dgm:cxn modelId="{E622536C-6782-46DE-B646-9B49058A2603}" type="presOf" srcId="{AE22B037-B150-4FE4-A28D-184087B2974D}" destId="{513679B0-4EDB-4540-9CC8-7546443DB063}" srcOrd="0" destOrd="0" presId="urn:microsoft.com/office/officeart/2005/8/layout/cycle6"/>
    <dgm:cxn modelId="{B815DA4F-55F2-447E-B555-AB3F49A46D81}" srcId="{1DB97E55-4D92-4E43-8E00-C5ECB3A13C72}" destId="{D9A05C87-3CF6-4814-AE81-7244AE7C816D}" srcOrd="0" destOrd="0" parTransId="{4115E4E0-156D-45EE-96A6-92C92E2827FF}" sibTransId="{DD6A744D-7C15-4247-A423-E873A63BB7C9}"/>
    <dgm:cxn modelId="{56A2C174-949C-4E5C-800F-B7C5CD0A572D}" type="presOf" srcId="{3B816027-A81F-452F-8A0F-B4348090D459}" destId="{05528E9D-1C16-498F-8737-653EB4E1FD4B}" srcOrd="0" destOrd="0" presId="urn:microsoft.com/office/officeart/2005/8/layout/cycle6"/>
    <dgm:cxn modelId="{DEB1C39E-56E9-404A-ACAE-3B4942A0EADD}" srcId="{1DB97E55-4D92-4E43-8E00-C5ECB3A13C72}" destId="{AE22B037-B150-4FE4-A28D-184087B2974D}" srcOrd="4" destOrd="0" parTransId="{2CC860BD-4147-42E5-9E49-2299EB50D91D}" sibTransId="{1E2292F5-6442-4F27-B401-B6EFEE927C5D}"/>
    <dgm:cxn modelId="{EB111DC5-4FA2-43E5-8885-85F83BB3E710}" type="presOf" srcId="{DD6A744D-7C15-4247-A423-E873A63BB7C9}" destId="{A09FC500-3A0D-49E1-BB61-1D1495B92407}" srcOrd="0" destOrd="0" presId="urn:microsoft.com/office/officeart/2005/8/layout/cycle6"/>
    <dgm:cxn modelId="{97B77FCE-6719-412E-886C-54E1F2575F61}" type="presOf" srcId="{08A09653-5FD5-4B48-AFCD-C45C9ABDD9BC}" destId="{EE43D2CA-0D44-4275-B0DF-E046AB71C2F5}" srcOrd="0" destOrd="0" presId="urn:microsoft.com/office/officeart/2005/8/layout/cycle6"/>
    <dgm:cxn modelId="{71465DD7-EBD2-42EA-8C22-B49804627BD1}" srcId="{1DB97E55-4D92-4E43-8E00-C5ECB3A13C72}" destId="{FEF54A45-ACAF-4BB1-BD78-ABB0715EE79A}" srcOrd="2" destOrd="0" parTransId="{A9DF3EBD-9197-4A55-B713-F93EBBDFDC68}" sibTransId="{3B816027-A81F-452F-8A0F-B4348090D459}"/>
    <dgm:cxn modelId="{07AD1AE1-5B69-4157-B74C-DEF637811FDD}" type="presOf" srcId="{D9A05C87-3CF6-4814-AE81-7244AE7C816D}" destId="{A8F896E6-F645-4138-9A70-C1A80383E509}" srcOrd="0" destOrd="0" presId="urn:microsoft.com/office/officeart/2005/8/layout/cycle6"/>
    <dgm:cxn modelId="{85A222E9-580A-4424-835F-FA7AA3E01D56}" type="presOf" srcId="{BB0689F6-5A12-4C9D-83D8-79D603223284}" destId="{633453E0-3C92-4D86-9558-5AFA9E07C6BD}" srcOrd="0" destOrd="0" presId="urn:microsoft.com/office/officeart/2005/8/layout/cycle6"/>
    <dgm:cxn modelId="{111153EC-B5F5-4B06-B369-DA1FCB119D36}" type="presOf" srcId="{96ACBEE9-E88B-479A-A16B-1C98F8BFD8C9}" destId="{A7728BA3-36FA-4386-8300-1D543E60DA1D}" srcOrd="0" destOrd="0" presId="urn:microsoft.com/office/officeart/2005/8/layout/cycle6"/>
    <dgm:cxn modelId="{E8CF35F2-2215-4EB3-ADCC-766B57EE1663}" type="presOf" srcId="{419CC2E0-671F-4EE9-BEE9-6F62FEDAC1F1}" destId="{94CF1797-B9F4-4172-8013-DA6B4F99C3E2}" srcOrd="0" destOrd="0" presId="urn:microsoft.com/office/officeart/2005/8/layout/cycle6"/>
    <dgm:cxn modelId="{C70A06F6-6FB4-42F7-973C-69F0C823EFCD}" srcId="{1DB97E55-4D92-4E43-8E00-C5ECB3A13C72}" destId="{BB0689F6-5A12-4C9D-83D8-79D603223284}" srcOrd="3" destOrd="0" parTransId="{31DF31B0-4330-4380-99F7-4FC8B8D022C7}" sibTransId="{419CC2E0-671F-4EE9-BEE9-6F62FEDAC1F1}"/>
    <dgm:cxn modelId="{14023E5F-A333-48DD-A6DE-CDB814511178}" type="presParOf" srcId="{D93489FE-E55D-4597-B066-CCE5A3BB5AD1}" destId="{A8F896E6-F645-4138-9A70-C1A80383E509}" srcOrd="0" destOrd="0" presId="urn:microsoft.com/office/officeart/2005/8/layout/cycle6"/>
    <dgm:cxn modelId="{C1C7FDE7-FCCA-4428-8BB7-B7A966E91660}" type="presParOf" srcId="{D93489FE-E55D-4597-B066-CCE5A3BB5AD1}" destId="{8D504012-155C-474A-99A7-ABFFC5CF3D70}" srcOrd="1" destOrd="0" presId="urn:microsoft.com/office/officeart/2005/8/layout/cycle6"/>
    <dgm:cxn modelId="{3D8AEFC8-9F7B-4289-9C12-BBD779C8BD19}" type="presParOf" srcId="{D93489FE-E55D-4597-B066-CCE5A3BB5AD1}" destId="{A09FC500-3A0D-49E1-BB61-1D1495B92407}" srcOrd="2" destOrd="0" presId="urn:microsoft.com/office/officeart/2005/8/layout/cycle6"/>
    <dgm:cxn modelId="{123356DF-47D2-4901-936B-C6ABC3256E8D}" type="presParOf" srcId="{D93489FE-E55D-4597-B066-CCE5A3BB5AD1}" destId="{EE43D2CA-0D44-4275-B0DF-E046AB71C2F5}" srcOrd="3" destOrd="0" presId="urn:microsoft.com/office/officeart/2005/8/layout/cycle6"/>
    <dgm:cxn modelId="{0B0A114E-73C6-4ACD-BA34-AB97BE8F7630}" type="presParOf" srcId="{D93489FE-E55D-4597-B066-CCE5A3BB5AD1}" destId="{BE844B50-F3DB-44DE-B425-D61979DE50FB}" srcOrd="4" destOrd="0" presId="urn:microsoft.com/office/officeart/2005/8/layout/cycle6"/>
    <dgm:cxn modelId="{8139378F-3089-4006-8F8B-8021BFC90572}" type="presParOf" srcId="{D93489FE-E55D-4597-B066-CCE5A3BB5AD1}" destId="{A7728BA3-36FA-4386-8300-1D543E60DA1D}" srcOrd="5" destOrd="0" presId="urn:microsoft.com/office/officeart/2005/8/layout/cycle6"/>
    <dgm:cxn modelId="{D4363220-7FC6-4129-A106-0255C8AC7AF4}" type="presParOf" srcId="{D93489FE-E55D-4597-B066-CCE5A3BB5AD1}" destId="{CB3B6C85-9BF9-4D5B-8D6B-A1D5EF095734}" srcOrd="6" destOrd="0" presId="urn:microsoft.com/office/officeart/2005/8/layout/cycle6"/>
    <dgm:cxn modelId="{A90A4DE2-2369-4B61-9910-19E7B8EABADD}" type="presParOf" srcId="{D93489FE-E55D-4597-B066-CCE5A3BB5AD1}" destId="{C7C1151F-4202-4E5E-95FC-F78135D860A0}" srcOrd="7" destOrd="0" presId="urn:microsoft.com/office/officeart/2005/8/layout/cycle6"/>
    <dgm:cxn modelId="{8DF029BB-3799-4EEA-A204-356E37F312BA}" type="presParOf" srcId="{D93489FE-E55D-4597-B066-CCE5A3BB5AD1}" destId="{05528E9D-1C16-498F-8737-653EB4E1FD4B}" srcOrd="8" destOrd="0" presId="urn:microsoft.com/office/officeart/2005/8/layout/cycle6"/>
    <dgm:cxn modelId="{A1FD79D2-8DCD-4361-9781-EAB21B85E3AE}" type="presParOf" srcId="{D93489FE-E55D-4597-B066-CCE5A3BB5AD1}" destId="{633453E0-3C92-4D86-9558-5AFA9E07C6BD}" srcOrd="9" destOrd="0" presId="urn:microsoft.com/office/officeart/2005/8/layout/cycle6"/>
    <dgm:cxn modelId="{C78ABF1F-CE64-474A-AC99-ED16E59966C0}" type="presParOf" srcId="{D93489FE-E55D-4597-B066-CCE5A3BB5AD1}" destId="{29108BC8-E5F1-417C-A1F1-495869C780FB}" srcOrd="10" destOrd="0" presId="urn:microsoft.com/office/officeart/2005/8/layout/cycle6"/>
    <dgm:cxn modelId="{A5453685-F5FF-4A7A-AF0E-A6698A87308F}" type="presParOf" srcId="{D93489FE-E55D-4597-B066-CCE5A3BB5AD1}" destId="{94CF1797-B9F4-4172-8013-DA6B4F99C3E2}" srcOrd="11" destOrd="0" presId="urn:microsoft.com/office/officeart/2005/8/layout/cycle6"/>
    <dgm:cxn modelId="{175F17E2-0E19-45B5-A417-B579799AC23C}" type="presParOf" srcId="{D93489FE-E55D-4597-B066-CCE5A3BB5AD1}" destId="{513679B0-4EDB-4540-9CC8-7546443DB063}" srcOrd="12" destOrd="0" presId="urn:microsoft.com/office/officeart/2005/8/layout/cycle6"/>
    <dgm:cxn modelId="{48A5D882-506B-4FF7-A82F-A333011616DD}" type="presParOf" srcId="{D93489FE-E55D-4597-B066-CCE5A3BB5AD1}" destId="{908917D3-E1B0-4C7C-B3E4-8980C60CF160}" srcOrd="13" destOrd="0" presId="urn:microsoft.com/office/officeart/2005/8/layout/cycle6"/>
    <dgm:cxn modelId="{273D87DE-AA32-421D-8D79-1BE2B3311EBD}" type="presParOf" srcId="{D93489FE-E55D-4597-B066-CCE5A3BB5AD1}" destId="{5D1F4F97-58B6-4F38-84DE-18F3B89E68DC}"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896E6-F645-4138-9A70-C1A80383E509}">
      <dsp:nvSpPr>
        <dsp:cNvPr id="0" name=""/>
        <dsp:cNvSpPr/>
      </dsp:nvSpPr>
      <dsp:spPr>
        <a:xfrm>
          <a:off x="2458167" y="0"/>
          <a:ext cx="1271583" cy="826529"/>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Take csv file</a:t>
          </a:r>
          <a:endParaRPr lang="en-IN" sz="1600" kern="1200" dirty="0"/>
        </a:p>
      </dsp:txBody>
      <dsp:txXfrm>
        <a:off x="2498515" y="40348"/>
        <a:ext cx="1190887" cy="745833"/>
      </dsp:txXfrm>
    </dsp:sp>
    <dsp:sp modelId="{A09FC500-3A0D-49E1-BB61-1D1495B92407}">
      <dsp:nvSpPr>
        <dsp:cNvPr id="0" name=""/>
        <dsp:cNvSpPr/>
      </dsp:nvSpPr>
      <dsp:spPr>
        <a:xfrm>
          <a:off x="1453505" y="412303"/>
          <a:ext cx="3303524" cy="3303524"/>
        </a:xfrm>
        <a:custGeom>
          <a:avLst/>
          <a:gdLst/>
          <a:ahLst/>
          <a:cxnLst/>
          <a:rect l="0" t="0" r="0" b="0"/>
          <a:pathLst>
            <a:path>
              <a:moveTo>
                <a:pt x="2283791" y="125702"/>
              </a:moveTo>
              <a:arcTo wR="1651762" hR="1651762" stAng="17549837" swAng="1682023"/>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43D2CA-0D44-4275-B0DF-E046AB71C2F5}">
      <dsp:nvSpPr>
        <dsp:cNvPr id="0" name=""/>
        <dsp:cNvSpPr/>
      </dsp:nvSpPr>
      <dsp:spPr>
        <a:xfrm>
          <a:off x="4085659" y="1020416"/>
          <a:ext cx="1184937" cy="107120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give the full information of csv file</a:t>
          </a:r>
          <a:endParaRPr lang="en-IN" sz="1400" kern="1200" dirty="0"/>
        </a:p>
      </dsp:txBody>
      <dsp:txXfrm>
        <a:off x="4137951" y="1072708"/>
        <a:ext cx="1080353" cy="966622"/>
      </dsp:txXfrm>
    </dsp:sp>
    <dsp:sp modelId="{A7728BA3-36FA-4386-8300-1D543E60DA1D}">
      <dsp:nvSpPr>
        <dsp:cNvPr id="0" name=""/>
        <dsp:cNvSpPr/>
      </dsp:nvSpPr>
      <dsp:spPr>
        <a:xfrm>
          <a:off x="1457053" y="362816"/>
          <a:ext cx="3303524" cy="3303524"/>
        </a:xfrm>
        <a:custGeom>
          <a:avLst/>
          <a:gdLst/>
          <a:ahLst/>
          <a:cxnLst/>
          <a:rect l="0" t="0" r="0" b="0"/>
          <a:pathLst>
            <a:path>
              <a:moveTo>
                <a:pt x="3301279" y="1737848"/>
              </a:moveTo>
              <a:arcTo wR="1651762" hR="1651762" stAng="179250" swAng="1870832"/>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3B6C85-9BF9-4D5B-8D6B-A1D5EF095734}">
      <dsp:nvSpPr>
        <dsp:cNvPr id="0" name=""/>
        <dsp:cNvSpPr/>
      </dsp:nvSpPr>
      <dsp:spPr>
        <a:xfrm>
          <a:off x="3449866" y="2949720"/>
          <a:ext cx="1271583" cy="826529"/>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we take the back of csv file .</a:t>
          </a:r>
          <a:endParaRPr lang="en-IN" sz="1400" kern="1200" dirty="0"/>
        </a:p>
      </dsp:txBody>
      <dsp:txXfrm>
        <a:off x="3490214" y="2990068"/>
        <a:ext cx="1190887" cy="745833"/>
      </dsp:txXfrm>
    </dsp:sp>
    <dsp:sp modelId="{05528E9D-1C16-498F-8737-653EB4E1FD4B}">
      <dsp:nvSpPr>
        <dsp:cNvPr id="0" name=""/>
        <dsp:cNvSpPr/>
      </dsp:nvSpPr>
      <dsp:spPr>
        <a:xfrm>
          <a:off x="1388554" y="402253"/>
          <a:ext cx="3303524" cy="3303524"/>
        </a:xfrm>
        <a:custGeom>
          <a:avLst/>
          <a:gdLst/>
          <a:ahLst/>
          <a:cxnLst/>
          <a:rect l="0" t="0" r="0" b="0"/>
          <a:pathLst>
            <a:path>
              <a:moveTo>
                <a:pt x="2054736" y="3253614"/>
              </a:moveTo>
              <a:arcTo wR="1651762" hR="1651762" stAng="4552755" swAng="139379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3453E0-3C92-4D86-9558-5AFA9E07C6BD}">
      <dsp:nvSpPr>
        <dsp:cNvPr id="0" name=""/>
        <dsp:cNvSpPr/>
      </dsp:nvSpPr>
      <dsp:spPr>
        <a:xfrm>
          <a:off x="1500536" y="2989481"/>
          <a:ext cx="1271583" cy="826529"/>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Then we analyses the data</a:t>
          </a:r>
          <a:endParaRPr lang="en-IN" sz="1400" kern="1200" dirty="0"/>
        </a:p>
      </dsp:txBody>
      <dsp:txXfrm>
        <a:off x="1540884" y="3029829"/>
        <a:ext cx="1190887" cy="745833"/>
      </dsp:txXfrm>
    </dsp:sp>
    <dsp:sp modelId="{94CF1797-B9F4-4172-8013-DA6B4F99C3E2}">
      <dsp:nvSpPr>
        <dsp:cNvPr id="0" name=""/>
        <dsp:cNvSpPr/>
      </dsp:nvSpPr>
      <dsp:spPr>
        <a:xfrm>
          <a:off x="1455447" y="414680"/>
          <a:ext cx="3303524" cy="3303524"/>
        </a:xfrm>
        <a:custGeom>
          <a:avLst/>
          <a:gdLst/>
          <a:ahLst/>
          <a:cxnLst/>
          <a:rect l="0" t="0" r="0" b="0"/>
          <a:pathLst>
            <a:path>
              <a:moveTo>
                <a:pt x="276092" y="2566011"/>
              </a:moveTo>
              <a:arcTo wR="1651762" hR="1651762" stAng="8783556" swAng="2196759"/>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3679B0-4EDB-4540-9CC8-7546443DB063}">
      <dsp:nvSpPr>
        <dsp:cNvPr id="0" name=""/>
        <dsp:cNvSpPr/>
      </dsp:nvSpPr>
      <dsp:spPr>
        <a:xfrm>
          <a:off x="900498" y="1142755"/>
          <a:ext cx="1271583" cy="826529"/>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Then we get the result.</a:t>
          </a:r>
          <a:endParaRPr lang="en-IN" sz="1600" kern="1200" dirty="0"/>
        </a:p>
      </dsp:txBody>
      <dsp:txXfrm>
        <a:off x="940846" y="1183103"/>
        <a:ext cx="1190887" cy="745833"/>
      </dsp:txXfrm>
    </dsp:sp>
    <dsp:sp modelId="{5D1F4F97-58B6-4F38-84DE-18F3B89E68DC}">
      <dsp:nvSpPr>
        <dsp:cNvPr id="0" name=""/>
        <dsp:cNvSpPr/>
      </dsp:nvSpPr>
      <dsp:spPr>
        <a:xfrm>
          <a:off x="1456958" y="412436"/>
          <a:ext cx="3303524" cy="3303524"/>
        </a:xfrm>
        <a:custGeom>
          <a:avLst/>
          <a:gdLst/>
          <a:ahLst/>
          <a:cxnLst/>
          <a:rect l="0" t="0" r="0" b="0"/>
          <a:pathLst>
            <a:path>
              <a:moveTo>
                <a:pt x="286141" y="722570"/>
              </a:moveTo>
              <a:arcTo wR="1651762" hR="1651762" stAng="12853922" swAng="1934939"/>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63331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40586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891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27370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74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72488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7088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57015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67996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1FAED-FADE-426F-AB0E-17131014B177}"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8870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1FAED-FADE-426F-AB0E-17131014B177}"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262464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1FAED-FADE-426F-AB0E-17131014B177}" type="datetimeFigureOut">
              <a:rPr lang="en-IN" smtClean="0"/>
              <a:t>17-01-2024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267047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1FAED-FADE-426F-AB0E-17131014B177}" type="datetimeFigureOut">
              <a:rPr lang="en-IN" smtClean="0"/>
              <a:t>17-01-2024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176217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1FAED-FADE-426F-AB0E-17131014B177}" type="datetimeFigureOut">
              <a:rPr lang="en-IN" smtClean="0"/>
              <a:t>17-01-2024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54376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41FAED-FADE-426F-AB0E-17131014B177}"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Tree>
    <p:extLst>
      <p:ext uri="{BB962C8B-B14F-4D97-AF65-F5344CB8AC3E}">
        <p14:creationId xmlns:p14="http://schemas.microsoft.com/office/powerpoint/2010/main" val="30244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54F78C-4380-410C-A7B8-53011558FCCE}" type="slidenum">
              <a:rPr lang="en-IN" smtClean="0"/>
              <a:t>‹#›</a:t>
            </a:fld>
            <a:endParaRPr lang="en-IN"/>
          </a:p>
        </p:txBody>
      </p:sp>
      <p:sp>
        <p:nvSpPr>
          <p:cNvPr id="5" name="Date Placeholder 4"/>
          <p:cNvSpPr>
            <a:spLocks noGrp="1"/>
          </p:cNvSpPr>
          <p:nvPr>
            <p:ph type="dt" sz="half" idx="10"/>
          </p:nvPr>
        </p:nvSpPr>
        <p:spPr/>
        <p:txBody>
          <a:bodyPr/>
          <a:lstStyle/>
          <a:p>
            <a:fld id="{4341FAED-FADE-426F-AB0E-17131014B177}" type="datetimeFigureOut">
              <a:rPr lang="en-IN" smtClean="0"/>
              <a:t>17-01-2024</a:t>
            </a:fld>
            <a:endParaRPr lang="en-IN"/>
          </a:p>
        </p:txBody>
      </p:sp>
    </p:spTree>
    <p:extLst>
      <p:ext uri="{BB962C8B-B14F-4D97-AF65-F5344CB8AC3E}">
        <p14:creationId xmlns:p14="http://schemas.microsoft.com/office/powerpoint/2010/main" val="349834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41FAED-FADE-426F-AB0E-17131014B177}" type="datetimeFigureOut">
              <a:rPr lang="en-IN" smtClean="0"/>
              <a:t>17-01-2024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54F78C-4380-410C-A7B8-53011558FCCE}" type="slidenum">
              <a:rPr lang="en-IN" smtClean="0"/>
              <a:t>‹#›</a:t>
            </a:fld>
            <a:endParaRPr lang="en-IN"/>
          </a:p>
        </p:txBody>
      </p:sp>
    </p:spTree>
    <p:extLst>
      <p:ext uri="{BB962C8B-B14F-4D97-AF65-F5344CB8AC3E}">
        <p14:creationId xmlns:p14="http://schemas.microsoft.com/office/powerpoint/2010/main" val="35079671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lor-ibm-logo | BBDU">
            <a:extLst>
              <a:ext uri="{FF2B5EF4-FFF2-40B4-BE49-F238E27FC236}">
                <a16:creationId xmlns:a16="http://schemas.microsoft.com/office/drawing/2014/main" id="{E9CD940C-BDD2-1E7D-550D-1A452081E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13656C-6473-928F-40E1-DAD61400B39D}"/>
              </a:ext>
            </a:extLst>
          </p:cNvPr>
          <p:cNvSpPr txBox="1"/>
          <p:nvPr/>
        </p:nvSpPr>
        <p:spPr>
          <a:xfrm>
            <a:off x="503583" y="5592417"/>
            <a:ext cx="3445565" cy="369332"/>
          </a:xfrm>
          <a:prstGeom prst="rect">
            <a:avLst/>
          </a:prstGeom>
          <a:noFill/>
        </p:spPr>
        <p:txBody>
          <a:bodyPr wrap="square" rtlCol="0">
            <a:spAutoFit/>
          </a:bodyPr>
          <a:lstStyle/>
          <a:p>
            <a:r>
              <a:rPr lang="en-US" b="1" dirty="0">
                <a:solidFill>
                  <a:srgbClr val="002060"/>
                </a:solidFill>
              </a:rPr>
              <a:t>Project By: Shikha Kumari</a:t>
            </a:r>
            <a:endParaRPr lang="en-IN" b="1" dirty="0">
              <a:solidFill>
                <a:srgbClr val="002060"/>
              </a:solidFill>
            </a:endParaRPr>
          </a:p>
        </p:txBody>
      </p:sp>
      <p:sp>
        <p:nvSpPr>
          <p:cNvPr id="3" name="TextBox 2">
            <a:extLst>
              <a:ext uri="{FF2B5EF4-FFF2-40B4-BE49-F238E27FC236}">
                <a16:creationId xmlns:a16="http://schemas.microsoft.com/office/drawing/2014/main" id="{4D73CF3D-903A-465C-09AC-05EED9517132}"/>
              </a:ext>
            </a:extLst>
          </p:cNvPr>
          <p:cNvSpPr txBox="1"/>
          <p:nvPr/>
        </p:nvSpPr>
        <p:spPr>
          <a:xfrm>
            <a:off x="3124201" y="2664712"/>
            <a:ext cx="3551582" cy="1015663"/>
          </a:xfrm>
          <a:prstGeom prst="rect">
            <a:avLst/>
          </a:prstGeom>
          <a:noFill/>
        </p:spPr>
        <p:txBody>
          <a:bodyPr wrap="square" rtlCol="0">
            <a:spAutoFit/>
          </a:bodyPr>
          <a:lstStyle/>
          <a:p>
            <a:r>
              <a:rPr lang="en-US" sz="2000" b="1" dirty="0">
                <a:solidFill>
                  <a:srgbClr val="002060"/>
                </a:solidFill>
              </a:rPr>
              <a:t>Covid-19 vaccine Analysis</a:t>
            </a:r>
          </a:p>
          <a:p>
            <a:r>
              <a:rPr lang="en-US" sz="2000" b="1" dirty="0">
                <a:solidFill>
                  <a:srgbClr val="002060"/>
                </a:solidFill>
              </a:rPr>
              <a:t>                and </a:t>
            </a:r>
          </a:p>
          <a:p>
            <a:r>
              <a:rPr lang="en-US" sz="2000" b="1" dirty="0">
                <a:solidFill>
                  <a:srgbClr val="002060"/>
                </a:solidFill>
              </a:rPr>
              <a:t>           Prediction</a:t>
            </a:r>
            <a:endParaRPr lang="en-IN" sz="2000" b="1" dirty="0">
              <a:solidFill>
                <a:srgbClr val="002060"/>
              </a:solidFill>
            </a:endParaRPr>
          </a:p>
        </p:txBody>
      </p:sp>
      <p:sp>
        <p:nvSpPr>
          <p:cNvPr id="4" name="TextBox 3">
            <a:extLst>
              <a:ext uri="{FF2B5EF4-FFF2-40B4-BE49-F238E27FC236}">
                <a16:creationId xmlns:a16="http://schemas.microsoft.com/office/drawing/2014/main" id="{8077A707-946E-64D7-377B-F19F22707723}"/>
              </a:ext>
            </a:extLst>
          </p:cNvPr>
          <p:cNvSpPr txBox="1"/>
          <p:nvPr/>
        </p:nvSpPr>
        <p:spPr>
          <a:xfrm>
            <a:off x="6219180" y="5579164"/>
            <a:ext cx="3013674" cy="369332"/>
          </a:xfrm>
          <a:prstGeom prst="rect">
            <a:avLst/>
          </a:prstGeom>
          <a:noFill/>
        </p:spPr>
        <p:txBody>
          <a:bodyPr wrap="square" rtlCol="0">
            <a:spAutoFit/>
          </a:bodyPr>
          <a:lstStyle/>
          <a:p>
            <a:r>
              <a:rPr lang="en-US" b="1" dirty="0">
                <a:solidFill>
                  <a:srgbClr val="002060"/>
                </a:solidFill>
              </a:rPr>
              <a:t>Guide by: Ms. Arpita Roy</a:t>
            </a:r>
            <a:endParaRPr lang="en-IN" b="1" dirty="0">
              <a:solidFill>
                <a:srgbClr val="002060"/>
              </a:solidFill>
            </a:endParaRPr>
          </a:p>
        </p:txBody>
      </p:sp>
    </p:spTree>
    <p:extLst>
      <p:ext uri="{BB962C8B-B14F-4D97-AF65-F5344CB8AC3E}">
        <p14:creationId xmlns:p14="http://schemas.microsoft.com/office/powerpoint/2010/main" val="20864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57EFA-38C5-AD58-00E6-050B973C280E}"/>
              </a:ext>
            </a:extLst>
          </p:cNvPr>
          <p:cNvSpPr txBox="1"/>
          <p:nvPr/>
        </p:nvSpPr>
        <p:spPr>
          <a:xfrm>
            <a:off x="2038662" y="1334125"/>
            <a:ext cx="1439056" cy="400110"/>
          </a:xfrm>
          <a:prstGeom prst="rect">
            <a:avLst/>
          </a:prstGeom>
          <a:noFill/>
        </p:spPr>
        <p:txBody>
          <a:bodyPr wrap="square" rtlCol="0">
            <a:spAutoFit/>
          </a:bodyPr>
          <a:lstStyle/>
          <a:p>
            <a:r>
              <a:rPr lang="en-US" sz="2000" b="1" dirty="0">
                <a:solidFill>
                  <a:srgbClr val="002060"/>
                </a:solidFill>
              </a:rPr>
              <a:t>Modeling</a:t>
            </a:r>
            <a:endParaRPr lang="en-IN" sz="2000" b="1" dirty="0">
              <a:solidFill>
                <a:srgbClr val="002060"/>
              </a:solidFill>
            </a:endParaRPr>
          </a:p>
        </p:txBody>
      </p:sp>
      <p:graphicFrame>
        <p:nvGraphicFramePr>
          <p:cNvPr id="3" name="Diagram 2">
            <a:extLst>
              <a:ext uri="{FF2B5EF4-FFF2-40B4-BE49-F238E27FC236}">
                <a16:creationId xmlns:a16="http://schemas.microsoft.com/office/drawing/2014/main" id="{A0266FB0-4734-6411-A8D4-0D0656D717BE}"/>
              </a:ext>
            </a:extLst>
          </p:cNvPr>
          <p:cNvGraphicFramePr/>
          <p:nvPr>
            <p:extLst>
              <p:ext uri="{D42A27DB-BD31-4B8C-83A1-F6EECF244321}">
                <p14:modId xmlns:p14="http://schemas.microsoft.com/office/powerpoint/2010/main" val="2919060919"/>
              </p:ext>
            </p:extLst>
          </p:nvPr>
        </p:nvGraphicFramePr>
        <p:xfrm>
          <a:off x="2032000" y="2266122"/>
          <a:ext cx="6171096" cy="3872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olor-ibm-logo | BBDU">
            <a:extLst>
              <a:ext uri="{FF2B5EF4-FFF2-40B4-BE49-F238E27FC236}">
                <a16:creationId xmlns:a16="http://schemas.microsoft.com/office/drawing/2014/main" id="{4B4703B9-A551-14BC-D528-C84045A1F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8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04EC3-21A0-208D-5143-C876551CBE56}"/>
              </a:ext>
            </a:extLst>
          </p:cNvPr>
          <p:cNvSpPr txBox="1"/>
          <p:nvPr/>
        </p:nvSpPr>
        <p:spPr>
          <a:xfrm>
            <a:off x="1510747" y="1113183"/>
            <a:ext cx="3710609" cy="400110"/>
          </a:xfrm>
          <a:prstGeom prst="rect">
            <a:avLst/>
          </a:prstGeom>
          <a:noFill/>
        </p:spPr>
        <p:txBody>
          <a:bodyPr wrap="square" rtlCol="0">
            <a:spAutoFit/>
          </a:bodyPr>
          <a:lstStyle/>
          <a:p>
            <a:r>
              <a:rPr lang="en-US" sz="2000" dirty="0">
                <a:solidFill>
                  <a:srgbClr val="002060"/>
                </a:solidFill>
              </a:rPr>
              <a:t>DEMO</a:t>
            </a:r>
            <a:r>
              <a:rPr lang="en-US" sz="2000" dirty="0"/>
              <a:t> </a:t>
            </a:r>
            <a:r>
              <a:rPr lang="en-US" sz="2000" dirty="0">
                <a:solidFill>
                  <a:srgbClr val="002060"/>
                </a:solidFill>
              </a:rPr>
              <a:t>- ANALYSIS DASHBOARD</a:t>
            </a:r>
            <a:endParaRPr lang="en-IN" sz="2000" dirty="0">
              <a:solidFill>
                <a:srgbClr val="002060"/>
              </a:solidFill>
            </a:endParaRPr>
          </a:p>
        </p:txBody>
      </p:sp>
      <p:sp>
        <p:nvSpPr>
          <p:cNvPr id="4" name="TextBox 3">
            <a:extLst>
              <a:ext uri="{FF2B5EF4-FFF2-40B4-BE49-F238E27FC236}">
                <a16:creationId xmlns:a16="http://schemas.microsoft.com/office/drawing/2014/main" id="{E525AD70-012A-5BCA-1A45-207235EB25E2}"/>
              </a:ext>
            </a:extLst>
          </p:cNvPr>
          <p:cNvSpPr txBox="1"/>
          <p:nvPr/>
        </p:nvSpPr>
        <p:spPr>
          <a:xfrm>
            <a:off x="1232453" y="2970648"/>
            <a:ext cx="6997147" cy="923330"/>
          </a:xfrm>
          <a:prstGeom prst="rect">
            <a:avLst/>
          </a:prstGeom>
          <a:noFill/>
        </p:spPr>
        <p:txBody>
          <a:bodyPr wrap="square">
            <a:spAutoFit/>
          </a:bodyPr>
          <a:lstStyle/>
          <a:p>
            <a:r>
              <a:rPr lang="en-IN" dirty="0">
                <a:solidFill>
                  <a:srgbClr val="002060"/>
                </a:solidFill>
              </a:rPr>
              <a:t>https://github.com/salu2244/Info-Explorers/blob/main/Covid_19%20Vaccine%20Data%20Analysis%20(1).html</a:t>
            </a:r>
          </a:p>
        </p:txBody>
      </p:sp>
      <p:pic>
        <p:nvPicPr>
          <p:cNvPr id="5" name="Picture 4" descr="color-ibm-logo | BBDU">
            <a:extLst>
              <a:ext uri="{FF2B5EF4-FFF2-40B4-BE49-F238E27FC236}">
                <a16:creationId xmlns:a16="http://schemas.microsoft.com/office/drawing/2014/main" id="{94210ECB-8CA9-5440-DBC8-F239E7698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64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A1E39-57F8-FC20-C54C-0B52093B93B7}"/>
              </a:ext>
            </a:extLst>
          </p:cNvPr>
          <p:cNvSpPr txBox="1"/>
          <p:nvPr/>
        </p:nvSpPr>
        <p:spPr>
          <a:xfrm rot="10800000" flipV="1">
            <a:off x="618713" y="1482791"/>
            <a:ext cx="1011304" cy="400110"/>
          </a:xfrm>
          <a:prstGeom prst="rect">
            <a:avLst/>
          </a:prstGeom>
          <a:noFill/>
        </p:spPr>
        <p:txBody>
          <a:bodyPr wrap="square">
            <a:spAutoFit/>
          </a:bodyPr>
          <a:lstStyle/>
          <a:p>
            <a:r>
              <a:rPr lang="en-US" sz="2000" dirty="0">
                <a:solidFill>
                  <a:srgbClr val="002060"/>
                </a:solidFill>
              </a:rPr>
              <a:t>Result</a:t>
            </a:r>
            <a:endParaRPr lang="en-IN" sz="2000" dirty="0">
              <a:solidFill>
                <a:srgbClr val="002060"/>
              </a:solidFill>
            </a:endParaRPr>
          </a:p>
        </p:txBody>
      </p:sp>
      <p:pic>
        <p:nvPicPr>
          <p:cNvPr id="4" name="Picture 4" descr="color-ibm-logo | BBDU">
            <a:extLst>
              <a:ext uri="{FF2B5EF4-FFF2-40B4-BE49-F238E27FC236}">
                <a16:creationId xmlns:a16="http://schemas.microsoft.com/office/drawing/2014/main" id="{69E0042D-87B3-CD87-4FD3-AC964143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80555114-9D32-0FDA-F904-0B62FE8EC983}"/>
              </a:ext>
            </a:extLst>
          </p:cNvPr>
          <p:cNvSpPr>
            <a:spLocks noChangeArrowheads="1"/>
          </p:cNvSpPr>
          <p:nvPr/>
        </p:nvSpPr>
        <p:spPr bwMode="auto">
          <a:xfrm>
            <a:off x="2006600" y="491607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&lt;matplotlib.legend.Legend at 0x250d7caa050&gt;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249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5F800FCA-1F1E-A2B5-C3C6-73D19A2E2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87" y="2186609"/>
            <a:ext cx="6241774" cy="422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56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8457F1-1FE4-CD83-0648-6A9136E9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43" y="1567347"/>
            <a:ext cx="7575273" cy="5164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color-ibm-logo | BBDU">
            <a:extLst>
              <a:ext uri="{FF2B5EF4-FFF2-40B4-BE49-F238E27FC236}">
                <a16:creationId xmlns:a16="http://schemas.microsoft.com/office/drawing/2014/main" id="{4214DC99-3500-1A21-1574-03B27F565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4F083F-B36C-E69B-A4FC-029DA04299D9}"/>
              </a:ext>
            </a:extLst>
          </p:cNvPr>
          <p:cNvSpPr txBox="1"/>
          <p:nvPr/>
        </p:nvSpPr>
        <p:spPr>
          <a:xfrm>
            <a:off x="901149" y="516835"/>
            <a:ext cx="1099929" cy="400110"/>
          </a:xfrm>
          <a:prstGeom prst="rect">
            <a:avLst/>
          </a:prstGeom>
          <a:noFill/>
        </p:spPr>
        <p:txBody>
          <a:bodyPr wrap="square" rtlCol="0">
            <a:spAutoFit/>
          </a:bodyPr>
          <a:lstStyle/>
          <a:p>
            <a:r>
              <a:rPr lang="en-US" sz="2000" b="1" dirty="0">
                <a:solidFill>
                  <a:srgbClr val="002060"/>
                </a:solidFill>
              </a:rPr>
              <a:t>Result</a:t>
            </a:r>
            <a:endParaRPr lang="en-IN" sz="2000" b="1" dirty="0">
              <a:solidFill>
                <a:srgbClr val="002060"/>
              </a:solidFill>
            </a:endParaRPr>
          </a:p>
        </p:txBody>
      </p:sp>
      <p:sp>
        <p:nvSpPr>
          <p:cNvPr id="4" name="TextBox 3">
            <a:extLst>
              <a:ext uri="{FF2B5EF4-FFF2-40B4-BE49-F238E27FC236}">
                <a16:creationId xmlns:a16="http://schemas.microsoft.com/office/drawing/2014/main" id="{0647F342-6F15-F19F-B12A-85F81FCAFE18}"/>
              </a:ext>
            </a:extLst>
          </p:cNvPr>
          <p:cNvSpPr txBox="1"/>
          <p:nvPr/>
        </p:nvSpPr>
        <p:spPr>
          <a:xfrm>
            <a:off x="1484243" y="1139687"/>
            <a:ext cx="3551583" cy="369332"/>
          </a:xfrm>
          <a:prstGeom prst="rect">
            <a:avLst/>
          </a:prstGeom>
          <a:noFill/>
        </p:spPr>
        <p:txBody>
          <a:bodyPr wrap="square" rtlCol="0">
            <a:spAutoFit/>
          </a:bodyPr>
          <a:lstStyle/>
          <a:p>
            <a:r>
              <a:rPr lang="en-US" dirty="0"/>
              <a:t>Total vaccination vs Population</a:t>
            </a:r>
            <a:endParaRPr lang="en-IN" dirty="0"/>
          </a:p>
        </p:txBody>
      </p:sp>
    </p:spTree>
    <p:extLst>
      <p:ext uri="{BB962C8B-B14F-4D97-AF65-F5344CB8AC3E}">
        <p14:creationId xmlns:p14="http://schemas.microsoft.com/office/powerpoint/2010/main" val="11638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3A5A4-5811-6D9B-E3C0-33AD7D310541}"/>
              </a:ext>
            </a:extLst>
          </p:cNvPr>
          <p:cNvPicPr>
            <a:picLocks noChangeAspect="1"/>
          </p:cNvPicPr>
          <p:nvPr/>
        </p:nvPicPr>
        <p:blipFill>
          <a:blip r:embed="rId2"/>
          <a:stretch>
            <a:fillRect/>
          </a:stretch>
        </p:blipFill>
        <p:spPr>
          <a:xfrm>
            <a:off x="1258957" y="1938289"/>
            <a:ext cx="7885043" cy="4098036"/>
          </a:xfrm>
          <a:prstGeom prst="rect">
            <a:avLst/>
          </a:prstGeom>
        </p:spPr>
      </p:pic>
      <p:sp>
        <p:nvSpPr>
          <p:cNvPr id="4" name="TextBox 3">
            <a:extLst>
              <a:ext uri="{FF2B5EF4-FFF2-40B4-BE49-F238E27FC236}">
                <a16:creationId xmlns:a16="http://schemas.microsoft.com/office/drawing/2014/main" id="{E5B00B16-F61F-09D9-6CF9-CD7160FC9E53}"/>
              </a:ext>
            </a:extLst>
          </p:cNvPr>
          <p:cNvSpPr txBox="1"/>
          <p:nvPr/>
        </p:nvSpPr>
        <p:spPr>
          <a:xfrm>
            <a:off x="4174435" y="821635"/>
            <a:ext cx="1590261" cy="677108"/>
          </a:xfrm>
          <a:prstGeom prst="rect">
            <a:avLst/>
          </a:prstGeom>
          <a:noFill/>
        </p:spPr>
        <p:txBody>
          <a:bodyPr wrap="square" rtlCol="0">
            <a:spAutoFit/>
          </a:bodyPr>
          <a:lstStyle/>
          <a:p>
            <a:r>
              <a:rPr lang="en-US" sz="2000" b="1" dirty="0"/>
              <a:t>Dashboard</a:t>
            </a:r>
          </a:p>
          <a:p>
            <a:endParaRPr lang="en-IN" dirty="0"/>
          </a:p>
        </p:txBody>
      </p:sp>
    </p:spTree>
    <p:extLst>
      <p:ext uri="{BB962C8B-B14F-4D97-AF65-F5344CB8AC3E}">
        <p14:creationId xmlns:p14="http://schemas.microsoft.com/office/powerpoint/2010/main" val="255183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D93D3-E388-321D-9F3A-4A254CBCFBE1}"/>
              </a:ext>
            </a:extLst>
          </p:cNvPr>
          <p:cNvPicPr>
            <a:picLocks noChangeAspect="1"/>
          </p:cNvPicPr>
          <p:nvPr/>
        </p:nvPicPr>
        <p:blipFill>
          <a:blip r:embed="rId2"/>
          <a:stretch>
            <a:fillRect/>
          </a:stretch>
        </p:blipFill>
        <p:spPr>
          <a:xfrm>
            <a:off x="689113" y="1777504"/>
            <a:ext cx="5088835" cy="4384185"/>
          </a:xfrm>
          <a:prstGeom prst="rect">
            <a:avLst/>
          </a:prstGeom>
        </p:spPr>
      </p:pic>
      <p:pic>
        <p:nvPicPr>
          <p:cNvPr id="5" name="Picture 4">
            <a:extLst>
              <a:ext uri="{FF2B5EF4-FFF2-40B4-BE49-F238E27FC236}">
                <a16:creationId xmlns:a16="http://schemas.microsoft.com/office/drawing/2014/main" id="{07A4D30A-B7D2-1C54-1E3C-34368C0EFB6F}"/>
              </a:ext>
            </a:extLst>
          </p:cNvPr>
          <p:cNvPicPr>
            <a:picLocks noChangeAspect="1"/>
          </p:cNvPicPr>
          <p:nvPr/>
        </p:nvPicPr>
        <p:blipFill>
          <a:blip r:embed="rId3"/>
          <a:stretch>
            <a:fillRect/>
          </a:stretch>
        </p:blipFill>
        <p:spPr>
          <a:xfrm>
            <a:off x="6851374" y="1777503"/>
            <a:ext cx="5088834" cy="4384185"/>
          </a:xfrm>
          <a:prstGeom prst="rect">
            <a:avLst/>
          </a:prstGeom>
        </p:spPr>
      </p:pic>
      <p:sp>
        <p:nvSpPr>
          <p:cNvPr id="6" name="TextBox 5">
            <a:extLst>
              <a:ext uri="{FF2B5EF4-FFF2-40B4-BE49-F238E27FC236}">
                <a16:creationId xmlns:a16="http://schemas.microsoft.com/office/drawing/2014/main" id="{B2BAE83D-0618-6673-C8E5-22C861176AB1}"/>
              </a:ext>
            </a:extLst>
          </p:cNvPr>
          <p:cNvSpPr txBox="1"/>
          <p:nvPr/>
        </p:nvSpPr>
        <p:spPr>
          <a:xfrm>
            <a:off x="5393635" y="755374"/>
            <a:ext cx="2531165" cy="584775"/>
          </a:xfrm>
          <a:prstGeom prst="rect">
            <a:avLst/>
          </a:prstGeom>
          <a:noFill/>
        </p:spPr>
        <p:txBody>
          <a:bodyPr wrap="square" rtlCol="0">
            <a:spAutoFit/>
          </a:bodyPr>
          <a:lstStyle/>
          <a:p>
            <a:pPr algn="ctr"/>
            <a:r>
              <a:rPr lang="en-US" sz="3200" b="1" dirty="0"/>
              <a:t>Result</a:t>
            </a:r>
            <a:endParaRPr lang="en-IN" sz="3200" b="1" dirty="0"/>
          </a:p>
        </p:txBody>
      </p:sp>
    </p:spTree>
    <p:extLst>
      <p:ext uri="{BB962C8B-B14F-4D97-AF65-F5344CB8AC3E}">
        <p14:creationId xmlns:p14="http://schemas.microsoft.com/office/powerpoint/2010/main" val="374961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AE94D-1208-B63C-F9A1-7D90D820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252" y="2164139"/>
            <a:ext cx="6135758" cy="4215662"/>
          </a:xfrm>
          <a:prstGeom prst="rect">
            <a:avLst/>
          </a:prstGeom>
        </p:spPr>
      </p:pic>
      <p:sp>
        <p:nvSpPr>
          <p:cNvPr id="4" name="TextBox 3">
            <a:extLst>
              <a:ext uri="{FF2B5EF4-FFF2-40B4-BE49-F238E27FC236}">
                <a16:creationId xmlns:a16="http://schemas.microsoft.com/office/drawing/2014/main" id="{47753216-141A-EAC5-8F24-2B51D6D4398A}"/>
              </a:ext>
            </a:extLst>
          </p:cNvPr>
          <p:cNvSpPr txBox="1"/>
          <p:nvPr/>
        </p:nvSpPr>
        <p:spPr>
          <a:xfrm>
            <a:off x="3829878" y="1046922"/>
            <a:ext cx="1921565" cy="646331"/>
          </a:xfrm>
          <a:prstGeom prst="rect">
            <a:avLst/>
          </a:prstGeom>
          <a:noFill/>
        </p:spPr>
        <p:txBody>
          <a:bodyPr wrap="square" rtlCol="0">
            <a:spAutoFit/>
          </a:bodyPr>
          <a:lstStyle/>
          <a:p>
            <a:r>
              <a:rPr lang="en-US" sz="3600" b="1" i="1" u="sng" dirty="0"/>
              <a:t>PowerBI</a:t>
            </a:r>
            <a:endParaRPr lang="en-IN" sz="3600" b="1" i="1" u="sng" dirty="0"/>
          </a:p>
        </p:txBody>
      </p:sp>
    </p:spTree>
    <p:extLst>
      <p:ext uri="{BB962C8B-B14F-4D97-AF65-F5344CB8AC3E}">
        <p14:creationId xmlns:p14="http://schemas.microsoft.com/office/powerpoint/2010/main" val="170015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8ACBD-E81F-7B8B-2BB5-77A50669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9" y="2426820"/>
            <a:ext cx="7673008" cy="4313960"/>
          </a:xfrm>
          <a:prstGeom prst="rect">
            <a:avLst/>
          </a:prstGeom>
        </p:spPr>
      </p:pic>
      <p:sp>
        <p:nvSpPr>
          <p:cNvPr id="7" name="TextBox 6">
            <a:extLst>
              <a:ext uri="{FF2B5EF4-FFF2-40B4-BE49-F238E27FC236}">
                <a16:creationId xmlns:a16="http://schemas.microsoft.com/office/drawing/2014/main" id="{D1392177-B17A-7CA4-A86F-CCB8B9ECEE58}"/>
              </a:ext>
            </a:extLst>
          </p:cNvPr>
          <p:cNvSpPr txBox="1"/>
          <p:nvPr/>
        </p:nvSpPr>
        <p:spPr>
          <a:xfrm>
            <a:off x="4227444" y="1139687"/>
            <a:ext cx="1974574" cy="646331"/>
          </a:xfrm>
          <a:prstGeom prst="rect">
            <a:avLst/>
          </a:prstGeom>
          <a:noFill/>
        </p:spPr>
        <p:txBody>
          <a:bodyPr wrap="square" rtlCol="0">
            <a:spAutoFit/>
          </a:bodyPr>
          <a:lstStyle/>
          <a:p>
            <a:r>
              <a:rPr lang="en-US" sz="3600" b="1" dirty="0"/>
              <a:t>PowerBI</a:t>
            </a:r>
            <a:endParaRPr lang="en-IN" sz="3600" b="1" dirty="0"/>
          </a:p>
        </p:txBody>
      </p:sp>
    </p:spTree>
    <p:extLst>
      <p:ext uri="{BB962C8B-B14F-4D97-AF65-F5344CB8AC3E}">
        <p14:creationId xmlns:p14="http://schemas.microsoft.com/office/powerpoint/2010/main" val="1039874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Stock Video Footage for Free Download">
            <a:extLst>
              <a:ext uri="{FF2B5EF4-FFF2-40B4-BE49-F238E27FC236}">
                <a16:creationId xmlns:a16="http://schemas.microsoft.com/office/drawing/2014/main" id="{BAB8AB9E-3732-CAA2-ED44-3178E565D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16" y="2039799"/>
            <a:ext cx="5276538" cy="2778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7D43A5-8C11-8E03-0032-69D4609D5C6A}"/>
              </a:ext>
            </a:extLst>
          </p:cNvPr>
          <p:cNvSpPr txBox="1"/>
          <p:nvPr/>
        </p:nvSpPr>
        <p:spPr>
          <a:xfrm>
            <a:off x="1505316" y="5407302"/>
            <a:ext cx="4855727" cy="1015663"/>
          </a:xfrm>
          <a:prstGeom prst="rect">
            <a:avLst/>
          </a:prstGeom>
          <a:noFill/>
        </p:spPr>
        <p:txBody>
          <a:bodyPr wrap="square">
            <a:spAutoFit/>
          </a:bodyPr>
          <a:lstStyle/>
          <a:p>
            <a:r>
              <a:rPr lang="en-IN" sz="2000" dirty="0">
                <a:solidFill>
                  <a:srgbClr val="002060"/>
                </a:solidFill>
              </a:rPr>
              <a:t>         Credit Goes to:</a:t>
            </a:r>
          </a:p>
          <a:p>
            <a:endParaRPr lang="en-IN" sz="2000" dirty="0">
              <a:solidFill>
                <a:srgbClr val="002060"/>
              </a:solidFill>
            </a:endParaRPr>
          </a:p>
          <a:p>
            <a:r>
              <a:rPr lang="en-IN" sz="2000" dirty="0">
                <a:solidFill>
                  <a:srgbClr val="002060"/>
                </a:solidFill>
              </a:rPr>
              <a:t> Mentor :   Ms. Arpita Roy </a:t>
            </a:r>
          </a:p>
        </p:txBody>
      </p:sp>
      <p:pic>
        <p:nvPicPr>
          <p:cNvPr id="8" name="Picture 4" descr="color-ibm-logo | BBDU">
            <a:extLst>
              <a:ext uri="{FF2B5EF4-FFF2-40B4-BE49-F238E27FC236}">
                <a16:creationId xmlns:a16="http://schemas.microsoft.com/office/drawing/2014/main" id="{1000C380-CB85-234F-12AD-C33604DDC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5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olor-ibm-logo | BBDU">
            <a:extLst>
              <a:ext uri="{FF2B5EF4-FFF2-40B4-BE49-F238E27FC236}">
                <a16:creationId xmlns:a16="http://schemas.microsoft.com/office/drawing/2014/main" id="{1CE993F7-E6E9-924D-DCEC-C0FAAE7E5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F04F9411-5190-4D67-2DAD-5012590CA07A}"/>
              </a:ext>
            </a:extLst>
          </p:cNvPr>
          <p:cNvGraphicFramePr>
            <a:graphicFrameLocks noGrp="1"/>
          </p:cNvGraphicFramePr>
          <p:nvPr>
            <p:extLst>
              <p:ext uri="{D42A27DB-BD31-4B8C-83A1-F6EECF244321}">
                <p14:modId xmlns:p14="http://schemas.microsoft.com/office/powerpoint/2010/main" val="654719875"/>
              </p:ext>
            </p:extLst>
          </p:nvPr>
        </p:nvGraphicFramePr>
        <p:xfrm>
          <a:off x="1687230" y="1728581"/>
          <a:ext cx="9543478" cy="5029200"/>
        </p:xfrm>
        <a:graphic>
          <a:graphicData uri="http://schemas.openxmlformats.org/drawingml/2006/table">
            <a:tbl>
              <a:tblPr firstRow="1" bandRow="1">
                <a:tableStyleId>{125E5076-3810-47DD-B79F-674D7AD40C01}</a:tableStyleId>
              </a:tblPr>
              <a:tblGrid>
                <a:gridCol w="382689">
                  <a:extLst>
                    <a:ext uri="{9D8B030D-6E8A-4147-A177-3AD203B41FA5}">
                      <a16:colId xmlns:a16="http://schemas.microsoft.com/office/drawing/2014/main" val="1812720115"/>
                    </a:ext>
                  </a:extLst>
                </a:gridCol>
                <a:gridCol w="9160789">
                  <a:extLst>
                    <a:ext uri="{9D8B030D-6E8A-4147-A177-3AD203B41FA5}">
                      <a16:colId xmlns:a16="http://schemas.microsoft.com/office/drawing/2014/main" val="92884848"/>
                    </a:ext>
                  </a:extLst>
                </a:gridCol>
              </a:tblGrid>
              <a:tr h="1066755">
                <a:tc>
                  <a:txBody>
                    <a:bodyPr/>
                    <a:lstStyle/>
                    <a:p>
                      <a:r>
                        <a:rPr lang="en-US" dirty="0"/>
                        <a:t>S.no</a:t>
                      </a:r>
                      <a:endParaRPr lang="en-IN" dirty="0"/>
                    </a:p>
                  </a:txBody>
                  <a:tcPr/>
                </a:tc>
                <a:tc>
                  <a:txBody>
                    <a:bodyPr/>
                    <a:lstStyle/>
                    <a:p>
                      <a:r>
                        <a:rPr lang="en-US" dirty="0"/>
                        <a:t>Content</a:t>
                      </a:r>
                    </a:p>
                  </a:txBody>
                  <a:tcPr/>
                </a:tc>
                <a:extLst>
                  <a:ext uri="{0D108BD9-81ED-4DB2-BD59-A6C34878D82A}">
                    <a16:rowId xmlns:a16="http://schemas.microsoft.com/office/drawing/2014/main" val="2429800517"/>
                  </a:ext>
                </a:extLst>
              </a:tr>
              <a:tr h="328232">
                <a:tc>
                  <a:txBody>
                    <a:bodyPr/>
                    <a:lstStyle/>
                    <a:p>
                      <a:r>
                        <a:rPr lang="en-US" dirty="0"/>
                        <a:t>T</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3379844299"/>
                  </a:ext>
                </a:extLst>
              </a:tr>
              <a:tr h="820581">
                <a:tc>
                  <a:txBody>
                    <a:bodyPr/>
                    <a:lstStyle/>
                    <a:p>
                      <a:r>
                        <a:rPr lang="en-US" dirty="0"/>
                        <a:t>2.</a:t>
                      </a:r>
                    </a:p>
                    <a:p>
                      <a:endParaRPr lang="en-IN" dirty="0"/>
                    </a:p>
                  </a:txBody>
                  <a:tcPr/>
                </a:tc>
                <a:tc>
                  <a:txBody>
                    <a:bodyPr/>
                    <a:lstStyle/>
                    <a:p>
                      <a:r>
                        <a:rPr lang="en-US" dirty="0"/>
                        <a:t>Project Over View</a:t>
                      </a:r>
                      <a:endParaRPr lang="en-IN" dirty="0"/>
                    </a:p>
                  </a:txBody>
                  <a:tcPr/>
                </a:tc>
                <a:extLst>
                  <a:ext uri="{0D108BD9-81ED-4DB2-BD59-A6C34878D82A}">
                    <a16:rowId xmlns:a16="http://schemas.microsoft.com/office/drawing/2014/main" val="3850517755"/>
                  </a:ext>
                </a:extLst>
              </a:tr>
              <a:tr h="328232">
                <a:tc>
                  <a:txBody>
                    <a:bodyPr/>
                    <a:lstStyle/>
                    <a:p>
                      <a:r>
                        <a:rPr lang="en-US" dirty="0"/>
                        <a:t>3</a:t>
                      </a:r>
                      <a:endParaRPr lang="en-IN" dirty="0"/>
                    </a:p>
                  </a:txBody>
                  <a:tcPr/>
                </a:tc>
                <a:tc>
                  <a:txBody>
                    <a:bodyPr/>
                    <a:lstStyle/>
                    <a:p>
                      <a:r>
                        <a:rPr lang="en-US" dirty="0"/>
                        <a:t>Why We need this?</a:t>
                      </a:r>
                      <a:endParaRPr lang="en-IN" dirty="0"/>
                    </a:p>
                  </a:txBody>
                  <a:tcPr/>
                </a:tc>
                <a:extLst>
                  <a:ext uri="{0D108BD9-81ED-4DB2-BD59-A6C34878D82A}">
                    <a16:rowId xmlns:a16="http://schemas.microsoft.com/office/drawing/2014/main" val="20985510"/>
                  </a:ext>
                </a:extLst>
              </a:tr>
              <a:tr h="328232">
                <a:tc>
                  <a:txBody>
                    <a:bodyPr/>
                    <a:lstStyle/>
                    <a:p>
                      <a:r>
                        <a:rPr lang="en-US" dirty="0"/>
                        <a:t>4</a:t>
                      </a:r>
                      <a:endParaRPr lang="en-IN" dirty="0"/>
                    </a:p>
                  </a:txBody>
                  <a:tcPr/>
                </a:tc>
                <a:tc>
                  <a:txBody>
                    <a:bodyPr/>
                    <a:lstStyle/>
                    <a:p>
                      <a:r>
                        <a:rPr lang="en-US" dirty="0"/>
                        <a:t>How it will help people?</a:t>
                      </a:r>
                      <a:endParaRPr lang="en-IN" dirty="0"/>
                    </a:p>
                  </a:txBody>
                  <a:tcPr/>
                </a:tc>
                <a:extLst>
                  <a:ext uri="{0D108BD9-81ED-4DB2-BD59-A6C34878D82A}">
                    <a16:rowId xmlns:a16="http://schemas.microsoft.com/office/drawing/2014/main" val="896906077"/>
                  </a:ext>
                </a:extLst>
              </a:tr>
              <a:tr h="328232">
                <a:tc>
                  <a:txBody>
                    <a:bodyPr/>
                    <a:lstStyle/>
                    <a:p>
                      <a:r>
                        <a:rPr lang="en-US" dirty="0"/>
                        <a:t>5</a:t>
                      </a:r>
                      <a:endParaRPr lang="en-IN" dirty="0"/>
                    </a:p>
                  </a:txBody>
                  <a:tcPr/>
                </a:tc>
                <a:tc>
                  <a:txBody>
                    <a:bodyPr/>
                    <a:lstStyle/>
                    <a:p>
                      <a:r>
                        <a:rPr lang="en-US" dirty="0"/>
                        <a:t>Solution</a:t>
                      </a:r>
                      <a:endParaRPr lang="en-IN" dirty="0"/>
                    </a:p>
                  </a:txBody>
                  <a:tcPr/>
                </a:tc>
                <a:extLst>
                  <a:ext uri="{0D108BD9-81ED-4DB2-BD59-A6C34878D82A}">
                    <a16:rowId xmlns:a16="http://schemas.microsoft.com/office/drawing/2014/main" val="615446080"/>
                  </a:ext>
                </a:extLst>
              </a:tr>
              <a:tr h="328232">
                <a:tc>
                  <a:txBody>
                    <a:bodyPr/>
                    <a:lstStyle/>
                    <a:p>
                      <a:r>
                        <a:rPr lang="en-US" dirty="0"/>
                        <a:t>6</a:t>
                      </a:r>
                      <a:endParaRPr lang="en-IN" dirty="0"/>
                    </a:p>
                  </a:txBody>
                  <a:tcPr/>
                </a:tc>
                <a:tc>
                  <a:txBody>
                    <a:bodyPr/>
                    <a:lstStyle/>
                    <a:p>
                      <a:r>
                        <a:rPr lang="en-US" dirty="0"/>
                        <a:t>How it’s unique</a:t>
                      </a:r>
                      <a:endParaRPr lang="en-IN" dirty="0"/>
                    </a:p>
                  </a:txBody>
                  <a:tcPr/>
                </a:tc>
                <a:extLst>
                  <a:ext uri="{0D108BD9-81ED-4DB2-BD59-A6C34878D82A}">
                    <a16:rowId xmlns:a16="http://schemas.microsoft.com/office/drawing/2014/main" val="2730762172"/>
                  </a:ext>
                </a:extLst>
              </a:tr>
              <a:tr h="328232">
                <a:tc>
                  <a:txBody>
                    <a:bodyPr/>
                    <a:lstStyle/>
                    <a:p>
                      <a:r>
                        <a:rPr lang="en-US" dirty="0"/>
                        <a:t>7</a:t>
                      </a:r>
                      <a:endParaRPr lang="en-IN" dirty="0"/>
                    </a:p>
                  </a:txBody>
                  <a:tcPr/>
                </a:tc>
                <a:tc>
                  <a:txBody>
                    <a:bodyPr/>
                    <a:lstStyle/>
                    <a:p>
                      <a:r>
                        <a:rPr lang="en-US" dirty="0"/>
                        <a:t>Modelling(Analysis Model)And Visualization</a:t>
                      </a:r>
                      <a:endParaRPr lang="en-IN" dirty="0"/>
                    </a:p>
                  </a:txBody>
                  <a:tcPr/>
                </a:tc>
                <a:extLst>
                  <a:ext uri="{0D108BD9-81ED-4DB2-BD59-A6C34878D82A}">
                    <a16:rowId xmlns:a16="http://schemas.microsoft.com/office/drawing/2014/main" val="3518954069"/>
                  </a:ext>
                </a:extLst>
              </a:tr>
              <a:tr h="328232">
                <a:tc>
                  <a:txBody>
                    <a:bodyPr/>
                    <a:lstStyle/>
                    <a:p>
                      <a:r>
                        <a:rPr lang="en-US" dirty="0"/>
                        <a:t>8</a:t>
                      </a:r>
                      <a:endParaRPr lang="en-IN" dirty="0"/>
                    </a:p>
                  </a:txBody>
                  <a:tcPr/>
                </a:tc>
                <a:tc>
                  <a:txBody>
                    <a:bodyPr/>
                    <a:lstStyle/>
                    <a:p>
                      <a:r>
                        <a:rPr lang="en-US" dirty="0"/>
                        <a:t>Live Demo-Analysis Dashboard</a:t>
                      </a:r>
                      <a:endParaRPr lang="en-IN" dirty="0"/>
                    </a:p>
                  </a:txBody>
                  <a:tcPr/>
                </a:tc>
                <a:extLst>
                  <a:ext uri="{0D108BD9-81ED-4DB2-BD59-A6C34878D82A}">
                    <a16:rowId xmlns:a16="http://schemas.microsoft.com/office/drawing/2014/main" val="1266693890"/>
                  </a:ext>
                </a:extLst>
              </a:tr>
              <a:tr h="328232">
                <a:tc>
                  <a:txBody>
                    <a:bodyPr/>
                    <a:lstStyle/>
                    <a:p>
                      <a:r>
                        <a:rPr lang="en-US" dirty="0"/>
                        <a:t>9</a:t>
                      </a:r>
                      <a:endParaRPr lang="en-IN" dirty="0"/>
                    </a:p>
                  </a:txBody>
                  <a:tcPr/>
                </a:tc>
                <a:tc>
                  <a:txBody>
                    <a:bodyPr/>
                    <a:lstStyle/>
                    <a:p>
                      <a:r>
                        <a:rPr lang="en-US" dirty="0"/>
                        <a:t>Result(Prediction Model)</a:t>
                      </a:r>
                      <a:endParaRPr lang="en-IN" dirty="0"/>
                    </a:p>
                  </a:txBody>
                  <a:tcPr/>
                </a:tc>
                <a:extLst>
                  <a:ext uri="{0D108BD9-81ED-4DB2-BD59-A6C34878D82A}">
                    <a16:rowId xmlns:a16="http://schemas.microsoft.com/office/drawing/2014/main" val="3905673534"/>
                  </a:ext>
                </a:extLst>
              </a:tr>
            </a:tbl>
          </a:graphicData>
        </a:graphic>
      </p:graphicFrame>
    </p:spTree>
    <p:extLst>
      <p:ext uri="{BB962C8B-B14F-4D97-AF65-F5344CB8AC3E}">
        <p14:creationId xmlns:p14="http://schemas.microsoft.com/office/powerpoint/2010/main" val="241190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67586-EF18-CBBF-28B2-669A6071FC91}"/>
              </a:ext>
            </a:extLst>
          </p:cNvPr>
          <p:cNvSpPr txBox="1"/>
          <p:nvPr/>
        </p:nvSpPr>
        <p:spPr>
          <a:xfrm>
            <a:off x="1113585" y="1622873"/>
            <a:ext cx="3471667" cy="400110"/>
          </a:xfrm>
          <a:prstGeom prst="rect">
            <a:avLst/>
          </a:prstGeom>
          <a:noFill/>
        </p:spPr>
        <p:txBody>
          <a:bodyPr wrap="square">
            <a:spAutoFit/>
          </a:bodyPr>
          <a:lstStyle/>
          <a:p>
            <a:r>
              <a:rPr lang="en-IN" sz="2000" b="1" dirty="0">
                <a:solidFill>
                  <a:srgbClr val="002060"/>
                </a:solidFill>
              </a:rPr>
              <a:t>Problem Statement </a:t>
            </a:r>
          </a:p>
        </p:txBody>
      </p:sp>
      <p:sp>
        <p:nvSpPr>
          <p:cNvPr id="5" name="TextBox 4">
            <a:extLst>
              <a:ext uri="{FF2B5EF4-FFF2-40B4-BE49-F238E27FC236}">
                <a16:creationId xmlns:a16="http://schemas.microsoft.com/office/drawing/2014/main" id="{DC84564D-27C5-2FBF-408B-AD1C9548BD49}"/>
              </a:ext>
            </a:extLst>
          </p:cNvPr>
          <p:cNvSpPr txBox="1"/>
          <p:nvPr/>
        </p:nvSpPr>
        <p:spPr>
          <a:xfrm>
            <a:off x="808383" y="3564835"/>
            <a:ext cx="7964556" cy="646331"/>
          </a:xfrm>
          <a:prstGeom prst="rect">
            <a:avLst/>
          </a:prstGeom>
          <a:noFill/>
        </p:spPr>
        <p:txBody>
          <a:bodyPr wrap="square">
            <a:spAutoFit/>
          </a:bodyPr>
          <a:lstStyle/>
          <a:p>
            <a:r>
              <a:rPr lang="en-US" b="0" i="0" dirty="0">
                <a:solidFill>
                  <a:srgbClr val="002060"/>
                </a:solidFill>
                <a:effectLst/>
                <a:latin typeface="Söhne"/>
              </a:rPr>
              <a:t>This concise problem statement highlights the key challenge of ensuring the efficient and fair distribution of COVID-19 vaccines.</a:t>
            </a:r>
            <a:endParaRPr lang="en-IN" dirty="0">
              <a:solidFill>
                <a:srgbClr val="002060"/>
              </a:solidFill>
            </a:endParaRPr>
          </a:p>
        </p:txBody>
      </p:sp>
      <p:pic>
        <p:nvPicPr>
          <p:cNvPr id="6" name="Picture 4" descr="color-ibm-logo | BBDU">
            <a:extLst>
              <a:ext uri="{FF2B5EF4-FFF2-40B4-BE49-F238E27FC236}">
                <a16:creationId xmlns:a16="http://schemas.microsoft.com/office/drawing/2014/main" id="{A42FE6E4-0B46-8998-145A-2FF385DF0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3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22E63-C75A-A2ED-3487-EC42F3B816D6}"/>
              </a:ext>
            </a:extLst>
          </p:cNvPr>
          <p:cNvSpPr txBox="1"/>
          <p:nvPr/>
        </p:nvSpPr>
        <p:spPr>
          <a:xfrm>
            <a:off x="1232452" y="1643270"/>
            <a:ext cx="2570922" cy="369332"/>
          </a:xfrm>
          <a:prstGeom prst="rect">
            <a:avLst/>
          </a:prstGeom>
          <a:noFill/>
          <a:ln>
            <a:solidFill>
              <a:schemeClr val="accent4"/>
            </a:solidFill>
          </a:ln>
          <a:effectLst>
            <a:outerShdw blurRad="50800" dist="38100" dir="5400000" algn="t" rotWithShape="0">
              <a:prstClr val="black">
                <a:alpha val="40000"/>
              </a:prstClr>
            </a:outerShdw>
          </a:effectLst>
        </p:spPr>
        <p:txBody>
          <a:bodyPr wrap="square">
            <a:spAutoFit/>
          </a:bodyPr>
          <a:lstStyle/>
          <a:p>
            <a:r>
              <a:rPr lang="en-IN" dirty="0"/>
              <a:t>Project overview</a:t>
            </a:r>
          </a:p>
        </p:txBody>
      </p:sp>
      <p:pic>
        <p:nvPicPr>
          <p:cNvPr id="4" name="Picture 4" descr="color-ibm-logo | BBDU">
            <a:extLst>
              <a:ext uri="{FF2B5EF4-FFF2-40B4-BE49-F238E27FC236}">
                <a16:creationId xmlns:a16="http://schemas.microsoft.com/office/drawing/2014/main" id="{3841EEDE-4B69-51CD-7F71-6FCE16DA0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61CD02-167A-61D6-D4FF-3F20D3D2980B}"/>
              </a:ext>
            </a:extLst>
          </p:cNvPr>
          <p:cNvSpPr txBox="1"/>
          <p:nvPr/>
        </p:nvSpPr>
        <p:spPr>
          <a:xfrm>
            <a:off x="1360003" y="4759873"/>
            <a:ext cx="6102626" cy="923330"/>
          </a:xfrm>
          <a:prstGeom prst="rect">
            <a:avLst/>
          </a:prstGeom>
          <a:noFill/>
          <a:ln>
            <a:solidFill>
              <a:srgbClr val="00B0F0"/>
            </a:solidFill>
          </a:ln>
          <a:effectLst>
            <a:reflection blurRad="6350" stA="50000" endA="300" endPos="38500" dist="50800" dir="5400000" sy="-100000" algn="bl" rotWithShape="0"/>
          </a:effectLst>
        </p:spPr>
        <p:txBody>
          <a:bodyPr wrap="square">
            <a:spAutoFit/>
          </a:bodyPr>
          <a:lstStyle/>
          <a:p>
            <a:r>
              <a:rPr lang="en-US" b="0" i="0" dirty="0">
                <a:solidFill>
                  <a:srgbClr val="374151"/>
                </a:solidFill>
                <a:effectLst/>
                <a:latin typeface="Söhne"/>
              </a:rPr>
              <a:t>Our project aims to ensure effective distribution, accessibility, and public trust in COVID-19 vaccines, facilitating widespread vaccination and pandemic control.</a:t>
            </a:r>
            <a:endParaRPr lang="en-IN" dirty="0"/>
          </a:p>
        </p:txBody>
      </p:sp>
    </p:spTree>
    <p:extLst>
      <p:ext uri="{BB962C8B-B14F-4D97-AF65-F5344CB8AC3E}">
        <p14:creationId xmlns:p14="http://schemas.microsoft.com/office/powerpoint/2010/main" val="74630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DCFEF-8A56-90ED-FC3B-B8FF42D49129}"/>
              </a:ext>
            </a:extLst>
          </p:cNvPr>
          <p:cNvSpPr txBox="1"/>
          <p:nvPr/>
        </p:nvSpPr>
        <p:spPr>
          <a:xfrm>
            <a:off x="1940145" y="1381477"/>
            <a:ext cx="2446324" cy="400110"/>
          </a:xfrm>
          <a:prstGeom prst="rect">
            <a:avLst/>
          </a:prstGeom>
          <a:noFill/>
        </p:spPr>
        <p:txBody>
          <a:bodyPr wrap="square" rtlCol="0">
            <a:spAutoFit/>
          </a:bodyPr>
          <a:lstStyle/>
          <a:p>
            <a:r>
              <a:rPr lang="en-IN" sz="2000" b="1" dirty="0">
                <a:solidFill>
                  <a:srgbClr val="002060"/>
                </a:solidFill>
              </a:rPr>
              <a:t>Why we need this</a:t>
            </a:r>
            <a:r>
              <a:rPr lang="en-IN" sz="2000" dirty="0">
                <a:solidFill>
                  <a:srgbClr val="002060"/>
                </a:solidFill>
              </a:rPr>
              <a:t>? </a:t>
            </a:r>
          </a:p>
        </p:txBody>
      </p:sp>
      <p:pic>
        <p:nvPicPr>
          <p:cNvPr id="3" name="Picture 4" descr="color-ibm-logo | BBDU">
            <a:extLst>
              <a:ext uri="{FF2B5EF4-FFF2-40B4-BE49-F238E27FC236}">
                <a16:creationId xmlns:a16="http://schemas.microsoft.com/office/drawing/2014/main" id="{9B05815F-334C-D18D-74C4-DAF93C3F9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F4DE1C-4597-6DFD-18E1-C247C17AC4A6}"/>
              </a:ext>
            </a:extLst>
          </p:cNvPr>
          <p:cNvSpPr txBox="1"/>
          <p:nvPr/>
        </p:nvSpPr>
        <p:spPr>
          <a:xfrm>
            <a:off x="1225826" y="2533078"/>
            <a:ext cx="6241774" cy="3693319"/>
          </a:xfrm>
          <a:prstGeom prst="rect">
            <a:avLst/>
          </a:prstGeom>
          <a:noFill/>
        </p:spPr>
        <p:txBody>
          <a:bodyPr wrap="square">
            <a:spAutoFit/>
          </a:bodyPr>
          <a:lstStyle/>
          <a:p>
            <a:pPr algn="l"/>
            <a:r>
              <a:rPr lang="en-US" b="1" i="0" dirty="0">
                <a:solidFill>
                  <a:srgbClr val="002060"/>
                </a:solidFill>
                <a:effectLst/>
                <a:latin typeface="Söhne"/>
              </a:rPr>
              <a:t>The COVID-19 vaccine is crucial in controlling the spread of the virus and mitigating its impact on individuals and communities. Here are some key points:</a:t>
            </a:r>
          </a:p>
          <a:p>
            <a:pPr algn="l"/>
            <a:endParaRPr lang="en-US" b="1" i="0" dirty="0">
              <a:solidFill>
                <a:srgbClr val="002060"/>
              </a:solidFill>
              <a:effectLst/>
              <a:latin typeface="Söhne"/>
            </a:endParaRPr>
          </a:p>
          <a:p>
            <a:pPr algn="l">
              <a:buFont typeface="+mj-lt"/>
              <a:buAutoNum type="arabicPeriod"/>
            </a:pPr>
            <a:r>
              <a:rPr lang="en-US" b="1" i="0" dirty="0">
                <a:solidFill>
                  <a:srgbClr val="002060"/>
                </a:solidFill>
                <a:effectLst/>
                <a:latin typeface="Söhne"/>
              </a:rPr>
              <a:t>Preventing Infection: </a:t>
            </a:r>
          </a:p>
          <a:p>
            <a:pPr algn="l">
              <a:buFont typeface="+mj-lt"/>
              <a:buAutoNum type="arabicPeriod"/>
            </a:pPr>
            <a:r>
              <a:rPr lang="en-US" b="1" i="0" dirty="0">
                <a:solidFill>
                  <a:srgbClr val="002060"/>
                </a:solidFill>
                <a:effectLst/>
                <a:latin typeface="Söhne"/>
              </a:rPr>
              <a:t>Protecting Vulnerable Populations: </a:t>
            </a:r>
          </a:p>
          <a:p>
            <a:pPr algn="l">
              <a:buFont typeface="+mj-lt"/>
              <a:buAutoNum type="arabicPeriod"/>
            </a:pPr>
            <a:r>
              <a:rPr lang="en-US" b="1" i="0" dirty="0">
                <a:solidFill>
                  <a:srgbClr val="002060"/>
                </a:solidFill>
                <a:effectLst/>
                <a:latin typeface="Söhne"/>
              </a:rPr>
              <a:t>Reducing Transmission: </a:t>
            </a:r>
          </a:p>
          <a:p>
            <a:pPr algn="l">
              <a:buFont typeface="+mj-lt"/>
              <a:buAutoNum type="arabicPeriod"/>
            </a:pPr>
            <a:r>
              <a:rPr lang="en-US" b="1" i="0" dirty="0">
                <a:solidFill>
                  <a:srgbClr val="002060"/>
                </a:solidFill>
                <a:effectLst/>
                <a:latin typeface="Söhne"/>
              </a:rPr>
              <a:t>Economic Recovery: </a:t>
            </a:r>
          </a:p>
          <a:p>
            <a:pPr algn="l">
              <a:buFont typeface="+mj-lt"/>
              <a:buAutoNum type="arabicPeriod"/>
            </a:pPr>
            <a:r>
              <a:rPr lang="en-US" b="1" i="0" dirty="0">
                <a:solidFill>
                  <a:srgbClr val="002060"/>
                </a:solidFill>
                <a:effectLst/>
                <a:latin typeface="Söhne"/>
              </a:rPr>
              <a:t>Preventing Strain on Healthcare Systems: </a:t>
            </a:r>
          </a:p>
          <a:p>
            <a:pPr algn="l">
              <a:buFont typeface="+mj-lt"/>
              <a:buAutoNum type="arabicPeriod"/>
            </a:pPr>
            <a:r>
              <a:rPr lang="en-US" b="1" i="0" dirty="0">
                <a:solidFill>
                  <a:srgbClr val="002060"/>
                </a:solidFill>
                <a:effectLst/>
                <a:latin typeface="Söhne"/>
              </a:rPr>
              <a:t>Global Public Health: </a:t>
            </a:r>
          </a:p>
          <a:p>
            <a:pPr algn="l">
              <a:buFont typeface="+mj-lt"/>
              <a:buAutoNum type="arabicPeriod"/>
            </a:pPr>
            <a:r>
              <a:rPr lang="en-US" b="1" i="0" dirty="0">
                <a:solidFill>
                  <a:srgbClr val="002060"/>
                </a:solidFill>
                <a:effectLst/>
                <a:latin typeface="Söhne"/>
              </a:rPr>
              <a:t>Boosting Immunity:</a:t>
            </a:r>
          </a:p>
          <a:p>
            <a:pPr algn="l">
              <a:buFont typeface="+mj-lt"/>
              <a:buAutoNum type="arabicPeriod"/>
            </a:pPr>
            <a:r>
              <a:rPr lang="en-US" b="1" i="0" dirty="0">
                <a:solidFill>
                  <a:srgbClr val="002060"/>
                </a:solidFill>
                <a:effectLst/>
                <a:latin typeface="Söhne"/>
              </a:rPr>
              <a:t>Ending the Pandemic: </a:t>
            </a:r>
          </a:p>
          <a:p>
            <a:pPr algn="l"/>
            <a:endParaRPr lang="en-US" i="0" dirty="0">
              <a:solidFill>
                <a:srgbClr val="374151"/>
              </a:solidFill>
              <a:effectLst/>
              <a:latin typeface="Söhne"/>
            </a:endParaRPr>
          </a:p>
        </p:txBody>
      </p:sp>
    </p:spTree>
    <p:extLst>
      <p:ext uri="{BB962C8B-B14F-4D97-AF65-F5344CB8AC3E}">
        <p14:creationId xmlns:p14="http://schemas.microsoft.com/office/powerpoint/2010/main" val="47811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38908-161F-584C-D8CA-FBA396954690}"/>
              </a:ext>
            </a:extLst>
          </p:cNvPr>
          <p:cNvSpPr txBox="1"/>
          <p:nvPr/>
        </p:nvSpPr>
        <p:spPr>
          <a:xfrm rot="10800000" flipV="1">
            <a:off x="1523997" y="1739011"/>
            <a:ext cx="3127515" cy="400110"/>
          </a:xfrm>
          <a:prstGeom prst="rect">
            <a:avLst/>
          </a:prstGeom>
          <a:noFill/>
        </p:spPr>
        <p:txBody>
          <a:bodyPr wrap="square" rtlCol="0">
            <a:spAutoFit/>
          </a:bodyPr>
          <a:lstStyle/>
          <a:p>
            <a:r>
              <a:rPr lang="en-US" sz="2000" b="1" dirty="0">
                <a:solidFill>
                  <a:srgbClr val="002060"/>
                </a:solidFill>
              </a:rPr>
              <a:t>How it will help people</a:t>
            </a:r>
            <a:endParaRPr lang="en-IN" sz="2000" b="1" dirty="0">
              <a:solidFill>
                <a:srgbClr val="002060"/>
              </a:solidFill>
            </a:endParaRPr>
          </a:p>
        </p:txBody>
      </p:sp>
      <p:pic>
        <p:nvPicPr>
          <p:cNvPr id="3" name="Picture 4" descr="color-ibm-logo | BBDU">
            <a:extLst>
              <a:ext uri="{FF2B5EF4-FFF2-40B4-BE49-F238E27FC236}">
                <a16:creationId xmlns:a16="http://schemas.microsoft.com/office/drawing/2014/main" id="{ADDBFFF1-E44C-AE33-567A-B0D5B9DD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BFD127-FC71-BF46-E75F-4D93B9714AFB}"/>
              </a:ext>
            </a:extLst>
          </p:cNvPr>
          <p:cNvSpPr txBox="1"/>
          <p:nvPr/>
        </p:nvSpPr>
        <p:spPr>
          <a:xfrm>
            <a:off x="1355035" y="3074578"/>
            <a:ext cx="6102626" cy="2862322"/>
          </a:xfrm>
          <a:prstGeom prst="rect">
            <a:avLst/>
          </a:prstGeom>
          <a:noFill/>
        </p:spPr>
        <p:txBody>
          <a:bodyPr wrap="square">
            <a:spAutoFit/>
          </a:bodyPr>
          <a:lstStyle/>
          <a:p>
            <a:pPr algn="l"/>
            <a:r>
              <a:rPr lang="en-US" b="0" i="0" dirty="0">
                <a:effectLst/>
                <a:latin typeface="Söhne"/>
              </a:rPr>
              <a:t>Accelerating COVID-19 Vaccination: A Lifesaving Initiative</a:t>
            </a:r>
          </a:p>
          <a:p>
            <a:pPr algn="l"/>
            <a:r>
              <a:rPr lang="en-US" b="0" i="0" dirty="0">
                <a:effectLst/>
                <a:latin typeface="Söhne"/>
              </a:rPr>
              <a:t>Our project is dedicated to rapidly and efficiently distributing COVID-19 vaccines to the global population. By ensuring widespread vaccination, we aim to curb the spread of the virus, reduce hospitalizations, and save lives. Through strategic outreach and education, we empower communities to make informed decisions about vaccination, fostering immunity and safeguarding public health. Ultimately, our efforts contribute to creating safer environments, restoring normalcy, and offering hope for a healthier future for people around the world.</a:t>
            </a:r>
          </a:p>
        </p:txBody>
      </p:sp>
    </p:spTree>
    <p:extLst>
      <p:ext uri="{BB962C8B-B14F-4D97-AF65-F5344CB8AC3E}">
        <p14:creationId xmlns:p14="http://schemas.microsoft.com/office/powerpoint/2010/main" val="17508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5787D-A633-C48E-6233-878CD93C5D6A}"/>
              </a:ext>
            </a:extLst>
          </p:cNvPr>
          <p:cNvSpPr txBox="1"/>
          <p:nvPr/>
        </p:nvSpPr>
        <p:spPr>
          <a:xfrm>
            <a:off x="1590261" y="3114261"/>
            <a:ext cx="7563678" cy="2031325"/>
          </a:xfrm>
          <a:prstGeom prst="rect">
            <a:avLst/>
          </a:prstGeom>
          <a:noFill/>
        </p:spPr>
        <p:txBody>
          <a:bodyPr wrap="square">
            <a:spAutoFit/>
          </a:bodyPr>
          <a:lstStyle/>
          <a:p>
            <a:pPr algn="l"/>
            <a:r>
              <a:rPr lang="en-US" b="1" i="0" dirty="0">
                <a:solidFill>
                  <a:srgbClr val="002060"/>
                </a:solidFill>
                <a:effectLst/>
                <a:latin typeface="Söhne"/>
              </a:rPr>
              <a:t>The end users of COVID-19 vaccines include various individuals and groups involved in the administration, distribution, and reception of the vaccines. These can include:</a:t>
            </a:r>
          </a:p>
          <a:p>
            <a:pPr algn="l">
              <a:buFont typeface="+mj-lt"/>
              <a:buAutoNum type="arabicPeriod"/>
            </a:pPr>
            <a:r>
              <a:rPr lang="en-US" b="1" i="0" dirty="0">
                <a:solidFill>
                  <a:srgbClr val="002060"/>
                </a:solidFill>
                <a:effectLst/>
                <a:latin typeface="Söhne"/>
              </a:rPr>
              <a:t>Healthcare Workers: Doctors, nurses, pharmacists, and other medical professionals who administer the vaccines to individuals.</a:t>
            </a:r>
          </a:p>
          <a:p>
            <a:pPr algn="l">
              <a:buFont typeface="+mj-lt"/>
              <a:buAutoNum type="arabicPeriod"/>
            </a:pPr>
            <a:r>
              <a:rPr lang="en-US" b="1" i="0" dirty="0">
                <a:solidFill>
                  <a:srgbClr val="002060"/>
                </a:solidFill>
                <a:effectLst/>
                <a:latin typeface="Söhne"/>
              </a:rPr>
              <a:t>Vaccinated Individuals: People who receive the COVID-19 vaccine to protect themselves from the virus.</a:t>
            </a:r>
          </a:p>
        </p:txBody>
      </p:sp>
      <p:sp>
        <p:nvSpPr>
          <p:cNvPr id="4" name="TextBox 3">
            <a:extLst>
              <a:ext uri="{FF2B5EF4-FFF2-40B4-BE49-F238E27FC236}">
                <a16:creationId xmlns:a16="http://schemas.microsoft.com/office/drawing/2014/main" id="{49BAC56F-B2D4-D2DC-FECE-918B0FF93F13}"/>
              </a:ext>
            </a:extLst>
          </p:cNvPr>
          <p:cNvSpPr txBox="1"/>
          <p:nvPr/>
        </p:nvSpPr>
        <p:spPr>
          <a:xfrm>
            <a:off x="1749286" y="1656522"/>
            <a:ext cx="3246783" cy="400110"/>
          </a:xfrm>
          <a:prstGeom prst="rect">
            <a:avLst/>
          </a:prstGeom>
          <a:noFill/>
        </p:spPr>
        <p:txBody>
          <a:bodyPr wrap="square" rtlCol="0">
            <a:spAutoFit/>
          </a:bodyPr>
          <a:lstStyle/>
          <a:p>
            <a:r>
              <a:rPr lang="en-US" sz="2000" b="1" i="0" dirty="0">
                <a:solidFill>
                  <a:srgbClr val="002060"/>
                </a:solidFill>
                <a:effectLst/>
                <a:latin typeface="Söhne"/>
              </a:rPr>
              <a:t>WHO ARE THE END USERS</a:t>
            </a:r>
            <a:endParaRPr lang="en-IN" sz="2000" b="1" dirty="0">
              <a:solidFill>
                <a:srgbClr val="002060"/>
              </a:solidFill>
            </a:endParaRPr>
          </a:p>
        </p:txBody>
      </p:sp>
      <p:pic>
        <p:nvPicPr>
          <p:cNvPr id="5" name="Picture 4" descr="color-ibm-logo | BBDU">
            <a:extLst>
              <a:ext uri="{FF2B5EF4-FFF2-40B4-BE49-F238E27FC236}">
                <a16:creationId xmlns:a16="http://schemas.microsoft.com/office/drawing/2014/main" id="{8473C558-076D-77E8-970B-03E0B071E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25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C12CA-147E-C619-387D-0CB071BDC162}"/>
              </a:ext>
            </a:extLst>
          </p:cNvPr>
          <p:cNvSpPr txBox="1"/>
          <p:nvPr/>
        </p:nvSpPr>
        <p:spPr>
          <a:xfrm>
            <a:off x="755375" y="1762539"/>
            <a:ext cx="7474226" cy="400110"/>
          </a:xfrm>
          <a:prstGeom prst="rect">
            <a:avLst/>
          </a:prstGeom>
          <a:noFill/>
        </p:spPr>
        <p:txBody>
          <a:bodyPr wrap="square">
            <a:spAutoFit/>
          </a:bodyPr>
          <a:lstStyle/>
          <a:p>
            <a:r>
              <a:rPr lang="en-US" sz="2000" b="1" dirty="0">
                <a:solidFill>
                  <a:srgbClr val="002060"/>
                </a:solidFill>
              </a:rPr>
              <a:t>Our Solution To Analyze and Predict The Doses Of Vaccine</a:t>
            </a:r>
            <a:endParaRPr lang="en-IN" sz="2000" b="1" dirty="0">
              <a:solidFill>
                <a:srgbClr val="002060"/>
              </a:solidFill>
            </a:endParaRPr>
          </a:p>
        </p:txBody>
      </p:sp>
      <p:pic>
        <p:nvPicPr>
          <p:cNvPr id="4" name="Picture 4" descr="color-ibm-logo | BBDU">
            <a:extLst>
              <a:ext uri="{FF2B5EF4-FFF2-40B4-BE49-F238E27FC236}">
                <a16:creationId xmlns:a16="http://schemas.microsoft.com/office/drawing/2014/main" id="{41C86238-D571-63C6-E6AC-4B3461ED6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2E0F8CD-67AB-C0E0-6A2A-4FC21B306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661" y="2518889"/>
            <a:ext cx="55149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6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0B5D1-0BA0-5850-E7A9-2AB812A234F2}"/>
              </a:ext>
            </a:extLst>
          </p:cNvPr>
          <p:cNvSpPr txBox="1"/>
          <p:nvPr/>
        </p:nvSpPr>
        <p:spPr>
          <a:xfrm rot="10800000" flipV="1">
            <a:off x="821635" y="2002471"/>
            <a:ext cx="4810537" cy="400110"/>
          </a:xfrm>
          <a:prstGeom prst="rect">
            <a:avLst/>
          </a:prstGeom>
          <a:noFill/>
        </p:spPr>
        <p:txBody>
          <a:bodyPr wrap="square">
            <a:spAutoFit/>
          </a:bodyPr>
          <a:lstStyle/>
          <a:p>
            <a:r>
              <a:rPr lang="en-US" sz="2000" b="1" dirty="0">
                <a:solidFill>
                  <a:srgbClr val="002060"/>
                </a:solidFill>
              </a:rPr>
              <a:t>What makes your concept unique</a:t>
            </a:r>
            <a:r>
              <a:rPr lang="en-US" sz="2000" dirty="0">
                <a:solidFill>
                  <a:srgbClr val="002060"/>
                </a:solidFill>
              </a:rPr>
              <a:t>? </a:t>
            </a:r>
            <a:endParaRPr lang="en-IN" sz="2000" dirty="0">
              <a:solidFill>
                <a:srgbClr val="002060"/>
              </a:solidFill>
            </a:endParaRPr>
          </a:p>
        </p:txBody>
      </p:sp>
      <p:pic>
        <p:nvPicPr>
          <p:cNvPr id="4" name="Picture 4" descr="color-ibm-logo | BBDU">
            <a:extLst>
              <a:ext uri="{FF2B5EF4-FFF2-40B4-BE49-F238E27FC236}">
                <a16:creationId xmlns:a16="http://schemas.microsoft.com/office/drawing/2014/main" id="{9E9510AC-EEFE-78EC-1A10-953FD616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17" y="172276"/>
            <a:ext cx="2667000" cy="16093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BC89DF-84B6-A095-FBD7-AADF3FD606AD}"/>
              </a:ext>
            </a:extLst>
          </p:cNvPr>
          <p:cNvSpPr txBox="1"/>
          <p:nvPr/>
        </p:nvSpPr>
        <p:spPr>
          <a:xfrm>
            <a:off x="821635" y="2875721"/>
            <a:ext cx="8237882" cy="3416320"/>
          </a:xfrm>
          <a:prstGeom prst="rect">
            <a:avLst/>
          </a:prstGeom>
          <a:noFill/>
        </p:spPr>
        <p:txBody>
          <a:bodyPr wrap="square">
            <a:spAutoFit/>
          </a:bodyPr>
          <a:lstStyle/>
          <a:p>
            <a:r>
              <a:rPr lang="en-US" b="1" i="0" dirty="0">
                <a:solidFill>
                  <a:srgbClr val="002060"/>
                </a:solidFill>
                <a:effectLst/>
                <a:latin typeface="Söhne"/>
              </a:rPr>
              <a:t>These unique aspects highlight the remarkable collaborative efforts, scientific innovation, and global solidarity that characterize the development and deployment of COVID-19 vaccines.</a:t>
            </a:r>
          </a:p>
          <a:p>
            <a:endParaRPr lang="en-US" b="1" i="0" dirty="0">
              <a:solidFill>
                <a:srgbClr val="002060"/>
              </a:solidFill>
              <a:effectLst/>
              <a:latin typeface="Söhne"/>
            </a:endParaRPr>
          </a:p>
          <a:p>
            <a:pPr algn="l">
              <a:buFont typeface="+mj-lt"/>
              <a:buAutoNum type="arabicPeriod"/>
            </a:pPr>
            <a:r>
              <a:rPr lang="en-US" b="1" i="0" dirty="0">
                <a:solidFill>
                  <a:srgbClr val="002060"/>
                </a:solidFill>
                <a:effectLst/>
                <a:latin typeface="Söhne"/>
              </a:rPr>
              <a:t>Rapid Development and Deployment: </a:t>
            </a:r>
          </a:p>
          <a:p>
            <a:pPr algn="l">
              <a:buFont typeface="+mj-lt"/>
              <a:buAutoNum type="arabicPeriod"/>
            </a:pPr>
            <a:r>
              <a:rPr lang="en-US" b="1" i="0" dirty="0">
                <a:solidFill>
                  <a:srgbClr val="002060"/>
                </a:solidFill>
                <a:effectLst/>
                <a:latin typeface="Söhne"/>
              </a:rPr>
              <a:t>Adaptability and Research Advances: </a:t>
            </a:r>
          </a:p>
          <a:p>
            <a:pPr algn="l">
              <a:buFont typeface="+mj-lt"/>
              <a:buAutoNum type="arabicPeriod"/>
            </a:pPr>
            <a:r>
              <a:rPr lang="en-US" b="1" i="0" dirty="0">
                <a:solidFill>
                  <a:srgbClr val="002060"/>
                </a:solidFill>
                <a:effectLst/>
                <a:latin typeface="Söhne"/>
              </a:rPr>
              <a:t>Diverse Vaccine Platforms: </a:t>
            </a:r>
          </a:p>
          <a:p>
            <a:pPr algn="l">
              <a:buFont typeface="+mj-lt"/>
              <a:buAutoNum type="arabicPeriod"/>
            </a:pPr>
            <a:r>
              <a:rPr lang="en-US" b="1" i="0" dirty="0">
                <a:solidFill>
                  <a:srgbClr val="002060"/>
                </a:solidFill>
                <a:effectLst/>
                <a:latin typeface="Söhne"/>
              </a:rPr>
              <a:t>Global Vaccine Equity Initiatives: </a:t>
            </a:r>
          </a:p>
          <a:p>
            <a:pPr algn="l">
              <a:buFont typeface="+mj-lt"/>
              <a:buAutoNum type="arabicPeriod"/>
            </a:pPr>
            <a:r>
              <a:rPr lang="en-US" b="1" i="0" dirty="0">
                <a:solidFill>
                  <a:srgbClr val="002060"/>
                </a:solidFill>
                <a:effectLst/>
                <a:latin typeface="Söhne"/>
              </a:rPr>
              <a:t>Focus on Public Awareness and Education: </a:t>
            </a:r>
          </a:p>
          <a:p>
            <a:pPr algn="l">
              <a:buFont typeface="+mj-lt"/>
              <a:buAutoNum type="arabicPeriod"/>
            </a:pPr>
            <a:r>
              <a:rPr lang="en-US" b="1" i="0" dirty="0">
                <a:solidFill>
                  <a:srgbClr val="002060"/>
                </a:solidFill>
                <a:effectLst/>
                <a:latin typeface="Söhne"/>
              </a:rPr>
              <a:t>Ongoing Research and Monitoring: </a:t>
            </a:r>
          </a:p>
          <a:p>
            <a:pPr algn="l">
              <a:buFont typeface="+mj-lt"/>
              <a:buAutoNum type="arabicPeriod"/>
            </a:pPr>
            <a:r>
              <a:rPr lang="en-US" b="1" i="0" dirty="0">
                <a:solidFill>
                  <a:srgbClr val="002060"/>
                </a:solidFill>
                <a:effectLst/>
                <a:latin typeface="Söhne"/>
              </a:rPr>
              <a:t>Community Engagement and Participation: </a:t>
            </a:r>
          </a:p>
          <a:p>
            <a:pPr algn="l"/>
            <a:endParaRPr lang="en-US" b="0" i="0" dirty="0">
              <a:effectLst/>
              <a:latin typeface="Söhne"/>
            </a:endParaRPr>
          </a:p>
        </p:txBody>
      </p:sp>
    </p:spTree>
    <p:extLst>
      <p:ext uri="{BB962C8B-B14F-4D97-AF65-F5344CB8AC3E}">
        <p14:creationId xmlns:p14="http://schemas.microsoft.com/office/powerpoint/2010/main" val="425702326"/>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38921402-9D17-42E8-B07E-F5DBC8C8D4A3}" vid="{4605305B-2042-40A2-BE62-6549D509CE0F}"/>
    </a:ext>
  </a:extLst>
</a:theme>
</file>

<file path=docProps/app.xml><?xml version="1.0" encoding="utf-8"?>
<Properties xmlns="http://schemas.openxmlformats.org/officeDocument/2006/extended-properties" xmlns:vt="http://schemas.openxmlformats.org/officeDocument/2006/docPropsVTypes">
  <Template>Theme1</Template>
  <TotalTime>837</TotalTime>
  <Words>515</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Helvetica Neue</vt:lpstr>
      <vt:lpstr>Söhne</vt:lpstr>
      <vt:lpstr>Trebuchet MS</vt:lpstr>
      <vt:lpstr>Wingdings 3</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IBM</cp:lastModifiedBy>
  <cp:revision>6</cp:revision>
  <dcterms:created xsi:type="dcterms:W3CDTF">2023-11-01T10:01:59Z</dcterms:created>
  <dcterms:modified xsi:type="dcterms:W3CDTF">2024-01-17T10:53:04Z</dcterms:modified>
</cp:coreProperties>
</file>