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7" r:id="rId2"/>
    <p:sldId id="256"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63331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40586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891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127370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74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72488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70885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57015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167996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88704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1FAED-FADE-426F-AB0E-17131014B17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262464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41FAED-FADE-426F-AB0E-17131014B177}"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267047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41FAED-FADE-426F-AB0E-17131014B177}"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176217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1FAED-FADE-426F-AB0E-17131014B177}"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54376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41FAED-FADE-426F-AB0E-17131014B17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0244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54F78C-4380-410C-A7B8-53011558FCCE}" type="slidenum">
              <a:rPr lang="en-IN" smtClean="0"/>
              <a:t>‹#›</a:t>
            </a:fld>
            <a:endParaRPr lang="en-IN"/>
          </a:p>
        </p:txBody>
      </p:sp>
      <p:sp>
        <p:nvSpPr>
          <p:cNvPr id="5" name="Date Placeholder 4"/>
          <p:cNvSpPr>
            <a:spLocks noGrp="1"/>
          </p:cNvSpPr>
          <p:nvPr>
            <p:ph type="dt" sz="half" idx="10"/>
          </p:nvPr>
        </p:nvSpPr>
        <p:spPr/>
        <p:txBody>
          <a:bodyPr/>
          <a:lstStyle/>
          <a:p>
            <a:fld id="{4341FAED-FADE-426F-AB0E-17131014B177}" type="datetimeFigureOut">
              <a:rPr lang="en-IN" smtClean="0"/>
              <a:t>01-11-2023</a:t>
            </a:fld>
            <a:endParaRPr lang="en-IN"/>
          </a:p>
        </p:txBody>
      </p:sp>
    </p:spTree>
    <p:extLst>
      <p:ext uri="{BB962C8B-B14F-4D97-AF65-F5344CB8AC3E}">
        <p14:creationId xmlns:p14="http://schemas.microsoft.com/office/powerpoint/2010/main" val="349834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41FAED-FADE-426F-AB0E-17131014B177}" type="datetimeFigureOut">
              <a:rPr lang="en-IN" smtClean="0"/>
              <a:t>01-11-2023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54F78C-4380-410C-A7B8-53011558FCCE}" type="slidenum">
              <a:rPr lang="en-IN" smtClean="0"/>
              <a:t>‹#›</a:t>
            </a:fld>
            <a:endParaRPr lang="en-IN"/>
          </a:p>
        </p:txBody>
      </p:sp>
    </p:spTree>
    <p:extLst>
      <p:ext uri="{BB962C8B-B14F-4D97-AF65-F5344CB8AC3E}">
        <p14:creationId xmlns:p14="http://schemas.microsoft.com/office/powerpoint/2010/main" val="350796718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lor-ibm-logo | BBDU">
            <a:extLst>
              <a:ext uri="{FF2B5EF4-FFF2-40B4-BE49-F238E27FC236}">
                <a16:creationId xmlns:a16="http://schemas.microsoft.com/office/drawing/2014/main" id="{E9CD940C-BDD2-1E7D-550D-1A452081E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13656C-6473-928F-40E1-DAD61400B39D}"/>
              </a:ext>
            </a:extLst>
          </p:cNvPr>
          <p:cNvSpPr txBox="1"/>
          <p:nvPr/>
        </p:nvSpPr>
        <p:spPr>
          <a:xfrm>
            <a:off x="503583" y="5592417"/>
            <a:ext cx="3445565" cy="369332"/>
          </a:xfrm>
          <a:prstGeom prst="rect">
            <a:avLst/>
          </a:prstGeom>
          <a:noFill/>
        </p:spPr>
        <p:txBody>
          <a:bodyPr wrap="square" rtlCol="0">
            <a:spAutoFit/>
          </a:bodyPr>
          <a:lstStyle/>
          <a:p>
            <a:r>
              <a:rPr lang="en-US" b="1" dirty="0">
                <a:solidFill>
                  <a:srgbClr val="002060"/>
                </a:solidFill>
              </a:rPr>
              <a:t>Project By: Shikha Kumari</a:t>
            </a:r>
            <a:endParaRPr lang="en-IN" b="1" dirty="0">
              <a:solidFill>
                <a:srgbClr val="002060"/>
              </a:solidFill>
            </a:endParaRPr>
          </a:p>
        </p:txBody>
      </p:sp>
      <p:sp>
        <p:nvSpPr>
          <p:cNvPr id="3" name="TextBox 2">
            <a:extLst>
              <a:ext uri="{FF2B5EF4-FFF2-40B4-BE49-F238E27FC236}">
                <a16:creationId xmlns:a16="http://schemas.microsoft.com/office/drawing/2014/main" id="{4D73CF3D-903A-465C-09AC-05EED9517132}"/>
              </a:ext>
            </a:extLst>
          </p:cNvPr>
          <p:cNvSpPr txBox="1"/>
          <p:nvPr/>
        </p:nvSpPr>
        <p:spPr>
          <a:xfrm>
            <a:off x="3124201" y="2664712"/>
            <a:ext cx="3551582" cy="1015663"/>
          </a:xfrm>
          <a:prstGeom prst="rect">
            <a:avLst/>
          </a:prstGeom>
          <a:noFill/>
        </p:spPr>
        <p:txBody>
          <a:bodyPr wrap="square" rtlCol="0">
            <a:spAutoFit/>
          </a:bodyPr>
          <a:lstStyle/>
          <a:p>
            <a:r>
              <a:rPr lang="en-US" sz="2000" b="1" dirty="0">
                <a:solidFill>
                  <a:srgbClr val="002060"/>
                </a:solidFill>
              </a:rPr>
              <a:t>Covid-19 vaccine Analysis</a:t>
            </a:r>
          </a:p>
          <a:p>
            <a:r>
              <a:rPr lang="en-US" sz="2000" b="1" dirty="0">
                <a:solidFill>
                  <a:srgbClr val="002060"/>
                </a:solidFill>
              </a:rPr>
              <a:t>                and </a:t>
            </a:r>
          </a:p>
          <a:p>
            <a:r>
              <a:rPr lang="en-US" sz="2000" b="1" dirty="0">
                <a:solidFill>
                  <a:srgbClr val="002060"/>
                </a:solidFill>
              </a:rPr>
              <a:t>           Prediction</a:t>
            </a:r>
            <a:endParaRPr lang="en-IN" sz="2000" b="1" dirty="0">
              <a:solidFill>
                <a:srgbClr val="002060"/>
              </a:solidFill>
            </a:endParaRPr>
          </a:p>
        </p:txBody>
      </p:sp>
      <p:sp>
        <p:nvSpPr>
          <p:cNvPr id="4" name="TextBox 3">
            <a:extLst>
              <a:ext uri="{FF2B5EF4-FFF2-40B4-BE49-F238E27FC236}">
                <a16:creationId xmlns:a16="http://schemas.microsoft.com/office/drawing/2014/main" id="{8077A707-946E-64D7-377B-F19F22707723}"/>
              </a:ext>
            </a:extLst>
          </p:cNvPr>
          <p:cNvSpPr txBox="1"/>
          <p:nvPr/>
        </p:nvSpPr>
        <p:spPr>
          <a:xfrm>
            <a:off x="6219180" y="5579164"/>
            <a:ext cx="3013674" cy="369332"/>
          </a:xfrm>
          <a:prstGeom prst="rect">
            <a:avLst/>
          </a:prstGeom>
          <a:noFill/>
        </p:spPr>
        <p:txBody>
          <a:bodyPr wrap="square" rtlCol="0">
            <a:spAutoFit/>
          </a:bodyPr>
          <a:lstStyle/>
          <a:p>
            <a:r>
              <a:rPr lang="en-US" b="1" dirty="0">
                <a:solidFill>
                  <a:srgbClr val="002060"/>
                </a:solidFill>
              </a:rPr>
              <a:t>Guide by: </a:t>
            </a:r>
            <a:r>
              <a:rPr lang="en-US" b="1" dirty="0" err="1">
                <a:solidFill>
                  <a:srgbClr val="002060"/>
                </a:solidFill>
              </a:rPr>
              <a:t>Ms.Arpita</a:t>
            </a:r>
            <a:r>
              <a:rPr lang="en-US" b="1" dirty="0">
                <a:solidFill>
                  <a:srgbClr val="002060"/>
                </a:solidFill>
              </a:rPr>
              <a:t> Roy</a:t>
            </a:r>
            <a:endParaRPr lang="en-IN" b="1" dirty="0">
              <a:solidFill>
                <a:srgbClr val="002060"/>
              </a:solidFill>
            </a:endParaRPr>
          </a:p>
        </p:txBody>
      </p:sp>
    </p:spTree>
    <p:extLst>
      <p:ext uri="{BB962C8B-B14F-4D97-AF65-F5344CB8AC3E}">
        <p14:creationId xmlns:p14="http://schemas.microsoft.com/office/powerpoint/2010/main" val="208640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8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Stock Video Footage for Free Download">
            <a:extLst>
              <a:ext uri="{FF2B5EF4-FFF2-40B4-BE49-F238E27FC236}">
                <a16:creationId xmlns:a16="http://schemas.microsoft.com/office/drawing/2014/main" id="{BAB8AB9E-3732-CAA2-ED44-3178E565D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316" y="2039799"/>
            <a:ext cx="5276538" cy="27784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7D43A5-8C11-8E03-0032-69D4609D5C6A}"/>
              </a:ext>
            </a:extLst>
          </p:cNvPr>
          <p:cNvSpPr txBox="1"/>
          <p:nvPr/>
        </p:nvSpPr>
        <p:spPr>
          <a:xfrm>
            <a:off x="1505316" y="5407302"/>
            <a:ext cx="4855727" cy="1015663"/>
          </a:xfrm>
          <a:prstGeom prst="rect">
            <a:avLst/>
          </a:prstGeom>
          <a:noFill/>
        </p:spPr>
        <p:txBody>
          <a:bodyPr wrap="square">
            <a:spAutoFit/>
          </a:bodyPr>
          <a:lstStyle/>
          <a:p>
            <a:r>
              <a:rPr lang="en-IN" sz="2000" dirty="0">
                <a:solidFill>
                  <a:srgbClr val="002060"/>
                </a:solidFill>
              </a:rPr>
              <a:t>         Credit Goes to:</a:t>
            </a:r>
          </a:p>
          <a:p>
            <a:endParaRPr lang="en-IN" sz="2000" dirty="0">
              <a:solidFill>
                <a:srgbClr val="002060"/>
              </a:solidFill>
            </a:endParaRPr>
          </a:p>
          <a:p>
            <a:r>
              <a:rPr lang="en-IN" sz="2000" dirty="0">
                <a:solidFill>
                  <a:srgbClr val="002060"/>
                </a:solidFill>
              </a:rPr>
              <a:t> Mentor :   </a:t>
            </a:r>
            <a:r>
              <a:rPr lang="en-IN" sz="2000" dirty="0" err="1">
                <a:solidFill>
                  <a:srgbClr val="002060"/>
                </a:solidFill>
              </a:rPr>
              <a:t>Ms.Arpita</a:t>
            </a:r>
            <a:r>
              <a:rPr lang="en-IN" sz="2000" dirty="0">
                <a:solidFill>
                  <a:srgbClr val="002060"/>
                </a:solidFill>
              </a:rPr>
              <a:t> Roy </a:t>
            </a:r>
          </a:p>
        </p:txBody>
      </p:sp>
      <p:pic>
        <p:nvPicPr>
          <p:cNvPr id="8" name="Picture 4" descr="color-ibm-logo | BBDU">
            <a:extLst>
              <a:ext uri="{FF2B5EF4-FFF2-40B4-BE49-F238E27FC236}">
                <a16:creationId xmlns:a16="http://schemas.microsoft.com/office/drawing/2014/main" id="{1000C380-CB85-234F-12AD-C33604DDC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75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olor-ibm-logo | BBDU">
            <a:extLst>
              <a:ext uri="{FF2B5EF4-FFF2-40B4-BE49-F238E27FC236}">
                <a16:creationId xmlns:a16="http://schemas.microsoft.com/office/drawing/2014/main" id="{1CE993F7-E6E9-924D-DCEC-C0FAAE7E5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F04F9411-5190-4D67-2DAD-5012590CA07A}"/>
              </a:ext>
            </a:extLst>
          </p:cNvPr>
          <p:cNvGraphicFramePr>
            <a:graphicFrameLocks noGrp="1"/>
          </p:cNvGraphicFramePr>
          <p:nvPr>
            <p:extLst>
              <p:ext uri="{D42A27DB-BD31-4B8C-83A1-F6EECF244321}">
                <p14:modId xmlns:p14="http://schemas.microsoft.com/office/powerpoint/2010/main" val="1333245127"/>
              </p:ext>
            </p:extLst>
          </p:nvPr>
        </p:nvGraphicFramePr>
        <p:xfrm>
          <a:off x="649357" y="1648073"/>
          <a:ext cx="7871792" cy="4567196"/>
        </p:xfrm>
        <a:graphic>
          <a:graphicData uri="http://schemas.openxmlformats.org/drawingml/2006/table">
            <a:tbl>
              <a:tblPr firstRow="1" bandRow="1">
                <a:tableStyleId>{125E5076-3810-47DD-B79F-674D7AD40C01}</a:tableStyleId>
              </a:tblPr>
              <a:tblGrid>
                <a:gridCol w="1073815">
                  <a:extLst>
                    <a:ext uri="{9D8B030D-6E8A-4147-A177-3AD203B41FA5}">
                      <a16:colId xmlns:a16="http://schemas.microsoft.com/office/drawing/2014/main" val="1812720115"/>
                    </a:ext>
                  </a:extLst>
                </a:gridCol>
                <a:gridCol w="6797977">
                  <a:extLst>
                    <a:ext uri="{9D8B030D-6E8A-4147-A177-3AD203B41FA5}">
                      <a16:colId xmlns:a16="http://schemas.microsoft.com/office/drawing/2014/main" val="92884848"/>
                    </a:ext>
                  </a:extLst>
                </a:gridCol>
              </a:tblGrid>
              <a:tr h="550341">
                <a:tc>
                  <a:txBody>
                    <a:bodyPr/>
                    <a:lstStyle/>
                    <a:p>
                      <a:r>
                        <a:rPr lang="en-US" dirty="0"/>
                        <a:t>S.no</a:t>
                      </a:r>
                      <a:endParaRPr lang="en-IN" dirty="0"/>
                    </a:p>
                  </a:txBody>
                  <a:tcPr/>
                </a:tc>
                <a:tc>
                  <a:txBody>
                    <a:bodyPr/>
                    <a:lstStyle/>
                    <a:p>
                      <a:r>
                        <a:rPr lang="en-US" dirty="0" err="1"/>
                        <a:t>Contence</a:t>
                      </a:r>
                      <a:endParaRPr lang="en-US" dirty="0"/>
                    </a:p>
                  </a:txBody>
                  <a:tcPr/>
                </a:tc>
                <a:extLst>
                  <a:ext uri="{0D108BD9-81ED-4DB2-BD59-A6C34878D82A}">
                    <a16:rowId xmlns:a16="http://schemas.microsoft.com/office/drawing/2014/main" val="2429800517"/>
                  </a:ext>
                </a:extLst>
              </a:tr>
              <a:tr h="408766">
                <a:tc>
                  <a:txBody>
                    <a:bodyPr/>
                    <a:lstStyle/>
                    <a:p>
                      <a:r>
                        <a:rPr lang="en-US" dirty="0"/>
                        <a:t>T</a:t>
                      </a:r>
                      <a:endParaRPr lang="en-IN" dirty="0"/>
                    </a:p>
                  </a:txBody>
                  <a:tcPr/>
                </a:tc>
                <a:tc>
                  <a:txBody>
                    <a:bodyPr/>
                    <a:lstStyle/>
                    <a:p>
                      <a:r>
                        <a:rPr lang="en-US" dirty="0"/>
                        <a:t>Problem Statement</a:t>
                      </a:r>
                      <a:endParaRPr lang="en-IN" dirty="0"/>
                    </a:p>
                  </a:txBody>
                  <a:tcPr/>
                </a:tc>
                <a:extLst>
                  <a:ext uri="{0D108BD9-81ED-4DB2-BD59-A6C34878D82A}">
                    <a16:rowId xmlns:a16="http://schemas.microsoft.com/office/drawing/2014/main" val="3379844299"/>
                  </a:ext>
                </a:extLst>
              </a:tr>
              <a:tr h="715341">
                <a:tc>
                  <a:txBody>
                    <a:bodyPr/>
                    <a:lstStyle/>
                    <a:p>
                      <a:r>
                        <a:rPr lang="en-US" dirty="0"/>
                        <a:t>2.</a:t>
                      </a:r>
                    </a:p>
                    <a:p>
                      <a:endParaRPr lang="en-IN" dirty="0"/>
                    </a:p>
                  </a:txBody>
                  <a:tcPr/>
                </a:tc>
                <a:tc>
                  <a:txBody>
                    <a:bodyPr/>
                    <a:lstStyle/>
                    <a:p>
                      <a:r>
                        <a:rPr lang="en-US" dirty="0"/>
                        <a:t>Project Over View</a:t>
                      </a:r>
                      <a:endParaRPr lang="en-IN" dirty="0"/>
                    </a:p>
                  </a:txBody>
                  <a:tcPr/>
                </a:tc>
                <a:extLst>
                  <a:ext uri="{0D108BD9-81ED-4DB2-BD59-A6C34878D82A}">
                    <a16:rowId xmlns:a16="http://schemas.microsoft.com/office/drawing/2014/main" val="3850517755"/>
                  </a:ext>
                </a:extLst>
              </a:tr>
              <a:tr h="408766">
                <a:tc>
                  <a:txBody>
                    <a:bodyPr/>
                    <a:lstStyle/>
                    <a:p>
                      <a:r>
                        <a:rPr lang="en-US" dirty="0"/>
                        <a:t>3</a:t>
                      </a:r>
                      <a:endParaRPr lang="en-IN" dirty="0"/>
                    </a:p>
                  </a:txBody>
                  <a:tcPr/>
                </a:tc>
                <a:tc>
                  <a:txBody>
                    <a:bodyPr/>
                    <a:lstStyle/>
                    <a:p>
                      <a:r>
                        <a:rPr lang="en-US" dirty="0"/>
                        <a:t>Why We need this?</a:t>
                      </a:r>
                      <a:endParaRPr lang="en-IN" dirty="0"/>
                    </a:p>
                  </a:txBody>
                  <a:tcPr/>
                </a:tc>
                <a:extLst>
                  <a:ext uri="{0D108BD9-81ED-4DB2-BD59-A6C34878D82A}">
                    <a16:rowId xmlns:a16="http://schemas.microsoft.com/office/drawing/2014/main" val="20985510"/>
                  </a:ext>
                </a:extLst>
              </a:tr>
              <a:tr h="440152">
                <a:tc>
                  <a:txBody>
                    <a:bodyPr/>
                    <a:lstStyle/>
                    <a:p>
                      <a:r>
                        <a:rPr lang="en-US" dirty="0"/>
                        <a:t>4</a:t>
                      </a:r>
                      <a:endParaRPr lang="en-IN" dirty="0"/>
                    </a:p>
                  </a:txBody>
                  <a:tcPr/>
                </a:tc>
                <a:tc>
                  <a:txBody>
                    <a:bodyPr/>
                    <a:lstStyle/>
                    <a:p>
                      <a:r>
                        <a:rPr lang="en-US" dirty="0"/>
                        <a:t>How it will help people?</a:t>
                      </a:r>
                      <a:endParaRPr lang="en-IN" dirty="0"/>
                    </a:p>
                  </a:txBody>
                  <a:tcPr/>
                </a:tc>
                <a:extLst>
                  <a:ext uri="{0D108BD9-81ED-4DB2-BD59-A6C34878D82A}">
                    <a16:rowId xmlns:a16="http://schemas.microsoft.com/office/drawing/2014/main" val="896906077"/>
                  </a:ext>
                </a:extLst>
              </a:tr>
              <a:tr h="408766">
                <a:tc>
                  <a:txBody>
                    <a:bodyPr/>
                    <a:lstStyle/>
                    <a:p>
                      <a:r>
                        <a:rPr lang="en-US" dirty="0"/>
                        <a:t>5</a:t>
                      </a:r>
                      <a:endParaRPr lang="en-IN" dirty="0"/>
                    </a:p>
                  </a:txBody>
                  <a:tcPr/>
                </a:tc>
                <a:tc>
                  <a:txBody>
                    <a:bodyPr/>
                    <a:lstStyle/>
                    <a:p>
                      <a:r>
                        <a:rPr lang="en-US" dirty="0"/>
                        <a:t>Solution</a:t>
                      </a:r>
                      <a:endParaRPr lang="en-IN" dirty="0"/>
                    </a:p>
                  </a:txBody>
                  <a:tcPr/>
                </a:tc>
                <a:extLst>
                  <a:ext uri="{0D108BD9-81ED-4DB2-BD59-A6C34878D82A}">
                    <a16:rowId xmlns:a16="http://schemas.microsoft.com/office/drawing/2014/main" val="615446080"/>
                  </a:ext>
                </a:extLst>
              </a:tr>
              <a:tr h="408766">
                <a:tc>
                  <a:txBody>
                    <a:bodyPr/>
                    <a:lstStyle/>
                    <a:p>
                      <a:r>
                        <a:rPr lang="en-US" dirty="0"/>
                        <a:t>6</a:t>
                      </a:r>
                      <a:endParaRPr lang="en-IN" dirty="0"/>
                    </a:p>
                  </a:txBody>
                  <a:tcPr/>
                </a:tc>
                <a:tc>
                  <a:txBody>
                    <a:bodyPr/>
                    <a:lstStyle/>
                    <a:p>
                      <a:r>
                        <a:rPr lang="en-US" dirty="0"/>
                        <a:t>How it’s unique</a:t>
                      </a:r>
                      <a:endParaRPr lang="en-IN" dirty="0"/>
                    </a:p>
                  </a:txBody>
                  <a:tcPr/>
                </a:tc>
                <a:extLst>
                  <a:ext uri="{0D108BD9-81ED-4DB2-BD59-A6C34878D82A}">
                    <a16:rowId xmlns:a16="http://schemas.microsoft.com/office/drawing/2014/main" val="2730762172"/>
                  </a:ext>
                </a:extLst>
              </a:tr>
              <a:tr h="408766">
                <a:tc>
                  <a:txBody>
                    <a:bodyPr/>
                    <a:lstStyle/>
                    <a:p>
                      <a:r>
                        <a:rPr lang="en-US" dirty="0"/>
                        <a:t>7</a:t>
                      </a:r>
                      <a:endParaRPr lang="en-IN" dirty="0"/>
                    </a:p>
                  </a:txBody>
                  <a:tcPr/>
                </a:tc>
                <a:tc>
                  <a:txBody>
                    <a:bodyPr/>
                    <a:lstStyle/>
                    <a:p>
                      <a:r>
                        <a:rPr lang="en-US" dirty="0"/>
                        <a:t>Modelling(Analysis Model)And Visualization</a:t>
                      </a:r>
                      <a:endParaRPr lang="en-IN" dirty="0"/>
                    </a:p>
                  </a:txBody>
                  <a:tcPr/>
                </a:tc>
                <a:extLst>
                  <a:ext uri="{0D108BD9-81ED-4DB2-BD59-A6C34878D82A}">
                    <a16:rowId xmlns:a16="http://schemas.microsoft.com/office/drawing/2014/main" val="3518954069"/>
                  </a:ext>
                </a:extLst>
              </a:tr>
              <a:tr h="408766">
                <a:tc>
                  <a:txBody>
                    <a:bodyPr/>
                    <a:lstStyle/>
                    <a:p>
                      <a:r>
                        <a:rPr lang="en-US" dirty="0"/>
                        <a:t>8</a:t>
                      </a:r>
                      <a:endParaRPr lang="en-IN" dirty="0"/>
                    </a:p>
                  </a:txBody>
                  <a:tcPr/>
                </a:tc>
                <a:tc>
                  <a:txBody>
                    <a:bodyPr/>
                    <a:lstStyle/>
                    <a:p>
                      <a:r>
                        <a:rPr lang="en-US" dirty="0"/>
                        <a:t>Live Demo-Analysis Dashboard</a:t>
                      </a:r>
                      <a:endParaRPr lang="en-IN" dirty="0"/>
                    </a:p>
                  </a:txBody>
                  <a:tcPr/>
                </a:tc>
                <a:extLst>
                  <a:ext uri="{0D108BD9-81ED-4DB2-BD59-A6C34878D82A}">
                    <a16:rowId xmlns:a16="http://schemas.microsoft.com/office/drawing/2014/main" val="1266693890"/>
                  </a:ext>
                </a:extLst>
              </a:tr>
              <a:tr h="408766">
                <a:tc>
                  <a:txBody>
                    <a:bodyPr/>
                    <a:lstStyle/>
                    <a:p>
                      <a:r>
                        <a:rPr lang="en-US" dirty="0"/>
                        <a:t>9</a:t>
                      </a:r>
                      <a:endParaRPr lang="en-IN" dirty="0"/>
                    </a:p>
                  </a:txBody>
                  <a:tcPr/>
                </a:tc>
                <a:tc>
                  <a:txBody>
                    <a:bodyPr/>
                    <a:lstStyle/>
                    <a:p>
                      <a:r>
                        <a:rPr lang="en-US" dirty="0"/>
                        <a:t>Result(Prediction Model)</a:t>
                      </a:r>
                      <a:endParaRPr lang="en-IN" dirty="0"/>
                    </a:p>
                  </a:txBody>
                  <a:tcPr/>
                </a:tc>
                <a:extLst>
                  <a:ext uri="{0D108BD9-81ED-4DB2-BD59-A6C34878D82A}">
                    <a16:rowId xmlns:a16="http://schemas.microsoft.com/office/drawing/2014/main" val="3905673534"/>
                  </a:ext>
                </a:extLst>
              </a:tr>
            </a:tbl>
          </a:graphicData>
        </a:graphic>
      </p:graphicFrame>
    </p:spTree>
    <p:extLst>
      <p:ext uri="{BB962C8B-B14F-4D97-AF65-F5344CB8AC3E}">
        <p14:creationId xmlns:p14="http://schemas.microsoft.com/office/powerpoint/2010/main" val="241190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67586-EF18-CBBF-28B2-669A6071FC91}"/>
              </a:ext>
            </a:extLst>
          </p:cNvPr>
          <p:cNvSpPr txBox="1"/>
          <p:nvPr/>
        </p:nvSpPr>
        <p:spPr>
          <a:xfrm>
            <a:off x="1113585" y="1622873"/>
            <a:ext cx="3471667" cy="400110"/>
          </a:xfrm>
          <a:prstGeom prst="rect">
            <a:avLst/>
          </a:prstGeom>
          <a:solidFill>
            <a:schemeClr val="accent1"/>
          </a:solidFill>
        </p:spPr>
        <p:txBody>
          <a:bodyPr wrap="square">
            <a:spAutoFit/>
          </a:bodyPr>
          <a:lstStyle/>
          <a:p>
            <a:r>
              <a:rPr lang="en-IN" sz="2000" b="1" dirty="0">
                <a:solidFill>
                  <a:srgbClr val="002060"/>
                </a:solidFill>
              </a:rPr>
              <a:t>Problem Statement </a:t>
            </a:r>
          </a:p>
        </p:txBody>
      </p:sp>
      <p:sp>
        <p:nvSpPr>
          <p:cNvPr id="5" name="TextBox 4">
            <a:extLst>
              <a:ext uri="{FF2B5EF4-FFF2-40B4-BE49-F238E27FC236}">
                <a16:creationId xmlns:a16="http://schemas.microsoft.com/office/drawing/2014/main" id="{DC84564D-27C5-2FBF-408B-AD1C9548BD49}"/>
              </a:ext>
            </a:extLst>
          </p:cNvPr>
          <p:cNvSpPr txBox="1"/>
          <p:nvPr/>
        </p:nvSpPr>
        <p:spPr>
          <a:xfrm>
            <a:off x="808383" y="3564835"/>
            <a:ext cx="7964556" cy="646331"/>
          </a:xfrm>
          <a:prstGeom prst="rect">
            <a:avLst/>
          </a:prstGeom>
          <a:solidFill>
            <a:schemeClr val="accent1"/>
          </a:solidFill>
        </p:spPr>
        <p:txBody>
          <a:bodyPr wrap="square">
            <a:spAutoFit/>
          </a:bodyPr>
          <a:lstStyle/>
          <a:p>
            <a:r>
              <a:rPr lang="en-US" b="0" i="0" dirty="0">
                <a:solidFill>
                  <a:srgbClr val="002060"/>
                </a:solidFill>
                <a:effectLst/>
                <a:latin typeface="Söhne"/>
              </a:rPr>
              <a:t>This concise problem statement highlights the key challenge of ensuring the efficient and fair distribution of COVID-19 vaccines.</a:t>
            </a:r>
            <a:endParaRPr lang="en-IN" dirty="0">
              <a:solidFill>
                <a:srgbClr val="002060"/>
              </a:solidFill>
            </a:endParaRPr>
          </a:p>
        </p:txBody>
      </p:sp>
      <p:pic>
        <p:nvPicPr>
          <p:cNvPr id="6" name="Picture 4" descr="color-ibm-logo | BBDU">
            <a:extLst>
              <a:ext uri="{FF2B5EF4-FFF2-40B4-BE49-F238E27FC236}">
                <a16:creationId xmlns:a16="http://schemas.microsoft.com/office/drawing/2014/main" id="{A42FE6E4-0B46-8998-145A-2FF385DF0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23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22E63-C75A-A2ED-3487-EC42F3B816D6}"/>
              </a:ext>
            </a:extLst>
          </p:cNvPr>
          <p:cNvSpPr txBox="1"/>
          <p:nvPr/>
        </p:nvSpPr>
        <p:spPr>
          <a:xfrm>
            <a:off x="1232452" y="1643270"/>
            <a:ext cx="2570922" cy="369332"/>
          </a:xfrm>
          <a:prstGeom prst="rect">
            <a:avLst/>
          </a:prstGeom>
          <a:solidFill>
            <a:schemeClr val="accent1"/>
          </a:solidFill>
          <a:ln>
            <a:solidFill>
              <a:schemeClr val="accent4"/>
            </a:solidFill>
          </a:ln>
          <a:effectLst>
            <a:outerShdw blurRad="50800" dist="38100" dir="5400000" algn="t" rotWithShape="0">
              <a:prstClr val="black">
                <a:alpha val="40000"/>
              </a:prstClr>
            </a:outerShdw>
          </a:effectLst>
        </p:spPr>
        <p:txBody>
          <a:bodyPr wrap="square">
            <a:spAutoFit/>
          </a:bodyPr>
          <a:lstStyle/>
          <a:p>
            <a:r>
              <a:rPr lang="en-IN" dirty="0"/>
              <a:t>Project overview</a:t>
            </a:r>
          </a:p>
        </p:txBody>
      </p:sp>
      <p:pic>
        <p:nvPicPr>
          <p:cNvPr id="4" name="Picture 4" descr="color-ibm-logo | BBDU">
            <a:extLst>
              <a:ext uri="{FF2B5EF4-FFF2-40B4-BE49-F238E27FC236}">
                <a16:creationId xmlns:a16="http://schemas.microsoft.com/office/drawing/2014/main" id="{3841EEDE-4B69-51CD-7F71-6FCE16DA0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61CD02-167A-61D6-D4FF-3F20D3D2980B}"/>
              </a:ext>
            </a:extLst>
          </p:cNvPr>
          <p:cNvSpPr txBox="1"/>
          <p:nvPr/>
        </p:nvSpPr>
        <p:spPr>
          <a:xfrm>
            <a:off x="1360003" y="4759873"/>
            <a:ext cx="6102626" cy="923330"/>
          </a:xfrm>
          <a:prstGeom prst="rect">
            <a:avLst/>
          </a:prstGeom>
          <a:solidFill>
            <a:schemeClr val="accent1"/>
          </a:solidFill>
          <a:ln>
            <a:solidFill>
              <a:srgbClr val="00B0F0"/>
            </a:solidFill>
          </a:ln>
          <a:effectLst>
            <a:reflection blurRad="6350" stA="50000" endA="300" endPos="38500" dist="50800" dir="5400000" sy="-100000" algn="bl" rotWithShape="0"/>
          </a:effectLst>
        </p:spPr>
        <p:txBody>
          <a:bodyPr wrap="square">
            <a:spAutoFit/>
          </a:bodyPr>
          <a:lstStyle/>
          <a:p>
            <a:r>
              <a:rPr lang="en-US" b="0" i="0" dirty="0">
                <a:solidFill>
                  <a:srgbClr val="374151"/>
                </a:solidFill>
                <a:effectLst/>
                <a:latin typeface="Söhne"/>
              </a:rPr>
              <a:t>Our project aims to ensure effective distribution, accessibility, and public trust in COVID-19 vaccines, facilitating widespread vaccination and pandemic control.</a:t>
            </a:r>
            <a:endParaRPr lang="en-IN" dirty="0"/>
          </a:p>
        </p:txBody>
      </p:sp>
    </p:spTree>
    <p:extLst>
      <p:ext uri="{BB962C8B-B14F-4D97-AF65-F5344CB8AC3E}">
        <p14:creationId xmlns:p14="http://schemas.microsoft.com/office/powerpoint/2010/main" val="74630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DCFEF-8A56-90ED-FC3B-B8FF42D49129}"/>
              </a:ext>
            </a:extLst>
          </p:cNvPr>
          <p:cNvSpPr txBox="1"/>
          <p:nvPr/>
        </p:nvSpPr>
        <p:spPr>
          <a:xfrm>
            <a:off x="1900389" y="1444487"/>
            <a:ext cx="2446324" cy="400110"/>
          </a:xfrm>
          <a:prstGeom prst="rect">
            <a:avLst/>
          </a:prstGeom>
          <a:noFill/>
        </p:spPr>
        <p:txBody>
          <a:bodyPr wrap="square" rtlCol="0">
            <a:spAutoFit/>
          </a:bodyPr>
          <a:lstStyle/>
          <a:p>
            <a:r>
              <a:rPr lang="en-IN" sz="2000" dirty="0">
                <a:solidFill>
                  <a:srgbClr val="002060"/>
                </a:solidFill>
              </a:rPr>
              <a:t>Why we need this? </a:t>
            </a:r>
          </a:p>
        </p:txBody>
      </p:sp>
      <p:pic>
        <p:nvPicPr>
          <p:cNvPr id="3" name="Picture 4" descr="color-ibm-logo | BBDU">
            <a:extLst>
              <a:ext uri="{FF2B5EF4-FFF2-40B4-BE49-F238E27FC236}">
                <a16:creationId xmlns:a16="http://schemas.microsoft.com/office/drawing/2014/main" id="{9B05815F-334C-D18D-74C4-DAF93C3F9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F4DE1C-4597-6DFD-18E1-C247C17AC4A6}"/>
              </a:ext>
            </a:extLst>
          </p:cNvPr>
          <p:cNvSpPr txBox="1"/>
          <p:nvPr/>
        </p:nvSpPr>
        <p:spPr>
          <a:xfrm>
            <a:off x="1225826" y="2533078"/>
            <a:ext cx="6241774" cy="3416320"/>
          </a:xfrm>
          <a:prstGeom prst="rect">
            <a:avLst/>
          </a:prstGeom>
          <a:noFill/>
        </p:spPr>
        <p:txBody>
          <a:bodyPr wrap="square">
            <a:spAutoFit/>
          </a:bodyPr>
          <a:lstStyle/>
          <a:p>
            <a:pPr algn="l"/>
            <a:r>
              <a:rPr lang="en-US" i="0" dirty="0">
                <a:effectLst/>
                <a:latin typeface="Söhne"/>
              </a:rPr>
              <a:t>Developing an Effective COVID-19 Vaccine: Addressing Urgent Global Needs</a:t>
            </a:r>
          </a:p>
          <a:p>
            <a:pPr algn="l"/>
            <a:r>
              <a:rPr lang="en-US" i="0" dirty="0">
                <a:effectLst/>
                <a:latin typeface="Söhne"/>
              </a:rPr>
              <a:t>In the midst of a relentless pandemic, the urgent need for a COVID-19 vaccine cannot be overstated. Our project aims to contribute to this crucial endeavor by conducting research, clinical trials, and collaborations with pharmaceutical partners. A successful vaccine not only saves lives but also provides a pathway to global recovery, restoring normalcy to societies, economies, and healthcare systems worldwide. By investing in this initiative, we can mitigate the devastating impact of the virus, protect vulnerable populations, and pave the way for a safer and healthier future for everyone</a:t>
            </a:r>
            <a:r>
              <a:rPr lang="en-US" i="0" dirty="0">
                <a:solidFill>
                  <a:srgbClr val="374151"/>
                </a:solidFill>
                <a:effectLst/>
                <a:latin typeface="Söhne"/>
              </a:rPr>
              <a:t>.</a:t>
            </a:r>
          </a:p>
        </p:txBody>
      </p:sp>
    </p:spTree>
    <p:extLst>
      <p:ext uri="{BB962C8B-B14F-4D97-AF65-F5344CB8AC3E}">
        <p14:creationId xmlns:p14="http://schemas.microsoft.com/office/powerpoint/2010/main" val="47811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38908-161F-584C-D8CA-FBA396954690}"/>
              </a:ext>
            </a:extLst>
          </p:cNvPr>
          <p:cNvSpPr txBox="1"/>
          <p:nvPr/>
        </p:nvSpPr>
        <p:spPr>
          <a:xfrm rot="10800000" flipV="1">
            <a:off x="1523997" y="1739011"/>
            <a:ext cx="3127515" cy="400110"/>
          </a:xfrm>
          <a:prstGeom prst="rect">
            <a:avLst/>
          </a:prstGeom>
          <a:noFill/>
        </p:spPr>
        <p:txBody>
          <a:bodyPr wrap="square" rtlCol="0">
            <a:spAutoFit/>
          </a:bodyPr>
          <a:lstStyle/>
          <a:p>
            <a:r>
              <a:rPr lang="en-US" sz="2000" b="1" dirty="0">
                <a:solidFill>
                  <a:srgbClr val="002060"/>
                </a:solidFill>
              </a:rPr>
              <a:t>How it will help people</a:t>
            </a:r>
            <a:endParaRPr lang="en-IN" sz="2000" b="1" dirty="0">
              <a:solidFill>
                <a:srgbClr val="002060"/>
              </a:solidFill>
            </a:endParaRPr>
          </a:p>
        </p:txBody>
      </p:sp>
      <p:pic>
        <p:nvPicPr>
          <p:cNvPr id="3" name="Picture 4" descr="color-ibm-logo | BBDU">
            <a:extLst>
              <a:ext uri="{FF2B5EF4-FFF2-40B4-BE49-F238E27FC236}">
                <a16:creationId xmlns:a16="http://schemas.microsoft.com/office/drawing/2014/main" id="{ADDBFFF1-E44C-AE33-567A-B0D5B9DD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BFD127-FC71-BF46-E75F-4D93B9714AFB}"/>
              </a:ext>
            </a:extLst>
          </p:cNvPr>
          <p:cNvSpPr txBox="1"/>
          <p:nvPr/>
        </p:nvSpPr>
        <p:spPr>
          <a:xfrm>
            <a:off x="1355035" y="3074578"/>
            <a:ext cx="6102626" cy="2862322"/>
          </a:xfrm>
          <a:prstGeom prst="rect">
            <a:avLst/>
          </a:prstGeom>
          <a:noFill/>
        </p:spPr>
        <p:txBody>
          <a:bodyPr wrap="square">
            <a:spAutoFit/>
          </a:bodyPr>
          <a:lstStyle/>
          <a:p>
            <a:pPr algn="l"/>
            <a:r>
              <a:rPr lang="en-US" b="0" i="0" dirty="0">
                <a:effectLst/>
                <a:latin typeface="Söhne"/>
              </a:rPr>
              <a:t>Accelerating COVID-19 Vaccination: A Lifesaving Initiative</a:t>
            </a:r>
          </a:p>
          <a:p>
            <a:pPr algn="l"/>
            <a:r>
              <a:rPr lang="en-US" b="0" i="0" dirty="0">
                <a:effectLst/>
                <a:latin typeface="Söhne"/>
              </a:rPr>
              <a:t>Our project is dedicated to rapidly and efficiently distributing COVID-19 vaccines to the global population. By ensuring widespread vaccination, we aim to curb the spread of the virus, reduce hospitalizations, and save lives. Through strategic outreach and education, we empower communities to make informed decisions about vaccination, fostering immunity and safeguarding public health. Ultimately, our efforts contribute to creating safer environments, restoring normalcy, and offering hope for a healthier future for people around the world.</a:t>
            </a:r>
          </a:p>
        </p:txBody>
      </p:sp>
    </p:spTree>
    <p:extLst>
      <p:ext uri="{BB962C8B-B14F-4D97-AF65-F5344CB8AC3E}">
        <p14:creationId xmlns:p14="http://schemas.microsoft.com/office/powerpoint/2010/main" val="17508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0C12CA-147E-C619-387D-0CB071BDC162}"/>
              </a:ext>
            </a:extLst>
          </p:cNvPr>
          <p:cNvSpPr txBox="1"/>
          <p:nvPr/>
        </p:nvSpPr>
        <p:spPr>
          <a:xfrm>
            <a:off x="755375" y="1762539"/>
            <a:ext cx="7474226" cy="400110"/>
          </a:xfrm>
          <a:prstGeom prst="rect">
            <a:avLst/>
          </a:prstGeom>
          <a:noFill/>
        </p:spPr>
        <p:txBody>
          <a:bodyPr wrap="square">
            <a:spAutoFit/>
          </a:bodyPr>
          <a:lstStyle/>
          <a:p>
            <a:r>
              <a:rPr lang="en-US" sz="2000" b="1" dirty="0">
                <a:solidFill>
                  <a:srgbClr val="002060"/>
                </a:solidFill>
              </a:rPr>
              <a:t>Our Solution To Analyze and Predict The Doses Of Vaccine</a:t>
            </a:r>
            <a:endParaRPr lang="en-IN" sz="2000" b="1" dirty="0">
              <a:solidFill>
                <a:srgbClr val="002060"/>
              </a:solidFill>
            </a:endParaRPr>
          </a:p>
        </p:txBody>
      </p:sp>
      <p:pic>
        <p:nvPicPr>
          <p:cNvPr id="4" name="Picture 4" descr="color-ibm-logo | BBDU">
            <a:extLst>
              <a:ext uri="{FF2B5EF4-FFF2-40B4-BE49-F238E27FC236}">
                <a16:creationId xmlns:a16="http://schemas.microsoft.com/office/drawing/2014/main" id="{41C86238-D571-63C6-E6AC-4B3461ED6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82E0F8CD-67AB-C0E0-6A2A-4FC21B306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661" y="2518889"/>
            <a:ext cx="5514975"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26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60B5D1-0BA0-5850-E7A9-2AB812A234F2}"/>
              </a:ext>
            </a:extLst>
          </p:cNvPr>
          <p:cNvSpPr txBox="1"/>
          <p:nvPr/>
        </p:nvSpPr>
        <p:spPr>
          <a:xfrm rot="10800000" flipV="1">
            <a:off x="821635" y="2002471"/>
            <a:ext cx="4810537" cy="400110"/>
          </a:xfrm>
          <a:prstGeom prst="rect">
            <a:avLst/>
          </a:prstGeom>
          <a:noFill/>
        </p:spPr>
        <p:txBody>
          <a:bodyPr wrap="square">
            <a:spAutoFit/>
          </a:bodyPr>
          <a:lstStyle/>
          <a:p>
            <a:r>
              <a:rPr lang="en-US" sz="2000" dirty="0">
                <a:solidFill>
                  <a:srgbClr val="002060"/>
                </a:solidFill>
              </a:rPr>
              <a:t>What makes your concept unique? </a:t>
            </a:r>
            <a:endParaRPr lang="en-IN" sz="2000" dirty="0">
              <a:solidFill>
                <a:srgbClr val="002060"/>
              </a:solidFill>
            </a:endParaRPr>
          </a:p>
        </p:txBody>
      </p:sp>
      <p:pic>
        <p:nvPicPr>
          <p:cNvPr id="4" name="Picture 4" descr="color-ibm-logo | BBDU">
            <a:extLst>
              <a:ext uri="{FF2B5EF4-FFF2-40B4-BE49-F238E27FC236}">
                <a16:creationId xmlns:a16="http://schemas.microsoft.com/office/drawing/2014/main" id="{9E9510AC-EEFE-78EC-1A10-953FD616D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BC89DF-84B6-A095-FBD7-AADF3FD606AD}"/>
              </a:ext>
            </a:extLst>
          </p:cNvPr>
          <p:cNvSpPr txBox="1"/>
          <p:nvPr/>
        </p:nvSpPr>
        <p:spPr>
          <a:xfrm>
            <a:off x="821635" y="2875721"/>
            <a:ext cx="8237882" cy="2585323"/>
          </a:xfrm>
          <a:prstGeom prst="rect">
            <a:avLst/>
          </a:prstGeom>
          <a:noFill/>
        </p:spPr>
        <p:txBody>
          <a:bodyPr wrap="square">
            <a:spAutoFit/>
          </a:bodyPr>
          <a:lstStyle/>
          <a:p>
            <a:pPr algn="l"/>
            <a:r>
              <a:rPr lang="en-US" b="0" i="0" dirty="0">
                <a:effectLst/>
                <a:latin typeface="Söhne"/>
              </a:rPr>
              <a:t>Revolutionizing COVID-19 Vaccination: Our Unique Approach</a:t>
            </a:r>
          </a:p>
          <a:p>
            <a:pPr algn="l"/>
            <a:r>
              <a:rPr lang="en-US" b="0" i="0" dirty="0">
                <a:effectLst/>
                <a:latin typeface="Söhne"/>
              </a:rPr>
              <a:t>What sets our project apart is its innovative blend of cutting-edge technology, data-driven strategies, and community-centric focus. We leverage advanced algorithms to optimize vaccine distribution, ensuring every dose reaches its intended recipient promptly. Our emphasis on community engagement involves tailored awareness campaigns, addressing specific concerns and building trust. Additionally, real-time monitoring enables us to adapt swiftly, ensuring efficient utilization of resources. This holistic approach, combining technology, community involvement, and adaptability, forms the backbone of our unique and effective COVID-19 vaccination initiative.</a:t>
            </a:r>
          </a:p>
        </p:txBody>
      </p:sp>
    </p:spTree>
    <p:extLst>
      <p:ext uri="{BB962C8B-B14F-4D97-AF65-F5344CB8AC3E}">
        <p14:creationId xmlns:p14="http://schemas.microsoft.com/office/powerpoint/2010/main" val="42570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A1E39-57F8-FC20-C54C-0B52093B93B7}"/>
              </a:ext>
            </a:extLst>
          </p:cNvPr>
          <p:cNvSpPr txBox="1"/>
          <p:nvPr/>
        </p:nvSpPr>
        <p:spPr>
          <a:xfrm rot="10800000" flipV="1">
            <a:off x="618713" y="1482791"/>
            <a:ext cx="5238750" cy="400110"/>
          </a:xfrm>
          <a:prstGeom prst="rect">
            <a:avLst/>
          </a:prstGeom>
          <a:noFill/>
        </p:spPr>
        <p:txBody>
          <a:bodyPr wrap="square">
            <a:spAutoFit/>
          </a:bodyPr>
          <a:lstStyle/>
          <a:p>
            <a:r>
              <a:rPr lang="en-IN" dirty="0"/>
              <a:t>Modelling (Analysis Model) And </a:t>
            </a:r>
            <a:r>
              <a:rPr lang="en-IN" sz="2000" dirty="0">
                <a:solidFill>
                  <a:srgbClr val="002060"/>
                </a:solidFill>
              </a:rPr>
              <a:t>Visualization</a:t>
            </a:r>
          </a:p>
        </p:txBody>
      </p:sp>
      <p:pic>
        <p:nvPicPr>
          <p:cNvPr id="4" name="Picture 4" descr="color-ibm-logo | BBDU">
            <a:extLst>
              <a:ext uri="{FF2B5EF4-FFF2-40B4-BE49-F238E27FC236}">
                <a16:creationId xmlns:a16="http://schemas.microsoft.com/office/drawing/2014/main" id="{69E0042D-87B3-CD87-4FD3-AC964143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80555114-9D32-0FDA-F904-0B62FE8EC983}"/>
              </a:ext>
            </a:extLst>
          </p:cNvPr>
          <p:cNvSpPr>
            <a:spLocks noChangeArrowheads="1"/>
          </p:cNvSpPr>
          <p:nvPr/>
        </p:nvSpPr>
        <p:spPr bwMode="auto">
          <a:xfrm>
            <a:off x="2006600" y="4916076"/>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&lt;matplotlib.legend.Legend at 0x250d7caa050&gt;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t>
            </a:r>
            <a:r>
              <a:rPr kumimoji="0" lang="en-US" altLang="en-US" sz="24900" b="0" i="0" u="none" strike="noStrike" cap="none" normalizeH="0" baseline="0">
                <a:ln>
                  <a:noFill/>
                </a:ln>
                <a:solidFill>
                  <a:srgbClr val="000000"/>
                </a:solidFill>
                <a:effectLst/>
                <a:latin typeface="Helvetica Neu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8" name="Picture 2">
            <a:extLst>
              <a:ext uri="{FF2B5EF4-FFF2-40B4-BE49-F238E27FC236}">
                <a16:creationId xmlns:a16="http://schemas.microsoft.com/office/drawing/2014/main" id="{5F800FCA-1F1E-A2B5-C3C6-73D19A2E2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87" y="2186609"/>
            <a:ext cx="6241774" cy="422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560904"/>
      </p:ext>
    </p:extLst>
  </p:cSld>
  <p:clrMapOvr>
    <a:masterClrMapping/>
  </p:clrMapOvr>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38921402-9D17-42E8-B07E-F5DBC8C8D4A3}" vid="{4605305B-2042-40A2-BE62-6549D509CE0F}"/>
    </a:ext>
  </a:extLst>
</a:theme>
</file>

<file path=docProps/app.xml><?xml version="1.0" encoding="utf-8"?>
<Properties xmlns="http://schemas.openxmlformats.org/officeDocument/2006/extended-properties" xmlns:vt="http://schemas.openxmlformats.org/officeDocument/2006/docPropsVTypes">
  <Template>Theme1</Template>
  <TotalTime>91</TotalTime>
  <Words>479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Helvetica Neue</vt:lpstr>
      <vt:lpstr>Söhne</vt:lpstr>
      <vt:lpstr>Trebuchet MS</vt:lpstr>
      <vt:lpstr>Wingdings 3</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IBM</cp:lastModifiedBy>
  <cp:revision>1</cp:revision>
  <dcterms:created xsi:type="dcterms:W3CDTF">2023-11-01T10:01:59Z</dcterms:created>
  <dcterms:modified xsi:type="dcterms:W3CDTF">2023-11-01T11:33:18Z</dcterms:modified>
</cp:coreProperties>
</file>