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1" r:id="rId4"/>
    <p:sldId id="270" r:id="rId5"/>
    <p:sldId id="261" r:id="rId6"/>
    <p:sldId id="262" r:id="rId7"/>
    <p:sldId id="257" r:id="rId8"/>
    <p:sldId id="258" r:id="rId9"/>
    <p:sldId id="265" r:id="rId10"/>
    <p:sldId id="259" r:id="rId11"/>
    <p:sldId id="263" r:id="rId12"/>
    <p:sldId id="266" r:id="rId13"/>
    <p:sldId id="267" r:id="rId14"/>
    <p:sldId id="273" r:id="rId15"/>
    <p:sldId id="268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4" autoAdjust="0"/>
    <p:restoredTop sz="94660"/>
  </p:normalViewPr>
  <p:slideViewPr>
    <p:cSldViewPr snapToGrid="0">
      <p:cViewPr varScale="1">
        <p:scale>
          <a:sx n="89" d="100"/>
          <a:sy n="89" d="100"/>
        </p:scale>
        <p:origin x="3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DC32-3F6B-4FDD-8EE3-3A305039A0F8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B3D3-B9A2-4E3C-8CD5-5DE0CE07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DC32-3F6B-4FDD-8EE3-3A305039A0F8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B3D3-B9A2-4E3C-8CD5-5DE0CE07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5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DC32-3F6B-4FDD-8EE3-3A305039A0F8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B3D3-B9A2-4E3C-8CD5-5DE0CE07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9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DC32-3F6B-4FDD-8EE3-3A305039A0F8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B3D3-B9A2-4E3C-8CD5-5DE0CE07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DC32-3F6B-4FDD-8EE3-3A305039A0F8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B3D3-B9A2-4E3C-8CD5-5DE0CE07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6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DC32-3F6B-4FDD-8EE3-3A305039A0F8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B3D3-B9A2-4E3C-8CD5-5DE0CE07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9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DC32-3F6B-4FDD-8EE3-3A305039A0F8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B3D3-B9A2-4E3C-8CD5-5DE0CE07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1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DC32-3F6B-4FDD-8EE3-3A305039A0F8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B3D3-B9A2-4E3C-8CD5-5DE0CE07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0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DC32-3F6B-4FDD-8EE3-3A305039A0F8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B3D3-B9A2-4E3C-8CD5-5DE0CE07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4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DC32-3F6B-4FDD-8EE3-3A305039A0F8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B3D3-B9A2-4E3C-8CD5-5DE0CE07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7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DC32-3F6B-4FDD-8EE3-3A305039A0F8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B3D3-B9A2-4E3C-8CD5-5DE0CE07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5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1DC32-3F6B-4FDD-8EE3-3A305039A0F8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8B3D3-B9A2-4E3C-8CD5-5DE0CE07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\\rtcfile1\public\SAMIL\prototypes\Lync%20Meeting%20Transcript\v1.0" TargetMode="External"/><Relationship Id="rId2" Type="http://schemas.openxmlformats.org/officeDocument/2006/relationships/hyperlink" Target="http://aka.ms/CommS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luber/LyncMeetingTranscript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dd253291(office.13).aspx" TargetMode="External"/><Relationship Id="rId3" Type="http://schemas.openxmlformats.org/officeDocument/2006/relationships/hyperlink" Target="http://www.microsoft.com/downloads/en/details.aspx?FamilyID=1b1604d3-4f66-4241-9a21-90a294a5c9a4" TargetMode="External"/><Relationship Id="rId7" Type="http://schemas.openxmlformats.org/officeDocument/2006/relationships/hyperlink" Target="http://msdn.microsoft.com/en-us/library/hh304450(v=office.13).aspx" TargetMode="External"/><Relationship Id="rId2" Type="http://schemas.openxmlformats.org/officeDocument/2006/relationships/hyperlink" Target="http://msdn.microsoft.com/en-us/library/office/hh347320(v=office.14)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s.msdn.com/b/speak/archive/2010/03/30/microsoft-server-speech-platform-10-1-released-sr-and-tts-in-26-languages.aspx" TargetMode="External"/><Relationship Id="rId11" Type="http://schemas.openxmlformats.org/officeDocument/2006/relationships/hyperlink" Target="http://msdn.microsoft.com/en-us/library/dd167835(v=office.13).aspx" TargetMode="External"/><Relationship Id="rId5" Type="http://schemas.openxmlformats.org/officeDocument/2006/relationships/hyperlink" Target="http://msdn.microsoft.com/en-us/library/dd266409(v=office.13).aspx" TargetMode="External"/><Relationship Id="rId10" Type="http://schemas.openxmlformats.org/officeDocument/2006/relationships/hyperlink" Target="http://msdn.microsoft.com/en-us/library/dd266409(office.13).aspx" TargetMode="External"/><Relationship Id="rId4" Type="http://schemas.openxmlformats.org/officeDocument/2006/relationships/hyperlink" Target="http://msdn.microsoft.com/en-us/magazine/cc163663.aspx" TargetMode="External"/><Relationship Id="rId9" Type="http://schemas.openxmlformats.org/officeDocument/2006/relationships/hyperlink" Target="http://msdn.microsoft.com/en-us/library/dd130175(office.13).aspx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n-us/download/details.aspx?id=10986" TargetMode="External"/><Relationship Id="rId7" Type="http://schemas.openxmlformats.org/officeDocument/2006/relationships/hyperlink" Target="http://www.microsoft.com/en-us/download/confirmation.aspx?id=20958" TargetMode="External"/><Relationship Id="rId2" Type="http://schemas.openxmlformats.org/officeDocument/2006/relationships/hyperlink" Target="http://www.visualstudio.com/downloads/download-visual-studio-v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crosoft.com/en-us/download/details.aspx?id=10566" TargetMode="External"/><Relationship Id="rId5" Type="http://schemas.openxmlformats.org/officeDocument/2006/relationships/hyperlink" Target="http://www.microsoft.com/en-us/download/confirmation.aspx?id=19549" TargetMode="External"/><Relationship Id="rId4" Type="http://schemas.openxmlformats.org/officeDocument/2006/relationships/hyperlink" Target="http://www.microsoft.com/en-us/download/details.aspx?id=3138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msdn.microsoft.com/Lync-2013-Translate-a-a849e51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Lync Meeting Transcript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Real-time transcripts of Lync meetings</a:t>
            </a:r>
          </a:p>
        </p:txBody>
      </p:sp>
    </p:spTree>
    <p:extLst>
      <p:ext uri="{BB962C8B-B14F-4D97-AF65-F5344CB8AC3E}">
        <p14:creationId xmlns:p14="http://schemas.microsoft.com/office/powerpoint/2010/main" val="18742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BotApplication</a:t>
            </a:r>
            <a:r>
              <a:rPr lang="en-US" dirty="0"/>
              <a:t> </a:t>
            </a:r>
            <a:r>
              <a:rPr lang="en-US" dirty="0" smtClean="0"/>
              <a:t>Output Transcript: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!</a:t>
            </a:r>
            <a:r>
              <a:rPr lang="en-US" sz="1400" dirty="0"/>
              <a:t>Timestamp: 11/12/2014 8:11:09 </a:t>
            </a:r>
            <a:r>
              <a:rPr lang="en-US" sz="1400" dirty="0" err="1"/>
              <a:t>PMConversation</a:t>
            </a:r>
            <a:r>
              <a:rPr lang="en-US" sz="1400" dirty="0"/>
              <a:t> Id: c91d8b603c10436abef7f9ea42085654Direction: </a:t>
            </a:r>
            <a:r>
              <a:rPr lang="en-US" sz="1400" dirty="0" err="1"/>
              <a:t>OutgoingMessage</a:t>
            </a:r>
            <a:r>
              <a:rPr lang="en-US" sz="1400" dirty="0"/>
              <a:t> Type: </a:t>
            </a:r>
            <a:r>
              <a:rPr lang="en-US" sz="1400" dirty="0" err="1"/>
              <a:t>ConferenceInfoMessage</a:t>
            </a:r>
            <a:r>
              <a:rPr lang="en-US" sz="1400" dirty="0"/>
              <a:t> Content: </a:t>
            </a:r>
            <a:r>
              <a:rPr lang="en-US" sz="1400" dirty="0" err="1"/>
              <a:t>AudioVideo</a:t>
            </a:r>
            <a:r>
              <a:rPr lang="en-US" sz="1400" dirty="0"/>
              <a:t> Conversation/Conference Started.-----------------------------------------------Timestamp: 11/12/2014 8:11:10 </a:t>
            </a:r>
            <a:r>
              <a:rPr lang="en-US" sz="1400" dirty="0" err="1"/>
              <a:t>PMConversation</a:t>
            </a:r>
            <a:r>
              <a:rPr lang="en-US" sz="1400" dirty="0"/>
              <a:t> Id: c91d8b603c10436abef7f9ea42085654Direction: </a:t>
            </a:r>
            <a:r>
              <a:rPr lang="en-US" sz="1400" dirty="0" err="1"/>
              <a:t>OutgoingMessage</a:t>
            </a:r>
            <a:r>
              <a:rPr lang="en-US" sz="1400" dirty="0"/>
              <a:t> Type: </a:t>
            </a:r>
            <a:r>
              <a:rPr lang="en-US" sz="1400" dirty="0" err="1"/>
              <a:t>ConversationInfoMessage</a:t>
            </a:r>
            <a:r>
              <a:rPr lang="en-US" sz="1400" dirty="0"/>
              <a:t> Content: </a:t>
            </a:r>
            <a:r>
              <a:rPr lang="en-US" sz="1400" dirty="0" err="1"/>
              <a:t>AudioVideo</a:t>
            </a:r>
            <a:r>
              <a:rPr lang="en-US" sz="1400" dirty="0"/>
              <a:t> Conversation Participant Added.-----------------------------------------------Timestamp: 11/12/2014 8:11:10 </a:t>
            </a:r>
            <a:r>
              <a:rPr lang="en-US" sz="1400" dirty="0" err="1"/>
              <a:t>PMConversation</a:t>
            </a:r>
            <a:r>
              <a:rPr lang="en-US" sz="1400" dirty="0"/>
              <a:t> Id: c91d8b603c10436abef7f9ea42085654Direction: </a:t>
            </a:r>
            <a:r>
              <a:rPr lang="en-US" sz="1400" dirty="0" err="1"/>
              <a:t>IncomingMessage</a:t>
            </a:r>
            <a:r>
              <a:rPr lang="en-US" sz="1400" dirty="0"/>
              <a:t> Type: </a:t>
            </a:r>
            <a:r>
              <a:rPr lang="en-US" sz="1400" dirty="0" err="1"/>
              <a:t>AudioMessage</a:t>
            </a:r>
            <a:r>
              <a:rPr lang="en-US" sz="1400" dirty="0"/>
              <a:t> Content: </a:t>
            </a:r>
            <a:r>
              <a:rPr lang="en-US" sz="1400" dirty="0" err="1"/>
              <a:t>AudioVideoCall</a:t>
            </a:r>
            <a:r>
              <a:rPr lang="en-US" sz="1400" dirty="0"/>
              <a:t> Received. Inbound call state: Incoming-----------------------------------------------Timestamp: 11/12/2014 8:11:10 </a:t>
            </a:r>
            <a:r>
              <a:rPr lang="en-US" sz="1400" dirty="0" err="1"/>
              <a:t>PMConversation</a:t>
            </a:r>
            <a:r>
              <a:rPr lang="en-US" sz="1400" dirty="0"/>
              <a:t> Id: c91d8b603c10436abef7f9ea42085654Direction: </a:t>
            </a:r>
            <a:r>
              <a:rPr lang="en-US" sz="1400" dirty="0" err="1"/>
              <a:t>OutgoingMessage</a:t>
            </a:r>
            <a:r>
              <a:rPr lang="en-US" sz="1400" dirty="0"/>
              <a:t> Type: </a:t>
            </a:r>
            <a:r>
              <a:rPr lang="en-US" sz="1400" dirty="0" err="1"/>
              <a:t>AudioMessage</a:t>
            </a:r>
            <a:r>
              <a:rPr lang="en-US" sz="1400" dirty="0"/>
              <a:t> Content: The </a:t>
            </a:r>
            <a:r>
              <a:rPr lang="en-US" sz="1400" dirty="0" err="1"/>
              <a:t>AudioVideo</a:t>
            </a:r>
            <a:r>
              <a:rPr lang="en-US" sz="1400" dirty="0"/>
              <a:t> call with Local Participant: </a:t>
            </a:r>
            <a:r>
              <a:rPr lang="en-US" sz="1400" dirty="0" err="1"/>
              <a:t>sip:samil@microsoft.com</a:t>
            </a:r>
            <a:r>
              <a:rPr lang="en-US" sz="1400" dirty="0"/>
              <a:t> and Remote Participant: tel:4143050791;phone-context=enterprise has changed state. The previous call state was: Incoming and the current state is: Establishing-----------------------------------------------Timestamp: 11/12/2014 8:11:10 </a:t>
            </a:r>
            <a:r>
              <a:rPr lang="en-US" sz="1400" dirty="0" err="1"/>
              <a:t>PMConversation</a:t>
            </a:r>
            <a:r>
              <a:rPr lang="en-US" sz="1400" dirty="0"/>
              <a:t> Id: c91d8b603c10436abef7f9ea42085654Direction: </a:t>
            </a:r>
            <a:r>
              <a:rPr lang="en-US" sz="1400" dirty="0" err="1"/>
              <a:t>OutgoingMessage</a:t>
            </a:r>
            <a:r>
              <a:rPr lang="en-US" sz="1400" dirty="0"/>
              <a:t> Type: </a:t>
            </a:r>
            <a:r>
              <a:rPr lang="en-US" sz="1400" dirty="0" err="1"/>
              <a:t>ConversationInfoMessage</a:t>
            </a:r>
            <a:r>
              <a:rPr lang="en-US" sz="1400" dirty="0"/>
              <a:t> Content: Conversation state changed from Incoming to Establishing-----------------------------------------------Timestamp: 11/12/2014 8:11:10 </a:t>
            </a:r>
            <a:r>
              <a:rPr lang="en-US" sz="1400" dirty="0" err="1"/>
              <a:t>PMConversation</a:t>
            </a:r>
            <a:r>
              <a:rPr lang="en-US" sz="1400" dirty="0"/>
              <a:t> Id: c91d8b603c10436abef7f9ea42085654Direction: </a:t>
            </a:r>
            <a:r>
              <a:rPr lang="en-US" sz="1400" dirty="0" err="1"/>
              <a:t>OutgoingMessage</a:t>
            </a:r>
            <a:r>
              <a:rPr lang="en-US" sz="1400" dirty="0"/>
              <a:t> Type: </a:t>
            </a:r>
            <a:r>
              <a:rPr lang="en-US" sz="1400" dirty="0" err="1"/>
              <a:t>AudioMessage</a:t>
            </a:r>
            <a:r>
              <a:rPr lang="en-US" sz="1400" dirty="0"/>
              <a:t> Content: AV Flow Configuration Requested.-----------------------------------------------Timestamp: 11/12/2014 8:11:11 </a:t>
            </a:r>
            <a:r>
              <a:rPr lang="en-US" sz="1400" dirty="0" err="1"/>
              <a:t>PMConversation</a:t>
            </a:r>
            <a:r>
              <a:rPr lang="en-US" sz="1400" dirty="0"/>
              <a:t> Id: c91d8b603c10436abef7f9ea42085654Direction: </a:t>
            </a:r>
            <a:r>
              <a:rPr lang="en-US" sz="1400" dirty="0" err="1"/>
              <a:t>IncomingMessage</a:t>
            </a:r>
            <a:r>
              <a:rPr lang="en-US" sz="1400" dirty="0"/>
              <a:t> Type: </a:t>
            </a:r>
            <a:r>
              <a:rPr lang="en-US" sz="1400" dirty="0" err="1"/>
              <a:t>ConversationInfoMessage</a:t>
            </a:r>
            <a:r>
              <a:rPr lang="en-US" sz="1400" dirty="0"/>
              <a:t> Content: Conversation Participant Properties changed. Properties changed: </a:t>
            </a:r>
            <a:r>
              <a:rPr lang="en-US" sz="1400" dirty="0" err="1"/>
              <a:t>System.String</a:t>
            </a:r>
            <a:r>
              <a:rPr lang="en-US" sz="1400" dirty="0"/>
              <a:t>[]. Participant Property Values: Microsoft.Rtc.Collaboration.ConversationParticipantProperties.-----------------------------------------------Timestamp: 11/12/2014 8:11:11 </a:t>
            </a:r>
            <a:r>
              <a:rPr lang="en-US" sz="1400" dirty="0" err="1"/>
              <a:t>PMConversation</a:t>
            </a:r>
            <a:r>
              <a:rPr lang="en-US" sz="1400" dirty="0"/>
              <a:t> Id: c91d8b603c10436abef7f9ea42085654Direction: </a:t>
            </a:r>
            <a:r>
              <a:rPr lang="en-US" sz="1400" dirty="0" err="1"/>
              <a:t>OutgoingMessage</a:t>
            </a:r>
            <a:r>
              <a:rPr lang="en-US" sz="1400" dirty="0"/>
              <a:t> Type: </a:t>
            </a:r>
            <a:r>
              <a:rPr lang="en-US" sz="1400" dirty="0" err="1"/>
              <a:t>AudioMessage</a:t>
            </a:r>
            <a:r>
              <a:rPr lang="en-US" sz="1400" dirty="0"/>
              <a:t> Content: The </a:t>
            </a:r>
            <a:r>
              <a:rPr lang="en-US" sz="1400" dirty="0" err="1"/>
              <a:t>AudioVideo</a:t>
            </a:r>
            <a:r>
              <a:rPr lang="en-US" sz="1400" dirty="0"/>
              <a:t> call with Local Participant: </a:t>
            </a:r>
            <a:r>
              <a:rPr lang="en-US" sz="1400" dirty="0" err="1"/>
              <a:t>sip:samil@microsoft.com</a:t>
            </a:r>
            <a:r>
              <a:rPr lang="en-US" sz="1400" dirty="0"/>
              <a:t> and Remote Participant: tel:4143050791;phone-context=enterprise has changed state. The previous call state was: Establishing and the current state is: Established-----------------------------------------------Timestamp: 11/12/2014 8:11:11 </a:t>
            </a:r>
            <a:r>
              <a:rPr lang="en-US" sz="1400" dirty="0" err="1"/>
              <a:t>PMConversation</a:t>
            </a:r>
            <a:r>
              <a:rPr lang="en-US" sz="1400" dirty="0"/>
              <a:t> Id: c91d8b603c10436abef7f9ea42085654Direction: </a:t>
            </a:r>
            <a:r>
              <a:rPr lang="en-US" sz="1400" dirty="0" err="1"/>
              <a:t>OutgoingMessage</a:t>
            </a:r>
            <a:r>
              <a:rPr lang="en-US" sz="1400" dirty="0"/>
              <a:t> Type: </a:t>
            </a:r>
            <a:r>
              <a:rPr lang="en-US" sz="1400" dirty="0" err="1"/>
              <a:t>ConversationInfoMessage</a:t>
            </a:r>
            <a:r>
              <a:rPr lang="en-US" sz="1400" dirty="0"/>
              <a:t> Content: Conversation state changed from Establishing to Established-----------------------------------------------Timestamp: 11/12/2014 8:11:11 </a:t>
            </a:r>
            <a:r>
              <a:rPr lang="en-US" sz="1400" dirty="0" err="1"/>
              <a:t>PMConversation</a:t>
            </a:r>
            <a:r>
              <a:rPr lang="en-US" sz="1400" dirty="0"/>
              <a:t> Id: c91d8b603c10436abef7f9ea42085654Direction: </a:t>
            </a:r>
            <a:r>
              <a:rPr lang="en-US" sz="1400" dirty="0" err="1"/>
              <a:t>OutgoingMessage</a:t>
            </a:r>
            <a:r>
              <a:rPr lang="en-US" sz="1400" dirty="0"/>
              <a:t> Type: </a:t>
            </a:r>
            <a:r>
              <a:rPr lang="en-US" sz="1400" dirty="0" err="1"/>
              <a:t>AudioMessage</a:t>
            </a:r>
            <a:r>
              <a:rPr lang="en-US" sz="1400" dirty="0"/>
              <a:t> Content: </a:t>
            </a:r>
            <a:r>
              <a:rPr lang="en-US" sz="1400" dirty="0" err="1"/>
              <a:t>AudioVideoCall</a:t>
            </a:r>
            <a:r>
              <a:rPr lang="en-US" sz="1400" dirty="0"/>
              <a:t> Accepted. Call state: Established-----------------------------------------------Timestamp: 11/12/2014 8:11:11 </a:t>
            </a:r>
            <a:r>
              <a:rPr lang="en-US" sz="1400" dirty="0" err="1"/>
              <a:t>PMConversation</a:t>
            </a:r>
            <a:r>
              <a:rPr lang="en-US" sz="1400" dirty="0"/>
              <a:t> Id: c91d8b603c10436abef7f9ea42085654Direction: </a:t>
            </a:r>
            <a:r>
              <a:rPr lang="en-US" sz="1400" dirty="0" err="1"/>
              <a:t>OutgoingMessage</a:t>
            </a:r>
            <a:r>
              <a:rPr lang="en-US" sz="1400" dirty="0"/>
              <a:t> Type: </a:t>
            </a:r>
            <a:r>
              <a:rPr lang="en-US" sz="1400" dirty="0" err="1"/>
              <a:t>AudioMessage</a:t>
            </a:r>
            <a:r>
              <a:rPr lang="en-US" sz="1400" dirty="0"/>
              <a:t> Content: </a:t>
            </a:r>
            <a:r>
              <a:rPr lang="en-US" sz="1400" dirty="0" err="1"/>
              <a:t>AudioVideoFlow</a:t>
            </a:r>
            <a:r>
              <a:rPr lang="en-US" sz="1400" dirty="0"/>
              <a:t> changed from Idle to Active.-----------------------------------------------Timestamp: 11/12/2014 8:11:25 </a:t>
            </a:r>
            <a:r>
              <a:rPr lang="en-US" sz="1400" dirty="0" err="1"/>
              <a:t>PMConversation</a:t>
            </a:r>
            <a:r>
              <a:rPr lang="en-US" sz="1400" dirty="0"/>
              <a:t> Id: c91d8b603c10436abef7f9ea42085654Direction: </a:t>
            </a:r>
            <a:r>
              <a:rPr lang="en-US" sz="1400" dirty="0" err="1"/>
              <a:t>OutgoingMessage</a:t>
            </a:r>
            <a:r>
              <a:rPr lang="en-US" sz="1400" dirty="0"/>
              <a:t> Type: </a:t>
            </a:r>
            <a:r>
              <a:rPr lang="en-US" sz="1400" dirty="0" err="1"/>
              <a:t>AudioMessage</a:t>
            </a:r>
            <a:r>
              <a:rPr lang="en-US" sz="1400" dirty="0"/>
              <a:t> Content: </a:t>
            </a:r>
            <a:r>
              <a:rPr lang="en-US" sz="1400" dirty="0" err="1"/>
              <a:t>SpeechRecognitionEngine</a:t>
            </a:r>
            <a:r>
              <a:rPr lang="en-US" sz="1400" dirty="0"/>
              <a:t> has detected speech.-----------------------------------------------Timestamp: 11/12/2014 8:13:36 </a:t>
            </a:r>
            <a:r>
              <a:rPr lang="en-US" sz="1400" dirty="0" err="1"/>
              <a:t>PMConversation</a:t>
            </a:r>
            <a:r>
              <a:rPr lang="en-US" sz="1400" dirty="0"/>
              <a:t> Id: c91d8b603c10436abef7f9ea42085654Direction: </a:t>
            </a:r>
            <a:r>
              <a:rPr lang="en-US" sz="1400" dirty="0" err="1"/>
              <a:t>OutgoingMessage</a:t>
            </a:r>
            <a:r>
              <a:rPr lang="en-US" sz="1400" dirty="0"/>
              <a:t> Type: </a:t>
            </a:r>
            <a:r>
              <a:rPr lang="en-US" sz="1400" dirty="0" err="1"/>
              <a:t>AudioMessage</a:t>
            </a:r>
            <a:r>
              <a:rPr lang="en-US" sz="1400" dirty="0"/>
              <a:t> Content: </a:t>
            </a:r>
            <a:r>
              <a:rPr lang="en-US" sz="1400" dirty="0" err="1"/>
              <a:t>SpeechRecognitionEngine</a:t>
            </a:r>
            <a:r>
              <a:rPr lang="en-US" sz="1400" dirty="0"/>
              <a:t> has detected speech.-----------------------------------------------Timestamp: 11/12/2014 8:13:54 </a:t>
            </a:r>
            <a:r>
              <a:rPr lang="en-US" sz="1400" dirty="0" err="1"/>
              <a:t>PMConversation</a:t>
            </a:r>
            <a:r>
              <a:rPr lang="en-US" sz="1400" dirty="0"/>
              <a:t> Id: c91d8b603c10436abef7f9ea42085654Direction: </a:t>
            </a:r>
            <a:r>
              <a:rPr lang="en-US" sz="1400" dirty="0" err="1"/>
              <a:t>OutgoingMessage</a:t>
            </a:r>
            <a:r>
              <a:rPr lang="en-US" sz="1400" dirty="0"/>
              <a:t> Type: </a:t>
            </a:r>
            <a:r>
              <a:rPr lang="en-US" sz="1400" dirty="0" err="1"/>
              <a:t>AudioMessage</a:t>
            </a:r>
            <a:r>
              <a:rPr lang="en-US" sz="1400" dirty="0"/>
              <a:t> Content: </a:t>
            </a:r>
            <a:r>
              <a:rPr lang="en-US" sz="1400" dirty="0" err="1"/>
              <a:t>SpeechRecognitionEngine</a:t>
            </a:r>
            <a:r>
              <a:rPr lang="en-US" sz="1400" dirty="0"/>
              <a:t> has detected speech.-----------------------------------------------Timestamp: 11/12/2014 8:14:17 </a:t>
            </a:r>
            <a:r>
              <a:rPr lang="en-US" sz="1400" dirty="0" err="1"/>
              <a:t>PMConversation</a:t>
            </a:r>
            <a:r>
              <a:rPr lang="en-US" sz="1400" dirty="0"/>
              <a:t> Id: c91d8b603c10436abef7f9ea42085654Direction: </a:t>
            </a:r>
            <a:r>
              <a:rPr lang="en-US" sz="1400" dirty="0" err="1"/>
              <a:t>OutgoingMessage</a:t>
            </a:r>
            <a:r>
              <a:rPr lang="en-US" sz="1400" dirty="0"/>
              <a:t> Type: </a:t>
            </a:r>
            <a:r>
              <a:rPr lang="en-US" sz="1400" dirty="0" err="1"/>
              <a:t>AudioMessage</a:t>
            </a:r>
            <a:r>
              <a:rPr lang="en-US" sz="1400" dirty="0"/>
              <a:t> Content: </a:t>
            </a:r>
            <a:r>
              <a:rPr lang="en-US" sz="1400" dirty="0" err="1"/>
              <a:t>SpeechRecognitionEngine</a:t>
            </a:r>
            <a:r>
              <a:rPr lang="en-US" sz="1400" dirty="0"/>
              <a:t> has detected speech.-----------------------------------------------Timestamp: 11/12/2014 8:14:49 </a:t>
            </a:r>
            <a:r>
              <a:rPr lang="en-US" sz="1400" dirty="0" err="1"/>
              <a:t>PMConversation</a:t>
            </a:r>
            <a:r>
              <a:rPr lang="en-US" sz="1400" dirty="0"/>
              <a:t> Id: c91d8b603c10436abef7f9ea42085654Direction: </a:t>
            </a:r>
            <a:r>
              <a:rPr lang="en-US" sz="1400" dirty="0" err="1"/>
              <a:t>OutgoingMessage</a:t>
            </a:r>
            <a:r>
              <a:rPr lang="en-US" sz="1400" dirty="0"/>
              <a:t> Type: </a:t>
            </a:r>
            <a:r>
              <a:rPr lang="en-US" sz="1400" dirty="0" err="1"/>
              <a:t>AudioMessage</a:t>
            </a:r>
            <a:r>
              <a:rPr lang="en-US" sz="1400" dirty="0"/>
              <a:t> Content: </a:t>
            </a:r>
            <a:r>
              <a:rPr lang="en-US" sz="1400" dirty="0" err="1"/>
              <a:t>SpeechRecognitionEngine</a:t>
            </a:r>
            <a:r>
              <a:rPr lang="en-US" sz="1400" dirty="0"/>
              <a:t> has detected speech.-----------------------------------------------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884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&amp;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Client-side application to show transcript messages in real-time</a:t>
            </a:r>
          </a:p>
          <a:p>
            <a:pPr lvl="1"/>
            <a:r>
              <a:rPr lang="en-US" dirty="0" smtClean="0"/>
              <a:t>Ability to filter/toggle different “types” of transcript items</a:t>
            </a:r>
          </a:p>
          <a:p>
            <a:pPr lvl="1"/>
            <a:r>
              <a:rPr lang="en-US" dirty="0" smtClean="0"/>
              <a:t>Ability to search for content/topics discussed in meeting</a:t>
            </a:r>
          </a:p>
          <a:p>
            <a:r>
              <a:rPr lang="en-US" dirty="0" smtClean="0"/>
              <a:t>Server-side recording and storage of transcripts in </a:t>
            </a:r>
            <a:r>
              <a:rPr lang="en-US" dirty="0" err="1" smtClean="0"/>
              <a:t>queryable</a:t>
            </a:r>
            <a:r>
              <a:rPr lang="en-US" dirty="0" smtClean="0"/>
              <a:t> data store</a:t>
            </a:r>
          </a:p>
          <a:p>
            <a:r>
              <a:rPr lang="en-US" dirty="0" smtClean="0"/>
              <a:t>Smart meeting summary generation</a:t>
            </a:r>
          </a:p>
          <a:p>
            <a:r>
              <a:rPr lang="en-US" dirty="0" smtClean="0"/>
              <a:t>Integration with Bing Speech Recognition Web Service</a:t>
            </a:r>
          </a:p>
          <a:p>
            <a:r>
              <a:rPr lang="en-US" dirty="0" smtClean="0"/>
              <a:t>Integration with Lync Recording Manager</a:t>
            </a:r>
          </a:p>
          <a:p>
            <a:r>
              <a:rPr lang="en-US" dirty="0" smtClean="0"/>
              <a:t>Support for multiple languages (one </a:t>
            </a:r>
            <a:r>
              <a:rPr lang="en-US" dirty="0" err="1" smtClean="0"/>
              <a:t>TranscriptRecorderSession</a:t>
            </a:r>
            <a:r>
              <a:rPr lang="en-US" dirty="0" smtClean="0"/>
              <a:t> per language group in a Lync Meeting)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8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Asking fewer things from life is actually a very powerful strategy for dealing with an </a:t>
            </a:r>
            <a:r>
              <a:rPr lang="en-US" dirty="0" smtClean="0"/>
              <a:t>adversarial </a:t>
            </a:r>
            <a:r>
              <a:rPr lang="en-US" dirty="0"/>
              <a:t>world.</a:t>
            </a:r>
          </a:p>
        </p:txBody>
      </p:sp>
    </p:spTree>
    <p:extLst>
      <p:ext uri="{BB962C8B-B14F-4D97-AF65-F5344CB8AC3E}">
        <p14:creationId xmlns:p14="http://schemas.microsoft.com/office/powerpoint/2010/main" val="1946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Skype </a:t>
            </a:r>
            <a:r>
              <a:rPr lang="en-US" dirty="0" err="1" smtClean="0"/>
              <a:t>Comm</a:t>
            </a:r>
            <a:r>
              <a:rPr lang="en-US" dirty="0" smtClean="0"/>
              <a:t> Fair Project </a:t>
            </a:r>
            <a:r>
              <a:rPr lang="en-US" dirty="0" err="1" smtClean="0"/>
              <a:t>Site: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aka.ms/</a:t>
            </a:r>
            <a:r>
              <a:rPr lang="en-US" dirty="0" err="1" smtClean="0">
                <a:hlinkClick r:id="rId2"/>
              </a:rPr>
              <a:t>CommSF</a:t>
            </a:r>
            <a:endParaRPr lang="en-US" dirty="0" smtClean="0"/>
          </a:p>
          <a:p>
            <a:r>
              <a:rPr lang="en-US" dirty="0"/>
              <a:t>Prototype: </a:t>
            </a:r>
            <a:r>
              <a:rPr lang="en-US" dirty="0">
                <a:hlinkClick r:id="rId3" action="ppaction://hlinkfile"/>
              </a:rPr>
              <a:t>\\rtcfile1\public\SAMIL\prototypes\Lync Meeting </a:t>
            </a:r>
            <a:r>
              <a:rPr lang="en-US" dirty="0" smtClean="0">
                <a:hlinkClick r:id="rId3" action="ppaction://hlinkfile"/>
              </a:rPr>
              <a:t>Transcript\v1.0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https://github.com/saluber/LyncMeetingTranscript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UCMA 3.0 General Reference: </a:t>
            </a:r>
            <a:r>
              <a:rPr lang="en-US" dirty="0">
                <a:hlinkClick r:id="rId2"/>
              </a:rPr>
              <a:t>http://msdn.microsoft.com/en-us/library/office/hh347320(v=office.14).aspx</a:t>
            </a:r>
            <a:endParaRPr lang="en-US" dirty="0"/>
          </a:p>
          <a:p>
            <a:r>
              <a:rPr lang="en-US" dirty="0"/>
              <a:t>The complete SDK for the Microsoft Server Speech Platform 10.2 version is available at </a:t>
            </a:r>
            <a:r>
              <a:rPr lang="en-US" dirty="0">
                <a:hlinkClick r:id="rId3"/>
              </a:rPr>
              <a:t>http://www.microsoft.com/downloads/en/details.aspx?FamilyID=1b1604d3-4f66-4241-9a21-90a294a5c9a4</a:t>
            </a:r>
            <a:r>
              <a:rPr lang="en-US" dirty="0"/>
              <a:t>. </a:t>
            </a:r>
          </a:p>
          <a:p>
            <a:r>
              <a:rPr lang="en-US" dirty="0">
                <a:hlinkClick r:id="rId4"/>
              </a:rPr>
              <a:t>http://msdn.microsoft.com/en-us/magazine/cc163663.aspx</a:t>
            </a:r>
            <a:endParaRPr lang="en-US" dirty="0"/>
          </a:p>
          <a:p>
            <a:r>
              <a:rPr lang="en-US" dirty="0">
                <a:hlinkClick r:id="rId5"/>
              </a:rPr>
              <a:t>UCMA Managed API 2.0 Speech SDK Documentation</a:t>
            </a:r>
            <a:endParaRPr lang="en-US" dirty="0"/>
          </a:p>
          <a:p>
            <a:r>
              <a:rPr lang="en-US" dirty="0">
                <a:hlinkClick r:id="rId6"/>
              </a:rPr>
              <a:t>Microsoft Server Speech Platform 10.1 </a:t>
            </a:r>
            <a:r>
              <a:rPr lang="en-US" dirty="0"/>
              <a:t>(Runtime, Language packs, and Server SDK)</a:t>
            </a:r>
          </a:p>
          <a:p>
            <a:r>
              <a:rPr lang="en-US" dirty="0">
                <a:hlinkClick r:id="rId7"/>
              </a:rPr>
              <a:t>UCMA Managed API 2.0 Core SDK Documentation</a:t>
            </a:r>
            <a:endParaRPr lang="en-US" dirty="0"/>
          </a:p>
          <a:p>
            <a:r>
              <a:rPr lang="en-US" dirty="0">
                <a:hlinkClick r:id="rId8"/>
              </a:rPr>
              <a:t>UCMA 2.0 Core SDK Documentation</a:t>
            </a:r>
            <a:endParaRPr lang="en-US" dirty="0"/>
          </a:p>
          <a:p>
            <a:r>
              <a:rPr lang="en-US" dirty="0">
                <a:hlinkClick r:id="rId9"/>
              </a:rPr>
              <a:t>UCMA 2.0 Workflow SDK Documentation</a:t>
            </a:r>
            <a:endParaRPr lang="en-US" dirty="0"/>
          </a:p>
          <a:p>
            <a:r>
              <a:rPr lang="en-US" dirty="0">
                <a:hlinkClick r:id="rId10"/>
              </a:rPr>
              <a:t>UCMA 2.0 Speech SDK Documentation</a:t>
            </a:r>
            <a:endParaRPr lang="en-US" dirty="0"/>
          </a:p>
          <a:p>
            <a:pPr lvl="1"/>
            <a:r>
              <a:rPr lang="en-US" dirty="0"/>
              <a:t>Speech Class Library: </a:t>
            </a:r>
            <a:r>
              <a:rPr lang="en-US" dirty="0">
                <a:hlinkClick r:id="rId11"/>
              </a:rPr>
              <a:t>http://msdn.microsoft.com/en-us/library/dd167835(v=office.13).aspx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5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Visual </a:t>
            </a:r>
            <a:r>
              <a:rPr lang="en-US" dirty="0"/>
              <a:t>Studio </a:t>
            </a:r>
            <a:r>
              <a:rPr lang="en-US" dirty="0" smtClean="0"/>
              <a:t>2010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www.visualstudio.com/downloads/download-visual-studio-vs</a:t>
            </a:r>
            <a:endParaRPr lang="en-US" dirty="0" smtClean="0"/>
          </a:p>
          <a:p>
            <a:r>
              <a:rPr lang="en-US" dirty="0" smtClean="0"/>
              <a:t>Microsoft Visual Studio </a:t>
            </a:r>
            <a:r>
              <a:rPr lang="en-US" dirty="0"/>
              <a:t>2008 SP1: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www.microsoft.com/en-us/download/details.aspx?id=10986</a:t>
            </a:r>
            <a:endParaRPr lang="en-US" dirty="0" smtClean="0"/>
          </a:p>
          <a:p>
            <a:r>
              <a:rPr lang="en-US" dirty="0" smtClean="0"/>
              <a:t>Windows SDK for .</a:t>
            </a:r>
            <a:r>
              <a:rPr lang="en-US" dirty="0"/>
              <a:t>NET Framework 3.5 SP1: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www.microsoft.com/en-us/download/details.aspx?id=3138</a:t>
            </a:r>
            <a:endParaRPr lang="en-US" dirty="0" smtClean="0"/>
          </a:p>
          <a:p>
            <a:r>
              <a:rPr lang="en-US" dirty="0"/>
              <a:t>UCMA 2.0 Speech Language Packs: </a:t>
            </a:r>
            <a:r>
              <a:rPr lang="en-US" dirty="0">
                <a:hlinkClick r:id="rId5"/>
              </a:rPr>
              <a:t>http://www.microsoft.com/en-us/download/confirmation.aspx?id=19549</a:t>
            </a:r>
            <a:endParaRPr lang="en-US" dirty="0"/>
          </a:p>
          <a:p>
            <a:r>
              <a:rPr lang="en-US" dirty="0"/>
              <a:t>UCMA 3.0 SDK: </a:t>
            </a:r>
            <a:r>
              <a:rPr lang="en-US" dirty="0">
                <a:hlinkClick r:id="rId6"/>
              </a:rPr>
              <a:t>http://www.microsoft.com/en-us/download/details.aspx?id=10566</a:t>
            </a:r>
            <a:endParaRPr lang="en-US" dirty="0"/>
          </a:p>
          <a:p>
            <a:r>
              <a:rPr lang="en-US" dirty="0"/>
              <a:t>UCMA 3.0 Runtime: </a:t>
            </a:r>
            <a:r>
              <a:rPr lang="en-US" dirty="0">
                <a:hlinkClick r:id="rId7"/>
              </a:rPr>
              <a:t>http://www.microsoft.com/en-us/download/confirmation.aspx?id=20958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What is the difference </a:t>
            </a:r>
            <a:r>
              <a:rPr lang="en-US" sz="3100" b="1" dirty="0" smtClean="0"/>
              <a:t>between </a:t>
            </a:r>
            <a:r>
              <a:rPr lang="en-US" sz="3100" b="1" dirty="0" err="1" smtClean="0"/>
              <a:t>System.Speech.Recognition</a:t>
            </a:r>
            <a:r>
              <a:rPr lang="en-US" sz="3100" b="1" dirty="0" smtClean="0"/>
              <a:t> </a:t>
            </a:r>
            <a:r>
              <a:rPr lang="en-US" sz="3100" b="1" dirty="0"/>
              <a:t>and </a:t>
            </a:r>
            <a:r>
              <a:rPr lang="en-US" sz="3100" b="1" dirty="0" err="1"/>
              <a:t>Microsoft.Speech.Recognition</a:t>
            </a:r>
            <a:r>
              <a:rPr lang="en-US" sz="3100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dirty="0"/>
              <a:t>The short answer is that </a:t>
            </a:r>
            <a:r>
              <a:rPr lang="en-US" dirty="0" err="1"/>
              <a:t>Microsoft.Speech.Recognition</a:t>
            </a:r>
            <a:r>
              <a:rPr lang="en-US" dirty="0"/>
              <a:t> uses the Server version of SAPI, while </a:t>
            </a:r>
            <a:r>
              <a:rPr lang="en-US" dirty="0" err="1"/>
              <a:t>System.Speech.Recognition</a:t>
            </a:r>
            <a:r>
              <a:rPr lang="en-US" dirty="0"/>
              <a:t> uses the Desktop version of SAPI.</a:t>
            </a:r>
          </a:p>
          <a:p>
            <a:endParaRPr lang="en-US" dirty="0"/>
          </a:p>
          <a:p>
            <a:r>
              <a:rPr lang="en-US" dirty="0"/>
              <a:t>The APIs are mostly the same, but the underlying engines are different. Typically, the Server engine is designed to accept telephone-quality audio for command &amp; control applications; the Desktop engine is designed to accept higher-quality audio for both command &amp; control and dictation applications.</a:t>
            </a:r>
          </a:p>
          <a:p>
            <a:endParaRPr lang="en-US" dirty="0"/>
          </a:p>
          <a:p>
            <a:r>
              <a:rPr lang="en-US" dirty="0"/>
              <a:t>You can use </a:t>
            </a:r>
            <a:r>
              <a:rPr lang="en-US" dirty="0" err="1"/>
              <a:t>System.Speech.Recognition</a:t>
            </a:r>
            <a:r>
              <a:rPr lang="en-US" dirty="0"/>
              <a:t> on a server OS, but it's not designed to scale nearly as well as </a:t>
            </a:r>
            <a:r>
              <a:rPr lang="en-US" dirty="0" err="1"/>
              <a:t>Microsoft.Speech.Recognition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differences are that the Server engine won't need training, and will work with lower-quality audio, but will have a lower recognition quality than the Desktop engine.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7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Lync is a great tool for communication and collaboration across various business units. It offers a wide variety of capabilities including conferencing. Lync conferences allows users to have application sharing, IM chats and video sharing during the meeting. </a:t>
            </a:r>
            <a:r>
              <a:rPr lang="en-US" dirty="0">
                <a:solidFill>
                  <a:srgbClr val="FF0000"/>
                </a:solidFill>
              </a:rPr>
              <a:t>But do you know whether a visually impaired person be able to see the instant messages that is coming across the meeting</a:t>
            </a:r>
            <a:r>
              <a:rPr lang="en-US" dirty="0"/>
              <a:t>? </a:t>
            </a:r>
            <a:r>
              <a:rPr lang="en-US" dirty="0">
                <a:solidFill>
                  <a:srgbClr val="7030A0"/>
                </a:solidFill>
              </a:rPr>
              <a:t>Or will a hearing impaired person be able to hear what is discussed in the meetings</a:t>
            </a:r>
            <a:r>
              <a:rPr lang="en-US" dirty="0"/>
              <a:t>? </a:t>
            </a:r>
            <a:r>
              <a:rPr lang="en-US" dirty="0">
                <a:solidFill>
                  <a:srgbClr val="0070C0"/>
                </a:solidFill>
              </a:rPr>
              <a:t>Or would it simply be nice to have a live-generated transcript of a current or past meeting to review what was discussed</a:t>
            </a:r>
            <a:r>
              <a:rPr lang="en-US" dirty="0"/>
              <a:t>? Lync Meeting Transcript is created with the aim of helping Lync users to the generates real-time transcripts of Lync meetings.</a:t>
            </a:r>
          </a:p>
        </p:txBody>
      </p:sp>
    </p:spTree>
    <p:extLst>
      <p:ext uri="{BB962C8B-B14F-4D97-AF65-F5344CB8AC3E}">
        <p14:creationId xmlns:p14="http://schemas.microsoft.com/office/powerpoint/2010/main" val="378076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Add-in productivity tool for conferences</a:t>
            </a:r>
          </a:p>
          <a:p>
            <a:pPr lvl="1"/>
            <a:r>
              <a:rPr lang="en-US" dirty="0" smtClean="0"/>
              <a:t>For “live” conferences, Allows late-joining participants to see what has been discussed so far</a:t>
            </a:r>
          </a:p>
          <a:p>
            <a:pPr lvl="1"/>
            <a:r>
              <a:rPr lang="en-US" dirty="0" smtClean="0"/>
              <a:t>For past conferences, allows participants to review the transcript of what was covered in the meeting</a:t>
            </a:r>
          </a:p>
          <a:p>
            <a:r>
              <a:rPr lang="en-US" dirty="0" smtClean="0"/>
              <a:t>Accessibility tool for hearing impaired</a:t>
            </a:r>
          </a:p>
          <a:p>
            <a:pPr lvl="1"/>
            <a:r>
              <a:rPr lang="en-US" dirty="0" smtClean="0"/>
              <a:t>Real-time transcript of spoken content during conference</a:t>
            </a:r>
          </a:p>
          <a:p>
            <a:r>
              <a:rPr lang="en-US" dirty="0" smtClean="0"/>
              <a:t>Diagnostic Tool</a:t>
            </a:r>
          </a:p>
          <a:p>
            <a:pPr lvl="1"/>
            <a:r>
              <a:rPr lang="en-US" dirty="0" smtClean="0"/>
              <a:t>Captures and records “important” events on Conversation/</a:t>
            </a:r>
            <a:r>
              <a:rPr lang="en-US" dirty="0" err="1" smtClean="0"/>
              <a:t>ConferenceSession</a:t>
            </a:r>
            <a:r>
              <a:rPr lang="en-US" dirty="0" smtClean="0"/>
              <a:t>, </a:t>
            </a:r>
            <a:r>
              <a:rPr lang="en-US" dirty="0" err="1" smtClean="0"/>
              <a:t>ConversationParticipants</a:t>
            </a:r>
            <a:r>
              <a:rPr lang="en-US" dirty="0" smtClean="0"/>
              <a:t>, Call, and Flow in Meeting Transcript</a:t>
            </a:r>
          </a:p>
          <a:p>
            <a:pPr lvl="1"/>
            <a:r>
              <a:rPr lang="en-US" dirty="0" smtClean="0"/>
              <a:t>Could be useful for troubleshooting/diagnosing call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0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7437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Lync Meeting Recorder</a:t>
            </a:r>
          </a:p>
          <a:p>
            <a:pPr lvl="1"/>
            <a:r>
              <a:rPr lang="en-US" dirty="0" smtClean="0"/>
              <a:t>Allows client-side recording of Lync Meetings</a:t>
            </a:r>
          </a:p>
          <a:p>
            <a:pPr lvl="1"/>
            <a:r>
              <a:rPr lang="en-US" dirty="0" smtClean="0"/>
              <a:t>Limitations: </a:t>
            </a:r>
          </a:p>
          <a:p>
            <a:pPr lvl="2"/>
            <a:r>
              <a:rPr lang="en-US" dirty="0" smtClean="0"/>
              <a:t>Requires participants to start/stop recording upfront</a:t>
            </a:r>
          </a:p>
          <a:p>
            <a:pPr lvl="2"/>
            <a:r>
              <a:rPr lang="en-US" dirty="0" smtClean="0"/>
              <a:t>Recording file is a “black box”. Need to watch the entire recording to see what was covered</a:t>
            </a:r>
          </a:p>
          <a:p>
            <a:r>
              <a:rPr lang="en-US" dirty="0" smtClean="0"/>
              <a:t>IVR Applications</a:t>
            </a:r>
          </a:p>
          <a:p>
            <a:pPr lvl="1"/>
            <a:r>
              <a:rPr lang="en-US" dirty="0" smtClean="0"/>
              <a:t>Call center applications using UCMA 4.0 SDK</a:t>
            </a:r>
          </a:p>
          <a:p>
            <a:pPr lvl="1"/>
            <a:r>
              <a:rPr lang="en-US" dirty="0" smtClean="0"/>
              <a:t>Limitations:</a:t>
            </a:r>
          </a:p>
          <a:p>
            <a:pPr lvl="2"/>
            <a:r>
              <a:rPr lang="en-US" dirty="0" smtClean="0"/>
              <a:t>Requires upfront training of Speech Recognition Engine (via grammar files)</a:t>
            </a:r>
          </a:p>
          <a:p>
            <a:pPr lvl="2"/>
            <a:r>
              <a:rPr lang="en-US" dirty="0" smtClean="0"/>
              <a:t>Grammar files contain a finite set of recognizable words (not scalable for full conference translation)</a:t>
            </a:r>
          </a:p>
          <a:p>
            <a:r>
              <a:rPr lang="en-US" dirty="0" smtClean="0">
                <a:hlinkClick r:id="rId2"/>
              </a:rPr>
              <a:t>Lync Client Application with Bing Translator Service </a:t>
            </a:r>
            <a:endParaRPr lang="en-US" dirty="0" smtClean="0"/>
          </a:p>
          <a:p>
            <a:pPr lvl="1"/>
            <a:r>
              <a:rPr lang="en-US" dirty="0" smtClean="0"/>
              <a:t>Lync client add-in tool that translates Instant Messages into desired language via Bing Translator Service</a:t>
            </a:r>
          </a:p>
          <a:p>
            <a:pPr lvl="1"/>
            <a:r>
              <a:rPr lang="en-US" dirty="0" smtClean="0"/>
              <a:t>Limitations:</a:t>
            </a:r>
          </a:p>
          <a:p>
            <a:pPr lvl="2"/>
            <a:r>
              <a:rPr lang="en-US" dirty="0" err="1" smtClean="0"/>
              <a:t>InstantMessaging</a:t>
            </a:r>
            <a:r>
              <a:rPr lang="en-US" dirty="0" smtClean="0"/>
              <a:t> modality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6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bot application that accepts incoming calls or conference invites and joins as a trusted user endpoint</a:t>
            </a:r>
          </a:p>
          <a:p>
            <a:pPr lvl="1"/>
            <a:r>
              <a:rPr lang="en-US" dirty="0" smtClean="0"/>
              <a:t>Subscribes to events on Conversation/Conference (i.e. user joins/leaves, modality change, state changes)</a:t>
            </a:r>
          </a:p>
          <a:p>
            <a:pPr lvl="1"/>
            <a:r>
              <a:rPr lang="en-US" dirty="0" smtClean="0"/>
              <a:t>Subscribes to events on each </a:t>
            </a:r>
            <a:r>
              <a:rPr lang="en-US" dirty="0" err="1" smtClean="0"/>
              <a:t>ConversationParticipant</a:t>
            </a:r>
            <a:r>
              <a:rPr lang="en-US" dirty="0" smtClean="0"/>
              <a:t> (i.e. participant property changes)</a:t>
            </a:r>
            <a:endParaRPr lang="en-US" dirty="0" smtClean="0"/>
          </a:p>
          <a:p>
            <a:pPr lvl="1"/>
            <a:r>
              <a:rPr lang="en-US" dirty="0" smtClean="0"/>
              <a:t>Subscribes to Call/Flow events on each active modality (state change, message received, speech detected)</a:t>
            </a:r>
          </a:p>
          <a:p>
            <a:pPr lvl="2"/>
            <a:r>
              <a:rPr lang="en-US" dirty="0" smtClean="0"/>
              <a:t>Supported modalities: </a:t>
            </a:r>
            <a:r>
              <a:rPr lang="en-US" dirty="0" err="1" smtClean="0"/>
              <a:t>AudioVideo</a:t>
            </a:r>
            <a:r>
              <a:rPr lang="en-US" dirty="0" smtClean="0"/>
              <a:t>, </a:t>
            </a:r>
            <a:r>
              <a:rPr lang="en-US" dirty="0" err="1" smtClean="0"/>
              <a:t>InstantMessaging</a:t>
            </a:r>
            <a:endParaRPr lang="en-US" dirty="0" smtClean="0"/>
          </a:p>
          <a:p>
            <a:pPr lvl="1"/>
            <a:r>
              <a:rPr lang="en-US" dirty="0" smtClean="0"/>
              <a:t>Generates messages for raised events and records as item in </a:t>
            </a:r>
            <a:r>
              <a:rPr lang="en-US" dirty="0" err="1" smtClean="0"/>
              <a:t>MeetingTranscript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84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Speech Recognition Engine attached to the active (dominant speaker) </a:t>
            </a:r>
            <a:r>
              <a:rPr lang="en-US" dirty="0" err="1"/>
              <a:t>AudioVideoFlow</a:t>
            </a:r>
            <a:r>
              <a:rPr lang="en-US" dirty="0"/>
              <a:t> that attempts to recognize when speech is detected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Microsoft.Speech.dll</a:t>
            </a:r>
          </a:p>
          <a:p>
            <a:pPr lvl="1"/>
            <a:r>
              <a:rPr lang="en-US" dirty="0" smtClean="0"/>
              <a:t>Speech server </a:t>
            </a:r>
            <a:r>
              <a:rPr lang="en-US" dirty="0"/>
              <a:t>engine is designed to accept telephone-quality audio for command &amp; control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Scales better than Desktop counterpart (System.Speech.dll)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985" y="0"/>
            <a:ext cx="8740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2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336" y="0"/>
            <a:ext cx="8987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0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0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1231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Lync Meeting Transcript </vt:lpstr>
      <vt:lpstr>Motivation</vt:lpstr>
      <vt:lpstr>Motivation</vt:lpstr>
      <vt:lpstr>Related Work</vt:lpstr>
      <vt:lpstr>Approach</vt:lpstr>
      <vt:lpstr>Speech Recognition</vt:lpstr>
      <vt:lpstr>PowerPoint Presentation</vt:lpstr>
      <vt:lpstr>PowerPoint Presentation</vt:lpstr>
      <vt:lpstr>Demo</vt:lpstr>
      <vt:lpstr>Sample BotApplication Output Transcript:</vt:lpstr>
      <vt:lpstr>Conclusions &amp; Future Work</vt:lpstr>
      <vt:lpstr>Asking fewer things from life is actually a very powerful strategy for dealing with an adversarial world.</vt:lpstr>
      <vt:lpstr>Resources</vt:lpstr>
      <vt:lpstr>Documentation</vt:lpstr>
      <vt:lpstr>Downloads</vt:lpstr>
      <vt:lpstr>What is the difference between System.Speech.Recognition and Microsoft.Speech.Recognition?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Luber</dc:creator>
  <cp:lastModifiedBy>Samantha Luber</cp:lastModifiedBy>
  <cp:revision>96</cp:revision>
  <dcterms:created xsi:type="dcterms:W3CDTF">2014-10-14T20:20:27Z</dcterms:created>
  <dcterms:modified xsi:type="dcterms:W3CDTF">2014-11-14T19:53:49Z</dcterms:modified>
</cp:coreProperties>
</file>