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0" r:id="rId5"/>
    <p:sldId id="261" r:id="rId6"/>
    <p:sldId id="262" r:id="rId7"/>
    <p:sldId id="269" r:id="rId8"/>
    <p:sldId id="257" r:id="rId9"/>
    <p:sldId id="258" r:id="rId10"/>
    <p:sldId id="265" r:id="rId11"/>
    <p:sldId id="259" r:id="rId12"/>
    <p:sldId id="264" r:id="rId13"/>
    <p:sldId id="26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DC32-3F6B-4FDD-8EE3-3A305039A0F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B3D3-B9A2-4E3C-8CD5-5DE0CE07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speak/archive/2010/03/30/microsoft-server-speech-platform-10-1-released-sr-and-tts-in-26-languages.aspx" TargetMode="External"/><Relationship Id="rId13" Type="http://schemas.openxmlformats.org/officeDocument/2006/relationships/hyperlink" Target="http://msdn.microsoft.com/en-us/library/dd167835(v=office.13).aspx" TargetMode="External"/><Relationship Id="rId3" Type="http://schemas.openxmlformats.org/officeDocument/2006/relationships/hyperlink" Target="https://github.com/saluber/LyncMeetingTranscript/" TargetMode="External"/><Relationship Id="rId7" Type="http://schemas.openxmlformats.org/officeDocument/2006/relationships/hyperlink" Target="http://msdn.microsoft.com/en-us/library/dd266409(v=office.13).aspx" TargetMode="External"/><Relationship Id="rId12" Type="http://schemas.openxmlformats.org/officeDocument/2006/relationships/hyperlink" Target="http://msdn.microsoft.com/en-us/library/dd266409(office.13).aspx" TargetMode="External"/><Relationship Id="rId2" Type="http://schemas.openxmlformats.org/officeDocument/2006/relationships/hyperlink" Target="http://aka.ms/CommS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magazine/cc163663.aspx" TargetMode="External"/><Relationship Id="rId11" Type="http://schemas.openxmlformats.org/officeDocument/2006/relationships/hyperlink" Target="http://msdn.microsoft.com/en-us/library/dd130175(office.13).aspx" TargetMode="External"/><Relationship Id="rId5" Type="http://schemas.openxmlformats.org/officeDocument/2006/relationships/hyperlink" Target="http://www.microsoft.com/downloads/en/details.aspx?FamilyID=1b1604d3-4f66-4241-9a21-90a294a5c9a4" TargetMode="External"/><Relationship Id="rId10" Type="http://schemas.openxmlformats.org/officeDocument/2006/relationships/hyperlink" Target="http://msdn.microsoft.com/en-us/library/dd253291(office.13).aspx" TargetMode="External"/><Relationship Id="rId4" Type="http://schemas.openxmlformats.org/officeDocument/2006/relationships/hyperlink" Target="http://msdn.microsoft.com/en-us/library/office/hh347320(v=office.14).aspx" TargetMode="External"/><Relationship Id="rId9" Type="http://schemas.openxmlformats.org/officeDocument/2006/relationships/hyperlink" Target="http://msdn.microsoft.com/en-us/library/hh304450(v=office.13)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0986" TargetMode="External"/><Relationship Id="rId7" Type="http://schemas.openxmlformats.org/officeDocument/2006/relationships/hyperlink" Target="http://www.microsoft.com/en-us/download/confirmation.aspx?id=20958" TargetMode="External"/><Relationship Id="rId2" Type="http://schemas.openxmlformats.org/officeDocument/2006/relationships/hyperlink" Target="http://www.visualstudio.com/downloads/download-visual-studio-v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us/download/details.aspx?id=10566" TargetMode="External"/><Relationship Id="rId5" Type="http://schemas.openxmlformats.org/officeDocument/2006/relationships/hyperlink" Target="http://www.microsoft.com/en-us/download/confirmation.aspx?id=19549" TargetMode="External"/><Relationship Id="rId4" Type="http://schemas.openxmlformats.org/officeDocument/2006/relationships/hyperlink" Target="http://www.microsoft.com/en-us/download/details.aspx?id=313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Lync-2013-Translate-a-a849e5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Lync Meeting Transcript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Real-time transcripts of Lync meetings</a:t>
            </a:r>
          </a:p>
        </p:txBody>
      </p:sp>
    </p:spTree>
    <p:extLst>
      <p:ext uri="{BB962C8B-B14F-4D97-AF65-F5344CB8AC3E}">
        <p14:creationId xmlns:p14="http://schemas.microsoft.com/office/powerpoint/2010/main" val="1874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ots </a:t>
            </a:r>
            <a:r>
              <a:rPr lang="en-US" dirty="0"/>
              <a:t>in </a:t>
            </a:r>
            <a:r>
              <a:rPr lang="en-US" dirty="0" err="1"/>
              <a:t>AVconf</a:t>
            </a:r>
            <a:r>
              <a:rPr lang="en-US" dirty="0"/>
              <a:t> doing talking and sharing</a:t>
            </a:r>
          </a:p>
        </p:txBody>
      </p:sp>
    </p:spTree>
    <p:extLst>
      <p:ext uri="{BB962C8B-B14F-4D97-AF65-F5344CB8AC3E}">
        <p14:creationId xmlns:p14="http://schemas.microsoft.com/office/powerpoint/2010/main" val="2070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BotApplication</a:t>
            </a:r>
            <a:r>
              <a:rPr lang="en-US" dirty="0"/>
              <a:t> </a:t>
            </a:r>
            <a:r>
              <a:rPr lang="en-US" dirty="0" smtClean="0"/>
              <a:t>Output Transcript: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Asking fewer things from life is actually a very powerful strategy for dealing with an </a:t>
            </a:r>
            <a:r>
              <a:rPr lang="en-US" dirty="0" smtClean="0"/>
              <a:t>adversarial </a:t>
            </a:r>
            <a:r>
              <a:rPr lang="en-US" dirty="0"/>
              <a:t>world.</a:t>
            </a:r>
          </a:p>
        </p:txBody>
      </p:sp>
    </p:spTree>
    <p:extLst>
      <p:ext uri="{BB962C8B-B14F-4D97-AF65-F5344CB8AC3E}">
        <p14:creationId xmlns:p14="http://schemas.microsoft.com/office/powerpoint/2010/main" val="1946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Skype </a:t>
            </a:r>
            <a:r>
              <a:rPr lang="en-US" dirty="0" err="1" smtClean="0"/>
              <a:t>Comm</a:t>
            </a:r>
            <a:r>
              <a:rPr lang="en-US" dirty="0" smtClean="0"/>
              <a:t> Fair Project </a:t>
            </a:r>
            <a:r>
              <a:rPr lang="en-US" dirty="0" err="1" smtClean="0"/>
              <a:t>Site: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://aka.ms/</a:t>
            </a:r>
            <a:r>
              <a:rPr lang="en-US" dirty="0" err="1">
                <a:hlinkClick r:id="rId2"/>
              </a:rPr>
              <a:t>CommSF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https://github.com/saluber/LyncMeetingTranscript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UCMA 3.0 </a:t>
            </a:r>
            <a:r>
              <a:rPr lang="en-US" dirty="0"/>
              <a:t>General Reference: </a:t>
            </a:r>
            <a:r>
              <a:rPr lang="en-US" dirty="0">
                <a:hlinkClick r:id="rId4"/>
              </a:rPr>
              <a:t>http://msdn.microsoft.com/en-us/library/office/hh347320(v=office.14).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complete SDK for the Microsoft Server Speech Platform 10.2 version is available at </a:t>
            </a:r>
            <a:r>
              <a:rPr lang="en-US" dirty="0">
                <a:hlinkClick r:id="rId5"/>
              </a:rPr>
              <a:t>http://www.microsoft.com/downloads/en/details.aspx?FamilyID=1b1604d3-4f66-4241-9a21-90a294a5c9a4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msdn.microsoft.com/en-us/magazine/cc163663.aspx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UCMA Managed API 2.0 Speech SDK Documentation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Microsoft Server Speech Platform 10.1 </a:t>
            </a:r>
            <a:r>
              <a:rPr lang="en-US" dirty="0" smtClean="0"/>
              <a:t>(Runtime, Language packs, and Server SDK)</a:t>
            </a:r>
          </a:p>
          <a:p>
            <a:r>
              <a:rPr lang="en-US" dirty="0" smtClean="0">
                <a:hlinkClick r:id="rId9"/>
              </a:rPr>
              <a:t>UCMA Managed API 2.0 Core SDK Documentation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UCMA 2.0 Core SDK Documentation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UCMA 2.0 Workflow SDK Documentation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UCMA 2.0 Speech SDK Documentation</a:t>
            </a:r>
            <a:endParaRPr lang="en-US" dirty="0" smtClean="0"/>
          </a:p>
          <a:p>
            <a:pPr lvl="1"/>
            <a:r>
              <a:rPr lang="en-US" dirty="0" smtClean="0"/>
              <a:t>Speech </a:t>
            </a:r>
            <a:r>
              <a:rPr lang="en-US" dirty="0"/>
              <a:t>Class Library: </a:t>
            </a:r>
            <a:r>
              <a:rPr lang="en-US" dirty="0">
                <a:hlinkClick r:id="rId13"/>
              </a:rPr>
              <a:t>http://msdn.microsoft.com/en-us/library/dd167835(v=office.13).</a:t>
            </a:r>
            <a:r>
              <a:rPr lang="en-US" dirty="0" smtClean="0">
                <a:hlinkClick r:id="rId13"/>
              </a:rPr>
              <a:t>aspx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2010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www.visualstudio.com/downloads/download-visual-studio-vs</a:t>
            </a:r>
            <a:endParaRPr lang="en-US" dirty="0" smtClean="0"/>
          </a:p>
          <a:p>
            <a:r>
              <a:rPr lang="en-US" dirty="0" smtClean="0"/>
              <a:t>Microsoft Visual Studio </a:t>
            </a:r>
            <a:r>
              <a:rPr lang="en-US" dirty="0"/>
              <a:t>2008 SP1: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www.microsoft.com/en-us/download/details.aspx?id=10986</a:t>
            </a:r>
            <a:endParaRPr lang="en-US" dirty="0" smtClean="0"/>
          </a:p>
          <a:p>
            <a:r>
              <a:rPr lang="en-US" dirty="0" smtClean="0"/>
              <a:t>Windows SDK for .</a:t>
            </a:r>
            <a:r>
              <a:rPr lang="en-US" dirty="0"/>
              <a:t>NET Framework 3.5 SP1: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www.microsoft.com/en-us/download/details.aspx?id=3138</a:t>
            </a:r>
            <a:endParaRPr lang="en-US" dirty="0" smtClean="0"/>
          </a:p>
          <a:p>
            <a:r>
              <a:rPr lang="en-US" dirty="0"/>
              <a:t>UCMA 2.0 Speech Language Packs: </a:t>
            </a:r>
            <a:r>
              <a:rPr lang="en-US" dirty="0">
                <a:hlinkClick r:id="rId5"/>
              </a:rPr>
              <a:t>http://www.microsoft.com/en-us/download/confirmation.aspx?id=19549</a:t>
            </a:r>
            <a:endParaRPr lang="en-US" dirty="0"/>
          </a:p>
          <a:p>
            <a:r>
              <a:rPr lang="en-US" dirty="0"/>
              <a:t>UCMA 3.0 SDK: </a:t>
            </a:r>
            <a:r>
              <a:rPr lang="en-US" dirty="0">
                <a:hlinkClick r:id="rId6"/>
              </a:rPr>
              <a:t>http://www.microsoft.com/en-us/download/details.aspx?id=10566</a:t>
            </a:r>
            <a:endParaRPr lang="en-US" dirty="0"/>
          </a:p>
          <a:p>
            <a:r>
              <a:rPr lang="en-US" dirty="0"/>
              <a:t>UCMA 3.0 Runtime: </a:t>
            </a:r>
            <a:r>
              <a:rPr lang="en-US" dirty="0">
                <a:hlinkClick r:id="rId7"/>
              </a:rPr>
              <a:t>http://www.microsoft.com/en-us/download/confirmation.aspx?id=20958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Lync is a great tool for communication and collaboration across various business units. It offers a wide variety of capabilities including conferencing. Lync conferences allows users to have application sharing, IM chats and video sharing during the meeting. </a:t>
            </a:r>
            <a:r>
              <a:rPr lang="en-US" dirty="0">
                <a:solidFill>
                  <a:srgbClr val="FF0000"/>
                </a:solidFill>
              </a:rPr>
              <a:t>But do you know whether a visually impaired person be able to see the instant messages that is coming across the meeting</a:t>
            </a:r>
            <a:r>
              <a:rPr lang="en-US" dirty="0"/>
              <a:t>? </a:t>
            </a:r>
            <a:r>
              <a:rPr lang="en-US" dirty="0">
                <a:solidFill>
                  <a:srgbClr val="7030A0"/>
                </a:solidFill>
              </a:rPr>
              <a:t>Or will a hearing impaired person be able to hear what is discussed in the meetings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Or would it simply be nice to have a live-generated transcript of a current or past meeting to review what was discussed</a:t>
            </a:r>
            <a:r>
              <a:rPr lang="en-US" dirty="0"/>
              <a:t>? Lync Meeting Transcript is created with the aim of helping Lync users to the generates real-time transcripts of Lync meetings.</a:t>
            </a:r>
          </a:p>
        </p:txBody>
      </p:sp>
    </p:spTree>
    <p:extLst>
      <p:ext uri="{BB962C8B-B14F-4D97-AF65-F5344CB8AC3E}">
        <p14:creationId xmlns:p14="http://schemas.microsoft.com/office/powerpoint/2010/main" val="37807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Add-in productivity tool for conferences</a:t>
            </a:r>
          </a:p>
          <a:p>
            <a:pPr lvl="1"/>
            <a:r>
              <a:rPr lang="en-US" dirty="0" smtClean="0"/>
              <a:t>For “live” conferences, Allows late-joining participants to see what has been discussed so far</a:t>
            </a:r>
          </a:p>
          <a:p>
            <a:pPr lvl="1"/>
            <a:r>
              <a:rPr lang="en-US" dirty="0" smtClean="0"/>
              <a:t>For past conferences, allows participants to review the transcript of what was covered in the meeting</a:t>
            </a:r>
          </a:p>
          <a:p>
            <a:r>
              <a:rPr lang="en-US" dirty="0" smtClean="0"/>
              <a:t>Accessibility tool for hearing impaired</a:t>
            </a:r>
          </a:p>
          <a:p>
            <a:pPr lvl="1"/>
            <a:r>
              <a:rPr lang="en-US" dirty="0" smtClean="0"/>
              <a:t>Real-time transcript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6"/>
            <a:ext cx="10515600" cy="4351338"/>
          </a:xfrm>
        </p:spPr>
        <p:txBody>
          <a:bodyPr/>
          <a:lstStyle/>
          <a:p>
            <a:r>
              <a:rPr lang="en-US" dirty="0" smtClean="0"/>
              <a:t>Lync Meeting Recorder</a:t>
            </a:r>
          </a:p>
          <a:p>
            <a:pPr lvl="1"/>
            <a:r>
              <a:rPr lang="en-US" dirty="0" smtClean="0"/>
              <a:t>Allows client-side recording of Lync Meetings</a:t>
            </a:r>
          </a:p>
          <a:p>
            <a:pPr lvl="1"/>
            <a:r>
              <a:rPr lang="en-US" dirty="0" smtClean="0"/>
              <a:t>Limitations: </a:t>
            </a:r>
          </a:p>
          <a:p>
            <a:pPr lvl="2"/>
            <a:r>
              <a:rPr lang="en-US" dirty="0" smtClean="0"/>
              <a:t>Requires participants to start/stop recording upfront</a:t>
            </a:r>
          </a:p>
          <a:p>
            <a:pPr lvl="2"/>
            <a:r>
              <a:rPr lang="en-US" dirty="0" smtClean="0"/>
              <a:t>No</a:t>
            </a:r>
          </a:p>
          <a:p>
            <a:r>
              <a:rPr lang="en-US" dirty="0" smtClean="0"/>
              <a:t>IVR Calling Applications </a:t>
            </a:r>
          </a:p>
          <a:p>
            <a:pPr lvl="1"/>
            <a:r>
              <a:rPr lang="en-US" dirty="0" smtClean="0"/>
              <a:t>Limitations: </a:t>
            </a:r>
          </a:p>
          <a:p>
            <a:r>
              <a:rPr lang="en-US" dirty="0" smtClean="0">
                <a:hlinkClick r:id="rId2"/>
              </a:rPr>
              <a:t>Lync Client Application with Bing Translator Service </a:t>
            </a:r>
            <a:endParaRPr lang="en-US" dirty="0" smtClean="0"/>
          </a:p>
          <a:p>
            <a:pPr lvl="1"/>
            <a:r>
              <a:rPr lang="en-US" dirty="0" smtClean="0"/>
              <a:t>Limitations: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bot application that accepts incoming calls or conference invites and joins as a trusted user endpoint</a:t>
            </a:r>
          </a:p>
          <a:p>
            <a:pPr lvl="1"/>
            <a:r>
              <a:rPr lang="en-US" dirty="0" smtClean="0"/>
              <a:t>Subscribes to events on Conversation/Conference (i.e. user joins/leaves, modality change, state changes)</a:t>
            </a:r>
          </a:p>
          <a:p>
            <a:pPr lvl="1"/>
            <a:r>
              <a:rPr lang="en-US" dirty="0" smtClean="0"/>
              <a:t>Subscribes to events on each </a:t>
            </a:r>
            <a:r>
              <a:rPr lang="en-US" dirty="0" err="1" smtClean="0"/>
              <a:t>ConversationParticipant</a:t>
            </a:r>
            <a:r>
              <a:rPr lang="en-US" dirty="0" smtClean="0"/>
              <a:t> (i.e. participant property changes)</a:t>
            </a:r>
            <a:endParaRPr lang="en-US" dirty="0" smtClean="0"/>
          </a:p>
          <a:p>
            <a:pPr lvl="1"/>
            <a:r>
              <a:rPr lang="en-US" dirty="0" smtClean="0"/>
              <a:t>Subscribes to Call/Flow events on each active modality (state change, message received, speech detected)</a:t>
            </a:r>
          </a:p>
          <a:p>
            <a:pPr lvl="2"/>
            <a:r>
              <a:rPr lang="en-US" dirty="0" smtClean="0"/>
              <a:t>Supported modalities: </a:t>
            </a:r>
            <a:r>
              <a:rPr lang="en-US" dirty="0" err="1" smtClean="0"/>
              <a:t>AudioVideo</a:t>
            </a:r>
            <a:r>
              <a:rPr lang="en-US" dirty="0" smtClean="0"/>
              <a:t>, </a:t>
            </a:r>
            <a:r>
              <a:rPr lang="en-US" dirty="0" err="1" smtClean="0"/>
              <a:t>InstantMessaging</a:t>
            </a:r>
            <a:endParaRPr lang="en-US" dirty="0" smtClean="0"/>
          </a:p>
          <a:p>
            <a:pPr lvl="1"/>
            <a:r>
              <a:rPr lang="en-US" dirty="0" smtClean="0"/>
              <a:t>Generates messages for raised events and records as item in </a:t>
            </a:r>
            <a:r>
              <a:rPr lang="en-US" dirty="0" err="1" smtClean="0"/>
              <a:t>MeetingTranscript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Speech Recognition Engine attached to the active (dominant speaker) </a:t>
            </a:r>
            <a:r>
              <a:rPr lang="en-US" dirty="0" err="1"/>
              <a:t>AudioVideoFlow</a:t>
            </a:r>
            <a:r>
              <a:rPr lang="en-US" dirty="0"/>
              <a:t> that attempts to recognize when speech is detected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the difference between </a:t>
            </a:r>
            <a:r>
              <a:rPr lang="en-US" b="1" dirty="0" err="1"/>
              <a:t>System.Speech.Recognition</a:t>
            </a:r>
            <a:r>
              <a:rPr lang="en-US" b="1" dirty="0"/>
              <a:t> and </a:t>
            </a:r>
            <a:r>
              <a:rPr lang="en-US" b="1" dirty="0" err="1"/>
              <a:t>Microsoft.Speech.Recognition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short answer is that </a:t>
            </a:r>
            <a:r>
              <a:rPr lang="en-US" dirty="0" err="1"/>
              <a:t>Microsoft.Speech.Recognition</a:t>
            </a:r>
            <a:r>
              <a:rPr lang="en-US" dirty="0"/>
              <a:t> uses the Server version of SAPI, while </a:t>
            </a:r>
            <a:r>
              <a:rPr lang="en-US" dirty="0" err="1"/>
              <a:t>System.Speech.Recognition</a:t>
            </a:r>
            <a:r>
              <a:rPr lang="en-US" dirty="0"/>
              <a:t> uses the Desktop version of SAPI.</a:t>
            </a:r>
          </a:p>
          <a:p>
            <a:endParaRPr lang="en-US" dirty="0"/>
          </a:p>
          <a:p>
            <a:r>
              <a:rPr lang="en-US" dirty="0"/>
              <a:t>The APIs are mostly the same, but the underlying engines are different. Typically, the Server engine is designed to accept telephone-quality audio for command &amp; control applications; the Desktop engine is designed to accept higher-quality audio for both command &amp; control and dictation applications.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System.Speech.Recognition</a:t>
            </a:r>
            <a:r>
              <a:rPr lang="en-US" dirty="0"/>
              <a:t> on a server OS, but it's not designed to scale nearly as well as </a:t>
            </a:r>
            <a:r>
              <a:rPr lang="en-US" dirty="0" err="1"/>
              <a:t>Microsoft.Speech.Recognition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differences are that the Server engine won't need training, and will work with lower-quality audio, but will have a lower recognition quality than the Desktop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UCMA application has the following prerequisites:</a:t>
            </a:r>
          </a:p>
          <a:p>
            <a:endParaRPr lang="en-US" dirty="0"/>
          </a:p>
          <a:p>
            <a:r>
              <a:rPr lang="en-US" dirty="0"/>
              <a:t>•Microsoft Office Communications Server 2007 R2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•VC++ 2008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•microsoft.rtc.collaboration.dll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1" y="144966"/>
            <a:ext cx="9701561" cy="64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55" y="176987"/>
            <a:ext cx="8364269" cy="63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662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Lync Meeting Transcript </vt:lpstr>
      <vt:lpstr>Motivation</vt:lpstr>
      <vt:lpstr>Motivation</vt:lpstr>
      <vt:lpstr>Related Work</vt:lpstr>
      <vt:lpstr>Approach</vt:lpstr>
      <vt:lpstr>Speech Recognition</vt:lpstr>
      <vt:lpstr>UCMA</vt:lpstr>
      <vt:lpstr>PowerPoint Presentation</vt:lpstr>
      <vt:lpstr>PowerPoint Presentation</vt:lpstr>
      <vt:lpstr>Demo</vt:lpstr>
      <vt:lpstr>Sample BotApplication Output Transcript:</vt:lpstr>
      <vt:lpstr>Results</vt:lpstr>
      <vt:lpstr>Conclusions &amp; Future Work</vt:lpstr>
      <vt:lpstr>Asking fewer things from life is actually a very powerful strategy for dealing with an adversarial world.</vt:lpstr>
      <vt:lpstr>Resources</vt:lpstr>
      <vt:lpstr>Downloads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Luber</dc:creator>
  <cp:lastModifiedBy>Samantha Luber</cp:lastModifiedBy>
  <cp:revision>55</cp:revision>
  <dcterms:created xsi:type="dcterms:W3CDTF">2014-10-14T20:20:27Z</dcterms:created>
  <dcterms:modified xsi:type="dcterms:W3CDTF">2014-11-14T18:42:18Z</dcterms:modified>
</cp:coreProperties>
</file>