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623" r:id="rId3"/>
    <p:sldId id="645" r:id="rId4"/>
    <p:sldId id="652" r:id="rId5"/>
    <p:sldId id="644" r:id="rId6"/>
    <p:sldId id="653" r:id="rId7"/>
    <p:sldId id="655" r:id="rId8"/>
    <p:sldId id="654" r:id="rId9"/>
    <p:sldId id="647" r:id="rId10"/>
    <p:sldId id="648" r:id="rId11"/>
    <p:sldId id="649" r:id="rId12"/>
    <p:sldId id="650" r:id="rId13"/>
    <p:sldId id="651" r:id="rId14"/>
    <p:sldId id="642" r:id="rId1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5"/>
    <p:restoredTop sz="88942" autoAdjust="0"/>
  </p:normalViewPr>
  <p:slideViewPr>
    <p:cSldViewPr>
      <p:cViewPr varScale="1">
        <p:scale>
          <a:sx n="112" d="100"/>
          <a:sy n="112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08.06.20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Basierend auf den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873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43E8E-C48E-FA49-BD4D-8150A1B5427F}"/>
              </a:ext>
            </a:extLst>
          </p:cNvPr>
          <p:cNvSpPr/>
          <p:nvPr/>
        </p:nvSpPr>
        <p:spPr>
          <a:xfrm>
            <a:off x="4474120" y="3382801"/>
            <a:ext cx="195759" cy="9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www.myheimat.de</a:t>
            </a:r>
            <a:r>
              <a:rPr lang="en-AU" dirty="0"/>
              <a:t>/</a:t>
            </a:r>
            <a:r>
              <a:rPr lang="en-AU" dirty="0" err="1"/>
              <a:t>kiel</a:t>
            </a:r>
            <a:r>
              <a:rPr lang="en-AU" dirty="0"/>
              <a:t>/</a:t>
            </a:r>
            <a:r>
              <a:rPr lang="en-AU" dirty="0" err="1"/>
              <a:t>freizeit</a:t>
            </a:r>
            <a:r>
              <a:rPr lang="en-AU" dirty="0"/>
              <a:t>/verkaufsoffene-sonntage-schleswig-holstein-2013-d2476450.html https://</a:t>
            </a:r>
            <a:r>
              <a:rPr lang="en-AU" dirty="0" err="1"/>
              <a:t>kiel-journal.de</a:t>
            </a:r>
            <a:r>
              <a:rPr lang="en-AU" dirty="0"/>
              <a:t>/</a:t>
            </a:r>
            <a:r>
              <a:rPr lang="en-AU" dirty="0" err="1"/>
              <a:t>fruehlingserwachen</a:t>
            </a:r>
            <a:r>
              <a:rPr lang="en-AU" dirty="0"/>
              <a:t>-</a:t>
            </a:r>
            <a:r>
              <a:rPr lang="en-AU" dirty="0" err="1"/>
              <a:t>mit</a:t>
            </a:r>
            <a:r>
              <a:rPr lang="en-AU" dirty="0"/>
              <a:t>-</a:t>
            </a:r>
            <a:r>
              <a:rPr lang="en-AU" dirty="0" err="1"/>
              <a:t>sonntagsoeffnung</a:t>
            </a:r>
            <a:r>
              <a:rPr lang="en-AU" dirty="0"/>
              <a:t>-in-</a:t>
            </a:r>
            <a:r>
              <a:rPr lang="en-AU" dirty="0" err="1"/>
              <a:t>kiel</a:t>
            </a:r>
            <a:r>
              <a:rPr lang="en-AU" dirty="0"/>
              <a:t>/ </a:t>
            </a:r>
          </a:p>
        </p:txBody>
      </p:sp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46" y="38708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610461" y="1917664"/>
            <a:ext cx="1080000" cy="1324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93546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017696" y="1934942"/>
            <a:ext cx="1080000" cy="135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846961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899593" y="1358161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796935" y="1304846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167053" y="921644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Schulferien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727430" y="91723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Feiertage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899592" y="5487251"/>
            <a:ext cx="311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Bäcker</a:t>
            </a:r>
            <a:r>
              <a:rPr lang="en-GB" sz="1600" dirty="0">
                <a:latin typeface="Helvetica" pitchFamily="2" charset="0"/>
              </a:rPr>
              <a:t> hat </a:t>
            </a:r>
            <a:r>
              <a:rPr lang="en-GB" sz="1400" dirty="0" err="1">
                <a:latin typeface="Helvetica" pitchFamily="2" charset="0"/>
              </a:rPr>
              <a:t>geschlossen</a:t>
            </a:r>
            <a:r>
              <a:rPr lang="en-GB" sz="1600" dirty="0">
                <a:latin typeface="Helvetica" pitchFamily="2" charset="0"/>
              </a:rPr>
              <a:t> (“</a:t>
            </a:r>
            <a:r>
              <a:rPr lang="en-GB" sz="1600" dirty="0" err="1">
                <a:latin typeface="Helvetica" pitchFamily="2" charset="0"/>
              </a:rPr>
              <a:t>dayoff</a:t>
            </a:r>
            <a:r>
              <a:rPr lang="en-GB" sz="1600" dirty="0">
                <a:latin typeface="Helvetica" pitchFamily="2" charset="0"/>
              </a:rPr>
              <a:t>”)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483768" y="5091921"/>
            <a:ext cx="73928" cy="41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5576975" y="5416850"/>
            <a:ext cx="3150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Verlängertes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Wochenende</a:t>
            </a:r>
            <a:r>
              <a:rPr lang="en-GB" sz="1600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4318480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5205196" y="9089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5571565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5670177" y="3720271"/>
            <a:ext cx="3150295" cy="13126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530676" y="1948815"/>
            <a:ext cx="934056" cy="1440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>
            <a:off x="7353528" y="5026650"/>
            <a:ext cx="170800" cy="39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07" y="1946062"/>
            <a:ext cx="977777" cy="144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8048489" y="914843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KiWo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6513309" y="9324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687936" y="1933857"/>
            <a:ext cx="1207018" cy="14427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94" y="1915864"/>
            <a:ext cx="908134" cy="150039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7022733" y="1241862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 flipV="1">
            <a:off x="8386934" y="1288531"/>
            <a:ext cx="241799" cy="44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84"/>
          <a:stretch/>
        </p:blipFill>
        <p:spPr>
          <a:xfrm>
            <a:off x="1547664" y="2521231"/>
            <a:ext cx="4411995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171118" y="876228"/>
            <a:ext cx="2376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3930067" y="1159478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Ende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2742332" y="910151"/>
            <a:ext cx="11877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Wind und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1251253" y="1800522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FE078-FE21-0344-91E2-2A6F54EDA6B0}"/>
              </a:ext>
            </a:extLst>
          </p:cNvPr>
          <p:cNvCxnSpPr>
            <a:cxnSpLocks/>
          </p:cNvCxnSpPr>
          <p:nvPr/>
        </p:nvCxnSpPr>
        <p:spPr>
          <a:xfrm flipV="1">
            <a:off x="3306493" y="1875453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870723-377A-2B45-A8E6-F9EDAF27764E}"/>
              </a:ext>
            </a:extLst>
          </p:cNvPr>
          <p:cNvCxnSpPr>
            <a:cxnSpLocks/>
          </p:cNvCxnSpPr>
          <p:nvPr/>
        </p:nvCxnSpPr>
        <p:spPr>
          <a:xfrm flipV="1">
            <a:off x="5254131" y="1817367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6188052" y="98637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der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6787284" y="1912780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</a:t>
            </a:r>
            <a:br>
              <a:rPr lang="en-GB" sz="2400" dirty="0">
                <a:latin typeface="Helvetica" pitchFamily="2" charset="0"/>
              </a:rPr>
            </a:br>
            <a:r>
              <a:rPr lang="en-GB" sz="2000" dirty="0">
                <a:latin typeface="Helvetica" pitchFamily="2" charset="0"/>
              </a:rPr>
              <a:t>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B07F1-B000-0A4E-ADCE-913E8C6DD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5" b="9827"/>
          <a:stretch/>
        </p:blipFill>
        <p:spPr>
          <a:xfrm>
            <a:off x="9252520" y="1050602"/>
            <a:ext cx="1314698" cy="168343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1AE8AD-1D61-5541-9A10-57772F06E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413119"/>
              </p:ext>
            </p:extLst>
          </p:nvPr>
        </p:nvGraphicFramePr>
        <p:xfrm>
          <a:off x="256464" y="1268760"/>
          <a:ext cx="8676458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152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  <a:gridCol w="1715315">
                  <a:extLst>
                    <a:ext uri="{9D8B030D-6E8A-4147-A177-3AD203B41FA5}">
                      <a16:colId xmlns:a16="http://schemas.microsoft.com/office/drawing/2014/main" val="2005399218"/>
                    </a:ext>
                  </a:extLst>
                </a:gridCol>
                <a:gridCol w="1565487">
                  <a:extLst>
                    <a:ext uri="{9D8B030D-6E8A-4147-A177-3AD203B41FA5}">
                      <a16:colId xmlns:a16="http://schemas.microsoft.com/office/drawing/2014/main" val="1558430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Waren-gruppe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err="1"/>
                        <a:t>Variablen</a:t>
                      </a:r>
                      <a:endParaRPr lang="en-A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Trainings-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r>
                        <a:rPr lang="de-DE" sz="1600" b="1" dirty="0">
                          <a:latin typeface="+mn-lt"/>
                        </a:rPr>
                        <a:t> 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de-DE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>
                          <a:latin typeface="+mn-lt"/>
                        </a:rPr>
                        <a:t>MAPEs des Test-</a:t>
                      </a:r>
                      <a:r>
                        <a:rPr lang="de-DE" sz="1600" b="1" dirty="0" err="1">
                          <a:latin typeface="+mn-lt"/>
                        </a:rPr>
                        <a:t>datensatzes</a:t>
                      </a:r>
                      <a:endParaRPr lang="de-DE" sz="1600" b="1" dirty="0">
                        <a:latin typeface="+mn-lt"/>
                      </a:endParaRPr>
                    </a:p>
                    <a:p>
                      <a:r>
                        <a:rPr lang="de-DE" sz="1600" b="1" dirty="0">
                          <a:latin typeface="+mn-lt"/>
                        </a:rPr>
                        <a:t>(in </a:t>
                      </a:r>
                      <a:r>
                        <a:rPr lang="en-GB" sz="1600" b="1" dirty="0">
                          <a:latin typeface="+mn-lt"/>
                        </a:rPr>
                        <a:t>%)</a:t>
                      </a:r>
                      <a:endParaRPr lang="en-AU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endParaRPr lang="en-AU" sz="16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18,43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20,29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15,17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14,89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19,93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20,95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pPr marL="0" marR="0" lvl="0" indent="0" algn="l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20,68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21,53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2"/>
                          </a:solidFill>
                        </a:rPr>
                        <a:t>Feiertag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en-AU" sz="16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</a:t>
                      </a:r>
                      <a:endParaRPr lang="en-A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14,27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14,37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Wochentag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Jahreszeit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KielerWoche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/>
                        <a:t>+</a:t>
                      </a:r>
                      <a:r>
                        <a:rPr lang="en-AU" sz="1600" dirty="0">
                          <a:solidFill>
                            <a:schemeClr val="accent1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1"/>
                          </a:solidFill>
                        </a:rPr>
                        <a:t>Schulferien</a:t>
                      </a:r>
                      <a:endParaRPr lang="en-AU" sz="1600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AU" sz="1600" dirty="0"/>
                        <a:t>+ </a:t>
                      </a:r>
                      <a:r>
                        <a:rPr lang="en-AU" sz="1600" dirty="0">
                          <a:solidFill>
                            <a:schemeClr val="accent3"/>
                          </a:solidFill>
                        </a:rPr>
                        <a:t>Monat </a:t>
                      </a:r>
                      <a:r>
                        <a:rPr lang="en-AU" sz="1600" dirty="0"/>
                        <a:t>+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Verlängertes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AU" sz="1600" dirty="0" err="1">
                          <a:solidFill>
                            <a:schemeClr val="accent6"/>
                          </a:solidFill>
                        </a:rPr>
                        <a:t>Wochenende</a:t>
                      </a:r>
                      <a:r>
                        <a:rPr lang="en-AU" sz="1600" dirty="0">
                          <a:solidFill>
                            <a:schemeClr val="accent6"/>
                          </a:solidFill>
                        </a:rPr>
                        <a:t> (Mo)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 dirty="0"/>
                        <a:t>37,87</a:t>
                      </a:r>
                      <a:endParaRPr lang="en-AU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 dirty="0"/>
                        <a:t>38,32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F6E8886-F51F-7A44-B945-5171A3820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6172" y="2924944"/>
            <a:ext cx="1587500" cy="1727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E03AB1F-069B-BA48-93CC-89FB93CBA0E5}"/>
              </a:ext>
            </a:extLst>
          </p:cNvPr>
          <p:cNvSpPr/>
          <p:nvPr/>
        </p:nvSpPr>
        <p:spPr>
          <a:xfrm>
            <a:off x="256464" y="908720"/>
            <a:ext cx="467557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b="1" dirty="0" err="1">
                <a:latin typeface="Helvetica" pitchFamily="2" charset="0"/>
              </a:rPr>
              <a:t>Sechs</a:t>
            </a:r>
            <a:r>
              <a:rPr lang="en-GB" sz="1600" b="1" dirty="0">
                <a:latin typeface="Helvetica" pitchFamily="2" charset="0"/>
              </a:rPr>
              <a:t> SVMs </a:t>
            </a:r>
            <a:r>
              <a:rPr lang="en-GB" sz="1600" b="1" dirty="0" err="1">
                <a:latin typeface="Helvetica" pitchFamily="2" charset="0"/>
              </a:rPr>
              <a:t>getrennt</a:t>
            </a:r>
            <a:r>
              <a:rPr lang="en-GB" sz="1600" b="1" dirty="0">
                <a:latin typeface="Helvetica" pitchFamily="2" charset="0"/>
              </a:rPr>
              <a:t> </a:t>
            </a:r>
            <a:r>
              <a:rPr lang="en-GB" sz="1600" b="1" dirty="0" err="1">
                <a:latin typeface="Helvetica" pitchFamily="2" charset="0"/>
              </a:rPr>
              <a:t>nach</a:t>
            </a:r>
            <a:r>
              <a:rPr lang="en-GB" sz="1600" b="1" dirty="0">
                <a:latin typeface="Helvetica" pitchFamily="2" charset="0"/>
              </a:rPr>
              <a:t> </a:t>
            </a:r>
            <a:r>
              <a:rPr lang="en-GB" sz="1600" b="1" dirty="0" err="1">
                <a:latin typeface="Helvetica" pitchFamily="2" charset="0"/>
              </a:rPr>
              <a:t>Warengruppen</a:t>
            </a:r>
            <a:endParaRPr lang="en-GB" sz="1600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6FA427-61C0-3B4A-9785-EF3AF2BD0893}"/>
              </a:ext>
            </a:extLst>
          </p:cNvPr>
          <p:cNvSpPr/>
          <p:nvPr/>
        </p:nvSpPr>
        <p:spPr>
          <a:xfrm>
            <a:off x="237062" y="5785519"/>
            <a:ext cx="59600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Helvetica" pitchFamily="2" charset="0"/>
              </a:rPr>
              <a:t>(MAPE </a:t>
            </a:r>
            <a:r>
              <a:rPr lang="en-GB" sz="1400" dirty="0" err="1">
                <a:latin typeface="Helvetica" pitchFamily="2" charset="0"/>
              </a:rPr>
              <a:t>bei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einer</a:t>
            </a:r>
            <a:r>
              <a:rPr lang="en-GB" sz="1400" dirty="0">
                <a:latin typeface="Helvetica" pitchFamily="2" charset="0"/>
              </a:rPr>
              <a:t> SVM </a:t>
            </a:r>
            <a:r>
              <a:rPr lang="en-GB" sz="1400" dirty="0" err="1">
                <a:latin typeface="Helvetica" pitchFamily="2" charset="0"/>
              </a:rPr>
              <a:t>mit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zusammengefassten</a:t>
            </a:r>
            <a:r>
              <a:rPr lang="en-GB" sz="1400" dirty="0">
                <a:latin typeface="Helvetica" pitchFamily="2" charset="0"/>
              </a:rPr>
              <a:t> </a:t>
            </a:r>
            <a:r>
              <a:rPr lang="en-GB" sz="1400" dirty="0" err="1">
                <a:latin typeface="Helvetica" pitchFamily="2" charset="0"/>
              </a:rPr>
              <a:t>Warengruppen</a:t>
            </a:r>
            <a:r>
              <a:rPr lang="en-GB" sz="1400" dirty="0">
                <a:latin typeface="Helvetica" pitchFamily="2" charset="0"/>
              </a:rPr>
              <a:t>: 25,73 %)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124846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 (</a:t>
            </a:r>
            <a:r>
              <a:rPr lang="en-GB" sz="2400" dirty="0" err="1">
                <a:latin typeface="Helvetica" pitchFamily="2" charset="0"/>
              </a:rPr>
              <a:t>Vorhersage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C99B8EB-6DC3-40C3-AA17-A33786D34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5165"/>
              </p:ext>
            </p:extLst>
          </p:nvPr>
        </p:nvGraphicFramePr>
        <p:xfrm>
          <a:off x="1403648" y="1496646"/>
          <a:ext cx="6480720" cy="3864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20690">
                  <a:extLst>
                    <a:ext uri="{9D8B030D-6E8A-4147-A177-3AD203B41FA5}">
                      <a16:colId xmlns:a16="http://schemas.microsoft.com/office/drawing/2014/main" val="4271733570"/>
                    </a:ext>
                  </a:extLst>
                </a:gridCol>
                <a:gridCol w="3260030">
                  <a:extLst>
                    <a:ext uri="{9D8B030D-6E8A-4147-A177-3AD203B41FA5}">
                      <a16:colId xmlns:a16="http://schemas.microsoft.com/office/drawing/2014/main" val="4168449459"/>
                    </a:ext>
                  </a:extLst>
                </a:gridCol>
              </a:tblGrid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Warengruppe</a:t>
                      </a:r>
                      <a:endParaRPr lang="en-AU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 err="1"/>
                        <a:t>Umsatz</a:t>
                      </a:r>
                      <a:r>
                        <a:rPr lang="en-AU" sz="1800" b="1" dirty="0"/>
                        <a:t>(-</a:t>
                      </a:r>
                      <a:r>
                        <a:rPr lang="en-AU" sz="1800" b="1" dirty="0" err="1"/>
                        <a:t>vorhersage</a:t>
                      </a:r>
                      <a:r>
                        <a:rPr lang="en-AU" sz="1800" b="1" dirty="0"/>
                        <a:t>) [</a:t>
                      </a:r>
                      <a:r>
                        <a:rPr lang="de-DE" sz="1800" b="1" dirty="0"/>
                        <a:t>€</a:t>
                      </a:r>
                      <a:r>
                        <a:rPr lang="en-AU" sz="1800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2903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124.67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599036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398.16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178364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167.4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4714965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1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85.04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431977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285.3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3213471"/>
                  </a:ext>
                </a:extLst>
              </a:tr>
              <a:tr h="552101"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53.05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1576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955</Words>
  <Application>Microsoft Macintosh PowerPoint</Application>
  <PresentationFormat>On-screen Show (4:3)</PresentationFormat>
  <Paragraphs>186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Balkendiagrammen mit Konfidenzintervallen für zwei selbst erstellte Variablen (1/2)</vt:lpstr>
      <vt:lpstr>Balkendiagrammen mit Konfidenzintervallen für zwei selbst erstellte Variablen (2/2)</vt:lpstr>
      <vt:lpstr>Vorstellung des Datensatzes mit den erstellten Variablen</vt:lpstr>
      <vt:lpstr>Vorstellung des Datensatzes mit den erstellten Variablen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(MAPE je Warengruppe und Warengruppenumsätze für den 04.06.2019)</vt:lpstr>
      <vt:lpstr>Link zum Repository</vt:lpstr>
      <vt:lpstr>Danke für Eure Aufmerksamkeit! 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1092</cp:revision>
  <cp:lastPrinted>2020-02-28T11:58:38Z</cp:lastPrinted>
  <dcterms:created xsi:type="dcterms:W3CDTF">2020-01-31T09:07:08Z</dcterms:created>
  <dcterms:modified xsi:type="dcterms:W3CDTF">2020-06-08T12:52:45Z</dcterms:modified>
</cp:coreProperties>
</file>