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623" r:id="rId3"/>
    <p:sldId id="645" r:id="rId4"/>
    <p:sldId id="652" r:id="rId5"/>
    <p:sldId id="644" r:id="rId6"/>
    <p:sldId id="653" r:id="rId7"/>
    <p:sldId id="646" r:id="rId8"/>
    <p:sldId id="654" r:id="rId9"/>
    <p:sldId id="647" r:id="rId10"/>
    <p:sldId id="648" r:id="rId11"/>
    <p:sldId id="649" r:id="rId12"/>
    <p:sldId id="650" r:id="rId13"/>
    <p:sldId id="651" r:id="rId14"/>
    <p:sldId id="642" r:id="rId15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na.ludwig26@outlook.de" initials="s" lastIdx="5" clrIdx="0">
    <p:extLst>
      <p:ext uri="{19B8F6BF-5375-455C-9EA6-DF929625EA0E}">
        <p15:presenceInfo xmlns:p15="http://schemas.microsoft.com/office/powerpoint/2012/main" userId="98a4a68ac6199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6C07E"/>
    <a:srgbClr val="41719A"/>
    <a:srgbClr val="4680A8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/>
    <p:restoredTop sz="88942" autoAdjust="0"/>
  </p:normalViewPr>
  <p:slideViewPr>
    <p:cSldViewPr>
      <p:cViewPr varScale="1">
        <p:scale>
          <a:sx n="59" d="100"/>
          <a:sy n="59" d="100"/>
        </p:scale>
        <p:origin x="14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856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008F-4A3C-4694-A28F-46ED89460412}" type="datetimeFigureOut">
              <a:rPr lang="de-DE" smtClean="0"/>
              <a:pPr/>
              <a:t>08.06.2020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AAF6-6C93-4406-8FFD-B4AB5AA7608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/>
          </a:p>
          <a:p>
            <a:endParaRPr lang="de-DE" dirty="0"/>
          </a:p>
          <a:p>
            <a:r>
              <a:rPr lang="de-DE" dirty="0"/>
              <a:t>1. Hallo zusammen, danke Andreas für die kurze </a:t>
            </a:r>
            <a:r>
              <a:rPr lang="de-DE" dirty="0" err="1"/>
              <a:t>vorstellung</a:t>
            </a:r>
            <a:r>
              <a:rPr lang="de-DE" dirty="0"/>
              <a:t> Ich stelle mich nochmal kurz vorstellen, wobei die meisten mich sicherlich auch schon kennen. </a:t>
            </a:r>
          </a:p>
          <a:p>
            <a:r>
              <a:rPr lang="de-DE" dirty="0"/>
              <a:t>Bin seit letztem Jahr </a:t>
            </a:r>
            <a:r>
              <a:rPr lang="de-DE" dirty="0" err="1"/>
              <a:t>July</a:t>
            </a:r>
            <a:r>
              <a:rPr lang="de-DE" dirty="0"/>
              <a:t> bei Andreas als im Mitglied im Projekt PSA—Sim angestellt und besonders deshalb freue ich mich, meine ersten </a:t>
            </a:r>
            <a:r>
              <a:rPr lang="de-DE" dirty="0" err="1"/>
              <a:t>vrläufigen</a:t>
            </a:r>
            <a:r>
              <a:rPr lang="de-DE" dirty="0"/>
              <a:t>  Forschungsergebnisse hinsichtlich des Themas Logfile-Analyse des computergestützten Lernens und die Problemlösung in der beruflichen Ausbildung mit Ihnen zu teilen und im Nachgang zu diskutieren zu dürfen.</a:t>
            </a:r>
          </a:p>
          <a:p>
            <a:endParaRPr lang="de-DE" dirty="0"/>
          </a:p>
          <a:p>
            <a:r>
              <a:rPr lang="de-DE" dirty="0"/>
              <a:t>2. Für den ein oder anderen wird vor allem der Theorieteil nicht ganz so unbekannt vorkommen. Das liegt daran Michael </a:t>
            </a:r>
            <a:r>
              <a:rPr lang="de-DE" dirty="0" err="1"/>
              <a:t>Bergrab</a:t>
            </a:r>
            <a:r>
              <a:rPr lang="de-DE" dirty="0"/>
              <a:t>, der letztes Mal im </a:t>
            </a:r>
            <a:r>
              <a:rPr lang="de-DE" dirty="0" err="1"/>
              <a:t>Foko</a:t>
            </a:r>
            <a:r>
              <a:rPr lang="de-DE" dirty="0"/>
              <a:t> seine Forschungsergebnisse vorgestellt hat und, ich arbeiten am gleichen Datensatz und dementsprechend gibt es Überschneidungen die kreuzen ähnliche Thematik/ fällt die </a:t>
            </a:r>
            <a:r>
              <a:rPr lang="de-DE" dirty="0" err="1"/>
              <a:t>theoreitsche</a:t>
            </a:r>
            <a:r>
              <a:rPr lang="de-DE" dirty="0"/>
              <a:t> Fundierung sehr </a:t>
            </a:r>
            <a:r>
              <a:rPr lang="de-DE" dirty="0" err="1"/>
              <a:t>ähnlcih</a:t>
            </a:r>
            <a:r>
              <a:rPr lang="de-DE" dirty="0"/>
              <a:t> aus, allerdings teilen sich dann unsere Wege wenn wir zur Methode hinsichtlich </a:t>
            </a:r>
            <a:r>
              <a:rPr lang="de-DE" dirty="0" err="1"/>
              <a:t>LogDatenauswertung</a:t>
            </a:r>
            <a:r>
              <a:rPr lang="de-DE" dirty="0"/>
              <a:t> kommen. Michael ist für die führt eine Sequenzanalyse verantwortlich/durch und ich eine Clusteranalyse.</a:t>
            </a:r>
          </a:p>
          <a:p>
            <a:endParaRPr lang="de-DE" dirty="0"/>
          </a:p>
          <a:p>
            <a:r>
              <a:rPr lang="de-DE" dirty="0"/>
              <a:t>3. Aber auch für die die sich mein </a:t>
            </a:r>
            <a:r>
              <a:rPr lang="de-DE" dirty="0" err="1"/>
              <a:t>SymposiumBeitrag</a:t>
            </a:r>
            <a:r>
              <a:rPr lang="de-DE" dirty="0"/>
              <a:t> in in Antwerpen schon anhören durften/konnten/mussten, gibt es auch noch einmal neue Ergebnisse,</a:t>
            </a:r>
          </a:p>
          <a:p>
            <a:r>
              <a:rPr lang="de-DE" dirty="0"/>
              <a:t>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vortäuschen. </a:t>
            </a:r>
          </a:p>
          <a:p>
            <a:endParaRPr lang="de-DE" dirty="0"/>
          </a:p>
          <a:p>
            <a:r>
              <a:rPr lang="de-DE" dirty="0"/>
              <a:t>was auch so 10 sind, mit dabei waren, 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vortäuschen, es gibt </a:t>
            </a:r>
            <a:r>
              <a:rPr lang="de-DE" dirty="0" err="1"/>
              <a:t>nämlcih</a:t>
            </a:r>
            <a:r>
              <a:rPr lang="de-DE" dirty="0"/>
              <a:t> jetzt eine 4 statt 3 </a:t>
            </a:r>
            <a:r>
              <a:rPr lang="de-DE" dirty="0" err="1"/>
              <a:t>clusterlösung</a:t>
            </a:r>
            <a:r>
              <a:rPr lang="de-DE" dirty="0"/>
              <a:t> und ich kam auch im Nachgang zur Auswertung von den anderen Szenarien.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Ähnlicher Beitrag, sicherlich kommt Ihnen von der </a:t>
            </a:r>
            <a:r>
              <a:rPr lang="de-DE" dirty="0" err="1"/>
              <a:t>Literature</a:t>
            </a:r>
            <a:r>
              <a:rPr lang="de-DE" dirty="0"/>
              <a:t> und dem Theorieteil Teile ähnlich vor, da wir am gleichen Datensatz arbeiten, allerdings teilen sich die Wege wenn wir zur Methode/Datenauswertung kommen.</a:t>
            </a:r>
          </a:p>
          <a:p>
            <a:r>
              <a:rPr lang="de-DE" dirty="0"/>
              <a:t>Anderes Fokus als Michael </a:t>
            </a:r>
            <a:r>
              <a:rPr lang="de-DE" dirty="0" err="1"/>
              <a:t>Bergrab</a:t>
            </a:r>
            <a:r>
              <a:rPr lang="de-DE" dirty="0"/>
              <a:t>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EAP nochmal in </a:t>
            </a:r>
            <a:r>
              <a:rPr lang="de-DE" dirty="0" err="1"/>
              <a:t>cognitive</a:t>
            </a:r>
            <a:r>
              <a:rPr lang="de-DE" dirty="0"/>
              <a:t> und non-</a:t>
            </a:r>
            <a:r>
              <a:rPr lang="de-DE" dirty="0" err="1"/>
              <a:t>cognitiv</a:t>
            </a:r>
            <a:r>
              <a:rPr lang="de-DE" dirty="0"/>
              <a:t> aufgeteilt..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Aber auch für die die sich </a:t>
            </a:r>
            <a:r>
              <a:rPr lang="de-DE" dirty="0" err="1"/>
              <a:t>me</a:t>
            </a:r>
            <a:r>
              <a:rPr lang="de-DE" dirty="0"/>
              <a:t> in Antwerpen schon anhören durften/konnten/mussten, mit dabei waren, 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Wobei ich </a:t>
            </a:r>
            <a:r>
              <a:rPr lang="de-DE" dirty="0" err="1"/>
              <a:t>zugegebn</a:t>
            </a:r>
            <a:r>
              <a:rPr lang="de-DE" dirty="0"/>
              <a:t> muss, die </a:t>
            </a:r>
            <a:r>
              <a:rPr lang="de-DE" dirty="0" err="1"/>
              <a:t>auswertung</a:t>
            </a:r>
            <a:r>
              <a:rPr lang="de-DE" dirty="0"/>
              <a:t> steckt noch in den Kinderschuhen, und </a:t>
            </a:r>
            <a:r>
              <a:rPr lang="de-DE" dirty="0" err="1"/>
              <a:t>vorläufgi</a:t>
            </a:r>
            <a:r>
              <a:rPr lang="de-DE" dirty="0"/>
              <a:t> und exploratives Vorgehen.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23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155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42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6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137C9-0E35-BF46-9B4A-26807D85E2D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76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7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73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9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Basierend auf den Diagrammen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31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tidyr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wetter.csv</a:t>
            </a:r>
            <a:r>
              <a:rPr lang="de-DE" dirty="0"/>
              <a:t>")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mutate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 =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format</a:t>
            </a:r>
            <a:r>
              <a:rPr lang="de-DE" dirty="0"/>
              <a:t>(Datum, "%m")))</a:t>
            </a:r>
          </a:p>
          <a:p>
            <a:endParaRPr lang="de-DE" dirty="0"/>
          </a:p>
          <a:p>
            <a:r>
              <a:rPr lang="de-DE" dirty="0" err="1"/>
              <a:t>wetter</a:t>
            </a:r>
            <a:r>
              <a:rPr lang="de-DE" dirty="0"/>
              <a:t> %&gt;%</a:t>
            </a:r>
          </a:p>
          <a:p>
            <a:r>
              <a:rPr lang="de-DE" dirty="0" err="1"/>
              <a:t>group_by</a:t>
            </a:r>
            <a:r>
              <a:rPr lang="de-DE" dirty="0"/>
              <a:t>(</a:t>
            </a:r>
            <a:r>
              <a:rPr lang="de-DE" dirty="0" err="1"/>
              <a:t>monat</a:t>
            </a:r>
            <a:r>
              <a:rPr lang="de-DE" dirty="0"/>
              <a:t>) %&gt;% </a:t>
            </a:r>
            <a:r>
              <a:rPr lang="de-DE" dirty="0" err="1"/>
              <a:t>summarize</a:t>
            </a:r>
            <a:r>
              <a:rPr lang="de-DE" dirty="0"/>
              <a:t>(</a:t>
            </a:r>
            <a:r>
              <a:rPr lang="de-DE" dirty="0" err="1"/>
              <a:t>mean</a:t>
            </a:r>
            <a:r>
              <a:rPr lang="de-DE" dirty="0"/>
              <a:t>=</a:t>
            </a:r>
            <a:r>
              <a:rPr lang="de-DE" dirty="0" err="1"/>
              <a:t>mean</a:t>
            </a:r>
            <a:r>
              <a:rPr lang="de-DE" dirty="0"/>
              <a:t>(Temperatur)) %&gt;%  </a:t>
            </a:r>
            <a:r>
              <a:rPr lang="de-DE" dirty="0" err="1"/>
              <a:t>write_csv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endParaRPr lang="de-DE" dirty="0"/>
          </a:p>
          <a:p>
            <a:r>
              <a:rPr lang="de-DE" dirty="0" err="1"/>
              <a:t>mean_temperature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r>
              <a:rPr lang="de-DE" dirty="0" err="1"/>
              <a:t>mean_temperature$monat</a:t>
            </a:r>
            <a:r>
              <a:rPr lang="de-DE" dirty="0"/>
              <a:t> &lt;-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mean_temperature$monat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left_join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mean_temperature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wetter$Temp_abweichung</a:t>
            </a:r>
            <a:r>
              <a:rPr lang="de-DE" dirty="0"/>
              <a:t> &lt;- </a:t>
            </a:r>
            <a:r>
              <a:rPr lang="de-DE" dirty="0" err="1"/>
              <a:t>ifelse</a:t>
            </a:r>
            <a:r>
              <a:rPr lang="de-DE" dirty="0"/>
              <a:t>(</a:t>
            </a:r>
            <a:r>
              <a:rPr lang="de-DE" dirty="0" err="1"/>
              <a:t>wetter$mean</a:t>
            </a:r>
            <a:r>
              <a:rPr lang="de-DE" dirty="0"/>
              <a:t> - </a:t>
            </a:r>
            <a:r>
              <a:rPr lang="de-DE" dirty="0" err="1"/>
              <a:t>wetter$Temperatur</a:t>
            </a:r>
            <a:r>
              <a:rPr lang="de-DE" dirty="0"/>
              <a:t> &lt; 5, 1, 0)</a:t>
            </a:r>
          </a:p>
          <a:p>
            <a:r>
              <a:rPr lang="de-DE" dirty="0"/>
              <a:t>```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28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  <a:p>
            <a:endParaRPr lang="de-DE" dirty="0"/>
          </a:p>
          <a:p>
            <a:r>
              <a:rPr lang="en-DE" dirty="0"/>
              <a:t>0.2028854 [1] 0.1489262 [1] 0.2094661 [1] 0.2153079 [1] 0.1436756 [1] 0.3832171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5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07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8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48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614564"/>
          </a:xfrm>
        </p:spPr>
        <p:txBody>
          <a:bodyPr>
            <a:no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9732" y="882422"/>
            <a:ext cx="8229600" cy="52375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65732" y="623731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700"/>
            </a:lvl1pPr>
          </a:lstStyle>
          <a:p>
            <a:fld id="{DEED8D61-E8B6-E041-9D61-71A033DF76C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2" y="6251510"/>
            <a:ext cx="2895600" cy="365125"/>
          </a:xfrm>
        </p:spPr>
        <p:txBody>
          <a:bodyPr/>
          <a:lstStyle>
            <a:lvl1pPr>
              <a:defRPr sz="1700"/>
            </a:lvl1pPr>
          </a:lstStyle>
          <a:p>
            <a:r>
              <a:rPr lang="de-DE"/>
              <a:t>Andreas Rausch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6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7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817124"/>
            <a:ext cx="3008313" cy="61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17124"/>
            <a:ext cx="5111750" cy="53090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9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817123"/>
            <a:ext cx="5486400" cy="3910452"/>
          </a:xfrm>
        </p:spPr>
        <p:txBody>
          <a:bodyPr/>
          <a:lstStyle>
            <a:lvl1pPr marL="0" indent="0">
              <a:buNone/>
              <a:defRPr sz="3200"/>
            </a:lvl1pPr>
            <a:lvl2pPr marL="457088" indent="0">
              <a:buNone/>
              <a:defRPr sz="2800"/>
            </a:lvl2pPr>
            <a:lvl3pPr marL="914174" indent="0">
              <a:buNone/>
              <a:defRPr sz="2400"/>
            </a:lvl3pPr>
            <a:lvl4pPr marL="1371261" indent="0">
              <a:buNone/>
              <a:defRPr sz="2000"/>
            </a:lvl4pPr>
            <a:lvl5pPr marL="1828348" indent="0">
              <a:buNone/>
              <a:defRPr sz="2000"/>
            </a:lvl5pPr>
            <a:lvl6pPr marL="2285434" indent="0">
              <a:buNone/>
              <a:defRPr sz="2000"/>
            </a:lvl6pPr>
            <a:lvl7pPr marL="2742522" indent="0">
              <a:buNone/>
              <a:defRPr sz="2000"/>
            </a:lvl7pPr>
            <a:lvl8pPr marL="3199609" indent="0">
              <a:buNone/>
              <a:defRPr sz="2000"/>
            </a:lvl8pPr>
            <a:lvl9pPr marL="365669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908720"/>
            <a:ext cx="8534400" cy="5030686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211445"/>
            <a:ext cx="2895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Prof. Dr. Andreas Rausch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05600" y="6211444"/>
            <a:ext cx="2133600" cy="365125"/>
          </a:xfrm>
          <a:prstGeom prst="rect">
            <a:avLst/>
          </a:prstGeom>
        </p:spPr>
        <p:txBody>
          <a:bodyPr lIns="80165" tIns="40083" rIns="80165" bIns="40083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6D77C1-41BA-EF46-8C16-0FA5BF305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8" b="12008"/>
          <a:stretch/>
        </p:blipFill>
        <p:spPr>
          <a:xfrm>
            <a:off x="0" y="6085721"/>
            <a:ext cx="2771800" cy="772279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347C5B5-4731-904D-BBB2-CAA9E75D505B}"/>
              </a:ext>
            </a:extLst>
          </p:cNvPr>
          <p:cNvCxnSpPr/>
          <p:nvPr userDrawn="1"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03CE8B68-E88B-BA45-BE7E-042AD4744384}"/>
              </a:ext>
            </a:extLst>
          </p:cNvPr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2" r:id="rId10"/>
  </p:sldLayoutIdLst>
  <p:hf hdr="0" dt="0"/>
  <p:txStyles>
    <p:titleStyle>
      <a:lvl1pPr algn="ctr" defTabSz="45714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45714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58" indent="-285715" algn="l" defTabSz="457144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859" indent="-228571" algn="l" defTabSz="45714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1" algn="l" defTabSz="45714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1" algn="l" defTabSz="45714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EAA6355-B4F2-C34D-90D8-2D7AD823950E}"/>
              </a:ext>
            </a:extLst>
          </p:cNvPr>
          <p:cNvSpPr/>
          <p:nvPr/>
        </p:nvSpPr>
        <p:spPr>
          <a:xfrm>
            <a:off x="0" y="2636912"/>
            <a:ext cx="914400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ADB361-9397-1E4A-B110-8EA9CF345F5D}"/>
              </a:ext>
            </a:extLst>
          </p:cNvPr>
          <p:cNvSpPr txBox="1"/>
          <p:nvPr/>
        </p:nvSpPr>
        <p:spPr>
          <a:xfrm>
            <a:off x="222063" y="251356"/>
            <a:ext cx="86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Opencampus.sh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CF3AF-2F3F-A849-B87D-D81D3352EE62}"/>
              </a:ext>
            </a:extLst>
          </p:cNvPr>
          <p:cNvSpPr txBox="1"/>
          <p:nvPr/>
        </p:nvSpPr>
        <p:spPr>
          <a:xfrm>
            <a:off x="251520" y="1124744"/>
            <a:ext cx="8670417" cy="108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de-DE" sz="2000" dirty="0"/>
          </a:p>
          <a:p>
            <a:pPr algn="ctr"/>
            <a:r>
              <a:rPr lang="de-DE" sz="3600" dirty="0"/>
              <a:t>Einführung in Data Science und maschinelles Lernen mit R	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/>
              <a:t>Team 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6E5558-47C4-7E4D-A4D4-692FCB260DB8}"/>
              </a:ext>
            </a:extLst>
          </p:cNvPr>
          <p:cNvSpPr/>
          <p:nvPr/>
        </p:nvSpPr>
        <p:spPr>
          <a:xfrm>
            <a:off x="1331640" y="4581128"/>
            <a:ext cx="639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 Sabrina Ludwig, </a:t>
            </a:r>
            <a:r>
              <a:rPr lang="en-GB" dirty="0"/>
              <a:t> Manuel Alejandro Pinzon </a:t>
            </a:r>
            <a:r>
              <a:rPr lang="en-GB" dirty="0" err="1"/>
              <a:t>Olejua</a:t>
            </a:r>
            <a:r>
              <a:rPr lang="en-GB" dirty="0"/>
              <a:t>, </a:t>
            </a:r>
            <a:r>
              <a:rPr lang="de-DE" dirty="0"/>
              <a:t>Nicolas Steen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9. Juni 2020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33555A94-6C46-9D4F-8E22-9B153ED2177F}"/>
              </a:ext>
            </a:extLst>
          </p:cNvPr>
          <p:cNvSpPr/>
          <p:nvPr/>
        </p:nvSpPr>
        <p:spPr>
          <a:xfrm>
            <a:off x="5652120" y="6093296"/>
            <a:ext cx="3384376" cy="764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6A64E628-7ED2-D04A-ABE0-3EE0D0616AE2}"/>
              </a:ext>
            </a:extLst>
          </p:cNvPr>
          <p:cNvSpPr/>
          <p:nvPr/>
        </p:nvSpPr>
        <p:spPr>
          <a:xfrm>
            <a:off x="107505" y="6093296"/>
            <a:ext cx="3240359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r>
              <a:rPr lang="en-GB" sz="2800" dirty="0"/>
              <a:t>Link </a:t>
            </a:r>
            <a:r>
              <a:rPr lang="en-GB" sz="2800" dirty="0" err="1"/>
              <a:t>zum</a:t>
            </a:r>
            <a:r>
              <a:rPr lang="en-GB" sz="2800" dirty="0"/>
              <a:t> </a:t>
            </a:r>
            <a:r>
              <a:rPr lang="en-GB" dirty="0">
                <a:latin typeface="Helvetica" pitchFamily="2" charset="0"/>
              </a:rPr>
              <a:t>Repository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93198-39A3-8746-AB99-C55A25DC00B6}"/>
              </a:ext>
            </a:extLst>
          </p:cNvPr>
          <p:cNvSpPr/>
          <p:nvPr/>
        </p:nvSpPr>
        <p:spPr>
          <a:xfrm>
            <a:off x="611560" y="12687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897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98" y="1568088"/>
            <a:ext cx="7920880" cy="761999"/>
          </a:xfrm>
        </p:spPr>
        <p:txBody>
          <a:bodyPr anchor="ctr"/>
          <a:lstStyle/>
          <a:p>
            <a:pPr>
              <a:defRPr/>
            </a:pPr>
            <a:r>
              <a:rPr lang="de-DE" dirty="0"/>
              <a:t>Danke für Eure Aufmerksamkeit!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4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7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13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D65D8-D64B-CD48-A39A-33BEB03E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</a:rPr>
              <a:t>Vielen Dank für Ihre Aufmerksamkeit!</a:t>
            </a:r>
            <a:endParaRPr lang="de-DE" dirty="0">
              <a:solidFill>
                <a:schemeClr val="tx1"/>
              </a:solidFill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endParaRPr lang="en-GB" dirty="0">
              <a:sym typeface="Wingdings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60E984-4CAB-D14D-9485-4818E7E6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61EB-623A-9444-B2C4-76BE8D04A686}" type="slidenum">
              <a:rPr lang="de-DE" smtClean="0"/>
              <a:t>14</a:t>
            </a:fld>
            <a:endParaRPr lang="de-DE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C662DC7C-DEC9-3546-8D9A-6FA0FE1E4595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Agenda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79353-69B2-6346-8784-A1EDF9BA9F89}"/>
              </a:ext>
            </a:extLst>
          </p:cNvPr>
          <p:cNvSpPr/>
          <p:nvPr/>
        </p:nvSpPr>
        <p:spPr>
          <a:xfrm>
            <a:off x="683568" y="1028343"/>
            <a:ext cx="62464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D0D0D"/>
                </a:solidFill>
                <a:latin typeface="Helvetica" pitchFamily="2" charset="0"/>
              </a:rPr>
              <a:t>PROJEKT</a:t>
            </a:r>
          </a:p>
          <a:p>
            <a:r>
              <a:rPr lang="en-GB" dirty="0">
                <a:latin typeface="Helvetica" pitchFamily="2" charset="0"/>
              </a:rPr>
              <a:t> </a:t>
            </a:r>
            <a:r>
              <a:rPr lang="en-GB" dirty="0" err="1">
                <a:latin typeface="Helvetica" pitchFamily="2" charset="0"/>
              </a:rPr>
              <a:t>Powerpoint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Präsentation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Euren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Namen</a:t>
            </a:r>
            <a:r>
              <a:rPr lang="en-GB" dirty="0">
                <a:latin typeface="Helvetica" pitchFamily="2" charset="0"/>
              </a:rPr>
              <a:t> in der </a:t>
            </a:r>
            <a:r>
              <a:rPr lang="en-GB" dirty="0" err="1">
                <a:latin typeface="Helvetica" pitchFamily="2" charset="0"/>
              </a:rPr>
              <a:t>Titelfolie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Vorstellung</a:t>
            </a:r>
            <a:r>
              <a:rPr lang="en-GB" dirty="0">
                <a:latin typeface="Helvetica" pitchFamily="2" charset="0"/>
              </a:rPr>
              <a:t> des </a:t>
            </a:r>
            <a:r>
              <a:rPr lang="en-GB" dirty="0" err="1">
                <a:latin typeface="Helvetica" pitchFamily="2" charset="0"/>
              </a:rPr>
              <a:t>Datensatzes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den </a:t>
            </a:r>
            <a:r>
              <a:rPr lang="en-GB" dirty="0" err="1">
                <a:latin typeface="Helvetica" pitchFamily="2" charset="0"/>
              </a:rPr>
              <a:t>erstellten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Balkendiagrammen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Konfidenzintervallen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zwei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selbst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erstellte</a:t>
            </a:r>
            <a:endParaRPr lang="en-GB" dirty="0">
              <a:latin typeface="Helvetica" pitchFamily="2" charset="0"/>
            </a:endParaRPr>
          </a:p>
          <a:p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einer</a:t>
            </a:r>
            <a:r>
              <a:rPr lang="en-GB" dirty="0">
                <a:latin typeface="Helvetica" pitchFamily="2" charset="0"/>
              </a:rPr>
              <a:t> SVM (MAPE je </a:t>
            </a:r>
            <a:r>
              <a:rPr lang="en-GB" dirty="0" err="1">
                <a:latin typeface="Helvetica" pitchFamily="2" charset="0"/>
              </a:rPr>
              <a:t>Warengruppe</a:t>
            </a:r>
            <a:r>
              <a:rPr lang="en-GB" dirty="0">
                <a:latin typeface="Helvetica" pitchFamily="2" charset="0"/>
              </a:rPr>
              <a:t> und</a:t>
            </a:r>
          </a:p>
          <a:p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neuronalen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Netzes</a:t>
            </a:r>
            <a:r>
              <a:rPr lang="en-GB" dirty="0">
                <a:latin typeface="Helvetica" pitchFamily="2" charset="0"/>
              </a:rPr>
              <a:t> (MAPE je </a:t>
            </a:r>
            <a:r>
              <a:rPr lang="en-GB" dirty="0" err="1">
                <a:latin typeface="Helvetica" pitchFamily="2" charset="0"/>
              </a:rPr>
              <a:t>Warengruppe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und </a:t>
            </a:r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 Repository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0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(1/2)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43E8E-C48E-FA49-BD4D-8150A1B5427F}"/>
              </a:ext>
            </a:extLst>
          </p:cNvPr>
          <p:cNvSpPr/>
          <p:nvPr/>
        </p:nvSpPr>
        <p:spPr>
          <a:xfrm>
            <a:off x="4474120" y="3382801"/>
            <a:ext cx="195759" cy="92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</a:t>
            </a:r>
            <a:r>
              <a:rPr lang="en-AU" dirty="0" err="1"/>
              <a:t>www.myheimat.de</a:t>
            </a:r>
            <a:r>
              <a:rPr lang="en-AU" dirty="0"/>
              <a:t>/</a:t>
            </a:r>
            <a:r>
              <a:rPr lang="en-AU" dirty="0" err="1"/>
              <a:t>kiel</a:t>
            </a:r>
            <a:r>
              <a:rPr lang="en-AU" dirty="0"/>
              <a:t>/</a:t>
            </a:r>
            <a:r>
              <a:rPr lang="en-AU" dirty="0" err="1"/>
              <a:t>freizeit</a:t>
            </a:r>
            <a:r>
              <a:rPr lang="en-AU" dirty="0"/>
              <a:t>/verkaufsoffene-sonntage-schleswig-holstein-2013-d2476450.html https://</a:t>
            </a:r>
            <a:r>
              <a:rPr lang="en-AU" dirty="0" err="1"/>
              <a:t>kiel-journal.de</a:t>
            </a:r>
            <a:r>
              <a:rPr lang="en-AU" dirty="0"/>
              <a:t>/</a:t>
            </a:r>
            <a:r>
              <a:rPr lang="en-AU" dirty="0" err="1"/>
              <a:t>fruehlingserwachen</a:t>
            </a:r>
            <a:r>
              <a:rPr lang="en-AU" dirty="0"/>
              <a:t>-</a:t>
            </a:r>
            <a:r>
              <a:rPr lang="en-AU" dirty="0" err="1"/>
              <a:t>mit</a:t>
            </a:r>
            <a:r>
              <a:rPr lang="en-AU" dirty="0"/>
              <a:t>-</a:t>
            </a:r>
            <a:r>
              <a:rPr lang="en-AU" dirty="0" err="1"/>
              <a:t>sonntagsoeffnung</a:t>
            </a:r>
            <a:r>
              <a:rPr lang="en-AU" dirty="0"/>
              <a:t>-in-</a:t>
            </a:r>
            <a:r>
              <a:rPr lang="en-AU" dirty="0" err="1"/>
              <a:t>kiel</a:t>
            </a:r>
            <a:r>
              <a:rPr lang="en-AU" dirty="0"/>
              <a:t>/ </a:t>
            </a:r>
          </a:p>
        </p:txBody>
      </p:sp>
    </p:spTree>
    <p:extLst>
      <p:ext uri="{BB962C8B-B14F-4D97-AF65-F5344CB8AC3E}">
        <p14:creationId xmlns:p14="http://schemas.microsoft.com/office/powerpoint/2010/main" val="262522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(2/2)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17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46" y="38708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4343F-2C54-5947-9259-FB739403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25"/>
          <a:stretch/>
        </p:blipFill>
        <p:spPr>
          <a:xfrm>
            <a:off x="610461" y="1917664"/>
            <a:ext cx="1080000" cy="1324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A5F36D-72BD-584D-8311-972828B19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5" r="16411"/>
          <a:stretch/>
        </p:blipFill>
        <p:spPr>
          <a:xfrm>
            <a:off x="193546" y="3720271"/>
            <a:ext cx="5222059" cy="1281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47FF7D-C5EF-D842-A26A-D12476A16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6"/>
          <a:stretch/>
        </p:blipFill>
        <p:spPr>
          <a:xfrm>
            <a:off x="2017696" y="1934942"/>
            <a:ext cx="1080000" cy="1356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DC3887-D0C6-F64E-92FE-D3872E96791D}"/>
              </a:ext>
            </a:extLst>
          </p:cNvPr>
          <p:cNvSpPr txBox="1"/>
          <p:nvPr/>
        </p:nvSpPr>
        <p:spPr>
          <a:xfrm>
            <a:off x="-98391" y="846961"/>
            <a:ext cx="217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Frühling</a:t>
            </a:r>
            <a:r>
              <a:rPr lang="en-GB" sz="1600" dirty="0">
                <a:latin typeface="Helvetica" pitchFamily="2" charset="0"/>
              </a:rPr>
              <a:t>, Sommer, Herbst, Winter</a:t>
            </a:r>
            <a:endParaRPr lang="en-AU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39DF2-FE54-CA46-9B85-314B76C8F2C2}"/>
              </a:ext>
            </a:extLst>
          </p:cNvPr>
          <p:cNvCxnSpPr>
            <a:cxnSpLocks/>
          </p:cNvCxnSpPr>
          <p:nvPr/>
        </p:nvCxnSpPr>
        <p:spPr>
          <a:xfrm flipH="1" flipV="1">
            <a:off x="899593" y="1358161"/>
            <a:ext cx="216023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11F1E8-D2F7-A048-BB8A-84B72A409B9E}"/>
              </a:ext>
            </a:extLst>
          </p:cNvPr>
          <p:cNvCxnSpPr>
            <a:cxnSpLocks/>
          </p:cNvCxnSpPr>
          <p:nvPr/>
        </p:nvCxnSpPr>
        <p:spPr>
          <a:xfrm flipV="1">
            <a:off x="2796935" y="1304846"/>
            <a:ext cx="2" cy="430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2A9974-3EC3-0A40-A5F3-19748A7A491A}"/>
              </a:ext>
            </a:extLst>
          </p:cNvPr>
          <p:cNvSpPr txBox="1"/>
          <p:nvPr/>
        </p:nvSpPr>
        <p:spPr>
          <a:xfrm>
            <a:off x="2167053" y="921644"/>
            <a:ext cx="130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Schulferien</a:t>
            </a:r>
            <a:endParaRPr lang="en-AU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8EFB4-A53F-7F48-8F24-88E24404FF14}"/>
              </a:ext>
            </a:extLst>
          </p:cNvPr>
          <p:cNvSpPr txBox="1"/>
          <p:nvPr/>
        </p:nvSpPr>
        <p:spPr>
          <a:xfrm>
            <a:off x="3727430" y="917237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Feiertage</a:t>
            </a:r>
            <a:endParaRPr lang="en-GB" sz="1600" dirty="0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932BC-3523-8B45-B779-3EE7184E2674}"/>
              </a:ext>
            </a:extLst>
          </p:cNvPr>
          <p:cNvSpPr/>
          <p:nvPr/>
        </p:nvSpPr>
        <p:spPr>
          <a:xfrm>
            <a:off x="899592" y="5487251"/>
            <a:ext cx="3111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Bäcker</a:t>
            </a:r>
            <a:r>
              <a:rPr lang="en-GB" sz="1600" dirty="0">
                <a:latin typeface="Helvetica" pitchFamily="2" charset="0"/>
              </a:rPr>
              <a:t> hat </a:t>
            </a:r>
            <a:r>
              <a:rPr lang="en-GB" sz="1400" dirty="0" err="1">
                <a:latin typeface="Helvetica" pitchFamily="2" charset="0"/>
              </a:rPr>
              <a:t>geschlossen</a:t>
            </a:r>
            <a:r>
              <a:rPr lang="en-GB" sz="1600" dirty="0">
                <a:latin typeface="Helvetica" pitchFamily="2" charset="0"/>
              </a:rPr>
              <a:t> (“</a:t>
            </a:r>
            <a:r>
              <a:rPr lang="en-GB" sz="1600" dirty="0" err="1">
                <a:latin typeface="Helvetica" pitchFamily="2" charset="0"/>
              </a:rPr>
              <a:t>dayoff</a:t>
            </a:r>
            <a:r>
              <a:rPr lang="en-GB" sz="1600" dirty="0">
                <a:latin typeface="Helvetica" pitchFamily="2" charset="0"/>
              </a:rPr>
              <a:t>”)</a:t>
            </a:r>
            <a:endParaRPr lang="en-AU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00854-6FCD-3847-A6A7-67C34F1CBD44}"/>
              </a:ext>
            </a:extLst>
          </p:cNvPr>
          <p:cNvCxnSpPr>
            <a:cxnSpLocks/>
          </p:cNvCxnSpPr>
          <p:nvPr/>
        </p:nvCxnSpPr>
        <p:spPr>
          <a:xfrm flipH="1">
            <a:off x="2483768" y="5091921"/>
            <a:ext cx="73928" cy="41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A089B3-CA6E-7247-A3B2-08FDF6574FA3}"/>
              </a:ext>
            </a:extLst>
          </p:cNvPr>
          <p:cNvSpPr txBox="1"/>
          <p:nvPr/>
        </p:nvSpPr>
        <p:spPr>
          <a:xfrm>
            <a:off x="5576975" y="5416850"/>
            <a:ext cx="3150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Verlängertes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Wochenende</a:t>
            </a:r>
            <a:r>
              <a:rPr lang="en-GB" sz="1600" dirty="0">
                <a:latin typeface="Helvetica" pitchFamily="2" charset="0"/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D8C7EE-7485-C74A-9093-EA275A96629C}"/>
              </a:ext>
            </a:extLst>
          </p:cNvPr>
          <p:cNvCxnSpPr>
            <a:cxnSpLocks/>
          </p:cNvCxnSpPr>
          <p:nvPr/>
        </p:nvCxnSpPr>
        <p:spPr>
          <a:xfrm flipV="1">
            <a:off x="4318480" y="1308196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4B4BF-B2A8-A645-A9A3-1E939FC3EE13}"/>
              </a:ext>
            </a:extLst>
          </p:cNvPr>
          <p:cNvSpPr txBox="1"/>
          <p:nvPr/>
        </p:nvSpPr>
        <p:spPr>
          <a:xfrm>
            <a:off x="5205196" y="908910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Helvetica" pitchFamily="2" charset="0"/>
              </a:rPr>
              <a:t>Silvester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478FA3-0F5D-0B4B-B89A-894EBAEEFF84}"/>
              </a:ext>
            </a:extLst>
          </p:cNvPr>
          <p:cNvCxnSpPr>
            <a:cxnSpLocks/>
          </p:cNvCxnSpPr>
          <p:nvPr/>
        </p:nvCxnSpPr>
        <p:spPr>
          <a:xfrm flipV="1">
            <a:off x="5571565" y="1308196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3D305-D236-1F40-9280-1588E46E41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/>
          <a:stretch/>
        </p:blipFill>
        <p:spPr>
          <a:xfrm>
            <a:off x="5670177" y="3720271"/>
            <a:ext cx="3150295" cy="13126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2E1753-2CDF-8449-93A5-CB8E1A0ECA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97"/>
          <a:stretch/>
        </p:blipFill>
        <p:spPr>
          <a:xfrm>
            <a:off x="3530676" y="1948815"/>
            <a:ext cx="934056" cy="14400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BD48B7-71AF-7D40-87C9-A2A05258D37F}"/>
              </a:ext>
            </a:extLst>
          </p:cNvPr>
          <p:cNvCxnSpPr>
            <a:cxnSpLocks/>
          </p:cNvCxnSpPr>
          <p:nvPr/>
        </p:nvCxnSpPr>
        <p:spPr>
          <a:xfrm>
            <a:off x="7353528" y="5026650"/>
            <a:ext cx="170800" cy="39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DC10728F-E828-2446-983E-786808CE9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07" y="1946062"/>
            <a:ext cx="977777" cy="1440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794A9FE-7DFE-D849-8FCE-BC4B7D0FA836}"/>
              </a:ext>
            </a:extLst>
          </p:cNvPr>
          <p:cNvSpPr txBox="1"/>
          <p:nvPr/>
        </p:nvSpPr>
        <p:spPr>
          <a:xfrm>
            <a:off x="8048489" y="914843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KiWo</a:t>
            </a:r>
            <a:endParaRPr lang="en-GB" sz="160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15709-701E-EB4A-927E-330301EABCAC}"/>
              </a:ext>
            </a:extLst>
          </p:cNvPr>
          <p:cNvSpPr txBox="1"/>
          <p:nvPr/>
        </p:nvSpPr>
        <p:spPr>
          <a:xfrm>
            <a:off x="6513309" y="932410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Helvetica" pitchFamily="2" charset="0"/>
              </a:rPr>
              <a:t>Monat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279EA7-C284-C645-A114-8DDBDC073A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"/>
          <a:stretch/>
        </p:blipFill>
        <p:spPr>
          <a:xfrm>
            <a:off x="7687936" y="1933857"/>
            <a:ext cx="1207018" cy="144271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A5927E9-DDF6-9141-8E64-F18FEBB05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94" y="1915864"/>
            <a:ext cx="908134" cy="150039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8E8A35-3D4C-4C4E-BA08-2178157FAC95}"/>
              </a:ext>
            </a:extLst>
          </p:cNvPr>
          <p:cNvCxnSpPr>
            <a:cxnSpLocks/>
          </p:cNvCxnSpPr>
          <p:nvPr/>
        </p:nvCxnSpPr>
        <p:spPr>
          <a:xfrm flipV="1">
            <a:off x="7022733" y="1241862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3E85FC-9A05-F34B-A15E-145B89F6DAB8}"/>
              </a:ext>
            </a:extLst>
          </p:cNvPr>
          <p:cNvCxnSpPr>
            <a:cxnSpLocks/>
          </p:cNvCxnSpPr>
          <p:nvPr/>
        </p:nvCxnSpPr>
        <p:spPr>
          <a:xfrm flipV="1">
            <a:off x="8386934" y="1288531"/>
            <a:ext cx="241799" cy="443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7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60338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0E1D-E31D-0945-8902-AF75A886B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84"/>
          <a:stretch/>
        </p:blipFill>
        <p:spPr>
          <a:xfrm>
            <a:off x="1547664" y="2521231"/>
            <a:ext cx="4411995" cy="14321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9FBB17-4501-DD4D-B472-D24C1A9A2260}"/>
              </a:ext>
            </a:extLst>
          </p:cNvPr>
          <p:cNvSpPr/>
          <p:nvPr/>
        </p:nvSpPr>
        <p:spPr>
          <a:xfrm>
            <a:off x="171118" y="876228"/>
            <a:ext cx="23762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err="1">
                <a:latin typeface="Helvetica" pitchFamily="2" charset="0"/>
              </a:rPr>
              <a:t>Eisig</a:t>
            </a:r>
            <a:r>
              <a:rPr lang="en-GB" sz="1600" dirty="0">
                <a:latin typeface="Helvetica" pitchFamily="2" charset="0"/>
              </a:rPr>
              <a:t> (&lt;0), </a:t>
            </a:r>
            <a:r>
              <a:rPr lang="en-GB" sz="1600" dirty="0" err="1">
                <a:latin typeface="Helvetica" pitchFamily="2" charset="0"/>
              </a:rPr>
              <a:t>kalt</a:t>
            </a:r>
            <a:r>
              <a:rPr lang="en-GB" sz="1600" dirty="0">
                <a:latin typeface="Helvetica" pitchFamily="2" charset="0"/>
              </a:rPr>
              <a:t> (01-10), </a:t>
            </a:r>
            <a:r>
              <a:rPr lang="en-GB" sz="1600" dirty="0" err="1">
                <a:latin typeface="Helvetica" pitchFamily="2" charset="0"/>
              </a:rPr>
              <a:t>moderat</a:t>
            </a:r>
            <a:r>
              <a:rPr lang="en-GB" sz="1600" dirty="0">
                <a:latin typeface="Helvetica" pitchFamily="2" charset="0"/>
              </a:rPr>
              <a:t> (11-20), </a:t>
            </a:r>
            <a:r>
              <a:rPr lang="en-GB" sz="1600" dirty="0" err="1">
                <a:latin typeface="Helvetica" pitchFamily="2" charset="0"/>
              </a:rPr>
              <a:t>sommerlich</a:t>
            </a:r>
            <a:r>
              <a:rPr lang="en-GB" sz="1600" dirty="0">
                <a:latin typeface="Helvetica" pitchFamily="2" charset="0"/>
              </a:rPr>
              <a:t> (21-30), </a:t>
            </a:r>
            <a:r>
              <a:rPr lang="en-GB" sz="1600" dirty="0" err="1">
                <a:latin typeface="Helvetica" pitchFamily="2" charset="0"/>
              </a:rPr>
              <a:t>heiß</a:t>
            </a:r>
            <a:r>
              <a:rPr lang="en-GB" sz="1600" dirty="0">
                <a:latin typeface="Helvetica" pitchFamily="2" charset="0"/>
              </a:rPr>
              <a:t> (&gt;31)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C6EB4C-AB82-7244-A860-40CC8638F0E6}"/>
              </a:ext>
            </a:extLst>
          </p:cNvPr>
          <p:cNvSpPr/>
          <p:nvPr/>
        </p:nvSpPr>
        <p:spPr>
          <a:xfrm>
            <a:off x="3930067" y="1159478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>
                <a:latin typeface="Helvetica" pitchFamily="2" charset="0"/>
              </a:rPr>
              <a:t>Regen und Ende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A687F8-068D-D24F-82A9-405D3113CF73}"/>
              </a:ext>
            </a:extLst>
          </p:cNvPr>
          <p:cNvSpPr/>
          <p:nvPr/>
        </p:nvSpPr>
        <p:spPr>
          <a:xfrm>
            <a:off x="2742332" y="910151"/>
            <a:ext cx="11877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err="1">
                <a:latin typeface="Helvetica" pitchFamily="2" charset="0"/>
              </a:rPr>
              <a:t>Brise</a:t>
            </a:r>
            <a:r>
              <a:rPr lang="en-GB" sz="1600" dirty="0">
                <a:latin typeface="Helvetica" pitchFamily="2" charset="0"/>
              </a:rPr>
              <a:t>, </a:t>
            </a:r>
          </a:p>
          <a:p>
            <a:pPr marL="0" lvl="1"/>
            <a:r>
              <a:rPr lang="en-GB" sz="1600" dirty="0">
                <a:latin typeface="Helvetica" pitchFamily="2" charset="0"/>
              </a:rPr>
              <a:t>Wind und</a:t>
            </a:r>
          </a:p>
          <a:p>
            <a:pPr marL="0" lvl="1"/>
            <a:r>
              <a:rPr lang="en-GB" sz="1600" dirty="0">
                <a:latin typeface="Helvetica" pitchFamily="2" charset="0"/>
              </a:rPr>
              <a:t>Sturm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07467-3DFF-2C42-BF59-DDF4E3D5A538}"/>
              </a:ext>
            </a:extLst>
          </p:cNvPr>
          <p:cNvCxnSpPr>
            <a:cxnSpLocks/>
          </p:cNvCxnSpPr>
          <p:nvPr/>
        </p:nvCxnSpPr>
        <p:spPr>
          <a:xfrm flipH="1" flipV="1">
            <a:off x="1251253" y="1800522"/>
            <a:ext cx="216023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8FE078-FE21-0344-91E2-2A6F54EDA6B0}"/>
              </a:ext>
            </a:extLst>
          </p:cNvPr>
          <p:cNvCxnSpPr>
            <a:cxnSpLocks/>
          </p:cNvCxnSpPr>
          <p:nvPr/>
        </p:nvCxnSpPr>
        <p:spPr>
          <a:xfrm flipV="1">
            <a:off x="3306493" y="1875453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870723-377A-2B45-A8E6-F9EDAF27764E}"/>
              </a:ext>
            </a:extLst>
          </p:cNvPr>
          <p:cNvCxnSpPr>
            <a:cxnSpLocks/>
          </p:cNvCxnSpPr>
          <p:nvPr/>
        </p:nvCxnSpPr>
        <p:spPr>
          <a:xfrm flipV="1">
            <a:off x="5254131" y="1817367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24AE8-4646-D94E-BE96-789E1898131E}"/>
              </a:ext>
            </a:extLst>
          </p:cNvPr>
          <p:cNvSpPr/>
          <p:nvPr/>
        </p:nvSpPr>
        <p:spPr>
          <a:xfrm>
            <a:off x="6188052" y="986370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err="1">
                <a:latin typeface="Helvetica" pitchFamily="2" charset="0"/>
              </a:rPr>
              <a:t>Abweichung</a:t>
            </a:r>
            <a:r>
              <a:rPr lang="en-GB" sz="1600" dirty="0">
                <a:latin typeface="Helvetica" pitchFamily="2" charset="0"/>
              </a:rPr>
              <a:t> der </a:t>
            </a:r>
            <a:r>
              <a:rPr lang="en-GB" sz="1600" dirty="0" err="1">
                <a:latin typeface="Helvetica" pitchFamily="2" charset="0"/>
              </a:rPr>
              <a:t>durchschnittlichen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Monatstemperatur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C73EB-EA17-F445-A9CC-13BD2311D77D}"/>
              </a:ext>
            </a:extLst>
          </p:cNvPr>
          <p:cNvCxnSpPr>
            <a:cxnSpLocks/>
          </p:cNvCxnSpPr>
          <p:nvPr/>
        </p:nvCxnSpPr>
        <p:spPr>
          <a:xfrm flipV="1">
            <a:off x="6787284" y="1912780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03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Helvetica" pitchFamily="2" charset="0"/>
              </a:rPr>
              <a:t>Ergebnisse</a:t>
            </a:r>
            <a:r>
              <a:rPr lang="en-GB" sz="2400" dirty="0">
                <a:latin typeface="Helvetica" pitchFamily="2" charset="0"/>
              </a:rPr>
              <a:t> der </a:t>
            </a:r>
            <a:r>
              <a:rPr lang="en-GB" sz="2400" dirty="0" err="1">
                <a:latin typeface="Helvetica" pitchFamily="2" charset="0"/>
              </a:rPr>
              <a:t>Schätzung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einer</a:t>
            </a:r>
            <a:r>
              <a:rPr lang="en-GB" sz="2400" dirty="0">
                <a:latin typeface="Helvetica" pitchFamily="2" charset="0"/>
              </a:rPr>
              <a:t> SVM </a:t>
            </a:r>
            <a:br>
              <a:rPr lang="en-GB" sz="2400" dirty="0">
                <a:latin typeface="Helvetica" pitchFamily="2" charset="0"/>
              </a:rPr>
            </a:br>
            <a:r>
              <a:rPr lang="en-GB" sz="2400" dirty="0">
                <a:latin typeface="Helvetica" pitchFamily="2" charset="0"/>
              </a:rPr>
              <a:t>(MAPE je </a:t>
            </a:r>
            <a:r>
              <a:rPr lang="en-GB" sz="2400" dirty="0" err="1">
                <a:latin typeface="Helvetica" pitchFamily="2" charset="0"/>
              </a:rPr>
              <a:t>Warengruppe</a:t>
            </a:r>
            <a:r>
              <a:rPr lang="en-GB" sz="2400" dirty="0">
                <a:latin typeface="Helvetica" pitchFamily="2" charset="0"/>
              </a:rPr>
              <a:t> und </a:t>
            </a:r>
            <a:r>
              <a:rPr lang="en-GB" sz="2400" dirty="0" err="1">
                <a:latin typeface="Helvetica" pitchFamily="2" charset="0"/>
              </a:rPr>
              <a:t>Warengruppenumsätze</a:t>
            </a:r>
            <a:r>
              <a:rPr lang="en-GB" sz="2400" dirty="0">
                <a:latin typeface="Helvetica" pitchFamily="2" charset="0"/>
              </a:rPr>
              <a:t>)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B07F1-B000-0A4E-ADCE-913E8C6D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5" b="9827"/>
          <a:stretch/>
        </p:blipFill>
        <p:spPr>
          <a:xfrm>
            <a:off x="9252520" y="1050602"/>
            <a:ext cx="1314698" cy="168343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1AE8AD-1D61-5541-9A10-57772F06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0577"/>
              </p:ext>
            </p:extLst>
          </p:nvPr>
        </p:nvGraphicFramePr>
        <p:xfrm>
          <a:off x="256464" y="1571155"/>
          <a:ext cx="8676458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176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4473298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  <a:gridCol w="1717497">
                  <a:extLst>
                    <a:ext uri="{9D8B030D-6E8A-4147-A177-3AD203B41FA5}">
                      <a16:colId xmlns:a16="http://schemas.microsoft.com/office/drawing/2014/main" val="2005399218"/>
                    </a:ext>
                  </a:extLst>
                </a:gridCol>
                <a:gridCol w="1565487">
                  <a:extLst>
                    <a:ext uri="{9D8B030D-6E8A-4147-A177-3AD203B41FA5}">
                      <a16:colId xmlns:a16="http://schemas.microsoft.com/office/drawing/2014/main" val="155843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b="1" dirty="0" err="1"/>
                        <a:t>Waren-gruppe</a:t>
                      </a:r>
                      <a:endParaRPr lang="en-A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err="1"/>
                        <a:t>Variablen</a:t>
                      </a:r>
                      <a:endParaRPr lang="en-A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/>
                        <a:t>MAPEs des Trainings-</a:t>
                      </a:r>
                      <a:r>
                        <a:rPr lang="de-DE" sz="1600" b="1" dirty="0" err="1"/>
                        <a:t>datensatzes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/>
                        <a:t>MAPEs des Test-</a:t>
                      </a:r>
                      <a:r>
                        <a:rPr lang="de-DE" sz="1600" b="1" dirty="0" err="1"/>
                        <a:t>datensatzes</a:t>
                      </a:r>
                      <a:endParaRPr lang="de-DE" sz="1600" b="1" dirty="0"/>
                    </a:p>
                    <a:p>
                      <a:endParaRPr lang="en-A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KielerWoche+Schulferien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endParaRPr lang="en-AU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0.1843669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0.2028854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KielerWoche+Schulferien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0.1517002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0.1489262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KielerWoche+Schulferien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 err="1"/>
                        <a:t>+</a:t>
                      </a:r>
                      <a:r>
                        <a:rPr lang="en-AU" sz="1600" dirty="0" err="1">
                          <a:solidFill>
                            <a:schemeClr val="accent3"/>
                          </a:solidFill>
                        </a:rPr>
                        <a:t>Monat</a:t>
                      </a:r>
                      <a:endParaRPr lang="en-AU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0.1992715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0.2094661 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KielerWoche+Schulferien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 err="1"/>
                        <a:t>+</a:t>
                      </a:r>
                      <a:r>
                        <a:rPr lang="en-AU" sz="1600" dirty="0" err="1">
                          <a:solidFill>
                            <a:schemeClr val="accent3"/>
                          </a:solidFill>
                        </a:rPr>
                        <a:t>Monat</a:t>
                      </a:r>
                      <a:endParaRPr lang="en-AU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0.2067729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0.2153079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KielerWoche+Schulferien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Feiertag+</a:t>
                      </a:r>
                      <a:r>
                        <a:rPr lang="en-AU" sz="1600" dirty="0" err="1">
                          <a:solidFill>
                            <a:schemeClr val="accent3"/>
                          </a:solidFill>
                        </a:rPr>
                        <a:t>Monat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0.1427189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0.1436756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</a:t>
                      </a:r>
                      <a:r>
                        <a:rPr lang="en-AU" sz="1600" dirty="0" err="1">
                          <a:solidFill>
                            <a:schemeClr val="accent3"/>
                          </a:solidFill>
                        </a:rPr>
                        <a:t>Monat</a:t>
                      </a:r>
                      <a:r>
                        <a:rPr lang="en-AU" sz="1600" dirty="0" err="1"/>
                        <a:t>+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VerlaengertesWE_Mo</a:t>
                      </a:r>
                      <a:endParaRPr lang="en-AU" sz="16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600" dirty="0"/>
                        <a:t>0.378664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0.3832171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F6E8886-F51F-7A44-B945-5171A3820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172" y="2924944"/>
            <a:ext cx="1587500" cy="1727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E03AB1F-069B-BA48-93CC-89FB93CBA0E5}"/>
              </a:ext>
            </a:extLst>
          </p:cNvPr>
          <p:cNvSpPr/>
          <p:nvPr/>
        </p:nvSpPr>
        <p:spPr>
          <a:xfrm>
            <a:off x="256464" y="1053101"/>
            <a:ext cx="4256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>
                <a:latin typeface="Helvetica" pitchFamily="2" charset="0"/>
              </a:rPr>
              <a:t>SVMs: </a:t>
            </a:r>
            <a:r>
              <a:rPr lang="en-GB" sz="1600" dirty="0" err="1">
                <a:latin typeface="Helvetica" pitchFamily="2" charset="0"/>
              </a:rPr>
              <a:t>Warengruppen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getrennt</a:t>
            </a:r>
            <a:endParaRPr lang="en-GB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Helvetica" pitchFamily="2" charset="0"/>
              </a:rPr>
              <a:t>Ergebnisse</a:t>
            </a:r>
            <a:r>
              <a:rPr lang="en-GB" sz="2400" dirty="0">
                <a:latin typeface="Helvetica" pitchFamily="2" charset="0"/>
              </a:rPr>
              <a:t> der </a:t>
            </a:r>
            <a:r>
              <a:rPr lang="en-GB" sz="2400" dirty="0" err="1">
                <a:latin typeface="Helvetica" pitchFamily="2" charset="0"/>
              </a:rPr>
              <a:t>Schätzung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einer</a:t>
            </a:r>
            <a:r>
              <a:rPr lang="en-GB" sz="2400" dirty="0">
                <a:latin typeface="Helvetica" pitchFamily="2" charset="0"/>
              </a:rPr>
              <a:t> SVM</a:t>
            </a:r>
            <a:br>
              <a:rPr lang="en-GB" sz="2400" dirty="0">
                <a:latin typeface="Helvetica" pitchFamily="2" charset="0"/>
              </a:rPr>
            </a:br>
            <a:r>
              <a:rPr lang="en-GB" sz="2400" dirty="0">
                <a:latin typeface="Helvetica" pitchFamily="2" charset="0"/>
              </a:rPr>
              <a:t> (</a:t>
            </a:r>
            <a:r>
              <a:rPr lang="en-GB" sz="2400" dirty="0" err="1">
                <a:latin typeface="Helvetica" pitchFamily="2" charset="0"/>
              </a:rPr>
              <a:t>Vorhersage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den 04.06.2019)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99B8EB-6DC3-40C3-AA17-A33786D34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94413"/>
              </p:ext>
            </p:extLst>
          </p:nvPr>
        </p:nvGraphicFramePr>
        <p:xfrm>
          <a:off x="1403648" y="1262398"/>
          <a:ext cx="6768752" cy="42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3832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3404920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</a:tblGrid>
              <a:tr h="604444"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 err="1"/>
                        <a:t>Warengruppe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 err="1"/>
                        <a:t>Umsatz</a:t>
                      </a:r>
                      <a:r>
                        <a:rPr lang="en-AU" sz="2400" b="1" dirty="0"/>
                        <a:t>(-</a:t>
                      </a:r>
                      <a:r>
                        <a:rPr lang="en-AU" sz="2400" b="1" dirty="0" err="1"/>
                        <a:t>vorhersage</a:t>
                      </a:r>
                      <a:r>
                        <a:rPr lang="en-AU" sz="2400" b="1" dirty="0"/>
                        <a:t>) [</a:t>
                      </a:r>
                      <a:r>
                        <a:rPr lang="de-DE" sz="2400" b="1" dirty="0"/>
                        <a:t>€</a:t>
                      </a:r>
                      <a:r>
                        <a:rPr lang="en-AU" sz="2400" b="1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604444">
                <a:tc>
                  <a:txBody>
                    <a:bodyPr/>
                    <a:lstStyle/>
                    <a:p>
                      <a:pPr algn="ctr"/>
                      <a:r>
                        <a:rPr lang="en-AU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124.67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604444">
                <a:tc>
                  <a:txBody>
                    <a:bodyPr/>
                    <a:lstStyle/>
                    <a:p>
                      <a:pPr algn="ctr"/>
                      <a:r>
                        <a:rPr lang="en-AU" sz="3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398.16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604444">
                <a:tc>
                  <a:txBody>
                    <a:bodyPr/>
                    <a:lstStyle/>
                    <a:p>
                      <a:pPr algn="ctr"/>
                      <a:r>
                        <a:rPr lang="en-AU" sz="3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604444">
                <a:tc>
                  <a:txBody>
                    <a:bodyPr/>
                    <a:lstStyle/>
                    <a:p>
                      <a:pPr algn="ctr"/>
                      <a:r>
                        <a:rPr lang="en-AU" sz="3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85.04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604444">
                <a:tc>
                  <a:txBody>
                    <a:bodyPr/>
                    <a:lstStyle/>
                    <a:p>
                      <a:pPr algn="ctr"/>
                      <a:r>
                        <a:rPr lang="en-AU" sz="3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285.3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604444">
                <a:tc>
                  <a:txBody>
                    <a:bodyPr/>
                    <a:lstStyle/>
                    <a:p>
                      <a:pPr algn="ctr"/>
                      <a:r>
                        <a:rPr lang="en-AU" sz="32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53.05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7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8496944" cy="761999"/>
          </a:xfrm>
        </p:spPr>
        <p:txBody>
          <a:bodyPr anchor="ctr"/>
          <a:lstStyle/>
          <a:p>
            <a:r>
              <a:rPr lang="en-GB" sz="2000" dirty="0" err="1">
                <a:latin typeface="Helvetica" pitchFamily="2" charset="0"/>
              </a:rPr>
              <a:t>Ergebnisse</a:t>
            </a:r>
            <a:r>
              <a:rPr lang="en-GB" sz="2000" dirty="0">
                <a:latin typeface="Helvetica" pitchFamily="2" charset="0"/>
              </a:rPr>
              <a:t> der </a:t>
            </a:r>
            <a:r>
              <a:rPr lang="en-GB" sz="2000" dirty="0" err="1">
                <a:latin typeface="Helvetica" pitchFamily="2" charset="0"/>
              </a:rPr>
              <a:t>Schätzung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eines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neuronalen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Netzes</a:t>
            </a:r>
            <a:r>
              <a:rPr lang="en-GB" sz="2000" dirty="0">
                <a:latin typeface="Helvetica" pitchFamily="2" charset="0"/>
              </a:rPr>
              <a:t> (MAPE je </a:t>
            </a:r>
            <a:r>
              <a:rPr lang="en-GB" sz="2000" dirty="0" err="1">
                <a:latin typeface="Helvetica" pitchFamily="2" charset="0"/>
              </a:rPr>
              <a:t>Warengruppe</a:t>
            </a:r>
            <a:r>
              <a:rPr lang="en-GB" sz="2000" dirty="0">
                <a:latin typeface="Helvetica" pitchFamily="2" charset="0"/>
              </a:rPr>
              <a:t> und </a:t>
            </a:r>
            <a:r>
              <a:rPr lang="en-GB" sz="2000" dirty="0" err="1">
                <a:latin typeface="Helvetica" pitchFamily="2" charset="0"/>
              </a:rPr>
              <a:t>Warengruppenumsätze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für</a:t>
            </a:r>
            <a:r>
              <a:rPr lang="en-GB" sz="2000" dirty="0">
                <a:latin typeface="Helvetica" pitchFamily="2" charset="0"/>
              </a:rPr>
              <a:t> den 04.06.2019)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1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̈si-Vorlage-Mannheim_neu.potx" id="{193C4817-D8B0-4E48-BFB3-B4F05171F037}" vid="{485543B5-D214-2449-9907-0760CF34C0C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955</Words>
  <Application>Microsoft Office PowerPoint</Application>
  <PresentationFormat>Bildschirmpräsentation (4:3)</PresentationFormat>
  <Paragraphs>186</Paragraphs>
  <Slides>14</Slides>
  <Notes>14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Wingdings</vt:lpstr>
      <vt:lpstr>Office-Design</vt:lpstr>
      <vt:lpstr>PowerPoint-Präsentation</vt:lpstr>
      <vt:lpstr>Agenda</vt:lpstr>
      <vt:lpstr>Balkendiagrammen mit Konfidenzintervallen für zwei selbst erstellte Variablen (1/2)</vt:lpstr>
      <vt:lpstr>Balkendiagrammen mit Konfidenzintervallen für zwei selbst erstellte Variablen (2/2)</vt:lpstr>
      <vt:lpstr>Vorstellung des Datensatzes mit den erstellten Variablen</vt:lpstr>
      <vt:lpstr>Vorstellung des Datensatzes mit den erstellten Variablen</vt:lpstr>
      <vt:lpstr>Ergebnisse der Schätzung einer SVM  (MAPE je Warengruppe und Warengruppenumsätze)</vt:lpstr>
      <vt:lpstr>Ergebnisse der Schätzung einer SVM  (Vorhersage für den 04.06.2019)</vt:lpstr>
      <vt:lpstr>Ergebnisse der Schätzung eines neuronalen Netzes (MAPE je Warengruppe und Warengruppenumsätze für den 04.06.2019)</vt:lpstr>
      <vt:lpstr>Link zum Repository</vt:lpstr>
      <vt:lpstr>Danke für Eure Aufmerksamkeit! </vt:lpstr>
      <vt:lpstr>xx</vt:lpstr>
      <vt:lpstr>xx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sabrina.ludwig26@outlook.de</dc:creator>
  <cp:lastModifiedBy>nicolas steen</cp:lastModifiedBy>
  <cp:revision>1091</cp:revision>
  <cp:lastPrinted>2020-02-28T11:58:38Z</cp:lastPrinted>
  <dcterms:created xsi:type="dcterms:W3CDTF">2020-01-31T09:07:08Z</dcterms:created>
  <dcterms:modified xsi:type="dcterms:W3CDTF">2020-06-08T11:37:00Z</dcterms:modified>
</cp:coreProperties>
</file>