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623" r:id="rId3"/>
    <p:sldId id="644" r:id="rId4"/>
    <p:sldId id="653" r:id="rId5"/>
    <p:sldId id="645" r:id="rId6"/>
    <p:sldId id="655" r:id="rId7"/>
    <p:sldId id="656" r:id="rId8"/>
    <p:sldId id="657" r:id="rId9"/>
    <p:sldId id="658" r:id="rId10"/>
    <p:sldId id="652" r:id="rId11"/>
    <p:sldId id="646" r:id="rId12"/>
    <p:sldId id="654" r:id="rId13"/>
    <p:sldId id="647" r:id="rId14"/>
    <p:sldId id="648" r:id="rId15"/>
    <p:sldId id="649" r:id="rId16"/>
    <p:sldId id="650" r:id="rId17"/>
    <p:sldId id="651" r:id="rId18"/>
    <p:sldId id="642" r:id="rId19"/>
  </p:sldIdLst>
  <p:sldSz cx="9144000" cy="6858000" type="screen4x3"/>
  <p:notesSz cx="6797675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brina.ludwig26@outlook.de" initials="s" lastIdx="5" clrIdx="0">
    <p:extLst>
      <p:ext uri="{19B8F6BF-5375-455C-9EA6-DF929625EA0E}">
        <p15:presenceInfo xmlns:p15="http://schemas.microsoft.com/office/powerpoint/2012/main" userId="98a4a68ac61994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A6C07E"/>
    <a:srgbClr val="41719A"/>
    <a:srgbClr val="4680A8"/>
    <a:srgbClr val="E9EDF4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7"/>
    <p:restoredTop sz="85577" autoAdjust="0"/>
  </p:normalViewPr>
  <p:slideViewPr>
    <p:cSldViewPr>
      <p:cViewPr>
        <p:scale>
          <a:sx n="112" d="100"/>
          <a:sy n="112" d="100"/>
        </p:scale>
        <p:origin x="1736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3856" y="19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AF008F-4A3C-4694-A28F-46ED89460412}" type="datetimeFigureOut">
              <a:rPr lang="de-DE" smtClean="0"/>
              <a:pPr/>
              <a:t>08.06.20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FAAF6-6C93-4406-8FFD-B4AB5AA7608F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925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100" dirty="0"/>
          </a:p>
          <a:p>
            <a:endParaRPr lang="de-DE" dirty="0"/>
          </a:p>
          <a:p>
            <a:r>
              <a:rPr lang="de-DE" dirty="0"/>
              <a:t>1. Hallo zusammen, danke Andreas für die kurze </a:t>
            </a:r>
            <a:r>
              <a:rPr lang="de-DE" dirty="0" err="1"/>
              <a:t>vorstellung</a:t>
            </a:r>
            <a:r>
              <a:rPr lang="de-DE" dirty="0"/>
              <a:t> Ich stelle mich nochmal kurz vorstellen, wobei die meisten mich sicherlich auch schon kennen. </a:t>
            </a:r>
          </a:p>
          <a:p>
            <a:r>
              <a:rPr lang="de-DE" dirty="0"/>
              <a:t>Bin seit letztem Jahr </a:t>
            </a:r>
            <a:r>
              <a:rPr lang="de-DE" dirty="0" err="1"/>
              <a:t>July</a:t>
            </a:r>
            <a:r>
              <a:rPr lang="de-DE" dirty="0"/>
              <a:t> bei Andreas als im Mitglied im Projekt PSA—Sim angestellt und besonders deshalb freue ich mich, meine ersten </a:t>
            </a:r>
            <a:r>
              <a:rPr lang="de-DE" dirty="0" err="1"/>
              <a:t>vrläufigen</a:t>
            </a:r>
            <a:r>
              <a:rPr lang="de-DE" dirty="0"/>
              <a:t>  Forschungsergebnisse hinsichtlich des Themas Logfile-Analyse des computergestützten Lernens und die Problemlösung in der beruflichen Ausbildung mit Ihnen zu teilen und im Nachgang zu diskutieren zu dürfen.</a:t>
            </a:r>
          </a:p>
          <a:p>
            <a:endParaRPr lang="de-DE" dirty="0"/>
          </a:p>
          <a:p>
            <a:r>
              <a:rPr lang="de-DE" dirty="0"/>
              <a:t>2. Für den ein oder anderen wird vor allem der Theorieteil nicht ganz so unbekannt vorkommen. Das liegt daran Michael </a:t>
            </a:r>
            <a:r>
              <a:rPr lang="de-DE" dirty="0" err="1"/>
              <a:t>Bergrab</a:t>
            </a:r>
            <a:r>
              <a:rPr lang="de-DE" dirty="0"/>
              <a:t>, der letztes Mal im </a:t>
            </a:r>
            <a:r>
              <a:rPr lang="de-DE" dirty="0" err="1"/>
              <a:t>Foko</a:t>
            </a:r>
            <a:r>
              <a:rPr lang="de-DE" dirty="0"/>
              <a:t> seine Forschungsergebnisse vorgestellt hat und, ich arbeiten am gleichen Datensatz und dementsprechend gibt es Überschneidungen die kreuzen ähnliche Thematik/ fällt die </a:t>
            </a:r>
            <a:r>
              <a:rPr lang="de-DE" dirty="0" err="1"/>
              <a:t>theoreitsche</a:t>
            </a:r>
            <a:r>
              <a:rPr lang="de-DE" dirty="0"/>
              <a:t> Fundierung sehr </a:t>
            </a:r>
            <a:r>
              <a:rPr lang="de-DE" dirty="0" err="1"/>
              <a:t>ähnlcih</a:t>
            </a:r>
            <a:r>
              <a:rPr lang="de-DE" dirty="0"/>
              <a:t> aus, allerdings teilen sich dann unsere Wege wenn wir zur Methode hinsichtlich </a:t>
            </a:r>
            <a:r>
              <a:rPr lang="de-DE" dirty="0" err="1"/>
              <a:t>LogDatenauswertung</a:t>
            </a:r>
            <a:r>
              <a:rPr lang="de-DE" dirty="0"/>
              <a:t> kommen. Michael ist für die führt eine Sequenzanalyse verantwortlich/durch und ich eine Clusteranalyse.</a:t>
            </a:r>
          </a:p>
          <a:p>
            <a:endParaRPr lang="de-DE" dirty="0"/>
          </a:p>
          <a:p>
            <a:r>
              <a:rPr lang="de-DE" dirty="0"/>
              <a:t>3. Aber auch für die die sich mein </a:t>
            </a:r>
            <a:r>
              <a:rPr lang="de-DE" dirty="0" err="1"/>
              <a:t>SymposiumBeitrag</a:t>
            </a:r>
            <a:r>
              <a:rPr lang="de-DE" dirty="0"/>
              <a:t> in in Antwerpen schon anhören durften/konnten/mussten, gibt es auch noch einmal neue Ergebnisse,</a:t>
            </a:r>
          </a:p>
          <a:p>
            <a:r>
              <a:rPr lang="de-DE" dirty="0"/>
              <a:t>müssen jetzt nicht </a:t>
            </a:r>
            <a:r>
              <a:rPr lang="de-DE" dirty="0" err="1"/>
              <a:t>plötzlcih</a:t>
            </a:r>
            <a:r>
              <a:rPr lang="de-DE" dirty="0"/>
              <a:t> keine technische Störung vortäuschen. </a:t>
            </a:r>
          </a:p>
          <a:p>
            <a:endParaRPr lang="de-DE" dirty="0"/>
          </a:p>
          <a:p>
            <a:r>
              <a:rPr lang="de-DE" dirty="0"/>
              <a:t>was auch so 10 sind, mit dabei waren, müssen jetzt nicht </a:t>
            </a:r>
            <a:r>
              <a:rPr lang="de-DE" dirty="0" err="1"/>
              <a:t>plötzlcih</a:t>
            </a:r>
            <a:r>
              <a:rPr lang="de-DE" dirty="0"/>
              <a:t> keine technische Störung vortäuschen, es gibt </a:t>
            </a:r>
            <a:r>
              <a:rPr lang="de-DE" dirty="0" err="1"/>
              <a:t>nämlcih</a:t>
            </a:r>
            <a:r>
              <a:rPr lang="de-DE" dirty="0"/>
              <a:t> jetzt eine 4 statt 3 </a:t>
            </a:r>
            <a:r>
              <a:rPr lang="de-DE" dirty="0" err="1"/>
              <a:t>clusterlösung</a:t>
            </a:r>
            <a:r>
              <a:rPr lang="de-DE" dirty="0"/>
              <a:t> und ich kam auch im Nachgang zur Auswertung von den anderen Szenarien.</a:t>
            </a:r>
          </a:p>
          <a:p>
            <a:pPr marL="171450" indent="-171450">
              <a:buFont typeface="Wingdings" pitchFamily="2" charset="2"/>
              <a:buChar char="à"/>
            </a:pPr>
            <a:endParaRPr lang="de-DE" dirty="0"/>
          </a:p>
          <a:p>
            <a:pPr marL="171450" indent="-171450">
              <a:buFont typeface="Wingdings" pitchFamily="2" charset="2"/>
              <a:buChar char="à"/>
            </a:pPr>
            <a:r>
              <a:rPr lang="de-DE" dirty="0"/>
              <a:t>wird es nochmal </a:t>
            </a:r>
            <a:r>
              <a:rPr lang="de-DE" dirty="0" err="1"/>
              <a:t>spanned</a:t>
            </a:r>
            <a:r>
              <a:rPr lang="de-DE" dirty="0"/>
              <a:t>  eine 4 </a:t>
            </a:r>
            <a:r>
              <a:rPr lang="de-DE" dirty="0" err="1"/>
              <a:t>cluster</a:t>
            </a:r>
            <a:r>
              <a:rPr lang="de-DE" dirty="0"/>
              <a:t> </a:t>
            </a:r>
            <a:r>
              <a:rPr lang="de-DE" dirty="0" err="1"/>
              <a:t>lösung</a:t>
            </a:r>
            <a:endParaRPr lang="de-DE" dirty="0"/>
          </a:p>
          <a:p>
            <a:endParaRPr lang="de-DE" dirty="0"/>
          </a:p>
          <a:p>
            <a:r>
              <a:rPr lang="de-DE" dirty="0"/>
              <a:t>Ähnlicher Beitrag, sicherlich kommt Ihnen von der </a:t>
            </a:r>
            <a:r>
              <a:rPr lang="de-DE" dirty="0" err="1"/>
              <a:t>Literature</a:t>
            </a:r>
            <a:r>
              <a:rPr lang="de-DE" dirty="0"/>
              <a:t> und dem Theorieteil Teile ähnlich vor, da wir am gleichen Datensatz arbeiten, allerdings teilen sich die Wege wenn wir zur Methode/Datenauswertung kommen.</a:t>
            </a:r>
          </a:p>
          <a:p>
            <a:r>
              <a:rPr lang="de-DE" dirty="0"/>
              <a:t>Anderes Fokus als Michael </a:t>
            </a:r>
            <a:r>
              <a:rPr lang="de-DE" dirty="0" err="1"/>
              <a:t>Bergrab</a:t>
            </a:r>
            <a:r>
              <a:rPr lang="de-DE" dirty="0"/>
              <a:t> </a:t>
            </a:r>
          </a:p>
          <a:p>
            <a:pPr marL="171450" indent="-171450">
              <a:buFont typeface="Wingdings" pitchFamily="2" charset="2"/>
              <a:buChar char="à"/>
            </a:pPr>
            <a:r>
              <a:rPr lang="de-DE" dirty="0"/>
              <a:t>EAP nochmal in </a:t>
            </a:r>
            <a:r>
              <a:rPr lang="de-DE" dirty="0" err="1"/>
              <a:t>cognitive</a:t>
            </a:r>
            <a:r>
              <a:rPr lang="de-DE" dirty="0"/>
              <a:t> und non-</a:t>
            </a:r>
            <a:r>
              <a:rPr lang="de-DE" dirty="0" err="1"/>
              <a:t>cognitiv</a:t>
            </a:r>
            <a:r>
              <a:rPr lang="de-DE" dirty="0"/>
              <a:t> aufgeteilt..</a:t>
            </a:r>
          </a:p>
          <a:p>
            <a:pPr marL="171450" indent="-171450">
              <a:buFont typeface="Wingdings" pitchFamily="2" charset="2"/>
              <a:buChar char="à"/>
            </a:pPr>
            <a:endParaRPr lang="de-DE" dirty="0"/>
          </a:p>
          <a:p>
            <a:pPr marL="171450" indent="-171450">
              <a:buFont typeface="Wingdings" pitchFamily="2" charset="2"/>
              <a:buChar char="à"/>
            </a:pPr>
            <a:r>
              <a:rPr lang="de-DE" dirty="0"/>
              <a:t>Aber auch für die die sich </a:t>
            </a:r>
            <a:r>
              <a:rPr lang="de-DE" dirty="0" err="1"/>
              <a:t>me</a:t>
            </a:r>
            <a:r>
              <a:rPr lang="de-DE" dirty="0"/>
              <a:t> in Antwerpen schon anhören durften/konnten/mussten, mit dabei waren, wird es nochmal </a:t>
            </a:r>
            <a:r>
              <a:rPr lang="de-DE" dirty="0" err="1"/>
              <a:t>spanned</a:t>
            </a:r>
            <a:r>
              <a:rPr lang="de-DE" dirty="0"/>
              <a:t>  eine 4 </a:t>
            </a:r>
            <a:r>
              <a:rPr lang="de-DE" dirty="0" err="1"/>
              <a:t>cluster</a:t>
            </a:r>
            <a:r>
              <a:rPr lang="de-DE" dirty="0"/>
              <a:t> </a:t>
            </a:r>
            <a:r>
              <a:rPr lang="de-DE" dirty="0" err="1"/>
              <a:t>lösung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2. Wobei ich </a:t>
            </a:r>
            <a:r>
              <a:rPr lang="de-DE" dirty="0" err="1"/>
              <a:t>zugegebn</a:t>
            </a:r>
            <a:r>
              <a:rPr lang="de-DE" dirty="0"/>
              <a:t> muss, die </a:t>
            </a:r>
            <a:r>
              <a:rPr lang="de-DE" dirty="0" err="1"/>
              <a:t>auswertung</a:t>
            </a:r>
            <a:r>
              <a:rPr lang="de-DE" dirty="0"/>
              <a:t> steckt noch in den Kinderschuhen, und </a:t>
            </a:r>
            <a:r>
              <a:rPr lang="de-DE" dirty="0" err="1"/>
              <a:t>vorläufgi</a:t>
            </a:r>
            <a:r>
              <a:rPr lang="de-DE" dirty="0"/>
              <a:t> und exploratives Vorgehen.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523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5998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SVM: Warengruppe zusammen vs. Getrennt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953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SVM: Warengruppe zusammen vs. getrennt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3407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88893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1554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5756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5427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7622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137C9-0E35-BF46-9B4A-26807D85E2DF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1763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3877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Basierend auf den Diagrammen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8963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library</a:t>
            </a:r>
            <a:r>
              <a:rPr lang="de-DE" dirty="0"/>
              <a:t>(</a:t>
            </a:r>
            <a:r>
              <a:rPr lang="de-DE" dirty="0" err="1"/>
              <a:t>tidyr</a:t>
            </a:r>
            <a:r>
              <a:rPr lang="de-DE" dirty="0"/>
              <a:t>)</a:t>
            </a:r>
          </a:p>
          <a:p>
            <a:r>
              <a:rPr lang="de-DE" dirty="0" err="1"/>
              <a:t>wetter</a:t>
            </a:r>
            <a:r>
              <a:rPr lang="de-DE" dirty="0"/>
              <a:t> &lt;- </a:t>
            </a:r>
            <a:r>
              <a:rPr lang="de-DE" dirty="0" err="1"/>
              <a:t>read_csv</a:t>
            </a:r>
            <a:r>
              <a:rPr lang="de-DE" dirty="0"/>
              <a:t>("</a:t>
            </a:r>
            <a:r>
              <a:rPr lang="de-DE" dirty="0" err="1"/>
              <a:t>wetter.csv</a:t>
            </a:r>
            <a:r>
              <a:rPr lang="de-DE" dirty="0"/>
              <a:t>")</a:t>
            </a:r>
          </a:p>
          <a:p>
            <a:r>
              <a:rPr lang="de-DE" dirty="0" err="1"/>
              <a:t>wetter</a:t>
            </a:r>
            <a:r>
              <a:rPr lang="de-DE" dirty="0"/>
              <a:t> &lt;- </a:t>
            </a:r>
            <a:r>
              <a:rPr lang="de-DE" dirty="0" err="1"/>
              <a:t>mutate</a:t>
            </a:r>
            <a:r>
              <a:rPr lang="de-DE" dirty="0"/>
              <a:t>(</a:t>
            </a:r>
            <a:r>
              <a:rPr lang="de-DE" dirty="0" err="1"/>
              <a:t>wetter</a:t>
            </a:r>
            <a:r>
              <a:rPr lang="de-DE" dirty="0"/>
              <a:t>, </a:t>
            </a:r>
            <a:r>
              <a:rPr lang="de-DE" dirty="0" err="1"/>
              <a:t>monat</a:t>
            </a:r>
            <a:r>
              <a:rPr lang="de-DE" dirty="0"/>
              <a:t> = </a:t>
            </a:r>
            <a:r>
              <a:rPr lang="de-DE" dirty="0" err="1"/>
              <a:t>as.factor</a:t>
            </a:r>
            <a:r>
              <a:rPr lang="de-DE" dirty="0"/>
              <a:t>(</a:t>
            </a:r>
            <a:r>
              <a:rPr lang="de-DE" dirty="0" err="1"/>
              <a:t>format</a:t>
            </a:r>
            <a:r>
              <a:rPr lang="de-DE" dirty="0"/>
              <a:t>(Datum, "%m")))</a:t>
            </a:r>
          </a:p>
          <a:p>
            <a:endParaRPr lang="de-DE" dirty="0"/>
          </a:p>
          <a:p>
            <a:r>
              <a:rPr lang="de-DE" dirty="0" err="1"/>
              <a:t>wetter</a:t>
            </a:r>
            <a:r>
              <a:rPr lang="de-DE" dirty="0"/>
              <a:t> %&gt;%</a:t>
            </a:r>
          </a:p>
          <a:p>
            <a:r>
              <a:rPr lang="de-DE" dirty="0" err="1"/>
              <a:t>group_by</a:t>
            </a:r>
            <a:r>
              <a:rPr lang="de-DE" dirty="0"/>
              <a:t>(</a:t>
            </a:r>
            <a:r>
              <a:rPr lang="de-DE" dirty="0" err="1"/>
              <a:t>monat</a:t>
            </a:r>
            <a:r>
              <a:rPr lang="de-DE" dirty="0"/>
              <a:t>) %&gt;% </a:t>
            </a:r>
            <a:r>
              <a:rPr lang="de-DE" dirty="0" err="1"/>
              <a:t>summarize</a:t>
            </a:r>
            <a:r>
              <a:rPr lang="de-DE" dirty="0"/>
              <a:t>(</a:t>
            </a:r>
            <a:r>
              <a:rPr lang="de-DE" dirty="0" err="1"/>
              <a:t>mean</a:t>
            </a:r>
            <a:r>
              <a:rPr lang="de-DE" dirty="0"/>
              <a:t>=</a:t>
            </a:r>
            <a:r>
              <a:rPr lang="de-DE" dirty="0" err="1"/>
              <a:t>mean</a:t>
            </a:r>
            <a:r>
              <a:rPr lang="de-DE" dirty="0"/>
              <a:t>(Temperatur)) %&gt;%  </a:t>
            </a:r>
            <a:r>
              <a:rPr lang="de-DE" dirty="0" err="1"/>
              <a:t>write_csv</a:t>
            </a:r>
            <a:r>
              <a:rPr lang="de-DE" dirty="0"/>
              <a:t>("</a:t>
            </a:r>
            <a:r>
              <a:rPr lang="de-DE" dirty="0" err="1"/>
              <a:t>mean_temperature.csv</a:t>
            </a:r>
            <a:r>
              <a:rPr lang="de-DE" dirty="0"/>
              <a:t>")</a:t>
            </a:r>
          </a:p>
          <a:p>
            <a:endParaRPr lang="de-DE" dirty="0"/>
          </a:p>
          <a:p>
            <a:r>
              <a:rPr lang="de-DE" dirty="0" err="1"/>
              <a:t>mean_temperature</a:t>
            </a:r>
            <a:r>
              <a:rPr lang="de-DE" dirty="0"/>
              <a:t> &lt;- </a:t>
            </a:r>
            <a:r>
              <a:rPr lang="de-DE" dirty="0" err="1"/>
              <a:t>read_csv</a:t>
            </a:r>
            <a:r>
              <a:rPr lang="de-DE" dirty="0"/>
              <a:t>("</a:t>
            </a:r>
            <a:r>
              <a:rPr lang="de-DE" dirty="0" err="1"/>
              <a:t>mean_temperature.csv</a:t>
            </a:r>
            <a:r>
              <a:rPr lang="de-DE" dirty="0"/>
              <a:t>")</a:t>
            </a:r>
          </a:p>
          <a:p>
            <a:r>
              <a:rPr lang="de-DE" dirty="0" err="1"/>
              <a:t>mean_temperature$monat</a:t>
            </a:r>
            <a:r>
              <a:rPr lang="de-DE" dirty="0"/>
              <a:t> &lt;- </a:t>
            </a:r>
            <a:r>
              <a:rPr lang="de-DE" dirty="0" err="1"/>
              <a:t>as.factor</a:t>
            </a:r>
            <a:r>
              <a:rPr lang="de-DE" dirty="0"/>
              <a:t>(</a:t>
            </a:r>
            <a:r>
              <a:rPr lang="de-DE" dirty="0" err="1"/>
              <a:t>mean_temperature$monat</a:t>
            </a:r>
            <a:r>
              <a:rPr lang="de-DE" dirty="0"/>
              <a:t>)</a:t>
            </a:r>
          </a:p>
          <a:p>
            <a:r>
              <a:rPr lang="de-DE" dirty="0" err="1"/>
              <a:t>wetter</a:t>
            </a:r>
            <a:r>
              <a:rPr lang="de-DE" dirty="0"/>
              <a:t> &lt;- </a:t>
            </a:r>
            <a:r>
              <a:rPr lang="de-DE" dirty="0" err="1"/>
              <a:t>left_join</a:t>
            </a:r>
            <a:r>
              <a:rPr lang="de-DE" dirty="0"/>
              <a:t>(</a:t>
            </a:r>
            <a:r>
              <a:rPr lang="de-DE" dirty="0" err="1"/>
              <a:t>wetter</a:t>
            </a:r>
            <a:r>
              <a:rPr lang="de-DE" dirty="0"/>
              <a:t>, </a:t>
            </a:r>
            <a:r>
              <a:rPr lang="de-DE" dirty="0" err="1"/>
              <a:t>mean_temperature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 err="1"/>
              <a:t>wetter$Temp_abweichung</a:t>
            </a:r>
            <a:r>
              <a:rPr lang="de-DE" dirty="0"/>
              <a:t> &lt;- </a:t>
            </a:r>
            <a:r>
              <a:rPr lang="de-DE" dirty="0" err="1"/>
              <a:t>ifelse</a:t>
            </a:r>
            <a:r>
              <a:rPr lang="de-DE" dirty="0"/>
              <a:t>(</a:t>
            </a:r>
            <a:r>
              <a:rPr lang="de-DE" dirty="0" err="1"/>
              <a:t>wetter$mean</a:t>
            </a:r>
            <a:r>
              <a:rPr lang="de-DE" dirty="0"/>
              <a:t> - </a:t>
            </a:r>
            <a:r>
              <a:rPr lang="de-DE" dirty="0" err="1"/>
              <a:t>wetter$Temperatur</a:t>
            </a:r>
            <a:r>
              <a:rPr lang="de-DE" dirty="0"/>
              <a:t> &lt; 5, 1, 0)</a:t>
            </a:r>
          </a:p>
          <a:p>
            <a:r>
              <a:rPr lang="de-DE" dirty="0"/>
              <a:t>```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7229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6734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Balkendiagramm</a:t>
            </a:r>
            <a:r>
              <a:rPr lang="en-AU" dirty="0"/>
              <a:t> Silvester True false </a:t>
            </a:r>
            <a:r>
              <a:rPr lang="en-AU" dirty="0" err="1"/>
              <a:t>für</a:t>
            </a:r>
            <a:r>
              <a:rPr lang="en-AU" dirty="0"/>
              <a:t> </a:t>
            </a:r>
            <a:r>
              <a:rPr lang="en-AU" dirty="0" err="1"/>
              <a:t>jede</a:t>
            </a:r>
            <a:r>
              <a:rPr lang="en-AU" dirty="0"/>
              <a:t> Gruppe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164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Temp_abwweichung</a:t>
            </a:r>
            <a:r>
              <a:rPr lang="en-AU" dirty="0"/>
              <a:t> </a:t>
            </a:r>
            <a:r>
              <a:rPr lang="en-AU" dirty="0" err="1"/>
              <a:t>oder</a:t>
            </a:r>
            <a:r>
              <a:rPr lang="en-AU" dirty="0"/>
              <a:t> labels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6499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Mit</a:t>
            </a:r>
            <a:r>
              <a:rPr lang="en-AU" dirty="0"/>
              <a:t> der </a:t>
            </a:r>
            <a:r>
              <a:rPr lang="en-AU" dirty="0" err="1"/>
              <a:t>Folie</a:t>
            </a:r>
            <a:r>
              <a:rPr lang="en-AU" dirty="0"/>
              <a:t> </a:t>
            </a:r>
            <a:r>
              <a:rPr lang="en-AU" dirty="0" err="1"/>
              <a:t>beginnen</a:t>
            </a:r>
            <a:endParaRPr lang="en-AU" dirty="0"/>
          </a:p>
          <a:p>
            <a:r>
              <a:rPr lang="en-AU" dirty="0"/>
              <a:t>Labels </a:t>
            </a:r>
            <a:r>
              <a:rPr lang="en-AU" dirty="0" err="1"/>
              <a:t>Legende</a:t>
            </a:r>
            <a:r>
              <a:rPr lang="en-AU" dirty="0"/>
              <a:t> </a:t>
            </a:r>
            <a:r>
              <a:rPr lang="en-AU" dirty="0" err="1"/>
              <a:t>größer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0835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Silvester </a:t>
            </a:r>
            <a:r>
              <a:rPr lang="en-AU" dirty="0" err="1"/>
              <a:t>Warengruppe</a:t>
            </a:r>
            <a:r>
              <a:rPr lang="en-AU" dirty="0"/>
              <a:t> 5 -&gt; </a:t>
            </a:r>
            <a:r>
              <a:rPr lang="en-AU" dirty="0" err="1"/>
              <a:t>Balkendiagramm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0826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2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Rausch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DEED8D61-E8B6-E041-9D61-71A033DF76C2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5485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uni-mannheim.de/media/_processed_/7/c/csm_MA_Schloss_Ehrenhofleer_Staatliche_Schloesser_und_Gaerten_BadenWuerttemberg_e2dd9450f8.jpg">
            <a:extLst>
              <a:ext uri="{FF2B5EF4-FFF2-40B4-BE49-F238E27FC236}">
                <a16:creationId xmlns:a16="http://schemas.microsoft.com/office/drawing/2014/main" id="{231DEB30-FFF0-B048-8C2E-A87941101B2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5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8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240" b="1"/>
          <a:stretch/>
        </p:blipFill>
        <p:spPr bwMode="auto">
          <a:xfrm>
            <a:off x="0" y="3212976"/>
            <a:ext cx="9144000" cy="2802406"/>
          </a:xfrm>
          <a:prstGeom prst="rect">
            <a:avLst/>
          </a:prstGeom>
          <a:solidFill>
            <a:schemeClr val="bg1">
              <a:alpha val="56000"/>
            </a:schemeClr>
          </a:solidFill>
          <a:effectLst/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9EE2C1-4241-E348-ADE3-A4B9E7B4963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6190128"/>
            <a:ext cx="3053793" cy="52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2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9144000" cy="614564"/>
          </a:xfrm>
        </p:spPr>
        <p:txBody>
          <a:bodyPr>
            <a:noAutofit/>
          </a:bodyPr>
          <a:lstStyle>
            <a:lvl1pPr algn="ctr">
              <a:defRPr sz="26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9732" y="882422"/>
            <a:ext cx="8229600" cy="523755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65732" y="6237312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700"/>
            </a:lvl1pPr>
          </a:lstStyle>
          <a:p>
            <a:fld id="{DEED8D61-E8B6-E041-9D61-71A033DF76C2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2" y="6251510"/>
            <a:ext cx="2895600" cy="365125"/>
          </a:xfrm>
        </p:spPr>
        <p:txBody>
          <a:bodyPr/>
          <a:lstStyle>
            <a:lvl1pPr>
              <a:defRPr sz="1700"/>
            </a:lvl1pPr>
          </a:lstStyle>
          <a:p>
            <a:r>
              <a:rPr lang="de-DE"/>
              <a:t>Andreas Rausch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762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uni-mannheim.de/media/_processed_/7/c/csm_MA_Schloss_Ehrenhofleer_Staatliche_Schloesser_und_Gaerten_BadenWuerttemberg_e2dd9450f8.jpg">
            <a:extLst>
              <a:ext uri="{FF2B5EF4-FFF2-40B4-BE49-F238E27FC236}">
                <a16:creationId xmlns:a16="http://schemas.microsoft.com/office/drawing/2014/main" id="{231DEB30-FFF0-B048-8C2E-A87941101B2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5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8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240" b="1"/>
          <a:stretch/>
        </p:blipFill>
        <p:spPr bwMode="auto">
          <a:xfrm>
            <a:off x="0" y="3212976"/>
            <a:ext cx="9144000" cy="2802406"/>
          </a:xfrm>
          <a:prstGeom prst="rect">
            <a:avLst/>
          </a:prstGeom>
          <a:solidFill>
            <a:schemeClr val="bg1">
              <a:alpha val="56000"/>
            </a:schemeClr>
          </a:solidFill>
          <a:effectLst/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9EE2C1-4241-E348-ADE3-A4B9E7B4963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6190128"/>
            <a:ext cx="3053793" cy="52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019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8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2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3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4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52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6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69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Rausch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EED8D61-E8B6-E041-9D61-71A033DF76C2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3876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	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Rausch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EED8D61-E8B6-E041-9D61-71A033DF76C2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0956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	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88" indent="0">
              <a:buNone/>
              <a:defRPr sz="2000" b="1"/>
            </a:lvl2pPr>
            <a:lvl3pPr marL="914174" indent="0">
              <a:buNone/>
              <a:defRPr sz="1800" b="1"/>
            </a:lvl3pPr>
            <a:lvl4pPr marL="1371261" indent="0">
              <a:buNone/>
              <a:defRPr sz="1600" b="1"/>
            </a:lvl4pPr>
            <a:lvl5pPr marL="1828348" indent="0">
              <a:buNone/>
              <a:defRPr sz="1600" b="1"/>
            </a:lvl5pPr>
            <a:lvl6pPr marL="2285434" indent="0">
              <a:buNone/>
              <a:defRPr sz="1600" b="1"/>
            </a:lvl6pPr>
            <a:lvl7pPr marL="2742522" indent="0">
              <a:buNone/>
              <a:defRPr sz="1600" b="1"/>
            </a:lvl7pPr>
            <a:lvl8pPr marL="3199609" indent="0">
              <a:buNone/>
              <a:defRPr sz="1600" b="1"/>
            </a:lvl8pPr>
            <a:lvl9pPr marL="3656696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7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5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88" indent="0">
              <a:buNone/>
              <a:defRPr sz="2000" b="1"/>
            </a:lvl2pPr>
            <a:lvl3pPr marL="914174" indent="0">
              <a:buNone/>
              <a:defRPr sz="1800" b="1"/>
            </a:lvl3pPr>
            <a:lvl4pPr marL="1371261" indent="0">
              <a:buNone/>
              <a:defRPr sz="1600" b="1"/>
            </a:lvl4pPr>
            <a:lvl5pPr marL="1828348" indent="0">
              <a:buNone/>
              <a:defRPr sz="1600" b="1"/>
            </a:lvl5pPr>
            <a:lvl6pPr marL="2285434" indent="0">
              <a:buNone/>
              <a:defRPr sz="1600" b="1"/>
            </a:lvl6pPr>
            <a:lvl7pPr marL="2742522" indent="0">
              <a:buNone/>
              <a:defRPr sz="1600" b="1"/>
            </a:lvl7pPr>
            <a:lvl8pPr marL="3199609" indent="0">
              <a:buNone/>
              <a:defRPr sz="1600" b="1"/>
            </a:lvl8pPr>
            <a:lvl9pPr marL="3656696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7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Rausch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EED8D61-E8B6-E041-9D61-71A033DF76C2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189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	Mastertitelformat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Rausch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EED8D61-E8B6-E041-9D61-71A033DF76C2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72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2" y="817124"/>
            <a:ext cx="3008313" cy="6179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817124"/>
            <a:ext cx="5111750" cy="530904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88" indent="0">
              <a:buNone/>
              <a:defRPr sz="1200"/>
            </a:lvl2pPr>
            <a:lvl3pPr marL="914174" indent="0">
              <a:buNone/>
              <a:defRPr sz="1000"/>
            </a:lvl3pPr>
            <a:lvl4pPr marL="1371261" indent="0">
              <a:buNone/>
              <a:defRPr sz="900"/>
            </a:lvl4pPr>
            <a:lvl5pPr marL="1828348" indent="0">
              <a:buNone/>
              <a:defRPr sz="900"/>
            </a:lvl5pPr>
            <a:lvl6pPr marL="2285434" indent="0">
              <a:buNone/>
              <a:defRPr sz="900"/>
            </a:lvl6pPr>
            <a:lvl7pPr marL="2742522" indent="0">
              <a:buNone/>
              <a:defRPr sz="900"/>
            </a:lvl7pPr>
            <a:lvl8pPr marL="3199609" indent="0">
              <a:buNone/>
              <a:defRPr sz="900"/>
            </a:lvl8pPr>
            <a:lvl9pPr marL="3656696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Rausch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EED8D61-E8B6-E041-9D61-71A033DF76C2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597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9" y="817123"/>
            <a:ext cx="5486400" cy="3910452"/>
          </a:xfrm>
        </p:spPr>
        <p:txBody>
          <a:bodyPr/>
          <a:lstStyle>
            <a:lvl1pPr marL="0" indent="0">
              <a:buNone/>
              <a:defRPr sz="3200"/>
            </a:lvl1pPr>
            <a:lvl2pPr marL="457088" indent="0">
              <a:buNone/>
              <a:defRPr sz="2800"/>
            </a:lvl2pPr>
            <a:lvl3pPr marL="914174" indent="0">
              <a:buNone/>
              <a:defRPr sz="2400"/>
            </a:lvl3pPr>
            <a:lvl4pPr marL="1371261" indent="0">
              <a:buNone/>
              <a:defRPr sz="2000"/>
            </a:lvl4pPr>
            <a:lvl5pPr marL="1828348" indent="0">
              <a:buNone/>
              <a:defRPr sz="2000"/>
            </a:lvl5pPr>
            <a:lvl6pPr marL="2285434" indent="0">
              <a:buNone/>
              <a:defRPr sz="2000"/>
            </a:lvl6pPr>
            <a:lvl7pPr marL="2742522" indent="0">
              <a:buNone/>
              <a:defRPr sz="2000"/>
            </a:lvl7pPr>
            <a:lvl8pPr marL="3199609" indent="0">
              <a:buNone/>
              <a:defRPr sz="2000"/>
            </a:lvl8pPr>
            <a:lvl9pPr marL="3656696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88" indent="0">
              <a:buNone/>
              <a:defRPr sz="1200"/>
            </a:lvl2pPr>
            <a:lvl3pPr marL="914174" indent="0">
              <a:buNone/>
              <a:defRPr sz="1000"/>
            </a:lvl3pPr>
            <a:lvl4pPr marL="1371261" indent="0">
              <a:buNone/>
              <a:defRPr sz="900"/>
            </a:lvl4pPr>
            <a:lvl5pPr marL="1828348" indent="0">
              <a:buNone/>
              <a:defRPr sz="900"/>
            </a:lvl5pPr>
            <a:lvl6pPr marL="2285434" indent="0">
              <a:buNone/>
              <a:defRPr sz="900"/>
            </a:lvl6pPr>
            <a:lvl7pPr marL="2742522" indent="0">
              <a:buNone/>
              <a:defRPr sz="900"/>
            </a:lvl7pPr>
            <a:lvl8pPr marL="3199609" indent="0">
              <a:buNone/>
              <a:defRPr sz="900"/>
            </a:lvl8pPr>
            <a:lvl9pPr marL="3656696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Rausch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EED8D61-E8B6-E041-9D61-71A033DF76C2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8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04800" y="908720"/>
            <a:ext cx="8534400" cy="5030686"/>
          </a:xfrm>
          <a:prstGeom prst="rect">
            <a:avLst/>
          </a:prstGeom>
        </p:spPr>
        <p:txBody>
          <a:bodyPr vert="horz" lIns="91428" tIns="45715" rIns="91428" bIns="45715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1" y="6211445"/>
            <a:ext cx="2895600" cy="365125"/>
          </a:xfrm>
          <a:prstGeom prst="rect">
            <a:avLst/>
          </a:prstGeom>
        </p:spPr>
        <p:txBody>
          <a:bodyPr vert="horz" lIns="91428" tIns="45715" rIns="91428" bIns="45715" rtlCol="0" anchor="ctr"/>
          <a:lstStyle>
            <a:lvl1pPr algn="ctr"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dirty="0"/>
              <a:t>Prof. Dr. Andreas Rausch</a:t>
            </a: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705600" y="6211444"/>
            <a:ext cx="2133600" cy="365125"/>
          </a:xfrm>
          <a:prstGeom prst="rect">
            <a:avLst/>
          </a:prstGeom>
        </p:spPr>
        <p:txBody>
          <a:bodyPr lIns="80165" tIns="40083" rIns="80165" bIns="40083"/>
          <a:lstStyle>
            <a:lvl1pPr algn="r"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EED8D61-E8B6-E041-9D61-71A033DF76C2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</p:spPr>
        <p:txBody>
          <a:bodyPr vert="horz" lIns="91428" tIns="45715" rIns="91428" bIns="45715" rtlCol="0" anchor="ctr">
            <a:noAutofit/>
          </a:bodyPr>
          <a:lstStyle/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46D77C1-41BA-EF46-8C16-0FA5BF305A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38" b="12008"/>
          <a:stretch/>
        </p:blipFill>
        <p:spPr>
          <a:xfrm>
            <a:off x="0" y="6085721"/>
            <a:ext cx="2771800" cy="772279"/>
          </a:xfrm>
          <a:prstGeom prst="rect">
            <a:avLst/>
          </a:prstGeom>
        </p:spPr>
      </p:pic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0347C5B5-4731-904D-BBB2-CAA9E75D505B}"/>
              </a:ext>
            </a:extLst>
          </p:cNvPr>
          <p:cNvCxnSpPr/>
          <p:nvPr userDrawn="1"/>
        </p:nvCxnSpPr>
        <p:spPr>
          <a:xfrm>
            <a:off x="0" y="6021288"/>
            <a:ext cx="9144000" cy="0"/>
          </a:xfrm>
          <a:prstGeom prst="line">
            <a:avLst/>
          </a:prstGeom>
          <a:ln w="38100">
            <a:solidFill>
              <a:srgbClr val="A6C0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03CE8B68-E88B-BA45-BE7E-042AD4744384}"/>
              </a:ext>
            </a:extLst>
          </p:cNvPr>
          <p:cNvCxnSpPr/>
          <p:nvPr userDrawn="1"/>
        </p:nvCxnSpPr>
        <p:spPr>
          <a:xfrm>
            <a:off x="0" y="836712"/>
            <a:ext cx="9144000" cy="0"/>
          </a:xfrm>
          <a:prstGeom prst="line">
            <a:avLst/>
          </a:prstGeom>
          <a:ln w="38100">
            <a:solidFill>
              <a:srgbClr val="A6C0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61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82" r:id="rId10"/>
  </p:sldLayoutIdLst>
  <p:hf hdr="0" dt="0"/>
  <p:txStyles>
    <p:titleStyle>
      <a:lvl1pPr algn="ctr" defTabSz="457144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7" indent="-342857" algn="l" defTabSz="457144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858" indent="-285715" algn="l" defTabSz="457144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2859" indent="-228571" algn="l" defTabSz="457144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02" indent="-228571" algn="l" defTabSz="457144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46" indent="-228571" algn="l" defTabSz="457144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89" indent="-228571" algn="l" defTabSz="45714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3" indent="-228571" algn="l" defTabSz="45714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6" indent="-228571" algn="l" defTabSz="45714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9" indent="-228571" algn="l" defTabSz="45714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4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7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1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4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7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61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4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8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ludwig26/Data-science-Team-5-1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8EAA6355-B4F2-C34D-90D8-2D7AD823950E}"/>
              </a:ext>
            </a:extLst>
          </p:cNvPr>
          <p:cNvSpPr/>
          <p:nvPr/>
        </p:nvSpPr>
        <p:spPr>
          <a:xfrm>
            <a:off x="0" y="2636912"/>
            <a:ext cx="9144000" cy="28803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1ADB361-9397-1E4A-B110-8EA9CF345F5D}"/>
              </a:ext>
            </a:extLst>
          </p:cNvPr>
          <p:cNvSpPr txBox="1"/>
          <p:nvPr/>
        </p:nvSpPr>
        <p:spPr>
          <a:xfrm>
            <a:off x="222063" y="251356"/>
            <a:ext cx="869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Opencampus.sh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DBCF3AF-2F3F-A849-B87D-D81D3352EE62}"/>
              </a:ext>
            </a:extLst>
          </p:cNvPr>
          <p:cNvSpPr txBox="1"/>
          <p:nvPr/>
        </p:nvSpPr>
        <p:spPr>
          <a:xfrm>
            <a:off x="251520" y="1124744"/>
            <a:ext cx="8670417" cy="10801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endParaRPr lang="de-DE" sz="2000" dirty="0"/>
          </a:p>
          <a:p>
            <a:pPr algn="ctr"/>
            <a:r>
              <a:rPr lang="de-DE" sz="3600" dirty="0"/>
              <a:t>Einführung in Data Science und maschinelles Lernen mit R	</a:t>
            </a:r>
          </a:p>
          <a:p>
            <a:pPr algn="ctr"/>
            <a:endParaRPr lang="de-DE" sz="3600" dirty="0"/>
          </a:p>
          <a:p>
            <a:pPr algn="ctr"/>
            <a:r>
              <a:rPr lang="de-DE" sz="3600" dirty="0"/>
              <a:t>Team 5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66E5558-47C4-7E4D-A4D4-692FCB260DB8}"/>
              </a:ext>
            </a:extLst>
          </p:cNvPr>
          <p:cNvSpPr/>
          <p:nvPr/>
        </p:nvSpPr>
        <p:spPr>
          <a:xfrm>
            <a:off x="1331640" y="4581128"/>
            <a:ext cx="63904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dirty="0"/>
              <a:t> Sabrina Ludwig, </a:t>
            </a:r>
            <a:r>
              <a:rPr lang="en-GB" dirty="0"/>
              <a:t> Manuel Alejandro Pinzon </a:t>
            </a:r>
            <a:r>
              <a:rPr lang="en-GB" dirty="0" err="1"/>
              <a:t>Olejua</a:t>
            </a:r>
            <a:r>
              <a:rPr lang="en-GB" dirty="0"/>
              <a:t>, </a:t>
            </a:r>
            <a:r>
              <a:rPr lang="de-DE" dirty="0"/>
              <a:t>Nicolas Steen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9. Juni 2020</a:t>
            </a:r>
          </a:p>
        </p:txBody>
      </p:sp>
      <p:sp>
        <p:nvSpPr>
          <p:cNvPr id="10" name="Rechteck 4">
            <a:extLst>
              <a:ext uri="{FF2B5EF4-FFF2-40B4-BE49-F238E27FC236}">
                <a16:creationId xmlns:a16="http://schemas.microsoft.com/office/drawing/2014/main" id="{33555A94-6C46-9D4F-8E22-9B153ED2177F}"/>
              </a:ext>
            </a:extLst>
          </p:cNvPr>
          <p:cNvSpPr/>
          <p:nvPr/>
        </p:nvSpPr>
        <p:spPr>
          <a:xfrm>
            <a:off x="5652120" y="6093296"/>
            <a:ext cx="3384376" cy="7647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4">
            <a:extLst>
              <a:ext uri="{FF2B5EF4-FFF2-40B4-BE49-F238E27FC236}">
                <a16:creationId xmlns:a16="http://schemas.microsoft.com/office/drawing/2014/main" id="{6A64E628-7ED2-D04A-ABE0-3EE0D0616AE2}"/>
              </a:ext>
            </a:extLst>
          </p:cNvPr>
          <p:cNvSpPr/>
          <p:nvPr/>
        </p:nvSpPr>
        <p:spPr>
          <a:xfrm>
            <a:off x="107505" y="6093296"/>
            <a:ext cx="3240359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1494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5" y="44624"/>
            <a:ext cx="9000999" cy="761999"/>
          </a:xfrm>
        </p:spPr>
        <p:txBody>
          <a:bodyPr anchor="ctr"/>
          <a:lstStyle/>
          <a:p>
            <a:pPr>
              <a:defRPr/>
            </a:pPr>
            <a:r>
              <a:rPr lang="en-GB" sz="2400" dirty="0" err="1">
                <a:latin typeface="Helvetica" pitchFamily="2" charset="0"/>
              </a:rPr>
              <a:t>Balkendiagrammen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mit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Konfidenzintervallen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für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zwei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selbst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erstellte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Variablen</a:t>
            </a:r>
            <a:r>
              <a:rPr lang="en-GB" sz="2400" dirty="0">
                <a:latin typeface="Helvetica" pitchFamily="2" charset="0"/>
              </a:rPr>
              <a:t> (2/2)</a:t>
            </a:r>
            <a:endParaRPr lang="de-DE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8179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4624"/>
            <a:ext cx="8676456" cy="761999"/>
          </a:xfrm>
        </p:spPr>
        <p:txBody>
          <a:bodyPr anchor="ctr"/>
          <a:lstStyle/>
          <a:p>
            <a:r>
              <a:rPr lang="en-GB" sz="2400" dirty="0" err="1">
                <a:latin typeface="Helvetica" pitchFamily="2" charset="0"/>
              </a:rPr>
              <a:t>Ergebnisse</a:t>
            </a:r>
            <a:r>
              <a:rPr lang="en-GB" sz="2400" dirty="0">
                <a:latin typeface="Helvetica" pitchFamily="2" charset="0"/>
              </a:rPr>
              <a:t> der </a:t>
            </a:r>
            <a:r>
              <a:rPr lang="en-GB" sz="2400" dirty="0" err="1">
                <a:latin typeface="Helvetica" pitchFamily="2" charset="0"/>
              </a:rPr>
              <a:t>Schätzung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einer</a:t>
            </a:r>
            <a:r>
              <a:rPr lang="en-GB" sz="2400" dirty="0">
                <a:latin typeface="Helvetica" pitchFamily="2" charset="0"/>
              </a:rPr>
              <a:t> SVM </a:t>
            </a:r>
            <a:br>
              <a:rPr lang="en-GB" sz="2400" dirty="0">
                <a:latin typeface="Helvetica" pitchFamily="2" charset="0"/>
              </a:rPr>
            </a:br>
            <a:r>
              <a:rPr lang="en-GB" sz="2000" dirty="0">
                <a:latin typeface="Helvetica" pitchFamily="2" charset="0"/>
              </a:rPr>
              <a:t>(MAPE je </a:t>
            </a:r>
            <a:r>
              <a:rPr lang="en-GB" sz="2000" dirty="0" err="1">
                <a:latin typeface="Helvetica" pitchFamily="2" charset="0"/>
              </a:rPr>
              <a:t>Warengruppe</a:t>
            </a:r>
            <a:r>
              <a:rPr lang="en-GB" sz="2000" dirty="0">
                <a:latin typeface="Helvetica" pitchFamily="2" charset="0"/>
              </a:rPr>
              <a:t> und </a:t>
            </a:r>
            <a:r>
              <a:rPr lang="en-GB" sz="2000" dirty="0" err="1">
                <a:latin typeface="Helvetica" pitchFamily="2" charset="0"/>
              </a:rPr>
              <a:t>Warengruppenumsätze</a:t>
            </a:r>
            <a:r>
              <a:rPr lang="en-GB" sz="2000" dirty="0">
                <a:latin typeface="Helvetica" pitchFamily="2" charset="0"/>
              </a:rPr>
              <a:t>)</a:t>
            </a:r>
            <a:endParaRPr lang="en-GB" dirty="0">
              <a:latin typeface="Helvetica" pitchFamily="2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3B07F1-B000-0A4E-ADCE-913E8C6DDF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5" b="9827"/>
          <a:stretch/>
        </p:blipFill>
        <p:spPr>
          <a:xfrm>
            <a:off x="9252520" y="1050602"/>
            <a:ext cx="1314698" cy="168343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41AE8AD-1D61-5541-9A10-57772F06E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982642"/>
              </p:ext>
            </p:extLst>
          </p:nvPr>
        </p:nvGraphicFramePr>
        <p:xfrm>
          <a:off x="256464" y="1124744"/>
          <a:ext cx="8676458" cy="48418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9152">
                  <a:extLst>
                    <a:ext uri="{9D8B030D-6E8A-4147-A177-3AD203B41FA5}">
                      <a16:colId xmlns:a16="http://schemas.microsoft.com/office/drawing/2014/main" val="4271733570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val="4168449459"/>
                    </a:ext>
                  </a:extLst>
                </a:gridCol>
                <a:gridCol w="1715315">
                  <a:extLst>
                    <a:ext uri="{9D8B030D-6E8A-4147-A177-3AD203B41FA5}">
                      <a16:colId xmlns:a16="http://schemas.microsoft.com/office/drawing/2014/main" val="2005399218"/>
                    </a:ext>
                  </a:extLst>
                </a:gridCol>
                <a:gridCol w="1565487">
                  <a:extLst>
                    <a:ext uri="{9D8B030D-6E8A-4147-A177-3AD203B41FA5}">
                      <a16:colId xmlns:a16="http://schemas.microsoft.com/office/drawing/2014/main" val="1558430244"/>
                    </a:ext>
                  </a:extLst>
                </a:gridCol>
              </a:tblGrid>
              <a:tr h="773316">
                <a:tc>
                  <a:txBody>
                    <a:bodyPr/>
                    <a:lstStyle/>
                    <a:p>
                      <a:r>
                        <a:rPr lang="en-AU" sz="1600" b="1" dirty="0" err="1"/>
                        <a:t>Waren-gruppe</a:t>
                      </a:r>
                      <a:endParaRPr lang="en-A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1" dirty="0" err="1"/>
                        <a:t>Variablen</a:t>
                      </a:r>
                      <a:endParaRPr lang="en-A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>
                          <a:latin typeface="+mn-lt"/>
                        </a:rPr>
                        <a:t>MAPEs des Trainings-</a:t>
                      </a:r>
                      <a:r>
                        <a:rPr lang="de-DE" sz="1600" b="1" dirty="0" err="1">
                          <a:latin typeface="+mn-lt"/>
                        </a:rPr>
                        <a:t>datensatzes</a:t>
                      </a:r>
                      <a:r>
                        <a:rPr lang="de-DE" sz="1600" b="1" dirty="0">
                          <a:latin typeface="+mn-lt"/>
                        </a:rPr>
                        <a:t> (in </a:t>
                      </a:r>
                      <a:r>
                        <a:rPr lang="en-GB" sz="1600" b="1" dirty="0">
                          <a:latin typeface="+mn-lt"/>
                        </a:rPr>
                        <a:t>%)</a:t>
                      </a:r>
                      <a:endParaRPr lang="de-DE" sz="16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>
                          <a:latin typeface="+mn-lt"/>
                        </a:rPr>
                        <a:t>MAPEs des Test-</a:t>
                      </a:r>
                      <a:r>
                        <a:rPr lang="de-DE" sz="1600" b="1" dirty="0" err="1">
                          <a:latin typeface="+mn-lt"/>
                        </a:rPr>
                        <a:t>datensatzes</a:t>
                      </a:r>
                      <a:endParaRPr lang="de-DE" sz="1600" b="1" dirty="0">
                        <a:latin typeface="+mn-lt"/>
                      </a:endParaRPr>
                    </a:p>
                    <a:p>
                      <a:r>
                        <a:rPr lang="de-DE" sz="1600" b="1" dirty="0">
                          <a:latin typeface="+mn-lt"/>
                        </a:rPr>
                        <a:t>(in </a:t>
                      </a:r>
                      <a:r>
                        <a:rPr lang="en-GB" sz="1600" b="1" dirty="0">
                          <a:latin typeface="+mn-lt"/>
                        </a:rPr>
                        <a:t>%)</a:t>
                      </a:r>
                      <a:endParaRPr lang="en-AU" sz="1600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9037"/>
                  </a:ext>
                </a:extLst>
              </a:tr>
              <a:tr h="544185">
                <a:tc>
                  <a:txBody>
                    <a:bodyPr/>
                    <a:lstStyle/>
                    <a:p>
                      <a:r>
                        <a:rPr lang="en-AU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Alle</a:t>
                      </a:r>
                      <a:endParaRPr lang="en-AU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 err="1">
                          <a:solidFill>
                            <a:schemeClr val="accent1"/>
                          </a:solidFill>
                          <a:latin typeface="+mn-lt"/>
                          <a:cs typeface="Calibri" panose="020F0502020204030204" pitchFamily="34" charset="0"/>
                        </a:rPr>
                        <a:t>Wochentag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AU" sz="1600" dirty="0">
                          <a:latin typeface="+mn-lt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  <a:latin typeface="+mn-lt"/>
                          <a:cs typeface="Calibri" panose="020F0502020204030204" pitchFamily="34" charset="0"/>
                        </a:rPr>
                        <a:t>Jahreszeit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AU" sz="1600" dirty="0">
                          <a:latin typeface="+mn-lt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  <a:latin typeface="+mn-lt"/>
                          <a:cs typeface="Calibri" panose="020F0502020204030204" pitchFamily="34" charset="0"/>
                        </a:rPr>
                        <a:t>KielerWoche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AU" sz="1600" dirty="0">
                          <a:latin typeface="+mn-lt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  <a:latin typeface="+mn-lt"/>
                          <a:cs typeface="Calibri" panose="020F0502020204030204" pitchFamily="34" charset="0"/>
                        </a:rPr>
                        <a:t>Schulferien</a:t>
                      </a:r>
                      <a:endParaRPr lang="en-AU" sz="1600" dirty="0">
                        <a:solidFill>
                          <a:schemeClr val="accent1"/>
                        </a:solidFill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+mn-lt"/>
                          <a:cs typeface="Calibri" panose="020F0502020204030204" pitchFamily="34" charset="0"/>
                        </a:rPr>
                        <a:t>25,73 </a:t>
                      </a:r>
                      <a:endParaRPr lang="en-AU" sz="16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 dirty="0"/>
                        <a:t>25,65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108463"/>
                  </a:ext>
                </a:extLst>
              </a:tr>
              <a:tr h="544185">
                <a:tc>
                  <a:txBody>
                    <a:bodyPr/>
                    <a:lstStyle/>
                    <a:p>
                      <a:r>
                        <a:rPr lang="en-AU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Wochentag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Jahreszeit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KielerWoche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Schulferien</a:t>
                      </a:r>
                      <a:endParaRPr lang="en-AU" sz="1600" dirty="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lang="en-AU" sz="1600" dirty="0"/>
                        <a:t>+ </a:t>
                      </a:r>
                      <a:r>
                        <a:rPr lang="en-AU" sz="1600" dirty="0" err="1">
                          <a:solidFill>
                            <a:schemeClr val="accent2"/>
                          </a:solidFill>
                        </a:rPr>
                        <a:t>Feiertag</a:t>
                      </a:r>
                      <a:endParaRPr lang="en-AU" sz="16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 dirty="0"/>
                        <a:t>18,43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 dirty="0"/>
                        <a:t>20,29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599036"/>
                  </a:ext>
                </a:extLst>
              </a:tr>
              <a:tr h="544185">
                <a:tc>
                  <a:txBody>
                    <a:bodyPr/>
                    <a:lstStyle/>
                    <a:p>
                      <a:r>
                        <a:rPr lang="en-AU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Wochentag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Jahreszeit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KielerWoche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Schulferien</a:t>
                      </a:r>
                      <a:endParaRPr lang="en-AU" sz="1600" dirty="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lang="en-AU" sz="1600" dirty="0"/>
                        <a:t>+ </a:t>
                      </a:r>
                      <a:r>
                        <a:rPr lang="en-AU" sz="1600" dirty="0">
                          <a:solidFill>
                            <a:schemeClr val="accent3"/>
                          </a:solidFill>
                        </a:rPr>
                        <a:t>Monat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 dirty="0"/>
                        <a:t>15,17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 dirty="0"/>
                        <a:t>14,89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178364"/>
                  </a:ext>
                </a:extLst>
              </a:tr>
              <a:tr h="544185">
                <a:tc>
                  <a:txBody>
                    <a:bodyPr/>
                    <a:lstStyle/>
                    <a:p>
                      <a:r>
                        <a:rPr lang="en-AU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Wochentag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Jahreszeit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KielerWoche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Schulferien</a:t>
                      </a:r>
                      <a:endParaRPr lang="en-AU" sz="1600" dirty="0">
                        <a:solidFill>
                          <a:schemeClr val="accent1"/>
                        </a:solidFill>
                      </a:endParaRPr>
                    </a:p>
                    <a:p>
                      <a:pPr marL="0" marR="0" lvl="0" indent="0" algn="l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/>
                        <a:t>+ </a:t>
                      </a:r>
                      <a:r>
                        <a:rPr lang="en-AU" sz="1600" dirty="0" err="1">
                          <a:solidFill>
                            <a:schemeClr val="accent2"/>
                          </a:solidFill>
                        </a:rPr>
                        <a:t>Feiertag</a:t>
                      </a:r>
                      <a:r>
                        <a:rPr lang="en-AU" sz="16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AU" sz="1600" dirty="0"/>
                        <a:t>+ </a:t>
                      </a:r>
                      <a:r>
                        <a:rPr lang="en-AU" sz="1600" dirty="0">
                          <a:solidFill>
                            <a:schemeClr val="accent3"/>
                          </a:solidFill>
                        </a:rPr>
                        <a:t>Monat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 dirty="0"/>
                        <a:t>19,93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 dirty="0"/>
                        <a:t>20,95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714965"/>
                  </a:ext>
                </a:extLst>
              </a:tr>
              <a:tr h="544185">
                <a:tc>
                  <a:txBody>
                    <a:bodyPr/>
                    <a:lstStyle/>
                    <a:p>
                      <a:r>
                        <a:rPr lang="en-AU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Wochentag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Jahreszeit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KielerWoche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Schulferien</a:t>
                      </a:r>
                      <a:endParaRPr lang="en-AU" sz="1600" dirty="0">
                        <a:solidFill>
                          <a:schemeClr val="accent1"/>
                        </a:solidFill>
                      </a:endParaRPr>
                    </a:p>
                    <a:p>
                      <a:pPr marL="0" marR="0" lvl="0" indent="0" algn="l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/>
                        <a:t>+ </a:t>
                      </a:r>
                      <a:r>
                        <a:rPr lang="en-AU" sz="1600" dirty="0" err="1">
                          <a:solidFill>
                            <a:schemeClr val="accent2"/>
                          </a:solidFill>
                        </a:rPr>
                        <a:t>Feiertag</a:t>
                      </a:r>
                      <a:r>
                        <a:rPr lang="en-AU" sz="16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AU" sz="1600" dirty="0"/>
                        <a:t>+ </a:t>
                      </a:r>
                      <a:r>
                        <a:rPr lang="en-AU" sz="1600" dirty="0">
                          <a:solidFill>
                            <a:schemeClr val="accent3"/>
                          </a:solidFill>
                        </a:rPr>
                        <a:t>Monat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 dirty="0"/>
                        <a:t>20,68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 dirty="0"/>
                        <a:t>21,53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431977"/>
                  </a:ext>
                </a:extLst>
              </a:tr>
              <a:tr h="544185">
                <a:tc>
                  <a:txBody>
                    <a:bodyPr/>
                    <a:lstStyle/>
                    <a:p>
                      <a:r>
                        <a:rPr lang="en-AU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Wochentag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Jahreszeit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KielerWoche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Schulferien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 </a:t>
                      </a:r>
                      <a:r>
                        <a:rPr lang="en-AU" sz="1600" dirty="0" err="1">
                          <a:solidFill>
                            <a:schemeClr val="accent2"/>
                          </a:solidFill>
                        </a:rPr>
                        <a:t>Feiertag</a:t>
                      </a:r>
                      <a:r>
                        <a:rPr lang="en-AU" sz="16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AU" sz="16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AU" sz="16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AU" sz="1600" dirty="0">
                          <a:solidFill>
                            <a:schemeClr val="accent3"/>
                          </a:solidFill>
                        </a:rPr>
                        <a:t>Monat </a:t>
                      </a:r>
                      <a:r>
                        <a:rPr lang="en-AU" sz="1600" dirty="0"/>
                        <a:t>+ (</a:t>
                      </a:r>
                      <a:r>
                        <a:rPr lang="en-AU" sz="1600" dirty="0">
                          <a:solidFill>
                            <a:schemeClr val="accent4"/>
                          </a:solidFill>
                        </a:rPr>
                        <a:t>Silvester)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 dirty="0"/>
                        <a:t>14,27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 dirty="0"/>
                        <a:t>14,37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213471"/>
                  </a:ext>
                </a:extLst>
              </a:tr>
              <a:tr h="544185">
                <a:tc>
                  <a:txBody>
                    <a:bodyPr/>
                    <a:lstStyle/>
                    <a:p>
                      <a:r>
                        <a:rPr lang="en-AU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Wochentag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Jahreszeit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KielerWoche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Schulferien</a:t>
                      </a:r>
                      <a:endParaRPr lang="en-AU" sz="1600" dirty="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lang="en-AU" sz="1600" dirty="0"/>
                        <a:t>+ </a:t>
                      </a:r>
                      <a:r>
                        <a:rPr lang="en-AU" sz="1600" dirty="0">
                          <a:solidFill>
                            <a:schemeClr val="accent3"/>
                          </a:solidFill>
                        </a:rPr>
                        <a:t>Monat </a:t>
                      </a:r>
                      <a:r>
                        <a:rPr lang="en-AU" sz="1600" dirty="0"/>
                        <a:t>+ </a:t>
                      </a:r>
                      <a:r>
                        <a:rPr lang="en-AU" sz="1600" dirty="0" err="1">
                          <a:solidFill>
                            <a:schemeClr val="accent6"/>
                          </a:solidFill>
                        </a:rPr>
                        <a:t>Verlängertes</a:t>
                      </a:r>
                      <a:r>
                        <a:rPr lang="en-AU" sz="1600" dirty="0">
                          <a:solidFill>
                            <a:schemeClr val="accent6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6"/>
                          </a:solidFill>
                        </a:rPr>
                        <a:t>Wochenende</a:t>
                      </a:r>
                      <a:r>
                        <a:rPr lang="en-AU" sz="1600" dirty="0">
                          <a:solidFill>
                            <a:schemeClr val="accent6"/>
                          </a:solidFill>
                        </a:rPr>
                        <a:t> (Mo)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600" dirty="0"/>
                        <a:t>37,87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600" dirty="0"/>
                        <a:t>38,32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576117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3F6E8886-F51F-7A44-B945-5171A38206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172" y="2924944"/>
            <a:ext cx="1587500" cy="17272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E03AB1F-069B-BA48-93CC-89FB93CBA0E5}"/>
              </a:ext>
            </a:extLst>
          </p:cNvPr>
          <p:cNvSpPr/>
          <p:nvPr/>
        </p:nvSpPr>
        <p:spPr>
          <a:xfrm>
            <a:off x="256464" y="858198"/>
            <a:ext cx="46755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GB" sz="1600" b="1" dirty="0" err="1">
                <a:latin typeface="Helvetica" pitchFamily="2" charset="0"/>
              </a:rPr>
              <a:t>Sechs</a:t>
            </a:r>
            <a:r>
              <a:rPr lang="en-GB" sz="1600" b="1" dirty="0">
                <a:latin typeface="Helvetica" pitchFamily="2" charset="0"/>
              </a:rPr>
              <a:t> SVMs </a:t>
            </a:r>
            <a:r>
              <a:rPr lang="en-GB" sz="1600" b="1" dirty="0" err="1">
                <a:latin typeface="Helvetica" pitchFamily="2" charset="0"/>
              </a:rPr>
              <a:t>getrennt</a:t>
            </a:r>
            <a:r>
              <a:rPr lang="en-GB" sz="1600" b="1" dirty="0">
                <a:latin typeface="Helvetica" pitchFamily="2" charset="0"/>
              </a:rPr>
              <a:t> </a:t>
            </a:r>
            <a:r>
              <a:rPr lang="en-GB" sz="1600" b="1" dirty="0" err="1">
                <a:latin typeface="Helvetica" pitchFamily="2" charset="0"/>
              </a:rPr>
              <a:t>nach</a:t>
            </a:r>
            <a:r>
              <a:rPr lang="en-GB" sz="1600" b="1" dirty="0">
                <a:latin typeface="Helvetica" pitchFamily="2" charset="0"/>
              </a:rPr>
              <a:t> </a:t>
            </a:r>
            <a:r>
              <a:rPr lang="en-GB" sz="1600" b="1" dirty="0" err="1">
                <a:latin typeface="Helvetica" pitchFamily="2" charset="0"/>
              </a:rPr>
              <a:t>Warengruppen</a:t>
            </a:r>
            <a:endParaRPr lang="en-GB" sz="1600" b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24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4624"/>
            <a:ext cx="8676456" cy="761999"/>
          </a:xfrm>
        </p:spPr>
        <p:txBody>
          <a:bodyPr anchor="ctr"/>
          <a:lstStyle/>
          <a:p>
            <a:r>
              <a:rPr lang="en-GB" sz="2400" dirty="0" err="1">
                <a:latin typeface="Helvetica" pitchFamily="2" charset="0"/>
              </a:rPr>
              <a:t>Ergebnisse</a:t>
            </a:r>
            <a:r>
              <a:rPr lang="en-GB" sz="2400" dirty="0">
                <a:latin typeface="Helvetica" pitchFamily="2" charset="0"/>
              </a:rPr>
              <a:t> der </a:t>
            </a:r>
            <a:r>
              <a:rPr lang="en-GB" sz="2400" dirty="0" err="1">
                <a:latin typeface="Helvetica" pitchFamily="2" charset="0"/>
              </a:rPr>
              <a:t>Schätzung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einer</a:t>
            </a:r>
            <a:r>
              <a:rPr lang="en-GB" sz="2400" dirty="0">
                <a:latin typeface="Helvetica" pitchFamily="2" charset="0"/>
              </a:rPr>
              <a:t> SVM</a:t>
            </a:r>
            <a:br>
              <a:rPr lang="en-GB" sz="2400" dirty="0">
                <a:latin typeface="Helvetica" pitchFamily="2" charset="0"/>
              </a:rPr>
            </a:br>
            <a:r>
              <a:rPr lang="en-GB" sz="2400" dirty="0">
                <a:latin typeface="Helvetica" pitchFamily="2" charset="0"/>
              </a:rPr>
              <a:t> (</a:t>
            </a:r>
            <a:r>
              <a:rPr lang="en-GB" sz="2400" dirty="0" err="1">
                <a:latin typeface="Helvetica" pitchFamily="2" charset="0"/>
              </a:rPr>
              <a:t>Vorhersage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für</a:t>
            </a:r>
            <a:r>
              <a:rPr lang="en-GB" sz="2400" dirty="0">
                <a:latin typeface="Helvetica" pitchFamily="2" charset="0"/>
              </a:rPr>
              <a:t> den 04.06.2019)</a:t>
            </a:r>
            <a:endParaRPr lang="en-GB" dirty="0">
              <a:latin typeface="Helvetica" pitchFamily="2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1903564-7DF7-5744-976B-EBA17FF56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358709"/>
              </p:ext>
            </p:extLst>
          </p:nvPr>
        </p:nvGraphicFramePr>
        <p:xfrm>
          <a:off x="1223628" y="1438499"/>
          <a:ext cx="6480720" cy="38647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0690">
                  <a:extLst>
                    <a:ext uri="{9D8B030D-6E8A-4147-A177-3AD203B41FA5}">
                      <a16:colId xmlns:a16="http://schemas.microsoft.com/office/drawing/2014/main" val="4271733570"/>
                    </a:ext>
                  </a:extLst>
                </a:gridCol>
                <a:gridCol w="3260030">
                  <a:extLst>
                    <a:ext uri="{9D8B030D-6E8A-4147-A177-3AD203B41FA5}">
                      <a16:colId xmlns:a16="http://schemas.microsoft.com/office/drawing/2014/main" val="4168449459"/>
                    </a:ext>
                  </a:extLst>
                </a:gridCol>
              </a:tblGrid>
              <a:tr h="552101"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 err="1"/>
                        <a:t>Warengruppe</a:t>
                      </a:r>
                      <a:endParaRPr lang="en-A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 err="1"/>
                        <a:t>Umsatz</a:t>
                      </a:r>
                      <a:r>
                        <a:rPr lang="en-AU" sz="1800" b="1" dirty="0"/>
                        <a:t>(-</a:t>
                      </a:r>
                      <a:r>
                        <a:rPr lang="en-AU" sz="1800" b="1" dirty="0" err="1"/>
                        <a:t>vorhersage</a:t>
                      </a:r>
                      <a:r>
                        <a:rPr lang="en-AU" sz="1800" b="1" dirty="0"/>
                        <a:t>) [</a:t>
                      </a:r>
                      <a:r>
                        <a:rPr lang="de-DE" sz="1800" b="1" dirty="0"/>
                        <a:t>€</a:t>
                      </a:r>
                      <a:r>
                        <a:rPr lang="en-AU" sz="1800" b="1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9037"/>
                  </a:ext>
                </a:extLst>
              </a:tr>
              <a:tr h="552101">
                <a:tc>
                  <a:txBody>
                    <a:bodyPr/>
                    <a:lstStyle/>
                    <a:p>
                      <a:pPr algn="ctr"/>
                      <a:r>
                        <a:rPr lang="en-AU" sz="20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124.67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6599036"/>
                  </a:ext>
                </a:extLst>
              </a:tr>
              <a:tr h="552101">
                <a:tc>
                  <a:txBody>
                    <a:bodyPr/>
                    <a:lstStyle/>
                    <a:p>
                      <a:pPr algn="ctr"/>
                      <a:r>
                        <a:rPr lang="en-AU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398.16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3178364"/>
                  </a:ext>
                </a:extLst>
              </a:tr>
              <a:tr h="552101">
                <a:tc>
                  <a:txBody>
                    <a:bodyPr/>
                    <a:lstStyle/>
                    <a:p>
                      <a:pPr algn="ctr"/>
                      <a:r>
                        <a:rPr lang="en-AU" sz="20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167.4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4714965"/>
                  </a:ext>
                </a:extLst>
              </a:tr>
              <a:tr h="552101">
                <a:tc>
                  <a:txBody>
                    <a:bodyPr/>
                    <a:lstStyle/>
                    <a:p>
                      <a:pPr algn="ctr"/>
                      <a:r>
                        <a:rPr lang="en-AU" sz="20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85.04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4431977"/>
                  </a:ext>
                </a:extLst>
              </a:tr>
              <a:tr h="552101">
                <a:tc>
                  <a:txBody>
                    <a:bodyPr/>
                    <a:lstStyle/>
                    <a:p>
                      <a:pPr algn="ctr"/>
                      <a:r>
                        <a:rPr lang="en-AU" sz="20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285.3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3213471"/>
                  </a:ext>
                </a:extLst>
              </a:tr>
              <a:tr h="552101">
                <a:tc>
                  <a:txBody>
                    <a:bodyPr/>
                    <a:lstStyle/>
                    <a:p>
                      <a:pPr algn="ctr"/>
                      <a:r>
                        <a:rPr lang="en-AU" sz="20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53.05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1576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4742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44624"/>
            <a:ext cx="8496944" cy="761999"/>
          </a:xfrm>
        </p:spPr>
        <p:txBody>
          <a:bodyPr anchor="ctr"/>
          <a:lstStyle/>
          <a:p>
            <a:r>
              <a:rPr lang="en-GB" sz="2000" dirty="0" err="1">
                <a:latin typeface="Helvetica" pitchFamily="2" charset="0"/>
              </a:rPr>
              <a:t>Ergebnisse</a:t>
            </a:r>
            <a:r>
              <a:rPr lang="en-GB" sz="2000" dirty="0">
                <a:latin typeface="Helvetica" pitchFamily="2" charset="0"/>
              </a:rPr>
              <a:t> der </a:t>
            </a:r>
            <a:r>
              <a:rPr lang="en-GB" sz="2000" dirty="0" err="1">
                <a:latin typeface="Helvetica" pitchFamily="2" charset="0"/>
              </a:rPr>
              <a:t>Schätzung</a:t>
            </a:r>
            <a:r>
              <a:rPr lang="en-GB" sz="2000" dirty="0">
                <a:latin typeface="Helvetica" pitchFamily="2" charset="0"/>
              </a:rPr>
              <a:t> </a:t>
            </a:r>
            <a:r>
              <a:rPr lang="en-GB" sz="2000" dirty="0" err="1">
                <a:latin typeface="Helvetica" pitchFamily="2" charset="0"/>
              </a:rPr>
              <a:t>eines</a:t>
            </a:r>
            <a:r>
              <a:rPr lang="en-GB" sz="2000" dirty="0">
                <a:latin typeface="Helvetica" pitchFamily="2" charset="0"/>
              </a:rPr>
              <a:t> </a:t>
            </a:r>
            <a:r>
              <a:rPr lang="en-GB" sz="2000" dirty="0" err="1">
                <a:latin typeface="Helvetica" pitchFamily="2" charset="0"/>
              </a:rPr>
              <a:t>neuronalen</a:t>
            </a:r>
            <a:r>
              <a:rPr lang="en-GB" sz="2000" dirty="0">
                <a:latin typeface="Helvetica" pitchFamily="2" charset="0"/>
              </a:rPr>
              <a:t> </a:t>
            </a:r>
            <a:r>
              <a:rPr lang="en-GB" sz="2000" dirty="0" err="1">
                <a:latin typeface="Helvetica" pitchFamily="2" charset="0"/>
              </a:rPr>
              <a:t>Netzes</a:t>
            </a:r>
            <a:r>
              <a:rPr lang="en-GB" sz="2000" dirty="0">
                <a:latin typeface="Helvetica" pitchFamily="2" charset="0"/>
              </a:rPr>
              <a:t> (MAPE je </a:t>
            </a:r>
            <a:r>
              <a:rPr lang="en-GB" sz="2000" dirty="0" err="1">
                <a:latin typeface="Helvetica" pitchFamily="2" charset="0"/>
              </a:rPr>
              <a:t>Warengruppe</a:t>
            </a:r>
            <a:r>
              <a:rPr lang="en-GB" sz="2000" dirty="0">
                <a:latin typeface="Helvetica" pitchFamily="2" charset="0"/>
              </a:rPr>
              <a:t> und </a:t>
            </a:r>
            <a:r>
              <a:rPr lang="en-GB" sz="2000" dirty="0" err="1">
                <a:latin typeface="Helvetica" pitchFamily="2" charset="0"/>
              </a:rPr>
              <a:t>Warengruppenumsätze</a:t>
            </a:r>
            <a:r>
              <a:rPr lang="en-GB" sz="2000" dirty="0">
                <a:latin typeface="Helvetica" pitchFamily="2" charset="0"/>
              </a:rPr>
              <a:t> </a:t>
            </a:r>
            <a:r>
              <a:rPr lang="en-GB" sz="2000" dirty="0" err="1">
                <a:latin typeface="Helvetica" pitchFamily="2" charset="0"/>
              </a:rPr>
              <a:t>für</a:t>
            </a:r>
            <a:r>
              <a:rPr lang="en-GB" sz="2000" dirty="0">
                <a:latin typeface="Helvetica" pitchFamily="2" charset="0"/>
              </a:rPr>
              <a:t> den 04.06.2019)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717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44624"/>
            <a:ext cx="7920880" cy="761999"/>
          </a:xfrm>
        </p:spPr>
        <p:txBody>
          <a:bodyPr anchor="ctr"/>
          <a:lstStyle/>
          <a:p>
            <a:r>
              <a:rPr lang="en-GB" sz="2800" dirty="0"/>
              <a:t>Link </a:t>
            </a:r>
            <a:r>
              <a:rPr lang="en-GB" sz="2800" dirty="0" err="1"/>
              <a:t>zum</a:t>
            </a:r>
            <a:r>
              <a:rPr lang="en-GB" sz="2800" dirty="0"/>
              <a:t> </a:t>
            </a:r>
            <a:r>
              <a:rPr lang="en-GB" dirty="0">
                <a:latin typeface="Helvetica" pitchFamily="2" charset="0"/>
              </a:rPr>
              <a:t>Repository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893198-39A3-8746-AB99-C55A25DC00B6}"/>
              </a:ext>
            </a:extLst>
          </p:cNvPr>
          <p:cNvSpPr/>
          <p:nvPr/>
        </p:nvSpPr>
        <p:spPr>
          <a:xfrm>
            <a:off x="611560" y="1268760"/>
            <a:ext cx="61206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Helvetica" pitchFamily="2" charset="0"/>
                <a:hlinkClick r:id="rId3"/>
              </a:rPr>
              <a:t>https://github.com/saludwig26/Data-science-Team-5-1</a:t>
            </a:r>
            <a:endParaRPr lang="en-GB" dirty="0">
              <a:latin typeface="Helvetica" pitchFamily="2" charset="0"/>
            </a:endParaRPr>
          </a:p>
          <a:p>
            <a:endParaRPr lang="en-GB" dirty="0">
              <a:latin typeface="Helvetica" pitchFamily="2" charset="0"/>
            </a:endParaRPr>
          </a:p>
          <a:p>
            <a:r>
              <a:rPr lang="en-GB" dirty="0" err="1">
                <a:latin typeface="Helvetica" pitchFamily="2" charset="0"/>
              </a:rPr>
              <a:t>mit</a:t>
            </a:r>
            <a:r>
              <a:rPr lang="en-GB" dirty="0">
                <a:latin typeface="Helvetica" pitchFamily="2" charset="0"/>
              </a:rPr>
              <a:t>:</a:t>
            </a:r>
            <a:br>
              <a:rPr lang="en-GB" dirty="0">
                <a:latin typeface="Helvetica" pitchFamily="2" charset="0"/>
              </a:rPr>
            </a:br>
            <a:r>
              <a:rPr lang="en-GB" dirty="0">
                <a:latin typeface="Helvetica" pitchFamily="2" charset="0"/>
              </a:rPr>
              <a:t>• </a:t>
            </a:r>
            <a:r>
              <a:rPr lang="en-GB" dirty="0" err="1">
                <a:latin typeface="Helvetica" pitchFamily="2" charset="0"/>
              </a:rPr>
              <a:t>Datensatz</a:t>
            </a:r>
            <a:br>
              <a:rPr lang="en-GB" dirty="0">
                <a:latin typeface="Helvetica" pitchFamily="2" charset="0"/>
              </a:rPr>
            </a:br>
            <a:r>
              <a:rPr lang="en-GB" dirty="0">
                <a:latin typeface="Helvetica" pitchFamily="2" charset="0"/>
              </a:rPr>
              <a:t>• </a:t>
            </a:r>
            <a:r>
              <a:rPr lang="en-GB" dirty="0" err="1">
                <a:latin typeface="Helvetica" pitchFamily="2" charset="0"/>
              </a:rPr>
              <a:t>Programmcode</a:t>
            </a:r>
            <a:br>
              <a:rPr lang="en-GB" dirty="0">
                <a:latin typeface="Helvetica" pitchFamily="2" charset="0"/>
              </a:rPr>
            </a:br>
            <a:r>
              <a:rPr lang="en-GB" dirty="0">
                <a:latin typeface="Helvetica" pitchFamily="2" charset="0"/>
              </a:rPr>
              <a:t>• </a:t>
            </a:r>
            <a:r>
              <a:rPr lang="en-GB" dirty="0" err="1">
                <a:latin typeface="Helvetica" pitchFamily="2" charset="0"/>
              </a:rPr>
              <a:t>Präsentation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88979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98" y="1568088"/>
            <a:ext cx="7920880" cy="761999"/>
          </a:xfrm>
        </p:spPr>
        <p:txBody>
          <a:bodyPr anchor="ctr"/>
          <a:lstStyle/>
          <a:p>
            <a:pPr>
              <a:defRPr/>
            </a:pPr>
            <a:r>
              <a:rPr lang="de-DE" dirty="0"/>
              <a:t>Danke für Eure Aufmerksamkeit! 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7" name="Textfeld 4">
            <a:extLst>
              <a:ext uri="{FF2B5EF4-FFF2-40B4-BE49-F238E27FC236}">
                <a16:creationId xmlns:a16="http://schemas.microsoft.com/office/drawing/2014/main" id="{8DE71830-88E7-054E-8BFB-849948AF3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73" y="476672"/>
            <a:ext cx="877193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0546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44624"/>
            <a:ext cx="7920880" cy="761999"/>
          </a:xfrm>
        </p:spPr>
        <p:txBody>
          <a:bodyPr anchor="ctr"/>
          <a:lstStyle/>
          <a:p>
            <a:pPr algn="l">
              <a:defRPr/>
            </a:pPr>
            <a:r>
              <a:rPr lang="en-GB" dirty="0"/>
              <a:t>xx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7" name="Textfeld 4">
            <a:extLst>
              <a:ext uri="{FF2B5EF4-FFF2-40B4-BE49-F238E27FC236}">
                <a16:creationId xmlns:a16="http://schemas.microsoft.com/office/drawing/2014/main" id="{8DE71830-88E7-054E-8BFB-849948AF3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73" y="476672"/>
            <a:ext cx="877193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477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44624"/>
            <a:ext cx="7920880" cy="761999"/>
          </a:xfrm>
        </p:spPr>
        <p:txBody>
          <a:bodyPr anchor="ctr"/>
          <a:lstStyle/>
          <a:p>
            <a:pPr algn="l">
              <a:defRPr/>
            </a:pPr>
            <a:r>
              <a:rPr lang="en-GB" dirty="0"/>
              <a:t>xx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7" name="Textfeld 4">
            <a:extLst>
              <a:ext uri="{FF2B5EF4-FFF2-40B4-BE49-F238E27FC236}">
                <a16:creationId xmlns:a16="http://schemas.microsoft.com/office/drawing/2014/main" id="{8DE71830-88E7-054E-8BFB-849948AF3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73" y="476672"/>
            <a:ext cx="877193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136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8D65D8-D64B-CD48-A39A-33BEB03E5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 marL="0" indent="0" algn="ctr">
              <a:buNone/>
            </a:pPr>
            <a:r>
              <a:rPr lang="de-DE" dirty="0">
                <a:solidFill>
                  <a:schemeClr val="tx1"/>
                </a:solidFill>
              </a:rPr>
              <a:t>Vielen Dank für Ihre Aufmerksamkeit!</a:t>
            </a:r>
            <a:endParaRPr lang="de-DE" dirty="0">
              <a:solidFill>
                <a:schemeClr val="tx1"/>
              </a:solidFill>
              <a:sym typeface="Wingdings"/>
            </a:endParaRPr>
          </a:p>
          <a:p>
            <a:pPr marL="0" indent="0" algn="ctr">
              <a:buNone/>
            </a:pPr>
            <a:endParaRPr lang="en-GB" dirty="0">
              <a:sym typeface="Wingdings"/>
            </a:endParaRPr>
          </a:p>
          <a:p>
            <a:pPr marL="0" indent="0" algn="ctr">
              <a:buNone/>
            </a:pPr>
            <a:endParaRPr lang="en-GB" dirty="0">
              <a:sym typeface="Wingdings"/>
            </a:endParaRPr>
          </a:p>
          <a:p>
            <a:pPr marL="0" indent="0" algn="ctr">
              <a:buNone/>
            </a:pPr>
            <a:endParaRPr lang="en-GB" dirty="0">
              <a:sym typeface="Wingdings"/>
            </a:endParaRPr>
          </a:p>
          <a:p>
            <a:endParaRPr lang="en-GB" dirty="0">
              <a:sym typeface="Wingdings"/>
            </a:endParaRPr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60E984-4CAB-D14D-9485-4818E7E69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61EB-623A-9444-B2C4-76BE8D04A686}" type="slidenum">
              <a:rPr lang="de-DE" smtClean="0"/>
              <a:t>18</a:t>
            </a:fld>
            <a:endParaRPr lang="de-DE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C662DC7C-DEC9-3546-8D9A-6FA0FE1E4595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90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44624"/>
            <a:ext cx="7920880" cy="761999"/>
          </a:xfrm>
        </p:spPr>
        <p:txBody>
          <a:bodyPr anchor="ctr"/>
          <a:lstStyle/>
          <a:p>
            <a:pPr algn="l">
              <a:defRPr/>
            </a:pPr>
            <a:r>
              <a:rPr lang="en-GB" dirty="0"/>
              <a:t>Agenda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7" name="Textfeld 4">
            <a:extLst>
              <a:ext uri="{FF2B5EF4-FFF2-40B4-BE49-F238E27FC236}">
                <a16:creationId xmlns:a16="http://schemas.microsoft.com/office/drawing/2014/main" id="{8DE71830-88E7-054E-8BFB-849948AF3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73" y="476672"/>
            <a:ext cx="877193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479353-69B2-6346-8784-A1EDF9BA9F89}"/>
              </a:ext>
            </a:extLst>
          </p:cNvPr>
          <p:cNvSpPr/>
          <p:nvPr/>
        </p:nvSpPr>
        <p:spPr>
          <a:xfrm>
            <a:off x="683568" y="1028343"/>
            <a:ext cx="624644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D0D0D"/>
                </a:solidFill>
                <a:latin typeface="Helvetica" pitchFamily="2" charset="0"/>
              </a:rPr>
              <a:t>PROJEKT</a:t>
            </a:r>
          </a:p>
          <a:p>
            <a:r>
              <a:rPr lang="en-GB" dirty="0">
                <a:latin typeface="Helvetica" pitchFamily="2" charset="0"/>
              </a:rPr>
              <a:t> </a:t>
            </a:r>
            <a:r>
              <a:rPr lang="en-GB" dirty="0" err="1">
                <a:latin typeface="Helvetica" pitchFamily="2" charset="0"/>
              </a:rPr>
              <a:t>Powerpoint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Präsentation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mit</a:t>
            </a:r>
            <a:r>
              <a:rPr lang="en-GB" dirty="0">
                <a:latin typeface="Helvetica" pitchFamily="2" charset="0"/>
              </a:rPr>
              <a:t>:</a:t>
            </a:r>
          </a:p>
          <a:p>
            <a:r>
              <a:rPr lang="en-GB" dirty="0">
                <a:latin typeface="Helvetica" pitchFamily="2" charset="0"/>
              </a:rPr>
              <a:t>• </a:t>
            </a:r>
            <a:r>
              <a:rPr lang="en-GB" dirty="0" err="1">
                <a:latin typeface="Helvetica" pitchFamily="2" charset="0"/>
              </a:rPr>
              <a:t>Euren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Namen</a:t>
            </a:r>
            <a:r>
              <a:rPr lang="en-GB" dirty="0">
                <a:latin typeface="Helvetica" pitchFamily="2" charset="0"/>
              </a:rPr>
              <a:t> in der </a:t>
            </a:r>
            <a:r>
              <a:rPr lang="en-GB" dirty="0" err="1">
                <a:latin typeface="Helvetica" pitchFamily="2" charset="0"/>
              </a:rPr>
              <a:t>Titelfolie</a:t>
            </a:r>
            <a:endParaRPr lang="en-GB" dirty="0">
              <a:latin typeface="Helvetica" pitchFamily="2" charset="0"/>
            </a:endParaRPr>
          </a:p>
          <a:p>
            <a:r>
              <a:rPr lang="en-GB" dirty="0">
                <a:latin typeface="Helvetica" pitchFamily="2" charset="0"/>
              </a:rPr>
              <a:t>• </a:t>
            </a:r>
            <a:r>
              <a:rPr lang="en-GB" dirty="0" err="1">
                <a:latin typeface="Helvetica" pitchFamily="2" charset="0"/>
              </a:rPr>
              <a:t>Vorstellung</a:t>
            </a:r>
            <a:r>
              <a:rPr lang="en-GB" dirty="0">
                <a:latin typeface="Helvetica" pitchFamily="2" charset="0"/>
              </a:rPr>
              <a:t> des </a:t>
            </a:r>
            <a:r>
              <a:rPr lang="en-GB" dirty="0" err="1">
                <a:latin typeface="Helvetica" pitchFamily="2" charset="0"/>
              </a:rPr>
              <a:t>Datensatzes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mit</a:t>
            </a:r>
            <a:r>
              <a:rPr lang="en-GB" dirty="0">
                <a:latin typeface="Helvetica" pitchFamily="2" charset="0"/>
              </a:rPr>
              <a:t> den </a:t>
            </a:r>
            <a:r>
              <a:rPr lang="en-GB" dirty="0" err="1">
                <a:latin typeface="Helvetica" pitchFamily="2" charset="0"/>
              </a:rPr>
              <a:t>erstellten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Variablen</a:t>
            </a:r>
            <a:endParaRPr lang="en-GB" dirty="0">
              <a:latin typeface="Helvetica" pitchFamily="2" charset="0"/>
            </a:endParaRPr>
          </a:p>
          <a:p>
            <a:r>
              <a:rPr lang="en-GB" dirty="0">
                <a:latin typeface="Helvetica" pitchFamily="2" charset="0"/>
              </a:rPr>
              <a:t>• </a:t>
            </a:r>
            <a:r>
              <a:rPr lang="en-GB" dirty="0" err="1">
                <a:latin typeface="Helvetica" pitchFamily="2" charset="0"/>
              </a:rPr>
              <a:t>Balkendiagrammen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mit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Konfidenzintervallen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für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zwei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selbst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erstellte</a:t>
            </a:r>
            <a:endParaRPr lang="en-GB" dirty="0">
              <a:latin typeface="Helvetica" pitchFamily="2" charset="0"/>
            </a:endParaRPr>
          </a:p>
          <a:p>
            <a:r>
              <a:rPr lang="en-GB" dirty="0" err="1">
                <a:latin typeface="Helvetica" pitchFamily="2" charset="0"/>
              </a:rPr>
              <a:t>Variablen</a:t>
            </a:r>
            <a:endParaRPr lang="en-GB" dirty="0">
              <a:latin typeface="Helvetica" pitchFamily="2" charset="0"/>
            </a:endParaRPr>
          </a:p>
          <a:p>
            <a:r>
              <a:rPr lang="en-GB" dirty="0">
                <a:latin typeface="Helvetica" pitchFamily="2" charset="0"/>
              </a:rPr>
              <a:t>• </a:t>
            </a:r>
            <a:r>
              <a:rPr lang="en-GB" dirty="0" err="1">
                <a:latin typeface="Helvetica" pitchFamily="2" charset="0"/>
              </a:rPr>
              <a:t>Ergebnisse</a:t>
            </a:r>
            <a:r>
              <a:rPr lang="en-GB" dirty="0">
                <a:latin typeface="Helvetica" pitchFamily="2" charset="0"/>
              </a:rPr>
              <a:t> der </a:t>
            </a:r>
            <a:r>
              <a:rPr lang="en-GB" dirty="0" err="1">
                <a:latin typeface="Helvetica" pitchFamily="2" charset="0"/>
              </a:rPr>
              <a:t>Schätzung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einer</a:t>
            </a:r>
            <a:r>
              <a:rPr lang="en-GB" dirty="0">
                <a:latin typeface="Helvetica" pitchFamily="2" charset="0"/>
              </a:rPr>
              <a:t> SVM (MAPE je </a:t>
            </a:r>
            <a:r>
              <a:rPr lang="en-GB" dirty="0" err="1">
                <a:latin typeface="Helvetica" pitchFamily="2" charset="0"/>
              </a:rPr>
              <a:t>Warengruppe</a:t>
            </a:r>
            <a:r>
              <a:rPr lang="en-GB" dirty="0">
                <a:latin typeface="Helvetica" pitchFamily="2" charset="0"/>
              </a:rPr>
              <a:t> und</a:t>
            </a:r>
          </a:p>
          <a:p>
            <a:r>
              <a:rPr lang="en-GB" dirty="0" err="1">
                <a:latin typeface="Helvetica" pitchFamily="2" charset="0"/>
              </a:rPr>
              <a:t>Warengruppenumsätze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für</a:t>
            </a:r>
            <a:r>
              <a:rPr lang="en-GB" dirty="0">
                <a:latin typeface="Helvetica" pitchFamily="2" charset="0"/>
              </a:rPr>
              <a:t> den 04.06.2019)</a:t>
            </a:r>
          </a:p>
          <a:p>
            <a:endParaRPr lang="en-GB" dirty="0">
              <a:latin typeface="Helvetica" pitchFamily="2" charset="0"/>
            </a:endParaRPr>
          </a:p>
          <a:p>
            <a:r>
              <a:rPr lang="en-GB" dirty="0">
                <a:latin typeface="Helvetica" pitchFamily="2" charset="0"/>
              </a:rPr>
              <a:t>• </a:t>
            </a:r>
            <a:r>
              <a:rPr lang="en-GB" dirty="0" err="1">
                <a:latin typeface="Helvetica" pitchFamily="2" charset="0"/>
              </a:rPr>
              <a:t>Ergebnisse</a:t>
            </a:r>
            <a:r>
              <a:rPr lang="en-GB" dirty="0">
                <a:latin typeface="Helvetica" pitchFamily="2" charset="0"/>
              </a:rPr>
              <a:t> der </a:t>
            </a:r>
            <a:r>
              <a:rPr lang="en-GB" dirty="0" err="1">
                <a:latin typeface="Helvetica" pitchFamily="2" charset="0"/>
              </a:rPr>
              <a:t>Schätzung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eines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neuronalen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Netzes</a:t>
            </a:r>
            <a:r>
              <a:rPr lang="en-GB" dirty="0">
                <a:latin typeface="Helvetica" pitchFamily="2" charset="0"/>
              </a:rPr>
              <a:t> (MAPE je </a:t>
            </a:r>
            <a:r>
              <a:rPr lang="en-GB" dirty="0" err="1">
                <a:latin typeface="Helvetica" pitchFamily="2" charset="0"/>
              </a:rPr>
              <a:t>Warengruppe</a:t>
            </a:r>
            <a:endParaRPr lang="en-GB" dirty="0">
              <a:latin typeface="Helvetica" pitchFamily="2" charset="0"/>
            </a:endParaRPr>
          </a:p>
          <a:p>
            <a:r>
              <a:rPr lang="en-GB" dirty="0">
                <a:latin typeface="Helvetica" pitchFamily="2" charset="0"/>
              </a:rPr>
              <a:t>und </a:t>
            </a:r>
            <a:r>
              <a:rPr lang="en-GB" dirty="0" err="1">
                <a:latin typeface="Helvetica" pitchFamily="2" charset="0"/>
              </a:rPr>
              <a:t>Warengruppenumsätze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für</a:t>
            </a:r>
            <a:r>
              <a:rPr lang="en-GB" dirty="0">
                <a:latin typeface="Helvetica" pitchFamily="2" charset="0"/>
              </a:rPr>
              <a:t> den 04.06.2019)</a:t>
            </a:r>
          </a:p>
          <a:p>
            <a:endParaRPr lang="en-GB" dirty="0">
              <a:latin typeface="Helvetica" pitchFamily="2" charset="0"/>
            </a:endParaRPr>
          </a:p>
          <a:p>
            <a:r>
              <a:rPr lang="en-GB" dirty="0">
                <a:latin typeface="Helvetica" pitchFamily="2" charset="0"/>
              </a:rPr>
              <a:t> Repository </a:t>
            </a:r>
            <a:r>
              <a:rPr lang="en-GB" dirty="0" err="1">
                <a:latin typeface="Helvetica" pitchFamily="2" charset="0"/>
              </a:rPr>
              <a:t>mit</a:t>
            </a:r>
            <a:r>
              <a:rPr lang="en-GB" dirty="0">
                <a:latin typeface="Helvetica" pitchFamily="2" charset="0"/>
              </a:rPr>
              <a:t>:</a:t>
            </a:r>
          </a:p>
          <a:p>
            <a:r>
              <a:rPr lang="en-GB" dirty="0">
                <a:latin typeface="Helvetica" pitchFamily="2" charset="0"/>
              </a:rPr>
              <a:t>• </a:t>
            </a:r>
            <a:r>
              <a:rPr lang="en-GB" dirty="0" err="1">
                <a:latin typeface="Helvetica" pitchFamily="2" charset="0"/>
              </a:rPr>
              <a:t>Datensatz</a:t>
            </a:r>
            <a:endParaRPr lang="en-GB" dirty="0">
              <a:latin typeface="Helvetica" pitchFamily="2" charset="0"/>
            </a:endParaRPr>
          </a:p>
          <a:p>
            <a:r>
              <a:rPr lang="en-GB" dirty="0">
                <a:latin typeface="Helvetica" pitchFamily="2" charset="0"/>
              </a:rPr>
              <a:t>• </a:t>
            </a:r>
            <a:r>
              <a:rPr lang="en-GB" dirty="0" err="1">
                <a:latin typeface="Helvetica" pitchFamily="2" charset="0"/>
              </a:rPr>
              <a:t>Programmcode</a:t>
            </a:r>
            <a:endParaRPr lang="en-GB" dirty="0">
              <a:latin typeface="Helvetica" pitchFamily="2" charset="0"/>
            </a:endParaRPr>
          </a:p>
          <a:p>
            <a:r>
              <a:rPr lang="en-GB" dirty="0">
                <a:latin typeface="Helvetica" pitchFamily="2" charset="0"/>
              </a:rPr>
              <a:t>• </a:t>
            </a:r>
            <a:r>
              <a:rPr lang="en-GB" dirty="0" err="1">
                <a:latin typeface="Helvetica" pitchFamily="2" charset="0"/>
              </a:rPr>
              <a:t>Präsentation</a:t>
            </a:r>
            <a:endParaRPr lang="en-GB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801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44624"/>
            <a:ext cx="7920880" cy="761999"/>
          </a:xfrm>
        </p:spPr>
        <p:txBody>
          <a:bodyPr anchor="ctr"/>
          <a:lstStyle/>
          <a:p>
            <a:pPr algn="l">
              <a:defRPr/>
            </a:pPr>
            <a:r>
              <a:rPr lang="en-GB" sz="2400" dirty="0" err="1">
                <a:latin typeface="Helvetica" pitchFamily="2" charset="0"/>
              </a:rPr>
              <a:t>Vorstellung</a:t>
            </a:r>
            <a:r>
              <a:rPr lang="en-GB" sz="2400" dirty="0">
                <a:latin typeface="Helvetica" pitchFamily="2" charset="0"/>
              </a:rPr>
              <a:t> des </a:t>
            </a:r>
            <a:r>
              <a:rPr lang="en-GB" sz="2400" dirty="0" err="1">
                <a:latin typeface="Helvetica" pitchFamily="2" charset="0"/>
              </a:rPr>
              <a:t>Datensatzes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mit</a:t>
            </a:r>
            <a:r>
              <a:rPr lang="en-GB" sz="2400" dirty="0">
                <a:latin typeface="Helvetica" pitchFamily="2" charset="0"/>
              </a:rPr>
              <a:t> den </a:t>
            </a:r>
            <a:r>
              <a:rPr lang="en-GB" sz="2400" dirty="0" err="1">
                <a:latin typeface="Helvetica" pitchFamily="2" charset="0"/>
              </a:rPr>
              <a:t>erstellten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Variablen</a:t>
            </a:r>
            <a:endParaRPr lang="de-DE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7" name="Textfeld 4">
            <a:extLst>
              <a:ext uri="{FF2B5EF4-FFF2-40B4-BE49-F238E27FC236}">
                <a16:creationId xmlns:a16="http://schemas.microsoft.com/office/drawing/2014/main" id="{8DE71830-88E7-054E-8BFB-849948AF3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546" y="387082"/>
            <a:ext cx="877193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B4343F-2C54-5947-9259-FB73940388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825"/>
          <a:stretch/>
        </p:blipFill>
        <p:spPr>
          <a:xfrm>
            <a:off x="610461" y="1917664"/>
            <a:ext cx="1080000" cy="13246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A5F36D-72BD-584D-8311-972828B191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5" r="16411"/>
          <a:stretch/>
        </p:blipFill>
        <p:spPr>
          <a:xfrm>
            <a:off x="193546" y="3720271"/>
            <a:ext cx="5222059" cy="12810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247FF7D-C5EF-D842-A26A-D12476A168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36"/>
          <a:stretch/>
        </p:blipFill>
        <p:spPr>
          <a:xfrm>
            <a:off x="2017696" y="1934942"/>
            <a:ext cx="1080000" cy="13564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DC3887-D0C6-F64E-92FE-D3872E96791D}"/>
              </a:ext>
            </a:extLst>
          </p:cNvPr>
          <p:cNvSpPr txBox="1"/>
          <p:nvPr/>
        </p:nvSpPr>
        <p:spPr>
          <a:xfrm>
            <a:off x="-98391" y="846961"/>
            <a:ext cx="21721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err="1">
                <a:latin typeface="Helvetica" pitchFamily="2" charset="0"/>
              </a:rPr>
              <a:t>Frühling</a:t>
            </a:r>
            <a:r>
              <a:rPr lang="en-GB" sz="1600" dirty="0">
                <a:latin typeface="Helvetica" pitchFamily="2" charset="0"/>
              </a:rPr>
              <a:t>, Sommer, Herbst, Winter</a:t>
            </a:r>
            <a:endParaRPr lang="en-AU" sz="16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0339DF2-FE54-CA46-9B85-314B76C8F2C2}"/>
              </a:ext>
            </a:extLst>
          </p:cNvPr>
          <p:cNvCxnSpPr>
            <a:cxnSpLocks/>
          </p:cNvCxnSpPr>
          <p:nvPr/>
        </p:nvCxnSpPr>
        <p:spPr>
          <a:xfrm flipH="1" flipV="1">
            <a:off x="899593" y="1358161"/>
            <a:ext cx="216023" cy="468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911F1E8-D2F7-A048-BB8A-84B72A409B9E}"/>
              </a:ext>
            </a:extLst>
          </p:cNvPr>
          <p:cNvCxnSpPr>
            <a:cxnSpLocks/>
          </p:cNvCxnSpPr>
          <p:nvPr/>
        </p:nvCxnSpPr>
        <p:spPr>
          <a:xfrm flipV="1">
            <a:off x="2796935" y="1304846"/>
            <a:ext cx="2" cy="4300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62A9974-3EC3-0A40-A5F3-19748A7A491A}"/>
              </a:ext>
            </a:extLst>
          </p:cNvPr>
          <p:cNvSpPr txBox="1"/>
          <p:nvPr/>
        </p:nvSpPr>
        <p:spPr>
          <a:xfrm>
            <a:off x="2167053" y="921644"/>
            <a:ext cx="1308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latin typeface="Helvetica" pitchFamily="2" charset="0"/>
              </a:rPr>
              <a:t>Schulferien</a:t>
            </a:r>
            <a:endParaRPr lang="en-AU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38EFB4-A53F-7F48-8F24-88E24404FF14}"/>
              </a:ext>
            </a:extLst>
          </p:cNvPr>
          <p:cNvSpPr txBox="1"/>
          <p:nvPr/>
        </p:nvSpPr>
        <p:spPr>
          <a:xfrm>
            <a:off x="3604603" y="918338"/>
            <a:ext cx="1050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>
                <a:latin typeface="Helvetica" pitchFamily="2" charset="0"/>
              </a:rPr>
              <a:t>Feiertage</a:t>
            </a:r>
            <a:endParaRPr lang="en-GB" sz="1600" dirty="0">
              <a:latin typeface="Helvetica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F932BC-3523-8B45-B779-3EE7184E2674}"/>
              </a:ext>
            </a:extLst>
          </p:cNvPr>
          <p:cNvSpPr/>
          <p:nvPr/>
        </p:nvSpPr>
        <p:spPr>
          <a:xfrm>
            <a:off x="899592" y="5487251"/>
            <a:ext cx="31117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err="1">
                <a:latin typeface="Helvetica" pitchFamily="2" charset="0"/>
              </a:rPr>
              <a:t>Bäcker</a:t>
            </a:r>
            <a:r>
              <a:rPr lang="en-GB" sz="1600" dirty="0">
                <a:latin typeface="Helvetica" pitchFamily="2" charset="0"/>
              </a:rPr>
              <a:t> hat </a:t>
            </a:r>
            <a:r>
              <a:rPr lang="en-GB" sz="1400" dirty="0" err="1">
                <a:latin typeface="Helvetica" pitchFamily="2" charset="0"/>
              </a:rPr>
              <a:t>geschlossen</a:t>
            </a:r>
            <a:r>
              <a:rPr lang="en-GB" sz="1600" dirty="0">
                <a:latin typeface="Helvetica" pitchFamily="2" charset="0"/>
              </a:rPr>
              <a:t> (“</a:t>
            </a:r>
            <a:r>
              <a:rPr lang="en-GB" sz="1600" dirty="0" err="1">
                <a:latin typeface="Helvetica" pitchFamily="2" charset="0"/>
              </a:rPr>
              <a:t>dayoff</a:t>
            </a:r>
            <a:r>
              <a:rPr lang="en-GB" sz="1600" dirty="0">
                <a:latin typeface="Helvetica" pitchFamily="2" charset="0"/>
              </a:rPr>
              <a:t>”)</a:t>
            </a:r>
            <a:endParaRPr lang="en-AU" sz="16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B00854-6FCD-3847-A6A7-67C34F1CBD44}"/>
              </a:ext>
            </a:extLst>
          </p:cNvPr>
          <p:cNvCxnSpPr>
            <a:cxnSpLocks/>
          </p:cNvCxnSpPr>
          <p:nvPr/>
        </p:nvCxnSpPr>
        <p:spPr>
          <a:xfrm flipH="1">
            <a:off x="2483768" y="5091921"/>
            <a:ext cx="73928" cy="413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6A089B3-CA6E-7247-A3B2-08FDF6574FA3}"/>
              </a:ext>
            </a:extLst>
          </p:cNvPr>
          <p:cNvSpPr txBox="1"/>
          <p:nvPr/>
        </p:nvSpPr>
        <p:spPr>
          <a:xfrm>
            <a:off x="5576975" y="5487251"/>
            <a:ext cx="3150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err="1">
                <a:latin typeface="Helvetica" pitchFamily="2" charset="0"/>
              </a:rPr>
              <a:t>Verlängertes</a:t>
            </a:r>
            <a:r>
              <a:rPr lang="en-GB" sz="1600" dirty="0">
                <a:latin typeface="Helvetica" pitchFamily="2" charset="0"/>
              </a:rPr>
              <a:t> </a:t>
            </a:r>
            <a:r>
              <a:rPr lang="en-GB" sz="1600" dirty="0" err="1">
                <a:latin typeface="Helvetica" pitchFamily="2" charset="0"/>
              </a:rPr>
              <a:t>Wochenende</a:t>
            </a:r>
            <a:r>
              <a:rPr lang="en-GB" sz="1600" dirty="0">
                <a:latin typeface="Helvetica" pitchFamily="2" charset="0"/>
              </a:rPr>
              <a:t>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FD8C7EE-7485-C74A-9093-EA275A96629C}"/>
              </a:ext>
            </a:extLst>
          </p:cNvPr>
          <p:cNvCxnSpPr>
            <a:cxnSpLocks/>
          </p:cNvCxnSpPr>
          <p:nvPr/>
        </p:nvCxnSpPr>
        <p:spPr>
          <a:xfrm flipV="1">
            <a:off x="4011341" y="1326588"/>
            <a:ext cx="1" cy="475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854B4BF-B2A8-A645-A9A3-1E939FC3EE13}"/>
              </a:ext>
            </a:extLst>
          </p:cNvPr>
          <p:cNvSpPr txBox="1"/>
          <p:nvPr/>
        </p:nvSpPr>
        <p:spPr>
          <a:xfrm>
            <a:off x="5205196" y="908910"/>
            <a:ext cx="1144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Helvetica" pitchFamily="2" charset="0"/>
              </a:rPr>
              <a:t>Silvester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1478FA3-0F5D-0B4B-B89A-894EBAEEFF84}"/>
              </a:ext>
            </a:extLst>
          </p:cNvPr>
          <p:cNvCxnSpPr>
            <a:cxnSpLocks/>
          </p:cNvCxnSpPr>
          <p:nvPr/>
        </p:nvCxnSpPr>
        <p:spPr>
          <a:xfrm flipV="1">
            <a:off x="5571565" y="1308196"/>
            <a:ext cx="1" cy="475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D903D305-D236-1F40-9280-1588E46E41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37"/>
          <a:stretch/>
        </p:blipFill>
        <p:spPr>
          <a:xfrm>
            <a:off x="5670177" y="3720271"/>
            <a:ext cx="3150295" cy="131261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D2E1753-2CDF-8449-93A5-CB8E1A0ECA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497"/>
          <a:stretch/>
        </p:blipFill>
        <p:spPr>
          <a:xfrm>
            <a:off x="3530676" y="1948815"/>
            <a:ext cx="934056" cy="1440000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5BD48B7-71AF-7D40-87C9-A2A05258D37F}"/>
              </a:ext>
            </a:extLst>
          </p:cNvPr>
          <p:cNvCxnSpPr>
            <a:cxnSpLocks/>
          </p:cNvCxnSpPr>
          <p:nvPr/>
        </p:nvCxnSpPr>
        <p:spPr>
          <a:xfrm>
            <a:off x="7353528" y="5115321"/>
            <a:ext cx="170800" cy="390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DC10728F-E828-2446-983E-786808CE90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407" y="1946062"/>
            <a:ext cx="977777" cy="14400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3794A9FE-7DFE-D849-8FCE-BC4B7D0FA836}"/>
              </a:ext>
            </a:extLst>
          </p:cNvPr>
          <p:cNvSpPr txBox="1"/>
          <p:nvPr/>
        </p:nvSpPr>
        <p:spPr>
          <a:xfrm>
            <a:off x="8048489" y="914843"/>
            <a:ext cx="1144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err="1">
                <a:latin typeface="Helvetica" pitchFamily="2" charset="0"/>
              </a:rPr>
              <a:t>KiWo</a:t>
            </a:r>
            <a:endParaRPr lang="en-GB" sz="1600" dirty="0">
              <a:latin typeface="Helvetica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A15709-701E-EB4A-927E-330301EABCAC}"/>
              </a:ext>
            </a:extLst>
          </p:cNvPr>
          <p:cNvSpPr txBox="1"/>
          <p:nvPr/>
        </p:nvSpPr>
        <p:spPr>
          <a:xfrm>
            <a:off x="6513309" y="932410"/>
            <a:ext cx="1144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Helvetica" pitchFamily="2" charset="0"/>
              </a:rPr>
              <a:t>Monat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7279EA7-C284-C645-A114-8DDBDC073A7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2"/>
          <a:stretch/>
        </p:blipFill>
        <p:spPr>
          <a:xfrm>
            <a:off x="7687936" y="1933857"/>
            <a:ext cx="1207018" cy="144271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DA5927E9-DDF6-9141-8E64-F18FEBB05F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794" y="1915864"/>
            <a:ext cx="908134" cy="1500395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D8E8A35-3D4C-4C4E-BA08-2178157FAC95}"/>
              </a:ext>
            </a:extLst>
          </p:cNvPr>
          <p:cNvCxnSpPr>
            <a:cxnSpLocks/>
          </p:cNvCxnSpPr>
          <p:nvPr/>
        </p:nvCxnSpPr>
        <p:spPr>
          <a:xfrm flipV="1">
            <a:off x="7022733" y="1241862"/>
            <a:ext cx="1" cy="475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03E85FC-9A05-F34B-A15E-145B89F6DAB8}"/>
              </a:ext>
            </a:extLst>
          </p:cNvPr>
          <p:cNvCxnSpPr>
            <a:cxnSpLocks/>
          </p:cNvCxnSpPr>
          <p:nvPr/>
        </p:nvCxnSpPr>
        <p:spPr>
          <a:xfrm flipV="1">
            <a:off x="8386934" y="1288531"/>
            <a:ext cx="241799" cy="443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366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44624"/>
            <a:ext cx="7920880" cy="761999"/>
          </a:xfrm>
        </p:spPr>
        <p:txBody>
          <a:bodyPr anchor="ctr"/>
          <a:lstStyle/>
          <a:p>
            <a:pPr algn="l">
              <a:defRPr/>
            </a:pPr>
            <a:r>
              <a:rPr lang="en-GB" sz="2400" dirty="0" err="1">
                <a:latin typeface="Helvetica" pitchFamily="2" charset="0"/>
              </a:rPr>
              <a:t>Vorstellung</a:t>
            </a:r>
            <a:r>
              <a:rPr lang="en-GB" sz="2400" dirty="0">
                <a:latin typeface="Helvetica" pitchFamily="2" charset="0"/>
              </a:rPr>
              <a:t> des </a:t>
            </a:r>
            <a:r>
              <a:rPr lang="en-GB" sz="2400" dirty="0" err="1">
                <a:latin typeface="Helvetica" pitchFamily="2" charset="0"/>
              </a:rPr>
              <a:t>Datensatzes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mit</a:t>
            </a:r>
            <a:r>
              <a:rPr lang="en-GB" sz="2400" dirty="0">
                <a:latin typeface="Helvetica" pitchFamily="2" charset="0"/>
              </a:rPr>
              <a:t> den </a:t>
            </a:r>
            <a:r>
              <a:rPr lang="en-GB" sz="2400" dirty="0" err="1">
                <a:latin typeface="Helvetica" pitchFamily="2" charset="0"/>
              </a:rPr>
              <a:t>erstellten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Variablen</a:t>
            </a:r>
            <a:endParaRPr lang="de-DE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7" name="Textfeld 4">
            <a:extLst>
              <a:ext uri="{FF2B5EF4-FFF2-40B4-BE49-F238E27FC236}">
                <a16:creationId xmlns:a16="http://schemas.microsoft.com/office/drawing/2014/main" id="{8DE71830-88E7-054E-8BFB-849948AF3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97879" y="372672"/>
            <a:ext cx="877193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D40E1D-E31D-0945-8902-AF75A886B6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884"/>
          <a:stretch/>
        </p:blipFill>
        <p:spPr>
          <a:xfrm>
            <a:off x="938276" y="2514057"/>
            <a:ext cx="4411995" cy="14321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89FBB17-4501-DD4D-B472-D24C1A9A2260}"/>
              </a:ext>
            </a:extLst>
          </p:cNvPr>
          <p:cNvSpPr/>
          <p:nvPr/>
        </p:nvSpPr>
        <p:spPr>
          <a:xfrm>
            <a:off x="171117" y="876228"/>
            <a:ext cx="20061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GB" sz="1600" dirty="0" err="1">
                <a:latin typeface="Helvetica" pitchFamily="2" charset="0"/>
              </a:rPr>
              <a:t>Eisig</a:t>
            </a:r>
            <a:r>
              <a:rPr lang="en-GB" sz="1600" dirty="0">
                <a:latin typeface="Helvetica" pitchFamily="2" charset="0"/>
              </a:rPr>
              <a:t> (&lt;0), </a:t>
            </a:r>
            <a:br>
              <a:rPr lang="en-GB" sz="1600" dirty="0">
                <a:latin typeface="Helvetica" pitchFamily="2" charset="0"/>
              </a:rPr>
            </a:br>
            <a:r>
              <a:rPr lang="en-GB" sz="1600" dirty="0" err="1">
                <a:latin typeface="Helvetica" pitchFamily="2" charset="0"/>
              </a:rPr>
              <a:t>kalt</a:t>
            </a:r>
            <a:r>
              <a:rPr lang="en-GB" sz="1600" dirty="0">
                <a:latin typeface="Helvetica" pitchFamily="2" charset="0"/>
              </a:rPr>
              <a:t> (01-10), </a:t>
            </a:r>
            <a:r>
              <a:rPr lang="en-GB" sz="1600" dirty="0" err="1">
                <a:latin typeface="Helvetica" pitchFamily="2" charset="0"/>
              </a:rPr>
              <a:t>moderat</a:t>
            </a:r>
            <a:r>
              <a:rPr lang="en-GB" sz="1600" dirty="0">
                <a:latin typeface="Helvetica" pitchFamily="2" charset="0"/>
              </a:rPr>
              <a:t> (11-20), </a:t>
            </a:r>
            <a:r>
              <a:rPr lang="en-GB" sz="1600" dirty="0" err="1">
                <a:latin typeface="Helvetica" pitchFamily="2" charset="0"/>
              </a:rPr>
              <a:t>sommerlich</a:t>
            </a:r>
            <a:r>
              <a:rPr lang="en-GB" sz="1600" dirty="0">
                <a:latin typeface="Helvetica" pitchFamily="2" charset="0"/>
              </a:rPr>
              <a:t> (21-30), </a:t>
            </a:r>
            <a:r>
              <a:rPr lang="en-GB" sz="1600" dirty="0" err="1">
                <a:latin typeface="Helvetica" pitchFamily="2" charset="0"/>
              </a:rPr>
              <a:t>heiß</a:t>
            </a:r>
            <a:r>
              <a:rPr lang="en-GB" sz="1600" dirty="0">
                <a:latin typeface="Helvetica" pitchFamily="2" charset="0"/>
              </a:rPr>
              <a:t> (&gt;31)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C6EB4C-AB82-7244-A860-40CC8638F0E6}"/>
              </a:ext>
            </a:extLst>
          </p:cNvPr>
          <p:cNvSpPr/>
          <p:nvPr/>
        </p:nvSpPr>
        <p:spPr>
          <a:xfrm>
            <a:off x="3717032" y="1219914"/>
            <a:ext cx="2286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GB" sz="1600" dirty="0">
                <a:latin typeface="Helvetica" pitchFamily="2" charset="0"/>
              </a:rPr>
              <a:t>Regen und Ende</a:t>
            </a:r>
            <a:endParaRPr lang="en-GB" sz="1600" dirty="0">
              <a:solidFill>
                <a:srgbClr val="FF0000"/>
              </a:solidFill>
              <a:latin typeface="Helvetica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A687F8-068D-D24F-82A9-405D3113CF73}"/>
              </a:ext>
            </a:extLst>
          </p:cNvPr>
          <p:cNvSpPr/>
          <p:nvPr/>
        </p:nvSpPr>
        <p:spPr>
          <a:xfrm>
            <a:off x="2451280" y="982751"/>
            <a:ext cx="121129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GB" sz="1600" dirty="0" err="1">
                <a:latin typeface="Helvetica" pitchFamily="2" charset="0"/>
              </a:rPr>
              <a:t>Brise</a:t>
            </a:r>
            <a:r>
              <a:rPr lang="en-GB" sz="1600" dirty="0">
                <a:latin typeface="Helvetica" pitchFamily="2" charset="0"/>
              </a:rPr>
              <a:t>, </a:t>
            </a:r>
          </a:p>
          <a:p>
            <a:pPr marL="0" lvl="1" algn="ctr"/>
            <a:r>
              <a:rPr lang="en-GB" sz="1600" dirty="0">
                <a:latin typeface="Helvetica" pitchFamily="2" charset="0"/>
              </a:rPr>
              <a:t>Wind und</a:t>
            </a:r>
          </a:p>
          <a:p>
            <a:pPr marL="0" lvl="1" algn="ctr"/>
            <a:r>
              <a:rPr lang="en-GB" sz="1600" dirty="0">
                <a:latin typeface="Helvetica" pitchFamily="2" charset="0"/>
              </a:rPr>
              <a:t>Sturm</a:t>
            </a:r>
            <a:endParaRPr lang="en-GB" sz="1600" dirty="0">
              <a:solidFill>
                <a:srgbClr val="FF0000"/>
              </a:solidFill>
              <a:latin typeface="Helvetica" pitchFamily="2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007467-3DFF-2C42-BF59-DDF4E3D5A538}"/>
              </a:ext>
            </a:extLst>
          </p:cNvPr>
          <p:cNvCxnSpPr>
            <a:cxnSpLocks/>
          </p:cNvCxnSpPr>
          <p:nvPr/>
        </p:nvCxnSpPr>
        <p:spPr>
          <a:xfrm flipH="1" flipV="1">
            <a:off x="1305053" y="1973064"/>
            <a:ext cx="216023" cy="468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8FE078-FE21-0344-91E2-2A6F54EDA6B0}"/>
              </a:ext>
            </a:extLst>
          </p:cNvPr>
          <p:cNvCxnSpPr>
            <a:cxnSpLocks/>
          </p:cNvCxnSpPr>
          <p:nvPr/>
        </p:nvCxnSpPr>
        <p:spPr>
          <a:xfrm flipV="1">
            <a:off x="2972914" y="1899238"/>
            <a:ext cx="54210" cy="418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4870723-377A-2B45-A8E6-F9EDAF27764E}"/>
              </a:ext>
            </a:extLst>
          </p:cNvPr>
          <p:cNvCxnSpPr>
            <a:cxnSpLocks/>
          </p:cNvCxnSpPr>
          <p:nvPr/>
        </p:nvCxnSpPr>
        <p:spPr>
          <a:xfrm flipV="1">
            <a:off x="4470540" y="1748666"/>
            <a:ext cx="54210" cy="418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2824AE8-4646-D94E-BE96-789E1898131E}"/>
              </a:ext>
            </a:extLst>
          </p:cNvPr>
          <p:cNvSpPr/>
          <p:nvPr/>
        </p:nvSpPr>
        <p:spPr>
          <a:xfrm>
            <a:off x="5289060" y="973692"/>
            <a:ext cx="228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GB" sz="1600" dirty="0" err="1">
                <a:latin typeface="Helvetica" pitchFamily="2" charset="0"/>
              </a:rPr>
              <a:t>Abweichung</a:t>
            </a:r>
            <a:r>
              <a:rPr lang="en-GB" sz="1600" dirty="0">
                <a:latin typeface="Helvetica" pitchFamily="2" charset="0"/>
              </a:rPr>
              <a:t> der </a:t>
            </a:r>
            <a:r>
              <a:rPr lang="en-GB" sz="1600" dirty="0" err="1">
                <a:latin typeface="Helvetica" pitchFamily="2" charset="0"/>
              </a:rPr>
              <a:t>durchschnittlichen</a:t>
            </a:r>
            <a:r>
              <a:rPr lang="en-GB" sz="1600" dirty="0">
                <a:latin typeface="Helvetica" pitchFamily="2" charset="0"/>
              </a:rPr>
              <a:t> </a:t>
            </a:r>
            <a:r>
              <a:rPr lang="en-GB" sz="1600" dirty="0" err="1">
                <a:latin typeface="Helvetica" pitchFamily="2" charset="0"/>
              </a:rPr>
              <a:t>Monatstemperatur</a:t>
            </a:r>
            <a:endParaRPr lang="en-GB" sz="1600" dirty="0">
              <a:solidFill>
                <a:srgbClr val="FF0000"/>
              </a:solidFill>
              <a:latin typeface="Helvetica" pitchFamily="2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0C73EB-EA17-F445-A9CC-13BD2311D77D}"/>
              </a:ext>
            </a:extLst>
          </p:cNvPr>
          <p:cNvCxnSpPr>
            <a:cxnSpLocks/>
          </p:cNvCxnSpPr>
          <p:nvPr/>
        </p:nvCxnSpPr>
        <p:spPr>
          <a:xfrm flipV="1">
            <a:off x="6444208" y="1814720"/>
            <a:ext cx="54210" cy="418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8368CB1-60C4-F341-BFB1-2AC10CF797A0}"/>
              </a:ext>
            </a:extLst>
          </p:cNvPr>
          <p:cNvSpPr/>
          <p:nvPr/>
        </p:nvSpPr>
        <p:spPr>
          <a:xfrm>
            <a:off x="7629515" y="1026589"/>
            <a:ext cx="13500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err="1">
                <a:latin typeface="Helvetica" pitchFamily="2" charset="0"/>
              </a:rPr>
              <a:t>warmTemp</a:t>
            </a:r>
            <a:r>
              <a:rPr lang="en-GB" sz="1600" dirty="0">
                <a:latin typeface="Helvetica" pitchFamily="2" charset="0"/>
              </a:rPr>
              <a:t> </a:t>
            </a:r>
            <a:br>
              <a:rPr lang="en-GB" sz="1600" dirty="0">
                <a:latin typeface="Helvetica" pitchFamily="2" charset="0"/>
              </a:rPr>
            </a:br>
            <a:r>
              <a:rPr lang="en-GB" sz="1600" dirty="0">
                <a:latin typeface="Helvetica" pitchFamily="2" charset="0"/>
              </a:rPr>
              <a:t>(ab 18 Grad)</a:t>
            </a:r>
            <a:endParaRPr lang="en-AU" sz="16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AB674D3-7952-C84C-B085-36717C6BD7B9}"/>
              </a:ext>
            </a:extLst>
          </p:cNvPr>
          <p:cNvCxnSpPr>
            <a:cxnSpLocks/>
          </p:cNvCxnSpPr>
          <p:nvPr/>
        </p:nvCxnSpPr>
        <p:spPr>
          <a:xfrm flipV="1">
            <a:off x="8277116" y="1708950"/>
            <a:ext cx="54210" cy="418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019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5" y="44624"/>
            <a:ext cx="9000999" cy="761999"/>
          </a:xfrm>
        </p:spPr>
        <p:txBody>
          <a:bodyPr anchor="ctr"/>
          <a:lstStyle/>
          <a:p>
            <a:pPr>
              <a:defRPr/>
            </a:pPr>
            <a:r>
              <a:rPr lang="en-GB" sz="2400" dirty="0" err="1">
                <a:latin typeface="Helvetica" pitchFamily="2" charset="0"/>
              </a:rPr>
              <a:t>Balkendiagrammen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mit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Konfidenzintervallen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für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zwei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selbst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erstellte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Variablen</a:t>
            </a:r>
            <a:r>
              <a:rPr lang="en-GB" sz="2400" dirty="0">
                <a:latin typeface="Helvetica" pitchFamily="2" charset="0"/>
              </a:rPr>
              <a:t> (1/2)</a:t>
            </a:r>
            <a:endParaRPr lang="de-DE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843E8E-C48E-FA49-BD4D-8150A1B5427F}"/>
              </a:ext>
            </a:extLst>
          </p:cNvPr>
          <p:cNvSpPr/>
          <p:nvPr/>
        </p:nvSpPr>
        <p:spPr>
          <a:xfrm>
            <a:off x="4474120" y="3382801"/>
            <a:ext cx="195759" cy="92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https://</a:t>
            </a:r>
            <a:r>
              <a:rPr lang="en-AU" dirty="0" err="1"/>
              <a:t>www.myheimat.de</a:t>
            </a:r>
            <a:r>
              <a:rPr lang="en-AU" dirty="0"/>
              <a:t>/</a:t>
            </a:r>
            <a:r>
              <a:rPr lang="en-AU" dirty="0" err="1"/>
              <a:t>kiel</a:t>
            </a:r>
            <a:r>
              <a:rPr lang="en-AU" dirty="0"/>
              <a:t>/</a:t>
            </a:r>
            <a:r>
              <a:rPr lang="en-AU" dirty="0" err="1"/>
              <a:t>freizeit</a:t>
            </a:r>
            <a:r>
              <a:rPr lang="en-AU" dirty="0"/>
              <a:t>/verkaufsoffene-sonntage-schleswig-holstein-2013-d2476450.html https://</a:t>
            </a:r>
            <a:r>
              <a:rPr lang="en-AU" dirty="0" err="1"/>
              <a:t>kiel-journal.de</a:t>
            </a:r>
            <a:r>
              <a:rPr lang="en-AU" dirty="0"/>
              <a:t>/</a:t>
            </a:r>
            <a:r>
              <a:rPr lang="en-AU" dirty="0" err="1"/>
              <a:t>fruehlingserwachen</a:t>
            </a:r>
            <a:r>
              <a:rPr lang="en-AU" dirty="0"/>
              <a:t>-</a:t>
            </a:r>
            <a:r>
              <a:rPr lang="en-AU" dirty="0" err="1"/>
              <a:t>mit</a:t>
            </a:r>
            <a:r>
              <a:rPr lang="en-AU" dirty="0"/>
              <a:t>-</a:t>
            </a:r>
            <a:r>
              <a:rPr lang="en-AU" dirty="0" err="1"/>
              <a:t>sonntagsoeffnung</a:t>
            </a:r>
            <a:r>
              <a:rPr lang="en-AU" dirty="0"/>
              <a:t>-in-</a:t>
            </a:r>
            <a:r>
              <a:rPr lang="en-AU" dirty="0" err="1"/>
              <a:t>kiel</a:t>
            </a:r>
            <a:r>
              <a:rPr lang="en-AU" dirty="0"/>
              <a:t>/ </a:t>
            </a:r>
          </a:p>
        </p:txBody>
      </p:sp>
    </p:spTree>
    <p:extLst>
      <p:ext uri="{BB962C8B-B14F-4D97-AF65-F5344CB8AC3E}">
        <p14:creationId xmlns:p14="http://schemas.microsoft.com/office/powerpoint/2010/main" val="2625220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0183A-7D71-3240-9389-5CA9E753D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0140"/>
            <a:ext cx="9144000" cy="614564"/>
          </a:xfrm>
        </p:spPr>
        <p:txBody>
          <a:bodyPr/>
          <a:lstStyle/>
          <a:p>
            <a:r>
              <a:rPr lang="en-GB" sz="2800" dirty="0" err="1">
                <a:latin typeface="Helvetica" pitchFamily="2" charset="0"/>
              </a:rPr>
              <a:t>Balkendiagrammen</a:t>
            </a:r>
            <a:r>
              <a:rPr lang="en-GB" sz="2800" dirty="0">
                <a:latin typeface="Helvetica" pitchFamily="2" charset="0"/>
              </a:rPr>
              <a:t> </a:t>
            </a:r>
            <a:r>
              <a:rPr lang="en-GB" sz="2800" dirty="0" err="1">
                <a:latin typeface="Helvetica" pitchFamily="2" charset="0"/>
              </a:rPr>
              <a:t>mit</a:t>
            </a:r>
            <a:r>
              <a:rPr lang="en-GB" sz="2800" dirty="0">
                <a:latin typeface="Helvetica" pitchFamily="2" charset="0"/>
              </a:rPr>
              <a:t> </a:t>
            </a:r>
            <a:r>
              <a:rPr lang="en-GB" sz="2800" dirty="0" err="1">
                <a:latin typeface="Helvetica" pitchFamily="2" charset="0"/>
              </a:rPr>
              <a:t>Konfidenzintervallen</a:t>
            </a:r>
            <a:r>
              <a:rPr lang="en-GB" sz="2800" dirty="0">
                <a:latin typeface="Helvetica" pitchFamily="2" charset="0"/>
              </a:rPr>
              <a:t> </a:t>
            </a:r>
            <a:r>
              <a:rPr lang="en-GB" sz="2800" dirty="0" err="1">
                <a:latin typeface="Helvetica" pitchFamily="2" charset="0"/>
              </a:rPr>
              <a:t>für</a:t>
            </a:r>
            <a:r>
              <a:rPr lang="en-GB" sz="2800" dirty="0">
                <a:latin typeface="Helvetica" pitchFamily="2" charset="0"/>
              </a:rPr>
              <a:t> </a:t>
            </a:r>
            <a:r>
              <a:rPr lang="en-GB" sz="2800" dirty="0" err="1">
                <a:latin typeface="Helvetica" pitchFamily="2" charset="0"/>
              </a:rPr>
              <a:t>zwei</a:t>
            </a:r>
            <a:r>
              <a:rPr lang="en-GB" sz="2800" dirty="0">
                <a:latin typeface="Helvetica" pitchFamily="2" charset="0"/>
              </a:rPr>
              <a:t> </a:t>
            </a:r>
            <a:r>
              <a:rPr lang="en-GB" sz="2800" dirty="0" err="1">
                <a:latin typeface="Helvetica" pitchFamily="2" charset="0"/>
              </a:rPr>
              <a:t>selbst</a:t>
            </a:r>
            <a:r>
              <a:rPr lang="en-GB" sz="2800" dirty="0">
                <a:latin typeface="Helvetica" pitchFamily="2" charset="0"/>
              </a:rPr>
              <a:t> </a:t>
            </a:r>
            <a:r>
              <a:rPr lang="en-GB" sz="2800" dirty="0" err="1">
                <a:latin typeface="Helvetica" pitchFamily="2" charset="0"/>
              </a:rPr>
              <a:t>erstellte</a:t>
            </a:r>
            <a:r>
              <a:rPr lang="en-GB" sz="2800" dirty="0">
                <a:latin typeface="Helvetica" pitchFamily="2" charset="0"/>
              </a:rPr>
              <a:t> </a:t>
            </a:r>
            <a:r>
              <a:rPr lang="en-GB" sz="2800" dirty="0" err="1">
                <a:latin typeface="Helvetica" pitchFamily="2" charset="0"/>
              </a:rPr>
              <a:t>Variablen</a:t>
            </a:r>
            <a:r>
              <a:rPr lang="en-GB" sz="2800" dirty="0">
                <a:latin typeface="Helvetica" pitchFamily="2" charset="0"/>
              </a:rPr>
              <a:t> (1/2)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BCB4E-D1CE-1D4E-869C-8EC6318DD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9F1A54-50AF-ED42-90D0-E5B8F675C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35301"/>
            <a:ext cx="9144000" cy="37873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39030F-5BEF-6C45-A2AB-BA6BC5DD438B}"/>
              </a:ext>
            </a:extLst>
          </p:cNvPr>
          <p:cNvSpPr txBox="1"/>
          <p:nvPr/>
        </p:nvSpPr>
        <p:spPr>
          <a:xfrm>
            <a:off x="3093928" y="917716"/>
            <a:ext cx="347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Warengruppe / Zeitvariablen</a:t>
            </a:r>
          </a:p>
        </p:txBody>
      </p:sp>
    </p:spTree>
    <p:extLst>
      <p:ext uri="{BB962C8B-B14F-4D97-AF65-F5344CB8AC3E}">
        <p14:creationId xmlns:p14="http://schemas.microsoft.com/office/powerpoint/2010/main" val="2331116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27984-C3B9-E644-A599-E7E3290AF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CFEBA-57A8-B541-B64A-3E7255379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5FC02-EE6F-944D-A999-C1D3BB918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60925"/>
            <a:ext cx="9144000" cy="3736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74F3BE-D7D1-4549-A7D3-FB4E8601AFDB}"/>
              </a:ext>
            </a:extLst>
          </p:cNvPr>
          <p:cNvSpPr txBox="1"/>
          <p:nvPr/>
        </p:nvSpPr>
        <p:spPr>
          <a:xfrm>
            <a:off x="3093928" y="917716"/>
            <a:ext cx="347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Warengruppe / Wettervariablen</a:t>
            </a:r>
          </a:p>
        </p:txBody>
      </p:sp>
    </p:spTree>
    <p:extLst>
      <p:ext uri="{BB962C8B-B14F-4D97-AF65-F5344CB8AC3E}">
        <p14:creationId xmlns:p14="http://schemas.microsoft.com/office/powerpoint/2010/main" val="1966677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27984-C3B9-E644-A599-E7E3290AF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CFEBA-57A8-B541-B64A-3E7255379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DC5C4D-6128-7240-8F35-93219B81B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5536"/>
            <a:ext cx="9144000" cy="45069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2E270B-B4B8-774C-9D88-8EC3769D952E}"/>
              </a:ext>
            </a:extLst>
          </p:cNvPr>
          <p:cNvSpPr txBox="1"/>
          <p:nvPr/>
        </p:nvSpPr>
        <p:spPr>
          <a:xfrm>
            <a:off x="3124202" y="814280"/>
            <a:ext cx="347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Warengruppe / Zeitvariablen</a:t>
            </a:r>
          </a:p>
        </p:txBody>
      </p:sp>
    </p:spTree>
    <p:extLst>
      <p:ext uri="{BB962C8B-B14F-4D97-AF65-F5344CB8AC3E}">
        <p14:creationId xmlns:p14="http://schemas.microsoft.com/office/powerpoint/2010/main" val="2066661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27984-C3B9-E644-A599-E7E3290AF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CFEBA-57A8-B541-B64A-3E7255379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FE60FC-9EAB-8F47-A03B-E3615A00D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76022"/>
            <a:ext cx="9144000" cy="510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98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äsi-Vorlage-Mannheim_neu.potx" id="{193C4817-D8B0-4E48-BFB3-B4F05171F037}" vid="{485543B5-D214-2449-9907-0760CF34C0C3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38537</TotalTime>
  <Words>1029</Words>
  <Application>Microsoft Macintosh PowerPoint</Application>
  <PresentationFormat>On-screen Show (4:3)</PresentationFormat>
  <Paragraphs>209</Paragraphs>
  <Slides>18</Slides>
  <Notes>18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Helvetica</vt:lpstr>
      <vt:lpstr>Wingdings</vt:lpstr>
      <vt:lpstr>Office-Design</vt:lpstr>
      <vt:lpstr>PowerPoint Presentation</vt:lpstr>
      <vt:lpstr>Agenda</vt:lpstr>
      <vt:lpstr>Vorstellung des Datensatzes mit den erstellten Variablen</vt:lpstr>
      <vt:lpstr>Vorstellung des Datensatzes mit den erstellten Variablen</vt:lpstr>
      <vt:lpstr>Balkendiagrammen mit Konfidenzintervallen für zwei selbst erstellte Variablen (1/2)</vt:lpstr>
      <vt:lpstr>Balkendiagrammen mit Konfidenzintervallen für zwei selbst erstellte Variablen (1/2)</vt:lpstr>
      <vt:lpstr>PowerPoint Presentation</vt:lpstr>
      <vt:lpstr>PowerPoint Presentation</vt:lpstr>
      <vt:lpstr>PowerPoint Presentation</vt:lpstr>
      <vt:lpstr>Balkendiagrammen mit Konfidenzintervallen für zwei selbst erstellte Variablen (2/2)</vt:lpstr>
      <vt:lpstr>Ergebnisse der Schätzung einer SVM  (MAPE je Warengruppe und Warengruppenumsätze)</vt:lpstr>
      <vt:lpstr>Ergebnisse der Schätzung einer SVM  (Vorhersage für den 04.06.2019)</vt:lpstr>
      <vt:lpstr>Ergebnisse der Schätzung eines neuronalen Netzes (MAPE je Warengruppe und Warengruppenumsätze für den 04.06.2019)</vt:lpstr>
      <vt:lpstr>Link zum Repository</vt:lpstr>
      <vt:lpstr>Danke für Eure Aufmerksamkeit! </vt:lpstr>
      <vt:lpstr>xx</vt:lpstr>
      <vt:lpstr>xx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sabrina.ludwig26@outlook.de</dc:creator>
  <cp:lastModifiedBy>sabrina.ludwig26@outlook.de</cp:lastModifiedBy>
  <cp:revision>1100</cp:revision>
  <cp:lastPrinted>2020-02-28T11:58:38Z</cp:lastPrinted>
  <dcterms:created xsi:type="dcterms:W3CDTF">2020-01-31T09:07:08Z</dcterms:created>
  <dcterms:modified xsi:type="dcterms:W3CDTF">2020-06-08T14:58:10Z</dcterms:modified>
</cp:coreProperties>
</file>