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662" r:id="rId3"/>
    <p:sldId id="659" r:id="rId4"/>
    <p:sldId id="657" r:id="rId5"/>
    <p:sldId id="655" r:id="rId6"/>
    <p:sldId id="661" r:id="rId7"/>
    <p:sldId id="656" r:id="rId8"/>
    <p:sldId id="646" r:id="rId9"/>
    <p:sldId id="654" r:id="rId10"/>
    <p:sldId id="647" r:id="rId11"/>
    <p:sldId id="660" r:id="rId12"/>
    <p:sldId id="648" r:id="rId13"/>
    <p:sldId id="649" r:id="rId14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7"/>
    <p:restoredTop sz="85508" autoAdjust="0"/>
  </p:normalViewPr>
  <p:slideViewPr>
    <p:cSldViewPr>
      <p:cViewPr varScale="1">
        <p:scale>
          <a:sx n="107" d="100"/>
          <a:sy n="107" d="100"/>
        </p:scale>
        <p:origin x="18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09.06.20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86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6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77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Mit</a:t>
            </a:r>
            <a:r>
              <a:rPr lang="en-AU" dirty="0"/>
              <a:t> der </a:t>
            </a:r>
            <a:r>
              <a:rPr lang="en-AU" dirty="0" err="1"/>
              <a:t>Folie</a:t>
            </a:r>
            <a:r>
              <a:rPr lang="en-AU" dirty="0"/>
              <a:t> </a:t>
            </a:r>
            <a:r>
              <a:rPr lang="en-AU" dirty="0" err="1"/>
              <a:t>beginnen</a:t>
            </a:r>
            <a:endParaRPr lang="en-AU" dirty="0"/>
          </a:p>
          <a:p>
            <a:r>
              <a:rPr lang="en-AU" dirty="0"/>
              <a:t>Labels </a:t>
            </a:r>
            <a:r>
              <a:rPr lang="en-AU" dirty="0" err="1"/>
              <a:t>Legende</a:t>
            </a:r>
            <a:r>
              <a:rPr lang="en-AU" dirty="0"/>
              <a:t> </a:t>
            </a:r>
            <a:r>
              <a:rPr lang="en-AU" dirty="0" err="1"/>
              <a:t>größer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3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Balkendiagramm</a:t>
            </a:r>
            <a:r>
              <a:rPr lang="en-AU" dirty="0"/>
              <a:t> Silvester True false </a:t>
            </a:r>
            <a:r>
              <a:rPr lang="en-AU" dirty="0" err="1"/>
              <a:t>für</a:t>
            </a:r>
            <a:r>
              <a:rPr lang="en-AU" dirty="0"/>
              <a:t> </a:t>
            </a:r>
            <a:r>
              <a:rPr lang="en-AU" dirty="0" err="1"/>
              <a:t>jede</a:t>
            </a:r>
            <a:r>
              <a:rPr lang="en-AU" dirty="0"/>
              <a:t> Gruppe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16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Temp_abwweichung</a:t>
            </a:r>
            <a:r>
              <a:rPr lang="en-AU" dirty="0"/>
              <a:t> </a:t>
            </a:r>
            <a:r>
              <a:rPr lang="en-AU" dirty="0" err="1"/>
              <a:t>oder</a:t>
            </a:r>
            <a:r>
              <a:rPr lang="en-AU" dirty="0"/>
              <a:t>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499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0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udwig26/Data-science-Team-5-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24744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44624"/>
            <a:ext cx="9289032" cy="761999"/>
          </a:xfrm>
        </p:spPr>
        <p:txBody>
          <a:bodyPr anchor="ctr"/>
          <a:lstStyle/>
          <a:p>
            <a:r>
              <a:rPr lang="en-GB" sz="2400" dirty="0" err="1">
                <a:latin typeface="+mn-lt"/>
              </a:rPr>
              <a:t>Ergebnisse</a:t>
            </a:r>
            <a:r>
              <a:rPr lang="en-GB" sz="2400" dirty="0">
                <a:latin typeface="+mn-lt"/>
              </a:rPr>
              <a:t> der </a:t>
            </a:r>
            <a:r>
              <a:rPr lang="en-GB" sz="2400" dirty="0" err="1">
                <a:latin typeface="+mn-lt"/>
              </a:rPr>
              <a:t>Schätzung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eines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neuronalen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Netzes</a:t>
            </a:r>
            <a:r>
              <a:rPr lang="en-GB" sz="2400" dirty="0">
                <a:latin typeface="+mn-lt"/>
              </a:rPr>
              <a:t> </a:t>
            </a:r>
            <a:br>
              <a:rPr lang="en-GB" sz="2400" dirty="0">
                <a:latin typeface="+mn-lt"/>
              </a:rPr>
            </a:br>
            <a:r>
              <a:rPr lang="en-GB" sz="2400" dirty="0">
                <a:latin typeface="+mn-lt"/>
              </a:rPr>
              <a:t>(MAPE je </a:t>
            </a:r>
            <a:r>
              <a:rPr lang="en-GB" sz="2400" dirty="0" err="1">
                <a:latin typeface="+mn-lt"/>
              </a:rPr>
              <a:t>Warengruppe</a:t>
            </a:r>
            <a:r>
              <a:rPr lang="en-GB" sz="2400" dirty="0">
                <a:latin typeface="+mn-lt"/>
              </a:rPr>
              <a:t> und </a:t>
            </a:r>
            <a:r>
              <a:rPr lang="en-GB" sz="2400" dirty="0" err="1">
                <a:latin typeface="+mn-lt"/>
              </a:rPr>
              <a:t>Warengruppenumsätze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für</a:t>
            </a:r>
            <a:r>
              <a:rPr lang="en-GB" sz="2400" dirty="0">
                <a:latin typeface="+mn-lt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327C22-9ED4-654E-A9EE-BB234A75B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45101"/>
              </p:ext>
            </p:extLst>
          </p:nvPr>
        </p:nvGraphicFramePr>
        <p:xfrm>
          <a:off x="256464" y="1124744"/>
          <a:ext cx="8593911" cy="4262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605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715315">
                  <a:extLst>
                    <a:ext uri="{9D8B030D-6E8A-4147-A177-3AD203B41FA5}">
                      <a16:colId xmlns:a16="http://schemas.microsoft.com/office/drawing/2014/main" val="2005399218"/>
                    </a:ext>
                  </a:extLst>
                </a:gridCol>
                <a:gridCol w="1565487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773316">
                <a:tc>
                  <a:txBody>
                    <a:bodyPr/>
                    <a:lstStyle/>
                    <a:p>
                      <a:r>
                        <a:rPr lang="en-AU" sz="16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Feateures</a:t>
                      </a:r>
                      <a:r>
                        <a:rPr lang="en-AU" sz="1600" b="1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Trainings-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r>
                        <a:rPr lang="de-DE" sz="1600" b="1" dirty="0">
                          <a:latin typeface="+mn-lt"/>
                        </a:rPr>
                        <a:t> 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Test-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endParaRPr lang="de-DE" sz="1600" b="1" dirty="0">
                        <a:latin typeface="+mn-lt"/>
                      </a:endParaRPr>
                    </a:p>
                    <a:p>
                      <a:r>
                        <a:rPr lang="de-DE" sz="1600" b="1" dirty="0">
                          <a:latin typeface="+mn-lt"/>
                        </a:rPr>
                        <a:t>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en-AU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n-lt"/>
                          <a:cs typeface="Calibri" panose="020F0502020204030204" pitchFamily="34" charset="0"/>
                        </a:rPr>
                        <a:t> 64</a:t>
                      </a:r>
                      <a:endParaRPr lang="en-AU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08463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 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(</a:t>
                      </a:r>
                      <a:r>
                        <a:rPr lang="en-AU" sz="1600" dirty="0">
                          <a:solidFill>
                            <a:schemeClr val="accent4"/>
                          </a:solidFill>
                        </a:rPr>
                        <a:t>Silvester)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 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Verlängertes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Wochenende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neuronalen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Vorhersage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für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04.06.2019)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903564-7DF7-5744-976B-EBA17FF5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10292"/>
              </p:ext>
            </p:extLst>
          </p:nvPr>
        </p:nvGraphicFramePr>
        <p:xfrm>
          <a:off x="1223628" y="1438499"/>
          <a:ext cx="6480720" cy="3864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690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3260030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</a:tblGrid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 err="1"/>
                        <a:t>Warengruppe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 err="1"/>
                        <a:t>Umsatz</a:t>
                      </a:r>
                      <a:r>
                        <a:rPr lang="en-AU" sz="1800" b="1" dirty="0"/>
                        <a:t>(-</a:t>
                      </a:r>
                      <a:r>
                        <a:rPr lang="en-AU" sz="1800" b="1" dirty="0" err="1"/>
                        <a:t>vorhersage</a:t>
                      </a:r>
                      <a:r>
                        <a:rPr lang="en-AU" sz="1800" b="1" dirty="0"/>
                        <a:t>) [</a:t>
                      </a:r>
                      <a:r>
                        <a:rPr lang="de-DE" sz="1800" b="1" dirty="0"/>
                        <a:t>€</a:t>
                      </a:r>
                      <a:r>
                        <a:rPr lang="en-AU" sz="1800" b="1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zum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Repository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611560" y="1268760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https://github.com/saludwig26/Data-science-Team-5-1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Repository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Datensatz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Programmcode</a:t>
            </a:r>
            <a:b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Präsentation</a:t>
            </a:r>
            <a:endParaRPr lang="en-A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98" y="1568088"/>
            <a:ext cx="7920880" cy="761999"/>
          </a:xfrm>
        </p:spPr>
        <p:txBody>
          <a:bodyPr anchor="ctr"/>
          <a:lstStyle/>
          <a:p>
            <a:pPr>
              <a:defRPr/>
            </a:pPr>
            <a:r>
              <a:rPr lang="de-DE" dirty="0"/>
              <a:t>Danke für Eure Aufmerksamkeit!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Vorstellung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Datensatzes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erstellten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323528" y="1915370"/>
            <a:ext cx="1080000" cy="1318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502069" y="3720271"/>
            <a:ext cx="5222059" cy="128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4860032" y="1915370"/>
            <a:ext cx="1146490" cy="1318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-98391" y="972017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Frühling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, Sommer, Herbst, Winter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677920" y="1407810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2267744" y="1297607"/>
            <a:ext cx="2" cy="43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5061685" y="972017"/>
            <a:ext cx="130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Schulferien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3925847" y="972017"/>
            <a:ext cx="961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Feiertage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957566" y="5529560"/>
            <a:ext cx="29746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Bäcker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hat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geschlossen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(“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dayoff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A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2541742" y="5149696"/>
            <a:ext cx="73928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6308269" y="972017"/>
            <a:ext cx="2606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Verlängertes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Wochenende</a:t>
            </a:r>
            <a:r>
              <a:rPr lang="en-GB" sz="1600" dirty="0">
                <a:latin typeface="Helvetica" pitchFamily="2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5581078" y="1297607"/>
            <a:ext cx="1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4B4BF-B2A8-A645-A9A3-1E939FC3EE13}"/>
              </a:ext>
            </a:extLst>
          </p:cNvPr>
          <p:cNvSpPr txBox="1"/>
          <p:nvPr/>
        </p:nvSpPr>
        <p:spPr>
          <a:xfrm>
            <a:off x="2771800" y="972017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Silvester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78FA3-0F5D-0B4B-B89A-894EBAEEFF84}"/>
              </a:ext>
            </a:extLst>
          </p:cNvPr>
          <p:cNvCxnSpPr>
            <a:cxnSpLocks/>
          </p:cNvCxnSpPr>
          <p:nvPr/>
        </p:nvCxnSpPr>
        <p:spPr>
          <a:xfrm flipV="1">
            <a:off x="4429698" y="1297607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3D305-D236-1F40-9280-1588E46E41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/>
          <a:stretch/>
        </p:blipFill>
        <p:spPr>
          <a:xfrm>
            <a:off x="6097560" y="1915369"/>
            <a:ext cx="2918896" cy="135287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2E1753-2CDF-8449-93A5-CB8E1A0EC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97"/>
          <a:stretch/>
        </p:blipFill>
        <p:spPr>
          <a:xfrm>
            <a:off x="3853968" y="1915370"/>
            <a:ext cx="934056" cy="1354632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BD48B7-71AF-7D40-87C9-A2A05258D37F}"/>
              </a:ext>
            </a:extLst>
          </p:cNvPr>
          <p:cNvCxnSpPr>
            <a:cxnSpLocks/>
          </p:cNvCxnSpPr>
          <p:nvPr/>
        </p:nvCxnSpPr>
        <p:spPr>
          <a:xfrm flipV="1">
            <a:off x="7587305" y="1297607"/>
            <a:ext cx="85401" cy="434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C10728F-E828-2446-983E-786808CE9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915370"/>
            <a:ext cx="977777" cy="13405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94A9FE-7DFE-D849-8FCE-BC4B7D0FA836}"/>
              </a:ext>
            </a:extLst>
          </p:cNvPr>
          <p:cNvSpPr txBox="1"/>
          <p:nvPr/>
        </p:nvSpPr>
        <p:spPr>
          <a:xfrm>
            <a:off x="7452320" y="552956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KiWo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15709-701E-EB4A-927E-330301EABCAC}"/>
              </a:ext>
            </a:extLst>
          </p:cNvPr>
          <p:cNvSpPr txBox="1"/>
          <p:nvPr/>
        </p:nvSpPr>
        <p:spPr>
          <a:xfrm>
            <a:off x="1691680" y="972017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Monat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279EA7-C284-C645-A114-8DDBDC073A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7236296" y="3717032"/>
            <a:ext cx="1207018" cy="12892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927E9-DDF6-9141-8E64-F18FEBB05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915370"/>
            <a:ext cx="871579" cy="1354632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8E8A35-3D4C-4C4E-BA08-2178157FAC95}"/>
              </a:ext>
            </a:extLst>
          </p:cNvPr>
          <p:cNvCxnSpPr>
            <a:cxnSpLocks/>
          </p:cNvCxnSpPr>
          <p:nvPr/>
        </p:nvCxnSpPr>
        <p:spPr>
          <a:xfrm flipV="1">
            <a:off x="3278317" y="1297607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3E85FC-9A05-F34B-A15E-145B89F6DAB8}"/>
              </a:ext>
            </a:extLst>
          </p:cNvPr>
          <p:cNvCxnSpPr>
            <a:cxnSpLocks/>
          </p:cNvCxnSpPr>
          <p:nvPr/>
        </p:nvCxnSpPr>
        <p:spPr>
          <a:xfrm>
            <a:off x="7964852" y="5128961"/>
            <a:ext cx="107871" cy="452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6B788A4-6E3B-E948-95CE-59DB5867DD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2015" y="3720271"/>
            <a:ext cx="977777" cy="12810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B420E9-CDFC-5243-BC51-94873D60063F}"/>
              </a:ext>
            </a:extLst>
          </p:cNvPr>
          <p:cNvSpPr txBox="1"/>
          <p:nvPr/>
        </p:nvSpPr>
        <p:spPr>
          <a:xfrm>
            <a:off x="5074687" y="5529560"/>
            <a:ext cx="2494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Verkaufsoffener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Sonntag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8C784E-5511-3844-A2E8-1E39BAA9EBE2}"/>
              </a:ext>
            </a:extLst>
          </p:cNvPr>
          <p:cNvCxnSpPr>
            <a:cxnSpLocks/>
          </p:cNvCxnSpPr>
          <p:nvPr/>
        </p:nvCxnSpPr>
        <p:spPr>
          <a:xfrm flipH="1">
            <a:off x="6528332" y="5149696"/>
            <a:ext cx="17176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05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2738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Vorstellung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des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Datensatzes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erstellten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254" b="36884"/>
          <a:stretch/>
        </p:blipFill>
        <p:spPr>
          <a:xfrm>
            <a:off x="3185604" y="1962403"/>
            <a:ext cx="1224136" cy="1432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FBB17-4501-DD4D-B472-D24C1A9A2260}"/>
              </a:ext>
            </a:extLst>
          </p:cNvPr>
          <p:cNvSpPr/>
          <p:nvPr/>
        </p:nvSpPr>
        <p:spPr>
          <a:xfrm>
            <a:off x="755576" y="1021562"/>
            <a:ext cx="38323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Eisig</a:t>
            </a:r>
            <a:r>
              <a:rPr lang="en-GB" sz="1600" dirty="0">
                <a:latin typeface="Helvetica" pitchFamily="2" charset="0"/>
              </a:rPr>
              <a:t> (&lt;0), </a:t>
            </a:r>
            <a:r>
              <a:rPr lang="en-GB" sz="1600" dirty="0" err="1">
                <a:latin typeface="Helvetica" pitchFamily="2" charset="0"/>
              </a:rPr>
              <a:t>kalt</a:t>
            </a:r>
            <a:r>
              <a:rPr lang="en-GB" sz="1600" dirty="0">
                <a:latin typeface="Helvetica" pitchFamily="2" charset="0"/>
              </a:rPr>
              <a:t> (01-10), </a:t>
            </a:r>
            <a:r>
              <a:rPr lang="en-GB" sz="1600" dirty="0" err="1">
                <a:latin typeface="Helvetica" pitchFamily="2" charset="0"/>
              </a:rPr>
              <a:t>moderat</a:t>
            </a:r>
            <a:r>
              <a:rPr lang="en-GB" sz="1600" dirty="0">
                <a:latin typeface="Helvetica" pitchFamily="2" charset="0"/>
              </a:rPr>
              <a:t> (11-20), </a:t>
            </a:r>
            <a:r>
              <a:rPr lang="en-GB" sz="1600" dirty="0" err="1">
                <a:latin typeface="Helvetica" pitchFamily="2" charset="0"/>
              </a:rPr>
              <a:t>sommerlich</a:t>
            </a:r>
            <a:r>
              <a:rPr lang="en-GB" sz="1600" dirty="0">
                <a:latin typeface="Helvetica" pitchFamily="2" charset="0"/>
              </a:rPr>
              <a:t> (21-30), </a:t>
            </a:r>
            <a:r>
              <a:rPr lang="en-GB" sz="1600" dirty="0" err="1">
                <a:latin typeface="Helvetica" pitchFamily="2" charset="0"/>
              </a:rPr>
              <a:t>heiß</a:t>
            </a:r>
            <a:r>
              <a:rPr lang="en-GB" sz="1600" dirty="0">
                <a:latin typeface="Helvetica" pitchFamily="2" charset="0"/>
              </a:rPr>
              <a:t> (&gt;31)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6EB4C-AB82-7244-A860-40CC8638F0E6}"/>
              </a:ext>
            </a:extLst>
          </p:cNvPr>
          <p:cNvSpPr/>
          <p:nvPr/>
        </p:nvSpPr>
        <p:spPr>
          <a:xfrm>
            <a:off x="5238328" y="5462746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Regen und Ende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687F8-068D-D24F-82A9-405D3113CF73}"/>
              </a:ext>
            </a:extLst>
          </p:cNvPr>
          <p:cNvSpPr/>
          <p:nvPr/>
        </p:nvSpPr>
        <p:spPr>
          <a:xfrm>
            <a:off x="1907704" y="5462746"/>
            <a:ext cx="284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Brise</a:t>
            </a:r>
            <a:r>
              <a:rPr lang="en-GB" sz="1600" dirty="0">
                <a:latin typeface="Helvetica" pitchFamily="2" charset="0"/>
              </a:rPr>
              <a:t>, Wind und Sturm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07467-3DFF-2C42-BF59-DDF4E3D5A538}"/>
              </a:ext>
            </a:extLst>
          </p:cNvPr>
          <p:cNvCxnSpPr>
            <a:cxnSpLocks/>
          </p:cNvCxnSpPr>
          <p:nvPr/>
        </p:nvCxnSpPr>
        <p:spPr>
          <a:xfrm flipH="1" flipV="1">
            <a:off x="3689660" y="1602403"/>
            <a:ext cx="216023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24AE8-4646-D94E-BE96-789E1898131E}"/>
              </a:ext>
            </a:extLst>
          </p:cNvPr>
          <p:cNvSpPr/>
          <p:nvPr/>
        </p:nvSpPr>
        <p:spPr>
          <a:xfrm>
            <a:off x="4355976" y="993578"/>
            <a:ext cx="39793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Abweichung</a:t>
            </a:r>
            <a:r>
              <a:rPr lang="en-GB" sz="1600" dirty="0">
                <a:latin typeface="Helvetica" pitchFamily="2" charset="0"/>
              </a:rPr>
              <a:t> der </a:t>
            </a:r>
            <a:r>
              <a:rPr lang="en-GB" sz="1600" dirty="0" err="1">
                <a:latin typeface="Helvetica" pitchFamily="2" charset="0"/>
              </a:rPr>
              <a:t>durchschnittlichen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Monatstemperatur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C73EB-EA17-F445-A9CC-13BD2311D77D}"/>
              </a:ext>
            </a:extLst>
          </p:cNvPr>
          <p:cNvCxnSpPr>
            <a:cxnSpLocks/>
          </p:cNvCxnSpPr>
          <p:nvPr/>
        </p:nvCxnSpPr>
        <p:spPr>
          <a:xfrm flipV="1">
            <a:off x="5394486" y="1606336"/>
            <a:ext cx="185626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822CFE-F24F-9443-A2AD-945B75031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37" y="1952974"/>
            <a:ext cx="1568698" cy="14321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09D430-4FFF-8342-86E0-3197FA8CF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16" r="1" b="36884"/>
          <a:stretch/>
        </p:blipFill>
        <p:spPr>
          <a:xfrm>
            <a:off x="3185604" y="3520501"/>
            <a:ext cx="2993231" cy="143212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9C855A-397A-B84E-AC27-A79FC3355248}"/>
              </a:ext>
            </a:extLst>
          </p:cNvPr>
          <p:cNvCxnSpPr>
            <a:cxnSpLocks/>
          </p:cNvCxnSpPr>
          <p:nvPr/>
        </p:nvCxnSpPr>
        <p:spPr>
          <a:xfrm>
            <a:off x="5461697" y="5011127"/>
            <a:ext cx="236829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CD9B09-C62D-5646-B8CA-729314DE657C}"/>
              </a:ext>
            </a:extLst>
          </p:cNvPr>
          <p:cNvCxnSpPr>
            <a:cxnSpLocks/>
          </p:cNvCxnSpPr>
          <p:nvPr/>
        </p:nvCxnSpPr>
        <p:spPr>
          <a:xfrm flipH="1">
            <a:off x="3682304" y="5010537"/>
            <a:ext cx="115367" cy="3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0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BD3389-0194-494C-ABFD-FFF6A3FE8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954934"/>
            <a:ext cx="3270150" cy="2016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2329A3-B92C-844E-93D3-DF4C45744C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6" r="12156"/>
          <a:stretch/>
        </p:blipFill>
        <p:spPr>
          <a:xfrm>
            <a:off x="2948420" y="3926465"/>
            <a:ext cx="2829575" cy="2044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8AE4B-F152-594B-AF08-6A01D528F3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525"/>
          <a:stretch/>
        </p:blipFill>
        <p:spPr>
          <a:xfrm>
            <a:off x="118845" y="3954683"/>
            <a:ext cx="2829575" cy="2016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84ED45-A859-D14B-9130-77EBA31E09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50"/>
          <a:stretch/>
        </p:blipFill>
        <p:spPr>
          <a:xfrm>
            <a:off x="2267744" y="1361963"/>
            <a:ext cx="4446014" cy="25784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9D0D547-3C1D-784F-A910-698A749510EF}"/>
              </a:ext>
            </a:extLst>
          </p:cNvPr>
          <p:cNvSpPr/>
          <p:nvPr/>
        </p:nvSpPr>
        <p:spPr>
          <a:xfrm>
            <a:off x="3203848" y="1054185"/>
            <a:ext cx="2993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Umsatz je Warengruppe / Schulferien 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C5BAA11-0265-EA43-8AFD-966378B3B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140"/>
            <a:ext cx="9144000" cy="614564"/>
          </a:xfrm>
        </p:spPr>
        <p:txBody>
          <a:bodyPr/>
          <a:lstStyle/>
          <a:p>
            <a:r>
              <a:rPr lang="en-GB" sz="2400" dirty="0" err="1">
                <a:latin typeface="+mn-lt"/>
              </a:rPr>
              <a:t>Balkendiagrammen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mit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Konfidenzintervallen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für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zwei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selbst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erstellte</a:t>
            </a:r>
            <a:r>
              <a:rPr lang="en-GB" sz="2400" dirty="0">
                <a:latin typeface="+mn-lt"/>
              </a:rPr>
              <a:t> </a:t>
            </a:r>
            <a:r>
              <a:rPr lang="en-GB" sz="2400" dirty="0" err="1">
                <a:latin typeface="+mn-lt"/>
              </a:rPr>
              <a:t>Variablen</a:t>
            </a:r>
            <a:r>
              <a:rPr lang="en-GB" sz="2400" dirty="0">
                <a:latin typeface="+mn-lt"/>
              </a:rPr>
              <a:t> (1/2)</a:t>
            </a:r>
            <a:endParaRPr lang="en-DE" sz="2400" dirty="0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DA27D0-8619-FC46-9E1E-1245BDDDC01E}"/>
              </a:ext>
            </a:extLst>
          </p:cNvPr>
          <p:cNvSpPr/>
          <p:nvPr/>
        </p:nvSpPr>
        <p:spPr>
          <a:xfrm>
            <a:off x="184790" y="5796457"/>
            <a:ext cx="1362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Warengruppe 1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BB2E80-1359-D144-BA44-1AAE085E70DD}"/>
              </a:ext>
            </a:extLst>
          </p:cNvPr>
          <p:cNvSpPr/>
          <p:nvPr/>
        </p:nvSpPr>
        <p:spPr>
          <a:xfrm>
            <a:off x="2987824" y="5803815"/>
            <a:ext cx="1362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Warengruppe 2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93778D-5169-124D-88A2-74C43B185814}"/>
              </a:ext>
            </a:extLst>
          </p:cNvPr>
          <p:cNvSpPr/>
          <p:nvPr/>
        </p:nvSpPr>
        <p:spPr>
          <a:xfrm>
            <a:off x="5652120" y="5796458"/>
            <a:ext cx="1362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Warengruppe 3 </a:t>
            </a:r>
          </a:p>
        </p:txBody>
      </p:sp>
    </p:spTree>
    <p:extLst>
      <p:ext uri="{BB962C8B-B14F-4D97-AF65-F5344CB8AC3E}">
        <p14:creationId xmlns:p14="http://schemas.microsoft.com/office/powerpoint/2010/main" val="206666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E792DA8-22DB-1043-8A03-E524384A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54" y="3511821"/>
            <a:ext cx="4545019" cy="279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0183A-7D71-3240-9389-5CA9E753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140"/>
            <a:ext cx="9144000" cy="614564"/>
          </a:xfrm>
        </p:spPr>
        <p:txBody>
          <a:bodyPr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Balkendiagrammen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Konfidenzintervallen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für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zwei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selbst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erstellte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Variablen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(1/2)</a:t>
            </a:r>
            <a:endParaRPr lang="en-D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BCB4E-D1CE-1D4E-869C-8EC6318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4D563-A57C-FB42-B7C6-9936AA38C2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76"/>
          <a:stretch/>
        </p:blipFill>
        <p:spPr>
          <a:xfrm>
            <a:off x="2201216" y="1163752"/>
            <a:ext cx="3566428" cy="20619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6BFB2B-6CE8-1F43-B891-421BC8674EAC}"/>
              </a:ext>
            </a:extLst>
          </p:cNvPr>
          <p:cNvSpPr/>
          <p:nvPr/>
        </p:nvSpPr>
        <p:spPr>
          <a:xfrm>
            <a:off x="6565732" y="3221183"/>
            <a:ext cx="1362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Warengruppe 5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2E2C89-DF6D-524C-B1BE-40618FF50414}"/>
              </a:ext>
            </a:extLst>
          </p:cNvPr>
          <p:cNvSpPr/>
          <p:nvPr/>
        </p:nvSpPr>
        <p:spPr>
          <a:xfrm>
            <a:off x="2627784" y="877679"/>
            <a:ext cx="29193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Umsatz je Warengruppe / Sylvester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64F1E9-C208-0F4D-9D58-6EE8C2038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68" y="3511820"/>
            <a:ext cx="4533384" cy="2797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8B0FE20-BBEF-2348-A45B-4F0742EF1F7C}"/>
              </a:ext>
            </a:extLst>
          </p:cNvPr>
          <p:cNvSpPr/>
          <p:nvPr/>
        </p:nvSpPr>
        <p:spPr>
          <a:xfrm>
            <a:off x="907493" y="3221183"/>
            <a:ext cx="1362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DE" sz="1400" dirty="0"/>
              <a:t>Warengruppe 2 </a:t>
            </a:r>
          </a:p>
        </p:txBody>
      </p:sp>
    </p:spTree>
    <p:extLst>
      <p:ext uri="{BB962C8B-B14F-4D97-AF65-F5344CB8AC3E}">
        <p14:creationId xmlns:p14="http://schemas.microsoft.com/office/powerpoint/2010/main" val="233111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42EE-9EF2-C440-A14F-4BF2B5AC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Warengruppe / Zeitvariablen</a:t>
            </a:r>
            <a:br>
              <a:rPr lang="en-DE" dirty="0"/>
            </a:br>
            <a:endParaRPr lang="en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CCC389-1F1F-7E4F-989C-86C511F3C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08720"/>
            <a:ext cx="8866378" cy="36724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7DAA3-049E-4C42-ADEC-ED770F76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277D-6469-8F46-9305-11ABA464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8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984-C3B9-E644-A599-E7E3290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Warengruppe / Wettervariablen</a:t>
            </a:r>
            <a:br>
              <a:rPr lang="en-DE" dirty="0"/>
            </a:b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5FC02-EE6F-944D-A999-C1D3BB91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836712"/>
            <a:ext cx="9144000" cy="37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4624"/>
            <a:ext cx="9144000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SVM 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(MAPE je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Warengruppe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und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Warengruppenumsätze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07F1-B000-0A4E-ADCE-913E8C6D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b="9827"/>
          <a:stretch/>
        </p:blipFill>
        <p:spPr>
          <a:xfrm>
            <a:off x="9252520" y="1050602"/>
            <a:ext cx="1314698" cy="16834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1AE8AD-1D61-5541-9A10-57772F0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33714"/>
              </p:ext>
            </p:extLst>
          </p:nvPr>
        </p:nvGraphicFramePr>
        <p:xfrm>
          <a:off x="256464" y="1124744"/>
          <a:ext cx="8676458" cy="4841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152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715315">
                  <a:extLst>
                    <a:ext uri="{9D8B030D-6E8A-4147-A177-3AD203B41FA5}">
                      <a16:colId xmlns:a16="http://schemas.microsoft.com/office/drawing/2014/main" val="2005399218"/>
                    </a:ext>
                  </a:extLst>
                </a:gridCol>
                <a:gridCol w="1565487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773316"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Waren-gruppe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Variablen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Trainings-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r>
                        <a:rPr lang="de-DE" sz="1600" b="1" dirty="0">
                          <a:latin typeface="+mn-lt"/>
                        </a:rPr>
                        <a:t> 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Test-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endParaRPr lang="de-DE" sz="1600" b="1" dirty="0">
                        <a:latin typeface="+mn-lt"/>
                      </a:endParaRPr>
                    </a:p>
                    <a:p>
                      <a:r>
                        <a:rPr lang="de-DE" sz="1600" b="1" dirty="0">
                          <a:latin typeface="+mn-lt"/>
                        </a:rPr>
                        <a:t>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en-AU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Alle</a:t>
                      </a:r>
                      <a:endParaRPr lang="en-AU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n-lt"/>
                          <a:cs typeface="Calibri" panose="020F0502020204030204" pitchFamily="34" charset="0"/>
                        </a:rPr>
                        <a:t>25,73 </a:t>
                      </a:r>
                      <a:endParaRPr lang="en-AU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25,65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08463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18,43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20,29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15,17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14,89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19,93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20,95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21,53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(</a:t>
                      </a:r>
                      <a:r>
                        <a:rPr lang="en-AU" sz="1600" dirty="0">
                          <a:solidFill>
                            <a:schemeClr val="accent4"/>
                          </a:solidFill>
                        </a:rPr>
                        <a:t>Silvester)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14,37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Verlängertes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Wochenende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600" dirty="0"/>
                        <a:t>37,87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38,32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F6E8886-F51F-7A44-B945-5171A3820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72" y="2924944"/>
            <a:ext cx="1587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der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Schätzung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einer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SVM</a:t>
            </a:r>
            <a:b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Vorhersage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für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 den 04.06.2019)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903564-7DF7-5744-976B-EBA17FF5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58709"/>
              </p:ext>
            </p:extLst>
          </p:nvPr>
        </p:nvGraphicFramePr>
        <p:xfrm>
          <a:off x="1223628" y="1438499"/>
          <a:ext cx="6480720" cy="3864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690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3260030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</a:tblGrid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 err="1"/>
                        <a:t>Warengruppe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 err="1"/>
                        <a:t>Umsatz</a:t>
                      </a:r>
                      <a:r>
                        <a:rPr lang="en-AU" sz="1800" b="1" dirty="0"/>
                        <a:t>(-</a:t>
                      </a:r>
                      <a:r>
                        <a:rPr lang="en-AU" sz="1800" b="1" dirty="0" err="1"/>
                        <a:t>vorhersage</a:t>
                      </a:r>
                      <a:r>
                        <a:rPr lang="en-AU" sz="1800" b="1" dirty="0"/>
                        <a:t>) [</a:t>
                      </a:r>
                      <a:r>
                        <a:rPr lang="de-DE" sz="1800" b="1" dirty="0"/>
                        <a:t>€</a:t>
                      </a:r>
                      <a:r>
                        <a:rPr lang="en-AU" sz="1800" b="1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124.67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398.16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167.4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85.04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285.3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53.05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4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39549</TotalTime>
  <Words>1043</Words>
  <Application>Microsoft Macintosh PowerPoint</Application>
  <PresentationFormat>On-screen Show (4:3)</PresentationFormat>
  <Paragraphs>217</Paragraphs>
  <Slides>13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Wingdings</vt:lpstr>
      <vt:lpstr>Office-Design</vt:lpstr>
      <vt:lpstr>PowerPoint Presentation</vt:lpstr>
      <vt:lpstr>Vorstellung des Datensatzes mit den erstellten Variablen</vt:lpstr>
      <vt:lpstr>Vorstellung des Datensatzes mit den erstellten Variablen</vt:lpstr>
      <vt:lpstr>Balkendiagrammen mit Konfidenzintervallen für zwei selbst erstellte Variablen (1/2)</vt:lpstr>
      <vt:lpstr>Balkendiagrammen mit Konfidenzintervallen für zwei selbst erstellte Variablen (1/2)</vt:lpstr>
      <vt:lpstr>Warengruppe / Zeitvariablen </vt:lpstr>
      <vt:lpstr>Warengruppe / Wettervariablen </vt:lpstr>
      <vt:lpstr>Ergebnisse der Schätzung einer SVM  (MAPE je Warengruppe und Warengruppenumsätze)</vt:lpstr>
      <vt:lpstr>Ergebnisse der Schätzung einer SVM  (Vorhersage für den 04.06.2019)</vt:lpstr>
      <vt:lpstr>Ergebnisse der Schätzung eines neuronalen Netzes  (MAPE je Warengruppe und Warengruppenumsätze für den 04.06.2019)</vt:lpstr>
      <vt:lpstr>Ergebnisse der Schätzung eines neuronalen Netzes   (Vorhersage für den 04.06.2019)</vt:lpstr>
      <vt:lpstr>Link zum Repository</vt:lpstr>
      <vt:lpstr>Danke für Eure Aufmerksamkeit!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sabrina.ludwig26@outlook.de</cp:lastModifiedBy>
  <cp:revision>1113</cp:revision>
  <cp:lastPrinted>2020-02-28T11:58:38Z</cp:lastPrinted>
  <dcterms:created xsi:type="dcterms:W3CDTF">2020-01-31T09:07:08Z</dcterms:created>
  <dcterms:modified xsi:type="dcterms:W3CDTF">2020-06-09T10:20:00Z</dcterms:modified>
</cp:coreProperties>
</file>