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623" r:id="rId3"/>
    <p:sldId id="644" r:id="rId4"/>
    <p:sldId id="653" r:id="rId5"/>
    <p:sldId id="645" r:id="rId6"/>
    <p:sldId id="652" r:id="rId7"/>
    <p:sldId id="646" r:id="rId8"/>
    <p:sldId id="647" r:id="rId9"/>
    <p:sldId id="648" r:id="rId10"/>
    <p:sldId id="649" r:id="rId11"/>
    <p:sldId id="650" r:id="rId12"/>
    <p:sldId id="651" r:id="rId13"/>
    <p:sldId id="642" r:id="rId14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rina.ludwig26@outlook.de" initials="s" lastIdx="5" clrIdx="0">
    <p:extLst>
      <p:ext uri="{19B8F6BF-5375-455C-9EA6-DF929625EA0E}">
        <p15:presenceInfo xmlns:p15="http://schemas.microsoft.com/office/powerpoint/2012/main" userId="98a4a68ac61994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A6C07E"/>
    <a:srgbClr val="41719A"/>
    <a:srgbClr val="4680A8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/>
    <p:restoredTop sz="77404" autoAdjust="0"/>
  </p:normalViewPr>
  <p:slideViewPr>
    <p:cSldViewPr>
      <p:cViewPr varScale="1">
        <p:scale>
          <a:sx n="96" d="100"/>
          <a:sy n="96" d="100"/>
        </p:scale>
        <p:origin x="20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856" y="19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F008F-4A3C-4694-A28F-46ED89460412}" type="datetimeFigureOut">
              <a:rPr lang="de-DE" smtClean="0"/>
              <a:pPr/>
              <a:t>04.06.20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FAAF6-6C93-4406-8FFD-B4AB5AA7608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92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100" dirty="0"/>
          </a:p>
          <a:p>
            <a:endParaRPr lang="de-DE" dirty="0"/>
          </a:p>
          <a:p>
            <a:r>
              <a:rPr lang="de-DE" dirty="0"/>
              <a:t>1. Hallo zusammen, danke Andreas für die kurze </a:t>
            </a:r>
            <a:r>
              <a:rPr lang="de-DE" dirty="0" err="1"/>
              <a:t>vorstellung</a:t>
            </a:r>
            <a:r>
              <a:rPr lang="de-DE" dirty="0"/>
              <a:t> Ich stelle mich nochmal kurz vorstellen, wobei die meisten mich sicherlich auch schon kennen. </a:t>
            </a:r>
          </a:p>
          <a:p>
            <a:r>
              <a:rPr lang="de-DE" dirty="0"/>
              <a:t>Bin seit letztem Jahr </a:t>
            </a:r>
            <a:r>
              <a:rPr lang="de-DE" dirty="0" err="1"/>
              <a:t>July</a:t>
            </a:r>
            <a:r>
              <a:rPr lang="de-DE" dirty="0"/>
              <a:t> bei Andreas als im Mitglied im Projekt PSA—Sim angestellt und besonders deshalb freue ich mich, meine ersten </a:t>
            </a:r>
            <a:r>
              <a:rPr lang="de-DE" dirty="0" err="1"/>
              <a:t>vrläufigen</a:t>
            </a:r>
            <a:r>
              <a:rPr lang="de-DE" dirty="0"/>
              <a:t>  Forschungsergebnisse hinsichtlich des Themas Logfile-Analyse des computergestützten Lernens und die Problemlösung in der beruflichen Ausbildung mit Ihnen zu teilen und im Nachgang zu diskutieren zu dürfen.</a:t>
            </a:r>
          </a:p>
          <a:p>
            <a:endParaRPr lang="de-DE" dirty="0"/>
          </a:p>
          <a:p>
            <a:r>
              <a:rPr lang="de-DE" dirty="0"/>
              <a:t>2. Für den ein oder anderen wird vor allem der Theorieteil nicht ganz so unbekannt vorkommen. Das liegt daran Michael </a:t>
            </a:r>
            <a:r>
              <a:rPr lang="de-DE" dirty="0" err="1"/>
              <a:t>Bergrab</a:t>
            </a:r>
            <a:r>
              <a:rPr lang="de-DE" dirty="0"/>
              <a:t>, der letztes Mal im </a:t>
            </a:r>
            <a:r>
              <a:rPr lang="de-DE" dirty="0" err="1"/>
              <a:t>Foko</a:t>
            </a:r>
            <a:r>
              <a:rPr lang="de-DE" dirty="0"/>
              <a:t> seine Forschungsergebnisse vorgestellt hat und, ich arbeiten am gleichen Datensatz und dementsprechend gibt es Überschneidungen die kreuzen ähnliche Thematik/ fällt die </a:t>
            </a:r>
            <a:r>
              <a:rPr lang="de-DE" dirty="0" err="1"/>
              <a:t>theoreitsche</a:t>
            </a:r>
            <a:r>
              <a:rPr lang="de-DE" dirty="0"/>
              <a:t> Fundierung sehr </a:t>
            </a:r>
            <a:r>
              <a:rPr lang="de-DE" dirty="0" err="1"/>
              <a:t>ähnlcih</a:t>
            </a:r>
            <a:r>
              <a:rPr lang="de-DE" dirty="0"/>
              <a:t> aus, allerdings teilen sich dann unsere Wege wenn wir zur Methode hinsichtlich </a:t>
            </a:r>
            <a:r>
              <a:rPr lang="de-DE" dirty="0" err="1"/>
              <a:t>LogDatenauswertung</a:t>
            </a:r>
            <a:r>
              <a:rPr lang="de-DE" dirty="0"/>
              <a:t> kommen. Michael ist für die führt eine Sequenzanalyse verantwortlich/durch und ich eine Clusteranalyse.</a:t>
            </a:r>
          </a:p>
          <a:p>
            <a:endParaRPr lang="de-DE" dirty="0"/>
          </a:p>
          <a:p>
            <a:r>
              <a:rPr lang="de-DE" dirty="0"/>
              <a:t>3. Aber auch für die die sich mein </a:t>
            </a:r>
            <a:r>
              <a:rPr lang="de-DE" dirty="0" err="1"/>
              <a:t>SymposiumBeitrag</a:t>
            </a:r>
            <a:r>
              <a:rPr lang="de-DE" dirty="0"/>
              <a:t> in in Antwerpen schon anhören durften/konnten/mussten, gibt es auch noch einmal neue Ergebnisse,</a:t>
            </a:r>
          </a:p>
          <a:p>
            <a:r>
              <a:rPr lang="de-DE" dirty="0"/>
              <a:t>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vortäuschen. </a:t>
            </a:r>
          </a:p>
          <a:p>
            <a:endParaRPr lang="de-DE" dirty="0"/>
          </a:p>
          <a:p>
            <a:r>
              <a:rPr lang="de-DE" dirty="0"/>
              <a:t>was auch so 10 sind, mit dabei waren, 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vortäuschen, es gibt </a:t>
            </a:r>
            <a:r>
              <a:rPr lang="de-DE" dirty="0" err="1"/>
              <a:t>nämlcih</a:t>
            </a:r>
            <a:r>
              <a:rPr lang="de-DE" dirty="0"/>
              <a:t> jetzt eine 4 statt 3 </a:t>
            </a:r>
            <a:r>
              <a:rPr lang="de-DE" dirty="0" err="1"/>
              <a:t>clusterlösung</a:t>
            </a:r>
            <a:r>
              <a:rPr lang="de-DE" dirty="0"/>
              <a:t> und ich kam auch im Nachgang zur Auswertung von den anderen Szenarien.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Ähnlicher Beitrag, sicherlich kommt Ihnen von der </a:t>
            </a:r>
            <a:r>
              <a:rPr lang="de-DE" dirty="0" err="1"/>
              <a:t>Literature</a:t>
            </a:r>
            <a:r>
              <a:rPr lang="de-DE" dirty="0"/>
              <a:t> und dem Theorieteil Teile ähnlich vor, da wir am gleichen Datensatz arbeiten, allerdings teilen sich die Wege wenn wir zur Methode/Datenauswertung kommen.</a:t>
            </a:r>
          </a:p>
          <a:p>
            <a:r>
              <a:rPr lang="de-DE" dirty="0"/>
              <a:t>Anderes Fokus als Michael </a:t>
            </a:r>
            <a:r>
              <a:rPr lang="de-DE" dirty="0" err="1"/>
              <a:t>Bergrab</a:t>
            </a:r>
            <a:r>
              <a:rPr lang="de-DE" dirty="0"/>
              <a:t> 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EAP nochmal in </a:t>
            </a:r>
            <a:r>
              <a:rPr lang="de-DE" dirty="0" err="1"/>
              <a:t>cognitive</a:t>
            </a:r>
            <a:r>
              <a:rPr lang="de-DE" dirty="0"/>
              <a:t> und non-</a:t>
            </a:r>
            <a:r>
              <a:rPr lang="de-DE" dirty="0" err="1"/>
              <a:t>cognitiv</a:t>
            </a:r>
            <a:r>
              <a:rPr lang="de-DE" dirty="0"/>
              <a:t> aufgeteilt..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Aber auch für die die sich </a:t>
            </a:r>
            <a:r>
              <a:rPr lang="de-DE" dirty="0" err="1"/>
              <a:t>me</a:t>
            </a:r>
            <a:r>
              <a:rPr lang="de-DE" dirty="0"/>
              <a:t> in Antwerpen schon anhören durften/konnten/mussten, mit dabei waren, 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2. Wobei ich </a:t>
            </a:r>
            <a:r>
              <a:rPr lang="de-DE" dirty="0" err="1"/>
              <a:t>zugegebn</a:t>
            </a:r>
            <a:r>
              <a:rPr lang="de-DE" dirty="0"/>
              <a:t> muss, die </a:t>
            </a:r>
            <a:r>
              <a:rPr lang="de-DE" dirty="0" err="1"/>
              <a:t>auswertung</a:t>
            </a:r>
            <a:r>
              <a:rPr lang="de-DE" dirty="0"/>
              <a:t> steckt noch in den Kinderschuhen, und </a:t>
            </a:r>
            <a:r>
              <a:rPr lang="de-DE" dirty="0" err="1"/>
              <a:t>vorläufgi</a:t>
            </a:r>
            <a:r>
              <a:rPr lang="de-DE" dirty="0"/>
              <a:t> und exploratives Vorgehen.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23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5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542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762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137C9-0E35-BF46-9B4A-26807D85E2D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76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87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316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287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734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998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953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889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15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48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2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614564"/>
          </a:xfrm>
        </p:spPr>
        <p:txBody>
          <a:bodyPr>
            <a:noAutofit/>
          </a:bodyPr>
          <a:lstStyle>
            <a:lvl1pPr algn="ctr">
              <a:defRPr sz="2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9732" y="882422"/>
            <a:ext cx="8229600" cy="523755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65732" y="623731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700"/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2" y="6251510"/>
            <a:ext cx="2895600" cy="365125"/>
          </a:xfrm>
        </p:spPr>
        <p:txBody>
          <a:bodyPr/>
          <a:lstStyle>
            <a:lvl1pPr>
              <a:defRPr sz="1700"/>
            </a:lvl1pPr>
          </a:lstStyle>
          <a:p>
            <a:r>
              <a:rPr lang="de-DE"/>
              <a:t>Andreas Rausch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62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1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87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95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8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72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817124"/>
            <a:ext cx="3008313" cy="617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817124"/>
            <a:ext cx="5111750" cy="53090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59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9" y="817123"/>
            <a:ext cx="5486400" cy="3910452"/>
          </a:xfrm>
        </p:spPr>
        <p:txBody>
          <a:bodyPr/>
          <a:lstStyle>
            <a:lvl1pPr marL="0" indent="0">
              <a:buNone/>
              <a:defRPr sz="3200"/>
            </a:lvl1pPr>
            <a:lvl2pPr marL="457088" indent="0">
              <a:buNone/>
              <a:defRPr sz="2800"/>
            </a:lvl2pPr>
            <a:lvl3pPr marL="914174" indent="0">
              <a:buNone/>
              <a:defRPr sz="2400"/>
            </a:lvl3pPr>
            <a:lvl4pPr marL="1371261" indent="0">
              <a:buNone/>
              <a:defRPr sz="2000"/>
            </a:lvl4pPr>
            <a:lvl5pPr marL="1828348" indent="0">
              <a:buNone/>
              <a:defRPr sz="2000"/>
            </a:lvl5pPr>
            <a:lvl6pPr marL="2285434" indent="0">
              <a:buNone/>
              <a:defRPr sz="2000"/>
            </a:lvl6pPr>
            <a:lvl7pPr marL="2742522" indent="0">
              <a:buNone/>
              <a:defRPr sz="2000"/>
            </a:lvl7pPr>
            <a:lvl8pPr marL="3199609" indent="0">
              <a:buNone/>
              <a:defRPr sz="2000"/>
            </a:lvl8pPr>
            <a:lvl9pPr marL="3656696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4800" y="908720"/>
            <a:ext cx="8534400" cy="5030686"/>
          </a:xfrm>
          <a:prstGeom prst="rect">
            <a:avLst/>
          </a:prstGeom>
        </p:spPr>
        <p:txBody>
          <a:bodyPr vert="horz" lIns="91428" tIns="45715" rIns="91428" bIns="45715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1" y="6211445"/>
            <a:ext cx="28956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/>
              <a:t>Prof. Dr. Andreas Rausch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05600" y="6211444"/>
            <a:ext cx="2133600" cy="365125"/>
          </a:xfrm>
          <a:prstGeom prst="rect">
            <a:avLst/>
          </a:prstGeom>
        </p:spPr>
        <p:txBody>
          <a:bodyPr lIns="80165" tIns="40083" rIns="80165" bIns="40083"/>
          <a:lstStyle>
            <a:lvl1pPr algn="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lIns="91428" tIns="45715" rIns="91428" bIns="45715" rtlCol="0" anchor="ctr">
            <a:noAutofit/>
          </a:bodyPr>
          <a:lstStyle/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6D77C1-41BA-EF46-8C16-0FA5BF305A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8" b="12008"/>
          <a:stretch/>
        </p:blipFill>
        <p:spPr>
          <a:xfrm>
            <a:off x="0" y="6085721"/>
            <a:ext cx="2771800" cy="772279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347C5B5-4731-904D-BBB2-CAA9E75D505B}"/>
              </a:ext>
            </a:extLst>
          </p:cNvPr>
          <p:cNvCxnSpPr/>
          <p:nvPr userDrawn="1"/>
        </p:nvCxnSpPr>
        <p:spPr>
          <a:xfrm>
            <a:off x="0" y="6021288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03CE8B68-E88B-BA45-BE7E-042AD4744384}"/>
              </a:ext>
            </a:extLst>
          </p:cNvPr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2" r:id="rId10"/>
  </p:sldLayoutIdLst>
  <p:hf hdr="0" dt="0"/>
  <p:txStyles>
    <p:titleStyle>
      <a:lvl1pPr algn="ctr" defTabSz="457144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7" indent="-342857" algn="l" defTabSz="45714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858" indent="-285715" algn="l" defTabSz="457144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859" indent="-228571" algn="l" defTabSz="457144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2" indent="-228571" algn="l" defTabSz="45714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6" indent="-228571" algn="l" defTabSz="457144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3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6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8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EAA6355-B4F2-C34D-90D8-2D7AD823950E}"/>
              </a:ext>
            </a:extLst>
          </p:cNvPr>
          <p:cNvSpPr/>
          <p:nvPr/>
        </p:nvSpPr>
        <p:spPr>
          <a:xfrm>
            <a:off x="0" y="2636912"/>
            <a:ext cx="9144000" cy="2880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1ADB361-9397-1E4A-B110-8EA9CF345F5D}"/>
              </a:ext>
            </a:extLst>
          </p:cNvPr>
          <p:cNvSpPr txBox="1"/>
          <p:nvPr/>
        </p:nvSpPr>
        <p:spPr>
          <a:xfrm>
            <a:off x="222063" y="251356"/>
            <a:ext cx="86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Opencampus.sh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CF3AF-2F3F-A849-B87D-D81D3352EE62}"/>
              </a:ext>
            </a:extLst>
          </p:cNvPr>
          <p:cNvSpPr txBox="1"/>
          <p:nvPr/>
        </p:nvSpPr>
        <p:spPr>
          <a:xfrm>
            <a:off x="251520" y="1124744"/>
            <a:ext cx="8670417" cy="1080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de-DE" sz="2000" dirty="0"/>
          </a:p>
          <a:p>
            <a:pPr algn="ctr"/>
            <a:r>
              <a:rPr lang="de-DE" sz="3600" dirty="0"/>
              <a:t>Einführung in Data Science und maschinelles Lernen mit R	</a:t>
            </a:r>
          </a:p>
          <a:p>
            <a:pPr algn="ctr"/>
            <a:endParaRPr lang="de-DE" sz="3600" dirty="0"/>
          </a:p>
          <a:p>
            <a:pPr algn="ctr"/>
            <a:r>
              <a:rPr lang="de-DE" sz="3600" dirty="0"/>
              <a:t>Team 5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66E5558-47C4-7E4D-A4D4-692FCB260DB8}"/>
              </a:ext>
            </a:extLst>
          </p:cNvPr>
          <p:cNvSpPr/>
          <p:nvPr/>
        </p:nvSpPr>
        <p:spPr>
          <a:xfrm>
            <a:off x="1331640" y="4581128"/>
            <a:ext cx="6390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 Sabrina Ludwig, </a:t>
            </a:r>
            <a:r>
              <a:rPr lang="en-GB" dirty="0"/>
              <a:t> Manuel Alejandro Pinzon </a:t>
            </a:r>
            <a:r>
              <a:rPr lang="en-GB" dirty="0" err="1"/>
              <a:t>Olejua</a:t>
            </a:r>
            <a:r>
              <a:rPr lang="en-GB" dirty="0"/>
              <a:t>, </a:t>
            </a:r>
            <a:r>
              <a:rPr lang="de-DE" dirty="0"/>
              <a:t>Nicolas Steen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9. Juni 2020</a:t>
            </a:r>
          </a:p>
        </p:txBody>
      </p:sp>
      <p:sp>
        <p:nvSpPr>
          <p:cNvPr id="10" name="Rechteck 4">
            <a:extLst>
              <a:ext uri="{FF2B5EF4-FFF2-40B4-BE49-F238E27FC236}">
                <a16:creationId xmlns:a16="http://schemas.microsoft.com/office/drawing/2014/main" id="{33555A94-6C46-9D4F-8E22-9B153ED2177F}"/>
              </a:ext>
            </a:extLst>
          </p:cNvPr>
          <p:cNvSpPr/>
          <p:nvPr/>
        </p:nvSpPr>
        <p:spPr>
          <a:xfrm>
            <a:off x="5652120" y="6093296"/>
            <a:ext cx="3384376" cy="7647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4">
            <a:extLst>
              <a:ext uri="{FF2B5EF4-FFF2-40B4-BE49-F238E27FC236}">
                <a16:creationId xmlns:a16="http://schemas.microsoft.com/office/drawing/2014/main" id="{6A64E628-7ED2-D04A-ABE0-3EE0D0616AE2}"/>
              </a:ext>
            </a:extLst>
          </p:cNvPr>
          <p:cNvSpPr/>
          <p:nvPr/>
        </p:nvSpPr>
        <p:spPr>
          <a:xfrm>
            <a:off x="107505" y="6093296"/>
            <a:ext cx="3240359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49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xx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4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xx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477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xx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136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8D65D8-D64B-CD48-A39A-33BEB03E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0" indent="0" algn="ctr">
              <a:buNone/>
            </a:pPr>
            <a:r>
              <a:rPr lang="de-DE" dirty="0">
                <a:solidFill>
                  <a:schemeClr val="tx1"/>
                </a:solidFill>
              </a:rPr>
              <a:t>Vielen Dank für Ihre Aufmerksamkeit!</a:t>
            </a:r>
            <a:endParaRPr lang="de-DE" dirty="0">
              <a:solidFill>
                <a:schemeClr val="tx1"/>
              </a:solidFill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endParaRPr lang="en-GB" dirty="0">
              <a:sym typeface="Wingdings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60E984-4CAB-D14D-9485-4818E7E6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61EB-623A-9444-B2C4-76BE8D04A686}" type="slidenum">
              <a:rPr lang="de-DE" smtClean="0"/>
              <a:t>13</a:t>
            </a:fld>
            <a:endParaRPr lang="de-DE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C662DC7C-DEC9-3546-8D9A-6FA0FE1E4595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Agenda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79353-69B2-6346-8784-A1EDF9BA9F89}"/>
              </a:ext>
            </a:extLst>
          </p:cNvPr>
          <p:cNvSpPr/>
          <p:nvPr/>
        </p:nvSpPr>
        <p:spPr>
          <a:xfrm>
            <a:off x="683568" y="1028343"/>
            <a:ext cx="62464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D0D0D"/>
                </a:solidFill>
                <a:latin typeface="Helvetica" pitchFamily="2" charset="0"/>
              </a:rPr>
              <a:t>PROJEKT</a:t>
            </a:r>
          </a:p>
          <a:p>
            <a:r>
              <a:rPr lang="en-GB" dirty="0">
                <a:latin typeface="Helvetica" pitchFamily="2" charset="0"/>
              </a:rPr>
              <a:t> </a:t>
            </a:r>
            <a:r>
              <a:rPr lang="en-GB" dirty="0" err="1">
                <a:latin typeface="Helvetica" pitchFamily="2" charset="0"/>
              </a:rPr>
              <a:t>Powerpoint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Präsentation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Euren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Namen</a:t>
            </a:r>
            <a:r>
              <a:rPr lang="en-GB" dirty="0">
                <a:latin typeface="Helvetica" pitchFamily="2" charset="0"/>
              </a:rPr>
              <a:t> in der </a:t>
            </a:r>
            <a:r>
              <a:rPr lang="en-GB" dirty="0" err="1">
                <a:latin typeface="Helvetica" pitchFamily="2" charset="0"/>
              </a:rPr>
              <a:t>Titelfolie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Vorstellung</a:t>
            </a:r>
            <a:r>
              <a:rPr lang="en-GB" dirty="0">
                <a:latin typeface="Helvetica" pitchFamily="2" charset="0"/>
              </a:rPr>
              <a:t> des </a:t>
            </a:r>
            <a:r>
              <a:rPr lang="en-GB" dirty="0" err="1">
                <a:latin typeface="Helvetica" pitchFamily="2" charset="0"/>
              </a:rPr>
              <a:t>Datensatzes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 den </a:t>
            </a:r>
            <a:r>
              <a:rPr lang="en-GB" dirty="0" err="1">
                <a:latin typeface="Helvetica" pitchFamily="2" charset="0"/>
              </a:rPr>
              <a:t>erstellten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Variablen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Balkendiagrammen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Konfidenzintervallen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zwei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selbst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erstellte</a:t>
            </a:r>
            <a:endParaRPr lang="en-GB" dirty="0">
              <a:latin typeface="Helvetica" pitchFamily="2" charset="0"/>
            </a:endParaRPr>
          </a:p>
          <a:p>
            <a:r>
              <a:rPr lang="en-GB" dirty="0" err="1">
                <a:latin typeface="Helvetica" pitchFamily="2" charset="0"/>
              </a:rPr>
              <a:t>Variablen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Ergebnisse</a:t>
            </a:r>
            <a:r>
              <a:rPr lang="en-GB" dirty="0">
                <a:latin typeface="Helvetica" pitchFamily="2" charset="0"/>
              </a:rPr>
              <a:t> der </a:t>
            </a:r>
            <a:r>
              <a:rPr lang="en-GB" dirty="0" err="1">
                <a:latin typeface="Helvetica" pitchFamily="2" charset="0"/>
              </a:rPr>
              <a:t>Schätzung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einer</a:t>
            </a:r>
            <a:r>
              <a:rPr lang="en-GB" dirty="0">
                <a:latin typeface="Helvetica" pitchFamily="2" charset="0"/>
              </a:rPr>
              <a:t> SVM (MAPE je </a:t>
            </a:r>
            <a:r>
              <a:rPr lang="en-GB" dirty="0" err="1">
                <a:latin typeface="Helvetica" pitchFamily="2" charset="0"/>
              </a:rPr>
              <a:t>Warengruppe</a:t>
            </a:r>
            <a:r>
              <a:rPr lang="en-GB" dirty="0">
                <a:latin typeface="Helvetica" pitchFamily="2" charset="0"/>
              </a:rPr>
              <a:t> und</a:t>
            </a:r>
          </a:p>
          <a:p>
            <a:r>
              <a:rPr lang="en-GB" dirty="0" err="1">
                <a:latin typeface="Helvetica" pitchFamily="2" charset="0"/>
              </a:rPr>
              <a:t>Warengruppenumsätze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den 04.06.2019)</a:t>
            </a: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Ergebnisse</a:t>
            </a:r>
            <a:r>
              <a:rPr lang="en-GB" dirty="0">
                <a:latin typeface="Helvetica" pitchFamily="2" charset="0"/>
              </a:rPr>
              <a:t> der </a:t>
            </a:r>
            <a:r>
              <a:rPr lang="en-GB" dirty="0" err="1">
                <a:latin typeface="Helvetica" pitchFamily="2" charset="0"/>
              </a:rPr>
              <a:t>Schätzung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eines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neuronalen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Netzes</a:t>
            </a:r>
            <a:r>
              <a:rPr lang="en-GB" dirty="0">
                <a:latin typeface="Helvetica" pitchFamily="2" charset="0"/>
              </a:rPr>
              <a:t> (MAPE je </a:t>
            </a:r>
            <a:r>
              <a:rPr lang="en-GB" dirty="0" err="1">
                <a:latin typeface="Helvetica" pitchFamily="2" charset="0"/>
              </a:rPr>
              <a:t>Warengruppe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und </a:t>
            </a:r>
            <a:r>
              <a:rPr lang="en-GB" dirty="0" err="1">
                <a:latin typeface="Helvetica" pitchFamily="2" charset="0"/>
              </a:rPr>
              <a:t>Warengruppenumsätze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den 04.06.2019)</a:t>
            </a:r>
          </a:p>
          <a:p>
            <a:r>
              <a:rPr lang="en-GB" dirty="0">
                <a:latin typeface="Helvetica" pitchFamily="2" charset="0"/>
              </a:rPr>
              <a:t> Repository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Datensatz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Programmcode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Präsentation</a:t>
            </a:r>
            <a:endParaRPr lang="en-GB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0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Helvetica" pitchFamily="2" charset="0"/>
              </a:rPr>
              <a:t>Vorstellung</a:t>
            </a:r>
            <a:r>
              <a:rPr lang="en-GB" sz="2400" dirty="0">
                <a:latin typeface="Helvetica" pitchFamily="2" charset="0"/>
              </a:rPr>
              <a:t> des </a:t>
            </a:r>
            <a:r>
              <a:rPr lang="en-GB" sz="2400" dirty="0" err="1">
                <a:latin typeface="Helvetica" pitchFamily="2" charset="0"/>
              </a:rPr>
              <a:t>Datensatzes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den </a:t>
            </a:r>
            <a:r>
              <a:rPr lang="en-GB" sz="2400" dirty="0" err="1">
                <a:latin typeface="Helvetica" pitchFamily="2" charset="0"/>
              </a:rPr>
              <a:t>erstellten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60338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B4343F-2C54-5947-9259-FB7394038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25"/>
          <a:stretch/>
        </p:blipFill>
        <p:spPr>
          <a:xfrm>
            <a:off x="1396623" y="1806875"/>
            <a:ext cx="1224136" cy="150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A5F36D-72BD-584D-8311-972828B191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5" r="16411"/>
          <a:stretch/>
        </p:blipFill>
        <p:spPr>
          <a:xfrm>
            <a:off x="1327786" y="3535786"/>
            <a:ext cx="5620477" cy="13787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47FF7D-C5EF-D842-A26A-D12476A16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36"/>
          <a:stretch/>
        </p:blipFill>
        <p:spPr>
          <a:xfrm>
            <a:off x="2843808" y="1806875"/>
            <a:ext cx="1275044" cy="15014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DC3887-D0C6-F64E-92FE-D3872E96791D}"/>
              </a:ext>
            </a:extLst>
          </p:cNvPr>
          <p:cNvSpPr txBox="1"/>
          <p:nvPr/>
        </p:nvSpPr>
        <p:spPr>
          <a:xfrm>
            <a:off x="136443" y="846920"/>
            <a:ext cx="2172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Helvetica" pitchFamily="2" charset="0"/>
              </a:rPr>
              <a:t>Frühling</a:t>
            </a:r>
            <a:r>
              <a:rPr lang="en-GB" sz="1600" dirty="0">
                <a:latin typeface="Helvetica" pitchFamily="2" charset="0"/>
              </a:rPr>
              <a:t>, Sommer, Herbst, Winter</a:t>
            </a:r>
            <a:endParaRPr lang="en-AU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339DF2-FE54-CA46-9B85-314B76C8F2C2}"/>
              </a:ext>
            </a:extLst>
          </p:cNvPr>
          <p:cNvCxnSpPr>
            <a:cxnSpLocks/>
          </p:cNvCxnSpPr>
          <p:nvPr/>
        </p:nvCxnSpPr>
        <p:spPr>
          <a:xfrm flipH="1" flipV="1">
            <a:off x="1596318" y="1279596"/>
            <a:ext cx="412373" cy="445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11F1E8-D2F7-A048-BB8A-84B72A409B9E}"/>
              </a:ext>
            </a:extLst>
          </p:cNvPr>
          <p:cNvCxnSpPr>
            <a:cxnSpLocks/>
          </p:cNvCxnSpPr>
          <p:nvPr/>
        </p:nvCxnSpPr>
        <p:spPr>
          <a:xfrm flipV="1">
            <a:off x="3468566" y="1300258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2A9974-3EC3-0A40-A5F3-19748A7A491A}"/>
              </a:ext>
            </a:extLst>
          </p:cNvPr>
          <p:cNvSpPr txBox="1"/>
          <p:nvPr/>
        </p:nvSpPr>
        <p:spPr>
          <a:xfrm>
            <a:off x="2843808" y="917832"/>
            <a:ext cx="217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Helvetica" pitchFamily="2" charset="0"/>
              </a:rPr>
              <a:t>Boolsche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Werte</a:t>
            </a:r>
            <a:endParaRPr lang="en-AU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38EFB4-A53F-7F48-8F24-88E24404FF14}"/>
              </a:ext>
            </a:extLst>
          </p:cNvPr>
          <p:cNvSpPr txBox="1"/>
          <p:nvPr/>
        </p:nvSpPr>
        <p:spPr>
          <a:xfrm>
            <a:off x="5203066" y="90474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Helvetica" pitchFamily="2" charset="0"/>
              </a:rPr>
              <a:t>Feiertage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F932BC-3523-8B45-B779-3EE7184E2674}"/>
              </a:ext>
            </a:extLst>
          </p:cNvPr>
          <p:cNvSpPr/>
          <p:nvPr/>
        </p:nvSpPr>
        <p:spPr>
          <a:xfrm>
            <a:off x="193546" y="5505521"/>
            <a:ext cx="3630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Helvetica" pitchFamily="2" charset="0"/>
              </a:rPr>
              <a:t>Bäcker</a:t>
            </a:r>
            <a:r>
              <a:rPr lang="en-GB" dirty="0">
                <a:latin typeface="Helvetica" pitchFamily="2" charset="0"/>
              </a:rPr>
              <a:t> hat </a:t>
            </a:r>
            <a:r>
              <a:rPr lang="en-GB" dirty="0" err="1">
                <a:latin typeface="Helvetica" pitchFamily="2" charset="0"/>
              </a:rPr>
              <a:t>geschlossen</a:t>
            </a:r>
            <a:r>
              <a:rPr lang="en-GB" dirty="0">
                <a:latin typeface="Helvetica" pitchFamily="2" charset="0"/>
              </a:rPr>
              <a:t> (“</a:t>
            </a:r>
            <a:r>
              <a:rPr lang="en-GB" dirty="0" err="1">
                <a:latin typeface="Helvetica" pitchFamily="2" charset="0"/>
              </a:rPr>
              <a:t>dayoff</a:t>
            </a:r>
            <a:r>
              <a:rPr lang="en-GB" dirty="0">
                <a:latin typeface="Helvetica" pitchFamily="2" charset="0"/>
              </a:rPr>
              <a:t>”)</a:t>
            </a:r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B00854-6FCD-3847-A6A7-67C34F1CBD44}"/>
              </a:ext>
            </a:extLst>
          </p:cNvPr>
          <p:cNvCxnSpPr>
            <a:cxnSpLocks/>
          </p:cNvCxnSpPr>
          <p:nvPr/>
        </p:nvCxnSpPr>
        <p:spPr>
          <a:xfrm flipH="1">
            <a:off x="1396623" y="5025975"/>
            <a:ext cx="376202" cy="350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6A089B3-CA6E-7247-A3B2-08FDF6574FA3}"/>
              </a:ext>
            </a:extLst>
          </p:cNvPr>
          <p:cNvSpPr txBox="1"/>
          <p:nvPr/>
        </p:nvSpPr>
        <p:spPr>
          <a:xfrm>
            <a:off x="6660232" y="863766"/>
            <a:ext cx="273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Helvetica" pitchFamily="2" charset="0"/>
              </a:rPr>
              <a:t>Verlängertes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Wochenende</a:t>
            </a:r>
            <a:r>
              <a:rPr lang="en-GB" dirty="0">
                <a:latin typeface="Helvetica" pitchFamily="2" charset="0"/>
              </a:rPr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D8C7EE-7485-C74A-9093-EA275A96629C}"/>
              </a:ext>
            </a:extLst>
          </p:cNvPr>
          <p:cNvCxnSpPr>
            <a:cxnSpLocks/>
          </p:cNvCxnSpPr>
          <p:nvPr/>
        </p:nvCxnSpPr>
        <p:spPr>
          <a:xfrm flipV="1">
            <a:off x="5868144" y="1281693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342AE7-46C3-274E-867A-7AC5CC96007C}"/>
              </a:ext>
            </a:extLst>
          </p:cNvPr>
          <p:cNvCxnSpPr>
            <a:cxnSpLocks/>
          </p:cNvCxnSpPr>
          <p:nvPr/>
        </p:nvCxnSpPr>
        <p:spPr>
          <a:xfrm flipV="1">
            <a:off x="7504063" y="1527645"/>
            <a:ext cx="348634" cy="395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7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Helvetica" pitchFamily="2" charset="0"/>
              </a:rPr>
              <a:t>Vorstellung</a:t>
            </a:r>
            <a:r>
              <a:rPr lang="en-GB" sz="2400" dirty="0">
                <a:latin typeface="Helvetica" pitchFamily="2" charset="0"/>
              </a:rPr>
              <a:t> des </a:t>
            </a:r>
            <a:r>
              <a:rPr lang="en-GB" sz="2400" dirty="0" err="1">
                <a:latin typeface="Helvetica" pitchFamily="2" charset="0"/>
              </a:rPr>
              <a:t>Datensatzes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den </a:t>
            </a:r>
            <a:r>
              <a:rPr lang="en-GB" sz="2400" dirty="0" err="1">
                <a:latin typeface="Helvetica" pitchFamily="2" charset="0"/>
              </a:rPr>
              <a:t>erstellten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60338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A6FACD-542B-764C-BCCD-9070A82EF1F0}"/>
              </a:ext>
            </a:extLst>
          </p:cNvPr>
          <p:cNvSpPr/>
          <p:nvPr/>
        </p:nvSpPr>
        <p:spPr>
          <a:xfrm>
            <a:off x="467544" y="934349"/>
            <a:ext cx="631045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" pitchFamily="2" charset="0"/>
              </a:rPr>
              <a:t>Wetter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dirty="0" err="1">
                <a:latin typeface="Helvetica" pitchFamily="2" charset="0"/>
              </a:rPr>
              <a:t>Temperatur</a:t>
            </a:r>
            <a:r>
              <a:rPr lang="en-GB" dirty="0">
                <a:latin typeface="Helvetica" pitchFamily="2" charset="0"/>
              </a:rPr>
              <a:t>: </a:t>
            </a:r>
            <a:r>
              <a:rPr lang="en-GB" dirty="0" err="1">
                <a:latin typeface="Helvetica" pitchFamily="2" charset="0"/>
              </a:rPr>
              <a:t>Eisig</a:t>
            </a:r>
            <a:r>
              <a:rPr lang="en-GB" dirty="0">
                <a:latin typeface="Helvetica" pitchFamily="2" charset="0"/>
              </a:rPr>
              <a:t> (&lt;0), </a:t>
            </a:r>
            <a:r>
              <a:rPr lang="en-GB" dirty="0" err="1">
                <a:latin typeface="Helvetica" pitchFamily="2" charset="0"/>
              </a:rPr>
              <a:t>kalt</a:t>
            </a:r>
            <a:r>
              <a:rPr lang="en-GB" dirty="0">
                <a:latin typeface="Helvetica" pitchFamily="2" charset="0"/>
              </a:rPr>
              <a:t> (01-10 Grad), </a:t>
            </a:r>
            <a:r>
              <a:rPr lang="en-GB" dirty="0" err="1">
                <a:latin typeface="Helvetica" pitchFamily="2" charset="0"/>
              </a:rPr>
              <a:t>moderat</a:t>
            </a:r>
            <a:r>
              <a:rPr lang="en-GB" dirty="0">
                <a:latin typeface="Helvetica" pitchFamily="2" charset="0"/>
              </a:rPr>
              <a:t> (11-20), </a:t>
            </a:r>
            <a:r>
              <a:rPr lang="en-GB" dirty="0" err="1">
                <a:latin typeface="Helvetica" pitchFamily="2" charset="0"/>
              </a:rPr>
              <a:t>sommerlich</a:t>
            </a:r>
            <a:r>
              <a:rPr lang="en-GB" dirty="0">
                <a:latin typeface="Helvetica" pitchFamily="2" charset="0"/>
              </a:rPr>
              <a:t> (21-30), </a:t>
            </a:r>
            <a:r>
              <a:rPr lang="en-GB" dirty="0" err="1">
                <a:latin typeface="Helvetica" pitchFamily="2" charset="0"/>
              </a:rPr>
              <a:t>heiß</a:t>
            </a:r>
            <a:r>
              <a:rPr lang="en-GB" dirty="0">
                <a:latin typeface="Helvetica" pitchFamily="2" charset="0"/>
              </a:rPr>
              <a:t> (&gt;31)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Wind: </a:t>
            </a:r>
            <a:r>
              <a:rPr lang="en-GB" dirty="0" err="1">
                <a:latin typeface="Helvetica" pitchFamily="2" charset="0"/>
              </a:rPr>
              <a:t>Brise</a:t>
            </a:r>
            <a:r>
              <a:rPr lang="en-GB" dirty="0">
                <a:latin typeface="Helvetica" pitchFamily="2" charset="0"/>
              </a:rPr>
              <a:t>, Wind und Sturm</a:t>
            </a:r>
            <a:endParaRPr lang="en-GB" dirty="0">
              <a:solidFill>
                <a:srgbClr val="FF0000"/>
              </a:solidFill>
              <a:latin typeface="Helvetica" pitchFamily="2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GB" dirty="0" err="1">
                <a:solidFill>
                  <a:srgbClr val="FF0000"/>
                </a:solidFill>
                <a:latin typeface="Helvetica" pitchFamily="2" charset="0"/>
              </a:rPr>
              <a:t>Wettercode</a:t>
            </a:r>
            <a:endParaRPr lang="en-GB" dirty="0">
              <a:solidFill>
                <a:srgbClr val="FF0000"/>
              </a:solidFill>
              <a:latin typeface="Helvetica" pitchFamily="2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GB" dirty="0">
              <a:solidFill>
                <a:srgbClr val="FF0000"/>
              </a:solidFill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effectLst/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40E1D-E31D-0945-8902-AF75A886B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002" y="1204479"/>
            <a:ext cx="4411995" cy="226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3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5" y="44624"/>
            <a:ext cx="9000999" cy="761999"/>
          </a:xfrm>
        </p:spPr>
        <p:txBody>
          <a:bodyPr anchor="ctr"/>
          <a:lstStyle/>
          <a:p>
            <a:pPr>
              <a:defRPr/>
            </a:pPr>
            <a:r>
              <a:rPr lang="en-GB" sz="2400" dirty="0" err="1">
                <a:latin typeface="Helvetica" pitchFamily="2" charset="0"/>
              </a:rPr>
              <a:t>Balkendiagrammen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Konfidenzintervallen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zwei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selbst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erstellte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r>
              <a:rPr lang="en-GB" sz="2400" dirty="0">
                <a:latin typeface="Helvetica" pitchFamily="2" charset="0"/>
              </a:rPr>
              <a:t> (1/2)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4241D-A751-5A4F-9421-80A81ACD8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93" y="1153478"/>
            <a:ext cx="7718614" cy="46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2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5" y="44624"/>
            <a:ext cx="9000999" cy="761999"/>
          </a:xfrm>
        </p:spPr>
        <p:txBody>
          <a:bodyPr anchor="ctr"/>
          <a:lstStyle/>
          <a:p>
            <a:pPr>
              <a:defRPr/>
            </a:pPr>
            <a:r>
              <a:rPr lang="en-GB" sz="2400" dirty="0" err="1">
                <a:latin typeface="Helvetica" pitchFamily="2" charset="0"/>
              </a:rPr>
              <a:t>Balkendiagrammen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Konfidenzintervallen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zwei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selbst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erstellte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r>
              <a:rPr lang="en-GB" sz="2400" dirty="0">
                <a:latin typeface="Helvetica" pitchFamily="2" charset="0"/>
              </a:rPr>
              <a:t> (2/2)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D9A71D-605F-174F-AD72-E633974AD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0" y="1064722"/>
            <a:ext cx="7506580" cy="472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7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676456" cy="761999"/>
          </a:xfrm>
        </p:spPr>
        <p:txBody>
          <a:bodyPr anchor="ctr"/>
          <a:lstStyle/>
          <a:p>
            <a:r>
              <a:rPr lang="en-GB" sz="2400" dirty="0" err="1">
                <a:latin typeface="Helvetica" pitchFamily="2" charset="0"/>
              </a:rPr>
              <a:t>Ergebnisse</a:t>
            </a:r>
            <a:r>
              <a:rPr lang="en-GB" sz="2400" dirty="0">
                <a:latin typeface="Helvetica" pitchFamily="2" charset="0"/>
              </a:rPr>
              <a:t> der </a:t>
            </a:r>
            <a:r>
              <a:rPr lang="en-GB" sz="2400" dirty="0" err="1">
                <a:latin typeface="Helvetica" pitchFamily="2" charset="0"/>
              </a:rPr>
              <a:t>Schätzung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einer</a:t>
            </a:r>
            <a:r>
              <a:rPr lang="en-GB" sz="2400" dirty="0">
                <a:latin typeface="Helvetica" pitchFamily="2" charset="0"/>
              </a:rPr>
              <a:t> SVM (MAPE je </a:t>
            </a:r>
            <a:r>
              <a:rPr lang="en-GB" sz="2400" dirty="0" err="1">
                <a:latin typeface="Helvetica" pitchFamily="2" charset="0"/>
              </a:rPr>
              <a:t>Warengruppe</a:t>
            </a:r>
            <a:r>
              <a:rPr lang="en-GB" sz="2400" dirty="0">
                <a:latin typeface="Helvetica" pitchFamily="2" charset="0"/>
              </a:rPr>
              <a:t> und </a:t>
            </a:r>
            <a:r>
              <a:rPr lang="en-GB" sz="2400" dirty="0" err="1">
                <a:latin typeface="Helvetica" pitchFamily="2" charset="0"/>
              </a:rPr>
              <a:t>Warengruppenumsätze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den 04.06.2019)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2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4624"/>
            <a:ext cx="8496944" cy="761999"/>
          </a:xfrm>
        </p:spPr>
        <p:txBody>
          <a:bodyPr anchor="ctr"/>
          <a:lstStyle/>
          <a:p>
            <a:r>
              <a:rPr lang="en-GB" sz="2000" dirty="0" err="1">
                <a:latin typeface="Helvetica" pitchFamily="2" charset="0"/>
              </a:rPr>
              <a:t>Ergebnisse</a:t>
            </a:r>
            <a:r>
              <a:rPr lang="en-GB" sz="2000" dirty="0">
                <a:latin typeface="Helvetica" pitchFamily="2" charset="0"/>
              </a:rPr>
              <a:t> der </a:t>
            </a:r>
            <a:r>
              <a:rPr lang="en-GB" sz="2000" dirty="0" err="1">
                <a:latin typeface="Helvetica" pitchFamily="2" charset="0"/>
              </a:rPr>
              <a:t>Schätzung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eines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neuronalen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Netzes</a:t>
            </a:r>
            <a:r>
              <a:rPr lang="en-GB" sz="2000" dirty="0">
                <a:latin typeface="Helvetica" pitchFamily="2" charset="0"/>
              </a:rPr>
              <a:t> (MAPE je </a:t>
            </a:r>
            <a:r>
              <a:rPr lang="en-GB" sz="2000" dirty="0" err="1">
                <a:latin typeface="Helvetica" pitchFamily="2" charset="0"/>
              </a:rPr>
              <a:t>Warengruppe</a:t>
            </a:r>
            <a:r>
              <a:rPr lang="en-GB" sz="2000" dirty="0">
                <a:latin typeface="Helvetica" pitchFamily="2" charset="0"/>
              </a:rPr>
              <a:t> und </a:t>
            </a:r>
            <a:r>
              <a:rPr lang="en-GB" sz="2000" dirty="0" err="1">
                <a:latin typeface="Helvetica" pitchFamily="2" charset="0"/>
              </a:rPr>
              <a:t>Warengruppenumsätze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für</a:t>
            </a:r>
            <a:r>
              <a:rPr lang="en-GB" sz="2000" dirty="0">
                <a:latin typeface="Helvetica" pitchFamily="2" charset="0"/>
              </a:rPr>
              <a:t> den 04.06.2019)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1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r>
              <a:rPr lang="en-GB" sz="2800" dirty="0"/>
              <a:t>Link </a:t>
            </a:r>
            <a:r>
              <a:rPr lang="en-GB" sz="2800" dirty="0" err="1"/>
              <a:t>zum</a:t>
            </a:r>
            <a:r>
              <a:rPr lang="en-GB" sz="2800" dirty="0"/>
              <a:t> </a:t>
            </a:r>
            <a:r>
              <a:rPr lang="en-GB" dirty="0">
                <a:latin typeface="Helvetica" pitchFamily="2" charset="0"/>
              </a:rPr>
              <a:t>Repository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893198-39A3-8746-AB99-C55A25DC00B6}"/>
              </a:ext>
            </a:extLst>
          </p:cNvPr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Datensatz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Programmcode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Präsentation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8979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̈si-Vorlage-Mannheim_neu.potx" id="{193C4817-D8B0-4E48-BFB3-B4F05171F037}" vid="{485543B5-D214-2449-9907-0760CF34C0C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33144</TotalTime>
  <Words>635</Words>
  <Application>Microsoft Macintosh PowerPoint</Application>
  <PresentationFormat>On-screen Show (4:3)</PresentationFormat>
  <Paragraphs>119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</vt:lpstr>
      <vt:lpstr>Wingdings</vt:lpstr>
      <vt:lpstr>Office-Design</vt:lpstr>
      <vt:lpstr>PowerPoint Presentation</vt:lpstr>
      <vt:lpstr>Agenda</vt:lpstr>
      <vt:lpstr>Vorstellung des Datensatzes mit den erstellten Variablen</vt:lpstr>
      <vt:lpstr>Vorstellung des Datensatzes mit den erstellten Variablen</vt:lpstr>
      <vt:lpstr>Balkendiagrammen mit Konfidenzintervallen für zwei selbst erstellte Variablen (1/2)</vt:lpstr>
      <vt:lpstr>Balkendiagrammen mit Konfidenzintervallen für zwei selbst erstellte Variablen (2/2)</vt:lpstr>
      <vt:lpstr>Ergebnisse der Schätzung einer SVM (MAPE je Warengruppe und Warengruppenumsätze für den 04.06.2019)</vt:lpstr>
      <vt:lpstr>Ergebnisse der Schätzung eines neuronalen Netzes (MAPE je Warengruppe und Warengruppenumsätze für den 04.06.2019)</vt:lpstr>
      <vt:lpstr>Link zum Repository</vt:lpstr>
      <vt:lpstr>xx</vt:lpstr>
      <vt:lpstr>xx</vt:lpstr>
      <vt:lpstr>xx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sabrina.ludwig26@outlook.de</dc:creator>
  <cp:lastModifiedBy>sabrina.ludwig26@outlook.de</cp:lastModifiedBy>
  <cp:revision>1067</cp:revision>
  <cp:lastPrinted>2020-02-28T11:58:38Z</cp:lastPrinted>
  <dcterms:created xsi:type="dcterms:W3CDTF">2020-01-31T09:07:08Z</dcterms:created>
  <dcterms:modified xsi:type="dcterms:W3CDTF">2020-06-04T19:40:27Z</dcterms:modified>
</cp:coreProperties>
</file>