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662" r:id="rId3"/>
    <p:sldId id="659" r:id="rId4"/>
    <p:sldId id="657" r:id="rId5"/>
    <p:sldId id="655" r:id="rId6"/>
    <p:sldId id="661" r:id="rId7"/>
    <p:sldId id="656" r:id="rId8"/>
    <p:sldId id="646" r:id="rId9"/>
    <p:sldId id="654" r:id="rId10"/>
    <p:sldId id="647" r:id="rId11"/>
    <p:sldId id="660" r:id="rId12"/>
    <p:sldId id="648" r:id="rId13"/>
    <p:sldId id="649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5508" autoAdjust="0"/>
  </p:normalViewPr>
  <p:slideViewPr>
    <p:cSldViewPr>
      <p:cViewPr varScale="1">
        <p:scale>
          <a:sx n="107" d="100"/>
          <a:sy n="107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09.06.20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8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6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Mit</a:t>
            </a:r>
            <a:r>
              <a:rPr lang="en-AU" dirty="0"/>
              <a:t> der </a:t>
            </a:r>
            <a:r>
              <a:rPr lang="en-AU" dirty="0" err="1"/>
              <a:t>Folie</a:t>
            </a:r>
            <a:r>
              <a:rPr lang="en-AU" dirty="0"/>
              <a:t> </a:t>
            </a:r>
            <a:r>
              <a:rPr lang="en-AU" dirty="0" err="1"/>
              <a:t>beginnen</a:t>
            </a:r>
            <a:endParaRPr lang="en-AU" dirty="0"/>
          </a:p>
          <a:p>
            <a:r>
              <a:rPr lang="en-AU" dirty="0"/>
              <a:t>Labels </a:t>
            </a:r>
            <a:r>
              <a:rPr lang="en-AU" dirty="0" err="1"/>
              <a:t>Legende</a:t>
            </a:r>
            <a:r>
              <a:rPr lang="en-AU" dirty="0"/>
              <a:t> </a:t>
            </a:r>
            <a:r>
              <a:rPr lang="en-AU" dirty="0" err="1"/>
              <a:t>größer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3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Balkendiagramm</a:t>
            </a:r>
            <a:r>
              <a:rPr lang="en-AU" dirty="0"/>
              <a:t> Silvester True false </a:t>
            </a:r>
            <a:r>
              <a:rPr lang="en-AU" dirty="0" err="1"/>
              <a:t>für</a:t>
            </a:r>
            <a:r>
              <a:rPr lang="en-AU" dirty="0"/>
              <a:t> </a:t>
            </a:r>
            <a:r>
              <a:rPr lang="en-AU" dirty="0" err="1"/>
              <a:t>jede</a:t>
            </a:r>
            <a:r>
              <a:rPr lang="en-AU" dirty="0"/>
              <a:t> Gruppe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6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Temp_abwweichung</a:t>
            </a:r>
            <a:r>
              <a:rPr lang="en-AU" dirty="0"/>
              <a:t> </a:t>
            </a:r>
            <a:r>
              <a:rPr lang="en-AU" dirty="0" err="1"/>
              <a:t>oder</a:t>
            </a:r>
            <a:r>
              <a:rPr lang="en-AU" dirty="0"/>
              <a:t>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9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Brötchen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Croissant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Konditorei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Kuchen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Saisonbrot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udwig26/Data-science-Team-5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96752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</a:t>
            </a:r>
            <a:br>
              <a:rPr lang="de-DE" sz="3600" dirty="0"/>
            </a:br>
            <a:r>
              <a:rPr lang="de-DE" sz="3600" dirty="0"/>
              <a:t>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4624"/>
            <a:ext cx="9289032" cy="761999"/>
          </a:xfrm>
        </p:spPr>
        <p:txBody>
          <a:bodyPr anchor="ctr"/>
          <a:lstStyle/>
          <a:p>
            <a:r>
              <a:rPr lang="en-GB" sz="2400" dirty="0" err="1">
                <a:latin typeface="+mn-lt"/>
              </a:rPr>
              <a:t>Ergebnisse</a:t>
            </a:r>
            <a:r>
              <a:rPr lang="en-GB" sz="2400" dirty="0">
                <a:latin typeface="+mn-lt"/>
              </a:rPr>
              <a:t> der </a:t>
            </a:r>
            <a:r>
              <a:rPr lang="en-GB" sz="2400" dirty="0" err="1">
                <a:latin typeface="+mn-lt"/>
              </a:rPr>
              <a:t>Schätzung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eines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neuronalen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Netzes</a:t>
            </a:r>
            <a:r>
              <a:rPr lang="en-GB" sz="2400" dirty="0">
                <a:latin typeface="+mn-lt"/>
              </a:rPr>
              <a:t>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(MAPE je </a:t>
            </a:r>
            <a:r>
              <a:rPr lang="en-GB" sz="2400" dirty="0" err="1">
                <a:latin typeface="+mn-lt"/>
              </a:rPr>
              <a:t>Warengruppe</a:t>
            </a:r>
            <a:r>
              <a:rPr lang="en-GB" sz="2400" dirty="0">
                <a:latin typeface="+mn-lt"/>
              </a:rPr>
              <a:t> und </a:t>
            </a:r>
            <a:r>
              <a:rPr lang="en-GB" sz="2400" dirty="0" err="1">
                <a:latin typeface="+mn-lt"/>
              </a:rPr>
              <a:t>Warengruppenumsätze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327C22-9ED4-654E-A9EE-BB234A7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91879"/>
              </p:ext>
            </p:extLst>
          </p:nvPr>
        </p:nvGraphicFramePr>
        <p:xfrm>
          <a:off x="1221796" y="1124744"/>
          <a:ext cx="6878596" cy="426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neuronalen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7718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Repository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https://github.com/saludwig26/Data-science-Team-5-1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Datensatz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Programmcode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Präsentation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323528" y="1915370"/>
            <a:ext cx="1080000" cy="131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502069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4860032" y="1915370"/>
            <a:ext cx="1146490" cy="1318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972017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Frühling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Sommer, Herbst, Winter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677920" y="1407810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267744" y="1297607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5061685" y="972017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Schulferien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925847" y="972017"/>
            <a:ext cx="96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Feiertage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957566" y="5529560"/>
            <a:ext cx="297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Bäcker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geschlossen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dayoff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541742" y="5149696"/>
            <a:ext cx="73928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308269" y="972017"/>
            <a:ext cx="260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Verlängertes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Wochenende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581078" y="1297607"/>
            <a:ext cx="1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277180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4429698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6097560" y="1915369"/>
            <a:ext cx="2918896" cy="13528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853968" y="1915370"/>
            <a:ext cx="934056" cy="13546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 flipV="1">
            <a:off x="7587305" y="1297607"/>
            <a:ext cx="85401" cy="43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5370"/>
            <a:ext cx="977777" cy="13405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7452320" y="552956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KiWo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169168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236296" y="3717032"/>
            <a:ext cx="1207018" cy="12892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370"/>
            <a:ext cx="871579" cy="1354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3278317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>
            <a:off x="7964852" y="5128961"/>
            <a:ext cx="107871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B788A4-6E3B-E948-95CE-59DB5867D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015" y="3720271"/>
            <a:ext cx="977777" cy="12810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B420E9-CDFC-5243-BC51-94873D60063F}"/>
              </a:ext>
            </a:extLst>
          </p:cNvPr>
          <p:cNvSpPr txBox="1"/>
          <p:nvPr/>
        </p:nvSpPr>
        <p:spPr>
          <a:xfrm>
            <a:off x="5074687" y="5529560"/>
            <a:ext cx="249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Verkaufsoffener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Sonntag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8C784E-5511-3844-A2E8-1E39BAA9EBE2}"/>
              </a:ext>
            </a:extLst>
          </p:cNvPr>
          <p:cNvCxnSpPr>
            <a:cxnSpLocks/>
          </p:cNvCxnSpPr>
          <p:nvPr/>
        </p:nvCxnSpPr>
        <p:spPr>
          <a:xfrm flipH="1">
            <a:off x="6528332" y="5149696"/>
            <a:ext cx="17176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54" b="36884"/>
          <a:stretch/>
        </p:blipFill>
        <p:spPr>
          <a:xfrm>
            <a:off x="3185604" y="1962403"/>
            <a:ext cx="1224136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755576" y="1021562"/>
            <a:ext cx="3832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5238328" y="546274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</a:t>
            </a:r>
            <a:r>
              <a:rPr lang="en-GB" sz="1600" dirty="0" err="1">
                <a:latin typeface="Helvetica" pitchFamily="2" charset="0"/>
              </a:rPr>
              <a:t>Trockenheit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1907704" y="5462746"/>
            <a:ext cx="284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Wind und 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3689660" y="1602403"/>
            <a:ext cx="216023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4355976" y="993578"/>
            <a:ext cx="397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zur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5394486" y="1606336"/>
            <a:ext cx="185626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822CFE-F24F-9443-A2AD-945B75031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37" y="1952974"/>
            <a:ext cx="1568698" cy="1432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09D430-4FFF-8342-86E0-3197FA8C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r="1" b="36884"/>
          <a:stretch/>
        </p:blipFill>
        <p:spPr>
          <a:xfrm>
            <a:off x="3185604" y="3520501"/>
            <a:ext cx="2993231" cy="1432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C855A-397A-B84E-AC27-A79FC3355248}"/>
              </a:ext>
            </a:extLst>
          </p:cNvPr>
          <p:cNvCxnSpPr>
            <a:cxnSpLocks/>
          </p:cNvCxnSpPr>
          <p:nvPr/>
        </p:nvCxnSpPr>
        <p:spPr>
          <a:xfrm>
            <a:off x="5461697" y="5011127"/>
            <a:ext cx="236829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D9B09-C62D-5646-B8CA-729314DE657C}"/>
              </a:ext>
            </a:extLst>
          </p:cNvPr>
          <p:cNvCxnSpPr>
            <a:cxnSpLocks/>
          </p:cNvCxnSpPr>
          <p:nvPr/>
        </p:nvCxnSpPr>
        <p:spPr>
          <a:xfrm flipH="1">
            <a:off x="3682304" y="5010537"/>
            <a:ext cx="115367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D3389-0194-494C-ABFD-FFF6A3FE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954934"/>
            <a:ext cx="3270150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2329A3-B92C-844E-93D3-DF4C45744C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6" r="12156"/>
          <a:stretch/>
        </p:blipFill>
        <p:spPr>
          <a:xfrm>
            <a:off x="2948420" y="3926465"/>
            <a:ext cx="2829575" cy="204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8AE4B-F152-594B-AF08-6A01D528F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525"/>
          <a:stretch/>
        </p:blipFill>
        <p:spPr>
          <a:xfrm>
            <a:off x="118845" y="3954683"/>
            <a:ext cx="2829575" cy="201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4ED45-A859-D14B-9130-77EBA31E09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0"/>
          <a:stretch/>
        </p:blipFill>
        <p:spPr>
          <a:xfrm>
            <a:off x="2267744" y="1361963"/>
            <a:ext cx="4446014" cy="2578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D0D547-3C1D-784F-A910-698A749510EF}"/>
              </a:ext>
            </a:extLst>
          </p:cNvPr>
          <p:cNvSpPr/>
          <p:nvPr/>
        </p:nvSpPr>
        <p:spPr>
          <a:xfrm>
            <a:off x="3203848" y="1054185"/>
            <a:ext cx="2993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Umsatz je Warengruppe / Schulferien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5BAA11-0265-EA43-8AFD-966378B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40"/>
            <a:ext cx="9144000" cy="614564"/>
          </a:xfrm>
        </p:spPr>
        <p:txBody>
          <a:bodyPr/>
          <a:lstStyle/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zwei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 (1/2)</a:t>
            </a:r>
            <a:endParaRPr lang="en-DE" sz="2400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A27D0-8619-FC46-9E1E-1245BDDDC01E}"/>
              </a:ext>
            </a:extLst>
          </p:cNvPr>
          <p:cNvSpPr/>
          <p:nvPr/>
        </p:nvSpPr>
        <p:spPr>
          <a:xfrm>
            <a:off x="184790" y="5796457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B2E80-1359-D144-BA44-1AAE085E70DD}"/>
              </a:ext>
            </a:extLst>
          </p:cNvPr>
          <p:cNvSpPr/>
          <p:nvPr/>
        </p:nvSpPr>
        <p:spPr>
          <a:xfrm>
            <a:off x="2987824" y="5803815"/>
            <a:ext cx="136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2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3778D-5169-124D-88A2-74C43B185814}"/>
              </a:ext>
            </a:extLst>
          </p:cNvPr>
          <p:cNvSpPr/>
          <p:nvPr/>
        </p:nvSpPr>
        <p:spPr>
          <a:xfrm>
            <a:off x="5652120" y="5796458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3 </a:t>
            </a:r>
          </a:p>
        </p:txBody>
      </p:sp>
    </p:spTree>
    <p:extLst>
      <p:ext uri="{BB962C8B-B14F-4D97-AF65-F5344CB8AC3E}">
        <p14:creationId xmlns:p14="http://schemas.microsoft.com/office/powerpoint/2010/main" val="20666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792DA8-22DB-1043-8A03-E524384A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4" y="3511821"/>
            <a:ext cx="4545019" cy="279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0183A-7D71-3240-9389-5CA9E753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40"/>
            <a:ext cx="9144000" cy="614564"/>
          </a:xfrm>
        </p:spPr>
        <p:txBody>
          <a:bodyPr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Balkendiagrammen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Konfidenzintervallen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zwei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selbst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(1/2)</a:t>
            </a:r>
            <a:endParaRPr lang="en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CB4E-D1CE-1D4E-869C-8EC6318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4D563-A57C-FB42-B7C6-9936AA38C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76"/>
          <a:stretch/>
        </p:blipFill>
        <p:spPr>
          <a:xfrm>
            <a:off x="2201216" y="1163752"/>
            <a:ext cx="3566428" cy="2061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6BFB2B-6CE8-1F43-B891-421BC8674EAC}"/>
              </a:ext>
            </a:extLst>
          </p:cNvPr>
          <p:cNvSpPr/>
          <p:nvPr/>
        </p:nvSpPr>
        <p:spPr>
          <a:xfrm>
            <a:off x="6565732" y="3221183"/>
            <a:ext cx="136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5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E2C89-DF6D-524C-B1BE-40618FF50414}"/>
              </a:ext>
            </a:extLst>
          </p:cNvPr>
          <p:cNvSpPr/>
          <p:nvPr/>
        </p:nvSpPr>
        <p:spPr>
          <a:xfrm>
            <a:off x="2627784" y="877679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Umsatz je Warengruppe / Sylvester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64F1E9-C208-0F4D-9D58-6EE8C2038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68" y="3511820"/>
            <a:ext cx="4533384" cy="2797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B0FE20-BBEF-2348-A45B-4F0742EF1F7C}"/>
              </a:ext>
            </a:extLst>
          </p:cNvPr>
          <p:cNvSpPr/>
          <p:nvPr/>
        </p:nvSpPr>
        <p:spPr>
          <a:xfrm>
            <a:off x="907493" y="3221183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2 </a:t>
            </a:r>
          </a:p>
        </p:txBody>
      </p:sp>
    </p:spTree>
    <p:extLst>
      <p:ext uri="{BB962C8B-B14F-4D97-AF65-F5344CB8AC3E}">
        <p14:creationId xmlns:p14="http://schemas.microsoft.com/office/powerpoint/2010/main" val="23311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42EE-9EF2-C440-A14F-4BF2B5AC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Warengruppe / Zeitvariablen</a:t>
            </a:r>
            <a:br>
              <a:rPr lang="en-DE" dirty="0"/>
            </a:b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CC389-1F1F-7E4F-989C-86C511F3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8866378" cy="3672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7DAA3-049E-4C42-ADEC-ED770F7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277D-6469-8F46-9305-11ABA464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8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Warengruppe / Wettervariablen</a:t>
            </a:r>
            <a:br>
              <a:rPr lang="en-DE" dirty="0"/>
            </a:b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FC02-EE6F-944D-A999-C1D3BB91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836712"/>
            <a:ext cx="9144000" cy="3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(MAPE je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Warengruppenumsätze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396536" y="2852936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85524"/>
              </p:ext>
            </p:extLst>
          </p:nvPr>
        </p:nvGraphicFramePr>
        <p:xfrm>
          <a:off x="467544" y="980728"/>
          <a:ext cx="8208912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596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690807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Warengruppe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Testdatensatzes</a:t>
                      </a: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18,29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95926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Umsatz</a:t>
                      </a:r>
                      <a:r>
                        <a:rPr lang="en-AU" sz="2000" b="1" dirty="0"/>
                        <a:t>(-</a:t>
                      </a:r>
                      <a:r>
                        <a:rPr lang="en-AU" sz="2000" b="1" dirty="0" err="1"/>
                        <a:t>vorhersage</a:t>
                      </a:r>
                      <a:r>
                        <a:rPr lang="en-AU" sz="2000" b="1" dirty="0"/>
                        <a:t>) [</a:t>
                      </a:r>
                      <a:r>
                        <a:rPr lang="de-DE" sz="2000" b="1" dirty="0"/>
                        <a:t>€</a:t>
                      </a:r>
                      <a:r>
                        <a:rPr lang="en-AU" sz="20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39681</TotalTime>
  <Words>1063</Words>
  <Application>Microsoft Macintosh PowerPoint</Application>
  <PresentationFormat>On-screen Show (4:3)</PresentationFormat>
  <Paragraphs>208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Wingdings</vt:lpstr>
      <vt:lpstr>Office-Design</vt:lpstr>
      <vt:lpstr>PowerPoint Presentation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Balkendiagrammen mit Konfidenzintervallen für zwei selbst erstellte Variablen (1/2)</vt:lpstr>
      <vt:lpstr>Warengruppe / Zeitvariablen </vt:lpstr>
      <vt:lpstr>Warengruppe / Wettervariablen 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 (MAPE je Warengruppe und Warengruppenumsätze für den 04.06.2019)</vt:lpstr>
      <vt:lpstr>Ergebnisse der Schätzung eines neuronalen Netzes   (Vorhersage für den 04.06.2019)</vt:lpstr>
      <vt:lpstr>Link zum Repository</vt:lpstr>
      <vt:lpstr>Danke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1118</cp:revision>
  <cp:lastPrinted>2020-02-28T11:58:38Z</cp:lastPrinted>
  <dcterms:created xsi:type="dcterms:W3CDTF">2020-01-31T09:07:08Z</dcterms:created>
  <dcterms:modified xsi:type="dcterms:W3CDTF">2020-06-09T12:31:50Z</dcterms:modified>
</cp:coreProperties>
</file>