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6"/>
  </p:notesMasterIdLst>
  <p:sldIdLst>
    <p:sldId id="256" r:id="rId2"/>
    <p:sldId id="623" r:id="rId3"/>
    <p:sldId id="645" r:id="rId4"/>
    <p:sldId id="652" r:id="rId5"/>
    <p:sldId id="644" r:id="rId6"/>
    <p:sldId id="653" r:id="rId7"/>
    <p:sldId id="646" r:id="rId8"/>
    <p:sldId id="654" r:id="rId9"/>
    <p:sldId id="647" r:id="rId10"/>
    <p:sldId id="648" r:id="rId11"/>
    <p:sldId id="649" r:id="rId12"/>
    <p:sldId id="650" r:id="rId13"/>
    <p:sldId id="651" r:id="rId14"/>
    <p:sldId id="642" r:id="rId15"/>
  </p:sldIdLst>
  <p:sldSz cx="9144000" cy="6858000" type="screen4x3"/>
  <p:notesSz cx="6797675" cy="9928225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brina.ludwig26@outlook.de" initials="s" lastIdx="5" clrIdx="0">
    <p:extLst>
      <p:ext uri="{19B8F6BF-5375-455C-9EA6-DF929625EA0E}">
        <p15:presenceInfo xmlns:p15="http://schemas.microsoft.com/office/powerpoint/2012/main" userId="98a4a68ac619949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A6C07E"/>
    <a:srgbClr val="41719A"/>
    <a:srgbClr val="4680A8"/>
    <a:srgbClr val="E9EDF4"/>
    <a:srgbClr val="D0D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67"/>
    <p:restoredTop sz="88942" autoAdjust="0"/>
  </p:normalViewPr>
  <p:slideViewPr>
    <p:cSldViewPr>
      <p:cViewPr varScale="1">
        <p:scale>
          <a:sx n="112" d="100"/>
          <a:sy n="112" d="100"/>
        </p:scale>
        <p:origin x="376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9" d="100"/>
          <a:sy n="89" d="100"/>
        </p:scale>
        <p:origin x="3856" y="192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AF008F-4A3C-4694-A28F-46ED89460412}" type="datetimeFigureOut">
              <a:rPr lang="de-DE" smtClean="0"/>
              <a:pPr/>
              <a:t>04.06.20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2FAAF6-6C93-4406-8FFD-B4AB5AA7608F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6925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z="1100" dirty="0"/>
          </a:p>
          <a:p>
            <a:endParaRPr lang="de-DE" dirty="0"/>
          </a:p>
          <a:p>
            <a:r>
              <a:rPr lang="de-DE" dirty="0"/>
              <a:t>1. Hallo zusammen, danke Andreas für die kurze </a:t>
            </a:r>
            <a:r>
              <a:rPr lang="de-DE" dirty="0" err="1"/>
              <a:t>vorstellung</a:t>
            </a:r>
            <a:r>
              <a:rPr lang="de-DE" dirty="0"/>
              <a:t> Ich stelle mich nochmal kurz vorstellen, wobei die meisten mich sicherlich auch schon kennen. </a:t>
            </a:r>
          </a:p>
          <a:p>
            <a:r>
              <a:rPr lang="de-DE" dirty="0"/>
              <a:t>Bin seit letztem Jahr </a:t>
            </a:r>
            <a:r>
              <a:rPr lang="de-DE" dirty="0" err="1"/>
              <a:t>July</a:t>
            </a:r>
            <a:r>
              <a:rPr lang="de-DE" dirty="0"/>
              <a:t> bei Andreas als im Mitglied im Projekt PSA—Sim angestellt und besonders deshalb freue ich mich, meine ersten </a:t>
            </a:r>
            <a:r>
              <a:rPr lang="de-DE" dirty="0" err="1"/>
              <a:t>vrläufigen</a:t>
            </a:r>
            <a:r>
              <a:rPr lang="de-DE" dirty="0"/>
              <a:t>  Forschungsergebnisse hinsichtlich des Themas Logfile-Analyse des computergestützten Lernens und die Problemlösung in der beruflichen Ausbildung mit Ihnen zu teilen und im Nachgang zu diskutieren zu dürfen.</a:t>
            </a:r>
          </a:p>
          <a:p>
            <a:endParaRPr lang="de-DE" dirty="0"/>
          </a:p>
          <a:p>
            <a:r>
              <a:rPr lang="de-DE" dirty="0"/>
              <a:t>2. Für den ein oder anderen wird vor allem der Theorieteil nicht ganz so unbekannt vorkommen. Das liegt daran Michael </a:t>
            </a:r>
            <a:r>
              <a:rPr lang="de-DE" dirty="0" err="1"/>
              <a:t>Bergrab</a:t>
            </a:r>
            <a:r>
              <a:rPr lang="de-DE" dirty="0"/>
              <a:t>, der letztes Mal im </a:t>
            </a:r>
            <a:r>
              <a:rPr lang="de-DE" dirty="0" err="1"/>
              <a:t>Foko</a:t>
            </a:r>
            <a:r>
              <a:rPr lang="de-DE" dirty="0"/>
              <a:t> seine Forschungsergebnisse vorgestellt hat und, ich arbeiten am gleichen Datensatz und dementsprechend gibt es Überschneidungen die kreuzen ähnliche Thematik/ fällt die </a:t>
            </a:r>
            <a:r>
              <a:rPr lang="de-DE" dirty="0" err="1"/>
              <a:t>theoreitsche</a:t>
            </a:r>
            <a:r>
              <a:rPr lang="de-DE" dirty="0"/>
              <a:t> Fundierung sehr </a:t>
            </a:r>
            <a:r>
              <a:rPr lang="de-DE" dirty="0" err="1"/>
              <a:t>ähnlcih</a:t>
            </a:r>
            <a:r>
              <a:rPr lang="de-DE" dirty="0"/>
              <a:t> aus, allerdings teilen sich dann unsere Wege wenn wir zur Methode hinsichtlich </a:t>
            </a:r>
            <a:r>
              <a:rPr lang="de-DE" dirty="0" err="1"/>
              <a:t>LogDatenauswertung</a:t>
            </a:r>
            <a:r>
              <a:rPr lang="de-DE" dirty="0"/>
              <a:t> kommen. Michael ist für die führt eine Sequenzanalyse verantwortlich/durch und ich eine Clusteranalyse.</a:t>
            </a:r>
          </a:p>
          <a:p>
            <a:endParaRPr lang="de-DE" dirty="0"/>
          </a:p>
          <a:p>
            <a:r>
              <a:rPr lang="de-DE" dirty="0"/>
              <a:t>3. Aber auch für die die sich mein </a:t>
            </a:r>
            <a:r>
              <a:rPr lang="de-DE" dirty="0" err="1"/>
              <a:t>SymposiumBeitrag</a:t>
            </a:r>
            <a:r>
              <a:rPr lang="de-DE" dirty="0"/>
              <a:t> in in Antwerpen schon anhören durften/konnten/mussten, gibt es auch noch einmal neue Ergebnisse,</a:t>
            </a:r>
          </a:p>
          <a:p>
            <a:r>
              <a:rPr lang="de-DE" dirty="0"/>
              <a:t>müssen jetzt nicht </a:t>
            </a:r>
            <a:r>
              <a:rPr lang="de-DE" dirty="0" err="1"/>
              <a:t>plötzlcih</a:t>
            </a:r>
            <a:r>
              <a:rPr lang="de-DE" dirty="0"/>
              <a:t> keine technische Störung vortäuschen. </a:t>
            </a:r>
          </a:p>
          <a:p>
            <a:endParaRPr lang="de-DE" dirty="0"/>
          </a:p>
          <a:p>
            <a:r>
              <a:rPr lang="de-DE" dirty="0"/>
              <a:t>was auch so 10 sind, mit dabei waren, müssen jetzt nicht </a:t>
            </a:r>
            <a:r>
              <a:rPr lang="de-DE" dirty="0" err="1"/>
              <a:t>plötzlcih</a:t>
            </a:r>
            <a:r>
              <a:rPr lang="de-DE" dirty="0"/>
              <a:t> keine technische Störung vortäuschen, es gibt </a:t>
            </a:r>
            <a:r>
              <a:rPr lang="de-DE" dirty="0" err="1"/>
              <a:t>nämlcih</a:t>
            </a:r>
            <a:r>
              <a:rPr lang="de-DE" dirty="0"/>
              <a:t> jetzt eine 4 statt 3 </a:t>
            </a:r>
            <a:r>
              <a:rPr lang="de-DE" dirty="0" err="1"/>
              <a:t>clusterlösung</a:t>
            </a:r>
            <a:r>
              <a:rPr lang="de-DE" dirty="0"/>
              <a:t> und ich kam auch im Nachgang zur Auswertung von den anderen Szenarien.</a:t>
            </a:r>
          </a:p>
          <a:p>
            <a:pPr marL="171450" indent="-171450">
              <a:buFont typeface="Wingdings" pitchFamily="2" charset="2"/>
              <a:buChar char="à"/>
            </a:pPr>
            <a:endParaRPr lang="de-DE" dirty="0"/>
          </a:p>
          <a:p>
            <a:pPr marL="171450" indent="-171450">
              <a:buFont typeface="Wingdings" pitchFamily="2" charset="2"/>
              <a:buChar char="à"/>
            </a:pPr>
            <a:r>
              <a:rPr lang="de-DE" dirty="0"/>
              <a:t>wird es nochmal </a:t>
            </a:r>
            <a:r>
              <a:rPr lang="de-DE" dirty="0" err="1"/>
              <a:t>spanned</a:t>
            </a:r>
            <a:r>
              <a:rPr lang="de-DE" dirty="0"/>
              <a:t>  eine 4 </a:t>
            </a:r>
            <a:r>
              <a:rPr lang="de-DE" dirty="0" err="1"/>
              <a:t>cluster</a:t>
            </a:r>
            <a:r>
              <a:rPr lang="de-DE" dirty="0"/>
              <a:t> </a:t>
            </a:r>
            <a:r>
              <a:rPr lang="de-DE" dirty="0" err="1"/>
              <a:t>lösung</a:t>
            </a:r>
            <a:endParaRPr lang="de-DE" dirty="0"/>
          </a:p>
          <a:p>
            <a:endParaRPr lang="de-DE" dirty="0"/>
          </a:p>
          <a:p>
            <a:r>
              <a:rPr lang="de-DE" dirty="0"/>
              <a:t>Ähnlicher Beitrag, sicherlich kommt Ihnen von der </a:t>
            </a:r>
            <a:r>
              <a:rPr lang="de-DE" dirty="0" err="1"/>
              <a:t>Literature</a:t>
            </a:r>
            <a:r>
              <a:rPr lang="de-DE" dirty="0"/>
              <a:t> und dem Theorieteil Teile ähnlich vor, da wir am gleichen Datensatz arbeiten, allerdings teilen sich die Wege wenn wir zur Methode/Datenauswertung kommen.</a:t>
            </a:r>
          </a:p>
          <a:p>
            <a:r>
              <a:rPr lang="de-DE" dirty="0"/>
              <a:t>Anderes Fokus als Michael </a:t>
            </a:r>
            <a:r>
              <a:rPr lang="de-DE" dirty="0" err="1"/>
              <a:t>Bergrab</a:t>
            </a:r>
            <a:r>
              <a:rPr lang="de-DE" dirty="0"/>
              <a:t> </a:t>
            </a:r>
          </a:p>
          <a:p>
            <a:pPr marL="171450" indent="-171450">
              <a:buFont typeface="Wingdings" pitchFamily="2" charset="2"/>
              <a:buChar char="à"/>
            </a:pPr>
            <a:r>
              <a:rPr lang="de-DE" dirty="0"/>
              <a:t>EAP nochmal in </a:t>
            </a:r>
            <a:r>
              <a:rPr lang="de-DE" dirty="0" err="1"/>
              <a:t>cognitive</a:t>
            </a:r>
            <a:r>
              <a:rPr lang="de-DE" dirty="0"/>
              <a:t> und non-</a:t>
            </a:r>
            <a:r>
              <a:rPr lang="de-DE" dirty="0" err="1"/>
              <a:t>cognitiv</a:t>
            </a:r>
            <a:r>
              <a:rPr lang="de-DE" dirty="0"/>
              <a:t> aufgeteilt..</a:t>
            </a:r>
          </a:p>
          <a:p>
            <a:pPr marL="171450" indent="-171450">
              <a:buFont typeface="Wingdings" pitchFamily="2" charset="2"/>
              <a:buChar char="à"/>
            </a:pPr>
            <a:endParaRPr lang="de-DE" dirty="0"/>
          </a:p>
          <a:p>
            <a:pPr marL="171450" indent="-171450">
              <a:buFont typeface="Wingdings" pitchFamily="2" charset="2"/>
              <a:buChar char="à"/>
            </a:pPr>
            <a:r>
              <a:rPr lang="de-DE" dirty="0"/>
              <a:t>Aber auch für die die sich </a:t>
            </a:r>
            <a:r>
              <a:rPr lang="de-DE" dirty="0" err="1"/>
              <a:t>me</a:t>
            </a:r>
            <a:r>
              <a:rPr lang="de-DE" dirty="0"/>
              <a:t> in Antwerpen schon anhören durften/konnten/mussten, mit dabei waren, wird es nochmal </a:t>
            </a:r>
            <a:r>
              <a:rPr lang="de-DE" dirty="0" err="1"/>
              <a:t>spanned</a:t>
            </a:r>
            <a:r>
              <a:rPr lang="de-DE" dirty="0"/>
              <a:t>  eine 4 </a:t>
            </a:r>
            <a:r>
              <a:rPr lang="de-DE" dirty="0" err="1"/>
              <a:t>cluster</a:t>
            </a:r>
            <a:r>
              <a:rPr lang="de-DE" dirty="0"/>
              <a:t> </a:t>
            </a:r>
            <a:r>
              <a:rPr lang="de-DE" dirty="0" err="1"/>
              <a:t>lösung</a:t>
            </a:r>
            <a:endParaRPr lang="de-D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2. Wobei ich </a:t>
            </a:r>
            <a:r>
              <a:rPr lang="de-DE" dirty="0" err="1"/>
              <a:t>zugegebn</a:t>
            </a:r>
            <a:r>
              <a:rPr lang="de-DE" dirty="0"/>
              <a:t> muss, die </a:t>
            </a:r>
            <a:r>
              <a:rPr lang="de-DE" dirty="0" err="1"/>
              <a:t>auswertung</a:t>
            </a:r>
            <a:r>
              <a:rPr lang="de-DE" dirty="0"/>
              <a:t> steckt noch in den Kinderschuhen, und </a:t>
            </a:r>
            <a:r>
              <a:rPr lang="de-DE" dirty="0" err="1"/>
              <a:t>vorläufgi</a:t>
            </a:r>
            <a:r>
              <a:rPr lang="de-DE" dirty="0"/>
              <a:t> und exploratives Vorgehen.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2FAAF6-6C93-4406-8FFD-B4AB5AA7608F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5230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2FAAF6-6C93-4406-8FFD-B4AB5AA7608F}" type="slidenum">
              <a:rPr lang="de-DE" smtClean="0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71554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2FAAF6-6C93-4406-8FFD-B4AB5AA7608F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55756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2FAAF6-6C93-4406-8FFD-B4AB5AA7608F}" type="slidenum">
              <a:rPr lang="de-DE" smtClean="0"/>
              <a:pPr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75427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2FAAF6-6C93-4406-8FFD-B4AB5AA7608F}" type="slidenum">
              <a:rPr lang="de-DE" smtClean="0"/>
              <a:pPr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77622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D137C9-0E35-BF46-9B4A-26807D85E2DF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1763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2FAAF6-6C93-4406-8FFD-B4AB5AA7608F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38775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2FAAF6-6C93-4406-8FFD-B4AB5AA7608F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67346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2FAAF6-6C93-4406-8FFD-B4AB5AA7608F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59985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Basierend auf den Diagrammen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2FAAF6-6C93-4406-8FFD-B4AB5AA7608F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13168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library</a:t>
            </a:r>
            <a:r>
              <a:rPr lang="de-DE" dirty="0"/>
              <a:t>(</a:t>
            </a:r>
            <a:r>
              <a:rPr lang="de-DE" dirty="0" err="1"/>
              <a:t>tidyr</a:t>
            </a:r>
            <a:r>
              <a:rPr lang="de-DE" dirty="0"/>
              <a:t>)</a:t>
            </a:r>
          </a:p>
          <a:p>
            <a:r>
              <a:rPr lang="de-DE" dirty="0" err="1"/>
              <a:t>wetter</a:t>
            </a:r>
            <a:r>
              <a:rPr lang="de-DE" dirty="0"/>
              <a:t> &lt;- </a:t>
            </a:r>
            <a:r>
              <a:rPr lang="de-DE" dirty="0" err="1"/>
              <a:t>read_csv</a:t>
            </a:r>
            <a:r>
              <a:rPr lang="de-DE" dirty="0"/>
              <a:t>("</a:t>
            </a:r>
            <a:r>
              <a:rPr lang="de-DE" dirty="0" err="1"/>
              <a:t>wetter.csv</a:t>
            </a:r>
            <a:r>
              <a:rPr lang="de-DE" dirty="0"/>
              <a:t>")</a:t>
            </a:r>
          </a:p>
          <a:p>
            <a:r>
              <a:rPr lang="de-DE" dirty="0" err="1"/>
              <a:t>wetter</a:t>
            </a:r>
            <a:r>
              <a:rPr lang="de-DE" dirty="0"/>
              <a:t> &lt;- </a:t>
            </a:r>
            <a:r>
              <a:rPr lang="de-DE" dirty="0" err="1"/>
              <a:t>mutate</a:t>
            </a:r>
            <a:r>
              <a:rPr lang="de-DE" dirty="0"/>
              <a:t>(</a:t>
            </a:r>
            <a:r>
              <a:rPr lang="de-DE" dirty="0" err="1"/>
              <a:t>wetter</a:t>
            </a:r>
            <a:r>
              <a:rPr lang="de-DE" dirty="0"/>
              <a:t>, </a:t>
            </a:r>
            <a:r>
              <a:rPr lang="de-DE" dirty="0" err="1"/>
              <a:t>monat</a:t>
            </a:r>
            <a:r>
              <a:rPr lang="de-DE" dirty="0"/>
              <a:t> = </a:t>
            </a:r>
            <a:r>
              <a:rPr lang="de-DE" dirty="0" err="1"/>
              <a:t>as.factor</a:t>
            </a:r>
            <a:r>
              <a:rPr lang="de-DE" dirty="0"/>
              <a:t>(</a:t>
            </a:r>
            <a:r>
              <a:rPr lang="de-DE" dirty="0" err="1"/>
              <a:t>format</a:t>
            </a:r>
            <a:r>
              <a:rPr lang="de-DE" dirty="0"/>
              <a:t>(Datum, "%m")))</a:t>
            </a:r>
          </a:p>
          <a:p>
            <a:endParaRPr lang="de-DE" dirty="0"/>
          </a:p>
          <a:p>
            <a:r>
              <a:rPr lang="de-DE" dirty="0" err="1"/>
              <a:t>wetter</a:t>
            </a:r>
            <a:r>
              <a:rPr lang="de-DE" dirty="0"/>
              <a:t> %&gt;%</a:t>
            </a:r>
          </a:p>
          <a:p>
            <a:r>
              <a:rPr lang="de-DE" dirty="0" err="1"/>
              <a:t>group_by</a:t>
            </a:r>
            <a:r>
              <a:rPr lang="de-DE" dirty="0"/>
              <a:t>(</a:t>
            </a:r>
            <a:r>
              <a:rPr lang="de-DE" dirty="0" err="1"/>
              <a:t>monat</a:t>
            </a:r>
            <a:r>
              <a:rPr lang="de-DE" dirty="0"/>
              <a:t>) %&gt;% </a:t>
            </a:r>
            <a:r>
              <a:rPr lang="de-DE" dirty="0" err="1"/>
              <a:t>summarize</a:t>
            </a:r>
            <a:r>
              <a:rPr lang="de-DE" dirty="0"/>
              <a:t>(</a:t>
            </a:r>
            <a:r>
              <a:rPr lang="de-DE" dirty="0" err="1"/>
              <a:t>mean</a:t>
            </a:r>
            <a:r>
              <a:rPr lang="de-DE" dirty="0"/>
              <a:t>=</a:t>
            </a:r>
            <a:r>
              <a:rPr lang="de-DE" dirty="0" err="1"/>
              <a:t>mean</a:t>
            </a:r>
            <a:r>
              <a:rPr lang="de-DE" dirty="0"/>
              <a:t>(Temperatur)) %&gt;%  </a:t>
            </a:r>
            <a:r>
              <a:rPr lang="de-DE" dirty="0" err="1"/>
              <a:t>write_csv</a:t>
            </a:r>
            <a:r>
              <a:rPr lang="de-DE" dirty="0"/>
              <a:t>("</a:t>
            </a:r>
            <a:r>
              <a:rPr lang="de-DE" dirty="0" err="1"/>
              <a:t>mean_temperature.csv</a:t>
            </a:r>
            <a:r>
              <a:rPr lang="de-DE" dirty="0"/>
              <a:t>")</a:t>
            </a:r>
          </a:p>
          <a:p>
            <a:endParaRPr lang="de-DE" dirty="0"/>
          </a:p>
          <a:p>
            <a:r>
              <a:rPr lang="de-DE" dirty="0" err="1"/>
              <a:t>mean_temperature</a:t>
            </a:r>
            <a:r>
              <a:rPr lang="de-DE" dirty="0"/>
              <a:t> &lt;- </a:t>
            </a:r>
            <a:r>
              <a:rPr lang="de-DE" dirty="0" err="1"/>
              <a:t>read_csv</a:t>
            </a:r>
            <a:r>
              <a:rPr lang="de-DE" dirty="0"/>
              <a:t>("</a:t>
            </a:r>
            <a:r>
              <a:rPr lang="de-DE" dirty="0" err="1"/>
              <a:t>mean_temperature.csv</a:t>
            </a:r>
            <a:r>
              <a:rPr lang="de-DE" dirty="0"/>
              <a:t>")</a:t>
            </a:r>
          </a:p>
          <a:p>
            <a:r>
              <a:rPr lang="de-DE" dirty="0" err="1"/>
              <a:t>mean_temperature$monat</a:t>
            </a:r>
            <a:r>
              <a:rPr lang="de-DE" dirty="0"/>
              <a:t> &lt;- </a:t>
            </a:r>
            <a:r>
              <a:rPr lang="de-DE" dirty="0" err="1"/>
              <a:t>as.factor</a:t>
            </a:r>
            <a:r>
              <a:rPr lang="de-DE" dirty="0"/>
              <a:t>(</a:t>
            </a:r>
            <a:r>
              <a:rPr lang="de-DE" dirty="0" err="1"/>
              <a:t>mean_temperature$monat</a:t>
            </a:r>
            <a:r>
              <a:rPr lang="de-DE" dirty="0"/>
              <a:t>)</a:t>
            </a:r>
          </a:p>
          <a:p>
            <a:r>
              <a:rPr lang="de-DE" dirty="0" err="1"/>
              <a:t>wetter</a:t>
            </a:r>
            <a:r>
              <a:rPr lang="de-DE" dirty="0"/>
              <a:t> &lt;- </a:t>
            </a:r>
            <a:r>
              <a:rPr lang="de-DE" dirty="0" err="1"/>
              <a:t>left_join</a:t>
            </a:r>
            <a:r>
              <a:rPr lang="de-DE" dirty="0"/>
              <a:t>(</a:t>
            </a:r>
            <a:r>
              <a:rPr lang="de-DE" dirty="0" err="1"/>
              <a:t>wetter</a:t>
            </a:r>
            <a:r>
              <a:rPr lang="de-DE" dirty="0"/>
              <a:t>, </a:t>
            </a:r>
            <a:r>
              <a:rPr lang="de-DE" dirty="0" err="1"/>
              <a:t>mean_temperature</a:t>
            </a:r>
            <a:r>
              <a:rPr lang="de-DE" dirty="0"/>
              <a:t>)</a:t>
            </a:r>
          </a:p>
          <a:p>
            <a:endParaRPr lang="de-DE" dirty="0"/>
          </a:p>
          <a:p>
            <a:r>
              <a:rPr lang="de-DE" dirty="0" err="1"/>
              <a:t>wetter$Temp_abweichung</a:t>
            </a:r>
            <a:r>
              <a:rPr lang="de-DE" dirty="0"/>
              <a:t> &lt;- </a:t>
            </a:r>
            <a:r>
              <a:rPr lang="de-DE" dirty="0" err="1"/>
              <a:t>ifelse</a:t>
            </a:r>
            <a:r>
              <a:rPr lang="de-DE" dirty="0"/>
              <a:t>(</a:t>
            </a:r>
            <a:r>
              <a:rPr lang="de-DE" dirty="0" err="1"/>
              <a:t>wetter$mean</a:t>
            </a:r>
            <a:r>
              <a:rPr lang="de-DE" dirty="0"/>
              <a:t> - </a:t>
            </a:r>
            <a:r>
              <a:rPr lang="de-DE" dirty="0" err="1"/>
              <a:t>wetter$Temperatur</a:t>
            </a:r>
            <a:r>
              <a:rPr lang="de-DE" dirty="0"/>
              <a:t> &lt; 5, 1, 0)</a:t>
            </a:r>
          </a:p>
          <a:p>
            <a:r>
              <a:rPr lang="de-DE" dirty="0"/>
              <a:t>```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2FAAF6-6C93-4406-8FFD-B4AB5AA7608F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32871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SVM: Warengruppe zusammen vs. getrennt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2FAAF6-6C93-4406-8FFD-B4AB5AA7608F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29537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SVM: Warengruppe zusammen vs. getrennt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2FAAF6-6C93-4406-8FFD-B4AB5AA7608F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34071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2FAAF6-6C93-4406-8FFD-B4AB5AA7608F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88893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2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2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3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4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5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6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Andreas Rausch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DEED8D61-E8B6-E041-9D61-71A033DF76C2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05485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www.uni-mannheim.de/media/_processed_/7/c/csm_MA_Schloss_Ehrenhofleer_Staatliche_Schloesser_und_Gaerten_BadenWuerttemberg_e2dd9450f8.jpg">
            <a:extLst>
              <a:ext uri="{FF2B5EF4-FFF2-40B4-BE49-F238E27FC236}">
                <a16:creationId xmlns:a16="http://schemas.microsoft.com/office/drawing/2014/main" id="{231DEB30-FFF0-B048-8C2E-A87941101B2A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alphaModFix amt="51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8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8240" b="1"/>
          <a:stretch/>
        </p:blipFill>
        <p:spPr bwMode="auto">
          <a:xfrm>
            <a:off x="0" y="3212976"/>
            <a:ext cx="9144000" cy="2802406"/>
          </a:xfrm>
          <a:prstGeom prst="rect">
            <a:avLst/>
          </a:prstGeom>
          <a:solidFill>
            <a:schemeClr val="bg1">
              <a:alpha val="56000"/>
            </a:schemeClr>
          </a:solidFill>
          <a:effectLst/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B09EE2C1-4241-E348-ADE3-A4B9E7B4963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6190128"/>
            <a:ext cx="3053793" cy="526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724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9144000" cy="614564"/>
          </a:xfrm>
        </p:spPr>
        <p:txBody>
          <a:bodyPr>
            <a:noAutofit/>
          </a:bodyPr>
          <a:lstStyle>
            <a:lvl1pPr algn="ctr">
              <a:defRPr sz="26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9732" y="882422"/>
            <a:ext cx="8229600" cy="523755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565732" y="6237312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700"/>
            </a:lvl1pPr>
          </a:lstStyle>
          <a:p>
            <a:fld id="{DEED8D61-E8B6-E041-9D61-71A033DF76C2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2" y="6251510"/>
            <a:ext cx="2895600" cy="365125"/>
          </a:xfrm>
        </p:spPr>
        <p:txBody>
          <a:bodyPr/>
          <a:lstStyle>
            <a:lvl1pPr>
              <a:defRPr sz="1700"/>
            </a:lvl1pPr>
          </a:lstStyle>
          <a:p>
            <a:r>
              <a:rPr lang="de-DE"/>
              <a:t>Andreas Rausch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87628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www.uni-mannheim.de/media/_processed_/7/c/csm_MA_Schloss_Ehrenhofleer_Staatliche_Schloesser_und_Gaerten_BadenWuerttemberg_e2dd9450f8.jpg">
            <a:extLst>
              <a:ext uri="{FF2B5EF4-FFF2-40B4-BE49-F238E27FC236}">
                <a16:creationId xmlns:a16="http://schemas.microsoft.com/office/drawing/2014/main" id="{231DEB30-FFF0-B048-8C2E-A87941101B2A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alphaModFix amt="51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8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8240" b="1"/>
          <a:stretch/>
        </p:blipFill>
        <p:spPr bwMode="auto">
          <a:xfrm>
            <a:off x="0" y="3212976"/>
            <a:ext cx="9144000" cy="2802406"/>
          </a:xfrm>
          <a:prstGeom prst="rect">
            <a:avLst/>
          </a:prstGeom>
          <a:solidFill>
            <a:schemeClr val="bg1">
              <a:alpha val="56000"/>
            </a:schemeClr>
          </a:solidFill>
          <a:effectLst/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B09EE2C1-4241-E348-ADE3-A4B9E7B4963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6190128"/>
            <a:ext cx="3053793" cy="526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019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5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08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17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26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34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4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52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6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69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Andreas Rausch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DEED8D61-E8B6-E041-9D61-71A033DF76C2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3876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	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Andreas Rausch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DEED8D61-E8B6-E041-9D61-71A033DF76C2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0956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	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5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88" indent="0">
              <a:buNone/>
              <a:defRPr sz="2000" b="1"/>
            </a:lvl2pPr>
            <a:lvl3pPr marL="914174" indent="0">
              <a:buNone/>
              <a:defRPr sz="1800" b="1"/>
            </a:lvl3pPr>
            <a:lvl4pPr marL="1371261" indent="0">
              <a:buNone/>
              <a:defRPr sz="1600" b="1"/>
            </a:lvl4pPr>
            <a:lvl5pPr marL="1828348" indent="0">
              <a:buNone/>
              <a:defRPr sz="1600" b="1"/>
            </a:lvl5pPr>
            <a:lvl6pPr marL="2285434" indent="0">
              <a:buNone/>
              <a:defRPr sz="1600" b="1"/>
            </a:lvl6pPr>
            <a:lvl7pPr marL="2742522" indent="0">
              <a:buNone/>
              <a:defRPr sz="1600" b="1"/>
            </a:lvl7pPr>
            <a:lvl8pPr marL="3199609" indent="0">
              <a:buNone/>
              <a:defRPr sz="1600" b="1"/>
            </a:lvl8pPr>
            <a:lvl9pPr marL="3656696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7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5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88" indent="0">
              <a:buNone/>
              <a:defRPr sz="2000" b="1"/>
            </a:lvl2pPr>
            <a:lvl3pPr marL="914174" indent="0">
              <a:buNone/>
              <a:defRPr sz="1800" b="1"/>
            </a:lvl3pPr>
            <a:lvl4pPr marL="1371261" indent="0">
              <a:buNone/>
              <a:defRPr sz="1600" b="1"/>
            </a:lvl4pPr>
            <a:lvl5pPr marL="1828348" indent="0">
              <a:buNone/>
              <a:defRPr sz="1600" b="1"/>
            </a:lvl5pPr>
            <a:lvl6pPr marL="2285434" indent="0">
              <a:buNone/>
              <a:defRPr sz="1600" b="1"/>
            </a:lvl6pPr>
            <a:lvl7pPr marL="2742522" indent="0">
              <a:buNone/>
              <a:defRPr sz="1600" b="1"/>
            </a:lvl7pPr>
            <a:lvl8pPr marL="3199609" indent="0">
              <a:buNone/>
              <a:defRPr sz="1600" b="1"/>
            </a:lvl8pPr>
            <a:lvl9pPr marL="3656696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7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Andreas Rausch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DEED8D61-E8B6-E041-9D61-71A033DF76C2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189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	Mastertitelformat bearbeiten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Andreas Rausch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DEED8D61-E8B6-E041-9D61-71A033DF76C2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6720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2" y="817124"/>
            <a:ext cx="3008313" cy="61797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817124"/>
            <a:ext cx="5111750" cy="530904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2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088" indent="0">
              <a:buNone/>
              <a:defRPr sz="1200"/>
            </a:lvl2pPr>
            <a:lvl3pPr marL="914174" indent="0">
              <a:buNone/>
              <a:defRPr sz="1000"/>
            </a:lvl3pPr>
            <a:lvl4pPr marL="1371261" indent="0">
              <a:buNone/>
              <a:defRPr sz="900"/>
            </a:lvl4pPr>
            <a:lvl5pPr marL="1828348" indent="0">
              <a:buNone/>
              <a:defRPr sz="900"/>
            </a:lvl5pPr>
            <a:lvl6pPr marL="2285434" indent="0">
              <a:buNone/>
              <a:defRPr sz="900"/>
            </a:lvl6pPr>
            <a:lvl7pPr marL="2742522" indent="0">
              <a:buNone/>
              <a:defRPr sz="900"/>
            </a:lvl7pPr>
            <a:lvl8pPr marL="3199609" indent="0">
              <a:buNone/>
              <a:defRPr sz="900"/>
            </a:lvl8pPr>
            <a:lvl9pPr marL="3656696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Andreas Rausch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DEED8D61-E8B6-E041-9D61-71A033DF76C2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5597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9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9" y="817123"/>
            <a:ext cx="5486400" cy="3910452"/>
          </a:xfrm>
        </p:spPr>
        <p:txBody>
          <a:bodyPr/>
          <a:lstStyle>
            <a:lvl1pPr marL="0" indent="0">
              <a:buNone/>
              <a:defRPr sz="3200"/>
            </a:lvl1pPr>
            <a:lvl2pPr marL="457088" indent="0">
              <a:buNone/>
              <a:defRPr sz="2800"/>
            </a:lvl2pPr>
            <a:lvl3pPr marL="914174" indent="0">
              <a:buNone/>
              <a:defRPr sz="2400"/>
            </a:lvl3pPr>
            <a:lvl4pPr marL="1371261" indent="0">
              <a:buNone/>
              <a:defRPr sz="2000"/>
            </a:lvl4pPr>
            <a:lvl5pPr marL="1828348" indent="0">
              <a:buNone/>
              <a:defRPr sz="2000"/>
            </a:lvl5pPr>
            <a:lvl6pPr marL="2285434" indent="0">
              <a:buNone/>
              <a:defRPr sz="2000"/>
            </a:lvl6pPr>
            <a:lvl7pPr marL="2742522" indent="0">
              <a:buNone/>
              <a:defRPr sz="2000"/>
            </a:lvl7pPr>
            <a:lvl8pPr marL="3199609" indent="0">
              <a:buNone/>
              <a:defRPr sz="2000"/>
            </a:lvl8pPr>
            <a:lvl9pPr marL="3656696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9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088" indent="0">
              <a:buNone/>
              <a:defRPr sz="1200"/>
            </a:lvl2pPr>
            <a:lvl3pPr marL="914174" indent="0">
              <a:buNone/>
              <a:defRPr sz="1000"/>
            </a:lvl3pPr>
            <a:lvl4pPr marL="1371261" indent="0">
              <a:buNone/>
              <a:defRPr sz="900"/>
            </a:lvl4pPr>
            <a:lvl5pPr marL="1828348" indent="0">
              <a:buNone/>
              <a:defRPr sz="900"/>
            </a:lvl5pPr>
            <a:lvl6pPr marL="2285434" indent="0">
              <a:buNone/>
              <a:defRPr sz="900"/>
            </a:lvl6pPr>
            <a:lvl7pPr marL="2742522" indent="0">
              <a:buNone/>
              <a:defRPr sz="900"/>
            </a:lvl7pPr>
            <a:lvl8pPr marL="3199609" indent="0">
              <a:buNone/>
              <a:defRPr sz="900"/>
            </a:lvl8pPr>
            <a:lvl9pPr marL="3656696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Andreas Rausch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DEED8D61-E8B6-E041-9D61-71A033DF76C2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80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04800" y="908720"/>
            <a:ext cx="8534400" cy="5030686"/>
          </a:xfrm>
          <a:prstGeom prst="rect">
            <a:avLst/>
          </a:prstGeom>
        </p:spPr>
        <p:txBody>
          <a:bodyPr vert="horz" lIns="91428" tIns="45715" rIns="91428" bIns="45715" rtlCol="0">
            <a:no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1" y="6211445"/>
            <a:ext cx="2895600" cy="365125"/>
          </a:xfrm>
          <a:prstGeom prst="rect">
            <a:avLst/>
          </a:prstGeom>
        </p:spPr>
        <p:txBody>
          <a:bodyPr vert="horz" lIns="91428" tIns="45715" rIns="91428" bIns="45715" rtlCol="0" anchor="ctr"/>
          <a:lstStyle>
            <a:lvl1pPr algn="ctr">
              <a:defRPr sz="15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de-DE" dirty="0"/>
              <a:t>Prof. Dr. Andreas Rausch</a:t>
            </a:r>
          </a:p>
        </p:txBody>
      </p:sp>
      <p:sp>
        <p:nvSpPr>
          <p:cNvPr id="11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705600" y="6211444"/>
            <a:ext cx="2133600" cy="365125"/>
          </a:xfrm>
          <a:prstGeom prst="rect">
            <a:avLst/>
          </a:prstGeom>
        </p:spPr>
        <p:txBody>
          <a:bodyPr lIns="80165" tIns="40083" rIns="80165" bIns="40083"/>
          <a:lstStyle>
            <a:lvl1pPr algn="r">
              <a:defRPr sz="15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EED8D61-E8B6-E041-9D61-71A033DF76C2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  <a:prstGeom prst="rect">
            <a:avLst/>
          </a:prstGeom>
        </p:spPr>
        <p:txBody>
          <a:bodyPr vert="horz" lIns="91428" tIns="45715" rIns="91428" bIns="45715" rtlCol="0" anchor="ctr">
            <a:noAutofit/>
          </a:bodyPr>
          <a:lstStyle/>
          <a:p>
            <a:r>
              <a:rPr lang="de-DE" dirty="0"/>
              <a:t>Mastertitelformat </a:t>
            </a:r>
            <a:br>
              <a:rPr lang="de-DE" dirty="0"/>
            </a:br>
            <a:r>
              <a:rPr lang="de-DE" dirty="0"/>
              <a:t>bearbeiten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A46D77C1-41BA-EF46-8C16-0FA5BF305A2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38" b="12008"/>
          <a:stretch/>
        </p:blipFill>
        <p:spPr>
          <a:xfrm>
            <a:off x="0" y="6085721"/>
            <a:ext cx="2771800" cy="772279"/>
          </a:xfrm>
          <a:prstGeom prst="rect">
            <a:avLst/>
          </a:prstGeom>
        </p:spPr>
      </p:pic>
      <p:cxnSp>
        <p:nvCxnSpPr>
          <p:cNvPr id="9" name="Gerade Verbindung 8">
            <a:extLst>
              <a:ext uri="{FF2B5EF4-FFF2-40B4-BE49-F238E27FC236}">
                <a16:creationId xmlns:a16="http://schemas.microsoft.com/office/drawing/2014/main" id="{0347C5B5-4731-904D-BBB2-CAA9E75D505B}"/>
              </a:ext>
            </a:extLst>
          </p:cNvPr>
          <p:cNvCxnSpPr/>
          <p:nvPr userDrawn="1"/>
        </p:nvCxnSpPr>
        <p:spPr>
          <a:xfrm>
            <a:off x="0" y="6021288"/>
            <a:ext cx="9144000" cy="0"/>
          </a:xfrm>
          <a:prstGeom prst="line">
            <a:avLst/>
          </a:prstGeom>
          <a:ln w="38100">
            <a:solidFill>
              <a:srgbClr val="A6C07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>
            <a:extLst>
              <a:ext uri="{FF2B5EF4-FFF2-40B4-BE49-F238E27FC236}">
                <a16:creationId xmlns:a16="http://schemas.microsoft.com/office/drawing/2014/main" id="{03CE8B68-E88B-BA45-BE7E-042AD4744384}"/>
              </a:ext>
            </a:extLst>
          </p:cNvPr>
          <p:cNvCxnSpPr/>
          <p:nvPr userDrawn="1"/>
        </p:nvCxnSpPr>
        <p:spPr>
          <a:xfrm>
            <a:off x="0" y="836712"/>
            <a:ext cx="9144000" cy="0"/>
          </a:xfrm>
          <a:prstGeom prst="line">
            <a:avLst/>
          </a:prstGeom>
          <a:ln w="38100">
            <a:solidFill>
              <a:srgbClr val="A6C07E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261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82" r:id="rId10"/>
  </p:sldLayoutIdLst>
  <p:hf hdr="0" dt="0"/>
  <p:txStyles>
    <p:titleStyle>
      <a:lvl1pPr algn="ctr" defTabSz="457144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57" indent="-342857" algn="l" defTabSz="457144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742858" indent="-285715" algn="l" defTabSz="457144" rtl="0" eaLnBrk="1" latinLnBrk="0" hangingPunct="1">
        <a:spcBef>
          <a:spcPct val="20000"/>
        </a:spcBef>
        <a:buFont typeface="Wingdings" charset="2"/>
        <a:buChar char="§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2859" indent="-228571" algn="l" defTabSz="457144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02" indent="-228571" algn="l" defTabSz="457144" rtl="0" eaLnBrk="1" latinLnBrk="0" hangingPunct="1">
        <a:spcBef>
          <a:spcPct val="20000"/>
        </a:spcBef>
        <a:buFont typeface="Arial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46" indent="-228571" algn="l" defTabSz="457144" rtl="0" eaLnBrk="1" latinLnBrk="0" hangingPunct="1">
        <a:spcBef>
          <a:spcPct val="20000"/>
        </a:spcBef>
        <a:buFont typeface="Arial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289" indent="-228571" algn="l" defTabSz="45714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33" indent="-228571" algn="l" defTabSz="45714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576" indent="-228571" algn="l" defTabSz="45714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19" indent="-228571" algn="l" defTabSz="457144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1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4" algn="l" defTabSz="4571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87" algn="l" defTabSz="4571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1" algn="l" defTabSz="4571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74" algn="l" defTabSz="4571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17" algn="l" defTabSz="4571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61" algn="l" defTabSz="4571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4" algn="l" defTabSz="4571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48" algn="l" defTabSz="4571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8EAA6355-B4F2-C34D-90D8-2D7AD823950E}"/>
              </a:ext>
            </a:extLst>
          </p:cNvPr>
          <p:cNvSpPr/>
          <p:nvPr/>
        </p:nvSpPr>
        <p:spPr>
          <a:xfrm>
            <a:off x="0" y="2636912"/>
            <a:ext cx="9144000" cy="28803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11ADB361-9397-1E4A-B110-8EA9CF345F5D}"/>
              </a:ext>
            </a:extLst>
          </p:cNvPr>
          <p:cNvSpPr txBox="1"/>
          <p:nvPr/>
        </p:nvSpPr>
        <p:spPr>
          <a:xfrm>
            <a:off x="222063" y="251356"/>
            <a:ext cx="8699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Opencampus.sh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1DBCF3AF-2F3F-A849-B87D-D81D3352EE62}"/>
              </a:ext>
            </a:extLst>
          </p:cNvPr>
          <p:cNvSpPr txBox="1"/>
          <p:nvPr/>
        </p:nvSpPr>
        <p:spPr>
          <a:xfrm>
            <a:off x="251520" y="1124744"/>
            <a:ext cx="8670417" cy="10801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endParaRPr lang="de-DE" sz="2000" dirty="0"/>
          </a:p>
          <a:p>
            <a:pPr algn="ctr"/>
            <a:r>
              <a:rPr lang="de-DE" sz="3600" dirty="0"/>
              <a:t>Einführung in Data Science und maschinelles Lernen mit R	</a:t>
            </a:r>
          </a:p>
          <a:p>
            <a:pPr algn="ctr"/>
            <a:endParaRPr lang="de-DE" sz="3600" dirty="0"/>
          </a:p>
          <a:p>
            <a:pPr algn="ctr"/>
            <a:r>
              <a:rPr lang="de-DE" sz="3600" dirty="0"/>
              <a:t>Team 5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666E5558-47C4-7E4D-A4D4-692FCB260DB8}"/>
              </a:ext>
            </a:extLst>
          </p:cNvPr>
          <p:cNvSpPr/>
          <p:nvPr/>
        </p:nvSpPr>
        <p:spPr>
          <a:xfrm>
            <a:off x="1331640" y="4581128"/>
            <a:ext cx="639045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dirty="0"/>
              <a:t> Sabrina Ludwig, </a:t>
            </a:r>
            <a:r>
              <a:rPr lang="en-GB" dirty="0"/>
              <a:t> Manuel Alejandro Pinzon </a:t>
            </a:r>
            <a:r>
              <a:rPr lang="en-GB" dirty="0" err="1"/>
              <a:t>Olejua</a:t>
            </a:r>
            <a:r>
              <a:rPr lang="en-GB" dirty="0"/>
              <a:t>, </a:t>
            </a:r>
            <a:r>
              <a:rPr lang="de-DE" dirty="0"/>
              <a:t>Nicolas Steen</a:t>
            </a:r>
          </a:p>
          <a:p>
            <a:pPr algn="ctr"/>
            <a:endParaRPr lang="de-DE" dirty="0"/>
          </a:p>
          <a:p>
            <a:pPr algn="ctr"/>
            <a:r>
              <a:rPr lang="de-DE" dirty="0"/>
              <a:t>9. Juni 2020</a:t>
            </a:r>
          </a:p>
        </p:txBody>
      </p:sp>
      <p:sp>
        <p:nvSpPr>
          <p:cNvPr id="10" name="Rechteck 4">
            <a:extLst>
              <a:ext uri="{FF2B5EF4-FFF2-40B4-BE49-F238E27FC236}">
                <a16:creationId xmlns:a16="http://schemas.microsoft.com/office/drawing/2014/main" id="{33555A94-6C46-9D4F-8E22-9B153ED2177F}"/>
              </a:ext>
            </a:extLst>
          </p:cNvPr>
          <p:cNvSpPr/>
          <p:nvPr/>
        </p:nvSpPr>
        <p:spPr>
          <a:xfrm>
            <a:off x="5652120" y="6093296"/>
            <a:ext cx="3384376" cy="76470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4">
            <a:extLst>
              <a:ext uri="{FF2B5EF4-FFF2-40B4-BE49-F238E27FC236}">
                <a16:creationId xmlns:a16="http://schemas.microsoft.com/office/drawing/2014/main" id="{6A64E628-7ED2-D04A-ABE0-3EE0D0616AE2}"/>
              </a:ext>
            </a:extLst>
          </p:cNvPr>
          <p:cNvSpPr/>
          <p:nvPr/>
        </p:nvSpPr>
        <p:spPr>
          <a:xfrm>
            <a:off x="107505" y="6093296"/>
            <a:ext cx="3240359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14946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899592" y="44624"/>
            <a:ext cx="7920880" cy="761999"/>
          </a:xfrm>
        </p:spPr>
        <p:txBody>
          <a:bodyPr anchor="ctr"/>
          <a:lstStyle/>
          <a:p>
            <a:r>
              <a:rPr lang="en-GB" sz="2800" dirty="0"/>
              <a:t>Link </a:t>
            </a:r>
            <a:r>
              <a:rPr lang="en-GB" sz="2800" dirty="0" err="1"/>
              <a:t>zum</a:t>
            </a:r>
            <a:r>
              <a:rPr lang="en-GB" sz="2800" dirty="0"/>
              <a:t> </a:t>
            </a:r>
            <a:r>
              <a:rPr lang="en-GB" dirty="0">
                <a:latin typeface="Helvetica" pitchFamily="2" charset="0"/>
              </a:rPr>
              <a:t>Repository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56532F3-A40E-3544-BC28-367FA2E6B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D8D61-E8B6-E041-9D61-71A033DF76C2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1DC7A913-4F53-6346-8764-129A4373C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83768" y="6251510"/>
            <a:ext cx="4081964" cy="365125"/>
          </a:xfrm>
        </p:spPr>
        <p:txBody>
          <a:bodyPr/>
          <a:lstStyle/>
          <a:p>
            <a:endParaRPr lang="de-DE" sz="1400" dirty="0"/>
          </a:p>
        </p:txBody>
      </p:sp>
      <p:sp>
        <p:nvSpPr>
          <p:cNvPr id="8" name="Rechteck 4">
            <a:extLst>
              <a:ext uri="{FF2B5EF4-FFF2-40B4-BE49-F238E27FC236}">
                <a16:creationId xmlns:a16="http://schemas.microsoft.com/office/drawing/2014/main" id="{1D0BF8D9-AC0F-F142-9C26-205384427EA2}"/>
              </a:ext>
            </a:extLst>
          </p:cNvPr>
          <p:cNvSpPr/>
          <p:nvPr/>
        </p:nvSpPr>
        <p:spPr>
          <a:xfrm>
            <a:off x="107505" y="6093296"/>
            <a:ext cx="2232247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893198-39A3-8746-AB99-C55A25DC00B6}"/>
              </a:ext>
            </a:extLst>
          </p:cNvPr>
          <p:cNvSpPr/>
          <p:nvPr/>
        </p:nvSpPr>
        <p:spPr>
          <a:xfrm>
            <a:off x="611560" y="1268760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 err="1">
                <a:latin typeface="Helvetica" pitchFamily="2" charset="0"/>
              </a:rPr>
              <a:t>mit</a:t>
            </a:r>
            <a:r>
              <a:rPr lang="en-GB" dirty="0">
                <a:latin typeface="Helvetica" pitchFamily="2" charset="0"/>
              </a:rPr>
              <a:t>:</a:t>
            </a:r>
            <a:br>
              <a:rPr lang="en-GB" dirty="0">
                <a:latin typeface="Helvetica" pitchFamily="2" charset="0"/>
              </a:rPr>
            </a:br>
            <a:r>
              <a:rPr lang="en-GB" dirty="0">
                <a:latin typeface="Helvetica" pitchFamily="2" charset="0"/>
              </a:rPr>
              <a:t>• </a:t>
            </a:r>
            <a:r>
              <a:rPr lang="en-GB" dirty="0" err="1">
                <a:latin typeface="Helvetica" pitchFamily="2" charset="0"/>
              </a:rPr>
              <a:t>Datensatz</a:t>
            </a:r>
            <a:br>
              <a:rPr lang="en-GB" dirty="0">
                <a:latin typeface="Helvetica" pitchFamily="2" charset="0"/>
              </a:rPr>
            </a:br>
            <a:r>
              <a:rPr lang="en-GB" dirty="0">
                <a:latin typeface="Helvetica" pitchFamily="2" charset="0"/>
              </a:rPr>
              <a:t>• </a:t>
            </a:r>
            <a:r>
              <a:rPr lang="en-GB" dirty="0" err="1">
                <a:latin typeface="Helvetica" pitchFamily="2" charset="0"/>
              </a:rPr>
              <a:t>Programmcode</a:t>
            </a:r>
            <a:br>
              <a:rPr lang="en-GB" dirty="0">
                <a:latin typeface="Helvetica" pitchFamily="2" charset="0"/>
              </a:rPr>
            </a:br>
            <a:r>
              <a:rPr lang="en-GB" dirty="0">
                <a:latin typeface="Helvetica" pitchFamily="2" charset="0"/>
              </a:rPr>
              <a:t>• </a:t>
            </a:r>
            <a:r>
              <a:rPr lang="en-GB" dirty="0" err="1">
                <a:latin typeface="Helvetica" pitchFamily="2" charset="0"/>
              </a:rPr>
              <a:t>Präsentation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889795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98" y="1568088"/>
            <a:ext cx="7920880" cy="761999"/>
          </a:xfrm>
        </p:spPr>
        <p:txBody>
          <a:bodyPr anchor="ctr"/>
          <a:lstStyle/>
          <a:p>
            <a:pPr>
              <a:defRPr/>
            </a:pPr>
            <a:r>
              <a:rPr lang="de-DE" dirty="0"/>
              <a:t>Danke für Eure Aufmerksamkeit! 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56532F3-A40E-3544-BC28-367FA2E6B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D8D61-E8B6-E041-9D61-71A033DF76C2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1DC7A913-4F53-6346-8764-129A4373C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83768" y="6251510"/>
            <a:ext cx="4081964" cy="365125"/>
          </a:xfrm>
        </p:spPr>
        <p:txBody>
          <a:bodyPr/>
          <a:lstStyle/>
          <a:p>
            <a:endParaRPr lang="de-DE" sz="1400" dirty="0"/>
          </a:p>
        </p:txBody>
      </p:sp>
      <p:sp>
        <p:nvSpPr>
          <p:cNvPr id="7" name="Textfeld 4">
            <a:extLst>
              <a:ext uri="{FF2B5EF4-FFF2-40B4-BE49-F238E27FC236}">
                <a16:creationId xmlns:a16="http://schemas.microsoft.com/office/drawing/2014/main" id="{8DE71830-88E7-054E-8BFB-849948AF38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573" y="476672"/>
            <a:ext cx="8771931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endParaRPr lang="en-GB" sz="2000" b="1" dirty="0">
              <a:latin typeface="+mn-lt"/>
            </a:endParaRPr>
          </a:p>
          <a:p>
            <a:pPr eaLnBrk="1" hangingPunct="1"/>
            <a:endParaRPr lang="en-GB" sz="2000" b="1" dirty="0">
              <a:latin typeface="+mn-lt"/>
            </a:endParaRPr>
          </a:p>
          <a:p>
            <a:pPr eaLnBrk="1" hangingPunct="1"/>
            <a:endParaRPr lang="en-GB" dirty="0"/>
          </a:p>
        </p:txBody>
      </p:sp>
      <p:sp>
        <p:nvSpPr>
          <p:cNvPr id="8" name="Rechteck 4">
            <a:extLst>
              <a:ext uri="{FF2B5EF4-FFF2-40B4-BE49-F238E27FC236}">
                <a16:creationId xmlns:a16="http://schemas.microsoft.com/office/drawing/2014/main" id="{1D0BF8D9-AC0F-F142-9C26-205384427EA2}"/>
              </a:ext>
            </a:extLst>
          </p:cNvPr>
          <p:cNvSpPr/>
          <p:nvPr/>
        </p:nvSpPr>
        <p:spPr>
          <a:xfrm>
            <a:off x="107505" y="6093296"/>
            <a:ext cx="2232247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05469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899592" y="44624"/>
            <a:ext cx="7920880" cy="761999"/>
          </a:xfrm>
        </p:spPr>
        <p:txBody>
          <a:bodyPr anchor="ctr"/>
          <a:lstStyle/>
          <a:p>
            <a:pPr algn="l">
              <a:defRPr/>
            </a:pPr>
            <a:r>
              <a:rPr lang="en-GB" dirty="0"/>
              <a:t>xx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56532F3-A40E-3544-BC28-367FA2E6B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D8D61-E8B6-E041-9D61-71A033DF76C2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1DC7A913-4F53-6346-8764-129A4373C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83768" y="6251510"/>
            <a:ext cx="4081964" cy="365125"/>
          </a:xfrm>
        </p:spPr>
        <p:txBody>
          <a:bodyPr/>
          <a:lstStyle/>
          <a:p>
            <a:endParaRPr lang="de-DE" sz="1400" dirty="0"/>
          </a:p>
        </p:txBody>
      </p:sp>
      <p:sp>
        <p:nvSpPr>
          <p:cNvPr id="7" name="Textfeld 4">
            <a:extLst>
              <a:ext uri="{FF2B5EF4-FFF2-40B4-BE49-F238E27FC236}">
                <a16:creationId xmlns:a16="http://schemas.microsoft.com/office/drawing/2014/main" id="{8DE71830-88E7-054E-8BFB-849948AF38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573" y="476672"/>
            <a:ext cx="8771931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endParaRPr lang="en-GB" sz="2000" b="1" dirty="0">
              <a:latin typeface="+mn-lt"/>
            </a:endParaRPr>
          </a:p>
          <a:p>
            <a:pPr eaLnBrk="1" hangingPunct="1"/>
            <a:endParaRPr lang="en-GB" sz="2000" b="1" dirty="0">
              <a:latin typeface="+mn-lt"/>
            </a:endParaRPr>
          </a:p>
          <a:p>
            <a:pPr eaLnBrk="1" hangingPunct="1"/>
            <a:endParaRPr lang="en-GB" dirty="0"/>
          </a:p>
        </p:txBody>
      </p:sp>
      <p:sp>
        <p:nvSpPr>
          <p:cNvPr id="8" name="Rechteck 4">
            <a:extLst>
              <a:ext uri="{FF2B5EF4-FFF2-40B4-BE49-F238E27FC236}">
                <a16:creationId xmlns:a16="http://schemas.microsoft.com/office/drawing/2014/main" id="{1D0BF8D9-AC0F-F142-9C26-205384427EA2}"/>
              </a:ext>
            </a:extLst>
          </p:cNvPr>
          <p:cNvSpPr/>
          <p:nvPr/>
        </p:nvSpPr>
        <p:spPr>
          <a:xfrm>
            <a:off x="107505" y="6093296"/>
            <a:ext cx="2232247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94776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899592" y="44624"/>
            <a:ext cx="7920880" cy="761999"/>
          </a:xfrm>
        </p:spPr>
        <p:txBody>
          <a:bodyPr anchor="ctr"/>
          <a:lstStyle/>
          <a:p>
            <a:pPr algn="l">
              <a:defRPr/>
            </a:pPr>
            <a:r>
              <a:rPr lang="en-GB" dirty="0"/>
              <a:t>xx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56532F3-A40E-3544-BC28-367FA2E6B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D8D61-E8B6-E041-9D61-71A033DF76C2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1DC7A913-4F53-6346-8764-129A4373C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83768" y="6251510"/>
            <a:ext cx="4081964" cy="365125"/>
          </a:xfrm>
        </p:spPr>
        <p:txBody>
          <a:bodyPr/>
          <a:lstStyle/>
          <a:p>
            <a:endParaRPr lang="de-DE" sz="1400" dirty="0"/>
          </a:p>
        </p:txBody>
      </p:sp>
      <p:sp>
        <p:nvSpPr>
          <p:cNvPr id="7" name="Textfeld 4">
            <a:extLst>
              <a:ext uri="{FF2B5EF4-FFF2-40B4-BE49-F238E27FC236}">
                <a16:creationId xmlns:a16="http://schemas.microsoft.com/office/drawing/2014/main" id="{8DE71830-88E7-054E-8BFB-849948AF38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573" y="476672"/>
            <a:ext cx="8771931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endParaRPr lang="en-GB" sz="2000" b="1" dirty="0">
              <a:latin typeface="+mn-lt"/>
            </a:endParaRPr>
          </a:p>
          <a:p>
            <a:pPr eaLnBrk="1" hangingPunct="1"/>
            <a:endParaRPr lang="en-GB" sz="2000" b="1" dirty="0">
              <a:latin typeface="+mn-lt"/>
            </a:endParaRPr>
          </a:p>
          <a:p>
            <a:pPr eaLnBrk="1" hangingPunct="1"/>
            <a:endParaRPr lang="en-GB" dirty="0"/>
          </a:p>
        </p:txBody>
      </p:sp>
      <p:sp>
        <p:nvSpPr>
          <p:cNvPr id="8" name="Rechteck 4">
            <a:extLst>
              <a:ext uri="{FF2B5EF4-FFF2-40B4-BE49-F238E27FC236}">
                <a16:creationId xmlns:a16="http://schemas.microsoft.com/office/drawing/2014/main" id="{1D0BF8D9-AC0F-F142-9C26-205384427EA2}"/>
              </a:ext>
            </a:extLst>
          </p:cNvPr>
          <p:cNvSpPr/>
          <p:nvPr/>
        </p:nvSpPr>
        <p:spPr>
          <a:xfrm>
            <a:off x="107505" y="6093296"/>
            <a:ext cx="2232247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51362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98D65D8-D64B-CD48-A39A-33BEB03E5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pPr marL="0" indent="0" algn="ctr">
              <a:buNone/>
            </a:pPr>
            <a:r>
              <a:rPr lang="de-DE" dirty="0">
                <a:solidFill>
                  <a:schemeClr val="tx1"/>
                </a:solidFill>
              </a:rPr>
              <a:t>Vielen Dank für Ihre Aufmerksamkeit!</a:t>
            </a:r>
            <a:endParaRPr lang="de-DE" dirty="0">
              <a:solidFill>
                <a:schemeClr val="tx1"/>
              </a:solidFill>
              <a:sym typeface="Wingdings"/>
            </a:endParaRPr>
          </a:p>
          <a:p>
            <a:pPr marL="0" indent="0" algn="ctr">
              <a:buNone/>
            </a:pPr>
            <a:endParaRPr lang="en-GB" dirty="0">
              <a:sym typeface="Wingdings"/>
            </a:endParaRPr>
          </a:p>
          <a:p>
            <a:pPr marL="0" indent="0" algn="ctr">
              <a:buNone/>
            </a:pPr>
            <a:endParaRPr lang="en-GB" dirty="0">
              <a:sym typeface="Wingdings"/>
            </a:endParaRPr>
          </a:p>
          <a:p>
            <a:pPr marL="0" indent="0" algn="ctr">
              <a:buNone/>
            </a:pPr>
            <a:endParaRPr lang="en-GB" dirty="0">
              <a:sym typeface="Wingdings"/>
            </a:endParaRPr>
          </a:p>
          <a:p>
            <a:endParaRPr lang="en-GB" dirty="0">
              <a:sym typeface="Wingdings"/>
            </a:endParaRPr>
          </a:p>
          <a:p>
            <a:endParaRPr lang="de-DE" dirty="0"/>
          </a:p>
          <a:p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D60E984-4CAB-D14D-9485-4818E7E69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261EB-623A-9444-B2C4-76BE8D04A686}" type="slidenum">
              <a:rPr lang="de-DE" smtClean="0"/>
              <a:t>14</a:t>
            </a:fld>
            <a:endParaRPr lang="de-DE"/>
          </a:p>
        </p:txBody>
      </p:sp>
      <p:sp>
        <p:nvSpPr>
          <p:cNvPr id="8" name="Rechteck 4">
            <a:extLst>
              <a:ext uri="{FF2B5EF4-FFF2-40B4-BE49-F238E27FC236}">
                <a16:creationId xmlns:a16="http://schemas.microsoft.com/office/drawing/2014/main" id="{C662DC7C-DEC9-3546-8D9A-6FA0FE1E4595}"/>
              </a:ext>
            </a:extLst>
          </p:cNvPr>
          <p:cNvSpPr/>
          <p:nvPr/>
        </p:nvSpPr>
        <p:spPr>
          <a:xfrm>
            <a:off x="107505" y="6093296"/>
            <a:ext cx="2232247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902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899592" y="44624"/>
            <a:ext cx="7920880" cy="761999"/>
          </a:xfrm>
        </p:spPr>
        <p:txBody>
          <a:bodyPr anchor="ctr"/>
          <a:lstStyle/>
          <a:p>
            <a:pPr algn="l">
              <a:defRPr/>
            </a:pPr>
            <a:r>
              <a:rPr lang="en-GB" dirty="0"/>
              <a:t>Agenda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56532F3-A40E-3544-BC28-367FA2E6B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D8D61-E8B6-E041-9D61-71A033DF76C2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1DC7A913-4F53-6346-8764-129A4373C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83768" y="6251510"/>
            <a:ext cx="4081964" cy="365125"/>
          </a:xfrm>
        </p:spPr>
        <p:txBody>
          <a:bodyPr/>
          <a:lstStyle/>
          <a:p>
            <a:endParaRPr lang="de-DE" sz="1400" dirty="0"/>
          </a:p>
        </p:txBody>
      </p:sp>
      <p:sp>
        <p:nvSpPr>
          <p:cNvPr id="7" name="Textfeld 4">
            <a:extLst>
              <a:ext uri="{FF2B5EF4-FFF2-40B4-BE49-F238E27FC236}">
                <a16:creationId xmlns:a16="http://schemas.microsoft.com/office/drawing/2014/main" id="{8DE71830-88E7-054E-8BFB-849948AF38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573" y="476672"/>
            <a:ext cx="8771931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endParaRPr lang="en-GB" sz="2000" b="1" dirty="0">
              <a:latin typeface="+mn-lt"/>
            </a:endParaRPr>
          </a:p>
          <a:p>
            <a:pPr eaLnBrk="1" hangingPunct="1"/>
            <a:endParaRPr lang="en-GB" sz="2000" b="1" dirty="0">
              <a:latin typeface="+mn-lt"/>
            </a:endParaRPr>
          </a:p>
          <a:p>
            <a:pPr eaLnBrk="1" hangingPunct="1"/>
            <a:endParaRPr lang="en-GB" dirty="0"/>
          </a:p>
        </p:txBody>
      </p:sp>
      <p:sp>
        <p:nvSpPr>
          <p:cNvPr id="8" name="Rechteck 4">
            <a:extLst>
              <a:ext uri="{FF2B5EF4-FFF2-40B4-BE49-F238E27FC236}">
                <a16:creationId xmlns:a16="http://schemas.microsoft.com/office/drawing/2014/main" id="{1D0BF8D9-AC0F-F142-9C26-205384427EA2}"/>
              </a:ext>
            </a:extLst>
          </p:cNvPr>
          <p:cNvSpPr/>
          <p:nvPr/>
        </p:nvSpPr>
        <p:spPr>
          <a:xfrm>
            <a:off x="107505" y="6093296"/>
            <a:ext cx="2232247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3479353-69B2-6346-8784-A1EDF9BA9F89}"/>
              </a:ext>
            </a:extLst>
          </p:cNvPr>
          <p:cNvSpPr/>
          <p:nvPr/>
        </p:nvSpPr>
        <p:spPr>
          <a:xfrm>
            <a:off x="683568" y="1028343"/>
            <a:ext cx="624644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D0D0D"/>
                </a:solidFill>
                <a:latin typeface="Helvetica" pitchFamily="2" charset="0"/>
              </a:rPr>
              <a:t>PROJEKT</a:t>
            </a:r>
          </a:p>
          <a:p>
            <a:r>
              <a:rPr lang="en-GB" dirty="0">
                <a:latin typeface="Helvetica" pitchFamily="2" charset="0"/>
              </a:rPr>
              <a:t> </a:t>
            </a:r>
            <a:r>
              <a:rPr lang="en-GB" dirty="0" err="1">
                <a:latin typeface="Helvetica" pitchFamily="2" charset="0"/>
              </a:rPr>
              <a:t>Powerpoint</a:t>
            </a:r>
            <a:r>
              <a:rPr lang="en-GB" dirty="0">
                <a:latin typeface="Helvetica" pitchFamily="2" charset="0"/>
              </a:rPr>
              <a:t> </a:t>
            </a:r>
            <a:r>
              <a:rPr lang="en-GB" dirty="0" err="1">
                <a:latin typeface="Helvetica" pitchFamily="2" charset="0"/>
              </a:rPr>
              <a:t>Präsentation</a:t>
            </a:r>
            <a:r>
              <a:rPr lang="en-GB" dirty="0">
                <a:latin typeface="Helvetica" pitchFamily="2" charset="0"/>
              </a:rPr>
              <a:t> </a:t>
            </a:r>
            <a:r>
              <a:rPr lang="en-GB" dirty="0" err="1">
                <a:latin typeface="Helvetica" pitchFamily="2" charset="0"/>
              </a:rPr>
              <a:t>mit</a:t>
            </a:r>
            <a:r>
              <a:rPr lang="en-GB" dirty="0">
                <a:latin typeface="Helvetica" pitchFamily="2" charset="0"/>
              </a:rPr>
              <a:t>:</a:t>
            </a:r>
          </a:p>
          <a:p>
            <a:r>
              <a:rPr lang="en-GB" dirty="0">
                <a:latin typeface="Helvetica" pitchFamily="2" charset="0"/>
              </a:rPr>
              <a:t>• </a:t>
            </a:r>
            <a:r>
              <a:rPr lang="en-GB" dirty="0" err="1">
                <a:latin typeface="Helvetica" pitchFamily="2" charset="0"/>
              </a:rPr>
              <a:t>Euren</a:t>
            </a:r>
            <a:r>
              <a:rPr lang="en-GB" dirty="0">
                <a:latin typeface="Helvetica" pitchFamily="2" charset="0"/>
              </a:rPr>
              <a:t> </a:t>
            </a:r>
            <a:r>
              <a:rPr lang="en-GB" dirty="0" err="1">
                <a:latin typeface="Helvetica" pitchFamily="2" charset="0"/>
              </a:rPr>
              <a:t>Namen</a:t>
            </a:r>
            <a:r>
              <a:rPr lang="en-GB" dirty="0">
                <a:latin typeface="Helvetica" pitchFamily="2" charset="0"/>
              </a:rPr>
              <a:t> in der </a:t>
            </a:r>
            <a:r>
              <a:rPr lang="en-GB" dirty="0" err="1">
                <a:latin typeface="Helvetica" pitchFamily="2" charset="0"/>
              </a:rPr>
              <a:t>Titelfolie</a:t>
            </a:r>
            <a:endParaRPr lang="en-GB" dirty="0">
              <a:latin typeface="Helvetica" pitchFamily="2" charset="0"/>
            </a:endParaRPr>
          </a:p>
          <a:p>
            <a:r>
              <a:rPr lang="en-GB" dirty="0">
                <a:latin typeface="Helvetica" pitchFamily="2" charset="0"/>
              </a:rPr>
              <a:t>• </a:t>
            </a:r>
            <a:r>
              <a:rPr lang="en-GB" dirty="0" err="1">
                <a:latin typeface="Helvetica" pitchFamily="2" charset="0"/>
              </a:rPr>
              <a:t>Vorstellung</a:t>
            </a:r>
            <a:r>
              <a:rPr lang="en-GB" dirty="0">
                <a:latin typeface="Helvetica" pitchFamily="2" charset="0"/>
              </a:rPr>
              <a:t> des </a:t>
            </a:r>
            <a:r>
              <a:rPr lang="en-GB" dirty="0" err="1">
                <a:latin typeface="Helvetica" pitchFamily="2" charset="0"/>
              </a:rPr>
              <a:t>Datensatzes</a:t>
            </a:r>
            <a:r>
              <a:rPr lang="en-GB" dirty="0">
                <a:latin typeface="Helvetica" pitchFamily="2" charset="0"/>
              </a:rPr>
              <a:t> </a:t>
            </a:r>
            <a:r>
              <a:rPr lang="en-GB" dirty="0" err="1">
                <a:latin typeface="Helvetica" pitchFamily="2" charset="0"/>
              </a:rPr>
              <a:t>mit</a:t>
            </a:r>
            <a:r>
              <a:rPr lang="en-GB" dirty="0">
                <a:latin typeface="Helvetica" pitchFamily="2" charset="0"/>
              </a:rPr>
              <a:t> den </a:t>
            </a:r>
            <a:r>
              <a:rPr lang="en-GB" dirty="0" err="1">
                <a:latin typeface="Helvetica" pitchFamily="2" charset="0"/>
              </a:rPr>
              <a:t>erstellten</a:t>
            </a:r>
            <a:r>
              <a:rPr lang="en-GB" dirty="0">
                <a:latin typeface="Helvetica" pitchFamily="2" charset="0"/>
              </a:rPr>
              <a:t> </a:t>
            </a:r>
            <a:r>
              <a:rPr lang="en-GB" dirty="0" err="1">
                <a:latin typeface="Helvetica" pitchFamily="2" charset="0"/>
              </a:rPr>
              <a:t>Variablen</a:t>
            </a:r>
            <a:endParaRPr lang="en-GB" dirty="0">
              <a:latin typeface="Helvetica" pitchFamily="2" charset="0"/>
            </a:endParaRPr>
          </a:p>
          <a:p>
            <a:r>
              <a:rPr lang="en-GB" dirty="0">
                <a:latin typeface="Helvetica" pitchFamily="2" charset="0"/>
              </a:rPr>
              <a:t>• </a:t>
            </a:r>
            <a:r>
              <a:rPr lang="en-GB" dirty="0" err="1">
                <a:latin typeface="Helvetica" pitchFamily="2" charset="0"/>
              </a:rPr>
              <a:t>Balkendiagrammen</a:t>
            </a:r>
            <a:r>
              <a:rPr lang="en-GB" dirty="0">
                <a:latin typeface="Helvetica" pitchFamily="2" charset="0"/>
              </a:rPr>
              <a:t> </a:t>
            </a:r>
            <a:r>
              <a:rPr lang="en-GB" dirty="0" err="1">
                <a:latin typeface="Helvetica" pitchFamily="2" charset="0"/>
              </a:rPr>
              <a:t>mit</a:t>
            </a:r>
            <a:r>
              <a:rPr lang="en-GB" dirty="0">
                <a:latin typeface="Helvetica" pitchFamily="2" charset="0"/>
              </a:rPr>
              <a:t> </a:t>
            </a:r>
            <a:r>
              <a:rPr lang="en-GB" dirty="0" err="1">
                <a:latin typeface="Helvetica" pitchFamily="2" charset="0"/>
              </a:rPr>
              <a:t>Konfidenzintervallen</a:t>
            </a:r>
            <a:r>
              <a:rPr lang="en-GB" dirty="0">
                <a:latin typeface="Helvetica" pitchFamily="2" charset="0"/>
              </a:rPr>
              <a:t> </a:t>
            </a:r>
            <a:r>
              <a:rPr lang="en-GB" dirty="0" err="1">
                <a:latin typeface="Helvetica" pitchFamily="2" charset="0"/>
              </a:rPr>
              <a:t>für</a:t>
            </a:r>
            <a:r>
              <a:rPr lang="en-GB" dirty="0">
                <a:latin typeface="Helvetica" pitchFamily="2" charset="0"/>
              </a:rPr>
              <a:t> </a:t>
            </a:r>
            <a:r>
              <a:rPr lang="en-GB" dirty="0" err="1">
                <a:latin typeface="Helvetica" pitchFamily="2" charset="0"/>
              </a:rPr>
              <a:t>zwei</a:t>
            </a:r>
            <a:r>
              <a:rPr lang="en-GB" dirty="0">
                <a:latin typeface="Helvetica" pitchFamily="2" charset="0"/>
              </a:rPr>
              <a:t> </a:t>
            </a:r>
            <a:r>
              <a:rPr lang="en-GB" dirty="0" err="1">
                <a:latin typeface="Helvetica" pitchFamily="2" charset="0"/>
              </a:rPr>
              <a:t>selbst</a:t>
            </a:r>
            <a:r>
              <a:rPr lang="en-GB" dirty="0">
                <a:latin typeface="Helvetica" pitchFamily="2" charset="0"/>
              </a:rPr>
              <a:t> </a:t>
            </a:r>
            <a:r>
              <a:rPr lang="en-GB" dirty="0" err="1">
                <a:latin typeface="Helvetica" pitchFamily="2" charset="0"/>
              </a:rPr>
              <a:t>erstellte</a:t>
            </a:r>
            <a:endParaRPr lang="en-GB" dirty="0">
              <a:latin typeface="Helvetica" pitchFamily="2" charset="0"/>
            </a:endParaRPr>
          </a:p>
          <a:p>
            <a:r>
              <a:rPr lang="en-GB" dirty="0" err="1">
                <a:latin typeface="Helvetica" pitchFamily="2" charset="0"/>
              </a:rPr>
              <a:t>Variablen</a:t>
            </a:r>
            <a:endParaRPr lang="en-GB" dirty="0">
              <a:latin typeface="Helvetica" pitchFamily="2" charset="0"/>
            </a:endParaRPr>
          </a:p>
          <a:p>
            <a:r>
              <a:rPr lang="en-GB" dirty="0">
                <a:latin typeface="Helvetica" pitchFamily="2" charset="0"/>
              </a:rPr>
              <a:t>• </a:t>
            </a:r>
            <a:r>
              <a:rPr lang="en-GB" dirty="0" err="1">
                <a:latin typeface="Helvetica" pitchFamily="2" charset="0"/>
              </a:rPr>
              <a:t>Ergebnisse</a:t>
            </a:r>
            <a:r>
              <a:rPr lang="en-GB" dirty="0">
                <a:latin typeface="Helvetica" pitchFamily="2" charset="0"/>
              </a:rPr>
              <a:t> der </a:t>
            </a:r>
            <a:r>
              <a:rPr lang="en-GB" dirty="0" err="1">
                <a:latin typeface="Helvetica" pitchFamily="2" charset="0"/>
              </a:rPr>
              <a:t>Schätzung</a:t>
            </a:r>
            <a:r>
              <a:rPr lang="en-GB" dirty="0">
                <a:latin typeface="Helvetica" pitchFamily="2" charset="0"/>
              </a:rPr>
              <a:t> </a:t>
            </a:r>
            <a:r>
              <a:rPr lang="en-GB" dirty="0" err="1">
                <a:latin typeface="Helvetica" pitchFamily="2" charset="0"/>
              </a:rPr>
              <a:t>einer</a:t>
            </a:r>
            <a:r>
              <a:rPr lang="en-GB" dirty="0">
                <a:latin typeface="Helvetica" pitchFamily="2" charset="0"/>
              </a:rPr>
              <a:t> SVM (MAPE je </a:t>
            </a:r>
            <a:r>
              <a:rPr lang="en-GB" dirty="0" err="1">
                <a:latin typeface="Helvetica" pitchFamily="2" charset="0"/>
              </a:rPr>
              <a:t>Warengruppe</a:t>
            </a:r>
            <a:r>
              <a:rPr lang="en-GB" dirty="0">
                <a:latin typeface="Helvetica" pitchFamily="2" charset="0"/>
              </a:rPr>
              <a:t> und</a:t>
            </a:r>
          </a:p>
          <a:p>
            <a:r>
              <a:rPr lang="en-GB" dirty="0" err="1">
                <a:latin typeface="Helvetica" pitchFamily="2" charset="0"/>
              </a:rPr>
              <a:t>Warengruppenumsätze</a:t>
            </a:r>
            <a:r>
              <a:rPr lang="en-GB" dirty="0">
                <a:latin typeface="Helvetica" pitchFamily="2" charset="0"/>
              </a:rPr>
              <a:t> </a:t>
            </a:r>
            <a:r>
              <a:rPr lang="en-GB" dirty="0" err="1">
                <a:latin typeface="Helvetica" pitchFamily="2" charset="0"/>
              </a:rPr>
              <a:t>für</a:t>
            </a:r>
            <a:r>
              <a:rPr lang="en-GB" dirty="0">
                <a:latin typeface="Helvetica" pitchFamily="2" charset="0"/>
              </a:rPr>
              <a:t> den 04.06.2019)</a:t>
            </a:r>
          </a:p>
          <a:p>
            <a:endParaRPr lang="en-GB" dirty="0">
              <a:latin typeface="Helvetica" pitchFamily="2" charset="0"/>
            </a:endParaRPr>
          </a:p>
          <a:p>
            <a:r>
              <a:rPr lang="en-GB" dirty="0">
                <a:latin typeface="Helvetica" pitchFamily="2" charset="0"/>
              </a:rPr>
              <a:t>• </a:t>
            </a:r>
            <a:r>
              <a:rPr lang="en-GB" dirty="0" err="1">
                <a:latin typeface="Helvetica" pitchFamily="2" charset="0"/>
              </a:rPr>
              <a:t>Ergebnisse</a:t>
            </a:r>
            <a:r>
              <a:rPr lang="en-GB" dirty="0">
                <a:latin typeface="Helvetica" pitchFamily="2" charset="0"/>
              </a:rPr>
              <a:t> der </a:t>
            </a:r>
            <a:r>
              <a:rPr lang="en-GB" dirty="0" err="1">
                <a:latin typeface="Helvetica" pitchFamily="2" charset="0"/>
              </a:rPr>
              <a:t>Schätzung</a:t>
            </a:r>
            <a:r>
              <a:rPr lang="en-GB" dirty="0">
                <a:latin typeface="Helvetica" pitchFamily="2" charset="0"/>
              </a:rPr>
              <a:t> </a:t>
            </a:r>
            <a:r>
              <a:rPr lang="en-GB" dirty="0" err="1">
                <a:latin typeface="Helvetica" pitchFamily="2" charset="0"/>
              </a:rPr>
              <a:t>eines</a:t>
            </a:r>
            <a:r>
              <a:rPr lang="en-GB" dirty="0">
                <a:latin typeface="Helvetica" pitchFamily="2" charset="0"/>
              </a:rPr>
              <a:t> </a:t>
            </a:r>
            <a:r>
              <a:rPr lang="en-GB" dirty="0" err="1">
                <a:latin typeface="Helvetica" pitchFamily="2" charset="0"/>
              </a:rPr>
              <a:t>neuronalen</a:t>
            </a:r>
            <a:r>
              <a:rPr lang="en-GB" dirty="0">
                <a:latin typeface="Helvetica" pitchFamily="2" charset="0"/>
              </a:rPr>
              <a:t> </a:t>
            </a:r>
            <a:r>
              <a:rPr lang="en-GB" dirty="0" err="1">
                <a:latin typeface="Helvetica" pitchFamily="2" charset="0"/>
              </a:rPr>
              <a:t>Netzes</a:t>
            </a:r>
            <a:r>
              <a:rPr lang="en-GB" dirty="0">
                <a:latin typeface="Helvetica" pitchFamily="2" charset="0"/>
              </a:rPr>
              <a:t> (MAPE je </a:t>
            </a:r>
            <a:r>
              <a:rPr lang="en-GB" dirty="0" err="1">
                <a:latin typeface="Helvetica" pitchFamily="2" charset="0"/>
              </a:rPr>
              <a:t>Warengruppe</a:t>
            </a:r>
            <a:endParaRPr lang="en-GB" dirty="0">
              <a:latin typeface="Helvetica" pitchFamily="2" charset="0"/>
            </a:endParaRPr>
          </a:p>
          <a:p>
            <a:r>
              <a:rPr lang="en-GB" dirty="0">
                <a:latin typeface="Helvetica" pitchFamily="2" charset="0"/>
              </a:rPr>
              <a:t>und </a:t>
            </a:r>
            <a:r>
              <a:rPr lang="en-GB" dirty="0" err="1">
                <a:latin typeface="Helvetica" pitchFamily="2" charset="0"/>
              </a:rPr>
              <a:t>Warengruppenumsätze</a:t>
            </a:r>
            <a:r>
              <a:rPr lang="en-GB" dirty="0">
                <a:latin typeface="Helvetica" pitchFamily="2" charset="0"/>
              </a:rPr>
              <a:t> </a:t>
            </a:r>
            <a:r>
              <a:rPr lang="en-GB" dirty="0" err="1">
                <a:latin typeface="Helvetica" pitchFamily="2" charset="0"/>
              </a:rPr>
              <a:t>für</a:t>
            </a:r>
            <a:r>
              <a:rPr lang="en-GB" dirty="0">
                <a:latin typeface="Helvetica" pitchFamily="2" charset="0"/>
              </a:rPr>
              <a:t> den 04.06.2019)</a:t>
            </a:r>
          </a:p>
          <a:p>
            <a:endParaRPr lang="en-GB" dirty="0">
              <a:latin typeface="Helvetica" pitchFamily="2" charset="0"/>
            </a:endParaRPr>
          </a:p>
          <a:p>
            <a:r>
              <a:rPr lang="en-GB" dirty="0">
                <a:latin typeface="Helvetica" pitchFamily="2" charset="0"/>
              </a:rPr>
              <a:t> Repository </a:t>
            </a:r>
            <a:r>
              <a:rPr lang="en-GB" dirty="0" err="1">
                <a:latin typeface="Helvetica" pitchFamily="2" charset="0"/>
              </a:rPr>
              <a:t>mit</a:t>
            </a:r>
            <a:r>
              <a:rPr lang="en-GB" dirty="0">
                <a:latin typeface="Helvetica" pitchFamily="2" charset="0"/>
              </a:rPr>
              <a:t>:</a:t>
            </a:r>
          </a:p>
          <a:p>
            <a:r>
              <a:rPr lang="en-GB" dirty="0">
                <a:latin typeface="Helvetica" pitchFamily="2" charset="0"/>
              </a:rPr>
              <a:t>• </a:t>
            </a:r>
            <a:r>
              <a:rPr lang="en-GB" dirty="0" err="1">
                <a:latin typeface="Helvetica" pitchFamily="2" charset="0"/>
              </a:rPr>
              <a:t>Datensatz</a:t>
            </a:r>
            <a:endParaRPr lang="en-GB" dirty="0">
              <a:latin typeface="Helvetica" pitchFamily="2" charset="0"/>
            </a:endParaRPr>
          </a:p>
          <a:p>
            <a:r>
              <a:rPr lang="en-GB" dirty="0">
                <a:latin typeface="Helvetica" pitchFamily="2" charset="0"/>
              </a:rPr>
              <a:t>• </a:t>
            </a:r>
            <a:r>
              <a:rPr lang="en-GB" dirty="0" err="1">
                <a:latin typeface="Helvetica" pitchFamily="2" charset="0"/>
              </a:rPr>
              <a:t>Programmcode</a:t>
            </a:r>
            <a:endParaRPr lang="en-GB" dirty="0">
              <a:latin typeface="Helvetica" pitchFamily="2" charset="0"/>
            </a:endParaRPr>
          </a:p>
          <a:p>
            <a:r>
              <a:rPr lang="en-GB" dirty="0">
                <a:latin typeface="Helvetica" pitchFamily="2" charset="0"/>
              </a:rPr>
              <a:t>• </a:t>
            </a:r>
            <a:r>
              <a:rPr lang="en-GB" dirty="0" err="1">
                <a:latin typeface="Helvetica" pitchFamily="2" charset="0"/>
              </a:rPr>
              <a:t>Präsentation</a:t>
            </a:r>
            <a:endParaRPr lang="en-GB" dirty="0">
              <a:effectLst/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6801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5" y="44624"/>
            <a:ext cx="9000999" cy="761999"/>
          </a:xfrm>
        </p:spPr>
        <p:txBody>
          <a:bodyPr anchor="ctr"/>
          <a:lstStyle/>
          <a:p>
            <a:pPr>
              <a:defRPr/>
            </a:pPr>
            <a:r>
              <a:rPr lang="en-GB" sz="2400" dirty="0" err="1">
                <a:latin typeface="Helvetica" pitchFamily="2" charset="0"/>
              </a:rPr>
              <a:t>Balkendiagrammen</a:t>
            </a:r>
            <a:r>
              <a:rPr lang="en-GB" sz="2400" dirty="0">
                <a:latin typeface="Helvetica" pitchFamily="2" charset="0"/>
              </a:rPr>
              <a:t> </a:t>
            </a:r>
            <a:r>
              <a:rPr lang="en-GB" sz="2400" dirty="0" err="1">
                <a:latin typeface="Helvetica" pitchFamily="2" charset="0"/>
              </a:rPr>
              <a:t>mit</a:t>
            </a:r>
            <a:r>
              <a:rPr lang="en-GB" sz="2400" dirty="0">
                <a:latin typeface="Helvetica" pitchFamily="2" charset="0"/>
              </a:rPr>
              <a:t> </a:t>
            </a:r>
            <a:r>
              <a:rPr lang="en-GB" sz="2400" dirty="0" err="1">
                <a:latin typeface="Helvetica" pitchFamily="2" charset="0"/>
              </a:rPr>
              <a:t>Konfidenzintervallen</a:t>
            </a:r>
            <a:r>
              <a:rPr lang="en-GB" sz="2400" dirty="0">
                <a:latin typeface="Helvetica" pitchFamily="2" charset="0"/>
              </a:rPr>
              <a:t> </a:t>
            </a:r>
            <a:r>
              <a:rPr lang="en-GB" sz="2400" dirty="0" err="1">
                <a:latin typeface="Helvetica" pitchFamily="2" charset="0"/>
              </a:rPr>
              <a:t>für</a:t>
            </a:r>
            <a:r>
              <a:rPr lang="en-GB" sz="2400" dirty="0">
                <a:latin typeface="Helvetica" pitchFamily="2" charset="0"/>
              </a:rPr>
              <a:t> </a:t>
            </a:r>
            <a:r>
              <a:rPr lang="en-GB" sz="2400" dirty="0" err="1">
                <a:latin typeface="Helvetica" pitchFamily="2" charset="0"/>
              </a:rPr>
              <a:t>zwei</a:t>
            </a:r>
            <a:r>
              <a:rPr lang="en-GB" sz="2400" dirty="0">
                <a:latin typeface="Helvetica" pitchFamily="2" charset="0"/>
              </a:rPr>
              <a:t> </a:t>
            </a:r>
            <a:r>
              <a:rPr lang="en-GB" sz="2400" dirty="0" err="1">
                <a:latin typeface="Helvetica" pitchFamily="2" charset="0"/>
              </a:rPr>
              <a:t>selbst</a:t>
            </a:r>
            <a:r>
              <a:rPr lang="en-GB" sz="2400" dirty="0">
                <a:latin typeface="Helvetica" pitchFamily="2" charset="0"/>
              </a:rPr>
              <a:t> </a:t>
            </a:r>
            <a:r>
              <a:rPr lang="en-GB" sz="2400" dirty="0" err="1">
                <a:latin typeface="Helvetica" pitchFamily="2" charset="0"/>
              </a:rPr>
              <a:t>erstellte</a:t>
            </a:r>
            <a:r>
              <a:rPr lang="en-GB" sz="2400" dirty="0">
                <a:latin typeface="Helvetica" pitchFamily="2" charset="0"/>
              </a:rPr>
              <a:t> </a:t>
            </a:r>
            <a:r>
              <a:rPr lang="en-GB" sz="2400" dirty="0" err="1">
                <a:latin typeface="Helvetica" pitchFamily="2" charset="0"/>
              </a:rPr>
              <a:t>Variablen</a:t>
            </a:r>
            <a:r>
              <a:rPr lang="en-GB" sz="2400" dirty="0">
                <a:latin typeface="Helvetica" pitchFamily="2" charset="0"/>
              </a:rPr>
              <a:t> (1/2)</a:t>
            </a:r>
            <a:endParaRPr lang="de-DE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56532F3-A40E-3544-BC28-367FA2E6B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D8D61-E8B6-E041-9D61-71A033DF76C2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1DC7A913-4F53-6346-8764-129A4373C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83768" y="6251510"/>
            <a:ext cx="4081964" cy="365125"/>
          </a:xfrm>
        </p:spPr>
        <p:txBody>
          <a:bodyPr/>
          <a:lstStyle/>
          <a:p>
            <a:endParaRPr lang="de-DE" sz="1400" dirty="0"/>
          </a:p>
        </p:txBody>
      </p:sp>
      <p:sp>
        <p:nvSpPr>
          <p:cNvPr id="8" name="Rechteck 4">
            <a:extLst>
              <a:ext uri="{FF2B5EF4-FFF2-40B4-BE49-F238E27FC236}">
                <a16:creationId xmlns:a16="http://schemas.microsoft.com/office/drawing/2014/main" id="{1D0BF8D9-AC0F-F142-9C26-205384427EA2}"/>
              </a:ext>
            </a:extLst>
          </p:cNvPr>
          <p:cNvSpPr/>
          <p:nvPr/>
        </p:nvSpPr>
        <p:spPr>
          <a:xfrm>
            <a:off x="107505" y="6093296"/>
            <a:ext cx="2232247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E843E8E-C48E-FA49-BD4D-8150A1B5427F}"/>
              </a:ext>
            </a:extLst>
          </p:cNvPr>
          <p:cNvSpPr/>
          <p:nvPr/>
        </p:nvSpPr>
        <p:spPr>
          <a:xfrm>
            <a:off x="4474120" y="3382801"/>
            <a:ext cx="195759" cy="923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/>
              <a:t>https://</a:t>
            </a:r>
            <a:r>
              <a:rPr lang="en-AU" dirty="0" err="1"/>
              <a:t>www.myheimat.de</a:t>
            </a:r>
            <a:r>
              <a:rPr lang="en-AU" dirty="0"/>
              <a:t>/</a:t>
            </a:r>
            <a:r>
              <a:rPr lang="en-AU" dirty="0" err="1"/>
              <a:t>kiel</a:t>
            </a:r>
            <a:r>
              <a:rPr lang="en-AU" dirty="0"/>
              <a:t>/</a:t>
            </a:r>
            <a:r>
              <a:rPr lang="en-AU" dirty="0" err="1"/>
              <a:t>freizeit</a:t>
            </a:r>
            <a:r>
              <a:rPr lang="en-AU" dirty="0"/>
              <a:t>/verkaufsoffene-sonntage-schleswig-holstein-2013-d2476450.html https://</a:t>
            </a:r>
            <a:r>
              <a:rPr lang="en-AU" dirty="0" err="1"/>
              <a:t>kiel-journal.de</a:t>
            </a:r>
            <a:r>
              <a:rPr lang="en-AU" dirty="0"/>
              <a:t>/</a:t>
            </a:r>
            <a:r>
              <a:rPr lang="en-AU" dirty="0" err="1"/>
              <a:t>fruehlingserwachen</a:t>
            </a:r>
            <a:r>
              <a:rPr lang="en-AU" dirty="0"/>
              <a:t>-</a:t>
            </a:r>
            <a:r>
              <a:rPr lang="en-AU" dirty="0" err="1"/>
              <a:t>mit</a:t>
            </a:r>
            <a:r>
              <a:rPr lang="en-AU" dirty="0"/>
              <a:t>-</a:t>
            </a:r>
            <a:r>
              <a:rPr lang="en-AU" dirty="0" err="1"/>
              <a:t>sonntagsoeffnung</a:t>
            </a:r>
            <a:r>
              <a:rPr lang="en-AU" dirty="0"/>
              <a:t>-in-</a:t>
            </a:r>
            <a:r>
              <a:rPr lang="en-AU" dirty="0" err="1"/>
              <a:t>kiel</a:t>
            </a:r>
            <a:r>
              <a:rPr lang="en-AU" dirty="0"/>
              <a:t>/ </a:t>
            </a:r>
          </a:p>
        </p:txBody>
      </p:sp>
    </p:spTree>
    <p:extLst>
      <p:ext uri="{BB962C8B-B14F-4D97-AF65-F5344CB8AC3E}">
        <p14:creationId xmlns:p14="http://schemas.microsoft.com/office/powerpoint/2010/main" val="2625220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5" y="44624"/>
            <a:ext cx="9000999" cy="761999"/>
          </a:xfrm>
        </p:spPr>
        <p:txBody>
          <a:bodyPr anchor="ctr"/>
          <a:lstStyle/>
          <a:p>
            <a:pPr>
              <a:defRPr/>
            </a:pPr>
            <a:r>
              <a:rPr lang="en-GB" sz="2400" dirty="0" err="1">
                <a:latin typeface="Helvetica" pitchFamily="2" charset="0"/>
              </a:rPr>
              <a:t>Balkendiagrammen</a:t>
            </a:r>
            <a:r>
              <a:rPr lang="en-GB" sz="2400" dirty="0">
                <a:latin typeface="Helvetica" pitchFamily="2" charset="0"/>
              </a:rPr>
              <a:t> </a:t>
            </a:r>
            <a:r>
              <a:rPr lang="en-GB" sz="2400" dirty="0" err="1">
                <a:latin typeface="Helvetica" pitchFamily="2" charset="0"/>
              </a:rPr>
              <a:t>mit</a:t>
            </a:r>
            <a:r>
              <a:rPr lang="en-GB" sz="2400" dirty="0">
                <a:latin typeface="Helvetica" pitchFamily="2" charset="0"/>
              </a:rPr>
              <a:t> </a:t>
            </a:r>
            <a:r>
              <a:rPr lang="en-GB" sz="2400" dirty="0" err="1">
                <a:latin typeface="Helvetica" pitchFamily="2" charset="0"/>
              </a:rPr>
              <a:t>Konfidenzintervallen</a:t>
            </a:r>
            <a:r>
              <a:rPr lang="en-GB" sz="2400" dirty="0">
                <a:latin typeface="Helvetica" pitchFamily="2" charset="0"/>
              </a:rPr>
              <a:t> </a:t>
            </a:r>
            <a:r>
              <a:rPr lang="en-GB" sz="2400" dirty="0" err="1">
                <a:latin typeface="Helvetica" pitchFamily="2" charset="0"/>
              </a:rPr>
              <a:t>für</a:t>
            </a:r>
            <a:r>
              <a:rPr lang="en-GB" sz="2400" dirty="0">
                <a:latin typeface="Helvetica" pitchFamily="2" charset="0"/>
              </a:rPr>
              <a:t> </a:t>
            </a:r>
            <a:r>
              <a:rPr lang="en-GB" sz="2400" dirty="0" err="1">
                <a:latin typeface="Helvetica" pitchFamily="2" charset="0"/>
              </a:rPr>
              <a:t>zwei</a:t>
            </a:r>
            <a:r>
              <a:rPr lang="en-GB" sz="2400" dirty="0">
                <a:latin typeface="Helvetica" pitchFamily="2" charset="0"/>
              </a:rPr>
              <a:t> </a:t>
            </a:r>
            <a:r>
              <a:rPr lang="en-GB" sz="2400" dirty="0" err="1">
                <a:latin typeface="Helvetica" pitchFamily="2" charset="0"/>
              </a:rPr>
              <a:t>selbst</a:t>
            </a:r>
            <a:r>
              <a:rPr lang="en-GB" sz="2400" dirty="0">
                <a:latin typeface="Helvetica" pitchFamily="2" charset="0"/>
              </a:rPr>
              <a:t> </a:t>
            </a:r>
            <a:r>
              <a:rPr lang="en-GB" sz="2400" dirty="0" err="1">
                <a:latin typeface="Helvetica" pitchFamily="2" charset="0"/>
              </a:rPr>
              <a:t>erstellte</a:t>
            </a:r>
            <a:r>
              <a:rPr lang="en-GB" sz="2400" dirty="0">
                <a:latin typeface="Helvetica" pitchFamily="2" charset="0"/>
              </a:rPr>
              <a:t> </a:t>
            </a:r>
            <a:r>
              <a:rPr lang="en-GB" sz="2400" dirty="0" err="1">
                <a:latin typeface="Helvetica" pitchFamily="2" charset="0"/>
              </a:rPr>
              <a:t>Variablen</a:t>
            </a:r>
            <a:r>
              <a:rPr lang="en-GB" sz="2400" dirty="0">
                <a:latin typeface="Helvetica" pitchFamily="2" charset="0"/>
              </a:rPr>
              <a:t> (2/2)</a:t>
            </a:r>
            <a:endParaRPr lang="de-DE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56532F3-A40E-3544-BC28-367FA2E6B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D8D61-E8B6-E041-9D61-71A033DF76C2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1DC7A913-4F53-6346-8764-129A4373C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83768" y="6251510"/>
            <a:ext cx="4081964" cy="365125"/>
          </a:xfrm>
        </p:spPr>
        <p:txBody>
          <a:bodyPr/>
          <a:lstStyle/>
          <a:p>
            <a:endParaRPr lang="de-DE" sz="1400" dirty="0"/>
          </a:p>
        </p:txBody>
      </p:sp>
      <p:sp>
        <p:nvSpPr>
          <p:cNvPr id="8" name="Rechteck 4">
            <a:extLst>
              <a:ext uri="{FF2B5EF4-FFF2-40B4-BE49-F238E27FC236}">
                <a16:creationId xmlns:a16="http://schemas.microsoft.com/office/drawing/2014/main" id="{1D0BF8D9-AC0F-F142-9C26-205384427EA2}"/>
              </a:ext>
            </a:extLst>
          </p:cNvPr>
          <p:cNvSpPr/>
          <p:nvPr/>
        </p:nvSpPr>
        <p:spPr>
          <a:xfrm>
            <a:off x="107505" y="6093296"/>
            <a:ext cx="2232247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8179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899592" y="44624"/>
            <a:ext cx="7920880" cy="761999"/>
          </a:xfrm>
        </p:spPr>
        <p:txBody>
          <a:bodyPr anchor="ctr"/>
          <a:lstStyle/>
          <a:p>
            <a:pPr algn="l">
              <a:defRPr/>
            </a:pPr>
            <a:r>
              <a:rPr lang="en-GB" sz="2400" dirty="0" err="1">
                <a:latin typeface="Helvetica" pitchFamily="2" charset="0"/>
              </a:rPr>
              <a:t>Vorstellung</a:t>
            </a:r>
            <a:r>
              <a:rPr lang="en-GB" sz="2400" dirty="0">
                <a:latin typeface="Helvetica" pitchFamily="2" charset="0"/>
              </a:rPr>
              <a:t> des </a:t>
            </a:r>
            <a:r>
              <a:rPr lang="en-GB" sz="2400" dirty="0" err="1">
                <a:latin typeface="Helvetica" pitchFamily="2" charset="0"/>
              </a:rPr>
              <a:t>Datensatzes</a:t>
            </a:r>
            <a:r>
              <a:rPr lang="en-GB" sz="2400" dirty="0">
                <a:latin typeface="Helvetica" pitchFamily="2" charset="0"/>
              </a:rPr>
              <a:t> </a:t>
            </a:r>
            <a:r>
              <a:rPr lang="en-GB" sz="2400" dirty="0" err="1">
                <a:latin typeface="Helvetica" pitchFamily="2" charset="0"/>
              </a:rPr>
              <a:t>mit</a:t>
            </a:r>
            <a:r>
              <a:rPr lang="en-GB" sz="2400" dirty="0">
                <a:latin typeface="Helvetica" pitchFamily="2" charset="0"/>
              </a:rPr>
              <a:t> den </a:t>
            </a:r>
            <a:r>
              <a:rPr lang="en-GB" sz="2400" dirty="0" err="1">
                <a:latin typeface="Helvetica" pitchFamily="2" charset="0"/>
              </a:rPr>
              <a:t>erstellten</a:t>
            </a:r>
            <a:r>
              <a:rPr lang="en-GB" sz="2400" dirty="0">
                <a:latin typeface="Helvetica" pitchFamily="2" charset="0"/>
              </a:rPr>
              <a:t> </a:t>
            </a:r>
            <a:r>
              <a:rPr lang="en-GB" sz="2400" dirty="0" err="1">
                <a:latin typeface="Helvetica" pitchFamily="2" charset="0"/>
              </a:rPr>
              <a:t>Variablen</a:t>
            </a:r>
            <a:endParaRPr lang="de-DE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56532F3-A40E-3544-BC28-367FA2E6B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D8D61-E8B6-E041-9D61-71A033DF76C2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1DC7A913-4F53-6346-8764-129A4373C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83768" y="6251510"/>
            <a:ext cx="4081964" cy="365125"/>
          </a:xfrm>
        </p:spPr>
        <p:txBody>
          <a:bodyPr/>
          <a:lstStyle/>
          <a:p>
            <a:endParaRPr lang="de-DE" sz="1400" dirty="0"/>
          </a:p>
        </p:txBody>
      </p:sp>
      <p:sp>
        <p:nvSpPr>
          <p:cNvPr id="7" name="Textfeld 4">
            <a:extLst>
              <a:ext uri="{FF2B5EF4-FFF2-40B4-BE49-F238E27FC236}">
                <a16:creationId xmlns:a16="http://schemas.microsoft.com/office/drawing/2014/main" id="{8DE71830-88E7-054E-8BFB-849948AF38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546" y="387082"/>
            <a:ext cx="8771931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endParaRPr lang="en-GB" sz="2000" b="1" dirty="0">
              <a:latin typeface="+mn-lt"/>
            </a:endParaRPr>
          </a:p>
          <a:p>
            <a:pPr eaLnBrk="1" hangingPunct="1"/>
            <a:endParaRPr lang="en-GB" sz="2000" b="1" dirty="0">
              <a:latin typeface="+mn-lt"/>
            </a:endParaRPr>
          </a:p>
          <a:p>
            <a:pPr eaLnBrk="1" hangingPunct="1"/>
            <a:endParaRPr lang="en-GB" dirty="0"/>
          </a:p>
        </p:txBody>
      </p:sp>
      <p:sp>
        <p:nvSpPr>
          <p:cNvPr id="8" name="Rechteck 4">
            <a:extLst>
              <a:ext uri="{FF2B5EF4-FFF2-40B4-BE49-F238E27FC236}">
                <a16:creationId xmlns:a16="http://schemas.microsoft.com/office/drawing/2014/main" id="{1D0BF8D9-AC0F-F142-9C26-205384427EA2}"/>
              </a:ext>
            </a:extLst>
          </p:cNvPr>
          <p:cNvSpPr/>
          <p:nvPr/>
        </p:nvSpPr>
        <p:spPr>
          <a:xfrm>
            <a:off x="107505" y="6093296"/>
            <a:ext cx="2232247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DB4343F-2C54-5947-9259-FB739403881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825"/>
          <a:stretch/>
        </p:blipFill>
        <p:spPr>
          <a:xfrm>
            <a:off x="610461" y="1917664"/>
            <a:ext cx="1080000" cy="132466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EA5F36D-72BD-584D-8311-972828B1916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15" r="16411"/>
          <a:stretch/>
        </p:blipFill>
        <p:spPr>
          <a:xfrm>
            <a:off x="193546" y="3720271"/>
            <a:ext cx="5222059" cy="128101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247FF7D-C5EF-D842-A26A-D12476A1680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236"/>
          <a:stretch/>
        </p:blipFill>
        <p:spPr>
          <a:xfrm>
            <a:off x="2017696" y="1934942"/>
            <a:ext cx="1080000" cy="135648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EDC3887-D0C6-F64E-92FE-D3872E96791D}"/>
              </a:ext>
            </a:extLst>
          </p:cNvPr>
          <p:cNvSpPr txBox="1"/>
          <p:nvPr/>
        </p:nvSpPr>
        <p:spPr>
          <a:xfrm>
            <a:off x="-98391" y="846961"/>
            <a:ext cx="21721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 err="1">
                <a:latin typeface="Helvetica" pitchFamily="2" charset="0"/>
              </a:rPr>
              <a:t>Frühling</a:t>
            </a:r>
            <a:r>
              <a:rPr lang="en-GB" sz="1600" dirty="0">
                <a:latin typeface="Helvetica" pitchFamily="2" charset="0"/>
              </a:rPr>
              <a:t>, Sommer, Herbst, Winter</a:t>
            </a:r>
            <a:endParaRPr lang="en-AU" sz="1600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0339DF2-FE54-CA46-9B85-314B76C8F2C2}"/>
              </a:ext>
            </a:extLst>
          </p:cNvPr>
          <p:cNvCxnSpPr>
            <a:cxnSpLocks/>
          </p:cNvCxnSpPr>
          <p:nvPr/>
        </p:nvCxnSpPr>
        <p:spPr>
          <a:xfrm flipH="1" flipV="1">
            <a:off x="899593" y="1358161"/>
            <a:ext cx="216023" cy="4680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911F1E8-D2F7-A048-BB8A-84B72A409B9E}"/>
              </a:ext>
            </a:extLst>
          </p:cNvPr>
          <p:cNvCxnSpPr>
            <a:cxnSpLocks/>
          </p:cNvCxnSpPr>
          <p:nvPr/>
        </p:nvCxnSpPr>
        <p:spPr>
          <a:xfrm flipV="1">
            <a:off x="2796935" y="1304846"/>
            <a:ext cx="2" cy="4300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62A9974-3EC3-0A40-A5F3-19748A7A491A}"/>
              </a:ext>
            </a:extLst>
          </p:cNvPr>
          <p:cNvSpPr txBox="1"/>
          <p:nvPr/>
        </p:nvSpPr>
        <p:spPr>
          <a:xfrm>
            <a:off x="2167053" y="921644"/>
            <a:ext cx="13086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err="1">
                <a:latin typeface="Helvetica" pitchFamily="2" charset="0"/>
              </a:rPr>
              <a:t>Schulferien</a:t>
            </a:r>
            <a:endParaRPr lang="en-AU" sz="16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338EFB4-A53F-7F48-8F24-88E24404FF14}"/>
              </a:ext>
            </a:extLst>
          </p:cNvPr>
          <p:cNvSpPr txBox="1"/>
          <p:nvPr/>
        </p:nvSpPr>
        <p:spPr>
          <a:xfrm>
            <a:off x="3727430" y="917237"/>
            <a:ext cx="10502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err="1">
                <a:latin typeface="Helvetica" pitchFamily="2" charset="0"/>
              </a:rPr>
              <a:t>Feiertage</a:t>
            </a:r>
            <a:endParaRPr lang="en-GB" sz="1600" dirty="0">
              <a:latin typeface="Helvetica" pitchFamily="2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5F932BC-3523-8B45-B779-3EE7184E2674}"/>
              </a:ext>
            </a:extLst>
          </p:cNvPr>
          <p:cNvSpPr/>
          <p:nvPr/>
        </p:nvSpPr>
        <p:spPr>
          <a:xfrm>
            <a:off x="899592" y="5487251"/>
            <a:ext cx="311174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600" dirty="0" err="1">
                <a:latin typeface="Helvetica" pitchFamily="2" charset="0"/>
              </a:rPr>
              <a:t>Bäcker</a:t>
            </a:r>
            <a:r>
              <a:rPr lang="en-GB" sz="1600" dirty="0">
                <a:latin typeface="Helvetica" pitchFamily="2" charset="0"/>
              </a:rPr>
              <a:t> hat </a:t>
            </a:r>
            <a:r>
              <a:rPr lang="en-GB" sz="1400" dirty="0" err="1">
                <a:latin typeface="Helvetica" pitchFamily="2" charset="0"/>
              </a:rPr>
              <a:t>geschlossen</a:t>
            </a:r>
            <a:r>
              <a:rPr lang="en-GB" sz="1600" dirty="0">
                <a:latin typeface="Helvetica" pitchFamily="2" charset="0"/>
              </a:rPr>
              <a:t> (“</a:t>
            </a:r>
            <a:r>
              <a:rPr lang="en-GB" sz="1600" dirty="0" err="1">
                <a:latin typeface="Helvetica" pitchFamily="2" charset="0"/>
              </a:rPr>
              <a:t>dayoff</a:t>
            </a:r>
            <a:r>
              <a:rPr lang="en-GB" sz="1600" dirty="0">
                <a:latin typeface="Helvetica" pitchFamily="2" charset="0"/>
              </a:rPr>
              <a:t>”)</a:t>
            </a:r>
            <a:endParaRPr lang="en-AU" sz="1600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EB00854-6FCD-3847-A6A7-67C34F1CBD44}"/>
              </a:ext>
            </a:extLst>
          </p:cNvPr>
          <p:cNvCxnSpPr>
            <a:cxnSpLocks/>
          </p:cNvCxnSpPr>
          <p:nvPr/>
        </p:nvCxnSpPr>
        <p:spPr>
          <a:xfrm flipH="1">
            <a:off x="2483768" y="5091921"/>
            <a:ext cx="73928" cy="4136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6A089B3-CA6E-7247-A3B2-08FDF6574FA3}"/>
              </a:ext>
            </a:extLst>
          </p:cNvPr>
          <p:cNvSpPr txBox="1"/>
          <p:nvPr/>
        </p:nvSpPr>
        <p:spPr>
          <a:xfrm>
            <a:off x="5576975" y="5416850"/>
            <a:ext cx="31502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 err="1">
                <a:latin typeface="Helvetica" pitchFamily="2" charset="0"/>
              </a:rPr>
              <a:t>Verlängertes</a:t>
            </a:r>
            <a:r>
              <a:rPr lang="en-GB" sz="1600" dirty="0">
                <a:latin typeface="Helvetica" pitchFamily="2" charset="0"/>
              </a:rPr>
              <a:t> </a:t>
            </a:r>
            <a:r>
              <a:rPr lang="en-GB" sz="1600" dirty="0" err="1">
                <a:latin typeface="Helvetica" pitchFamily="2" charset="0"/>
              </a:rPr>
              <a:t>Wochenende</a:t>
            </a:r>
            <a:r>
              <a:rPr lang="en-GB" sz="1600" dirty="0">
                <a:latin typeface="Helvetica" pitchFamily="2" charset="0"/>
              </a:rPr>
              <a:t> 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FD8C7EE-7485-C74A-9093-EA275A96629C}"/>
              </a:ext>
            </a:extLst>
          </p:cNvPr>
          <p:cNvCxnSpPr>
            <a:cxnSpLocks/>
          </p:cNvCxnSpPr>
          <p:nvPr/>
        </p:nvCxnSpPr>
        <p:spPr>
          <a:xfrm flipV="1">
            <a:off x="4318480" y="1308196"/>
            <a:ext cx="1" cy="4752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854B4BF-B2A8-A645-A9A3-1E939FC3EE13}"/>
              </a:ext>
            </a:extLst>
          </p:cNvPr>
          <p:cNvSpPr txBox="1"/>
          <p:nvPr/>
        </p:nvSpPr>
        <p:spPr>
          <a:xfrm>
            <a:off x="5205196" y="908910"/>
            <a:ext cx="11440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latin typeface="Helvetica" pitchFamily="2" charset="0"/>
              </a:rPr>
              <a:t>Silvester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1478FA3-0F5D-0B4B-B89A-894EBAEEFF84}"/>
              </a:ext>
            </a:extLst>
          </p:cNvPr>
          <p:cNvCxnSpPr>
            <a:cxnSpLocks/>
          </p:cNvCxnSpPr>
          <p:nvPr/>
        </p:nvCxnSpPr>
        <p:spPr>
          <a:xfrm flipV="1">
            <a:off x="5571565" y="1308196"/>
            <a:ext cx="1" cy="4752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5" name="Picture 34">
            <a:extLst>
              <a:ext uri="{FF2B5EF4-FFF2-40B4-BE49-F238E27FC236}">
                <a16:creationId xmlns:a16="http://schemas.microsoft.com/office/drawing/2014/main" id="{D903D305-D236-1F40-9280-1588E46E414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37"/>
          <a:stretch/>
        </p:blipFill>
        <p:spPr>
          <a:xfrm>
            <a:off x="5670177" y="3720271"/>
            <a:ext cx="3150295" cy="1312615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DD2E1753-2CDF-8449-93A5-CB8E1A0ECA4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2497"/>
          <a:stretch/>
        </p:blipFill>
        <p:spPr>
          <a:xfrm>
            <a:off x="3530676" y="1948815"/>
            <a:ext cx="934056" cy="1440000"/>
          </a:xfrm>
          <a:prstGeom prst="rect">
            <a:avLst/>
          </a:prstGeom>
        </p:spPr>
      </p:pic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5BD48B7-71AF-7D40-87C9-A2A05258D37F}"/>
              </a:ext>
            </a:extLst>
          </p:cNvPr>
          <p:cNvCxnSpPr>
            <a:cxnSpLocks/>
          </p:cNvCxnSpPr>
          <p:nvPr/>
        </p:nvCxnSpPr>
        <p:spPr>
          <a:xfrm>
            <a:off x="7353528" y="5026650"/>
            <a:ext cx="170800" cy="390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1" name="Picture 40">
            <a:extLst>
              <a:ext uri="{FF2B5EF4-FFF2-40B4-BE49-F238E27FC236}">
                <a16:creationId xmlns:a16="http://schemas.microsoft.com/office/drawing/2014/main" id="{DC10728F-E828-2446-983E-786808CE90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3407" y="1946062"/>
            <a:ext cx="977777" cy="1440000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3794A9FE-7DFE-D849-8FCE-BC4B7D0FA836}"/>
              </a:ext>
            </a:extLst>
          </p:cNvPr>
          <p:cNvSpPr txBox="1"/>
          <p:nvPr/>
        </p:nvSpPr>
        <p:spPr>
          <a:xfrm>
            <a:off x="8048489" y="914843"/>
            <a:ext cx="11440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 err="1">
                <a:latin typeface="Helvetica" pitchFamily="2" charset="0"/>
              </a:rPr>
              <a:t>KiWo</a:t>
            </a:r>
            <a:endParaRPr lang="en-GB" sz="1600" dirty="0">
              <a:latin typeface="Helvetica" pitchFamily="2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3A15709-701E-EB4A-927E-330301EABCAC}"/>
              </a:ext>
            </a:extLst>
          </p:cNvPr>
          <p:cNvSpPr txBox="1"/>
          <p:nvPr/>
        </p:nvSpPr>
        <p:spPr>
          <a:xfrm>
            <a:off x="6513309" y="932410"/>
            <a:ext cx="11440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latin typeface="Helvetica" pitchFamily="2" charset="0"/>
              </a:rPr>
              <a:t>Monat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E7279EA7-C284-C645-A114-8DDBDC073A7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62"/>
          <a:stretch/>
        </p:blipFill>
        <p:spPr>
          <a:xfrm>
            <a:off x="7687936" y="1933857"/>
            <a:ext cx="1207018" cy="1442717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DA5927E9-DDF6-9141-8E64-F18FEBB05F8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0794" y="1915864"/>
            <a:ext cx="908134" cy="1500395"/>
          </a:xfrm>
          <a:prstGeom prst="rect">
            <a:avLst/>
          </a:prstGeom>
        </p:spPr>
      </p:pic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D8E8A35-3D4C-4C4E-BA08-2178157FAC95}"/>
              </a:ext>
            </a:extLst>
          </p:cNvPr>
          <p:cNvCxnSpPr>
            <a:cxnSpLocks/>
          </p:cNvCxnSpPr>
          <p:nvPr/>
        </p:nvCxnSpPr>
        <p:spPr>
          <a:xfrm flipV="1">
            <a:off x="7022733" y="1241862"/>
            <a:ext cx="1" cy="4752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03E85FC-9A05-F34B-A15E-145B89F6DAB8}"/>
              </a:ext>
            </a:extLst>
          </p:cNvPr>
          <p:cNvCxnSpPr>
            <a:cxnSpLocks/>
          </p:cNvCxnSpPr>
          <p:nvPr/>
        </p:nvCxnSpPr>
        <p:spPr>
          <a:xfrm flipV="1">
            <a:off x="8386934" y="1288531"/>
            <a:ext cx="241799" cy="4430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0370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899592" y="44624"/>
            <a:ext cx="7920880" cy="761999"/>
          </a:xfrm>
        </p:spPr>
        <p:txBody>
          <a:bodyPr anchor="ctr"/>
          <a:lstStyle/>
          <a:p>
            <a:pPr algn="l">
              <a:defRPr/>
            </a:pPr>
            <a:r>
              <a:rPr lang="en-GB" sz="2400" dirty="0" err="1">
                <a:latin typeface="Helvetica" pitchFamily="2" charset="0"/>
              </a:rPr>
              <a:t>Vorstellung</a:t>
            </a:r>
            <a:r>
              <a:rPr lang="en-GB" sz="2400" dirty="0">
                <a:latin typeface="Helvetica" pitchFamily="2" charset="0"/>
              </a:rPr>
              <a:t> des </a:t>
            </a:r>
            <a:r>
              <a:rPr lang="en-GB" sz="2400" dirty="0" err="1">
                <a:latin typeface="Helvetica" pitchFamily="2" charset="0"/>
              </a:rPr>
              <a:t>Datensatzes</a:t>
            </a:r>
            <a:r>
              <a:rPr lang="en-GB" sz="2400" dirty="0">
                <a:latin typeface="Helvetica" pitchFamily="2" charset="0"/>
              </a:rPr>
              <a:t> </a:t>
            </a:r>
            <a:r>
              <a:rPr lang="en-GB" sz="2400" dirty="0" err="1">
                <a:latin typeface="Helvetica" pitchFamily="2" charset="0"/>
              </a:rPr>
              <a:t>mit</a:t>
            </a:r>
            <a:r>
              <a:rPr lang="en-GB" sz="2400" dirty="0">
                <a:latin typeface="Helvetica" pitchFamily="2" charset="0"/>
              </a:rPr>
              <a:t> den </a:t>
            </a:r>
            <a:r>
              <a:rPr lang="en-GB" sz="2400" dirty="0" err="1">
                <a:latin typeface="Helvetica" pitchFamily="2" charset="0"/>
              </a:rPr>
              <a:t>erstellten</a:t>
            </a:r>
            <a:r>
              <a:rPr lang="en-GB" sz="2400" dirty="0">
                <a:latin typeface="Helvetica" pitchFamily="2" charset="0"/>
              </a:rPr>
              <a:t> </a:t>
            </a:r>
            <a:r>
              <a:rPr lang="en-GB" sz="2400" dirty="0" err="1">
                <a:latin typeface="Helvetica" pitchFamily="2" charset="0"/>
              </a:rPr>
              <a:t>Variablen</a:t>
            </a:r>
            <a:endParaRPr lang="de-DE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56532F3-A40E-3544-BC28-367FA2E6B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D8D61-E8B6-E041-9D61-71A033DF76C2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1DC7A913-4F53-6346-8764-129A4373C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83768" y="6251510"/>
            <a:ext cx="4081964" cy="365125"/>
          </a:xfrm>
        </p:spPr>
        <p:txBody>
          <a:bodyPr/>
          <a:lstStyle/>
          <a:p>
            <a:endParaRPr lang="de-DE" sz="1400" dirty="0"/>
          </a:p>
        </p:txBody>
      </p:sp>
      <p:sp>
        <p:nvSpPr>
          <p:cNvPr id="7" name="Textfeld 4">
            <a:extLst>
              <a:ext uri="{FF2B5EF4-FFF2-40B4-BE49-F238E27FC236}">
                <a16:creationId xmlns:a16="http://schemas.microsoft.com/office/drawing/2014/main" id="{8DE71830-88E7-054E-8BFB-849948AF38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360338"/>
            <a:ext cx="8771931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mv="urn:schemas-microsoft-com:mac:vml" xmlns:mc="http://schemas.openxmlformats.org/markup-compatibility/2006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endParaRPr lang="en-GB" sz="2000" b="1" dirty="0">
              <a:latin typeface="+mn-lt"/>
            </a:endParaRPr>
          </a:p>
          <a:p>
            <a:pPr eaLnBrk="1" hangingPunct="1"/>
            <a:endParaRPr lang="en-GB" sz="2000" b="1" dirty="0">
              <a:latin typeface="+mn-lt"/>
            </a:endParaRPr>
          </a:p>
          <a:p>
            <a:pPr eaLnBrk="1" hangingPunct="1"/>
            <a:endParaRPr lang="en-GB" dirty="0"/>
          </a:p>
        </p:txBody>
      </p:sp>
      <p:sp>
        <p:nvSpPr>
          <p:cNvPr id="8" name="Rechteck 4">
            <a:extLst>
              <a:ext uri="{FF2B5EF4-FFF2-40B4-BE49-F238E27FC236}">
                <a16:creationId xmlns:a16="http://schemas.microsoft.com/office/drawing/2014/main" id="{1D0BF8D9-AC0F-F142-9C26-205384427EA2}"/>
              </a:ext>
            </a:extLst>
          </p:cNvPr>
          <p:cNvSpPr/>
          <p:nvPr/>
        </p:nvSpPr>
        <p:spPr>
          <a:xfrm>
            <a:off x="107505" y="6093296"/>
            <a:ext cx="2232247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D40E1D-E31D-0945-8902-AF75A886B6E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6884"/>
          <a:stretch/>
        </p:blipFill>
        <p:spPr>
          <a:xfrm>
            <a:off x="1547664" y="2521231"/>
            <a:ext cx="4411995" cy="143212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89FBB17-4501-DD4D-B472-D24C1A9A2260}"/>
              </a:ext>
            </a:extLst>
          </p:cNvPr>
          <p:cNvSpPr/>
          <p:nvPr/>
        </p:nvSpPr>
        <p:spPr>
          <a:xfrm>
            <a:off x="171118" y="876228"/>
            <a:ext cx="237629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GB" sz="1600" dirty="0" err="1">
                <a:latin typeface="Helvetica" pitchFamily="2" charset="0"/>
              </a:rPr>
              <a:t>Eisig</a:t>
            </a:r>
            <a:r>
              <a:rPr lang="en-GB" sz="1600" dirty="0">
                <a:latin typeface="Helvetica" pitchFamily="2" charset="0"/>
              </a:rPr>
              <a:t> (&lt;0), </a:t>
            </a:r>
            <a:r>
              <a:rPr lang="en-GB" sz="1600" dirty="0" err="1">
                <a:latin typeface="Helvetica" pitchFamily="2" charset="0"/>
              </a:rPr>
              <a:t>kalt</a:t>
            </a:r>
            <a:r>
              <a:rPr lang="en-GB" sz="1600" dirty="0">
                <a:latin typeface="Helvetica" pitchFamily="2" charset="0"/>
              </a:rPr>
              <a:t> (01-10), </a:t>
            </a:r>
            <a:r>
              <a:rPr lang="en-GB" sz="1600" dirty="0" err="1">
                <a:latin typeface="Helvetica" pitchFamily="2" charset="0"/>
              </a:rPr>
              <a:t>moderat</a:t>
            </a:r>
            <a:r>
              <a:rPr lang="en-GB" sz="1600" dirty="0">
                <a:latin typeface="Helvetica" pitchFamily="2" charset="0"/>
              </a:rPr>
              <a:t> (11-20), </a:t>
            </a:r>
            <a:r>
              <a:rPr lang="en-GB" sz="1600" dirty="0" err="1">
                <a:latin typeface="Helvetica" pitchFamily="2" charset="0"/>
              </a:rPr>
              <a:t>sommerlich</a:t>
            </a:r>
            <a:r>
              <a:rPr lang="en-GB" sz="1600" dirty="0">
                <a:latin typeface="Helvetica" pitchFamily="2" charset="0"/>
              </a:rPr>
              <a:t> (21-30), </a:t>
            </a:r>
            <a:r>
              <a:rPr lang="en-GB" sz="1600" dirty="0" err="1">
                <a:latin typeface="Helvetica" pitchFamily="2" charset="0"/>
              </a:rPr>
              <a:t>heiß</a:t>
            </a:r>
            <a:r>
              <a:rPr lang="en-GB" sz="1600" dirty="0">
                <a:latin typeface="Helvetica" pitchFamily="2" charset="0"/>
              </a:rPr>
              <a:t> (&gt;31)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C6EB4C-AB82-7244-A860-40CC8638F0E6}"/>
              </a:ext>
            </a:extLst>
          </p:cNvPr>
          <p:cNvSpPr/>
          <p:nvPr/>
        </p:nvSpPr>
        <p:spPr>
          <a:xfrm>
            <a:off x="3930067" y="1159478"/>
            <a:ext cx="2286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GB" sz="1600" dirty="0">
                <a:latin typeface="Helvetica" pitchFamily="2" charset="0"/>
              </a:rPr>
              <a:t>Regen und Ende</a:t>
            </a:r>
            <a:endParaRPr lang="en-GB" sz="1600" dirty="0">
              <a:solidFill>
                <a:srgbClr val="FF0000"/>
              </a:solidFill>
              <a:latin typeface="Helvetica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FA687F8-068D-D24F-82A9-405D3113CF73}"/>
              </a:ext>
            </a:extLst>
          </p:cNvPr>
          <p:cNvSpPr/>
          <p:nvPr/>
        </p:nvSpPr>
        <p:spPr>
          <a:xfrm>
            <a:off x="2742332" y="910151"/>
            <a:ext cx="1187735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GB" sz="1600" dirty="0" err="1">
                <a:latin typeface="Helvetica" pitchFamily="2" charset="0"/>
              </a:rPr>
              <a:t>Brise</a:t>
            </a:r>
            <a:r>
              <a:rPr lang="en-GB" sz="1600" dirty="0">
                <a:latin typeface="Helvetica" pitchFamily="2" charset="0"/>
              </a:rPr>
              <a:t>, </a:t>
            </a:r>
          </a:p>
          <a:p>
            <a:pPr marL="0" lvl="1"/>
            <a:r>
              <a:rPr lang="en-GB" sz="1600" dirty="0">
                <a:latin typeface="Helvetica" pitchFamily="2" charset="0"/>
              </a:rPr>
              <a:t>Wind und</a:t>
            </a:r>
          </a:p>
          <a:p>
            <a:pPr marL="0" lvl="1"/>
            <a:r>
              <a:rPr lang="en-GB" sz="1600" dirty="0">
                <a:latin typeface="Helvetica" pitchFamily="2" charset="0"/>
              </a:rPr>
              <a:t>Sturm</a:t>
            </a:r>
            <a:endParaRPr lang="en-GB" sz="1600" dirty="0">
              <a:solidFill>
                <a:srgbClr val="FF0000"/>
              </a:solidFill>
              <a:latin typeface="Helvetica" pitchFamily="2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F007467-3DFF-2C42-BF59-DDF4E3D5A538}"/>
              </a:ext>
            </a:extLst>
          </p:cNvPr>
          <p:cNvCxnSpPr>
            <a:cxnSpLocks/>
          </p:cNvCxnSpPr>
          <p:nvPr/>
        </p:nvCxnSpPr>
        <p:spPr>
          <a:xfrm flipH="1" flipV="1">
            <a:off x="1251253" y="1800522"/>
            <a:ext cx="216023" cy="4680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48FE078-FE21-0344-91E2-2A6F54EDA6B0}"/>
              </a:ext>
            </a:extLst>
          </p:cNvPr>
          <p:cNvCxnSpPr>
            <a:cxnSpLocks/>
          </p:cNvCxnSpPr>
          <p:nvPr/>
        </p:nvCxnSpPr>
        <p:spPr>
          <a:xfrm flipV="1">
            <a:off x="3306493" y="1875453"/>
            <a:ext cx="54210" cy="4182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4870723-377A-2B45-A8E6-F9EDAF27764E}"/>
              </a:ext>
            </a:extLst>
          </p:cNvPr>
          <p:cNvCxnSpPr>
            <a:cxnSpLocks/>
          </p:cNvCxnSpPr>
          <p:nvPr/>
        </p:nvCxnSpPr>
        <p:spPr>
          <a:xfrm flipV="1">
            <a:off x="5254131" y="1817367"/>
            <a:ext cx="54210" cy="4182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22824AE8-4646-D94E-BE96-789E1898131E}"/>
              </a:ext>
            </a:extLst>
          </p:cNvPr>
          <p:cNvSpPr/>
          <p:nvPr/>
        </p:nvSpPr>
        <p:spPr>
          <a:xfrm>
            <a:off x="6188052" y="986370"/>
            <a:ext cx="2286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GB" sz="1600" dirty="0" err="1">
                <a:latin typeface="Helvetica" pitchFamily="2" charset="0"/>
              </a:rPr>
              <a:t>Abweichung</a:t>
            </a:r>
            <a:r>
              <a:rPr lang="en-GB" sz="1600" dirty="0">
                <a:latin typeface="Helvetica" pitchFamily="2" charset="0"/>
              </a:rPr>
              <a:t> der </a:t>
            </a:r>
            <a:r>
              <a:rPr lang="en-GB" sz="1600" dirty="0" err="1">
                <a:latin typeface="Helvetica" pitchFamily="2" charset="0"/>
              </a:rPr>
              <a:t>durchschnittlichen</a:t>
            </a:r>
            <a:r>
              <a:rPr lang="en-GB" sz="1600" dirty="0">
                <a:latin typeface="Helvetica" pitchFamily="2" charset="0"/>
              </a:rPr>
              <a:t> </a:t>
            </a:r>
            <a:r>
              <a:rPr lang="en-GB" sz="1600" dirty="0" err="1">
                <a:latin typeface="Helvetica" pitchFamily="2" charset="0"/>
              </a:rPr>
              <a:t>Monatstemperatur</a:t>
            </a:r>
            <a:endParaRPr lang="en-GB" sz="1600" dirty="0">
              <a:solidFill>
                <a:srgbClr val="FF0000"/>
              </a:solidFill>
              <a:latin typeface="Helvetica" pitchFamily="2" charset="0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C0C73EB-EA17-F445-A9CC-13BD2311D77D}"/>
              </a:ext>
            </a:extLst>
          </p:cNvPr>
          <p:cNvCxnSpPr>
            <a:cxnSpLocks/>
          </p:cNvCxnSpPr>
          <p:nvPr/>
        </p:nvCxnSpPr>
        <p:spPr>
          <a:xfrm flipV="1">
            <a:off x="6787284" y="1912780"/>
            <a:ext cx="54210" cy="4182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90358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44624"/>
            <a:ext cx="8676456" cy="761999"/>
          </a:xfrm>
        </p:spPr>
        <p:txBody>
          <a:bodyPr anchor="ctr"/>
          <a:lstStyle/>
          <a:p>
            <a:r>
              <a:rPr lang="en-GB" sz="2400" dirty="0" err="1">
                <a:latin typeface="Helvetica" pitchFamily="2" charset="0"/>
              </a:rPr>
              <a:t>Ergebnisse</a:t>
            </a:r>
            <a:r>
              <a:rPr lang="en-GB" sz="2400" dirty="0">
                <a:latin typeface="Helvetica" pitchFamily="2" charset="0"/>
              </a:rPr>
              <a:t> der </a:t>
            </a:r>
            <a:r>
              <a:rPr lang="en-GB" sz="2400" dirty="0" err="1">
                <a:latin typeface="Helvetica" pitchFamily="2" charset="0"/>
              </a:rPr>
              <a:t>Schätzung</a:t>
            </a:r>
            <a:r>
              <a:rPr lang="en-GB" sz="2400" dirty="0">
                <a:latin typeface="Helvetica" pitchFamily="2" charset="0"/>
              </a:rPr>
              <a:t> </a:t>
            </a:r>
            <a:r>
              <a:rPr lang="en-GB" sz="2400" dirty="0" err="1">
                <a:latin typeface="Helvetica" pitchFamily="2" charset="0"/>
              </a:rPr>
              <a:t>einer</a:t>
            </a:r>
            <a:r>
              <a:rPr lang="en-GB" sz="2400" dirty="0">
                <a:latin typeface="Helvetica" pitchFamily="2" charset="0"/>
              </a:rPr>
              <a:t> SVM </a:t>
            </a:r>
            <a:br>
              <a:rPr lang="en-GB" sz="2400" dirty="0">
                <a:latin typeface="Helvetica" pitchFamily="2" charset="0"/>
              </a:rPr>
            </a:br>
            <a:r>
              <a:rPr lang="en-GB" sz="2400" dirty="0">
                <a:latin typeface="Helvetica" pitchFamily="2" charset="0"/>
              </a:rPr>
              <a:t>(MAPE je </a:t>
            </a:r>
            <a:r>
              <a:rPr lang="en-GB" sz="2400" dirty="0" err="1">
                <a:latin typeface="Helvetica" pitchFamily="2" charset="0"/>
              </a:rPr>
              <a:t>Warengruppe</a:t>
            </a:r>
            <a:r>
              <a:rPr lang="en-GB" sz="2400" dirty="0">
                <a:latin typeface="Helvetica" pitchFamily="2" charset="0"/>
              </a:rPr>
              <a:t> und </a:t>
            </a:r>
            <a:r>
              <a:rPr lang="en-GB" sz="2400" dirty="0" err="1">
                <a:latin typeface="Helvetica" pitchFamily="2" charset="0"/>
              </a:rPr>
              <a:t>Warengruppenumsätze</a:t>
            </a:r>
            <a:r>
              <a:rPr lang="en-GB" sz="2400" dirty="0">
                <a:latin typeface="Helvetica" pitchFamily="2" charset="0"/>
              </a:rPr>
              <a:t>)</a:t>
            </a:r>
            <a:endParaRPr lang="en-GB" dirty="0">
              <a:latin typeface="Helvetica" pitchFamily="2" charset="0"/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56532F3-A40E-3544-BC28-367FA2E6B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D8D61-E8B6-E041-9D61-71A033DF76C2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1DC7A913-4F53-6346-8764-129A4373C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83768" y="6251510"/>
            <a:ext cx="4081964" cy="365125"/>
          </a:xfrm>
        </p:spPr>
        <p:txBody>
          <a:bodyPr/>
          <a:lstStyle/>
          <a:p>
            <a:endParaRPr lang="de-DE" sz="1400" dirty="0"/>
          </a:p>
        </p:txBody>
      </p:sp>
      <p:sp>
        <p:nvSpPr>
          <p:cNvPr id="8" name="Rechteck 4">
            <a:extLst>
              <a:ext uri="{FF2B5EF4-FFF2-40B4-BE49-F238E27FC236}">
                <a16:creationId xmlns:a16="http://schemas.microsoft.com/office/drawing/2014/main" id="{1D0BF8D9-AC0F-F142-9C26-205384427EA2}"/>
              </a:ext>
            </a:extLst>
          </p:cNvPr>
          <p:cNvSpPr/>
          <p:nvPr/>
        </p:nvSpPr>
        <p:spPr>
          <a:xfrm>
            <a:off x="107505" y="6093296"/>
            <a:ext cx="2232247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4246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44624"/>
            <a:ext cx="8676456" cy="761999"/>
          </a:xfrm>
        </p:spPr>
        <p:txBody>
          <a:bodyPr anchor="ctr"/>
          <a:lstStyle/>
          <a:p>
            <a:r>
              <a:rPr lang="en-GB" sz="2400" dirty="0" err="1">
                <a:latin typeface="Helvetica" pitchFamily="2" charset="0"/>
              </a:rPr>
              <a:t>Ergebnisse</a:t>
            </a:r>
            <a:r>
              <a:rPr lang="en-GB" sz="2400" dirty="0">
                <a:latin typeface="Helvetica" pitchFamily="2" charset="0"/>
              </a:rPr>
              <a:t> der </a:t>
            </a:r>
            <a:r>
              <a:rPr lang="en-GB" sz="2400" dirty="0" err="1">
                <a:latin typeface="Helvetica" pitchFamily="2" charset="0"/>
              </a:rPr>
              <a:t>Schätzung</a:t>
            </a:r>
            <a:r>
              <a:rPr lang="en-GB" sz="2400" dirty="0">
                <a:latin typeface="Helvetica" pitchFamily="2" charset="0"/>
              </a:rPr>
              <a:t> </a:t>
            </a:r>
            <a:r>
              <a:rPr lang="en-GB" sz="2400" dirty="0" err="1">
                <a:latin typeface="Helvetica" pitchFamily="2" charset="0"/>
              </a:rPr>
              <a:t>einer</a:t>
            </a:r>
            <a:r>
              <a:rPr lang="en-GB" sz="2400" dirty="0">
                <a:latin typeface="Helvetica" pitchFamily="2" charset="0"/>
              </a:rPr>
              <a:t> SVM</a:t>
            </a:r>
            <a:br>
              <a:rPr lang="en-GB" sz="2400" dirty="0">
                <a:latin typeface="Helvetica" pitchFamily="2" charset="0"/>
              </a:rPr>
            </a:br>
            <a:r>
              <a:rPr lang="en-GB" sz="2400" dirty="0">
                <a:latin typeface="Helvetica" pitchFamily="2" charset="0"/>
              </a:rPr>
              <a:t> (</a:t>
            </a:r>
            <a:r>
              <a:rPr lang="en-GB" sz="2400" dirty="0" err="1">
                <a:latin typeface="Helvetica" pitchFamily="2" charset="0"/>
              </a:rPr>
              <a:t>Vorhersage</a:t>
            </a:r>
            <a:r>
              <a:rPr lang="en-GB" sz="2400" dirty="0">
                <a:latin typeface="Helvetica" pitchFamily="2" charset="0"/>
              </a:rPr>
              <a:t> </a:t>
            </a:r>
            <a:r>
              <a:rPr lang="en-GB" sz="2400" dirty="0" err="1">
                <a:latin typeface="Helvetica" pitchFamily="2" charset="0"/>
              </a:rPr>
              <a:t>für</a:t>
            </a:r>
            <a:r>
              <a:rPr lang="en-GB" sz="2400" dirty="0">
                <a:latin typeface="Helvetica" pitchFamily="2" charset="0"/>
              </a:rPr>
              <a:t> den 04.06.2019)</a:t>
            </a:r>
            <a:endParaRPr lang="en-GB" dirty="0">
              <a:latin typeface="Helvetica" pitchFamily="2" charset="0"/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56532F3-A40E-3544-BC28-367FA2E6B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D8D61-E8B6-E041-9D61-71A033DF76C2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1DC7A913-4F53-6346-8764-129A4373C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83768" y="6251510"/>
            <a:ext cx="4081964" cy="365125"/>
          </a:xfrm>
        </p:spPr>
        <p:txBody>
          <a:bodyPr/>
          <a:lstStyle/>
          <a:p>
            <a:endParaRPr lang="de-DE" sz="1400" dirty="0"/>
          </a:p>
        </p:txBody>
      </p:sp>
      <p:sp>
        <p:nvSpPr>
          <p:cNvPr id="8" name="Rechteck 4">
            <a:extLst>
              <a:ext uri="{FF2B5EF4-FFF2-40B4-BE49-F238E27FC236}">
                <a16:creationId xmlns:a16="http://schemas.microsoft.com/office/drawing/2014/main" id="{1D0BF8D9-AC0F-F142-9C26-205384427EA2}"/>
              </a:ext>
            </a:extLst>
          </p:cNvPr>
          <p:cNvSpPr/>
          <p:nvPr/>
        </p:nvSpPr>
        <p:spPr>
          <a:xfrm>
            <a:off x="107505" y="6093296"/>
            <a:ext cx="2232247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47424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44624"/>
            <a:ext cx="8496944" cy="761999"/>
          </a:xfrm>
        </p:spPr>
        <p:txBody>
          <a:bodyPr anchor="ctr"/>
          <a:lstStyle/>
          <a:p>
            <a:r>
              <a:rPr lang="en-GB" sz="2000" dirty="0" err="1">
                <a:latin typeface="Helvetica" pitchFamily="2" charset="0"/>
              </a:rPr>
              <a:t>Ergebnisse</a:t>
            </a:r>
            <a:r>
              <a:rPr lang="en-GB" sz="2000" dirty="0">
                <a:latin typeface="Helvetica" pitchFamily="2" charset="0"/>
              </a:rPr>
              <a:t> der </a:t>
            </a:r>
            <a:r>
              <a:rPr lang="en-GB" sz="2000" dirty="0" err="1">
                <a:latin typeface="Helvetica" pitchFamily="2" charset="0"/>
              </a:rPr>
              <a:t>Schätzung</a:t>
            </a:r>
            <a:r>
              <a:rPr lang="en-GB" sz="2000" dirty="0">
                <a:latin typeface="Helvetica" pitchFamily="2" charset="0"/>
              </a:rPr>
              <a:t> </a:t>
            </a:r>
            <a:r>
              <a:rPr lang="en-GB" sz="2000" dirty="0" err="1">
                <a:latin typeface="Helvetica" pitchFamily="2" charset="0"/>
              </a:rPr>
              <a:t>eines</a:t>
            </a:r>
            <a:r>
              <a:rPr lang="en-GB" sz="2000" dirty="0">
                <a:latin typeface="Helvetica" pitchFamily="2" charset="0"/>
              </a:rPr>
              <a:t> </a:t>
            </a:r>
            <a:r>
              <a:rPr lang="en-GB" sz="2000" dirty="0" err="1">
                <a:latin typeface="Helvetica" pitchFamily="2" charset="0"/>
              </a:rPr>
              <a:t>neuronalen</a:t>
            </a:r>
            <a:r>
              <a:rPr lang="en-GB" sz="2000" dirty="0">
                <a:latin typeface="Helvetica" pitchFamily="2" charset="0"/>
              </a:rPr>
              <a:t> </a:t>
            </a:r>
            <a:r>
              <a:rPr lang="en-GB" sz="2000" dirty="0" err="1">
                <a:latin typeface="Helvetica" pitchFamily="2" charset="0"/>
              </a:rPr>
              <a:t>Netzes</a:t>
            </a:r>
            <a:r>
              <a:rPr lang="en-GB" sz="2000" dirty="0">
                <a:latin typeface="Helvetica" pitchFamily="2" charset="0"/>
              </a:rPr>
              <a:t> (MAPE je </a:t>
            </a:r>
            <a:r>
              <a:rPr lang="en-GB" sz="2000" dirty="0" err="1">
                <a:latin typeface="Helvetica" pitchFamily="2" charset="0"/>
              </a:rPr>
              <a:t>Warengruppe</a:t>
            </a:r>
            <a:r>
              <a:rPr lang="en-GB" sz="2000" dirty="0">
                <a:latin typeface="Helvetica" pitchFamily="2" charset="0"/>
              </a:rPr>
              <a:t> und </a:t>
            </a:r>
            <a:r>
              <a:rPr lang="en-GB" sz="2000" dirty="0" err="1">
                <a:latin typeface="Helvetica" pitchFamily="2" charset="0"/>
              </a:rPr>
              <a:t>Warengruppenumsätze</a:t>
            </a:r>
            <a:r>
              <a:rPr lang="en-GB" sz="2000" dirty="0">
                <a:latin typeface="Helvetica" pitchFamily="2" charset="0"/>
              </a:rPr>
              <a:t> </a:t>
            </a:r>
            <a:r>
              <a:rPr lang="en-GB" sz="2000" dirty="0" err="1">
                <a:latin typeface="Helvetica" pitchFamily="2" charset="0"/>
              </a:rPr>
              <a:t>für</a:t>
            </a:r>
            <a:r>
              <a:rPr lang="en-GB" sz="2000" dirty="0">
                <a:latin typeface="Helvetica" pitchFamily="2" charset="0"/>
              </a:rPr>
              <a:t> den 04.06.2019)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56532F3-A40E-3544-BC28-367FA2E6B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ED8D61-E8B6-E041-9D61-71A033DF76C2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1DC7A913-4F53-6346-8764-129A4373C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83768" y="6251510"/>
            <a:ext cx="4081964" cy="365125"/>
          </a:xfrm>
        </p:spPr>
        <p:txBody>
          <a:bodyPr/>
          <a:lstStyle/>
          <a:p>
            <a:endParaRPr lang="de-DE" sz="1400" dirty="0"/>
          </a:p>
        </p:txBody>
      </p:sp>
      <p:sp>
        <p:nvSpPr>
          <p:cNvPr id="8" name="Rechteck 4">
            <a:extLst>
              <a:ext uri="{FF2B5EF4-FFF2-40B4-BE49-F238E27FC236}">
                <a16:creationId xmlns:a16="http://schemas.microsoft.com/office/drawing/2014/main" id="{1D0BF8D9-AC0F-F142-9C26-205384427EA2}"/>
              </a:ext>
            </a:extLst>
          </p:cNvPr>
          <p:cNvSpPr/>
          <p:nvPr/>
        </p:nvSpPr>
        <p:spPr>
          <a:xfrm>
            <a:off x="107505" y="6093296"/>
            <a:ext cx="2232247" cy="64633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8717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äsi-Vorlage-Mannheim_neu.potx" id="{193C4817-D8B0-4E48-BFB3-B4F05171F037}" vid="{485543B5-D214-2449-9907-0760CF34C0C3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38307</TotalTime>
  <Words>821</Words>
  <Application>Microsoft Macintosh PowerPoint</Application>
  <PresentationFormat>On-screen Show (4:3)</PresentationFormat>
  <Paragraphs>136</Paragraphs>
  <Slides>14</Slides>
  <Notes>14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Helvetica</vt:lpstr>
      <vt:lpstr>Wingdings</vt:lpstr>
      <vt:lpstr>Office-Design</vt:lpstr>
      <vt:lpstr>PowerPoint Presentation</vt:lpstr>
      <vt:lpstr>Agenda</vt:lpstr>
      <vt:lpstr>Balkendiagrammen mit Konfidenzintervallen für zwei selbst erstellte Variablen (1/2)</vt:lpstr>
      <vt:lpstr>Balkendiagrammen mit Konfidenzintervallen für zwei selbst erstellte Variablen (2/2)</vt:lpstr>
      <vt:lpstr>Vorstellung des Datensatzes mit den erstellten Variablen</vt:lpstr>
      <vt:lpstr>Vorstellung des Datensatzes mit den erstellten Variablen</vt:lpstr>
      <vt:lpstr>Ergebnisse der Schätzung einer SVM  (MAPE je Warengruppe und Warengruppenumsätze)</vt:lpstr>
      <vt:lpstr>Ergebnisse der Schätzung einer SVM  (Vorhersage für den 04.06.2019)</vt:lpstr>
      <vt:lpstr>Ergebnisse der Schätzung eines neuronalen Netzes (MAPE je Warengruppe und Warengruppenumsätze für den 04.06.2019)</vt:lpstr>
      <vt:lpstr>Link zum Repository</vt:lpstr>
      <vt:lpstr>Danke für Eure Aufmerksamkeit! </vt:lpstr>
      <vt:lpstr>xx</vt:lpstr>
      <vt:lpstr>xx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sabrina.ludwig26@outlook.de</dc:creator>
  <cp:lastModifiedBy>sabrina.ludwig26@outlook.de</cp:lastModifiedBy>
  <cp:revision>1085</cp:revision>
  <cp:lastPrinted>2020-02-28T11:58:38Z</cp:lastPrinted>
  <dcterms:created xsi:type="dcterms:W3CDTF">2020-01-31T09:07:08Z</dcterms:created>
  <dcterms:modified xsi:type="dcterms:W3CDTF">2020-06-08T09:43:15Z</dcterms:modified>
</cp:coreProperties>
</file>