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662" r:id="rId3"/>
    <p:sldId id="659" r:id="rId4"/>
    <p:sldId id="663" r:id="rId5"/>
    <p:sldId id="664" r:id="rId6"/>
    <p:sldId id="646" r:id="rId7"/>
    <p:sldId id="654" r:id="rId8"/>
    <p:sldId id="665" r:id="rId9"/>
    <p:sldId id="647" r:id="rId10"/>
    <p:sldId id="660" r:id="rId11"/>
    <p:sldId id="648" r:id="rId12"/>
    <p:sldId id="649" r:id="rId13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/>
    <p:restoredTop sz="85565" autoAdjust="0"/>
  </p:normalViewPr>
  <p:slideViewPr>
    <p:cSldViewPr>
      <p:cViewPr varScale="1">
        <p:scale>
          <a:sx n="94" d="100"/>
          <a:sy n="94" d="100"/>
        </p:scale>
        <p:origin x="21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09.06.20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6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01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34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Brötchen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Croissant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Konditorei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Kuchen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Saisonbrot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0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8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udwig26/Data-science-Team-5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96752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</a:t>
            </a:r>
            <a:br>
              <a:rPr lang="de-DE" sz="3600" dirty="0"/>
            </a:br>
            <a:r>
              <a:rPr lang="de-DE" sz="3600" dirty="0"/>
              <a:t>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neuronalen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Vorhersage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für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04.06.2019)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903564-7DF7-5744-976B-EBA17FF5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87718"/>
              </p:ext>
            </p:extLst>
          </p:nvPr>
        </p:nvGraphicFramePr>
        <p:xfrm>
          <a:off x="1223628" y="1438499"/>
          <a:ext cx="6480720" cy="3864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690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26003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err="1"/>
                        <a:t>Warengruppe</a:t>
                      </a:r>
                      <a:endParaRPr lang="en-A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Umsatz</a:t>
                      </a:r>
                      <a:r>
                        <a:rPr lang="en-AU" sz="1800" b="1" dirty="0"/>
                        <a:t>(-</a:t>
                      </a:r>
                      <a:r>
                        <a:rPr lang="en-AU" sz="1800" b="1" dirty="0" err="1"/>
                        <a:t>vorhersage</a:t>
                      </a:r>
                      <a:r>
                        <a:rPr lang="en-AU" sz="1800" b="1" dirty="0"/>
                        <a:t>) [</a:t>
                      </a:r>
                      <a:r>
                        <a:rPr lang="de-DE" sz="1800" b="1" dirty="0"/>
                        <a:t>€</a:t>
                      </a:r>
                      <a:r>
                        <a:rPr lang="en-AU" sz="1800" b="1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1 (</a:t>
                      </a:r>
                      <a:r>
                        <a:rPr lang="en-AU" sz="1800" b="0" dirty="0" err="1"/>
                        <a:t>Brot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2 (</a:t>
                      </a:r>
                      <a:r>
                        <a:rPr lang="en-AU" sz="1800" b="0" dirty="0" err="1"/>
                        <a:t>Brötchen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3 (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Croissant)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4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Konditorei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5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(Kuchen)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6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Saisonbrot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zum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Repository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611560" y="1268760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https://github.com/saludwig26/Data-science-Team-5-1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Repository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Datensatz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Programmcode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Präsentation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98" y="1568088"/>
            <a:ext cx="7920880" cy="761999"/>
          </a:xfrm>
        </p:spPr>
        <p:txBody>
          <a:bodyPr anchor="ctr"/>
          <a:lstStyle/>
          <a:p>
            <a:pPr>
              <a:defRPr/>
            </a:pPr>
            <a:r>
              <a:rPr lang="de-DE" dirty="0"/>
              <a:t>Danke für Eure Aufmerksamkeit!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Vorstellung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Datensatzes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erstellten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323528" y="1915370"/>
            <a:ext cx="1080000" cy="1318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502069" y="3720271"/>
            <a:ext cx="5222059" cy="128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4860032" y="1915370"/>
            <a:ext cx="1146490" cy="1318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-98391" y="972017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Frühling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Sommer, Herbst, Winter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677920" y="1407810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2267744" y="1297607"/>
            <a:ext cx="2" cy="43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5061685" y="972017"/>
            <a:ext cx="130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Schulferien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3925847" y="972017"/>
            <a:ext cx="96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Feiertage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957566" y="5529560"/>
            <a:ext cx="2974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Bäcker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hat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geschlossen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(“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dayoff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2541742" y="5149696"/>
            <a:ext cx="73928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6308269" y="972017"/>
            <a:ext cx="260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Verlängertes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Wochenende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5581078" y="1297607"/>
            <a:ext cx="1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4B4BF-B2A8-A645-A9A3-1E939FC3EE13}"/>
              </a:ext>
            </a:extLst>
          </p:cNvPr>
          <p:cNvSpPr txBox="1"/>
          <p:nvPr/>
        </p:nvSpPr>
        <p:spPr>
          <a:xfrm>
            <a:off x="2771800" y="972017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Silvester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8FA3-0F5D-0B4B-B89A-894EBAEEFF84}"/>
              </a:ext>
            </a:extLst>
          </p:cNvPr>
          <p:cNvCxnSpPr>
            <a:cxnSpLocks/>
          </p:cNvCxnSpPr>
          <p:nvPr/>
        </p:nvCxnSpPr>
        <p:spPr>
          <a:xfrm flipV="1">
            <a:off x="4429698" y="1297607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3D305-D236-1F40-9280-1588E46E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/>
          <a:stretch/>
        </p:blipFill>
        <p:spPr>
          <a:xfrm>
            <a:off x="6097560" y="1915369"/>
            <a:ext cx="2918896" cy="13528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2E1753-2CDF-8449-93A5-CB8E1A0E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97"/>
          <a:stretch/>
        </p:blipFill>
        <p:spPr>
          <a:xfrm>
            <a:off x="3853968" y="1915370"/>
            <a:ext cx="934056" cy="135463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BD48B7-71AF-7D40-87C9-A2A05258D37F}"/>
              </a:ext>
            </a:extLst>
          </p:cNvPr>
          <p:cNvCxnSpPr>
            <a:cxnSpLocks/>
          </p:cNvCxnSpPr>
          <p:nvPr/>
        </p:nvCxnSpPr>
        <p:spPr>
          <a:xfrm flipV="1">
            <a:off x="7587305" y="1297607"/>
            <a:ext cx="85401" cy="434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28F-E828-2446-983E-786808CE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15370"/>
            <a:ext cx="977777" cy="13405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94A9FE-7DFE-D849-8FCE-BC4B7D0FA836}"/>
              </a:ext>
            </a:extLst>
          </p:cNvPr>
          <p:cNvSpPr txBox="1"/>
          <p:nvPr/>
        </p:nvSpPr>
        <p:spPr>
          <a:xfrm>
            <a:off x="7452320" y="552956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KiWo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5709-701E-EB4A-927E-330301EABCAC}"/>
              </a:ext>
            </a:extLst>
          </p:cNvPr>
          <p:cNvSpPr txBox="1"/>
          <p:nvPr/>
        </p:nvSpPr>
        <p:spPr>
          <a:xfrm>
            <a:off x="1691680" y="972017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Monat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279EA7-C284-C645-A114-8DDBDC073A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7236296" y="3717032"/>
            <a:ext cx="1207018" cy="12892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927E9-DDF6-9141-8E64-F18FEBB05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5370"/>
            <a:ext cx="871579" cy="135463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8E8A35-3D4C-4C4E-BA08-2178157FAC95}"/>
              </a:ext>
            </a:extLst>
          </p:cNvPr>
          <p:cNvCxnSpPr>
            <a:cxnSpLocks/>
          </p:cNvCxnSpPr>
          <p:nvPr/>
        </p:nvCxnSpPr>
        <p:spPr>
          <a:xfrm flipV="1">
            <a:off x="3278317" y="1297607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3E85FC-9A05-F34B-A15E-145B89F6DAB8}"/>
              </a:ext>
            </a:extLst>
          </p:cNvPr>
          <p:cNvCxnSpPr>
            <a:cxnSpLocks/>
          </p:cNvCxnSpPr>
          <p:nvPr/>
        </p:nvCxnSpPr>
        <p:spPr>
          <a:xfrm>
            <a:off x="7964852" y="5128961"/>
            <a:ext cx="107871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6B788A4-6E3B-E948-95CE-59DB5867D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2015" y="3720271"/>
            <a:ext cx="977777" cy="12810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B420E9-CDFC-5243-BC51-94873D60063F}"/>
              </a:ext>
            </a:extLst>
          </p:cNvPr>
          <p:cNvSpPr txBox="1"/>
          <p:nvPr/>
        </p:nvSpPr>
        <p:spPr>
          <a:xfrm>
            <a:off x="5074687" y="5529560"/>
            <a:ext cx="249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Verkaufsoffener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Sonntag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8C784E-5511-3844-A2E8-1E39BAA9EBE2}"/>
              </a:ext>
            </a:extLst>
          </p:cNvPr>
          <p:cNvCxnSpPr>
            <a:cxnSpLocks/>
          </p:cNvCxnSpPr>
          <p:nvPr/>
        </p:nvCxnSpPr>
        <p:spPr>
          <a:xfrm flipH="1">
            <a:off x="6528332" y="5149696"/>
            <a:ext cx="17176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Vorstellung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Datensatzes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erstellten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54" b="36884"/>
          <a:stretch/>
        </p:blipFill>
        <p:spPr>
          <a:xfrm>
            <a:off x="3185604" y="1962403"/>
            <a:ext cx="1224136" cy="1432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FBB17-4501-DD4D-B472-D24C1A9A2260}"/>
              </a:ext>
            </a:extLst>
          </p:cNvPr>
          <p:cNvSpPr/>
          <p:nvPr/>
        </p:nvSpPr>
        <p:spPr>
          <a:xfrm>
            <a:off x="755576" y="1021562"/>
            <a:ext cx="3832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Eisig</a:t>
            </a:r>
            <a:r>
              <a:rPr lang="en-GB" sz="1600" dirty="0">
                <a:latin typeface="Helvetica" pitchFamily="2" charset="0"/>
              </a:rPr>
              <a:t> (&lt;0), </a:t>
            </a:r>
            <a:r>
              <a:rPr lang="en-GB" sz="1600" dirty="0" err="1">
                <a:latin typeface="Helvetica" pitchFamily="2" charset="0"/>
              </a:rPr>
              <a:t>kalt</a:t>
            </a:r>
            <a:r>
              <a:rPr lang="en-GB" sz="1600" dirty="0">
                <a:latin typeface="Helvetica" pitchFamily="2" charset="0"/>
              </a:rPr>
              <a:t> (01-10), </a:t>
            </a:r>
            <a:r>
              <a:rPr lang="en-GB" sz="1600" dirty="0" err="1">
                <a:latin typeface="Helvetica" pitchFamily="2" charset="0"/>
              </a:rPr>
              <a:t>moderat</a:t>
            </a:r>
            <a:r>
              <a:rPr lang="en-GB" sz="1600" dirty="0">
                <a:latin typeface="Helvetica" pitchFamily="2" charset="0"/>
              </a:rPr>
              <a:t> (11-20), </a:t>
            </a:r>
            <a:r>
              <a:rPr lang="en-GB" sz="1600" dirty="0" err="1">
                <a:latin typeface="Helvetica" pitchFamily="2" charset="0"/>
              </a:rPr>
              <a:t>sommerlich</a:t>
            </a:r>
            <a:r>
              <a:rPr lang="en-GB" sz="1600" dirty="0">
                <a:latin typeface="Helvetica" pitchFamily="2" charset="0"/>
              </a:rPr>
              <a:t> (21-30), </a:t>
            </a:r>
            <a:r>
              <a:rPr lang="en-GB" sz="1600" dirty="0" err="1">
                <a:latin typeface="Helvetica" pitchFamily="2" charset="0"/>
              </a:rPr>
              <a:t>heiß</a:t>
            </a:r>
            <a:r>
              <a:rPr lang="en-GB" sz="1600" dirty="0">
                <a:latin typeface="Helvetica" pitchFamily="2" charset="0"/>
              </a:rPr>
              <a:t> (&gt;31)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EB4C-AB82-7244-A860-40CC8638F0E6}"/>
              </a:ext>
            </a:extLst>
          </p:cNvPr>
          <p:cNvSpPr/>
          <p:nvPr/>
        </p:nvSpPr>
        <p:spPr>
          <a:xfrm>
            <a:off x="5238328" y="5462746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Regen und </a:t>
            </a:r>
            <a:r>
              <a:rPr lang="en-GB" sz="1600" dirty="0" err="1">
                <a:latin typeface="Helvetica" pitchFamily="2" charset="0"/>
              </a:rPr>
              <a:t>Trockenheit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687F8-068D-D24F-82A9-405D3113CF73}"/>
              </a:ext>
            </a:extLst>
          </p:cNvPr>
          <p:cNvSpPr/>
          <p:nvPr/>
        </p:nvSpPr>
        <p:spPr>
          <a:xfrm>
            <a:off x="1907704" y="5462746"/>
            <a:ext cx="284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Brise</a:t>
            </a:r>
            <a:r>
              <a:rPr lang="en-GB" sz="1600" dirty="0">
                <a:latin typeface="Helvetica" pitchFamily="2" charset="0"/>
              </a:rPr>
              <a:t>, Wind und Sturm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07467-3DFF-2C42-BF59-DDF4E3D5A538}"/>
              </a:ext>
            </a:extLst>
          </p:cNvPr>
          <p:cNvCxnSpPr>
            <a:cxnSpLocks/>
          </p:cNvCxnSpPr>
          <p:nvPr/>
        </p:nvCxnSpPr>
        <p:spPr>
          <a:xfrm flipH="1" flipV="1">
            <a:off x="3689660" y="1602403"/>
            <a:ext cx="216023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24AE8-4646-D94E-BE96-789E1898131E}"/>
              </a:ext>
            </a:extLst>
          </p:cNvPr>
          <p:cNvSpPr/>
          <p:nvPr/>
        </p:nvSpPr>
        <p:spPr>
          <a:xfrm>
            <a:off x="4355976" y="993578"/>
            <a:ext cx="3979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Abweichung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zur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durchschnittlichen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Monatstemperatur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C73EB-EA17-F445-A9CC-13BD2311D77D}"/>
              </a:ext>
            </a:extLst>
          </p:cNvPr>
          <p:cNvCxnSpPr>
            <a:cxnSpLocks/>
          </p:cNvCxnSpPr>
          <p:nvPr/>
        </p:nvCxnSpPr>
        <p:spPr>
          <a:xfrm flipV="1">
            <a:off x="5394486" y="1606336"/>
            <a:ext cx="185626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822CFE-F24F-9443-A2AD-945B75031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37" y="1952974"/>
            <a:ext cx="1568698" cy="14321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09D430-4FFF-8342-86E0-3197FA8CF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6" r="1" b="36884"/>
          <a:stretch/>
        </p:blipFill>
        <p:spPr>
          <a:xfrm>
            <a:off x="3185604" y="3520501"/>
            <a:ext cx="2993231" cy="14321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9C855A-397A-B84E-AC27-A79FC3355248}"/>
              </a:ext>
            </a:extLst>
          </p:cNvPr>
          <p:cNvCxnSpPr>
            <a:cxnSpLocks/>
          </p:cNvCxnSpPr>
          <p:nvPr/>
        </p:nvCxnSpPr>
        <p:spPr>
          <a:xfrm>
            <a:off x="5461697" y="5011127"/>
            <a:ext cx="236829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CD9B09-C62D-5646-B8CA-729314DE657C}"/>
              </a:ext>
            </a:extLst>
          </p:cNvPr>
          <p:cNvCxnSpPr>
            <a:cxnSpLocks/>
          </p:cNvCxnSpPr>
          <p:nvPr/>
        </p:nvCxnSpPr>
        <p:spPr>
          <a:xfrm flipH="1">
            <a:off x="3682304" y="5010537"/>
            <a:ext cx="115367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0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3F3A6C8-C305-496F-A33D-6763CADA6925}"/>
              </a:ext>
            </a:extLst>
          </p:cNvPr>
          <p:cNvSpPr txBox="1">
            <a:spLocks/>
          </p:cNvSpPr>
          <p:nvPr/>
        </p:nvSpPr>
        <p:spPr>
          <a:xfrm>
            <a:off x="109053" y="118373"/>
            <a:ext cx="9144000" cy="614564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>
            <a:lvl1pPr algn="ctr" defTabSz="457144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err="1">
                <a:latin typeface="+mn-lt"/>
              </a:rPr>
              <a:t>Balkendiagrammen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mit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Konfidenzintervallen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für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zwei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selbst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erstellte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Variablen</a:t>
            </a:r>
            <a:r>
              <a:rPr lang="en-GB" sz="2400" dirty="0">
                <a:latin typeface="+mn-lt"/>
              </a:rPr>
              <a:t> (1/2)</a:t>
            </a:r>
            <a:endParaRPr lang="en-DE" sz="2400" dirty="0">
              <a:latin typeface="+mn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7102319-54E9-4BF6-9639-5888E428D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1"/>
            <a:ext cx="4176465" cy="245109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42F4880-2F86-4918-B129-4FD3C4CD7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908720"/>
            <a:ext cx="4176464" cy="245108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44D8777-9201-417F-95BA-B1F5380064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5"/>
          <a:stretch/>
        </p:blipFill>
        <p:spPr>
          <a:xfrm>
            <a:off x="4681053" y="1035398"/>
            <a:ext cx="4229835" cy="232441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5DFE6F7-F866-4E7C-A40D-810501A8C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" y="3409166"/>
            <a:ext cx="4229836" cy="2482412"/>
          </a:xfrm>
          <a:prstGeom prst="rect">
            <a:avLst/>
          </a:prstGeom>
        </p:spPr>
      </p:pic>
      <p:pic>
        <p:nvPicPr>
          <p:cNvPr id="33" name="Grafik 3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14E264-61B0-49D3-99C6-EBC6307CB4A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/>
        </p:blipFill>
        <p:spPr>
          <a:xfrm>
            <a:off x="4735579" y="3555002"/>
            <a:ext cx="4175309" cy="23244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EB0B79D-FCF1-4305-AD43-B4C426365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29001"/>
            <a:ext cx="4175309" cy="24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3F3A6C8-C305-496F-A33D-6763CADA6925}"/>
              </a:ext>
            </a:extLst>
          </p:cNvPr>
          <p:cNvSpPr txBox="1">
            <a:spLocks/>
          </p:cNvSpPr>
          <p:nvPr/>
        </p:nvSpPr>
        <p:spPr>
          <a:xfrm>
            <a:off x="109053" y="118373"/>
            <a:ext cx="9144000" cy="614564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>
            <a:lvl1pPr algn="ctr" defTabSz="457144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err="1">
                <a:latin typeface="+mn-lt"/>
              </a:rPr>
              <a:t>Balkendiagrammen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mit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Konfidenzintervallen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für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selbst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erstellte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Variablen</a:t>
            </a:r>
            <a:r>
              <a:rPr lang="en-GB" sz="2400" dirty="0">
                <a:latin typeface="+mn-lt"/>
              </a:rPr>
              <a:t>: </a:t>
            </a:r>
            <a:r>
              <a:rPr lang="en-GB" sz="2400" dirty="0" err="1">
                <a:latin typeface="+mn-lt"/>
              </a:rPr>
              <a:t>Wettervariablen</a:t>
            </a:r>
            <a:endParaRPr lang="en-DE" sz="2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0DCBA-E3BA-4238-989F-A071F994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465"/>
            <a:ext cx="9144000" cy="37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8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SVM 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(MAPE je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Warengruppe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Warengruppenumsätze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07F1-B000-0A4E-ADCE-913E8C6D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b="9827"/>
          <a:stretch/>
        </p:blipFill>
        <p:spPr>
          <a:xfrm>
            <a:off x="9396536" y="2852936"/>
            <a:ext cx="1314698" cy="16834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1AE8AD-1D61-5541-9A10-57772F0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85524"/>
              </p:ext>
            </p:extLst>
          </p:nvPr>
        </p:nvGraphicFramePr>
        <p:xfrm>
          <a:off x="467544" y="980728"/>
          <a:ext cx="8208912" cy="4841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6596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690807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931509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773316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 err="1"/>
                        <a:t>Warengruppe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 err="1"/>
                        <a:t>Variablen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Testdatensatzes</a:t>
                      </a:r>
                    </a:p>
                    <a:p>
                      <a:pPr algn="ctr"/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Alle</a:t>
                      </a:r>
                      <a:endParaRPr lang="en-AU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25,65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0846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18,29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14,89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20,95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21,53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(</a:t>
                      </a:r>
                      <a:r>
                        <a:rPr lang="en-AU" sz="1600" dirty="0">
                          <a:solidFill>
                            <a:schemeClr val="accent4"/>
                          </a:solidFill>
                        </a:rPr>
                        <a:t>Silvester)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14,37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38,32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SVM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Vorhersage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für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04.06.2019)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903564-7DF7-5744-976B-EBA17FF5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95926"/>
              </p:ext>
            </p:extLst>
          </p:nvPr>
        </p:nvGraphicFramePr>
        <p:xfrm>
          <a:off x="1223628" y="1438499"/>
          <a:ext cx="6480720" cy="3864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690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26003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err="1"/>
                        <a:t>Warengruppe</a:t>
                      </a:r>
                      <a:endParaRPr lang="en-A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err="1"/>
                        <a:t>Umsatz</a:t>
                      </a:r>
                      <a:r>
                        <a:rPr lang="en-AU" sz="2000" b="1" dirty="0"/>
                        <a:t>(-</a:t>
                      </a:r>
                      <a:r>
                        <a:rPr lang="en-AU" sz="2000" b="1" dirty="0" err="1"/>
                        <a:t>vorhersage</a:t>
                      </a:r>
                      <a:r>
                        <a:rPr lang="en-AU" sz="2000" b="1" dirty="0"/>
                        <a:t>) [</a:t>
                      </a:r>
                      <a:r>
                        <a:rPr lang="de-DE" sz="2000" b="1" dirty="0"/>
                        <a:t>€</a:t>
                      </a:r>
                      <a:r>
                        <a:rPr lang="en-AU" sz="2000" b="1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1 (</a:t>
                      </a:r>
                      <a:r>
                        <a:rPr lang="en-AU" sz="1800" b="0" dirty="0" err="1"/>
                        <a:t>Brot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124.67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2 (</a:t>
                      </a:r>
                      <a:r>
                        <a:rPr lang="en-AU" sz="1800" b="0" dirty="0" err="1"/>
                        <a:t>Brötchen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398.16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3 (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Croissant)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167.4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4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Konditorei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85.04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5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(Kuchen)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285.3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6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Saisonbrot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53.05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4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4FF95-7CD6-524D-AB09-10293384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15ED3F-2F46-3248-BC4C-3CB0D287A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89" y="1268760"/>
            <a:ext cx="8914307" cy="445958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D12962-2667-244C-9EE1-8844DBBA86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b="1" dirty="0"/>
              <a:t>Workflow : Neuronales Netz </a:t>
            </a:r>
          </a:p>
        </p:txBody>
      </p:sp>
    </p:spTree>
    <p:extLst>
      <p:ext uri="{BB962C8B-B14F-4D97-AF65-F5344CB8AC3E}">
        <p14:creationId xmlns:p14="http://schemas.microsoft.com/office/powerpoint/2010/main" val="288799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44624"/>
            <a:ext cx="9289032" cy="761999"/>
          </a:xfrm>
        </p:spPr>
        <p:txBody>
          <a:bodyPr anchor="ctr"/>
          <a:lstStyle/>
          <a:p>
            <a:r>
              <a:rPr lang="en-GB" sz="2400" dirty="0" err="1">
                <a:latin typeface="+mn-lt"/>
              </a:rPr>
              <a:t>Ergebnisse</a:t>
            </a:r>
            <a:r>
              <a:rPr lang="en-GB" sz="2400" dirty="0">
                <a:latin typeface="+mn-lt"/>
              </a:rPr>
              <a:t> der </a:t>
            </a:r>
            <a:r>
              <a:rPr lang="en-GB" sz="2400" dirty="0" err="1">
                <a:latin typeface="+mn-lt"/>
              </a:rPr>
              <a:t>Schätzung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eines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neuronalen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Netzes</a:t>
            </a:r>
            <a:r>
              <a:rPr lang="en-GB" sz="2400" dirty="0">
                <a:latin typeface="+mn-lt"/>
              </a:rPr>
              <a:t> 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(MAPE je </a:t>
            </a:r>
            <a:r>
              <a:rPr lang="en-GB" sz="2400" dirty="0" err="1">
                <a:latin typeface="+mn-lt"/>
              </a:rPr>
              <a:t>Warengruppe</a:t>
            </a:r>
            <a:r>
              <a:rPr lang="en-GB" sz="2400" dirty="0">
                <a:latin typeface="+mn-lt"/>
              </a:rPr>
              <a:t> und </a:t>
            </a:r>
            <a:r>
              <a:rPr lang="en-GB" sz="2400" dirty="0" err="1">
                <a:latin typeface="+mn-lt"/>
              </a:rPr>
              <a:t>Warengruppenumsätze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für</a:t>
            </a:r>
            <a:r>
              <a:rPr lang="en-GB" sz="2400" dirty="0">
                <a:latin typeface="+mn-lt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327C22-9ED4-654E-A9EE-BB234A75B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91879"/>
              </p:ext>
            </p:extLst>
          </p:nvPr>
        </p:nvGraphicFramePr>
        <p:xfrm>
          <a:off x="1221796" y="1124744"/>
          <a:ext cx="6878596" cy="4262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605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565487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773316">
                <a:tc>
                  <a:txBody>
                    <a:bodyPr/>
                    <a:lstStyle/>
                    <a:p>
                      <a:r>
                        <a:rPr lang="en-AU" sz="16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Features: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endParaRPr lang="de-DE" sz="1600" b="1" dirty="0">
                        <a:latin typeface="+mn-lt"/>
                      </a:endParaRPr>
                    </a:p>
                    <a:p>
                      <a:pPr algn="ctr"/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0846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(</a:t>
                      </a:r>
                      <a:r>
                        <a:rPr lang="en-AU" sz="1600" dirty="0">
                          <a:solidFill>
                            <a:schemeClr val="accent4"/>
                          </a:solidFill>
                        </a:rPr>
                        <a:t>Silvester)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1266</Words>
  <Application>Microsoft Macintosh PowerPoint</Application>
  <PresentationFormat>On-screen Show (4:3)</PresentationFormat>
  <Paragraphs>219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Wingdings</vt:lpstr>
      <vt:lpstr>Office-Design</vt:lpstr>
      <vt:lpstr>PowerPoint Presentation</vt:lpstr>
      <vt:lpstr>Vorstellung des Datensatzes mit den erstellten Variablen</vt:lpstr>
      <vt:lpstr>Vorstellung des Datensatzes mit den erstellten Variablen</vt:lpstr>
      <vt:lpstr>PowerPoint Presentation</vt:lpstr>
      <vt:lpstr>PowerPoint Presentation</vt:lpstr>
      <vt:lpstr>Ergebnisse der Schätzung einer SVM  (MAPE je Warengruppe und Warengruppenumsätze)</vt:lpstr>
      <vt:lpstr>Ergebnisse der Schätzung einer SVM  (Vorhersage für den 04.06.2019)</vt:lpstr>
      <vt:lpstr>Workflow : Neuronales Netz </vt:lpstr>
      <vt:lpstr>Ergebnisse der Schätzung eines neuronalen Netzes  (MAPE je Warengruppe und Warengruppenumsätze für den 04.06.2019)</vt:lpstr>
      <vt:lpstr>Ergebnisse der Schätzung eines neuronalen Netzes   (Vorhersage für den 04.06.2019)</vt:lpstr>
      <vt:lpstr>Link zum Repository</vt:lpstr>
      <vt:lpstr>Danke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Microsoft Office User</cp:lastModifiedBy>
  <cp:revision>1123</cp:revision>
  <cp:lastPrinted>2020-02-28T11:58:38Z</cp:lastPrinted>
  <dcterms:created xsi:type="dcterms:W3CDTF">2020-01-31T09:07:08Z</dcterms:created>
  <dcterms:modified xsi:type="dcterms:W3CDTF">2020-06-09T15:04:46Z</dcterms:modified>
</cp:coreProperties>
</file>