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28"/>
  </p:notesMasterIdLst>
  <p:sldIdLst>
    <p:sldId id="256" r:id="rId6"/>
    <p:sldId id="271" r:id="rId7"/>
    <p:sldId id="257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0" r:id="rId16"/>
    <p:sldId id="258" r:id="rId17"/>
    <p:sldId id="260" r:id="rId18"/>
    <p:sldId id="259" r:id="rId19"/>
    <p:sldId id="261" r:id="rId20"/>
    <p:sldId id="263" r:id="rId21"/>
    <p:sldId id="262" r:id="rId22"/>
    <p:sldId id="264" r:id="rId23"/>
    <p:sldId id="265" r:id="rId24"/>
    <p:sldId id="267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5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-16510" y="50800"/>
            <a:ext cx="9148445" cy="6713855"/>
          </a:xfrm>
          <a:ln/>
        </p:spPr>
        <p:txBody>
          <a:bodyPr anchor="t"/>
          <a:p>
            <a:pPr defTabSz="914400">
              <a:buClrTx/>
              <a:buSzTx/>
              <a:buFontTx/>
            </a:pPr>
            <a:endParaRPr lang="en-US" altLang="zh-CN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5400" b="1" kern="1200" baseline="0"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defTabSz="914400">
              <a:buClrTx/>
              <a:buSzTx/>
              <a:buFontTx/>
            </a:pPr>
            <a:r>
              <a:rPr lang="en-US" altLang="zh-CN" sz="5400" b="1" kern="1200" baseline="0">
                <a:solidFill>
                  <a:schemeClr val="accent1">
                    <a:lumMod val="75000"/>
                  </a:schemeClr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POC</a:t>
            </a:r>
            <a:endParaRPr lang="en-US" altLang="zh-CN" sz="5400" b="1" kern="1200" baseline="0">
              <a:solidFill>
                <a:schemeClr val="accent1">
                  <a:lumMod val="75000"/>
                </a:schemeClr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defTabSz="914400">
              <a:buClrTx/>
              <a:buSzTx/>
              <a:buFontTx/>
            </a:pPr>
            <a:r>
              <a:rPr lang="en-US" altLang="zh-CN" sz="5400" b="1" kern="1200" baseline="0">
                <a:solidFill>
                  <a:schemeClr val="accent1">
                    <a:lumMod val="75000"/>
                  </a:schemeClr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on </a:t>
            </a:r>
            <a:endParaRPr lang="en-US" altLang="zh-CN" sz="5400" b="1" kern="1200" baseline="0">
              <a:solidFill>
                <a:schemeClr val="accent1">
                  <a:lumMod val="75000"/>
                </a:schemeClr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defTabSz="914400">
              <a:buClrTx/>
              <a:buSzTx/>
              <a:buFontTx/>
            </a:pPr>
            <a:r>
              <a:rPr lang="en-US" altLang="zh-CN" sz="8800" b="1" kern="1200" baseline="0">
                <a:solidFill>
                  <a:schemeClr val="accent1">
                    <a:lumMod val="75000"/>
                  </a:schemeClr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Katalon Studio</a:t>
            </a:r>
            <a:endParaRPr lang="en-US" altLang="zh-CN" sz="8800" b="1" kern="1200" baseline="0">
              <a:solidFill>
                <a:schemeClr val="accent1">
                  <a:lumMod val="75000"/>
                </a:schemeClr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algn="r" defTabSz="914400">
              <a:buClrTx/>
              <a:buSzTx/>
              <a:buFontTx/>
            </a:pPr>
            <a:endParaRPr lang="en-US" altLang="zh-CN" sz="2800" b="1" kern="1200" baseline="0"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algn="r" defTabSz="914400">
              <a:buClrTx/>
              <a:buSzTx/>
              <a:buFontTx/>
            </a:pPr>
            <a:r>
              <a:rPr lang="en-US" altLang="zh-CN" sz="2800" b="1" kern="1200" baseline="0">
                <a:solidFill>
                  <a:srgbClr val="FF0000"/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-</a:t>
            </a:r>
            <a:r>
              <a:rPr lang="en-US" altLang="zh-CN" sz="2800" b="1" kern="1200" baseline="0">
                <a:solidFill>
                  <a:srgbClr val="FF0000"/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Sagar Salunke</a:t>
            </a:r>
            <a:endParaRPr lang="en-US" altLang="zh-CN" sz="2800" b="1" kern="1200" baseline="0">
              <a:solidFill>
                <a:srgbClr val="FF000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</p:txBody>
      </p:sp>
      <p:pic>
        <p:nvPicPr>
          <p:cNvPr id="2" name="Picture 1" descr="IB_logo_bl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50800"/>
            <a:ext cx="1982470" cy="754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88608"/>
            <a:ext cx="8229600" cy="1143000"/>
          </a:xfrm>
        </p:spPr>
        <p:txBody>
          <a:bodyPr anchor="ctr"/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Katalon 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Studio </a:t>
            </a:r>
            <a:r>
              <a:rPr lang="en-IN" b="1">
                <a:solidFill>
                  <a:srgbClr val="FF0000"/>
                </a:solidFill>
                <a:latin typeface="Times New Roman" panose="02020603050405020304" charset="0"/>
              </a:rPr>
              <a:t>Demonstration</a:t>
            </a:r>
            <a:endParaRPr lang="en-IN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pic>
        <p:nvPicPr>
          <p:cNvPr id="2" name="Content Placeholder 1" descr="IB_logo_blac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12700"/>
            <a:ext cx="2263775" cy="6800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0645" y="1614805"/>
            <a:ext cx="896683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Installation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Test Case Creation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Test Case Execution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Logs and Reports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Global Variables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Data Driven Testing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Listeners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Handling Alerts and pop-ups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REST API Testing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BDD Framework</a:t>
            </a:r>
            <a:endParaRPr lang="en-IN" sz="20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-19050" y="28575"/>
            <a:ext cx="9183688" cy="1389063"/>
          </a:xfrm>
        </p:spPr>
        <p:txBody>
          <a:bodyPr anchor="ctr"/>
          <a:p>
            <a:r>
              <a:rPr lang="en-IN" altLang="en-US">
                <a:latin typeface="Times New Roman" panose="02020603050405020304" charset="0"/>
              </a:rPr>
              <a:t>Katalon Analytics</a:t>
            </a:r>
            <a:endParaRPr lang="en-IN" altLang="en-US">
              <a:latin typeface="Times New Roman" panose="02020603050405020304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125413" y="1600200"/>
            <a:ext cx="8894762" cy="5119688"/>
          </a:xfrm>
        </p:spPr>
        <p:txBody>
          <a:bodyPr anchor="t"/>
          <a:p>
            <a:r>
              <a:rPr lang="en-IN" altLang="en-US" sz="2800">
                <a:latin typeface="Times New Roman" panose="02020603050405020304" charset="0"/>
              </a:rPr>
              <a:t>It is web application to view results and collaborate with team.</a:t>
            </a:r>
            <a:endParaRPr lang="en-IN" altLang="en-US" sz="2800">
              <a:latin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</a:rPr>
              <a:t>URL: https://analytics.katalon.com/</a:t>
            </a:r>
            <a:endParaRPr lang="en-IN" altLang="en-US" sz="2800">
              <a:latin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</a:rPr>
              <a:t>To sign up use same credentials of Katalon Studio </a:t>
            </a:r>
            <a:endParaRPr lang="en-IN" altLang="en-US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-19050" y="28575"/>
            <a:ext cx="9183688" cy="1389063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</a:rPr>
              <a:t>Katalon Analytics</a:t>
            </a:r>
            <a:endParaRPr lang="en-IN" altLang="en-US">
              <a:latin typeface="Times New Roman" panose="02020603050405020304" charset="0"/>
            </a:endParaRPr>
          </a:p>
        </p:txBody>
      </p:sp>
      <p:pic>
        <p:nvPicPr>
          <p:cNvPr id="6146" name="Content Placeholder 4" descr="p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13" y="1985963"/>
            <a:ext cx="8894762" cy="4173537"/>
          </a:xfr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52388" y="57150"/>
            <a:ext cx="9069387" cy="1360488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</a:rPr>
              <a:t>Katalon Analytics Contd.</a:t>
            </a:r>
            <a:br>
              <a:rPr lang="en-IN" altLang="en-US">
                <a:latin typeface="Times New Roman" panose="02020603050405020304" charset="0"/>
              </a:rPr>
            </a:br>
            <a:endParaRPr lang="en-US" altLang="zh-CN"/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2388" y="1600200"/>
            <a:ext cx="9069387" cy="5062538"/>
          </a:xfrm>
          <a:ln/>
        </p:spPr>
        <p:txBody>
          <a:bodyPr anchor="t"/>
          <a:p>
            <a:pPr algn="just"/>
            <a:r>
              <a:rPr lang="en-IN" altLang="en-US" sz="2800">
                <a:latin typeface="Times New Roman" panose="02020603050405020304" charset="0"/>
              </a:rPr>
              <a:t>In Katalon Studio:</a:t>
            </a:r>
            <a:endParaRPr lang="en-IN" altLang="en-US" sz="2800">
              <a:latin typeface="Times New Roman" panose="02020603050405020304" charset="0"/>
            </a:endParaRPr>
          </a:p>
          <a:p>
            <a:pPr algn="just"/>
            <a:r>
              <a:rPr lang="en-IN" altLang="en-US" sz="2800">
                <a:latin typeface="Times New Roman" panose="02020603050405020304" charset="0"/>
              </a:rPr>
              <a:t>Open Project Setting and add the details of project user have created in analytics.katalon.com</a:t>
            </a:r>
            <a:endParaRPr lang="en-IN" altLang="en-US" sz="2800">
              <a:latin typeface="Times New Roman" panose="02020603050405020304" charset="0"/>
            </a:endParaRPr>
          </a:p>
          <a:p>
            <a:pPr algn="just"/>
            <a:endParaRPr lang="en-I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-19050" y="28575"/>
            <a:ext cx="9183688" cy="1389063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</a:rPr>
              <a:t>Katalon Analytics</a:t>
            </a:r>
            <a:endParaRPr lang="en-IN" altLang="en-US">
              <a:latin typeface="Times New Roman" panose="02020603050405020304" charset="0"/>
            </a:endParaRPr>
          </a:p>
        </p:txBody>
      </p:sp>
      <p:pic>
        <p:nvPicPr>
          <p:cNvPr id="8194" name="Content Placeholder 3" descr="p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1417638"/>
            <a:ext cx="8853488" cy="5202237"/>
          </a:xfr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52388" y="57150"/>
            <a:ext cx="9069387" cy="1360488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  <a:sym typeface="Arial" panose="020B0604020202020204" pitchFamily="34" charset="0"/>
              </a:rPr>
              <a:t>Katalon Analytics Contd.</a:t>
            </a:r>
            <a:br>
              <a:rPr lang="en-IN" altLang="en-US">
                <a:latin typeface="Times New Roman" panose="02020603050405020304" charset="0"/>
              </a:rPr>
            </a:br>
            <a:endParaRPr lang="en-US" altLang="zh-CN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52388" y="1600200"/>
            <a:ext cx="9069387" cy="5062538"/>
          </a:xfrm>
          <a:ln/>
        </p:spPr>
        <p:txBody>
          <a:bodyPr anchor="t"/>
          <a:p>
            <a:pPr algn="just"/>
            <a:r>
              <a:rPr lang="en-IN" altLang="en-US" sz="2800">
                <a:latin typeface="Times New Roman" panose="02020603050405020304" charset="0"/>
              </a:rPr>
              <a:t>After executing test suite in Katalon Studio, the reports  get generated in analytics.katalon.com in following format</a:t>
            </a:r>
            <a:endParaRPr lang="en-IN" altLang="en-US" sz="2800">
              <a:latin typeface="Times New Roman" panose="02020603050405020304" charset="0"/>
            </a:endParaRPr>
          </a:p>
          <a:p>
            <a:pPr algn="just"/>
            <a:endParaRPr lang="en-I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52388" y="57150"/>
            <a:ext cx="9069387" cy="1360488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  <a:sym typeface="Arial" panose="020B0604020202020204" pitchFamily="34" charset="0"/>
              </a:rPr>
              <a:t>Katalon Analytics Contd.</a:t>
            </a:r>
            <a:br>
              <a:rPr lang="en-IN" altLang="en-US">
                <a:latin typeface="Times New Roman" panose="02020603050405020304" charset="0"/>
              </a:rPr>
            </a:br>
            <a:endParaRPr lang="en-US" altLang="zh-CN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52388" y="1600200"/>
            <a:ext cx="9069387" cy="5062538"/>
          </a:xfrm>
          <a:ln/>
        </p:spPr>
        <p:txBody>
          <a:bodyPr anchor="t"/>
          <a:p>
            <a:pPr algn="just"/>
            <a:r>
              <a:rPr lang="en-IN" altLang="en-US" sz="2800">
                <a:latin typeface="Times New Roman" panose="02020603050405020304" charset="0"/>
              </a:rPr>
              <a:t>After executing test suite in Katalon Studio, the reports  get generated in analytics.katalon.com in following format</a:t>
            </a:r>
            <a:endParaRPr lang="en-IN" altLang="en-US" sz="2800">
              <a:latin typeface="Times New Roman" panose="02020603050405020304" charset="0"/>
            </a:endParaRPr>
          </a:p>
          <a:p>
            <a:pPr algn="just"/>
            <a:endParaRPr lang="en-I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-19050" y="28575"/>
            <a:ext cx="9183688" cy="1389063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</a:rPr>
              <a:t>Katalon Analytics</a:t>
            </a:r>
            <a:endParaRPr lang="en-IN" altLang="en-US">
              <a:latin typeface="Times New Roman" panose="02020603050405020304" charset="0"/>
            </a:endParaRPr>
          </a:p>
        </p:txBody>
      </p:sp>
      <p:pic>
        <p:nvPicPr>
          <p:cNvPr id="11266" name="Content Placeholder 4" descr="p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050" y="1046163"/>
            <a:ext cx="9067800" cy="5430837"/>
          </a:xfrm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52388" y="57150"/>
            <a:ext cx="9069387" cy="1360488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  <a:sym typeface="Arial" panose="020B0604020202020204" pitchFamily="34" charset="0"/>
              </a:rPr>
              <a:t>Katalon Profiles	</a:t>
            </a:r>
            <a:br>
              <a:rPr lang="en-IN" altLang="en-US">
                <a:latin typeface="Times New Roman" panose="02020603050405020304" charset="0"/>
              </a:rPr>
            </a:br>
            <a:r>
              <a:rPr lang="en-IN" altLang="en-US"/>
              <a:t>	</a:t>
            </a:r>
            <a:endParaRPr lang="en-IN" altLang="en-US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52388" y="1600200"/>
            <a:ext cx="9069387" cy="5062538"/>
          </a:xfrm>
          <a:ln/>
        </p:spPr>
        <p:txBody>
          <a:bodyPr anchor="t"/>
          <a:p>
            <a:pPr algn="just"/>
            <a:r>
              <a:rPr lang="en-IN" altLang="en-US">
                <a:latin typeface="Times New Roman" panose="02020603050405020304" charset="0"/>
              </a:rPr>
              <a:t>Profiles are nothing but creation of global variables which user can use across the test cases.</a:t>
            </a:r>
            <a:endParaRPr lang="en-IN" altLang="en-US">
              <a:latin typeface="Times New Roman" panose="02020603050405020304" charset="0"/>
            </a:endParaRPr>
          </a:p>
          <a:p>
            <a:pPr algn="just"/>
            <a:r>
              <a:rPr lang="en-IN" altLang="en-US">
                <a:latin typeface="Times New Roman" panose="02020603050405020304" charset="0"/>
              </a:rPr>
              <a:t>User can create different profiles using the </a:t>
            </a:r>
            <a:endParaRPr lang="en-I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52388" y="57150"/>
            <a:ext cx="9069387" cy="1360488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  <a:sym typeface="Arial" panose="020B0604020202020204" pitchFamily="34" charset="0"/>
              </a:rPr>
              <a:t>Katalon Keywords</a:t>
            </a:r>
            <a:br>
              <a:rPr lang="en-IN" altLang="en-US">
                <a:latin typeface="Times New Roman" panose="02020603050405020304" charset="0"/>
              </a:rPr>
            </a:b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8" y="1600200"/>
            <a:ext cx="9069388" cy="5062538"/>
          </a:xfrm>
        </p:spPr>
        <p:txBody>
          <a:bodyPr/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Two Types of Keyword:</a:t>
            </a:r>
            <a:endParaRPr kumimoji="0" lang="en-IN" altLang="en-US" sz="280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245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BuitIn Keyword</a:t>
            </a:r>
            <a:endParaRPr kumimoji="0" lang="en-IN" altLang="en-US" sz="245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245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Custom Keyword</a:t>
            </a:r>
            <a:endParaRPr kumimoji="0" lang="en-IN" altLang="en-US" sz="245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32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User can create custom keyword from Keyword option in test explorer.</a:t>
            </a:r>
            <a:endParaRPr kumimoji="0" lang="en-IN" altLang="en-US" sz="320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-16510" y="50800"/>
            <a:ext cx="9148445" cy="6713855"/>
          </a:xfrm>
        </p:spPr>
        <p:txBody>
          <a:bodyPr anchor="t"/>
          <a:p>
            <a:pPr defTabSz="914400">
              <a:buClrTx/>
              <a:buSzTx/>
              <a:buFontTx/>
            </a:pPr>
            <a:endParaRPr lang="en-US" altLang="zh-CN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kern="1200" baseline="0">
              <a:latin typeface="+mn-lt"/>
              <a:ea typeface="+mn-ea"/>
              <a:cs typeface="+mn-cs"/>
            </a:endParaRPr>
          </a:p>
          <a:p>
            <a:pPr algn="ctr" defTabSz="914400">
              <a:buClrTx/>
              <a:buSzTx/>
              <a:buFontTx/>
            </a:pPr>
            <a:r>
              <a:rPr lang="en-US" altLang="zh-CN" sz="4400" b="1" kern="1200" baseline="0">
                <a:solidFill>
                  <a:srgbClr val="FF0000"/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Agenda</a:t>
            </a:r>
            <a:endParaRPr lang="en-US" altLang="zh-CN" sz="4400" b="1" kern="1200" baseline="0">
              <a:solidFill>
                <a:srgbClr val="FF000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marL="457200" indent="-45720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kern="1200" baseline="0">
                <a:solidFill>
                  <a:srgbClr val="0070C0"/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Katalon Studio Introduction</a:t>
            </a:r>
            <a:endParaRPr lang="en-US" altLang="zh-CN" sz="2800" kern="1200" baseline="0">
              <a:solidFill>
                <a:srgbClr val="0070C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marL="457200" indent="-45720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kern="1200" baseline="0">
                <a:solidFill>
                  <a:srgbClr val="0070C0"/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Katalon Studio Products</a:t>
            </a:r>
            <a:endParaRPr lang="en-US" altLang="zh-CN" sz="2800" kern="1200" baseline="0">
              <a:solidFill>
                <a:srgbClr val="0070C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marL="457200" indent="-45720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kern="1200" baseline="0">
                <a:solidFill>
                  <a:srgbClr val="0070C0"/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Katalon Studio Features</a:t>
            </a:r>
            <a:endParaRPr lang="en-US" altLang="zh-CN" sz="2800" kern="1200" baseline="0">
              <a:solidFill>
                <a:srgbClr val="0070C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marL="457200" indent="-45720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kern="1200" baseline="0">
                <a:solidFill>
                  <a:srgbClr val="0070C0"/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Comparison with Selenium</a:t>
            </a:r>
            <a:endParaRPr lang="en-US" altLang="zh-CN" sz="2800" kern="1200" baseline="0">
              <a:solidFill>
                <a:srgbClr val="0070C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marL="457200" indent="-45720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kern="1200" baseline="0">
                <a:solidFill>
                  <a:srgbClr val="0070C0"/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Pros and Cons</a:t>
            </a:r>
            <a:endParaRPr lang="en-US" altLang="zh-CN" sz="2800" kern="1200" baseline="0">
              <a:solidFill>
                <a:srgbClr val="0070C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marL="457200" indent="-457200" algn="l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kern="1200" baseline="0">
                <a:solidFill>
                  <a:srgbClr val="0070C0"/>
                </a:solidFill>
                <a:latin typeface="Constantia" panose="02030602050306030303" charset="0"/>
                <a:ea typeface="+mn-ea"/>
                <a:cs typeface="Constantia" panose="02030602050306030303" charset="0"/>
              </a:rPr>
              <a:t>Demonstration</a:t>
            </a:r>
            <a:endParaRPr lang="en-US" altLang="zh-CN" sz="2800" kern="1200" baseline="0">
              <a:solidFill>
                <a:srgbClr val="0070C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algn="l" defTabSz="914400">
              <a:buClrTx/>
              <a:buSzTx/>
              <a:buFontTx/>
            </a:pPr>
            <a:endParaRPr lang="en-US" altLang="zh-CN" sz="5400" b="1" kern="1200" baseline="0"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algn="r" defTabSz="914400">
              <a:buClrTx/>
              <a:buSzTx/>
              <a:buFontTx/>
            </a:pPr>
            <a:endParaRPr lang="en-US" altLang="zh-CN" sz="2800" b="1" kern="1200" baseline="0"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algn="r" defTabSz="914400">
              <a:buClrTx/>
              <a:buSzTx/>
              <a:buFontTx/>
            </a:pPr>
            <a:endParaRPr lang="en-US" altLang="zh-CN" sz="2800" b="1" kern="1200" baseline="0">
              <a:solidFill>
                <a:srgbClr val="FF000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  <a:p>
            <a:pPr algn="r" defTabSz="914400">
              <a:buClrTx/>
              <a:buSzTx/>
              <a:buFontTx/>
            </a:pPr>
            <a:endParaRPr lang="en-US" altLang="zh-CN" sz="2800" b="1" kern="1200" baseline="0">
              <a:solidFill>
                <a:srgbClr val="FF0000"/>
              </a:solidFill>
              <a:latin typeface="Constantia" panose="02030602050306030303" charset="0"/>
              <a:ea typeface="+mn-ea"/>
              <a:cs typeface="Constantia" panose="02030602050306030303" charset="0"/>
            </a:endParaRPr>
          </a:p>
        </p:txBody>
      </p:sp>
      <p:pic>
        <p:nvPicPr>
          <p:cNvPr id="2" name="Picture 1" descr="IB_logo_bl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50800"/>
            <a:ext cx="1982470" cy="7543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2388" y="57150"/>
            <a:ext cx="9069387" cy="1360488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  <a:sym typeface="Arial" panose="020B0604020202020204" pitchFamily="34" charset="0"/>
              </a:rPr>
              <a:t>Katalon </a:t>
            </a:r>
            <a:r>
              <a:rPr lang="en-US" altLang="en-IN">
                <a:latin typeface="Times New Roman" panose="02020603050405020304" charset="0"/>
                <a:sym typeface="Arial" panose="020B0604020202020204" pitchFamily="34" charset="0"/>
              </a:rPr>
              <a:t>Variables</a:t>
            </a:r>
            <a:br>
              <a:rPr lang="en-IN" altLang="en-US">
                <a:latin typeface="Times New Roman" panose="02020603050405020304" charset="0"/>
              </a:rPr>
            </a:b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8" y="1600200"/>
            <a:ext cx="9069388" cy="5062538"/>
          </a:xfrm>
        </p:spPr>
        <p:txBody>
          <a:bodyPr/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T</a:t>
            </a:r>
            <a:r>
              <a:rPr kumimoji="0" lang="en-US" altLang="en-IN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hree</a:t>
            </a: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Types of </a:t>
            </a:r>
            <a:r>
              <a:rPr kumimoji="0" lang="en-US" altLang="en-IN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Variables</a:t>
            </a:r>
            <a:r>
              <a:rPr kumimoji="0" lang="en-IN" altLang="en-US" sz="280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:</a:t>
            </a:r>
            <a:endParaRPr kumimoji="0" lang="en-IN" altLang="en-US" sz="280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IN" sz="245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Private/Script Variables</a:t>
            </a:r>
            <a:endParaRPr kumimoji="0" lang="en-IN" altLang="en-US" sz="245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IN" sz="245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Local/Test Variables</a:t>
            </a:r>
            <a:endParaRPr kumimoji="0" lang="en-US" altLang="en-IN" sz="245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IN" sz="2450" b="0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Global/Profile Variables</a:t>
            </a:r>
            <a:endParaRPr kumimoji="0" lang="en-IN" altLang="en-US" sz="245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IN" altLang="en-US" sz="3200" b="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2388" y="57150"/>
            <a:ext cx="9069387" cy="1360488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  <a:sym typeface="Arial" panose="020B0604020202020204" pitchFamily="34" charset="0"/>
              </a:rPr>
              <a:t>Headless Browser</a:t>
            </a:r>
            <a:br>
              <a:rPr lang="en-IN" altLang="en-US">
                <a:latin typeface="Times New Roman" panose="02020603050405020304" charset="0"/>
              </a:rPr>
            </a:br>
            <a:endParaRPr lang="en-US" altLang="zh-CN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2388" y="1600200"/>
            <a:ext cx="9069387" cy="5062538"/>
          </a:xfrm>
          <a:ln/>
        </p:spPr>
        <p:txBody>
          <a:bodyPr anchor="t"/>
          <a:p>
            <a:pPr algn="just" rtl="0">
              <a:buClrTx/>
              <a:buSzTx/>
              <a:buFontTx/>
            </a:pPr>
            <a:r>
              <a:rPr lang="en-IN" altLang="en-US">
                <a:latin typeface="Times New Roman" panose="02020603050405020304" charset="0"/>
              </a:rPr>
              <a:t>Katalon supports execution on headless browser.</a:t>
            </a:r>
            <a:endParaRPr lang="en-IN" altLang="en-US">
              <a:latin typeface="Times New Roman" panose="02020603050405020304" charset="0"/>
            </a:endParaRPr>
          </a:p>
          <a:p>
            <a:pPr algn="just" rtl="0">
              <a:buClrTx/>
              <a:buSzTx/>
              <a:buFontTx/>
            </a:pPr>
            <a:r>
              <a:rPr lang="en-IN" altLang="en-US">
                <a:latin typeface="Times New Roman" panose="02020603050405020304" charset="0"/>
              </a:rPr>
              <a:t>Select the option of headless browser during the execution of test case. </a:t>
            </a:r>
            <a:endParaRPr lang="en-I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52388" y="57150"/>
            <a:ext cx="9069387" cy="1360488"/>
          </a:xfrm>
          <a:ln/>
        </p:spPr>
        <p:txBody>
          <a:bodyPr anchor="ctr"/>
          <a:p>
            <a:r>
              <a:rPr lang="en-IN" altLang="en-US">
                <a:latin typeface="Times New Roman" panose="02020603050405020304" charset="0"/>
                <a:sym typeface="Arial" panose="020B0604020202020204" pitchFamily="34" charset="0"/>
              </a:rPr>
              <a:t>Reuse Test Case	</a:t>
            </a:r>
            <a:br>
              <a:rPr lang="en-IN" altLang="en-US">
                <a:latin typeface="Times New Roman" panose="02020603050405020304" charset="0"/>
              </a:rPr>
            </a:br>
            <a:endParaRPr lang="en-US" altLang="zh-CN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2388" y="1600200"/>
            <a:ext cx="9069387" cy="5062538"/>
          </a:xfrm>
          <a:ln/>
        </p:spPr>
        <p:txBody>
          <a:bodyPr anchor="t"/>
          <a:p>
            <a:pPr algn="just" rtl="0">
              <a:buClrTx/>
              <a:buSzTx/>
              <a:buFontTx/>
            </a:pPr>
            <a:r>
              <a:rPr lang="en-IN" altLang="en-US">
                <a:latin typeface="Times New Roman" panose="02020603050405020304" charset="0"/>
              </a:rPr>
              <a:t>In Katalon user can refer/reuse test case.</a:t>
            </a:r>
            <a:endParaRPr lang="en-IN" altLang="en-US">
              <a:latin typeface="Times New Roman" panose="02020603050405020304" charset="0"/>
            </a:endParaRPr>
          </a:p>
          <a:p>
            <a:pPr algn="just" rtl="0">
              <a:buClrTx/>
              <a:buSzTx/>
              <a:buFontTx/>
            </a:pPr>
            <a:r>
              <a:rPr lang="en-IN" altLang="en-US">
                <a:latin typeface="Times New Roman" panose="02020603050405020304" charset="0"/>
              </a:rPr>
              <a:t> In Katalon Studio click on Add button and select the option “Call Test Case”.</a:t>
            </a:r>
            <a:endParaRPr lang="en-IN" altLang="en-US">
              <a:latin typeface="Times New Roman" panose="02020603050405020304" charset="0"/>
            </a:endParaRPr>
          </a:p>
          <a:p>
            <a:pPr algn="just" rtl="0">
              <a:buClrTx/>
              <a:buSzTx/>
              <a:buFontTx/>
            </a:pPr>
            <a:endParaRPr lang="en-I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88608"/>
            <a:ext cx="8229600" cy="1143000"/>
          </a:xfrm>
          <a:ln/>
        </p:spPr>
        <p:txBody>
          <a:bodyPr anchor="ctr"/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Katalon 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Studio</a:t>
            </a:r>
            <a:endParaRPr lang="en-US" altLang="en-IN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sz="half" idx="1"/>
          </p:nvPr>
        </p:nvSpPr>
        <p:spPr>
          <a:xfrm>
            <a:off x="-6350" y="1600200"/>
            <a:ext cx="9105900" cy="4468495"/>
          </a:xfrm>
          <a:ln/>
        </p:spPr>
        <p:txBody>
          <a:bodyPr anchor="t"/>
          <a:p>
            <a:pPr algn="just">
              <a:lnSpc>
                <a:spcPct val="150000"/>
              </a:lnSpc>
            </a:pPr>
            <a:r>
              <a:rPr lang="en-IN" altLang="en-US" sz="2800">
                <a:solidFill>
                  <a:srgbClr val="0070C0"/>
                </a:solidFill>
                <a:latin typeface="Times New Roman" panose="02020603050405020304" charset="0"/>
              </a:rPr>
              <a:t>Katalon Studio is one of the recognized tools for automated testing. </a:t>
            </a:r>
            <a:endParaRPr lang="en-IN" altLang="en-US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</a:rPr>
              <a:t>Katalon studio tool is Robust, Intelligent and scalable automation tool.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</a:rPr>
              <a:t>Full package of powerfull features.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algn="just"/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</p:txBody>
      </p:sp>
      <p:pic>
        <p:nvPicPr>
          <p:cNvPr id="2" name="Content Placeholder 1" descr="IB_logo_blac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12700"/>
            <a:ext cx="2263775" cy="680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88608"/>
            <a:ext cx="8229600" cy="1143000"/>
          </a:xfrm>
        </p:spPr>
        <p:txBody>
          <a:bodyPr anchor="ctr"/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Katalon 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Studio Products</a:t>
            </a:r>
            <a:endParaRPr lang="en-US" altLang="en-IN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sz="half" idx="1"/>
          </p:nvPr>
        </p:nvSpPr>
        <p:spPr>
          <a:xfrm>
            <a:off x="-6350" y="1600200"/>
            <a:ext cx="9105900" cy="4468495"/>
          </a:xfrm>
        </p:spPr>
        <p:txBody>
          <a:bodyPr anchor="t"/>
          <a:p>
            <a:pPr algn="just">
              <a:lnSpc>
                <a:spcPct val="150000"/>
              </a:lnSpc>
            </a:pPr>
            <a:r>
              <a:rPr lang="en-IN" altLang="en-US" sz="2800">
                <a:solidFill>
                  <a:srgbClr val="0070C0"/>
                </a:solidFill>
                <a:latin typeface="Times New Roman" panose="02020603050405020304" charset="0"/>
              </a:rPr>
              <a:t>Katalon Studio </a:t>
            </a:r>
            <a:endParaRPr lang="en-IN" altLang="en-US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</a:rPr>
              <a:t>Katalon RunTime Engine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</a:rPr>
              <a:t>Katalon TestOps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</a:rPr>
              <a:t>Katalon Recorder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</a:rPr>
              <a:t>Katalium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</a:rPr>
              <a:t>Katalon store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algn="just"/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</p:txBody>
      </p:sp>
      <p:pic>
        <p:nvPicPr>
          <p:cNvPr id="2" name="Content Placeholder 1" descr="IB_logo_blac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12700"/>
            <a:ext cx="2263775" cy="68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88608"/>
            <a:ext cx="8229600" cy="1143000"/>
          </a:xfrm>
        </p:spPr>
        <p:txBody>
          <a:bodyPr anchor="ctr"/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Katalon 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Studio Features</a:t>
            </a:r>
            <a:endParaRPr lang="en-US" altLang="en-IN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sz="half" idx="1"/>
          </p:nvPr>
        </p:nvSpPr>
        <p:spPr>
          <a:xfrm>
            <a:off x="-6350" y="1600200"/>
            <a:ext cx="9105900" cy="5175250"/>
          </a:xfrm>
        </p:spPr>
        <p:txBody>
          <a:bodyPr anchor="t"/>
          <a:p>
            <a:pPr algn="just"/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</a:rPr>
              <a:t>Testing Environments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Char char="Ø"/>
            </a:pPr>
            <a:r>
              <a:rPr lang="en-US" altLang="en-IN" sz="2000">
                <a:solidFill>
                  <a:srgbClr val="C00000"/>
                </a:solidFill>
                <a:latin typeface="Times New Roman" panose="02020603050405020304" charset="0"/>
              </a:rPr>
              <a:t>Windowa, MacOS, Linux</a:t>
            </a:r>
            <a:endParaRPr lang="en-US" altLang="en-IN" sz="2000">
              <a:latin typeface="Times New Roman" panose="02020603050405020304" charset="0"/>
            </a:endParaRPr>
          </a:p>
          <a:p>
            <a:pPr marL="457200" lvl="1" indent="0" algn="just">
              <a:buFont typeface="Wingdings" panose="05000000000000000000" charset="0"/>
              <a:buNone/>
            </a:pPr>
            <a:endParaRPr lang="en-US" altLang="en-IN" sz="2000">
              <a:latin typeface="Times New Roman" panose="02020603050405020304" charset="0"/>
            </a:endParaRPr>
          </a:p>
          <a:p>
            <a:pPr marL="293370" lvl="1" indent="-293370" algn="l">
              <a:buFont typeface="Arial" panose="020B0604020202020204" pitchFamily="34" charset="0"/>
              <a:buChar char="•"/>
            </a:pPr>
            <a:r>
              <a:rPr lang="en-US" altLang="en-IN">
                <a:solidFill>
                  <a:srgbClr val="0070C0"/>
                </a:solidFill>
                <a:latin typeface="Times New Roman" panose="02020603050405020304" charset="0"/>
              </a:rPr>
              <a:t>Applications under Test</a:t>
            </a:r>
            <a:endParaRPr lang="en-US" altLang="en-IN">
              <a:latin typeface="Times New Roman" panose="02020603050405020304" charset="0"/>
            </a:endParaRPr>
          </a:p>
          <a:p>
            <a:pPr marL="800100" lvl="2" indent="-342900" algn="l">
              <a:buFont typeface="Wingdings" panose="05000000000000000000" charset="0"/>
              <a:buChar char="Ø"/>
            </a:pPr>
            <a:r>
              <a:rPr lang="en-US" altLang="en-IN" sz="2100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Web testing</a:t>
            </a: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800100" lvl="2" indent="-342900" algn="l">
              <a:buFont typeface="Wingdings" panose="05000000000000000000" charset="0"/>
              <a:buChar char="Ø"/>
            </a:pPr>
            <a:r>
              <a:rPr lang="en-US" altLang="en-IN" sz="2100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Mobile testing</a:t>
            </a: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800100" lvl="2" indent="-342900" algn="l">
              <a:buFont typeface="Wingdings" panose="05000000000000000000" charset="0"/>
              <a:buChar char="Ø"/>
            </a:pPr>
            <a:r>
              <a:rPr lang="en-US" altLang="en-IN" sz="2100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API testing</a:t>
            </a: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800100" lvl="2" indent="-342900" algn="l">
              <a:buFont typeface="Wingdings" panose="05000000000000000000" charset="0"/>
              <a:buChar char="Ø"/>
            </a:pPr>
            <a:r>
              <a:rPr lang="en-US" altLang="en-IN" sz="2100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Desktop application testing</a:t>
            </a: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800100" lvl="2" indent="-342900" algn="l">
              <a:buFont typeface="Wingdings" panose="05000000000000000000" charset="0"/>
              <a:buChar char="Ø"/>
            </a:pPr>
            <a:r>
              <a:rPr lang="en-US" altLang="en-IN" sz="2100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Data-driven testing</a:t>
            </a: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800100" lvl="2" indent="-342900" algn="l">
              <a:buFont typeface="Wingdings" panose="05000000000000000000" charset="0"/>
              <a:buChar char="Ø"/>
            </a:pPr>
            <a:r>
              <a:rPr lang="en-US" altLang="en-IN" sz="2100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BDD testing</a:t>
            </a: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2" name="Content Placeholder 1" descr="IB_logo_blac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12700"/>
            <a:ext cx="2263775" cy="680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88608"/>
            <a:ext cx="8229600" cy="1143000"/>
          </a:xfrm>
        </p:spPr>
        <p:txBody>
          <a:bodyPr anchor="ctr"/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Katalon 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Studio Features</a:t>
            </a:r>
            <a:endParaRPr lang="en-US" altLang="en-IN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sz="half" idx="1"/>
          </p:nvPr>
        </p:nvSpPr>
        <p:spPr>
          <a:xfrm>
            <a:off x="-6350" y="1600200"/>
            <a:ext cx="9105900" cy="5175250"/>
          </a:xfrm>
        </p:spPr>
        <p:txBody>
          <a:bodyPr anchor="t"/>
          <a:p>
            <a:pPr algn="just"/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</a:rPr>
              <a:t>Supported Browsers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Char char="Ø"/>
            </a:pPr>
            <a:r>
              <a:rPr lang="en-US" altLang="en-IN" sz="2000">
                <a:solidFill>
                  <a:srgbClr val="C00000"/>
                </a:solidFill>
                <a:latin typeface="Times New Roman" panose="02020603050405020304" charset="0"/>
              </a:rPr>
              <a:t>Google  Chrome, Firefox, Microsoft Edge, Safari, Headless.</a:t>
            </a:r>
            <a:endParaRPr lang="en-US" altLang="en-IN" sz="2000">
              <a:latin typeface="Times New Roman" panose="02020603050405020304" charset="0"/>
            </a:endParaRPr>
          </a:p>
          <a:p>
            <a:pPr marL="457200" lvl="1" indent="0" algn="just">
              <a:buFont typeface="Wingdings" panose="05000000000000000000" charset="0"/>
              <a:buNone/>
            </a:pPr>
            <a:endParaRPr lang="en-US" altLang="en-IN" sz="2000">
              <a:latin typeface="Times New Roman" panose="02020603050405020304" charset="0"/>
            </a:endParaRPr>
          </a:p>
          <a:p>
            <a:pPr marL="293370" lvl="1" indent="-293370" algn="l">
              <a:buFont typeface="Arial" panose="020B0604020202020204" pitchFamily="34" charset="0"/>
              <a:buChar char="•"/>
            </a:pPr>
            <a:r>
              <a:rPr lang="en-US" altLang="en-IN">
                <a:solidFill>
                  <a:srgbClr val="0070C0"/>
                </a:solidFill>
                <a:latin typeface="Times New Roman" panose="02020603050405020304" charset="0"/>
              </a:rPr>
              <a:t>Scripting Language</a:t>
            </a:r>
            <a:endParaRPr lang="en-US" altLang="en-IN">
              <a:latin typeface="Times New Roman" panose="02020603050405020304" charset="0"/>
            </a:endParaRPr>
          </a:p>
          <a:p>
            <a:pPr marL="800100" lvl="2" indent="-342900" algn="l">
              <a:buFont typeface="Wingdings" panose="05000000000000000000" charset="0"/>
              <a:buChar char="Ø"/>
            </a:pPr>
            <a:r>
              <a:rPr lang="en-US" altLang="en-IN" sz="2100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Groovy</a:t>
            </a: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457200" lvl="2" indent="0" algn="l">
              <a:buFont typeface="Wingdings" panose="05000000000000000000" charset="0"/>
              <a:buNone/>
            </a:pP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31750" lvl="2" indent="426085" algn="l"/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Object Storage and Maintenance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  <a:sym typeface="+mn-ea"/>
            </a:endParaRPr>
          </a:p>
          <a:p>
            <a:pPr marL="831850" lvl="3" indent="-342900" algn="l">
              <a:buFont typeface="Wingdings" panose="05000000000000000000" charset="0"/>
              <a:buChar char="Ø"/>
            </a:pPr>
            <a:r>
              <a:rPr lang="en-US" altLang="en-IN" sz="2100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Page Object Model</a:t>
            </a: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488950" lvl="3" indent="0" algn="l">
              <a:buFont typeface="Wingdings" panose="05000000000000000000" charset="0"/>
              <a:buNone/>
            </a:pP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554355" lvl="3" indent="-456565" algn="l">
              <a:buFont typeface="Arial" panose="020B0604020202020204" pitchFamily="34" charset="0"/>
              <a:buChar char="•"/>
            </a:pPr>
            <a:r>
              <a:rPr lang="en-US" altLang="en-IN" sz="2800">
                <a:solidFill>
                  <a:srgbClr val="0070C0"/>
                </a:solidFill>
                <a:latin typeface="Times New Roman" panose="02020603050405020304" charset="0"/>
                <a:sym typeface="+mn-ea"/>
              </a:rPr>
              <a:t>Continuous Integration</a:t>
            </a:r>
            <a:endParaRPr lang="en-US" altLang="en-IN" sz="2800">
              <a:solidFill>
                <a:srgbClr val="0070C0"/>
              </a:solidFill>
              <a:latin typeface="Times New Roman" panose="02020603050405020304" charset="0"/>
              <a:sym typeface="+mn-ea"/>
            </a:endParaRPr>
          </a:p>
          <a:p>
            <a:pPr marL="1011555" lvl="4" indent="-456565" algn="l">
              <a:buFont typeface="Wingdings" panose="05000000000000000000" charset="0"/>
              <a:buChar char="Ø"/>
            </a:pPr>
            <a:r>
              <a:rPr lang="en-US" altLang="en-IN" sz="2100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Jenkins, JIRA.</a:t>
            </a:r>
            <a:endParaRPr lang="en-US" altLang="en-IN" sz="175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  <a:p>
            <a:pPr marL="374650" lvl="2" indent="-342900" algn="l">
              <a:buSzPct val="140000"/>
              <a:buFont typeface="Arial" panose="020B0604020202020204" pitchFamily="34" charset="0"/>
              <a:buChar char="•"/>
            </a:pPr>
            <a:endParaRPr lang="en-US" altLang="en-IN" sz="2100">
              <a:solidFill>
                <a:srgbClr val="C00000"/>
              </a:solidFill>
              <a:latin typeface="Times New Roman" panose="02020603050405020304" charset="0"/>
              <a:sym typeface="+mn-ea"/>
            </a:endParaRPr>
          </a:p>
        </p:txBody>
      </p:sp>
      <p:pic>
        <p:nvPicPr>
          <p:cNvPr id="2" name="Content Placeholder 1" descr="IB_logo_blac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12700"/>
            <a:ext cx="2263775" cy="68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88608"/>
            <a:ext cx="8229600" cy="1143000"/>
          </a:xfrm>
        </p:spPr>
        <p:txBody>
          <a:bodyPr anchor="ctr"/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Katalon 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Studio VS. Selenium</a:t>
            </a:r>
            <a:endParaRPr lang="en-US" altLang="en-IN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pic>
        <p:nvPicPr>
          <p:cNvPr id="2" name="Content Placeholder 1" descr="IB_logo_blac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12700"/>
            <a:ext cx="2263775" cy="680085"/>
          </a:xfrm>
          <a:prstGeom prst="rect">
            <a:avLst/>
          </a:prstGeom>
        </p:spPr>
      </p:pic>
      <p:graphicFrame>
        <p:nvGraphicFramePr>
          <p:cNvPr id="3" name="Content Placeholder 2"/>
          <p:cNvGraphicFramePr/>
          <p:nvPr>
            <p:ph sz="half" idx="1"/>
          </p:nvPr>
        </p:nvGraphicFramePr>
        <p:xfrm>
          <a:off x="-6350" y="1600200"/>
          <a:ext cx="91059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3835400"/>
                <a:gridCol w="3327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Selenium 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Katalon Studio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Initial Release</a:t>
                      </a:r>
                      <a:endParaRPr 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2004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2015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Products</a:t>
                      </a:r>
                      <a:endParaRPr 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Selenium init, Selenium RC, Selenium Web Driver, Selenium Grid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Katalon Studio, Katalon RunTime Engine, Katalium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Supported Language</a:t>
                      </a:r>
                      <a:endParaRPr 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Java, Ruby, C#, PhP, Python, Perl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Groovy(Java)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Price </a:t>
                      </a:r>
                      <a:endParaRPr 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Free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Free Trail(30 days) and Paid Versions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Browser Support</a:t>
                      </a:r>
                      <a:endParaRPr 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All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All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Integration Options</a:t>
                      </a:r>
                      <a:endParaRPr 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CI/CD integration with Jenkins and other tools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CI/CD integration with Jenkins and other tools</a:t>
                      </a:r>
                      <a:endParaRPr lang="en-US" sz="1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88608"/>
            <a:ext cx="8229600" cy="1143000"/>
          </a:xfrm>
        </p:spPr>
        <p:txBody>
          <a:bodyPr anchor="ctr"/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Katalon 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Studio PROS</a:t>
            </a:r>
            <a:endParaRPr lang="en-US" altLang="en-IN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pic>
        <p:nvPicPr>
          <p:cNvPr id="2" name="Content Placeholder 1" descr="IB_logo_blac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12700"/>
            <a:ext cx="2263775" cy="6800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0645" y="1630045"/>
            <a:ext cx="89668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Supports several types of testing:</a:t>
            </a:r>
            <a:endParaRPr lang="en-US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Keywords-driven.</a:t>
            </a:r>
            <a:endParaRPr lang="en-US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Data-driven</a:t>
            </a:r>
            <a:endParaRPr lang="en-US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API-testing</a:t>
            </a:r>
            <a:endParaRPr lang="en-US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Cross-browser</a:t>
            </a:r>
            <a:endParaRPr lang="en-US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User-friendly GUI</a:t>
            </a:r>
            <a:endParaRPr lang="en-IN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Inbuilt analytics dashboard and reports</a:t>
            </a:r>
            <a:endParaRPr lang="en-IN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Mild learning curve + learning materials</a:t>
            </a:r>
            <a:endParaRPr lang="en-IN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57200" y="288608"/>
            <a:ext cx="8229600" cy="1143000"/>
          </a:xfrm>
        </p:spPr>
        <p:txBody>
          <a:bodyPr anchor="ctr"/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Katalon 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Studio </a:t>
            </a:r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O</a:t>
            </a:r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</a:rPr>
              <a:t>N</a:t>
            </a:r>
            <a:r>
              <a:rPr lang="en-US" altLang="en-IN" b="1">
                <a:solidFill>
                  <a:srgbClr val="FF0000"/>
                </a:solidFill>
                <a:latin typeface="Times New Roman" panose="02020603050405020304" charset="0"/>
              </a:rPr>
              <a:t>S</a:t>
            </a:r>
            <a:endParaRPr lang="en-US" altLang="en-IN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pic>
        <p:nvPicPr>
          <p:cNvPr id="2" name="Content Placeholder 1" descr="IB_logo_black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12700"/>
            <a:ext cx="2263775" cy="6800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0645" y="1630045"/>
            <a:ext cx="89668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Not open source</a:t>
            </a:r>
            <a:endParaRPr lang="en-IN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Lack of scripting languages</a:t>
            </a:r>
            <a:endParaRPr lang="en-IN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Small community</a:t>
            </a:r>
            <a:endParaRPr lang="en-IN" sz="240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3080</Words>
  <Application>WPS Presentation</Application>
  <PresentationFormat/>
  <Paragraphs>201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55" baseType="lpstr">
      <vt:lpstr>Arial</vt:lpstr>
      <vt:lpstr>SimSun</vt:lpstr>
      <vt:lpstr>Wingdings</vt:lpstr>
      <vt:lpstr>Arial Unicode MS</vt:lpstr>
      <vt:lpstr>Microsoft YaHei</vt:lpstr>
      <vt:lpstr>Calibri</vt:lpstr>
      <vt:lpstr>Comic Sans MS</vt:lpstr>
      <vt:lpstr>Corbel Light</vt:lpstr>
      <vt:lpstr>Javanese Text</vt:lpstr>
      <vt:lpstr>Lucida Sans Unicode</vt:lpstr>
      <vt:lpstr>Microsoft Himalaya</vt:lpstr>
      <vt:lpstr>Myanmar Text</vt:lpstr>
      <vt:lpstr>Segoe UI Black</vt:lpstr>
      <vt:lpstr>Segoe UI Semibold</vt:lpstr>
      <vt:lpstr>Sitka Display</vt:lpstr>
      <vt:lpstr>Sitka Small</vt:lpstr>
      <vt:lpstr>Tahoma</vt:lpstr>
      <vt:lpstr>Verdana</vt:lpstr>
      <vt:lpstr>Times New Roman</vt:lpstr>
      <vt:lpstr>Wingdings</vt:lpstr>
      <vt:lpstr>Yu Gothic Medium</vt:lpstr>
      <vt:lpstr>Arial Black</vt:lpstr>
      <vt:lpstr>Bahnschrift Light SemiCondensed</vt:lpstr>
      <vt:lpstr>Bahnschrift SemiBold</vt:lpstr>
      <vt:lpstr>Cambria</vt:lpstr>
      <vt:lpstr>Constantia</vt:lpstr>
      <vt:lpstr>Consolas</vt:lpstr>
      <vt:lpstr>Cambria Math</vt:lpstr>
      <vt:lpstr>Candara Light</vt:lpstr>
      <vt:lpstr>Default Design</vt:lpstr>
      <vt:lpstr>1_Default Design</vt:lpstr>
      <vt:lpstr>2_Default Design</vt:lpstr>
      <vt:lpstr>3_Default Design</vt:lpstr>
      <vt:lpstr>PowerPoint 演示文稿</vt:lpstr>
      <vt:lpstr>PowerPoint 演示文稿</vt:lpstr>
      <vt:lpstr>PowerPoint 演示文稿</vt:lpstr>
      <vt:lpstr>Katalon Studio</vt:lpstr>
      <vt:lpstr>Katalon Studio Products</vt:lpstr>
      <vt:lpstr>Katalon Studio Features</vt:lpstr>
      <vt:lpstr>Katalon Studio Features</vt:lpstr>
      <vt:lpstr>Katalon Studio VS. Selenium</vt:lpstr>
      <vt:lpstr>Katalon Studio PROS</vt:lpstr>
      <vt:lpstr>Katalon Studio CONS</vt:lpstr>
      <vt:lpstr>Katalon Analytics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Salunke</dc:creator>
  <cp:lastModifiedBy>Sagar Salunke</cp:lastModifiedBy>
  <cp:revision>6</cp:revision>
  <dcterms:created xsi:type="dcterms:W3CDTF">2022-08-02T11:56:50Z</dcterms:created>
  <dcterms:modified xsi:type="dcterms:W3CDTF">2022-08-15T12:01:05Z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