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2" r:id="rId3"/>
    <p:sldId id="327" r:id="rId4"/>
    <p:sldId id="328" r:id="rId5"/>
    <p:sldId id="329" r:id="rId6"/>
    <p:sldId id="330" r:id="rId7"/>
    <p:sldId id="323" r:id="rId8"/>
    <p:sldId id="324" r:id="rId9"/>
    <p:sldId id="325" r:id="rId10"/>
    <p:sldId id="326" r:id="rId11"/>
    <p:sldId id="331" r:id="rId12"/>
    <p:sldId id="334" r:id="rId13"/>
    <p:sldId id="332" r:id="rId14"/>
    <p:sldId id="333" r:id="rId15"/>
    <p:sldId id="335" r:id="rId16"/>
    <p:sldId id="336" r:id="rId17"/>
    <p:sldId id="337" r:id="rId18"/>
    <p:sldId id="338" r:id="rId19"/>
    <p:sldId id="33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DF6-11E1-55DC-679D-6996D3F0F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D0395E-2F64-DE4A-B0B3-975C0E3B2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A8B28-C5A4-807E-C31D-27FF46527283}"/>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7707BE89-271C-1F13-68B0-7D0B06369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4A6E3-FD07-C2DE-B961-AC514DDC5BD0}"/>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303764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B9F7-0046-C797-8279-2A7FD390FB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0AEFB-7BD1-CB3C-6ED1-713225F52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F8B54-3D4F-C4D8-2714-1D9405215F8C}"/>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36606AE4-5515-0843-A831-5FD4E1B9A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1C382-E7EF-7D65-B349-C41FBB8A6414}"/>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78040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2D74F-019C-09DC-8274-5A846E67A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CA3A69-74A9-27EF-734C-582943086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6E007-9B57-99FF-4649-8A848C338992}"/>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11DA11C5-8ECD-D657-536B-76ED1267B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6378B-D3BE-1993-AFBE-C7857B7CF421}"/>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196239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541371"/>
            <a:ext cx="103632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34013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AF80-4486-082F-B204-210216898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BA89E4-C8C4-2AA3-2974-586930D5D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3B203-B1F0-3B0E-CBF8-2C1A027C4F0B}"/>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4E16E600-10BF-96A3-1BB1-A7ECF566D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E80B4-83DA-8085-30B7-E43C7CEAE5DC}"/>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16874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1D57-8278-3ACA-6F6D-AA6905441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3A81BA-9035-8335-5232-999D91285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560FE-DCC0-D008-9DE4-3553EFE39E57}"/>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7FF42AD8-0FD9-744F-0004-35EE64111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E2DC5-3C1F-3D88-E81C-D62909CD0237}"/>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280152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8502-2870-7126-0FC6-A429EA975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245948-8333-370F-E32B-49FD62A49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823DD1-0A13-A73A-31AD-4FF48294E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E7FF69-EF39-62C6-5D22-ED5EC88DF6D0}"/>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6" name="Footer Placeholder 5">
            <a:extLst>
              <a:ext uri="{FF2B5EF4-FFF2-40B4-BE49-F238E27FC236}">
                <a16:creationId xmlns:a16="http://schemas.microsoft.com/office/drawing/2014/main" id="{A9CF4D92-776C-8754-E11C-63F48BD48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96EA3-E3A7-7189-5ED4-A19B963C1AD1}"/>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427541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8FE2-C12D-ECCB-AE80-DF32E34AFE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18424-DCEE-8859-0943-2A456AD0A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A11EF-DD36-A613-C3FD-C3E0D4851A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A4587D-5A27-E36B-1325-62C791235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EB4E0-598D-48AC-112D-1ACA62684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40B666-A163-9B53-CB6F-57755706EF64}"/>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8" name="Footer Placeholder 7">
            <a:extLst>
              <a:ext uri="{FF2B5EF4-FFF2-40B4-BE49-F238E27FC236}">
                <a16:creationId xmlns:a16="http://schemas.microsoft.com/office/drawing/2014/main" id="{AD9AA9BB-794F-1AB5-606A-67AC911D58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3DA89F-3AF5-1F5A-762B-3EFED12F7169}"/>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317553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D947-B9C6-BD0B-8885-0E68616058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308B58-D8EF-3AE5-8859-A3E319DB2F46}"/>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4" name="Footer Placeholder 3">
            <a:extLst>
              <a:ext uri="{FF2B5EF4-FFF2-40B4-BE49-F238E27FC236}">
                <a16:creationId xmlns:a16="http://schemas.microsoft.com/office/drawing/2014/main" id="{D27B4D4E-FE7E-37AF-D4D3-B4539D6935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B54284-F3F9-AB35-65EA-C608F6D13791}"/>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267557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8AB14-ADBF-8725-7111-B92CA7D1DFF7}"/>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3" name="Footer Placeholder 2">
            <a:extLst>
              <a:ext uri="{FF2B5EF4-FFF2-40B4-BE49-F238E27FC236}">
                <a16:creationId xmlns:a16="http://schemas.microsoft.com/office/drawing/2014/main" id="{95A51AB6-7D36-BA09-7D76-6303AFB49C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9BC89B-A3E0-BBA1-748E-3D96AD645EB5}"/>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274406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8498-6FCF-3EB2-801E-B37D97028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C4B1-01F2-D12D-5927-A7CCFA05C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A12694-1232-4B99-7B5A-7FCDA7E6D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E292B-9303-01D5-AEA0-7390FFA85BBB}"/>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6" name="Footer Placeholder 5">
            <a:extLst>
              <a:ext uri="{FF2B5EF4-FFF2-40B4-BE49-F238E27FC236}">
                <a16:creationId xmlns:a16="http://schemas.microsoft.com/office/drawing/2014/main" id="{55433770-DB97-69D8-9BA8-6FF5D5D5B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DA16D-F0C3-2C7A-3906-B5A9F311752F}"/>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167031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9805-ED8D-5DB5-9DD3-A00DA7A80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5BC087-2A58-E771-6202-41C7FBFA7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7E1775-278E-F556-4E22-11301EA5F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7F0BF-ABC9-98D5-C2F1-6DEA430E83DA}"/>
              </a:ext>
            </a:extLst>
          </p:cNvPr>
          <p:cNvSpPr>
            <a:spLocks noGrp="1"/>
          </p:cNvSpPr>
          <p:nvPr>
            <p:ph type="dt" sz="half" idx="10"/>
          </p:nvPr>
        </p:nvSpPr>
        <p:spPr/>
        <p:txBody>
          <a:bodyPr/>
          <a:lstStyle/>
          <a:p>
            <a:fld id="{FCF31267-80B8-4440-BCC1-DE2EDD71CB97}" type="datetimeFigureOut">
              <a:rPr lang="en-IN" smtClean="0"/>
              <a:t>21-09-2022</a:t>
            </a:fld>
            <a:endParaRPr lang="en-IN"/>
          </a:p>
        </p:txBody>
      </p:sp>
      <p:sp>
        <p:nvSpPr>
          <p:cNvPr id="6" name="Footer Placeholder 5">
            <a:extLst>
              <a:ext uri="{FF2B5EF4-FFF2-40B4-BE49-F238E27FC236}">
                <a16:creationId xmlns:a16="http://schemas.microsoft.com/office/drawing/2014/main" id="{1AACE06B-ED8C-CC2C-F7ED-631F54EF50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AAAC03-BE2F-B7FE-53AB-BF203E18A556}"/>
              </a:ext>
            </a:extLst>
          </p:cNvPr>
          <p:cNvSpPr>
            <a:spLocks noGrp="1"/>
          </p:cNvSpPr>
          <p:nvPr>
            <p:ph type="sldNum" sz="quarter" idx="12"/>
          </p:nvPr>
        </p:nvSpPr>
        <p:spPr/>
        <p:txBody>
          <a:bodyPr/>
          <a:lstStyle/>
          <a:p>
            <a:fld id="{05A2F8C5-9AC8-46EB-B690-D1E47F6DB109}" type="slidenum">
              <a:rPr lang="en-IN" smtClean="0"/>
              <a:t>‹#›</a:t>
            </a:fld>
            <a:endParaRPr lang="en-IN"/>
          </a:p>
        </p:txBody>
      </p:sp>
    </p:spTree>
    <p:extLst>
      <p:ext uri="{BB962C8B-B14F-4D97-AF65-F5344CB8AC3E}">
        <p14:creationId xmlns:p14="http://schemas.microsoft.com/office/powerpoint/2010/main" val="273866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4EEE3-15E4-FD3D-382C-7051A7089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451E7C-C389-11BC-5F18-6EACAAE5A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88B64-9D48-903C-22CE-3516C9907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31267-80B8-4440-BCC1-DE2EDD71CB97}" type="datetimeFigureOut">
              <a:rPr lang="en-IN" smtClean="0"/>
              <a:t>21-09-2022</a:t>
            </a:fld>
            <a:endParaRPr lang="en-IN"/>
          </a:p>
        </p:txBody>
      </p:sp>
      <p:sp>
        <p:nvSpPr>
          <p:cNvPr id="5" name="Footer Placeholder 4">
            <a:extLst>
              <a:ext uri="{FF2B5EF4-FFF2-40B4-BE49-F238E27FC236}">
                <a16:creationId xmlns:a16="http://schemas.microsoft.com/office/drawing/2014/main" id="{2FF9BAC2-4467-F2BE-0AF7-08A135128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FA463-7E6D-D04B-3FC6-EC060B697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2F8C5-9AC8-46EB-B690-D1E47F6DB109}" type="slidenum">
              <a:rPr lang="en-IN" smtClean="0"/>
              <a:t>‹#›</a:t>
            </a:fld>
            <a:endParaRPr lang="en-IN"/>
          </a:p>
        </p:txBody>
      </p:sp>
    </p:spTree>
    <p:extLst>
      <p:ext uri="{BB962C8B-B14F-4D97-AF65-F5344CB8AC3E}">
        <p14:creationId xmlns:p14="http://schemas.microsoft.com/office/powerpoint/2010/main" val="31488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61CC-9FB1-7F9A-CB07-C33A770A87CA}"/>
              </a:ext>
            </a:extLst>
          </p:cNvPr>
          <p:cNvSpPr>
            <a:spLocks noGrp="1"/>
          </p:cNvSpPr>
          <p:nvPr>
            <p:ph type="ctrTitle"/>
          </p:nvPr>
        </p:nvSpPr>
        <p:spPr/>
        <p:txBody>
          <a:bodyPr/>
          <a:lstStyle/>
          <a:p>
            <a:r>
              <a:rPr lang="en-US" altLang="zh-TW" b="1" dirty="0">
                <a:solidFill>
                  <a:srgbClr val="FF0000"/>
                </a:solidFill>
                <a:ea typeface="新細明體" charset="-120"/>
              </a:rPr>
              <a:t>Assignment Model</a:t>
            </a:r>
            <a:endParaRPr lang="en-IN" dirty="0"/>
          </a:p>
        </p:txBody>
      </p:sp>
    </p:spTree>
    <p:extLst>
      <p:ext uri="{BB962C8B-B14F-4D97-AF65-F5344CB8AC3E}">
        <p14:creationId xmlns:p14="http://schemas.microsoft.com/office/powerpoint/2010/main" val="186374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subTitle" idx="4294967295"/>
          </p:nvPr>
        </p:nvSpPr>
        <p:spPr>
          <a:xfrm>
            <a:off x="1981200" y="685800"/>
            <a:ext cx="8229600" cy="5867400"/>
          </a:xfrm>
        </p:spPr>
        <p:txBody>
          <a:bodyPr/>
          <a:lstStyle/>
          <a:p>
            <a:pPr algn="l" eaLnBrk="1" hangingPunct="1"/>
            <a:r>
              <a:rPr lang="en-US" altLang="zh-TW">
                <a:ea typeface="新細明體" charset="-120"/>
              </a:rPr>
              <a:t>For the model on the previous page note that:</a:t>
            </a:r>
          </a:p>
          <a:p>
            <a:pPr algn="l" eaLnBrk="1" hangingPunct="1"/>
            <a:endParaRPr lang="en-US" altLang="zh-TW" i="1">
              <a:ea typeface="新細明體" charset="-120"/>
            </a:endParaRPr>
          </a:p>
          <a:p>
            <a:pPr algn="l" eaLnBrk="1" hangingPunct="1"/>
            <a:r>
              <a:rPr lang="en-US" altLang="zh-TW" i="1">
                <a:ea typeface="新細明體" charset="-120"/>
              </a:rPr>
              <a:t>X</a:t>
            </a:r>
            <a:r>
              <a:rPr lang="en-US" altLang="zh-TW" i="1" baseline="-25000">
                <a:ea typeface="新細明體" charset="-120"/>
              </a:rPr>
              <a:t>ij</a:t>
            </a:r>
            <a:r>
              <a:rPr lang="en-US" altLang="zh-TW">
                <a:ea typeface="新細明體" charset="-120"/>
              </a:rPr>
              <a:t>=1 if machine </a:t>
            </a:r>
            <a:r>
              <a:rPr lang="en-US" altLang="zh-TW" i="1">
                <a:ea typeface="新細明體" charset="-120"/>
              </a:rPr>
              <a:t>i</a:t>
            </a:r>
            <a:r>
              <a:rPr lang="en-US" altLang="zh-TW">
                <a:ea typeface="新細明體" charset="-120"/>
              </a:rPr>
              <a:t> is assigned to meet the demands of job </a:t>
            </a:r>
            <a:r>
              <a:rPr lang="en-US" altLang="zh-TW" i="1">
                <a:ea typeface="新細明體" charset="-120"/>
              </a:rPr>
              <a:t>j</a:t>
            </a:r>
          </a:p>
          <a:p>
            <a:pPr algn="l" eaLnBrk="1" hangingPunct="1"/>
            <a:endParaRPr lang="en-US" altLang="zh-TW" i="1">
              <a:ea typeface="新細明體" charset="-120"/>
            </a:endParaRPr>
          </a:p>
          <a:p>
            <a:pPr algn="l" eaLnBrk="1" hangingPunct="1"/>
            <a:r>
              <a:rPr lang="en-US" altLang="zh-TW" i="1">
                <a:ea typeface="新細明體" charset="-120"/>
              </a:rPr>
              <a:t>X</a:t>
            </a:r>
            <a:r>
              <a:rPr lang="en-US" altLang="zh-TW" i="1" baseline="-25000">
                <a:ea typeface="新細明體" charset="-120"/>
              </a:rPr>
              <a:t>ij</a:t>
            </a:r>
            <a:r>
              <a:rPr lang="en-US" altLang="zh-TW">
                <a:ea typeface="新細明體" charset="-120"/>
              </a:rPr>
              <a:t>=0 if machine </a:t>
            </a:r>
            <a:r>
              <a:rPr lang="en-US" altLang="zh-TW" i="1">
                <a:ea typeface="新細明體" charset="-120"/>
              </a:rPr>
              <a:t>i</a:t>
            </a:r>
            <a:r>
              <a:rPr lang="en-US" altLang="zh-TW">
                <a:ea typeface="新細明體" charset="-120"/>
              </a:rPr>
              <a:t> is assigned to meet the demands of job </a:t>
            </a:r>
            <a:r>
              <a:rPr lang="en-US" altLang="zh-TW" i="1">
                <a:ea typeface="新細明體" charset="-120"/>
              </a:rPr>
              <a:t>j</a:t>
            </a:r>
          </a:p>
          <a:p>
            <a:pPr algn="l" eaLnBrk="1" hangingPunct="1"/>
            <a:endParaRPr lang="en-US" altLang="zh-TW">
              <a:ea typeface="新細明體" charset="-120"/>
            </a:endParaRPr>
          </a:p>
          <a:p>
            <a:pPr algn="l" eaLnBrk="1" hangingPunct="1"/>
            <a:r>
              <a:rPr lang="en-US" altLang="zh-TW">
                <a:ea typeface="新細明體" charset="-120"/>
              </a:rPr>
              <a:t>In general an assignment problem is balanced transportation problem in which all supplies and demands are equal to 1.</a:t>
            </a:r>
          </a:p>
        </p:txBody>
      </p:sp>
      <p:sp>
        <p:nvSpPr>
          <p:cNvPr id="69635" name="Footer Placeholder 5"/>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a:p>
        </p:txBody>
      </p:sp>
    </p:spTree>
    <p:extLst>
      <p:ext uri="{BB962C8B-B14F-4D97-AF65-F5344CB8AC3E}">
        <p14:creationId xmlns:p14="http://schemas.microsoft.com/office/powerpoint/2010/main" val="405075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950834" cy="635000"/>
          </a:xfrm>
        </p:spPr>
        <p:txBody>
          <a:bodyPr>
            <a:normAutofit fontScale="90000"/>
          </a:bodyPr>
          <a:lstStyle/>
          <a:p>
            <a:r>
              <a:rPr lang="en-US" dirty="0"/>
              <a:t>Assignment Problem</a:t>
            </a:r>
          </a:p>
        </p:txBody>
      </p:sp>
      <p:sp>
        <p:nvSpPr>
          <p:cNvPr id="3" name="Text Placeholder 2"/>
          <p:cNvSpPr>
            <a:spLocks noGrp="1"/>
          </p:cNvSpPr>
          <p:nvPr>
            <p:ph type="body" idx="1"/>
          </p:nvPr>
        </p:nvSpPr>
        <p:spPr>
          <a:xfrm>
            <a:off x="1905000" y="914401"/>
            <a:ext cx="8229600" cy="1538883"/>
          </a:xfrm>
        </p:spPr>
        <p:txBody>
          <a:bodyPr>
            <a:normAutofit fontScale="77500" lnSpcReduction="20000"/>
          </a:bodyPr>
          <a:lstStyle/>
          <a:p>
            <a:pPr algn="just"/>
            <a:r>
              <a:rPr lang="en-US" dirty="0"/>
              <a:t>A bank officer has four subordinates and four task to be done. Subordinates differ in their efficiency, the task also differ in their intrinsic difficulty. His estimates of the time, each man/woman would take to perform each task is given in effectiveness matrix below. How should the task be allocated, one to one man so as to minimize the total man hours.</a:t>
            </a:r>
          </a:p>
        </p:txBody>
      </p:sp>
      <p:graphicFrame>
        <p:nvGraphicFramePr>
          <p:cNvPr id="4" name="Group 70"/>
          <p:cNvGraphicFramePr>
            <a:graphicFrameLocks noGrp="1"/>
          </p:cNvGraphicFramePr>
          <p:nvPr/>
        </p:nvGraphicFramePr>
        <p:xfrm>
          <a:off x="3276600" y="2667000"/>
          <a:ext cx="6400800" cy="3292476"/>
        </p:xfrm>
        <a:graphic>
          <a:graphicData uri="http://schemas.openxmlformats.org/drawingml/2006/table">
            <a:tbl>
              <a:tblPr/>
              <a:tblGrid>
                <a:gridCol w="20447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Time (Hours)</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Task1</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Task2</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Task3</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Task4</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charset="0"/>
                        </a:rPr>
                        <a:t>Subordinate 1</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26</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17</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11</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charset="0"/>
                        </a:rPr>
                        <a:t>Subordinate 2</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13</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14</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26</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charset="0"/>
                        </a:rPr>
                        <a:t>Subordinate 3</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38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15</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charset="0"/>
                        </a:rPr>
                        <a:t>Subordinate 4</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19</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26</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24</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10</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lum bright="10000"/>
          </a:blip>
          <a:srcRect/>
          <a:stretch>
            <a:fillRect/>
          </a:stretch>
        </p:blipFill>
        <p:spPr bwMode="auto">
          <a:xfrm>
            <a:off x="2514601" y="1066800"/>
            <a:ext cx="7019925" cy="2362200"/>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lum bright="10000"/>
          </a:blip>
          <a:srcRect/>
          <a:stretch>
            <a:fillRect/>
          </a:stretch>
        </p:blipFill>
        <p:spPr bwMode="auto">
          <a:xfrm>
            <a:off x="2514600" y="3429000"/>
            <a:ext cx="7010400" cy="12763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lum bright="10000"/>
          </a:blip>
          <a:srcRect/>
          <a:stretch>
            <a:fillRect/>
          </a:stretch>
        </p:blipFill>
        <p:spPr bwMode="auto">
          <a:xfrm>
            <a:off x="2590801" y="533400"/>
            <a:ext cx="7096125" cy="1600200"/>
          </a:xfrm>
          <a:prstGeom prst="rect">
            <a:avLst/>
          </a:prstGeom>
          <a:noFill/>
          <a:ln w="9525">
            <a:noFill/>
            <a:miter lim="800000"/>
            <a:headEnd/>
            <a:tailEnd/>
          </a:ln>
          <a:effectLst/>
        </p:spPr>
      </p:pic>
      <p:pic>
        <p:nvPicPr>
          <p:cNvPr id="70659" name="Picture 3"/>
          <p:cNvPicPr>
            <a:picLocks noChangeAspect="1" noChangeArrowheads="1"/>
          </p:cNvPicPr>
          <p:nvPr/>
        </p:nvPicPr>
        <p:blipFill>
          <a:blip r:embed="rId3">
            <a:lum bright="10000"/>
          </a:blip>
          <a:srcRect/>
          <a:stretch>
            <a:fillRect/>
          </a:stretch>
        </p:blipFill>
        <p:spPr bwMode="auto">
          <a:xfrm>
            <a:off x="2590800" y="2209800"/>
            <a:ext cx="7200900" cy="3657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2706" name="Picture 2"/>
          <p:cNvPicPr>
            <a:picLocks noChangeAspect="1" noChangeArrowheads="1"/>
          </p:cNvPicPr>
          <p:nvPr/>
        </p:nvPicPr>
        <p:blipFill>
          <a:blip r:embed="rId2">
            <a:lum bright="10000"/>
          </a:blip>
          <a:srcRect/>
          <a:stretch>
            <a:fillRect/>
          </a:stretch>
        </p:blipFill>
        <p:spPr bwMode="auto">
          <a:xfrm>
            <a:off x="1828800" y="533401"/>
            <a:ext cx="8610600" cy="47196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lum bright="10000"/>
          </a:blip>
          <a:srcRect/>
          <a:stretch>
            <a:fillRect/>
          </a:stretch>
        </p:blipFill>
        <p:spPr bwMode="auto">
          <a:xfrm>
            <a:off x="2133600" y="457200"/>
            <a:ext cx="7772400" cy="2362200"/>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lum bright="10000"/>
          </a:blip>
          <a:srcRect/>
          <a:stretch>
            <a:fillRect/>
          </a:stretch>
        </p:blipFill>
        <p:spPr bwMode="auto">
          <a:xfrm>
            <a:off x="2209800" y="3048001"/>
            <a:ext cx="7696200" cy="3571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lum bright="10000"/>
          </a:blip>
          <a:srcRect/>
          <a:stretch>
            <a:fillRect/>
          </a:stretch>
        </p:blipFill>
        <p:spPr bwMode="auto">
          <a:xfrm>
            <a:off x="1905000" y="1143000"/>
            <a:ext cx="8305800" cy="4419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4"/>
          <p:cNvPicPr>
            <a:picLocks noChangeAspect="1" noChangeArrowheads="1"/>
          </p:cNvPicPr>
          <p:nvPr/>
        </p:nvPicPr>
        <p:blipFill>
          <a:blip r:embed="rId2">
            <a:lum bright="10000"/>
          </a:blip>
          <a:srcRect/>
          <a:stretch>
            <a:fillRect/>
          </a:stretch>
        </p:blipFill>
        <p:spPr bwMode="auto">
          <a:xfrm>
            <a:off x="1981200" y="381000"/>
            <a:ext cx="8382000" cy="533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5779" name="Picture 3"/>
          <p:cNvPicPr>
            <a:picLocks noChangeAspect="1" noChangeArrowheads="1"/>
          </p:cNvPicPr>
          <p:nvPr/>
        </p:nvPicPr>
        <p:blipFill>
          <a:blip r:embed="rId2">
            <a:lum bright="10000"/>
          </a:blip>
          <a:srcRect/>
          <a:stretch>
            <a:fillRect/>
          </a:stretch>
        </p:blipFill>
        <p:spPr bwMode="auto">
          <a:xfrm>
            <a:off x="1752600" y="228600"/>
            <a:ext cx="8534400" cy="5715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6802" name="Picture 2"/>
          <p:cNvPicPr>
            <a:picLocks noChangeAspect="1" noChangeArrowheads="1"/>
          </p:cNvPicPr>
          <p:nvPr/>
        </p:nvPicPr>
        <p:blipFill>
          <a:blip r:embed="rId2">
            <a:lum bright="10000"/>
          </a:blip>
          <a:srcRect/>
          <a:stretch>
            <a:fillRect/>
          </a:stretch>
        </p:blipFill>
        <p:spPr bwMode="auto">
          <a:xfrm>
            <a:off x="1752601" y="304801"/>
            <a:ext cx="8458199" cy="577691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92743" y="1485315"/>
            <a:ext cx="8126730" cy="1107996"/>
          </a:xfrm>
        </p:spPr>
        <p:txBody>
          <a:bodyPr>
            <a:normAutofit lnSpcReduction="10000"/>
          </a:bodyPr>
          <a:lstStyle/>
          <a:p>
            <a:pPr marL="514350" indent="-514350">
              <a:buAutoNum type="romanLcParenR"/>
            </a:pPr>
            <a:r>
              <a:rPr lang="en-US" sz="2400" dirty="0"/>
              <a:t>By Hungarian Method</a:t>
            </a:r>
          </a:p>
          <a:p>
            <a:pPr marL="514350" indent="-514350">
              <a:buAutoNum type="romanLcParenR"/>
            </a:pPr>
            <a:r>
              <a:rPr lang="en-US" sz="2400" dirty="0"/>
              <a:t>By Branch and Bound Method /Technique (Little’s method) (Travelling Salesman Problem)</a:t>
            </a:r>
            <a:endParaRPr lang="en-IN" sz="2400" dirty="0"/>
          </a:p>
        </p:txBody>
      </p:sp>
      <p:sp>
        <p:nvSpPr>
          <p:cNvPr id="4" name="Rectangle 2"/>
          <p:cNvSpPr>
            <a:spLocks noGrp="1" noChangeArrowheads="1"/>
          </p:cNvSpPr>
          <p:nvPr>
            <p:ph type="title"/>
          </p:nvPr>
        </p:nvSpPr>
        <p:spPr/>
        <p:txBody>
          <a:bodyPr/>
          <a:lstStyle/>
          <a:p>
            <a:pPr eaLnBrk="1" hangingPunct="1"/>
            <a:r>
              <a:rPr lang="en-US" altLang="zh-TW" b="1" dirty="0">
                <a:solidFill>
                  <a:srgbClr val="FF0000"/>
                </a:solidFill>
                <a:ea typeface="新細明體" charset="-120"/>
              </a:rPr>
              <a:t>Assignment Problems</a:t>
            </a:r>
          </a:p>
        </p:txBody>
      </p:sp>
      <p:sp>
        <p:nvSpPr>
          <p:cNvPr id="5" name="Text Placeholder 2"/>
          <p:cNvSpPr txBox="1">
            <a:spLocks/>
          </p:cNvSpPr>
          <p:nvPr/>
        </p:nvSpPr>
        <p:spPr>
          <a:xfrm>
            <a:off x="1981200" y="2895600"/>
            <a:ext cx="8126730" cy="369332"/>
          </a:xfrm>
          <a:prstGeom prst="rect">
            <a:avLst/>
          </a:prstGeom>
        </p:spPr>
        <p:txBody>
          <a:bodyPr wrap="square" lIns="0" tIns="0" rIns="0" bIns="0">
            <a:spAutoFit/>
          </a:bodyPr>
          <a:lstStyle>
            <a:lvl1pPr marL="0">
              <a:defRPr sz="2000" b="0" i="0">
                <a:solidFill>
                  <a:srgbClr val="001F5F"/>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dirty="0">
                <a:solidFill>
                  <a:srgbClr val="FF0000"/>
                </a:solidFill>
              </a:rPr>
              <a:t>Basic requirement of Hungarian method</a:t>
            </a:r>
            <a:endParaRPr lang="en-IN" sz="2400" kern="0" dirty="0">
              <a:solidFill>
                <a:srgbClr val="FF0000"/>
              </a:solidFill>
            </a:endParaRPr>
          </a:p>
        </p:txBody>
      </p:sp>
      <p:sp>
        <p:nvSpPr>
          <p:cNvPr id="6" name="Text Placeholder 2"/>
          <p:cNvSpPr txBox="1">
            <a:spLocks/>
          </p:cNvSpPr>
          <p:nvPr/>
        </p:nvSpPr>
        <p:spPr>
          <a:xfrm>
            <a:off x="1905001" y="3505201"/>
            <a:ext cx="8406005" cy="2585323"/>
          </a:xfrm>
          <a:prstGeom prst="rect">
            <a:avLst/>
          </a:prstGeom>
        </p:spPr>
        <p:txBody>
          <a:bodyPr wrap="square" lIns="0" tIns="0" rIns="0" bIns="0">
            <a:spAutoFit/>
          </a:bodyPr>
          <a:lstStyle>
            <a:lvl1pPr marL="0">
              <a:defRPr sz="2000" b="0" i="0">
                <a:solidFill>
                  <a:srgbClr val="001F5F"/>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lgn="just">
              <a:buFontTx/>
              <a:buAutoNum type="romanLcParenR"/>
            </a:pPr>
            <a:r>
              <a:rPr lang="en-US" sz="2400" kern="0" dirty="0"/>
              <a:t>Problem must be of Minimization. If the problem is of Maximization type convert it to minimization type before solving by Hungarian method.</a:t>
            </a:r>
          </a:p>
          <a:p>
            <a:pPr marL="514350" indent="-514350" algn="just">
              <a:buFontTx/>
              <a:buAutoNum type="romanLcParenR"/>
            </a:pPr>
            <a:r>
              <a:rPr lang="en-US" sz="2400" kern="0" dirty="0"/>
              <a:t>Problem must be of one to one basis of assignment </a:t>
            </a:r>
            <a:r>
              <a:rPr lang="en-US" sz="2400" kern="0" dirty="0" err="1"/>
              <a:t>i.e</a:t>
            </a:r>
            <a:r>
              <a:rPr lang="en-US" sz="2400" kern="0" dirty="0"/>
              <a:t> it must be of square matrix. If problem is of unbalanced assignment type introduce dummy row or dummy column as per the requirement.  </a:t>
            </a:r>
            <a:endParaRPr lang="en-IN" sz="2400" kern="0" dirty="0"/>
          </a:p>
        </p:txBody>
      </p:sp>
    </p:spTree>
    <p:extLst>
      <p:ext uri="{BB962C8B-B14F-4D97-AF65-F5344CB8AC3E}">
        <p14:creationId xmlns:p14="http://schemas.microsoft.com/office/powerpoint/2010/main" val="86641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7950834" cy="635000"/>
          </a:xfrm>
        </p:spPr>
        <p:txBody>
          <a:bodyPr>
            <a:normAutofit fontScale="90000"/>
          </a:bodyPr>
          <a:lstStyle/>
          <a:p>
            <a:r>
              <a:rPr lang="en-US" dirty="0"/>
              <a:t>Steps in Assignment Model	</a:t>
            </a:r>
          </a:p>
        </p:txBody>
      </p:sp>
      <p:sp>
        <p:nvSpPr>
          <p:cNvPr id="3" name="Text Placeholder 2"/>
          <p:cNvSpPr>
            <a:spLocks noGrp="1"/>
          </p:cNvSpPr>
          <p:nvPr>
            <p:ph type="body" idx="1"/>
          </p:nvPr>
        </p:nvSpPr>
        <p:spPr>
          <a:xfrm>
            <a:off x="1980691" y="762000"/>
            <a:ext cx="8126730" cy="5909310"/>
          </a:xfrm>
        </p:spPr>
        <p:txBody>
          <a:bodyPr>
            <a:normAutofit fontScale="92500" lnSpcReduction="20000"/>
          </a:bodyPr>
          <a:lstStyle/>
          <a:p>
            <a:r>
              <a:rPr lang="en-US" sz="2400" b="1" dirty="0"/>
              <a:t>Step 1: Formulation of Problem statement</a:t>
            </a:r>
          </a:p>
          <a:p>
            <a:endParaRPr lang="en-US" sz="2400" b="1" dirty="0"/>
          </a:p>
          <a:p>
            <a:r>
              <a:rPr lang="en-US" sz="2400" b="1" dirty="0">
                <a:solidFill>
                  <a:schemeClr val="accent1"/>
                </a:solidFill>
              </a:rPr>
              <a:t>Step 2: Row Operation</a:t>
            </a:r>
          </a:p>
          <a:p>
            <a:endParaRPr lang="en-US" sz="2400" b="1" dirty="0"/>
          </a:p>
          <a:p>
            <a:r>
              <a:rPr lang="en-US" sz="2400" b="1" dirty="0"/>
              <a:t>Step 3 Column Operation</a:t>
            </a:r>
          </a:p>
          <a:p>
            <a:endParaRPr lang="en-US" sz="2400" b="1" dirty="0"/>
          </a:p>
          <a:p>
            <a:r>
              <a:rPr lang="en-US" sz="2400" b="1" dirty="0">
                <a:solidFill>
                  <a:schemeClr val="accent1"/>
                </a:solidFill>
              </a:rPr>
              <a:t>Step 4 Row Assignment</a:t>
            </a:r>
          </a:p>
          <a:p>
            <a:endParaRPr lang="en-US" sz="2400" b="1" dirty="0"/>
          </a:p>
          <a:p>
            <a:r>
              <a:rPr lang="en-US" sz="2400" b="1" dirty="0"/>
              <a:t>Step 5 Column Assignment</a:t>
            </a:r>
          </a:p>
          <a:p>
            <a:endParaRPr lang="en-US" sz="2400" b="1" dirty="0"/>
          </a:p>
          <a:p>
            <a:r>
              <a:rPr lang="en-US" sz="2400" b="1" dirty="0">
                <a:solidFill>
                  <a:schemeClr val="accent1"/>
                </a:solidFill>
              </a:rPr>
              <a:t>Step 6 Reduce the matrix</a:t>
            </a:r>
          </a:p>
          <a:p>
            <a:r>
              <a:rPr lang="en-US" sz="2400" b="1" dirty="0"/>
              <a:t>Cancelled once- As it is</a:t>
            </a:r>
          </a:p>
          <a:p>
            <a:r>
              <a:rPr lang="en-US" sz="2400" b="1" dirty="0"/>
              <a:t>Cancelled Twice- Add the minimum element</a:t>
            </a:r>
          </a:p>
          <a:p>
            <a:r>
              <a:rPr lang="en-US" sz="2400" b="1" dirty="0"/>
              <a:t>Not cancelled – Subtract minimum </a:t>
            </a:r>
            <a:r>
              <a:rPr lang="en-US" sz="2400" b="1" dirty="0" err="1"/>
              <a:t>elelement</a:t>
            </a:r>
            <a:endParaRPr lang="en-US" sz="2400" b="1" dirty="0"/>
          </a:p>
          <a:p>
            <a:endParaRPr lang="en-US" sz="2400" b="1" dirty="0"/>
          </a:p>
          <a:p>
            <a:r>
              <a:rPr lang="en-US" sz="2400" b="1" dirty="0"/>
              <a:t>Step 7 Repeat step 4 to 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752600" y="343001"/>
            <a:ext cx="7772400" cy="609398"/>
          </a:xfrm>
        </p:spPr>
        <p:txBody>
          <a:bodyPr/>
          <a:lstStyle/>
          <a:p>
            <a:pPr eaLnBrk="1" hangingPunct="1">
              <a:defRPr/>
            </a:pPr>
            <a:r>
              <a:rPr lang="en-US" dirty="0"/>
              <a:t>The Assignment Problem</a:t>
            </a:r>
          </a:p>
        </p:txBody>
      </p:sp>
      <p:sp>
        <p:nvSpPr>
          <p:cNvPr id="7171" name="Rectangle 3"/>
          <p:cNvSpPr>
            <a:spLocks noGrp="1" noChangeArrowheads="1"/>
          </p:cNvSpPr>
          <p:nvPr>
            <p:ph type="body" idx="4294967295"/>
          </p:nvPr>
        </p:nvSpPr>
        <p:spPr>
          <a:xfrm>
            <a:off x="1905000" y="1371601"/>
            <a:ext cx="8305800" cy="4525963"/>
          </a:xfrm>
          <a:prstGeom prst="rect">
            <a:avLst/>
          </a:prstGeom>
        </p:spPr>
        <p:txBody>
          <a:bodyPr>
            <a:normAutofit lnSpcReduction="10000"/>
          </a:bodyPr>
          <a:lstStyle/>
          <a:p>
            <a:pPr eaLnBrk="1" hangingPunct="1">
              <a:lnSpc>
                <a:spcPct val="90000"/>
              </a:lnSpc>
              <a:buFont typeface="Wingdings" pitchFamily="2" charset="2"/>
              <a:buChar char="q"/>
              <a:defRPr/>
            </a:pPr>
            <a:r>
              <a:rPr lang="en-US" sz="3200" b="1" dirty="0">
                <a:solidFill>
                  <a:schemeClr val="accent1"/>
                </a:solidFill>
              </a:rPr>
              <a:t>In many business situations, management needs to assign - personnel to jobs, - jobs to machines, - machines to job locations, or - salespersons to territories.</a:t>
            </a:r>
          </a:p>
          <a:p>
            <a:pPr eaLnBrk="1" hangingPunct="1">
              <a:lnSpc>
                <a:spcPct val="90000"/>
              </a:lnSpc>
              <a:buFont typeface="Wingdings" pitchFamily="2" charset="2"/>
              <a:buChar char="q"/>
              <a:defRPr/>
            </a:pPr>
            <a:r>
              <a:rPr lang="en-US" sz="3200" b="1" dirty="0">
                <a:solidFill>
                  <a:schemeClr val="accent1"/>
                </a:solidFill>
              </a:rPr>
              <a:t>Consider the situation of assigning </a:t>
            </a:r>
            <a:r>
              <a:rPr lang="en-US" sz="3200" b="1" i="1" dirty="0">
                <a:solidFill>
                  <a:schemeClr val="accent1"/>
                </a:solidFill>
              </a:rPr>
              <a:t>n</a:t>
            </a:r>
            <a:r>
              <a:rPr lang="en-US" sz="3200" b="1" dirty="0">
                <a:solidFill>
                  <a:schemeClr val="accent1"/>
                </a:solidFill>
              </a:rPr>
              <a:t>  jobs to </a:t>
            </a:r>
            <a:r>
              <a:rPr lang="en-US" sz="3200" b="1" i="1" dirty="0">
                <a:solidFill>
                  <a:schemeClr val="accent1"/>
                </a:solidFill>
              </a:rPr>
              <a:t>n</a:t>
            </a:r>
            <a:r>
              <a:rPr lang="en-US" sz="3200" b="1" dirty="0">
                <a:solidFill>
                  <a:schemeClr val="accent1"/>
                </a:solidFill>
              </a:rPr>
              <a:t>  machines.</a:t>
            </a:r>
          </a:p>
          <a:p>
            <a:pPr eaLnBrk="1" hangingPunct="1">
              <a:lnSpc>
                <a:spcPct val="90000"/>
              </a:lnSpc>
              <a:buFont typeface="Wingdings" pitchFamily="2" charset="2"/>
              <a:buChar char="q"/>
              <a:defRPr/>
            </a:pPr>
            <a:r>
              <a:rPr lang="en-US" sz="3200" b="1" dirty="0">
                <a:solidFill>
                  <a:schemeClr val="accent1"/>
                </a:solidFill>
              </a:rPr>
              <a:t>When a job </a:t>
            </a:r>
            <a:r>
              <a:rPr lang="en-US" sz="3200" b="1" dirty="0" err="1">
                <a:solidFill>
                  <a:schemeClr val="accent1"/>
                </a:solidFill>
              </a:rPr>
              <a:t>i</a:t>
            </a:r>
            <a:r>
              <a:rPr lang="en-US" sz="3200" b="1" dirty="0">
                <a:solidFill>
                  <a:schemeClr val="accent1"/>
                </a:solidFill>
              </a:rPr>
              <a:t> (=1,2,....,n) is assigned to machine j (=1,2, .....n) that incurs a cost </a:t>
            </a:r>
            <a:r>
              <a:rPr lang="en-US" sz="3200" b="1" dirty="0" err="1">
                <a:solidFill>
                  <a:schemeClr val="accent1"/>
                </a:solidFill>
              </a:rPr>
              <a:t>Cij</a:t>
            </a:r>
            <a:r>
              <a:rPr lang="en-US" sz="3200" b="1" dirty="0">
                <a:solidFill>
                  <a:schemeClr val="accent1"/>
                </a:solidFill>
              </a:rPr>
              <a:t>.</a:t>
            </a:r>
          </a:p>
          <a:p>
            <a:pPr eaLnBrk="1" hangingPunct="1">
              <a:lnSpc>
                <a:spcPct val="90000"/>
              </a:lnSpc>
              <a:buFont typeface="Wingdings" pitchFamily="2" charset="2"/>
              <a:buChar char="q"/>
              <a:defRPr/>
            </a:pPr>
            <a:r>
              <a:rPr lang="en-US" sz="3200" b="1" dirty="0">
                <a:solidFill>
                  <a:schemeClr val="accent1"/>
                </a:solidFill>
              </a:rPr>
              <a:t>The objective is to assign the jobs to machines at the least possible total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52600" y="152501"/>
            <a:ext cx="7772400" cy="609398"/>
          </a:xfrm>
        </p:spPr>
        <p:txBody>
          <a:bodyPr/>
          <a:lstStyle/>
          <a:p>
            <a:pPr eaLnBrk="1" hangingPunct="1">
              <a:defRPr/>
            </a:pPr>
            <a:r>
              <a:rPr lang="en-US" dirty="0"/>
              <a:t>The Assignment Problem</a:t>
            </a:r>
          </a:p>
        </p:txBody>
      </p:sp>
      <p:sp>
        <p:nvSpPr>
          <p:cNvPr id="8195" name="Rectangle 3"/>
          <p:cNvSpPr>
            <a:spLocks noGrp="1" noChangeArrowheads="1"/>
          </p:cNvSpPr>
          <p:nvPr>
            <p:ph type="body" idx="4294967295"/>
          </p:nvPr>
        </p:nvSpPr>
        <p:spPr>
          <a:xfrm>
            <a:off x="2057400" y="1295401"/>
            <a:ext cx="8229600" cy="4525963"/>
          </a:xfrm>
          <a:prstGeom prst="rect">
            <a:avLst/>
          </a:prstGeom>
        </p:spPr>
        <p:txBody>
          <a:bodyPr/>
          <a:lstStyle/>
          <a:p>
            <a:pPr eaLnBrk="1" hangingPunct="1">
              <a:buFont typeface="Wingdings" pitchFamily="2" charset="2"/>
              <a:buChar char="q"/>
              <a:defRPr/>
            </a:pPr>
            <a:r>
              <a:rPr lang="en-US" b="1" dirty="0">
                <a:solidFill>
                  <a:schemeClr val="accent1"/>
                </a:solidFill>
              </a:rPr>
              <a:t>This situation is a special case of the Transportation Model And it is known as the </a:t>
            </a:r>
            <a:r>
              <a:rPr lang="en-US" b="1" i="1" dirty="0">
                <a:solidFill>
                  <a:schemeClr val="accent1"/>
                </a:solidFill>
              </a:rPr>
              <a:t>assignment problem</a:t>
            </a:r>
            <a:r>
              <a:rPr lang="en-US" b="1" dirty="0">
                <a:solidFill>
                  <a:schemeClr val="accent1"/>
                </a:solidFill>
              </a:rPr>
              <a:t>. </a:t>
            </a:r>
          </a:p>
          <a:p>
            <a:pPr eaLnBrk="1" hangingPunct="1">
              <a:defRPr/>
            </a:pPr>
            <a:endParaRPr lang="en-US" b="1" dirty="0">
              <a:solidFill>
                <a:schemeClr val="accent1"/>
              </a:solidFill>
            </a:endParaRPr>
          </a:p>
          <a:p>
            <a:pPr eaLnBrk="1" hangingPunct="1">
              <a:buFont typeface="Wingdings" pitchFamily="2" charset="2"/>
              <a:buChar char="q"/>
              <a:defRPr/>
            </a:pPr>
            <a:r>
              <a:rPr lang="en-US" b="1" dirty="0">
                <a:solidFill>
                  <a:schemeClr val="accent1"/>
                </a:solidFill>
              </a:rPr>
              <a:t>Here, jobs represent “sources” and machines represent “destinations.” </a:t>
            </a:r>
          </a:p>
          <a:p>
            <a:pPr eaLnBrk="1" hangingPunct="1">
              <a:defRPr/>
            </a:pPr>
            <a:endParaRPr lang="en-US" b="1" dirty="0">
              <a:solidFill>
                <a:schemeClr val="accent1"/>
              </a:solidFill>
            </a:endParaRPr>
          </a:p>
          <a:p>
            <a:pPr eaLnBrk="1" hangingPunct="1">
              <a:buFont typeface="Wingdings" pitchFamily="2" charset="2"/>
              <a:buChar char="q"/>
              <a:defRPr/>
            </a:pPr>
            <a:r>
              <a:rPr lang="en-US" b="1" dirty="0">
                <a:solidFill>
                  <a:schemeClr val="accent1"/>
                </a:solidFill>
              </a:rPr>
              <a:t>The supply available at each source is 1 unit And demand at each destination is 1 unit.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defRPr/>
            </a:pPr>
            <a:r>
              <a:rPr lang="en-US"/>
              <a:t>The Assignment Problem</a:t>
            </a:r>
          </a:p>
        </p:txBody>
      </p:sp>
      <p:graphicFrame>
        <p:nvGraphicFramePr>
          <p:cNvPr id="1026" name="Object 4"/>
          <p:cNvGraphicFramePr>
            <a:graphicFrameLocks noGrp="1" noChangeAspect="1"/>
          </p:cNvGraphicFramePr>
          <p:nvPr>
            <p:ph idx="4294967295"/>
          </p:nvPr>
        </p:nvGraphicFramePr>
        <p:xfrm>
          <a:off x="2057400" y="1524001"/>
          <a:ext cx="7315200" cy="2466975"/>
        </p:xfrm>
        <a:graphic>
          <a:graphicData uri="http://schemas.openxmlformats.org/presentationml/2006/ole">
            <mc:AlternateContent xmlns:mc="http://schemas.openxmlformats.org/markup-compatibility/2006">
              <mc:Choice xmlns:v="urn:schemas-microsoft-com:vml" Requires="v">
                <p:oleObj name="Bitmap Image" r:id="rId2" imgW="4915586" imgH="1657581" progId="PBrush">
                  <p:embed/>
                </p:oleObj>
              </mc:Choice>
              <mc:Fallback>
                <p:oleObj name="Bitmap Image" r:id="rId2" imgW="4915586" imgH="1657581" progId="PBrush">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24001"/>
                        <a:ext cx="7315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2286000" y="4343401"/>
            <a:ext cx="7162800" cy="1800225"/>
          </a:xfrm>
          <a:prstGeom prst="rect">
            <a:avLst/>
          </a:prstGeom>
          <a:noFill/>
          <a:ln w="9525">
            <a:noFill/>
            <a:miter lim="800000"/>
            <a:headEnd/>
            <a:tailEnd/>
          </a:ln>
        </p:spPr>
        <p:txBody>
          <a:bodyPr>
            <a:spAutoFit/>
          </a:bodyPr>
          <a:lstStyle/>
          <a:p>
            <a:r>
              <a:rPr lang="en-US" sz="2800"/>
              <a:t>The assignment model can be expressed mathematically as follows:</a:t>
            </a:r>
          </a:p>
          <a:p>
            <a:r>
              <a:rPr lang="en-US" sz="2800"/>
              <a:t>Xij=  	0,  if the job j is not assigned to machine i</a:t>
            </a:r>
          </a:p>
          <a:p>
            <a:r>
              <a:rPr lang="en-US" sz="2800"/>
              <a:t>	1,  if the job j is assigned to machine i</a:t>
            </a:r>
          </a:p>
        </p:txBody>
      </p:sp>
      <p:sp>
        <p:nvSpPr>
          <p:cNvPr id="5" name="Rectangle 2"/>
          <p:cNvSpPr txBox="1">
            <a:spLocks noRot="1" noChangeArrowheads="1"/>
          </p:cNvSpPr>
          <p:nvPr/>
        </p:nvSpPr>
        <p:spPr>
          <a:xfrm>
            <a:off x="1981200" y="274639"/>
            <a:ext cx="8229600" cy="615553"/>
          </a:xfrm>
          <a:prstGeom prst="rect">
            <a:avLst/>
          </a:prstGeom>
        </p:spPr>
        <p:txBody>
          <a:bodyPr wrap="square" lIns="0" tIns="0" rIns="0" bIns="0">
            <a:spAutoFit/>
          </a:bodyPr>
          <a:lstStyle/>
          <a:p>
            <a:pPr>
              <a:defRPr/>
            </a:pPr>
            <a:r>
              <a:rPr lang="en-US" sz="4000" kern="0">
                <a:solidFill>
                  <a:srgbClr val="CC0066"/>
                </a:solidFill>
                <a:latin typeface="Times New Roman"/>
                <a:ea typeface="+mj-ea"/>
                <a:cs typeface="Times New Roman"/>
              </a:rPr>
              <a:t>The Assignment Problem</a:t>
            </a:r>
            <a:endParaRPr lang="en-US" sz="4000" kern="0" dirty="0">
              <a:solidFill>
                <a:srgbClr val="CC0066"/>
              </a:solidFill>
              <a:latin typeface="Times New Roman"/>
              <a:ea typeface="+mj-ea"/>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2209800" y="609601"/>
            <a:ext cx="7772400" cy="615553"/>
          </a:xfrm>
        </p:spPr>
        <p:txBody>
          <a:bodyPr/>
          <a:lstStyle/>
          <a:p>
            <a:pPr eaLnBrk="1" hangingPunct="1"/>
            <a:r>
              <a:rPr lang="en-US" altLang="zh-TW" dirty="0">
                <a:ea typeface="新細明體" charset="-120"/>
              </a:rPr>
              <a:t>Assignment Problems</a:t>
            </a:r>
          </a:p>
        </p:txBody>
      </p:sp>
      <p:sp>
        <p:nvSpPr>
          <p:cNvPr id="67587" name="Rectangle 3"/>
          <p:cNvSpPr>
            <a:spLocks noGrp="1" noChangeArrowheads="1"/>
          </p:cNvSpPr>
          <p:nvPr>
            <p:ph type="subTitle" idx="4294967295"/>
          </p:nvPr>
        </p:nvSpPr>
        <p:spPr>
          <a:xfrm>
            <a:off x="1981200" y="1600200"/>
            <a:ext cx="8229600" cy="4953000"/>
          </a:xfrm>
        </p:spPr>
        <p:txBody>
          <a:bodyPr/>
          <a:lstStyle/>
          <a:p>
            <a:pPr algn="l" eaLnBrk="1" hangingPunct="1"/>
            <a:r>
              <a:rPr lang="en-US" altLang="zh-TW">
                <a:ea typeface="新細明體" charset="-120"/>
              </a:rPr>
              <a:t>Example: Machineco has four jobs to be completed. Each machine must be assigned to complete one job. The time required to setup each machine for completingeach job is shown in the table below. Machinco wants to minimize the total setup time needed to complete the four jobs.</a:t>
            </a:r>
          </a:p>
        </p:txBody>
      </p:sp>
    </p:spTree>
    <p:extLst>
      <p:ext uri="{BB962C8B-B14F-4D97-AF65-F5344CB8AC3E}">
        <p14:creationId xmlns:p14="http://schemas.microsoft.com/office/powerpoint/2010/main" val="130111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subTitle" idx="4294967295"/>
          </p:nvPr>
        </p:nvSpPr>
        <p:spPr>
          <a:xfrm>
            <a:off x="1905000" y="609600"/>
            <a:ext cx="8382000" cy="5943600"/>
          </a:xfrm>
        </p:spPr>
        <p:txBody>
          <a:bodyPr/>
          <a:lstStyle/>
          <a:p>
            <a:pPr eaLnBrk="1" hangingPunct="1"/>
            <a:r>
              <a:rPr lang="en-US" altLang="zh-TW">
                <a:ea typeface="新細明體" charset="-120"/>
              </a:rPr>
              <a:t>Setup times</a:t>
            </a:r>
          </a:p>
          <a:p>
            <a:pPr eaLnBrk="1" hangingPunct="1"/>
            <a:r>
              <a:rPr lang="en-US" altLang="zh-TW">
                <a:ea typeface="新細明體" charset="-120"/>
              </a:rPr>
              <a:t>(Also called the cost matrix)</a:t>
            </a:r>
          </a:p>
        </p:txBody>
      </p:sp>
      <p:graphicFrame>
        <p:nvGraphicFramePr>
          <p:cNvPr id="73798" name="Group 70"/>
          <p:cNvGraphicFramePr>
            <a:graphicFrameLocks noGrp="1"/>
          </p:cNvGraphicFramePr>
          <p:nvPr/>
        </p:nvGraphicFramePr>
        <p:xfrm>
          <a:off x="3352800" y="2057400"/>
          <a:ext cx="5486400" cy="3292476"/>
        </p:xfrm>
        <a:graphic>
          <a:graphicData uri="http://schemas.openxmlformats.org/drawingml/2006/table">
            <a:tbl>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Time (Hours)</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Job1</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Job2</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Job3</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Job4</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Machine 1</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14</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5</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7</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Machine 2</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2</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12</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6</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5</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Machine 3</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7</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8</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3</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9</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7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Machine 4</a:t>
                      </a:r>
                    </a:p>
                  </a:txBody>
                  <a:tcPr marT="91458" marB="914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2</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4</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6</a:t>
                      </a:r>
                    </a:p>
                  </a:txBody>
                  <a:tcPr marT="91458" marB="9145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10</a:t>
                      </a:r>
                    </a:p>
                  </a:txBody>
                  <a:tcPr marT="91458" marB="914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8653" name="Footer Placeholder 47"/>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a:p>
        </p:txBody>
      </p:sp>
    </p:spTree>
    <p:extLst>
      <p:ext uri="{BB962C8B-B14F-4D97-AF65-F5344CB8AC3E}">
        <p14:creationId xmlns:p14="http://schemas.microsoft.com/office/powerpoint/2010/main" val="179683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ctrTitle"/>
          </p:nvPr>
        </p:nvSpPr>
        <p:spPr>
          <a:xfrm>
            <a:off x="2209800" y="692801"/>
            <a:ext cx="7772400" cy="443198"/>
          </a:xfrm>
        </p:spPr>
        <p:txBody>
          <a:bodyPr/>
          <a:lstStyle/>
          <a:p>
            <a:pPr eaLnBrk="1" hangingPunct="1"/>
            <a:r>
              <a:rPr lang="en-US" altLang="zh-TW" sz="3200">
                <a:ea typeface="新細明體" charset="-120"/>
              </a:rPr>
              <a:t>The Model</a:t>
            </a:r>
          </a:p>
        </p:txBody>
      </p:sp>
      <p:sp>
        <p:nvSpPr>
          <p:cNvPr id="25604" name="Rectangle 3"/>
          <p:cNvSpPr>
            <a:spLocks noGrp="1" noChangeArrowheads="1"/>
          </p:cNvSpPr>
          <p:nvPr>
            <p:ph type="subTitle" idx="4294967295"/>
          </p:nvPr>
        </p:nvSpPr>
        <p:spPr>
          <a:xfrm>
            <a:off x="1905000" y="1219200"/>
            <a:ext cx="8382000" cy="5257800"/>
          </a:xfrm>
        </p:spPr>
        <p:txBody>
          <a:bodyPr/>
          <a:lstStyle/>
          <a:p>
            <a:pPr algn="l" eaLnBrk="1" hangingPunct="1"/>
            <a:r>
              <a:rPr lang="en-US" altLang="zh-TW">
                <a:ea typeface="新細明體" charset="-120"/>
              </a:rPr>
              <a:t>According to the setup table Machinco’s problem can be formulated as follows (for </a:t>
            </a:r>
            <a:r>
              <a:rPr lang="en-US" altLang="zh-TW" i="1">
                <a:ea typeface="新細明體" charset="-120"/>
              </a:rPr>
              <a:t>i,j</a:t>
            </a:r>
            <a:r>
              <a:rPr lang="en-US" altLang="zh-TW">
                <a:ea typeface="新細明體" charset="-120"/>
              </a:rPr>
              <a:t>=1,2,3,4):</a:t>
            </a:r>
          </a:p>
        </p:txBody>
      </p:sp>
      <p:graphicFrame>
        <p:nvGraphicFramePr>
          <p:cNvPr id="25602" name="Object 0"/>
          <p:cNvGraphicFramePr>
            <a:graphicFrameLocks noChangeAspect="1"/>
          </p:cNvGraphicFramePr>
          <p:nvPr/>
        </p:nvGraphicFramePr>
        <p:xfrm>
          <a:off x="2819400" y="2286001"/>
          <a:ext cx="6553200" cy="4068763"/>
        </p:xfrm>
        <a:graphic>
          <a:graphicData uri="http://schemas.openxmlformats.org/presentationml/2006/ole">
            <mc:AlternateContent xmlns:mc="http://schemas.openxmlformats.org/markup-compatibility/2006">
              <mc:Choice xmlns:v="urn:schemas-microsoft-com:vml" Requires="v">
                <p:oleObj name="Equation" r:id="rId2" imgW="3987800" imgH="2476500" progId="Equation.3">
                  <p:embed/>
                </p:oleObj>
              </mc:Choice>
              <mc:Fallback>
                <p:oleObj name="Equation" r:id="rId2" imgW="3987800" imgH="2476500" progId="Equation.3">
                  <p:embed/>
                  <p:pic>
                    <p:nvPicPr>
                      <p:cNvPr id="2560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86001"/>
                        <a:ext cx="6553200" cy="406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5" name="Footer Placeholder 7"/>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400"/>
          </a:p>
        </p:txBody>
      </p:sp>
    </p:spTree>
    <p:extLst>
      <p:ext uri="{BB962C8B-B14F-4D97-AF65-F5344CB8AC3E}">
        <p14:creationId xmlns:p14="http://schemas.microsoft.com/office/powerpoint/2010/main" val="2543183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614</Words>
  <Application>Microsoft Office PowerPoint</Application>
  <PresentationFormat>Widescreen</PresentationFormat>
  <Paragraphs>105</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7" baseType="lpstr">
      <vt:lpstr>Arial</vt:lpstr>
      <vt:lpstr>Calibri</vt:lpstr>
      <vt:lpstr>Calibri Light</vt:lpstr>
      <vt:lpstr>Times New Roman</vt:lpstr>
      <vt:lpstr>Wingdings</vt:lpstr>
      <vt:lpstr>Office Theme</vt:lpstr>
      <vt:lpstr>Bitmap Image</vt:lpstr>
      <vt:lpstr>Equation</vt:lpstr>
      <vt:lpstr>Assignment Model</vt:lpstr>
      <vt:lpstr>Assignment Problems</vt:lpstr>
      <vt:lpstr>Steps in Assignment Model </vt:lpstr>
      <vt:lpstr>The Assignment Problem</vt:lpstr>
      <vt:lpstr>The Assignment Problem</vt:lpstr>
      <vt:lpstr>The Assignment Problem</vt:lpstr>
      <vt:lpstr>Assignment Problems</vt:lpstr>
      <vt:lpstr>PowerPoint Presentation</vt:lpstr>
      <vt:lpstr>The Model</vt:lpstr>
      <vt:lpstr>PowerPoint Presentation</vt:lpstr>
      <vt:lpstr>Assignment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Model</dc:title>
  <dc:creator>Dr.B. Rajiv</dc:creator>
  <cp:lastModifiedBy>Dr.B. Rajiv</cp:lastModifiedBy>
  <cp:revision>1</cp:revision>
  <dcterms:created xsi:type="dcterms:W3CDTF">2022-09-21T04:52:54Z</dcterms:created>
  <dcterms:modified xsi:type="dcterms:W3CDTF">2022-09-21T04:54:26Z</dcterms:modified>
</cp:coreProperties>
</file>