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1"/>
  </p:sldMasterIdLst>
  <p:notesMasterIdLst>
    <p:notesMasterId r:id="rId41"/>
  </p:notesMasterIdLst>
  <p:handoutMasterIdLst>
    <p:handoutMasterId r:id="rId42"/>
  </p:handoutMasterIdLst>
  <p:sldIdLst>
    <p:sldId id="295" r:id="rId2"/>
    <p:sldId id="257" r:id="rId3"/>
    <p:sldId id="259" r:id="rId4"/>
    <p:sldId id="260" r:id="rId5"/>
    <p:sldId id="261" r:id="rId6"/>
    <p:sldId id="262" r:id="rId7"/>
    <p:sldId id="297" r:id="rId8"/>
    <p:sldId id="263" r:id="rId9"/>
    <p:sldId id="265" r:id="rId10"/>
    <p:sldId id="264" r:id="rId11"/>
    <p:sldId id="296" r:id="rId12"/>
    <p:sldId id="298" r:id="rId13"/>
    <p:sldId id="29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226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4.xml"/><Relationship Id="rId1" Type="http://schemas.openxmlformats.org/officeDocument/2006/relationships/slide" Target="slides/slide3.xml"/><Relationship Id="rId6" Type="http://schemas.openxmlformats.org/officeDocument/2006/relationships/slide" Target="slides/slide37.xml"/><Relationship Id="rId5" Type="http://schemas.openxmlformats.org/officeDocument/2006/relationships/slide" Target="slides/slide34.xml"/><Relationship Id="rId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B55DEC3-0AD3-417D-9079-65E6FF8BC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0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DCC01E2-DE7B-4995-9330-E09CC196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5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630C4-AAE3-4879-BA7C-F928F950E8B2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839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1E6E-DB0B-46F9-A154-20A711EB9FEC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489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9B3AF-8FD2-4221-9BCC-F72D4FEC97CE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0811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1DF89-0802-42CF-994F-BA37EFAD2BE9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49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94B20-DAD6-4B3D-9510-6DB14D246BF4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460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DD2B7-2555-4723-885D-233B9A573E7A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757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12121-7C62-4717-9144-CC72B0A1EF57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2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4C219-830C-49A2-8EF9-B59550C52707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6431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54493-A939-468D-87A5-67827878A87A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1687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0F2D5-91BD-4210-88BC-A6DA33322800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113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62BCD-1AC7-4A0A-96F4-C685BAB15552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95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4F1A7-AD2F-4BD0-AFB3-34EAC20B71F5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99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D60BF-BB14-4C6C-BBF8-65FC10BF14D3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499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61177-6450-4D57-85CE-A7DC813EB814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83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61039-1828-4FB1-BDF3-230FB1C46628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8221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65BEC-CCBD-467E-88DB-8E695C38C1FD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596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506BF-8020-481C-95CC-7E2FF8DEDCA0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069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FC9E9-503A-4854-8E12-773D8D9847EC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6955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93C61-A08C-48A2-9B42-5449D31A6EDF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9073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6ED63-8D68-4457-ABA0-EF9285DDC9D5}" type="slidenum">
              <a:rPr lang="en-US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14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7B5F6-D891-4306-A321-09FA2DA6FC48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6559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4A032-19E4-4DF8-9988-189369880061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841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74AA0-1644-436D-AFFA-A6569C28F7D3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295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C58C5-2ACE-464A-A5FC-A9BDD67FA58B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4691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13CA4-69FF-486F-8D83-2F7FF259646E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4519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5482-6043-4290-B467-FF1F4A01703F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9294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0B6E6-61AD-450E-82ED-DB1263B88E77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6538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7B822-54DC-444E-BF7D-E128FF81D151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03839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7DA6-7E93-4E01-AD1E-95B99E2EFFFB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2737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FA81F-8272-42EE-ACC4-7E3C37228B3F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8213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4942F-74DB-4599-BC31-F521FCC9970C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491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07386-97F4-4F86-8837-0BA1CAFAB729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737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A1157-65BF-42BA-A95C-6B91B54AF3F9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173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0A2F0-107E-4D0D-9E9D-54CC972862C5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057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6864C-8644-4084-ACBE-AFA86A983C67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865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FF0536-DC8E-4641-9A66-C35AAE74A3CB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812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B8AC4-5A1A-4F78-B7B2-284FE2CE6EB7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773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085F4-0188-4837-80B6-BA7FBC24641A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50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D8965-1CDB-46D6-909F-84B26C156816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8458200" y="6581775"/>
            <a:ext cx="685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cs typeface="+mn-cs"/>
              </a:rPr>
              <a:t>1-</a:t>
            </a:r>
            <a:fld id="{7FE1AD93-A53A-4DA3-AF3A-B3A9D4888F95}" type="slidenum">
              <a:rPr lang="en-US" sz="1200">
                <a:cs typeface="+mn-cs"/>
              </a:rPr>
              <a:pPr eaLnBrk="0" hangingPunct="0">
                <a:defRPr/>
              </a:pPr>
              <a:t>‹#›</a:t>
            </a:fld>
            <a:endParaRPr lang="en-US" sz="1200" dirty="0">
              <a:cs typeface="+mn-cs"/>
            </a:endParaRPr>
          </a:p>
        </p:txBody>
      </p:sp>
      <p:sp>
        <p:nvSpPr>
          <p:cNvPr id="1136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6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/>
          <p:cNvSpPr txBox="1">
            <a:spLocks/>
          </p:cNvSpPr>
          <p:nvPr userDrawn="1"/>
        </p:nvSpPr>
        <p:spPr bwMode="auto">
          <a:xfrm>
            <a:off x="0" y="638175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1200"/>
              <a:t>Copyright © 2013 Pearson Education, Inc. Publishing as Prentice Hall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rgbClr val="009900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419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457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26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26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26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264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26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126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265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2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54" name="Rectangle 14"/>
          <p:cNvSpPr>
            <a:spLocks noGrp="1" noChangeAspect="1" noChangeArrowheads="1"/>
          </p:cNvSpPr>
          <p:nvPr>
            <p:ph type="ftr" sz="quarter" idx="3"/>
          </p:nvPr>
        </p:nvSpPr>
        <p:spPr bwMode="auto">
          <a:xfrm>
            <a:off x="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58200" y="6581775"/>
            <a:ext cx="6858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cs typeface="+mn-cs"/>
              </a:rPr>
              <a:t>3-</a:t>
            </a:r>
            <a:fld id="{13071AD6-EDA6-427B-BCD5-A6FEE8C5613A}" type="slidenum">
              <a:rPr lang="en-US" sz="1400">
                <a:cs typeface="+mn-cs"/>
              </a:rPr>
              <a:pPr eaLnBrk="0" hangingPunct="0">
                <a:defRPr/>
              </a:pPr>
              <a:t>‹#›</a:t>
            </a:fld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91440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6000" b="1" kern="0" dirty="0">
                <a:solidFill>
                  <a:schemeClr val="tx2"/>
                </a:solidFill>
                <a:latin typeface="+mn-lt"/>
                <a:cs typeface="+mn-cs"/>
              </a:rPr>
              <a:t>Linear Programming: Computer Solution and Sensitivity Analysis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4292600"/>
            <a:ext cx="9144000" cy="766763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3600" kern="0" dirty="0">
                <a:latin typeface="+mn-lt"/>
                <a:cs typeface="+mn-cs"/>
              </a:rPr>
              <a:t>Chapter 3</a:t>
            </a:r>
          </a:p>
        </p:txBody>
      </p:sp>
      <p:pic>
        <p:nvPicPr>
          <p:cNvPr id="16389" name="Picture 5" descr="TAYLOR_FRONT_BG_full_NEW_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2627313"/>
            <a:ext cx="3019425" cy="3925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0" y="0"/>
            <a:ext cx="86106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QM for Windows (1 of 4)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3432175" y="6108700"/>
            <a:ext cx="517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cs typeface="Times" pitchFamily="18" charset="0"/>
              </a:rPr>
              <a:t>Exhibit 3.6 Data entry screen</a:t>
            </a:r>
            <a:endParaRPr lang="en-US" sz="2800"/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4822" name="Picture 8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913" y="1800225"/>
            <a:ext cx="56959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9"/>
          <p:cNvSpPr>
            <a:spLocks noChangeArrowheads="1"/>
          </p:cNvSpPr>
          <p:nvPr/>
        </p:nvSpPr>
        <p:spPr bwMode="auto">
          <a:xfrm>
            <a:off x="376238" y="2314575"/>
            <a:ext cx="1620837" cy="13192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Set number of constraints and decision variables.</a:t>
            </a:r>
          </a:p>
        </p:txBody>
      </p:sp>
      <p:sp>
        <p:nvSpPr>
          <p:cNvPr id="34824" name="AutoShape 10"/>
          <p:cNvSpPr>
            <a:spLocks noChangeArrowheads="1"/>
          </p:cNvSpPr>
          <p:nvPr/>
        </p:nvSpPr>
        <p:spPr bwMode="auto">
          <a:xfrm>
            <a:off x="5500688" y="5214938"/>
            <a:ext cx="2682875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Click here when finished.</a:t>
            </a: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 flipV="1">
            <a:off x="1997075" y="2757488"/>
            <a:ext cx="7461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1982788" y="2997200"/>
            <a:ext cx="746125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4"/>
          <p:cNvSpPr>
            <a:spLocks noChangeShapeType="1"/>
          </p:cNvSpPr>
          <p:nvPr/>
        </p:nvSpPr>
        <p:spPr bwMode="auto">
          <a:xfrm flipV="1">
            <a:off x="6499225" y="4614863"/>
            <a:ext cx="801688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0" y="0"/>
            <a:ext cx="57689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Beaver Creek Pottery Example</a:t>
            </a:r>
          </a:p>
          <a:p>
            <a:pPr eaLnBrk="0" hangingPunct="0"/>
            <a:r>
              <a:rPr lang="en-US" sz="3200" b="1"/>
              <a:t>QM for Windows (2 of 4)</a:t>
            </a:r>
          </a:p>
          <a:p>
            <a:pPr eaLnBrk="0" hangingPunct="0"/>
            <a:endParaRPr lang="en-US" sz="3200"/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288925" y="8874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6868" name="Text Box 9"/>
          <p:cNvSpPr txBox="1">
            <a:spLocks noChangeArrowheads="1"/>
          </p:cNvSpPr>
          <p:nvPr/>
        </p:nvSpPr>
        <p:spPr bwMode="auto">
          <a:xfrm>
            <a:off x="4441825" y="6119813"/>
            <a:ext cx="3240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Exhibit 3.7 Data table</a:t>
            </a: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6870" name="Picture 8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365375"/>
            <a:ext cx="865187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38914" name="Text Box 6"/>
          <p:cNvSpPr txBox="1">
            <a:spLocks noChangeArrowheads="1"/>
          </p:cNvSpPr>
          <p:nvPr/>
        </p:nvSpPr>
        <p:spPr bwMode="auto">
          <a:xfrm>
            <a:off x="0" y="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Beaver Creek Pottery Example</a:t>
            </a:r>
          </a:p>
          <a:p>
            <a:pPr eaLnBrk="0" hangingPunct="0"/>
            <a:r>
              <a:rPr lang="en-US" sz="3200" b="1"/>
              <a:t>QM for Windows (3 of 4) </a:t>
            </a:r>
          </a:p>
        </p:txBody>
      </p:sp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52425" y="7350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8916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4441825" y="6119813"/>
            <a:ext cx="3919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Exhibit 3.8 Model solution</a:t>
            </a:r>
          </a:p>
        </p:txBody>
      </p:sp>
      <p:pic>
        <p:nvPicPr>
          <p:cNvPr id="38918" name="Picture 8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3" y="2405063"/>
            <a:ext cx="839946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0" y="0"/>
            <a:ext cx="7645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Beaver Creek Pottery Example</a:t>
            </a:r>
          </a:p>
          <a:p>
            <a:pPr eaLnBrk="0" hangingPunct="0"/>
            <a:r>
              <a:rPr lang="en-US" sz="3200" b="1"/>
              <a:t>QM for Windows (4 of 4) 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555625" y="874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096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4441825" y="6119813"/>
            <a:ext cx="439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Exhibit 3.9 Graphical solution</a:t>
            </a:r>
          </a:p>
        </p:txBody>
      </p:sp>
      <p:pic>
        <p:nvPicPr>
          <p:cNvPr id="40966" name="Picture 8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1465263"/>
            <a:ext cx="8459788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1790700"/>
            <a:ext cx="8602663" cy="4495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400" b="1" i="1" smtClean="0">
                <a:solidFill>
                  <a:srgbClr val="FF0000"/>
                </a:solidFill>
              </a:rPr>
              <a:t>Sensitivity analysis </a:t>
            </a:r>
            <a:r>
              <a:rPr lang="en-US" sz="2400" smtClean="0"/>
              <a:t>determines the effect on the optimal solution of </a:t>
            </a:r>
            <a:r>
              <a:rPr lang="en-US" sz="2400" b="1" i="1" smtClean="0">
                <a:solidFill>
                  <a:srgbClr val="FF0000"/>
                </a:solidFill>
              </a:rPr>
              <a:t>changes in parameter values </a:t>
            </a:r>
            <a:r>
              <a:rPr lang="en-US" sz="2400" smtClean="0"/>
              <a:t>of the objective function and constraint equations.</a:t>
            </a:r>
          </a:p>
          <a:p>
            <a:pPr>
              <a:spcBef>
                <a:spcPct val="35000"/>
              </a:spcBef>
              <a:buFont typeface="Wingdings" pitchFamily="2" charset="2"/>
              <a:buNone/>
            </a:pPr>
            <a:endParaRPr lang="en-US" sz="2400" smtClean="0"/>
          </a:p>
          <a:p>
            <a:pPr>
              <a:spcBef>
                <a:spcPct val="35000"/>
              </a:spcBef>
            </a:pPr>
            <a:r>
              <a:rPr lang="en-US" sz="2400" smtClean="0"/>
              <a:t>Changes may be reactions to anticipated uncertainties in the parameters or to new or changed  information concerning the model.</a:t>
            </a: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0" y="0"/>
            <a:ext cx="861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Sensitivity Analysis</a:t>
            </a:r>
            <a:r>
              <a:rPr lang="en-US" sz="3200"/>
              <a:t> </a:t>
            </a:r>
            <a:r>
              <a:rPr lang="en-US" sz="3200" b="1"/>
              <a:t>(1 of 4)</a:t>
            </a:r>
          </a:p>
        </p:txBody>
      </p:sp>
      <p:sp>
        <p:nvSpPr>
          <p:cNvPr id="43012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43815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45059" name="Picture 4" descr="03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193800"/>
            <a:ext cx="531177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0" y="2819400"/>
            <a:ext cx="44577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/>
              <a:t>Maximize Z = $40x</a:t>
            </a:r>
            <a:r>
              <a:rPr lang="en-US" sz="2200" b="1" baseline="-25000"/>
              <a:t>1</a:t>
            </a:r>
            <a:r>
              <a:rPr lang="en-US" sz="2200" b="1"/>
              <a:t> + $50x</a:t>
            </a:r>
            <a:r>
              <a:rPr lang="en-US" sz="2200" b="1" baseline="-25000"/>
              <a:t>2</a:t>
            </a:r>
            <a:endParaRPr lang="en-US" sz="2200" b="1"/>
          </a:p>
          <a:p>
            <a:pPr eaLnBrk="0" hangingPunct="0"/>
            <a:r>
              <a:rPr lang="en-US" sz="2200" b="1"/>
              <a:t>subject to:      x</a:t>
            </a:r>
            <a:r>
              <a:rPr lang="en-US" sz="2200" b="1" baseline="-25000"/>
              <a:t>1</a:t>
            </a:r>
            <a:r>
              <a:rPr lang="en-US" sz="2200" b="1"/>
              <a:t> + 2x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40 </a:t>
            </a:r>
          </a:p>
          <a:p>
            <a:pPr eaLnBrk="0" hangingPunct="0"/>
            <a:r>
              <a:rPr lang="en-US" sz="2200" b="1"/>
              <a:t>                      4x</a:t>
            </a:r>
            <a:r>
              <a:rPr lang="en-US" sz="2200" b="1" baseline="-25000"/>
              <a:t>1</a:t>
            </a:r>
            <a:r>
              <a:rPr lang="en-US" sz="2200" b="1"/>
              <a:t> + 3x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120</a:t>
            </a:r>
          </a:p>
          <a:p>
            <a:pPr eaLnBrk="0" hangingPunct="0"/>
            <a:r>
              <a:rPr lang="en-US" sz="2200" b="1"/>
              <a:t>	              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-241300" y="5540375"/>
            <a:ext cx="3619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cs typeface="Times New Roman" pitchFamily="18" charset="0"/>
              </a:rPr>
              <a:t>Figure 3.1</a:t>
            </a:r>
          </a:p>
          <a:p>
            <a:pPr algn="ctr" eaLnBrk="0" hangingPunct="0"/>
            <a:r>
              <a:rPr lang="en-US" sz="2400" b="1">
                <a:cs typeface="Times" pitchFamily="18" charset="0"/>
              </a:rPr>
              <a:t>Optimal solution point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0" y="0"/>
            <a:ext cx="86106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Sensitivity Analysis</a:t>
            </a:r>
            <a:r>
              <a:rPr lang="en-US" sz="3200"/>
              <a:t> </a:t>
            </a:r>
            <a:r>
              <a:rPr lang="en-US" sz="3200" b="1"/>
              <a:t>(2 of 4)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43815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47107" name="Picture 4" descr="03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68413"/>
            <a:ext cx="50038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0" y="2819400"/>
            <a:ext cx="44577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/>
              <a:t>Maximize Z = </a:t>
            </a:r>
            <a:r>
              <a:rPr lang="en-US" sz="2200" b="1">
                <a:solidFill>
                  <a:srgbClr val="FF0000"/>
                </a:solidFill>
              </a:rPr>
              <a:t>$100x</a:t>
            </a:r>
            <a:r>
              <a:rPr lang="en-US" sz="2200" b="1" baseline="-25000">
                <a:solidFill>
                  <a:srgbClr val="FF0000"/>
                </a:solidFill>
              </a:rPr>
              <a:t>1</a:t>
            </a:r>
            <a:r>
              <a:rPr lang="en-US" sz="2200" b="1">
                <a:solidFill>
                  <a:srgbClr val="FF0000"/>
                </a:solidFill>
              </a:rPr>
              <a:t> </a:t>
            </a:r>
            <a:r>
              <a:rPr lang="en-US" sz="2200" b="1"/>
              <a:t>+ $50x</a:t>
            </a:r>
            <a:r>
              <a:rPr lang="en-US" sz="2200" b="1" baseline="-25000"/>
              <a:t>2</a:t>
            </a:r>
            <a:endParaRPr lang="en-US" sz="2200" b="1"/>
          </a:p>
          <a:p>
            <a:pPr eaLnBrk="0" hangingPunct="0"/>
            <a:r>
              <a:rPr lang="en-US" sz="2200" b="1"/>
              <a:t>subject to:     x</a:t>
            </a:r>
            <a:r>
              <a:rPr lang="en-US" sz="2200" b="1" baseline="-25000"/>
              <a:t>1</a:t>
            </a:r>
            <a:r>
              <a:rPr lang="en-US" sz="2200" b="1"/>
              <a:t> + 2x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40 </a:t>
            </a:r>
          </a:p>
          <a:p>
            <a:pPr eaLnBrk="0" hangingPunct="0"/>
            <a:r>
              <a:rPr lang="en-US" sz="2200" b="1"/>
              <a:t>                     4x</a:t>
            </a:r>
            <a:r>
              <a:rPr lang="en-US" sz="2200" b="1" baseline="-25000"/>
              <a:t>1</a:t>
            </a:r>
            <a:r>
              <a:rPr lang="en-US" sz="2200" b="1"/>
              <a:t> + 3x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120</a:t>
            </a:r>
          </a:p>
          <a:p>
            <a:pPr eaLnBrk="0" hangingPunct="0"/>
            <a:r>
              <a:rPr lang="en-US" sz="2200" b="1"/>
              <a:t>	           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228600" y="6035675"/>
            <a:ext cx="826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cs typeface="Times New Roman" pitchFamily="18" charset="0"/>
              </a:rPr>
              <a:t>Figure 3.2  </a:t>
            </a:r>
            <a:r>
              <a:rPr lang="en-US" sz="2400" b="1">
                <a:cs typeface="Times" pitchFamily="18" charset="0"/>
              </a:rPr>
              <a:t>Changing the x</a:t>
            </a:r>
            <a:r>
              <a:rPr lang="en-US" sz="2400" b="1" baseline="-25000">
                <a:cs typeface="Times" pitchFamily="18" charset="0"/>
              </a:rPr>
              <a:t>1</a:t>
            </a:r>
            <a:r>
              <a:rPr lang="en-US" sz="2400" b="1">
                <a:cs typeface="Times" pitchFamily="18" charset="0"/>
              </a:rPr>
              <a:t> objective function coefficient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Change x</a:t>
            </a:r>
            <a:r>
              <a:rPr lang="en-US" sz="3200" b="1" baseline="-25000"/>
              <a:t>1</a:t>
            </a:r>
            <a:r>
              <a:rPr lang="en-US" sz="3200" b="1"/>
              <a:t> Objective Function Coefficient (3 of 4)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43815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49155" name="Picture 4" descr="03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354138"/>
            <a:ext cx="50292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0" y="2819400"/>
            <a:ext cx="44577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/>
              <a:t>Maximize Z = $40x</a:t>
            </a:r>
            <a:r>
              <a:rPr lang="en-US" sz="2200" b="1" baseline="-25000"/>
              <a:t>1</a:t>
            </a:r>
            <a:r>
              <a:rPr lang="en-US" sz="2200" b="1"/>
              <a:t> + </a:t>
            </a:r>
            <a:r>
              <a:rPr lang="en-US" sz="2200" b="1">
                <a:solidFill>
                  <a:srgbClr val="FF0000"/>
                </a:solidFill>
              </a:rPr>
              <a:t>$100x</a:t>
            </a:r>
            <a:r>
              <a:rPr lang="en-US" sz="2200" b="1" baseline="-25000">
                <a:solidFill>
                  <a:srgbClr val="FF0000"/>
                </a:solidFill>
              </a:rPr>
              <a:t>2</a:t>
            </a:r>
            <a:endParaRPr lang="en-US" sz="2200" b="1">
              <a:solidFill>
                <a:srgbClr val="FF0000"/>
              </a:solidFill>
            </a:endParaRPr>
          </a:p>
          <a:p>
            <a:pPr eaLnBrk="0" hangingPunct="0"/>
            <a:r>
              <a:rPr lang="en-US" sz="2200" b="1"/>
              <a:t>subject to:     x</a:t>
            </a:r>
            <a:r>
              <a:rPr lang="en-US" sz="2200" b="1" baseline="-25000"/>
              <a:t>1</a:t>
            </a:r>
            <a:r>
              <a:rPr lang="en-US" sz="2200" b="1"/>
              <a:t> + 2x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40 </a:t>
            </a:r>
          </a:p>
          <a:p>
            <a:pPr eaLnBrk="0" hangingPunct="0"/>
            <a:r>
              <a:rPr lang="en-US" sz="2200" b="1"/>
              <a:t>                     4x</a:t>
            </a:r>
            <a:r>
              <a:rPr lang="en-US" sz="2200" b="1" baseline="-25000"/>
              <a:t>1</a:t>
            </a:r>
            <a:r>
              <a:rPr lang="en-US" sz="2200" b="1"/>
              <a:t> + 3x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120</a:t>
            </a:r>
          </a:p>
          <a:p>
            <a:pPr eaLnBrk="0" hangingPunct="0"/>
            <a:r>
              <a:rPr lang="en-US" sz="2200" b="1"/>
              <a:t>	           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0" y="6070600"/>
            <a:ext cx="899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cs typeface="Times New Roman" pitchFamily="18" charset="0"/>
              </a:rPr>
              <a:t>Figure 3.3   </a:t>
            </a:r>
            <a:r>
              <a:rPr lang="en-US" sz="2400" b="1">
                <a:cs typeface="Times" pitchFamily="18" charset="0"/>
              </a:rPr>
              <a:t>Changing the x</a:t>
            </a:r>
            <a:r>
              <a:rPr lang="en-US" sz="2400" b="1" baseline="-25000">
                <a:cs typeface="Times" pitchFamily="18" charset="0"/>
              </a:rPr>
              <a:t>2</a:t>
            </a:r>
            <a:r>
              <a:rPr lang="en-US" sz="2400" b="1">
                <a:cs typeface="Times" pitchFamily="18" charset="0"/>
              </a:rPr>
              <a:t> objective function coefficient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0" y="0"/>
            <a:ext cx="8915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Change x</a:t>
            </a:r>
            <a:r>
              <a:rPr lang="en-US" sz="3200" b="1" baseline="-25000"/>
              <a:t>2</a:t>
            </a:r>
            <a:r>
              <a:rPr lang="en-US" sz="3200" b="1"/>
              <a:t> Objective Function Coefficient (4 of 4)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608138"/>
            <a:ext cx="8602662" cy="28829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400" smtClean="0"/>
              <a:t>The </a:t>
            </a:r>
            <a:r>
              <a:rPr lang="en-US" sz="2400" b="1" i="1" smtClean="0">
                <a:solidFill>
                  <a:srgbClr val="FF0000"/>
                </a:solidFill>
              </a:rPr>
              <a:t>sensitivity range </a:t>
            </a:r>
            <a:r>
              <a:rPr lang="en-US" sz="2400" smtClean="0"/>
              <a:t>for an objective function coefficient is the </a:t>
            </a:r>
            <a:r>
              <a:rPr lang="en-US" sz="2400" b="1" i="1" smtClean="0">
                <a:solidFill>
                  <a:srgbClr val="FF0000"/>
                </a:solidFill>
              </a:rPr>
              <a:t>range of values </a:t>
            </a:r>
            <a:r>
              <a:rPr lang="en-US" sz="2400" smtClean="0"/>
              <a:t>over which the current optimal solution point will </a:t>
            </a:r>
            <a:r>
              <a:rPr lang="en-US" sz="2400" b="1" i="1" smtClean="0">
                <a:solidFill>
                  <a:srgbClr val="FF0000"/>
                </a:solidFill>
              </a:rPr>
              <a:t>remain optimal</a:t>
            </a:r>
            <a:r>
              <a:rPr lang="en-US" sz="2400" smtClean="0"/>
              <a:t>.</a:t>
            </a:r>
          </a:p>
          <a:p>
            <a:pPr>
              <a:spcBef>
                <a:spcPct val="35000"/>
              </a:spcBef>
            </a:pPr>
            <a:r>
              <a:rPr lang="en-US" sz="2400" smtClean="0"/>
              <a:t>The sensitivity range for the x</a:t>
            </a:r>
            <a:r>
              <a:rPr lang="en-US" sz="2400" baseline="-25000" smtClean="0"/>
              <a:t>i</a:t>
            </a:r>
            <a:r>
              <a:rPr lang="en-US" sz="2400" smtClean="0"/>
              <a:t> coefficient is designated as c</a:t>
            </a:r>
            <a:r>
              <a:rPr lang="en-US" sz="2400" baseline="-25000" smtClean="0"/>
              <a:t>i.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0"/>
            <a:ext cx="861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Objective Function Coefficient</a:t>
            </a:r>
          </a:p>
          <a:p>
            <a:r>
              <a:rPr lang="en-US" sz="3200" b="1"/>
              <a:t>Sensitivity Range (1 of 3)</a:t>
            </a:r>
          </a:p>
        </p:txBody>
      </p:sp>
      <p:sp>
        <p:nvSpPr>
          <p:cNvPr id="5120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706438" y="3478213"/>
            <a:ext cx="6875462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objective function  Z = $40x</a:t>
            </a:r>
            <a:r>
              <a:rPr lang="en-US" sz="2400" baseline="-25000"/>
              <a:t>1</a:t>
            </a:r>
            <a:r>
              <a:rPr lang="en-US" sz="2400"/>
              <a:t> + $50x</a:t>
            </a:r>
            <a:r>
              <a:rPr lang="en-US" sz="2400" baseline="-25000"/>
              <a:t>2</a:t>
            </a:r>
            <a:r>
              <a:rPr lang="en-US" sz="2400"/>
              <a:t>                        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sz="2400"/>
              <a:t>The slope of the objective function is -4/5 given by:</a:t>
            </a:r>
          </a:p>
          <a:p>
            <a:pPr eaLnBrk="0" hangingPunct="0"/>
            <a:r>
              <a:rPr lang="en-US" sz="2400"/>
              <a:t>50X</a:t>
            </a:r>
            <a:r>
              <a:rPr lang="en-US" sz="2400" baseline="-25000"/>
              <a:t>2</a:t>
            </a:r>
            <a:r>
              <a:rPr lang="en-US" sz="2400"/>
              <a:t>=Z-40X</a:t>
            </a:r>
            <a:r>
              <a:rPr lang="en-US" sz="2400" baseline="-25000"/>
              <a:t>1</a:t>
            </a:r>
          </a:p>
          <a:p>
            <a:pPr eaLnBrk="0" hangingPunct="0"/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=Z/50 – 4/5X</a:t>
            </a:r>
            <a:r>
              <a:rPr lang="en-US" sz="2400" baseline="-25000"/>
              <a:t>1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sz="2400"/>
              <a:t>If the slope of the objective function changes to -4/3, the line is parallel to the constraint line (next slide).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pic>
        <p:nvPicPr>
          <p:cNvPr id="53250" name="Picture 3" descr="03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82700"/>
            <a:ext cx="84836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143000" y="1409700"/>
            <a:ext cx="40386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objective function  Z = $40x</a:t>
            </a:r>
            <a:r>
              <a:rPr lang="en-US" baseline="-25000"/>
              <a:t>1</a:t>
            </a:r>
            <a:r>
              <a:rPr lang="en-US"/>
              <a:t> + $50x</a:t>
            </a:r>
            <a:r>
              <a:rPr lang="en-US" baseline="-25000"/>
              <a:t>2</a:t>
            </a:r>
            <a:r>
              <a:rPr lang="en-US"/>
              <a:t>                        sensitivity range for:</a:t>
            </a:r>
          </a:p>
          <a:p>
            <a:pPr eaLnBrk="0" hangingPunct="0"/>
            <a:r>
              <a:rPr lang="en-US"/>
              <a:t>	x</a:t>
            </a:r>
            <a:r>
              <a:rPr lang="en-US" baseline="-25000"/>
              <a:t>1</a:t>
            </a:r>
            <a:r>
              <a:rPr lang="en-US"/>
              <a:t>:  25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c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66.67                                            	x</a:t>
            </a:r>
            <a:r>
              <a:rPr lang="en-US" baseline="-25000"/>
              <a:t>2</a:t>
            </a:r>
            <a:r>
              <a:rPr lang="en-US"/>
              <a:t>:  30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c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80</a:t>
            </a:r>
            <a:endParaRPr lang="en-US" sz="2400"/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246188" y="6311900"/>
            <a:ext cx="6704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cs typeface="Times New Roman" pitchFamily="18" charset="0"/>
              </a:rPr>
              <a:t>Figure 3.4 </a:t>
            </a:r>
            <a:r>
              <a:rPr lang="en-US" sz="2000" b="1">
                <a:cs typeface="Times" pitchFamily="18" charset="0"/>
              </a:rPr>
              <a:t>Determining the sensitivity range for c</a:t>
            </a:r>
            <a:r>
              <a:rPr lang="en-US" sz="2000" b="1" baseline="-30000">
                <a:cs typeface="Times" pitchFamily="18" charset="0"/>
              </a:rPr>
              <a:t>1</a:t>
            </a:r>
            <a:endParaRPr lang="en-US" sz="2000" b="1"/>
          </a:p>
        </p:txBody>
      </p:sp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Objective Function Coefficient</a:t>
            </a:r>
          </a:p>
          <a:p>
            <a:r>
              <a:rPr lang="en-US" sz="3200" b="1"/>
              <a:t>Sensitivity Range for c</a:t>
            </a:r>
            <a:r>
              <a:rPr lang="en-US" sz="3200" b="1" baseline="-25000"/>
              <a:t>1</a:t>
            </a:r>
            <a:r>
              <a:rPr lang="en-US" sz="3200" b="1"/>
              <a:t> and c</a:t>
            </a:r>
            <a:r>
              <a:rPr lang="en-US" sz="3200" b="1" baseline="-25000"/>
              <a:t>2</a:t>
            </a:r>
            <a:r>
              <a:rPr lang="en-US" sz="3200" b="1"/>
              <a:t> (2 of 3)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94700" cy="958850"/>
          </a:xfrm>
        </p:spPr>
        <p:txBody>
          <a:bodyPr anchor="t"/>
          <a:lstStyle/>
          <a:p>
            <a:pPr algn="l"/>
            <a:r>
              <a:rPr lang="en-US" sz="3600" smtClean="0">
                <a:solidFill>
                  <a:schemeClr val="tx1"/>
                </a:solidFill>
              </a:rPr>
              <a:t>Chapter Topics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425575" y="2139950"/>
            <a:ext cx="7446963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600" b="1" dirty="0">
                <a:latin typeface="+mn-lt"/>
                <a:cs typeface="+mn-cs"/>
              </a:rPr>
              <a:t>Computer Solution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3600" b="1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600" b="1" dirty="0">
                <a:latin typeface="+mn-lt"/>
                <a:cs typeface="+mn-cs"/>
              </a:rPr>
              <a:t>Sensitivity Analysis</a:t>
            </a:r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55298" name="Rectangle 9"/>
          <p:cNvSpPr>
            <a:spLocks noChangeArrowheads="1"/>
          </p:cNvSpPr>
          <p:nvPr/>
        </p:nvSpPr>
        <p:spPr bwMode="auto">
          <a:xfrm>
            <a:off x="43561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0" y="1955800"/>
            <a:ext cx="4305300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/>
              <a:t>Minimize Z = $6x</a:t>
            </a:r>
            <a:r>
              <a:rPr lang="en-US" sz="2200" b="1" baseline="-25000"/>
              <a:t>1</a:t>
            </a:r>
            <a:r>
              <a:rPr lang="en-US" sz="2200" b="1"/>
              <a:t> + $3x</a:t>
            </a:r>
            <a:r>
              <a:rPr lang="en-US" sz="2200" b="1" baseline="-25000"/>
              <a:t>2</a:t>
            </a:r>
            <a:endParaRPr lang="en-US" sz="2200" b="1"/>
          </a:p>
          <a:p>
            <a:pPr eaLnBrk="0" hangingPunct="0"/>
            <a:r>
              <a:rPr lang="en-US" sz="2200" b="1"/>
              <a:t>subject to: </a:t>
            </a:r>
          </a:p>
          <a:p>
            <a:pPr eaLnBrk="0" hangingPunct="0"/>
            <a:r>
              <a:rPr lang="en-US" sz="2200" b="1"/>
              <a:t>	2x</a:t>
            </a:r>
            <a:r>
              <a:rPr lang="en-US" sz="2200" b="1" baseline="-25000"/>
              <a:t>1</a:t>
            </a:r>
            <a:r>
              <a:rPr lang="en-US" sz="2200" b="1"/>
              <a:t> + 4x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16</a:t>
            </a:r>
          </a:p>
          <a:p>
            <a:pPr eaLnBrk="0" hangingPunct="0"/>
            <a:r>
              <a:rPr lang="en-US" sz="2200" b="1"/>
              <a:t>	4x</a:t>
            </a:r>
            <a:r>
              <a:rPr lang="en-US" sz="2200" b="1" baseline="-25000"/>
              <a:t>1</a:t>
            </a:r>
            <a:r>
              <a:rPr lang="en-US" sz="2200" b="1"/>
              <a:t> + 3x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24</a:t>
            </a:r>
          </a:p>
          <a:p>
            <a:pPr eaLnBrk="0" hangingPunct="0"/>
            <a:r>
              <a:rPr lang="en-US" sz="2200" b="1"/>
              <a:t>       	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  <a:p>
            <a:pPr eaLnBrk="0" hangingPunct="0">
              <a:spcBef>
                <a:spcPct val="35000"/>
              </a:spcBef>
            </a:pPr>
            <a:r>
              <a:rPr lang="en-US" sz="2200" b="1"/>
              <a:t>sensitivity ranges:               </a:t>
            </a:r>
          </a:p>
          <a:p>
            <a:pPr eaLnBrk="0" hangingPunct="0"/>
            <a:r>
              <a:rPr lang="en-US" sz="2200" b="1"/>
              <a:t>	4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c</a:t>
            </a:r>
            <a:r>
              <a:rPr lang="en-US" sz="2200" b="1" baseline="-25000"/>
              <a:t>1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</a:t>
            </a:r>
            <a:endParaRPr lang="en-US" sz="2200" b="1"/>
          </a:p>
          <a:p>
            <a:pPr eaLnBrk="0" hangingPunct="0"/>
            <a:r>
              <a:rPr lang="en-US" sz="2200" b="1"/>
              <a:t>	0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c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4.5</a:t>
            </a:r>
          </a:p>
        </p:txBody>
      </p:sp>
      <p:pic>
        <p:nvPicPr>
          <p:cNvPr id="55300" name="Picture 4" descr="03-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0100" y="1397000"/>
            <a:ext cx="525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Objective Function Coefficient</a:t>
            </a:r>
          </a:p>
          <a:p>
            <a:r>
              <a:rPr lang="en-US" sz="3200" b="1"/>
              <a:t>Fertilizer Cost Minimization Example (3 of 3)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17500" y="6061075"/>
            <a:ext cx="7705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cs typeface="Times New Roman" pitchFamily="18" charset="0"/>
              </a:rPr>
              <a:t>Figure 3.5   </a:t>
            </a:r>
            <a:r>
              <a:rPr lang="en-US" sz="2400">
                <a:cs typeface="Times" pitchFamily="18" charset="0"/>
              </a:rPr>
              <a:t>Fertilizer example: sensitivity range for c</a:t>
            </a:r>
            <a:r>
              <a:rPr lang="en-US" sz="2400" baseline="-25000">
                <a:cs typeface="Times" pitchFamily="18" charset="0"/>
              </a:rPr>
              <a:t>1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3965575" y="5711825"/>
            <a:ext cx="4803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cs typeface="Times" pitchFamily="18" charset="0"/>
              </a:rPr>
              <a:t>Exhibit 3.10 Solver results screen</a:t>
            </a:r>
            <a:endParaRPr lang="en-US" sz="2800"/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Objective Function Coefficient Ranges</a:t>
            </a:r>
          </a:p>
          <a:p>
            <a:r>
              <a:rPr lang="en-US" sz="3200" b="1"/>
              <a:t>Excel “Solver” Results Screen</a:t>
            </a:r>
          </a:p>
        </p:txBody>
      </p:sp>
      <p:sp>
        <p:nvSpPr>
          <p:cNvPr id="57348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57349" name="Picture 7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6075" y="1449388"/>
            <a:ext cx="53975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538163" y="6045200"/>
            <a:ext cx="1874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cs typeface="Times" pitchFamily="18" charset="0"/>
              </a:rPr>
              <a:t>Exhibit 3.11</a:t>
            </a:r>
            <a:endParaRPr lang="en-US" sz="2800"/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Objective Function Coefficient Ranges</a:t>
            </a:r>
          </a:p>
          <a:p>
            <a:r>
              <a:rPr lang="en-US" sz="3200" b="1"/>
              <a:t>Beaver Creek Example Sensitivity Report</a:t>
            </a:r>
          </a:p>
        </p:txBody>
      </p:sp>
      <p:sp>
        <p:nvSpPr>
          <p:cNvPr id="59396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59397" name="Picture 9" descr="Exhibit3"/>
          <p:cNvPicPr>
            <a:picLocks noChangeAspect="1" noChangeArrowheads="1"/>
          </p:cNvPicPr>
          <p:nvPr/>
        </p:nvPicPr>
        <p:blipFill>
          <a:blip r:embed="rId3"/>
          <a:srcRect r="51466"/>
          <a:stretch>
            <a:fillRect/>
          </a:stretch>
        </p:blipFill>
        <p:spPr bwMode="auto">
          <a:xfrm>
            <a:off x="363538" y="1223963"/>
            <a:ext cx="77612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AutoShape 10"/>
          <p:cNvSpPr>
            <a:spLocks noChangeArrowheads="1"/>
          </p:cNvSpPr>
          <p:nvPr/>
        </p:nvSpPr>
        <p:spPr bwMode="auto">
          <a:xfrm>
            <a:off x="6651625" y="1973263"/>
            <a:ext cx="2141538" cy="10144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Sensitivity ranges for objective function coefficients</a:t>
            </a:r>
          </a:p>
        </p:txBody>
      </p:sp>
      <p:sp>
        <p:nvSpPr>
          <p:cNvPr id="59399" name="AutoShape 12"/>
          <p:cNvSpPr>
            <a:spLocks/>
          </p:cNvSpPr>
          <p:nvPr/>
        </p:nvSpPr>
        <p:spPr bwMode="auto">
          <a:xfrm rot="5400000">
            <a:off x="6450012" y="2692401"/>
            <a:ext cx="112713" cy="1801812"/>
          </a:xfrm>
          <a:prstGeom prst="leftBracket">
            <a:avLst>
              <a:gd name="adj" fmla="val 1332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14"/>
          <p:cNvSpPr>
            <a:spLocks noChangeShapeType="1"/>
          </p:cNvSpPr>
          <p:nvPr/>
        </p:nvSpPr>
        <p:spPr bwMode="auto">
          <a:xfrm flipV="1">
            <a:off x="6513513" y="2997200"/>
            <a:ext cx="7175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pic>
        <p:nvPicPr>
          <p:cNvPr id="61442" name="Picture 16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2716213"/>
            <a:ext cx="8307388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24000" y="2514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4371975" y="5880100"/>
            <a:ext cx="1992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cs typeface="Times" pitchFamily="18" charset="0"/>
              </a:rPr>
              <a:t>Exhibit 3.12</a:t>
            </a:r>
            <a:endParaRPr lang="en-US" sz="2800" b="1"/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0" y="0"/>
            <a:ext cx="9144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Objective Function Coefficient Ranges</a:t>
            </a:r>
          </a:p>
          <a:p>
            <a:r>
              <a:rPr lang="en-US" sz="3200" b="1"/>
              <a:t>QM for Windows Sensitivity Range Screen</a:t>
            </a:r>
          </a:p>
        </p:txBody>
      </p:sp>
      <p:grpSp>
        <p:nvGrpSpPr>
          <p:cNvPr id="61446" name="Group 26"/>
          <p:cNvGrpSpPr>
            <a:grpSpLocks/>
          </p:cNvGrpSpPr>
          <p:nvPr/>
        </p:nvGrpSpPr>
        <p:grpSpPr bwMode="auto">
          <a:xfrm>
            <a:off x="6157913" y="1333500"/>
            <a:ext cx="2579687" cy="2084388"/>
            <a:chOff x="6158706" y="1333500"/>
            <a:chExt cx="2578894" cy="2083594"/>
          </a:xfrm>
        </p:grpSpPr>
        <p:grpSp>
          <p:nvGrpSpPr>
            <p:cNvPr id="61448" name="Group 12"/>
            <p:cNvGrpSpPr>
              <a:grpSpLocks/>
            </p:cNvGrpSpPr>
            <p:nvPr/>
          </p:nvGrpSpPr>
          <p:grpSpPr bwMode="auto">
            <a:xfrm>
              <a:off x="6197600" y="1333500"/>
              <a:ext cx="2540000" cy="1181100"/>
              <a:chOff x="6197600" y="1371600"/>
              <a:chExt cx="2540000" cy="1181100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>
                <a:off x="6198381" y="1371600"/>
                <a:ext cx="2539219" cy="11806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1454" name="TextBox 10"/>
              <p:cNvSpPr txBox="1">
                <a:spLocks noChangeArrowheads="1"/>
              </p:cNvSpPr>
              <p:nvPr/>
            </p:nvSpPr>
            <p:spPr bwMode="auto">
              <a:xfrm>
                <a:off x="6248400" y="1460500"/>
                <a:ext cx="24257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/>
                  <a:t>Sensitivity ranges</a:t>
                </a:r>
              </a:p>
              <a:p>
                <a:pPr eaLnBrk="0" hangingPunct="0"/>
                <a:r>
                  <a:rPr lang="en-US" sz="2000"/>
                  <a:t>for objective</a:t>
                </a:r>
              </a:p>
              <a:p>
                <a:pPr eaLnBrk="0" hangingPunct="0"/>
                <a:r>
                  <a:rPr lang="en-US" sz="2000"/>
                  <a:t>function coefficients</a:t>
                </a:r>
              </a:p>
            </p:txBody>
          </p:sp>
        </p:grpSp>
        <p:cxnSp>
          <p:nvCxnSpPr>
            <p:cNvPr id="61449" name="Straight Connector 14"/>
            <p:cNvCxnSpPr>
              <a:cxnSpLocks noChangeShapeType="1"/>
            </p:cNvCxnSpPr>
            <p:nvPr/>
          </p:nvCxnSpPr>
          <p:spPr bwMode="auto">
            <a:xfrm>
              <a:off x="6172200" y="3225800"/>
              <a:ext cx="232410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50" name="Straight Connector 20"/>
            <p:cNvCxnSpPr>
              <a:cxnSpLocks noChangeShapeType="1"/>
            </p:cNvCxnSpPr>
            <p:nvPr/>
          </p:nvCxnSpPr>
          <p:spPr bwMode="auto">
            <a:xfrm rot="5400000">
              <a:off x="6083300" y="3302000"/>
              <a:ext cx="15240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51" name="Straight Connector 22"/>
            <p:cNvCxnSpPr>
              <a:cxnSpLocks noChangeShapeType="1"/>
            </p:cNvCxnSpPr>
            <p:nvPr/>
          </p:nvCxnSpPr>
          <p:spPr bwMode="auto">
            <a:xfrm rot="5400000">
              <a:off x="8394700" y="3314700"/>
              <a:ext cx="20320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52" name="Straight Connector 25"/>
            <p:cNvCxnSpPr>
              <a:cxnSpLocks noChangeShapeType="1"/>
              <a:endCxn id="12" idx="2"/>
            </p:cNvCxnSpPr>
            <p:nvPr/>
          </p:nvCxnSpPr>
          <p:spPr bwMode="auto">
            <a:xfrm rot="5400000" flipH="1" flipV="1">
              <a:off x="6915150" y="2686050"/>
              <a:ext cx="723900" cy="3810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0" y="0"/>
            <a:ext cx="861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Changes in Constraint Quantity Values</a:t>
            </a:r>
          </a:p>
          <a:p>
            <a:r>
              <a:rPr lang="en-US" sz="3200" b="1"/>
              <a:t>Sensitivity Range (1 of 4)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3492" name="Rectangle 8"/>
          <p:cNvSpPr>
            <a:spLocks noChangeArrowheads="1"/>
          </p:cNvSpPr>
          <p:nvPr/>
        </p:nvSpPr>
        <p:spPr bwMode="auto">
          <a:xfrm>
            <a:off x="244475" y="1905000"/>
            <a:ext cx="8602663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sz="2800"/>
              <a:t>The </a:t>
            </a:r>
            <a:r>
              <a:rPr lang="en-US" sz="2800" b="1" i="1">
                <a:solidFill>
                  <a:srgbClr val="FF0000"/>
                </a:solidFill>
              </a:rPr>
              <a:t>sensitivity range for a right-hand-side </a:t>
            </a:r>
            <a:r>
              <a:rPr lang="en-US" sz="2800"/>
              <a:t>value is the range of values over which the quantity’s value can change </a:t>
            </a:r>
            <a:r>
              <a:rPr lang="en-US" sz="2800" b="1" i="1">
                <a:solidFill>
                  <a:srgbClr val="FF0000"/>
                </a:solidFill>
              </a:rPr>
              <a:t>without changing the solution variable mix</a:t>
            </a:r>
            <a:r>
              <a:rPr lang="en-US" sz="2800"/>
              <a:t>, including the slack variables.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endParaRPr lang="en-US" sz="280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sz="2800"/>
              <a:t>Recall the Beaver Creek Pottery example. Consider a change in which the manager can increase labor hours from 40 to 60.</a:t>
            </a:r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65538" name="Rectangle 10"/>
          <p:cNvSpPr>
            <a:spLocks noChangeArrowheads="1"/>
          </p:cNvSpPr>
          <p:nvPr/>
        </p:nvSpPr>
        <p:spPr bwMode="auto">
          <a:xfrm>
            <a:off x="43815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65539" name="Picture 4" descr="03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0" y="1447800"/>
            <a:ext cx="4725988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Changes in Constraint Quantity Values</a:t>
            </a:r>
          </a:p>
          <a:p>
            <a:r>
              <a:rPr lang="en-US" sz="3200" b="1"/>
              <a:t>Increasing the Labor Constraint (2 of 4)</a:t>
            </a:r>
          </a:p>
        </p:txBody>
      </p:sp>
      <p:sp>
        <p:nvSpPr>
          <p:cNvPr id="65541" name="Text Box 11"/>
          <p:cNvSpPr txBox="1">
            <a:spLocks noChangeArrowheads="1"/>
          </p:cNvSpPr>
          <p:nvPr/>
        </p:nvSpPr>
        <p:spPr bwMode="auto">
          <a:xfrm>
            <a:off x="266700" y="2819400"/>
            <a:ext cx="4191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/>
              <a:t>Maximize Z = $40x</a:t>
            </a:r>
            <a:r>
              <a:rPr lang="en-US" sz="2200" b="1" baseline="-25000"/>
              <a:t>1</a:t>
            </a:r>
            <a:r>
              <a:rPr lang="en-US" sz="2200" b="1"/>
              <a:t> + $50x</a:t>
            </a:r>
            <a:r>
              <a:rPr lang="en-US" sz="2200" b="1" baseline="-25000"/>
              <a:t>2</a:t>
            </a:r>
            <a:endParaRPr lang="en-US" sz="2200" b="1"/>
          </a:p>
          <a:p>
            <a:pPr eaLnBrk="0" hangingPunct="0"/>
            <a:r>
              <a:rPr lang="en-US" sz="2200" b="1"/>
              <a:t>subject to:     x</a:t>
            </a:r>
            <a:r>
              <a:rPr lang="en-US" sz="2200" b="1" baseline="-25000"/>
              <a:t>1</a:t>
            </a:r>
            <a:r>
              <a:rPr lang="en-US" sz="2200" b="1"/>
              <a:t> + 2x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+ </a:t>
            </a:r>
            <a:r>
              <a:rPr lang="en-US" sz="2200" b="1"/>
              <a:t>s</a:t>
            </a:r>
            <a:r>
              <a:rPr lang="en-US" sz="2200" b="1" baseline="-25000"/>
              <a:t>1</a:t>
            </a:r>
            <a:r>
              <a:rPr lang="en-US" sz="2200" b="1"/>
              <a:t> = </a:t>
            </a:r>
            <a:r>
              <a:rPr lang="en-US" sz="2200" b="1">
                <a:solidFill>
                  <a:srgbClr val="FF0000"/>
                </a:solidFill>
              </a:rPr>
              <a:t>40</a:t>
            </a:r>
            <a:r>
              <a:rPr lang="en-US" sz="2200" b="1"/>
              <a:t> </a:t>
            </a:r>
          </a:p>
          <a:p>
            <a:pPr eaLnBrk="0" hangingPunct="0"/>
            <a:r>
              <a:rPr lang="en-US" sz="2200" b="1"/>
              <a:t>                     4x</a:t>
            </a:r>
            <a:r>
              <a:rPr lang="en-US" sz="2200" b="1" baseline="-25000"/>
              <a:t>1</a:t>
            </a:r>
            <a:r>
              <a:rPr lang="en-US" sz="2200" b="1"/>
              <a:t> + 3x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+ s</a:t>
            </a:r>
            <a:r>
              <a:rPr lang="en-US" sz="2200" b="1" baseline="-25000">
                <a:sym typeface="Symbol" pitchFamily="18" charset="2"/>
              </a:rPr>
              <a:t>2</a:t>
            </a:r>
            <a:r>
              <a:rPr lang="en-US" sz="2200" b="1">
                <a:sym typeface="Symbol" pitchFamily="18" charset="2"/>
              </a:rPr>
              <a:t> =</a:t>
            </a:r>
            <a:r>
              <a:rPr lang="en-US" sz="2200" b="1"/>
              <a:t> 120</a:t>
            </a:r>
          </a:p>
          <a:p>
            <a:pPr eaLnBrk="0" hangingPunct="0"/>
            <a:r>
              <a:rPr lang="en-US" sz="2200" b="1"/>
              <a:t>	           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</p:txBody>
      </p:sp>
      <p:sp>
        <p:nvSpPr>
          <p:cNvPr id="65542" name="Text Box 12"/>
          <p:cNvSpPr txBox="1">
            <a:spLocks noChangeArrowheads="1"/>
          </p:cNvSpPr>
          <p:nvPr/>
        </p:nvSpPr>
        <p:spPr bwMode="auto">
          <a:xfrm>
            <a:off x="711200" y="6175375"/>
            <a:ext cx="73787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cs typeface="Times New Roman" pitchFamily="18" charset="0"/>
              </a:rPr>
              <a:t>Figure 3.6 </a:t>
            </a:r>
            <a:r>
              <a:rPr lang="en-US" sz="2400">
                <a:cs typeface="Times" pitchFamily="18" charset="0"/>
              </a:rPr>
              <a:t>Increasing the labor constraint quantity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4" name="TextBox 1"/>
          <p:cNvSpPr txBox="1">
            <a:spLocks noChangeArrowheads="1"/>
          </p:cNvSpPr>
          <p:nvPr/>
        </p:nvSpPr>
        <p:spPr bwMode="auto">
          <a:xfrm>
            <a:off x="387350" y="1617663"/>
            <a:ext cx="28908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Original formulation with 40 hours labor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pic>
        <p:nvPicPr>
          <p:cNvPr id="67586" name="Picture 4" descr="03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1250950"/>
            <a:ext cx="8153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Changes in Constraint Quantity Values</a:t>
            </a:r>
          </a:p>
          <a:p>
            <a:r>
              <a:rPr lang="en-US" sz="3200" b="1"/>
              <a:t>Sensitivity Range for Labor Constraint (3 of 4)</a:t>
            </a:r>
          </a:p>
        </p:txBody>
      </p:sp>
      <p:sp>
        <p:nvSpPr>
          <p:cNvPr id="67588" name="Text Box 11"/>
          <p:cNvSpPr txBox="1">
            <a:spLocks noChangeArrowheads="1"/>
          </p:cNvSpPr>
          <p:nvPr/>
        </p:nvSpPr>
        <p:spPr bwMode="auto">
          <a:xfrm>
            <a:off x="0" y="6172200"/>
            <a:ext cx="8496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cs typeface="Times New Roman" pitchFamily="18" charset="0"/>
              </a:rPr>
              <a:t>Figure 3.7    </a:t>
            </a:r>
            <a:r>
              <a:rPr lang="en-US" sz="2400" b="1">
                <a:cs typeface="Times" pitchFamily="18" charset="0"/>
              </a:rPr>
              <a:t>Determining the sensitivity range for labor quantity</a:t>
            </a:r>
            <a:endParaRPr lang="en-US" sz="2400" b="1"/>
          </a:p>
        </p:txBody>
      </p:sp>
      <p:sp>
        <p:nvSpPr>
          <p:cNvPr id="67589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69634" name="Rectangle 8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Changes in Constraint Quantity Values</a:t>
            </a:r>
          </a:p>
          <a:p>
            <a:r>
              <a:rPr lang="en-US" sz="3200" b="1"/>
              <a:t>Sensitivity Range for Clay Constraint (4 of 4)</a:t>
            </a:r>
          </a:p>
        </p:txBody>
      </p:sp>
      <p:sp>
        <p:nvSpPr>
          <p:cNvPr id="69635" name="Text Box 11"/>
          <p:cNvSpPr txBox="1">
            <a:spLocks noChangeArrowheads="1"/>
          </p:cNvSpPr>
          <p:nvPr/>
        </p:nvSpPr>
        <p:spPr bwMode="auto">
          <a:xfrm>
            <a:off x="101600" y="6159500"/>
            <a:ext cx="8583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cs typeface="Times New Roman" pitchFamily="18" charset="0"/>
              </a:rPr>
              <a:t>Figure 3.8      </a:t>
            </a:r>
            <a:r>
              <a:rPr lang="en-US" sz="2400" b="1">
                <a:cs typeface="Times" pitchFamily="18" charset="0"/>
              </a:rPr>
              <a:t>Determining the sensitivity range for clay quantity</a:t>
            </a:r>
            <a:endParaRPr lang="en-US" sz="2400" b="1"/>
          </a:p>
        </p:txBody>
      </p:sp>
      <p:sp>
        <p:nvSpPr>
          <p:cNvPr id="69636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69637" name="Picture 8" descr="F:\POM\Chapter 3\AAFQRDQ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14450"/>
            <a:ext cx="82296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71682" name="Text Box 5"/>
          <p:cNvSpPr txBox="1">
            <a:spLocks noChangeArrowheads="1"/>
          </p:cNvSpPr>
          <p:nvPr/>
        </p:nvSpPr>
        <p:spPr bwMode="auto">
          <a:xfrm>
            <a:off x="5130800" y="6172200"/>
            <a:ext cx="2603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cs typeface="Times" pitchFamily="18" charset="0"/>
              </a:rPr>
              <a:t>Exhibit 3.13 </a:t>
            </a:r>
            <a:endParaRPr lang="en-US" sz="280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Constraint Quantity Value Ranges by Computer</a:t>
            </a:r>
          </a:p>
          <a:p>
            <a:r>
              <a:rPr lang="en-US" sz="3200" b="1"/>
              <a:t>Excel Sensitivity Range for Constraints (1 of 2)</a:t>
            </a:r>
          </a:p>
        </p:txBody>
      </p:sp>
      <p:sp>
        <p:nvSpPr>
          <p:cNvPr id="7168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71685" name="Picture 9" descr="Exhibit3"/>
          <p:cNvPicPr>
            <a:picLocks noChangeAspect="1" noChangeArrowheads="1"/>
          </p:cNvPicPr>
          <p:nvPr/>
        </p:nvPicPr>
        <p:blipFill>
          <a:blip r:embed="rId3"/>
          <a:srcRect r="51466"/>
          <a:stretch>
            <a:fillRect/>
          </a:stretch>
        </p:blipFill>
        <p:spPr bwMode="auto">
          <a:xfrm>
            <a:off x="168275" y="1322388"/>
            <a:ext cx="77612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AutoShape 10"/>
          <p:cNvSpPr>
            <a:spLocks/>
          </p:cNvSpPr>
          <p:nvPr/>
        </p:nvSpPr>
        <p:spPr bwMode="auto">
          <a:xfrm rot="5400000">
            <a:off x="6192044" y="4036219"/>
            <a:ext cx="238125" cy="2052637"/>
          </a:xfrm>
          <a:prstGeom prst="leftBracket">
            <a:avLst>
              <a:gd name="adj" fmla="val 71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AutoShape 11"/>
          <p:cNvSpPr>
            <a:spLocks noChangeArrowheads="1"/>
          </p:cNvSpPr>
          <p:nvPr/>
        </p:nvSpPr>
        <p:spPr bwMode="auto">
          <a:xfrm>
            <a:off x="7148513" y="3668713"/>
            <a:ext cx="1825625" cy="10144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Sensitivity ranges for constraint quantity values</a:t>
            </a:r>
          </a:p>
        </p:txBody>
      </p:sp>
      <p:sp>
        <p:nvSpPr>
          <p:cNvPr id="71688" name="Line 12"/>
          <p:cNvSpPr>
            <a:spLocks noChangeShapeType="1"/>
          </p:cNvSpPr>
          <p:nvPr/>
        </p:nvSpPr>
        <p:spPr bwMode="auto">
          <a:xfrm flipV="1">
            <a:off x="6330950" y="4332288"/>
            <a:ext cx="842963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1524000" y="2895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3808413" y="5048250"/>
            <a:ext cx="2349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cs typeface="Times" pitchFamily="18" charset="0"/>
              </a:rPr>
              <a:t>Exhibit 3.14</a:t>
            </a:r>
          </a:p>
        </p:txBody>
      </p:sp>
      <p:sp>
        <p:nvSpPr>
          <p:cNvPr id="73733" name="Rectangle 7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Constraint Quantity Value Ranges by Computer</a:t>
            </a:r>
          </a:p>
          <a:p>
            <a:r>
              <a:rPr lang="en-US" sz="3200" b="1"/>
              <a:t>QM for Windows Sensitivity Range (2 of 2)</a:t>
            </a:r>
          </a:p>
        </p:txBody>
      </p:sp>
      <p:sp>
        <p:nvSpPr>
          <p:cNvPr id="7373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73735" name="Picture 9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2544763"/>
            <a:ext cx="7580313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6" name="AutoShape 10"/>
          <p:cNvSpPr>
            <a:spLocks noChangeArrowheads="1"/>
          </p:cNvSpPr>
          <p:nvPr/>
        </p:nvSpPr>
        <p:spPr bwMode="auto">
          <a:xfrm>
            <a:off x="6827838" y="1573213"/>
            <a:ext cx="1843087" cy="10144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Sensitivity ranges for constraint quantity values</a:t>
            </a:r>
          </a:p>
        </p:txBody>
      </p:sp>
      <p:sp>
        <p:nvSpPr>
          <p:cNvPr id="73737" name="AutoShape 11"/>
          <p:cNvSpPr>
            <a:spLocks/>
          </p:cNvSpPr>
          <p:nvPr/>
        </p:nvSpPr>
        <p:spPr bwMode="auto">
          <a:xfrm rot="5400000">
            <a:off x="6078537" y="2882901"/>
            <a:ext cx="309563" cy="1928812"/>
          </a:xfrm>
          <a:prstGeom prst="leftBracket">
            <a:avLst>
              <a:gd name="adj" fmla="val 519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2"/>
          <p:cNvSpPr>
            <a:spLocks noChangeShapeType="1"/>
          </p:cNvSpPr>
          <p:nvPr/>
        </p:nvSpPr>
        <p:spPr bwMode="auto">
          <a:xfrm flipV="1">
            <a:off x="6232525" y="2503488"/>
            <a:ext cx="674688" cy="1182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800" dirty="0" smtClean="0"/>
              <a:t>Early linear programming used lengthy manual mathematical solution procedure called the Simplex Method (See YouTube for examples of Simplex).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800" dirty="0" smtClean="0"/>
              <a:t>Steps of the Simplex Method have been programmed in software packages designed for linear programming problems.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800" dirty="0" smtClean="0"/>
              <a:t>Many such packages available currently.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800" dirty="0" smtClean="0"/>
              <a:t>Used extensively in business and government.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800" dirty="0" smtClean="0"/>
              <a:t>Text focuses on Excel Spreadsheets and QM for Windows. 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7670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3600" b="1" dirty="0">
                <a:latin typeface="+mj-lt"/>
                <a:cs typeface="+mn-cs"/>
              </a:rPr>
              <a:t>Computer Solution</a:t>
            </a:r>
          </a:p>
        </p:txBody>
      </p:sp>
      <p:sp>
        <p:nvSpPr>
          <p:cNvPr id="2048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2120900"/>
            <a:ext cx="8602662" cy="41529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800" smtClean="0"/>
              <a:t>Changing individual constraint parameters</a:t>
            </a:r>
          </a:p>
          <a:p>
            <a:pPr>
              <a:spcBef>
                <a:spcPct val="35000"/>
              </a:spcBef>
              <a:buFont typeface="Wingdings" pitchFamily="2" charset="2"/>
              <a:buNone/>
            </a:pPr>
            <a:endParaRPr lang="en-US" sz="2800" smtClean="0"/>
          </a:p>
          <a:p>
            <a:pPr>
              <a:spcBef>
                <a:spcPct val="35000"/>
              </a:spcBef>
            </a:pPr>
            <a:r>
              <a:rPr lang="en-US" sz="2800" smtClean="0"/>
              <a:t>Adding new constraints</a:t>
            </a:r>
          </a:p>
          <a:p>
            <a:pPr>
              <a:spcBef>
                <a:spcPct val="35000"/>
              </a:spcBef>
              <a:buFont typeface="Wingdings" pitchFamily="2" charset="2"/>
              <a:buNone/>
            </a:pPr>
            <a:endParaRPr lang="en-US" sz="2800" smtClean="0"/>
          </a:p>
          <a:p>
            <a:pPr>
              <a:spcBef>
                <a:spcPct val="35000"/>
              </a:spcBef>
            </a:pPr>
            <a:r>
              <a:rPr lang="en-US" sz="2800" smtClean="0"/>
              <a:t>Adding new variables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0" y="0"/>
            <a:ext cx="861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Other Forms of Sensitivity Analysis</a:t>
            </a:r>
          </a:p>
          <a:p>
            <a:r>
              <a:rPr lang="en-US" sz="3200" b="1"/>
              <a:t>Topics (1 of 4)</a:t>
            </a:r>
          </a:p>
        </p:txBody>
      </p:sp>
      <p:sp>
        <p:nvSpPr>
          <p:cNvPr id="75780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77826" name="Rectangle 10"/>
          <p:cNvSpPr>
            <a:spLocks noChangeArrowheads="1"/>
          </p:cNvSpPr>
          <p:nvPr/>
        </p:nvSpPr>
        <p:spPr bwMode="auto">
          <a:xfrm>
            <a:off x="43815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77827" name="Picture 4" descr="03-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206500"/>
            <a:ext cx="5272088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803525" y="590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Other Forms of Sensitivity Analysis</a:t>
            </a:r>
          </a:p>
          <a:p>
            <a:r>
              <a:rPr lang="en-US" sz="3200" b="1"/>
              <a:t>Changing a Constraint Parameter (2 of 4)</a:t>
            </a:r>
          </a:p>
        </p:txBody>
      </p:sp>
      <p:sp>
        <p:nvSpPr>
          <p:cNvPr id="77830" name="Text Box 11"/>
          <p:cNvSpPr txBox="1">
            <a:spLocks noChangeArrowheads="1"/>
          </p:cNvSpPr>
          <p:nvPr/>
        </p:nvSpPr>
        <p:spPr bwMode="auto">
          <a:xfrm>
            <a:off x="0" y="2819400"/>
            <a:ext cx="41021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/>
              <a:t>Maximize Z = $40x</a:t>
            </a:r>
            <a:r>
              <a:rPr lang="en-US" sz="2200" b="1" baseline="-25000"/>
              <a:t>1</a:t>
            </a:r>
            <a:r>
              <a:rPr lang="en-US" sz="2200" b="1"/>
              <a:t> + $50x</a:t>
            </a:r>
            <a:r>
              <a:rPr lang="en-US" sz="2200" b="1" baseline="-25000"/>
              <a:t>2</a:t>
            </a:r>
            <a:endParaRPr lang="en-US" sz="2200" b="1"/>
          </a:p>
          <a:p>
            <a:pPr eaLnBrk="0" hangingPunct="0"/>
            <a:r>
              <a:rPr lang="en-US" sz="2200" b="1"/>
              <a:t>subject to:      x</a:t>
            </a:r>
            <a:r>
              <a:rPr lang="en-US" sz="2200" b="1" baseline="-25000"/>
              <a:t>1</a:t>
            </a:r>
            <a:r>
              <a:rPr lang="en-US" sz="2200" b="1"/>
              <a:t> + 2x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40 </a:t>
            </a:r>
          </a:p>
          <a:p>
            <a:pPr eaLnBrk="0" hangingPunct="0"/>
            <a:r>
              <a:rPr lang="en-US" sz="2200" b="1"/>
              <a:t>                      4x</a:t>
            </a:r>
            <a:r>
              <a:rPr lang="en-US" sz="2200" b="1" baseline="-25000"/>
              <a:t>1</a:t>
            </a:r>
            <a:r>
              <a:rPr lang="en-US" sz="2200" b="1"/>
              <a:t> + 3x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120</a:t>
            </a:r>
          </a:p>
          <a:p>
            <a:pPr eaLnBrk="0" hangingPunct="0"/>
            <a:r>
              <a:rPr lang="en-US" sz="2200" b="1"/>
              <a:t>	           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</p:txBody>
      </p:sp>
      <p:sp>
        <p:nvSpPr>
          <p:cNvPr id="77831" name="Text Box 12"/>
          <p:cNvSpPr txBox="1">
            <a:spLocks noChangeArrowheads="1"/>
          </p:cNvSpPr>
          <p:nvPr/>
        </p:nvSpPr>
        <p:spPr bwMode="auto">
          <a:xfrm>
            <a:off x="0" y="6035675"/>
            <a:ext cx="8572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cs typeface="Times New Roman" pitchFamily="18" charset="0"/>
              </a:rPr>
              <a:t>Figure 3.9    </a:t>
            </a:r>
            <a:r>
              <a:rPr lang="en-US" sz="2400" b="1">
                <a:cs typeface="Times" pitchFamily="18" charset="0"/>
              </a:rPr>
              <a:t>Changing the x</a:t>
            </a:r>
            <a:r>
              <a:rPr lang="en-US" sz="2400" b="1" baseline="-30000">
                <a:cs typeface="Times" pitchFamily="18" charset="0"/>
              </a:rPr>
              <a:t>1</a:t>
            </a:r>
            <a:r>
              <a:rPr lang="en-US" sz="2400" b="1">
                <a:cs typeface="Times" pitchFamily="18" charset="0"/>
              </a:rPr>
              <a:t> coefficient in the labor constraint</a:t>
            </a:r>
          </a:p>
        </p:txBody>
      </p:sp>
      <p:sp>
        <p:nvSpPr>
          <p:cNvPr id="77832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pic>
        <p:nvPicPr>
          <p:cNvPr id="79874" name="Picture 10" descr="Exhibit3"/>
          <p:cNvPicPr>
            <a:picLocks noChangeAspect="1" noChangeArrowheads="1"/>
          </p:cNvPicPr>
          <p:nvPr/>
        </p:nvPicPr>
        <p:blipFill>
          <a:blip r:embed="rId3"/>
          <a:srcRect r="28575"/>
          <a:stretch>
            <a:fillRect/>
          </a:stretch>
        </p:blipFill>
        <p:spPr bwMode="auto">
          <a:xfrm>
            <a:off x="366713" y="2370138"/>
            <a:ext cx="808355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90500" y="1193800"/>
            <a:ext cx="8686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/>
              <a:t>Adding a new constraint to Beaver Creek Model:     	                  	0.20x</a:t>
            </a:r>
            <a:r>
              <a:rPr lang="en-US" sz="2200" b="1" baseline="-25000"/>
              <a:t>1</a:t>
            </a:r>
            <a:r>
              <a:rPr lang="en-US" sz="2200" b="1"/>
              <a:t>+ 0.10x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5 hours for packaging                                             	Original solution: 24 bowls, 8 mugs, $1,360 profit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5486400" y="6223000"/>
            <a:ext cx="242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cs typeface="Times" pitchFamily="18" charset="0"/>
              </a:rPr>
              <a:t>Exhibit 3.15</a:t>
            </a:r>
            <a:endParaRPr lang="en-US" sz="2400"/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Other Forms of Sensitivity Analysis</a:t>
            </a:r>
          </a:p>
          <a:p>
            <a:r>
              <a:rPr lang="en-US" sz="3200" b="1"/>
              <a:t>Adding a New Constraint (3 of 4)</a:t>
            </a:r>
          </a:p>
        </p:txBody>
      </p:sp>
      <p:sp>
        <p:nvSpPr>
          <p:cNvPr id="79878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227" name="TextBox 48226"/>
          <p:cNvSpPr txBox="1"/>
          <p:nvPr/>
        </p:nvSpPr>
        <p:spPr>
          <a:xfrm>
            <a:off x="6696075" y="5475288"/>
            <a:ext cx="2162175" cy="66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eaLnBrk="0" hangingPunct="0">
              <a:defRPr/>
            </a:pPr>
            <a:r>
              <a:rPr lang="en-US" dirty="0"/>
              <a:t>Constraint E8 ≤ G8 added to Solver</a:t>
            </a:r>
          </a:p>
        </p:txBody>
      </p:sp>
      <p:sp>
        <p:nvSpPr>
          <p:cNvPr id="48228" name="TextBox 48227"/>
          <p:cNvSpPr txBox="1"/>
          <p:nvPr/>
        </p:nvSpPr>
        <p:spPr>
          <a:xfrm>
            <a:off x="4229100" y="5432425"/>
            <a:ext cx="1955800" cy="66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eaLnBrk="0" hangingPunct="0">
              <a:defRPr/>
            </a:pPr>
            <a:r>
              <a:rPr lang="en-US" dirty="0"/>
              <a:t>Added constraint for packaging</a:t>
            </a:r>
          </a:p>
        </p:txBody>
      </p:sp>
      <p:sp>
        <p:nvSpPr>
          <p:cNvPr id="79881" name="Line 11"/>
          <p:cNvSpPr>
            <a:spLocks noChangeShapeType="1"/>
          </p:cNvSpPr>
          <p:nvPr/>
        </p:nvSpPr>
        <p:spPr bwMode="auto">
          <a:xfrm>
            <a:off x="5430838" y="5049838"/>
            <a:ext cx="41275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2" name="Line 12"/>
          <p:cNvSpPr>
            <a:spLocks noChangeShapeType="1"/>
          </p:cNvSpPr>
          <p:nvPr/>
        </p:nvSpPr>
        <p:spPr bwMode="auto">
          <a:xfrm flipH="1">
            <a:off x="5472113" y="4965700"/>
            <a:ext cx="576262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254000" y="1320800"/>
            <a:ext cx="86868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lang="en-US" sz="2400"/>
              <a:t>Adding a new variable to the Beaver Creek model, x</a:t>
            </a:r>
            <a:r>
              <a:rPr lang="en-US" sz="2400" baseline="-25000"/>
              <a:t>3</a:t>
            </a:r>
            <a:r>
              <a:rPr lang="en-US" sz="2400"/>
              <a:t>, for a third product, cups</a:t>
            </a:r>
          </a:p>
          <a:p>
            <a:pPr eaLnBrk="0" hangingPunct="0">
              <a:spcBef>
                <a:spcPct val="35000"/>
              </a:spcBef>
            </a:pPr>
            <a:r>
              <a:rPr lang="en-US" sz="2400"/>
              <a:t>Maximize   Z = $40x</a:t>
            </a:r>
            <a:r>
              <a:rPr lang="en-US" sz="2400" baseline="-25000"/>
              <a:t>1</a:t>
            </a:r>
            <a:r>
              <a:rPr lang="en-US" sz="2400"/>
              <a:t> + 50x</a:t>
            </a:r>
            <a:r>
              <a:rPr lang="en-US" sz="2400" baseline="-25000"/>
              <a:t>2</a:t>
            </a:r>
            <a:r>
              <a:rPr lang="en-US" sz="2400"/>
              <a:t> + 30x</a:t>
            </a:r>
            <a:r>
              <a:rPr lang="en-US" sz="2400" baseline="-25000"/>
              <a:t>3</a:t>
            </a:r>
            <a:endParaRPr lang="en-US" sz="2400"/>
          </a:p>
          <a:p>
            <a:pPr eaLnBrk="0" hangingPunct="0">
              <a:spcBef>
                <a:spcPct val="35000"/>
              </a:spcBef>
            </a:pPr>
            <a:r>
              <a:rPr lang="en-US" sz="2400"/>
              <a:t>subject to: </a:t>
            </a:r>
          </a:p>
          <a:p>
            <a:pPr eaLnBrk="0" hangingPunct="0">
              <a:spcBef>
                <a:spcPct val="35000"/>
              </a:spcBef>
            </a:pPr>
            <a:r>
              <a:rPr lang="en-US" sz="2400"/>
              <a:t>               x</a:t>
            </a:r>
            <a:r>
              <a:rPr lang="en-US" sz="2400" baseline="-25000"/>
              <a:t>1</a:t>
            </a:r>
            <a:r>
              <a:rPr lang="en-US" sz="2400"/>
              <a:t> + 2x</a:t>
            </a:r>
            <a:r>
              <a:rPr lang="en-US" sz="2400" baseline="-25000"/>
              <a:t>2</a:t>
            </a:r>
            <a:r>
              <a:rPr lang="en-US" sz="2400"/>
              <a:t> + 1.2x</a:t>
            </a:r>
            <a:r>
              <a:rPr lang="en-US" sz="2400" baseline="-25000"/>
              <a:t>3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40 hr of labor</a:t>
            </a:r>
          </a:p>
          <a:p>
            <a:pPr eaLnBrk="0" hangingPunct="0">
              <a:spcBef>
                <a:spcPct val="35000"/>
              </a:spcBef>
            </a:pPr>
            <a:r>
              <a:rPr lang="en-US" sz="2400"/>
              <a:t>             4x</a:t>
            </a:r>
            <a:r>
              <a:rPr lang="en-US" sz="2400" baseline="-25000"/>
              <a:t>1</a:t>
            </a:r>
            <a:r>
              <a:rPr lang="en-US" sz="2400"/>
              <a:t> + 3x</a:t>
            </a:r>
            <a:r>
              <a:rPr lang="en-US" sz="2400" baseline="-25000"/>
              <a:t>2</a:t>
            </a:r>
            <a:r>
              <a:rPr lang="en-US" sz="2400"/>
              <a:t> + 2x</a:t>
            </a:r>
            <a:r>
              <a:rPr lang="en-US" sz="2400" baseline="-25000"/>
              <a:t>3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120 lb of clay</a:t>
            </a:r>
          </a:p>
          <a:p>
            <a:pPr eaLnBrk="0" hangingPunct="0">
              <a:spcBef>
                <a:spcPct val="35000"/>
              </a:spcBef>
            </a:pPr>
            <a:r>
              <a:rPr lang="en-US" sz="2400"/>
              <a:t>                          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x</a:t>
            </a:r>
            <a:r>
              <a:rPr lang="en-US" sz="2400" baseline="-25000"/>
              <a:t>3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</a:t>
            </a:r>
          </a:p>
          <a:p>
            <a:pPr eaLnBrk="0" hangingPunct="0">
              <a:spcBef>
                <a:spcPct val="35000"/>
              </a:spcBef>
            </a:pPr>
            <a:r>
              <a:rPr lang="en-US" sz="2400"/>
              <a:t>Solving model shows that change has no effect on the original solution (i.e., the model is not sensitive to this change).</a:t>
            </a:r>
            <a:r>
              <a:rPr lang="en-US" sz="2000"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Other Forms of Sensitivity Analysis</a:t>
            </a:r>
          </a:p>
          <a:p>
            <a:r>
              <a:rPr lang="en-US" sz="3200" b="1"/>
              <a:t>Adding a New Variable (4 of 4)</a:t>
            </a:r>
          </a:p>
        </p:txBody>
      </p:sp>
      <p:sp>
        <p:nvSpPr>
          <p:cNvPr id="81924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701800"/>
            <a:ext cx="8229600" cy="4525963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800" smtClean="0"/>
              <a:t>Defined as the </a:t>
            </a:r>
            <a:r>
              <a:rPr lang="en-US" sz="2800" b="1" i="1" smtClean="0">
                <a:solidFill>
                  <a:srgbClr val="FF0000"/>
                </a:solidFill>
              </a:rPr>
              <a:t>marginal value </a:t>
            </a:r>
            <a:r>
              <a:rPr lang="en-US" sz="2800" smtClean="0"/>
              <a:t>of one additional unit of resource.</a:t>
            </a:r>
          </a:p>
          <a:p>
            <a:pPr>
              <a:spcBef>
                <a:spcPct val="35000"/>
              </a:spcBef>
            </a:pPr>
            <a:endParaRPr lang="en-US" sz="2800" smtClean="0"/>
          </a:p>
          <a:p>
            <a:pPr>
              <a:spcBef>
                <a:spcPct val="35000"/>
              </a:spcBef>
            </a:pPr>
            <a:r>
              <a:rPr lang="en-US" sz="2800" smtClean="0"/>
              <a:t>The </a:t>
            </a:r>
            <a:r>
              <a:rPr lang="en-US" sz="2800" b="1" i="1" smtClean="0">
                <a:solidFill>
                  <a:srgbClr val="FF0000"/>
                </a:solidFill>
              </a:rPr>
              <a:t>sensitivity range </a:t>
            </a:r>
            <a:r>
              <a:rPr lang="en-US" sz="2800" smtClean="0"/>
              <a:t>for a constraint quantity value is also the range over which the </a:t>
            </a:r>
            <a:r>
              <a:rPr lang="en-US" sz="2800" b="1" i="1" smtClean="0">
                <a:solidFill>
                  <a:srgbClr val="FF0000"/>
                </a:solidFill>
              </a:rPr>
              <a:t>shadow price is valid</a:t>
            </a:r>
            <a:r>
              <a:rPr lang="en-US" sz="2800" smtClean="0"/>
              <a:t>.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0" y="0"/>
            <a:ext cx="861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/>
              <a:t>Shadow Prices (Dual Variable Values)</a:t>
            </a:r>
          </a:p>
        </p:txBody>
      </p:sp>
      <p:sp>
        <p:nvSpPr>
          <p:cNvPr id="83972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86018" name="Text Box 1028"/>
          <p:cNvSpPr txBox="1">
            <a:spLocks noChangeArrowheads="1"/>
          </p:cNvSpPr>
          <p:nvPr/>
        </p:nvSpPr>
        <p:spPr bwMode="auto">
          <a:xfrm>
            <a:off x="419100" y="1016000"/>
            <a:ext cx="5435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Maximize   Z = $40x</a:t>
            </a:r>
            <a:r>
              <a:rPr lang="en-US" sz="2400" b="1" baseline="-25000"/>
              <a:t>1</a:t>
            </a:r>
            <a:r>
              <a:rPr lang="en-US" sz="2400" b="1"/>
              <a:t> + $50x</a:t>
            </a:r>
            <a:r>
              <a:rPr lang="en-US" sz="2400" b="1" baseline="-25000"/>
              <a:t>2</a:t>
            </a:r>
            <a:r>
              <a:rPr lang="en-US" sz="2400" b="1"/>
              <a:t> subject to: </a:t>
            </a:r>
          </a:p>
          <a:p>
            <a:pPr eaLnBrk="0" hangingPunct="0"/>
            <a:r>
              <a:rPr lang="en-US" sz="2400" b="1"/>
              <a:t>	  x</a:t>
            </a:r>
            <a:r>
              <a:rPr lang="en-US" sz="2400" b="1" baseline="-25000"/>
              <a:t>1</a:t>
            </a:r>
            <a:r>
              <a:rPr lang="en-US" sz="2400" b="1"/>
              <a:t> + 2x</a:t>
            </a:r>
            <a:r>
              <a:rPr lang="en-US" sz="2400" b="1" baseline="-25000"/>
              <a:t>2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</a:t>
            </a:r>
            <a:r>
              <a:rPr lang="en-US" sz="2400" b="1"/>
              <a:t> 40 hr of labor</a:t>
            </a:r>
          </a:p>
          <a:p>
            <a:pPr eaLnBrk="0" hangingPunct="0"/>
            <a:r>
              <a:rPr lang="en-US" sz="2400" b="1"/>
              <a:t>	4x</a:t>
            </a:r>
            <a:r>
              <a:rPr lang="en-US" sz="2400" b="1" baseline="-25000"/>
              <a:t>1</a:t>
            </a:r>
            <a:r>
              <a:rPr lang="en-US" sz="2400" b="1"/>
              <a:t> + 3x</a:t>
            </a:r>
            <a:r>
              <a:rPr lang="en-US" sz="2400" b="1" baseline="-25000"/>
              <a:t>2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</a:t>
            </a:r>
            <a:r>
              <a:rPr lang="en-US" sz="2400" b="1"/>
              <a:t> 120 lb of clay</a:t>
            </a:r>
          </a:p>
          <a:p>
            <a:pPr eaLnBrk="0" hangingPunct="0"/>
            <a:r>
              <a:rPr lang="en-US" sz="2400" b="1"/>
              <a:t>  	  x</a:t>
            </a:r>
            <a:r>
              <a:rPr lang="en-US" sz="2400" b="1" baseline="-25000"/>
              <a:t>1</a:t>
            </a:r>
            <a:r>
              <a:rPr lang="en-US" sz="2400" b="1"/>
              <a:t>, x</a:t>
            </a:r>
            <a:r>
              <a:rPr lang="en-US" sz="2400" b="1" baseline="-25000"/>
              <a:t>2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</a:t>
            </a:r>
            <a:r>
              <a:rPr lang="en-US" sz="2400" b="1"/>
              <a:t> 0</a:t>
            </a:r>
          </a:p>
        </p:txBody>
      </p:sp>
      <p:sp>
        <p:nvSpPr>
          <p:cNvPr id="86019" name="Text Box 1031"/>
          <p:cNvSpPr txBox="1">
            <a:spLocks noChangeArrowheads="1"/>
          </p:cNvSpPr>
          <p:nvPr/>
        </p:nvSpPr>
        <p:spPr bwMode="auto">
          <a:xfrm>
            <a:off x="5981700" y="6234113"/>
            <a:ext cx="173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cs typeface="Times" pitchFamily="18" charset="0"/>
              </a:rPr>
              <a:t>Exhibit 3.16</a:t>
            </a:r>
            <a:endParaRPr lang="en-US" sz="2400"/>
          </a:p>
        </p:txBody>
      </p:sp>
      <p:sp>
        <p:nvSpPr>
          <p:cNvPr id="86020" name="Rectangle 1032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Excel Sensitivity Report for Beaver Creek Pottery</a:t>
            </a:r>
          </a:p>
          <a:p>
            <a:r>
              <a:rPr lang="en-US" sz="3200" b="1"/>
              <a:t>Shadow Prices Example (1 of 2)</a:t>
            </a:r>
          </a:p>
        </p:txBody>
      </p:sp>
      <p:sp>
        <p:nvSpPr>
          <p:cNvPr id="86021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86022" name="Picture 9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8" y="2854325"/>
            <a:ext cx="73215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3" name="AutoShape 10"/>
          <p:cNvSpPr>
            <a:spLocks noChangeArrowheads="1"/>
          </p:cNvSpPr>
          <p:nvPr/>
        </p:nvSpPr>
        <p:spPr bwMode="auto">
          <a:xfrm>
            <a:off x="7269163" y="3919538"/>
            <a:ext cx="1651000" cy="7096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Shadow prices (dual values)</a:t>
            </a:r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 flipV="1">
            <a:off x="4022725" y="4135438"/>
            <a:ext cx="3263900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pic>
        <p:nvPicPr>
          <p:cNvPr id="88066" name="Picture 10" descr="Exhibit3"/>
          <p:cNvPicPr>
            <a:picLocks noChangeAspect="1" noChangeArrowheads="1"/>
          </p:cNvPicPr>
          <p:nvPr/>
        </p:nvPicPr>
        <p:blipFill>
          <a:blip r:embed="rId3"/>
          <a:srcRect r="34311"/>
          <a:stretch>
            <a:fillRect/>
          </a:stretch>
        </p:blipFill>
        <p:spPr bwMode="auto">
          <a:xfrm>
            <a:off x="236538" y="1790700"/>
            <a:ext cx="854392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8068" name="Rectangle 11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Excel Sensitivity Report for Beaver Creek Pottery</a:t>
            </a:r>
          </a:p>
          <a:p>
            <a:r>
              <a:rPr lang="en-US" sz="3200" b="1"/>
              <a:t>Solution Screen (2 of 2)</a:t>
            </a:r>
          </a:p>
        </p:txBody>
      </p:sp>
      <p:sp>
        <p:nvSpPr>
          <p:cNvPr id="88069" name="Text Box 16"/>
          <p:cNvSpPr txBox="1">
            <a:spLocks noChangeArrowheads="1"/>
          </p:cNvSpPr>
          <p:nvPr/>
        </p:nvSpPr>
        <p:spPr bwMode="auto">
          <a:xfrm>
            <a:off x="5600700" y="6234113"/>
            <a:ext cx="173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cs typeface="Times" pitchFamily="18" charset="0"/>
              </a:rPr>
              <a:t>Exhibit 3.17</a:t>
            </a:r>
            <a:endParaRPr lang="en-US" sz="2400"/>
          </a:p>
        </p:txBody>
      </p:sp>
      <p:sp>
        <p:nvSpPr>
          <p:cNvPr id="88070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8363" y="5402263"/>
            <a:ext cx="2335212" cy="941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>
                <a:latin typeface="Arial" charset="0"/>
              </a:rPr>
              <a:t>Increase in profit from $1,360 to $2,000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5438" y="1449388"/>
            <a:ext cx="2120900" cy="941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>
                <a:latin typeface="Arial" charset="0"/>
              </a:rPr>
              <a:t>Increase in labor hours from </a:t>
            </a:r>
          </a:p>
          <a:p>
            <a:pPr eaLnBrk="0" hangingPunct="0">
              <a:defRPr/>
            </a:pPr>
            <a:r>
              <a:rPr lang="en-US" b="1">
                <a:latin typeface="Arial" charset="0"/>
              </a:rPr>
              <a:t>40 to 80</a:t>
            </a:r>
          </a:p>
        </p:txBody>
      </p:sp>
      <p:sp>
        <p:nvSpPr>
          <p:cNvPr id="88073" name="Line 11"/>
          <p:cNvSpPr>
            <a:spLocks noChangeShapeType="1"/>
          </p:cNvSpPr>
          <p:nvPr/>
        </p:nvSpPr>
        <p:spPr bwMode="auto">
          <a:xfrm>
            <a:off x="1816100" y="5583238"/>
            <a:ext cx="309563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Line 12"/>
          <p:cNvSpPr>
            <a:spLocks noChangeShapeType="1"/>
          </p:cNvSpPr>
          <p:nvPr/>
        </p:nvSpPr>
        <p:spPr bwMode="auto">
          <a:xfrm flipV="1">
            <a:off x="5387975" y="2390775"/>
            <a:ext cx="928688" cy="199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90114" name="Rectangle 1027"/>
          <p:cNvSpPr>
            <a:spLocks noGrp="1" noChangeArrowheads="1"/>
          </p:cNvSpPr>
          <p:nvPr>
            <p:ph idx="1"/>
          </p:nvPr>
        </p:nvSpPr>
        <p:spPr>
          <a:xfrm>
            <a:off x="269875" y="1397000"/>
            <a:ext cx="8602663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smtClean="0"/>
              <a:t>Two airplane parts: no.1 and no. 2.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smtClean="0"/>
              <a:t>Three manufacturing stages: stamping, drilling, finishing.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smtClean="0"/>
              <a:t>Decision variables:  x</a:t>
            </a:r>
            <a:r>
              <a:rPr lang="en-US" sz="2400" baseline="-25000" smtClean="0"/>
              <a:t>1</a:t>
            </a:r>
            <a:r>
              <a:rPr lang="en-US" sz="2400" smtClean="0"/>
              <a:t> (number of part no. 1 to produce)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                           x</a:t>
            </a:r>
            <a:r>
              <a:rPr lang="en-US" sz="2400" baseline="-25000" smtClean="0"/>
              <a:t>2</a:t>
            </a:r>
            <a:r>
              <a:rPr lang="en-US" sz="2400" smtClean="0"/>
              <a:t> (number of part no. 2 to produce)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smtClean="0"/>
              <a:t>Model: Maximize Z = $650x</a:t>
            </a:r>
            <a:r>
              <a:rPr lang="en-US" sz="2400" baseline="-25000" smtClean="0"/>
              <a:t>1</a:t>
            </a:r>
            <a:r>
              <a:rPr lang="en-US" sz="2400" smtClean="0"/>
              <a:t> + 910x</a:t>
            </a:r>
            <a:r>
              <a:rPr lang="en-US" sz="2400" baseline="-25000" smtClean="0"/>
              <a:t>2</a:t>
            </a:r>
            <a:endParaRPr lang="en-US" sz="2400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         subject to: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                    4x</a:t>
            </a:r>
            <a:r>
              <a:rPr lang="en-US" sz="2400" baseline="-25000" smtClean="0"/>
              <a:t>1</a:t>
            </a:r>
            <a:r>
              <a:rPr lang="en-US" sz="2400" smtClean="0"/>
              <a:t> + 7.5x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</a:t>
            </a:r>
            <a:r>
              <a:rPr lang="en-US" sz="2400" smtClean="0"/>
              <a:t> 105 (stamping,hr)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                 6.2x</a:t>
            </a:r>
            <a:r>
              <a:rPr lang="en-US" sz="2400" baseline="-25000" smtClean="0"/>
              <a:t>1</a:t>
            </a:r>
            <a:r>
              <a:rPr lang="en-US" sz="2400" smtClean="0"/>
              <a:t> + 4.9x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</a:t>
            </a:r>
            <a:r>
              <a:rPr lang="en-US" sz="2400" smtClean="0"/>
              <a:t>   90 (drilling, hr)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                 9.1x</a:t>
            </a:r>
            <a:r>
              <a:rPr lang="en-US" sz="2400" baseline="-25000" smtClean="0"/>
              <a:t>1</a:t>
            </a:r>
            <a:r>
              <a:rPr lang="en-US" sz="2400" smtClean="0"/>
              <a:t> + 4.1x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</a:t>
            </a:r>
            <a:r>
              <a:rPr lang="en-US" sz="2400" smtClean="0"/>
              <a:t> 110 (finishing, hr)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                              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</a:t>
            </a:r>
            <a:r>
              <a:rPr lang="en-US" sz="2400" smtClean="0"/>
              <a:t> 0</a:t>
            </a:r>
            <a:r>
              <a:rPr lang="en-US" sz="2000" smtClean="0"/>
              <a:t> </a:t>
            </a:r>
          </a:p>
        </p:txBody>
      </p:sp>
      <p:sp>
        <p:nvSpPr>
          <p:cNvPr id="90115" name="Rectangle 1028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Example Problem</a:t>
            </a:r>
          </a:p>
          <a:p>
            <a:r>
              <a:rPr lang="en-US" sz="3200" b="1"/>
              <a:t>Problem Statement (1 of 3)</a:t>
            </a:r>
          </a:p>
        </p:txBody>
      </p:sp>
      <p:sp>
        <p:nvSpPr>
          <p:cNvPr id="90116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92162" name="Rectangle 5"/>
          <p:cNvSpPr>
            <a:spLocks noChangeArrowheads="1"/>
          </p:cNvSpPr>
          <p:nvPr/>
        </p:nvSpPr>
        <p:spPr bwMode="auto">
          <a:xfrm>
            <a:off x="4432300" y="1371600"/>
            <a:ext cx="44196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0" y="1676400"/>
            <a:ext cx="4673600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6508750" algn="l"/>
              </a:tabLst>
            </a:pPr>
            <a:r>
              <a:rPr lang="en-US" sz="2200" b="1"/>
              <a:t>Maximize Z = $650x</a:t>
            </a:r>
            <a:r>
              <a:rPr lang="en-US" sz="2200" b="1" baseline="-25000"/>
              <a:t>1</a:t>
            </a:r>
            <a:r>
              <a:rPr lang="en-US" sz="2200" b="1"/>
              <a:t> + $910x</a:t>
            </a:r>
            <a:r>
              <a:rPr lang="en-US" sz="2200" b="1" baseline="-25000"/>
              <a:t>2</a:t>
            </a:r>
            <a:endParaRPr lang="en-US" sz="2200" b="1"/>
          </a:p>
          <a:p>
            <a:pPr eaLnBrk="0" hangingPunct="0">
              <a:tabLst>
                <a:tab pos="6508750" algn="l"/>
              </a:tabLst>
            </a:pPr>
            <a:r>
              <a:rPr lang="en-US" sz="2200" b="1"/>
              <a:t>subject to:</a:t>
            </a:r>
          </a:p>
          <a:p>
            <a:pPr eaLnBrk="0" hangingPunct="0">
              <a:tabLst>
                <a:tab pos="6508750" algn="l"/>
              </a:tabLst>
            </a:pPr>
            <a:r>
              <a:rPr lang="en-US" sz="2200" b="1"/>
              <a:t>    4x</a:t>
            </a:r>
            <a:r>
              <a:rPr lang="en-US" sz="2200" b="1" baseline="-25000"/>
              <a:t>1</a:t>
            </a:r>
            <a:r>
              <a:rPr lang="en-US" sz="2200" b="1"/>
              <a:t> + 7.5x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105</a:t>
            </a:r>
          </a:p>
          <a:p>
            <a:pPr eaLnBrk="0" hangingPunct="0">
              <a:tabLst>
                <a:tab pos="6508750" algn="l"/>
              </a:tabLst>
            </a:pPr>
            <a:r>
              <a:rPr lang="en-US" sz="2200" b="1"/>
              <a:t> 6.2x</a:t>
            </a:r>
            <a:r>
              <a:rPr lang="en-US" sz="2200" b="1" baseline="-25000"/>
              <a:t>1</a:t>
            </a:r>
            <a:r>
              <a:rPr lang="en-US" sz="2200" b="1"/>
              <a:t> + 4.9x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90</a:t>
            </a:r>
          </a:p>
          <a:p>
            <a:pPr eaLnBrk="0" hangingPunct="0">
              <a:tabLst>
                <a:tab pos="6508750" algn="l"/>
              </a:tabLst>
            </a:pPr>
            <a:r>
              <a:rPr lang="en-US" sz="2200" b="1"/>
              <a:t> 9.1x</a:t>
            </a:r>
            <a:r>
              <a:rPr lang="en-US" sz="2200" b="1" baseline="-25000"/>
              <a:t>1</a:t>
            </a:r>
            <a:r>
              <a:rPr lang="en-US" sz="2200" b="1"/>
              <a:t> + 4.1x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110</a:t>
            </a:r>
          </a:p>
          <a:p>
            <a:pPr eaLnBrk="0" hangingPunct="0">
              <a:tabLst>
                <a:tab pos="6508750" algn="l"/>
              </a:tabLst>
            </a:pPr>
            <a:r>
              <a:rPr lang="en-US" sz="2200" b="1"/>
              <a:t>              x</a:t>
            </a:r>
            <a:r>
              <a:rPr lang="en-US" sz="2200" b="1" baseline="-25000"/>
              <a:t>1</a:t>
            </a:r>
            <a:r>
              <a:rPr lang="en-US" sz="2200" b="1"/>
              <a:t>, x</a:t>
            </a:r>
            <a:r>
              <a:rPr lang="en-US" sz="2200" b="1" baseline="-25000"/>
              <a:t>2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</a:t>
            </a:r>
            <a:r>
              <a:rPr lang="en-US" sz="2200" b="1"/>
              <a:t> 0</a:t>
            </a:r>
          </a:p>
          <a:p>
            <a:pPr eaLnBrk="0" hangingPunct="0">
              <a:spcBef>
                <a:spcPct val="35000"/>
              </a:spcBef>
              <a:tabLst>
                <a:tab pos="6508750" algn="l"/>
              </a:tabLst>
            </a:pPr>
            <a:r>
              <a:rPr lang="en-US" sz="2200" b="1"/>
              <a:t>s1 = 0, s2 = 0, s3 = 11.35 hr</a:t>
            </a:r>
          </a:p>
          <a:p>
            <a:pPr eaLnBrk="0" hangingPunct="0">
              <a:spcBef>
                <a:spcPct val="35000"/>
              </a:spcBef>
              <a:tabLst>
                <a:tab pos="6508750" algn="l"/>
              </a:tabLst>
            </a:pPr>
            <a:r>
              <a:rPr lang="en-US" sz="2200" b="1"/>
              <a:t>485.33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c</a:t>
            </a:r>
            <a:r>
              <a:rPr lang="en-US" sz="2200" b="1" baseline="-25000"/>
              <a:t>1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1,151.43</a:t>
            </a:r>
          </a:p>
          <a:p>
            <a:pPr eaLnBrk="0" hangingPunct="0">
              <a:tabLst>
                <a:tab pos="6508750" algn="l"/>
              </a:tabLst>
            </a:pPr>
            <a:r>
              <a:rPr lang="en-US" sz="2200" b="1"/>
              <a:t>89.10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q</a:t>
            </a:r>
            <a:r>
              <a:rPr lang="en-US" sz="2200" b="1" baseline="-25000"/>
              <a:t>1</a:t>
            </a:r>
            <a:r>
              <a:rPr lang="en-US" sz="2200" b="1"/>
              <a:t> </a:t>
            </a:r>
            <a:r>
              <a:rPr lang="en-US" sz="2200" b="1">
                <a:sym typeface="Symbol" pitchFamily="18" charset="2"/>
              </a:rPr>
              <a:t></a:t>
            </a:r>
            <a:r>
              <a:rPr lang="en-US" sz="2200" b="1"/>
              <a:t> 137.76</a:t>
            </a:r>
          </a:p>
        </p:txBody>
      </p:sp>
      <p:pic>
        <p:nvPicPr>
          <p:cNvPr id="92164" name="Picture 4" descr="sl_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5700" y="1397000"/>
            <a:ext cx="50038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Rectangle 8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Example Problem</a:t>
            </a:r>
          </a:p>
          <a:p>
            <a:r>
              <a:rPr lang="en-US" sz="3200" b="1"/>
              <a:t>Graphical Solution (2 of 3)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94210" name="Rectangle 6"/>
          <p:cNvSpPr>
            <a:spLocks noChangeArrowheads="1"/>
          </p:cNvSpPr>
          <p:nvPr/>
        </p:nvSpPr>
        <p:spPr bwMode="auto">
          <a:xfrm>
            <a:off x="0" y="0"/>
            <a:ext cx="861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Example Problem</a:t>
            </a:r>
          </a:p>
          <a:p>
            <a:r>
              <a:rPr lang="en-US" sz="3200" b="1"/>
              <a:t>Excel Solution (3 of 3)</a:t>
            </a:r>
          </a:p>
        </p:txBody>
      </p:sp>
      <p:sp>
        <p:nvSpPr>
          <p:cNvPr id="94211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94212" name="Picture 6" descr="Chapter 3 Example"/>
          <p:cNvPicPr>
            <a:picLocks noChangeAspect="1" noChangeArrowheads="1"/>
          </p:cNvPicPr>
          <p:nvPr/>
        </p:nvPicPr>
        <p:blipFill>
          <a:blip r:embed="rId3"/>
          <a:srcRect r="57150"/>
          <a:stretch>
            <a:fillRect/>
          </a:stretch>
        </p:blipFill>
        <p:spPr bwMode="auto">
          <a:xfrm>
            <a:off x="744538" y="1266825"/>
            <a:ext cx="73914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0" y="0"/>
            <a:ext cx="8610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Excel Spreadsheet – Data Screen (1 of 5)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13325" y="6146800"/>
            <a:ext cx="2251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cs typeface="Times" pitchFamily="18" charset="0"/>
              </a:rPr>
              <a:t>Exhibit 3.1</a:t>
            </a:r>
            <a:endParaRPr lang="en-US" sz="2800"/>
          </a:p>
        </p:txBody>
      </p:sp>
      <p:sp>
        <p:nvSpPr>
          <p:cNvPr id="22532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2533" name="Picture 9" descr="Exhibit3"/>
          <p:cNvPicPr>
            <a:picLocks noChangeAspect="1" noChangeArrowheads="1"/>
          </p:cNvPicPr>
          <p:nvPr/>
        </p:nvPicPr>
        <p:blipFill>
          <a:blip r:embed="rId3"/>
          <a:srcRect r="25732"/>
          <a:stretch>
            <a:fillRect/>
          </a:stretch>
        </p:blipFill>
        <p:spPr bwMode="auto">
          <a:xfrm>
            <a:off x="309563" y="1797050"/>
            <a:ext cx="8156575" cy="344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AutoShape 12"/>
          <p:cNvSpPr>
            <a:spLocks noChangeArrowheads="1"/>
          </p:cNvSpPr>
          <p:nvPr/>
        </p:nvSpPr>
        <p:spPr bwMode="auto">
          <a:xfrm>
            <a:off x="4064000" y="1230313"/>
            <a:ext cx="2141538" cy="7096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Click on “Data” tab to invoke “Solver.”</a:t>
            </a:r>
          </a:p>
        </p:txBody>
      </p:sp>
      <p:sp>
        <p:nvSpPr>
          <p:cNvPr id="22535" name="AutoShape 13"/>
          <p:cNvSpPr>
            <a:spLocks noChangeArrowheads="1"/>
          </p:cNvSpPr>
          <p:nvPr/>
        </p:nvSpPr>
        <p:spPr bwMode="auto">
          <a:xfrm>
            <a:off x="3559175" y="2570163"/>
            <a:ext cx="1968500" cy="398462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=C6*B10+D6*B11</a:t>
            </a:r>
          </a:p>
        </p:txBody>
      </p:sp>
      <p:sp>
        <p:nvSpPr>
          <p:cNvPr id="22536" name="AutoShape 14"/>
          <p:cNvSpPr>
            <a:spLocks noChangeArrowheads="1"/>
          </p:cNvSpPr>
          <p:nvPr/>
        </p:nvSpPr>
        <p:spPr bwMode="auto">
          <a:xfrm>
            <a:off x="6035675" y="2659063"/>
            <a:ext cx="955675" cy="365125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=G6-E6</a:t>
            </a:r>
          </a:p>
        </p:txBody>
      </p:sp>
      <p:sp>
        <p:nvSpPr>
          <p:cNvPr id="22537" name="AutoShape 15"/>
          <p:cNvSpPr>
            <a:spLocks noChangeArrowheads="1"/>
          </p:cNvSpPr>
          <p:nvPr/>
        </p:nvSpPr>
        <p:spPr bwMode="auto">
          <a:xfrm>
            <a:off x="5681663" y="4625975"/>
            <a:ext cx="955675" cy="365125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=G7-E7</a:t>
            </a:r>
          </a:p>
        </p:txBody>
      </p:sp>
      <p:sp>
        <p:nvSpPr>
          <p:cNvPr id="22538" name="AutoShape 16"/>
          <p:cNvSpPr>
            <a:spLocks noChangeArrowheads="1"/>
          </p:cNvSpPr>
          <p:nvPr/>
        </p:nvSpPr>
        <p:spPr bwMode="auto">
          <a:xfrm>
            <a:off x="4357688" y="5240338"/>
            <a:ext cx="1968500" cy="398462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=C7*B10+D7*B11</a:t>
            </a:r>
          </a:p>
        </p:txBody>
      </p:sp>
      <p:sp>
        <p:nvSpPr>
          <p:cNvPr id="22539" name="AutoShape 17"/>
          <p:cNvSpPr>
            <a:spLocks noChangeArrowheads="1"/>
          </p:cNvSpPr>
          <p:nvPr/>
        </p:nvSpPr>
        <p:spPr bwMode="auto">
          <a:xfrm>
            <a:off x="2006600" y="4421188"/>
            <a:ext cx="2047875" cy="10144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Decision variable—bowls (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)=B10; mugs (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)=B11</a:t>
            </a:r>
          </a:p>
        </p:txBody>
      </p:sp>
      <p:sp>
        <p:nvSpPr>
          <p:cNvPr id="22540" name="AutoShape 18"/>
          <p:cNvSpPr>
            <a:spLocks noChangeArrowheads="1"/>
          </p:cNvSpPr>
          <p:nvPr/>
        </p:nvSpPr>
        <p:spPr bwMode="auto">
          <a:xfrm>
            <a:off x="306388" y="5576888"/>
            <a:ext cx="2141537" cy="7096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Objective function =C4*B10+D4*B11</a:t>
            </a:r>
          </a:p>
        </p:txBody>
      </p:sp>
      <p:sp>
        <p:nvSpPr>
          <p:cNvPr id="22541" name="Line 19"/>
          <p:cNvSpPr>
            <a:spLocks noChangeShapeType="1"/>
          </p:cNvSpPr>
          <p:nvPr/>
        </p:nvSpPr>
        <p:spPr bwMode="auto">
          <a:xfrm flipV="1">
            <a:off x="2786063" y="1674813"/>
            <a:ext cx="127952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20"/>
          <p:cNvSpPr>
            <a:spLocks noChangeShapeType="1"/>
          </p:cNvSpPr>
          <p:nvPr/>
        </p:nvSpPr>
        <p:spPr bwMode="auto">
          <a:xfrm flipH="1" flipV="1">
            <a:off x="6189663" y="1631950"/>
            <a:ext cx="1997075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21"/>
          <p:cNvSpPr>
            <a:spLocks noChangeShapeType="1"/>
          </p:cNvSpPr>
          <p:nvPr/>
        </p:nvSpPr>
        <p:spPr bwMode="auto">
          <a:xfrm flipV="1">
            <a:off x="5260975" y="2997200"/>
            <a:ext cx="787400" cy="106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22"/>
          <p:cNvSpPr>
            <a:spLocks noChangeShapeType="1"/>
          </p:cNvSpPr>
          <p:nvPr/>
        </p:nvSpPr>
        <p:spPr bwMode="auto">
          <a:xfrm>
            <a:off x="5289550" y="4233863"/>
            <a:ext cx="379413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23"/>
          <p:cNvSpPr>
            <a:spLocks noChangeShapeType="1"/>
          </p:cNvSpPr>
          <p:nvPr/>
        </p:nvSpPr>
        <p:spPr bwMode="auto">
          <a:xfrm>
            <a:off x="1730375" y="4670425"/>
            <a:ext cx="280988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24"/>
          <p:cNvSpPr>
            <a:spLocks noChangeShapeType="1"/>
          </p:cNvSpPr>
          <p:nvPr/>
        </p:nvSpPr>
        <p:spPr bwMode="auto">
          <a:xfrm>
            <a:off x="1730375" y="4838700"/>
            <a:ext cx="29527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25"/>
          <p:cNvSpPr>
            <a:spLocks noChangeShapeType="1"/>
          </p:cNvSpPr>
          <p:nvPr/>
        </p:nvSpPr>
        <p:spPr bwMode="auto">
          <a:xfrm>
            <a:off x="1365250" y="5078413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6"/>
          <p:cNvSpPr>
            <a:spLocks noChangeShapeType="1"/>
          </p:cNvSpPr>
          <p:nvPr/>
        </p:nvSpPr>
        <p:spPr bwMode="auto">
          <a:xfrm flipV="1">
            <a:off x="3348038" y="2954338"/>
            <a:ext cx="1012825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390900" y="4233863"/>
            <a:ext cx="1125538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28"/>
          <p:cNvSpPr>
            <a:spLocks noChangeShapeType="1"/>
          </p:cNvSpPr>
          <p:nvPr/>
        </p:nvSpPr>
        <p:spPr bwMode="auto">
          <a:xfrm>
            <a:off x="4516438" y="4389438"/>
            <a:ext cx="336550" cy="84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0" y="0"/>
            <a:ext cx="8610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“Solver” Parameter Screen</a:t>
            </a:r>
            <a:r>
              <a:rPr lang="en-US" sz="3200"/>
              <a:t> </a:t>
            </a:r>
            <a:r>
              <a:rPr lang="en-US" sz="3200" b="1"/>
              <a:t>(2 of 5)</a:t>
            </a:r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174625" y="6045200"/>
            <a:ext cx="57626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cs typeface="Times" pitchFamily="18" charset="0"/>
              </a:rPr>
              <a:t>Exhibit 3.2 Solver parameters</a:t>
            </a:r>
            <a:endParaRPr lang="en-US" sz="2800"/>
          </a:p>
        </p:txBody>
      </p:sp>
      <p:pic>
        <p:nvPicPr>
          <p:cNvPr id="24581" name="Picture 7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638" y="1673225"/>
            <a:ext cx="4230687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3471863" y="1185863"/>
            <a:ext cx="1928812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Objective function</a:t>
            </a:r>
          </a:p>
        </p:txBody>
      </p:sp>
      <p:sp>
        <p:nvSpPr>
          <p:cNvPr id="24583" name="AutoShape 9"/>
          <p:cNvSpPr>
            <a:spLocks noChangeArrowheads="1"/>
          </p:cNvSpPr>
          <p:nvPr/>
        </p:nvSpPr>
        <p:spPr bwMode="auto">
          <a:xfrm>
            <a:off x="811213" y="2041525"/>
            <a:ext cx="1928812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Decision variables</a:t>
            </a:r>
          </a:p>
        </p:txBody>
      </p:sp>
      <p:sp>
        <p:nvSpPr>
          <p:cNvPr id="24584" name="AutoShape 10"/>
          <p:cNvSpPr>
            <a:spLocks noChangeArrowheads="1"/>
          </p:cNvSpPr>
          <p:nvPr/>
        </p:nvSpPr>
        <p:spPr bwMode="auto">
          <a:xfrm>
            <a:off x="5030788" y="2257425"/>
            <a:ext cx="2252662" cy="709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Click on “Add” to add model contraints.</a:t>
            </a:r>
          </a:p>
        </p:txBody>
      </p:sp>
      <p:sp>
        <p:nvSpPr>
          <p:cNvPr id="24585" name="AutoShape 11"/>
          <p:cNvSpPr>
            <a:spLocks noChangeArrowheads="1"/>
          </p:cNvSpPr>
          <p:nvPr/>
        </p:nvSpPr>
        <p:spPr bwMode="auto">
          <a:xfrm>
            <a:off x="3244850" y="3657600"/>
            <a:ext cx="2505075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=</a:t>
            </a:r>
            <a:r>
              <a:rPr lang="en-US">
                <a:latin typeface="DokChampa" pitchFamily="34" charset="-34"/>
              </a:rPr>
              <a:t>C6*B10+D6*B11</a:t>
            </a:r>
            <a:r>
              <a:rPr lang="en-US" u="sng">
                <a:latin typeface="DokChampa" pitchFamily="34" charset="-34"/>
              </a:rPr>
              <a:t>&lt;</a:t>
            </a:r>
            <a:r>
              <a:rPr lang="en-US">
                <a:latin typeface="DokChampa" pitchFamily="34" charset="-34"/>
              </a:rPr>
              <a:t>40</a:t>
            </a:r>
          </a:p>
        </p:txBody>
      </p:sp>
      <p:sp>
        <p:nvSpPr>
          <p:cNvPr id="24586" name="AutoShape 12"/>
          <p:cNvSpPr>
            <a:spLocks noChangeArrowheads="1"/>
          </p:cNvSpPr>
          <p:nvPr/>
        </p:nvSpPr>
        <p:spPr bwMode="auto">
          <a:xfrm>
            <a:off x="782638" y="3506788"/>
            <a:ext cx="2435225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=C7*B10+D7*B11</a:t>
            </a:r>
            <a:r>
              <a:rPr lang="en-US" u="sng"/>
              <a:t>&lt;</a:t>
            </a:r>
            <a:r>
              <a:rPr lang="en-US"/>
              <a:t>20</a:t>
            </a:r>
          </a:p>
        </p:txBody>
      </p:sp>
      <p:sp>
        <p:nvSpPr>
          <p:cNvPr id="24587" name="AutoShape 13"/>
          <p:cNvSpPr>
            <a:spLocks noChangeArrowheads="1"/>
          </p:cNvSpPr>
          <p:nvPr/>
        </p:nvSpPr>
        <p:spPr bwMode="auto">
          <a:xfrm>
            <a:off x="1287463" y="4340225"/>
            <a:ext cx="1198562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u="sng"/>
              <a:t>&gt;</a:t>
            </a:r>
            <a:r>
              <a:rPr lang="en-US"/>
              <a:t>0</a:t>
            </a:r>
            <a:endParaRPr lang="en-US" i="1"/>
          </a:p>
        </p:txBody>
      </p:sp>
      <p:sp>
        <p:nvSpPr>
          <p:cNvPr id="24588" name="AutoShape 14"/>
          <p:cNvSpPr>
            <a:spLocks noChangeArrowheads="1"/>
          </p:cNvSpPr>
          <p:nvPr/>
        </p:nvSpPr>
        <p:spPr bwMode="auto">
          <a:xfrm>
            <a:off x="3511550" y="5308600"/>
            <a:ext cx="2082800" cy="709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Select “Simplex LP” method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 flipV="1">
            <a:off x="3390900" y="1574800"/>
            <a:ext cx="969963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 flipV="1">
            <a:off x="4135438" y="1603375"/>
            <a:ext cx="211137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8"/>
          <p:cNvSpPr>
            <a:spLocks noChangeShapeType="1"/>
          </p:cNvSpPr>
          <p:nvPr/>
        </p:nvSpPr>
        <p:spPr bwMode="auto">
          <a:xfrm>
            <a:off x="6105525" y="2954338"/>
            <a:ext cx="14288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9"/>
          <p:cNvSpPr>
            <a:spLocks noChangeShapeType="1"/>
          </p:cNvSpPr>
          <p:nvPr/>
        </p:nvSpPr>
        <p:spPr bwMode="auto">
          <a:xfrm flipV="1">
            <a:off x="2109788" y="3319463"/>
            <a:ext cx="7175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 flipH="1" flipV="1">
            <a:off x="3390900" y="3194050"/>
            <a:ext cx="10541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21"/>
          <p:cNvSpPr>
            <a:spLocks noChangeShapeType="1"/>
          </p:cNvSpPr>
          <p:nvPr/>
        </p:nvSpPr>
        <p:spPr bwMode="auto">
          <a:xfrm flipV="1">
            <a:off x="2489200" y="4487863"/>
            <a:ext cx="3810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22"/>
          <p:cNvSpPr>
            <a:spLocks noChangeShapeType="1"/>
          </p:cNvSpPr>
          <p:nvPr/>
        </p:nvSpPr>
        <p:spPr bwMode="auto">
          <a:xfrm flipV="1">
            <a:off x="4360863" y="4754563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23"/>
          <p:cNvSpPr>
            <a:spLocks noChangeShapeType="1"/>
          </p:cNvSpPr>
          <p:nvPr/>
        </p:nvSpPr>
        <p:spPr bwMode="auto">
          <a:xfrm>
            <a:off x="2601913" y="2447925"/>
            <a:ext cx="268287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438400" y="25146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089400" y="5956300"/>
            <a:ext cx="445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cs typeface="Times" pitchFamily="18" charset="0"/>
              </a:rPr>
              <a:t>Exhibit 3.3 Labor constraint</a:t>
            </a:r>
            <a:endParaRPr lang="en-US" sz="2800"/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0" y="0"/>
            <a:ext cx="8610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Adding Model Constraints (3 of 5)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6630" name="Picture 8" descr="Exhibi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2686050"/>
            <a:ext cx="510698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AutoShape 9"/>
          <p:cNvSpPr>
            <a:spLocks noChangeArrowheads="1"/>
          </p:cNvSpPr>
          <p:nvPr/>
        </p:nvSpPr>
        <p:spPr bwMode="auto">
          <a:xfrm>
            <a:off x="277813" y="4132263"/>
            <a:ext cx="1985962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=C6*B10+D6*B11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6985000" y="3040063"/>
            <a:ext cx="665163" cy="40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=40</a:t>
            </a:r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 flipV="1">
            <a:off x="1589088" y="3657600"/>
            <a:ext cx="887412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 flipH="1">
            <a:off x="5416550" y="3221038"/>
            <a:ext cx="1546225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pic>
        <p:nvPicPr>
          <p:cNvPr id="28674" name="Picture 9" descr="Exhibit3"/>
          <p:cNvPicPr>
            <a:picLocks noChangeAspect="1" noChangeArrowheads="1"/>
          </p:cNvPicPr>
          <p:nvPr/>
        </p:nvPicPr>
        <p:blipFill>
          <a:blip r:embed="rId3"/>
          <a:srcRect r="28575"/>
          <a:stretch>
            <a:fillRect/>
          </a:stretch>
        </p:blipFill>
        <p:spPr bwMode="auto">
          <a:xfrm>
            <a:off x="211138" y="1581150"/>
            <a:ext cx="8183562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0" y="0"/>
            <a:ext cx="80391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Beaver Creek Pottery Example</a:t>
            </a:r>
          </a:p>
          <a:p>
            <a:pPr eaLnBrk="0" hangingPunct="0"/>
            <a:r>
              <a:rPr lang="en-US" sz="3200" b="1"/>
              <a:t>“Solver” Settings (4 of 5)</a:t>
            </a:r>
          </a:p>
          <a:p>
            <a:pPr eaLnBrk="0" hangingPunct="0"/>
            <a:endParaRPr lang="en-US" sz="3200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52425" y="1306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883025" y="5916613"/>
            <a:ext cx="427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Exhibit 3.4 Solution screen</a:t>
            </a: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2413" y="5278438"/>
            <a:ext cx="2490787" cy="971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Arial" charset="0"/>
              </a:rPr>
              <a:t>Slack S</a:t>
            </a:r>
            <a:r>
              <a:rPr lang="en-US" sz="2800" b="1" baseline="-25000">
                <a:latin typeface="Arial" charset="0"/>
              </a:rPr>
              <a:t>1</a:t>
            </a:r>
            <a:r>
              <a:rPr lang="en-US" sz="2800" b="1">
                <a:latin typeface="Arial" charset="0"/>
              </a:rPr>
              <a:t> = 0</a:t>
            </a:r>
          </a:p>
          <a:p>
            <a:pPr eaLnBrk="0" hangingPunct="0">
              <a:defRPr/>
            </a:pPr>
            <a:r>
              <a:rPr lang="en-US" sz="2800" b="1">
                <a:latin typeface="Arial" charset="0"/>
              </a:rPr>
              <a:t>and S</a:t>
            </a:r>
            <a:r>
              <a:rPr lang="en-US" sz="2800" b="1" baseline="-25000">
                <a:latin typeface="Arial" charset="0"/>
              </a:rPr>
              <a:t>2</a:t>
            </a:r>
            <a:r>
              <a:rPr lang="en-US" sz="2800" b="1">
                <a:latin typeface="Arial" charset="0"/>
              </a:rPr>
              <a:t> = 0</a:t>
            </a:r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5008563" y="4338638"/>
            <a:ext cx="1509712" cy="7096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Slack—S</a:t>
            </a:r>
            <a:r>
              <a:rPr lang="en-US" baseline="-25000"/>
              <a:t>1</a:t>
            </a:r>
            <a:r>
              <a:rPr lang="en-US"/>
              <a:t>=0 and S</a:t>
            </a:r>
            <a:r>
              <a:rPr lang="en-US" baseline="-25000"/>
              <a:t>2</a:t>
            </a:r>
            <a:r>
              <a:rPr lang="en-US"/>
              <a:t>=0</a:t>
            </a:r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5402263" y="4094163"/>
            <a:ext cx="379412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5486400" y="3911600"/>
            <a:ext cx="295275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981200" y="2590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4318000" y="6146800"/>
            <a:ext cx="4078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cs typeface="Times" pitchFamily="18" charset="0"/>
              </a:rPr>
              <a:t>Exhibit 3.5 Answer report</a:t>
            </a:r>
            <a:endParaRPr lang="en-US" sz="2800"/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0" y="0"/>
            <a:ext cx="8610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Beaver Creek Pottery Example</a:t>
            </a:r>
          </a:p>
          <a:p>
            <a:r>
              <a:rPr lang="en-US" sz="3200" b="1"/>
              <a:t>Solution Screen (5 of 5)</a:t>
            </a:r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0726" name="Picture 8" descr="Exhibit3"/>
          <p:cNvPicPr>
            <a:picLocks noChangeAspect="1" noChangeArrowheads="1"/>
          </p:cNvPicPr>
          <p:nvPr/>
        </p:nvPicPr>
        <p:blipFill>
          <a:blip r:embed="rId3"/>
          <a:srcRect r="57253"/>
          <a:stretch>
            <a:fillRect/>
          </a:stretch>
        </p:blipFill>
        <p:spPr bwMode="auto">
          <a:xfrm>
            <a:off x="900113" y="1281113"/>
            <a:ext cx="6827837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Pearson Education, Inc. Publishing as Prentice Hall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0"/>
            <a:ext cx="861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b="1"/>
              <a:t>Linear Programming Problem: Standard Form</a:t>
            </a: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269875" y="1219200"/>
            <a:ext cx="86026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sz="2400" b="1" i="1">
                <a:solidFill>
                  <a:srgbClr val="FF0000"/>
                </a:solidFill>
              </a:rPr>
              <a:t>Standard form </a:t>
            </a:r>
            <a:r>
              <a:rPr lang="en-US" sz="2400"/>
              <a:t>requires all variables in the constraint equations  to appear on the left of the inequality (or equality) and all numeric values to be on the right-hand side.</a:t>
            </a:r>
          </a:p>
          <a:p>
            <a:pPr marL="342900" indent="-342900" eaLnBrk="0" hangingPunct="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sz="2400"/>
              <a:t>Examples: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</a:pPr>
            <a:r>
              <a:rPr lang="en-US" sz="2400"/>
              <a:t>x</a:t>
            </a:r>
            <a:r>
              <a:rPr lang="en-US" sz="2400" baseline="-25000"/>
              <a:t>3 </a:t>
            </a:r>
            <a:r>
              <a:rPr lang="en-US" sz="2400">
                <a:sym typeface="Symbol" pitchFamily="18" charset="2"/>
              </a:rPr>
              <a:t> 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 + x</a:t>
            </a:r>
            <a:r>
              <a:rPr lang="en-US" sz="2400" baseline="-25000"/>
              <a:t>2</a:t>
            </a:r>
            <a:r>
              <a:rPr lang="en-US" sz="2400"/>
              <a:t>  must be converted to x</a:t>
            </a:r>
            <a:r>
              <a:rPr lang="en-US" sz="2400" baseline="-25000"/>
              <a:t>3</a:t>
            </a:r>
            <a:r>
              <a:rPr lang="en-US" sz="2400"/>
              <a:t> - x</a:t>
            </a:r>
            <a:r>
              <a:rPr lang="en-US" sz="2400" baseline="-25000"/>
              <a:t>1 </a:t>
            </a:r>
            <a:r>
              <a:rPr lang="en-US" sz="2400"/>
              <a:t>- x</a:t>
            </a:r>
            <a:r>
              <a:rPr lang="en-US" sz="2400" baseline="-25000"/>
              <a:t>2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</a:pPr>
            <a:endParaRPr lang="en-US" sz="2400"/>
          </a:p>
          <a:p>
            <a:pPr marL="742950" lvl="1" indent="-285750" eaLnBrk="0" hangingPunct="0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/(x</a:t>
            </a:r>
            <a:r>
              <a:rPr lang="en-US" sz="2400" baseline="-25000"/>
              <a:t>2</a:t>
            </a:r>
            <a:r>
              <a:rPr lang="en-US" sz="2400"/>
              <a:t> + x</a:t>
            </a:r>
            <a:r>
              <a:rPr lang="en-US" sz="2400" baseline="-25000"/>
              <a:t>3</a:t>
            </a:r>
            <a:r>
              <a:rPr lang="en-US" sz="2400"/>
              <a:t>)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2  becomes x</a:t>
            </a:r>
            <a:r>
              <a:rPr lang="en-US" sz="2400" baseline="-25000"/>
              <a:t>1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2 (x</a:t>
            </a:r>
            <a:r>
              <a:rPr lang="en-US" sz="2400" baseline="-25000"/>
              <a:t>2</a:t>
            </a:r>
            <a:r>
              <a:rPr lang="en-US" sz="2400"/>
              <a:t> + x</a:t>
            </a:r>
            <a:r>
              <a:rPr lang="en-US" sz="2400" baseline="-25000"/>
              <a:t>3</a:t>
            </a:r>
            <a:r>
              <a:rPr lang="en-US" sz="2400"/>
              <a:t>)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/>
              <a:t>	and then   x</a:t>
            </a:r>
            <a:r>
              <a:rPr lang="en-US" sz="2400" baseline="-25000"/>
              <a:t>1</a:t>
            </a:r>
            <a:r>
              <a:rPr lang="en-US" sz="2400"/>
              <a:t> - 2x</a:t>
            </a:r>
            <a:r>
              <a:rPr lang="en-US" sz="2400" baseline="-25000"/>
              <a:t>2</a:t>
            </a:r>
            <a:r>
              <a:rPr lang="en-US" sz="2400"/>
              <a:t> - 2x</a:t>
            </a:r>
            <a:r>
              <a:rPr lang="en-US" sz="2400" baseline="-25000"/>
              <a:t>3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</a:t>
            </a:r>
            <a:r>
              <a:rPr lang="en-US" sz="2000"/>
              <a:t> </a:t>
            </a:r>
          </a:p>
          <a:p>
            <a:pPr marL="342900" indent="-342900" eaLnBrk="0" hangingPunct="0"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32772" name="Line 7"/>
          <p:cNvSpPr>
            <a:spLocks noChangeShapeType="1"/>
          </p:cNvSpPr>
          <p:nvPr/>
        </p:nvSpPr>
        <p:spPr bwMode="auto">
          <a:xfrm>
            <a:off x="0" y="1079500"/>
            <a:ext cx="9144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solidFill>
          <a:srgbClr val="92D050"/>
        </a:solidFill>
        <a:ln w="25400">
          <a:solidFill>
            <a:schemeClr val="tx1"/>
          </a:solidFill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1979</Words>
  <Application>Microsoft Office PowerPoint</Application>
  <PresentationFormat>On-screen Show (4:3)</PresentationFormat>
  <Paragraphs>311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DokChampa</vt:lpstr>
      <vt:lpstr>Garamond</vt:lpstr>
      <vt:lpstr>Symbol</vt:lpstr>
      <vt:lpstr>Times</vt:lpstr>
      <vt:lpstr>Times New Roman</vt:lpstr>
      <vt:lpstr>Wingdings</vt:lpstr>
      <vt:lpstr>1_Stream</vt:lpstr>
      <vt:lpstr>PowerPoint Presentation</vt:lpstr>
      <vt:lpstr>Chapter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HOD</cp:lastModifiedBy>
  <cp:revision>202</cp:revision>
  <cp:lastPrinted>2001-04-05T18:48:46Z</cp:lastPrinted>
  <dcterms:created xsi:type="dcterms:W3CDTF">2001-03-29T17:58:54Z</dcterms:created>
  <dcterms:modified xsi:type="dcterms:W3CDTF">2018-01-10T08:28:39Z</dcterms:modified>
</cp:coreProperties>
</file>