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0" r:id="rId3"/>
    <p:sldId id="259" r:id="rId4"/>
    <p:sldId id="260" r:id="rId5"/>
    <p:sldId id="261" r:id="rId6"/>
    <p:sldId id="262" r:id="rId7"/>
    <p:sldId id="263" r:id="rId8"/>
    <p:sldId id="271" r:id="rId9"/>
    <p:sldId id="272" r:id="rId10"/>
    <p:sldId id="266" r:id="rId11"/>
    <p:sldId id="267" r:id="rId12"/>
    <p:sldId id="273"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3" d="100"/>
          <a:sy n="93" d="100"/>
        </p:scale>
        <p:origin x="264" y="3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A56DD26-32A4-2A43-990A-6F7E5E73786E}"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56DD26-32A4-2A43-990A-6F7E5E73786E}"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56DD26-32A4-2A43-990A-6F7E5E73786E}"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56DD26-32A4-2A43-990A-6F7E5E73786E}"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56DD26-32A4-2A43-990A-6F7E5E73786E}"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A56DD26-32A4-2A43-990A-6F7E5E73786E}"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A56DD26-32A4-2A43-990A-6F7E5E73786E}" type="datetimeFigureOut">
              <a:rPr lang="en-US" smtClean="0"/>
              <a:t>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56DD26-32A4-2A43-990A-6F7E5E73786E}" type="datetimeFigureOut">
              <a:rPr lang="en-US" smtClean="0"/>
              <a:t>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6DD26-32A4-2A43-990A-6F7E5E73786E}" type="datetimeFigureOut">
              <a:rPr lang="en-US" smtClean="0"/>
              <a:t>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56DD26-32A4-2A43-990A-6F7E5E73786E}"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56DD26-32A4-2A43-990A-6F7E5E73786E}"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AF604-6CBA-6F4A-A6F6-26E48A4D0EE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56DD26-32A4-2A43-990A-6F7E5E73786E}" type="datetimeFigureOut">
              <a:rPr lang="en-US" smtClean="0"/>
              <a:t>12/4/2021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AF604-6CBA-6F4A-A6F6-26E48A4D0EE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p:nvPr/>
        </p:nvSpPr>
        <p:spPr>
          <a:xfrm>
            <a:off x="1701673" y="2200661"/>
            <a:ext cx="8762120" cy="1477328"/>
          </a:xfrm>
          <a:prstGeom prst="rect">
            <a:avLst/>
          </a:prstGeom>
          <a:noFill/>
        </p:spPr>
        <p:txBody>
          <a:bodyPr wrap="square" lIns="0" tIns="0" rIns="0" bIns="0" rtlCol="0">
            <a:spAutoFit/>
          </a:bodyPr>
          <a:lstStyle/>
          <a:p>
            <a:pPr indent="512063"/>
            <a:r>
              <a:rPr lang="es-ES" sz="3200" spc="-10" dirty="0">
                <a:solidFill>
                  <a:srgbClr val="004A9D"/>
                </a:solidFill>
              </a:rPr>
              <a:t>Algoritmos de planificación de rutas para vehículos inteligentes  y control de seguimiento de trayectorias y su  implementación en  Matlab</a:t>
            </a:r>
            <a:endParaRPr lang="zh-CN" altLang="en-US" sz="3200" b="1" spc="259" dirty="0">
              <a:solidFill>
                <a:srgbClr val="00499C"/>
              </a:solidFill>
              <a:latin typeface="宋体"/>
              <a:ea typeface="宋体"/>
            </a:endParaRPr>
          </a:p>
        </p:txBody>
      </p:sp>
      <p:sp>
        <p:nvSpPr>
          <p:cNvPr id="2" name="TextBox 2"/>
          <p:cNvSpPr txBox="1"/>
          <p:nvPr/>
        </p:nvSpPr>
        <p:spPr>
          <a:xfrm>
            <a:off x="2517676" y="4855280"/>
            <a:ext cx="6689870" cy="297197"/>
          </a:xfrm>
          <a:prstGeom prst="rect">
            <a:avLst/>
          </a:prstGeom>
          <a:noFill/>
        </p:spPr>
        <p:txBody>
          <a:bodyPr wrap="square" lIns="0" tIns="0" rIns="0" bIns="0" rtlCol="0">
            <a:spAutoFit/>
          </a:bodyPr>
          <a:lstStyle/>
          <a:p>
            <a:pPr marL="0">
              <a:lnSpc>
                <a:spcPct val="110000"/>
              </a:lnSpc>
              <a:tabLst>
                <a:tab pos="4152265" algn="l"/>
              </a:tabLst>
            </a:pPr>
            <a:r>
              <a:rPr lang="en-US" altLang="zh-CN" sz="2000" spc="-69" dirty="0">
                <a:solidFill>
                  <a:srgbClr val="00499C"/>
                </a:solidFill>
                <a:latin typeface="宋体"/>
                <a:ea typeface="宋体"/>
              </a:rPr>
              <a:t>AUTOR</a:t>
            </a:r>
            <a:r>
              <a:rPr lang="zh-CN" altLang="en-US" sz="2000" spc="-85" dirty="0">
                <a:solidFill>
                  <a:srgbClr val="00499C"/>
                </a:solidFill>
                <a:latin typeface="宋体"/>
                <a:ea typeface="宋体"/>
              </a:rPr>
              <a:t>：</a:t>
            </a:r>
            <a:r>
              <a:rPr lang="en-US" altLang="zh-CN" sz="2000" spc="-40" dirty="0">
                <a:solidFill>
                  <a:srgbClr val="00499C"/>
                </a:solidFill>
                <a:latin typeface="宋体"/>
                <a:ea typeface="宋体"/>
              </a:rPr>
              <a:t>SALVA</a:t>
            </a:r>
            <a:r>
              <a:rPr lang="zh-CN" altLang="en-US" sz="2000" spc="-40" dirty="0">
                <a:solidFill>
                  <a:srgbClr val="00499C"/>
                </a:solidFill>
                <a:latin typeface="宋体"/>
                <a:ea typeface="宋体"/>
              </a:rPr>
              <a:t>	</a:t>
            </a:r>
            <a:r>
              <a:rPr lang="en-US" altLang="zh-CN" sz="2000" spc="104" dirty="0">
                <a:solidFill>
                  <a:srgbClr val="00499C"/>
                </a:solidFill>
                <a:latin typeface="宋体"/>
                <a:ea typeface="宋体"/>
              </a:rPr>
              <a:t>FECHA</a:t>
            </a:r>
            <a:r>
              <a:rPr lang="zh-CN" altLang="en-US" sz="2000" spc="104" dirty="0">
                <a:solidFill>
                  <a:srgbClr val="00499C"/>
                </a:solidFill>
                <a:latin typeface="宋体"/>
                <a:ea typeface="宋体"/>
              </a:rPr>
              <a:t>：</a:t>
            </a:r>
            <a:r>
              <a:rPr lang="zh-CN" altLang="en-US" sz="2000" spc="50" dirty="0">
                <a:solidFill>
                  <a:srgbClr val="00499C"/>
                </a:solidFill>
                <a:latin typeface="宋体"/>
                <a:ea typeface="宋体"/>
              </a:rPr>
              <a:t>2021/</a:t>
            </a:r>
            <a:r>
              <a:rPr lang="en-US" altLang="zh-CN" sz="2000" spc="50" dirty="0">
                <a:solidFill>
                  <a:srgbClr val="00499C"/>
                </a:solidFill>
                <a:latin typeface="宋体"/>
                <a:ea typeface="宋体"/>
              </a:rPr>
              <a:t>12</a:t>
            </a:r>
            <a:r>
              <a:rPr lang="zh-CN" altLang="en-US" sz="2000" spc="50" dirty="0">
                <a:solidFill>
                  <a:srgbClr val="00499C"/>
                </a:solidFill>
                <a:latin typeface="宋体"/>
                <a:ea typeface="宋体"/>
              </a:rPr>
              <a:t>/</a:t>
            </a:r>
            <a:r>
              <a:rPr lang="en-US" altLang="zh-CN" sz="2000" spc="50" dirty="0">
                <a:solidFill>
                  <a:srgbClr val="00499C"/>
                </a:solidFill>
                <a:latin typeface="宋体"/>
                <a:ea typeface="宋体"/>
              </a:rPr>
              <a:t>3</a:t>
            </a:r>
            <a:endParaRPr lang="zh-CN" altLang="en-US" sz="2000" spc="50" dirty="0">
              <a:solidFill>
                <a:srgbClr val="00499C"/>
              </a:solidFill>
              <a:latin typeface="宋体"/>
              <a:ea typeface="宋体"/>
            </a:endParaRPr>
          </a:p>
        </p:txBody>
      </p:sp>
      <p:sp>
        <p:nvSpPr>
          <p:cNvPr id="3" name="Rectangle 2">
            <a:extLst>
              <a:ext uri="{FF2B5EF4-FFF2-40B4-BE49-F238E27FC236}">
                <a16:creationId xmlns:a16="http://schemas.microsoft.com/office/drawing/2014/main" id="{DC54FFA3-DF71-4946-9869-09245F292D5A}"/>
              </a:ext>
            </a:extLst>
          </p:cNvPr>
          <p:cNvSpPr/>
          <p:nvPr/>
        </p:nvSpPr>
        <p:spPr>
          <a:xfrm>
            <a:off x="1378302" y="3920908"/>
            <a:ext cx="8502712" cy="523220"/>
          </a:xfrm>
          <a:prstGeom prst="rect">
            <a:avLst/>
          </a:prstGeom>
        </p:spPr>
        <p:txBody>
          <a:bodyPr wrap="none">
            <a:spAutoFit/>
          </a:bodyPr>
          <a:lstStyle/>
          <a:p>
            <a:r>
              <a:rPr lang="es-ES" sz="2800" dirty="0"/>
              <a:t>Lección 9: Modelo de cinemática y dinámica de vehículos</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extBox 307"/>
          <p:cNvSpPr txBox="1"/>
          <p:nvPr/>
        </p:nvSpPr>
        <p:spPr>
          <a:xfrm>
            <a:off x="5794399" y="4331237"/>
            <a:ext cx="91773" cy="213360"/>
          </a:xfrm>
          <a:prstGeom prst="rect">
            <a:avLst/>
          </a:prstGeom>
          <a:noFill/>
        </p:spPr>
        <p:txBody>
          <a:bodyPr wrap="square" lIns="0" tIns="0" rIns="0" bIns="0" rtlCol="0">
            <a:spAutoFit/>
          </a:bodyPr>
          <a:lstStyle/>
          <a:p>
            <a:pPr marL="0">
              <a:lnSpc>
                <a:spcPct val="100000"/>
              </a:lnSpc>
            </a:pPr>
            <a:r>
              <a:rPr lang="en-US" altLang="zh-CN" sz="1400" i="1" spc="-10" dirty="0">
                <a:solidFill>
                  <a:srgbClr val="000000"/>
                </a:solidFill>
                <a:latin typeface="Times New Roman"/>
                <a:ea typeface="Times New Roman"/>
              </a:rPr>
              <a:t>y</a:t>
            </a:r>
          </a:p>
        </p:txBody>
      </p:sp>
      <p:sp>
        <p:nvSpPr>
          <p:cNvPr id="308" name="TextBox 308"/>
          <p:cNvSpPr txBox="1"/>
          <p:nvPr/>
        </p:nvSpPr>
        <p:spPr>
          <a:xfrm>
            <a:off x="6574004" y="4377371"/>
            <a:ext cx="190892" cy="300227"/>
          </a:xfrm>
          <a:prstGeom prst="rect">
            <a:avLst/>
          </a:prstGeom>
          <a:noFill/>
        </p:spPr>
        <p:txBody>
          <a:bodyPr wrap="square" lIns="0" tIns="0" rIns="0" bIns="0" rtlCol="0">
            <a:spAutoFit/>
          </a:bodyPr>
          <a:lstStyle/>
          <a:p>
            <a:pPr marL="0">
              <a:lnSpc>
                <a:spcPct val="100000"/>
              </a:lnSpc>
            </a:pPr>
            <a:r>
              <a:rPr lang="en-US" altLang="zh-CN" sz="1400" i="1" spc="-10" dirty="0">
                <a:solidFill>
                  <a:srgbClr val="000000"/>
                </a:solidFill>
                <a:latin typeface="Times New Roman"/>
                <a:ea typeface="Times New Roman"/>
              </a:rPr>
              <a:t>F</a:t>
            </a:r>
          </a:p>
          <a:p>
            <a:pPr marL="0" indent="104385">
              <a:lnSpc>
                <a:spcPct val="71249"/>
              </a:lnSpc>
            </a:pPr>
            <a:r>
              <a:rPr lang="en-US" altLang="zh-CN" sz="800" i="1" spc="-5" dirty="0">
                <a:solidFill>
                  <a:srgbClr val="000000"/>
                </a:solidFill>
                <a:latin typeface="Times New Roman"/>
                <a:ea typeface="Times New Roman"/>
              </a:rPr>
              <a:t>yf</a:t>
            </a:r>
          </a:p>
        </p:txBody>
      </p:sp>
      <p:sp>
        <p:nvSpPr>
          <p:cNvPr id="309" name="TextBox 309"/>
          <p:cNvSpPr txBox="1"/>
          <p:nvPr/>
        </p:nvSpPr>
        <p:spPr>
          <a:xfrm>
            <a:off x="7127296" y="4168190"/>
            <a:ext cx="258903" cy="229362"/>
          </a:xfrm>
          <a:prstGeom prst="rect">
            <a:avLst/>
          </a:prstGeom>
          <a:noFill/>
        </p:spPr>
        <p:txBody>
          <a:bodyPr wrap="square" lIns="0" tIns="0" rIns="0" bIns="0" rtlCol="0">
            <a:spAutoFit/>
          </a:bodyPr>
          <a:lstStyle/>
          <a:p>
            <a:pPr marL="0">
              <a:lnSpc>
                <a:spcPct val="107500"/>
              </a:lnSpc>
            </a:pPr>
            <a:r>
              <a:rPr lang="en-US" altLang="zh-CN" sz="1400" i="1" spc="-20" dirty="0">
                <a:solidFill>
                  <a:srgbClr val="000000"/>
                </a:solidFill>
                <a:latin typeface="Times New Roman"/>
                <a:ea typeface="Times New Roman"/>
              </a:rPr>
              <a:t>v</a:t>
            </a:r>
            <a:r>
              <a:rPr lang="en-US" altLang="zh-CN" sz="800" i="1" spc="-10" dirty="0">
                <a:solidFill>
                  <a:srgbClr val="000000"/>
                </a:solidFill>
                <a:latin typeface="Times New Roman"/>
                <a:ea typeface="Times New Roman"/>
              </a:rPr>
              <a:t>lf</a:t>
            </a:r>
          </a:p>
        </p:txBody>
      </p:sp>
      <p:sp>
        <p:nvSpPr>
          <p:cNvPr id="310" name="TextBox 310"/>
          <p:cNvSpPr txBox="1"/>
          <p:nvPr/>
        </p:nvSpPr>
        <p:spPr>
          <a:xfrm>
            <a:off x="7629770" y="4392071"/>
            <a:ext cx="138110" cy="229362"/>
          </a:xfrm>
          <a:prstGeom prst="rect">
            <a:avLst/>
          </a:prstGeom>
          <a:noFill/>
        </p:spPr>
        <p:txBody>
          <a:bodyPr wrap="square" lIns="0" tIns="0" rIns="0" bIns="0" rtlCol="0">
            <a:spAutoFit/>
          </a:bodyPr>
          <a:lstStyle/>
          <a:p>
            <a:pPr marL="0">
              <a:lnSpc>
                <a:spcPct val="107500"/>
              </a:lnSpc>
            </a:pPr>
            <a:r>
              <a:rPr lang="en-US" altLang="zh-CN" sz="1400" i="1" spc="-5" dirty="0">
                <a:solidFill>
                  <a:srgbClr val="000000"/>
                </a:solidFill>
                <a:latin typeface="Times New Roman"/>
                <a:ea typeface="Times New Roman"/>
              </a:rPr>
              <a:t>v</a:t>
            </a:r>
            <a:r>
              <a:rPr lang="en-US" altLang="zh-CN" sz="1400" i="1" spc="-214" dirty="0">
                <a:solidFill>
                  <a:srgbClr val="000000"/>
                </a:solidFill>
                <a:latin typeface="Times New Roman"/>
                <a:cs typeface="Times New Roman"/>
              </a:rPr>
              <a:t> </a:t>
            </a:r>
            <a:r>
              <a:rPr lang="en-US" altLang="zh-CN" sz="800" i="1" dirty="0">
                <a:solidFill>
                  <a:srgbClr val="000000"/>
                </a:solidFill>
                <a:latin typeface="Times New Roman"/>
                <a:ea typeface="Times New Roman"/>
              </a:rPr>
              <a:t>f</a:t>
            </a:r>
          </a:p>
        </p:txBody>
      </p:sp>
      <p:sp>
        <p:nvSpPr>
          <p:cNvPr id="311" name="TextBox 311"/>
          <p:cNvSpPr txBox="1"/>
          <p:nvPr/>
        </p:nvSpPr>
        <p:spPr>
          <a:xfrm>
            <a:off x="4178159" y="5502445"/>
            <a:ext cx="197489" cy="335279"/>
          </a:xfrm>
          <a:prstGeom prst="rect">
            <a:avLst/>
          </a:prstGeom>
          <a:noFill/>
        </p:spPr>
        <p:txBody>
          <a:bodyPr wrap="square" lIns="0" tIns="0" rIns="0" bIns="0" rtlCol="0">
            <a:spAutoFit/>
          </a:bodyPr>
          <a:lstStyle/>
          <a:p>
            <a:pPr marL="0">
              <a:lnSpc>
                <a:spcPct val="100000"/>
              </a:lnSpc>
            </a:pPr>
            <a:r>
              <a:rPr lang="en-US" altLang="zh-CN" sz="1400" i="1" spc="-10" dirty="0">
                <a:solidFill>
                  <a:srgbClr val="000000"/>
                </a:solidFill>
                <a:latin typeface="Times New Roman"/>
                <a:ea typeface="Times New Roman"/>
              </a:rPr>
              <a:t>F</a:t>
            </a:r>
          </a:p>
          <a:p>
            <a:pPr marL="0" indent="99510">
              <a:lnSpc>
                <a:spcPct val="100000"/>
              </a:lnSpc>
            </a:pPr>
            <a:r>
              <a:rPr lang="en-US" altLang="zh-CN" sz="800" i="1" spc="-5" dirty="0">
                <a:solidFill>
                  <a:srgbClr val="000000"/>
                </a:solidFill>
                <a:latin typeface="Times New Roman"/>
                <a:ea typeface="Times New Roman"/>
              </a:rPr>
              <a:t>xr</a:t>
            </a:r>
          </a:p>
        </p:txBody>
      </p:sp>
      <p:sp>
        <p:nvSpPr>
          <p:cNvPr id="312" name="TextBox 312"/>
          <p:cNvSpPr txBox="1"/>
          <p:nvPr/>
        </p:nvSpPr>
        <p:spPr>
          <a:xfrm>
            <a:off x="4684219" y="4835173"/>
            <a:ext cx="202346" cy="335279"/>
          </a:xfrm>
          <a:prstGeom prst="rect">
            <a:avLst/>
          </a:prstGeom>
          <a:noFill/>
        </p:spPr>
        <p:txBody>
          <a:bodyPr wrap="square" lIns="0" tIns="0" rIns="0" bIns="0" rtlCol="0">
            <a:spAutoFit/>
          </a:bodyPr>
          <a:lstStyle/>
          <a:p>
            <a:pPr marL="0">
              <a:lnSpc>
                <a:spcPct val="100000"/>
              </a:lnSpc>
            </a:pPr>
            <a:r>
              <a:rPr lang="en-US" altLang="zh-CN" sz="1400" i="1" spc="-10" dirty="0">
                <a:solidFill>
                  <a:srgbClr val="000000"/>
                </a:solidFill>
                <a:latin typeface="Times New Roman"/>
                <a:ea typeface="Times New Roman"/>
              </a:rPr>
              <a:t>F</a:t>
            </a:r>
          </a:p>
          <a:p>
            <a:pPr marL="0" indent="104395">
              <a:lnSpc>
                <a:spcPct val="100000"/>
              </a:lnSpc>
            </a:pPr>
            <a:r>
              <a:rPr lang="en-US" altLang="zh-CN" sz="800" i="1" spc="-5" dirty="0">
                <a:solidFill>
                  <a:srgbClr val="000000"/>
                </a:solidFill>
                <a:latin typeface="Times New Roman"/>
                <a:ea typeface="Times New Roman"/>
              </a:rPr>
              <a:t>yr</a:t>
            </a:r>
          </a:p>
        </p:txBody>
      </p:sp>
      <p:sp>
        <p:nvSpPr>
          <p:cNvPr id="314" name="TextBox 314"/>
          <p:cNvSpPr txBox="1"/>
          <p:nvPr/>
        </p:nvSpPr>
        <p:spPr>
          <a:xfrm>
            <a:off x="5852450" y="4707000"/>
            <a:ext cx="136046" cy="493828"/>
          </a:xfrm>
          <a:prstGeom prst="rect">
            <a:avLst/>
          </a:prstGeom>
          <a:noFill/>
        </p:spPr>
        <p:txBody>
          <a:bodyPr wrap="square" lIns="0" tIns="0" rIns="0" bIns="0" rtlCol="0">
            <a:spAutoFit/>
          </a:bodyPr>
          <a:lstStyle/>
          <a:p>
            <a:pPr marL="0">
              <a:lnSpc>
                <a:spcPct val="100000"/>
              </a:lnSpc>
            </a:pPr>
            <a:r>
              <a:rPr lang="en-US" altLang="zh-CN" sz="1400" i="1" spc="-10" dirty="0">
                <a:solidFill>
                  <a:srgbClr val="000000"/>
                </a:solidFill>
                <a:latin typeface="Times New Roman"/>
                <a:ea typeface="Times New Roman"/>
              </a:rPr>
              <a:t>y</a:t>
            </a:r>
          </a:p>
          <a:p>
            <a:pPr>
              <a:lnSpc>
                <a:spcPts val="525"/>
              </a:lnSpc>
            </a:pPr>
            <a:endParaRPr lang="en-US" dirty="0"/>
          </a:p>
          <a:p>
            <a:pPr marL="0" indent="44303">
              <a:lnSpc>
                <a:spcPct val="100000"/>
              </a:lnSpc>
            </a:pPr>
            <a:r>
              <a:rPr lang="en-US" altLang="zh-CN" sz="1400" i="1" spc="-10" dirty="0">
                <a:solidFill>
                  <a:srgbClr val="000000"/>
                </a:solidFill>
                <a:latin typeface="Times New Roman"/>
                <a:ea typeface="Times New Roman"/>
              </a:rPr>
              <a:t>y</a:t>
            </a:r>
          </a:p>
        </p:txBody>
      </p:sp>
      <p:sp>
        <p:nvSpPr>
          <p:cNvPr id="315" name="TextBox 315"/>
          <p:cNvSpPr txBox="1"/>
          <p:nvPr/>
        </p:nvSpPr>
        <p:spPr>
          <a:xfrm>
            <a:off x="6178589" y="5183909"/>
            <a:ext cx="91851" cy="213360"/>
          </a:xfrm>
          <a:prstGeom prst="rect">
            <a:avLst/>
          </a:prstGeom>
          <a:noFill/>
        </p:spPr>
        <p:txBody>
          <a:bodyPr wrap="square" lIns="0" tIns="0" rIns="0" bIns="0" rtlCol="0">
            <a:spAutoFit/>
          </a:bodyPr>
          <a:lstStyle/>
          <a:p>
            <a:pPr marL="0">
              <a:lnSpc>
                <a:spcPct val="100000"/>
              </a:lnSpc>
            </a:pPr>
            <a:r>
              <a:rPr lang="en-US" altLang="zh-CN" sz="1400" i="1" spc="-10" dirty="0">
                <a:solidFill>
                  <a:srgbClr val="000000"/>
                </a:solidFill>
                <a:latin typeface="Times New Roman"/>
                <a:ea typeface="Times New Roman"/>
              </a:rPr>
              <a:t>x</a:t>
            </a:r>
          </a:p>
        </p:txBody>
      </p:sp>
      <p:sp>
        <p:nvSpPr>
          <p:cNvPr id="316" name="TextBox 316"/>
          <p:cNvSpPr txBox="1"/>
          <p:nvPr/>
        </p:nvSpPr>
        <p:spPr>
          <a:xfrm>
            <a:off x="6380816" y="5649126"/>
            <a:ext cx="110109" cy="229362"/>
          </a:xfrm>
          <a:prstGeom prst="rect">
            <a:avLst/>
          </a:prstGeom>
          <a:noFill/>
        </p:spPr>
        <p:txBody>
          <a:bodyPr wrap="square" lIns="0" tIns="0" rIns="0" bIns="0" rtlCol="0">
            <a:spAutoFit/>
          </a:bodyPr>
          <a:lstStyle/>
          <a:p>
            <a:pPr marL="0">
              <a:lnSpc>
                <a:spcPct val="107500"/>
              </a:lnSpc>
            </a:pPr>
            <a:r>
              <a:rPr lang="en-US" altLang="zh-CN" sz="1400" i="1" spc="-5" dirty="0">
                <a:solidFill>
                  <a:srgbClr val="000000"/>
                </a:solidFill>
                <a:latin typeface="Times New Roman"/>
                <a:ea typeface="Times New Roman"/>
              </a:rPr>
              <a:t>l</a:t>
            </a:r>
            <a:r>
              <a:rPr lang="en-US" altLang="zh-CN" sz="1400" i="1" spc="-200" dirty="0">
                <a:solidFill>
                  <a:srgbClr val="000000"/>
                </a:solidFill>
                <a:latin typeface="Times New Roman"/>
                <a:cs typeface="Times New Roman"/>
              </a:rPr>
              <a:t> </a:t>
            </a:r>
            <a:r>
              <a:rPr lang="en-US" altLang="zh-CN" sz="800" i="1" dirty="0">
                <a:solidFill>
                  <a:srgbClr val="000000"/>
                </a:solidFill>
                <a:latin typeface="Times New Roman"/>
                <a:ea typeface="Times New Roman"/>
              </a:rPr>
              <a:t>f</a:t>
            </a:r>
          </a:p>
        </p:txBody>
      </p:sp>
      <p:sp>
        <p:nvSpPr>
          <p:cNvPr id="317" name="TextBox 317"/>
          <p:cNvSpPr txBox="1"/>
          <p:nvPr/>
        </p:nvSpPr>
        <p:spPr>
          <a:xfrm>
            <a:off x="7030019" y="4677617"/>
            <a:ext cx="346558" cy="948477"/>
          </a:xfrm>
          <a:prstGeom prst="rect">
            <a:avLst/>
          </a:prstGeom>
          <a:noFill/>
        </p:spPr>
        <p:txBody>
          <a:bodyPr wrap="square" lIns="0" tIns="0" rIns="0" bIns="0" rtlCol="0">
            <a:spAutoFit/>
          </a:bodyPr>
          <a:lstStyle/>
          <a:p>
            <a:pPr marL="0" indent="45123">
              <a:lnSpc>
                <a:spcPts val="1060"/>
              </a:lnSpc>
            </a:pPr>
            <a:r>
              <a:rPr lang="en-US" altLang="zh-CN" sz="1400" spc="559" dirty="0">
                <a:solidFill>
                  <a:srgbClr val="000000"/>
                </a:solidFill>
                <a:latin typeface="Symbol"/>
                <a:ea typeface="Symbol"/>
              </a:rPr>
              <a:t></a:t>
            </a:r>
          </a:p>
          <a:p>
            <a:pPr marL="0" indent="201366">
              <a:lnSpc>
                <a:spcPct val="62916"/>
              </a:lnSpc>
            </a:pPr>
            <a:r>
              <a:rPr lang="en-US" altLang="zh-CN" sz="800" i="1" spc="-10" dirty="0">
                <a:solidFill>
                  <a:srgbClr val="000000"/>
                </a:solidFill>
                <a:latin typeface="Times New Roman"/>
                <a:ea typeface="Times New Roman"/>
              </a:rPr>
              <a:t>f</a:t>
            </a:r>
          </a:p>
          <a:p>
            <a:pPr marL="0" indent="147656">
              <a:lnSpc>
                <a:spcPts val="1060"/>
              </a:lnSpc>
            </a:pPr>
            <a:r>
              <a:rPr lang="en-US" altLang="zh-CN" sz="1400" spc="559" dirty="0">
                <a:solidFill>
                  <a:srgbClr val="000000"/>
                </a:solidFill>
                <a:latin typeface="Symbol"/>
                <a:ea typeface="Symbol"/>
              </a:rPr>
              <a:t></a:t>
            </a:r>
          </a:p>
          <a:p>
            <a:pPr marL="0" indent="259984">
              <a:lnSpc>
                <a:spcPct val="62916"/>
              </a:lnSpc>
            </a:pPr>
            <a:r>
              <a:rPr lang="en-US" altLang="zh-CN" sz="800" i="1" spc="-5" dirty="0">
                <a:solidFill>
                  <a:srgbClr val="000000"/>
                </a:solidFill>
                <a:latin typeface="Times New Roman"/>
                <a:ea typeface="Times New Roman"/>
              </a:rPr>
              <a:t>vf</a:t>
            </a:r>
          </a:p>
          <a:p>
            <a:pPr marL="0">
              <a:lnSpc>
                <a:spcPts val="1060"/>
              </a:lnSpc>
            </a:pPr>
            <a:r>
              <a:rPr lang="en-US" altLang="zh-CN" sz="1400" spc="565" dirty="0">
                <a:solidFill>
                  <a:srgbClr val="000000"/>
                </a:solidFill>
                <a:latin typeface="Symbol"/>
                <a:ea typeface="Symbol"/>
              </a:rPr>
              <a:t></a:t>
            </a:r>
          </a:p>
          <a:p>
            <a:pPr>
              <a:lnSpc>
                <a:spcPts val="1264"/>
              </a:lnSpc>
            </a:pPr>
            <a:endParaRPr lang="en-US" dirty="0"/>
          </a:p>
          <a:p>
            <a:pPr marL="0" indent="163400">
              <a:lnSpc>
                <a:spcPct val="107500"/>
              </a:lnSpc>
            </a:pPr>
            <a:r>
              <a:rPr lang="en-US" altLang="zh-CN" sz="1400" i="1" spc="-15" dirty="0">
                <a:solidFill>
                  <a:srgbClr val="000000"/>
                </a:solidFill>
                <a:latin typeface="Times New Roman"/>
                <a:ea typeface="Times New Roman"/>
              </a:rPr>
              <a:t>v</a:t>
            </a:r>
            <a:r>
              <a:rPr lang="en-US" altLang="zh-CN" sz="800" i="1" spc="-10" dirty="0">
                <a:solidFill>
                  <a:srgbClr val="000000"/>
                </a:solidFill>
                <a:latin typeface="Times New Roman"/>
                <a:ea typeface="Times New Roman"/>
              </a:rPr>
              <a:t>cf</a:t>
            </a:r>
          </a:p>
        </p:txBody>
      </p:sp>
      <p:sp>
        <p:nvSpPr>
          <p:cNvPr id="318" name="TextBox 318"/>
          <p:cNvSpPr txBox="1"/>
          <p:nvPr/>
        </p:nvSpPr>
        <p:spPr>
          <a:xfrm>
            <a:off x="7564500" y="5133599"/>
            <a:ext cx="185842" cy="335279"/>
          </a:xfrm>
          <a:prstGeom prst="rect">
            <a:avLst/>
          </a:prstGeom>
          <a:noFill/>
        </p:spPr>
        <p:txBody>
          <a:bodyPr wrap="square" lIns="0" tIns="0" rIns="0" bIns="0" rtlCol="0">
            <a:spAutoFit/>
          </a:bodyPr>
          <a:lstStyle/>
          <a:p>
            <a:pPr marL="0">
              <a:lnSpc>
                <a:spcPct val="100000"/>
              </a:lnSpc>
            </a:pPr>
            <a:r>
              <a:rPr lang="en-US" altLang="zh-CN" sz="1400" i="1" spc="-10" dirty="0">
                <a:solidFill>
                  <a:srgbClr val="000000"/>
                </a:solidFill>
                <a:latin typeface="Times New Roman"/>
                <a:ea typeface="Times New Roman"/>
              </a:rPr>
              <a:t>F</a:t>
            </a:r>
          </a:p>
          <a:p>
            <a:pPr marL="0" indent="99367">
              <a:lnSpc>
                <a:spcPct val="100000"/>
              </a:lnSpc>
            </a:pPr>
            <a:r>
              <a:rPr lang="en-US" altLang="zh-CN" sz="800" i="1" spc="-5" dirty="0">
                <a:solidFill>
                  <a:srgbClr val="000000"/>
                </a:solidFill>
                <a:latin typeface="Times New Roman"/>
                <a:ea typeface="Times New Roman"/>
              </a:rPr>
              <a:t>xf</a:t>
            </a:r>
          </a:p>
        </p:txBody>
      </p:sp>
      <p:sp>
        <p:nvSpPr>
          <p:cNvPr id="319" name="TextBox 319"/>
          <p:cNvSpPr txBox="1"/>
          <p:nvPr/>
        </p:nvSpPr>
        <p:spPr>
          <a:xfrm>
            <a:off x="8090667" y="4755777"/>
            <a:ext cx="191061" cy="1548702"/>
          </a:xfrm>
          <a:prstGeom prst="rect">
            <a:avLst/>
          </a:prstGeom>
          <a:noFill/>
        </p:spPr>
        <p:txBody>
          <a:bodyPr wrap="square" lIns="0" tIns="0" rIns="0" bIns="0" rtlCol="0">
            <a:spAutoFit/>
          </a:bodyPr>
          <a:lstStyle/>
          <a:p>
            <a:pPr marL="0">
              <a:lnSpc>
                <a:spcPct val="100000"/>
              </a:lnSpc>
            </a:pPr>
            <a:r>
              <a:rPr lang="en-US" altLang="zh-CN" sz="1400" i="1" spc="-10" dirty="0">
                <a:solidFill>
                  <a:srgbClr val="000000"/>
                </a:solidFill>
                <a:latin typeface="Times New Roman"/>
                <a:ea typeface="Times New Roman"/>
              </a:rPr>
              <a:t>x</a:t>
            </a:r>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829"/>
              </a:lnSpc>
            </a:pPr>
            <a:endParaRPr lang="en-US" dirty="0"/>
          </a:p>
          <a:p>
            <a:pPr marL="0" indent="69735">
              <a:lnSpc>
                <a:spcPct val="100000"/>
              </a:lnSpc>
            </a:pPr>
            <a:r>
              <a:rPr lang="en-US" altLang="zh-CN" sz="1400" i="1" spc="-10" dirty="0">
                <a:solidFill>
                  <a:srgbClr val="000000"/>
                </a:solidFill>
                <a:latin typeface="Times New Roman"/>
                <a:ea typeface="Times New Roman"/>
              </a:rPr>
              <a:t>X</a:t>
            </a:r>
          </a:p>
        </p:txBody>
      </p:sp>
      <p:sp>
        <p:nvSpPr>
          <p:cNvPr id="320" name="TextBox 320"/>
          <p:cNvSpPr txBox="1"/>
          <p:nvPr/>
        </p:nvSpPr>
        <p:spPr>
          <a:xfrm>
            <a:off x="10882883" y="6570980"/>
            <a:ext cx="940581" cy="274320"/>
          </a:xfrm>
          <a:prstGeom prst="rect">
            <a:avLst/>
          </a:prstGeom>
          <a:noFill/>
        </p:spPr>
        <p:txBody>
          <a:bodyPr wrap="square" lIns="0" tIns="0" rIns="0" bIns="0" rtlCol="0">
            <a:spAutoFit/>
          </a:bodyPr>
          <a:lstStyle/>
          <a:p>
            <a:pPr marL="0">
              <a:lnSpc>
                <a:spcPct val="100000"/>
              </a:lnSpc>
            </a:pPr>
            <a:r>
              <a:rPr lang="en-US" altLang="zh-CN" sz="1800" spc="-5" dirty="0">
                <a:solidFill>
                  <a:srgbClr val="FEFEFE"/>
                </a:solidFill>
                <a:latin typeface="Times New Roman"/>
                <a:ea typeface="Times New Roman"/>
              </a:rPr>
              <a:t>2</a:t>
            </a:r>
            <a:r>
              <a:rPr lang="en-US" altLang="zh-CN" sz="1800" dirty="0">
                <a:solidFill>
                  <a:srgbClr val="FEFEFE"/>
                </a:solidFill>
                <a:latin typeface="Times New Roman"/>
                <a:ea typeface="Times New Roman"/>
              </a:rPr>
              <a:t>021/3/1</a:t>
            </a:r>
          </a:p>
        </p:txBody>
      </p:sp>
      <p:sp>
        <p:nvSpPr>
          <p:cNvPr id="3" name="Rectangle 2">
            <a:extLst>
              <a:ext uri="{FF2B5EF4-FFF2-40B4-BE49-F238E27FC236}">
                <a16:creationId xmlns:a16="http://schemas.microsoft.com/office/drawing/2014/main" id="{F69FC0CA-5892-4CAC-82AE-5BC8B99B1939}"/>
              </a:ext>
            </a:extLst>
          </p:cNvPr>
          <p:cNvSpPr/>
          <p:nvPr/>
        </p:nvSpPr>
        <p:spPr>
          <a:xfrm>
            <a:off x="573080" y="509335"/>
            <a:ext cx="3328796" cy="369332"/>
          </a:xfrm>
          <a:prstGeom prst="rect">
            <a:avLst/>
          </a:prstGeom>
        </p:spPr>
        <p:txBody>
          <a:bodyPr wrap="none">
            <a:spAutoFit/>
          </a:bodyPr>
          <a:lstStyle/>
          <a:p>
            <a:r>
              <a:rPr lang="en-US" dirty="0" err="1"/>
              <a:t>Modelo</a:t>
            </a:r>
            <a:r>
              <a:rPr lang="en-US" dirty="0"/>
              <a:t> de </a:t>
            </a:r>
            <a:r>
              <a:rPr lang="en-US" dirty="0" err="1"/>
              <a:t>dinámica</a:t>
            </a:r>
            <a:r>
              <a:rPr lang="en-US" dirty="0"/>
              <a:t> de </a:t>
            </a:r>
            <a:r>
              <a:rPr lang="en-US" dirty="0" err="1"/>
              <a:t>vehículos</a:t>
            </a:r>
            <a:endParaRPr lang="en-US" dirty="0"/>
          </a:p>
        </p:txBody>
      </p:sp>
      <p:sp>
        <p:nvSpPr>
          <p:cNvPr id="4" name="Rectangle 3">
            <a:extLst>
              <a:ext uri="{FF2B5EF4-FFF2-40B4-BE49-F238E27FC236}">
                <a16:creationId xmlns:a16="http://schemas.microsoft.com/office/drawing/2014/main" id="{B9B02976-74DE-4FA4-8541-62CB4ED22B38}"/>
              </a:ext>
            </a:extLst>
          </p:cNvPr>
          <p:cNvSpPr/>
          <p:nvPr/>
        </p:nvSpPr>
        <p:spPr>
          <a:xfrm>
            <a:off x="381343" y="1829113"/>
            <a:ext cx="4059444" cy="646331"/>
          </a:xfrm>
          <a:prstGeom prst="rect">
            <a:avLst/>
          </a:prstGeom>
        </p:spPr>
        <p:txBody>
          <a:bodyPr wrap="square">
            <a:spAutoFit/>
          </a:bodyPr>
          <a:lstStyle/>
          <a:p>
            <a:r>
              <a:rPr lang="es-ES" dirty="0"/>
              <a:t>Modelo de dinámica lateral del vehículo</a:t>
            </a:r>
          </a:p>
          <a:p>
            <a:r>
              <a:rPr lang="es-ES" dirty="0"/>
              <a:t>Ecuación del espacio de estados</a:t>
            </a:r>
            <a:endParaRPr lang="en-US" dirty="0"/>
          </a:p>
        </p:txBody>
      </p:sp>
      <p:pic>
        <p:nvPicPr>
          <p:cNvPr id="5" name="Picture 4">
            <a:extLst>
              <a:ext uri="{FF2B5EF4-FFF2-40B4-BE49-F238E27FC236}">
                <a16:creationId xmlns:a16="http://schemas.microsoft.com/office/drawing/2014/main" id="{6BD203FF-50F4-47AC-8FBB-3F35EBEAEEFA}"/>
              </a:ext>
            </a:extLst>
          </p:cNvPr>
          <p:cNvPicPr>
            <a:picLocks noChangeAspect="1"/>
          </p:cNvPicPr>
          <p:nvPr/>
        </p:nvPicPr>
        <p:blipFill>
          <a:blip r:embed="rId2"/>
          <a:stretch>
            <a:fillRect/>
          </a:stretch>
        </p:blipFill>
        <p:spPr>
          <a:xfrm>
            <a:off x="4404445" y="1017022"/>
            <a:ext cx="6875890" cy="2522439"/>
          </a:xfrm>
          <a:prstGeom prst="rect">
            <a:avLst/>
          </a:prstGeom>
        </p:spPr>
      </p:pic>
      <p:pic>
        <p:nvPicPr>
          <p:cNvPr id="6" name="Picture 5">
            <a:extLst>
              <a:ext uri="{FF2B5EF4-FFF2-40B4-BE49-F238E27FC236}">
                <a16:creationId xmlns:a16="http://schemas.microsoft.com/office/drawing/2014/main" id="{B641F997-BC1E-4689-9F97-006934D5182C}"/>
              </a:ext>
            </a:extLst>
          </p:cNvPr>
          <p:cNvPicPr>
            <a:picLocks noChangeAspect="1"/>
          </p:cNvPicPr>
          <p:nvPr/>
        </p:nvPicPr>
        <p:blipFill>
          <a:blip r:embed="rId3"/>
          <a:stretch>
            <a:fillRect/>
          </a:stretch>
        </p:blipFill>
        <p:spPr>
          <a:xfrm>
            <a:off x="3825794" y="3895790"/>
            <a:ext cx="5220152" cy="261007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TextBox 337"/>
          <p:cNvSpPr txBox="1"/>
          <p:nvPr/>
        </p:nvSpPr>
        <p:spPr>
          <a:xfrm>
            <a:off x="10882883" y="6570980"/>
            <a:ext cx="940581" cy="274320"/>
          </a:xfrm>
          <a:prstGeom prst="rect">
            <a:avLst/>
          </a:prstGeom>
          <a:noFill/>
        </p:spPr>
        <p:txBody>
          <a:bodyPr wrap="square" lIns="0" tIns="0" rIns="0" bIns="0" rtlCol="0">
            <a:spAutoFit/>
          </a:bodyPr>
          <a:lstStyle/>
          <a:p>
            <a:pPr marL="0">
              <a:lnSpc>
                <a:spcPct val="100000"/>
              </a:lnSpc>
            </a:pPr>
            <a:r>
              <a:rPr lang="en-US" altLang="zh-CN" sz="1800" spc="-5" dirty="0">
                <a:solidFill>
                  <a:srgbClr val="FEFEFE"/>
                </a:solidFill>
                <a:latin typeface="Times New Roman"/>
                <a:ea typeface="Times New Roman"/>
              </a:rPr>
              <a:t>2</a:t>
            </a:r>
            <a:r>
              <a:rPr lang="en-US" altLang="zh-CN" sz="1800" dirty="0">
                <a:solidFill>
                  <a:srgbClr val="FEFEFE"/>
                </a:solidFill>
                <a:latin typeface="Times New Roman"/>
                <a:ea typeface="Times New Roman"/>
              </a:rPr>
              <a:t>021/3/1</a:t>
            </a:r>
          </a:p>
        </p:txBody>
      </p:sp>
      <p:sp>
        <p:nvSpPr>
          <p:cNvPr id="3" name="Rectangle 2">
            <a:extLst>
              <a:ext uri="{FF2B5EF4-FFF2-40B4-BE49-F238E27FC236}">
                <a16:creationId xmlns:a16="http://schemas.microsoft.com/office/drawing/2014/main" id="{329346E1-F881-4C23-9F75-4262296CDF97}"/>
              </a:ext>
            </a:extLst>
          </p:cNvPr>
          <p:cNvSpPr/>
          <p:nvPr/>
        </p:nvSpPr>
        <p:spPr>
          <a:xfrm>
            <a:off x="0" y="874842"/>
            <a:ext cx="6096000" cy="1600438"/>
          </a:xfrm>
          <a:prstGeom prst="rect">
            <a:avLst/>
          </a:prstGeom>
        </p:spPr>
        <p:txBody>
          <a:bodyPr>
            <a:spAutoFit/>
          </a:bodyPr>
          <a:lstStyle/>
          <a:p>
            <a:pPr marL="285750" indent="-285750">
              <a:buFont typeface="Wingdings" panose="05000000000000000000" pitchFamily="2" charset="2"/>
              <a:buChar char="Ø"/>
            </a:pPr>
            <a:r>
              <a:rPr lang="es-ES" sz="1400" dirty="0"/>
              <a:t>De acuerdo con la ecuación de estado del sistema, la respuesta del desplazamiento lateral del vehículo, la velocidad lateral, el ángulo de guiñada y la velocidad de guiñada se pueden analizar con una entrada dada del ángulo de la rueda delantera, pero el propósito del control de seguimiento lateral es reducir la desviación de seguimiento. El estado requerido La ecuación es poder analizar la respuesta de la desviación de seguimiento del vehículo bajo un ángulo dado de la rueda delantera.</a:t>
            </a:r>
            <a:endParaRPr lang="en-US" sz="1400" dirty="0"/>
          </a:p>
        </p:txBody>
      </p:sp>
      <p:sp>
        <p:nvSpPr>
          <p:cNvPr id="4" name="Rectangle 3">
            <a:extLst>
              <a:ext uri="{FF2B5EF4-FFF2-40B4-BE49-F238E27FC236}">
                <a16:creationId xmlns:a16="http://schemas.microsoft.com/office/drawing/2014/main" id="{67C49B42-1905-47FC-AEDE-43C6D0C98C6B}"/>
              </a:ext>
            </a:extLst>
          </p:cNvPr>
          <p:cNvSpPr/>
          <p:nvPr/>
        </p:nvSpPr>
        <p:spPr>
          <a:xfrm>
            <a:off x="32597" y="2551632"/>
            <a:ext cx="6096000" cy="307777"/>
          </a:xfrm>
          <a:prstGeom prst="rect">
            <a:avLst/>
          </a:prstGeom>
        </p:spPr>
        <p:txBody>
          <a:bodyPr>
            <a:spAutoFit/>
          </a:bodyPr>
          <a:lstStyle/>
          <a:p>
            <a:pPr marL="285750" indent="-285750">
              <a:buFont typeface="Wingdings" panose="05000000000000000000" pitchFamily="2" charset="2"/>
              <a:buChar char="Ø"/>
            </a:pPr>
            <a:r>
              <a:rPr lang="es-ES" sz="1400" dirty="0"/>
              <a:t>La velocidad de guiñada y la aceleración lateral esperadas del vehículo son:</a:t>
            </a:r>
            <a:endParaRPr lang="en-US" sz="1400" dirty="0"/>
          </a:p>
        </p:txBody>
      </p:sp>
      <p:sp>
        <p:nvSpPr>
          <p:cNvPr id="5" name="Rectangle 4">
            <a:extLst>
              <a:ext uri="{FF2B5EF4-FFF2-40B4-BE49-F238E27FC236}">
                <a16:creationId xmlns:a16="http://schemas.microsoft.com/office/drawing/2014/main" id="{84D54DE7-7DDB-4077-851A-7A6EE95946CD}"/>
              </a:ext>
            </a:extLst>
          </p:cNvPr>
          <p:cNvSpPr/>
          <p:nvPr/>
        </p:nvSpPr>
        <p:spPr>
          <a:xfrm>
            <a:off x="219253" y="4054050"/>
            <a:ext cx="6096000" cy="523220"/>
          </a:xfrm>
          <a:prstGeom prst="rect">
            <a:avLst/>
          </a:prstGeom>
        </p:spPr>
        <p:txBody>
          <a:bodyPr>
            <a:spAutoFit/>
          </a:bodyPr>
          <a:lstStyle/>
          <a:p>
            <a:r>
              <a:rPr lang="es-ES" sz="1400" dirty="0"/>
              <a:t>La tasa de cambio de la desviación del ángulo de guiñada y la desviación del ángulo de guiñada:</a:t>
            </a:r>
            <a:endParaRPr lang="en-US" sz="1400" dirty="0"/>
          </a:p>
        </p:txBody>
      </p:sp>
      <p:sp>
        <p:nvSpPr>
          <p:cNvPr id="6" name="Rectangle 5">
            <a:extLst>
              <a:ext uri="{FF2B5EF4-FFF2-40B4-BE49-F238E27FC236}">
                <a16:creationId xmlns:a16="http://schemas.microsoft.com/office/drawing/2014/main" id="{3D790DF7-BB5D-49E4-B731-D6DEAC6E6587}"/>
              </a:ext>
            </a:extLst>
          </p:cNvPr>
          <p:cNvSpPr/>
          <p:nvPr/>
        </p:nvSpPr>
        <p:spPr>
          <a:xfrm>
            <a:off x="451026" y="464085"/>
            <a:ext cx="3328796" cy="369332"/>
          </a:xfrm>
          <a:prstGeom prst="rect">
            <a:avLst/>
          </a:prstGeom>
        </p:spPr>
        <p:txBody>
          <a:bodyPr wrap="none">
            <a:spAutoFit/>
          </a:bodyPr>
          <a:lstStyle/>
          <a:p>
            <a:r>
              <a:rPr lang="en-US" dirty="0" err="1"/>
              <a:t>Modelo</a:t>
            </a:r>
            <a:r>
              <a:rPr lang="en-US" dirty="0"/>
              <a:t> de </a:t>
            </a:r>
            <a:r>
              <a:rPr lang="en-US" dirty="0" err="1"/>
              <a:t>dinámica</a:t>
            </a:r>
            <a:r>
              <a:rPr lang="en-US" dirty="0"/>
              <a:t> de </a:t>
            </a:r>
            <a:r>
              <a:rPr lang="en-US" dirty="0" err="1"/>
              <a:t>vehículos</a:t>
            </a:r>
            <a:endParaRPr lang="en-US" dirty="0"/>
          </a:p>
        </p:txBody>
      </p:sp>
      <p:pic>
        <p:nvPicPr>
          <p:cNvPr id="7" name="Picture 6">
            <a:extLst>
              <a:ext uri="{FF2B5EF4-FFF2-40B4-BE49-F238E27FC236}">
                <a16:creationId xmlns:a16="http://schemas.microsoft.com/office/drawing/2014/main" id="{F97FA5BA-83B0-4425-9E40-9162E32A7E95}"/>
              </a:ext>
            </a:extLst>
          </p:cNvPr>
          <p:cNvPicPr>
            <a:picLocks noChangeAspect="1"/>
          </p:cNvPicPr>
          <p:nvPr/>
        </p:nvPicPr>
        <p:blipFill>
          <a:blip r:embed="rId2"/>
          <a:stretch>
            <a:fillRect/>
          </a:stretch>
        </p:blipFill>
        <p:spPr>
          <a:xfrm>
            <a:off x="691587" y="2863963"/>
            <a:ext cx="3905588" cy="1181202"/>
          </a:xfrm>
          <a:prstGeom prst="rect">
            <a:avLst/>
          </a:prstGeom>
        </p:spPr>
      </p:pic>
      <p:pic>
        <p:nvPicPr>
          <p:cNvPr id="8" name="Picture 7">
            <a:extLst>
              <a:ext uri="{FF2B5EF4-FFF2-40B4-BE49-F238E27FC236}">
                <a16:creationId xmlns:a16="http://schemas.microsoft.com/office/drawing/2014/main" id="{4731401E-10FC-485C-BF7C-DE252465BA78}"/>
              </a:ext>
            </a:extLst>
          </p:cNvPr>
          <p:cNvPicPr>
            <a:picLocks noChangeAspect="1"/>
          </p:cNvPicPr>
          <p:nvPr/>
        </p:nvPicPr>
        <p:blipFill>
          <a:blip r:embed="rId3"/>
          <a:stretch>
            <a:fillRect/>
          </a:stretch>
        </p:blipFill>
        <p:spPr>
          <a:xfrm>
            <a:off x="343620" y="4650095"/>
            <a:ext cx="3543607" cy="628704"/>
          </a:xfrm>
          <a:prstGeom prst="rect">
            <a:avLst/>
          </a:prstGeom>
        </p:spPr>
      </p:pic>
      <p:sp>
        <p:nvSpPr>
          <p:cNvPr id="9" name="Rectangle 8">
            <a:extLst>
              <a:ext uri="{FF2B5EF4-FFF2-40B4-BE49-F238E27FC236}">
                <a16:creationId xmlns:a16="http://schemas.microsoft.com/office/drawing/2014/main" id="{581AED4C-A727-4FB8-8A6C-ABFAD4F9BE0B}"/>
              </a:ext>
            </a:extLst>
          </p:cNvPr>
          <p:cNvSpPr/>
          <p:nvPr/>
        </p:nvSpPr>
        <p:spPr>
          <a:xfrm>
            <a:off x="86342" y="5319161"/>
            <a:ext cx="5074402" cy="369332"/>
          </a:xfrm>
          <a:prstGeom prst="rect">
            <a:avLst/>
          </a:prstGeom>
        </p:spPr>
        <p:txBody>
          <a:bodyPr wrap="none">
            <a:spAutoFit/>
          </a:bodyPr>
          <a:lstStyle/>
          <a:p>
            <a:r>
              <a:rPr lang="es-ES" dirty="0"/>
              <a:t>Entonces la desviación de la aceleración lateral </a:t>
            </a:r>
            <a:r>
              <a:rPr lang="es-ES" dirty="0" err="1"/>
              <a:t>sera</a:t>
            </a:r>
            <a:r>
              <a:rPr lang="es-ES" dirty="0"/>
              <a:t>:</a:t>
            </a:r>
            <a:endParaRPr lang="en-US" dirty="0"/>
          </a:p>
        </p:txBody>
      </p:sp>
      <p:pic>
        <p:nvPicPr>
          <p:cNvPr id="10" name="Picture 9">
            <a:extLst>
              <a:ext uri="{FF2B5EF4-FFF2-40B4-BE49-F238E27FC236}">
                <a16:creationId xmlns:a16="http://schemas.microsoft.com/office/drawing/2014/main" id="{7FA38D26-1E23-4903-898F-7FD3639D496D}"/>
              </a:ext>
            </a:extLst>
          </p:cNvPr>
          <p:cNvPicPr>
            <a:picLocks noChangeAspect="1"/>
          </p:cNvPicPr>
          <p:nvPr/>
        </p:nvPicPr>
        <p:blipFill>
          <a:blip r:embed="rId4"/>
          <a:stretch>
            <a:fillRect/>
          </a:stretch>
        </p:blipFill>
        <p:spPr>
          <a:xfrm>
            <a:off x="368193" y="5698192"/>
            <a:ext cx="4153260" cy="712532"/>
          </a:xfrm>
          <a:prstGeom prst="rect">
            <a:avLst/>
          </a:prstGeom>
        </p:spPr>
      </p:pic>
      <p:sp>
        <p:nvSpPr>
          <p:cNvPr id="11" name="Rectangle 10">
            <a:extLst>
              <a:ext uri="{FF2B5EF4-FFF2-40B4-BE49-F238E27FC236}">
                <a16:creationId xmlns:a16="http://schemas.microsoft.com/office/drawing/2014/main" id="{0948892D-23D4-4A90-B7AF-BD9204A626DA}"/>
              </a:ext>
            </a:extLst>
          </p:cNvPr>
          <p:cNvSpPr/>
          <p:nvPr/>
        </p:nvSpPr>
        <p:spPr>
          <a:xfrm>
            <a:off x="6315253" y="464085"/>
            <a:ext cx="5682659" cy="523220"/>
          </a:xfrm>
          <a:prstGeom prst="rect">
            <a:avLst/>
          </a:prstGeom>
        </p:spPr>
        <p:txBody>
          <a:bodyPr wrap="square">
            <a:spAutoFit/>
          </a:bodyPr>
          <a:lstStyle/>
          <a:p>
            <a:pPr marL="285750" indent="-285750">
              <a:buFont typeface="Wingdings" panose="05000000000000000000" pitchFamily="2" charset="2"/>
              <a:buChar char="Ø"/>
            </a:pPr>
            <a:r>
              <a:rPr lang="es-ES" sz="1400" dirty="0"/>
              <a:t>La integración de la fórmula anterior es la desviación de la velocidad lateral, o la tasa de cambio de la desviación de la posición lateral</a:t>
            </a:r>
            <a:endParaRPr lang="en-US" sz="1400" dirty="0"/>
          </a:p>
        </p:txBody>
      </p:sp>
      <p:pic>
        <p:nvPicPr>
          <p:cNvPr id="12" name="Picture 11">
            <a:extLst>
              <a:ext uri="{FF2B5EF4-FFF2-40B4-BE49-F238E27FC236}">
                <a16:creationId xmlns:a16="http://schemas.microsoft.com/office/drawing/2014/main" id="{84FEEE85-AFA7-4562-A26A-9D4D93D510EE}"/>
              </a:ext>
            </a:extLst>
          </p:cNvPr>
          <p:cNvPicPr>
            <a:picLocks noChangeAspect="1"/>
          </p:cNvPicPr>
          <p:nvPr/>
        </p:nvPicPr>
        <p:blipFill>
          <a:blip r:embed="rId5"/>
          <a:stretch>
            <a:fillRect/>
          </a:stretch>
        </p:blipFill>
        <p:spPr>
          <a:xfrm>
            <a:off x="6863503" y="1176829"/>
            <a:ext cx="4199106" cy="46334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D41774-9398-4007-9F52-813AE1D8FB14}"/>
              </a:ext>
            </a:extLst>
          </p:cNvPr>
          <p:cNvSpPr/>
          <p:nvPr/>
        </p:nvSpPr>
        <p:spPr>
          <a:xfrm>
            <a:off x="395010" y="457861"/>
            <a:ext cx="6096000" cy="923330"/>
          </a:xfrm>
          <a:prstGeom prst="rect">
            <a:avLst/>
          </a:prstGeom>
        </p:spPr>
        <p:txBody>
          <a:bodyPr>
            <a:spAutoFit/>
          </a:bodyPr>
          <a:lstStyle/>
          <a:p>
            <a:pPr marL="285750" indent="-285750">
              <a:buFont typeface="Wingdings" panose="05000000000000000000" pitchFamily="2" charset="2"/>
              <a:buChar char="Ø"/>
            </a:pPr>
            <a:r>
              <a:rPr lang="es-ES" dirty="0"/>
              <a:t>Utilice error de posición lateral, tasa de cambio de error de posición lateral, error de ángulo de guiñada, tasa de cambio de error de ángulo de guiñada como la cantidad de estado</a:t>
            </a:r>
            <a:endParaRPr lang="en-US" dirty="0"/>
          </a:p>
        </p:txBody>
      </p:sp>
      <p:sp>
        <p:nvSpPr>
          <p:cNvPr id="3" name="Rectangle 2">
            <a:extLst>
              <a:ext uri="{FF2B5EF4-FFF2-40B4-BE49-F238E27FC236}">
                <a16:creationId xmlns:a16="http://schemas.microsoft.com/office/drawing/2014/main" id="{D1EC5DD6-664B-4C75-AFD2-2FB3D84D2A48}"/>
              </a:ext>
            </a:extLst>
          </p:cNvPr>
          <p:cNvSpPr/>
          <p:nvPr/>
        </p:nvSpPr>
        <p:spPr>
          <a:xfrm>
            <a:off x="316667" y="1498421"/>
            <a:ext cx="5853141" cy="369332"/>
          </a:xfrm>
          <a:prstGeom prst="rect">
            <a:avLst/>
          </a:prstGeom>
        </p:spPr>
        <p:txBody>
          <a:bodyPr wrap="none">
            <a:spAutoFit/>
          </a:bodyPr>
          <a:lstStyle/>
          <a:p>
            <a:pPr marL="285750" indent="-285750">
              <a:buFont typeface="Wingdings" panose="05000000000000000000" pitchFamily="2" charset="2"/>
              <a:buChar char="Ø"/>
            </a:pPr>
            <a:r>
              <a:rPr lang="es-ES" dirty="0"/>
              <a:t>Entonces la tasa de cambio de error de posición lateral es</a:t>
            </a:r>
            <a:endParaRPr lang="en-US" dirty="0"/>
          </a:p>
        </p:txBody>
      </p:sp>
      <p:pic>
        <p:nvPicPr>
          <p:cNvPr id="4" name="Picture 3">
            <a:extLst>
              <a:ext uri="{FF2B5EF4-FFF2-40B4-BE49-F238E27FC236}">
                <a16:creationId xmlns:a16="http://schemas.microsoft.com/office/drawing/2014/main" id="{3E9DFC8D-4A7E-4222-8F25-1BA7E7C06EF1}"/>
              </a:ext>
            </a:extLst>
          </p:cNvPr>
          <p:cNvPicPr>
            <a:picLocks noChangeAspect="1"/>
          </p:cNvPicPr>
          <p:nvPr/>
        </p:nvPicPr>
        <p:blipFill>
          <a:blip r:embed="rId2"/>
          <a:stretch>
            <a:fillRect/>
          </a:stretch>
        </p:blipFill>
        <p:spPr>
          <a:xfrm>
            <a:off x="242859" y="1909637"/>
            <a:ext cx="7277731" cy="2084251"/>
          </a:xfrm>
          <a:prstGeom prst="rect">
            <a:avLst/>
          </a:prstGeom>
        </p:spPr>
      </p:pic>
      <p:sp>
        <p:nvSpPr>
          <p:cNvPr id="5" name="Rectangle 4">
            <a:extLst>
              <a:ext uri="{FF2B5EF4-FFF2-40B4-BE49-F238E27FC236}">
                <a16:creationId xmlns:a16="http://schemas.microsoft.com/office/drawing/2014/main" id="{C8D64212-BDA7-46CD-9A91-201E94F2D5EC}"/>
              </a:ext>
            </a:extLst>
          </p:cNvPr>
          <p:cNvSpPr/>
          <p:nvPr/>
        </p:nvSpPr>
        <p:spPr>
          <a:xfrm>
            <a:off x="255079" y="4141580"/>
            <a:ext cx="6264857" cy="369332"/>
          </a:xfrm>
          <a:prstGeom prst="rect">
            <a:avLst/>
          </a:prstGeom>
        </p:spPr>
        <p:txBody>
          <a:bodyPr wrap="none">
            <a:spAutoFit/>
          </a:bodyPr>
          <a:lstStyle/>
          <a:p>
            <a:pPr marL="285750" indent="-285750">
              <a:buFont typeface="Wingdings" panose="05000000000000000000" pitchFamily="2" charset="2"/>
              <a:buChar char="Ø"/>
            </a:pPr>
            <a:r>
              <a:rPr lang="es-ES" dirty="0"/>
              <a:t>Entonces la tasa de cambio del error del ángulo de guiñada es</a:t>
            </a:r>
            <a:endParaRPr lang="en-US" dirty="0"/>
          </a:p>
        </p:txBody>
      </p:sp>
      <p:pic>
        <p:nvPicPr>
          <p:cNvPr id="6" name="Picture 5">
            <a:extLst>
              <a:ext uri="{FF2B5EF4-FFF2-40B4-BE49-F238E27FC236}">
                <a16:creationId xmlns:a16="http://schemas.microsoft.com/office/drawing/2014/main" id="{9BC9B9F7-2C1D-4282-B13B-83D837E2024C}"/>
              </a:ext>
            </a:extLst>
          </p:cNvPr>
          <p:cNvPicPr>
            <a:picLocks noChangeAspect="1"/>
          </p:cNvPicPr>
          <p:nvPr/>
        </p:nvPicPr>
        <p:blipFill>
          <a:blip r:embed="rId3"/>
          <a:stretch>
            <a:fillRect/>
          </a:stretch>
        </p:blipFill>
        <p:spPr>
          <a:xfrm>
            <a:off x="349378" y="4596348"/>
            <a:ext cx="7220576" cy="1905165"/>
          </a:xfrm>
          <a:prstGeom prst="rect">
            <a:avLst/>
          </a:prstGeom>
        </p:spPr>
      </p:pic>
    </p:spTree>
    <p:extLst>
      <p:ext uri="{BB962C8B-B14F-4D97-AF65-F5344CB8AC3E}">
        <p14:creationId xmlns:p14="http://schemas.microsoft.com/office/powerpoint/2010/main" val="59873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TextBox 440"/>
          <p:cNvSpPr txBox="1"/>
          <p:nvPr/>
        </p:nvSpPr>
        <p:spPr>
          <a:xfrm>
            <a:off x="6377574" y="1876751"/>
            <a:ext cx="627927" cy="309880"/>
          </a:xfrm>
          <a:prstGeom prst="rect">
            <a:avLst/>
          </a:prstGeom>
          <a:noFill/>
        </p:spPr>
        <p:txBody>
          <a:bodyPr wrap="square" lIns="0" tIns="0" rIns="0" bIns="0" rtlCol="0">
            <a:spAutoFit/>
          </a:bodyPr>
          <a:lstStyle/>
          <a:p>
            <a:pPr marL="0">
              <a:lnSpc>
                <a:spcPts val="1360"/>
              </a:lnSpc>
            </a:pPr>
            <a:r>
              <a:rPr lang="en-US" altLang="zh-CN" sz="1550" spc="430" dirty="0">
                <a:solidFill>
                  <a:srgbClr val="000000"/>
                </a:solidFill>
                <a:latin typeface="Symbol"/>
                <a:ea typeface="Symbol"/>
              </a:rPr>
              <a:t></a:t>
            </a:r>
            <a:r>
              <a:rPr lang="en-US" altLang="zh-CN" sz="1550" spc="465" dirty="0">
                <a:solidFill>
                  <a:srgbClr val="000000"/>
                </a:solidFill>
                <a:latin typeface="Symbol"/>
                <a:cs typeface="Symbol"/>
              </a:rPr>
              <a:t> </a:t>
            </a:r>
            <a:r>
              <a:rPr lang="en-US" altLang="zh-CN" sz="1550" spc="179" dirty="0">
                <a:solidFill>
                  <a:srgbClr val="000000"/>
                </a:solidFill>
                <a:latin typeface="Times New Roman"/>
                <a:ea typeface="Times New Roman"/>
              </a:rPr>
              <a:t>,</a:t>
            </a:r>
            <a:r>
              <a:rPr lang="en-US" altLang="zh-CN" sz="1550" spc="434" dirty="0">
                <a:solidFill>
                  <a:srgbClr val="000000"/>
                </a:solidFill>
                <a:latin typeface="Symbol"/>
                <a:ea typeface="Symbol"/>
              </a:rPr>
              <a:t></a:t>
            </a:r>
          </a:p>
          <a:p>
            <a:pPr marL="0" indent="132234">
              <a:lnSpc>
                <a:spcPct val="100000"/>
              </a:lnSpc>
              <a:tabLst>
                <a:tab pos="471578" algn="l"/>
              </a:tabLst>
            </a:pPr>
            <a:r>
              <a:rPr lang="en-US" altLang="zh-CN" sz="900" i="1" spc="-25" dirty="0">
                <a:solidFill>
                  <a:srgbClr val="000000"/>
                </a:solidFill>
                <a:latin typeface="Times New Roman"/>
                <a:ea typeface="Times New Roman"/>
              </a:rPr>
              <a:t>des	</a:t>
            </a:r>
            <a:r>
              <a:rPr lang="en-US" altLang="zh-CN" sz="900" i="1" spc="-40" dirty="0">
                <a:solidFill>
                  <a:srgbClr val="000000"/>
                </a:solidFill>
                <a:latin typeface="Times New Roman"/>
                <a:ea typeface="Times New Roman"/>
              </a:rPr>
              <a:t>des</a:t>
            </a:r>
          </a:p>
        </p:txBody>
      </p:sp>
      <p:sp>
        <p:nvSpPr>
          <p:cNvPr id="458" name="TextBox 458"/>
          <p:cNvSpPr txBox="1"/>
          <p:nvPr/>
        </p:nvSpPr>
        <p:spPr>
          <a:xfrm>
            <a:off x="10882883" y="6570980"/>
            <a:ext cx="940581" cy="274320"/>
          </a:xfrm>
          <a:prstGeom prst="rect">
            <a:avLst/>
          </a:prstGeom>
          <a:noFill/>
        </p:spPr>
        <p:txBody>
          <a:bodyPr wrap="square" lIns="0" tIns="0" rIns="0" bIns="0" rtlCol="0">
            <a:spAutoFit/>
          </a:bodyPr>
          <a:lstStyle/>
          <a:p>
            <a:pPr marL="0">
              <a:lnSpc>
                <a:spcPct val="100000"/>
              </a:lnSpc>
            </a:pPr>
            <a:r>
              <a:rPr lang="en-US" altLang="zh-CN" sz="1800" spc="-5" dirty="0">
                <a:solidFill>
                  <a:srgbClr val="FEFEFE"/>
                </a:solidFill>
                <a:latin typeface="Times New Roman"/>
                <a:ea typeface="Times New Roman"/>
              </a:rPr>
              <a:t>2</a:t>
            </a:r>
            <a:r>
              <a:rPr lang="en-US" altLang="zh-CN" sz="1800" dirty="0">
                <a:solidFill>
                  <a:srgbClr val="FEFEFE"/>
                </a:solidFill>
                <a:latin typeface="Times New Roman"/>
                <a:ea typeface="Times New Roman"/>
              </a:rPr>
              <a:t>021/3/1</a:t>
            </a:r>
          </a:p>
        </p:txBody>
      </p:sp>
      <p:sp>
        <p:nvSpPr>
          <p:cNvPr id="3" name="Rectangle 2">
            <a:extLst>
              <a:ext uri="{FF2B5EF4-FFF2-40B4-BE49-F238E27FC236}">
                <a16:creationId xmlns:a16="http://schemas.microsoft.com/office/drawing/2014/main" id="{AB68610E-DDEE-483E-BAA6-C9044FFBDA93}"/>
              </a:ext>
            </a:extLst>
          </p:cNvPr>
          <p:cNvSpPr/>
          <p:nvPr/>
        </p:nvSpPr>
        <p:spPr>
          <a:xfrm>
            <a:off x="297923" y="324736"/>
            <a:ext cx="3328796" cy="369332"/>
          </a:xfrm>
          <a:prstGeom prst="rect">
            <a:avLst/>
          </a:prstGeom>
        </p:spPr>
        <p:txBody>
          <a:bodyPr wrap="none">
            <a:spAutoFit/>
          </a:bodyPr>
          <a:lstStyle/>
          <a:p>
            <a:r>
              <a:rPr lang="en-US" dirty="0" err="1"/>
              <a:t>Modelo</a:t>
            </a:r>
            <a:r>
              <a:rPr lang="en-US" dirty="0"/>
              <a:t> de </a:t>
            </a:r>
            <a:r>
              <a:rPr lang="en-US" dirty="0" err="1"/>
              <a:t>dinámica</a:t>
            </a:r>
            <a:r>
              <a:rPr lang="en-US" dirty="0"/>
              <a:t> de </a:t>
            </a:r>
            <a:r>
              <a:rPr lang="en-US" dirty="0" err="1"/>
              <a:t>vehículos</a:t>
            </a:r>
            <a:endParaRPr lang="en-US" dirty="0"/>
          </a:p>
        </p:txBody>
      </p:sp>
      <p:sp>
        <p:nvSpPr>
          <p:cNvPr id="4" name="Rectangle 3">
            <a:extLst>
              <a:ext uri="{FF2B5EF4-FFF2-40B4-BE49-F238E27FC236}">
                <a16:creationId xmlns:a16="http://schemas.microsoft.com/office/drawing/2014/main" id="{6FCFA2F3-34A2-43DD-BD1D-09F0A032DC7C}"/>
              </a:ext>
            </a:extLst>
          </p:cNvPr>
          <p:cNvSpPr/>
          <p:nvPr/>
        </p:nvSpPr>
        <p:spPr>
          <a:xfrm>
            <a:off x="933251" y="967699"/>
            <a:ext cx="6096000" cy="830997"/>
          </a:xfrm>
          <a:prstGeom prst="rect">
            <a:avLst/>
          </a:prstGeom>
        </p:spPr>
        <p:txBody>
          <a:bodyPr>
            <a:spAutoFit/>
          </a:bodyPr>
          <a:lstStyle/>
          <a:p>
            <a:pPr marL="285750" indent="-285750">
              <a:buFont typeface="Wingdings" panose="05000000000000000000" pitchFamily="2" charset="2"/>
              <a:buChar char="Ø"/>
            </a:pPr>
            <a:r>
              <a:rPr lang="es-ES" sz="1600" dirty="0"/>
              <a:t>Utilice error de posición lateral, tasa de cambio de error de posición lateral, error de ángulo de guiñada, tasa de cambio de error de ángulo de guiñada como la cantidad de estado</a:t>
            </a:r>
            <a:endParaRPr lang="en-US" sz="1600" dirty="0"/>
          </a:p>
        </p:txBody>
      </p:sp>
      <p:sp>
        <p:nvSpPr>
          <p:cNvPr id="5" name="Rectangle 4">
            <a:extLst>
              <a:ext uri="{FF2B5EF4-FFF2-40B4-BE49-F238E27FC236}">
                <a16:creationId xmlns:a16="http://schemas.microsoft.com/office/drawing/2014/main" id="{32F6A047-F7E3-4F3D-A9E7-2351D2490974}"/>
              </a:ext>
            </a:extLst>
          </p:cNvPr>
          <p:cNvSpPr/>
          <p:nvPr/>
        </p:nvSpPr>
        <p:spPr>
          <a:xfrm>
            <a:off x="924646" y="1876751"/>
            <a:ext cx="5246308" cy="369332"/>
          </a:xfrm>
          <a:prstGeom prst="rect">
            <a:avLst/>
          </a:prstGeom>
        </p:spPr>
        <p:txBody>
          <a:bodyPr wrap="none">
            <a:spAutoFit/>
          </a:bodyPr>
          <a:lstStyle/>
          <a:p>
            <a:pPr marL="285750" indent="-285750">
              <a:buFont typeface="Wingdings" panose="05000000000000000000" pitchFamily="2" charset="2"/>
              <a:buChar char="Ø"/>
            </a:pPr>
            <a:r>
              <a:rPr lang="es-ES" dirty="0"/>
              <a:t>Reescribimos la ecuación del estado de error como</a:t>
            </a:r>
            <a:endParaRPr lang="en-US" dirty="0"/>
          </a:p>
        </p:txBody>
      </p:sp>
      <p:sp>
        <p:nvSpPr>
          <p:cNvPr id="6" name="Rectangle 5">
            <a:extLst>
              <a:ext uri="{FF2B5EF4-FFF2-40B4-BE49-F238E27FC236}">
                <a16:creationId xmlns:a16="http://schemas.microsoft.com/office/drawing/2014/main" id="{C002EDBE-ACB1-4D92-AE54-77C7EBA55D26}"/>
              </a:ext>
            </a:extLst>
          </p:cNvPr>
          <p:cNvSpPr/>
          <p:nvPr/>
        </p:nvSpPr>
        <p:spPr>
          <a:xfrm>
            <a:off x="444215" y="2855708"/>
            <a:ext cx="4882268" cy="923330"/>
          </a:xfrm>
          <a:prstGeom prst="rect">
            <a:avLst/>
          </a:prstGeom>
        </p:spPr>
        <p:txBody>
          <a:bodyPr wrap="square">
            <a:spAutoFit/>
          </a:bodyPr>
          <a:lstStyle/>
          <a:p>
            <a:r>
              <a:rPr lang="es-ES" dirty="0"/>
              <a:t>Modelo de dinámica lateral del vehículo</a:t>
            </a:r>
          </a:p>
          <a:p>
            <a:r>
              <a:rPr lang="es-ES" dirty="0"/>
              <a:t>Seguimiento de la ecuación del espacio de estados de error</a:t>
            </a:r>
            <a:endParaRPr lang="en-US" dirty="0"/>
          </a:p>
        </p:txBody>
      </p:sp>
      <p:pic>
        <p:nvPicPr>
          <p:cNvPr id="7" name="Picture 6">
            <a:extLst>
              <a:ext uri="{FF2B5EF4-FFF2-40B4-BE49-F238E27FC236}">
                <a16:creationId xmlns:a16="http://schemas.microsoft.com/office/drawing/2014/main" id="{28E9C2EE-6374-4CD0-BEDF-9CD9A2CE24F3}"/>
              </a:ext>
            </a:extLst>
          </p:cNvPr>
          <p:cNvPicPr>
            <a:picLocks noChangeAspect="1"/>
          </p:cNvPicPr>
          <p:nvPr/>
        </p:nvPicPr>
        <p:blipFill>
          <a:blip r:embed="rId2"/>
          <a:stretch>
            <a:fillRect/>
          </a:stretch>
        </p:blipFill>
        <p:spPr>
          <a:xfrm>
            <a:off x="2252891" y="3575395"/>
            <a:ext cx="8249365" cy="255292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F2768F-675F-474E-936C-1244664CBC9D}"/>
              </a:ext>
            </a:extLst>
          </p:cNvPr>
          <p:cNvSpPr/>
          <p:nvPr/>
        </p:nvSpPr>
        <p:spPr>
          <a:xfrm>
            <a:off x="465666" y="612339"/>
            <a:ext cx="6096000" cy="3323987"/>
          </a:xfrm>
          <a:prstGeom prst="rect">
            <a:avLst/>
          </a:prstGeom>
        </p:spPr>
        <p:txBody>
          <a:bodyPr>
            <a:spAutoFit/>
          </a:bodyPr>
          <a:lstStyle/>
          <a:p>
            <a:pPr marL="285750" indent="-285750">
              <a:buFont typeface="Wingdings" panose="05000000000000000000" pitchFamily="2" charset="2"/>
              <a:buChar char="Ø"/>
            </a:pPr>
            <a:r>
              <a:rPr lang="es-ES" sz="1400" dirty="0"/>
              <a:t>Para controlar el movimiento del vehículo, primero debemos establecer un modelo digital del movimiento del vehículo. Cuanto más preciso sea el modelo, más precisa será la descripción del movimiento del vehículo y mejor será el efecto de seguimiento y controlando el vehículo. Además de reflejar verdaderamente las características del vehículo, el modelo establecido también debe ser lo más simple y fácil de usar posible. Los modelos de vehículos se dividen generalmente en modelos de cinemática y dinámica.</a:t>
            </a:r>
          </a:p>
          <a:p>
            <a:pPr marL="285750" indent="-285750">
              <a:buFont typeface="Wingdings" panose="05000000000000000000" pitchFamily="2" charset="2"/>
              <a:buChar char="Ø"/>
            </a:pPr>
            <a:endParaRPr lang="es-ES" sz="1400" dirty="0"/>
          </a:p>
          <a:p>
            <a:pPr marL="285750" indent="-285750">
              <a:buFont typeface="Wingdings" panose="05000000000000000000" pitchFamily="2" charset="2"/>
              <a:buChar char="Ø"/>
            </a:pPr>
            <a:endParaRPr lang="es-ES" sz="1400" dirty="0"/>
          </a:p>
          <a:p>
            <a:pPr marL="285750" indent="-285750">
              <a:buFont typeface="Wingdings" panose="05000000000000000000" pitchFamily="2" charset="2"/>
              <a:buChar char="Ø"/>
            </a:pPr>
            <a:r>
              <a:rPr lang="es-ES" sz="1400" dirty="0"/>
              <a:t>El Modelo Cinemático trata al vehículo como un cuerpo rígido, y principalmente considera la relación de la pose del vehículo (coordenadas de posición, ángulo de rumbo), velocidad, ángulo de la rueda delantera, etc., sin considerar la influencia de ninguna fuerza.</a:t>
            </a:r>
          </a:p>
          <a:p>
            <a:pPr marL="285750" indent="-285750">
              <a:buFont typeface="Wingdings" panose="05000000000000000000" pitchFamily="2" charset="2"/>
              <a:buChar char="Ø"/>
            </a:pPr>
            <a:endParaRPr lang="es-ES" sz="1400" dirty="0"/>
          </a:p>
          <a:p>
            <a:pPr marL="285750" indent="-285750">
              <a:buFont typeface="Wingdings" panose="05000000000000000000" pitchFamily="2" charset="2"/>
              <a:buChar char="Ø"/>
            </a:pPr>
            <a:endParaRPr lang="en-US" sz="1400" dirty="0"/>
          </a:p>
        </p:txBody>
      </p:sp>
      <p:sp>
        <p:nvSpPr>
          <p:cNvPr id="3" name="Rectangle 2">
            <a:extLst>
              <a:ext uri="{FF2B5EF4-FFF2-40B4-BE49-F238E27FC236}">
                <a16:creationId xmlns:a16="http://schemas.microsoft.com/office/drawing/2014/main" id="{04F41EAF-6CBC-4209-84DB-2E9794E8BF95}"/>
              </a:ext>
            </a:extLst>
          </p:cNvPr>
          <p:cNvSpPr/>
          <p:nvPr/>
        </p:nvSpPr>
        <p:spPr>
          <a:xfrm>
            <a:off x="465666" y="3521902"/>
            <a:ext cx="6096000" cy="738664"/>
          </a:xfrm>
          <a:prstGeom prst="rect">
            <a:avLst/>
          </a:prstGeom>
        </p:spPr>
        <p:txBody>
          <a:bodyPr>
            <a:spAutoFit/>
          </a:bodyPr>
          <a:lstStyle/>
          <a:p>
            <a:pPr marL="285750" indent="-285750">
              <a:buFont typeface="Wingdings" panose="05000000000000000000" pitchFamily="2" charset="2"/>
              <a:buChar char="Ø"/>
            </a:pPr>
            <a:r>
              <a:rPr lang="es-ES" sz="1400" dirty="0"/>
              <a:t>El modelo dinámico del vehículo (modelo dinámico) debe considerar la influencia de la fuerza entre el vehículo y el suelo, incluido el fenómeno de las curvas de los neumáticos.</a:t>
            </a:r>
            <a:endParaRPr lang="en-US" sz="1400" dirty="0"/>
          </a:p>
        </p:txBody>
      </p:sp>
      <p:sp>
        <p:nvSpPr>
          <p:cNvPr id="4" name="Rectangle 3">
            <a:extLst>
              <a:ext uri="{FF2B5EF4-FFF2-40B4-BE49-F238E27FC236}">
                <a16:creationId xmlns:a16="http://schemas.microsoft.com/office/drawing/2014/main" id="{1616C487-5FF3-4B3E-B4D5-78C97E7100ED}"/>
              </a:ext>
            </a:extLst>
          </p:cNvPr>
          <p:cNvSpPr/>
          <p:nvPr/>
        </p:nvSpPr>
        <p:spPr>
          <a:xfrm>
            <a:off x="465666" y="4263936"/>
            <a:ext cx="6096000" cy="1169551"/>
          </a:xfrm>
          <a:prstGeom prst="rect">
            <a:avLst/>
          </a:prstGeom>
        </p:spPr>
        <p:txBody>
          <a:bodyPr>
            <a:spAutoFit/>
          </a:bodyPr>
          <a:lstStyle/>
          <a:p>
            <a:pPr marL="285750" indent="-285750">
              <a:buFont typeface="Wingdings" panose="05000000000000000000" pitchFamily="2" charset="2"/>
              <a:buChar char="Ø"/>
            </a:pPr>
            <a:r>
              <a:rPr lang="es-ES" sz="1400" dirty="0"/>
              <a:t>En el establecimiento de los dos modelos, la idea es establecer una ecuación de espacio de estados que facilite el ingreso de las variables de control para obtener el valor de estado ideal; y generalmente se establecen como una ecuación de espacio de estados basada en errores (error de posición, error de rumbo , etc.)</a:t>
            </a:r>
            <a:endParaRPr lang="en-US" sz="1400" dirty="0"/>
          </a:p>
        </p:txBody>
      </p:sp>
      <p:pic>
        <p:nvPicPr>
          <p:cNvPr id="5" name="Picture 4">
            <a:extLst>
              <a:ext uri="{FF2B5EF4-FFF2-40B4-BE49-F238E27FC236}">
                <a16:creationId xmlns:a16="http://schemas.microsoft.com/office/drawing/2014/main" id="{91350588-B204-4ADF-AFF7-03A6887462EF}"/>
              </a:ext>
            </a:extLst>
          </p:cNvPr>
          <p:cNvPicPr>
            <a:picLocks noChangeAspect="1"/>
          </p:cNvPicPr>
          <p:nvPr/>
        </p:nvPicPr>
        <p:blipFill>
          <a:blip r:embed="rId2"/>
          <a:stretch>
            <a:fillRect/>
          </a:stretch>
        </p:blipFill>
        <p:spPr>
          <a:xfrm>
            <a:off x="6823757" y="471552"/>
            <a:ext cx="4629551" cy="5757029"/>
          </a:xfrm>
          <a:prstGeom prst="rect">
            <a:avLst/>
          </a:prstGeom>
        </p:spPr>
      </p:pic>
    </p:spTree>
    <p:extLst>
      <p:ext uri="{BB962C8B-B14F-4D97-AF65-F5344CB8AC3E}">
        <p14:creationId xmlns:p14="http://schemas.microsoft.com/office/powerpoint/2010/main" val="920183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4494" y="138053"/>
            <a:ext cx="11693417" cy="800219"/>
          </a:xfrm>
          <a:prstGeom prst="rect">
            <a:avLst/>
          </a:prstGeom>
          <a:noFill/>
        </p:spPr>
        <p:txBody>
          <a:bodyPr wrap="square" lIns="0" tIns="0" rIns="0" bIns="0" rtlCol="0">
            <a:spAutoFit/>
          </a:bodyPr>
          <a:lstStyle/>
          <a:p>
            <a:pPr>
              <a:tabLst>
                <a:tab pos="533704" algn="l"/>
              </a:tabLst>
            </a:pPr>
            <a:r>
              <a:rPr lang="en-US" altLang="zh-CN" sz="2800" spc="-5" dirty="0">
                <a:solidFill>
                  <a:srgbClr val="FEFEFE"/>
                </a:solidFill>
                <a:latin typeface="Times New Roman"/>
                <a:ea typeface="Times New Roman"/>
              </a:rPr>
              <a:t>4	</a:t>
            </a:r>
            <a:r>
              <a:rPr lang="es-ES" altLang="zh-CN" sz="2400" spc="-5" dirty="0">
                <a:solidFill>
                  <a:schemeClr val="tx2">
                    <a:lumMod val="50000"/>
                  </a:schemeClr>
                </a:solidFill>
                <a:latin typeface="Times New Roman"/>
                <a:ea typeface="Times New Roman"/>
              </a:rPr>
              <a:t> Algoritmo de control de seguimiento de trayectoria-modelo de dinámica y cinemática del vehículo</a:t>
            </a:r>
            <a:endParaRPr lang="zh-CN" altLang="en-US" sz="2400" b="1" spc="-15" dirty="0">
              <a:solidFill>
                <a:srgbClr val="004C9F"/>
              </a:solidFill>
              <a:latin typeface="宋体"/>
              <a:ea typeface="宋体"/>
            </a:endParaRPr>
          </a:p>
        </p:txBody>
      </p:sp>
      <p:sp>
        <p:nvSpPr>
          <p:cNvPr id="24" name="TextBox 24"/>
          <p:cNvSpPr txBox="1"/>
          <p:nvPr/>
        </p:nvSpPr>
        <p:spPr>
          <a:xfrm>
            <a:off x="1189328" y="1090746"/>
            <a:ext cx="4906671" cy="297197"/>
          </a:xfrm>
          <a:prstGeom prst="rect">
            <a:avLst/>
          </a:prstGeom>
          <a:noFill/>
        </p:spPr>
        <p:txBody>
          <a:bodyPr wrap="square" lIns="0" tIns="0" rIns="0" bIns="0" rtlCol="0">
            <a:spAutoFit/>
          </a:bodyPr>
          <a:lstStyle/>
          <a:p>
            <a:pPr>
              <a:lnSpc>
                <a:spcPct val="110000"/>
              </a:lnSpc>
            </a:pPr>
            <a:r>
              <a:rPr lang="es-ES" altLang="zh-CN" sz="2000">
                <a:solidFill>
                  <a:srgbClr val="004C9F"/>
                </a:solidFill>
                <a:latin typeface="宋体"/>
                <a:ea typeface="宋体"/>
              </a:rPr>
              <a:t>Modelo de cinemática del vehículo</a:t>
            </a:r>
            <a:endParaRPr lang="zh-CN" altLang="en-US" sz="2000" dirty="0">
              <a:solidFill>
                <a:srgbClr val="004C9F"/>
              </a:solidFill>
              <a:latin typeface="宋体"/>
              <a:ea typeface="宋体"/>
            </a:endParaRPr>
          </a:p>
        </p:txBody>
      </p:sp>
      <p:sp>
        <p:nvSpPr>
          <p:cNvPr id="27" name="TextBox 27"/>
          <p:cNvSpPr txBox="1"/>
          <p:nvPr/>
        </p:nvSpPr>
        <p:spPr>
          <a:xfrm>
            <a:off x="8315453" y="3321686"/>
            <a:ext cx="108187" cy="466321"/>
          </a:xfrm>
          <a:prstGeom prst="rect">
            <a:avLst/>
          </a:prstGeom>
          <a:noFill/>
        </p:spPr>
        <p:txBody>
          <a:bodyPr wrap="square" lIns="0" tIns="0" rIns="0" bIns="0" rtlCol="0">
            <a:spAutoFit/>
          </a:bodyPr>
          <a:lstStyle/>
          <a:p>
            <a:pPr marL="0">
              <a:lnSpc>
                <a:spcPts val="3670"/>
              </a:lnSpc>
            </a:pPr>
            <a:r>
              <a:rPr lang="en-US" altLang="zh-CN" sz="3000" spc="-289" dirty="0">
                <a:solidFill>
                  <a:srgbClr val="000000"/>
                </a:solidFill>
                <a:latin typeface="Symbol"/>
                <a:ea typeface="Symbol"/>
              </a:rPr>
              <a:t></a:t>
            </a:r>
          </a:p>
        </p:txBody>
      </p:sp>
      <p:sp>
        <p:nvSpPr>
          <p:cNvPr id="28" name="TextBox 28"/>
          <p:cNvSpPr txBox="1"/>
          <p:nvPr/>
        </p:nvSpPr>
        <p:spPr>
          <a:xfrm>
            <a:off x="8448871" y="3407814"/>
            <a:ext cx="402364" cy="350520"/>
          </a:xfrm>
          <a:prstGeom prst="rect">
            <a:avLst/>
          </a:prstGeom>
          <a:noFill/>
        </p:spPr>
        <p:txBody>
          <a:bodyPr wrap="square" lIns="0" tIns="0" rIns="0" bIns="0" rtlCol="0">
            <a:spAutoFit/>
          </a:bodyPr>
          <a:lstStyle/>
          <a:p>
            <a:pPr marL="0">
              <a:lnSpc>
                <a:spcPct val="100000"/>
              </a:lnSpc>
            </a:pPr>
            <a:r>
              <a:rPr lang="en-US" altLang="zh-CN" sz="2300" i="1" spc="-15" dirty="0">
                <a:solidFill>
                  <a:srgbClr val="000000"/>
                </a:solidFill>
                <a:latin typeface="Times New Roman"/>
                <a:ea typeface="Times New Roman"/>
              </a:rPr>
              <a:t>x</a:t>
            </a:r>
            <a:r>
              <a:rPr lang="en-US" altLang="zh-CN" sz="2300" spc="-5" dirty="0">
                <a:solidFill>
                  <a:srgbClr val="000000"/>
                </a:solidFill>
                <a:latin typeface="Times New Roman"/>
                <a:ea typeface="Times New Roman"/>
              </a:rPr>
              <a:t>,</a:t>
            </a:r>
            <a:r>
              <a:rPr lang="en-US" altLang="zh-CN" sz="2300" spc="-134" dirty="0">
                <a:solidFill>
                  <a:srgbClr val="000000"/>
                </a:solidFill>
                <a:latin typeface="Times New Roman"/>
                <a:cs typeface="Times New Roman"/>
              </a:rPr>
              <a:t> </a:t>
            </a:r>
            <a:r>
              <a:rPr lang="en-US" altLang="zh-CN" sz="2300" i="1" spc="-10" dirty="0">
                <a:solidFill>
                  <a:srgbClr val="000000"/>
                </a:solidFill>
                <a:latin typeface="Times New Roman"/>
                <a:ea typeface="Times New Roman"/>
              </a:rPr>
              <a:t>y</a:t>
            </a:r>
          </a:p>
        </p:txBody>
      </p:sp>
      <p:sp>
        <p:nvSpPr>
          <p:cNvPr id="30" name="TextBox 30"/>
          <p:cNvSpPr txBox="1"/>
          <p:nvPr/>
        </p:nvSpPr>
        <p:spPr>
          <a:xfrm>
            <a:off x="9852473" y="3506202"/>
            <a:ext cx="141623" cy="350520"/>
          </a:xfrm>
          <a:prstGeom prst="rect">
            <a:avLst/>
          </a:prstGeom>
          <a:noFill/>
        </p:spPr>
        <p:txBody>
          <a:bodyPr wrap="square" lIns="0" tIns="0" rIns="0" bIns="0" rtlCol="0">
            <a:spAutoFit/>
          </a:bodyPr>
          <a:lstStyle/>
          <a:p>
            <a:pPr marL="0">
              <a:lnSpc>
                <a:spcPct val="100000"/>
              </a:lnSpc>
            </a:pPr>
            <a:r>
              <a:rPr lang="en-US" altLang="zh-CN" sz="2300" i="1" spc="-20" dirty="0">
                <a:solidFill>
                  <a:srgbClr val="000000"/>
                </a:solidFill>
                <a:latin typeface="Times New Roman"/>
                <a:ea typeface="Times New Roman"/>
              </a:rPr>
              <a:t>v</a:t>
            </a:r>
          </a:p>
        </p:txBody>
      </p:sp>
      <p:sp>
        <p:nvSpPr>
          <p:cNvPr id="31" name="TextBox 31"/>
          <p:cNvSpPr txBox="1"/>
          <p:nvPr/>
        </p:nvSpPr>
        <p:spPr>
          <a:xfrm>
            <a:off x="10119344" y="3726164"/>
            <a:ext cx="93275" cy="350520"/>
          </a:xfrm>
          <a:prstGeom prst="rect">
            <a:avLst/>
          </a:prstGeom>
          <a:noFill/>
        </p:spPr>
        <p:txBody>
          <a:bodyPr wrap="square" lIns="0" tIns="0" rIns="0" bIns="0" rtlCol="0">
            <a:spAutoFit/>
          </a:bodyPr>
          <a:lstStyle/>
          <a:p>
            <a:pPr marL="0">
              <a:lnSpc>
                <a:spcPct val="100000"/>
              </a:lnSpc>
            </a:pPr>
            <a:r>
              <a:rPr lang="en-US" altLang="zh-CN" sz="2300" i="1" spc="-15" dirty="0">
                <a:solidFill>
                  <a:srgbClr val="000000"/>
                </a:solidFill>
                <a:latin typeface="Times New Roman"/>
                <a:ea typeface="Times New Roman"/>
              </a:rPr>
              <a:t>l</a:t>
            </a:r>
          </a:p>
        </p:txBody>
      </p:sp>
      <p:sp>
        <p:nvSpPr>
          <p:cNvPr id="32" name="TextBox 32"/>
          <p:cNvSpPr txBox="1"/>
          <p:nvPr/>
        </p:nvSpPr>
        <p:spPr>
          <a:xfrm>
            <a:off x="10812605" y="2915048"/>
            <a:ext cx="274762" cy="1856252"/>
          </a:xfrm>
          <a:prstGeom prst="rect">
            <a:avLst/>
          </a:prstGeom>
          <a:noFill/>
        </p:spPr>
        <p:txBody>
          <a:bodyPr wrap="square" lIns="0" tIns="0" rIns="0" bIns="0" rtlCol="0">
            <a:spAutoFit/>
          </a:bodyPr>
          <a:lstStyle/>
          <a:p>
            <a:pPr marL="0">
              <a:lnSpc>
                <a:spcPts val="2800"/>
              </a:lnSpc>
            </a:pPr>
            <a:r>
              <a:rPr lang="en-US" altLang="zh-CN" sz="2300" spc="914" dirty="0">
                <a:solidFill>
                  <a:srgbClr val="000000"/>
                </a:solidFill>
                <a:latin typeface="Symbol"/>
                <a:ea typeface="Symbol"/>
              </a:rPr>
              <a:t></a:t>
            </a:r>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55"/>
              </a:lnSpc>
            </a:pPr>
            <a:endParaRPr lang="en-US" dirty="0"/>
          </a:p>
          <a:p>
            <a:pPr marL="0" indent="62088">
              <a:lnSpc>
                <a:spcPct val="100000"/>
              </a:lnSpc>
            </a:pPr>
            <a:r>
              <a:rPr lang="en-US" altLang="zh-CN" sz="2300" i="1" spc="-20" dirty="0">
                <a:solidFill>
                  <a:srgbClr val="000000"/>
                </a:solidFill>
                <a:latin typeface="Times New Roman"/>
                <a:ea typeface="Times New Roman"/>
              </a:rPr>
              <a:t>X</a:t>
            </a:r>
          </a:p>
        </p:txBody>
      </p:sp>
      <p:sp>
        <p:nvSpPr>
          <p:cNvPr id="33" name="TextBox 33"/>
          <p:cNvSpPr txBox="1"/>
          <p:nvPr/>
        </p:nvSpPr>
        <p:spPr>
          <a:xfrm>
            <a:off x="10882883" y="6570980"/>
            <a:ext cx="940581" cy="274320"/>
          </a:xfrm>
          <a:prstGeom prst="rect">
            <a:avLst/>
          </a:prstGeom>
          <a:noFill/>
        </p:spPr>
        <p:txBody>
          <a:bodyPr wrap="square" lIns="0" tIns="0" rIns="0" bIns="0" rtlCol="0">
            <a:spAutoFit/>
          </a:bodyPr>
          <a:lstStyle/>
          <a:p>
            <a:pPr marL="0">
              <a:lnSpc>
                <a:spcPct val="100000"/>
              </a:lnSpc>
            </a:pPr>
            <a:r>
              <a:rPr lang="en-US" altLang="zh-CN" sz="1800" spc="-5" dirty="0">
                <a:solidFill>
                  <a:srgbClr val="FEFEFE"/>
                </a:solidFill>
                <a:latin typeface="Times New Roman"/>
                <a:ea typeface="Times New Roman"/>
              </a:rPr>
              <a:t>2</a:t>
            </a:r>
            <a:r>
              <a:rPr lang="en-US" altLang="zh-CN" sz="1800" dirty="0">
                <a:solidFill>
                  <a:srgbClr val="FEFEFE"/>
                </a:solidFill>
                <a:latin typeface="Times New Roman"/>
                <a:ea typeface="Times New Roman"/>
              </a:rPr>
              <a:t>021/3/1</a:t>
            </a:r>
          </a:p>
        </p:txBody>
      </p:sp>
      <p:sp>
        <p:nvSpPr>
          <p:cNvPr id="3" name="Rectangle 2">
            <a:extLst>
              <a:ext uri="{FF2B5EF4-FFF2-40B4-BE49-F238E27FC236}">
                <a16:creationId xmlns:a16="http://schemas.microsoft.com/office/drawing/2014/main" id="{25EBD346-E2EB-4F97-AD51-7CF3AF631807}"/>
              </a:ext>
            </a:extLst>
          </p:cNvPr>
          <p:cNvSpPr/>
          <p:nvPr/>
        </p:nvSpPr>
        <p:spPr>
          <a:xfrm>
            <a:off x="876300" y="1685886"/>
            <a:ext cx="6096000" cy="523220"/>
          </a:xfrm>
          <a:prstGeom prst="rect">
            <a:avLst/>
          </a:prstGeom>
        </p:spPr>
        <p:txBody>
          <a:bodyPr>
            <a:spAutoFit/>
          </a:bodyPr>
          <a:lstStyle/>
          <a:p>
            <a:pPr marL="285750" indent="-285750">
              <a:buFont typeface="Wingdings" panose="05000000000000000000" pitchFamily="2" charset="2"/>
              <a:buChar char="Ø"/>
            </a:pPr>
            <a:r>
              <a:rPr lang="es-ES" sz="1400" dirty="0"/>
              <a:t>Los modelos de cinemática de vehículos suelen utilizar modelos de bicicletas, basándose en los siguientes supuestos:</a:t>
            </a:r>
            <a:endParaRPr lang="en-US" sz="1400" dirty="0"/>
          </a:p>
        </p:txBody>
      </p:sp>
      <p:sp>
        <p:nvSpPr>
          <p:cNvPr id="4" name="Rectangle 3">
            <a:extLst>
              <a:ext uri="{FF2B5EF4-FFF2-40B4-BE49-F238E27FC236}">
                <a16:creationId xmlns:a16="http://schemas.microsoft.com/office/drawing/2014/main" id="{A0657E39-6F78-47D0-8C72-14487F567828}"/>
              </a:ext>
            </a:extLst>
          </p:cNvPr>
          <p:cNvSpPr/>
          <p:nvPr/>
        </p:nvSpPr>
        <p:spPr>
          <a:xfrm>
            <a:off x="969264" y="2322489"/>
            <a:ext cx="6096000" cy="738664"/>
          </a:xfrm>
          <a:prstGeom prst="rect">
            <a:avLst/>
          </a:prstGeom>
        </p:spPr>
        <p:txBody>
          <a:bodyPr>
            <a:spAutoFit/>
          </a:bodyPr>
          <a:lstStyle/>
          <a:p>
            <a:r>
              <a:rPr lang="es-ES" sz="1400" dirty="0"/>
              <a:t>1) No se considera el movimiento del vehículo en dirección vertical (dirección del eje Z), es decir, se asume que el movimiento del vehículo es un movimiento en un plano bidimensional.</a:t>
            </a:r>
            <a:endParaRPr lang="en-US" sz="1400" dirty="0"/>
          </a:p>
        </p:txBody>
      </p:sp>
      <p:sp>
        <p:nvSpPr>
          <p:cNvPr id="5" name="Rectangle 4">
            <a:extLst>
              <a:ext uri="{FF2B5EF4-FFF2-40B4-BE49-F238E27FC236}">
                <a16:creationId xmlns:a16="http://schemas.microsoft.com/office/drawing/2014/main" id="{3F99C426-8842-4E8C-8C11-CEE1BCED6880}"/>
              </a:ext>
            </a:extLst>
          </p:cNvPr>
          <p:cNvSpPr/>
          <p:nvPr/>
        </p:nvSpPr>
        <p:spPr>
          <a:xfrm>
            <a:off x="969264" y="3092442"/>
            <a:ext cx="6096000" cy="1169551"/>
          </a:xfrm>
          <a:prstGeom prst="rect">
            <a:avLst/>
          </a:prstGeom>
        </p:spPr>
        <p:txBody>
          <a:bodyPr>
            <a:spAutoFit/>
          </a:bodyPr>
          <a:lstStyle/>
          <a:p>
            <a:r>
              <a:rPr lang="es-ES" sz="1400" dirty="0"/>
              <a:t>2) Suponga que las llantas izquierda y derecha del vehículo tienen el mismo ángulo de dirección y velocidad en cualquier momento; de esta manera, el movimiento de las llantas izquierda y derecha del vehículo se puede combinar en una llanta para describir.</a:t>
            </a:r>
          </a:p>
          <a:p>
            <a:endParaRPr lang="en-US" sz="1400" dirty="0"/>
          </a:p>
        </p:txBody>
      </p:sp>
      <p:sp>
        <p:nvSpPr>
          <p:cNvPr id="6" name="Rectangle 5">
            <a:extLst>
              <a:ext uri="{FF2B5EF4-FFF2-40B4-BE49-F238E27FC236}">
                <a16:creationId xmlns:a16="http://schemas.microsoft.com/office/drawing/2014/main" id="{798770EC-823C-433D-9988-184DFCFEA08D}"/>
              </a:ext>
            </a:extLst>
          </p:cNvPr>
          <p:cNvSpPr/>
          <p:nvPr/>
        </p:nvSpPr>
        <p:spPr>
          <a:xfrm>
            <a:off x="944033" y="4166179"/>
            <a:ext cx="6096000" cy="523220"/>
          </a:xfrm>
          <a:prstGeom prst="rect">
            <a:avLst/>
          </a:prstGeom>
        </p:spPr>
        <p:txBody>
          <a:bodyPr>
            <a:spAutoFit/>
          </a:bodyPr>
          <a:lstStyle/>
          <a:p>
            <a:r>
              <a:rPr lang="es-ES" sz="1400" dirty="0"/>
              <a:t> 3) Suponiendo que la velocidad del vehículo cambia lentamente, ignorando la transferencia de cargas de los ejes delantero y trasero.</a:t>
            </a:r>
            <a:endParaRPr lang="en-US" sz="1400" dirty="0"/>
          </a:p>
        </p:txBody>
      </p:sp>
      <p:sp>
        <p:nvSpPr>
          <p:cNvPr id="7" name="Rectangle 6">
            <a:extLst>
              <a:ext uri="{FF2B5EF4-FFF2-40B4-BE49-F238E27FC236}">
                <a16:creationId xmlns:a16="http://schemas.microsoft.com/office/drawing/2014/main" id="{C4444542-10C7-488C-B920-656741C12888}"/>
              </a:ext>
            </a:extLst>
          </p:cNvPr>
          <p:cNvSpPr/>
          <p:nvPr/>
        </p:nvSpPr>
        <p:spPr>
          <a:xfrm>
            <a:off x="914260" y="4706237"/>
            <a:ext cx="6096000" cy="523220"/>
          </a:xfrm>
          <a:prstGeom prst="rect">
            <a:avLst/>
          </a:prstGeom>
        </p:spPr>
        <p:txBody>
          <a:bodyPr>
            <a:spAutoFit/>
          </a:bodyPr>
          <a:lstStyle/>
          <a:p>
            <a:r>
              <a:rPr lang="es-ES" sz="1400" dirty="0"/>
              <a:t>4) Se asume que tanto la carrocería como el sistema de suspensión son sistemas rígidos.</a:t>
            </a:r>
            <a:endParaRPr lang="en-US" sz="1400" dirty="0"/>
          </a:p>
        </p:txBody>
      </p:sp>
      <p:sp>
        <p:nvSpPr>
          <p:cNvPr id="8" name="Rectangle 7">
            <a:extLst>
              <a:ext uri="{FF2B5EF4-FFF2-40B4-BE49-F238E27FC236}">
                <a16:creationId xmlns:a16="http://schemas.microsoft.com/office/drawing/2014/main" id="{E5C8644D-B814-4910-BF9D-2E4BE84CB406}"/>
              </a:ext>
            </a:extLst>
          </p:cNvPr>
          <p:cNvSpPr/>
          <p:nvPr/>
        </p:nvSpPr>
        <p:spPr>
          <a:xfrm>
            <a:off x="944033" y="5263133"/>
            <a:ext cx="6096000" cy="523220"/>
          </a:xfrm>
          <a:prstGeom prst="rect">
            <a:avLst/>
          </a:prstGeom>
        </p:spPr>
        <p:txBody>
          <a:bodyPr>
            <a:spAutoFit/>
          </a:bodyPr>
          <a:lstStyle/>
          <a:p>
            <a:r>
              <a:rPr lang="es-ES" sz="1400" dirty="0"/>
              <a:t>5) Suponiendo que el movimiento y la dirección del vehículo son impulsados ​​por las ruedas delanteras (solo ruedas delanteras)</a:t>
            </a:r>
            <a:endParaRPr lang="en-US" sz="1400" dirty="0"/>
          </a:p>
        </p:txBody>
      </p:sp>
      <p:pic>
        <p:nvPicPr>
          <p:cNvPr id="9" name="Picture 8">
            <a:extLst>
              <a:ext uri="{FF2B5EF4-FFF2-40B4-BE49-F238E27FC236}">
                <a16:creationId xmlns:a16="http://schemas.microsoft.com/office/drawing/2014/main" id="{FCE75EB2-C83E-4293-94B9-A8A1246A6CD6}"/>
              </a:ext>
            </a:extLst>
          </p:cNvPr>
          <p:cNvPicPr>
            <a:picLocks noChangeAspect="1"/>
          </p:cNvPicPr>
          <p:nvPr/>
        </p:nvPicPr>
        <p:blipFill>
          <a:blip r:embed="rId2"/>
          <a:stretch>
            <a:fillRect/>
          </a:stretch>
        </p:blipFill>
        <p:spPr>
          <a:xfrm>
            <a:off x="7480300" y="1993901"/>
            <a:ext cx="4409435" cy="393276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5"/>
          <p:cNvSpPr txBox="1"/>
          <p:nvPr/>
        </p:nvSpPr>
        <p:spPr>
          <a:xfrm>
            <a:off x="304494" y="138053"/>
            <a:ext cx="10795419" cy="430887"/>
          </a:xfrm>
          <a:prstGeom prst="rect">
            <a:avLst/>
          </a:prstGeom>
          <a:noFill/>
        </p:spPr>
        <p:txBody>
          <a:bodyPr wrap="square" lIns="0" tIns="0" rIns="0" bIns="0" rtlCol="0">
            <a:spAutoFit/>
          </a:bodyPr>
          <a:lstStyle/>
          <a:p>
            <a:pPr>
              <a:tabLst>
                <a:tab pos="533704" algn="l"/>
              </a:tabLst>
            </a:pPr>
            <a:r>
              <a:rPr lang="en-US" altLang="zh-CN" sz="2800" spc="-5" dirty="0">
                <a:solidFill>
                  <a:srgbClr val="FEFEFE"/>
                </a:solidFill>
                <a:latin typeface="Times New Roman"/>
                <a:ea typeface="Times New Roman"/>
              </a:rPr>
              <a:t>4	</a:t>
            </a:r>
            <a:r>
              <a:rPr lang="es-ES" altLang="zh-CN" sz="2400" spc="-5" dirty="0">
                <a:solidFill>
                  <a:schemeClr val="tx2">
                    <a:lumMod val="50000"/>
                  </a:schemeClr>
                </a:solidFill>
                <a:latin typeface="Times New Roman"/>
                <a:ea typeface="Times New Roman"/>
              </a:rPr>
              <a:t> </a:t>
            </a:r>
            <a:r>
              <a:rPr lang="es-ES" altLang="zh-CN" sz="2000" spc="-5" dirty="0">
                <a:solidFill>
                  <a:schemeClr val="tx2">
                    <a:lumMod val="50000"/>
                  </a:schemeClr>
                </a:solidFill>
                <a:latin typeface="Times New Roman"/>
                <a:ea typeface="Times New Roman"/>
              </a:rPr>
              <a:t>Algoritmo de control de seguimiento de trayectoria-modelo de dinámica y cinemática del vehículo</a:t>
            </a:r>
            <a:endParaRPr lang="zh-CN" altLang="en-US" sz="2400" b="1" spc="-15" dirty="0">
              <a:solidFill>
                <a:srgbClr val="004C9F"/>
              </a:solidFill>
              <a:latin typeface="宋体"/>
              <a:ea typeface="宋体"/>
            </a:endParaRPr>
          </a:p>
        </p:txBody>
      </p:sp>
      <p:sp>
        <p:nvSpPr>
          <p:cNvPr id="37" name="TextBox 37"/>
          <p:cNvSpPr txBox="1"/>
          <p:nvPr/>
        </p:nvSpPr>
        <p:spPr>
          <a:xfrm>
            <a:off x="7557662" y="2395256"/>
            <a:ext cx="205327" cy="411480"/>
          </a:xfrm>
          <a:prstGeom prst="rect">
            <a:avLst/>
          </a:prstGeom>
          <a:noFill/>
        </p:spPr>
        <p:txBody>
          <a:bodyPr wrap="square" lIns="0" tIns="0" rIns="0" bIns="0" rtlCol="0">
            <a:spAutoFit/>
          </a:bodyPr>
          <a:lstStyle/>
          <a:p>
            <a:pPr marL="0">
              <a:lnSpc>
                <a:spcPct val="100000"/>
              </a:lnSpc>
            </a:pPr>
            <a:r>
              <a:rPr lang="en-US" altLang="zh-CN" sz="2700" i="1" spc="5" dirty="0">
                <a:solidFill>
                  <a:srgbClr val="000000"/>
                </a:solidFill>
                <a:latin typeface="Times New Roman"/>
                <a:ea typeface="Times New Roman"/>
              </a:rPr>
              <a:t>Y</a:t>
            </a:r>
          </a:p>
        </p:txBody>
      </p:sp>
      <p:sp>
        <p:nvSpPr>
          <p:cNvPr id="38" name="TextBox 38"/>
          <p:cNvSpPr txBox="1"/>
          <p:nvPr/>
        </p:nvSpPr>
        <p:spPr>
          <a:xfrm>
            <a:off x="7853409" y="3564171"/>
            <a:ext cx="126708" cy="556578"/>
          </a:xfrm>
          <a:prstGeom prst="rect">
            <a:avLst/>
          </a:prstGeom>
          <a:noFill/>
        </p:spPr>
        <p:txBody>
          <a:bodyPr wrap="square" lIns="0" tIns="0" rIns="0" bIns="0" rtlCol="0">
            <a:spAutoFit/>
          </a:bodyPr>
          <a:lstStyle/>
          <a:p>
            <a:pPr marL="0">
              <a:lnSpc>
                <a:spcPts val="4379"/>
              </a:lnSpc>
            </a:pPr>
            <a:r>
              <a:rPr lang="en-US" altLang="zh-CN" sz="3550" spc="-295" dirty="0">
                <a:solidFill>
                  <a:srgbClr val="000000"/>
                </a:solidFill>
                <a:latin typeface="Symbol"/>
                <a:ea typeface="Symbol"/>
              </a:rPr>
              <a:t></a:t>
            </a:r>
          </a:p>
        </p:txBody>
      </p:sp>
      <p:sp>
        <p:nvSpPr>
          <p:cNvPr id="39" name="TextBox 39"/>
          <p:cNvSpPr txBox="1"/>
          <p:nvPr/>
        </p:nvSpPr>
        <p:spPr>
          <a:xfrm>
            <a:off x="8012703" y="3670411"/>
            <a:ext cx="477943" cy="411480"/>
          </a:xfrm>
          <a:prstGeom prst="rect">
            <a:avLst/>
          </a:prstGeom>
          <a:noFill/>
        </p:spPr>
        <p:txBody>
          <a:bodyPr wrap="square" lIns="0" tIns="0" rIns="0" bIns="0" rtlCol="0">
            <a:spAutoFit/>
          </a:bodyPr>
          <a:lstStyle/>
          <a:p>
            <a:pPr marL="0">
              <a:lnSpc>
                <a:spcPct val="100000"/>
              </a:lnSpc>
            </a:pPr>
            <a:r>
              <a:rPr lang="en-US" altLang="zh-CN" sz="2700" i="1" spc="5" dirty="0">
                <a:solidFill>
                  <a:srgbClr val="000000"/>
                </a:solidFill>
                <a:latin typeface="Times New Roman"/>
                <a:ea typeface="Times New Roman"/>
              </a:rPr>
              <a:t>x</a:t>
            </a:r>
            <a:r>
              <a:rPr lang="en-US" altLang="zh-CN" sz="2700" spc="5" dirty="0">
                <a:solidFill>
                  <a:srgbClr val="000000"/>
                </a:solidFill>
                <a:latin typeface="Times New Roman"/>
                <a:ea typeface="Times New Roman"/>
              </a:rPr>
              <a:t>,</a:t>
            </a:r>
            <a:r>
              <a:rPr lang="en-US" altLang="zh-CN" sz="2700" spc="-144" dirty="0">
                <a:solidFill>
                  <a:srgbClr val="000000"/>
                </a:solidFill>
                <a:latin typeface="Times New Roman"/>
                <a:cs typeface="Times New Roman"/>
              </a:rPr>
              <a:t> </a:t>
            </a:r>
            <a:r>
              <a:rPr lang="en-US" altLang="zh-CN" sz="2700" i="1" spc="10" dirty="0">
                <a:solidFill>
                  <a:srgbClr val="000000"/>
                </a:solidFill>
                <a:latin typeface="Times New Roman"/>
                <a:ea typeface="Times New Roman"/>
              </a:rPr>
              <a:t>y</a:t>
            </a:r>
          </a:p>
        </p:txBody>
      </p:sp>
      <p:sp>
        <p:nvSpPr>
          <p:cNvPr id="40" name="TextBox 40"/>
          <p:cNvSpPr txBox="1"/>
          <p:nvPr/>
        </p:nvSpPr>
        <p:spPr>
          <a:xfrm>
            <a:off x="8510429" y="3564171"/>
            <a:ext cx="126708" cy="556578"/>
          </a:xfrm>
          <a:prstGeom prst="rect">
            <a:avLst/>
          </a:prstGeom>
          <a:noFill/>
        </p:spPr>
        <p:txBody>
          <a:bodyPr wrap="square" lIns="0" tIns="0" rIns="0" bIns="0" rtlCol="0">
            <a:spAutoFit/>
          </a:bodyPr>
          <a:lstStyle/>
          <a:p>
            <a:pPr marL="0">
              <a:lnSpc>
                <a:spcPts val="4379"/>
              </a:lnSpc>
            </a:pPr>
            <a:r>
              <a:rPr lang="en-US" altLang="zh-CN" sz="3550" spc="-295" dirty="0">
                <a:solidFill>
                  <a:srgbClr val="000000"/>
                </a:solidFill>
                <a:latin typeface="Symbol"/>
                <a:ea typeface="Symbol"/>
              </a:rPr>
              <a:t></a:t>
            </a:r>
          </a:p>
        </p:txBody>
      </p:sp>
      <p:sp>
        <p:nvSpPr>
          <p:cNvPr id="41" name="TextBox 41"/>
          <p:cNvSpPr txBox="1"/>
          <p:nvPr/>
        </p:nvSpPr>
        <p:spPr>
          <a:xfrm>
            <a:off x="9688545" y="3784032"/>
            <a:ext cx="166628" cy="419100"/>
          </a:xfrm>
          <a:prstGeom prst="rect">
            <a:avLst/>
          </a:prstGeom>
          <a:noFill/>
        </p:spPr>
        <p:txBody>
          <a:bodyPr wrap="square" lIns="0" tIns="0" rIns="0" bIns="0" rtlCol="0">
            <a:spAutoFit/>
          </a:bodyPr>
          <a:lstStyle/>
          <a:p>
            <a:pPr marL="0">
              <a:lnSpc>
                <a:spcPct val="100000"/>
              </a:lnSpc>
            </a:pPr>
            <a:r>
              <a:rPr lang="en-US" altLang="zh-CN" sz="2750" i="1" spc="-20" dirty="0">
                <a:solidFill>
                  <a:srgbClr val="000000"/>
                </a:solidFill>
                <a:latin typeface="Times New Roman"/>
                <a:ea typeface="Times New Roman"/>
              </a:rPr>
              <a:t>v</a:t>
            </a:r>
          </a:p>
        </p:txBody>
      </p:sp>
      <p:sp>
        <p:nvSpPr>
          <p:cNvPr id="42" name="TextBox 42"/>
          <p:cNvSpPr txBox="1"/>
          <p:nvPr/>
        </p:nvSpPr>
        <p:spPr>
          <a:xfrm>
            <a:off x="10007176" y="4050377"/>
            <a:ext cx="108904" cy="411480"/>
          </a:xfrm>
          <a:prstGeom prst="rect">
            <a:avLst/>
          </a:prstGeom>
          <a:noFill/>
        </p:spPr>
        <p:txBody>
          <a:bodyPr wrap="square" lIns="0" tIns="0" rIns="0" bIns="0" rtlCol="0">
            <a:spAutoFit/>
          </a:bodyPr>
          <a:lstStyle/>
          <a:p>
            <a:pPr marL="0">
              <a:lnSpc>
                <a:spcPct val="100000"/>
              </a:lnSpc>
            </a:pPr>
            <a:r>
              <a:rPr lang="en-US" altLang="zh-CN" sz="2700" i="1" spc="-5" dirty="0">
                <a:solidFill>
                  <a:srgbClr val="000000"/>
                </a:solidFill>
                <a:latin typeface="Times New Roman"/>
                <a:ea typeface="Times New Roman"/>
              </a:rPr>
              <a:t>l</a:t>
            </a:r>
          </a:p>
        </p:txBody>
      </p:sp>
      <p:sp>
        <p:nvSpPr>
          <p:cNvPr id="43" name="TextBox 43"/>
          <p:cNvSpPr txBox="1"/>
          <p:nvPr/>
        </p:nvSpPr>
        <p:spPr>
          <a:xfrm>
            <a:off x="10834901" y="3078827"/>
            <a:ext cx="325591" cy="424851"/>
          </a:xfrm>
          <a:prstGeom prst="rect">
            <a:avLst/>
          </a:prstGeom>
          <a:noFill/>
        </p:spPr>
        <p:txBody>
          <a:bodyPr wrap="square" lIns="0" tIns="0" rIns="0" bIns="0" rtlCol="0">
            <a:spAutoFit/>
          </a:bodyPr>
          <a:lstStyle/>
          <a:p>
            <a:pPr marL="0">
              <a:lnSpc>
                <a:spcPts val="3345"/>
              </a:lnSpc>
            </a:pPr>
            <a:r>
              <a:rPr lang="en-US" altLang="zh-CN" sz="2750" spc="1089" dirty="0">
                <a:solidFill>
                  <a:srgbClr val="000000"/>
                </a:solidFill>
                <a:latin typeface="Symbol"/>
                <a:ea typeface="Symbol"/>
              </a:rPr>
              <a:t></a:t>
            </a:r>
          </a:p>
        </p:txBody>
      </p:sp>
      <p:sp>
        <p:nvSpPr>
          <p:cNvPr id="60" name="TextBox 60"/>
          <p:cNvSpPr txBox="1"/>
          <p:nvPr/>
        </p:nvSpPr>
        <p:spPr>
          <a:xfrm>
            <a:off x="8584676" y="4833041"/>
            <a:ext cx="477659" cy="424851"/>
          </a:xfrm>
          <a:prstGeom prst="rect">
            <a:avLst/>
          </a:prstGeom>
          <a:noFill/>
        </p:spPr>
        <p:txBody>
          <a:bodyPr wrap="square" lIns="0" tIns="0" rIns="0" bIns="0" rtlCol="0">
            <a:spAutoFit/>
          </a:bodyPr>
          <a:lstStyle/>
          <a:p>
            <a:pPr marL="0">
              <a:lnSpc>
                <a:spcPts val="3345"/>
              </a:lnSpc>
            </a:pPr>
            <a:r>
              <a:rPr lang="en-US" altLang="zh-CN" sz="2750" spc="1089" dirty="0">
                <a:solidFill>
                  <a:srgbClr val="000000"/>
                </a:solidFill>
                <a:latin typeface="Symbol"/>
                <a:ea typeface="Symbol"/>
              </a:rPr>
              <a:t></a:t>
            </a:r>
          </a:p>
        </p:txBody>
      </p:sp>
      <p:sp>
        <p:nvSpPr>
          <p:cNvPr id="61" name="TextBox 61"/>
          <p:cNvSpPr txBox="1"/>
          <p:nvPr/>
        </p:nvSpPr>
        <p:spPr>
          <a:xfrm>
            <a:off x="10909032" y="4879437"/>
            <a:ext cx="338564" cy="411480"/>
          </a:xfrm>
          <a:prstGeom prst="rect">
            <a:avLst/>
          </a:prstGeom>
          <a:noFill/>
        </p:spPr>
        <p:txBody>
          <a:bodyPr wrap="square" lIns="0" tIns="0" rIns="0" bIns="0" rtlCol="0">
            <a:spAutoFit/>
          </a:bodyPr>
          <a:lstStyle/>
          <a:p>
            <a:pPr marL="0">
              <a:lnSpc>
                <a:spcPct val="100000"/>
              </a:lnSpc>
            </a:pPr>
            <a:r>
              <a:rPr lang="en-US" altLang="zh-CN" sz="2700" i="1" spc="5" dirty="0">
                <a:solidFill>
                  <a:srgbClr val="000000"/>
                </a:solidFill>
                <a:latin typeface="Times New Roman"/>
                <a:ea typeface="Times New Roman"/>
              </a:rPr>
              <a:t>X</a:t>
            </a:r>
          </a:p>
        </p:txBody>
      </p:sp>
      <p:sp>
        <p:nvSpPr>
          <p:cNvPr id="80" name="TextBox 80"/>
          <p:cNvSpPr txBox="1"/>
          <p:nvPr/>
        </p:nvSpPr>
        <p:spPr>
          <a:xfrm>
            <a:off x="10882883" y="6570980"/>
            <a:ext cx="940581" cy="274320"/>
          </a:xfrm>
          <a:prstGeom prst="rect">
            <a:avLst/>
          </a:prstGeom>
          <a:noFill/>
        </p:spPr>
        <p:txBody>
          <a:bodyPr wrap="square" lIns="0" tIns="0" rIns="0" bIns="0" rtlCol="0">
            <a:spAutoFit/>
          </a:bodyPr>
          <a:lstStyle/>
          <a:p>
            <a:pPr marL="0">
              <a:lnSpc>
                <a:spcPct val="100000"/>
              </a:lnSpc>
            </a:pPr>
            <a:r>
              <a:rPr lang="en-US" altLang="zh-CN" sz="1800" spc="-5" dirty="0">
                <a:solidFill>
                  <a:srgbClr val="FEFEFE"/>
                </a:solidFill>
                <a:latin typeface="Times New Roman"/>
                <a:ea typeface="Times New Roman"/>
              </a:rPr>
              <a:t>2</a:t>
            </a:r>
            <a:r>
              <a:rPr lang="en-US" altLang="zh-CN" sz="1800" dirty="0">
                <a:solidFill>
                  <a:srgbClr val="FEFEFE"/>
                </a:solidFill>
                <a:latin typeface="Times New Roman"/>
                <a:ea typeface="Times New Roman"/>
              </a:rPr>
              <a:t>021/3/1</a:t>
            </a:r>
          </a:p>
        </p:txBody>
      </p:sp>
      <p:sp>
        <p:nvSpPr>
          <p:cNvPr id="3" name="Rectangle 2">
            <a:extLst>
              <a:ext uri="{FF2B5EF4-FFF2-40B4-BE49-F238E27FC236}">
                <a16:creationId xmlns:a16="http://schemas.microsoft.com/office/drawing/2014/main" id="{5A45AF71-C166-4C62-94D9-111EE4CD6781}"/>
              </a:ext>
            </a:extLst>
          </p:cNvPr>
          <p:cNvSpPr/>
          <p:nvPr/>
        </p:nvSpPr>
        <p:spPr>
          <a:xfrm>
            <a:off x="823153" y="972062"/>
            <a:ext cx="3777188" cy="369332"/>
          </a:xfrm>
          <a:prstGeom prst="rect">
            <a:avLst/>
          </a:prstGeom>
        </p:spPr>
        <p:txBody>
          <a:bodyPr wrap="none">
            <a:spAutoFit/>
          </a:bodyPr>
          <a:lstStyle/>
          <a:p>
            <a:r>
              <a:rPr lang="es-ES" dirty="0"/>
              <a:t>Ecuación de la cinemática del vehículo</a:t>
            </a:r>
            <a:endParaRPr lang="en-US" dirty="0"/>
          </a:p>
        </p:txBody>
      </p:sp>
      <p:sp>
        <p:nvSpPr>
          <p:cNvPr id="4" name="Rectangle 3">
            <a:extLst>
              <a:ext uri="{FF2B5EF4-FFF2-40B4-BE49-F238E27FC236}">
                <a16:creationId xmlns:a16="http://schemas.microsoft.com/office/drawing/2014/main" id="{855719C0-CD1C-4296-9412-CD2163A290F3}"/>
              </a:ext>
            </a:extLst>
          </p:cNvPr>
          <p:cNvSpPr/>
          <p:nvPr/>
        </p:nvSpPr>
        <p:spPr>
          <a:xfrm>
            <a:off x="468544" y="3026812"/>
            <a:ext cx="6096000" cy="1200329"/>
          </a:xfrm>
          <a:prstGeom prst="rect">
            <a:avLst/>
          </a:prstGeom>
        </p:spPr>
        <p:txBody>
          <a:bodyPr>
            <a:spAutoFit/>
          </a:bodyPr>
          <a:lstStyle/>
          <a:p>
            <a:r>
              <a:rPr lang="es-ES" dirty="0"/>
              <a:t>Si la cantidad de estado se selecciona como                   y la cantidad de control es             , entonces cualquier punto de referencia de la trayectoria de referencia se expresa por r, y la fórmula anterior puede ser reescrito como:</a:t>
            </a:r>
            <a:endParaRPr lang="en-US" dirty="0"/>
          </a:p>
        </p:txBody>
      </p:sp>
      <p:sp>
        <p:nvSpPr>
          <p:cNvPr id="5" name="Rectangle 4">
            <a:extLst>
              <a:ext uri="{FF2B5EF4-FFF2-40B4-BE49-F238E27FC236}">
                <a16:creationId xmlns:a16="http://schemas.microsoft.com/office/drawing/2014/main" id="{440A3585-C090-4A5B-A78C-B44604D840B2}"/>
              </a:ext>
            </a:extLst>
          </p:cNvPr>
          <p:cNvSpPr/>
          <p:nvPr/>
        </p:nvSpPr>
        <p:spPr>
          <a:xfrm>
            <a:off x="504661" y="4843068"/>
            <a:ext cx="6096000" cy="923330"/>
          </a:xfrm>
          <a:prstGeom prst="rect">
            <a:avLst/>
          </a:prstGeom>
        </p:spPr>
        <p:txBody>
          <a:bodyPr>
            <a:spAutoFit/>
          </a:bodyPr>
          <a:lstStyle/>
          <a:p>
            <a:r>
              <a:rPr lang="es-ES" dirty="0"/>
              <a:t>La fórmula anterior se amplía mediante series de Taylor en el punto de referencia y se ignoran los términos de orden superior.</a:t>
            </a:r>
            <a:endParaRPr lang="en-US" dirty="0"/>
          </a:p>
        </p:txBody>
      </p:sp>
      <p:pic>
        <p:nvPicPr>
          <p:cNvPr id="6" name="Picture 5">
            <a:extLst>
              <a:ext uri="{FF2B5EF4-FFF2-40B4-BE49-F238E27FC236}">
                <a16:creationId xmlns:a16="http://schemas.microsoft.com/office/drawing/2014/main" id="{36714AD0-0AF2-42CF-9EF5-B871ABD7E610}"/>
              </a:ext>
            </a:extLst>
          </p:cNvPr>
          <p:cNvPicPr>
            <a:picLocks noChangeAspect="1"/>
          </p:cNvPicPr>
          <p:nvPr/>
        </p:nvPicPr>
        <p:blipFill>
          <a:blip r:embed="rId2"/>
          <a:stretch>
            <a:fillRect/>
          </a:stretch>
        </p:blipFill>
        <p:spPr>
          <a:xfrm>
            <a:off x="823153" y="1435299"/>
            <a:ext cx="4115157" cy="1569856"/>
          </a:xfrm>
          <a:prstGeom prst="rect">
            <a:avLst/>
          </a:prstGeom>
        </p:spPr>
      </p:pic>
      <p:pic>
        <p:nvPicPr>
          <p:cNvPr id="7" name="Picture 6">
            <a:extLst>
              <a:ext uri="{FF2B5EF4-FFF2-40B4-BE49-F238E27FC236}">
                <a16:creationId xmlns:a16="http://schemas.microsoft.com/office/drawing/2014/main" id="{1E7389C8-02BD-468C-B9B6-C648D216ACD5}"/>
              </a:ext>
            </a:extLst>
          </p:cNvPr>
          <p:cNvPicPr>
            <a:picLocks noChangeAspect="1"/>
          </p:cNvPicPr>
          <p:nvPr/>
        </p:nvPicPr>
        <p:blipFill>
          <a:blip r:embed="rId3"/>
          <a:stretch>
            <a:fillRect/>
          </a:stretch>
        </p:blipFill>
        <p:spPr>
          <a:xfrm>
            <a:off x="4735511" y="3142426"/>
            <a:ext cx="743014" cy="198137"/>
          </a:xfrm>
          <a:prstGeom prst="rect">
            <a:avLst/>
          </a:prstGeom>
        </p:spPr>
      </p:pic>
      <p:pic>
        <p:nvPicPr>
          <p:cNvPr id="8" name="Picture 7">
            <a:extLst>
              <a:ext uri="{FF2B5EF4-FFF2-40B4-BE49-F238E27FC236}">
                <a16:creationId xmlns:a16="http://schemas.microsoft.com/office/drawing/2014/main" id="{8871B5EA-DF11-4EC4-ADE8-BE4642074219}"/>
              </a:ext>
            </a:extLst>
          </p:cNvPr>
          <p:cNvPicPr>
            <a:picLocks noChangeAspect="1"/>
          </p:cNvPicPr>
          <p:nvPr/>
        </p:nvPicPr>
        <p:blipFill>
          <a:blip r:embed="rId4"/>
          <a:stretch>
            <a:fillRect/>
          </a:stretch>
        </p:blipFill>
        <p:spPr>
          <a:xfrm>
            <a:off x="2719904" y="3374469"/>
            <a:ext cx="598222" cy="217189"/>
          </a:xfrm>
          <a:prstGeom prst="rect">
            <a:avLst/>
          </a:prstGeom>
        </p:spPr>
      </p:pic>
      <p:pic>
        <p:nvPicPr>
          <p:cNvPr id="9" name="Picture 8">
            <a:extLst>
              <a:ext uri="{FF2B5EF4-FFF2-40B4-BE49-F238E27FC236}">
                <a16:creationId xmlns:a16="http://schemas.microsoft.com/office/drawing/2014/main" id="{0AB6E073-B63A-4A75-BFEF-F8D81ED8BD2B}"/>
              </a:ext>
            </a:extLst>
          </p:cNvPr>
          <p:cNvPicPr>
            <a:picLocks noChangeAspect="1"/>
          </p:cNvPicPr>
          <p:nvPr/>
        </p:nvPicPr>
        <p:blipFill>
          <a:blip r:embed="rId5"/>
          <a:stretch>
            <a:fillRect/>
          </a:stretch>
        </p:blipFill>
        <p:spPr>
          <a:xfrm>
            <a:off x="1052793" y="4323079"/>
            <a:ext cx="3553985" cy="502964"/>
          </a:xfrm>
          <a:prstGeom prst="rect">
            <a:avLst/>
          </a:prstGeom>
        </p:spPr>
      </p:pic>
      <p:pic>
        <p:nvPicPr>
          <p:cNvPr id="10" name="Picture 9">
            <a:extLst>
              <a:ext uri="{FF2B5EF4-FFF2-40B4-BE49-F238E27FC236}">
                <a16:creationId xmlns:a16="http://schemas.microsoft.com/office/drawing/2014/main" id="{FE2E143B-9BBC-47FE-904B-F6CD6953E129}"/>
              </a:ext>
            </a:extLst>
          </p:cNvPr>
          <p:cNvPicPr>
            <a:picLocks noChangeAspect="1"/>
          </p:cNvPicPr>
          <p:nvPr/>
        </p:nvPicPr>
        <p:blipFill>
          <a:blip r:embed="rId6"/>
          <a:stretch>
            <a:fillRect/>
          </a:stretch>
        </p:blipFill>
        <p:spPr>
          <a:xfrm>
            <a:off x="772383" y="5783423"/>
            <a:ext cx="4610500" cy="800169"/>
          </a:xfrm>
          <a:prstGeom prst="rect">
            <a:avLst/>
          </a:prstGeom>
        </p:spPr>
      </p:pic>
      <p:pic>
        <p:nvPicPr>
          <p:cNvPr id="11" name="Picture 10">
            <a:extLst>
              <a:ext uri="{FF2B5EF4-FFF2-40B4-BE49-F238E27FC236}">
                <a16:creationId xmlns:a16="http://schemas.microsoft.com/office/drawing/2014/main" id="{AE57EDBF-F147-4488-8F24-C617F49015BA}"/>
              </a:ext>
            </a:extLst>
          </p:cNvPr>
          <p:cNvPicPr>
            <a:picLocks noChangeAspect="1"/>
          </p:cNvPicPr>
          <p:nvPr/>
        </p:nvPicPr>
        <p:blipFill>
          <a:blip r:embed="rId7"/>
          <a:stretch>
            <a:fillRect/>
          </a:stretch>
        </p:blipFill>
        <p:spPr>
          <a:xfrm>
            <a:off x="6773334" y="1567083"/>
            <a:ext cx="4721952" cy="434688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3"/>
          <p:cNvSpPr txBox="1"/>
          <p:nvPr/>
        </p:nvSpPr>
        <p:spPr>
          <a:xfrm>
            <a:off x="304495" y="138053"/>
            <a:ext cx="10820022" cy="800219"/>
          </a:xfrm>
          <a:prstGeom prst="rect">
            <a:avLst/>
          </a:prstGeom>
          <a:noFill/>
        </p:spPr>
        <p:txBody>
          <a:bodyPr wrap="square" lIns="0" tIns="0" rIns="0" bIns="0" rtlCol="0">
            <a:spAutoFit/>
          </a:bodyPr>
          <a:lstStyle/>
          <a:p>
            <a:pPr>
              <a:tabLst>
                <a:tab pos="533704" algn="l"/>
              </a:tabLst>
            </a:pPr>
            <a:r>
              <a:rPr lang="en-US" altLang="zh-CN" sz="2800" spc="-5" dirty="0">
                <a:solidFill>
                  <a:srgbClr val="FEFEFE"/>
                </a:solidFill>
                <a:latin typeface="Times New Roman"/>
                <a:ea typeface="Times New Roman"/>
              </a:rPr>
              <a:t>4	</a:t>
            </a:r>
            <a:r>
              <a:rPr lang="es-ES" altLang="zh-CN" sz="2400" spc="-5" dirty="0">
                <a:solidFill>
                  <a:schemeClr val="tx2">
                    <a:lumMod val="50000"/>
                  </a:schemeClr>
                </a:solidFill>
                <a:latin typeface="Times New Roman"/>
                <a:ea typeface="Times New Roman"/>
              </a:rPr>
              <a:t> Algoritmo de control de seguimiento de trayectoria-modelo de dinámica y cinemática del vehículo</a:t>
            </a:r>
            <a:endParaRPr lang="zh-CN" altLang="en-US" sz="2400" b="1" spc="-15" dirty="0">
              <a:solidFill>
                <a:srgbClr val="004C9F"/>
              </a:solidFill>
              <a:latin typeface="宋体"/>
              <a:ea typeface="宋体"/>
            </a:endParaRPr>
          </a:p>
        </p:txBody>
      </p:sp>
      <p:sp>
        <p:nvSpPr>
          <p:cNvPr id="92" name="TextBox 92"/>
          <p:cNvSpPr txBox="1"/>
          <p:nvPr/>
        </p:nvSpPr>
        <p:spPr>
          <a:xfrm>
            <a:off x="7557662" y="2395256"/>
            <a:ext cx="319627" cy="411480"/>
          </a:xfrm>
          <a:prstGeom prst="rect">
            <a:avLst/>
          </a:prstGeom>
          <a:noFill/>
        </p:spPr>
        <p:txBody>
          <a:bodyPr wrap="square" lIns="0" tIns="0" rIns="0" bIns="0" rtlCol="0">
            <a:spAutoFit/>
          </a:bodyPr>
          <a:lstStyle/>
          <a:p>
            <a:pPr marL="0">
              <a:lnSpc>
                <a:spcPct val="100000"/>
              </a:lnSpc>
            </a:pPr>
            <a:r>
              <a:rPr lang="en-US" altLang="zh-CN" sz="2700" i="1" spc="5" dirty="0">
                <a:solidFill>
                  <a:srgbClr val="000000"/>
                </a:solidFill>
                <a:latin typeface="Times New Roman"/>
                <a:ea typeface="Times New Roman"/>
              </a:rPr>
              <a:t>Y</a:t>
            </a:r>
          </a:p>
        </p:txBody>
      </p:sp>
      <p:sp>
        <p:nvSpPr>
          <p:cNvPr id="93" name="TextBox 93"/>
          <p:cNvSpPr txBox="1"/>
          <p:nvPr/>
        </p:nvSpPr>
        <p:spPr>
          <a:xfrm>
            <a:off x="7853409" y="3564171"/>
            <a:ext cx="126708" cy="556578"/>
          </a:xfrm>
          <a:prstGeom prst="rect">
            <a:avLst/>
          </a:prstGeom>
          <a:noFill/>
        </p:spPr>
        <p:txBody>
          <a:bodyPr wrap="square" lIns="0" tIns="0" rIns="0" bIns="0" rtlCol="0">
            <a:spAutoFit/>
          </a:bodyPr>
          <a:lstStyle/>
          <a:p>
            <a:pPr marL="0">
              <a:lnSpc>
                <a:spcPts val="4379"/>
              </a:lnSpc>
            </a:pPr>
            <a:r>
              <a:rPr lang="en-US" altLang="zh-CN" sz="3550" spc="-295" dirty="0">
                <a:solidFill>
                  <a:srgbClr val="000000"/>
                </a:solidFill>
                <a:latin typeface="Symbol"/>
                <a:ea typeface="Symbol"/>
              </a:rPr>
              <a:t></a:t>
            </a:r>
          </a:p>
        </p:txBody>
      </p:sp>
      <p:sp>
        <p:nvSpPr>
          <p:cNvPr id="94" name="TextBox 94"/>
          <p:cNvSpPr txBox="1"/>
          <p:nvPr/>
        </p:nvSpPr>
        <p:spPr>
          <a:xfrm>
            <a:off x="8012703" y="3670411"/>
            <a:ext cx="477943" cy="411480"/>
          </a:xfrm>
          <a:prstGeom prst="rect">
            <a:avLst/>
          </a:prstGeom>
          <a:noFill/>
        </p:spPr>
        <p:txBody>
          <a:bodyPr wrap="square" lIns="0" tIns="0" rIns="0" bIns="0" rtlCol="0">
            <a:spAutoFit/>
          </a:bodyPr>
          <a:lstStyle/>
          <a:p>
            <a:pPr marL="0">
              <a:lnSpc>
                <a:spcPct val="100000"/>
              </a:lnSpc>
            </a:pPr>
            <a:r>
              <a:rPr lang="en-US" altLang="zh-CN" sz="2700" i="1" spc="5" dirty="0">
                <a:solidFill>
                  <a:srgbClr val="000000"/>
                </a:solidFill>
                <a:latin typeface="Times New Roman"/>
                <a:ea typeface="Times New Roman"/>
              </a:rPr>
              <a:t>x</a:t>
            </a:r>
            <a:r>
              <a:rPr lang="en-US" altLang="zh-CN" sz="2700" spc="5" dirty="0">
                <a:solidFill>
                  <a:srgbClr val="000000"/>
                </a:solidFill>
                <a:latin typeface="Times New Roman"/>
                <a:ea typeface="Times New Roman"/>
              </a:rPr>
              <a:t>,</a:t>
            </a:r>
            <a:r>
              <a:rPr lang="en-US" altLang="zh-CN" sz="2700" spc="-144" dirty="0">
                <a:solidFill>
                  <a:srgbClr val="000000"/>
                </a:solidFill>
                <a:latin typeface="Times New Roman"/>
                <a:cs typeface="Times New Roman"/>
              </a:rPr>
              <a:t> </a:t>
            </a:r>
            <a:r>
              <a:rPr lang="en-US" altLang="zh-CN" sz="2700" i="1" spc="10" dirty="0">
                <a:solidFill>
                  <a:srgbClr val="000000"/>
                </a:solidFill>
                <a:latin typeface="Times New Roman"/>
                <a:ea typeface="Times New Roman"/>
              </a:rPr>
              <a:t>y</a:t>
            </a:r>
          </a:p>
        </p:txBody>
      </p:sp>
      <p:sp>
        <p:nvSpPr>
          <p:cNvPr id="95" name="TextBox 95"/>
          <p:cNvSpPr txBox="1"/>
          <p:nvPr/>
        </p:nvSpPr>
        <p:spPr>
          <a:xfrm>
            <a:off x="8510429" y="3564171"/>
            <a:ext cx="437607" cy="1693721"/>
          </a:xfrm>
          <a:prstGeom prst="rect">
            <a:avLst/>
          </a:prstGeom>
          <a:noFill/>
        </p:spPr>
        <p:txBody>
          <a:bodyPr wrap="square" lIns="0" tIns="0" rIns="0" bIns="0" rtlCol="0">
            <a:spAutoFit/>
          </a:bodyPr>
          <a:lstStyle/>
          <a:p>
            <a:pPr marL="0">
              <a:lnSpc>
                <a:spcPts val="4379"/>
              </a:lnSpc>
            </a:pPr>
            <a:r>
              <a:rPr lang="en-US" altLang="zh-CN" sz="3550" spc="-295" dirty="0">
                <a:solidFill>
                  <a:srgbClr val="000000"/>
                </a:solidFill>
                <a:latin typeface="Symbol"/>
                <a:ea typeface="Symbol"/>
              </a:rPr>
              <a:t></a:t>
            </a:r>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610"/>
              </a:lnSpc>
            </a:pPr>
            <a:endParaRPr lang="en-US" dirty="0"/>
          </a:p>
          <a:p>
            <a:pPr marL="0" indent="74247">
              <a:lnSpc>
                <a:spcPts val="3345"/>
              </a:lnSpc>
            </a:pPr>
            <a:r>
              <a:rPr lang="en-US" altLang="zh-CN" sz="2750" spc="1089" dirty="0">
                <a:solidFill>
                  <a:srgbClr val="000000"/>
                </a:solidFill>
                <a:latin typeface="Symbol"/>
                <a:ea typeface="Symbol"/>
              </a:rPr>
              <a:t></a:t>
            </a:r>
          </a:p>
        </p:txBody>
      </p:sp>
      <p:sp>
        <p:nvSpPr>
          <p:cNvPr id="96" name="TextBox 96"/>
          <p:cNvSpPr txBox="1"/>
          <p:nvPr/>
        </p:nvSpPr>
        <p:spPr>
          <a:xfrm>
            <a:off x="9688545" y="3784032"/>
            <a:ext cx="166628" cy="419100"/>
          </a:xfrm>
          <a:prstGeom prst="rect">
            <a:avLst/>
          </a:prstGeom>
          <a:noFill/>
        </p:spPr>
        <p:txBody>
          <a:bodyPr wrap="square" lIns="0" tIns="0" rIns="0" bIns="0" rtlCol="0">
            <a:spAutoFit/>
          </a:bodyPr>
          <a:lstStyle/>
          <a:p>
            <a:pPr marL="0">
              <a:lnSpc>
                <a:spcPct val="100000"/>
              </a:lnSpc>
            </a:pPr>
            <a:r>
              <a:rPr lang="en-US" altLang="zh-CN" sz="2750" i="1" spc="-20" dirty="0">
                <a:solidFill>
                  <a:srgbClr val="000000"/>
                </a:solidFill>
                <a:latin typeface="Times New Roman"/>
                <a:ea typeface="Times New Roman"/>
              </a:rPr>
              <a:t>v</a:t>
            </a:r>
          </a:p>
        </p:txBody>
      </p:sp>
      <p:sp>
        <p:nvSpPr>
          <p:cNvPr id="97" name="TextBox 97"/>
          <p:cNvSpPr txBox="1"/>
          <p:nvPr/>
        </p:nvSpPr>
        <p:spPr>
          <a:xfrm>
            <a:off x="10007176" y="4050377"/>
            <a:ext cx="108904" cy="411480"/>
          </a:xfrm>
          <a:prstGeom prst="rect">
            <a:avLst/>
          </a:prstGeom>
          <a:noFill/>
        </p:spPr>
        <p:txBody>
          <a:bodyPr wrap="square" lIns="0" tIns="0" rIns="0" bIns="0" rtlCol="0">
            <a:spAutoFit/>
          </a:bodyPr>
          <a:lstStyle/>
          <a:p>
            <a:pPr marL="0">
              <a:lnSpc>
                <a:spcPct val="100000"/>
              </a:lnSpc>
            </a:pPr>
            <a:r>
              <a:rPr lang="en-US" altLang="zh-CN" sz="2700" i="1" spc="-5" dirty="0">
                <a:solidFill>
                  <a:srgbClr val="000000"/>
                </a:solidFill>
                <a:latin typeface="Times New Roman"/>
                <a:ea typeface="Times New Roman"/>
              </a:rPr>
              <a:t>l</a:t>
            </a:r>
          </a:p>
        </p:txBody>
      </p:sp>
      <p:sp>
        <p:nvSpPr>
          <p:cNvPr id="98" name="TextBox 98"/>
          <p:cNvSpPr txBox="1"/>
          <p:nvPr/>
        </p:nvSpPr>
        <p:spPr>
          <a:xfrm>
            <a:off x="10834901" y="3078827"/>
            <a:ext cx="325591" cy="2212090"/>
          </a:xfrm>
          <a:prstGeom prst="rect">
            <a:avLst/>
          </a:prstGeom>
          <a:noFill/>
        </p:spPr>
        <p:txBody>
          <a:bodyPr wrap="square" lIns="0" tIns="0" rIns="0" bIns="0" rtlCol="0">
            <a:spAutoFit/>
          </a:bodyPr>
          <a:lstStyle/>
          <a:p>
            <a:pPr marL="0">
              <a:lnSpc>
                <a:spcPts val="3345"/>
              </a:lnSpc>
            </a:pPr>
            <a:r>
              <a:rPr lang="en-US" altLang="zh-CN" sz="2750" spc="1089" dirty="0">
                <a:solidFill>
                  <a:srgbClr val="000000"/>
                </a:solidFill>
                <a:latin typeface="Symbol"/>
                <a:ea typeface="Symbol"/>
              </a:rPr>
              <a:t></a:t>
            </a:r>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000"/>
              </a:lnSpc>
            </a:pPr>
            <a:endParaRPr lang="en-US" dirty="0"/>
          </a:p>
          <a:p>
            <a:pPr>
              <a:lnSpc>
                <a:spcPts val="1829"/>
              </a:lnSpc>
            </a:pPr>
            <a:endParaRPr lang="en-US" dirty="0"/>
          </a:p>
          <a:p>
            <a:pPr marL="0" indent="74131">
              <a:lnSpc>
                <a:spcPct val="100000"/>
              </a:lnSpc>
            </a:pPr>
            <a:r>
              <a:rPr lang="en-US" altLang="zh-CN" sz="2700" i="1" spc="5" dirty="0">
                <a:solidFill>
                  <a:srgbClr val="000000"/>
                </a:solidFill>
                <a:latin typeface="Times New Roman"/>
                <a:ea typeface="Times New Roman"/>
              </a:rPr>
              <a:t>X</a:t>
            </a:r>
          </a:p>
        </p:txBody>
      </p:sp>
      <p:sp>
        <p:nvSpPr>
          <p:cNvPr id="99" name="TextBox 99"/>
          <p:cNvSpPr txBox="1"/>
          <p:nvPr/>
        </p:nvSpPr>
        <p:spPr>
          <a:xfrm>
            <a:off x="10882883" y="6570980"/>
            <a:ext cx="940581" cy="274320"/>
          </a:xfrm>
          <a:prstGeom prst="rect">
            <a:avLst/>
          </a:prstGeom>
          <a:noFill/>
        </p:spPr>
        <p:txBody>
          <a:bodyPr wrap="square" lIns="0" tIns="0" rIns="0" bIns="0" rtlCol="0">
            <a:spAutoFit/>
          </a:bodyPr>
          <a:lstStyle/>
          <a:p>
            <a:pPr marL="0">
              <a:lnSpc>
                <a:spcPct val="100000"/>
              </a:lnSpc>
            </a:pPr>
            <a:r>
              <a:rPr lang="en-US" altLang="zh-CN" sz="1800" spc="-5" dirty="0">
                <a:solidFill>
                  <a:srgbClr val="FEFEFE"/>
                </a:solidFill>
                <a:latin typeface="Times New Roman"/>
                <a:ea typeface="Times New Roman"/>
              </a:rPr>
              <a:t>2</a:t>
            </a:r>
            <a:r>
              <a:rPr lang="en-US" altLang="zh-CN" sz="1800" dirty="0">
                <a:solidFill>
                  <a:srgbClr val="FEFEFE"/>
                </a:solidFill>
                <a:latin typeface="Times New Roman"/>
                <a:ea typeface="Times New Roman"/>
              </a:rPr>
              <a:t>021/3/1</a:t>
            </a:r>
          </a:p>
        </p:txBody>
      </p:sp>
      <p:sp>
        <p:nvSpPr>
          <p:cNvPr id="3" name="Rectangle 2">
            <a:extLst>
              <a:ext uri="{FF2B5EF4-FFF2-40B4-BE49-F238E27FC236}">
                <a16:creationId xmlns:a16="http://schemas.microsoft.com/office/drawing/2014/main" id="{BD373B25-8347-4736-975C-91491B9FE570}"/>
              </a:ext>
            </a:extLst>
          </p:cNvPr>
          <p:cNvSpPr/>
          <p:nvPr/>
        </p:nvSpPr>
        <p:spPr>
          <a:xfrm>
            <a:off x="1045196" y="1112766"/>
            <a:ext cx="3458126" cy="369332"/>
          </a:xfrm>
          <a:prstGeom prst="rect">
            <a:avLst/>
          </a:prstGeom>
        </p:spPr>
        <p:txBody>
          <a:bodyPr wrap="none">
            <a:spAutoFit/>
          </a:bodyPr>
          <a:lstStyle/>
          <a:p>
            <a:r>
              <a:rPr lang="es-ES" dirty="0"/>
              <a:t>Modelo de cinemática del vehículo</a:t>
            </a:r>
            <a:endParaRPr lang="en-US" dirty="0"/>
          </a:p>
        </p:txBody>
      </p:sp>
      <p:pic>
        <p:nvPicPr>
          <p:cNvPr id="4" name="Picture 3">
            <a:extLst>
              <a:ext uri="{FF2B5EF4-FFF2-40B4-BE49-F238E27FC236}">
                <a16:creationId xmlns:a16="http://schemas.microsoft.com/office/drawing/2014/main" id="{CE7890CD-6903-42D0-B453-592C8C919BA4}"/>
              </a:ext>
            </a:extLst>
          </p:cNvPr>
          <p:cNvPicPr>
            <a:picLocks noChangeAspect="1"/>
          </p:cNvPicPr>
          <p:nvPr/>
        </p:nvPicPr>
        <p:blipFill>
          <a:blip r:embed="rId2"/>
          <a:stretch>
            <a:fillRect/>
          </a:stretch>
        </p:blipFill>
        <p:spPr>
          <a:xfrm>
            <a:off x="1268899" y="2204519"/>
            <a:ext cx="4697645" cy="3987841"/>
          </a:xfrm>
          <a:prstGeom prst="rect">
            <a:avLst/>
          </a:prstGeom>
        </p:spPr>
      </p:pic>
      <p:pic>
        <p:nvPicPr>
          <p:cNvPr id="5" name="Picture 4">
            <a:extLst>
              <a:ext uri="{FF2B5EF4-FFF2-40B4-BE49-F238E27FC236}">
                <a16:creationId xmlns:a16="http://schemas.microsoft.com/office/drawing/2014/main" id="{9A4D384E-53AF-4381-8A36-926B10CA74CD}"/>
              </a:ext>
            </a:extLst>
          </p:cNvPr>
          <p:cNvPicPr>
            <a:picLocks noChangeAspect="1"/>
          </p:cNvPicPr>
          <p:nvPr/>
        </p:nvPicPr>
        <p:blipFill>
          <a:blip r:embed="rId3"/>
          <a:stretch>
            <a:fillRect/>
          </a:stretch>
        </p:blipFill>
        <p:spPr>
          <a:xfrm>
            <a:off x="2064148" y="1572775"/>
            <a:ext cx="579170" cy="541067"/>
          </a:xfrm>
          <a:prstGeom prst="rect">
            <a:avLst/>
          </a:prstGeom>
        </p:spPr>
      </p:pic>
      <p:pic>
        <p:nvPicPr>
          <p:cNvPr id="6" name="Picture 5">
            <a:extLst>
              <a:ext uri="{FF2B5EF4-FFF2-40B4-BE49-F238E27FC236}">
                <a16:creationId xmlns:a16="http://schemas.microsoft.com/office/drawing/2014/main" id="{B8EDA1AF-9292-45A8-8A34-929EAD34E58F}"/>
              </a:ext>
            </a:extLst>
          </p:cNvPr>
          <p:cNvPicPr>
            <a:picLocks noChangeAspect="1"/>
          </p:cNvPicPr>
          <p:nvPr/>
        </p:nvPicPr>
        <p:blipFill>
          <a:blip r:embed="rId4"/>
          <a:stretch>
            <a:fillRect/>
          </a:stretch>
        </p:blipFill>
        <p:spPr>
          <a:xfrm>
            <a:off x="3039082" y="1656602"/>
            <a:ext cx="628704" cy="457240"/>
          </a:xfrm>
          <a:prstGeom prst="rect">
            <a:avLst/>
          </a:prstGeom>
        </p:spPr>
      </p:pic>
      <p:sp>
        <p:nvSpPr>
          <p:cNvPr id="7" name="Rectangle 6">
            <a:extLst>
              <a:ext uri="{FF2B5EF4-FFF2-40B4-BE49-F238E27FC236}">
                <a16:creationId xmlns:a16="http://schemas.microsoft.com/office/drawing/2014/main" id="{49C8C83A-64A7-4CD6-B589-B3C817E1AA2D}"/>
              </a:ext>
            </a:extLst>
          </p:cNvPr>
          <p:cNvSpPr/>
          <p:nvPr/>
        </p:nvSpPr>
        <p:spPr>
          <a:xfrm>
            <a:off x="3611780" y="1669820"/>
            <a:ext cx="2556277" cy="369332"/>
          </a:xfrm>
          <a:prstGeom prst="rect">
            <a:avLst/>
          </a:prstGeom>
        </p:spPr>
        <p:txBody>
          <a:bodyPr wrap="none">
            <a:spAutoFit/>
          </a:bodyPr>
          <a:lstStyle/>
          <a:p>
            <a:r>
              <a:rPr lang="en-US" dirty="0"/>
              <a:t> la </a:t>
            </a:r>
            <a:r>
              <a:rPr lang="en-US" dirty="0" err="1"/>
              <a:t>matriz</a:t>
            </a:r>
            <a:r>
              <a:rPr lang="en-US" dirty="0"/>
              <a:t> </a:t>
            </a:r>
            <a:r>
              <a:rPr lang="en-US" dirty="0" err="1"/>
              <a:t>jacobiana</a:t>
            </a:r>
            <a:r>
              <a:rPr lang="en-US" dirty="0"/>
              <a:t>  </a:t>
            </a:r>
            <a:r>
              <a:rPr lang="en-US" dirty="0" err="1"/>
              <a:t>seria</a:t>
            </a:r>
            <a:endParaRPr lang="en-US" dirty="0"/>
          </a:p>
        </p:txBody>
      </p:sp>
      <p:sp>
        <p:nvSpPr>
          <p:cNvPr id="8" name="Rectangle 7">
            <a:extLst>
              <a:ext uri="{FF2B5EF4-FFF2-40B4-BE49-F238E27FC236}">
                <a16:creationId xmlns:a16="http://schemas.microsoft.com/office/drawing/2014/main" id="{BFC0417D-BEA2-4ED7-9FB8-D25161069018}"/>
              </a:ext>
            </a:extLst>
          </p:cNvPr>
          <p:cNvSpPr/>
          <p:nvPr/>
        </p:nvSpPr>
        <p:spPr>
          <a:xfrm>
            <a:off x="2603876" y="1669820"/>
            <a:ext cx="524182" cy="369332"/>
          </a:xfrm>
          <a:prstGeom prst="rect">
            <a:avLst/>
          </a:prstGeom>
        </p:spPr>
        <p:txBody>
          <a:bodyPr wrap="none">
            <a:spAutoFit/>
          </a:bodyPr>
          <a:lstStyle/>
          <a:p>
            <a:r>
              <a:rPr lang="en-US" dirty="0"/>
              <a:t>con</a:t>
            </a:r>
          </a:p>
        </p:txBody>
      </p:sp>
      <p:pic>
        <p:nvPicPr>
          <p:cNvPr id="9" name="Picture 8">
            <a:extLst>
              <a:ext uri="{FF2B5EF4-FFF2-40B4-BE49-F238E27FC236}">
                <a16:creationId xmlns:a16="http://schemas.microsoft.com/office/drawing/2014/main" id="{C1FDC7B8-E5B0-4007-B20C-CDF5AF703C36}"/>
              </a:ext>
            </a:extLst>
          </p:cNvPr>
          <p:cNvPicPr>
            <a:picLocks noChangeAspect="1"/>
          </p:cNvPicPr>
          <p:nvPr/>
        </p:nvPicPr>
        <p:blipFill>
          <a:blip r:embed="rId5"/>
          <a:stretch>
            <a:fillRect/>
          </a:stretch>
        </p:blipFill>
        <p:spPr>
          <a:xfrm>
            <a:off x="6430190" y="2039153"/>
            <a:ext cx="5016743" cy="425175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106"/>
          <p:cNvSpPr txBox="1"/>
          <p:nvPr/>
        </p:nvSpPr>
        <p:spPr>
          <a:xfrm>
            <a:off x="8257098" y="2395256"/>
            <a:ext cx="205250" cy="411480"/>
          </a:xfrm>
          <a:prstGeom prst="rect">
            <a:avLst/>
          </a:prstGeom>
          <a:noFill/>
        </p:spPr>
        <p:txBody>
          <a:bodyPr wrap="square" lIns="0" tIns="0" rIns="0" bIns="0" rtlCol="0">
            <a:spAutoFit/>
          </a:bodyPr>
          <a:lstStyle/>
          <a:p>
            <a:pPr marL="0">
              <a:lnSpc>
                <a:spcPct val="100000"/>
              </a:lnSpc>
            </a:pPr>
            <a:r>
              <a:rPr lang="en-US" altLang="zh-CN" sz="2700" i="1" dirty="0">
                <a:solidFill>
                  <a:srgbClr val="000000"/>
                </a:solidFill>
                <a:latin typeface="Times New Roman"/>
                <a:ea typeface="Times New Roman"/>
              </a:rPr>
              <a:t>Y</a:t>
            </a:r>
          </a:p>
        </p:txBody>
      </p:sp>
      <p:sp>
        <p:nvSpPr>
          <p:cNvPr id="107" name="TextBox 107"/>
          <p:cNvSpPr txBox="1"/>
          <p:nvPr/>
        </p:nvSpPr>
        <p:spPr>
          <a:xfrm>
            <a:off x="8552724" y="3564171"/>
            <a:ext cx="126662" cy="556578"/>
          </a:xfrm>
          <a:prstGeom prst="rect">
            <a:avLst/>
          </a:prstGeom>
          <a:noFill/>
        </p:spPr>
        <p:txBody>
          <a:bodyPr wrap="square" lIns="0" tIns="0" rIns="0" bIns="0" rtlCol="0">
            <a:spAutoFit/>
          </a:bodyPr>
          <a:lstStyle/>
          <a:p>
            <a:pPr marL="0">
              <a:lnSpc>
                <a:spcPts val="4379"/>
              </a:lnSpc>
            </a:pPr>
            <a:r>
              <a:rPr lang="en-US" altLang="zh-CN" sz="3550" spc="-295" dirty="0">
                <a:solidFill>
                  <a:srgbClr val="000000"/>
                </a:solidFill>
                <a:latin typeface="Symbol"/>
                <a:ea typeface="Symbol"/>
              </a:rPr>
              <a:t></a:t>
            </a:r>
          </a:p>
        </p:txBody>
      </p:sp>
      <p:sp>
        <p:nvSpPr>
          <p:cNvPr id="108" name="TextBox 108"/>
          <p:cNvSpPr txBox="1"/>
          <p:nvPr/>
        </p:nvSpPr>
        <p:spPr>
          <a:xfrm>
            <a:off x="8711955" y="3670411"/>
            <a:ext cx="477756" cy="411480"/>
          </a:xfrm>
          <a:prstGeom prst="rect">
            <a:avLst/>
          </a:prstGeom>
          <a:noFill/>
        </p:spPr>
        <p:txBody>
          <a:bodyPr wrap="square" lIns="0" tIns="0" rIns="0" bIns="0" rtlCol="0">
            <a:spAutoFit/>
          </a:bodyPr>
          <a:lstStyle/>
          <a:p>
            <a:pPr marL="0">
              <a:lnSpc>
                <a:spcPct val="100000"/>
              </a:lnSpc>
            </a:pPr>
            <a:r>
              <a:rPr lang="en-US" altLang="zh-CN" sz="2700" i="1" spc="5" dirty="0">
                <a:solidFill>
                  <a:srgbClr val="000000"/>
                </a:solidFill>
                <a:latin typeface="Times New Roman"/>
                <a:ea typeface="Times New Roman"/>
              </a:rPr>
              <a:t>x</a:t>
            </a:r>
            <a:r>
              <a:rPr lang="en-US" altLang="zh-CN" sz="2700" spc="5" dirty="0">
                <a:solidFill>
                  <a:srgbClr val="000000"/>
                </a:solidFill>
                <a:latin typeface="Times New Roman"/>
                <a:ea typeface="Times New Roman"/>
              </a:rPr>
              <a:t>,</a:t>
            </a:r>
            <a:r>
              <a:rPr lang="en-US" altLang="zh-CN" sz="2700" spc="-144" dirty="0">
                <a:solidFill>
                  <a:srgbClr val="000000"/>
                </a:solidFill>
                <a:latin typeface="Times New Roman"/>
                <a:cs typeface="Times New Roman"/>
              </a:rPr>
              <a:t> </a:t>
            </a:r>
            <a:r>
              <a:rPr lang="en-US" altLang="zh-CN" sz="2700" i="1" spc="10" dirty="0">
                <a:solidFill>
                  <a:srgbClr val="000000"/>
                </a:solidFill>
                <a:latin typeface="Times New Roman"/>
                <a:ea typeface="Times New Roman"/>
              </a:rPr>
              <a:t>y</a:t>
            </a:r>
          </a:p>
        </p:txBody>
      </p:sp>
      <p:sp>
        <p:nvSpPr>
          <p:cNvPr id="109" name="TextBox 109"/>
          <p:cNvSpPr txBox="1"/>
          <p:nvPr/>
        </p:nvSpPr>
        <p:spPr>
          <a:xfrm>
            <a:off x="9209480" y="3564171"/>
            <a:ext cx="126662" cy="556578"/>
          </a:xfrm>
          <a:prstGeom prst="rect">
            <a:avLst/>
          </a:prstGeom>
          <a:noFill/>
        </p:spPr>
        <p:txBody>
          <a:bodyPr wrap="square" lIns="0" tIns="0" rIns="0" bIns="0" rtlCol="0">
            <a:spAutoFit/>
          </a:bodyPr>
          <a:lstStyle/>
          <a:p>
            <a:pPr marL="0">
              <a:lnSpc>
                <a:spcPts val="4379"/>
              </a:lnSpc>
            </a:pPr>
            <a:r>
              <a:rPr lang="en-US" altLang="zh-CN" sz="3550" spc="-295" dirty="0">
                <a:solidFill>
                  <a:srgbClr val="000000"/>
                </a:solidFill>
                <a:latin typeface="Symbol"/>
                <a:ea typeface="Symbol"/>
              </a:rPr>
              <a:t></a:t>
            </a:r>
          </a:p>
        </p:txBody>
      </p:sp>
      <p:sp>
        <p:nvSpPr>
          <p:cNvPr id="110" name="TextBox 110"/>
          <p:cNvSpPr txBox="1"/>
          <p:nvPr/>
        </p:nvSpPr>
        <p:spPr>
          <a:xfrm>
            <a:off x="10387121" y="3784032"/>
            <a:ext cx="166566" cy="419100"/>
          </a:xfrm>
          <a:prstGeom prst="rect">
            <a:avLst/>
          </a:prstGeom>
          <a:noFill/>
        </p:spPr>
        <p:txBody>
          <a:bodyPr wrap="square" lIns="0" tIns="0" rIns="0" bIns="0" rtlCol="0">
            <a:spAutoFit/>
          </a:bodyPr>
          <a:lstStyle/>
          <a:p>
            <a:pPr marL="0">
              <a:lnSpc>
                <a:spcPct val="100000"/>
              </a:lnSpc>
            </a:pPr>
            <a:r>
              <a:rPr lang="en-US" altLang="zh-CN" sz="2750" i="1" spc="-20" dirty="0">
                <a:solidFill>
                  <a:srgbClr val="000000"/>
                </a:solidFill>
                <a:latin typeface="Times New Roman"/>
                <a:ea typeface="Times New Roman"/>
              </a:rPr>
              <a:t>v</a:t>
            </a:r>
          </a:p>
        </p:txBody>
      </p:sp>
      <p:sp>
        <p:nvSpPr>
          <p:cNvPr id="111" name="TextBox 111"/>
          <p:cNvSpPr txBox="1"/>
          <p:nvPr/>
        </p:nvSpPr>
        <p:spPr>
          <a:xfrm>
            <a:off x="10705626" y="4050377"/>
            <a:ext cx="108865" cy="411480"/>
          </a:xfrm>
          <a:prstGeom prst="rect">
            <a:avLst/>
          </a:prstGeom>
          <a:noFill/>
        </p:spPr>
        <p:txBody>
          <a:bodyPr wrap="square" lIns="0" tIns="0" rIns="0" bIns="0" rtlCol="0">
            <a:spAutoFit/>
          </a:bodyPr>
          <a:lstStyle/>
          <a:p>
            <a:pPr marL="0">
              <a:lnSpc>
                <a:spcPct val="100000"/>
              </a:lnSpc>
            </a:pPr>
            <a:r>
              <a:rPr lang="en-US" altLang="zh-CN" sz="2700" i="1" spc="-5" dirty="0">
                <a:solidFill>
                  <a:srgbClr val="000000"/>
                </a:solidFill>
                <a:latin typeface="Times New Roman"/>
                <a:ea typeface="Times New Roman"/>
              </a:rPr>
              <a:t>l</a:t>
            </a:r>
          </a:p>
        </p:txBody>
      </p:sp>
      <p:sp>
        <p:nvSpPr>
          <p:cNvPr id="112" name="TextBox 112"/>
          <p:cNvSpPr txBox="1"/>
          <p:nvPr/>
        </p:nvSpPr>
        <p:spPr>
          <a:xfrm>
            <a:off x="11533016" y="3078827"/>
            <a:ext cx="325465" cy="424851"/>
          </a:xfrm>
          <a:prstGeom prst="rect">
            <a:avLst/>
          </a:prstGeom>
          <a:noFill/>
        </p:spPr>
        <p:txBody>
          <a:bodyPr wrap="square" lIns="0" tIns="0" rIns="0" bIns="0" rtlCol="0">
            <a:spAutoFit/>
          </a:bodyPr>
          <a:lstStyle/>
          <a:p>
            <a:pPr marL="0">
              <a:lnSpc>
                <a:spcPts val="3345"/>
              </a:lnSpc>
            </a:pPr>
            <a:r>
              <a:rPr lang="en-US" altLang="zh-CN" sz="2750" spc="1089" dirty="0">
                <a:solidFill>
                  <a:srgbClr val="000000"/>
                </a:solidFill>
                <a:latin typeface="Symbol"/>
                <a:ea typeface="Symbol"/>
              </a:rPr>
              <a:t></a:t>
            </a:r>
          </a:p>
        </p:txBody>
      </p:sp>
      <p:sp>
        <p:nvSpPr>
          <p:cNvPr id="130" name="TextBox 130"/>
          <p:cNvSpPr txBox="1"/>
          <p:nvPr/>
        </p:nvSpPr>
        <p:spPr>
          <a:xfrm>
            <a:off x="9283697" y="4833041"/>
            <a:ext cx="363218" cy="424851"/>
          </a:xfrm>
          <a:prstGeom prst="rect">
            <a:avLst/>
          </a:prstGeom>
          <a:noFill/>
        </p:spPr>
        <p:txBody>
          <a:bodyPr wrap="square" lIns="0" tIns="0" rIns="0" bIns="0" rtlCol="0">
            <a:spAutoFit/>
          </a:bodyPr>
          <a:lstStyle/>
          <a:p>
            <a:pPr marL="0">
              <a:lnSpc>
                <a:spcPts val="3345"/>
              </a:lnSpc>
            </a:pPr>
            <a:r>
              <a:rPr lang="en-US" altLang="zh-CN" sz="2750" spc="1089" dirty="0">
                <a:solidFill>
                  <a:srgbClr val="000000"/>
                </a:solidFill>
                <a:latin typeface="Symbol"/>
                <a:ea typeface="Symbol"/>
              </a:rPr>
              <a:t></a:t>
            </a:r>
          </a:p>
        </p:txBody>
      </p:sp>
      <p:sp>
        <p:nvSpPr>
          <p:cNvPr id="131" name="TextBox 131"/>
          <p:cNvSpPr txBox="1"/>
          <p:nvPr/>
        </p:nvSpPr>
        <p:spPr>
          <a:xfrm>
            <a:off x="11607117" y="4879437"/>
            <a:ext cx="224179" cy="411480"/>
          </a:xfrm>
          <a:prstGeom prst="rect">
            <a:avLst/>
          </a:prstGeom>
          <a:noFill/>
        </p:spPr>
        <p:txBody>
          <a:bodyPr wrap="square" lIns="0" tIns="0" rIns="0" bIns="0" rtlCol="0">
            <a:spAutoFit/>
          </a:bodyPr>
          <a:lstStyle/>
          <a:p>
            <a:pPr marL="0">
              <a:lnSpc>
                <a:spcPct val="100000"/>
              </a:lnSpc>
            </a:pPr>
            <a:r>
              <a:rPr lang="en-US" altLang="zh-CN" sz="2700" i="1" spc="5" dirty="0">
                <a:solidFill>
                  <a:srgbClr val="000000"/>
                </a:solidFill>
                <a:latin typeface="Times New Roman"/>
                <a:ea typeface="Times New Roman"/>
              </a:rPr>
              <a:t>X</a:t>
            </a:r>
          </a:p>
        </p:txBody>
      </p:sp>
      <p:sp>
        <p:nvSpPr>
          <p:cNvPr id="132" name="TextBox 132"/>
          <p:cNvSpPr txBox="1"/>
          <p:nvPr/>
        </p:nvSpPr>
        <p:spPr>
          <a:xfrm>
            <a:off x="10882883" y="6570980"/>
            <a:ext cx="940581" cy="274320"/>
          </a:xfrm>
          <a:prstGeom prst="rect">
            <a:avLst/>
          </a:prstGeom>
          <a:noFill/>
        </p:spPr>
        <p:txBody>
          <a:bodyPr wrap="square" lIns="0" tIns="0" rIns="0" bIns="0" rtlCol="0">
            <a:spAutoFit/>
          </a:bodyPr>
          <a:lstStyle/>
          <a:p>
            <a:pPr marL="0">
              <a:lnSpc>
                <a:spcPct val="100000"/>
              </a:lnSpc>
            </a:pPr>
            <a:r>
              <a:rPr lang="en-US" altLang="zh-CN" sz="1800" spc="-5" dirty="0">
                <a:solidFill>
                  <a:srgbClr val="FEFEFE"/>
                </a:solidFill>
                <a:latin typeface="Times New Roman"/>
                <a:ea typeface="Times New Roman"/>
              </a:rPr>
              <a:t>2</a:t>
            </a:r>
            <a:r>
              <a:rPr lang="en-US" altLang="zh-CN" sz="1800" dirty="0">
                <a:solidFill>
                  <a:srgbClr val="FEFEFE"/>
                </a:solidFill>
                <a:latin typeface="Times New Roman"/>
                <a:ea typeface="Times New Roman"/>
              </a:rPr>
              <a:t>021/3/1</a:t>
            </a:r>
          </a:p>
        </p:txBody>
      </p:sp>
      <p:sp>
        <p:nvSpPr>
          <p:cNvPr id="3" name="Rectangle 2">
            <a:extLst>
              <a:ext uri="{FF2B5EF4-FFF2-40B4-BE49-F238E27FC236}">
                <a16:creationId xmlns:a16="http://schemas.microsoft.com/office/drawing/2014/main" id="{3FE85F0A-A5F9-4F06-97E4-5593AFCAC32C}"/>
              </a:ext>
            </a:extLst>
          </p:cNvPr>
          <p:cNvSpPr/>
          <p:nvPr/>
        </p:nvSpPr>
        <p:spPr>
          <a:xfrm>
            <a:off x="251221" y="369014"/>
            <a:ext cx="5675208" cy="369332"/>
          </a:xfrm>
          <a:prstGeom prst="rect">
            <a:avLst/>
          </a:prstGeom>
        </p:spPr>
        <p:txBody>
          <a:bodyPr wrap="none">
            <a:spAutoFit/>
          </a:bodyPr>
          <a:lstStyle/>
          <a:p>
            <a:r>
              <a:rPr lang="es-ES" dirty="0"/>
              <a:t>Entonces, el error de cambio de estado χ se expresa como:</a:t>
            </a:r>
            <a:endParaRPr lang="en-US" dirty="0"/>
          </a:p>
        </p:txBody>
      </p:sp>
      <p:sp>
        <p:nvSpPr>
          <p:cNvPr id="4" name="Rectangle 3">
            <a:extLst>
              <a:ext uri="{FF2B5EF4-FFF2-40B4-BE49-F238E27FC236}">
                <a16:creationId xmlns:a16="http://schemas.microsoft.com/office/drawing/2014/main" id="{192C0F08-9B5B-4766-BF99-81ED3360CD9B}"/>
              </a:ext>
            </a:extLst>
          </p:cNvPr>
          <p:cNvSpPr/>
          <p:nvPr/>
        </p:nvSpPr>
        <p:spPr>
          <a:xfrm>
            <a:off x="117610" y="2395256"/>
            <a:ext cx="6096000" cy="1200329"/>
          </a:xfrm>
          <a:prstGeom prst="rect">
            <a:avLst/>
          </a:prstGeom>
        </p:spPr>
        <p:txBody>
          <a:bodyPr>
            <a:spAutoFit/>
          </a:bodyPr>
          <a:lstStyle/>
          <a:p>
            <a:r>
              <a:rPr lang="es-ES" dirty="0"/>
              <a:t>La fórmula anterior muestra que la cantidad de error de estado puede formar un espacio de estado lineal. Realice la discretización de Euler hacia adelante de la fórmula anterior para obtener</a:t>
            </a:r>
            <a:endParaRPr lang="en-US" dirty="0"/>
          </a:p>
        </p:txBody>
      </p:sp>
      <p:pic>
        <p:nvPicPr>
          <p:cNvPr id="5" name="Picture 4">
            <a:extLst>
              <a:ext uri="{FF2B5EF4-FFF2-40B4-BE49-F238E27FC236}">
                <a16:creationId xmlns:a16="http://schemas.microsoft.com/office/drawing/2014/main" id="{92CB376A-6A29-4687-83FA-77DF9F220F74}"/>
              </a:ext>
            </a:extLst>
          </p:cNvPr>
          <p:cNvPicPr>
            <a:picLocks noChangeAspect="1"/>
          </p:cNvPicPr>
          <p:nvPr/>
        </p:nvPicPr>
        <p:blipFill>
          <a:blip r:embed="rId2"/>
          <a:stretch>
            <a:fillRect/>
          </a:stretch>
        </p:blipFill>
        <p:spPr>
          <a:xfrm>
            <a:off x="117610" y="832209"/>
            <a:ext cx="6656647" cy="1493649"/>
          </a:xfrm>
          <a:prstGeom prst="rect">
            <a:avLst/>
          </a:prstGeom>
        </p:spPr>
      </p:pic>
      <p:pic>
        <p:nvPicPr>
          <p:cNvPr id="6" name="Picture 5">
            <a:extLst>
              <a:ext uri="{FF2B5EF4-FFF2-40B4-BE49-F238E27FC236}">
                <a16:creationId xmlns:a16="http://schemas.microsoft.com/office/drawing/2014/main" id="{6CA92E21-B45E-4883-8E80-AF2EEF0B8C2F}"/>
              </a:ext>
            </a:extLst>
          </p:cNvPr>
          <p:cNvPicPr>
            <a:picLocks noChangeAspect="1"/>
          </p:cNvPicPr>
          <p:nvPr/>
        </p:nvPicPr>
        <p:blipFill>
          <a:blip r:embed="rId3"/>
          <a:stretch>
            <a:fillRect/>
          </a:stretch>
        </p:blipFill>
        <p:spPr>
          <a:xfrm>
            <a:off x="1193691" y="3774009"/>
            <a:ext cx="2751776" cy="693480"/>
          </a:xfrm>
          <a:prstGeom prst="rect">
            <a:avLst/>
          </a:prstGeom>
        </p:spPr>
      </p:pic>
      <p:sp>
        <p:nvSpPr>
          <p:cNvPr id="7" name="Rectangle 6">
            <a:extLst>
              <a:ext uri="{FF2B5EF4-FFF2-40B4-BE49-F238E27FC236}">
                <a16:creationId xmlns:a16="http://schemas.microsoft.com/office/drawing/2014/main" id="{9FAF98F4-DF99-402C-BDAB-57E49EFEE78F}"/>
              </a:ext>
            </a:extLst>
          </p:cNvPr>
          <p:cNvSpPr/>
          <p:nvPr/>
        </p:nvSpPr>
        <p:spPr>
          <a:xfrm>
            <a:off x="157812" y="4569371"/>
            <a:ext cx="3300712" cy="369332"/>
          </a:xfrm>
          <a:prstGeom prst="rect">
            <a:avLst/>
          </a:prstGeom>
        </p:spPr>
        <p:txBody>
          <a:bodyPr wrap="none">
            <a:spAutoFit/>
          </a:bodyPr>
          <a:lstStyle/>
          <a:p>
            <a:r>
              <a:rPr lang="en-US" dirty="0" err="1"/>
              <a:t>Después</a:t>
            </a:r>
            <a:r>
              <a:rPr lang="en-US" dirty="0"/>
              <a:t> de </a:t>
            </a:r>
            <a:r>
              <a:rPr lang="en-US" dirty="0" err="1"/>
              <a:t>terminar</a:t>
            </a:r>
            <a:r>
              <a:rPr lang="en-US" dirty="0"/>
              <a:t>, </a:t>
            </a:r>
            <a:r>
              <a:rPr lang="en-US" dirty="0" err="1"/>
              <a:t>obtenemos</a:t>
            </a:r>
            <a:endParaRPr lang="en-US" dirty="0"/>
          </a:p>
        </p:txBody>
      </p:sp>
      <p:pic>
        <p:nvPicPr>
          <p:cNvPr id="8" name="Picture 7">
            <a:extLst>
              <a:ext uri="{FF2B5EF4-FFF2-40B4-BE49-F238E27FC236}">
                <a16:creationId xmlns:a16="http://schemas.microsoft.com/office/drawing/2014/main" id="{D775A421-481D-4A6F-867F-000FE4368AB5}"/>
              </a:ext>
            </a:extLst>
          </p:cNvPr>
          <p:cNvPicPr>
            <a:picLocks noChangeAspect="1"/>
          </p:cNvPicPr>
          <p:nvPr/>
        </p:nvPicPr>
        <p:blipFill>
          <a:blip r:embed="rId4"/>
          <a:stretch>
            <a:fillRect/>
          </a:stretch>
        </p:blipFill>
        <p:spPr>
          <a:xfrm>
            <a:off x="117610" y="5085177"/>
            <a:ext cx="6753090" cy="1360288"/>
          </a:xfrm>
          <a:prstGeom prst="rect">
            <a:avLst/>
          </a:prstGeom>
        </p:spPr>
      </p:pic>
      <p:pic>
        <p:nvPicPr>
          <p:cNvPr id="9" name="Picture 8">
            <a:extLst>
              <a:ext uri="{FF2B5EF4-FFF2-40B4-BE49-F238E27FC236}">
                <a16:creationId xmlns:a16="http://schemas.microsoft.com/office/drawing/2014/main" id="{1D372CC0-6BE2-49A1-8D0E-CD66C36B9CB2}"/>
              </a:ext>
            </a:extLst>
          </p:cNvPr>
          <p:cNvPicPr>
            <a:picLocks noChangeAspect="1"/>
          </p:cNvPicPr>
          <p:nvPr/>
        </p:nvPicPr>
        <p:blipFill>
          <a:blip r:embed="rId5"/>
          <a:stretch>
            <a:fillRect/>
          </a:stretch>
        </p:blipFill>
        <p:spPr>
          <a:xfrm>
            <a:off x="7442201" y="1519767"/>
            <a:ext cx="4389096" cy="441536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Box 149"/>
          <p:cNvSpPr txBox="1"/>
          <p:nvPr/>
        </p:nvSpPr>
        <p:spPr>
          <a:xfrm>
            <a:off x="10882883" y="6570980"/>
            <a:ext cx="940581" cy="274320"/>
          </a:xfrm>
          <a:prstGeom prst="rect">
            <a:avLst/>
          </a:prstGeom>
          <a:noFill/>
        </p:spPr>
        <p:txBody>
          <a:bodyPr wrap="square" lIns="0" tIns="0" rIns="0" bIns="0" rtlCol="0">
            <a:spAutoFit/>
          </a:bodyPr>
          <a:lstStyle/>
          <a:p>
            <a:pPr marL="0">
              <a:lnSpc>
                <a:spcPct val="100000"/>
              </a:lnSpc>
            </a:pPr>
            <a:r>
              <a:rPr lang="en-US" altLang="zh-CN" sz="1800" spc="-5" dirty="0">
                <a:solidFill>
                  <a:srgbClr val="FEFEFE"/>
                </a:solidFill>
                <a:latin typeface="Times New Roman"/>
                <a:ea typeface="Times New Roman"/>
              </a:rPr>
              <a:t>2</a:t>
            </a:r>
            <a:r>
              <a:rPr lang="en-US" altLang="zh-CN" sz="1800" dirty="0">
                <a:solidFill>
                  <a:srgbClr val="FEFEFE"/>
                </a:solidFill>
                <a:latin typeface="Times New Roman"/>
                <a:ea typeface="Times New Roman"/>
              </a:rPr>
              <a:t>021/3/1</a:t>
            </a:r>
          </a:p>
        </p:txBody>
      </p:sp>
      <p:pic>
        <p:nvPicPr>
          <p:cNvPr id="3" name="Picture 2">
            <a:extLst>
              <a:ext uri="{FF2B5EF4-FFF2-40B4-BE49-F238E27FC236}">
                <a16:creationId xmlns:a16="http://schemas.microsoft.com/office/drawing/2014/main" id="{5E6FD748-6839-4589-8F96-069F29F44443}"/>
              </a:ext>
            </a:extLst>
          </p:cNvPr>
          <p:cNvPicPr>
            <a:picLocks noChangeAspect="1"/>
          </p:cNvPicPr>
          <p:nvPr/>
        </p:nvPicPr>
        <p:blipFill>
          <a:blip r:embed="rId2"/>
          <a:stretch>
            <a:fillRect/>
          </a:stretch>
        </p:blipFill>
        <p:spPr>
          <a:xfrm>
            <a:off x="6516046" y="922602"/>
            <a:ext cx="5371155" cy="4673136"/>
          </a:xfrm>
          <a:prstGeom prst="rect">
            <a:avLst/>
          </a:prstGeom>
        </p:spPr>
      </p:pic>
      <p:sp>
        <p:nvSpPr>
          <p:cNvPr id="4" name="Rectangle 3">
            <a:extLst>
              <a:ext uri="{FF2B5EF4-FFF2-40B4-BE49-F238E27FC236}">
                <a16:creationId xmlns:a16="http://schemas.microsoft.com/office/drawing/2014/main" id="{8399BC87-E99E-4868-9841-BE23EC086F83}"/>
              </a:ext>
            </a:extLst>
          </p:cNvPr>
          <p:cNvSpPr/>
          <p:nvPr/>
        </p:nvSpPr>
        <p:spPr>
          <a:xfrm>
            <a:off x="736212" y="333015"/>
            <a:ext cx="3328796" cy="369332"/>
          </a:xfrm>
          <a:prstGeom prst="rect">
            <a:avLst/>
          </a:prstGeom>
        </p:spPr>
        <p:txBody>
          <a:bodyPr wrap="none">
            <a:spAutoFit/>
          </a:bodyPr>
          <a:lstStyle/>
          <a:p>
            <a:r>
              <a:rPr lang="en-US" dirty="0" err="1"/>
              <a:t>Modelo</a:t>
            </a:r>
            <a:r>
              <a:rPr lang="en-US" dirty="0"/>
              <a:t> de </a:t>
            </a:r>
            <a:r>
              <a:rPr lang="en-US" dirty="0" err="1"/>
              <a:t>dinámica</a:t>
            </a:r>
            <a:r>
              <a:rPr lang="en-US" dirty="0"/>
              <a:t> de </a:t>
            </a:r>
            <a:r>
              <a:rPr lang="en-US" dirty="0" err="1"/>
              <a:t>vehículos</a:t>
            </a:r>
            <a:endParaRPr lang="en-US" dirty="0"/>
          </a:p>
        </p:txBody>
      </p:sp>
      <p:sp>
        <p:nvSpPr>
          <p:cNvPr id="5" name="Rectangle 4">
            <a:extLst>
              <a:ext uri="{FF2B5EF4-FFF2-40B4-BE49-F238E27FC236}">
                <a16:creationId xmlns:a16="http://schemas.microsoft.com/office/drawing/2014/main" id="{04C6A8DA-BF28-4C14-9880-2F730AC354B6}"/>
              </a:ext>
            </a:extLst>
          </p:cNvPr>
          <p:cNvSpPr/>
          <p:nvPr/>
        </p:nvSpPr>
        <p:spPr>
          <a:xfrm>
            <a:off x="304799" y="765898"/>
            <a:ext cx="6096000" cy="523220"/>
          </a:xfrm>
          <a:prstGeom prst="rect">
            <a:avLst/>
          </a:prstGeom>
        </p:spPr>
        <p:txBody>
          <a:bodyPr>
            <a:spAutoFit/>
          </a:bodyPr>
          <a:lstStyle/>
          <a:p>
            <a:pPr marL="285750" indent="-285750">
              <a:buFont typeface="Wingdings" panose="05000000000000000000" pitchFamily="2" charset="2"/>
              <a:buChar char="Ø"/>
            </a:pPr>
            <a:r>
              <a:rPr lang="es-ES" sz="1400" dirty="0"/>
              <a:t>Según el grado de libertad, el modelo de dinámica del vehículo se puede dividir en:</a:t>
            </a:r>
            <a:endParaRPr lang="en-US" sz="1400" dirty="0"/>
          </a:p>
        </p:txBody>
      </p:sp>
      <p:sp>
        <p:nvSpPr>
          <p:cNvPr id="6" name="Rectangle 5">
            <a:extLst>
              <a:ext uri="{FF2B5EF4-FFF2-40B4-BE49-F238E27FC236}">
                <a16:creationId xmlns:a16="http://schemas.microsoft.com/office/drawing/2014/main" id="{948844D1-0CEE-4578-B2A3-5DB67F915FC1}"/>
              </a:ext>
            </a:extLst>
          </p:cNvPr>
          <p:cNvSpPr/>
          <p:nvPr/>
        </p:nvSpPr>
        <p:spPr>
          <a:xfrm>
            <a:off x="568853" y="1217749"/>
            <a:ext cx="6096000" cy="523220"/>
          </a:xfrm>
          <a:prstGeom prst="rect">
            <a:avLst/>
          </a:prstGeom>
        </p:spPr>
        <p:txBody>
          <a:bodyPr>
            <a:spAutoFit/>
          </a:bodyPr>
          <a:lstStyle/>
          <a:p>
            <a:r>
              <a:rPr lang="es-ES" sz="1400" dirty="0"/>
              <a:t>Modelo de dos grados de libertad: solo incluye dos grados de libertad del vehículo lateralmente y de guiñada.</a:t>
            </a:r>
            <a:endParaRPr lang="en-US" sz="1400" dirty="0"/>
          </a:p>
        </p:txBody>
      </p:sp>
      <p:sp>
        <p:nvSpPr>
          <p:cNvPr id="7" name="Rectangle 6">
            <a:extLst>
              <a:ext uri="{FF2B5EF4-FFF2-40B4-BE49-F238E27FC236}">
                <a16:creationId xmlns:a16="http://schemas.microsoft.com/office/drawing/2014/main" id="{71DF084B-B1F9-43F8-9370-1B5DD23920F6}"/>
              </a:ext>
            </a:extLst>
          </p:cNvPr>
          <p:cNvSpPr/>
          <p:nvPr/>
        </p:nvSpPr>
        <p:spPr>
          <a:xfrm>
            <a:off x="555360" y="1720934"/>
            <a:ext cx="6096000" cy="954107"/>
          </a:xfrm>
          <a:prstGeom prst="rect">
            <a:avLst/>
          </a:prstGeom>
        </p:spPr>
        <p:txBody>
          <a:bodyPr>
            <a:spAutoFit/>
          </a:bodyPr>
          <a:lstStyle/>
          <a:p>
            <a:r>
              <a:rPr lang="es-ES" sz="1400" dirty="0"/>
              <a:t>Modelo de siete grados de libertad: incluye desplazamiento longitudinal, desplazamiento lateral y velocidad de guiñada de la carrocería del vehículo y la rotación de las cuatro ruedas.</a:t>
            </a:r>
          </a:p>
          <a:p>
            <a:r>
              <a:rPr lang="es-ES" sz="1400" dirty="0"/>
              <a:t>Deportes</a:t>
            </a:r>
            <a:endParaRPr lang="en-US" sz="1400" dirty="0"/>
          </a:p>
        </p:txBody>
      </p:sp>
      <p:sp>
        <p:nvSpPr>
          <p:cNvPr id="8" name="Rectangle 7">
            <a:extLst>
              <a:ext uri="{FF2B5EF4-FFF2-40B4-BE49-F238E27FC236}">
                <a16:creationId xmlns:a16="http://schemas.microsoft.com/office/drawing/2014/main" id="{160E0710-A1A0-480A-8F45-75AF31378F8D}"/>
              </a:ext>
            </a:extLst>
          </p:cNvPr>
          <p:cNvSpPr/>
          <p:nvPr/>
        </p:nvSpPr>
        <p:spPr>
          <a:xfrm>
            <a:off x="541867" y="2648992"/>
            <a:ext cx="6096000" cy="738664"/>
          </a:xfrm>
          <a:prstGeom prst="rect">
            <a:avLst/>
          </a:prstGeom>
        </p:spPr>
        <p:txBody>
          <a:bodyPr>
            <a:spAutoFit/>
          </a:bodyPr>
          <a:lstStyle/>
          <a:p>
            <a:r>
              <a:rPr lang="es-ES" sz="1400" dirty="0"/>
              <a:t>Modelo de once grados de libertad: incluye movimiento longitudinal del vehículo, movimiento lateral del vehículo, guiñada del vehículo, inclinación de la carrocería del vehículo, rotación de las cuatro ruedas y ángulos de las ruedas delanteras.</a:t>
            </a:r>
            <a:endParaRPr lang="en-US" sz="1400" dirty="0"/>
          </a:p>
        </p:txBody>
      </p:sp>
      <p:sp>
        <p:nvSpPr>
          <p:cNvPr id="9" name="Rectangle 8">
            <a:extLst>
              <a:ext uri="{FF2B5EF4-FFF2-40B4-BE49-F238E27FC236}">
                <a16:creationId xmlns:a16="http://schemas.microsoft.com/office/drawing/2014/main" id="{6A408930-0F6E-41DB-BB13-C311BEC6106D}"/>
              </a:ext>
            </a:extLst>
          </p:cNvPr>
          <p:cNvSpPr/>
          <p:nvPr/>
        </p:nvSpPr>
        <p:spPr>
          <a:xfrm>
            <a:off x="214590" y="3343782"/>
            <a:ext cx="6096000" cy="800219"/>
          </a:xfrm>
          <a:prstGeom prst="rect">
            <a:avLst/>
          </a:prstGeom>
        </p:spPr>
        <p:txBody>
          <a:bodyPr>
            <a:spAutoFit/>
          </a:bodyPr>
          <a:lstStyle/>
          <a:p>
            <a:pPr marL="285750" indent="-285750">
              <a:buFont typeface="Wingdings" panose="05000000000000000000" pitchFamily="2" charset="2"/>
              <a:buChar char="Ø"/>
            </a:pPr>
            <a:r>
              <a:rPr lang="es-ES" dirty="0"/>
              <a:t> </a:t>
            </a:r>
            <a:r>
              <a:rPr lang="es-ES" sz="1400" dirty="0"/>
              <a:t>Según la dirección de la fuerza se divide en dinámica lateral y dinámica longitudinal, generalmente se estudiarán las dos después del desacoplamiento:</a:t>
            </a:r>
            <a:endParaRPr lang="en-US" dirty="0"/>
          </a:p>
        </p:txBody>
      </p:sp>
      <p:sp>
        <p:nvSpPr>
          <p:cNvPr id="10" name="Rectangle 9">
            <a:extLst>
              <a:ext uri="{FF2B5EF4-FFF2-40B4-BE49-F238E27FC236}">
                <a16:creationId xmlns:a16="http://schemas.microsoft.com/office/drawing/2014/main" id="{EF497944-1991-45DF-BDE2-1BA1A0DE08F4}"/>
              </a:ext>
            </a:extLst>
          </p:cNvPr>
          <p:cNvSpPr/>
          <p:nvPr/>
        </p:nvSpPr>
        <p:spPr>
          <a:xfrm>
            <a:off x="420046" y="4082446"/>
            <a:ext cx="6096000" cy="954107"/>
          </a:xfrm>
          <a:prstGeom prst="rect">
            <a:avLst/>
          </a:prstGeom>
        </p:spPr>
        <p:txBody>
          <a:bodyPr>
            <a:spAutoFit/>
          </a:bodyPr>
          <a:lstStyle/>
          <a:p>
            <a:r>
              <a:rPr lang="es-ES" sz="1400" dirty="0"/>
              <a:t>• En la dirección longitudinal, el seguimiento de la velocidad se logra controlando la velocidad de los neumáticos;</a:t>
            </a:r>
          </a:p>
          <a:p>
            <a:r>
              <a:rPr lang="es-ES" sz="1400" dirty="0"/>
              <a:t>• En la dirección horizontal, el seguimiento de la trayectoria se logra controlando el ángulo de la rueda delantera.</a:t>
            </a:r>
            <a:endParaRPr lang="en-US" sz="1400" dirty="0"/>
          </a:p>
        </p:txBody>
      </p:sp>
      <p:sp>
        <p:nvSpPr>
          <p:cNvPr id="11" name="Rectangle 10">
            <a:extLst>
              <a:ext uri="{FF2B5EF4-FFF2-40B4-BE49-F238E27FC236}">
                <a16:creationId xmlns:a16="http://schemas.microsoft.com/office/drawing/2014/main" id="{A1A576F6-30F3-4825-8336-A8BAF9AD72EC}"/>
              </a:ext>
            </a:extLst>
          </p:cNvPr>
          <p:cNvSpPr/>
          <p:nvPr/>
        </p:nvSpPr>
        <p:spPr>
          <a:xfrm>
            <a:off x="378608" y="5178586"/>
            <a:ext cx="6096000" cy="738664"/>
          </a:xfrm>
          <a:prstGeom prst="rect">
            <a:avLst/>
          </a:prstGeom>
        </p:spPr>
        <p:txBody>
          <a:bodyPr>
            <a:spAutoFit/>
          </a:bodyPr>
          <a:lstStyle/>
          <a:p>
            <a:pPr marL="285750" indent="-285750">
              <a:buFont typeface="Wingdings" panose="05000000000000000000" pitchFamily="2" charset="2"/>
              <a:buChar char="Ø"/>
            </a:pPr>
            <a:r>
              <a:rPr lang="es-ES" sz="1400" dirty="0"/>
              <a:t>En resumen, basándose en el pequeño ángulo de dirección y la dinámica de los neumáticos, se estudia el modelo dinámico lineal de dos grados de libertad del vehículo.</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026D6-829F-4D82-BED8-2456975501B5}"/>
              </a:ext>
            </a:extLst>
          </p:cNvPr>
          <p:cNvSpPr/>
          <p:nvPr/>
        </p:nvSpPr>
        <p:spPr>
          <a:xfrm>
            <a:off x="226892" y="256023"/>
            <a:ext cx="6096000" cy="523220"/>
          </a:xfrm>
          <a:prstGeom prst="rect">
            <a:avLst/>
          </a:prstGeom>
        </p:spPr>
        <p:txBody>
          <a:bodyPr>
            <a:spAutoFit/>
          </a:bodyPr>
          <a:lstStyle/>
          <a:p>
            <a:r>
              <a:rPr lang="es-ES" sz="1400" dirty="0"/>
              <a:t>Aplicando la segunda ley de Newton en la dirección del eje de la carrocería se puede obtener:</a:t>
            </a:r>
            <a:endParaRPr lang="en-US" sz="1400" dirty="0"/>
          </a:p>
        </p:txBody>
      </p:sp>
      <p:sp>
        <p:nvSpPr>
          <p:cNvPr id="3" name="Rectangle 2">
            <a:extLst>
              <a:ext uri="{FF2B5EF4-FFF2-40B4-BE49-F238E27FC236}">
                <a16:creationId xmlns:a16="http://schemas.microsoft.com/office/drawing/2014/main" id="{0046185B-FBAB-41E0-A5A9-2D67933F3AA8}"/>
              </a:ext>
            </a:extLst>
          </p:cNvPr>
          <p:cNvSpPr/>
          <p:nvPr/>
        </p:nvSpPr>
        <p:spPr>
          <a:xfrm>
            <a:off x="1589832" y="779243"/>
            <a:ext cx="1829027" cy="461665"/>
          </a:xfrm>
          <a:prstGeom prst="rect">
            <a:avLst/>
          </a:prstGeom>
        </p:spPr>
        <p:txBody>
          <a:bodyPr wrap="none">
            <a:spAutoFit/>
          </a:bodyPr>
          <a:lstStyle/>
          <a:p>
            <a:r>
              <a:rPr lang="en-US" altLang="zh-CN" sz="2400" i="1" dirty="0">
                <a:solidFill>
                  <a:srgbClr val="000000"/>
                </a:solidFill>
                <a:latin typeface="Times New Roman"/>
                <a:ea typeface="Times New Roman"/>
              </a:rPr>
              <a:t>ma</a:t>
            </a:r>
            <a:r>
              <a:rPr lang="en-US" altLang="zh-CN" sz="1100" i="1" dirty="0">
                <a:solidFill>
                  <a:srgbClr val="000000"/>
                </a:solidFill>
                <a:latin typeface="Times New Roman"/>
                <a:ea typeface="Times New Roman"/>
              </a:rPr>
              <a:t>y</a:t>
            </a:r>
            <a:r>
              <a:rPr lang="en-US" altLang="zh-CN" sz="1100" i="1" spc="-30" dirty="0">
                <a:solidFill>
                  <a:srgbClr val="000000"/>
                </a:solidFill>
                <a:latin typeface="Times New Roman"/>
                <a:cs typeface="Times New Roman"/>
              </a:rPr>
              <a:t>  </a:t>
            </a:r>
            <a:r>
              <a:rPr lang="en-US" altLang="zh-CN" sz="2400" dirty="0">
                <a:solidFill>
                  <a:srgbClr val="000000"/>
                </a:solidFill>
                <a:latin typeface="Symbol"/>
                <a:ea typeface="Symbol"/>
              </a:rPr>
              <a:t></a:t>
            </a:r>
            <a:r>
              <a:rPr lang="en-US" altLang="zh-CN" sz="2400" spc="-60" dirty="0">
                <a:solidFill>
                  <a:srgbClr val="000000"/>
                </a:solidFill>
                <a:latin typeface="Symbol"/>
                <a:cs typeface="Symbol"/>
              </a:rPr>
              <a:t> </a:t>
            </a:r>
            <a:r>
              <a:rPr lang="en-US" altLang="zh-CN" sz="2400" i="1" dirty="0" err="1">
                <a:solidFill>
                  <a:srgbClr val="000000"/>
                </a:solidFill>
                <a:latin typeface="Times New Roman"/>
                <a:ea typeface="Times New Roman"/>
              </a:rPr>
              <a:t>F</a:t>
            </a:r>
            <a:r>
              <a:rPr lang="en-US" altLang="zh-CN" sz="1100" i="1" dirty="0" err="1">
                <a:solidFill>
                  <a:srgbClr val="000000"/>
                </a:solidFill>
                <a:latin typeface="Times New Roman"/>
                <a:ea typeface="Times New Roman"/>
              </a:rPr>
              <a:t>yf</a:t>
            </a:r>
            <a:r>
              <a:rPr lang="en-US" altLang="zh-CN" sz="1100" i="1" spc="-30" dirty="0">
                <a:solidFill>
                  <a:srgbClr val="000000"/>
                </a:solidFill>
                <a:latin typeface="Times New Roman"/>
                <a:cs typeface="Times New Roman"/>
              </a:rPr>
              <a:t>  </a:t>
            </a:r>
            <a:r>
              <a:rPr lang="en-US" altLang="zh-CN" sz="2400" dirty="0">
                <a:solidFill>
                  <a:srgbClr val="000000"/>
                </a:solidFill>
                <a:latin typeface="Symbol"/>
                <a:ea typeface="Symbol"/>
              </a:rPr>
              <a:t></a:t>
            </a:r>
            <a:r>
              <a:rPr lang="en-US" altLang="zh-CN" sz="2400" spc="-60" dirty="0">
                <a:solidFill>
                  <a:srgbClr val="000000"/>
                </a:solidFill>
                <a:latin typeface="Symbol"/>
                <a:cs typeface="Symbol"/>
              </a:rPr>
              <a:t> </a:t>
            </a:r>
            <a:r>
              <a:rPr lang="en-US" altLang="zh-CN" sz="2400" i="1" dirty="0" err="1">
                <a:solidFill>
                  <a:srgbClr val="000000"/>
                </a:solidFill>
                <a:latin typeface="Times New Roman"/>
                <a:ea typeface="Times New Roman"/>
              </a:rPr>
              <a:t>F</a:t>
            </a:r>
            <a:r>
              <a:rPr lang="en-US" altLang="zh-CN" sz="1100" i="1" dirty="0" err="1">
                <a:solidFill>
                  <a:srgbClr val="000000"/>
                </a:solidFill>
                <a:latin typeface="Times New Roman"/>
                <a:ea typeface="Times New Roman"/>
              </a:rPr>
              <a:t>yr</a:t>
            </a:r>
            <a:endParaRPr lang="en-US" sz="1100" dirty="0"/>
          </a:p>
        </p:txBody>
      </p:sp>
      <p:sp>
        <p:nvSpPr>
          <p:cNvPr id="4" name="Rectangle 3">
            <a:extLst>
              <a:ext uri="{FF2B5EF4-FFF2-40B4-BE49-F238E27FC236}">
                <a16:creationId xmlns:a16="http://schemas.microsoft.com/office/drawing/2014/main" id="{15BC0A56-AC7C-4C5C-A9C2-18CE5EAE7639}"/>
              </a:ext>
            </a:extLst>
          </p:cNvPr>
          <p:cNvSpPr/>
          <p:nvPr/>
        </p:nvSpPr>
        <p:spPr>
          <a:xfrm>
            <a:off x="194088" y="1325676"/>
            <a:ext cx="6096000" cy="738664"/>
          </a:xfrm>
          <a:prstGeom prst="rect">
            <a:avLst/>
          </a:prstGeom>
        </p:spPr>
        <p:txBody>
          <a:bodyPr>
            <a:spAutoFit/>
          </a:bodyPr>
          <a:lstStyle/>
          <a:p>
            <a:r>
              <a:rPr lang="es-ES" sz="1400" dirty="0"/>
              <a:t>Entre ellos, ay es la aceleración lateral en el centro de masa del vehículo, y </a:t>
            </a:r>
            <a:r>
              <a:rPr lang="es-ES" sz="1400" dirty="0" err="1"/>
              <a:t>Fyf</a:t>
            </a:r>
            <a:r>
              <a:rPr lang="es-ES" sz="1400" dirty="0"/>
              <a:t>, </a:t>
            </a:r>
            <a:r>
              <a:rPr lang="es-ES" sz="1400" dirty="0" err="1"/>
              <a:t>Fyr</a:t>
            </a:r>
            <a:r>
              <a:rPr lang="es-ES" sz="1400" dirty="0"/>
              <a:t> son las fuerzas laterales que ejerce el suelo sobre los neumáticos delanteros y traseros.</a:t>
            </a:r>
            <a:endParaRPr lang="en-US" sz="1400" dirty="0"/>
          </a:p>
        </p:txBody>
      </p:sp>
      <p:sp>
        <p:nvSpPr>
          <p:cNvPr id="6" name="Rectangle 5">
            <a:extLst>
              <a:ext uri="{FF2B5EF4-FFF2-40B4-BE49-F238E27FC236}">
                <a16:creationId xmlns:a16="http://schemas.microsoft.com/office/drawing/2014/main" id="{C98EBA06-8B9D-49AB-8BFF-72BDCBB9E4D4}"/>
              </a:ext>
            </a:extLst>
          </p:cNvPr>
          <p:cNvSpPr/>
          <p:nvPr/>
        </p:nvSpPr>
        <p:spPr>
          <a:xfrm>
            <a:off x="194088" y="2052511"/>
            <a:ext cx="6096000" cy="1192634"/>
          </a:xfrm>
          <a:prstGeom prst="rect">
            <a:avLst/>
          </a:prstGeom>
        </p:spPr>
        <p:txBody>
          <a:bodyPr>
            <a:spAutoFit/>
          </a:bodyPr>
          <a:lstStyle/>
          <a:p>
            <a:r>
              <a:rPr lang="es-ES" sz="1400" dirty="0"/>
              <a:t>La aceleración lateral ay se compone de dos partes: la aceleración y producida por el movimiento lateral del vehículo a lo largo del eje de la carrocería del vehículo, y la aceleración centrípeta producida por el movimiento de guiñada de la carrocería del vehículo.   e </a:t>
            </a:r>
            <a:r>
              <a:rPr lang="en-US" altLang="zh-CN" sz="1400" i="1" dirty="0" err="1">
                <a:solidFill>
                  <a:srgbClr val="000000"/>
                </a:solidFill>
                <a:latin typeface="Times New Roman"/>
                <a:ea typeface="Times New Roman"/>
              </a:rPr>
              <a:t>v</a:t>
            </a:r>
            <a:r>
              <a:rPr lang="en-US" altLang="zh-CN" sz="800" i="1" dirty="0" err="1">
                <a:solidFill>
                  <a:srgbClr val="000000"/>
                </a:solidFill>
                <a:latin typeface="Times New Roman"/>
                <a:ea typeface="Times New Roman"/>
              </a:rPr>
              <a:t>x</a:t>
            </a:r>
            <a:r>
              <a:rPr lang="en-US" altLang="zh-CN" sz="1400" dirty="0">
                <a:solidFill>
                  <a:srgbClr val="000000"/>
                </a:solidFill>
                <a:latin typeface="Symbol"/>
                <a:ea typeface="Symbol"/>
              </a:rPr>
              <a:t></a:t>
            </a:r>
            <a:r>
              <a:rPr lang="en-US" altLang="zh-CN" sz="1400" spc="-44" dirty="0">
                <a:solidFill>
                  <a:srgbClr val="000000"/>
                </a:solidFill>
                <a:latin typeface="Symbol"/>
                <a:ea typeface="Symbol"/>
              </a:rPr>
              <a:t>: </a:t>
            </a:r>
            <a:r>
              <a:rPr lang="en-US" altLang="zh-CN" sz="1400" spc="-44" dirty="0">
                <a:solidFill>
                  <a:srgbClr val="000000"/>
                </a:solidFill>
                <a:latin typeface="Symbol"/>
                <a:cs typeface="Symbol"/>
              </a:rPr>
              <a:t>   </a:t>
            </a:r>
            <a:r>
              <a:rPr lang="en-US" altLang="zh-CN" sz="1400" i="1" dirty="0">
                <a:solidFill>
                  <a:srgbClr val="000000"/>
                </a:solidFill>
                <a:latin typeface="Times New Roman"/>
                <a:ea typeface="Times New Roman"/>
              </a:rPr>
              <a:t>a</a:t>
            </a:r>
            <a:r>
              <a:rPr lang="en-US" altLang="zh-CN" sz="800" i="1" dirty="0">
                <a:solidFill>
                  <a:srgbClr val="000000"/>
                </a:solidFill>
                <a:latin typeface="Times New Roman"/>
                <a:ea typeface="Times New Roman"/>
              </a:rPr>
              <a:t>y</a:t>
            </a:r>
            <a:r>
              <a:rPr lang="en-US" altLang="zh-CN" sz="800" i="1" spc="-25" dirty="0">
                <a:solidFill>
                  <a:srgbClr val="000000"/>
                </a:solidFill>
                <a:latin typeface="Times New Roman"/>
                <a:cs typeface="Times New Roman"/>
              </a:rPr>
              <a:t>  </a:t>
            </a:r>
            <a:r>
              <a:rPr lang="en-US" altLang="zh-CN" sz="1400" dirty="0">
                <a:solidFill>
                  <a:srgbClr val="000000"/>
                </a:solidFill>
                <a:latin typeface="Symbol"/>
                <a:ea typeface="Symbol"/>
              </a:rPr>
              <a:t></a:t>
            </a:r>
            <a:r>
              <a:rPr lang="en-US" altLang="zh-CN" sz="1400" spc="-44" dirty="0">
                <a:solidFill>
                  <a:srgbClr val="000000"/>
                </a:solidFill>
                <a:latin typeface="Symbol"/>
                <a:cs typeface="Symbol"/>
              </a:rPr>
              <a:t> </a:t>
            </a:r>
            <a:r>
              <a:rPr lang="en-US" altLang="zh-CN" sz="1400" i="1" dirty="0">
                <a:solidFill>
                  <a:srgbClr val="000000"/>
                </a:solidFill>
                <a:latin typeface="Times New Roman"/>
                <a:ea typeface="Times New Roman"/>
              </a:rPr>
              <a:t>y</a:t>
            </a:r>
            <a:r>
              <a:rPr lang="en-US" altLang="zh-CN" sz="1400" i="1" spc="-40" dirty="0">
                <a:solidFill>
                  <a:srgbClr val="000000"/>
                </a:solidFill>
                <a:latin typeface="Times New Roman"/>
                <a:cs typeface="Times New Roman"/>
              </a:rPr>
              <a:t> </a:t>
            </a:r>
            <a:r>
              <a:rPr lang="en-US" altLang="zh-CN" sz="1400" dirty="0">
                <a:solidFill>
                  <a:srgbClr val="000000"/>
                </a:solidFill>
                <a:latin typeface="Symbol"/>
                <a:ea typeface="Symbol"/>
              </a:rPr>
              <a:t></a:t>
            </a:r>
            <a:r>
              <a:rPr lang="en-US" altLang="zh-CN" sz="1400" spc="-50" dirty="0">
                <a:solidFill>
                  <a:srgbClr val="000000"/>
                </a:solidFill>
                <a:latin typeface="Symbol"/>
                <a:cs typeface="Symbol"/>
              </a:rPr>
              <a:t> </a:t>
            </a:r>
            <a:r>
              <a:rPr lang="en-US" altLang="zh-CN" sz="1400" i="1" dirty="0" err="1">
                <a:solidFill>
                  <a:srgbClr val="000000"/>
                </a:solidFill>
                <a:latin typeface="Times New Roman"/>
                <a:ea typeface="Times New Roman"/>
              </a:rPr>
              <a:t>v</a:t>
            </a:r>
            <a:r>
              <a:rPr lang="en-US" altLang="zh-CN" sz="800" i="1" dirty="0" err="1">
                <a:solidFill>
                  <a:srgbClr val="000000"/>
                </a:solidFill>
                <a:latin typeface="Times New Roman"/>
                <a:ea typeface="Times New Roman"/>
              </a:rPr>
              <a:t>x</a:t>
            </a:r>
            <a:r>
              <a:rPr lang="en-US" altLang="zh-CN" sz="1400" dirty="0">
                <a:solidFill>
                  <a:srgbClr val="000000"/>
                </a:solidFill>
                <a:latin typeface="Symbol"/>
                <a:ea typeface="Symbol"/>
              </a:rPr>
              <a:t></a:t>
            </a:r>
          </a:p>
          <a:p>
            <a:endParaRPr lang="en-US" sz="1400" dirty="0"/>
          </a:p>
        </p:txBody>
      </p:sp>
      <p:pic>
        <p:nvPicPr>
          <p:cNvPr id="7" name="Picture 6">
            <a:extLst>
              <a:ext uri="{FF2B5EF4-FFF2-40B4-BE49-F238E27FC236}">
                <a16:creationId xmlns:a16="http://schemas.microsoft.com/office/drawing/2014/main" id="{407CF1D1-62DA-4D62-94A7-B7D116BCC5EA}"/>
              </a:ext>
            </a:extLst>
          </p:cNvPr>
          <p:cNvPicPr>
            <a:picLocks noChangeAspect="1"/>
          </p:cNvPicPr>
          <p:nvPr/>
        </p:nvPicPr>
        <p:blipFill>
          <a:blip r:embed="rId2"/>
          <a:stretch>
            <a:fillRect/>
          </a:stretch>
        </p:blipFill>
        <p:spPr>
          <a:xfrm>
            <a:off x="501059" y="3167047"/>
            <a:ext cx="4096105" cy="445809"/>
          </a:xfrm>
          <a:prstGeom prst="rect">
            <a:avLst/>
          </a:prstGeom>
        </p:spPr>
      </p:pic>
      <p:sp>
        <p:nvSpPr>
          <p:cNvPr id="8" name="Rectangle 7">
            <a:extLst>
              <a:ext uri="{FF2B5EF4-FFF2-40B4-BE49-F238E27FC236}">
                <a16:creationId xmlns:a16="http://schemas.microsoft.com/office/drawing/2014/main" id="{E5023CA1-519A-4228-B855-8E18EC97E331}"/>
              </a:ext>
            </a:extLst>
          </p:cNvPr>
          <p:cNvSpPr/>
          <p:nvPr/>
        </p:nvSpPr>
        <p:spPr>
          <a:xfrm>
            <a:off x="136682" y="3818091"/>
            <a:ext cx="6096000" cy="307777"/>
          </a:xfrm>
          <a:prstGeom prst="rect">
            <a:avLst/>
          </a:prstGeom>
        </p:spPr>
        <p:txBody>
          <a:bodyPr>
            <a:spAutoFit/>
          </a:bodyPr>
          <a:lstStyle/>
          <a:p>
            <a:r>
              <a:rPr lang="es-ES" sz="1400" dirty="0"/>
              <a:t>Entonces, la ecuación de equilibrio de par del vehículo alrededor del eje 𝑧 es:</a:t>
            </a:r>
            <a:endParaRPr lang="en-US" sz="1400" dirty="0"/>
          </a:p>
        </p:txBody>
      </p:sp>
      <p:pic>
        <p:nvPicPr>
          <p:cNvPr id="9" name="Picture 8">
            <a:extLst>
              <a:ext uri="{FF2B5EF4-FFF2-40B4-BE49-F238E27FC236}">
                <a16:creationId xmlns:a16="http://schemas.microsoft.com/office/drawing/2014/main" id="{7A096E21-0FEF-4E41-BDD6-9B41D696DD8F}"/>
              </a:ext>
            </a:extLst>
          </p:cNvPr>
          <p:cNvPicPr>
            <a:picLocks noChangeAspect="1"/>
          </p:cNvPicPr>
          <p:nvPr/>
        </p:nvPicPr>
        <p:blipFill>
          <a:blip r:embed="rId3"/>
          <a:stretch>
            <a:fillRect/>
          </a:stretch>
        </p:blipFill>
        <p:spPr>
          <a:xfrm>
            <a:off x="600989" y="4277512"/>
            <a:ext cx="3543607" cy="369602"/>
          </a:xfrm>
          <a:prstGeom prst="rect">
            <a:avLst/>
          </a:prstGeom>
        </p:spPr>
      </p:pic>
      <p:sp>
        <p:nvSpPr>
          <p:cNvPr id="10" name="Rectangle 9">
            <a:extLst>
              <a:ext uri="{FF2B5EF4-FFF2-40B4-BE49-F238E27FC236}">
                <a16:creationId xmlns:a16="http://schemas.microsoft.com/office/drawing/2014/main" id="{C9D37BA2-AB33-4F4C-AA3D-E52FE3A991AF}"/>
              </a:ext>
            </a:extLst>
          </p:cNvPr>
          <p:cNvSpPr/>
          <p:nvPr/>
        </p:nvSpPr>
        <p:spPr>
          <a:xfrm>
            <a:off x="136682" y="4650304"/>
            <a:ext cx="6096000" cy="1600438"/>
          </a:xfrm>
          <a:prstGeom prst="rect">
            <a:avLst/>
          </a:prstGeom>
        </p:spPr>
        <p:txBody>
          <a:bodyPr>
            <a:spAutoFit/>
          </a:bodyPr>
          <a:lstStyle/>
          <a:p>
            <a:r>
              <a:rPr lang="es-ES" sz="1400" dirty="0"/>
              <a:t>Con respecto a las dos fuerzas laterales que recibe el neumático, teniendo en cuenta el supuesto de un ángulo de deslizamiento pequeño, la fuerza lateral aplicada por el suelo al neumático (fuerza de esquina) tiene una relación lineal con el ángulo de deslizamiento del neumático (el ángulo de deslizamiento lateral es el dirección de la velocidad de la rueda y la dirección longitudinal de la rueda). El ángulo incluido del eje): El ángulo de deslizamiento lateral de la rueda delantera es</a:t>
            </a:r>
            <a:endParaRPr lang="en-US" sz="1400" dirty="0"/>
          </a:p>
        </p:txBody>
      </p:sp>
      <p:pic>
        <p:nvPicPr>
          <p:cNvPr id="11" name="Picture 10">
            <a:extLst>
              <a:ext uri="{FF2B5EF4-FFF2-40B4-BE49-F238E27FC236}">
                <a16:creationId xmlns:a16="http://schemas.microsoft.com/office/drawing/2014/main" id="{EA5630F3-FB2F-46E6-BF9A-6D88782BDD8D}"/>
              </a:ext>
            </a:extLst>
          </p:cNvPr>
          <p:cNvPicPr>
            <a:picLocks noChangeAspect="1"/>
          </p:cNvPicPr>
          <p:nvPr/>
        </p:nvPicPr>
        <p:blipFill>
          <a:blip r:embed="rId4"/>
          <a:stretch>
            <a:fillRect/>
          </a:stretch>
        </p:blipFill>
        <p:spPr>
          <a:xfrm>
            <a:off x="1210630" y="6156426"/>
            <a:ext cx="3562659" cy="285775"/>
          </a:xfrm>
          <a:prstGeom prst="rect">
            <a:avLst/>
          </a:prstGeom>
        </p:spPr>
      </p:pic>
      <p:sp>
        <p:nvSpPr>
          <p:cNvPr id="12" name="Rectangle 11">
            <a:extLst>
              <a:ext uri="{FF2B5EF4-FFF2-40B4-BE49-F238E27FC236}">
                <a16:creationId xmlns:a16="http://schemas.microsoft.com/office/drawing/2014/main" id="{97D5F3C9-8A3E-4BAE-A2D8-58BD35703CFA}"/>
              </a:ext>
            </a:extLst>
          </p:cNvPr>
          <p:cNvSpPr/>
          <p:nvPr/>
        </p:nvSpPr>
        <p:spPr>
          <a:xfrm>
            <a:off x="6716535" y="144871"/>
            <a:ext cx="5133760" cy="738664"/>
          </a:xfrm>
          <a:prstGeom prst="rect">
            <a:avLst/>
          </a:prstGeom>
        </p:spPr>
        <p:txBody>
          <a:bodyPr wrap="square">
            <a:spAutoFit/>
          </a:bodyPr>
          <a:lstStyle/>
          <a:p>
            <a:r>
              <a:rPr lang="es-ES" sz="1400" dirty="0"/>
              <a:t>Entre ellos, </a:t>
            </a:r>
            <a:r>
              <a:rPr lang="es-ES" sz="1400" dirty="0" err="1"/>
              <a:t>θvf</a:t>
            </a:r>
            <a:r>
              <a:rPr lang="es-ES" sz="1400" dirty="0"/>
              <a:t> es el ángulo entre la dirección de la velocidad de los neumáticos delanteros y el eje longitudinal de la carrocería del vehículo, y 𝛿 es el ángulo de dirección de las ruedas delanteras.</a:t>
            </a:r>
            <a:endParaRPr lang="en-US" sz="1400" dirty="0"/>
          </a:p>
        </p:txBody>
      </p:sp>
      <p:pic>
        <p:nvPicPr>
          <p:cNvPr id="13" name="Picture 12">
            <a:extLst>
              <a:ext uri="{FF2B5EF4-FFF2-40B4-BE49-F238E27FC236}">
                <a16:creationId xmlns:a16="http://schemas.microsoft.com/office/drawing/2014/main" id="{1D5ABCD2-EBBC-4A8C-9E7E-93FCE48D96F9}"/>
              </a:ext>
            </a:extLst>
          </p:cNvPr>
          <p:cNvPicPr>
            <a:picLocks noChangeAspect="1"/>
          </p:cNvPicPr>
          <p:nvPr/>
        </p:nvPicPr>
        <p:blipFill>
          <a:blip r:embed="rId5"/>
          <a:stretch>
            <a:fillRect/>
          </a:stretch>
        </p:blipFill>
        <p:spPr>
          <a:xfrm>
            <a:off x="6970763" y="905616"/>
            <a:ext cx="4231662" cy="2484335"/>
          </a:xfrm>
          <a:prstGeom prst="rect">
            <a:avLst/>
          </a:prstGeom>
        </p:spPr>
      </p:pic>
      <p:sp>
        <p:nvSpPr>
          <p:cNvPr id="14" name="Rectangle 13">
            <a:extLst>
              <a:ext uri="{FF2B5EF4-FFF2-40B4-BE49-F238E27FC236}">
                <a16:creationId xmlns:a16="http://schemas.microsoft.com/office/drawing/2014/main" id="{D7751A4C-66C4-428F-8F66-17CB70332A20}"/>
              </a:ext>
            </a:extLst>
          </p:cNvPr>
          <p:cNvSpPr/>
          <p:nvPr/>
        </p:nvSpPr>
        <p:spPr>
          <a:xfrm>
            <a:off x="6188944" y="3637676"/>
            <a:ext cx="5497334" cy="923330"/>
          </a:xfrm>
          <a:prstGeom prst="rect">
            <a:avLst/>
          </a:prstGeom>
        </p:spPr>
        <p:txBody>
          <a:bodyPr wrap="square">
            <a:spAutoFit/>
          </a:bodyPr>
          <a:lstStyle/>
          <a:p>
            <a:r>
              <a:rPr lang="es-ES" dirty="0"/>
              <a:t>El ángulo de deslizamiento de la rueda trasera es:  </a:t>
            </a:r>
            <a:r>
              <a:rPr lang="en-US" altLang="zh-CN" sz="1400" dirty="0">
                <a:solidFill>
                  <a:srgbClr val="000000"/>
                </a:solidFill>
                <a:latin typeface="Symbol"/>
                <a:ea typeface="Symbol"/>
              </a:rPr>
              <a:t></a:t>
            </a:r>
            <a:r>
              <a:rPr lang="en-US" altLang="zh-CN" sz="800" i="1" dirty="0">
                <a:solidFill>
                  <a:srgbClr val="000000"/>
                </a:solidFill>
                <a:latin typeface="Times New Roman"/>
                <a:ea typeface="Times New Roman"/>
              </a:rPr>
              <a:t>r</a:t>
            </a:r>
            <a:r>
              <a:rPr lang="en-US" altLang="zh-CN" sz="800" i="1" spc="-40" dirty="0">
                <a:solidFill>
                  <a:srgbClr val="000000"/>
                </a:solidFill>
                <a:latin typeface="Times New Roman"/>
                <a:cs typeface="Times New Roman"/>
              </a:rPr>
              <a:t>  </a:t>
            </a:r>
            <a:r>
              <a:rPr lang="en-US" altLang="zh-CN" sz="1400" dirty="0">
                <a:solidFill>
                  <a:srgbClr val="000000"/>
                </a:solidFill>
                <a:latin typeface="Symbol"/>
                <a:ea typeface="Symbol"/>
              </a:rPr>
              <a:t></a:t>
            </a:r>
            <a:r>
              <a:rPr lang="en-US" altLang="zh-CN" sz="1400" spc="-85" dirty="0">
                <a:solidFill>
                  <a:srgbClr val="000000"/>
                </a:solidFill>
                <a:latin typeface="Symbol"/>
                <a:cs typeface="Symbol"/>
              </a:rPr>
              <a:t> </a:t>
            </a:r>
            <a:r>
              <a:rPr lang="en-US" altLang="zh-CN" sz="1400" dirty="0">
                <a:solidFill>
                  <a:srgbClr val="000000"/>
                </a:solidFill>
                <a:latin typeface="Symbol"/>
                <a:ea typeface="Symbol"/>
              </a:rPr>
              <a:t></a:t>
            </a:r>
            <a:r>
              <a:rPr lang="en-US" altLang="zh-CN" sz="800" i="1" dirty="0" err="1">
                <a:solidFill>
                  <a:srgbClr val="000000"/>
                </a:solidFill>
                <a:latin typeface="Times New Roman"/>
                <a:ea typeface="Times New Roman"/>
              </a:rPr>
              <a:t>vr</a:t>
            </a:r>
            <a:endParaRPr lang="es-ES" sz="1200" dirty="0"/>
          </a:p>
          <a:p>
            <a:r>
              <a:rPr lang="es-ES" dirty="0"/>
              <a:t>Por lo tanto, la fuerza lateral del neumático de las ruedas delanteras y traseras es</a:t>
            </a:r>
            <a:endParaRPr lang="en-US" dirty="0"/>
          </a:p>
        </p:txBody>
      </p:sp>
      <p:pic>
        <p:nvPicPr>
          <p:cNvPr id="15" name="Picture 14">
            <a:extLst>
              <a:ext uri="{FF2B5EF4-FFF2-40B4-BE49-F238E27FC236}">
                <a16:creationId xmlns:a16="http://schemas.microsoft.com/office/drawing/2014/main" id="{92E9A7EB-6EF3-4842-B470-7F7A760857CC}"/>
              </a:ext>
            </a:extLst>
          </p:cNvPr>
          <p:cNvPicPr>
            <a:picLocks noChangeAspect="1"/>
          </p:cNvPicPr>
          <p:nvPr/>
        </p:nvPicPr>
        <p:blipFill>
          <a:blip r:embed="rId6"/>
          <a:stretch>
            <a:fillRect/>
          </a:stretch>
        </p:blipFill>
        <p:spPr>
          <a:xfrm>
            <a:off x="8597273" y="4243219"/>
            <a:ext cx="3322608" cy="807790"/>
          </a:xfrm>
          <a:prstGeom prst="rect">
            <a:avLst/>
          </a:prstGeom>
        </p:spPr>
      </p:pic>
      <p:sp>
        <p:nvSpPr>
          <p:cNvPr id="16" name="Rectangle 15">
            <a:extLst>
              <a:ext uri="{FF2B5EF4-FFF2-40B4-BE49-F238E27FC236}">
                <a16:creationId xmlns:a16="http://schemas.microsoft.com/office/drawing/2014/main" id="{747A9870-ED0D-4CE6-A1D7-E1295538D501}"/>
              </a:ext>
            </a:extLst>
          </p:cNvPr>
          <p:cNvSpPr/>
          <p:nvPr/>
        </p:nvSpPr>
        <p:spPr>
          <a:xfrm>
            <a:off x="6322892" y="5070659"/>
            <a:ext cx="6096000" cy="461665"/>
          </a:xfrm>
          <a:prstGeom prst="rect">
            <a:avLst/>
          </a:prstGeom>
        </p:spPr>
        <p:txBody>
          <a:bodyPr>
            <a:spAutoFit/>
          </a:bodyPr>
          <a:lstStyle/>
          <a:p>
            <a:r>
              <a:rPr lang="es-ES" sz="1200" dirty="0"/>
              <a:t>Respecto a la parte del centro de masa del vehículo a la rueda como cuerpo rígido, según la cinemática del cuerpo rígido,</a:t>
            </a:r>
            <a:endParaRPr lang="en-US" sz="1200" dirty="0"/>
          </a:p>
        </p:txBody>
      </p:sp>
      <p:pic>
        <p:nvPicPr>
          <p:cNvPr id="17" name="Picture 16">
            <a:extLst>
              <a:ext uri="{FF2B5EF4-FFF2-40B4-BE49-F238E27FC236}">
                <a16:creationId xmlns:a16="http://schemas.microsoft.com/office/drawing/2014/main" id="{F3E89A9B-5AF3-468C-B2BC-18FFFED6800B}"/>
              </a:ext>
            </a:extLst>
          </p:cNvPr>
          <p:cNvPicPr>
            <a:picLocks noChangeAspect="1"/>
          </p:cNvPicPr>
          <p:nvPr/>
        </p:nvPicPr>
        <p:blipFill>
          <a:blip r:embed="rId7"/>
          <a:stretch>
            <a:fillRect/>
          </a:stretch>
        </p:blipFill>
        <p:spPr>
          <a:xfrm>
            <a:off x="8241901" y="5458577"/>
            <a:ext cx="3268058" cy="1207875"/>
          </a:xfrm>
          <a:prstGeom prst="rect">
            <a:avLst/>
          </a:prstGeom>
        </p:spPr>
      </p:pic>
    </p:spTree>
    <p:extLst>
      <p:ext uri="{BB962C8B-B14F-4D97-AF65-F5344CB8AC3E}">
        <p14:creationId xmlns:p14="http://schemas.microsoft.com/office/powerpoint/2010/main" val="3517402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8FBDFF-0565-425F-A9B2-A2598C54A096}"/>
              </a:ext>
            </a:extLst>
          </p:cNvPr>
          <p:cNvSpPr/>
          <p:nvPr/>
        </p:nvSpPr>
        <p:spPr>
          <a:xfrm>
            <a:off x="663583" y="1309360"/>
            <a:ext cx="4294317" cy="307777"/>
          </a:xfrm>
          <a:prstGeom prst="rect">
            <a:avLst/>
          </a:prstGeom>
        </p:spPr>
        <p:txBody>
          <a:bodyPr wrap="none">
            <a:spAutoFit/>
          </a:bodyPr>
          <a:lstStyle/>
          <a:p>
            <a:pPr marL="285750" indent="-285750">
              <a:buFont typeface="Wingdings" panose="05000000000000000000" pitchFamily="2" charset="2"/>
              <a:buChar char="Ø"/>
            </a:pPr>
            <a:r>
              <a:rPr lang="es-ES" sz="1400" dirty="0"/>
              <a:t>Entonces la tasa de cambio de posición horizontal es</a:t>
            </a:r>
            <a:endParaRPr lang="en-US" sz="1400" dirty="0"/>
          </a:p>
        </p:txBody>
      </p:sp>
      <p:sp>
        <p:nvSpPr>
          <p:cNvPr id="3" name="Rectangle 2">
            <a:extLst>
              <a:ext uri="{FF2B5EF4-FFF2-40B4-BE49-F238E27FC236}">
                <a16:creationId xmlns:a16="http://schemas.microsoft.com/office/drawing/2014/main" id="{0D84A627-3127-455F-A008-AEBDF45531DA}"/>
              </a:ext>
            </a:extLst>
          </p:cNvPr>
          <p:cNvSpPr/>
          <p:nvPr/>
        </p:nvSpPr>
        <p:spPr>
          <a:xfrm>
            <a:off x="429858" y="523468"/>
            <a:ext cx="6096000" cy="830997"/>
          </a:xfrm>
          <a:prstGeom prst="rect">
            <a:avLst/>
          </a:prstGeom>
        </p:spPr>
        <p:txBody>
          <a:bodyPr>
            <a:spAutoFit/>
          </a:bodyPr>
          <a:lstStyle/>
          <a:p>
            <a:pPr marL="285750" indent="-285750">
              <a:buFont typeface="Wingdings" panose="05000000000000000000" pitchFamily="2" charset="2"/>
              <a:buChar char="Ø"/>
            </a:pPr>
            <a:r>
              <a:rPr lang="es-ES" sz="1600" dirty="0"/>
              <a:t>Utilice la posición lateral, la tasa de cambio de posición lateral, el ángulo de guiñada, la tasa de cambio del ángulo de guiñada como la cantidad de estado</a:t>
            </a:r>
            <a:endParaRPr lang="en-US" sz="1600" dirty="0"/>
          </a:p>
        </p:txBody>
      </p:sp>
      <p:pic>
        <p:nvPicPr>
          <p:cNvPr id="4" name="Picture 3">
            <a:extLst>
              <a:ext uri="{FF2B5EF4-FFF2-40B4-BE49-F238E27FC236}">
                <a16:creationId xmlns:a16="http://schemas.microsoft.com/office/drawing/2014/main" id="{EF91EEDE-5BA6-4329-9B15-162A44F1B2FA}"/>
              </a:ext>
            </a:extLst>
          </p:cNvPr>
          <p:cNvPicPr>
            <a:picLocks noChangeAspect="1"/>
          </p:cNvPicPr>
          <p:nvPr/>
        </p:nvPicPr>
        <p:blipFill>
          <a:blip r:embed="rId2"/>
          <a:stretch>
            <a:fillRect/>
          </a:stretch>
        </p:blipFill>
        <p:spPr>
          <a:xfrm>
            <a:off x="249994" y="1728085"/>
            <a:ext cx="9678239" cy="1835205"/>
          </a:xfrm>
          <a:prstGeom prst="rect">
            <a:avLst/>
          </a:prstGeom>
        </p:spPr>
      </p:pic>
      <p:sp>
        <p:nvSpPr>
          <p:cNvPr id="5" name="Rectangle 4">
            <a:extLst>
              <a:ext uri="{FF2B5EF4-FFF2-40B4-BE49-F238E27FC236}">
                <a16:creationId xmlns:a16="http://schemas.microsoft.com/office/drawing/2014/main" id="{AF8E7231-9A40-454C-BC44-5B480E15D8EA}"/>
              </a:ext>
            </a:extLst>
          </p:cNvPr>
          <p:cNvSpPr/>
          <p:nvPr/>
        </p:nvSpPr>
        <p:spPr>
          <a:xfrm>
            <a:off x="549473" y="3674881"/>
            <a:ext cx="4830040" cy="338554"/>
          </a:xfrm>
          <a:prstGeom prst="rect">
            <a:avLst/>
          </a:prstGeom>
        </p:spPr>
        <p:txBody>
          <a:bodyPr wrap="none">
            <a:spAutoFit/>
          </a:bodyPr>
          <a:lstStyle/>
          <a:p>
            <a:pPr marL="285750" indent="-285750">
              <a:buFont typeface="Wingdings" panose="05000000000000000000" pitchFamily="2" charset="2"/>
              <a:buChar char="Ø"/>
            </a:pPr>
            <a:r>
              <a:rPr lang="es-ES" sz="1600" dirty="0"/>
              <a:t>Entonces la tasa de cambio del ángulo de guiñada es</a:t>
            </a:r>
            <a:endParaRPr lang="en-US" sz="1600" dirty="0"/>
          </a:p>
        </p:txBody>
      </p:sp>
      <p:pic>
        <p:nvPicPr>
          <p:cNvPr id="6" name="Picture 5">
            <a:extLst>
              <a:ext uri="{FF2B5EF4-FFF2-40B4-BE49-F238E27FC236}">
                <a16:creationId xmlns:a16="http://schemas.microsoft.com/office/drawing/2014/main" id="{EB0C169A-52D5-4F10-8EDF-102ACDF553DD}"/>
              </a:ext>
            </a:extLst>
          </p:cNvPr>
          <p:cNvPicPr>
            <a:picLocks noChangeAspect="1"/>
          </p:cNvPicPr>
          <p:nvPr/>
        </p:nvPicPr>
        <p:blipFill>
          <a:blip r:embed="rId3"/>
          <a:stretch>
            <a:fillRect/>
          </a:stretch>
        </p:blipFill>
        <p:spPr>
          <a:xfrm>
            <a:off x="312239" y="4086945"/>
            <a:ext cx="9476291" cy="2095682"/>
          </a:xfrm>
          <a:prstGeom prst="rect">
            <a:avLst/>
          </a:prstGeom>
        </p:spPr>
      </p:pic>
    </p:spTree>
    <p:extLst>
      <p:ext uri="{BB962C8B-B14F-4D97-AF65-F5344CB8AC3E}">
        <p14:creationId xmlns:p14="http://schemas.microsoft.com/office/powerpoint/2010/main" val="3106948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100</TotalTime>
  <Words>1506</Words>
  <Application>Microsoft Office PowerPoint</Application>
  <PresentationFormat>Widescreen</PresentationFormat>
  <Paragraphs>168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宋体</vt:lpstr>
      <vt:lpstr>Arial</vt:lpstr>
      <vt:lpstr>Calibri</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Pucho</cp:lastModifiedBy>
  <cp:revision>13</cp:revision>
  <dcterms:created xsi:type="dcterms:W3CDTF">2011-01-21T15:00:27Z</dcterms:created>
  <dcterms:modified xsi:type="dcterms:W3CDTF">2021-12-03T17:22:15Z</dcterms:modified>
</cp:coreProperties>
</file>