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5" r:id="rId3"/>
    <p:sldId id="284" r:id="rId4"/>
    <p:sldId id="275" r:id="rId5"/>
    <p:sldId id="259" r:id="rId6"/>
    <p:sldId id="285" r:id="rId7"/>
    <p:sldId id="269" r:id="rId8"/>
    <p:sldId id="286" r:id="rId9"/>
    <p:sldId id="272" r:id="rId10"/>
    <p:sldId id="287" r:id="rId11"/>
    <p:sldId id="278" r:id="rId12"/>
    <p:sldId id="277" r:id="rId13"/>
    <p:sldId id="276" r:id="rId14"/>
    <p:sldId id="280" r:id="rId15"/>
    <p:sldId id="279" r:id="rId16"/>
    <p:sldId id="281" r:id="rId17"/>
    <p:sldId id="282" r:id="rId18"/>
    <p:sldId id="292" r:id="rId19"/>
    <p:sldId id="283" r:id="rId20"/>
    <p:sldId id="289" r:id="rId21"/>
    <p:sldId id="288" r:id="rId22"/>
    <p:sldId id="293" r:id="rId23"/>
    <p:sldId id="290" r:id="rId24"/>
    <p:sldId id="294" r:id="rId25"/>
    <p:sldId id="291" r:id="rId26"/>
    <p:sldId id="295" r:id="rId27"/>
    <p:sldId id="296" r:id="rId28"/>
    <p:sldId id="297" r:id="rId29"/>
    <p:sldId id="298" r:id="rId30"/>
    <p:sldId id="299" r:id="rId31"/>
    <p:sldId id="300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24/06/2019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24/06/2019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53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3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0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7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1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02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79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8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85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772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54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0440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857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58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494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14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960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208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08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472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26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0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34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1C313-F672-44C5-B4CD-111D4FD8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52F97D-5FE5-4C73-A852-3C8D500B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D2953-E3FA-442F-BDF9-8DE9204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D7D47-0C79-40A4-A83F-59C0A7C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6AFA86-0D84-4EEF-B436-423FD6C0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CFBDCC4-A723-4794-9FDE-C154B940DC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91BDB288-84BC-4025-89A4-7060A1FAF6DB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941985-E0DB-4E51-A6B4-A8428DC9AFE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B1E1BB2-AAFF-4195-80EA-708E5995D790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3F39409-035F-452B-A736-1CF6DAE0108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47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3A437-2A9C-4834-A69A-F348629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FE576D-5A4E-407E-A2A9-132CDA0E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6789D5-2D2B-47D4-AC80-3F0BBE87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0F5A02-8451-499C-86B2-CF6B61E9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E2B887-B8D5-47F1-B49C-40669FF4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28347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B452E2-517B-4ABE-8B38-D74768378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D7025B-E987-40F1-9D6A-34838333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25252-A61C-4348-9D50-B97B185C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0EE00C-649D-4F71-9AD5-2BE1FDE6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64FF69-EFCE-4AE7-9A5A-080AF252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174001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6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3741509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036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8681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87F3E-3B89-42EA-A2FF-C13D6969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73F75-4915-466E-A40A-DD5D9B54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5248D-6C1D-4946-AA53-2A66FA4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DDE46C-72B6-4DFC-9D76-5F8A628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E732B6-BCAF-4C37-8E6C-2CA41294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A505D00-ACA2-4EBF-980E-C40AE1E13B6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1A0C2E7-3D41-4455-8C48-31049473080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0750A1F8-2D83-4099-9A7B-084505D86467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Striscia diagonale 9">
              <a:extLst>
                <a:ext uri="{FF2B5EF4-FFF2-40B4-BE49-F238E27FC236}">
                  <a16:creationId xmlns:a16="http://schemas.microsoft.com/office/drawing/2014/main" id="{5D43842B-E5FC-4B50-91E3-14AA644CFB20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C9B9DE49-36E1-4A7C-B142-BF353D026F9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D1E90C41-5B80-4063-A75E-38206CD6136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3" name="Casella di testo 24">
            <a:extLst>
              <a:ext uri="{FF2B5EF4-FFF2-40B4-BE49-F238E27FC236}">
                <a16:creationId xmlns:a16="http://schemas.microsoft.com/office/drawing/2014/main" id="{1ED55856-38F5-4249-B85F-0171B55C7B4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69891AA5-0CA5-4E6C-88A2-A7C5007B791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24595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B9E96-E9F0-4F11-8E56-74A10662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2295F5-CA6C-403C-9D2B-40BB558D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BF6-1717-4C1D-AD1D-D1439599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298FC4-2016-4FE8-B7B5-AEAB71A3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9B590-771C-4C08-9017-EF47BC07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28B9B8D-DC5E-40BF-9FB6-8129506A90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B134EC64-F952-47ED-BC35-96B79BBBA7C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C51F164E-86E0-43DB-B1F8-0B706299E737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B8AE409-3928-486D-A8E1-1709B7B6125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FCA2E82-3FD3-4B4F-ABAE-4DA7C4FCC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672AEFE7-B5C3-4FEC-86EF-E0E28AD6B72C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7D35A04-72AA-4579-8865-1777188D09F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9D90E49-5C85-41A7-B9CE-2F61C7AB2E2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E8BC954D-BF51-416E-9220-2DA3A83CF030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3558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2EB1-F5DF-493A-8AB6-21BD58D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5DA6D-276E-4092-AC6D-F8298718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3D3B05-E525-450B-98A1-36CF8C88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7FD8F3-CF5E-4C5D-9A1C-49F8098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FEF296-3A30-4D60-84E9-0860BA9D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B9C539-DE4B-4740-95BF-76B731BE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BC4860B-D828-4692-8BFC-369A0278145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2D048BE-BA67-4B70-9902-9AD37A805FF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A5FDA2C-FBD5-4265-83E5-4AC11E85977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Striscia diagonale 10">
              <a:extLst>
                <a:ext uri="{FF2B5EF4-FFF2-40B4-BE49-F238E27FC236}">
                  <a16:creationId xmlns:a16="http://schemas.microsoft.com/office/drawing/2014/main" id="{EF34042D-F9DE-44FC-969B-A5EFEF9F99BF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A185FCA-60C1-44FB-9BD5-6FD2C0523B7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21246A21-6944-40BB-9A54-228D1982F96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4" name="Casella di testo 24">
            <a:extLst>
              <a:ext uri="{FF2B5EF4-FFF2-40B4-BE49-F238E27FC236}">
                <a16:creationId xmlns:a16="http://schemas.microsoft.com/office/drawing/2014/main" id="{8C1F58C9-0904-43D4-871E-EFAFAF21E895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A3BFD730-0265-4662-8F07-985A801979EE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954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0F255-BCE4-423A-93D6-3C8F156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FC5977-F23D-4F03-9174-E6427738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684D9B-D335-4A5C-9845-9B89405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965EF2-B0F5-40DA-BD7E-940A86A0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C5DA1F-9FD2-49BD-9DBE-0256A2E2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2C62AF-9661-4E41-B00A-51800B41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96510-863F-4BCF-BFDC-1DA75846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41550C-BD0F-4D90-B757-1BF1A3C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D3CF7D9-34CD-43E9-9810-93C272B160F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397746-99E9-47E4-B39C-4883E992CB5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5C15421-BED8-446D-87C4-59F1C23A41E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Striscia diagonale 12">
              <a:extLst>
                <a:ext uri="{FF2B5EF4-FFF2-40B4-BE49-F238E27FC236}">
                  <a16:creationId xmlns:a16="http://schemas.microsoft.com/office/drawing/2014/main" id="{23FAFF7D-5E1D-4858-BE1B-19090DB60606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FCFF6501-9354-4654-A67F-D115C91178B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799F5745-F962-489D-BCFE-FF30B42BEA3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Casella di testo 24">
            <a:extLst>
              <a:ext uri="{FF2B5EF4-FFF2-40B4-BE49-F238E27FC236}">
                <a16:creationId xmlns:a16="http://schemas.microsoft.com/office/drawing/2014/main" id="{531D2654-5370-4294-99A9-1D2EE963611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0556C3CF-F4F7-4ABD-A149-9A6BDD49F28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1421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BCDC9-65EF-49FC-B104-E140F4D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04EF12-EF32-4E09-A3F6-C594AC9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EEEF37-FFF2-40FE-BE62-F0F03C5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3686A2-8181-477B-AD7A-3F3F946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49C7B0-E1D4-4258-AD15-54840CF4D73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Casella di testo 20">
            <a:extLst>
              <a:ext uri="{FF2B5EF4-FFF2-40B4-BE49-F238E27FC236}">
                <a16:creationId xmlns:a16="http://schemas.microsoft.com/office/drawing/2014/main" id="{53320627-4A89-42F9-BACB-1A1A48C40F3A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DEF292C-F22C-4496-89C7-5123C72D5B8C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Striscia diagonale 8">
              <a:extLst>
                <a:ext uri="{FF2B5EF4-FFF2-40B4-BE49-F238E27FC236}">
                  <a16:creationId xmlns:a16="http://schemas.microsoft.com/office/drawing/2014/main" id="{60E31F2F-0FC0-48B6-9D69-20EBC98BEDA8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508E993B-0548-4712-8E20-4D67B06C0E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8A73AE8F-F070-42C3-AE46-AE0DEE3D7E95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A2785B8B-E688-46A9-B5C1-C3EA80CB486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3752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8C9368-E52D-4183-8F38-1B3245B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2504D2-2A55-4394-BA8C-D058D91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30D43-BE68-49CA-B5F7-E520900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061147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5DB3D-3203-452D-A6F0-C150E1A9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13E31-F02C-4313-9FC5-5BF5E9A8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AA2DD9-C62E-49B2-AB40-9EC35213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AB1C4-1B94-4AC8-8F32-DDCDBED9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C9B07D-53B7-4231-9597-1E4A6518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054B7-09D1-431F-8353-004B4126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D960B50-F462-4C4E-B1D2-B408A22AF3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CCA33ADE-9049-43D3-BD3C-CD5A64809108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B29E37-2BCA-40DF-8181-855F4A15C7D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451DDAD-BD7A-4821-8608-D67BE6B48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AEEFC84-118C-478A-BEE7-6A3FF8D20E0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1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F5A71-51E9-4E46-BAD4-EC45B30E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02A997-6F2E-48F4-89FC-F592AE38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21C479-D60C-4A46-955A-011D90BC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AF81FF-713B-4C9B-8049-AA079F82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37FF13-48FF-4FEF-AAA9-826B9CEF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B0D93B-79C0-4725-B9B3-D84089B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BB3452-3A67-4BD5-B512-B9F02D3F20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EF369165-C614-46F9-B537-40764A2861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2B6AFAE-DAAC-4B03-A682-12FE36DFBA8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DE9702F-99E1-441B-926E-0A43AB284881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2DF708-6C7B-42C2-A484-C55555FE1FD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05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9A4E1C-520F-4D01-9C00-D4D601A9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042E8-D666-41C3-A3EB-ED6EE9F8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08C90-0652-48D6-8D8F-E671D1251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8FD70A-E873-44BA-8E10-59997177C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7A39D-4F8E-4BD7-B00E-E7B1ED5E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7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651" r:id="rId16"/>
    <p:sldLayoutId id="2147483710" r:id="rId17"/>
    <p:sldLayoutId id="2147483709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692" r:id="rId24"/>
    <p:sldLayoutId id="2147483697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dirty="0"/>
              <a:t>Progetto Ingegneria SW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/>
              <a:t>Salvalai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377968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162402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FBD5E5-805E-40F7-B78C-A440BFF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2198246"/>
            <a:ext cx="4267200" cy="79057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F4CF9-EF12-4B7C-B563-D62FA3D7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9" y="4067979"/>
            <a:ext cx="3648075" cy="139065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5AE46A-E738-4052-B6D1-66A0823A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" y="4071154"/>
            <a:ext cx="4210050" cy="1047750"/>
          </a:xfrm>
          <a:prstGeom prst="rect">
            <a:avLst/>
          </a:prstGeom>
        </p:spPr>
      </p:pic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47AA25-8A28-4F3D-8A1E-DE2431ED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2203068"/>
            <a:ext cx="4352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0984347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Codice tende ad essere più mantenibile ed adattabile.</a:t>
            </a:r>
          </a:p>
          <a:p>
            <a:r>
              <a:rPr lang="it-IT" dirty="0"/>
              <a:t>Gli oggetti sono meno dipendenti dalla struttura interna degli altri oggetti.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8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i="1" dirty="0"/>
              <a:t>«Se q(x) è una proprietà che si può dimostrare essere valida per oggetti x di tipo T, allora q(y) deve essere valida per oggetti y di tipo S dove S è un sottotipo di T»</a:t>
            </a:r>
          </a:p>
          <a:p>
            <a:r>
              <a:rPr lang="it-IT" dirty="0"/>
              <a:t>Abbiamo usato questo principio per evitare che sottoclassi ereditino metodi delle superclassi non necessari.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34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 err="1"/>
              <a:t>FieldSet</a:t>
            </a:r>
            <a:r>
              <a:rPr lang="it-IT" dirty="0"/>
              <a:t> ereditando da </a:t>
            </a:r>
            <a:r>
              <a:rPr lang="it-IT" dirty="0" err="1"/>
              <a:t>ArrayList</a:t>
            </a:r>
            <a:r>
              <a:rPr lang="it-IT" dirty="0"/>
              <a:t> di Field ereditava metodi non necessari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r>
              <a:rPr lang="it-IT" dirty="0"/>
              <a:t>Applicando </a:t>
            </a:r>
            <a:r>
              <a:rPr lang="it-IT" dirty="0" err="1"/>
              <a:t>Liskov</a:t>
            </a:r>
            <a:r>
              <a:rPr lang="it-IT" dirty="0"/>
              <a:t>, </a:t>
            </a:r>
            <a:r>
              <a:rPr lang="it-IT" dirty="0" err="1"/>
              <a:t>FieldSet</a:t>
            </a:r>
            <a:r>
              <a:rPr lang="it-IT" dirty="0"/>
              <a:t> non eredità più da </a:t>
            </a:r>
            <a:r>
              <a:rPr lang="it-IT" dirty="0" err="1"/>
              <a:t>ArrayList</a:t>
            </a:r>
            <a:r>
              <a:rPr lang="it-IT" dirty="0"/>
              <a:t> ma ne implementa un oggetto come attributo.</a:t>
            </a:r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8BC1BA-BD6A-40AE-BAF5-978FAD31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99" y="4463659"/>
            <a:ext cx="4983252" cy="880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10401-3134-4BB8-B9ED-4D1AF757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399" y="3293104"/>
            <a:ext cx="5061019" cy="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Altro esempio di violazione:</a:t>
            </a:r>
          </a:p>
          <a:p>
            <a:r>
              <a:rPr lang="it-IT" dirty="0"/>
              <a:t>Nella classe </a:t>
            </a:r>
            <a:r>
              <a:rPr lang="it-IT" dirty="0" err="1"/>
              <a:t>ProposalSet</a:t>
            </a:r>
            <a:r>
              <a:rPr lang="it-IT" dirty="0"/>
              <a:t>, estendiamo l’</a:t>
            </a:r>
            <a:r>
              <a:rPr lang="it-IT" dirty="0" err="1"/>
              <a:t>ArrayList</a:t>
            </a:r>
            <a:r>
              <a:rPr lang="it-IT" dirty="0"/>
              <a:t> di Proposte anche se abbiamo metodi che non stiamo usando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5667246" y="5213684"/>
            <a:ext cx="1134607" cy="119954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DCA10B65-9CE2-4980-9F8C-F612594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5" y="5029189"/>
            <a:ext cx="4771743" cy="6088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61BB90-DC90-4808-AB18-4A82303C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61" y="5029189"/>
            <a:ext cx="4849164" cy="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Un software che non rispetta questo principio rischia di sviluppare un alto grado di viscosità e rigidità in breve tempo.</a:t>
            </a:r>
          </a:p>
          <a:p>
            <a:r>
              <a:rPr lang="it-IT" dirty="0"/>
              <a:t>Il codice scritto seguendo il principio è più coeso e riusabile.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1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: I moduli di alto livello non devono risentire dei cambiamenti sui moduli di basso livello. 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da applicare è che entrambi i livelli devono dipendere da astrazioni.</a:t>
            </a:r>
          </a:p>
          <a:p>
            <a:r>
              <a:rPr lang="it-IT" dirty="0"/>
              <a:t>Abbiamo applicato il principio per evitare la dipendenza tra il livello Categoria e il livello Proposta e tra il livello Proposta e i livelli superiori.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9879360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0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1241109"/>
            <a:ext cx="10131029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6F5817-E036-431F-A25A-0EB2DFE3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3918" y="3144424"/>
            <a:ext cx="2160603" cy="29880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AD3556-37BB-4D00-A237-269B1BC9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4164" y="2924620"/>
            <a:ext cx="3858471" cy="3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0393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874150"/>
            <a:ext cx="11200060" cy="3232149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Nessuna dipendenza di compilazione dai componenti di alto livello a quelli di basso livello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cambiare componenti di alto e basso livello senza intaccare altre classi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Possibilità di riutilizzo in altri progetti della classe che incorpora logica di business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SOLID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>
                <a:solidFill>
                  <a:schemeClr val="accent1"/>
                </a:solidFill>
              </a:rPr>
              <a:t>DIP (</a:t>
            </a:r>
            <a:r>
              <a:rPr lang="it-IT" dirty="0" err="1">
                <a:solidFill>
                  <a:schemeClr val="accent1"/>
                </a:solidFill>
              </a:rPr>
              <a:t>Dependency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Inversion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Principle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63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caso di oggetti il cui comportamento dipende dal proprio stato, può essere utile adottare il pattern State per eliminare codice di </a:t>
            </a:r>
            <a:r>
              <a:rPr lang="it-IT" dirty="0">
                <a:solidFill>
                  <a:srgbClr val="FF0000"/>
                </a:solidFill>
              </a:rPr>
              <a:t>scelte condizionali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stato, per ogni stato, che implementa un’interfaccia comune</a:t>
            </a:r>
          </a:p>
          <a:p>
            <a:r>
              <a:rPr lang="it-IT" dirty="0"/>
              <a:t>Le operazioni che dipendono dallo stato vengono delegate all’oggetto che rappresenta il proprio stato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title="Grattacieli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/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Indice</a:t>
            </a:r>
            <a:endParaRPr lang="it-IT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20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4758E-0BC9-4A91-BE9D-EB6807B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840475"/>
            <a:ext cx="12192000" cy="3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Transizioni di stato rese esplicite</a:t>
            </a:r>
          </a:p>
          <a:p>
            <a:pPr rtl="0">
              <a:buClr>
                <a:schemeClr val="accent2"/>
              </a:buClr>
            </a:pPr>
            <a:r>
              <a:rPr lang="it-IT" sz="2000" dirty="0" err="1">
                <a:solidFill>
                  <a:schemeClr val="tx1"/>
                </a:solidFill>
              </a:rPr>
              <a:t>Protected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Variation</a:t>
            </a:r>
            <a:r>
              <a:rPr lang="it-IT" sz="2000" dirty="0">
                <a:solidFill>
                  <a:schemeClr val="tx1"/>
                </a:solidFill>
              </a:rPr>
              <a:t> fornita rispetto all’aggiunta di stati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non necessario l’uso di costrutti Switch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possibile la condivisione degli oggetti State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stato)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21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17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pattern Strategy consente di risolve quei </a:t>
            </a:r>
            <a:r>
              <a:rPr lang="it-IT" dirty="0">
                <a:solidFill>
                  <a:srgbClr val="FF0000"/>
                </a:solidFill>
              </a:rPr>
              <a:t>problemi</a:t>
            </a:r>
            <a:r>
              <a:rPr lang="it-IT" dirty="0"/>
              <a:t> per cui è necessario gestire un insieme di algoritmi intercambiabili ma correlati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creare, per ogni algoritmo, una classe che implementa una classe comune</a:t>
            </a:r>
          </a:p>
          <a:p>
            <a:pPr marL="0" indent="0">
              <a:buNone/>
            </a:pPr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68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Avevamo diversi comandi disponibili all’utente, comandi però statici e tutti raggruppati in un Enum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Abbiamo creato una classe per ogni comando, ognuna delle quali estende la classe madre comune</a:t>
            </a:r>
          </a:p>
          <a:p>
            <a:r>
              <a:rPr lang="it-IT" dirty="0"/>
              <a:t>Permette di scegliere il comando a </a:t>
            </a:r>
            <a:r>
              <a:rPr lang="it-IT" dirty="0" err="1"/>
              <a:t>Run</a:t>
            </a:r>
            <a:r>
              <a:rPr lang="it-IT" dirty="0"/>
              <a:t>-Time e non più Compile-Time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36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24</a:t>
            </a:fld>
            <a:endParaRPr lang="it-IT" dirty="0"/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F469C08-265B-4EA6-95DE-EB922C71D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097883"/>
            <a:ext cx="7677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4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Porta a fattore comune funzionalità comuni a più comandi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Pattern </a:t>
            </a:r>
            <a:r>
              <a:rPr lang="it-IT" sz="2000" dirty="0" err="1">
                <a:solidFill>
                  <a:schemeClr val="tx1"/>
                </a:solidFill>
              </a:rPr>
              <a:t>Context</a:t>
            </a:r>
            <a:r>
              <a:rPr lang="it-IT" sz="2000" dirty="0">
                <a:solidFill>
                  <a:schemeClr val="tx1"/>
                </a:solidFill>
              </a:rPr>
              <a:t> semplice da capire e manutenere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modificare l’algoritmo dinamicamente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comando)</a:t>
            </a:r>
            <a:r>
              <a:rPr lang="it-IT" sz="2000" dirty="0"/>
              <a:t>St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Collaborazione tra Strategy e </a:t>
            </a:r>
            <a:r>
              <a:rPr lang="it-IT" sz="2000" dirty="0" err="1">
                <a:solidFill>
                  <a:schemeClr val="tx1"/>
                </a:solidFill>
              </a:rPr>
              <a:t>Context</a:t>
            </a:r>
            <a:r>
              <a:rPr lang="it-IT" sz="2000" dirty="0">
                <a:solidFill>
                  <a:schemeClr val="tx1"/>
                </a:solidFill>
              </a:rPr>
              <a:t> può essere dispendiosa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it-IT" sz="2000" dirty="0" err="1"/>
              <a:t>rategy</a:t>
            </a:r>
            <a:r>
              <a:rPr lang="it-IT" sz="2000" dirty="0"/>
              <a:t> disponibili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25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77009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è avere un frammento di codice che può essere raggruppato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spostare tale frammento in un metodo separato e rimpiazzare il vecchio codice con una chiamata al nuovo metodo</a:t>
            </a:r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79816"/>
            <a:ext cx="7342631" cy="608895"/>
          </a:xfrm>
        </p:spPr>
        <p:txBody>
          <a:bodyPr rtlCol="0"/>
          <a:lstStyle/>
          <a:p>
            <a:pPr rtl="0"/>
            <a:r>
              <a:rPr lang="it-IT" dirty="0" err="1"/>
              <a:t>Refactoring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58886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 err="1"/>
              <a:t>Extract</a:t>
            </a:r>
            <a:r>
              <a:rPr lang="it-IT" dirty="0"/>
              <a:t>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838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07816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nostro caso abbiamo applicato il pattern alle classi che implementano il pattern Strategy, ovvero le classi che hanno il compito di gestire i comandi selezionabili dall’utente</a:t>
            </a:r>
          </a:p>
          <a:p>
            <a:r>
              <a:rPr lang="it-IT" dirty="0"/>
              <a:t>All’interno dei vari comandi abbiamo estratto alcuni frammenti tra i quali:</a:t>
            </a:r>
          </a:p>
          <a:p>
            <a:pPr lvl="1"/>
            <a:r>
              <a:rPr lang="it-IT" sz="1800" dirty="0"/>
              <a:t>Controllo sui parametri</a:t>
            </a:r>
          </a:p>
          <a:p>
            <a:pPr lvl="1"/>
            <a:r>
              <a:rPr lang="it-IT" sz="1800" dirty="0"/>
              <a:t>Inserimento di valori da parte dell’utente	</a:t>
            </a:r>
            <a:br>
              <a:rPr lang="it-IT" dirty="0"/>
            </a:br>
            <a:r>
              <a:rPr lang="it-IT" dirty="0"/>
              <a:t>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92250"/>
            <a:ext cx="7342631" cy="608895"/>
          </a:xfrm>
        </p:spPr>
        <p:txBody>
          <a:bodyPr rtlCol="0"/>
          <a:lstStyle/>
          <a:p>
            <a:pPr rtl="0"/>
            <a:r>
              <a:rPr lang="it-IT" dirty="0" err="1"/>
              <a:t>Refactoring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62401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 err="1"/>
              <a:t>Extract</a:t>
            </a:r>
            <a:r>
              <a:rPr lang="it-IT" dirty="0"/>
              <a:t>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8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1070511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più leggibile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Meno codice duplicato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Isola parti indipendenti del codice, riducendo la probabilità di errori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può essere riutilizzato in altre parti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Refactoring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28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solidFill>
                  <a:schemeClr val="accent1"/>
                </a:solidFill>
              </a:rPr>
              <a:t>Extract</a:t>
            </a:r>
            <a:r>
              <a:rPr lang="it-IT" dirty="0">
                <a:solidFill>
                  <a:schemeClr val="accent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90243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386264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è che un metodo viene usato da più classi rispetto alla classe in cui è definito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 nuovo metodo con un corpo simile nell’altra classe e poi modificare il vecchio metodo delegando il compito o rimuovilo </a:t>
            </a:r>
            <a:endParaRPr lang="it-IT" i="1" dirty="0"/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374452"/>
            <a:ext cx="7342631" cy="608895"/>
          </a:xfrm>
        </p:spPr>
        <p:txBody>
          <a:bodyPr rtlCol="0"/>
          <a:lstStyle/>
          <a:p>
            <a:pPr rtl="0"/>
            <a:r>
              <a:rPr lang="it-IT" dirty="0" err="1"/>
              <a:t>Refactoring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58886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 err="1"/>
              <a:t>Move</a:t>
            </a:r>
            <a:r>
              <a:rPr lang="it-IT" dirty="0"/>
              <a:t>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1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1512985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della gestione di responsabilità alternative che variano sulla base del tipo.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consiste nell’assegnare responsabilità di comportamento ai tipi per il quale questo varia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73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07816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nostro caso avevamo metodi comuni a più comandi (ma non a tutti) e abbiamo applicato il pattern </a:t>
            </a:r>
            <a:r>
              <a:rPr lang="it-IT" dirty="0" err="1"/>
              <a:t>Move</a:t>
            </a:r>
            <a:r>
              <a:rPr lang="it-IT" dirty="0"/>
              <a:t> Method per evitare codice duplicato</a:t>
            </a:r>
          </a:p>
          <a:p>
            <a:r>
              <a:rPr lang="it-IT" dirty="0"/>
              <a:t>I frammenti che abbiamo spostato sono relativi a: </a:t>
            </a:r>
          </a:p>
          <a:p>
            <a:pPr lvl="1"/>
            <a:r>
              <a:rPr lang="it-IT" sz="1800" dirty="0"/>
              <a:t>Controllo sui parametri</a:t>
            </a:r>
          </a:p>
          <a:p>
            <a:pPr lvl="1"/>
            <a:r>
              <a:rPr lang="it-IT" sz="1800" dirty="0"/>
              <a:t>Inserimento di valori da parte dell’utente	</a:t>
            </a:r>
            <a:br>
              <a:rPr lang="it-IT" dirty="0"/>
            </a:br>
            <a:r>
              <a:rPr lang="it-IT" dirty="0"/>
              <a:t>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9" y="1391909"/>
            <a:ext cx="7342631" cy="608895"/>
          </a:xfrm>
        </p:spPr>
        <p:txBody>
          <a:bodyPr rtlCol="0"/>
          <a:lstStyle/>
          <a:p>
            <a:pPr rtl="0"/>
            <a:r>
              <a:rPr lang="it-IT" dirty="0" err="1"/>
              <a:t>Refactoring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62401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 err="1"/>
              <a:t>Move</a:t>
            </a:r>
            <a:r>
              <a:rPr lang="it-IT" dirty="0"/>
              <a:t>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981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più leggibile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Meno codice duplicato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Isola parti indipendenti del codice, riducendo la probabilità di errori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può essere riutilizzato in altre parti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Nessuno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Refactoring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31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solidFill>
                  <a:schemeClr val="accent1"/>
                </a:solidFill>
              </a:rPr>
              <a:t>Extract</a:t>
            </a:r>
            <a:r>
              <a:rPr lang="it-IT" dirty="0">
                <a:solidFill>
                  <a:schemeClr val="accent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572065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04997"/>
            <a:ext cx="11512985" cy="2982818"/>
          </a:xfrm>
        </p:spPr>
        <p:txBody>
          <a:bodyPr rtlCol="0">
            <a:normAutofit/>
          </a:bodyPr>
          <a:lstStyle/>
          <a:p>
            <a:pPr lvl="0"/>
            <a:r>
              <a:rPr lang="it-IT" dirty="0"/>
              <a:t>Avevamo delle sottocategorie, ereditanti da una superclasse Categoria generica, ognuna con i propri campi specifici.</a:t>
            </a:r>
          </a:p>
          <a:p>
            <a:r>
              <a:rPr lang="it-IT" dirty="0"/>
              <a:t>Seguendo il pattern abbiamo definito un metodo che consente l’aggiunta dei campi alla relativa categoria, il quale dipende dai campi specifici della categoria.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64FC5-0AF8-48D5-9652-BD30A4FC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92645" y="2739314"/>
            <a:ext cx="6545184" cy="3418747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4A9EF8-DBBC-4892-BDD3-8A3BDAD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6189" y="2652467"/>
            <a:ext cx="5038892" cy="35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Alternativa al polimorfismo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</a:t>
            </a:r>
            <a:r>
              <a:rPr lang="it-IT" sz="2000" dirty="0" err="1">
                <a:solidFill>
                  <a:schemeClr val="tx1"/>
                </a:solidFill>
              </a:rPr>
              <a:t>Polymorphism</a:t>
            </a:r>
            <a:r>
              <a:rPr lang="it-IT" sz="2000" dirty="0">
                <a:solidFill>
                  <a:schemeClr val="tx1"/>
                </a:solidFill>
              </a:rPr>
              <a:t> permette di assegnare le responsabilità del comportamento ai tipi per i quali il comportamento varia.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GRASP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Polimorfismo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565D58-4671-44D4-B3F6-98172B770BCF}"/>
              </a:ext>
            </a:extLst>
          </p:cNvPr>
          <p:cNvSpPr txBox="1"/>
          <p:nvPr/>
        </p:nvSpPr>
        <p:spPr>
          <a:xfrm>
            <a:off x="518678" y="4786133"/>
            <a:ext cx="1083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L’implementazione del polimorfismo è particolarmente utile quando la versione del metodo da eseguire viene scelta sulla base del tipo di oggetto effettivamente contenuto in una variabile a </a:t>
            </a:r>
            <a:r>
              <a:rPr lang="it-IT" sz="2000" dirty="0" err="1"/>
              <a:t>runtime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2700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.</a:t>
            </a:r>
          </a:p>
          <a:p>
            <a:pPr lvl="0" rtl="0"/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dell’instabilità relativa a oggetti connessi tra loro, consentendo di progettare oggetti in modo tale che la loro instabilità non influenzi lo stato degli altri.</a:t>
            </a:r>
          </a:p>
          <a:p>
            <a:pPr lvl="0" rtl="0"/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è evitare messaggi a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0414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Abbiamo forte dipendenza tra oggetti (es. </a:t>
            </a:r>
            <a:r>
              <a:rPr lang="it-IT" dirty="0" err="1"/>
              <a:t>Category</a:t>
            </a:r>
            <a:r>
              <a:rPr lang="it-IT" dirty="0"/>
              <a:t> – Field). Per proteggere la Categoria dal cambiamento dei valori del Campo, e da quello che ne consegue, gli oggetti che utilizzano la Categoria non parlano più direttamente con i </a:t>
            </a:r>
            <a:r>
              <a:rPr lang="it-IT"/>
              <a:t>Campi.</a:t>
            </a:r>
          </a:p>
          <a:p>
            <a:pPr lvl="0" rtl="0"/>
            <a:r>
              <a:rPr lang="it-IT"/>
              <a:t>Seguendo </a:t>
            </a:r>
            <a:r>
              <a:rPr lang="it-IT" dirty="0"/>
              <a:t>la Legge di Demetra abbiamo fatto in modo che ciascuna classe parlasse solo con classi con cui si ha diretta dipendenza, evitando di parlare con «stranieri», cioè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1371</Words>
  <Application>Microsoft Office PowerPoint</Application>
  <PresentationFormat>Widescreen</PresentationFormat>
  <Paragraphs>236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Times New Roman</vt:lpstr>
      <vt:lpstr>Tema di Office</vt:lpstr>
      <vt:lpstr>Progetto Ingegneria SW</vt:lpstr>
      <vt:lpstr>Indice</vt:lpstr>
      <vt:lpstr>Polimorfismo</vt:lpstr>
      <vt:lpstr>Polimorfismo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Legge di Demetra</vt:lpstr>
      <vt:lpstr>Principio di sostituzione di LISKOV</vt:lpstr>
      <vt:lpstr>Principio di sostituzione di LISKOV</vt:lpstr>
      <vt:lpstr>Principio di sostituzione di LISKOV</vt:lpstr>
      <vt:lpstr>Principio di sostituzione di LISKOV</vt:lpstr>
      <vt:lpstr>DIP (Dependency Inversion Principle)</vt:lpstr>
      <vt:lpstr>DIP (Dependency Inversion Principle)</vt:lpstr>
      <vt:lpstr>DIP (Dependency Inversion Principle)</vt:lpstr>
      <vt:lpstr>State</vt:lpstr>
      <vt:lpstr>State</vt:lpstr>
      <vt:lpstr>State</vt:lpstr>
      <vt:lpstr>Strategy</vt:lpstr>
      <vt:lpstr>Strategy</vt:lpstr>
      <vt:lpstr>Strategy</vt:lpstr>
      <vt:lpstr>Strategy</vt:lpstr>
      <vt:lpstr>Extract Method</vt:lpstr>
      <vt:lpstr>Extract Method</vt:lpstr>
      <vt:lpstr>Extract Method</vt:lpstr>
      <vt:lpstr>Move Method</vt:lpstr>
      <vt:lpstr>Move Method</vt:lpstr>
      <vt:lpstr>Extract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2019-06-24T20:32:24Z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