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16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1" r:id="rId3"/>
    <p:sldId id="284" r:id="rId4"/>
    <p:sldId id="275" r:id="rId5"/>
    <p:sldId id="259" r:id="rId6"/>
    <p:sldId id="285" r:id="rId7"/>
    <p:sldId id="302" r:id="rId8"/>
    <p:sldId id="286" r:id="rId9"/>
    <p:sldId id="272" r:id="rId10"/>
    <p:sldId id="287" r:id="rId11"/>
    <p:sldId id="278" r:id="rId12"/>
    <p:sldId id="277" r:id="rId13"/>
    <p:sldId id="276" r:id="rId14"/>
    <p:sldId id="280" r:id="rId15"/>
    <p:sldId id="279" r:id="rId16"/>
    <p:sldId id="281" r:id="rId17"/>
    <p:sldId id="282" r:id="rId18"/>
    <p:sldId id="292" r:id="rId19"/>
    <p:sldId id="283" r:id="rId20"/>
    <p:sldId id="303" r:id="rId21"/>
    <p:sldId id="289" r:id="rId22"/>
    <p:sldId id="288" r:id="rId23"/>
    <p:sldId id="293" r:id="rId24"/>
    <p:sldId id="290" r:id="rId25"/>
    <p:sldId id="294" r:id="rId26"/>
    <p:sldId id="291" r:id="rId27"/>
    <p:sldId id="295" r:id="rId28"/>
    <p:sldId id="296" r:id="rId29"/>
    <p:sldId id="29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B79"/>
    <a:srgbClr val="FF5050"/>
    <a:srgbClr val="3F3F3F"/>
    <a:srgbClr val="014067"/>
    <a:srgbClr val="014E7D"/>
    <a:srgbClr val="013657"/>
    <a:srgbClr val="01456F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72" d="100"/>
          <a:sy n="72" d="100"/>
        </p:scale>
        <p:origin x="618" y="6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FBFAFD-B367-4FDC-8BD6-0ED3AC1E8171}" type="datetime1">
              <a:rPr lang="it-IT" smtClean="0"/>
              <a:t>25/06/2019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ABC55-7EA4-4B04-948D-8B6AA303BF20}" type="datetime1">
              <a:rPr lang="it-IT" noProof="0" smtClean="0"/>
              <a:pPr/>
              <a:t>25/06/2019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9530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5831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8075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1677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875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11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0028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0792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387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85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872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5951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7729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9954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0440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4857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558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04941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146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5960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20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87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67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340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484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345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0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2227456-7E09-4C4E-B651-65FCAE043E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01808D5E-B641-4AD4-ACA4-A42512E6D374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D3E13E4-CC47-410B-A164-2B0347B83CA8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00D6317D-3FAE-4368-B0B8-721094CCE6B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1901C6D-81F2-40D2-ABDF-84BF6931794C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53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3281293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37077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5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92352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5685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32E7C4F-6F16-4238-8083-045960D0BE47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410F30B-A93E-40C1-875E-311AA3A9C6D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E0CF8EF1-D982-4B7E-8689-124FB58BD6D4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Striscia diagonale 9">
              <a:extLst>
                <a:ext uri="{FF2B5EF4-FFF2-40B4-BE49-F238E27FC236}">
                  <a16:creationId xmlns:a16="http://schemas.microsoft.com/office/drawing/2014/main" id="{2FC0045A-4D70-43D4-AF9A-9C45B3F6267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7A88714F-B36F-473B-BEC4-93E804D9433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ma 11">
              <a:extLst>
                <a:ext uri="{FF2B5EF4-FFF2-40B4-BE49-F238E27FC236}">
                  <a16:creationId xmlns:a16="http://schemas.microsoft.com/office/drawing/2014/main" id="{E12D173C-2CC8-49D9-B5D3-8BAB79DC1FBE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3" name="Casella di testo 24">
            <a:extLst>
              <a:ext uri="{FF2B5EF4-FFF2-40B4-BE49-F238E27FC236}">
                <a16:creationId xmlns:a16="http://schemas.microsoft.com/office/drawing/2014/main" id="{CF82078D-06B3-4A9A-9C6F-FBBBB7094961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4" name="Parallelogramma 13">
            <a:extLst>
              <a:ext uri="{FF2B5EF4-FFF2-40B4-BE49-F238E27FC236}">
                <a16:creationId xmlns:a16="http://schemas.microsoft.com/office/drawing/2014/main" id="{9A9C4D76-504C-4BB0-82BE-F5E2002D1C46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26281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Casella di tes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FC52D59-A5AD-4FED-A142-5BB0FCDC52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0FEA1EA5-C0A8-4C9E-AA57-EFD545D19F34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Parallelogramma 8">
            <a:extLst>
              <a:ext uri="{FF2B5EF4-FFF2-40B4-BE49-F238E27FC236}">
                <a16:creationId xmlns:a16="http://schemas.microsoft.com/office/drawing/2014/main" id="{E8F3771A-96AB-4D0A-A47C-68A9A0EF8BFF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DCFBF51-6F59-4505-A30B-A179BB34BD4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C0E9735-F034-4877-8763-4B96C724427D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ma 11">
            <a:extLst>
              <a:ext uri="{FF2B5EF4-FFF2-40B4-BE49-F238E27FC236}">
                <a16:creationId xmlns:a16="http://schemas.microsoft.com/office/drawing/2014/main" id="{3D04C167-0AF8-4FA2-877F-1FA4F239C7D4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59A7919-2339-4F06-9ACE-99174796509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ECF93C78-B98F-4B15-A150-7689BCDB9A7D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2D378E8C-A400-4AEE-937F-4D32366839AB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1247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AFD683F-34FC-47A2-9C72-BA36C978C3BE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8902473-3156-48F2-BE5C-6AE32D4A30E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9661548-E087-46CE-A2D0-5A3CA11C3FFD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1" name="Striscia diagonale 10">
              <a:extLst>
                <a:ext uri="{FF2B5EF4-FFF2-40B4-BE49-F238E27FC236}">
                  <a16:creationId xmlns:a16="http://schemas.microsoft.com/office/drawing/2014/main" id="{A46D57C1-CF58-455A-BD0E-C79A138F3C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50FEA623-D207-4CC4-9EE3-19424294A7A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ma 12">
              <a:extLst>
                <a:ext uri="{FF2B5EF4-FFF2-40B4-BE49-F238E27FC236}">
                  <a16:creationId xmlns:a16="http://schemas.microsoft.com/office/drawing/2014/main" id="{D5D93A11-E977-4DDB-A64F-5383B48395D3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4" name="Casella di testo 24">
            <a:extLst>
              <a:ext uri="{FF2B5EF4-FFF2-40B4-BE49-F238E27FC236}">
                <a16:creationId xmlns:a16="http://schemas.microsoft.com/office/drawing/2014/main" id="{93259B52-F015-4A42-BCAD-41FA45C7007A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2E13311B-4688-42EF-8F34-337B8D7582B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848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24A7A93-8F6A-4EC0-8286-559D60F55577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AAD521E-D021-4E1D-A9AD-A2EE4DED747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7499EC7-5D72-414D-B8E1-C094382B8F84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3" name="Striscia diagonale 12">
              <a:extLst>
                <a:ext uri="{FF2B5EF4-FFF2-40B4-BE49-F238E27FC236}">
                  <a16:creationId xmlns:a16="http://schemas.microsoft.com/office/drawing/2014/main" id="{350852A9-523E-442A-9C51-3737711253D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67AD8652-D265-4F2A-8773-FA091D4FB65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lelogramma 14">
              <a:extLst>
                <a:ext uri="{FF2B5EF4-FFF2-40B4-BE49-F238E27FC236}">
                  <a16:creationId xmlns:a16="http://schemas.microsoft.com/office/drawing/2014/main" id="{3A861F26-BB36-447B-9245-0AC7F370E411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6" name="Casella di testo 24">
            <a:extLst>
              <a:ext uri="{FF2B5EF4-FFF2-40B4-BE49-F238E27FC236}">
                <a16:creationId xmlns:a16="http://schemas.microsoft.com/office/drawing/2014/main" id="{BC150B0D-E77C-4FC5-A53D-8454A444BAB7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8A4DEDE2-1B5C-4980-B60F-DEC5F1B591E8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56732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7111E3E-5E63-45F1-B3CA-0C0C1FC02D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Casella di testo 20">
            <a:extLst>
              <a:ext uri="{FF2B5EF4-FFF2-40B4-BE49-F238E27FC236}">
                <a16:creationId xmlns:a16="http://schemas.microsoft.com/office/drawing/2014/main" id="{99BF94DF-057C-4270-A29C-207EC51CD279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2B7DE4EA-C43F-4D65-8C07-C0AC6BB740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Striscia diagonale 8">
              <a:extLst>
                <a:ext uri="{FF2B5EF4-FFF2-40B4-BE49-F238E27FC236}">
                  <a16:creationId xmlns:a16="http://schemas.microsoft.com/office/drawing/2014/main" id="{39985DA6-5FCD-4B31-BE51-48AC99CC118D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69510E74-96FE-4B01-94F9-E9F97322EA2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ma 10">
              <a:extLst>
                <a:ext uri="{FF2B5EF4-FFF2-40B4-BE49-F238E27FC236}">
                  <a16:creationId xmlns:a16="http://schemas.microsoft.com/office/drawing/2014/main" id="{AADF66FE-592E-4863-B936-D95653710A13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Parallelogramma 11">
            <a:extLst>
              <a:ext uri="{FF2B5EF4-FFF2-40B4-BE49-F238E27FC236}">
                <a16:creationId xmlns:a16="http://schemas.microsoft.com/office/drawing/2014/main" id="{B38D869A-5F2E-4509-98F2-2711D57775E3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00788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4994443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6DAC2B4-3DB3-4611-8B1A-FD86D4BB09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CD06B991-4925-456A-8949-C702BB6E9479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2C247E0-0F5A-4E22-A555-41FDCA792A2D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553315E-07B4-4BB6-8BCF-F8955B773D27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21E5834-6A7A-4269-B6CE-3A89C1250189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41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73F3382-D57E-40C4-A7E8-46180C4C6F6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3B922C30-B5CF-4803-8A0A-8B371F27E8D6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967EFCA8-3FEF-4222-AB0A-1CD094FEB80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753E9D-C3E0-46D0-AE80-0BE893B67EC6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ED22998F-B82A-40E6-ACBE-AC1D5554319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3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7471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30" r:id="rId13"/>
    <p:sldLayoutId id="2147483931" r:id="rId14"/>
    <p:sldLayoutId id="2147483651" r:id="rId15"/>
    <p:sldLayoutId id="2147483710" r:id="rId16"/>
    <p:sldLayoutId id="2147483709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692" r:id="rId23"/>
    <p:sldLayoutId id="2147483697" r:id="rId24"/>
    <p:sldLayoutId id="2147483674" r:id="rId2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alpha val="44000"/>
                <a:lumMod val="8000"/>
                <a:lumOff val="92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egnaposto immagine 16" title="Immagine di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1667477" y="1072453"/>
            <a:ext cx="4428523" cy="5137089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729688" cy="1616252"/>
          </a:xfrm>
        </p:spPr>
        <p:txBody>
          <a:bodyPr rtlCol="0"/>
          <a:lstStyle/>
          <a:p>
            <a:pPr rtl="0"/>
            <a:r>
              <a:rPr lang="it-IT" b="0" i="1" dirty="0">
                <a:solidFill>
                  <a:srgbClr val="002060"/>
                </a:solidFill>
              </a:rPr>
              <a:t>Progetto Ingegneria SW</a:t>
            </a:r>
            <a:endParaRPr lang="it-IT" i="1" dirty="0">
              <a:solidFill>
                <a:srgbClr val="00206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it-IT" dirty="0"/>
              <a:t>Maestrini Lorenzo 715780</a:t>
            </a:r>
          </a:p>
          <a:p>
            <a:pPr rtl="0"/>
            <a:r>
              <a:rPr lang="it-IT" dirty="0"/>
              <a:t>Mora Jacopo 715149</a:t>
            </a:r>
          </a:p>
          <a:p>
            <a:pPr rtl="0"/>
            <a:r>
              <a:rPr lang="it-IT" dirty="0"/>
              <a:t>Salvalai Matteo 715827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1721A7-01DF-432E-B0C4-BE316E67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27" y="2080418"/>
            <a:ext cx="3099822" cy="3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81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6" y="0"/>
            <a:ext cx="7342622" cy="1215566"/>
          </a:xfrm>
        </p:spPr>
        <p:txBody>
          <a:bodyPr rtlCol="0"/>
          <a:lstStyle/>
          <a:p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10</a:t>
            </a:fld>
            <a:endParaRPr lang="it-IT" dirty="0"/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CFBD5E5-805E-40F7-B78C-A440BFF8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539" y="2198246"/>
            <a:ext cx="4267200" cy="790575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62F4CF9-EF12-4B7C-B563-D62FA3D72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539" y="4067979"/>
            <a:ext cx="3648075" cy="1390650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75AE46A-E738-4052-B6D1-66A0823AB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75" y="4071154"/>
            <a:ext cx="4210050" cy="1047750"/>
          </a:xfrm>
          <a:prstGeom prst="rect">
            <a:avLst/>
          </a:prstGeom>
        </p:spPr>
      </p:pic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B47AA25-8A28-4F3D-8A1E-DE2431EDF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2203068"/>
            <a:ext cx="4352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2524768"/>
            <a:ext cx="10984347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800" b="1" dirty="0">
                <a:solidFill>
                  <a:schemeClr val="accent2"/>
                </a:solidFill>
              </a:rPr>
              <a:t>Vantaggi:</a:t>
            </a:r>
          </a:p>
          <a:p>
            <a:r>
              <a:rPr lang="it-IT" dirty="0"/>
              <a:t>Codice tende ad essere più mantenibile ed adattabile.</a:t>
            </a:r>
          </a:p>
          <a:p>
            <a:r>
              <a:rPr lang="it-IT" dirty="0"/>
              <a:t>Gli oggetti sono meno dipendenti dalla struttura interna degli altri oggetti.</a:t>
            </a:r>
          </a:p>
          <a:p>
            <a:r>
              <a:rPr lang="it-IT" dirty="0"/>
              <a:t>Elimina la fragilità rispetto ai cambiamenti nella struttura degli oggetti (punto di instabilità comune) 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7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7" y="0"/>
            <a:ext cx="7342622" cy="1215566"/>
          </a:xfrm>
        </p:spPr>
        <p:txBody>
          <a:bodyPr rtlCol="0"/>
          <a:lstStyle/>
          <a:p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88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contenuto 35">
            <a:extLst>
              <a:ext uri="{FF2B5EF4-FFF2-40B4-BE49-F238E27FC236}">
                <a16:creationId xmlns:a16="http://schemas.microsoft.com/office/drawing/2014/main" id="{62CE44F0-C8FD-48B9-9CA6-8BD5716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040027"/>
            <a:ext cx="10822422" cy="2958275"/>
          </a:xfrm>
        </p:spPr>
        <p:txBody>
          <a:bodyPr/>
          <a:lstStyle/>
          <a:p>
            <a:r>
              <a:rPr lang="it-IT" i="1" dirty="0"/>
              <a:t>«Se q(x) è una proprietà che si può dimostrare essere valida per oggetti x di tipo T, allora q(y) deve essere valida per oggetti y di tipo S dove S è un sottotipo di T»</a:t>
            </a:r>
          </a:p>
          <a:p>
            <a:r>
              <a:rPr lang="it-IT" dirty="0"/>
              <a:t>Abbiamo usato questo principio per evitare che sottoclassi ereditino metodi delle superclassi non necessari.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03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7" y="0"/>
            <a:ext cx="11129320" cy="1215566"/>
          </a:xfrm>
        </p:spPr>
        <p:txBody>
          <a:bodyPr rtlCol="0">
            <a:noAutofit/>
          </a:bodyPr>
          <a:lstStyle/>
          <a:p>
            <a:pPr rtl="0"/>
            <a:r>
              <a:rPr lang="it-IT" dirty="0"/>
              <a:t>Principio di sostituzione di 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349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025440"/>
            <a:ext cx="6856558" cy="2958275"/>
          </a:xfrm>
        </p:spPr>
        <p:txBody>
          <a:bodyPr rtlCol="0">
            <a:normAutofit/>
          </a:bodyPr>
          <a:lstStyle/>
          <a:p>
            <a:r>
              <a:rPr lang="it-IT" dirty="0" err="1"/>
              <a:t>FieldSet</a:t>
            </a:r>
            <a:r>
              <a:rPr lang="it-IT" dirty="0"/>
              <a:t> ereditando da </a:t>
            </a:r>
            <a:r>
              <a:rPr lang="it-IT" dirty="0" err="1"/>
              <a:t>ArrayList</a:t>
            </a:r>
            <a:r>
              <a:rPr lang="it-IT" dirty="0"/>
              <a:t> di Field ereditava metodi non necessari (tra i quali </a:t>
            </a:r>
            <a:r>
              <a:rPr lang="it-IT" i="1" dirty="0" err="1"/>
              <a:t>clear</a:t>
            </a:r>
            <a:r>
              <a:rPr lang="it-IT" i="1" dirty="0"/>
              <a:t>(), </a:t>
            </a:r>
            <a:r>
              <a:rPr lang="it-IT" i="1" dirty="0" err="1"/>
              <a:t>addAll</a:t>
            </a:r>
            <a:r>
              <a:rPr lang="it-IT" i="1" dirty="0"/>
              <a:t>(), </a:t>
            </a:r>
            <a:r>
              <a:rPr lang="it-IT" i="1" dirty="0" err="1"/>
              <a:t>replaceAll</a:t>
            </a:r>
            <a:r>
              <a:rPr lang="it-IT" i="1" dirty="0"/>
              <a:t>()).</a:t>
            </a:r>
          </a:p>
          <a:p>
            <a:r>
              <a:rPr lang="it-IT" dirty="0"/>
              <a:t>Applicando </a:t>
            </a:r>
            <a:r>
              <a:rPr lang="it-IT" dirty="0" err="1"/>
              <a:t>Liskov</a:t>
            </a:r>
            <a:r>
              <a:rPr lang="it-IT" dirty="0"/>
              <a:t>, </a:t>
            </a:r>
            <a:r>
              <a:rPr lang="it-IT" dirty="0" err="1"/>
              <a:t>FieldSet</a:t>
            </a:r>
            <a:r>
              <a:rPr lang="it-IT" dirty="0"/>
              <a:t> non eredità più da </a:t>
            </a:r>
            <a:r>
              <a:rPr lang="it-IT" dirty="0" err="1"/>
              <a:t>ArrayList</a:t>
            </a:r>
            <a:r>
              <a:rPr lang="it-IT" dirty="0"/>
              <a:t> ma ne implementa un oggetto come attributo.</a:t>
            </a:r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09618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10894428" cy="1215566"/>
          </a:xfrm>
        </p:spPr>
        <p:txBody>
          <a:bodyPr rtlCol="0">
            <a:noAutofit/>
          </a:bodyPr>
          <a:lstStyle/>
          <a:p>
            <a:r>
              <a:rPr lang="it-IT" dirty="0"/>
              <a:t>Principio di sostituzione di 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13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18BC1BA-BD6A-40AE-BAF5-978FAD31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99" y="4203698"/>
            <a:ext cx="4983252" cy="8802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AD10401-3134-4BB8-B9ED-4D1AF7575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399" y="3143181"/>
            <a:ext cx="5061019" cy="6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609247"/>
            <a:ext cx="6856558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dirty="0"/>
              <a:t>Altro esempio di violazione:</a:t>
            </a:r>
          </a:p>
          <a:p>
            <a:r>
              <a:rPr lang="it-IT" dirty="0"/>
              <a:t>Nella classe </a:t>
            </a:r>
            <a:r>
              <a:rPr lang="it-IT" dirty="0" err="1"/>
              <a:t>ProposalSet</a:t>
            </a:r>
            <a:r>
              <a:rPr lang="it-IT" dirty="0"/>
              <a:t>, estendiamo l’</a:t>
            </a:r>
            <a:r>
              <a:rPr lang="it-IT" dirty="0" err="1"/>
              <a:t>ArrayList</a:t>
            </a:r>
            <a:r>
              <a:rPr lang="it-IT" dirty="0"/>
              <a:t> di Proposte anche se abbiamo metodi che non stiamo usando (tra i quali </a:t>
            </a:r>
            <a:r>
              <a:rPr lang="it-IT" i="1" dirty="0" err="1"/>
              <a:t>clear</a:t>
            </a:r>
            <a:r>
              <a:rPr lang="it-IT" i="1" dirty="0"/>
              <a:t>(), </a:t>
            </a:r>
            <a:r>
              <a:rPr lang="it-IT" i="1" dirty="0" err="1"/>
              <a:t>addAll</a:t>
            </a:r>
            <a:r>
              <a:rPr lang="it-IT" i="1" dirty="0"/>
              <a:t>(), </a:t>
            </a:r>
            <a:r>
              <a:rPr lang="it-IT" i="1" dirty="0" err="1"/>
              <a:t>replaceAll</a:t>
            </a:r>
            <a:r>
              <a:rPr lang="it-IT" i="1" dirty="0"/>
              <a:t>()).</a:t>
            </a:r>
          </a:p>
          <a:p>
            <a:pPr marL="0" indent="0">
              <a:buNone/>
            </a:pPr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1525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7864"/>
            <a:ext cx="11070596" cy="1215566"/>
          </a:xfrm>
        </p:spPr>
        <p:txBody>
          <a:bodyPr rtlCol="0">
            <a:noAutofit/>
          </a:bodyPr>
          <a:lstStyle/>
          <a:p>
            <a:r>
              <a:rPr lang="it-IT" dirty="0"/>
              <a:t>Principio di sostituzione di 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14</a:t>
            </a:fld>
            <a:endParaRPr lang="it-IT" dirty="0"/>
          </a:p>
        </p:txBody>
      </p: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DD41D86A-94A5-4E39-83DC-D6365F4A9DB8}"/>
              </a:ext>
            </a:extLst>
          </p:cNvPr>
          <p:cNvCxnSpPr>
            <a:cxnSpLocks/>
          </p:cNvCxnSpPr>
          <p:nvPr/>
        </p:nvCxnSpPr>
        <p:spPr>
          <a:xfrm flipV="1">
            <a:off x="5667246" y="5051342"/>
            <a:ext cx="1134607" cy="119954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DCA10B65-9CE2-4980-9F8C-F6125941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95" y="4795509"/>
            <a:ext cx="4771743" cy="60889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261BB90-DC90-4808-AB18-4A82303CE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561" y="4753516"/>
            <a:ext cx="4849164" cy="9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1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542310"/>
            <a:ext cx="10822422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800" b="1" dirty="0">
                <a:solidFill>
                  <a:schemeClr val="accent2"/>
                </a:solidFill>
              </a:rPr>
              <a:t>Vantaggi:</a:t>
            </a:r>
          </a:p>
          <a:p>
            <a:r>
              <a:rPr lang="it-IT" dirty="0"/>
              <a:t>Un software che non rispetta questo principio rischia di sviluppare un alto grado di viscosità e rigidità in breve tempo.</a:t>
            </a:r>
          </a:p>
          <a:p>
            <a:r>
              <a:rPr lang="it-IT" dirty="0"/>
              <a:t>Il codice scritto seguendo il principio è più coeso e riusabile.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7" y="0"/>
            <a:ext cx="10718249" cy="1215566"/>
          </a:xfrm>
        </p:spPr>
        <p:txBody>
          <a:bodyPr rtlCol="0">
            <a:noAutofit/>
          </a:bodyPr>
          <a:lstStyle/>
          <a:p>
            <a:r>
              <a:rPr lang="it-IT" dirty="0"/>
              <a:t>Principio di sostituzione di 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16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contenuto 35">
            <a:extLst>
              <a:ext uri="{FF2B5EF4-FFF2-40B4-BE49-F238E27FC236}">
                <a16:creationId xmlns:a16="http://schemas.microsoft.com/office/drawing/2014/main" id="{62CE44F0-C8FD-48B9-9CA6-8BD5716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040027"/>
            <a:ext cx="10822422" cy="2958275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: I moduli di alto livello non devono risentire dei cambiamenti sui moduli di basso livello. 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da applicare è che entrambi i livelli devono dipendere da astrazioni.</a:t>
            </a:r>
          </a:p>
          <a:p>
            <a:r>
              <a:rPr lang="it-IT" dirty="0"/>
              <a:t>Abbiamo applicato il principio per evitare la dipendenza tra il livello Categoria e il livello Proposta e tra il livello Proposta e i livelli superiori.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9879360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DIP (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900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9" y="0"/>
            <a:ext cx="10131029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DIP (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17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6F5817-E036-431F-A25A-0EB2DFE39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36290" y="2825642"/>
            <a:ext cx="2160603" cy="298806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DAD3556-37BB-4D00-A237-269B1BC94B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24164" y="2603810"/>
            <a:ext cx="3858471" cy="34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0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379" y="2641917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31379" y="3423105"/>
            <a:ext cx="11200060" cy="3232149"/>
          </a:xfrm>
        </p:spPr>
        <p:txBody>
          <a:bodyPr rtlCol="0">
            <a:normAutofit/>
          </a:bodyPr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Nessuna dipendenza di compilazione dai componenti di alto livello a quelli di basso livello</a:t>
            </a:r>
          </a:p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Permette di cambiare componenti di alto e basso livello senza intaccare altre classi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Possibilità di riutilizzo in altri progetti della classe che incorpora logica di business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it-IT" dirty="0"/>
              <a:t>Progetto Ingegneria del Software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18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9" y="25167"/>
            <a:ext cx="8333222" cy="1147969"/>
          </a:xfrm>
        </p:spPr>
        <p:txBody>
          <a:bodyPr rtlCol="0"/>
          <a:lstStyle/>
          <a:p>
            <a:r>
              <a:rPr lang="it-IT" dirty="0">
                <a:solidFill>
                  <a:schemeClr val="accent1"/>
                </a:solidFill>
              </a:rPr>
              <a:t>DIP (</a:t>
            </a:r>
            <a:r>
              <a:rPr lang="it-IT" dirty="0" err="1">
                <a:solidFill>
                  <a:schemeClr val="accent1"/>
                </a:solidFill>
              </a:rPr>
              <a:t>Dependency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Inversion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Principle</a:t>
            </a:r>
            <a:r>
              <a:rPr lang="it-IT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0811F357-5C5D-4EE4-BDBF-B333FF31B204}"/>
              </a:ext>
            </a:extLst>
          </p:cNvPr>
          <p:cNvSpPr txBox="1">
            <a:spLocks/>
          </p:cNvSpPr>
          <p:nvPr/>
        </p:nvSpPr>
        <p:spPr>
          <a:xfrm>
            <a:off x="531379" y="1209926"/>
            <a:ext cx="7342631" cy="608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IN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spc="300" dirty="0">
                <a:solidFill>
                  <a:schemeClr val="bg2">
                    <a:lumMod val="50000"/>
                  </a:schemeClr>
                </a:solidFill>
              </a:rPr>
              <a:t>Pattern SOLID</a:t>
            </a:r>
          </a:p>
        </p:txBody>
      </p:sp>
    </p:spTree>
    <p:extLst>
      <p:ext uri="{BB962C8B-B14F-4D97-AF65-F5344CB8AC3E}">
        <p14:creationId xmlns:p14="http://schemas.microsoft.com/office/powerpoint/2010/main" val="1294634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Nel caso di oggetti il cui comportamento dipende dal proprio stato, può essere utile adottare il pattern State per eliminare codice di </a:t>
            </a:r>
            <a:r>
              <a:rPr lang="it-IT" dirty="0">
                <a:solidFill>
                  <a:srgbClr val="FF0000"/>
                </a:solidFill>
              </a:rPr>
              <a:t>scelte condizionali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creare una classe stato, per ogni stato, che implementa un’interfaccia comune</a:t>
            </a:r>
          </a:p>
          <a:p>
            <a:r>
              <a:rPr lang="it-IT" dirty="0"/>
              <a:t>Le operazioni che dipendono dallo stato vengono delegate all’oggetto che rappresenta il proprio stato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88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824461"/>
            <a:ext cx="11512985" cy="2958275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GRASP Polimorfismo									3-7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GRASP Legge di Demetra								8-11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SOLID Principio di sostituzione di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Liskov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						12-15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SOLID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Dependency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Inversion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Principle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(DIP)						16-18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4">
                    <a:lumMod val="50000"/>
                  </a:schemeClr>
                </a:solidFill>
              </a:rPr>
              <a:t>GoF State										19-22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4">
                    <a:lumMod val="50000"/>
                  </a:schemeClr>
                </a:solidFill>
              </a:rPr>
              <a:t>GoF Strategy										23-26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014B79"/>
                </a:solidFill>
              </a:rPr>
              <a:t>Extract</a:t>
            </a:r>
            <a:r>
              <a:rPr lang="it-IT" dirty="0">
                <a:solidFill>
                  <a:srgbClr val="014B79"/>
                </a:solidFill>
              </a:rPr>
              <a:t> Method									27-29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/>
          <a:lstStyle/>
          <a:p>
            <a:pPr rtl="0"/>
            <a:r>
              <a:rPr lang="it-IT" dirty="0"/>
              <a:t>INDICE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0752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Avevamo un </a:t>
            </a:r>
            <a:r>
              <a:rPr lang="it-IT" dirty="0" err="1"/>
              <a:t>Enum</a:t>
            </a:r>
            <a:r>
              <a:rPr lang="it-IT" dirty="0"/>
              <a:t> che conteneva oggetti che devono rappresentare lo stato</a:t>
            </a:r>
          </a:p>
          <a:p>
            <a:r>
              <a:rPr lang="it-IT" dirty="0"/>
              <a:t>Abbiamo trasformato questi oggetti in classi, tutte implementanti un interfaccia comune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5357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69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21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84758E-0BC9-4A91-BE9D-EB6807BD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2431132"/>
            <a:ext cx="12192000" cy="35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4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067" y="1965256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0005" y="2746444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Transizioni di stato rese esplicite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L’aggiunta di Stati non influisce sugli Stati già esistenti, garantendo </a:t>
            </a:r>
            <a:r>
              <a:rPr lang="it-IT" sz="2000" dirty="0" err="1">
                <a:solidFill>
                  <a:schemeClr val="tx1"/>
                </a:solidFill>
              </a:rPr>
              <a:t>Protected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Variation</a:t>
            </a:r>
            <a:endParaRPr lang="it-IT" sz="2000" dirty="0">
              <a:solidFill>
                <a:schemeClr val="tx1"/>
              </a:solidFill>
            </a:endParaRP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Rende non necessario l’uso di costrutti Switch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Rende possibile la condivisione degli oggetti State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3769" y="1965256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Svantaggi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7" y="2746443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numero delle classi è aumentata (una per ogni stato)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7067" y="1215081"/>
            <a:ext cx="7368596" cy="608895"/>
          </a:xfrm>
        </p:spPr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GoF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it-IT" dirty="0"/>
              <a:t>Progetto Ingegneria del Software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22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56" y="25167"/>
            <a:ext cx="8333222" cy="1147969"/>
          </a:xfrm>
        </p:spPr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031756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040027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Il pattern Strategy consente di risolve quei </a:t>
            </a:r>
            <a:r>
              <a:rPr lang="it-IT" dirty="0">
                <a:solidFill>
                  <a:srgbClr val="FF0000"/>
                </a:solidFill>
              </a:rPr>
              <a:t>problemi</a:t>
            </a:r>
            <a:r>
              <a:rPr lang="it-IT" dirty="0"/>
              <a:t> per cui è necessario gestire un insieme di algoritmi intercambiabili ma correlati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creare, per ogni algoritmo, una classe che implementa una classe comune</a:t>
            </a:r>
          </a:p>
          <a:p>
            <a:pPr marL="0" indent="0">
              <a:buNone/>
            </a:pPr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Strategy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4687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040027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Avevamo diversi comandi disponibili all’utente, comandi però statici e tutti raggruppati in un Enum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Abbiamo creato una classe per ogni comando, ognuna delle quali estende la classe madre comune</a:t>
            </a:r>
          </a:p>
          <a:p>
            <a:r>
              <a:rPr lang="it-IT" dirty="0"/>
              <a:t>Permette di scegliere il comando a </a:t>
            </a:r>
            <a:r>
              <a:rPr lang="it-IT" dirty="0" err="1"/>
              <a:t>Run</a:t>
            </a:r>
            <a:r>
              <a:rPr lang="it-IT" dirty="0"/>
              <a:t>-Time e non più Compile-Time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Strategy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363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Strategy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25</a:t>
            </a:fld>
            <a:endParaRPr lang="it-IT" dirty="0"/>
          </a:p>
        </p:txBody>
      </p:sp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DF469C08-265B-4EA6-95DE-EB922C71D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3097883"/>
            <a:ext cx="76771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4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067" y="1965256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746444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Porta a fattore comune funzionalità comuni a più comandi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Permette di modificare l’algoritmo dinamicamente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Facilmente estendibile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Elimina l’utilizzo di costrutti condizionali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2489" y="1965256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Svantaggi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7018" y="2746444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numero delle classi è aumentata (una per ogni comando)</a:t>
            </a:r>
          </a:p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Client “deve” conoscere le diverse Strategy disponibili 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7067" y="1213237"/>
            <a:ext cx="7368596" cy="608895"/>
          </a:xfrm>
        </p:spPr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GoF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it-IT" dirty="0"/>
              <a:t>Progetto Ingegneria del Software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26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67" y="23964"/>
            <a:ext cx="8333222" cy="1147969"/>
          </a:xfrm>
        </p:spPr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77009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515022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è avere un frammento di codice che può essere raggruppato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spostare tale frammento in un metodo separato e rimpiazzare il vecchio codice con una chiamata al nuovo metodo</a:t>
            </a:r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Refactoring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Extract Method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8384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507816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Nel nostro caso abbiamo applicato il pattern alle classi che implementano il pattern Strategy, ovvero le classi che hanno il compito di gestire i comandi selezionabili dall’utente</a:t>
            </a:r>
          </a:p>
          <a:p>
            <a:r>
              <a:rPr lang="it-IT" dirty="0"/>
              <a:t>All’interno dei vari comandi abbiamo estratto alcuni frammenti tra i quali:</a:t>
            </a:r>
          </a:p>
          <a:p>
            <a:pPr lvl="1"/>
            <a:r>
              <a:rPr lang="it-IT" sz="1800" dirty="0"/>
              <a:t>Controllo sui parametri</a:t>
            </a:r>
          </a:p>
          <a:p>
            <a:pPr lvl="1"/>
            <a:r>
              <a:rPr lang="it-IT" sz="1800" dirty="0"/>
              <a:t>Inserimento di valori da parte dell’utente	</a:t>
            </a:r>
            <a:br>
              <a:rPr lang="it-IT" dirty="0"/>
            </a:br>
            <a:r>
              <a:rPr lang="it-IT" dirty="0"/>
              <a:t>	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69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Refactoring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Extract Method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88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2049383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830571"/>
            <a:ext cx="1070511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Codice più leggibile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Meno codice duplicato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Isola parti indipendenti del codice, riducendo la probabilità di errori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Codice può essere riutilizzato in altre parti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it-IT" dirty="0"/>
              <a:t>Progetto Ingegneria del Software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29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0"/>
            <a:ext cx="8333222" cy="1147969"/>
          </a:xfrm>
        </p:spPr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Extract Method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A9C476F7-5159-4B5E-AC29-43C9287B70F4}"/>
              </a:ext>
            </a:extLst>
          </p:cNvPr>
          <p:cNvSpPr txBox="1">
            <a:spLocks/>
          </p:cNvSpPr>
          <p:nvPr/>
        </p:nvSpPr>
        <p:spPr>
          <a:xfrm>
            <a:off x="518678" y="1196372"/>
            <a:ext cx="7342631" cy="608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IN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spc="300" dirty="0">
                <a:solidFill>
                  <a:schemeClr val="bg2">
                    <a:lumMod val="50000"/>
                  </a:schemeClr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2902433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83" y="3040027"/>
            <a:ext cx="11512985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Risolve 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della gestione di responsabilità alternative che variano sulla base del tipo.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consiste nell’assegnare responsabilità di comportamento ai tipi per il quale il comportamento varia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83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0"/>
            <a:ext cx="7342622" cy="1215566"/>
          </a:xfrm>
        </p:spPr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073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83" y="3040027"/>
            <a:ext cx="11512985" cy="2982818"/>
          </a:xfrm>
        </p:spPr>
        <p:txBody>
          <a:bodyPr rtlCol="0">
            <a:normAutofit/>
          </a:bodyPr>
          <a:lstStyle/>
          <a:p>
            <a:pPr lvl="0"/>
            <a:r>
              <a:rPr lang="it-IT" dirty="0"/>
              <a:t>Avevamo delle sottocategorie, ereditanti da una superclasse Categoria generica, ognuna con i propri campi specifici.</a:t>
            </a:r>
          </a:p>
          <a:p>
            <a:r>
              <a:rPr lang="it-IT" dirty="0"/>
              <a:t>Seguendo il pattern abbiamo definito un metodo che consente l’aggiunta dei campi alla relativa categoria, il quale dipende dai campi specifici della categoria.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83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0"/>
            <a:ext cx="7342622" cy="1215566"/>
          </a:xfrm>
        </p:spPr>
        <p:txBody>
          <a:bodyPr rtlCol="0"/>
          <a:lstStyle/>
          <a:p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04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F864FC5-0AF8-48D5-9652-BD30A4FC5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633922" y="2076585"/>
            <a:ext cx="6545184" cy="3418747"/>
          </a:xfrm>
        </p:spPr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8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0"/>
            <a:ext cx="7342622" cy="1215566"/>
          </a:xfrm>
        </p:spPr>
        <p:txBody>
          <a:bodyPr rtlCol="0"/>
          <a:lstStyle/>
          <a:p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90" y="0"/>
            <a:ext cx="7342622" cy="1215566"/>
          </a:xfrm>
        </p:spPr>
        <p:txBody>
          <a:bodyPr rtlCol="0"/>
          <a:lstStyle/>
          <a:p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6</a:t>
            </a:fld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F4A9EF8-DBBC-4892-BDD3-8A3BDAD7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66189" y="2134343"/>
            <a:ext cx="5038892" cy="35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3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Le nuove categorie sono facili da aggiungere:</a:t>
            </a:r>
          </a:p>
          <a:p>
            <a:pPr lvl="1"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Basta implementare il metodo astratto per l’aggiunta dei campi specifici di ogni categoria.</a:t>
            </a:r>
          </a:p>
          <a:p>
            <a:pPr lvl="1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Le nuove categorie non influenzano le classi utilizzatrici.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E’ particolarmente utile quando la versione del metodo da eseguire viene scelta sulla base del tipo di oggetto effettivamente contenuto in una variabile a </a:t>
            </a:r>
            <a:r>
              <a:rPr lang="it-IT" sz="2000" dirty="0" err="1">
                <a:solidFill>
                  <a:schemeClr val="tx1"/>
                </a:solidFill>
              </a:rPr>
              <a:t>runtime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Alternativa al polimorfismo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pattern rappresenta una soluzione migliore all’utilizzo di uno Switch e di un case per ogni categoria:</a:t>
            </a:r>
          </a:p>
          <a:p>
            <a:pPr lvl="1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pattern </a:t>
            </a:r>
            <a:r>
              <a:rPr lang="it-IT" sz="2000" dirty="0" err="1">
                <a:solidFill>
                  <a:schemeClr val="tx1"/>
                </a:solidFill>
              </a:rPr>
              <a:t>Polymorphism</a:t>
            </a:r>
            <a:r>
              <a:rPr lang="it-IT" sz="2000" dirty="0">
                <a:solidFill>
                  <a:schemeClr val="tx1"/>
                </a:solidFill>
              </a:rPr>
              <a:t> permette di assegnare le responsabilità del comportamento ai tipi per i quali il comportamento varia.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7749" y="1210558"/>
            <a:ext cx="7368596" cy="608895"/>
          </a:xfrm>
        </p:spPr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GRASP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it-IT" dirty="0"/>
              <a:t>Progetto Ingegneria del Software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22" name="Titolo 3">
            <a:extLst>
              <a:ext uri="{FF2B5EF4-FFF2-40B4-BE49-F238E27FC236}">
                <a16:creationId xmlns:a16="http://schemas.microsoft.com/office/drawing/2014/main" id="{F135D46A-9D65-456E-8E8B-6D25D333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00" y="0"/>
            <a:ext cx="7342622" cy="1215566"/>
          </a:xfrm>
        </p:spPr>
        <p:txBody>
          <a:bodyPr bIns="46800" rtlCol="0"/>
          <a:lstStyle/>
          <a:p>
            <a:r>
              <a:rPr lang="it-IT" dirty="0">
                <a:solidFill>
                  <a:schemeClr val="accent1"/>
                </a:solidFill>
              </a:rPr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356201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1270097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Specializzazione del pattern </a:t>
            </a:r>
            <a:r>
              <a:rPr lang="it-IT" dirty="0" err="1"/>
              <a:t>Protected</a:t>
            </a:r>
            <a:r>
              <a:rPr lang="it-IT" dirty="0"/>
              <a:t> </a:t>
            </a:r>
            <a:r>
              <a:rPr lang="it-IT" dirty="0" err="1"/>
              <a:t>Variation</a:t>
            </a:r>
            <a:r>
              <a:rPr lang="it-IT" dirty="0"/>
              <a:t>.</a:t>
            </a:r>
          </a:p>
          <a:p>
            <a:pPr lvl="0" rtl="0"/>
            <a:r>
              <a:rPr lang="it-IT" dirty="0"/>
              <a:t>Risolve 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dell’instabilità relativa a oggetti connessi tra loro, consentendo di progettare oggetti in modo tale che la loro instabilità non influenzi lo stato degli altri.</a:t>
            </a:r>
          </a:p>
          <a:p>
            <a:pPr lvl="0" rtl="0"/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è evitare messaggi a oggetti indiretti.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7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0"/>
            <a:ext cx="7342622" cy="1215566"/>
          </a:xfrm>
        </p:spPr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83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1041497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Abbiamo forte dipendenza tra oggetti (es. </a:t>
            </a:r>
            <a:r>
              <a:rPr lang="it-IT" dirty="0" err="1"/>
              <a:t>Category</a:t>
            </a:r>
            <a:r>
              <a:rPr lang="it-IT" dirty="0"/>
              <a:t> – Field). Per proteggere la Categoria dal cambiamento dei valori del Campo, e da quello che ne consegue, gli oggetti che utilizzano la Categoria non parlano più direttamente con i Campi.</a:t>
            </a:r>
          </a:p>
          <a:p>
            <a:pPr lvl="0" rtl="0"/>
            <a:r>
              <a:rPr lang="it-IT" dirty="0"/>
              <a:t>Seguendo la Legge di Demetra abbiamo fatto in modo che ciascuna classe parlasse solo con classi con cui si ha diretta dipendenza, evitando di parlare con «stranieri», cioè oggetti indiretti.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83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0"/>
            <a:ext cx="7342622" cy="1215566"/>
          </a:xfrm>
        </p:spPr>
        <p:txBody>
          <a:bodyPr rtlCol="0"/>
          <a:lstStyle/>
          <a:p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it-IT" dirty="0"/>
              <a:t>Progetto Ingegneria del Software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653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1249</Words>
  <Application>Microsoft Office PowerPoint</Application>
  <PresentationFormat>Widescreen</PresentationFormat>
  <Paragraphs>224</Paragraphs>
  <Slides>29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Office Theme</vt:lpstr>
      <vt:lpstr>Progetto Ingegneria SW</vt:lpstr>
      <vt:lpstr>INDICE</vt:lpstr>
      <vt:lpstr>Polimorfismo</vt:lpstr>
      <vt:lpstr>Polimorfismo</vt:lpstr>
      <vt:lpstr>Polimorfismo</vt:lpstr>
      <vt:lpstr>Polimorfismo</vt:lpstr>
      <vt:lpstr>Polimorfismo</vt:lpstr>
      <vt:lpstr>Legge di Demetra</vt:lpstr>
      <vt:lpstr>Legge di Demetra</vt:lpstr>
      <vt:lpstr>Legge di Demetra</vt:lpstr>
      <vt:lpstr>Legge di Demetra</vt:lpstr>
      <vt:lpstr>Principio di sostituzione di LISKOV</vt:lpstr>
      <vt:lpstr>Principio di sostituzione di LISKOV</vt:lpstr>
      <vt:lpstr>Principio di sostituzione di LISKOV</vt:lpstr>
      <vt:lpstr>Principio di sostituzione di LISKOV</vt:lpstr>
      <vt:lpstr>DIP (Dependency Inversion Principle)</vt:lpstr>
      <vt:lpstr>DIP (Dependency Inversion Principle)</vt:lpstr>
      <vt:lpstr>DIP (Dependency Inversion Principle)</vt:lpstr>
      <vt:lpstr>State</vt:lpstr>
      <vt:lpstr>State</vt:lpstr>
      <vt:lpstr>State</vt:lpstr>
      <vt:lpstr>State</vt:lpstr>
      <vt:lpstr>Strategy</vt:lpstr>
      <vt:lpstr>Strategy</vt:lpstr>
      <vt:lpstr>Strategy</vt:lpstr>
      <vt:lpstr>Strategy</vt:lpstr>
      <vt:lpstr>Extract Method</vt:lpstr>
      <vt:lpstr>Extract Method</vt:lpstr>
      <vt:lpstr>Extract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2019-05-22T16:58:42Z</dcterms:created>
  <dcterms:modified xsi:type="dcterms:W3CDTF">2019-06-24T23:12:31Z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