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56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5" r:id="rId3"/>
    <p:sldId id="284" r:id="rId4"/>
    <p:sldId id="275" r:id="rId5"/>
    <p:sldId id="259" r:id="rId6"/>
    <p:sldId id="285" r:id="rId7"/>
    <p:sldId id="269" r:id="rId8"/>
    <p:sldId id="286" r:id="rId9"/>
    <p:sldId id="272" r:id="rId10"/>
    <p:sldId id="287" r:id="rId11"/>
    <p:sldId id="278" r:id="rId12"/>
    <p:sldId id="277" r:id="rId13"/>
    <p:sldId id="276" r:id="rId14"/>
    <p:sldId id="280" r:id="rId15"/>
    <p:sldId id="279" r:id="rId16"/>
    <p:sldId id="281" r:id="rId17"/>
    <p:sldId id="282" r:id="rId18"/>
    <p:sldId id="292" r:id="rId19"/>
    <p:sldId id="283" r:id="rId20"/>
    <p:sldId id="289" r:id="rId21"/>
    <p:sldId id="288" r:id="rId22"/>
    <p:sldId id="293" r:id="rId23"/>
    <p:sldId id="290" r:id="rId24"/>
    <p:sldId id="294" r:id="rId25"/>
    <p:sldId id="291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F3F3F"/>
    <a:srgbClr val="014067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74" autoAdjust="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FBFAFD-B367-4FDC-8BD6-0ED3AC1E8171}" type="datetime1">
              <a:rPr lang="it-IT" smtClean="0"/>
              <a:t>23/06/2019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ABC55-7EA4-4B04-948D-8B6AA303BF20}" type="datetime1">
              <a:rPr lang="it-IT" noProof="0" smtClean="0"/>
              <a:pPr/>
              <a:t>23/06/2019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9530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5831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8075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1677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8759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11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0028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70792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3387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85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5347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7729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9954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90440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4857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558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049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78872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667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2454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3405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4845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345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300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1C313-F672-44C5-B4CD-111D4FD8E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52F97D-5FE5-4C73-A852-3C8D500B5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7D2953-E3FA-442F-BDF9-8DE92043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23/06/2019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7D7D47-0C79-40A4-A83F-59C0A7C1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6AFA86-0D84-4EEF-B436-423FD6C0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CFBDCC4-A723-4794-9FDE-C154B940DC2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91BDB288-84BC-4025-89A4-7060A1FAF6DB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20941985-E0DB-4E51-A6B4-A8428DC9AFE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0B1E1BB2-AAFF-4195-80EA-708E5995D790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3F39409-035F-452B-A736-1CF6DAE01084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147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3A437-2A9C-4834-A69A-F348629E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EFE576D-5A4E-407E-A2A9-132CDA0E2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6789D5-2D2B-47D4-AC80-3F0BBE87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23/06/2019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0F5A02-8451-499C-86B2-CF6B61E9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E2B887-B8D5-47F1-B49C-40669FF4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5283476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8B452E2-517B-4ABE-8B38-D74768378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D7025B-E987-40F1-9D6A-348383332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425252-A61C-4348-9D50-B97B185C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23/06/2019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0EE00C-649D-4F71-9AD5-2BE1FDE6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64FF69-EFCE-4AE7-9A5A-080AF252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1740018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776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4" name="Triangolo rettangolo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5" name="Segnaposto immagine 31" title="Immagin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it-IT" noProof="0" dirty="0"/>
              <a:t>Inserire o trascinare l'immagine qui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1" title="Titolo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 dirty="0"/>
              <a:t>Aggiungere la didascalia qui</a:t>
            </a:r>
          </a:p>
        </p:txBody>
      </p:sp>
    </p:spTree>
    <p:extLst>
      <p:ext uri="{BB962C8B-B14F-4D97-AF65-F5344CB8AC3E}">
        <p14:creationId xmlns:p14="http://schemas.microsoft.com/office/powerpoint/2010/main" val="37415091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tes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 title="Punti elenco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Triangolo rettangolo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testo 4" title="Sottotitolo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" name="Titolo 1" title="Titolo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</a:t>
            </a:r>
            <a:br>
              <a:rPr lang="it-IT" noProof="0" dirty="0"/>
            </a:br>
            <a:r>
              <a:rPr lang="it-IT" noProof="0" dirty="0"/>
              <a:t>lo stile del titolo 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8036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ronto con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3" title="Punti elenco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9" name="Segnaposto testo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contenuto 5" title="Punti elenco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 rtl="0"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testo 4" title="Sottotitolo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 dirty="0"/>
              <a:t>FARE CLIC PER LO STILE DEL SOTTOTITOLO</a:t>
            </a:r>
          </a:p>
        </p:txBody>
      </p: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8681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della sezione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egnaposto immagine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ottotitolo 2" title="Sottotitolo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 dirty="0"/>
              <a:t>FARE CLIC PER MODIFICARE LO STILE DEL SOTTOTITOLO DELLO SCHEMA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9" name="Triangolo rettangolo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olo 1" title="Titolo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101" name="Segnaposto testo 2" title="Sottotitolo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ma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ma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C87F3E-3B89-42EA-A2FF-C13D6969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E73F75-4915-466E-A40A-DD5D9B54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95248D-6C1D-4946-AA53-2A66FA4A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23/06/2019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DDE46C-72B6-4DFC-9D76-5F8A628E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E732B6-BCAF-4C37-8E6C-2CA41294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A505D00-ACA2-4EBF-980E-C40AE1E13B68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1A0C2E7-3D41-4455-8C48-31049473080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0750A1F8-2D83-4099-9A7B-084505D86467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0" name="Striscia diagonale 9">
              <a:extLst>
                <a:ext uri="{FF2B5EF4-FFF2-40B4-BE49-F238E27FC236}">
                  <a16:creationId xmlns:a16="http://schemas.microsoft.com/office/drawing/2014/main" id="{5D43842B-E5FC-4B50-91E3-14AA644CFB20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C9B9DE49-36E1-4A7C-B142-BF353D026F9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Parallelogramma 11">
              <a:extLst>
                <a:ext uri="{FF2B5EF4-FFF2-40B4-BE49-F238E27FC236}">
                  <a16:creationId xmlns:a16="http://schemas.microsoft.com/office/drawing/2014/main" id="{D1E90C41-5B80-4063-A75E-38206CD6136A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3" name="Casella di testo 24">
            <a:extLst>
              <a:ext uri="{FF2B5EF4-FFF2-40B4-BE49-F238E27FC236}">
                <a16:creationId xmlns:a16="http://schemas.microsoft.com/office/drawing/2014/main" id="{1ED55856-38F5-4249-B85F-0171B55C7B48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4" name="Parallelogramma 13">
            <a:extLst>
              <a:ext uri="{FF2B5EF4-FFF2-40B4-BE49-F238E27FC236}">
                <a16:creationId xmlns:a16="http://schemas.microsoft.com/office/drawing/2014/main" id="{69891AA5-0CA5-4E6C-88A2-A7C5007B7918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24595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tangolo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Striscia diagonal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25" name="Casella di testo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ma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27" name="Titolo 1" title="Titolo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 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1" name="Triangolo rettangolo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 title="Titolo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 dirty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immagine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8" name="Casella di testo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Striscia diagonal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ma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0" name="Parallelogramma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1" name="Casella di testo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Striscia diagonal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a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31" name="Parallelogramma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it-IT" noProof="0" dirty="0"/>
              <a:t>Aggiungere un piè di pagina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AB9E96-E9F0-4F11-8E56-74A10662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2295F5-CA6C-403C-9D2B-40BB558D7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248BF6-1717-4C1D-AD1D-D1439599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23/06/2019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298FC4-2016-4FE8-B7B5-AEAB71A3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39B590-771C-4C08-9017-EF47BC07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28B9B8D-DC5E-40BF-9FB6-8129506A902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8" name="Triangolo rettangolo 7">
            <a:extLst>
              <a:ext uri="{FF2B5EF4-FFF2-40B4-BE49-F238E27FC236}">
                <a16:creationId xmlns:a16="http://schemas.microsoft.com/office/drawing/2014/main" id="{B134EC64-F952-47ED-BC35-96B79BBBA7C0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Parallelogramma 8">
            <a:extLst>
              <a:ext uri="{FF2B5EF4-FFF2-40B4-BE49-F238E27FC236}">
                <a16:creationId xmlns:a16="http://schemas.microsoft.com/office/drawing/2014/main" id="{C51F164E-86E0-43DB-B1F8-0B706299E737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BB8AE409-3928-486D-A8E1-1709B7B6125E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FCA2E82-3FD3-4B4F-ABAE-4DA7C4FCC459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rallelogramma 11">
            <a:extLst>
              <a:ext uri="{FF2B5EF4-FFF2-40B4-BE49-F238E27FC236}">
                <a16:creationId xmlns:a16="http://schemas.microsoft.com/office/drawing/2014/main" id="{672AEFE7-B5C3-4FEC-86EF-E0E28AD6B72C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37D35A04-72AA-4579-8865-1777188D09F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9D90E49-5C85-41A7-B9CE-2F61C7AB2E28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E8BC954D-BF51-416E-9220-2DA3A83CF030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33558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82EB1-F5DF-493A-8AB6-21BD58DB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05DA6D-276E-4092-AC6D-F8298718B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3D3B05-E525-450B-98A1-36CF8C882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7FD8F3-CF5E-4C5D-9A1C-49F80987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23/06/2019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FEF296-3A30-4D60-84E9-0860BA9D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B9C539-DE4B-4740-95BF-76B731BE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BC4860B-D828-4692-8BFC-369A02781451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32D048BE-BA67-4B70-9902-9AD37A805FFE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1A5FDA2C-FBD5-4265-83E5-4AC11E859774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1" name="Striscia diagonale 10">
              <a:extLst>
                <a:ext uri="{FF2B5EF4-FFF2-40B4-BE49-F238E27FC236}">
                  <a16:creationId xmlns:a16="http://schemas.microsoft.com/office/drawing/2014/main" id="{EF34042D-F9DE-44FC-969B-A5EFEF9F99BF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6A185FCA-60C1-44FB-9BD5-6FD2C0523B7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Parallelogramma 12">
              <a:extLst>
                <a:ext uri="{FF2B5EF4-FFF2-40B4-BE49-F238E27FC236}">
                  <a16:creationId xmlns:a16="http://schemas.microsoft.com/office/drawing/2014/main" id="{21246A21-6944-40BB-9A54-228D1982F964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4" name="Casella di testo 24">
            <a:extLst>
              <a:ext uri="{FF2B5EF4-FFF2-40B4-BE49-F238E27FC236}">
                <a16:creationId xmlns:a16="http://schemas.microsoft.com/office/drawing/2014/main" id="{8C1F58C9-0904-43D4-871E-EFAFAF21E895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5" name="Parallelogramma 14">
            <a:extLst>
              <a:ext uri="{FF2B5EF4-FFF2-40B4-BE49-F238E27FC236}">
                <a16:creationId xmlns:a16="http://schemas.microsoft.com/office/drawing/2014/main" id="{A3BFD730-0265-4662-8F07-985A801979EE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595417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40F255-BCE4-423A-93D6-3C8F1561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FC5977-F23D-4F03-9174-E64277386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684D9B-D335-4A5C-9845-9B89405A4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7965EF2-B0F5-40DA-BD7E-940A86A01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FC5DA1F-9FD2-49BD-9DBE-0256A2E29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B2C62AF-9661-4E41-B00A-51800B41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23/06/2019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EF96510-863F-4BCF-BFDC-1DA75846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241550C-BD0F-4D90-B757-1BF1A3CF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D3CF7D9-34CD-43E9-9810-93C272B160FC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A5397746-99E9-47E4-B39C-4883E992CB5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55C15421-BED8-446D-87C4-59F1C23A41E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13" name="Striscia diagonale 12">
              <a:extLst>
                <a:ext uri="{FF2B5EF4-FFF2-40B4-BE49-F238E27FC236}">
                  <a16:creationId xmlns:a16="http://schemas.microsoft.com/office/drawing/2014/main" id="{23FAFF7D-5E1D-4858-BE1B-19090DB60606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FCFF6501-9354-4654-A67F-D115C91178B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arallelogramma 14">
              <a:extLst>
                <a:ext uri="{FF2B5EF4-FFF2-40B4-BE49-F238E27FC236}">
                  <a16:creationId xmlns:a16="http://schemas.microsoft.com/office/drawing/2014/main" id="{799F5745-F962-489D-BCFE-FF30B42BEA3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6" name="Casella di testo 24">
            <a:extLst>
              <a:ext uri="{FF2B5EF4-FFF2-40B4-BE49-F238E27FC236}">
                <a16:creationId xmlns:a16="http://schemas.microsoft.com/office/drawing/2014/main" id="{531D2654-5370-4294-99A9-1D2EE963611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0556C3CF-F4F7-4ABD-A149-9A6BDD49F283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14219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FBCDC9-65EF-49FC-B104-E140F4DF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04EF12-EF32-4E09-A3F6-C594AC99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23/06/2019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EEEF37-FFF2-40FE-BE62-F0F03C57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3686A2-8181-477B-AD7A-3F3F946A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149C7B0-E1D4-4258-AD15-54840CF4D73F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Casella di testo 20">
            <a:extLst>
              <a:ext uri="{FF2B5EF4-FFF2-40B4-BE49-F238E27FC236}">
                <a16:creationId xmlns:a16="http://schemas.microsoft.com/office/drawing/2014/main" id="{53320627-4A89-42F9-BACB-1A1A48C40F3A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it-IT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7DEF292C-F22C-4496-89C7-5123C72D5B8C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9" name="Striscia diagonale 8">
              <a:extLst>
                <a:ext uri="{FF2B5EF4-FFF2-40B4-BE49-F238E27FC236}">
                  <a16:creationId xmlns:a16="http://schemas.microsoft.com/office/drawing/2014/main" id="{60E31F2F-0FC0-48B6-9D69-20EBC98BEDA8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508E993B-0548-4712-8E20-4D67B06C0EB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arallelogramma 10">
              <a:extLst>
                <a:ext uri="{FF2B5EF4-FFF2-40B4-BE49-F238E27FC236}">
                  <a16:creationId xmlns:a16="http://schemas.microsoft.com/office/drawing/2014/main" id="{8A73AE8F-F070-42C3-AE46-AE0DEE3D7E95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Parallelogramma 11">
            <a:extLst>
              <a:ext uri="{FF2B5EF4-FFF2-40B4-BE49-F238E27FC236}">
                <a16:creationId xmlns:a16="http://schemas.microsoft.com/office/drawing/2014/main" id="{A2785B8B-E688-46A9-B5C1-C3EA80CB4863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03752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88C9368-E52D-4183-8F38-1B3245B9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23/06/2019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32504D2-2A55-4394-BA8C-D058D916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230D43-BE68-49CA-B5F7-E520900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0611477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B5DB3D-3203-452D-A6F0-C150E1A9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013E31-F02C-4313-9FC5-5BF5E9A8D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AA2DD9-C62E-49B2-AB40-9EC352130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EAB1C4-1B94-4AC8-8F32-DDCDBED9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23/06/2019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C9B07D-53B7-4231-9597-1E4A6518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1054B7-09D1-431F-8353-004B4126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D960B50-F462-4C4E-B1D2-B408A22AF3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Triangolo rettangolo 8">
            <a:extLst>
              <a:ext uri="{FF2B5EF4-FFF2-40B4-BE49-F238E27FC236}">
                <a16:creationId xmlns:a16="http://schemas.microsoft.com/office/drawing/2014/main" id="{CCA33ADE-9049-43D3-BD3C-CD5A64809108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B29E37-2BCA-40DF-8181-855F4A15C7D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9451DDAD-BD7A-4821-8608-D67BE6B48DE9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9AEEFC84-118C-478A-BEE7-6A3FF8D20E07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015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6F5A71-51E9-4E46-BAD4-EC45B30E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02A997-6F2E-48F4-89FC-F592AE386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21C479-D60C-4A46-955A-011D90BC8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AF81FF-713B-4C9B-8049-AA079F82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5273-7EA1-449B-9AF4-4A92A4F80372}" type="datetimeFigureOut">
              <a:rPr lang="it-IT" smtClean="0"/>
              <a:t>23/06/2019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37FF13-48FF-4FEF-AAA9-826B9CEF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B0D93B-79C0-4725-B9B3-D84089B0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4D294-329F-4DF5-927E-EB554F0E6A30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BBB3452-3A67-4BD5-B512-B9F02D3F20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9" name="Triangolo rettangolo 8">
            <a:extLst>
              <a:ext uri="{FF2B5EF4-FFF2-40B4-BE49-F238E27FC236}">
                <a16:creationId xmlns:a16="http://schemas.microsoft.com/office/drawing/2014/main" id="{EF369165-C614-46F9-B537-40764A2861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2B6AFAE-DAAC-4B03-A682-12FE36DFBA87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DE9702F-99E1-441B-926E-0A43AB284881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FF2DF708-6C7B-42C2-A484-C55555FE1FDF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05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39A4E1C-520F-4D01-9C00-D4D601A9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1042E8-D666-41C3-A3EB-ED6EE9F8A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F08C90-0652-48D6-8D8F-E671D1251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5273-7EA1-449B-9AF4-4A92A4F80372}" type="datetimeFigureOut">
              <a:rPr lang="it-IT" smtClean="0"/>
              <a:t>23/06/2019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8FD70A-E873-44BA-8E10-59997177C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Aggiungere un piè di pagina</a:t>
            </a:r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17A39D-4F8E-4BD7-B00E-E7B1ED5EE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70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651" r:id="rId16"/>
    <p:sldLayoutId id="2147483710" r:id="rId17"/>
    <p:sldLayoutId id="2147483709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692" r:id="rId24"/>
    <p:sldLayoutId id="2147483697" r:id="rId25"/>
    <p:sldLayoutId id="2147483674" r:id="rId2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egnaposto immagine 16" title="Immagine di edificio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>
          <a:xfrm>
            <a:off x="1667477" y="1072453"/>
            <a:ext cx="4428523" cy="5137089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729688" cy="1616252"/>
          </a:xfrm>
        </p:spPr>
        <p:txBody>
          <a:bodyPr rtlCol="0"/>
          <a:lstStyle/>
          <a:p>
            <a:pPr rtl="0"/>
            <a:r>
              <a:rPr lang="it-IT" b="0" dirty="0"/>
              <a:t>Progetto Ingegneria SW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r>
              <a:rPr lang="it-IT" dirty="0"/>
              <a:t>Maestrini Lorenzo 715780</a:t>
            </a:r>
          </a:p>
          <a:p>
            <a:pPr rtl="0"/>
            <a:r>
              <a:rPr lang="it-IT" dirty="0"/>
              <a:t>Mora Jacopo 715149</a:t>
            </a:r>
          </a:p>
          <a:p>
            <a:pPr rtl="0"/>
            <a:r>
              <a:rPr lang="it-IT" dirty="0" err="1"/>
              <a:t>Salvalai</a:t>
            </a:r>
            <a:r>
              <a:rPr lang="it-IT" dirty="0"/>
              <a:t> Matteo 715827</a:t>
            </a:r>
          </a:p>
        </p:txBody>
      </p:sp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1721A7-01DF-432E-B0C4-BE316E67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827" y="2080418"/>
            <a:ext cx="3099822" cy="31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7" y="1377968"/>
            <a:ext cx="7342631" cy="608895"/>
          </a:xfrm>
        </p:spPr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162402"/>
            <a:ext cx="7342622" cy="1215566"/>
          </a:xfrm>
        </p:spPr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10</a:t>
            </a:fld>
            <a:endParaRPr lang="it-IT" dirty="0"/>
          </a:p>
        </p:txBody>
      </p:sp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0CFBD5E5-805E-40F7-B78C-A440BFF87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539" y="2198246"/>
            <a:ext cx="4267200" cy="790575"/>
          </a:xfrm>
          <a:prstGeom prst="rect">
            <a:avLst/>
          </a:prstGeom>
        </p:spPr>
      </p:pic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62F4CF9-EF12-4B7C-B563-D62FA3D72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539" y="4067979"/>
            <a:ext cx="3648075" cy="1390650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75AE46A-E738-4052-B6D1-66A0823AB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75" y="4071154"/>
            <a:ext cx="4210050" cy="1047750"/>
          </a:xfrm>
          <a:prstGeom prst="rect">
            <a:avLst/>
          </a:prstGeom>
        </p:spPr>
      </p:pic>
      <p:pic>
        <p:nvPicPr>
          <p:cNvPr id="14" name="Immagine 1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B47AA25-8A28-4F3D-8A1E-DE2431EDF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75" y="2203068"/>
            <a:ext cx="4352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4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0984347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800" b="1" dirty="0">
                <a:solidFill>
                  <a:schemeClr val="accent2"/>
                </a:solidFill>
              </a:rPr>
              <a:t>VANTAGGI:</a:t>
            </a:r>
          </a:p>
          <a:p>
            <a:r>
              <a:rPr lang="it-IT" dirty="0"/>
              <a:t>Codice tende ad essere più mantenibile ed adattabile.</a:t>
            </a:r>
          </a:p>
          <a:p>
            <a:r>
              <a:rPr lang="it-IT" dirty="0"/>
              <a:t>Gli oggetti sono meno dipendenti dalla struttura interna degli altri oggetti.</a:t>
            </a:r>
          </a:p>
          <a:p>
            <a:r>
              <a:rPr lang="it-IT" dirty="0"/>
              <a:t>Elimina la fragilità rispetto ai cambiamenti nella struttura degli oggetti (punto di instabilità comune) 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880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egnaposto contenuto 35">
            <a:extLst>
              <a:ext uri="{FF2B5EF4-FFF2-40B4-BE49-F238E27FC236}">
                <a16:creationId xmlns:a16="http://schemas.microsoft.com/office/drawing/2014/main" id="{62CE44F0-C8FD-48B9-9CA6-8BD57169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822422" cy="2958275"/>
          </a:xfrm>
        </p:spPr>
        <p:txBody>
          <a:bodyPr/>
          <a:lstStyle/>
          <a:p>
            <a:r>
              <a:rPr lang="it-IT" i="1" dirty="0"/>
              <a:t>«Se q(x) è una proprietà che si può dimostrare essere valida per oggetti x di tipo T, allora q(y) deve essere valida per oggetti y di tipo S dove S è un sottotipo di T»</a:t>
            </a:r>
          </a:p>
          <a:p>
            <a:r>
              <a:rPr lang="it-IT" dirty="0"/>
              <a:t>Abbiamo usato questo principio per evitare che sottoclassi ereditino metodi delle superclassi non necessari.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349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856558" cy="2958275"/>
          </a:xfrm>
        </p:spPr>
        <p:txBody>
          <a:bodyPr rtlCol="0">
            <a:normAutofit/>
          </a:bodyPr>
          <a:lstStyle/>
          <a:p>
            <a:r>
              <a:rPr lang="it-IT" dirty="0" err="1"/>
              <a:t>FieldSet</a:t>
            </a:r>
            <a:r>
              <a:rPr lang="it-IT" dirty="0"/>
              <a:t> ereditando da </a:t>
            </a:r>
            <a:r>
              <a:rPr lang="it-IT" dirty="0" err="1"/>
              <a:t>ArrayList</a:t>
            </a:r>
            <a:r>
              <a:rPr lang="it-IT" dirty="0"/>
              <a:t> di Field ereditava metodi non necessari (tra i quali </a:t>
            </a:r>
            <a:r>
              <a:rPr lang="it-IT" i="1" dirty="0" err="1"/>
              <a:t>clear</a:t>
            </a:r>
            <a:r>
              <a:rPr lang="it-IT" i="1" dirty="0"/>
              <a:t>(), </a:t>
            </a:r>
            <a:r>
              <a:rPr lang="it-IT" i="1" dirty="0" err="1"/>
              <a:t>addAll</a:t>
            </a:r>
            <a:r>
              <a:rPr lang="it-IT" i="1" dirty="0"/>
              <a:t>(), </a:t>
            </a:r>
            <a:r>
              <a:rPr lang="it-IT" i="1" dirty="0" err="1"/>
              <a:t>replaceAll</a:t>
            </a:r>
            <a:r>
              <a:rPr lang="it-IT" i="1" dirty="0"/>
              <a:t>()).</a:t>
            </a:r>
          </a:p>
          <a:p>
            <a:r>
              <a:rPr lang="it-IT" dirty="0"/>
              <a:t>Applicando </a:t>
            </a:r>
            <a:r>
              <a:rPr lang="it-IT" dirty="0" err="1"/>
              <a:t>Liskov</a:t>
            </a:r>
            <a:r>
              <a:rPr lang="it-IT" dirty="0"/>
              <a:t>, </a:t>
            </a:r>
            <a:r>
              <a:rPr lang="it-IT" dirty="0" err="1"/>
              <a:t>FieldSet</a:t>
            </a:r>
            <a:r>
              <a:rPr lang="it-IT" dirty="0"/>
              <a:t> non eredità più da </a:t>
            </a:r>
            <a:r>
              <a:rPr lang="it-IT" dirty="0" err="1"/>
              <a:t>ArrayList</a:t>
            </a:r>
            <a:r>
              <a:rPr lang="it-IT" dirty="0"/>
              <a:t> ma ne implementa un oggetto come attributo.</a:t>
            </a:r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13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18BC1BA-BD6A-40AE-BAF5-978FAD318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399" y="4463659"/>
            <a:ext cx="4983252" cy="88027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AD10401-3134-4BB8-B9ED-4D1AF7575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399" y="3293104"/>
            <a:ext cx="5061019" cy="6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5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6856558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dirty="0"/>
              <a:t>Altro esempio di violazione:</a:t>
            </a:r>
          </a:p>
          <a:p>
            <a:r>
              <a:rPr lang="it-IT" dirty="0"/>
              <a:t>Nella classe </a:t>
            </a:r>
            <a:r>
              <a:rPr lang="it-IT" dirty="0" err="1"/>
              <a:t>ProposalSet</a:t>
            </a:r>
            <a:r>
              <a:rPr lang="it-IT" dirty="0"/>
              <a:t>, estendiamo l’</a:t>
            </a:r>
            <a:r>
              <a:rPr lang="it-IT" dirty="0" err="1"/>
              <a:t>ArrayList</a:t>
            </a:r>
            <a:r>
              <a:rPr lang="it-IT" dirty="0"/>
              <a:t> di Proposte anche se abbiamo metodi che non stiamo usando (tra i quali </a:t>
            </a:r>
            <a:r>
              <a:rPr lang="it-IT" i="1" dirty="0" err="1"/>
              <a:t>clear</a:t>
            </a:r>
            <a:r>
              <a:rPr lang="it-IT" i="1" dirty="0"/>
              <a:t>(), </a:t>
            </a:r>
            <a:r>
              <a:rPr lang="it-IT" i="1" dirty="0" err="1"/>
              <a:t>addAll</a:t>
            </a:r>
            <a:r>
              <a:rPr lang="it-IT" i="1" dirty="0"/>
              <a:t>(), </a:t>
            </a:r>
            <a:r>
              <a:rPr lang="it-IT" i="1" dirty="0" err="1"/>
              <a:t>replaceAll</a:t>
            </a:r>
            <a:r>
              <a:rPr lang="it-IT" i="1" dirty="0"/>
              <a:t>()).</a:t>
            </a:r>
          </a:p>
          <a:p>
            <a:pPr marL="0" indent="0">
              <a:buNone/>
            </a:pPr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14</a:t>
            </a:fld>
            <a:endParaRPr lang="it-IT" dirty="0"/>
          </a:p>
        </p:txBody>
      </p:sp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DD41D86A-94A5-4E39-83DC-D6365F4A9DB8}"/>
              </a:ext>
            </a:extLst>
          </p:cNvPr>
          <p:cNvCxnSpPr>
            <a:cxnSpLocks/>
          </p:cNvCxnSpPr>
          <p:nvPr/>
        </p:nvCxnSpPr>
        <p:spPr>
          <a:xfrm flipV="1">
            <a:off x="5667246" y="5213684"/>
            <a:ext cx="1134607" cy="119954"/>
          </a:xfrm>
          <a:prstGeom prst="curved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DCA10B65-9CE2-4980-9F8C-F6125941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95" y="5029189"/>
            <a:ext cx="4771743" cy="60889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261BB90-DC90-4808-AB18-4A82303CE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561" y="5029189"/>
            <a:ext cx="4849164" cy="91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17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822422" cy="29582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it-IT" sz="2800" b="1" dirty="0">
                <a:solidFill>
                  <a:schemeClr val="accent2"/>
                </a:solidFill>
              </a:rPr>
              <a:t>VANTAGGI:</a:t>
            </a:r>
          </a:p>
          <a:p>
            <a:r>
              <a:rPr lang="it-IT" dirty="0"/>
              <a:t>Un software che non rispetta questo principio rischia di sviluppare un alto grado di viscosità e rigidità in breve tempo.</a:t>
            </a:r>
          </a:p>
          <a:p>
            <a:r>
              <a:rPr lang="it-IT" dirty="0"/>
              <a:t>Il codice scritto seguendo il principio è più coeso e riusabile.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it-IT" dirty="0"/>
              <a:t>Principio di sostituzione di</a:t>
            </a:r>
            <a:br>
              <a:rPr lang="it-IT" dirty="0"/>
            </a:br>
            <a:r>
              <a:rPr lang="it-IT" dirty="0"/>
              <a:t>LISKOV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716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egnaposto contenuto 35">
            <a:extLst>
              <a:ext uri="{FF2B5EF4-FFF2-40B4-BE49-F238E27FC236}">
                <a16:creationId xmlns:a16="http://schemas.microsoft.com/office/drawing/2014/main" id="{62CE44F0-C8FD-48B9-9CA6-8BD57169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822422" cy="2958275"/>
          </a:xfrm>
        </p:spPr>
        <p:txBody>
          <a:bodyPr/>
          <a:lstStyle/>
          <a:p>
            <a:r>
              <a:rPr lang="it-IT" dirty="0"/>
              <a:t>I moduli di alto livello non devono risentire dei cambiamenti sui moduli di basso livello. </a:t>
            </a:r>
          </a:p>
          <a:p>
            <a:r>
              <a:rPr lang="it-IT" dirty="0"/>
              <a:t>Per realizzare il principio, entrambi i livelli devono dipendere da astrazioni.</a:t>
            </a:r>
          </a:p>
          <a:p>
            <a:r>
              <a:rPr lang="it-IT" dirty="0"/>
              <a:t>Abbiamo applicato il principio per evitare la dipendenza tra il livello Categoria e il livello Proposta e tra il livello Proposta e i livelli superiori.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241109"/>
            <a:ext cx="9879360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DIP (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Inversion</a:t>
            </a:r>
            <a:r>
              <a:rPr lang="it-IT" dirty="0"/>
              <a:t> </a:t>
            </a:r>
            <a:r>
              <a:rPr lang="it-IT" dirty="0" err="1"/>
              <a:t>Principle</a:t>
            </a:r>
            <a:r>
              <a:rPr lang="it-IT" dirty="0"/>
              <a:t>)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900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SOLID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7" y="1241109"/>
            <a:ext cx="10131029" cy="1215566"/>
          </a:xfrm>
        </p:spPr>
        <p:txBody>
          <a:bodyPr rtlCol="0">
            <a:normAutofit/>
          </a:bodyPr>
          <a:lstStyle/>
          <a:p>
            <a:r>
              <a:rPr lang="it-IT" dirty="0"/>
              <a:t>DIP (</a:t>
            </a:r>
            <a:r>
              <a:rPr lang="it-IT" dirty="0" err="1"/>
              <a:t>Dependency</a:t>
            </a:r>
            <a:r>
              <a:rPr lang="it-IT" dirty="0"/>
              <a:t> </a:t>
            </a:r>
            <a:r>
              <a:rPr lang="it-IT" dirty="0" err="1"/>
              <a:t>Inversion</a:t>
            </a:r>
            <a:r>
              <a:rPr lang="it-IT" dirty="0"/>
              <a:t> </a:t>
            </a:r>
            <a:r>
              <a:rPr lang="it-IT" dirty="0" err="1"/>
              <a:t>Principle</a:t>
            </a:r>
            <a:r>
              <a:rPr lang="it-IT" dirty="0"/>
              <a:t>)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17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16F5817-E036-431F-A25A-0EB2DFE39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3918" y="3144424"/>
            <a:ext cx="2160603" cy="298806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DAD3556-37BB-4D00-A237-269B1BC94B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24164" y="2924620"/>
            <a:ext cx="3858471" cy="343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0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5475290" cy="3232149"/>
          </a:xfrm>
        </p:spPr>
        <p:txBody>
          <a:bodyPr rtlCol="0">
            <a:normAutofit/>
          </a:bodyPr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Nessuna dipendenza di compilazione dai componenti di alto livello a quelli di basso livello</a:t>
            </a:r>
          </a:p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Permette di cambiare componenti di alto e basso livello senza intaccare altre classi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Possibilità di riutilizzo in altri progetti della classe che incorpora logica di business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681379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Svantaggi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6" y="2495482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Nessuno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SOLID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18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dirty="0">
                <a:solidFill>
                  <a:schemeClr val="accent1"/>
                </a:solidFill>
              </a:rPr>
              <a:t>DIP (</a:t>
            </a:r>
            <a:r>
              <a:rPr lang="it-IT" dirty="0" err="1">
                <a:solidFill>
                  <a:schemeClr val="accent1"/>
                </a:solidFill>
              </a:rPr>
              <a:t>Dependency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Inversion</a:t>
            </a:r>
            <a:r>
              <a:rPr lang="it-IT" dirty="0">
                <a:solidFill>
                  <a:schemeClr val="accent1"/>
                </a:solidFill>
              </a:rPr>
              <a:t> </a:t>
            </a:r>
            <a:r>
              <a:rPr lang="it-IT" dirty="0" err="1">
                <a:solidFill>
                  <a:schemeClr val="accent1"/>
                </a:solidFill>
              </a:rPr>
              <a:t>Principle</a:t>
            </a:r>
            <a:r>
              <a:rPr lang="it-IT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94634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Nel caso di oggetti il cui comportamento dipende dal proprio stato, può essere utile adottare il pattern State per eliminare codice di </a:t>
            </a:r>
            <a:r>
              <a:rPr lang="it-IT" dirty="0">
                <a:solidFill>
                  <a:srgbClr val="FF0000"/>
                </a:solidFill>
              </a:rPr>
              <a:t>scelte condizionali</a:t>
            </a:r>
          </a:p>
          <a:p>
            <a:r>
              <a:rPr lang="it-IT" dirty="0"/>
              <a:t>La </a:t>
            </a:r>
            <a:r>
              <a:rPr lang="it-IT" dirty="0">
                <a:solidFill>
                  <a:schemeClr val="accent6"/>
                </a:solidFill>
              </a:rPr>
              <a:t>soluzione</a:t>
            </a:r>
            <a:r>
              <a:rPr lang="it-IT" dirty="0"/>
              <a:t> è creare una classe stato per ogni stato, che implementa un’interfaccia comune</a:t>
            </a:r>
          </a:p>
          <a:p>
            <a:r>
              <a:rPr lang="it-IT" dirty="0"/>
              <a:t>Le operazioni che dipendono dallo stato vengono delegate all’oggetto che rappresenta il proprio stato</a:t>
            </a:r>
          </a:p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88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egnaposto immagine 11" title="Grattacieli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408" b="9408"/>
          <a:stretch>
            <a:fillRect/>
          </a:stretch>
        </p:blipFill>
        <p:spPr/>
      </p:pic>
      <p:sp>
        <p:nvSpPr>
          <p:cNvPr id="11" name="Titolo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tx1"/>
                </a:solidFill>
              </a:rPr>
              <a:t>Indice</a:t>
            </a:r>
            <a:endParaRPr lang="it-IT" b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State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20</a:t>
            </a:fld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84758E-0BC9-4A91-BE9D-EB6807BD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2840475"/>
            <a:ext cx="12192000" cy="353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40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Transizioni di stato rese esplicite</a:t>
            </a:r>
          </a:p>
          <a:p>
            <a:pPr rtl="0">
              <a:buClr>
                <a:schemeClr val="accent2"/>
              </a:buClr>
            </a:pPr>
            <a:r>
              <a:rPr lang="it-IT" sz="2000" dirty="0" err="1">
                <a:solidFill>
                  <a:schemeClr val="tx1"/>
                </a:solidFill>
              </a:rPr>
              <a:t>Protected</a:t>
            </a:r>
            <a:r>
              <a:rPr lang="it-IT" sz="2000" dirty="0">
                <a:solidFill>
                  <a:schemeClr val="tx1"/>
                </a:solidFill>
              </a:rPr>
              <a:t> </a:t>
            </a:r>
            <a:r>
              <a:rPr lang="it-IT" sz="2000" dirty="0" err="1">
                <a:solidFill>
                  <a:schemeClr val="tx1"/>
                </a:solidFill>
              </a:rPr>
              <a:t>Variation</a:t>
            </a:r>
            <a:r>
              <a:rPr lang="it-IT" sz="2000" dirty="0">
                <a:solidFill>
                  <a:schemeClr val="tx1"/>
                </a:solidFill>
              </a:rPr>
              <a:t> fornita rispetto all’aggiunta di stati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Rende non necessario l’uso di costrutti Switch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Rende possibile la condivisione degli oggetti State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681379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Svantaggi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6" y="2495482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numero delle classi è aumentata (una per ogni stato)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Gof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21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031756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Il pattern Strategy consente di risolve quei problemi per cui è necessario gestire un insieme di algoritmi intercambiabili ma correlati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La </a:t>
            </a:r>
            <a:r>
              <a:rPr lang="it-IT" dirty="0">
                <a:solidFill>
                  <a:schemeClr val="accent6"/>
                </a:solidFill>
              </a:rPr>
              <a:t>soluzione</a:t>
            </a:r>
            <a:r>
              <a:rPr lang="it-IT" dirty="0"/>
              <a:t> è creare, per ogni algoritmo, una classe ognuna delle quali implementa una classe comune</a:t>
            </a:r>
          </a:p>
          <a:p>
            <a:pPr marL="0" indent="0">
              <a:buNone/>
            </a:pPr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Strategy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4687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Avevamo diversi comandi disponibili all’utente, comandi però </a:t>
            </a:r>
            <a:r>
              <a:rPr lang="it-IT" dirty="0">
                <a:solidFill>
                  <a:srgbClr val="FF0000"/>
                </a:solidFill>
              </a:rPr>
              <a:t>statici</a:t>
            </a:r>
            <a:r>
              <a:rPr lang="it-IT" dirty="0"/>
              <a:t> e tutti raggruppati in un Enum</a:t>
            </a:r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La </a:t>
            </a:r>
            <a:r>
              <a:rPr lang="it-IT" dirty="0">
                <a:solidFill>
                  <a:schemeClr val="accent6"/>
                </a:solidFill>
              </a:rPr>
              <a:t>soluzione</a:t>
            </a:r>
            <a:r>
              <a:rPr lang="it-IT" dirty="0"/>
              <a:t> è creare una classe per ogni comando, ognuna delle quali estende la classe madre comune</a:t>
            </a:r>
          </a:p>
          <a:p>
            <a:r>
              <a:rPr lang="it-IT" dirty="0"/>
              <a:t>Permette di scegliere il comando a </a:t>
            </a:r>
            <a:r>
              <a:rPr lang="it-IT" dirty="0" err="1"/>
              <a:t>Run</a:t>
            </a:r>
            <a:r>
              <a:rPr lang="it-IT" dirty="0"/>
              <a:t>-Time e non più Compile-Time</a:t>
            </a:r>
          </a:p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Strategy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28363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0307198" cy="2958275"/>
          </a:xfrm>
        </p:spPr>
        <p:txBody>
          <a:bodyPr rtlCol="0">
            <a:normAutofit/>
          </a:bodyPr>
          <a:lstStyle/>
          <a:p>
            <a:endParaRPr lang="it-IT" i="1" dirty="0"/>
          </a:p>
          <a:p>
            <a:endParaRPr lang="it-IT" i="1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GoF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it-IT" dirty="0"/>
              <a:t>Strategy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24</a:t>
            </a:fld>
            <a:endParaRPr lang="it-IT" dirty="0"/>
          </a:p>
        </p:txBody>
      </p:sp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DF469C08-265B-4EA6-95DE-EB922C71D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5" y="3097883"/>
            <a:ext cx="76771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44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Porta a fattore comune funzionalità comuni a più comandi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Pattern </a:t>
            </a:r>
            <a:r>
              <a:rPr lang="it-IT" sz="2000" dirty="0" err="1">
                <a:solidFill>
                  <a:schemeClr val="tx1"/>
                </a:solidFill>
              </a:rPr>
              <a:t>Context</a:t>
            </a:r>
            <a:r>
              <a:rPr lang="it-IT" sz="2000" dirty="0">
                <a:solidFill>
                  <a:schemeClr val="tx1"/>
                </a:solidFill>
              </a:rPr>
              <a:t> semplice da capire e manutenere</a:t>
            </a:r>
          </a:p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Permette di modificare l’algoritmo dinamicamente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681379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Svantaggi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6" y="2495482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numero delle classi è aumentata (una per ogni comando)</a:t>
            </a:r>
            <a:r>
              <a:rPr lang="it-IT" sz="2000" dirty="0"/>
              <a:t>St</a:t>
            </a:r>
          </a:p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Collaborazione tra Strategy e </a:t>
            </a:r>
            <a:r>
              <a:rPr lang="it-IT" sz="2000" dirty="0" err="1">
                <a:solidFill>
                  <a:schemeClr val="tx1"/>
                </a:solidFill>
              </a:rPr>
              <a:t>Context</a:t>
            </a:r>
            <a:r>
              <a:rPr lang="it-IT" sz="2000" dirty="0">
                <a:solidFill>
                  <a:schemeClr val="tx1"/>
                </a:solidFill>
              </a:rPr>
              <a:t> può essere dispendiosa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it-IT" sz="2000" dirty="0" err="1"/>
              <a:t>rategy</a:t>
            </a:r>
            <a:r>
              <a:rPr lang="it-IT" sz="2000" dirty="0"/>
              <a:t> disponibili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</a:t>
            </a:r>
            <a:r>
              <a:rPr lang="it-IT" dirty="0" err="1">
                <a:solidFill>
                  <a:schemeClr val="bg2">
                    <a:lumMod val="50000"/>
                  </a:schemeClr>
                </a:solidFill>
              </a:rPr>
              <a:t>Gof</a:t>
            </a:r>
            <a:endParaRPr lang="it-IT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25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77009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11512985" cy="2958275"/>
          </a:xfrm>
        </p:spPr>
        <p:txBody>
          <a:bodyPr rtlCol="0">
            <a:normAutofit/>
          </a:bodyPr>
          <a:lstStyle/>
          <a:p>
            <a:r>
              <a:rPr lang="it-IT" dirty="0"/>
              <a:t>Risolve 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della gestione di responsabilità alternative che variano sulla base del tipo.</a:t>
            </a:r>
          </a:p>
          <a:p>
            <a:r>
              <a:rPr lang="it-IT" dirty="0"/>
              <a:t>La </a:t>
            </a:r>
            <a:r>
              <a:rPr lang="it-IT" dirty="0">
                <a:solidFill>
                  <a:srgbClr val="00B050"/>
                </a:solidFill>
              </a:rPr>
              <a:t>soluzione</a:t>
            </a:r>
            <a:r>
              <a:rPr lang="it-IT" dirty="0"/>
              <a:t> consiste nell’assegnare responsabilità di comportamento ai tipi per il quale questo varia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073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04997"/>
            <a:ext cx="11512985" cy="2982818"/>
          </a:xfrm>
        </p:spPr>
        <p:txBody>
          <a:bodyPr rtlCol="0">
            <a:normAutofit/>
          </a:bodyPr>
          <a:lstStyle/>
          <a:p>
            <a:pPr lvl="0"/>
            <a:r>
              <a:rPr lang="it-IT" dirty="0"/>
              <a:t>Avevamo delle sottocategorie, ereditanti da una superclasse generica, ognuna con i propri campi specifici.</a:t>
            </a:r>
          </a:p>
          <a:p>
            <a:r>
              <a:rPr lang="it-IT" dirty="0"/>
              <a:t>Ogni categoria ha i propri campi specifici. </a:t>
            </a:r>
          </a:p>
          <a:p>
            <a:r>
              <a:rPr lang="it-IT" dirty="0"/>
              <a:t>Seguendo il pattern abbiamo definito un metodo che consente l’aggiunta dei campi alla relativa categoria, il quale dipende dai campi specifici della categoria.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042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F864FC5-0AF8-48D5-9652-BD30A4FC5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692645" y="2739314"/>
            <a:ext cx="6545184" cy="3418747"/>
          </a:xfrm>
        </p:spPr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POLIMORFISMO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6</a:t>
            </a:fld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2F4A9EF8-DBBC-4892-BDD3-8A3BDAD718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66189" y="2652467"/>
            <a:ext cx="5038892" cy="35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3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714294"/>
            <a:ext cx="5475290" cy="781188"/>
          </a:xfrm>
        </p:spPr>
        <p:txBody>
          <a:bodyPr rtlCol="0"/>
          <a:lstStyle/>
          <a:p>
            <a:pPr rtl="0"/>
            <a:r>
              <a:rPr lang="it-IT" dirty="0"/>
              <a:t>Vantaggi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9694" y="2462567"/>
            <a:ext cx="5475290" cy="3232149"/>
          </a:xfrm>
        </p:spPr>
        <p:txBody>
          <a:bodyPr rtlCol="0">
            <a:normAutofit/>
          </a:bodyPr>
          <a:lstStyle/>
          <a:p>
            <a:pPr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Le nuove categorie sono facili da aggiungere:</a:t>
            </a:r>
          </a:p>
          <a:p>
            <a:pPr lvl="1" rtl="0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Basta implementare il metodo astratto per l’aggiunta dei campi specifici di ogni categoria.</a:t>
            </a:r>
          </a:p>
          <a:p>
            <a:pPr lvl="1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Le nuove categorie non influenzano le classi utilizzatrici.</a:t>
            </a:r>
          </a:p>
        </p:txBody>
      </p: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681379"/>
            <a:ext cx="5475600" cy="781188"/>
          </a:xfrm>
        </p:spPr>
        <p:txBody>
          <a:bodyPr rtlCol="0"/>
          <a:lstStyle/>
          <a:p>
            <a:pPr rtl="0"/>
            <a:r>
              <a:rPr lang="it-IT" dirty="0"/>
              <a:t>Alternativa al polimorfismo</a:t>
            </a:r>
          </a:p>
        </p:txBody>
      </p:sp>
      <p:sp>
        <p:nvSpPr>
          <p:cNvPr id="18" name="Segnaposto contenuto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6706" y="2495482"/>
            <a:ext cx="5475600" cy="3232149"/>
          </a:xfrm>
        </p:spPr>
        <p:txBody>
          <a:bodyPr rtlCol="0"/>
          <a:lstStyle/>
          <a:p>
            <a:pPr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pattern rappresenta una soluzione migliore all’utilizzo di uno Switch e di un case per ogni categoria:</a:t>
            </a:r>
          </a:p>
          <a:p>
            <a:pPr lvl="1">
              <a:buClr>
                <a:schemeClr val="accent2"/>
              </a:buClr>
            </a:pPr>
            <a:r>
              <a:rPr lang="it-IT" sz="2000" dirty="0">
                <a:solidFill>
                  <a:schemeClr val="tx1"/>
                </a:solidFill>
              </a:rPr>
              <a:t>Il pattern </a:t>
            </a:r>
            <a:r>
              <a:rPr lang="it-IT" sz="2000" dirty="0" err="1">
                <a:solidFill>
                  <a:schemeClr val="tx1"/>
                </a:solidFill>
              </a:rPr>
              <a:t>Polymorphism</a:t>
            </a:r>
            <a:r>
              <a:rPr lang="it-IT" sz="2000" dirty="0">
                <a:solidFill>
                  <a:schemeClr val="tx1"/>
                </a:solidFill>
              </a:rPr>
              <a:t> permette di assegnare le responsabilità del comportamento ai tipi per i quali il comportamento varia.</a:t>
            </a:r>
          </a:p>
        </p:txBody>
      </p:sp>
      <p:sp>
        <p:nvSpPr>
          <p:cNvPr id="19" name="Segnaposto testo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>
            <a:normAutofit/>
          </a:bodyPr>
          <a:lstStyle/>
          <a:p>
            <a:r>
              <a:rPr lang="it-IT" dirty="0">
                <a:solidFill>
                  <a:schemeClr val="bg2">
                    <a:lumMod val="50000"/>
                  </a:schemeClr>
                </a:solidFill>
              </a:rPr>
              <a:t>Pattern GRASP</a:t>
            </a:r>
          </a:p>
        </p:txBody>
      </p:sp>
      <p:sp>
        <p:nvSpPr>
          <p:cNvPr id="20" name="Segnaposto piè di pagina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it-IT" dirty="0"/>
              <a:t>Aggiungere un piè di pagina</a:t>
            </a:r>
          </a:p>
        </p:txBody>
      </p:sp>
      <p:sp>
        <p:nvSpPr>
          <p:cNvPr id="21" name="Segnaposto numero diapositiva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>
                <a:solidFill>
                  <a:schemeClr val="accent1"/>
                </a:solidFill>
              </a:rPr>
              <a:t>POLIMORFISMO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565D58-4671-44D4-B3F6-98172B770BCF}"/>
              </a:ext>
            </a:extLst>
          </p:cNvPr>
          <p:cNvSpPr txBox="1"/>
          <p:nvPr/>
        </p:nvSpPr>
        <p:spPr>
          <a:xfrm>
            <a:off x="518678" y="4786133"/>
            <a:ext cx="10835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it-IT" sz="2000" dirty="0"/>
              <a:t>L’implementazione del polimorfismo è particolarmente utile quando la versione del metodo da eseguire viene scelta sulla base del tipo di oggetto effettivamente contenuto in una variabile a </a:t>
            </a:r>
            <a:r>
              <a:rPr lang="it-IT" sz="2000" dirty="0" err="1"/>
              <a:t>runtime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1270097" cy="2958275"/>
          </a:xfrm>
        </p:spPr>
        <p:txBody>
          <a:bodyPr rtlCol="0">
            <a:normAutofit/>
          </a:bodyPr>
          <a:lstStyle/>
          <a:p>
            <a:pPr lvl="0" rtl="0"/>
            <a:r>
              <a:rPr lang="it-IT" dirty="0"/>
              <a:t>Specializzazione del pattern </a:t>
            </a:r>
            <a:r>
              <a:rPr lang="it-IT" dirty="0" err="1"/>
              <a:t>Protected</a:t>
            </a:r>
            <a:r>
              <a:rPr lang="it-IT" dirty="0"/>
              <a:t> </a:t>
            </a:r>
            <a:r>
              <a:rPr lang="it-IT" dirty="0" err="1"/>
              <a:t>Variation</a:t>
            </a:r>
            <a:r>
              <a:rPr lang="it-IT" dirty="0"/>
              <a:t>.</a:t>
            </a:r>
          </a:p>
          <a:p>
            <a:pPr lvl="0" rtl="0"/>
            <a:r>
              <a:rPr lang="it-IT" dirty="0"/>
              <a:t>Risolve il </a:t>
            </a:r>
            <a:r>
              <a:rPr lang="it-IT" dirty="0">
                <a:solidFill>
                  <a:srgbClr val="FF0000"/>
                </a:solidFill>
              </a:rPr>
              <a:t>problema</a:t>
            </a:r>
            <a:r>
              <a:rPr lang="it-IT" dirty="0"/>
              <a:t> dell’instabilità relativa a oggetti connessi tra loro, consentendo di progettare oggetti in modo tale che la loro instabilità non influenzi lo stato degli altri.</a:t>
            </a:r>
          </a:p>
          <a:p>
            <a:pPr lvl="0" rtl="0"/>
            <a:r>
              <a:rPr lang="it-IT" dirty="0"/>
              <a:t>La </a:t>
            </a:r>
            <a:r>
              <a:rPr lang="it-IT" dirty="0">
                <a:solidFill>
                  <a:srgbClr val="00B050"/>
                </a:solidFill>
              </a:rPr>
              <a:t>soluzione</a:t>
            </a:r>
            <a:r>
              <a:rPr lang="it-IT" dirty="0"/>
              <a:t> è evitare messaggi a oggetti indiretti.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783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7" y="3129540"/>
            <a:ext cx="11041497" cy="2958275"/>
          </a:xfrm>
        </p:spPr>
        <p:txBody>
          <a:bodyPr rtlCol="0">
            <a:normAutofit/>
          </a:bodyPr>
          <a:lstStyle/>
          <a:p>
            <a:pPr lvl="0" rtl="0"/>
            <a:r>
              <a:rPr lang="it-IT" dirty="0"/>
              <a:t>Abbiamo forte dipendenza tra oggetti (es. </a:t>
            </a:r>
            <a:r>
              <a:rPr lang="it-IT" dirty="0" err="1"/>
              <a:t>Category</a:t>
            </a:r>
            <a:r>
              <a:rPr lang="it-IT" dirty="0"/>
              <a:t> – Field). Per proteggere la Categoria dal cambiamento dei valori del Campo, e da quello che ne consegue, gli oggetti che utilizzano la Categoria non parlano più direttamente con i </a:t>
            </a:r>
            <a:r>
              <a:rPr lang="it-IT"/>
              <a:t>Campi.</a:t>
            </a:r>
          </a:p>
          <a:p>
            <a:pPr lvl="0" rtl="0"/>
            <a:r>
              <a:rPr lang="it-IT"/>
              <a:t>Seguendo </a:t>
            </a:r>
            <a:r>
              <a:rPr lang="it-IT" dirty="0"/>
              <a:t>la Legge di Demetra abbiamo fatto in modo che ciascuna classe parlasse solo con classi con cui si ha diretta dipendenza, evitando di parlare con «stranieri», cioè oggetti indiretti.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 dirty="0"/>
              <a:t>Pattern GRASP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LEGGE DI DEMETRA</a:t>
            </a:r>
            <a:endParaRPr lang="it-IT" b="0" dirty="0"/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it-IT" smtClean="0"/>
              <a:pPr rtl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6539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1100</Words>
  <Application>Microsoft Office PowerPoint</Application>
  <PresentationFormat>Widescreen</PresentationFormat>
  <Paragraphs>185</Paragraphs>
  <Slides>25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Times New Roman</vt:lpstr>
      <vt:lpstr>Tema di Office</vt:lpstr>
      <vt:lpstr>Progetto Ingegneria SW</vt:lpstr>
      <vt:lpstr>Indice</vt:lpstr>
      <vt:lpstr>POLIMORFISMO</vt:lpstr>
      <vt:lpstr>POLIMORFISMO</vt:lpstr>
      <vt:lpstr>POLIMORFISMO</vt:lpstr>
      <vt:lpstr>POLIMORFISMO</vt:lpstr>
      <vt:lpstr>POLIMORFISMO</vt:lpstr>
      <vt:lpstr>LEGGE DI DEMETRA</vt:lpstr>
      <vt:lpstr>LEGGE DI DEMETRA</vt:lpstr>
      <vt:lpstr>LEGGE DI DEMETRA</vt:lpstr>
      <vt:lpstr>LEGGE DI DEMETRA</vt:lpstr>
      <vt:lpstr>Principio di sostituzione di LISKOV</vt:lpstr>
      <vt:lpstr>Principio di sostituzione di LISKOV</vt:lpstr>
      <vt:lpstr>Principio di sostituzione di LISKOV</vt:lpstr>
      <vt:lpstr>Principio di sostituzione di LISKOV</vt:lpstr>
      <vt:lpstr>DIP (Dependency Inversion Principle)</vt:lpstr>
      <vt:lpstr>DIP (Dependency Inversion Principle)</vt:lpstr>
      <vt:lpstr>DIP (Dependency Inversion Principle)</vt:lpstr>
      <vt:lpstr>State</vt:lpstr>
      <vt:lpstr>State</vt:lpstr>
      <vt:lpstr>State</vt:lpstr>
      <vt:lpstr>Strategy</vt:lpstr>
      <vt:lpstr>Strategy</vt:lpstr>
      <vt:lpstr>Strategy</vt:lpstr>
      <vt:lpstr>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2019-05-22T16:58:42Z</dcterms:created>
  <dcterms:modified xsi:type="dcterms:W3CDTF">2019-06-23T17:23:57Z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2018-08-01T18:19:24.2566460Z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