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1" r:id="rId3"/>
    <p:sldId id="284" r:id="rId4"/>
    <p:sldId id="275" r:id="rId5"/>
    <p:sldId id="259" r:id="rId6"/>
    <p:sldId id="285" r:id="rId7"/>
    <p:sldId id="302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289" r:id="rId21"/>
    <p:sldId id="288" r:id="rId22"/>
    <p:sldId id="293" r:id="rId23"/>
    <p:sldId id="290" r:id="rId24"/>
    <p:sldId id="294" r:id="rId25"/>
    <p:sldId id="291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B79"/>
    <a:srgbClr val="FF5050"/>
    <a:srgbClr val="3F3F3F"/>
    <a:srgbClr val="014067"/>
    <a:srgbClr val="014E7D"/>
    <a:srgbClr val="013657"/>
    <a:srgbClr val="01456F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25/06/2019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25/06/2019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44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5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14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960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20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227456-7E09-4C4E-B651-65FCAE043E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1808D5E-B641-4AD4-ACA4-A42512E6D37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D3E13E4-CC47-410B-A164-2B0347B83CA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0D6317D-3FAE-4368-B0B8-721094CCE6B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1901C6D-81F2-40D2-ABDF-84BF69317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3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328129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707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5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235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56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32E7C4F-6F16-4238-8083-045960D0BE4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410F30B-A93E-40C1-875E-311AA3A9C6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0CF8EF1-D982-4B7E-8689-124FB58BD6D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2FC0045A-4D70-43D4-AF9A-9C45B3F6267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7A88714F-B36F-473B-BEC4-93E804D9433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E12D173C-2CC8-49D9-B5D3-8BAB79DC1FBE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CF82078D-06B3-4A9A-9C6F-FBBBB7094961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9A9C4D76-504C-4BB0-82BE-F5E2002D1C46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26281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FC52D59-A5AD-4FED-A142-5BB0FCDC52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0FEA1EA5-C0A8-4C9E-AA57-EFD545D19F34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E8F3771A-96AB-4D0A-A47C-68A9A0EF8BFF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DCFBF51-6F59-4505-A30B-A179BB34BD4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C0E9735-F034-4877-8763-4B96C724427D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3D04C167-0AF8-4FA2-877F-1FA4F239C7D4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59A7919-2339-4F06-9ACE-99174796509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CF93C78-B98F-4B15-A150-7689BCDB9A7D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D378E8C-A400-4AEE-937F-4D32366839AB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247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AFD683F-34FC-47A2-9C72-BA36C978C3BE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8902473-3156-48F2-BE5C-6AE32D4A30E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661548-E087-46CE-A2D0-5A3CA11C3FFD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A46D57C1-CF58-455A-BD0E-C79A138F3C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0FEA623-D207-4CC4-9EE3-19424294A7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D5D93A11-E977-4DDB-A64F-5383B48395D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93259B52-F015-4A42-BCAD-41FA45C7007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2E13311B-4688-42EF-8F34-337B8D7582B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84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4A7A93-8F6A-4EC0-8286-559D60F5557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AAD521E-D021-4E1D-A9AD-A2EE4DED747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7499EC7-5D72-414D-B8E1-C094382B8F8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350852A9-523E-442A-9C51-3737711253D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7AD8652-D265-4F2A-8773-FA091D4FB65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3A861F26-BB36-447B-9245-0AC7F370E411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BC150B0D-E77C-4FC5-A53D-8454A444BAB7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8A4DEDE2-1B5C-4980-B60F-DEC5F1B591E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6732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7111E3E-5E63-45F1-B3CA-0C0C1FC02D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99BF94DF-057C-4270-A29C-207EC51CD279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B7DE4EA-C43F-4D65-8C07-C0AC6BB740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39985DA6-5FCD-4B31-BE51-48AC99CC118D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9510E74-96FE-4B01-94F9-E9F97322EA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AADF66FE-592E-4863-B936-D95653710A13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B38D869A-5F2E-4509-98F2-2711D57775E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078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99444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6DAC2B4-3DB3-4611-8B1A-FD86D4BB09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D06B991-4925-456A-8949-C702BB6E9479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C247E0-0F5A-4E22-A555-41FDCA792A2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553315E-07B4-4BB6-8BCF-F8955B773D27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1E5834-6A7A-4269-B6CE-3A89C1250189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41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3F3382-D57E-40C4-A7E8-46180C4C6F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3B922C30-B5CF-4803-8A0A-8B371F27E8D6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67EFCA8-3FEF-4222-AB0A-1CD094FEB80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753E9D-C3E0-46D0-AE80-0BE893B67EC6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ED22998F-B82A-40E6-ACBE-AC1D5554319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3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25/06/2019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747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30" r:id="rId13"/>
    <p:sldLayoutId id="2147483931" r:id="rId14"/>
    <p:sldLayoutId id="2147483651" r:id="rId15"/>
    <p:sldLayoutId id="2147483710" r:id="rId16"/>
    <p:sldLayoutId id="2147483709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692" r:id="rId23"/>
    <p:sldLayoutId id="2147483697" r:id="rId24"/>
    <p:sldLayoutId id="2147483674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5">
                <a:alpha val="44000"/>
                <a:lumMod val="8000"/>
                <a:lumOff val="92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i="1" dirty="0">
                <a:solidFill>
                  <a:srgbClr val="002060"/>
                </a:solidFill>
              </a:rPr>
              <a:t>Progetto Ingegneria SW</a:t>
            </a:r>
            <a:endParaRPr lang="it-IT" i="1" dirty="0">
              <a:solidFill>
                <a:srgbClr val="00206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/>
              <a:t>Salvalai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1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6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2524768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0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0"/>
            <a:ext cx="11129320" cy="1215566"/>
          </a:xfrm>
        </p:spPr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254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0961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10894428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20369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143181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09247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1525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864"/>
            <a:ext cx="11070596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051342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479550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4753516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4231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7" y="0"/>
            <a:ext cx="10718249" cy="1215566"/>
          </a:xfrm>
        </p:spPr>
        <p:txBody>
          <a:bodyPr rtlCol="0">
            <a:noAutofit/>
          </a:bodyPr>
          <a:lstStyle/>
          <a:p>
            <a:r>
              <a:rPr lang="it-IT" dirty="0"/>
              <a:t>Principio di sostituzione di 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822422" cy="295827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: I moduli di alto livello non devono risentire dei cambiamenti sui moduli di basso livello. 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da applicare è che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0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36290" y="2825642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60381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379" y="2641917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1379" y="3423105"/>
            <a:ext cx="1120006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9" y="25167"/>
            <a:ext cx="8333222" cy="1147969"/>
          </a:xfrm>
        </p:spPr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0811F357-5C5D-4EE4-BDBF-B333FF31B204}"/>
              </a:ext>
            </a:extLst>
          </p:cNvPr>
          <p:cNvSpPr txBox="1">
            <a:spLocks/>
          </p:cNvSpPr>
          <p:nvPr/>
        </p:nvSpPr>
        <p:spPr>
          <a:xfrm>
            <a:off x="531379" y="1209926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stato,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824461"/>
            <a:ext cx="11512985" cy="2958275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</a:t>
            </a:r>
            <a:r>
              <a:rPr lang="it-IT" dirty="0" err="1">
                <a:solidFill>
                  <a:schemeClr val="accent2">
                    <a:lumMod val="50000"/>
                  </a:schemeClr>
                </a:solidFill>
              </a:rPr>
              <a:t>Polomorfismo</a:t>
            </a: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									3-7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2">
                    <a:lumMod val="50000"/>
                  </a:schemeClr>
                </a:solidFill>
              </a:rPr>
              <a:t>GRASP Legge di Demetra								8-11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Principio di sostituzione di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Liskov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						12-15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SOLID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Dependency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Inversion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Principle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(DIP)						16-18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State										19-21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4">
                    <a:lumMod val="50000"/>
                  </a:schemeClr>
                </a:solidFill>
              </a:rPr>
              <a:t>GoF Strategy										22-25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014B79"/>
                </a:solidFill>
              </a:rPr>
              <a:t>Extract</a:t>
            </a:r>
            <a:r>
              <a:rPr lang="it-IT">
                <a:solidFill>
                  <a:srgbClr val="014B79"/>
                </a:solidFill>
              </a:rPr>
              <a:t> Method</a:t>
            </a:r>
            <a:r>
              <a:rPr lang="it-IT" dirty="0">
                <a:solidFill>
                  <a:srgbClr val="014B79"/>
                </a:solidFill>
              </a:rPr>
              <a:t>									26-28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INDICE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075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431132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0005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L’aggiunta di Stati non influisce sugli Stati già esistenti, garantendo </a:t>
            </a: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endParaRPr lang="it-IT" sz="2000" dirty="0">
              <a:solidFill>
                <a:schemeClr val="tx1"/>
              </a:solidFill>
            </a:endParaRP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376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7" y="2746443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5081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6" y="25167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pattern Strategy consente di risolve quei </a:t>
            </a:r>
            <a:r>
              <a:rPr lang="it-IT" dirty="0">
                <a:solidFill>
                  <a:srgbClr val="FF0000"/>
                </a:solidFill>
              </a:rPr>
              <a:t>problemi</a:t>
            </a:r>
            <a:r>
              <a:rPr lang="it-IT" dirty="0"/>
              <a:t> per cui è necessario gestire un insieme di algoritmi intercambiabili ma correlati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creare, per ogni algoritmo, una classe che implementa una classe comune</a:t>
            </a:r>
          </a:p>
          <a:p>
            <a:pPr marL="0" indent="0">
              <a:buNone/>
            </a:pP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6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40027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statici e tutti raggruppati in un 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Abbiamo creato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469C08-265B-4EA6-95DE-EB922C71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097883"/>
            <a:ext cx="7677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7" y="1965256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746444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Facilmente estendibile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Elimina l’utilizzo di costrutti condizionali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2489" y="1965256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7018" y="2746444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Client “deve” conoscere le diverse Strategy disponibili 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067" y="1213237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GoF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67" y="23964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15022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è avere un frammento di codice che può essere raggruppato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spostare tale frammento in un metodo separato e rimpiazzare il vecchio codice con una chiamata al nuovo metodo</a:t>
            </a: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38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07816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nostro caso abbiamo applicato il pattern alle classi che implementano il pattern Strategy, ovvero le classi che hanno il compito di gestire i comandi selezionabili dall’utente</a:t>
            </a:r>
          </a:p>
          <a:p>
            <a:r>
              <a:rPr lang="it-IT" dirty="0"/>
              <a:t>All’interno dei vari comandi abbiamo estratto alcuni frammenti tra i quali:</a:t>
            </a:r>
          </a:p>
          <a:p>
            <a:pPr lvl="1"/>
            <a:r>
              <a:rPr lang="it-IT" sz="1800" dirty="0"/>
              <a:t>Controllo sui parametri</a:t>
            </a:r>
          </a:p>
          <a:p>
            <a:pPr lvl="1"/>
            <a:r>
              <a:rPr lang="it-IT" sz="1800" dirty="0"/>
              <a:t>Inserimento di valori da parte dell’utente	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Refactoring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0"/>
            <a:ext cx="7342622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Extract Method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8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2049383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830571"/>
            <a:ext cx="1070511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più leggibile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Meno codice duplicato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Isola parti indipendenti del codice, riducendo la probabilità di errori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Codice può essere riutilizzato in altre parti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0"/>
            <a:ext cx="8333222" cy="1147969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Extract Method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A9C476F7-5159-4B5E-AC29-43C9287B70F4}"/>
              </a:ext>
            </a:extLst>
          </p:cNvPr>
          <p:cNvSpPr txBox="1">
            <a:spLocks/>
          </p:cNvSpPr>
          <p:nvPr/>
        </p:nvSpPr>
        <p:spPr>
          <a:xfrm>
            <a:off x="518678" y="1196372"/>
            <a:ext cx="7342631" cy="60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IN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spc="300" dirty="0">
                <a:solidFill>
                  <a:schemeClr val="bg2">
                    <a:lumMod val="50000"/>
                  </a:schemeClr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90243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il comportamento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304002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Categoria generica, ognuna con i propri campi specifici.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33922" y="2076585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8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0" y="0"/>
            <a:ext cx="7342622" cy="1215566"/>
          </a:xfrm>
        </p:spPr>
        <p:txBody>
          <a:bodyPr rtlCol="0"/>
          <a:lstStyle/>
          <a:p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134343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7749" y="1210558"/>
            <a:ext cx="7368596" cy="608895"/>
          </a:xfrm>
        </p:spPr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  <p:sp>
        <p:nvSpPr>
          <p:cNvPr id="22" name="Titolo 3">
            <a:extLst>
              <a:ext uri="{FF2B5EF4-FFF2-40B4-BE49-F238E27FC236}">
                <a16:creationId xmlns:a16="http://schemas.microsoft.com/office/drawing/2014/main" id="{F135D46A-9D65-456E-8E8B-6D25D33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0"/>
            <a:ext cx="7342622" cy="1215566"/>
          </a:xfrm>
        </p:spPr>
        <p:txBody>
          <a:bodyPr bIns="46800" rtlCol="0"/>
          <a:lstStyle/>
          <a:p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56201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83" y="1215566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0"/>
            <a:ext cx="7342622" cy="1215566"/>
          </a:xfrm>
        </p:spPr>
        <p:txBody>
          <a:bodyPr rtlCol="0"/>
          <a:lstStyle/>
          <a:p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1246</Words>
  <Application>Microsoft Office PowerPoint</Application>
  <PresentationFormat>Widescreen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  <vt:lpstr>Strategy</vt:lpstr>
      <vt:lpstr>Strategy</vt:lpstr>
      <vt:lpstr>Extract Method</vt:lpstr>
      <vt:lpstr>Extract Method</vt:lpstr>
      <vt:lpstr>Extract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2019-06-24T22:57:08Z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