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3"/>
  </p:notesMasterIdLst>
  <p:handoutMasterIdLst>
    <p:handoutMasterId r:id="rId24"/>
  </p:handoutMasterIdLst>
  <p:sldIdLst>
    <p:sldId id="256" r:id="rId2"/>
    <p:sldId id="265" r:id="rId3"/>
    <p:sldId id="275" r:id="rId4"/>
    <p:sldId id="259" r:id="rId5"/>
    <p:sldId id="269" r:id="rId6"/>
    <p:sldId id="272" r:id="rId7"/>
    <p:sldId id="274" r:id="rId8"/>
    <p:sldId id="278" r:id="rId9"/>
    <p:sldId id="277" r:id="rId10"/>
    <p:sldId id="276" r:id="rId11"/>
    <p:sldId id="280" r:id="rId12"/>
    <p:sldId id="279" r:id="rId13"/>
    <p:sldId id="281" r:id="rId14"/>
    <p:sldId id="282" r:id="rId15"/>
    <p:sldId id="283" r:id="rId16"/>
    <p:sldId id="260" r:id="rId17"/>
    <p:sldId id="271" r:id="rId18"/>
    <p:sldId id="262" r:id="rId19"/>
    <p:sldId id="263" r:id="rId20"/>
    <p:sldId id="264" r:id="rId21"/>
    <p:sldId id="270" r:id="rId2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74" autoAdjust="0"/>
  </p:normalViewPr>
  <p:slideViewPr>
    <p:cSldViewPr snapToGrid="0" showGuides="1">
      <p:cViewPr varScale="1">
        <p:scale>
          <a:sx n="114" d="100"/>
          <a:sy n="114" d="100"/>
        </p:scale>
        <p:origin x="414" y="10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it-IT" sz="1862" b="0" i="0" u="none" strike="noStrike" kern="1200" spc="0" baseline="0" noProof="0">
                <a:solidFill>
                  <a:schemeClr val="bg1"/>
                </a:solidFill>
                <a:latin typeface="+mn-lt"/>
                <a:ea typeface="+mn-ea"/>
                <a:cs typeface="+mn-cs"/>
              </a:defRPr>
            </a:pPr>
            <a:r>
              <a:rPr lang="it-IT" noProof="0" dirty="0">
                <a:solidFill>
                  <a:schemeClr val="bg1"/>
                </a:solidFill>
              </a:rPr>
              <a:t>Titolo del grafico</a:t>
            </a:r>
          </a:p>
        </c:rich>
      </c:tx>
      <c:overlay val="0"/>
      <c:spPr>
        <a:noFill/>
        <a:ln>
          <a:noFill/>
        </a:ln>
        <a:effectLst/>
      </c:spPr>
      <c:txPr>
        <a:bodyPr rot="0" spcFirstLastPara="1" vertOverflow="ellipsis" vert="horz" wrap="square" anchor="ctr" anchorCtr="1"/>
        <a:lstStyle/>
        <a:p>
          <a:pPr>
            <a:defRPr lang="it-IT" sz="1862" b="0" i="0" u="none" strike="noStrike" kern="1200" spc="0" baseline="0" noProof="0">
              <a:solidFill>
                <a:schemeClr val="bg1"/>
              </a:solidFill>
              <a:latin typeface="+mn-lt"/>
              <a:ea typeface="+mn-ea"/>
              <a:cs typeface="+mn-cs"/>
            </a:defRPr>
          </a:pPr>
          <a:endParaRPr lang="it-IT"/>
        </a:p>
      </c:txPr>
    </c:title>
    <c:autoTitleDeleted val="0"/>
    <c:plotArea>
      <c:layout/>
      <c:doughnutChart>
        <c:varyColors val="1"/>
        <c:ser>
          <c:idx val="0"/>
          <c:order val="0"/>
          <c:tx>
            <c:strRef>
              <c:f>Sheet1!$B$1</c:f>
              <c:strCache>
                <c:ptCount val="1"/>
                <c:pt idx="0">
                  <c:v>Serie 1</c:v>
                </c:pt>
              </c:strCache>
            </c:strRef>
          </c:tx>
          <c:dPt>
            <c:idx val="0"/>
            <c:bubble3D val="0"/>
            <c:spPr>
              <a:solidFill>
                <a:schemeClr val="accent1"/>
              </a:solidFill>
              <a:ln>
                <a:noFill/>
              </a:ln>
              <a:effectLst/>
            </c:spPr>
            <c:extLst>
              <c:ext xmlns:c16="http://schemas.microsoft.com/office/drawing/2014/chart" uri="{C3380CC4-5D6E-409C-BE32-E72D297353CC}">
                <c16:uniqueId val="{00000001-11ED-1049-82C3-207A44D401A5}"/>
              </c:ext>
            </c:extLst>
          </c:dPt>
          <c:dPt>
            <c:idx val="1"/>
            <c:bubble3D val="0"/>
            <c:spPr>
              <a:solidFill>
                <a:schemeClr val="accent2"/>
              </a:solidFill>
              <a:ln>
                <a:noFill/>
              </a:ln>
              <a:effectLst/>
            </c:spPr>
            <c:extLst>
              <c:ext xmlns:c16="http://schemas.microsoft.com/office/drawing/2014/chart" uri="{C3380CC4-5D6E-409C-BE32-E72D297353CC}">
                <c16:uniqueId val="{00000003-11ED-1049-82C3-207A44D401A5}"/>
              </c:ext>
            </c:extLst>
          </c:dPt>
          <c:dPt>
            <c:idx val="2"/>
            <c:bubble3D val="0"/>
            <c:spPr>
              <a:solidFill>
                <a:schemeClr val="accent3"/>
              </a:solidFill>
              <a:ln>
                <a:noFill/>
              </a:ln>
              <a:effectLst/>
            </c:spPr>
            <c:extLst>
              <c:ext xmlns:c16="http://schemas.microsoft.com/office/drawing/2014/chart" uri="{C3380CC4-5D6E-409C-BE32-E72D297353CC}">
                <c16:uniqueId val="{00000005-11ED-1049-82C3-207A44D401A5}"/>
              </c:ext>
            </c:extLst>
          </c:dPt>
          <c:dPt>
            <c:idx val="3"/>
            <c:bubble3D val="0"/>
            <c:spPr>
              <a:solidFill>
                <a:schemeClr val="accent4"/>
              </a:solidFill>
              <a:ln>
                <a:noFill/>
              </a:ln>
              <a:effectLst/>
            </c:spPr>
            <c:extLst>
              <c:ext xmlns:c16="http://schemas.microsoft.com/office/drawing/2014/chart" uri="{C3380CC4-5D6E-409C-BE32-E72D297353CC}">
                <c16:uniqueId val="{00000007-11ED-1049-82C3-207A44D401A5}"/>
              </c:ext>
            </c:extLst>
          </c:dPt>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11ED-1049-82C3-207A44D401A5}"/>
            </c:ext>
          </c:extLst>
        </c:ser>
        <c:ser>
          <c:idx val="1"/>
          <c:order val="1"/>
          <c:tx>
            <c:strRef>
              <c:f>Sheet1!$C$1</c:f>
              <c:strCache>
                <c:ptCount val="1"/>
                <c:pt idx="0">
                  <c:v>Serie 2</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A-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C-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E-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0-11ED-1049-82C3-207A44D401A5}"/>
              </c:ext>
            </c:extLst>
          </c:dPt>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11ED-1049-82C3-207A44D401A5}"/>
            </c:ext>
          </c:extLst>
        </c:ser>
        <c:ser>
          <c:idx val="2"/>
          <c:order val="2"/>
          <c:tx>
            <c:strRef>
              <c:f>Sheet1!$D$1</c:f>
              <c:strCache>
                <c:ptCount val="1"/>
                <c:pt idx="0">
                  <c:v>Serie 3</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13-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15-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17-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9-11ED-1049-82C3-207A44D401A5}"/>
              </c:ext>
            </c:extLst>
          </c:dPt>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lang="it-IT" sz="1197" b="0" i="0" u="none" strike="noStrike" kern="1200" baseline="0" noProof="0">
              <a:solidFill>
                <a:schemeClr val="bg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it-IT" noProof="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FBFAFD-B367-4FDC-8BD6-0ED3AC1E8171}" type="datetime1">
              <a:rPr lang="it-IT" smtClean="0"/>
              <a:t>04/06/2019</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‹N›</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ABC55-7EA4-4B04-948D-8B6AA303BF20}" type="datetime1">
              <a:rPr lang="it-IT" noProof="0" smtClean="0"/>
              <a:pPr/>
              <a:t>04/06/2019</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‹N›</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748187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280167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100875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12</a:t>
            </a:fld>
            <a:endParaRPr lang="it-IT" dirty="0"/>
          </a:p>
        </p:txBody>
      </p:sp>
    </p:spTree>
    <p:extLst>
      <p:ext uri="{BB962C8B-B14F-4D97-AF65-F5344CB8AC3E}">
        <p14:creationId xmlns:p14="http://schemas.microsoft.com/office/powerpoint/2010/main" val="24051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13</a:t>
            </a:fld>
            <a:endParaRPr lang="it-IT" dirty="0"/>
          </a:p>
        </p:txBody>
      </p:sp>
    </p:spTree>
    <p:extLst>
      <p:ext uri="{BB962C8B-B14F-4D97-AF65-F5344CB8AC3E}">
        <p14:creationId xmlns:p14="http://schemas.microsoft.com/office/powerpoint/2010/main" val="169002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14</a:t>
            </a:fld>
            <a:endParaRPr lang="it-IT" dirty="0"/>
          </a:p>
        </p:txBody>
      </p:sp>
    </p:spTree>
    <p:extLst>
      <p:ext uri="{BB962C8B-B14F-4D97-AF65-F5344CB8AC3E}">
        <p14:creationId xmlns:p14="http://schemas.microsoft.com/office/powerpoint/2010/main" val="1570792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15</a:t>
            </a:fld>
            <a:endParaRPr lang="it-IT" dirty="0"/>
          </a:p>
        </p:txBody>
      </p:sp>
    </p:spTree>
    <p:extLst>
      <p:ext uri="{BB962C8B-B14F-4D97-AF65-F5344CB8AC3E}">
        <p14:creationId xmlns:p14="http://schemas.microsoft.com/office/powerpoint/2010/main" val="4247859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16</a:t>
            </a:fld>
            <a:endParaRPr lang="it-IT" dirty="0"/>
          </a:p>
        </p:txBody>
      </p:sp>
    </p:spTree>
    <p:extLst>
      <p:ext uri="{BB962C8B-B14F-4D97-AF65-F5344CB8AC3E}">
        <p14:creationId xmlns:p14="http://schemas.microsoft.com/office/powerpoint/2010/main" val="4185141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17</a:t>
            </a:fld>
            <a:endParaRPr lang="it-IT" dirty="0"/>
          </a:p>
        </p:txBody>
      </p:sp>
    </p:spTree>
    <p:extLst>
      <p:ext uri="{BB962C8B-B14F-4D97-AF65-F5344CB8AC3E}">
        <p14:creationId xmlns:p14="http://schemas.microsoft.com/office/powerpoint/2010/main" val="1535568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18</a:t>
            </a:fld>
            <a:endParaRPr lang="it-IT" dirty="0"/>
          </a:p>
        </p:txBody>
      </p:sp>
    </p:spTree>
    <p:extLst>
      <p:ext uri="{BB962C8B-B14F-4D97-AF65-F5344CB8AC3E}">
        <p14:creationId xmlns:p14="http://schemas.microsoft.com/office/powerpoint/2010/main" val="291509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19</a:t>
            </a:fld>
            <a:endParaRPr lang="it-IT" dirty="0"/>
          </a:p>
        </p:txBody>
      </p:sp>
    </p:spTree>
    <p:extLst>
      <p:ext uri="{BB962C8B-B14F-4D97-AF65-F5344CB8AC3E}">
        <p14:creationId xmlns:p14="http://schemas.microsoft.com/office/powerpoint/2010/main" val="156526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2405347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20</a:t>
            </a:fld>
            <a:endParaRPr lang="it-IT" dirty="0"/>
          </a:p>
        </p:txBody>
      </p:sp>
    </p:spTree>
    <p:extLst>
      <p:ext uri="{BB962C8B-B14F-4D97-AF65-F5344CB8AC3E}">
        <p14:creationId xmlns:p14="http://schemas.microsoft.com/office/powerpoint/2010/main" val="969888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21</a:t>
            </a:fld>
            <a:endParaRPr lang="it-IT" dirty="0"/>
          </a:p>
        </p:txBody>
      </p:sp>
    </p:spTree>
    <p:extLst>
      <p:ext uri="{BB962C8B-B14F-4D97-AF65-F5344CB8AC3E}">
        <p14:creationId xmlns:p14="http://schemas.microsoft.com/office/powerpoint/2010/main" val="1222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4156677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4</a:t>
            </a:fld>
            <a:endParaRPr lang="it-IT" dirty="0"/>
          </a:p>
        </p:txBody>
      </p:sp>
    </p:spTree>
    <p:extLst>
      <p:ext uri="{BB962C8B-B14F-4D97-AF65-F5344CB8AC3E}">
        <p14:creationId xmlns:p14="http://schemas.microsoft.com/office/powerpoint/2010/main" val="102245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2724845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6</a:t>
            </a:fld>
            <a:endParaRPr lang="it-IT" dirty="0"/>
          </a:p>
        </p:txBody>
      </p:sp>
    </p:spTree>
    <p:extLst>
      <p:ext uri="{BB962C8B-B14F-4D97-AF65-F5344CB8AC3E}">
        <p14:creationId xmlns:p14="http://schemas.microsoft.com/office/powerpoint/2010/main" val="262300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7</a:t>
            </a:fld>
            <a:endParaRPr lang="it-IT" dirty="0"/>
          </a:p>
        </p:txBody>
      </p:sp>
    </p:spTree>
    <p:extLst>
      <p:ext uri="{BB962C8B-B14F-4D97-AF65-F5344CB8AC3E}">
        <p14:creationId xmlns:p14="http://schemas.microsoft.com/office/powerpoint/2010/main" val="224799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8</a:t>
            </a:fld>
            <a:endParaRPr lang="it-IT" dirty="0"/>
          </a:p>
        </p:txBody>
      </p:sp>
    </p:spTree>
    <p:extLst>
      <p:ext uri="{BB962C8B-B14F-4D97-AF65-F5344CB8AC3E}">
        <p14:creationId xmlns:p14="http://schemas.microsoft.com/office/powerpoint/2010/main" val="13758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427807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bg1"/>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Casella di testo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1" name="Casella di testo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
        <p:nvSpPr>
          <p:cNvPr id="4" name="Titolo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rtlCol="0"/>
          <a:lstStyle>
            <a:lvl1pPr>
              <a:defRPr>
                <a:solidFill>
                  <a:schemeClr val="bg1"/>
                </a:solidFill>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DAB3FE-9015-40FD-A870-D81B5A86A5D9}"/>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bg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esto 02">
    <p:spTree>
      <p:nvGrpSpPr>
        <p:cNvPr id="1" name=""/>
        <p:cNvGrpSpPr/>
        <p:nvPr/>
      </p:nvGrpSpPr>
      <p:grpSpPr>
        <a:xfrm>
          <a:off x="0" y="0"/>
          <a:ext cx="0" cy="0"/>
          <a:chOff x="0" y="0"/>
          <a:chExt cx="0" cy="0"/>
        </a:xfrm>
      </p:grpSpPr>
      <p:sp>
        <p:nvSpPr>
          <p:cNvPr id="35" name="Triangolo rettango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Segnaposto immagin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rtlCol="0" anchor="ctr">
            <a:noAutofit/>
          </a:bodyPr>
          <a:lstStyle>
            <a:lvl1pPr marL="0" indent="0" algn="r">
              <a:buNone/>
              <a:defRPr>
                <a:solidFill>
                  <a:schemeClr val="tx1"/>
                </a:solidFill>
              </a:defRPr>
            </a:lvl1pPr>
          </a:lstStyle>
          <a:p>
            <a:pPr rtl="0"/>
            <a:r>
              <a:rPr lang="it-IT" noProof="0"/>
              <a:t>Fare clic sull'icona per inserire un'immagine</a:t>
            </a:r>
            <a:endParaRPr lang="it-IT" noProof="0" dirty="0"/>
          </a:p>
        </p:txBody>
      </p:sp>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it-IT" noProof="0" dirty="0"/>
              <a:t>FARE CLIC PER LO STILE DEL SOTTOTITOLO</a:t>
            </a:r>
          </a:p>
        </p:txBody>
      </p:sp>
      <p:sp>
        <p:nvSpPr>
          <p:cNvPr id="19" name="Titolo 1" title="Tito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2" name="Segnaposto piè di pa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it-IT" noProof="0" smtClean="0"/>
              <a:t>‹N›</a:t>
            </a:fld>
            <a:endParaRPr lang="it-IT" noProof="0" dirty="0"/>
          </a:p>
        </p:txBody>
      </p:sp>
      <p:sp>
        <p:nvSpPr>
          <p:cNvPr id="15" name="Casella di testo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con sottotitol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Grafico">
    <p:spTree>
      <p:nvGrpSpPr>
        <p:cNvPr id="1" name=""/>
        <p:cNvGrpSpPr/>
        <p:nvPr/>
      </p:nvGrpSpPr>
      <p:grpSpPr>
        <a:xfrm>
          <a:off x="0" y="0"/>
          <a:ext cx="0" cy="0"/>
          <a:chOff x="0" y="0"/>
          <a:chExt cx="0" cy="0"/>
        </a:xfrm>
      </p:grpSpPr>
      <p:sp>
        <p:nvSpPr>
          <p:cNvPr id="23" name="Rettangolo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Casella di testo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8" name="Grup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Striscia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30" name="Connettore dirit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ma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3" name="Parallelogramma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4" name="Segnaposto testo 4" title="Sottotito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5" name="Segnaposto tes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it-IT" noProof="0" dirty="0"/>
              <a:t>Aggiungere il testo qui</a:t>
            </a:r>
          </a:p>
        </p:txBody>
      </p:sp>
      <p:sp>
        <p:nvSpPr>
          <p:cNvPr id="20" name="Segnaposto grafico 2" title="Gra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bg1"/>
                </a:solidFill>
                <a:latin typeface="+mn-lt"/>
                <a:cs typeface="CiscoSans ExtraLight"/>
              </a:defRPr>
            </a:lvl1pPr>
          </a:lstStyle>
          <a:p>
            <a:pPr lvl="0" rtl="0"/>
            <a:r>
              <a:rPr lang="it-IT" noProof="0"/>
              <a:t>Fare clic sull'icona per inserire un grafico</a:t>
            </a:r>
            <a:endParaRPr lang="it-IT"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Casella di testo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6" name="Grup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ma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7" name="Segnaposto testo 4" title="Sottotito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5" name="Segnaposto tabella 11" title="Tabel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bg1"/>
                </a:solidFill>
                <a:latin typeface="+mn-lt"/>
              </a:defRPr>
            </a:lvl1pPr>
          </a:lstStyle>
          <a:p>
            <a:pPr lvl="0" rtl="0"/>
            <a:r>
              <a:rPr lang="it-IT" noProof="0"/>
              <a:t>Fare clic sull'icona per inserire una tabella</a:t>
            </a:r>
            <a:endParaRPr lang="it-IT"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26" name="Rettangolo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9" name="Segnaposto tes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Nome</a:t>
            </a:r>
          </a:p>
        </p:txBody>
      </p:sp>
      <p:sp>
        <p:nvSpPr>
          <p:cNvPr id="10" name="Segnaposto tes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Numero di telefono</a:t>
            </a:r>
          </a:p>
        </p:txBody>
      </p:sp>
      <p:sp>
        <p:nvSpPr>
          <p:cNvPr id="11" name="Segnaposto tes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Posta elettronica </a:t>
            </a:r>
          </a:p>
        </p:txBody>
      </p:sp>
      <p:sp>
        <p:nvSpPr>
          <p:cNvPr id="13" name="Segnaposto tes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Sito Web della società</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1" name="Triangolo rettango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egnaposto immagin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oAutofit/>
          </a:bodyPr>
          <a:lstStyle>
            <a:lvl1pPr marL="0" indent="0">
              <a:buNone/>
              <a:defRPr>
                <a:solidFill>
                  <a:schemeClr val="bg1"/>
                </a:solidFill>
              </a:defRPr>
            </a:lvl1pPr>
          </a:lstStyle>
          <a:p>
            <a:pPr rtl="0"/>
            <a:r>
              <a:rPr lang="it-IT" noProof="0"/>
              <a:t>Fare clic sull'icona per inserire un'immagine</a:t>
            </a:r>
            <a:endParaRPr lang="it-IT" noProof="0" dirty="0"/>
          </a:p>
        </p:txBody>
      </p: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it-IT" noProof="0" smtClean="0"/>
              <a:pPr/>
              <a:t>‹N›</a:t>
            </a:fld>
            <a:endParaRPr lang="it-IT" noProof="0" dirty="0"/>
          </a:p>
        </p:txBody>
      </p:sp>
      <p:sp>
        <p:nvSpPr>
          <p:cNvPr id="9" name="Segnaposto tito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it-IT" noProof="0" dirty="0"/>
              <a:t>Fare clic per modificare lo stile del titolo</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support.office.com/it-it/article/modificare-una-presentazione-ff353d37-742a-4aa8-8bdd-6b1f488127a2?omkt=it-IT&amp;ui=it-IT&amp;rs=it-IT&amp;ad=IT"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title="Immagine di edificio">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43" r="20743"/>
          <a:stretch>
            <a:fillRect/>
          </a:stretch>
        </p:blipFill>
        <p:spPr>
          <a:xfrm>
            <a:off x="1667477" y="1072453"/>
            <a:ext cx="4428523" cy="5137089"/>
          </a:xfrm>
        </p:spPr>
      </p:pic>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375721" y="2006084"/>
            <a:ext cx="5729688" cy="1616252"/>
          </a:xfrm>
        </p:spPr>
        <p:txBody>
          <a:bodyPr rtlCol="0"/>
          <a:lstStyle/>
          <a:p>
            <a:pPr rtl="0"/>
            <a:r>
              <a:rPr lang="it-IT" b="0" dirty="0"/>
              <a:t>Progetto Ingegneria SW</a:t>
            </a:r>
            <a:endParaRPr lang="it-IT" dirty="0"/>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p:txBody>
          <a:bodyPr rtlCol="0"/>
          <a:lstStyle/>
          <a:p>
            <a:r>
              <a:rPr lang="it-IT" dirty="0"/>
              <a:t>Maestrini Lorenzo 715780</a:t>
            </a:r>
          </a:p>
          <a:p>
            <a:pPr rtl="0"/>
            <a:r>
              <a:rPr lang="it-IT" dirty="0"/>
              <a:t>Mora Jacopo 715149</a:t>
            </a:r>
          </a:p>
          <a:p>
            <a:pPr rtl="0"/>
            <a:r>
              <a:rPr lang="it-IT" dirty="0" err="1"/>
              <a:t>Salvalai</a:t>
            </a:r>
            <a:r>
              <a:rPr lang="it-IT" dirty="0"/>
              <a:t> Matteo 715827</a:t>
            </a:r>
          </a:p>
        </p:txBody>
      </p:sp>
      <p:pic>
        <p:nvPicPr>
          <p:cNvPr id="7" name="Immagine 6" descr="Immagine che contiene testo&#10;&#10;Descrizione generata automaticamente">
            <a:extLst>
              <a:ext uri="{FF2B5EF4-FFF2-40B4-BE49-F238E27FC236}">
                <a16:creationId xmlns:a16="http://schemas.microsoft.com/office/drawing/2014/main" id="{F11721A7-01DF-432E-B0C4-BE316E677FE4}"/>
              </a:ext>
            </a:extLst>
          </p:cNvPr>
          <p:cNvPicPr>
            <a:picLocks noChangeAspect="1"/>
          </p:cNvPicPr>
          <p:nvPr/>
        </p:nvPicPr>
        <p:blipFill>
          <a:blip r:embed="rId4"/>
          <a:stretch>
            <a:fillRect/>
          </a:stretch>
        </p:blipFill>
        <p:spPr>
          <a:xfrm>
            <a:off x="2331827" y="2080418"/>
            <a:ext cx="3099822" cy="3121158"/>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r>
              <a:rPr lang="it-IT" b="0" dirty="0"/>
              <a:t>Principio di sostituzione di</a:t>
            </a:r>
            <a:br>
              <a:rPr lang="it-IT" b="0" dirty="0"/>
            </a:br>
            <a:r>
              <a:rPr lang="it-IT" b="0" dirty="0"/>
              <a:t>LISKOV</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r>
              <a:rPr lang="it-IT" dirty="0" err="1"/>
              <a:t>FieldSet</a:t>
            </a:r>
            <a:r>
              <a:rPr lang="it-IT" dirty="0"/>
              <a:t> ereditando da </a:t>
            </a:r>
            <a:r>
              <a:rPr lang="it-IT" dirty="0" err="1"/>
              <a:t>ArrayList</a:t>
            </a:r>
            <a:r>
              <a:rPr lang="it-IT" dirty="0"/>
              <a:t> di Field ereditava metodi non necessari (tra i quali </a:t>
            </a:r>
            <a:r>
              <a:rPr lang="it-IT" i="1" dirty="0" err="1"/>
              <a:t>clear</a:t>
            </a:r>
            <a:r>
              <a:rPr lang="it-IT" i="1" dirty="0"/>
              <a:t>(), </a:t>
            </a:r>
            <a:r>
              <a:rPr lang="it-IT" i="1" dirty="0" err="1"/>
              <a:t>addAll</a:t>
            </a:r>
            <a:r>
              <a:rPr lang="it-IT" i="1" dirty="0"/>
              <a:t>(), </a:t>
            </a:r>
            <a:r>
              <a:rPr lang="it-IT" i="1" dirty="0" err="1"/>
              <a:t>replaceAll</a:t>
            </a:r>
            <a:r>
              <a:rPr lang="it-IT" i="1" dirty="0"/>
              <a:t>()).</a:t>
            </a:r>
          </a:p>
          <a:p>
            <a:r>
              <a:rPr lang="it-IT" dirty="0"/>
              <a:t>Applicando </a:t>
            </a:r>
            <a:r>
              <a:rPr lang="it-IT" dirty="0" err="1"/>
              <a:t>Liskov</a:t>
            </a:r>
            <a:r>
              <a:rPr lang="it-IT" dirty="0"/>
              <a:t>, </a:t>
            </a:r>
            <a:r>
              <a:rPr lang="it-IT" dirty="0" err="1"/>
              <a:t>FieldSet</a:t>
            </a:r>
            <a:r>
              <a:rPr lang="it-IT" dirty="0"/>
              <a:t> non eredità più da </a:t>
            </a:r>
            <a:r>
              <a:rPr lang="it-IT" dirty="0" err="1"/>
              <a:t>ArrayList</a:t>
            </a:r>
            <a:r>
              <a:rPr lang="it-IT" dirty="0"/>
              <a:t> ma ne implementa un oggetto come attributo.</a:t>
            </a:r>
          </a:p>
          <a:p>
            <a:endParaRPr lang="it-IT" i="1"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10</a:t>
            </a:fld>
            <a:endParaRPr lang="it-IT" dirty="0"/>
          </a:p>
        </p:txBody>
      </p:sp>
      <p:sp>
        <p:nvSpPr>
          <p:cNvPr id="2" name="CasellaDiTesto 1">
            <a:extLst>
              <a:ext uri="{FF2B5EF4-FFF2-40B4-BE49-F238E27FC236}">
                <a16:creationId xmlns:a16="http://schemas.microsoft.com/office/drawing/2014/main" id="{C8D00F96-83B6-4EE9-A524-32E9F77A9CA1}"/>
              </a:ext>
            </a:extLst>
          </p:cNvPr>
          <p:cNvSpPr txBox="1"/>
          <p:nvPr/>
        </p:nvSpPr>
        <p:spPr>
          <a:xfrm>
            <a:off x="7173686" y="478772"/>
            <a:ext cx="4539343" cy="2308324"/>
          </a:xfrm>
          <a:prstGeom prst="rect">
            <a:avLst/>
          </a:prstGeom>
          <a:solidFill>
            <a:schemeClr val="accent6">
              <a:lumMod val="40000"/>
              <a:lumOff val="60000"/>
            </a:schemeClr>
          </a:solidFill>
        </p:spPr>
        <p:txBody>
          <a:bodyPr wrap="square" rtlCol="0">
            <a:spAutoFit/>
          </a:bodyPr>
          <a:lstStyle/>
          <a:p>
            <a:r>
              <a:rPr lang="it-IT" b="1" dirty="0">
                <a:solidFill>
                  <a:srgbClr val="FF0000"/>
                </a:solidFill>
              </a:rPr>
              <a:t>public Class </a:t>
            </a:r>
            <a:r>
              <a:rPr lang="it-IT" b="1" dirty="0" err="1">
                <a:solidFill>
                  <a:srgbClr val="FF0000"/>
                </a:solidFill>
              </a:rPr>
              <a:t>FIeldSet</a:t>
            </a:r>
            <a:r>
              <a:rPr lang="it-IT" b="1" dirty="0">
                <a:solidFill>
                  <a:srgbClr val="FF0000"/>
                </a:solidFill>
              </a:rPr>
              <a:t> </a:t>
            </a:r>
            <a:r>
              <a:rPr lang="it-IT" b="1" dirty="0" err="1">
                <a:solidFill>
                  <a:srgbClr val="FF0000"/>
                </a:solidFill>
              </a:rPr>
              <a:t>extends</a:t>
            </a:r>
            <a:r>
              <a:rPr lang="it-IT" b="1" dirty="0">
                <a:solidFill>
                  <a:srgbClr val="FF0000"/>
                </a:solidFill>
              </a:rPr>
              <a:t> </a:t>
            </a:r>
            <a:r>
              <a:rPr lang="it-IT" b="1" dirty="0" err="1">
                <a:solidFill>
                  <a:srgbClr val="FF0000"/>
                </a:solidFill>
              </a:rPr>
              <a:t>ArrayList</a:t>
            </a:r>
            <a:r>
              <a:rPr lang="it-IT" b="1" dirty="0">
                <a:solidFill>
                  <a:srgbClr val="FF0000"/>
                </a:solidFill>
              </a:rPr>
              <a:t>&lt;Field&gt;{</a:t>
            </a:r>
          </a:p>
          <a:p>
            <a:r>
              <a:rPr lang="it-IT" b="1" dirty="0">
                <a:solidFill>
                  <a:srgbClr val="FF0000"/>
                </a:solidFill>
              </a:rPr>
              <a:t>     …</a:t>
            </a:r>
          </a:p>
          <a:p>
            <a:r>
              <a:rPr lang="it-IT" b="1" dirty="0">
                <a:solidFill>
                  <a:srgbClr val="FF0000"/>
                </a:solidFill>
              </a:rPr>
              <a:t>}</a:t>
            </a:r>
          </a:p>
          <a:p>
            <a:endParaRPr lang="it-IT" b="1" dirty="0">
              <a:solidFill>
                <a:srgbClr val="FF0000"/>
              </a:solidFill>
            </a:endParaRPr>
          </a:p>
          <a:p>
            <a:r>
              <a:rPr lang="it-IT" b="1" dirty="0">
                <a:solidFill>
                  <a:srgbClr val="00B050"/>
                </a:solidFill>
              </a:rPr>
              <a:t>public class </a:t>
            </a:r>
            <a:r>
              <a:rPr lang="it-IT" b="1" dirty="0" err="1">
                <a:solidFill>
                  <a:srgbClr val="00B050"/>
                </a:solidFill>
              </a:rPr>
              <a:t>FieldSet</a:t>
            </a:r>
            <a:r>
              <a:rPr lang="it-IT" b="1" dirty="0">
                <a:solidFill>
                  <a:srgbClr val="00B050"/>
                </a:solidFill>
              </a:rPr>
              <a:t>{</a:t>
            </a:r>
          </a:p>
          <a:p>
            <a:r>
              <a:rPr lang="it-IT" b="1" dirty="0">
                <a:solidFill>
                  <a:srgbClr val="00B050"/>
                </a:solidFill>
              </a:rPr>
              <a:t>     private </a:t>
            </a:r>
            <a:r>
              <a:rPr lang="it-IT" b="1" dirty="0" err="1">
                <a:solidFill>
                  <a:srgbClr val="00B050"/>
                </a:solidFill>
              </a:rPr>
              <a:t>ArrayList</a:t>
            </a:r>
            <a:r>
              <a:rPr lang="it-IT" b="1" dirty="0">
                <a:solidFill>
                  <a:srgbClr val="00B050"/>
                </a:solidFill>
              </a:rPr>
              <a:t>&lt;Field&gt; </a:t>
            </a:r>
            <a:r>
              <a:rPr lang="it-IT" b="1" dirty="0" err="1">
                <a:solidFill>
                  <a:srgbClr val="00B050"/>
                </a:solidFill>
              </a:rPr>
              <a:t>fs</a:t>
            </a:r>
            <a:r>
              <a:rPr lang="it-IT" b="1" dirty="0">
                <a:solidFill>
                  <a:srgbClr val="00B050"/>
                </a:solidFill>
              </a:rPr>
              <a:t>;</a:t>
            </a:r>
          </a:p>
          <a:p>
            <a:r>
              <a:rPr lang="it-IT" b="1" dirty="0">
                <a:solidFill>
                  <a:srgbClr val="00B050"/>
                </a:solidFill>
              </a:rPr>
              <a:t>     …</a:t>
            </a:r>
          </a:p>
          <a:p>
            <a:r>
              <a:rPr lang="it-IT" b="1" dirty="0">
                <a:solidFill>
                  <a:srgbClr val="00B050"/>
                </a:solidFill>
              </a:rPr>
              <a:t>}</a:t>
            </a:r>
          </a:p>
        </p:txBody>
      </p:sp>
      <p:cxnSp>
        <p:nvCxnSpPr>
          <p:cNvPr id="5" name="Connettore curvo 4">
            <a:extLst>
              <a:ext uri="{FF2B5EF4-FFF2-40B4-BE49-F238E27FC236}">
                <a16:creationId xmlns:a16="http://schemas.microsoft.com/office/drawing/2014/main" id="{DD41D86A-94A5-4E39-83DC-D6365F4A9DB8}"/>
              </a:ext>
            </a:extLst>
          </p:cNvPr>
          <p:cNvCxnSpPr>
            <a:cxnSpLocks/>
          </p:cNvCxnSpPr>
          <p:nvPr/>
        </p:nvCxnSpPr>
        <p:spPr>
          <a:xfrm flipV="1">
            <a:off x="6705599" y="3104997"/>
            <a:ext cx="3037115" cy="1394823"/>
          </a:xfrm>
          <a:prstGeom prst="curvedConnector3">
            <a:avLst>
              <a:gd name="adj1" fmla="val 123835"/>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64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r>
              <a:rPr lang="it-IT" b="0" dirty="0"/>
              <a:t>Principio di sostituzione di</a:t>
            </a:r>
            <a:br>
              <a:rPr lang="it-IT" b="0" dirty="0"/>
            </a:br>
            <a:r>
              <a:rPr lang="it-IT" b="0" dirty="0"/>
              <a:t>LISKOV</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r>
              <a:rPr lang="it-IT" dirty="0"/>
              <a:t>Altro esempio di violazione:</a:t>
            </a:r>
          </a:p>
          <a:p>
            <a:r>
              <a:rPr lang="it-IT" dirty="0"/>
              <a:t>Nella classe </a:t>
            </a:r>
            <a:r>
              <a:rPr lang="it-IT" dirty="0" err="1"/>
              <a:t>ProposalSet</a:t>
            </a:r>
            <a:r>
              <a:rPr lang="it-IT" dirty="0"/>
              <a:t>, estendiamo l’</a:t>
            </a:r>
            <a:r>
              <a:rPr lang="it-IT" dirty="0" err="1"/>
              <a:t>ArrayList</a:t>
            </a:r>
            <a:r>
              <a:rPr lang="it-IT" dirty="0"/>
              <a:t> di Proposte anche se abbiamo metodi che non stiamo usando (tra i quali </a:t>
            </a:r>
            <a:r>
              <a:rPr lang="it-IT" i="1" dirty="0" err="1"/>
              <a:t>clear</a:t>
            </a:r>
            <a:r>
              <a:rPr lang="it-IT" i="1" dirty="0"/>
              <a:t>(), </a:t>
            </a:r>
            <a:r>
              <a:rPr lang="it-IT" i="1" dirty="0" err="1"/>
              <a:t>addAll</a:t>
            </a:r>
            <a:r>
              <a:rPr lang="it-IT" i="1" dirty="0"/>
              <a:t>(), </a:t>
            </a:r>
            <a:r>
              <a:rPr lang="it-IT" i="1" dirty="0" err="1"/>
              <a:t>replaceAll</a:t>
            </a:r>
            <a:r>
              <a:rPr lang="it-IT" i="1" dirty="0"/>
              <a:t>()).</a:t>
            </a:r>
          </a:p>
          <a:p>
            <a:pPr marL="0" indent="0">
              <a:buNone/>
            </a:pPr>
            <a:endParaRPr lang="it-IT" i="1"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11</a:t>
            </a:fld>
            <a:endParaRPr lang="it-IT" dirty="0"/>
          </a:p>
        </p:txBody>
      </p:sp>
      <p:sp>
        <p:nvSpPr>
          <p:cNvPr id="2" name="CasellaDiTesto 1">
            <a:extLst>
              <a:ext uri="{FF2B5EF4-FFF2-40B4-BE49-F238E27FC236}">
                <a16:creationId xmlns:a16="http://schemas.microsoft.com/office/drawing/2014/main" id="{C8D00F96-83B6-4EE9-A524-32E9F77A9CA1}"/>
              </a:ext>
            </a:extLst>
          </p:cNvPr>
          <p:cNvSpPr txBox="1"/>
          <p:nvPr/>
        </p:nvSpPr>
        <p:spPr>
          <a:xfrm>
            <a:off x="6270172" y="478772"/>
            <a:ext cx="5442858" cy="2308324"/>
          </a:xfrm>
          <a:prstGeom prst="rect">
            <a:avLst/>
          </a:prstGeom>
          <a:solidFill>
            <a:schemeClr val="accent6">
              <a:lumMod val="40000"/>
              <a:lumOff val="60000"/>
            </a:schemeClr>
          </a:solidFill>
        </p:spPr>
        <p:txBody>
          <a:bodyPr wrap="square" rtlCol="0">
            <a:spAutoFit/>
          </a:bodyPr>
          <a:lstStyle/>
          <a:p>
            <a:r>
              <a:rPr lang="it-IT" b="1" dirty="0">
                <a:solidFill>
                  <a:srgbClr val="FF0000"/>
                </a:solidFill>
              </a:rPr>
              <a:t>public Class </a:t>
            </a:r>
            <a:r>
              <a:rPr lang="it-IT" b="1" dirty="0" err="1">
                <a:solidFill>
                  <a:srgbClr val="FF0000"/>
                </a:solidFill>
              </a:rPr>
              <a:t>ProposalSet</a:t>
            </a:r>
            <a:r>
              <a:rPr lang="it-IT" b="1" dirty="0">
                <a:solidFill>
                  <a:srgbClr val="FF0000"/>
                </a:solidFill>
              </a:rPr>
              <a:t> </a:t>
            </a:r>
            <a:r>
              <a:rPr lang="it-IT" b="1" dirty="0" err="1">
                <a:solidFill>
                  <a:srgbClr val="FF0000"/>
                </a:solidFill>
              </a:rPr>
              <a:t>extends</a:t>
            </a:r>
            <a:r>
              <a:rPr lang="it-IT" b="1" dirty="0">
                <a:solidFill>
                  <a:srgbClr val="FF0000"/>
                </a:solidFill>
              </a:rPr>
              <a:t> </a:t>
            </a:r>
            <a:r>
              <a:rPr lang="it-IT" b="1" dirty="0" err="1">
                <a:solidFill>
                  <a:srgbClr val="FF0000"/>
                </a:solidFill>
              </a:rPr>
              <a:t>ArrayList</a:t>
            </a:r>
            <a:r>
              <a:rPr lang="it-IT" b="1" dirty="0">
                <a:solidFill>
                  <a:srgbClr val="FF0000"/>
                </a:solidFill>
              </a:rPr>
              <a:t>&lt;</a:t>
            </a:r>
            <a:r>
              <a:rPr lang="it-IT" b="1" dirty="0" err="1">
                <a:solidFill>
                  <a:srgbClr val="FF0000"/>
                </a:solidFill>
              </a:rPr>
              <a:t>Proposal</a:t>
            </a:r>
            <a:r>
              <a:rPr lang="it-IT" b="1" dirty="0">
                <a:solidFill>
                  <a:srgbClr val="FF0000"/>
                </a:solidFill>
              </a:rPr>
              <a:t>&gt;{</a:t>
            </a:r>
          </a:p>
          <a:p>
            <a:r>
              <a:rPr lang="it-IT" b="1" dirty="0">
                <a:solidFill>
                  <a:srgbClr val="FF0000"/>
                </a:solidFill>
              </a:rPr>
              <a:t>     …</a:t>
            </a:r>
          </a:p>
          <a:p>
            <a:r>
              <a:rPr lang="it-IT" b="1" dirty="0">
                <a:solidFill>
                  <a:srgbClr val="FF0000"/>
                </a:solidFill>
              </a:rPr>
              <a:t>}</a:t>
            </a:r>
          </a:p>
          <a:p>
            <a:endParaRPr lang="it-IT" b="1" dirty="0">
              <a:solidFill>
                <a:srgbClr val="FF0000"/>
              </a:solidFill>
            </a:endParaRPr>
          </a:p>
          <a:p>
            <a:r>
              <a:rPr lang="it-IT" b="1" dirty="0">
                <a:solidFill>
                  <a:srgbClr val="00B050"/>
                </a:solidFill>
              </a:rPr>
              <a:t>public class </a:t>
            </a:r>
            <a:r>
              <a:rPr lang="it-IT" b="1" dirty="0" err="1">
                <a:solidFill>
                  <a:srgbClr val="00B050"/>
                </a:solidFill>
              </a:rPr>
              <a:t>ProposalSet</a:t>
            </a:r>
            <a:r>
              <a:rPr lang="it-IT" b="1" dirty="0">
                <a:solidFill>
                  <a:srgbClr val="00B050"/>
                </a:solidFill>
              </a:rPr>
              <a:t>{</a:t>
            </a:r>
          </a:p>
          <a:p>
            <a:r>
              <a:rPr lang="it-IT" b="1" dirty="0">
                <a:solidFill>
                  <a:srgbClr val="00B050"/>
                </a:solidFill>
              </a:rPr>
              <a:t>     private </a:t>
            </a:r>
            <a:r>
              <a:rPr lang="it-IT" b="1" dirty="0" err="1">
                <a:solidFill>
                  <a:srgbClr val="00B050"/>
                </a:solidFill>
              </a:rPr>
              <a:t>ArrayList</a:t>
            </a:r>
            <a:r>
              <a:rPr lang="it-IT" b="1" dirty="0">
                <a:solidFill>
                  <a:srgbClr val="00B050"/>
                </a:solidFill>
              </a:rPr>
              <a:t>&lt;</a:t>
            </a:r>
            <a:r>
              <a:rPr lang="it-IT" b="1" dirty="0" err="1">
                <a:solidFill>
                  <a:srgbClr val="00B050"/>
                </a:solidFill>
              </a:rPr>
              <a:t>Proposal</a:t>
            </a:r>
            <a:r>
              <a:rPr lang="it-IT" b="1" dirty="0">
                <a:solidFill>
                  <a:srgbClr val="00B050"/>
                </a:solidFill>
              </a:rPr>
              <a:t>&gt; </a:t>
            </a:r>
            <a:r>
              <a:rPr lang="it-IT" b="1" dirty="0" err="1">
                <a:solidFill>
                  <a:srgbClr val="00B050"/>
                </a:solidFill>
              </a:rPr>
              <a:t>fs</a:t>
            </a:r>
            <a:r>
              <a:rPr lang="it-IT" b="1" dirty="0">
                <a:solidFill>
                  <a:srgbClr val="00B050"/>
                </a:solidFill>
              </a:rPr>
              <a:t>;</a:t>
            </a:r>
          </a:p>
          <a:p>
            <a:r>
              <a:rPr lang="it-IT" b="1" dirty="0">
                <a:solidFill>
                  <a:srgbClr val="00B050"/>
                </a:solidFill>
              </a:rPr>
              <a:t>     …</a:t>
            </a:r>
          </a:p>
          <a:p>
            <a:r>
              <a:rPr lang="it-IT" b="1" dirty="0">
                <a:solidFill>
                  <a:srgbClr val="00B050"/>
                </a:solidFill>
              </a:rPr>
              <a:t>}</a:t>
            </a:r>
          </a:p>
        </p:txBody>
      </p:sp>
      <p:cxnSp>
        <p:nvCxnSpPr>
          <p:cNvPr id="5" name="Connettore curvo 4">
            <a:extLst>
              <a:ext uri="{FF2B5EF4-FFF2-40B4-BE49-F238E27FC236}">
                <a16:creationId xmlns:a16="http://schemas.microsoft.com/office/drawing/2014/main" id="{DD41D86A-94A5-4E39-83DC-D6365F4A9DB8}"/>
              </a:ext>
            </a:extLst>
          </p:cNvPr>
          <p:cNvCxnSpPr>
            <a:cxnSpLocks/>
          </p:cNvCxnSpPr>
          <p:nvPr/>
        </p:nvCxnSpPr>
        <p:spPr>
          <a:xfrm flipV="1">
            <a:off x="6887034" y="3066132"/>
            <a:ext cx="2906485" cy="1423459"/>
          </a:xfrm>
          <a:prstGeom prst="curvedConnector3">
            <a:avLst>
              <a:gd name="adj1" fmla="val 102434"/>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81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r>
              <a:rPr lang="it-IT" b="0" dirty="0"/>
              <a:t>Principio di sostituzione di</a:t>
            </a:r>
            <a:br>
              <a:rPr lang="it-IT" b="0" dirty="0"/>
            </a:br>
            <a:r>
              <a:rPr lang="it-IT" b="0" dirty="0"/>
              <a:t>LISKOV</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marL="0" indent="0">
              <a:buNone/>
            </a:pPr>
            <a:r>
              <a:rPr lang="it-IT" dirty="0"/>
              <a:t>VANTAGGI:</a:t>
            </a:r>
          </a:p>
          <a:p>
            <a:r>
              <a:rPr lang="it-IT" dirty="0"/>
              <a:t>Un software che non rispetta questo principio rischia di sviluppare un alto grado di viscosità e rigidità in breve tempo.</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12</a:t>
            </a:fld>
            <a:endParaRPr lang="it-IT" dirty="0"/>
          </a:p>
        </p:txBody>
      </p:sp>
    </p:spTree>
    <p:extLst>
      <p:ext uri="{BB962C8B-B14F-4D97-AF65-F5344CB8AC3E}">
        <p14:creationId xmlns:p14="http://schemas.microsoft.com/office/powerpoint/2010/main" val="290716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a:bodyPr>
          <a:lstStyle/>
          <a:p>
            <a:r>
              <a:rPr lang="it-IT" sz="4000" b="0" dirty="0"/>
              <a:t>DIP (</a:t>
            </a:r>
            <a:r>
              <a:rPr lang="it-IT" sz="4000" b="0" dirty="0" err="1"/>
              <a:t>Dependency</a:t>
            </a:r>
            <a:r>
              <a:rPr lang="it-IT" sz="4000" b="0" dirty="0"/>
              <a:t> </a:t>
            </a:r>
            <a:r>
              <a:rPr lang="it-IT" sz="4000" b="0" dirty="0" err="1"/>
              <a:t>Inversion</a:t>
            </a:r>
            <a:r>
              <a:rPr lang="it-IT" sz="4000" b="0" dirty="0"/>
              <a:t> </a:t>
            </a:r>
            <a:r>
              <a:rPr lang="it-IT" sz="4000" b="0" dirty="0" err="1"/>
              <a:t>Principle</a:t>
            </a:r>
            <a:r>
              <a:rPr lang="it-IT" sz="4000" b="0" dirty="0"/>
              <a:t>)</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13</a:t>
            </a:fld>
            <a:endParaRPr lang="it-IT" dirty="0"/>
          </a:p>
        </p:txBody>
      </p:sp>
      <p:sp>
        <p:nvSpPr>
          <p:cNvPr id="36" name="Segnaposto contenuto 35">
            <a:extLst>
              <a:ext uri="{FF2B5EF4-FFF2-40B4-BE49-F238E27FC236}">
                <a16:creationId xmlns:a16="http://schemas.microsoft.com/office/drawing/2014/main" id="{62CE44F0-C8FD-48B9-9CA6-8BD57169A19F}"/>
              </a:ext>
            </a:extLst>
          </p:cNvPr>
          <p:cNvSpPr>
            <a:spLocks noGrp="1"/>
          </p:cNvSpPr>
          <p:nvPr>
            <p:ph idx="1"/>
          </p:nvPr>
        </p:nvSpPr>
        <p:spPr>
          <a:xfrm>
            <a:off x="531378" y="3129540"/>
            <a:ext cx="7342622" cy="2958275"/>
          </a:xfrm>
        </p:spPr>
        <p:txBody>
          <a:bodyPr/>
          <a:lstStyle/>
          <a:p>
            <a:r>
              <a:rPr lang="it-IT" dirty="0"/>
              <a:t>I moduli di alto livello non devono dipendere da moduli di basso livello. Entrambi dovrebbero dipendere da astrazioni.</a:t>
            </a:r>
          </a:p>
          <a:p>
            <a:r>
              <a:rPr lang="it-IT" dirty="0"/>
              <a:t>Abbiamo applicato il principio per evitare la dipendenza tra i moduli specificati in tabella</a:t>
            </a:r>
          </a:p>
        </p:txBody>
      </p:sp>
    </p:spTree>
    <p:extLst>
      <p:ext uri="{BB962C8B-B14F-4D97-AF65-F5344CB8AC3E}">
        <p14:creationId xmlns:p14="http://schemas.microsoft.com/office/powerpoint/2010/main" val="305900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a:bodyPr>
          <a:lstStyle/>
          <a:p>
            <a:r>
              <a:rPr lang="it-IT" sz="4000" b="0" dirty="0"/>
              <a:t>DIP (</a:t>
            </a:r>
            <a:r>
              <a:rPr lang="it-IT" sz="4000" b="0" dirty="0" err="1"/>
              <a:t>Dependency</a:t>
            </a:r>
            <a:r>
              <a:rPr lang="it-IT" sz="4000" b="0" dirty="0"/>
              <a:t> </a:t>
            </a:r>
            <a:r>
              <a:rPr lang="it-IT" sz="4000" b="0" dirty="0" err="1"/>
              <a:t>Inversion</a:t>
            </a:r>
            <a:r>
              <a:rPr lang="it-IT" sz="4000" b="0" dirty="0"/>
              <a:t> </a:t>
            </a:r>
            <a:r>
              <a:rPr lang="it-IT" sz="4000" b="0" dirty="0" err="1"/>
              <a:t>Principle</a:t>
            </a:r>
            <a:r>
              <a:rPr lang="it-IT" sz="4000" b="0" dirty="0"/>
              <a:t>)</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14</a:t>
            </a:fld>
            <a:endParaRPr lang="it-IT" dirty="0"/>
          </a:p>
        </p:txBody>
      </p:sp>
      <p:sp>
        <p:nvSpPr>
          <p:cNvPr id="36" name="Segnaposto contenuto 35">
            <a:extLst>
              <a:ext uri="{FF2B5EF4-FFF2-40B4-BE49-F238E27FC236}">
                <a16:creationId xmlns:a16="http://schemas.microsoft.com/office/drawing/2014/main" id="{62CE44F0-C8FD-48B9-9CA6-8BD57169A19F}"/>
              </a:ext>
            </a:extLst>
          </p:cNvPr>
          <p:cNvSpPr>
            <a:spLocks noGrp="1"/>
          </p:cNvSpPr>
          <p:nvPr>
            <p:ph idx="1"/>
          </p:nvPr>
        </p:nvSpPr>
        <p:spPr>
          <a:xfrm>
            <a:off x="531378" y="3129540"/>
            <a:ext cx="7342622" cy="2958275"/>
          </a:xfrm>
        </p:spPr>
        <p:txBody>
          <a:bodyPr/>
          <a:lstStyle/>
          <a:p>
            <a:pPr marL="0" indent="0">
              <a:buNone/>
            </a:pPr>
            <a:endParaRPr lang="it-IT" dirty="0"/>
          </a:p>
        </p:txBody>
      </p:sp>
      <p:graphicFrame>
        <p:nvGraphicFramePr>
          <p:cNvPr id="8" name="Tabella 7">
            <a:extLst>
              <a:ext uri="{FF2B5EF4-FFF2-40B4-BE49-F238E27FC236}">
                <a16:creationId xmlns:a16="http://schemas.microsoft.com/office/drawing/2014/main" id="{953EBF30-BE4C-4303-A40E-B6491A224F98}"/>
              </a:ext>
            </a:extLst>
          </p:cNvPr>
          <p:cNvGraphicFramePr>
            <a:graphicFrameLocks noGrp="1"/>
          </p:cNvGraphicFramePr>
          <p:nvPr>
            <p:extLst>
              <p:ext uri="{D42A27DB-BD31-4B8C-83A1-F6EECF244321}">
                <p14:modId xmlns:p14="http://schemas.microsoft.com/office/powerpoint/2010/main" val="1125601208"/>
              </p:ext>
            </p:extLst>
          </p:nvPr>
        </p:nvGraphicFramePr>
        <p:xfrm>
          <a:off x="531378" y="349615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81160842"/>
                    </a:ext>
                  </a:extLst>
                </a:gridCol>
                <a:gridCol w="4064000">
                  <a:extLst>
                    <a:ext uri="{9D8B030D-6E8A-4147-A177-3AD203B41FA5}">
                      <a16:colId xmlns:a16="http://schemas.microsoft.com/office/drawing/2014/main" val="2116922778"/>
                    </a:ext>
                  </a:extLst>
                </a:gridCol>
              </a:tblGrid>
              <a:tr h="370840">
                <a:tc>
                  <a:txBody>
                    <a:bodyPr/>
                    <a:lstStyle/>
                    <a:p>
                      <a:r>
                        <a:rPr lang="it-IT" dirty="0"/>
                        <a:t>Alto livello</a:t>
                      </a:r>
                    </a:p>
                  </a:txBody>
                  <a:tcPr/>
                </a:tc>
                <a:tc>
                  <a:txBody>
                    <a:bodyPr/>
                    <a:lstStyle/>
                    <a:p>
                      <a:r>
                        <a:rPr lang="it-IT" dirty="0"/>
                        <a:t>Basso livello</a:t>
                      </a:r>
                    </a:p>
                  </a:txBody>
                  <a:tcPr/>
                </a:tc>
                <a:extLst>
                  <a:ext uri="{0D108BD9-81ED-4DB2-BD59-A6C34878D82A}">
                    <a16:rowId xmlns:a16="http://schemas.microsoft.com/office/drawing/2014/main" val="1314403861"/>
                  </a:ext>
                </a:extLst>
              </a:tr>
              <a:tr h="370840">
                <a:tc>
                  <a:txBody>
                    <a:bodyPr/>
                    <a:lstStyle/>
                    <a:p>
                      <a:r>
                        <a:rPr lang="it-IT" dirty="0" err="1"/>
                        <a:t>ProposalHandler</a:t>
                      </a:r>
                      <a:endParaRPr lang="it-IT" dirty="0"/>
                    </a:p>
                  </a:txBody>
                  <a:tcPr/>
                </a:tc>
                <a:tc>
                  <a:txBody>
                    <a:bodyPr/>
                    <a:lstStyle/>
                    <a:p>
                      <a:r>
                        <a:rPr lang="it-IT" dirty="0" err="1"/>
                        <a:t>Proposal</a:t>
                      </a:r>
                      <a:endParaRPr lang="it-IT" dirty="0"/>
                    </a:p>
                  </a:txBody>
                  <a:tcPr/>
                </a:tc>
                <a:extLst>
                  <a:ext uri="{0D108BD9-81ED-4DB2-BD59-A6C34878D82A}">
                    <a16:rowId xmlns:a16="http://schemas.microsoft.com/office/drawing/2014/main" val="3325247193"/>
                  </a:ext>
                </a:extLst>
              </a:tr>
              <a:tr h="370840">
                <a:tc>
                  <a:txBody>
                    <a:bodyPr/>
                    <a:lstStyle/>
                    <a:p>
                      <a:r>
                        <a:rPr lang="it-IT" dirty="0" err="1"/>
                        <a:t>Proposal</a:t>
                      </a:r>
                      <a:endParaRPr lang="it-IT" dirty="0"/>
                    </a:p>
                  </a:txBody>
                  <a:tcPr/>
                </a:tc>
                <a:tc>
                  <a:txBody>
                    <a:bodyPr/>
                    <a:lstStyle/>
                    <a:p>
                      <a:r>
                        <a:rPr lang="it-IT" dirty="0" err="1"/>
                        <a:t>Category</a:t>
                      </a:r>
                      <a:endParaRPr lang="it-IT" dirty="0"/>
                    </a:p>
                  </a:txBody>
                  <a:tcPr/>
                </a:tc>
                <a:extLst>
                  <a:ext uri="{0D108BD9-81ED-4DB2-BD59-A6C34878D82A}">
                    <a16:rowId xmlns:a16="http://schemas.microsoft.com/office/drawing/2014/main" val="1463158918"/>
                  </a:ext>
                </a:extLst>
              </a:tr>
            </a:tbl>
          </a:graphicData>
        </a:graphic>
      </p:graphicFrame>
    </p:spTree>
    <p:extLst>
      <p:ext uri="{BB962C8B-B14F-4D97-AF65-F5344CB8AC3E}">
        <p14:creationId xmlns:p14="http://schemas.microsoft.com/office/powerpoint/2010/main" val="113070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a:bodyPr>
          <a:lstStyle/>
          <a:p>
            <a:r>
              <a:rPr lang="it-IT" b="0" dirty="0"/>
              <a:t>State</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a:t>
            </a:r>
            <a:r>
              <a:rPr lang="it-IT" dirty="0" err="1"/>
              <a:t>GoF</a:t>
            </a:r>
            <a:endParaRPr lang="it-IT" dirty="0"/>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marL="0" indent="0">
              <a:buNone/>
            </a:pPr>
            <a:endParaRPr lang="it-IT" i="1"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15</a:t>
            </a:fld>
            <a:endParaRPr lang="it-IT" dirty="0"/>
          </a:p>
        </p:txBody>
      </p:sp>
    </p:spTree>
    <p:extLst>
      <p:ext uri="{BB962C8B-B14F-4D97-AF65-F5344CB8AC3E}">
        <p14:creationId xmlns:p14="http://schemas.microsoft.com/office/powerpoint/2010/main" val="9188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olo 3">
            <a:extLst>
              <a:ext uri="{FF2B5EF4-FFF2-40B4-BE49-F238E27FC236}">
                <a16:creationId xmlns:a16="http://schemas.microsoft.com/office/drawing/2014/main" id="{1ABD613F-111C-41D6-9F8E-8B2C42A5E047}"/>
              </a:ext>
            </a:extLst>
          </p:cNvPr>
          <p:cNvSpPr>
            <a:spLocks noGrp="1"/>
          </p:cNvSpPr>
          <p:nvPr>
            <p:ph type="title"/>
          </p:nvPr>
        </p:nvSpPr>
        <p:spPr/>
        <p:txBody>
          <a:bodyPr rtlCol="0"/>
          <a:lstStyle/>
          <a:p>
            <a:pPr rtl="0"/>
            <a:r>
              <a:rPr lang="it-IT" dirty="0"/>
              <a:t>Chi </a:t>
            </a:r>
            <a:r>
              <a:rPr lang="it-IT" b="0" dirty="0"/>
              <a:t>siamo</a:t>
            </a:r>
          </a:p>
        </p:txBody>
      </p:sp>
      <p:sp>
        <p:nvSpPr>
          <p:cNvPr id="43" name="Segnaposto testo 8">
            <a:extLst>
              <a:ext uri="{FF2B5EF4-FFF2-40B4-BE49-F238E27FC236}">
                <a16:creationId xmlns:a16="http://schemas.microsoft.com/office/drawing/2014/main" id="{EA7C22CB-613A-4C0B-90B3-4A405F793D3C}"/>
              </a:ext>
            </a:extLst>
          </p:cNvPr>
          <p:cNvSpPr>
            <a:spLocks noGrp="1"/>
          </p:cNvSpPr>
          <p:nvPr>
            <p:ph type="body" sz="quarter" idx="13"/>
          </p:nvPr>
        </p:nvSpPr>
        <p:spPr/>
        <p:txBody>
          <a:bodyPr rtlCol="0"/>
          <a:lstStyle/>
          <a:p>
            <a:pPr rtl="0"/>
            <a:r>
              <a:rPr lang="it-IT" dirty="0"/>
              <a:t>LOREM IPSUM DOLOR SIT AMET</a:t>
            </a:r>
          </a:p>
        </p:txBody>
      </p:sp>
      <p:sp>
        <p:nvSpPr>
          <p:cNvPr id="42" name="Segnaposto contenuto 6">
            <a:extLst>
              <a:ext uri="{FF2B5EF4-FFF2-40B4-BE49-F238E27FC236}">
                <a16:creationId xmlns:a16="http://schemas.microsoft.com/office/drawing/2014/main" id="{55EACD59-7C51-4810-94C6-BCB4D12346DC}"/>
              </a:ext>
            </a:extLst>
          </p:cNvPr>
          <p:cNvSpPr>
            <a:spLocks noGrp="1"/>
          </p:cNvSpPr>
          <p:nvPr>
            <p:ph idx="1"/>
          </p:nvPr>
        </p:nvSpPr>
        <p:spPr/>
        <p:txBody>
          <a:bodyPr rtlCol="0">
            <a:normAutofit fontScale="92500"/>
          </a:bodyPr>
          <a:lstStyle/>
          <a:p>
            <a:pPr lvl="0" rt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p>
          <a:p>
            <a:pPr lvl="0" rtl="0"/>
            <a:r>
              <a:rPr lang="it-IT" dirty="0"/>
              <a:t>Ut </a:t>
            </a:r>
            <a:r>
              <a:rPr lang="it-IT" dirty="0" err="1"/>
              <a:t>fermentum</a:t>
            </a:r>
            <a:r>
              <a:rPr lang="it-IT" dirty="0"/>
              <a:t> a magna ut </a:t>
            </a:r>
            <a:r>
              <a:rPr lang="it-IT" dirty="0" err="1"/>
              <a:t>eleifend</a:t>
            </a:r>
            <a:r>
              <a:rPr lang="it-IT" dirty="0"/>
              <a:t>. </a:t>
            </a:r>
            <a:r>
              <a:rPr lang="it-IT" dirty="0" err="1"/>
              <a:t>Integer</a:t>
            </a:r>
            <a:r>
              <a:rPr lang="it-IT" dirty="0"/>
              <a:t> </a:t>
            </a:r>
            <a:r>
              <a:rPr lang="it-IT" dirty="0" err="1"/>
              <a:t>convallis</a:t>
            </a:r>
            <a:r>
              <a:rPr lang="it-IT" dirty="0"/>
              <a:t> </a:t>
            </a:r>
            <a:r>
              <a:rPr lang="it-IT" dirty="0" err="1"/>
              <a:t>suscipit</a:t>
            </a:r>
            <a:r>
              <a:rPr lang="it-IT" dirty="0"/>
              <a:t> ante </a:t>
            </a:r>
            <a:r>
              <a:rPr lang="it-IT" dirty="0" err="1"/>
              <a:t>eu</a:t>
            </a:r>
            <a:r>
              <a:rPr lang="it-IT" dirty="0"/>
              <a:t> </a:t>
            </a:r>
            <a:r>
              <a:rPr lang="it-IT" dirty="0" err="1"/>
              <a:t>varius</a:t>
            </a:r>
            <a:r>
              <a:rPr lang="it-IT" dirty="0"/>
              <a:t>. </a:t>
            </a:r>
          </a:p>
          <a:p>
            <a:pPr lvl="0" rtl="0"/>
            <a:r>
              <a:rPr lang="it-IT" dirty="0"/>
              <a:t>Morbi a </a:t>
            </a:r>
            <a:r>
              <a:rPr lang="it-IT" dirty="0" err="1"/>
              <a:t>purus</a:t>
            </a:r>
            <a:r>
              <a:rPr lang="it-IT" dirty="0"/>
              <a:t> </a:t>
            </a:r>
            <a:r>
              <a:rPr lang="it-IT" dirty="0" err="1"/>
              <a:t>dolor</a:t>
            </a:r>
            <a:r>
              <a:rPr lang="it-IT" dirty="0"/>
              <a:t>. </a:t>
            </a:r>
            <a:r>
              <a:rPr lang="it-IT" dirty="0" err="1"/>
              <a:t>Suspendisse</a:t>
            </a:r>
            <a:r>
              <a:rPr lang="it-IT" dirty="0"/>
              <a:t> </a:t>
            </a:r>
            <a:r>
              <a:rPr lang="it-IT" dirty="0" err="1"/>
              <a:t>sit</a:t>
            </a:r>
            <a:r>
              <a:rPr lang="it-IT" dirty="0"/>
              <a:t> </a:t>
            </a:r>
            <a:r>
              <a:rPr lang="it-IT" dirty="0" err="1"/>
              <a:t>amet</a:t>
            </a:r>
            <a:r>
              <a:rPr lang="it-IT" dirty="0"/>
              <a:t> </a:t>
            </a:r>
            <a:r>
              <a:rPr lang="it-IT" dirty="0" err="1"/>
              <a:t>ipsum</a:t>
            </a:r>
            <a:r>
              <a:rPr lang="it-IT" dirty="0"/>
              <a:t> </a:t>
            </a:r>
            <a:r>
              <a:rPr lang="it-IT" dirty="0" err="1"/>
              <a:t>finibus</a:t>
            </a:r>
            <a:r>
              <a:rPr lang="it-IT" dirty="0"/>
              <a:t> </a:t>
            </a:r>
            <a:r>
              <a:rPr lang="it-IT" dirty="0" err="1"/>
              <a:t>justo</a:t>
            </a:r>
            <a:r>
              <a:rPr lang="it-IT" dirty="0"/>
              <a:t> viverra </a:t>
            </a:r>
            <a:r>
              <a:rPr lang="it-IT" dirty="0" err="1"/>
              <a:t>blandit</a:t>
            </a:r>
            <a:r>
              <a:rPr lang="it-IT" dirty="0"/>
              <a:t>. </a:t>
            </a:r>
          </a:p>
          <a:p>
            <a:pPr lvl="0" rtl="0"/>
            <a:r>
              <a:rPr lang="it-IT" dirty="0"/>
              <a:t>Ut </a:t>
            </a:r>
            <a:r>
              <a:rPr lang="it-IT" dirty="0" err="1"/>
              <a:t>congue</a:t>
            </a:r>
            <a:r>
              <a:rPr lang="it-IT" dirty="0"/>
              <a:t> </a:t>
            </a:r>
            <a:r>
              <a:rPr lang="it-IT" dirty="0" err="1"/>
              <a:t>quis</a:t>
            </a:r>
            <a:r>
              <a:rPr lang="it-IT" dirty="0"/>
              <a:t> </a:t>
            </a:r>
            <a:r>
              <a:rPr lang="it-IT" dirty="0" err="1"/>
              <a:t>tortor</a:t>
            </a:r>
            <a:r>
              <a:rPr lang="it-IT" dirty="0"/>
              <a:t> </a:t>
            </a:r>
            <a:r>
              <a:rPr lang="it-IT" dirty="0" err="1"/>
              <a:t>eget</a:t>
            </a:r>
            <a:r>
              <a:rPr lang="it-IT" dirty="0"/>
              <a:t> </a:t>
            </a:r>
            <a:r>
              <a:rPr lang="it-IT" dirty="0" err="1"/>
              <a:t>sodales</a:t>
            </a:r>
            <a:r>
              <a:rPr lang="it-IT" dirty="0"/>
              <a:t>. </a:t>
            </a:r>
          </a:p>
        </p:txBody>
      </p:sp>
      <p:pic>
        <p:nvPicPr>
          <p:cNvPr id="59" name="Segnaposto immagine 58" title="Edifici">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srcRect l="13492" r="13492"/>
          <a:stretch>
            <a:fillRect/>
          </a:stretch>
        </p:blipFill>
        <p:spPr/>
      </p:pic>
      <p:sp>
        <p:nvSpPr>
          <p:cNvPr id="35" name="Segnaposto piè di pagina 34">
            <a:extLst>
              <a:ext uri="{FF2B5EF4-FFF2-40B4-BE49-F238E27FC236}">
                <a16:creationId xmlns:a16="http://schemas.microsoft.com/office/drawing/2014/main" id="{6390A22B-EC07-E942-A46F-F36FDD7FDB9D}"/>
              </a:ext>
            </a:extLst>
          </p:cNvPr>
          <p:cNvSpPr>
            <a:spLocks noGrp="1"/>
          </p:cNvSpPr>
          <p:nvPr>
            <p:ph type="ftr" sz="quarter" idx="15"/>
          </p:nvPr>
        </p:nvSpPr>
        <p:spPr/>
        <p:txBody>
          <a:bodyPr rtlCol="0"/>
          <a:lstStyle/>
          <a:p>
            <a:pPr rtl="0"/>
            <a:r>
              <a:rPr lang="it-IT" dirty="0"/>
              <a:t>Aggiungere un piè di pagina</a:t>
            </a:r>
          </a:p>
        </p:txBody>
      </p:sp>
      <p:sp>
        <p:nvSpPr>
          <p:cNvPr id="10" name="Segnaposto numero diapositiva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rtlCol="0"/>
          <a:lstStyle/>
          <a:p>
            <a:pPr rtl="0"/>
            <a:fld id="{8699F50C-BE38-4BD0-BA84-9B090E1F2B9B}" type="slidenum">
              <a:rPr lang="it-IT" smtClean="0"/>
              <a:pPr rtl="0"/>
              <a:t>16</a:t>
            </a:fld>
            <a:endParaRPr lang="it-IT" dirty="0"/>
          </a:p>
        </p:txBody>
      </p:sp>
    </p:spTree>
    <p:extLst>
      <p:ext uri="{BB962C8B-B14F-4D97-AF65-F5344CB8AC3E}">
        <p14:creationId xmlns:p14="http://schemas.microsoft.com/office/powerpoint/2010/main" val="320546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dirty="0"/>
              <a:t>La nostra </a:t>
            </a:r>
            <a:r>
              <a:rPr lang="it-IT" b="0" dirty="0"/>
              <a:t>missione</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t>LOREM IPSUM DOLOR SIT AMET</a:t>
            </a:r>
          </a:p>
        </p:txBody>
      </p:sp>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p:txBody>
          <a:bodyPr rtlCol="0"/>
          <a:lstStyle/>
          <a:p>
            <a:pPr rtl="0"/>
            <a:r>
              <a:rPr lang="it-IT" dirty="0"/>
              <a:t>Nome società</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p:txBody>
          <a:bodyPr rtlCol="0"/>
          <a:lstStyle/>
          <a:p>
            <a:pPr rtl="0">
              <a:buClr>
                <a:schemeClr val="accent2"/>
              </a:buClr>
            </a:pPr>
            <a:r>
              <a:rPr lang="it-IT" dirty="0"/>
              <a:t>Nulla a </a:t>
            </a:r>
            <a:r>
              <a:rPr lang="it-IT" dirty="0" err="1"/>
              <a:t>erat</a:t>
            </a:r>
            <a:r>
              <a:rPr lang="it-IT" dirty="0"/>
              <a:t> </a:t>
            </a:r>
            <a:r>
              <a:rPr lang="it-IT" dirty="0" err="1"/>
              <a:t>eget</a:t>
            </a:r>
            <a:r>
              <a:rPr lang="it-IT" dirty="0"/>
              <a:t> </a:t>
            </a:r>
            <a:r>
              <a:rPr lang="it-IT" dirty="0" err="1"/>
              <a:t>nunc</a:t>
            </a:r>
            <a:r>
              <a:rPr lang="it-IT" dirty="0"/>
              <a:t> </a:t>
            </a:r>
            <a:r>
              <a:rPr lang="it-IT" dirty="0" err="1"/>
              <a:t>hendrerit</a:t>
            </a:r>
            <a:r>
              <a:rPr lang="it-IT" dirty="0"/>
              <a:t> </a:t>
            </a:r>
            <a:r>
              <a:rPr lang="it-IT" dirty="0" err="1"/>
              <a:t>ultrices</a:t>
            </a:r>
            <a:r>
              <a:rPr lang="it-IT" dirty="0"/>
              <a:t> </a:t>
            </a:r>
            <a:r>
              <a:rPr lang="it-IT" dirty="0" err="1"/>
              <a:t>eu</a:t>
            </a:r>
            <a:r>
              <a:rPr lang="it-IT" dirty="0"/>
              <a:t> </a:t>
            </a:r>
            <a:r>
              <a:rPr lang="it-IT" dirty="0" err="1"/>
              <a:t>nec</a:t>
            </a:r>
            <a:r>
              <a:rPr lang="it-IT" dirty="0"/>
              <a:t> nulla. </a:t>
            </a:r>
            <a:r>
              <a:rPr lang="it-IT" dirty="0" err="1"/>
              <a:t>Donec</a:t>
            </a:r>
            <a:r>
              <a:rPr lang="it-IT" dirty="0"/>
              <a:t> viverra </a:t>
            </a:r>
            <a:r>
              <a:rPr lang="it-IT" dirty="0" err="1"/>
              <a:t>leo</a:t>
            </a:r>
            <a:r>
              <a:rPr lang="it-IT" dirty="0"/>
              <a:t> </a:t>
            </a:r>
            <a:r>
              <a:rPr lang="it-IT" dirty="0" err="1"/>
              <a:t>aliquet</a:t>
            </a:r>
            <a:r>
              <a:rPr lang="it-IT" dirty="0"/>
              <a:t>, </a:t>
            </a:r>
            <a:r>
              <a:rPr lang="it-IT" dirty="0" err="1"/>
              <a:t>auctor</a:t>
            </a:r>
            <a:r>
              <a:rPr lang="it-IT" dirty="0"/>
              <a:t> </a:t>
            </a:r>
            <a:r>
              <a:rPr lang="it-IT" dirty="0" err="1"/>
              <a:t>quam</a:t>
            </a:r>
            <a:r>
              <a:rPr lang="it-IT" dirty="0"/>
              <a:t> id, </a:t>
            </a:r>
            <a:r>
              <a:rPr lang="it-IT" dirty="0" err="1"/>
              <a:t>convallis</a:t>
            </a:r>
            <a:r>
              <a:rPr lang="it-IT" dirty="0"/>
              <a:t> orci. </a:t>
            </a:r>
          </a:p>
          <a:p>
            <a:pPr lvl="1" rtl="0">
              <a:buClr>
                <a:schemeClr val="accent2"/>
              </a:buClr>
            </a:pPr>
            <a:r>
              <a:rPr lang="it-IT" dirty="0" err="1"/>
              <a:t>Sed</a:t>
            </a:r>
            <a:r>
              <a:rPr lang="it-IT" dirty="0"/>
              <a:t> in molestie est. Cras ornare </a:t>
            </a:r>
            <a:r>
              <a:rPr lang="it-IT" dirty="0" err="1"/>
              <a:t>turpis</a:t>
            </a:r>
            <a:r>
              <a:rPr lang="it-IT" dirty="0"/>
              <a:t> </a:t>
            </a:r>
            <a:r>
              <a:rPr lang="it-IT" dirty="0" err="1"/>
              <a:t>at</a:t>
            </a:r>
            <a:r>
              <a:rPr lang="it-IT" dirty="0"/>
              <a:t> ligula </a:t>
            </a:r>
            <a:r>
              <a:rPr lang="it-IT" dirty="0" err="1"/>
              <a:t>posuere</a:t>
            </a:r>
            <a:r>
              <a:rPr lang="it-IT" dirty="0"/>
              <a:t>, </a:t>
            </a:r>
            <a:r>
              <a:rPr lang="it-IT" dirty="0" err="1"/>
              <a:t>sit</a:t>
            </a:r>
            <a:r>
              <a:rPr lang="it-IT" dirty="0"/>
              <a:t> </a:t>
            </a:r>
            <a:r>
              <a:rPr lang="it-IT" dirty="0" err="1"/>
              <a:t>amet</a:t>
            </a:r>
            <a:r>
              <a:rPr lang="it-IT" dirty="0"/>
              <a:t> </a:t>
            </a:r>
            <a:r>
              <a:rPr lang="it-IT" dirty="0" err="1"/>
              <a:t>accumsan</a:t>
            </a:r>
            <a:r>
              <a:rPr lang="it-IT" dirty="0"/>
              <a:t> </a:t>
            </a:r>
            <a:r>
              <a:rPr lang="it-IT" dirty="0" err="1"/>
              <a:t>neque</a:t>
            </a:r>
            <a:r>
              <a:rPr lang="it-IT" dirty="0"/>
              <a:t> </a:t>
            </a:r>
            <a:r>
              <a:rPr lang="it-IT" dirty="0" err="1"/>
              <a:t>lobortis</a:t>
            </a:r>
            <a:r>
              <a:rPr lang="it-IT" dirty="0"/>
              <a:t>.</a:t>
            </a:r>
          </a:p>
          <a:p>
            <a:pPr lvl="1" rtl="0">
              <a:buClr>
                <a:schemeClr val="accent2"/>
              </a:buClr>
            </a:pPr>
            <a:r>
              <a:rPr lang="it-IT" dirty="0" err="1"/>
              <a:t>Maecenas</a:t>
            </a:r>
            <a:r>
              <a:rPr lang="it-IT" dirty="0"/>
              <a:t> </a:t>
            </a:r>
            <a:r>
              <a:rPr lang="it-IT" dirty="0" err="1"/>
              <a:t>mattis</a:t>
            </a:r>
            <a:r>
              <a:rPr lang="it-IT" dirty="0"/>
              <a:t> </a:t>
            </a:r>
            <a:r>
              <a:rPr lang="it-IT" dirty="0" err="1"/>
              <a:t>risus</a:t>
            </a:r>
            <a:r>
              <a:rPr lang="it-IT" dirty="0"/>
              <a:t> ligula, </a:t>
            </a:r>
            <a:r>
              <a:rPr lang="it-IT" dirty="0" err="1"/>
              <a:t>sed</a:t>
            </a:r>
            <a:r>
              <a:rPr lang="it-IT" dirty="0"/>
              <a:t> </a:t>
            </a:r>
            <a:r>
              <a:rPr lang="it-IT" dirty="0" err="1"/>
              <a:t>ullamcorper</a:t>
            </a:r>
            <a:r>
              <a:rPr lang="it-IT" dirty="0"/>
              <a:t> </a:t>
            </a:r>
            <a:r>
              <a:rPr lang="it-IT" dirty="0" err="1"/>
              <a:t>nunc</a:t>
            </a:r>
            <a:r>
              <a:rPr lang="it-IT" dirty="0"/>
              <a:t> </a:t>
            </a:r>
            <a:r>
              <a:rPr lang="it-IT" dirty="0" err="1"/>
              <a:t>efficitur</a:t>
            </a:r>
            <a:r>
              <a:rPr lang="it-IT" dirty="0"/>
              <a:t> </a:t>
            </a:r>
            <a:r>
              <a:rPr lang="it-IT" dirty="0" err="1"/>
              <a:t>sed</a:t>
            </a:r>
            <a:r>
              <a:rPr lang="it-IT" dirty="0"/>
              <a:t>. </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rtlCol="0"/>
          <a:lstStyle/>
          <a:p>
            <a:pPr rtl="0"/>
            <a:r>
              <a:rPr lang="it-IT" dirty="0"/>
              <a:t>Servizio concorrente</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lstStyle/>
          <a:p>
            <a:pPr rtl="0">
              <a:buClr>
                <a:schemeClr val="accent2"/>
              </a:buClr>
            </a:pPr>
            <a:r>
              <a:rPr lang="it-IT" dirty="0"/>
              <a:t>Nulla a </a:t>
            </a:r>
            <a:r>
              <a:rPr lang="it-IT" dirty="0" err="1"/>
              <a:t>erat</a:t>
            </a:r>
            <a:r>
              <a:rPr lang="it-IT" dirty="0"/>
              <a:t> </a:t>
            </a:r>
            <a:r>
              <a:rPr lang="it-IT" dirty="0" err="1"/>
              <a:t>eget</a:t>
            </a:r>
            <a:r>
              <a:rPr lang="it-IT" dirty="0"/>
              <a:t> </a:t>
            </a:r>
            <a:r>
              <a:rPr lang="it-IT" dirty="0" err="1"/>
              <a:t>nunc</a:t>
            </a:r>
            <a:r>
              <a:rPr lang="it-IT" dirty="0"/>
              <a:t> </a:t>
            </a:r>
            <a:r>
              <a:rPr lang="it-IT" dirty="0" err="1"/>
              <a:t>hendrerit</a:t>
            </a:r>
            <a:r>
              <a:rPr lang="it-IT" dirty="0"/>
              <a:t> </a:t>
            </a:r>
            <a:r>
              <a:rPr lang="it-IT" dirty="0" err="1"/>
              <a:t>ultrices</a:t>
            </a:r>
            <a:r>
              <a:rPr lang="it-IT" dirty="0"/>
              <a:t> </a:t>
            </a:r>
            <a:r>
              <a:rPr lang="it-IT" dirty="0" err="1"/>
              <a:t>eu</a:t>
            </a:r>
            <a:r>
              <a:rPr lang="it-IT" dirty="0"/>
              <a:t> </a:t>
            </a:r>
            <a:r>
              <a:rPr lang="it-IT" dirty="0" err="1"/>
              <a:t>nec</a:t>
            </a:r>
            <a:r>
              <a:rPr lang="it-IT" dirty="0"/>
              <a:t> nulla. </a:t>
            </a:r>
            <a:r>
              <a:rPr lang="it-IT" dirty="0" err="1"/>
              <a:t>Donec</a:t>
            </a:r>
            <a:r>
              <a:rPr lang="it-IT" dirty="0"/>
              <a:t> viverra </a:t>
            </a:r>
            <a:r>
              <a:rPr lang="it-IT" dirty="0" err="1"/>
              <a:t>leo</a:t>
            </a:r>
            <a:r>
              <a:rPr lang="it-IT" dirty="0"/>
              <a:t> </a:t>
            </a:r>
            <a:r>
              <a:rPr lang="it-IT" dirty="0" err="1"/>
              <a:t>aliquet</a:t>
            </a:r>
            <a:r>
              <a:rPr lang="it-IT" dirty="0"/>
              <a:t>, </a:t>
            </a:r>
            <a:r>
              <a:rPr lang="it-IT" dirty="0" err="1"/>
              <a:t>auctor</a:t>
            </a:r>
            <a:r>
              <a:rPr lang="it-IT" dirty="0"/>
              <a:t> </a:t>
            </a:r>
            <a:r>
              <a:rPr lang="it-IT" dirty="0" err="1"/>
              <a:t>quam</a:t>
            </a:r>
            <a:r>
              <a:rPr lang="it-IT" dirty="0"/>
              <a:t> id, </a:t>
            </a:r>
            <a:r>
              <a:rPr lang="it-IT" dirty="0" err="1"/>
              <a:t>convallis</a:t>
            </a:r>
            <a:r>
              <a:rPr lang="it-IT" dirty="0"/>
              <a:t> orci. </a:t>
            </a:r>
          </a:p>
          <a:p>
            <a:pPr lvl="1" rtl="0">
              <a:buClr>
                <a:schemeClr val="accent2"/>
              </a:buClr>
            </a:pPr>
            <a:r>
              <a:rPr lang="it-IT" dirty="0" err="1"/>
              <a:t>Sed</a:t>
            </a:r>
            <a:r>
              <a:rPr lang="it-IT" dirty="0"/>
              <a:t> in molestie est. Cras ornare </a:t>
            </a:r>
            <a:r>
              <a:rPr lang="it-IT" dirty="0" err="1"/>
              <a:t>turpis</a:t>
            </a:r>
            <a:r>
              <a:rPr lang="it-IT" dirty="0"/>
              <a:t> </a:t>
            </a:r>
            <a:r>
              <a:rPr lang="it-IT" dirty="0" err="1"/>
              <a:t>at</a:t>
            </a:r>
            <a:r>
              <a:rPr lang="it-IT" dirty="0"/>
              <a:t> ligula </a:t>
            </a:r>
            <a:r>
              <a:rPr lang="it-IT" dirty="0" err="1"/>
              <a:t>posuere</a:t>
            </a:r>
            <a:r>
              <a:rPr lang="it-IT" dirty="0"/>
              <a:t>, </a:t>
            </a:r>
            <a:r>
              <a:rPr lang="it-IT" dirty="0" err="1"/>
              <a:t>sit</a:t>
            </a:r>
            <a:r>
              <a:rPr lang="it-IT" dirty="0"/>
              <a:t> </a:t>
            </a:r>
            <a:r>
              <a:rPr lang="it-IT" dirty="0" err="1"/>
              <a:t>amet</a:t>
            </a:r>
            <a:r>
              <a:rPr lang="it-IT" dirty="0"/>
              <a:t> </a:t>
            </a:r>
            <a:r>
              <a:rPr lang="it-IT" dirty="0" err="1"/>
              <a:t>accumsan</a:t>
            </a:r>
            <a:r>
              <a:rPr lang="it-IT" dirty="0"/>
              <a:t> </a:t>
            </a:r>
            <a:r>
              <a:rPr lang="it-IT" dirty="0" err="1"/>
              <a:t>neque</a:t>
            </a:r>
            <a:r>
              <a:rPr lang="it-IT" dirty="0"/>
              <a:t> </a:t>
            </a:r>
            <a:r>
              <a:rPr lang="it-IT" dirty="0" err="1"/>
              <a:t>lobortis</a:t>
            </a:r>
            <a:r>
              <a:rPr lang="it-IT" dirty="0"/>
              <a:t>.</a:t>
            </a:r>
          </a:p>
          <a:p>
            <a:pPr lvl="1" rtl="0">
              <a:buClr>
                <a:schemeClr val="accent2"/>
              </a:buClr>
            </a:pPr>
            <a:r>
              <a:rPr lang="it-IT" dirty="0" err="1"/>
              <a:t>Maecenas</a:t>
            </a:r>
            <a:r>
              <a:rPr lang="it-IT" dirty="0"/>
              <a:t> </a:t>
            </a:r>
            <a:r>
              <a:rPr lang="it-IT" dirty="0" err="1"/>
              <a:t>mattis</a:t>
            </a:r>
            <a:r>
              <a:rPr lang="it-IT" dirty="0"/>
              <a:t> </a:t>
            </a:r>
            <a:r>
              <a:rPr lang="it-IT" dirty="0" err="1"/>
              <a:t>risus</a:t>
            </a:r>
            <a:r>
              <a:rPr lang="it-IT" dirty="0"/>
              <a:t> ligula, </a:t>
            </a:r>
            <a:r>
              <a:rPr lang="it-IT" dirty="0" err="1"/>
              <a:t>sed</a:t>
            </a:r>
            <a:r>
              <a:rPr lang="it-IT" dirty="0"/>
              <a:t> </a:t>
            </a:r>
            <a:r>
              <a:rPr lang="it-IT" dirty="0" err="1"/>
              <a:t>ullamcorper</a:t>
            </a:r>
            <a:r>
              <a:rPr lang="it-IT" dirty="0"/>
              <a:t> </a:t>
            </a:r>
            <a:r>
              <a:rPr lang="it-IT" dirty="0" err="1"/>
              <a:t>nunc</a:t>
            </a:r>
            <a:r>
              <a:rPr lang="it-IT" dirty="0"/>
              <a:t> </a:t>
            </a:r>
            <a:r>
              <a:rPr lang="it-IT" dirty="0" err="1"/>
              <a:t>efficitur</a:t>
            </a:r>
            <a:r>
              <a:rPr lang="it-IT" dirty="0"/>
              <a:t> </a:t>
            </a:r>
            <a:r>
              <a:rPr lang="it-IT" dirty="0" err="1"/>
              <a:t>sed</a:t>
            </a:r>
            <a:r>
              <a:rPr lang="it-IT" dirty="0"/>
              <a:t>. </a:t>
            </a: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17</a:t>
            </a:fld>
            <a:endParaRPr lang="it-IT" dirty="0"/>
          </a:p>
        </p:txBody>
      </p:sp>
    </p:spTree>
    <p:extLst>
      <p:ext uri="{BB962C8B-B14F-4D97-AF65-F5344CB8AC3E}">
        <p14:creationId xmlns:p14="http://schemas.microsoft.com/office/powerpoint/2010/main" val="164589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3">
            <a:extLst>
              <a:ext uri="{FF2B5EF4-FFF2-40B4-BE49-F238E27FC236}">
                <a16:creationId xmlns:a16="http://schemas.microsoft.com/office/drawing/2014/main" id="{92896B42-4638-40D0-8887-7AB8D1D86B3D}"/>
              </a:ext>
            </a:extLst>
          </p:cNvPr>
          <p:cNvSpPr>
            <a:spLocks noGrp="1"/>
          </p:cNvSpPr>
          <p:nvPr>
            <p:ph type="title"/>
          </p:nvPr>
        </p:nvSpPr>
        <p:spPr/>
        <p:txBody>
          <a:bodyPr rtlCol="0"/>
          <a:lstStyle/>
          <a:p>
            <a:pPr rtl="0"/>
            <a:r>
              <a:rPr lang="it-IT" b="0" dirty="0"/>
              <a:t>Opzione</a:t>
            </a:r>
            <a:r>
              <a:rPr lang="it-IT" dirty="0"/>
              <a:t> grafico</a:t>
            </a:r>
          </a:p>
        </p:txBody>
      </p:sp>
      <p:sp>
        <p:nvSpPr>
          <p:cNvPr id="17" name="Segnaposto testo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rtlCol="0"/>
          <a:lstStyle/>
          <a:p>
            <a:pPr rtl="0"/>
            <a:r>
              <a:rPr lang="it-IT" dirty="0"/>
              <a:t>LOREM IPSUM DOLOR SIT AMET</a:t>
            </a:r>
          </a:p>
        </p:txBody>
      </p:sp>
      <p:sp>
        <p:nvSpPr>
          <p:cNvPr id="33" name="Segnaposto testo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rtlCol="0"/>
          <a:lstStyle/>
          <a:p>
            <a:pPr rtl="0">
              <a:buClr>
                <a:schemeClr val="accent2"/>
              </a:buClr>
            </a:pP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p>
          <a:p>
            <a:pPr rtl="0">
              <a:buClr>
                <a:schemeClr val="accent2"/>
              </a:buClr>
            </a:pPr>
            <a:r>
              <a:rPr lang="it-IT" dirty="0"/>
              <a:t>Ut </a:t>
            </a:r>
            <a:r>
              <a:rPr lang="it-IT" dirty="0" err="1"/>
              <a:t>fermentum</a:t>
            </a:r>
            <a:r>
              <a:rPr lang="it-IT" dirty="0"/>
              <a:t> a magna ut </a:t>
            </a:r>
            <a:r>
              <a:rPr lang="it-IT" dirty="0" err="1"/>
              <a:t>eleifend</a:t>
            </a:r>
            <a:r>
              <a:rPr lang="it-IT" dirty="0"/>
              <a:t>. </a:t>
            </a:r>
            <a:r>
              <a:rPr lang="it-IT" dirty="0" err="1"/>
              <a:t>Integer</a:t>
            </a:r>
            <a:r>
              <a:rPr lang="it-IT" dirty="0"/>
              <a:t> </a:t>
            </a:r>
            <a:r>
              <a:rPr lang="it-IT" dirty="0" err="1"/>
              <a:t>convallis</a:t>
            </a:r>
            <a:r>
              <a:rPr lang="it-IT" dirty="0"/>
              <a:t> </a:t>
            </a:r>
            <a:r>
              <a:rPr lang="it-IT" dirty="0" err="1"/>
              <a:t>suscipit</a:t>
            </a:r>
            <a:r>
              <a:rPr lang="it-IT" dirty="0"/>
              <a:t> ante </a:t>
            </a:r>
            <a:r>
              <a:rPr lang="it-IT" dirty="0" err="1"/>
              <a:t>eu</a:t>
            </a:r>
            <a:r>
              <a:rPr lang="it-IT" dirty="0"/>
              <a:t> </a:t>
            </a:r>
            <a:r>
              <a:rPr lang="it-IT" dirty="0" err="1"/>
              <a:t>varius</a:t>
            </a:r>
            <a:r>
              <a:rPr lang="it-IT" dirty="0"/>
              <a:t>. </a:t>
            </a:r>
          </a:p>
          <a:p>
            <a:pPr rtl="0">
              <a:buClr>
                <a:schemeClr val="accent2"/>
              </a:buClr>
            </a:pPr>
            <a:r>
              <a:rPr lang="it-IT" dirty="0"/>
              <a:t>Morbi a </a:t>
            </a:r>
            <a:r>
              <a:rPr lang="it-IT" dirty="0" err="1"/>
              <a:t>purus</a:t>
            </a:r>
            <a:r>
              <a:rPr lang="it-IT" dirty="0"/>
              <a:t> </a:t>
            </a:r>
            <a:r>
              <a:rPr lang="it-IT" dirty="0" err="1"/>
              <a:t>dolor</a:t>
            </a:r>
            <a:r>
              <a:rPr lang="it-IT" dirty="0"/>
              <a:t>. </a:t>
            </a:r>
            <a:r>
              <a:rPr lang="it-IT" dirty="0" err="1"/>
              <a:t>Suspendisse</a:t>
            </a:r>
            <a:r>
              <a:rPr lang="it-IT" dirty="0"/>
              <a:t> </a:t>
            </a:r>
            <a:r>
              <a:rPr lang="it-IT" dirty="0" err="1"/>
              <a:t>sit</a:t>
            </a:r>
            <a:r>
              <a:rPr lang="it-IT" dirty="0"/>
              <a:t> </a:t>
            </a:r>
            <a:r>
              <a:rPr lang="it-IT" dirty="0" err="1"/>
              <a:t>amet</a:t>
            </a:r>
            <a:r>
              <a:rPr lang="it-IT" dirty="0"/>
              <a:t> </a:t>
            </a:r>
            <a:r>
              <a:rPr lang="it-IT" dirty="0" err="1"/>
              <a:t>ipsum</a:t>
            </a:r>
            <a:r>
              <a:rPr lang="it-IT" dirty="0"/>
              <a:t> </a:t>
            </a:r>
            <a:r>
              <a:rPr lang="it-IT" dirty="0" err="1"/>
              <a:t>finibus</a:t>
            </a:r>
            <a:r>
              <a:rPr lang="it-IT" dirty="0"/>
              <a:t> </a:t>
            </a:r>
            <a:r>
              <a:rPr lang="it-IT" dirty="0" err="1"/>
              <a:t>justo</a:t>
            </a:r>
            <a:r>
              <a:rPr lang="it-IT" dirty="0"/>
              <a:t> viverra </a:t>
            </a:r>
            <a:r>
              <a:rPr lang="it-IT" dirty="0" err="1"/>
              <a:t>blandit</a:t>
            </a:r>
            <a:r>
              <a:rPr lang="it-IT" dirty="0"/>
              <a:t>. </a:t>
            </a:r>
          </a:p>
          <a:p>
            <a:pPr rtl="0">
              <a:buClr>
                <a:schemeClr val="accent2"/>
              </a:buClr>
            </a:pPr>
            <a:r>
              <a:rPr lang="it-IT" dirty="0"/>
              <a:t>Ut </a:t>
            </a:r>
            <a:r>
              <a:rPr lang="it-IT" dirty="0" err="1"/>
              <a:t>congue</a:t>
            </a:r>
            <a:r>
              <a:rPr lang="it-IT" dirty="0"/>
              <a:t> </a:t>
            </a:r>
            <a:r>
              <a:rPr lang="it-IT" dirty="0" err="1"/>
              <a:t>quis</a:t>
            </a:r>
            <a:r>
              <a:rPr lang="it-IT" dirty="0"/>
              <a:t> </a:t>
            </a:r>
            <a:r>
              <a:rPr lang="it-IT" dirty="0" err="1"/>
              <a:t>tortor</a:t>
            </a:r>
            <a:r>
              <a:rPr lang="it-IT" dirty="0"/>
              <a:t> </a:t>
            </a:r>
            <a:r>
              <a:rPr lang="it-IT" dirty="0" err="1"/>
              <a:t>eget</a:t>
            </a:r>
            <a:r>
              <a:rPr lang="it-IT" dirty="0"/>
              <a:t> </a:t>
            </a:r>
            <a:r>
              <a:rPr lang="it-IT" dirty="0" err="1"/>
              <a:t>sodales</a:t>
            </a:r>
            <a:r>
              <a:rPr lang="it-IT" dirty="0"/>
              <a:t>. </a:t>
            </a:r>
          </a:p>
        </p:txBody>
      </p:sp>
      <p:graphicFrame>
        <p:nvGraphicFramePr>
          <p:cNvPr id="34" name="Segnaposto grafico 24" descr="Grafico a cilindro">
            <a:extLst>
              <a:ext uri="{FF2B5EF4-FFF2-40B4-BE49-F238E27FC236}">
                <a16:creationId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429668528"/>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3"/>
          </a:graphicData>
        </a:graphic>
      </p:graphicFrame>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18</a:t>
            </a:fld>
            <a:endParaRPr lang="it-IT" dirty="0"/>
          </a:p>
        </p:txBody>
      </p:sp>
    </p:spTree>
    <p:extLst>
      <p:ext uri="{BB962C8B-B14F-4D97-AF65-F5344CB8AC3E}">
        <p14:creationId xmlns:p14="http://schemas.microsoft.com/office/powerpoint/2010/main" val="310042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3">
            <a:extLst>
              <a:ext uri="{FF2B5EF4-FFF2-40B4-BE49-F238E27FC236}">
                <a16:creationId xmlns:a16="http://schemas.microsoft.com/office/drawing/2014/main" id="{F64048FA-1C7E-4BEF-8273-A6490A2211F4}"/>
              </a:ext>
            </a:extLst>
          </p:cNvPr>
          <p:cNvSpPr>
            <a:spLocks noGrp="1"/>
          </p:cNvSpPr>
          <p:nvPr>
            <p:ph type="title"/>
          </p:nvPr>
        </p:nvSpPr>
        <p:spPr/>
        <p:txBody>
          <a:bodyPr rtlCol="0"/>
          <a:lstStyle/>
          <a:p>
            <a:pPr rtl="0"/>
            <a:r>
              <a:rPr lang="it-IT" b="0" dirty="0"/>
              <a:t>Opzione</a:t>
            </a:r>
            <a:r>
              <a:rPr lang="it-IT" dirty="0"/>
              <a:t> tabella</a:t>
            </a:r>
          </a:p>
        </p:txBody>
      </p:sp>
      <p:sp>
        <p:nvSpPr>
          <p:cNvPr id="12" name="Segnaposto testo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rtlCol="0"/>
          <a:lstStyle/>
          <a:p>
            <a:pPr rtl="0"/>
            <a:r>
              <a:rPr lang="it-IT" dirty="0"/>
              <a:t>LOREM IPSUM DOLOR SIT AMET</a:t>
            </a:r>
          </a:p>
        </p:txBody>
      </p:sp>
      <p:graphicFrame>
        <p:nvGraphicFramePr>
          <p:cNvPr id="19" name="Segnaposto tabella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4198857065"/>
              </p:ext>
            </p:extLst>
          </p:nvPr>
        </p:nvGraphicFramePr>
        <p:xfrm>
          <a:off x="609600" y="19491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Segnaposto piè di pagina 2">
            <a:extLst>
              <a:ext uri="{FF2B5EF4-FFF2-40B4-BE49-F238E27FC236}">
                <a16:creationId xmlns:a16="http://schemas.microsoft.com/office/drawing/2014/main" id="{16764F18-9B71-4D59-80A4-C9436CB2F479}"/>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rtlCol="0"/>
          <a:lstStyle/>
          <a:p>
            <a:pPr rtl="0"/>
            <a:fld id="{8699F50C-BE38-4BD0-BA84-9B090E1F2B9B}" type="slidenum">
              <a:rPr lang="it-IT" smtClean="0"/>
              <a:pPr rtl="0"/>
              <a:t>19</a:t>
            </a:fld>
            <a:endParaRPr lang="it-IT" dirty="0"/>
          </a:p>
        </p:txBody>
      </p:sp>
    </p:spTree>
    <p:extLst>
      <p:ext uri="{BB962C8B-B14F-4D97-AF65-F5344CB8AC3E}">
        <p14:creationId xmlns:p14="http://schemas.microsoft.com/office/powerpoint/2010/main" val="297370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immagine 11" title="Grattacieli">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3"/>
          <a:srcRect t="9408" b="9408"/>
          <a:stretch>
            <a:fillRect/>
          </a:stretch>
        </p:blipFill>
        <p:spPr/>
      </p:pic>
      <p:sp>
        <p:nvSpPr>
          <p:cNvPr id="11" name="Titolo 10">
            <a:extLst>
              <a:ext uri="{FF2B5EF4-FFF2-40B4-BE49-F238E27FC236}">
                <a16:creationId xmlns:a16="http://schemas.microsoft.com/office/drawing/2014/main" id="{69D4BCF2-C773-495F-A4D5-860FB6A2FA91}"/>
              </a:ext>
            </a:extLst>
          </p:cNvPr>
          <p:cNvSpPr>
            <a:spLocks noGrp="1"/>
          </p:cNvSpPr>
          <p:nvPr>
            <p:ph type="title"/>
          </p:nvPr>
        </p:nvSpPr>
        <p:spPr/>
        <p:txBody>
          <a:bodyPr rtlCol="0"/>
          <a:lstStyle/>
          <a:p>
            <a:pPr rtl="0"/>
            <a:r>
              <a:rPr lang="it-IT" dirty="0">
                <a:solidFill>
                  <a:schemeClr val="tx1"/>
                </a:solidFill>
              </a:rPr>
              <a:t>Indice</a:t>
            </a:r>
            <a:endParaRPr lang="it-IT" b="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egnaposto immagine 16" title="Immagine di edificio">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43" r="20743"/>
          <a:stretch>
            <a:fillRect/>
          </a:stretch>
        </p:blipFill>
        <p:spPr/>
      </p:pic>
      <p:sp>
        <p:nvSpPr>
          <p:cNvPr id="19" name="Esagono 18" descr="Esagono pieno di colore scuro al centro dell'immagine in evidenza piena">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20" name="Gruppo 19" descr="Iniziali e nome della società in testo raggruppato">
            <a:extLst>
              <a:ext uri="{FF2B5EF4-FFF2-40B4-BE49-F238E27FC236}">
                <a16:creationId xmlns:a16="http://schemas.microsoft.com/office/drawing/2014/main" id="{82C4EAC6-3E04-4614-86BA-A23C851754D9}"/>
              </a:ext>
            </a:extLst>
          </p:cNvPr>
          <p:cNvGrpSpPr/>
          <p:nvPr/>
        </p:nvGrpSpPr>
        <p:grpSpPr>
          <a:xfrm>
            <a:off x="2955850" y="2855631"/>
            <a:ext cx="1860702" cy="1118752"/>
            <a:chOff x="2955850" y="2902286"/>
            <a:chExt cx="1860702" cy="1118752"/>
          </a:xfrm>
        </p:grpSpPr>
        <p:sp>
          <p:nvSpPr>
            <p:cNvPr id="21" name="Casella di testo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pPr rtl="0"/>
              <a:r>
                <a:rPr lang="it-IT" sz="6000" b="1" dirty="0">
                  <a:solidFill>
                    <a:schemeClr val="bg1"/>
                  </a:solidFill>
                  <a:latin typeface="Arial Black" panose="020B0A04020102020204" pitchFamily="34" charset="0"/>
                </a:rPr>
                <a:t>FR</a:t>
              </a:r>
            </a:p>
          </p:txBody>
        </p:sp>
        <p:sp>
          <p:nvSpPr>
            <p:cNvPr id="22" name="Casella di testo 21">
              <a:extLst>
                <a:ext uri="{FF2B5EF4-FFF2-40B4-BE49-F238E27FC236}">
                  <a16:creationId xmlns:a16="http://schemas.microsoft.com/office/drawing/2014/main" id="{D6E86452-6AEA-4380-9682-AB26317ADB62}"/>
                </a:ext>
              </a:extLst>
            </p:cNvPr>
            <p:cNvSpPr txBox="1"/>
            <p:nvPr/>
          </p:nvSpPr>
          <p:spPr>
            <a:xfrm>
              <a:off x="2955850" y="3713261"/>
              <a:ext cx="1860702" cy="307777"/>
            </a:xfrm>
            <a:prstGeom prst="rect">
              <a:avLst/>
            </a:prstGeom>
            <a:noFill/>
          </p:spPr>
          <p:txBody>
            <a:bodyPr wrap="none" rtlCol="0">
              <a:spAutoFit/>
            </a:bodyPr>
            <a:lstStyle/>
            <a:p>
              <a:pPr rtl="0"/>
              <a:r>
                <a:rPr lang="it-IT" sz="1400" dirty="0">
                  <a:solidFill>
                    <a:schemeClr val="bg1"/>
                  </a:solidFill>
                  <a:latin typeface="Calibri Light" panose="020F0302020204030204" pitchFamily="34" charset="0"/>
                  <a:cs typeface="Calibri Light" panose="020F0302020204030204" pitchFamily="34" charset="0"/>
                </a:rPr>
                <a:t>FABRIKAM RESIDENCES</a:t>
              </a:r>
            </a:p>
          </p:txBody>
        </p:sp>
      </p:grpSp>
      <p:sp>
        <p:nvSpPr>
          <p:cNvPr id="8" name="Titolo 7">
            <a:extLst>
              <a:ext uri="{FF2B5EF4-FFF2-40B4-BE49-F238E27FC236}">
                <a16:creationId xmlns:a16="http://schemas.microsoft.com/office/drawing/2014/main" id="{8B6C5EAB-81FF-4827-A160-22F4363C611A}"/>
              </a:ext>
            </a:extLst>
          </p:cNvPr>
          <p:cNvSpPr>
            <a:spLocks noGrp="1"/>
          </p:cNvSpPr>
          <p:nvPr>
            <p:ph type="ctrTitle"/>
          </p:nvPr>
        </p:nvSpPr>
        <p:spPr/>
        <p:txBody>
          <a:bodyPr rtlCol="0"/>
          <a:lstStyle/>
          <a:p>
            <a:pPr rtl="0"/>
            <a:r>
              <a:rPr lang="it-IT" dirty="0"/>
              <a:t>Grazie.</a:t>
            </a:r>
          </a:p>
        </p:txBody>
      </p:sp>
      <p:sp>
        <p:nvSpPr>
          <p:cNvPr id="14" name="Segnaposto testo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rtlCol="0"/>
          <a:lstStyle/>
          <a:p>
            <a:pPr rtl="0"/>
            <a:r>
              <a:rPr lang="it-IT" dirty="0"/>
              <a:t>Rebecca Baresi</a:t>
            </a:r>
          </a:p>
        </p:txBody>
      </p:sp>
      <p:sp>
        <p:nvSpPr>
          <p:cNvPr id="15" name="Segnaposto testo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rtlCol="0"/>
          <a:lstStyle/>
          <a:p>
            <a:pPr rtl="0"/>
            <a:r>
              <a:rPr lang="it-IT" dirty="0"/>
              <a:t>208 555 0164</a:t>
            </a:r>
          </a:p>
        </p:txBody>
      </p:sp>
      <p:sp>
        <p:nvSpPr>
          <p:cNvPr id="23" name="Segnaposto testo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rtlCol="0"/>
          <a:lstStyle/>
          <a:p>
            <a:pPr rtl="0"/>
            <a:r>
              <a:rPr lang="it-IT" dirty="0"/>
              <a:t>rebecca@fabrikamresidences.com</a:t>
            </a:r>
          </a:p>
        </p:txBody>
      </p:sp>
      <p:sp>
        <p:nvSpPr>
          <p:cNvPr id="24" name="Segnaposto testo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rtlCol="0"/>
          <a:lstStyle/>
          <a:p>
            <a:pPr rtl="0"/>
            <a:r>
              <a:rPr lang="it-IT" dirty="0"/>
              <a:t>www.fabrikamresidences.com</a:t>
            </a:r>
          </a:p>
        </p:txBody>
      </p:sp>
    </p:spTree>
    <p:extLst>
      <p:ext uri="{BB962C8B-B14F-4D97-AF65-F5344CB8AC3E}">
        <p14:creationId xmlns:p14="http://schemas.microsoft.com/office/powerpoint/2010/main" val="226095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it-IT" dirty="0"/>
              <a:t>Personalizzare questo modello</a:t>
            </a:r>
          </a:p>
        </p:txBody>
      </p:sp>
      <p:sp>
        <p:nvSpPr>
          <p:cNvPr id="8" name="Casella di testo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rtl="0"/>
            <a:r>
              <a:rPr lang="it-IT" sz="6000" u="sng" dirty="0">
                <a:solidFill>
                  <a:schemeClr val="bg1"/>
                </a:solidFill>
              </a:rPr>
              <a:t>Istruzioni di modifica modelli e feedback</a:t>
            </a:r>
          </a:p>
        </p:txBody>
      </p:sp>
      <p:sp>
        <p:nvSpPr>
          <p:cNvPr id="2" name="Segnaposto numero diapositiva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rtlCol="0"/>
          <a:lstStyle/>
          <a:p>
            <a:pPr rtl="0"/>
            <a:fld id="{8699F50C-BE38-4BD0-BA84-9B090E1F2B9B}" type="slidenum">
              <a:rPr lang="it-IT" smtClean="0"/>
              <a:t>21</a:t>
            </a:fld>
            <a:endParaRPr lang="it-IT"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7194639" cy="2958275"/>
          </a:xfrm>
        </p:spPr>
        <p:txBody>
          <a:bodyPr rtlCol="0">
            <a:normAutofit/>
          </a:bodyPr>
          <a:lstStyle/>
          <a:p>
            <a:pPr lvl="0"/>
            <a:r>
              <a:rPr lang="it-IT" dirty="0"/>
              <a:t>Avevamo delle sottocategorie, ereditanti da una superclasse generica, ognuna con i propri campi specifici.</a:t>
            </a:r>
          </a:p>
          <a:p>
            <a:pPr lvl="0"/>
            <a:r>
              <a:rPr lang="it-IT" dirty="0"/>
              <a:t>L’implementazione del polimorfismo è particolarmente utile quando la versione del metodo da eseguire viene scelta sulla base del tipo di oggetto effettivamente contenuto in una variabile a </a:t>
            </a:r>
            <a:r>
              <a:rPr lang="it-IT" dirty="0" err="1"/>
              <a:t>runtime</a:t>
            </a:r>
            <a:r>
              <a:rPr lang="it-IT" dirty="0"/>
              <a:t>.</a:t>
            </a:r>
          </a:p>
          <a:p>
            <a:pPr marL="0" lvl="0" indent="0" rtl="0">
              <a:buNone/>
            </a:pPr>
            <a:endParaRPr lang="it-IT"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3</a:t>
            </a:fld>
            <a:endParaRPr lang="it-IT" dirty="0"/>
          </a:p>
        </p:txBody>
      </p:sp>
    </p:spTree>
    <p:extLst>
      <p:ext uri="{BB962C8B-B14F-4D97-AF65-F5344CB8AC3E}">
        <p14:creationId xmlns:p14="http://schemas.microsoft.com/office/powerpoint/2010/main" val="292042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4</a:t>
            </a:fld>
            <a:endParaRPr lang="it-IT" dirty="0"/>
          </a:p>
        </p:txBody>
      </p:sp>
      <p:pic>
        <p:nvPicPr>
          <p:cNvPr id="6" name="Segnaposto contenuto 5">
            <a:extLst>
              <a:ext uri="{FF2B5EF4-FFF2-40B4-BE49-F238E27FC236}">
                <a16:creationId xmlns:a16="http://schemas.microsoft.com/office/drawing/2014/main" id="{9F864FC5-0AF8-48D5-9652-BD30A4FC5C63}"/>
              </a:ext>
            </a:extLst>
          </p:cNvPr>
          <p:cNvPicPr>
            <a:picLocks noGrp="1" noChangeAspect="1"/>
          </p:cNvPicPr>
          <p:nvPr>
            <p:ph idx="1"/>
          </p:nvPr>
        </p:nvPicPr>
        <p:blipFill>
          <a:blip r:embed="rId3"/>
          <a:srcRect/>
          <a:stretch/>
        </p:blipFill>
        <p:spPr>
          <a:xfrm>
            <a:off x="1228683" y="2859499"/>
            <a:ext cx="8477379" cy="3418747"/>
          </a:xfrm>
        </p:spPr>
      </p:pic>
    </p:spTree>
    <p:extLst>
      <p:ext uri="{BB962C8B-B14F-4D97-AF65-F5344CB8AC3E}">
        <p14:creationId xmlns:p14="http://schemas.microsoft.com/office/powerpoint/2010/main" val="97200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b="0" dirty="0"/>
              <a:t>POLIMORFISMO</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t>Pattern GRASP</a:t>
            </a:r>
          </a:p>
        </p:txBody>
      </p:sp>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p:txBody>
          <a:bodyPr rtlCol="0"/>
          <a:lstStyle/>
          <a:p>
            <a:pPr rtl="0"/>
            <a:r>
              <a:rPr lang="it-IT" dirty="0"/>
              <a:t>Vantaggi</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p:txBody>
          <a:bodyPr rtlCol="0"/>
          <a:lstStyle/>
          <a:p>
            <a:pPr rtl="0">
              <a:buClr>
                <a:schemeClr val="accent2"/>
              </a:buClr>
            </a:pPr>
            <a:r>
              <a:rPr lang="it-IT" dirty="0"/>
              <a:t>Le nuove categorie sono facili da aggiungere:</a:t>
            </a:r>
          </a:p>
          <a:p>
            <a:pPr lvl="1" rtl="0">
              <a:buClr>
                <a:schemeClr val="accent2"/>
              </a:buClr>
            </a:pPr>
            <a:r>
              <a:rPr lang="it-IT" dirty="0"/>
              <a:t>Basta implementare il metodo astratto per l’aggiunta dei campi specifici di ogni categoria.</a:t>
            </a:r>
          </a:p>
          <a:p>
            <a:pPr lvl="1">
              <a:buClr>
                <a:schemeClr val="accent2"/>
              </a:buClr>
            </a:pPr>
            <a:r>
              <a:rPr lang="it-IT" dirty="0"/>
              <a:t>Le nuove categorie non influenzano le classi utilizzatrici.</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rtlCol="0"/>
          <a:lstStyle/>
          <a:p>
            <a:pPr rtl="0"/>
            <a:r>
              <a:rPr lang="it-IT" dirty="0"/>
              <a:t>Alternativa al polimorfismo</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lstStyle/>
          <a:p>
            <a:pPr rtl="0">
              <a:buClr>
                <a:schemeClr val="accent2"/>
              </a:buClr>
            </a:pPr>
            <a:r>
              <a:rPr lang="it-IT" dirty="0"/>
              <a:t>Il pattern rappresenta una soluzione migliore all’utilizzo di uno Switch e di un case per ogni categoria:</a:t>
            </a:r>
          </a:p>
          <a:p>
            <a:pPr lvl="1">
              <a:buClr>
                <a:schemeClr val="accent2"/>
              </a:buClr>
            </a:pPr>
            <a:r>
              <a:rPr lang="it-IT" dirty="0"/>
              <a:t>Il pattern </a:t>
            </a:r>
            <a:r>
              <a:rPr lang="it-IT" dirty="0" err="1"/>
              <a:t>Polymorphism</a:t>
            </a:r>
            <a:r>
              <a:rPr lang="it-IT" dirty="0"/>
              <a:t> permette di assegnare le responsabilità del comportamento ai tipi per i quali il comportamento varia.</a:t>
            </a: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5</a:t>
            </a:fld>
            <a:endParaRPr lang="it-IT" dirty="0"/>
          </a:p>
        </p:txBody>
      </p:sp>
    </p:spTree>
    <p:extLst>
      <p:ext uri="{BB962C8B-B14F-4D97-AF65-F5344CB8AC3E}">
        <p14:creationId xmlns:p14="http://schemas.microsoft.com/office/powerpoint/2010/main" val="389151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LEGGE DI DEMETRA</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lvl="0" rtl="0"/>
            <a:r>
              <a:rPr lang="it-IT" dirty="0"/>
              <a:t>Specializzazione del Pattern </a:t>
            </a:r>
            <a:r>
              <a:rPr lang="it-IT" dirty="0" err="1"/>
              <a:t>Protected</a:t>
            </a:r>
            <a:r>
              <a:rPr lang="it-IT" dirty="0"/>
              <a:t> </a:t>
            </a:r>
            <a:r>
              <a:rPr lang="it-IT" dirty="0" err="1"/>
              <a:t>Variation</a:t>
            </a:r>
            <a:endParaRPr lang="it-IT" dirty="0"/>
          </a:p>
          <a:p>
            <a:pPr lvl="0" rtl="0"/>
            <a:r>
              <a:rPr lang="it-IT" dirty="0"/>
              <a:t>Seguendo la Legge di Demetra abbiamo fatto in modo di far parlare ciascuna classe solo con classi con cui si ha diretta dipendenza, evitando di parlare con «stranieri», cioè oggetti indiretti.</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6</a:t>
            </a:fld>
            <a:endParaRPr lang="it-IT" dirty="0"/>
          </a:p>
        </p:txBody>
      </p:sp>
    </p:spTree>
    <p:extLst>
      <p:ext uri="{BB962C8B-B14F-4D97-AF65-F5344CB8AC3E}">
        <p14:creationId xmlns:p14="http://schemas.microsoft.com/office/powerpoint/2010/main" val="351653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b="0" dirty="0"/>
              <a:t>LEGGE DI DEMETRA</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t>Pattern GRASP</a:t>
            </a:r>
          </a:p>
        </p:txBody>
      </p:sp>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p:txBody>
          <a:bodyPr rtlCol="0"/>
          <a:lstStyle/>
          <a:p>
            <a:pPr rtl="0"/>
            <a:r>
              <a:rPr lang="it-IT" dirty="0"/>
              <a:t>Con Legge di Demetra</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a:xfrm>
            <a:off x="520698" y="2886076"/>
            <a:ext cx="5475290" cy="3232149"/>
          </a:xfrm>
        </p:spPr>
        <p:txBody>
          <a:bodyPr rtlCol="0"/>
          <a:lstStyle/>
          <a:p>
            <a:pPr marL="0" indent="0" rtl="0">
              <a:buClr>
                <a:schemeClr val="accent2"/>
              </a:buClr>
              <a:buNone/>
            </a:pPr>
            <a:r>
              <a:rPr lang="it-IT" i="1" dirty="0" err="1"/>
              <a:t>Proposal</a:t>
            </a:r>
            <a:r>
              <a:rPr lang="it-IT" i="1" dirty="0"/>
              <a:t> </a:t>
            </a:r>
            <a:r>
              <a:rPr lang="it-IT" i="1" dirty="0" err="1"/>
              <a:t>proposal</a:t>
            </a:r>
            <a:r>
              <a:rPr lang="it-IT" i="1" dirty="0"/>
              <a:t> = new </a:t>
            </a:r>
            <a:r>
              <a:rPr lang="it-IT" i="1" dirty="0" err="1"/>
              <a:t>Proposal</a:t>
            </a:r>
            <a:r>
              <a:rPr lang="it-IT" i="1" dirty="0"/>
              <a:t>(event);</a:t>
            </a:r>
          </a:p>
          <a:p>
            <a:pPr marL="0" indent="0" rtl="0">
              <a:buClr>
                <a:schemeClr val="accent2"/>
              </a:buClr>
              <a:buNone/>
            </a:pPr>
            <a:r>
              <a:rPr lang="it-IT" i="1" dirty="0" err="1">
                <a:solidFill>
                  <a:schemeClr val="accent5">
                    <a:lumMod val="40000"/>
                    <a:lumOff val="60000"/>
                  </a:schemeClr>
                </a:solidFill>
              </a:rPr>
              <a:t>proposal.setValue</a:t>
            </a:r>
            <a:r>
              <a:rPr lang="it-IT" i="1" dirty="0">
                <a:solidFill>
                  <a:schemeClr val="accent5">
                    <a:lumMod val="40000"/>
                    <a:lumOff val="60000"/>
                  </a:schemeClr>
                </a:solidFill>
              </a:rPr>
              <a:t>(name, </a:t>
            </a:r>
            <a:r>
              <a:rPr lang="it-IT" i="1" dirty="0" err="1">
                <a:solidFill>
                  <a:schemeClr val="accent5">
                    <a:lumMod val="40000"/>
                    <a:lumOff val="60000"/>
                  </a:schemeClr>
                </a:solidFill>
              </a:rPr>
              <a:t>value</a:t>
            </a:r>
            <a:r>
              <a:rPr lang="it-IT" i="1" dirty="0">
                <a:solidFill>
                  <a:schemeClr val="accent5">
                    <a:lumMod val="40000"/>
                    <a:lumOff val="60000"/>
                  </a:schemeClr>
                </a:solidFill>
              </a:rPr>
              <a:t>);</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rtlCol="0"/>
          <a:lstStyle/>
          <a:p>
            <a:pPr rtl="0"/>
            <a:r>
              <a:rPr lang="it-IT" dirty="0"/>
              <a:t>Senza Legge di Demetra</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lstStyle/>
          <a:p>
            <a:pPr marL="0" indent="0">
              <a:buClr>
                <a:schemeClr val="accent2"/>
              </a:buClr>
              <a:buNone/>
            </a:pPr>
            <a:r>
              <a:rPr lang="it-IT" i="1" dirty="0" err="1"/>
              <a:t>Proposal</a:t>
            </a:r>
            <a:r>
              <a:rPr lang="it-IT" i="1" dirty="0"/>
              <a:t> </a:t>
            </a:r>
            <a:r>
              <a:rPr lang="it-IT" i="1" dirty="0" err="1"/>
              <a:t>proposal</a:t>
            </a:r>
            <a:r>
              <a:rPr lang="it-IT" i="1" dirty="0"/>
              <a:t> = new </a:t>
            </a:r>
            <a:r>
              <a:rPr lang="it-IT" i="1" dirty="0" err="1"/>
              <a:t>Proposal</a:t>
            </a:r>
            <a:r>
              <a:rPr lang="it-IT" i="1" dirty="0"/>
              <a:t>(event);</a:t>
            </a:r>
          </a:p>
          <a:p>
            <a:pPr marL="0" indent="0">
              <a:buClr>
                <a:schemeClr val="accent2"/>
              </a:buClr>
              <a:buNone/>
            </a:pPr>
            <a:r>
              <a:rPr lang="en-US" i="1" dirty="0" err="1">
                <a:solidFill>
                  <a:srgbClr val="FF5050"/>
                </a:solidFill>
              </a:rPr>
              <a:t>proposal.getEvent</a:t>
            </a:r>
            <a:r>
              <a:rPr lang="en-US" i="1" dirty="0">
                <a:solidFill>
                  <a:srgbClr val="FF5050"/>
                </a:solidFill>
              </a:rPr>
              <a:t>().</a:t>
            </a:r>
            <a:r>
              <a:rPr lang="en-US" i="1" dirty="0" err="1">
                <a:solidFill>
                  <a:srgbClr val="FF5050"/>
                </a:solidFill>
              </a:rPr>
              <a:t>getFieldSet</a:t>
            </a:r>
            <a:r>
              <a:rPr lang="en-US" i="1" dirty="0">
                <a:solidFill>
                  <a:srgbClr val="FF5050"/>
                </a:solidFill>
              </a:rPr>
              <a:t>().</a:t>
            </a:r>
            <a:r>
              <a:rPr lang="en-US" i="1" dirty="0" err="1">
                <a:solidFill>
                  <a:srgbClr val="FF5050"/>
                </a:solidFill>
              </a:rPr>
              <a:t>getField</a:t>
            </a:r>
            <a:r>
              <a:rPr lang="en-US" i="1" dirty="0">
                <a:solidFill>
                  <a:srgbClr val="FF5050"/>
                </a:solidFill>
              </a:rPr>
              <a:t>(name).</a:t>
            </a:r>
            <a:r>
              <a:rPr lang="en-US" i="1" dirty="0" err="1">
                <a:solidFill>
                  <a:srgbClr val="FF5050"/>
                </a:solidFill>
              </a:rPr>
              <a:t>setValue</a:t>
            </a:r>
            <a:r>
              <a:rPr lang="en-US" i="1" dirty="0">
                <a:solidFill>
                  <a:srgbClr val="FF5050"/>
                </a:solidFill>
              </a:rPr>
              <a:t>(value);</a:t>
            </a:r>
            <a:endParaRPr lang="it-IT" dirty="0">
              <a:solidFill>
                <a:srgbClr val="FF5050"/>
              </a:solidFill>
            </a:endParaRP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7</a:t>
            </a:fld>
            <a:endParaRPr lang="it-IT" dirty="0"/>
          </a:p>
        </p:txBody>
      </p:sp>
    </p:spTree>
    <p:extLst>
      <p:ext uri="{BB962C8B-B14F-4D97-AF65-F5344CB8AC3E}">
        <p14:creationId xmlns:p14="http://schemas.microsoft.com/office/powerpoint/2010/main" val="20187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LEGGE DI DEMETRA</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marL="0" indent="0">
              <a:buNone/>
            </a:pPr>
            <a:r>
              <a:rPr lang="it-IT" dirty="0"/>
              <a:t>VANTAGGI:</a:t>
            </a:r>
          </a:p>
          <a:p>
            <a:r>
              <a:rPr lang="it-IT" dirty="0"/>
              <a:t>Codice tende ad essere più mantenibile ed adattabile.</a:t>
            </a:r>
          </a:p>
          <a:p>
            <a:r>
              <a:rPr lang="it-IT" dirty="0"/>
              <a:t>Gli oggetti sono meno dipendenti dalla struttura interna degli altri oggetti.</a:t>
            </a:r>
          </a:p>
          <a:p>
            <a:r>
              <a:rPr lang="it-IT" dirty="0"/>
              <a:t>Elimina la fragilità rispetto ai cambiamenti nella struttura degli oggetti (punto di instabilità comune) </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8</a:t>
            </a:fld>
            <a:endParaRPr lang="it-IT" dirty="0"/>
          </a:p>
        </p:txBody>
      </p:sp>
    </p:spTree>
    <p:extLst>
      <p:ext uri="{BB962C8B-B14F-4D97-AF65-F5344CB8AC3E}">
        <p14:creationId xmlns:p14="http://schemas.microsoft.com/office/powerpoint/2010/main" val="34988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pPr rtl="0"/>
            <a:r>
              <a:rPr lang="it-IT" b="0" dirty="0"/>
              <a:t>Principio di sostituzione di</a:t>
            </a:r>
            <a:br>
              <a:rPr lang="it-IT" b="0" dirty="0"/>
            </a:br>
            <a:r>
              <a:rPr lang="it-IT" b="0" dirty="0"/>
              <a:t>LISKOV</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9</a:t>
            </a:fld>
            <a:endParaRPr lang="it-IT" dirty="0"/>
          </a:p>
        </p:txBody>
      </p:sp>
      <p:sp>
        <p:nvSpPr>
          <p:cNvPr id="36" name="Segnaposto contenuto 35">
            <a:extLst>
              <a:ext uri="{FF2B5EF4-FFF2-40B4-BE49-F238E27FC236}">
                <a16:creationId xmlns:a16="http://schemas.microsoft.com/office/drawing/2014/main" id="{62CE44F0-C8FD-48B9-9CA6-8BD57169A19F}"/>
              </a:ext>
            </a:extLst>
          </p:cNvPr>
          <p:cNvSpPr>
            <a:spLocks noGrp="1"/>
          </p:cNvSpPr>
          <p:nvPr>
            <p:ph idx="1"/>
          </p:nvPr>
        </p:nvSpPr>
        <p:spPr>
          <a:xfrm>
            <a:off x="531378" y="3129540"/>
            <a:ext cx="7342622" cy="2958275"/>
          </a:xfrm>
        </p:spPr>
        <p:txBody>
          <a:bodyPr/>
          <a:lstStyle/>
          <a:p>
            <a:r>
              <a:rPr lang="it-IT" i="1" dirty="0"/>
              <a:t>«Se q(x) è una proprietà che si può dimostrare essere valida per oggetti x di tipo T, allora q(y) deve essere valida per oggetti y di tipo S dove S è un sottotipo di T»</a:t>
            </a:r>
          </a:p>
          <a:p>
            <a:r>
              <a:rPr lang="it-IT" dirty="0"/>
              <a:t>Abbiamo usato questo principio per evitare che sottoclassi ereditino metodi delle superclassi non necessari.</a:t>
            </a:r>
          </a:p>
        </p:txBody>
      </p:sp>
    </p:spTree>
    <p:extLst>
      <p:ext uri="{BB962C8B-B14F-4D97-AF65-F5344CB8AC3E}">
        <p14:creationId xmlns:p14="http://schemas.microsoft.com/office/powerpoint/2010/main" val="1283498646"/>
      </p:ext>
    </p:extLst>
  </p:cSld>
  <p:clrMapOvr>
    <a:masterClrMapping/>
  </p:clrMapOvr>
</p:sld>
</file>

<file path=ppt/theme/theme1.xml><?xml version="1.0" encoding="utf-8"?>
<a:theme xmlns:a="http://schemas.openxmlformats.org/drawingml/2006/main" name="Tema di Offic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15_TF89027928.potx" id="{C9ED8D47-E1A5-4FFC-8F2A-37449CEF9206}" vid="{D0C6F243-A855-4728-8AAC-82A8AF4A79B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esagono scura</Template>
  <TotalTime>0</TotalTime>
  <Words>993</Words>
  <Application>Microsoft Office PowerPoint</Application>
  <PresentationFormat>Widescreen</PresentationFormat>
  <Paragraphs>199</Paragraphs>
  <Slides>21</Slides>
  <Notes>21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21</vt:i4>
      </vt:variant>
    </vt:vector>
  </HeadingPairs>
  <TitlesOfParts>
    <vt:vector size="28" baseType="lpstr">
      <vt:lpstr>Arial</vt:lpstr>
      <vt:lpstr>Arial Black</vt:lpstr>
      <vt:lpstr>Calibri</vt:lpstr>
      <vt:lpstr>Calibri Light</vt:lpstr>
      <vt:lpstr>Gill Sans SemiBold</vt:lpstr>
      <vt:lpstr>Times New Roman</vt:lpstr>
      <vt:lpstr>Tema di Office</vt:lpstr>
      <vt:lpstr>Progetto Ingegneria SW</vt:lpstr>
      <vt:lpstr>Indice</vt:lpstr>
      <vt:lpstr>POLIMORFISMO</vt:lpstr>
      <vt:lpstr>POLIMORFISMO</vt:lpstr>
      <vt:lpstr>POLIMORFISMO</vt:lpstr>
      <vt:lpstr>LEGGE DI DEMETRA</vt:lpstr>
      <vt:lpstr>LEGGE DI DEMETRA</vt:lpstr>
      <vt:lpstr>LEGGE DI DEMETRA</vt:lpstr>
      <vt:lpstr>Principio di sostituzione di LISKOV</vt:lpstr>
      <vt:lpstr>Principio di sostituzione di LISKOV</vt:lpstr>
      <vt:lpstr>Principio di sostituzione di LISKOV</vt:lpstr>
      <vt:lpstr>Principio di sostituzione di LISKOV</vt:lpstr>
      <vt:lpstr>DIP (Dependency Inversion Principle)</vt:lpstr>
      <vt:lpstr>DIP (Dependency Inversion Principle)</vt:lpstr>
      <vt:lpstr>State</vt:lpstr>
      <vt:lpstr>Chi siamo</vt:lpstr>
      <vt:lpstr>La nostra missione</vt:lpstr>
      <vt:lpstr>Opzione grafico</vt:lpstr>
      <vt:lpstr>Opzione tabella</vt:lpstr>
      <vt:lpstr>Grazie.</vt:lpstr>
      <vt:lpstr>Personalizzare questo modello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2019-05-22T16:58:42Z</dcterms:created>
  <dcterms:modified xsi:type="dcterms:W3CDTF">2019-06-04T17:29:52Z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