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7" r:id="rId3"/>
    <p:sldId id="260" r:id="rId4"/>
    <p:sldId id="261"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1" d="100"/>
          <a:sy n="51" d="100"/>
        </p:scale>
        <p:origin x="12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8B3F2-B5F6-42B8-8C34-9242FE18EFC8}" type="datetimeFigureOut">
              <a:rPr kumimoji="1" lang="ja-JP" altLang="en-US" smtClean="0"/>
              <a:t>2025/9/30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178C6-D1C1-4D0E-8150-884FB2DD0850}" type="slidenum">
              <a:rPr kumimoji="1" lang="ja-JP" altLang="en-US" smtClean="0"/>
              <a:t>‹#›</a:t>
            </a:fld>
            <a:endParaRPr kumimoji="1" lang="ja-JP" altLang="en-US"/>
          </a:p>
        </p:txBody>
      </p:sp>
    </p:spTree>
    <p:extLst>
      <p:ext uri="{BB962C8B-B14F-4D97-AF65-F5344CB8AC3E}">
        <p14:creationId xmlns:p14="http://schemas.microsoft.com/office/powerpoint/2010/main" val="362518658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A2F96-BABC-DB02-BB39-2D2DF9E9BA1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F423389-0A71-898E-0403-27066179902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47CC4D6-9FC7-421F-5217-E97D93ED11E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DC52880-935A-02D1-E7F4-D097333459F0}"/>
              </a:ext>
            </a:extLst>
          </p:cNvPr>
          <p:cNvSpPr>
            <a:spLocks noGrp="1"/>
          </p:cNvSpPr>
          <p:nvPr>
            <p:ph type="sldNum" sz="quarter" idx="5"/>
          </p:nvPr>
        </p:nvSpPr>
        <p:spPr/>
        <p:txBody>
          <a:bodyPr/>
          <a:lstStyle/>
          <a:p>
            <a:fld id="{668178C6-D1C1-4D0E-8150-884FB2DD0850}" type="slidenum">
              <a:rPr kumimoji="1" lang="ja-JP" altLang="en-US" smtClean="0"/>
              <a:t>4</a:t>
            </a:fld>
            <a:endParaRPr kumimoji="1" lang="ja-JP" altLang="en-US"/>
          </a:p>
        </p:txBody>
      </p:sp>
    </p:spTree>
    <p:extLst>
      <p:ext uri="{BB962C8B-B14F-4D97-AF65-F5344CB8AC3E}">
        <p14:creationId xmlns:p14="http://schemas.microsoft.com/office/powerpoint/2010/main" val="462072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82BB06-E48B-8B35-57DA-6F6B2FC991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30B437A-0127-A488-5ED0-570EBD220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9000421-D957-E0CC-0331-A6014936F105}"/>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96EE49D6-4935-BF36-D360-5B1AFCA95A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6D682D-8D5C-33B5-347E-FBA69AAC9D92}"/>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3425721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ED8E0F-81F7-FE13-C332-52953D69726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CE2B39-AACC-22AD-FB9A-C50B8E48DC9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37A27B-9108-1428-5236-C505AC05A307}"/>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6B9C6231-10EE-147F-B5AB-771DD396FA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9DC766-6012-E2AA-8E44-C0CFE5CB5459}"/>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328070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FB737A1-D44C-4F22-ED3E-C2276418A4C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18A3A9C-B2C8-438A-E3DD-36149023B56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38D18F-625D-C005-9F35-8C5477BE14DC}"/>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99A4276E-CEEE-A837-C370-B7051841EC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815B2E-0626-F1C5-BB9F-995766DB695B}"/>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263167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6DD55-E9F1-91D8-D408-E1EE1F5136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750EB4-ADE9-1D84-2AEB-1EA986D86D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997BC2-C3C3-CEDF-50E8-4B377A7537EA}"/>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1B68E396-3978-9489-3AC9-29082CB37B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08F195-9750-5BDD-A973-A1625627862B}"/>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418770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0E7BDC-D260-6620-3EC3-C5959106513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97DADB6-E834-AF2C-0355-8D3DDAD253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9E2D24B-49D1-13B6-BD05-15190317067E}"/>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7A4DEC70-BED5-EA3D-83D2-D7694508E1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7B57EA-456B-223D-6C37-81A85A99BB95}"/>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1518784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5B295-0450-60BC-646B-B50B0C131A5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3D61F2-585B-C904-EC5C-10FD5ADC16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F1E60B-0454-4E01-63A8-45FEF5C0F5B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D5CAB2-126B-D9C3-5535-339E3483F6AA}"/>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1955C255-1BD8-BEEF-46E7-E433C3C427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DBB54A-6BD3-EFD2-EC71-33A12C5175E1}"/>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77920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848EA4-775B-A898-8BCC-CD3D32BAD73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2493A1-17DB-9130-52E2-54A36C828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524DB4A-18A9-ED45-C5E2-F8E6A52B723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97634C-00DD-AA63-911C-51900157F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139BE8-CD34-5DAB-5EE4-9D76FD7C719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FDFFCB0-0B08-B4BE-81F7-EF644827E52E}"/>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8" name="フッター プレースホルダー 7">
            <a:extLst>
              <a:ext uri="{FF2B5EF4-FFF2-40B4-BE49-F238E27FC236}">
                <a16:creationId xmlns:a16="http://schemas.microsoft.com/office/drawing/2014/main" id="{47305F36-E8E5-1A98-B6E5-EF1D33DAF3E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1504498-617B-0EB9-2749-E1224C25A9FF}"/>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245583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02A4F5-C6A7-BEF5-C758-4966EB6B2D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E50946-C844-35EE-4947-268163429B34}"/>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4" name="フッター プレースホルダー 3">
            <a:extLst>
              <a:ext uri="{FF2B5EF4-FFF2-40B4-BE49-F238E27FC236}">
                <a16:creationId xmlns:a16="http://schemas.microsoft.com/office/drawing/2014/main" id="{79321CB6-6CCB-355C-E76B-B1D2A7A8EF6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C9EBF7-DA0A-D40C-DBEF-0CCC7B7D6767}"/>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266144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D199403-9B7C-1035-B799-211EB32A6BD2}"/>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3" name="フッター プレースホルダー 2">
            <a:extLst>
              <a:ext uri="{FF2B5EF4-FFF2-40B4-BE49-F238E27FC236}">
                <a16:creationId xmlns:a16="http://schemas.microsoft.com/office/drawing/2014/main" id="{5CDEFF46-A099-0A27-DFB5-F151827C4D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4DFF1A-4DC2-A441-6F0A-8C3CD8FD6397}"/>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374097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464B5-ADBC-BB45-63C1-63FF73A375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4073DB-CD6F-A48A-2C29-DDBE51D4B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FE6F00D-10C8-5D5A-482C-9B44C567B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2B744C-4892-E731-0840-3A34F18C6947}"/>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3581AD46-404D-89E8-6F45-60F4571113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50A3D3-EB31-C902-492C-4193DDB9EBB3}"/>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216712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7D174E-0E41-74D5-6066-95C23876B4D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6BE0892-56E4-46AB-B21D-1A556C641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C0081A0-E73D-C257-D01A-66800739D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85FF490-F386-3EE0-1A8B-B33B63604624}"/>
              </a:ext>
            </a:extLst>
          </p:cNvPr>
          <p:cNvSpPr>
            <a:spLocks noGrp="1"/>
          </p:cNvSpPr>
          <p:nvPr>
            <p:ph type="dt" sz="half" idx="10"/>
          </p:nvPr>
        </p:nvSpPr>
        <p:spPr/>
        <p:txBody>
          <a:bodyPr/>
          <a:lstStyle/>
          <a:p>
            <a:fld id="{CBB96482-0E15-4AEF-9A39-3B8C1B35673A}" type="datetimeFigureOut">
              <a:rPr kumimoji="1" lang="ja-JP" altLang="en-US" smtClean="0"/>
              <a:t>2025/9/30</a:t>
            </a:fld>
            <a:endParaRPr kumimoji="1" lang="ja-JP" altLang="en-US"/>
          </a:p>
        </p:txBody>
      </p:sp>
      <p:sp>
        <p:nvSpPr>
          <p:cNvPr id="6" name="フッター プレースホルダー 5">
            <a:extLst>
              <a:ext uri="{FF2B5EF4-FFF2-40B4-BE49-F238E27FC236}">
                <a16:creationId xmlns:a16="http://schemas.microsoft.com/office/drawing/2014/main" id="{2F3B5A08-939A-6349-5BC3-0094970036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882B08-574B-01F8-D27B-6781A0F099F8}"/>
              </a:ext>
            </a:extLst>
          </p:cNvPr>
          <p:cNvSpPr>
            <a:spLocks noGrp="1"/>
          </p:cNvSpPr>
          <p:nvPr>
            <p:ph type="sldNum" sz="quarter" idx="12"/>
          </p:nvPr>
        </p:nvSpPr>
        <p:spPr/>
        <p:txBody>
          <a:body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32621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07CEB0-C082-AFAC-B8A8-4C81DEA9C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D00FF8-42F1-1682-EC41-A73ECBB06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96A9D4-4D77-FA4C-02B7-8C78AEF998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B96482-0E15-4AEF-9A39-3B8C1B35673A}" type="datetimeFigureOut">
              <a:rPr kumimoji="1" lang="ja-JP" altLang="en-US" smtClean="0"/>
              <a:t>2025/9/30</a:t>
            </a:fld>
            <a:endParaRPr kumimoji="1" lang="ja-JP" altLang="en-US"/>
          </a:p>
        </p:txBody>
      </p:sp>
      <p:sp>
        <p:nvSpPr>
          <p:cNvPr id="5" name="フッター プレースホルダー 4">
            <a:extLst>
              <a:ext uri="{FF2B5EF4-FFF2-40B4-BE49-F238E27FC236}">
                <a16:creationId xmlns:a16="http://schemas.microsoft.com/office/drawing/2014/main" id="{614638E3-28E4-FB68-1002-8BD37A7BC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E324A16-8256-1DBB-E943-F7F5DB04B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F23A1A-D8C6-4BFA-B5EC-E23E701A1E31}" type="slidenum">
              <a:rPr kumimoji="1" lang="ja-JP" altLang="en-US" smtClean="0"/>
              <a:t>‹#›</a:t>
            </a:fld>
            <a:endParaRPr kumimoji="1" lang="ja-JP" altLang="en-US"/>
          </a:p>
        </p:txBody>
      </p:sp>
    </p:spTree>
    <p:extLst>
      <p:ext uri="{BB962C8B-B14F-4D97-AF65-F5344CB8AC3E}">
        <p14:creationId xmlns:p14="http://schemas.microsoft.com/office/powerpoint/2010/main" val="371799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B34B-98D6-83AA-7535-547D0658AB38}"/>
            </a:ext>
          </a:extLst>
        </p:cNvPr>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BBA3CFAA-E19E-23EA-D148-8B949B677370}"/>
              </a:ext>
            </a:extLst>
          </p:cNvPr>
          <p:cNvGraphicFramePr>
            <a:graphicFrameLocks noGrp="1"/>
          </p:cNvGraphicFramePr>
          <p:nvPr>
            <p:extLst>
              <p:ext uri="{D42A27DB-BD31-4B8C-83A1-F6EECF244321}">
                <p14:modId xmlns:p14="http://schemas.microsoft.com/office/powerpoint/2010/main" val="1374759531"/>
              </p:ext>
            </p:extLst>
          </p:nvPr>
        </p:nvGraphicFramePr>
        <p:xfrm>
          <a:off x="258872" y="616417"/>
          <a:ext cx="11674255" cy="5279109"/>
        </p:xfrm>
        <a:graphic>
          <a:graphicData uri="http://schemas.openxmlformats.org/drawingml/2006/table">
            <a:tbl>
              <a:tblPr bandRow="1">
                <a:tableStyleId>{5940675A-B579-460E-94D1-54222C63F5DA}</a:tableStyleId>
              </a:tblPr>
              <a:tblGrid>
                <a:gridCol w="1527398">
                  <a:extLst>
                    <a:ext uri="{9D8B030D-6E8A-4147-A177-3AD203B41FA5}">
                      <a16:colId xmlns:a16="http://schemas.microsoft.com/office/drawing/2014/main" val="2799045995"/>
                    </a:ext>
                  </a:extLst>
                </a:gridCol>
                <a:gridCol w="5203253">
                  <a:extLst>
                    <a:ext uri="{9D8B030D-6E8A-4147-A177-3AD203B41FA5}">
                      <a16:colId xmlns:a16="http://schemas.microsoft.com/office/drawing/2014/main" val="994201579"/>
                    </a:ext>
                  </a:extLst>
                </a:gridCol>
                <a:gridCol w="4943604">
                  <a:extLst>
                    <a:ext uri="{9D8B030D-6E8A-4147-A177-3AD203B41FA5}">
                      <a16:colId xmlns:a16="http://schemas.microsoft.com/office/drawing/2014/main" val="3763155424"/>
                    </a:ext>
                  </a:extLst>
                </a:gridCol>
              </a:tblGrid>
              <a:tr h="357595">
                <a:tc>
                  <a:txBody>
                    <a:bodyPr/>
                    <a:lstStyle/>
                    <a:p>
                      <a:pPr algn="ctr">
                        <a:lnSpc>
                          <a:spcPct val="107000"/>
                        </a:lnSpc>
                        <a:spcAft>
                          <a:spcPts val="800"/>
                        </a:spcAft>
                        <a:buNone/>
                      </a:pPr>
                      <a:r>
                        <a:rPr lang="ja-JP" sz="1600" dirty="0">
                          <a:effectLst/>
                          <a:latin typeface="Meiryo UI" panose="020B0604030504040204" pitchFamily="50" charset="-128"/>
                          <a:ea typeface="Meiryo UI" panose="020B0604030504040204" pitchFamily="50" charset="-128"/>
                        </a:rPr>
                        <a:t>Attribute's name</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nchor="b"/>
                </a:tc>
                <a:tc>
                  <a:txBody>
                    <a:bodyPr/>
                    <a:lstStyle/>
                    <a:p>
                      <a:pPr algn="ctr">
                        <a:lnSpc>
                          <a:spcPct val="107000"/>
                        </a:lnSpc>
                        <a:spcAft>
                          <a:spcPts val="800"/>
                        </a:spcAft>
                        <a:buNone/>
                      </a:pPr>
                      <a:r>
                        <a:rPr lang="ja-JP" sz="1600" dirty="0">
                          <a:effectLst/>
                          <a:latin typeface="Meiryo UI" panose="020B0604030504040204" pitchFamily="50" charset="-128"/>
                          <a:ea typeface="Meiryo UI" panose="020B0604030504040204" pitchFamily="50" charset="-128"/>
                        </a:rPr>
                        <a:t>Definition</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nchor="ctr"/>
                </a:tc>
                <a:tc>
                  <a:txBody>
                    <a:bodyPr/>
                    <a:lstStyle/>
                    <a:p>
                      <a:pPr algn="ctr">
                        <a:lnSpc>
                          <a:spcPct val="107000"/>
                        </a:lnSpc>
                        <a:spcAft>
                          <a:spcPts val="800"/>
                        </a:spcAft>
                        <a:buNone/>
                      </a:pPr>
                      <a:r>
                        <a:rPr lang="ja-JP" sz="1600" dirty="0">
                          <a:effectLst/>
                          <a:latin typeface="Meiryo UI" panose="020B0604030504040204" pitchFamily="50" charset="-128"/>
                          <a:ea typeface="Meiryo UI" panose="020B0604030504040204" pitchFamily="50" charset="-128"/>
                        </a:rPr>
                        <a:t>Key actions</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nchor="ctr"/>
                </a:tc>
                <a:extLst>
                  <a:ext uri="{0D108BD9-81ED-4DB2-BD59-A6C34878D82A}">
                    <a16:rowId xmlns:a16="http://schemas.microsoft.com/office/drawing/2014/main" val="1377150693"/>
                  </a:ext>
                </a:extLst>
              </a:tr>
              <a:tr h="897855">
                <a:tc>
                  <a:txBody>
                    <a:bodyPr/>
                    <a:lstStyle/>
                    <a:p>
                      <a:pPr algn="l">
                        <a:lnSpc>
                          <a:spcPct val="107000"/>
                        </a:lnSpc>
                        <a:spcAft>
                          <a:spcPts val="800"/>
                        </a:spcAft>
                        <a:buNone/>
                      </a:pPr>
                      <a:r>
                        <a:rPr lang="ja-JP" sz="1600" dirty="0">
                          <a:effectLst/>
                          <a:latin typeface="Meiryo UI" panose="020B0604030504040204" pitchFamily="50" charset="-128"/>
                          <a:ea typeface="Meiryo UI" panose="020B0604030504040204" pitchFamily="50" charset="-128"/>
                        </a:rPr>
                        <a:t>A1. Recognize mathematical structures and patterns</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tc>
                  <a:txBody>
                    <a:bodyPr/>
                    <a:lstStyle/>
                    <a:p>
                      <a:pPr algn="just">
                        <a:lnSpc>
                          <a:spcPct val="100000"/>
                        </a:lnSpc>
                        <a:spcAft>
                          <a:spcPts val="800"/>
                        </a:spcAft>
                        <a:buNone/>
                      </a:pPr>
                      <a:r>
                        <a:rPr lang="en-US" altLang="ja-JP" sz="1600" dirty="0">
                          <a:effectLst/>
                          <a:latin typeface="Meiryo UI" panose="020B0604030504040204" pitchFamily="50" charset="-128"/>
                          <a:ea typeface="Meiryo UI" panose="020B0604030504040204" pitchFamily="50" charset="-128"/>
                        </a:rPr>
                        <a:t>Students can identify numerical properties, patterns, and structures. This includes recognizing patterns, logical organization, or trends, and making connections across various representations (such as tables, graphs, or expressions) to support conclusions.</a:t>
                      </a:r>
                    </a:p>
                    <a:p>
                      <a:pPr algn="just">
                        <a:lnSpc>
                          <a:spcPct val="100000"/>
                        </a:lnSpc>
                        <a:spcAft>
                          <a:spcPts val="800"/>
                        </a:spcAft>
                        <a:buNone/>
                      </a:pP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tc>
                  <a:txBody>
                    <a:bodyPr/>
                    <a:lstStyle/>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Identifies numerical patterns</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Relates quantities</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Identifies numerical information within tables and graphs.</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Recognizes structure or order in numerical arrangements.</a:t>
                      </a:r>
                    </a:p>
                    <a:p>
                      <a:pPr marL="228600" lvl="0" indent="-228600" algn="l">
                        <a:lnSpc>
                          <a:spcPct val="100000"/>
                        </a:lnSpc>
                        <a:spcAft>
                          <a:spcPts val="0"/>
                        </a:spcAft>
                        <a:buFont typeface="+mj-lt"/>
                        <a:buAutoNum type="arabicPeriod"/>
                      </a:pP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extLst>
                  <a:ext uri="{0D108BD9-81ED-4DB2-BD59-A6C34878D82A}">
                    <a16:rowId xmlns:a16="http://schemas.microsoft.com/office/drawing/2014/main" val="1301114833"/>
                  </a:ext>
                </a:extLst>
              </a:tr>
              <a:tr h="1192585">
                <a:tc>
                  <a:txBody>
                    <a:bodyPr/>
                    <a:lstStyle/>
                    <a:p>
                      <a:pPr algn="l">
                        <a:lnSpc>
                          <a:spcPct val="107000"/>
                        </a:lnSpc>
                        <a:spcAft>
                          <a:spcPts val="800"/>
                        </a:spcAft>
                        <a:buNone/>
                      </a:pPr>
                      <a:r>
                        <a:rPr lang="ja-JP" sz="1600" dirty="0">
                          <a:effectLst/>
                          <a:latin typeface="Meiryo UI" panose="020B0604030504040204" pitchFamily="50" charset="-128"/>
                          <a:ea typeface="Meiryo UI" panose="020B0604030504040204" pitchFamily="50" charset="-128"/>
                        </a:rPr>
                        <a:t>A2. Perform procedures</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tc>
                  <a:txBody>
                    <a:bodyPr/>
                    <a:lstStyle/>
                    <a:p>
                      <a:pPr algn="just">
                        <a:lnSpc>
                          <a:spcPct val="100000"/>
                        </a:lnSpc>
                        <a:spcAft>
                          <a:spcPts val="800"/>
                        </a:spcAft>
                        <a:buNone/>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This consists of the ability to use algorithms, rules, or known mathematical formulas to solve exercises or problems. This process requires the student to correctly perform operations such as addition, subtraction, multiplication, division, measurement, unit conversion, or equation solving, without needing to justify the chosen procedure. For example, calculating the area of a rectangle using the corresponding formula.</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tc>
                  <a:txBody>
                    <a:bodyPr/>
                    <a:lstStyle/>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Correctly performs algorithms for addition, subtraction, multiplication, or division.</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Uses known formulas (area, perimeter, unit conversion, etc.).</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Calculates with fractions, decimals, percentages, or ratios.</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Solves equations or equalities using known steps.</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Makes operational estimations systematically.</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rPr>
                        <a:t>Follows step-by-step instructions to solve an exercise.</a:t>
                      </a:r>
                    </a:p>
                    <a:p>
                      <a:pPr marL="228600" lvl="0" indent="-228600" algn="l">
                        <a:lnSpc>
                          <a:spcPct val="100000"/>
                        </a:lnSpc>
                        <a:spcAft>
                          <a:spcPts val="0"/>
                        </a:spcAft>
                        <a:buFont typeface="+mj-lt"/>
                        <a:buAutoNum type="arabicPeriod"/>
                      </a:pP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extLst>
                  <a:ext uri="{0D108BD9-81ED-4DB2-BD59-A6C34878D82A}">
                    <a16:rowId xmlns:a16="http://schemas.microsoft.com/office/drawing/2014/main" val="2872748857"/>
                  </a:ext>
                </a:extLst>
              </a:tr>
            </a:tbl>
          </a:graphicData>
        </a:graphic>
      </p:graphicFrame>
      <p:sp>
        <p:nvSpPr>
          <p:cNvPr id="2" name="テキスト ボックス 1">
            <a:extLst>
              <a:ext uri="{FF2B5EF4-FFF2-40B4-BE49-F238E27FC236}">
                <a16:creationId xmlns:a16="http://schemas.microsoft.com/office/drawing/2014/main" id="{0F01BA64-5F07-E85D-2325-AE876607F6AE}"/>
              </a:ext>
            </a:extLst>
          </p:cNvPr>
          <p:cNvSpPr txBox="1"/>
          <p:nvPr/>
        </p:nvSpPr>
        <p:spPr>
          <a:xfrm>
            <a:off x="366386" y="212547"/>
            <a:ext cx="6093912" cy="369332"/>
          </a:xfrm>
          <a:prstGeom prst="rect">
            <a:avLst/>
          </a:prstGeom>
          <a:noFill/>
        </p:spPr>
        <p:txBody>
          <a:bodyPr wrap="square">
            <a:spAutoFit/>
          </a:bodyPr>
          <a:lstStyle/>
          <a:p>
            <a:r>
              <a:rPr lang="en-US" altLang="ja-JP" dirty="0">
                <a:latin typeface="Meiryo UI" panose="020B0604030504040204" pitchFamily="50" charset="-128"/>
                <a:ea typeface="Meiryo UI" panose="020B0604030504040204" pitchFamily="50" charset="-128"/>
              </a:rPr>
              <a:t>Revised definitions of attributes (2025.9.12)</a:t>
            </a:r>
            <a:endParaRPr lang="ja-JP" altLang="en-US" dirty="0"/>
          </a:p>
        </p:txBody>
      </p:sp>
    </p:spTree>
    <p:extLst>
      <p:ext uri="{BB962C8B-B14F-4D97-AF65-F5344CB8AC3E}">
        <p14:creationId xmlns:p14="http://schemas.microsoft.com/office/powerpoint/2010/main" val="59295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FFD994D1-C9D3-7D93-64F4-BE12F41DFB81}"/>
              </a:ext>
            </a:extLst>
          </p:cNvPr>
          <p:cNvGraphicFramePr>
            <a:graphicFrameLocks noGrp="1"/>
          </p:cNvGraphicFramePr>
          <p:nvPr>
            <p:extLst>
              <p:ext uri="{D42A27DB-BD31-4B8C-83A1-F6EECF244321}">
                <p14:modId xmlns:p14="http://schemas.microsoft.com/office/powerpoint/2010/main" val="523253734"/>
              </p:ext>
            </p:extLst>
          </p:nvPr>
        </p:nvGraphicFramePr>
        <p:xfrm>
          <a:off x="258872" y="531359"/>
          <a:ext cx="11674255" cy="5665189"/>
        </p:xfrm>
        <a:graphic>
          <a:graphicData uri="http://schemas.openxmlformats.org/drawingml/2006/table">
            <a:tbl>
              <a:tblPr bandRow="1">
                <a:tableStyleId>{5940675A-B579-460E-94D1-54222C63F5DA}</a:tableStyleId>
              </a:tblPr>
              <a:tblGrid>
                <a:gridCol w="1612458">
                  <a:extLst>
                    <a:ext uri="{9D8B030D-6E8A-4147-A177-3AD203B41FA5}">
                      <a16:colId xmlns:a16="http://schemas.microsoft.com/office/drawing/2014/main" val="2799045995"/>
                    </a:ext>
                  </a:extLst>
                </a:gridCol>
                <a:gridCol w="5118193">
                  <a:extLst>
                    <a:ext uri="{9D8B030D-6E8A-4147-A177-3AD203B41FA5}">
                      <a16:colId xmlns:a16="http://schemas.microsoft.com/office/drawing/2014/main" val="994201579"/>
                    </a:ext>
                  </a:extLst>
                </a:gridCol>
                <a:gridCol w="4943604">
                  <a:extLst>
                    <a:ext uri="{9D8B030D-6E8A-4147-A177-3AD203B41FA5}">
                      <a16:colId xmlns:a16="http://schemas.microsoft.com/office/drawing/2014/main" val="3763155424"/>
                    </a:ext>
                  </a:extLst>
                </a:gridCol>
              </a:tblGrid>
              <a:tr h="357595">
                <a:tc>
                  <a:txBody>
                    <a:bodyPr/>
                    <a:lstStyle/>
                    <a:p>
                      <a:pPr algn="ctr">
                        <a:lnSpc>
                          <a:spcPct val="107000"/>
                        </a:lnSpc>
                        <a:spcAft>
                          <a:spcPts val="800"/>
                        </a:spcAft>
                        <a:buNone/>
                      </a:pPr>
                      <a:r>
                        <a:rPr lang="ja-JP" sz="1600" dirty="0">
                          <a:effectLst/>
                          <a:latin typeface="Meiryo UI" panose="020B0604030504040204" pitchFamily="50" charset="-128"/>
                          <a:ea typeface="Meiryo UI" panose="020B0604030504040204" pitchFamily="50" charset="-128"/>
                        </a:rPr>
                        <a:t>Attribute's name</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nchor="b"/>
                </a:tc>
                <a:tc>
                  <a:txBody>
                    <a:bodyPr/>
                    <a:lstStyle/>
                    <a:p>
                      <a:pPr algn="ctr">
                        <a:lnSpc>
                          <a:spcPct val="107000"/>
                        </a:lnSpc>
                        <a:spcAft>
                          <a:spcPts val="800"/>
                        </a:spcAft>
                        <a:buNone/>
                      </a:pPr>
                      <a:r>
                        <a:rPr lang="ja-JP" sz="1600" dirty="0">
                          <a:effectLst/>
                          <a:latin typeface="Meiryo UI" panose="020B0604030504040204" pitchFamily="50" charset="-128"/>
                          <a:ea typeface="Meiryo UI" panose="020B0604030504040204" pitchFamily="50" charset="-128"/>
                        </a:rPr>
                        <a:t>Definition</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nchor="ctr"/>
                </a:tc>
                <a:tc>
                  <a:txBody>
                    <a:bodyPr/>
                    <a:lstStyle/>
                    <a:p>
                      <a:pPr algn="ctr">
                        <a:lnSpc>
                          <a:spcPct val="107000"/>
                        </a:lnSpc>
                        <a:spcAft>
                          <a:spcPts val="800"/>
                        </a:spcAft>
                        <a:buNone/>
                      </a:pPr>
                      <a:r>
                        <a:rPr lang="ja-JP" sz="1600" dirty="0">
                          <a:effectLst/>
                          <a:latin typeface="Meiryo UI" panose="020B0604030504040204" pitchFamily="50" charset="-128"/>
                          <a:ea typeface="Meiryo UI" panose="020B0604030504040204" pitchFamily="50" charset="-128"/>
                        </a:rPr>
                        <a:t>Key actions</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nchor="ctr"/>
                </a:tc>
                <a:extLst>
                  <a:ext uri="{0D108BD9-81ED-4DB2-BD59-A6C34878D82A}">
                    <a16:rowId xmlns:a16="http://schemas.microsoft.com/office/drawing/2014/main" val="1377150693"/>
                  </a:ext>
                </a:extLst>
              </a:tr>
              <a:tr h="1438116">
                <a:tc>
                  <a:txBody>
                    <a:bodyPr/>
                    <a:lstStyle/>
                    <a:p>
                      <a:pPr algn="l">
                        <a:lnSpc>
                          <a:spcPct val="107000"/>
                        </a:lnSpc>
                        <a:spcAft>
                          <a:spcPts val="800"/>
                        </a:spcAft>
                        <a:buNone/>
                      </a:pPr>
                      <a:r>
                        <a:rPr lang="ja-JP" sz="1600" dirty="0">
                          <a:effectLst/>
                          <a:latin typeface="Meiryo UI" panose="020B0604030504040204" pitchFamily="50" charset="-128"/>
                          <a:ea typeface="Meiryo UI" panose="020B0604030504040204" pitchFamily="50" charset="-128"/>
                        </a:rPr>
                        <a:t>A3. Formulate mathematical representations</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tc>
                  <a:txBody>
                    <a:bodyPr/>
                    <a:lstStyle/>
                    <a:p>
                      <a:pPr algn="just">
                        <a:lnSpc>
                          <a:spcPct val="100000"/>
                        </a:lnSpc>
                        <a:spcAft>
                          <a:spcPts val="800"/>
                        </a:spcAft>
                        <a:buNone/>
                      </a:pPr>
                      <a:r>
                        <a:rPr lang="en-US" altLang="ja-JP" sz="1600" dirty="0">
                          <a:effectLst/>
                          <a:latin typeface="Meiryo UI" panose="020B0604030504040204" pitchFamily="50" charset="-128"/>
                          <a:ea typeface="Meiryo UI" panose="020B0604030504040204" pitchFamily="50" charset="-128"/>
                        </a:rPr>
                        <a:t>This attribute refers to the ability to understand a real-life or verbal situation and express it using mathematics. Students identify important information, relate it to mathematical ideas, and choose how to represent it — using numbers, symbols, diagrams, or operations. It includes translating information from one form to another (like from text to an equation or from a graph to a fraction), writing down the correct operations, and recognizing relationships between quantities (such as double, half, or more than).</a:t>
                      </a:r>
                    </a:p>
                  </a:txBody>
                  <a:tcPr marL="11899" marR="11899" marT="7933" marB="7933"/>
                </a:tc>
                <a:tc>
                  <a:txBody>
                    <a:bodyPr/>
                    <a:lstStyle/>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Represents the meaning of the interpretation of a situation with numbers or graphics.</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Translates information from one format to another (text to operation, graph to fraction, etc.).</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Writes down the mathematical operation required from the context.</a:t>
                      </a:r>
                    </a:p>
                    <a:p>
                      <a:pPr marL="228600" lvl="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Poses relationships between quantities (e.g., double, half, more than) or mathematical expressions.</a:t>
                      </a:r>
                    </a:p>
                    <a:p>
                      <a:pPr marL="228600" lvl="0" indent="-228600" algn="l">
                        <a:lnSpc>
                          <a:spcPct val="100000"/>
                        </a:lnSpc>
                        <a:spcAft>
                          <a:spcPts val="0"/>
                        </a:spcAft>
                        <a:buFont typeface="+mj-lt"/>
                        <a:buAutoNum type="arabicPeriod"/>
                      </a:pP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extLst>
                  <a:ext uri="{0D108BD9-81ED-4DB2-BD59-A6C34878D82A}">
                    <a16:rowId xmlns:a16="http://schemas.microsoft.com/office/drawing/2014/main" val="2678025932"/>
                  </a:ext>
                </a:extLst>
              </a:tr>
              <a:tr h="1529153">
                <a:tc>
                  <a:txBody>
                    <a:bodyPr/>
                    <a:lstStyle/>
                    <a:p>
                      <a:pPr algn="l">
                        <a:lnSpc>
                          <a:spcPct val="107000"/>
                        </a:lnSpc>
                        <a:spcAft>
                          <a:spcPts val="800"/>
                        </a:spcAft>
                        <a:buNone/>
                      </a:pPr>
                      <a:r>
                        <a:rPr lang="ja-JP" sz="1600" dirty="0">
                          <a:effectLst/>
                          <a:latin typeface="Meiryo UI" panose="020B0604030504040204" pitchFamily="50" charset="-128"/>
                          <a:ea typeface="Meiryo UI" panose="020B0604030504040204" pitchFamily="50" charset="-128"/>
                        </a:rPr>
                        <a:t>A4. Apply Strategic Mathematical Reasoning</a:t>
                      </a: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tc>
                  <a:txBody>
                    <a:bodyPr/>
                    <a:lstStyle/>
                    <a:p>
                      <a:pPr algn="just">
                        <a:lnSpc>
                          <a:spcPct val="100000"/>
                        </a:lnSpc>
                        <a:spcAft>
                          <a:spcPts val="800"/>
                        </a:spcAft>
                        <a:buNone/>
                      </a:pPr>
                      <a:r>
                        <a:rPr lang="en-US" altLang="ja-JP" sz="1600" dirty="0">
                          <a:effectLst/>
                          <a:latin typeface="Meiryo UI" panose="020B0604030504040204" pitchFamily="50" charset="-128"/>
                          <a:ea typeface="Meiryo UI" panose="020B0604030504040204" pitchFamily="50" charset="-128"/>
                        </a:rPr>
                        <a:t>The student selects and applies appropriate strategies to solve multi-step or non-routine problems by analyzing information, using analogies, and reasoning through known structures. This includes working backwards from results, visualizing and translating between different representations (verbal, symbolic, spatial), and making strategic decisions that demonstrate understanding beyond procedural knowledge.</a:t>
                      </a:r>
                    </a:p>
                  </a:txBody>
                  <a:tcPr marL="11899" marR="11899" marT="7933" marB="7933"/>
                </a:tc>
                <a:tc>
                  <a:txBody>
                    <a:bodyPr/>
                    <a:lstStyle/>
                    <a:p>
                      <a:pPr marL="22860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Performs mathematical procedures by analogy</a:t>
                      </a:r>
                    </a:p>
                    <a:p>
                      <a:pPr marL="22860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Decides the strategy to solve a multi-step problem based on extracted information</a:t>
                      </a:r>
                    </a:p>
                    <a:p>
                      <a:pPr marL="22860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Works backwards from the solution to find missing parameters.</a:t>
                      </a:r>
                    </a:p>
                    <a:p>
                      <a:pPr marL="22860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Visualizes different representations in the plane or the space</a:t>
                      </a:r>
                    </a:p>
                    <a:p>
                      <a:pPr marL="228600" indent="-228600" algn="l">
                        <a:lnSpc>
                          <a:spcPct val="100000"/>
                        </a:lnSpc>
                        <a:spcAft>
                          <a:spcPts val="0"/>
                        </a:spcAft>
                        <a:buFont typeface="+mj-lt"/>
                        <a:buAutoNum type="arabicPeriod"/>
                      </a:pPr>
                      <a:r>
                        <a:rPr lang="en-US" altLang="ja-JP" sz="1600" dirty="0">
                          <a:effectLst/>
                          <a:latin typeface="Meiryo UI" panose="020B0604030504040204" pitchFamily="50" charset="-128"/>
                          <a:ea typeface="Meiryo UI" panose="020B0604030504040204" pitchFamily="50" charset="-128"/>
                          <a:cs typeface="Aptos" panose="020B0004020202020204" pitchFamily="34" charset="0"/>
                        </a:rPr>
                        <a:t>Applies mathematical properties or theorems to particular cases (deductive reasoning)</a:t>
                      </a:r>
                    </a:p>
                    <a:p>
                      <a:pPr marL="228600" indent="-228600" algn="l">
                        <a:lnSpc>
                          <a:spcPct val="100000"/>
                        </a:lnSpc>
                        <a:spcAft>
                          <a:spcPts val="0"/>
                        </a:spcAft>
                        <a:buFont typeface="+mj-lt"/>
                        <a:buAutoNum type="arabicPeriod"/>
                      </a:pPr>
                      <a:endParaRPr lang="ja-JP" sz="1600" dirty="0">
                        <a:effectLst/>
                        <a:latin typeface="Meiryo UI" panose="020B0604030504040204" pitchFamily="50" charset="-128"/>
                        <a:ea typeface="Meiryo UI" panose="020B0604030504040204" pitchFamily="50" charset="-128"/>
                        <a:cs typeface="Aptos" panose="020B0004020202020204" pitchFamily="34" charset="0"/>
                      </a:endParaRPr>
                    </a:p>
                  </a:txBody>
                  <a:tcPr marL="11899" marR="11899" marT="7933" marB="7933"/>
                </a:tc>
                <a:extLst>
                  <a:ext uri="{0D108BD9-81ED-4DB2-BD59-A6C34878D82A}">
                    <a16:rowId xmlns:a16="http://schemas.microsoft.com/office/drawing/2014/main" val="1356441744"/>
                  </a:ext>
                </a:extLst>
              </a:tr>
            </a:tbl>
          </a:graphicData>
        </a:graphic>
      </p:graphicFrame>
      <p:sp>
        <p:nvSpPr>
          <p:cNvPr id="6" name="テキスト ボックス 5">
            <a:extLst>
              <a:ext uri="{FF2B5EF4-FFF2-40B4-BE49-F238E27FC236}">
                <a16:creationId xmlns:a16="http://schemas.microsoft.com/office/drawing/2014/main" id="{4818EE82-6827-C233-C298-033EE3ADD9E1}"/>
              </a:ext>
            </a:extLst>
          </p:cNvPr>
          <p:cNvSpPr txBox="1"/>
          <p:nvPr/>
        </p:nvSpPr>
        <p:spPr>
          <a:xfrm>
            <a:off x="366386" y="212547"/>
            <a:ext cx="6093912" cy="369332"/>
          </a:xfrm>
          <a:prstGeom prst="rect">
            <a:avLst/>
          </a:prstGeom>
          <a:noFill/>
        </p:spPr>
        <p:txBody>
          <a:bodyPr wrap="square">
            <a:spAutoFit/>
          </a:bodyPr>
          <a:lstStyle/>
          <a:p>
            <a:r>
              <a:rPr lang="en-US" altLang="ja-JP" dirty="0">
                <a:latin typeface="Meiryo UI" panose="020B0604030504040204" pitchFamily="50" charset="-128"/>
                <a:ea typeface="Meiryo UI" panose="020B0604030504040204" pitchFamily="50" charset="-128"/>
              </a:rPr>
              <a:t>Revised definitions of attributes (2025.9.12)</a:t>
            </a:r>
            <a:endParaRPr lang="ja-JP" altLang="en-US" dirty="0"/>
          </a:p>
        </p:txBody>
      </p:sp>
    </p:spTree>
    <p:extLst>
      <p:ext uri="{BB962C8B-B14F-4D97-AF65-F5344CB8AC3E}">
        <p14:creationId xmlns:p14="http://schemas.microsoft.com/office/powerpoint/2010/main" val="132904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C34B8-6CBE-8340-F362-59EA16FB3317}"/>
            </a:ext>
          </a:extLst>
        </p:cNvPr>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3ED5DF2C-717E-F6B8-1087-B3069AF2B126}"/>
              </a:ext>
            </a:extLst>
          </p:cNvPr>
          <p:cNvGraphicFramePr>
            <a:graphicFrameLocks noGrp="1"/>
          </p:cNvGraphicFramePr>
          <p:nvPr>
            <p:extLst>
              <p:ext uri="{D42A27DB-BD31-4B8C-83A1-F6EECF244321}">
                <p14:modId xmlns:p14="http://schemas.microsoft.com/office/powerpoint/2010/main" val="2185270017"/>
              </p:ext>
            </p:extLst>
          </p:nvPr>
        </p:nvGraphicFramePr>
        <p:xfrm>
          <a:off x="466247" y="794821"/>
          <a:ext cx="7380582" cy="2595880"/>
        </p:xfrm>
        <a:graphic>
          <a:graphicData uri="http://schemas.openxmlformats.org/drawingml/2006/table">
            <a:tbl>
              <a:tblPr firstRow="1" bandRow="1">
                <a:tableStyleId>{5940675A-B579-460E-94D1-54222C63F5DA}</a:tableStyleId>
              </a:tblPr>
              <a:tblGrid>
                <a:gridCol w="1436826">
                  <a:extLst>
                    <a:ext uri="{9D8B030D-6E8A-4147-A177-3AD203B41FA5}">
                      <a16:colId xmlns:a16="http://schemas.microsoft.com/office/drawing/2014/main" val="3941639481"/>
                    </a:ext>
                  </a:extLst>
                </a:gridCol>
                <a:gridCol w="3507801">
                  <a:extLst>
                    <a:ext uri="{9D8B030D-6E8A-4147-A177-3AD203B41FA5}">
                      <a16:colId xmlns:a16="http://schemas.microsoft.com/office/drawing/2014/main" val="1999204558"/>
                    </a:ext>
                  </a:extLst>
                </a:gridCol>
                <a:gridCol w="2435955">
                  <a:extLst>
                    <a:ext uri="{9D8B030D-6E8A-4147-A177-3AD203B41FA5}">
                      <a16:colId xmlns:a16="http://schemas.microsoft.com/office/drawing/2014/main" val="183935265"/>
                    </a:ext>
                  </a:extLst>
                </a:gridCol>
              </a:tblGrid>
              <a:tr h="370840">
                <a:tc>
                  <a:txBody>
                    <a:bodyPr/>
                    <a:lstStyle/>
                    <a:p>
                      <a:pPr algn="ctr"/>
                      <a:r>
                        <a:rPr kumimoji="1" lang="en-US" altLang="ja-JP" dirty="0">
                          <a:latin typeface="Meiryo UI" panose="020B0604030504040204" pitchFamily="50" charset="-128"/>
                          <a:ea typeface="Meiryo UI" panose="020B0604030504040204" pitchFamily="50" charset="-128"/>
                        </a:rPr>
                        <a:t>Model</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RMSEA2</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Model type</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1592923"/>
                  </a:ext>
                </a:extLst>
              </a:tr>
              <a:tr h="370840">
                <a:tc>
                  <a:txBody>
                    <a:bodyPr/>
                    <a:lstStyle/>
                    <a:p>
                      <a:pPr algn="ctr"/>
                      <a:r>
                        <a:rPr kumimoji="1" lang="en-US" altLang="ja-JP" dirty="0">
                          <a:latin typeface="Meiryo UI" panose="020B0604030504040204" pitchFamily="50" charset="-128"/>
                          <a:ea typeface="Meiryo UI" panose="020B0604030504040204" pitchFamily="50" charset="-128"/>
                        </a:rPr>
                        <a:t>G-DINA</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0.0429  [0.0399, 0.0459]</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saturated</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94877272"/>
                  </a:ext>
                </a:extLst>
              </a:tr>
              <a:tr h="370840">
                <a:tc>
                  <a:txBody>
                    <a:bodyPr/>
                    <a:lstStyle/>
                    <a:p>
                      <a:pPr algn="ctr"/>
                      <a:r>
                        <a:rPr kumimoji="1" lang="en-US" altLang="ja-JP" dirty="0">
                          <a:latin typeface="Meiryo UI" panose="020B0604030504040204" pitchFamily="50" charset="-128"/>
                          <a:ea typeface="Meiryo UI" panose="020B0604030504040204" pitchFamily="50" charset="-128"/>
                        </a:rPr>
                        <a:t>DINA</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0.0507  [0.0483, 0.0531]</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non-compensatory</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53624206"/>
                  </a:ext>
                </a:extLst>
              </a:tr>
              <a:tr h="370840">
                <a:tc>
                  <a:txBody>
                    <a:bodyPr/>
                    <a:lstStyle/>
                    <a:p>
                      <a:pPr algn="ctr"/>
                      <a:r>
                        <a:rPr kumimoji="1" lang="en-US" altLang="ja-JP" dirty="0">
                          <a:latin typeface="Meiryo UI" panose="020B0604030504040204" pitchFamily="50" charset="-128"/>
                          <a:ea typeface="Meiryo UI" panose="020B0604030504040204" pitchFamily="50" charset="-128"/>
                        </a:rPr>
                        <a:t>DINO</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0.0504  [0.0480, 0.0528]</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compensatory</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7756922"/>
                  </a:ext>
                </a:extLst>
              </a:tr>
              <a:tr h="370840">
                <a:tc>
                  <a:txBody>
                    <a:bodyPr/>
                    <a:lstStyle/>
                    <a:p>
                      <a:pPr algn="ctr"/>
                      <a:r>
                        <a:rPr kumimoji="1" lang="en-US" altLang="ja-JP" dirty="0">
                          <a:latin typeface="Meiryo UI" panose="020B0604030504040204" pitchFamily="50" charset="-128"/>
                          <a:ea typeface="Meiryo UI" panose="020B0604030504040204" pitchFamily="50" charset="-128"/>
                        </a:rPr>
                        <a:t>RRUM</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0.0403  [0.0377, 0.0429]</a:t>
                      </a:r>
                      <a:endParaRPr kumimoji="1" lang="ja-JP" altLang="en-US" dirty="0">
                        <a:latin typeface="Meiryo UI" panose="020B0604030504040204" pitchFamily="50" charset="-128"/>
                        <a:ea typeface="Meiryo UI" panose="020B0604030504040204" pitchFamily="50"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50" charset="-128"/>
                          <a:ea typeface="Meiryo UI" panose="020B0604030504040204" pitchFamily="50" charset="-128"/>
                        </a:rPr>
                        <a:t>non-compensatory</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03024065"/>
                  </a:ext>
                </a:extLst>
              </a:tr>
              <a:tr h="370840">
                <a:tc>
                  <a:txBody>
                    <a:bodyPr/>
                    <a:lstStyle/>
                    <a:p>
                      <a:pPr algn="ctr"/>
                      <a:r>
                        <a:rPr kumimoji="1" lang="en-US" altLang="ja-JP" dirty="0">
                          <a:latin typeface="Meiryo UI" panose="020B0604030504040204" pitchFamily="50" charset="-128"/>
                          <a:ea typeface="Meiryo UI" panose="020B0604030504040204" pitchFamily="50" charset="-128"/>
                        </a:rPr>
                        <a:t>LLM</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0.0460 [0.0435, 0.0486]</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compensatory</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867469356"/>
                  </a:ext>
                </a:extLst>
              </a:tr>
              <a:tr h="370840">
                <a:tc>
                  <a:txBody>
                    <a:bodyPr/>
                    <a:lstStyle/>
                    <a:p>
                      <a:pPr algn="ctr"/>
                      <a:r>
                        <a:rPr kumimoji="1" lang="en-US" altLang="ja-JP" dirty="0">
                          <a:latin typeface="Meiryo UI" panose="020B0604030504040204" pitchFamily="50" charset="-128"/>
                          <a:ea typeface="Meiryo UI" panose="020B0604030504040204" pitchFamily="50" charset="-128"/>
                        </a:rPr>
                        <a:t>ACDM</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0.0459 [0.0433, 0.0485]</a:t>
                      </a:r>
                      <a:endParaRPr kumimoji="1" lang="ja-JP" altLang="en-US" dirty="0">
                        <a:latin typeface="Meiryo UI" panose="020B0604030504040204" pitchFamily="50" charset="-128"/>
                        <a:ea typeface="Meiryo UI" panose="020B0604030504040204" pitchFamily="50" charset="-128"/>
                      </a:endParaRPr>
                    </a:p>
                  </a:txBody>
                  <a:tcPr/>
                </a:tc>
                <a:tc>
                  <a:txBody>
                    <a:bodyPr/>
                    <a:lstStyle/>
                    <a:p>
                      <a:pPr algn="ctr"/>
                      <a:r>
                        <a:rPr kumimoji="1" lang="en-US" altLang="ja-JP" dirty="0">
                          <a:latin typeface="Meiryo UI" panose="020B0604030504040204" pitchFamily="50" charset="-128"/>
                          <a:ea typeface="Meiryo UI" panose="020B0604030504040204" pitchFamily="50" charset="-128"/>
                        </a:rPr>
                        <a:t>compensatory</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7992060"/>
                  </a:ext>
                </a:extLst>
              </a:tr>
            </a:tbl>
          </a:graphicData>
        </a:graphic>
      </p:graphicFrame>
      <p:sp>
        <p:nvSpPr>
          <p:cNvPr id="6" name="テキスト ボックス 5">
            <a:extLst>
              <a:ext uri="{FF2B5EF4-FFF2-40B4-BE49-F238E27FC236}">
                <a16:creationId xmlns:a16="http://schemas.microsoft.com/office/drawing/2014/main" id="{DD944F7C-138D-2D47-AAAB-1DD4ECDFBCAF}"/>
              </a:ext>
            </a:extLst>
          </p:cNvPr>
          <p:cNvSpPr txBox="1"/>
          <p:nvPr/>
        </p:nvSpPr>
        <p:spPr>
          <a:xfrm>
            <a:off x="366386" y="212547"/>
            <a:ext cx="6093912" cy="369332"/>
          </a:xfrm>
          <a:prstGeom prst="rect">
            <a:avLst/>
          </a:prstGeom>
          <a:noFill/>
        </p:spPr>
        <p:txBody>
          <a:bodyPr wrap="square">
            <a:spAutoFit/>
          </a:bodyPr>
          <a:lstStyle/>
          <a:p>
            <a:r>
              <a:rPr lang="en-US" altLang="ja-JP" dirty="0">
                <a:latin typeface="Meiryo UI" panose="020B0604030504040204" pitchFamily="50" charset="-128"/>
                <a:ea typeface="Meiryo UI" panose="020B0604030504040204" pitchFamily="50" charset="-128"/>
              </a:rPr>
              <a:t>Grade 7: End-line (Except No. 13)</a:t>
            </a:r>
            <a:endParaRPr lang="ja-JP" altLang="en-US" dirty="0"/>
          </a:p>
        </p:txBody>
      </p:sp>
      <p:sp>
        <p:nvSpPr>
          <p:cNvPr id="2" name="テキスト ボックス 1">
            <a:extLst>
              <a:ext uri="{FF2B5EF4-FFF2-40B4-BE49-F238E27FC236}">
                <a16:creationId xmlns:a16="http://schemas.microsoft.com/office/drawing/2014/main" id="{F2F57D9F-BCE3-60E6-CCF4-6B37C76D281B}"/>
              </a:ext>
            </a:extLst>
          </p:cNvPr>
          <p:cNvSpPr txBox="1"/>
          <p:nvPr/>
        </p:nvSpPr>
        <p:spPr>
          <a:xfrm>
            <a:off x="466247" y="3731775"/>
            <a:ext cx="11112609" cy="2031325"/>
          </a:xfrm>
          <a:prstGeom prst="rect">
            <a:avLst/>
          </a:prstGeom>
          <a:noFill/>
        </p:spPr>
        <p:txBody>
          <a:bodyPr wrap="square">
            <a:spAutoFit/>
          </a:bodyPr>
          <a:lstStyle/>
          <a:p>
            <a:pPr marL="285750" indent="-285750" algn="just">
              <a:buFont typeface="Arial" panose="020B0604020202020204" pitchFamily="34" charset="0"/>
              <a:buChar char="•"/>
            </a:pPr>
            <a:r>
              <a:rPr lang="en-US" altLang="ja-JP" sz="1800" dirty="0">
                <a:effectLst/>
                <a:latin typeface="Meiryo UI" panose="020B0604030504040204" pitchFamily="50" charset="-128"/>
                <a:ea typeface="Meiryo UI" panose="020B0604030504040204" pitchFamily="50" charset="-128"/>
              </a:rPr>
              <a:t>The non-compensatory model supposes that a student can correctly respond to an item when they have acquired all the attributes related to the item. </a:t>
            </a:r>
          </a:p>
          <a:p>
            <a:pPr marL="285750" indent="-285750" algn="just">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285750" indent="-285750" algn="just">
              <a:buFont typeface="Arial" panose="020B0604020202020204" pitchFamily="34" charset="0"/>
              <a:buChar char="•"/>
            </a:pPr>
            <a:r>
              <a:rPr lang="en-US" altLang="ja-JP" sz="1800" dirty="0">
                <a:effectLst/>
                <a:latin typeface="Meiryo UI" panose="020B0604030504040204" pitchFamily="50" charset="-128"/>
                <a:ea typeface="Meiryo UI" panose="020B0604030504040204" pitchFamily="50" charset="-128"/>
              </a:rPr>
              <a:t>Conversely, the compensatory model assumes that the likelihood of correctly responding to an item would increase when a student has acquired a part of the attributes related to the item. </a:t>
            </a:r>
          </a:p>
          <a:p>
            <a:pPr marL="285750" indent="-285750" algn="just">
              <a:buFont typeface="Arial" panose="020B0604020202020204" pitchFamily="34" charset="0"/>
              <a:buChar char="•"/>
            </a:pPr>
            <a:endParaRPr lang="en-US" altLang="ja-JP" dirty="0">
              <a:latin typeface="Meiryo UI" panose="020B0604030504040204" pitchFamily="50" charset="-128"/>
              <a:ea typeface="Meiryo UI" panose="020B0604030504040204" pitchFamily="50" charset="-128"/>
            </a:endParaRPr>
          </a:p>
          <a:p>
            <a:pPr marL="285750" indent="-285750" algn="just">
              <a:buFont typeface="Arial" panose="020B0604020202020204" pitchFamily="34" charset="0"/>
              <a:buChar char="•"/>
            </a:pPr>
            <a:r>
              <a:rPr lang="en-US" altLang="ja-JP" sz="1800" dirty="0">
                <a:effectLst/>
                <a:latin typeface="Meiryo UI" panose="020B0604030504040204" pitchFamily="50" charset="-128"/>
                <a:ea typeface="Meiryo UI" panose="020B0604030504040204" pitchFamily="50" charset="-128"/>
              </a:rPr>
              <a:t>The saturated model has both aspects.</a:t>
            </a:r>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2349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C0F59-5DAD-9AF2-9018-5D9C58B880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BD470E78-011B-5250-567D-AB7C7324EF79}"/>
              </a:ext>
            </a:extLst>
          </p:cNvPr>
          <p:cNvPicPr>
            <a:picLocks noChangeAspect="1"/>
          </p:cNvPicPr>
          <p:nvPr/>
        </p:nvPicPr>
        <p:blipFill>
          <a:blip r:embed="rId3"/>
          <a:stretch>
            <a:fillRect/>
          </a:stretch>
        </p:blipFill>
        <p:spPr>
          <a:xfrm>
            <a:off x="9161606" y="350332"/>
            <a:ext cx="2662963" cy="6151561"/>
          </a:xfrm>
          <a:prstGeom prst="rect">
            <a:avLst/>
          </a:prstGeom>
        </p:spPr>
      </p:pic>
      <p:graphicFrame>
        <p:nvGraphicFramePr>
          <p:cNvPr id="4" name="表 3">
            <a:extLst>
              <a:ext uri="{FF2B5EF4-FFF2-40B4-BE49-F238E27FC236}">
                <a16:creationId xmlns:a16="http://schemas.microsoft.com/office/drawing/2014/main" id="{362ECD64-EAF6-BA86-EE06-23F17BDA29A5}"/>
              </a:ext>
            </a:extLst>
          </p:cNvPr>
          <p:cNvGraphicFramePr>
            <a:graphicFrameLocks noGrp="1"/>
          </p:cNvGraphicFramePr>
          <p:nvPr>
            <p:extLst>
              <p:ext uri="{D42A27DB-BD31-4B8C-83A1-F6EECF244321}">
                <p14:modId xmlns:p14="http://schemas.microsoft.com/office/powerpoint/2010/main" val="548880683"/>
              </p:ext>
            </p:extLst>
          </p:nvPr>
        </p:nvGraphicFramePr>
        <p:xfrm>
          <a:off x="467987" y="581879"/>
          <a:ext cx="8098213" cy="5882640"/>
        </p:xfrm>
        <a:graphic>
          <a:graphicData uri="http://schemas.openxmlformats.org/drawingml/2006/table">
            <a:tbl>
              <a:tblPr firstRow="1" bandRow="1">
                <a:tableStyleId>{5940675A-B579-460E-94D1-54222C63F5DA}</a:tableStyleId>
              </a:tblPr>
              <a:tblGrid>
                <a:gridCol w="579386">
                  <a:extLst>
                    <a:ext uri="{9D8B030D-6E8A-4147-A177-3AD203B41FA5}">
                      <a16:colId xmlns:a16="http://schemas.microsoft.com/office/drawing/2014/main" val="2784345185"/>
                    </a:ext>
                  </a:extLst>
                </a:gridCol>
                <a:gridCol w="6217723">
                  <a:extLst>
                    <a:ext uri="{9D8B030D-6E8A-4147-A177-3AD203B41FA5}">
                      <a16:colId xmlns:a16="http://schemas.microsoft.com/office/drawing/2014/main" val="2116587220"/>
                    </a:ext>
                  </a:extLst>
                </a:gridCol>
                <a:gridCol w="1301104">
                  <a:extLst>
                    <a:ext uri="{9D8B030D-6E8A-4147-A177-3AD203B41FA5}">
                      <a16:colId xmlns:a16="http://schemas.microsoft.com/office/drawing/2014/main" val="1670718143"/>
                    </a:ext>
                  </a:extLst>
                </a:gridCol>
              </a:tblGrid>
              <a:tr h="267463">
                <a:tc>
                  <a:txBody>
                    <a:bodyPr/>
                    <a:lstStyle/>
                    <a:p>
                      <a:pPr algn="ctr"/>
                      <a:r>
                        <a:rPr kumimoji="1" lang="en-US" altLang="ja-JP" sz="1400" dirty="0">
                          <a:latin typeface="Meiryo UI" panose="020B0604030504040204" pitchFamily="50" charset="-128"/>
                          <a:ea typeface="Meiryo UI" panose="020B0604030504040204" pitchFamily="50" charset="-128"/>
                        </a:rPr>
                        <a:t>No.</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Item</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Correct rate</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508763258"/>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To write a negative number which corresponds to a point in the number line</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36.2%</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19205327"/>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5-(-7)</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33.4%</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03784145"/>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s-ES" altLang="ja-JP" sz="1400" dirty="0">
                          <a:latin typeface="Meiryo UI" panose="020B0604030504040204" pitchFamily="50" charset="-128"/>
                          <a:ea typeface="Meiryo UI" panose="020B0604030504040204" pitchFamily="50" charset="-128"/>
                        </a:rPr>
                        <a:t>Encuentra el mayor de los divisores comunes de 6, 8 y 10.</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12.3%</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57285980"/>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s-ES" altLang="ja-JP" sz="1400" dirty="0">
                          <a:latin typeface="Meiryo UI" panose="020B0604030504040204" pitchFamily="50" charset="-128"/>
                          <a:ea typeface="Meiryo UI" panose="020B0604030504040204" pitchFamily="50" charset="-128"/>
                        </a:rPr>
                        <a:t>Hay 5 hombres y cierto número de mujeres. Si se expresa el número de mujeres con </a:t>
                      </a:r>
                      <a:r>
                        <a:rPr kumimoji="1" lang="ja-JP" altLang="es-ES" sz="1400" dirty="0">
                          <a:latin typeface="Meiryo UI" panose="020B0604030504040204" pitchFamily="50" charset="-128"/>
                          <a:ea typeface="Meiryo UI" panose="020B0604030504040204" pitchFamily="50" charset="-128"/>
                        </a:rPr>
                        <a:t>𝑥</a:t>
                      </a:r>
                      <a:r>
                        <a:rPr kumimoji="1" lang="es-ES" altLang="ja-JP" sz="1400" dirty="0">
                          <a:latin typeface="Meiryo UI" panose="020B0604030504040204" pitchFamily="50" charset="-128"/>
                          <a:ea typeface="Meiryo UI" panose="020B0604030504040204" pitchFamily="50" charset="-128"/>
                        </a:rPr>
                        <a:t>, </a:t>
                      </a:r>
                      <a:r>
                        <a:rPr kumimoji="1" lang="es-ES" altLang="ja-JP" sz="1400" dirty="0" err="1">
                          <a:latin typeface="Meiryo UI" panose="020B0604030504040204" pitchFamily="50" charset="-128"/>
                          <a:ea typeface="Meiryo UI" panose="020B0604030504040204" pitchFamily="50" charset="-128"/>
                        </a:rPr>
                        <a:t>espresa</a:t>
                      </a:r>
                      <a:r>
                        <a:rPr kumimoji="1" lang="es-ES" altLang="ja-JP" sz="1400" dirty="0">
                          <a:latin typeface="Meiryo UI" panose="020B0604030504040204" pitchFamily="50" charset="-128"/>
                          <a:ea typeface="Meiryo UI" panose="020B0604030504040204" pitchFamily="50" charset="-128"/>
                        </a:rPr>
                        <a:t> el número total de las personas con </a:t>
                      </a:r>
                      <a:r>
                        <a:rPr kumimoji="1" lang="ja-JP" altLang="es-ES" sz="1400" dirty="0">
                          <a:latin typeface="Meiryo UI" panose="020B0604030504040204" pitchFamily="50" charset="-128"/>
                          <a:ea typeface="Meiryo UI" panose="020B0604030504040204" pitchFamily="50" charset="-128"/>
                        </a:rPr>
                        <a:t>𝑥</a:t>
                      </a:r>
                      <a:r>
                        <a:rPr kumimoji="1" lang="es-ES" altLang="ja-JP" sz="1400" dirty="0">
                          <a:latin typeface="Meiryo UI" panose="020B0604030504040204" pitchFamily="50" charset="-128"/>
                          <a:ea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5.9%</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116689304"/>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8</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(3</a:t>
                      </a:r>
                      <a:r>
                        <a:rPr kumimoji="1" lang="ja-JP" altLang="en-US" sz="1400" dirty="0">
                          <a:latin typeface="Meiryo UI" panose="020B0604030504040204" pitchFamily="50" charset="-128"/>
                          <a:ea typeface="Meiryo UI" panose="020B0604030504040204" pitchFamily="50" charset="-128"/>
                        </a:rPr>
                        <a:t>𝑥 </a:t>
                      </a:r>
                      <a:r>
                        <a:rPr kumimoji="1" lang="en-US" altLang="ja-JP" sz="1400" dirty="0">
                          <a:latin typeface="Meiryo UI" panose="020B0604030504040204" pitchFamily="50" charset="-128"/>
                          <a:ea typeface="Meiryo UI" panose="020B0604030504040204" pitchFamily="50" charset="-128"/>
                        </a:rPr>
                        <a:t>+ 1) + (</a:t>
                      </a:r>
                      <a:r>
                        <a:rPr kumimoji="1" lang="ja-JP" altLang="en-US" sz="1400" dirty="0">
                          <a:latin typeface="Meiryo UI" panose="020B0604030504040204" pitchFamily="50" charset="-128"/>
                          <a:ea typeface="Meiryo UI" panose="020B0604030504040204" pitchFamily="50" charset="-128"/>
                        </a:rPr>
                        <a:t>𝑥 </a:t>
                      </a:r>
                      <a:r>
                        <a:rPr kumimoji="1" lang="en-US" altLang="ja-JP" sz="1400" dirty="0">
                          <a:latin typeface="Meiryo UI" panose="020B0604030504040204" pitchFamily="50" charset="-128"/>
                          <a:ea typeface="Meiryo UI" panose="020B0604030504040204" pitchFamily="50" charset="-128"/>
                        </a:rPr>
                        <a:t>+ 2)</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4.1%</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11045170"/>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9</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s-ES" altLang="ja-JP" sz="1400" dirty="0">
                          <a:latin typeface="Meiryo UI" panose="020B0604030504040204" pitchFamily="50" charset="-128"/>
                          <a:ea typeface="Meiryo UI" panose="020B0604030504040204" pitchFamily="50" charset="-128"/>
                        </a:rPr>
                        <a:t>¿Qué valor tiene la expresión </a:t>
                      </a:r>
                      <a:r>
                        <a:rPr kumimoji="1" lang="ja-JP" altLang="es-ES" sz="1400" dirty="0">
                          <a:latin typeface="Meiryo UI" panose="020B0604030504040204" pitchFamily="50" charset="-128"/>
                          <a:ea typeface="Meiryo UI" panose="020B0604030504040204" pitchFamily="50" charset="-128"/>
                        </a:rPr>
                        <a:t>𝑥 </a:t>
                      </a:r>
                      <a:r>
                        <a:rPr kumimoji="1" lang="es-ES" altLang="ja-JP" sz="1400" dirty="0">
                          <a:latin typeface="Meiryo UI" panose="020B0604030504040204" pitchFamily="50" charset="-128"/>
                          <a:ea typeface="Meiryo UI" panose="020B0604030504040204" pitchFamily="50" charset="-128"/>
                        </a:rPr>
                        <a:t>+ 2 cuando </a:t>
                      </a:r>
                      <a:r>
                        <a:rPr kumimoji="1" lang="ja-JP" altLang="es-ES" sz="1400" dirty="0">
                          <a:latin typeface="Meiryo UI" panose="020B0604030504040204" pitchFamily="50" charset="-128"/>
                          <a:ea typeface="Meiryo UI" panose="020B0604030504040204" pitchFamily="50" charset="-128"/>
                        </a:rPr>
                        <a:t>𝑥 </a:t>
                      </a:r>
                      <a:r>
                        <a:rPr kumimoji="1" lang="es-ES" altLang="ja-JP" sz="1400" dirty="0">
                          <a:latin typeface="Meiryo UI" panose="020B0604030504040204" pitchFamily="50" charset="-128"/>
                          <a:ea typeface="Meiryo UI" panose="020B0604030504040204" pitchFamily="50" charset="-128"/>
                        </a:rPr>
                        <a:t>= 3.</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17.3%</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699203505"/>
                  </a:ext>
                </a:extLst>
              </a:tr>
              <a:tr h="454687">
                <a:tc>
                  <a:txBody>
                    <a:bodyPr/>
                    <a:lstStyle/>
                    <a:p>
                      <a:pPr algn="ctr"/>
                      <a:r>
                        <a:rPr kumimoji="1" lang="en-US" altLang="ja-JP" sz="1400" dirty="0">
                          <a:latin typeface="Meiryo UI" panose="020B0604030504040204" pitchFamily="50" charset="-128"/>
                          <a:ea typeface="Meiryo UI" panose="020B0604030504040204" pitchFamily="50" charset="-128"/>
                        </a:rPr>
                        <a:t>14</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To fill a blank in the table which shows the relation between the number of units and the total price knowing the unit price</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45.0%</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09660618"/>
                  </a:ext>
                </a:extLst>
              </a:tr>
              <a:tr h="454687">
                <a:tc>
                  <a:txBody>
                    <a:bodyPr/>
                    <a:lstStyle/>
                    <a:p>
                      <a:pPr algn="ctr"/>
                      <a:r>
                        <a:rPr kumimoji="1" lang="en-US" altLang="ja-JP" sz="1400" dirty="0">
                          <a:latin typeface="Meiryo UI" panose="020B0604030504040204" pitchFamily="50" charset="-128"/>
                          <a:ea typeface="Meiryo UI" panose="020B0604030504040204" pitchFamily="50" charset="-128"/>
                        </a:rPr>
                        <a:t>15</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To fill a blank in the table which shows the relation between the length of base and height of rectangles of the same area</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33.5%</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3852186"/>
                  </a:ext>
                </a:extLst>
              </a:tr>
              <a:tr h="454687">
                <a:tc>
                  <a:txBody>
                    <a:bodyPr/>
                    <a:lstStyle/>
                    <a:p>
                      <a:pPr algn="ctr"/>
                      <a:r>
                        <a:rPr kumimoji="1" lang="en-US" altLang="ja-JP" sz="1400" dirty="0">
                          <a:latin typeface="Meiryo UI" panose="020B0604030504040204" pitchFamily="50" charset="-128"/>
                          <a:ea typeface="Meiryo UI" panose="020B0604030504040204" pitchFamily="50" charset="-128"/>
                        </a:rPr>
                        <a:t>16</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Given the graph of proportion, to find the coefficient of the variable in the equation</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4.5%</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26748165"/>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17</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To find the total number knowing the proportion and the number of one part in a pie chart </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16.5%</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36365091"/>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19</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When two circles have two points in common, to find the angle formed by the line which connects the centers and the line which connects the common points</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11.0%</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8223094"/>
                  </a:ext>
                </a:extLst>
              </a:tr>
              <a:tr h="267463">
                <a:tc>
                  <a:txBody>
                    <a:bodyPr/>
                    <a:lstStyle/>
                    <a:p>
                      <a:pPr algn="ctr"/>
                      <a:r>
                        <a:rPr kumimoji="1" lang="en-US" altLang="ja-JP" sz="1400" dirty="0">
                          <a:latin typeface="Meiryo UI" panose="020B0604030504040204" pitchFamily="50" charset="-128"/>
                          <a:ea typeface="Meiryo UI" panose="020B0604030504040204" pitchFamily="50" charset="-128"/>
                        </a:rPr>
                        <a:t>20</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just"/>
                      <a:r>
                        <a:rPr kumimoji="1" lang="en-US" altLang="ja-JP" sz="1400" dirty="0">
                          <a:latin typeface="Meiryo UI" panose="020B0604030504040204" pitchFamily="50" charset="-128"/>
                          <a:ea typeface="Meiryo UI" panose="020B0604030504040204" pitchFamily="50" charset="-128"/>
                        </a:rPr>
                        <a:t>To find the number of the lateral face of a prism whose base is rectangle</a:t>
                      </a:r>
                      <a:endParaRPr kumimoji="1" lang="ja-JP" altLang="en-US" sz="1400" dirty="0">
                        <a:latin typeface="Meiryo UI" panose="020B0604030504040204" pitchFamily="50" charset="-128"/>
                        <a:ea typeface="Meiryo UI" panose="020B0604030504040204" pitchFamily="50" charset="-128"/>
                      </a:endParaRPr>
                    </a:p>
                  </a:txBody>
                  <a:tcPr/>
                </a:tc>
                <a:tc>
                  <a:txBody>
                    <a:bodyPr/>
                    <a:lstStyle/>
                    <a:p>
                      <a:pPr algn="ctr"/>
                      <a:r>
                        <a:rPr kumimoji="1" lang="en-US" altLang="ja-JP" sz="1400" dirty="0">
                          <a:latin typeface="Meiryo UI" panose="020B0604030504040204" pitchFamily="50" charset="-128"/>
                          <a:ea typeface="Meiryo UI" panose="020B0604030504040204" pitchFamily="50" charset="-128"/>
                        </a:rPr>
                        <a:t>14.3%</a:t>
                      </a:r>
                      <a:endParaRPr kumimoji="1" lang="ja-JP" alt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851528712"/>
                  </a:ext>
                </a:extLst>
              </a:tr>
            </a:tbl>
          </a:graphicData>
        </a:graphic>
      </p:graphicFrame>
      <p:sp>
        <p:nvSpPr>
          <p:cNvPr id="5" name="テキスト ボックス 4">
            <a:extLst>
              <a:ext uri="{FF2B5EF4-FFF2-40B4-BE49-F238E27FC236}">
                <a16:creationId xmlns:a16="http://schemas.microsoft.com/office/drawing/2014/main" id="{ED10F4D6-7BCA-C239-8D90-A40065EF0941}"/>
              </a:ext>
            </a:extLst>
          </p:cNvPr>
          <p:cNvSpPr txBox="1"/>
          <p:nvPr/>
        </p:nvSpPr>
        <p:spPr>
          <a:xfrm>
            <a:off x="11227978" y="4491872"/>
            <a:ext cx="627323" cy="2085186"/>
          </a:xfrm>
          <a:prstGeom prst="rect">
            <a:avLst/>
          </a:prstGeom>
          <a:noFill/>
        </p:spPr>
        <p:txBody>
          <a:bodyPr wrap="square">
            <a:spAutoFit/>
          </a:bodyPr>
          <a:lstStyle/>
          <a:p>
            <a:r>
              <a:rPr lang="en-US" altLang="ja-JP" sz="1850" dirty="0">
                <a:solidFill>
                  <a:srgbClr val="0070C0"/>
                </a:solidFill>
                <a:latin typeface="Meiryo UI" panose="020B0604030504040204" pitchFamily="50" charset="-128"/>
                <a:ea typeface="Meiryo UI" panose="020B0604030504040204" pitchFamily="50" charset="-128"/>
              </a:rPr>
              <a:t>14</a:t>
            </a:r>
          </a:p>
          <a:p>
            <a:r>
              <a:rPr lang="en-US" altLang="ja-JP" sz="1850" dirty="0">
                <a:solidFill>
                  <a:srgbClr val="0070C0"/>
                </a:solidFill>
                <a:latin typeface="Meiryo UI" panose="020B0604030504040204" pitchFamily="50" charset="-128"/>
                <a:ea typeface="Meiryo UI" panose="020B0604030504040204" pitchFamily="50" charset="-128"/>
              </a:rPr>
              <a:t>15</a:t>
            </a:r>
          </a:p>
          <a:p>
            <a:r>
              <a:rPr lang="en-US" altLang="ja-JP" sz="1850" dirty="0">
                <a:solidFill>
                  <a:srgbClr val="0070C0"/>
                </a:solidFill>
                <a:latin typeface="Meiryo UI" panose="020B0604030504040204" pitchFamily="50" charset="-128"/>
                <a:ea typeface="Meiryo UI" panose="020B0604030504040204" pitchFamily="50" charset="-128"/>
              </a:rPr>
              <a:t>16</a:t>
            </a:r>
          </a:p>
          <a:p>
            <a:r>
              <a:rPr lang="en-US" altLang="ja-JP" sz="1850" dirty="0">
                <a:solidFill>
                  <a:srgbClr val="0070C0"/>
                </a:solidFill>
                <a:latin typeface="Meiryo UI" panose="020B0604030504040204" pitchFamily="50" charset="-128"/>
                <a:ea typeface="Meiryo UI" panose="020B0604030504040204" pitchFamily="50" charset="-128"/>
              </a:rPr>
              <a:t>17</a:t>
            </a:r>
          </a:p>
          <a:p>
            <a:r>
              <a:rPr lang="en-US" altLang="ja-JP" sz="1850" dirty="0">
                <a:solidFill>
                  <a:srgbClr val="0070C0"/>
                </a:solidFill>
                <a:latin typeface="Meiryo UI" panose="020B0604030504040204" pitchFamily="50" charset="-128"/>
                <a:ea typeface="Meiryo UI" panose="020B0604030504040204" pitchFamily="50" charset="-128"/>
              </a:rPr>
              <a:t>18</a:t>
            </a:r>
          </a:p>
          <a:p>
            <a:r>
              <a:rPr lang="en-US" altLang="ja-JP" sz="1850" dirty="0">
                <a:solidFill>
                  <a:srgbClr val="0070C0"/>
                </a:solidFill>
                <a:latin typeface="Meiryo UI" panose="020B0604030504040204" pitchFamily="50" charset="-128"/>
                <a:ea typeface="Meiryo UI" panose="020B0604030504040204" pitchFamily="50" charset="-128"/>
              </a:rPr>
              <a:t>19</a:t>
            </a:r>
          </a:p>
          <a:p>
            <a:r>
              <a:rPr lang="en-US" altLang="ja-JP" sz="1850" dirty="0">
                <a:solidFill>
                  <a:srgbClr val="0070C0"/>
                </a:solidFill>
                <a:latin typeface="Meiryo UI" panose="020B0604030504040204" pitchFamily="50" charset="-128"/>
                <a:ea typeface="Meiryo UI" panose="020B0604030504040204" pitchFamily="50" charset="-128"/>
              </a:rPr>
              <a:t>20</a:t>
            </a:r>
            <a:endParaRPr lang="ja-JP" altLang="en-US" sz="1850" dirty="0">
              <a:solidFill>
                <a:srgbClr val="0070C0"/>
              </a:solidFill>
              <a:latin typeface="Meiryo UI" panose="020B0604030504040204" pitchFamily="50" charset="-128"/>
              <a:ea typeface="Meiryo UI" panose="020B0604030504040204" pitchFamily="50" charset="-128"/>
            </a:endParaRPr>
          </a:p>
        </p:txBody>
      </p:sp>
      <p:cxnSp>
        <p:nvCxnSpPr>
          <p:cNvPr id="9" name="直線コネクタ 8">
            <a:extLst>
              <a:ext uri="{FF2B5EF4-FFF2-40B4-BE49-F238E27FC236}">
                <a16:creationId xmlns:a16="http://schemas.microsoft.com/office/drawing/2014/main" id="{FC70C30D-D7A5-51B1-D586-EA1F6AFA7146}"/>
              </a:ext>
            </a:extLst>
          </p:cNvPr>
          <p:cNvCxnSpPr/>
          <p:nvPr/>
        </p:nvCxnSpPr>
        <p:spPr>
          <a:xfrm>
            <a:off x="8941981" y="4545037"/>
            <a:ext cx="304091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0C2CC4E7-C868-62CC-9EA3-5DBA425B2AE9}"/>
              </a:ext>
            </a:extLst>
          </p:cNvPr>
          <p:cNvSpPr txBox="1"/>
          <p:nvPr/>
        </p:nvSpPr>
        <p:spPr>
          <a:xfrm>
            <a:off x="366386" y="212547"/>
            <a:ext cx="6093912" cy="369332"/>
          </a:xfrm>
          <a:prstGeom prst="rect">
            <a:avLst/>
          </a:prstGeom>
          <a:noFill/>
        </p:spPr>
        <p:txBody>
          <a:bodyPr wrap="square">
            <a:spAutoFit/>
          </a:bodyPr>
          <a:lstStyle/>
          <a:p>
            <a:r>
              <a:rPr lang="en-US" altLang="ja-JP" dirty="0">
                <a:latin typeface="Meiryo UI" panose="020B0604030504040204" pitchFamily="50" charset="-128"/>
                <a:ea typeface="Meiryo UI" panose="020B0604030504040204" pitchFamily="50" charset="-128"/>
              </a:rPr>
              <a:t>Suggestions for the Q-matrix: RRUM</a:t>
            </a:r>
            <a:endParaRPr lang="ja-JP" altLang="en-US" dirty="0"/>
          </a:p>
        </p:txBody>
      </p:sp>
    </p:spTree>
    <p:extLst>
      <p:ext uri="{BB962C8B-B14F-4D97-AF65-F5344CB8AC3E}">
        <p14:creationId xmlns:p14="http://schemas.microsoft.com/office/powerpoint/2010/main" val="17765253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252</TotalTime>
  <Words>892</Words>
  <Application>Microsoft Office PowerPoint</Application>
  <PresentationFormat>ワイド画面</PresentationFormat>
  <Paragraphs>110</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Takao Maruyama</dc:creator>
  <cp:lastModifiedBy>Takao Maruyama</cp:lastModifiedBy>
  <cp:revision>69</cp:revision>
  <dcterms:created xsi:type="dcterms:W3CDTF">2025-09-27T22:50:18Z</dcterms:created>
  <dcterms:modified xsi:type="dcterms:W3CDTF">2025-09-29T22:40:18Z</dcterms:modified>
</cp:coreProperties>
</file>