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5_19211391.xml" ContentType="application/vnd.ms-powerpoint.comments+xml"/>
  <Override PartName="/ppt/notesSlides/notesSlide8.xml" ContentType="application/vnd.openxmlformats-officedocument.presentationml.notesSlide+xml"/>
  <Override PartName="/ppt/comments/modernComment_106_FC8E9653.xml" ContentType="application/vnd.ms-powerpoint.comments+xml"/>
  <Override PartName="/ppt/notesSlides/notesSlide9.xml" ContentType="application/vnd.openxmlformats-officedocument.presentationml.notesSlide+xml"/>
  <Override PartName="/ppt/comments/modernComment_107_71EDB145.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9" r:id="rId3"/>
    <p:sldId id="269" r:id="rId4"/>
    <p:sldId id="257" r:id="rId5"/>
    <p:sldId id="258" r:id="rId6"/>
    <p:sldId id="260" r:id="rId7"/>
    <p:sldId id="261" r:id="rId8"/>
    <p:sldId id="262" r:id="rId9"/>
    <p:sldId id="263" r:id="rId10"/>
    <p:sldId id="271"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5BCA76-AFA0-0F93-6EBB-10EADB0D4421}" name="Kusaka Satoshi" initials="KS" userId="19abc367d1770dc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2" autoAdjust="0"/>
    <p:restoredTop sz="80717" autoAdjust="0"/>
  </p:normalViewPr>
  <p:slideViewPr>
    <p:cSldViewPr snapToGrid="0">
      <p:cViewPr>
        <p:scale>
          <a:sx n="45" d="100"/>
          <a:sy n="45" d="100"/>
        </p:scale>
        <p:origin x="758"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78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aka Satoshi" userId="19abc367d1770dc2" providerId="LiveId" clId="{81AB0589-D591-4AFC-A21A-DFAAC48ACC62}"/>
    <pc:docChg chg="custSel modSld">
      <pc:chgData name="Kusaka Satoshi" userId="19abc367d1770dc2" providerId="LiveId" clId="{81AB0589-D591-4AFC-A21A-DFAAC48ACC62}" dt="2022-06-29T04:34:33.095" v="75" actId="20577"/>
      <pc:docMkLst>
        <pc:docMk/>
      </pc:docMkLst>
      <pc:sldChg chg="addSp delSp modSp mod">
        <pc:chgData name="Kusaka Satoshi" userId="19abc367d1770dc2" providerId="LiveId" clId="{81AB0589-D591-4AFC-A21A-DFAAC48ACC62}" dt="2022-06-29T04:21:10.639" v="62" actId="20577"/>
        <pc:sldMkLst>
          <pc:docMk/>
          <pc:sldMk cId="421598097" sldId="261"/>
        </pc:sldMkLst>
        <pc:spChg chg="mod">
          <ac:chgData name="Kusaka Satoshi" userId="19abc367d1770dc2" providerId="LiveId" clId="{81AB0589-D591-4AFC-A21A-DFAAC48ACC62}" dt="2022-06-29T04:21:10.639" v="62" actId="20577"/>
          <ac:spMkLst>
            <pc:docMk/>
            <pc:sldMk cId="421598097" sldId="261"/>
            <ac:spMk id="8" creationId="{7810499F-0C78-49FE-A212-6C28A3F9EC16}"/>
          </ac:spMkLst>
        </pc:spChg>
        <pc:spChg chg="add del mod">
          <ac:chgData name="Kusaka Satoshi" userId="19abc367d1770dc2" providerId="LiveId" clId="{81AB0589-D591-4AFC-A21A-DFAAC48ACC62}" dt="2022-06-29T04:20:36.652" v="23" actId="478"/>
          <ac:spMkLst>
            <pc:docMk/>
            <pc:sldMk cId="421598097" sldId="261"/>
            <ac:spMk id="9" creationId="{82947542-E45A-E6B9-7CAE-19D30464E39E}"/>
          </ac:spMkLst>
        </pc:spChg>
        <pc:picChg chg="mod">
          <ac:chgData name="Kusaka Satoshi" userId="19abc367d1770dc2" providerId="LiveId" clId="{81AB0589-D591-4AFC-A21A-DFAAC48ACC62}" dt="2022-06-29T04:19:29.023" v="5" actId="1076"/>
          <ac:picMkLst>
            <pc:docMk/>
            <pc:sldMk cId="421598097" sldId="261"/>
            <ac:picMk id="20" creationId="{23CA5A31-BEA8-49B1-8588-74E5DEA9315F}"/>
          </ac:picMkLst>
        </pc:picChg>
      </pc:sldChg>
      <pc:sldChg chg="modSp mod">
        <pc:chgData name="Kusaka Satoshi" userId="19abc367d1770dc2" providerId="LiveId" clId="{81AB0589-D591-4AFC-A21A-DFAAC48ACC62}" dt="2022-06-29T04:34:33.095" v="75" actId="20577"/>
        <pc:sldMkLst>
          <pc:docMk/>
          <pc:sldMk cId="1911402821" sldId="263"/>
        </pc:sldMkLst>
        <pc:spChg chg="mod">
          <ac:chgData name="Kusaka Satoshi" userId="19abc367d1770dc2" providerId="LiveId" clId="{81AB0589-D591-4AFC-A21A-DFAAC48ACC62}" dt="2022-06-29T04:34:33.095" v="75" actId="20577"/>
          <ac:spMkLst>
            <pc:docMk/>
            <pc:sldMk cId="1911402821" sldId="263"/>
            <ac:spMk id="13" creationId="{38A02445-D055-4CC9-9A5C-76146AB7DE6C}"/>
          </ac:spMkLst>
        </pc:spChg>
      </pc:sldChg>
    </pc:docChg>
  </pc:docChgLst>
</pc:chgInfo>
</file>

<file path=ppt/comments/modernComment_105_19211391.xml><?xml version="1.0" encoding="utf-8"?>
<p188:cmLst xmlns:a="http://schemas.openxmlformats.org/drawingml/2006/main" xmlns:r="http://schemas.openxmlformats.org/officeDocument/2006/relationships" xmlns:p188="http://schemas.microsoft.com/office/powerpoint/2018/8/main">
  <p188:cm id="{E2413C39-7C45-4A38-A1BB-8C614F7F8AEE}" authorId="{7E5BCA76-AFA0-0F93-6EBB-10EADB0D4421}" created="2022-02-08T06:39:28.874">
    <pc:sldMkLst xmlns:pc="http://schemas.microsoft.com/office/powerpoint/2013/main/command">
      <pc:docMk/>
      <pc:sldMk cId="421598097" sldId="261"/>
    </pc:sldMkLst>
    <p188:txBody>
      <a:bodyPr/>
      <a:lstStyle/>
      <a:p>
        <a:r>
          <a:rPr lang="ja-JP" altLang="en-US"/>
          <a:t>2～5のタイトルのみ翻訳をお願いいたします。</a:t>
        </a:r>
      </a:p>
    </p188:txBody>
  </p188:cm>
</p188:cmLst>
</file>

<file path=ppt/comments/modernComment_106_FC8E9653.xml><?xml version="1.0" encoding="utf-8"?>
<p188:cmLst xmlns:a="http://schemas.openxmlformats.org/drawingml/2006/main" xmlns:r="http://schemas.openxmlformats.org/officeDocument/2006/relationships" xmlns:p188="http://schemas.microsoft.com/office/powerpoint/2018/8/main">
  <p188:cm id="{86F60381-B4FE-4963-93EC-8209F2318003}" authorId="{7E5BCA76-AFA0-0F93-6EBB-10EADB0D4421}" created="2022-02-08T06:39:50.338">
    <pc:sldMkLst xmlns:pc="http://schemas.microsoft.com/office/powerpoint/2013/main/command">
      <pc:docMk/>
      <pc:sldMk cId="4237203027" sldId="262"/>
    </pc:sldMkLst>
    <p188:txBody>
      <a:bodyPr/>
      <a:lstStyle/>
      <a:p>
        <a:r>
          <a:rPr lang="ja-JP" altLang="en-US"/>
          <a:t>6～10のタイトルのみ翻訳をお願いいたします。</a:t>
        </a:r>
      </a:p>
    </p188:txBody>
  </p188:cm>
</p188:cmLst>
</file>

<file path=ppt/comments/modernComment_107_71EDB145.xml><?xml version="1.0" encoding="utf-8"?>
<p188:cmLst xmlns:a="http://schemas.openxmlformats.org/drawingml/2006/main" xmlns:r="http://schemas.openxmlformats.org/officeDocument/2006/relationships" xmlns:p188="http://schemas.microsoft.com/office/powerpoint/2018/8/main">
  <p188:cm id="{473955F7-A067-4E1C-8650-9622570826EA}" authorId="{7E5BCA76-AFA0-0F93-6EBB-10EADB0D4421}" created="2022-02-08T06:40:10.766">
    <pc:sldMkLst xmlns:pc="http://schemas.microsoft.com/office/powerpoint/2013/main/command">
      <pc:docMk/>
      <pc:sldMk cId="1911402821" sldId="263"/>
    </pc:sldMkLst>
    <p188:txBody>
      <a:bodyPr/>
      <a:lstStyle/>
      <a:p>
        <a:r>
          <a:rPr lang="ja-JP" altLang="en-US"/>
          <a:t>11～14のタイトルのみ翻訳お願いいたします。</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panose="020B0604030504040204" pitchFamily="34" charset="-128"/>
                <a:ea typeface="Meiryo" panose="020B0604030504040204" pitchFamily="34"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panose="020B0604030504040204" pitchFamily="34" charset="-128"/>
                <a:ea typeface="Meiryo" panose="020B0604030504040204" pitchFamily="34" charset="-128"/>
              </a:defRPr>
            </a:lvl1pPr>
          </a:lstStyle>
          <a:p>
            <a:fld id="{50FBDB70-2180-416E-ABE4-186C1F9A3639}" type="datetimeFigureOut">
              <a:rPr lang="ja-JP" altLang="en-US" smtClean="0"/>
              <a:pPr/>
              <a:t>2022/6/29</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panose="020B0604030504040204" pitchFamily="34" charset="-128"/>
                <a:ea typeface="Meiryo" panose="020B0604030504040204" pitchFamily="34"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panose="020B0604030504040204" pitchFamily="34" charset="-128"/>
                <a:ea typeface="Meiryo" panose="020B0604030504040204" pitchFamily="34" charset="-128"/>
              </a:defRPr>
            </a:lvl1pPr>
          </a:lstStyle>
          <a:p>
            <a:fld id="{5842CB13-A920-4E3B-85E7-1867CCA71F06}" type="slidenum">
              <a:rPr lang="ja-JP" altLang="en-US" smtClean="0"/>
              <a:pPr/>
              <a:t>‹#›</a:t>
            </a:fld>
            <a:endParaRPr lang="ja-JP" altLang="en-US" dirty="0"/>
          </a:p>
        </p:txBody>
      </p:sp>
    </p:spTree>
    <p:extLst>
      <p:ext uri="{BB962C8B-B14F-4D97-AF65-F5344CB8AC3E}">
        <p14:creationId xmlns:p14="http://schemas.microsoft.com/office/powerpoint/2010/main" val="31619962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panose="020B0604030504040204" pitchFamily="34" charset="-128"/>
        <a:ea typeface="Meiryo" panose="020B0604030504040204" pitchFamily="34" charset="-128"/>
        <a:cs typeface="+mn-cs"/>
      </a:defRPr>
    </a:lvl1pPr>
    <a:lvl2pPr marL="457200" algn="l" defTabSz="914400" rtl="0" eaLnBrk="1" latinLnBrk="0" hangingPunct="1">
      <a:defRPr kumimoji="1" sz="1200" kern="1200">
        <a:solidFill>
          <a:schemeClr val="tx1"/>
        </a:solidFill>
        <a:latin typeface="Meiryo" panose="020B0604030504040204" pitchFamily="34" charset="-128"/>
        <a:ea typeface="Meiryo" panose="020B0604030504040204" pitchFamily="34" charset="-128"/>
        <a:cs typeface="+mn-cs"/>
      </a:defRPr>
    </a:lvl2pPr>
    <a:lvl3pPr marL="914400" algn="l" defTabSz="914400" rtl="0" eaLnBrk="1" latinLnBrk="0" hangingPunct="1">
      <a:defRPr kumimoji="1" sz="1200" kern="1200">
        <a:solidFill>
          <a:schemeClr val="tx1"/>
        </a:solidFill>
        <a:latin typeface="Meiryo" panose="020B0604030504040204" pitchFamily="34" charset="-128"/>
        <a:ea typeface="Meiryo" panose="020B0604030504040204" pitchFamily="34" charset="-128"/>
        <a:cs typeface="+mn-cs"/>
      </a:defRPr>
    </a:lvl3pPr>
    <a:lvl4pPr marL="1371600" algn="l" defTabSz="914400" rtl="0" eaLnBrk="1" latinLnBrk="0" hangingPunct="1">
      <a:defRPr kumimoji="1" sz="1200" kern="1200">
        <a:solidFill>
          <a:schemeClr val="tx1"/>
        </a:solidFill>
        <a:latin typeface="Meiryo" panose="020B0604030504040204" pitchFamily="34" charset="-128"/>
        <a:ea typeface="Meiryo" panose="020B0604030504040204" pitchFamily="34" charset="-128"/>
        <a:cs typeface="+mn-cs"/>
      </a:defRPr>
    </a:lvl4pPr>
    <a:lvl5pPr marL="1828800" algn="l" defTabSz="914400" rtl="0" eaLnBrk="1" latinLnBrk="0" hangingPunct="1">
      <a:defRPr kumimoji="1" sz="1200" kern="1200">
        <a:solidFill>
          <a:schemeClr val="tx1"/>
        </a:solidFill>
        <a:latin typeface="Meiryo" panose="020B0604030504040204" pitchFamily="34" charset="-128"/>
        <a:ea typeface="Meiryo" panose="020B0604030504040204" pitchFamily="34"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24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En esta charla explicar</a:t>
            </a:r>
            <a:r>
              <a:rPr lang="en-US" altLang="ja-JP" sz="2400" b="0" i="0" u="none" kern="100" baseline="0" dirty="0" err="1">
                <a:effectLst/>
                <a:latin typeface="游明朝" panose="02020400000000000000" pitchFamily="18" charset="-128"/>
                <a:ea typeface="游明朝" panose="02020400000000000000" pitchFamily="18" charset="-128"/>
                <a:cs typeface="Times New Roman" panose="02020603050405020304" pitchFamily="18" charset="0"/>
              </a:rPr>
              <a:t>é</a:t>
            </a:r>
            <a:r>
              <a:rPr lang="x-none" sz="24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 el uso de R</a:t>
            </a:r>
            <a:r>
              <a:rPr lang="es-ES" sz="24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 con ejercicios</a:t>
            </a:r>
            <a:r>
              <a:rPr lang="x-none" sz="24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a:t>
            </a:r>
          </a:p>
          <a:p>
            <a:endParaRPr kumimoji="1" lang="x-none" altLang="en-US" dirty="0"/>
          </a:p>
        </p:txBody>
      </p:sp>
      <p:sp>
        <p:nvSpPr>
          <p:cNvPr id="4" name="スライド番号プレースホルダー 3"/>
          <p:cNvSpPr>
            <a:spLocks noGrp="1"/>
          </p:cNvSpPr>
          <p:nvPr>
            <p:ph type="sldNum" sz="quarter" idx="5"/>
          </p:nvPr>
        </p:nvSpPr>
        <p:spPr/>
        <p:txBody>
          <a:bodyPr/>
          <a:lstStyle/>
          <a:p>
            <a:pPr algn="l" rtl="0"/>
            <a:fld id="{5842CB13-A920-4E3B-85E7-1867CCA71F06}" type="slidenum">
              <a:rPr kumimoji="1"/>
              <a:t>1</a:t>
            </a:fld>
            <a:endParaRPr kumimoji="1" lang="x-none" altLang="en-US"/>
          </a:p>
        </p:txBody>
      </p:sp>
    </p:spTree>
    <p:extLst>
      <p:ext uri="{BB962C8B-B14F-4D97-AF65-F5344CB8AC3E}">
        <p14:creationId xmlns:p14="http://schemas.microsoft.com/office/powerpoint/2010/main" val="84112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x-none" b="0" i="0" u="none" baseline="0" dirty="0"/>
              <a:t>Me llamo Satoshi Kusaka, de la Universidad de Educación de Naruto. Mi especialidad es la pedagogía en matemáticas. A la fecha, he sido profesor y he participado como experto en educación en matemáticas en los proyectos educativos de JICA en diversos países. Desde abril de 2021, soy catedrático de la Universidad de Educación de Naruto. Mucho gusto.</a:t>
            </a:r>
          </a:p>
          <a:p>
            <a:endParaRPr kumimoji="1" lang="x-none" altLang="en-US" dirty="0"/>
          </a:p>
        </p:txBody>
      </p:sp>
      <p:sp>
        <p:nvSpPr>
          <p:cNvPr id="4" name="スライド番号プレースホルダー 3"/>
          <p:cNvSpPr>
            <a:spLocks noGrp="1"/>
          </p:cNvSpPr>
          <p:nvPr>
            <p:ph type="sldNum" sz="quarter" idx="5"/>
          </p:nvPr>
        </p:nvSpPr>
        <p:spPr/>
        <p:txBody>
          <a:bodyPr/>
          <a:lstStyle/>
          <a:p>
            <a:pPr algn="l" rtl="0"/>
            <a:fld id="{5842CB13-A920-4E3B-85E7-1867CCA71F06}" type="slidenum">
              <a:rPr kumimoji="1"/>
              <a:t>2</a:t>
            </a:fld>
            <a:endParaRPr kumimoji="1" lang="x-none" altLang="en-US"/>
          </a:p>
        </p:txBody>
      </p:sp>
    </p:spTree>
    <p:extLst>
      <p:ext uri="{BB962C8B-B14F-4D97-AF65-F5344CB8AC3E}">
        <p14:creationId xmlns:p14="http://schemas.microsoft.com/office/powerpoint/2010/main" val="371251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8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Primero explicar</a:t>
            </a:r>
            <a:r>
              <a:rPr lang="en-US" altLang="ja-JP" sz="1800" b="0" i="0" u="none" kern="100" baseline="0" dirty="0" err="1">
                <a:effectLst/>
                <a:latin typeface="游明朝" panose="02020400000000000000" pitchFamily="18" charset="-128"/>
                <a:ea typeface="游明朝" panose="02020400000000000000" pitchFamily="18" charset="-128"/>
                <a:cs typeface="Times New Roman" panose="02020603050405020304" pitchFamily="18" charset="0"/>
              </a:rPr>
              <a:t>é</a:t>
            </a:r>
            <a:r>
              <a:rPr lang="x-none" sz="18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 </a:t>
            </a: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brevemente acerca de R</a:t>
            </a:r>
            <a:r>
              <a:rPr lang="x-none" sz="18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 </a:t>
            </a:r>
            <a:r>
              <a:rPr lang="es-ES"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 continuación, vamos a hacer ejercicios de análisis de datos con datos reales.</a:t>
            </a:r>
            <a:endPar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pPr algn="l" rtl="0"/>
            <a:fld id="{5842CB13-A920-4E3B-85E7-1867CCA71F06}" type="slidenum">
              <a:rPr kumimoji="1"/>
              <a:t>3</a:t>
            </a:fld>
            <a:endParaRPr kumimoji="1" lang="x-none" altLang="en-US"/>
          </a:p>
        </p:txBody>
      </p:sp>
    </p:spTree>
    <p:extLst>
      <p:ext uri="{BB962C8B-B14F-4D97-AF65-F5344CB8AC3E}">
        <p14:creationId xmlns:p14="http://schemas.microsoft.com/office/powerpoint/2010/main" val="3951015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R es un lenguaje de programación que posee un sistema de instrucciones adecuado para el análisis estadístico. Entre los diversos lenguajes de programación como Python, Java o C++ también está R, que posee un sistema de instrucciones adecuado para el análisis estadístico. Además, es un lenguaje gratuito de código abierto, que cualquiera puede disponer fácilmente en un mismo entorno de trabajo. Un obstáculo para usar software en el ámbito educacional es el costo que tiene su adquisición y actualización. Sin embargo, el lenguaje R es un software libre cuyos paquetes también pueden usarse gratuitamente. Por eso, las instituciones educativas y centros de investigación pueden adoptarlo fácilmente</a:t>
            </a:r>
            <a:r>
              <a:rPr lang="x-none" sz="18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 </a:t>
            </a:r>
            <a:r>
              <a:rPr kumimoji="1" lang="x-none" altLang="ja-JP" sz="1200" kern="1200">
                <a:solidFill>
                  <a:schemeClr val="tx1"/>
                </a:solidFill>
                <a:effectLst/>
                <a:latin typeface="Meiryo" panose="020B0604030504040204" pitchFamily="34" charset="-128"/>
                <a:ea typeface="Meiryo" panose="020B0604030504040204" pitchFamily="34" charset="-128"/>
                <a:cs typeface="+mn-cs"/>
              </a:rPr>
              <a:t>R también puede usarse ampliamente como herramienta profesional en el trabajo. Dado que es una herramienta común a toda la educación, investigación y práctica, </a:t>
            </a:r>
            <a:r>
              <a:rPr kumimoji="1" lang="es-ES" altLang="ja-JP" sz="1200" kern="1200" dirty="0">
                <a:solidFill>
                  <a:schemeClr val="tx1"/>
                </a:solidFill>
                <a:effectLst/>
                <a:latin typeface="Meiryo" panose="020B0604030504040204" pitchFamily="34" charset="-128"/>
                <a:ea typeface="Meiryo" panose="020B0604030504040204" pitchFamily="34" charset="-128"/>
                <a:cs typeface="+mn-cs"/>
              </a:rPr>
              <a:t>por</a:t>
            </a:r>
            <a:r>
              <a:rPr kumimoji="1" lang="x-none" altLang="ja-JP" sz="1200" kern="1200">
                <a:solidFill>
                  <a:schemeClr val="tx1"/>
                </a:solidFill>
                <a:effectLst/>
                <a:latin typeface="Meiryo" panose="020B0604030504040204" pitchFamily="34" charset="-128"/>
                <a:ea typeface="Meiryo" panose="020B0604030504040204" pitchFamily="34" charset="-128"/>
                <a:cs typeface="+mn-cs"/>
              </a:rPr>
              <a:t> usar el lenguaje R</a:t>
            </a:r>
            <a:r>
              <a:rPr kumimoji="1" lang="es-ES" altLang="ja-JP" sz="1200" kern="1200" dirty="0">
                <a:solidFill>
                  <a:schemeClr val="tx1"/>
                </a:solidFill>
                <a:effectLst/>
                <a:latin typeface="Meiryo" panose="020B0604030504040204" pitchFamily="34" charset="-128"/>
                <a:ea typeface="Meiryo" panose="020B0604030504040204" pitchFamily="34" charset="-128"/>
                <a:cs typeface="+mn-cs"/>
              </a:rPr>
              <a:t>, </a:t>
            </a:r>
            <a:r>
              <a:rPr kumimoji="1" lang="x-none" altLang="ja-JP" sz="1200" kern="1200">
                <a:solidFill>
                  <a:schemeClr val="tx1"/>
                </a:solidFill>
                <a:effectLst/>
                <a:latin typeface="Meiryo" panose="020B0604030504040204" pitchFamily="34" charset="-128"/>
                <a:ea typeface="Meiryo" panose="020B0604030504040204" pitchFamily="34" charset="-128"/>
                <a:cs typeface="+mn-cs"/>
              </a:rPr>
              <a:t>pueden ponerse en práctica enseguida las destrezas aprendidas en la educación.</a:t>
            </a:r>
            <a:endParaRPr kumimoji="1" lang="ja-JP" altLang="ja-JP" sz="1200" kern="1200">
              <a:solidFill>
                <a:schemeClr val="tx1"/>
              </a:solidFill>
              <a:effectLst/>
              <a:latin typeface="Meiryo" panose="020B0604030504040204" pitchFamily="34" charset="-128"/>
              <a:ea typeface="Meiryo" panose="020B0604030504040204" pitchFamily="34" charset="-128"/>
              <a:cs typeface="+mn-cs"/>
            </a:endParaRPr>
          </a:p>
          <a:p>
            <a:r>
              <a:rPr kumimoji="1" lang="x-none" altLang="ja-JP" sz="1200" kern="1200">
                <a:solidFill>
                  <a:schemeClr val="tx1"/>
                </a:solidFill>
                <a:effectLst/>
                <a:latin typeface="Meiryo" panose="020B0604030504040204" pitchFamily="34" charset="-128"/>
                <a:ea typeface="Meiryo" panose="020B0604030504040204" pitchFamily="34" charset="-128"/>
                <a:cs typeface="+mn-cs"/>
              </a:rPr>
              <a:t>Aunque creo que todos lo tienen ya instalado, estas son las URL para instalar R.</a:t>
            </a:r>
            <a:endParaRPr kumimoji="1" lang="ja-JP" altLang="ja-JP" sz="1200" kern="1200">
              <a:solidFill>
                <a:schemeClr val="tx1"/>
              </a:solidFill>
              <a:effectLst/>
              <a:latin typeface="Meiryo" panose="020B0604030504040204" pitchFamily="34" charset="-128"/>
              <a:ea typeface="Meiryo" panose="020B0604030504040204" pitchFamily="34" charset="-128"/>
              <a:cs typeface="+mn-cs"/>
            </a:endParaRPr>
          </a:p>
        </p:txBody>
      </p:sp>
      <p:sp>
        <p:nvSpPr>
          <p:cNvPr id="4" name="スライド番号プレースホルダー 3"/>
          <p:cNvSpPr>
            <a:spLocks noGrp="1"/>
          </p:cNvSpPr>
          <p:nvPr>
            <p:ph type="sldNum" sz="quarter" idx="5"/>
          </p:nvPr>
        </p:nvSpPr>
        <p:spPr/>
        <p:txBody>
          <a:bodyPr/>
          <a:lstStyle/>
          <a:p>
            <a:pPr algn="l" rtl="0"/>
            <a:fld id="{5842CB13-A920-4E3B-85E7-1867CCA71F06}" type="slidenum">
              <a:rPr kumimoji="1"/>
              <a:t>4</a:t>
            </a:fld>
            <a:endParaRPr kumimoji="1" lang="x-none" altLang="en-US"/>
          </a:p>
        </p:txBody>
      </p:sp>
    </p:spTree>
    <p:extLst>
      <p:ext uri="{BB962C8B-B14F-4D97-AF65-F5344CB8AC3E}">
        <p14:creationId xmlns:p14="http://schemas.microsoft.com/office/powerpoint/2010/main" val="2592233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Esta es la pantalla de operación de R. Se divide en 4 grandes secciones. La superior izquierda es la pantalla de secuencia de comandos. Aquí se escriben las secuencias de comandos y al presionar Run, se ejecutan los comandos (instrucciones) señalados. También permite guardar el contenido de las secuencias de comandos aquí escritas. La inferior izquierda es la pantalla de la consola. Muestra los resultados de la ejecución del programa. Las secuencias de comandos se pueden escribir y ejecutar directamente aquí también. La superior derecha muestra </a:t>
            </a:r>
            <a:r>
              <a:rPr lang="es-CL"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lo</a:t>
            </a: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 esencial del entorno del programa en ejecución. Muestra información como las variables, funciones, etc. usadas en el programa. La inferior derecha muestra los archivos en la computadora, la lista de paquetes que se usan en R, etc. Aquí también aparecen las figuras elaboradas con las secuencias de comandos.</a:t>
            </a:r>
          </a:p>
        </p:txBody>
      </p:sp>
      <p:sp>
        <p:nvSpPr>
          <p:cNvPr id="4" name="スライド番号プレースホルダー 3"/>
          <p:cNvSpPr>
            <a:spLocks noGrp="1"/>
          </p:cNvSpPr>
          <p:nvPr>
            <p:ph type="sldNum" sz="quarter" idx="5"/>
          </p:nvPr>
        </p:nvSpPr>
        <p:spPr/>
        <p:txBody>
          <a:bodyPr/>
          <a:lstStyle/>
          <a:p>
            <a:pPr algn="l" rtl="0"/>
            <a:fld id="{5842CB13-A920-4E3B-85E7-1867CCA71F06}" type="slidenum">
              <a:rPr kumimoji="1"/>
              <a:t>5</a:t>
            </a:fld>
            <a:endParaRPr kumimoji="1" lang="x-none" altLang="en-US"/>
          </a:p>
        </p:txBody>
      </p:sp>
    </p:spTree>
    <p:extLst>
      <p:ext uri="{BB962C8B-B14F-4D97-AF65-F5344CB8AC3E}">
        <p14:creationId xmlns:p14="http://schemas.microsoft.com/office/powerpoint/2010/main" val="99656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s-MX" altLang="ja-JP" sz="1200" kern="1200" dirty="0">
                <a:solidFill>
                  <a:schemeClr val="tx1"/>
                </a:solidFill>
                <a:effectLst/>
                <a:latin typeface="Meiryo" panose="020B0604030504040204" pitchFamily="34" charset="-128"/>
                <a:ea typeface="Meiryo" panose="020B0604030504040204" pitchFamily="34" charset="-128"/>
                <a:cs typeface="+mn-cs"/>
              </a:rPr>
              <a:t>A</a:t>
            </a:r>
            <a:r>
              <a:rPr kumimoji="1" lang="x-none" altLang="ja-JP" sz="1200" kern="1200">
                <a:solidFill>
                  <a:schemeClr val="tx1"/>
                </a:solidFill>
                <a:effectLst/>
                <a:latin typeface="Meiryo" panose="020B0604030504040204" pitchFamily="34" charset="-128"/>
                <a:ea typeface="Meiryo" panose="020B0604030504040204" pitchFamily="34" charset="-128"/>
                <a:cs typeface="+mn-cs"/>
              </a:rPr>
              <a:t>quí comenzamos la práct</a:t>
            </a:r>
            <a:r>
              <a:rPr kumimoji="1" lang="es-ES" altLang="ja-JP" sz="1200" kern="1200" dirty="0" err="1">
                <a:solidFill>
                  <a:schemeClr val="tx1"/>
                </a:solidFill>
                <a:effectLst/>
                <a:latin typeface="Meiryo" panose="020B0604030504040204" pitchFamily="34" charset="-128"/>
                <a:ea typeface="Meiryo" panose="020B0604030504040204" pitchFamily="34" charset="-128"/>
                <a:cs typeface="+mn-cs"/>
              </a:rPr>
              <a:t>ica</a:t>
            </a:r>
            <a:r>
              <a:rPr kumimoji="1" lang="x-none" altLang="ja-JP" sz="1200" kern="1200">
                <a:solidFill>
                  <a:schemeClr val="tx1"/>
                </a:solidFill>
                <a:effectLst/>
                <a:latin typeface="Meiryo" panose="020B0604030504040204" pitchFamily="34" charset="-128"/>
                <a:ea typeface="Meiryo" panose="020B0604030504040204" pitchFamily="34" charset="-128"/>
                <a:cs typeface="+mn-cs"/>
              </a:rPr>
              <a:t> con datos reales.</a:t>
            </a:r>
            <a:endParaRPr kumimoji="1" lang="ja-JP" altLang="ja-JP" sz="1200" kern="1200">
              <a:solidFill>
                <a:schemeClr val="tx1"/>
              </a:solidFill>
              <a:effectLst/>
              <a:latin typeface="Meiryo" panose="020B0604030504040204" pitchFamily="34" charset="-128"/>
              <a:ea typeface="Meiryo" panose="020B0604030504040204" pitchFamily="34" charset="-128"/>
              <a:cs typeface="+mn-cs"/>
            </a:endParaRPr>
          </a:p>
          <a:p>
            <a:r>
              <a:rPr kumimoji="1" lang="x-none" altLang="ja-JP" sz="1200" kern="1200">
                <a:solidFill>
                  <a:schemeClr val="tx1"/>
                </a:solidFill>
                <a:effectLst/>
                <a:latin typeface="Meiryo" panose="020B0604030504040204" pitchFamily="34" charset="-128"/>
                <a:ea typeface="Meiryo" panose="020B0604030504040204" pitchFamily="34" charset="-128"/>
                <a:cs typeface="+mn-cs"/>
              </a:rPr>
              <a:t>En primer lugar, comprobamos de forma sencilla los datos a usar en la práctica. Abramos el archivo R basic. La fila al extremo izquierdo corresponde al ID del alumno. Son los datos de 500 alumnos en total. La fila B es el sexo. Puede tomar dos valores, M o F. C corresponde a Scold (regaño) y expresa en valores el haber sido regañado por el </a:t>
            </a:r>
            <a:r>
              <a:rPr kumimoji="1" lang="es-ES" altLang="ja-JP" sz="1200" kern="1200" dirty="0">
                <a:solidFill>
                  <a:schemeClr val="tx1"/>
                </a:solidFill>
                <a:effectLst/>
                <a:latin typeface="Meiryo" panose="020B0604030504040204" pitchFamily="34" charset="-128"/>
                <a:ea typeface="Meiryo" panose="020B0604030504040204" pitchFamily="34" charset="-128"/>
                <a:cs typeface="+mn-cs"/>
              </a:rPr>
              <a:t>docente</a:t>
            </a:r>
            <a:r>
              <a:rPr kumimoji="1" lang="x-none" altLang="ja-JP" sz="1200" kern="1200">
                <a:solidFill>
                  <a:schemeClr val="tx1"/>
                </a:solidFill>
                <a:effectLst/>
                <a:latin typeface="Meiryo" panose="020B0604030504040204" pitchFamily="34" charset="-128"/>
                <a:ea typeface="Meiryo" panose="020B0604030504040204" pitchFamily="34" charset="-128"/>
                <a:cs typeface="+mn-cs"/>
              </a:rPr>
              <a:t>. D corresponde a Encouragement (incentivo) y expresa en valores el haber sido incentivado por el </a:t>
            </a:r>
            <a:r>
              <a:rPr kumimoji="1" lang="es-ES" altLang="ja-JP" sz="1200" kern="1200" dirty="0">
                <a:solidFill>
                  <a:schemeClr val="tx1"/>
                </a:solidFill>
                <a:effectLst/>
                <a:latin typeface="Meiryo" panose="020B0604030504040204" pitchFamily="34" charset="-128"/>
                <a:ea typeface="Meiryo" panose="020B0604030504040204" pitchFamily="34" charset="-128"/>
                <a:cs typeface="+mn-cs"/>
              </a:rPr>
              <a:t>docente</a:t>
            </a:r>
            <a:r>
              <a:rPr kumimoji="1" lang="x-none" altLang="ja-JP" sz="1200" kern="1200">
                <a:solidFill>
                  <a:schemeClr val="tx1"/>
                </a:solidFill>
                <a:effectLst/>
                <a:latin typeface="Meiryo" panose="020B0604030504040204" pitchFamily="34" charset="-128"/>
                <a:ea typeface="Meiryo" panose="020B0604030504040204" pitchFamily="34" charset="-128"/>
                <a:cs typeface="+mn-cs"/>
              </a:rPr>
              <a:t>. E corresponde a Motivation (motivación) y expresa en valores la motivación del alumno. G corresponde al puntaje de la prueba.</a:t>
            </a:r>
            <a:endParaRPr kumimoji="1" lang="ja-JP" altLang="ja-JP" sz="1200" kern="1200">
              <a:solidFill>
                <a:schemeClr val="tx1"/>
              </a:solidFill>
              <a:effectLst/>
              <a:latin typeface="Meiryo" panose="020B0604030504040204" pitchFamily="34" charset="-128"/>
              <a:ea typeface="Meiryo" panose="020B0604030504040204" pitchFamily="34" charset="-128"/>
              <a:cs typeface="+mn-cs"/>
            </a:endParaRPr>
          </a:p>
          <a:p>
            <a:r>
              <a:rPr kumimoji="1" lang="es-ES" altLang="ja-JP" sz="1200" kern="1200" dirty="0">
                <a:solidFill>
                  <a:schemeClr val="tx1"/>
                </a:solidFill>
                <a:effectLst/>
                <a:latin typeface="Meiryo" panose="020B0604030504040204" pitchFamily="34" charset="-128"/>
                <a:ea typeface="Meiryo" panose="020B0604030504040204" pitchFamily="34" charset="-128"/>
                <a:cs typeface="+mn-cs"/>
              </a:rPr>
              <a:t> </a:t>
            </a:r>
            <a:endParaRPr kumimoji="1" lang="ja-JP" altLang="ja-JP" sz="1200" kern="1200">
              <a:solidFill>
                <a:schemeClr val="tx1"/>
              </a:solidFill>
              <a:effectLst/>
              <a:latin typeface="Meiryo" panose="020B0604030504040204" pitchFamily="34" charset="-128"/>
              <a:ea typeface="Meiryo" panose="020B0604030504040204" pitchFamily="34" charset="-128"/>
              <a:cs typeface="+mn-cs"/>
            </a:endParaRPr>
          </a:p>
          <a:p>
            <a:r>
              <a:rPr kumimoji="1" lang="x-none" altLang="ja-JP" sz="1200" kern="1200">
                <a:solidFill>
                  <a:schemeClr val="tx1"/>
                </a:solidFill>
                <a:effectLst/>
                <a:latin typeface="Meiryo" panose="020B0604030504040204" pitchFamily="34" charset="-128"/>
                <a:ea typeface="Meiryo" panose="020B0604030504040204" pitchFamily="34" charset="-128"/>
                <a:cs typeface="+mn-cs"/>
              </a:rPr>
              <a:t>Entonces, comencemos con la operación en R. </a:t>
            </a:r>
            <a:r>
              <a:rPr kumimoji="1" lang="es-ES" altLang="ja-JP" sz="1200" kern="1200" dirty="0">
                <a:solidFill>
                  <a:schemeClr val="tx1"/>
                </a:solidFill>
                <a:effectLst/>
                <a:latin typeface="Meiryo" panose="020B0604030504040204" pitchFamily="34" charset="-128"/>
                <a:ea typeface="Meiryo" panose="020B0604030504040204" pitchFamily="34" charset="-128"/>
                <a:cs typeface="+mn-cs"/>
              </a:rPr>
              <a:t>Configuramos</a:t>
            </a:r>
            <a:r>
              <a:rPr kumimoji="1" lang="x-none" altLang="ja-JP" sz="1200" kern="1200">
                <a:solidFill>
                  <a:schemeClr val="tx1"/>
                </a:solidFill>
                <a:effectLst/>
                <a:latin typeface="Meiryo" panose="020B0604030504040204" pitchFamily="34" charset="-128"/>
                <a:ea typeface="Meiryo" panose="020B0604030504040204" pitchFamily="34" charset="-128"/>
                <a:cs typeface="+mn-cs"/>
              </a:rPr>
              <a:t> el directorio de trabajo. Es necesario hacer</a:t>
            </a:r>
            <a:r>
              <a:rPr kumimoji="1" lang="es-ES" altLang="ja-JP" sz="1200" kern="1200" dirty="0">
                <a:solidFill>
                  <a:schemeClr val="tx1"/>
                </a:solidFill>
                <a:effectLst/>
                <a:latin typeface="Meiryo" panose="020B0604030504040204" pitchFamily="34" charset="-128"/>
                <a:ea typeface="Meiryo" panose="020B0604030504040204" pitchFamily="34" charset="-128"/>
                <a:cs typeface="+mn-cs"/>
              </a:rPr>
              <a:t>lo al inicio</a:t>
            </a:r>
            <a:r>
              <a:rPr kumimoji="1" lang="x-none" altLang="ja-JP" sz="1200" kern="1200">
                <a:solidFill>
                  <a:schemeClr val="tx1"/>
                </a:solidFill>
                <a:effectLst/>
                <a:latin typeface="Meiryo" panose="020B0604030504040204" pitchFamily="34" charset="-128"/>
                <a:ea typeface="Meiryo" panose="020B0604030504040204" pitchFamily="34" charset="-128"/>
                <a:cs typeface="+mn-cs"/>
              </a:rPr>
              <a:t> cada vez que se trabaja con R. Sirve para indicar los archivos en que se almacenan los datos. Hacer clic en los tres puntos (...) del extremo derecho de la pestaña Files (Archivos) y elegir la carpeta en que se almacenan los datos. Luego, hacer clic en el botón que dice More (Más), elegir Set As Working Directory (Elegir como directorio de trabajo) y la carpeta en que se almacena R basic.</a:t>
            </a:r>
            <a:endParaRPr kumimoji="1" lang="ja-JP" altLang="ja-JP" sz="1200" kern="1200">
              <a:solidFill>
                <a:schemeClr val="tx1"/>
              </a:solidFill>
              <a:effectLst/>
              <a:latin typeface="Meiryo" panose="020B0604030504040204" pitchFamily="34" charset="-128"/>
              <a:ea typeface="Meiryo" panose="020B0604030504040204" pitchFamily="34" charset="-128"/>
              <a:cs typeface="+mn-cs"/>
            </a:endParaRPr>
          </a:p>
        </p:txBody>
      </p:sp>
      <p:sp>
        <p:nvSpPr>
          <p:cNvPr id="4" name="スライド番号プレースホルダー 3"/>
          <p:cNvSpPr>
            <a:spLocks noGrp="1"/>
          </p:cNvSpPr>
          <p:nvPr>
            <p:ph type="sldNum" sz="quarter" idx="5"/>
          </p:nvPr>
        </p:nvSpPr>
        <p:spPr/>
        <p:txBody>
          <a:bodyPr/>
          <a:lstStyle/>
          <a:p>
            <a:pPr algn="l" rtl="0"/>
            <a:fld id="{5842CB13-A920-4E3B-85E7-1867CCA71F06}" type="slidenum">
              <a:rPr kumimoji="1"/>
              <a:t>6</a:t>
            </a:fld>
            <a:endParaRPr kumimoji="1" lang="x-none" altLang="en-US"/>
          </a:p>
        </p:txBody>
      </p:sp>
    </p:spTree>
    <p:extLst>
      <p:ext uri="{BB962C8B-B14F-4D97-AF65-F5344CB8AC3E}">
        <p14:creationId xmlns:p14="http://schemas.microsoft.com/office/powerpoint/2010/main" val="396386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Luego, leemos los datos. Ingresemos el comando ej&lt;-read.csv(“R basic.csv”). ej es el nombre de los datos de R basic importados. De aquí en adelante, estos datos son ej y no R basic.</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 continuación, comprobemos las variables de los datos importados. Usamos el </a:t>
            </a:r>
            <a:r>
              <a:rPr lang="x-none" sz="18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comando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Colnames</a:t>
            </a:r>
            <a:r>
              <a:rPr lang="x-none" sz="18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 </a:t>
            </a: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El argumento es ej, que es el nombre de los datos. Ingresamos colnames(ej). Debieran aparecer 7 variables.</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 continuación, comprobemos las primeras 4 filas de los datos importados. Usamos el comando head. El argumento es (ej,4). </a:t>
            </a:r>
            <a:r>
              <a:rPr lang="es-MX"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Ingresemos </a:t>
            </a: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&gt;head(ej, 4)</a:t>
            </a:r>
            <a:r>
              <a:rPr lang="es-MX"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t>
            </a:r>
            <a:endPar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rtl="0"/>
            <a:r>
              <a:rPr lang="x-none" sz="18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Luego, creamos el histograma. Es necesario haber leído primero el paquete de estadística. </a:t>
            </a:r>
            <a:r>
              <a:rPr lang="es-MX"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Ingresemos </a:t>
            </a:r>
            <a:r>
              <a:rPr lang="x-none" sz="18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&gt;library(lattice)</a:t>
            </a:r>
            <a:r>
              <a:rPr lang="es-MX"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 </a:t>
            </a:r>
            <a:r>
              <a:rPr lang="x-none" sz="1800" b="0" i="0" u="none" kern="100" baseline="0">
                <a:effectLst/>
                <a:latin typeface="游明朝" panose="02020400000000000000" pitchFamily="18" charset="-128"/>
                <a:ea typeface="游明朝" panose="02020400000000000000" pitchFamily="18" charset="-128"/>
                <a:cs typeface="Times New Roman" panose="02020603050405020304" pitchFamily="18" charset="0"/>
              </a:rPr>
              <a:t>Para trazar el histograma se usa el comando histogram. El argumento es (~Test.score, data=ej, breaks=30, type=“count”). Como Breaks y type se pueden cambiar, cambiémoslos para crear varios histogramas. </a:t>
            </a:r>
            <a:endPar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pPr algn="l" rtl="0"/>
            <a:fld id="{5842CB13-A920-4E3B-85E7-1867CCA71F06}" type="slidenum">
              <a:rPr kumimoji="1"/>
              <a:t>7</a:t>
            </a:fld>
            <a:endParaRPr kumimoji="1" lang="x-none" altLang="en-US"/>
          </a:p>
        </p:txBody>
      </p:sp>
    </p:spTree>
    <p:extLst>
      <p:ext uri="{BB962C8B-B14F-4D97-AF65-F5344CB8AC3E}">
        <p14:creationId xmlns:p14="http://schemas.microsoft.com/office/powerpoint/2010/main" val="3399005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 continuación, calculamos los valores del promedio, la mediana, etc. Ingresemos los comandos indicados para calcular el promedio y la mediana. Si queremos clasificar los datos de dos valores, usamos sort. Como el sexo toma dos valores, clasifiquémoslo en femenino y masculino.</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 continuación, calculamos la dispersión. Calculamos la desviación estándar y la varianza, que corresponde al cuadrado de la desviación estándar. Se pueden calcular con los comandos sd y var respectivamente. Aquí tomamos como ejemplo la columna de valores de Encouragement, pero pueden probar a calcularlas también para las otras variables.</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 continuación, comparamos los valores representativos para cada grupo. Usamos el comando tapply. Como argumentos, ingresamos primero «nombre de variable a usar», luego «grupo» y finalmente el «valor representativo que deseamos comparar». Aquí usamos el promedio (mean). Pruebe con los valores representativos de las otras variables.</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 continuación, trazamos un diagrama de cajas. Se usa el comando boxplot. Indicamos la variable de boxplot que queremos trazar y si es en vertical u horizontal. Ingresamos horizontal=FALSE si lo queremos trazar en vertical. Si lo queremos separar por sexo, lo separamos con una tilde (~) e ingresamos Gender.</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Después, calculamos de una vez los valores representativos de las variables. Se usa el comando summary.</a:t>
            </a:r>
          </a:p>
          <a:p>
            <a:endParaRPr kumimoji="1" lang="x-none" altLang="en-US" dirty="0"/>
          </a:p>
        </p:txBody>
      </p:sp>
      <p:sp>
        <p:nvSpPr>
          <p:cNvPr id="4" name="スライド番号プレースホルダー 3"/>
          <p:cNvSpPr>
            <a:spLocks noGrp="1"/>
          </p:cNvSpPr>
          <p:nvPr>
            <p:ph type="sldNum" sz="quarter" idx="5"/>
          </p:nvPr>
        </p:nvSpPr>
        <p:spPr/>
        <p:txBody>
          <a:bodyPr/>
          <a:lstStyle/>
          <a:p>
            <a:pPr algn="l" rtl="0"/>
            <a:fld id="{5842CB13-A920-4E3B-85E7-1867CCA71F06}" type="slidenum">
              <a:rPr kumimoji="1"/>
              <a:t>8</a:t>
            </a:fld>
            <a:endParaRPr kumimoji="1" lang="x-none" altLang="en-US"/>
          </a:p>
        </p:txBody>
      </p:sp>
    </p:spTree>
    <p:extLst>
      <p:ext uri="{BB962C8B-B14F-4D97-AF65-F5344CB8AC3E}">
        <p14:creationId xmlns:p14="http://schemas.microsoft.com/office/powerpoint/2010/main" val="6096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Aquí entramos a evaluar las diferencias estadísticamente significativas. Consiste en una evaluación para ver si las diferencias en los resultados son estadísticamente significativas o no; es decir</a:t>
            </a:r>
            <a:r>
              <a:rPr lang="es-CL"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a:t>
            </a: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 que demuestra</a:t>
            </a:r>
            <a:r>
              <a:rPr lang="es-CL"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n</a:t>
            </a: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 que no son resultados obtenidos por casualidad. Es</a:t>
            </a:r>
            <a:r>
              <a:rPr lang="es-CL"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to es</a:t>
            </a: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 sumamente importante en el análisis estadístico.</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Primero, realizamos una prueba f. Es una prueba para averiguar si la dispersión es equivalente. La hipótesis a probar es la hipótesis nula: «no hay diferencia de la dispersión del regaño por sexo». El comando es var.test y como comparamos Scold entre sexos, los argumentos son (Scold~Gender, data=ej).</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El valor p es 0,1297. Como es mayor que 0,05 no se puede descartar la hipótesis nula. Es decir, no podemos decir que haya diferencias estadísticamente significativas entre la varianza de ambos grupos y podemos considerar que la varianza es homogénea.</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Como podemos considerar que hay homogeneidad en la varianza de hombres y mujeres en Scold, realizamos la prueba t para ello. Aquí la hipótesis nula es: «no hay diferencia en la dispersión del regaño por sexo». Se usa el comando t.test. El argumento es (Scold~Gender, data=ej, var.equal=TRUE). Como vemos que el valor P es mayor que 0,05, no podemos descartar la hipótesis nula. Es decir, determinamos que las diferencias en los promedios entre hombres y mujeres no son estadísticamente significativas.</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Luego, realizamos la prueba t para cuando las dispersiones son equivalentes. Con el mismo comando y argumentos, ponemos FALSE en var.equal.</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Después, realizamos la prueba t pareada usando otras variables. La prueba t pareada es una prueba t en la que los datos a comparar están emparejados. En la prueba t anterior los datos no estaban pareados, ya que se comparaban hombres y mujeres. Aquí comparamos Incentivo y Motivación. Podemos decir que los datos están emparejados, porque se trata del incentivo y la emoción para todas las mismas 500 personas. Juntamos Incentivo y Motivación como un puntaje. Luego, emparejando con </a:t>
            </a:r>
            <a:r>
              <a:rPr lang="es-CL"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el</a:t>
            </a: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 puntaje, usamos el comando rep y extra</a:t>
            </a:r>
            <a:r>
              <a:rPr lang="es-CL"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e</a:t>
            </a:r>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mos los 500 datos de Incentivo y los 500 datos de Motivación.</a:t>
            </a:r>
          </a:p>
          <a:p>
            <a:pPr algn="just" rtl="0"/>
            <a:r>
              <a:rPr lang="x-none" sz="1800" b="0" i="0" u="none" kern="100" baseline="0" dirty="0">
                <a:effectLst/>
                <a:latin typeface="游明朝" panose="02020400000000000000" pitchFamily="18" charset="-128"/>
                <a:ea typeface="游明朝" panose="02020400000000000000" pitchFamily="18" charset="-128"/>
                <a:cs typeface="Times New Roman" panose="02020603050405020304" pitchFamily="18" charset="0"/>
              </a:rPr>
              <a:t>Como el valor p es 2,2e-16, podemos decir que la diferencia entre Motivación e Incentivo es estadísticamente significativa. Como los datos de Incentivo y Motivación en que se basa el puntaje son completamente distintos, es obvio que así sea.</a:t>
            </a:r>
          </a:p>
        </p:txBody>
      </p:sp>
      <p:sp>
        <p:nvSpPr>
          <p:cNvPr id="4" name="スライド番号プレースホルダー 3"/>
          <p:cNvSpPr>
            <a:spLocks noGrp="1"/>
          </p:cNvSpPr>
          <p:nvPr>
            <p:ph type="sldNum" sz="quarter" idx="5"/>
          </p:nvPr>
        </p:nvSpPr>
        <p:spPr/>
        <p:txBody>
          <a:bodyPr/>
          <a:lstStyle/>
          <a:p>
            <a:pPr algn="l" rtl="0"/>
            <a:fld id="{5842CB13-A920-4E3B-85E7-1867CCA71F06}" type="slidenum">
              <a:rPr kumimoji="1"/>
              <a:t>9</a:t>
            </a:fld>
            <a:endParaRPr kumimoji="1" lang="x-none" altLang="en-US"/>
          </a:p>
        </p:txBody>
      </p:sp>
    </p:spTree>
    <p:extLst>
      <p:ext uri="{BB962C8B-B14F-4D97-AF65-F5344CB8AC3E}">
        <p14:creationId xmlns:p14="http://schemas.microsoft.com/office/powerpoint/2010/main" val="200673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F3873A-80D6-4CD6-BE54-96A4F0CA6C6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44DA9CF-8A60-4F67-8CE6-A172C1477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C27E2B3-DF37-4198-8F67-532F953DE2F1}"/>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47A0A39E-4E9A-490F-809A-960C72C568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4C0837-5440-47BC-889D-1648903D2DB1}"/>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410892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700AFD-4661-422D-A303-23A07A3D665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2A79E81-ACD6-4773-97E3-9E7E4565F44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B27344-E968-4FFF-BE69-B6818F1FBBD3}"/>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747ADB8B-9400-4188-A756-88C1DC481A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5126ED-B427-4DB9-B99D-A233920953BC}"/>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58914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AA03D79-A030-430E-9DD0-927B2173238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7FE964-0E19-4B1D-B8D8-B348C132367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FA6C46-E931-41F4-9F34-1D3479980142}"/>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FE8D8FC3-1B82-4633-902B-7BA3A9E981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D7F2CE-3725-4A66-8B56-38D8846C78D4}"/>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1514842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A3447-E865-4046-B301-976C363446B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2AB199-0C88-4DD5-AEB2-7FBE45CF25D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8D83CF-52F3-4FA5-B109-8BC04168A77D}"/>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1C791E5B-3D9A-4847-827B-4698E80A67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224837-1AE3-4038-A449-4793C3E19E43}"/>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395470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B3310-4700-4FEF-9BC6-5FB0AF1A3BC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F1A50A-0646-4E49-B4C2-6A81F16931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A18C44-1E03-4D39-B890-A5FFC664E3AC}"/>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5" name="フッター プレースホルダー 4">
            <a:extLst>
              <a:ext uri="{FF2B5EF4-FFF2-40B4-BE49-F238E27FC236}">
                <a16:creationId xmlns:a16="http://schemas.microsoft.com/office/drawing/2014/main" id="{398AA08B-AF7E-4004-8AC9-4E9B3C16EE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48F38F-3AE1-4AE1-85DA-FC695F4B0297}"/>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3674842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8CA8CA-0544-4A37-9F23-C2F076D782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BA4A7C0-8A80-4EF4-AE73-82CD214185A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B7E066D-0EB8-457D-BF36-DC6A151B277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A18F64C-A5FE-4B53-AE2B-79E1312AF6CC}"/>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6" name="フッター プレースホルダー 5">
            <a:extLst>
              <a:ext uri="{FF2B5EF4-FFF2-40B4-BE49-F238E27FC236}">
                <a16:creationId xmlns:a16="http://schemas.microsoft.com/office/drawing/2014/main" id="{37EA4481-36A6-43D8-867A-70A7F7DF6C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D0BB22-7A20-4BD5-B1DC-DDA0DE177232}"/>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8154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EE885-964C-40E7-9615-03AB1210187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757800-C212-4DD2-86DA-7BF5F6FD34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AB07F16-9F81-46A6-96B5-AA7A9ED5A49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70AAA55-C54F-4784-9644-B2F7B70348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4240774-12E9-4FB0-9881-AE9EE259BB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D5037F-2C81-48EA-AAA2-0EF4F6E474DC}"/>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8" name="フッター プレースホルダー 7">
            <a:extLst>
              <a:ext uri="{FF2B5EF4-FFF2-40B4-BE49-F238E27FC236}">
                <a16:creationId xmlns:a16="http://schemas.microsoft.com/office/drawing/2014/main" id="{3CDB2D46-6AB7-4309-AE9B-BD7330F3110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BD74457-CB6D-498B-A2DE-211EAA3DBF2B}"/>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174379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0B1BF-1B35-4730-996C-3BDD0BCB4F6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CFEF95-A8C6-4CC9-A2CA-82B635B18B68}"/>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4" name="フッター プレースホルダー 3">
            <a:extLst>
              <a:ext uri="{FF2B5EF4-FFF2-40B4-BE49-F238E27FC236}">
                <a16:creationId xmlns:a16="http://schemas.microsoft.com/office/drawing/2014/main" id="{C765D866-7263-4766-9CAB-4F4E277A128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BC01DF-79D5-40AC-A70C-310FAF72B4A9}"/>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269252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CAEB387-B600-483B-8668-FE31537046C3}"/>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3" name="フッター プレースホルダー 2">
            <a:extLst>
              <a:ext uri="{FF2B5EF4-FFF2-40B4-BE49-F238E27FC236}">
                <a16:creationId xmlns:a16="http://schemas.microsoft.com/office/drawing/2014/main" id="{C738A55D-009A-4262-A2D5-19827FD24AE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898918-0470-4420-8170-916D422E7939}"/>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356658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23999-8742-44DD-81B5-A1F4B46487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19AFE1-5F22-4006-95D5-E9BA14409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9CC58DA-FF15-488C-B8C0-FD19C22D6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865AC1-D544-455B-B677-771D0BC2EB11}"/>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6" name="フッター プレースホルダー 5">
            <a:extLst>
              <a:ext uri="{FF2B5EF4-FFF2-40B4-BE49-F238E27FC236}">
                <a16:creationId xmlns:a16="http://schemas.microsoft.com/office/drawing/2014/main" id="{B1172FD6-3CB5-4CB8-8A7F-B965C0C4F4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864047-8146-48E9-9E66-262DE89E1263}"/>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258554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34F34-E423-4FF6-9C43-088C987018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90E2AC-0C88-4573-8C23-B25E3821C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C41D631-2077-4578-BE99-F5E28B575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0778767-8A05-419B-8636-C45ADCC2D7AC}"/>
              </a:ext>
            </a:extLst>
          </p:cNvPr>
          <p:cNvSpPr>
            <a:spLocks noGrp="1"/>
          </p:cNvSpPr>
          <p:nvPr>
            <p:ph type="dt" sz="half" idx="10"/>
          </p:nvPr>
        </p:nvSpPr>
        <p:spPr/>
        <p:txBody>
          <a:bodyPr/>
          <a:lstStyle/>
          <a:p>
            <a:fld id="{7E8B9A05-4EAD-43B7-B569-A6770DE0E003}" type="datetimeFigureOut">
              <a:rPr kumimoji="1" lang="ja-JP" altLang="en-US" smtClean="0"/>
              <a:t>2022/6/29</a:t>
            </a:fld>
            <a:endParaRPr kumimoji="1" lang="ja-JP" altLang="en-US"/>
          </a:p>
        </p:txBody>
      </p:sp>
      <p:sp>
        <p:nvSpPr>
          <p:cNvPr id="6" name="フッター プレースホルダー 5">
            <a:extLst>
              <a:ext uri="{FF2B5EF4-FFF2-40B4-BE49-F238E27FC236}">
                <a16:creationId xmlns:a16="http://schemas.microsoft.com/office/drawing/2014/main" id="{148C25AB-0B3E-477E-A488-7C69D8DB81B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6BD771-D455-4B82-8A17-073B3E524E08}"/>
              </a:ext>
            </a:extLst>
          </p:cNvPr>
          <p:cNvSpPr>
            <a:spLocks noGrp="1"/>
          </p:cNvSpPr>
          <p:nvPr>
            <p:ph type="sldNum" sz="quarter" idx="12"/>
          </p:nvPr>
        </p:nvSpPr>
        <p:spPr/>
        <p:txBody>
          <a:bodyPr/>
          <a:lstStyle/>
          <a:p>
            <a:fld id="{C213551D-C12D-40F0-931D-3835DB187F25}" type="slidenum">
              <a:rPr kumimoji="1" lang="ja-JP" altLang="en-US" smtClean="0"/>
              <a:t>‹#›</a:t>
            </a:fld>
            <a:endParaRPr kumimoji="1" lang="ja-JP" altLang="en-US"/>
          </a:p>
        </p:txBody>
      </p:sp>
    </p:spTree>
    <p:extLst>
      <p:ext uri="{BB962C8B-B14F-4D97-AF65-F5344CB8AC3E}">
        <p14:creationId xmlns:p14="http://schemas.microsoft.com/office/powerpoint/2010/main" val="306508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9C9AA8E-FAEC-4689-9B7C-5463D8F94E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A88819-A321-45C0-BE04-B307D5D62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FD5782BF-C901-4891-934B-D2CD3DBDD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panose="020B0604030504040204" pitchFamily="34" charset="-128"/>
                <a:ea typeface="Meiryo" panose="020B0604030504040204" pitchFamily="34" charset="-128"/>
              </a:defRPr>
            </a:lvl1pPr>
          </a:lstStyle>
          <a:p>
            <a:fld id="{7E8B9A05-4EAD-43B7-B569-A6770DE0E003}" type="datetimeFigureOut">
              <a:rPr lang="ja-JP" altLang="en-US" smtClean="0"/>
              <a:pPr/>
              <a:t>2022/6/29</a:t>
            </a:fld>
            <a:endParaRPr lang="ja-JP" altLang="en-US" dirty="0"/>
          </a:p>
        </p:txBody>
      </p:sp>
      <p:sp>
        <p:nvSpPr>
          <p:cNvPr id="5" name="フッター プレースホルダー 4">
            <a:extLst>
              <a:ext uri="{FF2B5EF4-FFF2-40B4-BE49-F238E27FC236}">
                <a16:creationId xmlns:a16="http://schemas.microsoft.com/office/drawing/2014/main" id="{9DA8147B-425A-41AC-8DB1-F4AF7004B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panose="020B0604030504040204" pitchFamily="34" charset="-128"/>
                <a:ea typeface="Meiryo" panose="020B0604030504040204" pitchFamily="34"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FD4CCCD0-8FA6-4805-BCF1-2842024DE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panose="020B0604030504040204" pitchFamily="34" charset="-128"/>
                <a:ea typeface="Meiryo" panose="020B0604030504040204" pitchFamily="34" charset="-128"/>
              </a:defRPr>
            </a:lvl1pPr>
          </a:lstStyle>
          <a:p>
            <a:fld id="{C213551D-C12D-40F0-931D-3835DB187F25}" type="slidenum">
              <a:rPr lang="ja-JP" altLang="en-US" smtClean="0"/>
              <a:pPr/>
              <a:t>‹#›</a:t>
            </a:fld>
            <a:endParaRPr lang="ja-JP" altLang="en-US" dirty="0"/>
          </a:p>
        </p:txBody>
      </p:sp>
    </p:spTree>
    <p:extLst>
      <p:ext uri="{BB962C8B-B14F-4D97-AF65-F5344CB8AC3E}">
        <p14:creationId xmlns:p14="http://schemas.microsoft.com/office/powerpoint/2010/main" val="3162844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rstudio.com/products/rstudio/download/#download" TargetMode="External"/><Relationship Id="rId5" Type="http://schemas.openxmlformats.org/officeDocument/2006/relationships/hyperlink" Target="https://cran.r-project.org/bin/macosx/" TargetMode="External"/><Relationship Id="rId4" Type="http://schemas.openxmlformats.org/officeDocument/2006/relationships/hyperlink" Target="https://cran.r-project.org/bin/windows/bas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1921139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6_FC8E9653.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7_71EDB14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dirty="0">
              <a:latin typeface="Meiryo" panose="020B0604030504040204" pitchFamily="34" charset="-128"/>
            </a:endParaRPr>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sz="800" dirty="0">
              <a:latin typeface="Meiryo" panose="020B0604030504040204" pitchFamily="34" charset="-128"/>
            </a:endParaRPr>
          </a:p>
        </p:txBody>
      </p:sp>
      <p:sp>
        <p:nvSpPr>
          <p:cNvPr id="2" name="タイトル 1">
            <a:extLst>
              <a:ext uri="{FF2B5EF4-FFF2-40B4-BE49-F238E27FC236}">
                <a16:creationId xmlns:a16="http://schemas.microsoft.com/office/drawing/2014/main" id="{56A19F1D-4F9B-4281-B6EF-1DE3F25F0110}"/>
              </a:ext>
            </a:extLst>
          </p:cNvPr>
          <p:cNvSpPr>
            <a:spLocks noGrp="1"/>
          </p:cNvSpPr>
          <p:nvPr>
            <p:ph type="ctrTitle"/>
          </p:nvPr>
        </p:nvSpPr>
        <p:spPr>
          <a:xfrm>
            <a:off x="753771" y="539056"/>
            <a:ext cx="10684151" cy="1991979"/>
          </a:xfrm>
        </p:spPr>
        <p:txBody>
          <a:bodyPr anchor="b">
            <a:noAutofit/>
          </a:bodyPr>
          <a:lstStyle/>
          <a:p>
            <a:pPr rtl="0">
              <a:lnSpc>
                <a:spcPct val="100000"/>
              </a:lnSpc>
            </a:pPr>
            <a:r>
              <a:rPr kumimoji="1" lang="es-ES_tradnl" sz="4400" b="1" i="0" u="none" baseline="0" dirty="0">
                <a:solidFill>
                  <a:schemeClr val="tx2"/>
                </a:solidFill>
                <a:latin typeface="Arial" panose="020B0604020202020204" pitchFamily="34" charset="0"/>
                <a:ea typeface="+mn-ea"/>
              </a:rPr>
              <a:t>Fundamentos de los procedimientos estadísticos:</a:t>
            </a:r>
            <a:r>
              <a:rPr kumimoji="1" lang="es-ES_tradnl" sz="4400" b="0" i="0" u="none" baseline="0" dirty="0">
                <a:solidFill>
                  <a:schemeClr val="tx2"/>
                </a:solidFill>
                <a:latin typeface="Arial" panose="020B0604020202020204" pitchFamily="34" charset="0"/>
                <a:ea typeface="+mn-ea"/>
              </a:rPr>
              <a:t> </a:t>
            </a:r>
            <a:r>
              <a:rPr kumimoji="1" lang="es-ES_tradnl" sz="4400" b="1" i="0" u="none" baseline="0" dirty="0">
                <a:solidFill>
                  <a:schemeClr val="tx2"/>
                </a:solidFill>
                <a:latin typeface="Arial" panose="020B0604020202020204" pitchFamily="34" charset="0"/>
                <a:ea typeface="+mn-ea"/>
              </a:rPr>
              <a:t>aplicación de R</a:t>
            </a:r>
          </a:p>
        </p:txBody>
      </p:sp>
      <p:sp>
        <p:nvSpPr>
          <p:cNvPr id="3" name="字幕 2">
            <a:extLst>
              <a:ext uri="{FF2B5EF4-FFF2-40B4-BE49-F238E27FC236}">
                <a16:creationId xmlns:a16="http://schemas.microsoft.com/office/drawing/2014/main" id="{1EED6D8F-2645-4E23-9DCF-410CA1F4E683}"/>
              </a:ext>
            </a:extLst>
          </p:cNvPr>
          <p:cNvSpPr>
            <a:spLocks noGrp="1"/>
          </p:cNvSpPr>
          <p:nvPr>
            <p:ph type="subTitle" idx="1"/>
          </p:nvPr>
        </p:nvSpPr>
        <p:spPr>
          <a:xfrm>
            <a:off x="1554570" y="4009669"/>
            <a:ext cx="9469211" cy="1589925"/>
          </a:xfrm>
        </p:spPr>
        <p:txBody>
          <a:bodyPr anchor="t">
            <a:noAutofit/>
          </a:bodyPr>
          <a:lstStyle/>
          <a:p>
            <a:pPr rtl="0">
              <a:lnSpc>
                <a:spcPct val="100000"/>
              </a:lnSpc>
            </a:pPr>
            <a:r>
              <a:rPr lang="es-ES_tradnl" sz="3200" b="1" i="0" u="none" baseline="0">
                <a:solidFill>
                  <a:schemeClr val="tx2"/>
                </a:solidFill>
                <a:latin typeface="Arial" panose="020B0604020202020204" pitchFamily="34" charset="0"/>
              </a:rPr>
              <a:t>Satoshi Kusaka</a:t>
            </a:r>
          </a:p>
          <a:p>
            <a:pPr rtl="0">
              <a:lnSpc>
                <a:spcPct val="100000"/>
              </a:lnSpc>
            </a:pPr>
            <a:r>
              <a:rPr kumimoji="1" lang="es-ES_tradnl" sz="2800" b="1" i="0" u="none" baseline="0">
                <a:solidFill>
                  <a:schemeClr val="tx2"/>
                </a:solidFill>
                <a:latin typeface="Arial" panose="020B0604020202020204" pitchFamily="34" charset="0"/>
              </a:rPr>
              <a:t>Universidad de Educación de Naruto</a:t>
            </a:r>
            <a:endParaRPr kumimoji="1" lang="es-ES_tradnl" altLang="en-US" sz="2800" b="1" dirty="0">
              <a:solidFill>
                <a:schemeClr val="tx2"/>
              </a:solidFill>
              <a:latin typeface="Arial" panose="020B0604020202020204" pitchFamily="34" charset="0"/>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dirty="0">
                <a:latin typeface="Meiryo" panose="020B0604030504040204" pitchFamily="34" charset="-128"/>
              </a:endParaRPr>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dirty="0">
                <a:latin typeface="Meiryo" panose="020B0604030504040204" pitchFamily="34" charset="-128"/>
              </a:endParaRPr>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dirty="0">
                <a:latin typeface="Meiryo" panose="020B0604030504040204" pitchFamily="34" charset="-128"/>
              </a:endParaRPr>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dirty="0">
                <a:latin typeface="Meiryo" panose="020B0604030504040204" pitchFamily="34" charset="-128"/>
              </a:endParaRPr>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dirty="0">
                <a:latin typeface="Meiryo" panose="020B0604030504040204" pitchFamily="34" charset="-128"/>
              </a:endParaRPr>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dirty="0">
                <a:latin typeface="Meiryo" panose="020B0604030504040204" pitchFamily="34" charset="-128"/>
              </a:endParaRPr>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dirty="0">
                <a:latin typeface="Meiryo" panose="020B0604030504040204" pitchFamily="34" charset="-128"/>
              </a:endParaRPr>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x-none" dirty="0">
                <a:latin typeface="Meiryo" panose="020B0604030504040204" pitchFamily="34" charset="-128"/>
              </a:endParaRPr>
            </a:p>
          </p:txBody>
        </p:sp>
      </p:grpSp>
    </p:spTree>
    <p:extLst>
      <p:ext uri="{BB962C8B-B14F-4D97-AF65-F5344CB8AC3E}">
        <p14:creationId xmlns:p14="http://schemas.microsoft.com/office/powerpoint/2010/main" val="92992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30B29AE-B9A2-49AB-9354-6189F82AE289}"/>
              </a:ext>
            </a:extLst>
          </p:cNvPr>
          <p:cNvSpPr txBox="1"/>
          <p:nvPr/>
        </p:nvSpPr>
        <p:spPr>
          <a:xfrm>
            <a:off x="465037" y="506839"/>
            <a:ext cx="11369911" cy="954107"/>
          </a:xfrm>
          <a:prstGeom prst="rect">
            <a:avLst/>
          </a:prstGeom>
          <a:noFill/>
        </p:spPr>
        <p:txBody>
          <a:bodyPr wrap="square" rtlCol="0">
            <a:noAutofit/>
          </a:bodyPr>
          <a:lstStyle/>
          <a:p>
            <a:pPr algn="l" rtl="0"/>
            <a:r>
              <a:rPr kumimoji="1" lang="es-ES_tradnl" sz="2000" b="1" i="0" u="none" baseline="0">
                <a:latin typeface="Arial" panose="020B0604020202020204" pitchFamily="34" charset="0"/>
              </a:rPr>
              <a:t>Bibliografía</a:t>
            </a:r>
          </a:p>
          <a:p>
            <a:pPr algn="l" rtl="0"/>
            <a:r>
              <a:rPr lang="es-ES_tradnl" sz="1800" b="0" i="0" u="none" kern="100" baseline="0">
                <a:effectLst/>
                <a:latin typeface="Arial" panose="020B0604020202020204" pitchFamily="34" charset="0"/>
                <a:ea typeface="ＭＳ 明朝" panose="02020609040205080304" pitchFamily="17" charset="-128"/>
                <a:cs typeface="Arial" panose="020B0604020202020204" pitchFamily="34" charset="0"/>
              </a:rPr>
              <a:t>川端一光、岩間徳兼、鈴木雅之(2018). 「Rによる多変量解析入門 データ分析の実践と理論」オーム社</a:t>
            </a:r>
            <a:endParaRPr lang="es-ES_tradnl" altLang="ja-JP" sz="1800" kern="100">
              <a:effectLst/>
              <a:latin typeface="Arial" panose="020B0604020202020204" pitchFamily="34" charset="0"/>
              <a:ea typeface="游明朝" panose="02020400000000000000" pitchFamily="18" charset="-128"/>
              <a:cs typeface="Times New Roman" panose="02020603050405020304" pitchFamily="18" charset="0"/>
            </a:endParaRPr>
          </a:p>
          <a:p>
            <a:endParaRPr kumimoji="1" lang="es-ES_tradnl" altLang="en-US" dirty="0">
              <a:latin typeface="Arial" panose="020B0604020202020204" pitchFamily="34" charset="0"/>
            </a:endParaRPr>
          </a:p>
        </p:txBody>
      </p:sp>
    </p:spTree>
    <p:extLst>
      <p:ext uri="{BB962C8B-B14F-4D97-AF65-F5344CB8AC3E}">
        <p14:creationId xmlns:p14="http://schemas.microsoft.com/office/powerpoint/2010/main" val="215950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白いシャツを着た少年&#10;&#10;自動的に生成された説明">
            <a:extLst>
              <a:ext uri="{FF2B5EF4-FFF2-40B4-BE49-F238E27FC236}">
                <a16:creationId xmlns:a16="http://schemas.microsoft.com/office/drawing/2014/main" id="{050B4897-C774-4E28-AEA7-9EB16B3A1DB8}"/>
              </a:ext>
            </a:extLst>
          </p:cNvPr>
          <p:cNvPicPr>
            <a:picLocks noGrp="1" noChangeAspect="1"/>
          </p:cNvPicPr>
          <p:nvPr>
            <p:ph idx="1"/>
          </p:nvPr>
        </p:nvPicPr>
        <p:blipFill>
          <a:blip r:embed="rId3"/>
          <a:stretch>
            <a:fillRect/>
          </a:stretch>
        </p:blipFill>
        <p:spPr>
          <a:xfrm>
            <a:off x="9357604" y="409619"/>
            <a:ext cx="2377807" cy="3019381"/>
          </a:xfrm>
        </p:spPr>
      </p:pic>
      <p:sp>
        <p:nvSpPr>
          <p:cNvPr id="4" name="スライド番号プレースホルダー 3">
            <a:extLst>
              <a:ext uri="{FF2B5EF4-FFF2-40B4-BE49-F238E27FC236}">
                <a16:creationId xmlns:a16="http://schemas.microsoft.com/office/drawing/2014/main" id="{CA821487-A0DC-43E9-9FD8-ED9A194BAAC9}"/>
              </a:ext>
            </a:extLst>
          </p:cNvPr>
          <p:cNvSpPr>
            <a:spLocks noGrp="1"/>
          </p:cNvSpPr>
          <p:nvPr>
            <p:ph type="sldNum" sz="quarter" idx="12"/>
          </p:nvPr>
        </p:nvSpPr>
        <p:spPr/>
        <p:txBody>
          <a:bodyPr>
            <a:noAutofit/>
          </a:bodyPr>
          <a:lstStyle/>
          <a:p>
            <a:pPr algn="r" rtl="0"/>
            <a:fld id="{519954A3-9DFD-4C44-94BA-B95130A3BA1C}" type="slidenum">
              <a:rPr lang="es-ES_tradnl" smtClean="0">
                <a:latin typeface="Arial" panose="020B0604020202020204" pitchFamily="34" charset="0"/>
              </a:rPr>
              <a:pPr algn="r" rtl="0"/>
              <a:t>2</a:t>
            </a:fld>
            <a:endParaRPr lang="es-ES_tradnl" dirty="0">
              <a:latin typeface="Arial" panose="020B0604020202020204" pitchFamily="34" charset="0"/>
            </a:endParaRPr>
          </a:p>
        </p:txBody>
      </p:sp>
      <p:sp>
        <p:nvSpPr>
          <p:cNvPr id="7" name="テキスト ボックス 6">
            <a:extLst>
              <a:ext uri="{FF2B5EF4-FFF2-40B4-BE49-F238E27FC236}">
                <a16:creationId xmlns:a16="http://schemas.microsoft.com/office/drawing/2014/main" id="{3BD81311-BFCC-42F6-81EC-BECBF9682CDF}"/>
              </a:ext>
            </a:extLst>
          </p:cNvPr>
          <p:cNvSpPr txBox="1"/>
          <p:nvPr/>
        </p:nvSpPr>
        <p:spPr>
          <a:xfrm>
            <a:off x="3156453" y="368735"/>
            <a:ext cx="4423866" cy="654867"/>
          </a:xfrm>
          <a:prstGeom prst="rect">
            <a:avLst/>
          </a:prstGeom>
          <a:noFill/>
        </p:spPr>
        <p:txBody>
          <a:bodyPr wrap="square" rtlCol="0">
            <a:noAutofit/>
          </a:bodyPr>
          <a:lstStyle/>
          <a:p>
            <a:pPr algn="ctr" rtl="0"/>
            <a:r>
              <a:rPr kumimoji="1" lang="es-ES_tradnl" sz="2800" b="1" i="0" u="none" baseline="0" dirty="0">
                <a:latin typeface="Arial" panose="020B0604020202020204" pitchFamily="34" charset="0"/>
                <a:ea typeface="Meiryo" panose="020B0604030504040204" pitchFamily="34" charset="-128"/>
              </a:rPr>
              <a:t>Presentación personal</a:t>
            </a:r>
          </a:p>
        </p:txBody>
      </p:sp>
      <p:sp>
        <p:nvSpPr>
          <p:cNvPr id="8" name="テキスト ボックス 7">
            <a:extLst>
              <a:ext uri="{FF2B5EF4-FFF2-40B4-BE49-F238E27FC236}">
                <a16:creationId xmlns:a16="http://schemas.microsoft.com/office/drawing/2014/main" id="{D402A921-AF09-42C8-8F86-26FC4DEB1E2A}"/>
              </a:ext>
            </a:extLst>
          </p:cNvPr>
          <p:cNvSpPr txBox="1"/>
          <p:nvPr/>
        </p:nvSpPr>
        <p:spPr>
          <a:xfrm>
            <a:off x="345911" y="1246957"/>
            <a:ext cx="10700042" cy="4845085"/>
          </a:xfrm>
          <a:prstGeom prst="rect">
            <a:avLst/>
          </a:prstGeom>
          <a:noFill/>
        </p:spPr>
        <p:txBody>
          <a:bodyPr wrap="square" rtlCol="0">
            <a:noAutofit/>
          </a:bodyPr>
          <a:lstStyle/>
          <a:p>
            <a:pPr algn="l" rtl="0">
              <a:spcAft>
                <a:spcPts val="1200"/>
              </a:spcAft>
            </a:pPr>
            <a:r>
              <a:rPr kumimoji="1" lang="es-ES_tradnl" sz="2400" b="1" i="0" u="none" baseline="0" dirty="0">
                <a:solidFill>
                  <a:srgbClr val="000000"/>
                </a:solidFill>
                <a:latin typeface="Arial" panose="020B0604020202020204" pitchFamily="34" charset="0"/>
                <a:ea typeface="Meiryo" panose="020B0604030504040204" pitchFamily="34" charset="-128"/>
                <a:cs typeface="MS PGothic" panose="020B0600070205080204" pitchFamily="50" charset="-128"/>
              </a:rPr>
              <a:t>Satoshi Kusaka</a:t>
            </a:r>
            <a:endParaRPr kumimoji="1" lang="es-ES_tradnl" altLang="ja-JP" sz="2400" b="1" dirty="0">
              <a:latin typeface="Arial" panose="020B0604020202020204" pitchFamily="34" charset="0"/>
              <a:ea typeface="Meiryo" panose="020B0604030504040204" pitchFamily="34" charset="-128"/>
            </a:endParaRPr>
          </a:p>
          <a:p>
            <a:pPr algn="l" rtl="0"/>
            <a:r>
              <a:rPr kumimoji="1" lang="es-ES_tradnl" sz="2000" b="0" i="0" u="none" baseline="0" dirty="0">
                <a:latin typeface="Arial" panose="020B0604020202020204" pitchFamily="34" charset="0"/>
                <a:ea typeface="Meiryo" panose="020B0604030504040204" pitchFamily="34" charset="-128"/>
                <a:cs typeface="Times New Roman" panose="02020603050405020304" pitchFamily="18" charset="0"/>
              </a:rPr>
              <a:t>Universidad de Educación de Naruto, Curso de educación global</a:t>
            </a:r>
            <a:r>
              <a:rPr kumimoji="1" lang="es-ES_tradnl" sz="2000" b="0" i="0" u="none" baseline="0" dirty="0">
                <a:latin typeface="Arial" panose="020B0604020202020204" pitchFamily="34" charset="0"/>
              </a:rPr>
              <a:t> </a:t>
            </a:r>
          </a:p>
          <a:p>
            <a:pPr algn="l" rtl="0"/>
            <a:r>
              <a:rPr kumimoji="1" lang="es-ES_tradnl" sz="2000" b="0" i="0" u="none" baseline="0" dirty="0">
                <a:latin typeface="Arial" panose="020B0604020202020204" pitchFamily="34" charset="0"/>
              </a:rPr>
              <a:t>Catedrático (Educación en Matemáticas)</a:t>
            </a:r>
            <a:endParaRPr kumimoji="1" lang="es-ES_tradnl" altLang="ja-JP" sz="2000" dirty="0">
              <a:latin typeface="Arial" panose="020B0604020202020204" pitchFamily="34" charset="0"/>
              <a:ea typeface="Meiryo" panose="020B0604030504040204" pitchFamily="34" charset="-128"/>
            </a:endParaRPr>
          </a:p>
          <a:p>
            <a:pPr marL="1433513" indent="-1433513" algn="l" rtl="0"/>
            <a:endParaRPr lang="es-ES_tradnl" altLang="ja-JP" i="0" dirty="0">
              <a:solidFill>
                <a:srgbClr val="000000"/>
              </a:solidFill>
              <a:effectLst/>
              <a:latin typeface="Arial" panose="020B0604020202020204" pitchFamily="34" charset="0"/>
              <a:ea typeface="Meiryo" panose="020B0604030504040204" pitchFamily="34" charset="-128"/>
              <a:cs typeface="Times New Roman" panose="02020603050405020304" pitchFamily="18" charset="0"/>
            </a:endParaRPr>
          </a:p>
          <a:p>
            <a:pPr marL="1947863" indent="-1947863" algn="l" rtl="0"/>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2002–2004	Enseñanza de matemáticas en la República Dominicana como </a:t>
            </a:r>
            <a:b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br>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voluntario para la cooperación japonesa en el extranjero</a:t>
            </a:r>
            <a:endParaRPr lang="es-ES_tradnl" altLang="ja-JP" i="0" dirty="0">
              <a:solidFill>
                <a:srgbClr val="000000"/>
              </a:solidFill>
              <a:effectLst/>
              <a:latin typeface="Arial" panose="020B0604020202020204" pitchFamily="34" charset="0"/>
              <a:ea typeface="Meiryo" panose="020B0604030504040204" pitchFamily="34" charset="-128"/>
              <a:cs typeface="Times New Roman" panose="02020603050405020304" pitchFamily="18" charset="0"/>
            </a:endParaRPr>
          </a:p>
          <a:p>
            <a:pPr marL="1947863" indent="-1947863" algn="l" rtl="0"/>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2004</a:t>
            </a:r>
            <a:r>
              <a:rPr lang="es-ES_tradnl" altLang="ja-JP"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a:t>
            </a:r>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2005	Maestro de primaria en la Primaria Municipal de Ogino, Atsugi, </a:t>
            </a:r>
            <a:b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br>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prefectura de Kanagawa</a:t>
            </a:r>
            <a:endParaRPr lang="es-ES_tradnl" altLang="ja-JP" i="0" dirty="0">
              <a:solidFill>
                <a:srgbClr val="000000"/>
              </a:solidFill>
              <a:effectLst/>
              <a:latin typeface="Arial" panose="020B0604020202020204" pitchFamily="34" charset="0"/>
              <a:ea typeface="Meiryo" panose="020B0604030504040204" pitchFamily="34" charset="-128"/>
              <a:cs typeface="Times New Roman" panose="02020603050405020304" pitchFamily="18" charset="0"/>
            </a:endParaRPr>
          </a:p>
          <a:p>
            <a:pPr marL="1947863" indent="-1947863" algn="l" rtl="0"/>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2008</a:t>
            </a:r>
            <a:r>
              <a:rPr lang="es-ES_tradnl" altLang="ja-JP"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a:t>
            </a:r>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2011	Maestro de la Corporación Educacional New International School </a:t>
            </a:r>
          </a:p>
          <a:p>
            <a:pPr marL="1947863" indent="-1947863" algn="l" rtl="0"/>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2011</a:t>
            </a:r>
            <a:r>
              <a:rPr lang="es-ES_tradnl" altLang="ja-JP"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a:t>
            </a:r>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2021</a:t>
            </a:r>
            <a:r>
              <a:rPr lang="es-ES_tradnl" b="0" i="0" u="none" baseline="0" dirty="0">
                <a:solidFill>
                  <a:srgbClr val="000000"/>
                </a:solidFill>
                <a:latin typeface="Arial" panose="020B0604020202020204" pitchFamily="34" charset="0"/>
                <a:ea typeface="Meiryo" panose="020B0604030504040204" pitchFamily="34" charset="-128"/>
                <a:cs typeface="MS PGothic" panose="020B0600070205080204" pitchFamily="50" charset="-128"/>
              </a:rPr>
              <a:t> 	Participo en proyectos educativos de JICA como experto en educación en matemáticas </a:t>
            </a:r>
          </a:p>
          <a:p>
            <a:pPr marL="1947863" indent="-1947863" algn="l" rtl="0"/>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2021</a:t>
            </a:r>
            <a:r>
              <a:rPr lang="es-ES_tradnl" altLang="ja-JP"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a:t>
            </a:r>
            <a:r>
              <a:rPr lang="es-ES_tradnl" b="0" i="0" u="none" baseline="0" dirty="0">
                <a:solidFill>
                  <a:srgbClr val="000000"/>
                </a:solidFill>
                <a:effectLst/>
                <a:latin typeface="Arial" panose="020B0604020202020204" pitchFamily="34" charset="0"/>
                <a:ea typeface="Meiryo" panose="020B0604030504040204" pitchFamily="34" charset="-128"/>
                <a:cs typeface="MS PGothic" panose="020B0600070205080204" pitchFamily="50" charset="-128"/>
              </a:rPr>
              <a:t>actualidad</a:t>
            </a:r>
            <a:r>
              <a:rPr lang="es-ES_tradnl" b="0" i="0" u="none" baseline="0" dirty="0">
                <a:solidFill>
                  <a:srgbClr val="000000"/>
                </a:solidFill>
                <a:latin typeface="Arial" panose="020B0604020202020204" pitchFamily="34" charset="0"/>
                <a:ea typeface="Meiryo" panose="020B0604030504040204" pitchFamily="34" charset="-128"/>
                <a:cs typeface="MS PGothic" panose="020B0600070205080204" pitchFamily="50" charset="-128"/>
              </a:rPr>
              <a:t> 	Catedrático de la Universidad de Educación de Naruto</a:t>
            </a:r>
            <a:endParaRPr lang="es-ES_tradnl" altLang="ja-JP" dirty="0">
              <a:solidFill>
                <a:srgbClr val="000000"/>
              </a:solidFill>
              <a:latin typeface="Arial" panose="020B0604020202020204" pitchFamily="34" charset="0"/>
              <a:ea typeface="Meiryo" panose="020B0604030504040204" pitchFamily="34" charset="-128"/>
            </a:endParaRPr>
          </a:p>
          <a:p>
            <a:endParaRPr kumimoji="1" lang="es-ES_tradnl" altLang="ja-JP" dirty="0">
              <a:solidFill>
                <a:srgbClr val="000000"/>
              </a:solidFill>
              <a:latin typeface="Arial" panose="020B0604020202020204" pitchFamily="34" charset="0"/>
              <a:ea typeface="Meiryo" panose="020B0604030504040204" pitchFamily="34" charset="-128"/>
            </a:endParaRPr>
          </a:p>
          <a:p>
            <a:pPr algn="l" rtl="0"/>
            <a:r>
              <a:rPr kumimoji="1" lang="es-ES_tradnl" b="0" i="0" u="none" baseline="0" dirty="0">
                <a:solidFill>
                  <a:srgbClr val="000000"/>
                </a:solidFill>
                <a:latin typeface="Arial" panose="020B0604020202020204" pitchFamily="34" charset="0"/>
                <a:ea typeface="Meiryo" panose="020B0604030504040204" pitchFamily="34" charset="-128"/>
                <a:cs typeface="MS PGothic" panose="020B0600070205080204" pitchFamily="50" charset="-128"/>
              </a:rPr>
              <a:t>Pasatiempos:</a:t>
            </a:r>
            <a:endParaRPr kumimoji="1" lang="es-ES_tradnl" altLang="ja-JP" dirty="0">
              <a:solidFill>
                <a:srgbClr val="000000"/>
              </a:solidFill>
              <a:latin typeface="Arial" panose="020B0604020202020204" pitchFamily="34" charset="0"/>
              <a:ea typeface="Meiryo" panose="020B0604030504040204" pitchFamily="34" charset="-128"/>
            </a:endParaRPr>
          </a:p>
          <a:p>
            <a:pPr marL="342900" indent="-342900" algn="l" rtl="0">
              <a:buFont typeface="Wingdings" panose="05000000000000000000" pitchFamily="2" charset="2"/>
              <a:buChar char="ü"/>
            </a:pPr>
            <a:r>
              <a:rPr kumimoji="1" lang="es-ES_tradnl" b="0" i="0" u="none" baseline="0" dirty="0">
                <a:solidFill>
                  <a:srgbClr val="000000"/>
                </a:solidFill>
                <a:latin typeface="Arial" panose="020B0604020202020204" pitchFamily="34" charset="0"/>
                <a:ea typeface="Meiryo" panose="020B0604030504040204" pitchFamily="34" charset="-128"/>
                <a:cs typeface="MS PGothic" panose="020B0600070205080204" pitchFamily="50" charset="-128"/>
              </a:rPr>
              <a:t>Viajar (ya sea dentro o fuera del país)</a:t>
            </a:r>
            <a:endParaRPr kumimoji="1" lang="es-ES_tradnl" altLang="ja-JP" dirty="0">
              <a:solidFill>
                <a:srgbClr val="000000"/>
              </a:solidFill>
              <a:latin typeface="Arial" panose="020B0604020202020204" pitchFamily="34" charset="0"/>
              <a:ea typeface="Meiryo" panose="020B0604030504040204" pitchFamily="34" charset="-128"/>
            </a:endParaRPr>
          </a:p>
          <a:p>
            <a:pPr marL="342900" indent="-342900" algn="l" rtl="0">
              <a:buFont typeface="Wingdings" panose="05000000000000000000" pitchFamily="2" charset="2"/>
              <a:buChar char="ü"/>
            </a:pPr>
            <a:r>
              <a:rPr kumimoji="1" lang="es-ES_tradnl" b="0" i="0" u="none" baseline="0" dirty="0">
                <a:solidFill>
                  <a:srgbClr val="000000"/>
                </a:solidFill>
                <a:latin typeface="Arial" panose="020B0604020202020204" pitchFamily="34" charset="0"/>
                <a:ea typeface="Meiryo" panose="020B0604030504040204" pitchFamily="34" charset="-128"/>
                <a:cs typeface="MS PGothic" panose="020B0600070205080204" pitchFamily="50" charset="-128"/>
              </a:rPr>
              <a:t>Estudiar programación (estudiando desde cero)</a:t>
            </a:r>
            <a:endParaRPr kumimoji="1" lang="es-ES_tradnl" altLang="ja-JP" dirty="0">
              <a:solidFill>
                <a:srgbClr val="000000"/>
              </a:solidFill>
              <a:latin typeface="Arial" panose="020B0604020202020204" pitchFamily="34" charset="0"/>
              <a:ea typeface="Meiryo" panose="020B0604030504040204" pitchFamily="34" charset="-128"/>
            </a:endParaRPr>
          </a:p>
          <a:p>
            <a:pPr marL="342900" indent="-342900" algn="l" rtl="0">
              <a:buFont typeface="Wingdings" panose="05000000000000000000" pitchFamily="2" charset="2"/>
              <a:buChar char="ü"/>
            </a:pPr>
            <a:r>
              <a:rPr kumimoji="1" lang="es-ES_tradnl" b="0" i="0" u="none" baseline="0" dirty="0">
                <a:solidFill>
                  <a:srgbClr val="000000"/>
                </a:solidFill>
                <a:latin typeface="Arial" panose="020B0604020202020204" pitchFamily="34" charset="0"/>
                <a:ea typeface="Meiryo" panose="020B0604030504040204" pitchFamily="34" charset="-128"/>
                <a:cs typeface="MS PGothic" panose="020B0600070205080204" pitchFamily="50" charset="-128"/>
              </a:rPr>
              <a:t>Resolver problemas de matemáticas de secundaria (no me gustaba en esa época, pero ahora sí)</a:t>
            </a:r>
            <a:endParaRPr kumimoji="1" lang="es-ES_tradnl" altLang="ja-JP" dirty="0">
              <a:solidFill>
                <a:srgbClr val="000000"/>
              </a:solidFill>
              <a:latin typeface="Arial" panose="020B0604020202020204" pitchFamily="34" charset="0"/>
              <a:ea typeface="Meiryo" panose="020B0604030504040204" pitchFamily="34" charset="-128"/>
            </a:endParaRPr>
          </a:p>
        </p:txBody>
      </p:sp>
    </p:spTree>
    <p:extLst>
      <p:ext uri="{BB962C8B-B14F-4D97-AF65-F5344CB8AC3E}">
        <p14:creationId xmlns:p14="http://schemas.microsoft.com/office/powerpoint/2010/main" val="185360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8065EB5-07A1-4BBB-8A86-22E70F10B85B}"/>
              </a:ext>
            </a:extLst>
          </p:cNvPr>
          <p:cNvSpPr txBox="1"/>
          <p:nvPr/>
        </p:nvSpPr>
        <p:spPr>
          <a:xfrm>
            <a:off x="2544645" y="668818"/>
            <a:ext cx="7618258" cy="3939540"/>
          </a:xfrm>
          <a:prstGeom prst="rect">
            <a:avLst/>
          </a:prstGeom>
          <a:noFill/>
        </p:spPr>
        <p:txBody>
          <a:bodyPr wrap="square" rtlCol="0">
            <a:noAutofit/>
          </a:bodyPr>
          <a:lstStyle/>
          <a:p>
            <a:pPr algn="ctr" rtl="0">
              <a:lnSpc>
                <a:spcPct val="150000"/>
              </a:lnSpc>
              <a:spcAft>
                <a:spcPts val="1200"/>
              </a:spcAft>
            </a:pPr>
            <a:r>
              <a:rPr lang="es-ES_tradnl" sz="3200" b="1" i="0" u="none" baseline="0" dirty="0">
                <a:latin typeface="Arial" panose="020B0604020202020204" pitchFamily="34" charset="0"/>
              </a:rPr>
              <a:t>Contenido</a:t>
            </a:r>
            <a:endParaRPr lang="es-ES_tradnl" altLang="ja-JP" sz="3200" b="1" dirty="0">
              <a:latin typeface="Arial" panose="020B0604020202020204" pitchFamily="34" charset="0"/>
              <a:ea typeface="Meiryo" panose="020B0604030504040204" pitchFamily="34" charset="-128"/>
            </a:endParaRPr>
          </a:p>
          <a:p>
            <a:pPr marL="742950" indent="-742950" algn="l" rtl="0">
              <a:lnSpc>
                <a:spcPct val="150000"/>
              </a:lnSpc>
              <a:buAutoNum type="arabicPeriod"/>
            </a:pPr>
            <a:r>
              <a:rPr lang="es-ES_tradnl" sz="3200" b="0" i="0" u="none" baseline="0" dirty="0">
                <a:latin typeface="Arial" panose="020B0604020202020204" pitchFamily="34" charset="0"/>
              </a:rPr>
              <a:t>Qué es R</a:t>
            </a:r>
            <a:endParaRPr kumimoji="1" lang="es-ES_tradnl" altLang="ja-JP" sz="3200" dirty="0">
              <a:latin typeface="Arial" panose="020B0604020202020204" pitchFamily="34" charset="0"/>
              <a:ea typeface="Meiryo" panose="020B0604030504040204" pitchFamily="34" charset="-128"/>
            </a:endParaRPr>
          </a:p>
          <a:p>
            <a:pPr marL="742950" indent="-742950" algn="l" rtl="0">
              <a:lnSpc>
                <a:spcPct val="150000"/>
              </a:lnSpc>
              <a:buAutoNum type="arabicPeriod"/>
            </a:pPr>
            <a:r>
              <a:rPr lang="es-ES_tradnl" sz="3200" b="0" i="0" u="none" baseline="0" dirty="0">
                <a:effectLst/>
                <a:latin typeface="Arial" panose="020B0604020202020204" pitchFamily="34" charset="0"/>
              </a:rPr>
              <a:t>Pantalla de operación de RStudio</a:t>
            </a:r>
            <a:endParaRPr kumimoji="1" lang="es-ES_tradnl" altLang="ja-JP" sz="3200" dirty="0">
              <a:latin typeface="Arial" panose="020B0604020202020204" pitchFamily="34" charset="0"/>
              <a:ea typeface="Meiryo" panose="020B0604030504040204" pitchFamily="34" charset="-128"/>
            </a:endParaRPr>
          </a:p>
          <a:p>
            <a:pPr marL="742950" indent="-742950" algn="l" rtl="0">
              <a:lnSpc>
                <a:spcPct val="150000"/>
              </a:lnSpc>
              <a:buFontTx/>
              <a:buAutoNum type="arabicPeriod"/>
            </a:pPr>
            <a:r>
              <a:rPr lang="es-ES_tradnl" sz="3200" b="0" i="0" u="none" baseline="0" dirty="0">
                <a:effectLst/>
                <a:latin typeface="Arial" panose="020B0604020202020204" pitchFamily="34" charset="0"/>
              </a:rPr>
              <a:t>Práctica del análisis de datos con R</a:t>
            </a:r>
            <a:endParaRPr lang="es-ES_tradnl" altLang="en-US" sz="3200" dirty="0">
              <a:latin typeface="Arial" panose="020B0604020202020204" pitchFamily="34" charset="0"/>
            </a:endParaRPr>
          </a:p>
        </p:txBody>
      </p:sp>
    </p:spTree>
    <p:extLst>
      <p:ext uri="{BB962C8B-B14F-4D97-AF65-F5344CB8AC3E}">
        <p14:creationId xmlns:p14="http://schemas.microsoft.com/office/powerpoint/2010/main" val="406613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言語とは？ 機械学習エンジニアが知っておくべきR言語の概要やPythonとの比較まとめ">
            <a:extLst>
              <a:ext uri="{FF2B5EF4-FFF2-40B4-BE49-F238E27FC236}">
                <a16:creationId xmlns:a16="http://schemas.microsoft.com/office/drawing/2014/main" id="{54712AC2-CDA4-481A-AC31-7841FBD55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7761" y="1415039"/>
            <a:ext cx="1868424" cy="982429"/>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827ED913-5480-4ABC-89AD-ED0EB595CE2C}"/>
              </a:ext>
            </a:extLst>
          </p:cNvPr>
          <p:cNvSpPr txBox="1"/>
          <p:nvPr/>
        </p:nvSpPr>
        <p:spPr>
          <a:xfrm>
            <a:off x="270164" y="1020911"/>
            <a:ext cx="9669483" cy="4247317"/>
          </a:xfrm>
          <a:prstGeom prst="rect">
            <a:avLst/>
          </a:prstGeom>
          <a:noFill/>
        </p:spPr>
        <p:txBody>
          <a:bodyPr wrap="square">
            <a:noAutofit/>
          </a:bodyPr>
          <a:lstStyle/>
          <a:p>
            <a:pPr marL="285750" indent="-285750" algn="l" rtl="0">
              <a:spcAft>
                <a:spcPts val="1200"/>
              </a:spcAft>
              <a:buFont typeface="Wingdings" panose="05000000000000000000" pitchFamily="2" charset="2"/>
              <a:buChar char="ü"/>
            </a:pPr>
            <a:r>
              <a:rPr lang="es-ES_tradnl" sz="1900" b="1" i="0" u="none" baseline="0" dirty="0">
                <a:latin typeface="Arial" panose="020B0604020202020204" pitchFamily="34" charset="0"/>
              </a:rPr>
              <a:t>Es un lenguaje de programación que posee un sistema de instrucciones adecuado para el análisis estadístico</a:t>
            </a:r>
            <a:endParaRPr lang="es-ES_tradnl" altLang="ja-JP" sz="1900" b="1" dirty="0">
              <a:latin typeface="Arial" panose="020B0604020202020204" pitchFamily="34" charset="0"/>
              <a:ea typeface="Meiryo" panose="020B0604030504040204" pitchFamily="34" charset="-128"/>
            </a:endParaRPr>
          </a:p>
          <a:p>
            <a:pPr marL="285750" indent="-285750" algn="l" rtl="0">
              <a:spcAft>
                <a:spcPts val="1200"/>
              </a:spcAft>
              <a:buFont typeface="Wingdings" panose="05000000000000000000" pitchFamily="2" charset="2"/>
              <a:buChar char="ü"/>
            </a:pPr>
            <a:r>
              <a:rPr lang="es-ES_tradnl" sz="1900" b="0" i="0" u="none" baseline="0" dirty="0">
                <a:latin typeface="Arial" panose="020B0604020202020204" pitchFamily="34" charset="0"/>
              </a:rPr>
              <a:t>Es un lenguaje gratuito de código abierto, que cualquiera puede disponer fácilmente en un mismo entorno de trabajo.</a:t>
            </a:r>
            <a:endParaRPr lang="es-ES_tradnl" altLang="ja-JP" sz="1900" dirty="0">
              <a:latin typeface="Arial" panose="020B0604020202020204" pitchFamily="34" charset="0"/>
              <a:ea typeface="Meiryo" panose="020B0604030504040204" pitchFamily="34" charset="-128"/>
            </a:endParaRPr>
          </a:p>
          <a:p>
            <a:pPr marL="285750" indent="-285750" algn="l" rtl="0">
              <a:spcAft>
                <a:spcPts val="1200"/>
              </a:spcAft>
              <a:buFont typeface="Wingdings" panose="05000000000000000000" pitchFamily="2" charset="2"/>
              <a:buChar char="ü"/>
            </a:pPr>
            <a:r>
              <a:rPr lang="es-ES_tradnl" sz="1900" b="0" i="0" u="none" baseline="0" dirty="0">
                <a:latin typeface="Arial" panose="020B0604020202020204" pitchFamily="34" charset="0"/>
              </a:rPr>
              <a:t>Un obstáculo para usar software en el ámbito educacional es el costo que tiene su adquisición y actualización. Sin embargo, el lenguaje R es un software libre cuyos paquetes también pueden usarse gratuitamente. Esto facilita su adopción en instituciones educacionales y centros de investigación.</a:t>
            </a:r>
            <a:endParaRPr lang="es-ES_tradnl" altLang="ja-JP" sz="1900" dirty="0">
              <a:latin typeface="Arial" panose="020B0604020202020204" pitchFamily="34" charset="0"/>
              <a:ea typeface="Meiryo" panose="020B0604030504040204" pitchFamily="34" charset="-128"/>
            </a:endParaRPr>
          </a:p>
          <a:p>
            <a:pPr marL="285750" indent="-285750" algn="l" rtl="0">
              <a:spcAft>
                <a:spcPts val="1200"/>
              </a:spcAft>
              <a:buFont typeface="Wingdings" panose="05000000000000000000" pitchFamily="2" charset="2"/>
              <a:buChar char="ü"/>
            </a:pPr>
            <a:r>
              <a:rPr lang="es-ES_tradnl" sz="1900" b="0" i="0" u="none" baseline="0" dirty="0">
                <a:latin typeface="Arial" panose="020B0604020202020204" pitchFamily="34" charset="0"/>
              </a:rPr>
              <a:t>También puede usarse ampliamente como herramienta profesional en el trabajo. Dado que es una herramienta común a toda la educación, investigación y práctica, las destrezas aprendidas al usar el lenguaje R en la educación pueden ponerse en práctica enseguida.</a:t>
            </a:r>
          </a:p>
        </p:txBody>
      </p:sp>
      <p:sp>
        <p:nvSpPr>
          <p:cNvPr id="11" name="テキスト ボックス 10">
            <a:extLst>
              <a:ext uri="{FF2B5EF4-FFF2-40B4-BE49-F238E27FC236}">
                <a16:creationId xmlns:a16="http://schemas.microsoft.com/office/drawing/2014/main" id="{82D9427D-D172-4004-BD0C-5C5B52D7E2A0}"/>
              </a:ext>
            </a:extLst>
          </p:cNvPr>
          <p:cNvSpPr txBox="1"/>
          <p:nvPr/>
        </p:nvSpPr>
        <p:spPr>
          <a:xfrm>
            <a:off x="4694356" y="337622"/>
            <a:ext cx="2579280" cy="523220"/>
          </a:xfrm>
          <a:prstGeom prst="rect">
            <a:avLst/>
          </a:prstGeom>
          <a:noFill/>
        </p:spPr>
        <p:txBody>
          <a:bodyPr wrap="square">
            <a:noAutofit/>
          </a:bodyPr>
          <a:lstStyle/>
          <a:p>
            <a:pPr algn="l" rtl="0"/>
            <a:r>
              <a:rPr lang="es-ES_tradnl" sz="2800" b="1" i="0" u="none" baseline="0">
                <a:latin typeface="Arial" panose="020B0604020202020204" pitchFamily="34" charset="0"/>
              </a:rPr>
              <a:t>1. Qué es R</a:t>
            </a:r>
            <a:endParaRPr lang="es-ES_tradnl" sz="2800" b="1" i="0" u="none" baseline="0" dirty="0">
              <a:latin typeface="Arial" panose="020B0604020202020204" pitchFamily="34" charset="0"/>
            </a:endParaRPr>
          </a:p>
        </p:txBody>
      </p:sp>
      <p:sp>
        <p:nvSpPr>
          <p:cNvPr id="12" name="テキスト ボックス 11">
            <a:extLst>
              <a:ext uri="{FF2B5EF4-FFF2-40B4-BE49-F238E27FC236}">
                <a16:creationId xmlns:a16="http://schemas.microsoft.com/office/drawing/2014/main" id="{057AD055-8437-4B8D-8114-C363E5D3922A}"/>
              </a:ext>
            </a:extLst>
          </p:cNvPr>
          <p:cNvSpPr txBox="1"/>
          <p:nvPr/>
        </p:nvSpPr>
        <p:spPr>
          <a:xfrm>
            <a:off x="1172610" y="5021989"/>
            <a:ext cx="8342375" cy="1600438"/>
          </a:xfrm>
          <a:prstGeom prst="rect">
            <a:avLst/>
          </a:prstGeom>
          <a:noFill/>
        </p:spPr>
        <p:txBody>
          <a:bodyPr wrap="square">
            <a:noAutofit/>
          </a:bodyPr>
          <a:lstStyle/>
          <a:p>
            <a:pPr algn="just" rtl="0"/>
            <a:r>
              <a:rPr lang="es-ES_tradnl" sz="1400" b="1" i="0" u="none" baseline="0" dirty="0">
                <a:latin typeface="Arial" panose="020B0604020202020204" pitchFamily="34" charset="0"/>
              </a:rPr>
              <a:t>Instalación de R</a:t>
            </a:r>
            <a:endParaRPr lang="es-ES_tradnl" altLang="ja-JP" sz="1400" dirty="0">
              <a:effectLst/>
              <a:latin typeface="Arial" panose="020B0604020202020204" pitchFamily="34" charset="0"/>
              <a:ea typeface="Meiryo" panose="020B0604030504040204" pitchFamily="34" charset="-128"/>
              <a:cs typeface="ＭＳ Ｐゴシック" panose="020B0600070205080204" pitchFamily="50" charset="-128"/>
            </a:endParaRPr>
          </a:p>
          <a:p>
            <a:pPr algn="just" rtl="0"/>
            <a:r>
              <a:rPr lang="es-ES_tradnl" sz="1400" b="0" i="0" u="none" baseline="0" dirty="0">
                <a:effectLst/>
                <a:latin typeface="Arial" panose="020B0604020202020204" pitchFamily="34" charset="0"/>
                <a:ea typeface="Meiryo" panose="020B0604030504040204" pitchFamily="34" charset="-128"/>
                <a:cs typeface="ＭＳ Ｐゴシック" panose="020B0600070205080204" pitchFamily="50" charset="-128"/>
              </a:rPr>
              <a:t>R para Windows</a:t>
            </a:r>
            <a:endParaRPr lang="es-ES_tradnl" altLang="ja-JP" sz="1400" dirty="0">
              <a:effectLst/>
              <a:latin typeface="Arial" panose="020B0604020202020204" pitchFamily="34" charset="0"/>
              <a:ea typeface="Meiryo" panose="020B0604030504040204" pitchFamily="34" charset="-128"/>
              <a:cs typeface="ＭＳ Ｐゴシック" panose="020B0600070205080204" pitchFamily="50" charset="-128"/>
            </a:endParaRPr>
          </a:p>
          <a:p>
            <a:pPr algn="just" rtl="0"/>
            <a:r>
              <a:rPr lang="es-ES_tradnl" sz="1400" b="0" i="0" u="sng" baseline="0" dirty="0">
                <a:solidFill>
                  <a:srgbClr val="0563C1"/>
                </a:solidFill>
                <a:effectLst/>
                <a:latin typeface="Arial" panose="020B0604020202020204" pitchFamily="34" charset="0"/>
                <a:ea typeface="Meiryo" panose="020B0604030504040204" pitchFamily="34" charset="-128"/>
                <a:cs typeface="ＭＳ Ｐゴシック" panose="020B0600070205080204" pitchFamily="50" charset="-128"/>
                <a:hlinkClick r:id="rId4"/>
              </a:rPr>
              <a:t>https://cran.r-project.org/bin/windows/base/</a:t>
            </a:r>
            <a:endParaRPr lang="es-ES_tradnl" altLang="ja-JP" sz="1400" dirty="0">
              <a:effectLst/>
              <a:latin typeface="Arial" panose="020B0604020202020204" pitchFamily="34" charset="0"/>
              <a:ea typeface="Meiryo" panose="020B0604030504040204" pitchFamily="34" charset="-128"/>
              <a:cs typeface="ＭＳ Ｐゴシック" panose="020B0600070205080204" pitchFamily="50" charset="-128"/>
            </a:endParaRPr>
          </a:p>
          <a:p>
            <a:pPr algn="just" rtl="0"/>
            <a:r>
              <a:rPr lang="es-ES_tradnl" sz="1400" b="0" i="0" u="none" baseline="0" dirty="0">
                <a:effectLst/>
                <a:latin typeface="Arial" panose="020B0604020202020204" pitchFamily="34" charset="0"/>
                <a:ea typeface="Meiryo" panose="020B0604030504040204" pitchFamily="34" charset="-128"/>
                <a:cs typeface="ＭＳ Ｐゴシック" panose="020B0600070205080204" pitchFamily="50" charset="-128"/>
              </a:rPr>
              <a:t>R para macOS</a:t>
            </a:r>
            <a:endParaRPr lang="es-ES_tradnl" altLang="ja-JP" sz="1400" dirty="0">
              <a:effectLst/>
              <a:latin typeface="Arial" panose="020B0604020202020204" pitchFamily="34" charset="0"/>
              <a:ea typeface="Meiryo" panose="020B0604030504040204" pitchFamily="34" charset="-128"/>
              <a:cs typeface="ＭＳ Ｐゴシック" panose="020B0600070205080204" pitchFamily="50" charset="-128"/>
            </a:endParaRPr>
          </a:p>
          <a:p>
            <a:pPr algn="just" rtl="0"/>
            <a:r>
              <a:rPr lang="es-ES_tradnl" sz="1400" b="0" i="0" u="sng" baseline="0" dirty="0">
                <a:solidFill>
                  <a:srgbClr val="0563C1"/>
                </a:solidFill>
                <a:effectLst/>
                <a:latin typeface="Arial" panose="020B0604020202020204" pitchFamily="34" charset="0"/>
                <a:ea typeface="Meiryo" panose="020B0604030504040204" pitchFamily="34" charset="-128"/>
                <a:cs typeface="ＭＳ Ｐゴシック" panose="020B0600070205080204" pitchFamily="50" charset="-128"/>
                <a:hlinkClick r:id="rId5"/>
              </a:rPr>
              <a:t>https://cran.r-project.org/bin/macosx/</a:t>
            </a:r>
            <a:endParaRPr lang="es-ES_tradnl" altLang="ja-JP" sz="1400" dirty="0">
              <a:effectLst/>
              <a:latin typeface="Arial" panose="020B0604020202020204" pitchFamily="34" charset="0"/>
              <a:ea typeface="Meiryo" panose="020B0604030504040204" pitchFamily="34" charset="-128"/>
              <a:cs typeface="ＭＳ Ｐゴシック" panose="020B0600070205080204" pitchFamily="50" charset="-128"/>
            </a:endParaRPr>
          </a:p>
          <a:p>
            <a:pPr algn="just" rtl="0"/>
            <a:r>
              <a:rPr lang="es-ES_tradnl" sz="1400" b="0" i="0" u="none" baseline="0" dirty="0">
                <a:effectLst/>
                <a:latin typeface="Arial" panose="020B0604020202020204" pitchFamily="34" charset="0"/>
                <a:ea typeface="Meiryo" panose="020B0604030504040204" pitchFamily="34" charset="-128"/>
                <a:cs typeface="ＭＳ Ｐゴシック" panose="020B0600070205080204" pitchFamily="50" charset="-128"/>
              </a:rPr>
              <a:t>RStudio</a:t>
            </a:r>
            <a:endParaRPr lang="es-ES_tradnl" altLang="ja-JP" sz="1400" dirty="0">
              <a:effectLst/>
              <a:latin typeface="Arial" panose="020B0604020202020204" pitchFamily="34" charset="0"/>
              <a:ea typeface="Meiryo" panose="020B0604030504040204" pitchFamily="34" charset="-128"/>
              <a:cs typeface="ＭＳ Ｐゴシック" panose="020B0600070205080204" pitchFamily="50" charset="-128"/>
            </a:endParaRPr>
          </a:p>
          <a:p>
            <a:pPr algn="just" rtl="0"/>
            <a:r>
              <a:rPr lang="es-ES_tradnl" sz="1400" b="0" i="0" u="sng" baseline="0" dirty="0">
                <a:solidFill>
                  <a:srgbClr val="0563C1"/>
                </a:solidFill>
                <a:effectLst/>
                <a:latin typeface="Arial" panose="020B0604020202020204" pitchFamily="34" charset="0"/>
                <a:ea typeface="Meiryo" panose="020B0604030504040204" pitchFamily="34" charset="-128"/>
                <a:cs typeface="ＭＳ Ｐゴシック" panose="020B0600070205080204" pitchFamily="50" charset="-128"/>
                <a:hlinkClick r:id="rId6"/>
              </a:rPr>
              <a:t>https://www.rstudio.com/products/rstudio/download/#download</a:t>
            </a:r>
            <a:endParaRPr lang="es-ES_tradnl" altLang="ja-JP" sz="1400" dirty="0">
              <a:effectLst/>
              <a:latin typeface="Arial" panose="020B0604020202020204" pitchFamily="34" charset="0"/>
              <a:ea typeface="Meiryo" panose="020B0604030504040204" pitchFamily="34" charset="-128"/>
              <a:cs typeface="ＭＳ Ｐゴシック" panose="020B0600070205080204" pitchFamily="50" charset="-128"/>
            </a:endParaRPr>
          </a:p>
        </p:txBody>
      </p:sp>
    </p:spTree>
    <p:extLst>
      <p:ext uri="{BB962C8B-B14F-4D97-AF65-F5344CB8AC3E}">
        <p14:creationId xmlns:p14="http://schemas.microsoft.com/office/powerpoint/2010/main" val="313289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D855255C-D58D-434E-B270-4975AC2CFF4E}"/>
              </a:ext>
            </a:extLst>
          </p:cNvPr>
          <p:cNvSpPr txBox="1"/>
          <p:nvPr/>
        </p:nvSpPr>
        <p:spPr>
          <a:xfrm>
            <a:off x="3653213" y="224595"/>
            <a:ext cx="6095128" cy="549088"/>
          </a:xfrm>
          <a:prstGeom prst="rect">
            <a:avLst/>
          </a:prstGeom>
          <a:noFill/>
        </p:spPr>
        <p:txBody>
          <a:bodyPr wrap="square">
            <a:noAutofit/>
          </a:bodyPr>
          <a:lstStyle/>
          <a:p>
            <a:pPr algn="ctr" rtl="0"/>
            <a:r>
              <a:rPr lang="es-ES_tradnl" sz="2400" b="1" i="0" u="none" baseline="0" dirty="0">
                <a:effectLst/>
                <a:latin typeface="Arial" panose="020B0604020202020204" pitchFamily="34" charset="0"/>
              </a:rPr>
              <a:t>2. Pantalla de operación de RStudio</a:t>
            </a:r>
          </a:p>
        </p:txBody>
      </p:sp>
      <p:sp>
        <p:nvSpPr>
          <p:cNvPr id="17" name="テキスト ボックス 16">
            <a:extLst>
              <a:ext uri="{FF2B5EF4-FFF2-40B4-BE49-F238E27FC236}">
                <a16:creationId xmlns:a16="http://schemas.microsoft.com/office/drawing/2014/main" id="{4D086C5B-689E-41FA-95A4-9AC4E9EA0EA3}"/>
              </a:ext>
            </a:extLst>
          </p:cNvPr>
          <p:cNvSpPr txBox="1"/>
          <p:nvPr/>
        </p:nvSpPr>
        <p:spPr>
          <a:xfrm>
            <a:off x="7221640" y="1417633"/>
            <a:ext cx="4793099" cy="4801314"/>
          </a:xfrm>
          <a:prstGeom prst="rect">
            <a:avLst/>
          </a:prstGeom>
          <a:noFill/>
        </p:spPr>
        <p:txBody>
          <a:bodyPr wrap="square">
            <a:noAutofit/>
          </a:bodyPr>
          <a:lstStyle/>
          <a:p>
            <a:pPr algn="l" rtl="0"/>
            <a:r>
              <a:rPr lang="es-ES_tradnl" sz="1600" b="1" i="0" u="none" baseline="0" dirty="0">
                <a:solidFill>
                  <a:srgbClr val="333333"/>
                </a:solidFill>
                <a:effectLst/>
                <a:latin typeface="Arial" panose="020B0604020202020204" pitchFamily="34" charset="0"/>
                <a:ea typeface="Helvetica Neue"/>
                <a:cs typeface="Helvetica Neue"/>
              </a:rPr>
              <a:t>Pantalla de secuencia de comandos</a:t>
            </a:r>
          </a:p>
          <a:p>
            <a:pPr marL="285750" indent="-285750" algn="l" rtl="0">
              <a:buFont typeface="Wingdings" panose="05000000000000000000" pitchFamily="2" charset="2"/>
              <a:buChar char="ü"/>
            </a:pPr>
            <a:r>
              <a:rPr lang="es-ES_tradnl" sz="1600" b="0" i="0" u="none" baseline="0" dirty="0">
                <a:solidFill>
                  <a:srgbClr val="333333"/>
                </a:solidFill>
                <a:effectLst/>
                <a:latin typeface="Arial" panose="020B0604020202020204" pitchFamily="34" charset="0"/>
                <a:ea typeface="Helvetica Neue"/>
                <a:cs typeface="Helvetica Neue"/>
              </a:rPr>
              <a:t>Aquí se escriben los programas (secuencias de comandos) de R</a:t>
            </a:r>
            <a:endParaRPr lang="es-ES_tradnl" altLang="ja-JP" sz="1600" b="0" i="0" dirty="0">
              <a:solidFill>
                <a:srgbClr val="333333"/>
              </a:solidFill>
              <a:effectLst/>
              <a:latin typeface="Arial" panose="020B0604020202020204" pitchFamily="34" charset="0"/>
              <a:ea typeface="Meiryo" panose="020B0604030504040204" pitchFamily="34" charset="-128"/>
            </a:endParaRPr>
          </a:p>
          <a:p>
            <a:pPr marL="285750" indent="-285750" algn="l" rtl="0">
              <a:buFont typeface="Wingdings" panose="05000000000000000000" pitchFamily="2" charset="2"/>
              <a:buChar char="ü"/>
            </a:pPr>
            <a:r>
              <a:rPr lang="es-ES_tradnl" sz="1600" b="0" i="0" u="none" baseline="0" dirty="0">
                <a:solidFill>
                  <a:srgbClr val="333333"/>
                </a:solidFill>
                <a:effectLst/>
                <a:latin typeface="Arial" panose="020B0604020202020204" pitchFamily="34" charset="0"/>
                <a:ea typeface="Helvetica Neue"/>
                <a:cs typeface="Helvetica Neue"/>
              </a:rPr>
              <a:t>Los programas se ejecutan al presionar botones como Run o Source.</a:t>
            </a:r>
            <a:endParaRPr lang="es-ES_tradnl" altLang="ja-JP" sz="1600" b="0" i="0" dirty="0">
              <a:solidFill>
                <a:srgbClr val="333333"/>
              </a:solidFill>
              <a:effectLst/>
              <a:latin typeface="Arial" panose="020B0604020202020204" pitchFamily="34" charset="0"/>
              <a:ea typeface="Meiryo" panose="020B0604030504040204" pitchFamily="34" charset="-128"/>
            </a:endParaRPr>
          </a:p>
          <a:p>
            <a:pPr algn="l" rtl="0"/>
            <a:endParaRPr lang="es-ES_tradnl" altLang="en-US" sz="1600" b="0" i="0" dirty="0">
              <a:solidFill>
                <a:srgbClr val="333333"/>
              </a:solidFill>
              <a:effectLst/>
              <a:latin typeface="Arial" panose="020B0604020202020204" pitchFamily="34" charset="0"/>
            </a:endParaRPr>
          </a:p>
          <a:p>
            <a:pPr algn="l" rtl="0"/>
            <a:r>
              <a:rPr lang="es-ES_tradnl" sz="1600" b="1" i="0" u="none" baseline="0" dirty="0">
                <a:solidFill>
                  <a:srgbClr val="333333"/>
                </a:solidFill>
                <a:effectLst/>
                <a:latin typeface="Arial" panose="020B0604020202020204" pitchFamily="34" charset="0"/>
                <a:ea typeface="Helvetica Neue"/>
                <a:cs typeface="Helvetica Neue"/>
              </a:rPr>
              <a:t>Consola </a:t>
            </a:r>
            <a:endParaRPr lang="es-ES_tradnl" altLang="en-US" sz="1600" b="1" i="0" dirty="0">
              <a:solidFill>
                <a:srgbClr val="333333"/>
              </a:solidFill>
              <a:effectLst/>
              <a:latin typeface="Arial" panose="020B0604020202020204" pitchFamily="34" charset="0"/>
            </a:endParaRPr>
          </a:p>
          <a:p>
            <a:pPr marL="285750" indent="-285750" algn="l" rtl="0">
              <a:buFont typeface="Wingdings" panose="05000000000000000000" pitchFamily="2" charset="2"/>
              <a:buChar char="ü"/>
            </a:pPr>
            <a:r>
              <a:rPr lang="es-ES_tradnl" sz="1600" b="0" i="0" u="none" baseline="0" dirty="0">
                <a:solidFill>
                  <a:srgbClr val="333333"/>
                </a:solidFill>
                <a:effectLst/>
                <a:latin typeface="Arial" panose="020B0604020202020204" pitchFamily="34" charset="0"/>
                <a:ea typeface="Helvetica Neue"/>
                <a:cs typeface="Helvetica Neue"/>
              </a:rPr>
              <a:t>Muestra los resultados de la ejecución del programa</a:t>
            </a:r>
            <a:endParaRPr lang="es-ES_tradnl" altLang="ja-JP" sz="1600" dirty="0">
              <a:solidFill>
                <a:srgbClr val="333333"/>
              </a:solidFill>
              <a:latin typeface="Arial" panose="020B0604020202020204" pitchFamily="34" charset="0"/>
              <a:ea typeface="Meiryo" panose="020B0604030504040204" pitchFamily="34" charset="-128"/>
            </a:endParaRPr>
          </a:p>
          <a:p>
            <a:pPr marL="285750" indent="-285750" algn="l" rtl="0">
              <a:buFont typeface="Wingdings" panose="05000000000000000000" pitchFamily="2" charset="2"/>
              <a:buChar char="ü"/>
            </a:pPr>
            <a:r>
              <a:rPr lang="es-ES_tradnl" sz="1600" b="0" i="0" u="none" baseline="0" dirty="0">
                <a:solidFill>
                  <a:srgbClr val="333333"/>
                </a:solidFill>
                <a:effectLst/>
                <a:latin typeface="Arial" panose="020B0604020202020204" pitchFamily="34" charset="0"/>
                <a:ea typeface="Helvetica Neue"/>
                <a:cs typeface="Helvetica Neue"/>
              </a:rPr>
              <a:t>Las secuencias de comandos se pueden escribir y ejecutar también en la pantalla la consola en lugar de la de secuencia de comandos.</a:t>
            </a:r>
            <a:endParaRPr lang="es-ES_tradnl" altLang="ja-JP" sz="1600" b="0" i="0" dirty="0">
              <a:solidFill>
                <a:srgbClr val="333333"/>
              </a:solidFill>
              <a:effectLst/>
              <a:latin typeface="Arial" panose="020B0604020202020204" pitchFamily="34" charset="0"/>
              <a:ea typeface="Meiryo" panose="020B0604030504040204" pitchFamily="34" charset="-128"/>
            </a:endParaRPr>
          </a:p>
          <a:p>
            <a:pPr algn="l" rtl="0"/>
            <a:endParaRPr lang="es-ES_tradnl" altLang="en-US" sz="1600" b="0" i="0" dirty="0">
              <a:solidFill>
                <a:srgbClr val="333333"/>
              </a:solidFill>
              <a:effectLst/>
              <a:latin typeface="Arial" panose="020B0604020202020204" pitchFamily="34" charset="0"/>
            </a:endParaRPr>
          </a:p>
          <a:p>
            <a:pPr algn="l" rtl="0"/>
            <a:r>
              <a:rPr lang="es-ES_tradnl" sz="1600" b="1" i="0" u="none" baseline="0" dirty="0">
                <a:solidFill>
                  <a:srgbClr val="333333"/>
                </a:solidFill>
                <a:effectLst/>
                <a:latin typeface="Arial" panose="020B0604020202020204" pitchFamily="34" charset="0"/>
                <a:ea typeface="Helvetica Neue"/>
                <a:cs typeface="Helvetica Neue"/>
              </a:rPr>
              <a:t>Pestaña entorno</a:t>
            </a:r>
          </a:p>
          <a:p>
            <a:pPr marL="285750" indent="-285750" algn="l" rtl="0">
              <a:buFont typeface="Wingdings" panose="05000000000000000000" pitchFamily="2" charset="2"/>
              <a:buChar char="ü"/>
            </a:pPr>
            <a:r>
              <a:rPr lang="es-ES_tradnl" sz="1600" b="0" i="0" u="none" baseline="0" dirty="0">
                <a:solidFill>
                  <a:srgbClr val="333333"/>
                </a:solidFill>
                <a:effectLst/>
                <a:latin typeface="Arial" panose="020B0604020202020204" pitchFamily="34" charset="0"/>
                <a:ea typeface="Helvetica Neue"/>
                <a:cs typeface="Helvetica Neue"/>
              </a:rPr>
              <a:t>Muestra información como las variables, funciones, etc. usadas en el programa.</a:t>
            </a:r>
          </a:p>
        </p:txBody>
      </p:sp>
      <p:pic>
        <p:nvPicPr>
          <p:cNvPr id="22" name="図 21" descr="グラフィカル ユーザー インターフェイス, テキスト, アプリケーション&#10;&#10;自動的に生成された説明">
            <a:extLst>
              <a:ext uri="{FF2B5EF4-FFF2-40B4-BE49-F238E27FC236}">
                <a16:creationId xmlns:a16="http://schemas.microsoft.com/office/drawing/2014/main" id="{5CEA1A11-F11F-4DB2-9793-B1FB527F33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268" y="1035257"/>
            <a:ext cx="6714752" cy="4142318"/>
          </a:xfrm>
          <a:prstGeom prst="rect">
            <a:avLst/>
          </a:prstGeom>
        </p:spPr>
      </p:pic>
      <p:grpSp>
        <p:nvGrpSpPr>
          <p:cNvPr id="18" name="グループ化 17">
            <a:extLst>
              <a:ext uri="{FF2B5EF4-FFF2-40B4-BE49-F238E27FC236}">
                <a16:creationId xmlns:a16="http://schemas.microsoft.com/office/drawing/2014/main" id="{4F8959C7-A73F-4C79-A591-2DD96730C789}"/>
              </a:ext>
            </a:extLst>
          </p:cNvPr>
          <p:cNvGrpSpPr/>
          <p:nvPr/>
        </p:nvGrpSpPr>
        <p:grpSpPr>
          <a:xfrm>
            <a:off x="312394" y="1366778"/>
            <a:ext cx="6644733" cy="3758002"/>
            <a:chOff x="440886" y="1062323"/>
            <a:chExt cx="7630149" cy="3758002"/>
          </a:xfrm>
        </p:grpSpPr>
        <p:grpSp>
          <p:nvGrpSpPr>
            <p:cNvPr id="9" name="グループ化 8">
              <a:extLst>
                <a:ext uri="{FF2B5EF4-FFF2-40B4-BE49-F238E27FC236}">
                  <a16:creationId xmlns:a16="http://schemas.microsoft.com/office/drawing/2014/main" id="{09CB3B96-92F1-4092-9231-08A8A509075B}"/>
                </a:ext>
              </a:extLst>
            </p:cNvPr>
            <p:cNvGrpSpPr/>
            <p:nvPr/>
          </p:nvGrpSpPr>
          <p:grpSpPr>
            <a:xfrm>
              <a:off x="440886" y="1062323"/>
              <a:ext cx="7630149" cy="3758002"/>
              <a:chOff x="1489165" y="1259259"/>
              <a:chExt cx="9718767" cy="4201016"/>
            </a:xfrm>
          </p:grpSpPr>
          <p:sp>
            <p:nvSpPr>
              <p:cNvPr id="4" name="正方形/長方形 3">
                <a:extLst>
                  <a:ext uri="{FF2B5EF4-FFF2-40B4-BE49-F238E27FC236}">
                    <a16:creationId xmlns:a16="http://schemas.microsoft.com/office/drawing/2014/main" id="{76624DD7-81DF-4A79-BDD4-2BF919BA2E32}"/>
                  </a:ext>
                </a:extLst>
              </p:cNvPr>
              <p:cNvSpPr/>
              <p:nvPr/>
            </p:nvSpPr>
            <p:spPr>
              <a:xfrm>
                <a:off x="1489166" y="1259259"/>
                <a:ext cx="4854157" cy="2169741"/>
              </a:xfrm>
              <a:prstGeom prst="rect">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rtl="0"/>
                <a:endParaRPr kumimoji="1" lang="x-none" altLang="en-US" dirty="0">
                  <a:latin typeface="Meiryo" panose="020B0604030504040204" pitchFamily="34" charset="-128"/>
                </a:endParaRPr>
              </a:p>
            </p:txBody>
          </p:sp>
          <p:sp>
            <p:nvSpPr>
              <p:cNvPr id="6" name="正方形/長方形 5">
                <a:extLst>
                  <a:ext uri="{FF2B5EF4-FFF2-40B4-BE49-F238E27FC236}">
                    <a16:creationId xmlns:a16="http://schemas.microsoft.com/office/drawing/2014/main" id="{CCC048A1-4192-4B45-B6CF-CD96EFB03C27}"/>
                  </a:ext>
                </a:extLst>
              </p:cNvPr>
              <p:cNvSpPr/>
              <p:nvPr/>
            </p:nvSpPr>
            <p:spPr>
              <a:xfrm>
                <a:off x="1489165" y="3517679"/>
                <a:ext cx="4854157" cy="1942596"/>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rtl="0"/>
                <a:endParaRPr kumimoji="1" lang="x-none" altLang="en-US" dirty="0">
                  <a:latin typeface="Meiryo" panose="020B0604030504040204" pitchFamily="34" charset="-128"/>
                </a:endParaRPr>
              </a:p>
            </p:txBody>
          </p:sp>
          <p:sp>
            <p:nvSpPr>
              <p:cNvPr id="7" name="正方形/長方形 6">
                <a:extLst>
                  <a:ext uri="{FF2B5EF4-FFF2-40B4-BE49-F238E27FC236}">
                    <a16:creationId xmlns:a16="http://schemas.microsoft.com/office/drawing/2014/main" id="{6EA7DA97-8DE8-4DA5-9DD2-D5C0DA901FB9}"/>
                  </a:ext>
                </a:extLst>
              </p:cNvPr>
              <p:cNvSpPr/>
              <p:nvPr/>
            </p:nvSpPr>
            <p:spPr>
              <a:xfrm>
                <a:off x="6442605" y="1389394"/>
                <a:ext cx="4765327" cy="1748395"/>
              </a:xfrm>
              <a:prstGeom prst="rect">
                <a:avLst/>
              </a:prstGeom>
              <a:noFill/>
              <a:ln w="571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rtl="0"/>
                <a:endParaRPr kumimoji="1" lang="x-none" altLang="en-US" dirty="0">
                  <a:latin typeface="Meiryo" panose="020B0604030504040204" pitchFamily="34" charset="-128"/>
                </a:endParaRPr>
              </a:p>
            </p:txBody>
          </p:sp>
          <p:sp>
            <p:nvSpPr>
              <p:cNvPr id="8" name="正方形/長方形 7">
                <a:extLst>
                  <a:ext uri="{FF2B5EF4-FFF2-40B4-BE49-F238E27FC236}">
                    <a16:creationId xmlns:a16="http://schemas.microsoft.com/office/drawing/2014/main" id="{ED5B415D-51BF-4A79-AE84-2C103E22C362}"/>
                  </a:ext>
                </a:extLst>
              </p:cNvPr>
              <p:cNvSpPr/>
              <p:nvPr/>
            </p:nvSpPr>
            <p:spPr>
              <a:xfrm>
                <a:off x="6442603" y="3290533"/>
                <a:ext cx="4765329" cy="2169741"/>
              </a:xfrm>
              <a:prstGeom prst="rect">
                <a:avLst/>
              </a:prstGeom>
              <a:noFill/>
              <a:ln w="571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rtl="0"/>
                <a:endParaRPr kumimoji="1" lang="x-none" altLang="en-US" dirty="0">
                  <a:latin typeface="Meiryo" panose="020B0604030504040204" pitchFamily="34" charset="-128"/>
                </a:endParaRPr>
              </a:p>
            </p:txBody>
          </p:sp>
        </p:grpSp>
        <p:sp>
          <p:nvSpPr>
            <p:cNvPr id="12" name="テキスト ボックス 11">
              <a:extLst>
                <a:ext uri="{FF2B5EF4-FFF2-40B4-BE49-F238E27FC236}">
                  <a16:creationId xmlns:a16="http://schemas.microsoft.com/office/drawing/2014/main" id="{43C0F9FA-4078-4598-9C1E-6EC834A3EEEF}"/>
                </a:ext>
              </a:extLst>
            </p:cNvPr>
            <p:cNvSpPr txBox="1"/>
            <p:nvPr/>
          </p:nvSpPr>
          <p:spPr>
            <a:xfrm>
              <a:off x="4406508" y="1375970"/>
              <a:ext cx="3252762" cy="1077218"/>
            </a:xfrm>
            <a:prstGeom prst="rect">
              <a:avLst/>
            </a:prstGeom>
            <a:noFill/>
          </p:spPr>
          <p:txBody>
            <a:bodyPr wrap="square">
              <a:noAutofit/>
            </a:bodyPr>
            <a:lstStyle/>
            <a:p>
              <a:pPr algn="l" rtl="0"/>
              <a:r>
                <a:rPr lang="es-ES_tradnl" sz="1400" b="1" i="0" u="sng" baseline="0" dirty="0">
                  <a:latin typeface="Arial" panose="020B0604020202020204" pitchFamily="34" charset="0"/>
                </a:rPr>
                <a:t>Entorno</a:t>
              </a:r>
              <a:endParaRPr lang="es-ES_tradnl" altLang="ja-JP" sz="1400" b="1" u="sng" dirty="0">
                <a:latin typeface="Arial" panose="020B0604020202020204" pitchFamily="34" charset="0"/>
                <a:ea typeface="Meiryo" panose="020B0604030504040204" pitchFamily="34" charset="-128"/>
              </a:endParaRPr>
            </a:p>
            <a:p>
              <a:pPr algn="l" rtl="0"/>
              <a:r>
                <a:rPr lang="es-ES_tradnl" sz="1400" b="1" i="0" u="none" baseline="0" dirty="0">
                  <a:latin typeface="Arial" panose="020B0604020202020204" pitchFamily="34" charset="0"/>
                </a:rPr>
                <a:t>Donde se expresan las variables y demás información</a:t>
              </a:r>
              <a:endParaRPr lang="es-ES_tradnl" altLang="en-US" sz="1400" b="1" i="0" dirty="0">
                <a:effectLst/>
                <a:latin typeface="Arial" panose="020B0604020202020204" pitchFamily="34" charset="0"/>
              </a:endParaRPr>
            </a:p>
          </p:txBody>
        </p:sp>
        <p:sp>
          <p:nvSpPr>
            <p:cNvPr id="13" name="テキスト ボックス 12">
              <a:extLst>
                <a:ext uri="{FF2B5EF4-FFF2-40B4-BE49-F238E27FC236}">
                  <a16:creationId xmlns:a16="http://schemas.microsoft.com/office/drawing/2014/main" id="{E5B2AEDB-9BDF-49CC-AC51-70CCAB51A0F3}"/>
                </a:ext>
              </a:extLst>
            </p:cNvPr>
            <p:cNvSpPr txBox="1"/>
            <p:nvPr/>
          </p:nvSpPr>
          <p:spPr>
            <a:xfrm>
              <a:off x="818531" y="1292123"/>
              <a:ext cx="3257935" cy="1323439"/>
            </a:xfrm>
            <a:prstGeom prst="rect">
              <a:avLst/>
            </a:prstGeom>
            <a:noFill/>
          </p:spPr>
          <p:txBody>
            <a:bodyPr wrap="square">
              <a:noAutofit/>
            </a:bodyPr>
            <a:lstStyle/>
            <a:p>
              <a:pPr algn="l" rtl="0"/>
              <a:r>
                <a:rPr lang="es-ES_tradnl" sz="1400" b="1" i="0" u="sng" baseline="0" dirty="0">
                  <a:latin typeface="Arial" panose="020B0604020202020204" pitchFamily="34" charset="0"/>
                </a:rPr>
                <a:t>Script</a:t>
              </a:r>
            </a:p>
            <a:p>
              <a:pPr algn="l" rtl="0"/>
              <a:r>
                <a:rPr lang="es-ES_tradnl" sz="1400" b="1" i="0" u="none" baseline="0" dirty="0">
                  <a:latin typeface="Arial" panose="020B0604020202020204" pitchFamily="34" charset="0"/>
                </a:rPr>
                <a:t>Donde se escriben las secuencias de comandos de R</a:t>
              </a:r>
              <a:endParaRPr lang="es-ES_tradnl" altLang="en-US" sz="1400" b="1" i="0" dirty="0">
                <a:effectLst/>
                <a:latin typeface="Arial" panose="020B0604020202020204" pitchFamily="34" charset="0"/>
              </a:endParaRPr>
            </a:p>
          </p:txBody>
        </p:sp>
        <p:sp>
          <p:nvSpPr>
            <p:cNvPr id="14" name="テキスト ボックス 13">
              <a:extLst>
                <a:ext uri="{FF2B5EF4-FFF2-40B4-BE49-F238E27FC236}">
                  <a16:creationId xmlns:a16="http://schemas.microsoft.com/office/drawing/2014/main" id="{964F254E-7B44-4FC0-B68B-6A8D812ACD35}"/>
                </a:ext>
              </a:extLst>
            </p:cNvPr>
            <p:cNvSpPr txBox="1"/>
            <p:nvPr/>
          </p:nvSpPr>
          <p:spPr>
            <a:xfrm>
              <a:off x="593667" y="3434358"/>
              <a:ext cx="3512798" cy="1077218"/>
            </a:xfrm>
            <a:prstGeom prst="rect">
              <a:avLst/>
            </a:prstGeom>
            <a:noFill/>
          </p:spPr>
          <p:txBody>
            <a:bodyPr wrap="square">
              <a:noAutofit/>
            </a:bodyPr>
            <a:lstStyle/>
            <a:p>
              <a:pPr algn="l" rtl="0"/>
              <a:r>
                <a:rPr lang="es-ES_tradnl" sz="1400" b="1" i="0" u="sng" baseline="0">
                  <a:latin typeface="Arial" panose="020B0604020202020204" pitchFamily="34" charset="0"/>
                </a:rPr>
                <a:t>Consola</a:t>
              </a:r>
            </a:p>
            <a:p>
              <a:pPr algn="l" rtl="0"/>
              <a:r>
                <a:rPr lang="es-ES_tradnl" sz="1400" b="1" i="0" u="none" baseline="0">
                  <a:effectLst/>
                  <a:latin typeface="Arial" panose="020B0604020202020204" pitchFamily="34" charset="0"/>
                </a:rPr>
                <a:t>Donde se escriben las instrucciones y aparecen sus resultados</a:t>
              </a:r>
              <a:endParaRPr lang="es-ES_tradnl" sz="1400" b="1" i="0" u="none" baseline="0" dirty="0">
                <a:effectLst/>
                <a:latin typeface="Arial" panose="020B0604020202020204" pitchFamily="34" charset="0"/>
              </a:endParaRPr>
            </a:p>
          </p:txBody>
        </p:sp>
        <p:sp>
          <p:nvSpPr>
            <p:cNvPr id="15" name="テキスト ボックス 14">
              <a:extLst>
                <a:ext uri="{FF2B5EF4-FFF2-40B4-BE49-F238E27FC236}">
                  <a16:creationId xmlns:a16="http://schemas.microsoft.com/office/drawing/2014/main" id="{9D89BBB2-4A63-438C-AB9F-675BD3BA9E88}"/>
                </a:ext>
              </a:extLst>
            </p:cNvPr>
            <p:cNvSpPr txBox="1"/>
            <p:nvPr/>
          </p:nvSpPr>
          <p:spPr>
            <a:xfrm>
              <a:off x="4480045" y="3082584"/>
              <a:ext cx="3270668" cy="830997"/>
            </a:xfrm>
            <a:prstGeom prst="rect">
              <a:avLst/>
            </a:prstGeom>
            <a:noFill/>
          </p:spPr>
          <p:txBody>
            <a:bodyPr wrap="square">
              <a:noAutofit/>
            </a:bodyPr>
            <a:lstStyle/>
            <a:p>
              <a:pPr algn="l" rtl="0"/>
              <a:r>
                <a:rPr lang="es-ES_tradnl" sz="1400" b="1" i="0" u="sng" baseline="0">
                  <a:latin typeface="Arial" panose="020B0604020202020204" pitchFamily="34" charset="0"/>
                </a:rPr>
                <a:t>Archivo, Gráfica, Paquete, etc.</a:t>
              </a:r>
              <a:endParaRPr lang="es-ES_tradnl" altLang="ja-JP" sz="1400" b="1" u="sng">
                <a:latin typeface="Arial" panose="020B0604020202020204" pitchFamily="34" charset="0"/>
                <a:ea typeface="Meiryo" panose="020B0604030504040204" pitchFamily="34" charset="-128"/>
              </a:endParaRPr>
            </a:p>
            <a:p>
              <a:pPr algn="l" rtl="0"/>
              <a:endParaRPr lang="es-ES_tradnl" altLang="ja-JP" sz="1400" b="1" u="sng" dirty="0">
                <a:latin typeface="Arial" panose="020B0604020202020204" pitchFamily="34" charset="0"/>
                <a:ea typeface="Meiryo" panose="020B0604030504040204" pitchFamily="34" charset="-128"/>
              </a:endParaRPr>
            </a:p>
          </p:txBody>
        </p:sp>
      </p:grpSp>
      <p:sp>
        <p:nvSpPr>
          <p:cNvPr id="20" name="テキスト ボックス 19">
            <a:extLst>
              <a:ext uri="{FF2B5EF4-FFF2-40B4-BE49-F238E27FC236}">
                <a16:creationId xmlns:a16="http://schemas.microsoft.com/office/drawing/2014/main" id="{AA1FFCA0-1B43-4DB5-9E2C-93BF1008BE5D}"/>
              </a:ext>
            </a:extLst>
          </p:cNvPr>
          <p:cNvSpPr txBox="1"/>
          <p:nvPr/>
        </p:nvSpPr>
        <p:spPr>
          <a:xfrm>
            <a:off x="349299" y="5529349"/>
            <a:ext cx="6607828" cy="1040469"/>
          </a:xfrm>
          <a:prstGeom prst="rect">
            <a:avLst/>
          </a:prstGeom>
          <a:noFill/>
        </p:spPr>
        <p:txBody>
          <a:bodyPr wrap="square">
            <a:noAutofit/>
          </a:bodyPr>
          <a:lstStyle/>
          <a:p>
            <a:pPr marL="866775" indent="-866775" algn="l" rtl="0"/>
            <a:r>
              <a:rPr lang="es-ES_tradnl" sz="1400" b="1" i="0" u="none" baseline="0" dirty="0">
                <a:solidFill>
                  <a:srgbClr val="333333"/>
                </a:solidFill>
                <a:effectLst/>
                <a:latin typeface="Arial" panose="020B0604020202020204" pitchFamily="34" charset="0"/>
                <a:ea typeface="Helvetica Neue"/>
                <a:cs typeface="Helvetica Neue"/>
              </a:rPr>
              <a:t>Archivos:</a:t>
            </a:r>
            <a:r>
              <a:rPr lang="es-ES_tradnl" sz="1400" b="0" i="0" u="none" baseline="0" dirty="0">
                <a:solidFill>
                  <a:srgbClr val="333333"/>
                </a:solidFill>
                <a:effectLst/>
                <a:latin typeface="Arial" panose="020B0604020202020204" pitchFamily="34" charset="0"/>
                <a:ea typeface="Helvetica Neue"/>
                <a:cs typeface="Helvetica Neue"/>
              </a:rPr>
              <a:t> muestra una lista de los archivos en la computadora. Desde aquí se pueden leer los archivos en la computadora.</a:t>
            </a:r>
          </a:p>
          <a:p>
            <a:pPr algn="l" rtl="0"/>
            <a:r>
              <a:rPr lang="es-ES_tradnl" sz="1400" b="1" i="0" u="none" baseline="0" dirty="0">
                <a:solidFill>
                  <a:srgbClr val="333333"/>
                </a:solidFill>
                <a:effectLst/>
                <a:latin typeface="Arial" panose="020B0604020202020204" pitchFamily="34" charset="0"/>
                <a:ea typeface="Helvetica Neue"/>
                <a:cs typeface="Helvetica Neue"/>
              </a:rPr>
              <a:t>Gráfica:</a:t>
            </a:r>
            <a:r>
              <a:rPr lang="es-ES_tradnl" sz="1400" b="0" i="0" u="none" baseline="0" dirty="0">
                <a:solidFill>
                  <a:srgbClr val="333333"/>
                </a:solidFill>
                <a:effectLst/>
                <a:latin typeface="Arial" panose="020B0604020202020204" pitchFamily="34" charset="0"/>
                <a:ea typeface="Helvetica Neue"/>
                <a:cs typeface="Helvetica Neue"/>
              </a:rPr>
              <a:t> muestra las figuras elaboradas con las secuencias de comandos. </a:t>
            </a:r>
            <a:br>
              <a:rPr lang="es-ES_tradnl" sz="1400" b="0" i="0" dirty="0">
                <a:solidFill>
                  <a:srgbClr val="333333"/>
                </a:solidFill>
                <a:effectLst/>
                <a:latin typeface="Arial" panose="020B0604020202020204" pitchFamily="34" charset="0"/>
              </a:rPr>
            </a:br>
            <a:r>
              <a:rPr lang="es-ES_tradnl" sz="1400" b="1" i="0" u="none" baseline="0" dirty="0">
                <a:solidFill>
                  <a:srgbClr val="333333"/>
                </a:solidFill>
                <a:effectLst/>
                <a:latin typeface="Arial" panose="020B0604020202020204" pitchFamily="34" charset="0"/>
                <a:ea typeface="Helvetica Neue"/>
                <a:cs typeface="Helvetica Neue"/>
              </a:rPr>
              <a:t>Paquetes:</a:t>
            </a:r>
            <a:r>
              <a:rPr lang="es-ES_tradnl" sz="1400" b="0" i="0" u="none" baseline="0" dirty="0">
                <a:solidFill>
                  <a:srgbClr val="333333"/>
                </a:solidFill>
                <a:effectLst/>
                <a:latin typeface="Arial" panose="020B0604020202020204" pitchFamily="34" charset="0"/>
                <a:ea typeface="Helvetica Neue"/>
                <a:cs typeface="Helvetica Neue"/>
              </a:rPr>
              <a:t> muestra la lista de paquetes.</a:t>
            </a:r>
            <a:endParaRPr lang="es-ES_tradnl" altLang="en-US" sz="1400" b="0"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108164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D47C90-0CCD-437D-AB90-A853C3664A00}"/>
              </a:ext>
            </a:extLst>
          </p:cNvPr>
          <p:cNvSpPr txBox="1"/>
          <p:nvPr/>
        </p:nvSpPr>
        <p:spPr>
          <a:xfrm>
            <a:off x="450670" y="1380265"/>
            <a:ext cx="6095128" cy="369332"/>
          </a:xfrm>
          <a:prstGeom prst="rect">
            <a:avLst/>
          </a:prstGeom>
          <a:noFill/>
        </p:spPr>
        <p:txBody>
          <a:bodyPr wrap="square">
            <a:noAutofit/>
          </a:bodyPr>
          <a:lstStyle/>
          <a:p>
            <a:pPr algn="l" rtl="0"/>
            <a:r>
              <a:rPr lang="es-ES_tradnl" b="1" i="0" u="none" baseline="0">
                <a:solidFill>
                  <a:srgbClr val="333333"/>
                </a:solidFill>
                <a:effectLst/>
                <a:latin typeface="Arial" panose="020B0604020202020204" pitchFamily="34" charset="0"/>
                <a:ea typeface="Helvetica Neue"/>
                <a:cs typeface="Helvetica Neue"/>
              </a:rPr>
              <a:t>1. Configuración del directorio de trabajo</a:t>
            </a:r>
            <a:endParaRPr lang="es-ES_tradnl" b="1" i="0" u="none" baseline="0" dirty="0">
              <a:solidFill>
                <a:srgbClr val="333333"/>
              </a:solidFill>
              <a:effectLst/>
              <a:latin typeface="Arial" panose="020B0604020202020204" pitchFamily="34" charset="0"/>
              <a:ea typeface="Helvetica Neue"/>
              <a:cs typeface="Helvetica Neue"/>
            </a:endParaRPr>
          </a:p>
        </p:txBody>
      </p:sp>
      <p:sp>
        <p:nvSpPr>
          <p:cNvPr id="6" name="テキスト ボックス 5">
            <a:extLst>
              <a:ext uri="{FF2B5EF4-FFF2-40B4-BE49-F238E27FC236}">
                <a16:creationId xmlns:a16="http://schemas.microsoft.com/office/drawing/2014/main" id="{B6581B76-B965-4D1F-A36B-581F3C588D2F}"/>
              </a:ext>
            </a:extLst>
          </p:cNvPr>
          <p:cNvSpPr txBox="1"/>
          <p:nvPr/>
        </p:nvSpPr>
        <p:spPr>
          <a:xfrm>
            <a:off x="3627557" y="302277"/>
            <a:ext cx="6095128" cy="954107"/>
          </a:xfrm>
          <a:prstGeom prst="rect">
            <a:avLst/>
          </a:prstGeom>
          <a:noFill/>
        </p:spPr>
        <p:txBody>
          <a:bodyPr wrap="square">
            <a:noAutofit/>
          </a:bodyPr>
          <a:lstStyle/>
          <a:p>
            <a:pPr algn="ctr" rtl="0"/>
            <a:r>
              <a:rPr lang="es-ES_tradnl" sz="2400" b="1" i="0" u="none" baseline="0" dirty="0">
                <a:effectLst/>
                <a:latin typeface="Arial" panose="020B0604020202020204" pitchFamily="34" charset="0"/>
              </a:rPr>
              <a:t>3. </a:t>
            </a:r>
            <a:r>
              <a:rPr lang="es-ES_tradnl" sz="2400" b="1" dirty="0">
                <a:latin typeface="Arial" panose="020B0604020202020204" pitchFamily="34" charset="0"/>
              </a:rPr>
              <a:t>Ejercicio</a:t>
            </a:r>
            <a:r>
              <a:rPr lang="es-ES_tradnl" sz="2400" b="1" i="0" u="none" baseline="0" dirty="0">
                <a:effectLst/>
                <a:latin typeface="Arial" panose="020B0604020202020204" pitchFamily="34" charset="0"/>
              </a:rPr>
              <a:t> del análisis de datos con R</a:t>
            </a:r>
          </a:p>
        </p:txBody>
      </p:sp>
      <p:sp>
        <p:nvSpPr>
          <p:cNvPr id="8" name="テキスト ボックス 7">
            <a:extLst>
              <a:ext uri="{FF2B5EF4-FFF2-40B4-BE49-F238E27FC236}">
                <a16:creationId xmlns:a16="http://schemas.microsoft.com/office/drawing/2014/main" id="{7810499F-0C78-49FE-A212-6C28A3F9EC16}"/>
              </a:ext>
            </a:extLst>
          </p:cNvPr>
          <p:cNvSpPr txBox="1"/>
          <p:nvPr/>
        </p:nvSpPr>
        <p:spPr>
          <a:xfrm>
            <a:off x="753725" y="1874007"/>
            <a:ext cx="10809515" cy="1754326"/>
          </a:xfrm>
          <a:prstGeom prst="rect">
            <a:avLst/>
          </a:prstGeom>
          <a:noFill/>
        </p:spPr>
        <p:txBody>
          <a:bodyPr wrap="square">
            <a:noAutofit/>
          </a:bodyPr>
          <a:lstStyle/>
          <a:p>
            <a:pPr marL="285750" indent="-285750" algn="l" rtl="0">
              <a:buFont typeface="Wingdings" panose="05000000000000000000" pitchFamily="2" charset="2"/>
              <a:buChar char="ü"/>
            </a:pPr>
            <a:r>
              <a:rPr lang="es-ES_tradnl" b="0" i="0" u="none" baseline="0" dirty="0">
                <a:solidFill>
                  <a:srgbClr val="333333"/>
                </a:solidFill>
                <a:latin typeface="Arial" panose="020B0604020202020204" pitchFamily="34" charset="0"/>
                <a:ea typeface="Helvetica Neue"/>
                <a:cs typeface="Helvetica Neue"/>
              </a:rPr>
              <a:t>Hacer clic en los tres puntos (...) del extremo derecho de la pestaña Files (Archivos) y elegir la carpeta en que se almacenan los datos.</a:t>
            </a:r>
            <a:endParaRPr lang="es-ES_tradnl" altLang="ja-JP" b="0" i="0" dirty="0">
              <a:solidFill>
                <a:srgbClr val="333333"/>
              </a:solidFill>
              <a:effectLst/>
              <a:latin typeface="Arial" panose="020B0604020202020204" pitchFamily="34" charset="0"/>
              <a:ea typeface="Meiryo" panose="020B0604030504040204" pitchFamily="34" charset="-128"/>
            </a:endParaRPr>
          </a:p>
          <a:p>
            <a:pPr marL="285750" indent="-285750" algn="l" rtl="0">
              <a:buFont typeface="Wingdings" panose="05000000000000000000" pitchFamily="2" charset="2"/>
              <a:buChar char="ü"/>
            </a:pPr>
            <a:r>
              <a:rPr lang="es-ES_tradnl" b="0" i="0" u="none" baseline="0" dirty="0">
                <a:solidFill>
                  <a:srgbClr val="333333"/>
                </a:solidFill>
                <a:effectLst/>
                <a:latin typeface="Arial" panose="020B0604020202020204" pitchFamily="34" charset="0"/>
                <a:ea typeface="Helvetica Neue"/>
                <a:cs typeface="Helvetica Neue"/>
              </a:rPr>
              <a:t>Hacer clic en el botón que dice More (Más) y elegir Set As Working Directory (Elegir como directorio de trabajo).</a:t>
            </a:r>
            <a:endParaRPr lang="es-ES_tradnl" altLang="ja-JP" b="0" i="0" dirty="0">
              <a:solidFill>
                <a:srgbClr val="333333"/>
              </a:solidFill>
              <a:effectLst/>
              <a:latin typeface="Arial" panose="020B0604020202020204" pitchFamily="34" charset="0"/>
              <a:ea typeface="Meiryo" panose="020B0604030504040204" pitchFamily="34" charset="-128"/>
            </a:endParaRPr>
          </a:p>
        </p:txBody>
      </p:sp>
      <p:grpSp>
        <p:nvGrpSpPr>
          <p:cNvPr id="16" name="グループ化 15">
            <a:extLst>
              <a:ext uri="{FF2B5EF4-FFF2-40B4-BE49-F238E27FC236}">
                <a16:creationId xmlns:a16="http://schemas.microsoft.com/office/drawing/2014/main" id="{33BDD9C8-D2B3-4C06-BA7A-094E8198A1E0}"/>
              </a:ext>
            </a:extLst>
          </p:cNvPr>
          <p:cNvGrpSpPr/>
          <p:nvPr/>
        </p:nvGrpSpPr>
        <p:grpSpPr>
          <a:xfrm>
            <a:off x="1317273" y="3594292"/>
            <a:ext cx="9682418" cy="2688969"/>
            <a:chOff x="1128629" y="2703379"/>
            <a:chExt cx="8867069" cy="2462533"/>
          </a:xfrm>
        </p:grpSpPr>
        <p:grpSp>
          <p:nvGrpSpPr>
            <p:cNvPr id="13" name="グループ化 12">
              <a:extLst>
                <a:ext uri="{FF2B5EF4-FFF2-40B4-BE49-F238E27FC236}">
                  <a16:creationId xmlns:a16="http://schemas.microsoft.com/office/drawing/2014/main" id="{D66EA247-FE67-4CDE-A686-AF482D4CA8EC}"/>
                </a:ext>
              </a:extLst>
            </p:cNvPr>
            <p:cNvGrpSpPr/>
            <p:nvPr/>
          </p:nvGrpSpPr>
          <p:grpSpPr>
            <a:xfrm>
              <a:off x="1128629" y="2754543"/>
              <a:ext cx="3871833" cy="2405769"/>
              <a:chOff x="1499614" y="2634364"/>
              <a:chExt cx="3871833" cy="2405769"/>
            </a:xfrm>
          </p:grpSpPr>
          <p:pic>
            <p:nvPicPr>
              <p:cNvPr id="10" name="図 9" descr="グラフィカル ユーザー インターフェイス, テキスト, アプリケーション, Word&#10;&#10;自動的に生成された説明">
                <a:extLst>
                  <a:ext uri="{FF2B5EF4-FFF2-40B4-BE49-F238E27FC236}">
                    <a16:creationId xmlns:a16="http://schemas.microsoft.com/office/drawing/2014/main" id="{E68362DB-B535-498F-BB71-15849BFF0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9614" y="2634364"/>
                <a:ext cx="3856157" cy="2405769"/>
              </a:xfrm>
              <a:prstGeom prst="rect">
                <a:avLst/>
              </a:prstGeom>
            </p:spPr>
          </p:pic>
          <p:sp>
            <p:nvSpPr>
              <p:cNvPr id="11" name="正方形/長方形 10">
                <a:extLst>
                  <a:ext uri="{FF2B5EF4-FFF2-40B4-BE49-F238E27FC236}">
                    <a16:creationId xmlns:a16="http://schemas.microsoft.com/office/drawing/2014/main" id="{030A2869-A714-4F11-8249-A11D09A63A1F}"/>
                  </a:ext>
                </a:extLst>
              </p:cNvPr>
              <p:cNvSpPr/>
              <p:nvPr/>
            </p:nvSpPr>
            <p:spPr>
              <a:xfrm>
                <a:off x="5157216" y="2899954"/>
                <a:ext cx="214231" cy="17243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rtl="0"/>
                <a:endParaRPr kumimoji="1" lang="x-none" altLang="en-US" dirty="0">
                  <a:latin typeface="Meiryo" panose="020B0604030504040204" pitchFamily="34" charset="-128"/>
                </a:endParaRPr>
              </a:p>
            </p:txBody>
          </p:sp>
          <p:sp>
            <p:nvSpPr>
              <p:cNvPr id="12" name="正方形/長方形 11">
                <a:extLst>
                  <a:ext uri="{FF2B5EF4-FFF2-40B4-BE49-F238E27FC236}">
                    <a16:creationId xmlns:a16="http://schemas.microsoft.com/office/drawing/2014/main" id="{59F0C0FE-CA86-4506-9397-EEB3B6AE037C}"/>
                  </a:ext>
                </a:extLst>
              </p:cNvPr>
              <p:cNvSpPr/>
              <p:nvPr/>
            </p:nvSpPr>
            <p:spPr>
              <a:xfrm>
                <a:off x="3007069" y="2764972"/>
                <a:ext cx="394499" cy="172430"/>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rtl="0"/>
                <a:endParaRPr kumimoji="1" lang="x-none" altLang="en-US" dirty="0">
                  <a:latin typeface="Meiryo" panose="020B0604030504040204" pitchFamily="34" charset="-128"/>
                </a:endParaRPr>
              </a:p>
            </p:txBody>
          </p:sp>
        </p:grpSp>
        <p:pic>
          <p:nvPicPr>
            <p:cNvPr id="14" name="図 13" descr="グラフィカル ユーザー インターフェイス, アプリケーション, Word&#10;&#10;自動的に生成された説明">
              <a:extLst>
                <a:ext uri="{FF2B5EF4-FFF2-40B4-BE49-F238E27FC236}">
                  <a16:creationId xmlns:a16="http://schemas.microsoft.com/office/drawing/2014/main" id="{01709562-AE06-4849-AB00-5F828E3FF0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9364" y="2703379"/>
              <a:ext cx="3976334" cy="2462533"/>
            </a:xfrm>
            <a:prstGeom prst="rect">
              <a:avLst/>
            </a:prstGeom>
          </p:spPr>
        </p:pic>
        <p:sp>
          <p:nvSpPr>
            <p:cNvPr id="15" name="正方形/長方形 14">
              <a:extLst>
                <a:ext uri="{FF2B5EF4-FFF2-40B4-BE49-F238E27FC236}">
                  <a16:creationId xmlns:a16="http://schemas.microsoft.com/office/drawing/2014/main" id="{19EED564-A825-46E0-A7D7-5BA57F37C869}"/>
                </a:ext>
              </a:extLst>
            </p:cNvPr>
            <p:cNvSpPr/>
            <p:nvPr/>
          </p:nvSpPr>
          <p:spPr>
            <a:xfrm>
              <a:off x="7702731" y="3700272"/>
              <a:ext cx="934430" cy="176784"/>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rtl="0"/>
              <a:endParaRPr kumimoji="1" lang="x-none" altLang="en-US" dirty="0">
                <a:latin typeface="Meiryo" panose="020B0604030504040204" pitchFamily="34" charset="-128"/>
              </a:endParaRPr>
            </a:p>
          </p:txBody>
        </p:sp>
      </p:grpSp>
    </p:spTree>
    <p:extLst>
      <p:ext uri="{BB962C8B-B14F-4D97-AF65-F5344CB8AC3E}">
        <p14:creationId xmlns:p14="http://schemas.microsoft.com/office/powerpoint/2010/main" val="78967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7810499F-0C78-49FE-A212-6C28A3F9EC16}"/>
              </a:ext>
            </a:extLst>
          </p:cNvPr>
          <p:cNvSpPr txBox="1"/>
          <p:nvPr/>
        </p:nvSpPr>
        <p:spPr>
          <a:xfrm>
            <a:off x="304409" y="98182"/>
            <a:ext cx="11489732" cy="6386364"/>
          </a:xfrm>
          <a:prstGeom prst="rect">
            <a:avLst/>
          </a:prstGeom>
          <a:noFill/>
        </p:spPr>
        <p:txBody>
          <a:bodyPr wrap="square">
            <a:noAutofit/>
          </a:bodyPr>
          <a:lstStyle/>
          <a:p>
            <a:pPr algn="just" rtl="0">
              <a:spcAft>
                <a:spcPts val="600"/>
              </a:spcAft>
            </a:pPr>
            <a:r>
              <a:rPr lang="es-ES_tradnl" b="1" i="0" u="none" kern="100" baseline="0" dirty="0">
                <a:latin typeface="Arial" panose="020B0604020202020204" pitchFamily="34" charset="0"/>
                <a:ea typeface="ＭＳ ゴシック" panose="020B0609070205080204" pitchFamily="49" charset="-128"/>
                <a:cs typeface="Times New Roman" panose="02020603050405020304" pitchFamily="18" charset="0"/>
              </a:rPr>
              <a:t>2. </a:t>
            </a:r>
            <a:r>
              <a:rPr lang="es-ES_tradnl" sz="1800" b="1" i="0" u="none" kern="100" baseline="0" dirty="0">
                <a:effectLst/>
                <a:latin typeface="Arial" panose="020B0604020202020204" pitchFamily="34" charset="0"/>
                <a:ea typeface="ＭＳ ゴシック" panose="020B0609070205080204" pitchFamily="49" charset="-128"/>
                <a:cs typeface="Times New Roman" panose="02020603050405020304" pitchFamily="18" charset="0"/>
              </a:rPr>
              <a:t>Leer los datos</a:t>
            </a:r>
            <a:endParaRPr lang="es-ES_tradnl" altLang="ja-JP" dirty="0">
              <a:latin typeface="Arial" panose="020B0604020202020204" pitchFamily="34" charset="0"/>
              <a:ea typeface="Meiryo" panose="020B0604030504040204" pitchFamily="34" charset="-128"/>
            </a:endParaRPr>
          </a:p>
          <a:p>
            <a:pPr algn="l" rtl="0">
              <a:spcAft>
                <a:spcPts val="600"/>
              </a:spcAft>
            </a:pPr>
            <a:r>
              <a:rPr lang="ja-JP" altLang="en-US" b="0" i="0" u="none" baseline="0" dirty="0">
                <a:latin typeface="Times New Roman" panose="02020603050405020304" pitchFamily="18" charset="0"/>
                <a:ea typeface="Times New Roman" panose="02020603050405020304" pitchFamily="18" charset="0"/>
                <a:cs typeface="Times New Roman" panose="02020603050405020304" pitchFamily="18" charset="0"/>
              </a:rPr>
              <a:t>　</a:t>
            </a:r>
            <a:r>
              <a:rPr lang="es-ES_tradnl" b="0" i="0" u="none" baseline="0" dirty="0">
                <a:latin typeface="Times New Roman" panose="02020603050405020304" pitchFamily="18" charset="0"/>
                <a:ea typeface="Times New Roman" panose="02020603050405020304" pitchFamily="18" charset="0"/>
                <a:cs typeface="Times New Roman" panose="02020603050405020304" pitchFamily="18" charset="0"/>
              </a:rPr>
              <a:t>ej&lt;-read.csv("R basic.csv")</a:t>
            </a:r>
            <a:endParaRPr lang="es-ES_tradnl" altLang="ja-JP" dirty="0">
              <a:latin typeface="Times New Roman" panose="02020603050405020304" pitchFamily="18" charset="0"/>
              <a:ea typeface="Meiryo" panose="020B0604030504040204" pitchFamily="34" charset="-128"/>
              <a:cs typeface="Times New Roman" panose="02020603050405020304" pitchFamily="18" charset="0"/>
            </a:endParaRPr>
          </a:p>
          <a:p>
            <a:pPr algn="just" rtl="0">
              <a:spcAft>
                <a:spcPts val="600"/>
              </a:spcAft>
            </a:pPr>
            <a:r>
              <a:rPr lang="es-ES_tradnl" sz="18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3. Confirmación de variables</a:t>
            </a:r>
            <a:endParaRPr lang="es-ES_tradnl" altLang="ja-JP" sz="1800" kern="100" dirty="0">
              <a:effectLst/>
              <a:latin typeface="Arial" panose="020B0604020202020204" pitchFamily="34" charset="0"/>
              <a:ea typeface="游明朝" panose="02020400000000000000" pitchFamily="18" charset="-128"/>
              <a:cs typeface="Times New Roman" panose="02020603050405020304" pitchFamily="18" charset="0"/>
            </a:endParaRPr>
          </a:p>
          <a:p>
            <a:pPr algn="l" rtl="0">
              <a:spcAft>
                <a:spcPts val="600"/>
              </a:spcAft>
            </a:pPr>
            <a:r>
              <a:rPr lang="es-ES_tradnl" b="0" i="0" u="none" baseline="0" dirty="0">
                <a:latin typeface="Times New Roman" panose="02020603050405020304" pitchFamily="18" charset="0"/>
                <a:ea typeface="Times New Roman" panose="02020603050405020304" pitchFamily="18" charset="0"/>
                <a:cs typeface="Times New Roman" panose="02020603050405020304" pitchFamily="18" charset="0"/>
              </a:rPr>
              <a:t>     &gt;colnames(ej)</a:t>
            </a:r>
          </a:p>
          <a:p>
            <a:pPr algn="l" rtl="0">
              <a:spcAft>
                <a:spcPts val="600"/>
              </a:spcAft>
            </a:pPr>
            <a:r>
              <a:rPr lang="es-ES_tradnl" b="0" i="0" u="none" baseline="0" dirty="0">
                <a:latin typeface="Arial" panose="020B0604020202020204" pitchFamily="34" charset="0"/>
                <a:ea typeface="Arial" panose="020B0604020202020204" pitchFamily="34" charset="0"/>
                <a:cs typeface="Arial" panose="020B0604020202020204" pitchFamily="34" charset="0"/>
              </a:rPr>
              <a:t>    [1] “ID”            “Gender”        “Scold”         “Encouragement”</a:t>
            </a:r>
          </a:p>
          <a:p>
            <a:pPr algn="l" rtl="0">
              <a:spcAft>
                <a:spcPts val="600"/>
              </a:spcAft>
            </a:pPr>
            <a:r>
              <a:rPr lang="es-ES_tradnl" b="0" i="0" u="none" baseline="0" dirty="0">
                <a:latin typeface="Arial" panose="020B0604020202020204" pitchFamily="34" charset="0"/>
                <a:ea typeface="Arial" panose="020B0604020202020204" pitchFamily="34" charset="0"/>
                <a:cs typeface="Arial" panose="020B0604020202020204" pitchFamily="34" charset="0"/>
              </a:rPr>
              <a:t>    [5] “Anxiety”       “Motivation”    “Test.score” </a:t>
            </a:r>
            <a:endParaRPr lang="es-ES_tradnl" altLang="ja-JP" dirty="0">
              <a:latin typeface="Arial" panose="020B0604020202020204" pitchFamily="34" charset="0"/>
              <a:ea typeface="Meiryo" panose="020B0604030504040204" pitchFamily="34" charset="-128"/>
            </a:endParaRPr>
          </a:p>
          <a:p>
            <a:pPr algn="l" rtl="0">
              <a:spcAft>
                <a:spcPts val="600"/>
              </a:spcAft>
            </a:pPr>
            <a:r>
              <a:rPr lang="es-ES_tradnl" b="1" i="0" u="none" baseline="0" dirty="0">
                <a:latin typeface="Arial" panose="020B0604020202020204" pitchFamily="34" charset="0"/>
                <a:ea typeface="Arial" panose="020B0604020202020204" pitchFamily="34" charset="0"/>
                <a:cs typeface="Arial" panose="020B0604020202020204" pitchFamily="34" charset="0"/>
              </a:rPr>
              <a:t>4. Confirmación de las primeras 4 filas</a:t>
            </a:r>
          </a:p>
          <a:p>
            <a:pPr algn="l" rtl="0">
              <a:spcAft>
                <a:spcPts val="600"/>
              </a:spcAft>
            </a:pPr>
            <a:r>
              <a:rPr lang="es-ES_tradnl" b="0" i="0" u="none" baseline="0" dirty="0">
                <a:latin typeface="Times New Roman" panose="02020603050405020304" pitchFamily="18" charset="0"/>
                <a:ea typeface="Times New Roman" panose="02020603050405020304" pitchFamily="18" charset="0"/>
                <a:cs typeface="Times New Roman" panose="02020603050405020304" pitchFamily="18" charset="0"/>
              </a:rPr>
              <a:t>     &gt;head(ej, 4)</a:t>
            </a:r>
          </a:p>
          <a:p>
            <a:pPr algn="l" rtl="0">
              <a:spcAft>
                <a:spcPts val="600"/>
              </a:spcAft>
            </a:pPr>
            <a:r>
              <a:rPr lang="es-ES_tradnl" b="0" i="0" u="none" baseline="0" dirty="0">
                <a:latin typeface="Arial" panose="020B0604020202020204" pitchFamily="34" charset="0"/>
                <a:ea typeface="Arial" panose="020B0604020202020204" pitchFamily="34" charset="0"/>
                <a:cs typeface="Arial" panose="020B0604020202020204" pitchFamily="34" charset="0"/>
              </a:rPr>
              <a:t>    ID Género Regaño Incentivo Ansiedad Motivación Test.score</a:t>
            </a:r>
            <a:endParaRPr lang="es-ES_tradnl" altLang="ja-JP" dirty="0">
              <a:latin typeface="Arial" panose="020B0604020202020204" pitchFamily="34" charset="0"/>
              <a:ea typeface="Meiryo" panose="020B0604030504040204" pitchFamily="34" charset="-128"/>
              <a:cs typeface="Arial" panose="020B0604020202020204" pitchFamily="34" charset="0"/>
            </a:endParaRPr>
          </a:p>
          <a:p>
            <a:pPr algn="l" rtl="0">
              <a:spcAft>
                <a:spcPts val="600"/>
              </a:spcAft>
            </a:pPr>
            <a:r>
              <a:rPr lang="es-ES_tradnl" b="0" i="0" u="none" baseline="0" dirty="0">
                <a:latin typeface="Arial" panose="020B0604020202020204" pitchFamily="34" charset="0"/>
                <a:ea typeface="Arial" panose="020B0604020202020204" pitchFamily="34" charset="0"/>
                <a:cs typeface="Arial" panose="020B0604020202020204" pitchFamily="34" charset="0"/>
              </a:rPr>
              <a:t>    1        M     9            12      16         17         66</a:t>
            </a:r>
          </a:p>
          <a:p>
            <a:pPr algn="l" rtl="0">
              <a:spcAft>
                <a:spcPts val="600"/>
              </a:spcAft>
            </a:pPr>
            <a:r>
              <a:rPr lang="es-ES_tradnl" b="0" i="0" u="none" baseline="0" dirty="0">
                <a:latin typeface="Arial" panose="020B0604020202020204" pitchFamily="34" charset="0"/>
                <a:ea typeface="Arial" panose="020B0604020202020204" pitchFamily="34" charset="0"/>
                <a:cs typeface="Arial" panose="020B0604020202020204" pitchFamily="34" charset="0"/>
              </a:rPr>
              <a:t>    2        F     6             6      30         16         68</a:t>
            </a:r>
          </a:p>
          <a:p>
            <a:pPr algn="l" rtl="0">
              <a:spcAft>
                <a:spcPts val="600"/>
              </a:spcAft>
            </a:pPr>
            <a:r>
              <a:rPr lang="es-ES_tradnl" b="0" i="0" u="none" baseline="0" dirty="0">
                <a:latin typeface="Arial" panose="020B0604020202020204" pitchFamily="34" charset="0"/>
                <a:ea typeface="Arial" panose="020B0604020202020204" pitchFamily="34" charset="0"/>
                <a:cs typeface="Arial" panose="020B0604020202020204" pitchFamily="34" charset="0"/>
              </a:rPr>
              <a:t>    3        M     7             9      22         19         44</a:t>
            </a:r>
          </a:p>
          <a:p>
            <a:pPr algn="l" rtl="0">
              <a:spcAft>
                <a:spcPts val="600"/>
              </a:spcAft>
            </a:pPr>
            <a:r>
              <a:rPr lang="es-ES_tradnl" b="0" i="0" u="none" baseline="0" dirty="0">
                <a:latin typeface="Arial" panose="020B0604020202020204" pitchFamily="34" charset="0"/>
                <a:ea typeface="Arial" panose="020B0604020202020204" pitchFamily="34" charset="0"/>
                <a:cs typeface="Arial" panose="020B0604020202020204" pitchFamily="34" charset="0"/>
              </a:rPr>
              <a:t>    4        M     4            12      23         16         56</a:t>
            </a:r>
          </a:p>
          <a:p>
            <a:pPr algn="l" rtl="0">
              <a:spcAft>
                <a:spcPts val="600"/>
              </a:spcAft>
            </a:pPr>
            <a:endParaRPr lang="es-ES_tradnl" altLang="ja-JP" dirty="0">
              <a:latin typeface="Arial" panose="020B0604020202020204" pitchFamily="34" charset="0"/>
              <a:ea typeface="Meiryo" panose="020B0604030504040204" pitchFamily="34" charset="-128"/>
              <a:cs typeface="Arial" panose="020B0604020202020204" pitchFamily="34" charset="0"/>
            </a:endParaRPr>
          </a:p>
          <a:p>
            <a:pPr algn="l" rtl="0">
              <a:spcAft>
                <a:spcPts val="600"/>
              </a:spcAft>
            </a:pPr>
            <a:r>
              <a:rPr lang="es-ES_tradnl" b="1" i="0" u="none" baseline="0" dirty="0">
                <a:latin typeface="Arial" panose="020B0604020202020204" pitchFamily="34" charset="0"/>
                <a:ea typeface="Arial" panose="020B0604020202020204" pitchFamily="34" charset="0"/>
                <a:cs typeface="Arial" panose="020B0604020202020204" pitchFamily="34" charset="0"/>
              </a:rPr>
              <a:t>5. </a:t>
            </a:r>
            <a:r>
              <a:rPr lang="es-ES_tradnl" b="1" i="0" u="none" baseline="0" dirty="0">
                <a:highlight>
                  <a:srgbClr val="FFFF00"/>
                </a:highlight>
                <a:latin typeface="Arial" panose="020B0604020202020204" pitchFamily="34" charset="0"/>
                <a:ea typeface="Arial" panose="020B0604020202020204" pitchFamily="34" charset="0"/>
                <a:cs typeface="Arial" panose="020B0604020202020204" pitchFamily="34" charset="0"/>
              </a:rPr>
              <a:t>Elaboración del histograma</a:t>
            </a:r>
          </a:p>
          <a:p>
            <a:pPr algn="just">
              <a:spcAft>
                <a:spcPts val="600"/>
              </a:spcAft>
            </a:pPr>
            <a:r>
              <a:rPr lang="es-ES_tradnl" sz="18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    </a:t>
            </a:r>
            <a:r>
              <a:rPr lang="es-ES_tradnl" kern="100" dirty="0">
                <a:latin typeface="Times New Roman" panose="02020603050405020304" pitchFamily="18" charset="0"/>
                <a:ea typeface="游明朝" panose="02020400000000000000" pitchFamily="18" charset="-128"/>
                <a:cs typeface="Times New Roman" panose="02020603050405020304" pitchFamily="18" charset="0"/>
              </a:rPr>
              <a:t>&gt;</a:t>
            </a:r>
            <a:r>
              <a:rPr lang="es-ES_tradnl" sz="18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install.packages("lattice")        </a:t>
            </a:r>
            <a:r>
              <a:rPr lang="es-ES_tradnl" altLang="ja-JP" sz="1800" b="0" i="1" u="none" kern="100" baseline="0" dirty="0">
                <a:effectLst/>
                <a:latin typeface="Arial" panose="020B0604020202020204" pitchFamily="34" charset="0"/>
                <a:ea typeface="游明朝" panose="02020400000000000000" pitchFamily="18" charset="-128"/>
                <a:cs typeface="Times New Roman" panose="02020603050405020304" pitchFamily="18" charset="0"/>
              </a:rPr>
              <a:t># Installing a statistical package </a:t>
            </a:r>
            <a:endParaRPr lang="es-ES_tradnl" sz="18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endParaRPr>
          </a:p>
          <a:p>
            <a:pPr algn="just" rtl="0">
              <a:spcAft>
                <a:spcPts val="600"/>
              </a:spcAft>
            </a:pPr>
            <a:r>
              <a:rPr lang="ja-JP" altLang="en-US" kern="100" dirty="0">
                <a:latin typeface="Times New Roman" panose="02020603050405020304" pitchFamily="18" charset="0"/>
                <a:ea typeface="游明朝" panose="02020400000000000000" pitchFamily="18" charset="-128"/>
                <a:cs typeface="Times New Roman" panose="02020603050405020304" pitchFamily="18" charset="0"/>
              </a:rPr>
              <a:t>　</a:t>
            </a:r>
            <a:r>
              <a:rPr lang="es-ES_tradnl" sz="18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&gt;library(lattice)   　　</a:t>
            </a:r>
            <a:r>
              <a:rPr lang="es-ES_tradnl" sz="1800" b="0" i="1" u="none" kern="100" baseline="0" dirty="0">
                <a:effectLst/>
                <a:latin typeface="Arial" panose="020B0604020202020204" pitchFamily="34" charset="0"/>
                <a:ea typeface="游明朝" panose="02020400000000000000" pitchFamily="18" charset="-128"/>
                <a:cs typeface="Times New Roman" panose="02020603050405020304" pitchFamily="18" charset="0"/>
              </a:rPr>
              <a:t># Reading a statistical package </a:t>
            </a:r>
            <a:endParaRPr lang="es-ES_tradnl" altLang="ja-JP" sz="1800" i="1" kern="100" dirty="0">
              <a:effectLst/>
              <a:latin typeface="Arial" panose="020B0604020202020204" pitchFamily="34" charset="0"/>
              <a:ea typeface="游明朝" panose="02020400000000000000" pitchFamily="18" charset="-128"/>
              <a:cs typeface="Times New Roman" panose="02020603050405020304" pitchFamily="18" charset="0"/>
            </a:endParaRPr>
          </a:p>
          <a:p>
            <a:pPr algn="just" rtl="0">
              <a:spcAft>
                <a:spcPts val="600"/>
              </a:spcAft>
            </a:pPr>
            <a:r>
              <a:rPr lang="es-ES_tradnl" sz="18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    &gt; histogram(~Test.score, data=ej, breaks=30, type="count")       </a:t>
            </a:r>
            <a:r>
              <a:rPr lang="es-ES_tradnl" altLang="ja-JP" sz="1800" b="0" i="1" u="none" kern="100" baseline="0" dirty="0">
                <a:effectLst/>
                <a:latin typeface="Arial" panose="020B0604020202020204" pitchFamily="34" charset="0"/>
                <a:ea typeface="游明朝" panose="02020400000000000000" pitchFamily="18" charset="-128"/>
                <a:cs typeface="Times New Roman" panose="02020603050405020304" pitchFamily="18" charset="0"/>
              </a:rPr>
              <a:t># type should be “percent”, “count”, or “density”</a:t>
            </a:r>
            <a:endParaRPr lang="es-ES_tradnl" sz="18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endParaRPr>
          </a:p>
        </p:txBody>
      </p:sp>
      <p:sp>
        <p:nvSpPr>
          <p:cNvPr id="7" name="Rectangle 3">
            <a:extLst>
              <a:ext uri="{FF2B5EF4-FFF2-40B4-BE49-F238E27FC236}">
                <a16:creationId xmlns:a16="http://schemas.microsoft.com/office/drawing/2014/main" id="{B68C0A40-4074-48AD-8154-B4089DF0261B}"/>
              </a:ext>
            </a:extLst>
          </p:cNvPr>
          <p:cNvSpPr>
            <a:spLocks noChangeArrowheads="1"/>
          </p:cNvSpPr>
          <p:nvPr/>
        </p:nvSpPr>
        <p:spPr bwMode="auto">
          <a:xfrm>
            <a:off x="0" y="38164"/>
            <a:ext cx="65" cy="380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p>
            <a:pPr algn="l" rtl="0">
              <a:lnSpc>
                <a:spcPct val="150000"/>
              </a:lnSpc>
            </a:pPr>
            <a:endParaRPr lang="x-none" altLang="en-US" dirty="0">
              <a:latin typeface="Meiryo" panose="020B0604030504040204" pitchFamily="34" charset="-128"/>
            </a:endParaRPr>
          </a:p>
        </p:txBody>
      </p:sp>
      <p:sp>
        <p:nvSpPr>
          <p:cNvPr id="18" name="テキスト ボックス 17">
            <a:extLst>
              <a:ext uri="{FF2B5EF4-FFF2-40B4-BE49-F238E27FC236}">
                <a16:creationId xmlns:a16="http://schemas.microsoft.com/office/drawing/2014/main" id="{9B7361B2-F2D9-4C3F-84D6-801E51326325}"/>
              </a:ext>
            </a:extLst>
          </p:cNvPr>
          <p:cNvSpPr txBox="1"/>
          <p:nvPr/>
        </p:nvSpPr>
        <p:spPr>
          <a:xfrm>
            <a:off x="7918975" y="587829"/>
            <a:ext cx="3875166" cy="789710"/>
          </a:xfrm>
          <a:prstGeom prst="rect">
            <a:avLst/>
          </a:prstGeom>
          <a:noFill/>
          <a:ln>
            <a:solidFill>
              <a:schemeClr val="tx1"/>
            </a:solidFill>
          </a:ln>
        </p:spPr>
        <p:txBody>
          <a:bodyPr wrap="square" anchor="ctr">
            <a:noAutofit/>
          </a:bodyPr>
          <a:lstStyle/>
          <a:p>
            <a:pPr algn="l" rtl="0"/>
            <a:r>
              <a:rPr lang="es-ES_tradnl" sz="1600" b="0" i="0" u="none" baseline="0" dirty="0">
                <a:latin typeface="Arial" panose="020B0604020202020204" pitchFamily="34" charset="0"/>
                <a:ea typeface="Times New Roman" panose="02020603050405020304" pitchFamily="18" charset="0"/>
                <a:cs typeface="Times New Roman" panose="02020603050405020304" pitchFamily="18" charset="0"/>
              </a:rPr>
              <a:t>Times New Roman: </a:t>
            </a:r>
            <a:r>
              <a:rPr lang="es-ES_tradnl" sz="1600" b="0" i="0" u="sng" baseline="0" dirty="0">
                <a:latin typeface="Arial" panose="020B0604020202020204" pitchFamily="34" charset="0"/>
                <a:ea typeface="Times New Roman" panose="02020603050405020304" pitchFamily="18" charset="0"/>
                <a:cs typeface="Times New Roman" panose="02020603050405020304" pitchFamily="18" charset="0"/>
              </a:rPr>
              <a:t>comandos a escribir</a:t>
            </a:r>
          </a:p>
          <a:p>
            <a:pPr algn="l" rtl="0"/>
            <a:r>
              <a:rPr lang="es-ES_tradnl" sz="1600" b="0" i="0" u="none" baseline="0" dirty="0">
                <a:latin typeface="Arial" panose="020B0604020202020204" pitchFamily="34" charset="0"/>
                <a:ea typeface="Arial" panose="020B0604020202020204" pitchFamily="34" charset="0"/>
                <a:cs typeface="Arial" panose="020B0604020202020204" pitchFamily="34" charset="0"/>
              </a:rPr>
              <a:t>Arial: </a:t>
            </a:r>
            <a:r>
              <a:rPr lang="es-ES_tradnl" sz="1600" b="0" i="0" u="sng" baseline="0" dirty="0">
                <a:latin typeface="Arial" panose="020B0604020202020204" pitchFamily="34" charset="0"/>
                <a:ea typeface="Arial" panose="020B0604020202020204" pitchFamily="34" charset="0"/>
                <a:cs typeface="Arial" panose="020B0604020202020204" pitchFamily="34" charset="0"/>
              </a:rPr>
              <a:t>Resultado</a:t>
            </a:r>
          </a:p>
          <a:p>
            <a:pPr algn="l" rtl="0"/>
            <a:r>
              <a:rPr lang="es-ES_tradnl" sz="1600" b="0" i="1" u="none" kern="100" baseline="0" dirty="0">
                <a:effectLst/>
                <a:latin typeface="Arial" panose="020B0604020202020204" pitchFamily="34" charset="0"/>
                <a:ea typeface="游明朝" panose="02020400000000000000" pitchFamily="18" charset="-128"/>
                <a:cs typeface="Arial" panose="020B0604020202020204" pitchFamily="34" charset="0"/>
              </a:rPr>
              <a:t># Cursiva: </a:t>
            </a:r>
            <a:r>
              <a:rPr lang="es-ES_tradnl" sz="1600" b="0" i="1" u="sng" kern="100" baseline="0" dirty="0">
                <a:effectLst/>
                <a:latin typeface="Arial" panose="020B0604020202020204" pitchFamily="34" charset="0"/>
                <a:ea typeface="游明朝" panose="02020400000000000000" pitchFamily="18" charset="-128"/>
                <a:cs typeface="Arial" panose="020B0604020202020204" pitchFamily="34" charset="0"/>
              </a:rPr>
              <a:t>explicación adicional</a:t>
            </a:r>
            <a:endParaRPr lang="es-ES_tradnl" altLang="ja-JP" sz="1600" u="sng" dirty="0">
              <a:latin typeface="Arial" panose="020B0604020202020204" pitchFamily="34" charset="0"/>
              <a:ea typeface="Meiryo" panose="020B0604030504040204" pitchFamily="34" charset="-128"/>
              <a:cs typeface="Arial" panose="020B0604020202020204" pitchFamily="34" charset="0"/>
            </a:endParaRPr>
          </a:p>
        </p:txBody>
      </p:sp>
      <p:pic>
        <p:nvPicPr>
          <p:cNvPr id="20" name="図 19">
            <a:extLst>
              <a:ext uri="{FF2B5EF4-FFF2-40B4-BE49-F238E27FC236}">
                <a16:creationId xmlns:a16="http://schemas.microsoft.com/office/drawing/2014/main" id="{23CA5A31-BEA8-49B1-8588-74E5DEA9315F}"/>
              </a:ext>
            </a:extLst>
          </p:cNvPr>
          <p:cNvPicPr>
            <a:picLocks noChangeAspect="1"/>
          </p:cNvPicPr>
          <p:nvPr/>
        </p:nvPicPr>
        <p:blipFill>
          <a:blip r:embed="rId4"/>
          <a:stretch>
            <a:fillRect/>
          </a:stretch>
        </p:blipFill>
        <p:spPr>
          <a:xfrm>
            <a:off x="7102548" y="3156686"/>
            <a:ext cx="4862623" cy="2576172"/>
          </a:xfrm>
          <a:prstGeom prst="rect">
            <a:avLst/>
          </a:prstGeom>
        </p:spPr>
      </p:pic>
    </p:spTree>
    <p:extLst>
      <p:ext uri="{BB962C8B-B14F-4D97-AF65-F5344CB8AC3E}">
        <p14:creationId xmlns:p14="http://schemas.microsoft.com/office/powerpoint/2010/main" val="421598097"/>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7810499F-0C78-49FE-A212-6C28A3F9EC16}"/>
              </a:ext>
            </a:extLst>
          </p:cNvPr>
          <p:cNvSpPr txBox="1"/>
          <p:nvPr/>
        </p:nvSpPr>
        <p:spPr>
          <a:xfrm>
            <a:off x="272457" y="117693"/>
            <a:ext cx="5908888" cy="6186309"/>
          </a:xfrm>
          <a:prstGeom prst="rect">
            <a:avLst/>
          </a:prstGeom>
          <a:noFill/>
        </p:spPr>
        <p:txBody>
          <a:bodyPr wrap="square">
            <a:noAutofit/>
          </a:bodyPr>
          <a:lstStyle/>
          <a:p>
            <a:pPr algn="just" rtl="0"/>
            <a:r>
              <a:rPr lang="es-ES_tradnl" b="1" i="0" u="none" kern="100" baseline="0" dirty="0">
                <a:latin typeface="Arial" panose="020B0604020202020204" pitchFamily="34" charset="0"/>
                <a:ea typeface="ＭＳ ゴシック" panose="020B0609070205080204" pitchFamily="49" charset="-128"/>
                <a:cs typeface="Times New Roman" panose="02020603050405020304" pitchFamily="18" charset="0"/>
              </a:rPr>
              <a:t>6</a:t>
            </a:r>
            <a:r>
              <a:rPr lang="es-ES_tradnl" sz="1800" b="1" i="0" u="none" kern="100" baseline="0" dirty="0">
                <a:effectLst/>
                <a:latin typeface="Arial" panose="020B0604020202020204" pitchFamily="34" charset="0"/>
                <a:ea typeface="ＭＳ ゴシック" panose="020B0609070205080204" pitchFamily="49" charset="-128"/>
                <a:cs typeface="Times New Roman" panose="02020603050405020304" pitchFamily="18" charset="0"/>
              </a:rPr>
              <a:t>. </a:t>
            </a:r>
            <a:r>
              <a:rPr lang="es-ES_tradnl" sz="18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Encontrar tendencias centrales</a:t>
            </a:r>
            <a:endParaRPr lang="es-ES_tradnl" altLang="ja-JP" dirty="0">
              <a:latin typeface="Arial" panose="020B0604020202020204" pitchFamily="34" charset="0"/>
              <a:ea typeface="Meiryo" panose="020B0604030504040204" pitchFamily="34" charset="-128"/>
            </a:endParaRPr>
          </a:p>
          <a:p>
            <a:pPr marL="201613" algn="l" rtl="0"/>
            <a:r>
              <a:rPr lang="es-ES_tradnl" b="0" i="0" u="none" baseline="0" dirty="0">
                <a:latin typeface="Times New Roman" panose="02020603050405020304" pitchFamily="18" charset="0"/>
                <a:ea typeface="Times New Roman" panose="02020603050405020304" pitchFamily="18" charset="0"/>
                <a:cs typeface="Times New Roman" panose="02020603050405020304" pitchFamily="18" charset="0"/>
              </a:rPr>
              <a:t>&gt; mean(ej$Test.score)</a:t>
            </a:r>
          </a:p>
          <a:p>
            <a:pPr algn="l" rtl="0"/>
            <a:r>
              <a:rPr lang="es-ES_tradnl" b="0" i="0" u="none" baseline="0" dirty="0">
                <a:latin typeface="Arial" panose="020B0604020202020204" pitchFamily="34" charset="0"/>
                <a:ea typeface="Times New Roman" panose="02020603050405020304" pitchFamily="18" charset="0"/>
                <a:cs typeface="Times New Roman" panose="02020603050405020304" pitchFamily="18" charset="0"/>
              </a:rPr>
              <a:t>    </a:t>
            </a:r>
            <a:r>
              <a:rPr lang="es-ES_tradnl" b="0" i="0" u="none" baseline="0" dirty="0">
                <a:latin typeface="Arial" panose="020B0604020202020204" pitchFamily="34" charset="0"/>
                <a:ea typeface="Arial" panose="020B0604020202020204" pitchFamily="34" charset="0"/>
                <a:cs typeface="Arial" panose="020B0604020202020204" pitchFamily="34" charset="0"/>
              </a:rPr>
              <a:t>[1] 51.834</a:t>
            </a:r>
          </a:p>
          <a:p>
            <a:pPr marL="201613" algn="l" rtl="0"/>
            <a:r>
              <a:rPr lang="es-ES_tradnl" b="0" i="0" u="none" baseline="0" dirty="0">
                <a:latin typeface="Times New Roman" panose="02020603050405020304" pitchFamily="18" charset="0"/>
                <a:ea typeface="Times New Roman" panose="02020603050405020304" pitchFamily="18" charset="0"/>
                <a:cs typeface="Times New Roman" panose="02020603050405020304" pitchFamily="18" charset="0"/>
              </a:rPr>
              <a:t>&gt; median(ej$Test.score)</a:t>
            </a:r>
          </a:p>
          <a:p>
            <a:pPr algn="l" rtl="0"/>
            <a:r>
              <a:rPr lang="es-ES_tradnl" b="0" i="0" u="none" baseline="0" dirty="0">
                <a:latin typeface="Arial" panose="020B0604020202020204" pitchFamily="34" charset="0"/>
                <a:ea typeface="Arial" panose="020B0604020202020204" pitchFamily="34" charset="0"/>
                <a:cs typeface="Arial" panose="020B0604020202020204" pitchFamily="34" charset="0"/>
              </a:rPr>
              <a:t>   [1] 51</a:t>
            </a:r>
            <a:endParaRPr lang="es-ES_tradnl" altLang="ja-JP" b="1" dirty="0">
              <a:latin typeface="Arial" panose="020B0604020202020204" pitchFamily="34" charset="0"/>
              <a:ea typeface="Meiryo" panose="020B0604030504040204" pitchFamily="34" charset="-128"/>
              <a:cs typeface="Arial" panose="020B0604020202020204" pitchFamily="34" charset="0"/>
            </a:endParaRPr>
          </a:p>
          <a:p>
            <a:pPr marL="201613" algn="l" rtl="0"/>
            <a:r>
              <a:rPr lang="es-ES_tradnl" b="0" i="0" u="none" baseline="0" dirty="0">
                <a:latin typeface="Times New Roman" panose="02020603050405020304" pitchFamily="18" charset="0"/>
                <a:ea typeface="Times New Roman" panose="02020603050405020304" pitchFamily="18" charset="0"/>
                <a:cs typeface="Times New Roman" panose="02020603050405020304" pitchFamily="18" charset="0"/>
              </a:rPr>
              <a:t>&gt; sort(table(ej$Gender))</a:t>
            </a:r>
          </a:p>
          <a:p>
            <a:pPr algn="l" rtl="0"/>
            <a:r>
              <a:rPr lang="es-ES_tradnl" b="0" i="0" u="none" baseline="0" dirty="0">
                <a:latin typeface="Arial" panose="020B0604020202020204" pitchFamily="34" charset="0"/>
                <a:ea typeface="Times New Roman" panose="02020603050405020304" pitchFamily="18" charset="0"/>
                <a:cs typeface="Times New Roman" panose="02020603050405020304" pitchFamily="18" charset="0"/>
              </a:rPr>
              <a:t>       F   M </a:t>
            </a:r>
          </a:p>
          <a:p>
            <a:pPr algn="l" rtl="0"/>
            <a:r>
              <a:rPr lang="es-ES_tradnl" b="0" i="0" u="none" baseline="0" dirty="0">
                <a:latin typeface="Arial" panose="020B0604020202020204" pitchFamily="34" charset="0"/>
                <a:ea typeface="Times New Roman" panose="02020603050405020304" pitchFamily="18" charset="0"/>
                <a:cs typeface="Times New Roman" panose="02020603050405020304" pitchFamily="18" charset="0"/>
              </a:rPr>
              <a:t>     202 298 </a:t>
            </a: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endParaRPr lang="es-ES_tradnl" altLang="ja-JP" sz="1800" kern="100" dirty="0">
              <a:effectLst/>
              <a:highlight>
                <a:srgbClr val="FFFF00"/>
              </a:highlight>
              <a:latin typeface="Arial" panose="020B0604020202020204" pitchFamily="34" charset="0"/>
              <a:ea typeface="游明朝" panose="02020400000000000000" pitchFamily="18" charset="-128"/>
              <a:cs typeface="Times New Roman" panose="02020603050405020304" pitchFamily="18" charset="0"/>
            </a:endParaRPr>
          </a:p>
          <a:p>
            <a:pPr algn="l" rtl="0"/>
            <a:r>
              <a:rPr lang="es-ES_tradnl" sz="18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7. Encontrar la dispersión</a:t>
            </a:r>
            <a:endParaRPr lang="es-ES_tradnl" altLang="ja-JP" sz="1800" kern="100" dirty="0">
              <a:effectLst/>
              <a:highlight>
                <a:srgbClr val="FFFF00"/>
              </a:highlight>
              <a:latin typeface="Arial" panose="020B0604020202020204" pitchFamily="34" charset="0"/>
              <a:ea typeface="游明朝" panose="02020400000000000000" pitchFamily="18" charset="-128"/>
              <a:cs typeface="Times New Roman" panose="02020603050405020304" pitchFamily="18" charset="0"/>
            </a:endParaRPr>
          </a:p>
          <a:p>
            <a:pPr marL="201613" algn="l" rtl="0"/>
            <a:r>
              <a:rPr lang="es-ES_tradnl" sz="18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&gt; sd(ej$Encouragement)</a:t>
            </a:r>
          </a:p>
          <a:p>
            <a:pPr algn="l" rtl="0"/>
            <a:r>
              <a:rPr lang="es-ES_tradnl" sz="18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[1] 2.527548</a:t>
            </a:r>
          </a:p>
          <a:p>
            <a:pPr marL="201613" algn="l" rtl="0"/>
            <a:r>
              <a:rPr lang="es-ES_tradnl" sz="18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&gt; var(ej$Encouragement)</a:t>
            </a:r>
          </a:p>
          <a:p>
            <a:pPr algn="l" rtl="0"/>
            <a:r>
              <a:rPr lang="es-ES_tradnl" sz="18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[1] 6.388501</a:t>
            </a:r>
          </a:p>
          <a:p>
            <a:endParaRPr lang="es-ES_tradnl" altLang="ja-JP" kern="100" dirty="0">
              <a:latin typeface="Arial" panose="020B0604020202020204" pitchFamily="34" charset="0"/>
              <a:ea typeface="游明朝" panose="02020400000000000000" pitchFamily="18" charset="-128"/>
              <a:cs typeface="Times New Roman" panose="02020603050405020304" pitchFamily="18" charset="0"/>
            </a:endParaRPr>
          </a:p>
          <a:p>
            <a:pPr algn="just" rtl="0"/>
            <a:r>
              <a:rPr lang="es-ES_tradnl" b="1" i="0" u="none" kern="100" baseline="0" dirty="0">
                <a:latin typeface="Arial" panose="020B0604020202020204" pitchFamily="34" charset="0"/>
                <a:ea typeface="游明朝" panose="02020400000000000000" pitchFamily="18" charset="-128"/>
                <a:cs typeface="Times New Roman" panose="02020603050405020304" pitchFamily="18" charset="0"/>
              </a:rPr>
              <a:t>8</a:t>
            </a:r>
            <a:r>
              <a:rPr lang="es-ES_tradnl" sz="18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 Comparar la dispersión por grupos</a:t>
            </a:r>
            <a:endParaRPr lang="es-ES_tradnl" altLang="ja-JP" kern="100" dirty="0">
              <a:latin typeface="Arial" panose="020B0604020202020204" pitchFamily="34" charset="0"/>
              <a:ea typeface="游明朝" panose="02020400000000000000" pitchFamily="18" charset="-128"/>
              <a:cs typeface="Times New Roman" panose="02020603050405020304" pitchFamily="18" charset="0"/>
            </a:endParaRPr>
          </a:p>
          <a:p>
            <a:pPr marL="201613" algn="l" rtl="0"/>
            <a:r>
              <a:rPr lang="es-ES_tradnl" b="0" i="0" u="none" kern="100" baseline="0" dirty="0">
                <a:latin typeface="Times New Roman" panose="02020603050405020304" pitchFamily="18" charset="0"/>
                <a:ea typeface="游明朝" panose="02020400000000000000" pitchFamily="18" charset="-128"/>
                <a:cs typeface="Times New Roman" panose="02020603050405020304" pitchFamily="18" charset="0"/>
              </a:rPr>
              <a:t>&gt; tapply(ej$Test.score, ej$Gender, mean)</a:t>
            </a:r>
          </a:p>
          <a:p>
            <a:pPr algn="l" rtl="0"/>
            <a:r>
              <a:rPr lang="es-ES_tradnl" b="0" i="0" u="none" kern="100" baseline="0" dirty="0">
                <a:latin typeface="Arial" panose="020B0604020202020204" pitchFamily="34" charset="0"/>
                <a:ea typeface="游明朝" panose="02020400000000000000" pitchFamily="18" charset="-128"/>
                <a:cs typeface="Times New Roman" panose="02020603050405020304" pitchFamily="18" charset="0"/>
              </a:rPr>
              <a:t> </a:t>
            </a:r>
            <a:r>
              <a:rPr lang="es-ES_tradnl" sz="1800" b="0" i="1" u="none" kern="100" baseline="0" dirty="0">
                <a:effectLst/>
                <a:latin typeface="Arial" panose="020B0604020202020204" pitchFamily="34" charset="0"/>
                <a:ea typeface="游明朝" panose="02020400000000000000" pitchFamily="18" charset="-128"/>
                <a:cs typeface="Times New Roman" panose="02020603050405020304" pitchFamily="18" charset="0"/>
              </a:rPr>
              <a:t># tapply: (quantitative variable, variable of a group, name of function)</a:t>
            </a:r>
            <a:r>
              <a:rPr lang="es-ES_tradnl" b="0" i="1" u="none" kern="100" baseline="0" dirty="0">
                <a:latin typeface="Arial" panose="020B0604020202020204" pitchFamily="34" charset="0"/>
                <a:ea typeface="游明朝" panose="02020400000000000000" pitchFamily="18" charset="-128"/>
                <a:cs typeface="Times New Roman" panose="02020603050405020304" pitchFamily="18" charset="0"/>
              </a:rPr>
              <a:t> </a:t>
            </a:r>
          </a:p>
          <a:p>
            <a:pPr algn="l" rtl="0"/>
            <a:r>
              <a:rPr lang="es-ES_tradnl" b="0" i="0" u="none" kern="100" baseline="0" dirty="0">
                <a:latin typeface="Arial" panose="020B0604020202020204" pitchFamily="34" charset="0"/>
                <a:ea typeface="游明朝" panose="02020400000000000000" pitchFamily="18" charset="-128"/>
                <a:cs typeface="Times New Roman" panose="02020603050405020304" pitchFamily="18" charset="0"/>
              </a:rPr>
              <a:t>            F         M </a:t>
            </a:r>
          </a:p>
          <a:p>
            <a:pPr algn="l" rtl="0"/>
            <a:r>
              <a:rPr lang="es-ES_tradnl" b="0" i="0" u="none" kern="100" baseline="0" dirty="0">
                <a:latin typeface="Arial" panose="020B0604020202020204" pitchFamily="34" charset="0"/>
                <a:ea typeface="游明朝" panose="02020400000000000000" pitchFamily="18" charset="-128"/>
                <a:cs typeface="Times New Roman" panose="02020603050405020304" pitchFamily="18" charset="0"/>
              </a:rPr>
              <a:t>       51.71287 51.91611 </a:t>
            </a:r>
            <a:endParaRPr lang="es-ES_tradnl" altLang="ja-JP" kern="100" dirty="0">
              <a:latin typeface="Arial" panose="020B0604020202020204" pitchFamily="34" charset="0"/>
              <a:ea typeface="游明朝" panose="02020400000000000000" pitchFamily="18" charset="-128"/>
              <a:cs typeface="Times New Roman" panose="02020603050405020304" pitchFamily="18" charset="0"/>
            </a:endParaRPr>
          </a:p>
          <a:p>
            <a:endParaRPr lang="es-ES_tradnl" altLang="ja-JP" sz="1800" kern="100" dirty="0">
              <a:effectLst/>
              <a:latin typeface="Arial" panose="020B0604020202020204" pitchFamily="34" charset="0"/>
              <a:ea typeface="游明朝" panose="02020400000000000000" pitchFamily="18" charset="-128"/>
              <a:cs typeface="Times New Roman" panose="02020603050405020304" pitchFamily="18" charset="0"/>
            </a:endParaRPr>
          </a:p>
        </p:txBody>
      </p:sp>
      <p:sp>
        <p:nvSpPr>
          <p:cNvPr id="7" name="Rectangle 3">
            <a:extLst>
              <a:ext uri="{FF2B5EF4-FFF2-40B4-BE49-F238E27FC236}">
                <a16:creationId xmlns:a16="http://schemas.microsoft.com/office/drawing/2014/main" id="{B68C0A40-4074-48AD-8154-B4089DF0261B}"/>
              </a:ext>
            </a:extLst>
          </p:cNvPr>
          <p:cNvSpPr>
            <a:spLocks noChangeArrowheads="1"/>
          </p:cNvSpPr>
          <p:nvPr/>
        </p:nvSpPr>
        <p:spPr bwMode="auto">
          <a:xfrm>
            <a:off x="0" y="38164"/>
            <a:ext cx="65" cy="380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p>
            <a:pPr algn="l" rtl="0">
              <a:lnSpc>
                <a:spcPct val="150000"/>
              </a:lnSpc>
            </a:pPr>
            <a:endParaRPr lang="x-none" altLang="en-US" dirty="0">
              <a:latin typeface="Meiryo" panose="020B0604030504040204" pitchFamily="34" charset="-128"/>
            </a:endParaRPr>
          </a:p>
        </p:txBody>
      </p:sp>
      <p:grpSp>
        <p:nvGrpSpPr>
          <p:cNvPr id="17" name="グループ化 16">
            <a:extLst>
              <a:ext uri="{FF2B5EF4-FFF2-40B4-BE49-F238E27FC236}">
                <a16:creationId xmlns:a16="http://schemas.microsoft.com/office/drawing/2014/main" id="{72631527-3ABF-410B-9CB9-7A2867BB6139}"/>
              </a:ext>
            </a:extLst>
          </p:cNvPr>
          <p:cNvGrpSpPr/>
          <p:nvPr/>
        </p:nvGrpSpPr>
        <p:grpSpPr>
          <a:xfrm>
            <a:off x="6453737" y="117693"/>
            <a:ext cx="5908888" cy="6186309"/>
            <a:chOff x="6453737" y="117693"/>
            <a:chExt cx="5908888" cy="6186309"/>
          </a:xfrm>
        </p:grpSpPr>
        <p:sp>
          <p:nvSpPr>
            <p:cNvPr id="13" name="テキスト ボックス 12">
              <a:extLst>
                <a:ext uri="{FF2B5EF4-FFF2-40B4-BE49-F238E27FC236}">
                  <a16:creationId xmlns:a16="http://schemas.microsoft.com/office/drawing/2014/main" id="{38A02445-D055-4CC9-9A5C-76146AB7DE6C}"/>
                </a:ext>
              </a:extLst>
            </p:cNvPr>
            <p:cNvSpPr txBox="1"/>
            <p:nvPr/>
          </p:nvSpPr>
          <p:spPr>
            <a:xfrm>
              <a:off x="6453737" y="117693"/>
              <a:ext cx="5908888" cy="6186309"/>
            </a:xfrm>
            <a:prstGeom prst="rect">
              <a:avLst/>
            </a:prstGeom>
            <a:noFill/>
          </p:spPr>
          <p:txBody>
            <a:bodyPr wrap="square">
              <a:noAutofit/>
            </a:bodyPr>
            <a:lstStyle/>
            <a:p>
              <a:pPr algn="just" rtl="0"/>
              <a:r>
                <a:rPr lang="es-ES_tradnl" b="1" i="0" u="none" kern="100" baseline="0" dirty="0">
                  <a:latin typeface="Arial" panose="020B0604020202020204" pitchFamily="34" charset="0"/>
                  <a:ea typeface="ＭＳ ゴシック" panose="020B0609070205080204" pitchFamily="49" charset="-128"/>
                  <a:cs typeface="Times New Roman" panose="02020603050405020304" pitchFamily="18" charset="0"/>
                </a:rPr>
                <a:t>9</a:t>
              </a:r>
              <a:r>
                <a:rPr lang="es-ES_tradnl" sz="1800" b="1" i="0" u="none" kern="100" baseline="0" dirty="0">
                  <a:effectLst/>
                  <a:latin typeface="Arial" panose="020B0604020202020204" pitchFamily="34" charset="0"/>
                  <a:ea typeface="ＭＳ ゴシック" panose="020B0609070205080204" pitchFamily="49" charset="-128"/>
                  <a:cs typeface="Times New Roman" panose="02020603050405020304" pitchFamily="18" charset="0"/>
                </a:rPr>
                <a:t>. </a:t>
              </a:r>
              <a:r>
                <a:rPr lang="es-ES_tradnl" sz="18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Dibujar diagramas de cajas</a:t>
              </a:r>
              <a:endParaRPr lang="es-ES_tradnl" altLang="ja-JP" dirty="0">
                <a:latin typeface="Arial" panose="020B0604020202020204" pitchFamily="34" charset="0"/>
                <a:ea typeface="Meiryo" panose="020B0604030504040204" pitchFamily="34" charset="-128"/>
              </a:endParaRPr>
            </a:p>
            <a:p>
              <a:pPr marL="201613" algn="l" rtl="0"/>
              <a:r>
                <a:rPr lang="es-ES_tradnl" b="0" i="0" u="none" baseline="0" dirty="0">
                  <a:latin typeface="Times New Roman" panose="02020603050405020304" pitchFamily="18" charset="0"/>
                  <a:ea typeface="Times New Roman" panose="02020603050405020304" pitchFamily="18" charset="0"/>
                  <a:cs typeface="Times New Roman" panose="02020603050405020304" pitchFamily="18" charset="0"/>
                </a:rPr>
                <a:t>&gt;boxplot(ej$Test.score, horizontal=TRUE)</a:t>
              </a:r>
            </a:p>
            <a:p>
              <a:pPr algn="l" rtl="0"/>
              <a:r>
                <a:rPr lang="es-ES_tradnl" sz="1800" b="0" i="1" u="none" baseline="0" dirty="0">
                  <a:effectLst/>
                  <a:latin typeface="Arial" panose="020B0604020202020204" pitchFamily="34" charset="0"/>
                  <a:ea typeface="游明朝" panose="02020400000000000000" pitchFamily="18" charset="-128"/>
                </a:rPr>
                <a:t>      # drawing vertically: horizontal=FALSE</a:t>
              </a:r>
              <a:endParaRPr lang="es-ES_tradnl" altLang="ja-JP" i="1" dirty="0">
                <a:latin typeface="Arial" panose="020B0604020202020204" pitchFamily="34" charset="0"/>
                <a:ea typeface="Meiryo" panose="020B0604030504040204" pitchFamily="34" charset="-128"/>
                <a:cs typeface="Times New Roman" panose="02020603050405020304" pitchFamily="18" charset="0"/>
              </a:endParaRPr>
            </a:p>
            <a:p>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pPr marL="285750" indent="-285750" algn="l" rtl="0">
                <a:buFont typeface="Wingdings" panose="05000000000000000000" pitchFamily="2" charset="2"/>
                <a:buChar char="Ø"/>
              </a:pP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pPr marL="285750" indent="-285750" algn="l" rtl="0">
                <a:buFont typeface="Wingdings" panose="05000000000000000000" pitchFamily="2" charset="2"/>
                <a:buChar char="Ø"/>
              </a:pP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pPr marL="285750" indent="-285750" algn="l" rtl="0">
                <a:buFont typeface="Wingdings" panose="05000000000000000000" pitchFamily="2" charset="2"/>
                <a:buChar char="Ø"/>
              </a:pP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pPr marL="285750" indent="-285750" algn="l" rtl="0">
                <a:buFont typeface="Wingdings" panose="05000000000000000000" pitchFamily="2" charset="2"/>
                <a:buChar char="Ø"/>
              </a:pP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pPr marL="285750" indent="-285750" algn="l" rtl="0">
                <a:buFont typeface="Wingdings" panose="05000000000000000000" pitchFamily="2" charset="2"/>
                <a:buChar char="Ø"/>
              </a:pP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pPr marL="201613" algn="l" rtl="0"/>
              <a:r>
                <a:rPr lang="es-ES_tradnl" b="0" i="0" u="none" baseline="0" dirty="0">
                  <a:latin typeface="Times New Roman" panose="02020603050405020304" pitchFamily="18" charset="0"/>
                  <a:ea typeface="Times New Roman" panose="02020603050405020304" pitchFamily="18" charset="0"/>
                  <a:cs typeface="Times New Roman" panose="02020603050405020304" pitchFamily="18" charset="0"/>
                </a:rPr>
                <a:t>&gt;boxplot(Test.score~Gender,data=ej,horizontal=TRUE)</a:t>
              </a:r>
            </a:p>
            <a:p>
              <a:pPr marL="285750" indent="-285750" algn="l" rtl="0">
                <a:buFont typeface="Wingdings" panose="05000000000000000000" pitchFamily="2" charset="2"/>
                <a:buChar char="Ø"/>
              </a:pP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pPr marL="285750" indent="-285750" algn="l" rtl="0">
                <a:buFont typeface="Wingdings" panose="05000000000000000000" pitchFamily="2" charset="2"/>
                <a:buChar char="Ø"/>
              </a:pP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pPr marL="285750" indent="-285750" algn="l" rtl="0">
                <a:buFont typeface="Wingdings" panose="05000000000000000000" pitchFamily="2" charset="2"/>
                <a:buChar char="Ø"/>
              </a:pP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pPr algn="just" rtl="0"/>
              <a:endParaRPr lang="es-ES_tradnl" altLang="ja-JP" sz="1800" b="1" kern="100" dirty="0">
                <a:effectLst/>
                <a:latin typeface="Arial" panose="020B0604020202020204" pitchFamily="34" charset="0"/>
                <a:ea typeface="游明朝" panose="02020400000000000000" pitchFamily="18" charset="-128"/>
                <a:cs typeface="Times New Roman" panose="02020603050405020304" pitchFamily="18" charset="0"/>
              </a:endParaRPr>
            </a:p>
            <a:p>
              <a:pPr algn="just" rtl="0"/>
              <a:r>
                <a:rPr lang="es-ES_tradnl" sz="18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10. Resumen de las estadísticas</a:t>
              </a:r>
              <a:endParaRPr lang="es-ES_tradnl" altLang="ja-JP" sz="1800" kern="100" dirty="0">
                <a:effectLst/>
                <a:latin typeface="Arial" panose="020B0604020202020204" pitchFamily="34" charset="0"/>
                <a:ea typeface="游明朝" panose="02020400000000000000" pitchFamily="18" charset="-128"/>
                <a:cs typeface="Times New Roman" panose="02020603050405020304" pitchFamily="18" charset="0"/>
              </a:endParaRPr>
            </a:p>
            <a:p>
              <a:pPr marL="201613" algn="just" rtl="0"/>
              <a:r>
                <a:rPr lang="es-ES_tradnl" sz="18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&gt; summary(ej$Motivation)</a:t>
              </a:r>
            </a:p>
            <a:p>
              <a:pPr algn="just" rtl="0"/>
              <a:r>
                <a:rPr lang="es-ES_tradnl" sz="18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Min. 1st Qu.  Median    Mean 3rd Qu.    Max. </a:t>
              </a:r>
            </a:p>
            <a:p>
              <a:pPr algn="just" rtl="0"/>
              <a:r>
                <a:rPr lang="es-ES_tradnl" sz="18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4.00   12.00   14.00   13.98   17.00   20.00 </a:t>
              </a:r>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a:p>
              <a:endParaRPr lang="es-ES_tradnl" altLang="ja-JP" dirty="0">
                <a:latin typeface="Arial" panose="020B0604020202020204" pitchFamily="34" charset="0"/>
                <a:ea typeface="Meiryo" panose="020B0604030504040204" pitchFamily="34" charset="-128"/>
                <a:cs typeface="Times New Roman" panose="02020603050405020304" pitchFamily="18" charset="0"/>
              </a:endParaRPr>
            </a:p>
          </p:txBody>
        </p:sp>
        <p:pic>
          <p:nvPicPr>
            <p:cNvPr id="12" name="図 11">
              <a:extLst>
                <a:ext uri="{FF2B5EF4-FFF2-40B4-BE49-F238E27FC236}">
                  <a16:creationId xmlns:a16="http://schemas.microsoft.com/office/drawing/2014/main" id="{97DB3CB7-A651-4F8B-BFC7-266CEC910E83}"/>
                </a:ext>
              </a:extLst>
            </p:cNvPr>
            <p:cNvPicPr>
              <a:picLocks noChangeAspect="1"/>
            </p:cNvPicPr>
            <p:nvPr/>
          </p:nvPicPr>
          <p:blipFill rotWithShape="1">
            <a:blip r:embed="rId4"/>
            <a:srcRect l="8963" t="16850" r="496" b="13748"/>
            <a:stretch/>
          </p:blipFill>
          <p:spPr>
            <a:xfrm>
              <a:off x="7398005" y="1181990"/>
              <a:ext cx="3301139" cy="1340604"/>
            </a:xfrm>
            <a:prstGeom prst="rect">
              <a:avLst/>
            </a:prstGeom>
          </p:spPr>
        </p:pic>
        <p:pic>
          <p:nvPicPr>
            <p:cNvPr id="15" name="図 14">
              <a:extLst>
                <a:ext uri="{FF2B5EF4-FFF2-40B4-BE49-F238E27FC236}">
                  <a16:creationId xmlns:a16="http://schemas.microsoft.com/office/drawing/2014/main" id="{6A327F3D-B90C-47B5-9F8D-ECB552BA6907}"/>
                </a:ext>
              </a:extLst>
            </p:cNvPr>
            <p:cNvPicPr>
              <a:picLocks noChangeAspect="1"/>
            </p:cNvPicPr>
            <p:nvPr/>
          </p:nvPicPr>
          <p:blipFill rotWithShape="1">
            <a:blip r:embed="rId5"/>
            <a:srcRect l="4533" t="17835" r="3572"/>
            <a:stretch/>
          </p:blipFill>
          <p:spPr>
            <a:xfrm>
              <a:off x="7320804" y="3122398"/>
              <a:ext cx="3339416" cy="1581869"/>
            </a:xfrm>
            <a:prstGeom prst="rect">
              <a:avLst/>
            </a:prstGeom>
          </p:spPr>
        </p:pic>
      </p:grpSp>
      <p:cxnSp>
        <p:nvCxnSpPr>
          <p:cNvPr id="21" name="直線コネクタ 20">
            <a:extLst>
              <a:ext uri="{FF2B5EF4-FFF2-40B4-BE49-F238E27FC236}">
                <a16:creationId xmlns:a16="http://schemas.microsoft.com/office/drawing/2014/main" id="{0EA859B3-C472-4A44-83F8-7EE419B21E89}"/>
              </a:ext>
            </a:extLst>
          </p:cNvPr>
          <p:cNvCxnSpPr/>
          <p:nvPr/>
        </p:nvCxnSpPr>
        <p:spPr>
          <a:xfrm>
            <a:off x="5939261" y="117693"/>
            <a:ext cx="0" cy="6492257"/>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313022C6-387F-BE4D-B20C-B42F638FA920}"/>
              </a:ext>
            </a:extLst>
          </p:cNvPr>
          <p:cNvCxnSpPr/>
          <p:nvPr/>
        </p:nvCxnSpPr>
        <p:spPr>
          <a:xfrm>
            <a:off x="8563232" y="2903838"/>
            <a:ext cx="185352" cy="0"/>
          </a:xfrm>
          <a:prstGeom prst="line">
            <a:avLst/>
          </a:prstGeom>
          <a:ln w="444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20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7810499F-0C78-49FE-A212-6C28A3F9EC16}"/>
              </a:ext>
            </a:extLst>
          </p:cNvPr>
          <p:cNvSpPr txBox="1"/>
          <p:nvPr/>
        </p:nvSpPr>
        <p:spPr>
          <a:xfrm>
            <a:off x="183442" y="111324"/>
            <a:ext cx="5442314" cy="6632585"/>
          </a:xfrm>
          <a:prstGeom prst="rect">
            <a:avLst/>
          </a:prstGeom>
          <a:noFill/>
        </p:spPr>
        <p:txBody>
          <a:bodyPr wrap="square">
            <a:noAutofit/>
          </a:bodyPr>
          <a:lstStyle/>
          <a:p>
            <a:pPr algn="just" rtl="0"/>
            <a:r>
              <a:rPr lang="es-ES_tradnl" sz="14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11. Prueba F de homogeneidad de la varianza</a:t>
            </a:r>
            <a:endParaRPr lang="es-ES_tradnl" altLang="ja-JP" sz="1400" kern="100" dirty="0">
              <a:effectLst/>
              <a:latin typeface="Arial" panose="020B0604020202020204" pitchFamily="34" charset="0"/>
              <a:ea typeface="游明朝" panose="02020400000000000000" pitchFamily="18" charset="-128"/>
              <a:cs typeface="Times New Roman" panose="02020603050405020304" pitchFamily="18" charset="0"/>
            </a:endParaRPr>
          </a:p>
          <a:p>
            <a:pPr algn="l" rtl="0"/>
            <a:r>
              <a:rPr lang="es-ES_tradnl" sz="14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     &gt; var.test(Scold~Gender, data=ej)　</a:t>
            </a:r>
          </a:p>
          <a:p>
            <a:pPr algn="l" rtl="0"/>
            <a:endParaRPr lang="es-ES_tradnl" altLang="en-US" sz="1400" kern="100" dirty="0">
              <a:effectLst/>
              <a:latin typeface="Arial" panose="020B0604020202020204" pitchFamily="34" charset="0"/>
              <a:ea typeface="游明朝" panose="02020400000000000000" pitchFamily="18" charset="-128"/>
              <a:cs typeface="Times New Roman" panose="02020603050405020304" pitchFamily="18" charset="0"/>
            </a:endParaRP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F test to compare two variances</a:t>
            </a:r>
          </a:p>
          <a:p>
            <a:pPr algn="l" rtl="0"/>
            <a:endParaRPr lang="es-ES_tradnl" altLang="ja-JP" sz="1400" kern="100" dirty="0">
              <a:effectLst/>
              <a:latin typeface="Arial" panose="020B0604020202020204" pitchFamily="34" charset="0"/>
              <a:ea typeface="游明朝" panose="02020400000000000000" pitchFamily="18" charset="-128"/>
              <a:cs typeface="Times New Roman" panose="02020603050405020304" pitchFamily="18" charset="0"/>
            </a:endParaRP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data: Scold by Gender</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F = 0.82005, num df = 201, denom df = 297, p-value = 0.1297</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alternative hypothesis: true ratio of variances is not equal to 1</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95 percent confidence interval:</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0.6382503 1.0602887</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sample estimates:</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ratio of variances </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0.8200534 </a:t>
            </a:r>
          </a:p>
          <a:p>
            <a:pPr algn="l" rtl="0"/>
            <a:endParaRPr lang="es-ES_tradnl" altLang="ja-JP" sz="1400" kern="100" dirty="0">
              <a:latin typeface="Arial" panose="020B0604020202020204" pitchFamily="34" charset="0"/>
              <a:ea typeface="游明朝" panose="02020400000000000000" pitchFamily="18" charset="-128"/>
              <a:cs typeface="Times New Roman" panose="02020603050405020304" pitchFamily="18" charset="0"/>
            </a:endParaRPr>
          </a:p>
          <a:p>
            <a:pPr algn="just" rtl="0"/>
            <a:r>
              <a:rPr lang="es-ES_tradnl" sz="14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12. Prueba T de muestras independientes </a:t>
            </a:r>
          </a:p>
          <a:p>
            <a:pPr algn="just" rtl="0"/>
            <a:r>
              <a:rPr lang="es-ES_tradnl" sz="1400" b="1" i="0" u="none" kern="100" baseline="0" dirty="0">
                <a:latin typeface="Arial" panose="020B0604020202020204" pitchFamily="34" charset="0"/>
                <a:ea typeface="游明朝" panose="02020400000000000000" pitchFamily="18" charset="-128"/>
                <a:cs typeface="Times New Roman" panose="02020603050405020304" pitchFamily="18" charset="0"/>
              </a:rPr>
              <a:t>      </a:t>
            </a:r>
            <a:r>
              <a:rPr lang="es-ES_tradnl" sz="14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(homogeneidad de la varianza)</a:t>
            </a:r>
            <a:endParaRPr lang="es-ES_tradnl" altLang="ja-JP" sz="1400" kern="100" dirty="0">
              <a:effectLst/>
              <a:latin typeface="Arial" panose="020B0604020202020204" pitchFamily="34" charset="0"/>
              <a:ea typeface="游明朝" panose="02020400000000000000" pitchFamily="18" charset="-128"/>
              <a:cs typeface="Times New Roman" panose="02020603050405020304" pitchFamily="18" charset="0"/>
            </a:endParaRPr>
          </a:p>
          <a:p>
            <a:pPr algn="l" rtl="0"/>
            <a:r>
              <a:rPr lang="es-ES_tradnl" sz="14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&gt; t.test(Scold~Gender, data=ej, var.equal=TRUE)</a:t>
            </a:r>
          </a:p>
          <a:p>
            <a:pPr algn="l" rtl="0"/>
            <a:endParaRPr lang="es-ES_tradnl" altLang="ja-JP" sz="1400" kern="100" dirty="0">
              <a:effectLst/>
              <a:latin typeface="Arial" panose="020B0604020202020204" pitchFamily="34" charset="0"/>
              <a:ea typeface="游明朝" panose="02020400000000000000" pitchFamily="18" charset="-128"/>
              <a:cs typeface="Times New Roman" panose="02020603050405020304" pitchFamily="18" charset="0"/>
            </a:endParaRPr>
          </a:p>
          <a:p>
            <a:pPr algn="ctr"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Two Sample t-test</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data: Scold by Gender</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t = -1.052, df = 498, p-value = 0.2933</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alternative hypothesis: true difference in means between group F and group M is not equal to 0</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95 percent confidence interval:</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-0.6357685  0.1923503</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sample estimates:</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mean in group F mean in group M </a:t>
            </a:r>
          </a:p>
          <a:p>
            <a:pPr algn="l"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5.113861        5.335570 	</a:t>
            </a:r>
          </a:p>
        </p:txBody>
      </p:sp>
      <p:sp>
        <p:nvSpPr>
          <p:cNvPr id="7" name="Rectangle 3">
            <a:extLst>
              <a:ext uri="{FF2B5EF4-FFF2-40B4-BE49-F238E27FC236}">
                <a16:creationId xmlns:a16="http://schemas.microsoft.com/office/drawing/2014/main" id="{B68C0A40-4074-48AD-8154-B4089DF0261B}"/>
              </a:ext>
            </a:extLst>
          </p:cNvPr>
          <p:cNvSpPr>
            <a:spLocks noChangeArrowheads="1"/>
          </p:cNvSpPr>
          <p:nvPr/>
        </p:nvSpPr>
        <p:spPr bwMode="auto">
          <a:xfrm>
            <a:off x="0" y="109336"/>
            <a:ext cx="65" cy="2385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p>
            <a:pPr algn="l" rtl="0">
              <a:lnSpc>
                <a:spcPts val="1800"/>
              </a:lnSpc>
            </a:pPr>
            <a:endParaRPr lang="x-none" altLang="en-US" sz="1700" dirty="0">
              <a:latin typeface="Meiryo" panose="020B0604030504040204" pitchFamily="34" charset="-128"/>
            </a:endParaRPr>
          </a:p>
        </p:txBody>
      </p:sp>
      <p:sp>
        <p:nvSpPr>
          <p:cNvPr id="13" name="テキスト ボックス 12">
            <a:extLst>
              <a:ext uri="{FF2B5EF4-FFF2-40B4-BE49-F238E27FC236}">
                <a16:creationId xmlns:a16="http://schemas.microsoft.com/office/drawing/2014/main" id="{38A02445-D055-4CC9-9A5C-76146AB7DE6C}"/>
              </a:ext>
            </a:extLst>
          </p:cNvPr>
          <p:cNvSpPr txBox="1"/>
          <p:nvPr/>
        </p:nvSpPr>
        <p:spPr>
          <a:xfrm>
            <a:off x="6073800" y="111324"/>
            <a:ext cx="6061373" cy="6632585"/>
          </a:xfrm>
          <a:prstGeom prst="rect">
            <a:avLst/>
          </a:prstGeom>
          <a:noFill/>
        </p:spPr>
        <p:txBody>
          <a:bodyPr wrap="square">
            <a:noAutofit/>
          </a:bodyPr>
          <a:lstStyle/>
          <a:p>
            <a:pPr algn="l" rtl="0"/>
            <a:r>
              <a:rPr lang="es-ES_tradnl" sz="1400" b="1" i="0" u="none" kern="100" baseline="0" dirty="0">
                <a:latin typeface="Arial" panose="020B0604020202020204" pitchFamily="34" charset="0"/>
                <a:ea typeface="游明朝" panose="02020400000000000000" pitchFamily="18" charset="-128"/>
                <a:cs typeface="Times New Roman" panose="02020603050405020304" pitchFamily="18" charset="0"/>
              </a:rPr>
              <a:t>13. Prueba T de Welch (No de homogeneidad de la varianza)</a:t>
            </a:r>
            <a:endParaRPr lang="es-ES_tradnl" altLang="ja-JP" sz="1400" kern="100" dirty="0">
              <a:effectLst/>
              <a:latin typeface="Arial" panose="020B0604020202020204" pitchFamily="34" charset="0"/>
              <a:ea typeface="游明朝" panose="02020400000000000000" pitchFamily="18" charset="-128"/>
              <a:cs typeface="Times New Roman" panose="02020603050405020304" pitchFamily="18" charset="0"/>
            </a:endParaRPr>
          </a:p>
          <a:p>
            <a:pPr algn="l" rtl="0"/>
            <a:r>
              <a:rPr lang="es-ES_tradnl" sz="1400" b="0" i="0" u="none" baseline="0" dirty="0">
                <a:latin typeface="Times New Roman" panose="02020603050405020304" pitchFamily="18" charset="0"/>
                <a:ea typeface="Times New Roman" panose="02020603050405020304" pitchFamily="18" charset="0"/>
                <a:cs typeface="Times New Roman" panose="02020603050405020304" pitchFamily="18" charset="0"/>
              </a:rPr>
              <a:t>        &gt; t.test(Scold~Gender, data=ej,var.equal=FALSE)</a:t>
            </a:r>
          </a:p>
          <a:p>
            <a:pPr algn="l" rtl="0"/>
            <a:endParaRPr lang="es-ES_tradnl" altLang="ja-JP" sz="1400" dirty="0">
              <a:latin typeface="Arial" panose="020B0604020202020204" pitchFamily="34" charset="0"/>
              <a:ea typeface="Meiryo" panose="020B0604030504040204" pitchFamily="34" charset="-128"/>
              <a:cs typeface="Times New Roman" panose="02020603050405020304" pitchFamily="18" charset="0"/>
            </a:endParaRPr>
          </a:p>
          <a:p>
            <a:pPr algn="l" rtl="0"/>
            <a:r>
              <a:rPr lang="es-ES_tradnl" sz="1400" b="0" i="0" u="none" baseline="0" dirty="0">
                <a:latin typeface="Arial" panose="020B0604020202020204" pitchFamily="34" charset="0"/>
                <a:ea typeface="Times New Roman" panose="02020603050405020304" pitchFamily="18" charset="0"/>
                <a:cs typeface="Times New Roman" panose="02020603050405020304" pitchFamily="18" charset="0"/>
              </a:rPr>
              <a:t>	</a:t>
            </a:r>
            <a:r>
              <a:rPr lang="es-ES_tradnl" sz="1400" b="0" i="0" u="none" baseline="0" dirty="0">
                <a:latin typeface="Arial" panose="020B0604020202020204" pitchFamily="34" charset="0"/>
                <a:ea typeface="Arial" panose="020B0604020202020204" pitchFamily="34" charset="0"/>
                <a:cs typeface="Arial" panose="020B0604020202020204" pitchFamily="34" charset="0"/>
              </a:rPr>
              <a:t>                Welch Two Sample t-test</a:t>
            </a:r>
          </a:p>
          <a:p>
            <a:pPr algn="l" rtl="0"/>
            <a:r>
              <a:rPr lang="es-ES_tradnl" sz="1400" b="0" i="0" u="none" baseline="0" dirty="0">
                <a:latin typeface="Arial" panose="020B0604020202020204" pitchFamily="34" charset="0"/>
                <a:ea typeface="Arial" panose="020B0604020202020204" pitchFamily="34" charset="0"/>
                <a:cs typeface="Arial" panose="020B0604020202020204" pitchFamily="34" charset="0"/>
              </a:rPr>
              <a:t>         data: Scold by Gender</a:t>
            </a:r>
          </a:p>
          <a:p>
            <a:pPr algn="l" rtl="0"/>
            <a:r>
              <a:rPr lang="es-ES_tradnl" sz="1400" b="0" i="0" u="none" baseline="0" dirty="0">
                <a:latin typeface="Arial" panose="020B0604020202020204" pitchFamily="34" charset="0"/>
                <a:ea typeface="Arial" panose="020B0604020202020204" pitchFamily="34" charset="0"/>
                <a:cs typeface="Arial" panose="020B0604020202020204" pitchFamily="34" charset="0"/>
              </a:rPr>
              <a:t>         t = -1.0722, df = 458.58, p-value = 0.2842</a:t>
            </a:r>
          </a:p>
          <a:p>
            <a:pPr marL="449263" indent="-449263" algn="l" rtl="0"/>
            <a:r>
              <a:rPr lang="es-ES_tradnl" sz="1400" b="0" i="0" u="none" baseline="0" dirty="0">
                <a:latin typeface="Arial" panose="020B0604020202020204" pitchFamily="34" charset="0"/>
                <a:ea typeface="Arial" panose="020B0604020202020204" pitchFamily="34" charset="0"/>
                <a:cs typeface="Arial" panose="020B0604020202020204" pitchFamily="34" charset="0"/>
              </a:rPr>
              <a:t>         alternative hypothesis: true difference in means between group F and group M is not equal to 0</a:t>
            </a:r>
          </a:p>
          <a:p>
            <a:pPr algn="l" rtl="0"/>
            <a:r>
              <a:rPr lang="es-ES_tradnl" sz="1400" b="0" i="0" u="none" baseline="0" dirty="0">
                <a:latin typeface="Arial" panose="020B0604020202020204" pitchFamily="34" charset="0"/>
                <a:ea typeface="Arial" panose="020B0604020202020204" pitchFamily="34" charset="0"/>
                <a:cs typeface="Arial" panose="020B0604020202020204" pitchFamily="34" charset="0"/>
              </a:rPr>
              <a:t>         95 percent confidence interval:</a:t>
            </a:r>
          </a:p>
          <a:p>
            <a:pPr algn="l" rtl="0"/>
            <a:r>
              <a:rPr lang="es-ES_tradnl" sz="1400" b="0" i="0" u="none" baseline="0" dirty="0">
                <a:latin typeface="Arial" panose="020B0604020202020204" pitchFamily="34" charset="0"/>
                <a:ea typeface="Arial" panose="020B0604020202020204" pitchFamily="34" charset="0"/>
                <a:cs typeface="Arial" panose="020B0604020202020204" pitchFamily="34" charset="0"/>
              </a:rPr>
              <a:t>             -0.6280515  0.1846334</a:t>
            </a:r>
          </a:p>
          <a:p>
            <a:pPr algn="l" rtl="0"/>
            <a:r>
              <a:rPr lang="es-ES_tradnl" sz="1400" b="0" i="0" u="none" baseline="0" dirty="0">
                <a:latin typeface="Arial" panose="020B0604020202020204" pitchFamily="34" charset="0"/>
                <a:ea typeface="Arial" panose="020B0604020202020204" pitchFamily="34" charset="0"/>
                <a:cs typeface="Arial" panose="020B0604020202020204" pitchFamily="34" charset="0"/>
              </a:rPr>
              <a:t>              sample estimates:</a:t>
            </a:r>
          </a:p>
          <a:p>
            <a:pPr algn="l" rtl="0"/>
            <a:r>
              <a:rPr lang="es-ES_tradnl" sz="1400" b="0" i="0" u="none" baseline="0" dirty="0">
                <a:latin typeface="Arial" panose="020B0604020202020204" pitchFamily="34" charset="0"/>
                <a:ea typeface="Arial" panose="020B0604020202020204" pitchFamily="34" charset="0"/>
                <a:cs typeface="Arial" panose="020B0604020202020204" pitchFamily="34" charset="0"/>
              </a:rPr>
              <a:t>              mean in group F mean in group M </a:t>
            </a:r>
          </a:p>
          <a:p>
            <a:pPr algn="l" rtl="0"/>
            <a:r>
              <a:rPr lang="es-ES_tradnl" sz="1400" b="0" i="0" u="none" baseline="0" dirty="0">
                <a:latin typeface="Arial" panose="020B0604020202020204" pitchFamily="34" charset="0"/>
                <a:ea typeface="Arial" panose="020B0604020202020204" pitchFamily="34" charset="0"/>
                <a:cs typeface="Arial" panose="020B0604020202020204" pitchFamily="34" charset="0"/>
              </a:rPr>
              <a:t>                          5.113861        5.335570 </a:t>
            </a:r>
          </a:p>
          <a:p>
            <a:pPr algn="l" rtl="0"/>
            <a:endParaRPr lang="es-ES_tradnl" altLang="ja-JP" sz="1400" dirty="0">
              <a:latin typeface="Arial" panose="020B0604020202020204" pitchFamily="34" charset="0"/>
              <a:ea typeface="Meiryo" panose="020B0604030504040204" pitchFamily="34" charset="-128"/>
              <a:cs typeface="Times New Roman" panose="02020603050405020304" pitchFamily="18" charset="0"/>
            </a:endParaRPr>
          </a:p>
          <a:p>
            <a:pPr algn="just" rtl="0"/>
            <a:r>
              <a:rPr lang="es-ES_tradnl" sz="1400" b="1" i="0" u="none" kern="100" baseline="0" dirty="0">
                <a:effectLst/>
                <a:latin typeface="Arial" panose="020B0604020202020204" pitchFamily="34" charset="0"/>
                <a:ea typeface="游明朝" panose="02020400000000000000" pitchFamily="18" charset="-128"/>
                <a:cs typeface="Times New Roman" panose="02020603050405020304" pitchFamily="18" charset="0"/>
              </a:rPr>
              <a:t>14. Prueba T pareada</a:t>
            </a:r>
            <a:endParaRPr lang="es-ES_tradnl" altLang="ja-JP" sz="1400" kern="100" dirty="0">
              <a:effectLst/>
              <a:latin typeface="Arial" panose="020B0604020202020204" pitchFamily="34" charset="0"/>
              <a:ea typeface="游明朝" panose="02020400000000000000" pitchFamily="18" charset="-128"/>
              <a:cs typeface="Times New Roman" panose="02020603050405020304" pitchFamily="18" charset="0"/>
            </a:endParaRPr>
          </a:p>
          <a:p>
            <a:pPr marL="342900" algn="l" rtl="0"/>
            <a:r>
              <a:rPr lang="es-ES_tradnl" sz="14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&gt; score&lt;-c(ej$Encouragement, ej$Motivation)</a:t>
            </a:r>
          </a:p>
          <a:p>
            <a:pPr marL="342900" algn="l" rtl="0"/>
            <a:r>
              <a:rPr lang="es-ES_tradnl" sz="14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&gt; result&lt;-c(rep("Encouragement",500), rep("Motivation", 500))</a:t>
            </a:r>
          </a:p>
          <a:p>
            <a:pPr marL="342900" algn="l" rtl="0"/>
            <a:r>
              <a:rPr lang="es-ES_tradnl" sz="1400" b="0" i="0" u="none" kern="100" baseline="0">
                <a:effectLst/>
                <a:latin typeface="Times New Roman" panose="02020603050405020304" pitchFamily="18" charset="0"/>
                <a:ea typeface="游明朝" panose="02020400000000000000" pitchFamily="18" charset="-128"/>
                <a:cs typeface="Times New Roman" panose="02020603050405020304" pitchFamily="18" charset="0"/>
              </a:rPr>
              <a:t>&gt; t</a:t>
            </a:r>
            <a:r>
              <a:rPr lang="es-ES_tradnl" sz="1400" b="0" i="0" u="none" kern="100" baseline="0" dirty="0">
                <a:effectLst/>
                <a:latin typeface="Times New Roman" panose="02020603050405020304" pitchFamily="18" charset="0"/>
                <a:ea typeface="游明朝" panose="02020400000000000000" pitchFamily="18" charset="-128"/>
                <a:cs typeface="Times New Roman" panose="02020603050405020304" pitchFamily="18" charset="0"/>
              </a:rPr>
              <a:t>.test(score~result, paired=TRUE)</a:t>
            </a:r>
          </a:p>
          <a:p>
            <a:pPr algn="just" rtl="0"/>
            <a:endParaRPr lang="es-ES_tradnl" altLang="ja-JP" sz="1400" kern="100" dirty="0">
              <a:effectLst/>
              <a:latin typeface="Arial" panose="020B0604020202020204" pitchFamily="34" charset="0"/>
              <a:ea typeface="游明朝" panose="02020400000000000000" pitchFamily="18" charset="-128"/>
              <a:cs typeface="Times New Roman" panose="02020603050405020304" pitchFamily="18" charset="0"/>
            </a:endParaRPr>
          </a:p>
          <a:p>
            <a:pPr algn="just" rtl="0"/>
            <a:r>
              <a:rPr lang="es-ES_tradnl" sz="1400" b="0" i="0" u="none" kern="100" baseline="0" dirty="0">
                <a:effectLst/>
                <a:latin typeface="Arial" panose="020B0604020202020204" pitchFamily="34" charset="0"/>
                <a:ea typeface="游明朝" panose="02020400000000000000" pitchFamily="18" charset="-128"/>
                <a:cs typeface="Times New Roman" panose="02020603050405020304" pitchFamily="18" charset="0"/>
              </a:rPr>
              <a:t>	            </a:t>
            </a:r>
            <a:r>
              <a:rPr lang="es-ES_tradnl" sz="1400" b="0" i="0" u="none" kern="100" baseline="0" dirty="0">
                <a:effectLst/>
                <a:latin typeface="Arial" panose="020B0604020202020204" pitchFamily="34" charset="0"/>
                <a:ea typeface="游明朝" panose="02020400000000000000" pitchFamily="18" charset="-128"/>
                <a:cs typeface="Arial" panose="020B0604020202020204" pitchFamily="34" charset="0"/>
              </a:rPr>
              <a:t>Paired t-test</a:t>
            </a:r>
          </a:p>
          <a:p>
            <a:pPr algn="just" rtl="0"/>
            <a:r>
              <a:rPr lang="es-ES_tradnl" sz="1400" b="0" i="0" u="none" kern="100" baseline="0" dirty="0">
                <a:effectLst/>
                <a:latin typeface="Arial" panose="020B0604020202020204" pitchFamily="34" charset="0"/>
                <a:ea typeface="游明朝" panose="02020400000000000000" pitchFamily="18" charset="-128"/>
                <a:cs typeface="Arial" panose="020B0604020202020204" pitchFamily="34" charset="0"/>
              </a:rPr>
              <a:t>       data:  score by year</a:t>
            </a:r>
          </a:p>
          <a:p>
            <a:pPr algn="just" rtl="0"/>
            <a:r>
              <a:rPr lang="es-ES_tradnl" sz="1400" b="0" i="0" u="none" kern="100" baseline="0" dirty="0">
                <a:effectLst/>
                <a:latin typeface="Arial" panose="020B0604020202020204" pitchFamily="34" charset="0"/>
                <a:ea typeface="游明朝" panose="02020400000000000000" pitchFamily="18" charset="-128"/>
                <a:cs typeface="Arial" panose="020B0604020202020204" pitchFamily="34" charset="0"/>
              </a:rPr>
              <a:t>            t = -26.264, df = 499, p-value &lt; 2.2e-16</a:t>
            </a:r>
          </a:p>
          <a:p>
            <a:pPr marL="449263" indent="-449263" algn="just" rtl="0"/>
            <a:r>
              <a:rPr lang="es-ES_tradnl" sz="1400" b="0" i="0" u="none" kern="100" baseline="0" dirty="0">
                <a:effectLst/>
                <a:latin typeface="Arial" panose="020B0604020202020204" pitchFamily="34" charset="0"/>
                <a:ea typeface="游明朝" panose="02020400000000000000" pitchFamily="18" charset="-128"/>
                <a:cs typeface="Arial" panose="020B0604020202020204" pitchFamily="34" charset="0"/>
              </a:rPr>
              <a:t>       alternative hypothesis: true difference in means is not equal to 0</a:t>
            </a:r>
          </a:p>
          <a:p>
            <a:pPr algn="just" rtl="0"/>
            <a:r>
              <a:rPr lang="es-ES_tradnl" sz="1400" b="0" i="0" u="none" kern="100" baseline="0" dirty="0">
                <a:effectLst/>
                <a:latin typeface="Arial" panose="020B0604020202020204" pitchFamily="34" charset="0"/>
                <a:ea typeface="游明朝" panose="02020400000000000000" pitchFamily="18" charset="-128"/>
                <a:cs typeface="Arial" panose="020B0604020202020204" pitchFamily="34" charset="0"/>
              </a:rPr>
              <a:t>        95 percent confidence interval:</a:t>
            </a:r>
          </a:p>
          <a:p>
            <a:pPr algn="just" rtl="0"/>
            <a:r>
              <a:rPr lang="es-ES_tradnl" sz="1400" b="0" i="0" u="none" kern="100" baseline="0" dirty="0">
                <a:effectLst/>
                <a:latin typeface="Arial" panose="020B0604020202020204" pitchFamily="34" charset="0"/>
                <a:ea typeface="游明朝" panose="02020400000000000000" pitchFamily="18" charset="-128"/>
                <a:cs typeface="Arial" panose="020B0604020202020204" pitchFamily="34" charset="0"/>
              </a:rPr>
              <a:t>           -5.165517 -4.446483</a:t>
            </a:r>
          </a:p>
          <a:p>
            <a:pPr algn="just" rtl="0"/>
            <a:r>
              <a:rPr lang="es-ES_tradnl" sz="1400" b="0" i="0" u="none" kern="100" baseline="0" dirty="0">
                <a:effectLst/>
                <a:latin typeface="Arial" panose="020B0604020202020204" pitchFamily="34" charset="0"/>
                <a:ea typeface="游明朝" panose="02020400000000000000" pitchFamily="18" charset="-128"/>
                <a:cs typeface="Arial" panose="020B0604020202020204" pitchFamily="34" charset="0"/>
              </a:rPr>
              <a:t>            sample estimates:</a:t>
            </a:r>
          </a:p>
          <a:p>
            <a:pPr algn="just" rtl="0"/>
            <a:r>
              <a:rPr lang="es-ES_tradnl" sz="1400" b="0" i="0" u="none" kern="100" baseline="0" dirty="0">
                <a:effectLst/>
                <a:latin typeface="Arial" panose="020B0604020202020204" pitchFamily="34" charset="0"/>
                <a:ea typeface="游明朝" panose="02020400000000000000" pitchFamily="18" charset="-128"/>
                <a:cs typeface="Arial" panose="020B0604020202020204" pitchFamily="34" charset="0"/>
              </a:rPr>
              <a:t>             mean of the differences </a:t>
            </a:r>
          </a:p>
          <a:p>
            <a:pPr algn="just" rtl="0"/>
            <a:r>
              <a:rPr lang="es-ES_tradnl" sz="1400" b="0" i="0" u="none" kern="100" baseline="0" dirty="0">
                <a:effectLst/>
                <a:latin typeface="Arial" panose="020B0604020202020204" pitchFamily="34" charset="0"/>
                <a:ea typeface="游明朝" panose="02020400000000000000" pitchFamily="18" charset="-128"/>
                <a:cs typeface="Arial" panose="020B0604020202020204" pitchFamily="34" charset="0"/>
              </a:rPr>
              <a:t>                 -4.806 </a:t>
            </a:r>
            <a:endParaRPr lang="es-ES_tradnl" altLang="ja-JP" sz="1400" kern="100" dirty="0">
              <a:effectLst/>
              <a:latin typeface="Arial" panose="020B0604020202020204" pitchFamily="34" charset="0"/>
              <a:ea typeface="游明朝" panose="02020400000000000000" pitchFamily="18" charset="-128"/>
              <a:cs typeface="Arial" panose="020B0604020202020204" pitchFamily="34" charset="0"/>
            </a:endParaRPr>
          </a:p>
        </p:txBody>
      </p:sp>
      <p:cxnSp>
        <p:nvCxnSpPr>
          <p:cNvPr id="21" name="直線コネクタ 20">
            <a:extLst>
              <a:ext uri="{FF2B5EF4-FFF2-40B4-BE49-F238E27FC236}">
                <a16:creationId xmlns:a16="http://schemas.microsoft.com/office/drawing/2014/main" id="{0EA859B3-C472-4A44-83F8-7EE419B21E89}"/>
              </a:ext>
            </a:extLst>
          </p:cNvPr>
          <p:cNvCxnSpPr/>
          <p:nvPr/>
        </p:nvCxnSpPr>
        <p:spPr>
          <a:xfrm>
            <a:off x="5887906" y="111324"/>
            <a:ext cx="0" cy="6492257"/>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402821"/>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3229</TotalTime>
  <Words>2934</Words>
  <Application>Microsoft Office PowerPoint</Application>
  <PresentationFormat>ワイド画面</PresentationFormat>
  <Paragraphs>212</Paragraphs>
  <Slides>10</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Meiryo</vt:lpstr>
      <vt:lpstr>游ゴシック Light</vt:lpstr>
      <vt:lpstr>游明朝</vt:lpstr>
      <vt:lpstr>Arial</vt:lpstr>
      <vt:lpstr>Times New Roman</vt:lpstr>
      <vt:lpstr>Wingdings</vt:lpstr>
      <vt:lpstr>Office テーマ</vt:lpstr>
      <vt:lpstr>Fundamentos de los procedimientos estadísticos: aplicación de 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統計的手法の基礎：Rの活用法</dc:title>
  <dc:creator>Kusaka Satoshi</dc:creator>
  <cp:lastModifiedBy>Kusaka Satoshi</cp:lastModifiedBy>
  <cp:revision>27</cp:revision>
  <dcterms:created xsi:type="dcterms:W3CDTF">2022-01-27T02:06:35Z</dcterms:created>
  <dcterms:modified xsi:type="dcterms:W3CDTF">2022-06-29T04:34:34Z</dcterms:modified>
</cp:coreProperties>
</file>