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ZfrINtopgotY0VjOIp0DcgQ2a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4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4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21" name="Google Shape;21;p14"/>
            <p:cNvCxnSpPr/>
            <p:nvPr/>
          </p:nvCxnSpPr>
          <p:spPr>
            <a:xfrm rot="10800000" flipH="1">
              <a:off x="5638800" y="3108960"/>
              <a:ext cx="3515503" cy="2037116"/>
            </a:xfrm>
            <a:prstGeom prst="straightConnector1">
              <a:avLst/>
            </a:pr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2;p14"/>
            <p:cNvCxnSpPr/>
            <p:nvPr/>
          </p:nvCxnSpPr>
          <p:spPr>
            <a:xfrm rot="10800000" flipH="1">
              <a:off x="6004643" y="3333750"/>
              <a:ext cx="3149660" cy="1823765"/>
            </a:xfrm>
            <a:prstGeom prst="straightConnector1">
              <a:avLst/>
            </a:pr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Google Shape;23;p14"/>
            <p:cNvCxnSpPr/>
            <p:nvPr/>
          </p:nvCxnSpPr>
          <p:spPr>
            <a:xfrm rot="10800000" flipH="1">
              <a:off x="6388342" y="3549891"/>
              <a:ext cx="2765961" cy="1600149"/>
            </a:xfrm>
            <a:prstGeom prst="straightConnector1">
              <a:avLst/>
            </a:pr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4" name="Google Shape;24;p14"/>
          <p:cNvGrpSpPr/>
          <p:nvPr/>
        </p:nvGrpSpPr>
        <p:grpSpPr>
          <a:xfrm>
            <a:off x="-8915" y="6057149"/>
            <a:ext cx="5498725" cy="820207"/>
            <a:chOff x="-6689" y="4553748"/>
            <a:chExt cx="4125119" cy="615155"/>
          </a:xfrm>
        </p:grpSpPr>
        <p:sp>
          <p:nvSpPr>
            <p:cNvPr id="25" name="Google Shape;25;p14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avLst/>
              <a:gdLst/>
              <a:ahLst/>
              <a:cxnLst/>
              <a:rect l="l" t="t" r="r" b="b"/>
              <a:pathLst>
                <a:path w="612775" h="4115481" extrusionOk="0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4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avLst/>
              <a:gdLst/>
              <a:ahLst/>
              <a:cxnLst/>
              <a:rect l="l" t="t" r="r" b="b"/>
              <a:pathLst>
                <a:path w="410751" h="3621427" extrusionOk="0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4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avLst/>
              <a:gdLst/>
              <a:ahLst/>
              <a:cxnLst/>
              <a:rect l="l" t="t" r="r" b="b"/>
              <a:pathLst>
                <a:path w="241768" h="3179761" extrusionOk="0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14"/>
          <p:cNvSpPr txBox="1"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>
            <a:spLocks noGrp="1"/>
          </p:cNvSpPr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body" idx="1"/>
          </p:nvPr>
        </p:nvSpPr>
        <p:spPr>
          <a:xfrm rot="5400000">
            <a:off x="2132317" y="-329235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ontenido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2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sz="27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2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3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sz="27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4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8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57" name="Google Shape;57;p18"/>
            <p:cNvCxnSpPr/>
            <p:nvPr/>
          </p:nvCxnSpPr>
          <p:spPr>
            <a:xfrm rot="10800000" flipH="1">
              <a:off x="5638800" y="3108960"/>
              <a:ext cx="3515503" cy="2037116"/>
            </a:xfrm>
            <a:prstGeom prst="straightConnector1">
              <a:avLst/>
            </a:pr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" name="Google Shape;58;p18"/>
            <p:cNvCxnSpPr/>
            <p:nvPr/>
          </p:nvCxnSpPr>
          <p:spPr>
            <a:xfrm rot="10800000" flipH="1">
              <a:off x="6004643" y="3333750"/>
              <a:ext cx="3149660" cy="1823765"/>
            </a:xfrm>
            <a:prstGeom prst="straightConnector1">
              <a:avLst/>
            </a:pr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" name="Google Shape;59;p18"/>
            <p:cNvCxnSpPr/>
            <p:nvPr/>
          </p:nvCxnSpPr>
          <p:spPr>
            <a:xfrm rot="10800000" flipH="1">
              <a:off x="6388342" y="3549891"/>
              <a:ext cx="2765961" cy="1600149"/>
            </a:xfrm>
            <a:prstGeom prst="straightConnector1">
              <a:avLst/>
            </a:pr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leyenda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2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leyenda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1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>
            <a:endParaRPr/>
          </a:p>
        </p:txBody>
      </p:sp>
      <p:sp>
        <p:nvSpPr>
          <p:cNvPr id="84" name="Google Shape;84;p2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2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5" name="Google Shape;85;p22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Google Shape;11;p13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/>
              <a:ahLst/>
              <a:cxnLst/>
              <a:rect l="l" t="t" r="r" b="b"/>
              <a:pathLst>
                <a:path w="612775" h="3919538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3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/>
              <a:ahLst/>
              <a:cxnLst/>
              <a:rect l="l" t="t" r="r" b="b"/>
              <a:pathLst>
                <a:path w="410751" h="3421856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/>
              <a:ahLst/>
              <a:cxnLst/>
              <a:rect l="l" t="t" r="r" b="b"/>
              <a:pathLst>
                <a:path w="238919" h="297656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1625176" y="584200"/>
            <a:ext cx="9077748" cy="2700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/>
              <a:t>CarTrack – Aplicación web responsiva para la gestión, análisis y transferencia de vehículos personales</a:t>
            </a:r>
            <a:endParaRPr/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1"/>
          </p:nvPr>
        </p:nvSpPr>
        <p:spPr>
          <a:xfrm>
            <a:off x="1625175" y="3573016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SALVADOR BRAVO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DIEGO DE LA SOTTA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SEBASTIÁN MENA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/>
              <a:t>Tecnología</a:t>
            </a:r>
            <a:endParaRPr/>
          </a:p>
        </p:txBody>
      </p:sp>
      <p:sp>
        <p:nvSpPr>
          <p:cNvPr id="172" name="Google Shape;172;p10"/>
          <p:cNvSpPr txBox="1">
            <a:spLocks noGrp="1"/>
          </p:cNvSpPr>
          <p:nvPr>
            <p:ph type="body" idx="1"/>
          </p:nvPr>
        </p:nvSpPr>
        <p:spPr>
          <a:xfrm>
            <a:off x="909837" y="1498600"/>
            <a:ext cx="10669548" cy="5084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 fontScale="85000" lnSpcReduction="20000"/>
          </a:bodyPr>
          <a:lstStyle/>
          <a:p>
            <a:pPr marL="304747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s-ES" sz="2400" b="1"/>
              <a:t>Frontend:</a:t>
            </a:r>
            <a:r>
              <a:rPr lang="es-ES" sz="2400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es-ES" sz="2400" b="1"/>
              <a:t>	- Angular</a:t>
            </a:r>
            <a:r>
              <a:rPr lang="es-ES" sz="2400"/>
              <a:t> (componentes, servicios, formularios, dashboards)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es-ES" sz="2400" b="1"/>
              <a:t>	- Tailwind CSS</a:t>
            </a:r>
            <a:r>
              <a:rPr lang="es-ES" sz="2400"/>
              <a:t> (diseño responsivo) y librerías como </a:t>
            </a:r>
            <a:r>
              <a:rPr lang="es-ES" sz="2400" b="1"/>
              <a:t>ng2-charts </a:t>
            </a:r>
            <a:r>
              <a:rPr lang="es-ES" sz="2400"/>
              <a:t>o </a:t>
            </a:r>
            <a:r>
              <a:rPr lang="es-ES" sz="2400" b="1"/>
              <a:t>ApexCharts</a:t>
            </a:r>
            <a:r>
              <a:rPr lang="es-ES" sz="2400"/>
              <a:t> para gráficos de BI.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•"/>
            </a:pPr>
            <a:r>
              <a:rPr lang="es-ES" sz="2400" b="1"/>
              <a:t>Backend:</a:t>
            </a:r>
            <a:r>
              <a:rPr lang="es-ES" sz="2400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es-ES" sz="2400" b="1"/>
              <a:t>	- Node.js</a:t>
            </a:r>
            <a:r>
              <a:rPr lang="es-ES" sz="2400"/>
              <a:t> con </a:t>
            </a:r>
            <a:r>
              <a:rPr lang="es-ES" sz="2400" b="1"/>
              <a:t>Express</a:t>
            </a:r>
            <a:r>
              <a:rPr lang="es-ES" sz="2400"/>
              <a:t> para la API REST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es-ES" sz="2400" b="1"/>
              <a:t>	- JWT</a:t>
            </a:r>
            <a:r>
              <a:rPr lang="es-ES" sz="2400"/>
              <a:t> para la autenticación y control de roles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•"/>
            </a:pPr>
            <a:r>
              <a:rPr lang="es-ES" sz="2400" b="1"/>
              <a:t>Base de Datos:</a:t>
            </a:r>
            <a:r>
              <a:rPr lang="es-ES" sz="2400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es-ES" sz="2400" b="1"/>
              <a:t>	- PostgreSQL</a:t>
            </a:r>
            <a:r>
              <a:rPr lang="es-ES" sz="2400"/>
              <a:t> para gestionar la relación entre usuarios, vehículos, mantenimientos y 	gastos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•"/>
            </a:pPr>
            <a:r>
              <a:rPr lang="es-ES" sz="2400" b="1"/>
              <a:t>Almacenamiento:</a:t>
            </a:r>
            <a:r>
              <a:rPr lang="es-ES" sz="2400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es-ES" sz="2400" b="1"/>
              <a:t>	- Cloudinary</a:t>
            </a:r>
            <a:r>
              <a:rPr lang="es-ES" sz="2400"/>
              <a:t> para optimizar el almacenamiento de imágenes y documentos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es-ES" sz="2400"/>
              <a:t>	- AWS para alojar la base de datos y la aplicación web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/>
              <a:t>Cronograma</a:t>
            </a:r>
            <a:endParaRPr/>
          </a:p>
        </p:txBody>
      </p:sp>
      <p:pic>
        <p:nvPicPr>
          <p:cNvPr id="179" name="Google Shape;179;p11" descr="Gráfico, Tabla, Gráfico de dispersión&#10;&#10;El contenido generado por IA puede ser incorrecto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60156" y="1628800"/>
            <a:ext cx="10877953" cy="4248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>
            <a:spLocks noGrp="1"/>
          </p:cNvSpPr>
          <p:nvPr>
            <p:ph type="title"/>
          </p:nvPr>
        </p:nvSpPr>
        <p:spPr>
          <a:xfrm>
            <a:off x="1519534" y="3025948"/>
            <a:ext cx="9149756" cy="806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ES"/>
              <a:t>Comentario Final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/>
              <a:t>Descripción del Proyecto</a:t>
            </a:r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304747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 dirty="0"/>
              <a:t>El proyecto consiste en el desarrollo de una aplicación web que centraliza la gestión de la información vehicular, permitiendo a los usuarios organizar y controlar datos sobre mantenimientos, gastos y documentos legales de sus automóviles. </a:t>
            </a:r>
            <a:endParaRPr dirty="0"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s-ES" dirty="0"/>
              <a:t>La plataforma incluye un sistema de trazabilidad inteligente de datos, generación de reportes predictivos para la toma de decisiones y funcionalidades para compartir y transferir la propiedad del vehículo con todo el historial verificable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/>
              <a:t>Problemática</a:t>
            </a:r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304746" lvl="0" indent="-3047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ES" sz="2400"/>
              <a:t>Los propietarios de vehículos en Chile enfrentan una desorganización y pérdida de información crucial, lo que genera varias dificultades: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es-ES" sz="2400" b="1"/>
              <a:t>Fraudes en compra-venta:</a:t>
            </a:r>
            <a:r>
              <a:rPr lang="es-ES" sz="2400"/>
              <a:t> La falta de trazabilidad en el historial del vehículo genera desconfianza y transacciones riesgosas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es-ES" sz="2400" b="1"/>
              <a:t>Costos ocultos:</a:t>
            </a:r>
            <a:r>
              <a:rPr lang="es-ES" sz="2400"/>
              <a:t> La desorganización puede llevar a gastos innecesarios por mantenimientos duplicados o tardíos.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es-ES" sz="2400" b="1"/>
              <a:t>Decisiones no informadas:</a:t>
            </a:r>
            <a:r>
              <a:rPr lang="es-ES" sz="2400"/>
              <a:t> No se cuenta con análisis predictivo para optimizar el uso y el mantenimiento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/>
              <a:t>Propuesta de Solución</a:t>
            </a:r>
            <a:endParaRPr/>
          </a:p>
        </p:txBody>
      </p:sp>
      <p:pic>
        <p:nvPicPr>
          <p:cNvPr id="127" name="Google Shape;127;p4" descr="Diagrama&#10;&#10;El contenido generado por IA puede ser incorrecto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23810" y="1614811"/>
            <a:ext cx="7941204" cy="4968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/>
              <a:t>Objetivos</a:t>
            </a:r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 b="1" u="sng"/>
              <a:t>Objetivo General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es-ES"/>
              <a:t>Desarrollar una aplicación web responsiva con un sistema de trazabilidad inteligente que centralice la gestión integral de la información vehicular, incorporando funcionalidades de análisis predictivo, compartición de información y transferencia de propiedad con historial verificable para optimizar la experiencia y las decisiones de los propietarios</a:t>
            </a:r>
            <a:endParaRPr/>
          </a:p>
        </p:txBody>
      </p:sp>
      <p:pic>
        <p:nvPicPr>
          <p:cNvPr id="135" name="Google Shape;135;p5" descr="Interfaz de usuario gráfica, Diagrama&#10;&#10;El contenido generado por IA puede ser incorrecto.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l="24848" r="23451" b="-4"/>
          <a:stretch/>
        </p:blipFill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/>
              <a:t>Objetivos Específicos</a:t>
            </a:r>
            <a:endParaRPr/>
          </a:p>
        </p:txBody>
      </p:sp>
      <p:sp>
        <p:nvSpPr>
          <p:cNvPr id="142" name="Google Shape;142;p6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 lnSpcReduction="10000"/>
          </a:bodyPr>
          <a:lstStyle/>
          <a:p>
            <a:pPr marL="304747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ES" sz="2400" b="1"/>
              <a:t>Implementar</a:t>
            </a:r>
            <a:r>
              <a:rPr lang="es-ES" sz="2400"/>
              <a:t> un sistema de registro de usuarios y vehículos con un 100% de las funcionalidades de gestión y almacenamiento de datos operativas al final de la fase de implementación (semana 14).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es-ES" sz="2400" b="1"/>
              <a:t>Desarrollar</a:t>
            </a:r>
            <a:r>
              <a:rPr lang="es-ES" sz="2400"/>
              <a:t> un módulo de seguimiento de mantenimientos y gastos que, al finalizar la etapa de pruebas, genere correctamente alertas y recordatorios para el 100% de los trámites legales y mantenimientos preventivos.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es-ES" sz="2400" b="1"/>
              <a:t>Construir</a:t>
            </a:r>
            <a:r>
              <a:rPr lang="es-ES" sz="2400"/>
              <a:t> dashboards de inteligencia de negocios que, al concluir la fase de implementación, muestren un 100% de los indicadores clave de rendimiento (KPIs) y gráficos de tendencias de manera correcta y filtrable.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es-ES" sz="2400" b="1"/>
              <a:t>Habilitar</a:t>
            </a:r>
            <a:r>
              <a:rPr lang="es-ES" sz="2400"/>
              <a:t> las funcionalidades de compartición de vehículo vía QR y de transferencia de propiedad, garantizando que el traspaso de información sea exitoso en el 100% de los casos de prueba al final de la etapa de pruebas.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/>
              <a:t>Alcances y Limitaciones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body" idx="1"/>
          </p:nvPr>
        </p:nvSpPr>
        <p:spPr>
          <a:xfrm>
            <a:off x="1218883" y="1701800"/>
            <a:ext cx="4731513" cy="575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ALCANCES</a:t>
            </a:r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body" idx="2"/>
          </p:nvPr>
        </p:nvSpPr>
        <p:spPr>
          <a:xfrm>
            <a:off x="981845" y="2348880"/>
            <a:ext cx="10657184" cy="382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7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Registro y gestión de múltiples vehículos, incluyendo mantenimientos, gastos y documentos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Dashboard de BI con reportes y visualización de gastos y kilometraje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Compartición de información de vehículos mediante QR o enlace seguro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Transferencia del historial completo de un vehículo entre usuarios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Rol de administrador para gestionar usuarios y catálogos de datos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/>
              <a:t>Alcances y Limitaciones</a:t>
            </a:r>
            <a:endParaRPr/>
          </a:p>
        </p:txBody>
      </p:sp>
      <p:sp>
        <p:nvSpPr>
          <p:cNvPr id="157" name="Google Shape;157;p8"/>
          <p:cNvSpPr txBox="1">
            <a:spLocks noGrp="1"/>
          </p:cNvSpPr>
          <p:nvPr>
            <p:ph type="body" idx="1"/>
          </p:nvPr>
        </p:nvSpPr>
        <p:spPr>
          <a:xfrm>
            <a:off x="1218883" y="1701800"/>
            <a:ext cx="4731513" cy="575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LIMITACIONES</a:t>
            </a:r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2"/>
          </p:nvPr>
        </p:nvSpPr>
        <p:spPr>
          <a:xfrm>
            <a:off x="981845" y="2348880"/>
            <a:ext cx="10657184" cy="382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7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No habrá integración con servicios oficiales de mantención ni bases de datos gubernamentales; la información será ingresada manualmente.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No incluirá sistema de pagos; la transferencia solo será de información dentro de la plataforma.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No ofrecerá análisis predictivo con IA, solo recomendaciones simples basadas en reglas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No será una app móvil nativa, sino una aplicación web responsiva para móviles y escritorio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ES"/>
              <a:t>Metodología</a:t>
            </a:r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 b="1"/>
              <a:t>CASCADA</a:t>
            </a:r>
            <a:r>
              <a:rPr lang="es-ES"/>
              <a:t>, UNA METODOLOGÍA TRADICIONAL DE INGENIERÍA DE SOFTWARE QUE PERMITE UN DESARROLLO SECUENCIAL Y ESTRUCTURADO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Microsoft Office PowerPoint</Application>
  <PresentationFormat>Personalizado</PresentationFormat>
  <Paragraphs>62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Tecnología 16x9</vt:lpstr>
      <vt:lpstr>CarTrack – Aplicación web responsiva para la gestión, análisis y transferencia de vehículos personales</vt:lpstr>
      <vt:lpstr>Descripción del Proyecto</vt:lpstr>
      <vt:lpstr>Problemática</vt:lpstr>
      <vt:lpstr>Propuesta de Solución</vt:lpstr>
      <vt:lpstr>Objetivos</vt:lpstr>
      <vt:lpstr>Objetivos Específicos</vt:lpstr>
      <vt:lpstr>Alcances y Limitaciones</vt:lpstr>
      <vt:lpstr>Alcances y Limitaciones</vt:lpstr>
      <vt:lpstr>Metodología</vt:lpstr>
      <vt:lpstr>Tecnología</vt:lpstr>
      <vt:lpstr>Cronograma</vt:lpstr>
      <vt:lpstr>Comentario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SALVADOR ALEJANDRO BRAVO CARRILLO</dc:creator>
  <cp:lastModifiedBy>SALVADOR ALEJANDRO BRAVO CARRILLO</cp:lastModifiedBy>
  <cp:revision>1</cp:revision>
  <dcterms:created xsi:type="dcterms:W3CDTF">2025-08-31T01:06:53Z</dcterms:created>
  <dcterms:modified xsi:type="dcterms:W3CDTF">2025-09-03T01:18:08Z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