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84" r:id="rId6"/>
    <p:sldId id="286" r:id="rId7"/>
    <p:sldId id="285" r:id="rId8"/>
    <p:sldId id="287" r:id="rId9"/>
    <p:sldId id="271" r:id="rId10"/>
    <p:sldId id="288" r:id="rId11"/>
    <p:sldId id="291" r:id="rId12"/>
    <p:sldId id="294" r:id="rId13"/>
    <p:sldId id="295" r:id="rId14"/>
    <p:sldId id="296" r:id="rId15"/>
    <p:sldId id="297" r:id="rId16"/>
    <p:sldId id="289" r:id="rId17"/>
    <p:sldId id="292" r:id="rId18"/>
    <p:sldId id="290" r:id="rId19"/>
    <p:sldId id="293" r:id="rId20"/>
    <p:sldId id="278" r:id="rId21"/>
    <p:sldId id="262" r:id="rId22"/>
    <p:sldId id="279" r:id="rId23"/>
    <p:sldId id="263" r:id="rId24"/>
    <p:sldId id="280" r:id="rId25"/>
    <p:sldId id="281" r:id="rId26"/>
    <p:sldId id="264" r:id="rId27"/>
    <p:sldId id="265" r:id="rId28"/>
    <p:sldId id="266" r:id="rId29"/>
    <p:sldId id="269" r:id="rId30"/>
    <p:sldId id="282" r:id="rId31"/>
    <p:sldId id="283" r:id="rId32"/>
    <p:sldId id="267" r:id="rId33"/>
    <p:sldId id="268" r:id="rId34"/>
    <p:sldId id="270" r:id="rId35"/>
    <p:sldId id="272" r:id="rId36"/>
    <p:sldId id="273" r:id="rId37"/>
    <p:sldId id="274" r:id="rId38"/>
    <p:sldId id="275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0"/>
    <p:restoredTop sz="94640"/>
  </p:normalViewPr>
  <p:slideViewPr>
    <p:cSldViewPr snapToGrid="0" snapToObjects="1">
      <p:cViewPr>
        <p:scale>
          <a:sx n="74" d="100"/>
          <a:sy n="74" d="100"/>
        </p:scale>
        <p:origin x="77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D3A63-AA65-C143-8B41-4ADD8916501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95829-B748-CE43-8578-FBDECE7D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Mycobacterium </a:t>
            </a:r>
            <a:r>
              <a:rPr lang="en-US" dirty="0" err="1"/>
              <a:t>bovis</a:t>
            </a:r>
            <a:r>
              <a:rPr lang="en-US" dirty="0"/>
              <a:t> picture: https://</a:t>
            </a:r>
            <a:r>
              <a:rPr lang="en-US" dirty="0" err="1"/>
              <a:t>microbewiki.kenyon.edu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Mycobacterium_bovis</a:t>
            </a:r>
            <a:endParaRPr lang="en-US" dirty="0"/>
          </a:p>
          <a:p>
            <a:r>
              <a:rPr lang="en-US" dirty="0"/>
              <a:t>Cow picture: https://</a:t>
            </a:r>
            <a:r>
              <a:rPr lang="en-US" dirty="0" err="1"/>
              <a:t>www.barfblog.com</a:t>
            </a:r>
            <a:r>
              <a:rPr lang="en-US" dirty="0"/>
              <a:t>/2016/06/</a:t>
            </a:r>
            <a:r>
              <a:rPr lang="en-US" dirty="0" err="1"/>
              <a:t>nz</a:t>
            </a:r>
            <a:r>
              <a:rPr lang="en-US" dirty="0"/>
              <a:t>-tb-testing-important-for-food-safety/</a:t>
            </a:r>
          </a:p>
          <a:p>
            <a:r>
              <a:rPr lang="en-US" dirty="0"/>
              <a:t>Lesion picture: https://</a:t>
            </a:r>
            <a:r>
              <a:rPr lang="en-US" dirty="0" err="1"/>
              <a:t>www.vetstream.com</a:t>
            </a:r>
            <a:r>
              <a:rPr lang="en-US" dirty="0"/>
              <a:t>/treat/</a:t>
            </a:r>
            <a:r>
              <a:rPr lang="en-US" dirty="0" err="1"/>
              <a:t>bovis</a:t>
            </a:r>
            <a:r>
              <a:rPr lang="en-US" dirty="0"/>
              <a:t>/farmer-factsheets/tuberculosis</a:t>
            </a:r>
          </a:p>
          <a:p>
            <a:r>
              <a:rPr lang="en-US" dirty="0"/>
              <a:t>Phylogeny: Anchor-Based Whole Genome Phylogeny (ABWGP): A Tool for Inferring Evolutionary Relationship among Closely Related </a:t>
            </a:r>
            <a:r>
              <a:rPr lang="en-US" dirty="0" err="1"/>
              <a:t>Microorganims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95829-B748-CE43-8578-FBDECE7D4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61B-3D51-4338-8E00-E49C908BCD08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9B6-1F3A-4752-8EFE-579BA15F2445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41B0-772B-4D9A-8C46-172ED38B52E0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3D1E-99BE-492B-A764-BADC2ABF3A95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3042-22F1-4077-A8C9-7246C13FB894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C7D3-3C98-4DFB-A7EC-C609D3DE9380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B92-E3FF-4C26-82FD-451EC2CA5FE6}" type="datetime1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FE1-6C49-44AE-AB1B-F054D11ADFE9}" type="datetime1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2BAE-2FFD-4020-A4D2-27428B2E3E80}" type="datetime1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3B28-8BD1-4B66-9BB6-9D84071F5DE8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1BDA-66F1-42B6-8403-9F76C06EEE84}" type="datetime1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3292-F474-40F1-9EAB-EA24A13C41FC}" type="datetime1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1.jpeg"/><Relationship Id="rId7" Type="http://schemas.microsoft.com/office/2007/relationships/hdphoto" Target="../media/hdphoto7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1.jpeg"/><Relationship Id="rId7" Type="http://schemas.microsoft.com/office/2007/relationships/hdphoto" Target="../media/hdphoto7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wallpapercave.com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/cows-wallpapers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F2B9-B071-44A9-ACD6-A07008B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How can 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bg1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genomic data be easily processed, stored, and utilized to accelerate genomic surveillance analyses?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2 - Use Bayesian Phylodynamic framework to correlate ecological, environmental factors that contribute to M.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 guided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pipeline </a:t>
            </a:r>
            <a:r>
              <a:rPr lang="en-US" b="1" dirty="0" err="1">
                <a:latin typeface="Garamond" panose="02020404030301010803" pitchFamily="18" charset="0"/>
              </a:rPr>
              <a:t>vSNP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Genome sequencing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more commonplace, necessitates the automation of variant identification</a:t>
            </a:r>
          </a:p>
          <a:p>
            <a:r>
              <a:rPr lang="en-US" dirty="0">
                <a:latin typeface="Garamond" panose="02020404030301010803" pitchFamily="18" charset="0"/>
              </a:rPr>
              <a:t>USDA </a:t>
            </a:r>
            <a:r>
              <a:rPr lang="en-US" dirty="0" err="1">
                <a:latin typeface="Garamond" panose="02020404030301010803" pitchFamily="18" charset="0"/>
              </a:rPr>
              <a:t>vSNP</a:t>
            </a:r>
            <a:r>
              <a:rPr lang="en-US" dirty="0">
                <a:latin typeface="Garamond" panose="02020404030301010803" pitchFamily="18" charset="0"/>
              </a:rPr>
              <a:t> pipeline developed for variant calling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&amp; other livestock diseases</a:t>
            </a:r>
          </a:p>
          <a:p>
            <a:r>
              <a:rPr lang="en-US" b="1" dirty="0">
                <a:latin typeface="Garamond" panose="02020404030301010803" pitchFamily="18" charset="0"/>
              </a:rPr>
              <a:t>Pros: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Makes variant calling easier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Conventional bioinformatic tools for variant calling</a:t>
            </a:r>
          </a:p>
          <a:p>
            <a:r>
              <a:rPr lang="en-US" b="1" dirty="0">
                <a:latin typeface="Garamond" panose="02020404030301010803" pitchFamily="18" charset="0"/>
              </a:rPr>
              <a:t>Cons: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Not fully automated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Ignores accessory genome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specific variant calling not benchmarked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combination of variant calling software leads to most accurate precision in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SNP identification?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we store SNP &amp; gene data alongside auxiliary metadata to maintain scalability?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proper techniques of extracting stored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 to allow efficient dissemination of data?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Variant Calling Simulation – </a:t>
            </a:r>
            <a:r>
              <a:rPr lang="en-US" dirty="0" err="1">
                <a:latin typeface="Garamond" panose="02020404030301010803" pitchFamily="18" charset="0"/>
              </a:rPr>
              <a:t>Transphylo</a:t>
            </a:r>
            <a:r>
              <a:rPr lang="en-US" dirty="0">
                <a:latin typeface="Garamond" panose="02020404030301010803" pitchFamily="18" charset="0"/>
              </a:rPr>
              <a:t> w/ 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latin typeface="Garamond" panose="02020404030301010803" pitchFamily="18" charset="0"/>
              </a:rPr>
              <a:t>Utilization of Relational Database Management System (RDBMS)</a:t>
            </a:r>
          </a:p>
          <a:p>
            <a:r>
              <a:rPr lang="en-US" dirty="0">
                <a:latin typeface="Garamond" panose="02020404030301010803" pitchFamily="18" charset="0"/>
              </a:rPr>
              <a:t>Hidden Markov Model integration (linear time alignment)</a:t>
            </a:r>
          </a:p>
          <a:p>
            <a:r>
              <a:rPr lang="en-US" dirty="0">
                <a:latin typeface="Garamond" panose="02020404030301010803" pitchFamily="18" charset="0"/>
              </a:rPr>
              <a:t>REST API for data interactions with end users.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Sub-questions (Aim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combination of variant calling software leads to most accurate precision in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SNP identification?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Simulation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we store SNP &amp; gene data alongside auxiliary metadata to maintain scalability?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RDBMS + HMM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are proper techniques of extracting stored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 to allow efficient dissemination of data?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REST API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Do ecological and environmental factors such as land-use and climate data influence geographic transmission of 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bg1"/>
                </a:solidFill>
                <a:latin typeface="Garamond" panose="02020404030301010803" pitchFamily="18" charset="0"/>
              </a:rPr>
              <a:t>bovis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pangenomic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latin typeface="Garamond" panose="02020404030301010803" pitchFamily="18" charset="0"/>
              </a:rPr>
              <a:t>Aim 2 – Use Bayesian Phylodynamic framework to correlate ecological, environmental factors that contribute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How do specific genomic characteristics within the 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bg1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genome assist in host species specificity?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M. </a:t>
            </a:r>
            <a:r>
              <a:rPr lang="en-US" i="1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i="1" dirty="0">
                <a:solidFill>
                  <a:schemeClr val="accent3"/>
                </a:solidFill>
                <a:latin typeface="Garamond" panose="02020404030301010803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pangenomic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Aim 2 - Use Bayesian Phylodynamic framework to correlate ecological, environmental factors that contribute to M. </a:t>
            </a:r>
            <a:r>
              <a:rPr lang="en-US" dirty="0" err="1">
                <a:solidFill>
                  <a:schemeClr val="accent3"/>
                </a:solidFill>
                <a:latin typeface="Garamond" panose="02020404030301010803" pitchFamily="18" charset="0"/>
              </a:rPr>
              <a:t>bovis</a:t>
            </a:r>
            <a:r>
              <a:rPr lang="en-US" dirty="0">
                <a:solidFill>
                  <a:schemeClr val="accent3"/>
                </a:solidFill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  <a:p>
            <a:r>
              <a:rPr lang="en-US" dirty="0">
                <a:latin typeface="Garamond" panose="02020404030301010803" pitchFamily="18" charset="0"/>
              </a:rPr>
              <a:t>Preliminary Analysis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brown, cow, staring, sideways, horns, milk cow, beef, allgäu brown, allgäu,  livestock | Pxfuel">
            <a:extLst>
              <a:ext uri="{FF2B5EF4-FFF2-40B4-BE49-F238E27FC236}">
                <a16:creationId xmlns:a16="http://schemas.microsoft.com/office/drawing/2014/main" id="{3FD848ED-0837-2142-87DE-88E2B974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85" y="0"/>
            <a:ext cx="76948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634D3-C81E-244B-BF6C-0179E9D9221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www.pxfuel.com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en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/free-photo-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euqgf</a:t>
            </a:r>
            <a:endParaRPr lang="en-US" i="1" dirty="0">
              <a:solidFill>
                <a:srgbClr val="C0C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9731-9F48-4776-804A-E0C60B17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Spillover can lead to formation of two opposite outcomes: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Maintenance populations</a:t>
            </a:r>
            <a:r>
              <a:rPr lang="en-US" dirty="0">
                <a:latin typeface="Garamond" panose="02020404030301010803" pitchFamily="18" charset="0"/>
              </a:rPr>
              <a:t>: transmission within the species population can be sustained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Dead-End hosts</a:t>
            </a:r>
            <a:r>
              <a:rPr lang="en-US" dirty="0">
                <a:latin typeface="Garamond" panose="02020404030301010803" pitchFamily="18" charset="0"/>
              </a:rPr>
              <a:t>: transmission of disease occurs rarely within a species population</a:t>
            </a:r>
          </a:p>
          <a:p>
            <a:r>
              <a:rPr lang="en-US" dirty="0">
                <a:latin typeface="Garamond" panose="02020404030301010803" pitchFamily="18" charset="0"/>
              </a:rPr>
              <a:t>Maintenance populations that contribute to constant spillback are the focus of disease control programs.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139639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2230976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221566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301125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Badger head logo Royalty Free Vector Image - VectorStock">
            <a:extLst>
              <a:ext uri="{FF2B5EF4-FFF2-40B4-BE49-F238E27FC236}">
                <a16:creationId xmlns:a16="http://schemas.microsoft.com/office/drawing/2014/main" id="{6C216C24-493B-1444-8F69-4CFE76B7D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3056B6-5487-9C4F-B52A-CF1C975D3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adger head logo Royalty Free Vector Image - VectorStock">
            <a:extLst>
              <a:ext uri="{FF2B5EF4-FFF2-40B4-BE49-F238E27FC236}">
                <a16:creationId xmlns:a16="http://schemas.microsoft.com/office/drawing/2014/main" id="{4FD18C33-D212-5A40-A643-5E305BCB1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303493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Badger head logo Royalty Free Vector Image - VectorStock">
            <a:extLst>
              <a:ext uri="{FF2B5EF4-FFF2-40B4-BE49-F238E27FC236}">
                <a16:creationId xmlns:a16="http://schemas.microsoft.com/office/drawing/2014/main" id="{3622E3E6-A88C-8749-A3C1-8FF0FF7DE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943522" y="394659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3B2EDB1-64E0-ED4D-8B2B-B36AD25BF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742206" y="47811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adger head logo Royalty Free Vector Image - VectorStock">
            <a:extLst>
              <a:ext uri="{FF2B5EF4-FFF2-40B4-BE49-F238E27FC236}">
                <a16:creationId xmlns:a16="http://schemas.microsoft.com/office/drawing/2014/main" id="{8A95C79D-DC13-8B49-BB9B-8302B93BD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137543" y="4765863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adger head logo Royalty Free Vector Image - VectorStock">
            <a:extLst>
              <a:ext uri="{FF2B5EF4-FFF2-40B4-BE49-F238E27FC236}">
                <a16:creationId xmlns:a16="http://schemas.microsoft.com/office/drawing/2014/main" id="{4368176E-6985-8948-9829-E105B17BA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709800" y="55614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adger head logo Royalty Free Vector Image - VectorStock">
            <a:extLst>
              <a:ext uri="{FF2B5EF4-FFF2-40B4-BE49-F238E27FC236}">
                <a16:creationId xmlns:a16="http://schemas.microsoft.com/office/drawing/2014/main" id="{89242DD5-D950-F547-9A11-2A0B80BAA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5472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adger head logo Royalty Free Vector Image - VectorStock">
            <a:extLst>
              <a:ext uri="{FF2B5EF4-FFF2-40B4-BE49-F238E27FC236}">
                <a16:creationId xmlns:a16="http://schemas.microsoft.com/office/drawing/2014/main" id="{0B558128-66FD-EE48-AD94-176A6BD1A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84758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Badger head logo Royalty Free Vector Image - VectorStock">
            <a:extLst>
              <a:ext uri="{FF2B5EF4-FFF2-40B4-BE49-F238E27FC236}">
                <a16:creationId xmlns:a16="http://schemas.microsoft.com/office/drawing/2014/main" id="{BCCE0258-945A-5C43-B5BC-051A57C16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10125879" y="5585132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C49945-F897-3A4E-9CCE-0B9DD50852CA}"/>
              </a:ext>
            </a:extLst>
          </p:cNvPr>
          <p:cNvCxnSpPr/>
          <p:nvPr/>
        </p:nvCxnSpPr>
        <p:spPr>
          <a:xfrm>
            <a:off x="6505843" y="3832168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D4D49-A7C0-A94E-BFDA-D38CC64A9151}"/>
              </a:ext>
            </a:extLst>
          </p:cNvPr>
          <p:cNvCxnSpPr>
            <a:cxnSpLocks/>
          </p:cNvCxnSpPr>
          <p:nvPr/>
        </p:nvCxnSpPr>
        <p:spPr>
          <a:xfrm flipH="1">
            <a:off x="8554233" y="1829661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F0F905-EA51-B34C-BC32-B824FD42A1BC}"/>
              </a:ext>
            </a:extLst>
          </p:cNvPr>
          <p:cNvCxnSpPr>
            <a:cxnSpLocks/>
          </p:cNvCxnSpPr>
          <p:nvPr/>
        </p:nvCxnSpPr>
        <p:spPr>
          <a:xfrm flipH="1">
            <a:off x="7995579" y="2718607"/>
            <a:ext cx="173813" cy="242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C60472-57EA-FB4B-8B46-80A734C6D2F1}"/>
              </a:ext>
            </a:extLst>
          </p:cNvPr>
          <p:cNvCxnSpPr>
            <a:cxnSpLocks/>
          </p:cNvCxnSpPr>
          <p:nvPr/>
        </p:nvCxnSpPr>
        <p:spPr>
          <a:xfrm>
            <a:off x="9537183" y="1799353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5474A2-D0AD-284E-91E4-00CF56009D35}"/>
              </a:ext>
            </a:extLst>
          </p:cNvPr>
          <p:cNvCxnSpPr>
            <a:cxnSpLocks/>
          </p:cNvCxnSpPr>
          <p:nvPr/>
        </p:nvCxnSpPr>
        <p:spPr>
          <a:xfrm>
            <a:off x="10284828" y="2754718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8165BD-29DA-B142-9226-EB21E9DC642F}"/>
              </a:ext>
            </a:extLst>
          </p:cNvPr>
          <p:cNvCxnSpPr>
            <a:cxnSpLocks/>
          </p:cNvCxnSpPr>
          <p:nvPr/>
        </p:nvCxnSpPr>
        <p:spPr>
          <a:xfrm>
            <a:off x="8645754" y="2693856"/>
            <a:ext cx="200394" cy="26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1F2A5E-F0B8-944B-B92F-70D66FD7057B}"/>
              </a:ext>
            </a:extLst>
          </p:cNvPr>
          <p:cNvCxnSpPr>
            <a:cxnSpLocks/>
          </p:cNvCxnSpPr>
          <p:nvPr/>
        </p:nvCxnSpPr>
        <p:spPr>
          <a:xfrm>
            <a:off x="9547517" y="4402280"/>
            <a:ext cx="303804" cy="3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31E9-2DE1-41CA-871F-C9A4092F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Mutations in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genome can accumulate in a time frame that can be observable over a few years.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Genetic similarity ~ Transmission dynamics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6" name="Picture 6" descr="Badger head logo Royalty Free Vector Image - VectorStock">
            <a:extLst>
              <a:ext uri="{FF2B5EF4-FFF2-40B4-BE49-F238E27FC236}">
                <a16:creationId xmlns:a16="http://schemas.microsoft.com/office/drawing/2014/main" id="{B44FE131-CFE4-F742-A9CD-0D69BC323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801075" y="239152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9250874E-4591-E746-B13B-9A16A018F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273572" y="3145974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70EE04C-DFCA-9440-BA4D-0C0C0479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975324" y="4324358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C3D43-07B0-F345-B81A-2ED5C3FBFFE1}"/>
              </a:ext>
            </a:extLst>
          </p:cNvPr>
          <p:cNvCxnSpPr>
            <a:cxnSpLocks/>
          </p:cNvCxnSpPr>
          <p:nvPr/>
        </p:nvCxnSpPr>
        <p:spPr>
          <a:xfrm flipH="1">
            <a:off x="8520549" y="2798653"/>
            <a:ext cx="280526" cy="29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18216A-7F10-A342-8648-1C1D4179FDA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646388" y="3700882"/>
            <a:ext cx="661502" cy="1306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D34213-B429-014B-86F5-342E19EF42B3}"/>
              </a:ext>
            </a:extLst>
          </p:cNvPr>
          <p:cNvCxnSpPr>
            <a:cxnSpLocks/>
          </p:cNvCxnSpPr>
          <p:nvPr/>
        </p:nvCxnSpPr>
        <p:spPr>
          <a:xfrm>
            <a:off x="9343448" y="2858363"/>
            <a:ext cx="193296" cy="694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277813-B070-8F4D-856B-561E26122258}"/>
              </a:ext>
            </a:extLst>
          </p:cNvPr>
          <p:cNvCxnSpPr>
            <a:cxnSpLocks/>
          </p:cNvCxnSpPr>
          <p:nvPr/>
        </p:nvCxnSpPr>
        <p:spPr>
          <a:xfrm>
            <a:off x="9914981" y="4081879"/>
            <a:ext cx="222840" cy="203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0F23B-E2CA-8C4A-84B1-D270A1CD83A6}"/>
              </a:ext>
            </a:extLst>
          </p:cNvPr>
          <p:cNvCxnSpPr>
            <a:cxnSpLocks/>
          </p:cNvCxnSpPr>
          <p:nvPr/>
        </p:nvCxnSpPr>
        <p:spPr>
          <a:xfrm>
            <a:off x="8768483" y="3719684"/>
            <a:ext cx="113497" cy="297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</p:cNvCxnSpPr>
          <p:nvPr/>
        </p:nvCxnSpPr>
        <p:spPr>
          <a:xfrm>
            <a:off x="6907876" y="5352753"/>
            <a:ext cx="376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8AE97A-3553-1641-97B6-D348D1318B6F}"/>
              </a:ext>
            </a:extLst>
          </p:cNvPr>
          <p:cNvCxnSpPr>
            <a:cxnSpLocks/>
          </p:cNvCxnSpPr>
          <p:nvPr/>
        </p:nvCxnSpPr>
        <p:spPr>
          <a:xfrm>
            <a:off x="6907876" y="4670463"/>
            <a:ext cx="31185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49F75-AF25-DB40-8B14-936D789EDFA0}"/>
              </a:ext>
            </a:extLst>
          </p:cNvPr>
          <p:cNvSpPr txBox="1"/>
          <p:nvPr/>
        </p:nvSpPr>
        <p:spPr>
          <a:xfrm>
            <a:off x="6440160" y="448177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pic>
        <p:nvPicPr>
          <p:cNvPr id="58" name="Picture 6" descr="Badger head logo Royalty Free Vector Image - VectorStock">
            <a:extLst>
              <a:ext uri="{FF2B5EF4-FFF2-40B4-BE49-F238E27FC236}">
                <a16:creationId xmlns:a16="http://schemas.microsoft.com/office/drawing/2014/main" id="{04CFF342-3610-8C47-B8DE-340CDC61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39DB930-3746-7F41-A51B-2196305DF273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E5D7-033D-4D0D-AA3C-D6EB83F8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Whole Genome Sequencing (WGS) is utilized to track changes in individual nucleotides.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Compare to an established reference genome.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Infer a time rooted phylogenetic tree</a:t>
            </a:r>
          </a:p>
          <a:p>
            <a:r>
              <a:rPr lang="en-US" dirty="0">
                <a:latin typeface="Garamond" panose="02020404030301010803" pitchFamily="18" charset="0"/>
              </a:rPr>
              <a:t>The combination of genomic, temporal, spatial, and host metadata for a single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 help to define these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Coalescent process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377D-1BAB-E24E-B24C-E4E57EF04DF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7" name="Picture 6" descr="Badger head logo Royalty Free Vector Image - VectorStock">
            <a:extLst>
              <a:ext uri="{FF2B5EF4-FFF2-40B4-BE49-F238E27FC236}">
                <a16:creationId xmlns:a16="http://schemas.microsoft.com/office/drawing/2014/main" id="{4E9E5DBA-DF1A-DE4F-9EF6-19F16F2C2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9358028" y="3674851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adger head logo Royalty Free Vector Image - VectorStock">
            <a:extLst>
              <a:ext uri="{FF2B5EF4-FFF2-40B4-BE49-F238E27FC236}">
                <a16:creationId xmlns:a16="http://schemas.microsoft.com/office/drawing/2014/main" id="{6E5C6E7C-9FA1-764A-A4A8-A820D470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67911" y="504058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adger head logo Royalty Free Vector Image - VectorStock">
            <a:extLst>
              <a:ext uri="{FF2B5EF4-FFF2-40B4-BE49-F238E27FC236}">
                <a16:creationId xmlns:a16="http://schemas.microsoft.com/office/drawing/2014/main" id="{CDE91063-F85F-0F44-A248-683085A8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8603504" y="4081879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AF661-D429-AE4E-83D2-87254445E52F}"/>
              </a:ext>
            </a:extLst>
          </p:cNvPr>
          <p:cNvCxnSpPr/>
          <p:nvPr/>
        </p:nvCxnSpPr>
        <p:spPr>
          <a:xfrm>
            <a:off x="6907876" y="2261062"/>
            <a:ext cx="0" cy="3682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44EE7B-0BB6-6B45-BDBF-3C41DEA4F5F2}"/>
              </a:ext>
            </a:extLst>
          </p:cNvPr>
          <p:cNvSpPr txBox="1"/>
          <p:nvPr/>
        </p:nvSpPr>
        <p:spPr>
          <a:xfrm>
            <a:off x="6234545" y="601073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Time of Infection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8C786-1A2A-6946-ACF3-3D35976F8D36}"/>
              </a:ext>
            </a:extLst>
          </p:cNvPr>
          <p:cNvCxnSpPr>
            <a:cxnSpLocks/>
          </p:cNvCxnSpPr>
          <p:nvPr/>
        </p:nvCxnSpPr>
        <p:spPr>
          <a:xfrm>
            <a:off x="6907876" y="3440266"/>
            <a:ext cx="1365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2AB3EF-984C-4448-9203-0356D1C3FB1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916955" y="5312506"/>
            <a:ext cx="3685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3F6FA-0012-204E-A186-49C8736869BC}"/>
              </a:ext>
            </a:extLst>
          </p:cNvPr>
          <p:cNvCxnSpPr>
            <a:cxnSpLocks/>
          </p:cNvCxnSpPr>
          <p:nvPr/>
        </p:nvCxnSpPr>
        <p:spPr>
          <a:xfrm>
            <a:off x="6872021" y="4376171"/>
            <a:ext cx="17314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4E4FB8-78D6-EE49-888C-C8D79505965D}"/>
              </a:ext>
            </a:extLst>
          </p:cNvPr>
          <p:cNvCxnSpPr>
            <a:cxnSpLocks/>
          </p:cNvCxnSpPr>
          <p:nvPr/>
        </p:nvCxnSpPr>
        <p:spPr>
          <a:xfrm>
            <a:off x="6943732" y="2685820"/>
            <a:ext cx="18573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5730C1-163F-4C4D-8CA3-40C27AE0DB5B}"/>
              </a:ext>
            </a:extLst>
          </p:cNvPr>
          <p:cNvCxnSpPr>
            <a:cxnSpLocks/>
          </p:cNvCxnSpPr>
          <p:nvPr/>
        </p:nvCxnSpPr>
        <p:spPr>
          <a:xfrm>
            <a:off x="6872021" y="3953832"/>
            <a:ext cx="24860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CC9B3A1-46A8-9442-A2E8-A5119618ADE2}"/>
              </a:ext>
            </a:extLst>
          </p:cNvPr>
          <p:cNvSpPr/>
          <p:nvPr/>
        </p:nvSpPr>
        <p:spPr>
          <a:xfrm>
            <a:off x="9275667" y="3621803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2107B3-B2B3-A144-85B8-40CCBD57B782}"/>
              </a:ext>
            </a:extLst>
          </p:cNvPr>
          <p:cNvSpPr/>
          <p:nvPr/>
        </p:nvSpPr>
        <p:spPr>
          <a:xfrm>
            <a:off x="8521145" y="4049034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0DD862-F26B-9F42-80E6-C6751B9AF3E4}"/>
              </a:ext>
            </a:extLst>
          </p:cNvPr>
          <p:cNvSpPr/>
          <p:nvPr/>
        </p:nvSpPr>
        <p:spPr>
          <a:xfrm>
            <a:off x="7285551" y="5007001"/>
            <a:ext cx="721673" cy="61101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DFDE8-3028-854D-ADDB-BFA010957B56}"/>
              </a:ext>
            </a:extLst>
          </p:cNvPr>
          <p:cNvSpPr txBox="1"/>
          <p:nvPr/>
        </p:nvSpPr>
        <p:spPr>
          <a:xfrm>
            <a:off x="6426020" y="2576467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BF7E-CE21-BA45-9B08-A61DA4C47E54}"/>
              </a:ext>
            </a:extLst>
          </p:cNvPr>
          <p:cNvSpPr txBox="1"/>
          <p:nvPr/>
        </p:nvSpPr>
        <p:spPr>
          <a:xfrm>
            <a:off x="6443558" y="3244334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17E046-B3B0-7C4B-9202-DD1A6EB02FC7}"/>
              </a:ext>
            </a:extLst>
          </p:cNvPr>
          <p:cNvSpPr txBox="1"/>
          <p:nvPr/>
        </p:nvSpPr>
        <p:spPr>
          <a:xfrm>
            <a:off x="6429102" y="3769166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014B4-4D89-A941-97FA-71B07F562D22}"/>
              </a:ext>
            </a:extLst>
          </p:cNvPr>
          <p:cNvSpPr txBox="1"/>
          <p:nvPr/>
        </p:nvSpPr>
        <p:spPr>
          <a:xfrm>
            <a:off x="6440161" y="416556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F68634-9700-5949-8D0A-3665C8760B78}"/>
              </a:ext>
            </a:extLst>
          </p:cNvPr>
          <p:cNvSpPr txBox="1"/>
          <p:nvPr/>
        </p:nvSpPr>
        <p:spPr>
          <a:xfrm>
            <a:off x="6449240" y="5137408"/>
            <a:ext cx="40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2286E5-216C-2C4E-B9D2-51553E9F398C}"/>
              </a:ext>
            </a:extLst>
          </p:cNvPr>
          <p:cNvSpPr/>
          <p:nvPr/>
        </p:nvSpPr>
        <p:spPr>
          <a:xfrm>
            <a:off x="8762199" y="2603191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42883-10D8-F545-B44F-3C078FD02704}"/>
              </a:ext>
            </a:extLst>
          </p:cNvPr>
          <p:cNvSpPr/>
          <p:nvPr/>
        </p:nvSpPr>
        <p:spPr>
          <a:xfrm>
            <a:off x="8163571" y="3373552"/>
            <a:ext cx="149461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98CD4D-8373-4A4D-BF0D-45A0E9991C9A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238301" y="2685820"/>
            <a:ext cx="1" cy="687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8A93E7-566C-964F-8DB5-2AB84D08A40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238301" y="2682162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860A3-8420-764B-8FA9-4CC71E3E58E8}"/>
              </a:ext>
            </a:extLst>
          </p:cNvPr>
          <p:cNvCxnSpPr>
            <a:cxnSpLocks/>
          </p:cNvCxnSpPr>
          <p:nvPr/>
        </p:nvCxnSpPr>
        <p:spPr>
          <a:xfrm flipH="1" flipV="1">
            <a:off x="8911659" y="2682162"/>
            <a:ext cx="724844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C2453B-E1F5-8F46-80D1-FD857B6CA78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636504" y="2689563"/>
            <a:ext cx="0" cy="932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8EA34-34D7-A743-AFDE-FC1E54BFF66C}"/>
              </a:ext>
            </a:extLst>
          </p:cNvPr>
          <p:cNvCxnSpPr>
            <a:cxnSpLocks/>
          </p:cNvCxnSpPr>
          <p:nvPr/>
        </p:nvCxnSpPr>
        <p:spPr>
          <a:xfrm flipH="1">
            <a:off x="7639673" y="3456996"/>
            <a:ext cx="523898" cy="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68F240-8752-214C-9088-F010A830BB05}"/>
              </a:ext>
            </a:extLst>
          </p:cNvPr>
          <p:cNvCxnSpPr>
            <a:cxnSpLocks/>
          </p:cNvCxnSpPr>
          <p:nvPr/>
        </p:nvCxnSpPr>
        <p:spPr>
          <a:xfrm flipH="1">
            <a:off x="8306079" y="3448864"/>
            <a:ext cx="582336" cy="4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C8884-9CF9-554B-8310-495AF0C34F16}"/>
              </a:ext>
            </a:extLst>
          </p:cNvPr>
          <p:cNvCxnSpPr>
            <a:cxnSpLocks/>
          </p:cNvCxnSpPr>
          <p:nvPr/>
        </p:nvCxnSpPr>
        <p:spPr>
          <a:xfrm flipH="1" flipV="1">
            <a:off x="8866702" y="3429000"/>
            <a:ext cx="7186" cy="609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4653C6-0C86-4F45-A54A-F443B02DD630}"/>
              </a:ext>
            </a:extLst>
          </p:cNvPr>
          <p:cNvCxnSpPr>
            <a:cxnSpLocks/>
          </p:cNvCxnSpPr>
          <p:nvPr/>
        </p:nvCxnSpPr>
        <p:spPr>
          <a:xfrm flipV="1">
            <a:off x="7636800" y="3437855"/>
            <a:ext cx="0" cy="1558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7F0E-000E-440E-936B-E49752A5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B828388-C6CF-3C40-9AEA-E143944E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14" y="3014651"/>
            <a:ext cx="4352829" cy="2790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genomic changes facilitate maintenance transmission?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Genomic changes on the population level within a maintenance host population should accumulate.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180489" y="1905346"/>
            <a:ext cx="841975" cy="8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308121" y="1755962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rcular Arrow 6">
            <a:extLst>
              <a:ext uri="{FF2B5EF4-FFF2-40B4-BE49-F238E27FC236}">
                <a16:creationId xmlns:a16="http://schemas.microsoft.com/office/drawing/2014/main" id="{9EA87A5C-255D-B844-ACD4-A970FA929550}"/>
              </a:ext>
            </a:extLst>
          </p:cNvPr>
          <p:cNvSpPr/>
          <p:nvPr/>
        </p:nvSpPr>
        <p:spPr>
          <a:xfrm rot="20084090">
            <a:off x="6319235" y="1811585"/>
            <a:ext cx="884309" cy="915352"/>
          </a:xfrm>
          <a:prstGeom prst="circularArrow">
            <a:avLst>
              <a:gd name="adj1" fmla="val 3541"/>
              <a:gd name="adj2" fmla="val 1142319"/>
              <a:gd name="adj3" fmla="val 20467303"/>
              <a:gd name="adj4" fmla="val 4137051"/>
              <a:gd name="adj5" fmla="val 76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BEBDEB-BC8C-F745-B131-0A6A78B32F6C}"/>
              </a:ext>
            </a:extLst>
          </p:cNvPr>
          <p:cNvCxnSpPr/>
          <p:nvPr/>
        </p:nvCxnSpPr>
        <p:spPr>
          <a:xfrm>
            <a:off x="8119872" y="2176272"/>
            <a:ext cx="11882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E49F6-09C8-334C-997B-8A3A71123EE6}"/>
              </a:ext>
            </a:extLst>
          </p:cNvPr>
          <p:cNvCxnSpPr>
            <a:cxnSpLocks/>
          </p:cNvCxnSpPr>
          <p:nvPr/>
        </p:nvCxnSpPr>
        <p:spPr>
          <a:xfrm flipH="1">
            <a:off x="8092441" y="2478024"/>
            <a:ext cx="1215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DB6A754-0370-EB4A-A9CE-8A115BFEC362}"/>
              </a:ext>
            </a:extLst>
          </p:cNvPr>
          <p:cNvSpPr/>
          <p:nvPr/>
        </p:nvSpPr>
        <p:spPr>
          <a:xfrm>
            <a:off x="8829551" y="350023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AC2B6-2391-7C43-9CDE-51E2DED6300C}"/>
              </a:ext>
            </a:extLst>
          </p:cNvPr>
          <p:cNvSpPr/>
          <p:nvPr/>
        </p:nvSpPr>
        <p:spPr>
          <a:xfrm>
            <a:off x="8792386" y="358170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8AB66F-A75F-DB42-BC81-31816DF9EA4B}"/>
              </a:ext>
            </a:extLst>
          </p:cNvPr>
          <p:cNvSpPr/>
          <p:nvPr/>
        </p:nvSpPr>
        <p:spPr>
          <a:xfrm>
            <a:off x="9050510" y="367102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C39824-B683-C145-9411-C418DC64FF9B}"/>
              </a:ext>
            </a:extLst>
          </p:cNvPr>
          <p:cNvSpPr/>
          <p:nvPr/>
        </p:nvSpPr>
        <p:spPr>
          <a:xfrm>
            <a:off x="8888818" y="3770917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F6A02D-8885-784D-88FC-40AC8D17E3C8}"/>
              </a:ext>
            </a:extLst>
          </p:cNvPr>
          <p:cNvSpPr/>
          <p:nvPr/>
        </p:nvSpPr>
        <p:spPr>
          <a:xfrm>
            <a:off x="8526671" y="3839445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524154-B775-944C-A189-45F5AA72EED7}"/>
              </a:ext>
            </a:extLst>
          </p:cNvPr>
          <p:cNvSpPr/>
          <p:nvPr/>
        </p:nvSpPr>
        <p:spPr>
          <a:xfrm>
            <a:off x="8859184" y="3941213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35B6-A6F3-8E4E-BF67-617BE085F279}"/>
              </a:ext>
            </a:extLst>
          </p:cNvPr>
          <p:cNvSpPr/>
          <p:nvPr/>
        </p:nvSpPr>
        <p:spPr>
          <a:xfrm>
            <a:off x="9121576" y="4018473"/>
            <a:ext cx="59267" cy="550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C38FC2-6A5B-C140-BCBC-968F8A498539}"/>
              </a:ext>
            </a:extLst>
          </p:cNvPr>
          <p:cNvSpPr/>
          <p:nvPr/>
        </p:nvSpPr>
        <p:spPr>
          <a:xfrm>
            <a:off x="8822019" y="4109076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E8E6AF-6817-E443-8793-C76E5BD16FC1}"/>
              </a:ext>
            </a:extLst>
          </p:cNvPr>
          <p:cNvSpPr/>
          <p:nvPr/>
        </p:nvSpPr>
        <p:spPr>
          <a:xfrm>
            <a:off x="8613662" y="420066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04F771-65FC-7748-9C9A-BA77B47C8C0B}"/>
              </a:ext>
            </a:extLst>
          </p:cNvPr>
          <p:cNvSpPr/>
          <p:nvPr/>
        </p:nvSpPr>
        <p:spPr>
          <a:xfrm>
            <a:off x="8174887" y="4282934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240FA6-EC03-874F-B898-C8D4CBF560E5}"/>
              </a:ext>
            </a:extLst>
          </p:cNvPr>
          <p:cNvSpPr/>
          <p:nvPr/>
        </p:nvSpPr>
        <p:spPr>
          <a:xfrm>
            <a:off x="8804930" y="4374742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F089D2-AEF7-7547-8E51-98E3A670C90F}"/>
              </a:ext>
            </a:extLst>
          </p:cNvPr>
          <p:cNvSpPr/>
          <p:nvPr/>
        </p:nvSpPr>
        <p:spPr>
          <a:xfrm>
            <a:off x="8400902" y="4458537"/>
            <a:ext cx="59267" cy="550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01DFC5-4D9E-3943-AD39-DA6C355EF08C}"/>
              </a:ext>
            </a:extLst>
          </p:cNvPr>
          <p:cNvSpPr/>
          <p:nvPr/>
        </p:nvSpPr>
        <p:spPr>
          <a:xfrm>
            <a:off x="10356738" y="4548195"/>
            <a:ext cx="72990" cy="50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C659DA-70CD-5745-BEC0-017C2D778928}"/>
              </a:ext>
            </a:extLst>
          </p:cNvPr>
          <p:cNvSpPr/>
          <p:nvPr/>
        </p:nvSpPr>
        <p:spPr>
          <a:xfrm flipV="1">
            <a:off x="10371321" y="464550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4F6ECD-37CE-AA4A-A3DF-C9A532CDF026}"/>
              </a:ext>
            </a:extLst>
          </p:cNvPr>
          <p:cNvSpPr/>
          <p:nvPr/>
        </p:nvSpPr>
        <p:spPr>
          <a:xfrm flipV="1">
            <a:off x="10498867" y="4717821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EA5B8F-77E7-8F43-80A9-6758E3566D9A}"/>
              </a:ext>
            </a:extLst>
          </p:cNvPr>
          <p:cNvSpPr/>
          <p:nvPr/>
        </p:nvSpPr>
        <p:spPr>
          <a:xfrm flipV="1">
            <a:off x="10130567" y="4891093"/>
            <a:ext cx="592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8C72AA-2C9D-2F4E-BED5-0312994C59BC}"/>
              </a:ext>
            </a:extLst>
          </p:cNvPr>
          <p:cNvSpPr/>
          <p:nvPr/>
        </p:nvSpPr>
        <p:spPr>
          <a:xfrm flipV="1">
            <a:off x="10563903" y="4811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C0D51A-C7B6-C44D-A2C6-C551E98DECF0}"/>
              </a:ext>
            </a:extLst>
          </p:cNvPr>
          <p:cNvSpPr/>
          <p:nvPr/>
        </p:nvSpPr>
        <p:spPr>
          <a:xfrm flipV="1">
            <a:off x="10023362" y="4986742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E57B6A-B0C1-8C45-98A1-8FEE02E7E0DC}"/>
              </a:ext>
            </a:extLst>
          </p:cNvPr>
          <p:cNvSpPr/>
          <p:nvPr/>
        </p:nvSpPr>
        <p:spPr>
          <a:xfrm flipV="1">
            <a:off x="8262306" y="5069656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01CC6B-EB8F-8E49-A9FA-1D225133568D}"/>
              </a:ext>
            </a:extLst>
          </p:cNvPr>
          <p:cNvSpPr/>
          <p:nvPr/>
        </p:nvSpPr>
        <p:spPr>
          <a:xfrm flipV="1">
            <a:off x="8526671" y="5167683"/>
            <a:ext cx="59266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73930F-5D45-A64A-90B7-4D9944F3FB2A}"/>
              </a:ext>
            </a:extLst>
          </p:cNvPr>
          <p:cNvSpPr/>
          <p:nvPr/>
        </p:nvSpPr>
        <p:spPr>
          <a:xfrm flipV="1">
            <a:off x="7099758" y="5930537"/>
            <a:ext cx="161459" cy="166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DD4B7B-970D-394C-B899-6608B6262619}"/>
              </a:ext>
            </a:extLst>
          </p:cNvPr>
          <p:cNvSpPr/>
          <p:nvPr/>
        </p:nvSpPr>
        <p:spPr>
          <a:xfrm flipV="1">
            <a:off x="7099759" y="5638302"/>
            <a:ext cx="161459" cy="1669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AF2C9-6DED-8049-B1C8-3571A7345F04}"/>
              </a:ext>
            </a:extLst>
          </p:cNvPr>
          <p:cNvSpPr txBox="1"/>
          <p:nvPr/>
        </p:nvSpPr>
        <p:spPr>
          <a:xfrm>
            <a:off x="7250065" y="5535283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Cattle</a:t>
            </a:r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D89C9-3D27-0B4C-BEE8-2B4B7950EB91}"/>
              </a:ext>
            </a:extLst>
          </p:cNvPr>
          <p:cNvSpPr txBox="1"/>
          <p:nvPr/>
        </p:nvSpPr>
        <p:spPr>
          <a:xfrm>
            <a:off x="7262760" y="5829327"/>
            <a:ext cx="18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Badger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10517-5323-4137-8A8B-5617886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Wind Gust Images, Stock Photos &amp; Vectors | Shutterstock">
            <a:extLst>
              <a:ext uri="{FF2B5EF4-FFF2-40B4-BE49-F238E27FC236}">
                <a16:creationId xmlns:a16="http://schemas.microsoft.com/office/drawing/2014/main" id="{62316D6F-10A0-354F-89F7-9C539AD34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0705" r="5385" b="24727"/>
          <a:stretch/>
        </p:blipFill>
        <p:spPr bwMode="auto">
          <a:xfrm>
            <a:off x="8775767" y="2490491"/>
            <a:ext cx="1305779" cy="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ree Deer Head Silhouette, Download Free Clip Art, Free Clip Art on Clipart  Library">
            <a:extLst>
              <a:ext uri="{FF2B5EF4-FFF2-40B4-BE49-F238E27FC236}">
                <a16:creationId xmlns:a16="http://schemas.microsoft.com/office/drawing/2014/main" id="{521C51DF-EB73-0342-AE31-D69899CD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35" y="4242556"/>
            <a:ext cx="1430482" cy="18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Anthropogenic, agricultural, and ecological factors might influence transmission dynamics.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pic>
        <p:nvPicPr>
          <p:cNvPr id="8" name="Picture 6" descr="Badger head logo Royalty Free Vector Image - VectorStock">
            <a:extLst>
              <a:ext uri="{FF2B5EF4-FFF2-40B4-BE49-F238E27FC236}">
                <a16:creationId xmlns:a16="http://schemas.microsoft.com/office/drawing/2014/main" id="{2E350CBD-C908-A546-94CE-1576FA8D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073793" y="4555631"/>
            <a:ext cx="934270" cy="9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EE3E83D-1A39-CA48-B0B4-83FD18A5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6423744" y="3407735"/>
            <a:ext cx="1587287" cy="1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EF34E01B-D747-944E-B145-A651248BE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8183594" y="1400497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D789C00-97A6-B048-82F7-C00B7C307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808915" y="3482663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ig head clipart black and white Freeuse pig head drawing com free drawing  of a pig s head | Jeramie.holliefindlaymusic.com">
            <a:extLst>
              <a:ext uri="{FF2B5EF4-FFF2-40B4-BE49-F238E27FC236}">
                <a16:creationId xmlns:a16="http://schemas.microsoft.com/office/drawing/2014/main" id="{1E8E10E4-8129-5C4E-95CE-125E4A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489" y="2508344"/>
            <a:ext cx="753423" cy="7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639E98-96E6-5846-A82E-350AB3894DC4}"/>
              </a:ext>
            </a:extLst>
          </p:cNvPr>
          <p:cNvSpPr/>
          <p:nvPr/>
        </p:nvSpPr>
        <p:spPr>
          <a:xfrm>
            <a:off x="5850576" y="3265169"/>
            <a:ext cx="2895132" cy="276198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05D021-0685-E445-95BD-DD022AD1E5DB}"/>
              </a:ext>
            </a:extLst>
          </p:cNvPr>
          <p:cNvSpPr/>
          <p:nvPr/>
        </p:nvSpPr>
        <p:spPr>
          <a:xfrm>
            <a:off x="7661566" y="1308172"/>
            <a:ext cx="2617844" cy="2379663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FE50BCC-2F42-A541-8269-356016788E44}"/>
              </a:ext>
            </a:extLst>
          </p:cNvPr>
          <p:cNvSpPr/>
          <p:nvPr/>
        </p:nvSpPr>
        <p:spPr>
          <a:xfrm>
            <a:off x="8838304" y="3429000"/>
            <a:ext cx="3252096" cy="2801144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Rain Cloud Silhouette - rain png download - 1200*630 - Free Transparent Rain  png Download. - Clip Art Library">
            <a:extLst>
              <a:ext uri="{FF2B5EF4-FFF2-40B4-BE49-F238E27FC236}">
                <a16:creationId xmlns:a16="http://schemas.microsoft.com/office/drawing/2014/main" id="{3D5C58C2-A7CC-1043-85C9-BCEDEDFF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8" y="4412653"/>
            <a:ext cx="2095453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Neighborhood silhouette isolated icon Royalty Free Vector">
            <a:extLst>
              <a:ext uri="{FF2B5EF4-FFF2-40B4-BE49-F238E27FC236}">
                <a16:creationId xmlns:a16="http://schemas.microsoft.com/office/drawing/2014/main" id="{C083AA97-780F-A14C-A057-0D31988B6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0421"/>
          <a:stretch/>
        </p:blipFill>
        <p:spPr bwMode="auto">
          <a:xfrm>
            <a:off x="10146016" y="4862708"/>
            <a:ext cx="1622053" cy="8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42F0-F6BA-4482-97E9-BC5967D9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What factors contribute to spillover of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8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aramond" panose="02020404030301010803" pitchFamily="18" charset="0"/>
              </a:rPr>
              <a:t>Can analysis of the genomic variability of </a:t>
            </a:r>
            <a:r>
              <a:rPr lang="en-US" b="1" i="1" dirty="0">
                <a:latin typeface="Garamond" panose="02020404030301010803" pitchFamily="18" charset="0"/>
              </a:rPr>
              <a:t>M. </a:t>
            </a:r>
            <a:r>
              <a:rPr lang="en-US" b="1" i="1" dirty="0" err="1">
                <a:latin typeface="Garamond" panose="02020404030301010803" pitchFamily="18" charset="0"/>
              </a:rPr>
              <a:t>bovis</a:t>
            </a:r>
            <a:r>
              <a:rPr lang="en-US" b="1" dirty="0">
                <a:latin typeface="Garamond" panose="02020404030301010803" pitchFamily="18" charset="0"/>
              </a:rPr>
              <a:t> isolates elucidate what factors across the molecular, population, and global scale affect spillover transmission?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13742-EE42-0A49-BE28-A3EFB0C97024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Research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24E0E-961C-45D3-AA32-F39106A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2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To understand if there was any relationship between genomic variability and host status, I pulled sequence data from three nations that have distinct maintenance hosts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USA: white-tailed deer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UK: badger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NZ: </a:t>
            </a:r>
            <a:r>
              <a:rPr lang="en-US" dirty="0" err="1">
                <a:latin typeface="Garamond" panose="02020404030301010803" pitchFamily="18" charset="0"/>
              </a:rPr>
              <a:t>bushtail</a:t>
            </a:r>
            <a:r>
              <a:rPr lang="en-US" dirty="0">
                <a:latin typeface="Garamond" panose="02020404030301010803" pitchFamily="18" charset="0"/>
              </a:rPr>
              <a:t> possum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9568D-9E16-1E40-A928-61EB4F661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9DF89-2CBF-4D0D-9BA7-C3861FB4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3358D-80BF-473D-8CB2-0A12FBAD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84" y="2021177"/>
            <a:ext cx="5513895" cy="34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Once the data was collected, inferring the pangenome was the next step to investigate genomic attributes.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Areas of Selection + Homologous Recombination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Maximum Likelihood Phylogenetic Tree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Principal Component Analysis (PCA) clustering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F3D0A-5936-D947-8817-5A067DF36707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20A67-87DF-41D3-AA98-405B9D13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D6A02-3DE2-4392-B2C8-179EDCC4A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3" r="19120"/>
          <a:stretch/>
        </p:blipFill>
        <p:spPr>
          <a:xfrm>
            <a:off x="5921313" y="1938952"/>
            <a:ext cx="4911865" cy="42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8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Regional clustering of accessory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3A8D5-E440-4116-9CC9-10AB6BFC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00" y="1476367"/>
            <a:ext cx="8128600" cy="5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C59977-572B-4732-8E55-71624429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0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Regional clustering of core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5E0CA-9B10-4A0C-8B56-81A0168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40" y="1307931"/>
            <a:ext cx="8838143" cy="545439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946AF8-4FF9-4106-A6E8-78A5BDC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3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– </a:t>
            </a:r>
            <a:r>
              <a:rPr lang="en-US" dirty="0">
                <a:latin typeface="Garamond" panose="02020404030301010803" pitchFamily="18" charset="0"/>
              </a:rPr>
              <a:t>Quick Facts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 the bacterial pathogen that causes bovine tuberculosis (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Gram positive, rod shaped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Chronic respiratory complications, weight loss, lymphatic and lung lesions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Highly related to </a:t>
            </a:r>
            <a:r>
              <a:rPr lang="en-US" i="1" dirty="0">
                <a:latin typeface="Garamond" panose="02020404030301010803" pitchFamily="18" charset="0"/>
              </a:rPr>
              <a:t>Mycobacterium tuberculosis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Wide host range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78C19-7C8C-5A45-9C26-A5D2AC84312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2050" name="Picture 2" descr="NZ: Tb testing important for food safety | barfblog">
            <a:extLst>
              <a:ext uri="{FF2B5EF4-FFF2-40B4-BE49-F238E27FC236}">
                <a16:creationId xmlns:a16="http://schemas.microsoft.com/office/drawing/2014/main" id="{D23CA363-8363-E74B-9A3D-42B2010B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47" y="1690688"/>
            <a:ext cx="2898855" cy="21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berculosis (Farmer Factsheet) from Vetstream | Definitive Veterinary  Intelligence">
            <a:extLst>
              <a:ext uri="{FF2B5EF4-FFF2-40B4-BE49-F238E27FC236}">
                <a16:creationId xmlns:a16="http://schemas.microsoft.com/office/drawing/2014/main" id="{DDE43F17-D1DC-404D-9002-68FF79BE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4142158"/>
            <a:ext cx="2903389" cy="219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cobacterium bovis - microbewiki">
            <a:extLst>
              <a:ext uri="{FF2B5EF4-FFF2-40B4-BE49-F238E27FC236}">
                <a16:creationId xmlns:a16="http://schemas.microsoft.com/office/drawing/2014/main" id="{08D9C062-4017-6C48-B14E-E165BD74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89" y="1664328"/>
            <a:ext cx="2939196" cy="21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ylogenetic tree of Mycobacterium based on 16S rRNA.... | Download  Scientific Diagram">
            <a:extLst>
              <a:ext uri="{FF2B5EF4-FFF2-40B4-BE49-F238E27FC236}">
                <a16:creationId xmlns:a16="http://schemas.microsoft.com/office/drawing/2014/main" id="{5170CF61-1808-0F47-B20F-D24F9AD5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9" b="67022"/>
          <a:stretch/>
        </p:blipFill>
        <p:spPr bwMode="auto">
          <a:xfrm>
            <a:off x="9214368" y="4186165"/>
            <a:ext cx="2788334" cy="21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AD4F-5561-4F95-8336-BF269369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Multi-host clustering of accessory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051A5-96A0-9042-950D-C73C13D11976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A5F6B5-D2FD-4408-9446-B976DB05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57" y="1349289"/>
            <a:ext cx="8689086" cy="53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EC7CE-902E-4A80-8FFA-A536909A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1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Multi-host clustering of core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B2D1-31B3-4B49-8DA6-95EECEEB814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FB04E-37B1-4719-B628-D48E47BF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55" y="1372286"/>
            <a:ext cx="8888889" cy="54857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629F-CB2A-4ECC-BF2A-F0C579AC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Limited regions of homologous recombination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46846-E368-4C4E-B9FC-2B9FF8CCF18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522BA0-B068-4E74-81E1-1A86740D8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r="17703"/>
          <a:stretch/>
        </p:blipFill>
        <p:spPr bwMode="auto">
          <a:xfrm>
            <a:off x="3278909" y="1690688"/>
            <a:ext cx="4950691" cy="51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DA9F-9231-4DB8-A38D-AF1FA0C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1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Conflicting signal from United Kingdom isolates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1902-F55F-0842-96A2-A598BE1467FE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E09C0B-DE39-4BED-8360-B935F9A7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54" y="1371599"/>
            <a:ext cx="8538291" cy="52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3C14-1D1B-4B6A-B72B-400D98EE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8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Result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Accessory genome clustering is distinct for nations and species in the United Kingdom (badgers and cattle).</a:t>
            </a:r>
          </a:p>
          <a:p>
            <a:r>
              <a:rPr lang="en-US" dirty="0">
                <a:latin typeface="Garamond" panose="02020404030301010803" pitchFamily="18" charset="0"/>
              </a:rPr>
              <a:t>The core genome phylogeny shows that there is some interaction between badgers and cattle.</a:t>
            </a:r>
          </a:p>
          <a:p>
            <a:r>
              <a:rPr lang="en-US" dirty="0">
                <a:latin typeface="Garamond" panose="02020404030301010803" pitchFamily="18" charset="0"/>
              </a:rPr>
              <a:t>Homologous recombination is rare, but can differentiate nation</a:t>
            </a:r>
          </a:p>
          <a:p>
            <a:r>
              <a:rPr lang="en-US" dirty="0">
                <a:latin typeface="Garamond" panose="02020404030301010803" pitchFamily="18" charset="0"/>
              </a:rPr>
              <a:t>Still investigating,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E0389-FC9F-3548-AB2C-3B40BA3D8AE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Preliminary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78852-128A-4E06-8BF7-DF89D1BE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0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Growing amount of literature that develop methods for analyzing pangenome data and using statistics to relate to host status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Anti-microbial Resistance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Host Range</a:t>
            </a:r>
          </a:p>
          <a:p>
            <a:r>
              <a:rPr lang="en-US" dirty="0">
                <a:latin typeface="Garamond" panose="02020404030301010803" pitchFamily="18" charset="0"/>
              </a:rPr>
              <a:t>My preliminary results suggest the accessory genome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in terms of gene presence &amp; absence,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distinct based on geographic region and perhaps species (UK badgers &amp; cattle).</a:t>
            </a:r>
          </a:p>
          <a:p>
            <a:r>
              <a:rPr lang="en-US" dirty="0">
                <a:latin typeface="Garamond" panose="02020404030301010803" pitchFamily="18" charset="0"/>
              </a:rPr>
              <a:t>Assess gene frequencies for key maintenance host/ geographic region genes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Mutual Information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Chi-squared 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Bonferroni corrected ANOVA F-test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Support Vector Machine Classification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Random Forest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56B22-67F6-FA49-947B-D70BE9DC47DF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5FED-E27E-DA46-BDD2-FDCD3C2F435E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1 - Apply a reference agnostic machine learning approach to find genes that are enriched for different species and regions.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14F-DB9E-4795-AD3A-3E49D7BB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WGS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isolates will soon be a preferred way of characterizing isolates and surveilling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USDA </a:t>
            </a:r>
            <a:r>
              <a:rPr lang="en-US" dirty="0" err="1">
                <a:latin typeface="Garamond" panose="02020404030301010803" pitchFamily="18" charset="0"/>
              </a:rPr>
              <a:t>vSNP</a:t>
            </a:r>
            <a:r>
              <a:rPr lang="en-US" dirty="0">
                <a:latin typeface="Garamond" panose="02020404030301010803" pitchFamily="18" charset="0"/>
              </a:rPr>
              <a:t> pipeline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Opportunity to improve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software benchmarking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Hidden Markov Model Alignment support (quicker reference based alignment)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pipeline management software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Automatic integration w/ </a:t>
            </a:r>
            <a:r>
              <a:rPr lang="en-US" dirty="0" err="1">
                <a:latin typeface="Garamond" panose="02020404030301010803" pitchFamily="18" charset="0"/>
              </a:rPr>
              <a:t>NextStrain</a:t>
            </a:r>
            <a:r>
              <a:rPr lang="en-US" dirty="0">
                <a:latin typeface="Garamond" panose="02020404030301010803" pitchFamily="18" charset="0"/>
              </a:rPr>
              <a:t> open source website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 this pipeline and make it available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research community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F403F-2A50-1342-92B9-79151067BC7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0DE00-CE02-4845-91E4-D05035750B10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2 - Develop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dirty="0">
                <a:latin typeface="Garamond" panose="02020404030301010803" pitchFamily="18" charset="0"/>
              </a:rPr>
              <a:t> WGS genotyping pipeline for continual pathogen surveillance.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CCAF-8A34-4929-BEDE-E60393AA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0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: defined as the study of how epidemiological, immunological, and evolutionary processes act and potentially interact to shape phylogeny.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Bayesian framework useful for outbreak investigation.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Transition rates between different states (Host jumps, geographic diffusion).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Integration of ecological &amp; anthropogenic factors to see what influences these transitions.</a:t>
            </a:r>
          </a:p>
          <a:p>
            <a:r>
              <a:rPr lang="en-US" dirty="0">
                <a:latin typeface="Garamond" panose="02020404030301010803" pitchFamily="18" charset="0"/>
              </a:rPr>
              <a:t>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Garamond" panose="02020404030301010803" pitchFamily="18" charset="0"/>
              </a:rPr>
              <a:t>multiple studies employ </a:t>
            </a:r>
            <a:r>
              <a:rPr lang="en-US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, but literature review shows no study has investigated how these factors influence transmission dynamics.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ecological data based on temporal, spatial parameters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Collect sequence data compiled from Aim 2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Utilize a generalized linear model approach to insinuate which factors contribute to transmission between regions. Judge them based on their respective bayes factor values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0E640-CF92-0B42-8FF5-13C514D7D4DA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85667-44ED-724A-B2A3-FB7A4951F8CA}"/>
              </a:ext>
            </a:extLst>
          </p:cNvPr>
          <p:cNvSpPr/>
          <p:nvPr/>
        </p:nvSpPr>
        <p:spPr>
          <a:xfrm>
            <a:off x="2768138" y="0"/>
            <a:ext cx="9423862" cy="365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Garamond" panose="02020404030301010803" pitchFamily="18" charset="0"/>
              </a:rPr>
              <a:t>Aim 3 - Utilize a Bayesian framework to analyze a </a:t>
            </a:r>
            <a:r>
              <a:rPr lang="en-US" sz="1400" i="1" dirty="0">
                <a:latin typeface="Garamond" panose="02020404030301010803" pitchFamily="18" charset="0"/>
              </a:rPr>
              <a:t>M. </a:t>
            </a:r>
            <a:r>
              <a:rPr lang="en-US" sz="1400" i="1" dirty="0" err="1">
                <a:latin typeface="Garamond" panose="02020404030301010803" pitchFamily="18" charset="0"/>
              </a:rPr>
              <a:t>bovis</a:t>
            </a:r>
            <a:r>
              <a:rPr lang="en-US" sz="1400" i="1" dirty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382D-56C5-4622-8D5C-3059D21A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9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Timeline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07B6C-59FC-9049-B93D-1162CF3B7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72634"/>
              </p:ext>
            </p:extLst>
          </p:nvPr>
        </p:nvGraphicFramePr>
        <p:xfrm>
          <a:off x="2193032" y="2760287"/>
          <a:ext cx="78059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94">
                  <a:extLst>
                    <a:ext uri="{9D8B030D-6E8A-4147-A177-3AD203B41FA5}">
                      <a16:colId xmlns:a16="http://schemas.microsoft.com/office/drawing/2014/main" val="3186212194"/>
                    </a:ext>
                  </a:extLst>
                </a:gridCol>
                <a:gridCol w="1261194">
                  <a:extLst>
                    <a:ext uri="{9D8B030D-6E8A-4147-A177-3AD203B41FA5}">
                      <a16:colId xmlns:a16="http://schemas.microsoft.com/office/drawing/2014/main" val="3824231344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1742273505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3811291133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978632349"/>
                    </a:ext>
                  </a:extLst>
                </a:gridCol>
                <a:gridCol w="1320887">
                  <a:extLst>
                    <a:ext uri="{9D8B030D-6E8A-4147-A177-3AD203B41FA5}">
                      <a16:colId xmlns:a16="http://schemas.microsoft.com/office/drawing/2014/main" val="48566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 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6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77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2A711-9192-BC4E-9D3B-0A2C464B80B3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EE122-3F52-43C0-8369-0661C751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5" y="-573882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582" y="489528"/>
            <a:ext cx="8208813" cy="5716010"/>
          </a:xfrm>
        </p:spPr>
        <p:txBody>
          <a:bodyPr numCol="2" anchor="ctr">
            <a:norm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Salvador Lab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Ruijie</a:t>
            </a:r>
            <a:r>
              <a:rPr lang="en-US" sz="1800" dirty="0">
                <a:latin typeface="Garamond" panose="02020404030301010803" pitchFamily="18" charset="0"/>
              </a:rPr>
              <a:t> (Rachel) Xu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Rodrigo Campos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Ehsan Suez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Hind </a:t>
            </a:r>
            <a:r>
              <a:rPr lang="en-US" sz="1800" dirty="0" err="1">
                <a:latin typeface="Garamond" panose="02020404030301010803" pitchFamily="18" charset="0"/>
              </a:rPr>
              <a:t>Azami</a:t>
            </a:r>
            <a:r>
              <a:rPr lang="en-US" sz="1800" dirty="0">
                <a:latin typeface="Garamond" panose="02020404030301010803" pitchFamily="18" charset="0"/>
              </a:rPr>
              <a:t>, PhD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1800" dirty="0" err="1">
                <a:latin typeface="Garamond" panose="02020404030301010803" pitchFamily="18" charset="0"/>
              </a:rPr>
              <a:t>Bahl</a:t>
            </a:r>
            <a:r>
              <a:rPr lang="en-US" sz="1800" dirty="0">
                <a:latin typeface="Garamond" panose="02020404030301010803" pitchFamily="18" charset="0"/>
              </a:rPr>
              <a:t> Lab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Jiani</a:t>
            </a:r>
            <a:r>
              <a:rPr lang="en-US" sz="1800" dirty="0">
                <a:latin typeface="Garamond" panose="02020404030301010803" pitchFamily="18" charset="0"/>
              </a:rPr>
              <a:t> Chen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Lambo Damodaran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Zach Petty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Cody Dailey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Subhan Ullah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Swan Tan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Leke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dirty="0" err="1">
                <a:latin typeface="Garamond" panose="02020404030301010803" pitchFamily="18" charset="0"/>
              </a:rPr>
              <a:t>Lyu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Gabriella </a:t>
            </a:r>
            <a:r>
              <a:rPr lang="en-US" sz="1800" dirty="0" err="1">
                <a:latin typeface="Garamond" panose="02020404030301010803" pitchFamily="18" charset="0"/>
              </a:rPr>
              <a:t>Veytsal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Ridwan Hossain  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2200" dirty="0">
                <a:latin typeface="Garamond" panose="02020404030301010803" pitchFamily="18" charset="0"/>
              </a:rPr>
              <a:t>Committee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Liliana Salvador, PhD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Justin </a:t>
            </a:r>
            <a:r>
              <a:rPr lang="en-US" sz="1800" dirty="0" err="1">
                <a:latin typeface="Garamond" panose="02020404030301010803" pitchFamily="18" charset="0"/>
              </a:rPr>
              <a:t>Bahl</a:t>
            </a:r>
            <a:r>
              <a:rPr lang="en-US" sz="1800" dirty="0">
                <a:latin typeface="Garamond" panose="02020404030301010803" pitchFamily="18" charset="0"/>
              </a:rPr>
              <a:t>, PhD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Liang Liu, PhD</a:t>
            </a:r>
          </a:p>
          <a:p>
            <a:pPr lvl="1"/>
            <a:r>
              <a:rPr lang="en-US" sz="1800" dirty="0" err="1">
                <a:latin typeface="Garamond" panose="02020404030301010803" pitchFamily="18" charset="0"/>
              </a:rPr>
              <a:t>Douda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dirty="0" err="1">
                <a:latin typeface="Garamond" panose="02020404030301010803" pitchFamily="18" charset="0"/>
              </a:rPr>
              <a:t>Bensasson</a:t>
            </a:r>
            <a:r>
              <a:rPr lang="en-US" sz="1800" dirty="0">
                <a:latin typeface="Garamond" panose="02020404030301010803" pitchFamily="18" charset="0"/>
              </a:rPr>
              <a:t>, PhD</a:t>
            </a:r>
          </a:p>
          <a:p>
            <a:pPr marL="457200" lvl="1" indent="0">
              <a:buNone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7EA8-EA41-47D9-953A-77BA099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6AF93E-BC9A-914B-B8AC-D14A91A40CBB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91B0A-52D3-4CF2-B2C2-46819693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87" y="2720108"/>
            <a:ext cx="5513913" cy="4137892"/>
          </a:xfrm>
          <a:prstGeom prst="rect">
            <a:avLst/>
          </a:prstGeom>
        </p:spPr>
      </p:pic>
      <p:pic>
        <p:nvPicPr>
          <p:cNvPr id="7" name="Picture 4" descr="logo: Interdisciplinary Disease Ecology Across Scales, University of Georgia">
            <a:extLst>
              <a:ext uri="{FF2B5EF4-FFF2-40B4-BE49-F238E27FC236}">
                <a16:creationId xmlns:a16="http://schemas.microsoft.com/office/drawing/2014/main" id="{8C6DF95C-1006-40B5-BF87-4D5B2535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4" y="1495375"/>
            <a:ext cx="3290887" cy="47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C297CF8F-C587-4F25-B815-91FB6C43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5" y="3145597"/>
            <a:ext cx="2407395" cy="80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08A73-11FA-4E6D-9F2B-5B5247CBC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47" y="4389703"/>
            <a:ext cx="1807765" cy="18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Consistent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i="1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latin typeface="Garamond" panose="02020404030301010803" pitchFamily="18" charset="0"/>
              </a:rPr>
              <a:t>transmission at wildlife-livestock interface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Close spatial proximity leads to frequent exposure, spillover risk.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Reservoirs of infection</a:t>
            </a:r>
            <a:r>
              <a:rPr lang="en-US" dirty="0">
                <a:latin typeface="Garamond" panose="02020404030301010803" pitchFamily="18" charset="0"/>
              </a:rPr>
              <a:t>: species populations that can transmit disease within itself as well as externally to other species populations.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Limits the effectiveness of control measures for </a:t>
            </a:r>
            <a:r>
              <a:rPr lang="en-US" dirty="0" err="1">
                <a:latin typeface="Garamond" panose="02020404030301010803" pitchFamily="18" charset="0"/>
              </a:rPr>
              <a:t>bTB.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Critical need</a:t>
            </a:r>
            <a:r>
              <a:rPr lang="en-US" dirty="0">
                <a:latin typeface="Garamond" panose="02020404030301010803" pitchFamily="18" charset="0"/>
              </a:rPr>
              <a:t> to limit transmission and reservoir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pic>
        <p:nvPicPr>
          <p:cNvPr id="307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A2A0D66C-BF8F-F04C-B4FE-2B6E1E377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83377" y="1327467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81BEEDC-8BAE-0447-8AAF-ADD44462A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5874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CA6276A3-3888-7744-9193-87A83EEBF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08007" y="1892965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dger head logo Royalty Free Vector Image - VectorStock">
            <a:extLst>
              <a:ext uri="{FF2B5EF4-FFF2-40B4-BE49-F238E27FC236}">
                <a16:creationId xmlns:a16="http://schemas.microsoft.com/office/drawing/2014/main" id="{A88D3526-45E0-B947-9373-57AF35B77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76838" y="142001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dger head logo Royalty Free Vector Image - VectorStock">
            <a:extLst>
              <a:ext uri="{FF2B5EF4-FFF2-40B4-BE49-F238E27FC236}">
                <a16:creationId xmlns:a16="http://schemas.microsoft.com/office/drawing/2014/main" id="{D516F590-2A9B-8D42-BF33-78C3B8AEB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78299" y="1394739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adger head logo Royalty Free Vector Image - VectorStock">
            <a:extLst>
              <a:ext uri="{FF2B5EF4-FFF2-40B4-BE49-F238E27FC236}">
                <a16:creationId xmlns:a16="http://schemas.microsoft.com/office/drawing/2014/main" id="{F77846E1-C44D-6942-B83E-22BF773A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97092" y="200210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adger head logo Royalty Free Vector Image - VectorStock">
            <a:extLst>
              <a:ext uri="{FF2B5EF4-FFF2-40B4-BE49-F238E27FC236}">
                <a16:creationId xmlns:a16="http://schemas.microsoft.com/office/drawing/2014/main" id="{E5372055-665C-1F49-871B-42A671B0D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53442" y="200885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20540C4-5BCF-494D-8CC2-A30A277EE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911333" y="2863502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E4252C6-9E43-1F4E-BC27-6B4BF4CB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38670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441575B9-8599-3E4A-A8B1-6C43CFC1F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435963" y="3429000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adger head logo Royalty Free Vector Image - VectorStock">
            <a:extLst>
              <a:ext uri="{FF2B5EF4-FFF2-40B4-BE49-F238E27FC236}">
                <a16:creationId xmlns:a16="http://schemas.microsoft.com/office/drawing/2014/main" id="{34DC05F2-CCA1-8B41-913A-2FCF085D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04794" y="2956045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adger head logo Royalty Free Vector Image - VectorStock">
            <a:extLst>
              <a:ext uri="{FF2B5EF4-FFF2-40B4-BE49-F238E27FC236}">
                <a16:creationId xmlns:a16="http://schemas.microsoft.com/office/drawing/2014/main" id="{2AF0F501-E402-DB4D-A992-84A4F74C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06255" y="2930774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Badger head logo Royalty Free Vector Image - VectorStock">
            <a:extLst>
              <a:ext uri="{FF2B5EF4-FFF2-40B4-BE49-F238E27FC236}">
                <a16:creationId xmlns:a16="http://schemas.microsoft.com/office/drawing/2014/main" id="{C7AC5C09-BE1E-6E44-A4A7-41364B56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625048" y="353813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adger head logo Royalty Free Vector Image - VectorStock">
            <a:extLst>
              <a:ext uri="{FF2B5EF4-FFF2-40B4-BE49-F238E27FC236}">
                <a16:creationId xmlns:a16="http://schemas.microsoft.com/office/drawing/2014/main" id="{DEA84A87-A2E5-E04F-B4B7-C304B0951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281398" y="3544890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2DDDEB25-1D97-8246-9700-50F8336D0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001837" y="4479563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0C8FAE0-4200-2842-8825-C2BB3B8B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1047720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B5C7E338-E0F7-C54A-8493-AF6FFD93B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526467" y="5045061"/>
            <a:ext cx="876593" cy="7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adger head logo Royalty Free Vector Image - VectorStock">
            <a:extLst>
              <a:ext uri="{FF2B5EF4-FFF2-40B4-BE49-F238E27FC236}">
                <a16:creationId xmlns:a16="http://schemas.microsoft.com/office/drawing/2014/main" id="{CE081ABD-4E9B-3649-A4AD-A6D7C11AC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995298" y="4572106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adger head logo Royalty Free Vector Image - VectorStock">
            <a:extLst>
              <a:ext uri="{FF2B5EF4-FFF2-40B4-BE49-F238E27FC236}">
                <a16:creationId xmlns:a16="http://schemas.microsoft.com/office/drawing/2014/main" id="{2D0993B2-0921-EC4E-8031-007A927B3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696759" y="4546835"/>
            <a:ext cx="556953" cy="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Badger head logo Royalty Free Vector Image - VectorStock">
            <a:extLst>
              <a:ext uri="{FF2B5EF4-FFF2-40B4-BE49-F238E27FC236}">
                <a16:creationId xmlns:a16="http://schemas.microsoft.com/office/drawing/2014/main" id="{069C01BA-E643-F945-A710-57E7F5071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715552" y="5154197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adger head logo Royalty Free Vector Image - VectorStock">
            <a:extLst>
              <a:ext uri="{FF2B5EF4-FFF2-40B4-BE49-F238E27FC236}">
                <a16:creationId xmlns:a16="http://schemas.microsoft.com/office/drawing/2014/main" id="{99E793A7-589B-1340-851D-AB857D6B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7371902" y="5160951"/>
            <a:ext cx="556953" cy="5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A9843-6B9B-C245-B617-A7EF2008A2C3}"/>
              </a:ext>
            </a:extLst>
          </p:cNvPr>
          <p:cNvCxnSpPr/>
          <p:nvPr/>
        </p:nvCxnSpPr>
        <p:spPr>
          <a:xfrm>
            <a:off x="6301047" y="2693324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005B90-842C-5545-9E75-E24A54337C3C}"/>
              </a:ext>
            </a:extLst>
          </p:cNvPr>
          <p:cNvCxnSpPr/>
          <p:nvPr/>
        </p:nvCxnSpPr>
        <p:spPr>
          <a:xfrm>
            <a:off x="6301047" y="4342015"/>
            <a:ext cx="54282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78196-4F44-F843-A5B8-91795E736F0C}"/>
              </a:ext>
            </a:extLst>
          </p:cNvPr>
          <p:cNvCxnSpPr/>
          <p:nvPr/>
        </p:nvCxnSpPr>
        <p:spPr>
          <a:xfrm flipH="1">
            <a:off x="8432800" y="2055813"/>
            <a:ext cx="9347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91B35D-C487-4245-93CB-7805EF58B410}"/>
              </a:ext>
            </a:extLst>
          </p:cNvPr>
          <p:cNvCxnSpPr>
            <a:cxnSpLocks/>
          </p:cNvCxnSpPr>
          <p:nvPr/>
        </p:nvCxnSpPr>
        <p:spPr>
          <a:xfrm>
            <a:off x="8364357" y="5213898"/>
            <a:ext cx="10031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Genotyping </a:t>
            </a:r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i="1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latin typeface="Garamond" panose="02020404030301010803" pitchFamily="18" charset="0"/>
              </a:rPr>
              <a:t>as a tool to track transmission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Next generation sequencing (NGS) more commonplace, increasing resolution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Spoligotyping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MIRU-VNTR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Whole Genome Sequencing</a:t>
            </a:r>
          </a:p>
          <a:p>
            <a:r>
              <a:rPr lang="en-US" dirty="0">
                <a:latin typeface="Garamond" panose="02020404030301010803" pitchFamily="18" charset="0"/>
              </a:rPr>
              <a:t>Only highly conserved sequence info is used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Variable genomic elements overlooked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6E6CC-81C2-4C22-8BAB-D4DDA198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17" y="1581150"/>
            <a:ext cx="468696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2593"/>
            <a:ext cx="1115060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Phylodynamic framework to unravel factors affecting transmission</a:t>
            </a:r>
            <a:endParaRPr lang="en-US" sz="32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aramond" panose="02020404030301010803" pitchFamily="18" charset="0"/>
              </a:rPr>
              <a:t>Phylodynamics</a:t>
            </a:r>
            <a:r>
              <a:rPr lang="en-US" dirty="0">
                <a:latin typeface="Garamond" panose="02020404030301010803" pitchFamily="18" charset="0"/>
              </a:rPr>
              <a:t>: the study of how epidemiological, immunological, and evolutionary processes act and potentially interact to shape phylogeny.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Bayesian framework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Host jumps, geographic diffusion.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Integration of ecological &amp; environmental factors.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50C10-0603-447E-AD28-4933E90BF149}"/>
              </a:ext>
            </a:extLst>
          </p:cNvPr>
          <p:cNvSpPr txBox="1"/>
          <p:nvPr/>
        </p:nvSpPr>
        <p:spPr>
          <a:xfrm>
            <a:off x="-61380" y="6606059"/>
            <a:ext cx="599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https://www.slideshare.net/torstenseemann/visualizing-the-pan-genome-australian-society-for-microbiology-tue-8-jul-2014</a:t>
            </a:r>
          </a:p>
        </p:txBody>
      </p:sp>
      <p:pic>
        <p:nvPicPr>
          <p:cNvPr id="19" name="Picture 18" descr="Wind Gust Images, Stock Photos &amp; Vectors | Shutterstock">
            <a:extLst>
              <a:ext uri="{FF2B5EF4-FFF2-40B4-BE49-F238E27FC236}">
                <a16:creationId xmlns:a16="http://schemas.microsoft.com/office/drawing/2014/main" id="{B9917E7D-EAB8-4E58-98B6-DBD8420C7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20705" r="5385" b="24727"/>
          <a:stretch/>
        </p:blipFill>
        <p:spPr bwMode="auto">
          <a:xfrm>
            <a:off x="8820530" y="2610419"/>
            <a:ext cx="1305779" cy="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Free Deer Head Silhouette, Download Free Clip Art, Free Clip Art on Clipart  Library">
            <a:extLst>
              <a:ext uri="{FF2B5EF4-FFF2-40B4-BE49-F238E27FC236}">
                <a16:creationId xmlns:a16="http://schemas.microsoft.com/office/drawing/2014/main" id="{9998F2F2-BFD1-42BB-9A78-3C408491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598" y="4362484"/>
            <a:ext cx="1430482" cy="18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adger head logo Royalty Free Vector Image - VectorStock">
            <a:extLst>
              <a:ext uri="{FF2B5EF4-FFF2-40B4-BE49-F238E27FC236}">
                <a16:creationId xmlns:a16="http://schemas.microsoft.com/office/drawing/2014/main" id="{968228EA-6115-4D8B-817F-E7A40990F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2523" r="25825" b="29697"/>
          <a:stretch/>
        </p:blipFill>
        <p:spPr bwMode="auto">
          <a:xfrm>
            <a:off x="6118556" y="4675559"/>
            <a:ext cx="934270" cy="9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0C5633DA-010D-47EC-B58A-96923528D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6468507" y="3527663"/>
            <a:ext cx="1587287" cy="1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33334884-DC11-4F2A-B7F0-0C3CB4D6D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8228357" y="1520425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ow Silhouette Images, Stock Photos &amp; Vectors | Shutterstock">
            <a:extLst>
              <a:ext uri="{FF2B5EF4-FFF2-40B4-BE49-F238E27FC236}">
                <a16:creationId xmlns:a16="http://schemas.microsoft.com/office/drawing/2014/main" id="{F6D9C8F1-03B8-4873-B99D-1EFA82B4D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714" b="68214" l="20385" r="79615">
                        <a14:foregroundMark x1="20385" y1="37500" x2="20385" y2="38929"/>
                        <a14:foregroundMark x1="75000" y1="38214" x2="75000" y2="38929"/>
                        <a14:foregroundMark x1="75000" y1="37143" x2="75000" y2="35714"/>
                        <a14:foregroundMark x1="75385" y1="40000" x2="75385" y2="40000"/>
                        <a14:foregroundMark x1="75385" y1="40000" x2="79615" y2="3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21130" r="15343" b="26039"/>
          <a:stretch/>
        </p:blipFill>
        <p:spPr bwMode="auto">
          <a:xfrm>
            <a:off x="9853678" y="3602591"/>
            <a:ext cx="1430482" cy="11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ig head clipart black and white Freeuse pig head drawing com free drawing  of a pig s head | Jeramie.holliefindlaymusic.com">
            <a:extLst>
              <a:ext uri="{FF2B5EF4-FFF2-40B4-BE49-F238E27FC236}">
                <a16:creationId xmlns:a16="http://schemas.microsoft.com/office/drawing/2014/main" id="{559A4DFB-458E-46CF-A642-48BD837D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52" y="2628272"/>
            <a:ext cx="753423" cy="7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4E22673-E9AF-49EC-BC3C-AF3CF38CB40E}"/>
              </a:ext>
            </a:extLst>
          </p:cNvPr>
          <p:cNvSpPr/>
          <p:nvPr/>
        </p:nvSpPr>
        <p:spPr>
          <a:xfrm>
            <a:off x="5895339" y="3385097"/>
            <a:ext cx="2895132" cy="276198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F837D3-74D2-4312-8535-AF8CEF43D563}"/>
              </a:ext>
            </a:extLst>
          </p:cNvPr>
          <p:cNvSpPr/>
          <p:nvPr/>
        </p:nvSpPr>
        <p:spPr>
          <a:xfrm>
            <a:off x="7706329" y="1428100"/>
            <a:ext cx="2617844" cy="2379663"/>
          </a:xfrm>
          <a:prstGeom prst="ellips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4A27FD-8F0A-4046-8CF8-052FE9324976}"/>
              </a:ext>
            </a:extLst>
          </p:cNvPr>
          <p:cNvSpPr/>
          <p:nvPr/>
        </p:nvSpPr>
        <p:spPr>
          <a:xfrm>
            <a:off x="8883067" y="3548928"/>
            <a:ext cx="3252096" cy="2801144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2" descr="Rain Cloud Silhouette - rain png download - 1200*630 - Free Transparent Rain  png Download. - Clip Art Library">
            <a:extLst>
              <a:ext uri="{FF2B5EF4-FFF2-40B4-BE49-F238E27FC236}">
                <a16:creationId xmlns:a16="http://schemas.microsoft.com/office/drawing/2014/main" id="{105D629F-84C6-4D80-8AA0-89548AC9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561" y="4532581"/>
            <a:ext cx="2095453" cy="110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Neighborhood silhouette isolated icon Royalty Free Vector">
            <a:extLst>
              <a:ext uri="{FF2B5EF4-FFF2-40B4-BE49-F238E27FC236}">
                <a16:creationId xmlns:a16="http://schemas.microsoft.com/office/drawing/2014/main" id="{07FEA835-B3B5-45E4-BF59-CD96E57C1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8" b="20421"/>
          <a:stretch/>
        </p:blipFill>
        <p:spPr bwMode="auto">
          <a:xfrm>
            <a:off x="10190779" y="4982636"/>
            <a:ext cx="1622053" cy="8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79EC1C5-D166-465B-BC4C-88878DD4A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3" t="32920" r="61228" b="21707"/>
          <a:stretch/>
        </p:blipFill>
        <p:spPr>
          <a:xfrm>
            <a:off x="8749454" y="4054109"/>
            <a:ext cx="2153340" cy="1525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Pangenome framework for </a:t>
            </a:r>
            <a:r>
              <a:rPr lang="en-US" sz="3600" dirty="0" err="1">
                <a:latin typeface="Garamond" panose="02020404030301010803" pitchFamily="18" charset="0"/>
              </a:rPr>
              <a:t>bTB</a:t>
            </a:r>
            <a:r>
              <a:rPr lang="en-US" sz="3600" dirty="0">
                <a:latin typeface="Garamond" panose="02020404030301010803" pitchFamily="18" charset="0"/>
              </a:rPr>
              <a:t> analysis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Pangenome analysis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r>
              <a:rPr lang="en-US" dirty="0">
                <a:latin typeface="Garamond" panose="02020404030301010803" pitchFamily="18" charset="0"/>
              </a:rPr>
              <a:t>Potential to link </a:t>
            </a:r>
            <a:r>
              <a:rPr lang="en-US" b="1" dirty="0">
                <a:latin typeface="Garamond" panose="02020404030301010803" pitchFamily="18" charset="0"/>
              </a:rPr>
              <a:t>host-specific evolutionary signatures </a:t>
            </a:r>
            <a:r>
              <a:rPr lang="en-US" dirty="0">
                <a:latin typeface="Garamond" panose="02020404030301010803" pitchFamily="18" charset="0"/>
              </a:rPr>
              <a:t>to reservoir 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AAAC-FB0F-474B-AF21-BAEB3AE27C02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A7D1A-F2F6-4CBE-9ED0-46989833B976}"/>
              </a:ext>
            </a:extLst>
          </p:cNvPr>
          <p:cNvSpPr/>
          <p:nvPr/>
        </p:nvSpPr>
        <p:spPr>
          <a:xfrm>
            <a:off x="8150013" y="3326129"/>
            <a:ext cx="3203787" cy="792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32B3C-A2A3-4B7A-B221-C139807515CB}"/>
              </a:ext>
            </a:extLst>
          </p:cNvPr>
          <p:cNvSpPr txBox="1"/>
          <p:nvPr/>
        </p:nvSpPr>
        <p:spPr>
          <a:xfrm>
            <a:off x="7440504" y="4822850"/>
            <a:ext cx="13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D07E8-1B2F-4465-9B2E-6016E3DFEEC2}"/>
              </a:ext>
            </a:extLst>
          </p:cNvPr>
          <p:cNvSpPr txBox="1"/>
          <p:nvPr/>
        </p:nvSpPr>
        <p:spPr>
          <a:xfrm>
            <a:off x="8754531" y="3563978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F22D56-5ED4-4026-A6D6-5813C3618D6B}"/>
              </a:ext>
            </a:extLst>
          </p:cNvPr>
          <p:cNvCxnSpPr>
            <a:cxnSpLocks/>
          </p:cNvCxnSpPr>
          <p:nvPr/>
        </p:nvCxnSpPr>
        <p:spPr>
          <a:xfrm>
            <a:off x="8603827" y="4118609"/>
            <a:ext cx="0" cy="1525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6458CE-9BAC-4714-8837-A09EA274AD0C}"/>
              </a:ext>
            </a:extLst>
          </p:cNvPr>
          <p:cNvCxnSpPr>
            <a:cxnSpLocks/>
          </p:cNvCxnSpPr>
          <p:nvPr/>
        </p:nvCxnSpPr>
        <p:spPr>
          <a:xfrm>
            <a:off x="8754531" y="3971515"/>
            <a:ext cx="209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2B4EC0-9458-4EA7-A45A-8566D114351D}"/>
              </a:ext>
            </a:extLst>
          </p:cNvPr>
          <p:cNvSpPr txBox="1"/>
          <p:nvPr/>
        </p:nvSpPr>
        <p:spPr>
          <a:xfrm>
            <a:off x="10775527" y="3856677"/>
            <a:ext cx="90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E0F61-1FAA-452D-9738-8AB0BC4E3514}"/>
              </a:ext>
            </a:extLst>
          </p:cNvPr>
          <p:cNvSpPr txBox="1"/>
          <p:nvPr/>
        </p:nvSpPr>
        <p:spPr>
          <a:xfrm>
            <a:off x="10775527" y="4838239"/>
            <a:ext cx="84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C77A5-C7C5-49BA-94C5-A9F03C0398F4}"/>
              </a:ext>
            </a:extLst>
          </p:cNvPr>
          <p:cNvSpPr txBox="1"/>
          <p:nvPr/>
        </p:nvSpPr>
        <p:spPr>
          <a:xfrm>
            <a:off x="10775525" y="4347458"/>
            <a:ext cx="100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50C10-0603-447E-AD28-4933E90BF149}"/>
              </a:ext>
            </a:extLst>
          </p:cNvPr>
          <p:cNvSpPr txBox="1"/>
          <p:nvPr/>
        </p:nvSpPr>
        <p:spPr>
          <a:xfrm>
            <a:off x="-61380" y="6606059"/>
            <a:ext cx="599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https://www.slideshare.net/torstenseemann/visualizing-the-pan-genome-australian-society-for-microbiology-tue-8-jul-2014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27324-B5D0-4E81-BA38-18638049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97"/>
          <a:stretch/>
        </p:blipFill>
        <p:spPr>
          <a:xfrm>
            <a:off x="6229640" y="1312458"/>
            <a:ext cx="2435281" cy="27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7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0601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Garamond" panose="02020404030301010803" pitchFamily="18" charset="0"/>
              </a:rPr>
              <a:t>M. </a:t>
            </a:r>
            <a:r>
              <a:rPr lang="en-US" sz="3600" i="1" dirty="0" err="1">
                <a:latin typeface="Garamond" panose="02020404030301010803" pitchFamily="18" charset="0"/>
              </a:rPr>
              <a:t>bovis</a:t>
            </a:r>
            <a:r>
              <a:rPr lang="en-US" sz="3600" i="1" dirty="0">
                <a:latin typeface="Garamond" panose="02020404030301010803" pitchFamily="18" charset="0"/>
              </a:rPr>
              <a:t> </a:t>
            </a:r>
            <a:r>
              <a:rPr lang="en-US" sz="3600" dirty="0">
                <a:latin typeface="Garamond" panose="02020404030301010803" pitchFamily="18" charset="0"/>
              </a:rPr>
              <a:t>transmission knowledge gaps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2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How can the inclusion of the core genome and accessory genome elevate current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transmission analyses?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What external factors influence geographic transmission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Can a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 be utilized to understand host specific evolutionary signatures that are precursory to reservoir formation?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4DE2-14EB-4402-A420-D6743570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50C10-0603-447E-AD28-4933E90BF149}"/>
              </a:ext>
            </a:extLst>
          </p:cNvPr>
          <p:cNvSpPr txBox="1"/>
          <p:nvPr/>
        </p:nvSpPr>
        <p:spPr>
          <a:xfrm>
            <a:off x="-61380" y="6606059"/>
            <a:ext cx="599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https://www.slideshare.net/torstenseemann/visualizing-the-pan-genome-australian-society-for-microbiology-tue-8-jul-2014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3A63B-290D-4E35-AD1D-86A87FDED4B5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17308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– Develop a platform for the analysis, storage, and access of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data</a:t>
            </a:r>
          </a:p>
          <a:p>
            <a:r>
              <a:rPr lang="en-US" dirty="0">
                <a:latin typeface="Garamond" panose="02020404030301010803" pitchFamily="18" charset="0"/>
              </a:rPr>
              <a:t>Aim 2 - Determine environmental, ecological, and geographic factors that contribute to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evolution and global spread. </a:t>
            </a:r>
          </a:p>
          <a:p>
            <a:r>
              <a:rPr lang="en-US" dirty="0">
                <a:latin typeface="Garamond" panose="02020404030301010803" pitchFamily="18" charset="0"/>
              </a:rPr>
              <a:t>Aim 3 - Use host associated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genomic data to find genomic signatures suggesting host adaptation.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33F5D-1B5D-C44E-8A86-0F014136467C}"/>
              </a:ext>
            </a:extLst>
          </p:cNvPr>
          <p:cNvSpPr/>
          <p:nvPr/>
        </p:nvSpPr>
        <p:spPr>
          <a:xfrm>
            <a:off x="0" y="0"/>
            <a:ext cx="2768138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FC72-76CA-4AA3-ACCE-9FC7E47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1878</Words>
  <Application>Microsoft Office PowerPoint</Application>
  <PresentationFormat>Widescreen</PresentationFormat>
  <Paragraphs>315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  <vt:lpstr>Mycobacterium bovis – Quick Facts</vt:lpstr>
      <vt:lpstr>Consistent M. bovis transmission at wildlife-livestock interface</vt:lpstr>
      <vt:lpstr>Genotyping M. bovis as a tool to track transmission</vt:lpstr>
      <vt:lpstr>Phylodynamic framework to unravel factors affecting transmission</vt:lpstr>
      <vt:lpstr>Pangenome framework for bTB analysis</vt:lpstr>
      <vt:lpstr>M. bovis transmission knowledge gaps</vt:lpstr>
      <vt:lpstr>Specific Aims</vt:lpstr>
      <vt:lpstr>Question 1</vt:lpstr>
      <vt:lpstr>Specific Aims</vt:lpstr>
      <vt:lpstr>Reference guided M. bovis pipeline vSNP</vt:lpstr>
      <vt:lpstr>Sub-questions (Aim 1)</vt:lpstr>
      <vt:lpstr>Methods</vt:lpstr>
      <vt:lpstr>Sub-questions (Aim 1)</vt:lpstr>
      <vt:lpstr>Question 2</vt:lpstr>
      <vt:lpstr>Specific Aims</vt:lpstr>
      <vt:lpstr>Question 3</vt:lpstr>
      <vt:lpstr>Specific Aims</vt:lpstr>
      <vt:lpstr>M. bovis spillback leads to economic burden</vt:lpstr>
      <vt:lpstr>Whole Genome Sequencing for bTB surveillance</vt:lpstr>
      <vt:lpstr>Whole Genome Sequencing for bTB surveillance</vt:lpstr>
      <vt:lpstr>What genomic changes facilitate maintenance transmission?</vt:lpstr>
      <vt:lpstr>What factors contribute to spillover of M. bovis?</vt:lpstr>
      <vt:lpstr>What factors contribute to spillover of M. bovis?</vt:lpstr>
      <vt:lpstr>Preliminary Analysis Data</vt:lpstr>
      <vt:lpstr>M. bovis Pangenomic Framework</vt:lpstr>
      <vt:lpstr>Regional clustering of accessory genome</vt:lpstr>
      <vt:lpstr>Regional clustering of core genomes</vt:lpstr>
      <vt:lpstr>Multi-host clustering of accessory genome</vt:lpstr>
      <vt:lpstr>Multi-host clustering of core genomes</vt:lpstr>
      <vt:lpstr>Limited regions of homologous recombination</vt:lpstr>
      <vt:lpstr>Conflicting signal from United Kingdom isolates</vt:lpstr>
      <vt:lpstr>Preliminary Result discussion</vt:lpstr>
      <vt:lpstr>Aim 1 </vt:lpstr>
      <vt:lpstr>Aim 2</vt:lpstr>
      <vt:lpstr>Aim 3 </vt:lpstr>
      <vt:lpstr>Timeline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Noah Legall</dc:creator>
  <cp:lastModifiedBy>Noah Legall</cp:lastModifiedBy>
  <cp:revision>31</cp:revision>
  <dcterms:created xsi:type="dcterms:W3CDTF">2021-01-07T13:43:24Z</dcterms:created>
  <dcterms:modified xsi:type="dcterms:W3CDTF">2021-01-08T18:31:15Z</dcterms:modified>
</cp:coreProperties>
</file>