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2" r:id="rId7"/>
    <p:sldId id="279" r:id="rId8"/>
    <p:sldId id="263" r:id="rId9"/>
    <p:sldId id="280" r:id="rId10"/>
    <p:sldId id="281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0"/>
    <p:restoredTop sz="94640"/>
  </p:normalViewPr>
  <p:slideViewPr>
    <p:cSldViewPr snapToGrid="0" snapToObjects="1">
      <p:cViewPr>
        <p:scale>
          <a:sx n="100" d="100"/>
          <a:sy n="100" d="100"/>
        </p:scale>
        <p:origin x="4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3A63-AA65-C143-8B41-4ADD89165017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5829-B748-CE43-8578-FBDECE7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Mycobacterium </a:t>
            </a:r>
            <a:r>
              <a:rPr lang="en-US" dirty="0" err="1"/>
              <a:t>bovis</a:t>
            </a:r>
            <a:r>
              <a:rPr lang="en-US" dirty="0"/>
              <a:t> picture: https://</a:t>
            </a:r>
            <a:r>
              <a:rPr lang="en-US" dirty="0" err="1"/>
              <a:t>microbewiki.kenyon.edu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Mycobacterium_bovis</a:t>
            </a:r>
            <a:endParaRPr lang="en-US" dirty="0"/>
          </a:p>
          <a:p>
            <a:r>
              <a:rPr lang="en-US" dirty="0"/>
              <a:t>Cow picture: https://</a:t>
            </a:r>
            <a:r>
              <a:rPr lang="en-US" dirty="0" err="1"/>
              <a:t>www.barfblog.com</a:t>
            </a:r>
            <a:r>
              <a:rPr lang="en-US" dirty="0"/>
              <a:t>/2016/06/</a:t>
            </a:r>
            <a:r>
              <a:rPr lang="en-US" dirty="0" err="1"/>
              <a:t>nz</a:t>
            </a:r>
            <a:r>
              <a:rPr lang="en-US" dirty="0"/>
              <a:t>-tb-testing-important-for-food-safety/</a:t>
            </a:r>
          </a:p>
          <a:p>
            <a:r>
              <a:rPr lang="en-US" dirty="0"/>
              <a:t>Lesion picture: https://</a:t>
            </a:r>
            <a:r>
              <a:rPr lang="en-US" dirty="0" err="1"/>
              <a:t>www.vetstream.com</a:t>
            </a:r>
            <a:r>
              <a:rPr lang="en-US" dirty="0"/>
              <a:t>/treat/</a:t>
            </a:r>
            <a:r>
              <a:rPr lang="en-US" dirty="0" err="1"/>
              <a:t>bovis</a:t>
            </a:r>
            <a:r>
              <a:rPr lang="en-US" dirty="0"/>
              <a:t>/farmer-factsheets/tuberculosis</a:t>
            </a:r>
          </a:p>
          <a:p>
            <a:r>
              <a:rPr lang="en-US" dirty="0"/>
              <a:t>Phylogeny: Anchor-Based Whole Genome Phylogeny (ABWGP): A Tool for Inferring Evolutionary Relationship among Closely Related </a:t>
            </a:r>
            <a:r>
              <a:rPr lang="en-US" dirty="0" err="1"/>
              <a:t>Microorganims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95829-B748-CE43-8578-FBDECE7D4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1.jpeg"/><Relationship Id="rId7" Type="http://schemas.microsoft.com/office/2007/relationships/hdphoto" Target="../media/hdphoto8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Can analysis of the genomic variability of </a:t>
            </a:r>
            <a:r>
              <a:rPr lang="en-US" b="1" i="1" dirty="0">
                <a:latin typeface="Garamond" panose="02020404030301010803" pitchFamily="18" charset="0"/>
              </a:rPr>
              <a:t>M. </a:t>
            </a:r>
            <a:r>
              <a:rPr lang="en-US" b="1" i="1" dirty="0" err="1">
                <a:latin typeface="Garamond" panose="02020404030301010803" pitchFamily="18" charset="0"/>
              </a:rPr>
              <a:t>bovis</a:t>
            </a:r>
            <a:r>
              <a:rPr lang="en-US" b="1" dirty="0">
                <a:latin typeface="Garamond" panose="02020404030301010803" pitchFamily="18" charset="0"/>
              </a:rPr>
              <a:t> isolates elucidate what factors across the molecular, population, and community scale affect spillover transmission?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5604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9568D-9E16-1E40-A928-61EB4F661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3D0A-5936-D947-8817-5A067DF36707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PCA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Phylogenetic Tree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Homologous Recombination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46846-E368-4C4E-B9FC-2B9FF8CCF18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Selection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1902-F55F-0842-96A2-A598BE1467FE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Result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E0389-FC9F-3548-AB2C-3B40BA3D8AE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417657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94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Develop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WGS genotyping pipeline for continual pathogen surveillance.</a:t>
            </a:r>
          </a:p>
          <a:p>
            <a:r>
              <a:rPr lang="en-US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Growing amount of literature that develop methods for analyzing pangenome data and using statistics to relate to host status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Anti-microbial Resistance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Range</a:t>
            </a:r>
          </a:p>
          <a:p>
            <a:r>
              <a:rPr lang="en-US" dirty="0">
                <a:latin typeface="Garamond" panose="02020404030301010803" pitchFamily="18" charset="0"/>
              </a:rPr>
              <a:t>My preliminary results suggest the accessory genome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in terms of gene presence &amp; absence,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distinct based on geographic region and perhaps species (UK badgers &amp; cattle).</a:t>
            </a:r>
          </a:p>
          <a:p>
            <a:r>
              <a:rPr lang="en-US" dirty="0">
                <a:latin typeface="Garamond" panose="02020404030301010803" pitchFamily="18" charset="0"/>
              </a:rPr>
              <a:t>Assess gene frequencies for key maintenance host/ geographic region genes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Mutual Information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Chi-squared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ANOVA F-test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Support Vector Machine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Random Forest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6B22-67F6-FA49-947B-D70BE9DC47DF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5FED-E27E-DA46-BDD2-FDCD3C2F435E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5735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Research Question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Results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pic>
        <p:nvPicPr>
          <p:cNvPr id="1026" name="Picture 2" descr="brown, cow, staring, sideways, horns, milk cow, beef, allgäu brown, allgäu,  livestock | Pxfuel">
            <a:extLst>
              <a:ext uri="{FF2B5EF4-FFF2-40B4-BE49-F238E27FC236}">
                <a16:creationId xmlns:a16="http://schemas.microsoft.com/office/drawing/2014/main" id="{3FD848ED-0837-2142-87DE-88E2B9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85" y="0"/>
            <a:ext cx="76948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634D3-C81E-244B-BF6C-0179E9D9221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www.pxfuel.com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en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/free-photo-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euqgf</a:t>
            </a:r>
            <a:endParaRPr lang="en-US" i="1" dirty="0">
              <a:solidFill>
                <a:srgbClr val="C0C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WGS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isolates will soon be a preferred way of characterizing isolates and surveilling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Opportunity to improve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software benchmarking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Hidden Markov Model Alignment support (quicker reference based alignment)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pipeline management software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Automatic integration w/ </a:t>
            </a:r>
            <a:r>
              <a:rPr lang="en-US" dirty="0" err="1">
                <a:latin typeface="Garamond" panose="02020404030301010803" pitchFamily="18" charset="0"/>
              </a:rPr>
              <a:t>NextStrain</a:t>
            </a:r>
            <a:r>
              <a:rPr lang="en-US" dirty="0">
                <a:latin typeface="Garamond" panose="02020404030301010803" pitchFamily="18" charset="0"/>
              </a:rPr>
              <a:t> open source website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 this pipeline and make it available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research community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F403F-2A50-1342-92B9-79151067BC7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0DE00-CE02-4845-91E4-D05035750B10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2 - Develop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dirty="0">
                <a:latin typeface="Garamond" panose="02020404030301010803" pitchFamily="18" charset="0"/>
              </a:rPr>
              <a:t> WGS genotyping pipeline for continual pathogen surveillance.</a:t>
            </a:r>
          </a:p>
        </p:txBody>
      </p:sp>
    </p:spTree>
    <p:extLst>
      <p:ext uri="{BB962C8B-B14F-4D97-AF65-F5344CB8AC3E}">
        <p14:creationId xmlns:p14="http://schemas.microsoft.com/office/powerpoint/2010/main" val="215264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defined as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useful for outbreak investigation.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Transition rates between different states (Host jumps, geographic diffusion).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anthropogenic factors to see what influences these transitions.</a:t>
            </a:r>
          </a:p>
          <a:p>
            <a:r>
              <a:rPr lang="en-US" dirty="0">
                <a:latin typeface="Garamond" panose="02020404030301010803" pitchFamily="18" charset="0"/>
              </a:rPr>
              <a:t>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multiple studies employ </a:t>
            </a:r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, but literature review shows no study has investigated how these factors influence transmission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ecological data based on temporal, spatial parameters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sequence data compiled from Aim 2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Utilize a generalized linear model approach to insinuate which factors contribute to transmission between regions.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0E640-CF92-0B42-8FF5-13C514D7D4D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85667-44ED-724A-B2A3-FB7A4951F8CA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339176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Timeline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07B6C-59FC-9049-B93D-1162CF3B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2634"/>
              </p:ext>
            </p:extLst>
          </p:nvPr>
        </p:nvGraphicFramePr>
        <p:xfrm>
          <a:off x="2193032" y="2760287"/>
          <a:ext cx="78059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4">
                  <a:extLst>
                    <a:ext uri="{9D8B030D-6E8A-4147-A177-3AD203B41FA5}">
                      <a16:colId xmlns:a16="http://schemas.microsoft.com/office/drawing/2014/main" val="3186212194"/>
                    </a:ext>
                  </a:extLst>
                </a:gridCol>
                <a:gridCol w="1261194">
                  <a:extLst>
                    <a:ext uri="{9D8B030D-6E8A-4147-A177-3AD203B41FA5}">
                      <a16:colId xmlns:a16="http://schemas.microsoft.com/office/drawing/2014/main" val="3824231344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1742273505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81129113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978632349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485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 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77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2A711-9192-BC4E-9D3B-0A2C464B80B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and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Contracted through multiple avenues, mainly inhalation of aerosols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Animal adapted, limited human – human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  <a:r>
              <a:rPr lang="en-US" dirty="0">
                <a:latin typeface="Garamond" panose="02020404030301010803" pitchFamily="18" charset="0"/>
              </a:rPr>
              <a:t>complex (MTBC) species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78C19-7C8C-5A45-9C26-A5D2AC84312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NZ: Tb testing important for food safety | barfblog">
            <a:extLst>
              <a:ext uri="{FF2B5EF4-FFF2-40B4-BE49-F238E27FC236}">
                <a16:creationId xmlns:a16="http://schemas.microsoft.com/office/drawing/2014/main" id="{D23CA363-8363-E74B-9A3D-42B2010B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47" y="1690688"/>
            <a:ext cx="2898855" cy="21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berculosis (Farmer Factsheet) from Vetstream | Definitive Veterinary  Intelligence">
            <a:extLst>
              <a:ext uri="{FF2B5EF4-FFF2-40B4-BE49-F238E27FC236}">
                <a16:creationId xmlns:a16="http://schemas.microsoft.com/office/drawing/2014/main" id="{DDE43F17-D1DC-404D-9002-68FF79BE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4142158"/>
            <a:ext cx="2903389" cy="21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cobacterium bovis - microbewiki">
            <a:extLst>
              <a:ext uri="{FF2B5EF4-FFF2-40B4-BE49-F238E27FC236}">
                <a16:creationId xmlns:a16="http://schemas.microsoft.com/office/drawing/2014/main" id="{08D9C062-4017-6C48-B14E-E165BD74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1664328"/>
            <a:ext cx="2939196" cy="21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ylogenetic tree of Mycobacterium based on 16S rRNA.... | Download  Scientific Diagram">
            <a:extLst>
              <a:ext uri="{FF2B5EF4-FFF2-40B4-BE49-F238E27FC236}">
                <a16:creationId xmlns:a16="http://schemas.microsoft.com/office/drawing/2014/main" id="{5170CF61-1808-0F47-B20F-D24F9AD5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9" b="67022"/>
          <a:stretch/>
        </p:blipFill>
        <p:spPr bwMode="auto">
          <a:xfrm>
            <a:off x="9214368" y="4186165"/>
            <a:ext cx="2788334" cy="21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Implicated as a bacterial pathogen that exists on the </a:t>
            </a:r>
            <a:r>
              <a:rPr lang="en-US" b="1" dirty="0">
                <a:latin typeface="Garamond" panose="02020404030301010803" pitchFamily="18" charset="0"/>
              </a:rPr>
              <a:t>wildlife-livestock interface.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Spillover into wildlife population from infected cattle.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Creation of maintenance population in the wildlife.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Finally, spillback into the economically valuable livestock population.</a:t>
            </a:r>
          </a:p>
          <a:p>
            <a:pPr marL="914400" lvl="2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A2A0D66C-BF8F-F04C-B4FE-2B6E1E377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83377" y="1327467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81BEEDC-8BAE-0447-8AAF-ADD44462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5874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CA6276A3-3888-7744-9193-87A83EEB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0800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76838" y="142001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78299" y="1394739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97092" y="200210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53442" y="20088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20540C4-5BCF-494D-8CC2-A30A277EE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11333" y="2863502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E4252C6-9E43-1F4E-BC27-6B4BF4CB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38670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441575B9-8599-3E4A-A8B1-6C43CFC1F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43596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dger head logo Royalty Free Vector Image - VectorStock">
            <a:extLst>
              <a:ext uri="{FF2B5EF4-FFF2-40B4-BE49-F238E27FC236}">
                <a16:creationId xmlns:a16="http://schemas.microsoft.com/office/drawing/2014/main" id="{34DC05F2-CCA1-8B41-913A-2FCF085D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04794" y="295604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adger head logo Royalty Free Vector Image - VectorStock">
            <a:extLst>
              <a:ext uri="{FF2B5EF4-FFF2-40B4-BE49-F238E27FC236}">
                <a16:creationId xmlns:a16="http://schemas.microsoft.com/office/drawing/2014/main" id="{2AF0F501-E402-DB4D-A992-84A4F74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06255" y="29307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7AC5C09-BE1E-6E44-A4A7-41364B56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25048" y="353813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dger head logo Royalty Free Vector Image - VectorStock">
            <a:extLst>
              <a:ext uri="{FF2B5EF4-FFF2-40B4-BE49-F238E27FC236}">
                <a16:creationId xmlns:a16="http://schemas.microsoft.com/office/drawing/2014/main" id="{DEA84A87-A2E5-E04F-B4B7-C304B0951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281398" y="354489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DDDEB25-1D97-8246-9700-50F8336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001837" y="4479563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0C8FAE0-4200-2842-8825-C2BB3B8B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7720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B5C7E338-E0F7-C54A-8493-AF6FFD93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2646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081ABD-4E9B-3649-A4AD-A6D7C11AC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95298" y="457210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ger head logo Royalty Free Vector Image - VectorStock">
            <a:extLst>
              <a:ext uri="{FF2B5EF4-FFF2-40B4-BE49-F238E27FC236}">
                <a16:creationId xmlns:a16="http://schemas.microsoft.com/office/drawing/2014/main" id="{2D0993B2-0921-EC4E-8031-007A927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96759" y="4546835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Badger head logo Royalty Free Vector Image - VectorStock">
            <a:extLst>
              <a:ext uri="{FF2B5EF4-FFF2-40B4-BE49-F238E27FC236}">
                <a16:creationId xmlns:a16="http://schemas.microsoft.com/office/drawing/2014/main" id="{069C01BA-E643-F945-A710-57E7F507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715552" y="515419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9E793A7-589B-1340-851D-AB857D6B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71902" y="516095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A9843-6B9B-C245-B617-A7EF2008A2C3}"/>
              </a:ext>
            </a:extLst>
          </p:cNvPr>
          <p:cNvCxnSpPr/>
          <p:nvPr/>
        </p:nvCxnSpPr>
        <p:spPr>
          <a:xfrm>
            <a:off x="6301047" y="2693324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05B90-842C-5545-9E75-E24A54337C3C}"/>
              </a:ext>
            </a:extLst>
          </p:cNvPr>
          <p:cNvCxnSpPr/>
          <p:nvPr/>
        </p:nvCxnSpPr>
        <p:spPr>
          <a:xfrm>
            <a:off x="6301047" y="4342015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78196-4F44-F843-A5B8-91795E736F0C}"/>
              </a:ext>
            </a:extLst>
          </p:cNvPr>
          <p:cNvCxnSpPr/>
          <p:nvPr/>
        </p:nvCxnSpPr>
        <p:spPr>
          <a:xfrm flipH="1">
            <a:off x="8432800" y="2055813"/>
            <a:ext cx="934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91B35D-C487-4245-93CB-7805EF58B410}"/>
              </a:ext>
            </a:extLst>
          </p:cNvPr>
          <p:cNvCxnSpPr>
            <a:cxnSpLocks/>
          </p:cNvCxnSpPr>
          <p:nvPr/>
        </p:nvCxnSpPr>
        <p:spPr>
          <a:xfrm>
            <a:off x="8364357" y="5213898"/>
            <a:ext cx="10031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Maintenance populations</a:t>
            </a:r>
            <a:r>
              <a:rPr lang="en-US" dirty="0">
                <a:latin typeface="Garamond" panose="02020404030301010803" pitchFamily="18" charset="0"/>
              </a:rPr>
              <a:t>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Dead-End hosts</a:t>
            </a:r>
            <a:r>
              <a:rPr lang="en-US" dirty="0">
                <a:latin typeface="Garamond" panose="02020404030301010803" pitchFamily="18" charset="0"/>
              </a:rPr>
              <a:t>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139639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2230976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221566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301125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Badger head logo Royalty Free Vector Image - VectorStock">
            <a:extLst>
              <a:ext uri="{FF2B5EF4-FFF2-40B4-BE49-F238E27FC236}">
                <a16:creationId xmlns:a16="http://schemas.microsoft.com/office/drawing/2014/main" id="{6C216C24-493B-1444-8F69-4CFE76B7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3056B6-5487-9C4F-B52A-CF1C975D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adger head logo Royalty Free Vector Image - VectorStock">
            <a:extLst>
              <a:ext uri="{FF2B5EF4-FFF2-40B4-BE49-F238E27FC236}">
                <a16:creationId xmlns:a16="http://schemas.microsoft.com/office/drawing/2014/main" id="{4FD18C33-D212-5A40-A643-5E305BCB1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Badger head logo Royalty Free Vector Image - VectorStock">
            <a:extLst>
              <a:ext uri="{FF2B5EF4-FFF2-40B4-BE49-F238E27FC236}">
                <a16:creationId xmlns:a16="http://schemas.microsoft.com/office/drawing/2014/main" id="{3622E3E6-A88C-8749-A3C1-8FF0FF7D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394659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3B2EDB1-64E0-ED4D-8B2B-B36AD25BF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47811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adger head logo Royalty Free Vector Image - VectorStock">
            <a:extLst>
              <a:ext uri="{FF2B5EF4-FFF2-40B4-BE49-F238E27FC236}">
                <a16:creationId xmlns:a16="http://schemas.microsoft.com/office/drawing/2014/main" id="{8A95C79D-DC13-8B49-BB9B-8302B93B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4765863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dger head logo Royalty Free Vector Image - VectorStock">
            <a:extLst>
              <a:ext uri="{FF2B5EF4-FFF2-40B4-BE49-F238E27FC236}">
                <a16:creationId xmlns:a16="http://schemas.microsoft.com/office/drawing/2014/main" id="{4368176E-6985-8948-9829-E105B17BA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55614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adger head logo Royalty Free Vector Image - VectorStock">
            <a:extLst>
              <a:ext uri="{FF2B5EF4-FFF2-40B4-BE49-F238E27FC236}">
                <a16:creationId xmlns:a16="http://schemas.microsoft.com/office/drawing/2014/main" id="{89242DD5-D950-F547-9A11-2A0B80BAA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dger head logo Royalty Free Vector Image - VectorStock">
            <a:extLst>
              <a:ext uri="{FF2B5EF4-FFF2-40B4-BE49-F238E27FC236}">
                <a16:creationId xmlns:a16="http://schemas.microsoft.com/office/drawing/2014/main" id="{0B558128-66FD-EE48-AD94-176A6BD1A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Badger head logo Royalty Free Vector Image - VectorStock">
            <a:extLst>
              <a:ext uri="{FF2B5EF4-FFF2-40B4-BE49-F238E27FC236}">
                <a16:creationId xmlns:a16="http://schemas.microsoft.com/office/drawing/2014/main" id="{BCCE0258-945A-5C43-B5BC-051A57C1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49945-F897-3A4E-9CCE-0B9DD50852CA}"/>
              </a:ext>
            </a:extLst>
          </p:cNvPr>
          <p:cNvCxnSpPr/>
          <p:nvPr/>
        </p:nvCxnSpPr>
        <p:spPr>
          <a:xfrm>
            <a:off x="6505843" y="3832168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D4D49-A7C0-A94E-BFDA-D38CC64A9151}"/>
              </a:ext>
            </a:extLst>
          </p:cNvPr>
          <p:cNvCxnSpPr>
            <a:cxnSpLocks/>
          </p:cNvCxnSpPr>
          <p:nvPr/>
        </p:nvCxnSpPr>
        <p:spPr>
          <a:xfrm flipH="1">
            <a:off x="8554233" y="1829661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F0F905-EA51-B34C-BC32-B824FD42A1BC}"/>
              </a:ext>
            </a:extLst>
          </p:cNvPr>
          <p:cNvCxnSpPr>
            <a:cxnSpLocks/>
          </p:cNvCxnSpPr>
          <p:nvPr/>
        </p:nvCxnSpPr>
        <p:spPr>
          <a:xfrm flipH="1">
            <a:off x="7995579" y="2718607"/>
            <a:ext cx="173813" cy="242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C60472-57EA-FB4B-8B46-80A734C6D2F1}"/>
              </a:ext>
            </a:extLst>
          </p:cNvPr>
          <p:cNvCxnSpPr>
            <a:cxnSpLocks/>
          </p:cNvCxnSpPr>
          <p:nvPr/>
        </p:nvCxnSpPr>
        <p:spPr>
          <a:xfrm>
            <a:off x="9537183" y="1799353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5474A2-D0AD-284E-91E4-00CF56009D35}"/>
              </a:ext>
            </a:extLst>
          </p:cNvPr>
          <p:cNvCxnSpPr>
            <a:cxnSpLocks/>
          </p:cNvCxnSpPr>
          <p:nvPr/>
        </p:nvCxnSpPr>
        <p:spPr>
          <a:xfrm>
            <a:off x="10284828" y="2754718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8165BD-29DA-B142-9226-EB21E9DC642F}"/>
              </a:ext>
            </a:extLst>
          </p:cNvPr>
          <p:cNvCxnSpPr>
            <a:cxnSpLocks/>
          </p:cNvCxnSpPr>
          <p:nvPr/>
        </p:nvCxnSpPr>
        <p:spPr>
          <a:xfrm>
            <a:off x="8645754" y="2693856"/>
            <a:ext cx="200394" cy="26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1F2A5E-F0B8-944B-B92F-70D66FD7057B}"/>
              </a:ext>
            </a:extLst>
          </p:cNvPr>
          <p:cNvCxnSpPr>
            <a:cxnSpLocks/>
          </p:cNvCxnSpPr>
          <p:nvPr/>
        </p:nvCxnSpPr>
        <p:spPr>
          <a:xfrm>
            <a:off x="9547517" y="4402280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6" name="Picture 6" descr="Badger head logo Royalty Free Vector Image - VectorStock">
            <a:extLst>
              <a:ext uri="{FF2B5EF4-FFF2-40B4-BE49-F238E27FC236}">
                <a16:creationId xmlns:a16="http://schemas.microsoft.com/office/drawing/2014/main" id="{B44FE131-CFE4-F742-A9CD-0D69BC323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801075" y="239152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250874E-4591-E746-B13B-9A16A018F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273572" y="314597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70EE04C-DFCA-9440-BA4D-0C0C0479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975324" y="432435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3D43-07B0-F345-B81A-2ED5C3FBFFE1}"/>
              </a:ext>
            </a:extLst>
          </p:cNvPr>
          <p:cNvCxnSpPr>
            <a:cxnSpLocks/>
          </p:cNvCxnSpPr>
          <p:nvPr/>
        </p:nvCxnSpPr>
        <p:spPr>
          <a:xfrm flipH="1">
            <a:off x="8520549" y="2798653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18216A-7F10-A342-8648-1C1D4179FD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646388" y="3700882"/>
            <a:ext cx="661502" cy="1306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34213-B429-014B-86F5-342E19EF42B3}"/>
              </a:ext>
            </a:extLst>
          </p:cNvPr>
          <p:cNvCxnSpPr>
            <a:cxnSpLocks/>
          </p:cNvCxnSpPr>
          <p:nvPr/>
        </p:nvCxnSpPr>
        <p:spPr>
          <a:xfrm>
            <a:off x="9343448" y="2858363"/>
            <a:ext cx="193296" cy="694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77813-B070-8F4D-856B-561E26122258}"/>
              </a:ext>
            </a:extLst>
          </p:cNvPr>
          <p:cNvCxnSpPr>
            <a:cxnSpLocks/>
          </p:cNvCxnSpPr>
          <p:nvPr/>
        </p:nvCxnSpPr>
        <p:spPr>
          <a:xfrm>
            <a:off x="9914981" y="4081879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F23B-E2CA-8C4A-84B1-D270A1CD83A6}"/>
              </a:ext>
            </a:extLst>
          </p:cNvPr>
          <p:cNvCxnSpPr>
            <a:cxnSpLocks/>
          </p:cNvCxnSpPr>
          <p:nvPr/>
        </p:nvCxnSpPr>
        <p:spPr>
          <a:xfrm>
            <a:off x="8768483" y="3719684"/>
            <a:ext cx="113497" cy="297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</p:cNvCxnSpPr>
          <p:nvPr/>
        </p:nvCxnSpPr>
        <p:spPr>
          <a:xfrm>
            <a:off x="6907876" y="5352753"/>
            <a:ext cx="376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8AE97A-3553-1641-97B6-D348D1318B6F}"/>
              </a:ext>
            </a:extLst>
          </p:cNvPr>
          <p:cNvCxnSpPr>
            <a:cxnSpLocks/>
          </p:cNvCxnSpPr>
          <p:nvPr/>
        </p:nvCxnSpPr>
        <p:spPr>
          <a:xfrm>
            <a:off x="6907876" y="4670463"/>
            <a:ext cx="31185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49F75-AF25-DB40-8B14-936D789EDFA0}"/>
              </a:ext>
            </a:extLst>
          </p:cNvPr>
          <p:cNvSpPr txBox="1"/>
          <p:nvPr/>
        </p:nvSpPr>
        <p:spPr>
          <a:xfrm>
            <a:off x="6440160" y="448177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pic>
        <p:nvPicPr>
          <p:cNvPr id="58" name="Picture 6" descr="Badger head logo Royalty Free Vector Image - VectorStock">
            <a:extLst>
              <a:ext uri="{FF2B5EF4-FFF2-40B4-BE49-F238E27FC236}">
                <a16:creationId xmlns:a16="http://schemas.microsoft.com/office/drawing/2014/main" id="{04CFF342-3610-8C47-B8DE-340CDC6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39DB930-3746-7F41-A51B-2196305DF273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Infer a time rooted phylogenetic tree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Coalescent process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dger head logo Royalty Free Vector Image - VectorStock">
            <a:extLst>
              <a:ext uri="{FF2B5EF4-FFF2-40B4-BE49-F238E27FC236}">
                <a16:creationId xmlns:a16="http://schemas.microsoft.com/office/drawing/2014/main" id="{6E5C6E7C-9FA1-764A-A4A8-A820D470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16955" y="5312506"/>
            <a:ext cx="3685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0DD862-F26B-9F42-80E6-C6751B9AF3E4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2286E5-216C-2C4E-B9D2-51553E9F398C}"/>
              </a:ext>
            </a:extLst>
          </p:cNvPr>
          <p:cNvSpPr/>
          <p:nvPr/>
        </p:nvSpPr>
        <p:spPr>
          <a:xfrm>
            <a:off x="8762199" y="2603191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42883-10D8-F545-B44F-3C078FD02704}"/>
              </a:ext>
            </a:extLst>
          </p:cNvPr>
          <p:cNvSpPr/>
          <p:nvPr/>
        </p:nvSpPr>
        <p:spPr>
          <a:xfrm>
            <a:off x="8163571" y="3373552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98CD4D-8373-4A4D-BF0D-45A0E9991C9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238301" y="2685820"/>
            <a:ext cx="1" cy="6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8A93E7-566C-964F-8DB5-2AB84D08A40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238301" y="2682162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860A3-8420-764B-8FA9-4CC71E3E58E8}"/>
              </a:ext>
            </a:extLst>
          </p:cNvPr>
          <p:cNvCxnSpPr>
            <a:cxnSpLocks/>
          </p:cNvCxnSpPr>
          <p:nvPr/>
        </p:nvCxnSpPr>
        <p:spPr>
          <a:xfrm flipH="1" flipV="1">
            <a:off x="8911659" y="2682162"/>
            <a:ext cx="724844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C2453B-E1F5-8F46-80D1-FD857B6CA7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36504" y="2689563"/>
            <a:ext cx="0" cy="932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8EA34-34D7-A743-AFDE-FC1E54BFF66C}"/>
              </a:ext>
            </a:extLst>
          </p:cNvPr>
          <p:cNvCxnSpPr>
            <a:cxnSpLocks/>
          </p:cNvCxnSpPr>
          <p:nvPr/>
        </p:nvCxnSpPr>
        <p:spPr>
          <a:xfrm flipH="1">
            <a:off x="7639673" y="3456996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68F240-8752-214C-9088-F010A830BB05}"/>
              </a:ext>
            </a:extLst>
          </p:cNvPr>
          <p:cNvCxnSpPr>
            <a:cxnSpLocks/>
          </p:cNvCxnSpPr>
          <p:nvPr/>
        </p:nvCxnSpPr>
        <p:spPr>
          <a:xfrm flipH="1">
            <a:off x="8306079" y="3448864"/>
            <a:ext cx="582336" cy="4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C8884-9CF9-554B-8310-495AF0C34F16}"/>
              </a:ext>
            </a:extLst>
          </p:cNvPr>
          <p:cNvCxnSpPr>
            <a:cxnSpLocks/>
          </p:cNvCxnSpPr>
          <p:nvPr/>
        </p:nvCxnSpPr>
        <p:spPr>
          <a:xfrm flipH="1" flipV="1">
            <a:off x="8866702" y="3429000"/>
            <a:ext cx="7186" cy="609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4653C6-0C86-4F45-A54A-F443B02DD630}"/>
              </a:ext>
            </a:extLst>
          </p:cNvPr>
          <p:cNvCxnSpPr>
            <a:cxnSpLocks/>
          </p:cNvCxnSpPr>
          <p:nvPr/>
        </p:nvCxnSpPr>
        <p:spPr>
          <a:xfrm flipV="1">
            <a:off x="7636800" y="3437855"/>
            <a:ext cx="0" cy="1558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828388-C6CF-3C40-9AEA-E143944E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4" y="3014651"/>
            <a:ext cx="4352829" cy="2790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genomic changes facilitate maintenance transmission?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Genomic changes on the population level within a maintenance host population should accumulate.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180489" y="1905346"/>
            <a:ext cx="841975" cy="8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308121" y="1755962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>
            <a:extLst>
              <a:ext uri="{FF2B5EF4-FFF2-40B4-BE49-F238E27FC236}">
                <a16:creationId xmlns:a16="http://schemas.microsoft.com/office/drawing/2014/main" id="{9EA87A5C-255D-B844-ACD4-A970FA929550}"/>
              </a:ext>
            </a:extLst>
          </p:cNvPr>
          <p:cNvSpPr/>
          <p:nvPr/>
        </p:nvSpPr>
        <p:spPr>
          <a:xfrm rot="20084090">
            <a:off x="6319235" y="1811585"/>
            <a:ext cx="884309" cy="915352"/>
          </a:xfrm>
          <a:prstGeom prst="circularArrow">
            <a:avLst>
              <a:gd name="adj1" fmla="val 3541"/>
              <a:gd name="adj2" fmla="val 1142319"/>
              <a:gd name="adj3" fmla="val 20467303"/>
              <a:gd name="adj4" fmla="val 4137051"/>
              <a:gd name="adj5" fmla="val 76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EBDEB-BC8C-F745-B131-0A6A78B32F6C}"/>
              </a:ext>
            </a:extLst>
          </p:cNvPr>
          <p:cNvCxnSpPr/>
          <p:nvPr/>
        </p:nvCxnSpPr>
        <p:spPr>
          <a:xfrm>
            <a:off x="8119872" y="2176272"/>
            <a:ext cx="11882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E49F6-09C8-334C-997B-8A3A71123EE6}"/>
              </a:ext>
            </a:extLst>
          </p:cNvPr>
          <p:cNvCxnSpPr>
            <a:cxnSpLocks/>
          </p:cNvCxnSpPr>
          <p:nvPr/>
        </p:nvCxnSpPr>
        <p:spPr>
          <a:xfrm flipH="1">
            <a:off x="8092441" y="2478024"/>
            <a:ext cx="1215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DB6A754-0370-EB4A-A9CE-8A115BFEC362}"/>
              </a:ext>
            </a:extLst>
          </p:cNvPr>
          <p:cNvSpPr/>
          <p:nvPr/>
        </p:nvSpPr>
        <p:spPr>
          <a:xfrm>
            <a:off x="8829551" y="350023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AC2B6-2391-7C43-9CDE-51E2DED6300C}"/>
              </a:ext>
            </a:extLst>
          </p:cNvPr>
          <p:cNvSpPr/>
          <p:nvPr/>
        </p:nvSpPr>
        <p:spPr>
          <a:xfrm>
            <a:off x="8792386" y="358170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8AB66F-A75F-DB42-BC81-31816DF9EA4B}"/>
              </a:ext>
            </a:extLst>
          </p:cNvPr>
          <p:cNvSpPr/>
          <p:nvPr/>
        </p:nvSpPr>
        <p:spPr>
          <a:xfrm>
            <a:off x="9050510" y="367102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C39824-B683-C145-9411-C418DC64FF9B}"/>
              </a:ext>
            </a:extLst>
          </p:cNvPr>
          <p:cNvSpPr/>
          <p:nvPr/>
        </p:nvSpPr>
        <p:spPr>
          <a:xfrm>
            <a:off x="8888818" y="3770917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F6A02D-8885-784D-88FC-40AC8D17E3C8}"/>
              </a:ext>
            </a:extLst>
          </p:cNvPr>
          <p:cNvSpPr/>
          <p:nvPr/>
        </p:nvSpPr>
        <p:spPr>
          <a:xfrm>
            <a:off x="8526671" y="3839445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524154-B775-944C-A189-45F5AA72EED7}"/>
              </a:ext>
            </a:extLst>
          </p:cNvPr>
          <p:cNvSpPr/>
          <p:nvPr/>
        </p:nvSpPr>
        <p:spPr>
          <a:xfrm>
            <a:off x="8859184" y="3941213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35B6-A6F3-8E4E-BF67-617BE085F279}"/>
              </a:ext>
            </a:extLst>
          </p:cNvPr>
          <p:cNvSpPr/>
          <p:nvPr/>
        </p:nvSpPr>
        <p:spPr>
          <a:xfrm>
            <a:off x="9121576" y="4018473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38FC2-6A5B-C140-BCBC-968F8A498539}"/>
              </a:ext>
            </a:extLst>
          </p:cNvPr>
          <p:cNvSpPr/>
          <p:nvPr/>
        </p:nvSpPr>
        <p:spPr>
          <a:xfrm>
            <a:off x="8822019" y="410907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E8E6AF-6817-E443-8793-C76E5BD16FC1}"/>
              </a:ext>
            </a:extLst>
          </p:cNvPr>
          <p:cNvSpPr/>
          <p:nvPr/>
        </p:nvSpPr>
        <p:spPr>
          <a:xfrm>
            <a:off x="8613662" y="420066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04F771-65FC-7748-9C9A-BA77B47C8C0B}"/>
              </a:ext>
            </a:extLst>
          </p:cNvPr>
          <p:cNvSpPr/>
          <p:nvPr/>
        </p:nvSpPr>
        <p:spPr>
          <a:xfrm>
            <a:off x="8174887" y="4282934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240FA6-EC03-874F-B898-C8D4CBF560E5}"/>
              </a:ext>
            </a:extLst>
          </p:cNvPr>
          <p:cNvSpPr/>
          <p:nvPr/>
        </p:nvSpPr>
        <p:spPr>
          <a:xfrm>
            <a:off x="8804930" y="4374742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F089D2-AEF7-7547-8E51-98E3A670C90F}"/>
              </a:ext>
            </a:extLst>
          </p:cNvPr>
          <p:cNvSpPr/>
          <p:nvPr/>
        </p:nvSpPr>
        <p:spPr>
          <a:xfrm>
            <a:off x="8400902" y="445853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01DFC5-4D9E-3943-AD39-DA6C355EF08C}"/>
              </a:ext>
            </a:extLst>
          </p:cNvPr>
          <p:cNvSpPr/>
          <p:nvPr/>
        </p:nvSpPr>
        <p:spPr>
          <a:xfrm>
            <a:off x="10356738" y="4548195"/>
            <a:ext cx="72990" cy="50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C659DA-70CD-5745-BEC0-017C2D778928}"/>
              </a:ext>
            </a:extLst>
          </p:cNvPr>
          <p:cNvSpPr/>
          <p:nvPr/>
        </p:nvSpPr>
        <p:spPr>
          <a:xfrm flipV="1">
            <a:off x="10371321" y="464550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F6ECD-37CE-AA4A-A3DF-C9A532CDF026}"/>
              </a:ext>
            </a:extLst>
          </p:cNvPr>
          <p:cNvSpPr/>
          <p:nvPr/>
        </p:nvSpPr>
        <p:spPr>
          <a:xfrm flipV="1">
            <a:off x="10498867" y="4717821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EA5B8F-77E7-8F43-80A9-6758E3566D9A}"/>
              </a:ext>
            </a:extLst>
          </p:cNvPr>
          <p:cNvSpPr/>
          <p:nvPr/>
        </p:nvSpPr>
        <p:spPr>
          <a:xfrm flipV="1">
            <a:off x="10130567" y="489109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8C72AA-2C9D-2F4E-BED5-0312994C59BC}"/>
              </a:ext>
            </a:extLst>
          </p:cNvPr>
          <p:cNvSpPr/>
          <p:nvPr/>
        </p:nvSpPr>
        <p:spPr>
          <a:xfrm flipV="1">
            <a:off x="10563903" y="4811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C0D51A-C7B6-C44D-A2C6-C551E98DECF0}"/>
              </a:ext>
            </a:extLst>
          </p:cNvPr>
          <p:cNvSpPr/>
          <p:nvPr/>
        </p:nvSpPr>
        <p:spPr>
          <a:xfrm flipV="1">
            <a:off x="10023362" y="4986742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57B6A-B0C1-8C45-98A1-8FEE02E7E0DC}"/>
              </a:ext>
            </a:extLst>
          </p:cNvPr>
          <p:cNvSpPr/>
          <p:nvPr/>
        </p:nvSpPr>
        <p:spPr>
          <a:xfrm flipV="1">
            <a:off x="8262306" y="5069656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1CC6B-EB8F-8E49-A9FA-1D225133568D}"/>
              </a:ext>
            </a:extLst>
          </p:cNvPr>
          <p:cNvSpPr/>
          <p:nvPr/>
        </p:nvSpPr>
        <p:spPr>
          <a:xfrm flipV="1">
            <a:off x="8526671" y="5167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73930F-5D45-A64A-90B7-4D9944F3FB2A}"/>
              </a:ext>
            </a:extLst>
          </p:cNvPr>
          <p:cNvSpPr/>
          <p:nvPr/>
        </p:nvSpPr>
        <p:spPr>
          <a:xfrm flipV="1">
            <a:off x="7099758" y="5930537"/>
            <a:ext cx="161459" cy="16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DD4B7B-970D-394C-B899-6608B6262619}"/>
              </a:ext>
            </a:extLst>
          </p:cNvPr>
          <p:cNvSpPr/>
          <p:nvPr/>
        </p:nvSpPr>
        <p:spPr>
          <a:xfrm flipV="1">
            <a:off x="7099759" y="5638302"/>
            <a:ext cx="161459" cy="16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AF2C9-6DED-8049-B1C8-3571A7345F04}"/>
              </a:ext>
            </a:extLst>
          </p:cNvPr>
          <p:cNvSpPr txBox="1"/>
          <p:nvPr/>
        </p:nvSpPr>
        <p:spPr>
          <a:xfrm>
            <a:off x="7250065" y="5535283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Cattle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D89C9-3D27-0B4C-BEE8-2B4B7950EB91}"/>
              </a:ext>
            </a:extLst>
          </p:cNvPr>
          <p:cNvSpPr txBox="1"/>
          <p:nvPr/>
        </p:nvSpPr>
        <p:spPr>
          <a:xfrm>
            <a:off x="7262760" y="5829327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Badger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62316D6F-10A0-354F-89F7-9C539AD3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775767" y="2490491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521C51DF-EB73-0342-AE31-D69899C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35" y="4242556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Anthropogenic, agricultural, and ecological factors might influence transmission dynamics.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073793" y="4555631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23744" y="3407735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EF34E01B-D747-944E-B145-A651248BE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183594" y="1400497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D789C00-97A6-B048-82F7-C00B7C30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08915" y="3482663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1E8E10E4-8129-5C4E-95CE-125E4A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89" y="2508344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639E98-96E6-5846-A82E-350AB3894DC4}"/>
              </a:ext>
            </a:extLst>
          </p:cNvPr>
          <p:cNvSpPr/>
          <p:nvPr/>
        </p:nvSpPr>
        <p:spPr>
          <a:xfrm>
            <a:off x="5850576" y="3265169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05D021-0685-E445-95BD-DD022AD1E5DB}"/>
              </a:ext>
            </a:extLst>
          </p:cNvPr>
          <p:cNvSpPr/>
          <p:nvPr/>
        </p:nvSpPr>
        <p:spPr>
          <a:xfrm>
            <a:off x="7661566" y="1308172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E50BCC-2F42-A541-8269-356016788E44}"/>
              </a:ext>
            </a:extLst>
          </p:cNvPr>
          <p:cNvSpPr/>
          <p:nvPr/>
        </p:nvSpPr>
        <p:spPr>
          <a:xfrm>
            <a:off x="8838304" y="3429000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3D5C58C2-A7CC-1043-85C9-BCEDEDFF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8" y="4412653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C083AA97-780F-A14C-A057-0D31988B6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46016" y="4862708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1018</Words>
  <Application>Microsoft Macintosh PowerPoint</Application>
  <PresentationFormat>Widescreen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M. bovis spillback leads to economic burden</vt:lpstr>
      <vt:lpstr>M. bovis spillback leads to economic burden</vt:lpstr>
      <vt:lpstr>Whole Genome Sequencing for bTB surveillance</vt:lpstr>
      <vt:lpstr>Whole Genome Sequencing for bTB surveillance</vt:lpstr>
      <vt:lpstr>What genomic changes facilitate maintenance transmission?</vt:lpstr>
      <vt:lpstr>What factors contribute to spillover of M. bovis?</vt:lpstr>
      <vt:lpstr>What factors contribute to spillover of M. bovis?</vt:lpstr>
      <vt:lpstr>Preliminary Analysis Data</vt:lpstr>
      <vt:lpstr>M. bovis Pangenomic Framework</vt:lpstr>
      <vt:lpstr>PCA result</vt:lpstr>
      <vt:lpstr>Phylogenetic Tree Result</vt:lpstr>
      <vt:lpstr>Homologous Recombination Result</vt:lpstr>
      <vt:lpstr>Selection Result</vt:lpstr>
      <vt:lpstr>Preliminary Result discussion</vt:lpstr>
      <vt:lpstr>Specific Aims</vt:lpstr>
      <vt:lpstr>Aim 1 - </vt:lpstr>
      <vt:lpstr>Aim 2</vt:lpstr>
      <vt:lpstr>Aim 3 </vt:lpstr>
      <vt:lpstr>Timeline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Microsoft Office User</dc:creator>
  <cp:lastModifiedBy>Microsoft Office User</cp:lastModifiedBy>
  <cp:revision>47</cp:revision>
  <dcterms:created xsi:type="dcterms:W3CDTF">2021-01-04T18:54:22Z</dcterms:created>
  <dcterms:modified xsi:type="dcterms:W3CDTF">2021-01-06T20:36:28Z</dcterms:modified>
</cp:coreProperties>
</file>