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84" r:id="rId6"/>
    <p:sldId id="286" r:id="rId7"/>
    <p:sldId id="285" r:id="rId8"/>
    <p:sldId id="287" r:id="rId9"/>
    <p:sldId id="271" r:id="rId10"/>
    <p:sldId id="288" r:id="rId11"/>
    <p:sldId id="291" r:id="rId12"/>
    <p:sldId id="294" r:id="rId13"/>
    <p:sldId id="295" r:id="rId14"/>
    <p:sldId id="297" r:id="rId15"/>
    <p:sldId id="289" r:id="rId16"/>
    <p:sldId id="292" r:id="rId17"/>
    <p:sldId id="298" r:id="rId18"/>
    <p:sldId id="299" r:id="rId19"/>
    <p:sldId id="301" r:id="rId20"/>
    <p:sldId id="290" r:id="rId21"/>
    <p:sldId id="293" r:id="rId22"/>
    <p:sldId id="302" r:id="rId23"/>
    <p:sldId id="303" r:id="rId24"/>
    <p:sldId id="304" r:id="rId25"/>
    <p:sldId id="278" r:id="rId26"/>
    <p:sldId id="262" r:id="rId27"/>
    <p:sldId id="279" r:id="rId28"/>
    <p:sldId id="264" r:id="rId29"/>
    <p:sldId id="265" r:id="rId30"/>
    <p:sldId id="266" r:id="rId31"/>
    <p:sldId id="269" r:id="rId32"/>
    <p:sldId id="282" r:id="rId33"/>
    <p:sldId id="283" r:id="rId34"/>
    <p:sldId id="267" r:id="rId35"/>
    <p:sldId id="268" r:id="rId36"/>
    <p:sldId id="275" r:id="rId37"/>
    <p:sldId id="277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0"/>
    <p:restoredTop sz="94662"/>
  </p:normalViewPr>
  <p:slideViewPr>
    <p:cSldViewPr snapToGrid="0" snapToObjects="1">
      <p:cViewPr varScale="1">
        <p:scale>
          <a:sx n="153" d="100"/>
          <a:sy n="153" d="100"/>
        </p:scale>
        <p:origin x="5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BD3A63-AA65-C143-8B41-4ADD89165017}" type="datetimeFigureOut">
              <a:rPr lang="en-US" smtClean="0"/>
              <a:t>1/8/21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D95829-B748-CE43-8578-FBDECE7D4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387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Mycobacterium </a:t>
            </a:r>
            <a:r>
              <a:rPr lang="en-US" dirty="0" err="1"/>
              <a:t>bovis</a:t>
            </a:r>
            <a:r>
              <a:rPr lang="en-US" dirty="0"/>
              <a:t> picture: https://</a:t>
            </a:r>
            <a:r>
              <a:rPr lang="en-US" dirty="0" err="1"/>
              <a:t>microbewiki.kenyon.edu</a:t>
            </a:r>
            <a:r>
              <a:rPr lang="en-US" dirty="0"/>
              <a:t>/</a:t>
            </a:r>
            <a:r>
              <a:rPr lang="en-US" dirty="0" err="1"/>
              <a:t>index.php</a:t>
            </a:r>
            <a:r>
              <a:rPr lang="en-US" dirty="0"/>
              <a:t>/</a:t>
            </a:r>
            <a:r>
              <a:rPr lang="en-US" dirty="0" err="1"/>
              <a:t>Mycobacterium_bovis</a:t>
            </a:r>
            <a:endParaRPr lang="en-US" dirty="0"/>
          </a:p>
          <a:p>
            <a:r>
              <a:rPr lang="en-US" dirty="0"/>
              <a:t>Cow picture: https://</a:t>
            </a:r>
            <a:r>
              <a:rPr lang="en-US" dirty="0" err="1"/>
              <a:t>www.barfblog.com</a:t>
            </a:r>
            <a:r>
              <a:rPr lang="en-US" dirty="0"/>
              <a:t>/2016/06/</a:t>
            </a:r>
            <a:r>
              <a:rPr lang="en-US" dirty="0" err="1"/>
              <a:t>nz</a:t>
            </a:r>
            <a:r>
              <a:rPr lang="en-US" dirty="0"/>
              <a:t>-tb-testing-important-for-food-safety/</a:t>
            </a:r>
          </a:p>
          <a:p>
            <a:r>
              <a:rPr lang="en-US" dirty="0"/>
              <a:t>Lesion picture: https://</a:t>
            </a:r>
            <a:r>
              <a:rPr lang="en-US" dirty="0" err="1"/>
              <a:t>www.vetstream.com</a:t>
            </a:r>
            <a:r>
              <a:rPr lang="en-US" dirty="0"/>
              <a:t>/treat/</a:t>
            </a:r>
            <a:r>
              <a:rPr lang="en-US" dirty="0" err="1"/>
              <a:t>bovis</a:t>
            </a:r>
            <a:r>
              <a:rPr lang="en-US" dirty="0"/>
              <a:t>/farmer-factsheets/tuberculosis</a:t>
            </a:r>
          </a:p>
          <a:p>
            <a:r>
              <a:rPr lang="en-US" dirty="0"/>
              <a:t>Phylogeny: Anchor-Based Whole Genome Phylogeny (ABWGP): A Tool for Inferring Evolutionary Relationship among Closely Related </a:t>
            </a:r>
            <a:r>
              <a:rPr lang="en-US" dirty="0" err="1"/>
              <a:t>Microorganims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D95829-B748-CE43-8578-FBDECE7D4D1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977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E2491-8267-0648-9640-3388C8AC39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D0BE0D-A98F-C444-A4E4-8334067372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866FB-D001-4741-BFE4-DCFD48769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8A61B-3D51-4338-8E00-E49C908BCD08}" type="datetime1">
              <a:rPr lang="en-US" smtClean="0"/>
              <a:t>1/8/21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678B2-D83E-E74A-9920-75D0474A2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65CCE-D8F3-3947-B166-F3C3A24C5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F93E-BC9A-914B-B8AC-D14A91A40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175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651B4-B66F-4E40-8E7B-81F91BBC2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22018B-4CB2-6C41-94D0-F895CAC0C8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1C67E-D358-714E-AE7D-887389B4D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FC9B6-1F3A-4752-8EFE-579BA15F2445}" type="datetime1">
              <a:rPr lang="en-US" smtClean="0"/>
              <a:t>1/8/21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266A1-7406-D04E-9474-E04D82455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FDF5F5-15CB-2A41-A4DA-F69F4B3EE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F93E-BC9A-914B-B8AC-D14A91A40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92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17B357-00F5-2F46-B034-2688C3F603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D1681D-80D0-3A41-A54C-390648066E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65F626-E1E6-C643-9431-C2D78D71E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641B0-772B-4D9A-8C46-172ED38B52E0}" type="datetime1">
              <a:rPr lang="en-US" smtClean="0"/>
              <a:t>1/8/21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F87EAB-4C8B-FF48-868E-DACC6A0A6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A45E9-BC8C-364D-B1CC-3CD0220FE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F93E-BC9A-914B-B8AC-D14A91A40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008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2BFE5-03DA-714F-B735-F6214A2C2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89197-DA3E-E54E-A372-307491FB9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C0F1E-6102-C840-B81F-0D147FC36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E3D1E-99BE-492B-A764-BADC2ABF3A95}" type="datetime1">
              <a:rPr lang="en-US" smtClean="0"/>
              <a:t>1/8/21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22C29-31EB-0D4D-9C82-63BE5CFD1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7D3700-28E7-F94D-B504-A8D9F9F5B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F93E-BC9A-914B-B8AC-D14A91A40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622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4822A-EA2F-634E-9C0A-056FC9C89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01F512-3DA7-E44E-BB34-DD5B743EFD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2E712-F897-0645-8E15-C896FF6F3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63042-22F1-4077-A8C9-7246C13FB894}" type="datetime1">
              <a:rPr lang="en-US" smtClean="0"/>
              <a:t>1/8/21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1E7647-E01F-0646-81CC-264CB710C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58E20F-FA9B-484D-9E10-FBB91F102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F93E-BC9A-914B-B8AC-D14A91A40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692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ACA8C-2E33-354B-A090-729D19A75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96558-4E29-0E41-A51A-1E20395EE5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6115C6-13A0-F641-90D9-2DAAC330ED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FBAD73-F0C2-014C-91D8-CE7FDFE24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BC7D3-3C98-4DFB-A7EC-C609D3DE9380}" type="datetime1">
              <a:rPr lang="en-US" smtClean="0"/>
              <a:t>1/8/21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B00192-CD73-DC43-977E-94B08F64D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C51B9B-DCD5-F245-BE78-B1644AEF4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F93E-BC9A-914B-B8AC-D14A91A40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332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1664B-8BAC-6343-91AA-32FF0158D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1E5DDE-2E01-A646-8B1D-BDF50AEC06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32F3B3-776A-984F-9DCC-564B7422FC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F61BD9-B727-224D-AF84-CE6041710E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223719-4032-4849-9C30-5582100CE9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610537-F670-1C4F-863F-CBAA8857C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7B92-E3FF-4C26-82FD-451EC2CA5FE6}" type="datetime1">
              <a:rPr lang="en-US" smtClean="0"/>
              <a:t>1/8/21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FE6BE9-8BB8-B44A-80B1-963DEDF44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106ED2-04BD-6B49-932D-C2AF60A9A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F93E-BC9A-914B-B8AC-D14A91A40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659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C4AA6-2A84-F741-9778-6FBDA6C69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4AA552-9116-8444-AFCA-FD95A774F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B2FE1-6C49-44AE-AB1B-F054D11ADFE9}" type="datetime1">
              <a:rPr lang="en-US" smtClean="0"/>
              <a:t>1/8/21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CC3C81-8094-C44F-A755-08804F151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6033DB-8969-2D41-BFD8-7FFF94339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F93E-BC9A-914B-B8AC-D14A91A40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734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334288-8781-2A4A-B81D-5B987BFFC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72BAE-2FFD-4020-A4D2-27428B2E3E80}" type="datetime1">
              <a:rPr lang="en-US" smtClean="0"/>
              <a:t>1/8/21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248917-1421-FA4C-AA20-5BE8183AF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B94EB-8F0D-6F46-A81B-AEFB0C81A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F93E-BC9A-914B-B8AC-D14A91A40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176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CA5C0-C619-BB45-99AE-C63605883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90A34-D302-1045-B037-D5F688584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F93001-39DE-954C-B2FC-DAB39E7DE8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D0F8C6-5F60-7147-8B40-4E6B142F3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83B28-8BD1-4B66-9BB6-9D84071F5DE8}" type="datetime1">
              <a:rPr lang="en-US" smtClean="0"/>
              <a:t>1/8/21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F7A54A-2346-5445-B4CE-EB0E1AFBD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65BDFB-5DAF-B24A-A481-458478D9E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F93E-BC9A-914B-B8AC-D14A91A40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926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3A80D-2AA0-9843-9E92-3CD48B265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9C79CF-74B2-2445-9A74-D7BA9DE71D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54BB52-DAD3-994D-BDED-811E427D34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3EC806-4FD2-DB4F-8294-FFFAF12D8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A1BDA-66F1-42B6-8403-9F76C06EEE84}" type="datetime1">
              <a:rPr lang="en-US" smtClean="0"/>
              <a:t>1/8/21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C3D8DF-F746-804F-8F2A-D01B87038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F8C7BE-9157-8D44-9CA2-3E2130A84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F93E-BC9A-914B-B8AC-D14A91A40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022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3F5FDF-0523-6843-896E-B98B567CC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17C68A-D999-5948-9014-07FEE94A4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EC67FE-219C-F245-8AFE-83735D18F7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B3292-F474-40F1-9EAB-EA24A13C41FC}" type="datetime1">
              <a:rPr lang="en-US" smtClean="0"/>
              <a:t>1/8/21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90676-86CC-FD4E-B954-30043786FA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862F9-E573-D047-AFA2-2A840BFE8C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AF93E-BC9A-914B-B8AC-D14A91A40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220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3" Type="http://schemas.microsoft.com/office/2007/relationships/hdphoto" Target="../media/hdphoto1.wdp"/><Relationship Id="rId7" Type="http://schemas.microsoft.com/office/2007/relationships/hdphoto" Target="../media/hdphoto4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microsoft.com/office/2007/relationships/hdphoto" Target="../media/hdphoto3.wdp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8.wdp"/><Relationship Id="rId3" Type="http://schemas.openxmlformats.org/officeDocument/2006/relationships/image" Target="../media/image11.jpeg"/><Relationship Id="rId7" Type="http://schemas.microsoft.com/office/2007/relationships/hdphoto" Target="../media/hdphoto7.wdp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6.wdp"/><Relationship Id="rId11" Type="http://schemas.openxmlformats.org/officeDocument/2006/relationships/image" Target="../media/image14.jpeg"/><Relationship Id="rId5" Type="http://schemas.openxmlformats.org/officeDocument/2006/relationships/image" Target="../media/image7.png"/><Relationship Id="rId10" Type="http://schemas.openxmlformats.org/officeDocument/2006/relationships/image" Target="../media/image13.png"/><Relationship Id="rId4" Type="http://schemas.openxmlformats.org/officeDocument/2006/relationships/image" Target="../media/image8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958C4-CA02-B343-8A03-76CE1E810E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05416" y="-125670"/>
            <a:ext cx="9144000" cy="2387600"/>
          </a:xfrm>
        </p:spPr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Noah A. </a:t>
            </a:r>
            <a:r>
              <a:rPr lang="en-US" dirty="0" err="1">
                <a:latin typeface="Garamond" panose="02020404030301010803" pitchFamily="18" charset="0"/>
              </a:rPr>
              <a:t>Legall</a:t>
            </a:r>
            <a:br>
              <a:rPr lang="en-US" dirty="0">
                <a:latin typeface="Garamond" panose="02020404030301010803" pitchFamily="18" charset="0"/>
              </a:rPr>
            </a:br>
            <a:r>
              <a:rPr lang="en-US" dirty="0">
                <a:latin typeface="Garamond" panose="02020404030301010803" pitchFamily="18" charset="0"/>
              </a:rPr>
              <a:t>Committee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02039E-0F5D-B448-B57A-A0484CD46B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05416" y="2601119"/>
            <a:ext cx="9144000" cy="1655762"/>
          </a:xfrm>
        </p:spPr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January 12</a:t>
            </a:r>
            <a:r>
              <a:rPr lang="en-US" baseline="30000" dirty="0">
                <a:latin typeface="Garamond" panose="02020404030301010803" pitchFamily="18" charset="0"/>
              </a:rPr>
              <a:t>th</a:t>
            </a:r>
            <a:r>
              <a:rPr lang="en-US" dirty="0">
                <a:latin typeface="Garamond" panose="02020404030301010803" pitchFamily="18" charset="0"/>
              </a:rPr>
              <a:t>, 2021 </a:t>
            </a:r>
          </a:p>
          <a:p>
            <a:r>
              <a:rPr lang="en-US" dirty="0">
                <a:latin typeface="Garamond" panose="02020404030301010803" pitchFamily="18" charset="0"/>
              </a:rPr>
              <a:t>University of Georgia</a:t>
            </a:r>
          </a:p>
          <a:p>
            <a:r>
              <a:rPr lang="en-US" dirty="0">
                <a:latin typeface="Garamond" panose="02020404030301010803" pitchFamily="18" charset="0"/>
              </a:rPr>
              <a:t>Institute of Bioinformatics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413C22-CAA2-614A-A8EA-380EDB7F5A4F}"/>
              </a:ext>
            </a:extLst>
          </p:cNvPr>
          <p:cNvSpPr txBox="1"/>
          <p:nvPr/>
        </p:nvSpPr>
        <p:spPr>
          <a:xfrm>
            <a:off x="6915665" y="6400801"/>
            <a:ext cx="5276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>
                <a:solidFill>
                  <a:srgbClr val="C0C0C0"/>
                </a:solidFill>
                <a:latin typeface="Garamond" panose="02020404030301010803" pitchFamily="18" charset="0"/>
              </a:rPr>
              <a:t>https://</a:t>
            </a:r>
            <a:r>
              <a:rPr lang="en-US" i="1" dirty="0" err="1">
                <a:solidFill>
                  <a:srgbClr val="C0C0C0"/>
                </a:solidFill>
                <a:latin typeface="Garamond" panose="02020404030301010803" pitchFamily="18" charset="0"/>
              </a:rPr>
              <a:t>wallpapercave.com</a:t>
            </a:r>
            <a:r>
              <a:rPr lang="en-US" i="1" dirty="0">
                <a:solidFill>
                  <a:srgbClr val="C0C0C0"/>
                </a:solidFill>
                <a:latin typeface="Garamond" panose="02020404030301010803" pitchFamily="18" charset="0"/>
              </a:rPr>
              <a:t>/cows-wallpapers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8AF2B9-B071-44A9-ACD6-A07008B2B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F93E-BC9A-914B-B8AC-D14A91A40CB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111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E373C-A14C-4341-BE1D-1568CFDA7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4650"/>
            <a:ext cx="11010499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aramond" panose="02020404030301010803" pitchFamily="18" charset="0"/>
              </a:rPr>
              <a:t>Question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A2D37-3E87-584A-A0D4-8B6E512E9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Garamond" panose="02020404030301010803" pitchFamily="18" charset="0"/>
              </a:rPr>
              <a:t>How can </a:t>
            </a:r>
            <a:r>
              <a:rPr lang="en-US" i="1" dirty="0">
                <a:solidFill>
                  <a:schemeClr val="bg1"/>
                </a:solidFill>
                <a:latin typeface="Garamond" panose="02020404030301010803" pitchFamily="18" charset="0"/>
              </a:rPr>
              <a:t>M. </a:t>
            </a:r>
            <a:r>
              <a:rPr lang="en-US" i="1" dirty="0" err="1">
                <a:solidFill>
                  <a:schemeClr val="bg1"/>
                </a:solidFill>
                <a:latin typeface="Garamond" panose="02020404030301010803" pitchFamily="18" charset="0"/>
              </a:rPr>
              <a:t>bovis</a:t>
            </a:r>
            <a:r>
              <a:rPr lang="en-US" i="1" dirty="0">
                <a:solidFill>
                  <a:schemeClr val="bg1"/>
                </a:solidFill>
                <a:latin typeface="Garamond" panose="02020404030301010803" pitchFamily="18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Garamond" panose="02020404030301010803" pitchFamily="18" charset="0"/>
              </a:rPr>
              <a:t>genomic data be easily processed, stored, and utilized to accelerate genomic surveillance analyses?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C8FC72-76CA-4AA3-ACCE-9FC7E4756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F93E-BC9A-914B-B8AC-D14A91A40CB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574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E373C-A14C-4341-BE1D-1568CFDA7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4650"/>
            <a:ext cx="11010499" cy="1325563"/>
          </a:xfrm>
        </p:spPr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Specific Aims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A2D37-3E87-584A-A0D4-8B6E512E9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Aim 1 – Develop a platform for the analysis, storage, and access of </a:t>
            </a:r>
            <a:r>
              <a:rPr lang="en-US" i="1" dirty="0">
                <a:latin typeface="Garamond" panose="02020404030301010803" pitchFamily="18" charset="0"/>
              </a:rPr>
              <a:t>M. </a:t>
            </a:r>
            <a:r>
              <a:rPr lang="en-US" i="1" dirty="0" err="1">
                <a:latin typeface="Garamond" panose="02020404030301010803" pitchFamily="18" charset="0"/>
              </a:rPr>
              <a:t>bovis</a:t>
            </a:r>
            <a:r>
              <a:rPr lang="en-US" i="1" dirty="0">
                <a:latin typeface="Garamond" panose="02020404030301010803" pitchFamily="18" charset="0"/>
              </a:rPr>
              <a:t> </a:t>
            </a:r>
            <a:r>
              <a:rPr lang="en-US" dirty="0" err="1">
                <a:latin typeface="Garamond" panose="02020404030301010803" pitchFamily="18" charset="0"/>
              </a:rPr>
              <a:t>pangenomic</a:t>
            </a:r>
            <a:r>
              <a:rPr lang="en-US" dirty="0">
                <a:latin typeface="Garamond" panose="02020404030301010803" pitchFamily="18" charset="0"/>
              </a:rPr>
              <a:t> data</a:t>
            </a:r>
          </a:p>
          <a:p>
            <a:r>
              <a:rPr lang="en-US" dirty="0">
                <a:solidFill>
                  <a:schemeClr val="accent3"/>
                </a:solidFill>
                <a:latin typeface="Garamond" panose="02020404030301010803" pitchFamily="18" charset="0"/>
              </a:rPr>
              <a:t>Aim 2 - Use Bayesian Phylodynamic framework to correlate ecological, environmental factors that contribute to M. </a:t>
            </a:r>
            <a:r>
              <a:rPr lang="en-US" dirty="0" err="1">
                <a:solidFill>
                  <a:schemeClr val="accent3"/>
                </a:solidFill>
                <a:latin typeface="Garamond" panose="02020404030301010803" pitchFamily="18" charset="0"/>
              </a:rPr>
              <a:t>bovis</a:t>
            </a:r>
            <a:r>
              <a:rPr lang="en-US" dirty="0">
                <a:solidFill>
                  <a:schemeClr val="accent3"/>
                </a:solidFill>
                <a:latin typeface="Garamond" panose="02020404030301010803" pitchFamily="18" charset="0"/>
              </a:rPr>
              <a:t> evolution and global spread. </a:t>
            </a:r>
          </a:p>
          <a:p>
            <a:r>
              <a:rPr lang="en-US" dirty="0">
                <a:solidFill>
                  <a:schemeClr val="accent3"/>
                </a:solidFill>
                <a:latin typeface="Garamond" panose="02020404030301010803" pitchFamily="18" charset="0"/>
              </a:rPr>
              <a:t>Aim 3 - Use host associated </a:t>
            </a:r>
            <a:r>
              <a:rPr lang="en-US" i="1" dirty="0">
                <a:solidFill>
                  <a:schemeClr val="accent3"/>
                </a:solidFill>
                <a:latin typeface="Garamond" panose="02020404030301010803" pitchFamily="18" charset="0"/>
              </a:rPr>
              <a:t>M. </a:t>
            </a:r>
            <a:r>
              <a:rPr lang="en-US" i="1" dirty="0" err="1">
                <a:solidFill>
                  <a:schemeClr val="accent3"/>
                </a:solidFill>
                <a:latin typeface="Garamond" panose="02020404030301010803" pitchFamily="18" charset="0"/>
              </a:rPr>
              <a:t>bovis</a:t>
            </a:r>
            <a:r>
              <a:rPr lang="en-US" i="1" dirty="0">
                <a:solidFill>
                  <a:schemeClr val="accent3"/>
                </a:solidFill>
                <a:latin typeface="Garamond" panose="02020404030301010803" pitchFamily="18" charset="0"/>
              </a:rPr>
              <a:t> </a:t>
            </a:r>
            <a:r>
              <a:rPr lang="en-US" dirty="0">
                <a:solidFill>
                  <a:schemeClr val="accent3"/>
                </a:solidFill>
                <a:latin typeface="Garamond" panose="02020404030301010803" pitchFamily="18" charset="0"/>
              </a:rPr>
              <a:t>genomic data to find genomic signatures suggesting host adaptation.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633F5D-1B5D-C44E-8A86-0F014136467C}"/>
              </a:ext>
            </a:extLst>
          </p:cNvPr>
          <p:cNvSpPr/>
          <p:nvPr/>
        </p:nvSpPr>
        <p:spPr>
          <a:xfrm>
            <a:off x="0" y="0"/>
            <a:ext cx="2768138" cy="3651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Garamond" panose="02020404030301010803" pitchFamily="18" charset="0"/>
              </a:rPr>
              <a:t>Specific Aims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C8FC72-76CA-4AA3-ACCE-9FC7E4756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F93E-BC9A-914B-B8AC-D14A91A40CB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636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E373C-A14C-4341-BE1D-1568CFDA7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4650"/>
            <a:ext cx="11010499" cy="1325563"/>
          </a:xfrm>
        </p:spPr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Reference guided </a:t>
            </a:r>
            <a:r>
              <a:rPr lang="en-US" i="1" dirty="0">
                <a:latin typeface="Garamond" panose="02020404030301010803" pitchFamily="18" charset="0"/>
              </a:rPr>
              <a:t>M. </a:t>
            </a:r>
            <a:r>
              <a:rPr lang="en-US" i="1" dirty="0" err="1">
                <a:latin typeface="Garamond" panose="02020404030301010803" pitchFamily="18" charset="0"/>
              </a:rPr>
              <a:t>bovis</a:t>
            </a:r>
            <a:r>
              <a:rPr lang="en-US" i="1" dirty="0">
                <a:latin typeface="Garamond" panose="02020404030301010803" pitchFamily="18" charset="0"/>
              </a:rPr>
              <a:t> </a:t>
            </a:r>
            <a:r>
              <a:rPr lang="en-US" dirty="0">
                <a:latin typeface="Garamond" panose="02020404030301010803" pitchFamily="18" charset="0"/>
              </a:rPr>
              <a:t>pipeline </a:t>
            </a:r>
            <a:r>
              <a:rPr lang="en-US" b="1" dirty="0" err="1">
                <a:latin typeface="Garamond" panose="02020404030301010803" pitchFamily="18" charset="0"/>
              </a:rPr>
              <a:t>vSNP</a:t>
            </a:r>
            <a:endParaRPr lang="en-US" b="1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A2D37-3E87-584A-A0D4-8B6E512E9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Garamond" panose="02020404030301010803" pitchFamily="18" charset="0"/>
              </a:rPr>
              <a:t>Genome sequencing of </a:t>
            </a:r>
            <a:r>
              <a:rPr lang="en-US" i="1" dirty="0">
                <a:latin typeface="Garamond" panose="02020404030301010803" pitchFamily="18" charset="0"/>
              </a:rPr>
              <a:t>M. </a:t>
            </a:r>
            <a:r>
              <a:rPr lang="en-US" i="1" dirty="0" err="1">
                <a:latin typeface="Garamond" panose="02020404030301010803" pitchFamily="18" charset="0"/>
              </a:rPr>
              <a:t>bovis</a:t>
            </a:r>
            <a:r>
              <a:rPr lang="en-US" i="1" dirty="0">
                <a:latin typeface="Garamond" panose="02020404030301010803" pitchFamily="18" charset="0"/>
              </a:rPr>
              <a:t> </a:t>
            </a:r>
            <a:r>
              <a:rPr lang="en-US" dirty="0">
                <a:latin typeface="Garamond" panose="02020404030301010803" pitchFamily="18" charset="0"/>
              </a:rPr>
              <a:t>more commonplace, necessitates the automation of variant identification</a:t>
            </a:r>
          </a:p>
          <a:p>
            <a:r>
              <a:rPr lang="en-US" dirty="0">
                <a:latin typeface="Garamond" panose="02020404030301010803" pitchFamily="18" charset="0"/>
              </a:rPr>
              <a:t>USDA </a:t>
            </a:r>
            <a:r>
              <a:rPr lang="en-US" dirty="0" err="1">
                <a:latin typeface="Garamond" panose="02020404030301010803" pitchFamily="18" charset="0"/>
              </a:rPr>
              <a:t>vSNP</a:t>
            </a:r>
            <a:r>
              <a:rPr lang="en-US" dirty="0">
                <a:latin typeface="Garamond" panose="02020404030301010803" pitchFamily="18" charset="0"/>
              </a:rPr>
              <a:t> pipeline developed for variant calling for </a:t>
            </a:r>
            <a:r>
              <a:rPr lang="en-US" dirty="0" err="1">
                <a:latin typeface="Garamond" panose="02020404030301010803" pitchFamily="18" charset="0"/>
              </a:rPr>
              <a:t>bTB</a:t>
            </a:r>
            <a:r>
              <a:rPr lang="en-US" dirty="0">
                <a:latin typeface="Garamond" panose="02020404030301010803" pitchFamily="18" charset="0"/>
              </a:rPr>
              <a:t> &amp; other livestock diseases</a:t>
            </a:r>
          </a:p>
          <a:p>
            <a:r>
              <a:rPr lang="en-US" b="1" dirty="0">
                <a:latin typeface="Garamond" panose="02020404030301010803" pitchFamily="18" charset="0"/>
              </a:rPr>
              <a:t>Pros: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Makes variant calling easier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Conventional bioinformatic tools for variant calling</a:t>
            </a:r>
          </a:p>
          <a:p>
            <a:r>
              <a:rPr lang="en-US" b="1" dirty="0">
                <a:latin typeface="Garamond" panose="02020404030301010803" pitchFamily="18" charset="0"/>
              </a:rPr>
              <a:t>Cons: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Not fully automated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Ignores accessory genome</a:t>
            </a:r>
          </a:p>
          <a:p>
            <a:pPr lvl="1"/>
            <a:r>
              <a:rPr lang="en-US" i="1" dirty="0">
                <a:latin typeface="Garamond" panose="02020404030301010803" pitchFamily="18" charset="0"/>
              </a:rPr>
              <a:t>M. </a:t>
            </a:r>
            <a:r>
              <a:rPr lang="en-US" i="1" dirty="0" err="1">
                <a:latin typeface="Garamond" panose="02020404030301010803" pitchFamily="18" charset="0"/>
              </a:rPr>
              <a:t>bovis</a:t>
            </a:r>
            <a:r>
              <a:rPr lang="en-US" i="1" dirty="0">
                <a:latin typeface="Garamond" panose="02020404030301010803" pitchFamily="18" charset="0"/>
              </a:rPr>
              <a:t> </a:t>
            </a:r>
            <a:r>
              <a:rPr lang="en-US" dirty="0">
                <a:latin typeface="Garamond" panose="02020404030301010803" pitchFamily="18" charset="0"/>
              </a:rPr>
              <a:t>specific variant calling not benchmarked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633F5D-1B5D-C44E-8A86-0F014136467C}"/>
              </a:ext>
            </a:extLst>
          </p:cNvPr>
          <p:cNvSpPr/>
          <p:nvPr/>
        </p:nvSpPr>
        <p:spPr>
          <a:xfrm>
            <a:off x="0" y="0"/>
            <a:ext cx="2768138" cy="3651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Garamond" panose="02020404030301010803" pitchFamily="18" charset="0"/>
              </a:rPr>
              <a:t>Specific Aims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C8FC72-76CA-4AA3-ACCE-9FC7E4756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F93E-BC9A-914B-B8AC-D14A91A40CB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159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E373C-A14C-4341-BE1D-1568CFDA7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4650"/>
            <a:ext cx="11010499" cy="1325563"/>
          </a:xfrm>
        </p:spPr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Sub-questions (Aim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A2D37-3E87-584A-A0D4-8B6E512E9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Garamond" panose="02020404030301010803" pitchFamily="18" charset="0"/>
              </a:rPr>
              <a:t>What combination of variant calling software leads to most accurate precision in </a:t>
            </a:r>
            <a:r>
              <a:rPr lang="en-US" i="1" dirty="0">
                <a:latin typeface="Garamond" panose="02020404030301010803" pitchFamily="18" charset="0"/>
              </a:rPr>
              <a:t>M. </a:t>
            </a:r>
            <a:r>
              <a:rPr lang="en-US" i="1" dirty="0" err="1">
                <a:latin typeface="Garamond" panose="02020404030301010803" pitchFamily="18" charset="0"/>
              </a:rPr>
              <a:t>bovis</a:t>
            </a:r>
            <a:r>
              <a:rPr lang="en-US" i="1" dirty="0">
                <a:latin typeface="Garamond" panose="02020404030301010803" pitchFamily="18" charset="0"/>
              </a:rPr>
              <a:t> </a:t>
            </a:r>
            <a:r>
              <a:rPr lang="en-US" dirty="0">
                <a:latin typeface="Garamond" panose="02020404030301010803" pitchFamily="18" charset="0"/>
              </a:rPr>
              <a:t>SNP identification?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Garamond" panose="02020404030301010803" pitchFamily="18" charset="0"/>
              </a:rPr>
              <a:t>How can we store SNP &amp; gene data alongside auxiliary metadata to maintain scalability?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Garamond" panose="02020404030301010803" pitchFamily="18" charset="0"/>
              </a:rPr>
              <a:t>What are proper techniques of extracting stored </a:t>
            </a:r>
            <a:r>
              <a:rPr lang="en-US" dirty="0" err="1">
                <a:latin typeface="Garamond" panose="02020404030301010803" pitchFamily="18" charset="0"/>
              </a:rPr>
              <a:t>pangenomic</a:t>
            </a:r>
            <a:r>
              <a:rPr lang="en-US" dirty="0">
                <a:latin typeface="Garamond" panose="02020404030301010803" pitchFamily="18" charset="0"/>
              </a:rPr>
              <a:t> data to allow efficient dissemination of data?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Garamond" panose="02020404030301010803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633F5D-1B5D-C44E-8A86-0F014136467C}"/>
              </a:ext>
            </a:extLst>
          </p:cNvPr>
          <p:cNvSpPr/>
          <p:nvPr/>
        </p:nvSpPr>
        <p:spPr>
          <a:xfrm>
            <a:off x="0" y="0"/>
            <a:ext cx="2768138" cy="3651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Garamond" panose="02020404030301010803" pitchFamily="18" charset="0"/>
              </a:rPr>
              <a:t>Specific Aims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C8FC72-76CA-4AA3-ACCE-9FC7E4756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F93E-BC9A-914B-B8AC-D14A91A40CB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987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E373C-A14C-4341-BE1D-1568CFDA7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4650"/>
            <a:ext cx="11010499" cy="1325563"/>
          </a:xfrm>
        </p:spPr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Sub-questions (Aim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A2D37-3E87-584A-A0D4-8B6E512E9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Garamond" panose="02020404030301010803" pitchFamily="18" charset="0"/>
              </a:rPr>
              <a:t>What combination of variant calling software leads to most accurate precision in </a:t>
            </a:r>
            <a:r>
              <a:rPr lang="en-US" i="1" dirty="0">
                <a:latin typeface="Garamond" panose="02020404030301010803" pitchFamily="18" charset="0"/>
              </a:rPr>
              <a:t>M. </a:t>
            </a:r>
            <a:r>
              <a:rPr lang="en-US" i="1" dirty="0" err="1">
                <a:latin typeface="Garamond" panose="02020404030301010803" pitchFamily="18" charset="0"/>
              </a:rPr>
              <a:t>bovis</a:t>
            </a:r>
            <a:r>
              <a:rPr lang="en-US" i="1" dirty="0">
                <a:latin typeface="Garamond" panose="02020404030301010803" pitchFamily="18" charset="0"/>
              </a:rPr>
              <a:t> </a:t>
            </a:r>
            <a:r>
              <a:rPr lang="en-US" dirty="0">
                <a:latin typeface="Garamond" panose="02020404030301010803" pitchFamily="18" charset="0"/>
              </a:rPr>
              <a:t>SNP identification?</a:t>
            </a:r>
          </a:p>
          <a:p>
            <a:pPr lvl="1"/>
            <a:r>
              <a:rPr lang="en-US" dirty="0">
                <a:solidFill>
                  <a:schemeClr val="accent2"/>
                </a:solidFill>
                <a:latin typeface="Garamond" panose="02020404030301010803" pitchFamily="18" charset="0"/>
              </a:rPr>
              <a:t>Simulation benchmarking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Garamond" panose="02020404030301010803" pitchFamily="18" charset="0"/>
              </a:rPr>
              <a:t>How can we store SNP &amp; gene data alongside auxiliary metadata to maintain scalability?</a:t>
            </a:r>
          </a:p>
          <a:p>
            <a:pPr lvl="1"/>
            <a:r>
              <a:rPr lang="en-US" dirty="0">
                <a:solidFill>
                  <a:schemeClr val="accent2"/>
                </a:solidFill>
                <a:latin typeface="Garamond" panose="02020404030301010803" pitchFamily="18" charset="0"/>
              </a:rPr>
              <a:t>RDBMS + HMM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Garamond" panose="02020404030301010803" pitchFamily="18" charset="0"/>
              </a:rPr>
              <a:t>What are proper techniques of extracting stored </a:t>
            </a:r>
            <a:r>
              <a:rPr lang="en-US" dirty="0" err="1">
                <a:latin typeface="Garamond" panose="02020404030301010803" pitchFamily="18" charset="0"/>
              </a:rPr>
              <a:t>pangenomic</a:t>
            </a:r>
            <a:r>
              <a:rPr lang="en-US" dirty="0">
                <a:latin typeface="Garamond" panose="02020404030301010803" pitchFamily="18" charset="0"/>
              </a:rPr>
              <a:t> data to allow efficient dissemination of data?</a:t>
            </a:r>
          </a:p>
          <a:p>
            <a:pPr lvl="1"/>
            <a:r>
              <a:rPr lang="en-US" dirty="0">
                <a:solidFill>
                  <a:schemeClr val="accent2"/>
                </a:solidFill>
                <a:latin typeface="Garamond" panose="02020404030301010803" pitchFamily="18" charset="0"/>
              </a:rPr>
              <a:t>REST API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Garamond" panose="02020404030301010803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Garamond" panose="02020404030301010803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633F5D-1B5D-C44E-8A86-0F014136467C}"/>
              </a:ext>
            </a:extLst>
          </p:cNvPr>
          <p:cNvSpPr/>
          <p:nvPr/>
        </p:nvSpPr>
        <p:spPr>
          <a:xfrm>
            <a:off x="0" y="0"/>
            <a:ext cx="2768138" cy="3651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Garamond" panose="02020404030301010803" pitchFamily="18" charset="0"/>
              </a:rPr>
              <a:t>Specific Aims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C8FC72-76CA-4AA3-ACCE-9FC7E4756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F93E-BC9A-914B-B8AC-D14A91A40CB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0440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E373C-A14C-4341-BE1D-1568CFDA7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4650"/>
            <a:ext cx="11010499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aramond" panose="02020404030301010803" pitchFamily="18" charset="0"/>
              </a:rPr>
              <a:t>Question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A2D37-3E87-584A-A0D4-8B6E512E9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Garamond" panose="02020404030301010803" pitchFamily="18" charset="0"/>
              </a:rPr>
              <a:t>Do ecological and environmental factors such as land-use and climate data influence geographic transmission of </a:t>
            </a:r>
            <a:r>
              <a:rPr lang="en-US" i="1" dirty="0">
                <a:solidFill>
                  <a:schemeClr val="bg1"/>
                </a:solidFill>
                <a:latin typeface="Garamond" panose="02020404030301010803" pitchFamily="18" charset="0"/>
              </a:rPr>
              <a:t>M. </a:t>
            </a:r>
            <a:r>
              <a:rPr lang="en-US" i="1" dirty="0" err="1">
                <a:solidFill>
                  <a:schemeClr val="bg1"/>
                </a:solidFill>
                <a:latin typeface="Garamond" panose="02020404030301010803" pitchFamily="18" charset="0"/>
              </a:rPr>
              <a:t>bovis</a:t>
            </a:r>
            <a:r>
              <a:rPr lang="en-US" dirty="0">
                <a:solidFill>
                  <a:schemeClr val="bg1"/>
                </a:solidFill>
                <a:latin typeface="Garamond" panose="02020404030301010803" pitchFamily="18" charset="0"/>
              </a:rPr>
              <a:t>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C8FC72-76CA-4AA3-ACCE-9FC7E4756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F93E-BC9A-914B-B8AC-D14A91A40CB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8942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E373C-A14C-4341-BE1D-1568CFDA7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4650"/>
            <a:ext cx="11010499" cy="1325563"/>
          </a:xfrm>
        </p:spPr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Specific Aims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A2D37-3E87-584A-A0D4-8B6E512E9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  <a:latin typeface="Garamond" panose="02020404030301010803" pitchFamily="18" charset="0"/>
              </a:rPr>
              <a:t>Aim 1 – Develop a platform for the analysis, storage, and access of </a:t>
            </a:r>
            <a:r>
              <a:rPr lang="en-US" i="1" dirty="0">
                <a:solidFill>
                  <a:schemeClr val="accent3"/>
                </a:solidFill>
                <a:latin typeface="Garamond" panose="02020404030301010803" pitchFamily="18" charset="0"/>
              </a:rPr>
              <a:t>M. </a:t>
            </a:r>
            <a:r>
              <a:rPr lang="en-US" i="1" dirty="0" err="1">
                <a:solidFill>
                  <a:schemeClr val="accent3"/>
                </a:solidFill>
                <a:latin typeface="Garamond" panose="02020404030301010803" pitchFamily="18" charset="0"/>
              </a:rPr>
              <a:t>bovis</a:t>
            </a:r>
            <a:r>
              <a:rPr lang="en-US" i="1" dirty="0">
                <a:solidFill>
                  <a:schemeClr val="accent3"/>
                </a:solidFill>
                <a:latin typeface="Garamond" panose="02020404030301010803" pitchFamily="18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Garamond" panose="02020404030301010803" pitchFamily="18" charset="0"/>
              </a:rPr>
              <a:t>pangenomic</a:t>
            </a:r>
            <a:r>
              <a:rPr lang="en-US" dirty="0">
                <a:solidFill>
                  <a:schemeClr val="accent3"/>
                </a:solidFill>
                <a:latin typeface="Garamond" panose="02020404030301010803" pitchFamily="18" charset="0"/>
              </a:rPr>
              <a:t> data</a:t>
            </a:r>
          </a:p>
          <a:p>
            <a:r>
              <a:rPr lang="en-US" dirty="0">
                <a:latin typeface="Garamond" panose="02020404030301010803" pitchFamily="18" charset="0"/>
              </a:rPr>
              <a:t>Aim 2 – Use Bayesian Phylodynamic framework to correlate ecological, environmental factors that contribute to </a:t>
            </a:r>
            <a:r>
              <a:rPr lang="en-US" i="1" dirty="0">
                <a:latin typeface="Garamond" panose="02020404030301010803" pitchFamily="18" charset="0"/>
              </a:rPr>
              <a:t>M. </a:t>
            </a:r>
            <a:r>
              <a:rPr lang="en-US" i="1" dirty="0" err="1">
                <a:latin typeface="Garamond" panose="02020404030301010803" pitchFamily="18" charset="0"/>
              </a:rPr>
              <a:t>bovis</a:t>
            </a:r>
            <a:r>
              <a:rPr lang="en-US" dirty="0">
                <a:latin typeface="Garamond" panose="02020404030301010803" pitchFamily="18" charset="0"/>
              </a:rPr>
              <a:t> evolution and global spread. </a:t>
            </a:r>
          </a:p>
          <a:p>
            <a:r>
              <a:rPr lang="en-US" dirty="0">
                <a:solidFill>
                  <a:schemeClr val="accent3"/>
                </a:solidFill>
                <a:latin typeface="Garamond" panose="02020404030301010803" pitchFamily="18" charset="0"/>
              </a:rPr>
              <a:t>Aim 3 - Use host associated </a:t>
            </a:r>
            <a:r>
              <a:rPr lang="en-US" i="1" dirty="0">
                <a:solidFill>
                  <a:schemeClr val="accent3"/>
                </a:solidFill>
                <a:latin typeface="Garamond" panose="02020404030301010803" pitchFamily="18" charset="0"/>
              </a:rPr>
              <a:t>M. </a:t>
            </a:r>
            <a:r>
              <a:rPr lang="en-US" i="1" dirty="0" err="1">
                <a:solidFill>
                  <a:schemeClr val="accent3"/>
                </a:solidFill>
                <a:latin typeface="Garamond" panose="02020404030301010803" pitchFamily="18" charset="0"/>
              </a:rPr>
              <a:t>bovis</a:t>
            </a:r>
            <a:r>
              <a:rPr lang="en-US" i="1" dirty="0">
                <a:solidFill>
                  <a:schemeClr val="accent3"/>
                </a:solidFill>
                <a:latin typeface="Garamond" panose="02020404030301010803" pitchFamily="18" charset="0"/>
              </a:rPr>
              <a:t> </a:t>
            </a:r>
            <a:r>
              <a:rPr lang="en-US" dirty="0">
                <a:solidFill>
                  <a:schemeClr val="accent3"/>
                </a:solidFill>
                <a:latin typeface="Garamond" panose="02020404030301010803" pitchFamily="18" charset="0"/>
              </a:rPr>
              <a:t>genomic data to find genomic signatures suggesting host adaptation.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633F5D-1B5D-C44E-8A86-0F014136467C}"/>
              </a:ext>
            </a:extLst>
          </p:cNvPr>
          <p:cNvSpPr/>
          <p:nvPr/>
        </p:nvSpPr>
        <p:spPr>
          <a:xfrm>
            <a:off x="0" y="0"/>
            <a:ext cx="2768138" cy="3651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Garamond" panose="02020404030301010803" pitchFamily="18" charset="0"/>
              </a:rPr>
              <a:t>Specific Aims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C8FC72-76CA-4AA3-ACCE-9FC7E4756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F93E-BC9A-914B-B8AC-D14A91A40CB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1117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E373C-A14C-4341-BE1D-1568CFDA7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4650"/>
            <a:ext cx="11010499" cy="1325563"/>
          </a:xfrm>
        </p:spPr>
        <p:txBody>
          <a:bodyPr/>
          <a:lstStyle/>
          <a:p>
            <a:r>
              <a:rPr lang="en-US" i="1" dirty="0">
                <a:latin typeface="Garamond" panose="02020404030301010803" pitchFamily="18" charset="0"/>
              </a:rPr>
              <a:t>M. </a:t>
            </a:r>
            <a:r>
              <a:rPr lang="en-US" i="1" dirty="0" err="1">
                <a:latin typeface="Garamond" panose="02020404030301010803" pitchFamily="18" charset="0"/>
              </a:rPr>
              <a:t>bovis</a:t>
            </a:r>
            <a:r>
              <a:rPr lang="en-US" i="1" dirty="0">
                <a:latin typeface="Garamond" panose="02020404030301010803" pitchFamily="18" charset="0"/>
              </a:rPr>
              <a:t> </a:t>
            </a:r>
            <a:r>
              <a:rPr lang="en-US" dirty="0">
                <a:latin typeface="Garamond" panose="02020404030301010803" pitchFamily="18" charset="0"/>
              </a:rPr>
              <a:t>global</a:t>
            </a:r>
            <a:r>
              <a:rPr lang="en-US" i="1" dirty="0">
                <a:latin typeface="Garamond" panose="02020404030301010803" pitchFamily="18" charset="0"/>
              </a:rPr>
              <a:t> </a:t>
            </a:r>
            <a:r>
              <a:rPr lang="en-US" dirty="0">
                <a:latin typeface="Garamond" panose="02020404030301010803" pitchFamily="18" charset="0"/>
              </a:rPr>
              <a:t>transmission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A2D37-3E87-584A-A0D4-8B6E512E9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Garamond" panose="02020404030301010803" pitchFamily="18" charset="0"/>
              </a:rPr>
              <a:t>Phylogeography</a:t>
            </a:r>
            <a:r>
              <a:rPr lang="en-US" dirty="0">
                <a:latin typeface="Garamond" panose="02020404030301010803" pitchFamily="18" charset="0"/>
              </a:rPr>
              <a:t>: connecting historical processes in evolution with spatial distributions that scale temporally. 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Recent publication explored the global geographic spread of </a:t>
            </a:r>
            <a:r>
              <a:rPr lang="en-US" i="1" dirty="0">
                <a:latin typeface="Garamond" panose="02020404030301010803" pitchFamily="18" charset="0"/>
              </a:rPr>
              <a:t>M. </a:t>
            </a:r>
            <a:r>
              <a:rPr lang="en-US" i="1" dirty="0" err="1">
                <a:latin typeface="Garamond" panose="02020404030301010803" pitchFamily="18" charset="0"/>
              </a:rPr>
              <a:t>bovis</a:t>
            </a:r>
            <a:r>
              <a:rPr lang="en-US" i="1" dirty="0">
                <a:latin typeface="Garamond" panose="02020404030301010803" pitchFamily="18" charset="0"/>
              </a:rPr>
              <a:t>, </a:t>
            </a:r>
            <a:r>
              <a:rPr lang="en-US" dirty="0">
                <a:latin typeface="Garamond" panose="02020404030301010803" pitchFamily="18" charset="0"/>
              </a:rPr>
              <a:t>few things still can be learned:</a:t>
            </a:r>
          </a:p>
          <a:p>
            <a:r>
              <a:rPr lang="en-US" dirty="0">
                <a:latin typeface="Garamond" panose="02020404030301010803" pitchFamily="18" charset="0"/>
              </a:rPr>
              <a:t>Bayesian generalized linear modelling (</a:t>
            </a:r>
            <a:r>
              <a:rPr lang="en-US" dirty="0" err="1">
                <a:latin typeface="Garamond" panose="02020404030301010803" pitchFamily="18" charset="0"/>
              </a:rPr>
              <a:t>glm</a:t>
            </a:r>
            <a:r>
              <a:rPr lang="en-US" dirty="0">
                <a:latin typeface="Garamond" panose="02020404030301010803" pitchFamily="18" charset="0"/>
              </a:rPr>
              <a:t>): regression method to link predictor data with transition rates between geographic regions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Limited research in </a:t>
            </a:r>
            <a:r>
              <a:rPr lang="en-US" dirty="0" err="1">
                <a:latin typeface="Garamond" panose="02020404030301010803" pitchFamily="18" charset="0"/>
              </a:rPr>
              <a:t>phylodynamics</a:t>
            </a:r>
            <a:r>
              <a:rPr lang="en-US" dirty="0">
                <a:latin typeface="Garamond" panose="02020404030301010803" pitchFamily="18" charset="0"/>
              </a:rPr>
              <a:t>, but question seen in different genotyping methods</a:t>
            </a:r>
          </a:p>
          <a:p>
            <a:pPr lvl="1"/>
            <a:endParaRPr lang="en-US" dirty="0">
              <a:latin typeface="Garamond" panose="02020404030301010803" pitchFamily="18" charset="0"/>
            </a:endParaRPr>
          </a:p>
          <a:p>
            <a:pPr lvl="1"/>
            <a:endParaRPr lang="en-US" dirty="0">
              <a:latin typeface="Garamond" panose="02020404030301010803" pitchFamily="18" charset="0"/>
            </a:endParaRPr>
          </a:p>
          <a:p>
            <a:pPr lvl="1"/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633F5D-1B5D-C44E-8A86-0F014136467C}"/>
              </a:ext>
            </a:extLst>
          </p:cNvPr>
          <p:cNvSpPr/>
          <p:nvPr/>
        </p:nvSpPr>
        <p:spPr>
          <a:xfrm>
            <a:off x="0" y="0"/>
            <a:ext cx="2768138" cy="3651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Garamond" panose="02020404030301010803" pitchFamily="18" charset="0"/>
              </a:rPr>
              <a:t>Specific Aims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C8FC72-76CA-4AA3-ACCE-9FC7E4756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F93E-BC9A-914B-B8AC-D14A91A40CB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4899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E373C-A14C-4341-BE1D-1568CFDA7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4650"/>
            <a:ext cx="11010499" cy="1325563"/>
          </a:xfrm>
        </p:spPr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Sub-questions (Aim 2)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633F5D-1B5D-C44E-8A86-0F014136467C}"/>
              </a:ext>
            </a:extLst>
          </p:cNvPr>
          <p:cNvSpPr/>
          <p:nvPr/>
        </p:nvSpPr>
        <p:spPr>
          <a:xfrm>
            <a:off x="0" y="0"/>
            <a:ext cx="2768138" cy="3651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Garamond" panose="02020404030301010803" pitchFamily="18" charset="0"/>
              </a:rPr>
              <a:t>Specific Aims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C8FC72-76CA-4AA3-ACCE-9FC7E4756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F93E-BC9A-914B-B8AC-D14A91A40CBB}" type="slidenum">
              <a:rPr lang="en-US" smtClean="0"/>
              <a:t>18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517BA8F-8C2E-2345-8377-534455C822FD}"/>
              </a:ext>
            </a:extLst>
          </p:cNvPr>
          <p:cNvSpPr txBox="1">
            <a:spLocks/>
          </p:cNvSpPr>
          <p:nvPr/>
        </p:nvSpPr>
        <p:spPr>
          <a:xfrm>
            <a:off x="838200" y="170973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Garamond" panose="02020404030301010803" pitchFamily="18" charset="0"/>
              </a:rPr>
              <a:t>What is appropriate substitution model for global </a:t>
            </a:r>
            <a:r>
              <a:rPr lang="en-US" i="1" dirty="0">
                <a:latin typeface="Garamond" panose="02020404030301010803" pitchFamily="18" charset="0"/>
              </a:rPr>
              <a:t>M. </a:t>
            </a:r>
            <a:r>
              <a:rPr lang="en-US" i="1" dirty="0" err="1">
                <a:latin typeface="Garamond" panose="02020404030301010803" pitchFamily="18" charset="0"/>
              </a:rPr>
              <a:t>bovis</a:t>
            </a:r>
            <a:r>
              <a:rPr lang="en-US" dirty="0">
                <a:latin typeface="Garamond" panose="02020404030301010803" pitchFamily="18" charset="0"/>
              </a:rPr>
              <a:t> isolates?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Garamond" panose="02020404030301010803" pitchFamily="18" charset="0"/>
              </a:rPr>
              <a:t>Given temporal sampling data, can we filter sequence data that deviate from root-divergence to time of sampling regression?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Garamond" panose="02020404030301010803" pitchFamily="18" charset="0"/>
              </a:rPr>
              <a:t>What are the optimal molecular clock and tree prior models?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Garamond" panose="02020404030301010803" pitchFamily="18" charset="0"/>
              </a:rPr>
              <a:t>What are appropriate transition rates for </a:t>
            </a:r>
            <a:r>
              <a:rPr lang="en-US" i="1" dirty="0">
                <a:latin typeface="Garamond" panose="02020404030301010803" pitchFamily="18" charset="0"/>
              </a:rPr>
              <a:t>M. </a:t>
            </a:r>
            <a:r>
              <a:rPr lang="en-US" i="1" dirty="0" err="1">
                <a:latin typeface="Garamond" panose="02020404030301010803" pitchFamily="18" charset="0"/>
              </a:rPr>
              <a:t>bovis</a:t>
            </a:r>
            <a:r>
              <a:rPr lang="en-US" i="1" dirty="0">
                <a:latin typeface="Garamond" panose="02020404030301010803" pitchFamily="18" charset="0"/>
              </a:rPr>
              <a:t> </a:t>
            </a:r>
            <a:r>
              <a:rPr lang="en-US" dirty="0">
                <a:latin typeface="Garamond" panose="02020404030301010803" pitchFamily="18" charset="0"/>
              </a:rPr>
              <a:t>between geographic regions?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Garamond" panose="02020404030301010803" pitchFamily="18" charset="0"/>
              </a:rPr>
              <a:t>What ecological and environmental metrics are associated with geographic transition rates?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0439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E373C-A14C-4341-BE1D-1568CFDA7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4650"/>
            <a:ext cx="11010499" cy="1325563"/>
          </a:xfrm>
        </p:spPr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Sub-questions (Aim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A2D37-3E87-584A-A0D4-8B6E512E9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Garamond" panose="02020404030301010803" pitchFamily="18" charset="0"/>
              </a:rPr>
              <a:t>What is appropriate substitution model for global </a:t>
            </a:r>
            <a:r>
              <a:rPr lang="en-US" i="1" dirty="0">
                <a:latin typeface="Garamond" panose="02020404030301010803" pitchFamily="18" charset="0"/>
              </a:rPr>
              <a:t>M. </a:t>
            </a:r>
            <a:r>
              <a:rPr lang="en-US" i="1" dirty="0" err="1">
                <a:latin typeface="Garamond" panose="02020404030301010803" pitchFamily="18" charset="0"/>
              </a:rPr>
              <a:t>bovis</a:t>
            </a:r>
            <a:r>
              <a:rPr lang="en-US" dirty="0">
                <a:latin typeface="Garamond" panose="02020404030301010803" pitchFamily="18" charset="0"/>
              </a:rPr>
              <a:t> isolates?</a:t>
            </a:r>
          </a:p>
          <a:p>
            <a:pPr lvl="1"/>
            <a:r>
              <a:rPr lang="en-US" dirty="0">
                <a:solidFill>
                  <a:schemeClr val="accent2"/>
                </a:solidFill>
                <a:latin typeface="Garamond" panose="02020404030301010803" pitchFamily="18" charset="0"/>
              </a:rPr>
              <a:t>IQ-Tree model selection based on BIC value.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Garamond" panose="02020404030301010803" pitchFamily="18" charset="0"/>
              </a:rPr>
              <a:t>Given temporal sampling data, can we filter sequence data that deviate from root-divergence to time of sampling regression?</a:t>
            </a:r>
          </a:p>
          <a:p>
            <a:pPr lvl="1"/>
            <a:r>
              <a:rPr lang="en-US" dirty="0">
                <a:solidFill>
                  <a:schemeClr val="accent2"/>
                </a:solidFill>
                <a:latin typeface="Garamond" panose="02020404030301010803" pitchFamily="18" charset="0"/>
              </a:rPr>
              <a:t>IQ-Tree ML tree used as input for Tempest software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Garamond" panose="02020404030301010803" pitchFamily="18" charset="0"/>
              </a:rPr>
              <a:t>What are the optimal molecular clock and tree prior models?</a:t>
            </a:r>
          </a:p>
          <a:p>
            <a:pPr lvl="1"/>
            <a:r>
              <a:rPr lang="en-US" dirty="0">
                <a:solidFill>
                  <a:schemeClr val="accent2"/>
                </a:solidFill>
                <a:latin typeface="Garamond" panose="02020404030301010803" pitchFamily="18" charset="0"/>
              </a:rPr>
              <a:t>Time-tree inference with BEAST. Multiple runs using various priors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Garamond" panose="02020404030301010803" pitchFamily="18" charset="0"/>
              </a:rPr>
              <a:t>What are appropriate transition rates for </a:t>
            </a:r>
            <a:r>
              <a:rPr lang="en-US" i="1" dirty="0">
                <a:latin typeface="Garamond" panose="02020404030301010803" pitchFamily="18" charset="0"/>
              </a:rPr>
              <a:t>M. </a:t>
            </a:r>
            <a:r>
              <a:rPr lang="en-US" i="1" dirty="0" err="1">
                <a:latin typeface="Garamond" panose="02020404030301010803" pitchFamily="18" charset="0"/>
              </a:rPr>
              <a:t>bovis</a:t>
            </a:r>
            <a:r>
              <a:rPr lang="en-US" i="1" dirty="0">
                <a:latin typeface="Garamond" panose="02020404030301010803" pitchFamily="18" charset="0"/>
              </a:rPr>
              <a:t> </a:t>
            </a:r>
            <a:r>
              <a:rPr lang="en-US" dirty="0">
                <a:latin typeface="Garamond" panose="02020404030301010803" pitchFamily="18" charset="0"/>
              </a:rPr>
              <a:t>between geographic regions?</a:t>
            </a:r>
          </a:p>
          <a:p>
            <a:pPr lvl="1"/>
            <a:r>
              <a:rPr lang="en-US" dirty="0">
                <a:solidFill>
                  <a:schemeClr val="accent2"/>
                </a:solidFill>
                <a:latin typeface="Garamond" panose="02020404030301010803" pitchFamily="18" charset="0"/>
              </a:rPr>
              <a:t>Discrete-trait diffusion analysis within BEAST.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Garamond" panose="02020404030301010803" pitchFamily="18" charset="0"/>
              </a:rPr>
              <a:t>What ecological and environmental metrics are associated with geographic transition rates?</a:t>
            </a:r>
          </a:p>
          <a:p>
            <a:pPr lvl="1"/>
            <a:r>
              <a:rPr lang="en-US" dirty="0">
                <a:solidFill>
                  <a:schemeClr val="accent2"/>
                </a:solidFill>
                <a:latin typeface="Garamond" panose="02020404030301010803" pitchFamily="18" charset="0"/>
              </a:rPr>
              <a:t>Generalized Linear Modeling analysis within BEAST.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Garamond" panose="02020404030301010803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633F5D-1B5D-C44E-8A86-0F014136467C}"/>
              </a:ext>
            </a:extLst>
          </p:cNvPr>
          <p:cNvSpPr/>
          <p:nvPr/>
        </p:nvSpPr>
        <p:spPr>
          <a:xfrm>
            <a:off x="0" y="0"/>
            <a:ext cx="2768138" cy="3651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Garamond" panose="02020404030301010803" pitchFamily="18" charset="0"/>
              </a:rPr>
              <a:t>Specific Aims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C8FC72-76CA-4AA3-ACCE-9FC7E4756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F93E-BC9A-914B-B8AC-D14A91A40CB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896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E373C-A14C-4341-BE1D-1568CFDA7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Outline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A2D37-3E87-584A-A0D4-8B6E512E9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Introduction </a:t>
            </a:r>
          </a:p>
          <a:p>
            <a:r>
              <a:rPr lang="en-US" dirty="0">
                <a:latin typeface="Garamond" panose="02020404030301010803" pitchFamily="18" charset="0"/>
              </a:rPr>
              <a:t>Specific Aims</a:t>
            </a:r>
          </a:p>
          <a:p>
            <a:r>
              <a:rPr lang="en-US" dirty="0">
                <a:latin typeface="Garamond" panose="02020404030301010803" pitchFamily="18" charset="0"/>
              </a:rPr>
              <a:t>Preliminary Analysis</a:t>
            </a: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</p:txBody>
      </p:sp>
      <p:pic>
        <p:nvPicPr>
          <p:cNvPr id="1026" name="Picture 2" descr="brown, cow, staring, sideways, horns, milk cow, beef, allgäu brown, allgäu,  livestock | Pxfuel">
            <a:extLst>
              <a:ext uri="{FF2B5EF4-FFF2-40B4-BE49-F238E27FC236}">
                <a16:creationId xmlns:a16="http://schemas.microsoft.com/office/drawing/2014/main" id="{3FD848ED-0837-2142-87DE-88E2B97431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7185" y="0"/>
            <a:ext cx="7694814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B634D3-C81E-244B-BF6C-0179E9D9221F}"/>
              </a:ext>
            </a:extLst>
          </p:cNvPr>
          <p:cNvSpPr txBox="1"/>
          <p:nvPr/>
        </p:nvSpPr>
        <p:spPr>
          <a:xfrm>
            <a:off x="6915665" y="6400801"/>
            <a:ext cx="5276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>
                <a:solidFill>
                  <a:srgbClr val="C0C0C0"/>
                </a:solidFill>
                <a:latin typeface="Garamond" panose="02020404030301010803" pitchFamily="18" charset="0"/>
              </a:rPr>
              <a:t>https://</a:t>
            </a:r>
            <a:r>
              <a:rPr lang="en-US" i="1" dirty="0" err="1">
                <a:solidFill>
                  <a:srgbClr val="C0C0C0"/>
                </a:solidFill>
                <a:latin typeface="Garamond" panose="02020404030301010803" pitchFamily="18" charset="0"/>
              </a:rPr>
              <a:t>www.pxfuel.com</a:t>
            </a:r>
            <a:r>
              <a:rPr lang="en-US" i="1" dirty="0">
                <a:solidFill>
                  <a:srgbClr val="C0C0C0"/>
                </a:solidFill>
                <a:latin typeface="Garamond" panose="02020404030301010803" pitchFamily="18" charset="0"/>
              </a:rPr>
              <a:t>/</a:t>
            </a:r>
            <a:r>
              <a:rPr lang="en-US" i="1" dirty="0" err="1">
                <a:solidFill>
                  <a:srgbClr val="C0C0C0"/>
                </a:solidFill>
                <a:latin typeface="Garamond" panose="02020404030301010803" pitchFamily="18" charset="0"/>
              </a:rPr>
              <a:t>en</a:t>
            </a:r>
            <a:r>
              <a:rPr lang="en-US" i="1" dirty="0">
                <a:solidFill>
                  <a:srgbClr val="C0C0C0"/>
                </a:solidFill>
                <a:latin typeface="Garamond" panose="02020404030301010803" pitchFamily="18" charset="0"/>
              </a:rPr>
              <a:t>/free-photo-</a:t>
            </a:r>
            <a:r>
              <a:rPr lang="en-US" i="1" dirty="0" err="1">
                <a:solidFill>
                  <a:srgbClr val="C0C0C0"/>
                </a:solidFill>
                <a:latin typeface="Garamond" panose="02020404030301010803" pitchFamily="18" charset="0"/>
              </a:rPr>
              <a:t>euqgf</a:t>
            </a:r>
            <a:endParaRPr lang="en-US" i="1" dirty="0">
              <a:solidFill>
                <a:srgbClr val="C0C0C0"/>
              </a:solidFill>
              <a:latin typeface="Garamond" panose="02020404030301010803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129731-9F48-4776-804A-E0C60B176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F93E-BC9A-914B-B8AC-D14A91A40CB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7206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E373C-A14C-4341-BE1D-1568CFDA7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4650"/>
            <a:ext cx="11010499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aramond" panose="02020404030301010803" pitchFamily="18" charset="0"/>
              </a:rPr>
              <a:t>Question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A2D37-3E87-584A-A0D4-8B6E512E9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Garamond" panose="02020404030301010803" pitchFamily="18" charset="0"/>
              </a:rPr>
              <a:t>How do specific genomic characteristics within the </a:t>
            </a:r>
            <a:r>
              <a:rPr lang="en-US" i="1" dirty="0">
                <a:solidFill>
                  <a:schemeClr val="bg1"/>
                </a:solidFill>
                <a:latin typeface="Garamond" panose="02020404030301010803" pitchFamily="18" charset="0"/>
              </a:rPr>
              <a:t>M. </a:t>
            </a:r>
            <a:r>
              <a:rPr lang="en-US" i="1" dirty="0" err="1">
                <a:solidFill>
                  <a:schemeClr val="bg1"/>
                </a:solidFill>
                <a:latin typeface="Garamond" panose="02020404030301010803" pitchFamily="18" charset="0"/>
              </a:rPr>
              <a:t>bovis</a:t>
            </a:r>
            <a:r>
              <a:rPr lang="en-US" i="1" dirty="0">
                <a:solidFill>
                  <a:schemeClr val="bg1"/>
                </a:solidFill>
                <a:latin typeface="Garamond" panose="02020404030301010803" pitchFamily="18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Garamond" panose="02020404030301010803" pitchFamily="18" charset="0"/>
              </a:rPr>
              <a:t>genome assist in host species specificity?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C8FC72-76CA-4AA3-ACCE-9FC7E4756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F93E-BC9A-914B-B8AC-D14A91A40CB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2462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E373C-A14C-4341-BE1D-1568CFDA7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4650"/>
            <a:ext cx="11010499" cy="1325563"/>
          </a:xfrm>
        </p:spPr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Specific Aims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A2D37-3E87-584A-A0D4-8B6E512E9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  <a:latin typeface="Garamond" panose="02020404030301010803" pitchFamily="18" charset="0"/>
              </a:rPr>
              <a:t>Aim 1 – Develop a platform for the analysis, storage, and access of </a:t>
            </a:r>
            <a:r>
              <a:rPr lang="en-US" i="1" dirty="0">
                <a:solidFill>
                  <a:schemeClr val="accent3"/>
                </a:solidFill>
                <a:latin typeface="Garamond" panose="02020404030301010803" pitchFamily="18" charset="0"/>
              </a:rPr>
              <a:t>M. </a:t>
            </a:r>
            <a:r>
              <a:rPr lang="en-US" i="1" dirty="0" err="1">
                <a:solidFill>
                  <a:schemeClr val="accent3"/>
                </a:solidFill>
                <a:latin typeface="Garamond" panose="02020404030301010803" pitchFamily="18" charset="0"/>
              </a:rPr>
              <a:t>bovis</a:t>
            </a:r>
            <a:r>
              <a:rPr lang="en-US" i="1" dirty="0">
                <a:solidFill>
                  <a:schemeClr val="accent3"/>
                </a:solidFill>
                <a:latin typeface="Garamond" panose="02020404030301010803" pitchFamily="18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Garamond" panose="02020404030301010803" pitchFamily="18" charset="0"/>
              </a:rPr>
              <a:t>pangenomic</a:t>
            </a:r>
            <a:r>
              <a:rPr lang="en-US" dirty="0">
                <a:solidFill>
                  <a:schemeClr val="accent3"/>
                </a:solidFill>
                <a:latin typeface="Garamond" panose="02020404030301010803" pitchFamily="18" charset="0"/>
              </a:rPr>
              <a:t> data</a:t>
            </a:r>
          </a:p>
          <a:p>
            <a:r>
              <a:rPr lang="en-US" dirty="0">
                <a:solidFill>
                  <a:schemeClr val="accent3"/>
                </a:solidFill>
                <a:latin typeface="Garamond" panose="02020404030301010803" pitchFamily="18" charset="0"/>
              </a:rPr>
              <a:t>Aim 2 - Use Bayesian Phylodynamic framework to correlate ecological, environmental factors that contribute to M. </a:t>
            </a:r>
            <a:r>
              <a:rPr lang="en-US" dirty="0" err="1">
                <a:solidFill>
                  <a:schemeClr val="accent3"/>
                </a:solidFill>
                <a:latin typeface="Garamond" panose="02020404030301010803" pitchFamily="18" charset="0"/>
              </a:rPr>
              <a:t>bovis</a:t>
            </a:r>
            <a:r>
              <a:rPr lang="en-US" dirty="0">
                <a:solidFill>
                  <a:schemeClr val="accent3"/>
                </a:solidFill>
                <a:latin typeface="Garamond" panose="02020404030301010803" pitchFamily="18" charset="0"/>
              </a:rPr>
              <a:t> evolution and global spread. </a:t>
            </a:r>
          </a:p>
          <a:p>
            <a:r>
              <a:rPr lang="en-US" dirty="0">
                <a:latin typeface="Garamond" panose="02020404030301010803" pitchFamily="18" charset="0"/>
              </a:rPr>
              <a:t>Aim 3 - Use host associated </a:t>
            </a:r>
            <a:r>
              <a:rPr lang="en-US" i="1" dirty="0">
                <a:latin typeface="Garamond" panose="02020404030301010803" pitchFamily="18" charset="0"/>
              </a:rPr>
              <a:t>M. </a:t>
            </a:r>
            <a:r>
              <a:rPr lang="en-US" i="1" dirty="0" err="1">
                <a:latin typeface="Garamond" panose="02020404030301010803" pitchFamily="18" charset="0"/>
              </a:rPr>
              <a:t>bovis</a:t>
            </a:r>
            <a:r>
              <a:rPr lang="en-US" i="1" dirty="0">
                <a:latin typeface="Garamond" panose="02020404030301010803" pitchFamily="18" charset="0"/>
              </a:rPr>
              <a:t> </a:t>
            </a:r>
            <a:r>
              <a:rPr lang="en-US" dirty="0">
                <a:latin typeface="Garamond" panose="02020404030301010803" pitchFamily="18" charset="0"/>
              </a:rPr>
              <a:t>genomic data to find genomic signatures suggesting host adaptation.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633F5D-1B5D-C44E-8A86-0F014136467C}"/>
              </a:ext>
            </a:extLst>
          </p:cNvPr>
          <p:cNvSpPr/>
          <p:nvPr/>
        </p:nvSpPr>
        <p:spPr>
          <a:xfrm>
            <a:off x="0" y="0"/>
            <a:ext cx="2768138" cy="3651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Garamond" panose="02020404030301010803" pitchFamily="18" charset="0"/>
              </a:rPr>
              <a:t>Specific Aims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C8FC72-76CA-4AA3-ACCE-9FC7E4756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F93E-BC9A-914B-B8AC-D14A91A40CB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8964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E373C-A14C-4341-BE1D-1568CFDA7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4650"/>
            <a:ext cx="11265131" cy="1325563"/>
          </a:xfrm>
        </p:spPr>
        <p:txBody>
          <a:bodyPr/>
          <a:lstStyle/>
          <a:p>
            <a:r>
              <a:rPr lang="en-US" i="1" dirty="0">
                <a:latin typeface="Garamond" panose="02020404030301010803" pitchFamily="18" charset="0"/>
              </a:rPr>
              <a:t>M. </a:t>
            </a:r>
            <a:r>
              <a:rPr lang="en-US" i="1" dirty="0" err="1">
                <a:latin typeface="Garamond" panose="02020404030301010803" pitchFamily="18" charset="0"/>
              </a:rPr>
              <a:t>bovis</a:t>
            </a:r>
            <a:r>
              <a:rPr lang="en-US" i="1" dirty="0">
                <a:latin typeface="Garamond" panose="02020404030301010803" pitchFamily="18" charset="0"/>
              </a:rPr>
              <a:t> </a:t>
            </a:r>
            <a:r>
              <a:rPr lang="en-US" dirty="0">
                <a:latin typeface="Garamond" panose="02020404030301010803" pitchFamily="18" charset="0"/>
              </a:rPr>
              <a:t>evolutionary signatures for host adaptation </a:t>
            </a:r>
            <a:endParaRPr lang="en-US" i="1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A2D37-3E87-584A-A0D4-8B6E512E9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Garamond" panose="02020404030301010803" pitchFamily="18" charset="0"/>
              </a:rPr>
              <a:t>Host Adaptation: refers to the evolution of a pathogen such that it can infect, cause disease, and circulate in a host species population.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Identification of host adaptive genetic signatures could reveal mechanisms required for successful host switch, critical host-pathogen interactions.</a:t>
            </a:r>
          </a:p>
          <a:p>
            <a:r>
              <a:rPr lang="en-US" dirty="0">
                <a:latin typeface="Garamond" panose="02020404030301010803" pitchFamily="18" charset="0"/>
              </a:rPr>
              <a:t>Pangenome framework can assist in identifying genomic signatures: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Homologous Recombination 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Sites of Positive Selection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Gene presence/absence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Gene-to-gene interactions</a:t>
            </a:r>
          </a:p>
          <a:p>
            <a:r>
              <a:rPr lang="en-US" dirty="0">
                <a:latin typeface="Garamond" panose="02020404030301010803" pitchFamily="18" charset="0"/>
              </a:rPr>
              <a:t> </a:t>
            </a:r>
            <a:r>
              <a:rPr lang="en-US" i="1" dirty="0">
                <a:latin typeface="Garamond" panose="02020404030301010803" pitchFamily="18" charset="0"/>
              </a:rPr>
              <a:t>M. </a:t>
            </a:r>
            <a:r>
              <a:rPr lang="en-US" i="1" dirty="0" err="1">
                <a:latin typeface="Garamond" panose="02020404030301010803" pitchFamily="18" charset="0"/>
              </a:rPr>
              <a:t>bovis</a:t>
            </a:r>
            <a:r>
              <a:rPr lang="en-US" i="1" dirty="0">
                <a:latin typeface="Garamond" panose="02020404030301010803" pitchFamily="18" charset="0"/>
              </a:rPr>
              <a:t> </a:t>
            </a:r>
            <a:r>
              <a:rPr lang="en-US" dirty="0">
                <a:latin typeface="Garamond" panose="02020404030301010803" pitchFamily="18" charset="0"/>
              </a:rPr>
              <a:t>phylogenomic study found general evolutionary patterns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Do these patterns vary across species? </a:t>
            </a:r>
          </a:p>
          <a:p>
            <a:pPr lvl="2"/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633F5D-1B5D-C44E-8A86-0F014136467C}"/>
              </a:ext>
            </a:extLst>
          </p:cNvPr>
          <p:cNvSpPr/>
          <p:nvPr/>
        </p:nvSpPr>
        <p:spPr>
          <a:xfrm>
            <a:off x="0" y="0"/>
            <a:ext cx="2768138" cy="3651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Garamond" panose="02020404030301010803" pitchFamily="18" charset="0"/>
              </a:rPr>
              <a:t>Specific Aims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C8FC72-76CA-4AA3-ACCE-9FC7E4756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F93E-BC9A-914B-B8AC-D14A91A40CB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6203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E373C-A14C-4341-BE1D-1568CFDA7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4650"/>
            <a:ext cx="11010499" cy="1325563"/>
          </a:xfrm>
        </p:spPr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Sub-questions (Aim 3)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633F5D-1B5D-C44E-8A86-0F014136467C}"/>
              </a:ext>
            </a:extLst>
          </p:cNvPr>
          <p:cNvSpPr/>
          <p:nvPr/>
        </p:nvSpPr>
        <p:spPr>
          <a:xfrm>
            <a:off x="0" y="0"/>
            <a:ext cx="2768138" cy="3651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Garamond" panose="02020404030301010803" pitchFamily="18" charset="0"/>
              </a:rPr>
              <a:t>Specific Aims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C8FC72-76CA-4AA3-ACCE-9FC7E4756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F93E-BC9A-914B-B8AC-D14A91A40CBB}" type="slidenum">
              <a:rPr lang="en-US" smtClean="0"/>
              <a:t>23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517BA8F-8C2E-2345-8377-534455C822FD}"/>
              </a:ext>
            </a:extLst>
          </p:cNvPr>
          <p:cNvSpPr txBox="1">
            <a:spLocks/>
          </p:cNvSpPr>
          <p:nvPr/>
        </p:nvSpPr>
        <p:spPr>
          <a:xfrm>
            <a:off x="838200" y="170973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Garamond" panose="02020404030301010803" pitchFamily="18" charset="0"/>
              </a:rPr>
              <a:t>Does clustering of the </a:t>
            </a:r>
            <a:r>
              <a:rPr lang="en-US" i="1" dirty="0">
                <a:latin typeface="Garamond" panose="02020404030301010803" pitchFamily="18" charset="0"/>
              </a:rPr>
              <a:t>M. </a:t>
            </a:r>
            <a:r>
              <a:rPr lang="en-US" i="1" dirty="0" err="1">
                <a:latin typeface="Garamond" panose="02020404030301010803" pitchFamily="18" charset="0"/>
              </a:rPr>
              <a:t>bovis</a:t>
            </a:r>
            <a:r>
              <a:rPr lang="en-US" i="1" dirty="0">
                <a:latin typeface="Garamond" panose="02020404030301010803" pitchFamily="18" charset="0"/>
              </a:rPr>
              <a:t> </a:t>
            </a:r>
            <a:r>
              <a:rPr lang="en-US" dirty="0">
                <a:latin typeface="Garamond" panose="02020404030301010803" pitchFamily="18" charset="0"/>
              </a:rPr>
              <a:t>accessory genome reveal any host specificity?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Garamond" panose="02020404030301010803" pitchFamily="18" charset="0"/>
              </a:rPr>
              <a:t>Do </a:t>
            </a:r>
            <a:r>
              <a:rPr lang="en-US" i="1" dirty="0">
                <a:latin typeface="Garamond" panose="02020404030301010803" pitchFamily="18" charset="0"/>
              </a:rPr>
              <a:t>M. </a:t>
            </a:r>
            <a:r>
              <a:rPr lang="en-US" i="1" dirty="0" err="1">
                <a:latin typeface="Garamond" panose="02020404030301010803" pitchFamily="18" charset="0"/>
              </a:rPr>
              <a:t>bovis</a:t>
            </a:r>
            <a:r>
              <a:rPr lang="en-US" i="1" dirty="0">
                <a:latin typeface="Garamond" panose="02020404030301010803" pitchFamily="18" charset="0"/>
              </a:rPr>
              <a:t> </a:t>
            </a:r>
            <a:r>
              <a:rPr lang="en-US" dirty="0">
                <a:latin typeface="Garamond" panose="02020404030301010803" pitchFamily="18" charset="0"/>
              </a:rPr>
              <a:t>isolate’s core genomes cluster genetically based on core genome variation?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Garamond" panose="02020404030301010803" pitchFamily="18" charset="0"/>
              </a:rPr>
              <a:t>Are different regions of the genome experience Homologous Recombination or Positive Selection differently based on host species?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Garamond" panose="02020404030301010803" pitchFamily="18" charset="0"/>
              </a:rPr>
              <a:t>Are there any key gene or gene-to-gene interactions that are based on host species? 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34750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E373C-A14C-4341-BE1D-1568CFDA7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4650"/>
            <a:ext cx="11010499" cy="1325563"/>
          </a:xfrm>
        </p:spPr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Sub-questions (Aim 3)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633F5D-1B5D-C44E-8A86-0F014136467C}"/>
              </a:ext>
            </a:extLst>
          </p:cNvPr>
          <p:cNvSpPr/>
          <p:nvPr/>
        </p:nvSpPr>
        <p:spPr>
          <a:xfrm>
            <a:off x="0" y="0"/>
            <a:ext cx="2768138" cy="3651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Garamond" panose="02020404030301010803" pitchFamily="18" charset="0"/>
              </a:rPr>
              <a:t>Specific Aims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C8FC72-76CA-4AA3-ACCE-9FC7E4756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F93E-BC9A-914B-B8AC-D14A91A40CBB}" type="slidenum">
              <a:rPr lang="en-US" smtClean="0"/>
              <a:t>24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517BA8F-8C2E-2345-8377-534455C822FD}"/>
              </a:ext>
            </a:extLst>
          </p:cNvPr>
          <p:cNvSpPr txBox="1">
            <a:spLocks/>
          </p:cNvSpPr>
          <p:nvPr/>
        </p:nvSpPr>
        <p:spPr>
          <a:xfrm>
            <a:off x="838200" y="170973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Garamond" panose="02020404030301010803" pitchFamily="18" charset="0"/>
              </a:rPr>
              <a:t>Does clustering of the </a:t>
            </a:r>
            <a:r>
              <a:rPr lang="en-US" i="1" dirty="0">
                <a:latin typeface="Garamond" panose="02020404030301010803" pitchFamily="18" charset="0"/>
              </a:rPr>
              <a:t>M. </a:t>
            </a:r>
            <a:r>
              <a:rPr lang="en-US" i="1" dirty="0" err="1">
                <a:latin typeface="Garamond" panose="02020404030301010803" pitchFamily="18" charset="0"/>
              </a:rPr>
              <a:t>bovis</a:t>
            </a:r>
            <a:r>
              <a:rPr lang="en-US" i="1" dirty="0">
                <a:latin typeface="Garamond" panose="02020404030301010803" pitchFamily="18" charset="0"/>
              </a:rPr>
              <a:t> </a:t>
            </a:r>
            <a:r>
              <a:rPr lang="en-US" dirty="0">
                <a:latin typeface="Garamond" panose="02020404030301010803" pitchFamily="18" charset="0"/>
              </a:rPr>
              <a:t>accessory genome reveal any host specificity?</a:t>
            </a:r>
          </a:p>
          <a:p>
            <a:pPr lvl="1"/>
            <a:r>
              <a:rPr lang="en-US" dirty="0">
                <a:solidFill>
                  <a:schemeClr val="accent2"/>
                </a:solidFill>
                <a:latin typeface="Garamond" panose="02020404030301010803" pitchFamily="18" charset="0"/>
              </a:rPr>
              <a:t>Principal Component Analysis (PCA)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Garamond" panose="02020404030301010803" pitchFamily="18" charset="0"/>
              </a:rPr>
              <a:t>Do </a:t>
            </a:r>
            <a:r>
              <a:rPr lang="en-US" i="1" dirty="0">
                <a:latin typeface="Garamond" panose="02020404030301010803" pitchFamily="18" charset="0"/>
              </a:rPr>
              <a:t>M. </a:t>
            </a:r>
            <a:r>
              <a:rPr lang="en-US" i="1" dirty="0" err="1">
                <a:latin typeface="Garamond" panose="02020404030301010803" pitchFamily="18" charset="0"/>
              </a:rPr>
              <a:t>bovis</a:t>
            </a:r>
            <a:r>
              <a:rPr lang="en-US" i="1" dirty="0">
                <a:latin typeface="Garamond" panose="02020404030301010803" pitchFamily="18" charset="0"/>
              </a:rPr>
              <a:t> </a:t>
            </a:r>
            <a:r>
              <a:rPr lang="en-US" dirty="0">
                <a:latin typeface="Garamond" panose="02020404030301010803" pitchFamily="18" charset="0"/>
              </a:rPr>
              <a:t>isolate’s core genomes cluster genetically based on core genome variation? </a:t>
            </a:r>
          </a:p>
          <a:p>
            <a:pPr lvl="1"/>
            <a:r>
              <a:rPr lang="en-US" dirty="0">
                <a:solidFill>
                  <a:schemeClr val="accent2"/>
                </a:solidFill>
                <a:latin typeface="Garamond" panose="02020404030301010803" pitchFamily="18" charset="0"/>
              </a:rPr>
              <a:t>IQ-Tree ML Phylogeny of core genome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Garamond" panose="02020404030301010803" pitchFamily="18" charset="0"/>
              </a:rPr>
              <a:t>Are different regions of the genome experience Homologous Recombination or Positive Selection differently based on host species?</a:t>
            </a:r>
          </a:p>
          <a:p>
            <a:pPr lvl="1"/>
            <a:r>
              <a:rPr lang="en-US" dirty="0">
                <a:solidFill>
                  <a:schemeClr val="accent2"/>
                </a:solidFill>
                <a:latin typeface="Garamond" panose="02020404030301010803" pitchFamily="18" charset="0"/>
              </a:rPr>
              <a:t>Utilization of </a:t>
            </a:r>
            <a:r>
              <a:rPr lang="en-US" dirty="0" err="1">
                <a:solidFill>
                  <a:schemeClr val="accent2"/>
                </a:solidFill>
                <a:latin typeface="Garamond" panose="02020404030301010803" pitchFamily="18" charset="0"/>
              </a:rPr>
              <a:t>Gubbins</a:t>
            </a:r>
            <a:r>
              <a:rPr lang="en-US" dirty="0">
                <a:solidFill>
                  <a:schemeClr val="accent2"/>
                </a:solidFill>
                <a:latin typeface="Garamond" panose="02020404030301010803" pitchFamily="18" charset="0"/>
              </a:rPr>
              <a:t> for Homologous Recombination Analysis</a:t>
            </a:r>
          </a:p>
          <a:p>
            <a:pPr lvl="1"/>
            <a:r>
              <a:rPr lang="en-US" dirty="0">
                <a:solidFill>
                  <a:schemeClr val="accent2"/>
                </a:solidFill>
                <a:latin typeface="Garamond" panose="02020404030301010803" pitchFamily="18" charset="0"/>
              </a:rPr>
              <a:t>Develop software to compute Tajima’s D statistic using sliding window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Garamond" panose="02020404030301010803" pitchFamily="18" charset="0"/>
              </a:rPr>
              <a:t>Are there any key gene or gene-to-gene interactions that are based on host species? </a:t>
            </a:r>
          </a:p>
          <a:p>
            <a:pPr lvl="1"/>
            <a:r>
              <a:rPr lang="en-US" dirty="0">
                <a:solidFill>
                  <a:schemeClr val="accent2"/>
                </a:solidFill>
                <a:latin typeface="Garamond" panose="02020404030301010803" pitchFamily="18" charset="0"/>
              </a:rPr>
              <a:t>Perform ANOVA F-test, Mutual Information calculation,</a:t>
            </a:r>
          </a:p>
          <a:p>
            <a:pPr lvl="1"/>
            <a:r>
              <a:rPr lang="en-US" dirty="0" err="1">
                <a:solidFill>
                  <a:schemeClr val="accent2"/>
                </a:solidFill>
                <a:latin typeface="Garamond" panose="02020404030301010803" pitchFamily="18" charset="0"/>
              </a:rPr>
              <a:t>panGWAS</a:t>
            </a:r>
            <a:r>
              <a:rPr lang="en-US" dirty="0">
                <a:solidFill>
                  <a:schemeClr val="accent2"/>
                </a:solidFill>
                <a:latin typeface="Garamond" panose="02020404030301010803" pitchFamily="18" charset="0"/>
              </a:rPr>
              <a:t> analysis with </a:t>
            </a:r>
            <a:r>
              <a:rPr lang="en-US" dirty="0" err="1">
                <a:solidFill>
                  <a:schemeClr val="accent2"/>
                </a:solidFill>
                <a:latin typeface="Garamond" panose="02020404030301010803" pitchFamily="18" charset="0"/>
              </a:rPr>
              <a:t>Scoary</a:t>
            </a:r>
            <a:r>
              <a:rPr lang="en-US" dirty="0">
                <a:solidFill>
                  <a:schemeClr val="accent2"/>
                </a:solidFill>
                <a:latin typeface="Garamond" panose="02020404030301010803" pitchFamily="18" charset="0"/>
              </a:rPr>
              <a:t>, gene association networks with </a:t>
            </a:r>
            <a:r>
              <a:rPr lang="en-US" dirty="0" err="1">
                <a:solidFill>
                  <a:schemeClr val="accent2"/>
                </a:solidFill>
                <a:latin typeface="Garamond" panose="02020404030301010803" pitchFamily="18" charset="0"/>
              </a:rPr>
              <a:t>Coinfinder</a:t>
            </a:r>
            <a:endParaRPr lang="en-US" dirty="0">
              <a:solidFill>
                <a:schemeClr val="accent2"/>
              </a:solidFill>
              <a:latin typeface="Garamond" panose="02020404030301010803" pitchFamily="18" charset="0"/>
            </a:endParaRPr>
          </a:p>
          <a:p>
            <a:pPr lvl="1"/>
            <a:r>
              <a:rPr lang="en-US" dirty="0">
                <a:solidFill>
                  <a:schemeClr val="accent2"/>
                </a:solidFill>
                <a:latin typeface="Garamond" panose="02020404030301010803" pitchFamily="18" charset="0"/>
              </a:rPr>
              <a:t>Support Vector Machine, Random Forest Classification</a:t>
            </a:r>
          </a:p>
          <a:p>
            <a:pPr lvl="1"/>
            <a:endParaRPr lang="en-US" dirty="0">
              <a:latin typeface="Garamond" panose="02020404030301010803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35150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E373C-A14C-4341-BE1D-1568CFDA7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0499" cy="1325563"/>
          </a:xfrm>
        </p:spPr>
        <p:txBody>
          <a:bodyPr/>
          <a:lstStyle/>
          <a:p>
            <a:r>
              <a:rPr lang="en-US" i="1" dirty="0">
                <a:latin typeface="Garamond" panose="02020404030301010803" pitchFamily="18" charset="0"/>
              </a:rPr>
              <a:t>M. </a:t>
            </a:r>
            <a:r>
              <a:rPr lang="en-US" i="1" dirty="0" err="1">
                <a:latin typeface="Garamond" panose="02020404030301010803" pitchFamily="18" charset="0"/>
              </a:rPr>
              <a:t>bovis</a:t>
            </a:r>
            <a:r>
              <a:rPr lang="en-US" i="1" dirty="0">
                <a:latin typeface="Garamond" panose="02020404030301010803" pitchFamily="18" charset="0"/>
              </a:rPr>
              <a:t> s</a:t>
            </a:r>
            <a:r>
              <a:rPr lang="en-US" dirty="0">
                <a:latin typeface="Garamond" panose="02020404030301010803" pitchFamily="18" charset="0"/>
              </a:rPr>
              <a:t>pillback leads to economic burden</a:t>
            </a:r>
            <a:endParaRPr lang="en-US" i="1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A2D37-3E87-584A-A0D4-8B6E512E9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Garamond" panose="02020404030301010803" pitchFamily="18" charset="0"/>
              </a:rPr>
              <a:t>Spillover can lead to formation of two opposite outcomes: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>
                <a:latin typeface="Garamond" panose="02020404030301010803" pitchFamily="18" charset="0"/>
              </a:rPr>
              <a:t>Maintenance populations</a:t>
            </a:r>
            <a:r>
              <a:rPr lang="en-US" dirty="0">
                <a:latin typeface="Garamond" panose="02020404030301010803" pitchFamily="18" charset="0"/>
              </a:rPr>
              <a:t>: transmission within the species population can be sustained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>
                <a:latin typeface="Garamond" panose="02020404030301010803" pitchFamily="18" charset="0"/>
              </a:rPr>
              <a:t>Dead-End hosts</a:t>
            </a:r>
            <a:r>
              <a:rPr lang="en-US" dirty="0">
                <a:latin typeface="Garamond" panose="02020404030301010803" pitchFamily="18" charset="0"/>
              </a:rPr>
              <a:t>: transmission of disease occurs rarely within a species population</a:t>
            </a:r>
          </a:p>
          <a:p>
            <a:r>
              <a:rPr lang="en-US" dirty="0">
                <a:latin typeface="Garamond" panose="02020404030301010803" pitchFamily="18" charset="0"/>
              </a:rPr>
              <a:t>Maintenance populations that contribute to constant spillback are the focus of disease control programs.</a:t>
            </a:r>
          </a:p>
          <a:p>
            <a:pPr lvl="2"/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25AAAC-FB0F-474B-AF21-BAEB3AE27C02}"/>
              </a:ext>
            </a:extLst>
          </p:cNvPr>
          <p:cNvSpPr/>
          <p:nvPr/>
        </p:nvSpPr>
        <p:spPr>
          <a:xfrm>
            <a:off x="0" y="0"/>
            <a:ext cx="2768138" cy="36512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Garamond" panose="02020404030301010803" pitchFamily="18" charset="0"/>
              </a:rPr>
              <a:t>Introduction</a:t>
            </a:r>
          </a:p>
        </p:txBody>
      </p:sp>
      <p:pic>
        <p:nvPicPr>
          <p:cNvPr id="3078" name="Picture 6" descr="Badger head logo Royalty Free Vector Image - VectorStock">
            <a:extLst>
              <a:ext uri="{FF2B5EF4-FFF2-40B4-BE49-F238E27FC236}">
                <a16:creationId xmlns:a16="http://schemas.microsoft.com/office/drawing/2014/main" id="{A88D3526-45E0-B947-9373-57AF35B77D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45" t="22523" r="25825" b="29697"/>
          <a:stretch/>
        </p:blipFill>
        <p:spPr bwMode="auto">
          <a:xfrm>
            <a:off x="8943522" y="1396396"/>
            <a:ext cx="556953" cy="588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Badger head logo Royalty Free Vector Image - VectorStock">
            <a:extLst>
              <a:ext uri="{FF2B5EF4-FFF2-40B4-BE49-F238E27FC236}">
                <a16:creationId xmlns:a16="http://schemas.microsoft.com/office/drawing/2014/main" id="{D516F590-2A9B-8D42-BF33-78C3B8AEB3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45" t="22523" r="25825" b="29697"/>
          <a:stretch/>
        </p:blipFill>
        <p:spPr bwMode="auto">
          <a:xfrm>
            <a:off x="9742206" y="2230976"/>
            <a:ext cx="556953" cy="557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Badger head logo Royalty Free Vector Image - VectorStock">
            <a:extLst>
              <a:ext uri="{FF2B5EF4-FFF2-40B4-BE49-F238E27FC236}">
                <a16:creationId xmlns:a16="http://schemas.microsoft.com/office/drawing/2014/main" id="{F77846E1-C44D-6942-B83E-22BF773A0F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45" t="22523" r="25825" b="29697"/>
          <a:stretch/>
        </p:blipFill>
        <p:spPr bwMode="auto">
          <a:xfrm>
            <a:off x="8137543" y="2215665"/>
            <a:ext cx="556953" cy="588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Badger head logo Royalty Free Vector Image - VectorStock">
            <a:extLst>
              <a:ext uri="{FF2B5EF4-FFF2-40B4-BE49-F238E27FC236}">
                <a16:creationId xmlns:a16="http://schemas.microsoft.com/office/drawing/2014/main" id="{E5372055-665C-1F49-871B-42A671B0D3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45" t="22523" r="25825" b="29697"/>
          <a:stretch/>
        </p:blipFill>
        <p:spPr bwMode="auto">
          <a:xfrm>
            <a:off x="7709800" y="3011257"/>
            <a:ext cx="556953" cy="588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6" descr="Badger head logo Royalty Free Vector Image - VectorStock">
            <a:extLst>
              <a:ext uri="{FF2B5EF4-FFF2-40B4-BE49-F238E27FC236}">
                <a16:creationId xmlns:a16="http://schemas.microsoft.com/office/drawing/2014/main" id="{6C216C24-493B-1444-8F69-4CFE76B7DD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45" t="22523" r="25825" b="29697"/>
          <a:stretch/>
        </p:blipFill>
        <p:spPr bwMode="auto">
          <a:xfrm>
            <a:off x="8547279" y="3034934"/>
            <a:ext cx="556953" cy="588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6" descr="Badger head logo Royalty Free Vector Image - VectorStock">
            <a:extLst>
              <a:ext uri="{FF2B5EF4-FFF2-40B4-BE49-F238E27FC236}">
                <a16:creationId xmlns:a16="http://schemas.microsoft.com/office/drawing/2014/main" id="{CE3056B6-5487-9C4F-B52A-CF1C975D36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45" t="22523" r="25825" b="29697"/>
          <a:stretch/>
        </p:blipFill>
        <p:spPr bwMode="auto">
          <a:xfrm>
            <a:off x="9384758" y="3034934"/>
            <a:ext cx="556953" cy="588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6" descr="Badger head logo Royalty Free Vector Image - VectorStock">
            <a:extLst>
              <a:ext uri="{FF2B5EF4-FFF2-40B4-BE49-F238E27FC236}">
                <a16:creationId xmlns:a16="http://schemas.microsoft.com/office/drawing/2014/main" id="{4FD18C33-D212-5A40-A643-5E305BCB16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45" t="22523" r="25825" b="29697"/>
          <a:stretch/>
        </p:blipFill>
        <p:spPr bwMode="auto">
          <a:xfrm>
            <a:off x="10125879" y="3034934"/>
            <a:ext cx="556953" cy="588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6" descr="Badger head logo Royalty Free Vector Image - VectorStock">
            <a:extLst>
              <a:ext uri="{FF2B5EF4-FFF2-40B4-BE49-F238E27FC236}">
                <a16:creationId xmlns:a16="http://schemas.microsoft.com/office/drawing/2014/main" id="{3622E3E6-A88C-8749-A3C1-8FF0FF7DEB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45" t="22523" r="25825" b="29697"/>
          <a:stretch/>
        </p:blipFill>
        <p:spPr bwMode="auto">
          <a:xfrm>
            <a:off x="8943522" y="3946594"/>
            <a:ext cx="556953" cy="588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6" descr="Badger head logo Royalty Free Vector Image - VectorStock">
            <a:extLst>
              <a:ext uri="{FF2B5EF4-FFF2-40B4-BE49-F238E27FC236}">
                <a16:creationId xmlns:a16="http://schemas.microsoft.com/office/drawing/2014/main" id="{93B2EDB1-64E0-ED4D-8B2B-B36AD25BF7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45" t="22523" r="25825" b="29697"/>
          <a:stretch/>
        </p:blipFill>
        <p:spPr bwMode="auto">
          <a:xfrm>
            <a:off x="9742206" y="4781174"/>
            <a:ext cx="556953" cy="557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6" descr="Badger head logo Royalty Free Vector Image - VectorStock">
            <a:extLst>
              <a:ext uri="{FF2B5EF4-FFF2-40B4-BE49-F238E27FC236}">
                <a16:creationId xmlns:a16="http://schemas.microsoft.com/office/drawing/2014/main" id="{8A95C79D-DC13-8B49-BB9B-8302B93BDD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45" t="22523" r="25825" b="29697"/>
          <a:stretch/>
        </p:blipFill>
        <p:spPr bwMode="auto">
          <a:xfrm>
            <a:off x="8137543" y="4765863"/>
            <a:ext cx="556953" cy="588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6" descr="Badger head logo Royalty Free Vector Image - VectorStock">
            <a:extLst>
              <a:ext uri="{FF2B5EF4-FFF2-40B4-BE49-F238E27FC236}">
                <a16:creationId xmlns:a16="http://schemas.microsoft.com/office/drawing/2014/main" id="{4368176E-6985-8948-9829-E105B17BAC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45" t="22523" r="25825" b="29697"/>
          <a:stretch/>
        </p:blipFill>
        <p:spPr bwMode="auto">
          <a:xfrm>
            <a:off x="7709800" y="5561455"/>
            <a:ext cx="556953" cy="588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6" descr="Badger head logo Royalty Free Vector Image - VectorStock">
            <a:extLst>
              <a:ext uri="{FF2B5EF4-FFF2-40B4-BE49-F238E27FC236}">
                <a16:creationId xmlns:a16="http://schemas.microsoft.com/office/drawing/2014/main" id="{89242DD5-D950-F547-9A11-2A0B80BAAB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45" t="22523" r="25825" b="29697"/>
          <a:stretch/>
        </p:blipFill>
        <p:spPr bwMode="auto">
          <a:xfrm>
            <a:off x="8547279" y="5585132"/>
            <a:ext cx="556953" cy="588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6" descr="Badger head logo Royalty Free Vector Image - VectorStock">
            <a:extLst>
              <a:ext uri="{FF2B5EF4-FFF2-40B4-BE49-F238E27FC236}">
                <a16:creationId xmlns:a16="http://schemas.microsoft.com/office/drawing/2014/main" id="{0B558128-66FD-EE48-AD94-176A6BD1A1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45" t="22523" r="25825" b="29697"/>
          <a:stretch/>
        </p:blipFill>
        <p:spPr bwMode="auto">
          <a:xfrm>
            <a:off x="9384758" y="5585132"/>
            <a:ext cx="556953" cy="588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6" descr="Badger head logo Royalty Free Vector Image - VectorStock">
            <a:extLst>
              <a:ext uri="{FF2B5EF4-FFF2-40B4-BE49-F238E27FC236}">
                <a16:creationId xmlns:a16="http://schemas.microsoft.com/office/drawing/2014/main" id="{BCCE0258-945A-5C43-B5BC-051A57C16B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45" t="22523" r="25825" b="29697"/>
          <a:stretch/>
        </p:blipFill>
        <p:spPr bwMode="auto">
          <a:xfrm>
            <a:off x="10125879" y="5585132"/>
            <a:ext cx="556953" cy="588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0C49945-F897-3A4E-9CCE-0B9DD50852CA}"/>
              </a:ext>
            </a:extLst>
          </p:cNvPr>
          <p:cNvCxnSpPr/>
          <p:nvPr/>
        </p:nvCxnSpPr>
        <p:spPr>
          <a:xfrm>
            <a:off x="6505843" y="3832168"/>
            <a:ext cx="542821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E5D4D49-A7C0-A94E-BFDA-D38CC64A9151}"/>
              </a:ext>
            </a:extLst>
          </p:cNvPr>
          <p:cNvCxnSpPr>
            <a:cxnSpLocks/>
          </p:cNvCxnSpPr>
          <p:nvPr/>
        </p:nvCxnSpPr>
        <p:spPr>
          <a:xfrm flipH="1">
            <a:off x="8554233" y="1829661"/>
            <a:ext cx="280526" cy="2942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9F0F905-EA51-B34C-BC32-B824FD42A1BC}"/>
              </a:ext>
            </a:extLst>
          </p:cNvPr>
          <p:cNvCxnSpPr>
            <a:cxnSpLocks/>
          </p:cNvCxnSpPr>
          <p:nvPr/>
        </p:nvCxnSpPr>
        <p:spPr>
          <a:xfrm flipH="1">
            <a:off x="7995579" y="2718607"/>
            <a:ext cx="173813" cy="2422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1C60472-57EA-FB4B-8B46-80A734C6D2F1}"/>
              </a:ext>
            </a:extLst>
          </p:cNvPr>
          <p:cNvCxnSpPr>
            <a:cxnSpLocks/>
          </p:cNvCxnSpPr>
          <p:nvPr/>
        </p:nvCxnSpPr>
        <p:spPr>
          <a:xfrm>
            <a:off x="9537183" y="1799353"/>
            <a:ext cx="303804" cy="3404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E5474A2-D0AD-284E-91E4-00CF56009D35}"/>
              </a:ext>
            </a:extLst>
          </p:cNvPr>
          <p:cNvCxnSpPr>
            <a:cxnSpLocks/>
          </p:cNvCxnSpPr>
          <p:nvPr/>
        </p:nvCxnSpPr>
        <p:spPr>
          <a:xfrm>
            <a:off x="10284828" y="2754718"/>
            <a:ext cx="222840" cy="2039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E8165BD-29DA-B142-9226-EB21E9DC642F}"/>
              </a:ext>
            </a:extLst>
          </p:cNvPr>
          <p:cNvCxnSpPr>
            <a:cxnSpLocks/>
          </p:cNvCxnSpPr>
          <p:nvPr/>
        </p:nvCxnSpPr>
        <p:spPr>
          <a:xfrm>
            <a:off x="8645754" y="2693856"/>
            <a:ext cx="200394" cy="2681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91F2A5E-F0B8-944B-B92F-70D66FD7057B}"/>
              </a:ext>
            </a:extLst>
          </p:cNvPr>
          <p:cNvCxnSpPr>
            <a:cxnSpLocks/>
          </p:cNvCxnSpPr>
          <p:nvPr/>
        </p:nvCxnSpPr>
        <p:spPr>
          <a:xfrm>
            <a:off x="9547517" y="4402280"/>
            <a:ext cx="303804" cy="3404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2A31E9-2DE1-41CA-871F-C9A4092FE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F93E-BC9A-914B-B8AC-D14A91A40CB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0436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E373C-A14C-4341-BE1D-1568CFDA7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0499" cy="1325563"/>
          </a:xfrm>
        </p:spPr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Whole Genome Sequencing for </a:t>
            </a:r>
            <a:r>
              <a:rPr lang="en-US" dirty="0" err="1">
                <a:latin typeface="Garamond" panose="02020404030301010803" pitchFamily="18" charset="0"/>
              </a:rPr>
              <a:t>bTB</a:t>
            </a:r>
            <a:r>
              <a:rPr lang="en-US" dirty="0">
                <a:latin typeface="Garamond" panose="02020404030301010803" pitchFamily="18" charset="0"/>
              </a:rPr>
              <a:t> surveillance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A2D37-3E87-584A-A0D4-8B6E512E9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Mutations in the </a:t>
            </a:r>
            <a:r>
              <a:rPr lang="en-US" i="1" dirty="0">
                <a:latin typeface="Garamond" panose="02020404030301010803" pitchFamily="18" charset="0"/>
              </a:rPr>
              <a:t>M. </a:t>
            </a:r>
            <a:r>
              <a:rPr lang="en-US" i="1" dirty="0" err="1">
                <a:latin typeface="Garamond" panose="02020404030301010803" pitchFamily="18" charset="0"/>
              </a:rPr>
              <a:t>bovis</a:t>
            </a:r>
            <a:r>
              <a:rPr lang="en-US" i="1" dirty="0">
                <a:latin typeface="Garamond" panose="02020404030301010803" pitchFamily="18" charset="0"/>
              </a:rPr>
              <a:t> </a:t>
            </a:r>
            <a:r>
              <a:rPr lang="en-US" dirty="0">
                <a:latin typeface="Garamond" panose="02020404030301010803" pitchFamily="18" charset="0"/>
              </a:rPr>
              <a:t>genome can accumulate in a time frame that can be observable over a few years.</a:t>
            </a:r>
          </a:p>
          <a:p>
            <a:pPr lvl="1"/>
            <a:r>
              <a:rPr lang="en-US" i="1" dirty="0">
                <a:latin typeface="Garamond" panose="02020404030301010803" pitchFamily="18" charset="0"/>
              </a:rPr>
              <a:t>M. </a:t>
            </a:r>
            <a:r>
              <a:rPr lang="en-US" i="1" dirty="0" err="1">
                <a:latin typeface="Garamond" panose="02020404030301010803" pitchFamily="18" charset="0"/>
              </a:rPr>
              <a:t>bovis</a:t>
            </a:r>
            <a:r>
              <a:rPr lang="en-US" i="1" dirty="0">
                <a:latin typeface="Garamond" panose="02020404030301010803" pitchFamily="18" charset="0"/>
              </a:rPr>
              <a:t> </a:t>
            </a:r>
            <a:r>
              <a:rPr lang="en-US" dirty="0">
                <a:latin typeface="Garamond" panose="02020404030301010803" pitchFamily="18" charset="0"/>
              </a:rPr>
              <a:t>Genetic similarity ~ Transmission dynamics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52377D-1BAB-E24E-B24C-E4E57EF04DF2}"/>
              </a:ext>
            </a:extLst>
          </p:cNvPr>
          <p:cNvSpPr/>
          <p:nvPr/>
        </p:nvSpPr>
        <p:spPr>
          <a:xfrm>
            <a:off x="0" y="0"/>
            <a:ext cx="2768138" cy="36512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Garamond" panose="02020404030301010803" pitchFamily="18" charset="0"/>
              </a:rPr>
              <a:t>Introduction</a:t>
            </a:r>
          </a:p>
        </p:txBody>
      </p:sp>
      <p:pic>
        <p:nvPicPr>
          <p:cNvPr id="6" name="Picture 6" descr="Badger head logo Royalty Free Vector Image - VectorStock">
            <a:extLst>
              <a:ext uri="{FF2B5EF4-FFF2-40B4-BE49-F238E27FC236}">
                <a16:creationId xmlns:a16="http://schemas.microsoft.com/office/drawing/2014/main" id="{B44FE131-CFE4-F742-A9CD-0D69BC3230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45" t="22523" r="25825" b="29697"/>
          <a:stretch/>
        </p:blipFill>
        <p:spPr bwMode="auto">
          <a:xfrm>
            <a:off x="8801075" y="2391528"/>
            <a:ext cx="556953" cy="588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Badger head logo Royalty Free Vector Image - VectorStock">
            <a:extLst>
              <a:ext uri="{FF2B5EF4-FFF2-40B4-BE49-F238E27FC236}">
                <a16:creationId xmlns:a16="http://schemas.microsoft.com/office/drawing/2014/main" id="{4E9E5DBA-DF1A-DE4F-9EF6-19F16F2C25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45" t="22523" r="25825" b="29697"/>
          <a:stretch/>
        </p:blipFill>
        <p:spPr bwMode="auto">
          <a:xfrm>
            <a:off x="9358028" y="3674851"/>
            <a:ext cx="556953" cy="557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Badger head logo Royalty Free Vector Image - VectorStock">
            <a:extLst>
              <a:ext uri="{FF2B5EF4-FFF2-40B4-BE49-F238E27FC236}">
                <a16:creationId xmlns:a16="http://schemas.microsoft.com/office/drawing/2014/main" id="{9250874E-4591-E746-B13B-9A16A018FE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45" t="22523" r="25825" b="29697"/>
          <a:stretch/>
        </p:blipFill>
        <p:spPr bwMode="auto">
          <a:xfrm>
            <a:off x="8273572" y="3145974"/>
            <a:ext cx="556953" cy="588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Badger head logo Royalty Free Vector Image - VectorStock">
            <a:extLst>
              <a:ext uri="{FF2B5EF4-FFF2-40B4-BE49-F238E27FC236}">
                <a16:creationId xmlns:a16="http://schemas.microsoft.com/office/drawing/2014/main" id="{CDE91063-F85F-0F44-A248-683085A829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45" t="22523" r="25825" b="29697"/>
          <a:stretch/>
        </p:blipFill>
        <p:spPr bwMode="auto">
          <a:xfrm>
            <a:off x="8603504" y="4081879"/>
            <a:ext cx="556953" cy="588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Badger head logo Royalty Free Vector Image - VectorStock">
            <a:extLst>
              <a:ext uri="{FF2B5EF4-FFF2-40B4-BE49-F238E27FC236}">
                <a16:creationId xmlns:a16="http://schemas.microsoft.com/office/drawing/2014/main" id="{970EE04C-DFCA-9440-BA4D-0C0C0479B7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45" t="22523" r="25825" b="29697"/>
          <a:stretch/>
        </p:blipFill>
        <p:spPr bwMode="auto">
          <a:xfrm>
            <a:off x="9975324" y="4324358"/>
            <a:ext cx="556953" cy="588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09C3D43-07B0-F345-B81A-2ED5C3FBFFE1}"/>
              </a:ext>
            </a:extLst>
          </p:cNvPr>
          <p:cNvCxnSpPr>
            <a:cxnSpLocks/>
          </p:cNvCxnSpPr>
          <p:nvPr/>
        </p:nvCxnSpPr>
        <p:spPr>
          <a:xfrm flipH="1">
            <a:off x="8520549" y="2798653"/>
            <a:ext cx="280526" cy="2942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918216A-7F10-A342-8648-1C1D4179FDA6}"/>
              </a:ext>
            </a:extLst>
          </p:cNvPr>
          <p:cNvCxnSpPr>
            <a:cxnSpLocks/>
            <a:endCxn id="59" idx="0"/>
          </p:cNvCxnSpPr>
          <p:nvPr/>
        </p:nvCxnSpPr>
        <p:spPr>
          <a:xfrm flipH="1">
            <a:off x="7646388" y="3700882"/>
            <a:ext cx="661502" cy="13061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7D34213-B429-014B-86F5-342E19EF42B3}"/>
              </a:ext>
            </a:extLst>
          </p:cNvPr>
          <p:cNvCxnSpPr>
            <a:cxnSpLocks/>
          </p:cNvCxnSpPr>
          <p:nvPr/>
        </p:nvCxnSpPr>
        <p:spPr>
          <a:xfrm>
            <a:off x="9343448" y="2858363"/>
            <a:ext cx="193296" cy="69404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3277813-B070-8F4D-856B-561E26122258}"/>
              </a:ext>
            </a:extLst>
          </p:cNvPr>
          <p:cNvCxnSpPr>
            <a:cxnSpLocks/>
          </p:cNvCxnSpPr>
          <p:nvPr/>
        </p:nvCxnSpPr>
        <p:spPr>
          <a:xfrm>
            <a:off x="9914981" y="4081879"/>
            <a:ext cx="222840" cy="2039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AF0F23B-E2CA-8C4A-84B1-D270A1CD83A6}"/>
              </a:ext>
            </a:extLst>
          </p:cNvPr>
          <p:cNvCxnSpPr>
            <a:cxnSpLocks/>
          </p:cNvCxnSpPr>
          <p:nvPr/>
        </p:nvCxnSpPr>
        <p:spPr>
          <a:xfrm>
            <a:off x="8768483" y="3719684"/>
            <a:ext cx="113497" cy="2978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59AF661-D429-AE4E-83D2-87254445E52F}"/>
              </a:ext>
            </a:extLst>
          </p:cNvPr>
          <p:cNvCxnSpPr/>
          <p:nvPr/>
        </p:nvCxnSpPr>
        <p:spPr>
          <a:xfrm>
            <a:off x="6907876" y="2261062"/>
            <a:ext cx="0" cy="36825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D44EE7B-0BB6-6B45-BDBF-3C41DEA4F5F2}"/>
              </a:ext>
            </a:extLst>
          </p:cNvPr>
          <p:cNvSpPr txBox="1"/>
          <p:nvPr/>
        </p:nvSpPr>
        <p:spPr>
          <a:xfrm>
            <a:off x="6234545" y="6010737"/>
            <a:ext cx="1221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Time of Infection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788C786-1A2A-6946-ACF3-3D35976F8D36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6907876" y="3440266"/>
            <a:ext cx="1365696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12AB3EF-984C-4448-9203-0356D1C3FB1A}"/>
              </a:ext>
            </a:extLst>
          </p:cNvPr>
          <p:cNvCxnSpPr>
            <a:cxnSpLocks/>
          </p:cNvCxnSpPr>
          <p:nvPr/>
        </p:nvCxnSpPr>
        <p:spPr>
          <a:xfrm>
            <a:off x="6907876" y="5352753"/>
            <a:ext cx="376677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B13F6FA-0012-204E-A186-49C8736869BC}"/>
              </a:ext>
            </a:extLst>
          </p:cNvPr>
          <p:cNvCxnSpPr>
            <a:cxnSpLocks/>
          </p:cNvCxnSpPr>
          <p:nvPr/>
        </p:nvCxnSpPr>
        <p:spPr>
          <a:xfrm>
            <a:off x="6872021" y="4376171"/>
            <a:ext cx="1731483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44E4FB8-78D6-EE49-888C-C8D79505965D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6943732" y="2685820"/>
            <a:ext cx="1857343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15730C1-163F-4C4D-8CA3-40C27AE0DB5B}"/>
              </a:ext>
            </a:extLst>
          </p:cNvPr>
          <p:cNvCxnSpPr>
            <a:cxnSpLocks/>
          </p:cNvCxnSpPr>
          <p:nvPr/>
        </p:nvCxnSpPr>
        <p:spPr>
          <a:xfrm>
            <a:off x="6872021" y="3953832"/>
            <a:ext cx="2486007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28AE97A-3553-1641-97B6-D348D1318B6F}"/>
              </a:ext>
            </a:extLst>
          </p:cNvPr>
          <p:cNvCxnSpPr>
            <a:cxnSpLocks/>
          </p:cNvCxnSpPr>
          <p:nvPr/>
        </p:nvCxnSpPr>
        <p:spPr>
          <a:xfrm>
            <a:off x="6907876" y="4670463"/>
            <a:ext cx="3118525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FCC9B3A1-46A8-9442-A2E8-A5119618ADE2}"/>
              </a:ext>
            </a:extLst>
          </p:cNvPr>
          <p:cNvSpPr/>
          <p:nvPr/>
        </p:nvSpPr>
        <p:spPr>
          <a:xfrm>
            <a:off x="9275667" y="3621803"/>
            <a:ext cx="721673" cy="61101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B2107B3-B2B3-A144-85B8-40CCBD57B782}"/>
              </a:ext>
            </a:extLst>
          </p:cNvPr>
          <p:cNvSpPr/>
          <p:nvPr/>
        </p:nvSpPr>
        <p:spPr>
          <a:xfrm>
            <a:off x="8521145" y="4049034"/>
            <a:ext cx="721673" cy="61101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95DFDE8-3028-854D-ADDB-BFA010957B56}"/>
              </a:ext>
            </a:extLst>
          </p:cNvPr>
          <p:cNvSpPr txBox="1"/>
          <p:nvPr/>
        </p:nvSpPr>
        <p:spPr>
          <a:xfrm>
            <a:off x="6426020" y="2576467"/>
            <a:ext cx="403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8BBBF7E-CE21-BA45-9B08-A61DA4C47E54}"/>
              </a:ext>
            </a:extLst>
          </p:cNvPr>
          <p:cNvSpPr txBox="1"/>
          <p:nvPr/>
        </p:nvSpPr>
        <p:spPr>
          <a:xfrm>
            <a:off x="6443558" y="3244334"/>
            <a:ext cx="403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C17E046-B3B0-7C4B-9202-DD1A6EB02FC7}"/>
              </a:ext>
            </a:extLst>
          </p:cNvPr>
          <p:cNvSpPr txBox="1"/>
          <p:nvPr/>
        </p:nvSpPr>
        <p:spPr>
          <a:xfrm>
            <a:off x="6429102" y="3769166"/>
            <a:ext cx="403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77014B4-4D89-A941-97FA-71B07F562D22}"/>
              </a:ext>
            </a:extLst>
          </p:cNvPr>
          <p:cNvSpPr txBox="1"/>
          <p:nvPr/>
        </p:nvSpPr>
        <p:spPr>
          <a:xfrm>
            <a:off x="6440161" y="4165568"/>
            <a:ext cx="403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3</a:t>
            </a:r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8049F75-AF25-DB40-8B14-936D789EDFA0}"/>
              </a:ext>
            </a:extLst>
          </p:cNvPr>
          <p:cNvSpPr txBox="1"/>
          <p:nvPr/>
        </p:nvSpPr>
        <p:spPr>
          <a:xfrm>
            <a:off x="6440160" y="4481774"/>
            <a:ext cx="403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4</a:t>
            </a:r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7F68634-9700-5949-8D0A-3665C8760B78}"/>
              </a:ext>
            </a:extLst>
          </p:cNvPr>
          <p:cNvSpPr txBox="1"/>
          <p:nvPr/>
        </p:nvSpPr>
        <p:spPr>
          <a:xfrm>
            <a:off x="6449240" y="5137408"/>
            <a:ext cx="403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5</a:t>
            </a:r>
            <a:endParaRPr lang="en-US" dirty="0"/>
          </a:p>
        </p:txBody>
      </p:sp>
      <p:pic>
        <p:nvPicPr>
          <p:cNvPr id="58" name="Picture 6" descr="Badger head logo Royalty Free Vector Image - VectorStock">
            <a:extLst>
              <a:ext uri="{FF2B5EF4-FFF2-40B4-BE49-F238E27FC236}">
                <a16:creationId xmlns:a16="http://schemas.microsoft.com/office/drawing/2014/main" id="{04CFF342-3610-8C47-B8DE-340CDC61C8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45" t="22523" r="25825" b="29697"/>
          <a:stretch/>
        </p:blipFill>
        <p:spPr bwMode="auto">
          <a:xfrm>
            <a:off x="7367911" y="5040580"/>
            <a:ext cx="556953" cy="588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Oval 58">
            <a:extLst>
              <a:ext uri="{FF2B5EF4-FFF2-40B4-BE49-F238E27FC236}">
                <a16:creationId xmlns:a16="http://schemas.microsoft.com/office/drawing/2014/main" id="{939DB930-3746-7F41-A51B-2196305DF273}"/>
              </a:ext>
            </a:extLst>
          </p:cNvPr>
          <p:cNvSpPr/>
          <p:nvPr/>
        </p:nvSpPr>
        <p:spPr>
          <a:xfrm>
            <a:off x="7285551" y="5007001"/>
            <a:ext cx="721673" cy="61101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A0E5D7-033D-4D0D-AA3C-D6EB83F84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F93E-BC9A-914B-B8AC-D14A91A40CB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1348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E373C-A14C-4341-BE1D-1568CFDA7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0499" cy="1325563"/>
          </a:xfrm>
        </p:spPr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Whole Genome Sequencing for </a:t>
            </a:r>
            <a:r>
              <a:rPr lang="en-US" dirty="0" err="1">
                <a:latin typeface="Garamond" panose="02020404030301010803" pitchFamily="18" charset="0"/>
              </a:rPr>
              <a:t>bTB</a:t>
            </a:r>
            <a:r>
              <a:rPr lang="en-US" dirty="0">
                <a:latin typeface="Garamond" panose="02020404030301010803" pitchFamily="18" charset="0"/>
              </a:rPr>
              <a:t> surveillance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A2D37-3E87-584A-A0D4-8B6E512E9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Garamond" panose="02020404030301010803" pitchFamily="18" charset="0"/>
              </a:rPr>
              <a:t>Whole Genome Sequencing (WGS) is utilized to track changes in individual nucleotides.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Compare to an established reference genome.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Infer a time rooted phylogenetic tree</a:t>
            </a:r>
          </a:p>
          <a:p>
            <a:r>
              <a:rPr lang="en-US" dirty="0">
                <a:latin typeface="Garamond" panose="02020404030301010803" pitchFamily="18" charset="0"/>
              </a:rPr>
              <a:t>The combination of genomic, temporal, spatial, and host metadata for a single </a:t>
            </a:r>
            <a:r>
              <a:rPr lang="en-US" i="1" dirty="0">
                <a:latin typeface="Garamond" panose="02020404030301010803" pitchFamily="18" charset="0"/>
              </a:rPr>
              <a:t>M. </a:t>
            </a:r>
            <a:r>
              <a:rPr lang="en-US" i="1" dirty="0" err="1">
                <a:latin typeface="Garamond" panose="02020404030301010803" pitchFamily="18" charset="0"/>
              </a:rPr>
              <a:t>bovis</a:t>
            </a:r>
            <a:r>
              <a:rPr lang="en-US" i="1" dirty="0">
                <a:latin typeface="Garamond" panose="02020404030301010803" pitchFamily="18" charset="0"/>
              </a:rPr>
              <a:t> </a:t>
            </a:r>
            <a:r>
              <a:rPr lang="en-US" dirty="0">
                <a:latin typeface="Garamond" panose="02020404030301010803" pitchFamily="18" charset="0"/>
              </a:rPr>
              <a:t>isolate help to define these dynamics.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Coalescent process</a:t>
            </a:r>
          </a:p>
          <a:p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52377D-1BAB-E24E-B24C-E4E57EF04DF2}"/>
              </a:ext>
            </a:extLst>
          </p:cNvPr>
          <p:cNvSpPr/>
          <p:nvPr/>
        </p:nvSpPr>
        <p:spPr>
          <a:xfrm>
            <a:off x="0" y="0"/>
            <a:ext cx="2768138" cy="36512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Garamond" panose="02020404030301010803" pitchFamily="18" charset="0"/>
              </a:rPr>
              <a:t>Introduction</a:t>
            </a:r>
          </a:p>
        </p:txBody>
      </p:sp>
      <p:pic>
        <p:nvPicPr>
          <p:cNvPr id="7" name="Picture 6" descr="Badger head logo Royalty Free Vector Image - VectorStock">
            <a:extLst>
              <a:ext uri="{FF2B5EF4-FFF2-40B4-BE49-F238E27FC236}">
                <a16:creationId xmlns:a16="http://schemas.microsoft.com/office/drawing/2014/main" id="{4E9E5DBA-DF1A-DE4F-9EF6-19F16F2C25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45" t="22523" r="25825" b="29697"/>
          <a:stretch/>
        </p:blipFill>
        <p:spPr bwMode="auto">
          <a:xfrm>
            <a:off x="9358028" y="3674851"/>
            <a:ext cx="556953" cy="557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Badger head logo Royalty Free Vector Image - VectorStock">
            <a:extLst>
              <a:ext uri="{FF2B5EF4-FFF2-40B4-BE49-F238E27FC236}">
                <a16:creationId xmlns:a16="http://schemas.microsoft.com/office/drawing/2014/main" id="{6E5C6E7C-9FA1-764A-A4A8-A820D47073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45" t="22523" r="25825" b="29697"/>
          <a:stretch/>
        </p:blipFill>
        <p:spPr bwMode="auto">
          <a:xfrm>
            <a:off x="7367911" y="5040580"/>
            <a:ext cx="556953" cy="588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Badger head logo Royalty Free Vector Image - VectorStock">
            <a:extLst>
              <a:ext uri="{FF2B5EF4-FFF2-40B4-BE49-F238E27FC236}">
                <a16:creationId xmlns:a16="http://schemas.microsoft.com/office/drawing/2014/main" id="{CDE91063-F85F-0F44-A248-683085A829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45" t="22523" r="25825" b="29697"/>
          <a:stretch/>
        </p:blipFill>
        <p:spPr bwMode="auto">
          <a:xfrm>
            <a:off x="8603504" y="4081879"/>
            <a:ext cx="556953" cy="588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59AF661-D429-AE4E-83D2-87254445E52F}"/>
              </a:ext>
            </a:extLst>
          </p:cNvPr>
          <p:cNvCxnSpPr/>
          <p:nvPr/>
        </p:nvCxnSpPr>
        <p:spPr>
          <a:xfrm>
            <a:off x="6907876" y="2261062"/>
            <a:ext cx="0" cy="36825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D44EE7B-0BB6-6B45-BDBF-3C41DEA4F5F2}"/>
              </a:ext>
            </a:extLst>
          </p:cNvPr>
          <p:cNvSpPr txBox="1"/>
          <p:nvPr/>
        </p:nvSpPr>
        <p:spPr>
          <a:xfrm>
            <a:off x="6234545" y="6010737"/>
            <a:ext cx="1221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Time of Infection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788C786-1A2A-6946-ACF3-3D35976F8D36}"/>
              </a:ext>
            </a:extLst>
          </p:cNvPr>
          <p:cNvCxnSpPr>
            <a:cxnSpLocks/>
          </p:cNvCxnSpPr>
          <p:nvPr/>
        </p:nvCxnSpPr>
        <p:spPr>
          <a:xfrm>
            <a:off x="6907876" y="3440266"/>
            <a:ext cx="1365696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12AB3EF-984C-4448-9203-0356D1C3FB1A}"/>
              </a:ext>
            </a:extLst>
          </p:cNvPr>
          <p:cNvCxnSpPr>
            <a:cxnSpLocks/>
            <a:endCxn id="50" idx="2"/>
          </p:cNvCxnSpPr>
          <p:nvPr/>
        </p:nvCxnSpPr>
        <p:spPr>
          <a:xfrm>
            <a:off x="6916955" y="5312506"/>
            <a:ext cx="368596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B13F6FA-0012-204E-A186-49C8736869BC}"/>
              </a:ext>
            </a:extLst>
          </p:cNvPr>
          <p:cNvCxnSpPr>
            <a:cxnSpLocks/>
          </p:cNvCxnSpPr>
          <p:nvPr/>
        </p:nvCxnSpPr>
        <p:spPr>
          <a:xfrm>
            <a:off x="6872021" y="4376171"/>
            <a:ext cx="1731483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44E4FB8-78D6-EE49-888C-C8D79505965D}"/>
              </a:ext>
            </a:extLst>
          </p:cNvPr>
          <p:cNvCxnSpPr>
            <a:cxnSpLocks/>
          </p:cNvCxnSpPr>
          <p:nvPr/>
        </p:nvCxnSpPr>
        <p:spPr>
          <a:xfrm>
            <a:off x="6943732" y="2685820"/>
            <a:ext cx="1857343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15730C1-163F-4C4D-8CA3-40C27AE0DB5B}"/>
              </a:ext>
            </a:extLst>
          </p:cNvPr>
          <p:cNvCxnSpPr>
            <a:cxnSpLocks/>
          </p:cNvCxnSpPr>
          <p:nvPr/>
        </p:nvCxnSpPr>
        <p:spPr>
          <a:xfrm>
            <a:off x="6872021" y="3953832"/>
            <a:ext cx="2486007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FCC9B3A1-46A8-9442-A2E8-A5119618ADE2}"/>
              </a:ext>
            </a:extLst>
          </p:cNvPr>
          <p:cNvSpPr/>
          <p:nvPr/>
        </p:nvSpPr>
        <p:spPr>
          <a:xfrm>
            <a:off x="9275667" y="3621803"/>
            <a:ext cx="721673" cy="61101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B2107B3-B2B3-A144-85B8-40CCBD57B782}"/>
              </a:ext>
            </a:extLst>
          </p:cNvPr>
          <p:cNvSpPr/>
          <p:nvPr/>
        </p:nvSpPr>
        <p:spPr>
          <a:xfrm>
            <a:off x="8521145" y="4049034"/>
            <a:ext cx="721673" cy="61101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00DD862-F26B-9F42-80E6-C6751B9AF3E4}"/>
              </a:ext>
            </a:extLst>
          </p:cNvPr>
          <p:cNvSpPr/>
          <p:nvPr/>
        </p:nvSpPr>
        <p:spPr>
          <a:xfrm>
            <a:off x="7285551" y="5007001"/>
            <a:ext cx="721673" cy="61101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95DFDE8-3028-854D-ADDB-BFA010957B56}"/>
              </a:ext>
            </a:extLst>
          </p:cNvPr>
          <p:cNvSpPr txBox="1"/>
          <p:nvPr/>
        </p:nvSpPr>
        <p:spPr>
          <a:xfrm>
            <a:off x="6426020" y="2576467"/>
            <a:ext cx="403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8BBBF7E-CE21-BA45-9B08-A61DA4C47E54}"/>
              </a:ext>
            </a:extLst>
          </p:cNvPr>
          <p:cNvSpPr txBox="1"/>
          <p:nvPr/>
        </p:nvSpPr>
        <p:spPr>
          <a:xfrm>
            <a:off x="6443558" y="3244334"/>
            <a:ext cx="403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C17E046-B3B0-7C4B-9202-DD1A6EB02FC7}"/>
              </a:ext>
            </a:extLst>
          </p:cNvPr>
          <p:cNvSpPr txBox="1"/>
          <p:nvPr/>
        </p:nvSpPr>
        <p:spPr>
          <a:xfrm>
            <a:off x="6429102" y="3769166"/>
            <a:ext cx="403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77014B4-4D89-A941-97FA-71B07F562D22}"/>
              </a:ext>
            </a:extLst>
          </p:cNvPr>
          <p:cNvSpPr txBox="1"/>
          <p:nvPr/>
        </p:nvSpPr>
        <p:spPr>
          <a:xfrm>
            <a:off x="6440161" y="4165568"/>
            <a:ext cx="403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3</a:t>
            </a:r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7F68634-9700-5949-8D0A-3665C8760B78}"/>
              </a:ext>
            </a:extLst>
          </p:cNvPr>
          <p:cNvSpPr txBox="1"/>
          <p:nvPr/>
        </p:nvSpPr>
        <p:spPr>
          <a:xfrm>
            <a:off x="6449240" y="5137408"/>
            <a:ext cx="403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5</a:t>
            </a:r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32286E5-216C-2C4E-B9D2-51553E9F398C}"/>
              </a:ext>
            </a:extLst>
          </p:cNvPr>
          <p:cNvSpPr/>
          <p:nvPr/>
        </p:nvSpPr>
        <p:spPr>
          <a:xfrm>
            <a:off x="8762199" y="2603191"/>
            <a:ext cx="149461" cy="157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1742883-10D8-F545-B44F-3C078FD02704}"/>
              </a:ext>
            </a:extLst>
          </p:cNvPr>
          <p:cNvSpPr/>
          <p:nvPr/>
        </p:nvSpPr>
        <p:spPr>
          <a:xfrm>
            <a:off x="8163571" y="3373552"/>
            <a:ext cx="149461" cy="157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F98CD4D-8373-4A4D-BF0D-45A0E9991C9A}"/>
              </a:ext>
            </a:extLst>
          </p:cNvPr>
          <p:cNvCxnSpPr>
            <a:stCxn id="37" idx="0"/>
          </p:cNvCxnSpPr>
          <p:nvPr/>
        </p:nvCxnSpPr>
        <p:spPr>
          <a:xfrm flipH="1" flipV="1">
            <a:off x="8238301" y="2685820"/>
            <a:ext cx="1" cy="6877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E8A93E7-566C-964F-8DB5-2AB84D08A400}"/>
              </a:ext>
            </a:extLst>
          </p:cNvPr>
          <p:cNvCxnSpPr>
            <a:cxnSpLocks/>
            <a:stCxn id="35" idx="2"/>
          </p:cNvCxnSpPr>
          <p:nvPr/>
        </p:nvCxnSpPr>
        <p:spPr>
          <a:xfrm flipH="1">
            <a:off x="8238301" y="2682162"/>
            <a:ext cx="523898" cy="84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7B860A3-8420-764B-8FA9-4CC71E3E58E8}"/>
              </a:ext>
            </a:extLst>
          </p:cNvPr>
          <p:cNvCxnSpPr>
            <a:cxnSpLocks/>
          </p:cNvCxnSpPr>
          <p:nvPr/>
        </p:nvCxnSpPr>
        <p:spPr>
          <a:xfrm flipH="1" flipV="1">
            <a:off x="8911659" y="2682162"/>
            <a:ext cx="724844" cy="84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3C2453B-E1F5-8F46-80D1-FD857B6CA788}"/>
              </a:ext>
            </a:extLst>
          </p:cNvPr>
          <p:cNvCxnSpPr>
            <a:cxnSpLocks/>
            <a:stCxn id="48" idx="0"/>
          </p:cNvCxnSpPr>
          <p:nvPr/>
        </p:nvCxnSpPr>
        <p:spPr>
          <a:xfrm flipV="1">
            <a:off x="9636504" y="2689563"/>
            <a:ext cx="0" cy="9322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E38EA34-34D7-A743-AFDE-FC1E54BFF66C}"/>
              </a:ext>
            </a:extLst>
          </p:cNvPr>
          <p:cNvCxnSpPr>
            <a:cxnSpLocks/>
          </p:cNvCxnSpPr>
          <p:nvPr/>
        </p:nvCxnSpPr>
        <p:spPr>
          <a:xfrm flipH="1">
            <a:off x="7639673" y="3456996"/>
            <a:ext cx="523898" cy="84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668F240-8752-214C-9088-F010A830BB05}"/>
              </a:ext>
            </a:extLst>
          </p:cNvPr>
          <p:cNvCxnSpPr>
            <a:cxnSpLocks/>
          </p:cNvCxnSpPr>
          <p:nvPr/>
        </p:nvCxnSpPr>
        <p:spPr>
          <a:xfrm flipH="1">
            <a:off x="8306079" y="3448864"/>
            <a:ext cx="582336" cy="423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8CC8884-9CF9-554B-8310-495AF0C34F16}"/>
              </a:ext>
            </a:extLst>
          </p:cNvPr>
          <p:cNvCxnSpPr>
            <a:cxnSpLocks/>
          </p:cNvCxnSpPr>
          <p:nvPr/>
        </p:nvCxnSpPr>
        <p:spPr>
          <a:xfrm flipH="1" flipV="1">
            <a:off x="8866702" y="3429000"/>
            <a:ext cx="7186" cy="6096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B84653C6-0C86-4F45-A54A-F443B02DD630}"/>
              </a:ext>
            </a:extLst>
          </p:cNvPr>
          <p:cNvCxnSpPr>
            <a:cxnSpLocks/>
          </p:cNvCxnSpPr>
          <p:nvPr/>
        </p:nvCxnSpPr>
        <p:spPr>
          <a:xfrm flipV="1">
            <a:off x="7636800" y="3437855"/>
            <a:ext cx="0" cy="15585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9C7F0E-000E-440E-936B-E49752A51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F93E-BC9A-914B-B8AC-D14A91A40CB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6000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E373C-A14C-4341-BE1D-1568CFDA7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0499" cy="1325563"/>
          </a:xfrm>
        </p:spPr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Preliminary Analysis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A2D37-3E87-584A-A0D4-8B6E512E9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To understand if there was any relationship between genomic variability and host status, I pulled sequence data from three nations that have distinct maintenance hosts for </a:t>
            </a:r>
            <a:r>
              <a:rPr lang="en-US" i="1" dirty="0">
                <a:latin typeface="Garamond" panose="02020404030301010803" pitchFamily="18" charset="0"/>
              </a:rPr>
              <a:t>M. </a:t>
            </a:r>
            <a:r>
              <a:rPr lang="en-US" i="1" dirty="0" err="1">
                <a:latin typeface="Garamond" panose="02020404030301010803" pitchFamily="18" charset="0"/>
              </a:rPr>
              <a:t>bovis</a:t>
            </a:r>
            <a:r>
              <a:rPr lang="en-US" i="1" dirty="0">
                <a:latin typeface="Garamond" panose="02020404030301010803" pitchFamily="18" charset="0"/>
              </a:rPr>
              <a:t>: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USA: white-tailed deer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UK: badger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NZ: </a:t>
            </a:r>
            <a:r>
              <a:rPr lang="en-US" dirty="0" err="1">
                <a:latin typeface="Garamond" panose="02020404030301010803" pitchFamily="18" charset="0"/>
              </a:rPr>
              <a:t>bushtail</a:t>
            </a:r>
            <a:r>
              <a:rPr lang="en-US" dirty="0">
                <a:latin typeface="Garamond" panose="02020404030301010803" pitchFamily="18" charset="0"/>
              </a:rPr>
              <a:t> possum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F9568D-9E16-1E40-A928-61EB4F6614B5}"/>
              </a:ext>
            </a:extLst>
          </p:cNvPr>
          <p:cNvSpPr/>
          <p:nvPr/>
        </p:nvSpPr>
        <p:spPr>
          <a:xfrm>
            <a:off x="0" y="0"/>
            <a:ext cx="2768138" cy="3651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Garamond" panose="02020404030301010803" pitchFamily="18" charset="0"/>
              </a:rPr>
              <a:t>Preliminary Research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B9DF89-2CBF-4D0D-9BA7-C3861FB4F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F93E-BC9A-914B-B8AC-D14A91A40CBB}" type="slidenum">
              <a:rPr lang="en-US" smtClean="0"/>
              <a:t>28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A3358D-80BF-473D-8CB2-0A12FBADA9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9084" y="2021177"/>
            <a:ext cx="5513895" cy="3405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747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E373C-A14C-4341-BE1D-1568CFDA7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0499" cy="1325563"/>
          </a:xfrm>
        </p:spPr>
        <p:txBody>
          <a:bodyPr/>
          <a:lstStyle/>
          <a:p>
            <a:r>
              <a:rPr lang="en-US" i="1" dirty="0">
                <a:latin typeface="Garamond" panose="02020404030301010803" pitchFamily="18" charset="0"/>
              </a:rPr>
              <a:t>M. </a:t>
            </a:r>
            <a:r>
              <a:rPr lang="en-US" i="1" dirty="0" err="1">
                <a:latin typeface="Garamond" panose="02020404030301010803" pitchFamily="18" charset="0"/>
              </a:rPr>
              <a:t>bovis</a:t>
            </a:r>
            <a:r>
              <a:rPr lang="en-US" i="1" dirty="0">
                <a:latin typeface="Garamond" panose="02020404030301010803" pitchFamily="18" charset="0"/>
              </a:rPr>
              <a:t> </a:t>
            </a:r>
            <a:r>
              <a:rPr lang="en-US" dirty="0" err="1">
                <a:latin typeface="Garamond" panose="02020404030301010803" pitchFamily="18" charset="0"/>
              </a:rPr>
              <a:t>Pangenomic</a:t>
            </a:r>
            <a:r>
              <a:rPr lang="en-US" dirty="0">
                <a:latin typeface="Garamond" panose="02020404030301010803" pitchFamily="18" charset="0"/>
              </a:rPr>
              <a:t> Framework</a:t>
            </a:r>
            <a:endParaRPr lang="en-US" i="1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A2D37-3E87-584A-A0D4-8B6E512E9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Once the data was collected, inferring the pangenome was the next step to investigate genomic attributes.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Core Genome</a:t>
            </a:r>
          </a:p>
          <a:p>
            <a:pPr lvl="2"/>
            <a:r>
              <a:rPr lang="en-US" dirty="0">
                <a:latin typeface="Garamond" panose="02020404030301010803" pitchFamily="18" charset="0"/>
              </a:rPr>
              <a:t>Areas of Selection + Homologous Recombination</a:t>
            </a:r>
          </a:p>
          <a:p>
            <a:pPr lvl="2"/>
            <a:r>
              <a:rPr lang="en-US" dirty="0">
                <a:latin typeface="Garamond" panose="02020404030301010803" pitchFamily="18" charset="0"/>
              </a:rPr>
              <a:t>Maximum Likelihood Phylogenetic Tree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Accessory Genome</a:t>
            </a:r>
          </a:p>
          <a:p>
            <a:pPr lvl="2"/>
            <a:r>
              <a:rPr lang="en-US" dirty="0">
                <a:latin typeface="Garamond" panose="02020404030301010803" pitchFamily="18" charset="0"/>
              </a:rPr>
              <a:t>Principal Component Analysis (PCA) clustering</a:t>
            </a:r>
          </a:p>
          <a:p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DF3D0A-5936-D947-8817-5A067DF36707}"/>
              </a:ext>
            </a:extLst>
          </p:cNvPr>
          <p:cNvSpPr/>
          <p:nvPr/>
        </p:nvSpPr>
        <p:spPr>
          <a:xfrm>
            <a:off x="0" y="0"/>
            <a:ext cx="2768138" cy="3651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Garamond" panose="02020404030301010803" pitchFamily="18" charset="0"/>
              </a:rPr>
              <a:t>Preliminary Research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420A67-87DF-41D3-AA98-405B9D137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F93E-BC9A-914B-B8AC-D14A91A40CBB}" type="slidenum">
              <a:rPr lang="en-US" smtClean="0"/>
              <a:t>29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2D6A02-3DE2-4392-B2C8-179EDCC4AE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53" r="19120"/>
          <a:stretch/>
        </p:blipFill>
        <p:spPr>
          <a:xfrm>
            <a:off x="5921313" y="1938952"/>
            <a:ext cx="4911865" cy="4238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882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E373C-A14C-4341-BE1D-1568CFDA7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164503" cy="1325563"/>
          </a:xfrm>
        </p:spPr>
        <p:txBody>
          <a:bodyPr/>
          <a:lstStyle/>
          <a:p>
            <a:r>
              <a:rPr lang="en-US" i="1" dirty="0">
                <a:latin typeface="Garamond" panose="02020404030301010803" pitchFamily="18" charset="0"/>
              </a:rPr>
              <a:t>Mycobacterium </a:t>
            </a:r>
            <a:r>
              <a:rPr lang="en-US" i="1" dirty="0" err="1">
                <a:latin typeface="Garamond" panose="02020404030301010803" pitchFamily="18" charset="0"/>
              </a:rPr>
              <a:t>bovis</a:t>
            </a:r>
            <a:r>
              <a:rPr lang="en-US" i="1" dirty="0">
                <a:latin typeface="Garamond" panose="02020404030301010803" pitchFamily="18" charset="0"/>
              </a:rPr>
              <a:t> – </a:t>
            </a:r>
            <a:r>
              <a:rPr lang="en-US" dirty="0">
                <a:latin typeface="Garamond" panose="02020404030301010803" pitchFamily="18" charset="0"/>
              </a:rPr>
              <a:t>Quick Facts</a:t>
            </a:r>
            <a:endParaRPr lang="en-US" i="1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A2D37-3E87-584A-A0D4-8B6E512E9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r>
              <a:rPr lang="en-US" i="1" dirty="0">
                <a:latin typeface="Garamond" panose="02020404030301010803" pitchFamily="18" charset="0"/>
              </a:rPr>
              <a:t>Mycobacterium </a:t>
            </a:r>
            <a:r>
              <a:rPr lang="en-US" i="1" dirty="0" err="1">
                <a:latin typeface="Garamond" panose="02020404030301010803" pitchFamily="18" charset="0"/>
              </a:rPr>
              <a:t>bovis</a:t>
            </a:r>
            <a:r>
              <a:rPr lang="en-US" dirty="0">
                <a:latin typeface="Garamond" panose="02020404030301010803" pitchFamily="18" charset="0"/>
              </a:rPr>
              <a:t> is the bacterial pathogen that causes bovine tuberculosis (</a:t>
            </a:r>
            <a:r>
              <a:rPr lang="en-US" dirty="0" err="1">
                <a:latin typeface="Garamond" panose="02020404030301010803" pitchFamily="18" charset="0"/>
              </a:rPr>
              <a:t>bTB</a:t>
            </a:r>
            <a:r>
              <a:rPr lang="en-US" dirty="0">
                <a:latin typeface="Garamond" panose="02020404030301010803" pitchFamily="18" charset="0"/>
              </a:rPr>
              <a:t>)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Gram positive, rod shaped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Chronic respiratory complications, weight loss, lymphatic and lung lesions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Highly related to </a:t>
            </a:r>
            <a:r>
              <a:rPr lang="en-US" i="1" dirty="0">
                <a:latin typeface="Garamond" panose="02020404030301010803" pitchFamily="18" charset="0"/>
              </a:rPr>
              <a:t>Mycobacterium tuberculosis 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Wide host range</a:t>
            </a:r>
          </a:p>
          <a:p>
            <a:pPr marL="457200" lvl="1" indent="0">
              <a:buNone/>
            </a:pP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278C19-7C8C-5A45-9C26-A5D2AC84312C}"/>
              </a:ext>
            </a:extLst>
          </p:cNvPr>
          <p:cNvSpPr/>
          <p:nvPr/>
        </p:nvSpPr>
        <p:spPr>
          <a:xfrm>
            <a:off x="0" y="0"/>
            <a:ext cx="2768138" cy="36512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Garamond" panose="02020404030301010803" pitchFamily="18" charset="0"/>
              </a:rPr>
              <a:t>Introduction</a:t>
            </a:r>
          </a:p>
        </p:txBody>
      </p:sp>
      <p:pic>
        <p:nvPicPr>
          <p:cNvPr id="2050" name="Picture 2" descr="NZ: Tb testing important for food safety | barfblog">
            <a:extLst>
              <a:ext uri="{FF2B5EF4-FFF2-40B4-BE49-F238E27FC236}">
                <a16:creationId xmlns:a16="http://schemas.microsoft.com/office/drawing/2014/main" id="{D23CA363-8363-E74B-9A3D-42B2010B69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3847" y="1690688"/>
            <a:ext cx="2898855" cy="2190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Tuberculosis (Farmer Factsheet) from Vetstream | Definitive Veterinary  Intelligence">
            <a:extLst>
              <a:ext uri="{FF2B5EF4-FFF2-40B4-BE49-F238E27FC236}">
                <a16:creationId xmlns:a16="http://schemas.microsoft.com/office/drawing/2014/main" id="{DDE43F17-D1DC-404D-9002-68FF79BE8A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5089" y="4142158"/>
            <a:ext cx="2903389" cy="2190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Mycobacterium bovis - microbewiki">
            <a:extLst>
              <a:ext uri="{FF2B5EF4-FFF2-40B4-BE49-F238E27FC236}">
                <a16:creationId xmlns:a16="http://schemas.microsoft.com/office/drawing/2014/main" id="{08D9C062-4017-6C48-B14E-E165BD74BA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5089" y="1664328"/>
            <a:ext cx="2939196" cy="2190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Phylogenetic tree of Mycobacterium based on 16S rRNA.... | Download  Scientific Diagram">
            <a:extLst>
              <a:ext uri="{FF2B5EF4-FFF2-40B4-BE49-F238E27FC236}">
                <a16:creationId xmlns:a16="http://schemas.microsoft.com/office/drawing/2014/main" id="{5170CF61-1808-0F47-B20F-D24F9AD5F7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59" b="67022"/>
          <a:stretch/>
        </p:blipFill>
        <p:spPr bwMode="auto">
          <a:xfrm>
            <a:off x="9214368" y="4186165"/>
            <a:ext cx="2788334" cy="2146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4AD4F-5561-4F95-8336-BF2693694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F93E-BC9A-914B-B8AC-D14A91A40CB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5094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E373C-A14C-4341-BE1D-1568CFDA7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0499" cy="1325563"/>
          </a:xfrm>
        </p:spPr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Regional clustering of accessory genome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8051A5-96A0-9042-950D-C73C13D11976}"/>
              </a:ext>
            </a:extLst>
          </p:cNvPr>
          <p:cNvSpPr/>
          <p:nvPr/>
        </p:nvSpPr>
        <p:spPr>
          <a:xfrm>
            <a:off x="0" y="0"/>
            <a:ext cx="2768138" cy="3651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Garamond" panose="02020404030301010803" pitchFamily="18" charset="0"/>
              </a:rPr>
              <a:t>Preliminary Research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213A8D5-E440-4116-9CC9-10AB6BFC2E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1700" y="1476367"/>
            <a:ext cx="8128600" cy="5016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BC59977-572B-4732-8E55-716244291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F93E-BC9A-914B-B8AC-D14A91A40CB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6203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E373C-A14C-4341-BE1D-1568CFDA7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0499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Regional clustering of core genomes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A2D37-3E87-584A-A0D4-8B6E512E9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08B2D1-31B3-4B49-8DA6-95EECEEB8143}"/>
              </a:ext>
            </a:extLst>
          </p:cNvPr>
          <p:cNvSpPr/>
          <p:nvPr/>
        </p:nvSpPr>
        <p:spPr>
          <a:xfrm>
            <a:off x="0" y="0"/>
            <a:ext cx="2768138" cy="3651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Garamond" panose="02020404030301010803" pitchFamily="18" charset="0"/>
              </a:rPr>
              <a:t>Preliminary Research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2C5E0CA-9B10-4A0C-8B56-81A01683D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340" y="1307931"/>
            <a:ext cx="8838143" cy="5454396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6946AF8-4FF9-4106-A6E8-78A5BDC85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F93E-BC9A-914B-B8AC-D14A91A40CB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0566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E373C-A14C-4341-BE1D-1568CFDA7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0499" cy="1325563"/>
          </a:xfrm>
        </p:spPr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Multi-host clustering of accessory genome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8051A5-96A0-9042-950D-C73C13D11976}"/>
              </a:ext>
            </a:extLst>
          </p:cNvPr>
          <p:cNvSpPr/>
          <p:nvPr/>
        </p:nvSpPr>
        <p:spPr>
          <a:xfrm>
            <a:off x="0" y="0"/>
            <a:ext cx="2768138" cy="3651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Garamond" panose="02020404030301010803" pitchFamily="18" charset="0"/>
              </a:rPr>
              <a:t>Preliminary Research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1A5F6B5-D2FD-4408-9446-B976DB0558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457" y="1349289"/>
            <a:ext cx="8689086" cy="5362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2EC7CE-902E-4A80-8FFA-A536909A7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F93E-BC9A-914B-B8AC-D14A91A40CB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915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E373C-A14C-4341-BE1D-1568CFDA7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0499" cy="1325563"/>
          </a:xfrm>
        </p:spPr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Multi-host clustering of core genomes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A2D37-3E87-584A-A0D4-8B6E512E9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08B2D1-31B3-4B49-8DA6-95EECEEB8143}"/>
              </a:ext>
            </a:extLst>
          </p:cNvPr>
          <p:cNvSpPr/>
          <p:nvPr/>
        </p:nvSpPr>
        <p:spPr>
          <a:xfrm>
            <a:off x="0" y="0"/>
            <a:ext cx="2768138" cy="3651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Garamond" panose="02020404030301010803" pitchFamily="18" charset="0"/>
              </a:rPr>
              <a:t>Preliminary Research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AFB04E-37B1-4719-B628-D48E47BFE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555" y="1372286"/>
            <a:ext cx="8888889" cy="5485714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3E629F-CB2A-4ECC-BF2A-F0C579AC1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F93E-BC9A-914B-B8AC-D14A91A40CB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097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E373C-A14C-4341-BE1D-1568CFDA7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0499" cy="1325563"/>
          </a:xfrm>
        </p:spPr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Limited regions of homologous recombination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A2D37-3E87-584A-A0D4-8B6E512E9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846846-E368-4C4E-B9FC-2B9FF8CCF182}"/>
              </a:ext>
            </a:extLst>
          </p:cNvPr>
          <p:cNvSpPr/>
          <p:nvPr/>
        </p:nvSpPr>
        <p:spPr>
          <a:xfrm>
            <a:off x="0" y="0"/>
            <a:ext cx="2768138" cy="3651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Garamond" panose="02020404030301010803" pitchFamily="18" charset="0"/>
              </a:rPr>
              <a:t>Preliminary Research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5522BA0-B068-4E74-81E1-1A86740D87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73" r="17703"/>
          <a:stretch/>
        </p:blipFill>
        <p:spPr bwMode="auto">
          <a:xfrm>
            <a:off x="3278909" y="1690688"/>
            <a:ext cx="4950691" cy="5101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A2DA9F-9231-4DB8-A38D-AF1FA0CDF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F93E-BC9A-914B-B8AC-D14A91A40CB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5011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E373C-A14C-4341-BE1D-1568CFDA7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0499" cy="1325563"/>
          </a:xfrm>
        </p:spPr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Conflicting signal from United Kingdom isolates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A2D37-3E87-584A-A0D4-8B6E512E9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2C1902-F55F-0842-96A2-A598BE1467FE}"/>
              </a:ext>
            </a:extLst>
          </p:cNvPr>
          <p:cNvSpPr/>
          <p:nvPr/>
        </p:nvSpPr>
        <p:spPr>
          <a:xfrm>
            <a:off x="0" y="0"/>
            <a:ext cx="2768138" cy="3651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Garamond" panose="02020404030301010803" pitchFamily="18" charset="0"/>
              </a:rPr>
              <a:t>Preliminary Research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2E09C0B-DE39-4BED-8360-B935F9A7EC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6854" y="1371599"/>
            <a:ext cx="8538291" cy="5269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E53C14-1D1B-4B6A-B72B-400D98EE4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F93E-BC9A-914B-B8AC-D14A91A40CB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0887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E373C-A14C-4341-BE1D-1568CFDA7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0499" cy="1325563"/>
          </a:xfrm>
        </p:spPr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Timeline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B907B6C-59FC-9049-B93D-1162CF3B71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571018"/>
              </p:ext>
            </p:extLst>
          </p:nvPr>
        </p:nvGraphicFramePr>
        <p:xfrm>
          <a:off x="2193032" y="2760287"/>
          <a:ext cx="7805936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1194">
                  <a:extLst>
                    <a:ext uri="{9D8B030D-6E8A-4147-A177-3AD203B41FA5}">
                      <a16:colId xmlns:a16="http://schemas.microsoft.com/office/drawing/2014/main" val="3186212194"/>
                    </a:ext>
                  </a:extLst>
                </a:gridCol>
                <a:gridCol w="1261194">
                  <a:extLst>
                    <a:ext uri="{9D8B030D-6E8A-4147-A177-3AD203B41FA5}">
                      <a16:colId xmlns:a16="http://schemas.microsoft.com/office/drawing/2014/main" val="3824231344"/>
                    </a:ext>
                  </a:extLst>
                </a:gridCol>
                <a:gridCol w="1320887">
                  <a:extLst>
                    <a:ext uri="{9D8B030D-6E8A-4147-A177-3AD203B41FA5}">
                      <a16:colId xmlns:a16="http://schemas.microsoft.com/office/drawing/2014/main" val="1742273505"/>
                    </a:ext>
                  </a:extLst>
                </a:gridCol>
                <a:gridCol w="1320887">
                  <a:extLst>
                    <a:ext uri="{9D8B030D-6E8A-4147-A177-3AD203B41FA5}">
                      <a16:colId xmlns:a16="http://schemas.microsoft.com/office/drawing/2014/main" val="3811291133"/>
                    </a:ext>
                  </a:extLst>
                </a:gridCol>
                <a:gridCol w="1320887">
                  <a:extLst>
                    <a:ext uri="{9D8B030D-6E8A-4147-A177-3AD203B41FA5}">
                      <a16:colId xmlns:a16="http://schemas.microsoft.com/office/drawing/2014/main" val="978632349"/>
                    </a:ext>
                  </a:extLst>
                </a:gridCol>
                <a:gridCol w="1320887">
                  <a:extLst>
                    <a:ext uri="{9D8B030D-6E8A-4147-A177-3AD203B41FA5}">
                      <a16:colId xmlns:a16="http://schemas.microsoft.com/office/drawing/2014/main" val="4856640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Time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Spring 2021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Summer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2021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Fall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2021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Spring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2022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Summer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2022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2574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Aim 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363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Aim 2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55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Aim 3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8827786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EE92A711-9192-BC4E-9D3B-0A2C464B80B3}"/>
              </a:ext>
            </a:extLst>
          </p:cNvPr>
          <p:cNvSpPr/>
          <p:nvPr/>
        </p:nvSpPr>
        <p:spPr>
          <a:xfrm>
            <a:off x="0" y="0"/>
            <a:ext cx="2768138" cy="3651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Garamond" panose="02020404030301010803" pitchFamily="18" charset="0"/>
              </a:rPr>
              <a:t>Specific Aims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19EE122-3F52-43C0-8369-0661C7516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F93E-BC9A-914B-B8AC-D14A91A40CB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4005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E373C-A14C-4341-BE1D-1568CFDA7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695" y="-573882"/>
            <a:ext cx="3290887" cy="2452687"/>
          </a:xfrm>
        </p:spPr>
        <p:txBody>
          <a:bodyPr anchor="ctr">
            <a:normAutofit/>
          </a:bodyPr>
          <a:lstStyle/>
          <a:p>
            <a:r>
              <a:rPr lang="en-US" sz="3600" dirty="0">
                <a:latin typeface="Garamond" panose="02020404030301010803" pitchFamily="18" charset="0"/>
              </a:rPr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A2D37-3E87-584A-A0D4-8B6E512E9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0582" y="489528"/>
            <a:ext cx="8208813" cy="5716010"/>
          </a:xfrm>
        </p:spPr>
        <p:txBody>
          <a:bodyPr numCol="2" anchor="ctr">
            <a:normAutofit/>
          </a:bodyPr>
          <a:lstStyle/>
          <a:p>
            <a:r>
              <a:rPr lang="en-US" sz="1800" dirty="0">
                <a:latin typeface="Garamond" panose="02020404030301010803" pitchFamily="18" charset="0"/>
              </a:rPr>
              <a:t>Salvador Lab</a:t>
            </a:r>
          </a:p>
          <a:p>
            <a:pPr lvl="1"/>
            <a:r>
              <a:rPr lang="en-US" sz="1800" dirty="0" err="1">
                <a:latin typeface="Garamond" panose="02020404030301010803" pitchFamily="18" charset="0"/>
              </a:rPr>
              <a:t>Ruijie</a:t>
            </a:r>
            <a:r>
              <a:rPr lang="en-US" sz="1800" dirty="0">
                <a:latin typeface="Garamond" panose="02020404030301010803" pitchFamily="18" charset="0"/>
              </a:rPr>
              <a:t> (Rachel) Xu</a:t>
            </a:r>
          </a:p>
          <a:p>
            <a:pPr lvl="1"/>
            <a:r>
              <a:rPr lang="en-US" sz="1800" dirty="0">
                <a:latin typeface="Garamond" panose="02020404030301010803" pitchFamily="18" charset="0"/>
              </a:rPr>
              <a:t>Rodrigo Campos</a:t>
            </a:r>
          </a:p>
          <a:p>
            <a:pPr lvl="1"/>
            <a:r>
              <a:rPr lang="en-US" sz="1800" dirty="0">
                <a:latin typeface="Garamond" panose="02020404030301010803" pitchFamily="18" charset="0"/>
              </a:rPr>
              <a:t>Ehsan Suez </a:t>
            </a:r>
          </a:p>
          <a:p>
            <a:pPr lvl="1"/>
            <a:r>
              <a:rPr lang="en-US" sz="1800" dirty="0">
                <a:latin typeface="Garamond" panose="02020404030301010803" pitchFamily="18" charset="0"/>
              </a:rPr>
              <a:t>Hind </a:t>
            </a:r>
            <a:r>
              <a:rPr lang="en-US" sz="1800" dirty="0" err="1">
                <a:latin typeface="Garamond" panose="02020404030301010803" pitchFamily="18" charset="0"/>
              </a:rPr>
              <a:t>Azami</a:t>
            </a:r>
            <a:r>
              <a:rPr lang="en-US" sz="1800" dirty="0">
                <a:latin typeface="Garamond" panose="02020404030301010803" pitchFamily="18" charset="0"/>
              </a:rPr>
              <a:t>, PhD</a:t>
            </a:r>
          </a:p>
          <a:p>
            <a:pPr lvl="1"/>
            <a:endParaRPr lang="en-US" sz="1800" dirty="0">
              <a:latin typeface="Garamond" panose="02020404030301010803" pitchFamily="18" charset="0"/>
            </a:endParaRPr>
          </a:p>
          <a:p>
            <a:r>
              <a:rPr lang="en-US" sz="1800" dirty="0" err="1">
                <a:latin typeface="Garamond" panose="02020404030301010803" pitchFamily="18" charset="0"/>
              </a:rPr>
              <a:t>Bahl</a:t>
            </a:r>
            <a:r>
              <a:rPr lang="en-US" sz="1800" dirty="0">
                <a:latin typeface="Garamond" panose="02020404030301010803" pitchFamily="18" charset="0"/>
              </a:rPr>
              <a:t> Lab</a:t>
            </a:r>
          </a:p>
          <a:p>
            <a:pPr lvl="1"/>
            <a:r>
              <a:rPr lang="en-US" sz="1800" dirty="0" err="1">
                <a:latin typeface="Garamond" panose="02020404030301010803" pitchFamily="18" charset="0"/>
              </a:rPr>
              <a:t>Jiani</a:t>
            </a:r>
            <a:r>
              <a:rPr lang="en-US" sz="1800" dirty="0">
                <a:latin typeface="Garamond" panose="02020404030301010803" pitchFamily="18" charset="0"/>
              </a:rPr>
              <a:t> Chen</a:t>
            </a:r>
          </a:p>
          <a:p>
            <a:pPr lvl="1"/>
            <a:r>
              <a:rPr lang="en-US" sz="1800" dirty="0">
                <a:latin typeface="Garamond" panose="02020404030301010803" pitchFamily="18" charset="0"/>
              </a:rPr>
              <a:t>Lambo Damodaran</a:t>
            </a:r>
          </a:p>
          <a:p>
            <a:pPr lvl="1"/>
            <a:r>
              <a:rPr lang="en-US" sz="1800" dirty="0">
                <a:latin typeface="Garamond" panose="02020404030301010803" pitchFamily="18" charset="0"/>
              </a:rPr>
              <a:t>Zach Petty</a:t>
            </a:r>
          </a:p>
          <a:p>
            <a:pPr lvl="1"/>
            <a:r>
              <a:rPr lang="en-US" sz="1800" dirty="0">
                <a:latin typeface="Garamond" panose="02020404030301010803" pitchFamily="18" charset="0"/>
              </a:rPr>
              <a:t>Cody Dailey</a:t>
            </a:r>
          </a:p>
          <a:p>
            <a:pPr lvl="1"/>
            <a:r>
              <a:rPr lang="en-US" sz="1800" dirty="0">
                <a:latin typeface="Garamond" panose="02020404030301010803" pitchFamily="18" charset="0"/>
              </a:rPr>
              <a:t>Subhan Ullah</a:t>
            </a:r>
          </a:p>
          <a:p>
            <a:pPr lvl="1"/>
            <a:r>
              <a:rPr lang="en-US" sz="1800" dirty="0">
                <a:latin typeface="Garamond" panose="02020404030301010803" pitchFamily="18" charset="0"/>
              </a:rPr>
              <a:t>Swan Tan</a:t>
            </a:r>
          </a:p>
          <a:p>
            <a:pPr lvl="1"/>
            <a:r>
              <a:rPr lang="en-US" sz="1800" dirty="0" err="1">
                <a:latin typeface="Garamond" panose="02020404030301010803" pitchFamily="18" charset="0"/>
              </a:rPr>
              <a:t>Leke</a:t>
            </a:r>
            <a:r>
              <a:rPr lang="en-US" sz="1800" dirty="0">
                <a:latin typeface="Garamond" panose="02020404030301010803" pitchFamily="18" charset="0"/>
              </a:rPr>
              <a:t> </a:t>
            </a:r>
            <a:r>
              <a:rPr lang="en-US" sz="1800" dirty="0" err="1">
                <a:latin typeface="Garamond" panose="02020404030301010803" pitchFamily="18" charset="0"/>
              </a:rPr>
              <a:t>Lyu</a:t>
            </a:r>
            <a:endParaRPr lang="en-US" sz="1800" dirty="0">
              <a:latin typeface="Garamond" panose="02020404030301010803" pitchFamily="18" charset="0"/>
            </a:endParaRPr>
          </a:p>
          <a:p>
            <a:pPr lvl="1"/>
            <a:r>
              <a:rPr lang="en-US" sz="1800" dirty="0">
                <a:latin typeface="Garamond" panose="02020404030301010803" pitchFamily="18" charset="0"/>
              </a:rPr>
              <a:t>Gabriella </a:t>
            </a:r>
            <a:r>
              <a:rPr lang="en-US" sz="1800" dirty="0" err="1">
                <a:latin typeface="Garamond" panose="02020404030301010803" pitchFamily="18" charset="0"/>
              </a:rPr>
              <a:t>Veytsal</a:t>
            </a:r>
            <a:r>
              <a:rPr lang="en-US" sz="1800" dirty="0">
                <a:latin typeface="Garamond" panose="02020404030301010803" pitchFamily="18" charset="0"/>
              </a:rPr>
              <a:t> </a:t>
            </a:r>
          </a:p>
          <a:p>
            <a:pPr lvl="1"/>
            <a:r>
              <a:rPr lang="en-US" sz="1800" dirty="0">
                <a:latin typeface="Garamond" panose="02020404030301010803" pitchFamily="18" charset="0"/>
              </a:rPr>
              <a:t>Ridwan Hossain  </a:t>
            </a:r>
          </a:p>
          <a:p>
            <a:pPr lvl="1"/>
            <a:endParaRPr lang="en-US" sz="1800" dirty="0">
              <a:latin typeface="Garamond" panose="02020404030301010803" pitchFamily="18" charset="0"/>
            </a:endParaRPr>
          </a:p>
          <a:p>
            <a:pPr lvl="1"/>
            <a:endParaRPr lang="en-US" sz="1800" dirty="0">
              <a:latin typeface="Garamond" panose="02020404030301010803" pitchFamily="18" charset="0"/>
            </a:endParaRPr>
          </a:p>
          <a:p>
            <a:r>
              <a:rPr lang="en-US" sz="2200" dirty="0">
                <a:latin typeface="Garamond" panose="02020404030301010803" pitchFamily="18" charset="0"/>
              </a:rPr>
              <a:t>Committee</a:t>
            </a:r>
          </a:p>
          <a:p>
            <a:pPr lvl="1"/>
            <a:r>
              <a:rPr lang="en-US" sz="1800" dirty="0">
                <a:latin typeface="Garamond" panose="02020404030301010803" pitchFamily="18" charset="0"/>
              </a:rPr>
              <a:t>Liliana Salvador, PhD</a:t>
            </a:r>
          </a:p>
          <a:p>
            <a:pPr lvl="1"/>
            <a:r>
              <a:rPr lang="en-US" sz="1800" dirty="0">
                <a:latin typeface="Garamond" panose="02020404030301010803" pitchFamily="18" charset="0"/>
              </a:rPr>
              <a:t>Justin </a:t>
            </a:r>
            <a:r>
              <a:rPr lang="en-US" sz="1800" dirty="0" err="1">
                <a:latin typeface="Garamond" panose="02020404030301010803" pitchFamily="18" charset="0"/>
              </a:rPr>
              <a:t>Bahl</a:t>
            </a:r>
            <a:r>
              <a:rPr lang="en-US" sz="1800" dirty="0">
                <a:latin typeface="Garamond" panose="02020404030301010803" pitchFamily="18" charset="0"/>
              </a:rPr>
              <a:t>, PhD</a:t>
            </a:r>
          </a:p>
          <a:p>
            <a:pPr lvl="1"/>
            <a:r>
              <a:rPr lang="en-US" sz="1800" dirty="0">
                <a:latin typeface="Garamond" panose="02020404030301010803" pitchFamily="18" charset="0"/>
              </a:rPr>
              <a:t>Liang Liu, PhD</a:t>
            </a:r>
          </a:p>
          <a:p>
            <a:pPr lvl="1"/>
            <a:r>
              <a:rPr lang="en-US" sz="1800" dirty="0" err="1">
                <a:latin typeface="Garamond" panose="02020404030301010803" pitchFamily="18" charset="0"/>
              </a:rPr>
              <a:t>Douda</a:t>
            </a:r>
            <a:r>
              <a:rPr lang="en-US" sz="1800" dirty="0">
                <a:latin typeface="Garamond" panose="02020404030301010803" pitchFamily="18" charset="0"/>
              </a:rPr>
              <a:t> </a:t>
            </a:r>
            <a:r>
              <a:rPr lang="en-US" sz="1800" dirty="0" err="1">
                <a:latin typeface="Garamond" panose="02020404030301010803" pitchFamily="18" charset="0"/>
              </a:rPr>
              <a:t>Bensasson</a:t>
            </a:r>
            <a:r>
              <a:rPr lang="en-US" sz="1800" dirty="0">
                <a:latin typeface="Garamond" panose="02020404030301010803" pitchFamily="18" charset="0"/>
              </a:rPr>
              <a:t>, PhD</a:t>
            </a:r>
          </a:p>
          <a:p>
            <a:pPr marL="457200" lvl="1" indent="0">
              <a:buNone/>
            </a:pPr>
            <a:endParaRPr lang="en-US" sz="1800" dirty="0">
              <a:latin typeface="Garamond" panose="02020404030301010803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B47EA8-EA41-47D9-953A-77BA09900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4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66AF93E-BC9A-914B-B8AC-D14A91A40CBB}" type="slidenum"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pPr>
                <a:spcAft>
                  <a:spcPts val="600"/>
                </a:spcAft>
              </a:pPr>
              <a:t>37</a:t>
            </a:fld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791B0A-52D3-4CF2-B2C2-468196933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8087" y="2720108"/>
            <a:ext cx="5513913" cy="4137892"/>
          </a:xfrm>
          <a:prstGeom prst="rect">
            <a:avLst/>
          </a:prstGeom>
        </p:spPr>
      </p:pic>
      <p:pic>
        <p:nvPicPr>
          <p:cNvPr id="7" name="Picture 4" descr="logo: Interdisciplinary Disease Ecology Across Scales, University of Georgia">
            <a:extLst>
              <a:ext uri="{FF2B5EF4-FFF2-40B4-BE49-F238E27FC236}">
                <a16:creationId xmlns:a16="http://schemas.microsoft.com/office/drawing/2014/main" id="{8C6DF95C-1006-40B5-BF87-4D5B2535D1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694" y="1495375"/>
            <a:ext cx="3290887" cy="473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Logo">
            <a:extLst>
              <a:ext uri="{FF2B5EF4-FFF2-40B4-BE49-F238E27FC236}">
                <a16:creationId xmlns:a16="http://schemas.microsoft.com/office/drawing/2014/main" id="{C297CF8F-C587-4F25-B815-91FB6C436F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695" y="3145597"/>
            <a:ext cx="2407395" cy="802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4708A73-11FA-4E6D-9F2B-5B5247CBC1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7947" y="4389703"/>
            <a:ext cx="1807765" cy="1815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752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E373C-A14C-4341-BE1D-1568CFDA7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150601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Garamond" panose="02020404030301010803" pitchFamily="18" charset="0"/>
              </a:rPr>
              <a:t>Consistent </a:t>
            </a:r>
            <a:r>
              <a:rPr lang="en-US" sz="3600" i="1" dirty="0">
                <a:latin typeface="Garamond" panose="02020404030301010803" pitchFamily="18" charset="0"/>
              </a:rPr>
              <a:t>M. </a:t>
            </a:r>
            <a:r>
              <a:rPr lang="en-US" sz="3600" i="1" dirty="0" err="1">
                <a:latin typeface="Garamond" panose="02020404030301010803" pitchFamily="18" charset="0"/>
              </a:rPr>
              <a:t>bovis</a:t>
            </a:r>
            <a:r>
              <a:rPr lang="en-US" sz="3600" i="1" dirty="0">
                <a:latin typeface="Garamond" panose="02020404030301010803" pitchFamily="18" charset="0"/>
              </a:rPr>
              <a:t> </a:t>
            </a:r>
            <a:r>
              <a:rPr lang="en-US" sz="3600" dirty="0">
                <a:latin typeface="Garamond" panose="02020404030301010803" pitchFamily="18" charset="0"/>
              </a:rPr>
              <a:t>transmission at wildlife-livestock interface</a:t>
            </a:r>
            <a:endParaRPr lang="en-US" sz="3600" i="1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A2D37-3E87-584A-A0D4-8B6E512E9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Close spatial proximity leads to frequent exposure, spillover risk.</a:t>
            </a:r>
          </a:p>
          <a:p>
            <a:pPr lvl="1"/>
            <a:r>
              <a:rPr lang="en-US" b="1" dirty="0">
                <a:latin typeface="Garamond" panose="02020404030301010803" pitchFamily="18" charset="0"/>
              </a:rPr>
              <a:t>Reservoirs of infection</a:t>
            </a:r>
            <a:r>
              <a:rPr lang="en-US" dirty="0">
                <a:latin typeface="Garamond" panose="02020404030301010803" pitchFamily="18" charset="0"/>
              </a:rPr>
              <a:t>: species populations that can transmit disease within itself as well as externally to other species populations.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Limits the effectiveness of control measures for </a:t>
            </a:r>
            <a:r>
              <a:rPr lang="en-US" dirty="0" err="1">
                <a:latin typeface="Garamond" panose="02020404030301010803" pitchFamily="18" charset="0"/>
              </a:rPr>
              <a:t>bTB.</a:t>
            </a:r>
            <a:endParaRPr lang="en-US" dirty="0">
              <a:latin typeface="Garamond" panose="02020404030301010803" pitchFamily="18" charset="0"/>
            </a:endParaRPr>
          </a:p>
          <a:p>
            <a:r>
              <a:rPr lang="en-US" b="1" dirty="0">
                <a:latin typeface="Garamond" panose="02020404030301010803" pitchFamily="18" charset="0"/>
              </a:rPr>
              <a:t>Critical need</a:t>
            </a:r>
            <a:r>
              <a:rPr lang="en-US" dirty="0">
                <a:latin typeface="Garamond" panose="02020404030301010803" pitchFamily="18" charset="0"/>
              </a:rPr>
              <a:t> to limit transmission and reservoir formation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25AAAC-FB0F-474B-AF21-BAEB3AE27C02}"/>
              </a:ext>
            </a:extLst>
          </p:cNvPr>
          <p:cNvSpPr/>
          <p:nvPr/>
        </p:nvSpPr>
        <p:spPr>
          <a:xfrm>
            <a:off x="0" y="0"/>
            <a:ext cx="2768138" cy="36512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Garamond" panose="02020404030301010803" pitchFamily="18" charset="0"/>
              </a:rPr>
              <a:t>Introduction</a:t>
            </a:r>
          </a:p>
        </p:txBody>
      </p:sp>
      <p:pic>
        <p:nvPicPr>
          <p:cNvPr id="3074" name="Picture 2" descr="Cow Silhouette Images, Stock Photos &amp; Vectors | Shutterstock">
            <a:extLst>
              <a:ext uri="{FF2B5EF4-FFF2-40B4-BE49-F238E27FC236}">
                <a16:creationId xmlns:a16="http://schemas.microsoft.com/office/drawing/2014/main" id="{A2A0D66C-BF8F-F04C-B4FE-2B6E1E377C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rgbClr val="ED7D31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5714" b="68214" l="20385" r="79615">
                        <a14:foregroundMark x1="20385" y1="37500" x2="20385" y2="38929"/>
                        <a14:foregroundMark x1="75000" y1="38214" x2="75000" y2="38929"/>
                        <a14:foregroundMark x1="75000" y1="37143" x2="75000" y2="35714"/>
                        <a14:foregroundMark x1="75385" y1="40000" x2="75385" y2="40000"/>
                        <a14:foregroundMark x1="75385" y1="40000" x2="79615" y2="389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182" t="21130" r="15343" b="26039"/>
          <a:stretch/>
        </p:blipFill>
        <p:spPr bwMode="auto">
          <a:xfrm>
            <a:off x="9983377" y="1327467"/>
            <a:ext cx="876593" cy="728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ow Silhouette Images, Stock Photos &amp; Vectors | Shutterstock">
            <a:extLst>
              <a:ext uri="{FF2B5EF4-FFF2-40B4-BE49-F238E27FC236}">
                <a16:creationId xmlns:a16="http://schemas.microsoft.com/office/drawing/2014/main" id="{281BEEDC-8BAE-0447-8AAF-ADD44462A8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5714" b="68214" l="20385" r="79615">
                        <a14:foregroundMark x1="20385" y1="37500" x2="20385" y2="38929"/>
                        <a14:foregroundMark x1="75000" y1="38214" x2="75000" y2="38929"/>
                        <a14:foregroundMark x1="75000" y1="37143" x2="75000" y2="35714"/>
                        <a14:foregroundMark x1="75385" y1="40000" x2="75385" y2="40000"/>
                        <a14:foregroundMark x1="75385" y1="40000" x2="79615" y2="389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182" t="21130" r="15343" b="26039"/>
          <a:stretch/>
        </p:blipFill>
        <p:spPr bwMode="auto">
          <a:xfrm>
            <a:off x="10458747" y="1892965"/>
            <a:ext cx="876593" cy="728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ow Silhouette Images, Stock Photos &amp; Vectors | Shutterstock">
            <a:extLst>
              <a:ext uri="{FF2B5EF4-FFF2-40B4-BE49-F238E27FC236}">
                <a16:creationId xmlns:a16="http://schemas.microsoft.com/office/drawing/2014/main" id="{CA6276A3-3888-7744-9193-87A83EEBF5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5714" b="68214" l="20385" r="79615">
                        <a14:foregroundMark x1="20385" y1="37500" x2="20385" y2="38929"/>
                        <a14:foregroundMark x1="75000" y1="38214" x2="75000" y2="38929"/>
                        <a14:foregroundMark x1="75000" y1="37143" x2="75000" y2="35714"/>
                        <a14:foregroundMark x1="75385" y1="40000" x2="75385" y2="40000"/>
                        <a14:foregroundMark x1="75385" y1="40000" x2="79615" y2="389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182" t="21130" r="15343" b="26039"/>
          <a:stretch/>
        </p:blipFill>
        <p:spPr bwMode="auto">
          <a:xfrm>
            <a:off x="9508007" y="1892965"/>
            <a:ext cx="876593" cy="728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Badger head logo Royalty Free Vector Image - VectorStock">
            <a:extLst>
              <a:ext uri="{FF2B5EF4-FFF2-40B4-BE49-F238E27FC236}">
                <a16:creationId xmlns:a16="http://schemas.microsoft.com/office/drawing/2014/main" id="{A88D3526-45E0-B947-9373-57AF35B77D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45" t="22523" r="25825" b="29697"/>
          <a:stretch/>
        </p:blipFill>
        <p:spPr bwMode="auto">
          <a:xfrm>
            <a:off x="6976838" y="1420010"/>
            <a:ext cx="556953" cy="588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Badger head logo Royalty Free Vector Image - VectorStock">
            <a:extLst>
              <a:ext uri="{FF2B5EF4-FFF2-40B4-BE49-F238E27FC236}">
                <a16:creationId xmlns:a16="http://schemas.microsoft.com/office/drawing/2014/main" id="{D516F590-2A9B-8D42-BF33-78C3B8AEB3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45" t="22523" r="25825" b="29697"/>
          <a:stretch/>
        </p:blipFill>
        <p:spPr bwMode="auto">
          <a:xfrm>
            <a:off x="7678299" y="1394739"/>
            <a:ext cx="556953" cy="557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Badger head logo Royalty Free Vector Image - VectorStock">
            <a:extLst>
              <a:ext uri="{FF2B5EF4-FFF2-40B4-BE49-F238E27FC236}">
                <a16:creationId xmlns:a16="http://schemas.microsoft.com/office/drawing/2014/main" id="{F77846E1-C44D-6942-B83E-22BF773A0F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45" t="22523" r="25825" b="29697"/>
          <a:stretch/>
        </p:blipFill>
        <p:spPr bwMode="auto">
          <a:xfrm>
            <a:off x="6697092" y="2002101"/>
            <a:ext cx="556953" cy="588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Badger head logo Royalty Free Vector Image - VectorStock">
            <a:extLst>
              <a:ext uri="{FF2B5EF4-FFF2-40B4-BE49-F238E27FC236}">
                <a16:creationId xmlns:a16="http://schemas.microsoft.com/office/drawing/2014/main" id="{E5372055-665C-1F49-871B-42A671B0D3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45" t="22523" r="25825" b="29697"/>
          <a:stretch/>
        </p:blipFill>
        <p:spPr bwMode="auto">
          <a:xfrm>
            <a:off x="7353442" y="2008855"/>
            <a:ext cx="556953" cy="588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ow Silhouette Images, Stock Photos &amp; Vectors | Shutterstock">
            <a:extLst>
              <a:ext uri="{FF2B5EF4-FFF2-40B4-BE49-F238E27FC236}">
                <a16:creationId xmlns:a16="http://schemas.microsoft.com/office/drawing/2014/main" id="{320540C4-5BCF-494D-8CC2-A30A277EED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5714" b="68214" l="20385" r="79615">
                        <a14:foregroundMark x1="20385" y1="37500" x2="20385" y2="38929"/>
                        <a14:foregroundMark x1="75000" y1="38214" x2="75000" y2="38929"/>
                        <a14:foregroundMark x1="75000" y1="37143" x2="75000" y2="35714"/>
                        <a14:foregroundMark x1="75385" y1="40000" x2="75385" y2="40000"/>
                        <a14:foregroundMark x1="75385" y1="40000" x2="79615" y2="389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182" t="21130" r="15343" b="26039"/>
          <a:stretch/>
        </p:blipFill>
        <p:spPr bwMode="auto">
          <a:xfrm>
            <a:off x="9911333" y="2863502"/>
            <a:ext cx="876593" cy="728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Cow Silhouette Images, Stock Photos &amp; Vectors | Shutterstock">
            <a:extLst>
              <a:ext uri="{FF2B5EF4-FFF2-40B4-BE49-F238E27FC236}">
                <a16:creationId xmlns:a16="http://schemas.microsoft.com/office/drawing/2014/main" id="{0E4252C6-9E43-1F4E-BC27-6B4BF4CB8D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5714" b="68214" l="20385" r="79615">
                        <a14:foregroundMark x1="20385" y1="37500" x2="20385" y2="38929"/>
                        <a14:foregroundMark x1="75000" y1="38214" x2="75000" y2="38929"/>
                        <a14:foregroundMark x1="75000" y1="37143" x2="75000" y2="35714"/>
                        <a14:foregroundMark x1="75385" y1="40000" x2="75385" y2="40000"/>
                        <a14:foregroundMark x1="75385" y1="40000" x2="79615" y2="389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182" t="21130" r="15343" b="26039"/>
          <a:stretch/>
        </p:blipFill>
        <p:spPr bwMode="auto">
          <a:xfrm>
            <a:off x="10386703" y="3429000"/>
            <a:ext cx="876593" cy="728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Cow Silhouette Images, Stock Photos &amp; Vectors | Shutterstock">
            <a:extLst>
              <a:ext uri="{FF2B5EF4-FFF2-40B4-BE49-F238E27FC236}">
                <a16:creationId xmlns:a16="http://schemas.microsoft.com/office/drawing/2014/main" id="{441575B9-8599-3E4A-A8B1-6C43CFC1F9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5714" b="68214" l="20385" r="79615">
                        <a14:foregroundMark x1="20385" y1="37500" x2="20385" y2="38929"/>
                        <a14:foregroundMark x1="75000" y1="38214" x2="75000" y2="38929"/>
                        <a14:foregroundMark x1="75000" y1="37143" x2="75000" y2="35714"/>
                        <a14:foregroundMark x1="75385" y1="40000" x2="75385" y2="40000"/>
                        <a14:foregroundMark x1="75385" y1="40000" x2="79615" y2="389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182" t="21130" r="15343" b="26039"/>
          <a:stretch/>
        </p:blipFill>
        <p:spPr bwMode="auto">
          <a:xfrm>
            <a:off x="9435963" y="3429000"/>
            <a:ext cx="876593" cy="728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6" descr="Badger head logo Royalty Free Vector Image - VectorStock">
            <a:extLst>
              <a:ext uri="{FF2B5EF4-FFF2-40B4-BE49-F238E27FC236}">
                <a16:creationId xmlns:a16="http://schemas.microsoft.com/office/drawing/2014/main" id="{34DC05F2-CCA1-8B41-913A-2FCF085DE7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45" t="22523" r="25825" b="29697"/>
          <a:stretch/>
        </p:blipFill>
        <p:spPr bwMode="auto">
          <a:xfrm>
            <a:off x="6904794" y="2956045"/>
            <a:ext cx="556953" cy="588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6" descr="Badger head logo Royalty Free Vector Image - VectorStock">
            <a:extLst>
              <a:ext uri="{FF2B5EF4-FFF2-40B4-BE49-F238E27FC236}">
                <a16:creationId xmlns:a16="http://schemas.microsoft.com/office/drawing/2014/main" id="{2AF0F501-E402-DB4D-A992-84A4F74C8B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45" t="22523" r="25825" b="29697"/>
          <a:stretch/>
        </p:blipFill>
        <p:spPr bwMode="auto">
          <a:xfrm>
            <a:off x="7606255" y="2930774"/>
            <a:ext cx="556953" cy="557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6" descr="Badger head logo Royalty Free Vector Image - VectorStock">
            <a:extLst>
              <a:ext uri="{FF2B5EF4-FFF2-40B4-BE49-F238E27FC236}">
                <a16:creationId xmlns:a16="http://schemas.microsoft.com/office/drawing/2014/main" id="{C7AC5C09-BE1E-6E44-A4A7-41364B567E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45" t="22523" r="25825" b="29697"/>
          <a:stretch/>
        </p:blipFill>
        <p:spPr bwMode="auto">
          <a:xfrm>
            <a:off x="6625048" y="3538136"/>
            <a:ext cx="556953" cy="588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6" descr="Badger head logo Royalty Free Vector Image - VectorStock">
            <a:extLst>
              <a:ext uri="{FF2B5EF4-FFF2-40B4-BE49-F238E27FC236}">
                <a16:creationId xmlns:a16="http://schemas.microsoft.com/office/drawing/2014/main" id="{DEA84A87-A2E5-E04F-B4B7-C304B0951F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45" t="22523" r="25825" b="29697"/>
          <a:stretch/>
        </p:blipFill>
        <p:spPr bwMode="auto">
          <a:xfrm>
            <a:off x="7281398" y="3544890"/>
            <a:ext cx="556953" cy="588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Cow Silhouette Images, Stock Photos &amp; Vectors | Shutterstock">
            <a:extLst>
              <a:ext uri="{FF2B5EF4-FFF2-40B4-BE49-F238E27FC236}">
                <a16:creationId xmlns:a16="http://schemas.microsoft.com/office/drawing/2014/main" id="{2DDDEB25-1D97-8246-9700-50F8336D0A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25714" b="68214" l="20385" r="79615">
                        <a14:foregroundMark x1="20385" y1="37500" x2="20385" y2="38929"/>
                        <a14:foregroundMark x1="75000" y1="38214" x2="75000" y2="38929"/>
                        <a14:foregroundMark x1="75000" y1="37143" x2="75000" y2="35714"/>
                        <a14:foregroundMark x1="75385" y1="40000" x2="75385" y2="40000"/>
                        <a14:foregroundMark x1="75385" y1="40000" x2="79615" y2="389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182" t="21130" r="15343" b="26039"/>
          <a:stretch/>
        </p:blipFill>
        <p:spPr bwMode="auto">
          <a:xfrm>
            <a:off x="10001837" y="4479563"/>
            <a:ext cx="876593" cy="728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Cow Silhouette Images, Stock Photos &amp; Vectors | Shutterstock">
            <a:extLst>
              <a:ext uri="{FF2B5EF4-FFF2-40B4-BE49-F238E27FC236}">
                <a16:creationId xmlns:a16="http://schemas.microsoft.com/office/drawing/2014/main" id="{00C8FAE0-4200-2842-8825-C2BB3B8B08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5714" b="68214" l="20385" r="79615">
                        <a14:foregroundMark x1="20385" y1="37500" x2="20385" y2="38929"/>
                        <a14:foregroundMark x1="75000" y1="38214" x2="75000" y2="38929"/>
                        <a14:foregroundMark x1="75000" y1="37143" x2="75000" y2="35714"/>
                        <a14:foregroundMark x1="75385" y1="40000" x2="75385" y2="40000"/>
                        <a14:foregroundMark x1="75385" y1="40000" x2="79615" y2="389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182" t="21130" r="15343" b="26039"/>
          <a:stretch/>
        </p:blipFill>
        <p:spPr bwMode="auto">
          <a:xfrm>
            <a:off x="10477207" y="5045061"/>
            <a:ext cx="876593" cy="728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Cow Silhouette Images, Stock Photos &amp; Vectors | Shutterstock">
            <a:extLst>
              <a:ext uri="{FF2B5EF4-FFF2-40B4-BE49-F238E27FC236}">
                <a16:creationId xmlns:a16="http://schemas.microsoft.com/office/drawing/2014/main" id="{B5C7E338-E0F7-C54A-8493-AF6FFD93BC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5714" b="68214" l="20385" r="79615">
                        <a14:foregroundMark x1="20385" y1="37500" x2="20385" y2="38929"/>
                        <a14:foregroundMark x1="75000" y1="38214" x2="75000" y2="38929"/>
                        <a14:foregroundMark x1="75000" y1="37143" x2="75000" y2="35714"/>
                        <a14:foregroundMark x1="75385" y1="40000" x2="75385" y2="40000"/>
                        <a14:foregroundMark x1="75385" y1="40000" x2="79615" y2="389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182" t="21130" r="15343" b="26039"/>
          <a:stretch/>
        </p:blipFill>
        <p:spPr bwMode="auto">
          <a:xfrm>
            <a:off x="9526467" y="5045061"/>
            <a:ext cx="876593" cy="728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6" descr="Badger head logo Royalty Free Vector Image - VectorStock">
            <a:extLst>
              <a:ext uri="{FF2B5EF4-FFF2-40B4-BE49-F238E27FC236}">
                <a16:creationId xmlns:a16="http://schemas.microsoft.com/office/drawing/2014/main" id="{CE081ABD-4E9B-3649-A4AD-A6D7C11AC7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45" t="22523" r="25825" b="29697"/>
          <a:stretch/>
        </p:blipFill>
        <p:spPr bwMode="auto">
          <a:xfrm>
            <a:off x="6995298" y="4572106"/>
            <a:ext cx="556953" cy="588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6" descr="Badger head logo Royalty Free Vector Image - VectorStock">
            <a:extLst>
              <a:ext uri="{FF2B5EF4-FFF2-40B4-BE49-F238E27FC236}">
                <a16:creationId xmlns:a16="http://schemas.microsoft.com/office/drawing/2014/main" id="{2D0993B2-0921-EC4E-8031-007A927B39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45" t="22523" r="25825" b="29697"/>
          <a:stretch/>
        </p:blipFill>
        <p:spPr bwMode="auto">
          <a:xfrm>
            <a:off x="7696759" y="4546835"/>
            <a:ext cx="556953" cy="557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6" descr="Badger head logo Royalty Free Vector Image - VectorStock">
            <a:extLst>
              <a:ext uri="{FF2B5EF4-FFF2-40B4-BE49-F238E27FC236}">
                <a16:creationId xmlns:a16="http://schemas.microsoft.com/office/drawing/2014/main" id="{069C01BA-E643-F945-A710-57E7F50716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45" t="22523" r="25825" b="29697"/>
          <a:stretch/>
        </p:blipFill>
        <p:spPr bwMode="auto">
          <a:xfrm>
            <a:off x="6715552" y="5154197"/>
            <a:ext cx="556953" cy="588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6" descr="Badger head logo Royalty Free Vector Image - VectorStock">
            <a:extLst>
              <a:ext uri="{FF2B5EF4-FFF2-40B4-BE49-F238E27FC236}">
                <a16:creationId xmlns:a16="http://schemas.microsoft.com/office/drawing/2014/main" id="{99E793A7-589B-1340-851D-AB857D6BE9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45" t="22523" r="25825" b="29697"/>
          <a:stretch/>
        </p:blipFill>
        <p:spPr bwMode="auto">
          <a:xfrm>
            <a:off x="7371902" y="5160951"/>
            <a:ext cx="556953" cy="588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7A9843-6B9B-C245-B617-A7EF2008A2C3}"/>
              </a:ext>
            </a:extLst>
          </p:cNvPr>
          <p:cNvCxnSpPr/>
          <p:nvPr/>
        </p:nvCxnSpPr>
        <p:spPr>
          <a:xfrm>
            <a:off x="6301047" y="2693324"/>
            <a:ext cx="542821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2005B90-842C-5545-9E75-E24A54337C3C}"/>
              </a:ext>
            </a:extLst>
          </p:cNvPr>
          <p:cNvCxnSpPr/>
          <p:nvPr/>
        </p:nvCxnSpPr>
        <p:spPr>
          <a:xfrm>
            <a:off x="6301047" y="4342015"/>
            <a:ext cx="542821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AC78196-4F44-F843-A5B8-91795E736F0C}"/>
              </a:ext>
            </a:extLst>
          </p:cNvPr>
          <p:cNvCxnSpPr/>
          <p:nvPr/>
        </p:nvCxnSpPr>
        <p:spPr>
          <a:xfrm flipH="1">
            <a:off x="8432800" y="2055813"/>
            <a:ext cx="934720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191B35D-C487-4245-93CB-7805EF58B410}"/>
              </a:ext>
            </a:extLst>
          </p:cNvPr>
          <p:cNvCxnSpPr>
            <a:cxnSpLocks/>
          </p:cNvCxnSpPr>
          <p:nvPr/>
        </p:nvCxnSpPr>
        <p:spPr>
          <a:xfrm>
            <a:off x="8364357" y="5213898"/>
            <a:ext cx="1003163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6C4DE2-14EB-4402-A420-D67435703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F93E-BC9A-914B-B8AC-D14A91A40CB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728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E373C-A14C-4341-BE1D-1568CFDA7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150601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Garamond" panose="02020404030301010803" pitchFamily="18" charset="0"/>
              </a:rPr>
              <a:t>Genotyping </a:t>
            </a:r>
            <a:r>
              <a:rPr lang="en-US" sz="3600" i="1" dirty="0">
                <a:latin typeface="Garamond" panose="02020404030301010803" pitchFamily="18" charset="0"/>
              </a:rPr>
              <a:t>M. </a:t>
            </a:r>
            <a:r>
              <a:rPr lang="en-US" sz="3600" i="1" dirty="0" err="1">
                <a:latin typeface="Garamond" panose="02020404030301010803" pitchFamily="18" charset="0"/>
              </a:rPr>
              <a:t>bovis</a:t>
            </a:r>
            <a:r>
              <a:rPr lang="en-US" sz="3600" i="1" dirty="0">
                <a:latin typeface="Garamond" panose="02020404030301010803" pitchFamily="18" charset="0"/>
              </a:rPr>
              <a:t> </a:t>
            </a:r>
            <a:r>
              <a:rPr lang="en-US" sz="3600" dirty="0">
                <a:latin typeface="Garamond" panose="02020404030301010803" pitchFamily="18" charset="0"/>
              </a:rPr>
              <a:t>as a tool to track transmission</a:t>
            </a:r>
            <a:endParaRPr lang="en-US" sz="3600" i="1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A2D37-3E87-584A-A0D4-8B6E512E9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Next generation sequencing (NGS) more commonplace, increasing resolution</a:t>
            </a:r>
          </a:p>
          <a:p>
            <a:pPr lvl="1"/>
            <a:r>
              <a:rPr lang="en-US" dirty="0" err="1">
                <a:latin typeface="Garamond" panose="02020404030301010803" pitchFamily="18" charset="0"/>
              </a:rPr>
              <a:t>Spoligotyping</a:t>
            </a:r>
            <a:endParaRPr lang="en-US" dirty="0">
              <a:latin typeface="Garamond" panose="02020404030301010803" pitchFamily="18" charset="0"/>
            </a:endParaRPr>
          </a:p>
          <a:p>
            <a:pPr lvl="1"/>
            <a:r>
              <a:rPr lang="en-US" dirty="0">
                <a:latin typeface="Garamond" panose="02020404030301010803" pitchFamily="18" charset="0"/>
              </a:rPr>
              <a:t>MIRU-VNTR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Whole Genome Sequencing</a:t>
            </a:r>
          </a:p>
          <a:p>
            <a:r>
              <a:rPr lang="en-US" dirty="0">
                <a:latin typeface="Garamond" panose="02020404030301010803" pitchFamily="18" charset="0"/>
              </a:rPr>
              <a:t>Only highly conserved sequence info is used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Variable genomic elements overlooked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25AAAC-FB0F-474B-AF21-BAEB3AE27C02}"/>
              </a:ext>
            </a:extLst>
          </p:cNvPr>
          <p:cNvSpPr/>
          <p:nvPr/>
        </p:nvSpPr>
        <p:spPr>
          <a:xfrm>
            <a:off x="0" y="0"/>
            <a:ext cx="2768138" cy="36512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Garamond" panose="02020404030301010803" pitchFamily="18" charset="0"/>
              </a:rPr>
              <a:t>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6C4DE2-14EB-4402-A420-D67435703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F93E-BC9A-914B-B8AC-D14A91A40CBB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86E6CC-81C2-4C22-8BAB-D4DDA198C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7117" y="1581150"/>
            <a:ext cx="4686965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546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E373C-A14C-4341-BE1D-1568CFDA7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32593"/>
            <a:ext cx="11150601" cy="132556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Garamond" panose="02020404030301010803" pitchFamily="18" charset="0"/>
              </a:rPr>
              <a:t>Phylodynamic framework to unravel factors affecting transmission</a:t>
            </a:r>
            <a:endParaRPr lang="en-US" sz="3200" i="1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A2D37-3E87-584A-A0D4-8B6E512E9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r>
              <a:rPr lang="en-US" b="1" dirty="0" err="1">
                <a:latin typeface="Garamond" panose="02020404030301010803" pitchFamily="18" charset="0"/>
              </a:rPr>
              <a:t>Phylodynamics</a:t>
            </a:r>
            <a:r>
              <a:rPr lang="en-US" dirty="0">
                <a:latin typeface="Garamond" panose="02020404030301010803" pitchFamily="18" charset="0"/>
              </a:rPr>
              <a:t>: the study of how epidemiological, immunological, and evolutionary processes act and potentially interact to shape phylogeny.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Bayesian framework 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Host jumps, geographic diffusion.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Integration of ecological &amp; environmental factors.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25AAAC-FB0F-474B-AF21-BAEB3AE27C02}"/>
              </a:ext>
            </a:extLst>
          </p:cNvPr>
          <p:cNvSpPr/>
          <p:nvPr/>
        </p:nvSpPr>
        <p:spPr>
          <a:xfrm>
            <a:off x="0" y="0"/>
            <a:ext cx="2768138" cy="36512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Garamond" panose="02020404030301010803" pitchFamily="18" charset="0"/>
              </a:rPr>
              <a:t>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6C4DE2-14EB-4402-A420-D67435703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F93E-BC9A-914B-B8AC-D14A91A40CBB}" type="slidenum">
              <a:rPr lang="en-US" smtClean="0"/>
              <a:t>6</a:t>
            </a:fld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A50C10-0603-447E-AD28-4933E90BF149}"/>
              </a:ext>
            </a:extLst>
          </p:cNvPr>
          <p:cNvSpPr txBox="1"/>
          <p:nvPr/>
        </p:nvSpPr>
        <p:spPr>
          <a:xfrm>
            <a:off x="-61380" y="6606059"/>
            <a:ext cx="59986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2">
                    <a:lumMod val="75000"/>
                  </a:schemeClr>
                </a:solidFill>
              </a:rPr>
              <a:t>https://www.slideshare.net/torstenseemann/visualizing-the-pan-genome-australian-society-for-microbiology-tue-8-jul-2014</a:t>
            </a:r>
          </a:p>
        </p:txBody>
      </p:sp>
      <p:pic>
        <p:nvPicPr>
          <p:cNvPr id="19" name="Picture 18" descr="Wind Gust Images, Stock Photos &amp; Vectors | Shutterstock">
            <a:extLst>
              <a:ext uri="{FF2B5EF4-FFF2-40B4-BE49-F238E27FC236}">
                <a16:creationId xmlns:a16="http://schemas.microsoft.com/office/drawing/2014/main" id="{B9917E7D-EAB8-4E58-98B6-DBD8420C76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5" t="20705" r="5385" b="24727"/>
          <a:stretch/>
        </p:blipFill>
        <p:spPr bwMode="auto">
          <a:xfrm>
            <a:off x="8820530" y="2610419"/>
            <a:ext cx="1305779" cy="700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0" descr="Free Deer Head Silhouette, Download Free Clip Art, Free Clip Art on Clipart  Library">
            <a:extLst>
              <a:ext uri="{FF2B5EF4-FFF2-40B4-BE49-F238E27FC236}">
                <a16:creationId xmlns:a16="http://schemas.microsoft.com/office/drawing/2014/main" id="{9998F2F2-BFD1-42BB-9A78-3C408491AF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3598" y="4362484"/>
            <a:ext cx="1430482" cy="1849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Badger head logo Royalty Free Vector Image - VectorStock">
            <a:extLst>
              <a:ext uri="{FF2B5EF4-FFF2-40B4-BE49-F238E27FC236}">
                <a16:creationId xmlns:a16="http://schemas.microsoft.com/office/drawing/2014/main" id="{968228EA-6115-4D8B-817F-E7A40990FD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45" t="22523" r="25825" b="29697"/>
          <a:stretch/>
        </p:blipFill>
        <p:spPr bwMode="auto">
          <a:xfrm>
            <a:off x="6118556" y="4675559"/>
            <a:ext cx="934270" cy="987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Cow Silhouette Images, Stock Photos &amp; Vectors | Shutterstock">
            <a:extLst>
              <a:ext uri="{FF2B5EF4-FFF2-40B4-BE49-F238E27FC236}">
                <a16:creationId xmlns:a16="http://schemas.microsoft.com/office/drawing/2014/main" id="{0C5633DA-010D-47EC-B58A-96923528D9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5714" b="68214" l="20385" r="79615">
                        <a14:foregroundMark x1="20385" y1="37500" x2="20385" y2="38929"/>
                        <a14:foregroundMark x1="75000" y1="38214" x2="75000" y2="38929"/>
                        <a14:foregroundMark x1="75000" y1="37143" x2="75000" y2="35714"/>
                        <a14:foregroundMark x1="75385" y1="40000" x2="75385" y2="40000"/>
                        <a14:foregroundMark x1="75385" y1="40000" x2="79615" y2="389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182" t="21130" r="15343" b="26039"/>
          <a:stretch/>
        </p:blipFill>
        <p:spPr bwMode="auto">
          <a:xfrm>
            <a:off x="6468507" y="3527663"/>
            <a:ext cx="1587287" cy="131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Cow Silhouette Images, Stock Photos &amp; Vectors | Shutterstock">
            <a:extLst>
              <a:ext uri="{FF2B5EF4-FFF2-40B4-BE49-F238E27FC236}">
                <a16:creationId xmlns:a16="http://schemas.microsoft.com/office/drawing/2014/main" id="{33334884-DC11-4F2A-B7F0-0C3CB4D6DD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5714" b="68214" l="20385" r="79615">
                        <a14:foregroundMark x1="20385" y1="37500" x2="20385" y2="38929"/>
                        <a14:foregroundMark x1="75000" y1="38214" x2="75000" y2="38929"/>
                        <a14:foregroundMark x1="75000" y1="37143" x2="75000" y2="35714"/>
                        <a14:foregroundMark x1="75385" y1="40000" x2="75385" y2="40000"/>
                        <a14:foregroundMark x1="75385" y1="40000" x2="79615" y2="389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182" t="21130" r="15343" b="26039"/>
          <a:stretch/>
        </p:blipFill>
        <p:spPr bwMode="auto">
          <a:xfrm>
            <a:off x="8228357" y="1520425"/>
            <a:ext cx="1430482" cy="1188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Cow Silhouette Images, Stock Photos &amp; Vectors | Shutterstock">
            <a:extLst>
              <a:ext uri="{FF2B5EF4-FFF2-40B4-BE49-F238E27FC236}">
                <a16:creationId xmlns:a16="http://schemas.microsoft.com/office/drawing/2014/main" id="{F6D9C8F1-03B8-4873-B99D-1EFA82B4D8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25714" b="68214" l="20385" r="79615">
                        <a14:foregroundMark x1="20385" y1="37500" x2="20385" y2="38929"/>
                        <a14:foregroundMark x1="75000" y1="38214" x2="75000" y2="38929"/>
                        <a14:foregroundMark x1="75000" y1="37143" x2="75000" y2="35714"/>
                        <a14:foregroundMark x1="75385" y1="40000" x2="75385" y2="40000"/>
                        <a14:foregroundMark x1="75385" y1="40000" x2="79615" y2="389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182" t="21130" r="15343" b="26039"/>
          <a:stretch/>
        </p:blipFill>
        <p:spPr bwMode="auto">
          <a:xfrm>
            <a:off x="9853678" y="3602591"/>
            <a:ext cx="1430482" cy="1188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8" descr="Pig head clipart black and white Freeuse pig head drawing com free drawing  of a pig s head | Jeramie.holliefindlaymusic.com">
            <a:extLst>
              <a:ext uri="{FF2B5EF4-FFF2-40B4-BE49-F238E27FC236}">
                <a16:creationId xmlns:a16="http://schemas.microsoft.com/office/drawing/2014/main" id="{559A4DFB-458E-46CF-A642-48BD837DEC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8252" y="2628272"/>
            <a:ext cx="753423" cy="753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Oval 25">
            <a:extLst>
              <a:ext uri="{FF2B5EF4-FFF2-40B4-BE49-F238E27FC236}">
                <a16:creationId xmlns:a16="http://schemas.microsoft.com/office/drawing/2014/main" id="{E4E22673-E9AF-49EC-BC3C-AF3CF38CB40E}"/>
              </a:ext>
            </a:extLst>
          </p:cNvPr>
          <p:cNvSpPr/>
          <p:nvPr/>
        </p:nvSpPr>
        <p:spPr>
          <a:xfrm>
            <a:off x="5895339" y="3385097"/>
            <a:ext cx="2895132" cy="2761980"/>
          </a:xfrm>
          <a:prstGeom prst="ellipse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7F837D3-74D2-4312-8535-AF8CEF43D563}"/>
              </a:ext>
            </a:extLst>
          </p:cNvPr>
          <p:cNvSpPr/>
          <p:nvPr/>
        </p:nvSpPr>
        <p:spPr>
          <a:xfrm>
            <a:off x="7706329" y="1428100"/>
            <a:ext cx="2617844" cy="2379663"/>
          </a:xfrm>
          <a:prstGeom prst="ellipse">
            <a:avLst/>
          </a:prstGeom>
          <a:noFill/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B4A27FD-8F0A-4046-8CF8-052FE9324976}"/>
              </a:ext>
            </a:extLst>
          </p:cNvPr>
          <p:cNvSpPr/>
          <p:nvPr/>
        </p:nvSpPr>
        <p:spPr>
          <a:xfrm>
            <a:off x="8883067" y="3548928"/>
            <a:ext cx="3252096" cy="2801144"/>
          </a:xfrm>
          <a:prstGeom prst="ellipse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12" descr="Rain Cloud Silhouette - rain png download - 1200*630 - Free Transparent Rain  png Download. - Clip Art Library">
            <a:extLst>
              <a:ext uri="{FF2B5EF4-FFF2-40B4-BE49-F238E27FC236}">
                <a16:creationId xmlns:a16="http://schemas.microsoft.com/office/drawing/2014/main" id="{105D629F-84C6-4D80-8AA0-89548AC975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4561" y="4532581"/>
            <a:ext cx="2095453" cy="1100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2" descr="Neighborhood silhouette isolated icon Royalty Free Vector">
            <a:extLst>
              <a:ext uri="{FF2B5EF4-FFF2-40B4-BE49-F238E27FC236}">
                <a16:creationId xmlns:a16="http://schemas.microsoft.com/office/drawing/2014/main" id="{07FEA835-B3B5-45E4-BF59-CD96E57C1D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68" b="20421"/>
          <a:stretch/>
        </p:blipFill>
        <p:spPr bwMode="auto">
          <a:xfrm>
            <a:off x="10190779" y="4982636"/>
            <a:ext cx="1622053" cy="865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6599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179EC1C5-D166-465B-BC4C-88878DD4A7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413" t="32920" r="61228" b="21707"/>
          <a:stretch/>
        </p:blipFill>
        <p:spPr>
          <a:xfrm>
            <a:off x="8749454" y="4054109"/>
            <a:ext cx="2153340" cy="152590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6E373C-A14C-4341-BE1D-1568CFDA7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150601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Garamond" panose="02020404030301010803" pitchFamily="18" charset="0"/>
              </a:rPr>
              <a:t>Pangenome framework for </a:t>
            </a:r>
            <a:r>
              <a:rPr lang="en-US" sz="3600" dirty="0" err="1">
                <a:latin typeface="Garamond" panose="02020404030301010803" pitchFamily="18" charset="0"/>
              </a:rPr>
              <a:t>bTB</a:t>
            </a:r>
            <a:r>
              <a:rPr lang="en-US" sz="3600" dirty="0">
                <a:latin typeface="Garamond" panose="02020404030301010803" pitchFamily="18" charset="0"/>
              </a:rPr>
              <a:t> analysis</a:t>
            </a:r>
            <a:endParaRPr lang="en-US" sz="3600" i="1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A2D37-3E87-584A-A0D4-8B6E512E9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Pangenome analysis for </a:t>
            </a:r>
            <a:r>
              <a:rPr lang="en-US" i="1" dirty="0">
                <a:latin typeface="Garamond" panose="02020404030301010803" pitchFamily="18" charset="0"/>
              </a:rPr>
              <a:t>M. </a:t>
            </a:r>
            <a:r>
              <a:rPr lang="en-US" i="1" dirty="0" err="1">
                <a:latin typeface="Garamond" panose="02020404030301010803" pitchFamily="18" charset="0"/>
              </a:rPr>
              <a:t>bovis</a:t>
            </a:r>
            <a:r>
              <a:rPr lang="en-US" i="1" dirty="0">
                <a:latin typeface="Garamond" panose="02020404030301010803" pitchFamily="18" charset="0"/>
              </a:rPr>
              <a:t> </a:t>
            </a:r>
            <a:endParaRPr lang="en-US" dirty="0">
              <a:latin typeface="Garamond" panose="02020404030301010803" pitchFamily="18" charset="0"/>
            </a:endParaRPr>
          </a:p>
          <a:p>
            <a:pPr lvl="1"/>
            <a:r>
              <a:rPr lang="en-US" dirty="0">
                <a:latin typeface="Garamond" panose="02020404030301010803" pitchFamily="18" charset="0"/>
              </a:rPr>
              <a:t>Core genome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Accessory genome</a:t>
            </a:r>
          </a:p>
          <a:p>
            <a:r>
              <a:rPr lang="en-US" dirty="0">
                <a:latin typeface="Garamond" panose="02020404030301010803" pitchFamily="18" charset="0"/>
              </a:rPr>
              <a:t>Potential to link </a:t>
            </a:r>
            <a:r>
              <a:rPr lang="en-US" b="1" dirty="0">
                <a:latin typeface="Garamond" panose="02020404030301010803" pitchFamily="18" charset="0"/>
              </a:rPr>
              <a:t>host-specific evolutionary signatures </a:t>
            </a:r>
            <a:r>
              <a:rPr lang="en-US" dirty="0">
                <a:latin typeface="Garamond" panose="02020404030301010803" pitchFamily="18" charset="0"/>
              </a:rPr>
              <a:t>to reservoir formation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25AAAC-FB0F-474B-AF21-BAEB3AE27C02}"/>
              </a:ext>
            </a:extLst>
          </p:cNvPr>
          <p:cNvSpPr/>
          <p:nvPr/>
        </p:nvSpPr>
        <p:spPr>
          <a:xfrm>
            <a:off x="0" y="0"/>
            <a:ext cx="2768138" cy="36512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Garamond" panose="02020404030301010803" pitchFamily="18" charset="0"/>
              </a:rPr>
              <a:t>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6C4DE2-14EB-4402-A420-D67435703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F93E-BC9A-914B-B8AC-D14A91A40CBB}" type="slidenum">
              <a:rPr lang="en-US" smtClean="0"/>
              <a:t>7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FA7D1A-F2F6-4CBE-9ED0-46989833B976}"/>
              </a:ext>
            </a:extLst>
          </p:cNvPr>
          <p:cNvSpPr/>
          <p:nvPr/>
        </p:nvSpPr>
        <p:spPr>
          <a:xfrm>
            <a:off x="8150013" y="3326129"/>
            <a:ext cx="3203787" cy="7924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332B3C-A2A3-4B7A-B221-C139807515CB}"/>
              </a:ext>
            </a:extLst>
          </p:cNvPr>
          <p:cNvSpPr txBox="1"/>
          <p:nvPr/>
        </p:nvSpPr>
        <p:spPr>
          <a:xfrm>
            <a:off x="7440504" y="4822850"/>
            <a:ext cx="131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Isolates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AD07E8-1B2F-4465-9B2E-6016E3DFEEC2}"/>
              </a:ext>
            </a:extLst>
          </p:cNvPr>
          <p:cNvSpPr txBox="1"/>
          <p:nvPr/>
        </p:nvSpPr>
        <p:spPr>
          <a:xfrm>
            <a:off x="8754531" y="3563978"/>
            <a:ext cx="2270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Genes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6F22D56-5ED4-4026-A6D6-5813C3618D6B}"/>
              </a:ext>
            </a:extLst>
          </p:cNvPr>
          <p:cNvCxnSpPr>
            <a:cxnSpLocks/>
          </p:cNvCxnSpPr>
          <p:nvPr/>
        </p:nvCxnSpPr>
        <p:spPr>
          <a:xfrm>
            <a:off x="8603827" y="4118609"/>
            <a:ext cx="0" cy="15259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46458CE-9BAC-4714-8837-A09EA274AD0C}"/>
              </a:ext>
            </a:extLst>
          </p:cNvPr>
          <p:cNvCxnSpPr>
            <a:cxnSpLocks/>
          </p:cNvCxnSpPr>
          <p:nvPr/>
        </p:nvCxnSpPr>
        <p:spPr>
          <a:xfrm>
            <a:off x="8754531" y="3971515"/>
            <a:ext cx="209804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D2B4EC0-9458-4EA7-A45A-8566D114351D}"/>
              </a:ext>
            </a:extLst>
          </p:cNvPr>
          <p:cNvSpPr txBox="1"/>
          <p:nvPr/>
        </p:nvSpPr>
        <p:spPr>
          <a:xfrm>
            <a:off x="10775527" y="3856677"/>
            <a:ext cx="9000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. . 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8E0F61-1FAA-452D-9738-8AB0BC4E3514}"/>
              </a:ext>
            </a:extLst>
          </p:cNvPr>
          <p:cNvSpPr txBox="1"/>
          <p:nvPr/>
        </p:nvSpPr>
        <p:spPr>
          <a:xfrm>
            <a:off x="10775527" y="4838239"/>
            <a:ext cx="849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. . 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04C77A5-C7C5-49BA-94C5-A9F03C0398F4}"/>
              </a:ext>
            </a:extLst>
          </p:cNvPr>
          <p:cNvSpPr txBox="1"/>
          <p:nvPr/>
        </p:nvSpPr>
        <p:spPr>
          <a:xfrm>
            <a:off x="10775525" y="4347458"/>
            <a:ext cx="10049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. . 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A50C10-0603-447E-AD28-4933E90BF149}"/>
              </a:ext>
            </a:extLst>
          </p:cNvPr>
          <p:cNvSpPr txBox="1"/>
          <p:nvPr/>
        </p:nvSpPr>
        <p:spPr>
          <a:xfrm>
            <a:off x="-61380" y="6606059"/>
            <a:ext cx="59986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2">
                    <a:lumMod val="75000"/>
                  </a:schemeClr>
                </a:solidFill>
              </a:rPr>
              <a:t>https://www.slideshare.net/torstenseemann/visualizing-the-pan-genome-australian-society-for-microbiology-tue-8-jul-2014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427324-B5D0-4E81-BA38-1863804966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3397"/>
          <a:stretch/>
        </p:blipFill>
        <p:spPr>
          <a:xfrm>
            <a:off x="6229640" y="1312458"/>
            <a:ext cx="2435281" cy="2745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173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E373C-A14C-4341-BE1D-1568CFDA7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150601" cy="1325563"/>
          </a:xfrm>
        </p:spPr>
        <p:txBody>
          <a:bodyPr>
            <a:normAutofit/>
          </a:bodyPr>
          <a:lstStyle/>
          <a:p>
            <a:r>
              <a:rPr lang="en-US" sz="3600" i="1" dirty="0">
                <a:latin typeface="Garamond" panose="02020404030301010803" pitchFamily="18" charset="0"/>
              </a:rPr>
              <a:t>M. </a:t>
            </a:r>
            <a:r>
              <a:rPr lang="en-US" sz="3600" i="1" dirty="0" err="1">
                <a:latin typeface="Garamond" panose="02020404030301010803" pitchFamily="18" charset="0"/>
              </a:rPr>
              <a:t>bovis</a:t>
            </a:r>
            <a:r>
              <a:rPr lang="en-US" sz="3600" i="1" dirty="0">
                <a:latin typeface="Garamond" panose="02020404030301010803" pitchFamily="18" charset="0"/>
              </a:rPr>
              <a:t> </a:t>
            </a:r>
            <a:r>
              <a:rPr lang="en-US" sz="3600" dirty="0">
                <a:latin typeface="Garamond" panose="02020404030301010803" pitchFamily="18" charset="0"/>
              </a:rPr>
              <a:t>transmission knowledge gaps</a:t>
            </a:r>
            <a:endParaRPr lang="en-US" sz="3600" i="1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A2D37-3E87-584A-A0D4-8B6E512E9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3625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Garamond" panose="02020404030301010803" pitchFamily="18" charset="0"/>
              </a:rPr>
              <a:t>How can the inclusion of the core genome and accessory genome elevate current </a:t>
            </a:r>
            <a:r>
              <a:rPr lang="en-US" i="1" dirty="0">
                <a:latin typeface="Garamond" panose="02020404030301010803" pitchFamily="18" charset="0"/>
              </a:rPr>
              <a:t>M. </a:t>
            </a:r>
            <a:r>
              <a:rPr lang="en-US" i="1" dirty="0" err="1">
                <a:latin typeface="Garamond" panose="02020404030301010803" pitchFamily="18" charset="0"/>
              </a:rPr>
              <a:t>bovis</a:t>
            </a:r>
            <a:r>
              <a:rPr lang="en-US" i="1" dirty="0">
                <a:latin typeface="Garamond" panose="02020404030301010803" pitchFamily="18" charset="0"/>
              </a:rPr>
              <a:t> </a:t>
            </a:r>
            <a:r>
              <a:rPr lang="en-US" dirty="0">
                <a:latin typeface="Garamond" panose="02020404030301010803" pitchFamily="18" charset="0"/>
              </a:rPr>
              <a:t>transmission analyses?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Garamond" panose="02020404030301010803" pitchFamily="18" charset="0"/>
              </a:rPr>
              <a:t>What external factors influence geographic transmission of </a:t>
            </a:r>
            <a:r>
              <a:rPr lang="en-US" i="1" dirty="0">
                <a:latin typeface="Garamond" panose="02020404030301010803" pitchFamily="18" charset="0"/>
              </a:rPr>
              <a:t>M. </a:t>
            </a:r>
            <a:r>
              <a:rPr lang="en-US" i="1" dirty="0" err="1">
                <a:latin typeface="Garamond" panose="02020404030301010803" pitchFamily="18" charset="0"/>
              </a:rPr>
              <a:t>bovis</a:t>
            </a:r>
            <a:r>
              <a:rPr lang="en-US" dirty="0">
                <a:latin typeface="Garamond" panose="02020404030301010803" pitchFamily="18" charset="0"/>
              </a:rPr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Garamond" panose="02020404030301010803" pitchFamily="18" charset="0"/>
              </a:rPr>
              <a:t>Can a </a:t>
            </a:r>
            <a:r>
              <a:rPr lang="en-US" dirty="0" err="1">
                <a:latin typeface="Garamond" panose="02020404030301010803" pitchFamily="18" charset="0"/>
              </a:rPr>
              <a:t>pangenomic</a:t>
            </a:r>
            <a:r>
              <a:rPr lang="en-US" dirty="0">
                <a:latin typeface="Garamond" panose="02020404030301010803" pitchFamily="18" charset="0"/>
              </a:rPr>
              <a:t> framework be utilized to understand host specific evolutionary signatures that are precursory to reservoir formation?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6C4DE2-14EB-4402-A420-D67435703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F93E-BC9A-914B-B8AC-D14A91A40CBB}" type="slidenum">
              <a:rPr lang="en-US" smtClean="0"/>
              <a:t>8</a:t>
            </a:fld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A50C10-0603-447E-AD28-4933E90BF149}"/>
              </a:ext>
            </a:extLst>
          </p:cNvPr>
          <p:cNvSpPr txBox="1"/>
          <p:nvPr/>
        </p:nvSpPr>
        <p:spPr>
          <a:xfrm>
            <a:off x="-61380" y="6606059"/>
            <a:ext cx="59986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2">
                    <a:lumMod val="75000"/>
                  </a:schemeClr>
                </a:solidFill>
              </a:rPr>
              <a:t>https://www.slideshare.net/torstenseemann/visualizing-the-pan-genome-australian-society-for-microbiology-tue-8-jul-2014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F73A63B-290D-4E35-AD1D-86A87FDED4B5}"/>
              </a:ext>
            </a:extLst>
          </p:cNvPr>
          <p:cNvSpPr/>
          <p:nvPr/>
        </p:nvSpPr>
        <p:spPr>
          <a:xfrm>
            <a:off x="0" y="0"/>
            <a:ext cx="2768138" cy="3651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Garamond" panose="02020404030301010803" pitchFamily="18" charset="0"/>
              </a:rPr>
              <a:t>Specific Aims</a:t>
            </a:r>
          </a:p>
        </p:txBody>
      </p:sp>
    </p:spTree>
    <p:extLst>
      <p:ext uri="{BB962C8B-B14F-4D97-AF65-F5344CB8AC3E}">
        <p14:creationId xmlns:p14="http://schemas.microsoft.com/office/powerpoint/2010/main" val="1730866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E373C-A14C-4341-BE1D-1568CFDA7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4650"/>
            <a:ext cx="11010499" cy="1325563"/>
          </a:xfrm>
        </p:spPr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Specific Aims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A2D37-3E87-584A-A0D4-8B6E512E9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Aim 1 – Develop a platform for the analysis, storage, and access of </a:t>
            </a:r>
            <a:r>
              <a:rPr lang="en-US" i="1" dirty="0">
                <a:latin typeface="Garamond" panose="02020404030301010803" pitchFamily="18" charset="0"/>
              </a:rPr>
              <a:t>M. </a:t>
            </a:r>
            <a:r>
              <a:rPr lang="en-US" i="1" dirty="0" err="1">
                <a:latin typeface="Garamond" panose="02020404030301010803" pitchFamily="18" charset="0"/>
              </a:rPr>
              <a:t>bovis</a:t>
            </a:r>
            <a:r>
              <a:rPr lang="en-US" i="1" dirty="0">
                <a:latin typeface="Garamond" panose="02020404030301010803" pitchFamily="18" charset="0"/>
              </a:rPr>
              <a:t> </a:t>
            </a:r>
            <a:r>
              <a:rPr lang="en-US" dirty="0" err="1">
                <a:latin typeface="Garamond" panose="02020404030301010803" pitchFamily="18" charset="0"/>
              </a:rPr>
              <a:t>pangenomic</a:t>
            </a:r>
            <a:r>
              <a:rPr lang="en-US" dirty="0">
                <a:latin typeface="Garamond" panose="02020404030301010803" pitchFamily="18" charset="0"/>
              </a:rPr>
              <a:t> data</a:t>
            </a:r>
          </a:p>
          <a:p>
            <a:r>
              <a:rPr lang="en-US" dirty="0">
                <a:latin typeface="Garamond" panose="02020404030301010803" pitchFamily="18" charset="0"/>
              </a:rPr>
              <a:t>Aim 2 - Determine environmental, ecological, and geographic factors that contribute to </a:t>
            </a:r>
            <a:r>
              <a:rPr lang="en-US" i="1" dirty="0">
                <a:latin typeface="Garamond" panose="02020404030301010803" pitchFamily="18" charset="0"/>
              </a:rPr>
              <a:t>M. </a:t>
            </a:r>
            <a:r>
              <a:rPr lang="en-US" i="1" dirty="0" err="1">
                <a:latin typeface="Garamond" panose="02020404030301010803" pitchFamily="18" charset="0"/>
              </a:rPr>
              <a:t>bovis</a:t>
            </a:r>
            <a:r>
              <a:rPr lang="en-US" dirty="0">
                <a:latin typeface="Garamond" panose="02020404030301010803" pitchFamily="18" charset="0"/>
              </a:rPr>
              <a:t> evolution and global spread. </a:t>
            </a:r>
          </a:p>
          <a:p>
            <a:r>
              <a:rPr lang="en-US" dirty="0">
                <a:latin typeface="Garamond" panose="02020404030301010803" pitchFamily="18" charset="0"/>
              </a:rPr>
              <a:t>Aim 3 - Use host associated </a:t>
            </a:r>
            <a:r>
              <a:rPr lang="en-US" i="1" dirty="0">
                <a:latin typeface="Garamond" panose="02020404030301010803" pitchFamily="18" charset="0"/>
              </a:rPr>
              <a:t>M. </a:t>
            </a:r>
            <a:r>
              <a:rPr lang="en-US" i="1" dirty="0" err="1">
                <a:latin typeface="Garamond" panose="02020404030301010803" pitchFamily="18" charset="0"/>
              </a:rPr>
              <a:t>bovis</a:t>
            </a:r>
            <a:r>
              <a:rPr lang="en-US" i="1" dirty="0">
                <a:latin typeface="Garamond" panose="02020404030301010803" pitchFamily="18" charset="0"/>
              </a:rPr>
              <a:t> </a:t>
            </a:r>
            <a:r>
              <a:rPr lang="en-US" dirty="0">
                <a:latin typeface="Garamond" panose="02020404030301010803" pitchFamily="18" charset="0"/>
              </a:rPr>
              <a:t>genomic data to find genomic signatures suggesting host adaptation.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633F5D-1B5D-C44E-8A86-0F014136467C}"/>
              </a:ext>
            </a:extLst>
          </p:cNvPr>
          <p:cNvSpPr/>
          <p:nvPr/>
        </p:nvSpPr>
        <p:spPr>
          <a:xfrm>
            <a:off x="0" y="0"/>
            <a:ext cx="2768138" cy="3651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Garamond" panose="02020404030301010803" pitchFamily="18" charset="0"/>
              </a:rPr>
              <a:t>Specific Aims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C8FC72-76CA-4AA3-ACCE-9FC7E4756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F93E-BC9A-914B-B8AC-D14A91A40CB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595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1928</TotalTime>
  <Words>1902</Words>
  <Application>Microsoft Macintosh PowerPoint</Application>
  <PresentationFormat>Widescreen</PresentationFormat>
  <Paragraphs>306</Paragraphs>
  <Slides>37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Calibri Light</vt:lpstr>
      <vt:lpstr>Garamond</vt:lpstr>
      <vt:lpstr>Office Theme</vt:lpstr>
      <vt:lpstr>Noah A. Legall Committee Meeting</vt:lpstr>
      <vt:lpstr>Outline </vt:lpstr>
      <vt:lpstr>Mycobacterium bovis – Quick Facts</vt:lpstr>
      <vt:lpstr>Consistent M. bovis transmission at wildlife-livestock interface</vt:lpstr>
      <vt:lpstr>Genotyping M. bovis as a tool to track transmission</vt:lpstr>
      <vt:lpstr>Phylodynamic framework to unravel factors affecting transmission</vt:lpstr>
      <vt:lpstr>Pangenome framework for bTB analysis</vt:lpstr>
      <vt:lpstr>M. bovis transmission knowledge gaps</vt:lpstr>
      <vt:lpstr>Specific Aims</vt:lpstr>
      <vt:lpstr>Question 1</vt:lpstr>
      <vt:lpstr>Specific Aims</vt:lpstr>
      <vt:lpstr>Reference guided M. bovis pipeline vSNP</vt:lpstr>
      <vt:lpstr>Sub-questions (Aim 1)</vt:lpstr>
      <vt:lpstr>Sub-questions (Aim 1)</vt:lpstr>
      <vt:lpstr>Question 2</vt:lpstr>
      <vt:lpstr>Specific Aims</vt:lpstr>
      <vt:lpstr>M. bovis global transmission</vt:lpstr>
      <vt:lpstr>Sub-questions (Aim 2)</vt:lpstr>
      <vt:lpstr>Sub-questions (Aim 2)</vt:lpstr>
      <vt:lpstr>Question 3</vt:lpstr>
      <vt:lpstr>Specific Aims</vt:lpstr>
      <vt:lpstr>M. bovis evolutionary signatures for host adaptation </vt:lpstr>
      <vt:lpstr>Sub-questions (Aim 3)</vt:lpstr>
      <vt:lpstr>Sub-questions (Aim 3)</vt:lpstr>
      <vt:lpstr>M. bovis spillback leads to economic burden</vt:lpstr>
      <vt:lpstr>Whole Genome Sequencing for bTB surveillance</vt:lpstr>
      <vt:lpstr>Whole Genome Sequencing for bTB surveillance</vt:lpstr>
      <vt:lpstr>Preliminary Analysis Data</vt:lpstr>
      <vt:lpstr>M. bovis Pangenomic Framework</vt:lpstr>
      <vt:lpstr>Regional clustering of accessory genome</vt:lpstr>
      <vt:lpstr>Regional clustering of core genomes</vt:lpstr>
      <vt:lpstr>Multi-host clustering of accessory genome</vt:lpstr>
      <vt:lpstr>Multi-host clustering of core genomes</vt:lpstr>
      <vt:lpstr>Limited regions of homologous recombination</vt:lpstr>
      <vt:lpstr>Conflicting signal from United Kingdom isolates</vt:lpstr>
      <vt:lpstr>Timeline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Noah A. Legall Committee Meeting</dc:title>
  <dc:creator>Noah Legall</dc:creator>
  <cp:lastModifiedBy>Microsoft Office User</cp:lastModifiedBy>
  <cp:revision>47</cp:revision>
  <dcterms:created xsi:type="dcterms:W3CDTF">2021-01-07T13:43:24Z</dcterms:created>
  <dcterms:modified xsi:type="dcterms:W3CDTF">2021-01-08T21:55:59Z</dcterms:modified>
</cp:coreProperties>
</file>