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66" d="100"/>
          <a:sy n="66" d="100"/>
        </p:scale>
        <p:origin x="121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2491-8267-0648-9640-3388C8AC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BE0D-A98F-C444-A4E4-83340673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66FB-D001-4741-BFE4-DCFD487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78B2-D83E-E74A-9920-75D0474A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5CCE-D8F3-3947-B166-F3C3A24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51B4-B66F-4E40-8E7B-81F91BBC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018B-4CB2-6C41-94D0-F895CAC0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C67E-D358-714E-AE7D-887389B4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66A1-7406-D04E-9474-E04D824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F5F5-15CB-2A41-A4DA-F69F4B3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7B357-00F5-2F46-B034-2688C3F60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1681D-80D0-3A41-A54C-390648066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F626-E1E6-C643-9431-C2D78D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7EAB-4C8B-FF48-868E-DACC6A0A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45E9-BC8C-364D-B1CC-3CD0220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BFE5-03DA-714F-B735-F6214A2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197-DA3E-E54E-A372-307491FB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0F1E-6102-C840-B81F-0D147FC3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2C29-31EB-0D4D-9C82-63BE5CFD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3700-28E7-F94D-B504-A8D9F9F5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822A-EA2F-634E-9C0A-056FC9C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F512-3DA7-E44E-BB34-DD5B743E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E712-F897-0645-8E15-C896FF6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7647-E01F-0646-81CC-264CB71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E20F-FA9B-484D-9E10-FBB91F10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A8C-2E33-354B-A090-729D19A7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6558-4E29-0E41-A51A-1E20395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15C6-13A0-F641-90D9-2DAAC330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AD73-F0C2-014C-91D8-CE7FDFE2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0192-CD73-DC43-977E-94B08F6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51B9B-DCD5-F245-BE78-B1644AE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64B-8BAC-6343-91AA-32FF0158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5DDE-2E01-A646-8B1D-BDF50AEC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2F3B3-776A-984F-9DCC-564B742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61BD9-B727-224D-AF84-CE6041710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23719-4032-4849-9C30-5582100CE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0537-F670-1C4F-863F-CBAA885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E6BE9-8BB8-B44A-80B1-963DEDF4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6ED2-04BD-6B49-932D-C2AF60A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5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4AA6-2A84-F741-9778-6FBDA6C6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AA552-9116-8444-AFCA-FD95A774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C3C81-8094-C44F-A755-08804F15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033DB-8969-2D41-BFD8-7FFF943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4288-8781-2A4A-B81D-5B987BF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8917-1421-FA4C-AA20-5BE8183A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94EB-8F0D-6F46-A81B-AEFB0C81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A5C0-C619-BB45-99AE-C6360588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0A34-D302-1045-B037-D5F68858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001-39DE-954C-B2FC-DAB39E7D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F8C6-5F60-7147-8B40-4E6B142F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A54A-2346-5445-B4CE-EB0E1AFB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BDFB-5DAF-B24A-A481-458478D9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80D-2AA0-9843-9E92-3CD48B26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C79CF-74B2-2445-9A74-D7BA9DE7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BB52-DAD3-994D-BDED-811E427D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C806-4FD2-DB4F-8294-FFFAF1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D8DF-F746-804F-8F2A-D01B8703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C7BE-9157-8D44-9CA2-3E2130A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F5FDF-0523-6843-896E-B98B567C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C68A-D999-5948-9014-07FEE94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7FE-219C-F245-8AFE-83735D18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5597-7C15-6845-B20A-A9BC6CA7E298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0676-86CC-FD4E-B954-30043786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62F9-E573-D047-AFA2-2A840BFE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F93E-BC9A-914B-B8AC-D14A91A4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58C4-CA02-B343-8A03-76CE1E81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416" y="-12567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Noah A. </a:t>
            </a:r>
            <a:r>
              <a:rPr lang="en-US" dirty="0" err="1">
                <a:latin typeface="Garamond" panose="02020404030301010803" pitchFamily="18" charset="0"/>
              </a:rPr>
              <a:t>Legall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039E-0F5D-B448-B57A-A0484CD4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416" y="2601119"/>
            <a:ext cx="9144000" cy="16557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January 12</a:t>
            </a:r>
            <a:r>
              <a:rPr lang="en-US" baseline="30000" dirty="0">
                <a:latin typeface="Garamond" panose="02020404030301010803" pitchFamily="18" charset="0"/>
              </a:rPr>
              <a:t>th</a:t>
            </a:r>
            <a:r>
              <a:rPr lang="en-US" dirty="0">
                <a:latin typeface="Garamond" panose="02020404030301010803" pitchFamily="18" charset="0"/>
              </a:rPr>
              <a:t>, 2021 </a:t>
            </a:r>
          </a:p>
          <a:p>
            <a:r>
              <a:rPr lang="en-US" dirty="0">
                <a:latin typeface="Garamond" panose="02020404030301010803" pitchFamily="18" charset="0"/>
              </a:rPr>
              <a:t>University of Georgia</a:t>
            </a:r>
          </a:p>
          <a:p>
            <a:r>
              <a:rPr lang="en-US" dirty="0">
                <a:latin typeface="Garamond" panose="02020404030301010803" pitchFamily="18" charset="0"/>
              </a:rPr>
              <a:t>Institute of Bioinformatics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13C22-CAA2-614A-A8EA-380EDB7F5A4F}"/>
              </a:ext>
            </a:extLst>
          </p:cNvPr>
          <p:cNvSpPr txBox="1"/>
          <p:nvPr/>
        </p:nvSpPr>
        <p:spPr>
          <a:xfrm>
            <a:off x="6915665" y="6400801"/>
            <a:ext cx="52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https://</a:t>
            </a:r>
            <a:r>
              <a:rPr lang="en-US" i="1" dirty="0" err="1">
                <a:solidFill>
                  <a:srgbClr val="C0C0C0"/>
                </a:solidFill>
                <a:latin typeface="Garamond" panose="02020404030301010803" pitchFamily="18" charset="0"/>
              </a:rPr>
              <a:t>wallpapercave.com</a:t>
            </a:r>
            <a:r>
              <a:rPr lang="en-US" i="1" dirty="0">
                <a:solidFill>
                  <a:srgbClr val="C0C0C0"/>
                </a:solidFill>
                <a:latin typeface="Garamond" panose="02020404030301010803" pitchFamily="18" charset="0"/>
              </a:rPr>
              <a:t>/cows-wallpapers</a:t>
            </a:r>
          </a:p>
        </p:txBody>
      </p:sp>
    </p:spTree>
    <p:extLst>
      <p:ext uri="{BB962C8B-B14F-4D97-AF65-F5344CB8AC3E}">
        <p14:creationId xmlns:p14="http://schemas.microsoft.com/office/powerpoint/2010/main" val="147911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Phylogenetic Tree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5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Homologous Recombination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0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Selection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Result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7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Aim 1 – Apply a reference agnostic machine learning approach to find genes and gene interactions that are enriched in different species.</a:t>
            </a:r>
          </a:p>
          <a:p>
            <a:r>
              <a:rPr lang="en-US" dirty="0">
                <a:latin typeface="Garamond" panose="02020404030301010803" pitchFamily="18" charset="0"/>
              </a:rPr>
              <a:t>Aim 2 - Development of a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WGS genotyping pipeline for continual pathogen surveillance.</a:t>
            </a:r>
          </a:p>
          <a:p>
            <a:r>
              <a:rPr lang="en-US" dirty="0">
                <a:latin typeface="Garamond" panose="02020404030301010803" pitchFamily="18" charset="0"/>
              </a:rPr>
              <a:t>Chapter 3 – Utilize a Bayesian framework to analyze a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time-tree for understanding anthropogenic and ecological factors that impact transmission. </a:t>
            </a:r>
          </a:p>
        </p:txBody>
      </p:sp>
    </p:spTree>
    <p:extLst>
      <p:ext uri="{BB962C8B-B14F-4D97-AF65-F5344CB8AC3E}">
        <p14:creationId xmlns:p14="http://schemas.microsoft.com/office/powerpoint/2010/main" val="334459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3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4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6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0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93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 </a:t>
            </a:r>
          </a:p>
          <a:p>
            <a:r>
              <a:rPr lang="en-US" dirty="0">
                <a:latin typeface="Garamond" panose="02020404030301010803" pitchFamily="18" charset="0"/>
              </a:rPr>
              <a:t>Research Question</a:t>
            </a:r>
          </a:p>
          <a:p>
            <a:r>
              <a:rPr lang="en-US" dirty="0">
                <a:latin typeface="Garamond" panose="02020404030301010803" pitchFamily="18" charset="0"/>
              </a:rPr>
              <a:t>Preliminary Results</a:t>
            </a:r>
          </a:p>
          <a:p>
            <a:r>
              <a:rPr lang="en-US" dirty="0">
                <a:latin typeface="Garamond" panose="02020404030301010803" pitchFamily="18" charset="0"/>
              </a:rPr>
              <a:t>Specific Aims</a:t>
            </a:r>
          </a:p>
        </p:txBody>
      </p:sp>
    </p:spTree>
    <p:extLst>
      <p:ext uri="{BB962C8B-B14F-4D97-AF65-F5344CB8AC3E}">
        <p14:creationId xmlns:p14="http://schemas.microsoft.com/office/powerpoint/2010/main" val="381572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5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4503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– </a:t>
            </a:r>
            <a:r>
              <a:rPr lang="en-US" dirty="0">
                <a:latin typeface="Garamond" panose="02020404030301010803" pitchFamily="18" charset="0"/>
              </a:rPr>
              <a:t>Quick Facts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Mycobacterium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dirty="0">
                <a:latin typeface="Garamond" panose="02020404030301010803" pitchFamily="18" charset="0"/>
              </a:rPr>
              <a:t> is the bacterial pathogen that causes bovine tuberculosis (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Chronic respiratory complications, weight loss, and lymphatic and lung lesions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Contracted through multiple avenues, mainly inhalation of aerosols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Animal adapted, limited human – human transmission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Highly related to </a:t>
            </a:r>
            <a:r>
              <a:rPr lang="en-US" i="1" dirty="0">
                <a:latin typeface="Garamond" panose="02020404030301010803" pitchFamily="18" charset="0"/>
              </a:rPr>
              <a:t>Mycobacterium tuberculosis </a:t>
            </a:r>
            <a:r>
              <a:rPr lang="en-US" dirty="0">
                <a:latin typeface="Garamond" panose="02020404030301010803" pitchFamily="18" charset="0"/>
              </a:rPr>
              <a:t>complex (MTBC) species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0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s</a:t>
            </a:r>
            <a:r>
              <a:rPr lang="en-US" dirty="0">
                <a:latin typeface="Garamond" panose="02020404030301010803" pitchFamily="18" charset="0"/>
              </a:rPr>
              <a:t>pillback leads to economic burden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Garamond" panose="02020404030301010803" pitchFamily="18" charset="0"/>
              </a:rPr>
              <a:t>Implicated as a bacterial pathogen that exists on the </a:t>
            </a:r>
            <a:r>
              <a:rPr lang="en-US" b="1" dirty="0">
                <a:latin typeface="Garamond" panose="02020404030301010803" pitchFamily="18" charset="0"/>
              </a:rPr>
              <a:t>wildlife-livestock interface.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Spillover into wildlife population from infected cattle.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Creation of maintenance population in the wildlife.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Finally, spillback into the economically valuable livestock population.</a:t>
            </a:r>
          </a:p>
          <a:p>
            <a:r>
              <a:rPr lang="en-US" dirty="0">
                <a:latin typeface="Garamond" panose="02020404030301010803" pitchFamily="18" charset="0"/>
              </a:rPr>
              <a:t>Spillover can lead to formation of two opposite outcomes: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Maintenance populations: transmission within the species population can be sustained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Dead-End hosts: transmission of disease occurs rarely within a species population</a:t>
            </a:r>
          </a:p>
          <a:p>
            <a:r>
              <a:rPr lang="en-US" dirty="0">
                <a:latin typeface="Garamond" panose="02020404030301010803" pitchFamily="18" charset="0"/>
              </a:rPr>
              <a:t>Maintenance populations that contribute to constant spillback are the focus of disease control programs.</a:t>
            </a:r>
          </a:p>
          <a:p>
            <a:pPr lvl="2"/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for </a:t>
            </a:r>
            <a:r>
              <a:rPr lang="en-US" dirty="0" err="1">
                <a:latin typeface="Garamond" panose="02020404030301010803" pitchFamily="18" charset="0"/>
              </a:rPr>
              <a:t>bTB</a:t>
            </a:r>
            <a:r>
              <a:rPr lang="en-US" dirty="0">
                <a:latin typeface="Garamond" panose="02020404030301010803" pitchFamily="18" charset="0"/>
              </a:rPr>
              <a:t>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Whole Genome Sequencing (WGS) is utilized to track changes in individual nucleotides.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Compare to an established reference genome.</a:t>
            </a:r>
          </a:p>
          <a:p>
            <a:r>
              <a:rPr lang="en-US" dirty="0">
                <a:latin typeface="Garamond" panose="02020404030301010803" pitchFamily="18" charset="0"/>
              </a:rPr>
              <a:t>Mutations in the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genome can accumulate in a time frame that can be observable over a few years.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Genetic similarity ~ Transmission dynamics</a:t>
            </a:r>
          </a:p>
          <a:p>
            <a:r>
              <a:rPr lang="en-US" dirty="0">
                <a:latin typeface="Garamond" panose="02020404030301010803" pitchFamily="18" charset="0"/>
              </a:rPr>
              <a:t>The combination of genomic, temporal, spatial, and host metadata for a single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>
                <a:latin typeface="Garamond" panose="02020404030301010803" pitchFamily="18" charset="0"/>
              </a:rPr>
              <a:t>isolate help to define these dynamics.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3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transmission dynamics between maintenance hosts and dead-end hosts are fluid and fundamentally different. This suggests: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Genomic changes on the population level within a maintenance host population should accumulate.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Anthropogenic, agricultural, and ecological factors might influence transmission dynamics.</a:t>
            </a:r>
          </a:p>
          <a:p>
            <a:r>
              <a:rPr lang="en-US" b="1" dirty="0">
                <a:latin typeface="Garamond" panose="02020404030301010803" pitchFamily="18" charset="0"/>
              </a:rPr>
              <a:t>Can analysis of the genomic variability of </a:t>
            </a:r>
            <a:r>
              <a:rPr lang="en-US" b="1" i="1" dirty="0">
                <a:latin typeface="Garamond" panose="02020404030301010803" pitchFamily="18" charset="0"/>
              </a:rPr>
              <a:t>M. </a:t>
            </a:r>
            <a:r>
              <a:rPr lang="en-US" b="1" i="1" dirty="0" err="1">
                <a:latin typeface="Garamond" panose="02020404030301010803" pitchFamily="18" charset="0"/>
              </a:rPr>
              <a:t>bovis</a:t>
            </a:r>
            <a:r>
              <a:rPr lang="en-US" b="1" i="1" dirty="0">
                <a:latin typeface="Garamond" panose="02020404030301010803" pitchFamily="18" charset="0"/>
              </a:rPr>
              <a:t> </a:t>
            </a:r>
            <a:r>
              <a:rPr lang="en-US" b="1" dirty="0">
                <a:latin typeface="Garamond" panose="02020404030301010803" pitchFamily="18" charset="0"/>
              </a:rPr>
              <a:t>isolates elucidate what factors across the molecular, population, and community scale lead to efficient transmission of spillover hosts?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Preliminary 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To understand if there was any relationship between genomic variability and host status, I pulled sequence data from three nations that have distinct maintenance hosts for </a:t>
            </a:r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USA: white-tailed deer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UK: badger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NZ: </a:t>
            </a:r>
            <a:r>
              <a:rPr lang="en-US" dirty="0" err="1">
                <a:latin typeface="Garamond" panose="02020404030301010803" pitchFamily="18" charset="0"/>
              </a:rPr>
              <a:t>bushtail</a:t>
            </a:r>
            <a:r>
              <a:rPr lang="en-US" dirty="0">
                <a:latin typeface="Garamond" panose="02020404030301010803" pitchFamily="18" charset="0"/>
              </a:rPr>
              <a:t> possum</a:t>
            </a:r>
          </a:p>
        </p:txBody>
      </p:sp>
    </p:spTree>
    <p:extLst>
      <p:ext uri="{BB962C8B-B14F-4D97-AF65-F5344CB8AC3E}">
        <p14:creationId xmlns:p14="http://schemas.microsoft.com/office/powerpoint/2010/main" val="9477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i="1" dirty="0">
                <a:latin typeface="Garamond" panose="02020404030301010803" pitchFamily="18" charset="0"/>
              </a:rPr>
              <a:t>M. </a:t>
            </a:r>
            <a:r>
              <a:rPr lang="en-US" i="1" dirty="0" err="1">
                <a:latin typeface="Garamond" panose="02020404030301010803" pitchFamily="18" charset="0"/>
              </a:rPr>
              <a:t>bovis</a:t>
            </a:r>
            <a:r>
              <a:rPr lang="en-US" i="1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Pangenomic</a:t>
            </a:r>
            <a:r>
              <a:rPr lang="en-US" dirty="0">
                <a:latin typeface="Garamond" panose="02020404030301010803" pitchFamily="18" charset="0"/>
              </a:rPr>
              <a:t> Framework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Once the data was collected, inferring the pangenome was the next step to investigate genomic attributes.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Core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Areas of Selection + Homologous Recombination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Maximum Likelihood Phylogenetic Tree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Accessory Genome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Principal Component Analysis (PCA) clustering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73C-A14C-4341-BE1D-1568CFDA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0499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PCA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2D37-3E87-584A-A0D4-8B6E512E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2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511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Office Theme</vt:lpstr>
      <vt:lpstr>Noah A. Legall Committee Meeting</vt:lpstr>
      <vt:lpstr>Outline </vt:lpstr>
      <vt:lpstr>Mycobacterium bovis – Quick Facts</vt:lpstr>
      <vt:lpstr>M. bovis spillback leads to economic burden</vt:lpstr>
      <vt:lpstr>Whole Genome Sequencing for bTB surveillance</vt:lpstr>
      <vt:lpstr>Research Question</vt:lpstr>
      <vt:lpstr>Preliminary Analysis Data</vt:lpstr>
      <vt:lpstr>M. bovis Pangenomic Framework</vt:lpstr>
      <vt:lpstr>PCA result</vt:lpstr>
      <vt:lpstr>Phylogenetic Tree Result</vt:lpstr>
      <vt:lpstr>Homologous Recombination Result</vt:lpstr>
      <vt:lpstr>Selection Result</vt:lpstr>
      <vt:lpstr>Preliminary Result discussion</vt:lpstr>
      <vt:lpstr>Specific Aims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Noah A. Legall Committee Meeting</dc:title>
  <dc:creator>Microsoft Office User</dc:creator>
  <cp:lastModifiedBy>Noah Legall</cp:lastModifiedBy>
  <cp:revision>23</cp:revision>
  <dcterms:created xsi:type="dcterms:W3CDTF">2021-01-04T18:54:22Z</dcterms:created>
  <dcterms:modified xsi:type="dcterms:W3CDTF">2021-01-06T14:47:19Z</dcterms:modified>
</cp:coreProperties>
</file>