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7" r:id="rId4"/>
  </p:sldMasterIdLst>
  <p:notesMasterIdLst>
    <p:notesMasterId r:id="rId14"/>
  </p:notesMasterIdLst>
  <p:handoutMasterIdLst>
    <p:handoutMasterId r:id="rId15"/>
  </p:handoutMasterIdLst>
  <p:sldIdLst>
    <p:sldId id="256" r:id="rId5"/>
    <p:sldId id="297" r:id="rId6"/>
    <p:sldId id="298" r:id="rId7"/>
    <p:sldId id="299" r:id="rId8"/>
    <p:sldId id="301" r:id="rId9"/>
    <p:sldId id="303" r:id="rId10"/>
    <p:sldId id="305" r:id="rId11"/>
    <p:sldId id="304" r:id="rId12"/>
    <p:sldId id="280" r:id="rId13"/>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DBDCD8"/>
    <a:srgbClr val="82786F"/>
    <a:srgbClr val="32362C"/>
    <a:srgbClr val="45473E"/>
    <a:srgbClr val="3B4324"/>
    <a:srgbClr val="D8D8D8"/>
    <a:srgbClr val="C9C9C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1" autoAdjust="0"/>
    <p:restoredTop sz="94687"/>
  </p:normalViewPr>
  <p:slideViewPr>
    <p:cSldViewPr snapToGrid="0">
      <p:cViewPr varScale="1">
        <p:scale>
          <a:sx n="110" d="100"/>
          <a:sy n="110" d="100"/>
        </p:scale>
        <p:origin x="1908" y="108"/>
      </p:cViewPr>
      <p:guideLst/>
    </p:cSldViewPr>
  </p:slideViewPr>
  <p:notesTextViewPr>
    <p:cViewPr>
      <p:scale>
        <a:sx n="1" d="1"/>
        <a:sy n="1" d="1"/>
      </p:scale>
      <p:origin x="0" y="0"/>
    </p:cViewPr>
  </p:notesTextViewPr>
  <p:notesViewPr>
    <p:cSldViewPr snapToGrid="0">
      <p:cViewPr varScale="1">
        <p:scale>
          <a:sx n="80" d="100"/>
          <a:sy n="80" d="100"/>
        </p:scale>
        <p:origin x="222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3177" tIns="46589" rIns="93177" bIns="46589" rtlCol="0"/>
          <a:lstStyle>
            <a:lvl1pPr algn="l">
              <a:defRPr sz="1200">
                <a:ea typeface="+mn-ea"/>
                <a:cs typeface="+mn-cs"/>
              </a:defRPr>
            </a:lvl1pPr>
          </a:lstStyle>
          <a:p>
            <a:pPr>
              <a:defRPr/>
            </a:pPr>
            <a:endParaRPr lang="en-US"/>
          </a:p>
        </p:txBody>
      </p:sp>
      <p:sp>
        <p:nvSpPr>
          <p:cNvPr id="3" name="Date Placeholder 2"/>
          <p:cNvSpPr>
            <a:spLocks noGrp="1"/>
          </p:cNvSpPr>
          <p:nvPr>
            <p:ph type="dt" sz="quarter" idx="1"/>
          </p:nvPr>
        </p:nvSpPr>
        <p:spPr>
          <a:xfrm>
            <a:off x="3970340"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BD16C31D-1C22-F84A-A7B5-6952EF1AE403}" type="datetimeFigureOut">
              <a:rPr lang="en-US" altLang="en-US"/>
              <a:pPr/>
              <a:t>10/10/2021</a:t>
            </a:fld>
            <a:endParaRPr lang="en-US" altLang="en-US"/>
          </a:p>
        </p:txBody>
      </p:sp>
      <p:sp>
        <p:nvSpPr>
          <p:cNvPr id="4" name="Footer Placeholder 3"/>
          <p:cNvSpPr>
            <a:spLocks noGrp="1"/>
          </p:cNvSpPr>
          <p:nvPr>
            <p:ph type="ftr" sz="quarter" idx="2"/>
          </p:nvPr>
        </p:nvSpPr>
        <p:spPr>
          <a:xfrm>
            <a:off x="2" y="8829675"/>
            <a:ext cx="3038475" cy="465138"/>
          </a:xfrm>
          <a:prstGeom prst="rect">
            <a:avLst/>
          </a:prstGeom>
        </p:spPr>
        <p:txBody>
          <a:bodyPr vert="horz" lIns="93177" tIns="46589" rIns="93177" bIns="46589" rtlCol="0" anchor="b"/>
          <a:lstStyle>
            <a:lvl1pPr algn="l">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40"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E19AB6B5-BF0B-064C-A88E-36E4B2A82555}" type="slidenum">
              <a:rPr lang="en-US" altLang="en-US"/>
              <a:pPr/>
              <a:t>‹#›</a:t>
            </a:fld>
            <a:endParaRPr lang="en-US" altLang="en-US"/>
          </a:p>
        </p:txBody>
      </p:sp>
    </p:spTree>
    <p:extLst>
      <p:ext uri="{BB962C8B-B14F-4D97-AF65-F5344CB8AC3E}">
        <p14:creationId xmlns:p14="http://schemas.microsoft.com/office/powerpoint/2010/main" val="10331585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475" cy="465138"/>
          </a:xfrm>
          <a:prstGeom prst="rect">
            <a:avLst/>
          </a:prstGeom>
        </p:spPr>
        <p:txBody>
          <a:bodyPr vert="horz" lIns="93177" tIns="46589" rIns="93177" bIns="46589"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970340"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A438D594-1B45-0D47-8F23-AED13F1D19BA}" type="datetimeFigureOut">
              <a:rPr lang="en-US" altLang="en-US"/>
              <a:pPr/>
              <a:t>10/10/2021</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8"/>
            <a:ext cx="5607050" cy="4183063"/>
          </a:xfrm>
          <a:prstGeom prst="rect">
            <a:avLst/>
          </a:prstGeom>
        </p:spPr>
        <p:txBody>
          <a:bodyPr vert="horz" lIns="93177" tIns="46589" rIns="93177" bIns="46589"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2" y="8829675"/>
            <a:ext cx="3038475" cy="465138"/>
          </a:xfrm>
          <a:prstGeom prst="rect">
            <a:avLst/>
          </a:prstGeom>
        </p:spPr>
        <p:txBody>
          <a:bodyPr vert="horz" lIns="93177" tIns="46589" rIns="93177" bIns="46589"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40"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9C2944A4-BE83-F140-9F51-6CC3B6D54F49}" type="slidenum">
              <a:rPr lang="en-US" altLang="en-US"/>
              <a:pPr/>
              <a:t>‹#›</a:t>
            </a:fld>
            <a:endParaRPr lang="en-US" altLang="en-US"/>
          </a:p>
        </p:txBody>
      </p:sp>
    </p:spTree>
    <p:extLst>
      <p:ext uri="{BB962C8B-B14F-4D97-AF65-F5344CB8AC3E}">
        <p14:creationId xmlns:p14="http://schemas.microsoft.com/office/powerpoint/2010/main" val="21423064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White Cover Slide">
    <p:bg>
      <p:bgRef idx="1001">
        <a:schemeClr val="bg1"/>
      </p:bgRef>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stretch>
            <a:fillRect/>
          </a:stretch>
        </p:blipFill>
        <p:spPr>
          <a:xfrm>
            <a:off x="0" y="3048"/>
            <a:ext cx="9144000" cy="6851904"/>
          </a:xfrm>
          <a:prstGeom prst="rect">
            <a:avLst/>
          </a:prstGeom>
        </p:spPr>
      </p:pic>
      <p:sp>
        <p:nvSpPr>
          <p:cNvPr id="13" name="Text Placeholder 7"/>
          <p:cNvSpPr>
            <a:spLocks noGrp="1"/>
          </p:cNvSpPr>
          <p:nvPr>
            <p:ph type="body" sz="quarter" idx="13" hasCustomPrompt="1"/>
          </p:nvPr>
        </p:nvSpPr>
        <p:spPr>
          <a:xfrm>
            <a:off x="306338" y="5376077"/>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Name of Presenter</a:t>
            </a:r>
          </a:p>
        </p:txBody>
      </p:sp>
      <p:sp>
        <p:nvSpPr>
          <p:cNvPr id="14" name="Text Placeholder 7"/>
          <p:cNvSpPr>
            <a:spLocks noGrp="1"/>
          </p:cNvSpPr>
          <p:nvPr>
            <p:ph type="body" sz="quarter" idx="14" hasCustomPrompt="1"/>
          </p:nvPr>
        </p:nvSpPr>
        <p:spPr>
          <a:xfrm>
            <a:off x="306338" y="5671676"/>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Rank/Title of Presenter</a:t>
            </a:r>
          </a:p>
        </p:txBody>
      </p:sp>
      <p:sp>
        <p:nvSpPr>
          <p:cNvPr id="15" name="Text Placeholder 7"/>
          <p:cNvSpPr>
            <a:spLocks noGrp="1"/>
          </p:cNvSpPr>
          <p:nvPr>
            <p:ph type="body" sz="quarter" idx="15" hasCustomPrompt="1"/>
          </p:nvPr>
        </p:nvSpPr>
        <p:spPr>
          <a:xfrm>
            <a:off x="306338" y="5967274"/>
            <a:ext cx="5925786" cy="355893"/>
          </a:xfrm>
          <a:prstGeom prst="rect">
            <a:avLst/>
          </a:prstGeom>
          <a:noFill/>
          <a:ln w="9525">
            <a:noFill/>
            <a:miter lim="800000"/>
            <a:headEnd/>
            <a:tailEnd/>
          </a:ln>
        </p:spPr>
        <p:txBody>
          <a:bodyPr anchor="ctr"/>
          <a:lstStyle>
            <a:lvl1pPr>
              <a:lnSpc>
                <a:spcPts val="2000"/>
              </a:lnSpc>
              <a:defRPr lang="en-US" sz="12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Organization of Presenter</a:t>
            </a:r>
          </a:p>
        </p:txBody>
      </p:sp>
      <p:sp>
        <p:nvSpPr>
          <p:cNvPr id="17" name="Text Placeholder 7"/>
          <p:cNvSpPr>
            <a:spLocks noGrp="1"/>
          </p:cNvSpPr>
          <p:nvPr>
            <p:ph type="body" sz="quarter" idx="17" hasCustomPrompt="1"/>
          </p:nvPr>
        </p:nvSpPr>
        <p:spPr>
          <a:xfrm>
            <a:off x="306338" y="6487064"/>
            <a:ext cx="2014168" cy="366939"/>
          </a:xfrm>
          <a:prstGeom prst="rect">
            <a:avLst/>
          </a:prstGeom>
          <a:noFill/>
          <a:ln w="9525">
            <a:noFill/>
            <a:miter lim="800000"/>
            <a:headEnd/>
            <a:tailEnd/>
          </a:ln>
        </p:spPr>
        <p:txBody>
          <a:bodyPr/>
          <a:lstStyle>
            <a:lvl1pPr algn="l"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DD MMM YYYY</a:t>
            </a:r>
          </a:p>
        </p:txBody>
      </p:sp>
      <p:sp>
        <p:nvSpPr>
          <p:cNvPr id="18" name="Rectangle 17"/>
          <p:cNvSpPr/>
          <p:nvPr userDrawn="1"/>
        </p:nvSpPr>
        <p:spPr>
          <a:xfrm>
            <a:off x="193124" y="2414117"/>
            <a:ext cx="8759285" cy="1261884"/>
          </a:xfrm>
          <a:prstGeom prst="rect">
            <a:avLst/>
          </a:prstGeom>
        </p:spPr>
        <p:txBody>
          <a:bodyPr wrap="square">
            <a:spAutoFit/>
          </a:bodyPr>
          <a:lstStyle/>
          <a:p>
            <a:pPr lvl="0" algn="ctr">
              <a:lnSpc>
                <a:spcPct val="100000"/>
              </a:lnSpc>
              <a:spcBef>
                <a:spcPts val="0"/>
              </a:spcBef>
              <a:defRPr/>
            </a:pPr>
            <a:r>
              <a:rPr lang="en-US" sz="2800" b="1" dirty="0">
                <a:solidFill>
                  <a:schemeClr val="bg1"/>
                </a:solidFill>
              </a:rPr>
              <a:t>U.S. ARMY </a:t>
            </a:r>
            <a:r>
              <a:rPr lang="en-US" sz="2800" b="1" dirty="0" smtClean="0">
                <a:solidFill>
                  <a:schemeClr val="bg1"/>
                </a:solidFill>
              </a:rPr>
              <a:t>COMBAT</a:t>
            </a:r>
            <a:r>
              <a:rPr lang="en-US" sz="2800" b="1" baseline="0" dirty="0" smtClean="0">
                <a:solidFill>
                  <a:schemeClr val="bg1"/>
                </a:solidFill>
              </a:rPr>
              <a:t> CAPABILITIES DEVELOPMENT COMMAND</a:t>
            </a:r>
          </a:p>
          <a:p>
            <a:pPr lvl="0" algn="ctr">
              <a:lnSpc>
                <a:spcPct val="100000"/>
              </a:lnSpc>
              <a:spcBef>
                <a:spcPts val="0"/>
              </a:spcBef>
              <a:defRPr/>
            </a:pPr>
            <a:r>
              <a:rPr lang="en-US" sz="2000" b="1" dirty="0" smtClean="0">
                <a:solidFill>
                  <a:schemeClr val="bg1"/>
                </a:solidFill>
              </a:rPr>
              <a:t>DATA</a:t>
            </a:r>
            <a:r>
              <a:rPr lang="en-US" sz="2000" b="1" baseline="0" dirty="0" smtClean="0">
                <a:solidFill>
                  <a:schemeClr val="bg1"/>
                </a:solidFill>
              </a:rPr>
              <a:t> &amp; </a:t>
            </a:r>
            <a:r>
              <a:rPr lang="en-US" sz="2000" b="1" dirty="0" smtClean="0">
                <a:solidFill>
                  <a:schemeClr val="bg1"/>
                </a:solidFill>
              </a:rPr>
              <a:t>ANALYSIS CENTER (DAC)</a:t>
            </a:r>
            <a:endParaRPr lang="en-US" sz="2000" b="1" dirty="0">
              <a:solidFill>
                <a:schemeClr val="bg1"/>
              </a:solidFill>
            </a:endParaRPr>
          </a:p>
        </p:txBody>
      </p:sp>
      <p:sp>
        <p:nvSpPr>
          <p:cNvPr id="19" name="Text Placeholder 7"/>
          <p:cNvSpPr>
            <a:spLocks noGrp="1"/>
          </p:cNvSpPr>
          <p:nvPr>
            <p:ph type="body" sz="quarter" idx="12" hasCustomPrompt="1"/>
          </p:nvPr>
        </p:nvSpPr>
        <p:spPr>
          <a:xfrm>
            <a:off x="702000" y="4402483"/>
            <a:ext cx="7740000" cy="450784"/>
          </a:xfrm>
          <a:prstGeom prst="rect">
            <a:avLst/>
          </a:prstGeom>
          <a:noFill/>
          <a:ln w="9525">
            <a:noFill/>
            <a:miter lim="800000"/>
            <a:headEnd/>
            <a:tailEnd/>
          </a:ln>
        </p:spPr>
        <p:txBody>
          <a:bodyPr anchor="ctr"/>
          <a:lstStyle>
            <a:lvl1pPr algn="ctr">
              <a:lnSpc>
                <a:spcPts val="2000"/>
              </a:lnSpc>
              <a:defRPr lang="en-US" sz="2400" b="1"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SUBTITLE GOES HERE</a:t>
            </a:r>
            <a:endParaRPr lang="en-US" b="0" dirty="0"/>
          </a:p>
        </p:txBody>
      </p:sp>
      <p:sp>
        <p:nvSpPr>
          <p:cNvPr id="21" name="Text Placeholder 7"/>
          <p:cNvSpPr>
            <a:spLocks noGrp="1"/>
          </p:cNvSpPr>
          <p:nvPr>
            <p:ph type="body" sz="quarter" idx="18" hasCustomPrompt="1"/>
          </p:nvPr>
        </p:nvSpPr>
        <p:spPr>
          <a:xfrm>
            <a:off x="6738151" y="5495277"/>
            <a:ext cx="1997476" cy="701337"/>
          </a:xfrm>
          <a:prstGeom prst="rect">
            <a:avLst/>
          </a:prstGeom>
          <a:noFill/>
          <a:ln w="9525">
            <a:solidFill>
              <a:schemeClr val="accent2"/>
            </a:solidFill>
            <a:miter lim="800000"/>
            <a:headEnd/>
            <a:tailEnd/>
          </a:ln>
        </p:spPr>
        <p:txBody>
          <a:bodyPr wrap="square" lIns="182880" tIns="91440" rIns="182880" bIns="91440" anchor="ctr"/>
          <a:lstStyle>
            <a:lvl1pPr algn="ctr">
              <a:lnSpc>
                <a:spcPct val="100000"/>
              </a:lnSpc>
              <a:defRPr lang="en-US" sz="600" b="0" kern="1200" baseline="0" dirty="0" smtClean="0">
                <a:solidFill>
                  <a:schemeClr val="bg1"/>
                </a:solidFill>
                <a:latin typeface="Arial" pitchFamily="34" charset="0"/>
                <a:ea typeface="+mn-ea"/>
                <a:cs typeface="Arial"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DISTRIBUTION STATEMENT GOES HERE</a:t>
            </a:r>
          </a:p>
        </p:txBody>
      </p:sp>
      <p:sp>
        <p:nvSpPr>
          <p:cNvPr id="20" name="Text Placeholder 7"/>
          <p:cNvSpPr>
            <a:spLocks noGrp="1"/>
          </p:cNvSpPr>
          <p:nvPr>
            <p:ph type="body" sz="quarter" idx="20" hasCustomPrompt="1"/>
          </p:nvPr>
        </p:nvSpPr>
        <p:spPr>
          <a:xfrm>
            <a:off x="2954298" y="9638"/>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22" name="Text Placeholder 7"/>
          <p:cNvSpPr>
            <a:spLocks noGrp="1"/>
          </p:cNvSpPr>
          <p:nvPr>
            <p:ph type="body" sz="quarter" idx="21" hasCustomPrompt="1"/>
          </p:nvPr>
        </p:nvSpPr>
        <p:spPr>
          <a:xfrm>
            <a:off x="2955900" y="6643041"/>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Tree>
    <p:extLst>
      <p:ext uri="{BB962C8B-B14F-4D97-AF65-F5344CB8AC3E}">
        <p14:creationId xmlns:p14="http://schemas.microsoft.com/office/powerpoint/2010/main" val="16428911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One Column">
    <p:spTree>
      <p:nvGrpSpPr>
        <p:cNvPr id="1" name=""/>
        <p:cNvGrpSpPr/>
        <p:nvPr/>
      </p:nvGrpSpPr>
      <p:grpSpPr>
        <a:xfrm>
          <a:off x="0" y="0"/>
          <a:ext cx="0" cy="0"/>
          <a:chOff x="0" y="0"/>
          <a:chExt cx="0" cy="0"/>
        </a:xfrm>
      </p:grpSpPr>
      <p:grpSp>
        <p:nvGrpSpPr>
          <p:cNvPr id="14" name="Group 13"/>
          <p:cNvGrpSpPr/>
          <p:nvPr userDrawn="1"/>
        </p:nvGrpSpPr>
        <p:grpSpPr>
          <a:xfrm>
            <a:off x="0" y="-4536"/>
            <a:ext cx="9144000" cy="6858000"/>
            <a:chOff x="0" y="-4536"/>
            <a:chExt cx="9144000" cy="6858000"/>
          </a:xfrm>
        </p:grpSpPr>
        <p:pic>
          <p:nvPicPr>
            <p:cNvPr id="15" name="Picture 14"/>
            <p:cNvPicPr>
              <a:picLocks noChangeAspect="1"/>
            </p:cNvPicPr>
            <p:nvPr userDrawn="1"/>
          </p:nvPicPr>
          <p:blipFill>
            <a:blip r:embed="rId2"/>
            <a:stretch>
              <a:fillRect/>
            </a:stretch>
          </p:blipFill>
          <p:spPr>
            <a:xfrm>
              <a:off x="0" y="-4536"/>
              <a:ext cx="9144000" cy="6858000"/>
            </a:xfrm>
            <a:prstGeom prst="rect">
              <a:avLst/>
            </a:prstGeom>
          </p:spPr>
        </p:pic>
        <p:pic>
          <p:nvPicPr>
            <p:cNvPr id="16" name="Picture 15"/>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7" name="Picture 16"/>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21" name="Text Placeholder 2"/>
          <p:cNvSpPr>
            <a:spLocks noGrp="1"/>
          </p:cNvSpPr>
          <p:nvPr>
            <p:ph idx="1" hasCustomPrompt="1"/>
          </p:nvPr>
        </p:nvSpPr>
        <p:spPr bwMode="auto">
          <a:xfrm>
            <a:off x="442210" y="1228725"/>
            <a:ext cx="8094688" cy="5327196"/>
          </a:xfrm>
          <a:prstGeom prst="rect">
            <a:avLst/>
          </a:prstGeom>
          <a:noFill/>
          <a:ln w="9525">
            <a:noFill/>
            <a:miter lim="800000"/>
            <a:headEnd/>
            <a:tailEnd/>
          </a:ln>
        </p:spPr>
        <p:txBody>
          <a:bodyPr/>
          <a:lstStyle>
            <a:lvl1pPr marL="230188" indent="-230188">
              <a:spcBef>
                <a:spcPts val="0"/>
              </a:spcBef>
              <a:buFont typeface="Arial" panose="020B0604020202020204" pitchFamily="34" charset="0"/>
              <a:buChar char="•"/>
              <a:defRPr sz="1800" b="1">
                <a:solidFill>
                  <a:schemeClr val="bg1"/>
                </a:solidFill>
              </a:defRPr>
            </a:lvl1pPr>
            <a:lvl2pPr marL="461963" indent="-233363">
              <a:spcBef>
                <a:spcPts val="0"/>
              </a:spcBef>
              <a:defRPr sz="1600">
                <a:solidFill>
                  <a:schemeClr val="bg1"/>
                </a:solidFill>
              </a:defRPr>
            </a:lvl2pPr>
            <a:lvl3pPr marL="684213" indent="-222250">
              <a:spcBef>
                <a:spcPts val="0"/>
              </a:spcBef>
              <a:spcAft>
                <a:spcPts val="1800"/>
              </a:spcAft>
              <a:defRPr sz="1400">
                <a:solidFill>
                  <a:schemeClr val="bg1"/>
                </a:solidFill>
              </a:defRPr>
            </a:lvl3pPr>
            <a:lvl4pPr>
              <a:defRPr sz="2000">
                <a:solidFill>
                  <a:schemeClr val="tx1"/>
                </a:solidFill>
              </a:defRPr>
            </a:lvl4pPr>
            <a:lvl5pPr>
              <a:defRPr sz="2000">
                <a:solidFill>
                  <a:schemeClr val="tx1"/>
                </a:solidFill>
              </a:defRPr>
            </a:lvl5pPr>
          </a:lstStyle>
          <a:p>
            <a:pPr lvl="0"/>
            <a:r>
              <a:rPr lang="en-US" noProof="0" dirty="0" smtClean="0"/>
              <a:t>First level bullet</a:t>
            </a:r>
          </a:p>
          <a:p>
            <a:pPr lvl="1"/>
            <a:r>
              <a:rPr lang="en-US" noProof="0" dirty="0" smtClean="0"/>
              <a:t>Second level bullet</a:t>
            </a:r>
          </a:p>
          <a:p>
            <a:pPr lvl="2"/>
            <a:r>
              <a:rPr lang="en-US" noProof="0" dirty="0" smtClean="0"/>
              <a:t>Third level bullet</a:t>
            </a:r>
          </a:p>
          <a:p>
            <a:pPr lvl="0"/>
            <a:r>
              <a:rPr lang="en-US" noProof="0" dirty="0" smtClean="0"/>
              <a:t>First level bullet</a:t>
            </a:r>
          </a:p>
          <a:p>
            <a:pPr lvl="1"/>
            <a:r>
              <a:rPr lang="en-US" noProof="0" dirty="0" smtClean="0"/>
              <a:t>Second level bullet</a:t>
            </a:r>
          </a:p>
          <a:p>
            <a:pPr lvl="2"/>
            <a:r>
              <a:rPr lang="en-US" noProof="0" dirty="0" smtClean="0"/>
              <a:t>Third level bullet</a:t>
            </a:r>
          </a:p>
        </p:txBody>
      </p:sp>
      <p:sp>
        <p:nvSpPr>
          <p:cNvPr id="6"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7" name="Text Placeholder 7"/>
          <p:cNvSpPr>
            <a:spLocks noGrp="1"/>
          </p:cNvSpPr>
          <p:nvPr>
            <p:ph type="body" sz="quarter" idx="20" hasCustomPrompt="1"/>
          </p:nvPr>
        </p:nvSpPr>
        <p:spPr>
          <a:xfrm>
            <a:off x="2954298" y="9638"/>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8" name="Text Placeholder 7"/>
          <p:cNvSpPr>
            <a:spLocks noGrp="1"/>
          </p:cNvSpPr>
          <p:nvPr>
            <p:ph type="body" sz="quarter" idx="21" hasCustomPrompt="1"/>
          </p:nvPr>
        </p:nvSpPr>
        <p:spPr>
          <a:xfrm>
            <a:off x="2955900" y="6643041"/>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10" name="TextBox 9"/>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Tree>
    <p:extLst>
      <p:ext uri="{BB962C8B-B14F-4D97-AF65-F5344CB8AC3E}">
        <p14:creationId xmlns:p14="http://schemas.microsoft.com/office/powerpoint/2010/main" val="3603076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12" name="Group 11"/>
          <p:cNvGrpSpPr/>
          <p:nvPr userDrawn="1"/>
        </p:nvGrpSpPr>
        <p:grpSpPr>
          <a:xfrm>
            <a:off x="0" y="-4536"/>
            <a:ext cx="9144000" cy="6858000"/>
            <a:chOff x="0" y="-4536"/>
            <a:chExt cx="9144000" cy="6858000"/>
          </a:xfrm>
        </p:grpSpPr>
        <p:pic>
          <p:nvPicPr>
            <p:cNvPr id="13" name="Picture 12"/>
            <p:cNvPicPr>
              <a:picLocks noChangeAspect="1"/>
            </p:cNvPicPr>
            <p:nvPr userDrawn="1"/>
          </p:nvPicPr>
          <p:blipFill>
            <a:blip r:embed="rId2"/>
            <a:stretch>
              <a:fillRect/>
            </a:stretch>
          </p:blipFill>
          <p:spPr>
            <a:xfrm>
              <a:off x="0" y="-4536"/>
              <a:ext cx="9144000" cy="6858000"/>
            </a:xfrm>
            <a:prstGeom prst="rect">
              <a:avLst/>
            </a:prstGeom>
          </p:spPr>
        </p:pic>
        <p:pic>
          <p:nvPicPr>
            <p:cNvPr id="14" name="Picture 13"/>
            <p:cNvPicPr>
              <a:picLocks noChangeAspect="1"/>
            </p:cNvPicPr>
            <p:nvPr userDrawn="1"/>
          </p:nvPicPr>
          <p:blipFill rotWithShape="1">
            <a:blip r:embed="rId3"/>
            <a:srcRect l="61806" t="9038" r="4028" b="74466"/>
            <a:stretch/>
          </p:blipFill>
          <p:spPr>
            <a:xfrm>
              <a:off x="7670800" y="280698"/>
              <a:ext cx="1282700" cy="464066"/>
            </a:xfrm>
            <a:prstGeom prst="rect">
              <a:avLst/>
            </a:prstGeom>
          </p:spPr>
        </p:pic>
        <p:pic>
          <p:nvPicPr>
            <p:cNvPr id="15" name="Picture 14"/>
            <p:cNvPicPr>
              <a:picLocks noChangeAspect="1"/>
            </p:cNvPicPr>
            <p:nvPr userDrawn="1"/>
          </p:nvPicPr>
          <p:blipFill rotWithShape="1">
            <a:blip r:embed="rId3"/>
            <a:srcRect l="3612" t="5330" r="66111" b="70018"/>
            <a:stretch/>
          </p:blipFill>
          <p:spPr>
            <a:xfrm>
              <a:off x="187408" y="196289"/>
              <a:ext cx="1132508" cy="690934"/>
            </a:xfrm>
            <a:prstGeom prst="rect">
              <a:avLst/>
            </a:prstGeom>
          </p:spPr>
        </p:pic>
      </p:grpSp>
      <p:sp>
        <p:nvSpPr>
          <p:cNvPr id="3" name="Title Placeholder 1"/>
          <p:cNvSpPr>
            <a:spLocks noGrp="1"/>
          </p:cNvSpPr>
          <p:nvPr>
            <p:ph type="title" hasCustomPrompt="1"/>
          </p:nvPr>
        </p:nvSpPr>
        <p:spPr bwMode="auto">
          <a:xfrm>
            <a:off x="1536192" y="274639"/>
            <a:ext cx="5941019" cy="5064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2000" b="1">
                <a:solidFill>
                  <a:schemeClr val="bg1"/>
                </a:solidFill>
              </a:defRPr>
            </a:lvl1pPr>
          </a:lstStyle>
          <a:p>
            <a:pPr lvl="0"/>
            <a:r>
              <a:rPr lang="en-US" dirty="0" smtClean="0"/>
              <a:t>Click to edit Master title text </a:t>
            </a:r>
          </a:p>
        </p:txBody>
      </p:sp>
      <p:sp>
        <p:nvSpPr>
          <p:cNvPr id="6" name="Text Placeholder 7"/>
          <p:cNvSpPr>
            <a:spLocks noGrp="1"/>
          </p:cNvSpPr>
          <p:nvPr>
            <p:ph type="body" sz="quarter" idx="20" hasCustomPrompt="1"/>
          </p:nvPr>
        </p:nvSpPr>
        <p:spPr>
          <a:xfrm>
            <a:off x="2954298" y="9638"/>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7" name="Text Placeholder 7"/>
          <p:cNvSpPr>
            <a:spLocks noGrp="1"/>
          </p:cNvSpPr>
          <p:nvPr>
            <p:ph type="body" sz="quarter" idx="21" hasCustomPrompt="1"/>
          </p:nvPr>
        </p:nvSpPr>
        <p:spPr>
          <a:xfrm>
            <a:off x="2955900" y="6643041"/>
            <a:ext cx="3235404" cy="214959"/>
          </a:xfrm>
          <a:prstGeom prst="rect">
            <a:avLst/>
          </a:prstGeom>
          <a:noFill/>
          <a:ln w="9525">
            <a:noFill/>
            <a:miter lim="800000"/>
            <a:headEnd/>
            <a:tailEnd/>
          </a:ln>
        </p:spPr>
        <p:txBody>
          <a:bodyPr anchor="b"/>
          <a:lstStyle>
            <a:lvl1pPr algn="ctr" rtl="0" fontAlgn="base">
              <a:lnSpc>
                <a:spcPts val="2000"/>
              </a:lnSpc>
              <a:spcBef>
                <a:spcPct val="0"/>
              </a:spcBef>
              <a:spcAft>
                <a:spcPct val="0"/>
              </a:spcAft>
              <a:defRPr lang="en-US" sz="800" kern="1200" baseline="0" dirty="0" smtClean="0">
                <a:solidFill>
                  <a:schemeClr val="bg1"/>
                </a:solidFill>
                <a:latin typeface="Arial Bold" panose="020B0704020202020204" pitchFamily="34" charset="0"/>
                <a:ea typeface="ＭＳ Ｐゴシック" charset="-128"/>
                <a:cs typeface="Arial Bold" panose="020B0704020202020204" pitchFamily="34" charset="0"/>
              </a:defRPr>
            </a:lvl1pPr>
            <a:lvl2pPr>
              <a:defRPr lang="en-US" sz="2000" kern="1200" dirty="0" smtClean="0">
                <a:solidFill>
                  <a:srgbClr val="D8D8D8"/>
                </a:solidFill>
                <a:latin typeface="Arial" pitchFamily="34" charset="0"/>
                <a:ea typeface="+mn-ea"/>
                <a:cs typeface="Arial" pitchFamily="34" charset="0"/>
              </a:defRPr>
            </a:lvl2pPr>
            <a:lvl3pPr>
              <a:defRPr lang="en-US" sz="2000" kern="1200" dirty="0" smtClean="0">
                <a:solidFill>
                  <a:srgbClr val="D8D8D8"/>
                </a:solidFill>
                <a:latin typeface="Arial" pitchFamily="34" charset="0"/>
                <a:ea typeface="+mn-ea"/>
                <a:cs typeface="Arial" pitchFamily="34" charset="0"/>
              </a:defRPr>
            </a:lvl3pPr>
            <a:lvl4pPr>
              <a:defRPr lang="en-US" sz="2000" kern="1200" dirty="0" smtClean="0">
                <a:solidFill>
                  <a:srgbClr val="D8D8D8"/>
                </a:solidFill>
                <a:latin typeface="Arial" pitchFamily="34" charset="0"/>
                <a:ea typeface="+mn-ea"/>
                <a:cs typeface="Arial" pitchFamily="34" charset="0"/>
              </a:defRPr>
            </a:lvl4pPr>
            <a:lvl5pPr>
              <a:defRPr lang="en-US" sz="2000" kern="1200" dirty="0" smtClean="0">
                <a:solidFill>
                  <a:srgbClr val="D8D8D8"/>
                </a:solidFill>
                <a:latin typeface="Arial" pitchFamily="34" charset="0"/>
                <a:ea typeface="+mn-ea"/>
                <a:cs typeface="Arial" pitchFamily="34" charset="0"/>
              </a:defRPr>
            </a:lvl5pPr>
          </a:lstStyle>
          <a:p>
            <a:pPr marL="0" indent="0">
              <a:defRPr/>
            </a:pPr>
            <a:r>
              <a:rPr lang="en-US" b="0" dirty="0" smtClean="0"/>
              <a:t>CLASSIFICATION</a:t>
            </a:r>
          </a:p>
        </p:txBody>
      </p:sp>
      <p:sp>
        <p:nvSpPr>
          <p:cNvPr id="9" name="TextBox 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bg1"/>
                </a:solidFill>
              </a:rPr>
              <a:pPr algn="r"/>
              <a:t>‹#›</a:t>
            </a:fld>
            <a:endParaRPr lang="en-US" sz="800" b="1" dirty="0">
              <a:solidFill>
                <a:schemeClr val="bg1"/>
              </a:solidFill>
            </a:endParaRPr>
          </a:p>
        </p:txBody>
      </p:sp>
    </p:spTree>
    <p:extLst>
      <p:ext uri="{BB962C8B-B14F-4D97-AF65-F5344CB8AC3E}">
        <p14:creationId xmlns:p14="http://schemas.microsoft.com/office/powerpoint/2010/main" val="12816620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5"/>
          <a:stretch>
            <a:fillRect/>
          </a:stretch>
        </p:blipFill>
        <p:spPr>
          <a:xfrm>
            <a:off x="0" y="3048"/>
            <a:ext cx="9144000" cy="6851904"/>
          </a:xfrm>
          <a:prstGeom prst="rect">
            <a:avLst/>
          </a:prstGeom>
        </p:spPr>
      </p:pic>
      <p:sp>
        <p:nvSpPr>
          <p:cNvPr id="19" name="TextBox 18"/>
          <p:cNvSpPr txBox="1"/>
          <p:nvPr userDrawn="1"/>
        </p:nvSpPr>
        <p:spPr>
          <a:xfrm>
            <a:off x="8735627" y="6636780"/>
            <a:ext cx="417459" cy="215444"/>
          </a:xfrm>
          <a:prstGeom prst="rect">
            <a:avLst/>
          </a:prstGeom>
          <a:noFill/>
        </p:spPr>
        <p:txBody>
          <a:bodyPr wrap="square" rtlCol="0">
            <a:spAutoFit/>
          </a:bodyPr>
          <a:lstStyle/>
          <a:p>
            <a:pPr algn="r"/>
            <a:fld id="{96AD103F-80C8-4104-B396-731727462289}" type="slidenum">
              <a:rPr lang="en-US" sz="800" b="1" smtClean="0">
                <a:solidFill>
                  <a:schemeClr val="accent2"/>
                </a:solidFill>
              </a:rPr>
              <a:pPr algn="r"/>
              <a:t>‹#›</a:t>
            </a:fld>
            <a:endParaRPr lang="en-US" sz="800" b="1" dirty="0">
              <a:solidFill>
                <a:schemeClr val="accent2"/>
              </a:solidFill>
            </a:endParaRPr>
          </a:p>
        </p:txBody>
      </p:sp>
    </p:spTree>
    <p:extLst>
      <p:ext uri="{BB962C8B-B14F-4D97-AF65-F5344CB8AC3E}">
        <p14:creationId xmlns:p14="http://schemas.microsoft.com/office/powerpoint/2010/main" val="4090489922"/>
      </p:ext>
    </p:extLst>
  </p:cSld>
  <p:clrMap bg1="lt1" tx1="dk1" bg2="lt2" tx2="dk2" accent1="accent1" accent2="accent2" accent3="accent3" accent4="accent4" accent5="accent5" accent6="accent6" hlink="hlink" folHlink="folHlink"/>
  <p:sldLayoutIdLst>
    <p:sldLayoutId id="2147484221" r:id="rId1"/>
    <p:sldLayoutId id="2147484223" r:id="rId2"/>
    <p:sldLayoutId id="2147484225" r:id="rId3"/>
  </p:sldLayoutIdLst>
  <p:timing>
    <p:tnLst>
      <p:par>
        <p:cTn id="1" dur="indefinite" restart="never" nodeType="tmRoot"/>
      </p:par>
    </p:tnLst>
  </p:timing>
  <p:hf hdr="0" ftr="0"/>
  <p:txStyles>
    <p:titleStyle>
      <a:lvl1pPr algn="l" rtl="0" eaLnBrk="1" fontAlgn="base" hangingPunct="1">
        <a:spcBef>
          <a:spcPct val="0"/>
        </a:spcBef>
        <a:spcAft>
          <a:spcPct val="0"/>
        </a:spcAft>
        <a:defRPr sz="2400" b="0" kern="1200" cap="all">
          <a:solidFill>
            <a:schemeClr val="tx1"/>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2400" b="1">
          <a:solidFill>
            <a:srgbClr val="978473"/>
          </a:solidFill>
          <a:latin typeface="Arial" charset="0"/>
          <a:ea typeface="ＭＳ Ｐゴシック" charset="0"/>
          <a:cs typeface="Arial" charset="0"/>
        </a:defRPr>
      </a:lvl5pPr>
      <a:lvl6pPr marL="457200" algn="l" rtl="0" eaLnBrk="1" fontAlgn="base" hangingPunct="1">
        <a:spcBef>
          <a:spcPct val="0"/>
        </a:spcBef>
        <a:spcAft>
          <a:spcPct val="0"/>
        </a:spcAft>
        <a:defRPr sz="4400">
          <a:solidFill>
            <a:schemeClr val="tx1"/>
          </a:solidFill>
          <a:latin typeface="Arial" charset="0"/>
          <a:cs typeface="Arial" charset="0"/>
        </a:defRPr>
      </a:lvl6pPr>
      <a:lvl7pPr marL="914400" algn="l" rtl="0" eaLnBrk="1" fontAlgn="base" hangingPunct="1">
        <a:spcBef>
          <a:spcPct val="0"/>
        </a:spcBef>
        <a:spcAft>
          <a:spcPct val="0"/>
        </a:spcAft>
        <a:defRPr sz="4400">
          <a:solidFill>
            <a:schemeClr val="tx1"/>
          </a:solidFill>
          <a:latin typeface="Arial" charset="0"/>
          <a:cs typeface="Arial" charset="0"/>
        </a:defRPr>
      </a:lvl7pPr>
      <a:lvl8pPr marL="1371600" algn="l" rtl="0" eaLnBrk="1" fontAlgn="base" hangingPunct="1">
        <a:spcBef>
          <a:spcPct val="0"/>
        </a:spcBef>
        <a:spcAft>
          <a:spcPct val="0"/>
        </a:spcAft>
        <a:defRPr sz="4400">
          <a:solidFill>
            <a:schemeClr val="tx1"/>
          </a:solidFill>
          <a:latin typeface="Arial" charset="0"/>
          <a:cs typeface="Arial" charset="0"/>
        </a:defRPr>
      </a:lvl8pPr>
      <a:lvl9pPr marL="1828800" algn="l" rtl="0" eaLnBrk="1" fontAlgn="base" hangingPunct="1">
        <a:spcBef>
          <a:spcPct val="0"/>
        </a:spcBef>
        <a:spcAft>
          <a:spcPct val="0"/>
        </a:spcAft>
        <a:defRPr sz="44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400" kern="1200">
          <a:solidFill>
            <a:schemeClr val="tx1"/>
          </a:solidFill>
          <a:latin typeface="Arial" pitchFamily="34" charset="0"/>
          <a:ea typeface="ＭＳ Ｐゴシック" charset="0"/>
          <a:cs typeface="Arial" pitchFamily="34" charset="0"/>
        </a:defRPr>
      </a:lvl1pPr>
      <a:lvl2pPr marL="514350" indent="-285750" algn="l" rtl="0" eaLnBrk="1" fontAlgn="base" hangingPunct="1">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2pPr>
      <a:lvl3pPr marL="914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3pPr>
      <a:lvl4pPr marL="13716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4pPr>
      <a:lvl5pPr marL="18288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dirty="0"/>
              <a:t>Salvador Melendez, </a:t>
            </a:r>
            <a:r>
              <a:rPr dirty="0" smtClean="0"/>
              <a:t>Ph.D.</a:t>
            </a:r>
            <a:endParaRPr dirty="0"/>
          </a:p>
        </p:txBody>
      </p:sp>
      <p:sp>
        <p:nvSpPr>
          <p:cNvPr id="3" name="Text Placeholder 2"/>
          <p:cNvSpPr>
            <a:spLocks noGrp="1"/>
          </p:cNvSpPr>
          <p:nvPr>
            <p:ph type="body" sz="quarter" idx="14"/>
          </p:nvPr>
        </p:nvSpPr>
        <p:spPr/>
        <p:txBody>
          <a:bodyPr/>
          <a:lstStyle/>
          <a:p>
            <a:r>
              <a:t>Computer Engineer</a:t>
            </a:r>
          </a:p>
        </p:txBody>
      </p:sp>
      <p:sp>
        <p:nvSpPr>
          <p:cNvPr id="4" name="Text Placeholder 3"/>
          <p:cNvSpPr>
            <a:spLocks noGrp="1"/>
          </p:cNvSpPr>
          <p:nvPr>
            <p:ph type="body" sz="quarter" idx="15"/>
          </p:nvPr>
        </p:nvSpPr>
        <p:spPr/>
        <p:txBody>
          <a:bodyPr/>
          <a:lstStyle/>
          <a:p>
            <a:r>
              <a:rPr dirty="0" smtClean="0"/>
              <a:t>DEVCOM DAC</a:t>
            </a:r>
            <a:endParaRPr dirty="0"/>
          </a:p>
        </p:txBody>
      </p:sp>
      <p:sp>
        <p:nvSpPr>
          <p:cNvPr id="5" name="Text Placeholder 4"/>
          <p:cNvSpPr>
            <a:spLocks noGrp="1"/>
          </p:cNvSpPr>
          <p:nvPr>
            <p:ph type="body" sz="quarter" idx="17"/>
          </p:nvPr>
        </p:nvSpPr>
        <p:spPr/>
        <p:txBody>
          <a:bodyPr/>
          <a:lstStyle/>
          <a:p>
            <a:r>
              <a:rPr dirty="0" smtClean="0"/>
              <a:t>10 Nov 2019</a:t>
            </a:r>
            <a:endParaRPr dirty="0"/>
          </a:p>
        </p:txBody>
      </p:sp>
      <p:sp>
        <p:nvSpPr>
          <p:cNvPr id="6" name="Text Placeholder 5"/>
          <p:cNvSpPr>
            <a:spLocks noGrp="1"/>
          </p:cNvSpPr>
          <p:nvPr>
            <p:ph type="body" sz="quarter" idx="12"/>
          </p:nvPr>
        </p:nvSpPr>
        <p:spPr>
          <a:xfrm>
            <a:off x="702000" y="4341523"/>
            <a:ext cx="7740000" cy="450784"/>
          </a:xfrm>
        </p:spPr>
        <p:txBody>
          <a:bodyPr/>
          <a:lstStyle/>
          <a:p>
            <a:r>
              <a:rPr lang="en-US" dirty="0" smtClean="0"/>
              <a:t>Certificate Generator</a:t>
            </a:r>
            <a:endParaRPr lang="en-US" dirty="0"/>
          </a:p>
        </p:txBody>
      </p:sp>
      <p:sp>
        <p:nvSpPr>
          <p:cNvPr id="8" name="Text Placeholder 7"/>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9" name="Text Placeholder 8"/>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8" name="Content Placeholder 1"/>
          <p:cNvSpPr>
            <a:spLocks noGrp="1"/>
          </p:cNvSpPr>
          <p:nvPr>
            <p:ph idx="1"/>
          </p:nvPr>
        </p:nvSpPr>
        <p:spPr>
          <a:xfrm>
            <a:off x="442210" y="1368066"/>
            <a:ext cx="8094688" cy="4714874"/>
          </a:xfrm>
        </p:spPr>
        <p:txBody>
          <a:bodyPr/>
          <a:lstStyle/>
          <a:p>
            <a:pPr marL="0" indent="0">
              <a:buNone/>
            </a:pPr>
            <a:r>
              <a:rPr lang="en-US" dirty="0" smtClean="0"/>
              <a:t>Identified Issue:</a:t>
            </a:r>
          </a:p>
          <a:p>
            <a:r>
              <a:rPr lang="en-US" b="0" dirty="0" smtClean="0"/>
              <a:t>When presenting Professional Development Events (PDEs), cybersecurity analysts give out certificates of participation to students, faculty, and other cybersecurity professional. The creation of such certificates can be time consuming whenever there is a considerable number of people attending the workshop.</a:t>
            </a:r>
          </a:p>
          <a:p>
            <a:endParaRPr lang="en-US" b="0" dirty="0"/>
          </a:p>
          <a:p>
            <a:pPr marL="0" indent="0">
              <a:buNone/>
            </a:pPr>
            <a:r>
              <a:rPr lang="en-US" dirty="0" smtClean="0"/>
              <a:t>Proposed Solution:</a:t>
            </a:r>
            <a:endParaRPr lang="en-US" dirty="0"/>
          </a:p>
          <a:p>
            <a:r>
              <a:rPr lang="en-US" b="0" dirty="0" smtClean="0"/>
              <a:t>A  set of Python Scripts to create, organize, and keep track of all attendees. This is a command line script with friendly menus to generate all the needed certificates with unique codes for each of the events; this becomes useful in case another entity requires a verification of authenticity for any of the given certificates.</a:t>
            </a:r>
          </a:p>
        </p:txBody>
      </p:sp>
    </p:spTree>
    <p:extLst>
      <p:ext uri="{BB962C8B-B14F-4D97-AF65-F5344CB8AC3E}">
        <p14:creationId xmlns:p14="http://schemas.microsoft.com/office/powerpoint/2010/main" val="798158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CERT-Gen system</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7" name="TextBox 6"/>
          <p:cNvSpPr txBox="1"/>
          <p:nvPr/>
        </p:nvSpPr>
        <p:spPr>
          <a:xfrm>
            <a:off x="757644" y="3979818"/>
            <a:ext cx="8098971" cy="1754326"/>
          </a:xfrm>
          <a:prstGeom prst="rect">
            <a:avLst/>
          </a:prstGeom>
          <a:noFill/>
        </p:spPr>
        <p:txBody>
          <a:bodyPr wrap="square" rtlCol="0">
            <a:spAutoFit/>
          </a:bodyPr>
          <a:lstStyle/>
          <a:p>
            <a:r>
              <a:rPr lang="en-US" sz="1800" b="1" i="1" u="sng" dirty="0" smtClean="0">
                <a:solidFill>
                  <a:schemeClr val="bg1"/>
                </a:solidFill>
              </a:rPr>
              <a:t>PROCESS:</a:t>
            </a:r>
          </a:p>
          <a:p>
            <a:pPr marL="457200" indent="-457200">
              <a:buAutoNum type="arabicParenR"/>
            </a:pPr>
            <a:r>
              <a:rPr lang="en-US" sz="1800" dirty="0" smtClean="0">
                <a:solidFill>
                  <a:schemeClr val="bg1"/>
                </a:solidFill>
              </a:rPr>
              <a:t>A list of participants is filled out (name, last name, and email).</a:t>
            </a:r>
          </a:p>
          <a:p>
            <a:pPr marL="457200" indent="-457200">
              <a:buAutoNum type="arabicParenR"/>
            </a:pPr>
            <a:r>
              <a:rPr lang="en-US" sz="1800" dirty="0" smtClean="0">
                <a:solidFill>
                  <a:schemeClr val="bg1"/>
                </a:solidFill>
              </a:rPr>
              <a:t>The Python Scripts take care of the creation of all the certificates with unique codes.</a:t>
            </a:r>
          </a:p>
          <a:p>
            <a:pPr marL="457200" indent="-457200">
              <a:buAutoNum type="arabicParenR"/>
            </a:pPr>
            <a:r>
              <a:rPr lang="en-US" sz="1800" dirty="0" smtClean="0">
                <a:solidFill>
                  <a:schemeClr val="bg1"/>
                </a:solidFill>
              </a:rPr>
              <a:t>Certificates are organized and placed on specific folders.</a:t>
            </a:r>
          </a:p>
          <a:p>
            <a:pPr marL="457200" indent="-457200">
              <a:buAutoNum type="arabicParenR"/>
            </a:pPr>
            <a:r>
              <a:rPr lang="en-US" sz="1800" dirty="0" smtClean="0">
                <a:solidFill>
                  <a:schemeClr val="bg1"/>
                </a:solidFill>
              </a:rPr>
              <a:t>A file keeps track of all the events and attendees.</a:t>
            </a:r>
          </a:p>
        </p:txBody>
      </p:sp>
      <p:grpSp>
        <p:nvGrpSpPr>
          <p:cNvPr id="8" name="Group 7"/>
          <p:cNvGrpSpPr/>
          <p:nvPr/>
        </p:nvGrpSpPr>
        <p:grpSpPr>
          <a:xfrm>
            <a:off x="991554" y="1976418"/>
            <a:ext cx="7498605" cy="1275469"/>
            <a:chOff x="991554" y="1271022"/>
            <a:chExt cx="7498605" cy="1275469"/>
          </a:xfrm>
        </p:grpSpPr>
        <p:pic>
          <p:nvPicPr>
            <p:cNvPr id="11" name="Picture 10" descr="Python-logo | Hacka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175" y="1354140"/>
              <a:ext cx="777364" cy="7773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751416" y="1300804"/>
              <a:ext cx="588623" cy="923330"/>
            </a:xfrm>
            <a:prstGeom prst="rect">
              <a:avLst/>
            </a:prstGeom>
            <a:noFill/>
          </p:spPr>
          <p:txBody>
            <a:bodyPr wrap="none" rtlCol="0">
              <a:spAutoFit/>
            </a:bodyPr>
            <a:lstStyle/>
            <a:p>
              <a:r>
                <a:rPr lang="en-US" sz="5400" dirty="0" smtClean="0">
                  <a:solidFill>
                    <a:schemeClr val="bg1"/>
                  </a:solidFill>
                </a:rPr>
                <a:t>+</a:t>
              </a:r>
              <a:endParaRPr lang="en-US" sz="5400" dirty="0">
                <a:solidFill>
                  <a:schemeClr val="bg1"/>
                </a:solidFill>
              </a:endParaRPr>
            </a:p>
          </p:txBody>
        </p:sp>
        <p:sp>
          <p:nvSpPr>
            <p:cNvPr id="14" name="TextBox 13"/>
            <p:cNvSpPr txBox="1"/>
            <p:nvPr/>
          </p:nvSpPr>
          <p:spPr>
            <a:xfrm>
              <a:off x="6329807" y="1300804"/>
              <a:ext cx="588623" cy="923330"/>
            </a:xfrm>
            <a:prstGeom prst="rect">
              <a:avLst/>
            </a:prstGeom>
            <a:noFill/>
          </p:spPr>
          <p:txBody>
            <a:bodyPr wrap="none" rtlCol="0">
              <a:spAutoFit/>
            </a:bodyPr>
            <a:lstStyle/>
            <a:p>
              <a:r>
                <a:rPr lang="en-US" sz="5400" dirty="0" smtClean="0">
                  <a:solidFill>
                    <a:schemeClr val="bg1"/>
                  </a:solidFill>
                </a:rPr>
                <a:t>=</a:t>
              </a:r>
              <a:endParaRPr lang="en-US" sz="5400" dirty="0">
                <a:solidFill>
                  <a:schemeClr val="bg1"/>
                </a:solidFill>
              </a:endParaRPr>
            </a:p>
          </p:txBody>
        </p:sp>
        <p:sp>
          <p:nvSpPr>
            <p:cNvPr id="16" name="TextBox 15"/>
            <p:cNvSpPr txBox="1"/>
            <p:nvPr/>
          </p:nvSpPr>
          <p:spPr>
            <a:xfrm>
              <a:off x="4399210" y="2084824"/>
              <a:ext cx="2169184" cy="461665"/>
            </a:xfrm>
            <a:prstGeom prst="rect">
              <a:avLst/>
            </a:prstGeom>
            <a:noFill/>
          </p:spPr>
          <p:txBody>
            <a:bodyPr wrap="none" rtlCol="0">
              <a:spAutoFit/>
            </a:bodyPr>
            <a:lstStyle/>
            <a:p>
              <a:r>
                <a:rPr lang="en-US" dirty="0" smtClean="0">
                  <a:solidFill>
                    <a:schemeClr val="bg1"/>
                  </a:solidFill>
                </a:rPr>
                <a:t>Python Scripts</a:t>
              </a:r>
              <a:endParaRPr lang="en-US" dirty="0">
                <a:solidFill>
                  <a:schemeClr val="bg1"/>
                </a:solidFill>
              </a:endParaRPr>
            </a:p>
          </p:txBody>
        </p:sp>
        <p:sp>
          <p:nvSpPr>
            <p:cNvPr id="17" name="TextBox 16"/>
            <p:cNvSpPr txBox="1"/>
            <p:nvPr/>
          </p:nvSpPr>
          <p:spPr>
            <a:xfrm>
              <a:off x="6918895" y="2084826"/>
              <a:ext cx="1571264" cy="461665"/>
            </a:xfrm>
            <a:prstGeom prst="rect">
              <a:avLst/>
            </a:prstGeom>
            <a:noFill/>
          </p:spPr>
          <p:txBody>
            <a:bodyPr wrap="none" rtlCol="0">
              <a:spAutoFit/>
            </a:bodyPr>
            <a:lstStyle/>
            <a:p>
              <a:r>
                <a:rPr lang="en-US" dirty="0" smtClean="0">
                  <a:solidFill>
                    <a:schemeClr val="bg1"/>
                  </a:solidFill>
                </a:rPr>
                <a:t>Certificate</a:t>
              </a:r>
              <a:endParaRPr lang="en-US" dirty="0">
                <a:solidFill>
                  <a:schemeClr val="bg1"/>
                </a:solidFill>
              </a:endParaRPr>
            </a:p>
          </p:txBody>
        </p:sp>
        <p:sp>
          <p:nvSpPr>
            <p:cNvPr id="19" name="TextBox 18"/>
            <p:cNvSpPr txBox="1"/>
            <p:nvPr/>
          </p:nvSpPr>
          <p:spPr>
            <a:xfrm>
              <a:off x="1875148" y="1370605"/>
              <a:ext cx="1884977" cy="830997"/>
            </a:xfrm>
            <a:prstGeom prst="rect">
              <a:avLst/>
            </a:prstGeom>
            <a:noFill/>
          </p:spPr>
          <p:txBody>
            <a:bodyPr wrap="square" rtlCol="0">
              <a:spAutoFit/>
            </a:bodyPr>
            <a:lstStyle/>
            <a:p>
              <a:pPr algn="ctr"/>
              <a:r>
                <a:rPr lang="en-US" dirty="0" smtClean="0">
                  <a:solidFill>
                    <a:schemeClr val="bg1"/>
                  </a:solidFill>
                </a:rPr>
                <a:t>List of Participants</a:t>
              </a:r>
              <a:endParaRPr lang="en-US" dirty="0">
                <a:solidFill>
                  <a:schemeClr val="bg1"/>
                </a:solidFill>
              </a:endParaRPr>
            </a:p>
          </p:txBody>
        </p:sp>
        <p:pic>
          <p:nvPicPr>
            <p:cNvPr id="2" name="Picture 1"/>
            <p:cNvPicPr>
              <a:picLocks noChangeAspect="1"/>
            </p:cNvPicPr>
            <p:nvPr/>
          </p:nvPicPr>
          <p:blipFill rotWithShape="1">
            <a:blip r:embed="rId3"/>
            <a:srcRect l="9900" t="3387" r="14531" b="51996"/>
            <a:stretch/>
          </p:blipFill>
          <p:spPr>
            <a:xfrm>
              <a:off x="7104467" y="1271022"/>
              <a:ext cx="1142608" cy="860482"/>
            </a:xfrm>
            <a:prstGeom prst="rect">
              <a:avLst/>
            </a:prstGeom>
          </p:spPr>
        </p:pic>
        <p:pic>
          <p:nvPicPr>
            <p:cNvPr id="6" name="Picture 5"/>
            <p:cNvPicPr>
              <a:picLocks noChangeAspect="1"/>
            </p:cNvPicPr>
            <p:nvPr/>
          </p:nvPicPr>
          <p:blipFill>
            <a:blip r:embed="rId4"/>
            <a:stretch>
              <a:fillRect/>
            </a:stretch>
          </p:blipFill>
          <p:spPr>
            <a:xfrm>
              <a:off x="991554" y="1310031"/>
              <a:ext cx="790575" cy="904875"/>
            </a:xfrm>
            <a:prstGeom prst="rect">
              <a:avLst/>
            </a:prstGeom>
          </p:spPr>
        </p:pic>
      </p:grpSp>
    </p:spTree>
    <p:extLst>
      <p:ext uri="{BB962C8B-B14F-4D97-AF65-F5344CB8AC3E}">
        <p14:creationId xmlns:p14="http://schemas.microsoft.com/office/powerpoint/2010/main" val="1898125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ERB-GEN GUI</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grpSp>
        <p:nvGrpSpPr>
          <p:cNvPr id="6" name="Group 5"/>
          <p:cNvGrpSpPr/>
          <p:nvPr/>
        </p:nvGrpSpPr>
        <p:grpSpPr>
          <a:xfrm>
            <a:off x="1993556" y="1511114"/>
            <a:ext cx="4925026" cy="2447925"/>
            <a:chOff x="1932598" y="1371776"/>
            <a:chExt cx="4925026" cy="2447925"/>
          </a:xfrm>
        </p:grpSpPr>
        <p:pic>
          <p:nvPicPr>
            <p:cNvPr id="2" name="Picture 1"/>
            <p:cNvPicPr>
              <a:picLocks noChangeAspect="1"/>
            </p:cNvPicPr>
            <p:nvPr/>
          </p:nvPicPr>
          <p:blipFill>
            <a:blip r:embed="rId2"/>
            <a:stretch>
              <a:fillRect/>
            </a:stretch>
          </p:blipFill>
          <p:spPr>
            <a:xfrm>
              <a:off x="1965007" y="1371776"/>
              <a:ext cx="4848225" cy="2447925"/>
            </a:xfrm>
            <a:prstGeom prst="rect">
              <a:avLst/>
            </a:prstGeom>
          </p:spPr>
        </p:pic>
        <p:grpSp>
          <p:nvGrpSpPr>
            <p:cNvPr id="10" name="Group 9"/>
            <p:cNvGrpSpPr/>
            <p:nvPr/>
          </p:nvGrpSpPr>
          <p:grpSpPr>
            <a:xfrm>
              <a:off x="4207973" y="1596131"/>
              <a:ext cx="2649651" cy="293342"/>
              <a:chOff x="1637211" y="2534801"/>
              <a:chExt cx="2906510" cy="1445017"/>
            </a:xfrm>
          </p:grpSpPr>
          <p:sp>
            <p:nvSpPr>
              <p:cNvPr id="11" name="TextBox 10"/>
              <p:cNvSpPr txBox="1"/>
              <p:nvPr/>
            </p:nvSpPr>
            <p:spPr>
              <a:xfrm>
                <a:off x="4187533" y="2534801"/>
                <a:ext cx="356188" cy="439845"/>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2" name="Rectangle 11"/>
              <p:cNvSpPr/>
              <p:nvPr/>
            </p:nvSpPr>
            <p:spPr>
              <a:xfrm>
                <a:off x="1637211" y="3126378"/>
                <a:ext cx="2577738" cy="853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3" name="Group 12"/>
            <p:cNvGrpSpPr/>
            <p:nvPr/>
          </p:nvGrpSpPr>
          <p:grpSpPr>
            <a:xfrm>
              <a:off x="1932598" y="1891358"/>
              <a:ext cx="3371788" cy="1756194"/>
              <a:chOff x="1637211" y="4075615"/>
              <a:chExt cx="2577738" cy="896983"/>
            </a:xfrm>
          </p:grpSpPr>
          <p:sp>
            <p:nvSpPr>
              <p:cNvPr id="14" name="TextBox 13"/>
              <p:cNvSpPr txBox="1"/>
              <p:nvPr/>
            </p:nvSpPr>
            <p:spPr>
              <a:xfrm>
                <a:off x="3068856" y="4398363"/>
                <a:ext cx="267538" cy="357531"/>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5" name="Rectangle 14"/>
              <p:cNvSpPr/>
              <p:nvPr/>
            </p:nvSpPr>
            <p:spPr>
              <a:xfrm>
                <a:off x="1637211" y="4075615"/>
                <a:ext cx="2577738" cy="896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sp>
        <p:nvSpPr>
          <p:cNvPr id="19" name="TextBox 18"/>
          <p:cNvSpPr txBox="1"/>
          <p:nvPr/>
        </p:nvSpPr>
        <p:spPr>
          <a:xfrm>
            <a:off x="548769" y="4432659"/>
            <a:ext cx="8020144" cy="1200329"/>
          </a:xfrm>
          <a:prstGeom prst="rect">
            <a:avLst/>
          </a:prstGeom>
          <a:noFill/>
        </p:spPr>
        <p:txBody>
          <a:bodyPr wrap="none" rtlCol="0">
            <a:spAutoFit/>
          </a:bodyPr>
          <a:lstStyle/>
          <a:p>
            <a:r>
              <a:rPr lang="en-US" sz="1800" dirty="0" smtClean="0">
                <a:solidFill>
                  <a:schemeClr val="bg1"/>
                </a:solidFill>
              </a:rPr>
              <a:t>1 – To run the main Python Script, open a Terminal window and type:</a:t>
            </a:r>
          </a:p>
          <a:p>
            <a:r>
              <a:rPr lang="en-US" sz="1800" dirty="0">
                <a:solidFill>
                  <a:schemeClr val="bg1"/>
                </a:solidFill>
              </a:rPr>
              <a:t>	</a:t>
            </a:r>
            <a:r>
              <a:rPr lang="en-US" sz="1800" dirty="0" smtClean="0">
                <a:solidFill>
                  <a:schemeClr val="bg1"/>
                </a:solidFill>
              </a:rPr>
              <a:t>python3 create_certificate.py</a:t>
            </a:r>
          </a:p>
          <a:p>
            <a:r>
              <a:rPr lang="en-US" sz="1800" dirty="0" smtClean="0">
                <a:solidFill>
                  <a:schemeClr val="bg1"/>
                </a:solidFill>
              </a:rPr>
              <a:t>2 – A small menu will provide the user with the available events.</a:t>
            </a:r>
          </a:p>
          <a:p>
            <a:r>
              <a:rPr lang="en-US" sz="1800" dirty="0" smtClean="0">
                <a:solidFill>
                  <a:schemeClr val="bg1"/>
                </a:solidFill>
              </a:rPr>
              <a:t>     Select the one that applies to your Professional Development Event (PDE)</a:t>
            </a:r>
            <a:endParaRPr lang="en-US" sz="1800" dirty="0">
              <a:solidFill>
                <a:schemeClr val="bg1"/>
              </a:solidFill>
            </a:endParaRPr>
          </a:p>
        </p:txBody>
      </p:sp>
    </p:spTree>
    <p:extLst>
      <p:ext uri="{BB962C8B-B14F-4D97-AF65-F5344CB8AC3E}">
        <p14:creationId xmlns:p14="http://schemas.microsoft.com/office/powerpoint/2010/main" val="2738118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CERTIFICATES OF PARTICIPATION</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grpSp>
        <p:nvGrpSpPr>
          <p:cNvPr id="6" name="Group 5"/>
          <p:cNvGrpSpPr/>
          <p:nvPr/>
        </p:nvGrpSpPr>
        <p:grpSpPr>
          <a:xfrm>
            <a:off x="193643" y="1628397"/>
            <a:ext cx="8758768" cy="2989471"/>
            <a:chOff x="193643" y="870746"/>
            <a:chExt cx="8758768" cy="2989471"/>
          </a:xfrm>
        </p:grpSpPr>
        <p:pic>
          <p:nvPicPr>
            <p:cNvPr id="2" name="Picture 1"/>
            <p:cNvPicPr>
              <a:picLocks noChangeAspect="1"/>
            </p:cNvPicPr>
            <p:nvPr/>
          </p:nvPicPr>
          <p:blipFill>
            <a:blip r:embed="rId2"/>
            <a:stretch>
              <a:fillRect/>
            </a:stretch>
          </p:blipFill>
          <p:spPr>
            <a:xfrm>
              <a:off x="193643" y="1332411"/>
              <a:ext cx="8758768" cy="2527806"/>
            </a:xfrm>
            <a:prstGeom prst="rect">
              <a:avLst/>
            </a:prstGeom>
          </p:spPr>
        </p:pic>
        <p:sp>
          <p:nvSpPr>
            <p:cNvPr id="46" name="Rectangle 45"/>
            <p:cNvSpPr/>
            <p:nvPr/>
          </p:nvSpPr>
          <p:spPr>
            <a:xfrm>
              <a:off x="193643" y="1332411"/>
              <a:ext cx="8758768" cy="25278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p:cNvSpPr txBox="1"/>
            <p:nvPr/>
          </p:nvSpPr>
          <p:spPr>
            <a:xfrm>
              <a:off x="1819693" y="870746"/>
              <a:ext cx="356188" cy="461665"/>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grpSp>
      <p:sp>
        <p:nvSpPr>
          <p:cNvPr id="48" name="TextBox 47"/>
          <p:cNvSpPr txBox="1"/>
          <p:nvPr/>
        </p:nvSpPr>
        <p:spPr>
          <a:xfrm>
            <a:off x="1649890" y="5064722"/>
            <a:ext cx="6008787" cy="646331"/>
          </a:xfrm>
          <a:prstGeom prst="rect">
            <a:avLst/>
          </a:prstGeom>
          <a:noFill/>
        </p:spPr>
        <p:txBody>
          <a:bodyPr wrap="square" rtlCol="0">
            <a:spAutoFit/>
          </a:bodyPr>
          <a:lstStyle/>
          <a:p>
            <a:r>
              <a:rPr lang="en-US" sz="1800" dirty="0" smtClean="0">
                <a:solidFill>
                  <a:schemeClr val="bg1"/>
                </a:solidFill>
              </a:rPr>
              <a:t>3 – All the generated certificates of participation will be organized on their corresponding folder</a:t>
            </a:r>
            <a:endParaRPr lang="en-US" sz="1800" dirty="0">
              <a:solidFill>
                <a:schemeClr val="bg1"/>
              </a:solidFill>
            </a:endParaRPr>
          </a:p>
        </p:txBody>
      </p:sp>
    </p:spTree>
    <p:extLst>
      <p:ext uri="{BB962C8B-B14F-4D97-AF65-F5344CB8AC3E}">
        <p14:creationId xmlns:p14="http://schemas.microsoft.com/office/powerpoint/2010/main" val="298279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CERTIFICATES OF PARTICIPATION</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48" name="TextBox 47"/>
          <p:cNvSpPr txBox="1"/>
          <p:nvPr/>
        </p:nvSpPr>
        <p:spPr>
          <a:xfrm>
            <a:off x="2721044" y="5245204"/>
            <a:ext cx="3962387" cy="923330"/>
          </a:xfrm>
          <a:prstGeom prst="rect">
            <a:avLst/>
          </a:prstGeom>
          <a:noFill/>
        </p:spPr>
        <p:txBody>
          <a:bodyPr wrap="square" rtlCol="0">
            <a:spAutoFit/>
          </a:bodyPr>
          <a:lstStyle/>
          <a:p>
            <a:r>
              <a:rPr lang="en-US" sz="1800" dirty="0" smtClean="0">
                <a:solidFill>
                  <a:schemeClr val="bg1"/>
                </a:solidFill>
              </a:rPr>
              <a:t>4 – Name of Participant</a:t>
            </a:r>
          </a:p>
          <a:p>
            <a:r>
              <a:rPr lang="en-US" sz="1800" dirty="0" smtClean="0">
                <a:solidFill>
                  <a:schemeClr val="bg1"/>
                </a:solidFill>
              </a:rPr>
              <a:t>5 – Name of Event, place, and date</a:t>
            </a:r>
          </a:p>
          <a:p>
            <a:r>
              <a:rPr lang="en-US" sz="1800" dirty="0" smtClean="0">
                <a:solidFill>
                  <a:schemeClr val="bg1"/>
                </a:solidFill>
              </a:rPr>
              <a:t>6 – Unique Code</a:t>
            </a:r>
            <a:endParaRPr lang="en-US" sz="1800" dirty="0">
              <a:solidFill>
                <a:schemeClr val="bg1"/>
              </a:solidFill>
            </a:endParaRPr>
          </a:p>
        </p:txBody>
      </p:sp>
      <p:grpSp>
        <p:nvGrpSpPr>
          <p:cNvPr id="8" name="Group 7"/>
          <p:cNvGrpSpPr/>
          <p:nvPr/>
        </p:nvGrpSpPr>
        <p:grpSpPr>
          <a:xfrm>
            <a:off x="2175881" y="1303859"/>
            <a:ext cx="4737515" cy="3664783"/>
            <a:chOff x="2175881" y="1521573"/>
            <a:chExt cx="4737515" cy="3664783"/>
          </a:xfrm>
        </p:grpSpPr>
        <p:pic>
          <p:nvPicPr>
            <p:cNvPr id="7" name="Picture 6"/>
            <p:cNvPicPr>
              <a:picLocks noChangeAspect="1"/>
            </p:cNvPicPr>
            <p:nvPr/>
          </p:nvPicPr>
          <p:blipFill>
            <a:blip r:embed="rId2"/>
            <a:stretch>
              <a:fillRect/>
            </a:stretch>
          </p:blipFill>
          <p:spPr>
            <a:xfrm>
              <a:off x="2175881" y="1521573"/>
              <a:ext cx="4737515" cy="3664783"/>
            </a:xfrm>
            <a:prstGeom prst="rect">
              <a:avLst/>
            </a:prstGeom>
          </p:spPr>
        </p:pic>
        <p:sp>
          <p:nvSpPr>
            <p:cNvPr id="46" name="Rectangle 45"/>
            <p:cNvSpPr/>
            <p:nvPr/>
          </p:nvSpPr>
          <p:spPr>
            <a:xfrm>
              <a:off x="3781576" y="2804160"/>
              <a:ext cx="140002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p:cNvSpPr txBox="1"/>
            <p:nvPr/>
          </p:nvSpPr>
          <p:spPr>
            <a:xfrm>
              <a:off x="3491739" y="2725727"/>
              <a:ext cx="356188" cy="461665"/>
            </a:xfrm>
            <a:prstGeom prst="rect">
              <a:avLst/>
            </a:prstGeom>
            <a:noFill/>
          </p:spPr>
          <p:txBody>
            <a:bodyPr wrap="none" rtlCol="0">
              <a:spAutoFit/>
            </a:bodyPr>
            <a:lstStyle/>
            <a:p>
              <a:r>
                <a:rPr lang="en-US" b="1" dirty="0" smtClean="0">
                  <a:solidFill>
                    <a:srgbClr val="FF0000"/>
                  </a:solidFill>
                </a:rPr>
                <a:t>4</a:t>
              </a:r>
              <a:endParaRPr lang="en-US" b="1" dirty="0">
                <a:solidFill>
                  <a:srgbClr val="FF0000"/>
                </a:solidFill>
              </a:endParaRPr>
            </a:p>
          </p:txBody>
        </p:sp>
        <p:sp>
          <p:nvSpPr>
            <p:cNvPr id="11" name="Rectangle 10"/>
            <p:cNvSpPr/>
            <p:nvPr/>
          </p:nvSpPr>
          <p:spPr>
            <a:xfrm>
              <a:off x="2954298" y="3270153"/>
              <a:ext cx="3019782" cy="579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p:nvSpPr>
          <p:spPr>
            <a:xfrm>
              <a:off x="4380601" y="4621316"/>
              <a:ext cx="1256296" cy="17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p:cNvSpPr txBox="1"/>
            <p:nvPr/>
          </p:nvSpPr>
          <p:spPr>
            <a:xfrm>
              <a:off x="5925791" y="3287427"/>
              <a:ext cx="356188" cy="461665"/>
            </a:xfrm>
            <a:prstGeom prst="rect">
              <a:avLst/>
            </a:prstGeom>
            <a:noFill/>
          </p:spPr>
          <p:txBody>
            <a:bodyPr wrap="none" rtlCol="0">
              <a:spAutoFit/>
            </a:bodyPr>
            <a:lstStyle/>
            <a:p>
              <a:r>
                <a:rPr lang="en-US" b="1" dirty="0" smtClean="0">
                  <a:solidFill>
                    <a:srgbClr val="FF0000"/>
                  </a:solidFill>
                </a:rPr>
                <a:t>5</a:t>
              </a:r>
              <a:endParaRPr lang="en-US" b="1" dirty="0">
                <a:solidFill>
                  <a:srgbClr val="FF0000"/>
                </a:solidFill>
              </a:endParaRPr>
            </a:p>
          </p:txBody>
        </p:sp>
        <p:sp>
          <p:nvSpPr>
            <p:cNvPr id="14" name="TextBox 13"/>
            <p:cNvSpPr txBox="1"/>
            <p:nvPr/>
          </p:nvSpPr>
          <p:spPr>
            <a:xfrm>
              <a:off x="5612277" y="4315049"/>
              <a:ext cx="356188" cy="461665"/>
            </a:xfrm>
            <a:prstGeom prst="rect">
              <a:avLst/>
            </a:prstGeom>
            <a:noFill/>
          </p:spPr>
          <p:txBody>
            <a:bodyPr wrap="none" rtlCol="0">
              <a:spAutoFit/>
            </a:bodyPr>
            <a:lstStyle/>
            <a:p>
              <a:r>
                <a:rPr lang="en-US" b="1" dirty="0" smtClean="0">
                  <a:solidFill>
                    <a:srgbClr val="FF0000"/>
                  </a:solidFill>
                </a:rPr>
                <a:t>6</a:t>
              </a:r>
              <a:endParaRPr lang="en-US" b="1" dirty="0">
                <a:solidFill>
                  <a:srgbClr val="FF0000"/>
                </a:solidFill>
              </a:endParaRPr>
            </a:p>
          </p:txBody>
        </p:sp>
      </p:grpSp>
    </p:spTree>
    <p:extLst>
      <p:ext uri="{BB962C8B-B14F-4D97-AF65-F5344CB8AC3E}">
        <p14:creationId xmlns:p14="http://schemas.microsoft.com/office/powerpoint/2010/main" val="262919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7032" y="1041647"/>
            <a:ext cx="7759337" cy="4815415"/>
          </a:xfrm>
          <a:prstGeom prst="rect">
            <a:avLst/>
          </a:prstGeom>
        </p:spPr>
      </p:pic>
      <p:sp>
        <p:nvSpPr>
          <p:cNvPr id="3" name="Title 2"/>
          <p:cNvSpPr>
            <a:spLocks noGrp="1"/>
          </p:cNvSpPr>
          <p:nvPr>
            <p:ph type="title"/>
          </p:nvPr>
        </p:nvSpPr>
        <p:spPr/>
        <p:txBody>
          <a:bodyPr/>
          <a:lstStyle/>
          <a:p>
            <a:r>
              <a:rPr lang="en-US" dirty="0" smtClean="0"/>
              <a:t>CERTIFICATES OF PARTICIPATION</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48" name="TextBox 47"/>
          <p:cNvSpPr txBox="1"/>
          <p:nvPr/>
        </p:nvSpPr>
        <p:spPr>
          <a:xfrm>
            <a:off x="2459787" y="6018780"/>
            <a:ext cx="4489653" cy="369332"/>
          </a:xfrm>
          <a:prstGeom prst="rect">
            <a:avLst/>
          </a:prstGeom>
          <a:noFill/>
        </p:spPr>
        <p:txBody>
          <a:bodyPr wrap="square" rtlCol="0">
            <a:spAutoFit/>
          </a:bodyPr>
          <a:lstStyle/>
          <a:p>
            <a:r>
              <a:rPr lang="en-US" sz="1800" dirty="0" smtClean="0">
                <a:solidFill>
                  <a:schemeClr val="bg1"/>
                </a:solidFill>
              </a:rPr>
              <a:t>7 – File that keeps track of all participants</a:t>
            </a:r>
            <a:endParaRPr lang="en-US" sz="1800" dirty="0">
              <a:solidFill>
                <a:schemeClr val="bg1"/>
              </a:solidFill>
            </a:endParaRPr>
          </a:p>
        </p:txBody>
      </p:sp>
      <p:sp>
        <p:nvSpPr>
          <p:cNvPr id="15" name="Rectangle 14"/>
          <p:cNvSpPr/>
          <p:nvPr/>
        </p:nvSpPr>
        <p:spPr>
          <a:xfrm>
            <a:off x="627032" y="1041647"/>
            <a:ext cx="7759337" cy="4815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Box 15"/>
          <p:cNvSpPr txBox="1"/>
          <p:nvPr/>
        </p:nvSpPr>
        <p:spPr>
          <a:xfrm>
            <a:off x="8386369" y="1275004"/>
            <a:ext cx="356188" cy="461665"/>
          </a:xfrm>
          <a:prstGeom prst="rect">
            <a:avLst/>
          </a:prstGeom>
          <a:noFill/>
        </p:spPr>
        <p:txBody>
          <a:bodyPr wrap="none" rtlCol="0">
            <a:spAutoFit/>
          </a:bodyPr>
          <a:lstStyle/>
          <a:p>
            <a:r>
              <a:rPr lang="en-US" b="1" dirty="0">
                <a:solidFill>
                  <a:srgbClr val="FF0000"/>
                </a:solidFill>
              </a:rPr>
              <a:t>7</a:t>
            </a:r>
            <a:endParaRPr lang="en-US" b="1" dirty="0">
              <a:solidFill>
                <a:srgbClr val="FF0000"/>
              </a:solidFill>
            </a:endParaRPr>
          </a:p>
        </p:txBody>
      </p:sp>
    </p:spTree>
    <p:extLst>
      <p:ext uri="{BB962C8B-B14F-4D97-AF65-F5344CB8AC3E}">
        <p14:creationId xmlns:p14="http://schemas.microsoft.com/office/powerpoint/2010/main" val="2249283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CERTIFICATES OF PARTICIPATION</a:t>
            </a:r>
            <a:endParaRPr dirty="0"/>
          </a:p>
        </p:txBody>
      </p:sp>
      <p:sp>
        <p:nvSpPr>
          <p:cNvPr id="4" name="Text Placeholder 3"/>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 Placeholder 4"/>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48" name="TextBox 47"/>
          <p:cNvSpPr txBox="1"/>
          <p:nvPr/>
        </p:nvSpPr>
        <p:spPr>
          <a:xfrm>
            <a:off x="996748" y="5341000"/>
            <a:ext cx="7006430" cy="1200329"/>
          </a:xfrm>
          <a:prstGeom prst="rect">
            <a:avLst/>
          </a:prstGeom>
          <a:noFill/>
        </p:spPr>
        <p:txBody>
          <a:bodyPr wrap="square" rtlCol="0">
            <a:spAutoFit/>
          </a:bodyPr>
          <a:lstStyle/>
          <a:p>
            <a:r>
              <a:rPr lang="en-US" sz="1800" dirty="0">
                <a:solidFill>
                  <a:schemeClr val="bg1"/>
                </a:solidFill>
              </a:rPr>
              <a:t>8</a:t>
            </a:r>
            <a:r>
              <a:rPr lang="en-US" sz="1800" dirty="0" smtClean="0">
                <a:solidFill>
                  <a:schemeClr val="bg1"/>
                </a:solidFill>
              </a:rPr>
              <a:t> </a:t>
            </a:r>
            <a:r>
              <a:rPr lang="en-US" sz="1800" dirty="0" smtClean="0">
                <a:solidFill>
                  <a:schemeClr val="bg1"/>
                </a:solidFill>
              </a:rPr>
              <a:t>– To run the certificate verifier, open a Terminal window and type:</a:t>
            </a:r>
          </a:p>
          <a:p>
            <a:r>
              <a:rPr lang="en-US" sz="1800" dirty="0">
                <a:solidFill>
                  <a:schemeClr val="bg1"/>
                </a:solidFill>
              </a:rPr>
              <a:t>	</a:t>
            </a:r>
            <a:r>
              <a:rPr lang="en-US" sz="1800" dirty="0" smtClean="0">
                <a:solidFill>
                  <a:schemeClr val="bg1"/>
                </a:solidFill>
              </a:rPr>
              <a:t>python3 cert_verifier.py</a:t>
            </a:r>
          </a:p>
          <a:p>
            <a:r>
              <a:rPr lang="en-US" sz="1800" dirty="0">
                <a:solidFill>
                  <a:schemeClr val="bg1"/>
                </a:solidFill>
              </a:rPr>
              <a:t>9</a:t>
            </a:r>
            <a:r>
              <a:rPr lang="en-US" sz="1800" dirty="0" smtClean="0">
                <a:solidFill>
                  <a:schemeClr val="bg1"/>
                </a:solidFill>
              </a:rPr>
              <a:t> </a:t>
            </a:r>
            <a:r>
              <a:rPr lang="en-US" sz="1800" dirty="0" smtClean="0">
                <a:solidFill>
                  <a:schemeClr val="bg1"/>
                </a:solidFill>
              </a:rPr>
              <a:t>– Enter the Code you want to verify</a:t>
            </a:r>
          </a:p>
          <a:p>
            <a:r>
              <a:rPr lang="en-US" sz="1800" dirty="0" smtClean="0">
                <a:solidFill>
                  <a:schemeClr val="bg1"/>
                </a:solidFill>
              </a:rPr>
              <a:t>10</a:t>
            </a:r>
            <a:r>
              <a:rPr lang="en-US" sz="1800" dirty="0" smtClean="0">
                <a:solidFill>
                  <a:schemeClr val="bg1"/>
                </a:solidFill>
              </a:rPr>
              <a:t> </a:t>
            </a:r>
            <a:r>
              <a:rPr lang="en-US" sz="1800" dirty="0" smtClean="0">
                <a:solidFill>
                  <a:schemeClr val="bg1"/>
                </a:solidFill>
              </a:rPr>
              <a:t>– Verify if Code is valid or not</a:t>
            </a:r>
            <a:endParaRPr lang="en-US" sz="1800" dirty="0">
              <a:solidFill>
                <a:schemeClr val="bg1"/>
              </a:solidFill>
            </a:endParaRPr>
          </a:p>
        </p:txBody>
      </p:sp>
      <p:grpSp>
        <p:nvGrpSpPr>
          <p:cNvPr id="16" name="Group 15"/>
          <p:cNvGrpSpPr/>
          <p:nvPr/>
        </p:nvGrpSpPr>
        <p:grpSpPr>
          <a:xfrm>
            <a:off x="502283" y="1093262"/>
            <a:ext cx="8104080" cy="4135936"/>
            <a:chOff x="188770" y="945214"/>
            <a:chExt cx="8104080" cy="4135936"/>
          </a:xfrm>
        </p:grpSpPr>
        <p:pic>
          <p:nvPicPr>
            <p:cNvPr id="2" name="Picture 1"/>
            <p:cNvPicPr>
              <a:picLocks noChangeAspect="1"/>
            </p:cNvPicPr>
            <p:nvPr/>
          </p:nvPicPr>
          <p:blipFill>
            <a:blip r:embed="rId2"/>
            <a:stretch>
              <a:fillRect/>
            </a:stretch>
          </p:blipFill>
          <p:spPr>
            <a:xfrm>
              <a:off x="188770" y="945214"/>
              <a:ext cx="7805698" cy="4135936"/>
            </a:xfrm>
            <a:prstGeom prst="rect">
              <a:avLst/>
            </a:prstGeom>
          </p:spPr>
        </p:pic>
        <p:sp>
          <p:nvSpPr>
            <p:cNvPr id="46" name="Rectangle 45"/>
            <p:cNvSpPr/>
            <p:nvPr/>
          </p:nvSpPr>
          <p:spPr>
            <a:xfrm>
              <a:off x="6753225" y="1171575"/>
              <a:ext cx="1104900" cy="128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p:cNvSpPr txBox="1"/>
            <p:nvPr/>
          </p:nvSpPr>
          <p:spPr>
            <a:xfrm>
              <a:off x="7936662" y="1005036"/>
              <a:ext cx="356188" cy="461665"/>
            </a:xfrm>
            <a:prstGeom prst="rect">
              <a:avLst/>
            </a:prstGeom>
            <a:noFill/>
          </p:spPr>
          <p:txBody>
            <a:bodyPr wrap="none" rtlCol="0">
              <a:spAutoFit/>
            </a:bodyPr>
            <a:lstStyle/>
            <a:p>
              <a:r>
                <a:rPr lang="en-US" b="1" dirty="0" smtClean="0">
                  <a:solidFill>
                    <a:srgbClr val="FF0000"/>
                  </a:solidFill>
                </a:rPr>
                <a:t>8</a:t>
              </a:r>
              <a:endParaRPr lang="en-US" b="1" dirty="0">
                <a:solidFill>
                  <a:srgbClr val="FF0000"/>
                </a:solidFill>
              </a:endParaRPr>
            </a:p>
          </p:txBody>
        </p:sp>
        <p:sp>
          <p:nvSpPr>
            <p:cNvPr id="15" name="Rectangle 14"/>
            <p:cNvSpPr/>
            <p:nvPr/>
          </p:nvSpPr>
          <p:spPr>
            <a:xfrm>
              <a:off x="5453062" y="1349876"/>
              <a:ext cx="1881187" cy="2455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 name="Straight Arrow Connector 8"/>
            <p:cNvCxnSpPr/>
            <p:nvPr/>
          </p:nvCxnSpPr>
          <p:spPr>
            <a:xfrm flipH="1">
              <a:off x="3781016" y="1600200"/>
              <a:ext cx="1662522" cy="2954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50072" y="4559622"/>
              <a:ext cx="1378754" cy="1764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p:cNvSpPr txBox="1"/>
            <p:nvPr/>
          </p:nvSpPr>
          <p:spPr>
            <a:xfrm>
              <a:off x="7318107" y="1241823"/>
              <a:ext cx="356188" cy="461665"/>
            </a:xfrm>
            <a:prstGeom prst="rect">
              <a:avLst/>
            </a:prstGeom>
            <a:noFill/>
          </p:spPr>
          <p:txBody>
            <a:bodyPr wrap="none" rtlCol="0">
              <a:spAutoFit/>
            </a:bodyPr>
            <a:lstStyle/>
            <a:p>
              <a:r>
                <a:rPr lang="en-US" b="1" dirty="0">
                  <a:solidFill>
                    <a:srgbClr val="FF0000"/>
                  </a:solidFill>
                </a:rPr>
                <a:t>9</a:t>
              </a:r>
              <a:endParaRPr lang="en-US" b="1" dirty="0">
                <a:solidFill>
                  <a:srgbClr val="FF0000"/>
                </a:solidFill>
              </a:endParaRPr>
            </a:p>
          </p:txBody>
        </p:sp>
        <p:sp>
          <p:nvSpPr>
            <p:cNvPr id="21" name="Rectangle 20"/>
            <p:cNvSpPr/>
            <p:nvPr/>
          </p:nvSpPr>
          <p:spPr>
            <a:xfrm>
              <a:off x="5453061" y="1650955"/>
              <a:ext cx="1368475" cy="7388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TextBox 21"/>
            <p:cNvSpPr txBox="1"/>
            <p:nvPr/>
          </p:nvSpPr>
          <p:spPr>
            <a:xfrm>
              <a:off x="6780499" y="1770081"/>
              <a:ext cx="527709" cy="461665"/>
            </a:xfrm>
            <a:prstGeom prst="rect">
              <a:avLst/>
            </a:prstGeom>
            <a:noFill/>
          </p:spPr>
          <p:txBody>
            <a:bodyPr wrap="none" rtlCol="0">
              <a:spAutoFit/>
            </a:bodyPr>
            <a:lstStyle/>
            <a:p>
              <a:r>
                <a:rPr lang="en-US" b="1" dirty="0" smtClean="0">
                  <a:solidFill>
                    <a:srgbClr val="FF0000"/>
                  </a:solidFill>
                </a:rPr>
                <a:t>10</a:t>
              </a:r>
              <a:endParaRPr lang="en-US" b="1" dirty="0">
                <a:solidFill>
                  <a:srgbClr val="FF0000"/>
                </a:solidFill>
              </a:endParaRPr>
            </a:p>
          </p:txBody>
        </p:sp>
      </p:grpSp>
    </p:spTree>
    <p:extLst>
      <p:ext uri="{BB962C8B-B14F-4D97-AF65-F5344CB8AC3E}">
        <p14:creationId xmlns:p14="http://schemas.microsoft.com/office/powerpoint/2010/main" val="1178587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Contact </a:t>
            </a:r>
            <a:r>
              <a:rPr dirty="0"/>
              <a:t>Information</a:t>
            </a:r>
          </a:p>
        </p:txBody>
      </p:sp>
      <p:sp>
        <p:nvSpPr>
          <p:cNvPr id="3" name="Text Placeholder 2"/>
          <p:cNvSpPr>
            <a:spLocks noGrp="1"/>
          </p:cNvSpPr>
          <p:nvPr>
            <p:ph type="body" sz="quarter" idx="20"/>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4" name="Text Placeholder 3"/>
          <p:cNvSpPr>
            <a:spLocks noGrp="1"/>
          </p:cNvSpPr>
          <p:nvPr>
            <p:ph type="body" sz="quarter" idx="21"/>
          </p:nvPr>
        </p:nvSpPr>
        <p:spPr/>
        <p:txBody>
          <a:bodyPr/>
          <a:lstStyle/>
          <a:p>
            <a:pPr algn="ctr"/>
            <a:r>
              <a:rPr sz="800" b="1" dirty="0" smtClean="0">
                <a:solidFill>
                  <a:srgbClr val="2D912D"/>
                </a:solidFill>
                <a:latin typeface="Arial"/>
              </a:rPr>
              <a:t>UNCLASSIFIED</a:t>
            </a:r>
            <a:endParaRPr sz="800" b="1" dirty="0">
              <a:solidFill>
                <a:srgbClr val="2D912D"/>
              </a:solidFill>
              <a:latin typeface="Arial"/>
            </a:endParaRPr>
          </a:p>
        </p:txBody>
      </p:sp>
      <p:sp>
        <p:nvSpPr>
          <p:cNvPr id="5" name="TextBox 4"/>
          <p:cNvSpPr txBox="1"/>
          <p:nvPr/>
        </p:nvSpPr>
        <p:spPr>
          <a:xfrm>
            <a:off x="984069" y="4955193"/>
            <a:ext cx="6755824" cy="1200329"/>
          </a:xfrm>
          <a:prstGeom prst="rect">
            <a:avLst/>
          </a:prstGeom>
          <a:noFill/>
        </p:spPr>
        <p:txBody>
          <a:bodyPr wrap="none">
            <a:spAutoFit/>
          </a:bodyPr>
          <a:lstStyle/>
          <a:p>
            <a:endParaRPr dirty="0"/>
          </a:p>
          <a:p>
            <a:pPr algn="ctr">
              <a:defRPr sz="2800" b="1">
                <a:solidFill>
                  <a:srgbClr val="FFFFFF"/>
                </a:solidFill>
              </a:defRPr>
            </a:pPr>
            <a:r>
              <a:rPr dirty="0"/>
              <a:t>Salvador </a:t>
            </a:r>
            <a:r>
              <a:rPr dirty="0" smtClean="0"/>
              <a:t>Melendez</a:t>
            </a:r>
            <a:r>
              <a:rPr lang="en-US" dirty="0" smtClean="0"/>
              <a:t>, Ph.D.</a:t>
            </a:r>
            <a:endParaRPr dirty="0"/>
          </a:p>
          <a:p>
            <a:pPr algn="ctr">
              <a:defRPr sz="2000" b="0">
                <a:solidFill>
                  <a:srgbClr val="FFFFFF"/>
                </a:solidFill>
              </a:defRPr>
            </a:pPr>
            <a:r>
              <a:rPr lang="en-US" dirty="0" smtClean="0"/>
              <a:t>UNCLASSIFIED email: salvador.melendez3</a:t>
            </a:r>
            <a:r>
              <a:rPr dirty="0" smtClean="0"/>
              <a:t>.civ</a:t>
            </a:r>
            <a:r>
              <a:rPr lang="en-US" dirty="0" smtClean="0"/>
              <a:t>@army</a:t>
            </a:r>
            <a:r>
              <a:rPr dirty="0" smtClean="0"/>
              <a:t>.mil</a:t>
            </a:r>
          </a:p>
        </p:txBody>
      </p:sp>
      <p:pic>
        <p:nvPicPr>
          <p:cNvPr id="7198" name="Picture 30" descr="Questions clipart question g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760" y="861608"/>
            <a:ext cx="3580242" cy="3956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UNCLASSIFIED//FOUO//DRAFT//PRE-DECISIONAL">
  <a:themeElements>
    <a:clrScheme name="US Army Color Palette">
      <a:dk1>
        <a:srgbClr val="000000"/>
      </a:dk1>
      <a:lt1>
        <a:srgbClr val="FFFFFF"/>
      </a:lt1>
      <a:dk2>
        <a:srgbClr val="FFDA3D"/>
      </a:dk2>
      <a:lt2>
        <a:srgbClr val="CCCCCC"/>
      </a:lt2>
      <a:accent1>
        <a:srgbClr val="333C33"/>
      </a:accent1>
      <a:accent2>
        <a:srgbClr val="717365"/>
      </a:accent2>
      <a:accent3>
        <a:srgbClr val="BFB8AB"/>
      </a:accent3>
      <a:accent4>
        <a:srgbClr val="B8B9B2"/>
      </a:accent4>
      <a:accent5>
        <a:srgbClr val="DBDCD8"/>
      </a:accent5>
      <a:accent6>
        <a:srgbClr val="333333"/>
      </a:accent6>
      <a:hlink>
        <a:srgbClr val="FFDA3D"/>
      </a:hlink>
      <a:folHlink>
        <a:srgbClr val="BFB8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icture" ma:contentTypeID="0x01010200F177B2FE6EB01A4CB29C652E415E2656" ma:contentTypeVersion="11" ma:contentTypeDescription="Upload an image or a photograph." ma:contentTypeScope="" ma:versionID="ce1e25e9a4f35bc9dc0bfb2698383983">
  <xsd:schema xmlns:xsd="http://www.w3.org/2001/XMLSchema" xmlns:xs="http://www.w3.org/2001/XMLSchema" xmlns:p="http://schemas.microsoft.com/office/2006/metadata/properties" xmlns:ns1="http://schemas.microsoft.com/sharepoint/v3" xmlns:ns2="2c061caa-ac96-4ed1-b74a-abb1169dd94c" xmlns:ns3="8acc76ce-4927-4c10-947a-54b615abcc3a" targetNamespace="http://schemas.microsoft.com/office/2006/metadata/properties" ma:root="true" ma:fieldsID="831e777c913a2f21981a025c19c75816" ns1:_="" ns2:_="" ns3:_="">
    <xsd:import namespace="http://schemas.microsoft.com/sharepoint/v3"/>
    <xsd:import namespace="2c061caa-ac96-4ed1-b74a-abb1169dd94c"/>
    <xsd:import namespace="8acc76ce-4927-4c10-947a-54b615abcc3a"/>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Organization" minOccurs="0"/>
                <xsd:element ref="ns2:SharedWithUsers" minOccurs="0"/>
                <xsd:element ref="ns3:Display_x0020_Name" minOccurs="0"/>
                <xsd:element ref="ns3:Desktop" minOccurs="0"/>
                <xsd:element ref="ns3:Group" minOccurs="0"/>
                <xsd:element ref="ns3:DL_Link" minOccurs="0"/>
                <xsd:element ref="ns3:FileType0" minOccurs="0"/>
                <xsd:element ref="ns3:Sort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c061caa-ac96-4ed1-b74a-abb1169dd94c" elementFormDefault="qualified">
    <xsd:import namespace="http://schemas.microsoft.com/office/2006/documentManagement/types"/>
    <xsd:import namespace="http://schemas.microsoft.com/office/infopath/2007/PartnerControls"/>
    <xsd:element name="Organization" ma:index="26" nillable="true" ma:displayName="Organization" ma:default="HQ RDECOM" ma:format="Dropdown" ma:internalName="Organization">
      <xsd:simpleType>
        <xsd:restriction base="dms:Choice">
          <xsd:enumeration value="All"/>
          <xsd:enumeration value="HQ RDECOM"/>
          <xsd:enumeration value="AMRDEC"/>
          <xsd:enumeration value="AMSAA"/>
          <xsd:enumeration value="ARDEC"/>
          <xsd:enumeration value="ARL"/>
          <xsd:enumeration value="CERDEC"/>
          <xsd:enumeration value="ECBC"/>
          <xsd:enumeration value="NSRDEC"/>
          <xsd:enumeration value="TARDEC"/>
        </xsd:restriction>
      </xsd:simpleType>
    </xsd:element>
    <xsd:element name="SharedWithUsers" ma:index="2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acc76ce-4927-4c10-947a-54b615abcc3a" elementFormDefault="qualified">
    <xsd:import namespace="http://schemas.microsoft.com/office/2006/documentManagement/types"/>
    <xsd:import namespace="http://schemas.microsoft.com/office/infopath/2007/PartnerControls"/>
    <xsd:element name="Display_x0020_Name" ma:index="28" nillable="true" ma:displayName="Display Name" ma:internalName="Display_x0020_Name">
      <xsd:simpleType>
        <xsd:restriction base="dms:Text">
          <xsd:maxLength value="255"/>
        </xsd:restriction>
      </xsd:simpleType>
    </xsd:element>
    <xsd:element name="Desktop" ma:index="29" nillable="true" ma:displayName="Tab" ma:format="Dropdown" ma:internalName="Desktop">
      <xsd:simpleType>
        <xsd:restriction base="dms:Choice">
          <xsd:enumeration value="Professional"/>
          <xsd:enumeration value="Both"/>
        </xsd:restriction>
      </xsd:simpleType>
    </xsd:element>
    <xsd:element name="Group" ma:index="30" nillable="true" ma:displayName="Group" ma:format="Dropdown" ma:internalName="Group">
      <xsd:simpleType>
        <xsd:restriction base="dms:Choice">
          <xsd:enumeration value="Army Logo"/>
          <xsd:enumeration value="Bi-Fold Brochure"/>
          <xsd:enumeration value="Bio"/>
          <xsd:enumeration value="Business Card"/>
          <xsd:enumeration value="Command Lineage"/>
          <xsd:enumeration value="Fact Sheet"/>
          <xsd:enumeration value="Large Poster"/>
          <xsd:enumeration value="Small Poster"/>
          <xsd:enumeration value="Specific Lineage"/>
          <xsd:enumeration value="PowerPoint"/>
          <xsd:enumeration value="Social Media"/>
          <xsd:enumeration value="Tri-Fold Brochure"/>
        </xsd:restriction>
      </xsd:simpleType>
    </xsd:element>
    <xsd:element name="DL_Link" ma:index="31" nillable="true" ma:displayName="Download" ma:format="Hyperlink" ma:internalName="DL_Link">
      <xsd:complexType>
        <xsd:complexContent>
          <xsd:extension base="dms:URL">
            <xsd:sequence>
              <xsd:element name="Url" type="dms:ValidUrl" minOccurs="0" nillable="true"/>
              <xsd:element name="Description" type="xsd:string" nillable="true"/>
            </xsd:sequence>
          </xsd:extension>
        </xsd:complexContent>
      </xsd:complexType>
    </xsd:element>
    <xsd:element name="FileType0" ma:index="33" nillable="true" ma:displayName="FileType" ma:format="Dropdown" ma:internalName="FileType0">
      <xsd:simpleType>
        <xsd:restriction base="dms:Choice">
          <xsd:enumeration value="docx"/>
          <xsd:enumeration value="eps"/>
          <xsd:enumeration value="indd"/>
          <xsd:enumeration value="pdf"/>
          <xsd:enumeration value="png"/>
          <xsd:enumeration value="pptx"/>
        </xsd:restriction>
      </xsd:simpleType>
    </xsd:element>
    <xsd:element name="SortOrder" ma:index="34" nillable="true" ma:displayName="SortOrder" ma:default="01 – Army Logo" ma:format="Dropdown" ma:internalName="SortOrder">
      <xsd:simpleType>
        <xsd:restriction base="dms:Choice">
          <xsd:enumeration value="01 – Army Logo"/>
          <xsd:enumeration value="02 – Command Lineage"/>
          <xsd:enumeration value="03 – Competency Lineage"/>
          <xsd:enumeration value="04 – PowerPoint (Briefing) Templates"/>
          <xsd:enumeration value="05 – Business Card Templates"/>
          <xsd:enumeration value="06 – Name Tent Templates"/>
          <xsd:enumeration value="07 – Social Media"/>
          <xsd:enumeration value="08 – VTC Signs"/>
          <xsd:enumeration value="09 – Poster Templates (Small – 11&quot;x17&quot;)"/>
          <xsd:enumeration value="10 – Poster Templates (Large – 24&quot;x36&quot;)"/>
          <xsd:enumeration value="11 – Fact Sheet Templates"/>
          <xsd:enumeration value="12 – Brochure Templates (Bi-Fold)"/>
          <xsd:enumeration value="13 – Brochure Templates (Tri-Fold)"/>
          <xsd:enumeration value="14 – Bio Templates"/>
          <xsd:enumeration value="15 - Exterior Signag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Group xmlns="8acc76ce-4927-4c10-947a-54b615abcc3a">PowerPoint</Group>
    <Display_x0020_Name xmlns="8acc76ce-4927-4c10-947a-54b615abcc3a">CCDC Data &amp; Analysis Center – PowerPoint (Briefing) – Standard Format</Display_x0020_Name>
    <ImageCreateDate xmlns="http://schemas.microsoft.com/sharepoint/v3" xsi:nil="true"/>
    <Organization xmlns="2c061caa-ac96-4ed1-b74a-abb1169dd94c">AMSAA</Organization>
    <Description xmlns="http://schemas.microsoft.com/sharepoint/v3" xsi:nil="true"/>
    <Desktop xmlns="8acc76ce-4927-4c10-947a-54b615abcc3a">Both</Desktop>
    <DL_Link xmlns="8acc76ce-4927-4c10-947a-54b615abcc3a">
      <Url>https://rdecom.apgea.army.mil/_layouts/download.aspx?SourceUrl=https://rdecom.apgea.army.mil/BP/BrandItems/PowerPoint_Template_ANL.pptx</Url>
      <Description>DOWNLOAD</Description>
    </DL_Link>
    <FileType0 xmlns="8acc76ce-4927-4c10-947a-54b615abcc3a">pptx</FileType0>
    <SortOrder xmlns="8acc76ce-4927-4c10-947a-54b615abcc3a">04 – PowerPoint (Briefing) Templates</SortOrder>
  </documentManagement>
</p:properties>
</file>

<file path=customXml/itemProps1.xml><?xml version="1.0" encoding="utf-8"?>
<ds:datastoreItem xmlns:ds="http://schemas.openxmlformats.org/officeDocument/2006/customXml" ds:itemID="{613FA5FF-2111-4E01-9BF6-3626FF06C57A}">
  <ds:schemaRefs>
    <ds:schemaRef ds:uri="http://schemas.microsoft.com/sharepoint/v3/contenttype/forms"/>
  </ds:schemaRefs>
</ds:datastoreItem>
</file>

<file path=customXml/itemProps2.xml><?xml version="1.0" encoding="utf-8"?>
<ds:datastoreItem xmlns:ds="http://schemas.openxmlformats.org/officeDocument/2006/customXml" ds:itemID="{01F6CC25-1A46-41F7-AF60-A73DE9E888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c061caa-ac96-4ed1-b74a-abb1169dd94c"/>
    <ds:schemaRef ds:uri="8acc76ce-4927-4c10-947a-54b615abc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FEFD74-9FBC-4157-8802-AFD8EC757C9F}">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8acc76ce-4927-4c10-947a-54b615abcc3a"/>
    <ds:schemaRef ds:uri="http://schemas.microsoft.com/office/2006/metadata/properties"/>
    <ds:schemaRef ds:uri="http://purl.org/dc/elements/1.1/"/>
    <ds:schemaRef ds:uri="http://schemas.microsoft.com/sharepoint/v3"/>
    <ds:schemaRef ds:uri="2c061caa-ac96-4ed1-b74a-abb1169dd94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2597</TotalTime>
  <Words>321</Words>
  <Application>Microsoft Office PowerPoint</Application>
  <PresentationFormat>On-screen Show (4:3)</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ＭＳ Ｐゴシック</vt:lpstr>
      <vt:lpstr>Arial</vt:lpstr>
      <vt:lpstr>Arial Bold</vt:lpstr>
      <vt:lpstr>1_UNCLASSIFIED//FOUO//DRAFT//PRE-DECISIONAL</vt:lpstr>
      <vt:lpstr>PowerPoint Presentation</vt:lpstr>
      <vt:lpstr>BacKGROUND</vt:lpstr>
      <vt:lpstr>CERT-Gen system</vt:lpstr>
      <vt:lpstr>ERB-GEN GUI</vt:lpstr>
      <vt:lpstr>CERTIFICATES OF PARTICIPATION</vt:lpstr>
      <vt:lpstr>CERTIFICATES OF PARTICIPATION</vt:lpstr>
      <vt:lpstr>CERTIFICATES OF PARTICIPATION</vt:lpstr>
      <vt:lpstr>CERTIFICATES OF PARTICIPATION</vt:lpstr>
      <vt:lpstr>Contact Information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Army</dc:title>
  <dc:subject>Active Army</dc:subject>
  <dc:creator>MWG</dc:creator>
  <cp:keywords/>
  <dc:description/>
  <cp:lastModifiedBy>xAdministrator</cp:lastModifiedBy>
  <cp:revision>216</cp:revision>
  <cp:lastPrinted>2018-04-12T16:00:29Z</cp:lastPrinted>
  <dcterms:created xsi:type="dcterms:W3CDTF">2016-09-22T11:21:33Z</dcterms:created>
  <dcterms:modified xsi:type="dcterms:W3CDTF">2021-10-11T01:27:09Z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0x01010200F177B2FE6EB01A4CB29C652E415E2656</vt:lpwstr>
  </property>
  <property fmtid="{D5CDD505-2E9C-101B-9397-08002B2CF9AE}" pid="4" name="WorkflowChangePath">
    <vt:lpwstr>fa62ed53-5d34-4242-83f6-2fedcb8fc24a,5;fa62ed53-5d34-4242-83f6-2fedcb8fc24a,7;fa62ed53-5d34-4242-83f6-2fedcb8fc24a,11;fa62ed53-5d34-4242-83f6-2fedcb8fc24a,13;fa62ed53-5d34-4242-83f6-2fedcb8fc24a,15;fa62ed53-5d34-4242-83f6-2fedcb8fc24a,2;fa62ed53-5d34-4242</vt:lpwstr>
  </property>
</Properties>
</file>