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7" r:id="rId6"/>
    <p:sldId id="298" r:id="rId7"/>
    <p:sldId id="299" r:id="rId8"/>
    <p:sldId id="300" r:id="rId9"/>
    <p:sldId id="301" r:id="rId10"/>
    <p:sldId id="302" r:id="rId11"/>
    <p:sldId id="28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DBDCD8"/>
    <a:srgbClr val="82786F"/>
    <a:srgbClr val="32362C"/>
    <a:srgbClr val="45473E"/>
    <a:srgbClr val="3B4324"/>
    <a:srgbClr val="D8D8D8"/>
    <a:srgbClr val="C9C9C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 autoAdjust="0"/>
    <p:restoredTop sz="94687"/>
  </p:normalViewPr>
  <p:slideViewPr>
    <p:cSldViewPr snapToGrid="0">
      <p:cViewPr varScale="1">
        <p:scale>
          <a:sx n="110" d="100"/>
          <a:sy n="110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3/31/2022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3/31/2022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93124" y="2414117"/>
            <a:ext cx="875928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U.S. ARMY </a:t>
            </a:r>
            <a:r>
              <a:rPr lang="en-US" sz="2800" b="1" dirty="0" smtClean="0">
                <a:solidFill>
                  <a:schemeClr val="bg1"/>
                </a:solidFill>
              </a:rPr>
              <a:t>COMBAT</a:t>
            </a:r>
            <a:r>
              <a:rPr lang="en-US" sz="2800" b="1" baseline="0" dirty="0" smtClean="0">
                <a:solidFill>
                  <a:schemeClr val="bg1"/>
                </a:solidFill>
              </a:rPr>
              <a:t> CAPABILITIES DEVELOPMENT COMMAND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ANALYSIS </a:t>
            </a:r>
            <a:r>
              <a:rPr lang="en-US" sz="2000" b="1" dirty="0" smtClean="0">
                <a:solidFill>
                  <a:schemeClr val="bg1"/>
                </a:solidFill>
              </a:rPr>
              <a:t>CENTER (DAC)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402483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4289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-4536"/>
            <a:ext cx="9144000" cy="6858000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7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-4536"/>
            <a:ext cx="9144000" cy="6858000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3" r:id="rId2"/>
    <p:sldLayoutId id="2147484225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Salvador Melendez, </a:t>
            </a:r>
            <a:r>
              <a:rPr dirty="0" smtClean="0"/>
              <a:t>Ph.D.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Computer Engineer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/>
              <a:t>DEVCOM DAC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dirty="0" smtClean="0"/>
              <a:t>28 Apr </a:t>
            </a:r>
            <a:r>
              <a:rPr dirty="0"/>
              <a:t>2020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2000" y="4341523"/>
            <a:ext cx="7740000" cy="450784"/>
          </a:xfrm>
        </p:spPr>
        <p:txBody>
          <a:bodyPr/>
          <a:lstStyle/>
          <a:p>
            <a:r>
              <a:rPr lang="en-US" dirty="0"/>
              <a:t>Emerging Results Brief (ERB)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42210" y="1368066"/>
            <a:ext cx="8094688" cy="47148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Identified Issue:</a:t>
            </a:r>
          </a:p>
          <a:p>
            <a:r>
              <a:rPr lang="en-US" b="0" dirty="0" smtClean="0"/>
              <a:t>When attending cyber assessments, the team lead must present the </a:t>
            </a:r>
            <a:r>
              <a:rPr lang="en-US" b="0" i="1" dirty="0" smtClean="0"/>
              <a:t>Emerging Results Brief</a:t>
            </a:r>
            <a:r>
              <a:rPr lang="en-US" b="0" dirty="0" smtClean="0"/>
              <a:t> (ERB) to the customers/stakeholders.</a:t>
            </a:r>
          </a:p>
          <a:p>
            <a:r>
              <a:rPr lang="en-US" b="0" dirty="0" smtClean="0"/>
              <a:t>This is usually done by creating a PowerPoint slide deck with all the findings gathered by the other cyber analysts throughout the week.</a:t>
            </a:r>
          </a:p>
          <a:p>
            <a:r>
              <a:rPr lang="en-US" b="0" dirty="0" smtClean="0"/>
              <a:t>Usually the team lead has to spend a good amount of time the day before the final presentation; putting slides together for every finding: 1) affected hosts, 2) posture, 3) issues, 4) mitigation strategies, and 5) screenshots as evidence.</a:t>
            </a:r>
          </a:p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r>
              <a:rPr lang="en-US" dirty="0" smtClean="0"/>
              <a:t>Proposed Solution:</a:t>
            </a:r>
            <a:endParaRPr lang="en-US" dirty="0"/>
          </a:p>
          <a:p>
            <a:r>
              <a:rPr lang="en-US" b="0" dirty="0" smtClean="0"/>
              <a:t>A Python Script with a Graphical User Interface (GUI) in the front end and some methods in the backend. This will save a lot of time and effort to the team lead preparing the ERB.</a:t>
            </a:r>
          </a:p>
        </p:txBody>
      </p:sp>
    </p:spTree>
    <p:extLst>
      <p:ext uri="{BB962C8B-B14F-4D97-AF65-F5344CB8AC3E}">
        <p14:creationId xmlns:p14="http://schemas.microsoft.com/office/powerpoint/2010/main" val="7981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ERB-Gen system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898" y="2847701"/>
            <a:ext cx="8098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u="sng" dirty="0" smtClean="0">
                <a:solidFill>
                  <a:schemeClr val="bg1"/>
                </a:solidFill>
              </a:rPr>
              <a:t>PROCESS:</a:t>
            </a:r>
          </a:p>
          <a:p>
            <a:pPr marL="457200" indent="-457200">
              <a:buAutoNum type="arabicParenR"/>
            </a:pPr>
            <a:r>
              <a:rPr lang="en-US" sz="1800" dirty="0" smtClean="0">
                <a:solidFill>
                  <a:schemeClr val="bg1"/>
                </a:solidFill>
              </a:rPr>
              <a:t>Data from Dradis or FRIC is exported into your “</a:t>
            </a:r>
            <a:r>
              <a:rPr lang="en-US" sz="1800" i="1" dirty="0" smtClean="0">
                <a:solidFill>
                  <a:schemeClr val="bg1"/>
                </a:solidFill>
              </a:rPr>
              <a:t>Desktop</a:t>
            </a:r>
            <a:r>
              <a:rPr lang="en-US" sz="1800" dirty="0" smtClean="0">
                <a:solidFill>
                  <a:schemeClr val="bg1"/>
                </a:solidFill>
              </a:rPr>
              <a:t>”</a:t>
            </a:r>
          </a:p>
          <a:p>
            <a:pPr marL="457200" indent="-457200">
              <a:buAutoNum type="arabicParenR"/>
            </a:pPr>
            <a:r>
              <a:rPr lang="en-US" sz="1800" dirty="0" smtClean="0">
                <a:solidFill>
                  <a:schemeClr val="bg1"/>
                </a:solidFill>
              </a:rPr>
              <a:t>Dradis or FRIC data is ingested into the Python Script</a:t>
            </a:r>
          </a:p>
          <a:p>
            <a:pPr marL="457200" indent="-457200">
              <a:buAutoNum type="arabicParenR"/>
            </a:pPr>
            <a:r>
              <a:rPr lang="en-US" sz="1800" dirty="0" smtClean="0">
                <a:solidFill>
                  <a:schemeClr val="bg1"/>
                </a:solidFill>
              </a:rPr>
              <a:t>Using the GUI, the team lead will be able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Input the team lead’s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Input the event’s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Select the Dradis zip file or the FRIC folder with the correct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Edit each of the findings (e.g. name, hosts, issues, posture, mitigation)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Re-arrange the findings in a different 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and/or delete any findings (if needed)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Select, re-arrange, delete the screenshots for each of the findings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 smtClean="0">
                <a:solidFill>
                  <a:schemeClr val="bg1"/>
                </a:solidFill>
              </a:rPr>
              <a:t>Produce a PowerPoint 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6739" y="1089946"/>
            <a:ext cx="8144197" cy="1512962"/>
            <a:chOff x="500284" y="1063819"/>
            <a:chExt cx="8144197" cy="1512962"/>
          </a:xfrm>
        </p:grpSpPr>
        <p:pic>
          <p:nvPicPr>
            <p:cNvPr id="10" name="Picture 2" descr="Baby, duckling, duck Free Icon of Babi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17" y="2028062"/>
              <a:ext cx="627107" cy="54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Python-logo | Hackad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720" y="1328013"/>
              <a:ext cx="777364" cy="777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Using Custom Animations and Transitions in PowerPoint ...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0" r="42892" b="5676"/>
            <a:stretch/>
          </p:blipFill>
          <p:spPr bwMode="auto">
            <a:xfrm>
              <a:off x="7351460" y="1375840"/>
              <a:ext cx="733669" cy="721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794961" y="1274677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+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3352" y="1274677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=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1718" y="2068438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FRIC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2755" y="2058697"/>
              <a:ext cx="2015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Python 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63" y="2058699"/>
              <a:ext cx="1760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PowerPoint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284" y="1063819"/>
              <a:ext cx="1409700" cy="6572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09984" y="1161598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Dradis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27859" y="1548999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or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1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297685"/>
            <a:ext cx="6686926" cy="40828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ERB-GEN GUI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406" y="809893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FF0000"/>
                </a:solidFill>
              </a:rPr>
              <a:t>Page #1</a:t>
            </a:r>
            <a:endParaRPr lang="en-US" i="1" u="sng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62743" y="3126378"/>
            <a:ext cx="3875314" cy="828671"/>
            <a:chOff x="1389841" y="3126378"/>
            <a:chExt cx="2825108" cy="853440"/>
          </a:xfrm>
        </p:grpSpPr>
        <p:sp>
          <p:nvSpPr>
            <p:cNvPr id="11" name="TextBox 10"/>
            <p:cNvSpPr txBox="1"/>
            <p:nvPr/>
          </p:nvSpPr>
          <p:spPr>
            <a:xfrm>
              <a:off x="1389841" y="3400770"/>
              <a:ext cx="356188" cy="439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37211" y="3126378"/>
              <a:ext cx="2577738" cy="853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80163" y="3955049"/>
            <a:ext cx="3988523" cy="1209134"/>
            <a:chOff x="1367291" y="4075615"/>
            <a:chExt cx="2847658" cy="896983"/>
          </a:xfrm>
        </p:grpSpPr>
        <p:sp>
          <p:nvSpPr>
            <p:cNvPr id="14" name="TextBox 13"/>
            <p:cNvSpPr txBox="1"/>
            <p:nvPr/>
          </p:nvSpPr>
          <p:spPr>
            <a:xfrm>
              <a:off x="1367291" y="4318814"/>
              <a:ext cx="267538" cy="357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37211" y="4075615"/>
              <a:ext cx="2577738" cy="896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68683" y="3139439"/>
            <a:ext cx="2352933" cy="2024744"/>
            <a:chOff x="4332518" y="3139439"/>
            <a:chExt cx="3270281" cy="2024744"/>
          </a:xfrm>
        </p:grpSpPr>
        <p:sp>
          <p:nvSpPr>
            <p:cNvPr id="17" name="Rectangle 16"/>
            <p:cNvSpPr/>
            <p:nvPr/>
          </p:nvSpPr>
          <p:spPr>
            <a:xfrm>
              <a:off x="4332518" y="3139439"/>
              <a:ext cx="2773676" cy="2024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2293" y="3805711"/>
              <a:ext cx="4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4300" y="5477694"/>
            <a:ext cx="8823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 – Team Lead’s Information: name, title, organization, office symbol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2 – Event’s Information: name, start/end dates, type, slides background, classification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3 – Dradis/FRIC Data: available files/folders with exported Dradis/FRIC data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ERB-GEN GUI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86" y="1278445"/>
            <a:ext cx="6632601" cy="40458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23406" y="809893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FF0000"/>
                </a:solidFill>
              </a:rPr>
              <a:t>Page #2</a:t>
            </a:r>
            <a:endParaRPr lang="en-US" i="1" u="sng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6406" y="1418935"/>
            <a:ext cx="2084148" cy="1071715"/>
            <a:chOff x="1637211" y="3126378"/>
            <a:chExt cx="2577738" cy="853440"/>
          </a:xfrm>
        </p:grpSpPr>
        <p:sp>
          <p:nvSpPr>
            <p:cNvPr id="23" name="TextBox 22"/>
            <p:cNvSpPr txBox="1"/>
            <p:nvPr/>
          </p:nvSpPr>
          <p:spPr>
            <a:xfrm>
              <a:off x="2900880" y="3470119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37211" y="3126378"/>
              <a:ext cx="2577738" cy="853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30374" y="2516775"/>
            <a:ext cx="2383682" cy="2647408"/>
            <a:chOff x="1637211" y="4075615"/>
            <a:chExt cx="2577738" cy="896983"/>
          </a:xfrm>
        </p:grpSpPr>
        <p:sp>
          <p:nvSpPr>
            <p:cNvPr id="26" name="TextBox 25"/>
            <p:cNvSpPr txBox="1"/>
            <p:nvPr/>
          </p:nvSpPr>
          <p:spPr>
            <a:xfrm>
              <a:off x="2821154" y="4475509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37211" y="4075615"/>
              <a:ext cx="2577738" cy="896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35388" y="1619794"/>
            <a:ext cx="392747" cy="821950"/>
            <a:chOff x="4332518" y="3139439"/>
            <a:chExt cx="3853660" cy="2024744"/>
          </a:xfrm>
        </p:grpSpPr>
        <p:sp>
          <p:nvSpPr>
            <p:cNvPr id="29" name="Rectangle 28"/>
            <p:cNvSpPr/>
            <p:nvPr/>
          </p:nvSpPr>
          <p:spPr>
            <a:xfrm>
              <a:off x="4332518" y="3139439"/>
              <a:ext cx="2095229" cy="2024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64344" y="3524637"/>
              <a:ext cx="2421834" cy="1137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558" y="5399313"/>
            <a:ext cx="3666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 – Findings List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2 – Finding’s Fields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3 – “Add/Up/Down/Delete” buttons to re-arrange the findings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4 – Screenshots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729656" y="1850591"/>
            <a:ext cx="451669" cy="892559"/>
            <a:chOff x="4332518" y="3139439"/>
            <a:chExt cx="6055415" cy="2024744"/>
          </a:xfrm>
        </p:grpSpPr>
        <p:sp>
          <p:nvSpPr>
            <p:cNvPr id="33" name="Rectangle 32"/>
            <p:cNvSpPr/>
            <p:nvPr/>
          </p:nvSpPr>
          <p:spPr>
            <a:xfrm>
              <a:off x="4332518" y="3139439"/>
              <a:ext cx="3280726" cy="2024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05572" y="3646948"/>
              <a:ext cx="3182361" cy="872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76184" y="1406423"/>
            <a:ext cx="2836051" cy="1754778"/>
            <a:chOff x="1637211" y="4075615"/>
            <a:chExt cx="2577738" cy="896983"/>
          </a:xfrm>
        </p:grpSpPr>
        <p:sp>
          <p:nvSpPr>
            <p:cNvPr id="36" name="TextBox 35"/>
            <p:cNvSpPr txBox="1"/>
            <p:nvPr/>
          </p:nvSpPr>
          <p:spPr>
            <a:xfrm>
              <a:off x="2559757" y="4268719"/>
              <a:ext cx="323746" cy="235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37211" y="4075615"/>
              <a:ext cx="2577738" cy="896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1271" y="3161210"/>
            <a:ext cx="3187162" cy="2002963"/>
            <a:chOff x="1637211" y="4075615"/>
            <a:chExt cx="2577738" cy="896983"/>
          </a:xfrm>
        </p:grpSpPr>
        <p:sp>
          <p:nvSpPr>
            <p:cNvPr id="39" name="TextBox 38"/>
            <p:cNvSpPr txBox="1"/>
            <p:nvPr/>
          </p:nvSpPr>
          <p:spPr>
            <a:xfrm>
              <a:off x="3257871" y="4308794"/>
              <a:ext cx="282414" cy="212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37211" y="4075615"/>
              <a:ext cx="2577738" cy="896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78839" y="1519299"/>
            <a:ext cx="500754" cy="439734"/>
            <a:chOff x="4332518" y="3139439"/>
            <a:chExt cx="2773676" cy="3103016"/>
          </a:xfrm>
        </p:grpSpPr>
        <p:sp>
          <p:nvSpPr>
            <p:cNvPr id="42" name="Rectangle 41"/>
            <p:cNvSpPr/>
            <p:nvPr/>
          </p:nvSpPr>
          <p:spPr>
            <a:xfrm>
              <a:off x="4332518" y="3139439"/>
              <a:ext cx="2773676" cy="2024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47501" y="4708941"/>
              <a:ext cx="1542694" cy="1533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41981" y="4149469"/>
            <a:ext cx="725009" cy="953754"/>
            <a:chOff x="4332514" y="734423"/>
            <a:chExt cx="3140101" cy="6084473"/>
          </a:xfrm>
        </p:grpSpPr>
        <p:sp>
          <p:nvSpPr>
            <p:cNvPr id="45" name="Rectangle 44"/>
            <p:cNvSpPr/>
            <p:nvPr/>
          </p:nvSpPr>
          <p:spPr>
            <a:xfrm>
              <a:off x="4332514" y="3139442"/>
              <a:ext cx="3140101" cy="36794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86672" y="734423"/>
              <a:ext cx="1542693" cy="2740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393611" y="5394956"/>
            <a:ext cx="3984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 – Screenshot Preview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6 – “Add/Up/Down/Delete” buttons to re-arrange the screenshots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7 – “PPTX” button to create the PowerPoint File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8 – “Quit” / “Go Back” buttons</a:t>
            </a:r>
          </a:p>
        </p:txBody>
      </p:sp>
    </p:spTree>
    <p:extLst>
      <p:ext uri="{BB962C8B-B14F-4D97-AF65-F5344CB8AC3E}">
        <p14:creationId xmlns:p14="http://schemas.microsoft.com/office/powerpoint/2010/main" val="20620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SLIDE DECK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1686" y="238986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Cover Page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7010" y="239755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Scope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1066" y="2397554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System Under Test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7574" y="3864069"/>
            <a:ext cx="127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rgbClr val="FF0000"/>
                </a:solidFill>
              </a:rPr>
              <a:t>PenTest</a:t>
            </a:r>
            <a:r>
              <a:rPr lang="en-US" sz="1050" b="1" dirty="0" smtClean="0">
                <a:solidFill>
                  <a:srgbClr val="FF0000"/>
                </a:solidFill>
              </a:rPr>
              <a:t> Process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7808" y="3864069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Postures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717" y="3864069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Table of Findings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819" y="5415201"/>
            <a:ext cx="1388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Finding’s Info</a:t>
            </a:r>
          </a:p>
          <a:p>
            <a:r>
              <a:rPr lang="en-US" sz="1050" b="1" dirty="0" smtClean="0">
                <a:solidFill>
                  <a:srgbClr val="FF0000"/>
                </a:solidFill>
              </a:rPr>
              <a:t>(Hots, Issues, Posture, Mitigation)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5442" y="5430100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Screenshots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5784" y="5449849"/>
            <a:ext cx="15392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Overall Observations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6" y="1203131"/>
            <a:ext cx="1640280" cy="12337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70" y="1203131"/>
            <a:ext cx="1642354" cy="12337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182" y="1211144"/>
            <a:ext cx="1625521" cy="12257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44185" y="2401906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Agenda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35" y="1203132"/>
            <a:ext cx="1616693" cy="12159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164" y="2659635"/>
            <a:ext cx="1638692" cy="12329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90870" y="3868422"/>
            <a:ext cx="1372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Completion Status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247" y="2640708"/>
            <a:ext cx="1628572" cy="12233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7090" y="2637931"/>
            <a:ext cx="1606040" cy="12079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3345" y="2651470"/>
            <a:ext cx="1592060" cy="119442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125" y="4219012"/>
            <a:ext cx="1589547" cy="11944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6135" y="4219012"/>
            <a:ext cx="1588039" cy="119442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137" y="4219011"/>
            <a:ext cx="1588039" cy="11944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497019" y="5445491"/>
            <a:ext cx="16021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Post Assessment Reporting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8066" y="4219011"/>
            <a:ext cx="1591056" cy="119442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47594" y="5458551"/>
            <a:ext cx="1465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Contact Information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5908" y="4219010"/>
            <a:ext cx="1592060" cy="11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8939" y="1114691"/>
            <a:ext cx="77593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>
                <a:solidFill>
                  <a:schemeClr val="bg1"/>
                </a:solidFill>
              </a:rPr>
              <a:t>INSTRUCTIONS ON HOW TO USE THE ERB GENERATOR:</a:t>
            </a:r>
          </a:p>
          <a:p>
            <a:endParaRPr lang="en-US" sz="1600" b="1" i="1" u="sng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1600" dirty="0" smtClean="0">
                <a:solidFill>
                  <a:schemeClr val="bg1"/>
                </a:solidFill>
              </a:rPr>
              <a:t>Unzip </a:t>
            </a:r>
            <a:r>
              <a:rPr lang="en-US" sz="1600" dirty="0">
                <a:solidFill>
                  <a:schemeClr val="bg1"/>
                </a:solidFill>
              </a:rPr>
              <a:t>the file "</a:t>
            </a:r>
            <a:r>
              <a:rPr lang="en-US" sz="1600" dirty="0" smtClean="0">
                <a:solidFill>
                  <a:schemeClr val="bg1"/>
                </a:solidFill>
              </a:rPr>
              <a:t>erb-gen_v3.3.zip</a:t>
            </a:r>
            <a:r>
              <a:rPr lang="en-US" sz="1600" dirty="0">
                <a:solidFill>
                  <a:schemeClr val="bg1"/>
                </a:solidFill>
              </a:rPr>
              <a:t>" into your "Desktop".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You </a:t>
            </a:r>
            <a:r>
              <a:rPr lang="en-US" sz="1600" dirty="0">
                <a:solidFill>
                  <a:schemeClr val="bg1"/>
                </a:solidFill>
              </a:rPr>
              <a:t>should have a folder named "</a:t>
            </a:r>
            <a:r>
              <a:rPr lang="en-US" sz="1600" dirty="0" err="1">
                <a:solidFill>
                  <a:schemeClr val="bg1"/>
                </a:solidFill>
              </a:rPr>
              <a:t>erb</a:t>
            </a:r>
            <a:r>
              <a:rPr lang="en-US" sz="1600" dirty="0">
                <a:solidFill>
                  <a:schemeClr val="bg1"/>
                </a:solidFill>
              </a:rPr>
              <a:t>-gen" with several files.</a:t>
            </a:r>
          </a:p>
          <a:p>
            <a:pPr marL="457200" indent="-457200">
              <a:buFontTx/>
              <a:buAutoNum type="arabicParenR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1600" dirty="0" smtClean="0">
                <a:solidFill>
                  <a:schemeClr val="bg1"/>
                </a:solidFill>
              </a:rPr>
              <a:t>Export </a:t>
            </a:r>
            <a:r>
              <a:rPr lang="en-US" sz="1600" dirty="0">
                <a:solidFill>
                  <a:schemeClr val="bg1"/>
                </a:solidFill>
              </a:rPr>
              <a:t>your </a:t>
            </a:r>
            <a:r>
              <a:rPr lang="en-US" sz="1600" dirty="0" err="1">
                <a:solidFill>
                  <a:schemeClr val="bg1"/>
                </a:solidFill>
              </a:rPr>
              <a:t>Dradis</a:t>
            </a:r>
            <a:r>
              <a:rPr lang="en-US" sz="1600" dirty="0">
                <a:solidFill>
                  <a:schemeClr val="bg1"/>
                </a:solidFill>
              </a:rPr>
              <a:t> findings into your "Desktop".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It </a:t>
            </a:r>
            <a:r>
              <a:rPr lang="en-US" sz="1600" dirty="0">
                <a:solidFill>
                  <a:schemeClr val="bg1"/>
                </a:solidFill>
              </a:rPr>
              <a:t>should be a zip file called "</a:t>
            </a:r>
            <a:r>
              <a:rPr lang="en-US" sz="1600" dirty="0" err="1">
                <a:solidFill>
                  <a:schemeClr val="bg1"/>
                </a:solidFill>
              </a:rPr>
              <a:t>dradis</a:t>
            </a:r>
            <a:r>
              <a:rPr lang="en-US" sz="1600" dirty="0">
                <a:solidFill>
                  <a:schemeClr val="bg1"/>
                </a:solidFill>
              </a:rPr>
              <a:t>-export</a:t>
            </a:r>
            <a:r>
              <a:rPr lang="en-US" sz="1600" dirty="0" smtClean="0">
                <a:solidFill>
                  <a:schemeClr val="bg1"/>
                </a:solidFill>
              </a:rPr>
              <a:t>".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Do </a:t>
            </a:r>
            <a:r>
              <a:rPr lang="en-US" sz="1600" dirty="0">
                <a:solidFill>
                  <a:schemeClr val="bg1"/>
                </a:solidFill>
              </a:rPr>
              <a:t>NOT rename it and do NOT unzip it.</a:t>
            </a:r>
          </a:p>
          <a:p>
            <a:pPr marL="457200" indent="-457200">
              <a:buFontTx/>
              <a:buAutoNum type="arabicParenR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en-US" sz="1600" dirty="0" smtClean="0">
                <a:solidFill>
                  <a:schemeClr val="bg1"/>
                </a:solidFill>
              </a:rPr>
              <a:t>Open </a:t>
            </a:r>
            <a:r>
              <a:rPr lang="en-US" sz="1600" dirty="0">
                <a:solidFill>
                  <a:schemeClr val="bg1"/>
                </a:solidFill>
              </a:rPr>
              <a:t>a Terminal window and navigate to the "</a:t>
            </a:r>
            <a:r>
              <a:rPr lang="en-US" sz="1600" dirty="0" err="1">
                <a:solidFill>
                  <a:schemeClr val="bg1"/>
                </a:solidFill>
              </a:rPr>
              <a:t>erb</a:t>
            </a:r>
            <a:r>
              <a:rPr lang="en-US" sz="1600" dirty="0">
                <a:solidFill>
                  <a:schemeClr val="bg1"/>
                </a:solidFill>
              </a:rPr>
              <a:t>-gen" </a:t>
            </a:r>
            <a:r>
              <a:rPr lang="en-US" sz="1600" dirty="0" smtClean="0">
                <a:solidFill>
                  <a:schemeClr val="bg1"/>
                </a:solidFill>
              </a:rPr>
              <a:t>folder: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      cd 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root/Desktop/</a:t>
            </a:r>
            <a:r>
              <a:rPr lang="en-US" sz="1600" dirty="0" err="1" smtClean="0">
                <a:solidFill>
                  <a:schemeClr val="bg1"/>
                </a:solidFill>
              </a:rPr>
              <a:t>erb</a:t>
            </a:r>
            <a:r>
              <a:rPr lang="en-US" sz="1600" dirty="0" smtClean="0">
                <a:solidFill>
                  <a:schemeClr val="bg1"/>
                </a:solidFill>
              </a:rPr>
              <a:t>-gen</a:t>
            </a: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1600" dirty="0" smtClean="0">
                <a:solidFill>
                  <a:schemeClr val="bg1"/>
                </a:solidFill>
              </a:rPr>
              <a:t>Run </a:t>
            </a:r>
            <a:r>
              <a:rPr lang="en-US" sz="1600" dirty="0">
                <a:solidFill>
                  <a:schemeClr val="bg1"/>
                </a:solidFill>
              </a:rPr>
              <a:t>the tool with this command --&gt; python3 erb-gen.py</a:t>
            </a:r>
          </a:p>
          <a:p>
            <a:pPr marL="457200" indent="-457200">
              <a:buFontTx/>
              <a:buAutoNum type="arabicParenR" startAt="4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 startAt="4"/>
            </a:pPr>
            <a:r>
              <a:rPr lang="en-US" sz="1600" dirty="0" smtClean="0">
                <a:solidFill>
                  <a:schemeClr val="bg1"/>
                </a:solidFill>
              </a:rPr>
              <a:t>Use </a:t>
            </a:r>
            <a:r>
              <a:rPr lang="en-US" sz="1600" dirty="0">
                <a:solidFill>
                  <a:schemeClr val="bg1"/>
                </a:solidFill>
              </a:rPr>
              <a:t>the GUI to generate your PPTX file; it should be self-explanatory.</a:t>
            </a:r>
          </a:p>
          <a:p>
            <a:pPr marL="457200" indent="-457200">
              <a:buFontTx/>
              <a:buAutoNum type="arabicParenR" startAt="4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 startAt="4"/>
            </a:pPr>
            <a:r>
              <a:rPr lang="en-US" sz="1600" dirty="0" smtClean="0">
                <a:solidFill>
                  <a:schemeClr val="bg1"/>
                </a:solidFill>
              </a:rPr>
              <a:t>When </a:t>
            </a:r>
            <a:r>
              <a:rPr lang="en-US" sz="1600" dirty="0">
                <a:solidFill>
                  <a:schemeClr val="bg1"/>
                </a:solidFill>
              </a:rPr>
              <a:t>you hit the "PPTX" button, you should have your ERB in your "Desktop".</a:t>
            </a:r>
          </a:p>
          <a:p>
            <a:pPr marL="457200" indent="-457200">
              <a:buFontTx/>
              <a:buAutoNum type="arabicParenR" startAt="4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 startAt="4"/>
            </a:pPr>
            <a:r>
              <a:rPr lang="en-US" sz="1600" dirty="0">
                <a:solidFill>
                  <a:schemeClr val="bg1"/>
                </a:solidFill>
              </a:rPr>
              <a:t>Open the Windows VM and use </a:t>
            </a:r>
            <a:r>
              <a:rPr lang="en-US" sz="1600" dirty="0" smtClean="0">
                <a:solidFill>
                  <a:schemeClr val="bg1"/>
                </a:solidFill>
              </a:rPr>
              <a:t>Microsoft </a:t>
            </a:r>
            <a:r>
              <a:rPr lang="en-US" sz="1600" dirty="0">
                <a:solidFill>
                  <a:schemeClr val="bg1"/>
                </a:solidFill>
              </a:rPr>
              <a:t>Office PowerPoint to open the ERB file (recommended).</a:t>
            </a:r>
          </a:p>
          <a:p>
            <a:pPr marL="457200" indent="-457200">
              <a:buFontTx/>
              <a:buAutoNum type="arabicParenR" startAt="4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 startAt="4"/>
            </a:pPr>
            <a:r>
              <a:rPr lang="en-US" sz="1600" dirty="0" smtClean="0">
                <a:solidFill>
                  <a:schemeClr val="bg1"/>
                </a:solidFill>
              </a:rPr>
              <a:t>Complete </a:t>
            </a:r>
            <a:r>
              <a:rPr lang="en-US" sz="1600" dirty="0">
                <a:solidFill>
                  <a:schemeClr val="bg1"/>
                </a:solidFill>
              </a:rPr>
              <a:t>the slides that are specific to your event.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Contact </a:t>
            </a:r>
            <a:r>
              <a:rPr dirty="0"/>
              <a:t>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069" y="4955193"/>
            <a:ext cx="6755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dirty="0"/>
              <a:t>Salvador </a:t>
            </a:r>
            <a:r>
              <a:rPr dirty="0" smtClean="0"/>
              <a:t>Melendez</a:t>
            </a:r>
            <a:r>
              <a:rPr lang="en-US" dirty="0" smtClean="0"/>
              <a:t>, Ph.D.</a:t>
            </a:r>
            <a:endParaRPr dirty="0"/>
          </a:p>
          <a:p>
            <a:pPr algn="ctr">
              <a:defRPr sz="2000" b="0">
                <a:solidFill>
                  <a:srgbClr val="FFFFFF"/>
                </a:solidFill>
              </a:defRPr>
            </a:pPr>
            <a:r>
              <a:rPr lang="en-US" dirty="0" smtClean="0"/>
              <a:t>UNCLASSIFIED email: salvador.melendez3</a:t>
            </a:r>
            <a:r>
              <a:rPr dirty="0" smtClean="0"/>
              <a:t>.civ@</a:t>
            </a:r>
            <a:r>
              <a:rPr lang="en-US" dirty="0" smtClean="0"/>
              <a:t>army</a:t>
            </a:r>
            <a:r>
              <a:rPr dirty="0" smtClean="0"/>
              <a:t>.mil</a:t>
            </a:r>
          </a:p>
        </p:txBody>
      </p:sp>
      <p:pic>
        <p:nvPicPr>
          <p:cNvPr id="7198" name="Picture 30" descr="Questions clipart question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60" y="861608"/>
            <a:ext cx="3580242" cy="39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ce1e25e9a4f35bc9dc0bfb2698383983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831e777c913a2f21981a025c19c75816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Data &amp; Analysis Center – PowerPoint (Briefing) – Standard Format</Display_x0020_Name>
    <ImageCreateDate xmlns="http://schemas.microsoft.com/sharepoint/v3" xsi:nil="true"/>
    <Organization xmlns="2c061caa-ac96-4ed1-b74a-abb1169dd94c">AMSAA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https://rdecom.apgea.army.mil/_layouts/download.aspx?SourceUrl=https://rdecom.apgea.army.mil/BP/BrandItems/PowerPoint_Template_ANL.pptx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6CC25-1A46-41F7-AF60-A73DE9E88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8acc76ce-4927-4c10-947a-54b615abcc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620</Words>
  <Application>Microsoft Office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Arial Bold</vt:lpstr>
      <vt:lpstr>1_UNCLASSIFIED//FOUO//DRAFT//PRE-DECISIONAL</vt:lpstr>
      <vt:lpstr>PowerPoint Presentation</vt:lpstr>
      <vt:lpstr>BacKGROUND</vt:lpstr>
      <vt:lpstr>ERB-Gen system</vt:lpstr>
      <vt:lpstr>ERB-GEN GUI</vt:lpstr>
      <vt:lpstr>ERB-GEN GUI</vt:lpstr>
      <vt:lpstr>POWERPOINT SLIDE DECK</vt:lpstr>
      <vt:lpstr>TUTORIAL</vt:lpstr>
      <vt:lpstr>Contact Information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Army</dc:title>
  <dc:subject>Active Army</dc:subject>
  <dc:creator>MWG</dc:creator>
  <cp:keywords/>
  <dc:description/>
  <cp:lastModifiedBy>xAdministrator</cp:lastModifiedBy>
  <cp:revision>214</cp:revision>
  <cp:lastPrinted>2018-04-12T16:00:29Z</cp:lastPrinted>
  <dcterms:created xsi:type="dcterms:W3CDTF">2016-09-22T11:21:33Z</dcterms:created>
  <dcterms:modified xsi:type="dcterms:W3CDTF">2022-03-31T06:07:45Z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fa62ed53-5d34-4242-83f6-2fedcb8fc24a,5;fa62ed53-5d34-4242-83f6-2fedcb8fc24a,7;fa62ed53-5d34-4242-83f6-2fedcb8fc24a,11;fa62ed53-5d34-4242-83f6-2fedcb8fc24a,13;fa62ed53-5d34-4242-83f6-2fedcb8fc24a,15;fa62ed53-5d34-4242-83f6-2fedcb8fc24a,2;fa62ed53-5d34-4242</vt:lpwstr>
  </property>
</Properties>
</file>