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7" r:id="rId4"/>
  </p:sldMasterIdLst>
  <p:notesMasterIdLst>
    <p:notesMasterId r:id="rId5"/>
  </p:notesMasterIdLst>
  <p:handoutMasterIdLst>
    <p:handoutMasterId r:id="rId6"/>
  </p:handout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12D"/>
    <a:srgbClr val="FFDA3D"/>
    <a:srgbClr val="FFCC00"/>
    <a:srgbClr val="898989"/>
    <a:srgbClr val="DBDCD8"/>
    <a:srgbClr val="82786F"/>
    <a:srgbClr val="32362C"/>
    <a:srgbClr val="45473E"/>
    <a:srgbClr val="3B4324"/>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1" autoAdjust="0"/>
    <p:restoredTop sz="94687"/>
  </p:normalViewPr>
  <p:slideViewPr>
    <p:cSldViewPr snapToGrid="0">
      <p:cViewPr varScale="1">
        <p:scale>
          <a:sx n="116" d="100"/>
          <a:sy n="116" d="100"/>
        </p:scale>
        <p:origin x="1728" y="108"/>
      </p:cViewPr>
      <p:guideLst/>
    </p:cSldViewPr>
  </p:slideViewPr>
  <p:notesTextViewPr>
    <p:cViewPr>
      <p:scale>
        <a:sx n="1" d="1"/>
        <a:sy n="1" d="1"/>
      </p:scale>
      <p:origin x="0" y="0"/>
    </p:cViewPr>
  </p:notesTextViewPr>
  <p:notesViewPr>
    <p:cSldViewPr snapToGrid="0">
      <p:cViewPr varScale="1">
        <p:scale>
          <a:sx n="87" d="100"/>
          <a:sy n="87"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3177" tIns="46589" rIns="93177" bIns="46589" rtlCol="0"/>
          <a:lstStyle>
            <a:lvl1pPr algn="l">
              <a:defRPr sz="1200">
                <a:ea typeface="+mn-ea"/>
                <a:cs typeface="+mn-cs"/>
              </a:defRPr>
            </a:lvl1pPr>
          </a:lstStyle>
          <a:p>
            <a:pPr>
              <a:defRPr/>
            </a:pPr>
            <a:endParaRPr lang="en-US"/>
          </a:p>
        </p:txBody>
      </p:sp>
      <p:sp>
        <p:nvSpPr>
          <p:cNvPr id="3" name="Date Placeholder 2"/>
          <p:cNvSpPr>
            <a:spLocks noGrp="1"/>
          </p:cNvSpPr>
          <p:nvPr>
            <p:ph type="dt" sz="quarter" idx="1"/>
          </p:nvPr>
        </p:nvSpPr>
        <p:spPr>
          <a:xfrm>
            <a:off x="3970340"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BD16C31D-1C22-F84A-A7B5-6952EF1AE403}" type="datetimeFigureOut">
              <a:rPr lang="en-US" altLang="en-US"/>
              <a:pPr/>
              <a:t>10/14/2021</a:t>
            </a:fld>
            <a:endParaRPr lang="en-US" altLang="en-US"/>
          </a:p>
        </p:txBody>
      </p:sp>
      <p:sp>
        <p:nvSpPr>
          <p:cNvPr id="4" name="Footer Placeholder 3"/>
          <p:cNvSpPr>
            <a:spLocks noGrp="1"/>
          </p:cNvSpPr>
          <p:nvPr>
            <p:ph type="ftr" sz="quarter" idx="2"/>
          </p:nvPr>
        </p:nvSpPr>
        <p:spPr>
          <a:xfrm>
            <a:off x="2" y="8829675"/>
            <a:ext cx="3038475" cy="465138"/>
          </a:xfrm>
          <a:prstGeom prst="rect">
            <a:avLst/>
          </a:prstGeom>
        </p:spPr>
        <p:txBody>
          <a:bodyPr vert="horz" lIns="93177" tIns="46589" rIns="93177" bIns="46589" rtlCol="0" anchor="b"/>
          <a:lstStyle>
            <a:lvl1pPr algn="l">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3970340"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E19AB6B5-BF0B-064C-A88E-36E4B2A82555}" type="slidenum">
              <a:rPr lang="en-US" altLang="en-US"/>
              <a:pPr/>
              <a:t>‹#›</a:t>
            </a:fld>
            <a:endParaRPr lang="en-US" altLang="en-US"/>
          </a:p>
        </p:txBody>
      </p:sp>
    </p:spTree>
    <p:extLst>
      <p:ext uri="{BB962C8B-B14F-4D97-AF65-F5344CB8AC3E}">
        <p14:creationId xmlns:p14="http://schemas.microsoft.com/office/powerpoint/2010/main" val="10331585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3177" tIns="46589" rIns="93177" bIns="46589"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970340"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A438D594-1B45-0D47-8F23-AED13F1D19BA}" type="datetimeFigureOut">
              <a:rPr lang="en-US" altLang="en-US"/>
              <a:pPr/>
              <a:t>10/14/2021</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8"/>
            <a:ext cx="5607050" cy="4183063"/>
          </a:xfrm>
          <a:prstGeom prst="rect">
            <a:avLst/>
          </a:prstGeom>
        </p:spPr>
        <p:txBody>
          <a:bodyPr vert="horz" lIns="93177" tIns="46589" rIns="93177" bIns="46589"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2" y="8829675"/>
            <a:ext cx="3038475" cy="465138"/>
          </a:xfrm>
          <a:prstGeom prst="rect">
            <a:avLst/>
          </a:prstGeom>
        </p:spPr>
        <p:txBody>
          <a:bodyPr vert="horz" lIns="93177" tIns="46589" rIns="93177" bIns="46589"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40"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9C2944A4-BE83-F140-9F51-6CC3B6D54F49}" type="slidenum">
              <a:rPr lang="en-US" altLang="en-US"/>
              <a:pPr/>
              <a:t>‹#›</a:t>
            </a:fld>
            <a:endParaRPr lang="en-US" altLang="en-US"/>
          </a:p>
        </p:txBody>
      </p:sp>
    </p:spTree>
    <p:extLst>
      <p:ext uri="{BB962C8B-B14F-4D97-AF65-F5344CB8AC3E}">
        <p14:creationId xmlns:p14="http://schemas.microsoft.com/office/powerpoint/2010/main" val="214230641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White Cover Slide">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3048"/>
            <a:ext cx="9144000" cy="6851904"/>
          </a:xfrm>
          <a:prstGeom prst="rect">
            <a:avLst/>
          </a:prstGeom>
        </p:spPr>
      </p:pic>
      <p:sp>
        <p:nvSpPr>
          <p:cNvPr id="23" name="Text Placeholder 7"/>
          <p:cNvSpPr>
            <a:spLocks noGrp="1"/>
          </p:cNvSpPr>
          <p:nvPr>
            <p:ph type="body" sz="quarter" idx="22" hasCustomPrompt="1"/>
          </p:nvPr>
        </p:nvSpPr>
        <p:spPr>
          <a:xfrm>
            <a:off x="91439" y="4676465"/>
            <a:ext cx="8961120" cy="450784"/>
          </a:xfrm>
          <a:prstGeom prst="rect">
            <a:avLst/>
          </a:prstGeom>
          <a:noFill/>
          <a:ln w="9525">
            <a:noFill/>
            <a:miter lim="800000"/>
            <a:headEnd/>
            <a:tailEnd/>
          </a:ln>
        </p:spPr>
        <p:txBody>
          <a:bodyPr anchor="ctr"/>
          <a:lstStyle>
            <a:lvl1pPr algn="ctr">
              <a:lnSpc>
                <a:spcPts val="2000"/>
              </a:lnSpc>
              <a:defRPr lang="en-US" sz="2000" b="1"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lvl="0" algn="ctr"/>
            <a:r>
              <a:rPr lang="en-US" sz="2000" b="1" dirty="0" smtClean="0"/>
              <a:t>Emerging Results Brief (ERB)</a:t>
            </a:r>
            <a:endParaRPr lang="en-US" sz="2000" b="1" dirty="0"/>
          </a:p>
        </p:txBody>
      </p:sp>
      <p:sp>
        <p:nvSpPr>
          <p:cNvPr id="13" name="Text Placeholder 7"/>
          <p:cNvSpPr>
            <a:spLocks noGrp="1"/>
          </p:cNvSpPr>
          <p:nvPr>
            <p:ph type="body" sz="quarter" idx="13" hasCustomPrompt="1"/>
          </p:nvPr>
        </p:nvSpPr>
        <p:spPr>
          <a:xfrm>
            <a:off x="306338" y="5376077"/>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Name of Presenter</a:t>
            </a:r>
          </a:p>
        </p:txBody>
      </p:sp>
      <p:sp>
        <p:nvSpPr>
          <p:cNvPr id="14" name="Text Placeholder 7"/>
          <p:cNvSpPr>
            <a:spLocks noGrp="1"/>
          </p:cNvSpPr>
          <p:nvPr>
            <p:ph type="body" sz="quarter" idx="14" hasCustomPrompt="1"/>
          </p:nvPr>
        </p:nvSpPr>
        <p:spPr>
          <a:xfrm>
            <a:off x="306338" y="5671676"/>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Rank/Title of Presenter</a:t>
            </a:r>
          </a:p>
        </p:txBody>
      </p:sp>
      <p:sp>
        <p:nvSpPr>
          <p:cNvPr id="15" name="Text Placeholder 7"/>
          <p:cNvSpPr>
            <a:spLocks noGrp="1"/>
          </p:cNvSpPr>
          <p:nvPr>
            <p:ph type="body" sz="quarter" idx="15" hasCustomPrompt="1"/>
          </p:nvPr>
        </p:nvSpPr>
        <p:spPr>
          <a:xfrm>
            <a:off x="306338" y="5967274"/>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Organization of Presenter</a:t>
            </a:r>
          </a:p>
        </p:txBody>
      </p:sp>
      <p:sp>
        <p:nvSpPr>
          <p:cNvPr id="17" name="Text Placeholder 7"/>
          <p:cNvSpPr>
            <a:spLocks noGrp="1"/>
          </p:cNvSpPr>
          <p:nvPr>
            <p:ph type="body" sz="quarter" idx="17" hasCustomPrompt="1"/>
          </p:nvPr>
        </p:nvSpPr>
        <p:spPr>
          <a:xfrm>
            <a:off x="318530" y="6474872"/>
            <a:ext cx="1705342" cy="366939"/>
          </a:xfrm>
          <a:prstGeom prst="rect">
            <a:avLst/>
          </a:prstGeom>
          <a:noFill/>
          <a:ln w="9525">
            <a:noFill/>
            <a:miter lim="800000"/>
            <a:headEnd/>
            <a:tailEnd/>
          </a:ln>
        </p:spPr>
        <p:txBody>
          <a:bodyPr/>
          <a:lstStyle>
            <a:lvl1pPr algn="l"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DD MMM YYYY</a:t>
            </a:r>
          </a:p>
        </p:txBody>
      </p:sp>
      <p:sp>
        <p:nvSpPr>
          <p:cNvPr id="18" name="Rectangle 17"/>
          <p:cNvSpPr/>
          <p:nvPr userDrawn="1"/>
        </p:nvSpPr>
        <p:spPr>
          <a:xfrm>
            <a:off x="701999" y="2498589"/>
            <a:ext cx="7740000" cy="1261884"/>
          </a:xfrm>
          <a:prstGeom prst="rect">
            <a:avLst/>
          </a:prstGeom>
        </p:spPr>
        <p:txBody>
          <a:bodyPr wrap="square">
            <a:spAutoFit/>
          </a:bodyPr>
          <a:lstStyle/>
          <a:p>
            <a:pPr lvl="0" algn="ctr">
              <a:lnSpc>
                <a:spcPct val="100000"/>
              </a:lnSpc>
              <a:spcBef>
                <a:spcPts val="0"/>
              </a:spcBef>
              <a:defRPr/>
            </a:pPr>
            <a:r>
              <a:rPr lang="en-US" sz="2800" dirty="0">
                <a:solidFill>
                  <a:schemeClr val="tx1"/>
                </a:solidFill>
              </a:rPr>
              <a:t>U.S. ARMY </a:t>
            </a:r>
            <a:r>
              <a:rPr lang="en-US" sz="2800" dirty="0" smtClean="0">
                <a:solidFill>
                  <a:schemeClr val="tx1"/>
                </a:solidFill>
              </a:rPr>
              <a:t>COMBAT</a:t>
            </a:r>
            <a:r>
              <a:rPr lang="en-US" sz="2800" baseline="0" dirty="0" smtClean="0">
                <a:solidFill>
                  <a:schemeClr val="tx1"/>
                </a:solidFill>
              </a:rPr>
              <a:t> CAPABILITIES DEVELOPMENT COMMAND</a:t>
            </a:r>
            <a:endParaRPr lang="en-US" sz="3200" baseline="0" dirty="0" smtClean="0">
              <a:solidFill>
                <a:schemeClr val="tx1"/>
              </a:solidFill>
            </a:endParaRPr>
          </a:p>
          <a:p>
            <a:pPr lvl="0" algn="ctr">
              <a:lnSpc>
                <a:spcPct val="100000"/>
              </a:lnSpc>
              <a:spcBef>
                <a:spcPts val="0"/>
              </a:spcBef>
              <a:defRPr/>
            </a:pPr>
            <a:r>
              <a:rPr lang="en-US" sz="2000" dirty="0" smtClean="0">
                <a:solidFill>
                  <a:schemeClr val="tx1"/>
                </a:solidFill>
              </a:rPr>
              <a:t>DATA</a:t>
            </a:r>
            <a:r>
              <a:rPr lang="en-US" sz="2000" baseline="0" dirty="0" smtClean="0">
                <a:solidFill>
                  <a:schemeClr val="tx1"/>
                </a:solidFill>
              </a:rPr>
              <a:t> &amp; </a:t>
            </a:r>
            <a:r>
              <a:rPr lang="en-US" sz="2000" dirty="0" smtClean="0">
                <a:solidFill>
                  <a:schemeClr val="tx1"/>
                </a:solidFill>
              </a:rPr>
              <a:t>ANALYSIS CENTER</a:t>
            </a:r>
            <a:endParaRPr lang="en-US" sz="2000" dirty="0">
              <a:solidFill>
                <a:schemeClr val="tx1"/>
              </a:solidFill>
            </a:endParaRPr>
          </a:p>
        </p:txBody>
      </p:sp>
      <p:sp>
        <p:nvSpPr>
          <p:cNvPr id="19" name="Text Placeholder 7"/>
          <p:cNvSpPr>
            <a:spLocks noGrp="1"/>
          </p:cNvSpPr>
          <p:nvPr>
            <p:ph type="body" sz="quarter" idx="12" hasCustomPrompt="1"/>
          </p:nvPr>
        </p:nvSpPr>
        <p:spPr>
          <a:xfrm>
            <a:off x="702000" y="4141235"/>
            <a:ext cx="7740000" cy="450784"/>
          </a:xfrm>
          <a:prstGeom prst="rect">
            <a:avLst/>
          </a:prstGeom>
          <a:noFill/>
          <a:ln w="9525">
            <a:noFill/>
            <a:miter lim="800000"/>
            <a:headEnd/>
            <a:tailEnd/>
          </a:ln>
        </p:spPr>
        <p:txBody>
          <a:bodyPr anchor="ctr"/>
          <a:lstStyle>
            <a:lvl1pPr algn="ctr">
              <a:lnSpc>
                <a:spcPts val="2000"/>
              </a:lnSpc>
              <a:defRPr lang="en-US" sz="2400" b="1"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SUBTITLE GOES HERE</a:t>
            </a:r>
            <a:endParaRPr lang="en-US" b="0" dirty="0"/>
          </a:p>
        </p:txBody>
      </p:sp>
      <p:sp>
        <p:nvSpPr>
          <p:cNvPr id="20"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22"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4" name="Text Placeholder 3"/>
          <p:cNvSpPr>
            <a:spLocks noGrp="1"/>
          </p:cNvSpPr>
          <p:nvPr>
            <p:ph type="body" sz="quarter" idx="23" hasCustomPrompt="1"/>
          </p:nvPr>
        </p:nvSpPr>
        <p:spPr>
          <a:xfrm>
            <a:off x="6319157" y="5531979"/>
            <a:ext cx="2718707" cy="1008062"/>
          </a:xfrm>
          <a:prstGeom prst="rect">
            <a:avLst/>
          </a:prstGeom>
          <a:ln>
            <a:noFill/>
          </a:ln>
        </p:spPr>
        <p:txBody>
          <a:bodyPr/>
          <a:lstStyle>
            <a:lvl1pPr>
              <a:defRPr sz="2400" b="0" baseline="0"/>
            </a:lvl1pPr>
            <a:lvl5pPr>
              <a:defRPr/>
            </a:lvl5pPr>
          </a:lstStyle>
          <a:p>
            <a:pPr marL="0" indent="0">
              <a:defRPr/>
            </a:pPr>
            <a:r>
              <a:rPr lang="en-US" sz="800" b="1" dirty="0" smtClean="0"/>
              <a:t>DISTRIBUTION STATEMENT GOES HERE</a:t>
            </a:r>
          </a:p>
        </p:txBody>
      </p:sp>
    </p:spTree>
    <p:extLst>
      <p:ext uri="{BB962C8B-B14F-4D97-AF65-F5344CB8AC3E}">
        <p14:creationId xmlns:p14="http://schemas.microsoft.com/office/powerpoint/2010/main" val="2424904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White Cover Slide">
    <p:bg>
      <p:bgRef idx="1001">
        <a:schemeClr val="bg1"/>
      </p:bgRef>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stretch>
            <a:fillRect/>
          </a:stretch>
        </p:blipFill>
        <p:spPr>
          <a:xfrm>
            <a:off x="0" y="0"/>
            <a:ext cx="9144000" cy="6867144"/>
          </a:xfrm>
          <a:prstGeom prst="rect">
            <a:avLst/>
          </a:prstGeom>
        </p:spPr>
      </p:pic>
      <p:sp>
        <p:nvSpPr>
          <p:cNvPr id="13" name="Text Placeholder 7"/>
          <p:cNvSpPr>
            <a:spLocks noGrp="1"/>
          </p:cNvSpPr>
          <p:nvPr>
            <p:ph type="body" sz="quarter" idx="13" hasCustomPrompt="1"/>
          </p:nvPr>
        </p:nvSpPr>
        <p:spPr>
          <a:xfrm>
            <a:off x="306338" y="5376077"/>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Name of Presenter</a:t>
            </a:r>
          </a:p>
        </p:txBody>
      </p:sp>
      <p:sp>
        <p:nvSpPr>
          <p:cNvPr id="14" name="Text Placeholder 7"/>
          <p:cNvSpPr>
            <a:spLocks noGrp="1"/>
          </p:cNvSpPr>
          <p:nvPr>
            <p:ph type="body" sz="quarter" idx="14" hasCustomPrompt="1"/>
          </p:nvPr>
        </p:nvSpPr>
        <p:spPr>
          <a:xfrm>
            <a:off x="306338" y="5671676"/>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Rank/Title of Presenter</a:t>
            </a:r>
          </a:p>
        </p:txBody>
      </p:sp>
      <p:sp>
        <p:nvSpPr>
          <p:cNvPr id="15" name="Text Placeholder 7"/>
          <p:cNvSpPr>
            <a:spLocks noGrp="1"/>
          </p:cNvSpPr>
          <p:nvPr>
            <p:ph type="body" sz="quarter" idx="15" hasCustomPrompt="1"/>
          </p:nvPr>
        </p:nvSpPr>
        <p:spPr>
          <a:xfrm>
            <a:off x="306338" y="5967274"/>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Organization of Presenter</a:t>
            </a:r>
          </a:p>
        </p:txBody>
      </p:sp>
      <p:sp>
        <p:nvSpPr>
          <p:cNvPr id="17" name="Text Placeholder 7"/>
          <p:cNvSpPr>
            <a:spLocks noGrp="1"/>
          </p:cNvSpPr>
          <p:nvPr>
            <p:ph type="body" sz="quarter" idx="17" hasCustomPrompt="1"/>
          </p:nvPr>
        </p:nvSpPr>
        <p:spPr>
          <a:xfrm>
            <a:off x="320040" y="6473952"/>
            <a:ext cx="1709928" cy="366939"/>
          </a:xfrm>
          <a:prstGeom prst="rect">
            <a:avLst/>
          </a:prstGeom>
          <a:noFill/>
          <a:ln w="9525">
            <a:noFill/>
            <a:miter lim="800000"/>
            <a:headEnd/>
            <a:tailEnd/>
          </a:ln>
        </p:spPr>
        <p:txBody>
          <a:bodyPr/>
          <a:lstStyle>
            <a:lvl1pPr algn="l"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DD MMM YYYY</a:t>
            </a:r>
          </a:p>
        </p:txBody>
      </p:sp>
      <p:sp>
        <p:nvSpPr>
          <p:cNvPr id="19" name="Text Placeholder 7"/>
          <p:cNvSpPr>
            <a:spLocks noGrp="1"/>
          </p:cNvSpPr>
          <p:nvPr>
            <p:ph type="body" sz="quarter" idx="12" hasCustomPrompt="1"/>
          </p:nvPr>
        </p:nvSpPr>
        <p:spPr>
          <a:xfrm>
            <a:off x="702000" y="4142232"/>
            <a:ext cx="7740000" cy="450784"/>
          </a:xfrm>
          <a:prstGeom prst="rect">
            <a:avLst/>
          </a:prstGeom>
          <a:noFill/>
          <a:ln w="9525">
            <a:noFill/>
            <a:miter lim="800000"/>
            <a:headEnd/>
            <a:tailEnd/>
          </a:ln>
        </p:spPr>
        <p:txBody>
          <a:bodyPr anchor="ctr"/>
          <a:lstStyle>
            <a:lvl1pPr algn="ctr">
              <a:lnSpc>
                <a:spcPts val="2000"/>
              </a:lnSpc>
              <a:defRPr lang="en-US" sz="2400" b="1"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SUBTITLE GOES HERE</a:t>
            </a:r>
            <a:endParaRPr lang="en-US" b="0" dirty="0"/>
          </a:p>
        </p:txBody>
      </p:sp>
      <p:sp>
        <p:nvSpPr>
          <p:cNvPr id="16" name="Text Placeholder 7"/>
          <p:cNvSpPr>
            <a:spLocks noGrp="1"/>
          </p:cNvSpPr>
          <p:nvPr>
            <p:ph type="body" sz="quarter" idx="22" hasCustomPrompt="1"/>
          </p:nvPr>
        </p:nvSpPr>
        <p:spPr>
          <a:xfrm>
            <a:off x="91440" y="4672584"/>
            <a:ext cx="8961120" cy="450784"/>
          </a:xfrm>
          <a:prstGeom prst="rect">
            <a:avLst/>
          </a:prstGeom>
          <a:noFill/>
          <a:ln w="9525">
            <a:noFill/>
            <a:miter lim="800000"/>
            <a:headEnd/>
            <a:tailEnd/>
          </a:ln>
        </p:spPr>
        <p:txBody>
          <a:bodyPr anchor="ctr"/>
          <a:lstStyle>
            <a:lvl1pPr algn="ctr">
              <a:lnSpc>
                <a:spcPts val="2000"/>
              </a:lnSpc>
              <a:defRPr lang="en-US" sz="2000" b="1"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lvl="0" algn="ctr"/>
            <a:r>
              <a:rPr lang="en-US" sz="2000" b="1" dirty="0" smtClean="0"/>
              <a:t>Emerging Results Brief (ERB)</a:t>
            </a:r>
            <a:endParaRPr lang="en-US" sz="2000" b="1" dirty="0"/>
          </a:p>
        </p:txBody>
      </p:sp>
      <p:sp>
        <p:nvSpPr>
          <p:cNvPr id="24" name="Rectangle 23"/>
          <p:cNvSpPr/>
          <p:nvPr userDrawn="1"/>
        </p:nvSpPr>
        <p:spPr>
          <a:xfrm>
            <a:off x="701999" y="2498589"/>
            <a:ext cx="7740000" cy="1261884"/>
          </a:xfrm>
          <a:prstGeom prst="rect">
            <a:avLst/>
          </a:prstGeom>
        </p:spPr>
        <p:txBody>
          <a:bodyPr wrap="square">
            <a:spAutoFit/>
          </a:bodyPr>
          <a:lstStyle/>
          <a:p>
            <a:pPr lvl="0" algn="ctr">
              <a:lnSpc>
                <a:spcPct val="100000"/>
              </a:lnSpc>
              <a:spcBef>
                <a:spcPts val="0"/>
              </a:spcBef>
              <a:defRPr/>
            </a:pPr>
            <a:r>
              <a:rPr lang="en-US" sz="2800" dirty="0">
                <a:solidFill>
                  <a:schemeClr val="bg1"/>
                </a:solidFill>
              </a:rPr>
              <a:t>U.S. ARMY </a:t>
            </a:r>
            <a:r>
              <a:rPr lang="en-US" sz="2800" dirty="0" smtClean="0">
                <a:solidFill>
                  <a:schemeClr val="bg1"/>
                </a:solidFill>
              </a:rPr>
              <a:t>COMBAT</a:t>
            </a:r>
            <a:r>
              <a:rPr lang="en-US" sz="2800" baseline="0" dirty="0" smtClean="0">
                <a:solidFill>
                  <a:schemeClr val="bg1"/>
                </a:solidFill>
              </a:rPr>
              <a:t> CAPABILITIES DEVELOPMENT COMMAND</a:t>
            </a:r>
            <a:endParaRPr lang="en-US" sz="3200" baseline="0" dirty="0" smtClean="0">
              <a:solidFill>
                <a:schemeClr val="bg1"/>
              </a:solidFill>
            </a:endParaRPr>
          </a:p>
          <a:p>
            <a:pPr lvl="0" algn="ctr">
              <a:lnSpc>
                <a:spcPct val="100000"/>
              </a:lnSpc>
              <a:spcBef>
                <a:spcPts val="0"/>
              </a:spcBef>
              <a:defRPr/>
            </a:pPr>
            <a:r>
              <a:rPr lang="en-US" sz="2000" dirty="0" smtClean="0">
                <a:solidFill>
                  <a:schemeClr val="bg1"/>
                </a:solidFill>
              </a:rPr>
              <a:t>DATA</a:t>
            </a:r>
            <a:r>
              <a:rPr lang="en-US" sz="2000" baseline="0" dirty="0" smtClean="0">
                <a:solidFill>
                  <a:schemeClr val="bg1"/>
                </a:solidFill>
              </a:rPr>
              <a:t> &amp; </a:t>
            </a:r>
            <a:r>
              <a:rPr lang="en-US" sz="2000" dirty="0" smtClean="0">
                <a:solidFill>
                  <a:schemeClr val="bg1"/>
                </a:solidFill>
              </a:rPr>
              <a:t>ANALYSIS CENTER</a:t>
            </a:r>
            <a:endParaRPr lang="en-US" sz="2000" dirty="0">
              <a:solidFill>
                <a:schemeClr val="bg1"/>
              </a:solidFill>
            </a:endParaRPr>
          </a:p>
        </p:txBody>
      </p:sp>
      <p:sp>
        <p:nvSpPr>
          <p:cNvPr id="18"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25"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20" name="Text Placeholder 3"/>
          <p:cNvSpPr>
            <a:spLocks noGrp="1"/>
          </p:cNvSpPr>
          <p:nvPr>
            <p:ph type="body" sz="quarter" idx="23" hasCustomPrompt="1"/>
          </p:nvPr>
        </p:nvSpPr>
        <p:spPr>
          <a:xfrm>
            <a:off x="6319157" y="5532120"/>
            <a:ext cx="2718707" cy="1008062"/>
          </a:xfrm>
          <a:prstGeom prst="rect">
            <a:avLst/>
          </a:prstGeom>
          <a:ln>
            <a:noFill/>
          </a:ln>
        </p:spPr>
        <p:txBody>
          <a:bodyPr/>
          <a:lstStyle>
            <a:lvl1pPr>
              <a:defRPr sz="2400" b="0" baseline="0">
                <a:solidFill>
                  <a:schemeClr val="bg1"/>
                </a:solidFill>
              </a:defRPr>
            </a:lvl1pPr>
            <a:lvl5pPr>
              <a:defRPr/>
            </a:lvl5pPr>
          </a:lstStyle>
          <a:p>
            <a:pPr marL="0" indent="0">
              <a:defRPr/>
            </a:pPr>
            <a:r>
              <a:rPr lang="en-US" sz="800" b="1" dirty="0" smtClean="0"/>
              <a:t>DISTRIBUTION STATEMENT GOES HERE</a:t>
            </a:r>
            <a:endParaRPr lang="en-US" sz="800" b="0" dirty="0" smtClean="0"/>
          </a:p>
        </p:txBody>
      </p:sp>
    </p:spTree>
    <p:extLst>
      <p:ext uri="{BB962C8B-B14F-4D97-AF65-F5344CB8AC3E}">
        <p14:creationId xmlns:p14="http://schemas.microsoft.com/office/powerpoint/2010/main" val="16428911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White Cover Slide">
    <p:bg>
      <p:bgRef idx="1001">
        <a:schemeClr val="bg1"/>
      </p:bgRef>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stretch>
            <a:fillRect/>
          </a:stretch>
        </p:blipFill>
        <p:spPr>
          <a:xfrm>
            <a:off x="0" y="0"/>
            <a:ext cx="9144000" cy="6867144"/>
          </a:xfrm>
          <a:prstGeom prst="rect">
            <a:avLst/>
          </a:prstGeom>
        </p:spPr>
      </p:pic>
      <p:sp>
        <p:nvSpPr>
          <p:cNvPr id="13" name="Text Placeholder 7"/>
          <p:cNvSpPr>
            <a:spLocks noGrp="1"/>
          </p:cNvSpPr>
          <p:nvPr>
            <p:ph type="body" sz="quarter" idx="13" hasCustomPrompt="1"/>
          </p:nvPr>
        </p:nvSpPr>
        <p:spPr>
          <a:xfrm>
            <a:off x="306338" y="5376077"/>
            <a:ext cx="3309134"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Name of Presenter</a:t>
            </a:r>
          </a:p>
        </p:txBody>
      </p:sp>
      <p:sp>
        <p:nvSpPr>
          <p:cNvPr id="14" name="Text Placeholder 7"/>
          <p:cNvSpPr>
            <a:spLocks noGrp="1"/>
          </p:cNvSpPr>
          <p:nvPr>
            <p:ph type="body" sz="quarter" idx="14" hasCustomPrompt="1"/>
          </p:nvPr>
        </p:nvSpPr>
        <p:spPr>
          <a:xfrm>
            <a:off x="306338" y="5671676"/>
            <a:ext cx="3309134"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Rank/Title of Presenter</a:t>
            </a:r>
          </a:p>
        </p:txBody>
      </p:sp>
      <p:sp>
        <p:nvSpPr>
          <p:cNvPr id="15" name="Text Placeholder 7"/>
          <p:cNvSpPr>
            <a:spLocks noGrp="1"/>
          </p:cNvSpPr>
          <p:nvPr>
            <p:ph type="body" sz="quarter" idx="15" hasCustomPrompt="1"/>
          </p:nvPr>
        </p:nvSpPr>
        <p:spPr>
          <a:xfrm>
            <a:off x="306338" y="5967274"/>
            <a:ext cx="3309134"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Organization of Presenter</a:t>
            </a:r>
          </a:p>
        </p:txBody>
      </p:sp>
      <p:sp>
        <p:nvSpPr>
          <p:cNvPr id="17" name="Text Placeholder 7"/>
          <p:cNvSpPr>
            <a:spLocks noGrp="1"/>
          </p:cNvSpPr>
          <p:nvPr>
            <p:ph type="body" sz="quarter" idx="17" hasCustomPrompt="1"/>
          </p:nvPr>
        </p:nvSpPr>
        <p:spPr>
          <a:xfrm>
            <a:off x="320040" y="6473952"/>
            <a:ext cx="1709928" cy="366939"/>
          </a:xfrm>
          <a:prstGeom prst="rect">
            <a:avLst/>
          </a:prstGeom>
          <a:noFill/>
          <a:ln w="9525">
            <a:noFill/>
            <a:miter lim="800000"/>
            <a:headEnd/>
            <a:tailEnd/>
          </a:ln>
        </p:spPr>
        <p:txBody>
          <a:bodyPr/>
          <a:lstStyle>
            <a:lvl1pPr algn="l"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DD MMM YYYY</a:t>
            </a:r>
          </a:p>
        </p:txBody>
      </p:sp>
      <p:sp>
        <p:nvSpPr>
          <p:cNvPr id="19" name="Text Placeholder 7"/>
          <p:cNvSpPr>
            <a:spLocks noGrp="1"/>
          </p:cNvSpPr>
          <p:nvPr>
            <p:ph type="body" sz="quarter" idx="12" hasCustomPrompt="1"/>
          </p:nvPr>
        </p:nvSpPr>
        <p:spPr>
          <a:xfrm>
            <a:off x="702000" y="4142232"/>
            <a:ext cx="7740000" cy="450784"/>
          </a:xfrm>
          <a:prstGeom prst="rect">
            <a:avLst/>
          </a:prstGeom>
          <a:noFill/>
          <a:ln w="9525">
            <a:noFill/>
            <a:miter lim="800000"/>
            <a:headEnd/>
            <a:tailEnd/>
          </a:ln>
        </p:spPr>
        <p:txBody>
          <a:bodyPr anchor="ctr"/>
          <a:lstStyle>
            <a:lvl1pPr algn="ctr">
              <a:lnSpc>
                <a:spcPts val="2000"/>
              </a:lnSpc>
              <a:defRPr lang="en-US" sz="2400" b="1"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SUBTITLE GOES HERE</a:t>
            </a:r>
            <a:endParaRPr lang="en-US" b="0" dirty="0"/>
          </a:p>
        </p:txBody>
      </p:sp>
      <p:sp>
        <p:nvSpPr>
          <p:cNvPr id="16" name="Text Placeholder 7"/>
          <p:cNvSpPr>
            <a:spLocks noGrp="1"/>
          </p:cNvSpPr>
          <p:nvPr>
            <p:ph type="body" sz="quarter" idx="22" hasCustomPrompt="1"/>
          </p:nvPr>
        </p:nvSpPr>
        <p:spPr>
          <a:xfrm>
            <a:off x="91440" y="4672584"/>
            <a:ext cx="8961120" cy="450784"/>
          </a:xfrm>
          <a:prstGeom prst="rect">
            <a:avLst/>
          </a:prstGeom>
          <a:noFill/>
          <a:ln w="9525">
            <a:noFill/>
            <a:miter lim="800000"/>
            <a:headEnd/>
            <a:tailEnd/>
          </a:ln>
        </p:spPr>
        <p:txBody>
          <a:bodyPr anchor="ctr"/>
          <a:lstStyle>
            <a:lvl1pPr algn="ctr">
              <a:lnSpc>
                <a:spcPts val="2000"/>
              </a:lnSpc>
              <a:defRPr lang="en-US" sz="2000" b="1"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lvl="0" algn="ctr"/>
            <a:r>
              <a:rPr lang="en-US" sz="2000" b="1" dirty="0" smtClean="0"/>
              <a:t>Emerging Results Brief (ERB)</a:t>
            </a:r>
            <a:endParaRPr lang="en-US" sz="2000" b="1" dirty="0"/>
          </a:p>
        </p:txBody>
      </p:sp>
      <p:sp>
        <p:nvSpPr>
          <p:cNvPr id="24" name="Rectangle 23"/>
          <p:cNvSpPr/>
          <p:nvPr userDrawn="1"/>
        </p:nvSpPr>
        <p:spPr>
          <a:xfrm>
            <a:off x="701999" y="2498589"/>
            <a:ext cx="7740000" cy="1261884"/>
          </a:xfrm>
          <a:prstGeom prst="rect">
            <a:avLst/>
          </a:prstGeom>
        </p:spPr>
        <p:txBody>
          <a:bodyPr wrap="square">
            <a:spAutoFit/>
          </a:bodyPr>
          <a:lstStyle/>
          <a:p>
            <a:pPr lvl="0" algn="ctr">
              <a:lnSpc>
                <a:spcPct val="100000"/>
              </a:lnSpc>
              <a:spcBef>
                <a:spcPts val="0"/>
              </a:spcBef>
              <a:defRPr/>
            </a:pPr>
            <a:r>
              <a:rPr lang="en-US" sz="2800" dirty="0">
                <a:solidFill>
                  <a:schemeClr val="bg1"/>
                </a:solidFill>
              </a:rPr>
              <a:t>U.S. ARMY </a:t>
            </a:r>
            <a:r>
              <a:rPr lang="en-US" sz="2800" dirty="0" smtClean="0">
                <a:solidFill>
                  <a:schemeClr val="bg1"/>
                </a:solidFill>
              </a:rPr>
              <a:t>COMBAT</a:t>
            </a:r>
            <a:r>
              <a:rPr lang="en-US" sz="2800" baseline="0" dirty="0" smtClean="0">
                <a:solidFill>
                  <a:schemeClr val="bg1"/>
                </a:solidFill>
              </a:rPr>
              <a:t> CAPABILITIES DEVELOPMENT COMMAND</a:t>
            </a:r>
            <a:endParaRPr lang="en-US" sz="3200" baseline="0" dirty="0" smtClean="0">
              <a:solidFill>
                <a:schemeClr val="bg1"/>
              </a:solidFill>
            </a:endParaRPr>
          </a:p>
          <a:p>
            <a:pPr lvl="0" algn="ctr">
              <a:lnSpc>
                <a:spcPct val="100000"/>
              </a:lnSpc>
              <a:spcBef>
                <a:spcPts val="0"/>
              </a:spcBef>
              <a:defRPr/>
            </a:pPr>
            <a:r>
              <a:rPr lang="en-US" sz="2000" dirty="0" smtClean="0">
                <a:solidFill>
                  <a:schemeClr val="bg1"/>
                </a:solidFill>
              </a:rPr>
              <a:t>DATA</a:t>
            </a:r>
            <a:r>
              <a:rPr lang="en-US" sz="2000" baseline="0" dirty="0" smtClean="0">
                <a:solidFill>
                  <a:schemeClr val="bg1"/>
                </a:solidFill>
              </a:rPr>
              <a:t> &amp; </a:t>
            </a:r>
            <a:r>
              <a:rPr lang="en-US" sz="2000" dirty="0" smtClean="0">
                <a:solidFill>
                  <a:schemeClr val="bg1"/>
                </a:solidFill>
              </a:rPr>
              <a:t>ANALYSIS CENTER</a:t>
            </a:r>
            <a:endParaRPr lang="en-US" sz="2000" dirty="0">
              <a:solidFill>
                <a:schemeClr val="bg1"/>
              </a:solidFill>
            </a:endParaRPr>
          </a:p>
        </p:txBody>
      </p:sp>
      <p:sp>
        <p:nvSpPr>
          <p:cNvPr id="18"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25"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20" name="Text Placeholder 3"/>
          <p:cNvSpPr>
            <a:spLocks noGrp="1"/>
          </p:cNvSpPr>
          <p:nvPr>
            <p:ph type="body" sz="quarter" idx="23" hasCustomPrompt="1"/>
          </p:nvPr>
        </p:nvSpPr>
        <p:spPr>
          <a:xfrm>
            <a:off x="6319157" y="5532120"/>
            <a:ext cx="2718707" cy="1008062"/>
          </a:xfrm>
          <a:prstGeom prst="rect">
            <a:avLst/>
          </a:prstGeom>
          <a:ln>
            <a:noFill/>
          </a:ln>
        </p:spPr>
        <p:txBody>
          <a:bodyPr/>
          <a:lstStyle>
            <a:lvl1pPr>
              <a:defRPr sz="2400" b="0" baseline="0">
                <a:solidFill>
                  <a:schemeClr val="bg1"/>
                </a:solidFill>
              </a:defRPr>
            </a:lvl1pPr>
            <a:lvl5pPr>
              <a:defRPr/>
            </a:lvl5pPr>
          </a:lstStyle>
          <a:p>
            <a:pPr marL="0" indent="0">
              <a:defRPr/>
            </a:pPr>
            <a:r>
              <a:rPr lang="en-US" sz="800" b="1" dirty="0" smtClean="0"/>
              <a:t>DISTRIBUTION STATEMENT GOES HERE</a:t>
            </a:r>
            <a:endParaRPr lang="en-US" sz="800" b="0" dirty="0" smtClean="0"/>
          </a:p>
        </p:txBody>
      </p:sp>
      <p:sp>
        <p:nvSpPr>
          <p:cNvPr id="21" name="Text Placeholder 3"/>
          <p:cNvSpPr>
            <a:spLocks noGrp="1"/>
          </p:cNvSpPr>
          <p:nvPr>
            <p:ph type="body" sz="quarter" idx="24" hasCustomPrompt="1"/>
          </p:nvPr>
        </p:nvSpPr>
        <p:spPr>
          <a:xfrm>
            <a:off x="3721608" y="5529257"/>
            <a:ext cx="2597549" cy="713232"/>
          </a:xfrm>
          <a:prstGeom prst="rect">
            <a:avLst/>
          </a:prstGeom>
          <a:ln>
            <a:noFill/>
          </a:ln>
        </p:spPr>
        <p:txBody>
          <a:bodyPr/>
          <a:lstStyle>
            <a:lvl1pPr>
              <a:defRPr sz="2400" b="0" baseline="0">
                <a:solidFill>
                  <a:schemeClr val="bg1"/>
                </a:solidFill>
              </a:defRPr>
            </a:lvl1pPr>
            <a:lvl5pPr>
              <a:defRPr/>
            </a:lvl5pPr>
          </a:lstStyle>
          <a:p>
            <a:pPr marL="0" indent="0">
              <a:defRPr/>
            </a:pPr>
            <a:r>
              <a:rPr lang="en-US" sz="800" b="1" dirty="0" smtClean="0"/>
              <a:t>CUI STATEMENT</a:t>
            </a:r>
          </a:p>
        </p:txBody>
      </p:sp>
    </p:spTree>
    <p:extLst>
      <p:ext uri="{BB962C8B-B14F-4D97-AF65-F5344CB8AC3E}">
        <p14:creationId xmlns:p14="http://schemas.microsoft.com/office/powerpoint/2010/main" val="4506946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grpSp>
        <p:nvGrpSpPr>
          <p:cNvPr id="15" name="Group 14"/>
          <p:cNvGrpSpPr/>
          <p:nvPr userDrawn="1"/>
        </p:nvGrpSpPr>
        <p:grpSpPr>
          <a:xfrm>
            <a:off x="0" y="0"/>
            <a:ext cx="9144000" cy="6865656"/>
            <a:chOff x="0" y="-4536"/>
            <a:chExt cx="9144000" cy="6858000"/>
          </a:xfrm>
        </p:grpSpPr>
        <p:pic>
          <p:nvPicPr>
            <p:cNvPr id="16" name="Picture 15"/>
            <p:cNvPicPr>
              <a:picLocks noChangeAspect="1"/>
            </p:cNvPicPr>
            <p:nvPr userDrawn="1"/>
          </p:nvPicPr>
          <p:blipFill>
            <a:blip r:embed="rId2"/>
            <a:stretch>
              <a:fillRect/>
            </a:stretch>
          </p:blipFill>
          <p:spPr>
            <a:xfrm>
              <a:off x="0" y="-4536"/>
              <a:ext cx="9144000" cy="6858000"/>
            </a:xfrm>
            <a:prstGeom prst="rect">
              <a:avLst/>
            </a:prstGeom>
          </p:spPr>
        </p:pic>
        <p:pic>
          <p:nvPicPr>
            <p:cNvPr id="17" name="Picture 16"/>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18" name="Picture 17"/>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14" name="Title Placeholder 1"/>
          <p:cNvSpPr>
            <a:spLocks noGrp="1"/>
          </p:cNvSpPr>
          <p:nvPr>
            <p:ph type="title" hasCustomPrompt="1"/>
          </p:nvPr>
        </p:nvSpPr>
        <p:spPr bwMode="auto">
          <a:xfrm>
            <a:off x="442210" y="2286001"/>
            <a:ext cx="8237095" cy="1285874"/>
          </a:xfrm>
          <a:prstGeom prst="rect">
            <a:avLst/>
          </a:prstGeom>
          <a:noFill/>
          <a:ln w="9525">
            <a:noFill/>
            <a:miter lim="800000"/>
            <a:headEnd/>
            <a:tailEnd/>
          </a:ln>
        </p:spPr>
        <p:txBody>
          <a:bodyPr anchor="b"/>
          <a:lstStyle>
            <a:lvl1pPr>
              <a:defRPr sz="3600" cap="none" baseline="0">
                <a:solidFill>
                  <a:schemeClr val="bg1"/>
                </a:solidFill>
              </a:defRPr>
            </a:lvl1pPr>
          </a:lstStyle>
          <a:p>
            <a:pPr lvl="0"/>
            <a:r>
              <a:rPr lang="en-US" dirty="0" smtClean="0"/>
              <a:t>SECTION TITLE GOES HERE</a:t>
            </a:r>
          </a:p>
        </p:txBody>
      </p:sp>
      <p:sp>
        <p:nvSpPr>
          <p:cNvPr id="6" name="Text Placeholder 5"/>
          <p:cNvSpPr>
            <a:spLocks noGrp="1"/>
          </p:cNvSpPr>
          <p:nvPr>
            <p:ph type="body" sz="quarter" idx="12" hasCustomPrompt="1"/>
          </p:nvPr>
        </p:nvSpPr>
        <p:spPr>
          <a:xfrm>
            <a:off x="442210" y="3569973"/>
            <a:ext cx="8237095" cy="854075"/>
          </a:xfrm>
          <a:prstGeom prst="rect">
            <a:avLst/>
          </a:prstGeom>
        </p:spPr>
        <p:txBody>
          <a:bodyPr/>
          <a:lstStyle>
            <a:lvl1pPr>
              <a:defRPr sz="1800" b="0">
                <a:solidFill>
                  <a:schemeClr val="bg1"/>
                </a:solidFill>
              </a:defRPr>
            </a:lvl1pPr>
          </a:lstStyle>
          <a:p>
            <a:pPr lvl="0"/>
            <a:r>
              <a:rPr lang="en-US" dirty="0" smtClean="0"/>
              <a:t>SECTION SUBTITLE GOES HERE</a:t>
            </a:r>
          </a:p>
        </p:txBody>
      </p:sp>
      <p:sp>
        <p:nvSpPr>
          <p:cNvPr id="10" name="TextBox 9"/>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
        <p:nvSpPr>
          <p:cNvPr id="11"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2"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26997027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Column">
    <p:spTree>
      <p:nvGrpSpPr>
        <p:cNvPr id="1" name=""/>
        <p:cNvGrpSpPr/>
        <p:nvPr/>
      </p:nvGrpSpPr>
      <p:grpSpPr>
        <a:xfrm>
          <a:off x="0" y="0"/>
          <a:ext cx="0" cy="0"/>
          <a:chOff x="0" y="0"/>
          <a:chExt cx="0" cy="0"/>
        </a:xfrm>
      </p:grpSpPr>
      <p:grpSp>
        <p:nvGrpSpPr>
          <p:cNvPr id="14" name="Group 13"/>
          <p:cNvGrpSpPr/>
          <p:nvPr userDrawn="1"/>
        </p:nvGrpSpPr>
        <p:grpSpPr>
          <a:xfrm>
            <a:off x="0" y="0"/>
            <a:ext cx="9144000" cy="6865656"/>
            <a:chOff x="0" y="-4536"/>
            <a:chExt cx="9144000" cy="6858000"/>
          </a:xfrm>
        </p:grpSpPr>
        <p:pic>
          <p:nvPicPr>
            <p:cNvPr id="15" name="Picture 14"/>
            <p:cNvPicPr>
              <a:picLocks noChangeAspect="1"/>
            </p:cNvPicPr>
            <p:nvPr userDrawn="1"/>
          </p:nvPicPr>
          <p:blipFill>
            <a:blip r:embed="rId2"/>
            <a:stretch>
              <a:fillRect/>
            </a:stretch>
          </p:blipFill>
          <p:spPr>
            <a:xfrm>
              <a:off x="0" y="-4536"/>
              <a:ext cx="9144000" cy="6858000"/>
            </a:xfrm>
            <a:prstGeom prst="rect">
              <a:avLst/>
            </a:prstGeom>
          </p:spPr>
        </p:pic>
        <p:pic>
          <p:nvPicPr>
            <p:cNvPr id="16" name="Picture 15"/>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17" name="Picture 16"/>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21" name="Text Placeholder 2"/>
          <p:cNvSpPr>
            <a:spLocks noGrp="1"/>
          </p:cNvSpPr>
          <p:nvPr>
            <p:ph idx="1" hasCustomPrompt="1"/>
          </p:nvPr>
        </p:nvSpPr>
        <p:spPr bwMode="auto">
          <a:xfrm>
            <a:off x="442210" y="1228725"/>
            <a:ext cx="8094688" cy="5327196"/>
          </a:xfrm>
          <a:prstGeom prst="rect">
            <a:avLst/>
          </a:prstGeom>
          <a:noFill/>
          <a:ln w="9525">
            <a:noFill/>
            <a:miter lim="800000"/>
            <a:headEnd/>
            <a:tailEnd/>
          </a:ln>
        </p:spPr>
        <p:txBody>
          <a:bodyPr/>
          <a:lstStyle>
            <a:lvl1pPr marL="230188" indent="-230188">
              <a:spcBef>
                <a:spcPts val="0"/>
              </a:spcBef>
              <a:buFont typeface="Arial" panose="020B0604020202020204" pitchFamily="34" charset="0"/>
              <a:buChar char="•"/>
              <a:defRPr sz="1800" b="1">
                <a:solidFill>
                  <a:schemeClr val="bg1"/>
                </a:solidFill>
              </a:defRPr>
            </a:lvl1pPr>
            <a:lvl2pPr marL="461963" indent="-233363">
              <a:spcBef>
                <a:spcPts val="0"/>
              </a:spcBef>
              <a:defRPr sz="1600">
                <a:solidFill>
                  <a:schemeClr val="bg1"/>
                </a:solidFill>
              </a:defRPr>
            </a:lvl2pPr>
            <a:lvl3pPr marL="684213" indent="-222250">
              <a:spcBef>
                <a:spcPts val="0"/>
              </a:spcBef>
              <a:spcAft>
                <a:spcPts val="1800"/>
              </a:spcAft>
              <a:defRPr sz="1400">
                <a:solidFill>
                  <a:schemeClr val="bg1"/>
                </a:solidFill>
              </a:defRPr>
            </a:lvl3pPr>
            <a:lvl4pPr>
              <a:defRPr sz="2000">
                <a:solidFill>
                  <a:schemeClr val="tx1"/>
                </a:solidFill>
              </a:defRPr>
            </a:lvl4pPr>
            <a:lvl5pPr>
              <a:defRPr sz="2000">
                <a:solidFill>
                  <a:schemeClr val="tx1"/>
                </a:solidFill>
              </a:defRPr>
            </a:lvl5pPr>
          </a:lstStyle>
          <a:p>
            <a:pPr lvl="0"/>
            <a:r>
              <a:rPr lang="en-US" noProof="0" dirty="0" smtClean="0"/>
              <a:t>First level bullet</a:t>
            </a:r>
          </a:p>
          <a:p>
            <a:pPr lvl="1"/>
            <a:r>
              <a:rPr lang="en-US" noProof="0" dirty="0" smtClean="0"/>
              <a:t>Second level bullet</a:t>
            </a:r>
          </a:p>
          <a:p>
            <a:pPr lvl="2"/>
            <a:r>
              <a:rPr lang="en-US" noProof="0" dirty="0" smtClean="0"/>
              <a:t>Third level bullet</a:t>
            </a:r>
          </a:p>
          <a:p>
            <a:pPr lvl="0"/>
            <a:r>
              <a:rPr lang="en-US" noProof="0" dirty="0" smtClean="0"/>
              <a:t>First level bullet</a:t>
            </a:r>
          </a:p>
          <a:p>
            <a:pPr lvl="1"/>
            <a:r>
              <a:rPr lang="en-US" noProof="0" dirty="0" smtClean="0"/>
              <a:t>Second level bullet</a:t>
            </a:r>
          </a:p>
          <a:p>
            <a:pPr lvl="2"/>
            <a:r>
              <a:rPr lang="en-US" noProof="0" dirty="0" smtClean="0"/>
              <a:t>Third level bullet</a:t>
            </a:r>
          </a:p>
        </p:txBody>
      </p:sp>
      <p:sp>
        <p:nvSpPr>
          <p:cNvPr id="6"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solidFill>
                  <a:schemeClr val="bg1"/>
                </a:solidFill>
              </a:defRPr>
            </a:lvl1pPr>
          </a:lstStyle>
          <a:p>
            <a:pPr lvl="0"/>
            <a:r>
              <a:rPr lang="en-US" dirty="0" smtClean="0"/>
              <a:t>Click to edit Master title text </a:t>
            </a:r>
          </a:p>
        </p:txBody>
      </p:sp>
      <p:sp>
        <p:nvSpPr>
          <p:cNvPr id="10" name="TextBox 9"/>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
        <p:nvSpPr>
          <p:cNvPr id="11"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2"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36030767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One Column">
    <p:spTree>
      <p:nvGrpSpPr>
        <p:cNvPr id="1" name=""/>
        <p:cNvGrpSpPr/>
        <p:nvPr/>
      </p:nvGrpSpPr>
      <p:grpSpPr>
        <a:xfrm>
          <a:off x="0" y="0"/>
          <a:ext cx="0" cy="0"/>
          <a:chOff x="0" y="0"/>
          <a:chExt cx="0" cy="0"/>
        </a:xfrm>
      </p:grpSpPr>
      <p:grpSp>
        <p:nvGrpSpPr>
          <p:cNvPr id="14" name="Group 13"/>
          <p:cNvGrpSpPr/>
          <p:nvPr userDrawn="1"/>
        </p:nvGrpSpPr>
        <p:grpSpPr>
          <a:xfrm>
            <a:off x="0" y="0"/>
            <a:ext cx="9144000" cy="6865656"/>
            <a:chOff x="0" y="-4536"/>
            <a:chExt cx="9144000" cy="6858000"/>
          </a:xfrm>
        </p:grpSpPr>
        <p:pic>
          <p:nvPicPr>
            <p:cNvPr id="15" name="Picture 14"/>
            <p:cNvPicPr>
              <a:picLocks noChangeAspect="1"/>
            </p:cNvPicPr>
            <p:nvPr userDrawn="1"/>
          </p:nvPicPr>
          <p:blipFill>
            <a:blip r:embed="rId2"/>
            <a:stretch>
              <a:fillRect/>
            </a:stretch>
          </p:blipFill>
          <p:spPr>
            <a:xfrm>
              <a:off x="0" y="-4536"/>
              <a:ext cx="9144000" cy="6858000"/>
            </a:xfrm>
            <a:prstGeom prst="rect">
              <a:avLst/>
            </a:prstGeom>
          </p:spPr>
        </p:pic>
        <p:pic>
          <p:nvPicPr>
            <p:cNvPr id="16" name="Picture 15"/>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17" name="Picture 16"/>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21" name="Text Placeholder 2"/>
          <p:cNvSpPr>
            <a:spLocks noGrp="1"/>
          </p:cNvSpPr>
          <p:nvPr>
            <p:ph idx="1"/>
          </p:nvPr>
        </p:nvSpPr>
        <p:spPr bwMode="auto">
          <a:xfrm>
            <a:off x="442210" y="1228725"/>
            <a:ext cx="8094688" cy="5327196"/>
          </a:xfrm>
          <a:prstGeom prst="rect">
            <a:avLst/>
          </a:prstGeom>
          <a:noFill/>
          <a:ln w="9525">
            <a:noFill/>
            <a:miter lim="800000"/>
            <a:headEnd/>
            <a:tailEnd/>
          </a:ln>
        </p:spPr>
        <p:txBody>
          <a:bodyPr/>
          <a:lstStyle>
            <a:lvl1pPr marL="0" indent="0">
              <a:spcBef>
                <a:spcPts val="0"/>
              </a:spcBef>
              <a:buFontTx/>
              <a:buNone/>
              <a:defRPr sz="1800" b="1">
                <a:solidFill>
                  <a:schemeClr val="bg1"/>
                </a:solidFill>
              </a:defRPr>
            </a:lvl1pPr>
            <a:lvl2pPr marL="228600" indent="0">
              <a:spcBef>
                <a:spcPts val="0"/>
              </a:spcBef>
              <a:buFontTx/>
              <a:buNone/>
              <a:defRPr sz="1600">
                <a:solidFill>
                  <a:schemeClr val="tx1"/>
                </a:solidFill>
              </a:defRPr>
            </a:lvl2pPr>
            <a:lvl3pPr marL="461963" indent="0">
              <a:spcBef>
                <a:spcPts val="0"/>
              </a:spcBef>
              <a:spcAft>
                <a:spcPts val="1800"/>
              </a:spcAft>
              <a:buFontTx/>
              <a:buNone/>
              <a:defRPr sz="1400">
                <a:solidFill>
                  <a:schemeClr val="tx1"/>
                </a:solidFill>
              </a:defRPr>
            </a:lvl3pPr>
            <a:lvl4pPr>
              <a:defRPr sz="2000">
                <a:solidFill>
                  <a:schemeClr val="tx1"/>
                </a:solidFill>
              </a:defRPr>
            </a:lvl4pPr>
            <a:lvl5pPr>
              <a:defRPr sz="2000">
                <a:solidFill>
                  <a:schemeClr val="tx1"/>
                </a:solidFill>
              </a:defRPr>
            </a:lvl5pPr>
          </a:lstStyle>
          <a:p>
            <a:pPr lvl="0"/>
            <a:endParaRPr lang="en-US" noProof="0" dirty="0" smtClean="0"/>
          </a:p>
        </p:txBody>
      </p:sp>
      <p:sp>
        <p:nvSpPr>
          <p:cNvPr id="6"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solidFill>
                  <a:schemeClr val="bg1"/>
                </a:solidFill>
              </a:defRPr>
            </a:lvl1pPr>
          </a:lstStyle>
          <a:p>
            <a:pPr lvl="0"/>
            <a:r>
              <a:rPr lang="en-US" dirty="0" smtClean="0"/>
              <a:t>Click to edit Master title text </a:t>
            </a:r>
          </a:p>
        </p:txBody>
      </p:sp>
      <p:sp>
        <p:nvSpPr>
          <p:cNvPr id="10" name="TextBox 9"/>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
        <p:nvSpPr>
          <p:cNvPr id="11"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2"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21737666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12" name="Group 11"/>
          <p:cNvGrpSpPr/>
          <p:nvPr userDrawn="1"/>
        </p:nvGrpSpPr>
        <p:grpSpPr>
          <a:xfrm>
            <a:off x="0" y="0"/>
            <a:ext cx="9144000" cy="6865656"/>
            <a:chOff x="0" y="-4536"/>
            <a:chExt cx="9144000" cy="6858000"/>
          </a:xfrm>
        </p:grpSpPr>
        <p:pic>
          <p:nvPicPr>
            <p:cNvPr id="13" name="Picture 12"/>
            <p:cNvPicPr>
              <a:picLocks noChangeAspect="1"/>
            </p:cNvPicPr>
            <p:nvPr userDrawn="1"/>
          </p:nvPicPr>
          <p:blipFill>
            <a:blip r:embed="rId2"/>
            <a:stretch>
              <a:fillRect/>
            </a:stretch>
          </p:blipFill>
          <p:spPr>
            <a:xfrm>
              <a:off x="0" y="-4536"/>
              <a:ext cx="9144000" cy="6858000"/>
            </a:xfrm>
            <a:prstGeom prst="rect">
              <a:avLst/>
            </a:prstGeom>
          </p:spPr>
        </p:pic>
        <p:pic>
          <p:nvPicPr>
            <p:cNvPr id="14" name="Picture 13"/>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15" name="Picture 14"/>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3"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solidFill>
                  <a:schemeClr val="bg1"/>
                </a:solidFill>
              </a:defRPr>
            </a:lvl1pPr>
          </a:lstStyle>
          <a:p>
            <a:pPr lvl="0"/>
            <a:r>
              <a:rPr lang="en-US" dirty="0" smtClean="0"/>
              <a:t>Click to edit Master title text </a:t>
            </a:r>
          </a:p>
        </p:txBody>
      </p:sp>
      <p:sp>
        <p:nvSpPr>
          <p:cNvPr id="9" name="TextBox 8"/>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
        <p:nvSpPr>
          <p:cNvPr id="10"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1"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1281662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grpSp>
        <p:nvGrpSpPr>
          <p:cNvPr id="17" name="Group 16"/>
          <p:cNvGrpSpPr/>
          <p:nvPr userDrawn="1"/>
        </p:nvGrpSpPr>
        <p:grpSpPr>
          <a:xfrm>
            <a:off x="0" y="0"/>
            <a:ext cx="9144000" cy="6865656"/>
            <a:chOff x="0" y="-4536"/>
            <a:chExt cx="9144000" cy="6858000"/>
          </a:xfrm>
        </p:grpSpPr>
        <p:pic>
          <p:nvPicPr>
            <p:cNvPr id="18" name="Picture 17"/>
            <p:cNvPicPr>
              <a:picLocks noChangeAspect="1"/>
            </p:cNvPicPr>
            <p:nvPr userDrawn="1"/>
          </p:nvPicPr>
          <p:blipFill>
            <a:blip r:embed="rId2"/>
            <a:stretch>
              <a:fillRect/>
            </a:stretch>
          </p:blipFill>
          <p:spPr>
            <a:xfrm>
              <a:off x="0" y="-4536"/>
              <a:ext cx="9144000" cy="6858000"/>
            </a:xfrm>
            <a:prstGeom prst="rect">
              <a:avLst/>
            </a:prstGeom>
          </p:spPr>
        </p:pic>
        <p:pic>
          <p:nvPicPr>
            <p:cNvPr id="19" name="Picture 18"/>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20" name="Picture 19"/>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3" name="Title Placeholder 1"/>
          <p:cNvSpPr>
            <a:spLocks noGrp="1"/>
          </p:cNvSpPr>
          <p:nvPr>
            <p:ph type="title" hasCustomPrompt="1"/>
          </p:nvPr>
        </p:nvSpPr>
        <p:spPr bwMode="auto">
          <a:xfrm>
            <a:off x="1540145"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solidFill>
                  <a:schemeClr val="bg1"/>
                </a:solidFill>
              </a:defRPr>
            </a:lvl1pPr>
          </a:lstStyle>
          <a:p>
            <a:pPr lvl="0"/>
            <a:r>
              <a:rPr lang="en-US" dirty="0" smtClean="0"/>
              <a:t>Click to edit Master title text </a:t>
            </a:r>
          </a:p>
        </p:txBody>
      </p:sp>
      <p:sp>
        <p:nvSpPr>
          <p:cNvPr id="5" name="Picture Placeholder 4"/>
          <p:cNvSpPr>
            <a:spLocks noGrp="1"/>
          </p:cNvSpPr>
          <p:nvPr>
            <p:ph type="pic" sz="quarter" idx="10"/>
          </p:nvPr>
        </p:nvSpPr>
        <p:spPr>
          <a:xfrm>
            <a:off x="808265" y="1502230"/>
            <a:ext cx="7560126" cy="4702631"/>
          </a:xfrm>
          <a:prstGeom prst="rect">
            <a:avLst/>
          </a:prstGeom>
        </p:spPr>
        <p:txBody>
          <a:bodyPr/>
          <a:lstStyle>
            <a:lvl1pPr>
              <a:defRPr>
                <a:solidFill>
                  <a:schemeClr val="bg1"/>
                </a:solidFill>
              </a:defRPr>
            </a:lvl1pPr>
          </a:lstStyle>
          <a:p>
            <a:endParaRPr lang="en-US" dirty="0"/>
          </a:p>
        </p:txBody>
      </p:sp>
      <p:sp>
        <p:nvSpPr>
          <p:cNvPr id="10" name="Text Placeholder 3"/>
          <p:cNvSpPr>
            <a:spLocks noGrp="1"/>
          </p:cNvSpPr>
          <p:nvPr>
            <p:ph type="body" sz="quarter" idx="17" hasCustomPrompt="1"/>
          </p:nvPr>
        </p:nvSpPr>
        <p:spPr>
          <a:xfrm>
            <a:off x="3429000" y="1133856"/>
            <a:ext cx="2286000" cy="352426"/>
          </a:xfrm>
          <a:prstGeom prst="rect">
            <a:avLst/>
          </a:prstGeom>
        </p:spPr>
        <p:txBody>
          <a:bodyPr anchor="ctr"/>
          <a:lstStyle>
            <a:lvl1pPr algn="ctr">
              <a:defRPr sz="1200" b="1" baseline="0">
                <a:solidFill>
                  <a:schemeClr val="bg1"/>
                </a:solidFill>
              </a:defRPr>
            </a:lvl1pPr>
          </a:lstStyle>
          <a:p>
            <a:pPr lvl="0"/>
            <a:r>
              <a:rPr lang="en-US" dirty="0" smtClean="0"/>
              <a:t>CLASSIFICATION</a:t>
            </a:r>
            <a:endParaRPr lang="en-US" dirty="0"/>
          </a:p>
        </p:txBody>
      </p:sp>
      <p:sp>
        <p:nvSpPr>
          <p:cNvPr id="11" name="Text Placeholder 3"/>
          <p:cNvSpPr>
            <a:spLocks noGrp="1"/>
          </p:cNvSpPr>
          <p:nvPr>
            <p:ph type="body" sz="quarter" idx="18" hasCustomPrompt="1"/>
          </p:nvPr>
        </p:nvSpPr>
        <p:spPr>
          <a:xfrm>
            <a:off x="3429000" y="6227064"/>
            <a:ext cx="2286000" cy="352426"/>
          </a:xfrm>
          <a:prstGeom prst="rect">
            <a:avLst/>
          </a:prstGeom>
        </p:spPr>
        <p:txBody>
          <a:bodyPr anchor="ctr"/>
          <a:lstStyle>
            <a:lvl1pPr algn="ctr">
              <a:defRPr sz="1200" b="1" baseline="0">
                <a:solidFill>
                  <a:schemeClr val="bg1"/>
                </a:solidFill>
              </a:defRPr>
            </a:lvl1pPr>
          </a:lstStyle>
          <a:p>
            <a:pPr lvl="0"/>
            <a:r>
              <a:rPr lang="en-US" dirty="0" smtClean="0"/>
              <a:t>CLASSIFICATION</a:t>
            </a:r>
            <a:endParaRPr lang="en-US" dirty="0"/>
          </a:p>
        </p:txBody>
      </p:sp>
      <p:sp>
        <p:nvSpPr>
          <p:cNvPr id="14" name="TextBox 13"/>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
        <p:nvSpPr>
          <p:cNvPr id="15"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6"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15758999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grpSp>
        <p:nvGrpSpPr>
          <p:cNvPr id="12" name="Group 11"/>
          <p:cNvGrpSpPr/>
          <p:nvPr userDrawn="1"/>
        </p:nvGrpSpPr>
        <p:grpSpPr>
          <a:xfrm>
            <a:off x="0" y="0"/>
            <a:ext cx="9144000" cy="6865656"/>
            <a:chOff x="0" y="-4536"/>
            <a:chExt cx="9144000" cy="6858000"/>
          </a:xfrm>
        </p:grpSpPr>
        <p:pic>
          <p:nvPicPr>
            <p:cNvPr id="13" name="Picture 12"/>
            <p:cNvPicPr>
              <a:picLocks noChangeAspect="1"/>
            </p:cNvPicPr>
            <p:nvPr userDrawn="1"/>
          </p:nvPicPr>
          <p:blipFill>
            <a:blip r:embed="rId2"/>
            <a:stretch>
              <a:fillRect/>
            </a:stretch>
          </p:blipFill>
          <p:spPr>
            <a:xfrm>
              <a:off x="0" y="-4536"/>
              <a:ext cx="9144000" cy="6858000"/>
            </a:xfrm>
            <a:prstGeom prst="rect">
              <a:avLst/>
            </a:prstGeom>
          </p:spPr>
        </p:pic>
        <p:pic>
          <p:nvPicPr>
            <p:cNvPr id="14" name="Picture 13"/>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15" name="Picture 14"/>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3"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solidFill>
                  <a:schemeClr val="bg1"/>
                </a:solidFill>
              </a:defRPr>
            </a:lvl1pPr>
          </a:lstStyle>
          <a:p>
            <a:pPr lvl="0"/>
            <a:r>
              <a:rPr lang="en-US" dirty="0" smtClean="0"/>
              <a:t>Click to edit Master title text </a:t>
            </a:r>
          </a:p>
        </p:txBody>
      </p:sp>
      <p:sp>
        <p:nvSpPr>
          <p:cNvPr id="9" name="TextBox 8"/>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
        <p:nvSpPr>
          <p:cNvPr id="10" name="Oval 9"/>
          <p:cNvSpPr/>
          <p:nvPr userDrawn="1"/>
        </p:nvSpPr>
        <p:spPr>
          <a:xfrm>
            <a:off x="1275093" y="3620857"/>
            <a:ext cx="2485013"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latin typeface="Elephant" panose="02020904090505020303" pitchFamily="18" charset="0"/>
              </a:rPr>
              <a:t>RECONNAISSANCE</a:t>
            </a:r>
          </a:p>
        </p:txBody>
      </p:sp>
      <p:sp>
        <p:nvSpPr>
          <p:cNvPr id="11" name="Oval 10"/>
          <p:cNvSpPr/>
          <p:nvPr userDrawn="1"/>
        </p:nvSpPr>
        <p:spPr>
          <a:xfrm>
            <a:off x="4655457" y="2439757"/>
            <a:ext cx="1654918"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INTRUSION</a:t>
            </a:r>
            <a:endParaRPr lang="en-US" sz="900" dirty="0">
              <a:solidFill>
                <a:schemeClr val="bg1"/>
              </a:solidFill>
              <a:latin typeface="Elephant" panose="02020904090505020303" pitchFamily="18" charset="0"/>
            </a:endParaRPr>
          </a:p>
        </p:txBody>
      </p:sp>
      <p:sp>
        <p:nvSpPr>
          <p:cNvPr id="16" name="Oval 15"/>
          <p:cNvSpPr/>
          <p:nvPr userDrawn="1"/>
        </p:nvSpPr>
        <p:spPr>
          <a:xfrm>
            <a:off x="6772546" y="4590820"/>
            <a:ext cx="1804944"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EXPLOITATION</a:t>
            </a:r>
            <a:endParaRPr lang="en-US" sz="900" dirty="0">
              <a:solidFill>
                <a:schemeClr val="bg1"/>
              </a:solidFill>
              <a:latin typeface="Elephant" panose="02020904090505020303" pitchFamily="18" charset="0"/>
            </a:endParaRPr>
          </a:p>
        </p:txBody>
      </p:sp>
      <p:sp>
        <p:nvSpPr>
          <p:cNvPr id="17" name="Oval 16"/>
          <p:cNvSpPr/>
          <p:nvPr userDrawn="1"/>
        </p:nvSpPr>
        <p:spPr>
          <a:xfrm>
            <a:off x="4655457" y="4651146"/>
            <a:ext cx="1654918"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LATERAL MOVEMENT</a:t>
            </a:r>
            <a:endParaRPr lang="en-US" sz="900" dirty="0">
              <a:solidFill>
                <a:schemeClr val="bg1"/>
              </a:solidFill>
              <a:latin typeface="Elephant" panose="02020904090505020303" pitchFamily="18" charset="0"/>
            </a:endParaRPr>
          </a:p>
        </p:txBody>
      </p:sp>
      <p:sp>
        <p:nvSpPr>
          <p:cNvPr id="18" name="Oval 17"/>
          <p:cNvSpPr/>
          <p:nvPr userDrawn="1"/>
        </p:nvSpPr>
        <p:spPr>
          <a:xfrm>
            <a:off x="6772546" y="2431025"/>
            <a:ext cx="1804944"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PRIVILEGE </a:t>
            </a:r>
          </a:p>
          <a:p>
            <a:pPr algn="ctr"/>
            <a:r>
              <a:rPr lang="en-US" sz="900" dirty="0" smtClean="0">
                <a:solidFill>
                  <a:schemeClr val="bg1"/>
                </a:solidFill>
                <a:latin typeface="Elephant" panose="02020904090505020303" pitchFamily="18" charset="0"/>
              </a:rPr>
              <a:t>ESCALATION</a:t>
            </a:r>
            <a:endParaRPr lang="en-US" sz="900" dirty="0">
              <a:solidFill>
                <a:schemeClr val="bg1"/>
              </a:solidFill>
              <a:latin typeface="Elephant" panose="02020904090505020303" pitchFamily="18" charset="0"/>
            </a:endParaRPr>
          </a:p>
        </p:txBody>
      </p:sp>
      <p:sp>
        <p:nvSpPr>
          <p:cNvPr id="19" name="Oval 18"/>
          <p:cNvSpPr/>
          <p:nvPr userDrawn="1"/>
        </p:nvSpPr>
        <p:spPr>
          <a:xfrm>
            <a:off x="5661931" y="3620857"/>
            <a:ext cx="2014515"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PENETRATION PHASE</a:t>
            </a:r>
            <a:endParaRPr lang="en-US" sz="900" dirty="0">
              <a:solidFill>
                <a:schemeClr val="bg1"/>
              </a:solidFill>
              <a:latin typeface="Elephant" panose="02020904090505020303" pitchFamily="18" charset="0"/>
            </a:endParaRPr>
          </a:p>
        </p:txBody>
      </p:sp>
      <p:cxnSp>
        <p:nvCxnSpPr>
          <p:cNvPr id="20" name="Straight Arrow Connector 19"/>
          <p:cNvCxnSpPr>
            <a:stCxn id="10" idx="6"/>
            <a:endCxn id="19" idx="2"/>
          </p:cNvCxnSpPr>
          <p:nvPr userDrawn="1"/>
        </p:nvCxnSpPr>
        <p:spPr>
          <a:xfrm>
            <a:off x="3760106" y="3995507"/>
            <a:ext cx="1901825" cy="0"/>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7"/>
            <a:endCxn id="18" idx="4"/>
          </p:cNvCxnSpPr>
          <p:nvPr userDrawn="1"/>
        </p:nvCxnSpPr>
        <p:spPr>
          <a:xfrm flipV="1">
            <a:off x="7381427" y="3180325"/>
            <a:ext cx="293591" cy="550264"/>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1"/>
            <a:endCxn id="11" idx="4"/>
          </p:cNvCxnSpPr>
          <p:nvPr userDrawn="1"/>
        </p:nvCxnSpPr>
        <p:spPr>
          <a:xfrm flipH="1" flipV="1">
            <a:off x="5482916" y="3189057"/>
            <a:ext cx="474034" cy="541532"/>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3"/>
            <a:endCxn id="17" idx="0"/>
          </p:cNvCxnSpPr>
          <p:nvPr userDrawn="1"/>
        </p:nvCxnSpPr>
        <p:spPr>
          <a:xfrm flipH="1">
            <a:off x="5482916" y="4260425"/>
            <a:ext cx="474034" cy="390721"/>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5"/>
            <a:endCxn id="16" idx="0"/>
          </p:cNvCxnSpPr>
          <p:nvPr userDrawn="1"/>
        </p:nvCxnSpPr>
        <p:spPr>
          <a:xfrm>
            <a:off x="7381427" y="4260425"/>
            <a:ext cx="293591" cy="330395"/>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userDrawn="1"/>
        </p:nvSpPr>
        <p:spPr>
          <a:xfrm>
            <a:off x="417848" y="5872835"/>
            <a:ext cx="7769136" cy="429958"/>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u="sng" dirty="0">
                <a:solidFill>
                  <a:schemeClr val="bg1"/>
                </a:solidFill>
                <a:sym typeface="Wingdings" panose="05000000000000000000" pitchFamily="2" charset="2"/>
              </a:rPr>
              <a:t>   </a:t>
            </a:r>
            <a:r>
              <a:rPr lang="en-US" sz="1600" b="1" i="1" u="sng" dirty="0" smtClean="0">
                <a:solidFill>
                  <a:schemeClr val="bg1"/>
                </a:solidFill>
              </a:rPr>
              <a:t>COOPERATION AND COORDINATION </a:t>
            </a:r>
            <a:r>
              <a:rPr lang="en-US" sz="1600" b="1" i="1" u="sng" dirty="0" smtClean="0">
                <a:solidFill>
                  <a:schemeClr val="bg1"/>
                </a:solidFill>
                <a:sym typeface="Wingdings" panose="05000000000000000000" pitchFamily="2" charset="2"/>
              </a:rPr>
              <a:t>    </a:t>
            </a:r>
            <a:endParaRPr lang="en-US" sz="1600" b="1" i="1" u="sng" dirty="0" smtClean="0">
              <a:solidFill>
                <a:schemeClr val="bg1"/>
              </a:solidFill>
            </a:endParaRPr>
          </a:p>
        </p:txBody>
      </p:sp>
      <p:sp>
        <p:nvSpPr>
          <p:cNvPr id="26" name="Folded Corner 25"/>
          <p:cNvSpPr/>
          <p:nvPr userDrawn="1"/>
        </p:nvSpPr>
        <p:spPr>
          <a:xfrm>
            <a:off x="2044524" y="4278681"/>
            <a:ext cx="946150" cy="712982"/>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SYSTEM CONDITIONS</a:t>
            </a:r>
          </a:p>
          <a:p>
            <a:pPr algn="ctr"/>
            <a:r>
              <a:rPr lang="en-US" sz="700" dirty="0" smtClean="0">
                <a:solidFill>
                  <a:schemeClr val="bg1"/>
                </a:solidFill>
                <a:latin typeface="Arial Bold" panose="020B0704020202020204" pitchFamily="34" charset="0"/>
                <a:cs typeface="Arial Bold" panose="020B0704020202020204" pitchFamily="34" charset="0"/>
              </a:rPr>
              <a:t>FW, HBSS, OFF</a:t>
            </a:r>
          </a:p>
        </p:txBody>
      </p:sp>
      <p:sp>
        <p:nvSpPr>
          <p:cNvPr id="27" name="Folded Corner 26"/>
          <p:cNvSpPr/>
          <p:nvPr userDrawn="1"/>
        </p:nvSpPr>
        <p:spPr>
          <a:xfrm>
            <a:off x="1748168" y="2971123"/>
            <a:ext cx="946150" cy="712982"/>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PORT</a:t>
            </a:r>
          </a:p>
          <a:p>
            <a:pPr algn="ctr"/>
            <a:r>
              <a:rPr lang="en-US" sz="700" dirty="0" smtClean="0">
                <a:solidFill>
                  <a:schemeClr val="bg1"/>
                </a:solidFill>
                <a:latin typeface="Arial Bold" panose="020B0704020202020204" pitchFamily="34" charset="0"/>
                <a:cs typeface="Arial Bold" panose="020B0704020202020204" pitchFamily="34" charset="0"/>
              </a:rPr>
              <a:t>PROTOCOLS</a:t>
            </a:r>
          </a:p>
          <a:p>
            <a:pPr algn="ctr"/>
            <a:r>
              <a:rPr lang="en-US" sz="700" dirty="0" smtClean="0">
                <a:solidFill>
                  <a:schemeClr val="bg1"/>
                </a:solidFill>
                <a:latin typeface="Arial Bold" panose="020B0704020202020204" pitchFamily="34" charset="0"/>
                <a:cs typeface="Arial Bold" panose="020B0704020202020204" pitchFamily="34" charset="0"/>
              </a:rPr>
              <a:t>SERVICES</a:t>
            </a:r>
          </a:p>
        </p:txBody>
      </p:sp>
      <p:sp>
        <p:nvSpPr>
          <p:cNvPr id="28" name="Folded Corner 27"/>
          <p:cNvSpPr/>
          <p:nvPr userDrawn="1"/>
        </p:nvSpPr>
        <p:spPr>
          <a:xfrm>
            <a:off x="3107389" y="3082104"/>
            <a:ext cx="946150" cy="712982"/>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VULNERABILITY SCANS (CRED/UNCRED)</a:t>
            </a:r>
          </a:p>
        </p:txBody>
      </p:sp>
      <p:sp>
        <p:nvSpPr>
          <p:cNvPr id="29" name="Folded Corner 28"/>
          <p:cNvSpPr/>
          <p:nvPr userDrawn="1"/>
        </p:nvSpPr>
        <p:spPr>
          <a:xfrm>
            <a:off x="496451" y="3282525"/>
            <a:ext cx="946150" cy="712982"/>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PORT SECURITY</a:t>
            </a:r>
          </a:p>
        </p:txBody>
      </p:sp>
      <p:sp>
        <p:nvSpPr>
          <p:cNvPr id="31" name="Folded Corner 30"/>
          <p:cNvSpPr/>
          <p:nvPr userDrawn="1"/>
        </p:nvSpPr>
        <p:spPr>
          <a:xfrm>
            <a:off x="6135965" y="3141898"/>
            <a:ext cx="959246" cy="653188"/>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SYSTEM CONDITIONS</a:t>
            </a:r>
          </a:p>
          <a:p>
            <a:pPr algn="ctr"/>
            <a:r>
              <a:rPr lang="en-US" sz="700" dirty="0" smtClean="0">
                <a:solidFill>
                  <a:schemeClr val="bg1"/>
                </a:solidFill>
                <a:latin typeface="Arial Bold" panose="020B0704020202020204" pitchFamily="34" charset="0"/>
                <a:cs typeface="Arial Bold" panose="020B0704020202020204" pitchFamily="34" charset="0"/>
              </a:rPr>
              <a:t>FW, HBSS ENFORCE MODE</a:t>
            </a:r>
          </a:p>
        </p:txBody>
      </p:sp>
      <p:pic>
        <p:nvPicPr>
          <p:cNvPr id="32" name="Picture 31"/>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1099299" y="2897269"/>
            <a:ext cx="521132" cy="532309"/>
          </a:xfrm>
          <a:prstGeom prst="flowChartConnector">
            <a:avLst/>
          </a:prstGeom>
        </p:spPr>
      </p:pic>
      <p:pic>
        <p:nvPicPr>
          <p:cNvPr id="33" name="Picture 32"/>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3863129" y="2844523"/>
            <a:ext cx="521132" cy="532309"/>
          </a:xfrm>
          <a:prstGeom prst="flowChartConnector">
            <a:avLst/>
          </a:prstGeom>
        </p:spPr>
      </p:pic>
      <p:pic>
        <p:nvPicPr>
          <p:cNvPr id="34" name="Picture 33"/>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2363855" y="2717075"/>
            <a:ext cx="521132" cy="532309"/>
          </a:xfrm>
          <a:prstGeom prst="flowChartConnector">
            <a:avLst/>
          </a:prstGeom>
        </p:spPr>
      </p:pic>
      <p:pic>
        <p:nvPicPr>
          <p:cNvPr id="35" name="Picture 34"/>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3239688" y="4051531"/>
            <a:ext cx="521132" cy="532309"/>
          </a:xfrm>
          <a:prstGeom prst="flowChartConnector">
            <a:avLst/>
          </a:prstGeom>
        </p:spPr>
      </p:pic>
      <p:pic>
        <p:nvPicPr>
          <p:cNvPr id="36" name="Picture 35"/>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7458304" y="3705990"/>
            <a:ext cx="521132" cy="532309"/>
          </a:xfrm>
          <a:prstGeom prst="flowChartConnector">
            <a:avLst/>
          </a:prstGeom>
        </p:spPr>
      </p:pic>
      <p:pic>
        <p:nvPicPr>
          <p:cNvPr id="37" name="Picture 36"/>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7226999" y="5555505"/>
            <a:ext cx="521132" cy="532309"/>
          </a:xfrm>
          <a:prstGeom prst="flowChartConnector">
            <a:avLst/>
          </a:prstGeom>
        </p:spPr>
      </p:pic>
      <p:pic>
        <p:nvPicPr>
          <p:cNvPr id="38" name="Picture 37"/>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8080845" y="2170672"/>
            <a:ext cx="521132" cy="532309"/>
          </a:xfrm>
          <a:prstGeom prst="flowChartConnector">
            <a:avLst/>
          </a:prstGeom>
        </p:spPr>
      </p:pic>
      <p:pic>
        <p:nvPicPr>
          <p:cNvPr id="39" name="Picture 38"/>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5716731" y="2145195"/>
            <a:ext cx="521132" cy="532309"/>
          </a:xfrm>
          <a:prstGeom prst="flowChartConnector">
            <a:avLst/>
          </a:prstGeom>
        </p:spPr>
      </p:pic>
      <p:pic>
        <p:nvPicPr>
          <p:cNvPr id="40" name="Picture 39"/>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5938700" y="4518188"/>
            <a:ext cx="521132" cy="532309"/>
          </a:xfrm>
          <a:prstGeom prst="flowChartConnector">
            <a:avLst/>
          </a:prstGeom>
        </p:spPr>
      </p:pic>
      <p:pic>
        <p:nvPicPr>
          <p:cNvPr id="41" name="Picture 40"/>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8188626" y="4419513"/>
            <a:ext cx="521132" cy="532309"/>
          </a:xfrm>
          <a:prstGeom prst="flowChartConnector">
            <a:avLst/>
          </a:prstGeom>
        </p:spPr>
      </p:pic>
      <p:grpSp>
        <p:nvGrpSpPr>
          <p:cNvPr id="2" name="Group 1"/>
          <p:cNvGrpSpPr/>
          <p:nvPr userDrawn="1"/>
        </p:nvGrpSpPr>
        <p:grpSpPr>
          <a:xfrm>
            <a:off x="441200" y="1203404"/>
            <a:ext cx="2495139" cy="1303391"/>
            <a:chOff x="9353960" y="2503822"/>
            <a:chExt cx="2495139" cy="1303391"/>
          </a:xfrm>
        </p:grpSpPr>
        <p:pic>
          <p:nvPicPr>
            <p:cNvPr id="42" name="Picture 41"/>
            <p:cNvPicPr>
              <a:picLocks noChangeAspect="1"/>
            </p:cNvPicPr>
            <p:nvPr userDrawn="1"/>
          </p:nvPicPr>
          <p:blipFill rotWithShape="1">
            <a:blip r:embed="rId4">
              <a:extLst>
                <a:ext uri="{28A0092B-C50C-407E-A947-70E740481C1C}">
                  <a14:useLocalDpi xmlns:a14="http://schemas.microsoft.com/office/drawing/2010/main" val="0"/>
                </a:ext>
              </a:extLst>
            </a:blip>
            <a:srcRect l="53086" t="5014" r="2351" b="3846"/>
            <a:stretch/>
          </p:blipFill>
          <p:spPr>
            <a:xfrm flipV="1">
              <a:off x="9415812" y="2614070"/>
              <a:ext cx="258179" cy="261532"/>
            </a:xfrm>
            <a:prstGeom prst="flowChartConnector">
              <a:avLst/>
            </a:prstGeom>
          </p:spPr>
        </p:pic>
        <p:pic>
          <p:nvPicPr>
            <p:cNvPr id="43" name="Picture 42"/>
            <p:cNvPicPr>
              <a:picLocks noChangeAspect="1"/>
            </p:cNvPicPr>
            <p:nvPr userDrawn="1"/>
          </p:nvPicPr>
          <p:blipFill rotWithShape="1">
            <a:blip r:embed="rId4">
              <a:extLst>
                <a:ext uri="{28A0092B-C50C-407E-A947-70E740481C1C}">
                  <a14:useLocalDpi xmlns:a14="http://schemas.microsoft.com/office/drawing/2010/main" val="0"/>
                </a:ext>
              </a:extLst>
            </a:blip>
            <a:srcRect r="51510"/>
            <a:stretch/>
          </p:blipFill>
          <p:spPr>
            <a:xfrm>
              <a:off x="9415812" y="3031761"/>
              <a:ext cx="258179" cy="258185"/>
            </a:xfrm>
            <a:prstGeom prst="flowChartConnector">
              <a:avLst/>
            </a:prstGeom>
          </p:spPr>
        </p:pic>
        <p:pic>
          <p:nvPicPr>
            <p:cNvPr id="44" name="Picture 43"/>
            <p:cNvPicPr>
              <a:picLocks noChangeAspect="1"/>
            </p:cNvPicPr>
            <p:nvPr userDrawn="1"/>
          </p:nvPicPr>
          <p:blipFill rotWithShape="1">
            <a:blip r:embed="rId5">
              <a:extLst>
                <a:ext uri="{28A0092B-C50C-407E-A947-70E740481C1C}">
                  <a14:useLocalDpi xmlns:a14="http://schemas.microsoft.com/office/drawing/2010/main" val="0"/>
                </a:ext>
              </a:extLst>
            </a:blip>
            <a:srcRect l="59743" t="45030" r="31429" b="39597"/>
            <a:stretch/>
          </p:blipFill>
          <p:spPr>
            <a:xfrm rot="11012074" flipV="1">
              <a:off x="9415812" y="3445064"/>
              <a:ext cx="260519" cy="255360"/>
            </a:xfrm>
            <a:prstGeom prst="flowChartConnector">
              <a:avLst/>
            </a:prstGeom>
          </p:spPr>
        </p:pic>
        <p:sp>
          <p:nvSpPr>
            <p:cNvPr id="45" name="TextBox 44"/>
            <p:cNvSpPr txBox="1"/>
            <p:nvPr userDrawn="1"/>
          </p:nvSpPr>
          <p:spPr>
            <a:xfrm>
              <a:off x="9741877" y="2638595"/>
              <a:ext cx="2107222" cy="1061829"/>
            </a:xfrm>
            <a:prstGeom prst="rect">
              <a:avLst/>
            </a:prstGeom>
            <a:noFill/>
          </p:spPr>
          <p:txBody>
            <a:bodyPr wrap="square" rtlCol="0">
              <a:spAutoFit/>
            </a:bodyPr>
            <a:lstStyle/>
            <a:p>
              <a:r>
                <a:rPr lang="en-US" sz="900" dirty="0" smtClean="0">
                  <a:solidFill>
                    <a:schemeClr val="bg1"/>
                  </a:solidFill>
                </a:rPr>
                <a:t>NOT COMPLETE</a:t>
              </a:r>
            </a:p>
            <a:p>
              <a:endParaRPr lang="en-US" sz="900" dirty="0">
                <a:solidFill>
                  <a:schemeClr val="bg1"/>
                </a:solidFill>
              </a:endParaRPr>
            </a:p>
            <a:p>
              <a:endParaRPr lang="en-US" sz="900" dirty="0">
                <a:solidFill>
                  <a:schemeClr val="bg1"/>
                </a:solidFill>
              </a:endParaRPr>
            </a:p>
            <a:p>
              <a:r>
                <a:rPr lang="en-US" sz="900" dirty="0" smtClean="0">
                  <a:solidFill>
                    <a:schemeClr val="bg1"/>
                  </a:solidFill>
                </a:rPr>
                <a:t>COMPLETE</a:t>
              </a:r>
            </a:p>
            <a:p>
              <a:endParaRPr lang="en-US" sz="900" dirty="0">
                <a:solidFill>
                  <a:schemeClr val="bg1"/>
                </a:solidFill>
              </a:endParaRPr>
            </a:p>
            <a:p>
              <a:endParaRPr lang="en-US" sz="900" dirty="0" smtClean="0">
                <a:solidFill>
                  <a:schemeClr val="bg1"/>
                </a:solidFill>
              </a:endParaRPr>
            </a:p>
            <a:p>
              <a:r>
                <a:rPr lang="en-US" sz="900" dirty="0" smtClean="0">
                  <a:solidFill>
                    <a:schemeClr val="bg1"/>
                  </a:solidFill>
                </a:rPr>
                <a:t>PARTIAL</a:t>
              </a:r>
              <a:endParaRPr lang="en-US" sz="900" dirty="0">
                <a:solidFill>
                  <a:schemeClr val="bg1"/>
                </a:solidFill>
              </a:endParaRPr>
            </a:p>
          </p:txBody>
        </p:sp>
        <p:sp>
          <p:nvSpPr>
            <p:cNvPr id="46" name="Rectangle 45"/>
            <p:cNvSpPr/>
            <p:nvPr userDrawn="1"/>
          </p:nvSpPr>
          <p:spPr>
            <a:xfrm>
              <a:off x="9353960" y="2503822"/>
              <a:ext cx="1586413" cy="130339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bg1"/>
                </a:solidFill>
              </a:endParaRPr>
            </a:p>
          </p:txBody>
        </p:sp>
      </p:grpSp>
      <p:sp>
        <p:nvSpPr>
          <p:cNvPr id="47"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48"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49" name="Rectangle 48"/>
          <p:cNvSpPr/>
          <p:nvPr userDrawn="1"/>
        </p:nvSpPr>
        <p:spPr>
          <a:xfrm>
            <a:off x="285750" y="1118505"/>
            <a:ext cx="8490857" cy="5282293"/>
          </a:xfrm>
          <a:prstGeom prst="rect">
            <a:avLst/>
          </a:prstGeom>
          <a:noFill/>
          <a:ln w="38100">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Placeholder 3"/>
          <p:cNvSpPr>
            <a:spLocks noGrp="1"/>
          </p:cNvSpPr>
          <p:nvPr>
            <p:ph type="body" sz="quarter" idx="17" hasCustomPrompt="1"/>
          </p:nvPr>
        </p:nvSpPr>
        <p:spPr>
          <a:xfrm>
            <a:off x="3429000" y="822304"/>
            <a:ext cx="2286000" cy="352426"/>
          </a:xfrm>
          <a:prstGeom prst="rect">
            <a:avLst/>
          </a:prstGeom>
        </p:spPr>
        <p:txBody>
          <a:bodyPr anchor="ctr"/>
          <a:lstStyle>
            <a:lvl1pPr algn="ctr">
              <a:defRPr sz="1200" b="0" baseline="0">
                <a:solidFill>
                  <a:schemeClr val="bg1"/>
                </a:solidFill>
              </a:defRPr>
            </a:lvl1pPr>
          </a:lstStyle>
          <a:p>
            <a:pPr lvl="0"/>
            <a:r>
              <a:rPr lang="en-US" dirty="0" smtClean="0"/>
              <a:t>CLASSIFICATION</a:t>
            </a:r>
            <a:endParaRPr lang="en-US" dirty="0"/>
          </a:p>
        </p:txBody>
      </p:sp>
      <p:sp>
        <p:nvSpPr>
          <p:cNvPr id="51" name="Text Placeholder 3"/>
          <p:cNvSpPr>
            <a:spLocks noGrp="1"/>
          </p:cNvSpPr>
          <p:nvPr>
            <p:ph type="body" sz="quarter" idx="22" hasCustomPrompt="1"/>
          </p:nvPr>
        </p:nvSpPr>
        <p:spPr>
          <a:xfrm>
            <a:off x="3429000" y="6354424"/>
            <a:ext cx="2286000" cy="352426"/>
          </a:xfrm>
          <a:prstGeom prst="rect">
            <a:avLst/>
          </a:prstGeom>
        </p:spPr>
        <p:txBody>
          <a:bodyPr anchor="ctr"/>
          <a:lstStyle>
            <a:lvl1pPr algn="ctr">
              <a:defRPr sz="1200" b="0" baseline="0">
                <a:solidFill>
                  <a:schemeClr val="bg1"/>
                </a:solidFill>
              </a:defRPr>
            </a:lvl1pPr>
          </a:lstStyle>
          <a:p>
            <a:pPr lvl="0"/>
            <a:r>
              <a:rPr lang="en-US" dirty="0" smtClean="0"/>
              <a:t>CLASSIFICATION</a:t>
            </a:r>
            <a:endParaRPr lang="en-US" dirty="0"/>
          </a:p>
        </p:txBody>
      </p:sp>
    </p:spTree>
    <p:extLst>
      <p:ext uri="{BB962C8B-B14F-4D97-AF65-F5344CB8AC3E}">
        <p14:creationId xmlns:p14="http://schemas.microsoft.com/office/powerpoint/2010/main" val="1923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anim calcmode="lin" valueType="num">
                                      <p:cBhvr>
                                        <p:cTn id="36" dur="1000" fill="hold"/>
                                        <p:tgtEl>
                                          <p:spTgt spid="36"/>
                                        </p:tgtEl>
                                        <p:attrNameLst>
                                          <p:attrName>ppt_x</p:attrName>
                                        </p:attrNameLst>
                                      </p:cBhvr>
                                      <p:tavLst>
                                        <p:tav tm="0">
                                          <p:val>
                                            <p:strVal val="#ppt_x"/>
                                          </p:val>
                                        </p:tav>
                                        <p:tav tm="100000">
                                          <p:val>
                                            <p:strVal val="#ppt_x"/>
                                          </p:val>
                                        </p:tav>
                                      </p:tavLst>
                                    </p:anim>
                                    <p:anim calcmode="lin" valueType="num">
                                      <p:cBhvr>
                                        <p:cTn id="3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1000"/>
                                        <p:tgtEl>
                                          <p:spTgt spid="40"/>
                                        </p:tgtEl>
                                      </p:cBhvr>
                                    </p:animEffect>
                                    <p:anim calcmode="lin" valueType="num">
                                      <p:cBhvr>
                                        <p:cTn id="57" dur="1000" fill="hold"/>
                                        <p:tgtEl>
                                          <p:spTgt spid="40"/>
                                        </p:tgtEl>
                                        <p:attrNameLst>
                                          <p:attrName>ppt_x</p:attrName>
                                        </p:attrNameLst>
                                      </p:cBhvr>
                                      <p:tavLst>
                                        <p:tav tm="0">
                                          <p:val>
                                            <p:strVal val="#ppt_x"/>
                                          </p:val>
                                        </p:tav>
                                        <p:tav tm="100000">
                                          <p:val>
                                            <p:strVal val="#ppt_x"/>
                                          </p:val>
                                        </p:tav>
                                      </p:tavLst>
                                    </p:anim>
                                    <p:anim calcmode="lin" valueType="num">
                                      <p:cBhvr>
                                        <p:cTn id="5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1000"/>
                                        <p:tgtEl>
                                          <p:spTgt spid="41"/>
                                        </p:tgtEl>
                                      </p:cBhvr>
                                    </p:animEffect>
                                    <p:anim calcmode="lin" valueType="num">
                                      <p:cBhvr>
                                        <p:cTn id="64" dur="1000" fill="hold"/>
                                        <p:tgtEl>
                                          <p:spTgt spid="41"/>
                                        </p:tgtEl>
                                        <p:attrNameLst>
                                          <p:attrName>ppt_x</p:attrName>
                                        </p:attrNameLst>
                                      </p:cBhvr>
                                      <p:tavLst>
                                        <p:tav tm="0">
                                          <p:val>
                                            <p:strVal val="#ppt_x"/>
                                          </p:val>
                                        </p:tav>
                                        <p:tav tm="100000">
                                          <p:val>
                                            <p:strVal val="#ppt_x"/>
                                          </p:val>
                                        </p:tav>
                                      </p:tavLst>
                                    </p:anim>
                                    <p:anim calcmode="lin" valueType="num">
                                      <p:cBhvr>
                                        <p:cTn id="6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1000"/>
                                        <p:tgtEl>
                                          <p:spTgt spid="37"/>
                                        </p:tgtEl>
                                      </p:cBhvr>
                                    </p:animEffect>
                                    <p:anim calcmode="lin" valueType="num">
                                      <p:cBhvr>
                                        <p:cTn id="71" dur="1000" fill="hold"/>
                                        <p:tgtEl>
                                          <p:spTgt spid="37"/>
                                        </p:tgtEl>
                                        <p:attrNameLst>
                                          <p:attrName>ppt_x</p:attrName>
                                        </p:attrNameLst>
                                      </p:cBhvr>
                                      <p:tavLst>
                                        <p:tav tm="0">
                                          <p:val>
                                            <p:strVal val="#ppt_x"/>
                                          </p:val>
                                        </p:tav>
                                        <p:tav tm="100000">
                                          <p:val>
                                            <p:strVal val="#ppt_x"/>
                                          </p:val>
                                        </p:tav>
                                      </p:tavLst>
                                    </p:anim>
                                    <p:anim calcmode="lin" valueType="num">
                                      <p:cBhvr>
                                        <p:cTn id="7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grpSp>
        <p:nvGrpSpPr>
          <p:cNvPr id="12" name="Group 11"/>
          <p:cNvGrpSpPr/>
          <p:nvPr userDrawn="1"/>
        </p:nvGrpSpPr>
        <p:grpSpPr>
          <a:xfrm>
            <a:off x="0" y="0"/>
            <a:ext cx="9144000" cy="6865656"/>
            <a:chOff x="0" y="-4536"/>
            <a:chExt cx="9144000" cy="6858000"/>
          </a:xfrm>
        </p:grpSpPr>
        <p:pic>
          <p:nvPicPr>
            <p:cNvPr id="13" name="Picture 12"/>
            <p:cNvPicPr>
              <a:picLocks noChangeAspect="1"/>
            </p:cNvPicPr>
            <p:nvPr userDrawn="1"/>
          </p:nvPicPr>
          <p:blipFill>
            <a:blip r:embed="rId2"/>
            <a:stretch>
              <a:fillRect/>
            </a:stretch>
          </p:blipFill>
          <p:spPr>
            <a:xfrm>
              <a:off x="0" y="-4536"/>
              <a:ext cx="9144000" cy="6858000"/>
            </a:xfrm>
            <a:prstGeom prst="rect">
              <a:avLst/>
            </a:prstGeom>
          </p:spPr>
        </p:pic>
        <p:pic>
          <p:nvPicPr>
            <p:cNvPr id="14" name="Picture 13"/>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15" name="Picture 14"/>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3"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solidFill>
                  <a:schemeClr val="bg1"/>
                </a:solidFill>
              </a:defRPr>
            </a:lvl1pPr>
          </a:lstStyle>
          <a:p>
            <a:pPr lvl="0"/>
            <a:r>
              <a:rPr lang="en-US" dirty="0" smtClean="0"/>
              <a:t>Click to edit Master title text </a:t>
            </a:r>
          </a:p>
        </p:txBody>
      </p:sp>
      <p:sp>
        <p:nvSpPr>
          <p:cNvPr id="9" name="TextBox 8"/>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
        <p:nvSpPr>
          <p:cNvPr id="47"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48"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77" name="Rounded Rectangle 76"/>
          <p:cNvSpPr/>
          <p:nvPr userDrawn="1"/>
        </p:nvSpPr>
        <p:spPr>
          <a:xfrm>
            <a:off x="490184" y="4748700"/>
            <a:ext cx="8101982" cy="487973"/>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Cyber Resiliency Analysis</a:t>
            </a:r>
          </a:p>
        </p:txBody>
      </p:sp>
      <p:sp>
        <p:nvSpPr>
          <p:cNvPr id="78" name="Rounded Rectangle 77"/>
          <p:cNvSpPr/>
          <p:nvPr userDrawn="1"/>
        </p:nvSpPr>
        <p:spPr>
          <a:xfrm>
            <a:off x="5349598" y="2752268"/>
            <a:ext cx="2097350" cy="1820008"/>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350" dirty="0"/>
              <a:t>Red Team Logs</a:t>
            </a:r>
          </a:p>
          <a:p>
            <a:pPr algn="ctr"/>
            <a:endParaRPr lang="en-US" sz="1350" dirty="0"/>
          </a:p>
          <a:p>
            <a:r>
              <a:rPr lang="en-US" sz="1350" dirty="0" smtClean="0"/>
              <a:t>- Cobalt </a:t>
            </a:r>
            <a:r>
              <a:rPr lang="en-US" sz="1350" dirty="0"/>
              <a:t>Strike</a:t>
            </a:r>
          </a:p>
          <a:p>
            <a:r>
              <a:rPr lang="en-US" sz="1350" dirty="0" smtClean="0"/>
              <a:t>- TMUX</a:t>
            </a:r>
            <a:endParaRPr lang="en-US" sz="1350" dirty="0"/>
          </a:p>
          <a:p>
            <a:r>
              <a:rPr lang="en-US" sz="1350" dirty="0" smtClean="0"/>
              <a:t>- Screenshots</a:t>
            </a:r>
            <a:endParaRPr lang="en-US" sz="1350" dirty="0"/>
          </a:p>
          <a:p>
            <a:r>
              <a:rPr lang="en-US" sz="1350" dirty="0" smtClean="0"/>
              <a:t>- NETT </a:t>
            </a:r>
            <a:r>
              <a:rPr lang="en-US" sz="1350" dirty="0"/>
              <a:t>Logs</a:t>
            </a:r>
          </a:p>
        </p:txBody>
      </p:sp>
      <p:sp>
        <p:nvSpPr>
          <p:cNvPr id="79" name="Rounded Rectangle 78"/>
          <p:cNvSpPr/>
          <p:nvPr userDrawn="1"/>
        </p:nvSpPr>
        <p:spPr>
          <a:xfrm>
            <a:off x="3001356" y="2755699"/>
            <a:ext cx="2175127" cy="1820008"/>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350" dirty="0"/>
              <a:t>System Admin</a:t>
            </a:r>
          </a:p>
          <a:p>
            <a:pPr algn="ctr"/>
            <a:endParaRPr lang="en-US" sz="1350" dirty="0"/>
          </a:p>
          <a:p>
            <a:r>
              <a:rPr lang="en-US" sz="1350" dirty="0" smtClean="0"/>
              <a:t>- Screenshots</a:t>
            </a:r>
            <a:endParaRPr lang="en-US" sz="1350" dirty="0"/>
          </a:p>
          <a:p>
            <a:r>
              <a:rPr lang="en-US" sz="1350" dirty="0" smtClean="0"/>
              <a:t>- Incident </a:t>
            </a:r>
            <a:r>
              <a:rPr lang="en-US" sz="1350" dirty="0"/>
              <a:t>Reports</a:t>
            </a:r>
          </a:p>
          <a:p>
            <a:r>
              <a:rPr lang="en-US" sz="1350" dirty="0" smtClean="0"/>
              <a:t>- Email </a:t>
            </a:r>
            <a:r>
              <a:rPr lang="en-US" sz="1350" dirty="0"/>
              <a:t>Alerts/Threads</a:t>
            </a:r>
          </a:p>
          <a:p>
            <a:r>
              <a:rPr lang="en-US" sz="1350" dirty="0" smtClean="0"/>
              <a:t>- Switch </a:t>
            </a:r>
            <a:r>
              <a:rPr lang="en-US" sz="1350" dirty="0"/>
              <a:t>Configs </a:t>
            </a:r>
          </a:p>
          <a:p>
            <a:endParaRPr lang="en-US" sz="1350" dirty="0"/>
          </a:p>
        </p:txBody>
      </p:sp>
      <p:sp>
        <p:nvSpPr>
          <p:cNvPr id="80" name="Rounded Rectangle 79"/>
          <p:cNvSpPr/>
          <p:nvPr userDrawn="1"/>
        </p:nvSpPr>
        <p:spPr>
          <a:xfrm>
            <a:off x="490184" y="2792307"/>
            <a:ext cx="2237232" cy="1820008"/>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350" dirty="0"/>
              <a:t>Network Defenders</a:t>
            </a:r>
          </a:p>
          <a:p>
            <a:pPr algn="ctr"/>
            <a:endParaRPr lang="en-US" sz="1800" dirty="0"/>
          </a:p>
          <a:p>
            <a:r>
              <a:rPr lang="en-US" sz="1350" dirty="0"/>
              <a:t>- Cyber Incident Reports</a:t>
            </a:r>
          </a:p>
          <a:p>
            <a:r>
              <a:rPr lang="en-US" sz="1350" dirty="0"/>
              <a:t>- </a:t>
            </a:r>
            <a:r>
              <a:rPr lang="en-US" sz="1350" dirty="0" smtClean="0"/>
              <a:t>System </a:t>
            </a:r>
            <a:r>
              <a:rPr lang="en-US" sz="1350" dirty="0"/>
              <a:t>Logs</a:t>
            </a:r>
          </a:p>
          <a:p>
            <a:r>
              <a:rPr lang="en-US" sz="1350" dirty="0"/>
              <a:t>- Splunk Alerts</a:t>
            </a:r>
          </a:p>
        </p:txBody>
      </p:sp>
      <p:sp>
        <p:nvSpPr>
          <p:cNvPr id="81" name="Rounded Rectangle 80"/>
          <p:cNvSpPr/>
          <p:nvPr userDrawn="1"/>
        </p:nvSpPr>
        <p:spPr>
          <a:xfrm>
            <a:off x="490184" y="2211444"/>
            <a:ext cx="8101982" cy="383921"/>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350" dirty="0"/>
              <a:t>Cyber Resiliency </a:t>
            </a:r>
            <a:r>
              <a:rPr lang="en-US" sz="1350" dirty="0" smtClean="0"/>
              <a:t>DEVCOM </a:t>
            </a:r>
            <a:r>
              <a:rPr lang="en-US" sz="1350" dirty="0"/>
              <a:t>DAC SME’s Daily Logs</a:t>
            </a:r>
          </a:p>
        </p:txBody>
      </p:sp>
      <p:sp>
        <p:nvSpPr>
          <p:cNvPr id="82" name="Rounded Rectangle 81"/>
          <p:cNvSpPr/>
          <p:nvPr userDrawn="1"/>
        </p:nvSpPr>
        <p:spPr>
          <a:xfrm>
            <a:off x="7620063" y="2752268"/>
            <a:ext cx="972103" cy="1820008"/>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050" dirty="0"/>
              <a:t>W</a:t>
            </a:r>
          </a:p>
          <a:p>
            <a:pPr algn="ctr"/>
            <a:r>
              <a:rPr lang="en-US" sz="1050" dirty="0"/>
              <a:t>H</a:t>
            </a:r>
          </a:p>
          <a:p>
            <a:pPr algn="ctr"/>
            <a:r>
              <a:rPr lang="en-US" sz="1050" dirty="0"/>
              <a:t>I</a:t>
            </a:r>
          </a:p>
          <a:p>
            <a:pPr algn="ctr"/>
            <a:r>
              <a:rPr lang="en-US" sz="1050" dirty="0"/>
              <a:t>T</a:t>
            </a:r>
          </a:p>
          <a:p>
            <a:pPr algn="ctr"/>
            <a:r>
              <a:rPr lang="en-US" sz="1050" dirty="0"/>
              <a:t>E</a:t>
            </a:r>
          </a:p>
          <a:p>
            <a:pPr algn="ctr"/>
            <a:r>
              <a:rPr lang="en-US" sz="1050" dirty="0"/>
              <a:t>C</a:t>
            </a:r>
          </a:p>
          <a:p>
            <a:pPr algn="ctr"/>
            <a:r>
              <a:rPr lang="en-US" sz="1050" dirty="0"/>
              <a:t>A</a:t>
            </a:r>
          </a:p>
          <a:p>
            <a:pPr algn="ctr"/>
            <a:r>
              <a:rPr lang="en-US" sz="1050" dirty="0"/>
              <a:t>R</a:t>
            </a:r>
          </a:p>
          <a:p>
            <a:pPr algn="ctr"/>
            <a:r>
              <a:rPr lang="en-US" sz="1050" dirty="0"/>
              <a:t>D</a:t>
            </a:r>
          </a:p>
          <a:p>
            <a:pPr algn="ctr"/>
            <a:r>
              <a:rPr lang="en-US" sz="1050" dirty="0"/>
              <a:t>S</a:t>
            </a:r>
          </a:p>
        </p:txBody>
      </p:sp>
      <p:sp>
        <p:nvSpPr>
          <p:cNvPr id="83" name="Isosceles Triangle 82"/>
          <p:cNvSpPr/>
          <p:nvPr userDrawn="1"/>
        </p:nvSpPr>
        <p:spPr>
          <a:xfrm rot="10800000">
            <a:off x="1269229" y="4508063"/>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84" name="Isosceles Triangle 83"/>
          <p:cNvSpPr/>
          <p:nvPr userDrawn="1"/>
        </p:nvSpPr>
        <p:spPr>
          <a:xfrm rot="10800000">
            <a:off x="3887038" y="4489195"/>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85" name="Isosceles Triangle 84"/>
          <p:cNvSpPr/>
          <p:nvPr userDrawn="1"/>
        </p:nvSpPr>
        <p:spPr>
          <a:xfrm rot="10800000">
            <a:off x="6238515" y="4483645"/>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86" name="Isosceles Triangle 85"/>
          <p:cNvSpPr/>
          <p:nvPr userDrawn="1"/>
        </p:nvSpPr>
        <p:spPr>
          <a:xfrm rot="10800000">
            <a:off x="8091734" y="4443783"/>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87" name="Isosceles Triangle 86"/>
          <p:cNvSpPr/>
          <p:nvPr userDrawn="1"/>
        </p:nvSpPr>
        <p:spPr>
          <a:xfrm rot="10800000">
            <a:off x="1269229" y="2530709"/>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88" name="Isosceles Triangle 87"/>
          <p:cNvSpPr/>
          <p:nvPr userDrawn="1"/>
        </p:nvSpPr>
        <p:spPr>
          <a:xfrm rot="10800000">
            <a:off x="3887037" y="2512405"/>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89" name="Isosceles Triangle 88"/>
          <p:cNvSpPr/>
          <p:nvPr userDrawn="1"/>
        </p:nvSpPr>
        <p:spPr>
          <a:xfrm rot="10800000">
            <a:off x="6229468" y="2506877"/>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90" name="Isosceles Triangle 89"/>
          <p:cNvSpPr/>
          <p:nvPr userDrawn="1"/>
        </p:nvSpPr>
        <p:spPr>
          <a:xfrm rot="10800000">
            <a:off x="8091735" y="2468408"/>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24" name="Rectangle 23"/>
          <p:cNvSpPr/>
          <p:nvPr userDrawn="1"/>
        </p:nvSpPr>
        <p:spPr>
          <a:xfrm>
            <a:off x="285750" y="1934936"/>
            <a:ext cx="8490857" cy="3567793"/>
          </a:xfrm>
          <a:prstGeom prst="rect">
            <a:avLst/>
          </a:prstGeom>
          <a:noFill/>
          <a:ln w="38100">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3"/>
          <p:cNvSpPr>
            <a:spLocks noGrp="1"/>
          </p:cNvSpPr>
          <p:nvPr>
            <p:ph type="body" sz="quarter" idx="17" hasCustomPrompt="1"/>
          </p:nvPr>
        </p:nvSpPr>
        <p:spPr>
          <a:xfrm>
            <a:off x="3364992" y="1631876"/>
            <a:ext cx="2286000" cy="352426"/>
          </a:xfrm>
          <a:prstGeom prst="rect">
            <a:avLst/>
          </a:prstGeom>
        </p:spPr>
        <p:txBody>
          <a:bodyPr anchor="ctr"/>
          <a:lstStyle>
            <a:lvl1pPr algn="ctr">
              <a:defRPr sz="1200" b="0" baseline="0">
                <a:solidFill>
                  <a:schemeClr val="bg1"/>
                </a:solidFill>
              </a:defRPr>
            </a:lvl1pPr>
          </a:lstStyle>
          <a:p>
            <a:pPr lvl="0"/>
            <a:r>
              <a:rPr lang="en-US" dirty="0" smtClean="0"/>
              <a:t>CLASSIFICATION</a:t>
            </a:r>
            <a:endParaRPr lang="en-US" dirty="0"/>
          </a:p>
        </p:txBody>
      </p:sp>
      <p:sp>
        <p:nvSpPr>
          <p:cNvPr id="26" name="Text Placeholder 3"/>
          <p:cNvSpPr>
            <a:spLocks noGrp="1"/>
          </p:cNvSpPr>
          <p:nvPr>
            <p:ph type="body" sz="quarter" idx="22" hasCustomPrompt="1"/>
          </p:nvPr>
        </p:nvSpPr>
        <p:spPr>
          <a:xfrm>
            <a:off x="3364992" y="5474542"/>
            <a:ext cx="2286000" cy="352426"/>
          </a:xfrm>
          <a:prstGeom prst="rect">
            <a:avLst/>
          </a:prstGeom>
        </p:spPr>
        <p:txBody>
          <a:bodyPr anchor="ctr"/>
          <a:lstStyle>
            <a:lvl1pPr algn="ctr">
              <a:defRPr sz="1200" b="0" baseline="0">
                <a:solidFill>
                  <a:schemeClr val="bg1"/>
                </a:solidFill>
              </a:defRPr>
            </a:lvl1pPr>
          </a:lstStyle>
          <a:p>
            <a:pPr lvl="0"/>
            <a:r>
              <a:rPr lang="en-US" dirty="0" smtClean="0"/>
              <a:t>CLASSIFICATION</a:t>
            </a:r>
            <a:endParaRPr lang="en-US" dirty="0"/>
          </a:p>
        </p:txBody>
      </p:sp>
    </p:spTree>
    <p:extLst>
      <p:ext uri="{BB962C8B-B14F-4D97-AF65-F5344CB8AC3E}">
        <p14:creationId xmlns:p14="http://schemas.microsoft.com/office/powerpoint/2010/main" val="15946922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White Cover Slide">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3048"/>
            <a:ext cx="9144000" cy="6851904"/>
          </a:xfrm>
          <a:prstGeom prst="rect">
            <a:avLst/>
          </a:prstGeom>
        </p:spPr>
      </p:pic>
      <p:sp>
        <p:nvSpPr>
          <p:cNvPr id="23" name="Text Placeholder 7"/>
          <p:cNvSpPr>
            <a:spLocks noGrp="1"/>
          </p:cNvSpPr>
          <p:nvPr>
            <p:ph type="body" sz="quarter" idx="22" hasCustomPrompt="1"/>
          </p:nvPr>
        </p:nvSpPr>
        <p:spPr>
          <a:xfrm>
            <a:off x="91440" y="4672584"/>
            <a:ext cx="8961120" cy="450784"/>
          </a:xfrm>
          <a:prstGeom prst="rect">
            <a:avLst/>
          </a:prstGeom>
          <a:noFill/>
          <a:ln w="9525">
            <a:noFill/>
            <a:miter lim="800000"/>
            <a:headEnd/>
            <a:tailEnd/>
          </a:ln>
        </p:spPr>
        <p:txBody>
          <a:bodyPr anchor="ctr"/>
          <a:lstStyle>
            <a:lvl1pPr algn="ctr">
              <a:lnSpc>
                <a:spcPts val="2000"/>
              </a:lnSpc>
              <a:defRPr lang="en-US" sz="2000" b="1"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lvl="0" algn="ctr"/>
            <a:r>
              <a:rPr lang="en-US" sz="2000" b="1" dirty="0" smtClean="0"/>
              <a:t>Emerging Results Brief (ERB)</a:t>
            </a:r>
            <a:endParaRPr lang="en-US" sz="2000" b="1" dirty="0"/>
          </a:p>
        </p:txBody>
      </p:sp>
      <p:sp>
        <p:nvSpPr>
          <p:cNvPr id="13" name="Text Placeholder 7"/>
          <p:cNvSpPr>
            <a:spLocks noGrp="1"/>
          </p:cNvSpPr>
          <p:nvPr>
            <p:ph type="body" sz="quarter" idx="13" hasCustomPrompt="1"/>
          </p:nvPr>
        </p:nvSpPr>
        <p:spPr>
          <a:xfrm>
            <a:off x="306338" y="5376077"/>
            <a:ext cx="3309134"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Name of Presenter</a:t>
            </a:r>
          </a:p>
        </p:txBody>
      </p:sp>
      <p:sp>
        <p:nvSpPr>
          <p:cNvPr id="14" name="Text Placeholder 7"/>
          <p:cNvSpPr>
            <a:spLocks noGrp="1"/>
          </p:cNvSpPr>
          <p:nvPr>
            <p:ph type="body" sz="quarter" idx="14" hasCustomPrompt="1"/>
          </p:nvPr>
        </p:nvSpPr>
        <p:spPr>
          <a:xfrm>
            <a:off x="306338" y="5671676"/>
            <a:ext cx="3309134"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Rank/Title of Presenter</a:t>
            </a:r>
          </a:p>
        </p:txBody>
      </p:sp>
      <p:sp>
        <p:nvSpPr>
          <p:cNvPr id="15" name="Text Placeholder 7"/>
          <p:cNvSpPr>
            <a:spLocks noGrp="1"/>
          </p:cNvSpPr>
          <p:nvPr>
            <p:ph type="body" sz="quarter" idx="15" hasCustomPrompt="1"/>
          </p:nvPr>
        </p:nvSpPr>
        <p:spPr>
          <a:xfrm>
            <a:off x="306338" y="5967274"/>
            <a:ext cx="3309134"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Organization of Presenter</a:t>
            </a:r>
          </a:p>
        </p:txBody>
      </p:sp>
      <p:sp>
        <p:nvSpPr>
          <p:cNvPr id="17" name="Text Placeholder 7"/>
          <p:cNvSpPr>
            <a:spLocks noGrp="1"/>
          </p:cNvSpPr>
          <p:nvPr>
            <p:ph type="body" sz="quarter" idx="17" hasCustomPrompt="1"/>
          </p:nvPr>
        </p:nvSpPr>
        <p:spPr>
          <a:xfrm>
            <a:off x="318530" y="6474872"/>
            <a:ext cx="1705342" cy="366939"/>
          </a:xfrm>
          <a:prstGeom prst="rect">
            <a:avLst/>
          </a:prstGeom>
          <a:noFill/>
          <a:ln w="9525">
            <a:noFill/>
            <a:miter lim="800000"/>
            <a:headEnd/>
            <a:tailEnd/>
          </a:ln>
        </p:spPr>
        <p:txBody>
          <a:bodyPr/>
          <a:lstStyle>
            <a:lvl1pPr algn="l"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DD MMM YYYY</a:t>
            </a:r>
          </a:p>
        </p:txBody>
      </p:sp>
      <p:sp>
        <p:nvSpPr>
          <p:cNvPr id="18" name="Rectangle 17"/>
          <p:cNvSpPr/>
          <p:nvPr userDrawn="1"/>
        </p:nvSpPr>
        <p:spPr>
          <a:xfrm>
            <a:off x="701999" y="2498589"/>
            <a:ext cx="7740000" cy="1261884"/>
          </a:xfrm>
          <a:prstGeom prst="rect">
            <a:avLst/>
          </a:prstGeom>
        </p:spPr>
        <p:txBody>
          <a:bodyPr wrap="square">
            <a:spAutoFit/>
          </a:bodyPr>
          <a:lstStyle/>
          <a:p>
            <a:pPr lvl="0" algn="ctr">
              <a:lnSpc>
                <a:spcPct val="100000"/>
              </a:lnSpc>
              <a:spcBef>
                <a:spcPts val="0"/>
              </a:spcBef>
              <a:defRPr/>
            </a:pPr>
            <a:r>
              <a:rPr lang="en-US" sz="2800" dirty="0">
                <a:solidFill>
                  <a:schemeClr val="tx1"/>
                </a:solidFill>
              </a:rPr>
              <a:t>U.S. ARMY </a:t>
            </a:r>
            <a:r>
              <a:rPr lang="en-US" sz="2800" dirty="0" smtClean="0">
                <a:solidFill>
                  <a:schemeClr val="tx1"/>
                </a:solidFill>
              </a:rPr>
              <a:t>COMBAT</a:t>
            </a:r>
            <a:r>
              <a:rPr lang="en-US" sz="2800" baseline="0" dirty="0" smtClean="0">
                <a:solidFill>
                  <a:schemeClr val="tx1"/>
                </a:solidFill>
              </a:rPr>
              <a:t> CAPABILITIES DEVELOPMENT COMMAND</a:t>
            </a:r>
            <a:endParaRPr lang="en-US" sz="3200" baseline="0" dirty="0" smtClean="0">
              <a:solidFill>
                <a:schemeClr val="tx1"/>
              </a:solidFill>
            </a:endParaRPr>
          </a:p>
          <a:p>
            <a:pPr lvl="0" algn="ctr">
              <a:lnSpc>
                <a:spcPct val="100000"/>
              </a:lnSpc>
              <a:spcBef>
                <a:spcPts val="0"/>
              </a:spcBef>
              <a:defRPr/>
            </a:pPr>
            <a:r>
              <a:rPr lang="en-US" sz="2000" dirty="0" smtClean="0">
                <a:solidFill>
                  <a:schemeClr val="tx1"/>
                </a:solidFill>
              </a:rPr>
              <a:t>DATA</a:t>
            </a:r>
            <a:r>
              <a:rPr lang="en-US" sz="2000" baseline="0" dirty="0" smtClean="0">
                <a:solidFill>
                  <a:schemeClr val="tx1"/>
                </a:solidFill>
              </a:rPr>
              <a:t> &amp; </a:t>
            </a:r>
            <a:r>
              <a:rPr lang="en-US" sz="2000" dirty="0" smtClean="0">
                <a:solidFill>
                  <a:schemeClr val="tx1"/>
                </a:solidFill>
              </a:rPr>
              <a:t>ANALYSIS CENTER</a:t>
            </a:r>
            <a:endParaRPr lang="en-US" sz="2000" dirty="0">
              <a:solidFill>
                <a:schemeClr val="tx1"/>
              </a:solidFill>
            </a:endParaRPr>
          </a:p>
        </p:txBody>
      </p:sp>
      <p:sp>
        <p:nvSpPr>
          <p:cNvPr id="19" name="Text Placeholder 7"/>
          <p:cNvSpPr>
            <a:spLocks noGrp="1"/>
          </p:cNvSpPr>
          <p:nvPr>
            <p:ph type="body" sz="quarter" idx="12" hasCustomPrompt="1"/>
          </p:nvPr>
        </p:nvSpPr>
        <p:spPr>
          <a:xfrm>
            <a:off x="702000" y="4142232"/>
            <a:ext cx="7740000" cy="450784"/>
          </a:xfrm>
          <a:prstGeom prst="rect">
            <a:avLst/>
          </a:prstGeom>
          <a:noFill/>
          <a:ln w="9525">
            <a:noFill/>
            <a:miter lim="800000"/>
            <a:headEnd/>
            <a:tailEnd/>
          </a:ln>
        </p:spPr>
        <p:txBody>
          <a:bodyPr anchor="ctr"/>
          <a:lstStyle>
            <a:lvl1pPr algn="ctr">
              <a:lnSpc>
                <a:spcPts val="2000"/>
              </a:lnSpc>
              <a:defRPr lang="en-US" sz="2400" b="1" kern="1200" baseline="0" dirty="0" smtClean="0">
                <a:solidFill>
                  <a:schemeClr val="tx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SUBTITLE GOES HERE</a:t>
            </a:r>
            <a:endParaRPr lang="en-US" b="0" dirty="0"/>
          </a:p>
        </p:txBody>
      </p:sp>
      <p:sp>
        <p:nvSpPr>
          <p:cNvPr id="20"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22"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4" name="Text Placeholder 3"/>
          <p:cNvSpPr>
            <a:spLocks noGrp="1"/>
          </p:cNvSpPr>
          <p:nvPr>
            <p:ph type="body" sz="quarter" idx="23" hasCustomPrompt="1"/>
          </p:nvPr>
        </p:nvSpPr>
        <p:spPr>
          <a:xfrm>
            <a:off x="6319157" y="5531979"/>
            <a:ext cx="2718707" cy="1008062"/>
          </a:xfrm>
          <a:prstGeom prst="rect">
            <a:avLst/>
          </a:prstGeom>
          <a:ln>
            <a:noFill/>
          </a:ln>
        </p:spPr>
        <p:txBody>
          <a:bodyPr/>
          <a:lstStyle>
            <a:lvl1pPr>
              <a:defRPr sz="2400" b="0" baseline="0"/>
            </a:lvl1pPr>
            <a:lvl5pPr>
              <a:defRPr/>
            </a:lvl5pPr>
          </a:lstStyle>
          <a:p>
            <a:pPr marL="0" indent="0">
              <a:defRPr/>
            </a:pPr>
            <a:r>
              <a:rPr lang="en-US" sz="800" b="1" dirty="0" smtClean="0"/>
              <a:t>DISTRIBUTION STATEMENT GOES HERE</a:t>
            </a:r>
          </a:p>
        </p:txBody>
      </p:sp>
      <p:sp>
        <p:nvSpPr>
          <p:cNvPr id="16" name="Text Placeholder 3"/>
          <p:cNvSpPr>
            <a:spLocks noGrp="1"/>
          </p:cNvSpPr>
          <p:nvPr>
            <p:ph type="body" sz="quarter" idx="24" hasCustomPrompt="1"/>
          </p:nvPr>
        </p:nvSpPr>
        <p:spPr>
          <a:xfrm>
            <a:off x="3721608" y="5529257"/>
            <a:ext cx="2597549" cy="713232"/>
          </a:xfrm>
          <a:prstGeom prst="rect">
            <a:avLst/>
          </a:prstGeom>
          <a:ln>
            <a:noFill/>
          </a:ln>
        </p:spPr>
        <p:txBody>
          <a:bodyPr/>
          <a:lstStyle>
            <a:lvl1pPr>
              <a:defRPr sz="2400" b="0" baseline="0"/>
            </a:lvl1pPr>
            <a:lvl5pPr>
              <a:defRPr/>
            </a:lvl5pPr>
          </a:lstStyle>
          <a:p>
            <a:pPr marL="0" indent="0">
              <a:defRPr/>
            </a:pPr>
            <a:r>
              <a:rPr lang="en-US" sz="800" b="1" dirty="0" smtClean="0"/>
              <a:t>CUI STATEMENT</a:t>
            </a:r>
          </a:p>
        </p:txBody>
      </p:sp>
    </p:spTree>
    <p:extLst>
      <p:ext uri="{BB962C8B-B14F-4D97-AF65-F5344CB8AC3E}">
        <p14:creationId xmlns:p14="http://schemas.microsoft.com/office/powerpoint/2010/main" val="25354223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bwMode="auto">
          <a:xfrm>
            <a:off x="442210" y="2286001"/>
            <a:ext cx="8237095" cy="1285874"/>
          </a:xfrm>
          <a:prstGeom prst="rect">
            <a:avLst/>
          </a:prstGeom>
          <a:noFill/>
          <a:ln w="9525">
            <a:noFill/>
            <a:miter lim="800000"/>
            <a:headEnd/>
            <a:tailEnd/>
          </a:ln>
        </p:spPr>
        <p:txBody>
          <a:bodyPr anchor="b"/>
          <a:lstStyle>
            <a:lvl1pPr>
              <a:defRPr sz="3600" cap="none" baseline="0">
                <a:solidFill>
                  <a:schemeClr val="tx1"/>
                </a:solidFill>
              </a:defRPr>
            </a:lvl1pPr>
          </a:lstStyle>
          <a:p>
            <a:pPr lvl="0"/>
            <a:r>
              <a:rPr lang="en-US" dirty="0" smtClean="0"/>
              <a:t>SECTION TITLE GOES HERE</a:t>
            </a:r>
          </a:p>
        </p:txBody>
      </p:sp>
      <p:sp>
        <p:nvSpPr>
          <p:cNvPr id="6" name="Text Placeholder 5"/>
          <p:cNvSpPr>
            <a:spLocks noGrp="1"/>
          </p:cNvSpPr>
          <p:nvPr>
            <p:ph type="body" sz="quarter" idx="12" hasCustomPrompt="1"/>
          </p:nvPr>
        </p:nvSpPr>
        <p:spPr>
          <a:xfrm>
            <a:off x="442210" y="3569973"/>
            <a:ext cx="8237095" cy="854075"/>
          </a:xfrm>
          <a:prstGeom prst="rect">
            <a:avLst/>
          </a:prstGeom>
        </p:spPr>
        <p:txBody>
          <a:bodyPr/>
          <a:lstStyle>
            <a:lvl1pPr>
              <a:defRPr sz="1800" b="0"/>
            </a:lvl1pPr>
          </a:lstStyle>
          <a:p>
            <a:pPr lvl="0"/>
            <a:r>
              <a:rPr lang="en-US" dirty="0" smtClean="0"/>
              <a:t>SECTION SUBTITLE GOES HERE</a:t>
            </a:r>
          </a:p>
        </p:txBody>
      </p:sp>
      <p:sp>
        <p:nvSpPr>
          <p:cNvPr id="11"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2"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40806995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Column">
    <p:spTree>
      <p:nvGrpSpPr>
        <p:cNvPr id="1" name=""/>
        <p:cNvGrpSpPr/>
        <p:nvPr/>
      </p:nvGrpSpPr>
      <p:grpSpPr>
        <a:xfrm>
          <a:off x="0" y="0"/>
          <a:ext cx="0" cy="0"/>
          <a:chOff x="0" y="0"/>
          <a:chExt cx="0" cy="0"/>
        </a:xfrm>
      </p:grpSpPr>
      <p:sp>
        <p:nvSpPr>
          <p:cNvPr id="21" name="Text Placeholder 2"/>
          <p:cNvSpPr>
            <a:spLocks noGrp="1"/>
          </p:cNvSpPr>
          <p:nvPr>
            <p:ph idx="1" hasCustomPrompt="1"/>
          </p:nvPr>
        </p:nvSpPr>
        <p:spPr bwMode="auto">
          <a:xfrm>
            <a:off x="442210" y="1228725"/>
            <a:ext cx="8094688" cy="5327196"/>
          </a:xfrm>
          <a:prstGeom prst="rect">
            <a:avLst/>
          </a:prstGeom>
          <a:noFill/>
          <a:ln w="9525">
            <a:noFill/>
            <a:miter lim="800000"/>
            <a:headEnd/>
            <a:tailEnd/>
          </a:ln>
        </p:spPr>
        <p:txBody>
          <a:bodyPr/>
          <a:lstStyle>
            <a:lvl1pPr marL="230188" indent="-230188">
              <a:spcBef>
                <a:spcPts val="0"/>
              </a:spcBef>
              <a:buFont typeface="Arial" panose="020B0604020202020204" pitchFamily="34" charset="0"/>
              <a:buChar char="•"/>
              <a:defRPr sz="1800" b="1">
                <a:solidFill>
                  <a:schemeClr val="tx1"/>
                </a:solidFill>
              </a:defRPr>
            </a:lvl1pPr>
            <a:lvl2pPr marL="461963" indent="-233363">
              <a:spcBef>
                <a:spcPts val="0"/>
              </a:spcBef>
              <a:defRPr sz="1600">
                <a:solidFill>
                  <a:schemeClr val="tx1"/>
                </a:solidFill>
              </a:defRPr>
            </a:lvl2pPr>
            <a:lvl3pPr marL="684213" indent="-222250">
              <a:spcBef>
                <a:spcPts val="0"/>
              </a:spcBef>
              <a:spcAft>
                <a:spcPts val="1800"/>
              </a:spcAft>
              <a:defRPr sz="1400">
                <a:solidFill>
                  <a:schemeClr val="tx1"/>
                </a:solidFill>
              </a:defRPr>
            </a:lvl3pPr>
            <a:lvl4pPr>
              <a:defRPr sz="2000">
                <a:solidFill>
                  <a:schemeClr val="tx1"/>
                </a:solidFill>
              </a:defRPr>
            </a:lvl4pPr>
            <a:lvl5pPr>
              <a:defRPr sz="2000">
                <a:solidFill>
                  <a:schemeClr val="tx1"/>
                </a:solidFill>
              </a:defRPr>
            </a:lvl5pPr>
          </a:lstStyle>
          <a:p>
            <a:pPr lvl="0"/>
            <a:r>
              <a:rPr lang="en-US" noProof="0" dirty="0" smtClean="0"/>
              <a:t>First level bullet</a:t>
            </a:r>
          </a:p>
          <a:p>
            <a:pPr lvl="1"/>
            <a:r>
              <a:rPr lang="en-US" noProof="0" dirty="0" smtClean="0"/>
              <a:t>Second level bullet</a:t>
            </a:r>
          </a:p>
          <a:p>
            <a:pPr lvl="2"/>
            <a:r>
              <a:rPr lang="en-US" noProof="0" dirty="0" smtClean="0"/>
              <a:t>Third level bullet</a:t>
            </a:r>
          </a:p>
          <a:p>
            <a:pPr lvl="0"/>
            <a:r>
              <a:rPr lang="en-US" noProof="0" dirty="0" smtClean="0"/>
              <a:t>First level bullet</a:t>
            </a:r>
          </a:p>
          <a:p>
            <a:pPr lvl="1"/>
            <a:r>
              <a:rPr lang="en-US" noProof="0" dirty="0" smtClean="0"/>
              <a:t>Second level bullet</a:t>
            </a:r>
          </a:p>
          <a:p>
            <a:pPr lvl="2"/>
            <a:r>
              <a:rPr lang="en-US" noProof="0" dirty="0" smtClean="0"/>
              <a:t>Third level bullet</a:t>
            </a:r>
          </a:p>
        </p:txBody>
      </p:sp>
      <p:sp>
        <p:nvSpPr>
          <p:cNvPr id="6"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lvl1pPr>
          </a:lstStyle>
          <a:p>
            <a:pPr lvl="0"/>
            <a:r>
              <a:rPr lang="en-US" dirty="0" smtClean="0"/>
              <a:t>Click to edit Master title text </a:t>
            </a:r>
          </a:p>
        </p:txBody>
      </p:sp>
      <p:sp>
        <p:nvSpPr>
          <p:cNvPr id="11"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2"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42714796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One Colum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442210" y="1228725"/>
            <a:ext cx="8094688" cy="5327196"/>
          </a:xfrm>
          <a:prstGeom prst="rect">
            <a:avLst/>
          </a:prstGeom>
          <a:noFill/>
          <a:ln w="9525">
            <a:noFill/>
            <a:miter lim="800000"/>
            <a:headEnd/>
            <a:tailEnd/>
          </a:ln>
        </p:spPr>
        <p:txBody>
          <a:bodyPr/>
          <a:lstStyle>
            <a:lvl1pPr marL="0" indent="0">
              <a:spcBef>
                <a:spcPts val="0"/>
              </a:spcBef>
              <a:buFontTx/>
              <a:buNone/>
              <a:defRPr sz="1800" b="1">
                <a:solidFill>
                  <a:schemeClr val="tx1"/>
                </a:solidFill>
              </a:defRPr>
            </a:lvl1pPr>
            <a:lvl2pPr marL="228600" indent="0">
              <a:spcBef>
                <a:spcPts val="0"/>
              </a:spcBef>
              <a:buFontTx/>
              <a:buNone/>
              <a:defRPr sz="1600">
                <a:solidFill>
                  <a:schemeClr val="tx1"/>
                </a:solidFill>
              </a:defRPr>
            </a:lvl2pPr>
            <a:lvl3pPr marL="461963" indent="0">
              <a:spcBef>
                <a:spcPts val="0"/>
              </a:spcBef>
              <a:spcAft>
                <a:spcPts val="1800"/>
              </a:spcAft>
              <a:buFontTx/>
              <a:buNone/>
              <a:defRPr sz="1400">
                <a:solidFill>
                  <a:schemeClr val="tx1"/>
                </a:solidFill>
              </a:defRPr>
            </a:lvl3pPr>
            <a:lvl4pPr>
              <a:defRPr sz="2000">
                <a:solidFill>
                  <a:schemeClr val="tx1"/>
                </a:solidFill>
              </a:defRPr>
            </a:lvl4pPr>
            <a:lvl5pPr>
              <a:defRPr sz="2000">
                <a:solidFill>
                  <a:schemeClr val="tx1"/>
                </a:solidFill>
              </a:defRPr>
            </a:lvl5pPr>
          </a:lstStyle>
          <a:p>
            <a:pPr lvl="0"/>
            <a:endParaRPr lang="en-US" noProof="0" dirty="0" smtClean="0"/>
          </a:p>
        </p:txBody>
      </p:sp>
      <p:sp>
        <p:nvSpPr>
          <p:cNvPr id="6"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lvl1pPr>
          </a:lstStyle>
          <a:p>
            <a:pPr lvl="0"/>
            <a:r>
              <a:rPr lang="en-US" dirty="0" smtClean="0"/>
              <a:t>Click to edit Master title text </a:t>
            </a:r>
          </a:p>
        </p:txBody>
      </p:sp>
      <p:sp>
        <p:nvSpPr>
          <p:cNvPr id="11"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2"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13241192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lvl1pPr>
          </a:lstStyle>
          <a:p>
            <a:pPr lvl="0"/>
            <a:r>
              <a:rPr lang="en-US" dirty="0" smtClean="0"/>
              <a:t>Click to edit Master title text </a:t>
            </a:r>
          </a:p>
        </p:txBody>
      </p:sp>
      <p:sp>
        <p:nvSpPr>
          <p:cNvPr id="9"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0"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2701483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bg1"/>
        </a:solidFill>
        <a:effectLst/>
      </p:bgPr>
    </p:bg>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bwMode="auto">
          <a:xfrm>
            <a:off x="1540145"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lvl1pPr>
          </a:lstStyle>
          <a:p>
            <a:pPr lvl="0"/>
            <a:r>
              <a:rPr lang="en-US" dirty="0" smtClean="0"/>
              <a:t>Click to edit Master title text </a:t>
            </a:r>
          </a:p>
        </p:txBody>
      </p:sp>
      <p:sp>
        <p:nvSpPr>
          <p:cNvPr id="5" name="Picture Placeholder 4"/>
          <p:cNvSpPr>
            <a:spLocks noGrp="1"/>
          </p:cNvSpPr>
          <p:nvPr>
            <p:ph type="pic" sz="quarter" idx="10"/>
          </p:nvPr>
        </p:nvSpPr>
        <p:spPr>
          <a:xfrm>
            <a:off x="808265" y="1502230"/>
            <a:ext cx="7560126" cy="4702631"/>
          </a:xfrm>
          <a:prstGeom prst="rect">
            <a:avLst/>
          </a:prstGeom>
        </p:spPr>
        <p:txBody>
          <a:bodyPr/>
          <a:lstStyle/>
          <a:p>
            <a:endParaRPr lang="en-US" dirty="0"/>
          </a:p>
        </p:txBody>
      </p:sp>
      <p:sp>
        <p:nvSpPr>
          <p:cNvPr id="10" name="Text Placeholder 3"/>
          <p:cNvSpPr>
            <a:spLocks noGrp="1"/>
          </p:cNvSpPr>
          <p:nvPr>
            <p:ph type="body" sz="quarter" idx="17" hasCustomPrompt="1"/>
          </p:nvPr>
        </p:nvSpPr>
        <p:spPr>
          <a:xfrm>
            <a:off x="3428999" y="1133856"/>
            <a:ext cx="2286000" cy="352426"/>
          </a:xfrm>
          <a:prstGeom prst="rect">
            <a:avLst/>
          </a:prstGeom>
        </p:spPr>
        <p:txBody>
          <a:bodyPr anchor="ctr"/>
          <a:lstStyle>
            <a:lvl1pPr algn="ctr">
              <a:defRPr sz="1200" b="1" baseline="0"/>
            </a:lvl1pPr>
          </a:lstStyle>
          <a:p>
            <a:pPr lvl="0"/>
            <a:r>
              <a:rPr lang="en-US" dirty="0" smtClean="0"/>
              <a:t>CLASSIFICATION</a:t>
            </a:r>
            <a:endParaRPr lang="en-US" dirty="0"/>
          </a:p>
        </p:txBody>
      </p:sp>
      <p:sp>
        <p:nvSpPr>
          <p:cNvPr id="11" name="Text Placeholder 3"/>
          <p:cNvSpPr>
            <a:spLocks noGrp="1"/>
          </p:cNvSpPr>
          <p:nvPr>
            <p:ph type="body" sz="quarter" idx="18" hasCustomPrompt="1"/>
          </p:nvPr>
        </p:nvSpPr>
        <p:spPr>
          <a:xfrm>
            <a:off x="3428999" y="6227064"/>
            <a:ext cx="2286000" cy="352426"/>
          </a:xfrm>
          <a:prstGeom prst="rect">
            <a:avLst/>
          </a:prstGeom>
        </p:spPr>
        <p:txBody>
          <a:bodyPr anchor="ctr"/>
          <a:lstStyle>
            <a:lvl1pPr algn="ctr">
              <a:defRPr sz="1200" b="1" baseline="0"/>
            </a:lvl1pPr>
          </a:lstStyle>
          <a:p>
            <a:pPr lvl="0"/>
            <a:r>
              <a:rPr lang="en-US" dirty="0" smtClean="0"/>
              <a:t>CLASSIFICATION</a:t>
            </a:r>
            <a:endParaRPr lang="en-US" dirty="0"/>
          </a:p>
        </p:txBody>
      </p:sp>
      <p:sp>
        <p:nvSpPr>
          <p:cNvPr id="14"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5"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2075496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lvl1pPr>
          </a:lstStyle>
          <a:p>
            <a:pPr lvl="0"/>
            <a:r>
              <a:rPr lang="en-US" dirty="0" smtClean="0"/>
              <a:t>Click to edit Master title text </a:t>
            </a:r>
          </a:p>
        </p:txBody>
      </p:sp>
      <p:sp>
        <p:nvSpPr>
          <p:cNvPr id="5" name="Oval 4"/>
          <p:cNvSpPr/>
          <p:nvPr userDrawn="1"/>
        </p:nvSpPr>
        <p:spPr>
          <a:xfrm>
            <a:off x="1275093" y="3620857"/>
            <a:ext cx="2485013"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solidFill>
                <a:latin typeface="Elephant" panose="02020904090505020303" pitchFamily="18" charset="0"/>
              </a:rPr>
              <a:t>RECONNAISSANCE</a:t>
            </a:r>
          </a:p>
        </p:txBody>
      </p:sp>
      <p:sp>
        <p:nvSpPr>
          <p:cNvPr id="8" name="Oval 7"/>
          <p:cNvSpPr/>
          <p:nvPr userDrawn="1"/>
        </p:nvSpPr>
        <p:spPr>
          <a:xfrm>
            <a:off x="4655457" y="2439757"/>
            <a:ext cx="1654918"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INTRUSION</a:t>
            </a:r>
            <a:endParaRPr lang="en-US" sz="900" dirty="0">
              <a:solidFill>
                <a:schemeClr val="bg1"/>
              </a:solidFill>
              <a:latin typeface="Elephant" panose="02020904090505020303" pitchFamily="18" charset="0"/>
            </a:endParaRPr>
          </a:p>
        </p:txBody>
      </p:sp>
      <p:sp>
        <p:nvSpPr>
          <p:cNvPr id="9" name="Oval 8"/>
          <p:cNvSpPr/>
          <p:nvPr userDrawn="1"/>
        </p:nvSpPr>
        <p:spPr>
          <a:xfrm>
            <a:off x="6772546" y="4590820"/>
            <a:ext cx="1804944"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EXPLOITATION</a:t>
            </a:r>
            <a:endParaRPr lang="en-US" sz="900" dirty="0">
              <a:solidFill>
                <a:schemeClr val="bg1"/>
              </a:solidFill>
              <a:latin typeface="Elephant" panose="02020904090505020303" pitchFamily="18" charset="0"/>
            </a:endParaRPr>
          </a:p>
        </p:txBody>
      </p:sp>
      <p:sp>
        <p:nvSpPr>
          <p:cNvPr id="10" name="Oval 9"/>
          <p:cNvSpPr/>
          <p:nvPr userDrawn="1"/>
        </p:nvSpPr>
        <p:spPr>
          <a:xfrm>
            <a:off x="4655457" y="4651146"/>
            <a:ext cx="1654918"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LATERAL MOVEMENT</a:t>
            </a:r>
            <a:endParaRPr lang="en-US" sz="900" dirty="0">
              <a:solidFill>
                <a:schemeClr val="bg1"/>
              </a:solidFill>
              <a:latin typeface="Elephant" panose="02020904090505020303" pitchFamily="18" charset="0"/>
            </a:endParaRPr>
          </a:p>
        </p:txBody>
      </p:sp>
      <p:sp>
        <p:nvSpPr>
          <p:cNvPr id="11" name="Oval 10"/>
          <p:cNvSpPr/>
          <p:nvPr userDrawn="1"/>
        </p:nvSpPr>
        <p:spPr>
          <a:xfrm>
            <a:off x="6772546" y="2431025"/>
            <a:ext cx="1804944"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PRIVILEGE </a:t>
            </a:r>
          </a:p>
          <a:p>
            <a:pPr algn="ctr"/>
            <a:r>
              <a:rPr lang="en-US" sz="900" dirty="0" smtClean="0">
                <a:solidFill>
                  <a:schemeClr val="bg1"/>
                </a:solidFill>
                <a:latin typeface="Elephant" panose="02020904090505020303" pitchFamily="18" charset="0"/>
              </a:rPr>
              <a:t>ESCALATION</a:t>
            </a:r>
            <a:endParaRPr lang="en-US" sz="900" dirty="0">
              <a:solidFill>
                <a:schemeClr val="bg1"/>
              </a:solidFill>
              <a:latin typeface="Elephant" panose="02020904090505020303" pitchFamily="18" charset="0"/>
            </a:endParaRPr>
          </a:p>
        </p:txBody>
      </p:sp>
      <p:sp>
        <p:nvSpPr>
          <p:cNvPr id="12" name="Oval 11"/>
          <p:cNvSpPr/>
          <p:nvPr userDrawn="1"/>
        </p:nvSpPr>
        <p:spPr>
          <a:xfrm>
            <a:off x="5661931" y="3620857"/>
            <a:ext cx="2014515" cy="749300"/>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Elephant" panose="02020904090505020303" pitchFamily="18" charset="0"/>
              </a:rPr>
              <a:t>PENETRATION PHASE</a:t>
            </a:r>
            <a:endParaRPr lang="en-US" sz="900" dirty="0">
              <a:solidFill>
                <a:schemeClr val="bg1"/>
              </a:solidFill>
              <a:latin typeface="Elephant" panose="02020904090505020303" pitchFamily="18" charset="0"/>
            </a:endParaRPr>
          </a:p>
        </p:txBody>
      </p:sp>
      <p:cxnSp>
        <p:nvCxnSpPr>
          <p:cNvPr id="13" name="Straight Arrow Connector 12"/>
          <p:cNvCxnSpPr>
            <a:stCxn id="5" idx="6"/>
            <a:endCxn id="12" idx="2"/>
          </p:cNvCxnSpPr>
          <p:nvPr userDrawn="1"/>
        </p:nvCxnSpPr>
        <p:spPr>
          <a:xfrm>
            <a:off x="3760106" y="3995507"/>
            <a:ext cx="1901825" cy="0"/>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7"/>
            <a:endCxn id="11" idx="4"/>
          </p:cNvCxnSpPr>
          <p:nvPr userDrawn="1"/>
        </p:nvCxnSpPr>
        <p:spPr>
          <a:xfrm flipV="1">
            <a:off x="7381427" y="3180325"/>
            <a:ext cx="293591" cy="550264"/>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8" idx="4"/>
          </p:cNvCxnSpPr>
          <p:nvPr userDrawn="1"/>
        </p:nvCxnSpPr>
        <p:spPr>
          <a:xfrm flipH="1" flipV="1">
            <a:off x="5482916" y="3189057"/>
            <a:ext cx="474034" cy="541532"/>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a:endCxn id="10" idx="0"/>
          </p:cNvCxnSpPr>
          <p:nvPr userDrawn="1"/>
        </p:nvCxnSpPr>
        <p:spPr>
          <a:xfrm flipH="1">
            <a:off x="5482916" y="4260425"/>
            <a:ext cx="474034" cy="390721"/>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5"/>
            <a:endCxn id="9" idx="0"/>
          </p:cNvCxnSpPr>
          <p:nvPr userDrawn="1"/>
        </p:nvCxnSpPr>
        <p:spPr>
          <a:xfrm>
            <a:off x="7381427" y="4260425"/>
            <a:ext cx="293591" cy="330395"/>
          </a:xfrm>
          <a:prstGeom prst="straightConnector1">
            <a:avLst/>
          </a:prstGeom>
          <a:ln>
            <a:solidFill>
              <a:schemeClr val="bg2"/>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417848" y="5872835"/>
            <a:ext cx="7769136" cy="429958"/>
          </a:xfrm>
          <a:prstGeom prst="ellipse">
            <a:avLst/>
          </a:prstGeom>
          <a:gradFill>
            <a:gsLst>
              <a:gs pos="0">
                <a:srgbClr val="207AC4"/>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u="sng" dirty="0">
                <a:solidFill>
                  <a:schemeClr val="bg1"/>
                </a:solidFill>
                <a:sym typeface="Wingdings" panose="05000000000000000000" pitchFamily="2" charset="2"/>
              </a:rPr>
              <a:t>   </a:t>
            </a:r>
            <a:r>
              <a:rPr lang="en-US" sz="1600" b="1" i="1" u="sng" dirty="0" smtClean="0">
                <a:solidFill>
                  <a:schemeClr val="bg1"/>
                </a:solidFill>
              </a:rPr>
              <a:t>COOPERATION AND COORDINATION </a:t>
            </a:r>
            <a:r>
              <a:rPr lang="en-US" sz="1600" b="1" i="1" u="sng" dirty="0" smtClean="0">
                <a:solidFill>
                  <a:schemeClr val="bg1"/>
                </a:solidFill>
                <a:sym typeface="Wingdings" panose="05000000000000000000" pitchFamily="2" charset="2"/>
              </a:rPr>
              <a:t>    </a:t>
            </a:r>
            <a:endParaRPr lang="en-US" sz="1600" b="1" i="1" u="sng" dirty="0" smtClean="0">
              <a:solidFill>
                <a:schemeClr val="bg1"/>
              </a:solidFill>
            </a:endParaRPr>
          </a:p>
        </p:txBody>
      </p:sp>
      <p:sp>
        <p:nvSpPr>
          <p:cNvPr id="19" name="Folded Corner 18"/>
          <p:cNvSpPr/>
          <p:nvPr userDrawn="1"/>
        </p:nvSpPr>
        <p:spPr>
          <a:xfrm>
            <a:off x="2044524" y="4278681"/>
            <a:ext cx="946150" cy="712982"/>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SYSTEM CONDITIONS</a:t>
            </a:r>
          </a:p>
          <a:p>
            <a:pPr algn="ctr"/>
            <a:r>
              <a:rPr lang="en-US" sz="700" dirty="0" smtClean="0">
                <a:solidFill>
                  <a:schemeClr val="bg1"/>
                </a:solidFill>
                <a:latin typeface="Arial Bold" panose="020B0704020202020204" pitchFamily="34" charset="0"/>
                <a:cs typeface="Arial Bold" panose="020B0704020202020204" pitchFamily="34" charset="0"/>
              </a:rPr>
              <a:t>FW, HBSS, OFF</a:t>
            </a:r>
          </a:p>
        </p:txBody>
      </p:sp>
      <p:sp>
        <p:nvSpPr>
          <p:cNvPr id="20" name="Folded Corner 19"/>
          <p:cNvSpPr/>
          <p:nvPr userDrawn="1"/>
        </p:nvSpPr>
        <p:spPr>
          <a:xfrm>
            <a:off x="1748168" y="2971123"/>
            <a:ext cx="946150" cy="712982"/>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PORT</a:t>
            </a:r>
          </a:p>
          <a:p>
            <a:pPr algn="ctr"/>
            <a:r>
              <a:rPr lang="en-US" sz="700" dirty="0" smtClean="0">
                <a:solidFill>
                  <a:schemeClr val="bg1"/>
                </a:solidFill>
                <a:latin typeface="Arial Bold" panose="020B0704020202020204" pitchFamily="34" charset="0"/>
                <a:cs typeface="Arial Bold" panose="020B0704020202020204" pitchFamily="34" charset="0"/>
              </a:rPr>
              <a:t>PROTOCOLS</a:t>
            </a:r>
          </a:p>
          <a:p>
            <a:pPr algn="ctr"/>
            <a:r>
              <a:rPr lang="en-US" sz="700" dirty="0" smtClean="0">
                <a:solidFill>
                  <a:schemeClr val="bg1"/>
                </a:solidFill>
                <a:latin typeface="Arial Bold" panose="020B0704020202020204" pitchFamily="34" charset="0"/>
                <a:cs typeface="Arial Bold" panose="020B0704020202020204" pitchFamily="34" charset="0"/>
              </a:rPr>
              <a:t>SERVICES</a:t>
            </a:r>
          </a:p>
        </p:txBody>
      </p:sp>
      <p:sp>
        <p:nvSpPr>
          <p:cNvPr id="21" name="Folded Corner 20"/>
          <p:cNvSpPr/>
          <p:nvPr userDrawn="1"/>
        </p:nvSpPr>
        <p:spPr>
          <a:xfrm>
            <a:off x="3107389" y="3082104"/>
            <a:ext cx="946150" cy="712982"/>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VULNERABILITY SCANS (CRED/UNCRED)</a:t>
            </a:r>
          </a:p>
        </p:txBody>
      </p:sp>
      <p:sp>
        <p:nvSpPr>
          <p:cNvPr id="22" name="Folded Corner 21"/>
          <p:cNvSpPr/>
          <p:nvPr userDrawn="1"/>
        </p:nvSpPr>
        <p:spPr>
          <a:xfrm>
            <a:off x="496451" y="3282525"/>
            <a:ext cx="946150" cy="712982"/>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PORT SECURITY</a:t>
            </a:r>
          </a:p>
        </p:txBody>
      </p:sp>
      <p:sp>
        <p:nvSpPr>
          <p:cNvPr id="23" name="Folded Corner 22"/>
          <p:cNvSpPr/>
          <p:nvPr userDrawn="1"/>
        </p:nvSpPr>
        <p:spPr>
          <a:xfrm>
            <a:off x="6135965" y="3141898"/>
            <a:ext cx="959246" cy="653188"/>
          </a:xfrm>
          <a:prstGeom prst="foldedCorner">
            <a:avLst/>
          </a:prstGeom>
          <a:gradFill>
            <a:gsLst>
              <a:gs pos="0">
                <a:schemeClr val="bg2"/>
              </a:gs>
              <a:gs pos="50000">
                <a:schemeClr val="tx1"/>
              </a:gs>
              <a:gs pos="100000">
                <a:schemeClr val="bg1"/>
              </a:gs>
            </a:gsLst>
            <a:lin ang="81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smtClean="0">
                <a:solidFill>
                  <a:schemeClr val="bg1"/>
                </a:solidFill>
                <a:latin typeface="Arial Bold" panose="020B0704020202020204" pitchFamily="34" charset="0"/>
                <a:cs typeface="Arial Bold" panose="020B0704020202020204" pitchFamily="34" charset="0"/>
              </a:rPr>
              <a:t>SYSTEM CONDITIONS</a:t>
            </a:r>
          </a:p>
          <a:p>
            <a:pPr algn="ctr"/>
            <a:r>
              <a:rPr lang="en-US" sz="700" dirty="0" smtClean="0">
                <a:solidFill>
                  <a:schemeClr val="bg1"/>
                </a:solidFill>
                <a:latin typeface="Arial Bold" panose="020B0704020202020204" pitchFamily="34" charset="0"/>
                <a:cs typeface="Arial Bold" panose="020B0704020202020204" pitchFamily="34" charset="0"/>
              </a:rPr>
              <a:t>FW, HBSS ENFORCE MODE</a:t>
            </a:r>
          </a:p>
        </p:txBody>
      </p:sp>
      <p:pic>
        <p:nvPicPr>
          <p:cNvPr id="24" name="Picture 23"/>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1099299" y="2897269"/>
            <a:ext cx="521132" cy="532309"/>
          </a:xfrm>
          <a:prstGeom prst="flowChartConnector">
            <a:avLst/>
          </a:prstGeom>
        </p:spPr>
      </p:pic>
      <p:pic>
        <p:nvPicPr>
          <p:cNvPr id="25" name="Picture 24"/>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3863129" y="2844523"/>
            <a:ext cx="521132" cy="532309"/>
          </a:xfrm>
          <a:prstGeom prst="flowChartConnector">
            <a:avLst/>
          </a:prstGeom>
        </p:spPr>
      </p:pic>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2363855" y="2717075"/>
            <a:ext cx="521132" cy="532309"/>
          </a:xfrm>
          <a:prstGeom prst="flowChartConnector">
            <a:avLst/>
          </a:prstGeom>
        </p:spPr>
      </p:pic>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3239688" y="4051531"/>
            <a:ext cx="521132" cy="532309"/>
          </a:xfrm>
          <a:prstGeom prst="flowChartConnector">
            <a:avLst/>
          </a:prstGeom>
        </p:spPr>
      </p:pic>
      <p:pic>
        <p:nvPicPr>
          <p:cNvPr id="28" name="Picture 27"/>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7458304" y="3705990"/>
            <a:ext cx="521132" cy="532309"/>
          </a:xfrm>
          <a:prstGeom prst="flowChartConnector">
            <a:avLst/>
          </a:prstGeom>
        </p:spPr>
      </p:pic>
      <p:pic>
        <p:nvPicPr>
          <p:cNvPr id="29" name="Picture 28"/>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7226999" y="5555505"/>
            <a:ext cx="521132" cy="532309"/>
          </a:xfrm>
          <a:prstGeom prst="flowChartConnector">
            <a:avLst/>
          </a:prstGeom>
        </p:spPr>
      </p:pic>
      <p:pic>
        <p:nvPicPr>
          <p:cNvPr id="30" name="Picture 29"/>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8080845" y="2170672"/>
            <a:ext cx="521132" cy="532309"/>
          </a:xfrm>
          <a:prstGeom prst="flowChartConnector">
            <a:avLst/>
          </a:prstGeom>
        </p:spPr>
      </p:pic>
      <p:pic>
        <p:nvPicPr>
          <p:cNvPr id="31" name="Picture 30"/>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5716731" y="2145195"/>
            <a:ext cx="521132" cy="532309"/>
          </a:xfrm>
          <a:prstGeom prst="flowChartConnector">
            <a:avLst/>
          </a:prstGeom>
        </p:spPr>
      </p:pic>
      <p:pic>
        <p:nvPicPr>
          <p:cNvPr id="32" name="Picture 31"/>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5938700" y="4518188"/>
            <a:ext cx="521132" cy="532309"/>
          </a:xfrm>
          <a:prstGeom prst="flowChartConnector">
            <a:avLst/>
          </a:prstGeom>
        </p:spPr>
      </p:pic>
      <p:pic>
        <p:nvPicPr>
          <p:cNvPr id="33" name="Picture 32"/>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8188626" y="4419513"/>
            <a:ext cx="521132" cy="532309"/>
          </a:xfrm>
          <a:prstGeom prst="flowChartConnector">
            <a:avLst/>
          </a:prstGeom>
        </p:spPr>
      </p:pic>
      <p:grpSp>
        <p:nvGrpSpPr>
          <p:cNvPr id="34" name="Group 33"/>
          <p:cNvGrpSpPr/>
          <p:nvPr userDrawn="1"/>
        </p:nvGrpSpPr>
        <p:grpSpPr>
          <a:xfrm>
            <a:off x="441200" y="1203404"/>
            <a:ext cx="2495139" cy="1303391"/>
            <a:chOff x="9353960" y="2503822"/>
            <a:chExt cx="2495139" cy="1303391"/>
          </a:xfrm>
        </p:grpSpPr>
        <p:pic>
          <p:nvPicPr>
            <p:cNvPr id="35" name="Picture 34"/>
            <p:cNvPicPr>
              <a:picLocks noChangeAspect="1"/>
            </p:cNvPicPr>
            <p:nvPr userDrawn="1"/>
          </p:nvPicPr>
          <p:blipFill rotWithShape="1">
            <a:blip r:embed="rId2">
              <a:extLst>
                <a:ext uri="{28A0092B-C50C-407E-A947-70E740481C1C}">
                  <a14:useLocalDpi xmlns:a14="http://schemas.microsoft.com/office/drawing/2010/main" val="0"/>
                </a:ext>
              </a:extLst>
            </a:blip>
            <a:srcRect l="53086" t="5014" r="2351" b="3846"/>
            <a:stretch/>
          </p:blipFill>
          <p:spPr>
            <a:xfrm flipV="1">
              <a:off x="9415812" y="2614070"/>
              <a:ext cx="258179" cy="261532"/>
            </a:xfrm>
            <a:prstGeom prst="flowChartConnector">
              <a:avLst/>
            </a:prstGeom>
          </p:spPr>
        </p:pic>
        <p:pic>
          <p:nvPicPr>
            <p:cNvPr id="36" name="Picture 35"/>
            <p:cNvPicPr>
              <a:picLocks noChangeAspect="1"/>
            </p:cNvPicPr>
            <p:nvPr userDrawn="1"/>
          </p:nvPicPr>
          <p:blipFill rotWithShape="1">
            <a:blip r:embed="rId2">
              <a:extLst>
                <a:ext uri="{28A0092B-C50C-407E-A947-70E740481C1C}">
                  <a14:useLocalDpi xmlns:a14="http://schemas.microsoft.com/office/drawing/2010/main" val="0"/>
                </a:ext>
              </a:extLst>
            </a:blip>
            <a:srcRect r="51510"/>
            <a:stretch/>
          </p:blipFill>
          <p:spPr>
            <a:xfrm>
              <a:off x="9415812" y="3031761"/>
              <a:ext cx="258179" cy="258185"/>
            </a:xfrm>
            <a:prstGeom prst="flowChartConnector">
              <a:avLst/>
            </a:prstGeom>
          </p:spPr>
        </p:pic>
        <p:pic>
          <p:nvPicPr>
            <p:cNvPr id="37" name="Picture 36"/>
            <p:cNvPicPr>
              <a:picLocks noChangeAspect="1"/>
            </p:cNvPicPr>
            <p:nvPr userDrawn="1"/>
          </p:nvPicPr>
          <p:blipFill rotWithShape="1">
            <a:blip r:embed="rId3">
              <a:extLst>
                <a:ext uri="{28A0092B-C50C-407E-A947-70E740481C1C}">
                  <a14:useLocalDpi xmlns:a14="http://schemas.microsoft.com/office/drawing/2010/main" val="0"/>
                </a:ext>
              </a:extLst>
            </a:blip>
            <a:srcRect l="59743" t="45030" r="31429" b="39597"/>
            <a:stretch/>
          </p:blipFill>
          <p:spPr>
            <a:xfrm rot="11012074" flipV="1">
              <a:off x="9415812" y="3445064"/>
              <a:ext cx="260519" cy="255360"/>
            </a:xfrm>
            <a:prstGeom prst="flowChartConnector">
              <a:avLst/>
            </a:prstGeom>
          </p:spPr>
        </p:pic>
        <p:sp>
          <p:nvSpPr>
            <p:cNvPr id="38" name="TextBox 37"/>
            <p:cNvSpPr txBox="1"/>
            <p:nvPr userDrawn="1"/>
          </p:nvSpPr>
          <p:spPr>
            <a:xfrm>
              <a:off x="9741877" y="2638595"/>
              <a:ext cx="2107222" cy="1061829"/>
            </a:xfrm>
            <a:prstGeom prst="rect">
              <a:avLst/>
            </a:prstGeom>
            <a:noFill/>
          </p:spPr>
          <p:txBody>
            <a:bodyPr wrap="square" rtlCol="0">
              <a:spAutoFit/>
            </a:bodyPr>
            <a:lstStyle/>
            <a:p>
              <a:r>
                <a:rPr lang="en-US" sz="900" dirty="0" smtClean="0">
                  <a:solidFill>
                    <a:schemeClr val="tx1"/>
                  </a:solidFill>
                </a:rPr>
                <a:t>NOT COMPLETE</a:t>
              </a:r>
            </a:p>
            <a:p>
              <a:endParaRPr lang="en-US" sz="900" dirty="0">
                <a:solidFill>
                  <a:schemeClr val="tx1"/>
                </a:solidFill>
              </a:endParaRPr>
            </a:p>
            <a:p>
              <a:endParaRPr lang="en-US" sz="900" dirty="0">
                <a:solidFill>
                  <a:schemeClr val="tx1"/>
                </a:solidFill>
              </a:endParaRPr>
            </a:p>
            <a:p>
              <a:r>
                <a:rPr lang="en-US" sz="900" dirty="0" smtClean="0">
                  <a:solidFill>
                    <a:schemeClr val="tx1"/>
                  </a:solidFill>
                </a:rPr>
                <a:t>COMPLETE</a:t>
              </a:r>
            </a:p>
            <a:p>
              <a:endParaRPr lang="en-US" sz="900" dirty="0">
                <a:solidFill>
                  <a:schemeClr val="tx1"/>
                </a:solidFill>
              </a:endParaRPr>
            </a:p>
            <a:p>
              <a:endParaRPr lang="en-US" sz="900" dirty="0" smtClean="0">
                <a:solidFill>
                  <a:schemeClr val="tx1"/>
                </a:solidFill>
              </a:endParaRPr>
            </a:p>
            <a:p>
              <a:r>
                <a:rPr lang="en-US" sz="900" dirty="0" smtClean="0">
                  <a:solidFill>
                    <a:schemeClr val="tx1"/>
                  </a:solidFill>
                </a:rPr>
                <a:t>PARTIAL</a:t>
              </a:r>
              <a:endParaRPr lang="en-US" sz="900" dirty="0">
                <a:solidFill>
                  <a:schemeClr val="tx1"/>
                </a:solidFill>
              </a:endParaRPr>
            </a:p>
          </p:txBody>
        </p:sp>
        <p:sp>
          <p:nvSpPr>
            <p:cNvPr id="39" name="Rectangle 38"/>
            <p:cNvSpPr/>
            <p:nvPr userDrawn="1"/>
          </p:nvSpPr>
          <p:spPr>
            <a:xfrm>
              <a:off x="9353960" y="2503822"/>
              <a:ext cx="1586413" cy="130339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tx1"/>
                </a:solidFill>
              </a:endParaRPr>
            </a:p>
          </p:txBody>
        </p:sp>
      </p:grpSp>
      <p:sp>
        <p:nvSpPr>
          <p:cNvPr id="42"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43"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6" name="Rectangle 5"/>
          <p:cNvSpPr/>
          <p:nvPr userDrawn="1"/>
        </p:nvSpPr>
        <p:spPr>
          <a:xfrm>
            <a:off x="285750" y="1118505"/>
            <a:ext cx="8490857" cy="5282293"/>
          </a:xfrm>
          <a:prstGeom prst="rect">
            <a:avLst/>
          </a:prstGeom>
          <a:noFill/>
          <a:ln w="38100">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3"/>
          <p:cNvSpPr>
            <a:spLocks noGrp="1"/>
          </p:cNvSpPr>
          <p:nvPr>
            <p:ph type="body" sz="quarter" idx="17" hasCustomPrompt="1"/>
          </p:nvPr>
        </p:nvSpPr>
        <p:spPr>
          <a:xfrm>
            <a:off x="3429000" y="822304"/>
            <a:ext cx="2286000" cy="352426"/>
          </a:xfrm>
          <a:prstGeom prst="rect">
            <a:avLst/>
          </a:prstGeom>
        </p:spPr>
        <p:txBody>
          <a:bodyPr anchor="ctr"/>
          <a:lstStyle>
            <a:lvl1pPr algn="ctr">
              <a:defRPr sz="1200" b="0" baseline="0">
                <a:solidFill>
                  <a:schemeClr val="tx1"/>
                </a:solidFill>
              </a:defRPr>
            </a:lvl1pPr>
          </a:lstStyle>
          <a:p>
            <a:pPr lvl="0"/>
            <a:r>
              <a:rPr lang="en-US" dirty="0" smtClean="0"/>
              <a:t>CLASSIFICATION</a:t>
            </a:r>
            <a:endParaRPr lang="en-US" dirty="0"/>
          </a:p>
        </p:txBody>
      </p:sp>
      <p:sp>
        <p:nvSpPr>
          <p:cNvPr id="44" name="Text Placeholder 3"/>
          <p:cNvSpPr>
            <a:spLocks noGrp="1"/>
          </p:cNvSpPr>
          <p:nvPr>
            <p:ph type="body" sz="quarter" idx="22" hasCustomPrompt="1"/>
          </p:nvPr>
        </p:nvSpPr>
        <p:spPr>
          <a:xfrm>
            <a:off x="3429000" y="6354424"/>
            <a:ext cx="2286000" cy="352426"/>
          </a:xfrm>
          <a:prstGeom prst="rect">
            <a:avLst/>
          </a:prstGeom>
        </p:spPr>
        <p:txBody>
          <a:bodyPr anchor="ctr"/>
          <a:lstStyle>
            <a:lvl1pPr algn="ctr">
              <a:defRPr sz="1200" b="0" baseline="0">
                <a:solidFill>
                  <a:schemeClr val="tx1"/>
                </a:solidFill>
              </a:defRPr>
            </a:lvl1pPr>
          </a:lstStyle>
          <a:p>
            <a:pPr lvl="0"/>
            <a:r>
              <a:rPr lang="en-US" dirty="0" smtClean="0"/>
              <a:t>CLASSIFICATION</a:t>
            </a:r>
            <a:endParaRPr lang="en-US" dirty="0"/>
          </a:p>
        </p:txBody>
      </p:sp>
    </p:spTree>
    <p:extLst>
      <p:ext uri="{BB962C8B-B14F-4D97-AF65-F5344CB8AC3E}">
        <p14:creationId xmlns:p14="http://schemas.microsoft.com/office/powerpoint/2010/main" val="368184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1000"/>
                                        <p:tgtEl>
                                          <p:spTgt spid="33"/>
                                        </p:tgtEl>
                                      </p:cBhvr>
                                    </p:animEffect>
                                    <p:anim calcmode="lin" valueType="num">
                                      <p:cBhvr>
                                        <p:cTn id="64" dur="1000" fill="hold"/>
                                        <p:tgtEl>
                                          <p:spTgt spid="33"/>
                                        </p:tgtEl>
                                        <p:attrNameLst>
                                          <p:attrName>ppt_x</p:attrName>
                                        </p:attrNameLst>
                                      </p:cBhvr>
                                      <p:tavLst>
                                        <p:tav tm="0">
                                          <p:val>
                                            <p:strVal val="#ppt_x"/>
                                          </p:val>
                                        </p:tav>
                                        <p:tav tm="100000">
                                          <p:val>
                                            <p:strVal val="#ppt_x"/>
                                          </p:val>
                                        </p:tav>
                                      </p:tavLst>
                                    </p:anim>
                                    <p:anim calcmode="lin" valueType="num">
                                      <p:cBhvr>
                                        <p:cTn id="6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1000"/>
                                        <p:tgtEl>
                                          <p:spTgt spid="29"/>
                                        </p:tgtEl>
                                      </p:cBhvr>
                                    </p:animEffect>
                                    <p:anim calcmode="lin" valueType="num">
                                      <p:cBhvr>
                                        <p:cTn id="71" dur="1000" fill="hold"/>
                                        <p:tgtEl>
                                          <p:spTgt spid="29"/>
                                        </p:tgtEl>
                                        <p:attrNameLst>
                                          <p:attrName>ppt_x</p:attrName>
                                        </p:attrNameLst>
                                      </p:cBhvr>
                                      <p:tavLst>
                                        <p:tav tm="0">
                                          <p:val>
                                            <p:strVal val="#ppt_x"/>
                                          </p:val>
                                        </p:tav>
                                        <p:tav tm="100000">
                                          <p:val>
                                            <p:strVal val="#ppt_x"/>
                                          </p:val>
                                        </p:tav>
                                      </p:tavLst>
                                    </p:anim>
                                    <p:anim calcmode="lin" valueType="num">
                                      <p:cBhvr>
                                        <p:cTn id="7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lvl1pPr>
          </a:lstStyle>
          <a:p>
            <a:pPr lvl="0"/>
            <a:r>
              <a:rPr lang="en-US" dirty="0" smtClean="0"/>
              <a:t>Click to edit Master title text </a:t>
            </a:r>
          </a:p>
        </p:txBody>
      </p:sp>
      <p:sp>
        <p:nvSpPr>
          <p:cNvPr id="42" name="Text Placeholder 7"/>
          <p:cNvSpPr>
            <a:spLocks noGrp="1"/>
          </p:cNvSpPr>
          <p:nvPr>
            <p:ph type="body" sz="quarter" idx="20" hasCustomPrompt="1"/>
          </p:nvPr>
        </p:nvSpPr>
        <p:spPr>
          <a:xfrm>
            <a:off x="2131509" y="0"/>
            <a:ext cx="4880980"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43" name="Text Placeholder 7"/>
          <p:cNvSpPr>
            <a:spLocks noGrp="1"/>
          </p:cNvSpPr>
          <p:nvPr>
            <p:ph type="body" sz="quarter" idx="21" hasCustomPrompt="1"/>
          </p:nvPr>
        </p:nvSpPr>
        <p:spPr>
          <a:xfrm>
            <a:off x="2131509" y="6595781"/>
            <a:ext cx="4882896" cy="256032"/>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accent2"/>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40" name="Rounded Rectangle 39"/>
          <p:cNvSpPr/>
          <p:nvPr userDrawn="1"/>
        </p:nvSpPr>
        <p:spPr>
          <a:xfrm>
            <a:off x="490184" y="4748700"/>
            <a:ext cx="8101982" cy="487973"/>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Cyber Resiliency Analysis</a:t>
            </a:r>
          </a:p>
        </p:txBody>
      </p:sp>
      <p:sp>
        <p:nvSpPr>
          <p:cNvPr id="41" name="Rounded Rectangle 40"/>
          <p:cNvSpPr/>
          <p:nvPr userDrawn="1"/>
        </p:nvSpPr>
        <p:spPr>
          <a:xfrm>
            <a:off x="5349598" y="2752268"/>
            <a:ext cx="2097350" cy="1820008"/>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350" dirty="0"/>
              <a:t>Red Team Logs</a:t>
            </a:r>
          </a:p>
          <a:p>
            <a:pPr algn="ctr"/>
            <a:endParaRPr lang="en-US" sz="1350" dirty="0"/>
          </a:p>
          <a:p>
            <a:r>
              <a:rPr lang="en-US" sz="1350" dirty="0" smtClean="0"/>
              <a:t>- Cobalt </a:t>
            </a:r>
            <a:r>
              <a:rPr lang="en-US" sz="1350" dirty="0"/>
              <a:t>Strike</a:t>
            </a:r>
          </a:p>
          <a:p>
            <a:r>
              <a:rPr lang="en-US" sz="1350" dirty="0" smtClean="0"/>
              <a:t>- TMUX</a:t>
            </a:r>
            <a:endParaRPr lang="en-US" sz="1350" dirty="0"/>
          </a:p>
          <a:p>
            <a:r>
              <a:rPr lang="en-US" sz="1350" dirty="0" smtClean="0"/>
              <a:t>- Screenshots</a:t>
            </a:r>
            <a:endParaRPr lang="en-US" sz="1350" dirty="0"/>
          </a:p>
          <a:p>
            <a:r>
              <a:rPr lang="en-US" sz="1350" dirty="0" smtClean="0"/>
              <a:t>- NETT </a:t>
            </a:r>
            <a:r>
              <a:rPr lang="en-US" sz="1350" dirty="0"/>
              <a:t>Logs</a:t>
            </a:r>
          </a:p>
        </p:txBody>
      </p:sp>
      <p:sp>
        <p:nvSpPr>
          <p:cNvPr id="44" name="Rounded Rectangle 43"/>
          <p:cNvSpPr/>
          <p:nvPr userDrawn="1"/>
        </p:nvSpPr>
        <p:spPr>
          <a:xfrm>
            <a:off x="3001356" y="2755699"/>
            <a:ext cx="2175127" cy="1820008"/>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350" dirty="0"/>
              <a:t>System Admin</a:t>
            </a:r>
          </a:p>
          <a:p>
            <a:pPr algn="ctr"/>
            <a:endParaRPr lang="en-US" sz="1350" dirty="0"/>
          </a:p>
          <a:p>
            <a:r>
              <a:rPr lang="en-US" sz="1350" dirty="0" smtClean="0"/>
              <a:t>- Screenshots</a:t>
            </a:r>
            <a:endParaRPr lang="en-US" sz="1350" dirty="0"/>
          </a:p>
          <a:p>
            <a:r>
              <a:rPr lang="en-US" sz="1350" dirty="0" smtClean="0"/>
              <a:t>- Incident </a:t>
            </a:r>
            <a:r>
              <a:rPr lang="en-US" sz="1350" dirty="0"/>
              <a:t>Reports</a:t>
            </a:r>
          </a:p>
          <a:p>
            <a:r>
              <a:rPr lang="en-US" sz="1350" dirty="0" smtClean="0"/>
              <a:t>- Email </a:t>
            </a:r>
            <a:r>
              <a:rPr lang="en-US" sz="1350" dirty="0"/>
              <a:t>Alerts/Threads</a:t>
            </a:r>
          </a:p>
          <a:p>
            <a:r>
              <a:rPr lang="en-US" sz="1350" dirty="0" smtClean="0"/>
              <a:t>- Switch </a:t>
            </a:r>
            <a:r>
              <a:rPr lang="en-US" sz="1350" dirty="0"/>
              <a:t>Configs </a:t>
            </a:r>
          </a:p>
          <a:p>
            <a:endParaRPr lang="en-US" sz="1350" dirty="0"/>
          </a:p>
        </p:txBody>
      </p:sp>
      <p:sp>
        <p:nvSpPr>
          <p:cNvPr id="45" name="Rounded Rectangle 44"/>
          <p:cNvSpPr/>
          <p:nvPr userDrawn="1"/>
        </p:nvSpPr>
        <p:spPr>
          <a:xfrm>
            <a:off x="490184" y="2792307"/>
            <a:ext cx="2237232" cy="1820008"/>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350" dirty="0"/>
              <a:t>Network Defenders</a:t>
            </a:r>
          </a:p>
          <a:p>
            <a:pPr algn="ctr"/>
            <a:endParaRPr lang="en-US" sz="1800" dirty="0"/>
          </a:p>
          <a:p>
            <a:r>
              <a:rPr lang="en-US" sz="1350" dirty="0"/>
              <a:t>- Cyber Incident Reports</a:t>
            </a:r>
          </a:p>
          <a:p>
            <a:r>
              <a:rPr lang="en-US" sz="1350" dirty="0"/>
              <a:t>- </a:t>
            </a:r>
            <a:r>
              <a:rPr lang="en-US" sz="1350" dirty="0" smtClean="0"/>
              <a:t>System </a:t>
            </a:r>
            <a:r>
              <a:rPr lang="en-US" sz="1350" dirty="0"/>
              <a:t>Logs</a:t>
            </a:r>
          </a:p>
          <a:p>
            <a:r>
              <a:rPr lang="en-US" sz="1350" dirty="0"/>
              <a:t>- Splunk Alerts</a:t>
            </a:r>
          </a:p>
        </p:txBody>
      </p:sp>
      <p:sp>
        <p:nvSpPr>
          <p:cNvPr id="46" name="Rounded Rectangle 45"/>
          <p:cNvSpPr/>
          <p:nvPr userDrawn="1"/>
        </p:nvSpPr>
        <p:spPr>
          <a:xfrm>
            <a:off x="490184" y="2211444"/>
            <a:ext cx="8101982" cy="383921"/>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350" dirty="0"/>
              <a:t>Cyber Resiliency </a:t>
            </a:r>
            <a:r>
              <a:rPr lang="en-US" sz="1350" dirty="0" smtClean="0"/>
              <a:t>DEVCOM </a:t>
            </a:r>
            <a:r>
              <a:rPr lang="en-US" sz="1350" dirty="0"/>
              <a:t>DAC SME’s Daily Logs</a:t>
            </a:r>
          </a:p>
        </p:txBody>
      </p:sp>
      <p:sp>
        <p:nvSpPr>
          <p:cNvPr id="47" name="Rounded Rectangle 46"/>
          <p:cNvSpPr/>
          <p:nvPr userDrawn="1"/>
        </p:nvSpPr>
        <p:spPr>
          <a:xfrm>
            <a:off x="7620063" y="2752268"/>
            <a:ext cx="972103" cy="1820008"/>
          </a:xfrm>
          <a:prstGeom prst="roundRect">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050" dirty="0"/>
              <a:t>W</a:t>
            </a:r>
          </a:p>
          <a:p>
            <a:pPr algn="ctr"/>
            <a:r>
              <a:rPr lang="en-US" sz="1050" dirty="0"/>
              <a:t>H</a:t>
            </a:r>
          </a:p>
          <a:p>
            <a:pPr algn="ctr"/>
            <a:r>
              <a:rPr lang="en-US" sz="1050" dirty="0"/>
              <a:t>I</a:t>
            </a:r>
          </a:p>
          <a:p>
            <a:pPr algn="ctr"/>
            <a:r>
              <a:rPr lang="en-US" sz="1050" dirty="0"/>
              <a:t>T</a:t>
            </a:r>
          </a:p>
          <a:p>
            <a:pPr algn="ctr"/>
            <a:r>
              <a:rPr lang="en-US" sz="1050" dirty="0"/>
              <a:t>E</a:t>
            </a:r>
          </a:p>
          <a:p>
            <a:pPr algn="ctr"/>
            <a:r>
              <a:rPr lang="en-US" sz="1050" dirty="0"/>
              <a:t>C</a:t>
            </a:r>
          </a:p>
          <a:p>
            <a:pPr algn="ctr"/>
            <a:r>
              <a:rPr lang="en-US" sz="1050" dirty="0"/>
              <a:t>A</a:t>
            </a:r>
          </a:p>
          <a:p>
            <a:pPr algn="ctr"/>
            <a:r>
              <a:rPr lang="en-US" sz="1050" dirty="0"/>
              <a:t>R</a:t>
            </a:r>
          </a:p>
          <a:p>
            <a:pPr algn="ctr"/>
            <a:r>
              <a:rPr lang="en-US" sz="1050" dirty="0"/>
              <a:t>D</a:t>
            </a:r>
          </a:p>
          <a:p>
            <a:pPr algn="ctr"/>
            <a:r>
              <a:rPr lang="en-US" sz="1050" dirty="0"/>
              <a:t>S</a:t>
            </a:r>
          </a:p>
        </p:txBody>
      </p:sp>
      <p:sp>
        <p:nvSpPr>
          <p:cNvPr id="48" name="Isosceles Triangle 47"/>
          <p:cNvSpPr/>
          <p:nvPr userDrawn="1"/>
        </p:nvSpPr>
        <p:spPr>
          <a:xfrm rot="10800000">
            <a:off x="1269229" y="4508063"/>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49" name="Isosceles Triangle 48"/>
          <p:cNvSpPr/>
          <p:nvPr userDrawn="1"/>
        </p:nvSpPr>
        <p:spPr>
          <a:xfrm rot="10800000">
            <a:off x="3887038" y="4489195"/>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50" name="Isosceles Triangle 49"/>
          <p:cNvSpPr/>
          <p:nvPr userDrawn="1"/>
        </p:nvSpPr>
        <p:spPr>
          <a:xfrm rot="10800000">
            <a:off x="6238515" y="4483645"/>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51" name="Isosceles Triangle 50"/>
          <p:cNvSpPr/>
          <p:nvPr userDrawn="1"/>
        </p:nvSpPr>
        <p:spPr>
          <a:xfrm rot="10800000">
            <a:off x="8091734" y="4443783"/>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52" name="Isosceles Triangle 51"/>
          <p:cNvSpPr/>
          <p:nvPr userDrawn="1"/>
        </p:nvSpPr>
        <p:spPr>
          <a:xfrm rot="10800000">
            <a:off x="1269229" y="2530709"/>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53" name="Isosceles Triangle 52"/>
          <p:cNvSpPr/>
          <p:nvPr userDrawn="1"/>
        </p:nvSpPr>
        <p:spPr>
          <a:xfrm rot="10800000">
            <a:off x="3887037" y="2512405"/>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54" name="Isosceles Triangle 53"/>
          <p:cNvSpPr/>
          <p:nvPr userDrawn="1"/>
        </p:nvSpPr>
        <p:spPr>
          <a:xfrm rot="10800000">
            <a:off x="6229468" y="2506877"/>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55" name="Isosceles Triangle 54"/>
          <p:cNvSpPr/>
          <p:nvPr userDrawn="1"/>
        </p:nvSpPr>
        <p:spPr>
          <a:xfrm rot="10800000">
            <a:off x="8091735" y="2468408"/>
            <a:ext cx="339571" cy="326255"/>
          </a:xfrm>
          <a:prstGeom prst="triangle">
            <a:avLst/>
          </a:prstGeom>
          <a:ln>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a:p>
        </p:txBody>
      </p:sp>
      <p:sp>
        <p:nvSpPr>
          <p:cNvPr id="19" name="Rectangle 18"/>
          <p:cNvSpPr/>
          <p:nvPr userDrawn="1"/>
        </p:nvSpPr>
        <p:spPr>
          <a:xfrm>
            <a:off x="285750" y="1934936"/>
            <a:ext cx="8490857" cy="3567793"/>
          </a:xfrm>
          <a:prstGeom prst="rect">
            <a:avLst/>
          </a:prstGeom>
          <a:noFill/>
          <a:ln w="38100">
            <a:solidFill>
              <a:srgbClr val="FFD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
          <p:cNvSpPr>
            <a:spLocks noGrp="1"/>
          </p:cNvSpPr>
          <p:nvPr>
            <p:ph type="body" sz="quarter" idx="17" hasCustomPrompt="1"/>
          </p:nvPr>
        </p:nvSpPr>
        <p:spPr>
          <a:xfrm>
            <a:off x="3363701" y="1636776"/>
            <a:ext cx="2286000" cy="352426"/>
          </a:xfrm>
          <a:prstGeom prst="rect">
            <a:avLst/>
          </a:prstGeom>
        </p:spPr>
        <p:txBody>
          <a:bodyPr anchor="ctr"/>
          <a:lstStyle>
            <a:lvl1pPr algn="ctr">
              <a:defRPr sz="1200" b="0" baseline="0">
                <a:solidFill>
                  <a:schemeClr val="tx1"/>
                </a:solidFill>
              </a:defRPr>
            </a:lvl1pPr>
          </a:lstStyle>
          <a:p>
            <a:pPr lvl="0"/>
            <a:r>
              <a:rPr lang="en-US" dirty="0" smtClean="0"/>
              <a:t>CLASSIFICATION</a:t>
            </a:r>
            <a:endParaRPr lang="en-US" dirty="0"/>
          </a:p>
        </p:txBody>
      </p:sp>
      <p:sp>
        <p:nvSpPr>
          <p:cNvPr id="21" name="Text Placeholder 3"/>
          <p:cNvSpPr>
            <a:spLocks noGrp="1"/>
          </p:cNvSpPr>
          <p:nvPr>
            <p:ph type="body" sz="quarter" idx="22" hasCustomPrompt="1"/>
          </p:nvPr>
        </p:nvSpPr>
        <p:spPr>
          <a:xfrm>
            <a:off x="3364992" y="5474542"/>
            <a:ext cx="2286000" cy="352426"/>
          </a:xfrm>
          <a:prstGeom prst="rect">
            <a:avLst/>
          </a:prstGeom>
        </p:spPr>
        <p:txBody>
          <a:bodyPr anchor="ctr"/>
          <a:lstStyle>
            <a:lvl1pPr algn="ctr">
              <a:defRPr sz="1200" b="0" baseline="0">
                <a:solidFill>
                  <a:schemeClr val="tx1"/>
                </a:solidFill>
              </a:defRPr>
            </a:lvl1pPr>
          </a:lstStyle>
          <a:p>
            <a:pPr lvl="0"/>
            <a:r>
              <a:rPr lang="en-US" dirty="0" smtClean="0"/>
              <a:t>CLASSIFICATION</a:t>
            </a:r>
            <a:endParaRPr lang="en-US" dirty="0"/>
          </a:p>
        </p:txBody>
      </p:sp>
    </p:spTree>
    <p:extLst>
      <p:ext uri="{BB962C8B-B14F-4D97-AF65-F5344CB8AC3E}">
        <p14:creationId xmlns:p14="http://schemas.microsoft.com/office/powerpoint/2010/main" val="13641567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0"/>
          <a:stretch>
            <a:fillRect/>
          </a:stretch>
        </p:blipFill>
        <p:spPr>
          <a:xfrm>
            <a:off x="0" y="3048"/>
            <a:ext cx="9144000" cy="6851904"/>
          </a:xfrm>
          <a:prstGeom prst="rect">
            <a:avLst/>
          </a:prstGeom>
        </p:spPr>
      </p:pic>
      <p:sp>
        <p:nvSpPr>
          <p:cNvPr id="19" name="TextBox 18"/>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accent2"/>
                </a:solidFill>
              </a:rPr>
              <a:pPr algn="r"/>
              <a:t>‹#›</a:t>
            </a:fld>
            <a:endParaRPr lang="en-US" sz="800" b="1" dirty="0">
              <a:solidFill>
                <a:schemeClr val="accent2"/>
              </a:solidFill>
            </a:endParaRPr>
          </a:p>
        </p:txBody>
      </p:sp>
    </p:spTree>
    <p:extLst>
      <p:ext uri="{BB962C8B-B14F-4D97-AF65-F5344CB8AC3E}">
        <p14:creationId xmlns:p14="http://schemas.microsoft.com/office/powerpoint/2010/main" val="4090489922"/>
      </p:ext>
    </p:extLst>
  </p:cSld>
  <p:clrMap bg1="lt1" tx1="dk1" bg2="lt2" tx2="dk2" accent1="accent1" accent2="accent2" accent3="accent3" accent4="accent4" accent5="accent5" accent6="accent6" hlink="hlink" folHlink="folHlink"/>
  <p:sldLayoutIdLst>
    <p:sldLayoutId id="2147484215" r:id="rId1"/>
    <p:sldLayoutId id="2147484229" r:id="rId2"/>
    <p:sldLayoutId id="2147484189" r:id="rId3"/>
    <p:sldLayoutId id="2147484190" r:id="rId4"/>
    <p:sldLayoutId id="2147484219" r:id="rId5"/>
    <p:sldLayoutId id="2147484192" r:id="rId6"/>
    <p:sldLayoutId id="2147484218" r:id="rId7"/>
    <p:sldLayoutId id="2147484228" r:id="rId8"/>
    <p:sldLayoutId id="2147484231" r:id="rId9"/>
    <p:sldLayoutId id="2147484221" r:id="rId10"/>
    <p:sldLayoutId id="2147484230" r:id="rId11"/>
    <p:sldLayoutId id="2147484222" r:id="rId12"/>
    <p:sldLayoutId id="2147484223" r:id="rId13"/>
    <p:sldLayoutId id="2147484224" r:id="rId14"/>
    <p:sldLayoutId id="2147484225" r:id="rId15"/>
    <p:sldLayoutId id="2147484226" r:id="rId16"/>
    <p:sldLayoutId id="2147484227" r:id="rId17"/>
    <p:sldLayoutId id="2147484232" r:id="rId18"/>
  </p:sldLayoutIdLst>
  <p:timing>
    <p:tnLst>
      <p:par>
        <p:cTn id="1" dur="indefinite" restart="never" nodeType="tmRoot"/>
      </p:par>
    </p:tnLst>
  </p:timing>
  <p:hf hdr="0" ftr="0"/>
  <p:txStyles>
    <p:titleStyle>
      <a:lvl1pPr algn="l" rtl="0" eaLnBrk="1" fontAlgn="base" hangingPunct="1">
        <a:spcBef>
          <a:spcPct val="0"/>
        </a:spcBef>
        <a:spcAft>
          <a:spcPct val="0"/>
        </a:spcAft>
        <a:defRPr sz="2400" b="0" kern="1200" cap="all">
          <a:solidFill>
            <a:schemeClr val="tx1"/>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5pPr>
      <a:lvl6pPr marL="457200" algn="l" rtl="0" eaLnBrk="1" fontAlgn="base" hangingPunct="1">
        <a:spcBef>
          <a:spcPct val="0"/>
        </a:spcBef>
        <a:spcAft>
          <a:spcPct val="0"/>
        </a:spcAft>
        <a:defRPr sz="4400">
          <a:solidFill>
            <a:schemeClr val="tx1"/>
          </a:solidFill>
          <a:latin typeface="Arial" charset="0"/>
          <a:cs typeface="Arial" charset="0"/>
        </a:defRPr>
      </a:lvl6pPr>
      <a:lvl7pPr marL="914400" algn="l" rtl="0" eaLnBrk="1" fontAlgn="base" hangingPunct="1">
        <a:spcBef>
          <a:spcPct val="0"/>
        </a:spcBef>
        <a:spcAft>
          <a:spcPct val="0"/>
        </a:spcAft>
        <a:defRPr sz="4400">
          <a:solidFill>
            <a:schemeClr val="tx1"/>
          </a:solidFill>
          <a:latin typeface="Arial" charset="0"/>
          <a:cs typeface="Arial" charset="0"/>
        </a:defRPr>
      </a:lvl7pPr>
      <a:lvl8pPr marL="1371600" algn="l" rtl="0" eaLnBrk="1" fontAlgn="base" hangingPunct="1">
        <a:spcBef>
          <a:spcPct val="0"/>
        </a:spcBef>
        <a:spcAft>
          <a:spcPct val="0"/>
        </a:spcAft>
        <a:defRPr sz="4400">
          <a:solidFill>
            <a:schemeClr val="tx1"/>
          </a:solidFill>
          <a:latin typeface="Arial" charset="0"/>
          <a:cs typeface="Arial" charset="0"/>
        </a:defRPr>
      </a:lvl8pPr>
      <a:lvl9pPr marL="1828800" algn="l" rtl="0" eaLnBrk="1" fontAlgn="base" hangingPunct="1">
        <a:spcBef>
          <a:spcPct val="0"/>
        </a:spcBef>
        <a:spcAft>
          <a:spcPct val="0"/>
        </a:spcAft>
        <a:defRPr sz="44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defRPr sz="2400" kern="1200">
          <a:solidFill>
            <a:schemeClr val="tx1"/>
          </a:solidFill>
          <a:latin typeface="Arial" pitchFamily="34" charset="0"/>
          <a:ea typeface="ＭＳ Ｐゴシック" charset="0"/>
          <a:cs typeface="Arial" pitchFamily="34" charset="0"/>
        </a:defRPr>
      </a:lvl1pPr>
      <a:lvl2pPr marL="514350" indent="-285750" algn="l" rtl="0" eaLnBrk="1" fontAlgn="base" hangingPunct="1">
        <a:spcBef>
          <a:spcPct val="20000"/>
        </a:spcBef>
        <a:spcAft>
          <a:spcPct val="0"/>
        </a:spcAft>
        <a:buFont typeface="Arial" charset="0"/>
        <a:buChar char="–"/>
        <a:defRPr sz="2400" kern="1200">
          <a:solidFill>
            <a:schemeClr val="tx1"/>
          </a:solidFill>
          <a:latin typeface="Arial" pitchFamily="34" charset="0"/>
          <a:ea typeface="Arial" charset="0"/>
          <a:cs typeface="Arial" pitchFamily="34" charset="0"/>
        </a:defRPr>
      </a:lvl2pPr>
      <a:lvl3pPr marL="914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3pPr>
      <a:lvl4pPr marL="13716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4pPr>
      <a:lvl5pPr marL="18288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r>
              <a:t>Salvador Melendez, Ph.D.</a:t>
            </a:r>
          </a:p>
        </p:txBody>
      </p:sp>
      <p:sp>
        <p:nvSpPr>
          <p:cNvPr id="3" name="Text Placeholder 2"/>
          <p:cNvSpPr>
            <a:spLocks noGrp="1"/>
          </p:cNvSpPr>
          <p:nvPr>
            <p:ph type="body" idx="14" sz="quarter"/>
          </p:nvPr>
        </p:nvSpPr>
        <p:spPr/>
        <p:txBody>
          <a:bodyPr/>
          <a:lstStyle/>
          <a:p>
            <a:r>
              <a:t>Computer Engineer</a:t>
            </a:r>
          </a:p>
        </p:txBody>
      </p:sp>
      <p:sp>
        <p:nvSpPr>
          <p:cNvPr id="4" name="Text Placeholder 3"/>
          <p:cNvSpPr>
            <a:spLocks noGrp="1"/>
          </p:cNvSpPr>
          <p:nvPr>
            <p:ph type="body" idx="15" sz="quarter"/>
          </p:nvPr>
        </p:nvSpPr>
        <p:spPr/>
        <p:txBody>
          <a:bodyPr/>
          <a:lstStyle/>
          <a:p>
            <a:r>
              <a:t>DEVCOM DAC</a:t>
            </a:r>
          </a:p>
        </p:txBody>
      </p:sp>
      <p:sp>
        <p:nvSpPr>
          <p:cNvPr id="5" name="Text Placeholder 4"/>
          <p:cNvSpPr>
            <a:spLocks noGrp="1"/>
          </p:cNvSpPr>
          <p:nvPr>
            <p:ph type="body" idx="17" sz="quarter"/>
          </p:nvPr>
        </p:nvSpPr>
        <p:spPr/>
        <p:txBody>
          <a:bodyPr/>
          <a:lstStyle/>
          <a:p>
            <a:r>
              <a:t>15 Oct 2021</a:t>
            </a:r>
          </a:p>
        </p:txBody>
      </p:sp>
      <p:sp>
        <p:nvSpPr>
          <p:cNvPr id="6" name="Text Placeholder 5"/>
          <p:cNvSpPr>
            <a:spLocks noGrp="1"/>
          </p:cNvSpPr>
          <p:nvPr>
            <p:ph type="body" idx="12" sz="quarter"/>
          </p:nvPr>
        </p:nvSpPr>
        <p:spPr/>
        <p:txBody>
          <a:bodyPr/>
          <a:lstStyle/>
          <a:p>
            <a:r>
              <a:t>(U) SAMPLE EVENT</a:t>
            </a:r>
          </a:p>
        </p:txBody>
      </p:sp>
      <p:sp>
        <p:nvSpPr>
          <p:cNvPr id="7" name="Text Placeholder 6"/>
          <p:cNvSpPr>
            <a:spLocks noGrp="1"/>
          </p:cNvSpPr>
          <p:nvPr>
            <p:ph type="body" idx="22" sz="quarter"/>
          </p:nvPr>
        </p:nvSpPr>
        <p:spPr/>
        <p:txBody>
          <a:bodyPr/>
          <a:lstStyle/>
          <a:p>
            <a:r>
              <a:t>(U) Emerging Results Brief (ERB)</a:t>
            </a:r>
          </a:p>
        </p:txBody>
      </p:sp>
      <p:sp>
        <p:nvSpPr>
          <p:cNvPr id="8" name="Text Placeholder 7"/>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9" name="Text Placeholder 8"/>
          <p:cNvSpPr>
            <a:spLocks noGrp="1"/>
          </p:cNvSpPr>
          <p:nvPr>
            <p:ph type="body" idx="21" sz="quarter"/>
          </p:nvPr>
        </p:nvSpPr>
        <p:spPr/>
        <p:txBody>
          <a:bodyPr/>
          <a:lstStyle/>
          <a:p>
            <a:pPr algn="ctr"/>
            <a:r>
              <a:rPr sz="800" b="1">
                <a:solidFill>
                  <a:srgbClr val="2D912D"/>
                </a:solidFill>
                <a:latin typeface="Arial"/>
              </a:rPr>
              <a:t>CUI//DRAFT//PRE-DECISIONAL</a:t>
            </a:r>
          </a:p>
        </p:txBody>
      </p:sp>
      <p:sp>
        <p:nvSpPr>
          <p:cNvPr id="10" name="Text Placeholder 9"/>
          <p:cNvSpPr>
            <a:spLocks noGrp="1"/>
          </p:cNvSpPr>
          <p:nvPr>
            <p:ph type="body" idx="23" sz="quarter"/>
          </p:nvPr>
        </p:nvSpPr>
        <p:spPr/>
        <p:txBody>
          <a:bodyPr/>
          <a:lstStyle/>
          <a:p>
            <a:pPr algn="just"/>
            <a:r>
              <a:rPr sz="800" b="1">
                <a:latin typeface="Arial"/>
              </a:rPr>
              <a:t>            DISTRIBUTION STATEMENT D. </a:t>
            </a:r>
            <a:r>
              <a:rPr sz="800" b="0">
                <a:latin typeface="Arial"/>
              </a:rPr>
              <a:t>Distribution authorized to the Department of Defense and U.S. DOD contractors only; administrative or operational use; export control; vulnerability information (October 2021). Other requests for this document shall be referred to Director, U.S. Army DEVCOM Data &amp; Analysis Center, White Sands Missile Range, NM 88002.</a:t>
            </a:r>
          </a:p>
        </p:txBody>
      </p:sp>
      <p:sp>
        <p:nvSpPr>
          <p:cNvPr id="11" name="Text Placeholder 10"/>
          <p:cNvSpPr>
            <a:spLocks noGrp="1"/>
          </p:cNvSpPr>
          <p:nvPr>
            <p:ph type="body" idx="24" sz="quarter"/>
          </p:nvPr>
        </p:nvSpPr>
        <p:spPr/>
        <p:txBody>
          <a:bodyPr/>
          <a:lstStyle/>
          <a:p>
            <a:pPr algn="l"/>
            <a:r>
              <a:rPr sz="800" b="0">
                <a:latin typeface="Arial"/>
              </a:rPr>
              <a:t>Controlled by: FCDD-DAC-E
CUI Category: DCRIT, Export Control
Distribution/Dissemination Controls: D
POC: Salvador Melendez, Ph.D., (575) 678-xxxx</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 Finding #0</a:t>
            </a:r>
          </a:p>
        </p:txBody>
      </p:sp>
      <p:sp>
        <p:nvSpPr>
          <p:cNvPr id="4" name="Text Placeholder 3"/>
          <p:cNvSpPr>
            <a:spLocks noGrp="1"/>
          </p:cNvSpPr>
          <p:nvPr>
            <p:ph type="body" idx="17" sz="quarter"/>
          </p:nvPr>
        </p:nvSpPr>
        <p:spPr>
          <a:xfrm>
            <a:off x="235712" y="1124712"/>
            <a:ext cx="2286000" cy="356616"/>
          </a:xfrm>
        </p:spPr>
        <p:txBody>
          <a:bodyPr/>
          <a:lstStyle/>
          <a:p>
            <a:pPr algn="l"/>
            <a:r>
              <a:rPr sz="800" b="1">
                <a:solidFill>
                  <a:srgbClr val="2D912D"/>
                </a:solidFill>
                <a:latin typeface="Arial"/>
              </a:rPr>
              <a:t>CUI</a:t>
            </a:r>
          </a:p>
        </p:txBody>
      </p:sp>
      <p:sp>
        <p:nvSpPr>
          <p:cNvPr id="5" name="Text Placeholder 4"/>
          <p:cNvSpPr>
            <a:spLocks noGrp="1"/>
          </p:cNvSpPr>
          <p:nvPr>
            <p:ph type="body" idx="18" sz="quarter"/>
          </p:nvPr>
        </p:nvSpPr>
        <p:spPr>
          <a:xfrm>
            <a:off x="6622288" y="6236208"/>
            <a:ext cx="2286000" cy="356616"/>
          </a:xfrm>
        </p:spPr>
        <p:txBody>
          <a:bodyPr/>
          <a:lstStyle/>
          <a:p>
            <a:pPr algn="r"/>
            <a:r>
              <a:rPr sz="800" b="1">
                <a:solidFill>
                  <a:srgbClr val="2D912D"/>
                </a:solidFill>
                <a:latin typeface="Arial"/>
              </a:rPr>
              <a:t>CUI</a:t>
            </a:r>
          </a:p>
        </p:txBody>
      </p:sp>
      <p:sp>
        <p:nvSpPr>
          <p:cNvPr id="6" name="Text Placeholder 5"/>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7" name="Text Placeholder 6"/>
          <p:cNvSpPr>
            <a:spLocks noGrp="1"/>
          </p:cNvSpPr>
          <p:nvPr>
            <p:ph type="body" idx="21" sz="quarter"/>
          </p:nvPr>
        </p:nvSpPr>
        <p:spPr/>
        <p:txBody>
          <a:bodyPr/>
          <a:lstStyle/>
          <a:p>
            <a:pPr algn="ctr"/>
            <a:r>
              <a:rPr sz="800" b="1">
                <a:solidFill>
                  <a:srgbClr val="2D912D"/>
                </a:solidFill>
                <a:latin typeface="Arial"/>
              </a:rPr>
              <a:t>CUI//DRAFT//PRE-DECISIONAL</a:t>
            </a:r>
          </a:p>
        </p:txBody>
      </p:sp>
      <p:pic>
        <p:nvPicPr>
          <p:cNvPr id="8" name="Picture 7" descr="Finding0_Screenshot0.png"/>
          <p:cNvPicPr>
            <a:picLocks noChangeAspect="1"/>
          </p:cNvPicPr>
          <p:nvPr/>
        </p:nvPicPr>
        <p:blipFill>
          <a:blip r:embed="rId2"/>
          <a:stretch>
            <a:fillRect/>
          </a:stretch>
        </p:blipFill>
        <p:spPr>
          <a:xfrm>
            <a:off x="345440" y="1481328"/>
            <a:ext cx="8453120" cy="4754880"/>
          </a:xfrm>
          <a:prstGeom prst="rect">
            <a:avLst/>
          </a:prstGeom>
          <a:ln w="38100">
            <a:solidFill>
              <a:srgbClr val="FFDA3D"/>
            </a:solidFill>
          </a:ln>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 Finding #0</a:t>
            </a:r>
          </a:p>
        </p:txBody>
      </p:sp>
      <p:sp>
        <p:nvSpPr>
          <p:cNvPr id="4" name="Text Placeholder 3"/>
          <p:cNvSpPr>
            <a:spLocks noGrp="1"/>
          </p:cNvSpPr>
          <p:nvPr>
            <p:ph type="body" idx="17" sz="quarter"/>
          </p:nvPr>
        </p:nvSpPr>
        <p:spPr>
          <a:xfrm>
            <a:off x="235712" y="1124712"/>
            <a:ext cx="2286000" cy="356616"/>
          </a:xfrm>
        </p:spPr>
        <p:txBody>
          <a:bodyPr/>
          <a:lstStyle/>
          <a:p>
            <a:pPr algn="l"/>
            <a:r>
              <a:rPr sz="800" b="1">
                <a:solidFill>
                  <a:srgbClr val="2D912D"/>
                </a:solidFill>
                <a:latin typeface="Arial"/>
              </a:rPr>
              <a:t>CUI</a:t>
            </a:r>
          </a:p>
        </p:txBody>
      </p:sp>
      <p:sp>
        <p:nvSpPr>
          <p:cNvPr id="5" name="Text Placeholder 4"/>
          <p:cNvSpPr>
            <a:spLocks noGrp="1"/>
          </p:cNvSpPr>
          <p:nvPr>
            <p:ph type="body" idx="18" sz="quarter"/>
          </p:nvPr>
        </p:nvSpPr>
        <p:spPr>
          <a:xfrm>
            <a:off x="6622288" y="6236208"/>
            <a:ext cx="2286000" cy="356616"/>
          </a:xfrm>
        </p:spPr>
        <p:txBody>
          <a:bodyPr/>
          <a:lstStyle/>
          <a:p>
            <a:pPr algn="r"/>
            <a:r>
              <a:rPr sz="800" b="1">
                <a:solidFill>
                  <a:srgbClr val="2D912D"/>
                </a:solidFill>
                <a:latin typeface="Arial"/>
              </a:rPr>
              <a:t>CUI</a:t>
            </a:r>
          </a:p>
        </p:txBody>
      </p:sp>
      <p:sp>
        <p:nvSpPr>
          <p:cNvPr id="6" name="Text Placeholder 5"/>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7" name="Text Placeholder 6"/>
          <p:cNvSpPr>
            <a:spLocks noGrp="1"/>
          </p:cNvSpPr>
          <p:nvPr>
            <p:ph type="body" idx="21" sz="quarter"/>
          </p:nvPr>
        </p:nvSpPr>
        <p:spPr/>
        <p:txBody>
          <a:bodyPr/>
          <a:lstStyle/>
          <a:p>
            <a:pPr algn="ctr"/>
            <a:r>
              <a:rPr sz="800" b="1">
                <a:solidFill>
                  <a:srgbClr val="2D912D"/>
                </a:solidFill>
                <a:latin typeface="Arial"/>
              </a:rPr>
              <a:t>CUI//DRAFT//PRE-DECISIONAL</a:t>
            </a:r>
          </a:p>
        </p:txBody>
      </p:sp>
      <p:pic>
        <p:nvPicPr>
          <p:cNvPr id="8" name="Picture 7" descr="Finding0_Screenshot1.png"/>
          <p:cNvPicPr>
            <a:picLocks noChangeAspect="1"/>
          </p:cNvPicPr>
          <p:nvPr/>
        </p:nvPicPr>
        <p:blipFill>
          <a:blip r:embed="rId2"/>
          <a:stretch>
            <a:fillRect/>
          </a:stretch>
        </p:blipFill>
        <p:spPr>
          <a:xfrm>
            <a:off x="345440" y="1481328"/>
            <a:ext cx="8453120" cy="4754880"/>
          </a:xfrm>
          <a:prstGeom prst="rect">
            <a:avLst/>
          </a:prstGeom>
          <a:ln w="38100">
            <a:solidFill>
              <a:srgbClr val="FFDA3D"/>
            </a:solidFill>
          </a:ln>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 Finding #0</a:t>
            </a:r>
          </a:p>
        </p:txBody>
      </p:sp>
      <p:sp>
        <p:nvSpPr>
          <p:cNvPr id="4" name="Text Placeholder 3"/>
          <p:cNvSpPr>
            <a:spLocks noGrp="1"/>
          </p:cNvSpPr>
          <p:nvPr>
            <p:ph type="body" idx="17" sz="quarter"/>
          </p:nvPr>
        </p:nvSpPr>
        <p:spPr>
          <a:xfrm>
            <a:off x="235712" y="1124712"/>
            <a:ext cx="2286000" cy="356616"/>
          </a:xfrm>
        </p:spPr>
        <p:txBody>
          <a:bodyPr/>
          <a:lstStyle/>
          <a:p>
            <a:pPr algn="l"/>
            <a:r>
              <a:rPr sz="800" b="1">
                <a:solidFill>
                  <a:srgbClr val="2D912D"/>
                </a:solidFill>
                <a:latin typeface="Arial"/>
              </a:rPr>
              <a:t>CUI</a:t>
            </a:r>
          </a:p>
        </p:txBody>
      </p:sp>
      <p:sp>
        <p:nvSpPr>
          <p:cNvPr id="5" name="Text Placeholder 4"/>
          <p:cNvSpPr>
            <a:spLocks noGrp="1"/>
          </p:cNvSpPr>
          <p:nvPr>
            <p:ph type="body" idx="18" sz="quarter"/>
          </p:nvPr>
        </p:nvSpPr>
        <p:spPr>
          <a:xfrm>
            <a:off x="6622288" y="6236208"/>
            <a:ext cx="2286000" cy="356616"/>
          </a:xfrm>
        </p:spPr>
        <p:txBody>
          <a:bodyPr/>
          <a:lstStyle/>
          <a:p>
            <a:pPr algn="r"/>
            <a:r>
              <a:rPr sz="800" b="1">
                <a:solidFill>
                  <a:srgbClr val="2D912D"/>
                </a:solidFill>
                <a:latin typeface="Arial"/>
              </a:rPr>
              <a:t>CUI</a:t>
            </a:r>
          </a:p>
        </p:txBody>
      </p:sp>
      <p:sp>
        <p:nvSpPr>
          <p:cNvPr id="6" name="Text Placeholder 5"/>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7" name="Text Placeholder 6"/>
          <p:cNvSpPr>
            <a:spLocks noGrp="1"/>
          </p:cNvSpPr>
          <p:nvPr>
            <p:ph type="body" idx="21" sz="quarter"/>
          </p:nvPr>
        </p:nvSpPr>
        <p:spPr/>
        <p:txBody>
          <a:bodyPr/>
          <a:lstStyle/>
          <a:p>
            <a:pPr algn="ctr"/>
            <a:r>
              <a:rPr sz="800" b="1">
                <a:solidFill>
                  <a:srgbClr val="2D912D"/>
                </a:solidFill>
                <a:latin typeface="Arial"/>
              </a:rPr>
              <a:t>CUI//DRAFT//PRE-DECISIONAL</a:t>
            </a:r>
          </a:p>
        </p:txBody>
      </p:sp>
      <p:pic>
        <p:nvPicPr>
          <p:cNvPr id="8" name="Picture 7" descr="Finding0_Screenshot2.png"/>
          <p:cNvPicPr>
            <a:picLocks noChangeAspect="1"/>
          </p:cNvPicPr>
          <p:nvPr/>
        </p:nvPicPr>
        <p:blipFill>
          <a:blip r:embed="rId2"/>
          <a:stretch>
            <a:fillRect/>
          </a:stretch>
        </p:blipFill>
        <p:spPr>
          <a:xfrm>
            <a:off x="345440" y="1481328"/>
            <a:ext cx="8453120" cy="4754880"/>
          </a:xfrm>
          <a:prstGeom prst="rect">
            <a:avLst/>
          </a:prstGeom>
          <a:ln w="38100">
            <a:solidFill>
              <a:srgbClr val="FFDA3D"/>
            </a:solidFill>
          </a:ln>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r>
              <a:rPr b="1"/>
              <a:t>(CUI) Posture: </a:t>
            </a:r>
            <a:r>
              <a:rPr b="0"/>
              <a:t>Nearsider</a:t>
            </a:r>
          </a:p>
          <a:p/>
          <a:p>
            <a:r>
              <a:rPr b="1"/>
              <a:t>(CUI) Affected System(s): </a:t>
            </a:r>
            <a:r>
              <a:rPr b="0"/>
              <a:t>system1 / 1.1.1.1</a:t>
            </a:r>
          </a:p>
          <a:p/>
          <a:p>
            <a:r>
              <a:rPr b="1"/>
              <a:t>(CUI) Issue(s): </a:t>
            </a:r>
            <a:r>
              <a:rPr b="0"/>
              <a:t>This is finding #1 description!</a:t>
            </a:r>
          </a:p>
        </p:txBody>
      </p:sp>
      <p:sp>
        <p:nvSpPr>
          <p:cNvPr id="3" name="Title 2"/>
          <p:cNvSpPr>
            <a:spLocks noGrp="1"/>
          </p:cNvSpPr>
          <p:nvPr>
            <p:ph type="title"/>
          </p:nvPr>
        </p:nvSpPr>
        <p:spPr/>
        <p:txBody>
          <a:bodyPr/>
          <a:lstStyle/>
          <a:p>
            <a:r>
              <a:t>(CUI) Finding #1</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 Finding #1</a:t>
            </a:r>
          </a:p>
        </p:txBody>
      </p:sp>
      <p:sp>
        <p:nvSpPr>
          <p:cNvPr id="4" name="Text Placeholder 3"/>
          <p:cNvSpPr>
            <a:spLocks noGrp="1"/>
          </p:cNvSpPr>
          <p:nvPr>
            <p:ph type="body" idx="17" sz="quarter"/>
          </p:nvPr>
        </p:nvSpPr>
        <p:spPr>
          <a:xfrm>
            <a:off x="235712" y="1124712"/>
            <a:ext cx="2286000" cy="356616"/>
          </a:xfrm>
        </p:spPr>
        <p:txBody>
          <a:bodyPr/>
          <a:lstStyle/>
          <a:p>
            <a:pPr algn="l"/>
            <a:r>
              <a:rPr sz="800" b="1">
                <a:solidFill>
                  <a:srgbClr val="2D912D"/>
                </a:solidFill>
                <a:latin typeface="Arial"/>
              </a:rPr>
              <a:t>CUI</a:t>
            </a:r>
          </a:p>
        </p:txBody>
      </p:sp>
      <p:sp>
        <p:nvSpPr>
          <p:cNvPr id="5" name="Text Placeholder 4"/>
          <p:cNvSpPr>
            <a:spLocks noGrp="1"/>
          </p:cNvSpPr>
          <p:nvPr>
            <p:ph type="body" idx="18" sz="quarter"/>
          </p:nvPr>
        </p:nvSpPr>
        <p:spPr>
          <a:xfrm>
            <a:off x="6622288" y="6236208"/>
            <a:ext cx="2286000" cy="356616"/>
          </a:xfrm>
        </p:spPr>
        <p:txBody>
          <a:bodyPr/>
          <a:lstStyle/>
          <a:p>
            <a:pPr algn="r"/>
            <a:r>
              <a:rPr sz="800" b="1">
                <a:solidFill>
                  <a:srgbClr val="2D912D"/>
                </a:solidFill>
                <a:latin typeface="Arial"/>
              </a:rPr>
              <a:t>CUI</a:t>
            </a:r>
          </a:p>
        </p:txBody>
      </p:sp>
      <p:sp>
        <p:nvSpPr>
          <p:cNvPr id="6" name="Text Placeholder 5"/>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7" name="Text Placeholder 6"/>
          <p:cNvSpPr>
            <a:spLocks noGrp="1"/>
          </p:cNvSpPr>
          <p:nvPr>
            <p:ph type="body" idx="21" sz="quarter"/>
          </p:nvPr>
        </p:nvSpPr>
        <p:spPr/>
        <p:txBody>
          <a:bodyPr/>
          <a:lstStyle/>
          <a:p>
            <a:pPr algn="ctr"/>
            <a:r>
              <a:rPr sz="800" b="1">
                <a:solidFill>
                  <a:srgbClr val="2D912D"/>
                </a:solidFill>
                <a:latin typeface="Arial"/>
              </a:rPr>
              <a:t>CUI//DRAFT//PRE-DECISIONAL</a:t>
            </a:r>
          </a:p>
        </p:txBody>
      </p:sp>
      <p:pic>
        <p:nvPicPr>
          <p:cNvPr id="8" name="Picture 7" descr="Finding1_Screenshot0.png"/>
          <p:cNvPicPr>
            <a:picLocks noChangeAspect="1"/>
          </p:cNvPicPr>
          <p:nvPr/>
        </p:nvPicPr>
        <p:blipFill>
          <a:blip r:embed="rId2"/>
          <a:stretch>
            <a:fillRect/>
          </a:stretch>
        </p:blipFill>
        <p:spPr>
          <a:xfrm>
            <a:off x="345440" y="1481328"/>
            <a:ext cx="8453120" cy="4754880"/>
          </a:xfrm>
          <a:prstGeom prst="rect">
            <a:avLst/>
          </a:prstGeom>
          <a:ln w="38100">
            <a:solidFill>
              <a:srgbClr val="FFDA3D"/>
            </a:solidFill>
          </a:ln>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 Finding #1</a:t>
            </a:r>
          </a:p>
        </p:txBody>
      </p:sp>
      <p:sp>
        <p:nvSpPr>
          <p:cNvPr id="4" name="Text Placeholder 3"/>
          <p:cNvSpPr>
            <a:spLocks noGrp="1"/>
          </p:cNvSpPr>
          <p:nvPr>
            <p:ph type="body" idx="17" sz="quarter"/>
          </p:nvPr>
        </p:nvSpPr>
        <p:spPr>
          <a:xfrm>
            <a:off x="235712" y="1124712"/>
            <a:ext cx="2286000" cy="356616"/>
          </a:xfrm>
        </p:spPr>
        <p:txBody>
          <a:bodyPr/>
          <a:lstStyle/>
          <a:p>
            <a:pPr algn="l"/>
            <a:r>
              <a:rPr sz="800" b="1">
                <a:solidFill>
                  <a:srgbClr val="2D912D"/>
                </a:solidFill>
                <a:latin typeface="Arial"/>
              </a:rPr>
              <a:t>CUI</a:t>
            </a:r>
          </a:p>
        </p:txBody>
      </p:sp>
      <p:sp>
        <p:nvSpPr>
          <p:cNvPr id="5" name="Text Placeholder 4"/>
          <p:cNvSpPr>
            <a:spLocks noGrp="1"/>
          </p:cNvSpPr>
          <p:nvPr>
            <p:ph type="body" idx="18" sz="quarter"/>
          </p:nvPr>
        </p:nvSpPr>
        <p:spPr>
          <a:xfrm>
            <a:off x="6622288" y="6236208"/>
            <a:ext cx="2286000" cy="356616"/>
          </a:xfrm>
        </p:spPr>
        <p:txBody>
          <a:bodyPr/>
          <a:lstStyle/>
          <a:p>
            <a:pPr algn="r"/>
            <a:r>
              <a:rPr sz="800" b="1">
                <a:solidFill>
                  <a:srgbClr val="2D912D"/>
                </a:solidFill>
                <a:latin typeface="Arial"/>
              </a:rPr>
              <a:t>CUI</a:t>
            </a:r>
          </a:p>
        </p:txBody>
      </p:sp>
      <p:sp>
        <p:nvSpPr>
          <p:cNvPr id="6" name="Text Placeholder 5"/>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7" name="Text Placeholder 6"/>
          <p:cNvSpPr>
            <a:spLocks noGrp="1"/>
          </p:cNvSpPr>
          <p:nvPr>
            <p:ph type="body" idx="21" sz="quarter"/>
          </p:nvPr>
        </p:nvSpPr>
        <p:spPr/>
        <p:txBody>
          <a:bodyPr/>
          <a:lstStyle/>
          <a:p>
            <a:pPr algn="ctr"/>
            <a:r>
              <a:rPr sz="800" b="1">
                <a:solidFill>
                  <a:srgbClr val="2D912D"/>
                </a:solidFill>
                <a:latin typeface="Arial"/>
              </a:rPr>
              <a:t>CUI//DRAFT//PRE-DECISIONAL</a:t>
            </a:r>
          </a:p>
        </p:txBody>
      </p:sp>
      <p:pic>
        <p:nvPicPr>
          <p:cNvPr id="8" name="Picture 7" descr="Finding1_Screenshot1.png"/>
          <p:cNvPicPr>
            <a:picLocks noChangeAspect="1"/>
          </p:cNvPicPr>
          <p:nvPr/>
        </p:nvPicPr>
        <p:blipFill>
          <a:blip r:embed="rId2"/>
          <a:stretch>
            <a:fillRect/>
          </a:stretch>
        </p:blipFill>
        <p:spPr>
          <a:xfrm>
            <a:off x="345440" y="1481328"/>
            <a:ext cx="8453120" cy="4754880"/>
          </a:xfrm>
          <a:prstGeom prst="rect">
            <a:avLst/>
          </a:prstGeom>
          <a:ln w="38100">
            <a:solidFill>
              <a:srgbClr val="FFDA3D"/>
            </a:solidFill>
          </a:ln>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r>
              <a:rPr b="1"/>
              <a:t>(CUI) Posture: </a:t>
            </a:r>
            <a:r>
              <a:rPr b="0"/>
              <a:t>Nearsider</a:t>
            </a:r>
          </a:p>
          <a:p/>
          <a:p>
            <a:r>
              <a:rPr b="1"/>
              <a:t>(CUI) Affected System(s): </a:t>
            </a:r>
            <a:r>
              <a:rPr b="0"/>
              <a:t>system2 / 2.2.2.2</a:t>
            </a:r>
          </a:p>
          <a:p/>
          <a:p>
            <a:r>
              <a:rPr b="1"/>
              <a:t>(CUI) Issue(s): </a:t>
            </a:r>
            <a:r>
              <a:rPr b="0"/>
              <a:t>This is finding #2 description!</a:t>
            </a:r>
          </a:p>
        </p:txBody>
      </p:sp>
      <p:sp>
        <p:nvSpPr>
          <p:cNvPr id="3" name="Title 2"/>
          <p:cNvSpPr>
            <a:spLocks noGrp="1"/>
          </p:cNvSpPr>
          <p:nvPr>
            <p:ph type="title"/>
          </p:nvPr>
        </p:nvSpPr>
        <p:spPr/>
        <p:txBody>
          <a:bodyPr/>
          <a:lstStyle/>
          <a:p>
            <a:r>
              <a:t>(CUI) Finding #2</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 Finding #2</a:t>
            </a:r>
          </a:p>
        </p:txBody>
      </p:sp>
      <p:sp>
        <p:nvSpPr>
          <p:cNvPr id="4" name="Text Placeholder 3"/>
          <p:cNvSpPr>
            <a:spLocks noGrp="1"/>
          </p:cNvSpPr>
          <p:nvPr>
            <p:ph type="body" idx="17" sz="quarter"/>
          </p:nvPr>
        </p:nvSpPr>
        <p:spPr>
          <a:xfrm>
            <a:off x="235712" y="1124712"/>
            <a:ext cx="2286000" cy="356616"/>
          </a:xfrm>
        </p:spPr>
        <p:txBody>
          <a:bodyPr/>
          <a:lstStyle/>
          <a:p>
            <a:pPr algn="l"/>
            <a:r>
              <a:rPr sz="800" b="1">
                <a:solidFill>
                  <a:srgbClr val="2D912D"/>
                </a:solidFill>
                <a:latin typeface="Arial"/>
              </a:rPr>
              <a:t>CUI</a:t>
            </a:r>
          </a:p>
        </p:txBody>
      </p:sp>
      <p:sp>
        <p:nvSpPr>
          <p:cNvPr id="5" name="Text Placeholder 4"/>
          <p:cNvSpPr>
            <a:spLocks noGrp="1"/>
          </p:cNvSpPr>
          <p:nvPr>
            <p:ph type="body" idx="18" sz="quarter"/>
          </p:nvPr>
        </p:nvSpPr>
        <p:spPr>
          <a:xfrm>
            <a:off x="6622288" y="6236208"/>
            <a:ext cx="2286000" cy="356616"/>
          </a:xfrm>
        </p:spPr>
        <p:txBody>
          <a:bodyPr/>
          <a:lstStyle/>
          <a:p>
            <a:pPr algn="r"/>
            <a:r>
              <a:rPr sz="800" b="1">
                <a:solidFill>
                  <a:srgbClr val="2D912D"/>
                </a:solidFill>
                <a:latin typeface="Arial"/>
              </a:rPr>
              <a:t>CUI</a:t>
            </a:r>
          </a:p>
        </p:txBody>
      </p:sp>
      <p:sp>
        <p:nvSpPr>
          <p:cNvPr id="6" name="Text Placeholder 5"/>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7" name="Text Placeholder 6"/>
          <p:cNvSpPr>
            <a:spLocks noGrp="1"/>
          </p:cNvSpPr>
          <p:nvPr>
            <p:ph type="body" idx="21" sz="quarter"/>
          </p:nvPr>
        </p:nvSpPr>
        <p:spPr/>
        <p:txBody>
          <a:bodyPr/>
          <a:lstStyle/>
          <a:p>
            <a:pPr algn="ctr"/>
            <a:r>
              <a:rPr sz="800" b="1">
                <a:solidFill>
                  <a:srgbClr val="2D912D"/>
                </a:solidFill>
                <a:latin typeface="Arial"/>
              </a:rPr>
              <a:t>CUI//DRAFT//PRE-DECISIONAL</a:t>
            </a:r>
          </a:p>
        </p:txBody>
      </p:sp>
      <p:pic>
        <p:nvPicPr>
          <p:cNvPr id="8" name="Picture 7" descr="Finding2_Screenshot0.png"/>
          <p:cNvPicPr>
            <a:picLocks noChangeAspect="1"/>
          </p:cNvPicPr>
          <p:nvPr/>
        </p:nvPicPr>
        <p:blipFill>
          <a:blip r:embed="rId2"/>
          <a:stretch>
            <a:fillRect/>
          </a:stretch>
        </p:blipFill>
        <p:spPr>
          <a:xfrm>
            <a:off x="345440" y="1481328"/>
            <a:ext cx="8453120" cy="4754880"/>
          </a:xfrm>
          <a:prstGeom prst="rect">
            <a:avLst/>
          </a:prstGeom>
          <a:ln w="38100">
            <a:solidFill>
              <a:srgbClr val="FFDA3D"/>
            </a:solidFill>
          </a:ln>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(CUI) System Strengths</a:t>
            </a:r>
          </a:p>
          <a:p>
            <a:pPr lvl="1"/>
            <a:r>
              <a:t>(CUI) </a:t>
            </a:r>
          </a:p>
          <a:p>
            <a:pPr lvl="1"/>
            <a:r>
              <a:t>(CUI) </a:t>
            </a:r>
          </a:p>
          <a:p>
            <a:pPr/>
          </a:p>
          <a:p>
            <a:pPr/>
          </a:p>
          <a:p>
            <a:pPr/>
            <a:r>
              <a:t>(CUI) System Weaknesses</a:t>
            </a:r>
          </a:p>
          <a:p>
            <a:pPr lvl="1"/>
            <a:r>
              <a:t>(CUI) </a:t>
            </a:r>
          </a:p>
          <a:p>
            <a:pPr lvl="1"/>
            <a:r>
              <a:t>(CUI) </a:t>
            </a:r>
          </a:p>
          <a:p>
            <a:pPr/>
          </a:p>
          <a:p>
            <a:pPr/>
          </a:p>
          <a:p>
            <a:pPr/>
            <a:r>
              <a:t>(CUI) Overall Mitigations</a:t>
            </a:r>
          </a:p>
          <a:p>
            <a:pPr lvl="1"/>
            <a:r>
              <a:t>(CUI) </a:t>
            </a:r>
          </a:p>
          <a:p>
            <a:pPr lvl="1"/>
            <a:r>
              <a:t>(CUI) </a:t>
            </a:r>
          </a:p>
        </p:txBody>
      </p:sp>
      <p:sp>
        <p:nvSpPr>
          <p:cNvPr id="3" name="Title 2"/>
          <p:cNvSpPr>
            <a:spLocks noGrp="1"/>
          </p:cNvSpPr>
          <p:nvPr>
            <p:ph type="title"/>
          </p:nvPr>
        </p:nvSpPr>
        <p:spPr/>
        <p:txBody>
          <a:bodyPr/>
          <a:lstStyle/>
          <a:p>
            <a:r>
              <a:t>(U) OVERALL OBSERVATIONS</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a:p>
          <a:p>
            <a:pPr/>
            <a:r>
              <a:t>(CUI) Emerging Results Brief (ERB)</a:t>
            </a:r>
          </a:p>
          <a:p>
            <a:pPr lvl="1"/>
            <a:r>
              <a:t>(U) List of findings with minimal analysis</a:t>
            </a:r>
          </a:p>
          <a:p>
            <a:pPr lvl="1"/>
            <a:r>
              <a:t>(U) Overall assessment objective completion status</a:t>
            </a:r>
          </a:p>
          <a:p>
            <a:pPr/>
          </a:p>
          <a:p>
            <a:pPr/>
          </a:p>
          <a:p>
            <a:pPr/>
            <a:r>
              <a:t>(CUI) Assessment Results Matrix (ARM)</a:t>
            </a:r>
          </a:p>
          <a:p>
            <a:pPr lvl="1"/>
            <a:r>
              <a:t>(U) List of findings with technical risk levels</a:t>
            </a:r>
          </a:p>
          <a:p>
            <a:pPr/>
          </a:p>
          <a:p>
            <a:pPr/>
          </a:p>
          <a:p>
            <a:pPr/>
            <a:r>
              <a:t>(CUI) Technical Report</a:t>
            </a:r>
          </a:p>
          <a:p>
            <a:pPr lvl="1"/>
            <a:r>
              <a:t>(U) Option A --&gt; Technical Memorandum ~30 working days</a:t>
            </a:r>
          </a:p>
          <a:p>
            <a:pPr lvl="1"/>
            <a:r>
              <a:t>(U) Option B --&gt; Published Report ~90 working days</a:t>
            </a:r>
          </a:p>
        </p:txBody>
      </p:sp>
      <p:sp>
        <p:nvSpPr>
          <p:cNvPr id="3" name="Title 2"/>
          <p:cNvSpPr>
            <a:spLocks noGrp="1"/>
          </p:cNvSpPr>
          <p:nvPr>
            <p:ph type="title"/>
          </p:nvPr>
        </p:nvSpPr>
        <p:spPr/>
        <p:txBody>
          <a:bodyPr/>
          <a:lstStyle/>
          <a:p>
            <a:r>
              <a:t>(U) POST ASSESSMENT REPORTING</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(CUI) &lt;&lt;Add Scope description as needed&gt;&gt;</a:t>
            </a:r>
          </a:p>
          <a:p>
            <a:pPr lvl="1"/>
            <a:r>
              <a:t>(CUI) </a:t>
            </a:r>
          </a:p>
          <a:p>
            <a:pPr lvl="1"/>
            <a:r>
              <a:t>(CUI) </a:t>
            </a:r>
          </a:p>
          <a:p>
            <a:pPr/>
          </a:p>
          <a:p>
            <a:pPr/>
            <a:r>
              <a:t>(CUI) </a:t>
            </a:r>
          </a:p>
          <a:p>
            <a:pPr lvl="1"/>
            <a:r>
              <a:t>(CUI) </a:t>
            </a:r>
          </a:p>
          <a:p>
            <a:pPr lvl="1"/>
            <a:r>
              <a:t>(CUI) </a:t>
            </a:r>
          </a:p>
        </p:txBody>
      </p:sp>
      <p:sp>
        <p:nvSpPr>
          <p:cNvPr id="3" name="Title 2"/>
          <p:cNvSpPr>
            <a:spLocks noGrp="1"/>
          </p:cNvSpPr>
          <p:nvPr>
            <p:ph type="title"/>
          </p:nvPr>
        </p:nvSpPr>
        <p:spPr/>
        <p:txBody>
          <a:bodyPr/>
          <a:lstStyle/>
          <a:p>
            <a:r>
              <a:t>(U) SCOPE</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 Contact Information</a:t>
            </a:r>
          </a:p>
        </p:txBody>
      </p:sp>
      <p:sp>
        <p:nvSpPr>
          <p:cNvPr id="3" name="Text Placeholder 2"/>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4" name="Text Placeholder 3"/>
          <p:cNvSpPr>
            <a:spLocks noGrp="1"/>
          </p:cNvSpPr>
          <p:nvPr>
            <p:ph type="body" idx="21" sz="quarter"/>
          </p:nvPr>
        </p:nvSpPr>
        <p:spPr/>
        <p:txBody>
          <a:bodyPr/>
          <a:lstStyle/>
          <a:p>
            <a:pPr algn="ctr"/>
            <a:r>
              <a:rPr sz="800" b="1">
                <a:solidFill>
                  <a:srgbClr val="2D912D"/>
                </a:solidFill>
                <a:latin typeface="Arial"/>
              </a:rPr>
              <a:t>CUI//DRAFT//PRE-DECISIONAL</a:t>
            </a:r>
          </a:p>
        </p:txBody>
      </p:sp>
      <p:sp>
        <p:nvSpPr>
          <p:cNvPr id="5" name="TextBox 4"/>
          <p:cNvSpPr txBox="1"/>
          <p:nvPr/>
        </p:nvSpPr>
        <p:spPr>
          <a:xfrm>
            <a:off x="914400" y="1828800"/>
            <a:ext cx="7315200" cy="7315200"/>
          </a:xfrm>
          <a:prstGeom prst="rect">
            <a:avLst/>
          </a:prstGeom>
          <a:noFill/>
        </p:spPr>
        <p:txBody>
          <a:bodyPr wrap="none">
            <a:spAutoFit/>
          </a:bodyPr>
          <a:lstStyle/>
          <a:p/>
          <a:p>
            <a:pPr algn="ctr">
              <a:defRPr b="1" sz="2800">
                <a:solidFill>
                  <a:srgbClr val="FFFFFF"/>
                </a:solidFill>
              </a:defRPr>
            </a:pPr>
            <a:r>
              <a:t>Salvador Melendez, Ph.D.</a:t>
            </a:r>
          </a:p>
          <a:p>
            <a:pPr algn="ctr">
              <a:defRPr b="0" sz="2000">
                <a:solidFill>
                  <a:srgbClr val="FFFFFF"/>
                </a:solidFill>
              </a:defRPr>
            </a:pPr>
            <a:r>
              <a:t>UNCLASSIFIED: xxxxxxxx.civ@army.mil</a:t>
            </a:r>
          </a:p>
          <a:p>
            <a:pPr algn="ctr">
              <a:defRPr b="0" sz="2000">
                <a:solidFill>
                  <a:srgbClr val="FFFFFF"/>
                </a:solidFill>
              </a:defRPr>
            </a:pPr>
            <a:r>
              <a:t>SIPR: xxxxxxxx.civ@mail.smil.mil</a:t>
            </a:r>
          </a:p>
          <a:p>
            <a:pPr algn="ctr">
              <a:defRPr b="0" sz="2000">
                <a:solidFill>
                  <a:srgbClr val="FFFFFF"/>
                </a:solidFill>
              </a:defRPr>
            </a:pPr>
            <a:r>
              <a:t>O: (575) xxx-xxxx</a:t>
            </a:r>
          </a:p>
          <a:p>
            <a:pPr algn="ctr">
              <a:defRPr b="0" sz="2000">
                <a:solidFill>
                  <a:srgbClr val="FFFFFF"/>
                </a:solidFill>
              </a:defRPr>
            </a:pPr>
            <a:r>
              <a:t>M: (575) xxx-xxxx</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 SYSTEM UNDER TEST</a:t>
            </a:r>
          </a:p>
        </p:txBody>
      </p:sp>
      <p:sp>
        <p:nvSpPr>
          <p:cNvPr id="3" name="Picture Placeholder 2"/>
          <p:cNvSpPr>
            <a:spLocks noGrp="1"/>
          </p:cNvSpPr>
          <p:nvPr>
            <p:ph type="pic" idx="10" sz="quarter"/>
          </p:nvPr>
        </p:nvSpPr>
        <p:spPr/>
      </p:sp>
      <p:sp>
        <p:nvSpPr>
          <p:cNvPr id="4" name="Text Placeholder 3"/>
          <p:cNvSpPr>
            <a:spLocks noGrp="1"/>
          </p:cNvSpPr>
          <p:nvPr>
            <p:ph type="body" idx="17" sz="quarter"/>
          </p:nvPr>
        </p:nvSpPr>
        <p:spPr>
          <a:xfrm>
            <a:off x="694944" y="1143000"/>
            <a:ext cx="2286000" cy="356616"/>
          </a:xfrm>
        </p:spPr>
        <p:txBody>
          <a:bodyPr/>
          <a:lstStyle/>
          <a:p>
            <a:pPr algn="l"/>
            <a:r>
              <a:rPr sz="800" b="1">
                <a:solidFill>
                  <a:srgbClr val="2D912D"/>
                </a:solidFill>
                <a:latin typeface="Arial"/>
              </a:rPr>
              <a:t>CUI</a:t>
            </a:r>
          </a:p>
        </p:txBody>
      </p:sp>
      <p:sp>
        <p:nvSpPr>
          <p:cNvPr id="5" name="Text Placeholder 4"/>
          <p:cNvSpPr>
            <a:spLocks noGrp="1"/>
          </p:cNvSpPr>
          <p:nvPr>
            <p:ph type="body" idx="18" sz="quarter"/>
          </p:nvPr>
        </p:nvSpPr>
        <p:spPr>
          <a:xfrm>
            <a:off x="6190488" y="6199631"/>
            <a:ext cx="2286000" cy="356616"/>
          </a:xfrm>
        </p:spPr>
        <p:txBody>
          <a:bodyPr/>
          <a:lstStyle/>
          <a:p>
            <a:pPr algn="r"/>
            <a:r>
              <a:rPr sz="800" b="1">
                <a:solidFill>
                  <a:srgbClr val="2D912D"/>
                </a:solidFill>
                <a:latin typeface="Arial"/>
              </a:rPr>
              <a:t>CUI</a:t>
            </a:r>
          </a:p>
        </p:txBody>
      </p:sp>
      <p:sp>
        <p:nvSpPr>
          <p:cNvPr id="6" name="Text Placeholder 5"/>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7" name="Text Placeholder 6"/>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(CUI) 11 Oct 2021</a:t>
            </a:r>
          </a:p>
          <a:p>
            <a:pPr lvl="1"/>
            <a:r>
              <a:t>(U) In-processing, setup, network connectivity testing, discovery and enumeration scans, started collecting DOT&amp;E metrics, and began the penetration test.</a:t>
            </a:r>
          </a:p>
          <a:p>
            <a:pPr/>
          </a:p>
          <a:p>
            <a:pPr/>
            <a:r>
              <a:t>(CUI) 12 Oct 2021</a:t>
            </a:r>
          </a:p>
          <a:p>
            <a:pPr lvl="1"/>
            <a:r>
              <a:t>(U) Continuation of the penetration test and DOT&amp;E metric collection.</a:t>
            </a:r>
          </a:p>
          <a:p>
            <a:pPr/>
          </a:p>
          <a:p>
            <a:pPr/>
            <a:r>
              <a:t>(CUI) 13 Oct 2021</a:t>
            </a:r>
          </a:p>
          <a:p>
            <a:pPr lvl="1"/>
            <a:r>
              <a:t>(U) Continuation of the penetration test, DOT&amp;E metric collection, and Personnel Interviews.</a:t>
            </a:r>
          </a:p>
          <a:p>
            <a:pPr/>
          </a:p>
          <a:p>
            <a:pPr/>
            <a:r>
              <a:t>(CUI) 14 Oct 2021</a:t>
            </a:r>
          </a:p>
          <a:p>
            <a:pPr lvl="1"/>
            <a:r>
              <a:t>(U) Continuation of the penetration test and DOT&amp;E metric collection.</a:t>
            </a:r>
          </a:p>
          <a:p>
            <a:pPr/>
          </a:p>
          <a:p>
            <a:pPr/>
            <a:r>
              <a:t>(CUI) 15 Oct 2021</a:t>
            </a:r>
          </a:p>
          <a:p>
            <a:pPr lvl="1"/>
            <a:r>
              <a:t>(U) Completed the penetration test, performed the system cleanup and restoration, data consolidation, and backup. Performed the Emerging Results Brief (ERB) presentation to stakeholders.</a:t>
            </a:r>
          </a:p>
        </p:txBody>
      </p:sp>
      <p:sp>
        <p:nvSpPr>
          <p:cNvPr id="3" name="Title 2"/>
          <p:cNvSpPr>
            <a:spLocks noGrp="1"/>
          </p:cNvSpPr>
          <p:nvPr>
            <p:ph type="title"/>
          </p:nvPr>
        </p:nvSpPr>
        <p:spPr/>
        <p:txBody>
          <a:bodyPr/>
          <a:lstStyle/>
          <a:p>
            <a:r>
              <a:t>(U) AGENDA - EXECUTED ACTIVITIES</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 ACTIVITIES COMPLETION STATUS</a:t>
            </a:r>
          </a:p>
        </p:txBody>
      </p:sp>
      <p:sp>
        <p:nvSpPr>
          <p:cNvPr id="3" name="Text Placeholder 2"/>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4" name="Text Placeholder 3"/>
          <p:cNvSpPr>
            <a:spLocks noGrp="1"/>
          </p:cNvSpPr>
          <p:nvPr>
            <p:ph type="body" idx="21"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17" sz="quarter"/>
          </p:nvPr>
        </p:nvSpPr>
        <p:spPr>
          <a:xfrm>
            <a:off x="201168" y="822960"/>
            <a:ext cx="2286000" cy="356616"/>
          </a:xfrm>
        </p:spPr>
        <p:txBody>
          <a:bodyPr/>
          <a:lstStyle/>
          <a:p>
            <a:pPr algn="l"/>
            <a:r>
              <a:rPr sz="800" b="1">
                <a:solidFill>
                  <a:srgbClr val="2D912D"/>
                </a:solidFill>
                <a:latin typeface="Arial"/>
              </a:rPr>
              <a:t>CUI</a:t>
            </a:r>
          </a:p>
        </p:txBody>
      </p:sp>
      <p:sp>
        <p:nvSpPr>
          <p:cNvPr id="6" name="Text Placeholder 5"/>
          <p:cNvSpPr>
            <a:spLocks noGrp="1"/>
          </p:cNvSpPr>
          <p:nvPr>
            <p:ph type="body" idx="22" sz="quarter"/>
          </p:nvPr>
        </p:nvSpPr>
        <p:spPr>
          <a:xfrm>
            <a:off x="6583680" y="6345936"/>
            <a:ext cx="2286000" cy="356616"/>
          </a:xfrm>
        </p:spPr>
        <p:txBody>
          <a:bodyPr/>
          <a:lstStyle/>
          <a:p>
            <a:pPr algn="r"/>
            <a:r>
              <a:rPr sz="800" b="1">
                <a:solidFill>
                  <a:srgbClr val="2D912D"/>
                </a:solidFill>
                <a:latin typeface="Arial"/>
              </a:rPr>
              <a:t>CUI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(U) Characterization of key cyber terrain and attack vector generation</a:t>
            </a:r>
          </a:p>
          <a:p>
            <a:pPr lvl="1"/>
            <a:r>
              <a:t>(U) Documentation review, OSINT, site visit, staff interview, identify cyber postures, and develop attack vectors.</a:t>
            </a:r>
          </a:p>
          <a:p>
            <a:pPr/>
          </a:p>
          <a:p>
            <a:pPr/>
            <a:r>
              <a:t>(U) Discovery and Enumeration Scans</a:t>
            </a:r>
          </a:p>
          <a:p>
            <a:pPr lvl="1"/>
            <a:r>
              <a:t>(U) Map network, automated scanning for well-known weaknesses.</a:t>
            </a:r>
          </a:p>
          <a:p>
            <a:pPr/>
          </a:p>
          <a:p>
            <a:pPr/>
            <a:r>
              <a:t>(U) Penetration Testing</a:t>
            </a:r>
          </a:p>
          <a:p>
            <a:pPr lvl="1"/>
            <a:r>
              <a:t>(U) Manual probing, exploration, data pillaging, lateral movement.</a:t>
            </a:r>
          </a:p>
          <a:p>
            <a:pPr/>
          </a:p>
          <a:p>
            <a:pPr/>
            <a:r>
              <a:t>(U) Risk Analysis</a:t>
            </a:r>
          </a:p>
          <a:p>
            <a:pPr lvl="1"/>
            <a:r>
              <a:t>(U) Assess impact to confidentiality, integrity, and availability.</a:t>
            </a:r>
          </a:p>
          <a:p>
            <a:pPr/>
          </a:p>
          <a:p>
            <a:pPr/>
            <a:r>
              <a:t>(U) Mitigation and Risk Reduction Strategies</a:t>
            </a:r>
          </a:p>
          <a:p>
            <a:pPr lvl="1"/>
            <a:r>
              <a:t>(U) Develop and provide potential mitigation and risk reduction strategies to the discovered vulnerabilities.</a:t>
            </a:r>
          </a:p>
          <a:p>
            <a:pPr/>
          </a:p>
          <a:p>
            <a:pPr/>
            <a:r>
              <a:t>(U) Follow-on Testing</a:t>
            </a:r>
          </a:p>
          <a:p>
            <a:pPr lvl="1"/>
            <a:r>
              <a:t>(U) After mitigations are implemented, re-test to ensure the fixes are effective and do not introduce new vulnerabilities.</a:t>
            </a:r>
          </a:p>
        </p:txBody>
      </p:sp>
      <p:sp>
        <p:nvSpPr>
          <p:cNvPr id="3" name="Title 2"/>
          <p:cNvSpPr>
            <a:spLocks noGrp="1"/>
          </p:cNvSpPr>
          <p:nvPr>
            <p:ph type="title"/>
          </p:nvPr>
        </p:nvSpPr>
        <p:spPr/>
        <p:txBody>
          <a:bodyPr/>
          <a:lstStyle/>
          <a:p>
            <a:r>
              <a:t>(U) PENETRATION TESTING PROCESS</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r>
              <a:t>(U) Findings in this ERB constitute raw results and the technical risk analysis has not been determined.</a:t>
            </a:r>
          </a:p>
          <a:p>
            <a:pPr/>
          </a:p>
          <a:p>
            <a:pPr/>
            <a:r>
              <a:t>(U) All technical findings assume some level of physical or logical access to the assets.</a:t>
            </a:r>
          </a:p>
          <a:p>
            <a:pPr/>
          </a:p>
          <a:p>
            <a:pPr/>
            <a:r>
              <a:t>(U) Each finding will be from a specific posture. We define this postures to be as follow:</a:t>
            </a:r>
          </a:p>
          <a:p>
            <a:pPr/>
          </a:p>
          <a:p>
            <a:pPr lvl="1"/>
            <a:r>
              <a:t>(U) Insider – is a person with legitimate access to the system, both logical (credentialed user) and physical or remote access.</a:t>
            </a:r>
          </a:p>
          <a:p>
            <a:pPr/>
          </a:p>
          <a:p>
            <a:pPr lvl="1"/>
            <a:r>
              <a:t>(U) Nearsider – physical access is provided to the target network and system, but with no credentials given.</a:t>
            </a:r>
          </a:p>
          <a:p>
            <a:pPr/>
          </a:p>
          <a:p>
            <a:pPr lvl="1"/>
            <a:r>
              <a:t>(U) Outsider – is a person without legitimate physical and logical access to the system under test and it is placed outside the accreditation boundary. The outsider posture is normally portrayed by an actor pivoting off a system that is legitimate connected external vectors such as SIPRNet, or Sensors.</a:t>
            </a:r>
          </a:p>
        </p:txBody>
      </p:sp>
      <p:sp>
        <p:nvSpPr>
          <p:cNvPr id="3" name="Title 2"/>
          <p:cNvSpPr>
            <a:spLocks noGrp="1"/>
          </p:cNvSpPr>
          <p:nvPr>
            <p:ph type="title"/>
          </p:nvPr>
        </p:nvSpPr>
        <p:spPr/>
        <p:txBody>
          <a:bodyPr/>
          <a:lstStyle/>
          <a:p>
            <a:r>
              <a:t>(U) POSTURES</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 Table of Findings</a:t>
            </a:r>
          </a:p>
        </p:txBody>
      </p:sp>
      <p:sp>
        <p:nvSpPr>
          <p:cNvPr id="4" name="Text Placeholder 3"/>
          <p:cNvSpPr>
            <a:spLocks noGrp="1"/>
          </p:cNvSpPr>
          <p:nvPr>
            <p:ph type="body" idx="17" sz="quarter"/>
          </p:nvPr>
        </p:nvSpPr>
        <p:spPr>
          <a:xfrm>
            <a:off x="1033272" y="1892808"/>
            <a:ext cx="2286000" cy="356616"/>
          </a:xfrm>
        </p:spPr>
        <p:txBody>
          <a:bodyPr/>
          <a:lstStyle/>
          <a:p>
            <a:pPr algn="l"/>
            <a:r>
              <a:rPr sz="800" b="1">
                <a:solidFill>
                  <a:srgbClr val="2D912D"/>
                </a:solidFill>
                <a:latin typeface="Arial"/>
              </a:rPr>
              <a:t>CUI</a:t>
            </a:r>
          </a:p>
        </p:txBody>
      </p:sp>
      <p:sp>
        <p:nvSpPr>
          <p:cNvPr id="5" name="Text Placeholder 4"/>
          <p:cNvSpPr>
            <a:spLocks noGrp="1"/>
          </p:cNvSpPr>
          <p:nvPr>
            <p:ph type="body" idx="18" sz="quarter"/>
          </p:nvPr>
        </p:nvSpPr>
        <p:spPr>
          <a:xfrm>
            <a:off x="5751576" y="3575304"/>
            <a:ext cx="2286000" cy="356616"/>
          </a:xfrm>
        </p:spPr>
        <p:txBody>
          <a:bodyPr/>
          <a:lstStyle/>
          <a:p>
            <a:pPr algn="r"/>
            <a:r>
              <a:rPr sz="800" b="1">
                <a:solidFill>
                  <a:srgbClr val="2D912D"/>
                </a:solidFill>
                <a:latin typeface="Arial"/>
              </a:rPr>
              <a:t>CUI</a:t>
            </a:r>
          </a:p>
        </p:txBody>
      </p:sp>
      <p:sp>
        <p:nvSpPr>
          <p:cNvPr id="6" name="Text Placeholder 5"/>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7" name="Text Placeholder 6"/>
          <p:cNvSpPr>
            <a:spLocks noGrp="1"/>
          </p:cNvSpPr>
          <p:nvPr>
            <p:ph type="body" idx="21" sz="quarter"/>
          </p:nvPr>
        </p:nvSpPr>
        <p:spPr/>
        <p:txBody>
          <a:bodyPr/>
          <a:lstStyle/>
          <a:p>
            <a:pPr algn="ctr"/>
            <a:r>
              <a:rPr sz="800" b="1">
                <a:solidFill>
                  <a:srgbClr val="2D912D"/>
                </a:solidFill>
                <a:latin typeface="Arial"/>
              </a:rPr>
              <a:t>CUI//DRAFT//PRE-DECISIONAL</a:t>
            </a:r>
          </a:p>
        </p:txBody>
      </p:sp>
      <p:graphicFrame>
        <p:nvGraphicFramePr>
          <p:cNvPr id="8" name="Table 7"/>
          <p:cNvGraphicFramePr>
            <a:graphicFrameLocks noGrp="1"/>
          </p:cNvGraphicFramePr>
          <p:nvPr/>
        </p:nvGraphicFramePr>
        <p:xfrm>
          <a:off x="1097280" y="2194560"/>
          <a:ext cx="6858000" cy="731520"/>
        </p:xfrm>
        <a:graphic>
          <a:graphicData uri="http://schemas.openxmlformats.org/drawingml/2006/table">
            <a:tbl>
              <a:tblPr firstRow="1" bandRow="1">
                <a:tableStyleId>{5C22544A-7EE6-4342-B048-85BDC9FD1C3A}</a:tableStyleId>
              </a:tblPr>
              <a:tblGrid>
                <a:gridCol w="457200"/>
                <a:gridCol w="6400800"/>
              </a:tblGrid>
              <a:tr h="182880">
                <a:tc>
                  <a:txBody>
                    <a:bodyPr/>
                    <a:lstStyle/>
                    <a:p/>
                  </a:txBody>
                  <a:tcPr/>
                </a:tc>
                <a:tc>
                  <a:txBody>
                    <a:bodyPr/>
                    <a:lstStyle/>
                    <a:p>
                      <a:r>
                        <a:t>Findings</a:t>
                      </a:r>
                    </a:p>
                  </a:txBody>
                  <a:tcPr/>
                </a:tc>
              </a:tr>
              <a:tr h="182880">
                <a:tc>
                  <a:txBody>
                    <a:bodyPr/>
                    <a:lstStyle/>
                    <a:p>
                      <a:r>
                        <a:t>1</a:t>
                      </a:r>
                    </a:p>
                  </a:txBody>
                  <a:tcPr/>
                </a:tc>
                <a:tc>
                  <a:txBody>
                    <a:bodyPr/>
                    <a:lstStyle/>
                    <a:p>
                      <a:r>
                        <a:t>Finding #0</a:t>
                      </a:r>
                    </a:p>
                  </a:txBody>
                  <a:tcPr/>
                </a:tc>
              </a:tr>
              <a:tr h="182880">
                <a:tc>
                  <a:txBody>
                    <a:bodyPr/>
                    <a:lstStyle/>
                    <a:p>
                      <a:r>
                        <a:t>2</a:t>
                      </a:r>
                    </a:p>
                  </a:txBody>
                  <a:tcPr/>
                </a:tc>
                <a:tc>
                  <a:txBody>
                    <a:bodyPr/>
                    <a:lstStyle/>
                    <a:p>
                      <a:r>
                        <a:t>Finding #1</a:t>
                      </a:r>
                    </a:p>
                  </a:txBody>
                  <a:tcPr/>
                </a:tc>
              </a:tr>
              <a:tr h="182880">
                <a:tc>
                  <a:txBody>
                    <a:bodyPr/>
                    <a:lstStyle/>
                    <a:p>
                      <a:r>
                        <a:t>3</a:t>
                      </a:r>
                    </a:p>
                  </a:txBody>
                  <a:tcPr/>
                </a:tc>
                <a:tc>
                  <a:txBody>
                    <a:bodyPr/>
                    <a:lstStyle/>
                    <a:p>
                      <a:r>
                        <a:t>Finding #2</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r>
              <a:rPr b="1"/>
              <a:t>(CUI) Posture: </a:t>
            </a:r>
            <a:r>
              <a:rPr b="0"/>
              <a:t>Nearsider</a:t>
            </a:r>
          </a:p>
          <a:p/>
          <a:p>
            <a:r>
              <a:rPr b="1"/>
              <a:t>(CUI) Affected System(s): </a:t>
            </a:r>
            <a:r>
              <a:rPr b="0"/>
              <a:t>system0 / 0.0.0.0</a:t>
            </a:r>
          </a:p>
          <a:p/>
          <a:p>
            <a:r>
              <a:rPr b="1"/>
              <a:t>(CUI) Issue(s): </a:t>
            </a:r>
            <a:r>
              <a:rPr b="0"/>
              <a:t>This is finding #0 description!</a:t>
            </a:r>
          </a:p>
        </p:txBody>
      </p:sp>
      <p:sp>
        <p:nvSpPr>
          <p:cNvPr id="3" name="Title 2"/>
          <p:cNvSpPr>
            <a:spLocks noGrp="1"/>
          </p:cNvSpPr>
          <p:nvPr>
            <p:ph type="title"/>
          </p:nvPr>
        </p:nvSpPr>
        <p:spPr/>
        <p:txBody>
          <a:bodyPr/>
          <a:lstStyle/>
          <a:p>
            <a:r>
              <a:t>(CUI) Finding #0</a:t>
            </a:r>
          </a:p>
        </p:txBody>
      </p:sp>
      <p:sp>
        <p:nvSpPr>
          <p:cNvPr id="4" name="Text Placeholder 3"/>
          <p:cNvSpPr>
            <a:spLocks noGrp="1"/>
          </p:cNvSpPr>
          <p:nvPr>
            <p:ph type="body" idx="20" sz="quarter"/>
          </p:nvPr>
        </p:nvSpPr>
        <p:spPr/>
        <p:txBody>
          <a:bodyPr/>
          <a:lstStyle/>
          <a:p>
            <a:pPr algn="ctr"/>
            <a:r>
              <a:rPr sz="800" b="1">
                <a:solidFill>
                  <a:srgbClr val="2D912D"/>
                </a:solidFill>
                <a:latin typeface="Arial"/>
              </a:rPr>
              <a:t>CUI//DRAFT//PRE-DECISIONAL</a:t>
            </a:r>
          </a:p>
        </p:txBody>
      </p:sp>
      <p:sp>
        <p:nvSpPr>
          <p:cNvPr id="5" name="Text Placeholder 4"/>
          <p:cNvSpPr>
            <a:spLocks noGrp="1"/>
          </p:cNvSpPr>
          <p:nvPr>
            <p:ph type="body" idx="21" sz="quarter"/>
          </p:nvPr>
        </p:nvSpPr>
        <p:spPr/>
        <p:txBody>
          <a:bodyPr/>
          <a:lstStyle/>
          <a:p>
            <a:pPr algn="ctr"/>
            <a:r>
              <a:rPr sz="800" b="1">
                <a:solidFill>
                  <a:srgbClr val="2D912D"/>
                </a:solidFill>
                <a:latin typeface="Arial"/>
              </a:rPr>
              <a:t>CUI//DRAFT//PRE-DECISIONAL</a:t>
            </a:r>
          </a:p>
        </p:txBody>
      </p:sp>
    </p:spTree>
  </p:cSld>
  <p:clrMapOvr>
    <a:masterClrMapping/>
  </p:clrMapOvr>
</p:sld>
</file>

<file path=ppt/theme/theme1.xml><?xml version="1.0" encoding="utf-8"?>
<a:theme xmlns:a="http://schemas.openxmlformats.org/drawingml/2006/main" name="1_UNCLASSIFIED//FOUO//DRAFT//PRE-DECISIONAL">
  <a:themeElements>
    <a:clrScheme name="US Army Color Palette">
      <a:dk1>
        <a:srgbClr val="000000"/>
      </a:dk1>
      <a:lt1>
        <a:srgbClr val="FFFFFF"/>
      </a:lt1>
      <a:dk2>
        <a:srgbClr val="FFDA3D"/>
      </a:dk2>
      <a:lt2>
        <a:srgbClr val="CCCCCC"/>
      </a:lt2>
      <a:accent1>
        <a:srgbClr val="333C33"/>
      </a:accent1>
      <a:accent2>
        <a:srgbClr val="717365"/>
      </a:accent2>
      <a:accent3>
        <a:srgbClr val="BFB8AB"/>
      </a:accent3>
      <a:accent4>
        <a:srgbClr val="B8B9B2"/>
      </a:accent4>
      <a:accent5>
        <a:srgbClr val="DBDCD8"/>
      </a:accent5>
      <a:accent6>
        <a:srgbClr val="333333"/>
      </a:accent6>
      <a:hlink>
        <a:srgbClr val="FFDA3D"/>
      </a:hlink>
      <a:folHlink>
        <a:srgbClr val="BFB8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lternateThumbnailUrl xmlns="http://schemas.microsoft.com/sharepoint/v3">
      <Url xsi:nil="true"/>
      <Description xsi:nil="true"/>
    </AlternateThumbnailUrl>
    <Group xmlns="8acc76ce-4927-4c10-947a-54b615abcc3a">PowerPoint</Group>
    <Display_x0020_Name xmlns="8acc76ce-4927-4c10-947a-54b615abcc3a">CCDC Data &amp; Analysis Center – PowerPoint (Briefing) – Standard Format</Display_x0020_Name>
    <ImageCreateDate xmlns="http://schemas.microsoft.com/sharepoint/v3" xsi:nil="true"/>
    <Organization xmlns="2c061caa-ac96-4ed1-b74a-abb1169dd94c">AMSAA</Organization>
    <Description xmlns="http://schemas.microsoft.com/sharepoint/v3" xsi:nil="true"/>
    <Desktop xmlns="8acc76ce-4927-4c10-947a-54b615abcc3a">Both</Desktop>
    <DL_Link xmlns="8acc76ce-4927-4c10-947a-54b615abcc3a">
      <Url>https://rdecom.apgea.army.mil/_layouts/download.aspx?SourceUrl=https://rdecom.apgea.army.mil/BP/BrandItems/PowerPoint_Template_ANL.pptx</Url>
      <Description>DOWNLOAD</Description>
    </DL_Link>
    <FileType0 xmlns="8acc76ce-4927-4c10-947a-54b615abcc3a">pptx</FileType0>
    <SortOrder xmlns="8acc76ce-4927-4c10-947a-54b615abcc3a">04 – PowerPoint (Briefing) Templates</SortOrder>
  </documentManagement>
</p:properties>
</file>

<file path=customXml/item3.xml><?xml version="1.0" encoding="utf-8"?>
<ct:contentTypeSchema xmlns:ct="http://schemas.microsoft.com/office/2006/metadata/contentType" xmlns:ma="http://schemas.microsoft.com/office/2006/metadata/properties/metaAttributes" ct:_="" ma:_="" ma:contentTypeName="Picture" ma:contentTypeID="0x01010200F177B2FE6EB01A4CB29C652E415E2656" ma:contentTypeVersion="11" ma:contentTypeDescription="Upload an image or a photograph." ma:contentTypeScope="" ma:versionID="ce1e25e9a4f35bc9dc0bfb2698383983">
  <xsd:schema xmlns:xsd="http://www.w3.org/2001/XMLSchema" xmlns:xs="http://www.w3.org/2001/XMLSchema" xmlns:p="http://schemas.microsoft.com/office/2006/metadata/properties" xmlns:ns1="http://schemas.microsoft.com/sharepoint/v3" xmlns:ns2="2c061caa-ac96-4ed1-b74a-abb1169dd94c" xmlns:ns3="8acc76ce-4927-4c10-947a-54b615abcc3a" targetNamespace="http://schemas.microsoft.com/office/2006/metadata/properties" ma:root="true" ma:fieldsID="831e777c913a2f21981a025c19c75816" ns1:_="" ns2:_="" ns3:_="">
    <xsd:import namespace="http://schemas.microsoft.com/sharepoint/v3"/>
    <xsd:import namespace="2c061caa-ac96-4ed1-b74a-abb1169dd94c"/>
    <xsd:import namespace="8acc76ce-4927-4c10-947a-54b615abcc3a"/>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Organization" minOccurs="0"/>
                <xsd:element ref="ns2:SharedWithUsers" minOccurs="0"/>
                <xsd:element ref="ns3:Display_x0020_Name" minOccurs="0"/>
                <xsd:element ref="ns3:Desktop" minOccurs="0"/>
                <xsd:element ref="ns3:Group" minOccurs="0"/>
                <xsd:element ref="ns3:DL_Link" minOccurs="0"/>
                <xsd:element ref="ns3:FileType0" minOccurs="0"/>
                <xsd:element ref="ns3:Sort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c061caa-ac96-4ed1-b74a-abb1169dd94c" elementFormDefault="qualified">
    <xsd:import namespace="http://schemas.microsoft.com/office/2006/documentManagement/types"/>
    <xsd:import namespace="http://schemas.microsoft.com/office/infopath/2007/PartnerControls"/>
    <xsd:element name="Organization" ma:index="26" nillable="true" ma:displayName="Organization" ma:default="HQ RDECOM" ma:format="Dropdown" ma:internalName="Organization">
      <xsd:simpleType>
        <xsd:restriction base="dms:Choice">
          <xsd:enumeration value="All"/>
          <xsd:enumeration value="HQ RDECOM"/>
          <xsd:enumeration value="AMRDEC"/>
          <xsd:enumeration value="AMSAA"/>
          <xsd:enumeration value="ARDEC"/>
          <xsd:enumeration value="ARL"/>
          <xsd:enumeration value="CERDEC"/>
          <xsd:enumeration value="ECBC"/>
          <xsd:enumeration value="NSRDEC"/>
          <xsd:enumeration value="TARDEC"/>
        </xsd:restriction>
      </xsd:simpleType>
    </xsd:element>
    <xsd:element name="SharedWithUsers" ma:index="2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acc76ce-4927-4c10-947a-54b615abcc3a" elementFormDefault="qualified">
    <xsd:import namespace="http://schemas.microsoft.com/office/2006/documentManagement/types"/>
    <xsd:import namespace="http://schemas.microsoft.com/office/infopath/2007/PartnerControls"/>
    <xsd:element name="Display_x0020_Name" ma:index="28" nillable="true" ma:displayName="Display Name" ma:internalName="Display_x0020_Name">
      <xsd:simpleType>
        <xsd:restriction base="dms:Text">
          <xsd:maxLength value="255"/>
        </xsd:restriction>
      </xsd:simpleType>
    </xsd:element>
    <xsd:element name="Desktop" ma:index="29" nillable="true" ma:displayName="Tab" ma:format="Dropdown" ma:internalName="Desktop">
      <xsd:simpleType>
        <xsd:restriction base="dms:Choice">
          <xsd:enumeration value="Professional"/>
          <xsd:enumeration value="Both"/>
        </xsd:restriction>
      </xsd:simpleType>
    </xsd:element>
    <xsd:element name="Group" ma:index="30" nillable="true" ma:displayName="Group" ma:format="Dropdown" ma:internalName="Group">
      <xsd:simpleType>
        <xsd:restriction base="dms:Choice">
          <xsd:enumeration value="Army Logo"/>
          <xsd:enumeration value="Bi-Fold Brochure"/>
          <xsd:enumeration value="Bio"/>
          <xsd:enumeration value="Business Card"/>
          <xsd:enumeration value="Command Lineage"/>
          <xsd:enumeration value="Fact Sheet"/>
          <xsd:enumeration value="Large Poster"/>
          <xsd:enumeration value="Small Poster"/>
          <xsd:enumeration value="Specific Lineage"/>
          <xsd:enumeration value="PowerPoint"/>
          <xsd:enumeration value="Social Media"/>
          <xsd:enumeration value="Tri-Fold Brochure"/>
        </xsd:restriction>
      </xsd:simpleType>
    </xsd:element>
    <xsd:element name="DL_Link" ma:index="31" nillable="true" ma:displayName="Download" ma:format="Hyperlink" ma:internalName="DL_Link">
      <xsd:complexType>
        <xsd:complexContent>
          <xsd:extension base="dms:URL">
            <xsd:sequence>
              <xsd:element name="Url" type="dms:ValidUrl" minOccurs="0" nillable="true"/>
              <xsd:element name="Description" type="xsd:string" nillable="true"/>
            </xsd:sequence>
          </xsd:extension>
        </xsd:complexContent>
      </xsd:complexType>
    </xsd:element>
    <xsd:element name="FileType0" ma:index="33" nillable="true" ma:displayName="FileType" ma:format="Dropdown" ma:internalName="FileType0">
      <xsd:simpleType>
        <xsd:restriction base="dms:Choice">
          <xsd:enumeration value="docx"/>
          <xsd:enumeration value="eps"/>
          <xsd:enumeration value="indd"/>
          <xsd:enumeration value="pdf"/>
          <xsd:enumeration value="png"/>
          <xsd:enumeration value="pptx"/>
        </xsd:restriction>
      </xsd:simpleType>
    </xsd:element>
    <xsd:element name="SortOrder" ma:index="34" nillable="true" ma:displayName="SortOrder" ma:default="01 – Army Logo" ma:format="Dropdown" ma:internalName="SortOrder">
      <xsd:simpleType>
        <xsd:restriction base="dms:Choice">
          <xsd:enumeration value="01 – Army Logo"/>
          <xsd:enumeration value="02 – Command Lineage"/>
          <xsd:enumeration value="03 – Competency Lineage"/>
          <xsd:enumeration value="04 – PowerPoint (Briefing) Templates"/>
          <xsd:enumeration value="05 – Business Card Templates"/>
          <xsd:enumeration value="06 – Name Tent Templates"/>
          <xsd:enumeration value="07 – Social Media"/>
          <xsd:enumeration value="08 – VTC Signs"/>
          <xsd:enumeration value="09 – Poster Templates (Small – 11&quot;x17&quot;)"/>
          <xsd:enumeration value="10 – Poster Templates (Large – 24&quot;x36&quot;)"/>
          <xsd:enumeration value="11 – Fact Sheet Templates"/>
          <xsd:enumeration value="12 – Brochure Templates (Bi-Fold)"/>
          <xsd:enumeration value="13 – Brochure Templates (Tri-Fold)"/>
          <xsd:enumeration value="14 – Bio Templates"/>
          <xsd:enumeration value="15 - Exterior Signag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FA5FF-2111-4E01-9BF6-3626FF06C57A}">
  <ds:schemaRefs>
    <ds:schemaRef ds:uri="http://schemas.microsoft.com/sharepoint/v3/contenttype/forms"/>
  </ds:schemaRefs>
</ds:datastoreItem>
</file>

<file path=customXml/itemProps2.xml><?xml version="1.0" encoding="utf-8"?>
<ds:datastoreItem xmlns:ds="http://schemas.openxmlformats.org/officeDocument/2006/customXml" ds:itemID="{18FEFD74-9FBC-4157-8802-AFD8EC757C9F}">
  <ds:schemaRefs>
    <ds:schemaRef ds:uri="http://schemas.microsoft.com/office/2006/metadata/properties"/>
    <ds:schemaRef ds:uri="http://schemas.microsoft.com/sharepoint/v3"/>
    <ds:schemaRef ds:uri="http://purl.org/dc/terms/"/>
    <ds:schemaRef ds:uri="http://schemas.openxmlformats.org/package/2006/metadata/core-properties"/>
    <ds:schemaRef ds:uri="2c061caa-ac96-4ed1-b74a-abb1169dd94c"/>
    <ds:schemaRef ds:uri="http://schemas.microsoft.com/office/2006/documentManagement/types"/>
    <ds:schemaRef ds:uri="http://schemas.microsoft.com/office/infopath/2007/PartnerControls"/>
    <ds:schemaRef ds:uri="http://purl.org/dc/elements/1.1/"/>
    <ds:schemaRef ds:uri="8acc76ce-4927-4c10-947a-54b615abcc3a"/>
    <ds:schemaRef ds:uri="http://www.w3.org/XML/1998/namespace"/>
    <ds:schemaRef ds:uri="http://purl.org/dc/dcmitype/"/>
  </ds:schemaRefs>
</ds:datastoreItem>
</file>

<file path=customXml/itemProps3.xml><?xml version="1.0" encoding="utf-8"?>
<ds:datastoreItem xmlns:ds="http://schemas.openxmlformats.org/officeDocument/2006/customXml" ds:itemID="{01F6CC25-1A46-41F7-AF60-A73DE9E888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c061caa-ac96-4ed1-b74a-abb1169dd94c"/>
    <ds:schemaRef ds:uri="8acc76ce-4927-4c10-947a-54b615abcc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2382</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ＭＳ Ｐゴシック</vt:lpstr>
      <vt:lpstr>Arial</vt:lpstr>
      <vt:lpstr>Arial Bold</vt:lpstr>
      <vt:lpstr>Elephant</vt:lpstr>
      <vt:lpstr>Wingdings</vt:lpstr>
      <vt:lpstr>1_UNCLASSIFIED//FOUO//DRAFT//PRE-DECISIONAL</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Army</dc:title>
  <dc:subject>Active Army</dc:subject>
  <dc:creator>MWG</dc:creator>
  <cp:keywords/>
  <dc:description/>
  <cp:lastModifiedBy>xAdministrator</cp:lastModifiedBy>
  <cp:revision>198</cp:revision>
  <cp:lastPrinted>2018-04-12T16:00:29Z</cp:lastPrinted>
  <dcterms:created xsi:type="dcterms:W3CDTF">2016-09-22T11:21:33Z</dcterms:created>
  <dcterms:modified xsi:type="dcterms:W3CDTF">2021-10-14T15:47:42Z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0x01010200F177B2FE6EB01A4CB29C652E415E2656</vt:lpwstr>
  </property>
  <property fmtid="{D5CDD505-2E9C-101B-9397-08002B2CF9AE}" pid="4" name="WorkflowChangePath">
    <vt:lpwstr>fa62ed53-5d34-4242-83f6-2fedcb8fc24a,5;fa62ed53-5d34-4242-83f6-2fedcb8fc24a,7;fa62ed53-5d34-4242-83f6-2fedcb8fc24a,11;fa62ed53-5d34-4242-83f6-2fedcb8fc24a,13;fa62ed53-5d34-4242-83f6-2fedcb8fc24a,15;fa62ed53-5d34-4242-83f6-2fedcb8fc24a,2;fa62ed53-5d34-4242</vt:lpwstr>
  </property>
</Properties>
</file>