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7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6" r:id="rId6"/>
    <p:sldId id="297" r:id="rId7"/>
    <p:sldId id="293" r:id="rId8"/>
    <p:sldId id="280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98989"/>
    <a:srgbClr val="DBDCD8"/>
    <a:srgbClr val="82786F"/>
    <a:srgbClr val="32362C"/>
    <a:srgbClr val="45473E"/>
    <a:srgbClr val="3B4324"/>
    <a:srgbClr val="D8D8D8"/>
    <a:srgbClr val="C9C9C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1" autoAdjust="0"/>
    <p:restoredTop sz="94687"/>
  </p:normalViewPr>
  <p:slideViewPr>
    <p:cSldViewPr snapToGrid="0">
      <p:cViewPr varScale="1">
        <p:scale>
          <a:sx n="110" d="100"/>
          <a:sy n="110" d="100"/>
        </p:scale>
        <p:origin x="19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2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16C31D-1C22-F84A-A7B5-6952EF1AE403}" type="datetimeFigureOut">
              <a:rPr lang="en-US" altLang="en-US"/>
              <a:pPr/>
              <a:t>10/10/2021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9AB6B5-BF0B-064C-A88E-36E4B2A82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158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38D594-1B45-0D47-8F23-AED13F1D19BA}" type="datetimeFigureOut">
              <a:rPr lang="en-US" altLang="en-US"/>
              <a:pPr/>
              <a:t>10/10/2021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8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2944A4-BE83-F140-9F51-6CC3B6D54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64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White Cov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6338" y="5376077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Name of 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06338" y="5671676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Rank/Title of Presenter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06338" y="5967274"/>
            <a:ext cx="5925786" cy="35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lnSpc>
                <a:spcPts val="2000"/>
              </a:lnSpc>
              <a:defRPr lang="en-US" sz="12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Organization of Presenter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06338" y="6487064"/>
            <a:ext cx="2014168" cy="36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DD MMM YYYY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93124" y="2414117"/>
            <a:ext cx="875928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chemeClr val="bg1"/>
                </a:solidFill>
              </a:rPr>
              <a:t>U.S. ARMY </a:t>
            </a:r>
            <a:r>
              <a:rPr lang="en-US" sz="2800" b="1" dirty="0" smtClean="0">
                <a:solidFill>
                  <a:schemeClr val="bg1"/>
                </a:solidFill>
              </a:rPr>
              <a:t>COMBAT</a:t>
            </a:r>
            <a:r>
              <a:rPr lang="en-US" sz="2800" b="1" baseline="0" dirty="0" smtClean="0">
                <a:solidFill>
                  <a:schemeClr val="bg1"/>
                </a:solidFill>
              </a:rPr>
              <a:t> CAPABILITIES DEVELOPMENT COMMAND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DATA</a:t>
            </a:r>
            <a:r>
              <a:rPr lang="en-US" sz="2000" b="1" baseline="0" dirty="0" smtClean="0">
                <a:solidFill>
                  <a:schemeClr val="bg1"/>
                </a:solidFill>
              </a:rPr>
              <a:t> &amp; </a:t>
            </a:r>
            <a:r>
              <a:rPr lang="en-US" sz="2000" b="1" dirty="0" smtClean="0">
                <a:solidFill>
                  <a:schemeClr val="bg1"/>
                </a:solidFill>
              </a:rPr>
              <a:t>ANALYSIS CENTER (DAC)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4402483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ctr">
              <a:lnSpc>
                <a:spcPts val="2000"/>
              </a:lnSpc>
              <a:defRPr lang="en-US" sz="24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SUBTITLE GOES HERE</a:t>
            </a:r>
            <a:endParaRPr lang="en-US" b="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38151" y="5495277"/>
            <a:ext cx="1997476" cy="7013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182880" tIns="91440" rIns="182880" bIns="91440" anchor="ctr"/>
          <a:lstStyle>
            <a:lvl1pPr algn="ctr">
              <a:lnSpc>
                <a:spcPct val="100000"/>
              </a:lnSpc>
              <a:defRPr lang="en-US" sz="600" b="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DISTRIBUTION STATEMENT GOES HERE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954298" y="9638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955900" y="6643041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4289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-4536"/>
            <a:ext cx="9144000" cy="6858000"/>
            <a:chOff x="0" y="-4536"/>
            <a:chExt cx="9144000" cy="68580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21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442210" y="1228725"/>
            <a:ext cx="8094688" cy="532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30188" indent="-230188">
              <a:spcBef>
                <a:spcPts val="0"/>
              </a:spcBef>
              <a:buFont typeface="Arial" panose="020B0604020202020204" pitchFamily="34" charset="0"/>
              <a:buChar char="•"/>
              <a:defRPr sz="1800" b="1">
                <a:solidFill>
                  <a:schemeClr val="bg1"/>
                </a:solidFill>
              </a:defRPr>
            </a:lvl1pPr>
            <a:lvl2pPr marL="461963" indent="-233363"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marL="684213" indent="-222250"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  <a:p>
            <a:pPr lvl="0"/>
            <a:r>
              <a:rPr lang="en-US" noProof="0" dirty="0" smtClean="0"/>
              <a:t>First level bullet</a:t>
            </a:r>
          </a:p>
          <a:p>
            <a:pPr lvl="1"/>
            <a:r>
              <a:rPr lang="en-US" noProof="0" dirty="0" smtClean="0"/>
              <a:t>Second level bullet</a:t>
            </a:r>
          </a:p>
          <a:p>
            <a:pPr lvl="2"/>
            <a:r>
              <a:rPr lang="en-US" noProof="0" dirty="0" smtClean="0"/>
              <a:t>Third level bullet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954298" y="9638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955900" y="6643041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7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-4536"/>
            <a:ext cx="9144000" cy="6858000"/>
            <a:chOff x="0" y="-4536"/>
            <a:chExt cx="9144000" cy="685800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-4536"/>
              <a:ext cx="9144000" cy="685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/>
            <a:srcRect l="61806" t="9038" r="4028" b="74466"/>
            <a:stretch/>
          </p:blipFill>
          <p:spPr>
            <a:xfrm>
              <a:off x="7670800" y="280698"/>
              <a:ext cx="1282700" cy="46406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/>
            <a:srcRect l="3612" t="5330" r="66111" b="70018"/>
            <a:stretch/>
          </p:blipFill>
          <p:spPr>
            <a:xfrm>
              <a:off x="187408" y="196289"/>
              <a:ext cx="1132508" cy="690934"/>
            </a:xfrm>
            <a:prstGeom prst="rect">
              <a:avLst/>
            </a:prstGeom>
          </p:spPr>
        </p:pic>
      </p:grp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1536192" y="274639"/>
            <a:ext cx="5941019" cy="50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text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954298" y="9638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955900" y="6643041"/>
            <a:ext cx="3235404" cy="21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fontAlgn="base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defRPr lang="en-US" sz="800" kern="1200" baseline="0" dirty="0" smtClean="0">
                <a:solidFill>
                  <a:schemeClr val="bg1"/>
                </a:solidFill>
                <a:latin typeface="Arial Bold" panose="020B0704020202020204" pitchFamily="34" charset="0"/>
                <a:ea typeface="ＭＳ Ｐゴシック" charset="-128"/>
                <a:cs typeface="Arial Bold" panose="020B0704020202020204" pitchFamily="34" charset="0"/>
              </a:defRPr>
            </a:lvl1pPr>
            <a:lvl2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indent="0">
              <a:defRPr/>
            </a:pPr>
            <a:r>
              <a:rPr lang="en-US" b="0" dirty="0" smtClean="0"/>
              <a:t>CLASSIFICATION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bg1"/>
                </a:solidFill>
              </a:rPr>
              <a:pPr algn="r"/>
              <a:t>‹#›</a:t>
            </a:fld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6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048"/>
            <a:ext cx="9144000" cy="685190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8735627" y="6636780"/>
            <a:ext cx="4174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6AD103F-80C8-4104-B396-731727462289}" type="slidenum">
              <a:rPr lang="en-US" sz="800" b="1" smtClean="0">
                <a:solidFill>
                  <a:schemeClr val="accent2"/>
                </a:solidFill>
              </a:rPr>
              <a:pPr algn="r"/>
              <a:t>‹#›</a:t>
            </a:fld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4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3" r:id="rId2"/>
    <p:sldLayoutId id="2147484225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kern="1200" cap="all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78473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5143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828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/>
              <a:t>Salvador Melendez, </a:t>
            </a:r>
            <a:r>
              <a:rPr dirty="0" smtClean="0"/>
              <a:t>Ph.D.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Computer Engineer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/>
              <a:t>DEVCOM DAC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dirty="0" smtClean="0"/>
              <a:t>17 Jun 2018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02000" y="3967052"/>
            <a:ext cx="7740000" cy="450784"/>
          </a:xfrm>
        </p:spPr>
        <p:txBody>
          <a:bodyPr/>
          <a:lstStyle/>
          <a:p>
            <a:r>
              <a:rPr lang="en-US" dirty="0" smtClean="0"/>
              <a:t>DECODING / ENCODING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741185" y="4363297"/>
            <a:ext cx="7740000" cy="45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marL="342900" indent="-342900" algn="ctr" rtl="0" eaLnBrk="1" fontAlgn="base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defRPr lang="en-US" sz="2400" b="1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14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en-US" sz="2000" kern="1200" dirty="0" smtClean="0">
                <a:solidFill>
                  <a:srgbClr val="D8D8D8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Professional Development Event (PDE)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80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C000"/>
                </a:solidFill>
              </a:rPr>
              <a:t>Encryption Fundamentals</a:t>
            </a:r>
            <a:endParaRPr lang="en-US" dirty="0">
              <a:solidFill>
                <a:srgbClr val="FFC000"/>
              </a:solidFill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9933"/>
                </a:solidFill>
              </a:rPr>
              <a:t>UNCLASSIFIED</a:t>
            </a:r>
            <a:endParaRPr lang="en-US" dirty="0">
              <a:solidFill>
                <a:srgbClr val="33993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rgbClr val="339933"/>
                </a:solidFill>
              </a:rPr>
              <a:t>UNCLASSIFIED</a:t>
            </a:r>
          </a:p>
        </p:txBody>
      </p:sp>
      <p:sp>
        <p:nvSpPr>
          <p:cNvPr id="8" name="What is MitM?"/>
          <p:cNvSpPr txBox="1">
            <a:spLocks/>
          </p:cNvSpPr>
          <p:nvPr/>
        </p:nvSpPr>
        <p:spPr>
          <a:xfrm>
            <a:off x="95797" y="1317716"/>
            <a:ext cx="3829050" cy="5143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kern="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  <a:sym typeface="Calibri Light"/>
              </a:rPr>
              <a:t>What is a </a:t>
            </a:r>
            <a:r>
              <a:rPr lang="en-US" sz="2700" b="1" kern="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  <a:sym typeface="Calibri Light"/>
              </a:rPr>
              <a:t>Secret Message</a:t>
            </a:r>
            <a:r>
              <a:rPr lang="en-US" sz="2700" kern="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  <a:sym typeface="Calibri Light"/>
              </a:rPr>
              <a:t>?</a:t>
            </a:r>
          </a:p>
        </p:txBody>
      </p:sp>
      <p:sp>
        <p:nvSpPr>
          <p:cNvPr id="11" name="MitM stands for Man in the Middle. This is a type of cyber threat in which an unethical hacker obtains information that is not intended for them.…"/>
          <p:cNvSpPr txBox="1">
            <a:spLocks/>
          </p:cNvSpPr>
          <p:nvPr/>
        </p:nvSpPr>
        <p:spPr>
          <a:xfrm>
            <a:off x="260378" y="1784306"/>
            <a:ext cx="8005218" cy="328613"/>
          </a:xfrm>
          <a:prstGeom prst="rect">
            <a:avLst/>
          </a:prstGeom>
        </p:spPr>
        <p:txBody>
          <a:bodyPr/>
          <a:lstStyle/>
          <a:p>
            <a:pPr marL="171450" indent="-171450" defTabSz="68580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100000"/>
              <a:buFont typeface="Arial"/>
              <a:buChar char="•"/>
              <a:defRPr sz="2400"/>
            </a:pPr>
            <a:r>
              <a:rPr lang="en-US" sz="1800" kern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A message that is </a:t>
            </a:r>
            <a:r>
              <a:rPr 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unreadable</a:t>
            </a:r>
            <a:r>
              <a:rPr lang="en-US" sz="1800" kern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 and </a:t>
            </a:r>
            <a:r>
              <a:rPr lang="en-US" sz="1800" b="1" kern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does not make sense</a:t>
            </a:r>
            <a:r>
              <a:rPr lang="en-US" sz="1800" kern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 when you see it.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2" name="What is MitM?"/>
          <p:cNvSpPr txBox="1">
            <a:spLocks/>
          </p:cNvSpPr>
          <p:nvPr/>
        </p:nvSpPr>
        <p:spPr>
          <a:xfrm>
            <a:off x="460402" y="2466158"/>
            <a:ext cx="4636294" cy="5143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defTabSz="6858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  <a:sym typeface="Calibri Light"/>
              </a:rPr>
              <a:t>Some </a:t>
            </a:r>
            <a:r>
              <a:rPr lang="en-US" sz="2700" b="1" i="1" u="sng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  <a:sym typeface="Calibri Light"/>
              </a:rPr>
              <a:t>SIMPLE</a:t>
            </a:r>
            <a:r>
              <a:rPr lang="en-US" sz="270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  <a:sym typeface="Calibri Light"/>
              </a:rPr>
              <a:t> types of </a:t>
            </a:r>
            <a:r>
              <a:rPr lang="en-US" sz="2700" b="1" u="sng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  <a:sym typeface="Calibri Light"/>
              </a:rPr>
              <a:t>encoding</a:t>
            </a:r>
            <a:r>
              <a:rPr lang="en-US" sz="2700" dirty="0">
                <a:solidFill>
                  <a:schemeClr val="bg1"/>
                </a:solidFill>
                <a:latin typeface="Calibri Light"/>
                <a:ea typeface="Calibri Light"/>
                <a:cs typeface="Calibri Light"/>
                <a:sym typeface="Calibri Light"/>
              </a:rPr>
              <a:t>:</a:t>
            </a:r>
            <a:endParaRPr lang="en-US" sz="2700" kern="0" dirty="0">
              <a:solidFill>
                <a:schemeClr val="bg1"/>
              </a:solidFill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17710" y="3409261"/>
            <a:ext cx="1211922" cy="1887553"/>
            <a:chOff x="336730" y="4691544"/>
            <a:chExt cx="1615895" cy="2516737"/>
          </a:xfrm>
        </p:grpSpPr>
        <p:grpSp>
          <p:nvGrpSpPr>
            <p:cNvPr id="14" name="Group 13"/>
            <p:cNvGrpSpPr/>
            <p:nvPr/>
          </p:nvGrpSpPr>
          <p:grpSpPr>
            <a:xfrm>
              <a:off x="340350" y="4691544"/>
              <a:ext cx="1612275" cy="1627986"/>
              <a:chOff x="2743200" y="4310544"/>
              <a:chExt cx="1612275" cy="1627986"/>
            </a:xfrm>
          </p:grpSpPr>
          <p:pic>
            <p:nvPicPr>
              <p:cNvPr id="16" name="Screen Shot 2017-08-15 at 9.36.37 AM.png" descr="Screen Shot 2017-08-15 at 9.36.37 AM.png"/>
              <p:cNvPicPr>
                <a:picLocks noChangeAspect="1"/>
              </p:cNvPicPr>
              <p:nvPr/>
            </p:nvPicPr>
            <p:blipFill>
              <a:blip r:embed="rId2" cstate="print">
                <a:extLst/>
              </a:blip>
              <a:srcRect l="41482" r="4685"/>
              <a:stretch>
                <a:fillRect/>
              </a:stretch>
            </p:blipFill>
            <p:spPr>
              <a:xfrm>
                <a:off x="2743200" y="4310544"/>
                <a:ext cx="1612275" cy="1627986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971800" y="5144872"/>
                <a:ext cx="1220843" cy="646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34289" tIns="34289" rIns="34289" bIns="34289" numCol="1" spcCol="38100" rtlCol="0" anchor="t">
                <a:spAutoFit/>
              </a:bodyPr>
              <a:lstStyle/>
              <a:p>
                <a:pPr defTabSz="685800" fontAlgn="auto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700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  <a:sym typeface="Calibri"/>
                  </a:rPr>
                  <a:t>shark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36730" y="6377286"/>
              <a:ext cx="1597016" cy="8309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algn="ctr" defTabSz="68580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1" u="sng" dirty="0" smtClean="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Calibri"/>
                </a:rPr>
                <a:t>Scrambler</a:t>
              </a:r>
            </a:p>
            <a:p>
              <a:pPr algn="ctr" defTabSz="68580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1" u="sng" dirty="0" smtClean="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Calibri"/>
                </a:rPr>
                <a:t>Cipher</a:t>
              </a:r>
              <a:endParaRPr lang="en-US" sz="1800" b="1" i="1" u="sng" dirty="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79320" y="3779146"/>
            <a:ext cx="4536282" cy="2508324"/>
            <a:chOff x="2057399" y="3474341"/>
            <a:chExt cx="4536282" cy="2508324"/>
          </a:xfrm>
        </p:grpSpPr>
        <p:sp>
          <p:nvSpPr>
            <p:cNvPr id="20" name="TextBox 19"/>
            <p:cNvSpPr txBox="1"/>
            <p:nvPr/>
          </p:nvSpPr>
          <p:spPr>
            <a:xfrm>
              <a:off x="3670021" y="5636418"/>
              <a:ext cx="1723547" cy="3462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1" u="sng" dirty="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Calibri"/>
                </a:rPr>
                <a:t>Shifting Cipher</a:t>
              </a:r>
            </a:p>
          </p:txBody>
        </p:sp>
        <p:pic>
          <p:nvPicPr>
            <p:cNvPr id="21" name="IMG_1116.JPG" descr="IMG_1116.JPG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rcRect l="15364" t="3185" r="14307" b="1954"/>
            <a:stretch>
              <a:fillRect/>
            </a:stretch>
          </p:blipFill>
          <p:spPr>
            <a:xfrm rot="5400000">
              <a:off x="2064038" y="3909164"/>
              <a:ext cx="1143000" cy="115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98" extrusionOk="0">
                  <a:moveTo>
                    <a:pt x="10762" y="0"/>
                  </a:moveTo>
                  <a:lnTo>
                    <a:pt x="10751" y="133"/>
                  </a:lnTo>
                  <a:cubicBezTo>
                    <a:pt x="10738" y="309"/>
                    <a:pt x="10676" y="317"/>
                    <a:pt x="10664" y="145"/>
                  </a:cubicBezTo>
                  <a:lnTo>
                    <a:pt x="10654" y="10"/>
                  </a:lnTo>
                  <a:lnTo>
                    <a:pt x="10447" y="20"/>
                  </a:lnTo>
                  <a:cubicBezTo>
                    <a:pt x="9800" y="49"/>
                    <a:pt x="9093" y="141"/>
                    <a:pt x="8420" y="284"/>
                  </a:cubicBezTo>
                  <a:cubicBezTo>
                    <a:pt x="8187" y="333"/>
                    <a:pt x="8168" y="343"/>
                    <a:pt x="8182" y="413"/>
                  </a:cubicBezTo>
                  <a:cubicBezTo>
                    <a:pt x="8201" y="512"/>
                    <a:pt x="8137" y="548"/>
                    <a:pt x="8091" y="463"/>
                  </a:cubicBezTo>
                  <a:cubicBezTo>
                    <a:pt x="8049" y="386"/>
                    <a:pt x="8028" y="383"/>
                    <a:pt x="7900" y="434"/>
                  </a:cubicBezTo>
                  <a:cubicBezTo>
                    <a:pt x="7849" y="455"/>
                    <a:pt x="7772" y="476"/>
                    <a:pt x="7730" y="482"/>
                  </a:cubicBezTo>
                  <a:cubicBezTo>
                    <a:pt x="7689" y="487"/>
                    <a:pt x="7602" y="524"/>
                    <a:pt x="7537" y="563"/>
                  </a:cubicBezTo>
                  <a:cubicBezTo>
                    <a:pt x="7473" y="603"/>
                    <a:pt x="7410" y="626"/>
                    <a:pt x="7399" y="615"/>
                  </a:cubicBezTo>
                  <a:cubicBezTo>
                    <a:pt x="7387" y="604"/>
                    <a:pt x="7355" y="614"/>
                    <a:pt x="7326" y="638"/>
                  </a:cubicBezTo>
                  <a:cubicBezTo>
                    <a:pt x="7297" y="661"/>
                    <a:pt x="7123" y="730"/>
                    <a:pt x="6940" y="790"/>
                  </a:cubicBezTo>
                  <a:cubicBezTo>
                    <a:pt x="6591" y="905"/>
                    <a:pt x="6475" y="952"/>
                    <a:pt x="6046" y="1150"/>
                  </a:cubicBezTo>
                  <a:cubicBezTo>
                    <a:pt x="5800" y="1264"/>
                    <a:pt x="5786" y="1276"/>
                    <a:pt x="5803" y="1361"/>
                  </a:cubicBezTo>
                  <a:cubicBezTo>
                    <a:pt x="5826" y="1475"/>
                    <a:pt x="5775" y="1507"/>
                    <a:pt x="5712" y="1419"/>
                  </a:cubicBezTo>
                  <a:cubicBezTo>
                    <a:pt x="5664" y="1351"/>
                    <a:pt x="5663" y="1351"/>
                    <a:pt x="5552" y="1413"/>
                  </a:cubicBezTo>
                  <a:cubicBezTo>
                    <a:pt x="4933" y="1760"/>
                    <a:pt x="4521" y="2052"/>
                    <a:pt x="3928" y="2564"/>
                  </a:cubicBezTo>
                  <a:lnTo>
                    <a:pt x="3693" y="2768"/>
                  </a:lnTo>
                  <a:lnTo>
                    <a:pt x="3760" y="2853"/>
                  </a:lnTo>
                  <a:cubicBezTo>
                    <a:pt x="3857" y="2975"/>
                    <a:pt x="3803" y="3029"/>
                    <a:pt x="3690" y="2922"/>
                  </a:cubicBezTo>
                  <a:lnTo>
                    <a:pt x="3598" y="2834"/>
                  </a:lnTo>
                  <a:lnTo>
                    <a:pt x="3202" y="3273"/>
                  </a:lnTo>
                  <a:cubicBezTo>
                    <a:pt x="2984" y="3515"/>
                    <a:pt x="2746" y="3787"/>
                    <a:pt x="2672" y="3878"/>
                  </a:cubicBezTo>
                  <a:cubicBezTo>
                    <a:pt x="2599" y="3969"/>
                    <a:pt x="2423" y="4179"/>
                    <a:pt x="2281" y="4345"/>
                  </a:cubicBezTo>
                  <a:cubicBezTo>
                    <a:pt x="2065" y="4600"/>
                    <a:pt x="2032" y="4653"/>
                    <a:pt x="2073" y="4687"/>
                  </a:cubicBezTo>
                  <a:cubicBezTo>
                    <a:pt x="2140" y="4742"/>
                    <a:pt x="2100" y="4789"/>
                    <a:pt x="2007" y="4766"/>
                  </a:cubicBezTo>
                  <a:cubicBezTo>
                    <a:pt x="1930" y="4747"/>
                    <a:pt x="1906" y="4775"/>
                    <a:pt x="1672" y="5146"/>
                  </a:cubicBezTo>
                  <a:cubicBezTo>
                    <a:pt x="1448" y="5500"/>
                    <a:pt x="1114" y="6124"/>
                    <a:pt x="908" y="6575"/>
                  </a:cubicBezTo>
                  <a:cubicBezTo>
                    <a:pt x="795" y="6823"/>
                    <a:pt x="794" y="6832"/>
                    <a:pt x="857" y="6866"/>
                  </a:cubicBezTo>
                  <a:cubicBezTo>
                    <a:pt x="934" y="6906"/>
                    <a:pt x="912" y="6963"/>
                    <a:pt x="820" y="6963"/>
                  </a:cubicBezTo>
                  <a:cubicBezTo>
                    <a:pt x="784" y="6963"/>
                    <a:pt x="736" y="7002"/>
                    <a:pt x="709" y="7054"/>
                  </a:cubicBezTo>
                  <a:cubicBezTo>
                    <a:pt x="586" y="7292"/>
                    <a:pt x="298" y="8323"/>
                    <a:pt x="206" y="8857"/>
                  </a:cubicBezTo>
                  <a:cubicBezTo>
                    <a:pt x="140" y="9237"/>
                    <a:pt x="141" y="9266"/>
                    <a:pt x="223" y="9279"/>
                  </a:cubicBezTo>
                  <a:cubicBezTo>
                    <a:pt x="317" y="9294"/>
                    <a:pt x="307" y="9353"/>
                    <a:pt x="208" y="9366"/>
                  </a:cubicBezTo>
                  <a:cubicBezTo>
                    <a:pt x="113" y="9377"/>
                    <a:pt x="108" y="9395"/>
                    <a:pt x="58" y="9883"/>
                  </a:cubicBezTo>
                  <a:cubicBezTo>
                    <a:pt x="2" y="10421"/>
                    <a:pt x="-13" y="10876"/>
                    <a:pt x="10" y="11324"/>
                  </a:cubicBezTo>
                  <a:lnTo>
                    <a:pt x="32" y="11745"/>
                  </a:lnTo>
                  <a:lnTo>
                    <a:pt x="152" y="11754"/>
                  </a:lnTo>
                  <a:cubicBezTo>
                    <a:pt x="302" y="11766"/>
                    <a:pt x="307" y="11817"/>
                    <a:pt x="162" y="11854"/>
                  </a:cubicBezTo>
                  <a:lnTo>
                    <a:pt x="52" y="11883"/>
                  </a:lnTo>
                  <a:lnTo>
                    <a:pt x="75" y="12104"/>
                  </a:lnTo>
                  <a:cubicBezTo>
                    <a:pt x="87" y="12225"/>
                    <a:pt x="101" y="12363"/>
                    <a:pt x="106" y="12408"/>
                  </a:cubicBezTo>
                  <a:cubicBezTo>
                    <a:pt x="110" y="12453"/>
                    <a:pt x="122" y="12513"/>
                    <a:pt x="132" y="12540"/>
                  </a:cubicBezTo>
                  <a:cubicBezTo>
                    <a:pt x="142" y="12567"/>
                    <a:pt x="168" y="12701"/>
                    <a:pt x="189" y="12837"/>
                  </a:cubicBezTo>
                  <a:cubicBezTo>
                    <a:pt x="235" y="13130"/>
                    <a:pt x="335" y="13567"/>
                    <a:pt x="421" y="13843"/>
                  </a:cubicBezTo>
                  <a:cubicBezTo>
                    <a:pt x="454" y="13952"/>
                    <a:pt x="491" y="14082"/>
                    <a:pt x="502" y="14132"/>
                  </a:cubicBezTo>
                  <a:cubicBezTo>
                    <a:pt x="515" y="14192"/>
                    <a:pt x="544" y="14223"/>
                    <a:pt x="586" y="14223"/>
                  </a:cubicBezTo>
                  <a:cubicBezTo>
                    <a:pt x="671" y="14223"/>
                    <a:pt x="707" y="14283"/>
                    <a:pt x="637" y="14309"/>
                  </a:cubicBezTo>
                  <a:cubicBezTo>
                    <a:pt x="565" y="14337"/>
                    <a:pt x="583" y="14403"/>
                    <a:pt x="810" y="14932"/>
                  </a:cubicBezTo>
                  <a:cubicBezTo>
                    <a:pt x="1147" y="15716"/>
                    <a:pt x="1608" y="16568"/>
                    <a:pt x="1664" y="16512"/>
                  </a:cubicBezTo>
                  <a:cubicBezTo>
                    <a:pt x="1675" y="16501"/>
                    <a:pt x="1701" y="16502"/>
                    <a:pt x="1722" y="16515"/>
                  </a:cubicBezTo>
                  <a:cubicBezTo>
                    <a:pt x="1749" y="16532"/>
                    <a:pt x="1748" y="16550"/>
                    <a:pt x="1721" y="16583"/>
                  </a:cubicBezTo>
                  <a:cubicBezTo>
                    <a:pt x="1682" y="16629"/>
                    <a:pt x="1747" y="16740"/>
                    <a:pt x="2112" y="17253"/>
                  </a:cubicBezTo>
                  <a:cubicBezTo>
                    <a:pt x="2307" y="17526"/>
                    <a:pt x="2846" y="18178"/>
                    <a:pt x="3050" y="18387"/>
                  </a:cubicBezTo>
                  <a:cubicBezTo>
                    <a:pt x="3190" y="18532"/>
                    <a:pt x="3206" y="18540"/>
                    <a:pt x="3260" y="18492"/>
                  </a:cubicBezTo>
                  <a:cubicBezTo>
                    <a:pt x="3343" y="18418"/>
                    <a:pt x="3410" y="18468"/>
                    <a:pt x="3336" y="18548"/>
                  </a:cubicBezTo>
                  <a:cubicBezTo>
                    <a:pt x="3282" y="18608"/>
                    <a:pt x="3291" y="18621"/>
                    <a:pt x="3557" y="18876"/>
                  </a:cubicBezTo>
                  <a:cubicBezTo>
                    <a:pt x="3710" y="19023"/>
                    <a:pt x="3918" y="19208"/>
                    <a:pt x="4020" y="19288"/>
                  </a:cubicBezTo>
                  <a:cubicBezTo>
                    <a:pt x="4560" y="19710"/>
                    <a:pt x="4729" y="19833"/>
                    <a:pt x="4967" y="19978"/>
                  </a:cubicBezTo>
                  <a:lnTo>
                    <a:pt x="5227" y="20137"/>
                  </a:lnTo>
                  <a:lnTo>
                    <a:pt x="5279" y="20064"/>
                  </a:lnTo>
                  <a:cubicBezTo>
                    <a:pt x="5346" y="19970"/>
                    <a:pt x="5404" y="20021"/>
                    <a:pt x="5360" y="20135"/>
                  </a:cubicBezTo>
                  <a:cubicBezTo>
                    <a:pt x="5329" y="20214"/>
                    <a:pt x="5340" y="20224"/>
                    <a:pt x="5584" y="20342"/>
                  </a:cubicBezTo>
                  <a:cubicBezTo>
                    <a:pt x="6111" y="20598"/>
                    <a:pt x="6406" y="20728"/>
                    <a:pt x="6503" y="20746"/>
                  </a:cubicBezTo>
                  <a:cubicBezTo>
                    <a:pt x="6539" y="20752"/>
                    <a:pt x="6584" y="20769"/>
                    <a:pt x="6603" y="20784"/>
                  </a:cubicBezTo>
                  <a:cubicBezTo>
                    <a:pt x="6623" y="20799"/>
                    <a:pt x="6715" y="20837"/>
                    <a:pt x="6807" y="20869"/>
                  </a:cubicBezTo>
                  <a:cubicBezTo>
                    <a:pt x="6898" y="20901"/>
                    <a:pt x="7018" y="20946"/>
                    <a:pt x="7074" y="20970"/>
                  </a:cubicBezTo>
                  <a:cubicBezTo>
                    <a:pt x="7129" y="20993"/>
                    <a:pt x="7255" y="21031"/>
                    <a:pt x="7356" y="21053"/>
                  </a:cubicBezTo>
                  <a:cubicBezTo>
                    <a:pt x="7457" y="21076"/>
                    <a:pt x="7560" y="21111"/>
                    <a:pt x="7584" y="21130"/>
                  </a:cubicBezTo>
                  <a:cubicBezTo>
                    <a:pt x="7633" y="21168"/>
                    <a:pt x="7689" y="21110"/>
                    <a:pt x="7690" y="21018"/>
                  </a:cubicBezTo>
                  <a:cubicBezTo>
                    <a:pt x="7690" y="20990"/>
                    <a:pt x="7710" y="20939"/>
                    <a:pt x="7734" y="20906"/>
                  </a:cubicBezTo>
                  <a:cubicBezTo>
                    <a:pt x="7800" y="20817"/>
                    <a:pt x="7834" y="20895"/>
                    <a:pt x="7793" y="21042"/>
                  </a:cubicBezTo>
                  <a:cubicBezTo>
                    <a:pt x="7756" y="21172"/>
                    <a:pt x="7797" y="21268"/>
                    <a:pt x="7875" y="21238"/>
                  </a:cubicBezTo>
                  <a:cubicBezTo>
                    <a:pt x="7898" y="21229"/>
                    <a:pt x="7944" y="21242"/>
                    <a:pt x="7978" y="21265"/>
                  </a:cubicBezTo>
                  <a:cubicBezTo>
                    <a:pt x="8013" y="21288"/>
                    <a:pt x="8152" y="21325"/>
                    <a:pt x="8290" y="21348"/>
                  </a:cubicBezTo>
                  <a:cubicBezTo>
                    <a:pt x="8428" y="21372"/>
                    <a:pt x="8600" y="21411"/>
                    <a:pt x="8674" y="21435"/>
                  </a:cubicBezTo>
                  <a:cubicBezTo>
                    <a:pt x="8825" y="21485"/>
                    <a:pt x="9064" y="21513"/>
                    <a:pt x="9735" y="21560"/>
                  </a:cubicBezTo>
                  <a:cubicBezTo>
                    <a:pt x="9860" y="21569"/>
                    <a:pt x="9969" y="21582"/>
                    <a:pt x="9977" y="21590"/>
                  </a:cubicBezTo>
                  <a:cubicBezTo>
                    <a:pt x="9985" y="21598"/>
                    <a:pt x="10048" y="21600"/>
                    <a:pt x="10116" y="21596"/>
                  </a:cubicBezTo>
                  <a:cubicBezTo>
                    <a:pt x="10237" y="21589"/>
                    <a:pt x="10241" y="21584"/>
                    <a:pt x="10257" y="21444"/>
                  </a:cubicBezTo>
                  <a:cubicBezTo>
                    <a:pt x="10279" y="21257"/>
                    <a:pt x="10336" y="21260"/>
                    <a:pt x="10357" y="21449"/>
                  </a:cubicBezTo>
                  <a:lnTo>
                    <a:pt x="10374" y="21597"/>
                  </a:lnTo>
                  <a:lnTo>
                    <a:pt x="10824" y="21593"/>
                  </a:lnTo>
                  <a:cubicBezTo>
                    <a:pt x="11285" y="21589"/>
                    <a:pt x="11395" y="21580"/>
                    <a:pt x="11974" y="21496"/>
                  </a:cubicBezTo>
                  <a:cubicBezTo>
                    <a:pt x="12157" y="21469"/>
                    <a:pt x="12368" y="21443"/>
                    <a:pt x="12441" y="21436"/>
                  </a:cubicBezTo>
                  <a:cubicBezTo>
                    <a:pt x="12514" y="21429"/>
                    <a:pt x="12638" y="21407"/>
                    <a:pt x="12716" y="21386"/>
                  </a:cubicBezTo>
                  <a:cubicBezTo>
                    <a:pt x="12842" y="21352"/>
                    <a:pt x="12858" y="21336"/>
                    <a:pt x="12858" y="21251"/>
                  </a:cubicBezTo>
                  <a:cubicBezTo>
                    <a:pt x="12858" y="21116"/>
                    <a:pt x="12920" y="21095"/>
                    <a:pt x="12962" y="21215"/>
                  </a:cubicBezTo>
                  <a:cubicBezTo>
                    <a:pt x="13003" y="21330"/>
                    <a:pt x="13034" y="21338"/>
                    <a:pt x="13173" y="21266"/>
                  </a:cubicBezTo>
                  <a:cubicBezTo>
                    <a:pt x="13227" y="21238"/>
                    <a:pt x="13339" y="21210"/>
                    <a:pt x="13423" y="21204"/>
                  </a:cubicBezTo>
                  <a:cubicBezTo>
                    <a:pt x="13507" y="21198"/>
                    <a:pt x="13579" y="21190"/>
                    <a:pt x="13584" y="21188"/>
                  </a:cubicBezTo>
                  <a:cubicBezTo>
                    <a:pt x="13588" y="21187"/>
                    <a:pt x="13596" y="21187"/>
                    <a:pt x="13600" y="21191"/>
                  </a:cubicBezTo>
                  <a:cubicBezTo>
                    <a:pt x="13605" y="21194"/>
                    <a:pt x="13646" y="21176"/>
                    <a:pt x="13692" y="21151"/>
                  </a:cubicBezTo>
                  <a:cubicBezTo>
                    <a:pt x="13738" y="21127"/>
                    <a:pt x="13797" y="21104"/>
                    <a:pt x="13824" y="21102"/>
                  </a:cubicBezTo>
                  <a:cubicBezTo>
                    <a:pt x="13852" y="21099"/>
                    <a:pt x="13942" y="21075"/>
                    <a:pt x="14025" y="21046"/>
                  </a:cubicBezTo>
                  <a:cubicBezTo>
                    <a:pt x="14107" y="21017"/>
                    <a:pt x="14242" y="20974"/>
                    <a:pt x="14325" y="20951"/>
                  </a:cubicBezTo>
                  <a:cubicBezTo>
                    <a:pt x="14407" y="20928"/>
                    <a:pt x="14520" y="20887"/>
                    <a:pt x="14575" y="20859"/>
                  </a:cubicBezTo>
                  <a:cubicBezTo>
                    <a:pt x="14630" y="20832"/>
                    <a:pt x="14698" y="20805"/>
                    <a:pt x="14725" y="20801"/>
                  </a:cubicBezTo>
                  <a:cubicBezTo>
                    <a:pt x="14772" y="20793"/>
                    <a:pt x="15049" y="20676"/>
                    <a:pt x="15281" y="20564"/>
                  </a:cubicBezTo>
                  <a:cubicBezTo>
                    <a:pt x="15375" y="20519"/>
                    <a:pt x="15381" y="20506"/>
                    <a:pt x="15349" y="20436"/>
                  </a:cubicBezTo>
                  <a:cubicBezTo>
                    <a:pt x="15298" y="20324"/>
                    <a:pt x="15370" y="20257"/>
                    <a:pt x="15427" y="20365"/>
                  </a:cubicBezTo>
                  <a:cubicBezTo>
                    <a:pt x="15449" y="20408"/>
                    <a:pt x="15471" y="20447"/>
                    <a:pt x="15476" y="20452"/>
                  </a:cubicBezTo>
                  <a:cubicBezTo>
                    <a:pt x="15485" y="20464"/>
                    <a:pt x="15889" y="20252"/>
                    <a:pt x="16059" y="20145"/>
                  </a:cubicBezTo>
                  <a:cubicBezTo>
                    <a:pt x="16131" y="20100"/>
                    <a:pt x="16204" y="20063"/>
                    <a:pt x="16220" y="20063"/>
                  </a:cubicBezTo>
                  <a:cubicBezTo>
                    <a:pt x="16236" y="20063"/>
                    <a:pt x="16275" y="20033"/>
                    <a:pt x="16309" y="19997"/>
                  </a:cubicBezTo>
                  <a:cubicBezTo>
                    <a:pt x="16342" y="19961"/>
                    <a:pt x="16388" y="19931"/>
                    <a:pt x="16410" y="19931"/>
                  </a:cubicBezTo>
                  <a:cubicBezTo>
                    <a:pt x="16432" y="19931"/>
                    <a:pt x="16503" y="19890"/>
                    <a:pt x="16569" y="19840"/>
                  </a:cubicBezTo>
                  <a:cubicBezTo>
                    <a:pt x="16635" y="19790"/>
                    <a:pt x="16765" y="19697"/>
                    <a:pt x="16858" y="19634"/>
                  </a:cubicBezTo>
                  <a:cubicBezTo>
                    <a:pt x="17119" y="19455"/>
                    <a:pt x="17363" y="19274"/>
                    <a:pt x="17480" y="19173"/>
                  </a:cubicBezTo>
                  <a:cubicBezTo>
                    <a:pt x="17579" y="19087"/>
                    <a:pt x="17583" y="19075"/>
                    <a:pt x="17538" y="19011"/>
                  </a:cubicBezTo>
                  <a:cubicBezTo>
                    <a:pt x="17464" y="18907"/>
                    <a:pt x="17517" y="18856"/>
                    <a:pt x="17610" y="18941"/>
                  </a:cubicBezTo>
                  <a:lnTo>
                    <a:pt x="17687" y="19013"/>
                  </a:lnTo>
                  <a:lnTo>
                    <a:pt x="17898" y="18823"/>
                  </a:lnTo>
                  <a:cubicBezTo>
                    <a:pt x="18394" y="18376"/>
                    <a:pt x="18942" y="17788"/>
                    <a:pt x="19090" y="17547"/>
                  </a:cubicBezTo>
                  <a:cubicBezTo>
                    <a:pt x="19131" y="17479"/>
                    <a:pt x="19178" y="17423"/>
                    <a:pt x="19194" y="17423"/>
                  </a:cubicBezTo>
                  <a:cubicBezTo>
                    <a:pt x="19210" y="17423"/>
                    <a:pt x="19262" y="17368"/>
                    <a:pt x="19308" y="17301"/>
                  </a:cubicBezTo>
                  <a:cubicBezTo>
                    <a:pt x="19384" y="17190"/>
                    <a:pt x="19387" y="17174"/>
                    <a:pt x="19340" y="17123"/>
                  </a:cubicBezTo>
                  <a:cubicBezTo>
                    <a:pt x="19282" y="17059"/>
                    <a:pt x="19323" y="17016"/>
                    <a:pt x="19409" y="17048"/>
                  </a:cubicBezTo>
                  <a:cubicBezTo>
                    <a:pt x="19461" y="17068"/>
                    <a:pt x="19627" y="16949"/>
                    <a:pt x="19627" y="16893"/>
                  </a:cubicBezTo>
                  <a:cubicBezTo>
                    <a:pt x="19627" y="16879"/>
                    <a:pt x="19751" y="16684"/>
                    <a:pt x="19902" y="16460"/>
                  </a:cubicBezTo>
                  <a:cubicBezTo>
                    <a:pt x="20144" y="16102"/>
                    <a:pt x="20649" y="15185"/>
                    <a:pt x="20707" y="14996"/>
                  </a:cubicBezTo>
                  <a:cubicBezTo>
                    <a:pt x="20724" y="14942"/>
                    <a:pt x="20704" y="14917"/>
                    <a:pt x="20605" y="14871"/>
                  </a:cubicBezTo>
                  <a:cubicBezTo>
                    <a:pt x="20519" y="14830"/>
                    <a:pt x="20494" y="14803"/>
                    <a:pt x="20519" y="14778"/>
                  </a:cubicBezTo>
                  <a:cubicBezTo>
                    <a:pt x="20544" y="14753"/>
                    <a:pt x="20587" y="14753"/>
                    <a:pt x="20664" y="14780"/>
                  </a:cubicBezTo>
                  <a:cubicBezTo>
                    <a:pt x="20789" y="14823"/>
                    <a:pt x="20806" y="14808"/>
                    <a:pt x="20864" y="14602"/>
                  </a:cubicBezTo>
                  <a:cubicBezTo>
                    <a:pt x="20884" y="14530"/>
                    <a:pt x="20914" y="14440"/>
                    <a:pt x="20929" y="14404"/>
                  </a:cubicBezTo>
                  <a:cubicBezTo>
                    <a:pt x="21016" y="14194"/>
                    <a:pt x="21218" y="13507"/>
                    <a:pt x="21245" y="13331"/>
                  </a:cubicBezTo>
                  <a:cubicBezTo>
                    <a:pt x="21251" y="13286"/>
                    <a:pt x="21272" y="13201"/>
                    <a:pt x="21290" y="13141"/>
                  </a:cubicBezTo>
                  <a:cubicBezTo>
                    <a:pt x="21308" y="13082"/>
                    <a:pt x="21317" y="13002"/>
                    <a:pt x="21309" y="12964"/>
                  </a:cubicBezTo>
                  <a:cubicBezTo>
                    <a:pt x="21302" y="12926"/>
                    <a:pt x="21310" y="12868"/>
                    <a:pt x="21327" y="12836"/>
                  </a:cubicBezTo>
                  <a:cubicBezTo>
                    <a:pt x="21344" y="12804"/>
                    <a:pt x="21366" y="12728"/>
                    <a:pt x="21375" y="12667"/>
                  </a:cubicBezTo>
                  <a:cubicBezTo>
                    <a:pt x="21384" y="12606"/>
                    <a:pt x="21397" y="12523"/>
                    <a:pt x="21406" y="12483"/>
                  </a:cubicBezTo>
                  <a:cubicBezTo>
                    <a:pt x="21420" y="12421"/>
                    <a:pt x="21404" y="12407"/>
                    <a:pt x="21288" y="12384"/>
                  </a:cubicBezTo>
                  <a:cubicBezTo>
                    <a:pt x="21117" y="12351"/>
                    <a:pt x="21119" y="12295"/>
                    <a:pt x="21292" y="12282"/>
                  </a:cubicBezTo>
                  <a:cubicBezTo>
                    <a:pt x="21366" y="12276"/>
                    <a:pt x="21429" y="12258"/>
                    <a:pt x="21431" y="12241"/>
                  </a:cubicBezTo>
                  <a:cubicBezTo>
                    <a:pt x="21433" y="12224"/>
                    <a:pt x="21438" y="12199"/>
                    <a:pt x="21442" y="12185"/>
                  </a:cubicBezTo>
                  <a:cubicBezTo>
                    <a:pt x="21517" y="11883"/>
                    <a:pt x="21587" y="10349"/>
                    <a:pt x="21527" y="10313"/>
                  </a:cubicBezTo>
                  <a:cubicBezTo>
                    <a:pt x="21509" y="10301"/>
                    <a:pt x="21508" y="10261"/>
                    <a:pt x="21527" y="10213"/>
                  </a:cubicBezTo>
                  <a:cubicBezTo>
                    <a:pt x="21544" y="10168"/>
                    <a:pt x="21552" y="10131"/>
                    <a:pt x="21545" y="10131"/>
                  </a:cubicBezTo>
                  <a:cubicBezTo>
                    <a:pt x="21537" y="10131"/>
                    <a:pt x="21545" y="10086"/>
                    <a:pt x="21560" y="10032"/>
                  </a:cubicBezTo>
                  <a:cubicBezTo>
                    <a:pt x="21578" y="9973"/>
                    <a:pt x="21576" y="9926"/>
                    <a:pt x="21557" y="9914"/>
                  </a:cubicBezTo>
                  <a:cubicBezTo>
                    <a:pt x="21540" y="9904"/>
                    <a:pt x="21529" y="9871"/>
                    <a:pt x="21534" y="9841"/>
                  </a:cubicBezTo>
                  <a:cubicBezTo>
                    <a:pt x="21542" y="9797"/>
                    <a:pt x="21509" y="9788"/>
                    <a:pt x="21344" y="9786"/>
                  </a:cubicBezTo>
                  <a:cubicBezTo>
                    <a:pt x="21087" y="9784"/>
                    <a:pt x="21068" y="9726"/>
                    <a:pt x="21314" y="9695"/>
                  </a:cubicBezTo>
                  <a:cubicBezTo>
                    <a:pt x="21419" y="9681"/>
                    <a:pt x="21512" y="9662"/>
                    <a:pt x="21522" y="9652"/>
                  </a:cubicBezTo>
                  <a:cubicBezTo>
                    <a:pt x="21538" y="9637"/>
                    <a:pt x="21514" y="9457"/>
                    <a:pt x="21438" y="9010"/>
                  </a:cubicBezTo>
                  <a:cubicBezTo>
                    <a:pt x="21428" y="8946"/>
                    <a:pt x="21404" y="8857"/>
                    <a:pt x="21384" y="8812"/>
                  </a:cubicBezTo>
                  <a:cubicBezTo>
                    <a:pt x="21365" y="8766"/>
                    <a:pt x="21347" y="8722"/>
                    <a:pt x="21345" y="8712"/>
                  </a:cubicBezTo>
                  <a:cubicBezTo>
                    <a:pt x="21342" y="8703"/>
                    <a:pt x="21323" y="8663"/>
                    <a:pt x="21300" y="8622"/>
                  </a:cubicBezTo>
                  <a:cubicBezTo>
                    <a:pt x="21277" y="8581"/>
                    <a:pt x="21265" y="8547"/>
                    <a:pt x="21274" y="8547"/>
                  </a:cubicBezTo>
                  <a:cubicBezTo>
                    <a:pt x="21282" y="8547"/>
                    <a:pt x="21258" y="8477"/>
                    <a:pt x="21219" y="8391"/>
                  </a:cubicBezTo>
                  <a:cubicBezTo>
                    <a:pt x="21181" y="8305"/>
                    <a:pt x="21145" y="8176"/>
                    <a:pt x="21139" y="8106"/>
                  </a:cubicBezTo>
                  <a:cubicBezTo>
                    <a:pt x="21133" y="8035"/>
                    <a:pt x="21111" y="7957"/>
                    <a:pt x="21090" y="7933"/>
                  </a:cubicBezTo>
                  <a:cubicBezTo>
                    <a:pt x="21069" y="7908"/>
                    <a:pt x="21061" y="7887"/>
                    <a:pt x="21071" y="7887"/>
                  </a:cubicBezTo>
                  <a:cubicBezTo>
                    <a:pt x="21082" y="7887"/>
                    <a:pt x="21075" y="7846"/>
                    <a:pt x="21055" y="7796"/>
                  </a:cubicBezTo>
                  <a:cubicBezTo>
                    <a:pt x="21034" y="7746"/>
                    <a:pt x="21020" y="7670"/>
                    <a:pt x="21022" y="7626"/>
                  </a:cubicBezTo>
                  <a:cubicBezTo>
                    <a:pt x="21025" y="7583"/>
                    <a:pt x="21011" y="7528"/>
                    <a:pt x="20990" y="7503"/>
                  </a:cubicBezTo>
                  <a:cubicBezTo>
                    <a:pt x="20970" y="7479"/>
                    <a:pt x="20961" y="7435"/>
                    <a:pt x="20972" y="7406"/>
                  </a:cubicBezTo>
                  <a:cubicBezTo>
                    <a:pt x="21006" y="7319"/>
                    <a:pt x="20939" y="7233"/>
                    <a:pt x="20848" y="7251"/>
                  </a:cubicBezTo>
                  <a:cubicBezTo>
                    <a:pt x="20735" y="7272"/>
                    <a:pt x="20705" y="7202"/>
                    <a:pt x="20808" y="7156"/>
                  </a:cubicBezTo>
                  <a:cubicBezTo>
                    <a:pt x="20892" y="7118"/>
                    <a:pt x="20916" y="7063"/>
                    <a:pt x="20868" y="7015"/>
                  </a:cubicBezTo>
                  <a:cubicBezTo>
                    <a:pt x="20854" y="7002"/>
                    <a:pt x="20841" y="6977"/>
                    <a:pt x="20839" y="6961"/>
                  </a:cubicBezTo>
                  <a:cubicBezTo>
                    <a:pt x="20837" y="6944"/>
                    <a:pt x="20832" y="6926"/>
                    <a:pt x="20829" y="6921"/>
                  </a:cubicBezTo>
                  <a:cubicBezTo>
                    <a:pt x="20825" y="6917"/>
                    <a:pt x="20816" y="6887"/>
                    <a:pt x="20810" y="6853"/>
                  </a:cubicBezTo>
                  <a:cubicBezTo>
                    <a:pt x="20803" y="6820"/>
                    <a:pt x="20788" y="6768"/>
                    <a:pt x="20774" y="6738"/>
                  </a:cubicBezTo>
                  <a:cubicBezTo>
                    <a:pt x="20761" y="6708"/>
                    <a:pt x="20744" y="6656"/>
                    <a:pt x="20738" y="6623"/>
                  </a:cubicBezTo>
                  <a:cubicBezTo>
                    <a:pt x="20701" y="6438"/>
                    <a:pt x="19921" y="5006"/>
                    <a:pt x="19776" y="4857"/>
                  </a:cubicBezTo>
                  <a:cubicBezTo>
                    <a:pt x="19770" y="4851"/>
                    <a:pt x="19727" y="4871"/>
                    <a:pt x="19681" y="4901"/>
                  </a:cubicBezTo>
                  <a:cubicBezTo>
                    <a:pt x="19555" y="4983"/>
                    <a:pt x="19492" y="4925"/>
                    <a:pt x="19608" y="4833"/>
                  </a:cubicBezTo>
                  <a:lnTo>
                    <a:pt x="19701" y="4760"/>
                  </a:lnTo>
                  <a:lnTo>
                    <a:pt x="19563" y="4566"/>
                  </a:lnTo>
                  <a:cubicBezTo>
                    <a:pt x="19241" y="4114"/>
                    <a:pt x="18759" y="3541"/>
                    <a:pt x="18377" y="3157"/>
                  </a:cubicBezTo>
                  <a:lnTo>
                    <a:pt x="18054" y="2832"/>
                  </a:lnTo>
                  <a:lnTo>
                    <a:pt x="17960" y="2921"/>
                  </a:lnTo>
                  <a:cubicBezTo>
                    <a:pt x="17844" y="3030"/>
                    <a:pt x="17783" y="2970"/>
                    <a:pt x="17893" y="2855"/>
                  </a:cubicBezTo>
                  <a:cubicBezTo>
                    <a:pt x="17934" y="2812"/>
                    <a:pt x="17957" y="2761"/>
                    <a:pt x="17944" y="2741"/>
                  </a:cubicBezTo>
                  <a:cubicBezTo>
                    <a:pt x="17901" y="2672"/>
                    <a:pt x="17179" y="2105"/>
                    <a:pt x="16887" y="1911"/>
                  </a:cubicBezTo>
                  <a:cubicBezTo>
                    <a:pt x="16529" y="1673"/>
                    <a:pt x="16012" y="1364"/>
                    <a:pt x="15926" y="1337"/>
                  </a:cubicBezTo>
                  <a:cubicBezTo>
                    <a:pt x="15882" y="1323"/>
                    <a:pt x="15851" y="1338"/>
                    <a:pt x="15826" y="1386"/>
                  </a:cubicBezTo>
                  <a:cubicBezTo>
                    <a:pt x="15776" y="1478"/>
                    <a:pt x="15717" y="1435"/>
                    <a:pt x="15741" y="1325"/>
                  </a:cubicBezTo>
                  <a:cubicBezTo>
                    <a:pt x="15760" y="1240"/>
                    <a:pt x="15746" y="1229"/>
                    <a:pt x="15435" y="1081"/>
                  </a:cubicBezTo>
                  <a:cubicBezTo>
                    <a:pt x="14949" y="850"/>
                    <a:pt x="13885" y="475"/>
                    <a:pt x="13546" y="416"/>
                  </a:cubicBezTo>
                  <a:cubicBezTo>
                    <a:pt x="13493" y="407"/>
                    <a:pt x="13441" y="391"/>
                    <a:pt x="13430" y="380"/>
                  </a:cubicBezTo>
                  <a:cubicBezTo>
                    <a:pt x="13419" y="369"/>
                    <a:pt x="13393" y="409"/>
                    <a:pt x="13373" y="469"/>
                  </a:cubicBezTo>
                  <a:cubicBezTo>
                    <a:pt x="13329" y="600"/>
                    <a:pt x="13274" y="585"/>
                    <a:pt x="13278" y="445"/>
                  </a:cubicBezTo>
                  <a:cubicBezTo>
                    <a:pt x="13280" y="376"/>
                    <a:pt x="13265" y="342"/>
                    <a:pt x="13228" y="337"/>
                  </a:cubicBezTo>
                  <a:cubicBezTo>
                    <a:pt x="13133" y="326"/>
                    <a:pt x="13076" y="313"/>
                    <a:pt x="13042" y="292"/>
                  </a:cubicBezTo>
                  <a:cubicBezTo>
                    <a:pt x="12986" y="259"/>
                    <a:pt x="12620" y="192"/>
                    <a:pt x="12601" y="211"/>
                  </a:cubicBezTo>
                  <a:cubicBezTo>
                    <a:pt x="12590" y="222"/>
                    <a:pt x="12553" y="213"/>
                    <a:pt x="12516" y="194"/>
                  </a:cubicBezTo>
                  <a:cubicBezTo>
                    <a:pt x="12479" y="174"/>
                    <a:pt x="12391" y="153"/>
                    <a:pt x="12320" y="146"/>
                  </a:cubicBezTo>
                  <a:cubicBezTo>
                    <a:pt x="12249" y="140"/>
                    <a:pt x="12150" y="126"/>
                    <a:pt x="12099" y="117"/>
                  </a:cubicBezTo>
                  <a:cubicBezTo>
                    <a:pt x="11965" y="91"/>
                    <a:pt x="11422" y="40"/>
                    <a:pt x="11068" y="19"/>
                  </a:cubicBezTo>
                  <a:lnTo>
                    <a:pt x="10762" y="0"/>
                  </a:lnTo>
                  <a:close/>
                </a:path>
              </a:pathLst>
            </a:custGeom>
            <a:ln w="12700">
              <a:miter lim="400000"/>
            </a:ln>
          </p:spPr>
        </p:pic>
        <p:sp>
          <p:nvSpPr>
            <p:cNvPr id="22" name="TextBox 21"/>
            <p:cNvSpPr txBox="1"/>
            <p:nvPr/>
          </p:nvSpPr>
          <p:spPr>
            <a:xfrm>
              <a:off x="2243137" y="5058802"/>
              <a:ext cx="742950" cy="4847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algn="ctr" defTabSz="68580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350" dirty="0">
                  <a:solidFill>
                    <a:schemeClr val="bg1"/>
                  </a:solidFill>
                  <a:latin typeface="+mj-lt"/>
                  <a:ea typeface="+mj-ea"/>
                  <a:cs typeface="+mj-cs"/>
                  <a:sym typeface="Calibri"/>
                </a:rPr>
                <a:t>Shifting Machine</a:t>
              </a:r>
            </a:p>
          </p:txBody>
        </p:sp>
        <p:sp>
          <p:nvSpPr>
            <p:cNvPr id="24" name="The alphabet is moved by a number of spaces…"/>
            <p:cNvSpPr txBox="1"/>
            <p:nvPr/>
          </p:nvSpPr>
          <p:spPr>
            <a:xfrm>
              <a:off x="3278981" y="3474341"/>
              <a:ext cx="3314700" cy="9079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1800" dirty="0">
                  <a:solidFill>
                    <a:schemeClr val="bg1"/>
                  </a:solidFill>
                </a:rPr>
                <a:t>The alphabet is moved by a number of spaces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sz="1800" dirty="0">
                  <a:solidFill>
                    <a:schemeClr val="bg1"/>
                  </a:solidFill>
                </a:rPr>
                <a:t>Example: number of spaces = </a:t>
              </a:r>
              <a:r>
                <a:rPr sz="1800" b="1" u="sng" dirty="0">
                  <a:solidFill>
                    <a:schemeClr val="bg1"/>
                  </a:solidFill>
                </a:rPr>
                <a:t>3</a:t>
              </a:r>
            </a:p>
          </p:txBody>
        </p:sp>
        <p:pic>
          <p:nvPicPr>
            <p:cNvPr id="25" name="pasted-image.tiff" descr="pasted-image.tiff"/>
            <p:cNvPicPr>
              <a:picLocks noChangeAspect="1"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3700462" y="4443412"/>
              <a:ext cx="2437676" cy="102870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26" name="Group 25"/>
          <p:cNvGrpSpPr/>
          <p:nvPr/>
        </p:nvGrpSpPr>
        <p:grpSpPr>
          <a:xfrm>
            <a:off x="7365764" y="3325589"/>
            <a:ext cx="1600200" cy="2439366"/>
            <a:chOff x="9414607" y="3581400"/>
            <a:chExt cx="2133599" cy="3252489"/>
          </a:xfrm>
        </p:grpSpPr>
        <p:sp>
          <p:nvSpPr>
            <p:cNvPr id="27" name="TextBox 26"/>
            <p:cNvSpPr txBox="1"/>
            <p:nvPr/>
          </p:nvSpPr>
          <p:spPr>
            <a:xfrm>
              <a:off x="9617762" y="6372226"/>
              <a:ext cx="1921891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i="1" u="sng" dirty="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Calibri"/>
                </a:rPr>
                <a:t>Book Cipher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525000" y="4830584"/>
              <a:ext cx="1949252" cy="1554827"/>
              <a:chOff x="9448800" y="3657600"/>
              <a:chExt cx="1949252" cy="1554827"/>
            </a:xfrm>
          </p:grpSpPr>
          <p:sp>
            <p:nvSpPr>
              <p:cNvPr id="30" name="{3, 16, 8}"/>
              <p:cNvSpPr txBox="1"/>
              <p:nvPr/>
            </p:nvSpPr>
            <p:spPr>
              <a:xfrm>
                <a:off x="9448800" y="3657600"/>
                <a:ext cx="1949252" cy="65659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anchor="ctr">
                <a:spAutoFit/>
              </a:bodyPr>
              <a:lstStyle>
                <a:lvl1pPr>
                  <a:defRPr sz="7200">
                    <a:solidFill>
                      <a:srgbClr val="FFFB00"/>
                    </a:solidFill>
                  </a:defRPr>
                </a:lvl1pPr>
              </a:lstStyle>
              <a:p>
                <a:r>
                  <a:rPr sz="2700" dirty="0">
                    <a:solidFill>
                      <a:schemeClr val="bg1"/>
                    </a:solidFill>
                  </a:rPr>
                  <a:t>{3, 16, 8}</a:t>
                </a:r>
              </a:p>
            </p:txBody>
          </p:sp>
          <p:sp>
            <p:nvSpPr>
              <p:cNvPr id="31" name="Page"/>
              <p:cNvSpPr txBox="1"/>
              <p:nvPr/>
            </p:nvSpPr>
            <p:spPr>
              <a:xfrm>
                <a:off x="9470943" y="4511188"/>
                <a:ext cx="625557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r>
                  <a:rPr sz="1200" dirty="0">
                    <a:solidFill>
                      <a:schemeClr val="bg1"/>
                    </a:solidFill>
                  </a:rPr>
                  <a:t>Page</a:t>
                </a:r>
              </a:p>
            </p:txBody>
          </p:sp>
          <p:sp>
            <p:nvSpPr>
              <p:cNvPr id="32" name="Line"/>
              <p:cNvSpPr txBox="1"/>
              <p:nvPr/>
            </p:nvSpPr>
            <p:spPr>
              <a:xfrm>
                <a:off x="10117947" y="4863614"/>
                <a:ext cx="559579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r>
                  <a:rPr sz="1200" dirty="0">
                    <a:solidFill>
                      <a:schemeClr val="bg1"/>
                    </a:solidFill>
                  </a:rPr>
                  <a:t>Line</a:t>
                </a:r>
              </a:p>
            </p:txBody>
          </p:sp>
          <p:sp>
            <p:nvSpPr>
              <p:cNvPr id="33" name="Word"/>
              <p:cNvSpPr txBox="1"/>
              <p:nvPr/>
            </p:nvSpPr>
            <p:spPr>
              <a:xfrm>
                <a:off x="10584063" y="4511188"/>
                <a:ext cx="664963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8100" tIns="38100" rIns="38100" bIns="38100" anchor="ctr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r>
                  <a:rPr sz="1200" dirty="0">
                    <a:solidFill>
                      <a:schemeClr val="bg1"/>
                    </a:solidFill>
                  </a:rPr>
                  <a:t>Word</a:t>
                </a:r>
              </a:p>
            </p:txBody>
          </p:sp>
          <p:sp>
            <p:nvSpPr>
              <p:cNvPr id="34" name="Straight Arrow Connector 18"/>
              <p:cNvSpPr/>
              <p:nvPr/>
            </p:nvSpPr>
            <p:spPr>
              <a:xfrm flipV="1">
                <a:off x="9753601" y="4210970"/>
                <a:ext cx="10420" cy="361029"/>
              </a:xfrm>
              <a:prstGeom prst="line">
                <a:avLst/>
              </a:prstGeom>
              <a:ln w="38100">
                <a:solidFill>
                  <a:srgbClr val="FF1A1A"/>
                </a:solidFill>
                <a:tailEnd type="triangle"/>
              </a:ln>
            </p:spPr>
            <p:txBody>
              <a:bodyPr lIns="34289" tIns="34289" rIns="34289" bIns="34289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Straight Arrow Connector 18"/>
              <p:cNvSpPr/>
              <p:nvPr/>
            </p:nvSpPr>
            <p:spPr>
              <a:xfrm flipV="1">
                <a:off x="10896600" y="4211410"/>
                <a:ext cx="5939" cy="360589"/>
              </a:xfrm>
              <a:prstGeom prst="line">
                <a:avLst/>
              </a:prstGeom>
              <a:ln w="38100">
                <a:solidFill>
                  <a:srgbClr val="FF1A1A"/>
                </a:solidFill>
                <a:tailEnd type="triangle"/>
              </a:ln>
            </p:spPr>
            <p:txBody>
              <a:bodyPr lIns="34289" tIns="34289" rIns="34289" bIns="34289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Straight Arrow Connector 18"/>
              <p:cNvSpPr/>
              <p:nvPr/>
            </p:nvSpPr>
            <p:spPr>
              <a:xfrm flipV="1">
                <a:off x="10347566" y="4171950"/>
                <a:ext cx="1" cy="747339"/>
              </a:xfrm>
              <a:prstGeom prst="line">
                <a:avLst/>
              </a:prstGeom>
              <a:ln w="38100">
                <a:solidFill>
                  <a:srgbClr val="FF1A1A"/>
                </a:solidFill>
                <a:tailEnd type="triangle"/>
              </a:ln>
            </p:spPr>
            <p:txBody>
              <a:bodyPr lIns="34289" tIns="34289" rIns="34289" bIns="34289"/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 sz="180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9" name="pasted-image.tiff" descr="pasted-image.tiff"/>
            <p:cNvPicPr>
              <a:picLocks noChangeAspect="1"/>
            </p:cNvPicPr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>
              <a:off x="9414607" y="3581400"/>
              <a:ext cx="2133599" cy="133072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84396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68580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C000"/>
                </a:solidFill>
              </a:rPr>
              <a:t>SHIFTING CIPHER</a:t>
            </a:r>
            <a:endParaRPr lang="en-US" dirty="0">
              <a:solidFill>
                <a:srgbClr val="FFC000"/>
              </a:solidFill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9933"/>
                </a:solidFill>
              </a:rPr>
              <a:t>UNCLASSIFIED</a:t>
            </a:r>
            <a:endParaRPr lang="en-US" dirty="0">
              <a:solidFill>
                <a:srgbClr val="33993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rgbClr val="339933"/>
                </a:solidFill>
              </a:rPr>
              <a:t>UNCLASSIFIED</a:t>
            </a:r>
          </a:p>
        </p:txBody>
      </p:sp>
      <p:pic>
        <p:nvPicPr>
          <p:cNvPr id="37" name="Picture 36" descr="Macintosh HD:Users:drache2015:Desktop:Screen Shot 2018-05-14 at 9.19.27 AM.png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8944" y="1106565"/>
            <a:ext cx="3143250" cy="28700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15491" y="1468221"/>
            <a:ext cx="4388578" cy="2146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257175" indent="-257175" defTabSz="685800" fontAlgn="auto" hangingPunc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5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Align</a:t>
            </a:r>
            <a:r>
              <a:rPr lang="en-US" sz="15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 letter “</a:t>
            </a:r>
            <a:r>
              <a:rPr lang="en-US" sz="1500" b="1" i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A</a:t>
            </a:r>
            <a:r>
              <a:rPr lang="en-US" sz="15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” on the </a:t>
            </a:r>
            <a:r>
              <a:rPr lang="en-US" sz="15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WHITE circle</a:t>
            </a:r>
            <a:r>
              <a:rPr lang="en-US" sz="15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 with the </a:t>
            </a:r>
            <a:r>
              <a:rPr lang="en-US" sz="1500" b="1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SHIFT number</a:t>
            </a:r>
            <a:r>
              <a:rPr lang="en-US" sz="15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257175" indent="-257175" defTabSz="685800" fontAlgn="auto" hangingPunc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500" dirty="0">
                <a:solidFill>
                  <a:schemeClr val="bg1"/>
                </a:solidFill>
              </a:rPr>
              <a:t>Do </a:t>
            </a:r>
            <a:r>
              <a:rPr lang="en-US" sz="1500" b="1" dirty="0">
                <a:solidFill>
                  <a:schemeClr val="bg1"/>
                </a:solidFill>
              </a:rPr>
              <a:t>NOT rotate</a:t>
            </a:r>
            <a:r>
              <a:rPr lang="en-US" sz="1500" dirty="0">
                <a:solidFill>
                  <a:schemeClr val="bg1"/>
                </a:solidFill>
              </a:rPr>
              <a:t> the disks </a:t>
            </a:r>
            <a:r>
              <a:rPr lang="en-US" sz="1500" b="1" dirty="0">
                <a:solidFill>
                  <a:schemeClr val="bg1"/>
                </a:solidFill>
              </a:rPr>
              <a:t>after</a:t>
            </a:r>
            <a:r>
              <a:rPr lang="en-US" sz="1500" dirty="0">
                <a:solidFill>
                  <a:schemeClr val="bg1"/>
                </a:solidFill>
              </a:rPr>
              <a:t> such </a:t>
            </a:r>
            <a:r>
              <a:rPr lang="en-US" sz="1500" b="1" dirty="0">
                <a:solidFill>
                  <a:schemeClr val="bg1"/>
                </a:solidFill>
              </a:rPr>
              <a:t>alignment</a:t>
            </a:r>
            <a:r>
              <a:rPr lang="en-US" sz="1500" dirty="0">
                <a:solidFill>
                  <a:schemeClr val="bg1"/>
                </a:solidFill>
              </a:rPr>
              <a:t>.</a:t>
            </a:r>
          </a:p>
          <a:p>
            <a:pPr marL="257175" indent="-257175" defTabSz="685800" fontAlgn="auto" hangingPunc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500" dirty="0">
                <a:solidFill>
                  <a:schemeClr val="bg1"/>
                </a:solidFill>
              </a:rPr>
              <a:t>To </a:t>
            </a:r>
            <a:r>
              <a:rPr lang="en-US" sz="1500" b="1" dirty="0">
                <a:solidFill>
                  <a:schemeClr val="bg1"/>
                </a:solidFill>
              </a:rPr>
              <a:t>DECODE</a:t>
            </a:r>
            <a:r>
              <a:rPr lang="en-US" sz="1500" dirty="0">
                <a:solidFill>
                  <a:schemeClr val="bg1"/>
                </a:solidFill>
              </a:rPr>
              <a:t>, look for the </a:t>
            </a:r>
            <a:r>
              <a:rPr lang="en-US" sz="1500" b="1" dirty="0">
                <a:solidFill>
                  <a:schemeClr val="bg1"/>
                </a:solidFill>
              </a:rPr>
              <a:t>letter of the SECRET message</a:t>
            </a:r>
            <a:r>
              <a:rPr lang="en-US" sz="1500" dirty="0">
                <a:solidFill>
                  <a:schemeClr val="bg1"/>
                </a:solidFill>
              </a:rPr>
              <a:t> on the </a:t>
            </a:r>
            <a:r>
              <a:rPr lang="en-US" sz="1500" b="1" dirty="0">
                <a:solidFill>
                  <a:schemeClr val="bg1"/>
                </a:solidFill>
              </a:rPr>
              <a:t>BROWN</a:t>
            </a:r>
            <a:r>
              <a:rPr lang="en-US" sz="1500" dirty="0">
                <a:solidFill>
                  <a:schemeClr val="bg1"/>
                </a:solidFill>
              </a:rPr>
              <a:t> circle and the </a:t>
            </a:r>
            <a:r>
              <a:rPr lang="en-US" sz="1500" b="1" dirty="0">
                <a:solidFill>
                  <a:schemeClr val="bg1"/>
                </a:solidFill>
              </a:rPr>
              <a:t>REAL message letter</a:t>
            </a:r>
            <a:r>
              <a:rPr lang="en-US" sz="1500" dirty="0">
                <a:solidFill>
                  <a:schemeClr val="bg1"/>
                </a:solidFill>
              </a:rPr>
              <a:t> will be the one on the </a:t>
            </a:r>
            <a:r>
              <a:rPr lang="en-US" sz="1500" b="1" dirty="0">
                <a:solidFill>
                  <a:schemeClr val="bg1"/>
                </a:solidFill>
              </a:rPr>
              <a:t>WHITE</a:t>
            </a:r>
            <a:r>
              <a:rPr lang="en-US" sz="1500" dirty="0">
                <a:solidFill>
                  <a:schemeClr val="bg1"/>
                </a:solidFill>
              </a:rPr>
              <a:t> circle.</a:t>
            </a:r>
          </a:p>
          <a:p>
            <a:pPr marL="257175" indent="-257175" defTabSz="68580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500" b="1" u="sng" dirty="0">
                <a:solidFill>
                  <a:schemeClr val="bg1"/>
                </a:solidFill>
              </a:rPr>
              <a:t>NOTE:</a:t>
            </a:r>
            <a:r>
              <a:rPr lang="en-US" sz="1500" dirty="0">
                <a:solidFill>
                  <a:schemeClr val="bg1"/>
                </a:solidFill>
              </a:rPr>
              <a:t> The </a:t>
            </a:r>
            <a:r>
              <a:rPr lang="en-US" sz="1500" b="1" dirty="0">
                <a:solidFill>
                  <a:schemeClr val="bg1"/>
                </a:solidFill>
              </a:rPr>
              <a:t>SHIFT NUMBER</a:t>
            </a:r>
            <a:r>
              <a:rPr lang="en-US" sz="1500" dirty="0">
                <a:solidFill>
                  <a:schemeClr val="bg1"/>
                </a:solidFill>
              </a:rPr>
              <a:t> may be </a:t>
            </a:r>
            <a:r>
              <a:rPr lang="en-US" sz="1500" b="1" dirty="0">
                <a:solidFill>
                  <a:schemeClr val="bg1"/>
                </a:solidFill>
              </a:rPr>
              <a:t>DIFFERENT</a:t>
            </a:r>
            <a:r>
              <a:rPr lang="en-US" sz="1500" dirty="0">
                <a:solidFill>
                  <a:schemeClr val="bg1"/>
                </a:solidFill>
              </a:rPr>
              <a:t> for each </a:t>
            </a:r>
            <a:r>
              <a:rPr lang="en-US" sz="1500" b="1" dirty="0">
                <a:solidFill>
                  <a:schemeClr val="bg1"/>
                </a:solidFill>
              </a:rPr>
              <a:t>SECRET</a:t>
            </a:r>
            <a:r>
              <a:rPr lang="en-US" sz="1500" dirty="0">
                <a:solidFill>
                  <a:schemeClr val="bg1"/>
                </a:solidFill>
              </a:rPr>
              <a:t> message.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50" y="4389219"/>
            <a:ext cx="5368721" cy="19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DECODER / ENCODER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9933"/>
                </a:solidFill>
              </a:rPr>
              <a:t>UNCLASSIFIED</a:t>
            </a:r>
            <a:endParaRPr lang="en-US" dirty="0">
              <a:solidFill>
                <a:srgbClr val="33993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rgbClr val="339933"/>
                </a:solidFill>
              </a:rPr>
              <a:t>UNCLASSIFIED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9627" y="687958"/>
            <a:ext cx="625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FF00"/>
                </a:solidFill>
              </a:rPr>
              <a:t>To run the Python Script, open a Terminal window and type:</a:t>
            </a:r>
          </a:p>
          <a:p>
            <a:r>
              <a:rPr lang="en-US" sz="1800" dirty="0">
                <a:solidFill>
                  <a:srgbClr val="00FF00"/>
                </a:solidFill>
              </a:rPr>
              <a:t>	</a:t>
            </a:r>
            <a:r>
              <a:rPr lang="en-US" sz="1800" dirty="0" smtClean="0">
                <a:solidFill>
                  <a:srgbClr val="00FF00"/>
                </a:solidFill>
              </a:rPr>
              <a:t>python3 </a:t>
            </a:r>
            <a:r>
              <a:rPr lang="en-US" sz="1800" dirty="0" smtClean="0">
                <a:solidFill>
                  <a:srgbClr val="00FF00"/>
                </a:solidFill>
              </a:rPr>
              <a:t>decoder.py</a:t>
            </a:r>
            <a:endParaRPr lang="en-US" sz="1800" dirty="0" smtClean="0">
              <a:solidFill>
                <a:srgbClr val="00FF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4170" y="1480454"/>
            <a:ext cx="9059835" cy="5137924"/>
            <a:chOff x="84170" y="1480454"/>
            <a:chExt cx="9059835" cy="5137924"/>
          </a:xfrm>
        </p:grpSpPr>
        <p:grpSp>
          <p:nvGrpSpPr>
            <p:cNvPr id="8" name="Group 7"/>
            <p:cNvGrpSpPr/>
            <p:nvPr/>
          </p:nvGrpSpPr>
          <p:grpSpPr>
            <a:xfrm>
              <a:off x="227867" y="1789158"/>
              <a:ext cx="6787793" cy="2208078"/>
              <a:chOff x="689418" y="2825476"/>
              <a:chExt cx="6787793" cy="2208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418" y="2825476"/>
                <a:ext cx="6787793" cy="2208078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698137" y="3044607"/>
                <a:ext cx="772372" cy="17756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60618" y="3257448"/>
                <a:ext cx="653142" cy="2263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91097" y="3505644"/>
                <a:ext cx="622663" cy="4101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423959" y="3945430"/>
                <a:ext cx="1245321" cy="4101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399308" y="2902421"/>
                <a:ext cx="324710" cy="89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410885" y="3107069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2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06528" y="3451061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3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44681" y="390390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4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679475" y="3912615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5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01" y="4358338"/>
              <a:ext cx="6869695" cy="226004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6102028" y="2347282"/>
              <a:ext cx="304197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1 – Type the message you want to encode/decode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2 – Type the Shift number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3 – Select if you want to decode or encode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4 – Click on “Get Message!”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5 – Read the decoded/encoded message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27" y="1480454"/>
              <a:ext cx="18020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Decode Example: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170" y="4053839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Encode Example: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3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Contact </a:t>
            </a:r>
            <a:r>
              <a:rPr dirty="0"/>
              <a:t>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ctr"/>
            <a:r>
              <a:rPr sz="800" b="1" dirty="0" smtClean="0">
                <a:solidFill>
                  <a:srgbClr val="2D912D"/>
                </a:solidFill>
                <a:latin typeface="Arial"/>
              </a:rPr>
              <a:t>UNCLASSIFIED</a:t>
            </a:r>
            <a:endParaRPr sz="800" b="1" dirty="0">
              <a:solidFill>
                <a:srgbClr val="2D912D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069" y="4955193"/>
            <a:ext cx="6755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dirty="0"/>
              <a:t>Salvador </a:t>
            </a:r>
            <a:r>
              <a:rPr dirty="0" smtClean="0"/>
              <a:t>Melendez</a:t>
            </a:r>
            <a:endParaRPr dirty="0"/>
          </a:p>
          <a:p>
            <a:pPr algn="ctr">
              <a:defRPr sz="2000" b="0">
                <a:solidFill>
                  <a:srgbClr val="FFFFFF"/>
                </a:solidFill>
              </a:defRPr>
            </a:pPr>
            <a:r>
              <a:rPr lang="en-US" dirty="0" smtClean="0"/>
              <a:t>UNCLASSIFIED email: salvador.melendez3</a:t>
            </a:r>
            <a:r>
              <a:rPr dirty="0" smtClean="0"/>
              <a:t>.civ@</a:t>
            </a:r>
            <a:r>
              <a:rPr lang="en-US" dirty="0" smtClean="0"/>
              <a:t>army</a:t>
            </a:r>
            <a:r>
              <a:rPr dirty="0" smtClean="0"/>
              <a:t>.mil</a:t>
            </a:r>
          </a:p>
        </p:txBody>
      </p:sp>
      <p:pic>
        <p:nvPicPr>
          <p:cNvPr id="7198" name="Picture 30" descr="Questions clipart question g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60" y="861608"/>
            <a:ext cx="3580242" cy="39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CLASSIFIED//FOUO//DRAFT//PRE-DECISIONAL">
  <a:themeElements>
    <a:clrScheme name="US Army Color Palette">
      <a:dk1>
        <a:srgbClr val="000000"/>
      </a:dk1>
      <a:lt1>
        <a:srgbClr val="FFFFFF"/>
      </a:lt1>
      <a:dk2>
        <a:srgbClr val="FFDA3D"/>
      </a:dk2>
      <a:lt2>
        <a:srgbClr val="CCCCCC"/>
      </a:lt2>
      <a:accent1>
        <a:srgbClr val="333C33"/>
      </a:accent1>
      <a:accent2>
        <a:srgbClr val="717365"/>
      </a:accent2>
      <a:accent3>
        <a:srgbClr val="BFB8AB"/>
      </a:accent3>
      <a:accent4>
        <a:srgbClr val="B8B9B2"/>
      </a:accent4>
      <a:accent5>
        <a:srgbClr val="DBDCD8"/>
      </a:accent5>
      <a:accent6>
        <a:srgbClr val="333333"/>
      </a:accent6>
      <a:hlink>
        <a:srgbClr val="FFDA3D"/>
      </a:hlink>
      <a:folHlink>
        <a:srgbClr val="BFB8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Group xmlns="8acc76ce-4927-4c10-947a-54b615abcc3a">PowerPoint</Group>
    <Display_x0020_Name xmlns="8acc76ce-4927-4c10-947a-54b615abcc3a">CCDC Data &amp; Analysis Center – PowerPoint (Briefing) – Standard Format</Display_x0020_Name>
    <ImageCreateDate xmlns="http://schemas.microsoft.com/sharepoint/v3" xsi:nil="true"/>
    <Organization xmlns="2c061caa-ac96-4ed1-b74a-abb1169dd94c">AMSAA</Organization>
    <Description xmlns="http://schemas.microsoft.com/sharepoint/v3" xsi:nil="true"/>
    <Desktop xmlns="8acc76ce-4927-4c10-947a-54b615abcc3a">Both</Desktop>
    <DL_Link xmlns="8acc76ce-4927-4c10-947a-54b615abcc3a">
      <Url>https://rdecom.apgea.army.mil/_layouts/download.aspx?SourceUrl=https://rdecom.apgea.army.mil/BP/BrandItems/PowerPoint_Template_ANL.pptx</Url>
      <Description>DOWNLOAD</Description>
    </DL_Link>
    <FileType0 xmlns="8acc76ce-4927-4c10-947a-54b615abcc3a">pptx</FileType0>
    <SortOrder xmlns="8acc76ce-4927-4c10-947a-54b615abcc3a">04 – PowerPoint (Briefing) Templates</SortOrd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F177B2FE6EB01A4CB29C652E415E2656" ma:contentTypeVersion="11" ma:contentTypeDescription="Upload an image or a photograph." ma:contentTypeScope="" ma:versionID="ce1e25e9a4f35bc9dc0bfb2698383983">
  <xsd:schema xmlns:xsd="http://www.w3.org/2001/XMLSchema" xmlns:xs="http://www.w3.org/2001/XMLSchema" xmlns:p="http://schemas.microsoft.com/office/2006/metadata/properties" xmlns:ns1="http://schemas.microsoft.com/sharepoint/v3" xmlns:ns2="2c061caa-ac96-4ed1-b74a-abb1169dd94c" xmlns:ns3="8acc76ce-4927-4c10-947a-54b615abcc3a" targetNamespace="http://schemas.microsoft.com/office/2006/metadata/properties" ma:root="true" ma:fieldsID="831e777c913a2f21981a025c19c75816" ns1:_="" ns2:_="" ns3:_="">
    <xsd:import namespace="http://schemas.microsoft.com/sharepoint/v3"/>
    <xsd:import namespace="2c061caa-ac96-4ed1-b74a-abb1169dd94c"/>
    <xsd:import namespace="8acc76ce-4927-4c10-947a-54b615abcc3a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Organization" minOccurs="0"/>
                <xsd:element ref="ns2:SharedWithUsers" minOccurs="0"/>
                <xsd:element ref="ns3:Display_x0020_Name" minOccurs="0"/>
                <xsd:element ref="ns3:Desktop" minOccurs="0"/>
                <xsd:element ref="ns3:Group" minOccurs="0"/>
                <xsd:element ref="ns3:DL_Link" minOccurs="0"/>
                <xsd:element ref="ns3:FileType0" minOccurs="0"/>
                <xsd:element ref="ns3:Sor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61caa-ac96-4ed1-b74a-abb1169dd94c" elementFormDefault="qualified">
    <xsd:import namespace="http://schemas.microsoft.com/office/2006/documentManagement/types"/>
    <xsd:import namespace="http://schemas.microsoft.com/office/infopath/2007/PartnerControls"/>
    <xsd:element name="Organization" ma:index="26" nillable="true" ma:displayName="Organization" ma:default="HQ RDECOM" ma:format="Dropdown" ma:internalName="Organization">
      <xsd:simpleType>
        <xsd:restriction base="dms:Choice">
          <xsd:enumeration value="All"/>
          <xsd:enumeration value="HQ RDECOM"/>
          <xsd:enumeration value="AMRDEC"/>
          <xsd:enumeration value="AMSAA"/>
          <xsd:enumeration value="ARDEC"/>
          <xsd:enumeration value="ARL"/>
          <xsd:enumeration value="CERDEC"/>
          <xsd:enumeration value="ECBC"/>
          <xsd:enumeration value="NSRDEC"/>
          <xsd:enumeration value="TARDEC"/>
        </xsd:restriction>
      </xsd:simpleType>
    </xsd:element>
    <xsd:element name="SharedWithUsers" ma:index="2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c76ce-4927-4c10-947a-54b615abcc3a" elementFormDefault="qualified">
    <xsd:import namespace="http://schemas.microsoft.com/office/2006/documentManagement/types"/>
    <xsd:import namespace="http://schemas.microsoft.com/office/infopath/2007/PartnerControls"/>
    <xsd:element name="Display_x0020_Name" ma:index="28" nillable="true" ma:displayName="Display Name" ma:internalName="Display_x0020_Name">
      <xsd:simpleType>
        <xsd:restriction base="dms:Text">
          <xsd:maxLength value="255"/>
        </xsd:restriction>
      </xsd:simpleType>
    </xsd:element>
    <xsd:element name="Desktop" ma:index="29" nillable="true" ma:displayName="Tab" ma:format="Dropdown" ma:internalName="Desktop">
      <xsd:simpleType>
        <xsd:restriction base="dms:Choice">
          <xsd:enumeration value="Professional"/>
          <xsd:enumeration value="Both"/>
        </xsd:restriction>
      </xsd:simpleType>
    </xsd:element>
    <xsd:element name="Group" ma:index="30" nillable="true" ma:displayName="Group" ma:format="Dropdown" ma:internalName="Group">
      <xsd:simpleType>
        <xsd:restriction base="dms:Choice">
          <xsd:enumeration value="Army Logo"/>
          <xsd:enumeration value="Bi-Fold Brochure"/>
          <xsd:enumeration value="Bio"/>
          <xsd:enumeration value="Business Card"/>
          <xsd:enumeration value="Command Lineage"/>
          <xsd:enumeration value="Fact Sheet"/>
          <xsd:enumeration value="Large Poster"/>
          <xsd:enumeration value="Small Poster"/>
          <xsd:enumeration value="Specific Lineage"/>
          <xsd:enumeration value="PowerPoint"/>
          <xsd:enumeration value="Social Media"/>
          <xsd:enumeration value="Tri-Fold Brochure"/>
        </xsd:restriction>
      </xsd:simpleType>
    </xsd:element>
    <xsd:element name="DL_Link" ma:index="31" nillable="true" ma:displayName="Download" ma:format="Hyperlink" ma:internalName="DL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ileType0" ma:index="33" nillable="true" ma:displayName="FileType" ma:format="Dropdown" ma:internalName="FileType0">
      <xsd:simpleType>
        <xsd:restriction base="dms:Choice">
          <xsd:enumeration value="docx"/>
          <xsd:enumeration value="eps"/>
          <xsd:enumeration value="indd"/>
          <xsd:enumeration value="pdf"/>
          <xsd:enumeration value="png"/>
          <xsd:enumeration value="pptx"/>
        </xsd:restriction>
      </xsd:simpleType>
    </xsd:element>
    <xsd:element name="SortOrder" ma:index="34" nillable="true" ma:displayName="SortOrder" ma:default="01 – Army Logo" ma:format="Dropdown" ma:internalName="SortOrder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Social Media"/>
          <xsd:enumeration value="08 – VTC Signs"/>
          <xsd:enumeration value="09 – Poster Templates (Small – 11&quot;x17&quot;)"/>
          <xsd:enumeration value="10 – Poster Templates (Large – 24&quot;x36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3FA5FF-2111-4E01-9BF6-3626FF06C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EFD74-9FBC-4157-8802-AFD8EC757C9F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2c061caa-ac96-4ed1-b74a-abb1169dd94c"/>
    <ds:schemaRef ds:uri="http://schemas.microsoft.com/office/2006/documentManagement/types"/>
    <ds:schemaRef ds:uri="http://schemas.microsoft.com/office/infopath/2007/PartnerControls"/>
    <ds:schemaRef ds:uri="8acc76ce-4927-4c10-947a-54b615abcc3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F6CC25-1A46-41F7-AF60-A73DE9E88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c061caa-ac96-4ed1-b74a-abb1169dd94c"/>
    <ds:schemaRef ds:uri="8acc76ce-4927-4c10-947a-54b615abcc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239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Arial Bold</vt:lpstr>
      <vt:lpstr>Calibri</vt:lpstr>
      <vt:lpstr>Calibri Light</vt:lpstr>
      <vt:lpstr>1_UNCLASSIFIED//FOUO//DRAFT//PRE-DECISIONAL</vt:lpstr>
      <vt:lpstr>PowerPoint Presentation</vt:lpstr>
      <vt:lpstr>Encryption Fundamentals</vt:lpstr>
      <vt:lpstr>SHIFTING CIPHER</vt:lpstr>
      <vt:lpstr>DECODER / ENCODER</vt:lpstr>
      <vt:lpstr>Contact Information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Army</dc:title>
  <dc:subject>Active Army</dc:subject>
  <dc:creator>MWG</dc:creator>
  <cp:keywords/>
  <dc:description/>
  <cp:lastModifiedBy>xAdministrator</cp:lastModifiedBy>
  <cp:revision>213</cp:revision>
  <cp:lastPrinted>2018-04-12T16:00:29Z</cp:lastPrinted>
  <dcterms:created xsi:type="dcterms:W3CDTF">2016-09-22T11:21:33Z</dcterms:created>
  <dcterms:modified xsi:type="dcterms:W3CDTF">2021-10-11T02:36:54Z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0x01010200F177B2FE6EB01A4CB29C652E415E2656</vt:lpwstr>
  </property>
  <property fmtid="{D5CDD505-2E9C-101B-9397-08002B2CF9AE}" pid="4" name="WorkflowChangePath">
    <vt:lpwstr>fa62ed53-5d34-4242-83f6-2fedcb8fc24a,5;fa62ed53-5d34-4242-83f6-2fedcb8fc24a,7;fa62ed53-5d34-4242-83f6-2fedcb8fc24a,11;fa62ed53-5d34-4242-83f6-2fedcb8fc24a,13;fa62ed53-5d34-4242-83f6-2fedcb8fc24a,15;fa62ed53-5d34-4242-83f6-2fedcb8fc24a,2;fa62ed53-5d34-4242</vt:lpwstr>
  </property>
</Properties>
</file>