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80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DBDCD8"/>
    <a:srgbClr val="82786F"/>
    <a:srgbClr val="32362C"/>
    <a:srgbClr val="45473E"/>
    <a:srgbClr val="3B4324"/>
    <a:srgbClr val="D8D8D8"/>
    <a:srgbClr val="C9C9C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1" autoAdjust="0"/>
    <p:restoredTop sz="94687"/>
  </p:normalViewPr>
  <p:slideViewPr>
    <p:cSldViewPr snapToGrid="0">
      <p:cViewPr varScale="1">
        <p:scale>
          <a:sx n="110" d="100"/>
          <a:sy n="110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10/10/2021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10/10/2021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93124" y="2414117"/>
            <a:ext cx="875928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U.S. ARMY </a:t>
            </a:r>
            <a:r>
              <a:rPr lang="en-US" sz="2800" b="1" dirty="0" smtClean="0">
                <a:solidFill>
                  <a:schemeClr val="bg1"/>
                </a:solidFill>
              </a:rPr>
              <a:t>COMBAT</a:t>
            </a:r>
            <a:r>
              <a:rPr lang="en-US" sz="2800" b="1" baseline="0" dirty="0" smtClean="0">
                <a:solidFill>
                  <a:schemeClr val="bg1"/>
                </a:solidFill>
              </a:rPr>
              <a:t> CAPABILITIES DEVELOPMENT COMMAND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DATA</a:t>
            </a:r>
            <a:r>
              <a:rPr lang="en-US" sz="2000" b="1" baseline="0" dirty="0" smtClean="0">
                <a:solidFill>
                  <a:schemeClr val="bg1"/>
                </a:solidFill>
              </a:rPr>
              <a:t> &amp; </a:t>
            </a:r>
            <a:r>
              <a:rPr lang="en-US" sz="2000" b="1" dirty="0" smtClean="0">
                <a:solidFill>
                  <a:schemeClr val="bg1"/>
                </a:solidFill>
              </a:rPr>
              <a:t>ANALYSIS CENTER (DAC)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402483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4289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-4536"/>
            <a:ext cx="9144000" cy="6858000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7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-4536"/>
            <a:ext cx="9144000" cy="6858000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3" r:id="rId2"/>
    <p:sldLayoutId id="2147484225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Salvador Melendez, </a:t>
            </a:r>
            <a:r>
              <a:rPr dirty="0" smtClean="0"/>
              <a:t>Ph.D.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Computer Engineer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/>
              <a:t>DEVCOM DAC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dirty="0" smtClean="0"/>
              <a:t>29 Jun </a:t>
            </a:r>
            <a:r>
              <a:rPr dirty="0"/>
              <a:t>2020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2000" y="3967052"/>
            <a:ext cx="7740000" cy="450784"/>
          </a:xfrm>
        </p:spPr>
        <p:txBody>
          <a:bodyPr/>
          <a:lstStyle/>
          <a:p>
            <a:r>
              <a:rPr dirty="0" smtClean="0"/>
              <a:t>STEGANOGRAPHY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41185" y="4363297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342900" indent="-342900" algn="ctr" rtl="0" eaLnBrk="1" fontAlgn="base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Professional Development Event (PDE)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49" y="897796"/>
            <a:ext cx="8734102" cy="3560993"/>
          </a:xfrm>
        </p:spPr>
        <p:txBody>
          <a:bodyPr/>
          <a:lstStyle/>
          <a:p>
            <a:pPr marL="2286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will be prompted if you want to “Encode” or “Decode”.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Type “1” or “E” or “e” to Encode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Type “2” or “D” or “d” to Decode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marL="461963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Encoding, just type any message you want to hide and press “enter” at the end.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new image is created with a random number (remember it’s the column where the message is hidden)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69" y="1935596"/>
            <a:ext cx="4757824" cy="1456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33" y="4657958"/>
            <a:ext cx="7013458" cy="141798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865119" y="4961230"/>
            <a:ext cx="862150" cy="811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54866" y="5826034"/>
            <a:ext cx="783775" cy="338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49" y="1246142"/>
            <a:ext cx="8734102" cy="441674"/>
          </a:xfrm>
        </p:spPr>
        <p:txBody>
          <a:bodyPr/>
          <a:lstStyle/>
          <a:p>
            <a:pPr lvl="1"/>
            <a:r>
              <a:rPr lang="en-US" dirty="0" smtClean="0">
                <a:sym typeface="Wingdings" panose="05000000000000000000" pitchFamily="2" charset="2"/>
              </a:rPr>
              <a:t>When Decoding, just type the number between [ ] to select one of the available images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25" y="1810821"/>
            <a:ext cx="5562600" cy="22383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87846" y="2773809"/>
            <a:ext cx="330928" cy="294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0144" y="3317967"/>
            <a:ext cx="244713" cy="234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0938" y="3633467"/>
            <a:ext cx="4214833" cy="2927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22059" y="3688443"/>
            <a:ext cx="1039701" cy="9138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Contact </a:t>
            </a:r>
            <a:r>
              <a:rPr dirty="0"/>
              <a:t>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069" y="4955193"/>
            <a:ext cx="6755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dirty="0"/>
              <a:t>Salvador </a:t>
            </a:r>
            <a:r>
              <a:rPr dirty="0" smtClean="0"/>
              <a:t>Melendez</a:t>
            </a:r>
            <a:endParaRPr dirty="0"/>
          </a:p>
          <a:p>
            <a:pPr algn="ctr">
              <a:defRPr sz="2000" b="0">
                <a:solidFill>
                  <a:srgbClr val="FFFFFF"/>
                </a:solidFill>
              </a:defRPr>
            </a:pPr>
            <a:r>
              <a:rPr lang="en-US" dirty="0" smtClean="0"/>
              <a:t>UNCLASSIFIED email: salvador.melendez3</a:t>
            </a:r>
            <a:r>
              <a:rPr dirty="0" smtClean="0"/>
              <a:t>.civ@</a:t>
            </a:r>
            <a:r>
              <a:rPr lang="en-US" dirty="0" smtClean="0"/>
              <a:t>army</a:t>
            </a:r>
            <a:r>
              <a:rPr dirty="0" smtClean="0"/>
              <a:t>.mil</a:t>
            </a:r>
            <a:endParaRPr dirty="0" smtClean="0"/>
          </a:p>
        </p:txBody>
      </p:sp>
      <p:pic>
        <p:nvPicPr>
          <p:cNvPr id="7198" name="Picture 30" descr="Questions clipart question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60" y="861608"/>
            <a:ext cx="3580242" cy="39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088" y="1011010"/>
            <a:ext cx="8987246" cy="2195124"/>
          </a:xfrm>
        </p:spPr>
        <p:txBody>
          <a:bodyPr/>
          <a:lstStyle/>
          <a:p>
            <a:r>
              <a:rPr lang="en-US" dirty="0" smtClean="0"/>
              <a:t>What is Steganography?</a:t>
            </a:r>
            <a:endParaRPr dirty="0"/>
          </a:p>
          <a:p>
            <a:pPr lvl="1"/>
            <a:r>
              <a:rPr lang="en-US" dirty="0" smtClean="0"/>
              <a:t>A technique used to hide data within an ordinary file (e.g. image, sound, text, etc.) to keep information secret from a naked eye.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b="0" dirty="0" smtClean="0"/>
              <a:t>Steganography can be combined with Encryption to provide more security</a:t>
            </a:r>
            <a:endParaRPr b="0" dirty="0"/>
          </a:p>
          <a:p>
            <a:pPr marL="0" indent="0">
              <a:buNone/>
            </a:pPr>
            <a:endParaRPr b="0" dirty="0"/>
          </a:p>
          <a:p>
            <a:r>
              <a:rPr lang="en-US" b="0" dirty="0" smtClean="0"/>
              <a:t>This PDE uses Steganography on Images.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Each pixel in the image has colors defined in RGB (Red, Green, Blue) format  Color intensity ranges from 0 to 255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1030" name="Picture 6" descr="Steganography: Introduction, Examples and Tools | CommonLou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83" y="3226559"/>
            <a:ext cx="5126928" cy="333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54" y="1011010"/>
            <a:ext cx="8734102" cy="687161"/>
          </a:xfrm>
        </p:spPr>
        <p:txBody>
          <a:bodyPr/>
          <a:lstStyle/>
          <a:p>
            <a:r>
              <a:rPr lang="en-US" dirty="0" smtClean="0"/>
              <a:t>Technique: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Define an Alphabet to represent the characters in binary  9 bits: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74552"/>
              </p:ext>
            </p:extLst>
          </p:nvPr>
        </p:nvGraphicFramePr>
        <p:xfrm>
          <a:off x="1185410" y="1842136"/>
          <a:ext cx="1261699" cy="435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139"/>
                <a:gridCol w="670560"/>
              </a:tblGrid>
              <a:tr h="157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Character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Binary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Empty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000000111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000001110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000001111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000010010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000010011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000010100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000010101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000010110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000010111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000011001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000011010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57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000011011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10028"/>
              </p:ext>
            </p:extLst>
          </p:nvPr>
        </p:nvGraphicFramePr>
        <p:xfrm>
          <a:off x="2810396" y="1842136"/>
          <a:ext cx="1291347" cy="435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370"/>
                <a:gridCol w="687977"/>
              </a:tblGrid>
              <a:tr h="157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Character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Binary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000011100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000011110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000011111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000100111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000101111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000110110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57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000110111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80739"/>
              </p:ext>
            </p:extLst>
          </p:nvPr>
        </p:nvGraphicFramePr>
        <p:xfrm>
          <a:off x="4462190" y="1842135"/>
          <a:ext cx="1294174" cy="435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614"/>
                <a:gridCol w="670560"/>
              </a:tblGrid>
              <a:tr h="157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Character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Binary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000111111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~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`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!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@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#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$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^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001000111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&amp;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=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+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001001111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[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001010001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495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{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001010010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  <a:tr h="157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}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001010011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84618"/>
              </p:ext>
            </p:extLst>
          </p:nvPr>
        </p:nvGraphicFramePr>
        <p:xfrm>
          <a:off x="6157952" y="1842135"/>
          <a:ext cx="1261752" cy="249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609"/>
                <a:gridCol w="653143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Character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Binary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\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001010100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|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001010101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001010110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001010111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"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&lt;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&gt;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,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001011110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001011111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87886" y="519030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9 bits?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54" y="1011009"/>
            <a:ext cx="8734102" cy="1614204"/>
          </a:xfrm>
        </p:spPr>
        <p:txBody>
          <a:bodyPr/>
          <a:lstStyle/>
          <a:p>
            <a:r>
              <a:rPr lang="en-US" dirty="0" smtClean="0"/>
              <a:t>Technique: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We’ll be using 9 bits to make it multiple to the number of colors (3)  RGB.</a:t>
            </a:r>
          </a:p>
          <a:p>
            <a:pPr marL="2286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Each character will be hidden in 3 pixels.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Each pixel has a color in RGB.</a:t>
            </a:r>
            <a:endParaRPr lang="en-US" b="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7" y="3619960"/>
            <a:ext cx="8024945" cy="8674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5738" y="315829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54" y="1011009"/>
            <a:ext cx="8734102" cy="2881722"/>
          </a:xfrm>
        </p:spPr>
        <p:txBody>
          <a:bodyPr/>
          <a:lstStyle/>
          <a:p>
            <a:r>
              <a:rPr lang="en-US" dirty="0" smtClean="0"/>
              <a:t>Technique: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We’ll encode the bits by checking if they are Odd or Even: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Odd  1 / Even  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have 4 cases: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1) The Pixel Value is Even and the Bit is ‘0’  Keep the Pixel Value Even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2) The Pixel Value </a:t>
            </a:r>
            <a:r>
              <a:rPr lang="en-US" dirty="0">
                <a:sym typeface="Wingdings" panose="05000000000000000000" pitchFamily="2" charset="2"/>
              </a:rPr>
              <a:t>is Even and the Bit is </a:t>
            </a:r>
            <a:r>
              <a:rPr lang="en-US" dirty="0" smtClean="0">
                <a:sym typeface="Wingdings" panose="05000000000000000000" pitchFamily="2" charset="2"/>
              </a:rPr>
              <a:t>‘1’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Make </a:t>
            </a:r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smtClean="0">
                <a:sym typeface="Wingdings" panose="05000000000000000000" pitchFamily="2" charset="2"/>
              </a:rPr>
              <a:t>Pixel Value Even by adding 1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3) The Pixel Value </a:t>
            </a:r>
            <a:r>
              <a:rPr lang="en-US" dirty="0">
                <a:sym typeface="Wingdings" panose="05000000000000000000" pitchFamily="2" charset="2"/>
              </a:rPr>
              <a:t>is </a:t>
            </a:r>
            <a:r>
              <a:rPr lang="en-US" dirty="0" smtClean="0">
                <a:sym typeface="Wingdings" panose="05000000000000000000" pitchFamily="2" charset="2"/>
              </a:rPr>
              <a:t>Odd </a:t>
            </a:r>
            <a:r>
              <a:rPr lang="en-US" dirty="0">
                <a:sym typeface="Wingdings" panose="05000000000000000000" pitchFamily="2" charset="2"/>
              </a:rPr>
              <a:t>and the Bit is ‘</a:t>
            </a:r>
            <a:r>
              <a:rPr lang="en-US" dirty="0" smtClean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’  </a:t>
            </a:r>
            <a:r>
              <a:rPr lang="en-US" dirty="0" smtClean="0">
                <a:sym typeface="Wingdings" panose="05000000000000000000" pitchFamily="2" charset="2"/>
              </a:rPr>
              <a:t>Make </a:t>
            </a:r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smtClean="0">
                <a:sym typeface="Wingdings" panose="05000000000000000000" pitchFamily="2" charset="2"/>
              </a:rPr>
              <a:t>Pixel Value Odd by </a:t>
            </a:r>
            <a:r>
              <a:rPr lang="en-US" dirty="0" err="1" smtClean="0">
                <a:sym typeface="Wingdings" panose="05000000000000000000" pitchFamily="2" charset="2"/>
              </a:rPr>
              <a:t>substracting</a:t>
            </a:r>
            <a:r>
              <a:rPr lang="en-US" dirty="0" smtClean="0">
                <a:sym typeface="Wingdings" panose="05000000000000000000" pitchFamily="2" charset="2"/>
              </a:rPr>
              <a:t> 1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4) The </a:t>
            </a:r>
            <a:r>
              <a:rPr lang="en-US" dirty="0">
                <a:sym typeface="Wingdings" panose="05000000000000000000" pitchFamily="2" charset="2"/>
              </a:rPr>
              <a:t>Pixel </a:t>
            </a:r>
            <a:r>
              <a:rPr lang="en-US" dirty="0" smtClean="0">
                <a:sym typeface="Wingdings" panose="05000000000000000000" pitchFamily="2" charset="2"/>
              </a:rPr>
              <a:t>Value is Odd </a:t>
            </a:r>
            <a:r>
              <a:rPr lang="en-US" dirty="0">
                <a:sym typeface="Wingdings" panose="05000000000000000000" pitchFamily="2" charset="2"/>
              </a:rPr>
              <a:t>and the Bit is </a:t>
            </a:r>
            <a:r>
              <a:rPr lang="en-US" dirty="0" smtClean="0">
                <a:sym typeface="Wingdings" panose="05000000000000000000" pitchFamily="2" charset="2"/>
              </a:rPr>
              <a:t>‘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’ </a:t>
            </a:r>
            <a:r>
              <a:rPr lang="en-US" dirty="0">
                <a:sym typeface="Wingdings" panose="05000000000000000000" pitchFamily="2" charset="2"/>
              </a:rPr>
              <a:t> Keep the </a:t>
            </a:r>
            <a:r>
              <a:rPr lang="en-US" dirty="0" smtClean="0">
                <a:sym typeface="Wingdings" panose="05000000000000000000" pitchFamily="2" charset="2"/>
              </a:rPr>
              <a:t>Pixel Value Odd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66" y="4122690"/>
            <a:ext cx="3973890" cy="21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1" y="1661160"/>
            <a:ext cx="8278304" cy="28803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082" y="105726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931" y="4852181"/>
            <a:ext cx="2411619" cy="13190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6777" y="41563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124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7817" y="4152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148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7566" y="41476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236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7314" y="41433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122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5296" y="41433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158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0841" y="4130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69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84138" y="4125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90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6471" y="41215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80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3008" y="41171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149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58902"/>
          <a:stretch/>
        </p:blipFill>
        <p:spPr>
          <a:xfrm>
            <a:off x="969184" y="4720142"/>
            <a:ext cx="1283802" cy="1819996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766354" y="6217920"/>
            <a:ext cx="1584960" cy="19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54" y="1011009"/>
            <a:ext cx="8734102" cy="711367"/>
          </a:xfrm>
        </p:spPr>
        <p:txBody>
          <a:bodyPr/>
          <a:lstStyle/>
          <a:p>
            <a:r>
              <a:rPr lang="en-US" dirty="0" smtClean="0"/>
              <a:t>Technique: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decode the message, we reverse engineer it with the same method: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3" y="1943278"/>
            <a:ext cx="8029259" cy="2411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63" y="4890147"/>
            <a:ext cx="2827159" cy="14322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4250" y="3523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49361"/>
          <a:stretch/>
        </p:blipFill>
        <p:spPr>
          <a:xfrm>
            <a:off x="969184" y="4485010"/>
            <a:ext cx="1283802" cy="22425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07870" y="3527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8904" y="3523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5117" y="3527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0030" y="35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1070" y="3527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9525" y="3532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53150" y="3519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936" y="35146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6354" y="5982789"/>
            <a:ext cx="1584960" cy="191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19097" y="3967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h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0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12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54" y="1011008"/>
            <a:ext cx="8734102" cy="5546545"/>
          </a:xfrm>
        </p:spPr>
        <p:txBody>
          <a:bodyPr/>
          <a:lstStyle/>
          <a:p>
            <a:r>
              <a:rPr lang="en-US" dirty="0" smtClean="0"/>
              <a:t>Technique: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do we know WHERE is the END of the message?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We append the following sequence to the message  \n*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do we keep images/messages in our working folder?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9" y="2212568"/>
            <a:ext cx="6786563" cy="1640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332" y="18573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Example: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3246437" y="809261"/>
            <a:ext cx="609600" cy="38449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>
            <a:off x="6308726" y="1591900"/>
            <a:ext cx="609600" cy="227964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62332" y="297061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5532" y="2970614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 message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59543"/>
          <a:stretch/>
        </p:blipFill>
        <p:spPr>
          <a:xfrm>
            <a:off x="391918" y="4195165"/>
            <a:ext cx="5807521" cy="120374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1254032" y="5199017"/>
            <a:ext cx="644434" cy="56585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3965" y="57196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Original Image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9042" y="613425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Encoded Message #36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2505" y="613816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Encoded Message #108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760580" y="5345943"/>
            <a:ext cx="149426" cy="81898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822020" y="5250809"/>
            <a:ext cx="1359580" cy="8294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8904" y="4254774"/>
            <a:ext cx="2497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The number in the file name, tells you the COLUMN in which the message is hidden!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The message is hidden VERTICALLY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454" y="1011009"/>
            <a:ext cx="8734102" cy="3839666"/>
          </a:xfrm>
        </p:spPr>
        <p:txBody>
          <a:bodyPr/>
          <a:lstStyle/>
          <a:p>
            <a:r>
              <a:rPr lang="en-US" dirty="0" smtClean="0"/>
              <a:t>We’ll implement Steganography on images with a Python script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do we run it?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Go to the Steganography Folder and make sure you have a ‘.</a:t>
            </a:r>
            <a:r>
              <a:rPr lang="en-US" dirty="0" err="1" smtClean="0">
                <a:sym typeface="Wingdings" panose="05000000000000000000" pitchFamily="2" charset="2"/>
              </a:rPr>
              <a:t>png</a:t>
            </a:r>
            <a:r>
              <a:rPr lang="en-US" dirty="0" smtClean="0">
                <a:sym typeface="Wingdings" panose="05000000000000000000" pitchFamily="2" charset="2"/>
              </a:rPr>
              <a:t>’ image and the steganography.py script.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Run the scrip by typing  python3 steganography.py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2114262"/>
            <a:ext cx="7771432" cy="2057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80" y="4780597"/>
            <a:ext cx="55054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ce1e25e9a4f35bc9dc0bfb2698383983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831e777c913a2f21981a025c19c75816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Data &amp; Analysis Center – PowerPoint (Briefing) – Standard Format</Display_x0020_Name>
    <ImageCreateDate xmlns="http://schemas.microsoft.com/sharepoint/v3" xsi:nil="true"/>
    <Organization xmlns="2c061caa-ac96-4ed1-b74a-abb1169dd94c">AMSAA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https://rdecom.apgea.army.mil/_layouts/download.aspx?SourceUrl=https://rdecom.apgea.army.mil/BP/BrandItems/PowerPoint_Template_ANL.pptx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6CC25-1A46-41F7-AF60-A73DE9E88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8acc76ce-4927-4c10-947a-54b615abcc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768</Words>
  <Application>Microsoft Office PowerPoint</Application>
  <PresentationFormat>On-screen Show (4:3)</PresentationFormat>
  <Paragraphs>325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Arial Bold</vt:lpstr>
      <vt:lpstr>Calibri</vt:lpstr>
      <vt:lpstr>Wingdings</vt:lpstr>
      <vt:lpstr>1_UNCLASSIFIED//FOUO//DRAFT//PRE-DECISIONAL</vt:lpstr>
      <vt:lpstr>PowerPoint Presentation</vt:lpstr>
      <vt:lpstr>BacKGROUND</vt:lpstr>
      <vt:lpstr>APPROACH</vt:lpstr>
      <vt:lpstr>APPROACH</vt:lpstr>
      <vt:lpstr>APPROACH</vt:lpstr>
      <vt:lpstr>APPROACH</vt:lpstr>
      <vt:lpstr>APPROACH</vt:lpstr>
      <vt:lpstr>APPROACH</vt:lpstr>
      <vt:lpstr>IMPLEMENTATION</vt:lpstr>
      <vt:lpstr>IMPLEMENTATION</vt:lpstr>
      <vt:lpstr>IMPLEMENTATION</vt:lpstr>
      <vt:lpstr>Contact Information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Army</dc:title>
  <dc:subject>Active Army</dc:subject>
  <dc:creator>MWG</dc:creator>
  <cp:keywords/>
  <dc:description/>
  <cp:lastModifiedBy>xAdministrator</cp:lastModifiedBy>
  <cp:revision>208</cp:revision>
  <cp:lastPrinted>2018-04-12T16:00:29Z</cp:lastPrinted>
  <dcterms:created xsi:type="dcterms:W3CDTF">2016-09-22T11:21:33Z</dcterms:created>
  <dcterms:modified xsi:type="dcterms:W3CDTF">2021-10-11T01:39:39Z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fa62ed53-5d34-4242-83f6-2fedcb8fc24a,5;fa62ed53-5d34-4242-83f6-2fedcb8fc24a,7;fa62ed53-5d34-4242-83f6-2fedcb8fc24a,11;fa62ed53-5d34-4242-83f6-2fedcb8fc24a,13;fa62ed53-5d34-4242-83f6-2fedcb8fc24a,15;fa62ed53-5d34-4242-83f6-2fedcb8fc24a,2;fa62ed53-5d34-4242</vt:lpwstr>
  </property>
</Properties>
</file>