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</p:sldMasterIdLst>
  <p:notesMasterIdLst>
    <p:notesMasterId r:id="rId5"/>
  </p:notesMasterIdLst>
  <p:handoutMasterIdLst>
    <p:handoutMasterId r:id="rId6"/>
  </p:handoutMaster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12D"/>
    <a:srgbClr val="FFDA3D"/>
    <a:srgbClr val="FFCC00"/>
    <a:srgbClr val="898989"/>
    <a:srgbClr val="DBDCD8"/>
    <a:srgbClr val="82786F"/>
    <a:srgbClr val="32362C"/>
    <a:srgbClr val="45473E"/>
    <a:srgbClr val="3B4324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87"/>
  </p:normalViewPr>
  <p:slideViewPr>
    <p:cSldViewPr snapToGrid="0">
      <p:cViewPr varScale="1">
        <p:scale>
          <a:sx n="116" d="100"/>
          <a:sy n="116" d="100"/>
        </p:scale>
        <p:origin x="17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3/9/2022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3/9/2022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2751"/>
            <a:ext cx="9144793" cy="6852498"/>
          </a:xfrm>
          <a:prstGeom prst="rect">
            <a:avLst/>
          </a:prstGeom>
        </p:spPr>
      </p:pic>
      <p:sp>
        <p:nvSpPr>
          <p:cNvPr id="2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1439" y="4676465"/>
            <a:ext cx="896112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 algn="ctr"/>
            <a:r>
              <a:rPr lang="en-US" sz="2000" b="1" dirty="0" smtClean="0"/>
              <a:t>Emerging Results Brief (ERB)</a:t>
            </a:r>
            <a:endParaRPr lang="en-US" sz="2000" b="1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18530" y="6474872"/>
            <a:ext cx="1705342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01999" y="2498589"/>
            <a:ext cx="774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U.S. ARMY </a:t>
            </a:r>
            <a:r>
              <a:rPr lang="en-US" sz="2800" dirty="0" smtClean="0">
                <a:solidFill>
                  <a:schemeClr val="tx1"/>
                </a:solidFill>
              </a:rPr>
              <a:t>COMBAT</a:t>
            </a:r>
            <a:r>
              <a:rPr lang="en-US" sz="2800" baseline="0" dirty="0" smtClean="0">
                <a:solidFill>
                  <a:schemeClr val="tx1"/>
                </a:solidFill>
              </a:rPr>
              <a:t> CAPABILITIES DEVELOPMENT COMMAND</a:t>
            </a:r>
            <a:endParaRPr lang="en-US" sz="3200" baseline="0" dirty="0" smtClean="0">
              <a:solidFill>
                <a:schemeClr val="tx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ANALYSIS </a:t>
            </a:r>
            <a:r>
              <a:rPr lang="en-US" sz="2000" dirty="0" smtClean="0">
                <a:solidFill>
                  <a:schemeClr val="tx1"/>
                </a:solidFill>
              </a:rPr>
              <a:t>CENTER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14123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4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319157" y="5531979"/>
            <a:ext cx="2718707" cy="100806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/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424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7144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" y="6473952"/>
            <a:ext cx="170992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142232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4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" y="4672584"/>
            <a:ext cx="896112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0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 algn="ctr"/>
            <a:r>
              <a:rPr lang="en-US" sz="2000" b="1" dirty="0" smtClean="0"/>
              <a:t>Emerging Results Brief (ERB)</a:t>
            </a:r>
            <a:endParaRPr lang="en-US" sz="2000" b="1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01999" y="2498589"/>
            <a:ext cx="774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bg1"/>
                </a:solidFill>
              </a:rPr>
              <a:t>U.S. ARMY </a:t>
            </a:r>
            <a:r>
              <a:rPr lang="en-US" sz="2800" dirty="0" smtClean="0">
                <a:solidFill>
                  <a:schemeClr val="bg1"/>
                </a:solidFill>
              </a:rPr>
              <a:t>COMBAT</a:t>
            </a:r>
            <a:r>
              <a:rPr lang="en-US" sz="2800" baseline="0" dirty="0" smtClean="0">
                <a:solidFill>
                  <a:schemeClr val="bg1"/>
                </a:solidFill>
              </a:rPr>
              <a:t> CAPABILITIES DEVELOPMENT COMMAND</a:t>
            </a:r>
            <a:endParaRPr lang="en-US" sz="3200" baseline="0" dirty="0" smtClean="0">
              <a:solidFill>
                <a:schemeClr val="bg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ANALYSIS </a:t>
            </a:r>
            <a:r>
              <a:rPr lang="en-US" sz="2000" dirty="0" smtClean="0">
                <a:solidFill>
                  <a:schemeClr val="bg1"/>
                </a:solidFill>
              </a:rPr>
              <a:t>CENTER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319157" y="5532120"/>
            <a:ext cx="2718707" cy="100806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DISTRIBUTION STATEMENT GOES HERE</a:t>
            </a:r>
            <a:endParaRPr lang="en-US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1642891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7144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" y="6473952"/>
            <a:ext cx="170992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142232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4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" y="4672584"/>
            <a:ext cx="896112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0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 algn="ctr"/>
            <a:r>
              <a:rPr lang="en-US" sz="2000" b="1" dirty="0" smtClean="0"/>
              <a:t>Emerging Results Brief (ERB)</a:t>
            </a:r>
            <a:endParaRPr lang="en-US" sz="2000" b="1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01999" y="2498589"/>
            <a:ext cx="774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bg1"/>
                </a:solidFill>
              </a:rPr>
              <a:t>U.S. ARMY </a:t>
            </a:r>
            <a:r>
              <a:rPr lang="en-US" sz="2800" dirty="0" smtClean="0">
                <a:solidFill>
                  <a:schemeClr val="bg1"/>
                </a:solidFill>
              </a:rPr>
              <a:t>COMBAT</a:t>
            </a:r>
            <a:r>
              <a:rPr lang="en-US" sz="2800" baseline="0" dirty="0" smtClean="0">
                <a:solidFill>
                  <a:schemeClr val="bg1"/>
                </a:solidFill>
              </a:rPr>
              <a:t> CAPABILITIES DEVELOPMENT COMMAND</a:t>
            </a:r>
            <a:endParaRPr lang="en-US" sz="3200" baseline="0" dirty="0" smtClean="0">
              <a:solidFill>
                <a:schemeClr val="bg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ANALYSIS </a:t>
            </a:r>
            <a:r>
              <a:rPr lang="en-US" sz="2000" dirty="0" smtClean="0">
                <a:solidFill>
                  <a:schemeClr val="bg1"/>
                </a:solidFill>
              </a:rPr>
              <a:t>CENTER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319157" y="5532120"/>
            <a:ext cx="2718707" cy="100806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DISTRIBUTION STATEMENT GOES HERE</a:t>
            </a:r>
            <a:endParaRPr lang="en-US" sz="800" b="0" dirty="0" smtClean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721608" y="5529257"/>
            <a:ext cx="2597549" cy="71323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CUI STATEMENT</a:t>
            </a:r>
          </a:p>
        </p:txBody>
      </p:sp>
    </p:spTree>
    <p:extLst>
      <p:ext uri="{BB962C8B-B14F-4D97-AF65-F5344CB8AC3E}">
        <p14:creationId xmlns:p14="http://schemas.microsoft.com/office/powerpoint/2010/main" val="450694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9970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532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0307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21" name="Text Placeholder 2"/>
          <p:cNvSpPr>
            <a:spLocks noGrp="1"/>
          </p:cNvSpPr>
          <p:nvPr>
            <p:ph idx="1"/>
          </p:nvPr>
        </p:nvSpPr>
        <p:spPr bwMode="auto">
          <a:xfrm>
            <a:off x="442210" y="1228725"/>
            <a:ext cx="8094688" cy="532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22860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2pPr>
            <a:lvl3pPr marL="461963" indent="0">
              <a:spcBef>
                <a:spcPts val="0"/>
              </a:spcBef>
              <a:spcAft>
                <a:spcPts val="18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7376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8166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40145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265" y="1502230"/>
            <a:ext cx="7560126" cy="47026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0" y="1133856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622706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7589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275093" y="3620857"/>
            <a:ext cx="2485013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Elephant" panose="02020904090505020303" pitchFamily="18" charset="0"/>
              </a:rPr>
              <a:t>RECONNAISSANCE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4655457" y="2439757"/>
            <a:ext cx="1654918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INTRUSION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6772546" y="4590820"/>
            <a:ext cx="1804944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EXPLOITATION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4655457" y="4651146"/>
            <a:ext cx="1654918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LATERAL MOVEMENT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6772546" y="2431025"/>
            <a:ext cx="1804944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PRIVILEGE 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ESCALATION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5661931" y="3620857"/>
            <a:ext cx="2014515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PENETRATION PHASE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cxnSp>
        <p:nvCxnSpPr>
          <p:cNvPr id="20" name="Straight Arrow Connector 19"/>
          <p:cNvCxnSpPr>
            <a:stCxn id="10" idx="6"/>
            <a:endCxn id="19" idx="2"/>
          </p:cNvCxnSpPr>
          <p:nvPr userDrawn="1"/>
        </p:nvCxnSpPr>
        <p:spPr>
          <a:xfrm>
            <a:off x="3760106" y="3995507"/>
            <a:ext cx="1901825" cy="0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7"/>
            <a:endCxn id="18" idx="4"/>
          </p:cNvCxnSpPr>
          <p:nvPr userDrawn="1"/>
        </p:nvCxnSpPr>
        <p:spPr>
          <a:xfrm flipV="1">
            <a:off x="7381427" y="3180325"/>
            <a:ext cx="293591" cy="550264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  <a:endCxn id="11" idx="4"/>
          </p:cNvCxnSpPr>
          <p:nvPr userDrawn="1"/>
        </p:nvCxnSpPr>
        <p:spPr>
          <a:xfrm flipH="1" flipV="1">
            <a:off x="5482916" y="3189057"/>
            <a:ext cx="474034" cy="541532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17" idx="0"/>
          </p:cNvCxnSpPr>
          <p:nvPr userDrawn="1"/>
        </p:nvCxnSpPr>
        <p:spPr>
          <a:xfrm flipH="1">
            <a:off x="5482916" y="4260425"/>
            <a:ext cx="474034" cy="390721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16" idx="0"/>
          </p:cNvCxnSpPr>
          <p:nvPr userDrawn="1"/>
        </p:nvCxnSpPr>
        <p:spPr>
          <a:xfrm>
            <a:off x="7381427" y="4260425"/>
            <a:ext cx="293591" cy="330395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 userDrawn="1"/>
        </p:nvSpPr>
        <p:spPr>
          <a:xfrm>
            <a:off x="417848" y="5872835"/>
            <a:ext cx="7769136" cy="429958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u="sng" dirty="0">
                <a:solidFill>
                  <a:schemeClr val="bg1"/>
                </a:solidFill>
                <a:sym typeface="Wingdings" panose="05000000000000000000" pitchFamily="2" charset="2"/>
              </a:rPr>
              <a:t>   </a:t>
            </a:r>
            <a:r>
              <a:rPr lang="en-US" sz="1600" b="1" i="1" u="sng" dirty="0" smtClean="0">
                <a:solidFill>
                  <a:schemeClr val="bg1"/>
                </a:solidFill>
              </a:rPr>
              <a:t>COOPERATION AND COORDINATION </a:t>
            </a:r>
            <a:r>
              <a:rPr lang="en-US" sz="1600" b="1" i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   </a:t>
            </a:r>
            <a:endParaRPr lang="en-US" sz="1600" b="1" i="1" u="sng" dirty="0" smtClean="0">
              <a:solidFill>
                <a:schemeClr val="bg1"/>
              </a:solidFill>
            </a:endParaRPr>
          </a:p>
        </p:txBody>
      </p:sp>
      <p:sp>
        <p:nvSpPr>
          <p:cNvPr id="26" name="Folded Corner 25"/>
          <p:cNvSpPr/>
          <p:nvPr userDrawn="1"/>
        </p:nvSpPr>
        <p:spPr>
          <a:xfrm>
            <a:off x="2044524" y="4278681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SYSTEM CONDITIONS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FW, HBSS, OFF</a:t>
            </a:r>
          </a:p>
        </p:txBody>
      </p:sp>
      <p:sp>
        <p:nvSpPr>
          <p:cNvPr id="27" name="Folded Corner 26"/>
          <p:cNvSpPr/>
          <p:nvPr userDrawn="1"/>
        </p:nvSpPr>
        <p:spPr>
          <a:xfrm>
            <a:off x="1748168" y="2971123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PORT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PROTOCOLS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SERVICES</a:t>
            </a:r>
          </a:p>
        </p:txBody>
      </p:sp>
      <p:sp>
        <p:nvSpPr>
          <p:cNvPr id="28" name="Folded Corner 27"/>
          <p:cNvSpPr/>
          <p:nvPr userDrawn="1"/>
        </p:nvSpPr>
        <p:spPr>
          <a:xfrm>
            <a:off x="3107389" y="3082104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VULNERABILITY SCANS (CRED/UNCRED)</a:t>
            </a:r>
          </a:p>
        </p:txBody>
      </p:sp>
      <p:sp>
        <p:nvSpPr>
          <p:cNvPr id="29" name="Folded Corner 28"/>
          <p:cNvSpPr/>
          <p:nvPr userDrawn="1"/>
        </p:nvSpPr>
        <p:spPr>
          <a:xfrm>
            <a:off x="496451" y="3282525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PORT SECURITY</a:t>
            </a:r>
          </a:p>
        </p:txBody>
      </p:sp>
      <p:sp>
        <p:nvSpPr>
          <p:cNvPr id="31" name="Folded Corner 30"/>
          <p:cNvSpPr/>
          <p:nvPr userDrawn="1"/>
        </p:nvSpPr>
        <p:spPr>
          <a:xfrm>
            <a:off x="6135965" y="3141898"/>
            <a:ext cx="959246" cy="653188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SYSTEM CONDITIONS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FW, HBSS ENFORCE MODE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1099299" y="2897269"/>
            <a:ext cx="521132" cy="532309"/>
          </a:xfrm>
          <a:prstGeom prst="flowChartConnector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3863129" y="2844523"/>
            <a:ext cx="521132" cy="532309"/>
          </a:xfrm>
          <a:prstGeom prst="flowChartConnector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2363855" y="2717075"/>
            <a:ext cx="521132" cy="532309"/>
          </a:xfrm>
          <a:prstGeom prst="flowChartConnector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3239688" y="4051531"/>
            <a:ext cx="521132" cy="532309"/>
          </a:xfrm>
          <a:prstGeom prst="flowChartConnector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7458304" y="3705990"/>
            <a:ext cx="521132" cy="532309"/>
          </a:xfrm>
          <a:prstGeom prst="flowChartConnector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7226999" y="5555505"/>
            <a:ext cx="521132" cy="532309"/>
          </a:xfrm>
          <a:prstGeom prst="flowChartConnector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8080845" y="2170672"/>
            <a:ext cx="521132" cy="532309"/>
          </a:xfrm>
          <a:prstGeom prst="flowChartConnector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5716731" y="2145195"/>
            <a:ext cx="521132" cy="532309"/>
          </a:xfrm>
          <a:prstGeom prst="flowChartConnector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5938700" y="4518188"/>
            <a:ext cx="521132" cy="532309"/>
          </a:xfrm>
          <a:prstGeom prst="flowChartConnector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8188626" y="4419513"/>
            <a:ext cx="521132" cy="532309"/>
          </a:xfrm>
          <a:prstGeom prst="flowChartConnector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1200" y="1203404"/>
            <a:ext cx="2495139" cy="1303391"/>
            <a:chOff x="9353960" y="2503822"/>
            <a:chExt cx="2495139" cy="1303391"/>
          </a:xfrm>
        </p:grpSpPr>
        <p:pic>
          <p:nvPicPr>
            <p:cNvPr id="42" name="Picture 4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86" t="5014" r="2351" b="3846"/>
            <a:stretch/>
          </p:blipFill>
          <p:spPr>
            <a:xfrm flipV="1">
              <a:off x="9415812" y="2614070"/>
              <a:ext cx="258179" cy="261532"/>
            </a:xfrm>
            <a:prstGeom prst="flowChartConnector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10"/>
            <a:stretch/>
          </p:blipFill>
          <p:spPr>
            <a:xfrm>
              <a:off x="9415812" y="3031761"/>
              <a:ext cx="258179" cy="258185"/>
            </a:xfrm>
            <a:prstGeom prst="flowChartConnector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43" t="45030" r="31429" b="39597"/>
            <a:stretch/>
          </p:blipFill>
          <p:spPr>
            <a:xfrm rot="11012074" flipV="1">
              <a:off x="9415812" y="3445064"/>
              <a:ext cx="260519" cy="255360"/>
            </a:xfrm>
            <a:prstGeom prst="flowChartConnector">
              <a:avLst/>
            </a:prstGeom>
          </p:spPr>
        </p:pic>
        <p:sp>
          <p:nvSpPr>
            <p:cNvPr id="45" name="TextBox 44"/>
            <p:cNvSpPr txBox="1"/>
            <p:nvPr userDrawn="1"/>
          </p:nvSpPr>
          <p:spPr>
            <a:xfrm>
              <a:off x="9741877" y="2638595"/>
              <a:ext cx="210722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NOT COMPLETE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r>
                <a:rPr lang="en-US" sz="900" dirty="0" smtClean="0">
                  <a:solidFill>
                    <a:schemeClr val="bg1"/>
                  </a:solidFill>
                </a:rPr>
                <a:t>COMPLETE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 smtClean="0">
                <a:solidFill>
                  <a:schemeClr val="bg1"/>
                </a:solidFill>
              </a:endParaRPr>
            </a:p>
            <a:p>
              <a:r>
                <a:rPr lang="en-US" sz="900" dirty="0" smtClean="0">
                  <a:solidFill>
                    <a:schemeClr val="bg1"/>
                  </a:solidFill>
                </a:rPr>
                <a:t>PARTIAL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9353960" y="2503822"/>
              <a:ext cx="1586413" cy="130339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285750" y="1118505"/>
            <a:ext cx="8490857" cy="5282293"/>
          </a:xfrm>
          <a:prstGeom prst="rect">
            <a:avLst/>
          </a:prstGeom>
          <a:noFill/>
          <a:ln w="38100"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0" y="82230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429000" y="635442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65656"/>
            <a:chOff x="0" y="-4536"/>
            <a:chExt cx="9144000" cy="685800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77" name="Rounded Rectangle 76"/>
          <p:cNvSpPr/>
          <p:nvPr userDrawn="1"/>
        </p:nvSpPr>
        <p:spPr>
          <a:xfrm>
            <a:off x="490184" y="4748700"/>
            <a:ext cx="8101982" cy="487973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Cyber Resiliency Analysis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5349598" y="2752268"/>
            <a:ext cx="2097350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Red Team Logs</a:t>
            </a:r>
          </a:p>
          <a:p>
            <a:pPr algn="ctr"/>
            <a:endParaRPr lang="en-US" sz="1350" dirty="0"/>
          </a:p>
          <a:p>
            <a:r>
              <a:rPr lang="en-US" sz="1350" dirty="0" smtClean="0"/>
              <a:t>- Cobalt </a:t>
            </a:r>
            <a:r>
              <a:rPr lang="en-US" sz="1350" dirty="0"/>
              <a:t>Strike</a:t>
            </a:r>
          </a:p>
          <a:p>
            <a:r>
              <a:rPr lang="en-US" sz="1350" dirty="0" smtClean="0"/>
              <a:t>- TMUX</a:t>
            </a:r>
            <a:endParaRPr lang="en-US" sz="1350" dirty="0"/>
          </a:p>
          <a:p>
            <a:r>
              <a:rPr lang="en-US" sz="1350" dirty="0" smtClean="0"/>
              <a:t>- Screenshots</a:t>
            </a:r>
            <a:endParaRPr lang="en-US" sz="1350" dirty="0"/>
          </a:p>
          <a:p>
            <a:r>
              <a:rPr lang="en-US" sz="1350" dirty="0" smtClean="0"/>
              <a:t>- NETT </a:t>
            </a:r>
            <a:r>
              <a:rPr lang="en-US" sz="1350" dirty="0"/>
              <a:t>Logs</a:t>
            </a:r>
          </a:p>
        </p:txBody>
      </p:sp>
      <p:sp>
        <p:nvSpPr>
          <p:cNvPr id="79" name="Rounded Rectangle 78"/>
          <p:cNvSpPr/>
          <p:nvPr userDrawn="1"/>
        </p:nvSpPr>
        <p:spPr>
          <a:xfrm>
            <a:off x="3001356" y="2755699"/>
            <a:ext cx="2175127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System Admin</a:t>
            </a:r>
          </a:p>
          <a:p>
            <a:pPr algn="ctr"/>
            <a:endParaRPr lang="en-US" sz="1350" dirty="0"/>
          </a:p>
          <a:p>
            <a:r>
              <a:rPr lang="en-US" sz="1350" dirty="0" smtClean="0"/>
              <a:t>- Screenshots</a:t>
            </a:r>
            <a:endParaRPr lang="en-US" sz="1350" dirty="0"/>
          </a:p>
          <a:p>
            <a:r>
              <a:rPr lang="en-US" sz="1350" dirty="0" smtClean="0"/>
              <a:t>- Incident </a:t>
            </a:r>
            <a:r>
              <a:rPr lang="en-US" sz="1350" dirty="0"/>
              <a:t>Reports</a:t>
            </a:r>
          </a:p>
          <a:p>
            <a:r>
              <a:rPr lang="en-US" sz="1350" dirty="0" smtClean="0"/>
              <a:t>- Email </a:t>
            </a:r>
            <a:r>
              <a:rPr lang="en-US" sz="1350" dirty="0"/>
              <a:t>Alerts/Threads</a:t>
            </a:r>
          </a:p>
          <a:p>
            <a:r>
              <a:rPr lang="en-US" sz="1350" dirty="0" smtClean="0"/>
              <a:t>- Switch </a:t>
            </a:r>
            <a:r>
              <a:rPr lang="en-US" sz="1350" dirty="0"/>
              <a:t>Configs </a:t>
            </a:r>
          </a:p>
          <a:p>
            <a:endParaRPr lang="en-US" sz="1350" dirty="0"/>
          </a:p>
        </p:txBody>
      </p:sp>
      <p:sp>
        <p:nvSpPr>
          <p:cNvPr id="80" name="Rounded Rectangle 79"/>
          <p:cNvSpPr/>
          <p:nvPr userDrawn="1"/>
        </p:nvSpPr>
        <p:spPr>
          <a:xfrm>
            <a:off x="490184" y="2792307"/>
            <a:ext cx="2237232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/>
              <a:t>Network Defenders</a:t>
            </a:r>
          </a:p>
          <a:p>
            <a:pPr algn="ctr"/>
            <a:endParaRPr lang="en-US" sz="1800" dirty="0"/>
          </a:p>
          <a:p>
            <a:r>
              <a:rPr lang="en-US" sz="1350" dirty="0"/>
              <a:t>- Cyber Incident Reports</a:t>
            </a:r>
          </a:p>
          <a:p>
            <a:r>
              <a:rPr lang="en-US" sz="1350" dirty="0"/>
              <a:t>- </a:t>
            </a:r>
            <a:r>
              <a:rPr lang="en-US" sz="1350" dirty="0" smtClean="0"/>
              <a:t>System </a:t>
            </a:r>
            <a:r>
              <a:rPr lang="en-US" sz="1350" dirty="0"/>
              <a:t>Logs</a:t>
            </a:r>
          </a:p>
          <a:p>
            <a:r>
              <a:rPr lang="en-US" sz="1350" dirty="0"/>
              <a:t>- Splunk Alerts</a:t>
            </a:r>
          </a:p>
        </p:txBody>
      </p:sp>
      <p:sp>
        <p:nvSpPr>
          <p:cNvPr id="81" name="Rounded Rectangle 80"/>
          <p:cNvSpPr/>
          <p:nvPr userDrawn="1"/>
        </p:nvSpPr>
        <p:spPr>
          <a:xfrm>
            <a:off x="490184" y="2211444"/>
            <a:ext cx="8101982" cy="383921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/>
              <a:t>Cyber Resiliency </a:t>
            </a:r>
            <a:r>
              <a:rPr lang="en-US" sz="1350" dirty="0" smtClean="0"/>
              <a:t>DAC </a:t>
            </a:r>
            <a:r>
              <a:rPr lang="en-US" sz="1350" dirty="0"/>
              <a:t>SME’s Daily Logs</a:t>
            </a:r>
          </a:p>
        </p:txBody>
      </p:sp>
      <p:sp>
        <p:nvSpPr>
          <p:cNvPr id="82" name="Rounded Rectangle 81"/>
          <p:cNvSpPr/>
          <p:nvPr userDrawn="1"/>
        </p:nvSpPr>
        <p:spPr>
          <a:xfrm>
            <a:off x="7620063" y="2752268"/>
            <a:ext cx="972103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W</a:t>
            </a:r>
          </a:p>
          <a:p>
            <a:pPr algn="ctr"/>
            <a:r>
              <a:rPr lang="en-US" sz="1050" dirty="0"/>
              <a:t>H</a:t>
            </a:r>
          </a:p>
          <a:p>
            <a:pPr algn="ctr"/>
            <a:r>
              <a:rPr lang="en-US" sz="1050" dirty="0"/>
              <a:t>I</a:t>
            </a:r>
          </a:p>
          <a:p>
            <a:pPr algn="ctr"/>
            <a:r>
              <a:rPr lang="en-US" sz="1050" dirty="0"/>
              <a:t>T</a:t>
            </a:r>
          </a:p>
          <a:p>
            <a:pPr algn="ctr"/>
            <a:r>
              <a:rPr lang="en-US" sz="1050" dirty="0"/>
              <a:t>E</a:t>
            </a:r>
          </a:p>
          <a:p>
            <a:pPr algn="ctr"/>
            <a:r>
              <a:rPr lang="en-US" sz="1050" dirty="0"/>
              <a:t>C</a:t>
            </a:r>
          </a:p>
          <a:p>
            <a:pPr algn="ctr"/>
            <a:r>
              <a:rPr lang="en-US" sz="1050" dirty="0"/>
              <a:t>A</a:t>
            </a:r>
          </a:p>
          <a:p>
            <a:pPr algn="ctr"/>
            <a:r>
              <a:rPr lang="en-US" sz="1050" dirty="0"/>
              <a:t>R</a:t>
            </a:r>
          </a:p>
          <a:p>
            <a:pPr algn="ctr"/>
            <a:r>
              <a:rPr lang="en-US" sz="1050" dirty="0"/>
              <a:t>D</a:t>
            </a:r>
          </a:p>
          <a:p>
            <a:pPr algn="ctr"/>
            <a:r>
              <a:rPr lang="en-US" sz="1050" dirty="0"/>
              <a:t>S</a:t>
            </a:r>
          </a:p>
        </p:txBody>
      </p:sp>
      <p:sp>
        <p:nvSpPr>
          <p:cNvPr id="83" name="Isosceles Triangle 82"/>
          <p:cNvSpPr/>
          <p:nvPr userDrawn="1"/>
        </p:nvSpPr>
        <p:spPr>
          <a:xfrm rot="10800000">
            <a:off x="1269229" y="4508063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4" name="Isosceles Triangle 83"/>
          <p:cNvSpPr/>
          <p:nvPr userDrawn="1"/>
        </p:nvSpPr>
        <p:spPr>
          <a:xfrm rot="10800000">
            <a:off x="3887038" y="448919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5" name="Isosceles Triangle 84"/>
          <p:cNvSpPr/>
          <p:nvPr userDrawn="1"/>
        </p:nvSpPr>
        <p:spPr>
          <a:xfrm rot="10800000">
            <a:off x="6238515" y="448364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6" name="Isosceles Triangle 85"/>
          <p:cNvSpPr/>
          <p:nvPr userDrawn="1"/>
        </p:nvSpPr>
        <p:spPr>
          <a:xfrm rot="10800000">
            <a:off x="8091734" y="4443783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7" name="Isosceles Triangle 86"/>
          <p:cNvSpPr/>
          <p:nvPr userDrawn="1"/>
        </p:nvSpPr>
        <p:spPr>
          <a:xfrm rot="10800000">
            <a:off x="1269229" y="2530709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Isosceles Triangle 87"/>
          <p:cNvSpPr/>
          <p:nvPr userDrawn="1"/>
        </p:nvSpPr>
        <p:spPr>
          <a:xfrm rot="10800000">
            <a:off x="3887037" y="251240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9" name="Isosceles Triangle 88"/>
          <p:cNvSpPr/>
          <p:nvPr userDrawn="1"/>
        </p:nvSpPr>
        <p:spPr>
          <a:xfrm rot="10800000">
            <a:off x="6229468" y="2506877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0" name="Isosceles Triangle 89"/>
          <p:cNvSpPr/>
          <p:nvPr userDrawn="1"/>
        </p:nvSpPr>
        <p:spPr>
          <a:xfrm rot="10800000">
            <a:off x="8091735" y="2468408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 userDrawn="1"/>
        </p:nvSpPr>
        <p:spPr>
          <a:xfrm>
            <a:off x="285750" y="1934936"/>
            <a:ext cx="8490857" cy="3567793"/>
          </a:xfrm>
          <a:prstGeom prst="rect">
            <a:avLst/>
          </a:prstGeom>
          <a:noFill/>
          <a:ln w="38100"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64992" y="1631876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364992" y="5474542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9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2751"/>
            <a:ext cx="9144793" cy="6852498"/>
          </a:xfrm>
          <a:prstGeom prst="rect">
            <a:avLst/>
          </a:prstGeom>
        </p:spPr>
      </p:pic>
      <p:sp>
        <p:nvSpPr>
          <p:cNvPr id="2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" y="4672584"/>
            <a:ext cx="896112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 algn="ctr"/>
            <a:r>
              <a:rPr lang="en-US" sz="2000" b="1" dirty="0" smtClean="0"/>
              <a:t>Emerging Results Brief (ERB)</a:t>
            </a:r>
            <a:endParaRPr lang="en-US" sz="2000" b="1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3309134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18530" y="6474872"/>
            <a:ext cx="1705342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01999" y="2498589"/>
            <a:ext cx="774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U.S. ARMY </a:t>
            </a:r>
            <a:r>
              <a:rPr lang="en-US" sz="2800" dirty="0" smtClean="0">
                <a:solidFill>
                  <a:schemeClr val="tx1"/>
                </a:solidFill>
              </a:rPr>
              <a:t>COMBAT</a:t>
            </a:r>
            <a:r>
              <a:rPr lang="en-US" sz="2800" baseline="0" dirty="0" smtClean="0">
                <a:solidFill>
                  <a:schemeClr val="tx1"/>
                </a:solidFill>
              </a:rPr>
              <a:t> CAPABILITIES DEVELOPMENT COMMAND</a:t>
            </a:r>
            <a:endParaRPr lang="en-US" sz="3200" baseline="0" dirty="0" smtClean="0">
              <a:solidFill>
                <a:schemeClr val="tx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ANALYSIS </a:t>
            </a:r>
            <a:r>
              <a:rPr lang="en-US" sz="2000" dirty="0" smtClean="0">
                <a:solidFill>
                  <a:schemeClr val="tx1"/>
                </a:solidFill>
              </a:rPr>
              <a:t>CENTER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142232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4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319157" y="5531979"/>
            <a:ext cx="2718707" cy="100806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/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DISTRIBUTION STATEMENT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721608" y="5529257"/>
            <a:ext cx="2597549" cy="71323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baseline="0"/>
            </a:lvl1pPr>
            <a:lvl5pPr>
              <a:defRPr/>
            </a:lvl5pPr>
          </a:lstStyle>
          <a:p>
            <a:pPr marL="0" indent="0">
              <a:defRPr/>
            </a:pPr>
            <a:r>
              <a:rPr lang="en-US" sz="800" b="1" dirty="0" smtClean="0"/>
              <a:t>CUI STATEMENT</a:t>
            </a:r>
          </a:p>
        </p:txBody>
      </p:sp>
    </p:spTree>
    <p:extLst>
      <p:ext uri="{BB962C8B-B14F-4D97-AF65-F5344CB8AC3E}">
        <p14:creationId xmlns:p14="http://schemas.microsoft.com/office/powerpoint/2010/main" val="2535422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8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532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714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/>
          </p:nvPr>
        </p:nvSpPr>
        <p:spPr bwMode="auto">
          <a:xfrm>
            <a:off x="442210" y="1228725"/>
            <a:ext cx="8094688" cy="532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22860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2pPr>
            <a:lvl3pPr marL="461963" indent="0">
              <a:spcBef>
                <a:spcPts val="0"/>
              </a:spcBef>
              <a:spcAft>
                <a:spcPts val="18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2411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014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40145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265" y="1502230"/>
            <a:ext cx="7560126" cy="47026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428999" y="1133856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1" baseline="0"/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428999" y="622706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1" baseline="0"/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7549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1275093" y="3620857"/>
            <a:ext cx="2485013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Elephant" panose="02020904090505020303" pitchFamily="18" charset="0"/>
              </a:rPr>
              <a:t>RECONNAISSANCE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55457" y="2439757"/>
            <a:ext cx="1654918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INTRUSION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6772546" y="4590820"/>
            <a:ext cx="1804944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EXPLOITATION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4655457" y="4651146"/>
            <a:ext cx="1654918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LATERAL MOVEMENT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6772546" y="2431025"/>
            <a:ext cx="1804944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PRIVILEGE 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ESCALATION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5661931" y="3620857"/>
            <a:ext cx="2014515" cy="749300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PENETRATION PHASE</a:t>
            </a:r>
            <a:endParaRPr lang="en-US" sz="9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cxnSp>
        <p:nvCxnSpPr>
          <p:cNvPr id="13" name="Straight Arrow Connector 12"/>
          <p:cNvCxnSpPr>
            <a:stCxn id="5" idx="6"/>
            <a:endCxn id="12" idx="2"/>
          </p:cNvCxnSpPr>
          <p:nvPr userDrawn="1"/>
        </p:nvCxnSpPr>
        <p:spPr>
          <a:xfrm>
            <a:off x="3760106" y="3995507"/>
            <a:ext cx="1901825" cy="0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7"/>
            <a:endCxn id="11" idx="4"/>
          </p:cNvCxnSpPr>
          <p:nvPr userDrawn="1"/>
        </p:nvCxnSpPr>
        <p:spPr>
          <a:xfrm flipV="1">
            <a:off x="7381427" y="3180325"/>
            <a:ext cx="293591" cy="550264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1"/>
            <a:endCxn id="8" idx="4"/>
          </p:cNvCxnSpPr>
          <p:nvPr userDrawn="1"/>
        </p:nvCxnSpPr>
        <p:spPr>
          <a:xfrm flipH="1" flipV="1">
            <a:off x="5482916" y="3189057"/>
            <a:ext cx="474034" cy="541532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10" idx="0"/>
          </p:cNvCxnSpPr>
          <p:nvPr userDrawn="1"/>
        </p:nvCxnSpPr>
        <p:spPr>
          <a:xfrm flipH="1">
            <a:off x="5482916" y="4260425"/>
            <a:ext cx="474034" cy="390721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5"/>
            <a:endCxn id="9" idx="0"/>
          </p:cNvCxnSpPr>
          <p:nvPr userDrawn="1"/>
        </p:nvCxnSpPr>
        <p:spPr>
          <a:xfrm>
            <a:off x="7381427" y="4260425"/>
            <a:ext cx="293591" cy="330395"/>
          </a:xfrm>
          <a:prstGeom prst="straightConnector1">
            <a:avLst/>
          </a:prstGeom>
          <a:ln>
            <a:solidFill>
              <a:schemeClr val="bg2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417848" y="5872835"/>
            <a:ext cx="7769136" cy="429958"/>
          </a:xfrm>
          <a:prstGeom prst="ellipse">
            <a:avLst/>
          </a:prstGeom>
          <a:gradFill>
            <a:gsLst>
              <a:gs pos="0">
                <a:srgbClr val="207AC4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u="sng" dirty="0">
                <a:solidFill>
                  <a:schemeClr val="bg1"/>
                </a:solidFill>
                <a:sym typeface="Wingdings" panose="05000000000000000000" pitchFamily="2" charset="2"/>
              </a:rPr>
              <a:t>   </a:t>
            </a:r>
            <a:r>
              <a:rPr lang="en-US" sz="1600" b="1" i="1" u="sng" dirty="0" smtClean="0">
                <a:solidFill>
                  <a:schemeClr val="bg1"/>
                </a:solidFill>
              </a:rPr>
              <a:t>COOPERATION AND COORDINATION </a:t>
            </a:r>
            <a:r>
              <a:rPr lang="en-US" sz="1600" b="1" i="1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   </a:t>
            </a:r>
            <a:endParaRPr lang="en-US" sz="1600" b="1" i="1" u="sng" dirty="0" smtClean="0">
              <a:solidFill>
                <a:schemeClr val="bg1"/>
              </a:solidFill>
            </a:endParaRPr>
          </a:p>
        </p:txBody>
      </p:sp>
      <p:sp>
        <p:nvSpPr>
          <p:cNvPr id="19" name="Folded Corner 18"/>
          <p:cNvSpPr/>
          <p:nvPr userDrawn="1"/>
        </p:nvSpPr>
        <p:spPr>
          <a:xfrm>
            <a:off x="2044524" y="4278681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SYSTEM CONDITIONS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FW, HBSS, OFF</a:t>
            </a:r>
          </a:p>
        </p:txBody>
      </p:sp>
      <p:sp>
        <p:nvSpPr>
          <p:cNvPr id="20" name="Folded Corner 19"/>
          <p:cNvSpPr/>
          <p:nvPr userDrawn="1"/>
        </p:nvSpPr>
        <p:spPr>
          <a:xfrm>
            <a:off x="1748168" y="2971123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PORT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PROTOCOLS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SERVICES</a:t>
            </a:r>
          </a:p>
        </p:txBody>
      </p:sp>
      <p:sp>
        <p:nvSpPr>
          <p:cNvPr id="21" name="Folded Corner 20"/>
          <p:cNvSpPr/>
          <p:nvPr userDrawn="1"/>
        </p:nvSpPr>
        <p:spPr>
          <a:xfrm>
            <a:off x="3107389" y="3082104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VULNERABILITY SCANS (CRED/UNCRED)</a:t>
            </a:r>
          </a:p>
        </p:txBody>
      </p:sp>
      <p:sp>
        <p:nvSpPr>
          <p:cNvPr id="22" name="Folded Corner 21"/>
          <p:cNvSpPr/>
          <p:nvPr userDrawn="1"/>
        </p:nvSpPr>
        <p:spPr>
          <a:xfrm>
            <a:off x="496451" y="3282525"/>
            <a:ext cx="946150" cy="712982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PORT SECURITY</a:t>
            </a:r>
          </a:p>
        </p:txBody>
      </p:sp>
      <p:sp>
        <p:nvSpPr>
          <p:cNvPr id="23" name="Folded Corner 22"/>
          <p:cNvSpPr/>
          <p:nvPr userDrawn="1"/>
        </p:nvSpPr>
        <p:spPr>
          <a:xfrm>
            <a:off x="6135965" y="3141898"/>
            <a:ext cx="959246" cy="653188"/>
          </a:xfrm>
          <a:prstGeom prst="foldedCorner">
            <a:avLst/>
          </a:prstGeom>
          <a:gradFill>
            <a:gsLst>
              <a:gs pos="0">
                <a:schemeClr val="bg2"/>
              </a:gs>
              <a:gs pos="50000">
                <a:schemeClr val="tx1"/>
              </a:gs>
              <a:gs pos="100000">
                <a:schemeClr val="bg1"/>
              </a:gs>
            </a:gsLst>
            <a:lin ang="81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SYSTEM CONDITIONS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FW, HBSS ENFORCE MODE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1099299" y="2897269"/>
            <a:ext cx="521132" cy="532309"/>
          </a:xfrm>
          <a:prstGeom prst="flowChartConnector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3863129" y="2844523"/>
            <a:ext cx="521132" cy="532309"/>
          </a:xfrm>
          <a:prstGeom prst="flowChartConnector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2363855" y="2717075"/>
            <a:ext cx="521132" cy="532309"/>
          </a:xfrm>
          <a:prstGeom prst="flowChartConnector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3239688" y="4051531"/>
            <a:ext cx="521132" cy="532309"/>
          </a:xfrm>
          <a:prstGeom prst="flowChartConnector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7458304" y="3705990"/>
            <a:ext cx="521132" cy="532309"/>
          </a:xfrm>
          <a:prstGeom prst="flowChartConnector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7226999" y="5555505"/>
            <a:ext cx="521132" cy="532309"/>
          </a:xfrm>
          <a:prstGeom prst="flowChartConnector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8080845" y="2170672"/>
            <a:ext cx="521132" cy="532309"/>
          </a:xfrm>
          <a:prstGeom prst="flowChartConnector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5716731" y="2145195"/>
            <a:ext cx="521132" cy="532309"/>
          </a:xfrm>
          <a:prstGeom prst="flowChartConnector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5938700" y="4518188"/>
            <a:ext cx="521132" cy="532309"/>
          </a:xfrm>
          <a:prstGeom prst="flowChartConnector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0"/>
          <a:stretch/>
        </p:blipFill>
        <p:spPr>
          <a:xfrm>
            <a:off x="8188626" y="4419513"/>
            <a:ext cx="521132" cy="532309"/>
          </a:xfrm>
          <a:prstGeom prst="flowChartConnector">
            <a:avLst/>
          </a:prstGeom>
        </p:spPr>
      </p:pic>
      <p:grpSp>
        <p:nvGrpSpPr>
          <p:cNvPr id="34" name="Group 33"/>
          <p:cNvGrpSpPr/>
          <p:nvPr userDrawn="1"/>
        </p:nvGrpSpPr>
        <p:grpSpPr>
          <a:xfrm>
            <a:off x="441200" y="1203404"/>
            <a:ext cx="2495139" cy="1303391"/>
            <a:chOff x="9353960" y="2503822"/>
            <a:chExt cx="2495139" cy="1303391"/>
          </a:xfrm>
        </p:grpSpPr>
        <p:pic>
          <p:nvPicPr>
            <p:cNvPr id="35" name="Picture 34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86" t="5014" r="2351" b="3846"/>
            <a:stretch/>
          </p:blipFill>
          <p:spPr>
            <a:xfrm flipV="1">
              <a:off x="9415812" y="2614070"/>
              <a:ext cx="258179" cy="261532"/>
            </a:xfrm>
            <a:prstGeom prst="flowChartConnector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10"/>
            <a:stretch/>
          </p:blipFill>
          <p:spPr>
            <a:xfrm>
              <a:off x="9415812" y="3031761"/>
              <a:ext cx="258179" cy="258185"/>
            </a:xfrm>
            <a:prstGeom prst="flowChartConnector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43" t="45030" r="31429" b="39597"/>
            <a:stretch/>
          </p:blipFill>
          <p:spPr>
            <a:xfrm rot="11012074" flipV="1">
              <a:off x="9415812" y="3445064"/>
              <a:ext cx="260519" cy="255360"/>
            </a:xfrm>
            <a:prstGeom prst="flowChartConnector">
              <a:avLst/>
            </a:prstGeom>
          </p:spPr>
        </p:pic>
        <p:sp>
          <p:nvSpPr>
            <p:cNvPr id="38" name="TextBox 37"/>
            <p:cNvSpPr txBox="1"/>
            <p:nvPr userDrawn="1"/>
          </p:nvSpPr>
          <p:spPr>
            <a:xfrm>
              <a:off x="9741877" y="2638595"/>
              <a:ext cx="210722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NOT COMPLETE</a:t>
              </a:r>
            </a:p>
            <a:p>
              <a:endParaRPr lang="en-US" sz="900" dirty="0">
                <a:solidFill>
                  <a:schemeClr val="tx1"/>
                </a:solidFill>
              </a:endParaRPr>
            </a:p>
            <a:p>
              <a:endParaRPr lang="en-US" sz="900" dirty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COMPLETE</a:t>
              </a:r>
            </a:p>
            <a:p>
              <a:endParaRPr lang="en-US" sz="900" dirty="0">
                <a:solidFill>
                  <a:schemeClr val="tx1"/>
                </a:solidFill>
              </a:endParaRPr>
            </a:p>
            <a:p>
              <a:endParaRPr lang="en-US" sz="900" dirty="0" smtClean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PARTIAL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53960" y="2503822"/>
              <a:ext cx="1586413" cy="130339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85750" y="1118505"/>
            <a:ext cx="8490857" cy="5282293"/>
          </a:xfrm>
          <a:prstGeom prst="rect">
            <a:avLst/>
          </a:prstGeom>
          <a:noFill/>
          <a:ln w="38100"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0" y="82230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429000" y="6354424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131509" y="0"/>
            <a:ext cx="4880980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131509" y="6595781"/>
            <a:ext cx="4882896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90184" y="4748700"/>
            <a:ext cx="8101982" cy="487973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Cyber Resiliency Analysis</a:t>
            </a:r>
          </a:p>
        </p:txBody>
      </p:sp>
      <p:sp>
        <p:nvSpPr>
          <p:cNvPr id="41" name="Rounded Rectangle 40"/>
          <p:cNvSpPr/>
          <p:nvPr userDrawn="1"/>
        </p:nvSpPr>
        <p:spPr>
          <a:xfrm>
            <a:off x="5349598" y="2752268"/>
            <a:ext cx="2097350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Red Team Logs</a:t>
            </a:r>
          </a:p>
          <a:p>
            <a:pPr algn="ctr"/>
            <a:endParaRPr lang="en-US" sz="1350" dirty="0"/>
          </a:p>
          <a:p>
            <a:r>
              <a:rPr lang="en-US" sz="1350" dirty="0" smtClean="0"/>
              <a:t>- Cobalt </a:t>
            </a:r>
            <a:r>
              <a:rPr lang="en-US" sz="1350" dirty="0"/>
              <a:t>Strike</a:t>
            </a:r>
          </a:p>
          <a:p>
            <a:r>
              <a:rPr lang="en-US" sz="1350" dirty="0" smtClean="0"/>
              <a:t>- TMUX</a:t>
            </a:r>
            <a:endParaRPr lang="en-US" sz="1350" dirty="0"/>
          </a:p>
          <a:p>
            <a:r>
              <a:rPr lang="en-US" sz="1350" dirty="0" smtClean="0"/>
              <a:t>- Screenshots</a:t>
            </a:r>
            <a:endParaRPr lang="en-US" sz="1350" dirty="0"/>
          </a:p>
          <a:p>
            <a:r>
              <a:rPr lang="en-US" sz="1350" dirty="0" smtClean="0"/>
              <a:t>- NETT </a:t>
            </a:r>
            <a:r>
              <a:rPr lang="en-US" sz="1350" dirty="0"/>
              <a:t>Logs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3001356" y="2755699"/>
            <a:ext cx="2175127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System Admin</a:t>
            </a:r>
          </a:p>
          <a:p>
            <a:pPr algn="ctr"/>
            <a:endParaRPr lang="en-US" sz="1350" dirty="0"/>
          </a:p>
          <a:p>
            <a:r>
              <a:rPr lang="en-US" sz="1350" dirty="0" smtClean="0"/>
              <a:t>- Screenshots</a:t>
            </a:r>
            <a:endParaRPr lang="en-US" sz="1350" dirty="0"/>
          </a:p>
          <a:p>
            <a:r>
              <a:rPr lang="en-US" sz="1350" dirty="0" smtClean="0"/>
              <a:t>- Incident </a:t>
            </a:r>
            <a:r>
              <a:rPr lang="en-US" sz="1350" dirty="0"/>
              <a:t>Reports</a:t>
            </a:r>
          </a:p>
          <a:p>
            <a:r>
              <a:rPr lang="en-US" sz="1350" dirty="0" smtClean="0"/>
              <a:t>- Email </a:t>
            </a:r>
            <a:r>
              <a:rPr lang="en-US" sz="1350" dirty="0"/>
              <a:t>Alerts/Threads</a:t>
            </a:r>
          </a:p>
          <a:p>
            <a:r>
              <a:rPr lang="en-US" sz="1350" dirty="0" smtClean="0"/>
              <a:t>- Switch </a:t>
            </a:r>
            <a:r>
              <a:rPr lang="en-US" sz="1350" dirty="0"/>
              <a:t>Configs </a:t>
            </a:r>
          </a:p>
          <a:p>
            <a:endParaRPr lang="en-US" sz="1350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490184" y="2792307"/>
            <a:ext cx="2237232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/>
              <a:t>Network Defenders</a:t>
            </a:r>
          </a:p>
          <a:p>
            <a:pPr algn="ctr"/>
            <a:endParaRPr lang="en-US" sz="1800" dirty="0"/>
          </a:p>
          <a:p>
            <a:r>
              <a:rPr lang="en-US" sz="1350" dirty="0"/>
              <a:t>- Cyber Incident Reports</a:t>
            </a:r>
          </a:p>
          <a:p>
            <a:r>
              <a:rPr lang="en-US" sz="1350" dirty="0"/>
              <a:t>- </a:t>
            </a:r>
            <a:r>
              <a:rPr lang="en-US" sz="1350" dirty="0" smtClean="0"/>
              <a:t>System </a:t>
            </a:r>
            <a:r>
              <a:rPr lang="en-US" sz="1350" dirty="0"/>
              <a:t>Logs</a:t>
            </a:r>
          </a:p>
          <a:p>
            <a:r>
              <a:rPr lang="en-US" sz="1350" dirty="0"/>
              <a:t>- Splunk Alerts</a:t>
            </a:r>
          </a:p>
        </p:txBody>
      </p:sp>
      <p:sp>
        <p:nvSpPr>
          <p:cNvPr id="46" name="Rounded Rectangle 45"/>
          <p:cNvSpPr/>
          <p:nvPr userDrawn="1"/>
        </p:nvSpPr>
        <p:spPr>
          <a:xfrm>
            <a:off x="490184" y="2211444"/>
            <a:ext cx="8101982" cy="383921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/>
              <a:t>Cyber Resiliency </a:t>
            </a:r>
            <a:r>
              <a:rPr lang="en-US" sz="1350" dirty="0" smtClean="0"/>
              <a:t>DAC </a:t>
            </a:r>
            <a:r>
              <a:rPr lang="en-US" sz="1350" dirty="0"/>
              <a:t>SME’s Daily Logs</a:t>
            </a:r>
          </a:p>
        </p:txBody>
      </p:sp>
      <p:sp>
        <p:nvSpPr>
          <p:cNvPr id="47" name="Rounded Rectangle 46"/>
          <p:cNvSpPr/>
          <p:nvPr userDrawn="1"/>
        </p:nvSpPr>
        <p:spPr>
          <a:xfrm>
            <a:off x="7620063" y="2752268"/>
            <a:ext cx="972103" cy="1820008"/>
          </a:xfrm>
          <a:prstGeom prst="roundRect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W</a:t>
            </a:r>
          </a:p>
          <a:p>
            <a:pPr algn="ctr"/>
            <a:r>
              <a:rPr lang="en-US" sz="1050" dirty="0"/>
              <a:t>H</a:t>
            </a:r>
          </a:p>
          <a:p>
            <a:pPr algn="ctr"/>
            <a:r>
              <a:rPr lang="en-US" sz="1050" dirty="0"/>
              <a:t>I</a:t>
            </a:r>
          </a:p>
          <a:p>
            <a:pPr algn="ctr"/>
            <a:r>
              <a:rPr lang="en-US" sz="1050" dirty="0"/>
              <a:t>T</a:t>
            </a:r>
          </a:p>
          <a:p>
            <a:pPr algn="ctr"/>
            <a:r>
              <a:rPr lang="en-US" sz="1050" dirty="0"/>
              <a:t>E</a:t>
            </a:r>
          </a:p>
          <a:p>
            <a:pPr algn="ctr"/>
            <a:r>
              <a:rPr lang="en-US" sz="1050" dirty="0"/>
              <a:t>C</a:t>
            </a:r>
          </a:p>
          <a:p>
            <a:pPr algn="ctr"/>
            <a:r>
              <a:rPr lang="en-US" sz="1050" dirty="0"/>
              <a:t>A</a:t>
            </a:r>
          </a:p>
          <a:p>
            <a:pPr algn="ctr"/>
            <a:r>
              <a:rPr lang="en-US" sz="1050" dirty="0"/>
              <a:t>R</a:t>
            </a:r>
          </a:p>
          <a:p>
            <a:pPr algn="ctr"/>
            <a:r>
              <a:rPr lang="en-US" sz="1050" dirty="0"/>
              <a:t>D</a:t>
            </a:r>
          </a:p>
          <a:p>
            <a:pPr algn="ctr"/>
            <a:r>
              <a:rPr lang="en-US" sz="1050" dirty="0"/>
              <a:t>S</a:t>
            </a:r>
          </a:p>
        </p:txBody>
      </p:sp>
      <p:sp>
        <p:nvSpPr>
          <p:cNvPr id="48" name="Isosceles Triangle 47"/>
          <p:cNvSpPr/>
          <p:nvPr userDrawn="1"/>
        </p:nvSpPr>
        <p:spPr>
          <a:xfrm rot="10800000">
            <a:off x="1269229" y="4508063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Isosceles Triangle 48"/>
          <p:cNvSpPr/>
          <p:nvPr userDrawn="1"/>
        </p:nvSpPr>
        <p:spPr>
          <a:xfrm rot="10800000">
            <a:off x="3887038" y="448919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0" name="Isosceles Triangle 49"/>
          <p:cNvSpPr/>
          <p:nvPr userDrawn="1"/>
        </p:nvSpPr>
        <p:spPr>
          <a:xfrm rot="10800000">
            <a:off x="6238515" y="448364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Isosceles Triangle 50"/>
          <p:cNvSpPr/>
          <p:nvPr userDrawn="1"/>
        </p:nvSpPr>
        <p:spPr>
          <a:xfrm rot="10800000">
            <a:off x="8091734" y="4443783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2" name="Isosceles Triangle 51"/>
          <p:cNvSpPr/>
          <p:nvPr userDrawn="1"/>
        </p:nvSpPr>
        <p:spPr>
          <a:xfrm rot="10800000">
            <a:off x="1269229" y="2530709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3" name="Isosceles Triangle 52"/>
          <p:cNvSpPr/>
          <p:nvPr userDrawn="1"/>
        </p:nvSpPr>
        <p:spPr>
          <a:xfrm rot="10800000">
            <a:off x="3887037" y="2512405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4" name="Isosceles Triangle 53"/>
          <p:cNvSpPr/>
          <p:nvPr userDrawn="1"/>
        </p:nvSpPr>
        <p:spPr>
          <a:xfrm rot="10800000">
            <a:off x="6229468" y="2506877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5" name="Isosceles Triangle 54"/>
          <p:cNvSpPr/>
          <p:nvPr userDrawn="1"/>
        </p:nvSpPr>
        <p:spPr>
          <a:xfrm rot="10800000">
            <a:off x="8091735" y="2468408"/>
            <a:ext cx="339571" cy="326255"/>
          </a:xfrm>
          <a:prstGeom prst="triangle">
            <a:avLst/>
          </a:prstGeom>
          <a:ln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 userDrawn="1"/>
        </p:nvSpPr>
        <p:spPr>
          <a:xfrm>
            <a:off x="285750" y="1934936"/>
            <a:ext cx="8490857" cy="3567793"/>
          </a:xfrm>
          <a:prstGeom prst="rect">
            <a:avLst/>
          </a:prstGeom>
          <a:noFill/>
          <a:ln w="38100">
            <a:solidFill>
              <a:srgbClr val="FFD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63701" y="1636776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364992" y="5474542"/>
            <a:ext cx="2286000" cy="352426"/>
          </a:xfrm>
          <a:prstGeom prst="rect">
            <a:avLst/>
          </a:prstGeom>
        </p:spPr>
        <p:txBody>
          <a:bodyPr anchor="ctr"/>
          <a:lstStyle>
            <a:lvl1pPr algn="ctr">
              <a:defRPr sz="12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5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-397" y="2751"/>
            <a:ext cx="9144793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29" r:id="rId2"/>
    <p:sldLayoutId id="2147484189" r:id="rId3"/>
    <p:sldLayoutId id="2147484190" r:id="rId4"/>
    <p:sldLayoutId id="2147484219" r:id="rId5"/>
    <p:sldLayoutId id="2147484192" r:id="rId6"/>
    <p:sldLayoutId id="2147484218" r:id="rId7"/>
    <p:sldLayoutId id="2147484228" r:id="rId8"/>
    <p:sldLayoutId id="2147484231" r:id="rId9"/>
    <p:sldLayoutId id="2147484221" r:id="rId10"/>
    <p:sldLayoutId id="2147484230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32" r:id="rId18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Data &amp; Analysis Center – PowerPoint (Briefing) – Standard Format</Display_x0020_Name>
    <ImageCreateDate xmlns="http://schemas.microsoft.com/sharepoint/v3" xsi:nil="true"/>
    <Organization xmlns="2c061caa-ac96-4ed1-b74a-abb1169dd94c">AMSAA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https://rdecom.apgea.army.mil/_layouts/download.aspx?SourceUrl=https://rdecom.apgea.army.mil/BP/BrandItems/PowerPoint_Template_ANL.pptx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ce1e25e9a4f35bc9dc0bfb2698383983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831e777c913a2f21981a025c19c75816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24&quot;x36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FEFD74-9FBC-4157-8802-AFD8EC757C9F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2c061caa-ac96-4ed1-b74a-abb1169dd94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acc76ce-4927-4c10-947a-54b615abcc3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F6CC25-1A46-41F7-AF60-A73DE9E88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ＭＳ Ｐゴシック</vt:lpstr>
      <vt:lpstr>Arial</vt:lpstr>
      <vt:lpstr>Arial Bold</vt:lpstr>
      <vt:lpstr>Elephant</vt:lpstr>
      <vt:lpstr>Wingdings</vt:lpstr>
      <vt:lpstr>1_UNCLASSIFIED//FOUO//DRAFT//PRE-DECISIONAL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Army</dc:title>
  <dc:subject>Active Army</dc:subject>
  <dc:creator>MWG</dc:creator>
  <cp:keywords/>
  <dc:description/>
  <cp:lastModifiedBy>xAdministrator</cp:lastModifiedBy>
  <cp:revision>200</cp:revision>
  <cp:lastPrinted>2018-04-12T16:00:29Z</cp:lastPrinted>
  <dcterms:created xsi:type="dcterms:W3CDTF">2016-09-22T11:21:33Z</dcterms:created>
  <dcterms:modified xsi:type="dcterms:W3CDTF">2022-03-09T17:19:26Z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fa62ed53-5d34-4242-83f6-2fedcb8fc24a,5;fa62ed53-5d34-4242-83f6-2fedcb8fc24a,7;fa62ed53-5d34-4242-83f6-2fedcb8fc24a,11;fa62ed53-5d34-4242-83f6-2fedcb8fc24a,13;fa62ed53-5d34-4242-83f6-2fedcb8fc24a,15;fa62ed53-5d34-4242-83f6-2fedcb8fc24a,2;fa62ed53-5d34-4242</vt:lpwstr>
  </property>
</Properties>
</file>