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e801133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e801133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e8011338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e8011338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kaggle.com/datasets/sogun3/uspollu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2875625" y="1999800"/>
            <a:ext cx="41205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400"/>
              <a:t>Final Project</a:t>
            </a: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343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a:t>
            </a:r>
            <a:endParaRPr/>
          </a:p>
        </p:txBody>
      </p:sp>
      <p:sp>
        <p:nvSpPr>
          <p:cNvPr id="91" name="Google Shape;91;p14"/>
          <p:cNvSpPr txBox="1"/>
          <p:nvPr/>
        </p:nvSpPr>
        <p:spPr>
          <a:xfrm>
            <a:off x="2321100" y="1449325"/>
            <a:ext cx="3618000" cy="2361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900">
                <a:solidFill>
                  <a:srgbClr val="24292F"/>
                </a:solidFill>
                <a:highlight>
                  <a:srgbClr val="FFFFFF"/>
                </a:highlight>
              </a:rPr>
              <a:t>McKaye Peterson</a:t>
            </a:r>
            <a:endParaRPr sz="1900">
              <a:solidFill>
                <a:srgbClr val="24292F"/>
              </a:solidFill>
              <a:highlight>
                <a:srgbClr val="FFFFFF"/>
              </a:highlight>
            </a:endParaRPr>
          </a:p>
          <a:p>
            <a:pPr indent="0" lvl="0" marL="457200" rtl="0" algn="l">
              <a:lnSpc>
                <a:spcPct val="115000"/>
              </a:lnSpc>
              <a:spcBef>
                <a:spcPts val="1200"/>
              </a:spcBef>
              <a:spcAft>
                <a:spcPts val="0"/>
              </a:spcAft>
              <a:buNone/>
            </a:pPr>
            <a:r>
              <a:rPr lang="en" sz="1900">
                <a:solidFill>
                  <a:srgbClr val="24292F"/>
                </a:solidFill>
                <a:highlight>
                  <a:srgbClr val="FFFFFF"/>
                </a:highlight>
              </a:rPr>
              <a:t>Celia Carranza</a:t>
            </a:r>
            <a:endParaRPr sz="1900">
              <a:solidFill>
                <a:srgbClr val="24292F"/>
              </a:solidFill>
              <a:highlight>
                <a:srgbClr val="FFFFFF"/>
              </a:highlight>
            </a:endParaRPr>
          </a:p>
          <a:p>
            <a:pPr indent="0" lvl="0" marL="457200" rtl="0" algn="l">
              <a:lnSpc>
                <a:spcPct val="115000"/>
              </a:lnSpc>
              <a:spcBef>
                <a:spcPts val="1200"/>
              </a:spcBef>
              <a:spcAft>
                <a:spcPts val="0"/>
              </a:spcAft>
              <a:buNone/>
            </a:pPr>
            <a:r>
              <a:rPr lang="en" sz="1900">
                <a:solidFill>
                  <a:srgbClr val="24292F"/>
                </a:solidFill>
                <a:highlight>
                  <a:srgbClr val="FFFFFF"/>
                </a:highlight>
              </a:rPr>
              <a:t>Michael Rodriguez</a:t>
            </a:r>
            <a:endParaRPr sz="1900">
              <a:solidFill>
                <a:srgbClr val="24292F"/>
              </a:solidFill>
              <a:highlight>
                <a:srgbClr val="FFFFFF"/>
              </a:highlight>
            </a:endParaRPr>
          </a:p>
          <a:p>
            <a:pPr indent="0" lvl="0" marL="457200" rtl="0" algn="l">
              <a:lnSpc>
                <a:spcPct val="115000"/>
              </a:lnSpc>
              <a:spcBef>
                <a:spcPts val="1200"/>
              </a:spcBef>
              <a:spcAft>
                <a:spcPts val="0"/>
              </a:spcAft>
              <a:buNone/>
            </a:pPr>
            <a:r>
              <a:rPr lang="en" sz="1900">
                <a:solidFill>
                  <a:srgbClr val="24292F"/>
                </a:solidFill>
                <a:highlight>
                  <a:srgbClr val="FFFFFF"/>
                </a:highlight>
              </a:rPr>
              <a:t>Samantha Borresch</a:t>
            </a:r>
            <a:endParaRPr sz="1900">
              <a:solidFill>
                <a:srgbClr val="24292F"/>
              </a:solidFill>
              <a:highlight>
                <a:srgbClr val="FFFFFF"/>
              </a:highlight>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ctrTitle"/>
          </p:nvPr>
        </p:nvSpPr>
        <p:spPr>
          <a:xfrm>
            <a:off x="2767925" y="1840625"/>
            <a:ext cx="4239000" cy="11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400"/>
              <a:t>US Pollution</a:t>
            </a:r>
            <a:endParaRPr sz="5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selected this topic?</a:t>
            </a:r>
            <a:endParaRPr/>
          </a:p>
        </p:txBody>
      </p:sp>
      <p:sp>
        <p:nvSpPr>
          <p:cNvPr id="102" name="Google Shape;102;p16"/>
          <p:cNvSpPr txBox="1"/>
          <p:nvPr/>
        </p:nvSpPr>
        <p:spPr>
          <a:xfrm>
            <a:off x="1243275" y="1697800"/>
            <a:ext cx="70317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24292F"/>
                </a:solidFill>
                <a:highlight>
                  <a:srgbClr val="FFFFFF"/>
                </a:highlight>
              </a:rPr>
              <a:t>All members live in the greater Northern Utah area and we though that it would be interesting to dive into the selected topic and know how is the air quality and pollution in the US, as this is a common issue among locals since we experience a really bad air quality </a:t>
            </a:r>
            <a:r>
              <a:rPr lang="en" sz="2000">
                <a:solidFill>
                  <a:srgbClr val="24292F"/>
                </a:solidFill>
                <a:highlight>
                  <a:srgbClr val="FFFFFF"/>
                </a:highlight>
              </a:rPr>
              <a:t>throughout</a:t>
            </a:r>
            <a:r>
              <a:rPr lang="en" sz="2000">
                <a:solidFill>
                  <a:srgbClr val="24292F"/>
                </a:solidFill>
                <a:highlight>
                  <a:srgbClr val="FFFFFF"/>
                </a:highlight>
              </a:rPr>
              <a:t> the year. </a:t>
            </a:r>
            <a:endParaRPr sz="2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08" name="Google Shape;108;p17"/>
          <p:cNvSpPr txBox="1"/>
          <p:nvPr/>
        </p:nvSpPr>
        <p:spPr>
          <a:xfrm>
            <a:off x="1243275" y="1697800"/>
            <a:ext cx="7031700" cy="1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rgbClr val="24292F"/>
                </a:solidFill>
                <a:highlight>
                  <a:srgbClr val="FFFFFF"/>
                </a:highlight>
              </a:rPr>
              <a:t>For this project we are using CSV file scraped from the US EPA database with over 1.4 million data points that spans over 16-years of major air pollutant metrics.</a:t>
            </a:r>
            <a:endParaRPr sz="2000">
              <a:solidFill>
                <a:srgbClr val="24292F"/>
              </a:solidFill>
              <a:highlight>
                <a:srgbClr val="FFFFFF"/>
              </a:highlight>
            </a:endParaRPr>
          </a:p>
          <a:p>
            <a:pPr indent="-355600" lvl="0" marL="457200" rtl="0" algn="l">
              <a:lnSpc>
                <a:spcPct val="115000"/>
              </a:lnSpc>
              <a:spcBef>
                <a:spcPts val="1200"/>
              </a:spcBef>
              <a:spcAft>
                <a:spcPts val="0"/>
              </a:spcAft>
              <a:buClr>
                <a:srgbClr val="24292F"/>
              </a:buClr>
              <a:buSzPts val="2000"/>
              <a:buChar char="●"/>
            </a:pPr>
            <a:r>
              <a:rPr lang="en" sz="2000">
                <a:solidFill>
                  <a:schemeClr val="hlink"/>
                </a:solidFill>
                <a:highlight>
                  <a:srgbClr val="FFFFFF"/>
                </a:highlight>
                <a:uFill>
                  <a:noFill/>
                </a:uFill>
                <a:hlinkClick r:id="rId3"/>
              </a:rPr>
              <a:t>https://www.kaggle.com/datasets/sogun3/uspollution</a:t>
            </a:r>
            <a:endParaRPr sz="2800">
              <a:solidFill>
                <a:srgbClr val="24292F"/>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grpSp>
        <p:nvGrpSpPr>
          <p:cNvPr id="114" name="Google Shape;114;p18"/>
          <p:cNvGrpSpPr/>
          <p:nvPr/>
        </p:nvGrpSpPr>
        <p:grpSpPr>
          <a:xfrm>
            <a:off x="431925" y="1304875"/>
            <a:ext cx="2628925" cy="3416400"/>
            <a:chOff x="431925" y="1304875"/>
            <a:chExt cx="2628925" cy="3416400"/>
          </a:xfrm>
        </p:grpSpPr>
        <p:sp>
          <p:nvSpPr>
            <p:cNvPr id="115" name="Google Shape;115;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8"/>
          <p:cNvSpPr txBox="1"/>
          <p:nvPr>
            <p:ph idx="4294967295" type="body"/>
          </p:nvPr>
        </p:nvSpPr>
        <p:spPr>
          <a:xfrm>
            <a:off x="508325" y="1778000"/>
            <a:ext cx="2478600" cy="2867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solidFill>
                  <a:srgbClr val="24292F"/>
                </a:solidFill>
                <a:highlight>
                  <a:srgbClr val="FFFFFF"/>
                </a:highlight>
                <a:latin typeface="Arial"/>
                <a:ea typeface="Arial"/>
                <a:cs typeface="Arial"/>
                <a:sym typeface="Arial"/>
              </a:rPr>
              <a:t>What are the top 5 most overall polluted states based on </a:t>
            </a:r>
            <a:r>
              <a:rPr lang="en" sz="2000">
                <a:solidFill>
                  <a:srgbClr val="24292F"/>
                </a:solidFill>
                <a:highlight>
                  <a:srgbClr val="FFFFFF"/>
                </a:highlight>
                <a:latin typeface="Arial"/>
                <a:ea typeface="Arial"/>
                <a:cs typeface="Arial"/>
                <a:sym typeface="Arial"/>
              </a:rPr>
              <a:t>historical</a:t>
            </a:r>
            <a:r>
              <a:rPr lang="en" sz="2000">
                <a:solidFill>
                  <a:srgbClr val="24292F"/>
                </a:solidFill>
                <a:highlight>
                  <a:srgbClr val="FFFFFF"/>
                </a:highlight>
                <a:latin typeface="Arial"/>
                <a:ea typeface="Arial"/>
                <a:cs typeface="Arial"/>
                <a:sym typeface="Arial"/>
              </a:rPr>
              <a:t> data?</a:t>
            </a:r>
            <a:endParaRPr sz="2000">
              <a:solidFill>
                <a:srgbClr val="24292F"/>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600"/>
          </a:p>
        </p:txBody>
      </p:sp>
      <p:grpSp>
        <p:nvGrpSpPr>
          <p:cNvPr id="118" name="Google Shape;118;p18"/>
          <p:cNvGrpSpPr/>
          <p:nvPr/>
        </p:nvGrpSpPr>
        <p:grpSpPr>
          <a:xfrm>
            <a:off x="3320450" y="1304875"/>
            <a:ext cx="2632500" cy="3416400"/>
            <a:chOff x="3320450" y="1304875"/>
            <a:chExt cx="2632500" cy="3416400"/>
          </a:xfrm>
        </p:grpSpPr>
        <p:sp>
          <p:nvSpPr>
            <p:cNvPr id="119" name="Google Shape;119;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8"/>
          <p:cNvSpPr txBox="1"/>
          <p:nvPr>
            <p:ph idx="4294967295" type="body"/>
          </p:nvPr>
        </p:nvSpPr>
        <p:spPr>
          <a:xfrm>
            <a:off x="3396775" y="1778000"/>
            <a:ext cx="2478600" cy="2867100"/>
          </a:xfrm>
          <a:prstGeom prst="rect">
            <a:avLst/>
          </a:prstGeom>
        </p:spPr>
        <p:txBody>
          <a:bodyPr anchorCtr="0" anchor="t" bIns="91425" lIns="91425" spcFirstLastPara="1" rIns="91425" wrap="square" tIns="91425">
            <a:noAutofit/>
          </a:bodyPr>
          <a:lstStyle/>
          <a:p>
            <a:pPr indent="0" lvl="0" marL="457200" rtl="0" algn="l">
              <a:spcBef>
                <a:spcPts val="300"/>
              </a:spcBef>
              <a:spcAft>
                <a:spcPts val="0"/>
              </a:spcAft>
              <a:buNone/>
            </a:pPr>
            <a:r>
              <a:rPr lang="en" sz="2000">
                <a:solidFill>
                  <a:srgbClr val="24292F"/>
                </a:solidFill>
                <a:highlight>
                  <a:srgbClr val="FFFFFF"/>
                </a:highlight>
                <a:latin typeface="Arial"/>
                <a:ea typeface="Arial"/>
                <a:cs typeface="Arial"/>
                <a:sym typeface="Arial"/>
              </a:rPr>
              <a:t>What are the top 5 most polluted states for each four air pollutants based on </a:t>
            </a:r>
            <a:r>
              <a:rPr lang="en" sz="2000">
                <a:solidFill>
                  <a:srgbClr val="24292F"/>
                </a:solidFill>
                <a:highlight>
                  <a:srgbClr val="FFFFFF"/>
                </a:highlight>
                <a:latin typeface="Arial"/>
                <a:ea typeface="Arial"/>
                <a:cs typeface="Arial"/>
                <a:sym typeface="Arial"/>
              </a:rPr>
              <a:t>historical</a:t>
            </a:r>
            <a:r>
              <a:rPr lang="en" sz="2000">
                <a:solidFill>
                  <a:srgbClr val="24292F"/>
                </a:solidFill>
                <a:highlight>
                  <a:srgbClr val="FFFFFF"/>
                </a:highlight>
                <a:latin typeface="Arial"/>
                <a:ea typeface="Arial"/>
                <a:cs typeface="Arial"/>
                <a:sym typeface="Arial"/>
              </a:rPr>
              <a:t> data?</a:t>
            </a:r>
            <a:endParaRPr sz="2000">
              <a:solidFill>
                <a:srgbClr val="24292F"/>
              </a:solidFill>
              <a:highlight>
                <a:srgbClr val="FFFFFF"/>
              </a:highlight>
              <a:latin typeface="Arial"/>
              <a:ea typeface="Arial"/>
              <a:cs typeface="Arial"/>
              <a:sym typeface="Arial"/>
            </a:endParaRPr>
          </a:p>
          <a:p>
            <a:pPr indent="0" lvl="0" marL="457200" rtl="0" algn="l">
              <a:spcBef>
                <a:spcPts val="1200"/>
              </a:spcBef>
              <a:spcAft>
                <a:spcPts val="1600"/>
              </a:spcAft>
              <a:buNone/>
            </a:pPr>
            <a:r>
              <a:t/>
            </a:r>
            <a:endParaRPr sz="1600"/>
          </a:p>
        </p:txBody>
      </p:sp>
      <p:grpSp>
        <p:nvGrpSpPr>
          <p:cNvPr id="122" name="Google Shape;122;p18"/>
          <p:cNvGrpSpPr/>
          <p:nvPr/>
        </p:nvGrpSpPr>
        <p:grpSpPr>
          <a:xfrm>
            <a:off x="6212550" y="1304875"/>
            <a:ext cx="2632500" cy="3416400"/>
            <a:chOff x="6212550" y="1304875"/>
            <a:chExt cx="2632500" cy="3416400"/>
          </a:xfrm>
        </p:grpSpPr>
        <p:sp>
          <p:nvSpPr>
            <p:cNvPr id="123" name="Google Shape;123;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8"/>
          <p:cNvSpPr txBox="1"/>
          <p:nvPr>
            <p:ph idx="4294967295" type="body"/>
          </p:nvPr>
        </p:nvSpPr>
        <p:spPr>
          <a:xfrm>
            <a:off x="5952950" y="1778000"/>
            <a:ext cx="2811900" cy="2947200"/>
          </a:xfrm>
          <a:prstGeom prst="rect">
            <a:avLst/>
          </a:prstGeom>
        </p:spPr>
        <p:txBody>
          <a:bodyPr anchorCtr="0" anchor="t" bIns="91425" lIns="91425" spcFirstLastPara="1" rIns="91425" wrap="square" tIns="91425">
            <a:noAutofit/>
          </a:bodyPr>
          <a:lstStyle/>
          <a:p>
            <a:pPr indent="0" lvl="0" marL="457200" rtl="0" algn="l">
              <a:spcBef>
                <a:spcPts val="300"/>
              </a:spcBef>
              <a:spcAft>
                <a:spcPts val="0"/>
              </a:spcAft>
              <a:buNone/>
            </a:pPr>
            <a:r>
              <a:rPr lang="en" sz="2000">
                <a:solidFill>
                  <a:srgbClr val="24292F"/>
                </a:solidFill>
                <a:highlight>
                  <a:srgbClr val="FFFFFF"/>
                </a:highlight>
                <a:latin typeface="Arial"/>
                <a:ea typeface="Arial"/>
                <a:cs typeface="Arial"/>
                <a:sym typeface="Arial"/>
              </a:rPr>
              <a:t>Can we predict the next 10-years of pollution levels for the top 5 most polluted states based on </a:t>
            </a:r>
            <a:r>
              <a:rPr lang="en" sz="2000">
                <a:solidFill>
                  <a:srgbClr val="24292F"/>
                </a:solidFill>
                <a:highlight>
                  <a:srgbClr val="FFFFFF"/>
                </a:highlight>
                <a:latin typeface="Arial"/>
                <a:ea typeface="Arial"/>
                <a:cs typeface="Arial"/>
                <a:sym typeface="Arial"/>
              </a:rPr>
              <a:t>historical</a:t>
            </a:r>
            <a:r>
              <a:rPr lang="en" sz="2000">
                <a:solidFill>
                  <a:srgbClr val="24292F"/>
                </a:solidFill>
                <a:highlight>
                  <a:srgbClr val="FFFFFF"/>
                </a:highlight>
                <a:latin typeface="Arial"/>
                <a:ea typeface="Arial"/>
                <a:cs typeface="Arial"/>
                <a:sym typeface="Arial"/>
              </a:rPr>
              <a:t> data?</a:t>
            </a:r>
            <a:endParaRPr sz="2000">
              <a:solidFill>
                <a:srgbClr val="24292F"/>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31" name="Google Shape;131;p1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33" name="Google Shape;133;p19"/>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t/>
            </a:r>
            <a:endParaRPr sz="1600"/>
          </a:p>
        </p:txBody>
      </p:sp>
      <p:sp>
        <p:nvSpPr>
          <p:cNvPr id="134" name="Google Shape;134;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5" name="Google Shape;135;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36" name="Google Shape;136;p1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800"/>
              </a:spcAft>
              <a:buSzPts val="1600"/>
              <a:buChar char="●"/>
            </a:pPr>
            <a:r>
              <a:t/>
            </a:r>
            <a:endParaRPr sz="1600"/>
          </a:p>
        </p:txBody>
      </p:sp>
      <p:sp>
        <p:nvSpPr>
          <p:cNvPr id="137" name="Google Shape;137;p1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8" name="Google Shape;138;p1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39" name="Google Shape;139;p1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descr="Background pointer shape in timeline graphic" id="151" name="Google Shape;151;p21"/>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2" name="Google Shape;152;p21"/>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600">
              <a:solidFill>
                <a:schemeClr val="lt1"/>
              </a:solidFill>
            </a:endParaRPr>
          </a:p>
        </p:txBody>
      </p:sp>
      <p:grpSp>
        <p:nvGrpSpPr>
          <p:cNvPr id="153" name="Google Shape;153;p21"/>
          <p:cNvGrpSpPr/>
          <p:nvPr/>
        </p:nvGrpSpPr>
        <p:grpSpPr>
          <a:xfrm>
            <a:off x="969270" y="1610215"/>
            <a:ext cx="198900" cy="593656"/>
            <a:chOff x="777447" y="1610215"/>
            <a:chExt cx="198900" cy="593656"/>
          </a:xfrm>
        </p:grpSpPr>
        <p:cxnSp>
          <p:nvCxnSpPr>
            <p:cNvPr id="154" name="Google Shape;154;p21"/>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5" name="Google Shape;155;p21"/>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1"/>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descr="Background pointer shape in timeline graphic" id="157" name="Google Shape;157;p21"/>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8" name="Google Shape;158;p21"/>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600">
              <a:solidFill>
                <a:schemeClr val="lt1"/>
              </a:solidFill>
            </a:endParaRPr>
          </a:p>
        </p:txBody>
      </p:sp>
      <p:grpSp>
        <p:nvGrpSpPr>
          <p:cNvPr id="159" name="Google Shape;159;p21"/>
          <p:cNvGrpSpPr/>
          <p:nvPr/>
        </p:nvGrpSpPr>
        <p:grpSpPr>
          <a:xfrm>
            <a:off x="2684632" y="2938958"/>
            <a:ext cx="198900" cy="593656"/>
            <a:chOff x="2223534" y="2938958"/>
            <a:chExt cx="198900" cy="593656"/>
          </a:xfrm>
        </p:grpSpPr>
        <p:cxnSp>
          <p:nvCxnSpPr>
            <p:cNvPr id="160" name="Google Shape;160;p21"/>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1" name="Google Shape;161;p21"/>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1"/>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descr="Background pointer shape in timeline graphic" id="163" name="Google Shape;163;p21"/>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21"/>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600">
              <a:solidFill>
                <a:schemeClr val="lt1"/>
              </a:solidFill>
            </a:endParaRPr>
          </a:p>
        </p:txBody>
      </p:sp>
      <p:grpSp>
        <p:nvGrpSpPr>
          <p:cNvPr id="165" name="Google Shape;165;p21"/>
          <p:cNvGrpSpPr/>
          <p:nvPr/>
        </p:nvGrpSpPr>
        <p:grpSpPr>
          <a:xfrm>
            <a:off x="4319545" y="1610215"/>
            <a:ext cx="198900" cy="593656"/>
            <a:chOff x="3918084" y="1610215"/>
            <a:chExt cx="198900" cy="593656"/>
          </a:xfrm>
        </p:grpSpPr>
        <p:cxnSp>
          <p:nvCxnSpPr>
            <p:cNvPr id="166" name="Google Shape;166;p2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7" name="Google Shape;167;p2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1"/>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descr="Background pointer shape in timeline graphic" id="169" name="Google Shape;169;p21"/>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p21"/>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600">
              <a:solidFill>
                <a:schemeClr val="lt1"/>
              </a:solidFill>
            </a:endParaRPr>
          </a:p>
        </p:txBody>
      </p:sp>
      <p:grpSp>
        <p:nvGrpSpPr>
          <p:cNvPr id="171" name="Google Shape;171;p21"/>
          <p:cNvGrpSpPr/>
          <p:nvPr/>
        </p:nvGrpSpPr>
        <p:grpSpPr>
          <a:xfrm>
            <a:off x="5973070" y="2938958"/>
            <a:ext cx="198900" cy="593656"/>
            <a:chOff x="5958946" y="2938958"/>
            <a:chExt cx="198900" cy="593656"/>
          </a:xfrm>
        </p:grpSpPr>
        <p:cxnSp>
          <p:nvCxnSpPr>
            <p:cNvPr id="172" name="Google Shape;172;p21"/>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73" name="Google Shape;173;p21"/>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1"/>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descr="Background pointer shape in timeline graphic" id="175" name="Google Shape;175;p21"/>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21"/>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600">
              <a:solidFill>
                <a:schemeClr val="lt1"/>
              </a:solidFill>
            </a:endParaRPr>
          </a:p>
        </p:txBody>
      </p:sp>
      <p:grpSp>
        <p:nvGrpSpPr>
          <p:cNvPr id="177" name="Google Shape;177;p21"/>
          <p:cNvGrpSpPr/>
          <p:nvPr/>
        </p:nvGrpSpPr>
        <p:grpSpPr>
          <a:xfrm>
            <a:off x="7669807" y="1610215"/>
            <a:ext cx="198900" cy="593656"/>
            <a:chOff x="3918084" y="1610215"/>
            <a:chExt cx="198900" cy="593656"/>
          </a:xfrm>
        </p:grpSpPr>
        <p:cxnSp>
          <p:nvCxnSpPr>
            <p:cNvPr id="178" name="Google Shape;178;p2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9" name="Google Shape;179;p2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1"/>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