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96"/>
  </p:notesMasterIdLst>
  <p:sldIdLst>
    <p:sldId id="513" r:id="rId2"/>
    <p:sldId id="569" r:id="rId3"/>
    <p:sldId id="724" r:id="rId4"/>
    <p:sldId id="629" r:id="rId5"/>
    <p:sldId id="721" r:id="rId6"/>
    <p:sldId id="643" r:id="rId7"/>
    <p:sldId id="642" r:id="rId8"/>
    <p:sldId id="725" r:id="rId9"/>
    <p:sldId id="630" r:id="rId10"/>
    <p:sldId id="645" r:id="rId11"/>
    <p:sldId id="644" r:id="rId12"/>
    <p:sldId id="631" r:id="rId13"/>
    <p:sldId id="646" r:id="rId14"/>
    <p:sldId id="697" r:id="rId15"/>
    <p:sldId id="698" r:id="rId16"/>
    <p:sldId id="699" r:id="rId17"/>
    <p:sldId id="726" r:id="rId18"/>
    <p:sldId id="632" r:id="rId19"/>
    <p:sldId id="627" r:id="rId20"/>
    <p:sldId id="650" r:id="rId21"/>
    <p:sldId id="626" r:id="rId22"/>
    <p:sldId id="700" r:id="rId23"/>
    <p:sldId id="652" r:id="rId24"/>
    <p:sldId id="654" r:id="rId25"/>
    <p:sldId id="653" r:id="rId26"/>
    <p:sldId id="633" r:id="rId27"/>
    <p:sldId id="648" r:id="rId28"/>
    <p:sldId id="658" r:id="rId29"/>
    <p:sldId id="659" r:id="rId30"/>
    <p:sldId id="660" r:id="rId31"/>
    <p:sldId id="661" r:id="rId32"/>
    <p:sldId id="662" r:id="rId33"/>
    <p:sldId id="663" r:id="rId34"/>
    <p:sldId id="664" r:id="rId35"/>
    <p:sldId id="634" r:id="rId36"/>
    <p:sldId id="665" r:id="rId37"/>
    <p:sldId id="666" r:id="rId38"/>
    <p:sldId id="667" r:id="rId39"/>
    <p:sldId id="668" r:id="rId40"/>
    <p:sldId id="656" r:id="rId41"/>
    <p:sldId id="635" r:id="rId42"/>
    <p:sldId id="669" r:id="rId43"/>
    <p:sldId id="670" r:id="rId44"/>
    <p:sldId id="671" r:id="rId45"/>
    <p:sldId id="672" r:id="rId46"/>
    <p:sldId id="673" r:id="rId47"/>
    <p:sldId id="674" r:id="rId48"/>
    <p:sldId id="675" r:id="rId49"/>
    <p:sldId id="676" r:id="rId50"/>
    <p:sldId id="677" r:id="rId51"/>
    <p:sldId id="678" r:id="rId52"/>
    <p:sldId id="679" r:id="rId53"/>
    <p:sldId id="636" r:id="rId54"/>
    <p:sldId id="680" r:id="rId55"/>
    <p:sldId id="681" r:id="rId56"/>
    <p:sldId id="682" r:id="rId57"/>
    <p:sldId id="683" r:id="rId58"/>
    <p:sldId id="727" r:id="rId59"/>
    <p:sldId id="637" r:id="rId60"/>
    <p:sldId id="684" r:id="rId61"/>
    <p:sldId id="685" r:id="rId62"/>
    <p:sldId id="687" r:id="rId63"/>
    <p:sldId id="688" r:id="rId64"/>
    <p:sldId id="689" r:id="rId65"/>
    <p:sldId id="690" r:id="rId66"/>
    <p:sldId id="692" r:id="rId67"/>
    <p:sldId id="693" r:id="rId68"/>
    <p:sldId id="638" r:id="rId69"/>
    <p:sldId id="694" r:id="rId70"/>
    <p:sldId id="695" r:id="rId71"/>
    <p:sldId id="696" r:id="rId72"/>
    <p:sldId id="639" r:id="rId73"/>
    <p:sldId id="701" r:id="rId74"/>
    <p:sldId id="722" r:id="rId75"/>
    <p:sldId id="691" r:id="rId76"/>
    <p:sldId id="702" r:id="rId77"/>
    <p:sldId id="657" r:id="rId78"/>
    <p:sldId id="704" r:id="rId79"/>
    <p:sldId id="705" r:id="rId80"/>
    <p:sldId id="706" r:id="rId81"/>
    <p:sldId id="708" r:id="rId82"/>
    <p:sldId id="709" r:id="rId83"/>
    <p:sldId id="710" r:id="rId84"/>
    <p:sldId id="711" r:id="rId85"/>
    <p:sldId id="712" r:id="rId86"/>
    <p:sldId id="713" r:id="rId87"/>
    <p:sldId id="714" r:id="rId88"/>
    <p:sldId id="715" r:id="rId89"/>
    <p:sldId id="716" r:id="rId90"/>
    <p:sldId id="717" r:id="rId91"/>
    <p:sldId id="718" r:id="rId92"/>
    <p:sldId id="719" r:id="rId93"/>
    <p:sldId id="720" r:id="rId94"/>
    <p:sldId id="723" r:id="rId9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D4B3F6F4-C168-469E-B941-5430DACD52BE}">
          <p14:sldIdLst>
            <p14:sldId id="513"/>
            <p14:sldId id="569"/>
            <p14:sldId id="724"/>
            <p14:sldId id="629"/>
            <p14:sldId id="721"/>
            <p14:sldId id="643"/>
            <p14:sldId id="642"/>
            <p14:sldId id="725"/>
            <p14:sldId id="630"/>
            <p14:sldId id="645"/>
            <p14:sldId id="644"/>
            <p14:sldId id="631"/>
            <p14:sldId id="646"/>
            <p14:sldId id="697"/>
            <p14:sldId id="698"/>
            <p14:sldId id="699"/>
            <p14:sldId id="726"/>
            <p14:sldId id="632"/>
            <p14:sldId id="627"/>
            <p14:sldId id="650"/>
            <p14:sldId id="626"/>
            <p14:sldId id="700"/>
            <p14:sldId id="652"/>
            <p14:sldId id="654"/>
            <p14:sldId id="653"/>
            <p14:sldId id="633"/>
            <p14:sldId id="648"/>
            <p14:sldId id="658"/>
            <p14:sldId id="659"/>
            <p14:sldId id="660"/>
            <p14:sldId id="661"/>
            <p14:sldId id="662"/>
            <p14:sldId id="663"/>
            <p14:sldId id="664"/>
            <p14:sldId id="634"/>
            <p14:sldId id="665"/>
            <p14:sldId id="666"/>
            <p14:sldId id="667"/>
            <p14:sldId id="668"/>
            <p14:sldId id="656"/>
            <p14:sldId id="635"/>
            <p14:sldId id="669"/>
            <p14:sldId id="670"/>
            <p14:sldId id="671"/>
            <p14:sldId id="672"/>
            <p14:sldId id="673"/>
            <p14:sldId id="674"/>
            <p14:sldId id="675"/>
            <p14:sldId id="676"/>
            <p14:sldId id="677"/>
            <p14:sldId id="678"/>
            <p14:sldId id="679"/>
            <p14:sldId id="636"/>
            <p14:sldId id="680"/>
            <p14:sldId id="681"/>
            <p14:sldId id="682"/>
            <p14:sldId id="683"/>
            <p14:sldId id="727"/>
            <p14:sldId id="637"/>
            <p14:sldId id="684"/>
            <p14:sldId id="685"/>
            <p14:sldId id="687"/>
            <p14:sldId id="688"/>
            <p14:sldId id="689"/>
            <p14:sldId id="690"/>
            <p14:sldId id="692"/>
            <p14:sldId id="693"/>
            <p14:sldId id="638"/>
            <p14:sldId id="694"/>
            <p14:sldId id="695"/>
            <p14:sldId id="696"/>
            <p14:sldId id="639"/>
            <p14:sldId id="701"/>
            <p14:sldId id="722"/>
            <p14:sldId id="691"/>
            <p14:sldId id="702"/>
            <p14:sldId id="657"/>
            <p14:sldId id="704"/>
            <p14:sldId id="705"/>
            <p14:sldId id="706"/>
            <p14:sldId id="708"/>
            <p14:sldId id="709"/>
            <p14:sldId id="710"/>
            <p14:sldId id="711"/>
            <p14:sldId id="712"/>
            <p14:sldId id="713"/>
            <p14:sldId id="714"/>
            <p14:sldId id="715"/>
            <p14:sldId id="716"/>
            <p14:sldId id="717"/>
            <p14:sldId id="718"/>
            <p14:sldId id="719"/>
            <p14:sldId id="720"/>
            <p14:sldId id="723"/>
          </p14:sldIdLst>
        </p14:section>
      </p14:sectionLst>
    </p:ex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7" autoAdjust="0"/>
    <p:restoredTop sz="75245" autoAdjust="0"/>
  </p:normalViewPr>
  <p:slideViewPr>
    <p:cSldViewPr snapToGrid="0" showGuides="1">
      <p:cViewPr varScale="1">
        <p:scale>
          <a:sx n="117" d="100"/>
          <a:sy n="117" d="100"/>
        </p:scale>
        <p:origin x="684" y="80"/>
      </p:cViewPr>
      <p:guideLst>
        <p:guide orient="horz" pos="1620"/>
        <p:guide pos="336"/>
      </p:guideLst>
    </p:cSldViewPr>
  </p:slid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a:t>
            </a:fld>
            <a:endParaRPr lang="en-US"/>
          </a:p>
        </p:txBody>
      </p:sp>
    </p:spTree>
    <p:extLst>
      <p:ext uri="{BB962C8B-B14F-4D97-AF65-F5344CB8AC3E}">
        <p14:creationId xmlns:p14="http://schemas.microsoft.com/office/powerpoint/2010/main" val="3439756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Boolean operator for determining whether two values are equal is the double equal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 single equal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is used to assign a value to a variable. The variable can then be used in other commands to recall value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a:p>
        </p:txBody>
      </p:sp>
    </p:spTree>
    <p:extLst>
      <p:ext uri="{BB962C8B-B14F-4D97-AF65-F5344CB8AC3E}">
        <p14:creationId xmlns:p14="http://schemas.microsoft.com/office/powerpoint/2010/main" val="424903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Concatenation is the process of combining multiple strings into one string. For example, the concatenation of "</a:t>
            </a:r>
            <a:r>
              <a:rPr lang="en-US" sz="1200" b="1" i="0" kern="1200" dirty="0">
                <a:solidFill>
                  <a:schemeClr val="tx1"/>
                </a:solidFill>
                <a:effectLst/>
                <a:latin typeface="+mn-lt"/>
                <a:ea typeface="+mn-ea"/>
                <a:cs typeface="+mn-cs"/>
              </a:rPr>
              <a:t>foot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ball</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football</a:t>
            </a:r>
            <a:r>
              <a:rPr lang="en-US" sz="1200" b="0" i="0" kern="1200" dirty="0">
                <a:solidFill>
                  <a:schemeClr val="tx1"/>
                </a:solidFill>
                <a:effectLst/>
                <a:latin typeface="+mn-lt"/>
                <a:ea typeface="+mn-ea"/>
                <a:cs typeface="+mn-cs"/>
              </a:rPr>
              <a:t>". In the example, four variables are concatenated together in a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statement with the plus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Notice that the space variable was defined for use as white space between the words.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a:p>
        </p:txBody>
      </p:sp>
    </p:spTree>
    <p:extLst>
      <p:ext uri="{BB962C8B-B14F-4D97-AF65-F5344CB8AC3E}">
        <p14:creationId xmlns:p14="http://schemas.microsoft.com/office/powerpoint/2010/main" val="414641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a:p>
        </p:txBody>
      </p:sp>
    </p:spTree>
    <p:extLst>
      <p:ext uri="{BB962C8B-B14F-4D97-AF65-F5344CB8AC3E}">
        <p14:creationId xmlns:p14="http://schemas.microsoft.com/office/powerpoint/2010/main" val="330133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a:p>
        </p:txBody>
      </p:sp>
    </p:spTree>
    <p:extLst>
      <p:ext uri="{BB962C8B-B14F-4D97-AF65-F5344CB8AC3E}">
        <p14:creationId xmlns:p14="http://schemas.microsoft.com/office/powerpoint/2010/main" val="345006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the data type for the variable x is still an integer. To convert the data type, reassign the variable to the new data type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a:p>
        </p:txBody>
      </p:sp>
    </p:spTree>
    <p:extLst>
      <p:ext uri="{BB962C8B-B14F-4D97-AF65-F5344CB8AC3E}">
        <p14:creationId xmlns:p14="http://schemas.microsoft.com/office/powerpoint/2010/main" val="2670054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a:p>
        </p:txBody>
      </p:sp>
    </p:spTree>
    <p:extLst>
      <p:ext uri="{BB962C8B-B14F-4D97-AF65-F5344CB8AC3E}">
        <p14:creationId xmlns:p14="http://schemas.microsoft.com/office/powerpoint/2010/main" val="955782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a list variable is used to store multiple pieces of ordered information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a:p>
        </p:txBody>
      </p:sp>
    </p:spTree>
    <p:extLst>
      <p:ext uri="{BB962C8B-B14F-4D97-AF65-F5344CB8AC3E}">
        <p14:creationId xmlns:p14="http://schemas.microsoft.com/office/powerpoint/2010/main" val="9062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Also called an array in some programming environments, an item in a list can be referenced and manipulated using its index</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a:p>
        </p:txBody>
      </p:sp>
    </p:spTree>
    <p:extLst>
      <p:ext uri="{BB962C8B-B14F-4D97-AF65-F5344CB8AC3E}">
        <p14:creationId xmlns:p14="http://schemas.microsoft.com/office/powerpoint/2010/main" val="71345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Dictionaries are unordered lists of objects. Each object contains a key/value pair. In the example, a dictionary </a:t>
            </a:r>
            <a:r>
              <a:rPr lang="en-US" sz="1200" b="1" i="0" kern="1200" dirty="0" err="1">
                <a:solidFill>
                  <a:schemeClr val="tx1"/>
                </a:solidFill>
                <a:effectLst/>
                <a:latin typeface="+mn-lt"/>
                <a:ea typeface="+mn-ea"/>
                <a:cs typeface="+mn-cs"/>
              </a:rPr>
              <a:t>ipAddress</a:t>
            </a:r>
            <a:r>
              <a:rPr lang="en-US" sz="1200" b="0" i="0" kern="1200" dirty="0">
                <a:solidFill>
                  <a:schemeClr val="tx1"/>
                </a:solidFill>
                <a:effectLst/>
                <a:latin typeface="+mn-lt"/>
                <a:ea typeface="+mn-ea"/>
                <a:cs typeface="+mn-cs"/>
              </a:rPr>
              <a:t> is created with three key/value pairs to specify the IP address values for three key routers.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a:p>
        </p:txBody>
      </p:sp>
    </p:spTree>
    <p:extLst>
      <p:ext uri="{BB962C8B-B14F-4D97-AF65-F5344CB8AC3E}">
        <p14:creationId xmlns:p14="http://schemas.microsoft.com/office/powerpoint/2010/main" val="1646609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Unlike lists, objectives inside a dictionary cannot be referenced by their sequence number. Instead, you reference a dictionary object using its key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a:p>
        </p:txBody>
      </p:sp>
    </p:spTree>
    <p:extLst>
      <p:ext uri="{BB962C8B-B14F-4D97-AF65-F5344CB8AC3E}">
        <p14:creationId xmlns:p14="http://schemas.microsoft.com/office/powerpoint/2010/main" val="429123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start Python on Windows computer, open a command line window and type </a:t>
            </a:r>
            <a:r>
              <a:rPr lang="en-US" sz="1200" b="1" i="0" kern="1200" dirty="0">
                <a:solidFill>
                  <a:schemeClr val="tx1"/>
                </a:solidFill>
                <a:effectLst/>
                <a:latin typeface="+mn-lt"/>
                <a:ea typeface="+mn-ea"/>
                <a:cs typeface="+mn-cs"/>
              </a:rPr>
              <a:t>python</a:t>
            </a:r>
          </a:p>
          <a:p>
            <a:r>
              <a:rPr lang="en-US" sz="1200" b="0" i="0" kern="1200" dirty="0">
                <a:solidFill>
                  <a:schemeClr val="tx1"/>
                </a:solidFill>
                <a:effectLst/>
                <a:latin typeface="+mn-lt"/>
                <a:ea typeface="+mn-ea"/>
                <a:cs typeface="+mn-cs"/>
              </a:rPr>
              <a:t>To start Python on Mac or Linux, open a command line window and type </a:t>
            </a:r>
            <a:r>
              <a:rPr lang="en-US" sz="1200" b="1" i="0" kern="1200" dirty="0">
                <a:solidFill>
                  <a:schemeClr val="tx1"/>
                </a:solidFill>
                <a:effectLst/>
                <a:latin typeface="+mn-lt"/>
                <a:ea typeface="+mn-ea"/>
                <a:cs typeface="+mn-cs"/>
              </a:rPr>
              <a:t>python3</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a:p>
        </p:txBody>
      </p:sp>
    </p:spTree>
    <p:extLst>
      <p:ext uri="{BB962C8B-B14F-4D97-AF65-F5344CB8AC3E}">
        <p14:creationId xmlns:p14="http://schemas.microsoft.com/office/powerpoint/2010/main" val="3033805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Open the script </a:t>
            </a:r>
            <a:r>
              <a:rPr lang="en-US" sz="1200" b="1" i="0" kern="1200" dirty="0">
                <a:solidFill>
                  <a:schemeClr val="tx1"/>
                </a:solidFill>
                <a:effectLst/>
                <a:latin typeface="+mn-lt"/>
                <a:ea typeface="+mn-ea"/>
                <a:cs typeface="+mn-cs"/>
              </a:rPr>
              <a:t>02_list-dicts.py</a:t>
            </a:r>
            <a:r>
              <a:rPr lang="en-US" sz="1200" b="0" i="0" kern="1200" dirty="0">
                <a:solidFill>
                  <a:schemeClr val="tx1"/>
                </a:solidFill>
                <a:effectLst/>
                <a:latin typeface="+mn-lt"/>
                <a:ea typeface="+mn-ea"/>
                <a:cs typeface="+mn-cs"/>
              </a:rPr>
              <a:t>. This script creates a list of the BRICS countries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razil,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ussia, </a:t>
            </a:r>
            <a:r>
              <a:rPr lang="en-US" sz="1200" b="1" i="0" kern="1200" dirty="0">
                <a:solidFill>
                  <a:schemeClr val="tx1"/>
                </a:solidFill>
                <a:effectLst/>
                <a:latin typeface="+mn-lt"/>
                <a:ea typeface="+mn-ea"/>
                <a:cs typeface="+mn-cs"/>
              </a:rPr>
              <a:t>I</a:t>
            </a:r>
            <a:r>
              <a:rPr lang="en-US" sz="1200" b="0" i="0" kern="1200" dirty="0">
                <a:solidFill>
                  <a:schemeClr val="tx1"/>
                </a:solidFill>
                <a:effectLst/>
                <a:latin typeface="+mn-lt"/>
                <a:ea typeface="+mn-ea"/>
                <a:cs typeface="+mn-cs"/>
              </a:rPr>
              <a:t>ndia, </a:t>
            </a: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hina, and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outh Africa). It then creates a dictionary for each country's capital(s). A list is used for South Africa's three capitals. The script is then supposed to print the country list, capital dictionary, and the 2nd listed capital for the value of South Africa. However, there are errors in the script. Find and fix the errors.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a:p>
        </p:txBody>
      </p:sp>
    </p:spTree>
    <p:extLst>
      <p:ext uri="{BB962C8B-B14F-4D97-AF65-F5344CB8AC3E}">
        <p14:creationId xmlns:p14="http://schemas.microsoft.com/office/powerpoint/2010/main" val="428421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programs require some type of input either from a database, another computer, mouse clicks, or keyboard input. For keyboard input, use the function </a:t>
            </a:r>
            <a:r>
              <a:rPr lang="en-US" sz="1200" b="1" i="0" kern="1200" dirty="0">
                <a:solidFill>
                  <a:schemeClr val="tx1"/>
                </a:solidFill>
                <a:effectLst/>
                <a:latin typeface="+mn-lt"/>
                <a:ea typeface="+mn-ea"/>
                <a:cs typeface="+mn-cs"/>
              </a:rPr>
              <a:t>input()</a:t>
            </a:r>
            <a:r>
              <a:rPr lang="en-US" sz="1200" b="0" i="0" kern="1200" dirty="0">
                <a:solidFill>
                  <a:schemeClr val="tx1"/>
                </a:solidFill>
                <a:effectLst/>
                <a:latin typeface="+mn-lt"/>
                <a:ea typeface="+mn-ea"/>
                <a:cs typeface="+mn-cs"/>
              </a:rPr>
              <a:t> which includes an optional parameter to provide a prompt string.</a:t>
            </a:r>
          </a:p>
          <a:p>
            <a:r>
              <a:rPr lang="en-US" sz="1200" b="0" i="0" kern="1200" dirty="0">
                <a:solidFill>
                  <a:schemeClr val="tx1"/>
                </a:solidFill>
                <a:effectLst/>
                <a:latin typeface="+mn-lt"/>
                <a:ea typeface="+mn-ea"/>
                <a:cs typeface="+mn-cs"/>
              </a:rPr>
              <a:t>If the input function is called, the program will stop until the user provides input and hits the Enter key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a:p>
        </p:txBody>
      </p:sp>
    </p:spTree>
    <p:extLst>
      <p:ext uri="{BB962C8B-B14F-4D97-AF65-F5344CB8AC3E}">
        <p14:creationId xmlns:p14="http://schemas.microsoft.com/office/powerpoint/2010/main" val="303014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conditional statements check if something is true and then carry out instructions based on the evaluation. If the evaluation is false, different instructions are carried out.</a:t>
            </a:r>
          </a:p>
          <a:p>
            <a:r>
              <a:rPr lang="en-US" sz="1200" b="0" i="0" kern="1200" dirty="0">
                <a:solidFill>
                  <a:schemeClr val="tx1"/>
                </a:solidFill>
                <a:effectLst/>
                <a:latin typeface="+mn-lt"/>
                <a:ea typeface="+mn-ea"/>
                <a:cs typeface="+mn-cs"/>
              </a:rPr>
              <a:t>Modify the variables so that </a:t>
            </a:r>
            <a:r>
              <a:rPr lang="en-US" sz="1200" b="1" i="0" kern="1200" dirty="0" err="1">
                <a:solidFill>
                  <a:schemeClr val="tx1"/>
                </a:solidFill>
                <a:effectLst/>
                <a:latin typeface="+mn-lt"/>
                <a:ea typeface="+mn-ea"/>
                <a:cs typeface="+mn-cs"/>
              </a:rPr>
              <a:t>nativeVLAN</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dataVLAN</a:t>
            </a:r>
            <a:r>
              <a:rPr lang="en-US" sz="1200" b="0" i="0" kern="1200" dirty="0">
                <a:solidFill>
                  <a:schemeClr val="tx1"/>
                </a:solidFill>
                <a:effectLst/>
                <a:latin typeface="+mn-lt"/>
                <a:ea typeface="+mn-ea"/>
                <a:cs typeface="+mn-cs"/>
              </a:rPr>
              <a:t> have the same value. Save and run the script again.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a:p>
        </p:txBody>
      </p:sp>
    </p:spTree>
    <p:extLst>
      <p:ext uri="{BB962C8B-B14F-4D97-AF65-F5344CB8AC3E}">
        <p14:creationId xmlns:p14="http://schemas.microsoft.com/office/powerpoint/2010/main" val="177719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have more than two conditional statements to consider? In this case, we can use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in the middle of the </a:t>
            </a:r>
            <a:r>
              <a:rPr lang="en-US" sz="1200" b="1" i="0" kern="1200" dirty="0">
                <a:solidFill>
                  <a:schemeClr val="tx1"/>
                </a:solidFill>
                <a:effectLst/>
                <a:latin typeface="+mn-lt"/>
                <a:ea typeface="+mn-ea"/>
                <a:cs typeface="+mn-cs"/>
              </a:rPr>
              <a:t>if/else </a:t>
            </a:r>
            <a:r>
              <a:rPr lang="en-US" sz="1200" b="0" i="0" kern="1200" dirty="0">
                <a:solidFill>
                  <a:schemeClr val="tx1"/>
                </a:solidFill>
                <a:effectLst/>
                <a:latin typeface="+mn-lt"/>
                <a:ea typeface="+mn-ea"/>
                <a:cs typeface="+mn-cs"/>
              </a:rPr>
              <a:t>function. An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 is evaluated if the </a:t>
            </a:r>
            <a:r>
              <a:rPr lang="en-US" sz="1200" b="1" i="0" kern="1200" dirty="0">
                <a:solidFill>
                  <a:schemeClr val="tx1"/>
                </a:solidFill>
                <a:effectLst/>
                <a:latin typeface="+mn-lt"/>
                <a:ea typeface="+mn-ea"/>
                <a:cs typeface="+mn-cs"/>
              </a:rPr>
              <a:t>if</a:t>
            </a:r>
            <a:r>
              <a:rPr lang="en-US" sz="1200" b="0" i="0" kern="1200" dirty="0">
                <a:solidFill>
                  <a:schemeClr val="tx1"/>
                </a:solidFill>
                <a:effectLst/>
                <a:latin typeface="+mn-lt"/>
                <a:ea typeface="+mn-ea"/>
                <a:cs typeface="+mn-cs"/>
              </a:rPr>
              <a:t> statement is false and before the </a:t>
            </a:r>
            <a:r>
              <a:rPr lang="en-US" sz="1200" b="1" i="0" kern="1200" dirty="0">
                <a:solidFill>
                  <a:schemeClr val="tx1"/>
                </a:solidFill>
                <a:effectLst/>
                <a:latin typeface="+mn-lt"/>
                <a:ea typeface="+mn-ea"/>
                <a:cs typeface="+mn-cs"/>
              </a:rPr>
              <a:t>else</a:t>
            </a:r>
            <a:r>
              <a:rPr lang="en-US" sz="1200" b="0" i="0" kern="1200" dirty="0">
                <a:solidFill>
                  <a:schemeClr val="tx1"/>
                </a:solidFill>
                <a:effectLst/>
                <a:latin typeface="+mn-lt"/>
                <a:ea typeface="+mn-ea"/>
                <a:cs typeface="+mn-cs"/>
              </a:rPr>
              <a:t> statement. You can have as many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as you would like. However, the first one matched will be executed and none of the remaining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will be checked. Nor will the </a:t>
            </a:r>
            <a:r>
              <a:rPr lang="en-US" sz="1200" b="1" i="0" kern="1200" dirty="0">
                <a:solidFill>
                  <a:schemeClr val="tx1"/>
                </a:solidFill>
                <a:effectLst/>
                <a:latin typeface="+mn-lt"/>
                <a:ea typeface="+mn-ea"/>
                <a:cs typeface="+mn-cs"/>
              </a:rPr>
              <a:t>else</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The script in the example asks the user to input the number of an IPv4 ACL and then checks whether that number is a standard IPv4 ACL, extended IPv4 ACL, or neither standard or extended IPv4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a:p>
        </p:txBody>
      </p:sp>
    </p:spTree>
    <p:extLst>
      <p:ext uri="{BB962C8B-B14F-4D97-AF65-F5344CB8AC3E}">
        <p14:creationId xmlns:p14="http://schemas.microsoft.com/office/powerpoint/2010/main" val="2672550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Python </a:t>
            </a:r>
            <a:r>
              <a:rPr lang="en-US" sz="1200" b="1" i="0" kern="1200" dirty="0">
                <a:solidFill>
                  <a:schemeClr val="tx1"/>
                </a:solidFill>
                <a:effectLst/>
                <a:latin typeface="+mn-lt"/>
                <a:ea typeface="+mn-ea"/>
                <a:cs typeface="+mn-cs"/>
              </a:rPr>
              <a:t>for </a:t>
            </a:r>
            <a:r>
              <a:rPr lang="en-US" sz="1200" b="0" i="0" kern="1200" dirty="0">
                <a:solidFill>
                  <a:schemeClr val="tx1"/>
                </a:solidFill>
                <a:effectLst/>
                <a:latin typeface="+mn-lt"/>
                <a:ea typeface="+mn-ea"/>
                <a:cs typeface="+mn-cs"/>
              </a:rPr>
              <a:t>command is used to loop or iterate through the elements in a list or perform an operation on a series of values. The example demonstrates how a for loop can be used to print the elements in a list. The variable name </a:t>
            </a:r>
            <a:r>
              <a:rPr lang="en-US" sz="1200" b="1" i="0" kern="1200" dirty="0">
                <a:solidFill>
                  <a:schemeClr val="tx1"/>
                </a:solidFill>
                <a:effectLst/>
                <a:latin typeface="+mn-lt"/>
                <a:ea typeface="+mn-ea"/>
                <a:cs typeface="+mn-cs"/>
              </a:rPr>
              <a:t>item</a:t>
            </a:r>
            <a:r>
              <a:rPr lang="en-US" sz="1200" b="0" i="0" kern="1200" dirty="0">
                <a:solidFill>
                  <a:schemeClr val="tx1"/>
                </a:solidFill>
                <a:effectLst/>
                <a:latin typeface="+mn-lt"/>
                <a:ea typeface="+mn-ea"/>
                <a:cs typeface="+mn-cs"/>
              </a:rPr>
              <a:t> is arbitrary and can be anything the programmer chooses.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a:p>
        </p:txBody>
      </p:sp>
    </p:spTree>
    <p:extLst>
      <p:ext uri="{BB962C8B-B14F-4D97-AF65-F5344CB8AC3E}">
        <p14:creationId xmlns:p14="http://schemas.microsoft.com/office/powerpoint/2010/main" val="31959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only want to list the items that begin with the letter R? An if statement can be embedded in a for loop to achieve this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a:p>
        </p:txBody>
      </p:sp>
    </p:spTree>
    <p:extLst>
      <p:ext uri="{BB962C8B-B14F-4D97-AF65-F5344CB8AC3E}">
        <p14:creationId xmlns:p14="http://schemas.microsoft.com/office/powerpoint/2010/main" val="3115358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use a combination of the for loop and if statement to create a new list. Example 3 shows how to use the </a:t>
            </a:r>
            <a:r>
              <a:rPr lang="en-US" sz="1200" b="1" i="0" kern="1200" dirty="0">
                <a:solidFill>
                  <a:schemeClr val="tx1"/>
                </a:solidFill>
                <a:effectLst/>
                <a:latin typeface="+mn-lt"/>
                <a:ea typeface="+mn-ea"/>
                <a:cs typeface="+mn-cs"/>
              </a:rPr>
              <a:t>append()</a:t>
            </a:r>
            <a:r>
              <a:rPr lang="en-US" sz="1200" b="0" i="0" kern="1200" dirty="0">
                <a:solidFill>
                  <a:schemeClr val="tx1"/>
                </a:solidFill>
                <a:effectLst/>
                <a:latin typeface="+mn-lt"/>
                <a:ea typeface="+mn-ea"/>
                <a:cs typeface="+mn-cs"/>
              </a:rPr>
              <a:t> method to create a new list called switches.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a:p>
        </p:txBody>
      </p:sp>
    </p:spTree>
    <p:extLst>
      <p:ext uri="{BB962C8B-B14F-4D97-AF65-F5344CB8AC3E}">
        <p14:creationId xmlns:p14="http://schemas.microsoft.com/office/powerpoint/2010/main" val="2249510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running a block of code once, as in an if statement, you can use a while loop. A while loop keeps executing a code block as long as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remains true. This can cause a program to run endlessly if you do not make sure your script includes a condition for the while loop to stop. While loops will not stop until the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evaluates as false.</a:t>
            </a:r>
          </a:p>
          <a:p>
            <a:r>
              <a:rPr lang="en-US" sz="1200" b="0" i="0" kern="1200" dirty="0">
                <a:solidFill>
                  <a:schemeClr val="tx1"/>
                </a:solidFill>
                <a:effectLst/>
                <a:latin typeface="+mn-lt"/>
                <a:ea typeface="+mn-ea"/>
                <a:cs typeface="+mn-cs"/>
              </a:rPr>
              <a:t>In the example script, the while loop counts from 1 to a number entered by the user.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a:p>
        </p:txBody>
      </p:sp>
    </p:spTree>
    <p:extLst>
      <p:ext uri="{BB962C8B-B14F-4D97-AF65-F5344CB8AC3E}">
        <p14:creationId xmlns:p14="http://schemas.microsoft.com/office/powerpoint/2010/main" val="3982816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using </a:t>
            </a:r>
            <a:r>
              <a:rPr lang="en-US" sz="1200" b="1" i="0" kern="1200" dirty="0">
                <a:solidFill>
                  <a:schemeClr val="tx1"/>
                </a:solidFill>
                <a:effectLst/>
                <a:latin typeface="+mn-lt"/>
                <a:ea typeface="+mn-ea"/>
                <a:cs typeface="+mn-cs"/>
              </a:rPr>
              <a:t>while y &lt;= x</a:t>
            </a:r>
            <a:r>
              <a:rPr lang="en-US" sz="1200" b="0" i="0" kern="1200" dirty="0">
                <a:solidFill>
                  <a:schemeClr val="tx1"/>
                </a:solidFill>
                <a:effectLst/>
                <a:latin typeface="+mn-lt"/>
                <a:ea typeface="+mn-ea"/>
                <a:cs typeface="+mn-cs"/>
              </a:rPr>
              <a:t>, we can modify the while loop to use a Boolean check and </a:t>
            </a:r>
            <a:r>
              <a:rPr lang="en-US" sz="1200" b="1" i="0" kern="1200" dirty="0">
                <a:solidFill>
                  <a:schemeClr val="tx1"/>
                </a:solidFill>
                <a:effectLst/>
                <a:latin typeface="+mn-lt"/>
                <a:ea typeface="+mn-ea"/>
                <a:cs typeface="+mn-cs"/>
              </a:rPr>
              <a:t>break</a:t>
            </a:r>
            <a:r>
              <a:rPr lang="en-US" sz="1200" b="0" i="0" kern="1200" dirty="0">
                <a:solidFill>
                  <a:schemeClr val="tx1"/>
                </a:solidFill>
                <a:effectLst/>
                <a:latin typeface="+mn-lt"/>
                <a:ea typeface="+mn-ea"/>
                <a:cs typeface="+mn-cs"/>
              </a:rPr>
              <a:t> to stop the loop when the check evaluates as false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a:p>
        </p:txBody>
      </p:sp>
    </p:spTree>
    <p:extLst>
      <p:ext uri="{BB962C8B-B14F-4D97-AF65-F5344CB8AC3E}">
        <p14:creationId xmlns:p14="http://schemas.microsoft.com/office/powerpoint/2010/main" val="261153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want the program to run as many times as the user wants until the user quits the program? To do this, we can embed the program in a while loop that checks if the user enters a quit command, such as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a:p>
        </p:txBody>
      </p:sp>
    </p:spTree>
    <p:extLst>
      <p:ext uri="{BB962C8B-B14F-4D97-AF65-F5344CB8AC3E}">
        <p14:creationId xmlns:p14="http://schemas.microsoft.com/office/powerpoint/2010/main" val="275170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three angle brackets (</a:t>
            </a:r>
            <a:r>
              <a:rPr lang="en-US" sz="1200" b="1" i="0" kern="1200" dirty="0">
                <a:solidFill>
                  <a:schemeClr val="tx1"/>
                </a:solidFill>
                <a:effectLst/>
                <a:latin typeface="+mn-lt"/>
                <a:ea typeface="+mn-ea"/>
                <a:cs typeface="+mn-cs"/>
              </a:rPr>
              <a:t>&gt;&gt;&gt;</a:t>
            </a:r>
            <a:r>
              <a:rPr lang="en-US" sz="1200" b="0" i="0" kern="1200" dirty="0">
                <a:solidFill>
                  <a:schemeClr val="tx1"/>
                </a:solidFill>
                <a:effectLst/>
                <a:latin typeface="+mn-lt"/>
                <a:ea typeface="+mn-ea"/>
                <a:cs typeface="+mn-cs"/>
              </a:rPr>
              <a:t>) indicate that you are in Python's interactive interpreter. From here, you can do a variety of basic programming tasks including math operations. Python uses the standard order of operations commonly known as </a:t>
            </a:r>
            <a:r>
              <a:rPr lang="en-US" sz="1200" b="1" i="0" kern="1200" dirty="0">
                <a:solidFill>
                  <a:schemeClr val="tx1"/>
                </a:solidFill>
                <a:effectLst/>
                <a:latin typeface="+mn-lt"/>
                <a:ea typeface="+mn-ea"/>
                <a:cs typeface="+mn-cs"/>
              </a:rPr>
              <a:t>PEMDAS</a:t>
            </a:r>
            <a:r>
              <a:rPr lang="en-US" sz="1200" b="0" i="0" kern="1200" dirty="0">
                <a:solidFill>
                  <a:schemeClr val="tx1"/>
                </a:solidFill>
                <a:effectLst/>
                <a:latin typeface="+mn-lt"/>
                <a:ea typeface="+mn-ea"/>
                <a:cs typeface="+mn-cs"/>
              </a:rPr>
              <a:t>. Mathematical expressions are evaluated in the following order.</a:t>
            </a:r>
          </a:p>
          <a:p>
            <a:r>
              <a:rPr lang="en-US" sz="1200" b="1" i="0"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arentheses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xponents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ultiplication and </a:t>
            </a:r>
            <a:r>
              <a:rPr lang="en-US" sz="1200" b="1" i="0"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ivision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ddition and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ubtraction</a:t>
            </a:r>
          </a:p>
          <a:p>
            <a:r>
              <a:rPr lang="en-US" sz="1200" b="0" i="0" kern="1200" dirty="0">
                <a:solidFill>
                  <a:schemeClr val="tx1"/>
                </a:solidFill>
                <a:effectLst/>
                <a:latin typeface="+mn-lt"/>
                <a:ea typeface="+mn-ea"/>
                <a:cs typeface="+mn-cs"/>
              </a:rPr>
              <a:t>Try entering an expression with a complex order of operations in the interactive interpreter.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a:p>
        </p:txBody>
      </p:sp>
    </p:spTree>
    <p:extLst>
      <p:ext uri="{BB962C8B-B14F-4D97-AF65-F5344CB8AC3E}">
        <p14:creationId xmlns:p14="http://schemas.microsoft.com/office/powerpoint/2010/main" val="431972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user input, you can access a database, another computer program, or a file to provide input to your program. The </a:t>
            </a:r>
            <a:r>
              <a:rPr lang="en-US" sz="1200" b="1" i="0" kern="1200" dirty="0">
                <a:solidFill>
                  <a:schemeClr val="tx1"/>
                </a:solidFill>
                <a:effectLst/>
                <a:latin typeface="+mn-lt"/>
                <a:ea typeface="+mn-ea"/>
                <a:cs typeface="+mn-cs"/>
              </a:rPr>
              <a:t>open()</a:t>
            </a:r>
            <a:r>
              <a:rPr lang="en-US" sz="1200" b="0" i="0" kern="1200" dirty="0">
                <a:solidFill>
                  <a:schemeClr val="tx1"/>
                </a:solidFill>
                <a:effectLst/>
                <a:latin typeface="+mn-lt"/>
                <a:ea typeface="+mn-ea"/>
                <a:cs typeface="+mn-cs"/>
              </a:rPr>
              <a:t> function can be used to access a file. The name of the file, </a:t>
            </a:r>
            <a:r>
              <a:rPr lang="en-US" sz="1200" b="1" i="0" kern="1200" dirty="0">
                <a:solidFill>
                  <a:schemeClr val="tx1"/>
                </a:solidFill>
                <a:effectLst/>
                <a:latin typeface="+mn-lt"/>
                <a:ea typeface="+mn-ea"/>
                <a:cs typeface="+mn-cs"/>
              </a:rPr>
              <a:t>devices.txt</a:t>
            </a:r>
            <a:r>
              <a:rPr lang="en-US" sz="1200" b="0" i="0" kern="1200" dirty="0">
                <a:solidFill>
                  <a:schemeClr val="tx1"/>
                </a:solidFill>
                <a:effectLst/>
                <a:latin typeface="+mn-lt"/>
                <a:ea typeface="+mn-ea"/>
                <a:cs typeface="+mn-cs"/>
              </a:rPr>
              <a:t>, is specified, and then a mode for opening the file. The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 mode means read the file. We will also use the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mode, which appends data to the end of the file.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a:p>
        </p:txBody>
      </p:sp>
    </p:spTree>
    <p:extLst>
      <p:ext uri="{BB962C8B-B14F-4D97-AF65-F5344CB8AC3E}">
        <p14:creationId xmlns:p14="http://schemas.microsoft.com/office/powerpoint/2010/main" val="1529901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strip() </a:t>
            </a:r>
            <a:r>
              <a:rPr lang="en-US" dirty="0"/>
              <a:t>method to remove blank lines from your output.</a:t>
            </a:r>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a:p>
        </p:txBody>
      </p:sp>
    </p:spTree>
    <p:extLst>
      <p:ext uri="{BB962C8B-B14F-4D97-AF65-F5344CB8AC3E}">
        <p14:creationId xmlns:p14="http://schemas.microsoft.com/office/powerpoint/2010/main" val="2845645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of the time when programmers access an external resource such as a database or file, they are wanting to copy that content into a local variable that can then be referenced and manipulated without impacting the original resource. Here, we create a list called </a:t>
            </a:r>
            <a:r>
              <a:rPr lang="en-US" sz="1200" b="1" i="0" kern="1200" dirty="0">
                <a:solidFill>
                  <a:schemeClr val="tx1"/>
                </a:solidFill>
                <a:effectLst/>
                <a:latin typeface="+mn-lt"/>
                <a:ea typeface="+mn-ea"/>
                <a:cs typeface="+mn-cs"/>
              </a:rPr>
              <a:t>devices[] </a:t>
            </a:r>
            <a:r>
              <a:rPr lang="en-US" sz="1200" b="0" i="0" kern="1200" dirty="0">
                <a:solidFill>
                  <a:schemeClr val="tx1"/>
                </a:solidFill>
                <a:effectLst/>
                <a:latin typeface="+mn-lt"/>
                <a:ea typeface="+mn-ea"/>
                <a:cs typeface="+mn-cs"/>
              </a:rPr>
              <a:t>and store the contents of the </a:t>
            </a:r>
            <a:r>
              <a:rPr lang="en-US" sz="1200" b="1" i="0" kern="1200" dirty="0">
                <a:solidFill>
                  <a:schemeClr val="tx1"/>
                </a:solidFill>
                <a:effectLst/>
                <a:latin typeface="+mn-lt"/>
                <a:ea typeface="+mn-ea"/>
                <a:cs typeface="+mn-cs"/>
              </a:rPr>
              <a:t>devices.txt </a:t>
            </a:r>
            <a:r>
              <a:rPr lang="en-US" sz="1200" b="0" i="0" kern="1200" dirty="0">
                <a:solidFill>
                  <a:schemeClr val="tx1"/>
                </a:solidFill>
                <a:effectLst/>
                <a:latin typeface="+mn-lt"/>
                <a:ea typeface="+mn-ea"/>
                <a:cs typeface="+mn-cs"/>
              </a:rPr>
              <a:t>file in the new list.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a:p>
        </p:txBody>
      </p:sp>
    </p:spTree>
    <p:extLst>
      <p:ext uri="{BB962C8B-B14F-4D97-AF65-F5344CB8AC3E}">
        <p14:creationId xmlns:p14="http://schemas.microsoft.com/office/powerpoint/2010/main" val="95838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want to add more devices to the </a:t>
            </a:r>
            <a:r>
              <a:rPr lang="en-US" sz="1200" b="1" i="0" kern="1200" dirty="0">
                <a:solidFill>
                  <a:schemeClr val="tx1"/>
                </a:solidFill>
                <a:effectLst/>
                <a:latin typeface="+mn-lt"/>
                <a:ea typeface="+mn-ea"/>
                <a:cs typeface="+mn-cs"/>
              </a:rPr>
              <a:t>devices.txt</a:t>
            </a:r>
            <a:r>
              <a:rPr lang="en-US" sz="1200" b="0" i="0" kern="1200" dirty="0">
                <a:solidFill>
                  <a:schemeClr val="tx1"/>
                </a:solidFill>
                <a:effectLst/>
                <a:latin typeface="+mn-lt"/>
                <a:ea typeface="+mn-ea"/>
                <a:cs typeface="+mn-cs"/>
              </a:rPr>
              <a:t> file? You can open the file in append mode and then ask the user to provide the name of the new devices. Complete these steps to create a script.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a:p>
        </p:txBody>
      </p:sp>
    </p:spTree>
    <p:extLst>
      <p:ext uri="{BB962C8B-B14F-4D97-AF65-F5344CB8AC3E}">
        <p14:creationId xmlns:p14="http://schemas.microsoft.com/office/powerpoint/2010/main" val="2556302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successfully construct an API request, you must follow the API documentation. You can quickly find API documentation using an Internet search.</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66</a:t>
            </a:fld>
            <a:endParaRPr lang="en-US"/>
          </a:p>
        </p:txBody>
      </p:sp>
    </p:spTree>
    <p:extLst>
      <p:ext uri="{BB962C8B-B14F-4D97-AF65-F5344CB8AC3E}">
        <p14:creationId xmlns:p14="http://schemas.microsoft.com/office/powerpoint/2010/main" val="2737111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JavaScript Object Notation (JSON) is a format for storing and exchanging text between a server and a client application. It is easy to read and write. JSON is a very popular format that web services and APIs use to provide public data because it is easy to parse and can be used with most modern programming languages including Python.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JSON, objects are indicated by curly braces and resemble Python dictionaries. JSON arrays are held in square brackets and resemble Python lists. To simplify the  discussion, we will refer to the JSON structures using the familiar Python terms. Keep in mind however, that JSON data is usually converted to Python data structures before it is used by Python programs.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69</a:t>
            </a:fld>
            <a:endParaRPr lang="en-US"/>
          </a:p>
        </p:txBody>
      </p:sp>
    </p:spTree>
    <p:extLst>
      <p:ext uri="{BB962C8B-B14F-4D97-AF65-F5344CB8AC3E}">
        <p14:creationId xmlns:p14="http://schemas.microsoft.com/office/powerpoint/2010/main" val="489329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70</a:t>
            </a:fld>
            <a:endParaRPr lang="en-US"/>
          </a:p>
        </p:txBody>
      </p:sp>
    </p:spTree>
    <p:extLst>
      <p:ext uri="{BB962C8B-B14F-4D97-AF65-F5344CB8AC3E}">
        <p14:creationId xmlns:p14="http://schemas.microsoft.com/office/powerpoint/2010/main" val="2968685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section, you will create an application that retrieves JSON data from the Google map geocoding API, parses the data, and formats it for output to the user. The example shows output from a functioning version of the program. Notice that the user entered different values at the </a:t>
            </a:r>
            <a:r>
              <a:rPr lang="en-US" sz="1200" b="1" i="0" kern="1200" dirty="0">
                <a:solidFill>
                  <a:schemeClr val="tx1"/>
                </a:solidFill>
                <a:effectLst/>
                <a:latin typeface="+mn-lt"/>
                <a:ea typeface="+mn-ea"/>
                <a:cs typeface="+mn-cs"/>
              </a:rPr>
              <a:t>Address:</a:t>
            </a:r>
            <a:r>
              <a:rPr lang="en-US" sz="1200" b="0" i="0" kern="1200" dirty="0">
                <a:solidFill>
                  <a:schemeClr val="tx1"/>
                </a:solidFill>
                <a:effectLst/>
                <a:latin typeface="+mn-lt"/>
                <a:ea typeface="+mn-ea"/>
                <a:cs typeface="+mn-cs"/>
              </a:rPr>
              <a:t> prompt and then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the program.</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73</a:t>
            </a:fld>
            <a:endParaRPr lang="en-US"/>
          </a:p>
        </p:txBody>
      </p:sp>
    </p:spTree>
    <p:extLst>
      <p:ext uri="{BB962C8B-B14F-4D97-AF65-F5344CB8AC3E}">
        <p14:creationId xmlns:p14="http://schemas.microsoft.com/office/powerpoint/2010/main" val="2303475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74</a:t>
            </a:fld>
            <a:endParaRPr lang="en-US"/>
          </a:p>
        </p:txBody>
      </p:sp>
    </p:spTree>
    <p:extLst>
      <p:ext uri="{BB962C8B-B14F-4D97-AF65-F5344CB8AC3E}">
        <p14:creationId xmlns:p14="http://schemas.microsoft.com/office/powerpoint/2010/main" val="4026594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building the application, you will need to obtain a key from Google's developer site, which you will do on the next page. In the previous section, you used no authentication to access the Google map geocoding API. However, if you make too many calls to that API within a short amount of time, you will get an OVER_QUERY_LIMIT response. To prevent this, you  authenticate with Google to allow a more generous number of requests.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75</a:t>
            </a:fld>
            <a:endParaRPr lang="en-US"/>
          </a:p>
        </p:txBody>
      </p:sp>
    </p:spTree>
    <p:extLst>
      <p:ext uri="{BB962C8B-B14F-4D97-AF65-F5344CB8AC3E}">
        <p14:creationId xmlns:p14="http://schemas.microsoft.com/office/powerpoint/2010/main" val="85765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string is any sequence of characters such as letters, numbers, symbols, or punctuation marks. The interactive interpreter will directly output text that you enter as a string as long as you enclose the string in either single quotes (') or double quotes (").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command can be used in a script to output a string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a:p>
        </p:txBody>
      </p:sp>
    </p:spTree>
    <p:extLst>
      <p:ext uri="{BB962C8B-B14F-4D97-AF65-F5344CB8AC3E}">
        <p14:creationId xmlns:p14="http://schemas.microsoft.com/office/powerpoint/2010/main" val="360042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begin our script for parsing JSON data, you will need to import two modules from the Python library: </a:t>
            </a:r>
            <a:r>
              <a:rPr lang="en-US" sz="1200" b="1" i="0"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urllib.parse</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request</a:t>
            </a:r>
            <a:r>
              <a:rPr lang="en-US" sz="1200" b="0" i="0" kern="1200" dirty="0">
                <a:solidFill>
                  <a:schemeClr val="tx1"/>
                </a:solidFill>
                <a:effectLst/>
                <a:latin typeface="+mn-lt"/>
                <a:ea typeface="+mn-ea"/>
                <a:cs typeface="+mn-cs"/>
              </a:rPr>
              <a:t> module provides functions for retrieving JSON data from a URL. The </a:t>
            </a:r>
            <a:r>
              <a:rPr lang="en-US" sz="1200" b="1" i="0" kern="1200" dirty="0" err="1">
                <a:solidFill>
                  <a:schemeClr val="tx1"/>
                </a:solidFill>
                <a:effectLst/>
                <a:latin typeface="+mn-lt"/>
                <a:ea typeface="+mn-ea"/>
                <a:cs typeface="+mn-cs"/>
              </a:rPr>
              <a:t>urllib.parse</a:t>
            </a:r>
            <a:r>
              <a:rPr lang="en-US" sz="1200" b="0" i="0" kern="1200" dirty="0">
                <a:solidFill>
                  <a:schemeClr val="tx1"/>
                </a:solidFill>
                <a:effectLst/>
                <a:latin typeface="+mn-lt"/>
                <a:ea typeface="+mn-ea"/>
                <a:cs typeface="+mn-cs"/>
              </a:rPr>
              <a:t> module provides a variety of functions that will enable us to parse and manipulate the JSON data you receive from a request to a URL.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77</a:t>
            </a:fld>
            <a:endParaRPr lang="en-US"/>
          </a:p>
        </p:txBody>
      </p:sp>
    </p:spTree>
    <p:extLst>
      <p:ext uri="{BB962C8B-B14F-4D97-AF65-F5344CB8AC3E}">
        <p14:creationId xmlns:p14="http://schemas.microsoft.com/office/powerpoint/2010/main" val="1525123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step in creating our API request is to construct the URL that our program will use to make the call. Initially, the URL will be the combination of the variables </a:t>
            </a:r>
            <a:r>
              <a:rPr lang="en-US" sz="1200" b="1" i="0" kern="1200" dirty="0" err="1">
                <a:solidFill>
                  <a:schemeClr val="tx1"/>
                </a:solidFill>
                <a:effectLst/>
                <a:latin typeface="+mn-lt"/>
                <a:ea typeface="+mn-ea"/>
                <a:cs typeface="+mn-cs"/>
              </a:rPr>
              <a:t>main_api</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address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These variables are combined to create the </a:t>
            </a:r>
            <a:r>
              <a:rPr lang="en-US" sz="1200" b="1" i="0" kern="1200" dirty="0" err="1">
                <a:solidFill>
                  <a:schemeClr val="tx1"/>
                </a:solidFill>
                <a:effectLst/>
                <a:latin typeface="+mn-lt"/>
                <a:ea typeface="+mn-ea"/>
                <a:cs typeface="+mn-cs"/>
              </a:rPr>
              <a:t>url</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variable. The </a:t>
            </a:r>
            <a:r>
              <a:rPr lang="en-US" sz="1200" b="1" i="0" kern="1200" dirty="0" err="1">
                <a:solidFill>
                  <a:schemeClr val="tx1"/>
                </a:solidFill>
                <a:effectLst/>
                <a:latin typeface="+mn-lt"/>
                <a:ea typeface="+mn-ea"/>
                <a:cs typeface="+mn-cs"/>
              </a:rPr>
              <a:t>urlencode</a:t>
            </a:r>
            <a:r>
              <a:rPr lang="en-US" sz="1200" b="0" i="0" kern="1200" dirty="0">
                <a:solidFill>
                  <a:schemeClr val="tx1"/>
                </a:solidFill>
                <a:effectLst/>
                <a:latin typeface="+mn-lt"/>
                <a:ea typeface="+mn-ea"/>
                <a:cs typeface="+mn-cs"/>
              </a:rPr>
              <a:t> method is used so that the address value is properly formatted. For example, this method will convert a space into %20, which is the HTML format for representing a user entered space key.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78</a:t>
            </a:fld>
            <a:endParaRPr lang="en-US"/>
          </a:p>
        </p:txBody>
      </p:sp>
    </p:spTree>
    <p:extLst>
      <p:ext uri="{BB962C8B-B14F-4D97-AF65-F5344CB8AC3E}">
        <p14:creationId xmlns:p14="http://schemas.microsoft.com/office/powerpoint/2010/main" val="13256403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you are ready to make the request by creating the </a:t>
            </a:r>
            <a:r>
              <a:rPr lang="en-US" sz="1200" b="1" i="0" kern="1200" dirty="0" err="1">
                <a:solidFill>
                  <a:schemeClr val="tx1"/>
                </a:solidFill>
                <a:effectLst/>
                <a:latin typeface="+mn-lt"/>
                <a:ea typeface="+mn-ea"/>
                <a:cs typeface="+mn-cs"/>
              </a:rPr>
              <a:t>json_data</a:t>
            </a:r>
            <a:r>
              <a:rPr lang="en-US" sz="1200" b="0" i="0" kern="1200" dirty="0">
                <a:solidFill>
                  <a:schemeClr val="tx1"/>
                </a:solidFill>
                <a:effectLst/>
                <a:latin typeface="+mn-lt"/>
                <a:ea typeface="+mn-ea"/>
                <a:cs typeface="+mn-cs"/>
              </a:rPr>
              <a:t> variable. The variable makes use of the </a:t>
            </a:r>
            <a:r>
              <a:rPr lang="en-US" sz="1200" b="1" i="0" kern="1200" dirty="0">
                <a:solidFill>
                  <a:schemeClr val="tx1"/>
                </a:solidFill>
                <a:effectLst/>
                <a:latin typeface="+mn-lt"/>
                <a:ea typeface="+mn-ea"/>
                <a:cs typeface="+mn-cs"/>
              </a:rPr>
              <a:t>get</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module and specifies JSON as the requested format. The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statement is used to test that the request was successful.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79</a:t>
            </a:fld>
            <a:endParaRPr lang="en-US"/>
          </a:p>
        </p:txBody>
      </p:sp>
    </p:spTree>
    <p:extLst>
      <p:ext uri="{BB962C8B-B14F-4D97-AF65-F5344CB8AC3E}">
        <p14:creationId xmlns:p14="http://schemas.microsoft.com/office/powerpoint/2010/main" val="22419635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 know the JSON request is working, you can add some more functionality to the application by adding some print statements.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81</a:t>
            </a:fld>
            <a:endParaRPr lang="en-US"/>
          </a:p>
        </p:txBody>
      </p:sp>
    </p:spTree>
    <p:extLst>
      <p:ext uri="{BB962C8B-B14F-4D97-AF65-F5344CB8AC3E}">
        <p14:creationId xmlns:p14="http://schemas.microsoft.com/office/powerpoint/2010/main" val="2845308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you are ready to parse the JSON data and extract content you are interested in displaying to the user. The first piece of data you want to extract is the value for the </a:t>
            </a:r>
            <a:r>
              <a:rPr lang="en-US" sz="1200" b="1" i="0" kern="1200" dirty="0" err="1">
                <a:solidFill>
                  <a:schemeClr val="tx1"/>
                </a:solidFill>
                <a:effectLst/>
                <a:latin typeface="+mn-lt"/>
                <a:ea typeface="+mn-ea"/>
                <a:cs typeface="+mn-cs"/>
              </a:rPr>
              <a:t>formatted_address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To access the data returned to the </a:t>
            </a:r>
            <a:r>
              <a:rPr lang="en-US" sz="1200" b="1" i="0" kern="1200" dirty="0" err="1">
                <a:solidFill>
                  <a:schemeClr val="tx1"/>
                </a:solidFill>
                <a:effectLst/>
                <a:latin typeface="+mn-lt"/>
                <a:ea typeface="+mn-ea"/>
                <a:cs typeface="+mn-cs"/>
              </a:rPr>
              <a:t>json_data</a:t>
            </a:r>
            <a:r>
              <a:rPr lang="en-US" sz="1200" b="0" i="0" kern="1200" dirty="0">
                <a:solidFill>
                  <a:schemeClr val="tx1"/>
                </a:solidFill>
                <a:effectLst/>
                <a:latin typeface="+mn-lt"/>
                <a:ea typeface="+mn-ea"/>
                <a:cs typeface="+mn-cs"/>
              </a:rPr>
              <a:t> variable, you first reference the dictionary entry for the </a:t>
            </a:r>
            <a:r>
              <a:rPr lang="en-US" sz="1200" b="1" i="0" kern="1200" dirty="0">
                <a:solidFill>
                  <a:schemeClr val="tx1"/>
                </a:solidFill>
                <a:effectLst/>
                <a:latin typeface="+mn-lt"/>
                <a:ea typeface="+mn-ea"/>
                <a:cs typeface="+mn-cs"/>
              </a:rPr>
              <a:t>results</a:t>
            </a:r>
            <a:r>
              <a:rPr lang="en-US" sz="1200" b="0" i="0" kern="1200" dirty="0">
                <a:solidFill>
                  <a:schemeClr val="tx1"/>
                </a:solidFill>
                <a:effectLst/>
                <a:latin typeface="+mn-lt"/>
                <a:ea typeface="+mn-ea"/>
                <a:cs typeface="+mn-cs"/>
              </a:rPr>
              <a:t> key. The value of the results key is a list. You are interested in the first entry in the list, which you access by referencing its index, </a:t>
            </a:r>
            <a:r>
              <a:rPr lang="en-US" sz="1200" b="1" i="0" kern="12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The first entry in the results list is another dictionary, so you access the formatted address value by referencing its key name, </a:t>
            </a:r>
            <a:r>
              <a:rPr lang="en-US" sz="1200" b="1" i="0" kern="1200" dirty="0" err="1">
                <a:solidFill>
                  <a:schemeClr val="tx1"/>
                </a:solidFill>
                <a:effectLst/>
                <a:latin typeface="+mn-lt"/>
                <a:ea typeface="+mn-ea"/>
                <a:cs typeface="+mn-cs"/>
              </a:rPr>
              <a:t>formatted_address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83</a:t>
            </a:fld>
            <a:endParaRPr lang="en-US"/>
          </a:p>
        </p:txBody>
      </p:sp>
    </p:spTree>
    <p:extLst>
      <p:ext uri="{BB962C8B-B14F-4D97-AF65-F5344CB8AC3E}">
        <p14:creationId xmlns:p14="http://schemas.microsoft.com/office/powerpoint/2010/main" val="4733321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Up to this point, you have used San Jose as the static value for the address variable. However, our application requires that the user input the address value.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85</a:t>
            </a:fld>
            <a:endParaRPr lang="en-US"/>
          </a:p>
        </p:txBody>
      </p:sp>
    </p:spTree>
    <p:extLst>
      <p:ext uri="{BB962C8B-B14F-4D97-AF65-F5344CB8AC3E}">
        <p14:creationId xmlns:p14="http://schemas.microsoft.com/office/powerpoint/2010/main" val="2299184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the user can enter an address value, you need to check for invalid entries. Currently, the application will return a status of ZERO_RESULTS. However, the application will try to set the </a:t>
            </a:r>
            <a:r>
              <a:rPr lang="en-US" sz="1200" b="1" i="0" kern="1200" dirty="0" err="1">
                <a:solidFill>
                  <a:schemeClr val="tx1"/>
                </a:solidFill>
                <a:effectLst/>
                <a:latin typeface="+mn-lt"/>
                <a:ea typeface="+mn-ea"/>
                <a:cs typeface="+mn-cs"/>
              </a:rPr>
              <a:t>formatted_address</a:t>
            </a:r>
            <a:r>
              <a:rPr lang="en-US" sz="1200" b="0" i="0" kern="1200" dirty="0">
                <a:solidFill>
                  <a:schemeClr val="tx1"/>
                </a:solidFill>
                <a:effectLst/>
                <a:latin typeface="+mn-lt"/>
                <a:ea typeface="+mn-ea"/>
                <a:cs typeface="+mn-cs"/>
              </a:rPr>
              <a:t> variable and fail.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87</a:t>
            </a:fld>
            <a:endParaRPr lang="en-US"/>
          </a:p>
        </p:txBody>
      </p:sp>
    </p:spTree>
    <p:extLst>
      <p:ext uri="{BB962C8B-B14F-4D97-AF65-F5344CB8AC3E}">
        <p14:creationId xmlns:p14="http://schemas.microsoft.com/office/powerpoint/2010/main" val="20691719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entering </a:t>
            </a:r>
            <a:r>
              <a:rPr lang="en-US" sz="1200" b="1" i="0" kern="1200" dirty="0" err="1">
                <a:solidFill>
                  <a:schemeClr val="tx1"/>
                </a:solidFill>
                <a:effectLst/>
                <a:latin typeface="+mn-lt"/>
                <a:ea typeface="+mn-ea"/>
                <a:cs typeface="+mn-cs"/>
              </a:rPr>
              <a:t>Ctrl+C</a:t>
            </a:r>
            <a:r>
              <a:rPr lang="en-US" sz="1200" b="0" i="0" kern="1200" dirty="0">
                <a:solidFill>
                  <a:schemeClr val="tx1"/>
                </a:solidFill>
                <a:effectLst/>
                <a:latin typeface="+mn-lt"/>
                <a:ea typeface="+mn-ea"/>
                <a:cs typeface="+mn-cs"/>
              </a:rPr>
              <a:t> to quit the program, you will add the ability for the user to enter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as keywords to quit the program.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89</a:t>
            </a:fld>
            <a:endParaRPr lang="en-US"/>
          </a:p>
        </p:txBody>
      </p:sp>
    </p:spTree>
    <p:extLst>
      <p:ext uri="{BB962C8B-B14F-4D97-AF65-F5344CB8AC3E}">
        <p14:creationId xmlns:p14="http://schemas.microsoft.com/office/powerpoint/2010/main" val="3990197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Recall that the final application prints the value for the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keys from the dictionaries in the </a:t>
            </a:r>
            <a:r>
              <a:rPr lang="en-US" sz="1200" b="1" i="0" kern="1200" dirty="0" err="1">
                <a:solidFill>
                  <a:schemeClr val="tx1"/>
                </a:solidFill>
                <a:effectLst/>
                <a:latin typeface="+mn-lt"/>
                <a:ea typeface="+mn-ea"/>
                <a:cs typeface="+mn-cs"/>
              </a:rPr>
              <a:t>address_components</a:t>
            </a:r>
            <a:r>
              <a:rPr lang="en-US" sz="1200" b="0" i="0" kern="1200" dirty="0">
                <a:solidFill>
                  <a:schemeClr val="tx1"/>
                </a:solidFill>
                <a:effectLst/>
                <a:latin typeface="+mn-lt"/>
                <a:ea typeface="+mn-ea"/>
                <a:cs typeface="+mn-cs"/>
              </a:rPr>
              <a:t> list. The application prints each of the four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on a separate line. The </a:t>
            </a:r>
            <a:r>
              <a:rPr lang="en-US" sz="1200" b="1" i="0" kern="1200" dirty="0" err="1">
                <a:solidFill>
                  <a:schemeClr val="tx1"/>
                </a:solidFill>
                <a:effectLst/>
                <a:latin typeface="+mn-lt"/>
                <a:ea typeface="+mn-ea"/>
                <a:cs typeface="+mn-cs"/>
              </a:rPr>
              <a:t>address_components</a:t>
            </a:r>
            <a:r>
              <a:rPr lang="en-US" sz="1200" b="0" i="0" kern="1200" dirty="0">
                <a:solidFill>
                  <a:schemeClr val="tx1"/>
                </a:solidFill>
                <a:effectLst/>
                <a:latin typeface="+mn-lt"/>
                <a:ea typeface="+mn-ea"/>
                <a:cs typeface="+mn-cs"/>
              </a:rPr>
              <a:t> list can have any number of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For example, the address San Jose has four </a:t>
            </a:r>
            <a:r>
              <a:rPr lang="en-US" sz="1200" b="1" i="0" kern="1200" dirty="0" err="1">
                <a:solidFill>
                  <a:schemeClr val="tx1"/>
                </a:solidFill>
                <a:effectLst/>
                <a:latin typeface="+mn-lt"/>
                <a:ea typeface="+mn-ea"/>
                <a:cs typeface="+mn-cs"/>
              </a:rPr>
              <a:t>long_name</a:t>
            </a:r>
            <a:r>
              <a:rPr lang="en-US" sz="1200" b="0" i="0" kern="1200" dirty="0" err="1">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But, the airport code for San Jose International Airport (SJC) has eight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To display all the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you will iterate through the </a:t>
            </a:r>
            <a:r>
              <a:rPr lang="en-US" sz="1200" b="1" i="0" kern="1200" dirty="0" err="1">
                <a:solidFill>
                  <a:schemeClr val="tx1"/>
                </a:solidFill>
                <a:effectLst/>
                <a:latin typeface="+mn-lt"/>
                <a:ea typeface="+mn-ea"/>
                <a:cs typeface="+mn-cs"/>
              </a:rPr>
              <a:t>address_component</a:t>
            </a:r>
            <a:r>
              <a:rPr lang="en-US" sz="1200" b="0" i="0" kern="1200" dirty="0">
                <a:solidFill>
                  <a:schemeClr val="tx1"/>
                </a:solidFill>
                <a:effectLst/>
                <a:latin typeface="+mn-lt"/>
                <a:ea typeface="+mn-ea"/>
                <a:cs typeface="+mn-cs"/>
              </a:rPr>
              <a:t> list, extracting each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 until there are no more left.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91</a:t>
            </a:fld>
            <a:endParaRPr lang="en-US"/>
          </a:p>
        </p:txBody>
      </p:sp>
    </p:spTree>
    <p:extLst>
      <p:ext uri="{BB962C8B-B14F-4D97-AF65-F5344CB8AC3E}">
        <p14:creationId xmlns:p14="http://schemas.microsoft.com/office/powerpoint/2010/main" val="285424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many development environments available for programmers to manage their coding projects. However, in this workshop you will use Python's Integrated Development Environment (IDLE). </a:t>
            </a:r>
          </a:p>
          <a:p>
            <a:r>
              <a:rPr lang="en-US" sz="1200" b="0" i="0" kern="1200" dirty="0">
                <a:solidFill>
                  <a:schemeClr val="tx1"/>
                </a:solidFill>
                <a:effectLst/>
                <a:latin typeface="+mn-lt"/>
                <a:ea typeface="+mn-ea"/>
                <a:cs typeface="+mn-cs"/>
              </a:rPr>
              <a:t>To access IDLE on a Windows computer, click </a:t>
            </a:r>
            <a:r>
              <a:rPr lang="en-US" sz="1200" b="1" i="0" kern="1200" dirty="0">
                <a:solidFill>
                  <a:schemeClr val="tx1"/>
                </a:solidFill>
                <a:effectLst/>
                <a:latin typeface="+mn-lt"/>
                <a:ea typeface="+mn-ea"/>
                <a:cs typeface="+mn-cs"/>
              </a:rPr>
              <a:t>Start &gt; Python 3.6 &gt;  IDLE (Python 3.6 32-bit)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access IDLE on Mac and Linux computers, enter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in the interactive interpreter to exit and then type </a:t>
            </a:r>
            <a:r>
              <a:rPr lang="en-US" sz="1200" b="1" i="0" kern="1200" dirty="0">
                <a:solidFill>
                  <a:schemeClr val="tx1"/>
                </a:solidFill>
                <a:effectLst/>
                <a:latin typeface="+mn-lt"/>
                <a:ea typeface="+mn-ea"/>
                <a:cs typeface="+mn-cs"/>
              </a:rPr>
              <a:t>idle3</a:t>
            </a:r>
            <a:r>
              <a:rPr lang="en-US" sz="1200" b="0" i="0" kern="1200" dirty="0">
                <a:solidFill>
                  <a:schemeClr val="tx1"/>
                </a:solidFill>
                <a:effectLst/>
                <a:latin typeface="+mn-lt"/>
                <a:ea typeface="+mn-ea"/>
                <a:cs typeface="+mn-cs"/>
              </a:rPr>
              <a:t> at the command line to launch,</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a:p>
        </p:txBody>
      </p:sp>
    </p:spTree>
    <p:extLst>
      <p:ext uri="{BB962C8B-B14F-4D97-AF65-F5344CB8AC3E}">
        <p14:creationId xmlns:p14="http://schemas.microsoft.com/office/powerpoint/2010/main" val="122040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a:p>
        </p:txBody>
      </p:sp>
    </p:spTree>
    <p:extLst>
      <p:ext uri="{BB962C8B-B14F-4D97-AF65-F5344CB8AC3E}">
        <p14:creationId xmlns:p14="http://schemas.microsoft.com/office/powerpoint/2010/main" val="346970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DLE has two main windows:</a:t>
            </a:r>
          </a:p>
          <a:p>
            <a:r>
              <a:rPr lang="en-US" sz="1200" b="0" i="0" kern="1200" dirty="0">
                <a:solidFill>
                  <a:schemeClr val="tx1"/>
                </a:solidFill>
                <a:effectLst/>
                <a:latin typeface="+mn-lt"/>
                <a:ea typeface="+mn-ea"/>
                <a:cs typeface="+mn-cs"/>
              </a:rPr>
              <a:t>IDLE Shell</a:t>
            </a:r>
          </a:p>
          <a:p>
            <a:r>
              <a:rPr lang="en-US" sz="1200" b="0" i="0" kern="1200" dirty="0">
                <a:solidFill>
                  <a:schemeClr val="tx1"/>
                </a:solidFill>
                <a:effectLst/>
                <a:latin typeface="+mn-lt"/>
                <a:ea typeface="+mn-ea"/>
                <a:cs typeface="+mn-cs"/>
              </a:rPr>
              <a:t>IDLE Editor</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IDLE Shell</a:t>
            </a:r>
            <a:r>
              <a:rPr lang="en-US" sz="1200" b="0" i="0" kern="1200" dirty="0">
                <a:solidFill>
                  <a:schemeClr val="tx1"/>
                </a:solidFill>
                <a:effectLst/>
                <a:latin typeface="+mn-lt"/>
                <a:ea typeface="+mn-ea"/>
                <a:cs typeface="+mn-cs"/>
              </a:rPr>
              <a:t> provides an interactive interpreter with colorizing of code input, output, and error messages. It also includes a tool popup that provides syntactical help for the command you are currently using</a:t>
            </a:r>
          </a:p>
          <a:p>
            <a:r>
              <a:rPr lang="en-US" sz="1200" b="0" i="0" kern="1200" dirty="0">
                <a:solidFill>
                  <a:schemeClr val="tx1"/>
                </a:solidFill>
                <a:effectLst/>
                <a:latin typeface="+mn-lt"/>
                <a:ea typeface="+mn-ea"/>
                <a:cs typeface="+mn-cs"/>
              </a:rPr>
              <a:t>The</a:t>
            </a:r>
            <a:r>
              <a:rPr lang="en-US" sz="1200" b="1" i="0" kern="1200" dirty="0">
                <a:solidFill>
                  <a:schemeClr val="tx1"/>
                </a:solidFill>
                <a:effectLst/>
                <a:latin typeface="+mn-lt"/>
                <a:ea typeface="+mn-ea"/>
                <a:cs typeface="+mn-cs"/>
              </a:rPr>
              <a:t> IDLE Editor </a:t>
            </a:r>
            <a:r>
              <a:rPr lang="en-US" sz="1200" b="0" i="0" kern="1200" dirty="0">
                <a:solidFill>
                  <a:schemeClr val="tx1"/>
                </a:solidFill>
                <a:effectLst/>
                <a:latin typeface="+mn-lt"/>
                <a:ea typeface="+mn-ea"/>
                <a:cs typeface="+mn-cs"/>
              </a:rPr>
              <a:t>provides a text editor with code colorization and </a:t>
            </a:r>
            <a:r>
              <a:rPr lang="en-US" sz="1200" b="0" i="0" kern="1200" dirty="0" err="1">
                <a:solidFill>
                  <a:schemeClr val="tx1"/>
                </a:solidFill>
                <a:effectLst/>
                <a:latin typeface="+mn-lt"/>
                <a:ea typeface="+mn-ea"/>
                <a:cs typeface="+mn-cs"/>
              </a:rPr>
              <a:t>syntatical</a:t>
            </a:r>
            <a:r>
              <a:rPr lang="en-US" sz="1200" b="0" i="0" kern="1200" dirty="0">
                <a:solidFill>
                  <a:schemeClr val="tx1"/>
                </a:solidFill>
                <a:effectLst/>
                <a:latin typeface="+mn-lt"/>
                <a:ea typeface="+mn-ea"/>
                <a:cs typeface="+mn-cs"/>
              </a:rPr>
              <a:t> help for writing python scripts.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a:p>
        </p:txBody>
      </p:sp>
    </p:spTree>
    <p:extLst>
      <p:ext uri="{BB962C8B-B14F-4D97-AF65-F5344CB8AC3E}">
        <p14:creationId xmlns:p14="http://schemas.microsoft.com/office/powerpoint/2010/main" val="4214050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data types are a classification which tells the interpreter how the programmer intends to use the data. For example, the interpreter needs to know if the data the programmer entered is a number or a string. Although there are several different data types, we will focus only on the following: </a:t>
            </a:r>
          </a:p>
          <a:p>
            <a:r>
              <a:rPr lang="en-US" sz="1200" b="1" i="0" kern="1200" dirty="0">
                <a:solidFill>
                  <a:schemeClr val="tx1"/>
                </a:solidFill>
                <a:effectLst/>
                <a:latin typeface="+mn-lt"/>
                <a:ea typeface="+mn-ea"/>
                <a:cs typeface="+mn-cs"/>
              </a:rPr>
              <a:t>Integer</a:t>
            </a:r>
            <a:r>
              <a:rPr lang="en-US" sz="1200" b="0" i="0" kern="1200" dirty="0">
                <a:solidFill>
                  <a:schemeClr val="tx1"/>
                </a:solidFill>
                <a:effectLst/>
                <a:latin typeface="+mn-lt"/>
                <a:ea typeface="+mn-ea"/>
                <a:cs typeface="+mn-cs"/>
              </a:rPr>
              <a:t> - used to specify whole numbers (no decimals), such as 1, 2, 3, and so on. If an integer is entered with a decimal, the interpreter ignores the decimal. For example, 3.75 is interpreted as 3.</a:t>
            </a:r>
          </a:p>
          <a:p>
            <a:r>
              <a:rPr lang="en-US" sz="1200" b="1" i="0" kern="1200" dirty="0">
                <a:solidFill>
                  <a:schemeClr val="tx1"/>
                </a:solidFill>
                <a:effectLst/>
                <a:latin typeface="+mn-lt"/>
                <a:ea typeface="+mn-ea"/>
                <a:cs typeface="+mn-cs"/>
              </a:rPr>
              <a:t>Float</a:t>
            </a:r>
            <a:r>
              <a:rPr lang="en-US" sz="1200" b="0" i="0" kern="1200" dirty="0">
                <a:solidFill>
                  <a:schemeClr val="tx1"/>
                </a:solidFill>
                <a:effectLst/>
                <a:latin typeface="+mn-lt"/>
                <a:ea typeface="+mn-ea"/>
                <a:cs typeface="+mn-cs"/>
              </a:rPr>
              <a:t> - used to specify numbers that need a decimal value, such as 3.14159. </a:t>
            </a:r>
          </a:p>
          <a:p>
            <a:r>
              <a:rPr lang="en-US" sz="1200" b="1" i="0" kern="1200" dirty="0">
                <a:solidFill>
                  <a:schemeClr val="tx1"/>
                </a:solidFill>
                <a:effectLst/>
                <a:latin typeface="+mn-lt"/>
                <a:ea typeface="+mn-ea"/>
                <a:cs typeface="+mn-cs"/>
              </a:rPr>
              <a:t>String</a:t>
            </a:r>
            <a:r>
              <a:rPr lang="en-US" sz="1200" b="0" i="0" kern="1200" dirty="0">
                <a:solidFill>
                  <a:schemeClr val="tx1"/>
                </a:solidFill>
                <a:effectLst/>
                <a:latin typeface="+mn-lt"/>
                <a:ea typeface="+mn-ea"/>
                <a:cs typeface="+mn-cs"/>
              </a:rPr>
              <a:t> - any sequence of characters such as letters, numbers, symbols, or punctuation marks.</a:t>
            </a:r>
          </a:p>
          <a:p>
            <a:r>
              <a:rPr lang="en-US" sz="1200" b="1" i="0" kern="1200" dirty="0">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 any data type that has a value of either True or False.</a:t>
            </a:r>
          </a:p>
          <a:p>
            <a:r>
              <a:rPr lang="en-US" sz="1200" b="0" i="0" kern="1200" dirty="0">
                <a:solidFill>
                  <a:schemeClr val="tx1"/>
                </a:solidFill>
                <a:effectLst/>
                <a:latin typeface="+mn-lt"/>
                <a:ea typeface="+mn-ea"/>
                <a:cs typeface="+mn-cs"/>
              </a:rPr>
              <a:t>Use the </a:t>
            </a:r>
            <a:r>
              <a:rPr lang="en-US" sz="1200" b="1" i="0"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function to determine the data type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a:p>
        </p:txBody>
      </p:sp>
    </p:spTree>
    <p:extLst>
      <p:ext uri="{BB962C8B-B14F-4D97-AF65-F5344CB8AC3E}">
        <p14:creationId xmlns:p14="http://schemas.microsoft.com/office/powerpoint/2010/main" val="311333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Boolean data type makes use of the operators shown in the table.</a:t>
            </a:r>
          </a:p>
          <a:p>
            <a:r>
              <a:rPr lang="en-US" sz="1200" b="0" i="0" kern="1200" dirty="0">
                <a:solidFill>
                  <a:schemeClr val="tx1"/>
                </a:solidFill>
                <a:effectLst/>
                <a:latin typeface="+mn-lt"/>
                <a:ea typeface="+mn-ea"/>
                <a:cs typeface="+mn-cs"/>
              </a:rPr>
              <a:t> In the IDLE shell, try out the different Boolean operators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a:p>
        </p:txBody>
      </p:sp>
    </p:spTree>
    <p:extLst>
      <p:ext uri="{BB962C8B-B14F-4D97-AF65-F5344CB8AC3E}">
        <p14:creationId xmlns:p14="http://schemas.microsoft.com/office/powerpoint/2010/main" val="1375659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rgbClr val="004C69"/>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rgbClr val="004C69"/>
                </a:solidFill>
                <a:latin typeface="+mn-lt"/>
                <a:cs typeface="CiscoSans ExtraLight"/>
              </a:defRPr>
            </a:lvl2pPr>
            <a:lvl3pPr marL="628520" indent="-171415">
              <a:buClr>
                <a:schemeClr val="tx2"/>
              </a:buClr>
              <a:buSzPct val="80000"/>
              <a:buFont typeface="Arial"/>
              <a:buChar char="•"/>
              <a:defRPr sz="1600" b="0" i="0">
                <a:solidFill>
                  <a:srgbClr val="004C69"/>
                </a:solidFill>
                <a:latin typeface="+mn-lt"/>
                <a:cs typeface="CiscoSans ExtraLight"/>
              </a:defRPr>
            </a:lvl3pPr>
            <a:lvl4pPr marL="799934" indent="-171415">
              <a:buClr>
                <a:schemeClr val="tx2"/>
              </a:buClr>
              <a:buSzPct val="80000"/>
              <a:buFont typeface="Arial"/>
              <a:buChar char="•"/>
              <a:defRPr sz="1400" b="0" i="0">
                <a:solidFill>
                  <a:srgbClr val="004C69"/>
                </a:solidFill>
                <a:latin typeface="+mn-lt"/>
                <a:cs typeface="CiscoSans ExtraLight"/>
              </a:defRPr>
            </a:lvl4pPr>
            <a:lvl5pPr marL="971347" indent="-171415">
              <a:buClr>
                <a:schemeClr val="tx2"/>
              </a:buClr>
              <a:buSzPct val="80000"/>
              <a:buFont typeface="Arial"/>
              <a:buChar char="•"/>
              <a:defRPr sz="1200" b="0" i="0">
                <a:solidFill>
                  <a:srgbClr val="004C69"/>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baseline="0">
                <a:solidFill>
                  <a:srgbClr val="004C69"/>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rgbClr val="004C69"/>
                </a:solidFill>
                <a:latin typeface="+mn-lt"/>
                <a:cs typeface="CiscoSans ExtraLight"/>
              </a:defRPr>
            </a:lvl2pPr>
            <a:lvl3pPr marL="628520" indent="-171415">
              <a:buClr>
                <a:schemeClr val="tx2"/>
              </a:buClr>
              <a:buSzPct val="80000"/>
              <a:buFont typeface="Arial"/>
              <a:buChar char="•"/>
              <a:defRPr sz="1600" b="0" i="0">
                <a:solidFill>
                  <a:srgbClr val="004C69"/>
                </a:solidFill>
                <a:latin typeface="+mn-lt"/>
                <a:cs typeface="CiscoSans ExtraLight"/>
              </a:defRPr>
            </a:lvl3pPr>
            <a:lvl4pPr marL="799934" indent="-171415">
              <a:buClr>
                <a:schemeClr val="tx2"/>
              </a:buClr>
              <a:buSzPct val="80000"/>
              <a:buFont typeface="Arial"/>
              <a:buChar char="•"/>
              <a:defRPr sz="1400" b="0" i="0">
                <a:solidFill>
                  <a:srgbClr val="004C69"/>
                </a:solidFill>
                <a:latin typeface="+mn-lt"/>
                <a:cs typeface="CiscoSans ExtraLight"/>
              </a:defRPr>
            </a:lvl4pPr>
            <a:lvl5pPr marL="971347" indent="-171415">
              <a:buClr>
                <a:schemeClr val="tx2"/>
              </a:buClr>
              <a:buSzPct val="80000"/>
              <a:buFont typeface="Arial"/>
              <a:buChar char="•"/>
              <a:defRPr sz="1200" b="0" i="0">
                <a:solidFill>
                  <a:srgbClr val="004C69"/>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06994068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4558859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accent1">
                  <a:lumMod val="75000"/>
                </a:schemeClr>
              </a:buClr>
              <a:buSzPct val="80000"/>
              <a:buFont typeface="Arial"/>
              <a:buChar char="•"/>
              <a:defRPr sz="2800" b="0" i="0">
                <a:solidFill>
                  <a:schemeClr val="accent1"/>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a:p>
            <a:pPr lvl="1"/>
            <a:r>
              <a:rPr lang="en-US" dirty="0" err="1"/>
              <a:t>sdfsdf</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9472950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4024" r:id="rId4"/>
    <p:sldLayoutId id="2147484018" r:id="rId5"/>
    <p:sldLayoutId id="2147483965" r:id="rId6"/>
    <p:sldLayoutId id="2147483967" r:id="rId7"/>
    <p:sldLayoutId id="2147483995" r:id="rId8"/>
    <p:sldLayoutId id="2147484007" r:id="rId9"/>
    <p:sldLayoutId id="2147484010" r:id="rId10"/>
    <p:sldLayoutId id="2147484011" r:id="rId11"/>
    <p:sldLayoutId id="2147484015" r:id="rId12"/>
    <p:sldLayoutId id="2147483998" r:id="rId13"/>
    <p:sldLayoutId id="2147484027" r:id="rId14"/>
    <p:sldLayoutId id="2147484028" r:id="rId15"/>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nKIu9yen5nc"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cisco.com/site/devnet/home/index.gsp"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hyperlink" Target="http://maps.googleapis.com/maps/api/geocode/json?address=sanjose"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hyperlink" Target="http://maps.googleapis.com/maps/api/geocode/json?address=sanjose"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hyperlink" Target="https://console.developers.google.com/" TargetMode="Externa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Name</a:t>
            </a:r>
          </a:p>
        </p:txBody>
      </p:sp>
      <p:sp>
        <p:nvSpPr>
          <p:cNvPr id="3" name="Text Placeholder 2"/>
          <p:cNvSpPr>
            <a:spLocks noGrp="1"/>
          </p:cNvSpPr>
          <p:nvPr>
            <p:ph type="body" sz="quarter" idx="11"/>
          </p:nvPr>
        </p:nvSpPr>
        <p:spPr/>
        <p:txBody>
          <a:bodyPr/>
          <a:lstStyle/>
          <a:p>
            <a:r>
              <a:rPr lang="en-US" dirty="0"/>
              <a:t>Title</a:t>
            </a:r>
          </a:p>
        </p:txBody>
      </p:sp>
      <p:sp>
        <p:nvSpPr>
          <p:cNvPr id="4" name="Text Placeholder 3"/>
          <p:cNvSpPr>
            <a:spLocks noGrp="1"/>
          </p:cNvSpPr>
          <p:nvPr>
            <p:ph type="body" sz="quarter" idx="12"/>
          </p:nvPr>
        </p:nvSpPr>
        <p:spPr/>
        <p:txBody>
          <a:bodyPr/>
          <a:lstStyle/>
          <a:p>
            <a:r>
              <a:rPr lang="en-US" dirty="0"/>
              <a:t>Date</a:t>
            </a:r>
          </a:p>
        </p:txBody>
      </p:sp>
      <p:sp>
        <p:nvSpPr>
          <p:cNvPr id="5" name="Text Placeholder 4"/>
          <p:cNvSpPr>
            <a:spLocks noGrp="1"/>
          </p:cNvSpPr>
          <p:nvPr>
            <p:ph type="body" sz="quarter" idx="13"/>
          </p:nvPr>
        </p:nvSpPr>
        <p:spPr/>
        <p:txBody>
          <a:bodyPr/>
          <a:lstStyle/>
          <a:p>
            <a:r>
              <a:rPr lang="en-US" dirty="0"/>
              <a:t>Innovate like a Technologist. Think like </a:t>
            </a:r>
            <a:br>
              <a:rPr lang="en-US" dirty="0"/>
            </a:br>
            <a:r>
              <a:rPr lang="en-US" dirty="0"/>
              <a:t>an Entrepreneur. Act as a Social Agent.</a:t>
            </a:r>
          </a:p>
        </p:txBody>
      </p:sp>
      <p:sp>
        <p:nvSpPr>
          <p:cNvPr id="6" name="Title 5"/>
          <p:cNvSpPr>
            <a:spLocks noGrp="1"/>
          </p:cNvSpPr>
          <p:nvPr>
            <p:ph type="ctrTitle"/>
          </p:nvPr>
        </p:nvSpPr>
        <p:spPr/>
        <p:txBody>
          <a:bodyPr/>
          <a:lstStyle/>
          <a:p>
            <a:r>
              <a:rPr lang="en-US" dirty="0"/>
              <a:t>Cisco Networking Academy</a:t>
            </a:r>
          </a:p>
        </p:txBody>
      </p:sp>
    </p:spTree>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19E92C-DECB-4C57-8680-DD72F4618B69}"/>
              </a:ext>
            </a:extLst>
          </p:cNvPr>
          <p:cNvSpPr>
            <a:spLocks noGrp="1"/>
          </p:cNvSpPr>
          <p:nvPr>
            <p:ph type="body" sz="quarter" idx="10"/>
          </p:nvPr>
        </p:nvSpPr>
        <p:spPr>
          <a:xfrm>
            <a:off x="2932312" y="946485"/>
            <a:ext cx="3275983" cy="1900738"/>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lvl="1" indent="0">
              <a:buNone/>
            </a:pPr>
            <a:r>
              <a:rPr lang="en-US" i="1" dirty="0"/>
              <a:t>Everybody... should learn how to program a computer... because it teaches you how to think.</a:t>
            </a:r>
          </a:p>
          <a:p>
            <a:pPr marL="0" lvl="1" indent="0" algn="r">
              <a:buNone/>
            </a:pPr>
            <a:r>
              <a:rPr lang="en-US" i="1" dirty="0"/>
              <a:t>Steve Jobs</a:t>
            </a:r>
          </a:p>
          <a:p>
            <a:pPr marL="0" lvl="1" indent="0" algn="r">
              <a:buNone/>
            </a:pPr>
            <a:r>
              <a:rPr lang="en-US" i="1" dirty="0"/>
              <a:t>Founder, Apple</a:t>
            </a:r>
            <a:endParaRPr lang="en-US" sz="2400" i="1" dirty="0"/>
          </a:p>
        </p:txBody>
      </p:sp>
      <p:sp>
        <p:nvSpPr>
          <p:cNvPr id="3" name="Title 2">
            <a:extLst>
              <a:ext uri="{FF2B5EF4-FFF2-40B4-BE49-F238E27FC236}">
                <a16:creationId xmlns:a16="http://schemas.microsoft.com/office/drawing/2014/main" id="{72D39087-208E-44E3-9C20-97533B7D5C27}"/>
              </a:ext>
            </a:extLst>
          </p:cNvPr>
          <p:cNvSpPr>
            <a:spLocks noGrp="1"/>
          </p:cNvSpPr>
          <p:nvPr>
            <p:ph type="title"/>
          </p:nvPr>
        </p:nvSpPr>
        <p:spPr/>
        <p:txBody>
          <a:bodyPr/>
          <a:lstStyle/>
          <a:p>
            <a:r>
              <a:rPr lang="en-US" dirty="0"/>
              <a:t>Power of Code</a:t>
            </a:r>
          </a:p>
        </p:txBody>
      </p:sp>
      <p:sp>
        <p:nvSpPr>
          <p:cNvPr id="5" name="Text Placeholder 3">
            <a:extLst>
              <a:ext uri="{FF2B5EF4-FFF2-40B4-BE49-F238E27FC236}">
                <a16:creationId xmlns:a16="http://schemas.microsoft.com/office/drawing/2014/main" id="{22592614-51C1-4BBA-8090-5610DA8F430E}"/>
              </a:ext>
            </a:extLst>
          </p:cNvPr>
          <p:cNvSpPr txBox="1">
            <a:spLocks/>
          </p:cNvSpPr>
          <p:nvPr/>
        </p:nvSpPr>
        <p:spPr>
          <a:xfrm>
            <a:off x="3104146" y="3232483"/>
            <a:ext cx="2791326" cy="14678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Great coders are today’s rock stars.</a:t>
            </a:r>
          </a:p>
          <a:p>
            <a:pPr marL="0" lvl="1" algn="r"/>
            <a:r>
              <a:rPr lang="en-US" sz="1800" dirty="0"/>
              <a:t>will.i.am</a:t>
            </a:r>
          </a:p>
          <a:p>
            <a:pPr marL="0" lvl="1" algn="r"/>
            <a:r>
              <a:rPr lang="en-US" sz="1800" dirty="0"/>
              <a:t>Black Eye Peas Creator</a:t>
            </a:r>
          </a:p>
        </p:txBody>
      </p:sp>
      <p:sp>
        <p:nvSpPr>
          <p:cNvPr id="6" name="Text Placeholder 3">
            <a:extLst>
              <a:ext uri="{FF2B5EF4-FFF2-40B4-BE49-F238E27FC236}">
                <a16:creationId xmlns:a16="http://schemas.microsoft.com/office/drawing/2014/main" id="{3AF37EFA-BF72-4B47-B829-2F5FC9E3AB14}"/>
              </a:ext>
            </a:extLst>
          </p:cNvPr>
          <p:cNvSpPr txBox="1">
            <a:spLocks/>
          </p:cNvSpPr>
          <p:nvPr/>
        </p:nvSpPr>
        <p:spPr>
          <a:xfrm>
            <a:off x="6304547" y="1836821"/>
            <a:ext cx="2550696" cy="170848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[Coding] is the closest thing we have to a superpower.</a:t>
            </a:r>
          </a:p>
          <a:p>
            <a:pPr marL="0" lvl="1" algn="r"/>
            <a:r>
              <a:rPr lang="en-US" sz="1800" dirty="0"/>
              <a:t>Drew Houston</a:t>
            </a:r>
          </a:p>
          <a:p>
            <a:pPr marL="0" lvl="1" algn="r"/>
            <a:r>
              <a:rPr lang="en-US" sz="1800" dirty="0"/>
              <a:t>Dropbox Creator</a:t>
            </a:r>
          </a:p>
        </p:txBody>
      </p:sp>
      <p:sp>
        <p:nvSpPr>
          <p:cNvPr id="7" name="Text Placeholder 3">
            <a:extLst>
              <a:ext uri="{FF2B5EF4-FFF2-40B4-BE49-F238E27FC236}">
                <a16:creationId xmlns:a16="http://schemas.microsoft.com/office/drawing/2014/main" id="{D0D15AD9-B151-4CD7-A4F1-709EFD7F1A59}"/>
              </a:ext>
            </a:extLst>
          </p:cNvPr>
          <p:cNvSpPr txBox="1">
            <a:spLocks/>
          </p:cNvSpPr>
          <p:nvPr/>
        </p:nvSpPr>
        <p:spPr>
          <a:xfrm>
            <a:off x="304799" y="1708485"/>
            <a:ext cx="2526633" cy="185286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Coding is a huge base...to build off of...to go in the direction [you] want to.</a:t>
            </a:r>
          </a:p>
          <a:p>
            <a:pPr lvl="1" algn="r"/>
            <a:r>
              <a:rPr lang="en-US" sz="1800" dirty="0"/>
              <a:t>Chris Bosh</a:t>
            </a:r>
          </a:p>
          <a:p>
            <a:pPr lvl="1" algn="r"/>
            <a:r>
              <a:rPr lang="en-US" sz="1800" dirty="0"/>
              <a:t>NBA All-Star</a:t>
            </a:r>
          </a:p>
        </p:txBody>
      </p:sp>
    </p:spTree>
    <p:extLst>
      <p:ext uri="{BB962C8B-B14F-4D97-AF65-F5344CB8AC3E}">
        <p14:creationId xmlns:p14="http://schemas.microsoft.com/office/powerpoint/2010/main" val="373622219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11</a:t>
            </a:fld>
            <a:endParaRPr lang="en-US" sz="600" dirty="0">
              <a:solidFill>
                <a:schemeClr val="accent5">
                  <a:lumMod val="50000"/>
                </a:schemeClr>
              </a:solidFill>
              <a:latin typeface="+mn-lt"/>
              <a:ea typeface="+mn-ea"/>
              <a:cs typeface="CiscoSans Thin"/>
            </a:endParaRPr>
          </a:p>
        </p:txBody>
      </p:sp>
      <p:sp>
        <p:nvSpPr>
          <p:cNvPr id="2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24" name="Group 4"/>
          <p:cNvGrpSpPr>
            <a:grpSpLocks noChangeAspect="1"/>
          </p:cNvGrpSpPr>
          <p:nvPr/>
        </p:nvGrpSpPr>
        <p:grpSpPr bwMode="auto">
          <a:xfrm>
            <a:off x="508039" y="4715197"/>
            <a:ext cx="340257" cy="180974"/>
            <a:chOff x="310" y="249"/>
            <a:chExt cx="502" cy="267"/>
          </a:xfrm>
          <a:solidFill>
            <a:srgbClr val="086D8E"/>
          </a:solidFill>
        </p:grpSpPr>
        <p:sp>
          <p:nvSpPr>
            <p:cNvPr id="2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Freeform 40">
            <a:hlinkClick r:id="rId2"/>
          </p:cNvPr>
          <p:cNvSpPr>
            <a:spLocks/>
          </p:cNvSpPr>
          <p:nvPr/>
        </p:nvSpPr>
        <p:spPr bwMode="auto">
          <a:xfrm>
            <a:off x="3994201" y="1986988"/>
            <a:ext cx="1155598" cy="1169524"/>
          </a:xfrm>
          <a:custGeom>
            <a:avLst/>
            <a:gdLst>
              <a:gd name="T0" fmla="*/ 25 w 667"/>
              <a:gd name="T1" fmla="*/ 6 h 673"/>
              <a:gd name="T2" fmla="*/ 0 w 667"/>
              <a:gd name="T3" fmla="*/ 19 h 673"/>
              <a:gd name="T4" fmla="*/ 1 w 667"/>
              <a:gd name="T5" fmla="*/ 655 h 673"/>
              <a:gd name="T6" fmla="*/ 25 w 667"/>
              <a:gd name="T7" fmla="*/ 667 h 673"/>
              <a:gd name="T8" fmla="*/ 667 w 667"/>
              <a:gd name="T9" fmla="*/ 337 h 673"/>
              <a:gd name="T10" fmla="*/ 25 w 667"/>
              <a:gd name="T11" fmla="*/ 6 h 673"/>
            </a:gdLst>
            <a:ahLst/>
            <a:cxnLst>
              <a:cxn ang="0">
                <a:pos x="T0" y="T1"/>
              </a:cxn>
              <a:cxn ang="0">
                <a:pos x="T2" y="T3"/>
              </a:cxn>
              <a:cxn ang="0">
                <a:pos x="T4" y="T5"/>
              </a:cxn>
              <a:cxn ang="0">
                <a:pos x="T6" y="T7"/>
              </a:cxn>
              <a:cxn ang="0">
                <a:pos x="T8" y="T9"/>
              </a:cxn>
              <a:cxn ang="0">
                <a:pos x="T10" y="T11"/>
              </a:cxn>
            </a:cxnLst>
            <a:rect l="0" t="0" r="r" b="b"/>
            <a:pathLst>
              <a:path w="667" h="673">
                <a:moveTo>
                  <a:pt x="25" y="6"/>
                </a:moveTo>
                <a:cubicBezTo>
                  <a:pt x="11" y="0"/>
                  <a:pt x="0" y="5"/>
                  <a:pt x="0" y="19"/>
                </a:cubicBezTo>
                <a:lnTo>
                  <a:pt x="1" y="655"/>
                </a:lnTo>
                <a:cubicBezTo>
                  <a:pt x="1" y="668"/>
                  <a:pt x="12" y="673"/>
                  <a:pt x="25" y="667"/>
                </a:cubicBezTo>
                <a:lnTo>
                  <a:pt x="667" y="337"/>
                </a:lnTo>
                <a:lnTo>
                  <a:pt x="25" y="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Title 1"/>
          <p:cNvSpPr txBox="1">
            <a:spLocks/>
          </p:cNvSpPr>
          <p:nvPr/>
        </p:nvSpPr>
        <p:spPr bwMode="auto">
          <a:xfrm>
            <a:off x="416425" y="137564"/>
            <a:ext cx="7598042" cy="112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chemeClr val="accent1"/>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dirty="0">
                <a:solidFill>
                  <a:schemeClr val="accent5"/>
                </a:solidFill>
              </a:rPr>
              <a:t>The Power of Code</a:t>
            </a:r>
          </a:p>
        </p:txBody>
      </p:sp>
    </p:spTree>
    <p:extLst>
      <p:ext uri="{BB962C8B-B14F-4D97-AF65-F5344CB8AC3E}">
        <p14:creationId xmlns:p14="http://schemas.microsoft.com/office/powerpoint/2010/main" val="16169034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Communities of Practice</a:t>
            </a:r>
          </a:p>
        </p:txBody>
      </p:sp>
    </p:spTree>
    <p:extLst>
      <p:ext uri="{BB962C8B-B14F-4D97-AF65-F5344CB8AC3E}">
        <p14:creationId xmlns:p14="http://schemas.microsoft.com/office/powerpoint/2010/main" val="292548775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20362-15EE-4A6F-AC62-0C4F702D8D98}"/>
              </a:ext>
            </a:extLst>
          </p:cNvPr>
          <p:cNvSpPr>
            <a:spLocks noGrp="1"/>
          </p:cNvSpPr>
          <p:nvPr>
            <p:ph type="body" sz="quarter" idx="10"/>
          </p:nvPr>
        </p:nvSpPr>
        <p:spPr>
          <a:xfrm>
            <a:off x="437767" y="1347788"/>
            <a:ext cx="5437740" cy="3168210"/>
          </a:xfrm>
        </p:spPr>
        <p:txBody>
          <a:bodyPr/>
          <a:lstStyle/>
          <a:p>
            <a:pPr marL="57136" indent="0">
              <a:buNone/>
            </a:pPr>
            <a:r>
              <a:rPr lang="en-US" i="1" dirty="0"/>
              <a:t>Communities of practice are groups of people who share a concern or a passion for something they do and learn how to do it better as they interact regularly.</a:t>
            </a:r>
          </a:p>
          <a:p>
            <a:pPr marL="57136" indent="0" algn="r">
              <a:buNone/>
            </a:pPr>
            <a:r>
              <a:rPr lang="en-US" sz="1800" i="1" dirty="0"/>
              <a:t>Jean Lave &amp; Etienne Wenger</a:t>
            </a:r>
            <a:endParaRPr lang="en-US" sz="2800" dirty="0"/>
          </a:p>
        </p:txBody>
      </p:sp>
      <p:sp>
        <p:nvSpPr>
          <p:cNvPr id="3" name="Title 2">
            <a:extLst>
              <a:ext uri="{FF2B5EF4-FFF2-40B4-BE49-F238E27FC236}">
                <a16:creationId xmlns:a16="http://schemas.microsoft.com/office/drawing/2014/main" id="{F770ABF6-2238-4656-B0E7-4467167BCF70}"/>
              </a:ext>
            </a:extLst>
          </p:cNvPr>
          <p:cNvSpPr>
            <a:spLocks noGrp="1"/>
          </p:cNvSpPr>
          <p:nvPr>
            <p:ph type="title"/>
          </p:nvPr>
        </p:nvSpPr>
        <p:spPr/>
        <p:txBody>
          <a:bodyPr/>
          <a:lstStyle/>
          <a:p>
            <a:r>
              <a:rPr lang="en-US" dirty="0"/>
              <a:t>Communities of Practice (</a:t>
            </a:r>
            <a:r>
              <a:rPr lang="en-US" dirty="0" err="1"/>
              <a:t>CoPs</a:t>
            </a:r>
            <a:r>
              <a:rPr lang="en-US" dirty="0"/>
              <a:t>)</a:t>
            </a:r>
          </a:p>
        </p:txBody>
      </p:sp>
      <p:pic>
        <p:nvPicPr>
          <p:cNvPr id="7" name="Picture 6">
            <a:extLst>
              <a:ext uri="{FF2B5EF4-FFF2-40B4-BE49-F238E27FC236}">
                <a16:creationId xmlns:a16="http://schemas.microsoft.com/office/drawing/2014/main" id="{2EE6E534-AB69-4015-A43F-219CBC429E26}"/>
              </a:ext>
            </a:extLst>
          </p:cNvPr>
          <p:cNvPicPr>
            <a:picLocks noChangeAspect="1"/>
          </p:cNvPicPr>
          <p:nvPr/>
        </p:nvPicPr>
        <p:blipFill>
          <a:blip r:embed="rId2"/>
          <a:stretch>
            <a:fillRect/>
          </a:stretch>
        </p:blipFill>
        <p:spPr>
          <a:xfrm>
            <a:off x="6054044" y="1091727"/>
            <a:ext cx="2731145" cy="3023073"/>
          </a:xfrm>
          <a:prstGeom prst="rect">
            <a:avLst/>
          </a:prstGeom>
        </p:spPr>
      </p:pic>
    </p:spTree>
    <p:extLst>
      <p:ext uri="{BB962C8B-B14F-4D97-AF65-F5344CB8AC3E}">
        <p14:creationId xmlns:p14="http://schemas.microsoft.com/office/powerpoint/2010/main" val="4246205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fontScale="92500" lnSpcReduction="20000"/>
          </a:bodyPr>
          <a:lstStyle/>
          <a:p>
            <a:pPr marL="57136" indent="0">
              <a:buNone/>
            </a:pPr>
            <a:r>
              <a:rPr lang="en-US" dirty="0"/>
              <a:t>GitHub is the open source software version control system started by Linus Torvalds, the creator of Linux.</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GitHub</a:t>
            </a:r>
          </a:p>
        </p:txBody>
      </p:sp>
      <p:pic>
        <p:nvPicPr>
          <p:cNvPr id="5" name="Picture 4">
            <a:extLst>
              <a:ext uri="{FF2B5EF4-FFF2-40B4-BE49-F238E27FC236}">
                <a16:creationId xmlns:a16="http://schemas.microsoft.com/office/drawing/2014/main" id="{323BF9FE-447A-452B-BABA-7EF6662E403B}"/>
              </a:ext>
            </a:extLst>
          </p:cNvPr>
          <p:cNvPicPr>
            <a:picLocks noChangeAspect="1"/>
          </p:cNvPicPr>
          <p:nvPr/>
        </p:nvPicPr>
        <p:blipFill>
          <a:blip r:embed="rId2"/>
          <a:stretch>
            <a:fillRect/>
          </a:stretch>
        </p:blipFill>
        <p:spPr>
          <a:xfrm>
            <a:off x="1945532" y="2179202"/>
            <a:ext cx="4996094" cy="2167881"/>
          </a:xfrm>
          <a:prstGeom prst="rect">
            <a:avLst/>
          </a:prstGeom>
          <a:ln>
            <a:solidFill>
              <a:srgbClr val="000000"/>
            </a:solidFill>
          </a:ln>
        </p:spPr>
      </p:pic>
      <p:sp>
        <p:nvSpPr>
          <p:cNvPr id="6" name="Rectangle 5">
            <a:extLst>
              <a:ext uri="{FF2B5EF4-FFF2-40B4-BE49-F238E27FC236}">
                <a16:creationId xmlns:a16="http://schemas.microsoft.com/office/drawing/2014/main" id="{01157547-A5D7-41F5-BBA0-61AC4FEABEB3}"/>
              </a:ext>
            </a:extLst>
          </p:cNvPr>
          <p:cNvSpPr/>
          <p:nvPr/>
        </p:nvSpPr>
        <p:spPr>
          <a:xfrm>
            <a:off x="3430096" y="4468803"/>
            <a:ext cx="2069797" cy="369332"/>
          </a:xfrm>
          <a:prstGeom prst="rect">
            <a:avLst/>
          </a:prstGeom>
        </p:spPr>
        <p:txBody>
          <a:bodyPr wrap="none">
            <a:spAutoFit/>
          </a:bodyPr>
          <a:lstStyle/>
          <a:p>
            <a:r>
              <a:rPr lang="en-US" dirty="0">
                <a:hlinkClick r:id="rId3"/>
              </a:rPr>
              <a:t>https://github.com/</a:t>
            </a:r>
            <a:endParaRPr lang="en-US" dirty="0"/>
          </a:p>
        </p:txBody>
      </p:sp>
    </p:spTree>
    <p:extLst>
      <p:ext uri="{BB962C8B-B14F-4D97-AF65-F5344CB8AC3E}">
        <p14:creationId xmlns:p14="http://schemas.microsoft.com/office/powerpoint/2010/main" val="17291260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a:bodyPr>
          <a:lstStyle/>
          <a:p>
            <a:pPr marL="57136" indent="0">
              <a:buNone/>
            </a:pPr>
            <a:r>
              <a:rPr lang="en-US" dirty="0"/>
              <a:t>Stack Overflow maintains a library of detailed answers to every question about programming. </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Stack Overflow</a:t>
            </a:r>
          </a:p>
        </p:txBody>
      </p:sp>
      <p:pic>
        <p:nvPicPr>
          <p:cNvPr id="6" name="Picture 5">
            <a:extLst>
              <a:ext uri="{FF2B5EF4-FFF2-40B4-BE49-F238E27FC236}">
                <a16:creationId xmlns:a16="http://schemas.microsoft.com/office/drawing/2014/main" id="{CF3CBE43-E3CB-4421-9187-9AAD5A4D302E}"/>
              </a:ext>
            </a:extLst>
          </p:cNvPr>
          <p:cNvPicPr>
            <a:picLocks noChangeAspect="1"/>
          </p:cNvPicPr>
          <p:nvPr/>
        </p:nvPicPr>
        <p:blipFill>
          <a:blip r:embed="rId2"/>
          <a:stretch>
            <a:fillRect/>
          </a:stretch>
        </p:blipFill>
        <p:spPr>
          <a:xfrm>
            <a:off x="1974715" y="2242738"/>
            <a:ext cx="5132281" cy="2246173"/>
          </a:xfrm>
          <a:prstGeom prst="rect">
            <a:avLst/>
          </a:prstGeom>
        </p:spPr>
      </p:pic>
      <p:sp>
        <p:nvSpPr>
          <p:cNvPr id="7" name="Rectangle 6">
            <a:extLst>
              <a:ext uri="{FF2B5EF4-FFF2-40B4-BE49-F238E27FC236}">
                <a16:creationId xmlns:a16="http://schemas.microsoft.com/office/drawing/2014/main" id="{41514B10-F657-4875-91B9-F937285A85C2}"/>
              </a:ext>
            </a:extLst>
          </p:cNvPr>
          <p:cNvSpPr/>
          <p:nvPr/>
        </p:nvSpPr>
        <p:spPr>
          <a:xfrm>
            <a:off x="3158760" y="4556352"/>
            <a:ext cx="2826479" cy="369332"/>
          </a:xfrm>
          <a:prstGeom prst="rect">
            <a:avLst/>
          </a:prstGeom>
        </p:spPr>
        <p:txBody>
          <a:bodyPr wrap="none">
            <a:spAutoFit/>
          </a:bodyPr>
          <a:lstStyle/>
          <a:p>
            <a:r>
              <a:rPr lang="en-US" dirty="0">
                <a:hlinkClick r:id="rId3"/>
              </a:rPr>
              <a:t>https://stackoverflow.com/</a:t>
            </a:r>
            <a:endParaRPr lang="en-US" dirty="0"/>
          </a:p>
        </p:txBody>
      </p:sp>
    </p:spTree>
    <p:extLst>
      <p:ext uri="{BB962C8B-B14F-4D97-AF65-F5344CB8AC3E}">
        <p14:creationId xmlns:p14="http://schemas.microsoft.com/office/powerpoint/2010/main" val="273230835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fontScale="77500" lnSpcReduction="20000"/>
          </a:bodyPr>
          <a:lstStyle/>
          <a:p>
            <a:pPr marL="57136" indent="0">
              <a:buNone/>
            </a:pPr>
            <a:r>
              <a:rPr lang="en-US" dirty="0"/>
              <a:t>Cisco </a:t>
            </a:r>
            <a:r>
              <a:rPr lang="en-US" dirty="0" err="1"/>
              <a:t>DevNet</a:t>
            </a:r>
            <a:r>
              <a:rPr lang="en-US" dirty="0"/>
              <a:t> offers support to developers and programmers who want to build Cisco-enable applications or use Cisco APIs to enhance and manage their networks</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Cisco </a:t>
            </a:r>
            <a:r>
              <a:rPr lang="en-US" dirty="0" err="1"/>
              <a:t>DevNet</a:t>
            </a:r>
            <a:endParaRPr lang="en-US" dirty="0"/>
          </a:p>
        </p:txBody>
      </p:sp>
      <p:pic>
        <p:nvPicPr>
          <p:cNvPr id="6" name="Picture 5">
            <a:extLst>
              <a:ext uri="{FF2B5EF4-FFF2-40B4-BE49-F238E27FC236}">
                <a16:creationId xmlns:a16="http://schemas.microsoft.com/office/drawing/2014/main" id="{36984FC7-35E0-4BC8-B847-50A6CD04913D}"/>
              </a:ext>
            </a:extLst>
          </p:cNvPr>
          <p:cNvPicPr>
            <a:picLocks noChangeAspect="1"/>
          </p:cNvPicPr>
          <p:nvPr/>
        </p:nvPicPr>
        <p:blipFill>
          <a:blip r:embed="rId2"/>
          <a:stretch>
            <a:fillRect/>
          </a:stretch>
        </p:blipFill>
        <p:spPr>
          <a:xfrm>
            <a:off x="2412460" y="2202269"/>
            <a:ext cx="4217881" cy="2261457"/>
          </a:xfrm>
          <a:prstGeom prst="rect">
            <a:avLst/>
          </a:prstGeom>
        </p:spPr>
      </p:pic>
      <p:sp>
        <p:nvSpPr>
          <p:cNvPr id="7" name="Rectangle 6">
            <a:extLst>
              <a:ext uri="{FF2B5EF4-FFF2-40B4-BE49-F238E27FC236}">
                <a16:creationId xmlns:a16="http://schemas.microsoft.com/office/drawing/2014/main" id="{4AD3CA8D-C4DA-4BF3-BF30-9E6E21275DEE}"/>
              </a:ext>
            </a:extLst>
          </p:cNvPr>
          <p:cNvSpPr/>
          <p:nvPr/>
        </p:nvSpPr>
        <p:spPr>
          <a:xfrm>
            <a:off x="2178996" y="4417853"/>
            <a:ext cx="4572000" cy="369332"/>
          </a:xfrm>
          <a:prstGeom prst="rect">
            <a:avLst/>
          </a:prstGeom>
        </p:spPr>
        <p:txBody>
          <a:bodyPr>
            <a:spAutoFit/>
          </a:bodyPr>
          <a:lstStyle/>
          <a:p>
            <a:pPr algn="ctr"/>
            <a:r>
              <a:rPr lang="en-US" dirty="0">
                <a:hlinkClick r:id="rId3"/>
              </a:rPr>
              <a:t>https://developer.cisco.com</a:t>
            </a:r>
            <a:endParaRPr lang="en-US" dirty="0"/>
          </a:p>
        </p:txBody>
      </p:sp>
    </p:spTree>
    <p:extLst>
      <p:ext uri="{BB962C8B-B14F-4D97-AF65-F5344CB8AC3E}">
        <p14:creationId xmlns:p14="http://schemas.microsoft.com/office/powerpoint/2010/main" val="194023720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Python Basics</a:t>
            </a:r>
          </a:p>
        </p:txBody>
      </p:sp>
    </p:spTree>
    <p:extLst>
      <p:ext uri="{BB962C8B-B14F-4D97-AF65-F5344CB8AC3E}">
        <p14:creationId xmlns:p14="http://schemas.microsoft.com/office/powerpoint/2010/main" val="143504815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Python Interpreter</a:t>
            </a:r>
          </a:p>
        </p:txBody>
      </p:sp>
    </p:spTree>
    <p:extLst>
      <p:ext uri="{BB962C8B-B14F-4D97-AF65-F5344CB8AC3E}">
        <p14:creationId xmlns:p14="http://schemas.microsoft.com/office/powerpoint/2010/main" val="321502527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536847" y="1515511"/>
            <a:ext cx="8106112" cy="1247145"/>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C:\&gt; </a:t>
            </a:r>
            <a:r>
              <a:rPr lang="en-US" sz="1400" b="1" dirty="0">
                <a:solidFill>
                  <a:srgbClr val="000000"/>
                </a:solidFill>
                <a:latin typeface="Courier New" panose="02070309020205020404" pitchFamily="49" charset="0"/>
                <a:cs typeface="Courier New" panose="02070309020205020404" pitchFamily="49" charset="0"/>
              </a:rPr>
              <a:t>python</a:t>
            </a:r>
          </a:p>
          <a:p>
            <a:r>
              <a:rPr lang="en-US" sz="1400" dirty="0">
                <a:solidFill>
                  <a:srgbClr val="000000"/>
                </a:solidFill>
                <a:latin typeface="Courier New" panose="02070309020205020404" pitchFamily="49" charset="0"/>
                <a:cs typeface="Courier New" panose="02070309020205020404" pitchFamily="49" charset="0"/>
              </a:rPr>
              <a:t>Python 3.6.3 (v3.6.3:2c5fed8, Oct 3 2017, 17:26:49) [MSC v.1900 32 bit (Intel)] on win32</a:t>
            </a: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Start Python</a:t>
            </a:r>
          </a:p>
        </p:txBody>
      </p:sp>
      <p:sp>
        <p:nvSpPr>
          <p:cNvPr id="4" name="Rectangle 3">
            <a:extLst>
              <a:ext uri="{FF2B5EF4-FFF2-40B4-BE49-F238E27FC236}">
                <a16:creationId xmlns:a16="http://schemas.microsoft.com/office/drawing/2014/main" id="{5186570D-576B-41B8-9A8A-7EE5FC4DB52E}"/>
              </a:ext>
            </a:extLst>
          </p:cNvPr>
          <p:cNvSpPr/>
          <p:nvPr/>
        </p:nvSpPr>
        <p:spPr>
          <a:xfrm>
            <a:off x="536847" y="3285944"/>
            <a:ext cx="8106112" cy="1247145"/>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python3</a:t>
            </a:r>
          </a:p>
          <a:p>
            <a:r>
              <a:rPr lang="en-US" sz="1400" dirty="0">
                <a:solidFill>
                  <a:srgbClr val="000000"/>
                </a:solidFill>
                <a:latin typeface="Courier New" panose="02070309020205020404" pitchFamily="49" charset="0"/>
                <a:cs typeface="Courier New" panose="02070309020205020404" pitchFamily="49" charset="0"/>
              </a:rPr>
              <a:t>Python 3.5.2 (default, Aug 18 2017, 17:48:00) </a:t>
            </a:r>
          </a:p>
          <a:p>
            <a:r>
              <a:rPr lang="en-US" sz="1400" dirty="0">
                <a:solidFill>
                  <a:srgbClr val="000000"/>
                </a:solidFill>
                <a:latin typeface="Courier New" panose="02070309020205020404" pitchFamily="49" charset="0"/>
                <a:cs typeface="Courier New" panose="02070309020205020404" pitchFamily="49" charset="0"/>
              </a:rPr>
              <a:t>[GCC 5.4.0 20160609] on </a:t>
            </a:r>
            <a:r>
              <a:rPr lang="en-US" sz="1400" dirty="0" err="1">
                <a:solidFill>
                  <a:srgbClr val="000000"/>
                </a:solidFill>
                <a:latin typeface="Courier New" panose="02070309020205020404" pitchFamily="49" charset="0"/>
                <a:cs typeface="Courier New" panose="02070309020205020404" pitchFamily="49" charset="0"/>
              </a:rPr>
              <a:t>linux</a:t>
            </a:r>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5" name="TextBox 4">
            <a:extLst>
              <a:ext uri="{FF2B5EF4-FFF2-40B4-BE49-F238E27FC236}">
                <a16:creationId xmlns:a16="http://schemas.microsoft.com/office/drawing/2014/main" id="{A2327CC2-2D27-4430-8C4B-7A41991B0211}"/>
              </a:ext>
            </a:extLst>
          </p:cNvPr>
          <p:cNvSpPr txBox="1"/>
          <p:nvPr/>
        </p:nvSpPr>
        <p:spPr>
          <a:xfrm>
            <a:off x="476655" y="1070043"/>
            <a:ext cx="2208179" cy="369332"/>
          </a:xfrm>
          <a:prstGeom prst="rect">
            <a:avLst/>
          </a:prstGeom>
          <a:noFill/>
        </p:spPr>
        <p:txBody>
          <a:bodyPr wrap="square" rtlCol="0">
            <a:spAutoFit/>
          </a:bodyPr>
          <a:lstStyle/>
          <a:p>
            <a:r>
              <a:rPr lang="en-US" dirty="0"/>
              <a:t>Windows</a:t>
            </a:r>
          </a:p>
        </p:txBody>
      </p:sp>
      <p:sp>
        <p:nvSpPr>
          <p:cNvPr id="9" name="TextBox 8">
            <a:extLst>
              <a:ext uri="{FF2B5EF4-FFF2-40B4-BE49-F238E27FC236}">
                <a16:creationId xmlns:a16="http://schemas.microsoft.com/office/drawing/2014/main" id="{A5C34C4C-7B38-4DF9-9C59-24F9236C1776}"/>
              </a:ext>
            </a:extLst>
          </p:cNvPr>
          <p:cNvSpPr txBox="1"/>
          <p:nvPr/>
        </p:nvSpPr>
        <p:spPr>
          <a:xfrm>
            <a:off x="476655" y="2908571"/>
            <a:ext cx="2208179" cy="369332"/>
          </a:xfrm>
          <a:prstGeom prst="rect">
            <a:avLst/>
          </a:prstGeom>
          <a:noFill/>
        </p:spPr>
        <p:txBody>
          <a:bodyPr wrap="square" rtlCol="0">
            <a:spAutoFit/>
          </a:bodyPr>
          <a:lstStyle/>
          <a:p>
            <a:r>
              <a:rPr lang="en-US" dirty="0"/>
              <a:t>Mac or Linux</a:t>
            </a:r>
          </a:p>
        </p:txBody>
      </p:sp>
    </p:spTree>
    <p:extLst>
      <p:ext uri="{BB962C8B-B14F-4D97-AF65-F5344CB8AC3E}">
        <p14:creationId xmlns:p14="http://schemas.microsoft.com/office/powerpoint/2010/main" val="32077502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Presenter Name</a:t>
            </a:r>
          </a:p>
        </p:txBody>
      </p:sp>
      <p:sp>
        <p:nvSpPr>
          <p:cNvPr id="3" name="Text Placeholder 2"/>
          <p:cNvSpPr>
            <a:spLocks noGrp="1"/>
          </p:cNvSpPr>
          <p:nvPr>
            <p:ph type="body" sz="quarter" idx="11"/>
          </p:nvPr>
        </p:nvSpPr>
        <p:spPr/>
        <p:txBody>
          <a:bodyPr/>
          <a:lstStyle/>
          <a:p>
            <a:r>
              <a:rPr lang="en-US" dirty="0"/>
              <a:t>Presenter Info (Title, School, etc.)</a:t>
            </a:r>
          </a:p>
        </p:txBody>
      </p:sp>
      <p:sp>
        <p:nvSpPr>
          <p:cNvPr id="4" name="Text Placeholder 3"/>
          <p:cNvSpPr>
            <a:spLocks noGrp="1"/>
          </p:cNvSpPr>
          <p:nvPr>
            <p:ph type="body" sz="quarter" idx="12"/>
          </p:nvPr>
        </p:nvSpPr>
        <p:spPr/>
        <p:txBody>
          <a:bodyPr/>
          <a:lstStyle/>
          <a:p>
            <a:r>
              <a:rPr lang="en-US" dirty="0"/>
              <a:t>Date</a:t>
            </a:r>
          </a:p>
        </p:txBody>
      </p:sp>
      <p:sp>
        <p:nvSpPr>
          <p:cNvPr id="5" name="Text Placeholder 4"/>
          <p:cNvSpPr>
            <a:spLocks noGrp="1"/>
          </p:cNvSpPr>
          <p:nvPr>
            <p:ph type="body" sz="quarter" idx="13"/>
          </p:nvPr>
        </p:nvSpPr>
        <p:spPr>
          <a:xfrm>
            <a:off x="463292" y="2872236"/>
            <a:ext cx="6977168" cy="584948"/>
          </a:xfrm>
        </p:spPr>
        <p:txBody>
          <a:bodyPr/>
          <a:lstStyle/>
          <a:p>
            <a:r>
              <a:rPr lang="en-US" dirty="0"/>
              <a:t>Chapter 1: Introduction to Basic Programming with Python</a:t>
            </a:r>
          </a:p>
        </p:txBody>
      </p:sp>
      <p:sp>
        <p:nvSpPr>
          <p:cNvPr id="6" name="Title 5"/>
          <p:cNvSpPr>
            <a:spLocks noGrp="1"/>
          </p:cNvSpPr>
          <p:nvPr>
            <p:ph type="ctrTitle"/>
          </p:nvPr>
        </p:nvSpPr>
        <p:spPr>
          <a:xfrm>
            <a:off x="425766" y="1766170"/>
            <a:ext cx="8292350" cy="1179310"/>
          </a:xfrm>
        </p:spPr>
        <p:txBody>
          <a:bodyPr/>
          <a:lstStyle/>
          <a:p>
            <a:r>
              <a:rPr lang="en-US" dirty="0"/>
              <a:t>Network Programmability</a:t>
            </a:r>
            <a:br>
              <a:rPr lang="en-US" dirty="0"/>
            </a:br>
            <a:r>
              <a:rPr lang="en-US" dirty="0"/>
              <a:t>with Cisco APIC-EM</a:t>
            </a:r>
          </a:p>
        </p:txBody>
      </p:sp>
    </p:spTree>
    <p:extLst>
      <p:ext uri="{BB962C8B-B14F-4D97-AF65-F5344CB8AC3E}">
        <p14:creationId xmlns:p14="http://schemas.microsoft.com/office/powerpoint/2010/main" val="325790664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536847" y="1223681"/>
            <a:ext cx="8106112"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python3</a:t>
            </a:r>
          </a:p>
          <a:p>
            <a:r>
              <a:rPr lang="en-US" sz="1400" dirty="0">
                <a:solidFill>
                  <a:srgbClr val="000000"/>
                </a:solidFill>
                <a:latin typeface="Courier New" panose="02070309020205020404" pitchFamily="49" charset="0"/>
                <a:cs typeface="Courier New" panose="02070309020205020404" pitchFamily="49" charset="0"/>
              </a:rPr>
              <a:t>Python 3.5.2 (default, Aug 18 2017, 17:48:00) </a:t>
            </a:r>
          </a:p>
          <a:p>
            <a:r>
              <a:rPr lang="en-US" sz="1400" dirty="0">
                <a:solidFill>
                  <a:srgbClr val="000000"/>
                </a:solidFill>
                <a:latin typeface="Courier New" panose="02070309020205020404" pitchFamily="49" charset="0"/>
                <a:cs typeface="Courier New" panose="02070309020205020404" pitchFamily="49" charset="0"/>
              </a:rPr>
              <a:t>[GCC 5.4.0 20160609] on </a:t>
            </a:r>
            <a:r>
              <a:rPr lang="en-US" sz="1400" dirty="0" err="1">
                <a:solidFill>
                  <a:srgbClr val="000000"/>
                </a:solidFill>
                <a:latin typeface="Courier New" panose="02070309020205020404" pitchFamily="49" charset="0"/>
                <a:cs typeface="Courier New" panose="02070309020205020404" pitchFamily="49" charset="0"/>
              </a:rPr>
              <a:t>linux</a:t>
            </a:r>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2+3</a:t>
            </a:r>
          </a:p>
          <a:p>
            <a:r>
              <a:rPr lang="en-US" sz="1400" dirty="0">
                <a:solidFill>
                  <a:srgbClr val="000000"/>
                </a:solidFill>
                <a:latin typeface="Courier New" panose="02070309020205020404" pitchFamily="49" charset="0"/>
                <a:cs typeface="Courier New" panose="02070309020205020404" pitchFamily="49" charset="0"/>
              </a:rPr>
              <a:t>5</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10-4</a:t>
            </a:r>
          </a:p>
          <a:p>
            <a:r>
              <a:rPr lang="en-US" sz="1400" dirty="0">
                <a:solidFill>
                  <a:srgbClr val="000000"/>
                </a:solidFill>
                <a:latin typeface="Courier New" panose="02070309020205020404" pitchFamily="49" charset="0"/>
                <a:cs typeface="Courier New" panose="02070309020205020404" pitchFamily="49" charset="0"/>
              </a:rPr>
              <a:t>6</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2*4</a:t>
            </a:r>
          </a:p>
          <a:p>
            <a:r>
              <a:rPr lang="en-US" sz="1400" dirty="0">
                <a:solidFill>
                  <a:srgbClr val="000000"/>
                </a:solidFill>
                <a:latin typeface="Courier New" panose="02070309020205020404" pitchFamily="49" charset="0"/>
                <a:cs typeface="Courier New" panose="02070309020205020404" pitchFamily="49" charset="0"/>
              </a:rPr>
              <a:t>8</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20/5</a:t>
            </a:r>
          </a:p>
          <a:p>
            <a:r>
              <a:rPr lang="en-US" sz="1400" dirty="0">
                <a:solidFill>
                  <a:srgbClr val="000000"/>
                </a:solidFill>
                <a:latin typeface="Courier New" panose="02070309020205020404" pitchFamily="49" charset="0"/>
                <a:cs typeface="Courier New" panose="02070309020205020404" pitchFamily="49" charset="0"/>
              </a:rPr>
              <a:t>4</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3**2</a:t>
            </a:r>
          </a:p>
          <a:p>
            <a:r>
              <a:rPr lang="en-US" sz="1400" dirty="0">
                <a:solidFill>
                  <a:srgbClr val="000000"/>
                </a:solidFill>
                <a:latin typeface="Courier New" panose="02070309020205020404" pitchFamily="49" charset="0"/>
                <a:cs typeface="Courier New" panose="02070309020205020404" pitchFamily="49" charset="0"/>
              </a:rPr>
              <a:t>9</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Use Interactive Interpreter as a Calculator</a:t>
            </a:r>
          </a:p>
        </p:txBody>
      </p:sp>
    </p:spTree>
    <p:extLst>
      <p:ext uri="{BB962C8B-B14F-4D97-AF65-F5344CB8AC3E}">
        <p14:creationId xmlns:p14="http://schemas.microsoft.com/office/powerpoint/2010/main" val="382967102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print("Hello World!")</a:t>
            </a:r>
          </a:p>
          <a:p>
            <a:r>
              <a:rPr lang="en-US" sz="1400" dirty="0">
                <a:solidFill>
                  <a:srgbClr val="000000"/>
                </a:solidFill>
                <a:latin typeface="Courier New" panose="02070309020205020404" pitchFamily="49" charset="0"/>
                <a:cs typeface="Courier New" panose="02070309020205020404" pitchFamily="49" charset="0"/>
              </a:rPr>
              <a:t>Hello World!</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347788"/>
            <a:ext cx="3298965" cy="3168210"/>
          </a:xfrm>
        </p:spPr>
        <p:txBody>
          <a:bodyPr>
            <a:normAutofit/>
          </a:bodyPr>
          <a:lstStyle/>
          <a:p>
            <a:r>
              <a:rPr lang="en-US" sz="2400" dirty="0"/>
              <a:t>Strings can be enclosed with single quotes or double quotes.</a:t>
            </a:r>
          </a:p>
          <a:p>
            <a:r>
              <a:rPr lang="en-US" sz="2400" dirty="0"/>
              <a:t>To remove the single quotes in the output, use the print command.</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Use Interpreter to print Hello World</a:t>
            </a:r>
          </a:p>
        </p:txBody>
      </p:sp>
    </p:spTree>
    <p:extLst>
      <p:ext uri="{BB962C8B-B14F-4D97-AF65-F5344CB8AC3E}">
        <p14:creationId xmlns:p14="http://schemas.microsoft.com/office/powerpoint/2010/main" val="134869001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677055" y="2917399"/>
            <a:ext cx="4985238" cy="1540301"/>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quit()</a:t>
            </a:r>
          </a:p>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idle3</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a:bodyPr>
          <a:lstStyle/>
          <a:p>
            <a:r>
              <a:rPr lang="en-US" sz="2400" dirty="0"/>
              <a:t>Python includes the Integrated Development Environment (IDLE)</a:t>
            </a:r>
          </a:p>
          <a:p>
            <a:r>
              <a:rPr lang="en-US" sz="2400" dirty="0"/>
              <a:t>Windows - open IDLE from the Start menu </a:t>
            </a:r>
          </a:p>
          <a:p>
            <a:r>
              <a:rPr lang="en-US" sz="2400" dirty="0"/>
              <a:t>Mac or Linux - open IDLE from the command line.</a:t>
            </a:r>
            <a:endParaRPr lang="en-US" dirty="0"/>
          </a:p>
          <a:p>
            <a:pPr lvl="1"/>
            <a:endParaRPr lang="en-US" sz="1200"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normAutofit/>
          </a:bodyPr>
          <a:lstStyle/>
          <a:p>
            <a:r>
              <a:rPr lang="en-US" dirty="0"/>
              <a:t>Quit the Interpreter and Start IDLE</a:t>
            </a:r>
          </a:p>
        </p:txBody>
      </p:sp>
      <p:sp>
        <p:nvSpPr>
          <p:cNvPr id="5" name="TextBox 4">
            <a:extLst>
              <a:ext uri="{FF2B5EF4-FFF2-40B4-BE49-F238E27FC236}">
                <a16:creationId xmlns:a16="http://schemas.microsoft.com/office/drawing/2014/main" id="{649D28DB-B36D-47FF-8F68-56C06196D3A8}"/>
              </a:ext>
            </a:extLst>
          </p:cNvPr>
          <p:cNvSpPr txBox="1"/>
          <p:nvPr/>
        </p:nvSpPr>
        <p:spPr>
          <a:xfrm>
            <a:off x="3677055" y="1329815"/>
            <a:ext cx="2208179" cy="369332"/>
          </a:xfrm>
          <a:prstGeom prst="rect">
            <a:avLst/>
          </a:prstGeom>
          <a:noFill/>
        </p:spPr>
        <p:txBody>
          <a:bodyPr wrap="square" rtlCol="0">
            <a:spAutoFit/>
          </a:bodyPr>
          <a:lstStyle/>
          <a:p>
            <a:r>
              <a:rPr lang="en-US" dirty="0"/>
              <a:t>Windows</a:t>
            </a:r>
          </a:p>
        </p:txBody>
      </p:sp>
      <p:sp>
        <p:nvSpPr>
          <p:cNvPr id="7" name="TextBox 6">
            <a:extLst>
              <a:ext uri="{FF2B5EF4-FFF2-40B4-BE49-F238E27FC236}">
                <a16:creationId xmlns:a16="http://schemas.microsoft.com/office/drawing/2014/main" id="{D0D0B3A6-22DF-47CA-B3A2-EFCDD15620FC}"/>
              </a:ext>
            </a:extLst>
          </p:cNvPr>
          <p:cNvSpPr txBox="1"/>
          <p:nvPr/>
        </p:nvSpPr>
        <p:spPr>
          <a:xfrm>
            <a:off x="3677055" y="2544890"/>
            <a:ext cx="2208179" cy="369332"/>
          </a:xfrm>
          <a:prstGeom prst="rect">
            <a:avLst/>
          </a:prstGeom>
          <a:noFill/>
        </p:spPr>
        <p:txBody>
          <a:bodyPr wrap="square" rtlCol="0">
            <a:spAutoFit/>
          </a:bodyPr>
          <a:lstStyle/>
          <a:p>
            <a:r>
              <a:rPr lang="en-US" dirty="0"/>
              <a:t>Mac or Linux</a:t>
            </a:r>
          </a:p>
        </p:txBody>
      </p:sp>
      <p:sp>
        <p:nvSpPr>
          <p:cNvPr id="2" name="Rectangle 1">
            <a:extLst>
              <a:ext uri="{FF2B5EF4-FFF2-40B4-BE49-F238E27FC236}">
                <a16:creationId xmlns:a16="http://schemas.microsoft.com/office/drawing/2014/main" id="{E8428E59-860A-4F3B-BD74-5B568811451E}"/>
              </a:ext>
            </a:extLst>
          </p:cNvPr>
          <p:cNvSpPr/>
          <p:nvPr/>
        </p:nvSpPr>
        <p:spPr>
          <a:xfrm>
            <a:off x="3677055" y="1697866"/>
            <a:ext cx="4572000" cy="646331"/>
          </a:xfrm>
          <a:prstGeom prst="rect">
            <a:avLst/>
          </a:prstGeom>
        </p:spPr>
        <p:txBody>
          <a:bodyPr>
            <a:spAutoFit/>
          </a:bodyPr>
          <a:lstStyle/>
          <a:p>
            <a:r>
              <a:rPr lang="en-US" b="1" dirty="0">
                <a:solidFill>
                  <a:srgbClr val="2D3B45"/>
                </a:solidFill>
                <a:latin typeface="LatoWeb"/>
              </a:rPr>
              <a:t>Start &gt; Python 3.6 &gt;  IDLE (Python 3.6 32-bit)</a:t>
            </a:r>
            <a:r>
              <a:rPr lang="en-US" dirty="0">
                <a:solidFill>
                  <a:srgbClr val="2D3B45"/>
                </a:solidFill>
                <a:latin typeface="LatoWeb"/>
              </a:rPr>
              <a:t>.</a:t>
            </a:r>
            <a:endParaRPr lang="en-US" dirty="0"/>
          </a:p>
        </p:txBody>
      </p:sp>
    </p:spTree>
    <p:extLst>
      <p:ext uri="{BB962C8B-B14F-4D97-AF65-F5344CB8AC3E}">
        <p14:creationId xmlns:p14="http://schemas.microsoft.com/office/powerpoint/2010/main" val="13505855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Provides color coding</a:t>
            </a:r>
          </a:p>
          <a:p>
            <a:r>
              <a:rPr lang="en-US" dirty="0"/>
              <a:t>Includes a text editor for writing programs</a:t>
            </a:r>
          </a:p>
          <a:p>
            <a:r>
              <a:rPr lang="en-US" dirty="0"/>
              <a:t>Quickly save and run programs </a:t>
            </a:r>
          </a:p>
          <a:p>
            <a:pPr lvl="1"/>
            <a:endParaRPr lang="en-US" sz="1200"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IDLE Benefits</a:t>
            </a:r>
          </a:p>
        </p:txBody>
      </p:sp>
      <p:pic>
        <p:nvPicPr>
          <p:cNvPr id="2" name="Picture 1">
            <a:extLst>
              <a:ext uri="{FF2B5EF4-FFF2-40B4-BE49-F238E27FC236}">
                <a16:creationId xmlns:a16="http://schemas.microsoft.com/office/drawing/2014/main" id="{F4908BDF-D8C5-4FFC-9EF2-F2780D582E9B}"/>
              </a:ext>
            </a:extLst>
          </p:cNvPr>
          <p:cNvPicPr>
            <a:picLocks noChangeAspect="1"/>
          </p:cNvPicPr>
          <p:nvPr/>
        </p:nvPicPr>
        <p:blipFill>
          <a:blip r:embed="rId3"/>
          <a:stretch>
            <a:fillRect/>
          </a:stretch>
        </p:blipFill>
        <p:spPr>
          <a:xfrm>
            <a:off x="4509370" y="1106561"/>
            <a:ext cx="4017988" cy="3465439"/>
          </a:xfrm>
          <a:prstGeom prst="rect">
            <a:avLst/>
          </a:prstGeom>
        </p:spPr>
      </p:pic>
    </p:spTree>
    <p:extLst>
      <p:ext uri="{BB962C8B-B14F-4D97-AF65-F5344CB8AC3E}">
        <p14:creationId xmlns:p14="http://schemas.microsoft.com/office/powerpoint/2010/main" val="256882655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9366DF-47C2-4CCE-BA2F-EA26F900CF28}"/>
              </a:ext>
            </a:extLst>
          </p:cNvPr>
          <p:cNvSpPr>
            <a:spLocks noGrp="1"/>
          </p:cNvSpPr>
          <p:nvPr>
            <p:ph type="body" sz="quarter" idx="10"/>
          </p:nvPr>
        </p:nvSpPr>
        <p:spPr/>
        <p:txBody>
          <a:bodyPr>
            <a:normAutofit fontScale="85000" lnSpcReduction="20000"/>
          </a:bodyPr>
          <a:lstStyle/>
          <a:p>
            <a:pPr marL="571486" indent="-514350">
              <a:buFont typeface="+mj-lt"/>
              <a:buAutoNum type="arabicPeriod"/>
            </a:pPr>
            <a:r>
              <a:rPr lang="en-US" dirty="0"/>
              <a:t>In IDLE, click </a:t>
            </a:r>
            <a:r>
              <a:rPr lang="en-US" b="1" dirty="0"/>
              <a:t>File &gt; New File (</a:t>
            </a:r>
            <a:r>
              <a:rPr lang="en-US" b="1" dirty="0" err="1"/>
              <a:t>Ctrl+N</a:t>
            </a:r>
            <a:r>
              <a:rPr lang="en-US" b="1" dirty="0"/>
              <a:t>) </a:t>
            </a:r>
            <a:r>
              <a:rPr lang="en-US" dirty="0"/>
              <a:t>to open an Untitled script file.</a:t>
            </a:r>
          </a:p>
          <a:p>
            <a:pPr marL="571486" indent="-514350">
              <a:buFont typeface="+mj-lt"/>
              <a:buAutoNum type="arabicPeriod"/>
            </a:pPr>
            <a:r>
              <a:rPr lang="en-US" dirty="0"/>
              <a:t>Save the file as </a:t>
            </a:r>
            <a:r>
              <a:rPr lang="en-US" dirty="0">
                <a:solidFill>
                  <a:schemeClr val="accent2"/>
                </a:solidFill>
              </a:rPr>
              <a:t>01_hello-world.py</a:t>
            </a:r>
            <a:r>
              <a:rPr lang="en-US" dirty="0"/>
              <a:t> in your GitHub project directory.</a:t>
            </a:r>
          </a:p>
          <a:p>
            <a:pPr marL="571486" indent="-514350">
              <a:buFont typeface="+mj-lt"/>
              <a:buAutoNum type="arabicPeriod"/>
            </a:pPr>
            <a:r>
              <a:rPr lang="en-US" dirty="0"/>
              <a:t>Enter the following in the script:</a:t>
            </a:r>
          </a:p>
          <a:p>
            <a:pPr marL="687243" lvl="3" indent="0">
              <a:buNone/>
            </a:pPr>
            <a:r>
              <a:rPr lang="en-US" sz="2900" dirty="0">
                <a:latin typeface="Courier New" panose="02070309020205020404" pitchFamily="49" charset="0"/>
                <a:cs typeface="Courier New" panose="02070309020205020404" pitchFamily="49" charset="0"/>
              </a:rPr>
              <a:t>print("Hello World!")</a:t>
            </a:r>
            <a:endParaRPr lang="en-US" dirty="0">
              <a:latin typeface="Courier New" panose="02070309020205020404" pitchFamily="49" charset="0"/>
              <a:cs typeface="Courier New" panose="02070309020205020404" pitchFamily="49" charset="0"/>
            </a:endParaRPr>
          </a:p>
          <a:p>
            <a:pPr marL="571486" indent="-514350">
              <a:buFont typeface="+mj-lt"/>
              <a:buAutoNum type="arabicPeriod"/>
            </a:pPr>
            <a:r>
              <a:rPr lang="en-US" dirty="0"/>
              <a:t>Save the script; click </a:t>
            </a:r>
            <a:r>
              <a:rPr lang="en-US" b="1" dirty="0"/>
              <a:t>File &gt; Save (</a:t>
            </a:r>
            <a:r>
              <a:rPr lang="en-US" b="1" dirty="0" err="1"/>
              <a:t>Ctrl+S</a:t>
            </a:r>
            <a:r>
              <a:rPr lang="en-US" b="1" dirty="0"/>
              <a:t>)</a:t>
            </a:r>
          </a:p>
          <a:p>
            <a:pPr marL="571486" indent="-514350">
              <a:buFont typeface="+mj-lt"/>
              <a:buAutoNum type="arabicPeriod"/>
            </a:pPr>
            <a:r>
              <a:rPr lang="en-US" dirty="0"/>
              <a:t>Run the script; click </a:t>
            </a:r>
            <a:r>
              <a:rPr lang="en-US" b="1" dirty="0"/>
              <a:t>Run &gt; Run Module (F5)</a:t>
            </a:r>
          </a:p>
          <a:p>
            <a:endParaRPr lang="en-US" dirty="0"/>
          </a:p>
        </p:txBody>
      </p:sp>
      <p:sp>
        <p:nvSpPr>
          <p:cNvPr id="3" name="Title 2">
            <a:extLst>
              <a:ext uri="{FF2B5EF4-FFF2-40B4-BE49-F238E27FC236}">
                <a16:creationId xmlns:a16="http://schemas.microsoft.com/office/drawing/2014/main" id="{A15F83D7-A3D4-478C-A375-B3D41D008CE5}"/>
              </a:ext>
            </a:extLst>
          </p:cNvPr>
          <p:cNvSpPr>
            <a:spLocks noGrp="1"/>
          </p:cNvSpPr>
          <p:nvPr>
            <p:ph type="title"/>
          </p:nvPr>
        </p:nvSpPr>
        <p:spPr/>
        <p:txBody>
          <a:bodyPr>
            <a:normAutofit fontScale="90000"/>
          </a:bodyPr>
          <a:lstStyle/>
          <a:p>
            <a:r>
              <a:rPr lang="en-US" dirty="0"/>
              <a:t>Activity - Write, Save, and Run Your First Program</a:t>
            </a:r>
          </a:p>
        </p:txBody>
      </p:sp>
    </p:spTree>
    <p:extLst>
      <p:ext uri="{BB962C8B-B14F-4D97-AF65-F5344CB8AC3E}">
        <p14:creationId xmlns:p14="http://schemas.microsoft.com/office/powerpoint/2010/main" val="138273405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73469-94A2-49E2-9CA7-A058CDEBC8F2}"/>
              </a:ext>
            </a:extLst>
          </p:cNvPr>
          <p:cNvSpPr>
            <a:spLocks noGrp="1"/>
          </p:cNvSpPr>
          <p:nvPr>
            <p:ph type="title"/>
          </p:nvPr>
        </p:nvSpPr>
        <p:spPr/>
        <p:txBody>
          <a:bodyPr/>
          <a:lstStyle/>
          <a:p>
            <a:r>
              <a:rPr lang="en-US" dirty="0"/>
              <a:t>First Program and Output</a:t>
            </a:r>
          </a:p>
        </p:txBody>
      </p:sp>
      <p:pic>
        <p:nvPicPr>
          <p:cNvPr id="5" name="Picture 4">
            <a:extLst>
              <a:ext uri="{FF2B5EF4-FFF2-40B4-BE49-F238E27FC236}">
                <a16:creationId xmlns:a16="http://schemas.microsoft.com/office/drawing/2014/main" id="{F749E7CB-98D1-415E-92EC-50919484807F}"/>
              </a:ext>
            </a:extLst>
          </p:cNvPr>
          <p:cNvPicPr>
            <a:picLocks noChangeAspect="1"/>
          </p:cNvPicPr>
          <p:nvPr/>
        </p:nvPicPr>
        <p:blipFill>
          <a:blip r:embed="rId3"/>
          <a:stretch>
            <a:fillRect/>
          </a:stretch>
        </p:blipFill>
        <p:spPr>
          <a:xfrm>
            <a:off x="901875" y="1201820"/>
            <a:ext cx="7327726" cy="3480503"/>
          </a:xfrm>
          <a:prstGeom prst="rect">
            <a:avLst/>
          </a:prstGeom>
        </p:spPr>
      </p:pic>
      <p:sp>
        <p:nvSpPr>
          <p:cNvPr id="6" name="TextBox 5">
            <a:extLst>
              <a:ext uri="{FF2B5EF4-FFF2-40B4-BE49-F238E27FC236}">
                <a16:creationId xmlns:a16="http://schemas.microsoft.com/office/drawing/2014/main" id="{DD3DB5E9-074E-43B1-B530-10DAFC42CBCF}"/>
              </a:ext>
            </a:extLst>
          </p:cNvPr>
          <p:cNvSpPr txBox="1"/>
          <p:nvPr/>
        </p:nvSpPr>
        <p:spPr>
          <a:xfrm>
            <a:off x="1653435" y="3144033"/>
            <a:ext cx="1954060" cy="369332"/>
          </a:xfrm>
          <a:prstGeom prst="rect">
            <a:avLst/>
          </a:prstGeom>
          <a:solidFill>
            <a:schemeClr val="accent6">
              <a:lumMod val="20000"/>
              <a:lumOff val="80000"/>
            </a:schemeClr>
          </a:solidFill>
        </p:spPr>
        <p:txBody>
          <a:bodyPr wrap="square" rtlCol="0">
            <a:spAutoFit/>
          </a:bodyPr>
          <a:lstStyle/>
          <a:p>
            <a:pPr algn="ctr"/>
            <a:r>
              <a:rPr lang="en-US" dirty="0"/>
              <a:t>Program File</a:t>
            </a:r>
          </a:p>
        </p:txBody>
      </p:sp>
      <p:sp>
        <p:nvSpPr>
          <p:cNvPr id="7" name="TextBox 6">
            <a:extLst>
              <a:ext uri="{FF2B5EF4-FFF2-40B4-BE49-F238E27FC236}">
                <a16:creationId xmlns:a16="http://schemas.microsoft.com/office/drawing/2014/main" id="{00658D69-9AD7-44CF-ADC4-36A64984164D}"/>
              </a:ext>
            </a:extLst>
          </p:cNvPr>
          <p:cNvSpPr txBox="1"/>
          <p:nvPr/>
        </p:nvSpPr>
        <p:spPr>
          <a:xfrm>
            <a:off x="5311035" y="3144033"/>
            <a:ext cx="1954060" cy="369332"/>
          </a:xfrm>
          <a:prstGeom prst="rect">
            <a:avLst/>
          </a:prstGeom>
          <a:solidFill>
            <a:schemeClr val="accent6">
              <a:lumMod val="20000"/>
              <a:lumOff val="80000"/>
            </a:schemeClr>
          </a:solidFill>
        </p:spPr>
        <p:txBody>
          <a:bodyPr wrap="square" rtlCol="0">
            <a:spAutoFit/>
          </a:bodyPr>
          <a:lstStyle/>
          <a:p>
            <a:pPr algn="ctr"/>
            <a:r>
              <a:rPr lang="en-US" dirty="0"/>
              <a:t>Output</a:t>
            </a:r>
          </a:p>
        </p:txBody>
      </p:sp>
    </p:spTree>
    <p:extLst>
      <p:ext uri="{BB962C8B-B14F-4D97-AF65-F5344CB8AC3E}">
        <p14:creationId xmlns:p14="http://schemas.microsoft.com/office/powerpoint/2010/main" val="96368874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Data Types, Variables, and Conversions</a:t>
            </a:r>
          </a:p>
        </p:txBody>
      </p:sp>
    </p:spTree>
    <p:extLst>
      <p:ext uri="{BB962C8B-B14F-4D97-AF65-F5344CB8AC3E}">
        <p14:creationId xmlns:p14="http://schemas.microsoft.com/office/powerpoint/2010/main" val="1959454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type(98)</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type(98.6)</a:t>
            </a:r>
          </a:p>
          <a:p>
            <a:r>
              <a:rPr lang="en-US" sz="1400" dirty="0">
                <a:solidFill>
                  <a:srgbClr val="000000"/>
                </a:solidFill>
                <a:latin typeface="Courier New" panose="02070309020205020404" pitchFamily="49" charset="0"/>
                <a:cs typeface="Courier New" panose="02070309020205020404" pitchFamily="49" charset="0"/>
              </a:rPr>
              <a:t>&lt;class 'float'&gt;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type("Hi!")</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str</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type(True)</a:t>
            </a:r>
          </a:p>
          <a:p>
            <a:r>
              <a:rPr lang="en-US" sz="1400" dirty="0">
                <a:solidFill>
                  <a:srgbClr val="000000"/>
                </a:solidFill>
                <a:latin typeface="Courier New" panose="02070309020205020404" pitchFamily="49" charset="0"/>
                <a:cs typeface="Courier New" panose="02070309020205020404" pitchFamily="49" charset="0"/>
              </a:rPr>
              <a:t>&lt;class 'bool'&gt;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The four basic data types we will use are:</a:t>
            </a:r>
          </a:p>
          <a:p>
            <a:pPr lvl="1"/>
            <a:r>
              <a:rPr lang="en-US" dirty="0"/>
              <a:t>Integer</a:t>
            </a:r>
          </a:p>
          <a:p>
            <a:pPr lvl="1"/>
            <a:r>
              <a:rPr lang="en-US" dirty="0"/>
              <a:t>Float</a:t>
            </a:r>
          </a:p>
          <a:p>
            <a:pPr lvl="1"/>
            <a:r>
              <a:rPr lang="en-US" dirty="0"/>
              <a:t>String</a:t>
            </a:r>
          </a:p>
          <a:p>
            <a:pPr lvl="1"/>
            <a:r>
              <a:rPr lang="en-US" dirty="0"/>
              <a:t>Boolean</a:t>
            </a:r>
          </a:p>
          <a:p>
            <a:r>
              <a:rPr lang="en-US" dirty="0"/>
              <a:t>Use the type() command to determine the data type.</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Basic Data Types</a:t>
            </a:r>
          </a:p>
        </p:txBody>
      </p:sp>
    </p:spTree>
    <p:extLst>
      <p:ext uri="{BB962C8B-B14F-4D97-AF65-F5344CB8AC3E}">
        <p14:creationId xmlns:p14="http://schemas.microsoft.com/office/powerpoint/2010/main" val="4571608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4935254" y="1223681"/>
            <a:ext cx="3760337"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1&lt;2</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1&gt;2</a:t>
            </a:r>
          </a:p>
          <a:p>
            <a:r>
              <a:rPr lang="en-US" sz="1400" dirty="0">
                <a:solidFill>
                  <a:srgbClr val="000000"/>
                </a:solidFill>
                <a:latin typeface="Courier New" panose="02070309020205020404" pitchFamily="49" charset="0"/>
                <a:cs typeface="Courier New" panose="02070309020205020404" pitchFamily="49" charset="0"/>
              </a:rPr>
              <a:t>False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1==1</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1!=1</a:t>
            </a:r>
          </a:p>
          <a:p>
            <a:r>
              <a:rPr lang="en-US" sz="1400" dirty="0">
                <a:solidFill>
                  <a:srgbClr val="000000"/>
                </a:solidFill>
                <a:latin typeface="Courier New" panose="02070309020205020404" pitchFamily="49" charset="0"/>
                <a:cs typeface="Courier New" panose="02070309020205020404" pitchFamily="49" charset="0"/>
              </a:rPr>
              <a:t>False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1&gt;=1</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1&lt;=1</a:t>
            </a:r>
          </a:p>
          <a:p>
            <a:r>
              <a:rPr lang="en-US" sz="1400" dirty="0">
                <a:solidFill>
                  <a:srgbClr val="000000"/>
                </a:solidFill>
                <a:latin typeface="Courier New" panose="02070309020205020404" pitchFamily="49" charset="0"/>
                <a:cs typeface="Courier New" panose="02070309020205020404" pitchFamily="49" charset="0"/>
              </a:rPr>
              <a:t>True</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Boolean Comparison Operators</a:t>
            </a:r>
          </a:p>
        </p:txBody>
      </p:sp>
      <p:graphicFrame>
        <p:nvGraphicFramePr>
          <p:cNvPr id="4" name="Table 3">
            <a:extLst>
              <a:ext uri="{FF2B5EF4-FFF2-40B4-BE49-F238E27FC236}">
                <a16:creationId xmlns:a16="http://schemas.microsoft.com/office/drawing/2014/main" id="{292F4FCD-A291-4E94-9110-D78BA86B3CEE}"/>
              </a:ext>
            </a:extLst>
          </p:cNvPr>
          <p:cNvGraphicFramePr>
            <a:graphicFrameLocks noGrp="1"/>
          </p:cNvGraphicFramePr>
          <p:nvPr>
            <p:extLst>
              <p:ext uri="{D42A27DB-BD31-4B8C-83A1-F6EECF244321}">
                <p14:modId xmlns:p14="http://schemas.microsoft.com/office/powerpoint/2010/main" val="1536721897"/>
              </p:ext>
            </p:extLst>
          </p:nvPr>
        </p:nvGraphicFramePr>
        <p:xfrm>
          <a:off x="659704" y="1216155"/>
          <a:ext cx="4037556" cy="2992591"/>
        </p:xfrm>
        <a:graphic>
          <a:graphicData uri="http://schemas.openxmlformats.org/drawingml/2006/table">
            <a:tbl>
              <a:tblPr firstRow="1" bandRow="1">
                <a:tableStyleId>{5C22544A-7EE6-4342-B048-85BDC9FD1C3A}</a:tableStyleId>
              </a:tblPr>
              <a:tblGrid>
                <a:gridCol w="1043836">
                  <a:extLst>
                    <a:ext uri="{9D8B030D-6E8A-4147-A177-3AD203B41FA5}">
                      <a16:colId xmlns:a16="http://schemas.microsoft.com/office/drawing/2014/main" val="1190974915"/>
                    </a:ext>
                  </a:extLst>
                </a:gridCol>
                <a:gridCol w="2993720">
                  <a:extLst>
                    <a:ext uri="{9D8B030D-6E8A-4147-A177-3AD203B41FA5}">
                      <a16:colId xmlns:a16="http://schemas.microsoft.com/office/drawing/2014/main" val="1137768462"/>
                    </a:ext>
                  </a:extLst>
                </a:gridCol>
              </a:tblGrid>
              <a:tr h="427513">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25375715"/>
                  </a:ext>
                </a:extLst>
              </a:tr>
              <a:tr h="427513">
                <a:tc>
                  <a:txBody>
                    <a:bodyPr/>
                    <a:lstStyle/>
                    <a:p>
                      <a:r>
                        <a:rPr lang="en-US" b="1" dirty="0"/>
                        <a:t>&gt;</a:t>
                      </a:r>
                    </a:p>
                  </a:txBody>
                  <a:tcPr/>
                </a:tc>
                <a:tc>
                  <a:txBody>
                    <a:bodyPr/>
                    <a:lstStyle/>
                    <a:p>
                      <a:r>
                        <a:rPr lang="en-US" dirty="0"/>
                        <a:t>Greater than</a:t>
                      </a:r>
                    </a:p>
                  </a:txBody>
                  <a:tcPr/>
                </a:tc>
                <a:extLst>
                  <a:ext uri="{0D108BD9-81ED-4DB2-BD59-A6C34878D82A}">
                    <a16:rowId xmlns:a16="http://schemas.microsoft.com/office/drawing/2014/main" val="3633982303"/>
                  </a:ext>
                </a:extLst>
              </a:tr>
              <a:tr h="427513">
                <a:tc>
                  <a:txBody>
                    <a:bodyPr/>
                    <a:lstStyle/>
                    <a:p>
                      <a:r>
                        <a:rPr lang="en-US" b="1" dirty="0"/>
                        <a:t>&lt;</a:t>
                      </a:r>
                    </a:p>
                  </a:txBody>
                  <a:tcPr/>
                </a:tc>
                <a:tc>
                  <a:txBody>
                    <a:bodyPr/>
                    <a:lstStyle/>
                    <a:p>
                      <a:r>
                        <a:rPr lang="en-US" dirty="0"/>
                        <a:t>Less than</a:t>
                      </a:r>
                    </a:p>
                  </a:txBody>
                  <a:tcPr/>
                </a:tc>
                <a:extLst>
                  <a:ext uri="{0D108BD9-81ED-4DB2-BD59-A6C34878D82A}">
                    <a16:rowId xmlns:a16="http://schemas.microsoft.com/office/drawing/2014/main" val="2857383243"/>
                  </a:ext>
                </a:extLst>
              </a:tr>
              <a:tr h="427513">
                <a:tc>
                  <a:txBody>
                    <a:bodyPr/>
                    <a:lstStyle/>
                    <a:p>
                      <a:r>
                        <a:rPr lang="en-US" b="1" dirty="0"/>
                        <a:t>==</a:t>
                      </a:r>
                    </a:p>
                  </a:txBody>
                  <a:tcPr/>
                </a:tc>
                <a:tc>
                  <a:txBody>
                    <a:bodyPr/>
                    <a:lstStyle/>
                    <a:p>
                      <a:r>
                        <a:rPr lang="en-US" dirty="0"/>
                        <a:t>Equal to</a:t>
                      </a:r>
                    </a:p>
                  </a:txBody>
                  <a:tcPr/>
                </a:tc>
                <a:extLst>
                  <a:ext uri="{0D108BD9-81ED-4DB2-BD59-A6C34878D82A}">
                    <a16:rowId xmlns:a16="http://schemas.microsoft.com/office/drawing/2014/main" val="844907466"/>
                  </a:ext>
                </a:extLst>
              </a:tr>
              <a:tr h="427513">
                <a:tc>
                  <a:txBody>
                    <a:bodyPr/>
                    <a:lstStyle/>
                    <a:p>
                      <a:r>
                        <a:rPr lang="en-US" b="1" dirty="0"/>
                        <a:t>!=</a:t>
                      </a:r>
                    </a:p>
                  </a:txBody>
                  <a:tcPr/>
                </a:tc>
                <a:tc>
                  <a:txBody>
                    <a:bodyPr/>
                    <a:lstStyle/>
                    <a:p>
                      <a:r>
                        <a:rPr lang="en-US" dirty="0"/>
                        <a:t>Not equal to</a:t>
                      </a:r>
                    </a:p>
                  </a:txBody>
                  <a:tcPr/>
                </a:tc>
                <a:extLst>
                  <a:ext uri="{0D108BD9-81ED-4DB2-BD59-A6C34878D82A}">
                    <a16:rowId xmlns:a16="http://schemas.microsoft.com/office/drawing/2014/main" val="2403934303"/>
                  </a:ext>
                </a:extLst>
              </a:tr>
              <a:tr h="427513">
                <a:tc>
                  <a:txBody>
                    <a:bodyPr/>
                    <a:lstStyle/>
                    <a:p>
                      <a:r>
                        <a:rPr lang="en-US" b="1" dirty="0"/>
                        <a:t>&gt;=</a:t>
                      </a:r>
                    </a:p>
                  </a:txBody>
                  <a:tcPr/>
                </a:tc>
                <a:tc>
                  <a:txBody>
                    <a:bodyPr/>
                    <a:lstStyle/>
                    <a:p>
                      <a:r>
                        <a:rPr lang="en-US" dirty="0"/>
                        <a:t>Greater than or equal to</a:t>
                      </a:r>
                    </a:p>
                  </a:txBody>
                  <a:tcPr/>
                </a:tc>
                <a:extLst>
                  <a:ext uri="{0D108BD9-81ED-4DB2-BD59-A6C34878D82A}">
                    <a16:rowId xmlns:a16="http://schemas.microsoft.com/office/drawing/2014/main" val="2226170865"/>
                  </a:ext>
                </a:extLst>
              </a:tr>
              <a:tr h="427513">
                <a:tc>
                  <a:txBody>
                    <a:bodyPr/>
                    <a:lstStyle/>
                    <a:p>
                      <a:r>
                        <a:rPr lang="en-US" b="1" dirty="0"/>
                        <a:t>&lt;=</a:t>
                      </a:r>
                    </a:p>
                  </a:txBody>
                  <a:tcPr/>
                </a:tc>
                <a:tc>
                  <a:txBody>
                    <a:bodyPr/>
                    <a:lstStyle/>
                    <a:p>
                      <a:r>
                        <a:rPr lang="en-US" dirty="0"/>
                        <a:t>Less than or equal to</a:t>
                      </a:r>
                    </a:p>
                  </a:txBody>
                  <a:tcPr/>
                </a:tc>
                <a:extLst>
                  <a:ext uri="{0D108BD9-81ED-4DB2-BD59-A6C34878D82A}">
                    <a16:rowId xmlns:a16="http://schemas.microsoft.com/office/drawing/2014/main" val="1715505994"/>
                  </a:ext>
                </a:extLst>
              </a:tr>
            </a:tbl>
          </a:graphicData>
        </a:graphic>
      </p:graphicFrame>
    </p:spTree>
    <p:extLst>
      <p:ext uri="{BB962C8B-B14F-4D97-AF65-F5344CB8AC3E}">
        <p14:creationId xmlns:p14="http://schemas.microsoft.com/office/powerpoint/2010/main" val="303955860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x=3</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x*5</a:t>
            </a:r>
          </a:p>
          <a:p>
            <a:r>
              <a:rPr lang="pt-BR" sz="1400" dirty="0">
                <a:solidFill>
                  <a:srgbClr val="000000"/>
                </a:solidFill>
                <a:latin typeface="Courier New" panose="02070309020205020404" pitchFamily="49" charset="0"/>
                <a:cs typeface="Courier New" panose="02070309020205020404" pitchFamily="49" charset="0"/>
              </a:rPr>
              <a:t>15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"Cisco"*x</a:t>
            </a:r>
          </a:p>
          <a:p>
            <a:r>
              <a:rPr lang="pt-BR" sz="1400" dirty="0">
                <a:solidFill>
                  <a:srgbClr val="000000"/>
                </a:solidFill>
                <a:latin typeface="Courier New" panose="02070309020205020404" pitchFamily="49" charset="0"/>
                <a:cs typeface="Courier New" panose="02070309020205020404" pitchFamily="49" charset="0"/>
              </a:rPr>
              <a:t>'CiscoCiscoCisco'</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a single equal sign to assign a value to a variable</a:t>
            </a:r>
          </a:p>
          <a:p>
            <a:r>
              <a:rPr lang="en-US" dirty="0"/>
              <a:t>A variable can then be called for other operations.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Creating and Using a Variable</a:t>
            </a:r>
          </a:p>
        </p:txBody>
      </p:sp>
    </p:spTree>
    <p:extLst>
      <p:ext uri="{BB962C8B-B14F-4D97-AF65-F5344CB8AC3E}">
        <p14:creationId xmlns:p14="http://schemas.microsoft.com/office/powerpoint/2010/main" val="93526662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Introduction</a:t>
            </a:r>
          </a:p>
        </p:txBody>
      </p:sp>
    </p:spTree>
    <p:extLst>
      <p:ext uri="{BB962C8B-B14F-4D97-AF65-F5344CB8AC3E}">
        <p14:creationId xmlns:p14="http://schemas.microsoft.com/office/powerpoint/2010/main" val="144825288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str1="Cisco"</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str2="Networking"</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str3="Academy"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space=" "</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print(str1+space+str2+space+str3)</a:t>
            </a:r>
          </a:p>
          <a:p>
            <a:r>
              <a:rPr lang="en-US" sz="1400" dirty="0">
                <a:solidFill>
                  <a:srgbClr val="000000"/>
                </a:solidFill>
                <a:latin typeface="Courier New" panose="02070309020205020404" pitchFamily="49" charset="0"/>
                <a:cs typeface="Courier New" panose="02070309020205020404" pitchFamily="49" charset="0"/>
              </a:rPr>
              <a:t>Cisco Networking Academy</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Concatenation is the process of combining multiple strings.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Concatenate Multiple String Variables</a:t>
            </a:r>
          </a:p>
        </p:txBody>
      </p:sp>
    </p:spTree>
    <p:extLst>
      <p:ext uri="{BB962C8B-B14F-4D97-AF65-F5344CB8AC3E}">
        <p14:creationId xmlns:p14="http://schemas.microsoft.com/office/powerpoint/2010/main" val="265831857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77E13F-0A1C-4FA8-98BD-6EBB2CB89672}"/>
              </a:ext>
            </a:extLst>
          </p:cNvPr>
          <p:cNvSpPr/>
          <p:nvPr/>
        </p:nvSpPr>
        <p:spPr>
          <a:xfrm>
            <a:off x="3787925" y="2368810"/>
            <a:ext cx="4829982" cy="3869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print("This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Concatenation does not work for different data types.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120371099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7271656" y="2764971"/>
            <a:ext cx="674915" cy="26289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the </a:t>
            </a:r>
            <a:r>
              <a:rPr lang="en-US" b="1" dirty="0"/>
              <a:t>str() </a:t>
            </a:r>
            <a:r>
              <a:rPr lang="en-US" dirty="0"/>
              <a:t>command to convert the data type to a string.</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191591890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1C0CB3-4B13-4673-9C5F-F4518F59351C}"/>
              </a:ext>
            </a:extLst>
          </p:cNvPr>
          <p:cNvSpPr/>
          <p:nvPr/>
        </p:nvSpPr>
        <p:spPr>
          <a:xfrm>
            <a:off x="4572000" y="3407229"/>
            <a:ext cx="500743" cy="22860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The type for the variable x is still an integer.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2732438616"/>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4539342" y="4049486"/>
            <a:ext cx="533401" cy="21771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x=str(x)</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‘str'&gt;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To convert the data type, reassign the variable to the new data type</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3883670807"/>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Lists and Dictionaries</a:t>
            </a:r>
          </a:p>
        </p:txBody>
      </p:sp>
    </p:spTree>
    <p:extLst>
      <p:ext uri="{BB962C8B-B14F-4D97-AF65-F5344CB8AC3E}">
        <p14:creationId xmlns:p14="http://schemas.microsoft.com/office/powerpoint/2010/main" val="89604230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884903"/>
            <a:ext cx="3298965" cy="3854245"/>
          </a:xfrm>
        </p:spPr>
        <p:txBody>
          <a:bodyPr>
            <a:normAutofit fontScale="92500"/>
          </a:bodyPr>
          <a:lstStyle/>
          <a:p>
            <a:r>
              <a:rPr lang="en-US" dirty="0"/>
              <a:t>A list is an ordered list of items.</a:t>
            </a:r>
          </a:p>
          <a:p>
            <a:pPr lvl="1"/>
            <a:r>
              <a:rPr lang="en-US" dirty="0"/>
              <a:t>Create a list using the brackets </a:t>
            </a:r>
            <a:r>
              <a:rPr lang="en-US" b="1" dirty="0"/>
              <a:t>[ ] </a:t>
            </a:r>
            <a:r>
              <a:rPr lang="en-US" dirty="0"/>
              <a:t>and enclosing each item in the list with quotes.</a:t>
            </a:r>
          </a:p>
          <a:p>
            <a:pPr lvl="1"/>
            <a:r>
              <a:rPr lang="en-US" dirty="0"/>
              <a:t>Use the </a:t>
            </a:r>
            <a:r>
              <a:rPr lang="en-US" b="1" dirty="0"/>
              <a:t>type() </a:t>
            </a:r>
            <a:r>
              <a:rPr lang="en-US" dirty="0"/>
              <a:t>command to verify the data type</a:t>
            </a:r>
          </a:p>
          <a:p>
            <a:pPr lvl="1"/>
            <a:r>
              <a:rPr lang="en-US" dirty="0"/>
              <a:t>Use the </a:t>
            </a:r>
            <a:r>
              <a:rPr lang="en-US" b="1" dirty="0" err="1"/>
              <a:t>len</a:t>
            </a:r>
            <a:r>
              <a:rPr lang="en-US" b="1" dirty="0"/>
              <a:t>() </a:t>
            </a:r>
            <a:r>
              <a:rPr lang="en-US" dirty="0"/>
              <a:t>command return the number of items in a list</a:t>
            </a:r>
          </a:p>
          <a:p>
            <a:pPr lvl="1"/>
            <a:r>
              <a:rPr lang="en-US" dirty="0"/>
              <a:t>Call the list variable name to display it’s contents.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Lists</a:t>
            </a:r>
          </a:p>
        </p:txBody>
      </p:sp>
      <p:sp>
        <p:nvSpPr>
          <p:cNvPr id="7" name="Rectangle 6">
            <a:extLst>
              <a:ext uri="{FF2B5EF4-FFF2-40B4-BE49-F238E27FC236}">
                <a16:creationId xmlns:a16="http://schemas.microsoft.com/office/drawing/2014/main" id="{7F6A058F-6038-41E9-B067-C871C008086B}"/>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hostnames=["R1","R2","R3","S1","S2"]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type(hostnames)</a:t>
            </a:r>
          </a:p>
          <a:p>
            <a:r>
              <a:rPr lang="pt-BR" sz="1400" dirty="0">
                <a:solidFill>
                  <a:srgbClr val="000000"/>
                </a:solidFill>
                <a:latin typeface="Courier New" panose="02070309020205020404" pitchFamily="49" charset="0"/>
                <a:cs typeface="Courier New" panose="02070309020205020404" pitchFamily="49" charset="0"/>
              </a:rPr>
              <a:t>&lt;class 'list'&gt;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len(hostnames)</a:t>
            </a:r>
          </a:p>
          <a:p>
            <a:r>
              <a:rPr lang="pt-BR" sz="1400" dirty="0">
                <a:solidFill>
                  <a:srgbClr val="000000"/>
                </a:solidFill>
                <a:latin typeface="Courier New" panose="02070309020205020404" pitchFamily="49" charset="0"/>
                <a:cs typeface="Courier New" panose="02070309020205020404" pitchFamily="49" charset="0"/>
              </a:rPr>
              <a:t>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['R1', 'R2', 'R3', 'S1', 'S2']</a:t>
            </a:r>
          </a:p>
          <a:p>
            <a:endParaRPr lang="pt-BR"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5718843"/>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hostnames=["R1","R2","R3","S1","S2"]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type(hostnames)</a:t>
            </a:r>
          </a:p>
          <a:p>
            <a:r>
              <a:rPr lang="pt-BR" sz="1400" dirty="0">
                <a:solidFill>
                  <a:srgbClr val="000000"/>
                </a:solidFill>
                <a:latin typeface="Courier New" panose="02070309020205020404" pitchFamily="49" charset="0"/>
                <a:cs typeface="Courier New" panose="02070309020205020404" pitchFamily="49" charset="0"/>
              </a:rPr>
              <a:t>&lt;class 'list'&gt;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len(hostnames)</a:t>
            </a:r>
          </a:p>
          <a:p>
            <a:r>
              <a:rPr lang="pt-BR" sz="1400" dirty="0">
                <a:solidFill>
                  <a:srgbClr val="000000"/>
                </a:solidFill>
                <a:latin typeface="Courier New" panose="02070309020205020404" pitchFamily="49" charset="0"/>
                <a:cs typeface="Courier New" panose="02070309020205020404" pitchFamily="49" charset="0"/>
              </a:rPr>
              <a:t>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['R1', 'R2', 'R3', 'S1', 'S2']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hostnames[0]</a:t>
            </a:r>
          </a:p>
          <a:p>
            <a:r>
              <a:rPr lang="pt-BR" sz="1400" dirty="0">
                <a:solidFill>
                  <a:srgbClr val="000000"/>
                </a:solidFill>
                <a:latin typeface="Courier New" panose="02070309020205020404" pitchFamily="49" charset="0"/>
                <a:cs typeface="Courier New" panose="02070309020205020404" pitchFamily="49" charset="0"/>
              </a:rPr>
              <a:t>'R1'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hostnames[-1]</a:t>
            </a:r>
          </a:p>
          <a:p>
            <a:r>
              <a:rPr lang="pt-BR" sz="1400" dirty="0">
                <a:solidFill>
                  <a:srgbClr val="000000"/>
                </a:solidFill>
                <a:latin typeface="Courier New" panose="02070309020205020404" pitchFamily="49" charset="0"/>
                <a:cs typeface="Courier New" panose="02070309020205020404" pitchFamily="49" charset="0"/>
              </a:rPr>
              <a:t>'S2'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hostnames[0]="RTR1"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['RTR1', 'R2', 'R3', 'S1', 'S2']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del hostnames[3]</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['RTR1', 'R2', 'R3', 'S2']</a:t>
            </a:r>
          </a:p>
          <a:p>
            <a:r>
              <a:rPr lang="pt-BR" sz="1400" dirty="0">
                <a:solidFill>
                  <a:srgbClr val="000000"/>
                </a:solidFill>
                <a:latin typeface="Courier New" panose="02070309020205020404" pitchFamily="49" charset="0"/>
                <a:cs typeface="Courier New" panose="02070309020205020404" pitchFamily="49" charset="0"/>
              </a:rPr>
              <a:t>&gt;&gt;&gt;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924233"/>
            <a:ext cx="3298965" cy="3942736"/>
          </a:xfrm>
        </p:spPr>
        <p:txBody>
          <a:bodyPr>
            <a:normAutofit fontScale="92500" lnSpcReduction="20000"/>
          </a:bodyPr>
          <a:lstStyle/>
          <a:p>
            <a:r>
              <a:rPr lang="en-US" dirty="0"/>
              <a:t>Use the index to refer to an item and manipulate the list</a:t>
            </a:r>
          </a:p>
          <a:p>
            <a:pPr lvl="1"/>
            <a:r>
              <a:rPr lang="en-US" dirty="0"/>
              <a:t>The first item in a list is indexed as zero, the second is indexed as one, and so on.</a:t>
            </a:r>
          </a:p>
          <a:p>
            <a:pPr lvl="1"/>
            <a:r>
              <a:rPr lang="en-US" dirty="0"/>
              <a:t>The last item can be referenced with index </a:t>
            </a:r>
            <a:r>
              <a:rPr lang="en-US" b="1" dirty="0"/>
              <a:t>[-1]</a:t>
            </a:r>
          </a:p>
          <a:p>
            <a:pPr lvl="1"/>
            <a:r>
              <a:rPr lang="en-US" dirty="0"/>
              <a:t>Replace an item by assigning a new value to the index.</a:t>
            </a:r>
          </a:p>
          <a:p>
            <a:pPr lvl="1"/>
            <a:r>
              <a:rPr lang="en-US" dirty="0"/>
              <a:t>Use the </a:t>
            </a:r>
            <a:r>
              <a:rPr lang="en-US" b="1" dirty="0"/>
              <a:t>del() </a:t>
            </a:r>
            <a:r>
              <a:rPr lang="en-US" dirty="0"/>
              <a:t>command to remove an item from a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805980264"/>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 = {"R1":"10.1.1.1","R2":"10.2.2.1","R3":"10.3.3.1"}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type(ipAddress)</a:t>
            </a:r>
          </a:p>
          <a:p>
            <a:r>
              <a:rPr lang="pt-BR" sz="1400" dirty="0">
                <a:solidFill>
                  <a:srgbClr val="000000"/>
                </a:solidFill>
                <a:latin typeface="Courier New" panose="02070309020205020404" pitchFamily="49" charset="0"/>
                <a:cs typeface="Courier New" panose="02070309020205020404" pitchFamily="49" charset="0"/>
              </a:rPr>
              <a:t>&lt;class 'dict'&gt;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943897"/>
            <a:ext cx="3298965" cy="3923071"/>
          </a:xfrm>
        </p:spPr>
        <p:txBody>
          <a:bodyPr>
            <a:normAutofit/>
          </a:bodyPr>
          <a:lstStyle/>
          <a:p>
            <a:r>
              <a:rPr lang="en-US" dirty="0"/>
              <a:t>A list of unordered key/value pairs</a:t>
            </a:r>
          </a:p>
          <a:p>
            <a:pPr lvl="1"/>
            <a:r>
              <a:rPr lang="en-US" dirty="0"/>
              <a:t>Create a dictionary using the braces </a:t>
            </a:r>
            <a:r>
              <a:rPr lang="en-US" b="1" dirty="0"/>
              <a:t>{ }</a:t>
            </a:r>
            <a:endParaRPr lang="en-US" dirty="0"/>
          </a:p>
          <a:p>
            <a:pPr lvl="1"/>
            <a:r>
              <a:rPr lang="en-US" dirty="0"/>
              <a:t>Each dictionary entry includes a key and a value.</a:t>
            </a:r>
          </a:p>
          <a:p>
            <a:pPr lvl="1"/>
            <a:r>
              <a:rPr lang="en-US" dirty="0"/>
              <a:t>Separate key and values with a colon.</a:t>
            </a:r>
          </a:p>
          <a:p>
            <a:pPr lvl="1"/>
            <a:r>
              <a:rPr lang="en-US" dirty="0"/>
              <a:t>Use quotes for keys and values that are strings.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3272433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1D4E1D-BA1B-48C8-BDFD-7A136892C606}"/>
              </a:ext>
            </a:extLst>
          </p:cNvPr>
          <p:cNvSpPr/>
          <p:nvPr/>
        </p:nvSpPr>
        <p:spPr>
          <a:xfrm>
            <a:off x="4214878" y="2633641"/>
            <a:ext cx="2933174" cy="23737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 = {"R1":"10.1.1.1","R2":"10.2.2.1","R3":"10.3.3.1"}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type(ipAddress)</a:t>
            </a:r>
          </a:p>
          <a:p>
            <a:r>
              <a:rPr lang="pt-BR" sz="1400" dirty="0">
                <a:solidFill>
                  <a:srgbClr val="000000"/>
                </a:solidFill>
                <a:latin typeface="Courier New" panose="02070309020205020404" pitchFamily="49" charset="0"/>
                <a:cs typeface="Courier New" panose="02070309020205020404" pitchFamily="49" charset="0"/>
              </a:rPr>
              <a:t>&lt;class 'dict'&gt;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a:t>
            </a:r>
          </a:p>
          <a:p>
            <a:r>
              <a:rPr lang="pt-BR" sz="1400" dirty="0">
                <a:solidFill>
                  <a:srgbClr val="000000"/>
                </a:solidFill>
                <a:latin typeface="Courier New" panose="02070309020205020404" pitchFamily="49" charset="0"/>
                <a:cs typeface="Courier New" panose="02070309020205020404" pitchFamily="49" charset="0"/>
              </a:rPr>
              <a:t>{'R1': '10.1.1.1', 'R2': '10.2.2.1', 'R3': '10.3.3.1'}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ipAddress['R1']</a:t>
            </a:r>
          </a:p>
          <a:p>
            <a:r>
              <a:rPr lang="pt-BR" sz="1400" dirty="0">
                <a:solidFill>
                  <a:srgbClr val="000000"/>
                </a:solidFill>
                <a:latin typeface="Courier New" panose="02070309020205020404" pitchFamily="49" charset="0"/>
                <a:cs typeface="Courier New" panose="02070309020205020404" pitchFamily="49" charset="0"/>
              </a:rPr>
              <a:t>'10.1.1.1’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ipAddress["S1"]="10.1.1.10"</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a:t>
            </a:r>
          </a:p>
          <a:p>
            <a:r>
              <a:rPr lang="pt-BR" sz="1400" dirty="0">
                <a:solidFill>
                  <a:srgbClr val="000000"/>
                </a:solidFill>
                <a:latin typeface="Courier New" panose="02070309020205020404" pitchFamily="49" charset="0"/>
                <a:cs typeface="Courier New" panose="02070309020205020404" pitchFamily="49" charset="0"/>
              </a:rPr>
              <a:t>{'R1': '10.1.1.1', 'R2': '10.2.2.1', 'R3': '10.3.3.1', 'S1': '10.1.1.10'}</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"R3" in ipAddress</a:t>
            </a:r>
          </a:p>
          <a:p>
            <a:r>
              <a:rPr lang="pt-BR" sz="1400" dirty="0">
                <a:solidFill>
                  <a:srgbClr val="000000"/>
                </a:solidFill>
                <a:latin typeface="Courier New" panose="02070309020205020404" pitchFamily="49" charset="0"/>
                <a:cs typeface="Courier New" panose="02070309020205020404" pitchFamily="49" charset="0"/>
              </a:rPr>
              <a:t>True</a:t>
            </a:r>
          </a:p>
          <a:p>
            <a:r>
              <a:rPr lang="pt-BR" sz="1400" dirty="0">
                <a:solidFill>
                  <a:srgbClr val="000000"/>
                </a:solidFill>
                <a:latin typeface="Courier New" panose="02070309020205020404" pitchFamily="49" charset="0"/>
                <a:cs typeface="Courier New" panose="02070309020205020404" pitchFamily="49" charset="0"/>
              </a:rPr>
              <a:t>&gt;&gt;&gt;</a:t>
            </a:r>
          </a:p>
          <a:p>
            <a:endParaRPr lang="pt-BR"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18102" y="993058"/>
            <a:ext cx="3298965" cy="3706762"/>
          </a:xfrm>
        </p:spPr>
        <p:txBody>
          <a:bodyPr>
            <a:normAutofit lnSpcReduction="10000"/>
          </a:bodyPr>
          <a:lstStyle/>
          <a:p>
            <a:r>
              <a:rPr lang="en-US" dirty="0"/>
              <a:t>Use the key to refer to an entry</a:t>
            </a:r>
          </a:p>
          <a:p>
            <a:pPr lvl="1"/>
            <a:r>
              <a:rPr lang="en-US" dirty="0"/>
              <a:t>The key is enclosed with brackets </a:t>
            </a:r>
            <a:r>
              <a:rPr lang="en-US" b="1" dirty="0"/>
              <a:t>[ ]</a:t>
            </a:r>
            <a:r>
              <a:rPr lang="en-US" dirty="0"/>
              <a:t>.</a:t>
            </a:r>
          </a:p>
          <a:p>
            <a:pPr lvl="1"/>
            <a:r>
              <a:rPr lang="en-US" dirty="0"/>
              <a:t>Keys that are strings can be referenced using single or double quotes.</a:t>
            </a:r>
          </a:p>
          <a:p>
            <a:pPr lvl="1"/>
            <a:r>
              <a:rPr lang="en-US" dirty="0">
                <a:solidFill>
                  <a:schemeClr val="accent6"/>
                </a:solidFill>
              </a:rPr>
              <a:t>Add a key/value pair </a:t>
            </a:r>
            <a:r>
              <a:rPr lang="en-US" dirty="0"/>
              <a:t>by setting the new key equal to a value.</a:t>
            </a:r>
          </a:p>
          <a:p>
            <a:pPr lvl="1"/>
            <a:r>
              <a:rPr lang="en-US" dirty="0"/>
              <a:t>Use </a:t>
            </a:r>
            <a:r>
              <a:rPr lang="en-US" b="1" i="1" dirty="0"/>
              <a:t>key</a:t>
            </a:r>
            <a:r>
              <a:rPr lang="en-US" b="1" dirty="0"/>
              <a:t> in </a:t>
            </a:r>
            <a:r>
              <a:rPr lang="en-US" b="1" i="1" dirty="0"/>
              <a:t>dictionary</a:t>
            </a:r>
            <a:r>
              <a:rPr lang="en-US" b="1" dirty="0"/>
              <a:t> </a:t>
            </a:r>
            <a:r>
              <a:rPr lang="en-US" dirty="0"/>
              <a:t>command to verify if a key exist in the dictionary</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146668795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Welcome</a:t>
            </a:r>
          </a:p>
        </p:txBody>
      </p:sp>
    </p:spTree>
    <p:extLst>
      <p:ext uri="{BB962C8B-B14F-4D97-AF65-F5344CB8AC3E}">
        <p14:creationId xmlns:p14="http://schemas.microsoft.com/office/powerpoint/2010/main" val="1612161065"/>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lstStyle/>
          <a:p>
            <a:pPr marL="571486" indent="-514350">
              <a:buFont typeface="+mj-lt"/>
              <a:buAutoNum type="arabicPeriod"/>
            </a:pPr>
            <a:r>
              <a:rPr lang="en-US" dirty="0"/>
              <a:t>Open </a:t>
            </a:r>
            <a:r>
              <a:rPr lang="en-US" dirty="0">
                <a:solidFill>
                  <a:schemeClr val="accent2"/>
                </a:solidFill>
              </a:rPr>
              <a:t>02_list-dicts.py</a:t>
            </a:r>
            <a:r>
              <a:rPr lang="en-US" dirty="0"/>
              <a:t>.</a:t>
            </a:r>
          </a:p>
          <a:p>
            <a:pPr marL="571486" indent="-514350">
              <a:buFont typeface="+mj-lt"/>
              <a:buAutoNum type="arabicPeriod"/>
            </a:pPr>
            <a:r>
              <a:rPr lang="en-US" dirty="0"/>
              <a:t>Run the code.</a:t>
            </a:r>
          </a:p>
          <a:p>
            <a:pPr marL="571486" indent="-514350">
              <a:buFont typeface="+mj-lt"/>
              <a:buAutoNum type="arabicPeriod"/>
            </a:pPr>
            <a:r>
              <a:rPr lang="en-US" dirty="0"/>
              <a:t>Troubleshoot the code until the script runs without errors.</a:t>
            </a:r>
          </a:p>
          <a:p>
            <a:pPr marL="571486" indent="-514350">
              <a:buFont typeface="+mj-lt"/>
              <a:buAutoNum type="arabicPeriod"/>
            </a:pPr>
            <a:r>
              <a:rPr lang="en-US" dirty="0"/>
              <a:t>What errors did you fix in the script?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Troubleshoot List and Dictionary Code</a:t>
            </a:r>
          </a:p>
        </p:txBody>
      </p:sp>
    </p:spTree>
    <p:extLst>
      <p:ext uri="{BB962C8B-B14F-4D97-AF65-F5344CB8AC3E}">
        <p14:creationId xmlns:p14="http://schemas.microsoft.com/office/powerpoint/2010/main" val="1754476172"/>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User Input</a:t>
            </a:r>
          </a:p>
        </p:txBody>
      </p:sp>
    </p:spTree>
    <p:extLst>
      <p:ext uri="{BB962C8B-B14F-4D97-AF65-F5344CB8AC3E}">
        <p14:creationId xmlns:p14="http://schemas.microsoft.com/office/powerpoint/2010/main" val="38418646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err="1">
                <a:solidFill>
                  <a:srgbClr val="000000"/>
                </a:solidFill>
                <a:latin typeface="Courier New" panose="02070309020205020404" pitchFamily="49" charset="0"/>
                <a:cs typeface="Courier New" panose="02070309020205020404" pitchFamily="49" charset="0"/>
              </a:rPr>
              <a:t>firstName</a:t>
            </a:r>
            <a:r>
              <a:rPr lang="en-US" sz="1400" b="1" dirty="0">
                <a:solidFill>
                  <a:srgbClr val="000000"/>
                </a:solidFill>
                <a:latin typeface="Courier New" panose="02070309020205020404" pitchFamily="49" charset="0"/>
                <a:cs typeface="Courier New" panose="02070309020205020404" pitchFamily="49" charset="0"/>
              </a:rPr>
              <a:t> = input("What is your first name? ")</a:t>
            </a:r>
          </a:p>
          <a:p>
            <a:r>
              <a:rPr lang="en-US" sz="1400" dirty="0">
                <a:solidFill>
                  <a:srgbClr val="000000"/>
                </a:solidFill>
                <a:latin typeface="Courier New" panose="02070309020205020404" pitchFamily="49" charset="0"/>
                <a:cs typeface="Courier New" panose="02070309020205020404" pitchFamily="49" charset="0"/>
              </a:rPr>
              <a:t>What is your first name? </a:t>
            </a:r>
            <a:r>
              <a:rPr lang="en-US" sz="1400" b="1" dirty="0">
                <a:solidFill>
                  <a:srgbClr val="000000"/>
                </a:solidFill>
                <a:latin typeface="Courier New" panose="02070309020205020404" pitchFamily="49" charset="0"/>
                <a:cs typeface="Courier New" panose="02070309020205020404" pitchFamily="49" charset="0"/>
              </a:rPr>
              <a:t>Bob</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print("Hello " + </a:t>
            </a:r>
            <a:r>
              <a:rPr lang="en-US" sz="1400" b="1" dirty="0" err="1">
                <a:solidFill>
                  <a:srgbClr val="000000"/>
                </a:solidFill>
                <a:latin typeface="Courier New" panose="02070309020205020404" pitchFamily="49" charset="0"/>
                <a:cs typeface="Courier New" panose="02070309020205020404" pitchFamily="49" charset="0"/>
              </a:rPr>
              <a:t>firstName</a:t>
            </a:r>
            <a:r>
              <a:rPr lang="en-US" sz="1400" b="1"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Hello Bob!</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The </a:t>
            </a:r>
            <a:r>
              <a:rPr lang="en-US" b="1" dirty="0"/>
              <a:t>input() </a:t>
            </a:r>
            <a:r>
              <a:rPr lang="en-US" dirty="0"/>
              <a:t>function provides a way to get information from the user.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The Input Function</a:t>
            </a:r>
          </a:p>
        </p:txBody>
      </p:sp>
    </p:spTree>
    <p:extLst>
      <p:ext uri="{BB962C8B-B14F-4D97-AF65-F5344CB8AC3E}">
        <p14:creationId xmlns:p14="http://schemas.microsoft.com/office/powerpoint/2010/main" val="106479968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85000" lnSpcReduction="10000"/>
          </a:bodyPr>
          <a:lstStyle/>
          <a:p>
            <a:pPr marL="571486" indent="-514350">
              <a:buFont typeface="+mj-lt"/>
              <a:buAutoNum type="arabicPeriod"/>
            </a:pPr>
            <a:r>
              <a:rPr lang="en-US" dirty="0"/>
              <a:t>Open a blank script file and save it in your GitHub project directory as </a:t>
            </a:r>
            <a:r>
              <a:rPr lang="en-US" dirty="0">
                <a:solidFill>
                  <a:schemeClr val="accent2"/>
                </a:solidFill>
              </a:rPr>
              <a:t>03_personal-info.py</a:t>
            </a:r>
            <a:r>
              <a:rPr lang="en-US" dirty="0"/>
              <a:t>.</a:t>
            </a:r>
          </a:p>
          <a:p>
            <a:pPr marL="571486" indent="-514350">
              <a:buFont typeface="+mj-lt"/>
              <a:buAutoNum type="arabicPeriod"/>
            </a:pPr>
            <a:r>
              <a:rPr lang="en-US" dirty="0"/>
              <a:t>Create a script that asks for four pieces of information such as: first name, last name, location, and age.</a:t>
            </a:r>
          </a:p>
          <a:p>
            <a:pPr marL="571486" indent="-514350">
              <a:buFont typeface="+mj-lt"/>
              <a:buAutoNum type="arabicPeriod"/>
            </a:pPr>
            <a:r>
              <a:rPr lang="en-US" dirty="0"/>
              <a:t>Create a variable for a space: </a:t>
            </a:r>
            <a:r>
              <a:rPr lang="en-US" b="1" dirty="0"/>
              <a:t>space = " "</a:t>
            </a:r>
          </a:p>
          <a:p>
            <a:pPr marL="571486" indent="-514350">
              <a:buFont typeface="+mj-lt"/>
              <a:buAutoNum type="arabicPeriod"/>
            </a:pPr>
            <a:r>
              <a:rPr lang="en-US" dirty="0"/>
              <a:t>Add a print statement that that combines all the information in one sentence.</a:t>
            </a:r>
          </a:p>
          <a:p>
            <a:pPr marL="571486" indent="-514350">
              <a:buFont typeface="+mj-lt"/>
              <a:buAutoNum type="arabicPeriod"/>
            </a:pPr>
            <a:r>
              <a:rPr lang="en-US" dirty="0"/>
              <a:t>Run the script and troubleshoot any errors.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Create a Script to Collect Personal Information</a:t>
            </a:r>
          </a:p>
        </p:txBody>
      </p:sp>
    </p:spTree>
    <p:extLst>
      <p:ext uri="{BB962C8B-B14F-4D97-AF65-F5344CB8AC3E}">
        <p14:creationId xmlns:p14="http://schemas.microsoft.com/office/powerpoint/2010/main" val="1198245954"/>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If Functions and Loops</a:t>
            </a:r>
          </a:p>
        </p:txBody>
      </p:sp>
    </p:spTree>
    <p:extLst>
      <p:ext uri="{BB962C8B-B14F-4D97-AF65-F5344CB8AC3E}">
        <p14:creationId xmlns:p14="http://schemas.microsoft.com/office/powerpoint/2010/main" val="229984591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40C886-7868-4C46-8E0F-C9BCEE226CAB}"/>
              </a:ext>
            </a:extLst>
          </p:cNvPr>
          <p:cNvSpPr/>
          <p:nvPr/>
        </p:nvSpPr>
        <p:spPr>
          <a:xfrm>
            <a:off x="3752341" y="1697529"/>
            <a:ext cx="362460" cy="20400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023108-4617-44D9-ACDA-D471C7BE1AB9}"/>
              </a:ext>
            </a:extLst>
          </p:cNvPr>
          <p:cNvSpPr/>
          <p:nvPr/>
        </p:nvSpPr>
        <p:spPr>
          <a:xfrm>
            <a:off x="3752341" y="2352157"/>
            <a:ext cx="601450"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nativeVLAN</a:t>
            </a:r>
            <a:r>
              <a:rPr lang="en-US" sz="1400" dirty="0">
                <a:solidFill>
                  <a:srgbClr val="000000"/>
                </a:solidFill>
                <a:latin typeface="Courier New" panose="02070309020205020404" pitchFamily="49" charset="0"/>
                <a:cs typeface="Courier New" panose="02070309020205020404" pitchFamily="49" charset="0"/>
              </a:rPr>
              <a:t> = 1</a:t>
            </a:r>
          </a:p>
          <a:p>
            <a:r>
              <a:rPr lang="en-US" sz="1400" dirty="0" err="1">
                <a:solidFill>
                  <a:srgbClr val="000000"/>
                </a:solidFill>
                <a:latin typeface="Courier New" panose="02070309020205020404" pitchFamily="49" charset="0"/>
                <a:cs typeface="Courier New" panose="02070309020205020404" pitchFamily="49" charset="0"/>
              </a:rPr>
              <a:t>dataVLAN</a:t>
            </a:r>
            <a:r>
              <a:rPr lang="en-US" sz="1400" dirty="0">
                <a:solidFill>
                  <a:srgbClr val="000000"/>
                </a:solidFill>
                <a:latin typeface="Courier New" panose="02070309020205020404" pitchFamily="49" charset="0"/>
                <a:cs typeface="Courier New" panose="02070309020205020404" pitchFamily="49" charset="0"/>
              </a:rPr>
              <a:t> = 100</a:t>
            </a:r>
          </a:p>
          <a:p>
            <a:r>
              <a:rPr lang="en-US" sz="1400" dirty="0">
                <a:solidFill>
                  <a:srgbClr val="000000"/>
                </a:solidFill>
                <a:latin typeface="Courier New" panose="02070309020205020404" pitchFamily="49" charset="0"/>
                <a:cs typeface="Courier New" panose="02070309020205020404" pitchFamily="49" charset="0"/>
              </a:rPr>
              <a:t>if </a:t>
            </a:r>
            <a:r>
              <a:rPr lang="en-US" sz="1400" dirty="0" err="1">
                <a:solidFill>
                  <a:srgbClr val="000000"/>
                </a:solidFill>
                <a:latin typeface="Courier New" panose="02070309020205020404" pitchFamily="49" charset="0"/>
                <a:cs typeface="Courier New" panose="02070309020205020404" pitchFamily="49" charset="0"/>
              </a:rPr>
              <a:t>nativeVLAN</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dataVLAN</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print("The native VLAN and the data VLAN are the same.")</a:t>
            </a:r>
          </a:p>
          <a:p>
            <a:r>
              <a:rPr lang="en-US" sz="1400" dirty="0">
                <a:solidFill>
                  <a:srgbClr val="000000"/>
                </a:solidFill>
                <a:latin typeface="Courier New" panose="02070309020205020404" pitchFamily="49" charset="0"/>
                <a:cs typeface="Courier New" panose="02070309020205020404" pitchFamily="49" charset="0"/>
              </a:rPr>
              <a:t>else:</a:t>
            </a:r>
          </a:p>
          <a:p>
            <a:r>
              <a:rPr lang="en-US" sz="1400" dirty="0">
                <a:solidFill>
                  <a:srgbClr val="000000"/>
                </a:solidFill>
                <a:latin typeface="Courier New" panose="02070309020205020404" pitchFamily="49" charset="0"/>
                <a:cs typeface="Courier New" panose="02070309020205020404" pitchFamily="49" charset="0"/>
              </a:rPr>
              <a:t>    print("This native VLAN and the data VLAN are different.")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0000" lnSpcReduction="20000"/>
          </a:bodyPr>
          <a:lstStyle/>
          <a:p>
            <a:r>
              <a:rPr lang="en-US" dirty="0"/>
              <a:t>Open a blank script and save it as </a:t>
            </a:r>
            <a:r>
              <a:rPr lang="en-US" dirty="0">
                <a:solidFill>
                  <a:schemeClr val="accent2"/>
                </a:solidFill>
              </a:rPr>
              <a:t>04_if-vlan.py</a:t>
            </a:r>
            <a:r>
              <a:rPr lang="en-US" dirty="0"/>
              <a:t>.</a:t>
            </a:r>
          </a:p>
          <a:p>
            <a:r>
              <a:rPr lang="en-US" dirty="0"/>
              <a:t>Create a simple </a:t>
            </a:r>
            <a:r>
              <a:rPr lang="en-US" b="1" dirty="0"/>
              <a:t>if</a:t>
            </a:r>
            <a:r>
              <a:rPr lang="en-US" dirty="0"/>
              <a:t> function that compares two values and prints the results.</a:t>
            </a:r>
          </a:p>
          <a:p>
            <a:r>
              <a:rPr lang="en-US" dirty="0"/>
              <a:t>Run the script and troubleshoot any errors.</a:t>
            </a:r>
          </a:p>
          <a:p>
            <a:r>
              <a:rPr lang="en-US" dirty="0"/>
              <a:t>Change the values to test the </a:t>
            </a:r>
            <a:r>
              <a:rPr lang="en-US" b="1" dirty="0"/>
              <a:t>else</a:t>
            </a:r>
            <a:r>
              <a:rPr lang="en-US" dirty="0"/>
              <a:t> print statement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If/Else Function</a:t>
            </a:r>
          </a:p>
        </p:txBody>
      </p:sp>
    </p:spTree>
    <p:extLst>
      <p:ext uri="{BB962C8B-B14F-4D97-AF65-F5344CB8AC3E}">
        <p14:creationId xmlns:p14="http://schemas.microsoft.com/office/powerpoint/2010/main" val="4244527305"/>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B6242F-573B-4DB6-93CE-47CACDF18F0F}"/>
              </a:ext>
            </a:extLst>
          </p:cNvPr>
          <p:cNvSpPr/>
          <p:nvPr/>
        </p:nvSpPr>
        <p:spPr>
          <a:xfrm>
            <a:off x="4749868" y="1281893"/>
            <a:ext cx="383241"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4D221AF-1154-4AA9-B673-DD47DA081EF3}"/>
              </a:ext>
            </a:extLst>
          </p:cNvPr>
          <p:cNvSpPr/>
          <p:nvPr/>
        </p:nvSpPr>
        <p:spPr>
          <a:xfrm>
            <a:off x="3752341" y="2133948"/>
            <a:ext cx="549495"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40C886-7868-4C46-8E0F-C9BCEE226CAB}"/>
              </a:ext>
            </a:extLst>
          </p:cNvPr>
          <p:cNvSpPr/>
          <p:nvPr/>
        </p:nvSpPr>
        <p:spPr>
          <a:xfrm>
            <a:off x="3752341" y="1697529"/>
            <a:ext cx="362460" cy="20400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023108-4617-44D9-ACDA-D471C7BE1AB9}"/>
              </a:ext>
            </a:extLst>
          </p:cNvPr>
          <p:cNvSpPr/>
          <p:nvPr/>
        </p:nvSpPr>
        <p:spPr>
          <a:xfrm>
            <a:off x="3752341" y="2559975"/>
            <a:ext cx="601450"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(input("What is the IPv4 ACL number? "))</a:t>
            </a:r>
          </a:p>
          <a:p>
            <a:r>
              <a:rPr lang="en-US" sz="1400" dirty="0">
                <a:solidFill>
                  <a:srgbClr val="000000"/>
                </a:solidFill>
                <a:latin typeface="Courier New" panose="02070309020205020404" pitchFamily="49" charset="0"/>
                <a:cs typeface="Courier New" panose="02070309020205020404" pitchFamily="49" charset="0"/>
              </a:rPr>
              <a:t>if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&gt;= 1 and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&lt;= 99:</a:t>
            </a:r>
          </a:p>
          <a:p>
            <a:r>
              <a:rPr lang="en-US" sz="1400" dirty="0">
                <a:solidFill>
                  <a:srgbClr val="000000"/>
                </a:solidFill>
                <a:latin typeface="Courier New" panose="02070309020205020404" pitchFamily="49" charset="0"/>
                <a:cs typeface="Courier New" panose="02070309020205020404" pitchFamily="49" charset="0"/>
              </a:rPr>
              <a:t>    print("This is a standard IPv4 ACL.")</a:t>
            </a:r>
          </a:p>
          <a:p>
            <a:r>
              <a:rPr lang="en-US" sz="1400" dirty="0" err="1">
                <a:solidFill>
                  <a:srgbClr val="000000"/>
                </a:solidFill>
                <a:latin typeface="Courier New" panose="02070309020205020404" pitchFamily="49" charset="0"/>
                <a:cs typeface="Courier New" panose="02070309020205020404" pitchFamily="49" charset="0"/>
              </a:rPr>
              <a:t>elif</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&gt;=100 and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&lt;= 199:</a:t>
            </a:r>
          </a:p>
          <a:p>
            <a:r>
              <a:rPr lang="en-US" sz="1400" dirty="0">
                <a:solidFill>
                  <a:srgbClr val="000000"/>
                </a:solidFill>
                <a:latin typeface="Courier New" panose="02070309020205020404" pitchFamily="49" charset="0"/>
                <a:cs typeface="Courier New" panose="02070309020205020404" pitchFamily="49" charset="0"/>
              </a:rPr>
              <a:t>    print("This is a extended IPv4 ACL.")</a:t>
            </a:r>
          </a:p>
          <a:p>
            <a:r>
              <a:rPr lang="en-US" sz="1400" dirty="0">
                <a:solidFill>
                  <a:srgbClr val="000000"/>
                </a:solidFill>
                <a:latin typeface="Courier New" panose="02070309020205020404" pitchFamily="49" charset="0"/>
                <a:cs typeface="Courier New" panose="02070309020205020404" pitchFamily="49" charset="0"/>
              </a:rPr>
              <a:t>else:</a:t>
            </a:r>
          </a:p>
          <a:p>
            <a:r>
              <a:rPr lang="en-US" sz="1400" dirty="0">
                <a:solidFill>
                  <a:srgbClr val="000000"/>
                </a:solidFill>
                <a:latin typeface="Courier New" panose="02070309020205020404" pitchFamily="49" charset="0"/>
                <a:cs typeface="Courier New" panose="02070309020205020404" pitchFamily="49" charset="0"/>
              </a:rPr>
              <a:t>    print("This is not a standard or extended IPv4 ACL.")</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7500" lnSpcReduction="20000"/>
          </a:bodyPr>
          <a:lstStyle/>
          <a:p>
            <a:r>
              <a:rPr lang="en-US" dirty="0"/>
              <a:t>Open a blank script and save it as </a:t>
            </a:r>
            <a:r>
              <a:rPr lang="en-US" dirty="0">
                <a:solidFill>
                  <a:schemeClr val="accent2"/>
                </a:solidFill>
              </a:rPr>
              <a:t>05_if-acl.py</a:t>
            </a:r>
            <a:r>
              <a:rPr lang="en-US" dirty="0"/>
              <a:t>.</a:t>
            </a:r>
          </a:p>
          <a:p>
            <a:r>
              <a:rPr lang="en-US" dirty="0"/>
              <a:t>Create a more complex </a:t>
            </a:r>
            <a:r>
              <a:rPr lang="en-US" b="1" dirty="0"/>
              <a:t>if</a:t>
            </a:r>
            <a:r>
              <a:rPr lang="en-US" dirty="0"/>
              <a:t> function that takes user input and includes an </a:t>
            </a:r>
            <a:r>
              <a:rPr lang="en-US" b="1" dirty="0" err="1"/>
              <a:t>elif</a:t>
            </a:r>
            <a:r>
              <a:rPr lang="en-US" dirty="0"/>
              <a:t> loop. </a:t>
            </a:r>
          </a:p>
          <a:p>
            <a:r>
              <a:rPr lang="en-US" dirty="0"/>
              <a:t>Note that the input needs to be converted to an integer.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If/</a:t>
            </a:r>
            <a:r>
              <a:rPr lang="en-US" dirty="0" err="1"/>
              <a:t>Elif</a:t>
            </a:r>
            <a:r>
              <a:rPr lang="en-US" dirty="0"/>
              <a:t>/Else Function</a:t>
            </a:r>
          </a:p>
        </p:txBody>
      </p:sp>
    </p:spTree>
    <p:extLst>
      <p:ext uri="{BB962C8B-B14F-4D97-AF65-F5344CB8AC3E}">
        <p14:creationId xmlns:p14="http://schemas.microsoft.com/office/powerpoint/2010/main" val="1802081446"/>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devices=["R1","R2","R3","S1","S2"]</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print(item)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R1</a:t>
            </a:r>
          </a:p>
          <a:p>
            <a:r>
              <a:rPr lang="en-US" sz="1400" dirty="0">
                <a:solidFill>
                  <a:srgbClr val="000000"/>
                </a:solidFill>
                <a:latin typeface="Courier New" panose="02070309020205020404" pitchFamily="49" charset="0"/>
                <a:cs typeface="Courier New" panose="02070309020205020404" pitchFamily="49" charset="0"/>
              </a:rPr>
              <a:t>R2</a:t>
            </a:r>
          </a:p>
          <a:p>
            <a:r>
              <a:rPr lang="en-US" sz="1400" dirty="0">
                <a:solidFill>
                  <a:srgbClr val="000000"/>
                </a:solidFill>
                <a:latin typeface="Courier New" panose="02070309020205020404" pitchFamily="49" charset="0"/>
                <a:cs typeface="Courier New" panose="02070309020205020404" pitchFamily="49" charset="0"/>
              </a:rPr>
              <a:t>R3</a:t>
            </a:r>
          </a:p>
          <a:p>
            <a:r>
              <a:rPr lang="en-US" sz="1400" dirty="0">
                <a:solidFill>
                  <a:srgbClr val="000000"/>
                </a:solidFill>
                <a:latin typeface="Courier New" panose="02070309020205020404" pitchFamily="49" charset="0"/>
                <a:cs typeface="Courier New" panose="02070309020205020404" pitchFamily="49" charset="0"/>
              </a:rPr>
              <a:t>S1</a:t>
            </a:r>
          </a:p>
          <a:p>
            <a:r>
              <a:rPr lang="en-US" sz="1400" dirty="0">
                <a:solidFill>
                  <a:srgbClr val="000000"/>
                </a:solidFill>
                <a:latin typeface="Courier New" panose="02070309020205020404" pitchFamily="49" charset="0"/>
                <a:cs typeface="Courier New" panose="02070309020205020404" pitchFamily="49" charset="0"/>
              </a:rPr>
              <a:t>S2</a:t>
            </a:r>
          </a:p>
          <a:p>
            <a:r>
              <a:rPr lang="en-US" sz="1400" dirty="0">
                <a:solidFill>
                  <a:srgbClr val="000000"/>
                </a:solidFill>
                <a:latin typeface="Courier New" panose="02070309020205020404" pitchFamily="49" charset="0"/>
                <a:cs typeface="Courier New" panose="02070309020205020404" pitchFamily="49" charset="0"/>
              </a:rPr>
              <a:t>&gt;&gt;&gt;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A for loop iterates through items in a list, dictionary, or other sequenced data type.</a:t>
            </a:r>
          </a:p>
          <a:p>
            <a:r>
              <a:rPr lang="en-US" dirty="0"/>
              <a:t>The variable name “item” is arbitrary and can be anything the programmer chooses.</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For Loop</a:t>
            </a:r>
          </a:p>
        </p:txBody>
      </p:sp>
    </p:spTree>
    <p:extLst>
      <p:ext uri="{BB962C8B-B14F-4D97-AF65-F5344CB8AC3E}">
        <p14:creationId xmlns:p14="http://schemas.microsoft.com/office/powerpoint/2010/main" val="207811240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if "R" in item:</a:t>
            </a:r>
          </a:p>
          <a:p>
            <a:r>
              <a:rPr lang="en-US" sz="1400" b="1" dirty="0">
                <a:solidFill>
                  <a:srgbClr val="000000"/>
                </a:solidFill>
                <a:latin typeface="Courier New" panose="02070309020205020404" pitchFamily="49" charset="0"/>
                <a:cs typeface="Courier New" panose="02070309020205020404" pitchFamily="49" charset="0"/>
              </a:rPr>
              <a:t>                print(item)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R1</a:t>
            </a:r>
          </a:p>
          <a:p>
            <a:r>
              <a:rPr lang="en-US" sz="1400" dirty="0">
                <a:solidFill>
                  <a:srgbClr val="000000"/>
                </a:solidFill>
                <a:latin typeface="Courier New" panose="02070309020205020404" pitchFamily="49" charset="0"/>
                <a:cs typeface="Courier New" panose="02070309020205020404" pitchFamily="49" charset="0"/>
              </a:rPr>
              <a:t>R2</a:t>
            </a:r>
          </a:p>
          <a:p>
            <a:r>
              <a:rPr lang="en-US" sz="1400" dirty="0">
                <a:solidFill>
                  <a:srgbClr val="000000"/>
                </a:solidFill>
                <a:latin typeface="Courier New" panose="02070309020205020404" pitchFamily="49" charset="0"/>
                <a:cs typeface="Courier New" panose="02070309020205020404" pitchFamily="49" charset="0"/>
              </a:rPr>
              <a:t>R3</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Using an If loop inside the For loop</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For Loop with Embedded If</a:t>
            </a:r>
          </a:p>
        </p:txBody>
      </p:sp>
    </p:spTree>
    <p:extLst>
      <p:ext uri="{BB962C8B-B14F-4D97-AF65-F5344CB8AC3E}">
        <p14:creationId xmlns:p14="http://schemas.microsoft.com/office/powerpoint/2010/main" val="3047234582"/>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36F38F-2C59-403B-AE9B-537DAFCA401E}"/>
              </a:ext>
            </a:extLst>
          </p:cNvPr>
          <p:cNvSpPr/>
          <p:nvPr/>
        </p:nvSpPr>
        <p:spPr>
          <a:xfrm>
            <a:off x="6453977" y="1926129"/>
            <a:ext cx="1328813"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switches=[]</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if "S" in item:</a:t>
            </a:r>
          </a:p>
          <a:p>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0000"/>
                </a:solidFill>
                <a:latin typeface="Courier New" panose="02070309020205020404" pitchFamily="49" charset="0"/>
                <a:cs typeface="Courier New" panose="02070309020205020404" pitchFamily="49" charset="0"/>
              </a:rPr>
              <a:t>switches.append</a:t>
            </a:r>
            <a:r>
              <a:rPr lang="en-US" sz="1400" b="1" dirty="0">
                <a:solidFill>
                  <a:srgbClr val="000000"/>
                </a:solidFill>
                <a:latin typeface="Courier New" panose="02070309020205020404" pitchFamily="49" charset="0"/>
                <a:cs typeface="Courier New" panose="02070309020205020404" pitchFamily="49" charset="0"/>
              </a:rPr>
              <a: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switches</a:t>
            </a:r>
          </a:p>
          <a:p>
            <a:r>
              <a:rPr lang="en-US" sz="1400" dirty="0">
                <a:solidFill>
                  <a:srgbClr val="000000"/>
                </a:solidFill>
                <a:latin typeface="Courier New" panose="02070309020205020404" pitchFamily="49" charset="0"/>
                <a:cs typeface="Courier New" panose="02070309020205020404" pitchFamily="49" charset="0"/>
              </a:rPr>
              <a:t>['S1', 'S2']</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Create an empty list called switches</a:t>
            </a:r>
          </a:p>
          <a:p>
            <a:r>
              <a:rPr lang="en-US" dirty="0"/>
              <a:t>Iterate through the devices list to create the switch list</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Use a For Loop to Create a New List</a:t>
            </a:r>
          </a:p>
        </p:txBody>
      </p:sp>
    </p:spTree>
    <p:extLst>
      <p:ext uri="{BB962C8B-B14F-4D97-AF65-F5344CB8AC3E}">
        <p14:creationId xmlns:p14="http://schemas.microsoft.com/office/powerpoint/2010/main" val="62089351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2A5F1-E793-4AA5-9BA0-CFCC0EC2F665}"/>
              </a:ext>
            </a:extLst>
          </p:cNvPr>
          <p:cNvSpPr>
            <a:spLocks noGrp="1"/>
          </p:cNvSpPr>
          <p:nvPr>
            <p:ph type="body" sz="quarter" idx="10"/>
          </p:nvPr>
        </p:nvSpPr>
        <p:spPr>
          <a:xfrm>
            <a:off x="437766" y="3088105"/>
            <a:ext cx="8345488" cy="1540042"/>
          </a:xfrm>
        </p:spPr>
        <p:txBody>
          <a:bodyPr>
            <a:normAutofit fontScale="77500" lnSpcReduction="20000"/>
          </a:bodyPr>
          <a:lstStyle/>
          <a:p>
            <a:r>
              <a:rPr lang="en-US" sz="3000" dirty="0"/>
              <a:t>This chapter of the course covers the following objectives:</a:t>
            </a:r>
          </a:p>
          <a:p>
            <a:pPr lvl="1"/>
            <a:r>
              <a:rPr lang="en-US" sz="2000" dirty="0"/>
              <a:t>Describe how Communities of Practice provide value to programmers.</a:t>
            </a:r>
          </a:p>
          <a:p>
            <a:pPr lvl="1"/>
            <a:r>
              <a:rPr lang="en-US" sz="2000" dirty="0"/>
              <a:t>Use Python to create programs that accept user input and read and write to external files.</a:t>
            </a:r>
          </a:p>
          <a:p>
            <a:pPr lvl="1"/>
            <a:r>
              <a:rPr lang="en-US" sz="2000" dirty="0"/>
              <a:t>Create a Python application that accesses an API based on user input and processes and displays the JSON data that is returned.</a:t>
            </a:r>
          </a:p>
        </p:txBody>
      </p:sp>
      <p:sp>
        <p:nvSpPr>
          <p:cNvPr id="3" name="Title 2">
            <a:extLst>
              <a:ext uri="{FF2B5EF4-FFF2-40B4-BE49-F238E27FC236}">
                <a16:creationId xmlns:a16="http://schemas.microsoft.com/office/drawing/2014/main" id="{2C61092A-9AF4-4CB9-AE33-DB9F2051DFBA}"/>
              </a:ext>
            </a:extLst>
          </p:cNvPr>
          <p:cNvSpPr>
            <a:spLocks noGrp="1"/>
          </p:cNvSpPr>
          <p:nvPr>
            <p:ph type="title"/>
          </p:nvPr>
        </p:nvSpPr>
        <p:spPr/>
        <p:txBody>
          <a:bodyPr>
            <a:normAutofit fontScale="90000"/>
          </a:bodyPr>
          <a:lstStyle/>
          <a:p>
            <a:r>
              <a:rPr lang="en-US" dirty="0"/>
              <a:t>Introduction to Python and Programming Basics</a:t>
            </a:r>
          </a:p>
        </p:txBody>
      </p:sp>
      <p:pic>
        <p:nvPicPr>
          <p:cNvPr id="5" name="Picture 4">
            <a:extLst>
              <a:ext uri="{FF2B5EF4-FFF2-40B4-BE49-F238E27FC236}">
                <a16:creationId xmlns:a16="http://schemas.microsoft.com/office/drawing/2014/main" id="{D4A3227D-7272-44C2-BE2C-472E0ABD7F37}"/>
              </a:ext>
            </a:extLst>
          </p:cNvPr>
          <p:cNvPicPr>
            <a:picLocks noChangeAspect="1"/>
          </p:cNvPicPr>
          <p:nvPr/>
        </p:nvPicPr>
        <p:blipFill>
          <a:blip r:embed="rId2"/>
          <a:stretch>
            <a:fillRect/>
          </a:stretch>
        </p:blipFill>
        <p:spPr>
          <a:xfrm>
            <a:off x="1379620" y="936708"/>
            <a:ext cx="6320589" cy="1967283"/>
          </a:xfrm>
          <a:prstGeom prst="rect">
            <a:avLst/>
          </a:prstGeom>
        </p:spPr>
      </p:pic>
    </p:spTree>
    <p:extLst>
      <p:ext uri="{BB962C8B-B14F-4D97-AF65-F5344CB8AC3E}">
        <p14:creationId xmlns:p14="http://schemas.microsoft.com/office/powerpoint/2010/main" val="2939823000"/>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x=input("Enter a number to count to: ")</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y&lt;=x:</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7500" lnSpcReduction="20000"/>
          </a:bodyPr>
          <a:lstStyle/>
          <a:p>
            <a:r>
              <a:rPr lang="en-US" dirty="0"/>
              <a:t>Open a blank script and save it as </a:t>
            </a:r>
            <a:r>
              <a:rPr lang="en-US" dirty="0">
                <a:solidFill>
                  <a:schemeClr val="accent2"/>
                </a:solidFill>
              </a:rPr>
              <a:t>06_while-loop.py</a:t>
            </a:r>
            <a:r>
              <a:rPr lang="en-US" dirty="0"/>
              <a:t>.</a:t>
            </a:r>
          </a:p>
          <a:p>
            <a:r>
              <a:rPr lang="en-US" dirty="0"/>
              <a:t>Create a program with a while loop that counts to a user’s supplied number.</a:t>
            </a:r>
          </a:p>
          <a:p>
            <a:pPr lvl="1"/>
            <a:r>
              <a:rPr lang="en-US" dirty="0"/>
              <a:t>Convert the string to an integer: </a:t>
            </a:r>
            <a:r>
              <a:rPr lang="en-US" b="1" dirty="0"/>
              <a:t>x = </a:t>
            </a:r>
            <a:r>
              <a:rPr lang="en-US" b="1" dirty="0" err="1"/>
              <a:t>int</a:t>
            </a:r>
            <a:r>
              <a:rPr lang="en-US" b="1" dirty="0"/>
              <a:t>(x)</a:t>
            </a:r>
          </a:p>
          <a:p>
            <a:pPr lvl="1"/>
            <a:r>
              <a:rPr lang="en-US" dirty="0"/>
              <a:t>Set a variable to start the count: </a:t>
            </a:r>
            <a:r>
              <a:rPr lang="en-US" b="1" dirty="0"/>
              <a:t>y = 1</a:t>
            </a:r>
          </a:p>
          <a:p>
            <a:pPr lvl="1"/>
            <a:r>
              <a:rPr lang="en-US" b="1" dirty="0"/>
              <a:t>While y &lt;= x</a:t>
            </a:r>
            <a:r>
              <a:rPr lang="en-US" dirty="0"/>
              <a:t>, print the value of y and increment y by 1.</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Create a While Loop</a:t>
            </a:r>
          </a:p>
        </p:txBody>
      </p:sp>
    </p:spTree>
    <p:extLst>
      <p:ext uri="{BB962C8B-B14F-4D97-AF65-F5344CB8AC3E}">
        <p14:creationId xmlns:p14="http://schemas.microsoft.com/office/powerpoint/2010/main" val="249385939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D32F8A-4EA7-445A-9380-DF670D515020}"/>
              </a:ext>
            </a:extLst>
          </p:cNvPr>
          <p:cNvSpPr/>
          <p:nvPr/>
        </p:nvSpPr>
        <p:spPr>
          <a:xfrm>
            <a:off x="4417359" y="1926129"/>
            <a:ext cx="476759" cy="17283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121B66-02A4-45F8-946A-1551FE5B96AC}"/>
              </a:ext>
            </a:extLst>
          </p:cNvPr>
          <p:cNvSpPr/>
          <p:nvPr/>
        </p:nvSpPr>
        <p:spPr>
          <a:xfrm>
            <a:off x="4239492" y="2559975"/>
            <a:ext cx="727364"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1A1FCC-B503-474E-BB9F-68BF00659A8F}"/>
              </a:ext>
            </a:extLst>
          </p:cNvPr>
          <p:cNvSpPr/>
          <p:nvPr/>
        </p:nvSpPr>
        <p:spPr>
          <a:xfrm>
            <a:off x="4645958" y="2788575"/>
            <a:ext cx="580669"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x=input("Enter a number to count to: ")</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r>
              <a:rPr lang="en-US" sz="1400" dirty="0">
                <a:solidFill>
                  <a:srgbClr val="000000"/>
                </a:solidFill>
                <a:latin typeface="Courier New" panose="02070309020205020404" pitchFamily="49" charset="0"/>
                <a:cs typeface="Courier New" panose="02070309020205020404" pitchFamily="49" charset="0"/>
              </a:rPr>
              <a:t>    if y&gt;x:</a:t>
            </a:r>
          </a:p>
          <a:p>
            <a:r>
              <a:rPr lang="en-US" sz="1400" dirty="0">
                <a:solidFill>
                  <a:srgbClr val="000000"/>
                </a:solidFill>
                <a:latin typeface="Courier New" panose="02070309020205020404" pitchFamily="49" charset="0"/>
                <a:cs typeface="Courier New" panose="02070309020205020404" pitchFamily="49" charset="0"/>
              </a:rPr>
              <a:t>        break</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Modify the while loop to use a Boolean check and break to stop the loop.</a:t>
            </a:r>
          </a:p>
          <a:p>
            <a:pPr lvl="1"/>
            <a:r>
              <a:rPr lang="en-US" dirty="0"/>
              <a:t>Replace </a:t>
            </a:r>
            <a:r>
              <a:rPr lang="en-US" b="1" dirty="0"/>
              <a:t>while y&lt;=x </a:t>
            </a:r>
            <a:r>
              <a:rPr lang="en-US" dirty="0"/>
              <a:t>with </a:t>
            </a:r>
            <a:r>
              <a:rPr lang="en-US" b="1" dirty="0"/>
              <a:t>while True</a:t>
            </a:r>
          </a:p>
          <a:p>
            <a:pPr lvl="1"/>
            <a:r>
              <a:rPr lang="en-US" dirty="0"/>
              <a:t>Add an if function to break the loop when </a:t>
            </a:r>
            <a:r>
              <a:rPr lang="en-US" b="1" dirty="0"/>
              <a:t>y&gt;x</a:t>
            </a:r>
            <a:r>
              <a:rPr lang="en-US" dirty="0"/>
              <a: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Modify the While Loop to Use Break</a:t>
            </a:r>
          </a:p>
        </p:txBody>
      </p:sp>
    </p:spTree>
    <p:extLst>
      <p:ext uri="{BB962C8B-B14F-4D97-AF65-F5344CB8AC3E}">
        <p14:creationId xmlns:p14="http://schemas.microsoft.com/office/powerpoint/2010/main" val="860183504"/>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56AF0-9217-495D-A139-647D9D138635}"/>
              </a:ext>
            </a:extLst>
          </p:cNvPr>
          <p:cNvSpPr/>
          <p:nvPr/>
        </p:nvSpPr>
        <p:spPr>
          <a:xfrm>
            <a:off x="3791800" y="1291231"/>
            <a:ext cx="1185314" cy="21347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121B66-02A4-45F8-946A-1551FE5B96AC}"/>
              </a:ext>
            </a:extLst>
          </p:cNvPr>
          <p:cNvSpPr/>
          <p:nvPr/>
        </p:nvSpPr>
        <p:spPr>
          <a:xfrm>
            <a:off x="4241465" y="1720021"/>
            <a:ext cx="2857499"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1A1FCC-B503-474E-BB9F-68BF00659A8F}"/>
              </a:ext>
            </a:extLst>
          </p:cNvPr>
          <p:cNvSpPr/>
          <p:nvPr/>
        </p:nvSpPr>
        <p:spPr>
          <a:xfrm>
            <a:off x="4613602" y="1927839"/>
            <a:ext cx="580669"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x=input("Enter a number to count to: ")</a:t>
            </a:r>
          </a:p>
          <a:p>
            <a:r>
              <a:rPr lang="en-US" sz="1400" dirty="0">
                <a:solidFill>
                  <a:srgbClr val="000000"/>
                </a:solidFill>
                <a:latin typeface="Courier New" panose="02070309020205020404" pitchFamily="49" charset="0"/>
                <a:cs typeface="Courier New" panose="02070309020205020404" pitchFamily="49" charset="0"/>
              </a:rPr>
              <a:t>    if x == 'q' or x == 'quit':</a:t>
            </a:r>
          </a:p>
          <a:p>
            <a:r>
              <a:rPr lang="en-US" sz="1400" dirty="0">
                <a:solidFill>
                  <a:srgbClr val="000000"/>
                </a:solidFill>
                <a:latin typeface="Courier New" panose="02070309020205020404" pitchFamily="49" charset="0"/>
                <a:cs typeface="Courier New" panose="02070309020205020404" pitchFamily="49" charset="0"/>
              </a:rPr>
              <a:t>        break</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r>
              <a:rPr lang="en-US" sz="1400" dirty="0">
                <a:solidFill>
                  <a:srgbClr val="000000"/>
                </a:solidFill>
                <a:latin typeface="Courier New" panose="02070309020205020404" pitchFamily="49" charset="0"/>
                <a:cs typeface="Courier New" panose="02070309020205020404" pitchFamily="49" charset="0"/>
              </a:rPr>
              <a:t>    if y&gt;x:</a:t>
            </a:r>
          </a:p>
          <a:p>
            <a:r>
              <a:rPr lang="en-US" sz="1400" dirty="0">
                <a:solidFill>
                  <a:srgbClr val="000000"/>
                </a:solidFill>
                <a:latin typeface="Courier New" panose="02070309020205020404" pitchFamily="49" charset="0"/>
                <a:cs typeface="Courier New" panose="02070309020205020404" pitchFamily="49" charset="0"/>
              </a:rPr>
              <a:t>        break</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lnSpcReduction="20000"/>
          </a:bodyPr>
          <a:lstStyle/>
          <a:p>
            <a:r>
              <a:rPr lang="en-US" dirty="0"/>
              <a:t>Add another while loop to the beginning of the script which will check for a quit command.</a:t>
            </a:r>
          </a:p>
          <a:p>
            <a:r>
              <a:rPr lang="en-US" dirty="0"/>
              <a:t>Add an if function to the while loop to check for ‘q’ or ‘quit’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normAutofit/>
          </a:bodyPr>
          <a:lstStyle/>
          <a:p>
            <a:r>
              <a:rPr lang="en-US" dirty="0"/>
              <a:t>Use a While Loop to Check for User Quit</a:t>
            </a:r>
          </a:p>
        </p:txBody>
      </p:sp>
    </p:spTree>
    <p:extLst>
      <p:ext uri="{BB962C8B-B14F-4D97-AF65-F5344CB8AC3E}">
        <p14:creationId xmlns:p14="http://schemas.microsoft.com/office/powerpoint/2010/main" val="599511742"/>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File Access</a:t>
            </a:r>
          </a:p>
        </p:txBody>
      </p:sp>
    </p:spTree>
    <p:extLst>
      <p:ext uri="{BB962C8B-B14F-4D97-AF65-F5344CB8AC3E}">
        <p14:creationId xmlns:p14="http://schemas.microsoft.com/office/powerpoint/2010/main" val="111076185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print(item)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Open a blank script and save it as </a:t>
            </a:r>
            <a:r>
              <a:rPr lang="en-US" dirty="0">
                <a:solidFill>
                  <a:schemeClr val="accent2"/>
                </a:solidFill>
              </a:rPr>
              <a:t>07_file-access.py</a:t>
            </a:r>
            <a:r>
              <a:rPr lang="en-US" dirty="0"/>
              <a:t>. </a:t>
            </a:r>
          </a:p>
          <a:p>
            <a:r>
              <a:rPr lang="en-US" dirty="0"/>
              <a:t>Create a script to read and print the content of a file. </a:t>
            </a:r>
          </a:p>
          <a:p>
            <a:r>
              <a:rPr lang="en-US" dirty="0"/>
              <a:t>The ‘devices.txt’ file should be in the same directory as your script.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Read an External File and Print the Contents</a:t>
            </a:r>
          </a:p>
        </p:txBody>
      </p:sp>
    </p:spTree>
    <p:extLst>
      <p:ext uri="{BB962C8B-B14F-4D97-AF65-F5344CB8AC3E}">
        <p14:creationId xmlns:p14="http://schemas.microsoft.com/office/powerpoint/2010/main" val="4099516403"/>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FDE39A-B396-4009-B8FC-5AFC5A2F7DBB}"/>
              </a:ext>
            </a:extLst>
          </p:cNvPr>
          <p:cNvSpPr/>
          <p:nvPr/>
        </p:nvSpPr>
        <p:spPr>
          <a:xfrm>
            <a:off x="4202723" y="1688124"/>
            <a:ext cx="1863969" cy="23739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item=</a:t>
            </a:r>
            <a:r>
              <a:rPr lang="en-US" sz="1400" dirty="0" err="1">
                <a:solidFill>
                  <a:srgbClr val="000000"/>
                </a:solidFill>
                <a:latin typeface="Courier New" panose="02070309020205020404" pitchFamily="49" charset="0"/>
                <a:cs typeface="Courier New" panose="02070309020205020404" pitchFamily="49" charset="0"/>
              </a:rPr>
              <a:t>item.strip</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print(item)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strip attribute to remove the blank lines.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Remove Blank Lines from the Output</a:t>
            </a:r>
          </a:p>
        </p:txBody>
      </p:sp>
    </p:spTree>
    <p:extLst>
      <p:ext uri="{BB962C8B-B14F-4D97-AF65-F5344CB8AC3E}">
        <p14:creationId xmlns:p14="http://schemas.microsoft.com/office/powerpoint/2010/main" val="651614156"/>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FDE39A-B396-4009-B8FC-5AFC5A2F7DBB}"/>
              </a:ext>
            </a:extLst>
          </p:cNvPr>
          <p:cNvSpPr/>
          <p:nvPr/>
        </p:nvSpPr>
        <p:spPr>
          <a:xfrm>
            <a:off x="4202723" y="2138081"/>
            <a:ext cx="2136531" cy="22704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8FDE39A-B396-4009-B8FC-5AFC5A2F7DBB}"/>
              </a:ext>
            </a:extLst>
          </p:cNvPr>
          <p:cNvSpPr/>
          <p:nvPr/>
        </p:nvSpPr>
        <p:spPr>
          <a:xfrm>
            <a:off x="3736731" y="1223681"/>
            <a:ext cx="1230923" cy="26221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devices=[]</a:t>
            </a:r>
          </a:p>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item=</a:t>
            </a:r>
            <a:r>
              <a:rPr lang="en-US" sz="1400" dirty="0" err="1">
                <a:solidFill>
                  <a:srgbClr val="000000"/>
                </a:solidFill>
                <a:latin typeface="Courier New" panose="02070309020205020404" pitchFamily="49" charset="0"/>
                <a:cs typeface="Courier New" panose="02070309020205020404" pitchFamily="49" charset="0"/>
              </a:rPr>
              <a:t>item.strip</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devices.append</a:t>
            </a:r>
            <a:r>
              <a:rPr lang="en-US" sz="1400" dirty="0">
                <a:solidFill>
                  <a:srgbClr val="000000"/>
                </a:solidFill>
                <a:latin typeface="Courier New" panose="02070309020205020404" pitchFamily="49" charset="0"/>
                <a:cs typeface="Courier New" panose="02070309020205020404" pitchFamily="49" charset="0"/>
              </a:rPr>
              <a: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print(devices)</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Create an empty list</a:t>
            </a:r>
          </a:p>
          <a:p>
            <a:r>
              <a:rPr lang="en-US" dirty="0"/>
              <a:t>Use the </a:t>
            </a:r>
            <a:r>
              <a:rPr lang="en-US" b="1" dirty="0"/>
              <a:t>append</a:t>
            </a:r>
            <a:r>
              <a:rPr lang="en-US" dirty="0"/>
              <a:t> attribute to copy file content to the new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Copy File Content Into a List Variable</a:t>
            </a:r>
          </a:p>
        </p:txBody>
      </p:sp>
    </p:spTree>
    <p:extLst>
      <p:ext uri="{BB962C8B-B14F-4D97-AF65-F5344CB8AC3E}">
        <p14:creationId xmlns:p14="http://schemas.microsoft.com/office/powerpoint/2010/main" val="3803654797"/>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70000" lnSpcReduction="20000"/>
          </a:bodyPr>
          <a:lstStyle/>
          <a:p>
            <a:pPr marL="571486" indent="-514350">
              <a:buFont typeface="+mj-lt"/>
              <a:buAutoNum type="arabicPeriod"/>
            </a:pPr>
            <a:r>
              <a:rPr lang="en-US" dirty="0"/>
              <a:t>Open a new file and save it as </a:t>
            </a:r>
            <a:r>
              <a:rPr lang="en-US" b="1" dirty="0"/>
              <a:t>07_file-access_actvity.py</a:t>
            </a:r>
            <a:r>
              <a:rPr lang="en-US" dirty="0"/>
              <a:t>.</a:t>
            </a:r>
          </a:p>
          <a:p>
            <a:pPr marL="571486" indent="-514350">
              <a:buFont typeface="+mj-lt"/>
              <a:buAutoNum type="arabicPeriod"/>
            </a:pPr>
            <a:r>
              <a:rPr lang="en-US" dirty="0"/>
              <a:t>For the </a:t>
            </a:r>
            <a:r>
              <a:rPr lang="en-US" b="1" dirty="0"/>
              <a:t>open()</a:t>
            </a:r>
            <a:r>
              <a:rPr lang="en-US" dirty="0"/>
              <a:t> function use the mode </a:t>
            </a:r>
            <a:r>
              <a:rPr lang="en-US" b="1" dirty="0"/>
              <a:t>a</a:t>
            </a:r>
            <a:r>
              <a:rPr lang="en-US" dirty="0"/>
              <a:t>, which will allow you to append a item to the </a:t>
            </a:r>
            <a:r>
              <a:rPr lang="en-US" b="1" dirty="0"/>
              <a:t>devices.txt</a:t>
            </a:r>
            <a:r>
              <a:rPr lang="en-US" dirty="0"/>
              <a:t> file.</a:t>
            </a:r>
          </a:p>
          <a:p>
            <a:pPr marL="571486" indent="-514350">
              <a:buFont typeface="+mj-lt"/>
              <a:buAutoNum type="arabicPeriod"/>
            </a:pPr>
            <a:r>
              <a:rPr lang="en-US" dirty="0"/>
              <a:t>Inside a </a:t>
            </a:r>
            <a:r>
              <a:rPr lang="en-US" b="1" dirty="0"/>
              <a:t>while True: </a:t>
            </a:r>
            <a:r>
              <a:rPr lang="en-US" dirty="0"/>
              <a:t>loop, embed an </a:t>
            </a:r>
            <a:r>
              <a:rPr lang="en-US" b="1" dirty="0"/>
              <a:t>input()</a:t>
            </a:r>
            <a:r>
              <a:rPr lang="en-US" dirty="0"/>
              <a:t> function command that asks the user for the new device.</a:t>
            </a:r>
          </a:p>
          <a:p>
            <a:pPr marL="571486" indent="-514350">
              <a:buFont typeface="+mj-lt"/>
              <a:buAutoNum type="arabicPeriod"/>
            </a:pPr>
            <a:r>
              <a:rPr lang="en-US" dirty="0"/>
              <a:t>Set the value of the user's input to a variable named </a:t>
            </a:r>
            <a:r>
              <a:rPr lang="en-US" b="1" dirty="0" err="1"/>
              <a:t>newItem</a:t>
            </a:r>
            <a:r>
              <a:rPr lang="en-US" dirty="0"/>
              <a:t>.</a:t>
            </a:r>
          </a:p>
          <a:p>
            <a:pPr marL="571486" indent="-514350">
              <a:buFont typeface="+mj-lt"/>
              <a:buAutoNum type="arabicPeriod"/>
            </a:pPr>
            <a:r>
              <a:rPr lang="en-US" dirty="0"/>
              <a:t>Use an if statement that breaks the loop if the user types </a:t>
            </a:r>
            <a:r>
              <a:rPr lang="en-US" b="1" dirty="0"/>
              <a:t>exit </a:t>
            </a:r>
            <a:r>
              <a:rPr lang="en-US" dirty="0"/>
              <a:t>and prints the statement</a:t>
            </a:r>
            <a:r>
              <a:rPr lang="en-US" b="1" dirty="0"/>
              <a:t> "All done!"</a:t>
            </a:r>
            <a:endParaRPr lang="en-US" dirty="0"/>
          </a:p>
          <a:p>
            <a:pPr marL="571486" indent="-514350">
              <a:buFont typeface="+mj-lt"/>
              <a:buAutoNum type="arabicPeriod"/>
            </a:pPr>
            <a:r>
              <a:rPr lang="en-US" dirty="0"/>
              <a:t>Use the command </a:t>
            </a:r>
            <a:r>
              <a:rPr lang="en-US" b="1" dirty="0" err="1"/>
              <a:t>file.write</a:t>
            </a:r>
            <a:r>
              <a:rPr lang="en-US" b="1" dirty="0"/>
              <a:t>(</a:t>
            </a:r>
            <a:r>
              <a:rPr lang="en-US" b="1" dirty="0" err="1"/>
              <a:t>newItem</a:t>
            </a:r>
            <a:r>
              <a:rPr lang="en-US" b="1" dirty="0"/>
              <a:t> + “\n”)</a:t>
            </a:r>
            <a:r>
              <a:rPr lang="en-US" dirty="0"/>
              <a:t> to add the new user provided device.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Modify the Script to Add an Item to the File</a:t>
            </a:r>
          </a:p>
        </p:txBody>
      </p:sp>
    </p:spTree>
    <p:extLst>
      <p:ext uri="{BB962C8B-B14F-4D97-AF65-F5344CB8AC3E}">
        <p14:creationId xmlns:p14="http://schemas.microsoft.com/office/powerpoint/2010/main" val="1683011903"/>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APIs and Parsing JSON</a:t>
            </a:r>
          </a:p>
        </p:txBody>
      </p:sp>
    </p:spTree>
    <p:extLst>
      <p:ext uri="{BB962C8B-B14F-4D97-AF65-F5344CB8AC3E}">
        <p14:creationId xmlns:p14="http://schemas.microsoft.com/office/powerpoint/2010/main" val="71990615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APIs and RESTful APIs</a:t>
            </a:r>
          </a:p>
        </p:txBody>
      </p:sp>
    </p:spTree>
    <p:extLst>
      <p:ext uri="{BB962C8B-B14F-4D97-AF65-F5344CB8AC3E}">
        <p14:creationId xmlns:p14="http://schemas.microsoft.com/office/powerpoint/2010/main" val="175223368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2A5F1-E793-4AA5-9BA0-CFCC0EC2F665}"/>
              </a:ext>
            </a:extLst>
          </p:cNvPr>
          <p:cNvSpPr>
            <a:spLocks noGrp="1"/>
          </p:cNvSpPr>
          <p:nvPr>
            <p:ph type="body" sz="quarter" idx="10"/>
          </p:nvPr>
        </p:nvSpPr>
        <p:spPr>
          <a:xfrm>
            <a:off x="437766" y="964504"/>
            <a:ext cx="8345488" cy="3551494"/>
          </a:xfrm>
        </p:spPr>
        <p:txBody>
          <a:bodyPr>
            <a:normAutofit lnSpcReduction="10000"/>
          </a:bodyPr>
          <a:lstStyle/>
          <a:p>
            <a:r>
              <a:rPr lang="en-US" sz="3000" dirty="0"/>
              <a:t>You should have already completed the </a:t>
            </a:r>
            <a:r>
              <a:rPr lang="en-US" sz="3000" b="1" dirty="0"/>
              <a:t>Lab - PC Setup for Workshop</a:t>
            </a:r>
            <a:r>
              <a:rPr lang="en-US" sz="3000" dirty="0"/>
              <a:t>.</a:t>
            </a:r>
          </a:p>
          <a:p>
            <a:r>
              <a:rPr lang="en-US" sz="3000" dirty="0"/>
              <a:t>Your PC should include the following:</a:t>
            </a:r>
          </a:p>
          <a:p>
            <a:pPr lvl="1"/>
            <a:r>
              <a:rPr lang="en-US" sz="2000" dirty="0"/>
              <a:t>Python installed and verified</a:t>
            </a:r>
          </a:p>
          <a:p>
            <a:pPr lvl="1"/>
            <a:r>
              <a:rPr lang="en-US" sz="2000" dirty="0"/>
              <a:t>Postman installed</a:t>
            </a:r>
          </a:p>
          <a:p>
            <a:pPr lvl="1"/>
            <a:r>
              <a:rPr lang="en-US" sz="2000" dirty="0" err="1"/>
              <a:t>JSONView</a:t>
            </a:r>
            <a:r>
              <a:rPr lang="en-US" sz="2000" dirty="0"/>
              <a:t> installed</a:t>
            </a:r>
          </a:p>
          <a:p>
            <a:r>
              <a:rPr lang="en-US" sz="3000" dirty="0"/>
              <a:t>Verify that your PC is ready to complete the tasks of the workshop.</a:t>
            </a:r>
          </a:p>
          <a:p>
            <a:pPr marL="57136" indent="0">
              <a:buNone/>
            </a:pPr>
            <a:endParaRPr lang="en-US" sz="100" dirty="0"/>
          </a:p>
        </p:txBody>
      </p:sp>
      <p:sp>
        <p:nvSpPr>
          <p:cNvPr id="3" name="Title 2">
            <a:extLst>
              <a:ext uri="{FF2B5EF4-FFF2-40B4-BE49-F238E27FC236}">
                <a16:creationId xmlns:a16="http://schemas.microsoft.com/office/drawing/2014/main" id="{2C61092A-9AF4-4CB9-AE33-DB9F2051DFBA}"/>
              </a:ext>
            </a:extLst>
          </p:cNvPr>
          <p:cNvSpPr>
            <a:spLocks noGrp="1"/>
          </p:cNvSpPr>
          <p:nvPr>
            <p:ph type="title"/>
          </p:nvPr>
        </p:nvSpPr>
        <p:spPr/>
        <p:txBody>
          <a:bodyPr/>
          <a:lstStyle/>
          <a:p>
            <a:r>
              <a:rPr lang="en-US" dirty="0"/>
              <a:t>Verify Your PC is Ready</a:t>
            </a:r>
          </a:p>
        </p:txBody>
      </p:sp>
    </p:spTree>
    <p:extLst>
      <p:ext uri="{BB962C8B-B14F-4D97-AF65-F5344CB8AC3E}">
        <p14:creationId xmlns:p14="http://schemas.microsoft.com/office/powerpoint/2010/main" val="231005161"/>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437765" y="1347787"/>
            <a:ext cx="5250653" cy="3394333"/>
          </a:xfrm>
        </p:spPr>
        <p:txBody>
          <a:bodyPr>
            <a:normAutofit fontScale="85000" lnSpcReduction="20000"/>
          </a:bodyPr>
          <a:lstStyle/>
          <a:p>
            <a:r>
              <a:rPr lang="en-US" dirty="0"/>
              <a:t>An API allows one piece of software talk to another.</a:t>
            </a:r>
          </a:p>
          <a:p>
            <a:r>
              <a:rPr lang="en-US" dirty="0"/>
              <a:t>An API is analogous to a power outlet. </a:t>
            </a:r>
          </a:p>
          <a:p>
            <a:r>
              <a:rPr lang="en-US" dirty="0"/>
              <a:t>Without a power outlet, what would you have to do to power your laptop?</a:t>
            </a:r>
          </a:p>
          <a:p>
            <a:pPr lvl="1"/>
            <a:r>
              <a:rPr lang="en-US" dirty="0"/>
              <a:t>Open the wall</a:t>
            </a:r>
          </a:p>
          <a:p>
            <a:pPr lvl="1"/>
            <a:r>
              <a:rPr lang="en-US" dirty="0"/>
              <a:t>Unsheath wires</a:t>
            </a:r>
          </a:p>
          <a:p>
            <a:pPr lvl="1"/>
            <a:r>
              <a:rPr lang="en-US" dirty="0"/>
              <a:t>Splice wires together</a:t>
            </a:r>
          </a:p>
          <a:p>
            <a:pPr lvl="1"/>
            <a:r>
              <a:rPr lang="en-US" dirty="0"/>
              <a:t>Understand all the wires in the wall</a:t>
            </a:r>
          </a:p>
          <a:p>
            <a:r>
              <a:rPr lang="en-US" dirty="0"/>
              <a:t>An API defines how a programmer can write a piece of software to extend an existing application’s features or even build entirely new applications.</a:t>
            </a:r>
          </a:p>
          <a:p>
            <a:endParaRPr lang="en-US" dirty="0"/>
          </a:p>
          <a:p>
            <a:pPr lvl="1"/>
            <a:endParaRPr lang="en-US" dirty="0"/>
          </a:p>
        </p:txBody>
      </p:sp>
      <p:sp>
        <p:nvSpPr>
          <p:cNvPr id="14" name="Title 13"/>
          <p:cNvSpPr>
            <a:spLocks noGrp="1"/>
          </p:cNvSpPr>
          <p:nvPr>
            <p:ph type="title"/>
          </p:nvPr>
        </p:nvSpPr>
        <p:spPr/>
        <p:txBody>
          <a:bodyPr/>
          <a:lstStyle/>
          <a:p>
            <a:r>
              <a:rPr lang="en-US" dirty="0"/>
              <a:t>Application Programming Interface (API)</a:t>
            </a:r>
          </a:p>
        </p:txBody>
      </p:sp>
      <p:pic>
        <p:nvPicPr>
          <p:cNvPr id="3" name="Chart Placeholder 2">
            <a:extLst>
              <a:ext uri="{FF2B5EF4-FFF2-40B4-BE49-F238E27FC236}">
                <a16:creationId xmlns:a16="http://schemas.microsoft.com/office/drawing/2014/main" id="{486B0CCD-223A-4698-A2A1-B754AD25B8B5}"/>
              </a:ext>
            </a:extLst>
          </p:cNvPr>
          <p:cNvPicPr>
            <a:picLocks noGrp="1" noChangeAspect="1"/>
          </p:cNvPicPr>
          <p:nvPr>
            <p:ph type="chart" sz="quarter" idx="4294967295"/>
          </p:nvPr>
        </p:nvPicPr>
        <p:blipFill>
          <a:blip r:embed="rId2"/>
          <a:stretch>
            <a:fillRect/>
          </a:stretch>
        </p:blipFill>
        <p:spPr>
          <a:xfrm>
            <a:off x="6194130" y="1296692"/>
            <a:ext cx="1971675" cy="3017837"/>
          </a:xfrm>
          <a:prstGeom prst="rect">
            <a:avLst/>
          </a:prstGeom>
        </p:spPr>
      </p:pic>
    </p:spTree>
    <p:extLst>
      <p:ext uri="{BB962C8B-B14F-4D97-AF65-F5344CB8AC3E}">
        <p14:creationId xmlns:p14="http://schemas.microsoft.com/office/powerpoint/2010/main" val="2830257669"/>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235747" y="1126313"/>
            <a:ext cx="5984300" cy="3442848"/>
          </a:xfrm>
        </p:spPr>
        <p:txBody>
          <a:bodyPr>
            <a:normAutofit/>
          </a:bodyPr>
          <a:lstStyle/>
          <a:p>
            <a:r>
              <a:rPr lang="en-US" dirty="0"/>
              <a:t>Restaurant Recommendation App</a:t>
            </a:r>
          </a:p>
          <a:p>
            <a:pPr lvl="1"/>
            <a:r>
              <a:rPr lang="en-US" dirty="0"/>
              <a:t>Returns a list of relevant restaurants in the area</a:t>
            </a:r>
          </a:p>
          <a:p>
            <a:pPr lvl="1"/>
            <a:r>
              <a:rPr lang="en-US" dirty="0"/>
              <a:t>Integrates a third-party API to provide map functionality</a:t>
            </a:r>
          </a:p>
          <a:p>
            <a:pPr lvl="1"/>
            <a:r>
              <a:rPr lang="en-US" dirty="0"/>
              <a:t>The map API enforces a specification of an interface</a:t>
            </a:r>
          </a:p>
        </p:txBody>
      </p:sp>
      <p:sp>
        <p:nvSpPr>
          <p:cNvPr id="14" name="Title 13"/>
          <p:cNvSpPr>
            <a:spLocks noGrp="1"/>
          </p:cNvSpPr>
          <p:nvPr>
            <p:ph type="title"/>
          </p:nvPr>
        </p:nvSpPr>
        <p:spPr/>
        <p:txBody>
          <a:bodyPr/>
          <a:lstStyle/>
          <a:p>
            <a:r>
              <a:rPr lang="en-US" dirty="0"/>
              <a:t>API Example</a:t>
            </a:r>
          </a:p>
        </p:txBody>
      </p:sp>
      <p:pic>
        <p:nvPicPr>
          <p:cNvPr id="1026" name="Picture 2" descr="Gps, Locator, Map, Location, Navigation, Direction">
            <a:extLst>
              <a:ext uri="{FF2B5EF4-FFF2-40B4-BE49-F238E27FC236}">
                <a16:creationId xmlns:a16="http://schemas.microsoft.com/office/drawing/2014/main" id="{035BD139-A8D3-4C89-807B-3F62BB61F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0" y="988826"/>
            <a:ext cx="2303722" cy="345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568945"/>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7500" lnSpcReduction="20000"/>
          </a:bodyPr>
          <a:lstStyle/>
          <a:p>
            <a:r>
              <a:rPr lang="en-US" dirty="0"/>
              <a:t>Web browsers use Hypertext Transfer Protocol (HTTP) to request (GET) a web page.</a:t>
            </a:r>
          </a:p>
          <a:p>
            <a:r>
              <a:rPr lang="en-US" dirty="0"/>
              <a:t>If successfully requested (HTTP status code 200), web servers respond to GET requests with a Hypertext Markup Language (HTML) coded web page.</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Web Services Interface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07935" y="1998921"/>
            <a:ext cx="3040911" cy="307777"/>
          </a:xfrm>
          <a:prstGeom prst="rect">
            <a:avLst/>
          </a:prstGeom>
          <a:noFill/>
        </p:spPr>
        <p:txBody>
          <a:bodyPr wrap="square" rtlCol="0">
            <a:spAutoFit/>
          </a:bodyPr>
          <a:lstStyle/>
          <a:p>
            <a:pPr algn="ctr"/>
            <a:r>
              <a:rPr lang="en-US" sz="1400" dirty="0"/>
              <a:t>Send me the Cisco.com home page</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316279" y="1509824"/>
            <a:ext cx="2264735"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/index.htm HTTP/1.1</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home page.</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&lt;html&gt;</a:t>
            </a:r>
          </a:p>
        </p:txBody>
      </p:sp>
      <p:sp>
        <p:nvSpPr>
          <p:cNvPr id="21" name="TextBox 20">
            <a:extLst>
              <a:ext uri="{FF2B5EF4-FFF2-40B4-BE49-F238E27FC236}">
                <a16:creationId xmlns:a16="http://schemas.microsoft.com/office/drawing/2014/main" id="{4B628428-16AD-4C71-A247-CBEC9F1B9B6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22" name="TextBox 21">
            <a:extLst>
              <a:ext uri="{FF2B5EF4-FFF2-40B4-BE49-F238E27FC236}">
                <a16:creationId xmlns:a16="http://schemas.microsoft.com/office/drawing/2014/main" id="{73D2C800-CA0E-4520-B804-A9A3EF53F3E9}"/>
              </a:ext>
            </a:extLst>
          </p:cNvPr>
          <p:cNvSpPr txBox="1"/>
          <p:nvPr/>
        </p:nvSpPr>
        <p:spPr>
          <a:xfrm>
            <a:off x="7751136" y="3115340"/>
            <a:ext cx="1265274" cy="307777"/>
          </a:xfrm>
          <a:prstGeom prst="rect">
            <a:avLst/>
          </a:prstGeom>
          <a:noFill/>
        </p:spPr>
        <p:txBody>
          <a:bodyPr wrap="square" rtlCol="0">
            <a:spAutoFit/>
          </a:bodyPr>
          <a:lstStyle/>
          <a:p>
            <a:pPr algn="ctr"/>
            <a:r>
              <a:rPr lang="en-US" sz="1400" dirty="0"/>
              <a:t>Web Server</a:t>
            </a:r>
          </a:p>
        </p:txBody>
      </p:sp>
    </p:spTree>
    <p:extLst>
      <p:ext uri="{BB962C8B-B14F-4D97-AF65-F5344CB8AC3E}">
        <p14:creationId xmlns:p14="http://schemas.microsoft.com/office/powerpoint/2010/main" val="1018715066"/>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0000" lnSpcReduction="20000"/>
          </a:bodyPr>
          <a:lstStyle/>
          <a:p>
            <a:r>
              <a:rPr lang="en-US" dirty="0"/>
              <a:t>Representation State Transfer (REST) APIs use HTTP to interface with RESTful services.</a:t>
            </a:r>
          </a:p>
          <a:p>
            <a:r>
              <a:rPr lang="en-US" dirty="0"/>
              <a:t>The HTTP request asks for JavaScript Object Notation (JSON) formatted data.</a:t>
            </a:r>
          </a:p>
          <a:p>
            <a:r>
              <a:rPr lang="en-US" dirty="0"/>
              <a:t>If successfully formatted according to the API documentation, the server will respond with JSON data.</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RESTful API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50465" y="1998921"/>
            <a:ext cx="2998381" cy="307777"/>
          </a:xfrm>
          <a:prstGeom prst="rect">
            <a:avLst/>
          </a:prstGeom>
          <a:noFill/>
        </p:spPr>
        <p:txBody>
          <a:bodyPr wrap="square" rtlCol="0">
            <a:spAutoFit/>
          </a:bodyPr>
          <a:lstStyle/>
          <a:p>
            <a:pPr algn="ctr"/>
            <a:r>
              <a:rPr lang="en-US" sz="1400" dirty="0"/>
              <a:t>Send me San Jose address info</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220586" y="1414131"/>
            <a:ext cx="2488018"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/json?address=san jose</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address info in JSON.</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{json data}</a:t>
            </a:r>
          </a:p>
        </p:txBody>
      </p:sp>
      <p:sp>
        <p:nvSpPr>
          <p:cNvPr id="4" name="TextBox 3">
            <a:extLst>
              <a:ext uri="{FF2B5EF4-FFF2-40B4-BE49-F238E27FC236}">
                <a16:creationId xmlns:a16="http://schemas.microsoft.com/office/drawing/2014/main" id="{3870FB29-DA56-44AA-AA7E-DE460E6CCD2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13" name="TextBox 12">
            <a:extLst>
              <a:ext uri="{FF2B5EF4-FFF2-40B4-BE49-F238E27FC236}">
                <a16:creationId xmlns:a16="http://schemas.microsoft.com/office/drawing/2014/main" id="{10E3D23E-D545-4CBC-AFBD-3940AC379F40}"/>
              </a:ext>
            </a:extLst>
          </p:cNvPr>
          <p:cNvSpPr txBox="1"/>
          <p:nvPr/>
        </p:nvSpPr>
        <p:spPr>
          <a:xfrm>
            <a:off x="7751136" y="3115340"/>
            <a:ext cx="1265274" cy="307777"/>
          </a:xfrm>
          <a:prstGeom prst="rect">
            <a:avLst/>
          </a:prstGeom>
          <a:noFill/>
        </p:spPr>
        <p:txBody>
          <a:bodyPr wrap="square" rtlCol="0">
            <a:spAutoFit/>
          </a:bodyPr>
          <a:lstStyle/>
          <a:p>
            <a:pPr algn="ctr"/>
            <a:r>
              <a:rPr lang="en-US" sz="1400" dirty="0"/>
              <a:t>API Endpoint</a:t>
            </a:r>
          </a:p>
        </p:txBody>
      </p:sp>
    </p:spTree>
    <p:extLst>
      <p:ext uri="{BB962C8B-B14F-4D97-AF65-F5344CB8AC3E}">
        <p14:creationId xmlns:p14="http://schemas.microsoft.com/office/powerpoint/2010/main" val="805317627"/>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0000" lnSpcReduction="20000"/>
          </a:bodyPr>
          <a:lstStyle/>
          <a:p>
            <a:r>
              <a:rPr lang="en-US" dirty="0"/>
              <a:t>Representation State Transfer (REST) APIs use HTTP to interface with RESTful services.</a:t>
            </a:r>
          </a:p>
          <a:p>
            <a:r>
              <a:rPr lang="en-US" dirty="0"/>
              <a:t>The HTTP request asks for JavaScript Object Notation (JSON) formatted data.</a:t>
            </a:r>
          </a:p>
          <a:p>
            <a:r>
              <a:rPr lang="en-US" dirty="0"/>
              <a:t>If successfully formatted according to the API documentation, the server will respond with JSON data.</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RESTful API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50465" y="1998921"/>
            <a:ext cx="2998381" cy="307777"/>
          </a:xfrm>
          <a:prstGeom prst="rect">
            <a:avLst/>
          </a:prstGeom>
          <a:noFill/>
        </p:spPr>
        <p:txBody>
          <a:bodyPr wrap="square" rtlCol="0">
            <a:spAutoFit/>
          </a:bodyPr>
          <a:lstStyle/>
          <a:p>
            <a:pPr algn="ctr"/>
            <a:r>
              <a:rPr lang="en-US" sz="1400" dirty="0"/>
              <a:t>Send me San Jose address info</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220586" y="1414131"/>
            <a:ext cx="2488018"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/json?address=san jose</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address info in JSON.</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{json data}</a:t>
            </a:r>
          </a:p>
        </p:txBody>
      </p:sp>
      <p:sp>
        <p:nvSpPr>
          <p:cNvPr id="4" name="TextBox 3">
            <a:extLst>
              <a:ext uri="{FF2B5EF4-FFF2-40B4-BE49-F238E27FC236}">
                <a16:creationId xmlns:a16="http://schemas.microsoft.com/office/drawing/2014/main" id="{3870FB29-DA56-44AA-AA7E-DE460E6CCD2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13" name="TextBox 12">
            <a:extLst>
              <a:ext uri="{FF2B5EF4-FFF2-40B4-BE49-F238E27FC236}">
                <a16:creationId xmlns:a16="http://schemas.microsoft.com/office/drawing/2014/main" id="{10E3D23E-D545-4CBC-AFBD-3940AC379F40}"/>
              </a:ext>
            </a:extLst>
          </p:cNvPr>
          <p:cNvSpPr txBox="1"/>
          <p:nvPr/>
        </p:nvSpPr>
        <p:spPr>
          <a:xfrm>
            <a:off x="7751136" y="3115340"/>
            <a:ext cx="1265274" cy="307777"/>
          </a:xfrm>
          <a:prstGeom prst="rect">
            <a:avLst/>
          </a:prstGeom>
          <a:noFill/>
        </p:spPr>
        <p:txBody>
          <a:bodyPr wrap="square" rtlCol="0">
            <a:spAutoFit/>
          </a:bodyPr>
          <a:lstStyle/>
          <a:p>
            <a:pPr algn="ctr"/>
            <a:r>
              <a:rPr lang="en-US" sz="1400" dirty="0"/>
              <a:t>API Endpoint</a:t>
            </a:r>
          </a:p>
        </p:txBody>
      </p:sp>
    </p:spTree>
    <p:extLst>
      <p:ext uri="{BB962C8B-B14F-4D97-AF65-F5344CB8AC3E}">
        <p14:creationId xmlns:p14="http://schemas.microsoft.com/office/powerpoint/2010/main" val="1588759055"/>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6" y="2519915"/>
            <a:ext cx="8345488" cy="2115879"/>
          </a:xfrm>
        </p:spPr>
        <p:txBody>
          <a:bodyPr>
            <a:normAutofit fontScale="92500" lnSpcReduction="20000"/>
          </a:bodyPr>
          <a:lstStyle/>
          <a:p>
            <a:r>
              <a:rPr lang="en-US" dirty="0"/>
              <a:t>API Server: The URL for the server that answers REST requests</a:t>
            </a:r>
          </a:p>
          <a:p>
            <a:r>
              <a:rPr lang="en-US" dirty="0"/>
              <a:t>Resources: Specifies the API that is being requested.</a:t>
            </a:r>
          </a:p>
          <a:p>
            <a:r>
              <a:rPr lang="en-US" dirty="0"/>
              <a:t>Format: Usually JSON or XML </a:t>
            </a:r>
          </a:p>
          <a:p>
            <a:r>
              <a:rPr lang="en-US" dirty="0"/>
              <a:t>Parameters: Specifies what data is being requested</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Anatomy of a RESTful Request</a:t>
            </a:r>
          </a:p>
        </p:txBody>
      </p:sp>
      <p:sp>
        <p:nvSpPr>
          <p:cNvPr id="4" name="Rectangle 3">
            <a:extLst>
              <a:ext uri="{FF2B5EF4-FFF2-40B4-BE49-F238E27FC236}">
                <a16:creationId xmlns:a16="http://schemas.microsoft.com/office/drawing/2014/main" id="{56E0D220-F49C-416A-B325-E563F5320B95}"/>
              </a:ext>
            </a:extLst>
          </p:cNvPr>
          <p:cNvSpPr/>
          <p:nvPr/>
        </p:nvSpPr>
        <p:spPr>
          <a:xfrm>
            <a:off x="446568" y="1110900"/>
            <a:ext cx="7325832" cy="369332"/>
          </a:xfrm>
          <a:prstGeom prst="rect">
            <a:avLst/>
          </a:prstGeom>
        </p:spPr>
        <p:txBody>
          <a:bodyPr wrap="square">
            <a:spAutoFit/>
          </a:bodyPr>
          <a:lstStyle/>
          <a:p>
            <a:r>
              <a:rPr lang="en-US" altLang="en-US" dirty="0">
                <a:solidFill>
                  <a:srgbClr val="0070C0"/>
                </a:solidFill>
              </a:rPr>
              <a:t>http://maps.googleapis.com/maps/api/geocode/json?address=sanjose </a:t>
            </a:r>
            <a:endParaRPr lang="en-US" dirty="0">
              <a:solidFill>
                <a:srgbClr val="0070C0"/>
              </a:solidFill>
            </a:endParaRPr>
          </a:p>
        </p:txBody>
      </p:sp>
      <p:sp>
        <p:nvSpPr>
          <p:cNvPr id="5" name="TextBox 4">
            <a:extLst>
              <a:ext uri="{FF2B5EF4-FFF2-40B4-BE49-F238E27FC236}">
                <a16:creationId xmlns:a16="http://schemas.microsoft.com/office/drawing/2014/main" id="{E514083C-22D0-4F3B-8F3D-371CE1C15546}"/>
              </a:ext>
            </a:extLst>
          </p:cNvPr>
          <p:cNvSpPr txBox="1"/>
          <p:nvPr/>
        </p:nvSpPr>
        <p:spPr>
          <a:xfrm>
            <a:off x="1584251" y="1761682"/>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6" name="Left Brace 7">
            <a:extLst>
              <a:ext uri="{FF2B5EF4-FFF2-40B4-BE49-F238E27FC236}">
                <a16:creationId xmlns:a16="http://schemas.microsoft.com/office/drawing/2014/main" id="{5DC3D2E4-611E-4E33-B280-0D1212EA675A}"/>
              </a:ext>
            </a:extLst>
          </p:cNvPr>
          <p:cNvSpPr>
            <a:spLocks/>
          </p:cNvSpPr>
          <p:nvPr/>
        </p:nvSpPr>
        <p:spPr bwMode="auto">
          <a:xfrm rot="-5400000">
            <a:off x="4137543" y="731986"/>
            <a:ext cx="280988" cy="1885099"/>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7" name="Left Brace 8">
            <a:extLst>
              <a:ext uri="{FF2B5EF4-FFF2-40B4-BE49-F238E27FC236}">
                <a16:creationId xmlns:a16="http://schemas.microsoft.com/office/drawing/2014/main" id="{513A5F24-088D-40E3-AF71-93693A61760C}"/>
              </a:ext>
            </a:extLst>
          </p:cNvPr>
          <p:cNvSpPr>
            <a:spLocks/>
          </p:cNvSpPr>
          <p:nvPr/>
        </p:nvSpPr>
        <p:spPr bwMode="auto">
          <a:xfrm rot="-5400000">
            <a:off x="2006861" y="536427"/>
            <a:ext cx="280988" cy="2276217"/>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8" name="TextBox 7">
            <a:extLst>
              <a:ext uri="{FF2B5EF4-FFF2-40B4-BE49-F238E27FC236}">
                <a16:creationId xmlns:a16="http://schemas.microsoft.com/office/drawing/2014/main" id="{BC0112CF-F03B-439C-97AE-8F3E545BEC63}"/>
              </a:ext>
            </a:extLst>
          </p:cNvPr>
          <p:cNvSpPr txBox="1"/>
          <p:nvPr/>
        </p:nvSpPr>
        <p:spPr>
          <a:xfrm>
            <a:off x="3782053" y="1726130"/>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9" name="Left Brace 10">
            <a:extLst>
              <a:ext uri="{FF2B5EF4-FFF2-40B4-BE49-F238E27FC236}">
                <a16:creationId xmlns:a16="http://schemas.microsoft.com/office/drawing/2014/main" id="{9F55EE33-4E34-4D1A-A6BE-A67E9CDE67EB}"/>
              </a:ext>
            </a:extLst>
          </p:cNvPr>
          <p:cNvSpPr>
            <a:spLocks/>
          </p:cNvSpPr>
          <p:nvPr/>
        </p:nvSpPr>
        <p:spPr bwMode="auto">
          <a:xfrm rot="-5400000">
            <a:off x="6597603" y="863517"/>
            <a:ext cx="280988" cy="1622038"/>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C4B451C6-F8BA-4215-9470-8AC41B033C2D}"/>
              </a:ext>
            </a:extLst>
          </p:cNvPr>
          <p:cNvSpPr txBox="1"/>
          <p:nvPr/>
        </p:nvSpPr>
        <p:spPr>
          <a:xfrm>
            <a:off x="6143369" y="1740417"/>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Parameters</a:t>
            </a:r>
          </a:p>
        </p:txBody>
      </p:sp>
      <p:sp>
        <p:nvSpPr>
          <p:cNvPr id="12" name="Left Brace 10">
            <a:extLst>
              <a:ext uri="{FF2B5EF4-FFF2-40B4-BE49-F238E27FC236}">
                <a16:creationId xmlns:a16="http://schemas.microsoft.com/office/drawing/2014/main" id="{A4B8DA56-4A5F-47BC-B59D-6A7E296A08D5}"/>
              </a:ext>
            </a:extLst>
          </p:cNvPr>
          <p:cNvSpPr>
            <a:spLocks/>
          </p:cNvSpPr>
          <p:nvPr/>
        </p:nvSpPr>
        <p:spPr bwMode="auto">
          <a:xfrm rot="-5400000">
            <a:off x="5450568" y="1349540"/>
            <a:ext cx="280988" cy="64999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F3ADF242-38CE-472D-A3B6-D0DF623BC542}"/>
              </a:ext>
            </a:extLst>
          </p:cNvPr>
          <p:cNvSpPr txBox="1"/>
          <p:nvPr/>
        </p:nvSpPr>
        <p:spPr>
          <a:xfrm>
            <a:off x="5030665" y="1740417"/>
            <a:ext cx="1158875" cy="314325"/>
          </a:xfrm>
          <a:prstGeom prst="rect">
            <a:avLst/>
          </a:prstGeom>
          <a:noFill/>
        </p:spPr>
        <p:txBody>
          <a:bodyPr>
            <a:spAutoFit/>
          </a:bodyPr>
          <a:lstStyle/>
          <a:p>
            <a:pPr algn="ctr">
              <a:lnSpc>
                <a:spcPct val="90000"/>
              </a:lnSpc>
              <a:spcBef>
                <a:spcPts val="600"/>
              </a:spcBef>
              <a:defRPr/>
            </a:pPr>
            <a:r>
              <a:rPr lang="en-US" sz="1600" dirty="0">
                <a:solidFill>
                  <a:schemeClr val="tx1">
                    <a:lumMod val="95000"/>
                    <a:lumOff val="5000"/>
                  </a:schemeClr>
                </a:solidFill>
                <a:latin typeface="Calibri" panose="020F0502020204030204" pitchFamily="34" charset="0"/>
              </a:rPr>
              <a:t>Format</a:t>
            </a:r>
          </a:p>
        </p:txBody>
      </p:sp>
    </p:spTree>
    <p:extLst>
      <p:ext uri="{BB962C8B-B14F-4D97-AF65-F5344CB8AC3E}">
        <p14:creationId xmlns:p14="http://schemas.microsoft.com/office/powerpoint/2010/main" val="1855467825"/>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7" y="1244907"/>
            <a:ext cx="3748644" cy="3390888"/>
          </a:xfrm>
        </p:spPr>
        <p:txBody>
          <a:bodyPr>
            <a:normAutofit/>
          </a:bodyPr>
          <a:lstStyle/>
          <a:p>
            <a:r>
              <a:rPr lang="en-US" dirty="0"/>
              <a:t>Use an Internet search to find documentation for an API.</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API Documentation</a:t>
            </a:r>
          </a:p>
        </p:txBody>
      </p:sp>
      <p:pic>
        <p:nvPicPr>
          <p:cNvPr id="11" name="Picture 10">
            <a:extLst>
              <a:ext uri="{FF2B5EF4-FFF2-40B4-BE49-F238E27FC236}">
                <a16:creationId xmlns:a16="http://schemas.microsoft.com/office/drawing/2014/main" id="{2B935EC4-2BC7-4806-8F21-E2A1B995C6C5}"/>
              </a:ext>
            </a:extLst>
          </p:cNvPr>
          <p:cNvPicPr>
            <a:picLocks noChangeAspect="1"/>
          </p:cNvPicPr>
          <p:nvPr/>
        </p:nvPicPr>
        <p:blipFill>
          <a:blip r:embed="rId3"/>
          <a:stretch>
            <a:fillRect/>
          </a:stretch>
        </p:blipFill>
        <p:spPr>
          <a:xfrm>
            <a:off x="4233675" y="1272713"/>
            <a:ext cx="4686746" cy="2550141"/>
          </a:xfrm>
          <a:prstGeom prst="rect">
            <a:avLst/>
          </a:prstGeom>
          <a:ln>
            <a:solidFill>
              <a:schemeClr val="accent1"/>
            </a:solidFill>
          </a:ln>
        </p:spPr>
      </p:pic>
    </p:spTree>
    <p:extLst>
      <p:ext uri="{BB962C8B-B14F-4D97-AF65-F5344CB8AC3E}">
        <p14:creationId xmlns:p14="http://schemas.microsoft.com/office/powerpoint/2010/main" val="3674633973"/>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057620"/>
            <a:ext cx="3922006" cy="3390888"/>
          </a:xfrm>
        </p:spPr>
        <p:txBody>
          <a:bodyPr>
            <a:normAutofit/>
          </a:bodyPr>
          <a:lstStyle/>
          <a:p>
            <a:r>
              <a:rPr lang="en-US" dirty="0"/>
              <a:t>The API documentation will specify...</a:t>
            </a:r>
          </a:p>
          <a:p>
            <a:pPr lvl="1"/>
            <a:r>
              <a:rPr lang="en-US" dirty="0"/>
              <a:t>The request </a:t>
            </a:r>
            <a:r>
              <a:rPr lang="en-US" dirty="0">
                <a:solidFill>
                  <a:schemeClr val="accent2"/>
                </a:solidFill>
              </a:rPr>
              <a:t>format</a:t>
            </a:r>
            <a:r>
              <a:rPr lang="en-US" dirty="0"/>
              <a:t> (JSON, XML, or text)</a:t>
            </a:r>
          </a:p>
          <a:p>
            <a:pPr lvl="1"/>
            <a:r>
              <a:rPr lang="en-US" dirty="0"/>
              <a:t>The request </a:t>
            </a:r>
            <a:r>
              <a:rPr lang="en-US" dirty="0">
                <a:solidFill>
                  <a:schemeClr val="accent2"/>
                </a:solidFill>
              </a:rPr>
              <a:t>parameters</a:t>
            </a:r>
          </a:p>
          <a:p>
            <a:pPr lvl="1"/>
            <a:r>
              <a:rPr lang="en-US" dirty="0"/>
              <a:t>The response format (next slide)</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API Documentation</a:t>
            </a:r>
          </a:p>
        </p:txBody>
      </p:sp>
      <p:pic>
        <p:nvPicPr>
          <p:cNvPr id="4" name="Picture 3">
            <a:extLst>
              <a:ext uri="{FF2B5EF4-FFF2-40B4-BE49-F238E27FC236}">
                <a16:creationId xmlns:a16="http://schemas.microsoft.com/office/drawing/2014/main" id="{3902385D-8417-488E-B7CA-DE59B0E05D3E}"/>
              </a:ext>
            </a:extLst>
          </p:cNvPr>
          <p:cNvPicPr>
            <a:picLocks noChangeAspect="1"/>
          </p:cNvPicPr>
          <p:nvPr/>
        </p:nvPicPr>
        <p:blipFill>
          <a:blip r:embed="rId2"/>
          <a:stretch>
            <a:fillRect/>
          </a:stretch>
        </p:blipFill>
        <p:spPr>
          <a:xfrm>
            <a:off x="4006279" y="985550"/>
            <a:ext cx="4751266" cy="2683068"/>
          </a:xfrm>
          <a:prstGeom prst="rect">
            <a:avLst/>
          </a:prstGeom>
          <a:ln>
            <a:solidFill>
              <a:schemeClr val="accent1"/>
            </a:solidFill>
          </a:ln>
        </p:spPr>
      </p:pic>
      <p:sp>
        <p:nvSpPr>
          <p:cNvPr id="6" name="Rectangle 5">
            <a:extLst>
              <a:ext uri="{FF2B5EF4-FFF2-40B4-BE49-F238E27FC236}">
                <a16:creationId xmlns:a16="http://schemas.microsoft.com/office/drawing/2014/main" id="{47008BA4-0AD9-4190-9275-3528EA4DDC98}"/>
              </a:ext>
            </a:extLst>
          </p:cNvPr>
          <p:cNvSpPr/>
          <p:nvPr/>
        </p:nvSpPr>
        <p:spPr>
          <a:xfrm>
            <a:off x="854192" y="3885085"/>
            <a:ext cx="7325832" cy="369332"/>
          </a:xfrm>
          <a:prstGeom prst="rect">
            <a:avLst/>
          </a:prstGeom>
        </p:spPr>
        <p:txBody>
          <a:bodyPr wrap="square">
            <a:spAutoFit/>
          </a:bodyPr>
          <a:lstStyle/>
          <a:p>
            <a:r>
              <a:rPr lang="en-US" altLang="en-US" dirty="0">
                <a:solidFill>
                  <a:srgbClr val="0070C0"/>
                </a:solidFill>
              </a:rPr>
              <a:t>http://maps.googleapis.com/maps/api/geocode/json?address=sanjose </a:t>
            </a:r>
            <a:endParaRPr lang="en-US" dirty="0">
              <a:solidFill>
                <a:srgbClr val="0070C0"/>
              </a:solidFill>
            </a:endParaRPr>
          </a:p>
        </p:txBody>
      </p:sp>
      <p:sp>
        <p:nvSpPr>
          <p:cNvPr id="7" name="TextBox 6">
            <a:extLst>
              <a:ext uri="{FF2B5EF4-FFF2-40B4-BE49-F238E27FC236}">
                <a16:creationId xmlns:a16="http://schemas.microsoft.com/office/drawing/2014/main" id="{A94D851B-6727-4D27-9331-C1C5B2291712}"/>
              </a:ext>
            </a:extLst>
          </p:cNvPr>
          <p:cNvSpPr txBox="1"/>
          <p:nvPr/>
        </p:nvSpPr>
        <p:spPr>
          <a:xfrm>
            <a:off x="1991875" y="4535867"/>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8" name="Left Brace 7">
            <a:extLst>
              <a:ext uri="{FF2B5EF4-FFF2-40B4-BE49-F238E27FC236}">
                <a16:creationId xmlns:a16="http://schemas.microsoft.com/office/drawing/2014/main" id="{A63BCFC1-F1E4-4BE0-8DC5-A421A4E8A7C6}"/>
              </a:ext>
            </a:extLst>
          </p:cNvPr>
          <p:cNvSpPr>
            <a:spLocks/>
          </p:cNvSpPr>
          <p:nvPr/>
        </p:nvSpPr>
        <p:spPr bwMode="auto">
          <a:xfrm rot="-5400000">
            <a:off x="4545167" y="3506171"/>
            <a:ext cx="280988" cy="1885099"/>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9" name="Left Brace 8">
            <a:extLst>
              <a:ext uri="{FF2B5EF4-FFF2-40B4-BE49-F238E27FC236}">
                <a16:creationId xmlns:a16="http://schemas.microsoft.com/office/drawing/2014/main" id="{835C6833-6BA7-48BD-8C01-ABE551FA50EA}"/>
              </a:ext>
            </a:extLst>
          </p:cNvPr>
          <p:cNvSpPr>
            <a:spLocks/>
          </p:cNvSpPr>
          <p:nvPr/>
        </p:nvSpPr>
        <p:spPr bwMode="auto">
          <a:xfrm rot="-5400000">
            <a:off x="2414485" y="3310612"/>
            <a:ext cx="280988" cy="2276217"/>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62AA8DA8-09A4-4956-AE97-B20BB1F75E9A}"/>
              </a:ext>
            </a:extLst>
          </p:cNvPr>
          <p:cNvSpPr txBox="1"/>
          <p:nvPr/>
        </p:nvSpPr>
        <p:spPr>
          <a:xfrm>
            <a:off x="4189677" y="4500315"/>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12" name="Left Brace 10">
            <a:extLst>
              <a:ext uri="{FF2B5EF4-FFF2-40B4-BE49-F238E27FC236}">
                <a16:creationId xmlns:a16="http://schemas.microsoft.com/office/drawing/2014/main" id="{B2AB0D8A-91BE-4FE4-9C36-A0C78A252BDA}"/>
              </a:ext>
            </a:extLst>
          </p:cNvPr>
          <p:cNvSpPr>
            <a:spLocks/>
          </p:cNvSpPr>
          <p:nvPr/>
        </p:nvSpPr>
        <p:spPr bwMode="auto">
          <a:xfrm rot="-5400000">
            <a:off x="7005227" y="3637702"/>
            <a:ext cx="280988" cy="1622038"/>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DB824B76-80C8-49C7-B03A-A5EA15479267}"/>
              </a:ext>
            </a:extLst>
          </p:cNvPr>
          <p:cNvSpPr txBox="1"/>
          <p:nvPr/>
        </p:nvSpPr>
        <p:spPr>
          <a:xfrm>
            <a:off x="6550993" y="4514602"/>
            <a:ext cx="1158875" cy="314325"/>
          </a:xfrm>
          <a:prstGeom prst="rect">
            <a:avLst/>
          </a:prstGeom>
          <a:noFill/>
        </p:spPr>
        <p:txBody>
          <a:bodyPr>
            <a:spAutoFit/>
          </a:bodyPr>
          <a:lstStyle/>
          <a:p>
            <a:pPr>
              <a:lnSpc>
                <a:spcPct val="90000"/>
              </a:lnSpc>
              <a:spcBef>
                <a:spcPts val="600"/>
              </a:spcBef>
              <a:defRPr/>
            </a:pPr>
            <a:r>
              <a:rPr lang="en-US" sz="1600" dirty="0">
                <a:solidFill>
                  <a:schemeClr val="accent2"/>
                </a:solidFill>
                <a:latin typeface="Calibri" panose="020F0502020204030204" pitchFamily="34" charset="0"/>
              </a:rPr>
              <a:t>Parameters</a:t>
            </a:r>
          </a:p>
        </p:txBody>
      </p:sp>
      <p:sp>
        <p:nvSpPr>
          <p:cNvPr id="14" name="Left Brace 10">
            <a:extLst>
              <a:ext uri="{FF2B5EF4-FFF2-40B4-BE49-F238E27FC236}">
                <a16:creationId xmlns:a16="http://schemas.microsoft.com/office/drawing/2014/main" id="{73F31AB6-4512-419D-9464-E4DF5E9C9296}"/>
              </a:ext>
            </a:extLst>
          </p:cNvPr>
          <p:cNvSpPr>
            <a:spLocks/>
          </p:cNvSpPr>
          <p:nvPr/>
        </p:nvSpPr>
        <p:spPr bwMode="auto">
          <a:xfrm rot="-5400000">
            <a:off x="5858192" y="4123725"/>
            <a:ext cx="280988" cy="64999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5" name="TextBox 14">
            <a:extLst>
              <a:ext uri="{FF2B5EF4-FFF2-40B4-BE49-F238E27FC236}">
                <a16:creationId xmlns:a16="http://schemas.microsoft.com/office/drawing/2014/main" id="{C4978437-FEEA-433B-9562-9D29C824244D}"/>
              </a:ext>
            </a:extLst>
          </p:cNvPr>
          <p:cNvSpPr txBox="1"/>
          <p:nvPr/>
        </p:nvSpPr>
        <p:spPr>
          <a:xfrm>
            <a:off x="5438289" y="4514602"/>
            <a:ext cx="1158875" cy="314325"/>
          </a:xfrm>
          <a:prstGeom prst="rect">
            <a:avLst/>
          </a:prstGeom>
          <a:noFill/>
        </p:spPr>
        <p:txBody>
          <a:bodyPr>
            <a:spAutoFit/>
          </a:bodyPr>
          <a:lstStyle/>
          <a:p>
            <a:pPr algn="ctr">
              <a:lnSpc>
                <a:spcPct val="90000"/>
              </a:lnSpc>
              <a:spcBef>
                <a:spcPts val="600"/>
              </a:spcBef>
              <a:defRPr/>
            </a:pPr>
            <a:r>
              <a:rPr lang="en-US" sz="1600" dirty="0">
                <a:solidFill>
                  <a:schemeClr val="accent2"/>
                </a:solidFill>
                <a:latin typeface="Calibri" panose="020F0502020204030204" pitchFamily="34" charset="0"/>
              </a:rPr>
              <a:t>Format</a:t>
            </a:r>
          </a:p>
        </p:txBody>
      </p:sp>
    </p:spTree>
    <p:extLst>
      <p:ext uri="{BB962C8B-B14F-4D97-AF65-F5344CB8AC3E}">
        <p14:creationId xmlns:p14="http://schemas.microsoft.com/office/powerpoint/2010/main" val="4171546887"/>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JSON and XML</a:t>
            </a:r>
          </a:p>
        </p:txBody>
      </p:sp>
    </p:spTree>
    <p:extLst>
      <p:ext uri="{BB962C8B-B14F-4D97-AF65-F5344CB8AC3E}">
        <p14:creationId xmlns:p14="http://schemas.microsoft.com/office/powerpoint/2010/main" val="3085015400"/>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4" y="1282260"/>
            <a:ext cx="5884147" cy="3457905"/>
          </a:xfrm>
        </p:spPr>
        <p:txBody>
          <a:bodyPr>
            <a:normAutofit fontScale="92500" lnSpcReduction="10000"/>
          </a:bodyPr>
          <a:lstStyle/>
          <a:p>
            <a:r>
              <a:rPr lang="en-US" dirty="0"/>
              <a:t>Enter the above URL in your browser to get a JSON response</a:t>
            </a:r>
          </a:p>
          <a:p>
            <a:r>
              <a:rPr lang="en-US" dirty="0"/>
              <a:t>JSON data looks a lot like a Python dictionary</a:t>
            </a:r>
          </a:p>
          <a:p>
            <a:r>
              <a:rPr lang="en-US" dirty="0"/>
              <a:t>The first item in the dictionary is the </a:t>
            </a:r>
            <a:r>
              <a:rPr lang="en-US" dirty="0">
                <a:solidFill>
                  <a:schemeClr val="accent2"/>
                </a:solidFill>
              </a:rPr>
              <a:t>address_components</a:t>
            </a:r>
          </a:p>
          <a:p>
            <a:r>
              <a:rPr lang="en-US" dirty="0"/>
              <a:t>Inside the dictionary is a list of </a:t>
            </a:r>
            <a:r>
              <a:rPr lang="en-US" dirty="0">
                <a:solidFill>
                  <a:schemeClr val="accent2"/>
                </a:solidFill>
              </a:rPr>
              <a:t>long_name </a:t>
            </a:r>
            <a:r>
              <a:rPr lang="en-US" dirty="0"/>
              <a:t>dictionaries.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JSON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hlinkClick r:id="rId3"/>
              </a:rPr>
              <a:t>http://maps.googleapis.com/maps/api/geocode/json?address=sanjose </a:t>
            </a:r>
            <a:endParaRPr lang="en-US" dirty="0">
              <a:solidFill>
                <a:srgbClr val="0070C0"/>
              </a:solidFill>
            </a:endParaRPr>
          </a:p>
        </p:txBody>
      </p:sp>
      <p:pic>
        <p:nvPicPr>
          <p:cNvPr id="11" name="Picture 10">
            <a:extLst>
              <a:ext uri="{FF2B5EF4-FFF2-40B4-BE49-F238E27FC236}">
                <a16:creationId xmlns:a16="http://schemas.microsoft.com/office/drawing/2014/main" id="{844F5874-A9D3-4059-B5C4-16C25F27F5A2}"/>
              </a:ext>
            </a:extLst>
          </p:cNvPr>
          <p:cNvPicPr>
            <a:picLocks noChangeAspect="1"/>
          </p:cNvPicPr>
          <p:nvPr/>
        </p:nvPicPr>
        <p:blipFill>
          <a:blip r:embed="rId4"/>
          <a:stretch>
            <a:fillRect/>
          </a:stretch>
        </p:blipFill>
        <p:spPr>
          <a:xfrm>
            <a:off x="6295562" y="1261242"/>
            <a:ext cx="2259859" cy="3413059"/>
          </a:xfrm>
          <a:prstGeom prst="rect">
            <a:avLst/>
          </a:prstGeom>
          <a:ln>
            <a:solidFill>
              <a:schemeClr val="accent1"/>
            </a:solidFill>
          </a:ln>
        </p:spPr>
      </p:pic>
    </p:spTree>
    <p:extLst>
      <p:ext uri="{BB962C8B-B14F-4D97-AF65-F5344CB8AC3E}">
        <p14:creationId xmlns:p14="http://schemas.microsoft.com/office/powerpoint/2010/main" val="25859302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p:txBody>
          <a:bodyPr>
            <a:normAutofit fontScale="62500" lnSpcReduction="20000"/>
          </a:bodyPr>
          <a:lstStyle/>
          <a:p>
            <a:r>
              <a:rPr lang="en-US" sz="3600" dirty="0"/>
              <a:t>Introduce instructors/assistants/other key people</a:t>
            </a:r>
          </a:p>
          <a:p>
            <a:r>
              <a:rPr lang="en-US" sz="3600" dirty="0"/>
              <a:t>For large groups, just use name tags</a:t>
            </a:r>
          </a:p>
          <a:p>
            <a:r>
              <a:rPr lang="en-US" sz="3600" dirty="0"/>
              <a:t>For smaller groups: Name, level of programming comfort (1 - novice to 5 - expert in a language)</a:t>
            </a:r>
          </a:p>
          <a:p>
            <a:r>
              <a:rPr lang="en-US" sz="3600" dirty="0"/>
              <a:t>Logistics/Expectations: Bathroom, refreshments, breaks, lunch, pace of workshop, what to do if you get behind</a:t>
            </a:r>
          </a:p>
          <a:p>
            <a:r>
              <a:rPr lang="en-US" sz="3600" dirty="0"/>
              <a:t>Add slides to this section to address your workshop’s specific needs.</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a:t>Workshop Begins </a:t>
            </a:r>
          </a:p>
        </p:txBody>
      </p:sp>
    </p:spTree>
    <p:extLst>
      <p:ext uri="{BB962C8B-B14F-4D97-AF65-F5344CB8AC3E}">
        <p14:creationId xmlns:p14="http://schemas.microsoft.com/office/powerpoint/2010/main" val="1634789751"/>
      </p:ext>
    </p:extLst>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282260"/>
            <a:ext cx="5243016" cy="3541987"/>
          </a:xfrm>
        </p:spPr>
        <p:txBody>
          <a:bodyPr>
            <a:normAutofit fontScale="92500" lnSpcReduction="20000"/>
          </a:bodyPr>
          <a:lstStyle/>
          <a:p>
            <a:r>
              <a:rPr lang="en-US" dirty="0"/>
              <a:t>Collapse components of the JSON to better view its structure.</a:t>
            </a:r>
          </a:p>
          <a:p>
            <a:r>
              <a:rPr lang="en-US" dirty="0"/>
              <a:t>In the example, JSON returns two root elements: </a:t>
            </a:r>
            <a:r>
              <a:rPr lang="en-US" dirty="0">
                <a:solidFill>
                  <a:schemeClr val="accent2"/>
                </a:solidFill>
              </a:rPr>
              <a:t>results</a:t>
            </a:r>
            <a:r>
              <a:rPr lang="en-US" dirty="0"/>
              <a:t> and </a:t>
            </a:r>
            <a:r>
              <a:rPr lang="en-US" dirty="0">
                <a:solidFill>
                  <a:schemeClr val="accent2"/>
                </a:solidFill>
              </a:rPr>
              <a:t>status</a:t>
            </a:r>
          </a:p>
          <a:p>
            <a:r>
              <a:rPr lang="en-US" dirty="0"/>
              <a:t>The </a:t>
            </a:r>
            <a:r>
              <a:rPr lang="en-US" dirty="0">
                <a:solidFill>
                  <a:schemeClr val="accent2"/>
                </a:solidFill>
              </a:rPr>
              <a:t>results</a:t>
            </a:r>
            <a:r>
              <a:rPr lang="en-US" dirty="0"/>
              <a:t> root typically returns an array with relevant responses</a:t>
            </a:r>
          </a:p>
          <a:p>
            <a:r>
              <a:rPr lang="en-US" dirty="0"/>
              <a:t>The </a:t>
            </a:r>
            <a:r>
              <a:rPr lang="en-US" dirty="0">
                <a:solidFill>
                  <a:schemeClr val="accent2"/>
                </a:solidFill>
              </a:rPr>
              <a:t>status</a:t>
            </a:r>
            <a:r>
              <a:rPr lang="en-US" dirty="0"/>
              <a:t> root returns the HTTP status code.  </a:t>
            </a:r>
          </a:p>
          <a:p>
            <a:endParaRPr lang="en-US" dirty="0"/>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JSON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hlinkClick r:id="rId3"/>
              </a:rPr>
              <a:t>http://maps.googleapis.com/maps/api/geocode/json?address=sanjose </a:t>
            </a:r>
            <a:endParaRPr lang="en-US" dirty="0">
              <a:solidFill>
                <a:srgbClr val="0070C0"/>
              </a:solidFill>
            </a:endParaRPr>
          </a:p>
        </p:txBody>
      </p:sp>
      <p:pic>
        <p:nvPicPr>
          <p:cNvPr id="4" name="Picture 3">
            <a:extLst>
              <a:ext uri="{FF2B5EF4-FFF2-40B4-BE49-F238E27FC236}">
                <a16:creationId xmlns:a16="http://schemas.microsoft.com/office/drawing/2014/main" id="{44335BAA-E5B7-454A-85C3-3BF334CFC48F}"/>
              </a:ext>
            </a:extLst>
          </p:cNvPr>
          <p:cNvPicPr>
            <a:picLocks noChangeAspect="1"/>
          </p:cNvPicPr>
          <p:nvPr/>
        </p:nvPicPr>
        <p:blipFill>
          <a:blip r:embed="rId4"/>
          <a:stretch>
            <a:fillRect/>
          </a:stretch>
        </p:blipFill>
        <p:spPr>
          <a:xfrm>
            <a:off x="5490248" y="1722708"/>
            <a:ext cx="3537226" cy="2239692"/>
          </a:xfrm>
          <a:prstGeom prst="rect">
            <a:avLst/>
          </a:prstGeom>
          <a:ln>
            <a:solidFill>
              <a:schemeClr val="accent1"/>
            </a:solidFill>
          </a:ln>
        </p:spPr>
      </p:pic>
    </p:spTree>
    <p:extLst>
      <p:ext uri="{BB962C8B-B14F-4D97-AF65-F5344CB8AC3E}">
        <p14:creationId xmlns:p14="http://schemas.microsoft.com/office/powerpoint/2010/main" val="3423563961"/>
      </p:ext>
    </p:extLst>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282260"/>
            <a:ext cx="5243016" cy="3541987"/>
          </a:xfrm>
        </p:spPr>
        <p:txBody>
          <a:bodyPr>
            <a:normAutofit fontScale="85000" lnSpcReduction="20000"/>
          </a:bodyPr>
          <a:lstStyle/>
          <a:p>
            <a:r>
              <a:rPr lang="en-US" dirty="0"/>
              <a:t>E</a:t>
            </a:r>
            <a:r>
              <a:rPr lang="en-US" dirty="0">
                <a:solidFill>
                  <a:schemeClr val="accent2"/>
                </a:solidFill>
              </a:rPr>
              <a:t>x</a:t>
            </a:r>
            <a:r>
              <a:rPr lang="en-US" dirty="0"/>
              <a:t>tensible </a:t>
            </a:r>
            <a:r>
              <a:rPr lang="en-US" dirty="0">
                <a:solidFill>
                  <a:schemeClr val="accent2"/>
                </a:solidFill>
              </a:rPr>
              <a:t>M</a:t>
            </a:r>
            <a:r>
              <a:rPr lang="en-US" dirty="0"/>
              <a:t>arkup </a:t>
            </a:r>
            <a:r>
              <a:rPr lang="en-US" dirty="0">
                <a:solidFill>
                  <a:schemeClr val="accent2"/>
                </a:solidFill>
              </a:rPr>
              <a:t>L</a:t>
            </a:r>
            <a:r>
              <a:rPr lang="en-US" dirty="0"/>
              <a:t>anguage (XML) extends the functionality of HTML allowing web programmers to construct custom tags.</a:t>
            </a:r>
          </a:p>
          <a:p>
            <a:r>
              <a:rPr lang="en-US" dirty="0"/>
              <a:t>To get XML data instead of JSON from the Google API, replace </a:t>
            </a:r>
            <a:r>
              <a:rPr lang="en-US" dirty="0">
                <a:solidFill>
                  <a:schemeClr val="accent2"/>
                </a:solidFill>
              </a:rPr>
              <a:t>json</a:t>
            </a:r>
            <a:r>
              <a:rPr lang="en-US" dirty="0"/>
              <a:t> with </a:t>
            </a:r>
            <a:r>
              <a:rPr lang="en-US" dirty="0">
                <a:solidFill>
                  <a:schemeClr val="accent2"/>
                </a:solidFill>
              </a:rPr>
              <a:t>xml</a:t>
            </a:r>
            <a:r>
              <a:rPr lang="en-US" dirty="0"/>
              <a:t> in the URL structure.</a:t>
            </a:r>
          </a:p>
          <a:p>
            <a:r>
              <a:rPr lang="en-US" dirty="0"/>
              <a:t>You can see in the XML response that the embedded dictionaries have the same basic structure as JSON.</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XML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rPr>
              <a:t>http://maps.googleapis.com/maps/api/geocode/</a:t>
            </a:r>
            <a:r>
              <a:rPr lang="en-US" altLang="en-US" dirty="0">
                <a:solidFill>
                  <a:schemeClr val="accent2"/>
                </a:solidFill>
              </a:rPr>
              <a:t>xml</a:t>
            </a:r>
            <a:r>
              <a:rPr lang="en-US" altLang="en-US" dirty="0">
                <a:solidFill>
                  <a:schemeClr val="accent1"/>
                </a:solidFill>
              </a:rPr>
              <a:t>?</a:t>
            </a:r>
            <a:r>
              <a:rPr lang="en-US" altLang="en-US" dirty="0">
                <a:solidFill>
                  <a:srgbClr val="0070C0"/>
                </a:solidFill>
              </a:rPr>
              <a:t>address=sanjose </a:t>
            </a:r>
            <a:endParaRPr lang="en-US" dirty="0">
              <a:solidFill>
                <a:srgbClr val="0070C0"/>
              </a:solidFill>
            </a:endParaRPr>
          </a:p>
        </p:txBody>
      </p:sp>
      <p:pic>
        <p:nvPicPr>
          <p:cNvPr id="5" name="Picture 4">
            <a:extLst>
              <a:ext uri="{FF2B5EF4-FFF2-40B4-BE49-F238E27FC236}">
                <a16:creationId xmlns:a16="http://schemas.microsoft.com/office/drawing/2014/main" id="{C4CCA540-0652-415B-8973-30E7D4501D44}"/>
              </a:ext>
            </a:extLst>
          </p:cNvPr>
          <p:cNvPicPr>
            <a:picLocks noChangeAspect="1"/>
          </p:cNvPicPr>
          <p:nvPr/>
        </p:nvPicPr>
        <p:blipFill>
          <a:blip r:embed="rId2"/>
          <a:stretch>
            <a:fillRect/>
          </a:stretch>
        </p:blipFill>
        <p:spPr>
          <a:xfrm>
            <a:off x="5553675" y="1219200"/>
            <a:ext cx="3027674" cy="3519007"/>
          </a:xfrm>
          <a:prstGeom prst="rect">
            <a:avLst/>
          </a:prstGeom>
          <a:ln>
            <a:solidFill>
              <a:schemeClr val="accent1"/>
            </a:solidFill>
          </a:ln>
        </p:spPr>
      </p:pic>
    </p:spTree>
    <p:extLst>
      <p:ext uri="{BB962C8B-B14F-4D97-AF65-F5344CB8AC3E}">
        <p14:creationId xmlns:p14="http://schemas.microsoft.com/office/powerpoint/2010/main" val="177444157"/>
      </p:ext>
    </p:extLst>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Parsing JSON with Python</a:t>
            </a:r>
          </a:p>
        </p:txBody>
      </p:sp>
    </p:spTree>
    <p:extLst>
      <p:ext uri="{BB962C8B-B14F-4D97-AF65-F5344CB8AC3E}">
        <p14:creationId xmlns:p14="http://schemas.microsoft.com/office/powerpoint/2010/main" val="4218291935"/>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Demonstration - Google API Application</a:t>
            </a:r>
          </a:p>
        </p:txBody>
      </p:sp>
      <p:pic>
        <p:nvPicPr>
          <p:cNvPr id="7" name="Picture 6">
            <a:extLst>
              <a:ext uri="{FF2B5EF4-FFF2-40B4-BE49-F238E27FC236}">
                <a16:creationId xmlns:a16="http://schemas.microsoft.com/office/drawing/2014/main" id="{A3B86952-1CB7-49D3-B97E-01D495ABFCFA}"/>
              </a:ext>
            </a:extLst>
          </p:cNvPr>
          <p:cNvPicPr>
            <a:picLocks noChangeAspect="1"/>
          </p:cNvPicPr>
          <p:nvPr/>
        </p:nvPicPr>
        <p:blipFill>
          <a:blip r:embed="rId3"/>
          <a:stretch>
            <a:fillRect/>
          </a:stretch>
        </p:blipFill>
        <p:spPr>
          <a:xfrm>
            <a:off x="1174173" y="1096201"/>
            <a:ext cx="6534300" cy="3475800"/>
          </a:xfrm>
          <a:prstGeom prst="rect">
            <a:avLst/>
          </a:prstGeom>
        </p:spPr>
      </p:pic>
    </p:spTree>
    <p:extLst>
      <p:ext uri="{BB962C8B-B14F-4D97-AF65-F5344CB8AC3E}">
        <p14:creationId xmlns:p14="http://schemas.microsoft.com/office/powerpoint/2010/main" val="1553142589"/>
      </p:ext>
    </p:extLst>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3AFC4E-8118-4A96-BDA8-268A647AFED3}"/>
              </a:ext>
            </a:extLst>
          </p:cNvPr>
          <p:cNvSpPr>
            <a:spLocks noGrp="1"/>
          </p:cNvSpPr>
          <p:nvPr>
            <p:ph type="body" sz="quarter" idx="10"/>
          </p:nvPr>
        </p:nvSpPr>
        <p:spPr/>
        <p:txBody>
          <a:bodyPr>
            <a:normAutofit fontScale="70000" lnSpcReduction="20000"/>
          </a:bodyPr>
          <a:lstStyle/>
          <a:p>
            <a:pPr marL="57136" indent="0">
              <a:buNone/>
            </a:pPr>
            <a:r>
              <a:rPr lang="en-US" dirty="0"/>
              <a:t>To build this application, you will complete the following objectives:</a:t>
            </a:r>
          </a:p>
          <a:p>
            <a:r>
              <a:rPr lang="en-US" dirty="0"/>
              <a:t>Obtain a Google API Key</a:t>
            </a:r>
          </a:p>
          <a:p>
            <a:r>
              <a:rPr lang="en-US" dirty="0"/>
              <a:t>Import necessary modules</a:t>
            </a:r>
          </a:p>
          <a:p>
            <a:r>
              <a:rPr lang="en-US" dirty="0"/>
              <a:t>Create API request variables and construct a URL</a:t>
            </a:r>
          </a:p>
          <a:p>
            <a:r>
              <a:rPr lang="en-US" dirty="0"/>
              <a:t>Extract formatted address values</a:t>
            </a:r>
          </a:p>
          <a:p>
            <a:r>
              <a:rPr lang="en-US" dirty="0"/>
              <a:t>Add user input functionality and test for invalid entries</a:t>
            </a:r>
          </a:p>
          <a:p>
            <a:r>
              <a:rPr lang="en-US" dirty="0"/>
              <a:t>Add a quit feature so that the user can end the program</a:t>
            </a:r>
          </a:p>
          <a:p>
            <a:r>
              <a:rPr lang="en-US" dirty="0"/>
              <a:t>Iterate through the JSON data to extract and output long name values.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Google API Application Objectives</a:t>
            </a:r>
          </a:p>
        </p:txBody>
      </p:sp>
    </p:spTree>
    <p:extLst>
      <p:ext uri="{BB962C8B-B14F-4D97-AF65-F5344CB8AC3E}">
        <p14:creationId xmlns:p14="http://schemas.microsoft.com/office/powerpoint/2010/main" val="205023096"/>
      </p:ext>
    </p:extLst>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6" y="2519915"/>
            <a:ext cx="8345488" cy="2115879"/>
          </a:xfrm>
        </p:spPr>
        <p:txBody>
          <a:bodyPr>
            <a:normAutofit fontScale="62500" lnSpcReduction="20000"/>
          </a:bodyPr>
          <a:lstStyle/>
          <a:p>
            <a:pPr lvl="0"/>
            <a:r>
              <a:rPr lang="en-US" b="1" dirty="0"/>
              <a:t>None</a:t>
            </a:r>
            <a:r>
              <a:rPr lang="en-US" dirty="0"/>
              <a:t>: The API resource is public and anybody can place the request.</a:t>
            </a:r>
            <a:endParaRPr lang="en-US" sz="3200" dirty="0"/>
          </a:p>
          <a:p>
            <a:pPr lvl="0"/>
            <a:r>
              <a:rPr lang="en-US" b="1" dirty="0"/>
              <a:t>Basic HTTP</a:t>
            </a:r>
            <a:r>
              <a:rPr lang="en-US" dirty="0"/>
              <a:t>: The username and password are passed to the server in an encoded string.</a:t>
            </a:r>
            <a:endParaRPr lang="en-US" sz="3200" dirty="0"/>
          </a:p>
          <a:p>
            <a:pPr lvl="0"/>
            <a:r>
              <a:rPr lang="en-US" b="1" dirty="0"/>
              <a:t>Token</a:t>
            </a:r>
            <a:r>
              <a:rPr lang="en-US" dirty="0"/>
              <a:t>: A secret key generally retrieved from the Web API developer portal.</a:t>
            </a:r>
            <a:endParaRPr lang="en-US" sz="3200" dirty="0"/>
          </a:p>
          <a:p>
            <a:pPr lvl="0"/>
            <a:r>
              <a:rPr lang="en-US" b="1" dirty="0"/>
              <a:t>Open Authorization (OAuth)</a:t>
            </a:r>
            <a:r>
              <a:rPr lang="en-US" dirty="0"/>
              <a:t>: An open standard for retrieving an access token from an Identity Provider. The token is then passed with each API call.</a:t>
            </a:r>
            <a:endParaRPr lang="en-US" sz="3200" dirty="0"/>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Authenticating a RESTful Request</a:t>
            </a:r>
          </a:p>
        </p:txBody>
      </p:sp>
      <p:sp>
        <p:nvSpPr>
          <p:cNvPr id="4" name="Rectangle 3">
            <a:extLst>
              <a:ext uri="{FF2B5EF4-FFF2-40B4-BE49-F238E27FC236}">
                <a16:creationId xmlns:a16="http://schemas.microsoft.com/office/drawing/2014/main" id="{56E0D220-F49C-416A-B325-E563F5320B95}"/>
              </a:ext>
            </a:extLst>
          </p:cNvPr>
          <p:cNvSpPr/>
          <p:nvPr/>
        </p:nvSpPr>
        <p:spPr>
          <a:xfrm>
            <a:off x="265814" y="1110900"/>
            <a:ext cx="8665535" cy="338554"/>
          </a:xfrm>
          <a:prstGeom prst="rect">
            <a:avLst/>
          </a:prstGeom>
        </p:spPr>
        <p:txBody>
          <a:bodyPr wrap="square">
            <a:spAutoFit/>
          </a:bodyPr>
          <a:lstStyle/>
          <a:p>
            <a:r>
              <a:rPr lang="en-US" altLang="en-US" sz="1600" dirty="0">
                <a:solidFill>
                  <a:srgbClr val="0070C0"/>
                </a:solidFill>
              </a:rPr>
              <a:t>http://maps.googleapis.com/maps/api/geocode/json?address=sanjose</a:t>
            </a:r>
            <a:r>
              <a:rPr lang="en-US" altLang="en-US" sz="1600" dirty="0">
                <a:solidFill>
                  <a:schemeClr val="accent2"/>
                </a:solidFill>
              </a:rPr>
              <a:t>&amp;key'your_api_key'</a:t>
            </a:r>
            <a:r>
              <a:rPr lang="en-US" altLang="en-US" sz="1600" dirty="0"/>
              <a:t> </a:t>
            </a:r>
            <a:endParaRPr lang="en-US" sz="1600" dirty="0"/>
          </a:p>
        </p:txBody>
      </p:sp>
      <p:sp>
        <p:nvSpPr>
          <p:cNvPr id="5" name="TextBox 4">
            <a:extLst>
              <a:ext uri="{FF2B5EF4-FFF2-40B4-BE49-F238E27FC236}">
                <a16:creationId xmlns:a16="http://schemas.microsoft.com/office/drawing/2014/main" id="{E514083C-22D0-4F3B-8F3D-371CE1C15546}"/>
              </a:ext>
            </a:extLst>
          </p:cNvPr>
          <p:cNvSpPr txBox="1"/>
          <p:nvPr/>
        </p:nvSpPr>
        <p:spPr>
          <a:xfrm>
            <a:off x="1332004" y="1761682"/>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6" name="Left Brace 7">
            <a:extLst>
              <a:ext uri="{FF2B5EF4-FFF2-40B4-BE49-F238E27FC236}">
                <a16:creationId xmlns:a16="http://schemas.microsoft.com/office/drawing/2014/main" id="{5DC3D2E4-611E-4E33-B280-0D1212EA675A}"/>
              </a:ext>
            </a:extLst>
          </p:cNvPr>
          <p:cNvSpPr>
            <a:spLocks/>
          </p:cNvSpPr>
          <p:nvPr/>
        </p:nvSpPr>
        <p:spPr bwMode="auto">
          <a:xfrm rot="-5400000">
            <a:off x="3538131" y="833709"/>
            <a:ext cx="280988" cy="1681654"/>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7" name="Left Brace 8">
            <a:extLst>
              <a:ext uri="{FF2B5EF4-FFF2-40B4-BE49-F238E27FC236}">
                <a16:creationId xmlns:a16="http://schemas.microsoft.com/office/drawing/2014/main" id="{513A5F24-088D-40E3-AF71-93693A61760C}"/>
              </a:ext>
            </a:extLst>
          </p:cNvPr>
          <p:cNvSpPr>
            <a:spLocks/>
          </p:cNvSpPr>
          <p:nvPr/>
        </p:nvSpPr>
        <p:spPr bwMode="auto">
          <a:xfrm rot="-5400000">
            <a:off x="1698946" y="718220"/>
            <a:ext cx="280988" cy="1912631"/>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8" name="TextBox 7">
            <a:extLst>
              <a:ext uri="{FF2B5EF4-FFF2-40B4-BE49-F238E27FC236}">
                <a16:creationId xmlns:a16="http://schemas.microsoft.com/office/drawing/2014/main" id="{BC0112CF-F03B-439C-97AE-8F3E545BEC63}"/>
              </a:ext>
            </a:extLst>
          </p:cNvPr>
          <p:cNvSpPr txBox="1"/>
          <p:nvPr/>
        </p:nvSpPr>
        <p:spPr>
          <a:xfrm>
            <a:off x="3151433" y="1761289"/>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9" name="Left Brace 10">
            <a:extLst>
              <a:ext uri="{FF2B5EF4-FFF2-40B4-BE49-F238E27FC236}">
                <a16:creationId xmlns:a16="http://schemas.microsoft.com/office/drawing/2014/main" id="{9F55EE33-4E34-4D1A-A6BE-A67E9CDE67EB}"/>
              </a:ext>
            </a:extLst>
          </p:cNvPr>
          <p:cNvSpPr>
            <a:spLocks/>
          </p:cNvSpPr>
          <p:nvPr/>
        </p:nvSpPr>
        <p:spPr bwMode="auto">
          <a:xfrm rot="-5400000">
            <a:off x="5451010" y="676054"/>
            <a:ext cx="280988" cy="1996964"/>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C4B451C6-F8BA-4215-9470-8AC41B033C2D}"/>
              </a:ext>
            </a:extLst>
          </p:cNvPr>
          <p:cNvSpPr txBox="1"/>
          <p:nvPr/>
        </p:nvSpPr>
        <p:spPr>
          <a:xfrm>
            <a:off x="4982722" y="1761289"/>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Parameters</a:t>
            </a:r>
          </a:p>
        </p:txBody>
      </p:sp>
      <p:sp>
        <p:nvSpPr>
          <p:cNvPr id="12" name="Left Brace 10">
            <a:extLst>
              <a:ext uri="{FF2B5EF4-FFF2-40B4-BE49-F238E27FC236}">
                <a16:creationId xmlns:a16="http://schemas.microsoft.com/office/drawing/2014/main" id="{5A0EFF3D-3760-4246-96B4-7EB0A20B2CD4}"/>
              </a:ext>
            </a:extLst>
          </p:cNvPr>
          <p:cNvSpPr>
            <a:spLocks/>
          </p:cNvSpPr>
          <p:nvPr/>
        </p:nvSpPr>
        <p:spPr bwMode="auto">
          <a:xfrm rot="-5400000">
            <a:off x="7342876" y="865240"/>
            <a:ext cx="280988" cy="161859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4F9FEF7D-F7CE-41C9-9DFC-AAD63A46434F}"/>
              </a:ext>
            </a:extLst>
          </p:cNvPr>
          <p:cNvSpPr txBox="1"/>
          <p:nvPr/>
        </p:nvSpPr>
        <p:spPr>
          <a:xfrm>
            <a:off x="6871924" y="1761289"/>
            <a:ext cx="1158875" cy="314325"/>
          </a:xfrm>
          <a:prstGeom prst="rect">
            <a:avLst/>
          </a:prstGeom>
          <a:noFill/>
        </p:spPr>
        <p:txBody>
          <a:bodyPr>
            <a:spAutoFit/>
          </a:bodyPr>
          <a:lstStyle/>
          <a:p>
            <a:pPr algn="ctr">
              <a:lnSpc>
                <a:spcPct val="90000"/>
              </a:lnSpc>
              <a:spcBef>
                <a:spcPts val="600"/>
              </a:spcBef>
              <a:defRPr/>
            </a:pPr>
            <a:r>
              <a:rPr lang="en-US" sz="1600" dirty="0">
                <a:solidFill>
                  <a:schemeClr val="tx1">
                    <a:lumMod val="95000"/>
                    <a:lumOff val="5000"/>
                  </a:schemeClr>
                </a:solidFill>
                <a:latin typeface="Calibri" panose="020F0502020204030204" pitchFamily="34" charset="0"/>
              </a:rPr>
              <a:t>Token</a:t>
            </a:r>
          </a:p>
        </p:txBody>
      </p:sp>
    </p:spTree>
    <p:extLst>
      <p:ext uri="{BB962C8B-B14F-4D97-AF65-F5344CB8AC3E}">
        <p14:creationId xmlns:p14="http://schemas.microsoft.com/office/powerpoint/2010/main" val="72009878"/>
      </p:ext>
    </p:extLst>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70000" lnSpcReduction="20000"/>
          </a:bodyPr>
          <a:lstStyle/>
          <a:p>
            <a:pPr marL="571486" indent="-514350">
              <a:buFont typeface="+mj-lt"/>
              <a:buAutoNum type="arabicPeriod"/>
            </a:pPr>
            <a:r>
              <a:rPr lang="en-US" dirty="0"/>
              <a:t>Go to: </a:t>
            </a:r>
            <a:r>
              <a:rPr lang="en-US" u="sng" dirty="0">
                <a:hlinkClick r:id="rId2"/>
              </a:rPr>
              <a:t>https://console.developers.google.com/</a:t>
            </a:r>
            <a:endParaRPr lang="en-US" dirty="0"/>
          </a:p>
          <a:p>
            <a:pPr marL="571486" indent="-514350">
              <a:buFont typeface="+mj-lt"/>
              <a:buAutoNum type="arabicPeriod"/>
            </a:pPr>
            <a:r>
              <a:rPr lang="en-US" dirty="0"/>
              <a:t>Login to your Google account, if necessary, and click </a:t>
            </a:r>
            <a:r>
              <a:rPr lang="en-US" b="1" dirty="0"/>
              <a:t>Dashboard &gt; Enable APIs and Services</a:t>
            </a:r>
            <a:endParaRPr lang="en-US" dirty="0"/>
          </a:p>
          <a:p>
            <a:pPr marL="571486" indent="-514350">
              <a:buFont typeface="+mj-lt"/>
              <a:buAutoNum type="arabicPeriod"/>
            </a:pPr>
            <a:r>
              <a:rPr lang="en-US" dirty="0"/>
              <a:t>For Maps APIs, click </a:t>
            </a:r>
            <a:r>
              <a:rPr lang="en-US" b="1" dirty="0"/>
              <a:t>View All</a:t>
            </a:r>
            <a:r>
              <a:rPr lang="en-US" dirty="0"/>
              <a:t>.</a:t>
            </a:r>
          </a:p>
          <a:p>
            <a:pPr marL="571486" indent="-514350">
              <a:buFont typeface="+mj-lt"/>
              <a:buAutoNum type="arabicPeriod"/>
            </a:pPr>
            <a:r>
              <a:rPr lang="en-US" dirty="0"/>
              <a:t>Find and enable the </a:t>
            </a:r>
            <a:r>
              <a:rPr lang="en-US" b="1" dirty="0"/>
              <a:t>Google Maps Geocoding API</a:t>
            </a:r>
            <a:r>
              <a:rPr lang="en-US" dirty="0"/>
              <a:t>.</a:t>
            </a:r>
          </a:p>
          <a:p>
            <a:pPr marL="571486" indent="-514350">
              <a:buFont typeface="+mj-lt"/>
              <a:buAutoNum type="arabicPeriod"/>
            </a:pPr>
            <a:r>
              <a:rPr lang="en-US" dirty="0"/>
              <a:t>Click </a:t>
            </a:r>
            <a:r>
              <a:rPr lang="en-US" b="1" dirty="0"/>
              <a:t>Credentials</a:t>
            </a:r>
            <a:r>
              <a:rPr lang="en-US" dirty="0"/>
              <a:t> and create a project with a name of your choice.</a:t>
            </a:r>
          </a:p>
          <a:p>
            <a:pPr marL="571486" indent="-514350">
              <a:buFont typeface="+mj-lt"/>
              <a:buAutoNum type="arabicPeriod"/>
            </a:pPr>
            <a:r>
              <a:rPr lang="en-US" dirty="0"/>
              <a:t>Click the </a:t>
            </a:r>
            <a:r>
              <a:rPr lang="en-US" b="1" dirty="0"/>
              <a:t>Create credentials </a:t>
            </a:r>
            <a:r>
              <a:rPr lang="en-US" dirty="0"/>
              <a:t>drop down list and choose </a:t>
            </a:r>
            <a:r>
              <a:rPr lang="en-US" b="1" dirty="0"/>
              <a:t>API key</a:t>
            </a:r>
            <a:r>
              <a:rPr lang="en-US" dirty="0"/>
              <a:t>.</a:t>
            </a:r>
          </a:p>
          <a:p>
            <a:pPr marL="571486" indent="-514350">
              <a:buFont typeface="+mj-lt"/>
              <a:buAutoNum type="arabicPeriod"/>
            </a:pPr>
            <a:r>
              <a:rPr lang="en-US" dirty="0"/>
              <a:t>Copy the API key to a text file and save it for easy reference.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Activity - Get Your Google API Key</a:t>
            </a:r>
          </a:p>
        </p:txBody>
      </p:sp>
    </p:spTree>
    <p:extLst>
      <p:ext uri="{BB962C8B-B14F-4D97-AF65-F5344CB8AC3E}">
        <p14:creationId xmlns:p14="http://schemas.microsoft.com/office/powerpoint/2010/main" val="3136153398"/>
      </p:ext>
    </p:extLst>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fr-FR" sz="1400" dirty="0">
                <a:solidFill>
                  <a:srgbClr val="000000"/>
                </a:solidFill>
                <a:latin typeface="Courier New" panose="02070309020205020404" pitchFamily="49" charset="0"/>
                <a:cs typeface="Courier New" panose="02070309020205020404" pitchFamily="49" charset="0"/>
              </a:rPr>
              <a:t>import </a:t>
            </a:r>
            <a:r>
              <a:rPr lang="fr-FR" sz="1400" dirty="0" err="1">
                <a:solidFill>
                  <a:srgbClr val="000000"/>
                </a:solidFill>
                <a:latin typeface="Courier New" panose="02070309020205020404" pitchFamily="49" charset="0"/>
                <a:cs typeface="Courier New" panose="02070309020205020404" pitchFamily="49" charset="0"/>
              </a:rPr>
              <a:t>urllib.parse</a:t>
            </a:r>
            <a:r>
              <a:rPr lang="fr-FR" sz="1400" dirty="0">
                <a:solidFill>
                  <a:srgbClr val="000000"/>
                </a:solidFill>
                <a:latin typeface="Courier New" panose="02070309020205020404" pitchFamily="49" charset="0"/>
                <a:cs typeface="Courier New" panose="02070309020205020404" pitchFamily="49" charset="0"/>
              </a:rPr>
              <a:t/>
            </a:r>
            <a:br>
              <a:rPr lang="fr-FR" sz="1400" dirty="0">
                <a:solidFill>
                  <a:srgbClr val="000000"/>
                </a:solidFill>
                <a:latin typeface="Courier New" panose="02070309020205020404" pitchFamily="49" charset="0"/>
                <a:cs typeface="Courier New" panose="02070309020205020404" pitchFamily="49" charset="0"/>
              </a:rPr>
            </a:br>
            <a:r>
              <a:rPr lang="fr-FR" sz="1400" dirty="0">
                <a:solidFill>
                  <a:srgbClr val="000000"/>
                </a:solidFill>
                <a:latin typeface="Courier New" panose="02070309020205020404" pitchFamily="49" charset="0"/>
                <a:cs typeface="Courier New" panose="02070309020205020404" pitchFamily="49" charset="0"/>
              </a:rPr>
              <a:t>import </a:t>
            </a:r>
            <a:r>
              <a:rPr lang="fr-FR" sz="1400" dirty="0" err="1">
                <a:solidFill>
                  <a:srgbClr val="000000"/>
                </a:solidFill>
                <a:latin typeface="Courier New" panose="02070309020205020404" pitchFamily="49" charset="0"/>
                <a:cs typeface="Courier New" panose="02070309020205020404" pitchFamily="49" charset="0"/>
              </a:rPr>
              <a:t>requests</a:t>
            </a:r>
            <a:r>
              <a:rPr lang="fr-FR"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215025"/>
            <a:ext cx="3335482" cy="3300973"/>
          </a:xfrm>
        </p:spPr>
        <p:txBody>
          <a:bodyPr>
            <a:normAutofit/>
          </a:bodyPr>
          <a:lstStyle/>
          <a:p>
            <a:r>
              <a:rPr lang="en-US" dirty="0"/>
              <a:t>Open a blank script file and save it as </a:t>
            </a:r>
            <a:r>
              <a:rPr lang="en-US" b="1" dirty="0"/>
              <a:t>08_parse-json1.py</a:t>
            </a:r>
            <a:r>
              <a:rPr lang="en-US" dirty="0"/>
              <a:t>.</a:t>
            </a:r>
          </a:p>
          <a:p>
            <a:r>
              <a:rPr lang="en-US" dirty="0"/>
              <a:t>Import modules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Importing Modules</a:t>
            </a:r>
          </a:p>
        </p:txBody>
      </p:sp>
    </p:spTree>
    <p:extLst>
      <p:ext uri="{BB962C8B-B14F-4D97-AF65-F5344CB8AC3E}">
        <p14:creationId xmlns:p14="http://schemas.microsoft.com/office/powerpoint/2010/main" val="1347093168"/>
      </p:ext>
    </p:extLst>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261257" y="3335482"/>
            <a:ext cx="8434335" cy="1273191"/>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main_api</a:t>
            </a:r>
            <a:r>
              <a:rPr lang="en-US" sz="1400" dirty="0">
                <a:solidFill>
                  <a:srgbClr val="000000"/>
                </a:solidFill>
                <a:latin typeface="Courier New" panose="02070309020205020404" pitchFamily="49" charset="0"/>
                <a:cs typeface="Courier New" panose="02070309020205020404" pitchFamily="49" charset="0"/>
              </a:rPr>
              <a:t> = 'https://maps.googleapis.com/maps/</a:t>
            </a:r>
            <a:r>
              <a:rPr lang="en-US" sz="1400" dirty="0" err="1">
                <a:solidFill>
                  <a:srgbClr val="000000"/>
                </a:solidFill>
                <a:latin typeface="Courier New" panose="02070309020205020404" pitchFamily="49" charset="0"/>
                <a:cs typeface="Courier New" panose="02070309020205020404" pitchFamily="49" charset="0"/>
              </a:rPr>
              <a:t>api</a:t>
            </a:r>
            <a:r>
              <a:rPr lang="en-US" sz="1400" dirty="0">
                <a:solidFill>
                  <a:srgbClr val="000000"/>
                </a:solidFill>
                <a:latin typeface="Courier New" panose="02070309020205020404" pitchFamily="49" charset="0"/>
                <a:cs typeface="Courier New" panose="02070309020205020404" pitchFamily="49" charset="0"/>
              </a:rPr>
              <a:t>/geocode/</a:t>
            </a:r>
            <a:r>
              <a:rPr lang="en-US" sz="1400" dirty="0" err="1">
                <a:solidFill>
                  <a:srgbClr val="000000"/>
                </a:solidFill>
                <a:latin typeface="Courier New" panose="02070309020205020404" pitchFamily="49" charset="0"/>
                <a:cs typeface="Courier New" panose="02070309020205020404" pitchFamily="49" charset="0"/>
              </a:rPr>
              <a:t>json</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address = 'san </a:t>
            </a:r>
            <a:r>
              <a:rPr lang="en-US" sz="1400" dirty="0" err="1">
                <a:solidFill>
                  <a:srgbClr val="000000"/>
                </a:solidFill>
                <a:latin typeface="Courier New" panose="02070309020205020404" pitchFamily="49" charset="0"/>
                <a:cs typeface="Courier New" panose="02070309020205020404" pitchFamily="49" charset="0"/>
              </a:rPr>
              <a:t>jose</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key = '</a:t>
            </a:r>
            <a:r>
              <a:rPr lang="en-US" sz="1400" dirty="0" err="1">
                <a:solidFill>
                  <a:srgbClr val="000000"/>
                </a:solidFill>
                <a:latin typeface="Courier New" panose="02070309020205020404" pitchFamily="49" charset="0"/>
                <a:cs typeface="Courier New" panose="02070309020205020404" pitchFamily="49" charset="0"/>
              </a:rPr>
              <a:t>your_api_key</a:t>
            </a:r>
            <a:r>
              <a:rPr lang="en-US"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main_api</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urllib.parse.urlencode</a:t>
            </a:r>
            <a:r>
              <a:rPr lang="en-US" sz="1400" dirty="0">
                <a:solidFill>
                  <a:srgbClr val="000000"/>
                </a:solidFill>
                <a:latin typeface="Courier New" panose="02070309020205020404" pitchFamily="49" charset="0"/>
                <a:cs typeface="Courier New" panose="02070309020205020404" pitchFamily="49" charset="0"/>
              </a:rPr>
              <a:t>({'address': address}) + </a:t>
            </a:r>
            <a:r>
              <a:rPr lang="en-US" sz="1400" dirty="0" smtClean="0">
                <a:solidFill>
                  <a:srgbClr val="000000"/>
                </a:solidFill>
                <a:latin typeface="Courier New" panose="02070309020205020404" pitchFamily="49" charset="0"/>
                <a:cs typeface="Courier New" panose="02070309020205020404" pitchFamily="49" charset="0"/>
              </a:rPr>
              <a:t>'&amp;key=' </a:t>
            </a:r>
            <a:r>
              <a:rPr lang="en-US" sz="1400" dirty="0">
                <a:solidFill>
                  <a:srgbClr val="000000"/>
                </a:solidFill>
                <a:latin typeface="Courier New" panose="02070309020205020404" pitchFamily="49" charset="0"/>
                <a:cs typeface="Courier New" panose="02070309020205020404" pitchFamily="49" charset="0"/>
              </a:rPr>
              <a:t>+ key </a:t>
            </a:r>
          </a:p>
          <a:p>
            <a:endParaRPr lang="en-US" sz="1400" dirty="0">
              <a:solidFill>
                <a:srgbClr val="000000"/>
              </a:solidFill>
              <a:latin typeface="Courier New" panose="02070309020205020404" pitchFamily="49" charset="0"/>
              <a:cs typeface="Courier New" panose="02070309020205020404" pitchFamily="49" charset="0"/>
            </a:endParaRP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007918"/>
            <a:ext cx="8395854" cy="2275609"/>
          </a:xfrm>
        </p:spPr>
        <p:txBody>
          <a:bodyPr>
            <a:normAutofit fontScale="77500" lnSpcReduction="20000"/>
          </a:bodyPr>
          <a:lstStyle/>
          <a:p>
            <a:pPr marL="57136" indent="0">
              <a:buNone/>
            </a:pPr>
            <a:r>
              <a:rPr lang="en-US" dirty="0"/>
              <a:t>Add the following variables to your script:</a:t>
            </a:r>
          </a:p>
          <a:p>
            <a:r>
              <a:rPr lang="en-US" b="1" dirty="0" err="1"/>
              <a:t>main_api</a:t>
            </a:r>
            <a:r>
              <a:rPr lang="en-US" dirty="0"/>
              <a:t> - the main URL that we are accessing</a:t>
            </a:r>
          </a:p>
          <a:p>
            <a:r>
              <a:rPr lang="en-US" b="1" dirty="0"/>
              <a:t>address</a:t>
            </a:r>
            <a:r>
              <a:rPr lang="en-US" dirty="0"/>
              <a:t> - set to san </a:t>
            </a:r>
            <a:r>
              <a:rPr lang="en-US" dirty="0" err="1"/>
              <a:t>jose</a:t>
            </a:r>
            <a:r>
              <a:rPr lang="en-US" dirty="0"/>
              <a:t> for now</a:t>
            </a:r>
          </a:p>
          <a:p>
            <a:r>
              <a:rPr lang="en-US" b="1" dirty="0"/>
              <a:t>key</a:t>
            </a:r>
            <a:r>
              <a:rPr lang="en-US" dirty="0"/>
              <a:t> - copy in your Google key</a:t>
            </a:r>
          </a:p>
          <a:p>
            <a:pPr marL="57136" indent="0">
              <a:buNone/>
            </a:pPr>
            <a:r>
              <a:rPr lang="en-US" dirty="0"/>
              <a:t>Combine the variables into the </a:t>
            </a:r>
            <a:r>
              <a:rPr lang="en-US" b="1" dirty="0" err="1"/>
              <a:t>url</a:t>
            </a:r>
            <a:r>
              <a:rPr lang="en-US" dirty="0"/>
              <a:t> variable using the </a:t>
            </a:r>
            <a:r>
              <a:rPr lang="en-US" b="1" dirty="0" err="1"/>
              <a:t>urlencode</a:t>
            </a:r>
            <a:r>
              <a:rPr lang="en-US" dirty="0"/>
              <a:t> method to properly format the address variable</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Create Variables for API Request</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7414447"/>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927765" y="1101436"/>
            <a:ext cx="4767828" cy="3507238"/>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requests.get</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json</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print(</a:t>
            </a:r>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997527"/>
            <a:ext cx="3699163" cy="3699164"/>
          </a:xfrm>
        </p:spPr>
        <p:txBody>
          <a:bodyPr>
            <a:normAutofit/>
          </a:bodyPr>
          <a:lstStyle/>
          <a:p>
            <a:r>
              <a:rPr lang="en-US" dirty="0"/>
              <a:t>Create a variable that uses the </a:t>
            </a:r>
            <a:r>
              <a:rPr lang="en-US" b="1" dirty="0"/>
              <a:t>get</a:t>
            </a:r>
            <a:r>
              <a:rPr lang="en-US" dirty="0"/>
              <a:t> method to request JSON data from the submitted URL.</a:t>
            </a:r>
          </a:p>
          <a:p>
            <a:r>
              <a:rPr lang="en-US" dirty="0"/>
              <a:t>Print the results to verify the request was successful.</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Create the JSON Request</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52239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Code and Communities of Practice</a:t>
            </a:r>
          </a:p>
        </p:txBody>
      </p:sp>
    </p:spTree>
    <p:extLst>
      <p:ext uri="{BB962C8B-B14F-4D97-AF65-F5344CB8AC3E}">
        <p14:creationId xmlns:p14="http://schemas.microsoft.com/office/powerpoint/2010/main" val="3636560223"/>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08_json-parse1.py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JSON response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Activity - Test the URL Request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/home/user/08_parse-json1.py ==========</a:t>
            </a:r>
          </a:p>
          <a:p>
            <a:r>
              <a:rPr lang="en-US" sz="1100" dirty="0">
                <a:solidFill>
                  <a:srgbClr val="000000"/>
                </a:solidFill>
                <a:latin typeface="Courier New" panose="02070309020205020404" pitchFamily="49" charset="0"/>
                <a:cs typeface="Courier New" panose="02070309020205020404" pitchFamily="49" charset="0"/>
              </a:rPr>
              <a:t>{'status': 'OK', 'results': [{'</a:t>
            </a:r>
            <a:r>
              <a:rPr lang="en-US" sz="1100" dirty="0" err="1">
                <a:solidFill>
                  <a:srgbClr val="000000"/>
                </a:solidFill>
                <a:latin typeface="Courier New" panose="02070309020205020404" pitchFamily="49" charset="0"/>
                <a:cs typeface="Courier New" panose="02070309020205020404" pitchFamily="49" charset="0"/>
              </a:rPr>
              <a:t>address_components</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'San Jose',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'San Jose', 'types': ['locality', 'political']},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'Santa Clara County',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'Santa Clara County', 'types': ['administrative_area_level_2', 'political']},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'CA',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'California', 'types': ['administrative_area_level_1', 'political']},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'US',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'United States', 'types': ['country', 'political']}], '</a:t>
            </a:r>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 'San Jose, CA, USA', '</a:t>
            </a:r>
            <a:r>
              <a:rPr lang="en-US" sz="1100" dirty="0" err="1">
                <a:solidFill>
                  <a:srgbClr val="000000"/>
                </a:solidFill>
                <a:latin typeface="Courier New" panose="02070309020205020404" pitchFamily="49" charset="0"/>
                <a:cs typeface="Courier New" panose="02070309020205020404" pitchFamily="49" charset="0"/>
              </a:rPr>
              <a:t>place_id</a:t>
            </a:r>
            <a:r>
              <a:rPr lang="en-US" sz="1100" dirty="0">
                <a:solidFill>
                  <a:srgbClr val="000000"/>
                </a:solidFill>
                <a:latin typeface="Courier New" panose="02070309020205020404" pitchFamily="49" charset="0"/>
                <a:cs typeface="Courier New" panose="02070309020205020404" pitchFamily="49" charset="0"/>
              </a:rPr>
              <a:t>': 'ChIJ9T_5iuTKj4ARe3GfygqMnbk', 'geometry': {'</a:t>
            </a:r>
            <a:r>
              <a:rPr lang="en-US" sz="1100" dirty="0" err="1">
                <a:solidFill>
                  <a:srgbClr val="000000"/>
                </a:solidFill>
                <a:latin typeface="Courier New" panose="02070309020205020404" pitchFamily="49" charset="0"/>
                <a:cs typeface="Courier New" panose="02070309020205020404" pitchFamily="49" charset="0"/>
              </a:rPr>
              <a:t>location_type</a:t>
            </a:r>
            <a:r>
              <a:rPr lang="en-US" sz="1100" dirty="0">
                <a:solidFill>
                  <a:srgbClr val="000000"/>
                </a:solidFill>
                <a:latin typeface="Courier New" panose="02070309020205020404" pitchFamily="49" charset="0"/>
                <a:cs typeface="Courier New" panose="02070309020205020404" pitchFamily="49" charset="0"/>
              </a:rPr>
              <a:t>': 'APPROXIMATE', 'location':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-121.8863286,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37.3382082}, 'bounds': {'southwest':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-122.0456719,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37.124493}, 'northeast':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-121.589154,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37.4695381}}, 'viewport': {'southwest':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-122.0456719,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37.124493}, 'northeast':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-121.589154,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37.4695381}}}, 'types': ['locality', 'political']}]}</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232391222"/>
      </p:ext>
    </p:extLst>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3" y="1347788"/>
            <a:ext cx="4364182" cy="3168210"/>
          </a:xfrm>
        </p:spPr>
        <p:txBody>
          <a:bodyPr>
            <a:normAutofit fontScale="92500"/>
          </a:bodyPr>
          <a:lstStyle/>
          <a:p>
            <a:pPr marL="571486" indent="-514350">
              <a:buFont typeface="+mj-lt"/>
              <a:buAutoNum type="arabicPeriod"/>
            </a:pPr>
            <a:r>
              <a:rPr lang="en-US" dirty="0"/>
              <a:t>Save your script as </a:t>
            </a:r>
            <a:r>
              <a:rPr lang="en-US" b="1" dirty="0"/>
              <a:t>08_json-parse2.py</a:t>
            </a:r>
            <a:r>
              <a:rPr lang="en-US" dirty="0"/>
              <a:t>.</a:t>
            </a:r>
          </a:p>
          <a:p>
            <a:pPr marL="571486" indent="-514350">
              <a:buFont typeface="+mj-lt"/>
              <a:buAutoNum type="arabicPeriod"/>
            </a:pPr>
            <a:r>
              <a:rPr lang="en-US" dirty="0"/>
              <a:t>Delete </a:t>
            </a:r>
            <a:r>
              <a:rPr lang="en-US" b="1" dirty="0"/>
              <a:t>print(</a:t>
            </a:r>
            <a:r>
              <a:rPr lang="en-US" b="1" dirty="0" err="1"/>
              <a:t>json_data</a:t>
            </a:r>
            <a:r>
              <a:rPr lang="en-US" b="1" dirty="0"/>
              <a:t>)</a:t>
            </a:r>
            <a:endParaRPr lang="en-US" dirty="0"/>
          </a:p>
          <a:p>
            <a:pPr marL="571486" indent="-514350">
              <a:buFont typeface="+mj-lt"/>
              <a:buAutoNum type="arabicPeriod"/>
            </a:pPr>
            <a:r>
              <a:rPr lang="en-US" dirty="0"/>
              <a:t>Print the URL</a:t>
            </a:r>
          </a:p>
          <a:p>
            <a:pPr marL="571486" indent="-514350">
              <a:buFont typeface="+mj-lt"/>
              <a:buAutoNum type="arabicPeriod"/>
            </a:pPr>
            <a:r>
              <a:rPr lang="en-US" dirty="0"/>
              <a:t>Store the request status</a:t>
            </a:r>
          </a:p>
          <a:p>
            <a:pPr marL="571486" indent="-514350">
              <a:buFont typeface="+mj-lt"/>
              <a:buAutoNum type="arabicPeriod"/>
            </a:pPr>
            <a:r>
              <a:rPr lang="en-US" dirty="0"/>
              <a:t>Print the request status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pPr fontAlgn="t"/>
            <a:r>
              <a:rPr lang="en-US" dirty="0"/>
              <a:t>Print the URL and Check the Status of the JSON Request</a:t>
            </a:r>
          </a:p>
        </p:txBody>
      </p:sp>
      <p:sp>
        <p:nvSpPr>
          <p:cNvPr id="5" name="Rectangle 4">
            <a:extLst>
              <a:ext uri="{FF2B5EF4-FFF2-40B4-BE49-F238E27FC236}">
                <a16:creationId xmlns:a16="http://schemas.microsoft.com/office/drawing/2014/main" id="{3B3EA4B7-4464-47AD-9E64-A1C931920ECE}"/>
              </a:ext>
            </a:extLst>
          </p:cNvPr>
          <p:cNvSpPr/>
          <p:nvPr/>
        </p:nvSpPr>
        <p:spPr>
          <a:xfrm>
            <a:off x="4603173" y="1223681"/>
            <a:ext cx="4092419" cy="3535355"/>
          </a:xfrm>
          <a:prstGeom prst="rect">
            <a:avLst/>
          </a:prstGeom>
          <a:ln>
            <a:solidFill>
              <a:schemeClr val="tx1"/>
            </a:solidFill>
          </a:ln>
        </p:spPr>
        <p:txBody>
          <a:bodyPr wrap="square">
            <a:noAutofit/>
          </a:bodyPr>
          <a:lstStyle/>
          <a:p>
            <a:r>
              <a:rPr lang="en-US" sz="1400" dirty="0">
                <a:solidFill>
                  <a:srgbClr val="000000"/>
                </a:solidFill>
                <a:latin typeface="Courier New" panose="02070309020205020404" pitchFamily="49" charset="0"/>
                <a:cs typeface="Courier New" panose="02070309020205020404" pitchFamily="49" charset="0"/>
              </a:rPr>
              <a:t>print(</a:t>
            </a:r>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err="1">
                <a:solidFill>
                  <a:srgbClr val="000000"/>
                </a:solidFill>
                <a:latin typeface="Courier New" panose="02070309020205020404" pitchFamily="49" charset="0"/>
                <a:cs typeface="Courier New" panose="02070309020205020404" pitchFamily="49" charset="0"/>
              </a:rPr>
              <a:t>json_status</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['status']</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print('API Status: ' + </a:t>
            </a:r>
            <a:r>
              <a:rPr lang="en-US" sz="1400" dirty="0" err="1">
                <a:solidFill>
                  <a:srgbClr val="000000"/>
                </a:solidFill>
                <a:latin typeface="Courier New" panose="02070309020205020404" pitchFamily="49" charset="0"/>
                <a:cs typeface="Courier New" panose="02070309020205020404" pitchFamily="49" charset="0"/>
              </a:rPr>
              <a:t>json_status</a:t>
            </a:r>
            <a:r>
              <a:rPr lang="en-US" sz="14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78198637"/>
      </p:ext>
    </p:extLst>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08_json-parse2.py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fontScale="90000"/>
          </a:bodyPr>
          <a:lstStyle/>
          <a:p>
            <a:r>
              <a:rPr lang="en-US" dirty="0"/>
              <a:t>Activity - Test Status and URL Print Commands</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/home/user/08_parse-json2.py ==========</a:t>
            </a:r>
          </a:p>
          <a:p>
            <a:r>
              <a:rPr lang="pl-PL" sz="1100" dirty="0">
                <a:solidFill>
                  <a:srgbClr val="000000"/>
                </a:solidFill>
                <a:latin typeface="Courier New" panose="02070309020205020404" pitchFamily="49" charset="0"/>
                <a:cs typeface="Courier New" panose="02070309020205020404" pitchFamily="49" charset="0"/>
              </a:rPr>
              <a:t>https://maps.googleapis.com/maps/api/geocode/json?address=DFW&amp;AIzaSyAKvUN7S7Sry_lFD-PejcRYaJd1ivNRizA</a:t>
            </a:r>
          </a:p>
          <a:p>
            <a:r>
              <a:rPr lang="pl-PL" sz="1100" dirty="0">
                <a:solidFill>
                  <a:srgbClr val="000000"/>
                </a:solidFill>
                <a:latin typeface="Courier New" panose="02070309020205020404" pitchFamily="49" charset="0"/>
                <a:cs typeface="Courier New" panose="02070309020205020404" pitchFamily="49" charset="0"/>
              </a:rPr>
              <a:t>API Status: OK</a:t>
            </a:r>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116052154"/>
      </p:ext>
    </p:extLst>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288473"/>
            <a:ext cx="3855027" cy="3408218"/>
          </a:xfrm>
        </p:spPr>
        <p:txBody>
          <a:bodyPr>
            <a:normAutofit fontScale="85000" lnSpcReduction="10000"/>
          </a:bodyPr>
          <a:lstStyle/>
          <a:p>
            <a:r>
              <a:rPr lang="en-US" dirty="0"/>
              <a:t>The </a:t>
            </a:r>
            <a:r>
              <a:rPr lang="en-US" b="1" dirty="0" err="1"/>
              <a:t>formatted_address</a:t>
            </a:r>
            <a:r>
              <a:rPr lang="en-US" dirty="0" err="1"/>
              <a:t>value</a:t>
            </a:r>
            <a:r>
              <a:rPr lang="en-US" dirty="0"/>
              <a:t> is embedded three levels down in the JSON data</a:t>
            </a:r>
          </a:p>
          <a:p>
            <a:r>
              <a:rPr lang="en-US" dirty="0"/>
              <a:t>We need to create a </a:t>
            </a:r>
            <a:r>
              <a:rPr lang="en-US" b="1" dirty="0" err="1"/>
              <a:t>formatted_address</a:t>
            </a:r>
            <a:r>
              <a:rPr lang="en-US" b="1" dirty="0"/>
              <a:t> </a:t>
            </a:r>
            <a:r>
              <a:rPr lang="en-US" dirty="0"/>
              <a:t>variable that drills down into the JSON data to retrieve the value, </a:t>
            </a:r>
            <a:r>
              <a:rPr lang="en-US" b="1" dirty="0"/>
              <a:t>San Jose, CA, USA</a:t>
            </a:r>
            <a:r>
              <a:rPr lang="en-US" dirty="0"/>
              <a: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Extract the Formatted Address Value</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4F797D2F-7269-4149-9F39-B462C7B47F5E}"/>
              </a:ext>
            </a:extLst>
          </p:cNvPr>
          <p:cNvPicPr>
            <a:picLocks noChangeAspect="1"/>
          </p:cNvPicPr>
          <p:nvPr/>
        </p:nvPicPr>
        <p:blipFill>
          <a:blip r:embed="rId3"/>
          <a:stretch>
            <a:fillRect/>
          </a:stretch>
        </p:blipFill>
        <p:spPr>
          <a:xfrm>
            <a:off x="4260604" y="1429361"/>
            <a:ext cx="4166424" cy="2830911"/>
          </a:xfrm>
          <a:prstGeom prst="rect">
            <a:avLst/>
          </a:prstGeom>
        </p:spPr>
      </p:pic>
    </p:spTree>
    <p:extLst>
      <p:ext uri="{BB962C8B-B14F-4D97-AF65-F5344CB8AC3E}">
        <p14:creationId xmlns:p14="http://schemas.microsoft.com/office/powerpoint/2010/main" val="3676595982"/>
      </p:ext>
    </p:extLst>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166255" y="1018309"/>
            <a:ext cx="3148445" cy="3740727"/>
          </a:xfrm>
        </p:spPr>
        <p:txBody>
          <a:bodyPr>
            <a:normAutofit fontScale="85000" lnSpcReduction="20000"/>
          </a:bodyPr>
          <a:lstStyle/>
          <a:p>
            <a:pPr marL="290513" indent="-234950">
              <a:buFont typeface="+mj-lt"/>
              <a:buAutoNum type="arabicPeriod"/>
            </a:pPr>
            <a:r>
              <a:rPr lang="en-US" dirty="0"/>
              <a:t>Save your script as </a:t>
            </a:r>
            <a:r>
              <a:rPr lang="en-US" b="1" dirty="0"/>
              <a:t>08_json-parse3.py</a:t>
            </a:r>
            <a:r>
              <a:rPr lang="en-US" dirty="0"/>
              <a:t>.</a:t>
            </a:r>
          </a:p>
          <a:p>
            <a:pPr marL="290513" indent="-234950">
              <a:buFont typeface="+mj-lt"/>
              <a:buAutoNum type="arabicPeriod"/>
            </a:pPr>
            <a:r>
              <a:rPr lang="en-US" dirty="0"/>
              <a:t>Create a variable to extract the formatted address.</a:t>
            </a:r>
          </a:p>
          <a:p>
            <a:pPr marL="290513" indent="-234950">
              <a:buFont typeface="+mj-lt"/>
              <a:buAutoNum type="arabicPeriod"/>
            </a:pPr>
            <a:r>
              <a:rPr lang="en-US" dirty="0"/>
              <a:t>Print the value.</a:t>
            </a:r>
          </a:p>
          <a:p>
            <a:pPr marL="290513" indent="-234950">
              <a:buFont typeface="+mj-lt"/>
              <a:buAutoNum type="arabicPeriod"/>
            </a:pPr>
            <a:r>
              <a:rPr lang="en-US" dirty="0"/>
              <a:t>Run your script and verify it works.</a:t>
            </a:r>
          </a:p>
          <a:p>
            <a:pPr marL="290513" indent="-234950">
              <a:buFont typeface="+mj-lt"/>
              <a:buAutoNum type="arabicPeriod"/>
            </a:pPr>
            <a:r>
              <a:rPr lang="en-US" dirty="0"/>
              <a:t>Troubleshoot if necessary.</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Formatted Address</a:t>
            </a:r>
          </a:p>
        </p:txBody>
      </p:sp>
      <p:sp>
        <p:nvSpPr>
          <p:cNvPr id="5" name="Rectangle 4">
            <a:extLst>
              <a:ext uri="{FF2B5EF4-FFF2-40B4-BE49-F238E27FC236}">
                <a16:creationId xmlns:a16="http://schemas.microsoft.com/office/drawing/2014/main" id="{3B3EA4B7-4464-47AD-9E64-A1C931920ECE}"/>
              </a:ext>
            </a:extLst>
          </p:cNvPr>
          <p:cNvSpPr/>
          <p:nvPr/>
        </p:nvSpPr>
        <p:spPr>
          <a:xfrm>
            <a:off x="3366654" y="2909455"/>
            <a:ext cx="5652655" cy="1849581"/>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/home/user/08_parse-json3.py ==========</a:t>
            </a:r>
          </a:p>
          <a:p>
            <a:r>
              <a:rPr lang="pl-PL" sz="1100" dirty="0">
                <a:solidFill>
                  <a:srgbClr val="000000"/>
                </a:solidFill>
                <a:latin typeface="Courier New" panose="02070309020205020404" pitchFamily="49" charset="0"/>
                <a:cs typeface="Courier New" panose="02070309020205020404" pitchFamily="49" charset="0"/>
              </a:rPr>
              <a:t>https://maps.googleapis.com/maps/api/geocode/json?address=DFW&amp;AIzaSyAKvUN7S7Sry_lFD-PejcRYaJd1ivNRizA</a:t>
            </a:r>
          </a:p>
          <a:p>
            <a:r>
              <a:rPr lang="pl-PL" sz="1100" dirty="0">
                <a:solidFill>
                  <a:srgbClr val="000000"/>
                </a:solidFill>
                <a:latin typeface="Courier New" panose="02070309020205020404" pitchFamily="49" charset="0"/>
                <a:cs typeface="Courier New" panose="02070309020205020404" pitchFamily="49" charset="0"/>
              </a:rPr>
              <a:t>API Status: OK</a:t>
            </a:r>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San Jose, CA, USA</a:t>
            </a:r>
          </a:p>
          <a:p>
            <a:r>
              <a:rPr lang="en-US" sz="1100" dirty="0">
                <a:solidFill>
                  <a:srgbClr val="000000"/>
                </a:solidFill>
                <a:latin typeface="Courier New" panose="02070309020205020404" pitchFamily="49" charset="0"/>
                <a:cs typeface="Courier New" panose="02070309020205020404" pitchFamily="49" charset="0"/>
              </a:rPr>
              <a:t>&gt;&gt;&gt;</a:t>
            </a:r>
          </a:p>
        </p:txBody>
      </p:sp>
      <p:sp>
        <p:nvSpPr>
          <p:cNvPr id="6" name="Rectangle 5">
            <a:extLst>
              <a:ext uri="{FF2B5EF4-FFF2-40B4-BE49-F238E27FC236}">
                <a16:creationId xmlns:a16="http://schemas.microsoft.com/office/drawing/2014/main" id="{F32642D5-DA7B-4675-93E5-4030EAEC4179}"/>
              </a:ext>
            </a:extLst>
          </p:cNvPr>
          <p:cNvSpPr/>
          <p:nvPr/>
        </p:nvSpPr>
        <p:spPr>
          <a:xfrm>
            <a:off x="3356263" y="904009"/>
            <a:ext cx="5652655" cy="1849581"/>
          </a:xfrm>
          <a:prstGeom prst="rect">
            <a:avLst/>
          </a:prstGeom>
          <a:ln>
            <a:solidFill>
              <a:schemeClr val="tx1"/>
            </a:solidFill>
          </a:ln>
        </p:spPr>
        <p:txBody>
          <a:bodyPr wrap="square">
            <a:noAutofit/>
          </a:bodyPr>
          <a:lstStyle/>
          <a:p>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 = </a:t>
            </a:r>
            <a:r>
              <a:rPr lang="en-US" sz="1100" dirty="0" err="1">
                <a:solidFill>
                  <a:srgbClr val="000000"/>
                </a:solidFill>
                <a:latin typeface="Courier New" panose="02070309020205020404" pitchFamily="49" charset="0"/>
                <a:cs typeface="Courier New" panose="02070309020205020404" pitchFamily="49" charset="0"/>
              </a:rPr>
              <a:t>json_data</a:t>
            </a:r>
            <a:r>
              <a:rPr lang="en-US" sz="1100" dirty="0">
                <a:solidFill>
                  <a:srgbClr val="000000"/>
                </a:solidFill>
                <a:latin typeface="Courier New" panose="02070309020205020404" pitchFamily="49" charset="0"/>
                <a:cs typeface="Courier New" panose="02070309020205020404" pitchFamily="49" charset="0"/>
              </a:rPr>
              <a:t>['results'][0]['</a:t>
            </a:r>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a:t>
            </a:r>
            <a:br>
              <a:rPr lang="en-US" sz="1100" dirty="0">
                <a:solidFill>
                  <a:srgbClr val="000000"/>
                </a:solidFill>
                <a:latin typeface="Courier New" panose="02070309020205020404" pitchFamily="49" charset="0"/>
                <a:cs typeface="Courier New" panose="02070309020205020404" pitchFamily="49" charset="0"/>
              </a:rPr>
            </a:br>
            <a:r>
              <a:rPr lang="en-US" sz="1100" dirty="0">
                <a:solidFill>
                  <a:srgbClr val="000000"/>
                </a:solidFill>
                <a:latin typeface="Courier New" panose="02070309020205020404" pitchFamily="49" charset="0"/>
                <a:cs typeface="Courier New" panose="02070309020205020404" pitchFamily="49" charset="0"/>
              </a:rPr>
              <a:t>print['</a:t>
            </a:r>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1599478"/>
      </p:ext>
    </p:extLst>
  </p:cSld>
  <p:clrMapOvr>
    <a:masterClrMapping/>
  </p:clrMapOvr>
  <p:transition spd="med">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1C72D9-0181-43EB-92FD-BE38B055BEAF}"/>
              </a:ext>
            </a:extLst>
          </p:cNvPr>
          <p:cNvSpPr/>
          <p:nvPr/>
        </p:nvSpPr>
        <p:spPr>
          <a:xfrm>
            <a:off x="453205" y="3491345"/>
            <a:ext cx="1146996" cy="22860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055C2C6-DF62-4753-9464-D13781F26BC3}"/>
              </a:ext>
            </a:extLst>
          </p:cNvPr>
          <p:cNvSpPr/>
          <p:nvPr/>
        </p:nvSpPr>
        <p:spPr>
          <a:xfrm>
            <a:off x="868840" y="3688772"/>
            <a:ext cx="2632895" cy="20781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3" y="997527"/>
            <a:ext cx="8094518" cy="2306782"/>
          </a:xfrm>
        </p:spPr>
        <p:txBody>
          <a:bodyPr>
            <a:normAutofit fontScale="85000" lnSpcReduction="20000"/>
          </a:bodyPr>
          <a:lstStyle/>
          <a:p>
            <a:pPr marL="342900" indent="-287338">
              <a:buFont typeface="+mj-lt"/>
              <a:buAutoNum type="arabicPeriod"/>
            </a:pPr>
            <a:r>
              <a:rPr lang="en-US" dirty="0"/>
              <a:t>Save your script as </a:t>
            </a:r>
            <a:r>
              <a:rPr lang="en-US" b="1" dirty="0"/>
              <a:t>08_json-parse4.py</a:t>
            </a:r>
            <a:r>
              <a:rPr lang="en-US" dirty="0"/>
              <a:t>.</a:t>
            </a:r>
          </a:p>
          <a:p>
            <a:pPr marL="342900" indent="-287338">
              <a:buFont typeface="+mj-lt"/>
              <a:buAutoNum type="arabicPeriod"/>
            </a:pPr>
            <a:r>
              <a:rPr lang="en-US" dirty="0"/>
              <a:t>Delete the current address variable.</a:t>
            </a:r>
          </a:p>
          <a:p>
            <a:pPr marL="342900" indent="-287338">
              <a:buFont typeface="+mj-lt"/>
              <a:buAutoNum type="arabicPeriod"/>
            </a:pPr>
            <a:r>
              <a:rPr lang="en-US" dirty="0"/>
              <a:t>Rewrite the </a:t>
            </a:r>
            <a:r>
              <a:rPr lang="en-US" b="1" dirty="0"/>
              <a:t>address</a:t>
            </a:r>
            <a:r>
              <a:rPr lang="en-US" dirty="0"/>
              <a:t> variable with a while loop before the </a:t>
            </a:r>
            <a:r>
              <a:rPr lang="en-US" b="1" dirty="0" err="1"/>
              <a:t>url</a:t>
            </a:r>
            <a:r>
              <a:rPr lang="en-US" dirty="0"/>
              <a:t> variable to request user input for address.</a:t>
            </a:r>
          </a:p>
          <a:p>
            <a:pPr marL="342900" indent="-287338">
              <a:buFont typeface="+mj-lt"/>
              <a:buAutoNum type="arabicPeriod"/>
            </a:pPr>
            <a:r>
              <a:rPr lang="en-US" dirty="0"/>
              <a:t>Be sure all the remaining code is indented within the while loop.</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Add User Input for Address</a:t>
            </a:r>
          </a:p>
        </p:txBody>
      </p:sp>
      <p:sp>
        <p:nvSpPr>
          <p:cNvPr id="5" name="Rectangle 4">
            <a:extLst>
              <a:ext uri="{FF2B5EF4-FFF2-40B4-BE49-F238E27FC236}">
                <a16:creationId xmlns:a16="http://schemas.microsoft.com/office/drawing/2014/main" id="{3B3EA4B7-4464-47AD-9E64-A1C931920ECE}"/>
              </a:ext>
            </a:extLst>
          </p:cNvPr>
          <p:cNvSpPr/>
          <p:nvPr/>
        </p:nvSpPr>
        <p:spPr>
          <a:xfrm>
            <a:off x="436419" y="3470564"/>
            <a:ext cx="8259174" cy="1184563"/>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address = input('Address: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main_api</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({'address': address}) + '&amp;key=' + key</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a:t>
            </a:r>
          </a:p>
          <a:p>
            <a:r>
              <a:rPr lang="en-US" altLang="en-US" sz="1200" dirty="0">
                <a:solidFill>
                  <a:srgbClr val="000000"/>
                </a:solidFill>
                <a:latin typeface="Courier New" panose="02070309020205020404" pitchFamily="49" charset="0"/>
                <a:cs typeface="Courier New" panose="02070309020205020404" pitchFamily="49" charset="0"/>
              </a:rPr>
              <a:t>    &lt;rest of code&gt;</a:t>
            </a:r>
          </a:p>
        </p:txBody>
      </p:sp>
    </p:spTree>
    <p:extLst>
      <p:ext uri="{BB962C8B-B14F-4D97-AF65-F5344CB8AC3E}">
        <p14:creationId xmlns:p14="http://schemas.microsoft.com/office/powerpoint/2010/main" val="3572113802"/>
      </p:ext>
    </p:extLst>
  </p:cSld>
  <p:clrMapOvr>
    <a:masterClrMapping/>
  </p:clrMapOvr>
  <p:transition spd="med">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08_json-parse4.py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User Input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err="1">
                <a:solidFill>
                  <a:srgbClr val="000000"/>
                </a:solidFill>
                <a:latin typeface="Courier New" panose="02070309020205020404" pitchFamily="49" charset="0"/>
                <a:cs typeface="Courier New" panose="02070309020205020404" pitchFamily="49" charset="0"/>
              </a:rPr>
              <a:t>sjc</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https://maps.googleapis.com/maps/api/geocode/json?address=sjc&amp;AIzaSyAKvUN7S7Sry_lFD-PejcRYaJd1ivNRizA</a:t>
            </a:r>
          </a:p>
          <a:p>
            <a:r>
              <a:rPr lang="en-US" sz="1100" dirty="0">
                <a:solidFill>
                  <a:srgbClr val="000000"/>
                </a:solidFill>
                <a:latin typeface="Courier New" panose="02070309020205020404" pitchFamily="49" charset="0"/>
                <a:cs typeface="Courier New" panose="02070309020205020404" pitchFamily="49" charset="0"/>
              </a:rPr>
              <a:t>API Status: OK</a:t>
            </a:r>
          </a:p>
          <a:p>
            <a:r>
              <a:rPr lang="en-US" sz="1100" dirty="0">
                <a:solidFill>
                  <a:srgbClr val="000000"/>
                </a:solidFill>
                <a:latin typeface="Courier New" panose="02070309020205020404" pitchFamily="49" charset="0"/>
                <a:cs typeface="Courier New" panose="02070309020205020404" pitchFamily="49" charset="0"/>
              </a:rPr>
              <a:t>Norman Y. </a:t>
            </a:r>
            <a:r>
              <a:rPr lang="en-US" sz="1100" dirty="0" err="1">
                <a:solidFill>
                  <a:srgbClr val="000000"/>
                </a:solidFill>
                <a:latin typeface="Courier New" panose="02070309020205020404" pitchFamily="49" charset="0"/>
                <a:cs typeface="Courier New" panose="02070309020205020404" pitchFamily="49" charset="0"/>
              </a:rPr>
              <a:t>Mineta</a:t>
            </a:r>
            <a:r>
              <a:rPr lang="en-US" sz="1100" dirty="0">
                <a:solidFill>
                  <a:srgbClr val="000000"/>
                </a:solidFill>
                <a:latin typeface="Courier New" panose="02070309020205020404" pitchFamily="49" charset="0"/>
                <a:cs typeface="Courier New" panose="02070309020205020404" pitchFamily="49" charset="0"/>
              </a:rPr>
              <a:t> San Jose International Airport (SJC), 1701 Airport Blvd, San Jose, CA 95110, USA</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lax</a:t>
            </a: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https://maps.googleapis.com/maps/api/geocode/json?address=lax&amp;AIzaSyAKvUN7S7Sry_lFD-PejcRYaJd1ivNRizA</a:t>
            </a:r>
          </a:p>
          <a:p>
            <a:r>
              <a:rPr lang="en-US" sz="1100" dirty="0">
                <a:solidFill>
                  <a:srgbClr val="000000"/>
                </a:solidFill>
                <a:latin typeface="Courier New" panose="02070309020205020404" pitchFamily="49" charset="0"/>
                <a:cs typeface="Courier New" panose="02070309020205020404" pitchFamily="49" charset="0"/>
              </a:rPr>
              <a:t>API Status: OK</a:t>
            </a:r>
          </a:p>
          <a:p>
            <a:r>
              <a:rPr lang="en-US" sz="1100" dirty="0">
                <a:solidFill>
                  <a:srgbClr val="000000"/>
                </a:solidFill>
                <a:latin typeface="Courier New" panose="02070309020205020404" pitchFamily="49" charset="0"/>
                <a:cs typeface="Courier New" panose="02070309020205020404" pitchFamily="49" charset="0"/>
              </a:rPr>
              <a:t>Los Angeles International Airport (LAX), 1 World Way, Los Angeles, CA 90045, USA</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&lt;</a:t>
            </a:r>
            <a:r>
              <a:rPr lang="en-US" sz="1100" b="1" dirty="0" err="1">
                <a:solidFill>
                  <a:srgbClr val="000000"/>
                </a:solidFill>
                <a:latin typeface="Courier New" panose="02070309020205020404" pitchFamily="49" charset="0"/>
                <a:cs typeface="Courier New" panose="02070309020205020404" pitchFamily="49" charset="0"/>
              </a:rPr>
              <a:t>Ctrl+C</a:t>
            </a:r>
            <a:r>
              <a:rPr lang="en-US" sz="1100" b="1" dirty="0">
                <a:solidFill>
                  <a:srgbClr val="000000"/>
                </a:solidFill>
                <a:latin typeface="Courier New" panose="02070309020205020404" pitchFamily="49" charset="0"/>
                <a:cs typeface="Courier New" panose="02070309020205020404" pitchFamily="49" charset="0"/>
              </a:rPr>
              <a:t>&gt;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181057221"/>
      </p:ext>
    </p:extLst>
  </p:cSld>
  <p:clrMapOvr>
    <a:masterClrMapping/>
  </p:clrMapOvr>
  <p:transition spd="med">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728362" cy="1135639"/>
          </a:xfrm>
        </p:spPr>
        <p:txBody>
          <a:bodyPr>
            <a:normAutofit fontScale="85000" lnSpcReduction="20000"/>
          </a:bodyPr>
          <a:lstStyle/>
          <a:p>
            <a:pPr marL="342900" indent="-287338">
              <a:buFont typeface="+mj-lt"/>
              <a:buAutoNum type="arabicPeriod"/>
            </a:pPr>
            <a:r>
              <a:rPr lang="en-US" dirty="0"/>
              <a:t>Save your script as </a:t>
            </a:r>
            <a:r>
              <a:rPr lang="en-US" b="1" dirty="0"/>
              <a:t>08_json-parse5.py</a:t>
            </a:r>
            <a:r>
              <a:rPr lang="en-US" dirty="0"/>
              <a:t>.</a:t>
            </a:r>
          </a:p>
          <a:p>
            <a:pPr marL="342900" indent="-287338">
              <a:buFont typeface="+mj-lt"/>
              <a:buAutoNum type="arabicPeriod"/>
            </a:pPr>
            <a:r>
              <a:rPr lang="en-US" dirty="0"/>
              <a:t>Add an if statement in the while loop to check for an invalid entry immediately after you print the </a:t>
            </a:r>
            <a:r>
              <a:rPr lang="en-US" b="1" dirty="0" err="1"/>
              <a:t>json_status</a:t>
            </a:r>
            <a:r>
              <a:rPr lang="en-US" dirty="0"/>
              <a: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Check for Invalid User Input</a:t>
            </a:r>
          </a:p>
        </p:txBody>
      </p:sp>
      <p:sp>
        <p:nvSpPr>
          <p:cNvPr id="6" name="Rectangle 5">
            <a:extLst>
              <a:ext uri="{FF2B5EF4-FFF2-40B4-BE49-F238E27FC236}">
                <a16:creationId xmlns:a16="http://schemas.microsoft.com/office/drawing/2014/main" id="{ED7E9142-1A2D-4E7A-8DA6-C98245162EEB}"/>
              </a:ext>
            </a:extLst>
          </p:cNvPr>
          <p:cNvSpPr/>
          <p:nvPr/>
        </p:nvSpPr>
        <p:spPr>
          <a:xfrm>
            <a:off x="893618" y="4010891"/>
            <a:ext cx="2140527" cy="27016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246909" y="4229100"/>
            <a:ext cx="5922817" cy="41563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36419" y="2161310"/>
            <a:ext cx="8259174" cy="2556164"/>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address = input('Address: ')</a:t>
            </a:r>
          </a:p>
          <a:p>
            <a:r>
              <a:rPr lang="en-US" altLang="en-US" sz="1200" dirty="0">
                <a:solidFill>
                  <a:srgbClr val="000000"/>
                </a:solidFill>
                <a:latin typeface="Courier New" panose="02070309020205020404" pitchFamily="49" charset="0"/>
                <a:cs typeface="Courier New" panose="02070309020205020404" pitchFamily="49" charset="0"/>
              </a:rPr>
              <a:t>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main_api</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address':address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smtClean="0">
                <a:solidFill>
                  <a:srgbClr val="000000"/>
                </a:solidFill>
                <a:latin typeface="Courier New" panose="02070309020205020404" pitchFamily="49" charset="0"/>
                <a:cs typeface="Courier New" panose="02070309020205020404" pitchFamily="49" charset="0"/>
              </a:rPr>
              <a:t>'&amp;key=' </a:t>
            </a:r>
            <a:r>
              <a:rPr lang="en-US" altLang="en-US" sz="1200" dirty="0">
                <a:solidFill>
                  <a:srgbClr val="000000"/>
                </a:solidFill>
                <a:latin typeface="Courier New" panose="02070309020205020404" pitchFamily="49" charset="0"/>
                <a:cs typeface="Courier New" panose="02070309020205020404" pitchFamily="49" charset="0"/>
              </a:rPr>
              <a:t>+ key</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requests.get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json</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['status']</a:t>
            </a:r>
          </a:p>
          <a:p>
            <a:r>
              <a:rPr lang="en-US" altLang="en-US" sz="1200" dirty="0">
                <a:solidFill>
                  <a:srgbClr val="000000"/>
                </a:solidFill>
                <a:latin typeface="Courier New" panose="02070309020205020404" pitchFamily="49" charset="0"/>
                <a:cs typeface="Courier New" panose="02070309020205020404" pitchFamily="49" charset="0"/>
              </a:rPr>
              <a:t>    print('API Status: ' +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'OK':</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86276827"/>
      </p:ext>
    </p:extLst>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08_json-parse5.py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User Input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/home/user/08_parse-json5.py ==========</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err="1">
                <a:solidFill>
                  <a:srgbClr val="000000"/>
                </a:solidFill>
                <a:latin typeface="Courier New" panose="02070309020205020404" pitchFamily="49" charset="0"/>
                <a:cs typeface="Courier New" panose="02070309020205020404" pitchFamily="49" charset="0"/>
              </a:rPr>
              <a:t>k;lksdjf</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https://maps.googleapis.com/maps/api/geocode/json?address=k%3Blksdjf&amp;AIzaSyAKvUN7S7Sry_lFD-PejcRYaJd1ivNRizA</a:t>
            </a:r>
          </a:p>
          <a:p>
            <a:r>
              <a:rPr lang="en-US" sz="1100" dirty="0">
                <a:solidFill>
                  <a:srgbClr val="000000"/>
                </a:solidFill>
                <a:latin typeface="Courier New" panose="02070309020205020404" pitchFamily="49" charset="0"/>
                <a:cs typeface="Courier New" panose="02070309020205020404" pitchFamily="49" charset="0"/>
              </a:rPr>
              <a:t>API Status: ZERO_RESULTS</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&lt;</a:t>
            </a:r>
            <a:r>
              <a:rPr lang="en-US" sz="1100" b="1" dirty="0" err="1">
                <a:solidFill>
                  <a:srgbClr val="000000"/>
                </a:solidFill>
                <a:latin typeface="Courier New" panose="02070309020205020404" pitchFamily="49" charset="0"/>
                <a:cs typeface="Courier New" panose="02070309020205020404" pitchFamily="49" charset="0"/>
              </a:rPr>
              <a:t>Ctrl+C</a:t>
            </a:r>
            <a:r>
              <a:rPr lang="en-US" sz="1100" b="1" dirty="0">
                <a:solidFill>
                  <a:srgbClr val="000000"/>
                </a:solidFill>
                <a:latin typeface="Courier New" panose="02070309020205020404" pitchFamily="49" charset="0"/>
                <a:cs typeface="Courier New" panose="02070309020205020404" pitchFamily="49" charset="0"/>
              </a:rPr>
              <a:t>&gt;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534126378"/>
      </p:ext>
    </p:extLst>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728362" cy="1000557"/>
          </a:xfrm>
        </p:spPr>
        <p:txBody>
          <a:bodyPr>
            <a:normAutofit fontScale="77500" lnSpcReduction="20000"/>
          </a:bodyPr>
          <a:lstStyle/>
          <a:p>
            <a:pPr marL="342900" indent="-287338">
              <a:buFont typeface="+mj-lt"/>
              <a:buAutoNum type="arabicPeriod"/>
            </a:pPr>
            <a:r>
              <a:rPr lang="en-US" dirty="0"/>
              <a:t>Save your script as </a:t>
            </a:r>
            <a:r>
              <a:rPr lang="en-US" b="1" dirty="0"/>
              <a:t>08_json-parse6.py</a:t>
            </a:r>
            <a:r>
              <a:rPr lang="en-US" dirty="0"/>
              <a:t>.</a:t>
            </a:r>
          </a:p>
          <a:p>
            <a:pPr marL="342900" indent="-287338">
              <a:buFont typeface="+mj-lt"/>
              <a:buAutoNum type="arabicPeriod"/>
            </a:pPr>
            <a:r>
              <a:rPr lang="en-US" dirty="0"/>
              <a:t>Add an if statement after the address variable to check if the user enters </a:t>
            </a:r>
            <a:r>
              <a:rPr lang="en-US" b="1" dirty="0"/>
              <a:t>q</a:t>
            </a:r>
            <a:r>
              <a:rPr lang="en-US" dirty="0"/>
              <a:t> or </a:t>
            </a:r>
            <a:r>
              <a:rPr lang="en-US" b="1" dirty="0"/>
              <a:t>quit</a:t>
            </a:r>
            <a:r>
              <a:rPr lang="en-US" dirty="0"/>
              <a: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Add Quit Functionality</a:t>
            </a:r>
          </a:p>
        </p:txBody>
      </p:sp>
      <p:sp>
        <p:nvSpPr>
          <p:cNvPr id="6" name="Rectangle 5">
            <a:extLst>
              <a:ext uri="{FF2B5EF4-FFF2-40B4-BE49-F238E27FC236}">
                <a16:creationId xmlns:a16="http://schemas.microsoft.com/office/drawing/2014/main" id="{ED7E9142-1A2D-4E7A-8DA6-C98245162EEB}"/>
              </a:ext>
            </a:extLst>
          </p:cNvPr>
          <p:cNvSpPr/>
          <p:nvPr/>
        </p:nvSpPr>
        <p:spPr>
          <a:xfrm>
            <a:off x="872836" y="2473037"/>
            <a:ext cx="3636819"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246910" y="2691245"/>
            <a:ext cx="592282" cy="1766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36419" y="2078183"/>
            <a:ext cx="8259174" cy="2597726"/>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address = input('Address: ')</a:t>
            </a:r>
          </a:p>
          <a:p>
            <a:r>
              <a:rPr lang="en-US" altLang="en-US" sz="1200" dirty="0">
                <a:solidFill>
                  <a:srgbClr val="000000"/>
                </a:solidFill>
                <a:latin typeface="Courier New" panose="02070309020205020404" pitchFamily="49" charset="0"/>
                <a:cs typeface="Courier New" panose="02070309020205020404" pitchFamily="49" charset="0"/>
              </a:rPr>
              <a:t>    if address == 'quit' or address == 'q':</a:t>
            </a:r>
          </a:p>
          <a:p>
            <a:r>
              <a:rPr lang="en-US" altLang="en-US" sz="1200" dirty="0">
                <a:solidFill>
                  <a:srgbClr val="000000"/>
                </a:solidFill>
                <a:latin typeface="Courier New" panose="02070309020205020404" pitchFamily="49" charset="0"/>
                <a:cs typeface="Courier New" panose="02070309020205020404" pitchFamily="49" charset="0"/>
              </a:rPr>
              <a:t>        break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main_api</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address':address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smtClean="0">
                <a:solidFill>
                  <a:srgbClr val="000000"/>
                </a:solidFill>
                <a:latin typeface="Courier New" panose="02070309020205020404" pitchFamily="49" charset="0"/>
                <a:cs typeface="Courier New" panose="02070309020205020404" pitchFamily="49" charset="0"/>
              </a:rPr>
              <a:t>'&amp;key=' </a:t>
            </a:r>
            <a:r>
              <a:rPr lang="en-US" altLang="en-US" sz="1200" dirty="0">
                <a:solidFill>
                  <a:srgbClr val="000000"/>
                </a:solidFill>
                <a:latin typeface="Courier New" panose="02070309020205020404" pitchFamily="49" charset="0"/>
                <a:cs typeface="Courier New" panose="02070309020205020404" pitchFamily="49" charset="0"/>
              </a:rPr>
              <a:t>+ key</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requests.get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json</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['status']</a:t>
            </a:r>
          </a:p>
          <a:p>
            <a:r>
              <a:rPr lang="en-US" altLang="en-US" sz="1200" dirty="0">
                <a:solidFill>
                  <a:srgbClr val="000000"/>
                </a:solidFill>
                <a:latin typeface="Courier New" panose="02070309020205020404" pitchFamily="49" charset="0"/>
                <a:cs typeface="Courier New" panose="02070309020205020404" pitchFamily="49" charset="0"/>
              </a:rPr>
              <a:t>    print('API Status: ' +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'OK':</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78394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Code</a:t>
            </a:r>
          </a:p>
        </p:txBody>
      </p:sp>
    </p:spTree>
    <p:extLst>
      <p:ext uri="{BB962C8B-B14F-4D97-AF65-F5344CB8AC3E}">
        <p14:creationId xmlns:p14="http://schemas.microsoft.com/office/powerpoint/2010/main" val="3427626380"/>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08_json-parse6.py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Quit Functionality</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/home/user/08_parse-json6.py ==========</a:t>
            </a:r>
          </a:p>
          <a:p>
            <a:r>
              <a:rPr lang="en-US" altLang="en-US" sz="1100" dirty="0">
                <a:solidFill>
                  <a:srgbClr val="000000"/>
                </a:solidFill>
                <a:latin typeface="Courier New" panose="02070309020205020404" pitchFamily="49" charset="0"/>
                <a:cs typeface="Courier New" panose="02070309020205020404" pitchFamily="49" charset="0"/>
              </a:rPr>
              <a:t>Address: </a:t>
            </a:r>
            <a:r>
              <a:rPr lang="en-US" altLang="en-US" sz="1100" b="1" dirty="0">
                <a:solidFill>
                  <a:srgbClr val="000000"/>
                </a:solidFill>
                <a:latin typeface="Courier New" panose="02070309020205020404" pitchFamily="49" charset="0"/>
                <a:cs typeface="Courier New" panose="02070309020205020404" pitchFamily="49" charset="0"/>
              </a:rPr>
              <a:t>quit</a:t>
            </a:r>
            <a:r>
              <a:rPr lang="en-US" altLang="en-US" sz="1100" dirty="0">
                <a:solidFill>
                  <a:srgbClr val="000000"/>
                </a:solidFill>
                <a:latin typeface="Courier New" panose="02070309020205020404" pitchFamily="49" charset="0"/>
                <a:cs typeface="Courier New" panose="02070309020205020404" pitchFamily="49" charset="0"/>
              </a:rPr>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&gt;&gt;&gt; </a:t>
            </a:r>
          </a:p>
          <a:p>
            <a:r>
              <a:rPr lang="en-US" sz="1100" dirty="0">
                <a:solidFill>
                  <a:srgbClr val="000000"/>
                </a:solidFill>
                <a:latin typeface="Courier New" panose="02070309020205020404" pitchFamily="49" charset="0"/>
                <a:cs typeface="Courier New" panose="02070309020205020404" pitchFamily="49" charset="0"/>
              </a:rPr>
              <a:t>========== RESTART: /home/user/08_parse-json6.py ==========</a:t>
            </a:r>
          </a:p>
          <a:p>
            <a:r>
              <a:rPr lang="en-US" altLang="en-US" sz="1100" dirty="0">
                <a:solidFill>
                  <a:srgbClr val="000000"/>
                </a:solidFill>
                <a:latin typeface="Courier New" panose="02070309020205020404" pitchFamily="49" charset="0"/>
                <a:cs typeface="Courier New" panose="02070309020205020404" pitchFamily="49" charset="0"/>
              </a:rPr>
              <a:t>Address: </a:t>
            </a:r>
            <a:r>
              <a:rPr lang="en-US" altLang="en-US" sz="1100" b="1" dirty="0">
                <a:solidFill>
                  <a:srgbClr val="000000"/>
                </a:solidFill>
                <a:latin typeface="Courier New" panose="02070309020205020404" pitchFamily="49" charset="0"/>
                <a:cs typeface="Courier New" panose="02070309020205020404" pitchFamily="49" charset="0"/>
              </a:rPr>
              <a:t>q</a:t>
            </a:r>
            <a:r>
              <a:rPr lang="en-US" altLang="en-US" sz="1100" dirty="0">
                <a:solidFill>
                  <a:srgbClr val="000000"/>
                </a:solidFill>
                <a:latin typeface="Courier New" panose="02070309020205020404" pitchFamily="49" charset="0"/>
                <a:cs typeface="Courier New" panose="02070309020205020404" pitchFamily="49" charset="0"/>
              </a:rPr>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568868868"/>
      </p:ext>
    </p:extLst>
  </p:cSld>
  <p:clrMapOvr>
    <a:masterClrMapping/>
  </p:clrMapOvr>
  <p:transition spd="med">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6A0268-DD54-49ED-B301-B3F700AA864A}"/>
              </a:ext>
            </a:extLst>
          </p:cNvPr>
          <p:cNvSpPr/>
          <p:nvPr/>
        </p:nvSpPr>
        <p:spPr>
          <a:xfrm>
            <a:off x="509155" y="3127663"/>
            <a:ext cx="1787236" cy="73775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1163782"/>
            <a:ext cx="6296891" cy="1142999"/>
          </a:xfrm>
        </p:spPr>
        <p:txBody>
          <a:bodyPr>
            <a:normAutofit fontScale="85000" lnSpcReduction="10000"/>
          </a:bodyPr>
          <a:lstStyle/>
          <a:p>
            <a:pPr marL="57136" indent="0">
              <a:buNone/>
            </a:pPr>
            <a:r>
              <a:rPr lang="en-US" dirty="0"/>
              <a:t>The final application prints the values for the </a:t>
            </a:r>
            <a:r>
              <a:rPr lang="en-US" b="1" dirty="0" err="1"/>
              <a:t>long_name</a:t>
            </a:r>
            <a:r>
              <a:rPr lang="en-US" dirty="0"/>
              <a:t> keys from the dictionaries in the </a:t>
            </a:r>
            <a:r>
              <a:rPr lang="en-US" b="1" dirty="0" err="1"/>
              <a:t>address_components</a:t>
            </a:r>
            <a:r>
              <a:rPr lang="en-US" dirty="0"/>
              <a:t>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Displaying the Long Name Values</a:t>
            </a:r>
          </a:p>
        </p:txBody>
      </p:sp>
      <p:sp>
        <p:nvSpPr>
          <p:cNvPr id="9" name="Rectangle 8">
            <a:extLst>
              <a:ext uri="{FF2B5EF4-FFF2-40B4-BE49-F238E27FC236}">
                <a16:creationId xmlns:a16="http://schemas.microsoft.com/office/drawing/2014/main" id="{6CD38B62-13B2-431D-B967-18CE52536F5B}"/>
              </a:ext>
            </a:extLst>
          </p:cNvPr>
          <p:cNvSpPr/>
          <p:nvPr/>
        </p:nvSpPr>
        <p:spPr>
          <a:xfrm>
            <a:off x="436419" y="2161310"/>
            <a:ext cx="6037117" cy="2556164"/>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Address: </a:t>
            </a:r>
            <a:r>
              <a:rPr lang="en-US" altLang="en-US" sz="1200" b="1" dirty="0">
                <a:solidFill>
                  <a:srgbClr val="000000"/>
                </a:solidFill>
                <a:latin typeface="Courier New" panose="02070309020205020404" pitchFamily="49" charset="0"/>
                <a:cs typeface="Courier New" panose="02070309020205020404" pitchFamily="49" charset="0"/>
              </a:rPr>
              <a:t>San Jose</a:t>
            </a:r>
          </a:p>
          <a:p>
            <a:r>
              <a:rPr lang="en-US" altLang="en-US" sz="1200" dirty="0">
                <a:solidFill>
                  <a:srgbClr val="000000"/>
                </a:solidFill>
                <a:latin typeface="Courier New" panose="02070309020205020404" pitchFamily="49" charset="0"/>
                <a:cs typeface="Courier New" panose="02070309020205020404" pitchFamily="49" charset="0"/>
              </a:rPr>
              <a:t>https://maps.googleapis.com/maps/api/geocode/json?address=San+Jose&amp;key</a:t>
            </a:r>
            <a:r>
              <a:rPr lang="en-US" sz="1200" dirty="0">
                <a:solidFill>
                  <a:srgbClr val="000000"/>
                </a:solidFill>
                <a:latin typeface="Courier New" panose="02070309020205020404" pitchFamily="49" charset="0"/>
                <a:cs typeface="Courier New" panose="02070309020205020404" pitchFamily="49" charset="0"/>
              </a:rPr>
              <a:t>AIzaSyAKvUN7S7Sry_lFD-PejcRYaJd1ivNRizA </a:t>
            </a:r>
          </a:p>
          <a:p>
            <a:r>
              <a:rPr lang="en-US" altLang="en-US" sz="1200" dirty="0">
                <a:solidFill>
                  <a:srgbClr val="000000"/>
                </a:solidFill>
                <a:latin typeface="Courier New" panose="02070309020205020404" pitchFamily="49" charset="0"/>
                <a:cs typeface="Courier New" panose="02070309020205020404" pitchFamily="49" charset="0"/>
              </a:rPr>
              <a:t>API Status: OK</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San Jose</a:t>
            </a:r>
          </a:p>
          <a:p>
            <a:r>
              <a:rPr lang="en-US" altLang="en-US" sz="1200" dirty="0">
                <a:solidFill>
                  <a:srgbClr val="000000"/>
                </a:solidFill>
                <a:latin typeface="Courier New" panose="02070309020205020404" pitchFamily="49" charset="0"/>
                <a:cs typeface="Courier New" panose="02070309020205020404" pitchFamily="49" charset="0"/>
              </a:rPr>
              <a:t>Santa Clara County</a:t>
            </a:r>
          </a:p>
          <a:p>
            <a:r>
              <a:rPr lang="en-US" altLang="en-US" sz="1200" dirty="0">
                <a:solidFill>
                  <a:srgbClr val="000000"/>
                </a:solidFill>
                <a:latin typeface="Courier New" panose="02070309020205020404" pitchFamily="49" charset="0"/>
                <a:cs typeface="Courier New" panose="02070309020205020404" pitchFamily="49" charset="0"/>
              </a:rPr>
              <a:t>California</a:t>
            </a:r>
          </a:p>
          <a:p>
            <a:r>
              <a:rPr lang="en-US" altLang="en-US" sz="1200" dirty="0">
                <a:solidFill>
                  <a:srgbClr val="000000"/>
                </a:solidFill>
                <a:latin typeface="Courier New" panose="02070309020205020404" pitchFamily="49" charset="0"/>
                <a:cs typeface="Courier New" panose="02070309020205020404" pitchFamily="49" charset="0"/>
              </a:rPr>
              <a:t>United States</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San Jose, CA, USA</a:t>
            </a:r>
          </a:p>
          <a:p>
            <a:r>
              <a:rPr lang="en-US" altLang="en-US" sz="1200" dirty="0">
                <a:solidFill>
                  <a:srgbClr val="000000"/>
                </a:solidFill>
                <a:latin typeface="Courier New" panose="02070309020205020404" pitchFamily="49" charset="0"/>
                <a:cs typeface="Courier New" panose="02070309020205020404" pitchFamily="49" charset="0"/>
              </a:rPr>
              <a:t>Address: </a:t>
            </a:r>
            <a:r>
              <a:rPr lang="en-US" altLang="en-US" sz="1200" b="1" dirty="0">
                <a:solidFill>
                  <a:srgbClr val="000000"/>
                </a:solidFill>
                <a:latin typeface="Courier New" panose="02070309020205020404" pitchFamily="49" charset="0"/>
                <a:cs typeface="Courier New" panose="02070309020205020404" pitchFamily="49" charset="0"/>
              </a:rPr>
              <a:t>quit</a:t>
            </a:r>
          </a:p>
          <a:p>
            <a:r>
              <a:rPr lang="en-US" altLang="en-US" sz="1200" dirty="0">
                <a:solidFill>
                  <a:srgbClr val="000000"/>
                </a:solidFill>
                <a:latin typeface="Courier New" panose="02070309020205020404" pitchFamily="49" charset="0"/>
                <a:cs typeface="Courier New" panose="02070309020205020404" pitchFamily="49" charset="0"/>
              </a:rPr>
              <a:t>&gt;&gt;&gt;</a:t>
            </a:r>
          </a:p>
        </p:txBody>
      </p:sp>
      <p:grpSp>
        <p:nvGrpSpPr>
          <p:cNvPr id="6" name="Group 5">
            <a:extLst>
              <a:ext uri="{FF2B5EF4-FFF2-40B4-BE49-F238E27FC236}">
                <a16:creationId xmlns:a16="http://schemas.microsoft.com/office/drawing/2014/main" id="{529EFD4F-DC83-4087-8CEC-10AAAA7AE954}"/>
              </a:ext>
            </a:extLst>
          </p:cNvPr>
          <p:cNvGrpSpPr/>
          <p:nvPr/>
        </p:nvGrpSpPr>
        <p:grpSpPr>
          <a:xfrm>
            <a:off x="6657121" y="997527"/>
            <a:ext cx="2091036" cy="3699164"/>
            <a:chOff x="6657121" y="997527"/>
            <a:chExt cx="2091036" cy="3699164"/>
          </a:xfrm>
        </p:grpSpPr>
        <p:pic>
          <p:nvPicPr>
            <p:cNvPr id="4" name="Picture 3">
              <a:extLst>
                <a:ext uri="{FF2B5EF4-FFF2-40B4-BE49-F238E27FC236}">
                  <a16:creationId xmlns:a16="http://schemas.microsoft.com/office/drawing/2014/main" id="{D6E43D46-1D1D-432A-9450-BA4F0D98D63B}"/>
                </a:ext>
              </a:extLst>
            </p:cNvPr>
            <p:cNvPicPr>
              <a:picLocks noChangeAspect="1"/>
            </p:cNvPicPr>
            <p:nvPr/>
          </p:nvPicPr>
          <p:blipFill>
            <a:blip r:embed="rId3"/>
            <a:stretch>
              <a:fillRect/>
            </a:stretch>
          </p:blipFill>
          <p:spPr>
            <a:xfrm>
              <a:off x="6657121" y="997527"/>
              <a:ext cx="2091036" cy="3699164"/>
            </a:xfrm>
            <a:prstGeom prst="rect">
              <a:avLst/>
            </a:prstGeom>
          </p:spPr>
        </p:pic>
        <p:sp>
          <p:nvSpPr>
            <p:cNvPr id="11" name="Rectangle 10">
              <a:extLst>
                <a:ext uri="{FF2B5EF4-FFF2-40B4-BE49-F238E27FC236}">
                  <a16:creationId xmlns:a16="http://schemas.microsoft.com/office/drawing/2014/main" id="{5C34EEB9-2F01-4571-8BE0-99134E001F30}"/>
                </a:ext>
              </a:extLst>
            </p:cNvPr>
            <p:cNvSpPr/>
            <p:nvPr/>
          </p:nvSpPr>
          <p:spPr>
            <a:xfrm>
              <a:off x="7321595" y="2199676"/>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7D0F20-F7A0-49E4-8CB2-20F34B248237}"/>
                </a:ext>
              </a:extLst>
            </p:cNvPr>
            <p:cNvSpPr/>
            <p:nvPr/>
          </p:nvSpPr>
          <p:spPr>
            <a:xfrm>
              <a:off x="7321595" y="1585813"/>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88AB8B8-B0A8-47DF-B31B-32EFBCB495D5}"/>
                </a:ext>
              </a:extLst>
            </p:cNvPr>
            <p:cNvSpPr/>
            <p:nvPr/>
          </p:nvSpPr>
          <p:spPr>
            <a:xfrm>
              <a:off x="7321595" y="2819933"/>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0688035-1139-45C2-B75E-78FF3B2A52F6}"/>
                </a:ext>
              </a:extLst>
            </p:cNvPr>
            <p:cNvSpPr/>
            <p:nvPr/>
          </p:nvSpPr>
          <p:spPr>
            <a:xfrm>
              <a:off x="7321595" y="3446585"/>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2302795"/>
      </p:ext>
    </p:extLst>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8CA572-2410-48C4-A5BF-36261AED13E3}"/>
              </a:ext>
            </a:extLst>
          </p:cNvPr>
          <p:cNvSpPr/>
          <p:nvPr/>
        </p:nvSpPr>
        <p:spPr>
          <a:xfrm>
            <a:off x="1672138" y="3982116"/>
            <a:ext cx="2196477"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411AB4-362A-449E-A479-852DB24B83C1}"/>
              </a:ext>
            </a:extLst>
          </p:cNvPr>
          <p:cNvSpPr/>
          <p:nvPr/>
        </p:nvSpPr>
        <p:spPr>
          <a:xfrm>
            <a:off x="4392957" y="3266740"/>
            <a:ext cx="377269" cy="16066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3"/>
            <a:ext cx="8436618" cy="1920552"/>
          </a:xfrm>
        </p:spPr>
        <p:txBody>
          <a:bodyPr>
            <a:normAutofit fontScale="70000" lnSpcReduction="20000"/>
          </a:bodyPr>
          <a:lstStyle/>
          <a:p>
            <a:pPr marL="287338" indent="-231775">
              <a:buFont typeface="+mj-lt"/>
              <a:buAutoNum type="arabicPeriod"/>
            </a:pPr>
            <a:r>
              <a:rPr lang="en-US" dirty="0"/>
              <a:t>Save your script as </a:t>
            </a:r>
            <a:r>
              <a:rPr lang="en-US" b="1" dirty="0"/>
              <a:t>08_json-parse7.py</a:t>
            </a:r>
            <a:r>
              <a:rPr lang="en-US" dirty="0"/>
              <a:t>.</a:t>
            </a:r>
          </a:p>
          <a:p>
            <a:pPr marL="287338" indent="-231775">
              <a:buFont typeface="+mj-lt"/>
              <a:buAutoNum type="arabicPeriod"/>
            </a:pPr>
            <a:r>
              <a:rPr lang="en-US" dirty="0"/>
              <a:t>Add a for loop within the if statement that checks for the JSON status. </a:t>
            </a:r>
          </a:p>
          <a:p>
            <a:pPr marL="287338" indent="-231775">
              <a:buFont typeface="+mj-lt"/>
              <a:buAutoNum type="arabicPeriod"/>
            </a:pPr>
            <a:r>
              <a:rPr lang="en-US" dirty="0"/>
              <a:t>Add a print statement to print each </a:t>
            </a:r>
            <a:r>
              <a:rPr lang="en-US" b="1" dirty="0" err="1"/>
              <a:t>long_name</a:t>
            </a:r>
            <a:r>
              <a:rPr lang="en-US" b="1" dirty="0"/>
              <a:t> </a:t>
            </a:r>
            <a:r>
              <a:rPr lang="en-US" dirty="0"/>
              <a:t>value found</a:t>
            </a:r>
          </a:p>
          <a:p>
            <a:pPr marL="287338" indent="-231775">
              <a:buFont typeface="+mj-lt"/>
              <a:buAutoNum type="arabicPeriod"/>
            </a:pPr>
            <a:r>
              <a:rPr lang="en-US" dirty="0"/>
              <a:t>Use the </a:t>
            </a:r>
            <a:r>
              <a:rPr lang="en-US" b="1" dirty="0"/>
              <a:t>\n</a:t>
            </a:r>
            <a:r>
              <a:rPr lang="en-US" dirty="0"/>
              <a:t> special character to add blank lines to print statements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fontScale="90000"/>
          </a:bodyPr>
          <a:lstStyle/>
          <a:p>
            <a:r>
              <a:rPr lang="en-US" dirty="0"/>
              <a:t>Iterate Through the </a:t>
            </a:r>
            <a:r>
              <a:rPr lang="en-US" b="1" dirty="0" err="1"/>
              <a:t>address_component</a:t>
            </a:r>
            <a:r>
              <a:rPr lang="en-US" b="1" dirty="0"/>
              <a:t> </a:t>
            </a:r>
            <a:r>
              <a:rPr lang="en-US" dirty="0"/>
              <a:t>List</a:t>
            </a:r>
          </a:p>
        </p:txBody>
      </p:sp>
      <p:sp>
        <p:nvSpPr>
          <p:cNvPr id="6" name="Rectangle 5">
            <a:extLst>
              <a:ext uri="{FF2B5EF4-FFF2-40B4-BE49-F238E27FC236}">
                <a16:creationId xmlns:a16="http://schemas.microsoft.com/office/drawing/2014/main" id="{ED7E9142-1A2D-4E7A-8DA6-C98245162EEB}"/>
              </a:ext>
            </a:extLst>
          </p:cNvPr>
          <p:cNvSpPr/>
          <p:nvPr/>
        </p:nvSpPr>
        <p:spPr>
          <a:xfrm>
            <a:off x="1333234" y="3790283"/>
            <a:ext cx="5253004"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892745" y="4539227"/>
            <a:ext cx="377269" cy="16066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98764" y="3024554"/>
            <a:ext cx="8196829" cy="1700911"/>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['status']</a:t>
            </a:r>
          </a:p>
          <a:p>
            <a:r>
              <a:rPr lang="en-US" altLang="en-US" sz="1200" dirty="0">
                <a:solidFill>
                  <a:srgbClr val="000000"/>
                </a:solidFill>
                <a:latin typeface="Courier New" panose="02070309020205020404" pitchFamily="49" charset="0"/>
                <a:cs typeface="Courier New" panose="02070309020205020404" pitchFamily="49" charset="0"/>
              </a:rPr>
              <a:t>    print('API Status: ' +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'\n')</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'OK':</a:t>
            </a:r>
          </a:p>
          <a:p>
            <a:r>
              <a:rPr lang="en-US" altLang="en-US" sz="1200" dirty="0">
                <a:solidFill>
                  <a:srgbClr val="000000"/>
                </a:solidFill>
                <a:latin typeface="Courier New" panose="02070309020205020404" pitchFamily="49" charset="0"/>
                <a:cs typeface="Courier New" panose="02070309020205020404" pitchFamily="49" charset="0"/>
              </a:rPr>
              <a:t>        for each in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address_components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print(each['</a:t>
            </a:r>
            <a:r>
              <a:rPr lang="en-US" altLang="en-US" sz="1200" dirty="0" err="1">
                <a:solidFill>
                  <a:srgbClr val="000000"/>
                </a:solidFill>
                <a:latin typeface="Courier New" panose="02070309020205020404" pitchFamily="49" charset="0"/>
                <a:cs typeface="Courier New" panose="02070309020205020404" pitchFamily="49" charset="0"/>
              </a:rPr>
              <a:t>long_name</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print('\n'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8211781"/>
      </p:ext>
    </p:extLst>
  </p:cSld>
  <p:clrMapOvr>
    <a:masterClrMapping/>
  </p:clrMapOvr>
  <p:transition spd="med">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77500" lnSpcReduction="20000"/>
          </a:bodyPr>
          <a:lstStyle/>
          <a:p>
            <a:pPr marL="287338" indent="-231775">
              <a:buFont typeface="+mj-lt"/>
              <a:buAutoNum type="arabicPeriod"/>
            </a:pPr>
            <a:r>
              <a:rPr lang="en-US" dirty="0"/>
              <a:t>Run your </a:t>
            </a:r>
            <a:r>
              <a:rPr lang="en-US" b="1" dirty="0"/>
              <a:t>08_json-parse7.py</a:t>
            </a:r>
            <a:r>
              <a:rPr lang="en-US" dirty="0"/>
              <a:t> script and verify it works. </a:t>
            </a:r>
          </a:p>
          <a:p>
            <a:pPr marL="287338" indent="-231775">
              <a:buFont typeface="+mj-lt"/>
              <a:buAutoNum type="arabicPeriod"/>
            </a:pPr>
            <a:r>
              <a:rPr lang="en-US" dirty="0"/>
              <a:t>Troubleshoot your code, if necessary. </a:t>
            </a:r>
          </a:p>
          <a:p>
            <a:pPr marL="287338" indent="-231775">
              <a:buFont typeface="+mj-lt"/>
              <a:buAutoNum type="arabicPeriod"/>
            </a:pPr>
            <a:r>
              <a:rPr lang="en-US" dirty="0"/>
              <a:t>Test all the features in the application. </a:t>
            </a:r>
          </a:p>
          <a:p>
            <a:pPr marL="287338" indent="-231775">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Autofit/>
          </a:bodyPr>
          <a:lstStyle/>
          <a:p>
            <a:r>
              <a:rPr lang="en-US" sz="2800" dirty="0"/>
              <a:t>Activity - Test Iteration and Program Functionality</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895217"/>
            <a:ext cx="5204247" cy="3863819"/>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/home/user/08_parse-json7.py ==========</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san </a:t>
            </a:r>
            <a:r>
              <a:rPr lang="en-US" sz="1100" b="1" dirty="0" err="1">
                <a:solidFill>
                  <a:srgbClr val="000000"/>
                </a:solidFill>
                <a:latin typeface="Courier New" panose="02070309020205020404" pitchFamily="49" charset="0"/>
                <a:cs typeface="Courier New" panose="02070309020205020404" pitchFamily="49" charset="0"/>
              </a:rPr>
              <a:t>jose</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https://maps.googleapis.com/maps/api/geocode/json?address=san+jose&amp;keyAIzaSyAKvUN7S7Sry_lFD-PejcRYaJd1ivNRizA </a:t>
            </a:r>
          </a:p>
          <a:p>
            <a:r>
              <a:rPr lang="en-US" sz="1100" dirty="0">
                <a:solidFill>
                  <a:srgbClr val="000000"/>
                </a:solidFill>
                <a:latin typeface="Courier New" panose="02070309020205020404" pitchFamily="49" charset="0"/>
                <a:cs typeface="Courier New" panose="02070309020205020404" pitchFamily="49" charset="0"/>
              </a:rPr>
              <a:t>API Status: OK</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San Jose</a:t>
            </a:r>
          </a:p>
          <a:p>
            <a:r>
              <a:rPr lang="en-US" sz="1100" dirty="0">
                <a:solidFill>
                  <a:srgbClr val="000000"/>
                </a:solidFill>
                <a:latin typeface="Courier New" panose="02070309020205020404" pitchFamily="49" charset="0"/>
                <a:cs typeface="Courier New" panose="02070309020205020404" pitchFamily="49" charset="0"/>
              </a:rPr>
              <a:t>Santa Clara County</a:t>
            </a:r>
          </a:p>
          <a:p>
            <a:r>
              <a:rPr lang="en-US" sz="1100" dirty="0">
                <a:solidFill>
                  <a:srgbClr val="000000"/>
                </a:solidFill>
                <a:latin typeface="Courier New" panose="02070309020205020404" pitchFamily="49" charset="0"/>
                <a:cs typeface="Courier New" panose="02070309020205020404" pitchFamily="49" charset="0"/>
              </a:rPr>
              <a:t>California</a:t>
            </a:r>
          </a:p>
          <a:p>
            <a:r>
              <a:rPr lang="en-US" sz="1100" dirty="0">
                <a:solidFill>
                  <a:srgbClr val="000000"/>
                </a:solidFill>
                <a:latin typeface="Courier New" panose="02070309020205020404" pitchFamily="49" charset="0"/>
                <a:cs typeface="Courier New" panose="02070309020205020404" pitchFamily="49" charset="0"/>
              </a:rPr>
              <a:t>United States</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San Jose, CA, USA</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err="1">
                <a:solidFill>
                  <a:srgbClr val="000000"/>
                </a:solidFill>
                <a:latin typeface="Courier New" panose="02070309020205020404" pitchFamily="49" charset="0"/>
                <a:cs typeface="Courier New" panose="02070309020205020404" pitchFamily="49" charset="0"/>
              </a:rPr>
              <a:t>klsdfj</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https://maps.googleapis.com/maps/api/geocode/json?address=klsdfj&amp;keyAIzaSyAKvUN7S7Sry_lFD-PejcRYaJd1ivNRizA </a:t>
            </a:r>
          </a:p>
          <a:p>
            <a:r>
              <a:rPr lang="en-US" sz="1100" dirty="0">
                <a:solidFill>
                  <a:srgbClr val="000000"/>
                </a:solidFill>
                <a:latin typeface="Courier New" panose="02070309020205020404" pitchFamily="49" charset="0"/>
                <a:cs typeface="Courier New" panose="02070309020205020404" pitchFamily="49" charset="0"/>
              </a:rPr>
              <a:t>API Status: ZERO_RESULTS</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quit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445685204"/>
      </p:ext>
    </p:extLst>
  </p:cSld>
  <p:clrMapOvr>
    <a:masterClrMapping/>
  </p:clrMapOvr>
  <p:transition spd="med">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28277"/>
      </p:ext>
    </p:extLst>
  </p:cSld>
  <p:clrMapOvr>
    <a:masterClrMapping/>
  </p:clrMapOvr>
  <p:transition spd="slow">
    <p:wipe/>
  </p:transition>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26676</TotalTime>
  <Words>5393</Words>
  <Application>Microsoft Office PowerPoint</Application>
  <PresentationFormat>On-screen Show (16:9)</PresentationFormat>
  <Paragraphs>860</Paragraphs>
  <Slides>94</Slides>
  <Notes>48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MS PGothic</vt:lpstr>
      <vt:lpstr>MS PGothic</vt:lpstr>
      <vt:lpstr>Arial</vt:lpstr>
      <vt:lpstr>Calibri</vt:lpstr>
      <vt:lpstr>CiscoSans</vt:lpstr>
      <vt:lpstr>CiscoSans ExtraLight</vt:lpstr>
      <vt:lpstr>CiscoSans Thin</vt:lpstr>
      <vt:lpstr>Courier New</vt:lpstr>
      <vt:lpstr>LatoWeb</vt:lpstr>
      <vt:lpstr>Default Theme</vt:lpstr>
      <vt:lpstr>Cisco Networking Academy</vt:lpstr>
      <vt:lpstr>Network Programmability with Cisco APIC-EM</vt:lpstr>
      <vt:lpstr>Introduction</vt:lpstr>
      <vt:lpstr>Welcome</vt:lpstr>
      <vt:lpstr>Introduction to Python and Programming Basics</vt:lpstr>
      <vt:lpstr>Verify Your PC is Ready</vt:lpstr>
      <vt:lpstr>Workshop Begins </vt:lpstr>
      <vt:lpstr>Code and Communities of Practice</vt:lpstr>
      <vt:lpstr>Code</vt:lpstr>
      <vt:lpstr>Power of Code</vt:lpstr>
      <vt:lpstr>PowerPoint Presentation</vt:lpstr>
      <vt:lpstr>Communities of Practice</vt:lpstr>
      <vt:lpstr>Communities of Practice (CoPs)</vt:lpstr>
      <vt:lpstr>CoPs for Programmers - GitHub</vt:lpstr>
      <vt:lpstr>CoPs for Programmers - Stack Overflow</vt:lpstr>
      <vt:lpstr>CoPs for Programmers - Cisco DevNet</vt:lpstr>
      <vt:lpstr>Python Basics</vt:lpstr>
      <vt:lpstr>Python Interpreter</vt:lpstr>
      <vt:lpstr>Start Python</vt:lpstr>
      <vt:lpstr>Use Interactive Interpreter as a Calculator</vt:lpstr>
      <vt:lpstr>Use Interpreter to print Hello World</vt:lpstr>
      <vt:lpstr>Quit the Interpreter and Start IDLE</vt:lpstr>
      <vt:lpstr>IDLE Benefits</vt:lpstr>
      <vt:lpstr>Activity - Write, Save, and Run Your First Program</vt:lpstr>
      <vt:lpstr>First Program and Output</vt:lpstr>
      <vt:lpstr>Data Types, Variables, and Conversions</vt:lpstr>
      <vt:lpstr>Basic Data Types</vt:lpstr>
      <vt:lpstr>Boolean Comparison Operators</vt:lpstr>
      <vt:lpstr>Creating and Using a Variable</vt:lpstr>
      <vt:lpstr>Concatenate Multiple String Variables</vt:lpstr>
      <vt:lpstr>Converting Data Types</vt:lpstr>
      <vt:lpstr>Converting Data Types</vt:lpstr>
      <vt:lpstr>Converting Data Types</vt:lpstr>
      <vt:lpstr>Converting Data Types</vt:lpstr>
      <vt:lpstr>Lists and Dictionaries</vt:lpstr>
      <vt:lpstr>Lists</vt:lpstr>
      <vt:lpstr>Lists</vt:lpstr>
      <vt:lpstr>Dictionaries</vt:lpstr>
      <vt:lpstr>Dictionaries</vt:lpstr>
      <vt:lpstr>Activity - Troubleshoot List and Dictionary Code</vt:lpstr>
      <vt:lpstr>User Input</vt:lpstr>
      <vt:lpstr>The Input Function</vt:lpstr>
      <vt:lpstr>Activity - Create a Script to Collect Personal Information</vt:lpstr>
      <vt:lpstr>If Functions and Loops</vt:lpstr>
      <vt:lpstr>If/Else Function</vt:lpstr>
      <vt:lpstr>If/Elif/Else Function</vt:lpstr>
      <vt:lpstr>For Loop</vt:lpstr>
      <vt:lpstr>For Loop with Embedded If</vt:lpstr>
      <vt:lpstr>Use a For Loop to Create a New List</vt:lpstr>
      <vt:lpstr>Create a While Loop</vt:lpstr>
      <vt:lpstr>Modify the While Loop to Use Break</vt:lpstr>
      <vt:lpstr>Use a While Loop to Check for User Quit</vt:lpstr>
      <vt:lpstr>File Access</vt:lpstr>
      <vt:lpstr>Read an External File and Print the Contents</vt:lpstr>
      <vt:lpstr>Remove Blank Lines from the Output</vt:lpstr>
      <vt:lpstr>Copy File Content Into a List Variable</vt:lpstr>
      <vt:lpstr>Activity – Modify the Script to Add an Item to the File</vt:lpstr>
      <vt:lpstr>APIs and Parsing JSON</vt:lpstr>
      <vt:lpstr>APIs and RESTful APIs</vt:lpstr>
      <vt:lpstr>Application Programming Interface (API)</vt:lpstr>
      <vt:lpstr>API Example</vt:lpstr>
      <vt:lpstr>Web Services Interface using HTTP</vt:lpstr>
      <vt:lpstr>RESTful API using HTTP</vt:lpstr>
      <vt:lpstr>RESTful API using HTTP</vt:lpstr>
      <vt:lpstr>Anatomy of a RESTful Request</vt:lpstr>
      <vt:lpstr>API Documentation</vt:lpstr>
      <vt:lpstr>API Documentation</vt:lpstr>
      <vt:lpstr>JSON and XML</vt:lpstr>
      <vt:lpstr>JSON Response Data</vt:lpstr>
      <vt:lpstr>JSON Response Data</vt:lpstr>
      <vt:lpstr>XML Response Data</vt:lpstr>
      <vt:lpstr>Parsing JSON with Python</vt:lpstr>
      <vt:lpstr>Demonstration - Google API Application</vt:lpstr>
      <vt:lpstr>Google API Application Objectives</vt:lpstr>
      <vt:lpstr>Authenticating a RESTful Request</vt:lpstr>
      <vt:lpstr>Activity - Get Your Google API Key</vt:lpstr>
      <vt:lpstr>Importing Modules</vt:lpstr>
      <vt:lpstr>Create Variables for API Request</vt:lpstr>
      <vt:lpstr>Create the JSON Request</vt:lpstr>
      <vt:lpstr>Activity - Test the URL Request</vt:lpstr>
      <vt:lpstr>Print the URL and Check the Status of the JSON Request</vt:lpstr>
      <vt:lpstr>Activity - Test Status and URL Print Commands</vt:lpstr>
      <vt:lpstr>Extract the Formatted Address Value</vt:lpstr>
      <vt:lpstr>Activity - Test Formatted Address</vt:lpstr>
      <vt:lpstr>Add User Input for Address</vt:lpstr>
      <vt:lpstr>Activity - Test User Input</vt:lpstr>
      <vt:lpstr>Check for Invalid User Input</vt:lpstr>
      <vt:lpstr>Activity - Test User Input</vt:lpstr>
      <vt:lpstr>Add Quit Functionality</vt:lpstr>
      <vt:lpstr>Activity - Test Quit Functionality</vt:lpstr>
      <vt:lpstr>Displaying the Long Name Values</vt:lpstr>
      <vt:lpstr>Iterate Through the address_component List</vt:lpstr>
      <vt:lpstr>Activity - Test Iteration and Program Functionality</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Jozef Janitor</cp:lastModifiedBy>
  <cp:revision>202</cp:revision>
  <dcterms:created xsi:type="dcterms:W3CDTF">2016-08-22T22:27:36Z</dcterms:created>
  <dcterms:modified xsi:type="dcterms:W3CDTF">2018-01-18T03:46:27Z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