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4"/>
  </p:sldMasterIdLst>
  <p:sldIdLst>
    <p:sldId id="30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2E242-3B6D-4257-9787-5F156E95B70A}">
          <p14:sldIdLst>
            <p14:sldId id="305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Untitled Section" id="{52F236C0-366F-4777-B41B-63081F4EF666}">
          <p14:sldIdLst>
            <p14:sldId id="321"/>
            <p14:sldId id="322"/>
            <p14:sldId id="323"/>
            <p14:sldId id="324"/>
            <p14:sldId id="325"/>
            <p14:sldId id="326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-1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C67C9-B5CC-44AF-8B8A-AFC5FECB377F}" type="doc">
      <dgm:prSet loTypeId="urn:microsoft.com/office/officeart/2005/8/layout/radial6" loCatId="cycle" qsTypeId="urn:microsoft.com/office/officeart/2009/2/quickstyle/3d8" qsCatId="3D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1F994539-61DC-4CC0-B622-46A9E64CC699}">
      <dgm:prSet phldrT="[Text]"/>
      <dgm:spPr/>
      <dgm:t>
        <a:bodyPr/>
        <a:lstStyle/>
        <a:p>
          <a:r>
            <a:rPr lang="en-IN" dirty="0">
              <a:latin typeface="Arial Black" panose="020B0A04020102020204" pitchFamily="34" charset="0"/>
            </a:rPr>
            <a:t>Revenue </a:t>
          </a:r>
        </a:p>
      </dgm:t>
    </dgm:pt>
    <dgm:pt modelId="{0C6A24B6-1E5A-45B9-9D1D-35A2F3923B7F}" type="parTrans" cxnId="{9E099487-47F4-489D-AA8A-101167948294}">
      <dgm:prSet/>
      <dgm:spPr/>
      <dgm:t>
        <a:bodyPr/>
        <a:lstStyle/>
        <a:p>
          <a:endParaRPr lang="en-IN"/>
        </a:p>
      </dgm:t>
    </dgm:pt>
    <dgm:pt modelId="{78B53A40-3485-44D4-BCB0-2636A250928D}" type="sibTrans" cxnId="{9E099487-47F4-489D-AA8A-101167948294}">
      <dgm:prSet/>
      <dgm:spPr/>
      <dgm:t>
        <a:bodyPr/>
        <a:lstStyle/>
        <a:p>
          <a:endParaRPr lang="en-IN"/>
        </a:p>
      </dgm:t>
    </dgm:pt>
    <dgm:pt modelId="{BA04F977-950A-4DFC-ABA0-9AD43E73F825}">
      <dgm:prSet phldrT="[Text]" custT="1"/>
      <dgm:spPr/>
      <dgm:t>
        <a:bodyPr/>
        <a:lstStyle/>
        <a:p>
          <a:r>
            <a:rPr lang="en-IN" sz="1000" dirty="0">
              <a:latin typeface="Arial Black" panose="020B0A04020102020204" pitchFamily="34" charset="0"/>
            </a:rPr>
            <a:t>Views</a:t>
          </a:r>
        </a:p>
      </dgm:t>
    </dgm:pt>
    <dgm:pt modelId="{9E3ED316-DFE9-491F-953F-EF537A72362E}" type="parTrans" cxnId="{1E1DCC88-6E97-469E-8183-F8031D4E5BE5}">
      <dgm:prSet/>
      <dgm:spPr/>
      <dgm:t>
        <a:bodyPr/>
        <a:lstStyle/>
        <a:p>
          <a:endParaRPr lang="en-IN"/>
        </a:p>
      </dgm:t>
    </dgm:pt>
    <dgm:pt modelId="{30568953-8058-4EB8-88AD-3E9E6C9864F3}" type="sibTrans" cxnId="{1E1DCC88-6E97-469E-8183-F8031D4E5BE5}">
      <dgm:prSet/>
      <dgm:spPr/>
      <dgm:t>
        <a:bodyPr/>
        <a:lstStyle/>
        <a:p>
          <a:endParaRPr lang="en-IN"/>
        </a:p>
      </dgm:t>
    </dgm:pt>
    <dgm:pt modelId="{8E8F337A-C8E3-4054-B4F9-8CA8DE587E57}">
      <dgm:prSet phldrT="[Text]" custT="1"/>
      <dgm:spPr/>
      <dgm:t>
        <a:bodyPr/>
        <a:lstStyle/>
        <a:p>
          <a:r>
            <a:rPr lang="en-IN" sz="900" dirty="0">
              <a:latin typeface="Arial Black" panose="020B0A04020102020204" pitchFamily="34" charset="0"/>
            </a:rPr>
            <a:t>Subscribers</a:t>
          </a:r>
        </a:p>
      </dgm:t>
    </dgm:pt>
    <dgm:pt modelId="{31A7C27C-93E9-484A-83A4-58937ECBA581}" type="parTrans" cxnId="{D18340CD-AF63-4B99-9E20-661E8621CA05}">
      <dgm:prSet/>
      <dgm:spPr/>
      <dgm:t>
        <a:bodyPr/>
        <a:lstStyle/>
        <a:p>
          <a:endParaRPr lang="en-IN"/>
        </a:p>
      </dgm:t>
    </dgm:pt>
    <dgm:pt modelId="{F2590A68-B176-48B1-AD62-5BEFB971947B}" type="sibTrans" cxnId="{D18340CD-AF63-4B99-9E20-661E8621CA05}">
      <dgm:prSet/>
      <dgm:spPr/>
      <dgm:t>
        <a:bodyPr/>
        <a:lstStyle/>
        <a:p>
          <a:endParaRPr lang="en-IN"/>
        </a:p>
      </dgm:t>
    </dgm:pt>
    <dgm:pt modelId="{524C9862-8692-43FE-AAB4-D69F5A9BCA44}">
      <dgm:prSet phldrT="[Text]" custT="1"/>
      <dgm:spPr/>
      <dgm:t>
        <a:bodyPr/>
        <a:lstStyle/>
        <a:p>
          <a:r>
            <a:rPr lang="en-IN" sz="1000" dirty="0">
              <a:latin typeface="Arial Black" panose="020B0A04020102020204" pitchFamily="34" charset="0"/>
            </a:rPr>
            <a:t>Category</a:t>
          </a:r>
        </a:p>
      </dgm:t>
    </dgm:pt>
    <dgm:pt modelId="{B6615A96-F065-4D1C-A673-EDC28105B79D}" type="parTrans" cxnId="{F2C0C635-1A18-446E-A4A4-0DCDDA5BF89A}">
      <dgm:prSet/>
      <dgm:spPr/>
      <dgm:t>
        <a:bodyPr/>
        <a:lstStyle/>
        <a:p>
          <a:endParaRPr lang="en-IN"/>
        </a:p>
      </dgm:t>
    </dgm:pt>
    <dgm:pt modelId="{1010275A-2D39-4159-8EFA-DDCD0BE08E85}" type="sibTrans" cxnId="{F2C0C635-1A18-446E-A4A4-0DCDDA5BF89A}">
      <dgm:prSet/>
      <dgm:spPr/>
      <dgm:t>
        <a:bodyPr/>
        <a:lstStyle/>
        <a:p>
          <a:endParaRPr lang="en-IN"/>
        </a:p>
      </dgm:t>
    </dgm:pt>
    <dgm:pt modelId="{3D98D592-BD2B-4019-BE15-C6EBA3C09B20}">
      <dgm:prSet phldrT="[Text]" custT="1"/>
      <dgm:spPr/>
      <dgm:t>
        <a:bodyPr/>
        <a:lstStyle/>
        <a:p>
          <a:r>
            <a:rPr lang="en-IN" sz="1000" dirty="0">
              <a:latin typeface="Arial Black" panose="020B0A04020102020204" pitchFamily="34" charset="0"/>
            </a:rPr>
            <a:t> Videos</a:t>
          </a:r>
        </a:p>
      </dgm:t>
    </dgm:pt>
    <dgm:pt modelId="{5C4B6D65-CA7E-40D4-97B8-50549679C9A0}" type="parTrans" cxnId="{EFCE9825-B731-42F5-9617-2553BAA5764E}">
      <dgm:prSet/>
      <dgm:spPr/>
      <dgm:t>
        <a:bodyPr/>
        <a:lstStyle/>
        <a:p>
          <a:endParaRPr lang="en-IN"/>
        </a:p>
      </dgm:t>
    </dgm:pt>
    <dgm:pt modelId="{86DA05A0-CD22-40C0-BC21-93319A4E789A}" type="sibTrans" cxnId="{EFCE9825-B731-42F5-9617-2553BAA5764E}">
      <dgm:prSet/>
      <dgm:spPr/>
      <dgm:t>
        <a:bodyPr/>
        <a:lstStyle/>
        <a:p>
          <a:endParaRPr lang="en-IN"/>
        </a:p>
      </dgm:t>
    </dgm:pt>
    <dgm:pt modelId="{A9A2364C-D694-4A9A-B61D-21D570F4099A}" type="pres">
      <dgm:prSet presAssocID="{8A9C67C9-B5CC-44AF-8B8A-AFC5FECB377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F4C09FB-09CA-4E0A-8A46-CB9F2B1B3D0D}" type="pres">
      <dgm:prSet presAssocID="{1F994539-61DC-4CC0-B622-46A9E64CC699}" presName="centerShape" presStyleLbl="node0" presStyleIdx="0" presStyleCnt="1"/>
      <dgm:spPr/>
    </dgm:pt>
    <dgm:pt modelId="{279574DF-5DDB-4CA4-B21D-89EF1330A22A}" type="pres">
      <dgm:prSet presAssocID="{BA04F977-950A-4DFC-ABA0-9AD43E73F825}" presName="node" presStyleLbl="node1" presStyleIdx="0" presStyleCnt="4">
        <dgm:presLayoutVars>
          <dgm:bulletEnabled val="1"/>
        </dgm:presLayoutVars>
      </dgm:prSet>
      <dgm:spPr/>
    </dgm:pt>
    <dgm:pt modelId="{752187DD-DA8E-44F7-8929-A99829155F5F}" type="pres">
      <dgm:prSet presAssocID="{BA04F977-950A-4DFC-ABA0-9AD43E73F825}" presName="dummy" presStyleCnt="0"/>
      <dgm:spPr/>
    </dgm:pt>
    <dgm:pt modelId="{FA958DA8-07E8-42DC-B983-9598C159EA11}" type="pres">
      <dgm:prSet presAssocID="{30568953-8058-4EB8-88AD-3E9E6C9864F3}" presName="sibTrans" presStyleLbl="sibTrans2D1" presStyleIdx="0" presStyleCnt="4"/>
      <dgm:spPr/>
    </dgm:pt>
    <dgm:pt modelId="{214D808A-0ACD-4C20-AE1B-2BCC58F8A379}" type="pres">
      <dgm:prSet presAssocID="{8E8F337A-C8E3-4054-B4F9-8CA8DE587E57}" presName="node" presStyleLbl="node1" presStyleIdx="1" presStyleCnt="4" custScaleX="140700">
        <dgm:presLayoutVars>
          <dgm:bulletEnabled val="1"/>
        </dgm:presLayoutVars>
      </dgm:prSet>
      <dgm:spPr/>
    </dgm:pt>
    <dgm:pt modelId="{642B62E1-0B05-432C-9776-C6ADB85953AC}" type="pres">
      <dgm:prSet presAssocID="{8E8F337A-C8E3-4054-B4F9-8CA8DE587E57}" presName="dummy" presStyleCnt="0"/>
      <dgm:spPr/>
    </dgm:pt>
    <dgm:pt modelId="{A9D507AD-EB8A-4BCB-8127-FB69BBD86DDB}" type="pres">
      <dgm:prSet presAssocID="{F2590A68-B176-48B1-AD62-5BEFB971947B}" presName="sibTrans" presStyleLbl="sibTrans2D1" presStyleIdx="1" presStyleCnt="4"/>
      <dgm:spPr/>
    </dgm:pt>
    <dgm:pt modelId="{6A6BFE0A-A217-4918-B6B6-58CD59645D02}" type="pres">
      <dgm:prSet presAssocID="{524C9862-8692-43FE-AAB4-D69F5A9BCA44}" presName="node" presStyleLbl="node1" presStyleIdx="2" presStyleCnt="4" custScaleX="155623">
        <dgm:presLayoutVars>
          <dgm:bulletEnabled val="1"/>
        </dgm:presLayoutVars>
      </dgm:prSet>
      <dgm:spPr/>
    </dgm:pt>
    <dgm:pt modelId="{FD8E0989-2CF8-4DDB-B1DD-5345A88E69F9}" type="pres">
      <dgm:prSet presAssocID="{524C9862-8692-43FE-AAB4-D69F5A9BCA44}" presName="dummy" presStyleCnt="0"/>
      <dgm:spPr/>
    </dgm:pt>
    <dgm:pt modelId="{36FB610C-4AD9-4DDB-9A81-B71811DA1836}" type="pres">
      <dgm:prSet presAssocID="{1010275A-2D39-4159-8EFA-DDCD0BE08E85}" presName="sibTrans" presStyleLbl="sibTrans2D1" presStyleIdx="2" presStyleCnt="4"/>
      <dgm:spPr/>
    </dgm:pt>
    <dgm:pt modelId="{5214557E-F948-4726-A4C5-D3EE1CE57036}" type="pres">
      <dgm:prSet presAssocID="{3D98D592-BD2B-4019-BE15-C6EBA3C09B20}" presName="node" presStyleLbl="node1" presStyleIdx="3" presStyleCnt="4">
        <dgm:presLayoutVars>
          <dgm:bulletEnabled val="1"/>
        </dgm:presLayoutVars>
      </dgm:prSet>
      <dgm:spPr/>
    </dgm:pt>
    <dgm:pt modelId="{ABD1EDEE-8225-4F7F-A550-F51CCC6A3197}" type="pres">
      <dgm:prSet presAssocID="{3D98D592-BD2B-4019-BE15-C6EBA3C09B20}" presName="dummy" presStyleCnt="0"/>
      <dgm:spPr/>
    </dgm:pt>
    <dgm:pt modelId="{E3A922B3-508A-471A-A4F1-FF213F5757A0}" type="pres">
      <dgm:prSet presAssocID="{86DA05A0-CD22-40C0-BC21-93319A4E789A}" presName="sibTrans" presStyleLbl="sibTrans2D1" presStyleIdx="3" presStyleCnt="4"/>
      <dgm:spPr/>
    </dgm:pt>
  </dgm:ptLst>
  <dgm:cxnLst>
    <dgm:cxn modelId="{410EA91F-B05D-4196-8B72-F899410FDFA2}" type="presOf" srcId="{86DA05A0-CD22-40C0-BC21-93319A4E789A}" destId="{E3A922B3-508A-471A-A4F1-FF213F5757A0}" srcOrd="0" destOrd="0" presId="urn:microsoft.com/office/officeart/2005/8/layout/radial6"/>
    <dgm:cxn modelId="{5B6FD622-D088-4073-8D7B-E2A57560BBB9}" type="presOf" srcId="{30568953-8058-4EB8-88AD-3E9E6C9864F3}" destId="{FA958DA8-07E8-42DC-B983-9598C159EA11}" srcOrd="0" destOrd="0" presId="urn:microsoft.com/office/officeart/2005/8/layout/radial6"/>
    <dgm:cxn modelId="{EFCE9825-B731-42F5-9617-2553BAA5764E}" srcId="{1F994539-61DC-4CC0-B622-46A9E64CC699}" destId="{3D98D592-BD2B-4019-BE15-C6EBA3C09B20}" srcOrd="3" destOrd="0" parTransId="{5C4B6D65-CA7E-40D4-97B8-50549679C9A0}" sibTransId="{86DA05A0-CD22-40C0-BC21-93319A4E789A}"/>
    <dgm:cxn modelId="{F2C0C635-1A18-446E-A4A4-0DCDDA5BF89A}" srcId="{1F994539-61DC-4CC0-B622-46A9E64CC699}" destId="{524C9862-8692-43FE-AAB4-D69F5A9BCA44}" srcOrd="2" destOrd="0" parTransId="{B6615A96-F065-4D1C-A673-EDC28105B79D}" sibTransId="{1010275A-2D39-4159-8EFA-DDCD0BE08E85}"/>
    <dgm:cxn modelId="{A7D7B071-C2B3-4B51-BC3E-7E63BB17C12C}" type="presOf" srcId="{BA04F977-950A-4DFC-ABA0-9AD43E73F825}" destId="{279574DF-5DDB-4CA4-B21D-89EF1330A22A}" srcOrd="0" destOrd="0" presId="urn:microsoft.com/office/officeart/2005/8/layout/radial6"/>
    <dgm:cxn modelId="{9E099487-47F4-489D-AA8A-101167948294}" srcId="{8A9C67C9-B5CC-44AF-8B8A-AFC5FECB377F}" destId="{1F994539-61DC-4CC0-B622-46A9E64CC699}" srcOrd="0" destOrd="0" parTransId="{0C6A24B6-1E5A-45B9-9D1D-35A2F3923B7F}" sibTransId="{78B53A40-3485-44D4-BCB0-2636A250928D}"/>
    <dgm:cxn modelId="{1E1DCC88-6E97-469E-8183-F8031D4E5BE5}" srcId="{1F994539-61DC-4CC0-B622-46A9E64CC699}" destId="{BA04F977-950A-4DFC-ABA0-9AD43E73F825}" srcOrd="0" destOrd="0" parTransId="{9E3ED316-DFE9-491F-953F-EF537A72362E}" sibTransId="{30568953-8058-4EB8-88AD-3E9E6C9864F3}"/>
    <dgm:cxn modelId="{2A31BD96-904A-4CED-94CF-E20D9BBCA760}" type="presOf" srcId="{3D98D592-BD2B-4019-BE15-C6EBA3C09B20}" destId="{5214557E-F948-4726-A4C5-D3EE1CE57036}" srcOrd="0" destOrd="0" presId="urn:microsoft.com/office/officeart/2005/8/layout/radial6"/>
    <dgm:cxn modelId="{D86E19C7-142F-47A3-A8C3-3F94C2362DC2}" type="presOf" srcId="{F2590A68-B176-48B1-AD62-5BEFB971947B}" destId="{A9D507AD-EB8A-4BCB-8127-FB69BBD86DDB}" srcOrd="0" destOrd="0" presId="urn:microsoft.com/office/officeart/2005/8/layout/radial6"/>
    <dgm:cxn modelId="{D18340CD-AF63-4B99-9E20-661E8621CA05}" srcId="{1F994539-61DC-4CC0-B622-46A9E64CC699}" destId="{8E8F337A-C8E3-4054-B4F9-8CA8DE587E57}" srcOrd="1" destOrd="0" parTransId="{31A7C27C-93E9-484A-83A4-58937ECBA581}" sibTransId="{F2590A68-B176-48B1-AD62-5BEFB971947B}"/>
    <dgm:cxn modelId="{7B421FD0-B4E9-4941-ABA2-3D247596E1BF}" type="presOf" srcId="{1010275A-2D39-4159-8EFA-DDCD0BE08E85}" destId="{36FB610C-4AD9-4DDB-9A81-B71811DA1836}" srcOrd="0" destOrd="0" presId="urn:microsoft.com/office/officeart/2005/8/layout/radial6"/>
    <dgm:cxn modelId="{5DFE0AD1-E634-4480-BCEE-FBA46543B3A1}" type="presOf" srcId="{1F994539-61DC-4CC0-B622-46A9E64CC699}" destId="{2F4C09FB-09CA-4E0A-8A46-CB9F2B1B3D0D}" srcOrd="0" destOrd="0" presId="urn:microsoft.com/office/officeart/2005/8/layout/radial6"/>
    <dgm:cxn modelId="{5F10E4D8-1871-4826-A1A3-D7903DED5E5A}" type="presOf" srcId="{8E8F337A-C8E3-4054-B4F9-8CA8DE587E57}" destId="{214D808A-0ACD-4C20-AE1B-2BCC58F8A379}" srcOrd="0" destOrd="0" presId="urn:microsoft.com/office/officeart/2005/8/layout/radial6"/>
    <dgm:cxn modelId="{8D0092D9-3908-4424-BDBC-F31B211416F5}" type="presOf" srcId="{524C9862-8692-43FE-AAB4-D69F5A9BCA44}" destId="{6A6BFE0A-A217-4918-B6B6-58CD59645D02}" srcOrd="0" destOrd="0" presId="urn:microsoft.com/office/officeart/2005/8/layout/radial6"/>
    <dgm:cxn modelId="{EE32C1FE-BC6E-491D-846C-F498180A21D5}" type="presOf" srcId="{8A9C67C9-B5CC-44AF-8B8A-AFC5FECB377F}" destId="{A9A2364C-D694-4A9A-B61D-21D570F4099A}" srcOrd="0" destOrd="0" presId="urn:microsoft.com/office/officeart/2005/8/layout/radial6"/>
    <dgm:cxn modelId="{27B68CA3-E4D9-46E5-9365-63BF5FE4B3B5}" type="presParOf" srcId="{A9A2364C-D694-4A9A-B61D-21D570F4099A}" destId="{2F4C09FB-09CA-4E0A-8A46-CB9F2B1B3D0D}" srcOrd="0" destOrd="0" presId="urn:microsoft.com/office/officeart/2005/8/layout/radial6"/>
    <dgm:cxn modelId="{A9A81335-169F-4C26-8207-B39B91358CEC}" type="presParOf" srcId="{A9A2364C-D694-4A9A-B61D-21D570F4099A}" destId="{279574DF-5DDB-4CA4-B21D-89EF1330A22A}" srcOrd="1" destOrd="0" presId="urn:microsoft.com/office/officeart/2005/8/layout/radial6"/>
    <dgm:cxn modelId="{D82BFF21-5E8E-4F81-851F-48BE58EE229F}" type="presParOf" srcId="{A9A2364C-D694-4A9A-B61D-21D570F4099A}" destId="{752187DD-DA8E-44F7-8929-A99829155F5F}" srcOrd="2" destOrd="0" presId="urn:microsoft.com/office/officeart/2005/8/layout/radial6"/>
    <dgm:cxn modelId="{A62A9139-6D26-47BF-B4C1-3870E6D6BCB6}" type="presParOf" srcId="{A9A2364C-D694-4A9A-B61D-21D570F4099A}" destId="{FA958DA8-07E8-42DC-B983-9598C159EA11}" srcOrd="3" destOrd="0" presId="urn:microsoft.com/office/officeart/2005/8/layout/radial6"/>
    <dgm:cxn modelId="{7CE384C0-99A0-462B-9CEE-92EB49191523}" type="presParOf" srcId="{A9A2364C-D694-4A9A-B61D-21D570F4099A}" destId="{214D808A-0ACD-4C20-AE1B-2BCC58F8A379}" srcOrd="4" destOrd="0" presId="urn:microsoft.com/office/officeart/2005/8/layout/radial6"/>
    <dgm:cxn modelId="{3B20A56B-1507-4FF6-ABC0-D96026271AD2}" type="presParOf" srcId="{A9A2364C-D694-4A9A-B61D-21D570F4099A}" destId="{642B62E1-0B05-432C-9776-C6ADB85953AC}" srcOrd="5" destOrd="0" presId="urn:microsoft.com/office/officeart/2005/8/layout/radial6"/>
    <dgm:cxn modelId="{810699D6-08EB-4E4E-A546-89154635F441}" type="presParOf" srcId="{A9A2364C-D694-4A9A-B61D-21D570F4099A}" destId="{A9D507AD-EB8A-4BCB-8127-FB69BBD86DDB}" srcOrd="6" destOrd="0" presId="urn:microsoft.com/office/officeart/2005/8/layout/radial6"/>
    <dgm:cxn modelId="{DD27E2ED-1AA2-4B92-A360-867139D2D35B}" type="presParOf" srcId="{A9A2364C-D694-4A9A-B61D-21D570F4099A}" destId="{6A6BFE0A-A217-4918-B6B6-58CD59645D02}" srcOrd="7" destOrd="0" presId="urn:microsoft.com/office/officeart/2005/8/layout/radial6"/>
    <dgm:cxn modelId="{41D332D3-4BA5-4C42-A891-35FAE5E5CCCE}" type="presParOf" srcId="{A9A2364C-D694-4A9A-B61D-21D570F4099A}" destId="{FD8E0989-2CF8-4DDB-B1DD-5345A88E69F9}" srcOrd="8" destOrd="0" presId="urn:microsoft.com/office/officeart/2005/8/layout/radial6"/>
    <dgm:cxn modelId="{C2B79C0E-F318-48F0-8784-BDB432DD8920}" type="presParOf" srcId="{A9A2364C-D694-4A9A-B61D-21D570F4099A}" destId="{36FB610C-4AD9-4DDB-9A81-B71811DA1836}" srcOrd="9" destOrd="0" presId="urn:microsoft.com/office/officeart/2005/8/layout/radial6"/>
    <dgm:cxn modelId="{1120281A-684C-48F4-A6FF-B0D8AE2A13A7}" type="presParOf" srcId="{A9A2364C-D694-4A9A-B61D-21D570F4099A}" destId="{5214557E-F948-4726-A4C5-D3EE1CE57036}" srcOrd="10" destOrd="0" presId="urn:microsoft.com/office/officeart/2005/8/layout/radial6"/>
    <dgm:cxn modelId="{EA0746DE-59B4-4B5B-AD1F-A3ADC555B8B7}" type="presParOf" srcId="{A9A2364C-D694-4A9A-B61D-21D570F4099A}" destId="{ABD1EDEE-8225-4F7F-A550-F51CCC6A3197}" srcOrd="11" destOrd="0" presId="urn:microsoft.com/office/officeart/2005/8/layout/radial6"/>
    <dgm:cxn modelId="{78D3571C-9F04-4613-913E-0B93064B5724}" type="presParOf" srcId="{A9A2364C-D694-4A9A-B61D-21D570F4099A}" destId="{E3A922B3-508A-471A-A4F1-FF213F5757A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922B3-508A-471A-A4F1-FF213F5757A0}">
      <dsp:nvSpPr>
        <dsp:cNvPr id="0" name=""/>
        <dsp:cNvSpPr/>
      </dsp:nvSpPr>
      <dsp:spPr>
        <a:xfrm>
          <a:off x="1508857" y="439023"/>
          <a:ext cx="2922428" cy="2922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2">
            <a:shade val="90000"/>
            <a:hueOff val="-726472"/>
            <a:satOff val="8800"/>
            <a:lumOff val="345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FB610C-4AD9-4DDB-9A81-B71811DA1836}">
      <dsp:nvSpPr>
        <dsp:cNvPr id="0" name=""/>
        <dsp:cNvSpPr/>
      </dsp:nvSpPr>
      <dsp:spPr>
        <a:xfrm>
          <a:off x="1508857" y="439023"/>
          <a:ext cx="2922428" cy="2922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2">
            <a:shade val="90000"/>
            <a:hueOff val="-484315"/>
            <a:satOff val="5867"/>
            <a:lumOff val="2302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507AD-EB8A-4BCB-8127-FB69BBD86DDB}">
      <dsp:nvSpPr>
        <dsp:cNvPr id="0" name=""/>
        <dsp:cNvSpPr/>
      </dsp:nvSpPr>
      <dsp:spPr>
        <a:xfrm>
          <a:off x="1508857" y="439023"/>
          <a:ext cx="2922428" cy="2922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2">
            <a:shade val="90000"/>
            <a:hueOff val="-242157"/>
            <a:satOff val="2933"/>
            <a:lumOff val="1151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958DA8-07E8-42DC-B983-9598C159EA11}">
      <dsp:nvSpPr>
        <dsp:cNvPr id="0" name=""/>
        <dsp:cNvSpPr/>
      </dsp:nvSpPr>
      <dsp:spPr>
        <a:xfrm>
          <a:off x="1508857" y="439023"/>
          <a:ext cx="2922428" cy="2922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C09FB-09CA-4E0A-8A46-CB9F2B1B3D0D}">
      <dsp:nvSpPr>
        <dsp:cNvPr id="0" name=""/>
        <dsp:cNvSpPr/>
      </dsp:nvSpPr>
      <dsp:spPr>
        <a:xfrm>
          <a:off x="2297154" y="1227320"/>
          <a:ext cx="1345835" cy="1345835"/>
        </a:xfrm>
        <a:prstGeom prst="ellipse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Arial Black" panose="020B0A04020102020204" pitchFamily="34" charset="0"/>
            </a:rPr>
            <a:t>Revenue </a:t>
          </a:r>
        </a:p>
      </dsp:txBody>
      <dsp:txXfrm>
        <a:off x="2494247" y="1424413"/>
        <a:ext cx="951649" cy="951649"/>
      </dsp:txXfrm>
    </dsp:sp>
    <dsp:sp modelId="{279574DF-5DDB-4CA4-B21D-89EF1330A22A}">
      <dsp:nvSpPr>
        <dsp:cNvPr id="0" name=""/>
        <dsp:cNvSpPr/>
      </dsp:nvSpPr>
      <dsp:spPr>
        <a:xfrm>
          <a:off x="2499030" y="1896"/>
          <a:ext cx="942084" cy="942084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Arial Black" panose="020B0A04020102020204" pitchFamily="34" charset="0"/>
            </a:rPr>
            <a:t>Views</a:t>
          </a:r>
        </a:p>
      </dsp:txBody>
      <dsp:txXfrm>
        <a:off x="2636995" y="139861"/>
        <a:ext cx="666154" cy="666154"/>
      </dsp:txXfrm>
    </dsp:sp>
    <dsp:sp modelId="{214D808A-0ACD-4C20-AE1B-2BCC58F8A379}">
      <dsp:nvSpPr>
        <dsp:cNvPr id="0" name=""/>
        <dsp:cNvSpPr/>
      </dsp:nvSpPr>
      <dsp:spPr>
        <a:xfrm>
          <a:off x="3734615" y="1429195"/>
          <a:ext cx="1325513" cy="942084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Arial Black" panose="020B0A04020102020204" pitchFamily="34" charset="0"/>
            </a:rPr>
            <a:t>Subscribers</a:t>
          </a:r>
        </a:p>
      </dsp:txBody>
      <dsp:txXfrm>
        <a:off x="3928732" y="1567160"/>
        <a:ext cx="937279" cy="666154"/>
      </dsp:txXfrm>
    </dsp:sp>
    <dsp:sp modelId="{6A6BFE0A-A217-4918-B6B6-58CD59645D02}">
      <dsp:nvSpPr>
        <dsp:cNvPr id="0" name=""/>
        <dsp:cNvSpPr/>
      </dsp:nvSpPr>
      <dsp:spPr>
        <a:xfrm>
          <a:off x="2237022" y="2856495"/>
          <a:ext cx="1466100" cy="942084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Arial Black" panose="020B0A04020102020204" pitchFamily="34" charset="0"/>
            </a:rPr>
            <a:t>Category</a:t>
          </a:r>
        </a:p>
      </dsp:txBody>
      <dsp:txXfrm>
        <a:off x="2451727" y="2994460"/>
        <a:ext cx="1036690" cy="666154"/>
      </dsp:txXfrm>
    </dsp:sp>
    <dsp:sp modelId="{5214557E-F948-4726-A4C5-D3EE1CE57036}">
      <dsp:nvSpPr>
        <dsp:cNvPr id="0" name=""/>
        <dsp:cNvSpPr/>
      </dsp:nvSpPr>
      <dsp:spPr>
        <a:xfrm>
          <a:off x="1071730" y="1429195"/>
          <a:ext cx="942084" cy="942084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Arial Black" panose="020B0A04020102020204" pitchFamily="34" charset="0"/>
            </a:rPr>
            <a:t> Videos</a:t>
          </a:r>
        </a:p>
      </dsp:txBody>
      <dsp:txXfrm>
        <a:off x="1209695" y="1567160"/>
        <a:ext cx="666154" cy="666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D38747-4367-4BD2-8D51-C97E202738E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2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850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3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4483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628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725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216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3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52596F-08A7-4B70-989A-F2B1CF31E66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E507A8-A5CF-4D38-AB86-7EDDA87A85D4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2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1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8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9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s.youtubers.me/global/all/top-500-youtube-channe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0329"/>
            <a:ext cx="12191999" cy="37403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askerville Old Face" pitchFamily="18" charset="0"/>
              </a:rPr>
              <a:t>                  </a:t>
            </a:r>
            <a:r>
              <a:rPr lang="en-US" sz="2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Project on</a:t>
            </a:r>
            <a:br>
              <a:rPr lang="en-US" sz="4400" b="1" dirty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Condensed" panose="020B0502040204020203" pitchFamily="34" charset="0"/>
              </a:rPr>
              <a:t>Analysis On You-tube Channels </a:t>
            </a:r>
            <a:endParaRPr lang="en-US" dirty="0">
              <a:solidFill>
                <a:schemeClr val="tx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4" y="4009771"/>
            <a:ext cx="5103407" cy="144973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  </a:t>
            </a:r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herit"/>
              </a:rPr>
              <a:t>Salvapathi Naidu </a:t>
            </a:r>
            <a:endParaRPr lang="en-IN" i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inherit"/>
            </a:endParaRPr>
          </a:p>
          <a:p>
            <a:r>
              <a:rPr lang="en-I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herit"/>
              </a:rPr>
              <a:t>                                       &amp;</a:t>
            </a:r>
          </a:p>
          <a:p>
            <a:r>
              <a:rPr lang="en-IN" sz="16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herit"/>
              </a:rPr>
              <a:t>                                         </a:t>
            </a:r>
            <a:r>
              <a:rPr lang="en-IN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herit"/>
              </a:rPr>
              <a:t> Samya </a:t>
            </a:r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herit"/>
              </a:rPr>
              <a:t>P</a:t>
            </a:r>
            <a:r>
              <a:rPr lang="en-IN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herit"/>
              </a:rPr>
              <a:t>untikura</a:t>
            </a:r>
            <a:br>
              <a:rPr lang="en-IN" sz="1600" b="0" i="0" dirty="0">
                <a:effectLst/>
                <a:latin typeface="inherit"/>
              </a:rPr>
            </a:br>
            <a:endParaRPr lang="en-IN" sz="1600" b="0" i="0" dirty="0">
              <a:effectLst/>
              <a:latin typeface="inherit"/>
            </a:endParaRPr>
          </a:p>
          <a:p>
            <a:endParaRPr lang="en-IN" sz="1600" b="1" i="0" dirty="0">
              <a:effectLst/>
              <a:latin typeface="gg sans"/>
            </a:endParaRPr>
          </a:p>
          <a:p>
            <a:pPr algn="l"/>
            <a:endParaRPr lang="en-US" sz="1800" dirty="0">
              <a:solidFill>
                <a:srgbClr val="FC05CB"/>
              </a:solidFill>
            </a:endParaRPr>
          </a:p>
        </p:txBody>
      </p:sp>
      <p:pic>
        <p:nvPicPr>
          <p:cNvPr id="7" name="Google Shape;98;p1">
            <a:extLst>
              <a:ext uri="{FF2B5EF4-FFF2-40B4-BE49-F238E27FC236}">
                <a16:creationId xmlns:a16="http://schemas.microsoft.com/office/drawing/2014/main" id="{6F77A8AF-1847-43C4-AAD8-B2F7B13D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8564"/>
          <a:stretch/>
        </p:blipFill>
        <p:spPr>
          <a:xfrm>
            <a:off x="7002308" y="0"/>
            <a:ext cx="5091081" cy="1147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1DEBD-FBB8-4EB3-8EE4-DA83DE29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281" y="3021106"/>
            <a:ext cx="1305261" cy="8157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65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B36-9A74-3245-8372-15097BF8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4983"/>
            <a:ext cx="8610600" cy="1293028"/>
          </a:xfrm>
        </p:spPr>
        <p:txBody>
          <a:bodyPr/>
          <a:lstStyle/>
          <a:p>
            <a:r>
              <a:rPr lang="en-IN" dirty="0"/>
              <a:t>Count of play button with respect to Category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20DCBD-218A-6484-84E5-1D14248C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1632697"/>
            <a:ext cx="4170680" cy="5100320"/>
          </a:xfrm>
        </p:spPr>
        <p:txBody>
          <a:bodyPr/>
          <a:lstStyle/>
          <a:p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 can conclude that music had</a:t>
            </a:r>
          </a:p>
          <a:p>
            <a:pPr marL="0" indent="0">
              <a:buNone/>
            </a:pPr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been toped in almost every list</a:t>
            </a:r>
          </a:p>
          <a:p>
            <a:pPr marL="0" indent="0">
              <a:buNone/>
            </a:pPr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followed by  Entertainment  others  and people &amp; blog</a:t>
            </a:r>
          </a:p>
          <a:p>
            <a:pPr marL="0" indent="0">
              <a:buNone/>
            </a:pP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where others include: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(Gamming, how to style, news and style, news&amp; style, news and    technology, movies)</a:t>
            </a:r>
            <a:endParaRPr lang="en-I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DAD1BA-110C-11B6-8993-2C5D597B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982047"/>
            <a:ext cx="6807200" cy="56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39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C49E-2913-7585-2923-2938A15E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D294C0-94A4-B671-2864-9449F7255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" y="1305560"/>
            <a:ext cx="6243828" cy="5344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5B4C8-0D3A-2475-9305-17E5B1C2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1" y="1305560"/>
            <a:ext cx="5719630" cy="5344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ECB55-E0C0-F70A-2247-C73D9E405CEE}"/>
              </a:ext>
            </a:extLst>
          </p:cNvPr>
          <p:cNvSpPr txBox="1"/>
          <p:nvPr/>
        </p:nvSpPr>
        <p:spPr>
          <a:xfrm>
            <a:off x="1839917" y="2057401"/>
            <a:ext cx="3717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 per the plot No of subscribes </a:t>
            </a:r>
          </a:p>
          <a:p>
            <a:r>
              <a:rPr lang="en-IN" dirty="0">
                <a:solidFill>
                  <a:schemeClr val="bg1"/>
                </a:solidFill>
              </a:rPr>
              <a:t>Are more in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 Music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Education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Entertainment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B3FB8-EC8B-26A2-1BAA-E01BA0136558}"/>
              </a:ext>
            </a:extLst>
          </p:cNvPr>
          <p:cNvSpPr txBox="1"/>
          <p:nvPr/>
        </p:nvSpPr>
        <p:spPr>
          <a:xfrm>
            <a:off x="7411496" y="2057401"/>
            <a:ext cx="367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 per no of views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 Music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Education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Shows</a:t>
            </a:r>
          </a:p>
          <a:p>
            <a:r>
              <a:rPr lang="en-IN" dirty="0">
                <a:solidFill>
                  <a:schemeClr val="bg1"/>
                </a:solidFill>
              </a:rPr>
              <a:t>These three category makes on Top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10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4AEC-1235-1A96-0D6C-5AC3ADB1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480" y="93813"/>
            <a:ext cx="8610600" cy="1293028"/>
          </a:xfrm>
        </p:spPr>
        <p:txBody>
          <a:bodyPr/>
          <a:lstStyle/>
          <a:p>
            <a:r>
              <a:rPr lang="en-IN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Revenue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68DEE-A07C-5073-2257-A349C923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5" y="170330"/>
            <a:ext cx="6859641" cy="6593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FA4E6-9C54-0465-D335-4315689F98A2}"/>
              </a:ext>
            </a:extLst>
          </p:cNvPr>
          <p:cNvSpPr txBox="1"/>
          <p:nvPr/>
        </p:nvSpPr>
        <p:spPr>
          <a:xfrm>
            <a:off x="7294880" y="1386841"/>
            <a:ext cx="4897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As per the Average Revenue Generated all time .</a:t>
            </a:r>
          </a:p>
          <a:p>
            <a:r>
              <a:rPr lang="en-I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Top List</a:t>
            </a:r>
          </a:p>
          <a:p>
            <a:r>
              <a:rPr lang="en-I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1.Music</a:t>
            </a:r>
          </a:p>
          <a:p>
            <a:r>
              <a:rPr lang="en-I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2.Education</a:t>
            </a:r>
          </a:p>
          <a:p>
            <a:r>
              <a:rPr lang="en-I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3.Shows </a:t>
            </a:r>
          </a:p>
          <a:p>
            <a:endParaRPr lang="en-I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I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as good income more 50 m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2FC62-DD2D-4E16-2F6B-7C69A9581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20" y="5474108"/>
            <a:ext cx="5127180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9503-8533-C044-A7FE-7C6958E1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53" y="225893"/>
            <a:ext cx="10752567" cy="733331"/>
          </a:xfrm>
        </p:spPr>
        <p:txBody>
          <a:bodyPr>
            <a:normAutofit fontScale="90000"/>
          </a:bodyPr>
          <a:lstStyle/>
          <a:p>
            <a:r>
              <a:rPr lang="en-IN" dirty="0"/>
              <a:t>Finding the density of minimum &amp; maximum Revenue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0E34B-C8DC-020B-4C7F-41E26096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" y="1362635"/>
            <a:ext cx="5788978" cy="50471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C91DC-3B4B-5291-6603-C4DC5B08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2" y="1362635"/>
            <a:ext cx="5870258" cy="50471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46A0CC-EC8B-266C-8D70-CCDBB7BB02D5}"/>
              </a:ext>
            </a:extLst>
          </p:cNvPr>
          <p:cNvSpPr txBox="1"/>
          <p:nvPr/>
        </p:nvSpPr>
        <p:spPr>
          <a:xfrm>
            <a:off x="1978090" y="1959794"/>
            <a:ext cx="306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Minimum Revenue will be at least 2 million to 5 million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4C6F0-E4E7-A349-0A80-D564CB6CDE0E}"/>
              </a:ext>
            </a:extLst>
          </p:cNvPr>
          <p:cNvSpPr txBox="1"/>
          <p:nvPr/>
        </p:nvSpPr>
        <p:spPr>
          <a:xfrm>
            <a:off x="7847045" y="2098293"/>
            <a:ext cx="329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Maximum Revenue will be between 10 million to 20 million </a:t>
            </a:r>
          </a:p>
        </p:txBody>
      </p:sp>
    </p:spTree>
    <p:extLst>
      <p:ext uri="{BB962C8B-B14F-4D97-AF65-F5344CB8AC3E}">
        <p14:creationId xmlns:p14="http://schemas.microsoft.com/office/powerpoint/2010/main" val="4674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F3E7-9621-9E40-8814-F2AB515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365" y="163736"/>
            <a:ext cx="11743765" cy="696875"/>
          </a:xfrm>
        </p:spPr>
        <p:txBody>
          <a:bodyPr>
            <a:normAutofit fontScale="90000"/>
          </a:bodyPr>
          <a:lstStyle/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Relation between Subscribers and total Revenue of Channel</a:t>
            </a:r>
            <a:endParaRPr lang="en-IN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Content Placeholder 5" descr="Chart, scatter chart">
            <a:extLst>
              <a:ext uri="{FF2B5EF4-FFF2-40B4-BE49-F238E27FC236}">
                <a16:creationId xmlns:a16="http://schemas.microsoft.com/office/drawing/2014/main" id="{F91C54D7-EA29-6614-4D7D-4BE37C56A74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1" y="686068"/>
            <a:ext cx="6742208" cy="60888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9703E0-C512-EF4C-EE83-31ECA999FEA3}"/>
              </a:ext>
            </a:extLst>
          </p:cNvPr>
          <p:cNvSpPr txBox="1"/>
          <p:nvPr/>
        </p:nvSpPr>
        <p:spPr>
          <a:xfrm>
            <a:off x="7100795" y="1147482"/>
            <a:ext cx="4705723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As we plot a scatter plot between subscribers and Revenue. </a:t>
            </a:r>
          </a:p>
          <a:p>
            <a:r>
              <a:rPr lang="en-US" b="1" dirty="0">
                <a:ln/>
                <a:solidFill>
                  <a:schemeClr val="accent3"/>
                </a:solidFill>
              </a:rPr>
              <a:t>we can see that in some cases we found that even after increase in the subscribers the Revenue  may not increase parallel to the Revenue </a:t>
            </a:r>
          </a:p>
          <a:p>
            <a:endParaRPr lang="en-US" b="1" dirty="0">
              <a:ln/>
              <a:solidFill>
                <a:schemeClr val="accent3"/>
              </a:solidFill>
            </a:endParaRPr>
          </a:p>
          <a:p>
            <a:r>
              <a:rPr lang="en-US" b="1" dirty="0">
                <a:ln/>
                <a:solidFill>
                  <a:schemeClr val="accent3"/>
                </a:solidFill>
              </a:rPr>
              <a:t>There would be slight variation. </a:t>
            </a:r>
          </a:p>
          <a:p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5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18ED-5614-1271-2B37-D9B54E85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49" y="34291"/>
            <a:ext cx="9439275" cy="1293028"/>
          </a:xfrm>
        </p:spPr>
        <p:txBody>
          <a:bodyPr/>
          <a:lstStyle/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Relation between Number of views and Total Revenue of Channel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47EEB-A41D-6E39-5BD3-7DA157D6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035" y="1327318"/>
            <a:ext cx="4752415" cy="5378279"/>
          </a:xfrm>
        </p:spPr>
        <p:txBody>
          <a:bodyPr/>
          <a:lstStyle/>
          <a:p>
            <a:r>
              <a:rPr lang="en-US" dirty="0"/>
              <a:t>Relation between Views and Revenue is directly proportional</a:t>
            </a:r>
          </a:p>
          <a:p>
            <a:r>
              <a:rPr lang="en-US" dirty="0"/>
              <a:t>we can relate that as views increase the Revenue increases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469E2-0E18-A8E7-843F-1B2F69D9D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1255059"/>
            <a:ext cx="7405408" cy="5450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35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F865-7889-FDB5-405C-0D5BB291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266700"/>
            <a:ext cx="9572625" cy="714375"/>
          </a:xfrm>
        </p:spPr>
        <p:txBody>
          <a:bodyPr/>
          <a:lstStyle/>
          <a:p>
            <a:r>
              <a:rPr lang="en-IN" dirty="0"/>
              <a:t>Heat map for correlation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940A4B-36E8-C1B2-61FB-232549EF0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1135469"/>
            <a:ext cx="8753475" cy="5722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4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17CEEE-2D7D-984B-25DD-79642B100FF8}"/>
              </a:ext>
            </a:extLst>
          </p:cNvPr>
          <p:cNvSpPr txBox="1"/>
          <p:nvPr/>
        </p:nvSpPr>
        <p:spPr>
          <a:xfrm>
            <a:off x="950258" y="977153"/>
            <a:ext cx="5656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CONCLUSION: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14EC5-AABA-879A-5522-89A5A132BA53}"/>
              </a:ext>
            </a:extLst>
          </p:cNvPr>
          <p:cNvSpPr txBox="1"/>
          <p:nvPr/>
        </p:nvSpPr>
        <p:spPr>
          <a:xfrm>
            <a:off x="1030940" y="1870520"/>
            <a:ext cx="9601200" cy="40318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   </a:t>
            </a:r>
            <a:r>
              <a:rPr lang="en-IN" sz="2000" i="1" u="sng" dirty="0"/>
              <a:t>As per our brief  visualization on data: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000" dirty="0"/>
              <a:t>Most of the channels use Music and Entertainment and people &amp; blogs as there Category  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000" dirty="0"/>
              <a:t>But as per no of subscribes:  Music ,Education ,Entertainment tops the list 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000" dirty="0"/>
              <a:t>But as  per no of views :Music Education shows are at top </a:t>
            </a:r>
          </a:p>
          <a:p>
            <a:r>
              <a:rPr lang="en-IN" sz="2000" dirty="0"/>
              <a:t>      </a:t>
            </a:r>
            <a:r>
              <a:rPr lang="en-IN" sz="2000" b="1" dirty="0"/>
              <a:t>conclusion as per Over all Revenue Generated by Views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The music category as the highest Revenue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Followed by Education  and shows</a:t>
            </a:r>
          </a:p>
          <a:p>
            <a:r>
              <a:rPr lang="en-IN" sz="2000" dirty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3C972-771B-EFDF-C4C2-10FC13FD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22" y="5702708"/>
            <a:ext cx="5127180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56AA6-B80F-3F92-6623-3C556E94998D}"/>
              </a:ext>
            </a:extLst>
          </p:cNvPr>
          <p:cNvSpPr txBox="1"/>
          <p:nvPr/>
        </p:nvSpPr>
        <p:spPr>
          <a:xfrm>
            <a:off x="1152323" y="821094"/>
            <a:ext cx="970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Brightest  of souls are born from darkest Nights….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B7CEF-0268-3993-C0AD-8EE0EF5A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2" y="317241"/>
            <a:ext cx="11306174" cy="63597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97311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606D-E560-4820-9C3E-3B881D30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5401"/>
          </a:xfrm>
        </p:spPr>
        <p:txBody>
          <a:bodyPr>
            <a:normAutofit/>
          </a:bodyPr>
          <a:lstStyle/>
          <a:p>
            <a:r>
              <a:rPr lang="en-US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ADD90-A307-450F-AED8-79AC19FD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1174376"/>
            <a:ext cx="11389659" cy="554018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YouTube is a global online video sharing and social media platform headquartered in California. It was launched on February 14, 2005, by Steve . It is owned by Google. YouTube has more than 2.5 billion monthly users</a:t>
            </a:r>
            <a:r>
              <a:rPr lang="en-US" sz="2000" baseline="3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 </a:t>
            </a: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who collectively watch more than one billion hours of videos each day. As of May 2019, videos were being uploaded at a rate of more than 500 hours of content per minute.</a:t>
            </a:r>
          </a:p>
          <a:p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You tube has generated about 28.8</a:t>
            </a:r>
            <a:r>
              <a:rPr lang="en-IN" sz="2000" b="1" i="0" dirty="0">
                <a:effectLst/>
                <a:latin typeface="Lato" panose="020F0502020204030203" pitchFamily="34" charset="0"/>
              </a:rPr>
              <a:t> </a:t>
            </a:r>
            <a:r>
              <a:rPr lang="en-IN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ato" panose="020F0502020204030203" pitchFamily="34" charset="0"/>
              </a:rPr>
              <a:t>($bn) Revenue in the year 2021 and About 2500+ millions of people use you-tube</a:t>
            </a:r>
          </a:p>
          <a:p>
            <a:pPr algn="l"/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YouTube has an estimated gross profit margin of ~38%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As implied by the category name,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cars and other vehicles</a:t>
            </a: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 </a:t>
            </a: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 Music.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Pets and Animals, Autos and Vehicles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Sports. 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Travel &amp; Events. ...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Gaming. ...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People and Blogs. ...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Comedy.</a:t>
            </a:r>
          </a:p>
          <a:p>
            <a:pPr marL="0" indent="0" algn="l">
              <a:buNone/>
            </a:pPr>
            <a:endParaRPr lang="en-US" sz="1600" i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</a:endParaRPr>
          </a:p>
          <a:p>
            <a:pPr algn="l"/>
            <a:endParaRPr lang="en-US" sz="1600" i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</a:endParaRPr>
          </a:p>
          <a:p>
            <a:endParaRPr lang="en-IN" sz="2000" i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Lato" panose="020F0502020204030203" pitchFamily="34" charset="0"/>
            </a:endParaRPr>
          </a:p>
          <a:p>
            <a:endParaRPr lang="en-IN" sz="2000" i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Lato" panose="020F0502020204030203" pitchFamily="34" charset="0"/>
            </a:endParaRPr>
          </a:p>
          <a:p>
            <a:endParaRPr lang="en-IN" sz="2000" i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Lato" panose="020F0502020204030203" pitchFamily="34" charset="0"/>
            </a:endParaRPr>
          </a:p>
          <a:p>
            <a:endParaRPr lang="en-US" sz="2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sz="1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3448B-ECBE-4B0C-83EC-AC78B7F5D8D5}"/>
              </a:ext>
            </a:extLst>
          </p:cNvPr>
          <p:cNvSpPr/>
          <p:nvPr/>
        </p:nvSpPr>
        <p:spPr>
          <a:xfrm>
            <a:off x="6003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7660D-D101-422C-BB6B-99ECB3F64E3F}"/>
              </a:ext>
            </a:extLst>
          </p:cNvPr>
          <p:cNvSpPr/>
          <p:nvPr/>
        </p:nvSpPr>
        <p:spPr>
          <a:xfrm>
            <a:off x="6003633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C5B66-E06D-8361-25AF-2B1EE58A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13" y="5683623"/>
            <a:ext cx="4851245" cy="21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208B-43F6-4D40-910D-68E72950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129" y="191078"/>
            <a:ext cx="8776447" cy="932330"/>
          </a:xfrm>
        </p:spPr>
        <p:txBody>
          <a:bodyPr>
            <a:normAutofit fontScale="90000"/>
          </a:bodyPr>
          <a:lstStyle/>
          <a:p>
            <a:r>
              <a:rPr lang="en-IN" sz="4000" u="sng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</a:t>
            </a:r>
            <a:r>
              <a:rPr lang="en-IN" sz="40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sz="4000" u="sng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Statement</a:t>
            </a:r>
            <a:r>
              <a:rPr lang="en-IN" sz="40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  <a:br>
              <a:rPr lang="en-IN" sz="4000" dirty="0">
                <a:solidFill>
                  <a:srgbClr val="00B05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A10D-4081-4BD5-AD4B-4BC69E03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2" y="824753"/>
            <a:ext cx="10820400" cy="4873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1.In the world of YouTube to find out which category tops  the list and  their  respective Revenue Generated .</a:t>
            </a:r>
          </a:p>
          <a:p>
            <a:pPr marL="0" indent="0">
              <a:buNone/>
            </a:pPr>
            <a:r>
              <a:rPr lang="en-IN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2.And which feature effects the growth of Revenue </a:t>
            </a:r>
            <a:endParaRPr lang="en-US" sz="2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>
              <a:buNone/>
            </a:pP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3.Does the growth of  </a:t>
            </a:r>
            <a:r>
              <a:rPr lang="en-IN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Subscribers effect the views </a:t>
            </a:r>
          </a:p>
          <a:p>
            <a:pPr marL="0" indent="0">
              <a:buNone/>
            </a:pP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4. And does category effect the increase the raise of No of Subscribers</a:t>
            </a:r>
          </a:p>
          <a:p>
            <a:pPr marL="0" indent="0">
              <a:buNone/>
            </a:pP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 fall of No of Subscribers ?</a:t>
            </a:r>
          </a:p>
          <a:p>
            <a:pPr marL="0" indent="0">
              <a:buNone/>
            </a:pP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5. What is the maximum and minimum  Revenue of Generated by different Category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3C5C912-2672-4768-9295-6AB37EDD5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427843"/>
              </p:ext>
            </p:extLst>
          </p:nvPr>
        </p:nvGraphicFramePr>
        <p:xfrm>
          <a:off x="2572871" y="3057525"/>
          <a:ext cx="6131859" cy="38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9542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0998-4CA5-4882-986F-A342FC00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24600" y="228601"/>
            <a:ext cx="9915525" cy="647700"/>
          </a:xfrm>
        </p:spPr>
        <p:txBody>
          <a:bodyPr>
            <a:normAutofit fontScale="90000"/>
          </a:bodyPr>
          <a:lstStyle/>
          <a:p>
            <a:r>
              <a:rPr lang="en-IN" sz="4000" b="1" u="sng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Web</a:t>
            </a:r>
            <a:r>
              <a:rPr lang="en-IN" sz="40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IN" sz="4000" b="1" u="sng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Scraping</a:t>
            </a:r>
            <a:r>
              <a:rPr lang="en-IN" sz="4000" dirty="0">
                <a:solidFill>
                  <a:srgbClr val="00B050"/>
                </a:solidFill>
              </a:rPr>
              <a:t>:</a:t>
            </a:r>
            <a:br>
              <a:rPr lang="en-IN" sz="4000" dirty="0">
                <a:solidFill>
                  <a:srgbClr val="00B05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6F3D-9A73-41B4-8610-51A3F93E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791144"/>
            <a:ext cx="11372849" cy="5590605"/>
          </a:xfrm>
        </p:spPr>
        <p:txBody>
          <a:bodyPr/>
          <a:lstStyle/>
          <a:p>
            <a:r>
              <a:rPr lang="en-IN" dirty="0"/>
              <a:t>Web site:</a:t>
            </a:r>
            <a:r>
              <a:rPr lang="en-US" dirty="0">
                <a:hlinkClick r:id="rId2"/>
              </a:rPr>
              <a:t>Top 500 YouTube channels (youtubers.me)</a:t>
            </a:r>
            <a:endParaRPr lang="en-US" dirty="0"/>
          </a:p>
          <a:p>
            <a:r>
              <a:rPr lang="en-IN" dirty="0">
                <a:hlinkClick r:id="rId2"/>
              </a:rPr>
              <a:t>https://us.youtubers.me/global/all/top-500-youtube-channels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5BFFA-727A-465D-A580-454F47C3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56287"/>
            <a:ext cx="11582399" cy="48731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CDB2-EDD2-44EC-A6AB-B59EFCF4A790}"/>
              </a:ext>
            </a:extLst>
          </p:cNvPr>
          <p:cNvSpPr txBox="1"/>
          <p:nvPr/>
        </p:nvSpPr>
        <p:spPr>
          <a:xfrm>
            <a:off x="2372213" y="3263280"/>
            <a:ext cx="925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u="sng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Bold" panose="020B0502040204020203" pitchFamily="34" charset="0"/>
              </a:rPr>
              <a:t>INTERFACE</a:t>
            </a:r>
            <a:r>
              <a:rPr lang="en-IN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Bold" panose="020B0502040204020203" pitchFamily="34" charset="0"/>
              </a:rPr>
              <a:t> </a:t>
            </a:r>
            <a:r>
              <a:rPr lang="en-IN" sz="3600" u="sng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Bold" panose="020B0502040204020203" pitchFamily="34" charset="0"/>
              </a:rPr>
              <a:t>OF</a:t>
            </a:r>
            <a:r>
              <a:rPr lang="en-IN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Bold" panose="020B0502040204020203" pitchFamily="34" charset="0"/>
              </a:rPr>
              <a:t> </a:t>
            </a:r>
            <a:r>
              <a:rPr lang="en-IN" sz="3600" u="sng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Bold" panose="020B0502040204020203" pitchFamily="34" charset="0"/>
              </a:rPr>
              <a:t>THE</a:t>
            </a:r>
            <a:r>
              <a:rPr lang="en-IN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Bold" panose="020B0502040204020203" pitchFamily="34" charset="0"/>
              </a:rPr>
              <a:t> </a:t>
            </a:r>
            <a:r>
              <a:rPr lang="en-IN" sz="3600" u="sng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Bold" panose="020B0502040204020203" pitchFamily="34" charset="0"/>
              </a:rPr>
              <a:t>WEBSITE</a:t>
            </a:r>
            <a:r>
              <a:rPr lang="en-IN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SemiBold" panose="020B0502040204020203" pitchFamily="34" charset="0"/>
              </a:rPr>
              <a:t> </a:t>
            </a:r>
            <a:endParaRPr lang="en-IN" sz="3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6D8DC-BB43-430C-938D-E4685833F8DB}"/>
              </a:ext>
            </a:extLst>
          </p:cNvPr>
          <p:cNvSpPr/>
          <p:nvPr/>
        </p:nvSpPr>
        <p:spPr>
          <a:xfrm>
            <a:off x="6003629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6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F1A3-1A08-495A-8AA3-F558AF23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8098"/>
            <a:ext cx="8610600" cy="1293028"/>
          </a:xfrm>
        </p:spPr>
        <p:txBody>
          <a:bodyPr/>
          <a:lstStyle/>
          <a:p>
            <a:r>
              <a:rPr lang="en-IN" dirty="0"/>
              <a:t>Raw data: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759D27-02C2-4759-8B90-987294CAF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114425"/>
            <a:ext cx="10372724" cy="2232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60CB04-C013-4311-BFB7-C0E6E562EA24}"/>
              </a:ext>
            </a:extLst>
          </p:cNvPr>
          <p:cNvSpPr/>
          <p:nvPr/>
        </p:nvSpPr>
        <p:spPr>
          <a:xfrm>
            <a:off x="252004" y="3511224"/>
            <a:ext cx="34563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Bahnschrift SemiBold" panose="020B0502040204020203" pitchFamily="34" charset="0"/>
              </a:rPr>
              <a:t>CLEANED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D03235-A506-497C-AC9D-83ACEB3B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4119968"/>
            <a:ext cx="10372724" cy="2649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97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FF07-8D34-44A0-8B03-5974EDED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50" y="-25062"/>
            <a:ext cx="9334500" cy="664377"/>
          </a:xfrm>
        </p:spPr>
        <p:txBody>
          <a:bodyPr/>
          <a:lstStyle/>
          <a:p>
            <a:r>
              <a:rPr lang="en-IN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Getting sufficient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2E62-46FB-4CCC-87DE-66A2AA56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4065"/>
            <a:ext cx="11877675" cy="621868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Need to create columns for Revenue 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With Reference to Category :</a:t>
            </a:r>
          </a:p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YouTube money is generated with reference to Views </a:t>
            </a:r>
          </a:p>
          <a:p>
            <a:pPr marL="0" indent="0">
              <a:buNone/>
            </a:pP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minimum of Rs 13 for 1000 views means 0.013 rupees per </a:t>
            </a:r>
          </a:p>
          <a:p>
            <a:pPr marL="0" indent="0">
              <a:buNone/>
            </a:pP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one view </a:t>
            </a:r>
          </a:p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 Case of maximum revenue for views average is around </a:t>
            </a:r>
          </a:p>
          <a:p>
            <a:pPr marL="0" indent="0">
              <a:buNone/>
            </a:pP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64 rupees around 0.064 rupees per view </a:t>
            </a:r>
          </a:p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 have converted units of subscribes and views in to </a:t>
            </a:r>
          </a:p>
          <a:p>
            <a:pPr marL="0" indent="0">
              <a:buNone/>
            </a:pP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millions and Revenue to million dollar’s</a:t>
            </a:r>
          </a:p>
          <a:p>
            <a:pPr marL="0" indent="0">
              <a:buNone/>
            </a:pP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last column with over all income of channel</a:t>
            </a:r>
          </a:p>
          <a:p>
            <a:pPr marL="0" indent="0">
              <a:buNone/>
            </a:pP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4C591-0499-4C88-82B9-D95E8F5C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753" y="800100"/>
            <a:ext cx="3588722" cy="36469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F85287-C84C-4CF0-828B-192EA7186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6" y="4871863"/>
            <a:ext cx="10039350" cy="18741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307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A191-533C-48CB-A15E-DA7E99B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152" y="592277"/>
            <a:ext cx="4939553" cy="450764"/>
          </a:xfrm>
        </p:spPr>
        <p:txBody>
          <a:bodyPr>
            <a:normAutofit fontScale="90000"/>
          </a:bodyPr>
          <a:lstStyle/>
          <a:p>
            <a:r>
              <a:rPr lang="en-IN" dirty="0"/>
              <a:t>Play button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0ADDC-0C15-4175-B00E-2F907AEEA738}"/>
              </a:ext>
            </a:extLst>
          </p:cNvPr>
          <p:cNvSpPr txBox="1"/>
          <p:nvPr/>
        </p:nvSpPr>
        <p:spPr>
          <a:xfrm>
            <a:off x="342900" y="1752600"/>
            <a:ext cx="11706225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YouTube silver play button (100,000 subscribers)</a:t>
            </a:r>
          </a:p>
          <a:p>
            <a:r>
              <a:rPr lang="en-US" sz="2400" b="1" dirty="0">
                <a:ln/>
                <a:solidFill>
                  <a:schemeClr val="accent3"/>
                </a:solidFill>
              </a:rPr>
              <a:t>YouTube gold play button (1 million subscribers)</a:t>
            </a:r>
          </a:p>
          <a:p>
            <a:r>
              <a:rPr lang="en-US" sz="2400" b="1" dirty="0">
                <a:ln/>
                <a:solidFill>
                  <a:schemeClr val="accent3"/>
                </a:solidFill>
              </a:rPr>
              <a:t>YouTube diamond play button (10 million subscribers)</a:t>
            </a:r>
          </a:p>
          <a:p>
            <a:r>
              <a:rPr lang="en-US" sz="2400" b="1" dirty="0">
                <a:ln/>
                <a:solidFill>
                  <a:schemeClr val="accent3"/>
                </a:solidFill>
              </a:rPr>
              <a:t>YouTube red diamond play button (100 million subscribers)</a:t>
            </a:r>
          </a:p>
          <a:p>
            <a:r>
              <a:rPr lang="en-US" sz="2400" b="1" dirty="0">
                <a:ln/>
                <a:solidFill>
                  <a:schemeClr val="accent3"/>
                </a:solidFill>
              </a:rPr>
              <a:t>The Custom Creator award or custom play button is awarded to channels that gain a following of 50 million subscribers.</a:t>
            </a:r>
            <a:endParaRPr lang="en-IN" sz="2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076" name="Picture 4" descr="All My YouTube Play Buttons - YouTube">
            <a:extLst>
              <a:ext uri="{FF2B5EF4-FFF2-40B4-BE49-F238E27FC236}">
                <a16:creationId xmlns:a16="http://schemas.microsoft.com/office/drawing/2014/main" id="{F92288FA-246D-40A8-9317-6B4BFA74A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4133849"/>
            <a:ext cx="5591175" cy="239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60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5EF2-2343-F241-ACCE-D11D6C82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Percentage of Category with Respect to channels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D9CBD-1785-7E82-C8FC-BFD7FC80B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45" y="2191871"/>
            <a:ext cx="5481426" cy="4325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D8BB9-C83D-1914-E592-95D9047AB3D7}"/>
              </a:ext>
            </a:extLst>
          </p:cNvPr>
          <p:cNvSpPr txBox="1"/>
          <p:nvPr/>
        </p:nvSpPr>
        <p:spPr>
          <a:xfrm>
            <a:off x="6096000" y="2519082"/>
            <a:ext cx="5723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Most of the channels use Music as there category with 35.7% and tops in the YouTube 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 Entertainment  category takes the second place with : 24.9%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Others :include (Gamming, how to style, news and style, news&amp; style, news and technology, movies)</a:t>
            </a:r>
            <a:endParaRPr lang="en-IN" sz="2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5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9E0F-EFF9-9905-571F-B6197F9B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60" y="406234"/>
            <a:ext cx="10520680" cy="1293028"/>
          </a:xfrm>
        </p:spPr>
        <p:txBody>
          <a:bodyPr/>
          <a:lstStyle/>
          <a:p>
            <a:r>
              <a:rPr lang="en-IN" dirty="0"/>
              <a:t>Play button vs Revenue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A0E7-6EF3-4993-0A8E-923CBA9C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920" y="1699263"/>
            <a:ext cx="4164703" cy="45961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we relate play button with Revenue </a:t>
            </a:r>
          </a:p>
          <a:p>
            <a:r>
              <a:rPr lang="en-US" dirty="0"/>
              <a:t>Red Diamond generates huge amount of Revenue than any other play button</a:t>
            </a:r>
          </a:p>
          <a:p>
            <a:r>
              <a:rPr lang="en-US" dirty="0"/>
              <a:t>Second highest is for The custom creator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5FF3A4-43E1-CA95-AFA4-8B43B2C5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3" y="2427641"/>
            <a:ext cx="6572250" cy="40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1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C670F-05B9-4BB7-BA2C-0DE5B5C1E5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A3AD49-9331-450C-A2FE-6857A4DB38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89B453C-F2B2-4ECA-A6ED-7DBEF1B6D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2213</TotalTime>
  <Words>838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</vt:lpstr>
      <vt:lpstr>Arial Black</vt:lpstr>
      <vt:lpstr>Bahnschrift</vt:lpstr>
      <vt:lpstr>Bahnschrift SemiBold</vt:lpstr>
      <vt:lpstr>Bahnschrift SemiCondensed</vt:lpstr>
      <vt:lpstr>Baskerville Old Face</vt:lpstr>
      <vt:lpstr>Bradley Hand ITC</vt:lpstr>
      <vt:lpstr>Calibri</vt:lpstr>
      <vt:lpstr>gg sans</vt:lpstr>
      <vt:lpstr>inherit</vt:lpstr>
      <vt:lpstr>Lato</vt:lpstr>
      <vt:lpstr>Wingdings</vt:lpstr>
      <vt:lpstr>Vapor Trail</vt:lpstr>
      <vt:lpstr>                  Project on Analysis On You-tube Channels </vt:lpstr>
      <vt:lpstr>INTRODUCTION</vt:lpstr>
      <vt:lpstr>Problem Statement: </vt:lpstr>
      <vt:lpstr>Web Scraping: </vt:lpstr>
      <vt:lpstr>Raw data:</vt:lpstr>
      <vt:lpstr>Getting sufficient data </vt:lpstr>
      <vt:lpstr>Play button </vt:lpstr>
      <vt:lpstr>Percentage of Category with Respect to channels </vt:lpstr>
      <vt:lpstr>Play button vs Revenue  </vt:lpstr>
      <vt:lpstr>Count of play button with respect to Category </vt:lpstr>
      <vt:lpstr>PowerPoint Presentation</vt:lpstr>
      <vt:lpstr>Revenue </vt:lpstr>
      <vt:lpstr>Finding the density of minimum &amp; maximum Revenue </vt:lpstr>
      <vt:lpstr>The Relation between Subscribers and total Revenue of Channel</vt:lpstr>
      <vt:lpstr>The Relation between Number of views and Total Revenue of Channel</vt:lpstr>
      <vt:lpstr>Heat map for correlation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Y M  Srinivasa Salvapathi Naidu Manapaka</dc:creator>
  <cp:lastModifiedBy>Y M  Srinivasa Salvapathi Naidu Manapaka</cp:lastModifiedBy>
  <cp:revision>54</cp:revision>
  <dcterms:created xsi:type="dcterms:W3CDTF">2023-01-25T07:39:56Z</dcterms:created>
  <dcterms:modified xsi:type="dcterms:W3CDTF">2023-01-30T19:21:07Z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2023-01-27T05:48:01Z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219bc91b-25e9-4a8f-9e38-5dc0627e3a0e</vt:lpwstr>
  </property>
  <property fmtid="{D5CDD505-2E9C-101B-9397-08002B2CF9AE}" pid="8" name="MSIP_Label_defa4170-0d19-0005-0004-bc88714345d2_ActionId">
    <vt:lpwstr>3f8ae0dc-9b5f-4d30-9202-7c5fa1852a72</vt:lpwstr>
  </property>
  <property fmtid="{D5CDD505-2E9C-101B-9397-08002B2CF9AE}" pid="9" name="MSIP_Label_defa4170-0d19-0005-0004-bc88714345d2_ContentBits">
    <vt:lpwstr>0</vt:lpwstr>
  </property>
</Properties>
</file>