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0A6FC-2288-418D-98FC-28226ADB7C11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B583-723D-4206-A3E9-6E75223D4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message is what we want to know (and that could be anything!),</a:t>
            </a:r>
            <a:r>
              <a:rPr lang="en-US" baseline="0" dirty="0" smtClean="0"/>
              <a:t> but since we know what the noise is, this is our desired signal.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7B583-723D-4206-A3E9-6E75223D4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B268E7-9017-4FBE-8C34-6D9537E1CE1D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45B065-C933-41F2-B146-A3FC18EF6D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RLS Adaptive Filter – Audio Equalizer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Salvatore</a:t>
            </a:r>
          </a:p>
          <a:p>
            <a:r>
              <a:rPr lang="en-US" dirty="0" smtClean="0"/>
              <a:t>May 9,2015                         </a:t>
            </a:r>
            <a:r>
              <a:rPr lang="en-US" dirty="0" err="1" smtClean="0"/>
              <a:t>Nidhal</a:t>
            </a:r>
            <a:r>
              <a:rPr lang="en-US" dirty="0" smtClean="0"/>
              <a:t> </a:t>
            </a:r>
            <a:r>
              <a:rPr lang="en-US" dirty="0" err="1" smtClean="0"/>
              <a:t>Bouaynaya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dirty="0" err="1" smtClean="0"/>
              <a:t>denoising</a:t>
            </a:r>
            <a:r>
              <a:rPr lang="en-US" dirty="0" smtClean="0"/>
              <a:t> desired signals that are known</a:t>
            </a:r>
          </a:p>
          <a:p>
            <a:pPr lvl="1"/>
            <a:r>
              <a:rPr lang="en-US" sz="2000" dirty="0" smtClean="0"/>
              <a:t>But if a desired message is known, why filter it???</a:t>
            </a:r>
          </a:p>
          <a:p>
            <a:pPr lvl="1"/>
            <a:r>
              <a:rPr lang="en-US" sz="2000" dirty="0" smtClean="0"/>
              <a:t>We know the noise around the message – ah, different!</a:t>
            </a:r>
            <a:endParaRPr lang="en-US" sz="2000" dirty="0"/>
          </a:p>
          <a:p>
            <a:r>
              <a:rPr lang="en-US" dirty="0" smtClean="0"/>
              <a:t>For such filters, the message is recorded with a constant noise in the background: this noise is our filter’s desired signal!</a:t>
            </a:r>
          </a:p>
          <a:p>
            <a:r>
              <a:rPr lang="en-US" dirty="0" smtClean="0"/>
              <a:t>Instead of being the filter’s output, the filtered message is the error output, while the noise is the filter’s output.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Least Squares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 smtClean="0"/>
                  <a:t>To summarize: the RLS algorithm </a:t>
                </a:r>
                <a:r>
                  <a:rPr lang="en-US" sz="1600" b="1" dirty="0" smtClean="0"/>
                  <a:t>recursively</a:t>
                </a:r>
                <a:r>
                  <a:rPr lang="en-US" sz="1600" dirty="0" smtClean="0"/>
                  <a:t> makes a filter to </a:t>
                </a:r>
                <a:r>
                  <a:rPr lang="en-US" sz="1600" b="1" dirty="0" smtClean="0"/>
                  <a:t>minimize</a:t>
                </a:r>
                <a:r>
                  <a:rPr lang="en-US" sz="1600" dirty="0" smtClean="0"/>
                  <a:t> the </a:t>
                </a:r>
                <a:r>
                  <a:rPr lang="en-US" sz="1600" b="1" dirty="0" smtClean="0"/>
                  <a:t>square</a:t>
                </a:r>
                <a:r>
                  <a:rPr lang="en-US" sz="1600" dirty="0" smtClean="0"/>
                  <a:t> error between the desired signal and its output.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𝑛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/>
                            </a:rPr>
                            <m:t>λ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b="0" dirty="0" smtClean="0"/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/>
                  <a:t>e</a:t>
                </a:r>
                <a:r>
                  <a:rPr lang="en-US" sz="1600" dirty="0" smtClean="0"/>
                  <a:t>(n) is the error vector</a:t>
                </a:r>
              </a:p>
              <a:p>
                <a:r>
                  <a:rPr lang="en-US" sz="1600" dirty="0" smtClean="0"/>
                  <a:t>d(n) is the desired signal vector</a:t>
                </a:r>
              </a:p>
              <a:p>
                <a:r>
                  <a:rPr lang="en-US" sz="1600" dirty="0" smtClean="0"/>
                  <a:t>k(n) is the </a:t>
                </a:r>
                <a:r>
                  <a:rPr lang="en-US" sz="1600" dirty="0" err="1" smtClean="0"/>
                  <a:t>Kalman</a:t>
                </a:r>
                <a:r>
                  <a:rPr lang="en-US" sz="1600" dirty="0" smtClean="0"/>
                  <a:t> gain vector</a:t>
                </a:r>
              </a:p>
              <a:p>
                <a:r>
                  <a:rPr lang="en-US" sz="1600" dirty="0" smtClean="0"/>
                  <a:t>h(n) is the filter coefficients vector</a:t>
                </a:r>
              </a:p>
              <a:p>
                <a:r>
                  <a:rPr lang="en-US" sz="1600" dirty="0" smtClean="0"/>
                  <a:t>P(n) is the inverse of the input correlation vector.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λ</m:t>
                    </m:r>
                  </m:oMath>
                </a14:m>
                <a:r>
                  <a:rPr lang="en-US" sz="1600" dirty="0"/>
                  <a:t> is the forgetting factor; usually 0</a:t>
                </a:r>
                <a:r>
                  <a:rPr lang="en-US" sz="1600" u="sng" dirty="0"/>
                  <a:t>&lt;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λ</m:t>
                    </m:r>
                    <m:r>
                      <a:rPr lang="el-G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u="sng" dirty="0"/>
                  <a:t>&lt;</a:t>
                </a:r>
                <a:r>
                  <a:rPr lang="en-US" sz="1600" dirty="0" smtClean="0"/>
                  <a:t>1</a:t>
                </a:r>
                <a:r>
                  <a:rPr lang="en-US" sz="1600" dirty="0"/>
                  <a:t>.</a:t>
                </a:r>
                <a:r>
                  <a:rPr lang="en-US" sz="1600" dirty="0" smtClean="0"/>
                  <a:t> The closer the forgetting factor is to 1, the closer the output is to our desired signal. The closer to zero, the less filtered the output is.</a:t>
                </a:r>
                <a:endParaRPr lang="en-US" sz="16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Out This </a:t>
            </a:r>
            <a:r>
              <a:rPr lang="en-US" dirty="0" err="1" smtClean="0"/>
              <a:t>Criss</a:t>
            </a:r>
            <a:r>
              <a:rPr lang="en-US" dirty="0" smtClean="0"/>
              <a:t>-Cross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Equalizer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8" b="13376"/>
          <a:stretch/>
        </p:blipFill>
        <p:spPr bwMode="auto">
          <a:xfrm>
            <a:off x="163286" y="1066799"/>
            <a:ext cx="8752114" cy="556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86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RLS Adaptive Filter Design Demo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60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05200"/>
            <a:ext cx="575810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6497444"/>
            <a:ext cx="4693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MATLAB Demo Copyright 1999-2013 The </a:t>
            </a:r>
            <a:r>
              <a:rPr lang="en-US" sz="1200" dirty="0" err="1" smtClean="0"/>
              <a:t>MathWorks</a:t>
            </a:r>
            <a:r>
              <a:rPr lang="en-US" sz="1200" dirty="0" smtClean="0"/>
              <a:t>, Inc.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92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MathWorks</a:t>
            </a:r>
            <a:r>
              <a:rPr lang="en-US" sz="1800" dirty="0"/>
              <a:t>. </a:t>
            </a:r>
            <a:r>
              <a:rPr lang="en-US" sz="1800" i="1" dirty="0"/>
              <a:t>Adaptive Noise Cancellation Using RLS Adaptive Filtering</a:t>
            </a:r>
            <a:r>
              <a:rPr lang="en-US" sz="1800" dirty="0"/>
              <a:t>. [Online]. Available: </a:t>
            </a:r>
            <a:r>
              <a:rPr lang="en-US" sz="1800" dirty="0" smtClean="0"/>
              <a:t>&lt;http</a:t>
            </a:r>
            <a:r>
              <a:rPr lang="en-US" sz="1800" dirty="0"/>
              <a:t>://</a:t>
            </a:r>
            <a:r>
              <a:rPr lang="en-US" sz="1800" dirty="0" smtClean="0"/>
              <a:t>www.mathworks.com/examples/matlab-dsp-system/2396-adaptive-noise-cancellation-using-rls-adaptive-filtering&gt;.</a:t>
            </a:r>
            <a:endParaRPr lang="en-US" sz="1800" dirty="0"/>
          </a:p>
          <a:p>
            <a:r>
              <a:rPr lang="en-US" sz="1800" dirty="0" smtClean="0"/>
              <a:t>Signal </a:t>
            </a:r>
            <a:r>
              <a:rPr lang="en-US" sz="1800" dirty="0"/>
              <a:t>Processing Society – Connecticut Section, </a:t>
            </a:r>
            <a:r>
              <a:rPr lang="en-US" sz="1800" i="1" dirty="0"/>
              <a:t>Chapter 6: Random Signals</a:t>
            </a:r>
            <a:r>
              <a:rPr lang="en-US" sz="1800" dirty="0"/>
              <a:t>, [Online]. Available: &lt;https://ewh.ieee.org/r1/ct/sps/PDF/MATLAB/chapter6.pdf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 err="1"/>
              <a:t>Wenhua</a:t>
            </a:r>
            <a:r>
              <a:rPr lang="en-US" sz="1800" dirty="0"/>
              <a:t>, Wang, and Wang </a:t>
            </a:r>
            <a:r>
              <a:rPr lang="en-US" sz="1800" dirty="0" err="1"/>
              <a:t>Hongyu</a:t>
            </a:r>
            <a:r>
              <a:rPr lang="en-US" sz="1800" dirty="0"/>
              <a:t>. “</a:t>
            </a:r>
            <a:r>
              <a:rPr lang="en-US" sz="1800" i="1" dirty="0"/>
              <a:t>Recursive Least Squares Algorithm for </a:t>
            </a:r>
            <a:r>
              <a:rPr lang="en-US" sz="1800" i="1" dirty="0" err="1"/>
              <a:t>Nonstationary</a:t>
            </a:r>
            <a:r>
              <a:rPr lang="en-US" sz="1800" i="1" dirty="0"/>
              <a:t> Random Signal</a:t>
            </a:r>
            <a:r>
              <a:rPr lang="en-US" sz="1800" dirty="0"/>
              <a:t>.” IEEE </a:t>
            </a:r>
            <a:r>
              <a:rPr lang="en-US" sz="1800" dirty="0" err="1"/>
              <a:t>Xplore</a:t>
            </a:r>
            <a:r>
              <a:rPr lang="en-US" sz="1800" dirty="0"/>
              <a:t>. IEEE, 18 Oct. 1996. Web. </a:t>
            </a:r>
            <a:r>
              <a:rPr lang="en-US" sz="1800" dirty="0" smtClean="0"/>
              <a:t>7 </a:t>
            </a:r>
            <a:r>
              <a:rPr lang="en-US" sz="1800" dirty="0"/>
              <a:t>May </a:t>
            </a:r>
            <a:r>
              <a:rPr lang="en-US" sz="1800" dirty="0" smtClean="0"/>
              <a:t>2015.</a:t>
            </a:r>
            <a:endParaRPr lang="en-US" sz="1800" dirty="0"/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431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RLS Adaptive Filter – Audio Equalizer</vt:lpstr>
      <vt:lpstr>Recursive Least Squares Algorithm</vt:lpstr>
      <vt:lpstr>Carry Out This Criss-Cross</vt:lpstr>
      <vt:lpstr>The Audio Equalizer</vt:lpstr>
      <vt:lpstr>RLS Adaptive Filter Design Demo</vt:lpstr>
      <vt:lpstr>References</vt:lpstr>
    </vt:vector>
  </TitlesOfParts>
  <Company>Rowan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RLS Adaptive Filter – Audio Equalizer</dc:title>
  <dc:creator>Salvatore, James Martin</dc:creator>
  <cp:lastModifiedBy>Salvatore, James Martin</cp:lastModifiedBy>
  <cp:revision>13</cp:revision>
  <dcterms:created xsi:type="dcterms:W3CDTF">2015-05-09T14:34:43Z</dcterms:created>
  <dcterms:modified xsi:type="dcterms:W3CDTF">2015-05-09T17:37:40Z</dcterms:modified>
</cp:coreProperties>
</file>