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7"/>
  </p:notesMasterIdLst>
  <p:sldIdLst>
    <p:sldId id="256" r:id="rId2"/>
    <p:sldId id="347" r:id="rId3"/>
    <p:sldId id="349" r:id="rId4"/>
    <p:sldId id="348" r:id="rId5"/>
    <p:sldId id="350" r:id="rId6"/>
    <p:sldId id="351" r:id="rId7"/>
    <p:sldId id="352" r:id="rId8"/>
    <p:sldId id="353" r:id="rId9"/>
    <p:sldId id="354" r:id="rId10"/>
    <p:sldId id="355" r:id="rId11"/>
    <p:sldId id="357" r:id="rId12"/>
    <p:sldId id="356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15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Didact Gothic" panose="020B0604020202020204" charset="0"/>
      <p:regular r:id="rId29"/>
    </p:embeddedFont>
    <p:embeddedFont>
      <p:font typeface="Julius Sans One" panose="020B0604020202020204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Questrial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13A3A7-3F9F-414A-A0DC-8A363116C066}">
  <a:tblStyle styleId="{DE13A3A7-3F9F-414A-A0DC-8A363116C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128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8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83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5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984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7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55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00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27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54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475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9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4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780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88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49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07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43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8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5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50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15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4" r:id="rId4"/>
    <p:sldLayoutId id="2147483665" r:id="rId5"/>
    <p:sldLayoutId id="2147483666" r:id="rId6"/>
    <p:sldLayoutId id="2147483685" r:id="rId7"/>
    <p:sldLayoutId id="2147483690" r:id="rId8"/>
    <p:sldLayoutId id="2147483695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CRITTOGRAFIA ASIMMETRICA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CONGRUENZE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31;p73">
                <a:extLst>
                  <a:ext uri="{FF2B5EF4-FFF2-40B4-BE49-F238E27FC236}">
                    <a16:creationId xmlns:a16="http://schemas.microsoft.com/office/drawing/2014/main" id="{07E1C48F-FA55-4FDC-9D6A-71AC24FE41B5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90716" y="1502641"/>
                <a:ext cx="7508626" cy="5569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dirty="0"/>
                  <a:t>Nell’insieme dei numeri reali (</a:t>
                </a:r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it-IT" dirty="0"/>
                  <a:t>), si ha:</a:t>
                </a:r>
              </a:p>
            </p:txBody>
          </p:sp>
        </mc:Choice>
        <mc:Fallback xmlns="">
          <p:sp>
            <p:nvSpPr>
              <p:cNvPr id="10" name="Google Shape;531;p73">
                <a:extLst>
                  <a:ext uri="{FF2B5EF4-FFF2-40B4-BE49-F238E27FC236}">
                    <a16:creationId xmlns:a16="http://schemas.microsoft.com/office/drawing/2014/main" id="{07E1C48F-FA55-4FDC-9D6A-71AC24FE41B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0716" y="1502641"/>
                <a:ext cx="7508626" cy="556954"/>
              </a:xfrm>
              <a:prstGeom prst="rect">
                <a:avLst/>
              </a:prstGeom>
              <a:blipFill>
                <a:blip r:embed="rId3"/>
                <a:stretch>
                  <a:fillRect l="-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0BB0F63-58FA-4DE7-9226-FEE3E196A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5" y="2059594"/>
            <a:ext cx="7541169" cy="651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31;p73">
                <a:extLst>
                  <a:ext uri="{FF2B5EF4-FFF2-40B4-BE49-F238E27FC236}">
                    <a16:creationId xmlns:a16="http://schemas.microsoft.com/office/drawing/2014/main" id="{EB176A18-35F2-4CC3-8C31-C1FD6731A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580" y="2737694"/>
                <a:ext cx="7508626" cy="1539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 algn="l"/>
                <a:r>
                  <a:rPr lang="it-IT" dirty="0"/>
                  <a:t>Questo non vale nell’insieme dei numeri interi (</a:t>
                </a:r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it-IT" dirty="0"/>
                  <a:t>) (e in particolare modulo </a:t>
                </a:r>
                <a:r>
                  <a:rPr lang="it-IT" i="1" dirty="0"/>
                  <a:t>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pPr marL="0" indent="0" algn="l"/>
                <a:r>
                  <a:rPr lang="it-IT" dirty="0"/>
                  <a:t>Ad esempio:</a:t>
                </a:r>
              </a:p>
              <a:p>
                <a:pPr marL="0" indent="0"/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it-IT" dirty="0"/>
                  <a:t>  non è un numero intero</a:t>
                </a:r>
              </a:p>
            </p:txBody>
          </p:sp>
        </mc:Choice>
        <mc:Fallback xmlns="">
          <p:sp>
            <p:nvSpPr>
              <p:cNvPr id="7" name="Google Shape;531;p73">
                <a:extLst>
                  <a:ext uri="{FF2B5EF4-FFF2-40B4-BE49-F238E27FC236}">
                    <a16:creationId xmlns:a16="http://schemas.microsoft.com/office/drawing/2014/main" id="{EB176A18-35F2-4CC3-8C31-C1FD6731A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0" y="2737694"/>
                <a:ext cx="7508626" cy="1539838"/>
              </a:xfrm>
              <a:prstGeom prst="rect">
                <a:avLst/>
              </a:prstGeom>
              <a:blipFill>
                <a:blip r:embed="rId5"/>
                <a:stretch>
                  <a:fillRect l="-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8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facciamo?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289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CONGRUENZE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07E1C48F-FA55-4FDC-9D6A-71AC24FE41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716" y="1502641"/>
            <a:ext cx="7508626" cy="44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Leggendo la definizione di divisione, si può capire qualcosa...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626CDE-AE78-4C77-8EB2-56818B10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9" y="1944065"/>
            <a:ext cx="8521659" cy="209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31;p73">
                <a:extLst>
                  <a:ext uri="{FF2B5EF4-FFF2-40B4-BE49-F238E27FC236}">
                    <a16:creationId xmlns:a16="http://schemas.microsoft.com/office/drawing/2014/main" id="{EDBC1003-6038-42ED-9C67-2B1893FF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137" y="2338386"/>
                <a:ext cx="4323726" cy="1117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/>
                <a:r>
                  <a:rPr lang="it-IT" dirty="0"/>
                  <a:t>In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it-IT" dirty="0"/>
                  <a:t>, corrisponde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t-IT" dirty="0"/>
                  <a:t>, poiché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dirty="0"/>
              </a:p>
              <a:p>
                <a:pPr marL="0" indent="0"/>
                <a:r>
                  <a:rPr lang="it-IT" dirty="0"/>
                  <a:t>In </a:t>
                </a:r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it-I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it-IT" dirty="0"/>
                  <a:t> (se esiste) è un altro numero intero</a:t>
                </a:r>
              </a:p>
            </p:txBody>
          </p:sp>
        </mc:Choice>
        <mc:Fallback xmlns="">
          <p:sp>
            <p:nvSpPr>
              <p:cNvPr id="9" name="Google Shape;531;p73">
                <a:extLst>
                  <a:ext uri="{FF2B5EF4-FFF2-40B4-BE49-F238E27FC236}">
                    <a16:creationId xmlns:a16="http://schemas.microsoft.com/office/drawing/2014/main" id="{EDBC1003-6038-42ED-9C67-2B1893FF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37" y="2338386"/>
                <a:ext cx="4323726" cy="1117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31;p73">
                <a:extLst>
                  <a:ext uri="{FF2B5EF4-FFF2-40B4-BE49-F238E27FC236}">
                    <a16:creationId xmlns:a16="http://schemas.microsoft.com/office/drawing/2014/main" id="{A114E651-AF79-4D9C-831C-F4284677F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3165" y="3461227"/>
                <a:ext cx="4323726" cy="1117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None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/>
                <a:r>
                  <a:rPr lang="it-IT" dirty="0"/>
                  <a:t>In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/>
                  <a:t> esiste solo 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it-IT" b="0" dirty="0"/>
              </a:p>
              <a:p>
                <a:pPr marL="0" indent="0"/>
                <a:r>
                  <a:rPr lang="it-IT" dirty="0"/>
                  <a:t>In </a:t>
                </a:r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it-IT" dirty="0"/>
                  <a:t>, se e solo 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marL="0" indent="0"/>
                <a:r>
                  <a:rPr lang="it-IT" dirty="0"/>
                  <a:t>Quindi se e solo se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sono coprimi. </a:t>
                </a:r>
              </a:p>
            </p:txBody>
          </p:sp>
        </mc:Choice>
        <mc:Fallback xmlns="">
          <p:sp>
            <p:nvSpPr>
              <p:cNvPr id="11" name="Google Shape;531;p73">
                <a:extLst>
                  <a:ext uri="{FF2B5EF4-FFF2-40B4-BE49-F238E27FC236}">
                    <a16:creationId xmlns:a16="http://schemas.microsoft.com/office/drawing/2014/main" id="{A114E651-AF79-4D9C-831C-F4284677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65" y="3461227"/>
                <a:ext cx="4323726" cy="1117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A38C32E-32A6-4416-BD44-A96F5BEC2B87}"/>
                  </a:ext>
                </a:extLst>
              </p:cNvPr>
              <p:cNvSpPr txBox="1"/>
              <p:nvPr/>
            </p:nvSpPr>
            <p:spPr>
              <a:xfrm>
                <a:off x="7456050" y="4470655"/>
                <a:ext cx="13476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A38C32E-32A6-4416-BD44-A96F5BEC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0" y="4470655"/>
                <a:ext cx="1347613" cy="215444"/>
              </a:xfrm>
              <a:prstGeom prst="rect">
                <a:avLst/>
              </a:prstGeom>
              <a:blipFill>
                <a:blip r:embed="rId6"/>
                <a:stretch>
                  <a:fillRect l="-905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4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trovare l’inverso moltiplicativo, si può utilizzare </a:t>
            </a:r>
            <a:r>
              <a:rPr lang="it-IT" b="1" dirty="0"/>
              <a:t>l’algoritmo di Euclide esteso</a:t>
            </a:r>
            <a:endParaRPr b="1" dirty="0"/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Come calcolarlo?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870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057226" y="525748"/>
            <a:ext cx="697560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Algoritmo di euclide esteso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31;p73">
                <a:extLst>
                  <a:ext uri="{FF2B5EF4-FFF2-40B4-BE49-F238E27FC236}">
                    <a16:creationId xmlns:a16="http://schemas.microsoft.com/office/drawing/2014/main" id="{07E1C48F-FA55-4FDC-9D6A-71AC24FE41B5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90716" y="1502640"/>
                <a:ext cx="7508626" cy="103285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it-IT" dirty="0"/>
                  <a:t>Dati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it-IT" dirty="0"/>
                  <a:t>, ci vengono restituiti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0" lvl="0" indent="0"/>
                <a:r>
                  <a:rPr lang="it-IT" dirty="0"/>
                  <a:t>tali che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dirty="0"/>
                  <a:t> (Identità di </a:t>
                </a:r>
                <a:r>
                  <a:rPr lang="it-IT" dirty="0" err="1"/>
                  <a:t>Bézout</a:t>
                </a:r>
                <a:r>
                  <a:rPr lang="it-IT" dirty="0"/>
                  <a:t>)</a:t>
                </a:r>
              </a:p>
              <a:p>
                <a:pPr marL="0" lvl="0" indent="0"/>
                <a:endParaRPr lang="it-IT" dirty="0"/>
              </a:p>
              <a:p>
                <a:pPr marL="0" lvl="0" indent="0"/>
                <a:r>
                  <a:rPr lang="it-IT" dirty="0"/>
                  <a:t>Con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dirty="0"/>
                  <a:t> e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:r>
                  <a:rPr lang="it-IT" dirty="0"/>
                  <a:t>coprimi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dirty="0"/>
                  <a:t> = 1) , si ha</a:t>
                </a:r>
              </a:p>
              <a:p>
                <a:pPr marL="0" lvl="0" indent="0"/>
                <a:endParaRPr lang="it-IT" dirty="0"/>
              </a:p>
            </p:txBody>
          </p:sp>
        </mc:Choice>
        <mc:Fallback xmlns="">
          <p:sp>
            <p:nvSpPr>
              <p:cNvPr id="10" name="Google Shape;531;p73">
                <a:extLst>
                  <a:ext uri="{FF2B5EF4-FFF2-40B4-BE49-F238E27FC236}">
                    <a16:creationId xmlns:a16="http://schemas.microsoft.com/office/drawing/2014/main" id="{07E1C48F-FA55-4FDC-9D6A-71AC24FE41B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0716" y="1502640"/>
                <a:ext cx="7508626" cy="1032853"/>
              </a:xfrm>
              <a:prstGeom prst="rect">
                <a:avLst/>
              </a:prstGeom>
              <a:blipFill>
                <a:blip r:embed="rId3"/>
                <a:stretch>
                  <a:fillRect b="-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4E98870-3A2E-4F41-B706-4FA0047C9D1C}"/>
                  </a:ext>
                </a:extLst>
              </p:cNvPr>
              <p:cNvSpPr txBox="1"/>
              <p:nvPr/>
            </p:nvSpPr>
            <p:spPr>
              <a:xfrm>
                <a:off x="3306749" y="2608007"/>
                <a:ext cx="25305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4E98870-3A2E-4F41-B706-4FA0047C9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49" y="2608007"/>
                <a:ext cx="2530501" cy="215444"/>
              </a:xfrm>
              <a:prstGeom prst="rect">
                <a:avLst/>
              </a:prstGeom>
              <a:blipFill>
                <a:blip r:embed="rId4"/>
                <a:stretch>
                  <a:fillRect l="-240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531;p73">
            <a:extLst>
              <a:ext uri="{FF2B5EF4-FFF2-40B4-BE49-F238E27FC236}">
                <a16:creationId xmlns:a16="http://schemas.microsoft.com/office/drawing/2014/main" id="{03189AAE-0A06-4D81-AD10-A8F4D837B2FB}"/>
              </a:ext>
            </a:extLst>
          </p:cNvPr>
          <p:cNvSpPr txBox="1">
            <a:spLocks/>
          </p:cNvSpPr>
          <p:nvPr/>
        </p:nvSpPr>
        <p:spPr>
          <a:xfrm>
            <a:off x="817686" y="3011503"/>
            <a:ext cx="7508626" cy="10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it-IT" sz="2400" b="1" i="1" dirty="0"/>
              <a:t>E ora?</a:t>
            </a:r>
          </a:p>
        </p:txBody>
      </p:sp>
    </p:spTree>
    <p:extLst>
      <p:ext uri="{BB962C8B-B14F-4D97-AF65-F5344CB8AC3E}">
        <p14:creationId xmlns:p14="http://schemas.microsoft.com/office/powerpoint/2010/main" val="66697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Piccolo accenno a…</a:t>
            </a:r>
            <a:endParaRPr sz="48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085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057226" y="525748"/>
            <a:ext cx="697560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Teorema cinese del resto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31;p73">
                <a:extLst>
                  <a:ext uri="{FF2B5EF4-FFF2-40B4-BE49-F238E27FC236}">
                    <a16:creationId xmlns:a16="http://schemas.microsoft.com/office/drawing/2014/main" id="{07E1C48F-FA55-4FDC-9D6A-71AC24FE41B5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90716" y="1502641"/>
                <a:ext cx="7508626" cy="45014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/>
                <a:r>
                  <a:rPr lang="it-IT" dirty="0"/>
                  <a:t>Si applica quando si ha una situazione del genere e si vuole recuperare il valore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Google Shape;531;p73">
                <a:extLst>
                  <a:ext uri="{FF2B5EF4-FFF2-40B4-BE49-F238E27FC236}">
                    <a16:creationId xmlns:a16="http://schemas.microsoft.com/office/drawing/2014/main" id="{07E1C48F-FA55-4FDC-9D6A-71AC24FE41B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0716" y="1502641"/>
                <a:ext cx="7508626" cy="450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59D9CD59-2F7D-4F15-AF91-1B99C09D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40" y="2065277"/>
            <a:ext cx="7194920" cy="1276416"/>
          </a:xfrm>
          <a:prstGeom prst="rect">
            <a:avLst/>
          </a:prstGeom>
        </p:spPr>
      </p:pic>
      <p:sp>
        <p:nvSpPr>
          <p:cNvPr id="9" name="Google Shape;531;p73">
            <a:extLst>
              <a:ext uri="{FF2B5EF4-FFF2-40B4-BE49-F238E27FC236}">
                <a16:creationId xmlns:a16="http://schemas.microsoft.com/office/drawing/2014/main" id="{BC0B2504-0DD6-4A86-9DD3-A9F4D6A9B3F5}"/>
              </a:ext>
            </a:extLst>
          </p:cNvPr>
          <p:cNvSpPr txBox="1">
            <a:spLocks/>
          </p:cNvSpPr>
          <p:nvPr/>
        </p:nvSpPr>
        <p:spPr>
          <a:xfrm>
            <a:off x="482609" y="4477920"/>
            <a:ext cx="8124835" cy="45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it-IT" dirty="0"/>
              <a:t>https://training.olicyber.it/api/file/8a5bf02b-9448-4fa1-8c51-614e442cb08a/intro-teoria-numberi.pdf</a:t>
            </a:r>
          </a:p>
        </p:txBody>
      </p:sp>
    </p:spTree>
    <p:extLst>
      <p:ext uri="{BB962C8B-B14F-4D97-AF65-F5344CB8AC3E}">
        <p14:creationId xmlns:p14="http://schemas.microsoft.com/office/powerpoint/2010/main" val="419101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Prima di continuare…</a:t>
            </a:r>
            <a:endParaRPr sz="48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>
            <a:extLst>
              <a:ext uri="{FF2B5EF4-FFF2-40B4-BE49-F238E27FC236}">
                <a16:creationId xmlns:a16="http://schemas.microsoft.com/office/drawing/2014/main" id="{8C81CCB9-C097-4FE8-B45F-3EBD573A60C7}"/>
              </a:ext>
            </a:extLst>
          </p:cNvPr>
          <p:cNvSpPr txBox="1">
            <a:spLocks/>
          </p:cNvSpPr>
          <p:nvPr/>
        </p:nvSpPr>
        <p:spPr>
          <a:xfrm>
            <a:off x="3142883" y="3303000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Crypto</a:t>
            </a:r>
            <a:r>
              <a:rPr lang="it-IT" dirty="0">
                <a:solidFill>
                  <a:schemeClr val="bg1"/>
                </a:solidFill>
              </a:rPr>
              <a:t> 08, </a:t>
            </a:r>
            <a:r>
              <a:rPr lang="it-IT" dirty="0" err="1">
                <a:solidFill>
                  <a:schemeClr val="bg1"/>
                </a:solidFill>
              </a:rPr>
              <a:t>Crypto</a:t>
            </a:r>
            <a:r>
              <a:rPr lang="it-IT" dirty="0">
                <a:solidFill>
                  <a:schemeClr val="bg1"/>
                </a:solidFill>
              </a:rPr>
              <a:t> 09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7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Key </a:t>
            </a:r>
            <a:r>
              <a:rPr lang="it-IT" dirty="0" err="1"/>
              <a:t>exchange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Dobbiamo trovare un modo per metterci d’accordo su quale chiave usare per un </a:t>
            </a:r>
            <a:r>
              <a:rPr lang="it-IT" dirty="0" err="1"/>
              <a:t>cfirario</a:t>
            </a:r>
            <a:r>
              <a:rPr lang="it-IT" dirty="0"/>
              <a:t> a chiave simmetrica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Come facciamo?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cona la crittografia">
            <a:extLst>
              <a:ext uri="{FF2B5EF4-FFF2-40B4-BE49-F238E27FC236}">
                <a16:creationId xmlns:a16="http://schemas.microsoft.com/office/drawing/2014/main" id="{55651096-5F87-4F2A-8329-3E78E951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25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3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</a:t>
            </a:r>
            <a:r>
              <a:rPr lang="it-IT" sz="4800" dirty="0"/>
              <a:t>i</a:t>
            </a:r>
            <a:r>
              <a:rPr lang="en" sz="4800" dirty="0"/>
              <a:t>ffie-Hellman!</a:t>
            </a:r>
            <a:endParaRPr sz="48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438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120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057226" y="525748"/>
            <a:ext cx="697560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Come funziona?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Diffie–Hellman key exchange - Wikipedia">
            <a:extLst>
              <a:ext uri="{FF2B5EF4-FFF2-40B4-BE49-F238E27FC236}">
                <a16:creationId xmlns:a16="http://schemas.microsoft.com/office/drawing/2014/main" id="{7CD2FA93-C645-46D2-9A7B-EC499469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5" y="1275060"/>
            <a:ext cx="2381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4D761DD-4E30-4FA2-83A4-F105FFC76DE4}"/>
                  </a:ext>
                </a:extLst>
              </p:cNvPr>
              <p:cNvSpPr txBox="1"/>
              <p:nvPr/>
            </p:nvSpPr>
            <p:spPr>
              <a:xfrm>
                <a:off x="5835112" y="1387098"/>
                <a:ext cx="2914663" cy="3426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Didact Gothic" panose="020B0604020202020204" charset="0"/>
                  </a:rPr>
                  <a:t>Scelgo un numero primo</a:t>
                </a:r>
                <a14:m>
                  <m:oMath xmlns:m="http://schemas.openxmlformats.org/officeDocument/2006/math">
                    <m:r>
                      <a:rPr lang="it-IT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latin typeface="Didact Gothic" panose="020B0604020202020204" charset="0"/>
                  </a:rPr>
                  <a:t> (molto grande) e un generatore </a:t>
                </a:r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2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200" dirty="0">
                    <a:latin typeface="Didact Gothic" panose="020B0604020202020204" charset="0"/>
                  </a:rPr>
                  <a:t> (di solito è 2)</a:t>
                </a: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Alice genera un valore segreto </a:t>
                </a:r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it-IT" sz="1200" b="0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Bob genera un valore segreto </a:t>
                </a:r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1200" i="1" dirty="0">
                  <a:latin typeface="Didact Gothic" panose="020B0604020202020204" charset="0"/>
                </a:endParaRPr>
              </a:p>
              <a:p>
                <a:endParaRPr lang="it-IT" sz="1200" i="1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Alice calcola la sua chiave pubblica e la invia a Bob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200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sz="1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200" i="0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Bob calcola la sua chiave pubblica e la invia ad Alice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1200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sz="1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200" i="0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Bob e Alice calcolano il </a:t>
                </a:r>
                <a:r>
                  <a:rPr lang="it-IT" sz="1200" b="1" dirty="0" err="1">
                    <a:latin typeface="Didact Gothic" panose="020B0604020202020204" charset="0"/>
                  </a:rPr>
                  <a:t>shared</a:t>
                </a:r>
                <a:r>
                  <a:rPr lang="it-IT" sz="1200" b="1" dirty="0">
                    <a:latin typeface="Didact Gothic" panose="020B0604020202020204" charset="0"/>
                  </a:rPr>
                  <a:t> secret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it-IT" sz="12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it-IT" sz="1200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sz="12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200" i="0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it-IT" sz="1200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it-IT" sz="1200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sz="1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it-IT" sz="1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200" i="0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4D761DD-4E30-4FA2-83A4-F105FFC7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12" y="1387098"/>
                <a:ext cx="2914663" cy="3426323"/>
              </a:xfrm>
              <a:prstGeom prst="rect">
                <a:avLst/>
              </a:prstGeom>
              <a:blipFill>
                <a:blip r:embed="rId4"/>
                <a:stretch>
                  <a:fillRect t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601;p79">
            <a:extLst>
              <a:ext uri="{FF2B5EF4-FFF2-40B4-BE49-F238E27FC236}">
                <a16:creationId xmlns:a16="http://schemas.microsoft.com/office/drawing/2014/main" id="{C1885904-4E0D-4027-87B4-8502AA7EF503}"/>
              </a:ext>
            </a:extLst>
          </p:cNvPr>
          <p:cNvSpPr txBox="1">
            <a:spLocks/>
          </p:cNvSpPr>
          <p:nvPr/>
        </p:nvSpPr>
        <p:spPr>
          <a:xfrm>
            <a:off x="5835112" y="4547268"/>
            <a:ext cx="3146838" cy="52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sz="1400" dirty="0"/>
              <a:t>È possibile recuperare la chiave privata di alice o bob?</a:t>
            </a:r>
          </a:p>
        </p:txBody>
      </p:sp>
    </p:spTree>
    <p:extLst>
      <p:ext uri="{BB962C8B-B14F-4D97-AF65-F5344CB8AC3E}">
        <p14:creationId xmlns:p14="http://schemas.microsoft.com/office/powerpoint/2010/main" val="300488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RSA</a:t>
            </a:r>
            <a:endParaRPr sz="48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99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RSA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Cifrario a chiave asimmetrica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Si basa sul problema della fattorizzazione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cona la crittografia">
            <a:extLst>
              <a:ext uri="{FF2B5EF4-FFF2-40B4-BE49-F238E27FC236}">
                <a16:creationId xmlns:a16="http://schemas.microsoft.com/office/drawing/2014/main" id="{55651096-5F87-4F2A-8329-3E78E951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25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66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057226" y="525748"/>
            <a:ext cx="6975603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Come funziona?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3490E8F-AE4E-4003-B0C9-65DA434D64AA}"/>
                  </a:ext>
                </a:extLst>
              </p:cNvPr>
              <p:cNvSpPr txBox="1"/>
              <p:nvPr/>
            </p:nvSpPr>
            <p:spPr>
              <a:xfrm>
                <a:off x="421838" y="1371421"/>
                <a:ext cx="8300324" cy="3788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2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IT" sz="1200" b="1" dirty="0">
                    <a:latin typeface="Didact Gothic" panose="020B0604020202020204" charset="0"/>
                  </a:rPr>
                  <a:t> = </a:t>
                </a:r>
                <a:r>
                  <a:rPr lang="it-IT" sz="1200" dirty="0" err="1">
                    <a:latin typeface="Didact Gothic" panose="020B0604020202020204" charset="0"/>
                  </a:rPr>
                  <a:t>plaintext</a:t>
                </a:r>
                <a:endParaRPr lang="it-IT" sz="1200" dirty="0">
                  <a:latin typeface="Didact Gothic" panose="020B0604020202020204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200" b="1" i="1" smtClean="0">
                        <a:latin typeface="Cambria Math" panose="02040503050406030204" pitchFamily="18" charset="0"/>
                      </a:rPr>
                      <m:t>𝒄𝒕</m:t>
                    </m:r>
                  </m:oMath>
                </a14:m>
                <a:r>
                  <a:rPr lang="it-IT" sz="1200" b="1" dirty="0">
                    <a:latin typeface="Didact Gothic" panose="020B0604020202020204" charset="0"/>
                  </a:rPr>
                  <a:t> = </a:t>
                </a:r>
                <a:r>
                  <a:rPr lang="it-IT" sz="1200" dirty="0" err="1">
                    <a:latin typeface="Didact Gothic" panose="020B0604020202020204" charset="0"/>
                  </a:rPr>
                  <a:t>ciphertext</a:t>
                </a:r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Si va a scegliere due (o più) primi molto grandi </a:t>
                </a:r>
                <a14:m>
                  <m:oMath xmlns:m="http://schemas.openxmlformats.org/officeDocument/2006/math">
                    <m:r>
                      <a:rPr lang="it-IT" sz="12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200" dirty="0">
                    <a:latin typeface="Didact Gothic" panose="020B060402020202020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it-IT" sz="1200" dirty="0">
                    <a:latin typeface="Didact Gothic" panose="020B0604020202020204" charset="0"/>
                  </a:rPr>
                  <a:t> </a:t>
                </a:r>
              </a:p>
              <a:p>
                <a:r>
                  <a:rPr lang="it-IT" sz="1200" dirty="0">
                    <a:latin typeface="Didact Gothic" panose="020B0604020202020204" charset="0"/>
                  </a:rPr>
                  <a:t>Si ha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2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200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Si calcola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it-IT" sz="1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200" i="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it-IT" sz="1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1200" i="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Si sceglie l’esponente pubblico </a:t>
                </a:r>
                <a14:m>
                  <m:oMath xmlns:m="http://schemas.openxmlformats.org/officeDocument/2006/math">
                    <m:r>
                      <a:rPr lang="it-IT" sz="1200" dirty="0" smtClean="0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1200" dirty="0">
                    <a:latin typeface="Didact Gothic" panose="020B0604020202020204" charset="0"/>
                  </a:rPr>
                  <a:t> dove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it-IT" sz="1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it-IT" sz="1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it-IT" sz="1200" i="0" dirty="0">
                            <a:latin typeface="Cambria Math" panose="02040503050406030204" pitchFamily="18" charset="0"/>
                          </a:rPr>
                          <m:t>,ⅇ</m:t>
                        </m:r>
                      </m:e>
                    </m:d>
                    <m:r>
                      <a:rPr lang="it-IT" sz="1200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200" dirty="0">
                    <a:latin typeface="Didact Gothic" panose="020B060402020202020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2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200" i="0" dirty="0">
                        <a:latin typeface="Cambria Math" panose="02040503050406030204" pitchFamily="18" charset="0"/>
                      </a:rPr>
                      <m:t>&lt;ⅇ&lt;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it-IT" sz="1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b="1" dirty="0">
                    <a:latin typeface="Didact Gothic" panose="020B0604020202020204" charset="0"/>
                  </a:rPr>
                  <a:t>Valori pubblici: </a:t>
                </a:r>
                <a:r>
                  <a:rPr lang="it-IT" sz="1200" b="1" i="1" dirty="0">
                    <a:latin typeface="Didact Gothic" panose="020B0604020202020204" charset="0"/>
                  </a:rPr>
                  <a:t>(e, n)</a:t>
                </a:r>
              </a:p>
              <a:p>
                <a:endParaRPr lang="it-IT" sz="1200" b="1" i="1" dirty="0">
                  <a:latin typeface="Didact Gothic" panose="020B0604020202020204" charset="0"/>
                </a:endParaRPr>
              </a:p>
              <a:p>
                <a:r>
                  <a:rPr lang="it-IT" sz="1200" dirty="0">
                    <a:latin typeface="Didact Gothic" panose="020B0604020202020204" charset="0"/>
                  </a:rPr>
                  <a:t>Calcola la chiave privata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latin typeface="Didact Gothic" panose="020B0604020202020204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120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it-IT" sz="1200" i="0" dirty="0" smtClean="0">
                        <a:latin typeface="Cambria Math" panose="02040503050406030204" pitchFamily="18" charset="0"/>
                      </a:rPr>
                      <m:t>ⅇ=1</m:t>
                    </m:r>
                    <m:func>
                      <m:funcPr>
                        <m:ctrlPr>
                          <a:rPr lang="it-IT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20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it-IT" sz="12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it-IT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 dirty="0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func>
                  </m:oMath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b="1" i="1" dirty="0">
                  <a:latin typeface="Didact Gothic" panose="020B0604020202020204" charset="0"/>
                </a:endParaRPr>
              </a:p>
              <a:p>
                <a:r>
                  <a:rPr lang="it-IT" sz="1200" b="1" dirty="0">
                    <a:latin typeface="Didact Gothic" panose="020B0604020202020204" charset="0"/>
                  </a:rPr>
                  <a:t>Per cifrare: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it-IT" sz="120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sz="12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sup>
                    </m:sSup>
                    <m:func>
                      <m:funcPr>
                        <m:ctrlPr>
                          <a:rPr lang="it-IT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20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it-IT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it-IT" sz="1200" dirty="0">
                  <a:latin typeface="Didact Gothic" panose="020B0604020202020204" charset="0"/>
                </a:endParaRPr>
              </a:p>
              <a:p>
                <a:r>
                  <a:rPr lang="it-IT" sz="1200" b="1" dirty="0">
                    <a:latin typeface="Didact Gothic" panose="020B0604020202020204" charset="0"/>
                  </a:rPr>
                  <a:t>Per decifrare: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12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it-IT" sz="1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t-IT" sz="1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it-IT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20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it-IT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i="1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  <a:p>
                <a:endParaRPr lang="it-IT" sz="1200" dirty="0">
                  <a:latin typeface="Didact Gothic" panose="020B060402020202020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3490E8F-AE4E-4003-B0C9-65DA434D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8" y="1371421"/>
                <a:ext cx="8300324" cy="3788986"/>
              </a:xfrm>
              <a:prstGeom prst="rect">
                <a:avLst/>
              </a:prstGeom>
              <a:blipFill>
                <a:blip r:embed="rId3"/>
                <a:stretch>
                  <a:fillRect t="-1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B6B55F17-4BBE-476F-919B-19AE4C45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2114">
            <a:off x="5739673" y="3271844"/>
            <a:ext cx="2551396" cy="1026114"/>
          </a:xfrm>
          <a:prstGeom prst="rect">
            <a:avLst/>
          </a:prstGeom>
        </p:spPr>
      </p:pic>
      <p:sp>
        <p:nvSpPr>
          <p:cNvPr id="8" name="Google Shape;601;p79">
            <a:extLst>
              <a:ext uri="{FF2B5EF4-FFF2-40B4-BE49-F238E27FC236}">
                <a16:creationId xmlns:a16="http://schemas.microsoft.com/office/drawing/2014/main" id="{7CAB4B40-CCCC-4285-A6FB-B2C3B0604B0F}"/>
              </a:ext>
            </a:extLst>
          </p:cNvPr>
          <p:cNvSpPr txBox="1">
            <a:spLocks/>
          </p:cNvSpPr>
          <p:nvPr/>
        </p:nvSpPr>
        <p:spPr>
          <a:xfrm rot="1901753">
            <a:off x="5910063" y="2038489"/>
            <a:ext cx="2143773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HOW????</a:t>
            </a:r>
          </a:p>
        </p:txBody>
      </p:sp>
    </p:spTree>
    <p:extLst>
      <p:ext uri="{BB962C8B-B14F-4D97-AF65-F5344CB8AC3E}">
        <p14:creationId xmlns:p14="http://schemas.microsoft.com/office/powerpoint/2010/main" val="415038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Crittografia ibrida?</a:t>
            </a:r>
            <a:endParaRPr sz="48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>
            <a:extLst>
              <a:ext uri="{FF2B5EF4-FFF2-40B4-BE49-F238E27FC236}">
                <a16:creationId xmlns:a16="http://schemas.microsoft.com/office/drawing/2014/main" id="{8C81CCB9-C097-4FE8-B45F-3EBD573A60C7}"/>
              </a:ext>
            </a:extLst>
          </p:cNvPr>
          <p:cNvSpPr txBox="1">
            <a:spLocks/>
          </p:cNvSpPr>
          <p:nvPr/>
        </p:nvSpPr>
        <p:spPr>
          <a:xfrm>
            <a:off x="3142883" y="3303000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Cosa è?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9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26"/>
          <p:cNvSpPr txBox="1">
            <a:spLocks noGrp="1"/>
          </p:cNvSpPr>
          <p:nvPr>
            <p:ph type="subTitle" idx="5"/>
          </p:nvPr>
        </p:nvSpPr>
        <p:spPr>
          <a:xfrm>
            <a:off x="3015375" y="3987218"/>
            <a:ext cx="330454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5"/>
                </a:solidFill>
              </a:rPr>
              <a:t>salvatore.abello2005@gmail.com</a:t>
            </a:r>
          </a:p>
          <a:p>
            <a:pPr marL="0" lvl="0" indent="0"/>
            <a:r>
              <a:rPr lang="it-IT" dirty="0">
                <a:solidFill>
                  <a:schemeClr val="accent5"/>
                </a:solidFill>
              </a:rPr>
              <a:t>https://github.com/salvatore-abello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932FA2-21E1-406D-AB68-C11B30D92A6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974300" y="1778850"/>
            <a:ext cx="5195400" cy="1034092"/>
          </a:xfrm>
        </p:spPr>
        <p:txBody>
          <a:bodyPr/>
          <a:lstStyle/>
          <a:p>
            <a:r>
              <a:rPr lang="it-IT" sz="5400" dirty="0"/>
              <a:t>FINE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D243A67-8D3E-4A6C-8F89-55E9ED41FE46}"/>
              </a:ext>
            </a:extLst>
          </p:cNvPr>
          <p:cNvSpPr txBox="1"/>
          <p:nvPr/>
        </p:nvSpPr>
        <p:spPr>
          <a:xfrm>
            <a:off x="2919728" y="2912191"/>
            <a:ext cx="32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Salvatore Abello, 5IB</a:t>
            </a:r>
          </a:p>
        </p:txBody>
      </p:sp>
      <p:cxnSp>
        <p:nvCxnSpPr>
          <p:cNvPr id="31" name="Google Shape;465;p67">
            <a:extLst>
              <a:ext uri="{FF2B5EF4-FFF2-40B4-BE49-F238E27FC236}">
                <a16:creationId xmlns:a16="http://schemas.microsoft.com/office/drawing/2014/main" id="{F9A2559F-1056-43B5-8188-7318F00827FF}"/>
              </a:ext>
            </a:extLst>
          </p:cNvPr>
          <p:cNvCxnSpPr>
            <a:cxnSpLocks/>
          </p:cNvCxnSpPr>
          <p:nvPr/>
        </p:nvCxnSpPr>
        <p:spPr>
          <a:xfrm>
            <a:off x="3111024" y="2780148"/>
            <a:ext cx="311324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Perché?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57;p76">
            <a:extLst>
              <a:ext uri="{FF2B5EF4-FFF2-40B4-BE49-F238E27FC236}">
                <a16:creationId xmlns:a16="http://schemas.microsoft.com/office/drawing/2014/main" id="{CF536B7B-021B-4873-BB16-3CCE78562195}"/>
              </a:ext>
            </a:extLst>
          </p:cNvPr>
          <p:cNvSpPr txBox="1">
            <a:spLocks/>
          </p:cNvSpPr>
          <p:nvPr/>
        </p:nvSpPr>
        <p:spPr>
          <a:xfrm>
            <a:off x="2870918" y="3075331"/>
            <a:ext cx="3302164" cy="455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Non ci basta la </a:t>
            </a:r>
            <a:r>
              <a:rPr lang="en-US" dirty="0" err="1">
                <a:solidFill>
                  <a:schemeClr val="bg1"/>
                </a:solidFill>
              </a:rPr>
              <a:t>crittografia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simmetrica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9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C. asimmetrica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Si basa su problemi «difficili» (fattorizzazione, logaritmo discreto, etc...)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Due chiavi invece di una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Chiave pubblica</a:t>
            </a:r>
            <a:r>
              <a:rPr lang="it-IT" dirty="0"/>
              <a:t>, accessibile a tutti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Chiave privata</a:t>
            </a:r>
            <a:r>
              <a:rPr lang="it-IT" dirty="0"/>
              <a:t>, deve averla solo coloro che vogliono comunicare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cona la crittografia">
            <a:extLst>
              <a:ext uri="{FF2B5EF4-FFF2-40B4-BE49-F238E27FC236}">
                <a16:creationId xmlns:a16="http://schemas.microsoft.com/office/drawing/2014/main" id="{55651096-5F87-4F2A-8329-3E78E951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25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TEORIA DEI NUMERI</a:t>
            </a:r>
            <a:endParaRPr sz="5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965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CONGRUENZE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38685E0-E724-4513-981D-7B72ED666B98}"/>
                  </a:ext>
                </a:extLst>
              </p:cNvPr>
              <p:cNvSpPr txBox="1"/>
              <p:nvPr/>
            </p:nvSpPr>
            <p:spPr>
              <a:xfrm>
                <a:off x="7456050" y="1578372"/>
                <a:ext cx="12321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38685E0-E724-4513-981D-7B72ED666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0" y="1578372"/>
                <a:ext cx="12321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ottotitolo 11">
                <a:extLst>
                  <a:ext uri="{FF2B5EF4-FFF2-40B4-BE49-F238E27FC236}">
                    <a16:creationId xmlns:a16="http://schemas.microsoft.com/office/drawing/2014/main" id="{7DB86DDB-652A-4B61-89BF-3B2430710FF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8100" y="1578371"/>
                <a:ext cx="4971066" cy="2714659"/>
              </a:xfrm>
            </p:spPr>
            <p:txBody>
              <a:bodyPr/>
              <a:lstStyle/>
              <a:p>
                <a:r>
                  <a:rPr lang="it-IT" dirty="0"/>
                  <a:t>Dati tre interi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è congruo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modulo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se: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-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divisibile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danno lo stesso resto se divisi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139700" indent="0" algn="l"/>
                <a:endParaRPr lang="it-IT" dirty="0"/>
              </a:p>
              <a:p>
                <a:pPr algn="l"/>
                <a:r>
                  <a:rPr lang="it-IT" b="1" dirty="0"/>
                  <a:t>Esempio</a:t>
                </a:r>
              </a:p>
              <a:p>
                <a:pPr algn="l"/>
                <a:endParaRPr lang="it-IT" b="1" dirty="0"/>
              </a:p>
              <a:p>
                <a:pPr algn="l"/>
                <a:endParaRPr lang="it-IT" b="1" dirty="0"/>
              </a:p>
              <a:p>
                <a:pPr algn="l"/>
                <a:endParaRPr lang="it-IT" b="1" dirty="0"/>
              </a:p>
              <a:p>
                <a:pPr algn="l"/>
                <a:endParaRPr lang="it-IT" b="1" dirty="0"/>
              </a:p>
            </p:txBody>
          </p:sp>
        </mc:Choice>
        <mc:Fallback xmlns="">
          <p:sp>
            <p:nvSpPr>
              <p:cNvPr id="12" name="Sottotitolo 11">
                <a:extLst>
                  <a:ext uri="{FF2B5EF4-FFF2-40B4-BE49-F238E27FC236}">
                    <a16:creationId xmlns:a16="http://schemas.microsoft.com/office/drawing/2014/main" id="{7DB86DDB-652A-4B61-89BF-3B243071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8100" y="1578371"/>
                <a:ext cx="4971066" cy="27146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531C06F-28B8-475B-A246-01ACF9412075}"/>
                  </a:ext>
                </a:extLst>
              </p:cNvPr>
              <p:cNvSpPr txBox="1"/>
              <p:nvPr/>
            </p:nvSpPr>
            <p:spPr>
              <a:xfrm>
                <a:off x="547551" y="3086350"/>
                <a:ext cx="1203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≡7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531C06F-28B8-475B-A246-01ACF941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1" y="3086350"/>
                <a:ext cx="1203663" cy="215444"/>
              </a:xfrm>
              <a:prstGeom prst="rect">
                <a:avLst/>
              </a:prstGeom>
              <a:blipFill>
                <a:blip r:embed="rId5"/>
                <a:stretch>
                  <a:fillRect l="-2538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F8A29CA-ED2D-4659-8CFD-770334AD8447}"/>
                  </a:ext>
                </a:extLst>
              </p:cNvPr>
              <p:cNvSpPr txBox="1"/>
              <p:nvPr/>
            </p:nvSpPr>
            <p:spPr>
              <a:xfrm>
                <a:off x="547551" y="3310637"/>
                <a:ext cx="12321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F8A29CA-ED2D-4659-8CFD-770334AD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1" y="3310637"/>
                <a:ext cx="1232115" cy="215444"/>
              </a:xfrm>
              <a:prstGeom prst="rect">
                <a:avLst/>
              </a:prstGeom>
              <a:blipFill>
                <a:blip r:embed="rId6"/>
                <a:stretch>
                  <a:fillRect l="-1485" r="-2475" b="-1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1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PROPRIETà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935DCB5D-5ADE-4578-9D38-109C23ED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70" y="2888480"/>
            <a:ext cx="3086259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CONGRUENZE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07E1C48F-FA55-4FDC-9D6A-71AC24FE41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716" y="1502640"/>
            <a:ext cx="7508626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Una congruenza può essere vista come un’equazione. È possibile utilizzare qualsiasi operazione </a:t>
            </a:r>
            <a:r>
              <a:rPr lang="it-IT" b="1" dirty="0"/>
              <a:t>tranne la divisione.</a:t>
            </a:r>
          </a:p>
        </p:txBody>
      </p:sp>
    </p:spTree>
    <p:extLst>
      <p:ext uri="{BB962C8B-B14F-4D97-AF65-F5344CB8AC3E}">
        <p14:creationId xmlns:p14="http://schemas.microsoft.com/office/powerpoint/2010/main" val="306295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Perché?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355198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627</Words>
  <Application>Microsoft Office PowerPoint</Application>
  <PresentationFormat>Presentazione su schermo (16:9)</PresentationFormat>
  <Paragraphs>105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Didact Gothic</vt:lpstr>
      <vt:lpstr>Cambria Math</vt:lpstr>
      <vt:lpstr>Montserrat</vt:lpstr>
      <vt:lpstr>Questrial</vt:lpstr>
      <vt:lpstr>Julius Sans One</vt:lpstr>
      <vt:lpstr>Minimalist Grayscale Pitch Deck XL by Slidesgo</vt:lpstr>
      <vt:lpstr>CRITTOGRAFIA ASIMMETRICA</vt:lpstr>
      <vt:lpstr>INTRODUZIONE</vt:lpstr>
      <vt:lpstr>Perché?</vt:lpstr>
      <vt:lpstr>C. asimmetrica</vt:lpstr>
      <vt:lpstr>TEORIA DEI NUMERI</vt:lpstr>
      <vt:lpstr>CONGRUENZE</vt:lpstr>
      <vt:lpstr>PROPRIETà</vt:lpstr>
      <vt:lpstr>CONGRUENZE</vt:lpstr>
      <vt:lpstr>Perché?</vt:lpstr>
      <vt:lpstr>CONGRUENZE</vt:lpstr>
      <vt:lpstr>Come facciamo?</vt:lpstr>
      <vt:lpstr>CONGRUENZE</vt:lpstr>
      <vt:lpstr>Come calcolarlo?</vt:lpstr>
      <vt:lpstr>Algoritmo di euclide esteso</vt:lpstr>
      <vt:lpstr>Piccolo accenno a…</vt:lpstr>
      <vt:lpstr>Teorema cinese del resto</vt:lpstr>
      <vt:lpstr>Prima di continuare…</vt:lpstr>
      <vt:lpstr>Key exchange</vt:lpstr>
      <vt:lpstr>Diffie-Hellman!</vt:lpstr>
      <vt:lpstr>Come funziona?</vt:lpstr>
      <vt:lpstr>RSA</vt:lpstr>
      <vt:lpstr>RSA</vt:lpstr>
      <vt:lpstr>Come funziona?</vt:lpstr>
      <vt:lpstr>Crittografia ibrida?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CRITTOGRAFIA ASIMMETRICA</dc:title>
  <cp:lastModifiedBy>2Ac a.</cp:lastModifiedBy>
  <cp:revision>6</cp:revision>
  <dcterms:modified xsi:type="dcterms:W3CDTF">2024-02-23T15:36:59Z</dcterms:modified>
</cp:coreProperties>
</file>