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</p:sldMasterIdLst>
  <p:notesMasterIdLst>
    <p:notesMasterId r:id="rId20"/>
  </p:notesMasterIdLst>
  <p:sldIdLst>
    <p:sldId id="256" r:id="rId2"/>
    <p:sldId id="347" r:id="rId3"/>
    <p:sldId id="348" r:id="rId4"/>
    <p:sldId id="350" r:id="rId5"/>
    <p:sldId id="351" r:id="rId6"/>
    <p:sldId id="352" r:id="rId7"/>
    <p:sldId id="355" r:id="rId8"/>
    <p:sldId id="356" r:id="rId9"/>
    <p:sldId id="357" r:id="rId10"/>
    <p:sldId id="354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15" r:id="rId19"/>
  </p:sldIdLst>
  <p:sldSz cx="9144000" cy="5143500" type="screen16x9"/>
  <p:notesSz cx="6858000" cy="9144000"/>
  <p:embeddedFontLst>
    <p:embeddedFont>
      <p:font typeface="Didact Gothic" panose="020B0604020202020204" charset="0"/>
      <p:regular r:id="rId21"/>
    </p:embeddedFont>
    <p:embeddedFont>
      <p:font typeface="Julius Sans One" panose="020B0604020202020204" charset="0"/>
      <p:regular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Questrial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9D32CF-3865-4E04-9195-7791D2574BA8}">
  <a:tblStyle styleId="{239D32CF-3865-4E04-9195-7791D2574B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32" y="460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284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a1249ffcf0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a1249ffcf0_1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1881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b02797fa4_2_1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b02797fa4_2_1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771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244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a1249ffcf0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a1249ffcf0_1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487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b02797fa4_2_1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b02797fa4_2_1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207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971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922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a1249ffcf0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ga1249ffcf0_1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485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112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a1249ffcf0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a1249ffcf0_1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062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b02797fa4_2_1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b02797fa4_2_1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756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152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7909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b02797fa4_2_1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b02797fa4_2_1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272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70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_AND_BODY_1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8">
    <p:bg>
      <p:bgPr>
        <a:solidFill>
          <a:schemeClr val="dk1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5" name="Google Shape;425;p56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56"/>
          <p:cNvSpPr txBox="1">
            <a:spLocks noGrp="1"/>
          </p:cNvSpPr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80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56"/>
          <p:cNvSpPr txBox="1">
            <a:spLocks noGrp="1"/>
          </p:cNvSpPr>
          <p:nvPr>
            <p:ph type="body" idx="1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428" name="Google Shape;428;p56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9" name="Google Shape;429;p56"/>
          <p:cNvSpPr txBox="1">
            <a:spLocks noGrp="1"/>
          </p:cNvSpPr>
          <p:nvPr>
            <p:ph type="subTitle" idx="2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35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8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35_1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59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9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5">
    <p:bg>
      <p:bgPr>
        <a:solidFill>
          <a:schemeClr val="accent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1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bg>
      <p:bgPr>
        <a:solidFill>
          <a:schemeClr val="accent5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 idx="2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3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 idx="4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5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ONE_COLUMN_TEXT_1">
    <p:bg>
      <p:bgPr>
        <a:solidFill>
          <a:schemeClr val="accent5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4039975" y="2245288"/>
            <a:ext cx="4390800" cy="6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4168000" y="963075"/>
            <a:ext cx="4262700" cy="9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21_1_1">
    <p:bg>
      <p:bgPr>
        <a:solidFill>
          <a:schemeClr val="accent6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 rot="10800000" flipH="1">
            <a:off x="-2390100" y="-102475"/>
            <a:ext cx="13887000" cy="65724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-5261951" y="154512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2434275" y="3133239"/>
            <a:ext cx="42753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1726200" y="1681450"/>
            <a:ext cx="5691600" cy="13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6"/>
          <p:cNvSpPr/>
          <p:nvPr/>
        </p:nvSpPr>
        <p:spPr>
          <a:xfrm rot="10800000">
            <a:off x="6919375" y="-7381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26"/>
          <p:cNvSpPr/>
          <p:nvPr/>
        </p:nvSpPr>
        <p:spPr>
          <a:xfrm rot="10800000">
            <a:off x="7062250" y="-79527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29">
    <p:bg>
      <p:bgPr>
        <a:solidFill>
          <a:schemeClr val="accent5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8"/>
          <p:cNvSpPr/>
          <p:nvPr/>
        </p:nvSpPr>
        <p:spPr>
          <a:xfrm>
            <a:off x="779625" y="14338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8"/>
          <p:cNvSpPr txBox="1">
            <a:spLocks noGrp="1"/>
          </p:cNvSpPr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0" name="Google Shape;280;p38"/>
          <p:cNvSpPr txBox="1">
            <a:spLocks noGrp="1"/>
          </p:cNvSpPr>
          <p:nvPr>
            <p:ph type="subTitle" idx="1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81" name="Google Shape;281;p38"/>
          <p:cNvSpPr txBox="1">
            <a:spLocks noGrp="1"/>
          </p:cNvSpPr>
          <p:nvPr>
            <p:ph type="title" idx="2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38"/>
          <p:cNvSpPr txBox="1">
            <a:spLocks noGrp="1"/>
          </p:cNvSpPr>
          <p:nvPr>
            <p:ph type="subTitle" idx="3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83" name="Google Shape;283;p38"/>
          <p:cNvSpPr txBox="1">
            <a:spLocks noGrp="1"/>
          </p:cNvSpPr>
          <p:nvPr>
            <p:ph type="title" idx="4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38"/>
          <p:cNvSpPr txBox="1">
            <a:spLocks noGrp="1"/>
          </p:cNvSpPr>
          <p:nvPr>
            <p:ph type="subTitle" idx="5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85" name="Google Shape;285;p38"/>
          <p:cNvSpPr txBox="1">
            <a:spLocks noGrp="1"/>
          </p:cNvSpPr>
          <p:nvPr>
            <p:ph type="title" idx="6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38"/>
          <p:cNvSpPr txBox="1">
            <a:spLocks noGrp="1"/>
          </p:cNvSpPr>
          <p:nvPr>
            <p:ph type="subTitle" idx="7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title" idx="8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38"/>
          <p:cNvSpPr txBox="1">
            <a:spLocks noGrp="1"/>
          </p:cNvSpPr>
          <p:nvPr>
            <p:ph type="subTitle" idx="9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89" name="Google Shape;289;p38"/>
          <p:cNvSpPr txBox="1">
            <a:spLocks noGrp="1"/>
          </p:cNvSpPr>
          <p:nvPr>
            <p:ph type="title" idx="13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38"/>
          <p:cNvSpPr txBox="1">
            <a:spLocks noGrp="1"/>
          </p:cNvSpPr>
          <p:nvPr>
            <p:ph type="subTitle" idx="14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1" name="Google Shape;291;p38"/>
          <p:cNvSpPr txBox="1">
            <a:spLocks noGrp="1"/>
          </p:cNvSpPr>
          <p:nvPr>
            <p:ph type="title" idx="15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9_1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_1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4" r:id="rId3"/>
    <p:sldLayoutId id="2147483666" r:id="rId4"/>
    <p:sldLayoutId id="2147483669" r:id="rId5"/>
    <p:sldLayoutId id="2147483672" r:id="rId6"/>
    <p:sldLayoutId id="2147483684" r:id="rId7"/>
    <p:sldLayoutId id="2147483685" r:id="rId8"/>
    <p:sldLayoutId id="2147483690" r:id="rId9"/>
    <p:sldLayoutId id="2147483695" r:id="rId10"/>
    <p:sldLayoutId id="2147483702" r:id="rId11"/>
    <p:sldLayoutId id="2147483703" r:id="rId12"/>
    <p:sldLayoutId id="2147483704" r:id="rId13"/>
    <p:sldLayoutId id="214748370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webp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web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Introduzione</a:t>
            </a:r>
            <a:endParaRPr dirty="0"/>
          </a:p>
        </p:txBody>
      </p:sp>
      <p:cxnSp>
        <p:nvCxnSpPr>
          <p:cNvPr id="465" name="Google Shape;465;p67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SETUP</a:t>
            </a:r>
            <a:endParaRPr b="1" dirty="0"/>
          </a:p>
        </p:txBody>
      </p:sp>
      <p:cxnSp>
        <p:nvCxnSpPr>
          <p:cNvPr id="605" name="Google Shape;605;p79"/>
          <p:cNvCxnSpPr/>
          <p:nvPr/>
        </p:nvCxnSpPr>
        <p:spPr>
          <a:xfrm>
            <a:off x="4248450" y="12750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" name="Immagine 12">
            <a:extLst>
              <a:ext uri="{FF2B5EF4-FFF2-40B4-BE49-F238E27FC236}">
                <a16:creationId xmlns:a16="http://schemas.microsoft.com/office/drawing/2014/main" id="{16BA915D-BFCE-4F69-A950-2AF0BFB9B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974" y="1518835"/>
            <a:ext cx="2265978" cy="2265978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E4B2037-CAF2-4AF3-AD42-CD3A3C5622AF}"/>
              </a:ext>
            </a:extLst>
          </p:cNvPr>
          <p:cNvSpPr txBox="1"/>
          <p:nvPr/>
        </p:nvSpPr>
        <p:spPr>
          <a:xfrm>
            <a:off x="2750949" y="3952068"/>
            <a:ext cx="4045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Didact Gothic" panose="020B0604020202020204" charset="0"/>
              </a:rPr>
              <a:t>https://training.olicyber.it/training/environment</a:t>
            </a:r>
          </a:p>
        </p:txBody>
      </p:sp>
    </p:spTree>
    <p:extLst>
      <p:ext uri="{BB962C8B-B14F-4D97-AF65-F5344CB8AC3E}">
        <p14:creationId xmlns:p14="http://schemas.microsoft.com/office/powerpoint/2010/main" val="1939229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105"/>
          <p:cNvSpPr txBox="1">
            <a:spLocks noGrp="1"/>
          </p:cNvSpPr>
          <p:nvPr>
            <p:ph type="title" idx="8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strings</a:t>
            </a:r>
            <a:endParaRPr dirty="0"/>
          </a:p>
        </p:txBody>
      </p:sp>
      <p:sp>
        <p:nvSpPr>
          <p:cNvPr id="960" name="Google Shape;960;p105"/>
          <p:cNvSpPr txBox="1">
            <a:spLocks noGrp="1"/>
          </p:cNvSpPr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binwalk</a:t>
            </a:r>
            <a:endParaRPr dirty="0"/>
          </a:p>
        </p:txBody>
      </p:sp>
      <p:sp>
        <p:nvSpPr>
          <p:cNvPr id="961" name="Google Shape;961;p105"/>
          <p:cNvSpPr txBox="1">
            <a:spLocks noGrp="1"/>
          </p:cNvSpPr>
          <p:nvPr>
            <p:ph type="subTitle" idx="1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Permette di cercare file dentro altri file</a:t>
            </a:r>
            <a:endParaRPr dirty="0"/>
          </a:p>
        </p:txBody>
      </p:sp>
      <p:sp>
        <p:nvSpPr>
          <p:cNvPr id="962" name="Google Shape;962;p105"/>
          <p:cNvSpPr txBox="1">
            <a:spLocks noGrp="1"/>
          </p:cNvSpPr>
          <p:nvPr>
            <p:ph type="title" idx="2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zsteg</a:t>
            </a:r>
            <a:endParaRPr dirty="0"/>
          </a:p>
        </p:txBody>
      </p:sp>
      <p:sp>
        <p:nvSpPr>
          <p:cNvPr id="963" name="Google Shape;963;p105"/>
          <p:cNvSpPr txBox="1">
            <a:spLocks noGrp="1"/>
          </p:cNvSpPr>
          <p:nvPr>
            <p:ph type="subTitle" idx="3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Recupera informazioni nascoste in file .</a:t>
            </a:r>
            <a:r>
              <a:rPr lang="it-IT" dirty="0" err="1"/>
              <a:t>bmp</a:t>
            </a:r>
            <a:r>
              <a:rPr lang="it-IT" dirty="0"/>
              <a:t> e .png</a:t>
            </a:r>
            <a:endParaRPr dirty="0"/>
          </a:p>
        </p:txBody>
      </p:sp>
      <p:sp>
        <p:nvSpPr>
          <p:cNvPr id="964" name="Google Shape;964;p105"/>
          <p:cNvSpPr txBox="1">
            <a:spLocks noGrp="1"/>
          </p:cNvSpPr>
          <p:nvPr>
            <p:ph type="title" idx="4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exiftool</a:t>
            </a:r>
            <a:endParaRPr dirty="0"/>
          </a:p>
        </p:txBody>
      </p:sp>
      <p:sp>
        <p:nvSpPr>
          <p:cNvPr id="965" name="Google Shape;965;p105"/>
          <p:cNvSpPr txBox="1">
            <a:spLocks noGrp="1"/>
          </p:cNvSpPr>
          <p:nvPr>
            <p:ph type="subTitle" idx="5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Permette di leggere i </a:t>
            </a:r>
            <a:r>
              <a:rPr lang="it-IT" dirty="0" err="1"/>
              <a:t>medatati</a:t>
            </a:r>
            <a:r>
              <a:rPr lang="it-IT" dirty="0"/>
              <a:t> delle immagini</a:t>
            </a:r>
            <a:endParaRPr dirty="0"/>
          </a:p>
        </p:txBody>
      </p:sp>
      <p:sp>
        <p:nvSpPr>
          <p:cNvPr id="966" name="Google Shape;966;p105"/>
          <p:cNvSpPr txBox="1">
            <a:spLocks noGrp="1"/>
          </p:cNvSpPr>
          <p:nvPr>
            <p:ph type="title" idx="6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file</a:t>
            </a:r>
            <a:endParaRPr dirty="0"/>
          </a:p>
        </p:txBody>
      </p:sp>
      <p:sp>
        <p:nvSpPr>
          <p:cNvPr id="967" name="Google Shape;967;p105"/>
          <p:cNvSpPr txBox="1">
            <a:spLocks noGrp="1"/>
          </p:cNvSpPr>
          <p:nvPr>
            <p:ph type="subTitle" idx="7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Permette di determinare il tipo di un file</a:t>
            </a:r>
            <a:endParaRPr dirty="0"/>
          </a:p>
        </p:txBody>
      </p:sp>
      <p:sp>
        <p:nvSpPr>
          <p:cNvPr id="968" name="Google Shape;968;p105"/>
          <p:cNvSpPr txBox="1">
            <a:spLocks noGrp="1"/>
          </p:cNvSpPr>
          <p:nvPr>
            <p:ph type="subTitle" idx="9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Printa</a:t>
            </a:r>
            <a:r>
              <a:rPr lang="it-IT" dirty="0"/>
              <a:t> tutte le stringhe presenti in un file</a:t>
            </a:r>
            <a:endParaRPr dirty="0"/>
          </a:p>
        </p:txBody>
      </p:sp>
      <p:sp>
        <p:nvSpPr>
          <p:cNvPr id="969" name="Google Shape;969;p105"/>
          <p:cNvSpPr txBox="1">
            <a:spLocks noGrp="1"/>
          </p:cNvSpPr>
          <p:nvPr>
            <p:ph type="title" idx="13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steghide</a:t>
            </a:r>
            <a:endParaRPr dirty="0"/>
          </a:p>
        </p:txBody>
      </p:sp>
      <p:sp>
        <p:nvSpPr>
          <p:cNvPr id="970" name="Google Shape;970;p105"/>
          <p:cNvSpPr txBox="1">
            <a:spLocks noGrp="1"/>
          </p:cNvSpPr>
          <p:nvPr>
            <p:ph type="subTitle" idx="14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1"/>
                </a:solidFill>
              </a:rPr>
              <a:t>Permette di recuperare informazioni da vari file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971" name="Google Shape;971;p105"/>
          <p:cNvSpPr txBox="1">
            <a:spLocks noGrp="1"/>
          </p:cNvSpPr>
          <p:nvPr>
            <p:ph type="title" idx="15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ALTRI COMANDI UTILI</a:t>
            </a:r>
            <a:endParaRPr dirty="0"/>
          </a:p>
        </p:txBody>
      </p:sp>
      <p:cxnSp>
        <p:nvCxnSpPr>
          <p:cNvPr id="972" name="Google Shape;972;p105"/>
          <p:cNvCxnSpPr/>
          <p:nvPr/>
        </p:nvCxnSpPr>
        <p:spPr>
          <a:xfrm>
            <a:off x="5857175" y="1371625"/>
            <a:ext cx="0" cy="32334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3" name="Google Shape;973;p105"/>
          <p:cNvCxnSpPr/>
          <p:nvPr/>
        </p:nvCxnSpPr>
        <p:spPr>
          <a:xfrm>
            <a:off x="3128825" y="1362725"/>
            <a:ext cx="0" cy="32424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4" name="Google Shape;974;p105"/>
          <p:cNvCxnSpPr/>
          <p:nvPr/>
        </p:nvCxnSpPr>
        <p:spPr>
          <a:xfrm rot="10800000" flipH="1">
            <a:off x="779625" y="2963163"/>
            <a:ext cx="7941600" cy="234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5" name="Google Shape;975;p105"/>
          <p:cNvCxnSpPr/>
          <p:nvPr/>
        </p:nvCxnSpPr>
        <p:spPr>
          <a:xfrm>
            <a:off x="4248450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34933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>
            <a:spLocks noGrp="1"/>
          </p:cNvSpPr>
          <p:nvPr>
            <p:ph type="body" idx="1"/>
          </p:nvPr>
        </p:nvSpPr>
        <p:spPr>
          <a:xfrm>
            <a:off x="2434275" y="3133238"/>
            <a:ext cx="4275300" cy="564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it-IT" dirty="0"/>
              <a:t>Un linguaggio di programmazione estremamente versatile che offre numerosi vantaggi. </a:t>
            </a:r>
            <a:endParaRPr dirty="0"/>
          </a:p>
        </p:txBody>
      </p:sp>
      <p:cxnSp>
        <p:nvCxnSpPr>
          <p:cNvPr id="479" name="Google Shape;479;p69"/>
          <p:cNvCxnSpPr/>
          <p:nvPr/>
        </p:nvCxnSpPr>
        <p:spPr>
          <a:xfrm>
            <a:off x="4248450" y="303527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Immagine 6">
            <a:extLst>
              <a:ext uri="{FF2B5EF4-FFF2-40B4-BE49-F238E27FC236}">
                <a16:creationId xmlns:a16="http://schemas.microsoft.com/office/drawing/2014/main" id="{C8A28A9E-B812-43DE-92AF-90CC4DA3B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350" y="1767711"/>
            <a:ext cx="4275300" cy="126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3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endParaRPr dirty="0"/>
          </a:p>
        </p:txBody>
      </p:sp>
      <p:sp>
        <p:nvSpPr>
          <p:cNvPr id="531" name="Google Shape;531;p73"/>
          <p:cNvSpPr txBox="1">
            <a:spLocks noGrp="1"/>
          </p:cNvSpPr>
          <p:nvPr>
            <p:ph type="subTitle" idx="1"/>
          </p:nvPr>
        </p:nvSpPr>
        <p:spPr>
          <a:xfrm>
            <a:off x="713225" y="2263299"/>
            <a:ext cx="3400800" cy="1564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b="1" dirty="0"/>
              <a:t>Linguaggio interpretato o compilato???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Parecchio lento!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Principale linguaggio per scrivere exploit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Fa un po’ schifo...</a:t>
            </a:r>
          </a:p>
        </p:txBody>
      </p:sp>
      <p:cxnSp>
        <p:nvCxnSpPr>
          <p:cNvPr id="534" name="Google Shape;534;p73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D0679A05-3127-4C01-B044-7D2777DAE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698" y="965675"/>
            <a:ext cx="3742029" cy="120235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DECBCC2F-5CDC-40D7-A4CC-8797645FF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698" y="2911858"/>
            <a:ext cx="3742029" cy="1337483"/>
          </a:xfrm>
          <a:prstGeom prst="rect">
            <a:avLst/>
          </a:prstGeom>
        </p:spPr>
      </p:pic>
      <p:pic>
        <p:nvPicPr>
          <p:cNvPr id="1026" name="Picture 2" descr="Confused Nick Young / Swaggy P | Know Your Meme">
            <a:extLst>
              <a:ext uri="{FF2B5EF4-FFF2-40B4-BE49-F238E27FC236}">
                <a16:creationId xmlns:a16="http://schemas.microsoft.com/office/drawing/2014/main" id="{B768A580-9B59-4CA0-A0D2-B48FFE638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742" y="2607268"/>
            <a:ext cx="1082985" cy="60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27B2FC7-28B0-46DD-85AC-B473D21D8F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564007">
            <a:off x="2552137" y="1626643"/>
            <a:ext cx="354103" cy="35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5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105"/>
          <p:cNvSpPr txBox="1">
            <a:spLocks noGrp="1"/>
          </p:cNvSpPr>
          <p:nvPr>
            <p:ph type="title" idx="8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cryptodome</a:t>
            </a:r>
            <a:endParaRPr dirty="0"/>
          </a:p>
        </p:txBody>
      </p:sp>
      <p:sp>
        <p:nvSpPr>
          <p:cNvPr id="960" name="Google Shape;960;p105"/>
          <p:cNvSpPr txBox="1">
            <a:spLocks noGrp="1"/>
          </p:cNvSpPr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requests</a:t>
            </a:r>
            <a:endParaRPr dirty="0"/>
          </a:p>
        </p:txBody>
      </p:sp>
      <p:sp>
        <p:nvSpPr>
          <p:cNvPr id="961" name="Google Shape;961;p105"/>
          <p:cNvSpPr txBox="1">
            <a:spLocks noGrp="1"/>
          </p:cNvSpPr>
          <p:nvPr>
            <p:ph type="subTitle" idx="1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Invio di richieste HTTP/S</a:t>
            </a:r>
            <a:endParaRPr dirty="0"/>
          </a:p>
        </p:txBody>
      </p:sp>
      <p:sp>
        <p:nvSpPr>
          <p:cNvPr id="962" name="Google Shape;962;p105"/>
          <p:cNvSpPr txBox="1">
            <a:spLocks noGrp="1"/>
          </p:cNvSpPr>
          <p:nvPr>
            <p:ph type="title" idx="2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base64</a:t>
            </a:r>
            <a:endParaRPr dirty="0"/>
          </a:p>
        </p:txBody>
      </p:sp>
      <p:sp>
        <p:nvSpPr>
          <p:cNvPr id="963" name="Google Shape;963;p105"/>
          <p:cNvSpPr txBox="1">
            <a:spLocks noGrp="1"/>
          </p:cNvSpPr>
          <p:nvPr>
            <p:ph type="subTitle" idx="3"/>
          </p:nvPr>
        </p:nvSpPr>
        <p:spPr>
          <a:xfrm>
            <a:off x="1059229" y="3614442"/>
            <a:ext cx="1866600" cy="892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Implementazione di diverse codifiche (base64, base32, ...)</a:t>
            </a:r>
            <a:endParaRPr dirty="0"/>
          </a:p>
        </p:txBody>
      </p:sp>
      <p:sp>
        <p:nvSpPr>
          <p:cNvPr id="964" name="Google Shape;964;p105"/>
          <p:cNvSpPr txBox="1">
            <a:spLocks noGrp="1"/>
          </p:cNvSpPr>
          <p:nvPr>
            <p:ph type="title" idx="4"/>
          </p:nvPr>
        </p:nvSpPr>
        <p:spPr>
          <a:xfrm>
            <a:off x="3544400" y="18305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pwntools</a:t>
            </a:r>
            <a:endParaRPr dirty="0"/>
          </a:p>
        </p:txBody>
      </p:sp>
      <p:sp>
        <p:nvSpPr>
          <p:cNvPr id="965" name="Google Shape;965;p105"/>
          <p:cNvSpPr txBox="1">
            <a:spLocks noGrp="1"/>
          </p:cNvSpPr>
          <p:nvPr>
            <p:ph type="subTitle" idx="5"/>
          </p:nvPr>
        </p:nvSpPr>
        <p:spPr>
          <a:xfrm>
            <a:off x="3559700" y="2140275"/>
            <a:ext cx="1866600" cy="723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Framework che permette di scrivere exploit facilmente</a:t>
            </a:r>
            <a:endParaRPr dirty="0"/>
          </a:p>
        </p:txBody>
      </p:sp>
      <p:sp>
        <p:nvSpPr>
          <p:cNvPr id="966" name="Google Shape;966;p105"/>
          <p:cNvSpPr txBox="1">
            <a:spLocks noGrp="1"/>
          </p:cNvSpPr>
          <p:nvPr>
            <p:ph type="title" idx="6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json</a:t>
            </a:r>
            <a:endParaRPr dirty="0"/>
          </a:p>
        </p:txBody>
      </p:sp>
      <p:sp>
        <p:nvSpPr>
          <p:cNvPr id="967" name="Google Shape;967;p105"/>
          <p:cNvSpPr txBox="1">
            <a:spLocks noGrp="1"/>
          </p:cNvSpPr>
          <p:nvPr>
            <p:ph type="subTitle" idx="7"/>
          </p:nvPr>
        </p:nvSpPr>
        <p:spPr>
          <a:xfrm>
            <a:off x="3639010" y="3614441"/>
            <a:ext cx="1866600" cy="722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Parsing/dumping di stringhe in formato JSON</a:t>
            </a:r>
            <a:endParaRPr dirty="0"/>
          </a:p>
        </p:txBody>
      </p:sp>
      <p:sp>
        <p:nvSpPr>
          <p:cNvPr id="968" name="Google Shape;968;p105"/>
          <p:cNvSpPr txBox="1">
            <a:spLocks noGrp="1"/>
          </p:cNvSpPr>
          <p:nvPr>
            <p:ph type="subTitle" idx="9"/>
          </p:nvPr>
        </p:nvSpPr>
        <p:spPr>
          <a:xfrm>
            <a:off x="6219627" y="2140276"/>
            <a:ext cx="1866600" cy="723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Primitive di crittografia a basso livello</a:t>
            </a:r>
            <a:endParaRPr dirty="0"/>
          </a:p>
        </p:txBody>
      </p:sp>
      <p:sp>
        <p:nvSpPr>
          <p:cNvPr id="969" name="Google Shape;969;p105"/>
          <p:cNvSpPr txBox="1">
            <a:spLocks noGrp="1"/>
          </p:cNvSpPr>
          <p:nvPr>
            <p:ph type="title" idx="13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flask</a:t>
            </a:r>
            <a:endParaRPr dirty="0"/>
          </a:p>
        </p:txBody>
      </p:sp>
      <p:sp>
        <p:nvSpPr>
          <p:cNvPr id="970" name="Google Shape;970;p105"/>
          <p:cNvSpPr txBox="1">
            <a:spLocks noGrp="1"/>
          </p:cNvSpPr>
          <p:nvPr>
            <p:ph type="subTitle" idx="14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1"/>
                </a:solidFill>
              </a:rPr>
              <a:t>Micro framework per lo sviluppo web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971" name="Google Shape;971;p105"/>
          <p:cNvSpPr txBox="1">
            <a:spLocks noGrp="1"/>
          </p:cNvSpPr>
          <p:nvPr>
            <p:ph type="title" idx="15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Librerie utili</a:t>
            </a:r>
            <a:endParaRPr dirty="0"/>
          </a:p>
        </p:txBody>
      </p:sp>
      <p:cxnSp>
        <p:nvCxnSpPr>
          <p:cNvPr id="972" name="Google Shape;972;p105"/>
          <p:cNvCxnSpPr/>
          <p:nvPr/>
        </p:nvCxnSpPr>
        <p:spPr>
          <a:xfrm>
            <a:off x="5857175" y="1371625"/>
            <a:ext cx="0" cy="32334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3" name="Google Shape;973;p105"/>
          <p:cNvCxnSpPr/>
          <p:nvPr/>
        </p:nvCxnSpPr>
        <p:spPr>
          <a:xfrm>
            <a:off x="3128825" y="1362725"/>
            <a:ext cx="0" cy="32424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4" name="Google Shape;974;p105"/>
          <p:cNvCxnSpPr/>
          <p:nvPr/>
        </p:nvCxnSpPr>
        <p:spPr>
          <a:xfrm rot="10800000" flipH="1">
            <a:off x="779625" y="2963163"/>
            <a:ext cx="7941600" cy="234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5" name="Google Shape;975;p105"/>
          <p:cNvCxnSpPr/>
          <p:nvPr/>
        </p:nvCxnSpPr>
        <p:spPr>
          <a:xfrm>
            <a:off x="4248450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65984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>
            <a:spLocks noGrp="1"/>
          </p:cNvSpPr>
          <p:nvPr>
            <p:ph type="body" idx="1"/>
          </p:nvPr>
        </p:nvSpPr>
        <p:spPr>
          <a:xfrm>
            <a:off x="2434275" y="3133238"/>
            <a:ext cx="4275300" cy="564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it-IT" dirty="0"/>
              <a:t>Una stringa che identifica altre stringhe (???)</a:t>
            </a:r>
          </a:p>
        </p:txBody>
      </p:sp>
      <p:cxnSp>
        <p:nvCxnSpPr>
          <p:cNvPr id="479" name="Google Shape;479;p69"/>
          <p:cNvCxnSpPr/>
          <p:nvPr/>
        </p:nvCxnSpPr>
        <p:spPr>
          <a:xfrm>
            <a:off x="4248450" y="303527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AB89EEE0-4483-4B94-9A7A-C5F365B65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352" y="1800595"/>
            <a:ext cx="3791145" cy="113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5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Introduzione alle </a:t>
            </a:r>
            <a:r>
              <a:rPr lang="it-IT" b="1" dirty="0" err="1"/>
              <a:t>regex</a:t>
            </a:r>
            <a:endParaRPr b="1" dirty="0"/>
          </a:p>
        </p:txBody>
      </p:sp>
      <p:cxnSp>
        <p:nvCxnSpPr>
          <p:cNvPr id="605" name="Google Shape;605;p79"/>
          <p:cNvCxnSpPr/>
          <p:nvPr/>
        </p:nvCxnSpPr>
        <p:spPr>
          <a:xfrm>
            <a:off x="4248450" y="12750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E4B2037-CAF2-4AF3-AD42-CD3A3C5622AF}"/>
              </a:ext>
            </a:extLst>
          </p:cNvPr>
          <p:cNvSpPr txBox="1"/>
          <p:nvPr/>
        </p:nvSpPr>
        <p:spPr>
          <a:xfrm>
            <a:off x="3607230" y="3965839"/>
            <a:ext cx="1929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Didact Gothic" panose="020B0604020202020204" charset="0"/>
              </a:rPr>
              <a:t>https://regexone.com/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A5CAB50-104F-4043-BF61-D7CE93A1A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030" y="1464501"/>
            <a:ext cx="2403939" cy="240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2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Piattaforma per testarle</a:t>
            </a:r>
            <a:endParaRPr b="1" dirty="0"/>
          </a:p>
        </p:txBody>
      </p:sp>
      <p:cxnSp>
        <p:nvCxnSpPr>
          <p:cNvPr id="605" name="Google Shape;605;p79"/>
          <p:cNvCxnSpPr/>
          <p:nvPr/>
        </p:nvCxnSpPr>
        <p:spPr>
          <a:xfrm>
            <a:off x="4248450" y="12750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E4B2037-CAF2-4AF3-AD42-CD3A3C5622AF}"/>
              </a:ext>
            </a:extLst>
          </p:cNvPr>
          <p:cNvSpPr txBox="1"/>
          <p:nvPr/>
        </p:nvSpPr>
        <p:spPr>
          <a:xfrm>
            <a:off x="3607230" y="3965839"/>
            <a:ext cx="1929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Didact Gothic" panose="020B0604020202020204" charset="0"/>
              </a:rPr>
              <a:t>https://regex101.com/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9F6C4DD-94B1-4820-B99A-6ECC76F82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268" y="1490796"/>
            <a:ext cx="2285462" cy="228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92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126"/>
          <p:cNvSpPr txBox="1">
            <a:spLocks noGrp="1"/>
          </p:cNvSpPr>
          <p:nvPr>
            <p:ph type="subTitle" idx="5"/>
          </p:nvPr>
        </p:nvSpPr>
        <p:spPr>
          <a:xfrm>
            <a:off x="3015375" y="3987218"/>
            <a:ext cx="3304541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5"/>
                </a:solidFill>
              </a:rPr>
              <a:t>salvatore.abello2005@gmail.com</a:t>
            </a:r>
          </a:p>
          <a:p>
            <a:pPr marL="0" lvl="0" indent="0"/>
            <a:r>
              <a:rPr lang="it-IT" dirty="0">
                <a:solidFill>
                  <a:schemeClr val="accent5"/>
                </a:solidFill>
              </a:rPr>
              <a:t>https://github.com/salvatore-abello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5"/>
              </a:solidFill>
            </a:endParaRP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12932FA2-21E1-406D-AB68-C11B30D92A6D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1974300" y="1778850"/>
            <a:ext cx="5195400" cy="1034092"/>
          </a:xfrm>
        </p:spPr>
        <p:txBody>
          <a:bodyPr/>
          <a:lstStyle/>
          <a:p>
            <a:r>
              <a:rPr lang="it-IT" sz="5400" dirty="0"/>
              <a:t>FINE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D243A67-8D3E-4A6C-8F89-55E9ED41FE46}"/>
              </a:ext>
            </a:extLst>
          </p:cNvPr>
          <p:cNvSpPr txBox="1"/>
          <p:nvPr/>
        </p:nvSpPr>
        <p:spPr>
          <a:xfrm>
            <a:off x="2919728" y="2912191"/>
            <a:ext cx="329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Salvatore Abello, 5IB</a:t>
            </a:r>
          </a:p>
        </p:txBody>
      </p:sp>
      <p:cxnSp>
        <p:nvCxnSpPr>
          <p:cNvPr id="31" name="Google Shape;465;p67">
            <a:extLst>
              <a:ext uri="{FF2B5EF4-FFF2-40B4-BE49-F238E27FC236}">
                <a16:creationId xmlns:a16="http://schemas.microsoft.com/office/drawing/2014/main" id="{F9A2559F-1056-43B5-8188-7318F00827FF}"/>
              </a:ext>
            </a:extLst>
          </p:cNvPr>
          <p:cNvCxnSpPr>
            <a:cxnSpLocks/>
          </p:cNvCxnSpPr>
          <p:nvPr/>
        </p:nvCxnSpPr>
        <p:spPr>
          <a:xfrm>
            <a:off x="3111024" y="2780148"/>
            <a:ext cx="3113245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CYBERSECURITY</a:t>
            </a:r>
            <a:endParaRPr dirty="0"/>
          </a:p>
        </p:txBody>
      </p:sp>
      <p:sp>
        <p:nvSpPr>
          <p:cNvPr id="531" name="Google Shape;531;p73"/>
          <p:cNvSpPr txBox="1">
            <a:spLocks noGrp="1"/>
          </p:cNvSpPr>
          <p:nvPr>
            <p:ph type="subTitle" idx="1"/>
          </p:nvPr>
        </p:nvSpPr>
        <p:spPr>
          <a:xfrm>
            <a:off x="713225" y="2263300"/>
            <a:ext cx="3400800" cy="2254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Insieme di tecnologie utilizzate per ridurre il rischio di attacchi informatici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it-IT" dirty="0"/>
              <a:t>Viene spesso presa sottogamba.</a:t>
            </a:r>
          </a:p>
        </p:txBody>
      </p:sp>
      <p:cxnSp>
        <p:nvCxnSpPr>
          <p:cNvPr id="534" name="Google Shape;534;p73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Immagine 10">
            <a:extLst>
              <a:ext uri="{FF2B5EF4-FFF2-40B4-BE49-F238E27FC236}">
                <a16:creationId xmlns:a16="http://schemas.microsoft.com/office/drawing/2014/main" id="{9DB3B93B-1C13-4E76-A323-522837D42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290" y="201239"/>
            <a:ext cx="3686493" cy="178274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5E2168A7-512E-4979-A532-3BB550C86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599" y="2282947"/>
            <a:ext cx="3686493" cy="1454437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02BBB0BB-A4C9-4BD0-AF5A-3C7947D1E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6065" y="3936397"/>
            <a:ext cx="1985559" cy="823884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3A0AFF3-F9CE-4FD4-B9F2-45A022B96EF7}"/>
              </a:ext>
            </a:extLst>
          </p:cNvPr>
          <p:cNvSpPr txBox="1"/>
          <p:nvPr/>
        </p:nvSpPr>
        <p:spPr>
          <a:xfrm rot="20921703">
            <a:off x="784520" y="4535717"/>
            <a:ext cx="2009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Didact Gothic" panose="020B0604020202020204" charset="0"/>
              </a:rPr>
              <a:t>CVE-2021-44228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74DC257-67D2-41BB-89F4-A0DD3418FC78}"/>
              </a:ext>
            </a:extLst>
          </p:cNvPr>
          <p:cNvSpPr txBox="1"/>
          <p:nvPr/>
        </p:nvSpPr>
        <p:spPr>
          <a:xfrm rot="931372">
            <a:off x="2199339" y="4363866"/>
            <a:ext cx="1460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Didact Gothic" panose="020B0604020202020204" charset="0"/>
              </a:rPr>
              <a:t>CVE-2022-0609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80D5733-194D-451B-8D0E-877FB9986B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502114">
            <a:off x="4932025" y="1451544"/>
            <a:ext cx="1026114" cy="102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0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COSA è una ctf? </a:t>
            </a:r>
            <a:endParaRPr dirty="0"/>
          </a:p>
        </p:txBody>
      </p:sp>
      <p:sp>
        <p:nvSpPr>
          <p:cNvPr id="531" name="Google Shape;531;p73"/>
          <p:cNvSpPr txBox="1">
            <a:spLocks noGrp="1"/>
          </p:cNvSpPr>
          <p:nvPr>
            <p:ph type="subTitle" idx="1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Competizione di </a:t>
            </a:r>
            <a:r>
              <a:rPr lang="it-IT" dirty="0">
                <a:solidFill>
                  <a:srgbClr val="FF0000"/>
                </a:solidFill>
              </a:rPr>
              <a:t>cybersecurity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Ideata per la quarta edizione di </a:t>
            </a:r>
            <a:r>
              <a:rPr lang="it-IT" dirty="0">
                <a:solidFill>
                  <a:srgbClr val="FF0000"/>
                </a:solidFill>
              </a:rPr>
              <a:t>DEFCON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 err="1"/>
              <a:t>Jeopardy</a:t>
            </a:r>
            <a:r>
              <a:rPr lang="it-IT" dirty="0"/>
              <a:t>/</a:t>
            </a:r>
            <a:r>
              <a:rPr lang="it-IT" dirty="0" err="1"/>
              <a:t>attack</a:t>
            </a:r>
            <a:r>
              <a:rPr lang="it-IT" dirty="0"/>
              <a:t>-defense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Flags!</a:t>
            </a:r>
          </a:p>
        </p:txBody>
      </p:sp>
      <p:cxnSp>
        <p:nvCxnSpPr>
          <p:cNvPr id="534" name="Google Shape;534;p73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7E39341-F2A7-4245-87C0-8DB7E79A9B1A}"/>
              </a:ext>
            </a:extLst>
          </p:cNvPr>
          <p:cNvSpPr txBox="1"/>
          <p:nvPr/>
        </p:nvSpPr>
        <p:spPr>
          <a:xfrm rot="20884748">
            <a:off x="3217972" y="3813480"/>
            <a:ext cx="1627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flag{l337_str1ng}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9459994-74D6-4BFC-9C70-75BEC86731C3}"/>
              </a:ext>
            </a:extLst>
          </p:cNvPr>
          <p:cNvSpPr txBox="1"/>
          <p:nvPr/>
        </p:nvSpPr>
        <p:spPr>
          <a:xfrm rot="809506">
            <a:off x="272468" y="4200248"/>
            <a:ext cx="3858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JDUV4E6AGE47UNN336X4ED4HYL74S2VF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EC9138D-FC0F-4236-A968-0F813CEF3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119" y="615884"/>
            <a:ext cx="2472947" cy="164863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F1B6789-D704-4631-AE51-3920879C8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3119" y="2790608"/>
            <a:ext cx="2472948" cy="164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1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05"/>
          <p:cNvSpPr txBox="1">
            <a:spLocks noGrp="1"/>
          </p:cNvSpPr>
          <p:nvPr>
            <p:ph type="title" idx="4294967295"/>
          </p:nvPr>
        </p:nvSpPr>
        <p:spPr>
          <a:xfrm>
            <a:off x="1974850" y="326598"/>
            <a:ext cx="5194300" cy="528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Argomenti</a:t>
            </a:r>
            <a:endParaRPr dirty="0"/>
          </a:p>
        </p:txBody>
      </p:sp>
      <p:cxnSp>
        <p:nvCxnSpPr>
          <p:cNvPr id="972" name="Google Shape;972;p105"/>
          <p:cNvCxnSpPr/>
          <p:nvPr/>
        </p:nvCxnSpPr>
        <p:spPr>
          <a:xfrm>
            <a:off x="5857175" y="1371625"/>
            <a:ext cx="0" cy="32334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3" name="Google Shape;973;p105"/>
          <p:cNvCxnSpPr/>
          <p:nvPr/>
        </p:nvCxnSpPr>
        <p:spPr>
          <a:xfrm>
            <a:off x="3128825" y="1362725"/>
            <a:ext cx="0" cy="32424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4" name="Google Shape;974;p105"/>
          <p:cNvCxnSpPr/>
          <p:nvPr/>
        </p:nvCxnSpPr>
        <p:spPr>
          <a:xfrm rot="10800000" flipH="1">
            <a:off x="779625" y="2963163"/>
            <a:ext cx="7941600" cy="234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5" name="Google Shape;975;p105"/>
          <p:cNvCxnSpPr/>
          <p:nvPr/>
        </p:nvCxnSpPr>
        <p:spPr>
          <a:xfrm>
            <a:off x="4248450" y="9640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" name="Immagine 28">
            <a:extLst>
              <a:ext uri="{FF2B5EF4-FFF2-40B4-BE49-F238E27FC236}">
                <a16:creationId xmlns:a16="http://schemas.microsoft.com/office/drawing/2014/main" id="{48FCD2FA-934C-459B-A3AD-0B7F5917D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93" y="1123659"/>
            <a:ext cx="8039682" cy="4019841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2E3864BF-42DF-4A23-A386-2940567B7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452" y="3101150"/>
            <a:ext cx="724044" cy="27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9"/>
          <p:cNvSpPr txBox="1">
            <a:spLocks noGrp="1"/>
          </p:cNvSpPr>
          <p:nvPr>
            <p:ph type="title"/>
          </p:nvPr>
        </p:nvSpPr>
        <p:spPr>
          <a:xfrm>
            <a:off x="1726200" y="1681450"/>
            <a:ext cx="5691600" cy="13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LINUX!</a:t>
            </a:r>
            <a:endParaRPr dirty="0"/>
          </a:p>
        </p:txBody>
      </p:sp>
      <p:sp>
        <p:nvSpPr>
          <p:cNvPr id="478" name="Google Shape;478;p69"/>
          <p:cNvSpPr txBox="1">
            <a:spLocks noGrp="1"/>
          </p:cNvSpPr>
          <p:nvPr>
            <p:ph type="body" idx="1"/>
          </p:nvPr>
        </p:nvSpPr>
        <p:spPr>
          <a:xfrm>
            <a:off x="2434275" y="3133239"/>
            <a:ext cx="42753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Viene utilizzato da gran parte dei server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Quantità (e qualità) di tool maggiore</a:t>
            </a:r>
            <a:endParaRPr dirty="0"/>
          </a:p>
        </p:txBody>
      </p:sp>
      <p:cxnSp>
        <p:nvCxnSpPr>
          <p:cNvPr id="479" name="Google Shape;479;p69"/>
          <p:cNvCxnSpPr/>
          <p:nvPr/>
        </p:nvCxnSpPr>
        <p:spPr>
          <a:xfrm>
            <a:off x="4248450" y="303527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510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9"/>
          <p:cNvSpPr txBox="1">
            <a:spLocks noGrp="1"/>
          </p:cNvSpPr>
          <p:nvPr>
            <p:ph type="title"/>
          </p:nvPr>
        </p:nvSpPr>
        <p:spPr>
          <a:xfrm>
            <a:off x="2046750" y="3396848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UBUNTU</a:t>
            </a:r>
            <a:endParaRPr dirty="0"/>
          </a:p>
        </p:txBody>
      </p:sp>
      <p:sp>
        <p:nvSpPr>
          <p:cNvPr id="597" name="Google Shape;597;p79"/>
          <p:cNvSpPr txBox="1">
            <a:spLocks noGrp="1"/>
          </p:cNvSpPr>
          <p:nvPr>
            <p:ph type="subTitle" idx="1"/>
          </p:nvPr>
        </p:nvSpPr>
        <p:spPr>
          <a:xfrm>
            <a:off x="1608750" y="3638173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Consigliato, ideale per iniziare ad usare Linux.</a:t>
            </a:r>
            <a:endParaRPr dirty="0"/>
          </a:p>
        </p:txBody>
      </p:sp>
      <p:sp>
        <p:nvSpPr>
          <p:cNvPr id="598" name="Google Shape;598;p79"/>
          <p:cNvSpPr txBox="1">
            <a:spLocks noGrp="1"/>
          </p:cNvSpPr>
          <p:nvPr>
            <p:ph type="title" idx="2"/>
          </p:nvPr>
        </p:nvSpPr>
        <p:spPr>
          <a:xfrm>
            <a:off x="5333554" y="3407473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KALI</a:t>
            </a:r>
            <a:endParaRPr dirty="0"/>
          </a:p>
        </p:txBody>
      </p:sp>
      <p:sp>
        <p:nvSpPr>
          <p:cNvPr id="599" name="Google Shape;599;p79"/>
          <p:cNvSpPr txBox="1">
            <a:spLocks noGrp="1"/>
          </p:cNvSpPr>
          <p:nvPr>
            <p:ph type="subTitle" idx="3"/>
          </p:nvPr>
        </p:nvSpPr>
        <p:spPr>
          <a:xfrm>
            <a:off x="4895550" y="3648798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Non consigliato.</a:t>
            </a:r>
            <a:endParaRPr dirty="0"/>
          </a:p>
        </p:txBody>
      </p:sp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OPZIONI</a:t>
            </a:r>
            <a:endParaRPr b="1" dirty="0"/>
          </a:p>
        </p:txBody>
      </p:sp>
      <p:cxnSp>
        <p:nvCxnSpPr>
          <p:cNvPr id="605" name="Google Shape;605;p79"/>
          <p:cNvCxnSpPr/>
          <p:nvPr/>
        </p:nvCxnSpPr>
        <p:spPr>
          <a:xfrm>
            <a:off x="4248450" y="12750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Immagine 6">
            <a:extLst>
              <a:ext uri="{FF2B5EF4-FFF2-40B4-BE49-F238E27FC236}">
                <a16:creationId xmlns:a16="http://schemas.microsoft.com/office/drawing/2014/main" id="{6C2EE8C5-30EE-42A4-8C26-B2C456936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654" y="2090294"/>
            <a:ext cx="1185891" cy="118589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04F5DB4-47FD-45FF-98AA-3E5BBDFB4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499" y="2084502"/>
            <a:ext cx="1065801" cy="118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2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9"/>
          <p:cNvSpPr txBox="1">
            <a:spLocks noGrp="1"/>
          </p:cNvSpPr>
          <p:nvPr>
            <p:ph type="title" idx="4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Dual boot</a:t>
            </a:r>
            <a:endParaRPr dirty="0"/>
          </a:p>
        </p:txBody>
      </p:sp>
      <p:sp>
        <p:nvSpPr>
          <p:cNvPr id="596" name="Google Shape;596;p79"/>
          <p:cNvSpPr txBox="1">
            <a:spLocks noGrp="1"/>
          </p:cNvSpPr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VM</a:t>
            </a:r>
            <a:endParaRPr dirty="0"/>
          </a:p>
        </p:txBody>
      </p:sp>
      <p:sp>
        <p:nvSpPr>
          <p:cNvPr id="597" name="Google Shape;597;p79"/>
          <p:cNvSpPr txBox="1">
            <a:spLocks noGrp="1"/>
          </p:cNvSpPr>
          <p:nvPr>
            <p:ph type="subTitle" idx="1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Utilizzabile solo se si hanno tante risorse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i="1" dirty="0"/>
              <a:t>Lenta</a:t>
            </a:r>
            <a:endParaRPr i="1" dirty="0"/>
          </a:p>
        </p:txBody>
      </p:sp>
      <p:sp>
        <p:nvSpPr>
          <p:cNvPr id="598" name="Google Shape;598;p79"/>
          <p:cNvSpPr txBox="1">
            <a:spLocks noGrp="1"/>
          </p:cNvSpPr>
          <p:nvPr>
            <p:ph type="title" idx="2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WSL</a:t>
            </a:r>
            <a:endParaRPr dirty="0"/>
          </a:p>
        </p:txBody>
      </p:sp>
      <p:sp>
        <p:nvSpPr>
          <p:cNvPr id="599" name="Google Shape;599;p79"/>
          <p:cNvSpPr txBox="1">
            <a:spLocks noGrp="1"/>
          </p:cNvSpPr>
          <p:nvPr>
            <p:ph type="subTitle" idx="3"/>
          </p:nvPr>
        </p:nvSpPr>
        <p:spPr>
          <a:xfrm>
            <a:off x="6087751" y="3659411"/>
            <a:ext cx="2639700" cy="11063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Più leggero rispetto alle precedenti opzioni.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Permette di usare Windows e Linux in contemporanea</a:t>
            </a:r>
            <a:endParaRPr dirty="0"/>
          </a:p>
        </p:txBody>
      </p:sp>
      <p:sp>
        <p:nvSpPr>
          <p:cNvPr id="600" name="Google Shape;600;p79"/>
          <p:cNvSpPr txBox="1">
            <a:spLocks noGrp="1"/>
          </p:cNvSpPr>
          <p:nvPr>
            <p:ph type="subTitle" idx="5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Scelta migliore se si ha tanto spazio sul disco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i="1" dirty="0"/>
              <a:t>Ha i suoi pro e contro</a:t>
            </a:r>
          </a:p>
        </p:txBody>
      </p:sp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OPZIONI</a:t>
            </a:r>
            <a:endParaRPr b="1" dirty="0"/>
          </a:p>
        </p:txBody>
      </p:sp>
      <p:cxnSp>
        <p:nvCxnSpPr>
          <p:cNvPr id="605" name="Google Shape;605;p79"/>
          <p:cNvCxnSpPr/>
          <p:nvPr/>
        </p:nvCxnSpPr>
        <p:spPr>
          <a:xfrm>
            <a:off x="4248450" y="12750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F986524B-B92A-44F2-A129-9CE09EFD4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439" y="2235032"/>
            <a:ext cx="1063722" cy="106239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9A71F53-D083-46C2-A613-7EAB35BA2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736" y="2336064"/>
            <a:ext cx="1236372" cy="123637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3EB672F-A1FB-4AC0-B140-B3FB01CEE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4284" y="2130790"/>
            <a:ext cx="1166634" cy="11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18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9"/>
          <p:cNvSpPr txBox="1">
            <a:spLocks noGrp="1"/>
          </p:cNvSpPr>
          <p:nvPr>
            <p:ph type="title"/>
          </p:nvPr>
        </p:nvSpPr>
        <p:spPr>
          <a:xfrm>
            <a:off x="1726200" y="1681450"/>
            <a:ext cx="5691600" cy="13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SHELL!</a:t>
            </a:r>
            <a:endParaRPr dirty="0"/>
          </a:p>
        </p:txBody>
      </p:sp>
      <p:sp>
        <p:nvSpPr>
          <p:cNvPr id="478" name="Google Shape;478;p69"/>
          <p:cNvSpPr txBox="1">
            <a:spLocks noGrp="1"/>
          </p:cNvSpPr>
          <p:nvPr>
            <p:ph type="body" idx="1"/>
          </p:nvPr>
        </p:nvSpPr>
        <p:spPr>
          <a:xfrm>
            <a:off x="2434275" y="3133239"/>
            <a:ext cx="42753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Verrà utilizzata più spesso rispetto alla GUI</a:t>
            </a:r>
            <a:endParaRPr dirty="0"/>
          </a:p>
        </p:txBody>
      </p:sp>
      <p:cxnSp>
        <p:nvCxnSpPr>
          <p:cNvPr id="479" name="Google Shape;479;p69"/>
          <p:cNvCxnSpPr/>
          <p:nvPr/>
        </p:nvCxnSpPr>
        <p:spPr>
          <a:xfrm>
            <a:off x="4248450" y="303527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2572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1421286" y="488760"/>
            <a:ext cx="6301426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LINUX CMDLINE CHEATSHEET</a:t>
            </a:r>
            <a:endParaRPr b="1" dirty="0"/>
          </a:p>
        </p:txBody>
      </p:sp>
      <p:cxnSp>
        <p:nvCxnSpPr>
          <p:cNvPr id="605" name="Google Shape;605;p79"/>
          <p:cNvCxnSpPr/>
          <p:nvPr/>
        </p:nvCxnSpPr>
        <p:spPr>
          <a:xfrm>
            <a:off x="4248450" y="12750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E4B2037-CAF2-4AF3-AD42-CD3A3C5622AF}"/>
              </a:ext>
            </a:extLst>
          </p:cNvPr>
          <p:cNvSpPr txBox="1"/>
          <p:nvPr/>
        </p:nvSpPr>
        <p:spPr>
          <a:xfrm>
            <a:off x="1927624" y="3992436"/>
            <a:ext cx="5935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Didact Gothic" panose="020B0604020202020204" charset="0"/>
              </a:rPr>
              <a:t>https://cheatography.com/davechild/cheat-sheets/linux-command-line/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8F9A567-0495-456F-BCA8-5BDB60CE4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629" y="1532761"/>
            <a:ext cx="2274742" cy="227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81777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341</Words>
  <Application>Microsoft Office PowerPoint</Application>
  <PresentationFormat>Presentazione su schermo (16:9)</PresentationFormat>
  <Paragraphs>80</Paragraphs>
  <Slides>18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4" baseType="lpstr">
      <vt:lpstr>Arial</vt:lpstr>
      <vt:lpstr>Julius Sans One</vt:lpstr>
      <vt:lpstr>Didact Gothic</vt:lpstr>
      <vt:lpstr>Montserrat</vt:lpstr>
      <vt:lpstr>Questrial</vt:lpstr>
      <vt:lpstr>Minimalist Grayscale Pitch Deck XL by Slidesgo</vt:lpstr>
      <vt:lpstr>Introduzione</vt:lpstr>
      <vt:lpstr>CYBERSECURITY</vt:lpstr>
      <vt:lpstr>COSA è una ctf? </vt:lpstr>
      <vt:lpstr>Argomenti</vt:lpstr>
      <vt:lpstr>LINUX!</vt:lpstr>
      <vt:lpstr>UBUNTU</vt:lpstr>
      <vt:lpstr>Dual boot</vt:lpstr>
      <vt:lpstr>SHELL!</vt:lpstr>
      <vt:lpstr>LINUX CMDLINE CHEATSHEET</vt:lpstr>
      <vt:lpstr>SETUP</vt:lpstr>
      <vt:lpstr>strings</vt:lpstr>
      <vt:lpstr>Presentazione standard di PowerPoint</vt:lpstr>
      <vt:lpstr>PYTHON</vt:lpstr>
      <vt:lpstr>cryptodome</vt:lpstr>
      <vt:lpstr>Presentazione standard di PowerPoint</vt:lpstr>
      <vt:lpstr>Introduzione alle regex</vt:lpstr>
      <vt:lpstr>Piattaforma per testarle</vt:lpstr>
      <vt:lpstr>FINE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</dc:title>
  <cp:lastModifiedBy>2Ac a.</cp:lastModifiedBy>
  <cp:revision>5</cp:revision>
  <dcterms:modified xsi:type="dcterms:W3CDTF">2024-02-05T23:37:20Z</dcterms:modified>
</cp:coreProperties>
</file>